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trictFirstAndLastChars="0" saveSubsetFonts="1">
  <p:sldMasterIdLst>
    <p:sldMasterId id="2147483661" r:id="rId1"/>
    <p:sldMasterId id="2147483671" r:id="rId2"/>
  </p:sldMasterIdLst>
  <p:notesMasterIdLst>
    <p:notesMasterId r:id="rId4"/>
  </p:notesMasterIdLst>
  <p:handoutMasterIdLst>
    <p:handoutMasterId r:id="rId5"/>
  </p:handoutMasterIdLst>
  <p:sldIdLst>
    <p:sldId id="2165" r:id="rId3"/>
  </p:sldIdLst>
  <p:sldSz cx="9906000" cy="6858000" type="A4"/>
  <p:notesSz cx="6669088" cy="9926638"/>
  <p:kinsoku lang="ja-JP" invalStChars="、。" invalEndChars="‘“（〔［｛〈《「『【￥＄$([\{｢￡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8" userDrawn="1">
          <p15:clr>
            <a:srgbClr val="A4A3A4"/>
          </p15:clr>
        </p15:guide>
        <p15:guide id="2" pos="5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6" name="作成者" initials="A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2060"/>
    <a:srgbClr val="3E5E84"/>
    <a:srgbClr val="3399FF"/>
    <a:srgbClr val="A3DBFF"/>
    <a:srgbClr val="DDE1E8"/>
    <a:srgbClr val="F6CECA"/>
    <a:srgbClr val="FF3300"/>
    <a:srgbClr val="6C7988"/>
    <a:srgbClr val="FBE7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00EC34-C460-4CAE-BEFE-8E008BD3A8AE}" v="19" dt="2025-08-13T00:40:11.7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30" autoAdjust="0"/>
  </p:normalViewPr>
  <p:slideViewPr>
    <p:cSldViewPr snapToGrid="0">
      <p:cViewPr varScale="1">
        <p:scale>
          <a:sx n="92" d="100"/>
          <a:sy n="92" d="100"/>
        </p:scale>
        <p:origin x="888" y="72"/>
      </p:cViewPr>
      <p:guideLst>
        <p:guide orient="horz" pos="958"/>
        <p:guide pos="5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889731" cy="497838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777805" y="1"/>
            <a:ext cx="2889731" cy="497838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2F33B294-5763-45E0-B50B-C38D6A91D7C9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428803"/>
            <a:ext cx="2889731" cy="49783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777805" y="9428803"/>
            <a:ext cx="2889731" cy="49783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FD70B45B-3F1D-4CC5-B575-B77D18B3E3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8879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6332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77608" y="0"/>
            <a:ext cx="2889938" cy="496332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8264065F-FDD5-4DCB-A51B-A6577FEAB4A5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49288" y="746125"/>
            <a:ext cx="5370512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7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889938" cy="496332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77608" y="9428583"/>
            <a:ext cx="2889938" cy="496332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758AA166-3CA9-48A2-9CAD-D36BCE45C6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1303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65613-61F3-BB60-B2CE-6AF7749B0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6707B671-4801-900A-F05E-669479955E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B6C54FCA-0A71-6FF8-2C68-E6B3113E00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sz="1600" dirty="0"/>
          </a:p>
        </p:txBody>
      </p:sp>
      <p:sp>
        <p:nvSpPr>
          <p:cNvPr id="6" name="スライド番号プレースホルダー 3">
            <a:extLst>
              <a:ext uri="{FF2B5EF4-FFF2-40B4-BE49-F238E27FC236}">
                <a16:creationId xmlns:a16="http://schemas.microsoft.com/office/drawing/2014/main" id="{2C911F68-07E8-97CA-71B7-4A273D0936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777608" y="9428583"/>
            <a:ext cx="2889938" cy="496332"/>
          </a:xfrm>
        </p:spPr>
        <p:txBody>
          <a:bodyPr/>
          <a:lstStyle/>
          <a:p>
            <a:fld id="{758AA166-3CA9-48A2-9CAD-D36BCE45C6A1}" type="slidenum">
              <a:rPr lang="ja-JP" altLang="en-US" smtClean="0"/>
              <a:pPr/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19666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10404" y="2720982"/>
            <a:ext cx="9072000" cy="647700"/>
          </a:xfrm>
          <a:noFill/>
          <a:effectLst/>
        </p:spPr>
        <p:txBody>
          <a:bodyPr anchor="b">
            <a:normAutofit/>
          </a:bodyPr>
          <a:lstStyle>
            <a:lvl1pPr>
              <a:defRPr sz="258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661E11F-AAFD-48D9-A692-9FE4C8DDDA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　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NDB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を活用した全国医療機能情報提供制度・全国薬局機能情報提供制度に関する調査研究一式</a:t>
            </a: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367FD86-F1DF-4864-A4B2-12D96C7841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78D6E8-61F4-42B4-8ED0-44B1436A966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9317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Japanese_blue_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0215" y="4695825"/>
            <a:ext cx="1991519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ヨコカラー表紙用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591" y="276226"/>
            <a:ext cx="9066742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16190" y="6591300"/>
            <a:ext cx="9051264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800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828940" y="4941889"/>
            <a:ext cx="4536810" cy="1587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ja-JP" altLang="en-US" sz="1800"/>
          </a:p>
        </p:txBody>
      </p:sp>
      <p:sp>
        <p:nvSpPr>
          <p:cNvPr id="49766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16190" y="2781300"/>
            <a:ext cx="9051264" cy="647700"/>
          </a:xfrm>
          <a:solidFill>
            <a:schemeClr val="bg1"/>
          </a:solidFill>
          <a:effectLst>
            <a:outerShdw dist="25400" dir="5400000" algn="ctr" rotWithShape="0">
              <a:schemeClr val="bg2"/>
            </a:outerShdw>
          </a:effectLst>
        </p:spPr>
        <p:txBody>
          <a:bodyPr lIns="0" bIns="0" anchor="t"/>
          <a:lstStyle>
            <a:lvl1pPr>
              <a:defRPr kumimoji="0" sz="2800" b="0"/>
            </a:lvl1pPr>
          </a:lstStyle>
          <a:p>
            <a:endParaRPr lang="en-US"/>
          </a:p>
        </p:txBody>
      </p:sp>
      <p:sp>
        <p:nvSpPr>
          <p:cNvPr id="49767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416190" y="3495675"/>
            <a:ext cx="9058143" cy="276999"/>
          </a:xfrm>
        </p:spPr>
        <p:txBody>
          <a:bodyPr/>
          <a:lstStyle>
            <a:lvl1pPr>
              <a:tabLst>
                <a:tab pos="8972550" algn="r"/>
              </a:tabLst>
              <a:defRPr sz="1800" b="1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2" name="Rectangle 7"/>
          <p:cNvSpPr>
            <a:spLocks noGrp="1" noChangeArrowheads="1"/>
          </p:cNvSpPr>
          <p:nvPr>
            <p:ph type="ftr" sz="quarter" idx="10"/>
          </p:nvPr>
        </p:nvSpPr>
        <p:spPr>
          <a:xfrm>
            <a:off x="416190" y="6605082"/>
            <a:ext cx="3725361" cy="252919"/>
          </a:xfrm>
          <a:ln algn="ctr"/>
        </p:spPr>
        <p:txBody>
          <a:bodyPr anchor="ctr"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Copyright (C) Mitsubishi Research Institute, Inc.</a:t>
            </a:r>
          </a:p>
        </p:txBody>
      </p:sp>
    </p:spTree>
    <p:extLst>
      <p:ext uri="{BB962C8B-B14F-4D97-AF65-F5344CB8AC3E}">
        <p14:creationId xmlns:p14="http://schemas.microsoft.com/office/powerpoint/2010/main" val="3666029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16190" y="966639"/>
            <a:ext cx="9051264" cy="1527175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/>
              <a:t>Copyright (C) Mitsubishi Research Institute, Inc.</a:t>
            </a:r>
          </a:p>
        </p:txBody>
      </p:sp>
    </p:spTree>
    <p:extLst>
      <p:ext uri="{BB962C8B-B14F-4D97-AF65-F5344CB8AC3E}">
        <p14:creationId xmlns:p14="http://schemas.microsoft.com/office/powerpoint/2010/main" val="1357049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16190" y="1556945"/>
            <a:ext cx="9051264" cy="1527175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/>
              <a:t>Copyright (C) Mitsubishi Research Institute, Inc.</a:t>
            </a:r>
          </a:p>
        </p:txBody>
      </p:sp>
    </p:spTree>
    <p:extLst>
      <p:ext uri="{BB962C8B-B14F-4D97-AF65-F5344CB8AC3E}">
        <p14:creationId xmlns:p14="http://schemas.microsoft.com/office/powerpoint/2010/main" val="1859981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Copyright (C) Mitsubishi Research Institute, Inc.</a:t>
            </a:r>
          </a:p>
        </p:txBody>
      </p:sp>
    </p:spTree>
    <p:extLst>
      <p:ext uri="{BB962C8B-B14F-4D97-AF65-F5344CB8AC3E}">
        <p14:creationId xmlns:p14="http://schemas.microsoft.com/office/powerpoint/2010/main" val="3464608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6190" y="333376"/>
            <a:ext cx="9051264" cy="487363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560652" y="1123950"/>
            <a:ext cx="8929158" cy="307777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Copyright (C) Mitsubishi Research Institute, Inc.</a:t>
            </a:r>
          </a:p>
        </p:txBody>
      </p:sp>
    </p:spTree>
    <p:extLst>
      <p:ext uri="{BB962C8B-B14F-4D97-AF65-F5344CB8AC3E}">
        <p14:creationId xmlns:p14="http://schemas.microsoft.com/office/powerpoint/2010/main" val="2256666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ヨコカラー表紙用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591" y="276226"/>
            <a:ext cx="9066742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16190" y="6591300"/>
            <a:ext cx="9051264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800"/>
          </a:p>
        </p:txBody>
      </p:sp>
      <p:sp>
        <p:nvSpPr>
          <p:cNvPr id="49766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16190" y="589637"/>
            <a:ext cx="9051264" cy="647700"/>
          </a:xfr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50000">
                <a:schemeClr val="accent1">
                  <a:lumMod val="20000"/>
                  <a:lumOff val="80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dist="25400" dir="5400000" algn="ctr" rotWithShape="0">
              <a:schemeClr val="bg2"/>
            </a:outerShdw>
          </a:effectLst>
        </p:spPr>
        <p:txBody>
          <a:bodyPr lIns="0" bIns="0" anchor="ctr"/>
          <a:lstStyle>
            <a:lvl1pPr algn="ctr">
              <a:defRPr kumimoji="0" sz="2800" b="0"/>
            </a:lvl1pPr>
          </a:lstStyle>
          <a:p>
            <a:endParaRPr lang="en-US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ftr" sz="quarter" idx="10"/>
          </p:nvPr>
        </p:nvSpPr>
        <p:spPr>
          <a:xfrm>
            <a:off x="416190" y="6605082"/>
            <a:ext cx="3725361" cy="252919"/>
          </a:xfrm>
          <a:ln algn="ctr"/>
        </p:spPr>
        <p:txBody>
          <a:bodyPr anchor="ctr"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Copyright (C) Mitsubishi Research Institute, Inc.</a:t>
            </a:r>
          </a:p>
        </p:txBody>
      </p:sp>
      <p:cxnSp>
        <p:nvCxnSpPr>
          <p:cNvPr id="3" name="直線コネクタ 2"/>
          <p:cNvCxnSpPr/>
          <p:nvPr userDrawn="1"/>
        </p:nvCxnSpPr>
        <p:spPr bwMode="auto">
          <a:xfrm>
            <a:off x="416190" y="1258118"/>
            <a:ext cx="9058143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96219" y="4005264"/>
            <a:ext cx="6913563" cy="215444"/>
          </a:xfrm>
          <a:ln algn="ctr"/>
        </p:spPr>
        <p:txBody>
          <a:bodyPr/>
          <a:lstStyle>
            <a:lvl1pPr>
              <a:defRPr sz="140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34959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"/>
          <p:cNvSpPr>
            <a:spLocks noChangeShapeType="1"/>
          </p:cNvSpPr>
          <p:nvPr/>
        </p:nvSpPr>
        <p:spPr bwMode="gray">
          <a:xfrm>
            <a:off x="416190" y="6591300"/>
            <a:ext cx="9051264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800">
              <a:ea typeface="ＭＳ Ｐゴシック" pitchFamily="50" charset="-128"/>
            </a:endParaRPr>
          </a:p>
        </p:txBody>
      </p:sp>
      <p:sp>
        <p:nvSpPr>
          <p:cNvPr id="5" name="nakah_line"/>
          <p:cNvSpPr>
            <a:spLocks noChangeShapeType="1"/>
          </p:cNvSpPr>
          <p:nvPr/>
        </p:nvSpPr>
        <p:spPr bwMode="gray">
          <a:xfrm>
            <a:off x="416190" y="3429000"/>
            <a:ext cx="9051264" cy="1588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ja-JP" altLang="en-US" sz="1800">
              <a:ea typeface="ＭＳ Ｐゴシック" pitchFamily="50" charset="-128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gray">
          <a:xfrm>
            <a:off x="416190" y="2781300"/>
            <a:ext cx="9051264" cy="1588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ja-JP" altLang="en-US" sz="1800">
              <a:ea typeface="ＭＳ Ｐゴシック" pitchFamily="50" charset="-128"/>
            </a:endParaRPr>
          </a:p>
        </p:txBody>
      </p:sp>
      <p:pic>
        <p:nvPicPr>
          <p:cNvPr id="7" name="Picture 9" descr="ヨコカラー中用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405871" y="188913"/>
            <a:ext cx="9080500" cy="19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96219" y="4005264"/>
            <a:ext cx="6913563" cy="215444"/>
          </a:xfrm>
          <a:ln algn="ctr"/>
        </p:spPr>
        <p:txBody>
          <a:bodyPr/>
          <a:lstStyle>
            <a:lvl1pPr>
              <a:defRPr sz="140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36324" y="2781300"/>
            <a:ext cx="8638514" cy="647700"/>
          </a:xfrm>
          <a:ln algn="ctr"/>
        </p:spPr>
        <p:txBody>
          <a:bodyPr lIns="0" bIns="0" anchor="ctr"/>
          <a:lstStyle>
            <a:lvl1pPr algn="ctr">
              <a:defRPr kumimoji="0"/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ja-JP"/>
              <a:t>Copyright (C) Mitsubishi Research Institute, Inc.</a:t>
            </a: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4488656" y="6587614"/>
            <a:ext cx="1102387" cy="2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5DB9C561-FD86-489B-9D31-99E37B572FFC}" type="slidenum">
              <a:rPr lang="en-US" altLang="ja-JP" sz="1200">
                <a:latin typeface="ＭＳ Ｐゴシック" charset="-128"/>
              </a:rPr>
              <a:pPr algn="ctr">
                <a:defRPr/>
              </a:pPr>
              <a:t>‹#›</a:t>
            </a:fld>
            <a:endParaRPr lang="en-US" altLang="ja-JP" sz="1200">
              <a:latin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74496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6883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ctrTitle" idx="4294967295" hasCustomPrompt="1"/>
          </p:nvPr>
        </p:nvSpPr>
        <p:spPr>
          <a:xfrm>
            <a:off x="0" y="-42192"/>
            <a:ext cx="9906000" cy="461665"/>
          </a:xfrm>
        </p:spPr>
        <p:txBody>
          <a:bodyPr>
            <a:noAutofit/>
          </a:bodyPr>
          <a:lstStyle/>
          <a:p>
            <a:r>
              <a:rPr lang="ja-JP" altLang="en-US" sz="1800"/>
              <a:t>中期工程表　「○○」</a:t>
            </a:r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3222122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0400" y="333381"/>
            <a:ext cx="9086400" cy="485775"/>
          </a:xfrm>
        </p:spPr>
        <p:txBody>
          <a:bodyPr lIns="0" anchor="ctr">
            <a:normAutofit/>
          </a:bodyPr>
          <a:lstStyle>
            <a:lvl1pPr>
              <a:defRPr sz="221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0"/>
          </p:nvPr>
        </p:nvSpPr>
        <p:spPr>
          <a:xfrm>
            <a:off x="410400" y="982803"/>
            <a:ext cx="9086400" cy="1119987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ja-JP" altLang="en-US" dirty="0" smtClean="0"/>
            </a:lvl1pPr>
            <a:lvl2pPr>
              <a:defRPr lang="ja-JP" altLang="en-US" dirty="0" smtClean="0"/>
            </a:lvl2pPr>
            <a:lvl3pPr>
              <a:defRPr lang="ja-JP" altLang="en-US" dirty="0" smtClean="0"/>
            </a:lvl3pPr>
            <a:lvl4pPr>
              <a:defRPr lang="ja-JP" altLang="en-US" dirty="0" smtClean="0"/>
            </a:lvl4pPr>
            <a:lvl5pPr>
              <a:defRPr lang="ja-JP" altLang="en-US" dirty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29A9D3-4006-40B2-9B64-5CBC2102C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40681" y="6524625"/>
            <a:ext cx="6624638" cy="365125"/>
          </a:xfrm>
        </p:spPr>
        <p:txBody>
          <a:bodyPr/>
          <a:lstStyle>
            <a:lvl1pPr>
              <a:defRPr sz="969"/>
            </a:lvl1pPr>
          </a:lstStyle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　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NDB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を活用した全国医療機能情報提供制度・全国薬局機能情報提供制度に関する調査研究一式</a:t>
            </a:r>
            <a:endParaRPr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73F7F42-E707-4ED3-BB78-FEF0F737A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D6E8-61F4-42B4-8ED0-44B1436A966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591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0400" y="333381"/>
            <a:ext cx="9086400" cy="485775"/>
          </a:xfrm>
        </p:spPr>
        <p:txBody>
          <a:bodyPr lIns="0" anchor="ctr">
            <a:normAutofit/>
          </a:bodyPr>
          <a:lstStyle>
            <a:lvl1pPr>
              <a:defRPr sz="221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0"/>
          </p:nvPr>
        </p:nvSpPr>
        <p:spPr>
          <a:xfrm>
            <a:off x="410400" y="982803"/>
            <a:ext cx="9086400" cy="1119987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ja-JP" altLang="en-US" dirty="0" smtClean="0"/>
            </a:lvl1pPr>
            <a:lvl2pPr>
              <a:defRPr lang="ja-JP" altLang="en-US" dirty="0" smtClean="0"/>
            </a:lvl2pPr>
            <a:lvl3pPr>
              <a:defRPr lang="ja-JP" altLang="en-US" dirty="0" smtClean="0"/>
            </a:lvl3pPr>
            <a:lvl4pPr>
              <a:defRPr lang="ja-JP" altLang="en-US" dirty="0" smtClean="0"/>
            </a:lvl4pPr>
            <a:lvl5pPr>
              <a:defRPr lang="ja-JP" altLang="en-US" dirty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B6EFBD5-3F4B-4D1C-8A38-C6DB351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　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NDB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を活用した全国医療機能情報提供制度・全国薬局機能情報提供制度に関する調査研究一式</a:t>
            </a:r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80509B-2A20-49CA-B2C0-1867C1B12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D6E8-61F4-42B4-8ED0-44B1436A966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1567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0400" y="333381"/>
            <a:ext cx="9086400" cy="485775"/>
          </a:xfrm>
        </p:spPr>
        <p:txBody>
          <a:bodyPr lIns="0" anchor="ctr">
            <a:normAutofit/>
          </a:bodyPr>
          <a:lstStyle>
            <a:lvl1pPr>
              <a:defRPr sz="221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0"/>
          </p:nvPr>
        </p:nvSpPr>
        <p:spPr>
          <a:xfrm>
            <a:off x="410400" y="982803"/>
            <a:ext cx="9086400" cy="1119987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ja-JP" altLang="en-US" dirty="0" smtClean="0"/>
            </a:lvl1pPr>
            <a:lvl2pPr>
              <a:defRPr lang="ja-JP" altLang="en-US" dirty="0" smtClean="0"/>
            </a:lvl2pPr>
            <a:lvl3pPr>
              <a:defRPr lang="ja-JP" altLang="en-US" dirty="0" smtClean="0"/>
            </a:lvl3pPr>
            <a:lvl4pPr>
              <a:defRPr lang="ja-JP" altLang="en-US" dirty="0" smtClean="0"/>
            </a:lvl4pPr>
            <a:lvl5pPr>
              <a:defRPr lang="ja-JP" altLang="en-US" dirty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37DC21D-C3A2-4015-BE0D-BC1EC1CE4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　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NDB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を活用した全国医療機能情報提供制度・全国薬局機能情報提供制度に関する調査研究一式</a:t>
            </a:r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C41C2A-5948-4250-AF7B-26CE0C0FA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D6E8-61F4-42B4-8ED0-44B1436A966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0240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0400" y="2782800"/>
            <a:ext cx="9086400" cy="648000"/>
          </a:xfrm>
        </p:spPr>
        <p:txBody>
          <a:bodyPr anchor="ctr">
            <a:normAutofit/>
          </a:bodyPr>
          <a:lstStyle>
            <a:lvl1pPr algn="ctr">
              <a:defRPr sz="2215" b="1" cap="all" baseline="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497600" y="4078801"/>
            <a:ext cx="6912000" cy="1148071"/>
          </a:xfrm>
        </p:spPr>
        <p:txBody>
          <a:bodyPr anchor="t"/>
          <a:lstStyle>
            <a:lvl1pPr marL="0" indent="0">
              <a:buNone/>
              <a:defRPr sz="1292">
                <a:solidFill>
                  <a:schemeClr val="tx1"/>
                </a:solidFill>
              </a:defRPr>
            </a:lvl1pPr>
            <a:lvl2pPr marL="167058" indent="-167058">
              <a:buFont typeface="Wingdings" pitchFamily="2" charset="2"/>
              <a:buChar char="n"/>
              <a:defRPr sz="1292">
                <a:solidFill>
                  <a:schemeClr val="tx1"/>
                </a:solidFill>
              </a:defRPr>
            </a:lvl2pPr>
            <a:lvl3pPr marL="334116" indent="-167058">
              <a:buFont typeface="Wingdings" pitchFamily="2" charset="2"/>
              <a:buChar char="n"/>
              <a:defRPr sz="1292">
                <a:solidFill>
                  <a:schemeClr val="tx1"/>
                </a:solidFill>
              </a:defRPr>
            </a:lvl3pPr>
            <a:lvl4pPr marL="501174" indent="-167058">
              <a:buFont typeface="Wingdings" pitchFamily="2" charset="2"/>
              <a:buChar char="l"/>
              <a:defRPr sz="1292">
                <a:solidFill>
                  <a:schemeClr val="tx1"/>
                </a:solidFill>
              </a:defRPr>
            </a:lvl4pPr>
            <a:lvl5pPr marL="659440" indent="-158265">
              <a:buFont typeface="Wingdings" pitchFamily="2" charset="2"/>
              <a:buChar char="l"/>
              <a:defRPr sz="1292">
                <a:solidFill>
                  <a:schemeClr val="tx1"/>
                </a:solidFill>
              </a:defRPr>
            </a:lvl5pPr>
            <a:lvl6pPr marL="2373982" indent="-263776">
              <a:buFont typeface="Wingdings" pitchFamily="2" charset="2"/>
              <a:buChar char="l"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  <a:p>
            <a:pPr lvl="1"/>
            <a:r>
              <a:rPr kumimoji="1" lang="ja-JP" altLang="en-US"/>
              <a:t>あああ</a:t>
            </a:r>
            <a:endParaRPr kumimoji="1" lang="en-US" altLang="ja-JP"/>
          </a:p>
          <a:p>
            <a:pPr lvl="2"/>
            <a:r>
              <a:rPr kumimoji="1" lang="ja-JP" altLang="en-US"/>
              <a:t>あああ</a:t>
            </a:r>
            <a:endParaRPr kumimoji="1" lang="en-US" altLang="ja-JP"/>
          </a:p>
          <a:p>
            <a:pPr lvl="3"/>
            <a:r>
              <a:rPr kumimoji="1" lang="ja-JP" altLang="en-US"/>
              <a:t>あああ</a:t>
            </a:r>
            <a:endParaRPr kumimoji="1" lang="en-US" altLang="ja-JP"/>
          </a:p>
          <a:p>
            <a:pPr lvl="4"/>
            <a:r>
              <a:rPr kumimoji="1" lang="ja-JP" altLang="en-US"/>
              <a:t>あああ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43B69BD-0C2C-45F9-817F-9FE7ED53A9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　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NDB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を活用した全国医療機能情報提供制度・全国薬局機能情報提供制度に関する調査研究一式</a:t>
            </a: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249D91-28D9-493B-BDD0-1442096C72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78D6E8-61F4-42B4-8ED0-44B1436A966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842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6398" y="333381"/>
            <a:ext cx="9086400" cy="485775"/>
          </a:xfrm>
        </p:spPr>
        <p:txBody>
          <a:bodyPr lIns="0" anchor="ctr">
            <a:normAutofit/>
          </a:bodyPr>
          <a:lstStyle>
            <a:lvl1pPr>
              <a:defRPr sz="221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CC5389B-35BC-4445-8D41-1D1E8B1097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　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NDB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を活用した全国医療機能情報提供制度・全国薬局機能情報提供制度に関する調査研究一式</a:t>
            </a:r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4D04A8-3005-467F-A203-86FF815611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78D6E8-61F4-42B4-8ED0-44B1436A966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8891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B63AC71D-48E1-43C0-8BC8-B97EEF4C57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　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NDB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を活用した全国医療機能情報提供制度・全国薬局機能情報提供制度に関する調査研究一式</a:t>
            </a:r>
            <a:endParaRPr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C3CD85E-F837-4D52-BBD2-06EBC90003F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78D6E8-61F4-42B4-8ED0-44B1436A966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56081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1_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F233AAC-AF9E-4BD0-B302-683118F53A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　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NDB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を活用した全国医療機能情報提供制度・全国薬局機能情報提供制度に関する調査研究一式</a:t>
            </a: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47864E1-852C-482C-A008-7FA038F8AB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78D6E8-61F4-42B4-8ED0-44B1436A966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234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中面 A_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ライン_フッター">
            <a:extLst>
              <a:ext uri="{FF2B5EF4-FFF2-40B4-BE49-F238E27FC236}">
                <a16:creationId xmlns:a16="http://schemas.microsoft.com/office/drawing/2014/main" id="{65B17515-FD1C-4DA3-906A-E7D62E556228}"/>
              </a:ext>
            </a:extLst>
          </p:cNvPr>
          <p:cNvCxnSpPr>
            <a:cxnSpLocks/>
          </p:cNvCxnSpPr>
          <p:nvPr userDrawn="1"/>
        </p:nvCxnSpPr>
        <p:spPr>
          <a:xfrm>
            <a:off x="416927" y="6564368"/>
            <a:ext cx="9072320" cy="0"/>
          </a:xfrm>
          <a:prstGeom prst="line">
            <a:avLst/>
          </a:prstGeom>
          <a:ln w="4445">
            <a:solidFill>
              <a:srgbClr val="939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ライン_ヘッダー">
            <a:extLst>
              <a:ext uri="{FF2B5EF4-FFF2-40B4-BE49-F238E27FC236}">
                <a16:creationId xmlns:a16="http://schemas.microsoft.com/office/drawing/2014/main" id="{52050FBC-610C-4422-A2F2-453C99DC1F81}"/>
              </a:ext>
            </a:extLst>
          </p:cNvPr>
          <p:cNvCxnSpPr>
            <a:cxnSpLocks/>
          </p:cNvCxnSpPr>
          <p:nvPr userDrawn="1"/>
        </p:nvCxnSpPr>
        <p:spPr>
          <a:xfrm>
            <a:off x="416244" y="884127"/>
            <a:ext cx="9072829" cy="0"/>
          </a:xfrm>
          <a:prstGeom prst="line">
            <a:avLst/>
          </a:prstGeom>
          <a:ln w="762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シグネチャー">
            <a:extLst>
              <a:ext uri="{FF2B5EF4-FFF2-40B4-BE49-F238E27FC236}">
                <a16:creationId xmlns:a16="http://schemas.microsoft.com/office/drawing/2014/main" id="{B1360A9D-5F4A-41D5-8D4E-2D519F6CDD6D}"/>
              </a:ext>
            </a:extLst>
          </p:cNvPr>
          <p:cNvGrpSpPr/>
          <p:nvPr userDrawn="1"/>
        </p:nvGrpSpPr>
        <p:grpSpPr>
          <a:xfrm>
            <a:off x="416926" y="228985"/>
            <a:ext cx="9155196" cy="146895"/>
            <a:chOff x="450000" y="252413"/>
            <a:chExt cx="9881450" cy="161925"/>
          </a:xfrm>
        </p:grpSpPr>
        <p:sp>
          <p:nvSpPr>
            <p:cNvPr id="17" name="MRIロゴ">
              <a:extLst>
                <a:ext uri="{FF2B5EF4-FFF2-40B4-BE49-F238E27FC236}">
                  <a16:creationId xmlns:a16="http://schemas.microsoft.com/office/drawing/2014/main" id="{B910CF14-E597-4EFE-87D2-28D230E7714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874250" y="252413"/>
              <a:ext cx="457200" cy="161925"/>
            </a:xfrm>
            <a:custGeom>
              <a:avLst/>
              <a:gdLst>
                <a:gd name="T0" fmla="*/ 4433 w 4686"/>
                <a:gd name="T1" fmla="*/ 1659 h 1663"/>
                <a:gd name="T2" fmla="*/ 3985 w 4686"/>
                <a:gd name="T3" fmla="*/ 1243 h 1663"/>
                <a:gd name="T4" fmla="*/ 4175 w 4686"/>
                <a:gd name="T5" fmla="*/ 1 h 1663"/>
                <a:gd name="T6" fmla="*/ 4686 w 4686"/>
                <a:gd name="T7" fmla="*/ 6 h 1663"/>
                <a:gd name="T8" fmla="*/ 2124 w 4686"/>
                <a:gd name="T9" fmla="*/ 0 h 1663"/>
                <a:gd name="T10" fmla="*/ 1498 w 4686"/>
                <a:gd name="T11" fmla="*/ 5 h 1663"/>
                <a:gd name="T12" fmla="*/ 1058 w 4686"/>
                <a:gd name="T13" fmla="*/ 877 h 1663"/>
                <a:gd name="T14" fmla="*/ 877 w 4686"/>
                <a:gd name="T15" fmla="*/ 5 h 1663"/>
                <a:gd name="T16" fmla="*/ 252 w 4686"/>
                <a:gd name="T17" fmla="*/ 0 h 1663"/>
                <a:gd name="T18" fmla="*/ 1 w 4686"/>
                <a:gd name="T19" fmla="*/ 1656 h 1663"/>
                <a:gd name="T20" fmla="*/ 471 w 4686"/>
                <a:gd name="T21" fmla="*/ 1661 h 1663"/>
                <a:gd name="T22" fmla="*/ 627 w 4686"/>
                <a:gd name="T23" fmla="*/ 646 h 1663"/>
                <a:gd name="T24" fmla="*/ 849 w 4686"/>
                <a:gd name="T25" fmla="*/ 1499 h 1663"/>
                <a:gd name="T26" fmla="*/ 1073 w 4686"/>
                <a:gd name="T27" fmla="*/ 1504 h 1663"/>
                <a:gd name="T28" fmla="*/ 1548 w 4686"/>
                <a:gd name="T29" fmla="*/ 647 h 1663"/>
                <a:gd name="T30" fmla="*/ 1407 w 4686"/>
                <a:gd name="T31" fmla="*/ 1656 h 1663"/>
                <a:gd name="T32" fmla="*/ 1877 w 4686"/>
                <a:gd name="T33" fmla="*/ 1661 h 1663"/>
                <a:gd name="T34" fmla="*/ 2128 w 4686"/>
                <a:gd name="T35" fmla="*/ 5 h 1663"/>
                <a:gd name="T36" fmla="*/ 3121 w 4686"/>
                <a:gd name="T37" fmla="*/ 357 h 1663"/>
                <a:gd name="T38" fmla="*/ 2916 w 4686"/>
                <a:gd name="T39" fmla="*/ 362 h 1663"/>
                <a:gd name="T40" fmla="*/ 2863 w 4686"/>
                <a:gd name="T41" fmla="*/ 755 h 1663"/>
                <a:gd name="T42" fmla="*/ 3314 w 4686"/>
                <a:gd name="T43" fmla="*/ 554 h 1663"/>
                <a:gd name="T44" fmla="*/ 4057 w 4686"/>
                <a:gd name="T45" fmla="*/ 1660 h 1663"/>
                <a:gd name="T46" fmla="*/ 3459 w 4686"/>
                <a:gd name="T47" fmla="*/ 1661 h 1663"/>
                <a:gd name="T48" fmla="*/ 2857 w 4686"/>
                <a:gd name="T49" fmla="*/ 1119 h 1663"/>
                <a:gd name="T50" fmla="*/ 2810 w 4686"/>
                <a:gd name="T51" fmla="*/ 1114 h 1663"/>
                <a:gd name="T52" fmla="*/ 2724 w 4686"/>
                <a:gd name="T53" fmla="*/ 1656 h 1663"/>
                <a:gd name="T54" fmla="*/ 2209 w 4686"/>
                <a:gd name="T55" fmla="*/ 1661 h 1663"/>
                <a:gd name="T56" fmla="*/ 2451 w 4686"/>
                <a:gd name="T57" fmla="*/ 5 h 1663"/>
                <a:gd name="T58" fmla="*/ 3296 w 4686"/>
                <a:gd name="T59" fmla="*/ 0 h 1663"/>
                <a:gd name="T60" fmla="*/ 3411 w 4686"/>
                <a:gd name="T61" fmla="*/ 1060 h 1663"/>
                <a:gd name="T62" fmla="*/ 4056 w 4686"/>
                <a:gd name="T63" fmla="*/ 1658 h 16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686" h="1663">
                  <a:moveTo>
                    <a:pt x="4440" y="1656"/>
                  </a:moveTo>
                  <a:cubicBezTo>
                    <a:pt x="4439" y="1662"/>
                    <a:pt x="4436" y="1663"/>
                    <a:pt x="4433" y="1659"/>
                  </a:cubicBezTo>
                  <a:cubicBezTo>
                    <a:pt x="4430" y="1657"/>
                    <a:pt x="3990" y="1253"/>
                    <a:pt x="3987" y="1251"/>
                  </a:cubicBezTo>
                  <a:cubicBezTo>
                    <a:pt x="3985" y="1249"/>
                    <a:pt x="3985" y="1248"/>
                    <a:pt x="3985" y="1243"/>
                  </a:cubicBezTo>
                  <a:cubicBezTo>
                    <a:pt x="3995" y="1176"/>
                    <a:pt x="4169" y="7"/>
                    <a:pt x="4169" y="6"/>
                  </a:cubicBezTo>
                  <a:cubicBezTo>
                    <a:pt x="4169" y="3"/>
                    <a:pt x="4172" y="1"/>
                    <a:pt x="4175" y="1"/>
                  </a:cubicBezTo>
                  <a:cubicBezTo>
                    <a:pt x="4176" y="1"/>
                    <a:pt x="4680" y="1"/>
                    <a:pt x="4681" y="1"/>
                  </a:cubicBezTo>
                  <a:cubicBezTo>
                    <a:pt x="4684" y="1"/>
                    <a:pt x="4686" y="3"/>
                    <a:pt x="4686" y="6"/>
                  </a:cubicBezTo>
                  <a:cubicBezTo>
                    <a:pt x="4685" y="7"/>
                    <a:pt x="4440" y="1656"/>
                    <a:pt x="4440" y="1656"/>
                  </a:cubicBezTo>
                  <a:close/>
                  <a:moveTo>
                    <a:pt x="2124" y="0"/>
                  </a:moveTo>
                  <a:cubicBezTo>
                    <a:pt x="2121" y="0"/>
                    <a:pt x="1505" y="0"/>
                    <a:pt x="1505" y="0"/>
                  </a:cubicBezTo>
                  <a:cubicBezTo>
                    <a:pt x="1502" y="0"/>
                    <a:pt x="1500" y="1"/>
                    <a:pt x="1498" y="5"/>
                  </a:cubicBezTo>
                  <a:cubicBezTo>
                    <a:pt x="1495" y="10"/>
                    <a:pt x="1064" y="872"/>
                    <a:pt x="1063" y="874"/>
                  </a:cubicBezTo>
                  <a:cubicBezTo>
                    <a:pt x="1062" y="875"/>
                    <a:pt x="1060" y="877"/>
                    <a:pt x="1058" y="877"/>
                  </a:cubicBezTo>
                  <a:cubicBezTo>
                    <a:pt x="1055" y="877"/>
                    <a:pt x="1054" y="875"/>
                    <a:pt x="1054" y="874"/>
                  </a:cubicBezTo>
                  <a:cubicBezTo>
                    <a:pt x="1053" y="872"/>
                    <a:pt x="878" y="10"/>
                    <a:pt x="877" y="5"/>
                  </a:cubicBezTo>
                  <a:cubicBezTo>
                    <a:pt x="876" y="1"/>
                    <a:pt x="874" y="0"/>
                    <a:pt x="871" y="0"/>
                  </a:cubicBezTo>
                  <a:cubicBezTo>
                    <a:pt x="871" y="0"/>
                    <a:pt x="255" y="0"/>
                    <a:pt x="252" y="0"/>
                  </a:cubicBezTo>
                  <a:cubicBezTo>
                    <a:pt x="250" y="0"/>
                    <a:pt x="247" y="2"/>
                    <a:pt x="247" y="5"/>
                  </a:cubicBezTo>
                  <a:cubicBezTo>
                    <a:pt x="246" y="7"/>
                    <a:pt x="1" y="1655"/>
                    <a:pt x="1" y="1656"/>
                  </a:cubicBezTo>
                  <a:cubicBezTo>
                    <a:pt x="0" y="1659"/>
                    <a:pt x="2" y="1661"/>
                    <a:pt x="5" y="1661"/>
                  </a:cubicBezTo>
                  <a:cubicBezTo>
                    <a:pt x="6" y="1661"/>
                    <a:pt x="469" y="1661"/>
                    <a:pt x="471" y="1661"/>
                  </a:cubicBezTo>
                  <a:cubicBezTo>
                    <a:pt x="474" y="1661"/>
                    <a:pt x="477" y="1659"/>
                    <a:pt x="477" y="1656"/>
                  </a:cubicBezTo>
                  <a:cubicBezTo>
                    <a:pt x="477" y="1655"/>
                    <a:pt x="627" y="648"/>
                    <a:pt x="627" y="646"/>
                  </a:cubicBezTo>
                  <a:cubicBezTo>
                    <a:pt x="628" y="638"/>
                    <a:pt x="635" y="640"/>
                    <a:pt x="636" y="647"/>
                  </a:cubicBezTo>
                  <a:cubicBezTo>
                    <a:pt x="637" y="650"/>
                    <a:pt x="836" y="1448"/>
                    <a:pt x="849" y="1499"/>
                  </a:cubicBezTo>
                  <a:cubicBezTo>
                    <a:pt x="850" y="1504"/>
                    <a:pt x="854" y="1504"/>
                    <a:pt x="856" y="1504"/>
                  </a:cubicBezTo>
                  <a:cubicBezTo>
                    <a:pt x="859" y="1504"/>
                    <a:pt x="1070" y="1504"/>
                    <a:pt x="1073" y="1504"/>
                  </a:cubicBezTo>
                  <a:cubicBezTo>
                    <a:pt x="1075" y="1504"/>
                    <a:pt x="1079" y="1504"/>
                    <a:pt x="1082" y="1499"/>
                  </a:cubicBezTo>
                  <a:cubicBezTo>
                    <a:pt x="1110" y="1448"/>
                    <a:pt x="1546" y="650"/>
                    <a:pt x="1548" y="647"/>
                  </a:cubicBezTo>
                  <a:cubicBezTo>
                    <a:pt x="1552" y="640"/>
                    <a:pt x="1558" y="638"/>
                    <a:pt x="1557" y="646"/>
                  </a:cubicBezTo>
                  <a:cubicBezTo>
                    <a:pt x="1557" y="648"/>
                    <a:pt x="1407" y="1655"/>
                    <a:pt x="1407" y="1656"/>
                  </a:cubicBezTo>
                  <a:cubicBezTo>
                    <a:pt x="1406" y="1659"/>
                    <a:pt x="1408" y="1661"/>
                    <a:pt x="1411" y="1661"/>
                  </a:cubicBezTo>
                  <a:cubicBezTo>
                    <a:pt x="1413" y="1661"/>
                    <a:pt x="1876" y="1661"/>
                    <a:pt x="1877" y="1661"/>
                  </a:cubicBezTo>
                  <a:cubicBezTo>
                    <a:pt x="1880" y="1661"/>
                    <a:pt x="1882" y="1659"/>
                    <a:pt x="1883" y="1656"/>
                  </a:cubicBezTo>
                  <a:cubicBezTo>
                    <a:pt x="1883" y="1655"/>
                    <a:pt x="2128" y="7"/>
                    <a:pt x="2128" y="5"/>
                  </a:cubicBezTo>
                  <a:cubicBezTo>
                    <a:pt x="2129" y="2"/>
                    <a:pt x="2127" y="0"/>
                    <a:pt x="2124" y="0"/>
                  </a:cubicBezTo>
                  <a:close/>
                  <a:moveTo>
                    <a:pt x="3121" y="357"/>
                  </a:moveTo>
                  <a:cubicBezTo>
                    <a:pt x="3121" y="357"/>
                    <a:pt x="2924" y="357"/>
                    <a:pt x="2922" y="357"/>
                  </a:cubicBezTo>
                  <a:cubicBezTo>
                    <a:pt x="2919" y="357"/>
                    <a:pt x="2917" y="359"/>
                    <a:pt x="2916" y="362"/>
                  </a:cubicBezTo>
                  <a:cubicBezTo>
                    <a:pt x="2916" y="363"/>
                    <a:pt x="2859" y="748"/>
                    <a:pt x="2859" y="750"/>
                  </a:cubicBezTo>
                  <a:cubicBezTo>
                    <a:pt x="2858" y="752"/>
                    <a:pt x="2860" y="755"/>
                    <a:pt x="2863" y="755"/>
                  </a:cubicBezTo>
                  <a:cubicBezTo>
                    <a:pt x="2865" y="755"/>
                    <a:pt x="3042" y="755"/>
                    <a:pt x="3042" y="755"/>
                  </a:cubicBezTo>
                  <a:cubicBezTo>
                    <a:pt x="3208" y="755"/>
                    <a:pt x="3299" y="651"/>
                    <a:pt x="3314" y="554"/>
                  </a:cubicBezTo>
                  <a:cubicBezTo>
                    <a:pt x="3319" y="521"/>
                    <a:pt x="3354" y="357"/>
                    <a:pt x="3121" y="357"/>
                  </a:cubicBezTo>
                  <a:close/>
                  <a:moveTo>
                    <a:pt x="4057" y="1660"/>
                  </a:moveTo>
                  <a:cubicBezTo>
                    <a:pt x="4057" y="1661"/>
                    <a:pt x="4056" y="1661"/>
                    <a:pt x="4055" y="1661"/>
                  </a:cubicBezTo>
                  <a:cubicBezTo>
                    <a:pt x="3459" y="1661"/>
                    <a:pt x="3459" y="1661"/>
                    <a:pt x="3459" y="1661"/>
                  </a:cubicBezTo>
                  <a:cubicBezTo>
                    <a:pt x="3458" y="1661"/>
                    <a:pt x="3457" y="1661"/>
                    <a:pt x="3457" y="1661"/>
                  </a:cubicBezTo>
                  <a:cubicBezTo>
                    <a:pt x="3457" y="1661"/>
                    <a:pt x="2861" y="1123"/>
                    <a:pt x="2857" y="1119"/>
                  </a:cubicBezTo>
                  <a:cubicBezTo>
                    <a:pt x="2853" y="1116"/>
                    <a:pt x="2845" y="1114"/>
                    <a:pt x="2842" y="1114"/>
                  </a:cubicBezTo>
                  <a:cubicBezTo>
                    <a:pt x="2822" y="1114"/>
                    <a:pt x="2810" y="1114"/>
                    <a:pt x="2810" y="1114"/>
                  </a:cubicBezTo>
                  <a:cubicBezTo>
                    <a:pt x="2807" y="1114"/>
                    <a:pt x="2804" y="1116"/>
                    <a:pt x="2804" y="1119"/>
                  </a:cubicBezTo>
                  <a:cubicBezTo>
                    <a:pt x="2804" y="1120"/>
                    <a:pt x="2724" y="1655"/>
                    <a:pt x="2724" y="1656"/>
                  </a:cubicBezTo>
                  <a:cubicBezTo>
                    <a:pt x="2724" y="1659"/>
                    <a:pt x="2721" y="1661"/>
                    <a:pt x="2718" y="1661"/>
                  </a:cubicBezTo>
                  <a:cubicBezTo>
                    <a:pt x="2717" y="1661"/>
                    <a:pt x="2211" y="1661"/>
                    <a:pt x="2209" y="1661"/>
                  </a:cubicBezTo>
                  <a:cubicBezTo>
                    <a:pt x="2207" y="1661"/>
                    <a:pt x="2205" y="1659"/>
                    <a:pt x="2205" y="1656"/>
                  </a:cubicBezTo>
                  <a:cubicBezTo>
                    <a:pt x="2205" y="1655"/>
                    <a:pt x="2451" y="6"/>
                    <a:pt x="2451" y="5"/>
                  </a:cubicBezTo>
                  <a:cubicBezTo>
                    <a:pt x="2451" y="2"/>
                    <a:pt x="2454" y="0"/>
                    <a:pt x="2456" y="0"/>
                  </a:cubicBezTo>
                  <a:cubicBezTo>
                    <a:pt x="2458" y="0"/>
                    <a:pt x="3296" y="0"/>
                    <a:pt x="3296" y="0"/>
                  </a:cubicBezTo>
                  <a:cubicBezTo>
                    <a:pt x="3967" y="0"/>
                    <a:pt x="3856" y="493"/>
                    <a:pt x="3849" y="543"/>
                  </a:cubicBezTo>
                  <a:cubicBezTo>
                    <a:pt x="3806" y="827"/>
                    <a:pt x="3609" y="986"/>
                    <a:pt x="3411" y="1060"/>
                  </a:cubicBezTo>
                  <a:cubicBezTo>
                    <a:pt x="3410" y="1061"/>
                    <a:pt x="3408" y="1063"/>
                    <a:pt x="3410" y="1065"/>
                  </a:cubicBezTo>
                  <a:cubicBezTo>
                    <a:pt x="3413" y="1068"/>
                    <a:pt x="4056" y="1658"/>
                    <a:pt x="4056" y="1658"/>
                  </a:cubicBezTo>
                  <a:cubicBezTo>
                    <a:pt x="4057" y="1658"/>
                    <a:pt x="4057" y="1659"/>
                    <a:pt x="4057" y="166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633"/>
            </a:p>
          </p:txBody>
        </p:sp>
        <p:sp>
          <p:nvSpPr>
            <p:cNvPr id="18" name="バー／デザインエレメント">
              <a:extLst>
                <a:ext uri="{FF2B5EF4-FFF2-40B4-BE49-F238E27FC236}">
                  <a16:creationId xmlns:a16="http://schemas.microsoft.com/office/drawing/2014/main" id="{65CC80CF-BB1F-4711-A7AE-8F5B9E61135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50000" y="252413"/>
              <a:ext cx="9326562" cy="73025"/>
            </a:xfrm>
            <a:custGeom>
              <a:avLst/>
              <a:gdLst>
                <a:gd name="T0" fmla="*/ 5869 w 5875"/>
                <a:gd name="T1" fmla="*/ 46 h 46"/>
                <a:gd name="T2" fmla="*/ 0 w 5875"/>
                <a:gd name="T3" fmla="*/ 46 h 46"/>
                <a:gd name="T4" fmla="*/ 6 w 5875"/>
                <a:gd name="T5" fmla="*/ 0 h 46"/>
                <a:gd name="T6" fmla="*/ 5875 w 5875"/>
                <a:gd name="T7" fmla="*/ 0 h 46"/>
                <a:gd name="T8" fmla="*/ 5869 w 5875"/>
                <a:gd name="T9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75" h="46">
                  <a:moveTo>
                    <a:pt x="5869" y="46"/>
                  </a:moveTo>
                  <a:lnTo>
                    <a:pt x="0" y="46"/>
                  </a:lnTo>
                  <a:lnTo>
                    <a:pt x="6" y="0"/>
                  </a:lnTo>
                  <a:lnTo>
                    <a:pt x="5875" y="0"/>
                  </a:lnTo>
                  <a:lnTo>
                    <a:pt x="5869" y="4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633"/>
            </a:p>
          </p:txBody>
        </p:sp>
      </p:grpSp>
      <p:sp>
        <p:nvSpPr>
          <p:cNvPr id="6" name="テキスト プレースホルダー">
            <a:extLst>
              <a:ext uri="{FF2B5EF4-FFF2-40B4-BE49-F238E27FC236}">
                <a16:creationId xmlns:a16="http://schemas.microsoft.com/office/drawing/2014/main" id="{F6B95884-5A9B-49CB-837C-C8E92488E1E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080" y="1041674"/>
            <a:ext cx="8905840" cy="1273875"/>
          </a:xfrm>
          <a:prstGeom prst="rect">
            <a:avLst/>
          </a:prstGeom>
        </p:spPr>
        <p:txBody>
          <a:bodyPr/>
          <a:lstStyle>
            <a:lvl1pPr marL="228614" indent="-228614">
              <a:spcAft>
                <a:spcPts val="544"/>
              </a:spcAft>
              <a:buClr>
                <a:srgbClr val="003B83"/>
              </a:buClr>
              <a:buFont typeface="Wingdings" panose="05000000000000000000" pitchFamily="2" charset="2"/>
              <a:buChar char="l"/>
              <a:defRPr b="1" baseline="0">
                <a:solidFill>
                  <a:srgbClr val="000000"/>
                </a:solidFill>
              </a:defRPr>
            </a:lvl1pPr>
            <a:lvl2pPr marL="228614">
              <a:spcAft>
                <a:spcPts val="544"/>
              </a:spcAft>
              <a:defRPr baseline="0"/>
            </a:lvl2pPr>
            <a:lvl3pPr marL="359251">
              <a:spcAft>
                <a:spcPts val="544"/>
              </a:spcAft>
              <a:defRPr baseline="0"/>
            </a:lvl3pPr>
            <a:lvl4pPr marL="489888" indent="-130637">
              <a:spcBef>
                <a:spcPts val="0"/>
              </a:spcBef>
              <a:defRPr baseline="0"/>
            </a:lvl4pPr>
            <a:lvl5pPr marL="587866">
              <a:defRPr baseline="0"/>
            </a:lvl5pPr>
          </a:lstStyle>
          <a:p>
            <a:pPr lvl="0"/>
            <a:r>
              <a:rPr kumimoji="1" lang="ja-JP" altLang="en-US"/>
              <a:t>第</a:t>
            </a:r>
            <a:r>
              <a:rPr kumimoji="1" lang="en-US" altLang="ja-JP"/>
              <a:t>1</a:t>
            </a:r>
            <a:r>
              <a:rPr kumimoji="1" lang="ja-JP" altLang="en-US"/>
              <a:t>レベル </a:t>
            </a:r>
            <a:r>
              <a:rPr kumimoji="1" lang="en-US" altLang="ja-JP"/>
              <a:t>16pt</a:t>
            </a:r>
            <a:endParaRPr kumimoji="1" lang="ja-JP" altLang="en-US"/>
          </a:p>
          <a:p>
            <a:pPr lvl="1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レベル </a:t>
            </a:r>
            <a:r>
              <a:rPr kumimoji="1" lang="en-US" altLang="ja-JP"/>
              <a:t>16pt</a:t>
            </a:r>
            <a:endParaRPr kumimoji="1" lang="ja-JP" altLang="en-US"/>
          </a:p>
          <a:p>
            <a:pPr lvl="2"/>
            <a:r>
              <a:rPr kumimoji="1" lang="ja-JP" altLang="en-US"/>
              <a:t>第</a:t>
            </a:r>
            <a:r>
              <a:rPr kumimoji="1" lang="en-US" altLang="ja-JP"/>
              <a:t>3</a:t>
            </a:r>
            <a:r>
              <a:rPr kumimoji="1" lang="ja-JP" altLang="en-US"/>
              <a:t>レベル </a:t>
            </a:r>
            <a:r>
              <a:rPr kumimoji="1" lang="en-US" altLang="ja-JP"/>
              <a:t>14pt</a:t>
            </a:r>
            <a:endParaRPr kumimoji="1" lang="ja-JP" altLang="en-US"/>
          </a:p>
          <a:p>
            <a:pPr lvl="3"/>
            <a:r>
              <a:rPr kumimoji="1" lang="ja-JP" altLang="en-US"/>
              <a:t>第</a:t>
            </a:r>
            <a:r>
              <a:rPr kumimoji="1" lang="en-US" altLang="ja-JP"/>
              <a:t>4</a:t>
            </a:r>
            <a:r>
              <a:rPr kumimoji="1" lang="ja-JP" altLang="en-US"/>
              <a:t>レベル </a:t>
            </a:r>
            <a:r>
              <a:rPr kumimoji="1" lang="en-US" altLang="ja-JP"/>
              <a:t>12pt</a:t>
            </a:r>
            <a:endParaRPr kumimoji="1" lang="ja-JP" altLang="en-US"/>
          </a:p>
          <a:p>
            <a:pPr lvl="4"/>
            <a:r>
              <a:rPr kumimoji="1" lang="ja-JP" altLang="en-US"/>
              <a:t>第</a:t>
            </a:r>
            <a:r>
              <a:rPr kumimoji="1" lang="en-US" altLang="ja-JP"/>
              <a:t>5</a:t>
            </a:r>
            <a:r>
              <a:rPr kumimoji="1" lang="ja-JP" altLang="en-US"/>
              <a:t>レベル </a:t>
            </a:r>
            <a:r>
              <a:rPr kumimoji="1" lang="en-US" altLang="ja-JP"/>
              <a:t>10.5pt</a:t>
            </a:r>
            <a:endParaRPr kumimoji="1" lang="ja-JP" altLang="en-US"/>
          </a:p>
        </p:txBody>
      </p:sp>
      <p:sp>
        <p:nvSpPr>
          <p:cNvPr id="25" name="ページタイトル">
            <a:extLst>
              <a:ext uri="{FF2B5EF4-FFF2-40B4-BE49-F238E27FC236}">
                <a16:creationId xmlns:a16="http://schemas.microsoft.com/office/drawing/2014/main" id="{B161F847-12DE-428F-B720-87FF3F5725E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500312" y="393761"/>
            <a:ext cx="8538654" cy="442011"/>
          </a:xfrm>
          <a:prstGeom prst="rect">
            <a:avLst/>
          </a:prstGeom>
        </p:spPr>
        <p:txBody>
          <a:bodyPr bIns="108000" anchor="b" anchorCtr="0">
            <a:noAutofit/>
          </a:bodyPr>
          <a:lstStyle>
            <a:lvl1pPr marL="0" indent="0" fontAlgn="base">
              <a:lnSpc>
                <a:spcPct val="110000"/>
              </a:lnSpc>
              <a:spcAft>
                <a:spcPts val="0"/>
              </a:spcAft>
              <a:buNone/>
              <a:defRPr sz="2359" b="1" spc="91" baseline="0">
                <a:solidFill>
                  <a:srgbClr val="003B83"/>
                </a:solidFill>
              </a:defRPr>
            </a:lvl1pPr>
          </a:lstStyle>
          <a:p>
            <a:r>
              <a:rPr kumimoji="1" lang="ja-JP" altLang="en-US"/>
              <a:t>ページタイトル（結論／メッセージ）</a:t>
            </a:r>
          </a:p>
        </p:txBody>
      </p:sp>
      <p:sp>
        <p:nvSpPr>
          <p:cNvPr id="19" name="Page_num">
            <a:extLst>
              <a:ext uri="{FF2B5EF4-FFF2-40B4-BE49-F238E27FC236}">
                <a16:creationId xmlns:a16="http://schemas.microsoft.com/office/drawing/2014/main" id="{CA4BF186-2590-4137-8B41-D5F59B01202C}"/>
              </a:ext>
            </a:extLst>
          </p:cNvPr>
          <p:cNvSpPr txBox="1"/>
          <p:nvPr userDrawn="1"/>
        </p:nvSpPr>
        <p:spPr>
          <a:xfrm>
            <a:off x="4619459" y="6613356"/>
            <a:ext cx="667082" cy="97976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latin typeface="Arial" charset="0"/>
                <a:ea typeface="ＭＳ Ｐゴシック" charset="-128"/>
              </a:defRPr>
            </a:lvl1pPr>
            <a:lvl2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2pPr>
            <a:lvl3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3pPr>
            <a:lvl4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4pPr>
            <a:lvl5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5pPr>
            <a:lvl6pPr>
              <a:defRPr sz="1400">
                <a:latin typeface="ＭＳ Ｐゴシック" charset="-128"/>
                <a:ea typeface="ＭＳ Ｐゴシック" charset="-128"/>
              </a:defRPr>
            </a:lvl6pPr>
            <a:lvl7pPr>
              <a:defRPr sz="1400">
                <a:latin typeface="ＭＳ Ｐゴシック" charset="-128"/>
                <a:ea typeface="ＭＳ Ｐゴシック" charset="-128"/>
              </a:defRPr>
            </a:lvl7pPr>
            <a:lvl8pPr>
              <a:defRPr sz="1400">
                <a:latin typeface="ＭＳ Ｐゴシック" charset="-128"/>
                <a:ea typeface="ＭＳ Ｐゴシック" charset="-128"/>
              </a:defRPr>
            </a:lvl8pPr>
            <a:lvl9pPr>
              <a:defRPr sz="1400">
                <a:latin typeface="ＭＳ Ｐゴシック" charset="-128"/>
                <a:ea typeface="ＭＳ Ｐゴシック" charset="-128"/>
              </a:defRPr>
            </a:lvl9pPr>
          </a:lstStyle>
          <a:p>
            <a:pPr lvl="0" algn="ctr" fontAlgn="ctr"/>
            <a:fld id="{AB47E478-DBB3-43BC-A738-41880CA68C90}" type="slidenum">
              <a:rPr lang="ja-JP" altLang="en-US" sz="590" baseline="0" smtClean="0">
                <a:solidFill>
                  <a:srgbClr val="595757"/>
                </a:solidFill>
                <a:latin typeface="+mn-lt"/>
                <a:ea typeface="+mn-ea"/>
                <a:sym typeface="Arial"/>
              </a:rPr>
              <a:pPr lvl="0" algn="ctr" fontAlgn="ctr"/>
              <a:t>‹#›</a:t>
            </a:fld>
            <a:endParaRPr lang="ja-JP" altLang="en-US" sz="590" baseline="0">
              <a:solidFill>
                <a:srgbClr val="595757"/>
              </a:solidFill>
              <a:latin typeface="+mn-lt"/>
              <a:ea typeface="+mn-ea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4768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1088">
          <p15:clr>
            <a:srgbClr val="FBAE40"/>
          </p15:clr>
        </p15:guide>
        <p15:guide id="9" pos="3242">
          <p15:clr>
            <a:srgbClr val="FBAE40"/>
          </p15:clr>
        </p15:guide>
        <p15:guide id="10" pos="349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10400" y="333381"/>
            <a:ext cx="9086400" cy="485775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10400" y="982803"/>
            <a:ext cx="9086400" cy="111998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144CBF5-8DFB-411D-9C47-6DFD28F69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40681" y="6597355"/>
            <a:ext cx="6624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/>
                </a:solidFill>
              </a:defRPr>
            </a:lvl1pPr>
          </a:lstStyle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　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NDB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を活用した全国医療機能情報提供制度・全国薬局機能情報提供制度に関する調査研究一式</a:t>
            </a: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79E467A-F71D-422A-BB2D-9192CCB39F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71269" y="652462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678D6E8-61F4-42B4-8ED0-44B1436A966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9025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81" r:id="rId9"/>
  </p:sldLayoutIdLst>
  <p:hf hdr="0" ftr="0" dt="0"/>
  <p:txStyles>
    <p:titleStyle>
      <a:lvl1pPr algn="l" defTabSz="844083" rtl="0" eaLnBrk="1" latinLnBrk="0" hangingPunct="1">
        <a:spcBef>
          <a:spcPct val="0"/>
        </a:spcBef>
        <a:buNone/>
        <a:defRPr kumimoji="1" sz="2215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44083" rtl="0" eaLnBrk="1" latinLnBrk="0" hangingPunct="1">
        <a:spcBef>
          <a:spcPts val="399"/>
        </a:spcBef>
        <a:buFont typeface="Arial" pitchFamily="34" charset="0"/>
        <a:buNone/>
        <a:defRPr kumimoji="1" lang="ja-JP" altLang="en-US" sz="1662" kern="1200" baseline="0" dirty="0" smtClean="0">
          <a:solidFill>
            <a:schemeClr val="tx2"/>
          </a:solidFill>
          <a:latin typeface="+mn-lt"/>
          <a:ea typeface="+mn-ea"/>
          <a:cs typeface="+mn-cs"/>
        </a:defRPr>
      </a:lvl1pPr>
      <a:lvl2pPr marL="187574" indent="-187574" algn="l" defTabSz="844083" rtl="0" eaLnBrk="1" latinLnBrk="0" hangingPunct="1">
        <a:spcBef>
          <a:spcPts val="310"/>
        </a:spcBef>
        <a:buClr>
          <a:srgbClr val="3E5E84"/>
        </a:buClr>
        <a:buFont typeface="Wingdings" pitchFamily="2" charset="2"/>
        <a:buChar char="n"/>
        <a:defRPr kumimoji="1" lang="ja-JP" altLang="en-US" sz="1292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27552" indent="-175851" algn="l" defTabSz="844083" rtl="0" eaLnBrk="1" latinLnBrk="0" hangingPunct="1">
        <a:spcBef>
          <a:spcPts val="266"/>
        </a:spcBef>
        <a:buClr>
          <a:srgbClr val="808080"/>
        </a:buClr>
        <a:buFont typeface="Wingdings" pitchFamily="2" charset="2"/>
        <a:buChar char="n"/>
        <a:defRPr kumimoji="1" lang="ja-JP" altLang="en-US" sz="1108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762019" indent="-175851" algn="l" defTabSz="844083" rtl="0" eaLnBrk="1" latinLnBrk="0" hangingPunct="1">
        <a:spcBef>
          <a:spcPts val="266"/>
        </a:spcBef>
        <a:buClr>
          <a:srgbClr val="558C99"/>
        </a:buClr>
        <a:buFont typeface="Wingdings" pitchFamily="2" charset="2"/>
        <a:buChar char="l"/>
        <a:defRPr kumimoji="1" lang="ja-JP" altLang="en-US" sz="1108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996486" indent="-175851" algn="l" defTabSz="844083" rtl="0" eaLnBrk="1" latinLnBrk="0" hangingPunct="1">
        <a:spcBef>
          <a:spcPts val="266"/>
        </a:spcBef>
        <a:buClr>
          <a:srgbClr val="C0C0C0"/>
        </a:buClr>
        <a:buFont typeface="Wingdings" pitchFamily="2" charset="2"/>
        <a:buChar char="l"/>
        <a:defRPr kumimoji="1" lang="ja-JP" altLang="en-US" sz="1108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ヨコカラー中用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05871" y="188913"/>
            <a:ext cx="9080500" cy="19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16190" y="333376"/>
            <a:ext cx="9051264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4000" tIns="0" rIns="0" bIns="54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496644" name="Line 4"/>
          <p:cNvSpPr>
            <a:spLocks noChangeShapeType="1"/>
          </p:cNvSpPr>
          <p:nvPr/>
        </p:nvSpPr>
        <p:spPr bwMode="auto">
          <a:xfrm>
            <a:off x="416190" y="820739"/>
            <a:ext cx="9051264" cy="1587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ja-JP" altLang="en-US" sz="1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6190" y="956807"/>
            <a:ext cx="9051264" cy="148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96647" name="Line 7"/>
          <p:cNvSpPr>
            <a:spLocks noChangeShapeType="1"/>
          </p:cNvSpPr>
          <p:nvPr/>
        </p:nvSpPr>
        <p:spPr bwMode="auto">
          <a:xfrm>
            <a:off x="416190" y="6591300"/>
            <a:ext cx="9051264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664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190" y="6605081"/>
            <a:ext cx="3718190" cy="252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fontAlgn="b">
              <a:defRPr sz="1000" baseline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Copyright (C) Mitsubishi Research Institute, Inc.</a:t>
            </a:r>
          </a:p>
        </p:txBody>
      </p:sp>
      <p:sp>
        <p:nvSpPr>
          <p:cNvPr id="496649" name="Rectangle 9"/>
          <p:cNvSpPr>
            <a:spLocks noChangeArrowheads="1"/>
          </p:cNvSpPr>
          <p:nvPr userDrawn="1"/>
        </p:nvSpPr>
        <p:spPr bwMode="auto">
          <a:xfrm>
            <a:off x="4488656" y="6587614"/>
            <a:ext cx="1102387" cy="2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5DB9C561-FD86-489B-9D31-99E37B572FFC}" type="slidenum">
              <a:rPr lang="en-US" altLang="ja-JP" sz="1200">
                <a:latin typeface="Meiryo UI" panose="020B0604030504040204" pitchFamily="50" charset="-128"/>
                <a:ea typeface="Meiryo UI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780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rgbClr val="5F5F5F"/>
        </a:buClr>
        <a:defRPr kumimoji="1" sz="2000" b="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None/>
        <a:defRPr kumimoji="1" sz="20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233363" indent="-231775" algn="l" rtl="0" eaLnBrk="0" fontAlgn="base" hangingPunct="0">
        <a:spcBef>
          <a:spcPct val="20000"/>
        </a:spcBef>
        <a:spcAft>
          <a:spcPct val="0"/>
        </a:spcAft>
        <a:buClr>
          <a:srgbClr val="3E5E84"/>
        </a:buClr>
        <a:buFont typeface="Wingdings" pitchFamily="2" charset="2"/>
        <a:buChar char="n"/>
        <a:defRPr kumimoji="1" sz="20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2pPr>
      <a:lvl3pPr marL="523875" indent="-242888" algn="l" rtl="0" eaLnBrk="0" fontAlgn="base" hangingPunct="0">
        <a:spcBef>
          <a:spcPct val="20000"/>
        </a:spcBef>
        <a:spcAft>
          <a:spcPct val="0"/>
        </a:spcAft>
        <a:buClr>
          <a:srgbClr val="808080"/>
        </a:buClr>
        <a:buFont typeface="Wingdings" pitchFamily="2" charset="2"/>
        <a:buChar char="n"/>
        <a:defRPr kumimoji="1" sz="16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3pPr>
      <a:lvl4pPr marL="771525" indent="-195263" algn="l" rtl="0" eaLnBrk="0" fontAlgn="base" hangingPunct="0">
        <a:spcBef>
          <a:spcPct val="20000"/>
        </a:spcBef>
        <a:spcAft>
          <a:spcPct val="0"/>
        </a:spcAft>
        <a:buClr>
          <a:srgbClr val="558C99"/>
        </a:buClr>
        <a:buFont typeface="Wingdings" pitchFamily="2" charset="2"/>
        <a:buChar char="l"/>
        <a:defRPr kumimoji="1" sz="14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4pPr>
      <a:lvl5pPr marL="985838" indent="-195263" algn="l" rtl="0" eaLnBrk="0" fontAlgn="base" hangingPunct="0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5pPr>
      <a:lvl6pPr marL="1443038" indent="-195263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6pPr>
      <a:lvl7pPr marL="1900238" indent="-195263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7pPr>
      <a:lvl8pPr marL="2357438" indent="-195263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8pPr>
      <a:lvl9pPr marL="2814638" indent="-195263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hyperlink" Target="mailto:helpdesk@gmis.mhlw.go.jp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79225-29E4-F14E-6330-465E0C4DE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タイトル 1">
            <a:extLst>
              <a:ext uri="{FF2B5EF4-FFF2-40B4-BE49-F238E27FC236}">
                <a16:creationId xmlns:a16="http://schemas.microsoft.com/office/drawing/2014/main" id="{01E277E0-1312-A1CF-2756-60BE2E1FA7DB}"/>
              </a:ext>
            </a:extLst>
          </p:cNvPr>
          <p:cNvSpPr txBox="1">
            <a:spLocks/>
          </p:cNvSpPr>
          <p:nvPr/>
        </p:nvSpPr>
        <p:spPr>
          <a:xfrm>
            <a:off x="10158" y="-24385"/>
            <a:ext cx="9906000" cy="424194"/>
          </a:xfrm>
          <a:prstGeom prst="rect">
            <a:avLst/>
          </a:prstGeom>
          <a:solidFill>
            <a:srgbClr val="002060"/>
          </a:solidFill>
        </p:spPr>
        <p:txBody>
          <a:bodyPr vert="horz" lIns="108000" tIns="45720" rIns="91440" bIns="45720" rtlCol="0" anchor="ctr">
            <a:noAutofit/>
          </a:bodyPr>
          <a:lstStyle>
            <a:lvl1pPr algn="l" defTabSz="844083" rtl="0" eaLnBrk="1" latinLnBrk="0" hangingPunct="1">
              <a:spcBef>
                <a:spcPct val="0"/>
              </a:spcBef>
              <a:buNone/>
              <a:defRPr kumimoji="1" sz="2215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altLang="ja-JP" sz="20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sz="20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₋</a:t>
            </a:r>
            <a:r>
              <a:rPr lang="en-US" altLang="ja-JP" sz="20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MIS</a:t>
            </a:r>
            <a:r>
              <a:rPr lang="ja-JP" altLang="en-US" sz="2000" b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コールセンター（令和７年</a:t>
            </a:r>
            <a:r>
              <a:rPr lang="en-US" altLang="ja-JP" sz="2000" b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2000" b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月４日設置）</a:t>
            </a:r>
            <a:endParaRPr lang="en-US" altLang="ja-JP" sz="20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CD33D1A7-3FCA-09EF-8C89-1B5899156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177659"/>
              </p:ext>
            </p:extLst>
          </p:nvPr>
        </p:nvGraphicFramePr>
        <p:xfrm>
          <a:off x="263509" y="3093905"/>
          <a:ext cx="9417204" cy="3765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7204">
                  <a:extLst>
                    <a:ext uri="{9D8B030D-6E8A-4147-A177-3AD203B41FA5}">
                      <a16:colId xmlns:a16="http://schemas.microsoft.com/office/drawing/2014/main" val="2168734652"/>
                    </a:ext>
                  </a:extLst>
                </a:gridCol>
              </a:tblGrid>
              <a:tr h="240168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３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.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問合せフォームの手順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659362"/>
                  </a:ext>
                </a:extLst>
              </a:tr>
              <a:tr h="3523927"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altLang="ja-JP" sz="1050" kern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G-MIS</a:t>
                      </a:r>
                      <a:r>
                        <a:rPr kumimoji="0" lang="ja-JP" altLang="ja-JP" sz="1050" kern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にログイン後、ホーム画面より下記手順に従ってお</a:t>
                      </a:r>
                      <a:r>
                        <a:rPr kumimoji="0" lang="ja-JP" altLang="en-US" sz="1050" kern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問合せ</a:t>
                      </a:r>
                      <a:r>
                        <a:rPr kumimoji="0" lang="ja-JP" altLang="ja-JP" sz="1050" kern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を起票いただきますようお願いいたします。</a:t>
                      </a:r>
                      <a:br>
                        <a:rPr kumimoji="0" lang="en-US" altLang="ja-JP" sz="1200" kern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spcAft>
                          <a:spcPts val="300"/>
                        </a:spcAft>
                        <a:buFont typeface="Wingdings" panose="05000000000000000000" pitchFamily="2" charset="2"/>
                        <a:buChar char="p"/>
                      </a:pP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spcAft>
                          <a:spcPts val="300"/>
                        </a:spcAft>
                        <a:buFont typeface="Wingdings" panose="05000000000000000000" pitchFamily="2" charset="2"/>
                        <a:buChar char="p"/>
                      </a:pP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spcAft>
                          <a:spcPts val="300"/>
                        </a:spcAft>
                        <a:buFont typeface="Wingdings" panose="05000000000000000000" pitchFamily="2" charset="2"/>
                        <a:buChar char="p"/>
                      </a:pP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spcAft>
                          <a:spcPts val="300"/>
                        </a:spcAft>
                        <a:buFont typeface="Wingdings" panose="05000000000000000000" pitchFamily="2" charset="2"/>
                        <a:buChar char="p"/>
                      </a:pP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spcAft>
                          <a:spcPts val="300"/>
                        </a:spcAft>
                        <a:buFont typeface="Wingdings" panose="05000000000000000000" pitchFamily="2" charset="2"/>
                        <a:buChar char="p"/>
                      </a:pP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spcAft>
                          <a:spcPts val="300"/>
                        </a:spcAft>
                        <a:buFont typeface="Wingdings" panose="05000000000000000000" pitchFamily="2" charset="2"/>
                        <a:buChar char="p"/>
                      </a:pP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spcAft>
                          <a:spcPts val="300"/>
                        </a:spcAft>
                        <a:buFont typeface="Wingdings" panose="05000000000000000000" pitchFamily="2" charset="2"/>
                        <a:buChar char="p"/>
                      </a:pP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spcAft>
                          <a:spcPts val="300"/>
                        </a:spcAft>
                        <a:buFont typeface="Wingdings" panose="05000000000000000000" pitchFamily="2" charset="2"/>
                        <a:buChar char="p"/>
                      </a:pP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spcAft>
                          <a:spcPts val="300"/>
                        </a:spcAft>
                        <a:buFont typeface="Wingdings" panose="05000000000000000000" pitchFamily="2" charset="2"/>
                        <a:buChar char="p"/>
                      </a:pP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Wingdings" panose="05000000000000000000" pitchFamily="2" charset="2"/>
                        <a:buNone/>
                      </a:pP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970157"/>
                  </a:ext>
                </a:extLst>
              </a:tr>
            </a:tbl>
          </a:graphicData>
        </a:graphic>
      </p:graphicFrame>
      <p:pic>
        <p:nvPicPr>
          <p:cNvPr id="12" name="図 11">
            <a:extLst>
              <a:ext uri="{FF2B5EF4-FFF2-40B4-BE49-F238E27FC236}">
                <a16:creationId xmlns:a16="http://schemas.microsoft.com/office/drawing/2014/main" id="{617F9821-EC8F-53D5-F4B3-048667F9BC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523" y="4025242"/>
            <a:ext cx="3972711" cy="254432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5977655-A144-2202-4317-D182EB8C69EB}"/>
              </a:ext>
            </a:extLst>
          </p:cNvPr>
          <p:cNvSpPr/>
          <p:nvPr/>
        </p:nvSpPr>
        <p:spPr>
          <a:xfrm>
            <a:off x="5454523" y="4270137"/>
            <a:ext cx="3972710" cy="832509"/>
          </a:xfrm>
          <a:prstGeom prst="rect">
            <a:avLst/>
          </a:pr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kumimoji="0" lang="ja-JP" altLang="en-US" sz="894" ker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DB0AAB0-FF65-BC30-00AB-2DFEAFEF169A}"/>
              </a:ext>
            </a:extLst>
          </p:cNvPr>
          <p:cNvSpPr/>
          <p:nvPr/>
        </p:nvSpPr>
        <p:spPr>
          <a:xfrm>
            <a:off x="7048514" y="6243312"/>
            <a:ext cx="746627" cy="214879"/>
          </a:xfrm>
          <a:prstGeom prst="rect">
            <a:avLst/>
          </a:pr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kumimoji="0" lang="ja-JP" altLang="en-US" sz="894" ker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2E5D3F11-FAC8-9CC6-1547-B1876D38AC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2092" y="3570550"/>
            <a:ext cx="4992240" cy="254432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3D5B618D-CC35-ADDC-7A17-777F0FE6824B}"/>
              </a:ext>
            </a:extLst>
          </p:cNvPr>
          <p:cNvSpPr/>
          <p:nvPr/>
        </p:nvSpPr>
        <p:spPr>
          <a:xfrm>
            <a:off x="3988475" y="5960182"/>
            <a:ext cx="1375377" cy="143027"/>
          </a:xfrm>
          <a:prstGeom prst="rect">
            <a:avLst/>
          </a:pr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kumimoji="0" lang="ja-JP" altLang="en-US" sz="894" ker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E739B8E-6D51-3DD5-0C3C-6FC4B136AA38}"/>
              </a:ext>
            </a:extLst>
          </p:cNvPr>
          <p:cNvSpPr/>
          <p:nvPr/>
        </p:nvSpPr>
        <p:spPr>
          <a:xfrm>
            <a:off x="1973531" y="6338455"/>
            <a:ext cx="2141268" cy="160754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6000"/>
            <a:r>
              <a:rPr kumimoji="1"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手順①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5E1D760-CC64-6681-1886-55E779324729}"/>
              </a:ext>
            </a:extLst>
          </p:cNvPr>
          <p:cNvSpPr/>
          <p:nvPr/>
        </p:nvSpPr>
        <p:spPr>
          <a:xfrm>
            <a:off x="1973531" y="6490957"/>
            <a:ext cx="2141268" cy="309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6000"/>
            <a:r>
              <a:rPr kumimoji="0" lang="ja-JP" altLang="en-US" sz="1000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ホーム画面右側の「新規お問合せ」ボタンを押下します。</a:t>
            </a:r>
            <a:endParaRPr kumimoji="1"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F81F2C-FE48-58E0-86C6-320A04BDAA7F}"/>
              </a:ext>
            </a:extLst>
          </p:cNvPr>
          <p:cNvSpPr/>
          <p:nvPr/>
        </p:nvSpPr>
        <p:spPr>
          <a:xfrm>
            <a:off x="7068424" y="3256959"/>
            <a:ext cx="2425485" cy="219075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6000"/>
            <a:r>
              <a:rPr kumimoji="1"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手順②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5B73B50-BE8D-6F8B-2E66-0D9673CB9220}"/>
              </a:ext>
            </a:extLst>
          </p:cNvPr>
          <p:cNvSpPr/>
          <p:nvPr/>
        </p:nvSpPr>
        <p:spPr>
          <a:xfrm>
            <a:off x="7068424" y="3476034"/>
            <a:ext cx="2425485" cy="46079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6000"/>
            <a:r>
              <a:rPr kumimoji="0" lang="ja-JP" altLang="en-US" sz="1000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遷移後の画面にて、「件名」「内容」を入力します。（「入力担当者氏名」「入力担当者連絡先」は自動で入力されます。）</a:t>
            </a:r>
            <a:endParaRPr kumimoji="1"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6324ADF-CB2B-A316-D674-44FFCD4463BB}"/>
              </a:ext>
            </a:extLst>
          </p:cNvPr>
          <p:cNvSpPr/>
          <p:nvPr/>
        </p:nvSpPr>
        <p:spPr>
          <a:xfrm>
            <a:off x="7831402" y="6018761"/>
            <a:ext cx="1778855" cy="219075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6000"/>
            <a:r>
              <a:rPr kumimoji="1"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手順</a:t>
            </a:r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endParaRPr kumimoji="1"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99437B7-BAC3-7B3D-BF90-40CE69788587}"/>
              </a:ext>
            </a:extLst>
          </p:cNvPr>
          <p:cNvSpPr/>
          <p:nvPr/>
        </p:nvSpPr>
        <p:spPr>
          <a:xfrm>
            <a:off x="7831402" y="6237837"/>
            <a:ext cx="1778855" cy="36746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6000"/>
            <a:r>
              <a:rPr kumimoji="0" lang="ja-JP" altLang="en-US" sz="1000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入力が完了しましたら、「登録」ボタンを押下します</a:t>
            </a:r>
            <a:r>
              <a:rPr kumimoji="0" lang="ja-JP" altLang="en-US" sz="1100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0" name="コネクタ: カギ線 19">
            <a:extLst>
              <a:ext uri="{FF2B5EF4-FFF2-40B4-BE49-F238E27FC236}">
                <a16:creationId xmlns:a16="http://schemas.microsoft.com/office/drawing/2014/main" id="{48EEE245-EAB3-6D28-186C-34BAA897EDB3}"/>
              </a:ext>
            </a:extLst>
          </p:cNvPr>
          <p:cNvCxnSpPr/>
          <p:nvPr/>
        </p:nvCxnSpPr>
        <p:spPr bwMode="gray">
          <a:xfrm rot="5400000" flipH="1" flipV="1">
            <a:off x="3607166" y="5443413"/>
            <a:ext cx="480907" cy="1606909"/>
          </a:xfrm>
          <a:prstGeom prst="bentConnector3">
            <a:avLst>
              <a:gd name="adj1" fmla="val 50001"/>
            </a:avLst>
          </a:prstGeom>
          <a:noFill/>
          <a:ln w="12700">
            <a:solidFill>
              <a:srgbClr val="00206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コネクタ: カギ線 27">
            <a:extLst>
              <a:ext uri="{FF2B5EF4-FFF2-40B4-BE49-F238E27FC236}">
                <a16:creationId xmlns:a16="http://schemas.microsoft.com/office/drawing/2014/main" id="{A1C88E57-490B-8D29-A8CA-382A17B80BD9}"/>
              </a:ext>
            </a:extLst>
          </p:cNvPr>
          <p:cNvCxnSpPr>
            <a:cxnSpLocks/>
            <a:stCxn id="13" idx="0"/>
            <a:endCxn id="7" idx="2"/>
          </p:cNvCxnSpPr>
          <p:nvPr/>
        </p:nvCxnSpPr>
        <p:spPr bwMode="gray">
          <a:xfrm rot="5400000" flipH="1" flipV="1">
            <a:off x="7694368" y="3683339"/>
            <a:ext cx="333308" cy="840289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rgbClr val="00206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コネクタ: カギ線 51">
            <a:extLst>
              <a:ext uri="{FF2B5EF4-FFF2-40B4-BE49-F238E27FC236}">
                <a16:creationId xmlns:a16="http://schemas.microsoft.com/office/drawing/2014/main" id="{D21E965B-9529-D871-E968-8BEBADDF926D}"/>
              </a:ext>
            </a:extLst>
          </p:cNvPr>
          <p:cNvCxnSpPr>
            <a:cxnSpLocks/>
            <a:stCxn id="16" idx="0"/>
            <a:endCxn id="15" idx="1"/>
          </p:cNvCxnSpPr>
          <p:nvPr/>
        </p:nvCxnSpPr>
        <p:spPr bwMode="gray">
          <a:xfrm rot="5400000" flipH="1" flipV="1">
            <a:off x="7569109" y="5981019"/>
            <a:ext cx="115013" cy="409574"/>
          </a:xfrm>
          <a:prstGeom prst="bentConnector2">
            <a:avLst/>
          </a:prstGeom>
          <a:noFill/>
          <a:ln w="12700">
            <a:solidFill>
              <a:srgbClr val="00206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F0B237C-4927-5372-B878-09ADFF060B39}"/>
              </a:ext>
            </a:extLst>
          </p:cNvPr>
          <p:cNvSpPr txBox="1"/>
          <p:nvPr/>
        </p:nvSpPr>
        <p:spPr>
          <a:xfrm>
            <a:off x="246062" y="468327"/>
            <a:ext cx="9670096" cy="333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258273" indent="-258273" defTabSz="844083" fontAlgn="base">
              <a:lnSpc>
                <a:spcPct val="110000"/>
              </a:lnSpc>
              <a:spcBef>
                <a:spcPts val="399"/>
              </a:spcBef>
              <a:buClr>
                <a:schemeClr val="tx1"/>
              </a:buClr>
              <a:buFont typeface="Meiryo UI" panose="020B0604030504040204" pitchFamily="50" charset="-128"/>
              <a:buChar char="⃝"/>
              <a:defRPr kumimoji="1" sz="1600" baseline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187574" indent="-187574" defTabSz="844083">
              <a:spcBef>
                <a:spcPts val="310"/>
              </a:spcBef>
              <a:buClr>
                <a:srgbClr val="3E5E84"/>
              </a:buClr>
              <a:buFont typeface="Wingdings" pitchFamily="2" charset="2"/>
              <a:buChar char="n"/>
              <a:defRPr kumimoji="1" sz="1292" baseline="0"/>
            </a:lvl2pPr>
            <a:lvl3pPr marL="527552" lvl="2" indent="0" defTabSz="844083" fontAlgn="base">
              <a:lnSpc>
                <a:spcPct val="110000"/>
              </a:lnSpc>
              <a:spcBef>
                <a:spcPts val="266"/>
              </a:spcBef>
              <a:buClr>
                <a:schemeClr val="tx1"/>
              </a:buClr>
              <a:buFont typeface="Wingdings" pitchFamily="2" charset="2"/>
              <a:buNone/>
              <a:defRPr kumimoji="1" sz="1600" b="1" baseline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762019" indent="-175851" defTabSz="844083">
              <a:spcBef>
                <a:spcPts val="266"/>
              </a:spcBef>
              <a:buClr>
                <a:srgbClr val="558C99"/>
              </a:buClr>
              <a:buFont typeface="Wingdings" pitchFamily="2" charset="2"/>
              <a:buChar char="l"/>
              <a:defRPr kumimoji="1" sz="1108" baseline="0"/>
            </a:lvl4pPr>
            <a:lvl5pPr marL="996486" indent="-175851" defTabSz="844083">
              <a:spcBef>
                <a:spcPts val="266"/>
              </a:spcBef>
              <a:buClr>
                <a:srgbClr val="C0C0C0"/>
              </a:buClr>
              <a:buFont typeface="Wingdings" pitchFamily="2" charset="2"/>
              <a:buChar char="l"/>
              <a:defRPr kumimoji="1" sz="1108" baseline="0"/>
            </a:lvl5pPr>
            <a:lvl6pPr marL="2321227" indent="-211021" defTabSz="844083">
              <a:spcBef>
                <a:spcPct val="20000"/>
              </a:spcBef>
              <a:buFont typeface="Arial" pitchFamily="34" charset="0"/>
              <a:buChar char="•"/>
              <a:defRPr kumimoji="1" sz="1846"/>
            </a:lvl6pPr>
            <a:lvl7pPr marL="2743269" indent="-211021" defTabSz="844083">
              <a:spcBef>
                <a:spcPct val="20000"/>
              </a:spcBef>
              <a:buFont typeface="Arial" pitchFamily="34" charset="0"/>
              <a:buChar char="•"/>
              <a:defRPr kumimoji="1" sz="1846"/>
            </a:lvl7pPr>
            <a:lvl8pPr marL="3165310" indent="-211021" defTabSz="844083">
              <a:spcBef>
                <a:spcPct val="20000"/>
              </a:spcBef>
              <a:buFont typeface="Arial" pitchFamily="34" charset="0"/>
              <a:buChar char="•"/>
              <a:defRPr kumimoji="1" sz="1846"/>
            </a:lvl8pPr>
            <a:lvl9pPr marL="3587351" indent="-211021" defTabSz="844083">
              <a:spcBef>
                <a:spcPct val="20000"/>
              </a:spcBef>
              <a:buFont typeface="Arial" pitchFamily="34" charset="0"/>
              <a:buChar char="•"/>
              <a:defRPr kumimoji="1" sz="1846"/>
            </a:lvl9pPr>
          </a:lstStyle>
          <a:p>
            <a:pPr marL="0" indent="0">
              <a:lnSpc>
                <a:spcPts val="1100"/>
              </a:lnSpc>
              <a:buNone/>
              <a:tabLst>
                <a:tab pos="2058988" algn="l"/>
              </a:tabLst>
            </a:pPr>
            <a:r>
              <a:rPr lang="ja-JP" altLang="en-US" sz="1100" dirty="0">
                <a:solidFill>
                  <a:srgbClr val="FF0000"/>
                </a:solidFill>
                <a:latin typeface="+mn-ea"/>
                <a:ea typeface="+mn-ea"/>
              </a:rPr>
              <a:t>令和７年</a:t>
            </a:r>
            <a:r>
              <a:rPr lang="en-US" altLang="ja-JP" sz="1100" dirty="0">
                <a:solidFill>
                  <a:srgbClr val="FF0000"/>
                </a:solidFill>
                <a:latin typeface="+mn-ea"/>
                <a:ea typeface="+mn-ea"/>
              </a:rPr>
              <a:t>11</a:t>
            </a:r>
            <a:r>
              <a:rPr lang="ja-JP" altLang="en-US" sz="1100" dirty="0">
                <a:solidFill>
                  <a:srgbClr val="FF0000"/>
                </a:solidFill>
                <a:latin typeface="+mn-ea"/>
                <a:ea typeface="+mn-ea"/>
              </a:rPr>
              <a:t>月４日より、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ea typeface="+mn-ea"/>
              </a:rPr>
              <a:t>以下の対象業務に関する医療機関からの問合せについて、Ｇ₋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ea typeface="+mn-ea"/>
              </a:rPr>
              <a:t>MIS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ea typeface="+mn-ea"/>
              </a:rPr>
              <a:t>コールセンターにて受付・回答を行うこととなりました。</a:t>
            </a:r>
            <a:endParaRPr lang="en-US" altLang="ja-JP" sz="1100" dirty="0">
              <a:solidFill>
                <a:schemeClr val="tx1"/>
              </a:solidFill>
              <a:latin typeface="+mn-ea"/>
              <a:ea typeface="+mn-ea"/>
            </a:endParaRPr>
          </a:p>
          <a:p>
            <a:pPr marL="0" indent="0">
              <a:lnSpc>
                <a:spcPts val="1100"/>
              </a:lnSpc>
              <a:buNone/>
              <a:tabLst>
                <a:tab pos="2058988" algn="l"/>
              </a:tabLst>
            </a:pPr>
            <a:r>
              <a:rPr lang="ja-JP" altLang="en-US" sz="1100" dirty="0">
                <a:solidFill>
                  <a:schemeClr val="tx1"/>
                </a:solidFill>
                <a:latin typeface="+mn-ea"/>
                <a:ea typeface="+mn-ea"/>
              </a:rPr>
              <a:t>したがって、令和７年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ea typeface="+mn-ea"/>
              </a:rPr>
              <a:t>11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ea typeface="+mn-ea"/>
              </a:rPr>
              <a:t>月４日以降、医療機関からの問合せには、</a:t>
            </a:r>
            <a:r>
              <a:rPr lang="ja-JP" altLang="en-US" sz="1100" dirty="0">
                <a:solidFill>
                  <a:srgbClr val="FF0000"/>
                </a:solidFill>
                <a:latin typeface="+mn-ea"/>
                <a:ea typeface="+mn-ea"/>
              </a:rPr>
              <a:t>Ｇ₋</a:t>
            </a:r>
            <a:r>
              <a:rPr lang="en-US" altLang="ja-JP" sz="1100" dirty="0">
                <a:solidFill>
                  <a:srgbClr val="FF0000"/>
                </a:solidFill>
                <a:latin typeface="+mn-ea"/>
                <a:ea typeface="+mn-ea"/>
              </a:rPr>
              <a:t>MIS</a:t>
            </a:r>
            <a:r>
              <a:rPr lang="ja-JP" altLang="en-US" sz="1100" dirty="0">
                <a:solidFill>
                  <a:srgbClr val="FF0000"/>
                </a:solidFill>
                <a:latin typeface="+mn-ea"/>
                <a:ea typeface="+mn-ea"/>
              </a:rPr>
              <a:t>コールセンターへの問合せ方法を案内してください。</a:t>
            </a:r>
            <a:endParaRPr lang="en-US" altLang="ja-JP" sz="11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1D21D9FC-E350-9254-AD7B-EF8D4AFF74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697408"/>
              </p:ext>
            </p:extLst>
          </p:nvPr>
        </p:nvGraphicFramePr>
        <p:xfrm>
          <a:off x="270709" y="885642"/>
          <a:ext cx="9434651" cy="746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4651">
                  <a:extLst>
                    <a:ext uri="{9D8B030D-6E8A-4147-A177-3AD203B41FA5}">
                      <a16:colId xmlns:a16="http://schemas.microsoft.com/office/drawing/2014/main" val="2168734652"/>
                    </a:ext>
                  </a:extLst>
                </a:gridCol>
              </a:tblGrid>
              <a:tr h="265195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G‐MIS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コールセンターの対象業務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659362"/>
                  </a:ext>
                </a:extLst>
              </a:tr>
              <a:tr h="4814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</a:rPr>
                        <a:t>〇　</a:t>
                      </a:r>
                      <a:r>
                        <a:rPr lang="ja-JP" altLang="en-US" sz="1100" dirty="0">
                          <a:solidFill>
                            <a:schemeClr val="tx1"/>
                          </a:solidFill>
                        </a:rPr>
                        <a:t>各種報告の操作に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</a:rPr>
                        <a:t>関する</a:t>
                      </a:r>
                      <a:r>
                        <a:rPr lang="ja-JP" altLang="en-US" sz="1100" dirty="0">
                          <a:solidFill>
                            <a:schemeClr val="tx1"/>
                          </a:solidFill>
                        </a:rPr>
                        <a:t>問い合わせ（</a:t>
                      </a:r>
                      <a:r>
                        <a:rPr lang="en-US" altLang="ja-JP" sz="1100" dirty="0">
                          <a:solidFill>
                            <a:schemeClr val="tx1"/>
                          </a:solidFill>
                        </a:rPr>
                        <a:t>G-MIS</a:t>
                      </a:r>
                      <a:r>
                        <a:rPr lang="ja-JP" altLang="en-US" sz="1100" dirty="0">
                          <a:solidFill>
                            <a:schemeClr val="tx1"/>
                          </a:solidFill>
                        </a:rPr>
                        <a:t>のアカウント発行・ログイン、動作環境等に係る事項）</a:t>
                      </a:r>
                      <a:endParaRPr lang="en-US" altLang="ja-JP" sz="11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100" dirty="0">
                          <a:solidFill>
                            <a:schemeClr val="tx1"/>
                          </a:solidFill>
                        </a:rPr>
                        <a:t>〇　医療機関の登録メールアドレス変更申請　</a:t>
                      </a:r>
                      <a:endParaRPr kumimoji="0" lang="en-US" altLang="ja-JP" sz="1100" kern="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970157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8702C4EA-394E-1336-208D-F180F167BA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929458"/>
              </p:ext>
            </p:extLst>
          </p:nvPr>
        </p:nvGraphicFramePr>
        <p:xfrm>
          <a:off x="263509" y="1777671"/>
          <a:ext cx="9434650" cy="1164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4650">
                  <a:extLst>
                    <a:ext uri="{9D8B030D-6E8A-4147-A177-3AD203B41FA5}">
                      <a16:colId xmlns:a16="http://schemas.microsoft.com/office/drawing/2014/main" val="2168734652"/>
                    </a:ext>
                  </a:extLst>
                </a:gridCol>
              </a:tblGrid>
              <a:tr h="228060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G‐MIS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コールセンターへの問合せ方法（メール・電話・問合せフォームのいずれか）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659362"/>
                  </a:ext>
                </a:extLst>
              </a:tr>
              <a:tr h="922929"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ja-JP" altLang="en-US" sz="11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１</a:t>
                      </a:r>
                      <a:r>
                        <a:rPr kumimoji="0" lang="en-US" altLang="ja-JP" sz="11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r>
                        <a:rPr kumimoji="0" lang="ja-JP" altLang="en-US" sz="11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　</a:t>
                      </a:r>
                      <a:r>
                        <a:rPr kumimoji="0" lang="ja-JP" altLang="ja-JP" sz="11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メール</a:t>
                      </a:r>
                      <a:r>
                        <a:rPr kumimoji="0" lang="ja-JP" altLang="en-US" sz="11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での問合せ　　　　</a:t>
                      </a:r>
                      <a:r>
                        <a:rPr kumimoji="0" lang="ja-JP" altLang="en-US" sz="1000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以</a:t>
                      </a:r>
                      <a:r>
                        <a:rPr kumimoji="0" lang="ja-JP" altLang="ja-JP" sz="1000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下のメールアドレス宛にご連絡ください。</a:t>
                      </a:r>
                      <a:endParaRPr kumimoji="0" lang="ja-JP" altLang="ja-JP" sz="1000" b="1" kern="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180975" indent="0"/>
                      <a:r>
                        <a:rPr kumimoji="0" lang="en-US" altLang="ja-JP" sz="1100" u="sng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helpdesk@gmis.mhlw.go.jp</a:t>
                      </a:r>
                      <a:endParaRPr kumimoji="0" lang="en-US" altLang="ja-JP" sz="1100" b="1" u="sng" kern="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kumimoji="0" lang="ja-JP" altLang="en-US" sz="11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２</a:t>
                      </a:r>
                      <a:r>
                        <a:rPr kumimoji="0" lang="en-US" altLang="ja-JP" sz="11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r>
                        <a:rPr kumimoji="0" lang="ja-JP" altLang="en-US" sz="11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　</a:t>
                      </a:r>
                      <a:r>
                        <a:rPr kumimoji="0" lang="ja-JP" altLang="ja-JP" sz="11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電話</a:t>
                      </a:r>
                      <a:r>
                        <a:rPr kumimoji="0" lang="ja-JP" altLang="en-US" sz="11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での問合せ　　　　　</a:t>
                      </a:r>
                      <a:r>
                        <a:rPr kumimoji="0" lang="ja-JP" altLang="en-US" sz="1000" b="0" u="sng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問合せフォーム</a:t>
                      </a:r>
                      <a:r>
                        <a:rPr kumimoji="0" lang="ja-JP" altLang="ja-JP" sz="1000" b="0" u="sng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および</a:t>
                      </a:r>
                      <a:r>
                        <a:rPr kumimoji="0" lang="ja-JP" altLang="en-US" sz="1000" b="0" u="sng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メールで</a:t>
                      </a:r>
                      <a:r>
                        <a:rPr kumimoji="0" lang="ja-JP" altLang="ja-JP" sz="1000" b="0" u="sng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解決が難しい場合</a:t>
                      </a:r>
                      <a:r>
                        <a:rPr kumimoji="0" lang="ja-JP" altLang="ja-JP" sz="1000" b="0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は、</a:t>
                      </a:r>
                      <a:r>
                        <a:rPr kumimoji="0" lang="ja-JP" altLang="ja-JP" sz="1000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下記の電話番号までご連絡ください。</a:t>
                      </a:r>
                      <a:endParaRPr kumimoji="0" lang="ja-JP" altLang="ja-JP" sz="1000" b="1" kern="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180975" indent="0"/>
                      <a:r>
                        <a:rPr kumimoji="0" lang="en-US" altLang="ja-JP" sz="1100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050-3355-8230</a:t>
                      </a:r>
                      <a:r>
                        <a:rPr kumimoji="0" lang="ja-JP" altLang="ja-JP" sz="1100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（受付時間：平日</a:t>
                      </a:r>
                      <a:r>
                        <a:rPr kumimoji="0" lang="en-US" altLang="ja-JP" sz="1100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9:00</a:t>
                      </a:r>
                      <a:r>
                        <a:rPr kumimoji="0" lang="ja-JP" altLang="ja-JP" sz="1100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0" lang="en-US" altLang="ja-JP" sz="1100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17:00</a:t>
                      </a:r>
                      <a:r>
                        <a:rPr kumimoji="0" lang="ja-JP" altLang="ja-JP" sz="1100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／土日祝日を除く）</a:t>
                      </a:r>
                      <a:endParaRPr kumimoji="0" lang="en-US" altLang="ja-JP" sz="1100" b="1" kern="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kumimoji="0" lang="ja-JP" altLang="en-US" sz="11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３</a:t>
                      </a:r>
                      <a:r>
                        <a:rPr kumimoji="0" lang="en-US" altLang="ja-JP" sz="11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r>
                        <a:rPr kumimoji="0" lang="ja-JP" altLang="en-US" sz="11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　問合せフォーム　　　　　 </a:t>
                      </a:r>
                      <a:r>
                        <a:rPr kumimoji="0" lang="ja-JP" altLang="en-US" sz="1000" b="0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下図のとおり（</a:t>
                      </a:r>
                      <a:r>
                        <a:rPr kumimoji="0" lang="en-US" altLang="ja-JP" sz="1000" b="0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G-MIS</a:t>
                      </a:r>
                      <a:r>
                        <a:rPr kumimoji="0" lang="ja-JP" altLang="en-US" sz="1000" b="0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にログイン後の</a:t>
                      </a:r>
                      <a:r>
                        <a:rPr kumimoji="0" lang="ja-JP" altLang="en-US" sz="1000" b="0" ker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手順）</a:t>
                      </a:r>
                      <a:endParaRPr kumimoji="0" lang="en-US" altLang="ja-JP" sz="1000" b="0" kern="0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970157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45BBCB5-A66B-82AB-AE48-DA65EE5DD57C}"/>
              </a:ext>
            </a:extLst>
          </p:cNvPr>
          <p:cNvSpPr/>
          <p:nvPr/>
        </p:nvSpPr>
        <p:spPr>
          <a:xfrm>
            <a:off x="5454523" y="6634291"/>
            <a:ext cx="4225636" cy="16075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6000"/>
            <a:r>
              <a:rPr kumimoji="0" lang="ja-JP" altLang="en-US" sz="1000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（注）コールセンターからの回答は、</a:t>
            </a:r>
            <a:r>
              <a:rPr kumimoji="0" lang="en-US" altLang="ja-JP" sz="1000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G-MIS</a:t>
            </a:r>
            <a:r>
              <a:rPr kumimoji="0" lang="ja-JP" altLang="en-US" sz="1000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にご登録のメールに通知されます。</a:t>
            </a:r>
            <a:endParaRPr kumimoji="1"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48757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OKUJI" val="NO_1"/>
</p:tagLst>
</file>

<file path=ppt/theme/theme1.xml><?xml version="1.0" encoding="utf-8"?>
<a:theme xmlns:a="http://schemas.openxmlformats.org/drawingml/2006/main" name="5_標準テンプレート_報告書_日本語版">
  <a:themeElements>
    <a:clrScheme name="newMRI">
      <a:dk1>
        <a:srgbClr val="000000"/>
      </a:dk1>
      <a:lt1>
        <a:srgbClr val="FFFFFF"/>
      </a:lt1>
      <a:dk2>
        <a:srgbClr val="3E5E84"/>
      </a:dk2>
      <a:lt2>
        <a:srgbClr val="E9EDF3"/>
      </a:lt2>
      <a:accent1>
        <a:srgbClr val="96A8C0"/>
      </a:accent1>
      <a:accent2>
        <a:srgbClr val="8AB6C1"/>
      </a:accent2>
      <a:accent3>
        <a:srgbClr val="89B8AA"/>
      </a:accent3>
      <a:accent4>
        <a:srgbClr val="A89FBC"/>
      </a:accent4>
      <a:accent5>
        <a:srgbClr val="C89E28"/>
      </a:accent5>
      <a:accent6>
        <a:srgbClr val="A92C1D"/>
      </a:accent6>
      <a:hlink>
        <a:srgbClr val="3E5E84"/>
      </a:hlink>
      <a:folHlink>
        <a:srgbClr val="D2E8BD"/>
      </a:folHlink>
    </a:clrScheme>
    <a:fontScheme name="MRI_Fo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>
            <a:lumMod val="40000"/>
            <a:lumOff val="60000"/>
          </a:schemeClr>
        </a:solidFill>
        <a:ln w="9525">
          <a:solidFill>
            <a:schemeClr val="tx1"/>
          </a:solidFill>
        </a:ln>
      </a:spPr>
      <a:bodyPr rot="0" spcFirstLastPara="0" vertOverflow="overflow" horzOverflow="overflow" vert="horz" wrap="square" lIns="0" tIns="0" rIns="0" bIns="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kumimoji="1" sz="1100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noFill/>
        <a:ln w="19050">
          <a:solidFill>
            <a:srgbClr val="7E7E7E"/>
          </a:solidFill>
          <a:miter lim="800000"/>
          <a:headEnd type="none" w="sm" len="sm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noFill/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rtlCol="0">
        <a:spAutoFit/>
      </a:bodyPr>
      <a:lstStyle>
        <a:defPPr marL="342900" indent="-342900" algn="l">
          <a:buFont typeface="Wingdings" panose="05000000000000000000" pitchFamily="2" charset="2"/>
          <a:buChar char="n"/>
          <a:defRPr sz="1400" dirty="0">
            <a:solidFill>
              <a:prstClr val="black"/>
            </a:solidFill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emplate_BaseSet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40000"/>
            <a:lumOff val="60000"/>
          </a:schemeClr>
        </a:solidFill>
        <a:ln w="9525">
          <a:solidFill>
            <a:schemeClr val="bg1">
              <a:lumMod val="50000"/>
            </a:schemeClr>
          </a:solidFill>
          <a:round/>
          <a:headEnd/>
          <a:tailEnd/>
        </a:ln>
      </a:spPr>
      <a:bodyPr wrap="square" lIns="36000" tIns="36000" rIns="36000" bIns="36000" rtlCol="0" anchor="ctr">
        <a:noAutofit/>
      </a:bodyPr>
      <a:lstStyle>
        <a:defPPr algn="ctr">
          <a:defRPr kumimoji="1" dirty="0" smtClean="0">
            <a:latin typeface="MS UI Gothic" pitchFamily="50" charset="-128"/>
            <a:ea typeface="MS UI Gothic" pitchFamily="50" charset="-128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  <a:round/>
          <a:headEnd type="oval" w="med" len="med"/>
          <a:tailEnd type="triangle"/>
        </a:ln>
        <a:effectLst/>
      </a:spPr>
      <a:bodyPr/>
      <a:lstStyle/>
    </a:lnDef>
    <a:txDef>
      <a:spPr>
        <a:noFill/>
        <a:ln>
          <a:noFill/>
        </a:ln>
      </a:spPr>
      <a:bodyPr wrap="none" rtlCol="0">
        <a:spAutoFit/>
      </a:bodyPr>
      <a:lstStyle>
        <a:defPPr>
          <a:defRPr kumimoji="1" sz="1400" b="1" dirty="0" smtClean="0">
            <a:latin typeface="+mn-ea"/>
            <a:ea typeface="+mn-ea"/>
          </a:defRPr>
        </a:defPPr>
      </a:lstStyle>
    </a:txDef>
  </a:objectDefaults>
  <a:extraClrSchemeLst>
    <a:extraClrScheme>
      <a:clrScheme name="Template_BaseSe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BaseSe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BaseSe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BaseSe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BaseSe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BaseSe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BaseSe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BaseSet 8">
        <a:dk1>
          <a:srgbClr val="000000"/>
        </a:dk1>
        <a:lt1>
          <a:srgbClr val="FFFFFF"/>
        </a:lt1>
        <a:dk2>
          <a:srgbClr val="4A6F82"/>
        </a:dk2>
        <a:lt2>
          <a:srgbClr val="808080"/>
        </a:lt2>
        <a:accent1>
          <a:srgbClr val="CCEC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B9"/>
        </a:accent6>
        <a:hlink>
          <a:srgbClr val="CCCCFF"/>
        </a:hlink>
        <a:folHlink>
          <a:srgbClr val="EFE0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BaseSet 9">
        <a:dk1>
          <a:srgbClr val="000000"/>
        </a:dk1>
        <a:lt1>
          <a:srgbClr val="FFFFFF"/>
        </a:lt1>
        <a:dk2>
          <a:srgbClr val="4A6F82"/>
        </a:dk2>
        <a:lt2>
          <a:srgbClr val="808080"/>
        </a:lt2>
        <a:accent1>
          <a:srgbClr val="CCECFF"/>
        </a:accent1>
        <a:accent2>
          <a:srgbClr val="3535CB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F2FB8"/>
        </a:accent6>
        <a:hlink>
          <a:srgbClr val="D7D7F5"/>
        </a:hlink>
        <a:folHlink>
          <a:srgbClr val="F5DC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BaseSet 10">
        <a:dk1>
          <a:srgbClr val="000000"/>
        </a:dk1>
        <a:lt1>
          <a:srgbClr val="FFFFFF"/>
        </a:lt1>
        <a:dk2>
          <a:srgbClr val="4A6F82"/>
        </a:dk2>
        <a:lt2>
          <a:srgbClr val="808080"/>
        </a:lt2>
        <a:accent1>
          <a:srgbClr val="D7EAF5"/>
        </a:accent1>
        <a:accent2>
          <a:srgbClr val="3535CB"/>
        </a:accent2>
        <a:accent3>
          <a:srgbClr val="FFFFFF"/>
        </a:accent3>
        <a:accent4>
          <a:srgbClr val="000000"/>
        </a:accent4>
        <a:accent5>
          <a:srgbClr val="E8F3F9"/>
        </a:accent5>
        <a:accent6>
          <a:srgbClr val="2F2FB8"/>
        </a:accent6>
        <a:hlink>
          <a:srgbClr val="D7D7F5"/>
        </a:hlink>
        <a:folHlink>
          <a:srgbClr val="F5DC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BaseSet 11">
        <a:dk1>
          <a:srgbClr val="000000"/>
        </a:dk1>
        <a:lt1>
          <a:srgbClr val="FFFFFF"/>
        </a:lt1>
        <a:dk2>
          <a:srgbClr val="000000"/>
        </a:dk2>
        <a:lt2>
          <a:srgbClr val="ACACAC"/>
        </a:lt2>
        <a:accent1>
          <a:srgbClr val="D3DCE8"/>
        </a:accent1>
        <a:accent2>
          <a:srgbClr val="3E5E84"/>
        </a:accent2>
        <a:accent3>
          <a:srgbClr val="FFFFFF"/>
        </a:accent3>
        <a:accent4>
          <a:srgbClr val="000000"/>
        </a:accent4>
        <a:accent5>
          <a:srgbClr val="E6EBF2"/>
        </a:accent5>
        <a:accent6>
          <a:srgbClr val="375477"/>
        </a:accent6>
        <a:hlink>
          <a:srgbClr val="E4BB46"/>
        </a:hlink>
        <a:folHlink>
          <a:srgbClr val="D2E8B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BaseSet 12">
        <a:dk1>
          <a:srgbClr val="000000"/>
        </a:dk1>
        <a:lt1>
          <a:srgbClr val="FFFFFF"/>
        </a:lt1>
        <a:dk2>
          <a:srgbClr val="000000"/>
        </a:dk2>
        <a:lt2>
          <a:srgbClr val="ACACAC"/>
        </a:lt2>
        <a:accent1>
          <a:srgbClr val="D3DCE8"/>
        </a:accent1>
        <a:accent2>
          <a:srgbClr val="E4BB46"/>
        </a:accent2>
        <a:accent3>
          <a:srgbClr val="FFFFFF"/>
        </a:accent3>
        <a:accent4>
          <a:srgbClr val="000000"/>
        </a:accent4>
        <a:accent5>
          <a:srgbClr val="E6EBF2"/>
        </a:accent5>
        <a:accent6>
          <a:srgbClr val="CFA93F"/>
        </a:accent6>
        <a:hlink>
          <a:srgbClr val="3E5E84"/>
        </a:hlink>
        <a:folHlink>
          <a:srgbClr val="D2E8B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0793d39-0939-496d-b129-198edd916feb}" enabled="0" method="" siteId="{e0793d39-0939-496d-b129-198edd916fe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</Words>
  <Application>Microsoft Office PowerPoint</Application>
  <PresentationFormat>A4 210 x 297 mm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ＭＳ Ｐゴシック</vt:lpstr>
      <vt:lpstr>游ゴシック</vt:lpstr>
      <vt:lpstr>Arial</vt:lpstr>
      <vt:lpstr>Calibri</vt:lpstr>
      <vt:lpstr>Wingdings</vt:lpstr>
      <vt:lpstr>5_標準テンプレート_報告書_日本語版</vt:lpstr>
      <vt:lpstr>Template_BaseSet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2025-09-09T08:03:59Z</dcterms:modified>
</cp:coreProperties>
</file>