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286" r:id="rId2"/>
    <p:sldId id="287" r:id="rId3"/>
  </p:sldIdLst>
  <p:sldSz cx="7559675" cy="10691813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8A3B"/>
    <a:srgbClr val="FF6600"/>
    <a:srgbClr val="FFAD75"/>
    <a:srgbClr val="FFF1E7"/>
    <a:srgbClr val="BDE4FF"/>
    <a:srgbClr val="E7F5FF"/>
    <a:srgbClr val="FFD2B3"/>
    <a:srgbClr val="00CC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3296810-A885-4BE3-A3E7-6D5BEEA58F35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26" autoAdjust="0"/>
    <p:restoredTop sz="96242" autoAdjust="0"/>
  </p:normalViewPr>
  <p:slideViewPr>
    <p:cSldViewPr snapToGrid="0">
      <p:cViewPr>
        <p:scale>
          <a:sx n="150" d="100"/>
          <a:sy n="150" d="100"/>
        </p:scale>
        <p:origin x="9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10" Type="http://schemas.microsoft.com/office/2018/10/relationships/authors" Target="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7"/>
            <a:ext cx="2889938" cy="498056"/>
          </a:xfrm>
          <a:prstGeom prst="rect">
            <a:avLst/>
          </a:prstGeom>
        </p:spPr>
        <p:txBody>
          <a:bodyPr vert="horz" lIns="90634" tIns="45318" rIns="90634" bIns="453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77607" y="7"/>
            <a:ext cx="2889938" cy="498056"/>
          </a:xfrm>
          <a:prstGeom prst="rect">
            <a:avLst/>
          </a:prstGeom>
        </p:spPr>
        <p:txBody>
          <a:bodyPr vert="horz" lIns="90634" tIns="45318" rIns="90634" bIns="45318" rtlCol="0"/>
          <a:lstStyle>
            <a:lvl1pPr algn="r">
              <a:defRPr sz="1200"/>
            </a:lvl1pPr>
          </a:lstStyle>
          <a:p>
            <a:fld id="{781EFE70-B85B-4D55-9C45-777D736D05B1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51063" y="1241425"/>
            <a:ext cx="23669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34" tIns="45318" rIns="90634" bIns="453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6910" y="4777200"/>
            <a:ext cx="5335270" cy="3908613"/>
          </a:xfrm>
          <a:prstGeom prst="rect">
            <a:avLst/>
          </a:prstGeom>
        </p:spPr>
        <p:txBody>
          <a:bodyPr vert="horz" lIns="90634" tIns="45318" rIns="90634" bIns="453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7"/>
            <a:ext cx="2889938" cy="498055"/>
          </a:xfrm>
          <a:prstGeom prst="rect">
            <a:avLst/>
          </a:prstGeom>
        </p:spPr>
        <p:txBody>
          <a:bodyPr vert="horz" lIns="90634" tIns="45318" rIns="90634" bIns="453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77607" y="9428587"/>
            <a:ext cx="2889938" cy="498055"/>
          </a:xfrm>
          <a:prstGeom prst="rect">
            <a:avLst/>
          </a:prstGeom>
        </p:spPr>
        <p:txBody>
          <a:bodyPr vert="horz" lIns="90634" tIns="45318" rIns="90634" bIns="45318" rtlCol="0" anchor="b"/>
          <a:lstStyle>
            <a:lvl1pPr algn="r">
              <a:defRPr sz="1200"/>
            </a:lvl1pPr>
          </a:lstStyle>
          <a:p>
            <a:fld id="{E40A4300-3366-4EE5-A8D5-EF2FFF32B5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8771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7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80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71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1757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2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2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178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788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5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985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2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2341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7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7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8278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1552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6497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8" y="1539427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553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8" y="1539427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00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2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FA0AA-AAC9-49CF-AB69-725DB275BC55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AB6DA-D4B6-4A5A-87BB-901944EB9E9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818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7E66F-7482-CB40-8985-99B4CF28A0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正方形/長方形 79">
            <a:extLst>
              <a:ext uri="{FF2B5EF4-FFF2-40B4-BE49-F238E27FC236}">
                <a16:creationId xmlns:a16="http://schemas.microsoft.com/office/drawing/2014/main" id="{C0502A8A-6383-A395-3DE7-F5315F0854BF}"/>
              </a:ext>
            </a:extLst>
          </p:cNvPr>
          <p:cNvSpPr/>
          <p:nvPr/>
        </p:nvSpPr>
        <p:spPr>
          <a:xfrm>
            <a:off x="166104" y="106790"/>
            <a:ext cx="7229801" cy="4345959"/>
          </a:xfrm>
          <a:prstGeom prst="rect">
            <a:avLst/>
          </a:prstGeom>
          <a:solidFill>
            <a:srgbClr val="FFA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5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7C8859A-6DF7-46C9-8FE1-E2A91F560C77}"/>
              </a:ext>
            </a:extLst>
          </p:cNvPr>
          <p:cNvSpPr txBox="1"/>
          <p:nvPr/>
        </p:nvSpPr>
        <p:spPr>
          <a:xfrm>
            <a:off x="5382001" y="299649"/>
            <a:ext cx="1900629" cy="411544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 w="25400">
            <a:solidFill>
              <a:schemeClr val="bg1"/>
            </a:solidFill>
          </a:ln>
        </p:spPr>
        <p:txBody>
          <a:bodyPr wrap="square" lIns="36000" tIns="36000" rIns="36000" bIns="36000" rtlCol="0" anchor="b" anchorCtr="0">
            <a:noAutofit/>
          </a:bodyPr>
          <a:lstStyle/>
          <a:p>
            <a:pPr algn="ctr"/>
            <a:r>
              <a:rPr kumimoji="1" lang="en-US" altLang="ja-JP" sz="1100" dirty="0">
                <a:solidFill>
                  <a:srgbClr val="FF66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2026</a:t>
            </a:r>
            <a:r>
              <a:rPr kumimoji="1" lang="ja-JP" altLang="en-US" sz="1100" dirty="0">
                <a:solidFill>
                  <a:srgbClr val="FF66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年度版</a:t>
            </a:r>
            <a:endParaRPr kumimoji="1" lang="en-US" altLang="ja-JP" sz="1100" dirty="0">
              <a:solidFill>
                <a:srgbClr val="FF6600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ctr"/>
            <a:r>
              <a:rPr kumimoji="1" lang="ja-JP" altLang="en-US" sz="1100" dirty="0">
                <a:solidFill>
                  <a:srgbClr val="FF66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＜</a:t>
            </a:r>
            <a:r>
              <a:rPr kumimoji="1" lang="ja-JP" altLang="en-US" sz="1100" u="sng" dirty="0">
                <a:solidFill>
                  <a:srgbClr val="FF66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愛知県内私立高校等向け</a:t>
            </a:r>
            <a:r>
              <a:rPr kumimoji="1" lang="ja-JP" altLang="en-US" sz="1100" dirty="0">
                <a:solidFill>
                  <a:srgbClr val="FF66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＞</a:t>
            </a:r>
          </a:p>
        </p:txBody>
      </p:sp>
      <p:sp>
        <p:nvSpPr>
          <p:cNvPr id="7" name="角丸四角形 1">
            <a:extLst>
              <a:ext uri="{FF2B5EF4-FFF2-40B4-BE49-F238E27FC236}">
                <a16:creationId xmlns:a16="http://schemas.microsoft.com/office/drawing/2014/main" id="{5D70FB93-A283-8E24-F946-406F2281F245}"/>
              </a:ext>
            </a:extLst>
          </p:cNvPr>
          <p:cNvSpPr/>
          <p:nvPr/>
        </p:nvSpPr>
        <p:spPr>
          <a:xfrm>
            <a:off x="544673" y="932238"/>
            <a:ext cx="6931611" cy="1615121"/>
          </a:xfrm>
          <a:prstGeom prst="roundRect">
            <a:avLst>
              <a:gd name="adj" fmla="val 1190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36000" bIns="36000" rtlCol="0" anchor="ctr">
            <a:spAutoFit/>
          </a:bodyPr>
          <a:lstStyle/>
          <a:p>
            <a:pPr>
              <a:lnSpc>
                <a:spcPct val="120000"/>
              </a:lnSpc>
            </a:pPr>
            <a:r>
              <a:rPr kumimoji="1" lang="ja-JP" altLang="en-US" sz="4000" b="1" dirty="0">
                <a:solidFill>
                  <a:schemeClr val="bg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高校生の「授業料支援制度」が新しくなります。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524C426D-1534-5B69-40D3-962D7CD683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5673" y="1719734"/>
            <a:ext cx="1454113" cy="837321"/>
          </a:xfrm>
          <a:prstGeom prst="rect">
            <a:avLst/>
          </a:prstGeom>
        </p:spPr>
      </p:pic>
      <p:pic>
        <p:nvPicPr>
          <p:cNvPr id="42" name="グラフィックス 41">
            <a:extLst>
              <a:ext uri="{FF2B5EF4-FFF2-40B4-BE49-F238E27FC236}">
                <a16:creationId xmlns:a16="http://schemas.microsoft.com/office/drawing/2014/main" id="{9C9B061D-51E0-63AB-1C6E-DD676CC63E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19482202">
            <a:off x="471590" y="570848"/>
            <a:ext cx="456372" cy="456372"/>
          </a:xfrm>
          <a:prstGeom prst="rect">
            <a:avLst/>
          </a:prstGeom>
        </p:spPr>
      </p:pic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EFEEC52A-0103-8F11-2E57-0A1FC1639FB3}"/>
              </a:ext>
            </a:extLst>
          </p:cNvPr>
          <p:cNvGrpSpPr/>
          <p:nvPr/>
        </p:nvGrpSpPr>
        <p:grpSpPr>
          <a:xfrm>
            <a:off x="1051472" y="208682"/>
            <a:ext cx="2959006" cy="579992"/>
            <a:chOff x="1120719" y="330843"/>
            <a:chExt cx="2837051" cy="481432"/>
          </a:xfrm>
          <a:solidFill>
            <a:srgbClr val="0099FF"/>
          </a:solidFill>
        </p:grpSpPr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72D48496-C401-528B-1E32-76E9A34E5BBB}"/>
                </a:ext>
              </a:extLst>
            </p:cNvPr>
            <p:cNvSpPr txBox="1"/>
            <p:nvPr/>
          </p:nvSpPr>
          <p:spPr>
            <a:xfrm>
              <a:off x="1289357" y="330843"/>
              <a:ext cx="2668413" cy="481432"/>
            </a:xfrm>
            <a:prstGeom prst="roundRect">
              <a:avLst>
                <a:gd name="adj" fmla="val 24907"/>
              </a:avLst>
            </a:prstGeom>
            <a:grpFill/>
            <a:ln w="25400">
              <a:solidFill>
                <a:srgbClr val="0099FF"/>
              </a:solidFill>
            </a:ln>
          </p:spPr>
          <p:txBody>
            <a:bodyPr wrap="square" lIns="36000" tIns="72000" rIns="36000" bIns="36000" rtlCol="0" anchor="ctr" anchorCtr="0">
              <a:noAutofit/>
            </a:bodyPr>
            <a:lstStyle/>
            <a:p>
              <a:pPr algn="ctr"/>
              <a:r>
                <a:rPr kumimoji="1" lang="ja-JP" altLang="en-US" sz="2400" b="1" dirty="0">
                  <a:solidFill>
                    <a:schemeClr val="bg1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大切なお知らせ</a:t>
              </a:r>
            </a:p>
          </p:txBody>
        </p:sp>
        <p:sp>
          <p:nvSpPr>
            <p:cNvPr id="46" name="二等辺三角形 45">
              <a:extLst>
                <a:ext uri="{FF2B5EF4-FFF2-40B4-BE49-F238E27FC236}">
                  <a16:creationId xmlns:a16="http://schemas.microsoft.com/office/drawing/2014/main" id="{2D91C8F7-21F0-F5E8-1939-53631F3133C2}"/>
                </a:ext>
              </a:extLst>
            </p:cNvPr>
            <p:cNvSpPr/>
            <p:nvPr/>
          </p:nvSpPr>
          <p:spPr>
            <a:xfrm rot="14253568">
              <a:off x="1165464" y="515954"/>
              <a:ext cx="200144" cy="289634"/>
            </a:xfrm>
            <a:prstGeom prst="triangle">
              <a:avLst/>
            </a:prstGeom>
            <a:grpFill/>
            <a:ln>
              <a:solidFill>
                <a:srgbClr val="0099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C5A5B20E-77D1-A025-C00C-0403F14C9C17}"/>
              </a:ext>
            </a:extLst>
          </p:cNvPr>
          <p:cNvCxnSpPr/>
          <p:nvPr/>
        </p:nvCxnSpPr>
        <p:spPr>
          <a:xfrm>
            <a:off x="490671" y="2577906"/>
            <a:ext cx="6559115" cy="0"/>
          </a:xfrm>
          <a:prstGeom prst="line">
            <a:avLst/>
          </a:prstGeom>
          <a:ln w="2540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0FCCC545-0092-3DB6-9872-578E21125778}"/>
              </a:ext>
            </a:extLst>
          </p:cNvPr>
          <p:cNvSpPr/>
          <p:nvPr/>
        </p:nvSpPr>
        <p:spPr>
          <a:xfrm>
            <a:off x="435523" y="2666800"/>
            <a:ext cx="6689565" cy="1726494"/>
          </a:xfrm>
          <a:prstGeom prst="roundRect">
            <a:avLst>
              <a:gd name="adj" fmla="val 4349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D18CE695-52A2-9F81-7E33-E9C924526C74}"/>
              </a:ext>
            </a:extLst>
          </p:cNvPr>
          <p:cNvSpPr txBox="1"/>
          <p:nvPr/>
        </p:nvSpPr>
        <p:spPr>
          <a:xfrm>
            <a:off x="710244" y="2726270"/>
            <a:ext cx="6301042" cy="6252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ja-JP" altLang="en-US" sz="16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高等学校等の授業料支援制度の改正により、所得制限が撤廃され、</a:t>
            </a:r>
            <a:endParaRPr lang="en-US" altLang="ja-JP" sz="16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6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多くの方が</a:t>
            </a:r>
            <a:r>
              <a:rPr lang="ja-JP" altLang="en-US" sz="1600" b="1" dirty="0">
                <a:solidFill>
                  <a:srgbClr val="FF66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授業料の支援</a:t>
            </a:r>
            <a:r>
              <a:rPr lang="ja-JP" altLang="en-US" sz="16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を受けることができるようになりました。</a:t>
            </a:r>
            <a:endParaRPr lang="en-US" altLang="ja-JP" sz="16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pic>
        <p:nvPicPr>
          <p:cNvPr id="57" name="図 56">
            <a:extLst>
              <a:ext uri="{FF2B5EF4-FFF2-40B4-BE49-F238E27FC236}">
                <a16:creationId xmlns:a16="http://schemas.microsoft.com/office/drawing/2014/main" id="{8AF2355F-6002-8A97-8633-24E84B21A75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84143" y="3517225"/>
            <a:ext cx="742729" cy="748191"/>
          </a:xfrm>
          <a:prstGeom prst="rect">
            <a:avLst/>
          </a:prstGeom>
        </p:spPr>
      </p:pic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82501A48-182A-3FE2-A07E-E628EC281B22}"/>
              </a:ext>
            </a:extLst>
          </p:cNvPr>
          <p:cNvGrpSpPr/>
          <p:nvPr/>
        </p:nvGrpSpPr>
        <p:grpSpPr>
          <a:xfrm>
            <a:off x="1504174" y="3426630"/>
            <a:ext cx="5398275" cy="844507"/>
            <a:chOff x="1505658" y="4939797"/>
            <a:chExt cx="5259160" cy="836055"/>
          </a:xfrm>
        </p:grpSpPr>
        <p:sp>
          <p:nvSpPr>
            <p:cNvPr id="56" name="テキスト ボックス 55">
              <a:extLst>
                <a:ext uri="{FF2B5EF4-FFF2-40B4-BE49-F238E27FC236}">
                  <a16:creationId xmlns:a16="http://schemas.microsoft.com/office/drawing/2014/main" id="{A4AC063F-8932-4A47-AE42-1F9325E0C4C0}"/>
                </a:ext>
              </a:extLst>
            </p:cNvPr>
            <p:cNvSpPr txBox="1"/>
            <p:nvPr/>
          </p:nvSpPr>
          <p:spPr>
            <a:xfrm>
              <a:off x="1698191" y="4939797"/>
              <a:ext cx="5066627" cy="836055"/>
            </a:xfrm>
            <a:prstGeom prst="roundRect">
              <a:avLst>
                <a:gd name="adj" fmla="val 22175"/>
              </a:avLst>
            </a:prstGeom>
            <a:solidFill>
              <a:srgbClr val="FFF1E7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10000"/>
                </a:lnSpc>
              </a:pPr>
              <a:r>
                <a:rPr lang="ja-JP" altLang="en-US" sz="1400" b="1" dirty="0">
                  <a:solidFill>
                    <a:srgbClr val="FF6600"/>
                  </a:solidFill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申請手続きが必要です。</a:t>
              </a:r>
              <a:r>
                <a:rPr lang="ja-JP" altLang="en-US" sz="1400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支援を希望される方は、学校からの案内に従って、申請手続きを行ってください。</a:t>
              </a:r>
              <a:endParaRPr lang="en-US" altLang="ja-JP" sz="14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  <a:p>
              <a:pPr>
                <a:lnSpc>
                  <a:spcPct val="110000"/>
                </a:lnSpc>
              </a:pPr>
              <a:r>
                <a:rPr lang="en-US" altLang="ja-JP" sz="1000" u="sng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※</a:t>
              </a:r>
              <a:r>
                <a:rPr lang="ja-JP" altLang="en-US" sz="1000" u="sng" dirty="0">
                  <a:latin typeface="UD デジタル 教科書体 NP" panose="02020400000000000000" pitchFamily="18" charset="-128"/>
                  <a:ea typeface="UD デジタル 教科書体 NP" panose="02020400000000000000" pitchFamily="18" charset="-128"/>
                </a:rPr>
                <a:t>なお、一部対象外となる場合もあります。詳細は裏面をご確認ください。</a:t>
              </a:r>
              <a:endParaRPr lang="en-US" altLang="ja-JP" sz="1000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endParaRPr>
            </a:p>
          </p:txBody>
        </p:sp>
        <p:sp>
          <p:nvSpPr>
            <p:cNvPr id="59" name="二等辺三角形 58">
              <a:extLst>
                <a:ext uri="{FF2B5EF4-FFF2-40B4-BE49-F238E27FC236}">
                  <a16:creationId xmlns:a16="http://schemas.microsoft.com/office/drawing/2014/main" id="{BC718663-219E-471A-AE8F-DDBEA8843B69}"/>
                </a:ext>
              </a:extLst>
            </p:cNvPr>
            <p:cNvSpPr/>
            <p:nvPr/>
          </p:nvSpPr>
          <p:spPr>
            <a:xfrm rot="15194325">
              <a:off x="1549171" y="5222310"/>
              <a:ext cx="231628" cy="318654"/>
            </a:xfrm>
            <a:prstGeom prst="triangle">
              <a:avLst/>
            </a:prstGeom>
            <a:solidFill>
              <a:srgbClr val="FFF1E7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62" name="正方形/長方形 61">
            <a:extLst>
              <a:ext uri="{FF2B5EF4-FFF2-40B4-BE49-F238E27FC236}">
                <a16:creationId xmlns:a16="http://schemas.microsoft.com/office/drawing/2014/main" id="{562A3775-C813-F33E-7315-8B67E87E38E4}"/>
              </a:ext>
            </a:extLst>
          </p:cNvPr>
          <p:cNvSpPr/>
          <p:nvPr/>
        </p:nvSpPr>
        <p:spPr>
          <a:xfrm>
            <a:off x="184945" y="4788388"/>
            <a:ext cx="7208626" cy="5796635"/>
          </a:xfrm>
          <a:prstGeom prst="rect">
            <a:avLst/>
          </a:prstGeom>
          <a:noFill/>
          <a:ln w="38100">
            <a:solidFill>
              <a:srgbClr val="FFAD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ｃ</a:t>
            </a:r>
          </a:p>
        </p:txBody>
      </p:sp>
      <p:sp>
        <p:nvSpPr>
          <p:cNvPr id="64" name="四角形: 角を丸くする 63">
            <a:extLst>
              <a:ext uri="{FF2B5EF4-FFF2-40B4-BE49-F238E27FC236}">
                <a16:creationId xmlns:a16="http://schemas.microsoft.com/office/drawing/2014/main" id="{61A09C56-BDE7-363E-C907-6974379C892B}"/>
              </a:ext>
            </a:extLst>
          </p:cNvPr>
          <p:cNvSpPr/>
          <p:nvPr/>
        </p:nvSpPr>
        <p:spPr>
          <a:xfrm>
            <a:off x="166104" y="4512466"/>
            <a:ext cx="7249620" cy="410159"/>
          </a:xfrm>
          <a:prstGeom prst="roundRect">
            <a:avLst>
              <a:gd name="adj" fmla="val 0"/>
            </a:avLst>
          </a:prstGeom>
          <a:solidFill>
            <a:srgbClr val="FFA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lvl="0" algn="ctr">
              <a:defRPr/>
            </a:pPr>
            <a:r>
              <a:rPr kumimoji="1" lang="ja-JP" altLang="en-US" b="1" dirty="0">
                <a:solidFill>
                  <a:schemeClr val="bg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以下の支援制度で新たに高等学校等の学びを支えます。</a:t>
            </a:r>
            <a:endParaRPr kumimoji="1" lang="en-US" altLang="ja-JP" b="1" dirty="0">
              <a:solidFill>
                <a:schemeClr val="bg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A91A2AE-8B81-62C4-C125-F5072E85EFEF}"/>
              </a:ext>
            </a:extLst>
          </p:cNvPr>
          <p:cNvSpPr txBox="1"/>
          <p:nvPr/>
        </p:nvSpPr>
        <p:spPr>
          <a:xfrm>
            <a:off x="281952" y="4982342"/>
            <a:ext cx="7118414" cy="1033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</a:pPr>
            <a:r>
              <a:rPr lang="zh-CN" altLang="en-US" sz="16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高等学校等就学支援金</a:t>
            </a:r>
            <a:r>
              <a:rPr lang="en-US" altLang="ja-JP" sz="16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lang="zh-CN" altLang="en-US" sz="16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新制度</a:t>
            </a:r>
            <a:r>
              <a:rPr lang="en-US" altLang="ja-JP" sz="1600" b="1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  <a:endParaRPr lang="en-US" altLang="ja-JP" sz="1600" b="1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6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lang="ja-JP" altLang="en-US" sz="1400" b="1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世帯年収に関わらず</a:t>
            </a:r>
            <a:r>
              <a:rPr lang="ja-JP" altLang="en-US" sz="12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、日本国内に住所を有し、日本国籍を有する、又は日本国籍を有しないが、　　</a:t>
            </a:r>
            <a:endParaRPr lang="en-US" altLang="ja-JP" sz="12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2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国籍・在留資格等の要件が認められた者で、高等学校等に通う生徒を対象に</a:t>
            </a:r>
            <a:r>
              <a:rPr lang="ja-JP" altLang="en-US" sz="1200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授業料を支援</a:t>
            </a:r>
            <a:r>
              <a:rPr lang="ja-JP" altLang="en-US" sz="12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する制度</a:t>
            </a:r>
            <a:endParaRPr lang="en-US" altLang="ja-JP" sz="12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2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です。なお、返済は不要です。</a:t>
            </a:r>
            <a:endParaRPr lang="en-US" altLang="ja-JP" sz="12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5C0B0AB-5F38-1B7C-07EE-3AC9B20FE779}"/>
              </a:ext>
            </a:extLst>
          </p:cNvPr>
          <p:cNvSpPr txBox="1"/>
          <p:nvPr/>
        </p:nvSpPr>
        <p:spPr>
          <a:xfrm>
            <a:off x="471829" y="5958719"/>
            <a:ext cx="6738661" cy="425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>
              <a:lnSpc>
                <a:spcPct val="110000"/>
              </a:lnSpc>
            </a:pPr>
            <a:r>
              <a:rPr lang="en-US" altLang="ja-JP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lang="zh-CN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高等学校等就学支援金</a:t>
            </a:r>
            <a:r>
              <a:rPr lang="en-US" altLang="zh-CN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lang="zh-CN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新制度</a:t>
            </a:r>
            <a:r>
              <a:rPr lang="en-US" altLang="zh-CN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  <a:r>
              <a:rPr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が対象外の方についても、授業料の支援制度があります。</a:t>
            </a:r>
            <a:endParaRPr lang="en-US" altLang="ja-JP" sz="1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marL="88900" indent="-88900">
              <a:lnSpc>
                <a:spcPct val="110000"/>
              </a:lnSpc>
            </a:pPr>
            <a:r>
              <a:rPr lang="en-US" altLang="ja-JP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   </a:t>
            </a:r>
            <a:r>
              <a:rPr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詳しくは、裏面をご確認ください。</a:t>
            </a:r>
            <a:endParaRPr lang="en-US" altLang="ja-JP" sz="10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C5208DCF-6518-BC01-0AFE-41C59D3C514F}"/>
              </a:ext>
            </a:extLst>
          </p:cNvPr>
          <p:cNvSpPr/>
          <p:nvPr/>
        </p:nvSpPr>
        <p:spPr>
          <a:xfrm>
            <a:off x="381690" y="6455327"/>
            <a:ext cx="1547487" cy="1257349"/>
          </a:xfrm>
          <a:prstGeom prst="roundRect">
            <a:avLst>
              <a:gd name="adj" fmla="val 0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algn="ctr">
              <a:defRPr/>
            </a:pPr>
            <a:r>
              <a:rPr kumimoji="1" lang="ja-JP" altLang="en-US" sz="1400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支援額の例</a:t>
            </a:r>
            <a:endParaRPr lang="ja-JP" altLang="en-US" sz="1400" dirty="0">
              <a:solidFill>
                <a:schemeClr val="tx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ctr">
              <a:defRPr/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（支給上限年額）</a:t>
            </a:r>
            <a:endParaRPr lang="en-US" altLang="ja-JP" sz="1400" dirty="0">
              <a:solidFill>
                <a:schemeClr val="tx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ctr">
              <a:defRPr/>
            </a:pPr>
            <a:endParaRPr lang="en-US" altLang="ja-JP" sz="800" dirty="0">
              <a:solidFill>
                <a:schemeClr val="tx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ctr">
              <a:defRPr/>
            </a:pPr>
            <a:r>
              <a:rPr lang="en-US" altLang="ja-JP" sz="800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lang="ja-JP" altLang="en-US" sz="800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実際の授業料が支援額よりも低い場合は、実際の授業料が</a:t>
            </a:r>
            <a:endParaRPr lang="en-US" altLang="ja-JP" sz="800" dirty="0">
              <a:solidFill>
                <a:schemeClr val="tx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ctr">
              <a:defRPr/>
            </a:pPr>
            <a:r>
              <a:rPr lang="ja-JP" altLang="en-US" sz="800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支援額となります。</a:t>
            </a:r>
            <a:endParaRPr lang="en-US" altLang="ja-JP" sz="700" dirty="0">
              <a:solidFill>
                <a:schemeClr val="tx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33" name="四角形: 角を丸くする 32">
            <a:extLst>
              <a:ext uri="{FF2B5EF4-FFF2-40B4-BE49-F238E27FC236}">
                <a16:creationId xmlns:a16="http://schemas.microsoft.com/office/drawing/2014/main" id="{99249A78-186C-03D2-D0C3-A9582DAF0573}"/>
              </a:ext>
            </a:extLst>
          </p:cNvPr>
          <p:cNvSpPr/>
          <p:nvPr/>
        </p:nvSpPr>
        <p:spPr>
          <a:xfrm>
            <a:off x="1929176" y="6455327"/>
            <a:ext cx="5326049" cy="1257349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/>
          <a:lstStyle/>
          <a:p>
            <a:pPr lvl="0" algn="just">
              <a:lnSpc>
                <a:spcPct val="110000"/>
              </a:lnSpc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私立高校（全日制）：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45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7,200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円</a:t>
            </a:r>
            <a:endParaRPr lang="en-US" altLang="ja-JP" sz="1200" b="1" dirty="0">
              <a:solidFill>
                <a:prstClr val="black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lvl="0" algn="just">
              <a:lnSpc>
                <a:spcPct val="110000"/>
              </a:lnSpc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私立高校（通信制）</a:t>
            </a:r>
            <a:endParaRPr lang="en-US" altLang="ja-JP" sz="1200" b="1" dirty="0">
              <a:solidFill>
                <a:prstClr val="black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lvl="0" algn="just">
              <a:lnSpc>
                <a:spcPct val="110000"/>
              </a:lnSpc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　　定額授業料　：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33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7,200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円</a:t>
            </a:r>
            <a:endParaRPr lang="en-US" altLang="ja-JP" sz="1200" b="1" dirty="0">
              <a:solidFill>
                <a:prstClr val="black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lvl="0" algn="just">
              <a:lnSpc>
                <a:spcPct val="110000"/>
              </a:lnSpc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　　単位制授業料：１単位当たり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1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3,668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円</a:t>
            </a:r>
            <a:r>
              <a:rPr lang="ja-JP" altLang="en-US" sz="8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（</a:t>
            </a:r>
            <a:r>
              <a:rPr lang="en-US" altLang="ja-JP" sz="9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lang="ja-JP" altLang="en-US" sz="8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通算</a:t>
            </a:r>
            <a:r>
              <a:rPr lang="en-US" altLang="ja-JP" sz="8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74</a:t>
            </a:r>
            <a:r>
              <a:rPr lang="ja-JP" altLang="en-US" sz="8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単位、年間</a:t>
            </a:r>
            <a:r>
              <a:rPr lang="en-US" altLang="ja-JP" sz="8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30</a:t>
            </a:r>
            <a:r>
              <a:rPr lang="ja-JP" altLang="en-US" sz="8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単位まで）</a:t>
            </a:r>
            <a:endParaRPr lang="en-US" altLang="ja-JP" sz="1000" b="1" dirty="0">
              <a:solidFill>
                <a:prstClr val="black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just">
              <a:lnSpc>
                <a:spcPct val="110000"/>
              </a:lnSpc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専修学校高等課程   ：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45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</a:t>
            </a:r>
            <a:r>
              <a:rPr lang="en-US" altLang="ja-JP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7,200</a:t>
            </a: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円</a:t>
            </a:r>
            <a:endParaRPr lang="en-US" altLang="ja-JP" sz="1200" b="1" dirty="0">
              <a:solidFill>
                <a:prstClr val="black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 algn="just">
              <a:lnSpc>
                <a:spcPct val="110000"/>
              </a:lnSpc>
              <a:defRPr/>
            </a:pPr>
            <a:r>
              <a:rPr lang="ja-JP" altLang="en-US" sz="120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　　　　　　　　  </a:t>
            </a:r>
            <a:r>
              <a:rPr lang="ja-JP" altLang="en-US" sz="105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（通信制高校を併修する場合の県上乗せ補助：</a:t>
            </a:r>
            <a:r>
              <a:rPr lang="en-US" altLang="ja-JP" sz="105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5</a:t>
            </a:r>
            <a:r>
              <a:rPr lang="ja-JP" altLang="en-US" sz="105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</a:t>
            </a:r>
            <a:r>
              <a:rPr lang="en-US" altLang="ja-JP" sz="105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1,600</a:t>
            </a:r>
            <a:r>
              <a:rPr lang="ja-JP" altLang="en-US" sz="1050" b="1" dirty="0">
                <a:solidFill>
                  <a:prstClr val="black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円）</a:t>
            </a:r>
            <a:endParaRPr lang="en-US" altLang="ja-JP" sz="1200" b="1" dirty="0">
              <a:solidFill>
                <a:prstClr val="black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graphicFrame>
        <p:nvGraphicFramePr>
          <p:cNvPr id="34" name="表 33">
            <a:extLst>
              <a:ext uri="{FF2B5EF4-FFF2-40B4-BE49-F238E27FC236}">
                <a16:creationId xmlns:a16="http://schemas.microsoft.com/office/drawing/2014/main" id="{00CED4B3-7DCD-F7EC-CE06-28A822AE1E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656472"/>
              </p:ext>
            </p:extLst>
          </p:nvPr>
        </p:nvGraphicFramePr>
        <p:xfrm>
          <a:off x="256152" y="8752775"/>
          <a:ext cx="7092777" cy="173035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07707">
                  <a:extLst>
                    <a:ext uri="{9D8B030D-6E8A-4147-A177-3AD203B41FA5}">
                      <a16:colId xmlns:a16="http://schemas.microsoft.com/office/drawing/2014/main" val="3923928593"/>
                    </a:ext>
                  </a:extLst>
                </a:gridCol>
                <a:gridCol w="2785070">
                  <a:extLst>
                    <a:ext uri="{9D8B030D-6E8A-4147-A177-3AD203B41FA5}">
                      <a16:colId xmlns:a16="http://schemas.microsoft.com/office/drawing/2014/main" val="1420503319"/>
                    </a:ext>
                  </a:extLst>
                </a:gridCol>
              </a:tblGrid>
              <a:tr h="27108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（日本国籍を有しない生徒の）国籍・在留資格等の要件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必要書類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4795"/>
                  </a:ext>
                </a:extLst>
              </a:tr>
              <a:tr h="14560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2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高等学校等（外国人学校を除く）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に在学し、</a:t>
                      </a:r>
                      <a:r>
                        <a:rPr lang="ja-JP" altLang="en-US" sz="12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日本国内に住所を有する者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のうち</a:t>
                      </a:r>
                      <a:r>
                        <a:rPr lang="zh-CN" altLang="en-US" sz="12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日本国籍以外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の方で、以下の</a:t>
                      </a:r>
                      <a:r>
                        <a:rPr lang="ja-JP" altLang="en-US" sz="12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在留資格等を有する</a:t>
                      </a:r>
                      <a:r>
                        <a:rPr lang="ja-JP" altLang="en-US" sz="1200" b="1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生徒</a:t>
                      </a:r>
                      <a:endParaRPr lang="en-US" altLang="ja-JP" sz="1200" b="1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①特別永住者　②永住者　③日本人の配偶者等</a:t>
                      </a:r>
                      <a:endParaRPr lang="en-US" altLang="ja-JP" sz="105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④永住者の配偶者等</a:t>
                      </a:r>
                      <a:endParaRPr lang="en-US" altLang="ja-JP" sz="105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⑤定住者のうち将来永住する意思があると認められた者</a:t>
                      </a:r>
                      <a:endParaRPr lang="en-US" altLang="ja-JP" sz="105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5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⑥家族滞在のうち日本の小学校及び中学校を卒業した者であって、高校等卒業後、日本で就労して定着する意思があると認められた者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生徒等の以下のいずれかの書類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・住民票の写し（原本）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・特別永住者証明書の写し（コピー）</a:t>
                      </a:r>
                      <a:endParaRPr lang="en-US" altLang="ja-JP" sz="12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・在留カードの写し（コピー）</a:t>
                      </a:r>
                    </a:p>
                    <a:p>
                      <a:endParaRPr kumimoji="1" lang="en-US" altLang="ja-JP" sz="5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（家族滞在は以下の書類も提出）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・日本の小学校及び中学校の卒業証書の写し又は卒業証明書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857451"/>
                  </a:ext>
                </a:extLst>
              </a:tr>
            </a:tbl>
          </a:graphicData>
        </a:graphic>
      </p:graphicFrame>
      <p:pic>
        <p:nvPicPr>
          <p:cNvPr id="5" name="図 4">
            <a:extLst>
              <a:ext uri="{FF2B5EF4-FFF2-40B4-BE49-F238E27FC236}">
                <a16:creationId xmlns:a16="http://schemas.microsoft.com/office/drawing/2014/main" id="{3C08E496-3928-21E5-1000-85892E98867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51566" y="8017336"/>
            <a:ext cx="563466" cy="531126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ECCD8148-3DC2-4705-03BC-B70BFD795103}"/>
              </a:ext>
            </a:extLst>
          </p:cNvPr>
          <p:cNvSpPr/>
          <p:nvPr/>
        </p:nvSpPr>
        <p:spPr>
          <a:xfrm>
            <a:off x="975799" y="7921568"/>
            <a:ext cx="6279426" cy="634228"/>
          </a:xfrm>
          <a:prstGeom prst="roundRect">
            <a:avLst>
              <a:gd name="adj" fmla="val 4553"/>
            </a:avLst>
          </a:prstGeom>
          <a:solidFill>
            <a:srgbClr val="FFF1E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lvl="0" algn="ctr">
              <a:defRPr/>
            </a:pPr>
            <a:endParaRPr kumimoji="1" lang="en-US" altLang="ja-JP" sz="1100" dirty="0">
              <a:solidFill>
                <a:schemeClr val="tx1">
                  <a:lumMod val="75000"/>
                  <a:lumOff val="25000"/>
                </a:schemeClr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10" name="角丸四角形 31">
            <a:extLst>
              <a:ext uri="{FF2B5EF4-FFF2-40B4-BE49-F238E27FC236}">
                <a16:creationId xmlns:a16="http://schemas.microsoft.com/office/drawing/2014/main" id="{0223D850-1ED0-E345-5697-4BB7F3684C21}"/>
              </a:ext>
            </a:extLst>
          </p:cNvPr>
          <p:cNvSpPr/>
          <p:nvPr/>
        </p:nvSpPr>
        <p:spPr>
          <a:xfrm>
            <a:off x="1050311" y="7992636"/>
            <a:ext cx="6130402" cy="555826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t" anchorCtr="0">
            <a:spAutoFit/>
          </a:bodyPr>
          <a:lstStyle/>
          <a:p>
            <a:pPr>
              <a:lnSpc>
                <a:spcPct val="110000"/>
              </a:lnSpc>
            </a:pPr>
            <a:r>
              <a:rPr kumimoji="1" lang="ja-JP" altLang="en-US" sz="1000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学校により、高等学校等就学支援金の支給決定までの間、授業料を徴収し、就学支援金相当額を後日還付する場合があります。なお、経済的に困難な家庭に対しては、授業料徴収の猶予措置等を利用できる場合もあります。詳細は学校へお問い合わせ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866630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971296-949D-845C-F224-49D01E2F8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B599FB2-3213-D900-4724-0F03D7D249F0}"/>
              </a:ext>
            </a:extLst>
          </p:cNvPr>
          <p:cNvSpPr/>
          <p:nvPr/>
        </p:nvSpPr>
        <p:spPr>
          <a:xfrm>
            <a:off x="156202" y="1264581"/>
            <a:ext cx="7247271" cy="3164341"/>
          </a:xfrm>
          <a:prstGeom prst="rect">
            <a:avLst/>
          </a:prstGeom>
          <a:noFill/>
          <a:ln w="190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ｃ</a:t>
            </a: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CE8D633F-AC28-4EFB-9A7B-2F96124680E5}"/>
              </a:ext>
            </a:extLst>
          </p:cNvPr>
          <p:cNvSpPr/>
          <p:nvPr/>
        </p:nvSpPr>
        <p:spPr>
          <a:xfrm>
            <a:off x="147097" y="4910486"/>
            <a:ext cx="7247272" cy="5272704"/>
          </a:xfrm>
          <a:prstGeom prst="rect">
            <a:avLst/>
          </a:prstGeom>
          <a:noFill/>
          <a:ln w="19050"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57905E5-E7F1-54D5-F6DB-C4FC918C3176}"/>
              </a:ext>
            </a:extLst>
          </p:cNvPr>
          <p:cNvSpPr/>
          <p:nvPr/>
        </p:nvSpPr>
        <p:spPr>
          <a:xfrm>
            <a:off x="147097" y="72439"/>
            <a:ext cx="7265481" cy="796210"/>
          </a:xfrm>
          <a:prstGeom prst="rect">
            <a:avLst/>
          </a:prstGeom>
          <a:solidFill>
            <a:srgbClr val="00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115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4" name="角丸四角形 1">
            <a:extLst>
              <a:ext uri="{FF2B5EF4-FFF2-40B4-BE49-F238E27FC236}">
                <a16:creationId xmlns:a16="http://schemas.microsoft.com/office/drawing/2014/main" id="{9C16FB2E-BD22-FCFD-70E9-FA04137DBBA5}"/>
              </a:ext>
            </a:extLst>
          </p:cNvPr>
          <p:cNvSpPr/>
          <p:nvPr/>
        </p:nvSpPr>
        <p:spPr>
          <a:xfrm>
            <a:off x="100414" y="227629"/>
            <a:ext cx="7321211" cy="433148"/>
          </a:xfrm>
          <a:prstGeom prst="roundRect">
            <a:avLst>
              <a:gd name="adj" fmla="val 11906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tIns="36000" bIns="0" rtlCol="0" anchor="ctr">
            <a:sp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就学支援金新制度対象外となる生徒等への支援</a:t>
            </a:r>
            <a:endParaRPr kumimoji="1" lang="ja-JP" altLang="en-US" sz="6000" b="1" dirty="0">
              <a:solidFill>
                <a:schemeClr val="bg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C8D4FA4-57E7-C639-4804-FAB4AAA9FF39}"/>
              </a:ext>
            </a:extLst>
          </p:cNvPr>
          <p:cNvSpPr txBox="1"/>
          <p:nvPr/>
        </p:nvSpPr>
        <p:spPr>
          <a:xfrm>
            <a:off x="369272" y="5918024"/>
            <a:ext cx="3852648" cy="12772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旧制度の就学支援金において</a:t>
            </a:r>
            <a:r>
              <a:rPr lang="ja-JP" altLang="en-US" sz="11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年収約</a:t>
            </a:r>
            <a:r>
              <a:rPr lang="en-US" altLang="ja-JP" sz="11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910</a:t>
            </a:r>
            <a:r>
              <a:rPr lang="ja-JP" altLang="en-US" sz="11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万円未満</a:t>
            </a:r>
            <a:r>
              <a:rPr lang="ja-JP" altLang="en-US" sz="1050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の世帯に属する在校生（留学生を含む）</a:t>
            </a:r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については、</a:t>
            </a:r>
            <a:endParaRPr lang="en-US" altLang="ja-JP" sz="105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r>
              <a:rPr lang="zh-CN" altLang="en-US" sz="1400" b="1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（経過措置）高等学校等就学支援金</a:t>
            </a:r>
            <a:r>
              <a:rPr lang="en-US" altLang="ja-JP" sz="1400" b="1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lang="zh-CN" altLang="en-US" sz="1400" b="1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旧制度</a:t>
            </a:r>
            <a:r>
              <a:rPr lang="en-US" altLang="zh-CN" sz="1400" b="1" u="sng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の対象となります。</a:t>
            </a:r>
            <a:endParaRPr lang="en-US" altLang="ja-JP" sz="105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授業料に対し、</a:t>
            </a:r>
            <a:r>
              <a:rPr kumimoji="1" lang="ja-JP" altLang="en-US" sz="105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所得に応じて、県上乗せ補助を含め</a:t>
            </a:r>
            <a:endParaRPr kumimoji="1" lang="en-US" altLang="ja-JP" sz="1050" kern="100" dirty="0">
              <a:solidFill>
                <a:srgbClr val="000000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r>
              <a:rPr lang="ja-JP" altLang="en-US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年額上限</a:t>
            </a:r>
            <a:r>
              <a:rPr lang="en-US" altLang="ja-JP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45</a:t>
            </a:r>
            <a:r>
              <a:rPr lang="ja-JP" altLang="en-US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</a:t>
            </a:r>
            <a:r>
              <a:rPr lang="en-US" altLang="ja-JP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7,200</a:t>
            </a:r>
            <a:r>
              <a:rPr lang="ja-JP" altLang="en-US" sz="105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円まで</a:t>
            </a:r>
            <a:r>
              <a:rPr lang="ja-JP" altLang="en-US" sz="105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支給されます。</a:t>
            </a:r>
            <a:endParaRPr lang="en-US" altLang="ja-JP" sz="105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r>
              <a:rPr lang="en-US" altLang="ja-JP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(</a:t>
            </a:r>
            <a:r>
              <a:rPr lang="ja-JP" altLang="en-US" sz="10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ただし、県上乗せ補助は、外国人学校に在籍する者を除く。）</a:t>
            </a:r>
            <a:endParaRPr lang="en-US" altLang="ja-JP" sz="11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B7FD3187-1E57-8E07-757C-D227F63D8FDF}"/>
              </a:ext>
            </a:extLst>
          </p:cNvPr>
          <p:cNvSpPr txBox="1"/>
          <p:nvPr/>
        </p:nvSpPr>
        <p:spPr>
          <a:xfrm>
            <a:off x="47371" y="1445000"/>
            <a:ext cx="7196454" cy="892552"/>
          </a:xfrm>
          <a:prstGeom prst="rect">
            <a:avLst/>
          </a:prstGeom>
          <a:noFill/>
          <a:ln w="19050">
            <a:noFill/>
          </a:ln>
        </p:spPr>
        <p:txBody>
          <a:bodyPr wrap="square">
            <a:spAutoFit/>
          </a:bodyPr>
          <a:lstStyle/>
          <a:p>
            <a:pPr marL="174625" lvl="0" algn="just" defTabSz="49602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kumimoji="1" lang="en-US" altLang="ja-JP" sz="1200" b="0" u="none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2026</a:t>
            </a:r>
            <a:r>
              <a:rPr kumimoji="1" lang="ja-JP" altLang="en-US" sz="1200" i="0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</a:t>
            </a:r>
            <a:r>
              <a:rPr kumimoji="1" lang="en-US" altLang="ja-JP" sz="1200" i="0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4</a:t>
            </a:r>
            <a:r>
              <a:rPr kumimoji="1" lang="ja-JP" altLang="en-US" sz="1200" i="0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月以降に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入学する生徒のうち</a:t>
            </a:r>
            <a:r>
              <a:rPr kumimoji="1" lang="ja-JP" altLang="en-US" sz="12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、旧制度の就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学支援金であれば、支給対象となりうる</a:t>
            </a:r>
            <a:r>
              <a:rPr kumimoji="1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年収約</a:t>
            </a:r>
            <a:r>
              <a:rPr kumimoji="1" lang="en-US" altLang="ja-JP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910</a:t>
            </a:r>
            <a:r>
              <a:rPr kumimoji="1" lang="ja-JP" altLang="en-US" sz="12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万円未満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の世帯に属する生徒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（留学生を除く）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は、</a:t>
            </a:r>
            <a:r>
              <a:rPr kumimoji="1" lang="ja-JP" altLang="en-US" sz="1400" b="1" i="0" u="sng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高校生等・新修学支援金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の対象となります。授業料</a:t>
            </a:r>
            <a:r>
              <a:rPr kumimoji="1" lang="ja-JP" altLang="en-US" sz="12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に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対し、</a:t>
            </a:r>
            <a:r>
              <a:rPr kumimoji="1" lang="ja-JP" altLang="en-US" sz="12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所得</a:t>
            </a:r>
            <a:r>
              <a:rPr kumimoji="1" lang="ja-JP" altLang="en-US" sz="12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に応じて</a:t>
            </a:r>
            <a:r>
              <a:rPr kumimoji="1" lang="ja-JP" altLang="en-US" sz="1200" b="1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、</a:t>
            </a:r>
            <a:r>
              <a:rPr kumimoji="1" lang="ja-JP" altLang="en-US" sz="12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県上乗せ補助を含め</a:t>
            </a:r>
            <a:r>
              <a:rPr kumimoji="1" lang="ja-JP" altLang="en-US" sz="1200" b="1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年額上限</a:t>
            </a:r>
            <a:r>
              <a:rPr kumimoji="1" lang="en-US" altLang="ja-JP" sz="1200" b="1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45</a:t>
            </a:r>
            <a:r>
              <a:rPr kumimoji="1" lang="ja-JP" altLang="en-US" sz="1200" b="1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万</a:t>
            </a:r>
            <a:r>
              <a:rPr kumimoji="1" lang="en-US" altLang="ja-JP" sz="1200" b="1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7,200</a:t>
            </a:r>
            <a:r>
              <a:rPr kumimoji="1" lang="ja-JP" altLang="en-US" sz="1200" b="1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円</a:t>
            </a:r>
            <a:r>
              <a:rPr kumimoji="1" lang="ja-JP" altLang="en-US" sz="12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まで支給されます</a:t>
            </a:r>
            <a:r>
              <a:rPr kumimoji="1" lang="ja-JP" altLang="en-US" sz="10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（ただし、県上乗せ補助には、外国人学校に在籍する者を除き、留学生は含む）</a:t>
            </a:r>
            <a:r>
              <a:rPr kumimoji="1" lang="ja-JP" altLang="en-US" sz="120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。</a:t>
            </a:r>
            <a:endParaRPr kumimoji="1" lang="en-US" altLang="ja-JP" sz="5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0A63FF1-F1BF-6FBF-51E1-A2BB7C724BA5}"/>
              </a:ext>
            </a:extLst>
          </p:cNvPr>
          <p:cNvSpPr txBox="1"/>
          <p:nvPr/>
        </p:nvSpPr>
        <p:spPr>
          <a:xfrm>
            <a:off x="195603" y="7467264"/>
            <a:ext cx="4016479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4625" lvl="0" indent="-174625" algn="just" defTabSz="49602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旧制度の就学支援金において所得制限を受けていた</a:t>
            </a:r>
            <a:r>
              <a:rPr kumimoji="1" lang="ja-JP" altLang="en-US" sz="1100" b="1" i="0" u="none" strike="noStrike" kern="1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年収約</a:t>
            </a:r>
            <a:r>
              <a:rPr kumimoji="1" lang="en-US" altLang="ja-JP" sz="1100" b="1" i="0" u="none" strike="noStrike" kern="1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910</a:t>
            </a:r>
            <a:r>
              <a:rPr kumimoji="1" lang="ja-JP" altLang="en-US" sz="1100" b="1" i="0" u="none" strike="noStrike" kern="1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万円以上</a:t>
            </a:r>
            <a:r>
              <a:rPr kumimoji="1" lang="ja-JP" altLang="en-US" sz="1100" b="0" i="0" u="none" strike="noStrike" kern="100" cap="none" spc="0" normalizeH="0" baseline="0" noProof="0" dirty="0">
                <a:ln>
                  <a:noFill/>
                </a:ln>
                <a:solidFill>
                  <a:srgbClr val="0099FF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の世帯に属する生徒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については、</a:t>
            </a:r>
            <a:endParaRPr kumimoji="1" lang="en-US" altLang="ja-JP" sz="105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pPr marL="174625" lvl="0" indent="-174625" algn="just" defTabSz="49602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5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1400" b="1" i="0" u="sng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高校生等・新修学支援</a:t>
            </a:r>
            <a:r>
              <a:rPr kumimoji="1" lang="ja-JP" altLang="en-US" sz="1400" b="1" u="sng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金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の対象となります。</a:t>
            </a:r>
            <a:endParaRPr kumimoji="1" lang="en-US" altLang="ja-JP" sz="105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pPr marL="174625" lvl="0" indent="-174625" algn="just" defTabSz="49602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5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授業料に対し、</a:t>
            </a:r>
            <a:r>
              <a:rPr kumimoji="1" lang="ja-JP" altLang="en-US" sz="105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所得にかかわらず</a:t>
            </a:r>
            <a:r>
              <a:rPr kumimoji="1" lang="ja-JP" altLang="en-US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年額上限</a:t>
            </a:r>
            <a:r>
              <a:rPr kumimoji="1" lang="en-US" altLang="ja-JP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11</a:t>
            </a:r>
            <a:r>
              <a:rPr kumimoji="1" lang="ja-JP" altLang="en-US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万</a:t>
            </a:r>
            <a:r>
              <a:rPr kumimoji="1" lang="en-US" altLang="ja-JP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8,800</a:t>
            </a:r>
            <a:r>
              <a:rPr kumimoji="1" lang="ja-JP" altLang="en-US" sz="105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円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の</a:t>
            </a:r>
            <a:endParaRPr kumimoji="1" lang="en-US" altLang="ja-JP" sz="105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  <a:p>
            <a:pPr marL="174625" lvl="0" indent="-174625" algn="just" defTabSz="49602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ja-JP" altLang="en-US" sz="105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105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支援金</a:t>
            </a:r>
            <a:r>
              <a:rPr kumimoji="1" lang="ja-JP" altLang="en-US" sz="1050" kern="100" dirty="0">
                <a:solidFill>
                  <a:srgbClr val="000000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  <a:cs typeface="Times New Roman" panose="02020603050405020304" pitchFamily="18" charset="0"/>
              </a:rPr>
              <a:t>が支給されます。</a:t>
            </a:r>
            <a:endParaRPr kumimoji="1" lang="en-US" altLang="ja-JP" sz="105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UD デジタル 教科書体 NP" panose="02020400000000000000" pitchFamily="18" charset="-128"/>
              <a:ea typeface="UD デジタル 教科書体 NP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41" name="表 40">
            <a:extLst>
              <a:ext uri="{FF2B5EF4-FFF2-40B4-BE49-F238E27FC236}">
                <a16:creationId xmlns:a16="http://schemas.microsoft.com/office/drawing/2014/main" id="{1AF14699-0F50-ABA3-2E2F-38DFD26EB4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710030"/>
              </p:ext>
            </p:extLst>
          </p:nvPr>
        </p:nvGraphicFramePr>
        <p:xfrm>
          <a:off x="277295" y="2353382"/>
          <a:ext cx="4529899" cy="180898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40971">
                  <a:extLst>
                    <a:ext uri="{9D8B030D-6E8A-4147-A177-3AD203B41FA5}">
                      <a16:colId xmlns:a16="http://schemas.microsoft.com/office/drawing/2014/main" val="3923928593"/>
                    </a:ext>
                  </a:extLst>
                </a:gridCol>
                <a:gridCol w="1988928">
                  <a:extLst>
                    <a:ext uri="{9D8B030D-6E8A-4147-A177-3AD203B41FA5}">
                      <a16:colId xmlns:a16="http://schemas.microsoft.com/office/drawing/2014/main" val="1420503319"/>
                    </a:ext>
                  </a:extLst>
                </a:gridCol>
              </a:tblGrid>
              <a:tr h="28498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国籍・在留資格等の要件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必要書類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4795"/>
                  </a:ext>
                </a:extLst>
              </a:tr>
              <a:tr h="15199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2026</a:t>
                      </a: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年</a:t>
                      </a:r>
                      <a:r>
                        <a:rPr lang="en-US" altLang="ja-JP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4</a:t>
                      </a: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月</a:t>
                      </a:r>
                      <a:r>
                        <a:rPr lang="en-US" altLang="ja-JP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1</a:t>
                      </a: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日以降に入学した者のうち新制度対象外の者</a:t>
                      </a:r>
                      <a:endParaRPr lang="en-US" altLang="ja-JP" sz="1000" b="1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（例）</a:t>
                      </a:r>
                      <a:endParaRPr lang="en-US" altLang="ja-JP" sz="90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①在留資格が定住者であるが、日本への永住の意思がない者</a:t>
                      </a:r>
                      <a:endParaRPr lang="en-US" altLang="ja-JP" sz="9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②在留資格が家族滞在であるが、日本の小・中学校を卒業していない者、</a:t>
                      </a:r>
                      <a:endParaRPr lang="en-US" altLang="ja-JP" sz="9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または、日本に定着の意思がない者</a:t>
                      </a:r>
                      <a:endParaRPr lang="en-US" altLang="ja-JP" sz="9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9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③外国人学校に在籍する者（日本国籍含む）　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　　　　　　　　　　　　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生徒等の以下のいずれかの書類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・住民票の写し（原本）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・在留カードの写し（コピー）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上記に加えて、課税証明書等（原本）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endParaRPr lang="en-US" altLang="ja-JP" sz="105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857451"/>
                  </a:ext>
                </a:extLst>
              </a:tr>
            </a:tbl>
          </a:graphicData>
        </a:graphic>
      </p:graphicFrame>
      <p:graphicFrame>
        <p:nvGraphicFramePr>
          <p:cNvPr id="42" name="表 41">
            <a:extLst>
              <a:ext uri="{FF2B5EF4-FFF2-40B4-BE49-F238E27FC236}">
                <a16:creationId xmlns:a16="http://schemas.microsoft.com/office/drawing/2014/main" id="{29BE44E6-D4FD-0178-C501-B3F1ECA4CD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661378"/>
              </p:ext>
            </p:extLst>
          </p:nvPr>
        </p:nvGraphicFramePr>
        <p:xfrm>
          <a:off x="594377" y="8425975"/>
          <a:ext cx="6370920" cy="12801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3986791">
                  <a:extLst>
                    <a:ext uri="{9D8B030D-6E8A-4147-A177-3AD203B41FA5}">
                      <a16:colId xmlns:a16="http://schemas.microsoft.com/office/drawing/2014/main" val="3923928593"/>
                    </a:ext>
                  </a:extLst>
                </a:gridCol>
                <a:gridCol w="2384129">
                  <a:extLst>
                    <a:ext uri="{9D8B030D-6E8A-4147-A177-3AD203B41FA5}">
                      <a16:colId xmlns:a16="http://schemas.microsoft.com/office/drawing/2014/main" val="1420503319"/>
                    </a:ext>
                  </a:extLst>
                </a:gridCol>
              </a:tblGrid>
              <a:tr h="2494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国籍・在留資格等の要件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必要書類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34795"/>
                  </a:ext>
                </a:extLst>
              </a:tr>
              <a:tr h="9640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新制度対象外の者のうち</a:t>
                      </a:r>
                      <a:r>
                        <a:rPr lang="en-US" altLang="ja-JP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2026</a:t>
                      </a: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年３月</a:t>
                      </a:r>
                      <a:r>
                        <a:rPr lang="en-US" altLang="ja-JP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31</a:t>
                      </a:r>
                      <a:r>
                        <a:rPr lang="ja-JP" altLang="en-US" sz="1000" b="1" dirty="0">
                          <a:solidFill>
                            <a:srgbClr val="0099FF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日時点で高等学校等就学支援金の受給資格を有している者</a:t>
                      </a:r>
                      <a:endParaRPr lang="zh-CN" altLang="en-US" sz="1000" b="1" dirty="0">
                        <a:solidFill>
                          <a:srgbClr val="0099FF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（例）</a:t>
                      </a:r>
                      <a:endParaRPr lang="en-US" altLang="ja-JP" sz="1000" b="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①在留資格が定住者であるが、日本への永住の意思がない者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②在留資格が留学等の者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③外国人学校に在籍する者（日本国籍含む）　　　　　　　　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生徒等の以下のいずれかの書類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・住民票の写し（原本）</a:t>
                      </a: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・在留カードの写し（コピー）</a:t>
                      </a: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endParaRPr lang="en-US" altLang="ja-JP" sz="1000" dirty="0">
                        <a:solidFill>
                          <a:schemeClr val="tx1"/>
                        </a:solidFill>
                        <a:latin typeface="UD デジタル 教科書体 NP" panose="02020400000000000000" pitchFamily="18" charset="-128"/>
                        <a:ea typeface="UD デジタル 教科書体 NP" panose="02020400000000000000" pitchFamily="18" charset="-128"/>
                      </a:endParaRPr>
                    </a:p>
                    <a:p>
                      <a:pPr>
                        <a:spcAft>
                          <a:spcPts val="0"/>
                        </a:spcAft>
                        <a:defRPr/>
                      </a:pPr>
                      <a:r>
                        <a:rPr lang="en-US" altLang="ja-JP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※</a:t>
                      </a:r>
                      <a:r>
                        <a:rPr lang="ja-JP" altLang="en-US" sz="1000" dirty="0">
                          <a:solidFill>
                            <a:schemeClr val="tx1"/>
                          </a:solidFill>
                          <a:latin typeface="UD デジタル 教科書体 NP" panose="02020400000000000000" pitchFamily="18" charset="-128"/>
                          <a:ea typeface="UD デジタル 教科書体 NP" panose="02020400000000000000" pitchFamily="18" charset="-128"/>
                        </a:rPr>
                        <a:t>課税証明書等（原本）が必要な場合があります。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9857451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D070277-FF81-A212-28CF-439EA27EE910}"/>
              </a:ext>
            </a:extLst>
          </p:cNvPr>
          <p:cNvSpPr txBox="1"/>
          <p:nvPr/>
        </p:nvSpPr>
        <p:spPr>
          <a:xfrm>
            <a:off x="277295" y="4940127"/>
            <a:ext cx="72472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indent="-457200"/>
            <a:r>
              <a:rPr kumimoji="1" lang="ja-JP" altLang="en-US" sz="1400" b="1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〇</a:t>
            </a:r>
            <a:r>
              <a:rPr kumimoji="1" lang="en-US" altLang="ja-JP" sz="1400" b="1" dirty="0">
                <a:solidFill>
                  <a:schemeClr val="tx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2026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年３月</a:t>
            </a:r>
            <a:r>
              <a:rPr kumimoji="1" lang="en-US" altLang="ja-JP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31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日以前から高等学校等</a:t>
            </a:r>
            <a:r>
              <a:rPr kumimoji="1" lang="en-US" altLang="ja-JP" sz="10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に在籍する生徒（在校生）のうち、高等学校等就学支援金</a:t>
            </a:r>
            <a:r>
              <a:rPr kumimoji="1" lang="en-US" altLang="ja-JP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【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新制度</a:t>
            </a:r>
            <a:r>
              <a:rPr kumimoji="1" lang="en-US" altLang="ja-JP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】</a:t>
            </a:r>
            <a:r>
              <a:rPr kumimoji="1" lang="ja-JP" altLang="en-US" sz="14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が対象外になった方</a:t>
            </a:r>
            <a:endParaRPr kumimoji="1" lang="ja-JP" altLang="en-US" sz="1400" b="1" dirty="0">
              <a:solidFill>
                <a:schemeClr val="tx1"/>
              </a:solidFill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A07FFE8A-EA4C-682B-C1F8-D5B3DFAF8EFC}"/>
              </a:ext>
            </a:extLst>
          </p:cNvPr>
          <p:cNvSpPr txBox="1"/>
          <p:nvPr/>
        </p:nvSpPr>
        <p:spPr>
          <a:xfrm>
            <a:off x="277295" y="7198992"/>
            <a:ext cx="353614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②年収約</a:t>
            </a:r>
            <a:r>
              <a:rPr kumimoji="1" lang="en-US" altLang="ja-JP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910</a:t>
            </a:r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万円</a:t>
            </a:r>
            <a:r>
              <a:rPr kumimoji="1" lang="ja-JP" altLang="en-US" sz="12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以上</a:t>
            </a:r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の世帯に属する生徒</a:t>
            </a:r>
            <a:endParaRPr lang="ja-JP" altLang="en-US" sz="12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D2C586-B00C-5098-E4FB-E4A02C5304F8}"/>
              </a:ext>
            </a:extLst>
          </p:cNvPr>
          <p:cNvSpPr txBox="1"/>
          <p:nvPr/>
        </p:nvSpPr>
        <p:spPr>
          <a:xfrm>
            <a:off x="301044" y="9706135"/>
            <a:ext cx="708187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altLang="ja-JP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lang="ja-JP" altLang="en-US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</a:t>
            </a:r>
            <a:r>
              <a:rPr lang="ja-JP" altLang="en-US" sz="8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高等学校（全日制・定時制・通信制）、中等教育学校（後期課程）、特別支援学校（高等部）、高等専門学校（</a:t>
            </a:r>
            <a:r>
              <a:rPr lang="en-US" altLang="ja-JP" sz="8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1</a:t>
            </a:r>
            <a:r>
              <a:rPr lang="ja-JP" altLang="en-US" sz="8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～</a:t>
            </a:r>
            <a:r>
              <a:rPr lang="en-US" altLang="ja-JP" sz="8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3</a:t>
            </a:r>
            <a:r>
              <a:rPr lang="ja-JP" altLang="en-US" sz="8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年）、専修学</a:t>
            </a:r>
            <a:endParaRPr lang="en-US" altLang="ja-JP" sz="8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spcBef>
                <a:spcPts val="0"/>
              </a:spcBef>
              <a:defRPr/>
            </a:pPr>
            <a:r>
              <a:rPr lang="ja-JP" altLang="en-US" sz="8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　校高等課程、専修学校一般課程及び各種学校のうち国家資格者養成課程（中学校卒業者を入所資格とするもの）を置くもの、海上</a:t>
            </a:r>
            <a:endParaRPr lang="en-US" altLang="ja-JP" sz="8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spcBef>
                <a:spcPts val="0"/>
              </a:spcBef>
              <a:defRPr/>
            </a:pPr>
            <a:r>
              <a:rPr lang="ja-JP" altLang="en-US" sz="8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　技術学校、外国人学校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F4395E-55BF-8CAC-7E2D-084B604A7C2B}"/>
              </a:ext>
            </a:extLst>
          </p:cNvPr>
          <p:cNvSpPr txBox="1"/>
          <p:nvPr/>
        </p:nvSpPr>
        <p:spPr>
          <a:xfrm>
            <a:off x="285133" y="5585253"/>
            <a:ext cx="3360465" cy="2852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①年収約</a:t>
            </a:r>
            <a:r>
              <a:rPr kumimoji="1" lang="en-US" altLang="ja-JP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910</a:t>
            </a:r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万円</a:t>
            </a:r>
            <a:r>
              <a:rPr kumimoji="1" lang="ja-JP" altLang="en-US" sz="1200" b="1" dirty="0">
                <a:solidFill>
                  <a:srgbClr val="0099FF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未満</a:t>
            </a:r>
            <a:r>
              <a:rPr kumimoji="1" lang="ja-JP" altLang="en-US" sz="1200" b="1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の世帯に属する生徒</a:t>
            </a:r>
            <a:endParaRPr lang="ja-JP" altLang="en-US" sz="1200" dirty="0"/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27F5EC73-5DC4-27BC-870F-6791CDBFAAC5}"/>
              </a:ext>
            </a:extLst>
          </p:cNvPr>
          <p:cNvSpPr/>
          <p:nvPr/>
        </p:nvSpPr>
        <p:spPr>
          <a:xfrm>
            <a:off x="137934" y="4523449"/>
            <a:ext cx="7265481" cy="391687"/>
          </a:xfrm>
          <a:prstGeom prst="roundRect">
            <a:avLst>
              <a:gd name="adj" fmla="val 0"/>
            </a:avLst>
          </a:prstGeom>
          <a:solidFill>
            <a:srgbClr val="0099FF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algn="ctr"/>
            <a:r>
              <a:rPr lang="ja-JP" altLang="en-US" b="1" u="sng" dirty="0">
                <a:solidFill>
                  <a:schemeClr val="bg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在校生</a:t>
            </a:r>
            <a:endParaRPr lang="ja-JP" altLang="en-US" b="1" u="sng" dirty="0">
              <a:solidFill>
                <a:schemeClr val="bg1"/>
              </a:solidFill>
            </a:endParaRPr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C90242FA-77C8-AB20-92B2-12D7439B26FF}"/>
              </a:ext>
            </a:extLst>
          </p:cNvPr>
          <p:cNvSpPr/>
          <p:nvPr/>
        </p:nvSpPr>
        <p:spPr>
          <a:xfrm>
            <a:off x="147097" y="929663"/>
            <a:ext cx="7265481" cy="385565"/>
          </a:xfrm>
          <a:prstGeom prst="roundRect">
            <a:avLst>
              <a:gd name="adj" fmla="val 0"/>
            </a:avLst>
          </a:prstGeom>
          <a:solidFill>
            <a:srgbClr val="0099FF"/>
          </a:solidFill>
          <a:ln>
            <a:solidFill>
              <a:srgbClr val="00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bIns="36000" rtlCol="0" anchor="ctr"/>
          <a:lstStyle/>
          <a:p>
            <a:pPr algn="ctr"/>
            <a:r>
              <a:rPr lang="ja-JP" altLang="en-US" b="1" u="sng" dirty="0">
                <a:solidFill>
                  <a:schemeClr val="bg1"/>
                </a:solidFill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新入生</a:t>
            </a:r>
            <a:endParaRPr lang="ja-JP" altLang="en-US" b="1" u="sng" dirty="0">
              <a:solidFill>
                <a:schemeClr val="bg1"/>
              </a:solidFill>
            </a:endParaRPr>
          </a:p>
        </p:txBody>
      </p: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EA27C7FB-F2A7-937B-9766-FDDDEE7D9C0D}"/>
              </a:ext>
            </a:extLst>
          </p:cNvPr>
          <p:cNvCxnSpPr>
            <a:cxnSpLocks/>
          </p:cNvCxnSpPr>
          <p:nvPr/>
        </p:nvCxnSpPr>
        <p:spPr>
          <a:xfrm>
            <a:off x="354246" y="5870486"/>
            <a:ext cx="3121200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3322F929-F352-17E1-8771-7584669ADDCC}"/>
              </a:ext>
            </a:extLst>
          </p:cNvPr>
          <p:cNvCxnSpPr>
            <a:cxnSpLocks/>
          </p:cNvCxnSpPr>
          <p:nvPr/>
        </p:nvCxnSpPr>
        <p:spPr>
          <a:xfrm>
            <a:off x="301044" y="7467264"/>
            <a:ext cx="3089377" cy="0"/>
          </a:xfrm>
          <a:prstGeom prst="line">
            <a:avLst/>
          </a:prstGeom>
          <a:ln w="381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>
            <a:extLst>
              <a:ext uri="{FF2B5EF4-FFF2-40B4-BE49-F238E27FC236}">
                <a16:creationId xmlns:a16="http://schemas.microsoft.com/office/drawing/2014/main" id="{F732DA74-D0F5-AA41-4D5F-099D5E7D22F3}"/>
              </a:ext>
            </a:extLst>
          </p:cNvPr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D$6:$AR$62"/>
              </a:ext>
            </a:extLst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35715" y="2336512"/>
            <a:ext cx="2531296" cy="2023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4A16E695-8D49-A6CC-7AB1-7C2CA88D329C}"/>
              </a:ext>
            </a:extLst>
          </p:cNvPr>
          <p:cNvPicPr>
            <a:picLocks noChangeAspect="1" noChangeArrowheads="1"/>
            <a:extLst>
              <a:ext uri="{84589F7E-364E-4C9E-8A38-B11213B215E9}">
                <a14:cameraTool xmlns:a14="http://schemas.microsoft.com/office/drawing/2010/main" cellRange="$D$6:$AT$62" spid="_x0000_s2072"/>
              </a:ext>
            </a:extLst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49661" y="5959534"/>
            <a:ext cx="3097290" cy="2422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79E3E77-376B-4143-65ED-C1B833177149}"/>
              </a:ext>
            </a:extLst>
          </p:cNvPr>
          <p:cNvSpPr txBox="1"/>
          <p:nvPr/>
        </p:nvSpPr>
        <p:spPr>
          <a:xfrm>
            <a:off x="301044" y="10183189"/>
            <a:ext cx="708187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altLang="ja-JP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lang="ja-JP" altLang="en-US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支給上限年額は、学校種によって異なります。詳細は表面の「支援額の例（支給上限年額）」をご参照ください。</a:t>
            </a:r>
            <a:endParaRPr lang="en-US" altLang="ja-JP" sz="900" dirty="0">
              <a:latin typeface="UD デジタル 教科書体 NP" panose="02020400000000000000" pitchFamily="18" charset="-128"/>
              <a:ea typeface="UD デジタル 教科書体 NP" panose="02020400000000000000" pitchFamily="18" charset="-128"/>
            </a:endParaRPr>
          </a:p>
          <a:p>
            <a:pPr>
              <a:spcBef>
                <a:spcPts val="0"/>
              </a:spcBef>
              <a:defRPr/>
            </a:pPr>
            <a:r>
              <a:rPr lang="en-US" altLang="ja-JP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※</a:t>
            </a:r>
            <a:r>
              <a:rPr lang="ja-JP" altLang="en-US" sz="900" dirty="0">
                <a:latin typeface="UD デジタル 教科書体 NP" panose="02020400000000000000" pitchFamily="18" charset="-128"/>
                <a:ea typeface="UD デジタル 教科書体 NP" panose="02020400000000000000" pitchFamily="18" charset="-128"/>
              </a:rPr>
              <a:t>　実際の授業料が支援額よりも低い場合は、実際の授業料が支援額となります。</a:t>
            </a:r>
          </a:p>
        </p:txBody>
      </p:sp>
    </p:spTree>
    <p:extLst>
      <p:ext uri="{BB962C8B-B14F-4D97-AF65-F5344CB8AC3E}">
        <p14:creationId xmlns:p14="http://schemas.microsoft.com/office/powerpoint/2010/main" val="738815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1258</Words>
  <Application>Microsoft Office PowerPoint</Application>
  <PresentationFormat>ユーザー設定</PresentationFormat>
  <Paragraphs>89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UD デジタル 教科書体 NP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2026-06-10T10:59:53Z</dcterms:created>
  <dcterms:modified xsi:type="dcterms:W3CDTF">2026-06-10T11:09:38Z</dcterms:modified>
</cp:coreProperties>
</file>