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 id="259" r:id="rId3"/>
    <p:sldId id="260" r:id="rId4"/>
    <p:sldId id="261" r:id="rId5"/>
  </p:sldIdLst>
  <p:sldSz cx="9906000" cy="6858000" type="A4"/>
  <p:notesSz cx="6669088"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97" autoAdjust="0"/>
    <p:restoredTop sz="94569" autoAdjust="0"/>
  </p:normalViewPr>
  <p:slideViewPr>
    <p:cSldViewPr snapToGrid="0">
      <p:cViewPr varScale="1">
        <p:scale>
          <a:sx n="61" d="100"/>
          <a:sy n="61" d="100"/>
        </p:scale>
        <p:origin x="429" y="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99DC0E8-ECE2-4C99-BBF6-60219FB436C9}" type="datetimeFigureOut">
              <a:rPr kumimoji="1" lang="ja-JP" altLang="en-US" smtClean="0"/>
              <a:t>2026/4/8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AC57D-38C0-4749-B96E-F35491380B0D}" type="slidenum">
              <a:rPr kumimoji="1" lang="ja-JP" altLang="en-US" smtClean="0"/>
              <a:t>‹#›</a:t>
            </a:fld>
            <a:endParaRPr kumimoji="1" lang="ja-JP" altLang="en-US"/>
          </a:p>
        </p:txBody>
      </p:sp>
    </p:spTree>
    <p:extLst>
      <p:ext uri="{BB962C8B-B14F-4D97-AF65-F5344CB8AC3E}">
        <p14:creationId xmlns:p14="http://schemas.microsoft.com/office/powerpoint/2010/main" val="2332693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9DC0E8-ECE2-4C99-BBF6-60219FB436C9}" type="datetimeFigureOut">
              <a:rPr kumimoji="1" lang="ja-JP" altLang="en-US" smtClean="0"/>
              <a:t>2026/4/8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AC57D-38C0-4749-B96E-F35491380B0D}" type="slidenum">
              <a:rPr kumimoji="1" lang="ja-JP" altLang="en-US" smtClean="0"/>
              <a:t>‹#›</a:t>
            </a:fld>
            <a:endParaRPr kumimoji="1" lang="ja-JP" altLang="en-US"/>
          </a:p>
        </p:txBody>
      </p:sp>
    </p:spTree>
    <p:extLst>
      <p:ext uri="{BB962C8B-B14F-4D97-AF65-F5344CB8AC3E}">
        <p14:creationId xmlns:p14="http://schemas.microsoft.com/office/powerpoint/2010/main" val="398168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9DC0E8-ECE2-4C99-BBF6-60219FB436C9}" type="datetimeFigureOut">
              <a:rPr kumimoji="1" lang="ja-JP" altLang="en-US" smtClean="0"/>
              <a:t>2026/4/8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AC57D-38C0-4749-B96E-F35491380B0D}" type="slidenum">
              <a:rPr kumimoji="1" lang="ja-JP" altLang="en-US" smtClean="0"/>
              <a:t>‹#›</a:t>
            </a:fld>
            <a:endParaRPr kumimoji="1" lang="ja-JP" altLang="en-US"/>
          </a:p>
        </p:txBody>
      </p:sp>
    </p:spTree>
    <p:extLst>
      <p:ext uri="{BB962C8B-B14F-4D97-AF65-F5344CB8AC3E}">
        <p14:creationId xmlns:p14="http://schemas.microsoft.com/office/powerpoint/2010/main" val="3633638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9DC0E8-ECE2-4C99-BBF6-60219FB436C9}" type="datetimeFigureOut">
              <a:rPr kumimoji="1" lang="ja-JP" altLang="en-US" smtClean="0"/>
              <a:t>2026/4/8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AC57D-38C0-4749-B96E-F35491380B0D}" type="slidenum">
              <a:rPr kumimoji="1" lang="ja-JP" altLang="en-US" smtClean="0"/>
              <a:t>‹#›</a:t>
            </a:fld>
            <a:endParaRPr kumimoji="1" lang="ja-JP" altLang="en-US"/>
          </a:p>
        </p:txBody>
      </p:sp>
    </p:spTree>
    <p:extLst>
      <p:ext uri="{BB962C8B-B14F-4D97-AF65-F5344CB8AC3E}">
        <p14:creationId xmlns:p14="http://schemas.microsoft.com/office/powerpoint/2010/main" val="4174100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99DC0E8-ECE2-4C99-BBF6-60219FB436C9}" type="datetimeFigureOut">
              <a:rPr kumimoji="1" lang="ja-JP" altLang="en-US" smtClean="0"/>
              <a:t>2026/4/8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AC57D-38C0-4749-B96E-F35491380B0D}" type="slidenum">
              <a:rPr kumimoji="1" lang="ja-JP" altLang="en-US" smtClean="0"/>
              <a:t>‹#›</a:t>
            </a:fld>
            <a:endParaRPr kumimoji="1" lang="ja-JP" altLang="en-US"/>
          </a:p>
        </p:txBody>
      </p:sp>
    </p:spTree>
    <p:extLst>
      <p:ext uri="{BB962C8B-B14F-4D97-AF65-F5344CB8AC3E}">
        <p14:creationId xmlns:p14="http://schemas.microsoft.com/office/powerpoint/2010/main" val="356486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99DC0E8-ECE2-4C99-BBF6-60219FB436C9}" type="datetimeFigureOut">
              <a:rPr kumimoji="1" lang="ja-JP" altLang="en-US" smtClean="0"/>
              <a:t>2026/4/8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5CAC57D-38C0-4749-B96E-F35491380B0D}" type="slidenum">
              <a:rPr kumimoji="1" lang="ja-JP" altLang="en-US" smtClean="0"/>
              <a:t>‹#›</a:t>
            </a:fld>
            <a:endParaRPr kumimoji="1" lang="ja-JP" altLang="en-US"/>
          </a:p>
        </p:txBody>
      </p:sp>
    </p:spTree>
    <p:extLst>
      <p:ext uri="{BB962C8B-B14F-4D97-AF65-F5344CB8AC3E}">
        <p14:creationId xmlns:p14="http://schemas.microsoft.com/office/powerpoint/2010/main" val="662484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99DC0E8-ECE2-4C99-BBF6-60219FB436C9}" type="datetimeFigureOut">
              <a:rPr kumimoji="1" lang="ja-JP" altLang="en-US" smtClean="0"/>
              <a:t>2026/4/8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5CAC57D-38C0-4749-B96E-F35491380B0D}" type="slidenum">
              <a:rPr kumimoji="1" lang="ja-JP" altLang="en-US" smtClean="0"/>
              <a:t>‹#›</a:t>
            </a:fld>
            <a:endParaRPr kumimoji="1" lang="ja-JP" altLang="en-US"/>
          </a:p>
        </p:txBody>
      </p:sp>
    </p:spTree>
    <p:extLst>
      <p:ext uri="{BB962C8B-B14F-4D97-AF65-F5344CB8AC3E}">
        <p14:creationId xmlns:p14="http://schemas.microsoft.com/office/powerpoint/2010/main" val="683980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99DC0E8-ECE2-4C99-BBF6-60219FB436C9}" type="datetimeFigureOut">
              <a:rPr kumimoji="1" lang="ja-JP" altLang="en-US" smtClean="0"/>
              <a:t>2026/4/8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5CAC57D-38C0-4749-B96E-F35491380B0D}" type="slidenum">
              <a:rPr kumimoji="1" lang="ja-JP" altLang="en-US" smtClean="0"/>
              <a:t>‹#›</a:t>
            </a:fld>
            <a:endParaRPr kumimoji="1" lang="ja-JP" altLang="en-US"/>
          </a:p>
        </p:txBody>
      </p:sp>
    </p:spTree>
    <p:extLst>
      <p:ext uri="{BB962C8B-B14F-4D97-AF65-F5344CB8AC3E}">
        <p14:creationId xmlns:p14="http://schemas.microsoft.com/office/powerpoint/2010/main" val="1205927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9DC0E8-ECE2-4C99-BBF6-60219FB436C9}" type="datetimeFigureOut">
              <a:rPr kumimoji="1" lang="ja-JP" altLang="en-US" smtClean="0"/>
              <a:t>2026/4/8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5CAC57D-38C0-4749-B96E-F35491380B0D}" type="slidenum">
              <a:rPr kumimoji="1" lang="ja-JP" altLang="en-US" smtClean="0"/>
              <a:t>‹#›</a:t>
            </a:fld>
            <a:endParaRPr kumimoji="1" lang="ja-JP" altLang="en-US"/>
          </a:p>
        </p:txBody>
      </p:sp>
    </p:spTree>
    <p:extLst>
      <p:ext uri="{BB962C8B-B14F-4D97-AF65-F5344CB8AC3E}">
        <p14:creationId xmlns:p14="http://schemas.microsoft.com/office/powerpoint/2010/main" val="4051935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99DC0E8-ECE2-4C99-BBF6-60219FB436C9}" type="datetimeFigureOut">
              <a:rPr kumimoji="1" lang="ja-JP" altLang="en-US" smtClean="0"/>
              <a:t>2026/4/8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5CAC57D-38C0-4749-B96E-F35491380B0D}" type="slidenum">
              <a:rPr kumimoji="1" lang="ja-JP" altLang="en-US" smtClean="0"/>
              <a:t>‹#›</a:t>
            </a:fld>
            <a:endParaRPr kumimoji="1" lang="ja-JP" altLang="en-US"/>
          </a:p>
        </p:txBody>
      </p:sp>
    </p:spTree>
    <p:extLst>
      <p:ext uri="{BB962C8B-B14F-4D97-AF65-F5344CB8AC3E}">
        <p14:creationId xmlns:p14="http://schemas.microsoft.com/office/powerpoint/2010/main" val="959869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99DC0E8-ECE2-4C99-BBF6-60219FB436C9}" type="datetimeFigureOut">
              <a:rPr kumimoji="1" lang="ja-JP" altLang="en-US" smtClean="0"/>
              <a:t>2026/4/8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5CAC57D-38C0-4749-B96E-F35491380B0D}" type="slidenum">
              <a:rPr kumimoji="1" lang="ja-JP" altLang="en-US" smtClean="0"/>
              <a:t>‹#›</a:t>
            </a:fld>
            <a:endParaRPr kumimoji="1" lang="ja-JP" altLang="en-US"/>
          </a:p>
        </p:txBody>
      </p:sp>
    </p:spTree>
    <p:extLst>
      <p:ext uri="{BB962C8B-B14F-4D97-AF65-F5344CB8AC3E}">
        <p14:creationId xmlns:p14="http://schemas.microsoft.com/office/powerpoint/2010/main" val="4008396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9DC0E8-ECE2-4C99-BBF6-60219FB436C9}" type="datetimeFigureOut">
              <a:rPr kumimoji="1" lang="ja-JP" altLang="en-US" smtClean="0"/>
              <a:t>2026/4/8</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CAC57D-38C0-4749-B96E-F35491380B0D}" type="slidenum">
              <a:rPr kumimoji="1" lang="ja-JP" altLang="en-US" smtClean="0"/>
              <a:t>‹#›</a:t>
            </a:fld>
            <a:endParaRPr kumimoji="1" lang="ja-JP" altLang="en-US"/>
          </a:p>
        </p:txBody>
      </p:sp>
    </p:spTree>
    <p:extLst>
      <p:ext uri="{BB962C8B-B14F-4D97-AF65-F5344CB8AC3E}">
        <p14:creationId xmlns:p14="http://schemas.microsoft.com/office/powerpoint/2010/main" val="36783674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1.png"/><Relationship Id="rId4" Type="http://schemas.openxmlformats.org/officeDocument/2006/relationships/image" Target="../media/image2.png"/><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28B3D9F1-0FC0-8740-B47E-F0A0A17936F6}"/>
              </a:ext>
            </a:extLst>
          </p:cNvPr>
          <p:cNvSpPr txBox="1"/>
          <p:nvPr/>
        </p:nvSpPr>
        <p:spPr>
          <a:xfrm>
            <a:off x="0" y="0"/>
            <a:ext cx="6409189" cy="369332"/>
          </a:xfrm>
          <a:prstGeom prst="rect">
            <a:avLst/>
          </a:prstGeom>
          <a:noFill/>
        </p:spPr>
        <p:txBody>
          <a:bodyPr wrap="square" rtlCol="0">
            <a:spAutoFit/>
          </a:bodyPr>
          <a:lstStyle/>
          <a:p>
            <a:r>
              <a:rPr kumimoji="1" lang="ja-JP" altLang="en-US" dirty="0">
                <a:latin typeface="BIZ UDゴシック" panose="020B0400000000000000" pitchFamily="49" charset="-128"/>
                <a:ea typeface="BIZ UDゴシック" panose="020B0400000000000000" pitchFamily="49" charset="-128"/>
              </a:rPr>
              <a:t>愛知県西三河地域の商店街紹介</a:t>
            </a:r>
          </a:p>
        </p:txBody>
      </p:sp>
      <p:sp>
        <p:nvSpPr>
          <p:cNvPr id="5" name="テキスト ボックス 4">
            <a:extLst>
              <a:ext uri="{FF2B5EF4-FFF2-40B4-BE49-F238E27FC236}">
                <a16:creationId xmlns:a16="http://schemas.microsoft.com/office/drawing/2014/main" id="{201D66A9-415C-9A29-CC70-E5D0D5629E63}"/>
              </a:ext>
            </a:extLst>
          </p:cNvPr>
          <p:cNvSpPr txBox="1"/>
          <p:nvPr/>
        </p:nvSpPr>
        <p:spPr>
          <a:xfrm>
            <a:off x="1391874" y="385893"/>
            <a:ext cx="7122253" cy="646331"/>
          </a:xfrm>
          <a:prstGeom prst="rect">
            <a:avLst/>
          </a:prstGeom>
          <a:noFill/>
        </p:spPr>
        <p:txBody>
          <a:bodyPr wrap="square" rtlCol="0">
            <a:spAutoFit/>
          </a:bodyPr>
          <a:lstStyle/>
          <a:p>
            <a:pPr algn="ctr"/>
            <a:r>
              <a:rPr kumimoji="1" lang="ja-JP" altLang="en-US" sz="3600" dirty="0"/>
              <a:t>○○商店街（○○市）</a:t>
            </a:r>
          </a:p>
        </p:txBody>
      </p:sp>
      <p:sp>
        <p:nvSpPr>
          <p:cNvPr id="6" name="テキスト ボックス 5">
            <a:extLst>
              <a:ext uri="{FF2B5EF4-FFF2-40B4-BE49-F238E27FC236}">
                <a16:creationId xmlns:a16="http://schemas.microsoft.com/office/drawing/2014/main" id="{62AE1C89-3963-DB60-2535-C1EC7F76EE32}"/>
              </a:ext>
            </a:extLst>
          </p:cNvPr>
          <p:cNvSpPr txBox="1"/>
          <p:nvPr/>
        </p:nvSpPr>
        <p:spPr>
          <a:xfrm>
            <a:off x="159390" y="948689"/>
            <a:ext cx="4793609" cy="6186309"/>
          </a:xfrm>
          <a:prstGeom prst="rect">
            <a:avLst/>
          </a:prstGeom>
          <a:noFill/>
        </p:spPr>
        <p:txBody>
          <a:bodyPr wrap="square" rtlCol="0">
            <a:spAutoFit/>
          </a:bodyPr>
          <a:lstStyle/>
          <a:p>
            <a:r>
              <a:rPr kumimoji="1" lang="ja-JP" altLang="en-US" dirty="0"/>
              <a:t>●場所</a:t>
            </a:r>
            <a:endParaRPr kumimoji="1" lang="en-US" altLang="ja-JP" dirty="0"/>
          </a:p>
          <a:p>
            <a:r>
              <a:rPr kumimoji="1" lang="ja-JP" altLang="en-US" dirty="0"/>
              <a:t>　○○市○○付近</a:t>
            </a:r>
            <a:endParaRPr kumimoji="1" lang="en-US" altLang="ja-JP" dirty="0"/>
          </a:p>
          <a:p>
            <a:r>
              <a:rPr kumimoji="1" lang="ja-JP" altLang="en-US" dirty="0"/>
              <a:t>　（名鉄○○駅から徒歩〇分）</a:t>
            </a:r>
            <a:endParaRPr kumimoji="1" lang="en-US" altLang="ja-JP" dirty="0"/>
          </a:p>
          <a:p>
            <a:endParaRPr kumimoji="1" lang="en-US" altLang="ja-JP" dirty="0"/>
          </a:p>
          <a:p>
            <a:r>
              <a:rPr kumimoji="1" lang="ja-JP" altLang="en-US" dirty="0"/>
              <a:t>●加盟店</a:t>
            </a:r>
            <a:endParaRPr kumimoji="1" lang="en-US" altLang="ja-JP" dirty="0"/>
          </a:p>
          <a:p>
            <a:r>
              <a:rPr kumimoji="1" lang="ja-JP" altLang="en-US" dirty="0"/>
              <a:t>　〇店舗</a:t>
            </a:r>
            <a:endParaRPr kumimoji="1" lang="en-US" altLang="ja-JP" dirty="0"/>
          </a:p>
          <a:p>
            <a:endParaRPr kumimoji="1" lang="en-US" altLang="ja-JP" dirty="0"/>
          </a:p>
          <a:p>
            <a:r>
              <a:rPr kumimoji="1" lang="ja-JP" altLang="en-US" dirty="0"/>
              <a:t>●イベント情報</a:t>
            </a:r>
            <a:endParaRPr kumimoji="1" lang="en-US" altLang="ja-JP" dirty="0"/>
          </a:p>
          <a:p>
            <a:r>
              <a:rPr kumimoji="1" lang="ja-JP" altLang="en-US" dirty="0"/>
              <a:t>（貴商店街の内容に修正してください）</a:t>
            </a:r>
            <a:endParaRPr kumimoji="1" lang="en-US" altLang="ja-JP" dirty="0"/>
          </a:p>
          <a:p>
            <a:r>
              <a:rPr kumimoji="1" lang="ja-JP" altLang="en-US" dirty="0"/>
              <a:t>　・</a:t>
            </a:r>
            <a:r>
              <a:rPr kumimoji="1" lang="en-US" altLang="ja-JP" dirty="0"/>
              <a:t>8/1~8/5 </a:t>
            </a:r>
            <a:r>
              <a:rPr kumimoji="1" lang="ja-JP" altLang="en-US" dirty="0"/>
              <a:t>夏祭り</a:t>
            </a:r>
            <a:endParaRPr kumimoji="1" lang="en-US" altLang="ja-JP" dirty="0"/>
          </a:p>
          <a:p>
            <a:r>
              <a:rPr kumimoji="1" lang="ja-JP" altLang="en-US" dirty="0"/>
              <a:t>　・</a:t>
            </a:r>
            <a:r>
              <a:rPr kumimoji="1" lang="en-US" altLang="ja-JP" dirty="0"/>
              <a:t>12/1~12/25 </a:t>
            </a:r>
            <a:r>
              <a:rPr kumimoji="1" lang="ja-JP" altLang="en-US" dirty="0"/>
              <a:t>イルミネーション</a:t>
            </a:r>
            <a:endParaRPr kumimoji="1" lang="en-US" altLang="ja-JP" dirty="0"/>
          </a:p>
          <a:p>
            <a:endParaRPr kumimoji="1" lang="en-US" altLang="ja-JP" dirty="0"/>
          </a:p>
          <a:p>
            <a:r>
              <a:rPr kumimoji="1" lang="ja-JP" altLang="en-US" dirty="0"/>
              <a:t>●商店街から一言</a:t>
            </a:r>
            <a:endParaRPr kumimoji="1" lang="en-US" altLang="ja-JP" dirty="0"/>
          </a:p>
          <a:p>
            <a:r>
              <a:rPr kumimoji="1" lang="ja-JP" altLang="en-US" dirty="0"/>
              <a:t>（貴商店街の内容に修正してください）</a:t>
            </a:r>
            <a:endParaRPr kumimoji="1" lang="en-US" altLang="ja-JP" dirty="0"/>
          </a:p>
          <a:p>
            <a:r>
              <a:rPr kumimoji="1" lang="ja-JP" altLang="en-US" dirty="0"/>
              <a:t>　大浜てらまち区域に位置し、街歩きが楽しめます。食べ歩きできる軽食販売や一息付けるカフェもありますので、ぜひお立ち寄りください！</a:t>
            </a:r>
            <a:endParaRPr kumimoji="1" lang="en-US" altLang="ja-JP" dirty="0"/>
          </a:p>
          <a:p>
            <a:r>
              <a:rPr kumimoji="1" lang="ja-JP" altLang="en-US" dirty="0"/>
              <a:t>　夏まつり期間中は、購入金額に応じて参加できる抽選会や、お子様向けのスタンプラリーを実施します！</a:t>
            </a:r>
            <a:endParaRPr kumimoji="1" lang="en-US" altLang="ja-JP" dirty="0"/>
          </a:p>
          <a:p>
            <a:endParaRPr kumimoji="1" lang="ja-JP" altLang="en-US" dirty="0"/>
          </a:p>
        </p:txBody>
      </p:sp>
      <p:sp>
        <p:nvSpPr>
          <p:cNvPr id="9" name="テキスト ボックス 8">
            <a:extLst>
              <a:ext uri="{FF2B5EF4-FFF2-40B4-BE49-F238E27FC236}">
                <a16:creationId xmlns:a16="http://schemas.microsoft.com/office/drawing/2014/main" id="{10316986-471D-6B61-D74E-6CC42E0A2C0C}"/>
              </a:ext>
            </a:extLst>
          </p:cNvPr>
          <p:cNvSpPr txBox="1"/>
          <p:nvPr/>
        </p:nvSpPr>
        <p:spPr>
          <a:xfrm>
            <a:off x="4211714" y="1218571"/>
            <a:ext cx="1482571" cy="2031325"/>
          </a:xfrm>
          <a:prstGeom prst="rect">
            <a:avLst/>
          </a:prstGeom>
          <a:noFill/>
          <a:ln>
            <a:solidFill>
              <a:schemeClr val="tx1"/>
            </a:solidFill>
          </a:ln>
        </p:spPr>
        <p:txBody>
          <a:bodyPr wrap="square" rtlCol="0">
            <a:spAutoFit/>
          </a:bodyPr>
          <a:lstStyle/>
          <a:p>
            <a:pPr algn="ctr"/>
            <a:r>
              <a:rPr kumimoji="1" lang="ja-JP" altLang="en-US" dirty="0"/>
              <a:t>商店街</a:t>
            </a:r>
            <a:r>
              <a:rPr kumimoji="1" lang="en-US" altLang="ja-JP" dirty="0"/>
              <a:t>HP</a:t>
            </a:r>
          </a:p>
          <a:p>
            <a:pPr algn="ctr"/>
            <a:endParaRPr kumimoji="1" lang="en-US" altLang="ja-JP" dirty="0"/>
          </a:p>
          <a:p>
            <a:pPr algn="ctr"/>
            <a:endParaRPr kumimoji="1" lang="en-US" altLang="ja-JP" dirty="0"/>
          </a:p>
          <a:p>
            <a:pPr algn="ctr"/>
            <a:endParaRPr kumimoji="1" lang="en-US" altLang="ja-JP" dirty="0"/>
          </a:p>
          <a:p>
            <a:pPr algn="ctr"/>
            <a:endParaRPr kumimoji="1" lang="en-US" altLang="ja-JP" dirty="0"/>
          </a:p>
          <a:p>
            <a:pPr algn="ctr"/>
            <a:endParaRPr kumimoji="1" lang="en-US" altLang="ja-JP" dirty="0"/>
          </a:p>
          <a:p>
            <a:pPr algn="ctr"/>
            <a:endParaRPr kumimoji="1" lang="ja-JP" altLang="en-US" dirty="0"/>
          </a:p>
        </p:txBody>
      </p:sp>
      <p:sp>
        <p:nvSpPr>
          <p:cNvPr id="7" name="テキスト ボックス 6">
            <a:extLst>
              <a:ext uri="{FF2B5EF4-FFF2-40B4-BE49-F238E27FC236}">
                <a16:creationId xmlns:a16="http://schemas.microsoft.com/office/drawing/2014/main" id="{281669FB-5074-9902-8045-B6D983626A0D}"/>
              </a:ext>
            </a:extLst>
          </p:cNvPr>
          <p:cNvSpPr txBox="1"/>
          <p:nvPr/>
        </p:nvSpPr>
        <p:spPr>
          <a:xfrm>
            <a:off x="5980447" y="1225689"/>
            <a:ext cx="3555832" cy="2585323"/>
          </a:xfrm>
          <a:prstGeom prst="rect">
            <a:avLst/>
          </a:prstGeom>
          <a:solidFill>
            <a:schemeClr val="bg1"/>
          </a:solidFill>
          <a:ln>
            <a:solidFill>
              <a:schemeClr val="tx1"/>
            </a:solidFill>
          </a:ln>
        </p:spPr>
        <p:txBody>
          <a:bodyPr wrap="square" rtlCol="0">
            <a:spAutoFit/>
          </a:bodyPr>
          <a:lstStyle/>
          <a:p>
            <a:pPr algn="ctr"/>
            <a:endParaRPr kumimoji="1" lang="en-US" altLang="ja-JP" dirty="0"/>
          </a:p>
          <a:p>
            <a:pPr algn="ctr"/>
            <a:endParaRPr kumimoji="1" lang="en-US" altLang="ja-JP" dirty="0"/>
          </a:p>
          <a:p>
            <a:pPr algn="ctr"/>
            <a:endParaRPr kumimoji="1" lang="en-US" altLang="ja-JP" dirty="0"/>
          </a:p>
          <a:p>
            <a:pPr algn="ctr"/>
            <a:endParaRPr kumimoji="1" lang="en-US" altLang="ja-JP" dirty="0"/>
          </a:p>
          <a:p>
            <a:pPr algn="ctr"/>
            <a:r>
              <a:rPr kumimoji="1" lang="ja-JP" altLang="en-US" dirty="0"/>
              <a:t>写真等①</a:t>
            </a:r>
            <a:endParaRPr kumimoji="1" lang="en-US" altLang="ja-JP" dirty="0"/>
          </a:p>
          <a:p>
            <a:pPr algn="ctr"/>
            <a:endParaRPr kumimoji="1" lang="en-US" altLang="ja-JP" dirty="0"/>
          </a:p>
          <a:p>
            <a:pPr algn="ctr"/>
            <a:endParaRPr kumimoji="1" lang="en-US" altLang="ja-JP" dirty="0"/>
          </a:p>
          <a:p>
            <a:pPr algn="ctr"/>
            <a:endParaRPr kumimoji="1" lang="en-US" altLang="ja-JP" dirty="0"/>
          </a:p>
          <a:p>
            <a:pPr algn="ctr"/>
            <a:endParaRPr kumimoji="1" lang="ja-JP" altLang="en-US" dirty="0"/>
          </a:p>
        </p:txBody>
      </p:sp>
      <p:sp>
        <p:nvSpPr>
          <p:cNvPr id="13" name="テキスト ボックス 12">
            <a:extLst>
              <a:ext uri="{FF2B5EF4-FFF2-40B4-BE49-F238E27FC236}">
                <a16:creationId xmlns:a16="http://schemas.microsoft.com/office/drawing/2014/main" id="{7CAFB10C-FBAE-5216-B007-078E5811A77C}"/>
              </a:ext>
            </a:extLst>
          </p:cNvPr>
          <p:cNvSpPr txBox="1"/>
          <p:nvPr/>
        </p:nvSpPr>
        <p:spPr>
          <a:xfrm>
            <a:off x="5980447" y="4041844"/>
            <a:ext cx="3555832" cy="2585323"/>
          </a:xfrm>
          <a:prstGeom prst="rect">
            <a:avLst/>
          </a:prstGeom>
          <a:solidFill>
            <a:schemeClr val="bg1"/>
          </a:solidFill>
          <a:ln>
            <a:solidFill>
              <a:schemeClr val="tx1"/>
            </a:solidFill>
          </a:ln>
        </p:spPr>
        <p:txBody>
          <a:bodyPr wrap="square" rtlCol="0">
            <a:spAutoFit/>
          </a:bodyPr>
          <a:lstStyle/>
          <a:p>
            <a:pPr algn="ctr"/>
            <a:endParaRPr kumimoji="1" lang="en-US" altLang="ja-JP" dirty="0"/>
          </a:p>
          <a:p>
            <a:pPr algn="ctr"/>
            <a:endParaRPr kumimoji="1" lang="en-US" altLang="ja-JP" dirty="0"/>
          </a:p>
          <a:p>
            <a:pPr algn="ctr"/>
            <a:endParaRPr kumimoji="1" lang="en-US" altLang="ja-JP" dirty="0"/>
          </a:p>
          <a:p>
            <a:pPr algn="ctr"/>
            <a:endParaRPr kumimoji="1" lang="en-US" altLang="ja-JP" dirty="0"/>
          </a:p>
          <a:p>
            <a:pPr algn="ctr"/>
            <a:r>
              <a:rPr kumimoji="1" lang="ja-JP" altLang="en-US" dirty="0"/>
              <a:t>写真等②</a:t>
            </a:r>
            <a:endParaRPr kumimoji="1" lang="en-US" altLang="ja-JP" dirty="0"/>
          </a:p>
          <a:p>
            <a:pPr algn="ctr"/>
            <a:endParaRPr kumimoji="1" lang="en-US" altLang="ja-JP" dirty="0"/>
          </a:p>
          <a:p>
            <a:pPr algn="ctr"/>
            <a:endParaRPr kumimoji="1" lang="en-US" altLang="ja-JP" dirty="0"/>
          </a:p>
          <a:p>
            <a:pPr algn="ctr"/>
            <a:endParaRPr kumimoji="1" lang="en-US" altLang="ja-JP" dirty="0"/>
          </a:p>
          <a:p>
            <a:pPr algn="ctr"/>
            <a:endParaRPr kumimoji="1" lang="en-US" altLang="ja-JP" dirty="0"/>
          </a:p>
        </p:txBody>
      </p:sp>
      <p:sp>
        <p:nvSpPr>
          <p:cNvPr id="2" name="テキスト ボックス 1">
            <a:extLst>
              <a:ext uri="{FF2B5EF4-FFF2-40B4-BE49-F238E27FC236}">
                <a16:creationId xmlns:a16="http://schemas.microsoft.com/office/drawing/2014/main" id="{E5D9A99C-40B9-3E4D-7788-847D7377D96E}"/>
              </a:ext>
            </a:extLst>
          </p:cNvPr>
          <p:cNvSpPr txBox="1"/>
          <p:nvPr/>
        </p:nvSpPr>
        <p:spPr>
          <a:xfrm>
            <a:off x="4324349" y="1748551"/>
            <a:ext cx="1257300" cy="1323439"/>
          </a:xfrm>
          <a:prstGeom prst="rect">
            <a:avLst/>
          </a:prstGeom>
          <a:noFill/>
          <a:ln>
            <a:solidFill>
              <a:schemeClr val="tx1"/>
            </a:solidFill>
          </a:ln>
        </p:spPr>
        <p:txBody>
          <a:bodyPr wrap="square" rtlCol="0">
            <a:spAutoFit/>
          </a:bodyPr>
          <a:lstStyle/>
          <a:p>
            <a:r>
              <a:rPr kumimoji="1" lang="en-US" altLang="ja-JP" sz="1600" dirty="0"/>
              <a:t>URL</a:t>
            </a:r>
            <a:r>
              <a:rPr kumimoji="1" lang="ja-JP" altLang="en-US" sz="1600" dirty="0"/>
              <a:t>を受け取ったら、</a:t>
            </a:r>
            <a:endParaRPr kumimoji="1" lang="en-US" altLang="ja-JP" sz="1600" dirty="0"/>
          </a:p>
          <a:p>
            <a:r>
              <a:rPr kumimoji="1" lang="ja-JP" altLang="en-US" sz="1600" dirty="0"/>
              <a:t>県職員が</a:t>
            </a:r>
            <a:endParaRPr kumimoji="1" lang="en-US" altLang="ja-JP" sz="1600" dirty="0"/>
          </a:p>
          <a:p>
            <a:r>
              <a:rPr kumimoji="1" lang="en-US" altLang="ja-JP" sz="1600" dirty="0"/>
              <a:t>QR</a:t>
            </a:r>
            <a:r>
              <a:rPr kumimoji="1" lang="ja-JP" altLang="en-US" sz="1600" dirty="0"/>
              <a:t>コードを作成します</a:t>
            </a:r>
          </a:p>
        </p:txBody>
      </p:sp>
    </p:spTree>
    <p:extLst>
      <p:ext uri="{BB962C8B-B14F-4D97-AF65-F5344CB8AC3E}">
        <p14:creationId xmlns:p14="http://schemas.microsoft.com/office/powerpoint/2010/main" val="3163159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6">
            <a:extLst>
              <a:ext uri="{FF2B5EF4-FFF2-40B4-BE49-F238E27FC236}">
                <a16:creationId xmlns:a16="http://schemas.microsoft.com/office/drawing/2014/main" id="{6DAC8197-A89B-2640-1BBD-8073B673D0FD}"/>
              </a:ext>
            </a:extLst>
          </p:cNvPr>
          <p:cNvGraphicFramePr>
            <a:graphicFrameLocks noGrp="1"/>
          </p:cNvGraphicFramePr>
          <p:nvPr>
            <p:ph idx="1"/>
            <p:extLst>
              <p:ext uri="{D42A27DB-BD31-4B8C-83A1-F6EECF244321}">
                <p14:modId xmlns:p14="http://schemas.microsoft.com/office/powerpoint/2010/main" val="1559401161"/>
              </p:ext>
            </p:extLst>
          </p:nvPr>
        </p:nvGraphicFramePr>
        <p:xfrm>
          <a:off x="1246" y="1168674"/>
          <a:ext cx="9904754" cy="5675040"/>
        </p:xfrm>
        <a:graphic>
          <a:graphicData uri="http://schemas.openxmlformats.org/drawingml/2006/table">
            <a:tbl>
              <a:tblPr firstRow="1" bandRow="1">
                <a:tableStyleId>{5940675A-B579-460E-94D1-54222C63F5DA}</a:tableStyleId>
              </a:tblPr>
              <a:tblGrid>
                <a:gridCol w="4952377">
                  <a:extLst>
                    <a:ext uri="{9D8B030D-6E8A-4147-A177-3AD203B41FA5}">
                      <a16:colId xmlns:a16="http://schemas.microsoft.com/office/drawing/2014/main" val="1394217888"/>
                    </a:ext>
                  </a:extLst>
                </a:gridCol>
                <a:gridCol w="4952377">
                  <a:extLst>
                    <a:ext uri="{9D8B030D-6E8A-4147-A177-3AD203B41FA5}">
                      <a16:colId xmlns:a16="http://schemas.microsoft.com/office/drawing/2014/main" val="81848679"/>
                    </a:ext>
                  </a:extLst>
                </a:gridCol>
              </a:tblGrid>
              <a:tr h="1404000">
                <a:tc>
                  <a:txBody>
                    <a:bodyPr/>
                    <a:lstStyle/>
                    <a:p>
                      <a:r>
                        <a:rPr kumimoji="1" lang="ja-JP" altLang="en-US" b="1" dirty="0"/>
                        <a:t>○○商店</a:t>
                      </a:r>
                      <a:endParaRPr kumimoji="1" lang="en-US" altLang="ja-JP" b="1" dirty="0"/>
                    </a:p>
                    <a:p>
                      <a:r>
                        <a:rPr kumimoji="1" lang="ja-JP" altLang="en-US" dirty="0"/>
                        <a:t>業種：雑貨販売</a:t>
                      </a:r>
                      <a:endParaRPr kumimoji="1" lang="en-US" altLang="ja-JP" dirty="0"/>
                    </a:p>
                    <a:p>
                      <a:r>
                        <a:rPr kumimoji="1" lang="ja-JP" altLang="en-US" dirty="0"/>
                        <a:t>住所：○○市○○町〇〇</a:t>
                      </a:r>
                      <a:endParaRPr kumimoji="1" lang="en-US" altLang="ja-JP" dirty="0"/>
                    </a:p>
                    <a:p>
                      <a:r>
                        <a:rPr kumimoji="1" lang="en-US" altLang="ja-JP" dirty="0"/>
                        <a:t>HP: https://www. ………</a:t>
                      </a:r>
                      <a:r>
                        <a:rPr kumimoji="1" lang="ja-JP" altLang="en-US" sz="1200" dirty="0"/>
                        <a:t>（記載なくてもかまいません）</a:t>
                      </a:r>
                      <a:endParaRPr kumimoji="1" lang="ja-JP" altLang="en-US" dirty="0"/>
                    </a:p>
                  </a:txBody>
                  <a:tcPr/>
                </a:tc>
                <a:tc>
                  <a:txBody>
                    <a:bodyPr/>
                    <a:lstStyle/>
                    <a:p>
                      <a:r>
                        <a:rPr kumimoji="1" lang="ja-JP" altLang="en-US" b="1" dirty="0"/>
                        <a:t>○○屋</a:t>
                      </a:r>
                      <a:endParaRPr kumimoji="1" lang="en-US" altLang="ja-JP" b="1" dirty="0"/>
                    </a:p>
                    <a:p>
                      <a:r>
                        <a:rPr kumimoji="1" lang="ja-JP" altLang="en-US" dirty="0"/>
                        <a:t>業種：精肉、総菜販売</a:t>
                      </a:r>
                      <a:endParaRPr kumimoji="1" lang="en-US" altLang="ja-JP" dirty="0"/>
                    </a:p>
                    <a:p>
                      <a:r>
                        <a:rPr kumimoji="1" lang="ja-JP" altLang="en-US" dirty="0"/>
                        <a:t>住所：○○市○○町〇〇</a:t>
                      </a:r>
                      <a:endParaRPr kumimoji="1" lang="en-US" altLang="ja-JP" dirty="0"/>
                    </a:p>
                    <a:p>
                      <a:r>
                        <a:rPr kumimoji="1" lang="en-US" altLang="ja-JP" dirty="0"/>
                        <a:t>HP: https://www. ………</a:t>
                      </a:r>
                      <a:endParaRPr kumimoji="1" lang="ja-JP" altLang="en-US" dirty="0"/>
                    </a:p>
                  </a:txBody>
                  <a:tcPr/>
                </a:tc>
                <a:extLst>
                  <a:ext uri="{0D108BD9-81ED-4DB2-BD59-A6C34878D82A}">
                    <a16:rowId xmlns:a16="http://schemas.microsoft.com/office/drawing/2014/main" val="353685808"/>
                  </a:ext>
                </a:extLst>
              </a:tr>
              <a:tr h="1404000">
                <a:tc>
                  <a:txBody>
                    <a:bodyPr/>
                    <a:lstStyle/>
                    <a:p>
                      <a:r>
                        <a:rPr kumimoji="1" lang="ja-JP" altLang="en-US" b="1" dirty="0"/>
                        <a:t>○○商店</a:t>
                      </a:r>
                      <a:endParaRPr kumimoji="1" lang="en-US" altLang="ja-JP" b="1" dirty="0"/>
                    </a:p>
                    <a:p>
                      <a:r>
                        <a:rPr kumimoji="1" lang="ja-JP" altLang="en-US" dirty="0"/>
                        <a:t>業種：電化製品販売</a:t>
                      </a:r>
                      <a:endParaRPr kumimoji="1" lang="en-US" altLang="ja-JP" dirty="0"/>
                    </a:p>
                    <a:p>
                      <a:r>
                        <a:rPr kumimoji="1" lang="ja-JP" altLang="en-US" dirty="0"/>
                        <a:t>住所：○○市○○町〇〇</a:t>
                      </a:r>
                      <a:endParaRPr kumimoji="1" lang="en-US" altLang="ja-JP" dirty="0"/>
                    </a:p>
                    <a:p>
                      <a:r>
                        <a:rPr kumimoji="1" lang="en-US" altLang="ja-JP" dirty="0"/>
                        <a:t>HP: https://www. ………</a:t>
                      </a:r>
                      <a:endParaRPr kumimoji="1" lang="ja-JP" altLang="en-US" dirty="0"/>
                    </a:p>
                  </a:txBody>
                  <a:tcPr/>
                </a:tc>
                <a:tc>
                  <a:txBody>
                    <a:bodyPr/>
                    <a:lstStyle/>
                    <a:p>
                      <a:r>
                        <a:rPr kumimoji="1" lang="ja-JP" altLang="en-US" b="1" dirty="0"/>
                        <a:t>ブティック○○</a:t>
                      </a:r>
                      <a:endParaRPr kumimoji="1" lang="en-US" altLang="ja-JP" b="1" dirty="0"/>
                    </a:p>
                    <a:p>
                      <a:r>
                        <a:rPr kumimoji="1" lang="ja-JP" altLang="en-US" dirty="0"/>
                        <a:t>業種：婦人服、服飾雑貨販売</a:t>
                      </a:r>
                      <a:endParaRPr kumimoji="1" lang="en-US" altLang="ja-JP" dirty="0"/>
                    </a:p>
                    <a:p>
                      <a:r>
                        <a:rPr kumimoji="1" lang="ja-JP" altLang="en-US" dirty="0"/>
                        <a:t>住所：○○市○○町〇〇</a:t>
                      </a:r>
                    </a:p>
                    <a:p>
                      <a:r>
                        <a:rPr kumimoji="1" lang="en-US" altLang="ja-JP" dirty="0"/>
                        <a:t>HP: https://www. ………</a:t>
                      </a:r>
                      <a:endParaRPr kumimoji="1" lang="ja-JP" altLang="en-US" dirty="0"/>
                    </a:p>
                  </a:txBody>
                  <a:tcPr/>
                </a:tc>
                <a:extLst>
                  <a:ext uri="{0D108BD9-81ED-4DB2-BD59-A6C34878D82A}">
                    <a16:rowId xmlns:a16="http://schemas.microsoft.com/office/drawing/2014/main" val="684802514"/>
                  </a:ext>
                </a:extLst>
              </a:tr>
              <a:tr h="1404000">
                <a:tc>
                  <a:txBody>
                    <a:bodyPr/>
                    <a:lstStyle/>
                    <a:p>
                      <a:r>
                        <a:rPr kumimoji="1" lang="ja-JP" altLang="en-US" b="1" dirty="0"/>
                        <a:t>レストラン○○</a:t>
                      </a:r>
                      <a:endParaRPr kumimoji="1" lang="en-US" altLang="ja-JP" b="1" dirty="0"/>
                    </a:p>
                    <a:p>
                      <a:r>
                        <a:rPr kumimoji="1" lang="ja-JP" altLang="en-US" dirty="0"/>
                        <a:t>業種：レストラン（イタリアン）、</a:t>
                      </a:r>
                      <a:endParaRPr kumimoji="1" lang="en-US" altLang="ja-JP" dirty="0"/>
                    </a:p>
                    <a:p>
                      <a:r>
                        <a:rPr kumimoji="1" lang="ja-JP" altLang="en-US" dirty="0"/>
                        <a:t>　　　カフェ</a:t>
                      </a:r>
                      <a:endParaRPr kumimoji="1" lang="en-US" altLang="ja-JP" dirty="0"/>
                    </a:p>
                    <a:p>
                      <a:r>
                        <a:rPr kumimoji="1" lang="ja-JP" altLang="en-US" dirty="0"/>
                        <a:t>住所：○○市○○町〇〇</a:t>
                      </a:r>
                    </a:p>
                    <a:p>
                      <a:r>
                        <a:rPr kumimoji="1" lang="en-US" altLang="ja-JP" dirty="0"/>
                        <a:t>HP: https://www. ………</a:t>
                      </a:r>
                      <a:endParaRPr kumimoji="1" lang="ja-JP" altLang="en-US" dirty="0"/>
                    </a:p>
                  </a:txBody>
                  <a:tcPr/>
                </a:tc>
                <a:tc>
                  <a:txBody>
                    <a:bodyPr/>
                    <a:lstStyle/>
                    <a:p>
                      <a:r>
                        <a:rPr kumimoji="1" lang="ja-JP" altLang="en-US" b="1" dirty="0"/>
                        <a:t>○○食堂</a:t>
                      </a:r>
                      <a:endParaRPr kumimoji="1" lang="en-US" altLang="ja-JP" b="1" dirty="0"/>
                    </a:p>
                    <a:p>
                      <a:r>
                        <a:rPr kumimoji="1" lang="ja-JP" altLang="en-US" dirty="0"/>
                        <a:t>業種：食堂（日本食）</a:t>
                      </a:r>
                      <a:endParaRPr kumimoji="1" lang="en-US" altLang="ja-JP" dirty="0"/>
                    </a:p>
                    <a:p>
                      <a:r>
                        <a:rPr kumimoji="1" lang="ja-JP" altLang="en-US" dirty="0"/>
                        <a:t>住所：○○市○○町〇〇</a:t>
                      </a:r>
                    </a:p>
                    <a:p>
                      <a:r>
                        <a:rPr kumimoji="1" lang="en-US" altLang="ja-JP" dirty="0"/>
                        <a:t>HP: https://www. ………</a:t>
                      </a:r>
                      <a:endParaRPr kumimoji="1" lang="ja-JP" altLang="en-US" dirty="0"/>
                    </a:p>
                  </a:txBody>
                  <a:tcPr/>
                </a:tc>
                <a:extLst>
                  <a:ext uri="{0D108BD9-81ED-4DB2-BD59-A6C34878D82A}">
                    <a16:rowId xmlns:a16="http://schemas.microsoft.com/office/drawing/2014/main" val="1199285588"/>
                  </a:ext>
                </a:extLst>
              </a:tr>
              <a:tr h="1404000">
                <a:tc>
                  <a:txBody>
                    <a:bodyPr/>
                    <a:lstStyle/>
                    <a:p>
                      <a:r>
                        <a:rPr kumimoji="1" lang="ja-JP" altLang="en-US" b="1" dirty="0"/>
                        <a:t>菓子処○○堂</a:t>
                      </a:r>
                      <a:endParaRPr kumimoji="1" lang="en-US" altLang="ja-JP" b="1" dirty="0"/>
                    </a:p>
                    <a:p>
                      <a:r>
                        <a:rPr kumimoji="1" lang="ja-JP" altLang="en-US" dirty="0"/>
                        <a:t>業種：和菓子販売、カフェ</a:t>
                      </a:r>
                      <a:endParaRPr kumimoji="1" lang="en-US" altLang="ja-JP" dirty="0"/>
                    </a:p>
                    <a:p>
                      <a:r>
                        <a:rPr kumimoji="1" lang="ja-JP" altLang="en-US" dirty="0"/>
                        <a:t>住所：○○市○○町〇〇</a:t>
                      </a:r>
                    </a:p>
                    <a:p>
                      <a:r>
                        <a:rPr kumimoji="1" lang="en-US" altLang="ja-JP" dirty="0"/>
                        <a:t>HP: https://www. ………</a:t>
                      </a:r>
                      <a:endParaRPr kumimoji="1" lang="ja-JP" altLang="en-US" dirty="0"/>
                    </a:p>
                  </a:txBody>
                  <a:tcPr/>
                </a:tc>
                <a:tc>
                  <a:txBody>
                    <a:bodyPr/>
                    <a:lstStyle/>
                    <a:p>
                      <a:r>
                        <a:rPr kumimoji="1" lang="ja-JP" altLang="en-US" b="1" dirty="0"/>
                        <a:t>○○理容室</a:t>
                      </a:r>
                      <a:endParaRPr kumimoji="1" lang="en-US" altLang="ja-JP" b="1" dirty="0"/>
                    </a:p>
                    <a:p>
                      <a:r>
                        <a:rPr kumimoji="1" lang="ja-JP" altLang="en-US" dirty="0"/>
                        <a:t>業種：理容室</a:t>
                      </a:r>
                      <a:endParaRPr kumimoji="1" lang="en-US" altLang="ja-JP" dirty="0"/>
                    </a:p>
                    <a:p>
                      <a:r>
                        <a:rPr kumimoji="1" lang="ja-JP" altLang="en-US" dirty="0"/>
                        <a:t>住所：○○市○○町〇〇</a:t>
                      </a:r>
                    </a:p>
                    <a:p>
                      <a:r>
                        <a:rPr kumimoji="1" lang="en-US" altLang="ja-JP" dirty="0"/>
                        <a:t>HP: https://www. ………</a:t>
                      </a:r>
                      <a:endParaRPr kumimoji="1" lang="ja-JP" altLang="en-US" dirty="0"/>
                    </a:p>
                  </a:txBody>
                  <a:tcPr/>
                </a:tc>
                <a:extLst>
                  <a:ext uri="{0D108BD9-81ED-4DB2-BD59-A6C34878D82A}">
                    <a16:rowId xmlns:a16="http://schemas.microsoft.com/office/drawing/2014/main" val="2273043758"/>
                  </a:ext>
                </a:extLst>
              </a:tr>
            </a:tbl>
          </a:graphicData>
        </a:graphic>
      </p:graphicFrame>
      <p:sp>
        <p:nvSpPr>
          <p:cNvPr id="4" name="テキスト ボックス 3">
            <a:extLst>
              <a:ext uri="{FF2B5EF4-FFF2-40B4-BE49-F238E27FC236}">
                <a16:creationId xmlns:a16="http://schemas.microsoft.com/office/drawing/2014/main" id="{0A815780-465F-D307-CE10-3EF00D6BA40C}"/>
              </a:ext>
            </a:extLst>
          </p:cNvPr>
          <p:cNvSpPr txBox="1"/>
          <p:nvPr/>
        </p:nvSpPr>
        <p:spPr>
          <a:xfrm>
            <a:off x="0" y="0"/>
            <a:ext cx="6409189" cy="369332"/>
          </a:xfrm>
          <a:prstGeom prst="rect">
            <a:avLst/>
          </a:prstGeom>
          <a:noFill/>
        </p:spPr>
        <p:txBody>
          <a:bodyPr wrap="square" rtlCol="0">
            <a:spAutoFit/>
          </a:bodyPr>
          <a:lstStyle/>
          <a:p>
            <a:r>
              <a:rPr kumimoji="1" lang="ja-JP" altLang="en-US" dirty="0">
                <a:latin typeface="BIZ UDゴシック" panose="020B0400000000000000" pitchFamily="49" charset="-128"/>
                <a:ea typeface="BIZ UDゴシック" panose="020B0400000000000000" pitchFamily="49" charset="-128"/>
              </a:rPr>
              <a:t>愛知県西三河地域の商店街紹介</a:t>
            </a:r>
          </a:p>
        </p:txBody>
      </p:sp>
      <p:sp>
        <p:nvSpPr>
          <p:cNvPr id="5" name="テキスト ボックス 4">
            <a:extLst>
              <a:ext uri="{FF2B5EF4-FFF2-40B4-BE49-F238E27FC236}">
                <a16:creationId xmlns:a16="http://schemas.microsoft.com/office/drawing/2014/main" id="{DEA9E60A-7AD9-5AE1-DB3D-55B215BB5592}"/>
              </a:ext>
            </a:extLst>
          </p:cNvPr>
          <p:cNvSpPr txBox="1"/>
          <p:nvPr/>
        </p:nvSpPr>
        <p:spPr>
          <a:xfrm>
            <a:off x="1391874" y="385893"/>
            <a:ext cx="7122253" cy="646331"/>
          </a:xfrm>
          <a:prstGeom prst="rect">
            <a:avLst/>
          </a:prstGeom>
          <a:noFill/>
        </p:spPr>
        <p:txBody>
          <a:bodyPr wrap="square" rtlCol="0">
            <a:spAutoFit/>
          </a:bodyPr>
          <a:lstStyle/>
          <a:p>
            <a:pPr algn="ctr"/>
            <a:r>
              <a:rPr kumimoji="1" lang="ja-JP" altLang="en-US" sz="3600" dirty="0"/>
              <a:t>○○商店街加盟店</a:t>
            </a:r>
          </a:p>
        </p:txBody>
      </p:sp>
      <p:sp>
        <p:nvSpPr>
          <p:cNvPr id="7" name="テキスト ボックス 6">
            <a:extLst>
              <a:ext uri="{FF2B5EF4-FFF2-40B4-BE49-F238E27FC236}">
                <a16:creationId xmlns:a16="http://schemas.microsoft.com/office/drawing/2014/main" id="{A8ABD8BD-B26F-C479-C1BF-618FDBB74191}"/>
              </a:ext>
            </a:extLst>
          </p:cNvPr>
          <p:cNvSpPr txBox="1"/>
          <p:nvPr/>
        </p:nvSpPr>
        <p:spPr>
          <a:xfrm>
            <a:off x="7696940" y="108894"/>
            <a:ext cx="2050742" cy="923330"/>
          </a:xfrm>
          <a:prstGeom prst="rect">
            <a:avLst/>
          </a:prstGeom>
          <a:noFill/>
          <a:ln>
            <a:solidFill>
              <a:schemeClr val="accent1"/>
            </a:solidFill>
          </a:ln>
        </p:spPr>
        <p:txBody>
          <a:bodyPr wrap="square" rtlCol="0">
            <a:spAutoFit/>
          </a:bodyPr>
          <a:lstStyle/>
          <a:p>
            <a:pPr algn="ctr"/>
            <a:r>
              <a:rPr kumimoji="1" lang="ja-JP" altLang="en-US" dirty="0"/>
              <a:t>任意</a:t>
            </a:r>
            <a:endParaRPr kumimoji="1" lang="en-US" altLang="ja-JP" dirty="0"/>
          </a:p>
          <a:p>
            <a:pPr algn="ctr"/>
            <a:r>
              <a:rPr kumimoji="1" lang="ja-JP" altLang="en-US" dirty="0"/>
              <a:t>（適宜シートを追加してください）</a:t>
            </a:r>
          </a:p>
        </p:txBody>
      </p:sp>
      <p:pic>
        <p:nvPicPr>
          <p:cNvPr id="22" name="図 21" descr="アイコン&#10;&#10;自動的に生成された説明">
            <a:extLst>
              <a:ext uri="{FF2B5EF4-FFF2-40B4-BE49-F238E27FC236}">
                <a16:creationId xmlns:a16="http://schemas.microsoft.com/office/drawing/2014/main" id="{A948DEAB-89A3-98EA-F103-CED6F4554F80}"/>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305000" y="1183566"/>
            <a:ext cx="648000" cy="648000"/>
          </a:xfrm>
          <a:prstGeom prst="rect">
            <a:avLst/>
          </a:prstGeom>
        </p:spPr>
      </p:pic>
      <p:pic>
        <p:nvPicPr>
          <p:cNvPr id="23" name="図 22" descr="アイコン&#10;&#10;自動的に生成された説明">
            <a:extLst>
              <a:ext uri="{FF2B5EF4-FFF2-40B4-BE49-F238E27FC236}">
                <a16:creationId xmlns:a16="http://schemas.microsoft.com/office/drawing/2014/main" id="{05F78CC2-C491-0DF3-4187-49258E0C60D7}"/>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305000" y="2566298"/>
            <a:ext cx="648000" cy="648000"/>
          </a:xfrm>
          <a:prstGeom prst="rect">
            <a:avLst/>
          </a:prstGeom>
        </p:spPr>
      </p:pic>
      <p:pic>
        <p:nvPicPr>
          <p:cNvPr id="24" name="図 23" descr="アイコン&#10;&#10;中程度の精度で自動的に生成された説明">
            <a:extLst>
              <a:ext uri="{FF2B5EF4-FFF2-40B4-BE49-F238E27FC236}">
                <a16:creationId xmlns:a16="http://schemas.microsoft.com/office/drawing/2014/main" id="{3FB012AC-7682-9FFA-451A-3EC7619D275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601938" y="1167237"/>
            <a:ext cx="648000" cy="648000"/>
          </a:xfrm>
          <a:prstGeom prst="rect">
            <a:avLst/>
          </a:prstGeom>
        </p:spPr>
      </p:pic>
      <p:pic>
        <p:nvPicPr>
          <p:cNvPr id="25" name="図 24" descr="アイコン&#10;&#10;自動的に生成された説明">
            <a:extLst>
              <a:ext uri="{FF2B5EF4-FFF2-40B4-BE49-F238E27FC236}">
                <a16:creationId xmlns:a16="http://schemas.microsoft.com/office/drawing/2014/main" id="{9BF0779C-17F9-612D-BF36-F4FD32B27AD4}"/>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256754" y="2573744"/>
            <a:ext cx="648000" cy="648000"/>
          </a:xfrm>
          <a:prstGeom prst="rect">
            <a:avLst/>
          </a:prstGeom>
        </p:spPr>
      </p:pic>
      <p:pic>
        <p:nvPicPr>
          <p:cNvPr id="26" name="図 25" descr="ナイフ が含まれている画像&#10;&#10;自動的に生成された説明">
            <a:extLst>
              <a:ext uri="{FF2B5EF4-FFF2-40B4-BE49-F238E27FC236}">
                <a16:creationId xmlns:a16="http://schemas.microsoft.com/office/drawing/2014/main" id="{81C95CFA-DC91-E3BB-213D-6CD55396B7C1}"/>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3646632" y="3978814"/>
            <a:ext cx="648000" cy="648000"/>
          </a:xfrm>
          <a:prstGeom prst="rect">
            <a:avLst/>
          </a:prstGeom>
        </p:spPr>
      </p:pic>
      <p:pic>
        <p:nvPicPr>
          <p:cNvPr id="27" name="図 26" descr="ナイフ が含まれている画像&#10;&#10;自動的に生成された説明">
            <a:extLst>
              <a:ext uri="{FF2B5EF4-FFF2-40B4-BE49-F238E27FC236}">
                <a16:creationId xmlns:a16="http://schemas.microsoft.com/office/drawing/2014/main" id="{FC4FEE50-9C99-8B13-B965-862932F465EB}"/>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9256754" y="3978814"/>
            <a:ext cx="648000" cy="648000"/>
          </a:xfrm>
          <a:prstGeom prst="rect">
            <a:avLst/>
          </a:prstGeom>
        </p:spPr>
      </p:pic>
      <p:pic>
        <p:nvPicPr>
          <p:cNvPr id="28" name="図 27" descr="アイコン&#10;&#10;自動的に生成された説明">
            <a:extLst>
              <a:ext uri="{FF2B5EF4-FFF2-40B4-BE49-F238E27FC236}">
                <a16:creationId xmlns:a16="http://schemas.microsoft.com/office/drawing/2014/main" id="{40E435CC-CC0A-158C-DAD0-2DEB6C9D7DFE}"/>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4297842" y="3978814"/>
            <a:ext cx="648000" cy="648000"/>
          </a:xfrm>
          <a:prstGeom prst="rect">
            <a:avLst/>
          </a:prstGeom>
        </p:spPr>
      </p:pic>
      <p:pic>
        <p:nvPicPr>
          <p:cNvPr id="29" name="図 28" descr="アイコン&#10;&#10;自動的に生成された説明">
            <a:extLst>
              <a:ext uri="{FF2B5EF4-FFF2-40B4-BE49-F238E27FC236}">
                <a16:creationId xmlns:a16="http://schemas.microsoft.com/office/drawing/2014/main" id="{57EA09B9-A9BA-5824-3682-FE99F793F36F}"/>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3655345" y="5447790"/>
            <a:ext cx="648000" cy="648000"/>
          </a:xfrm>
          <a:prstGeom prst="rect">
            <a:avLst/>
          </a:prstGeom>
        </p:spPr>
      </p:pic>
      <p:pic>
        <p:nvPicPr>
          <p:cNvPr id="30" name="図 29" descr="アイコン&#10;&#10;自動的に生成された説明">
            <a:extLst>
              <a:ext uri="{FF2B5EF4-FFF2-40B4-BE49-F238E27FC236}">
                <a16:creationId xmlns:a16="http://schemas.microsoft.com/office/drawing/2014/main" id="{FD859960-7B98-1F6B-8B38-344B7C9406A8}"/>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4294632" y="5447790"/>
            <a:ext cx="648000" cy="648000"/>
          </a:xfrm>
          <a:prstGeom prst="rect">
            <a:avLst/>
          </a:prstGeom>
        </p:spPr>
      </p:pic>
      <p:pic>
        <p:nvPicPr>
          <p:cNvPr id="31" name="図 30" descr="アイコン&#10;&#10;自動的に生成された説明">
            <a:extLst>
              <a:ext uri="{FF2B5EF4-FFF2-40B4-BE49-F238E27FC236}">
                <a16:creationId xmlns:a16="http://schemas.microsoft.com/office/drawing/2014/main" id="{F84A38B8-9BDF-C9FC-5F29-7BFB52AFE52A}"/>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9246486" y="5447790"/>
            <a:ext cx="648000" cy="648000"/>
          </a:xfrm>
          <a:prstGeom prst="rect">
            <a:avLst/>
          </a:prstGeom>
        </p:spPr>
      </p:pic>
      <p:pic>
        <p:nvPicPr>
          <p:cNvPr id="2" name="図 1" descr="アイコン&#10;&#10;自動的に生成された説明">
            <a:extLst>
              <a:ext uri="{FF2B5EF4-FFF2-40B4-BE49-F238E27FC236}">
                <a16:creationId xmlns:a16="http://schemas.microsoft.com/office/drawing/2014/main" id="{F777B205-9783-4D8B-3351-2B795B3714AF}"/>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9246486" y="1168674"/>
            <a:ext cx="648000" cy="648000"/>
          </a:xfrm>
          <a:prstGeom prst="rect">
            <a:avLst/>
          </a:prstGeom>
        </p:spPr>
      </p:pic>
    </p:spTree>
    <p:extLst>
      <p:ext uri="{BB962C8B-B14F-4D97-AF65-F5344CB8AC3E}">
        <p14:creationId xmlns:p14="http://schemas.microsoft.com/office/powerpoint/2010/main" val="150301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DEA9E60A-7AD9-5AE1-DB3D-55B215BB5592}"/>
              </a:ext>
            </a:extLst>
          </p:cNvPr>
          <p:cNvSpPr txBox="1"/>
          <p:nvPr/>
        </p:nvSpPr>
        <p:spPr>
          <a:xfrm>
            <a:off x="1391874" y="385893"/>
            <a:ext cx="7122253" cy="646331"/>
          </a:xfrm>
          <a:prstGeom prst="rect">
            <a:avLst/>
          </a:prstGeom>
          <a:noFill/>
        </p:spPr>
        <p:txBody>
          <a:bodyPr wrap="square" rtlCol="0">
            <a:spAutoFit/>
          </a:bodyPr>
          <a:lstStyle/>
          <a:p>
            <a:pPr algn="ctr"/>
            <a:r>
              <a:rPr kumimoji="1" lang="ja-JP" altLang="en-US" sz="3600" dirty="0"/>
              <a:t>ピクトグラムについて</a:t>
            </a:r>
            <a:endParaRPr kumimoji="1" lang="en-US" altLang="ja-JP" sz="3600" dirty="0"/>
          </a:p>
        </p:txBody>
      </p:sp>
      <p:sp>
        <p:nvSpPr>
          <p:cNvPr id="7" name="テキスト ボックス 6">
            <a:extLst>
              <a:ext uri="{FF2B5EF4-FFF2-40B4-BE49-F238E27FC236}">
                <a16:creationId xmlns:a16="http://schemas.microsoft.com/office/drawing/2014/main" id="{A8ABD8BD-B26F-C479-C1BF-618FDBB74191}"/>
              </a:ext>
            </a:extLst>
          </p:cNvPr>
          <p:cNvSpPr txBox="1"/>
          <p:nvPr/>
        </p:nvSpPr>
        <p:spPr>
          <a:xfrm>
            <a:off x="7519307" y="108894"/>
            <a:ext cx="2228375" cy="369332"/>
          </a:xfrm>
          <a:prstGeom prst="rect">
            <a:avLst/>
          </a:prstGeom>
          <a:noFill/>
          <a:ln>
            <a:solidFill>
              <a:schemeClr val="accent1"/>
            </a:solidFill>
          </a:ln>
        </p:spPr>
        <p:txBody>
          <a:bodyPr wrap="square" rtlCol="0">
            <a:spAutoFit/>
          </a:bodyPr>
          <a:lstStyle/>
          <a:p>
            <a:pPr algn="ctr"/>
            <a:r>
              <a:rPr kumimoji="1" lang="ja-JP" altLang="en-US" dirty="0"/>
              <a:t>説明用</a:t>
            </a:r>
          </a:p>
        </p:txBody>
      </p:sp>
      <p:graphicFrame>
        <p:nvGraphicFramePr>
          <p:cNvPr id="27" name="表 27">
            <a:extLst>
              <a:ext uri="{FF2B5EF4-FFF2-40B4-BE49-F238E27FC236}">
                <a16:creationId xmlns:a16="http://schemas.microsoft.com/office/drawing/2014/main" id="{E7F5FF39-7AAC-F4E0-53E8-A4B752EC4A4E}"/>
              </a:ext>
            </a:extLst>
          </p:cNvPr>
          <p:cNvGraphicFramePr>
            <a:graphicFrameLocks noGrp="1"/>
          </p:cNvGraphicFramePr>
          <p:nvPr>
            <p:extLst>
              <p:ext uri="{D42A27DB-BD31-4B8C-83A1-F6EECF244321}">
                <p14:modId xmlns:p14="http://schemas.microsoft.com/office/powerpoint/2010/main" val="2089211013"/>
              </p:ext>
            </p:extLst>
          </p:nvPr>
        </p:nvGraphicFramePr>
        <p:xfrm>
          <a:off x="1055056" y="1072067"/>
          <a:ext cx="8370656" cy="5120640"/>
        </p:xfrm>
        <a:graphic>
          <a:graphicData uri="http://schemas.openxmlformats.org/drawingml/2006/table">
            <a:tbl>
              <a:tblPr firstRow="1" bandRow="1">
                <a:tableStyleId>{5940675A-B579-460E-94D1-54222C63F5DA}</a:tableStyleId>
              </a:tblPr>
              <a:tblGrid>
                <a:gridCol w="800377">
                  <a:extLst>
                    <a:ext uri="{9D8B030D-6E8A-4147-A177-3AD203B41FA5}">
                      <a16:colId xmlns:a16="http://schemas.microsoft.com/office/drawing/2014/main" val="4100306494"/>
                    </a:ext>
                  </a:extLst>
                </a:gridCol>
                <a:gridCol w="7570279">
                  <a:extLst>
                    <a:ext uri="{9D8B030D-6E8A-4147-A177-3AD203B41FA5}">
                      <a16:colId xmlns:a16="http://schemas.microsoft.com/office/drawing/2014/main" val="4033216084"/>
                    </a:ext>
                  </a:extLst>
                </a:gridCol>
              </a:tblGrid>
              <a:tr h="370840">
                <a:tc>
                  <a:txBody>
                    <a:bodyPr/>
                    <a:lstStyle/>
                    <a:p>
                      <a:endParaRPr kumimoji="1" lang="ja-JP"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物品販売（家電、本、時計、雑貨等）</a:t>
                      </a:r>
                    </a:p>
                    <a:p>
                      <a:endParaRPr kumimoji="1" lang="ja-JP" altLang="en-US" dirty="0"/>
                    </a:p>
                  </a:txBody>
                  <a:tcPr/>
                </a:tc>
                <a:extLst>
                  <a:ext uri="{0D108BD9-81ED-4DB2-BD59-A6C34878D82A}">
                    <a16:rowId xmlns:a16="http://schemas.microsoft.com/office/drawing/2014/main" val="1077429669"/>
                  </a:ext>
                </a:extLst>
              </a:tr>
              <a:tr h="370840">
                <a:tc>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服飾雑貨販売（服、呉服、靴、鞄、アクセサリー等）</a:t>
                      </a:r>
                    </a:p>
                    <a:p>
                      <a:endParaRPr kumimoji="1" lang="ja-JP" altLang="en-US" dirty="0"/>
                    </a:p>
                  </a:txBody>
                  <a:tcPr/>
                </a:tc>
                <a:extLst>
                  <a:ext uri="{0D108BD9-81ED-4DB2-BD59-A6C34878D82A}">
                    <a16:rowId xmlns:a16="http://schemas.microsoft.com/office/drawing/2014/main" val="1401683935"/>
                  </a:ext>
                </a:extLst>
              </a:tr>
              <a:tr h="370840">
                <a:tc>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主に家庭で調理が必要な食品販売</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（野菜、精肉、鮮魚等）</a:t>
                      </a:r>
                    </a:p>
                  </a:txBody>
                  <a:tcPr/>
                </a:tc>
                <a:extLst>
                  <a:ext uri="{0D108BD9-81ED-4DB2-BD59-A6C34878D82A}">
                    <a16:rowId xmlns:a16="http://schemas.microsoft.com/office/drawing/2014/main" val="2864634758"/>
                  </a:ext>
                </a:extLst>
              </a:tr>
              <a:tr h="0">
                <a:tc>
                  <a:txBody>
                    <a:bodyPr/>
                    <a:lstStyle/>
                    <a:p>
                      <a:endParaRPr kumimoji="1" lang="ja-JP"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レストラン、食堂</a:t>
                      </a:r>
                    </a:p>
                    <a:p>
                      <a:endParaRPr kumimoji="1" lang="ja-JP" altLang="en-US" dirty="0"/>
                    </a:p>
                  </a:txBody>
                  <a:tcPr/>
                </a:tc>
                <a:extLst>
                  <a:ext uri="{0D108BD9-81ED-4DB2-BD59-A6C34878D82A}">
                    <a16:rowId xmlns:a16="http://schemas.microsoft.com/office/drawing/2014/main" val="833729931"/>
                  </a:ext>
                </a:extLst>
              </a:tr>
              <a:tr h="370840">
                <a:tc>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カフェ</a:t>
                      </a:r>
                    </a:p>
                    <a:p>
                      <a:endParaRPr kumimoji="1" lang="ja-JP" altLang="en-US" dirty="0"/>
                    </a:p>
                  </a:txBody>
                  <a:tcPr/>
                </a:tc>
                <a:extLst>
                  <a:ext uri="{0D108BD9-81ED-4DB2-BD59-A6C34878D82A}">
                    <a16:rowId xmlns:a16="http://schemas.microsoft.com/office/drawing/2014/main" val="2567185091"/>
                  </a:ext>
                </a:extLst>
              </a:tr>
              <a:tr h="370840">
                <a:tc>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主に買ったままの状態で食べられる食品販売、食べ歩き</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（和洋菓子販売、総菜販売、クレープ屋、たこ焼き屋等）</a:t>
                      </a:r>
                    </a:p>
                  </a:txBody>
                  <a:tcPr/>
                </a:tc>
                <a:extLst>
                  <a:ext uri="{0D108BD9-81ED-4DB2-BD59-A6C34878D82A}">
                    <a16:rowId xmlns:a16="http://schemas.microsoft.com/office/drawing/2014/main" val="4025430072"/>
                  </a:ext>
                </a:extLst>
              </a:tr>
              <a:tr h="370840">
                <a:tc>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サービス業、代理店（理美容、マッサージ、旅行代理店、保険代理店等）</a:t>
                      </a:r>
                    </a:p>
                  </a:txBody>
                  <a:tcPr/>
                </a:tc>
                <a:extLst>
                  <a:ext uri="{0D108BD9-81ED-4DB2-BD59-A6C34878D82A}">
                    <a16:rowId xmlns:a16="http://schemas.microsoft.com/office/drawing/2014/main" val="903459587"/>
                  </a:ext>
                </a:extLst>
              </a:tr>
              <a:tr h="370840">
                <a:tc>
                  <a:txBody>
                    <a:bodyPr/>
                    <a:lstStyle/>
                    <a:p>
                      <a:endParaRPr kumimoji="1" lang="ja-JP" altLang="en-US" dirty="0"/>
                    </a:p>
                  </a:txBody>
                  <a:tcPr/>
                </a:tc>
                <a:tc>
                  <a:txBody>
                    <a:bodyPr/>
                    <a:lstStyle/>
                    <a:p>
                      <a:r>
                        <a:rPr kumimoji="1" lang="ja-JP" altLang="en-US" dirty="0"/>
                        <a:t>医療、薬品関係（薬局、クリニック等）</a:t>
                      </a:r>
                      <a:endParaRPr kumimoji="1" lang="en-US" altLang="ja-JP" dirty="0"/>
                    </a:p>
                    <a:p>
                      <a:endParaRPr kumimoji="1" lang="ja-JP" altLang="en-US" dirty="0"/>
                    </a:p>
                  </a:txBody>
                  <a:tcPr/>
                </a:tc>
                <a:extLst>
                  <a:ext uri="{0D108BD9-81ED-4DB2-BD59-A6C34878D82A}">
                    <a16:rowId xmlns:a16="http://schemas.microsoft.com/office/drawing/2014/main" val="900951355"/>
                  </a:ext>
                </a:extLst>
              </a:tr>
            </a:tbl>
          </a:graphicData>
        </a:graphic>
      </p:graphicFrame>
      <p:pic>
        <p:nvPicPr>
          <p:cNvPr id="29" name="図 28" descr="アイコン&#10;&#10;自動的に生成された説明">
            <a:extLst>
              <a:ext uri="{FF2B5EF4-FFF2-40B4-BE49-F238E27FC236}">
                <a16:creationId xmlns:a16="http://schemas.microsoft.com/office/drawing/2014/main" id="{71C5C0B2-7DBE-5C80-DC1A-139CF92CC4DE}"/>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113211" y="3638339"/>
            <a:ext cx="648000" cy="648000"/>
          </a:xfrm>
          <a:prstGeom prst="rect">
            <a:avLst/>
          </a:prstGeom>
        </p:spPr>
      </p:pic>
      <p:pic>
        <p:nvPicPr>
          <p:cNvPr id="31" name="図 30" descr="ナイフ が含まれている画像&#10;&#10;自動的に生成された説明">
            <a:extLst>
              <a:ext uri="{FF2B5EF4-FFF2-40B4-BE49-F238E27FC236}">
                <a16:creationId xmlns:a16="http://schemas.microsoft.com/office/drawing/2014/main" id="{A57C21DB-072C-72EE-80C6-91A38540ED9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113211" y="3009921"/>
            <a:ext cx="648000" cy="648000"/>
          </a:xfrm>
          <a:prstGeom prst="rect">
            <a:avLst/>
          </a:prstGeom>
        </p:spPr>
      </p:pic>
      <p:pic>
        <p:nvPicPr>
          <p:cNvPr id="33" name="図 32" descr="アイコン&#10;&#10;中程度の精度で自動的に生成された説明">
            <a:extLst>
              <a:ext uri="{FF2B5EF4-FFF2-40B4-BE49-F238E27FC236}">
                <a16:creationId xmlns:a16="http://schemas.microsoft.com/office/drawing/2014/main" id="{879C7E7E-B2F6-992C-EB8E-7B2BECD0B597}"/>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113212" y="2364020"/>
            <a:ext cx="648000" cy="648000"/>
          </a:xfrm>
          <a:prstGeom prst="rect">
            <a:avLst/>
          </a:prstGeom>
        </p:spPr>
      </p:pic>
      <p:pic>
        <p:nvPicPr>
          <p:cNvPr id="35" name="図 34" descr="アイコン&#10;&#10;自動的に生成された説明">
            <a:extLst>
              <a:ext uri="{FF2B5EF4-FFF2-40B4-BE49-F238E27FC236}">
                <a16:creationId xmlns:a16="http://schemas.microsoft.com/office/drawing/2014/main" id="{FA97A545-C088-1EA4-C548-2426836603A8}"/>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113313" y="1081796"/>
            <a:ext cx="648000" cy="648000"/>
          </a:xfrm>
          <a:prstGeom prst="rect">
            <a:avLst/>
          </a:prstGeom>
        </p:spPr>
      </p:pic>
      <p:pic>
        <p:nvPicPr>
          <p:cNvPr id="37" name="図 36" descr="アイコン&#10;&#10;自動的に生成された説明">
            <a:extLst>
              <a:ext uri="{FF2B5EF4-FFF2-40B4-BE49-F238E27FC236}">
                <a16:creationId xmlns:a16="http://schemas.microsoft.com/office/drawing/2014/main" id="{8E127877-B6F1-2464-B159-9CFAC44F1DDB}"/>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113314" y="1723222"/>
            <a:ext cx="648000" cy="648000"/>
          </a:xfrm>
          <a:prstGeom prst="rect">
            <a:avLst/>
          </a:prstGeom>
        </p:spPr>
      </p:pic>
      <p:pic>
        <p:nvPicPr>
          <p:cNvPr id="39" name="図 38" descr="アイコン&#10;&#10;自動的に生成された説明">
            <a:extLst>
              <a:ext uri="{FF2B5EF4-FFF2-40B4-BE49-F238E27FC236}">
                <a16:creationId xmlns:a16="http://schemas.microsoft.com/office/drawing/2014/main" id="{917D3647-5129-2B32-CEE0-F71BEEBB7B5A}"/>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13313" y="5513440"/>
            <a:ext cx="648000" cy="648000"/>
          </a:xfrm>
          <a:prstGeom prst="rect">
            <a:avLst/>
          </a:prstGeom>
        </p:spPr>
      </p:pic>
      <p:pic>
        <p:nvPicPr>
          <p:cNvPr id="41" name="図 40" descr="アイコン&#10;&#10;自動的に生成された説明">
            <a:extLst>
              <a:ext uri="{FF2B5EF4-FFF2-40B4-BE49-F238E27FC236}">
                <a16:creationId xmlns:a16="http://schemas.microsoft.com/office/drawing/2014/main" id="{E37426DA-EDC2-767A-6D8D-AC0611F69702}"/>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1113313" y="4269977"/>
            <a:ext cx="648000" cy="648000"/>
          </a:xfrm>
          <a:prstGeom prst="rect">
            <a:avLst/>
          </a:prstGeom>
        </p:spPr>
      </p:pic>
      <p:pic>
        <p:nvPicPr>
          <p:cNvPr id="43" name="図 42" descr="アイコン&#10;&#10;自動的に生成された説明">
            <a:extLst>
              <a:ext uri="{FF2B5EF4-FFF2-40B4-BE49-F238E27FC236}">
                <a16:creationId xmlns:a16="http://schemas.microsoft.com/office/drawing/2014/main" id="{DC039F6F-A2F5-C66A-E7C6-D1C34647C8C9}"/>
              </a:ext>
            </a:extLst>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1113313" y="4886092"/>
            <a:ext cx="648000" cy="648000"/>
          </a:xfrm>
          <a:prstGeom prst="rect">
            <a:avLst/>
          </a:prstGeom>
        </p:spPr>
      </p:pic>
    </p:spTree>
    <p:extLst>
      <p:ext uri="{BB962C8B-B14F-4D97-AF65-F5344CB8AC3E}">
        <p14:creationId xmlns:p14="http://schemas.microsoft.com/office/powerpoint/2010/main" val="1122515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31C895-7FB8-A943-06E8-46BAE3D6EA1D}"/>
              </a:ext>
            </a:extLst>
          </p:cNvPr>
          <p:cNvSpPr>
            <a:spLocks noGrp="1"/>
          </p:cNvSpPr>
          <p:nvPr>
            <p:ph type="title"/>
          </p:nvPr>
        </p:nvSpPr>
        <p:spPr>
          <a:xfrm>
            <a:off x="681037" y="0"/>
            <a:ext cx="8543925" cy="653143"/>
          </a:xfrm>
        </p:spPr>
        <p:txBody>
          <a:bodyPr>
            <a:normAutofit/>
          </a:bodyPr>
          <a:lstStyle/>
          <a:p>
            <a:r>
              <a:rPr kumimoji="1" lang="ja-JP" altLang="en-US" sz="1800" dirty="0"/>
              <a:t>その他質問事項・送付先情報・注意事項</a:t>
            </a:r>
            <a:br>
              <a:rPr kumimoji="1" lang="en-US" altLang="ja-JP" sz="1800" dirty="0"/>
            </a:br>
            <a:r>
              <a:rPr kumimoji="1" lang="ja-JP" altLang="en-US" sz="1800" dirty="0"/>
              <a:t>（このページは公開しません）</a:t>
            </a:r>
          </a:p>
        </p:txBody>
      </p:sp>
      <p:sp>
        <p:nvSpPr>
          <p:cNvPr id="4" name="テキスト ボックス 3">
            <a:extLst>
              <a:ext uri="{FF2B5EF4-FFF2-40B4-BE49-F238E27FC236}">
                <a16:creationId xmlns:a16="http://schemas.microsoft.com/office/drawing/2014/main" id="{6CEFD905-41ED-3295-BF70-A9B5B755AD64}"/>
              </a:ext>
            </a:extLst>
          </p:cNvPr>
          <p:cNvSpPr txBox="1"/>
          <p:nvPr/>
        </p:nvSpPr>
        <p:spPr>
          <a:xfrm>
            <a:off x="833438" y="1617027"/>
            <a:ext cx="8332333" cy="307777"/>
          </a:xfrm>
          <a:prstGeom prst="rect">
            <a:avLst/>
          </a:prstGeom>
          <a:noFill/>
        </p:spPr>
        <p:txBody>
          <a:bodyPr wrap="square" rtlCol="0">
            <a:spAutoFit/>
          </a:bodyPr>
          <a:lstStyle/>
          <a:p>
            <a:r>
              <a:rPr kumimoji="1" lang="ja-JP" altLang="en-US" sz="1400" dirty="0"/>
              <a:t>２　記載内容に質問があった場合の担当者名・連絡先を教えてください。</a:t>
            </a:r>
          </a:p>
        </p:txBody>
      </p:sp>
      <p:sp>
        <p:nvSpPr>
          <p:cNvPr id="5" name="テキスト ボックス 4">
            <a:extLst>
              <a:ext uri="{FF2B5EF4-FFF2-40B4-BE49-F238E27FC236}">
                <a16:creationId xmlns:a16="http://schemas.microsoft.com/office/drawing/2014/main" id="{26668831-A19A-D623-761F-BF3746C9C0FA}"/>
              </a:ext>
            </a:extLst>
          </p:cNvPr>
          <p:cNvSpPr txBox="1"/>
          <p:nvPr/>
        </p:nvSpPr>
        <p:spPr>
          <a:xfrm>
            <a:off x="681037" y="1100143"/>
            <a:ext cx="8332333" cy="307777"/>
          </a:xfrm>
          <a:prstGeom prst="rect">
            <a:avLst/>
          </a:prstGeom>
          <a:noFill/>
          <a:ln>
            <a:solidFill>
              <a:schemeClr val="tx1"/>
            </a:solidFill>
          </a:ln>
        </p:spPr>
        <p:txBody>
          <a:bodyPr wrap="square" rtlCol="0">
            <a:spAutoFit/>
          </a:bodyPr>
          <a:lstStyle/>
          <a:p>
            <a:endParaRPr kumimoji="1" lang="ja-JP" altLang="en-US" sz="1400" dirty="0"/>
          </a:p>
        </p:txBody>
      </p:sp>
      <p:sp>
        <p:nvSpPr>
          <p:cNvPr id="6" name="テキスト ボックス 5">
            <a:extLst>
              <a:ext uri="{FF2B5EF4-FFF2-40B4-BE49-F238E27FC236}">
                <a16:creationId xmlns:a16="http://schemas.microsoft.com/office/drawing/2014/main" id="{24E4E128-E8D4-ED1A-ADDD-EFC8BB518BB5}"/>
              </a:ext>
            </a:extLst>
          </p:cNvPr>
          <p:cNvSpPr txBox="1"/>
          <p:nvPr/>
        </p:nvSpPr>
        <p:spPr>
          <a:xfrm>
            <a:off x="833438" y="716422"/>
            <a:ext cx="8332333" cy="307777"/>
          </a:xfrm>
          <a:prstGeom prst="rect">
            <a:avLst/>
          </a:prstGeom>
          <a:noFill/>
        </p:spPr>
        <p:txBody>
          <a:bodyPr wrap="square" rtlCol="0">
            <a:spAutoFit/>
          </a:bodyPr>
          <a:lstStyle/>
          <a:p>
            <a:r>
              <a:rPr kumimoji="1" lang="ja-JP" altLang="en-US" sz="1400" dirty="0"/>
              <a:t>１　商店街のホームページや</a:t>
            </a:r>
            <a:r>
              <a:rPr kumimoji="1" lang="en-US" altLang="ja-JP" sz="1400" dirty="0"/>
              <a:t>SNS</a:t>
            </a:r>
            <a:r>
              <a:rPr kumimoji="1" lang="ja-JP" altLang="en-US" sz="1400" dirty="0"/>
              <a:t>がありましたら、</a:t>
            </a:r>
            <a:r>
              <a:rPr kumimoji="1" lang="en-US" altLang="ja-JP" sz="1400" dirty="0"/>
              <a:t>URL</a:t>
            </a:r>
            <a:r>
              <a:rPr kumimoji="1" lang="ja-JP" altLang="en-US" sz="1400" dirty="0"/>
              <a:t>を教えてください。</a:t>
            </a:r>
          </a:p>
        </p:txBody>
      </p:sp>
      <p:sp>
        <p:nvSpPr>
          <p:cNvPr id="7" name="テキスト ボックス 6">
            <a:extLst>
              <a:ext uri="{FF2B5EF4-FFF2-40B4-BE49-F238E27FC236}">
                <a16:creationId xmlns:a16="http://schemas.microsoft.com/office/drawing/2014/main" id="{AB004800-03C5-A42F-62AD-334C6A227ABA}"/>
              </a:ext>
            </a:extLst>
          </p:cNvPr>
          <p:cNvSpPr txBox="1"/>
          <p:nvPr/>
        </p:nvSpPr>
        <p:spPr>
          <a:xfrm>
            <a:off x="681036" y="2066657"/>
            <a:ext cx="8332333" cy="738664"/>
          </a:xfrm>
          <a:prstGeom prst="rect">
            <a:avLst/>
          </a:prstGeom>
          <a:noFill/>
          <a:ln>
            <a:solidFill>
              <a:schemeClr val="tx1"/>
            </a:solidFill>
          </a:ln>
        </p:spPr>
        <p:txBody>
          <a:bodyPr wrap="square" rtlCol="0">
            <a:spAutoFit/>
          </a:bodyPr>
          <a:lstStyle/>
          <a:p>
            <a:r>
              <a:rPr kumimoji="1" lang="ja-JP" altLang="en-US" sz="1400" dirty="0"/>
              <a:t>連絡担当者：</a:t>
            </a:r>
            <a:endParaRPr kumimoji="1" lang="en-US" altLang="ja-JP" sz="1400" dirty="0"/>
          </a:p>
          <a:p>
            <a:r>
              <a:rPr kumimoji="1" lang="ja-JP" altLang="en-US" sz="1400" dirty="0"/>
              <a:t>電話番号：</a:t>
            </a:r>
            <a:endParaRPr kumimoji="1" lang="en-US" altLang="ja-JP" sz="1400" dirty="0"/>
          </a:p>
          <a:p>
            <a:r>
              <a:rPr kumimoji="1" lang="ja-JP" altLang="en-US" sz="1400" dirty="0"/>
              <a:t>メールアドレス：</a:t>
            </a:r>
          </a:p>
        </p:txBody>
      </p:sp>
      <p:sp>
        <p:nvSpPr>
          <p:cNvPr id="8" name="テキスト ボックス 7">
            <a:extLst>
              <a:ext uri="{FF2B5EF4-FFF2-40B4-BE49-F238E27FC236}">
                <a16:creationId xmlns:a16="http://schemas.microsoft.com/office/drawing/2014/main" id="{7D3B201E-A3B8-1A41-F193-694FB74B04A6}"/>
              </a:ext>
            </a:extLst>
          </p:cNvPr>
          <p:cNvSpPr txBox="1"/>
          <p:nvPr/>
        </p:nvSpPr>
        <p:spPr>
          <a:xfrm>
            <a:off x="681035" y="2947174"/>
            <a:ext cx="8332333" cy="1323439"/>
          </a:xfrm>
          <a:prstGeom prst="rect">
            <a:avLst/>
          </a:prstGeom>
          <a:noFill/>
        </p:spPr>
        <p:txBody>
          <a:bodyPr wrap="square" rtlCol="0">
            <a:spAutoFit/>
          </a:bodyPr>
          <a:lstStyle/>
          <a:p>
            <a:pPr algn="ctr"/>
            <a:r>
              <a:rPr kumimoji="1" lang="en-US" altLang="ja-JP" sz="1600" dirty="0"/>
              <a:t>【</a:t>
            </a:r>
            <a:r>
              <a:rPr kumimoji="1" lang="ja-JP" altLang="en-US" sz="1600" dirty="0"/>
              <a:t>送付先・問い合わせ先</a:t>
            </a:r>
            <a:r>
              <a:rPr kumimoji="1" lang="en-US" altLang="ja-JP" sz="1600" dirty="0"/>
              <a:t>】</a:t>
            </a:r>
          </a:p>
          <a:p>
            <a:pPr algn="ctr"/>
            <a:r>
              <a:rPr kumimoji="1" lang="ja-JP" altLang="en-US" sz="1600" dirty="0"/>
              <a:t>愛知県西三河県民事務所　産業労働課（酒井）</a:t>
            </a:r>
            <a:endParaRPr kumimoji="1" lang="en-US" altLang="ja-JP" sz="1600" dirty="0"/>
          </a:p>
          <a:p>
            <a:pPr algn="ctr"/>
            <a:r>
              <a:rPr kumimoji="1" lang="ja-JP" altLang="en-US" sz="1600" dirty="0"/>
              <a:t>メールアドレス：</a:t>
            </a:r>
            <a:r>
              <a:rPr kumimoji="1" lang="en-US" altLang="ja-JP" sz="1600" dirty="0"/>
              <a:t>nishimikawa@pref.aichi.lg.jp</a:t>
            </a:r>
          </a:p>
          <a:p>
            <a:pPr algn="ctr"/>
            <a:r>
              <a:rPr kumimoji="1" lang="ja-JP" altLang="en-US" sz="1600" dirty="0"/>
              <a:t>電話番号：０５６４－２７－２７２０</a:t>
            </a:r>
            <a:endParaRPr kumimoji="1" lang="en-US" altLang="ja-JP" sz="1600" dirty="0"/>
          </a:p>
          <a:p>
            <a:pPr algn="ctr"/>
            <a:r>
              <a:rPr kumimoji="1" lang="en-US" altLang="ja-JP" sz="1600" dirty="0"/>
              <a:t>FAX</a:t>
            </a:r>
            <a:r>
              <a:rPr kumimoji="1" lang="ja-JP" altLang="en-US" sz="1600" dirty="0"/>
              <a:t>番号：０５６４－２３－４６５３</a:t>
            </a:r>
          </a:p>
        </p:txBody>
      </p:sp>
      <p:sp>
        <p:nvSpPr>
          <p:cNvPr id="9" name="テキスト ボックス 8">
            <a:extLst>
              <a:ext uri="{FF2B5EF4-FFF2-40B4-BE49-F238E27FC236}">
                <a16:creationId xmlns:a16="http://schemas.microsoft.com/office/drawing/2014/main" id="{E74D9A62-EE63-B3CB-2D02-5BC08F2AE22B}"/>
              </a:ext>
            </a:extLst>
          </p:cNvPr>
          <p:cNvSpPr txBox="1"/>
          <p:nvPr/>
        </p:nvSpPr>
        <p:spPr>
          <a:xfrm>
            <a:off x="681034" y="4651009"/>
            <a:ext cx="8332333" cy="1846659"/>
          </a:xfrm>
          <a:prstGeom prst="rect">
            <a:avLst/>
          </a:prstGeom>
          <a:noFill/>
          <a:ln>
            <a:solidFill>
              <a:schemeClr val="tx1"/>
            </a:solidFill>
          </a:ln>
        </p:spPr>
        <p:txBody>
          <a:bodyPr wrap="square">
            <a:spAutoFit/>
          </a:bodyPr>
          <a:lstStyle/>
          <a:p>
            <a:pPr marL="152400" indent="-152400" algn="ctr"/>
            <a:r>
              <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注意事項</a:t>
            </a:r>
            <a:r>
              <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p>
          <a:p>
            <a:pPr marL="152400" indent="-152400" algn="just"/>
            <a:r>
              <a:rPr lang="ja-JP"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・商店街紹介シート及び写真</a:t>
            </a: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等</a:t>
            </a:r>
            <a:r>
              <a:rPr lang="ja-JP"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は、データでお送りください。どうしてもデータ送信できない場合</a:t>
            </a: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はご相談ください</a:t>
            </a:r>
            <a:r>
              <a:rPr lang="ja-JP"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en-US"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52400" indent="-152400" algn="just"/>
            <a:r>
              <a:rPr lang="ja-JP" altLang="en-US" sz="1400" kern="100" dirty="0">
                <a:latin typeface="BIZ UDゴシック" panose="020B0400000000000000" pitchFamily="49" charset="-128"/>
                <a:ea typeface="BIZ UDゴシック" panose="020B0400000000000000" pitchFamily="49" charset="-128"/>
                <a:cs typeface="Times New Roman" panose="02020603050405020304" pitchFamily="18" charset="0"/>
              </a:rPr>
              <a:t>・作成した商店街紹介シートは、他の場面でも自由にご活用ください。ただし、有償配布はご遠慮ください。</a:t>
            </a:r>
            <a:endParaRPr lang="ja-JP"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52400" indent="-152400" algn="just"/>
            <a:r>
              <a:rPr lang="ja-JP"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・英訳は一般県職員が担当しますので、語句の正確性は保証できません。</a:t>
            </a:r>
            <a:endParaRPr lang="en-US"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52400" indent="-152400" algn="just"/>
            <a:r>
              <a:rPr lang="ja-JP" altLang="en-US" sz="1400" kern="100" dirty="0">
                <a:latin typeface="BIZ UDゴシック" panose="020B0400000000000000" pitchFamily="49" charset="-128"/>
                <a:ea typeface="BIZ UDゴシック" panose="020B0400000000000000" pitchFamily="49" charset="-128"/>
                <a:cs typeface="Times New Roman" panose="02020603050405020304" pitchFamily="18" charset="0"/>
              </a:rPr>
              <a:t>・利益を目的としたイベントや県から発信することが不適切と判断したイベントは掲載できません。</a:t>
            </a:r>
            <a:endParaRPr lang="en-US" altLang="ja-JP" sz="14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152400" indent="-152400" algn="just"/>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・当課で文字数や表現等を調整させていただく場合があります。</a:t>
            </a:r>
            <a:endParaRPr lang="ja-JP"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spTree>
    <p:extLst>
      <p:ext uri="{BB962C8B-B14F-4D97-AF65-F5344CB8AC3E}">
        <p14:creationId xmlns:p14="http://schemas.microsoft.com/office/powerpoint/2010/main" val="347163197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BIZ UDゴシック"/>
        <a:ea typeface="BIZ UDゴシック"/>
        <a:cs typeface=""/>
      </a:majorFont>
      <a:minorFont>
        <a:latin typeface="BIZ UDゴシック"/>
        <a:ea typeface="BIZ UD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625</Words>
  <Application>Microsoft Office PowerPoint</Application>
  <PresentationFormat>A4 210 x 297 mm</PresentationFormat>
  <Paragraphs>106</Paragraphs>
  <Slides>4</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4</vt:i4>
      </vt:variant>
    </vt:vector>
  </HeadingPairs>
  <TitlesOfParts>
    <vt:vector size="7" baseType="lpstr">
      <vt:lpstr>BIZ UDゴシック</vt:lpstr>
      <vt:lpstr>Arial</vt:lpstr>
      <vt:lpstr>Office テーマ</vt:lpstr>
      <vt:lpstr>PowerPoint プレゼンテーション</vt:lpstr>
      <vt:lpstr>PowerPoint プレゼンテーション</vt:lpstr>
      <vt:lpstr>PowerPoint プレゼンテーション</vt:lpstr>
      <vt:lpstr>その他質問事項・送付先情報・注意事項 （このページは公開しません）</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2026-04-08T04:41:34Z</dcterms:created>
  <dcterms:modified xsi:type="dcterms:W3CDTF">2026-04-08T04:42:07Z</dcterms:modified>
</cp:coreProperties>
</file>