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7" r:id="rId1"/>
  </p:sldMasterIdLst>
  <p:notesMasterIdLst>
    <p:notesMasterId r:id="rId4"/>
  </p:notesMasterIdLst>
  <p:handoutMasterIdLst>
    <p:handoutMasterId r:id="rId5"/>
  </p:handoutMasterIdLst>
  <p:sldIdLst>
    <p:sldId id="375" r:id="rId2"/>
    <p:sldId id="379" r:id="rId3"/>
  </p:sldIdLst>
  <p:sldSz cx="9906000" cy="6858000" type="A4"/>
  <p:notesSz cx="9872663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3300"/>
    <a:srgbClr val="F8D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01268D4-C367-AA0D-A1E9-A8EF0AB3A2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7997" cy="340835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E8A607C-4159-6DEA-0C9D-6969F81ED1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1513" y="1"/>
            <a:ext cx="4279573" cy="340835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C7C36E80-E2A4-436E-9C99-E3303C418CBE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00CB20-6D5F-67DD-410C-E8B29E6BCD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841"/>
            <a:ext cx="4277997" cy="340834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DD4C32C-DF14-AB73-4C78-3BFB09EDCD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1513" y="6456841"/>
            <a:ext cx="4279573" cy="340834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A1E7163D-32FD-46C0-B344-32363E021C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989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4277847" cy="340915"/>
          </a:xfrm>
          <a:prstGeom prst="rect">
            <a:avLst/>
          </a:prstGeom>
        </p:spPr>
        <p:txBody>
          <a:bodyPr vert="horz" lIns="90981" tIns="45490" rIns="90981" bIns="4549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2518" y="1"/>
            <a:ext cx="4277847" cy="340915"/>
          </a:xfrm>
          <a:prstGeom prst="rect">
            <a:avLst/>
          </a:prstGeom>
        </p:spPr>
        <p:txBody>
          <a:bodyPr vert="horz" lIns="90981" tIns="45490" rIns="90981" bIns="45490" rtlCol="0"/>
          <a:lstStyle>
            <a:lvl1pPr algn="r">
              <a:defRPr sz="1200"/>
            </a:lvl1pPr>
          </a:lstStyle>
          <a:p>
            <a:fld id="{6CB665C9-23B5-40ED-B9F3-615F642EB7DE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79775" y="849313"/>
            <a:ext cx="331311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0" rIns="90981" bIns="4549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734" y="3271266"/>
            <a:ext cx="7897209" cy="2676292"/>
          </a:xfrm>
          <a:prstGeom prst="rect">
            <a:avLst/>
          </a:prstGeom>
        </p:spPr>
        <p:txBody>
          <a:bodyPr vert="horz" lIns="90981" tIns="45490" rIns="90981" bIns="4549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6456764"/>
            <a:ext cx="4277847" cy="340915"/>
          </a:xfrm>
          <a:prstGeom prst="rect">
            <a:avLst/>
          </a:prstGeom>
        </p:spPr>
        <p:txBody>
          <a:bodyPr vert="horz" lIns="90981" tIns="45490" rIns="90981" bIns="4549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2518" y="6456764"/>
            <a:ext cx="4277847" cy="340915"/>
          </a:xfrm>
          <a:prstGeom prst="rect">
            <a:avLst/>
          </a:prstGeom>
        </p:spPr>
        <p:txBody>
          <a:bodyPr vert="horz" lIns="90981" tIns="45490" rIns="90981" bIns="45490" rtlCol="0" anchor="b"/>
          <a:lstStyle>
            <a:lvl1pPr algn="r">
              <a:defRPr sz="1200"/>
            </a:lvl1pPr>
          </a:lstStyle>
          <a:p>
            <a:fld id="{B3F50D62-E2CF-4D9F-9430-47B1DE04D0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5140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1D25C-F103-9EDF-DBCE-B486F84A6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A510100-830B-B926-EBE6-87EA5EBA68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A05A559-1266-3421-D116-DCDF7C00B5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0BAF51-32D6-61F6-AD4F-68D9A8478B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50D62-E2CF-4D9F-9430-47B1DE04D01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470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8EB79-83C9-BC92-2D2F-144A45916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0D7422C-9138-3878-4128-9C3B462F6B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6E720C-9F03-793B-3905-D5FF33822D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7EB51D-66A3-435A-1105-C7497D2A1F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50D62-E2CF-4D9F-9430-47B1DE04D01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133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AF42-BA36-4623-AFFD-0AFD12772A6B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290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ADAC-8566-4B65-958B-072C071D8399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89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16CC-4E6C-42D9-8443-BB642E007A77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A831B-2D6C-4798-98B0-EF55836EAC2B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C5ECD620-7FB4-40E8-9533-A745148EE7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748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18099-E0B3-4B73-891E-B406E63C0F37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97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0D8C-A8AA-4E01-9476-33C6BE2CFBD4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52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E8E5-6071-404A-8EBC-F9E8C62EF394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81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DF1A-7CE7-414C-947D-9FE9B8CA66B8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444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F0CAE-756A-4C68-B625-1AFBC3EAA077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403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2D7B-A60A-4BCE-9AA5-3EF874FC7ACF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39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5C8E-1781-4C06-896E-7DE65DDC5952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70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255FC-3E18-4FBB-81A8-F6964C6CB473}" type="datetime1">
              <a:rPr lang="en-US" altLang="ja-JP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2" y="6356352"/>
            <a:ext cx="2846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CD620-7FB4-40E8-9533-A745148EE7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E383258B-525B-96B2-F72F-C5C8C3DD59DB}"/>
              </a:ext>
            </a:extLst>
          </p:cNvPr>
          <p:cNvCxnSpPr/>
          <p:nvPr userDrawn="1"/>
        </p:nvCxnSpPr>
        <p:spPr>
          <a:xfrm>
            <a:off x="0" y="6838976"/>
            <a:ext cx="9906000" cy="0"/>
          </a:xfrm>
          <a:prstGeom prst="line">
            <a:avLst/>
          </a:prstGeom>
          <a:ln w="508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 descr="テキスト&#10;&#10;中程度の精度で自動的に生成された説明">
            <a:extLst>
              <a:ext uri="{FF2B5EF4-FFF2-40B4-BE49-F238E27FC236}">
                <a16:creationId xmlns:a16="http://schemas.microsoft.com/office/drawing/2014/main" id="{47B3B22D-9372-6124-6492-7D6E2CE28E9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7" y="6483253"/>
            <a:ext cx="1084541" cy="30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24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9B97C-926A-7769-91E6-9B12F3E41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6">
            <a:extLst>
              <a:ext uri="{FF2B5EF4-FFF2-40B4-BE49-F238E27FC236}">
                <a16:creationId xmlns:a16="http://schemas.microsoft.com/office/drawing/2014/main" id="{3C1D0B3F-5B29-09F4-0244-2D4FD3120527}"/>
              </a:ext>
            </a:extLst>
          </p:cNvPr>
          <p:cNvSpPr txBox="1">
            <a:spLocks/>
          </p:cNvSpPr>
          <p:nvPr/>
        </p:nvSpPr>
        <p:spPr>
          <a:xfrm>
            <a:off x="207774" y="308493"/>
            <a:ext cx="7602440" cy="3444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latin typeface="BIZ UDゴシック" panose="020B0400000000000000" pitchFamily="49" charset="-128"/>
                <a:ea typeface="BIZ UDゴシック"/>
              </a:rPr>
              <a:t>生成AIの調達・利活用に係るガイドラインについて（概要）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ED0EBA-F099-C4B2-1A6B-F06C18450EE5}"/>
              </a:ext>
            </a:extLst>
          </p:cNvPr>
          <p:cNvSpPr/>
          <p:nvPr/>
        </p:nvSpPr>
        <p:spPr>
          <a:xfrm>
            <a:off x="102486" y="614713"/>
            <a:ext cx="9803513" cy="2489451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（１）ガイドラインの目的・対象・体制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目的：職員の他、県民や事業者等も利活用することを想定し、生成AIの利活用促進とリスク管理を一体で進めるため、</a:t>
            </a:r>
            <a:b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</a:b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　　　現行ガイドライン</a:t>
            </a:r>
            <a:r>
              <a:rPr lang="en-US" altLang="ja-JP" sz="1400" baseline="30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※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にかえて、生成AIの調達・利活用における指針として本ガイドラインを策定。</a:t>
            </a:r>
            <a:b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</a:b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　　　　</a:t>
            </a:r>
            <a:r>
              <a:rPr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「生成</a:t>
            </a:r>
            <a:r>
              <a:rPr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の利用に関するガイドライン」（</a:t>
            </a:r>
            <a:r>
              <a:rPr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2023</a:t>
            </a:r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年</a:t>
            </a:r>
            <a:r>
              <a:rPr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11</a:t>
            </a:r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月策定、</a:t>
            </a:r>
            <a:r>
              <a:rPr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2024</a:t>
            </a:r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年</a:t>
            </a:r>
            <a:r>
              <a:rPr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11</a:t>
            </a:r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月改定）</a:t>
            </a:r>
            <a:b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</a:b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　　　あわせて、職員が生成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を利活用するときのルールを定めた「生成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システムの利活用ルール」を、新たに作成。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対象：質問・作業指示（プロンプト）等に応えて文章・画像等を生成するAIを利用したサービス及び当該サービス</a:t>
            </a:r>
            <a:b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</a:b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　　　と連携して動作するシステム。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体制：新たに設置するAI統括責任者（CAIO）が、生成AIの利活用状況とリスク管理等を統括管理。</a:t>
            </a:r>
            <a:b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</a:b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　　　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CAIO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には、デジタル戦略監が就任。</a:t>
            </a:r>
            <a:b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</a:b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　　　各所属から高リスクの生成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システムが企画された場合、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CAIO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は、委託事業者等も含む「生成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調達・利活用</a:t>
            </a:r>
            <a:b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</a:b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　　　</a:t>
            </a:r>
            <a:r>
              <a:rPr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推進会議」を開催し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、助言を通知。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8A3D2FAE-D20B-5D40-6524-EBE190D548DE}"/>
              </a:ext>
            </a:extLst>
          </p:cNvPr>
          <p:cNvGrpSpPr/>
          <p:nvPr/>
        </p:nvGrpSpPr>
        <p:grpSpPr>
          <a:xfrm>
            <a:off x="546531" y="2748450"/>
            <a:ext cx="6897438" cy="1588266"/>
            <a:chOff x="1404457" y="2995999"/>
            <a:chExt cx="6897438" cy="1588266"/>
          </a:xfrm>
        </p:grpSpPr>
        <p:pic>
          <p:nvPicPr>
            <p:cNvPr id="22" name="グラフィックス 21" descr="オフィス ワーカー (男性) 単色塗りつぶし">
              <a:extLst>
                <a:ext uri="{FF2B5EF4-FFF2-40B4-BE49-F238E27FC236}">
                  <a16:creationId xmlns:a16="http://schemas.microsoft.com/office/drawing/2014/main" id="{7E31028A-08C1-CA16-8517-47DD8CD6F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546133" y="2995999"/>
              <a:ext cx="755762" cy="755762"/>
            </a:xfrm>
            <a:prstGeom prst="rect">
              <a:avLst/>
            </a:prstGeom>
          </p:spPr>
        </p:pic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F504C5C6-74A6-81AC-40DC-F362802BFE22}"/>
                </a:ext>
              </a:extLst>
            </p:cNvPr>
            <p:cNvSpPr/>
            <p:nvPr/>
          </p:nvSpPr>
          <p:spPr>
            <a:xfrm>
              <a:off x="1404457" y="3439262"/>
              <a:ext cx="1395466" cy="6304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各所属</a:t>
              </a:r>
            </a:p>
          </p:txBody>
        </p:sp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2B7CC4D0-F786-8094-BBBB-689CE66CD966}"/>
                </a:ext>
              </a:extLst>
            </p:cNvPr>
            <p:cNvCxnSpPr>
              <a:cxnSpLocks/>
            </p:cNvCxnSpPr>
            <p:nvPr/>
          </p:nvCxnSpPr>
          <p:spPr>
            <a:xfrm>
              <a:off x="5416442" y="3809183"/>
              <a:ext cx="842400" cy="0"/>
            </a:xfrm>
            <a:prstGeom prst="straightConnector1">
              <a:avLst/>
            </a:prstGeom>
            <a:ln w="285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4B85A926-41F3-C527-46B0-31F14B22ECCF}"/>
                </a:ext>
              </a:extLst>
            </p:cNvPr>
            <p:cNvSpPr/>
            <p:nvPr/>
          </p:nvSpPr>
          <p:spPr>
            <a:xfrm>
              <a:off x="5385368" y="3419893"/>
              <a:ext cx="959546" cy="33497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kumimoji="1" lang="ja-JP" altLang="en-US" sz="140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高リスク</a:t>
              </a:r>
              <a:endParaRPr kumimoji="1" lang="en-US" altLang="ja-JP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7" name="ひし形 26">
              <a:extLst>
                <a:ext uri="{FF2B5EF4-FFF2-40B4-BE49-F238E27FC236}">
                  <a16:creationId xmlns:a16="http://schemas.microsoft.com/office/drawing/2014/main" id="{B5B7E759-1A2D-1A6A-544D-E9E1BD58A213}"/>
                </a:ext>
              </a:extLst>
            </p:cNvPr>
            <p:cNvSpPr/>
            <p:nvPr/>
          </p:nvSpPr>
          <p:spPr>
            <a:xfrm>
              <a:off x="3827804" y="3387180"/>
              <a:ext cx="1470232" cy="844006"/>
            </a:xfrm>
            <a:prstGeom prst="diamond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高リスク</a:t>
              </a:r>
              <a:endParaRPr kumimoji="1" lang="en-US" altLang="ja-JP" sz="12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判定</a:t>
              </a:r>
            </a:p>
          </p:txBody>
        </p:sp>
        <p:cxnSp>
          <p:nvCxnSpPr>
            <p:cNvPr id="28" name="直線矢印コネクタ 27">
              <a:extLst>
                <a:ext uri="{FF2B5EF4-FFF2-40B4-BE49-F238E27FC236}">
                  <a16:creationId xmlns:a16="http://schemas.microsoft.com/office/drawing/2014/main" id="{25C60798-E923-910E-B211-4AE506B155E5}"/>
                </a:ext>
              </a:extLst>
            </p:cNvPr>
            <p:cNvCxnSpPr>
              <a:cxnSpLocks/>
            </p:cNvCxnSpPr>
            <p:nvPr/>
          </p:nvCxnSpPr>
          <p:spPr>
            <a:xfrm>
              <a:off x="2884085" y="3809183"/>
              <a:ext cx="842400" cy="0"/>
            </a:xfrm>
            <a:prstGeom prst="straightConnector1">
              <a:avLst/>
            </a:prstGeom>
            <a:ln w="285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52F48060-029C-519A-A590-90588F90A16B}"/>
                </a:ext>
              </a:extLst>
            </p:cNvPr>
            <p:cNvSpPr/>
            <p:nvPr/>
          </p:nvSpPr>
          <p:spPr>
            <a:xfrm>
              <a:off x="6542205" y="3439262"/>
              <a:ext cx="1562399" cy="6304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pPr algn="ctr"/>
              <a:r>
                <a:rPr kumimoji="1" lang="en-US" altLang="ja-JP" sz="120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CAIO</a:t>
              </a:r>
            </a:p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（生成</a:t>
              </a:r>
              <a:r>
                <a:rPr kumimoji="1" lang="en-US" altLang="ja-JP" sz="120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AI</a:t>
              </a:r>
              <a:r>
                <a:rPr kumimoji="1" lang="ja-JP" altLang="en-US" sz="120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調達・利活用推進会議）</a:t>
              </a:r>
            </a:p>
          </p:txBody>
        </p:sp>
        <p:cxnSp>
          <p:nvCxnSpPr>
            <p:cNvPr id="30" name="コネクタ: カギ線 29">
              <a:extLst>
                <a:ext uri="{FF2B5EF4-FFF2-40B4-BE49-F238E27FC236}">
                  <a16:creationId xmlns:a16="http://schemas.microsoft.com/office/drawing/2014/main" id="{F098249E-5E0E-F44E-B399-70C1E0E0DA8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713405" y="1593107"/>
              <a:ext cx="12700" cy="5220000"/>
            </a:xfrm>
            <a:prstGeom prst="bentConnector3">
              <a:avLst>
                <a:gd name="adj1" fmla="val 1634535"/>
              </a:avLst>
            </a:prstGeom>
            <a:ln w="285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E9E8D87E-08B9-42A8-0C52-E3A2CFCB94B0}"/>
                </a:ext>
              </a:extLst>
            </p:cNvPr>
            <p:cNvSpPr/>
            <p:nvPr/>
          </p:nvSpPr>
          <p:spPr>
            <a:xfrm>
              <a:off x="5373148" y="4083228"/>
              <a:ext cx="856226" cy="50103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助言</a:t>
              </a:r>
              <a:endParaRPr kumimoji="1"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FD48FF6A-F774-8AC8-E342-80F2547EB726}"/>
              </a:ext>
            </a:extLst>
          </p:cNvPr>
          <p:cNvGrpSpPr/>
          <p:nvPr/>
        </p:nvGrpSpPr>
        <p:grpSpPr>
          <a:xfrm>
            <a:off x="477696" y="4531967"/>
            <a:ext cx="8950609" cy="1082855"/>
            <a:chOff x="503907" y="4449417"/>
            <a:chExt cx="8950609" cy="1082855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B3DAB6BB-52DA-FCAB-1BD7-864CE4BB6ACB}"/>
                </a:ext>
              </a:extLst>
            </p:cNvPr>
            <p:cNvSpPr/>
            <p:nvPr/>
          </p:nvSpPr>
          <p:spPr>
            <a:xfrm>
              <a:off x="503907" y="4483161"/>
              <a:ext cx="4054609" cy="10491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r>
                <a:rPr lang="ja-JP" altLang="en-US" sz="1400" b="1" u="sng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Calibri"/>
                </a:rPr>
                <a:t>活用方策</a:t>
              </a:r>
              <a:endParaRPr lang="en-US" altLang="ja-JP" sz="14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endParaRP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Calibri"/>
                </a:rPr>
                <a:t>アイデアの創出、文案作成の補助</a:t>
              </a:r>
              <a:endPara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endParaRP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Calibri"/>
                </a:rPr>
                <a:t>プログラムコード等の生成</a:t>
              </a:r>
              <a:endPara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endParaRP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Calibri"/>
                </a:rPr>
                <a:t>画像データを用いた情報抽出及び判断支援 等</a:t>
              </a:r>
              <a:endParaRPr 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BB74DC67-99F8-3B46-E345-C4FBF828CD9A}"/>
                </a:ext>
              </a:extLst>
            </p:cNvPr>
            <p:cNvSpPr/>
            <p:nvPr/>
          </p:nvSpPr>
          <p:spPr>
            <a:xfrm>
              <a:off x="5400916" y="4449417"/>
              <a:ext cx="4053600" cy="104911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t"/>
            <a:lstStyle/>
            <a:p>
              <a:r>
                <a:rPr lang="ja-JP" altLang="en-US" sz="1400" b="1" u="sng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Calibri"/>
                </a:rPr>
                <a:t>リスク</a:t>
              </a:r>
              <a:endParaRPr lang="en-US" altLang="ja-JP" sz="14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endParaRP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Calibri"/>
                </a:rPr>
                <a:t>事実と異なる出力を直接利活用した誤発信</a:t>
              </a:r>
              <a:endPara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endParaRP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Calibri"/>
                </a:rPr>
                <a:t>バイアスのある出力や差別的出力</a:t>
              </a:r>
              <a:endPara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endParaRP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cs typeface="Calibri"/>
                </a:rPr>
                <a:t>過度な依存による業務能力の低下 等</a:t>
              </a:r>
              <a:endPara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endParaRPr>
            </a:p>
          </p:txBody>
        </p:sp>
      </p:grp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19C8079-6F67-8EB3-1DB8-B64482FF8452}"/>
              </a:ext>
            </a:extLst>
          </p:cNvPr>
          <p:cNvSpPr/>
          <p:nvPr/>
        </p:nvSpPr>
        <p:spPr>
          <a:xfrm>
            <a:off x="1828980" y="6147069"/>
            <a:ext cx="6248040" cy="4667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400" b="1" u="sng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活用方策</a:t>
            </a:r>
            <a:r>
              <a:rPr lang="ja-JP" altLang="en-US" sz="14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と</a:t>
            </a:r>
            <a:r>
              <a:rPr lang="ja-JP" altLang="en-US" sz="1400" b="1" u="sng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リスク</a:t>
            </a:r>
            <a:r>
              <a:rPr lang="ja-JP" altLang="en-US" sz="14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を理解した上で、安全な生成</a:t>
            </a:r>
            <a:r>
              <a:rPr lang="en-US" altLang="ja-JP" sz="14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の利活用を積極的に推進</a:t>
            </a:r>
            <a:endParaRPr lang="ja-JP" sz="1400" b="1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cxnSp>
        <p:nvCxnSpPr>
          <p:cNvPr id="19" name="コネクタ: カギ線 18">
            <a:extLst>
              <a:ext uri="{FF2B5EF4-FFF2-40B4-BE49-F238E27FC236}">
                <a16:creationId xmlns:a16="http://schemas.microsoft.com/office/drawing/2014/main" id="{3541C770-F61A-76E5-4448-F5AD76AF31BD}"/>
              </a:ext>
            </a:extLst>
          </p:cNvPr>
          <p:cNvCxnSpPr>
            <a:cxnSpLocks/>
            <a:stCxn id="15" idx="2"/>
            <a:endCxn id="16" idx="2"/>
          </p:cNvCxnSpPr>
          <p:nvPr/>
        </p:nvCxnSpPr>
        <p:spPr>
          <a:xfrm rot="5400000" flipH="1" flipV="1">
            <a:off x="4936381" y="3149698"/>
            <a:ext cx="33744" cy="4896504"/>
          </a:xfrm>
          <a:prstGeom prst="bentConnector3">
            <a:avLst>
              <a:gd name="adj1" fmla="val -6021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D3C13854-B18C-1480-C3E9-3C65B2B35C3A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4953000" y="5825067"/>
            <a:ext cx="0" cy="32200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95D4A5B-4C57-770C-93EA-A4CE2074B0C9}"/>
              </a:ext>
            </a:extLst>
          </p:cNvPr>
          <p:cNvSpPr/>
          <p:nvPr/>
        </p:nvSpPr>
        <p:spPr>
          <a:xfrm>
            <a:off x="102487" y="4229477"/>
            <a:ext cx="3250313" cy="40382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（２）生成</a:t>
            </a:r>
            <a:r>
              <a:rPr lang="en-US" altLang="ja-JP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の活用方策とリスク</a:t>
            </a:r>
          </a:p>
        </p:txBody>
      </p:sp>
      <p:pic>
        <p:nvPicPr>
          <p:cNvPr id="36" name="グラフィックス 35" descr="建物 単色塗りつぶし">
            <a:extLst>
              <a:ext uri="{FF2B5EF4-FFF2-40B4-BE49-F238E27FC236}">
                <a16:creationId xmlns:a16="http://schemas.microsoft.com/office/drawing/2014/main" id="{E8C31546-2A7F-688C-0FBD-7F85F8F0F3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64755" y="2999975"/>
            <a:ext cx="914400" cy="914400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8258BA0-96CF-8AD7-CA55-4E93035D313A}"/>
              </a:ext>
            </a:extLst>
          </p:cNvPr>
          <p:cNvSpPr/>
          <p:nvPr/>
        </p:nvSpPr>
        <p:spPr>
          <a:xfrm>
            <a:off x="8248356" y="3873528"/>
            <a:ext cx="1315030" cy="501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委託事業者等</a:t>
            </a:r>
            <a:endParaRPr kumimoji="1" lang="en-US" alt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24794916-DE7C-2653-1766-A1584FA59C02}"/>
              </a:ext>
            </a:extLst>
          </p:cNvPr>
          <p:cNvCxnSpPr>
            <a:cxnSpLocks/>
          </p:cNvCxnSpPr>
          <p:nvPr/>
        </p:nvCxnSpPr>
        <p:spPr>
          <a:xfrm>
            <a:off x="7541687" y="3442590"/>
            <a:ext cx="842400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6A28055-1CF2-4878-0D80-5FDECF5A14C0}"/>
              </a:ext>
            </a:extLst>
          </p:cNvPr>
          <p:cNvSpPr/>
          <p:nvPr/>
        </p:nvSpPr>
        <p:spPr>
          <a:xfrm>
            <a:off x="7670570" y="3060597"/>
            <a:ext cx="856226" cy="501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相談</a:t>
            </a:r>
            <a:endParaRPr kumimoji="1" lang="en-US" alt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C7583459-CAA7-A45B-33E6-6B35C361108B}"/>
              </a:ext>
            </a:extLst>
          </p:cNvPr>
          <p:cNvCxnSpPr>
            <a:cxnSpLocks/>
          </p:cNvCxnSpPr>
          <p:nvPr/>
        </p:nvCxnSpPr>
        <p:spPr>
          <a:xfrm flipH="1">
            <a:off x="7541686" y="3640426"/>
            <a:ext cx="842400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BE1BE27-29A9-BFAC-83E1-354B9520A07D}"/>
              </a:ext>
            </a:extLst>
          </p:cNvPr>
          <p:cNvSpPr/>
          <p:nvPr/>
        </p:nvSpPr>
        <p:spPr>
          <a:xfrm>
            <a:off x="7656243" y="3724478"/>
            <a:ext cx="856226" cy="5010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助言</a:t>
            </a:r>
            <a:endParaRPr kumimoji="1" lang="en-US" alt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1423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3881F-9871-99BF-77B6-AA5E5CD61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6">
            <a:extLst>
              <a:ext uri="{FF2B5EF4-FFF2-40B4-BE49-F238E27FC236}">
                <a16:creationId xmlns:a16="http://schemas.microsoft.com/office/drawing/2014/main" id="{4D9326E9-D72B-E5D1-58B6-2C13EA0E65D4}"/>
              </a:ext>
            </a:extLst>
          </p:cNvPr>
          <p:cNvSpPr txBox="1">
            <a:spLocks/>
          </p:cNvSpPr>
          <p:nvPr/>
        </p:nvSpPr>
        <p:spPr>
          <a:xfrm>
            <a:off x="207774" y="87092"/>
            <a:ext cx="7602440" cy="3444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>
                <a:latin typeface="BIZ UDゴシック" panose="020B0400000000000000" pitchFamily="49" charset="-128"/>
                <a:ea typeface="BIZ UDゴシック"/>
              </a:rPr>
              <a:t>生成AIの調達・利活用に係るガイドラインについて（概要）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D83B3AF-BBE4-2258-8249-AA3F55B626F4}"/>
              </a:ext>
            </a:extLst>
          </p:cNvPr>
          <p:cNvSpPr/>
          <p:nvPr/>
        </p:nvSpPr>
        <p:spPr>
          <a:xfrm>
            <a:off x="102487" y="415325"/>
            <a:ext cx="3250313" cy="40382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（３）生成</a:t>
            </a:r>
            <a:r>
              <a:rPr lang="en-US" altLang="ja-JP" sz="14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システムの調達フロー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3635B11-03C5-676B-E1BD-9D1998ABF77E}"/>
              </a:ext>
            </a:extLst>
          </p:cNvPr>
          <p:cNvSpPr/>
          <p:nvPr/>
        </p:nvSpPr>
        <p:spPr>
          <a:xfrm>
            <a:off x="102486" y="3432457"/>
            <a:ext cx="9752714" cy="1344414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「高リスク判定シート」について</a:t>
            </a:r>
            <a:endParaRPr lang="en-US" altLang="ja-JP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次の４つの観点を勘案し、いずれかに当てはまれば「高リスクの可能性が高い」と判定。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pPr>
              <a:lnSpc>
                <a:spcPts val="500"/>
              </a:lnSpc>
            </a:pP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　Ａ．県民等による庁外利用　　　　　Ｂ．過失が重大な影響を及ぼす可能性のある業務において利活用する</a:t>
            </a:r>
            <a:endParaRPr lang="en-US" altLang="ja-JP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　Ｃ．重要性Ａ以上の情報を取り扱う　Ｄ．生成</a:t>
            </a:r>
            <a:r>
              <a:rPr lang="en-US" altLang="ja-JP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システムの出力結果の適切さを判断せずに利活用する</a:t>
            </a:r>
            <a:endParaRPr lang="en-US" altLang="ja-JP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pPr>
              <a:lnSpc>
                <a:spcPts val="500"/>
              </a:lnSpc>
            </a:pPr>
            <a:endParaRPr lang="en-US" altLang="ja-JP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デジタル戦略課は、生成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システムの概要等と「高リスク判定シート」を踏まえ、リスク判定を実施。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940FD46-EA6D-0398-EAB4-B292741AAD78}"/>
              </a:ext>
            </a:extLst>
          </p:cNvPr>
          <p:cNvSpPr/>
          <p:nvPr/>
        </p:nvSpPr>
        <p:spPr>
          <a:xfrm>
            <a:off x="102486" y="4810983"/>
            <a:ext cx="9752714" cy="166590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（４）生成</a:t>
            </a:r>
            <a:r>
              <a:rPr lang="en-US" altLang="ja-JP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システムの利活用ルールについて</a:t>
            </a:r>
            <a:endParaRPr lang="en-US" altLang="ja-JP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　現行ガイドラインに規定される注意事項を、改めて「ルール」として策定。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pPr marL="357188" indent="-171450">
              <a:buFont typeface="Arial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生成AIの利用にあたっては、愛知県情報セキュリティポリシーをはじめとした規程を遵守。（現行継続）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pPr marL="357188" indent="-171450">
              <a:buFont typeface="Arial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生成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システムを利用する前に、デジタル戦略課が指定する研修を必ず受講。</a:t>
            </a:r>
            <a:r>
              <a:rPr lang="ja-JP" altLang="en-US" sz="14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（新規）</a:t>
            </a:r>
          </a:p>
          <a:p>
            <a:pPr marL="357188" indent="-171450">
              <a:buFont typeface="Arial"/>
              <a:buChar char="•"/>
            </a:pPr>
            <a:r>
              <a:rPr lang="ja-JP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重要性Ａ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以上</a:t>
            </a:r>
            <a:r>
              <a:rPr lang="ja-JP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に該当する情報の入力を</a:t>
            </a:r>
            <a:r>
              <a:rPr lang="ja-JP" altLang="en-US" sz="14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原則</a:t>
            </a:r>
            <a:r>
              <a:rPr lang="ja-JP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禁止。</a:t>
            </a:r>
            <a:r>
              <a:rPr lang="ja-JP" altLang="en-US" sz="14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（変更）</a:t>
            </a:r>
            <a:endParaRPr lang="ja-JP" altLang="ja-JP" sz="1400" b="1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  <a:p>
            <a:pPr marL="357188" indent="-171450">
              <a:buFont typeface="Arial"/>
              <a:buChar char="•"/>
            </a:pP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生成</a:t>
            </a:r>
            <a:r>
              <a:rPr lang="en-US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システム特有のリスクケースが生じた場合、デジタル戦略課へ報告し、生成AIシステムを所管する所属が必要な対応を実施。デジタル戦略課</a:t>
            </a:r>
            <a:r>
              <a:rPr lang="ja-JP" altLang="ja-JP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は必要に応じて再発防止策等を検討</a:t>
            </a:r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。</a:t>
            </a:r>
            <a:r>
              <a:rPr lang="ja-JP" altLang="en-US" sz="14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（新規）</a:t>
            </a:r>
            <a:endParaRPr lang="ja-JP" altLang="ja-JP" sz="1400" b="1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DFEF7B7-1C22-7785-FCA9-E789278AAFBD}"/>
              </a:ext>
            </a:extLst>
          </p:cNvPr>
          <p:cNvSpPr/>
          <p:nvPr/>
        </p:nvSpPr>
        <p:spPr>
          <a:xfrm>
            <a:off x="293290" y="996421"/>
            <a:ext cx="1648707" cy="10283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①生成</a:t>
            </a:r>
            <a:r>
              <a:rPr lang="en-US" altLang="ja-JP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システムの概要等と「高リスク判定シート」を提出</a:t>
            </a:r>
            <a:endParaRPr 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DEF31AE-37EF-4112-BC5E-43070380E5A7}"/>
              </a:ext>
            </a:extLst>
          </p:cNvPr>
          <p:cNvSpPr/>
          <p:nvPr/>
        </p:nvSpPr>
        <p:spPr>
          <a:xfrm>
            <a:off x="2213121" y="1272297"/>
            <a:ext cx="1648708" cy="6843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②リスク判定</a:t>
            </a:r>
            <a:endParaRPr 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6FF21A9-7164-DFAA-89E6-D3FC15DE5F50}"/>
              </a:ext>
            </a:extLst>
          </p:cNvPr>
          <p:cNvSpPr/>
          <p:nvPr/>
        </p:nvSpPr>
        <p:spPr>
          <a:xfrm>
            <a:off x="4113829" y="1642696"/>
            <a:ext cx="1648708" cy="10764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③「生成</a:t>
            </a:r>
            <a:r>
              <a:rPr lang="en-US" altLang="ja-JP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調達・利活用推進会議」を開催し、助言内容を通知</a:t>
            </a:r>
            <a:endParaRPr 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47005BE-0F29-AB61-AB04-BD8ECAD2CA2B}"/>
              </a:ext>
            </a:extLst>
          </p:cNvPr>
          <p:cNvSpPr/>
          <p:nvPr/>
        </p:nvSpPr>
        <p:spPr>
          <a:xfrm>
            <a:off x="6044171" y="1944539"/>
            <a:ext cx="1648708" cy="1076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④助言内容を踏まえ、調達可否を判断</a:t>
            </a:r>
            <a:endParaRPr 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995FE50-C7F2-C858-E8F3-6440090B8BAB}"/>
              </a:ext>
            </a:extLst>
          </p:cNvPr>
          <p:cNvSpPr/>
          <p:nvPr/>
        </p:nvSpPr>
        <p:spPr>
          <a:xfrm>
            <a:off x="7944879" y="2228974"/>
            <a:ext cx="1648708" cy="1076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⑤生成</a:t>
            </a:r>
            <a:r>
              <a:rPr lang="en-US" altLang="ja-JP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システムを調達</a:t>
            </a:r>
            <a:endParaRPr 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FDE1E797-382B-0BB8-B1EF-DA7E3D8DFD19}"/>
              </a:ext>
            </a:extLst>
          </p:cNvPr>
          <p:cNvSpPr/>
          <p:nvPr/>
        </p:nvSpPr>
        <p:spPr>
          <a:xfrm>
            <a:off x="4043690" y="1387817"/>
            <a:ext cx="1640589" cy="3444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altLang="ja-JP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CAIO</a:t>
            </a:r>
            <a:r>
              <a:rPr lang="ja-JP" altLang="en-US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・デジタル戦略課</a:t>
            </a:r>
            <a:endParaRPr lang="ja-JP" sz="10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cxnSp>
        <p:nvCxnSpPr>
          <p:cNvPr id="40" name="コネクタ: カギ線 39">
            <a:extLst>
              <a:ext uri="{FF2B5EF4-FFF2-40B4-BE49-F238E27FC236}">
                <a16:creationId xmlns:a16="http://schemas.microsoft.com/office/drawing/2014/main" id="{54869096-8BDA-4AF5-F4CD-5B3236C19BA3}"/>
              </a:ext>
            </a:extLst>
          </p:cNvPr>
          <p:cNvCxnSpPr>
            <a:cxnSpLocks/>
            <a:stCxn id="32" idx="2"/>
          </p:cNvCxnSpPr>
          <p:nvPr/>
        </p:nvCxnSpPr>
        <p:spPr>
          <a:xfrm rot="16200000" flipH="1">
            <a:off x="3369589" y="1624575"/>
            <a:ext cx="387574" cy="105180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コネクタ: カギ線 43">
            <a:extLst>
              <a:ext uri="{FF2B5EF4-FFF2-40B4-BE49-F238E27FC236}">
                <a16:creationId xmlns:a16="http://schemas.microsoft.com/office/drawing/2014/main" id="{0D33613C-45E6-FB8F-99A8-7118CF7D855A}"/>
              </a:ext>
            </a:extLst>
          </p:cNvPr>
          <p:cNvCxnSpPr>
            <a:cxnSpLocks/>
            <a:stCxn id="32" idx="2"/>
          </p:cNvCxnSpPr>
          <p:nvPr/>
        </p:nvCxnSpPr>
        <p:spPr>
          <a:xfrm rot="16200000" flipH="1">
            <a:off x="4870371" y="123793"/>
            <a:ext cx="1241613" cy="4907404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D620A275-F3D6-3559-38E8-761B083FE5D9}"/>
              </a:ext>
            </a:extLst>
          </p:cNvPr>
          <p:cNvCxnSpPr>
            <a:cxnSpLocks/>
          </p:cNvCxnSpPr>
          <p:nvPr/>
        </p:nvCxnSpPr>
        <p:spPr>
          <a:xfrm>
            <a:off x="1946761" y="1568937"/>
            <a:ext cx="2520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2FC2CFAE-AF21-18E2-54DA-BBDB56F7EC3F}"/>
              </a:ext>
            </a:extLst>
          </p:cNvPr>
          <p:cNvCxnSpPr>
            <a:cxnSpLocks/>
          </p:cNvCxnSpPr>
          <p:nvPr/>
        </p:nvCxnSpPr>
        <p:spPr>
          <a:xfrm>
            <a:off x="5787091" y="2402057"/>
            <a:ext cx="2520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9A97C36B-83B2-3A65-5874-F8A6D274F9C5}"/>
              </a:ext>
            </a:extLst>
          </p:cNvPr>
          <p:cNvCxnSpPr>
            <a:cxnSpLocks/>
          </p:cNvCxnSpPr>
          <p:nvPr/>
        </p:nvCxnSpPr>
        <p:spPr>
          <a:xfrm>
            <a:off x="7704505" y="2650977"/>
            <a:ext cx="2520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BF3622F8-C923-0752-0BC3-752EF1136A52}"/>
              </a:ext>
            </a:extLst>
          </p:cNvPr>
          <p:cNvSpPr/>
          <p:nvPr/>
        </p:nvSpPr>
        <p:spPr>
          <a:xfrm>
            <a:off x="2146746" y="1043796"/>
            <a:ext cx="1640589" cy="3444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altLang="ja-JP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CAIO</a:t>
            </a:r>
            <a:r>
              <a:rPr lang="ja-JP" altLang="en-US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・デジタル戦略課</a:t>
            </a:r>
            <a:endParaRPr lang="ja-JP" sz="10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B37367F-EBA7-5262-C75E-F4D7FA9A113C}"/>
              </a:ext>
            </a:extLst>
          </p:cNvPr>
          <p:cNvSpPr/>
          <p:nvPr/>
        </p:nvSpPr>
        <p:spPr>
          <a:xfrm>
            <a:off x="207774" y="749502"/>
            <a:ext cx="1629431" cy="3444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生成</a:t>
            </a:r>
            <a:r>
              <a:rPr lang="en-US" altLang="ja-JP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システムの企画者</a:t>
            </a:r>
            <a:endParaRPr lang="ja-JP" sz="10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B1018013-5972-AD1C-88AD-F0EF44A429CC}"/>
              </a:ext>
            </a:extLst>
          </p:cNvPr>
          <p:cNvSpPr/>
          <p:nvPr/>
        </p:nvSpPr>
        <p:spPr>
          <a:xfrm>
            <a:off x="5967224" y="1772293"/>
            <a:ext cx="1629431" cy="3444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生成</a:t>
            </a:r>
            <a:r>
              <a:rPr lang="en-US" altLang="ja-JP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システムの企画者</a:t>
            </a:r>
            <a:endParaRPr lang="ja-JP" sz="10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8E5F71D8-2B46-0847-6DC1-235CC85A4DD1}"/>
              </a:ext>
            </a:extLst>
          </p:cNvPr>
          <p:cNvSpPr/>
          <p:nvPr/>
        </p:nvSpPr>
        <p:spPr>
          <a:xfrm>
            <a:off x="7878289" y="2107083"/>
            <a:ext cx="1629431" cy="3444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生成</a:t>
            </a:r>
            <a:r>
              <a:rPr lang="en-US" altLang="ja-JP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AI</a:t>
            </a:r>
            <a:r>
              <a:rPr lang="ja-JP" altLang="en-US" sz="1000" b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Calibri"/>
              </a:rPr>
              <a:t>システムの企画者</a:t>
            </a:r>
            <a:endParaRPr lang="ja-JP" sz="10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Calibri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834766B5-31AE-A5C9-1E41-8D81AE4210D2}"/>
              </a:ext>
            </a:extLst>
          </p:cNvPr>
          <p:cNvSpPr/>
          <p:nvPr/>
        </p:nvSpPr>
        <p:spPr>
          <a:xfrm>
            <a:off x="3068416" y="2024790"/>
            <a:ext cx="959546" cy="3349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高リスク</a:t>
            </a:r>
            <a:endParaRPr kumimoji="1" lang="en-US" alt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51A382A8-4E92-7647-16FC-226EABAFF69A}"/>
              </a:ext>
            </a:extLst>
          </p:cNvPr>
          <p:cNvSpPr/>
          <p:nvPr/>
        </p:nvSpPr>
        <p:spPr>
          <a:xfrm>
            <a:off x="3068416" y="2902529"/>
            <a:ext cx="959546" cy="3349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4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低リスク</a:t>
            </a:r>
            <a:endParaRPr kumimoji="1" lang="en-US" altLang="ja-JP" sz="140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1253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716</Words>
  <Application>Microsoft Office PowerPoint</Application>
  <PresentationFormat>A4 210 x 297 mm</PresentationFormat>
  <Paragraphs>54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2026-03-30T02:12:05Z</dcterms:created>
  <dcterms:modified xsi:type="dcterms:W3CDTF">2026-03-30T10:29:29Z</dcterms:modified>
</cp:coreProperties>
</file>