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12801600" cy="9601200" type="A3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E100"/>
    <a:srgbClr val="003F98"/>
    <a:srgbClr val="D1E1F4"/>
    <a:srgbClr val="FCE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303" autoAdjust="0"/>
  </p:normalViewPr>
  <p:slideViewPr>
    <p:cSldViewPr snapToGrid="0" showGuides="1">
      <p:cViewPr>
        <p:scale>
          <a:sx n="50" d="100"/>
          <a:sy n="50" d="100"/>
        </p:scale>
        <p:origin x="871" y="401"/>
      </p:cViewPr>
      <p:guideLst>
        <p:guide orient="horz" pos="3251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630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900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459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00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94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53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49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153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313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326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44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6D9566-386C-4B94-A4BA-22EE5771266D}" type="datetimeFigureOut">
              <a:rPr kumimoji="1" lang="ja-JP" altLang="en-US" smtClean="0"/>
              <a:t>2026/3/29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3AA3C6-0604-47AF-84DC-5FA7F4D9C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86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8C11C-08E9-3EE0-4679-ABEABF000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6" name="直線矢印コネクタ 455">
            <a:extLst>
              <a:ext uri="{FF2B5EF4-FFF2-40B4-BE49-F238E27FC236}">
                <a16:creationId xmlns:a16="http://schemas.microsoft.com/office/drawing/2014/main" id="{BC00FD1E-C797-CAAB-6E1C-93D5FA383AD7}"/>
              </a:ext>
            </a:extLst>
          </p:cNvPr>
          <p:cNvCxnSpPr>
            <a:cxnSpLocks/>
          </p:cNvCxnSpPr>
          <p:nvPr/>
        </p:nvCxnSpPr>
        <p:spPr>
          <a:xfrm flipV="1">
            <a:off x="12091701" y="1946994"/>
            <a:ext cx="0" cy="4248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矢印コネクタ 448">
            <a:extLst>
              <a:ext uri="{FF2B5EF4-FFF2-40B4-BE49-F238E27FC236}">
                <a16:creationId xmlns:a16="http://schemas.microsoft.com/office/drawing/2014/main" id="{DEFD0E65-9A7C-B35E-0B52-386169188031}"/>
              </a:ext>
            </a:extLst>
          </p:cNvPr>
          <p:cNvCxnSpPr>
            <a:cxnSpLocks/>
          </p:cNvCxnSpPr>
          <p:nvPr/>
        </p:nvCxnSpPr>
        <p:spPr>
          <a:xfrm>
            <a:off x="10537221" y="1952856"/>
            <a:ext cx="0" cy="5400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1" name="直線矢印コネクタ 530">
            <a:extLst>
              <a:ext uri="{FF2B5EF4-FFF2-40B4-BE49-F238E27FC236}">
                <a16:creationId xmlns:a16="http://schemas.microsoft.com/office/drawing/2014/main" id="{B864D7A2-EBF3-51AE-242D-3D764DA02186}"/>
              </a:ext>
            </a:extLst>
          </p:cNvPr>
          <p:cNvCxnSpPr>
            <a:cxnSpLocks/>
          </p:cNvCxnSpPr>
          <p:nvPr/>
        </p:nvCxnSpPr>
        <p:spPr>
          <a:xfrm>
            <a:off x="8133781" y="1971586"/>
            <a:ext cx="0" cy="4680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直線矢印コネクタ 525">
            <a:extLst>
              <a:ext uri="{FF2B5EF4-FFF2-40B4-BE49-F238E27FC236}">
                <a16:creationId xmlns:a16="http://schemas.microsoft.com/office/drawing/2014/main" id="{22CAA90A-DD18-0F16-66F6-D03D8AB3E472}"/>
              </a:ext>
            </a:extLst>
          </p:cNvPr>
          <p:cNvCxnSpPr>
            <a:cxnSpLocks/>
          </p:cNvCxnSpPr>
          <p:nvPr/>
        </p:nvCxnSpPr>
        <p:spPr>
          <a:xfrm>
            <a:off x="6028886" y="2514155"/>
            <a:ext cx="0" cy="36853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直線コネクタ 466">
            <a:extLst>
              <a:ext uri="{FF2B5EF4-FFF2-40B4-BE49-F238E27FC236}">
                <a16:creationId xmlns:a16="http://schemas.microsoft.com/office/drawing/2014/main" id="{769A6ED2-790D-C02E-3D22-4F2333CEFAD2}"/>
              </a:ext>
            </a:extLst>
          </p:cNvPr>
          <p:cNvCxnSpPr>
            <a:cxnSpLocks/>
          </p:cNvCxnSpPr>
          <p:nvPr/>
        </p:nvCxnSpPr>
        <p:spPr bwMode="gray">
          <a:xfrm>
            <a:off x="2690715" y="1098511"/>
            <a:ext cx="0" cy="824400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直線コネクタ 465">
            <a:extLst>
              <a:ext uri="{FF2B5EF4-FFF2-40B4-BE49-F238E27FC236}">
                <a16:creationId xmlns:a16="http://schemas.microsoft.com/office/drawing/2014/main" id="{1AD1AB8F-4C19-92B8-A4A1-59971E866D23}"/>
              </a:ext>
            </a:extLst>
          </p:cNvPr>
          <p:cNvCxnSpPr>
            <a:cxnSpLocks/>
          </p:cNvCxnSpPr>
          <p:nvPr/>
        </p:nvCxnSpPr>
        <p:spPr bwMode="gray">
          <a:xfrm>
            <a:off x="8912887" y="1040458"/>
            <a:ext cx="0" cy="824400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C432714-8EE2-9EFF-B517-5624ED1DDF18}"/>
              </a:ext>
            </a:extLst>
          </p:cNvPr>
          <p:cNvSpPr txBox="1"/>
          <p:nvPr/>
        </p:nvSpPr>
        <p:spPr bwMode="gray">
          <a:xfrm>
            <a:off x="7459512" y="1629680"/>
            <a:ext cx="1446443" cy="280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飼い主の会の設立</a:t>
            </a:r>
          </a:p>
        </p:txBody>
      </p:sp>
      <p:sp>
        <p:nvSpPr>
          <p:cNvPr id="448" name="正方形/長方形 447">
            <a:extLst>
              <a:ext uri="{FF2B5EF4-FFF2-40B4-BE49-F238E27FC236}">
                <a16:creationId xmlns:a16="http://schemas.microsoft.com/office/drawing/2014/main" id="{BF0E87DA-B969-2410-DFE2-485F043976A8}"/>
              </a:ext>
            </a:extLst>
          </p:cNvPr>
          <p:cNvSpPr/>
          <p:nvPr/>
        </p:nvSpPr>
        <p:spPr>
          <a:xfrm>
            <a:off x="7296406" y="1687046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1200" b="1" dirty="0">
                <a:solidFill>
                  <a:srgbClr val="003F98"/>
                </a:solidFill>
              </a:rPr>
              <a:t>14</a:t>
            </a:r>
            <a:endParaRPr lang="ja-JP" altLang="en-US" sz="1200" b="1" dirty="0">
              <a:solidFill>
                <a:srgbClr val="003F98"/>
              </a:solidFill>
            </a:endParaRPr>
          </a:p>
        </p:txBody>
      </p:sp>
      <p:sp>
        <p:nvSpPr>
          <p:cNvPr id="2" name="矢印: 五方向 1">
            <a:extLst>
              <a:ext uri="{FF2B5EF4-FFF2-40B4-BE49-F238E27FC236}">
                <a16:creationId xmlns:a16="http://schemas.microsoft.com/office/drawing/2014/main" id="{3AE967DC-AE15-AD9D-B497-904D122D36AB}"/>
              </a:ext>
            </a:extLst>
          </p:cNvPr>
          <p:cNvSpPr/>
          <p:nvPr/>
        </p:nvSpPr>
        <p:spPr bwMode="gray">
          <a:xfrm>
            <a:off x="10656033" y="796047"/>
            <a:ext cx="2016000" cy="288000"/>
          </a:xfrm>
          <a:prstGeom prst="homePlate">
            <a:avLst/>
          </a:prstGeom>
          <a:solidFill>
            <a:srgbClr val="D1E1F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200" b="1" spc="-15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避難所の統合・閉鎖への対応</a:t>
            </a:r>
            <a:endParaRPr kumimoji="1" lang="ja-JP" altLang="en-US" sz="1200" b="1" spc="-150" dirty="0">
              <a:solidFill>
                <a:srgbClr val="003F98"/>
              </a:solidFill>
            </a:endParaRPr>
          </a:p>
        </p:txBody>
      </p:sp>
      <p:sp>
        <p:nvSpPr>
          <p:cNvPr id="451" name="矢印: 五方向 450">
            <a:extLst>
              <a:ext uri="{FF2B5EF4-FFF2-40B4-BE49-F238E27FC236}">
                <a16:creationId xmlns:a16="http://schemas.microsoft.com/office/drawing/2014/main" id="{ADECD83B-00BA-DEA3-61B6-E28DC9B0AD50}"/>
              </a:ext>
            </a:extLst>
          </p:cNvPr>
          <p:cNvSpPr/>
          <p:nvPr/>
        </p:nvSpPr>
        <p:spPr bwMode="gray">
          <a:xfrm>
            <a:off x="8803798" y="780408"/>
            <a:ext cx="1980000" cy="288000"/>
          </a:xfrm>
          <a:prstGeom prst="homePlate">
            <a:avLst/>
          </a:prstGeom>
          <a:solidFill>
            <a:srgbClr val="D1E1F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200" b="1" spc="-15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</a:t>
            </a:r>
            <a:endParaRPr lang="en-US" altLang="ja-JP" sz="1200" b="1" spc="-15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3" name="テキスト ボックス 452">
            <a:extLst>
              <a:ext uri="{FF2B5EF4-FFF2-40B4-BE49-F238E27FC236}">
                <a16:creationId xmlns:a16="http://schemas.microsoft.com/office/drawing/2014/main" id="{E5F01FE3-EBFB-0EA2-55ED-B5940D2F9D86}"/>
              </a:ext>
            </a:extLst>
          </p:cNvPr>
          <p:cNvSpPr txBox="1"/>
          <p:nvPr/>
        </p:nvSpPr>
        <p:spPr bwMode="gray">
          <a:xfrm>
            <a:off x="9251246" y="1631066"/>
            <a:ext cx="1513737" cy="2807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飼い主の会の運営</a:t>
            </a:r>
            <a:endParaRPr kumimoji="1" lang="en-US" altLang="ja-JP" sz="1200" b="1" spc="3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5" name="正方形/長方形 454">
            <a:extLst>
              <a:ext uri="{FF2B5EF4-FFF2-40B4-BE49-F238E27FC236}">
                <a16:creationId xmlns:a16="http://schemas.microsoft.com/office/drawing/2014/main" id="{AE0AFA7F-5281-B079-7549-7D860095DA52}"/>
              </a:ext>
            </a:extLst>
          </p:cNvPr>
          <p:cNvSpPr/>
          <p:nvPr/>
        </p:nvSpPr>
        <p:spPr>
          <a:xfrm>
            <a:off x="9088144" y="1688432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1200" b="1" dirty="0">
                <a:solidFill>
                  <a:srgbClr val="003F98"/>
                </a:solidFill>
              </a:rPr>
              <a:t>15</a:t>
            </a:r>
            <a:endParaRPr lang="ja-JP" altLang="en-US" sz="1200" b="1" dirty="0">
              <a:solidFill>
                <a:srgbClr val="003F98"/>
              </a:solidFill>
            </a:endParaRPr>
          </a:p>
        </p:txBody>
      </p:sp>
      <p:sp>
        <p:nvSpPr>
          <p:cNvPr id="60" name="矢印: 五方向 59">
            <a:extLst>
              <a:ext uri="{FF2B5EF4-FFF2-40B4-BE49-F238E27FC236}">
                <a16:creationId xmlns:a16="http://schemas.microsoft.com/office/drawing/2014/main" id="{A6C40691-C488-FE5D-B46D-70206BF052AE}"/>
              </a:ext>
            </a:extLst>
          </p:cNvPr>
          <p:cNvSpPr/>
          <p:nvPr/>
        </p:nvSpPr>
        <p:spPr bwMode="gray">
          <a:xfrm>
            <a:off x="7215781" y="786418"/>
            <a:ext cx="1836000" cy="288000"/>
          </a:xfrm>
          <a:prstGeom prst="homePlate">
            <a:avLst/>
          </a:prstGeom>
          <a:solidFill>
            <a:srgbClr val="D1E1F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200" b="1" spc="-15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運営体制の確立</a:t>
            </a:r>
            <a:endParaRPr lang="en-US" altLang="ja-JP" sz="1200" b="1" spc="-15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3" name="矢印: 五方向 302">
            <a:extLst>
              <a:ext uri="{FF2B5EF4-FFF2-40B4-BE49-F238E27FC236}">
                <a16:creationId xmlns:a16="http://schemas.microsoft.com/office/drawing/2014/main" id="{D313B538-42B6-548C-3C03-CFC78AC400B6}"/>
              </a:ext>
            </a:extLst>
          </p:cNvPr>
          <p:cNvSpPr/>
          <p:nvPr/>
        </p:nvSpPr>
        <p:spPr bwMode="gray">
          <a:xfrm>
            <a:off x="4696888" y="781088"/>
            <a:ext cx="2664000" cy="288000"/>
          </a:xfrm>
          <a:prstGeom prst="homePlate">
            <a:avLst/>
          </a:prstGeom>
          <a:solidFill>
            <a:srgbClr val="D1E1F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200" b="1" spc="-15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ペット受入れ</a:t>
            </a:r>
            <a:endParaRPr lang="en-US" altLang="ja-JP" sz="1200" b="1" spc="-15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4" name="矢印: 五方向 303">
            <a:extLst>
              <a:ext uri="{FF2B5EF4-FFF2-40B4-BE49-F238E27FC236}">
                <a16:creationId xmlns:a16="http://schemas.microsoft.com/office/drawing/2014/main" id="{844BE49F-B963-DF2D-F75C-C0D24509D07B}"/>
              </a:ext>
            </a:extLst>
          </p:cNvPr>
          <p:cNvSpPr/>
          <p:nvPr/>
        </p:nvSpPr>
        <p:spPr bwMode="gray">
          <a:xfrm>
            <a:off x="2690718" y="779066"/>
            <a:ext cx="2124000" cy="288000"/>
          </a:xfrm>
          <a:prstGeom prst="homePlate">
            <a:avLst/>
          </a:prstGeom>
          <a:solidFill>
            <a:srgbClr val="D1E1F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200" b="1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ペット飼養場所の確保</a:t>
            </a:r>
            <a:endParaRPr kumimoji="1" lang="ja-JP" altLang="en-US" sz="1200" b="1" spc="30" dirty="0">
              <a:solidFill>
                <a:srgbClr val="003F98"/>
              </a:solidFill>
            </a:endParaRPr>
          </a:p>
        </p:txBody>
      </p:sp>
      <p:cxnSp>
        <p:nvCxnSpPr>
          <p:cNvPr id="501" name="直線コネクタ 500">
            <a:extLst>
              <a:ext uri="{FF2B5EF4-FFF2-40B4-BE49-F238E27FC236}">
                <a16:creationId xmlns:a16="http://schemas.microsoft.com/office/drawing/2014/main" id="{441640E3-4A20-42A7-7CBE-B17D8BB4EDB5}"/>
              </a:ext>
            </a:extLst>
          </p:cNvPr>
          <p:cNvCxnSpPr>
            <a:cxnSpLocks/>
          </p:cNvCxnSpPr>
          <p:nvPr/>
        </p:nvCxnSpPr>
        <p:spPr bwMode="gray">
          <a:xfrm>
            <a:off x="10650085" y="1050745"/>
            <a:ext cx="0" cy="824400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675C0E4-E034-7205-699F-2825F599FF27}"/>
              </a:ext>
            </a:extLst>
          </p:cNvPr>
          <p:cNvSpPr/>
          <p:nvPr/>
        </p:nvSpPr>
        <p:spPr>
          <a:xfrm>
            <a:off x="145580" y="104991"/>
            <a:ext cx="12557175" cy="9418613"/>
          </a:xfrm>
          <a:prstGeom prst="rect">
            <a:avLst/>
          </a:prstGeom>
          <a:noFill/>
          <a:ln w="28575">
            <a:solidFill>
              <a:srgbClr val="003F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1929366-0CF4-53A8-AAAC-D1ADBA736049}"/>
              </a:ext>
            </a:extLst>
          </p:cNvPr>
          <p:cNvSpPr/>
          <p:nvPr/>
        </p:nvSpPr>
        <p:spPr>
          <a:xfrm>
            <a:off x="176241" y="125967"/>
            <a:ext cx="12499923" cy="536616"/>
          </a:xfrm>
          <a:prstGeom prst="rect">
            <a:avLst/>
          </a:prstGeom>
          <a:solidFill>
            <a:srgbClr val="003F98"/>
          </a:solidFill>
          <a:ln w="28575">
            <a:solidFill>
              <a:srgbClr val="003F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3F691E1-D139-FE99-9CC6-E7D9E752CC1A}"/>
              </a:ext>
            </a:extLst>
          </p:cNvPr>
          <p:cNvSpPr txBox="1"/>
          <p:nvPr/>
        </p:nvSpPr>
        <p:spPr>
          <a:xfrm>
            <a:off x="252301" y="81744"/>
            <a:ext cx="63898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rgbClr val="FFE1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避難所ペット対策の対応フロー</a:t>
            </a:r>
          </a:p>
        </p:txBody>
      </p:sp>
      <p:cxnSp>
        <p:nvCxnSpPr>
          <p:cNvPr id="306" name="直線コネクタ 305">
            <a:extLst>
              <a:ext uri="{FF2B5EF4-FFF2-40B4-BE49-F238E27FC236}">
                <a16:creationId xmlns:a16="http://schemas.microsoft.com/office/drawing/2014/main" id="{A14979D4-C20D-A2BD-A457-59549D2904BF}"/>
              </a:ext>
            </a:extLst>
          </p:cNvPr>
          <p:cNvCxnSpPr>
            <a:cxnSpLocks/>
          </p:cNvCxnSpPr>
          <p:nvPr/>
        </p:nvCxnSpPr>
        <p:spPr bwMode="gray">
          <a:xfrm>
            <a:off x="4667858" y="1084047"/>
            <a:ext cx="0" cy="824400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正方形/長方形 307">
            <a:extLst>
              <a:ext uri="{FF2B5EF4-FFF2-40B4-BE49-F238E27FC236}">
                <a16:creationId xmlns:a16="http://schemas.microsoft.com/office/drawing/2014/main" id="{27886828-7408-7CF8-3CDE-FB84209AF841}"/>
              </a:ext>
            </a:extLst>
          </p:cNvPr>
          <p:cNvSpPr/>
          <p:nvPr/>
        </p:nvSpPr>
        <p:spPr>
          <a:xfrm>
            <a:off x="4047217" y="6085191"/>
            <a:ext cx="261716" cy="10357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>
              <a:solidFill>
                <a:schemeClr val="tx1"/>
              </a:solidFill>
            </a:endParaRPr>
          </a:p>
        </p:txBody>
      </p:sp>
      <p:cxnSp>
        <p:nvCxnSpPr>
          <p:cNvPr id="309" name="直線コネクタ 308">
            <a:extLst>
              <a:ext uri="{FF2B5EF4-FFF2-40B4-BE49-F238E27FC236}">
                <a16:creationId xmlns:a16="http://schemas.microsoft.com/office/drawing/2014/main" id="{963D5EC7-FFF6-E15F-5C14-4CDCDD847761}"/>
              </a:ext>
            </a:extLst>
          </p:cNvPr>
          <p:cNvCxnSpPr>
            <a:cxnSpLocks/>
          </p:cNvCxnSpPr>
          <p:nvPr/>
        </p:nvCxnSpPr>
        <p:spPr bwMode="gray">
          <a:xfrm>
            <a:off x="7194315" y="1133613"/>
            <a:ext cx="0" cy="824400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正方形/長方形 309">
            <a:extLst>
              <a:ext uri="{FF2B5EF4-FFF2-40B4-BE49-F238E27FC236}">
                <a16:creationId xmlns:a16="http://schemas.microsoft.com/office/drawing/2014/main" id="{08B0E029-9136-EF79-9385-2ACCAE7557DE}"/>
              </a:ext>
            </a:extLst>
          </p:cNvPr>
          <p:cNvSpPr/>
          <p:nvPr/>
        </p:nvSpPr>
        <p:spPr>
          <a:xfrm>
            <a:off x="284097" y="6085176"/>
            <a:ext cx="226479" cy="32760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避難所運営の対応</a:t>
            </a:r>
          </a:p>
        </p:txBody>
      </p:sp>
      <p:sp>
        <p:nvSpPr>
          <p:cNvPr id="313" name="テキスト ボックス 312">
            <a:extLst>
              <a:ext uri="{FF2B5EF4-FFF2-40B4-BE49-F238E27FC236}">
                <a16:creationId xmlns:a16="http://schemas.microsoft.com/office/drawing/2014/main" id="{5EEEDA6E-3915-F156-C930-AF985433586F}"/>
              </a:ext>
            </a:extLst>
          </p:cNvPr>
          <p:cNvSpPr txBox="1"/>
          <p:nvPr/>
        </p:nvSpPr>
        <p:spPr bwMode="gray">
          <a:xfrm>
            <a:off x="591906" y="6200231"/>
            <a:ext cx="959269" cy="468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建物の</a:t>
            </a:r>
            <a:endParaRPr kumimoji="1" lang="en-US" altLang="ja-JP" sz="1100" b="1" spc="3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安全確認</a:t>
            </a:r>
          </a:p>
        </p:txBody>
      </p:sp>
      <p:sp>
        <p:nvSpPr>
          <p:cNvPr id="314" name="矢印: 五方向 313">
            <a:extLst>
              <a:ext uri="{FF2B5EF4-FFF2-40B4-BE49-F238E27FC236}">
                <a16:creationId xmlns:a16="http://schemas.microsoft.com/office/drawing/2014/main" id="{0D754A1C-10E1-892F-1E3F-C52C3C4D72A1}"/>
              </a:ext>
            </a:extLst>
          </p:cNvPr>
          <p:cNvSpPr/>
          <p:nvPr/>
        </p:nvSpPr>
        <p:spPr bwMode="gray">
          <a:xfrm>
            <a:off x="481108" y="5631097"/>
            <a:ext cx="12122575" cy="253369"/>
          </a:xfrm>
          <a:prstGeom prst="homePlate">
            <a:avLst>
              <a:gd name="adj" fmla="val 0"/>
            </a:avLst>
          </a:prstGeom>
          <a:gradFill flip="none" rotWithShape="1">
            <a:gsLst>
              <a:gs pos="7000">
                <a:srgbClr val="EC6D7B"/>
              </a:gs>
              <a:gs pos="3000">
                <a:srgbClr val="F8C9CE"/>
              </a:gs>
              <a:gs pos="0">
                <a:schemeClr val="bg1"/>
              </a:gs>
              <a:gs pos="95000">
                <a:srgbClr val="F1949F"/>
              </a:gs>
              <a:gs pos="29000">
                <a:srgbClr val="EC6D7B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0" scaled="1"/>
            <a:tileRect/>
          </a:gradFill>
          <a:ln w="12700" cap="rnd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180000" rtlCol="0" anchor="ctr"/>
          <a:lstStyle/>
          <a:p>
            <a:r>
              <a:rPr kumimoji="1" lang="ja-JP" altLang="en-US" sz="1200" b="1" spc="30" dirty="0">
                <a:solidFill>
                  <a:schemeClr val="bg1"/>
                </a:solidFill>
              </a:rPr>
              <a:t>　　 　　　　　　　　　　　　　　　　　　　　　　</a:t>
            </a:r>
            <a:endParaRPr kumimoji="1" lang="ja-JP" altLang="en-US" sz="1200" b="1" spc="-150" dirty="0">
              <a:solidFill>
                <a:schemeClr val="bg1"/>
              </a:solidFill>
            </a:endParaRPr>
          </a:p>
        </p:txBody>
      </p:sp>
      <p:sp>
        <p:nvSpPr>
          <p:cNvPr id="315" name="テキスト ボックス 314">
            <a:extLst>
              <a:ext uri="{FF2B5EF4-FFF2-40B4-BE49-F238E27FC236}">
                <a16:creationId xmlns:a16="http://schemas.microsoft.com/office/drawing/2014/main" id="{7563DC4F-A156-25C4-4972-3D14E70921F4}"/>
              </a:ext>
            </a:extLst>
          </p:cNvPr>
          <p:cNvSpPr txBox="1"/>
          <p:nvPr/>
        </p:nvSpPr>
        <p:spPr bwMode="gray">
          <a:xfrm>
            <a:off x="2097481" y="6232600"/>
            <a:ext cx="1834203" cy="26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施設管理者との打合せ</a:t>
            </a:r>
          </a:p>
        </p:txBody>
      </p:sp>
      <p:sp>
        <p:nvSpPr>
          <p:cNvPr id="316" name="テキスト ボックス 315">
            <a:extLst>
              <a:ext uri="{FF2B5EF4-FFF2-40B4-BE49-F238E27FC236}">
                <a16:creationId xmlns:a16="http://schemas.microsoft.com/office/drawing/2014/main" id="{179F9FE1-721D-34A6-6EF8-98D523DE83C4}"/>
              </a:ext>
            </a:extLst>
          </p:cNvPr>
          <p:cNvSpPr txBox="1"/>
          <p:nvPr/>
        </p:nvSpPr>
        <p:spPr bwMode="gray">
          <a:xfrm>
            <a:off x="4635535" y="6241522"/>
            <a:ext cx="1692144" cy="26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-1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 避難してきた人々の受付</a:t>
            </a:r>
          </a:p>
        </p:txBody>
      </p:sp>
      <p:sp>
        <p:nvSpPr>
          <p:cNvPr id="317" name="テキスト ボックス 316">
            <a:extLst>
              <a:ext uri="{FF2B5EF4-FFF2-40B4-BE49-F238E27FC236}">
                <a16:creationId xmlns:a16="http://schemas.microsoft.com/office/drawing/2014/main" id="{2EB45D0F-D07B-4F7A-4E47-C1F72A2A6F7A}"/>
              </a:ext>
            </a:extLst>
          </p:cNvPr>
          <p:cNvSpPr txBox="1"/>
          <p:nvPr/>
        </p:nvSpPr>
        <p:spPr bwMode="gray">
          <a:xfrm>
            <a:off x="4700820" y="6461865"/>
            <a:ext cx="1739325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00" b="1" spc="3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（ペット同行避難者の案内）</a:t>
            </a:r>
            <a:endParaRPr kumimoji="1" lang="ja-JP" altLang="en-US" sz="1000" spc="3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19" name="テキスト ボックス 318">
            <a:extLst>
              <a:ext uri="{FF2B5EF4-FFF2-40B4-BE49-F238E27FC236}">
                <a16:creationId xmlns:a16="http://schemas.microsoft.com/office/drawing/2014/main" id="{76C8C550-959F-6354-EF81-A3CC6D5EBA11}"/>
              </a:ext>
            </a:extLst>
          </p:cNvPr>
          <p:cNvSpPr txBox="1"/>
          <p:nvPr/>
        </p:nvSpPr>
        <p:spPr bwMode="gray">
          <a:xfrm>
            <a:off x="5009532" y="7650007"/>
            <a:ext cx="2100899" cy="26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情報収集・伝達手段の確保</a:t>
            </a:r>
          </a:p>
        </p:txBody>
      </p:sp>
      <p:sp>
        <p:nvSpPr>
          <p:cNvPr id="320" name="テキスト ボックス 319">
            <a:extLst>
              <a:ext uri="{FF2B5EF4-FFF2-40B4-BE49-F238E27FC236}">
                <a16:creationId xmlns:a16="http://schemas.microsoft.com/office/drawing/2014/main" id="{7778EFF5-BEA9-D10D-D993-A0D6A5456393}"/>
              </a:ext>
            </a:extLst>
          </p:cNvPr>
          <p:cNvSpPr txBox="1"/>
          <p:nvPr/>
        </p:nvSpPr>
        <p:spPr bwMode="gray">
          <a:xfrm>
            <a:off x="6244870" y="8848765"/>
            <a:ext cx="1023899" cy="26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安全対策</a:t>
            </a:r>
          </a:p>
        </p:txBody>
      </p:sp>
      <p:sp>
        <p:nvSpPr>
          <p:cNvPr id="322" name="テキスト ボックス 321">
            <a:extLst>
              <a:ext uri="{FF2B5EF4-FFF2-40B4-BE49-F238E27FC236}">
                <a16:creationId xmlns:a16="http://schemas.microsoft.com/office/drawing/2014/main" id="{C58F91F0-F72E-C6EE-8642-6899E1B484CC}"/>
              </a:ext>
            </a:extLst>
          </p:cNvPr>
          <p:cNvSpPr txBox="1"/>
          <p:nvPr/>
        </p:nvSpPr>
        <p:spPr bwMode="gray">
          <a:xfrm>
            <a:off x="919358" y="1831228"/>
            <a:ext cx="1310610" cy="28071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作業の確認と分担</a:t>
            </a:r>
          </a:p>
        </p:txBody>
      </p:sp>
      <p:sp>
        <p:nvSpPr>
          <p:cNvPr id="324" name="テキスト ボックス 323">
            <a:extLst>
              <a:ext uri="{FF2B5EF4-FFF2-40B4-BE49-F238E27FC236}">
                <a16:creationId xmlns:a16="http://schemas.microsoft.com/office/drawing/2014/main" id="{254E9281-7513-73A4-0A5B-A0A39B76B8DF}"/>
              </a:ext>
            </a:extLst>
          </p:cNvPr>
          <p:cNvSpPr txBox="1"/>
          <p:nvPr/>
        </p:nvSpPr>
        <p:spPr bwMode="gray">
          <a:xfrm>
            <a:off x="527004" y="7089458"/>
            <a:ext cx="1108868" cy="468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施設内の</a:t>
            </a:r>
            <a:endParaRPr kumimoji="1" lang="en-US" altLang="ja-JP" sz="1100" b="1" spc="3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設備</a:t>
            </a:r>
            <a:r>
              <a:rPr kumimoji="1" lang="ja-JP" altLang="en-US" sz="1100" b="1" spc="30" dirty="0">
                <a:highlight>
                  <a:srgbClr val="FFFFFF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の点検</a:t>
            </a:r>
          </a:p>
        </p:txBody>
      </p:sp>
      <p:sp>
        <p:nvSpPr>
          <p:cNvPr id="329" name="テキスト ボックス 328">
            <a:extLst>
              <a:ext uri="{FF2B5EF4-FFF2-40B4-BE49-F238E27FC236}">
                <a16:creationId xmlns:a16="http://schemas.microsoft.com/office/drawing/2014/main" id="{EAACDA25-EF48-C757-B1DE-8ADD4F69C0D6}"/>
              </a:ext>
            </a:extLst>
          </p:cNvPr>
          <p:cNvSpPr txBox="1"/>
          <p:nvPr/>
        </p:nvSpPr>
        <p:spPr bwMode="gray">
          <a:xfrm>
            <a:off x="7381723" y="6903414"/>
            <a:ext cx="2344630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000" b="1" spc="3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（「飼い主の会」の参加）</a:t>
            </a:r>
            <a:endParaRPr kumimoji="1" lang="en-US" altLang="ja-JP" sz="1000" spc="3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30" name="正方形/長方形 329">
            <a:extLst>
              <a:ext uri="{FF2B5EF4-FFF2-40B4-BE49-F238E27FC236}">
                <a16:creationId xmlns:a16="http://schemas.microsoft.com/office/drawing/2014/main" id="{1B6148E6-E2BE-992B-625E-917544F1C1B7}"/>
              </a:ext>
            </a:extLst>
          </p:cNvPr>
          <p:cNvSpPr/>
          <p:nvPr/>
        </p:nvSpPr>
        <p:spPr>
          <a:xfrm>
            <a:off x="261882" y="771881"/>
            <a:ext cx="260114" cy="4752000"/>
          </a:xfrm>
          <a:prstGeom prst="rect">
            <a:avLst/>
          </a:prstGeom>
          <a:solidFill>
            <a:srgbClr val="D1E1F4"/>
          </a:solidFill>
          <a:ln>
            <a:solidFill>
              <a:srgbClr val="003F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ペットに関する対応</a:t>
            </a:r>
          </a:p>
        </p:txBody>
      </p:sp>
      <p:cxnSp>
        <p:nvCxnSpPr>
          <p:cNvPr id="334" name="直線矢印コネクタ 333">
            <a:extLst>
              <a:ext uri="{FF2B5EF4-FFF2-40B4-BE49-F238E27FC236}">
                <a16:creationId xmlns:a16="http://schemas.microsoft.com/office/drawing/2014/main" id="{0D64D0D9-0E41-A40A-53D9-88A1FE7158EA}"/>
              </a:ext>
            </a:extLst>
          </p:cNvPr>
          <p:cNvCxnSpPr>
            <a:cxnSpLocks/>
          </p:cNvCxnSpPr>
          <p:nvPr/>
        </p:nvCxnSpPr>
        <p:spPr>
          <a:xfrm>
            <a:off x="1504410" y="6368477"/>
            <a:ext cx="5791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コネクタ: カギ線 334">
            <a:extLst>
              <a:ext uri="{FF2B5EF4-FFF2-40B4-BE49-F238E27FC236}">
                <a16:creationId xmlns:a16="http://schemas.microsoft.com/office/drawing/2014/main" id="{9729F4AB-1F59-8A39-F3D2-2B332E011264}"/>
              </a:ext>
            </a:extLst>
          </p:cNvPr>
          <p:cNvCxnSpPr>
            <a:cxnSpLocks/>
            <a:stCxn id="324" idx="3"/>
            <a:endCxn id="315" idx="1"/>
          </p:cNvCxnSpPr>
          <p:nvPr/>
        </p:nvCxnSpPr>
        <p:spPr>
          <a:xfrm flipV="1">
            <a:off x="1635872" y="6365105"/>
            <a:ext cx="461609" cy="95842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コネクタ: カギ線 340">
            <a:extLst>
              <a:ext uri="{FF2B5EF4-FFF2-40B4-BE49-F238E27FC236}">
                <a16:creationId xmlns:a16="http://schemas.microsoft.com/office/drawing/2014/main" id="{B6D8E004-F4EA-EB9E-A27F-C3A8B76D1FBF}"/>
              </a:ext>
            </a:extLst>
          </p:cNvPr>
          <p:cNvCxnSpPr>
            <a:cxnSpLocks/>
            <a:stCxn id="336" idx="3"/>
            <a:endCxn id="316" idx="1"/>
          </p:cNvCxnSpPr>
          <p:nvPr/>
        </p:nvCxnSpPr>
        <p:spPr>
          <a:xfrm flipV="1">
            <a:off x="3818791" y="6374027"/>
            <a:ext cx="816744" cy="97314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コネクタ: カギ線 341">
            <a:extLst>
              <a:ext uri="{FF2B5EF4-FFF2-40B4-BE49-F238E27FC236}">
                <a16:creationId xmlns:a16="http://schemas.microsoft.com/office/drawing/2014/main" id="{DC0CE3D9-88E7-6184-5B0D-94A0E5B971E0}"/>
              </a:ext>
            </a:extLst>
          </p:cNvPr>
          <p:cNvCxnSpPr>
            <a:cxnSpLocks/>
            <a:stCxn id="363" idx="3"/>
            <a:endCxn id="316" idx="1"/>
          </p:cNvCxnSpPr>
          <p:nvPr/>
        </p:nvCxnSpPr>
        <p:spPr>
          <a:xfrm flipV="1">
            <a:off x="3802943" y="6374027"/>
            <a:ext cx="832592" cy="196868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直線矢印コネクタ 343">
            <a:extLst>
              <a:ext uri="{FF2B5EF4-FFF2-40B4-BE49-F238E27FC236}">
                <a16:creationId xmlns:a16="http://schemas.microsoft.com/office/drawing/2014/main" id="{FEF40BAD-A2D2-11D9-9EC3-BAE4DE80E3AF}"/>
              </a:ext>
            </a:extLst>
          </p:cNvPr>
          <p:cNvCxnSpPr>
            <a:cxnSpLocks/>
            <a:stCxn id="315" idx="3"/>
            <a:endCxn id="316" idx="1"/>
          </p:cNvCxnSpPr>
          <p:nvPr/>
        </p:nvCxnSpPr>
        <p:spPr>
          <a:xfrm>
            <a:off x="3931684" y="6365105"/>
            <a:ext cx="703851" cy="89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テキスト ボックス 345">
            <a:extLst>
              <a:ext uri="{FF2B5EF4-FFF2-40B4-BE49-F238E27FC236}">
                <a16:creationId xmlns:a16="http://schemas.microsoft.com/office/drawing/2014/main" id="{F2C41CFA-1B71-AE8B-5D0D-43D1F6978FB4}"/>
              </a:ext>
            </a:extLst>
          </p:cNvPr>
          <p:cNvSpPr txBox="1"/>
          <p:nvPr/>
        </p:nvSpPr>
        <p:spPr bwMode="gray">
          <a:xfrm>
            <a:off x="870311" y="1356010"/>
            <a:ext cx="1031924" cy="2807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人員の確保</a:t>
            </a:r>
            <a:endParaRPr kumimoji="1" lang="en-US" altLang="ja-JP" sz="1200" b="1" spc="3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47" name="テキスト ボックス 346">
            <a:extLst>
              <a:ext uri="{FF2B5EF4-FFF2-40B4-BE49-F238E27FC236}">
                <a16:creationId xmlns:a16="http://schemas.microsoft.com/office/drawing/2014/main" id="{9BE32759-63CA-9C7C-364E-3170E07F1820}"/>
              </a:ext>
            </a:extLst>
          </p:cNvPr>
          <p:cNvSpPr txBox="1"/>
          <p:nvPr/>
        </p:nvSpPr>
        <p:spPr>
          <a:xfrm>
            <a:off x="3597412" y="5298772"/>
            <a:ext cx="2156067" cy="246221"/>
          </a:xfrm>
          <a:prstGeom prst="rect">
            <a:avLst/>
          </a:prstGeom>
          <a:noFill/>
        </p:spPr>
        <p:txBody>
          <a:bodyPr vert="horz" wrap="square">
            <a:spAutoFit/>
          </a:bodyPr>
          <a:lstStyle/>
          <a:p>
            <a:pPr algn="ctr"/>
            <a:r>
              <a:rPr kumimoji="1" lang="ja-JP" altLang="en-US" sz="1000" b="1" dirty="0"/>
              <a:t>避難者の受入開始　</a:t>
            </a:r>
            <a:endParaRPr lang="ja-JP" altLang="en-US" sz="1000" dirty="0"/>
          </a:p>
        </p:txBody>
      </p:sp>
      <p:sp>
        <p:nvSpPr>
          <p:cNvPr id="353" name="テキスト ボックス 352">
            <a:extLst>
              <a:ext uri="{FF2B5EF4-FFF2-40B4-BE49-F238E27FC236}">
                <a16:creationId xmlns:a16="http://schemas.microsoft.com/office/drawing/2014/main" id="{14967319-DC4F-959F-FCE7-D1A8B4B8B7F4}"/>
              </a:ext>
            </a:extLst>
          </p:cNvPr>
          <p:cNvSpPr txBox="1"/>
          <p:nvPr/>
        </p:nvSpPr>
        <p:spPr bwMode="gray">
          <a:xfrm>
            <a:off x="4798295" y="7092452"/>
            <a:ext cx="1384739" cy="2650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利用者の組分け</a:t>
            </a:r>
          </a:p>
        </p:txBody>
      </p:sp>
      <p:sp>
        <p:nvSpPr>
          <p:cNvPr id="357" name="テキスト ボックス 356">
            <a:extLst>
              <a:ext uri="{FF2B5EF4-FFF2-40B4-BE49-F238E27FC236}">
                <a16:creationId xmlns:a16="http://schemas.microsoft.com/office/drawing/2014/main" id="{DE76819A-9450-9E23-87B6-71DB8DDF8252}"/>
              </a:ext>
            </a:extLst>
          </p:cNvPr>
          <p:cNvSpPr txBox="1"/>
          <p:nvPr/>
        </p:nvSpPr>
        <p:spPr bwMode="gray">
          <a:xfrm>
            <a:off x="5672385" y="8197460"/>
            <a:ext cx="1671755" cy="468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-1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 備蓄している水や食料・</a:t>
            </a:r>
            <a:endParaRPr kumimoji="1" lang="en-US" altLang="ja-JP" sz="1100" b="1" spc="-1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100" b="1" spc="-1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物資の確認・配給</a:t>
            </a:r>
          </a:p>
        </p:txBody>
      </p:sp>
      <p:sp>
        <p:nvSpPr>
          <p:cNvPr id="363" name="テキスト ボックス 362">
            <a:extLst>
              <a:ext uri="{FF2B5EF4-FFF2-40B4-BE49-F238E27FC236}">
                <a16:creationId xmlns:a16="http://schemas.microsoft.com/office/drawing/2014/main" id="{EACEFD53-653F-FDD7-87D1-A46A15D69AB8}"/>
              </a:ext>
            </a:extLst>
          </p:cNvPr>
          <p:cNvSpPr txBox="1"/>
          <p:nvPr/>
        </p:nvSpPr>
        <p:spPr bwMode="gray">
          <a:xfrm>
            <a:off x="2107011" y="8108637"/>
            <a:ext cx="1695932" cy="4681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避難してきた人々の</a:t>
            </a:r>
            <a:br>
              <a:rPr kumimoji="1" lang="en-US" altLang="ja-JP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en-US" altLang="ja-JP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</a:t>
            </a: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受入場所の指定</a:t>
            </a:r>
          </a:p>
        </p:txBody>
      </p:sp>
      <p:sp>
        <p:nvSpPr>
          <p:cNvPr id="365" name="テキスト ボックス 364">
            <a:extLst>
              <a:ext uri="{FF2B5EF4-FFF2-40B4-BE49-F238E27FC236}">
                <a16:creationId xmlns:a16="http://schemas.microsoft.com/office/drawing/2014/main" id="{4636ED30-8A54-B6F9-DCA0-548C90A6D96B}"/>
              </a:ext>
            </a:extLst>
          </p:cNvPr>
          <p:cNvSpPr txBox="1"/>
          <p:nvPr/>
        </p:nvSpPr>
        <p:spPr bwMode="gray">
          <a:xfrm>
            <a:off x="7198234" y="6701232"/>
            <a:ext cx="2688118" cy="26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避難所運営委員会の設置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366" name="直線矢印コネクタ 365">
            <a:extLst>
              <a:ext uri="{FF2B5EF4-FFF2-40B4-BE49-F238E27FC236}">
                <a16:creationId xmlns:a16="http://schemas.microsoft.com/office/drawing/2014/main" id="{A0750A1F-A6F1-37D1-2635-5C9CDE5CD186}"/>
              </a:ext>
            </a:extLst>
          </p:cNvPr>
          <p:cNvCxnSpPr>
            <a:cxnSpLocks/>
          </p:cNvCxnSpPr>
          <p:nvPr/>
        </p:nvCxnSpPr>
        <p:spPr>
          <a:xfrm>
            <a:off x="6329682" y="6372113"/>
            <a:ext cx="756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テキスト ボックス 367">
            <a:extLst>
              <a:ext uri="{FF2B5EF4-FFF2-40B4-BE49-F238E27FC236}">
                <a16:creationId xmlns:a16="http://schemas.microsoft.com/office/drawing/2014/main" id="{E4BDBEA7-E054-E889-B4E4-33CF36B7D1C3}"/>
              </a:ext>
            </a:extLst>
          </p:cNvPr>
          <p:cNvSpPr txBox="1"/>
          <p:nvPr/>
        </p:nvSpPr>
        <p:spPr bwMode="gray">
          <a:xfrm>
            <a:off x="7957900" y="7892342"/>
            <a:ext cx="2482906" cy="775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24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支援ニーズの把握、支援要請</a:t>
            </a:r>
            <a:endParaRPr kumimoji="1" lang="en-US" altLang="ja-JP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  <a:spcAft>
                <a:spcPts val="8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支援者の受入れ</a:t>
            </a:r>
          </a:p>
        </p:txBody>
      </p:sp>
      <p:sp>
        <p:nvSpPr>
          <p:cNvPr id="378" name="テキスト ボックス 377">
            <a:extLst>
              <a:ext uri="{FF2B5EF4-FFF2-40B4-BE49-F238E27FC236}">
                <a16:creationId xmlns:a16="http://schemas.microsoft.com/office/drawing/2014/main" id="{B4E883AD-147C-8C6A-77EB-D5AF04E470DA}"/>
              </a:ext>
            </a:extLst>
          </p:cNvPr>
          <p:cNvSpPr txBox="1"/>
          <p:nvPr/>
        </p:nvSpPr>
        <p:spPr bwMode="gray">
          <a:xfrm>
            <a:off x="7331608" y="7363350"/>
            <a:ext cx="1373846" cy="26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各運営班の設置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379" name="直線矢印コネクタ 378">
            <a:extLst>
              <a:ext uri="{FF2B5EF4-FFF2-40B4-BE49-F238E27FC236}">
                <a16:creationId xmlns:a16="http://schemas.microsoft.com/office/drawing/2014/main" id="{078B7D9A-4714-CE0C-5FFC-E4C8D13FDF2F}"/>
              </a:ext>
            </a:extLst>
          </p:cNvPr>
          <p:cNvCxnSpPr>
            <a:cxnSpLocks/>
          </p:cNvCxnSpPr>
          <p:nvPr/>
        </p:nvCxnSpPr>
        <p:spPr>
          <a:xfrm>
            <a:off x="8155228" y="7160106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2" name="テキスト ボックス 381">
            <a:extLst>
              <a:ext uri="{FF2B5EF4-FFF2-40B4-BE49-F238E27FC236}">
                <a16:creationId xmlns:a16="http://schemas.microsoft.com/office/drawing/2014/main" id="{61BB4478-84D1-76FC-5B4D-2FF0994D4C9C}"/>
              </a:ext>
            </a:extLst>
          </p:cNvPr>
          <p:cNvSpPr txBox="1"/>
          <p:nvPr/>
        </p:nvSpPr>
        <p:spPr>
          <a:xfrm>
            <a:off x="6445808" y="5257472"/>
            <a:ext cx="1488009" cy="246221"/>
          </a:xfrm>
          <a:prstGeom prst="rect">
            <a:avLst/>
          </a:prstGeom>
          <a:solidFill>
            <a:schemeClr val="bg1"/>
          </a:solidFill>
        </p:spPr>
        <p:txBody>
          <a:bodyPr vert="horz" wrap="square">
            <a:spAutoFit/>
          </a:bodyPr>
          <a:lstStyle/>
          <a:p>
            <a:pPr algn="ctr"/>
            <a:r>
              <a:rPr kumimoji="1" lang="ja-JP" altLang="en-US" sz="1000" b="1" dirty="0"/>
              <a:t>組織的な避難所運営</a:t>
            </a:r>
            <a:endParaRPr lang="ja-JP" altLang="en-US" sz="1000" dirty="0"/>
          </a:p>
        </p:txBody>
      </p:sp>
      <p:sp>
        <p:nvSpPr>
          <p:cNvPr id="420" name="テキスト ボックス 419">
            <a:extLst>
              <a:ext uri="{FF2B5EF4-FFF2-40B4-BE49-F238E27FC236}">
                <a16:creationId xmlns:a16="http://schemas.microsoft.com/office/drawing/2014/main" id="{0C15089B-A970-D84D-110A-46F8E55A212E}"/>
              </a:ext>
            </a:extLst>
          </p:cNvPr>
          <p:cNvSpPr txBox="1"/>
          <p:nvPr/>
        </p:nvSpPr>
        <p:spPr bwMode="gray">
          <a:xfrm>
            <a:off x="7198659" y="6260211"/>
            <a:ext cx="2575215" cy="2650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市町村災害対策本部への連絡</a:t>
            </a:r>
          </a:p>
        </p:txBody>
      </p:sp>
      <p:cxnSp>
        <p:nvCxnSpPr>
          <p:cNvPr id="424" name="直線矢印コネクタ 423">
            <a:extLst>
              <a:ext uri="{FF2B5EF4-FFF2-40B4-BE49-F238E27FC236}">
                <a16:creationId xmlns:a16="http://schemas.microsoft.com/office/drawing/2014/main" id="{E163F640-8270-3CCB-E9CB-1904310B5159}"/>
              </a:ext>
            </a:extLst>
          </p:cNvPr>
          <p:cNvCxnSpPr>
            <a:cxnSpLocks/>
          </p:cNvCxnSpPr>
          <p:nvPr/>
        </p:nvCxnSpPr>
        <p:spPr>
          <a:xfrm flipV="1">
            <a:off x="9237747" y="6519906"/>
            <a:ext cx="0" cy="1368000"/>
          </a:xfrm>
          <a:prstGeom prst="straightConnector1">
            <a:avLst/>
          </a:prstGeom>
          <a:ln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5" name="正方形/長方形 424">
            <a:extLst>
              <a:ext uri="{FF2B5EF4-FFF2-40B4-BE49-F238E27FC236}">
                <a16:creationId xmlns:a16="http://schemas.microsoft.com/office/drawing/2014/main" id="{B3215079-5A4B-2881-5935-9D0D532A7F99}"/>
              </a:ext>
            </a:extLst>
          </p:cNvPr>
          <p:cNvSpPr/>
          <p:nvPr/>
        </p:nvSpPr>
        <p:spPr>
          <a:xfrm>
            <a:off x="10021570" y="7505661"/>
            <a:ext cx="140497" cy="2069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>
              <a:solidFill>
                <a:schemeClr val="tx1"/>
              </a:solidFill>
            </a:endParaRPr>
          </a:p>
        </p:txBody>
      </p:sp>
      <p:sp>
        <p:nvSpPr>
          <p:cNvPr id="426" name="テキスト ボックス 425">
            <a:extLst>
              <a:ext uri="{FF2B5EF4-FFF2-40B4-BE49-F238E27FC236}">
                <a16:creationId xmlns:a16="http://schemas.microsoft.com/office/drawing/2014/main" id="{FA1F65E2-8510-7383-21C2-C6C58D6D6D60}"/>
              </a:ext>
            </a:extLst>
          </p:cNvPr>
          <p:cNvSpPr txBox="1"/>
          <p:nvPr/>
        </p:nvSpPr>
        <p:spPr bwMode="gray">
          <a:xfrm>
            <a:off x="8878983" y="7372146"/>
            <a:ext cx="1142393" cy="2650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役割の明示</a:t>
            </a:r>
          </a:p>
        </p:txBody>
      </p:sp>
      <p:sp>
        <p:nvSpPr>
          <p:cNvPr id="427" name="グラフィックス 101">
            <a:extLst>
              <a:ext uri="{FF2B5EF4-FFF2-40B4-BE49-F238E27FC236}">
                <a16:creationId xmlns:a16="http://schemas.microsoft.com/office/drawing/2014/main" id="{F6F89A3F-0CBF-FB6F-7498-75D727FCA24F}"/>
              </a:ext>
            </a:extLst>
          </p:cNvPr>
          <p:cNvSpPr/>
          <p:nvPr/>
        </p:nvSpPr>
        <p:spPr bwMode="gray">
          <a:xfrm>
            <a:off x="98845" y="5498675"/>
            <a:ext cx="805004" cy="525187"/>
          </a:xfrm>
          <a:custGeom>
            <a:avLst/>
            <a:gdLst>
              <a:gd name="connsiteX0" fmla="*/ 160229 w 597810"/>
              <a:gd name="connsiteY0" fmla="*/ 85896 h 566661"/>
              <a:gd name="connsiteX1" fmla="*/ 332099 w 597810"/>
              <a:gd name="connsiteY1" fmla="*/ 0 h 566661"/>
              <a:gd name="connsiteX2" fmla="*/ 504048 w 597810"/>
              <a:gd name="connsiteY2" fmla="*/ 113348 h 566661"/>
              <a:gd name="connsiteX3" fmla="*/ 597810 w 597810"/>
              <a:gd name="connsiteY3" fmla="*/ 250136 h 566661"/>
              <a:gd name="connsiteX4" fmla="*/ 574370 w 597810"/>
              <a:gd name="connsiteY4" fmla="*/ 386925 h 566661"/>
              <a:gd name="connsiteX5" fmla="*/ 449302 w 597810"/>
              <a:gd name="connsiteY5" fmla="*/ 480687 h 566661"/>
              <a:gd name="connsiteX6" fmla="*/ 332099 w 597810"/>
              <a:gd name="connsiteY6" fmla="*/ 566661 h 566661"/>
              <a:gd name="connsiteX7" fmla="*/ 191771 w 597810"/>
              <a:gd name="connsiteY7" fmla="*/ 511914 h 566661"/>
              <a:gd name="connsiteX8" fmla="*/ 113348 w 597810"/>
              <a:gd name="connsiteY8" fmla="*/ 531343 h 566661"/>
              <a:gd name="connsiteX9" fmla="*/ 0 w 597810"/>
              <a:gd name="connsiteY9" fmla="*/ 410208 h 566661"/>
              <a:gd name="connsiteX10" fmla="*/ 3933 w 597810"/>
              <a:gd name="connsiteY10" fmla="*/ 324233 h 566661"/>
              <a:gd name="connsiteX11" fmla="*/ 27373 w 597810"/>
              <a:gd name="connsiteY11" fmla="*/ 210885 h 566661"/>
              <a:gd name="connsiteX12" fmla="*/ 27373 w 597810"/>
              <a:gd name="connsiteY12" fmla="*/ 109258 h 566661"/>
              <a:gd name="connsiteX13" fmla="*/ 160229 w 597810"/>
              <a:gd name="connsiteY13" fmla="*/ 85896 h 566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97810" h="566661">
                <a:moveTo>
                  <a:pt x="160229" y="85896"/>
                </a:moveTo>
                <a:cubicBezTo>
                  <a:pt x="217807" y="124203"/>
                  <a:pt x="304411" y="79131"/>
                  <a:pt x="332099" y="0"/>
                </a:cubicBezTo>
                <a:cubicBezTo>
                  <a:pt x="337527" y="80390"/>
                  <a:pt x="433570" y="136080"/>
                  <a:pt x="504048" y="113348"/>
                </a:cubicBezTo>
                <a:cubicBezTo>
                  <a:pt x="462044" y="159836"/>
                  <a:pt x="511914" y="233382"/>
                  <a:pt x="597810" y="250136"/>
                </a:cubicBezTo>
                <a:cubicBezTo>
                  <a:pt x="526073" y="267756"/>
                  <a:pt x="507116" y="342482"/>
                  <a:pt x="574370" y="386925"/>
                </a:cubicBezTo>
                <a:cubicBezTo>
                  <a:pt x="497677" y="367417"/>
                  <a:pt x="428850" y="419568"/>
                  <a:pt x="449302" y="480687"/>
                </a:cubicBezTo>
                <a:cubicBezTo>
                  <a:pt x="407770" y="426254"/>
                  <a:pt x="337527" y="491856"/>
                  <a:pt x="332099" y="566661"/>
                </a:cubicBezTo>
                <a:cubicBezTo>
                  <a:pt x="318570" y="490598"/>
                  <a:pt x="240383" y="460943"/>
                  <a:pt x="191771" y="511914"/>
                </a:cubicBezTo>
                <a:cubicBezTo>
                  <a:pt x="223550" y="451032"/>
                  <a:pt x="170455" y="469202"/>
                  <a:pt x="113348" y="531343"/>
                </a:cubicBezTo>
                <a:cubicBezTo>
                  <a:pt x="150318" y="458583"/>
                  <a:pt x="80311" y="398094"/>
                  <a:pt x="0" y="410208"/>
                </a:cubicBezTo>
                <a:cubicBezTo>
                  <a:pt x="77951" y="370800"/>
                  <a:pt x="79131" y="332886"/>
                  <a:pt x="3933" y="324233"/>
                </a:cubicBezTo>
                <a:cubicBezTo>
                  <a:pt x="80311" y="307951"/>
                  <a:pt x="82671" y="239203"/>
                  <a:pt x="27373" y="210885"/>
                </a:cubicBezTo>
                <a:cubicBezTo>
                  <a:pt x="95728" y="216628"/>
                  <a:pt x="91009" y="156139"/>
                  <a:pt x="27373" y="109258"/>
                </a:cubicBezTo>
                <a:cubicBezTo>
                  <a:pt x="107527" y="125383"/>
                  <a:pt x="188153" y="139620"/>
                  <a:pt x="160229" y="85896"/>
                </a:cubicBezTo>
                <a:close/>
              </a:path>
            </a:pathLst>
          </a:custGeom>
          <a:solidFill>
            <a:srgbClr val="EC6D7B"/>
          </a:solidFill>
          <a:ln w="9525" cap="rnd">
            <a:solidFill>
              <a:schemeClr val="bg1"/>
            </a:solidFill>
            <a:prstDash val="solid"/>
            <a:round/>
          </a:ln>
        </p:spPr>
        <p:txBody>
          <a:bodyPr lIns="72000" rtlCol="0" anchor="ctr"/>
          <a:lstStyle/>
          <a:p>
            <a:pPr algn="ctr"/>
            <a:r>
              <a:rPr lang="ja-JP" altLang="en-US" sz="1050" b="1" dirty="0">
                <a:solidFill>
                  <a:schemeClr val="bg1"/>
                </a:solidFill>
              </a:rPr>
              <a:t>地震発生</a:t>
            </a:r>
          </a:p>
        </p:txBody>
      </p:sp>
      <p:sp>
        <p:nvSpPr>
          <p:cNvPr id="430" name="正方形/長方形 429">
            <a:extLst>
              <a:ext uri="{FF2B5EF4-FFF2-40B4-BE49-F238E27FC236}">
                <a16:creationId xmlns:a16="http://schemas.microsoft.com/office/drawing/2014/main" id="{AC14078D-0650-B3DA-6C9E-49FA73483E69}"/>
              </a:ext>
            </a:extLst>
          </p:cNvPr>
          <p:cNvSpPr/>
          <p:nvPr/>
        </p:nvSpPr>
        <p:spPr>
          <a:xfrm>
            <a:off x="11184889" y="5967234"/>
            <a:ext cx="261716" cy="12821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>
              <a:solidFill>
                <a:schemeClr val="tx1"/>
              </a:solidFill>
            </a:endParaRPr>
          </a:p>
        </p:txBody>
      </p:sp>
      <p:cxnSp>
        <p:nvCxnSpPr>
          <p:cNvPr id="437" name="直線矢印コネクタ 436">
            <a:extLst>
              <a:ext uri="{FF2B5EF4-FFF2-40B4-BE49-F238E27FC236}">
                <a16:creationId xmlns:a16="http://schemas.microsoft.com/office/drawing/2014/main" id="{62AE7361-7990-9399-B895-DB14ED127FBC}"/>
              </a:ext>
            </a:extLst>
          </p:cNvPr>
          <p:cNvCxnSpPr>
            <a:cxnSpLocks/>
          </p:cNvCxnSpPr>
          <p:nvPr/>
        </p:nvCxnSpPr>
        <p:spPr>
          <a:xfrm>
            <a:off x="11136500" y="7489855"/>
            <a:ext cx="180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テキスト ボックス 441">
            <a:extLst>
              <a:ext uri="{FF2B5EF4-FFF2-40B4-BE49-F238E27FC236}">
                <a16:creationId xmlns:a16="http://schemas.microsoft.com/office/drawing/2014/main" id="{89CDD709-9BEE-AB0E-ECAE-B3F5164F9961}"/>
              </a:ext>
            </a:extLst>
          </p:cNvPr>
          <p:cNvSpPr txBox="1"/>
          <p:nvPr/>
        </p:nvSpPr>
        <p:spPr bwMode="gray">
          <a:xfrm>
            <a:off x="11350085" y="6914380"/>
            <a:ext cx="1265955" cy="2650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避難所の閉鎖</a:t>
            </a:r>
          </a:p>
        </p:txBody>
      </p:sp>
      <p:sp>
        <p:nvSpPr>
          <p:cNvPr id="436" name="テキスト ボックス 435">
            <a:extLst>
              <a:ext uri="{FF2B5EF4-FFF2-40B4-BE49-F238E27FC236}">
                <a16:creationId xmlns:a16="http://schemas.microsoft.com/office/drawing/2014/main" id="{CA7D2D90-5D61-E84D-3634-F12D52B77818}"/>
              </a:ext>
            </a:extLst>
          </p:cNvPr>
          <p:cNvSpPr txBox="1"/>
          <p:nvPr/>
        </p:nvSpPr>
        <p:spPr bwMode="gray">
          <a:xfrm>
            <a:off x="10974947" y="6218081"/>
            <a:ext cx="1562308" cy="46814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避難所の統合・閉鎖</a:t>
            </a:r>
            <a:b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に向けた準備</a:t>
            </a:r>
          </a:p>
        </p:txBody>
      </p:sp>
      <p:sp>
        <p:nvSpPr>
          <p:cNvPr id="450" name="テキスト ボックス 449">
            <a:extLst>
              <a:ext uri="{FF2B5EF4-FFF2-40B4-BE49-F238E27FC236}">
                <a16:creationId xmlns:a16="http://schemas.microsoft.com/office/drawing/2014/main" id="{51D5D33D-2CB9-3E0F-5018-EAD2D46B6F61}"/>
              </a:ext>
            </a:extLst>
          </p:cNvPr>
          <p:cNvSpPr txBox="1"/>
          <p:nvPr/>
        </p:nvSpPr>
        <p:spPr>
          <a:xfrm>
            <a:off x="1841740" y="5641688"/>
            <a:ext cx="10852394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100" b="1" spc="30" dirty="0">
                <a:solidFill>
                  <a:schemeClr val="bg1"/>
                </a:solidFill>
              </a:rPr>
              <a:t>初動期　（災害発生当日）　　　　　　　　　　　　　　　　　　　　　　　　　　　　       展開期・安定期（２日目～３週間程度）　　　   撤収期</a:t>
            </a:r>
            <a:r>
              <a:rPr kumimoji="1" lang="ja-JP" altLang="en-US" sz="1100" b="1" spc="-150" dirty="0">
                <a:solidFill>
                  <a:schemeClr val="bg1"/>
                </a:solidFill>
              </a:rPr>
              <a:t>（ﾗｲﾌﾗｲﾝ復旧時）</a:t>
            </a:r>
          </a:p>
        </p:txBody>
      </p:sp>
      <p:sp>
        <p:nvSpPr>
          <p:cNvPr id="459" name="テキスト ボックス 458">
            <a:extLst>
              <a:ext uri="{FF2B5EF4-FFF2-40B4-BE49-F238E27FC236}">
                <a16:creationId xmlns:a16="http://schemas.microsoft.com/office/drawing/2014/main" id="{EE33DF7F-D0D2-5ACF-685C-297005F56DC4}"/>
              </a:ext>
            </a:extLst>
          </p:cNvPr>
          <p:cNvSpPr txBox="1"/>
          <p:nvPr/>
        </p:nvSpPr>
        <p:spPr>
          <a:xfrm>
            <a:off x="2083599" y="6463991"/>
            <a:ext cx="2047906" cy="2492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en-US" altLang="ja-JP" sz="10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10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ペット飼養場所の被害状況報告</a:t>
            </a:r>
            <a:r>
              <a:rPr kumimoji="1" lang="en-US" altLang="ja-JP" sz="10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</p:txBody>
      </p:sp>
      <p:sp>
        <p:nvSpPr>
          <p:cNvPr id="336" name="テキスト ボックス 335">
            <a:extLst>
              <a:ext uri="{FF2B5EF4-FFF2-40B4-BE49-F238E27FC236}">
                <a16:creationId xmlns:a16="http://schemas.microsoft.com/office/drawing/2014/main" id="{3FF5401F-9F29-30F3-D76B-CD30A2D4B1D7}"/>
              </a:ext>
            </a:extLst>
          </p:cNvPr>
          <p:cNvSpPr txBox="1"/>
          <p:nvPr/>
        </p:nvSpPr>
        <p:spPr bwMode="gray">
          <a:xfrm>
            <a:off x="2102660" y="7113105"/>
            <a:ext cx="1716131" cy="4681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 避難所運営のために</a:t>
            </a:r>
            <a:br>
              <a:rPr kumimoji="1" lang="en-US" altLang="ja-JP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100" b="1" spc="3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使う場所の指定</a:t>
            </a:r>
          </a:p>
        </p:txBody>
      </p:sp>
      <p:cxnSp>
        <p:nvCxnSpPr>
          <p:cNvPr id="499" name="直線矢印コネクタ 498">
            <a:extLst>
              <a:ext uri="{FF2B5EF4-FFF2-40B4-BE49-F238E27FC236}">
                <a16:creationId xmlns:a16="http://schemas.microsoft.com/office/drawing/2014/main" id="{33FA263F-C162-3396-EF42-11069EDA8E29}"/>
              </a:ext>
            </a:extLst>
          </p:cNvPr>
          <p:cNvCxnSpPr>
            <a:cxnSpLocks/>
          </p:cNvCxnSpPr>
          <p:nvPr/>
        </p:nvCxnSpPr>
        <p:spPr>
          <a:xfrm>
            <a:off x="8647725" y="7508540"/>
            <a:ext cx="288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直線矢印コネクタ 515">
            <a:extLst>
              <a:ext uri="{FF2B5EF4-FFF2-40B4-BE49-F238E27FC236}">
                <a16:creationId xmlns:a16="http://schemas.microsoft.com/office/drawing/2014/main" id="{74541D28-0A8C-51B1-A581-82248C60E4EE}"/>
              </a:ext>
            </a:extLst>
          </p:cNvPr>
          <p:cNvCxnSpPr>
            <a:cxnSpLocks/>
          </p:cNvCxnSpPr>
          <p:nvPr/>
        </p:nvCxnSpPr>
        <p:spPr>
          <a:xfrm>
            <a:off x="11769284" y="6685522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1" name="直線矢印コネクタ 520">
            <a:extLst>
              <a:ext uri="{FF2B5EF4-FFF2-40B4-BE49-F238E27FC236}">
                <a16:creationId xmlns:a16="http://schemas.microsoft.com/office/drawing/2014/main" id="{151DD63B-DE4D-D81B-BF76-31CAF9EDB898}"/>
              </a:ext>
            </a:extLst>
          </p:cNvPr>
          <p:cNvCxnSpPr>
            <a:cxnSpLocks/>
          </p:cNvCxnSpPr>
          <p:nvPr/>
        </p:nvCxnSpPr>
        <p:spPr>
          <a:xfrm>
            <a:off x="1382904" y="1588949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96E2D8C-0853-131F-DCC0-53B1D470E991}"/>
              </a:ext>
            </a:extLst>
          </p:cNvPr>
          <p:cNvSpPr/>
          <p:nvPr/>
        </p:nvSpPr>
        <p:spPr>
          <a:xfrm>
            <a:off x="707216" y="1413377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rgbClr val="003F98"/>
                </a:solidFill>
              </a:rPr>
              <a:t>1</a:t>
            </a:r>
            <a:endParaRPr lang="ja-JP" altLang="en-US" sz="1400" b="1" dirty="0">
              <a:solidFill>
                <a:srgbClr val="003F98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1F1BA41A-5104-B662-2BAD-405F2144301B}"/>
              </a:ext>
            </a:extLst>
          </p:cNvPr>
          <p:cNvSpPr/>
          <p:nvPr/>
        </p:nvSpPr>
        <p:spPr>
          <a:xfrm>
            <a:off x="706129" y="1889715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>
                <a:solidFill>
                  <a:srgbClr val="003F98"/>
                </a:solidFill>
              </a:rPr>
              <a:t>2</a:t>
            </a:r>
            <a:endParaRPr lang="ja-JP" altLang="en-US" sz="1400" b="1" dirty="0">
              <a:solidFill>
                <a:srgbClr val="003F98"/>
              </a:solidFill>
            </a:endParaRPr>
          </a:p>
        </p:txBody>
      </p:sp>
      <p:sp>
        <p:nvSpPr>
          <p:cNvPr id="374" name="矢印: 五方向 373">
            <a:extLst>
              <a:ext uri="{FF2B5EF4-FFF2-40B4-BE49-F238E27FC236}">
                <a16:creationId xmlns:a16="http://schemas.microsoft.com/office/drawing/2014/main" id="{FD000BA1-5681-2716-BC12-A2BCB9DEB30D}"/>
              </a:ext>
            </a:extLst>
          </p:cNvPr>
          <p:cNvSpPr/>
          <p:nvPr/>
        </p:nvSpPr>
        <p:spPr bwMode="gray">
          <a:xfrm>
            <a:off x="581262" y="781615"/>
            <a:ext cx="2234513" cy="288000"/>
          </a:xfrm>
          <a:prstGeom prst="homePlate">
            <a:avLst/>
          </a:prstGeom>
          <a:solidFill>
            <a:srgbClr val="D1E1F4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ja-JP" altLang="en-US" sz="1200" b="1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設営体制の確立</a:t>
            </a:r>
            <a:endParaRPr lang="en-US" altLang="ja-JP" sz="1200" b="1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E56DB4-0DB3-A847-55DC-400795116176}"/>
              </a:ext>
            </a:extLst>
          </p:cNvPr>
          <p:cNvSpPr/>
          <p:nvPr/>
        </p:nvSpPr>
        <p:spPr bwMode="gray">
          <a:xfrm>
            <a:off x="5855436" y="149735"/>
            <a:ext cx="6737161" cy="435121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108000" rtlCol="0" anchor="ctr"/>
          <a:lstStyle/>
          <a:p>
            <a:pPr>
              <a:lnSpc>
                <a:spcPts val="1000"/>
              </a:lnSpc>
              <a:spcAft>
                <a:spcPts val="300"/>
              </a:spcAft>
            </a:pP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（凡例）　</a:t>
            </a:r>
            <a:r>
              <a:rPr kumimoji="1" lang="ja-JP" altLang="en-US" sz="90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900" b="1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：本マニュアルの災害時における取組み（各避難所）に記載する業務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000"/>
              </a:lnSpc>
              <a:spcAft>
                <a:spcPts val="300"/>
              </a:spcAft>
            </a:pP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</a:t>
            </a:r>
            <a:r>
              <a:rPr kumimoji="1" lang="ja-JP" altLang="en-US" sz="9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：愛知県避難所運営マニュアルの初動期・展開期に記載されている業務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652959C-616F-131F-5CDB-C756CE828FBD}"/>
              </a:ext>
            </a:extLst>
          </p:cNvPr>
          <p:cNvSpPr/>
          <p:nvPr/>
        </p:nvSpPr>
        <p:spPr bwMode="gray">
          <a:xfrm>
            <a:off x="9370422" y="130514"/>
            <a:ext cx="3053807" cy="494447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108000" rtlCol="0" anchor="ctr"/>
          <a:lstStyle/>
          <a:p>
            <a:pPr>
              <a:lnSpc>
                <a:spcPts val="1000"/>
              </a:lnSpc>
              <a:spcAft>
                <a:spcPts val="300"/>
              </a:spcAft>
            </a:pP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 　　    ：連携</a:t>
            </a:r>
            <a:r>
              <a:rPr kumimoji="1" lang="en-US" altLang="ja-JP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ペット飼い主と避難所運営）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000"/>
              </a:lnSpc>
              <a:spcAft>
                <a:spcPts val="300"/>
              </a:spcAft>
            </a:pPr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</a:t>
            </a:r>
            <a:endParaRPr kumimoji="1" lang="en-US" altLang="ja-JP" sz="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二等辺三角形 19">
            <a:extLst>
              <a:ext uri="{FF2B5EF4-FFF2-40B4-BE49-F238E27FC236}">
                <a16:creationId xmlns:a16="http://schemas.microsoft.com/office/drawing/2014/main" id="{594BC480-52EB-3EC5-ACCA-1B4911F8A236}"/>
              </a:ext>
            </a:extLst>
          </p:cNvPr>
          <p:cNvSpPr/>
          <p:nvPr/>
        </p:nvSpPr>
        <p:spPr>
          <a:xfrm rot="10638894">
            <a:off x="4611170" y="5510637"/>
            <a:ext cx="108000" cy="720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/>
          </a:p>
        </p:txBody>
      </p:sp>
      <p:sp>
        <p:nvSpPr>
          <p:cNvPr id="21" name="二等辺三角形 20">
            <a:extLst>
              <a:ext uri="{FF2B5EF4-FFF2-40B4-BE49-F238E27FC236}">
                <a16:creationId xmlns:a16="http://schemas.microsoft.com/office/drawing/2014/main" id="{63B87FDE-B671-467A-32DD-B0200370B6F5}"/>
              </a:ext>
            </a:extLst>
          </p:cNvPr>
          <p:cNvSpPr/>
          <p:nvPr/>
        </p:nvSpPr>
        <p:spPr>
          <a:xfrm rot="10638894">
            <a:off x="7134842" y="5536038"/>
            <a:ext cx="108000" cy="720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/>
          </a:p>
        </p:txBody>
      </p:sp>
      <p:sp>
        <p:nvSpPr>
          <p:cNvPr id="24" name="二等辺三角形 23">
            <a:extLst>
              <a:ext uri="{FF2B5EF4-FFF2-40B4-BE49-F238E27FC236}">
                <a16:creationId xmlns:a16="http://schemas.microsoft.com/office/drawing/2014/main" id="{30F3B3C3-2BEA-8E7B-633A-0D85EAB94D9B}"/>
              </a:ext>
            </a:extLst>
          </p:cNvPr>
          <p:cNvSpPr/>
          <p:nvPr/>
        </p:nvSpPr>
        <p:spPr>
          <a:xfrm rot="10638894">
            <a:off x="10623713" y="5523336"/>
            <a:ext cx="108000" cy="72000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314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FDDEED5-F433-0B01-F3FC-5E861F6722BE}"/>
              </a:ext>
            </a:extLst>
          </p:cNvPr>
          <p:cNvSpPr txBox="1"/>
          <p:nvPr/>
        </p:nvSpPr>
        <p:spPr bwMode="gray">
          <a:xfrm>
            <a:off x="884702" y="2358092"/>
            <a:ext cx="1303399" cy="2807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飼養場所の選定</a:t>
            </a:r>
            <a:endParaRPr kumimoji="1" lang="en-US" altLang="ja-JP" sz="1200" b="1" spc="3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8677523-2562-F172-E467-B7D7FC777018}"/>
              </a:ext>
            </a:extLst>
          </p:cNvPr>
          <p:cNvSpPr/>
          <p:nvPr/>
        </p:nvSpPr>
        <p:spPr>
          <a:xfrm>
            <a:off x="721600" y="2415455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rgbClr val="003F98"/>
                </a:solidFill>
              </a:rPr>
              <a:t>３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1E29BB8D-1E7C-1D10-2C67-BF0895E371C6}"/>
              </a:ext>
            </a:extLst>
          </p:cNvPr>
          <p:cNvSpPr txBox="1"/>
          <p:nvPr/>
        </p:nvSpPr>
        <p:spPr bwMode="gray">
          <a:xfrm>
            <a:off x="5265695" y="2209764"/>
            <a:ext cx="1442247" cy="502317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避難所開設・運営の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責任者への報告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0B617AD-AF81-3A04-DD20-520092FD8EAF}"/>
              </a:ext>
            </a:extLst>
          </p:cNvPr>
          <p:cNvSpPr txBox="1"/>
          <p:nvPr/>
        </p:nvSpPr>
        <p:spPr bwMode="gray">
          <a:xfrm>
            <a:off x="5173100" y="1654717"/>
            <a:ext cx="1540237" cy="2807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飼い主の受付</a:t>
            </a:r>
            <a:endParaRPr kumimoji="1" lang="en-US" altLang="ja-JP" sz="1200" b="1" spc="3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57991816-2440-BB6F-C098-B83B16FC30D0}"/>
              </a:ext>
            </a:extLst>
          </p:cNvPr>
          <p:cNvCxnSpPr>
            <a:cxnSpLocks/>
          </p:cNvCxnSpPr>
          <p:nvPr/>
        </p:nvCxnSpPr>
        <p:spPr>
          <a:xfrm>
            <a:off x="5647586" y="1914870"/>
            <a:ext cx="0" cy="288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6CCF1EB-6DC3-4157-27FE-1C8907E3D1D3}"/>
              </a:ext>
            </a:extLst>
          </p:cNvPr>
          <p:cNvSpPr/>
          <p:nvPr/>
        </p:nvSpPr>
        <p:spPr>
          <a:xfrm>
            <a:off x="4980969" y="1712086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1200" b="1" dirty="0">
                <a:solidFill>
                  <a:srgbClr val="003F98"/>
                </a:solidFill>
              </a:rPr>
              <a:t>12</a:t>
            </a:r>
            <a:endParaRPr lang="ja-JP" altLang="en-US" sz="1200" b="1" dirty="0">
              <a:solidFill>
                <a:srgbClr val="003F98"/>
              </a:solidFill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21CCEF73-98DD-F206-C400-8D455F301980}"/>
              </a:ext>
            </a:extLst>
          </p:cNvPr>
          <p:cNvSpPr/>
          <p:nvPr/>
        </p:nvSpPr>
        <p:spPr>
          <a:xfrm>
            <a:off x="4979884" y="2268248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1200" b="1" dirty="0">
                <a:solidFill>
                  <a:srgbClr val="003F98"/>
                </a:solidFill>
              </a:rPr>
              <a:t>13</a:t>
            </a:r>
            <a:endParaRPr lang="ja-JP" altLang="en-US" sz="1200" b="1" dirty="0">
              <a:solidFill>
                <a:srgbClr val="003F98"/>
              </a:solidFill>
            </a:endParaRPr>
          </a:p>
        </p:txBody>
      </p:sp>
      <p:sp>
        <p:nvSpPr>
          <p:cNvPr id="458" name="テキスト ボックス 457">
            <a:extLst>
              <a:ext uri="{FF2B5EF4-FFF2-40B4-BE49-F238E27FC236}">
                <a16:creationId xmlns:a16="http://schemas.microsoft.com/office/drawing/2014/main" id="{14ADDF80-501E-1711-F4A1-04ED349A5CA0}"/>
              </a:ext>
            </a:extLst>
          </p:cNvPr>
          <p:cNvSpPr txBox="1"/>
          <p:nvPr/>
        </p:nvSpPr>
        <p:spPr bwMode="gray">
          <a:xfrm>
            <a:off x="11091329" y="1613637"/>
            <a:ext cx="1540237" cy="2807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閉鎖に向けた対応</a:t>
            </a:r>
            <a:endParaRPr kumimoji="1" lang="en-US" altLang="ja-JP" sz="1200" b="1" spc="30" dirty="0">
              <a:solidFill>
                <a:srgbClr val="003F9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1" name="正方形/長方形 460">
            <a:extLst>
              <a:ext uri="{FF2B5EF4-FFF2-40B4-BE49-F238E27FC236}">
                <a16:creationId xmlns:a16="http://schemas.microsoft.com/office/drawing/2014/main" id="{D8F2BB11-38C9-EB24-39DE-C222031FFEE8}"/>
              </a:ext>
            </a:extLst>
          </p:cNvPr>
          <p:cNvSpPr/>
          <p:nvPr/>
        </p:nvSpPr>
        <p:spPr>
          <a:xfrm>
            <a:off x="10928227" y="1671004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1200" b="1" dirty="0">
                <a:solidFill>
                  <a:srgbClr val="003F98"/>
                </a:solidFill>
              </a:rPr>
              <a:t>16</a:t>
            </a:r>
            <a:endParaRPr lang="ja-JP" altLang="en-US" sz="1200" b="1" dirty="0">
              <a:solidFill>
                <a:srgbClr val="003F98"/>
              </a:solidFill>
            </a:endParaRPr>
          </a:p>
        </p:txBody>
      </p:sp>
      <p:cxnSp>
        <p:nvCxnSpPr>
          <p:cNvPr id="463" name="直線矢印コネクタ 462">
            <a:extLst>
              <a:ext uri="{FF2B5EF4-FFF2-40B4-BE49-F238E27FC236}">
                <a16:creationId xmlns:a16="http://schemas.microsoft.com/office/drawing/2014/main" id="{8A8C312C-5A7F-94D9-4D8E-DF5721157628}"/>
              </a:ext>
            </a:extLst>
          </p:cNvPr>
          <p:cNvCxnSpPr>
            <a:cxnSpLocks/>
          </p:cNvCxnSpPr>
          <p:nvPr/>
        </p:nvCxnSpPr>
        <p:spPr>
          <a:xfrm>
            <a:off x="10624688" y="1765974"/>
            <a:ext cx="21074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0" name="テキスト ボックス 469">
            <a:extLst>
              <a:ext uri="{FF2B5EF4-FFF2-40B4-BE49-F238E27FC236}">
                <a16:creationId xmlns:a16="http://schemas.microsoft.com/office/drawing/2014/main" id="{DC47FB60-FB72-35C7-A24E-3C9B5C20339C}"/>
              </a:ext>
            </a:extLst>
          </p:cNvPr>
          <p:cNvSpPr txBox="1"/>
          <p:nvPr/>
        </p:nvSpPr>
        <p:spPr bwMode="gray">
          <a:xfrm>
            <a:off x="2928745" y="2927607"/>
            <a:ext cx="1775059" cy="280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資材</a:t>
            </a: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の確保</a:t>
            </a:r>
          </a:p>
        </p:txBody>
      </p:sp>
      <p:sp>
        <p:nvSpPr>
          <p:cNvPr id="472" name="正方形/長方形 471">
            <a:extLst>
              <a:ext uri="{FF2B5EF4-FFF2-40B4-BE49-F238E27FC236}">
                <a16:creationId xmlns:a16="http://schemas.microsoft.com/office/drawing/2014/main" id="{8DB2E23E-9918-D51E-B568-2393BC608CC5}"/>
              </a:ext>
            </a:extLst>
          </p:cNvPr>
          <p:cNvSpPr/>
          <p:nvPr/>
        </p:nvSpPr>
        <p:spPr>
          <a:xfrm>
            <a:off x="2773565" y="2986096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rgbClr val="003F98"/>
                </a:solidFill>
              </a:rPr>
              <a:t>７</a:t>
            </a:r>
          </a:p>
        </p:txBody>
      </p:sp>
      <p:sp>
        <p:nvSpPr>
          <p:cNvPr id="473" name="テキスト ボックス 472">
            <a:extLst>
              <a:ext uri="{FF2B5EF4-FFF2-40B4-BE49-F238E27FC236}">
                <a16:creationId xmlns:a16="http://schemas.microsoft.com/office/drawing/2014/main" id="{8C982475-A87C-8A77-13B0-1DA029818F68}"/>
              </a:ext>
            </a:extLst>
          </p:cNvPr>
          <p:cNvSpPr txBox="1"/>
          <p:nvPr/>
        </p:nvSpPr>
        <p:spPr bwMode="gray">
          <a:xfrm>
            <a:off x="2928753" y="3393690"/>
            <a:ext cx="1775059" cy="280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飼養場所の設営</a:t>
            </a:r>
          </a:p>
        </p:txBody>
      </p:sp>
      <p:cxnSp>
        <p:nvCxnSpPr>
          <p:cNvPr id="474" name="直線矢印コネクタ 473">
            <a:extLst>
              <a:ext uri="{FF2B5EF4-FFF2-40B4-BE49-F238E27FC236}">
                <a16:creationId xmlns:a16="http://schemas.microsoft.com/office/drawing/2014/main" id="{111DA5FC-11D6-586A-EC8B-751A91BBFDB5}"/>
              </a:ext>
            </a:extLst>
          </p:cNvPr>
          <p:cNvCxnSpPr>
            <a:cxnSpLocks/>
          </p:cNvCxnSpPr>
          <p:nvPr/>
        </p:nvCxnSpPr>
        <p:spPr>
          <a:xfrm>
            <a:off x="3368703" y="3214914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5" name="正方形/長方形 474">
            <a:extLst>
              <a:ext uri="{FF2B5EF4-FFF2-40B4-BE49-F238E27FC236}">
                <a16:creationId xmlns:a16="http://schemas.microsoft.com/office/drawing/2014/main" id="{6848B018-4340-CD30-E032-03FB84842B27}"/>
              </a:ext>
            </a:extLst>
          </p:cNvPr>
          <p:cNvSpPr/>
          <p:nvPr/>
        </p:nvSpPr>
        <p:spPr>
          <a:xfrm>
            <a:off x="2773570" y="3452180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rgbClr val="003F98"/>
                </a:solidFill>
              </a:rPr>
              <a:t>８</a:t>
            </a:r>
          </a:p>
        </p:txBody>
      </p:sp>
      <p:sp>
        <p:nvSpPr>
          <p:cNvPr id="476" name="テキスト ボックス 475">
            <a:extLst>
              <a:ext uri="{FF2B5EF4-FFF2-40B4-BE49-F238E27FC236}">
                <a16:creationId xmlns:a16="http://schemas.microsoft.com/office/drawing/2014/main" id="{5673905C-62AF-5CCF-02C1-1552A6435468}"/>
              </a:ext>
            </a:extLst>
          </p:cNvPr>
          <p:cNvSpPr txBox="1"/>
          <p:nvPr/>
        </p:nvSpPr>
        <p:spPr bwMode="gray">
          <a:xfrm>
            <a:off x="2928753" y="3855894"/>
            <a:ext cx="1775059" cy="280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飼い主受付の設営</a:t>
            </a:r>
          </a:p>
        </p:txBody>
      </p:sp>
      <p:cxnSp>
        <p:nvCxnSpPr>
          <p:cNvPr id="477" name="直線矢印コネクタ 476">
            <a:extLst>
              <a:ext uri="{FF2B5EF4-FFF2-40B4-BE49-F238E27FC236}">
                <a16:creationId xmlns:a16="http://schemas.microsoft.com/office/drawing/2014/main" id="{9F746531-186E-DBDD-FE5F-790A2AE57E37}"/>
              </a:ext>
            </a:extLst>
          </p:cNvPr>
          <p:cNvCxnSpPr>
            <a:cxnSpLocks/>
          </p:cNvCxnSpPr>
          <p:nvPr/>
        </p:nvCxnSpPr>
        <p:spPr>
          <a:xfrm>
            <a:off x="3368703" y="3677120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8" name="正方形/長方形 477">
            <a:extLst>
              <a:ext uri="{FF2B5EF4-FFF2-40B4-BE49-F238E27FC236}">
                <a16:creationId xmlns:a16="http://schemas.microsoft.com/office/drawing/2014/main" id="{6BF766E1-5034-9001-F6D8-348E22765F26}"/>
              </a:ext>
            </a:extLst>
          </p:cNvPr>
          <p:cNvSpPr/>
          <p:nvPr/>
        </p:nvSpPr>
        <p:spPr>
          <a:xfrm>
            <a:off x="2773570" y="3914383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rgbClr val="003F98"/>
                </a:solidFill>
              </a:rPr>
              <a:t>９</a:t>
            </a:r>
          </a:p>
        </p:txBody>
      </p:sp>
      <p:sp>
        <p:nvSpPr>
          <p:cNvPr id="479" name="テキスト ボックス 478">
            <a:extLst>
              <a:ext uri="{FF2B5EF4-FFF2-40B4-BE49-F238E27FC236}">
                <a16:creationId xmlns:a16="http://schemas.microsoft.com/office/drawing/2014/main" id="{A3DD0673-8FCD-4A63-893F-D0337ED07302}"/>
              </a:ext>
            </a:extLst>
          </p:cNvPr>
          <p:cNvSpPr txBox="1"/>
          <p:nvPr/>
        </p:nvSpPr>
        <p:spPr bwMode="gray">
          <a:xfrm>
            <a:off x="2928754" y="4321980"/>
            <a:ext cx="1775059" cy="280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飼い主受付への案内</a:t>
            </a:r>
          </a:p>
        </p:txBody>
      </p:sp>
      <p:cxnSp>
        <p:nvCxnSpPr>
          <p:cNvPr id="480" name="直線矢印コネクタ 479">
            <a:extLst>
              <a:ext uri="{FF2B5EF4-FFF2-40B4-BE49-F238E27FC236}">
                <a16:creationId xmlns:a16="http://schemas.microsoft.com/office/drawing/2014/main" id="{D08ABA5E-5765-8F04-3D70-A5B1CDB6CFE6}"/>
              </a:ext>
            </a:extLst>
          </p:cNvPr>
          <p:cNvCxnSpPr>
            <a:cxnSpLocks/>
          </p:cNvCxnSpPr>
          <p:nvPr/>
        </p:nvCxnSpPr>
        <p:spPr>
          <a:xfrm>
            <a:off x="3368708" y="4143201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2" name="テキスト ボックス 481">
            <a:extLst>
              <a:ext uri="{FF2B5EF4-FFF2-40B4-BE49-F238E27FC236}">
                <a16:creationId xmlns:a16="http://schemas.microsoft.com/office/drawing/2014/main" id="{3EABF345-0E31-3326-9ECA-998E2A6D7A3B}"/>
              </a:ext>
            </a:extLst>
          </p:cNvPr>
          <p:cNvSpPr txBox="1"/>
          <p:nvPr/>
        </p:nvSpPr>
        <p:spPr bwMode="gray">
          <a:xfrm>
            <a:off x="2928748" y="4819002"/>
            <a:ext cx="1556914" cy="50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避難所開設・運営の</a:t>
            </a:r>
          </a:p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責任者への報告</a:t>
            </a:r>
          </a:p>
        </p:txBody>
      </p:sp>
      <p:cxnSp>
        <p:nvCxnSpPr>
          <p:cNvPr id="483" name="直線矢印コネクタ 482">
            <a:extLst>
              <a:ext uri="{FF2B5EF4-FFF2-40B4-BE49-F238E27FC236}">
                <a16:creationId xmlns:a16="http://schemas.microsoft.com/office/drawing/2014/main" id="{9B2DBC23-9EF5-1F88-6CF2-505D70B0719F}"/>
              </a:ext>
            </a:extLst>
          </p:cNvPr>
          <p:cNvCxnSpPr>
            <a:cxnSpLocks/>
          </p:cNvCxnSpPr>
          <p:nvPr/>
        </p:nvCxnSpPr>
        <p:spPr>
          <a:xfrm>
            <a:off x="3368703" y="4640214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4" name="正方形/長方形 483">
            <a:extLst>
              <a:ext uri="{FF2B5EF4-FFF2-40B4-BE49-F238E27FC236}">
                <a16:creationId xmlns:a16="http://schemas.microsoft.com/office/drawing/2014/main" id="{0A2138A6-9986-D7D4-69A0-2770A3EAF383}"/>
              </a:ext>
            </a:extLst>
          </p:cNvPr>
          <p:cNvSpPr/>
          <p:nvPr/>
        </p:nvSpPr>
        <p:spPr>
          <a:xfrm>
            <a:off x="2773570" y="4987547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1100" b="1" dirty="0">
                <a:solidFill>
                  <a:srgbClr val="003F98"/>
                </a:solidFill>
              </a:rPr>
              <a:t>11</a:t>
            </a:r>
            <a:endParaRPr lang="ja-JP" altLang="en-US" sz="1100" b="1" dirty="0">
              <a:solidFill>
                <a:srgbClr val="003F98"/>
              </a:solidFill>
            </a:endParaRPr>
          </a:p>
        </p:txBody>
      </p:sp>
      <p:cxnSp>
        <p:nvCxnSpPr>
          <p:cNvPr id="485" name="コネクタ: カギ線 484">
            <a:extLst>
              <a:ext uri="{FF2B5EF4-FFF2-40B4-BE49-F238E27FC236}">
                <a16:creationId xmlns:a16="http://schemas.microsoft.com/office/drawing/2014/main" id="{05BAA891-83E4-11FE-BC7C-3844E959E0D0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2407243" y="4445050"/>
            <a:ext cx="108221" cy="1788182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コネクタ: カギ線 499">
            <a:extLst>
              <a:ext uri="{FF2B5EF4-FFF2-40B4-BE49-F238E27FC236}">
                <a16:creationId xmlns:a16="http://schemas.microsoft.com/office/drawing/2014/main" id="{01979A63-37EA-CAA6-30A3-8788C2C3434F}"/>
              </a:ext>
            </a:extLst>
          </p:cNvPr>
          <p:cNvCxnSpPr>
            <a:cxnSpLocks/>
            <a:stCxn id="34" idx="3"/>
            <a:endCxn id="448" idx="1"/>
          </p:cNvCxnSpPr>
          <p:nvPr/>
        </p:nvCxnSpPr>
        <p:spPr>
          <a:xfrm flipV="1">
            <a:off x="6707942" y="1777046"/>
            <a:ext cx="588464" cy="68387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0" name="テキスト ボックス 529">
            <a:extLst>
              <a:ext uri="{FF2B5EF4-FFF2-40B4-BE49-F238E27FC236}">
                <a16:creationId xmlns:a16="http://schemas.microsoft.com/office/drawing/2014/main" id="{A3EF3074-9706-4DA7-FB7A-8233466D9C0A}"/>
              </a:ext>
            </a:extLst>
          </p:cNvPr>
          <p:cNvSpPr txBox="1"/>
          <p:nvPr/>
        </p:nvSpPr>
        <p:spPr>
          <a:xfrm>
            <a:off x="6018939" y="3451047"/>
            <a:ext cx="353943" cy="1659431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ペットの受付状況報告</a:t>
            </a:r>
            <a:endParaRPr kumimoji="1" lang="en-US" altLang="ja-JP" sz="11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6" name="テキスト ボックス 535">
            <a:extLst>
              <a:ext uri="{FF2B5EF4-FFF2-40B4-BE49-F238E27FC236}">
                <a16:creationId xmlns:a16="http://schemas.microsoft.com/office/drawing/2014/main" id="{F605D032-9BAA-E1DD-F21D-379FB03A9090}"/>
              </a:ext>
            </a:extLst>
          </p:cNvPr>
          <p:cNvSpPr txBox="1"/>
          <p:nvPr/>
        </p:nvSpPr>
        <p:spPr>
          <a:xfrm>
            <a:off x="7767475" y="3142793"/>
            <a:ext cx="353943" cy="1982915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避難所運営委員会への参加</a:t>
            </a:r>
            <a:endParaRPr lang="ja-JP" altLang="en-US" sz="1100" dirty="0">
              <a:solidFill>
                <a:srgbClr val="FF0000"/>
              </a:solidFill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C4F6A83F-A622-2577-84D4-80EB8A3CFF01}"/>
              </a:ext>
            </a:extLst>
          </p:cNvPr>
          <p:cNvCxnSpPr>
            <a:cxnSpLocks/>
          </p:cNvCxnSpPr>
          <p:nvPr/>
        </p:nvCxnSpPr>
        <p:spPr>
          <a:xfrm>
            <a:off x="1384875" y="2105230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コネクタ: カギ線 26">
            <a:extLst>
              <a:ext uri="{FF2B5EF4-FFF2-40B4-BE49-F238E27FC236}">
                <a16:creationId xmlns:a16="http://schemas.microsoft.com/office/drawing/2014/main" id="{0A07DCB3-6D8C-DD96-671E-55BFCB881FEC}"/>
              </a:ext>
            </a:extLst>
          </p:cNvPr>
          <p:cNvCxnSpPr>
            <a:cxnSpLocks/>
            <a:stCxn id="482" idx="3"/>
            <a:endCxn id="316" idx="0"/>
          </p:cNvCxnSpPr>
          <p:nvPr/>
        </p:nvCxnSpPr>
        <p:spPr>
          <a:xfrm>
            <a:off x="4485662" y="5070161"/>
            <a:ext cx="995945" cy="1171361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1480A52-1E36-56C5-24E1-3434B449A8C4}"/>
              </a:ext>
            </a:extLst>
          </p:cNvPr>
          <p:cNvSpPr txBox="1"/>
          <p:nvPr/>
        </p:nvSpPr>
        <p:spPr>
          <a:xfrm>
            <a:off x="5482449" y="4316218"/>
            <a:ext cx="353943" cy="1659431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受付準備完了の報告</a:t>
            </a:r>
            <a:endParaRPr kumimoji="1" lang="en-US" altLang="ja-JP" sz="11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9A0CB0-23D6-85D1-4B3D-F2EB75F8E613}"/>
              </a:ext>
            </a:extLst>
          </p:cNvPr>
          <p:cNvSpPr txBox="1"/>
          <p:nvPr/>
        </p:nvSpPr>
        <p:spPr bwMode="gray">
          <a:xfrm>
            <a:off x="972143" y="3475555"/>
            <a:ext cx="1526995" cy="50231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飼い主の受付場所の選定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42DA793A-3CF5-4ED8-3F2A-8BB6A3F7DF06}"/>
              </a:ext>
            </a:extLst>
          </p:cNvPr>
          <p:cNvCxnSpPr>
            <a:cxnSpLocks/>
          </p:cNvCxnSpPr>
          <p:nvPr/>
        </p:nvCxnSpPr>
        <p:spPr>
          <a:xfrm>
            <a:off x="1382904" y="2641713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EF30B49-AF09-B3F1-B5E6-1E8961FB04CA}"/>
              </a:ext>
            </a:extLst>
          </p:cNvPr>
          <p:cNvSpPr/>
          <p:nvPr/>
        </p:nvSpPr>
        <p:spPr>
          <a:xfrm>
            <a:off x="706129" y="2942478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rgbClr val="003F98"/>
                </a:solidFill>
              </a:rPr>
              <a:t>４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54A5A8A-DA42-B2BF-F657-8FE2E4F77629}"/>
              </a:ext>
            </a:extLst>
          </p:cNvPr>
          <p:cNvSpPr txBox="1"/>
          <p:nvPr/>
        </p:nvSpPr>
        <p:spPr bwMode="gray">
          <a:xfrm>
            <a:off x="901600" y="2896824"/>
            <a:ext cx="1562461" cy="2807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ペットの経路の設定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30D9F68-2E52-D81F-E547-439A6A2205A6}"/>
              </a:ext>
            </a:extLst>
          </p:cNvPr>
          <p:cNvSpPr/>
          <p:nvPr/>
        </p:nvSpPr>
        <p:spPr>
          <a:xfrm>
            <a:off x="721600" y="3519019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rgbClr val="003F98"/>
                </a:solidFill>
              </a:rPr>
              <a:t>５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20B2BD2E-371B-C156-0E01-2C8BC8ACD12F}"/>
              </a:ext>
            </a:extLst>
          </p:cNvPr>
          <p:cNvCxnSpPr>
            <a:cxnSpLocks/>
          </p:cNvCxnSpPr>
          <p:nvPr/>
        </p:nvCxnSpPr>
        <p:spPr>
          <a:xfrm>
            <a:off x="1384875" y="3196095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605ABD59-0FB2-481C-C7DB-F93AA3872D64}"/>
              </a:ext>
            </a:extLst>
          </p:cNvPr>
          <p:cNvSpPr txBox="1"/>
          <p:nvPr/>
        </p:nvSpPr>
        <p:spPr bwMode="gray">
          <a:xfrm>
            <a:off x="874309" y="4193891"/>
            <a:ext cx="1532934" cy="5023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kumimoji="1" lang="ja-JP" altLang="en-US" sz="1200" b="1" spc="30" dirty="0">
                <a:solidFill>
                  <a:srgbClr val="003F98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避難所開設・運営の責任者への報告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19A4CCC-BE38-B59D-49E5-77438D3E76D9}"/>
              </a:ext>
            </a:extLst>
          </p:cNvPr>
          <p:cNvSpPr/>
          <p:nvPr/>
        </p:nvSpPr>
        <p:spPr>
          <a:xfrm>
            <a:off x="711215" y="4251250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rgbClr val="003F98"/>
                </a:solidFill>
              </a:rPr>
              <a:t>６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EFA86CA0-2DE1-0955-4E75-D344530D8404}"/>
              </a:ext>
            </a:extLst>
          </p:cNvPr>
          <p:cNvCxnSpPr>
            <a:cxnSpLocks/>
          </p:cNvCxnSpPr>
          <p:nvPr/>
        </p:nvCxnSpPr>
        <p:spPr>
          <a:xfrm>
            <a:off x="1374490" y="3941025"/>
            <a:ext cx="0" cy="2160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B4B099B5-C012-A442-AA6C-7EF75197F90F}"/>
              </a:ext>
            </a:extLst>
          </p:cNvPr>
          <p:cNvSpPr/>
          <p:nvPr/>
        </p:nvSpPr>
        <p:spPr>
          <a:xfrm>
            <a:off x="2779920" y="4375830"/>
            <a:ext cx="180000" cy="180000"/>
          </a:xfrm>
          <a:prstGeom prst="rect">
            <a:avLst/>
          </a:prstGeom>
          <a:solidFill>
            <a:srgbClr val="FFE1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altLang="ja-JP" sz="1100" b="1" dirty="0">
                <a:solidFill>
                  <a:srgbClr val="003F98"/>
                </a:solidFill>
              </a:rPr>
              <a:t>10</a:t>
            </a:r>
            <a:endParaRPr lang="ja-JP" altLang="en-US" sz="1100" b="1" dirty="0">
              <a:solidFill>
                <a:srgbClr val="003F98"/>
              </a:solidFill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6CAC7ECB-1FA6-3CD7-1ED9-38EE70B96E59}"/>
              </a:ext>
            </a:extLst>
          </p:cNvPr>
          <p:cNvCxnSpPr>
            <a:cxnSpLocks/>
          </p:cNvCxnSpPr>
          <p:nvPr/>
        </p:nvCxnSpPr>
        <p:spPr>
          <a:xfrm>
            <a:off x="8823157" y="1783619"/>
            <a:ext cx="21074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7" name="テキスト ボックス 516">
            <a:extLst>
              <a:ext uri="{FF2B5EF4-FFF2-40B4-BE49-F238E27FC236}">
                <a16:creationId xmlns:a16="http://schemas.microsoft.com/office/drawing/2014/main" id="{55E81AD9-582B-496B-6F94-92B95D5DA55E}"/>
              </a:ext>
            </a:extLst>
          </p:cNvPr>
          <p:cNvSpPr txBox="1"/>
          <p:nvPr/>
        </p:nvSpPr>
        <p:spPr>
          <a:xfrm>
            <a:off x="1940570" y="3893889"/>
            <a:ext cx="523220" cy="2377461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pPr algn="ctr"/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ペット飼養場所の</a:t>
            </a:r>
            <a:endParaRPr kumimoji="1" lang="en-US" altLang="ja-JP" sz="11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被害状況報告</a:t>
            </a:r>
            <a:endParaRPr lang="ja-JP" altLang="en-US" sz="1100" dirty="0">
              <a:solidFill>
                <a:srgbClr val="FF0000"/>
              </a:solidFill>
            </a:endParaRP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0AF3BE1C-7D0B-5A7D-1282-4CF7673D7C39}"/>
              </a:ext>
            </a:extLst>
          </p:cNvPr>
          <p:cNvCxnSpPr>
            <a:cxnSpLocks/>
          </p:cNvCxnSpPr>
          <p:nvPr/>
        </p:nvCxnSpPr>
        <p:spPr>
          <a:xfrm>
            <a:off x="9438345" y="6372113"/>
            <a:ext cx="1548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6CDEA4C-727A-DCC9-FC96-5DF58EB0CE17}"/>
              </a:ext>
            </a:extLst>
          </p:cNvPr>
          <p:cNvSpPr txBox="1"/>
          <p:nvPr/>
        </p:nvSpPr>
        <p:spPr bwMode="gray">
          <a:xfrm>
            <a:off x="10233319" y="7402072"/>
            <a:ext cx="1142393" cy="2650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Aft>
                <a:spcPts val="800"/>
              </a:spcAft>
            </a:pP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継続運営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B4FD97C-9178-3536-E55F-7F827AEDB829}"/>
              </a:ext>
            </a:extLst>
          </p:cNvPr>
          <p:cNvSpPr txBox="1"/>
          <p:nvPr/>
        </p:nvSpPr>
        <p:spPr>
          <a:xfrm>
            <a:off x="10129720" y="2755088"/>
            <a:ext cx="353943" cy="1832471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避難所運営委員会との連携</a:t>
            </a:r>
            <a:endParaRPr kumimoji="1" lang="en-US" altLang="ja-JP" sz="11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9" name="テキスト ボックス 518">
            <a:extLst>
              <a:ext uri="{FF2B5EF4-FFF2-40B4-BE49-F238E27FC236}">
                <a16:creationId xmlns:a16="http://schemas.microsoft.com/office/drawing/2014/main" id="{8EB7C7DF-E08A-3C37-B5B4-0306E121140B}"/>
              </a:ext>
            </a:extLst>
          </p:cNvPr>
          <p:cNvSpPr txBox="1"/>
          <p:nvPr/>
        </p:nvSpPr>
        <p:spPr>
          <a:xfrm>
            <a:off x="9894863" y="5292570"/>
            <a:ext cx="1568491" cy="246221"/>
          </a:xfrm>
          <a:prstGeom prst="rect">
            <a:avLst/>
          </a:prstGeom>
          <a:solidFill>
            <a:schemeClr val="bg1"/>
          </a:solidFill>
        </p:spPr>
        <p:txBody>
          <a:bodyPr vert="horz" wrap="square">
            <a:spAutoFit/>
          </a:bodyPr>
          <a:lstStyle/>
          <a:p>
            <a:pPr algn="ctr"/>
            <a:r>
              <a:rPr kumimoji="1" lang="ja-JP" altLang="en-US" sz="1000" b="1" dirty="0"/>
              <a:t>避難所の統合・閉鎖</a:t>
            </a:r>
            <a:endParaRPr lang="ja-JP" altLang="en-US" sz="1000" dirty="0"/>
          </a:p>
        </p:txBody>
      </p:sp>
      <p:cxnSp>
        <p:nvCxnSpPr>
          <p:cNvPr id="452" name="直線矢印コネクタ 451">
            <a:extLst>
              <a:ext uri="{FF2B5EF4-FFF2-40B4-BE49-F238E27FC236}">
                <a16:creationId xmlns:a16="http://schemas.microsoft.com/office/drawing/2014/main" id="{F6DDB3BE-3A87-4734-4B1D-4DA7611CCF4B}"/>
              </a:ext>
            </a:extLst>
          </p:cNvPr>
          <p:cNvCxnSpPr>
            <a:cxnSpLocks/>
          </p:cNvCxnSpPr>
          <p:nvPr/>
        </p:nvCxnSpPr>
        <p:spPr>
          <a:xfrm>
            <a:off x="9949656" y="7521600"/>
            <a:ext cx="288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2" name="テキスト ボックス 461">
            <a:extLst>
              <a:ext uri="{FF2B5EF4-FFF2-40B4-BE49-F238E27FC236}">
                <a16:creationId xmlns:a16="http://schemas.microsoft.com/office/drawing/2014/main" id="{5DBF9EBB-48B8-B175-EFC8-0E98CA9C673B}"/>
              </a:ext>
            </a:extLst>
          </p:cNvPr>
          <p:cNvSpPr txBox="1"/>
          <p:nvPr/>
        </p:nvSpPr>
        <p:spPr>
          <a:xfrm>
            <a:off x="12151955" y="2756969"/>
            <a:ext cx="353943" cy="1832471"/>
          </a:xfrm>
          <a:prstGeom prst="rect">
            <a:avLst/>
          </a:prstGeom>
          <a:noFill/>
        </p:spPr>
        <p:txBody>
          <a:bodyPr vert="eaVert" wrap="square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集約・閉鎖準備の連絡</a:t>
            </a:r>
            <a:endParaRPr kumimoji="1" lang="en-US" altLang="ja-JP" sz="11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31790132-8918-51EE-2CDD-0DB111606DAB}"/>
              </a:ext>
            </a:extLst>
          </p:cNvPr>
          <p:cNvCxnSpPr>
            <a:cxnSpLocks/>
          </p:cNvCxnSpPr>
          <p:nvPr/>
        </p:nvCxnSpPr>
        <p:spPr>
          <a:xfrm flipV="1">
            <a:off x="10249769" y="275814"/>
            <a:ext cx="2520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6361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2969</TotalTime>
  <Words>412</Words>
  <Application>Microsoft Office PowerPoint</Application>
  <PresentationFormat>A3 297x420 mm</PresentationFormat>
  <Paragraphs>85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HGS創英角ｺﾞｼｯｸUB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井上 徹太郎</dc:creator>
  <cp:lastModifiedBy>齋藤　靖正</cp:lastModifiedBy>
  <cp:revision>22</cp:revision>
  <cp:lastPrinted>2026-03-20T04:59:21Z</cp:lastPrinted>
  <dcterms:created xsi:type="dcterms:W3CDTF">2025-11-08T03:45:40Z</dcterms:created>
  <dcterms:modified xsi:type="dcterms:W3CDTF">2026-03-29T10:59:56Z</dcterms:modified>
</cp:coreProperties>
</file>