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284" r:id="rId2"/>
    <p:sldId id="346" r:id="rId3"/>
    <p:sldId id="310" r:id="rId4"/>
    <p:sldId id="356" r:id="rId5"/>
    <p:sldId id="256" r:id="rId6"/>
    <p:sldId id="286" r:id="rId7"/>
    <p:sldId id="323" r:id="rId8"/>
    <p:sldId id="324" r:id="rId9"/>
    <p:sldId id="292" r:id="rId10"/>
    <p:sldId id="325" r:id="rId11"/>
    <p:sldId id="336" r:id="rId12"/>
    <p:sldId id="288" r:id="rId13"/>
    <p:sldId id="289" r:id="rId14"/>
    <p:sldId id="326" r:id="rId15"/>
    <p:sldId id="355" r:id="rId16"/>
    <p:sldId id="290" r:id="rId17"/>
    <p:sldId id="291" r:id="rId18"/>
    <p:sldId id="293" r:id="rId19"/>
    <p:sldId id="294" r:id="rId20"/>
    <p:sldId id="295" r:id="rId21"/>
    <p:sldId id="296" r:id="rId22"/>
    <p:sldId id="297" r:id="rId23"/>
    <p:sldId id="299" r:id="rId24"/>
    <p:sldId id="300" r:id="rId25"/>
    <p:sldId id="331" r:id="rId26"/>
    <p:sldId id="277" r:id="rId27"/>
    <p:sldId id="306" r:id="rId28"/>
    <p:sldId id="307" r:id="rId29"/>
    <p:sldId id="309" r:id="rId30"/>
    <p:sldId id="278" r:id="rId31"/>
    <p:sldId id="332" r:id="rId32"/>
    <p:sldId id="316" r:id="rId33"/>
    <p:sldId id="301" r:id="rId34"/>
    <p:sldId id="280" r:id="rId35"/>
    <p:sldId id="302" r:id="rId36"/>
    <p:sldId id="311" r:id="rId37"/>
    <p:sldId id="312" r:id="rId38"/>
    <p:sldId id="304" r:id="rId39"/>
    <p:sldId id="327" r:id="rId40"/>
    <p:sldId id="315" r:id="rId41"/>
    <p:sldId id="281" r:id="rId42"/>
    <p:sldId id="328" r:id="rId43"/>
    <p:sldId id="347" r:id="rId44"/>
    <p:sldId id="329" r:id="rId45"/>
    <p:sldId id="330" r:id="rId46"/>
    <p:sldId id="321" r:id="rId47"/>
    <p:sldId id="317" r:id="rId48"/>
    <p:sldId id="318" r:id="rId49"/>
    <p:sldId id="319" r:id="rId50"/>
    <p:sldId id="320" r:id="rId51"/>
    <p:sldId id="305" r:id="rId52"/>
    <p:sldId id="333" r:id="rId53"/>
    <p:sldId id="334" r:id="rId54"/>
    <p:sldId id="335" r:id="rId55"/>
    <p:sldId id="348" r:id="rId56"/>
    <p:sldId id="349" r:id="rId57"/>
    <p:sldId id="350" r:id="rId58"/>
    <p:sldId id="351" r:id="rId59"/>
    <p:sldId id="352" r:id="rId60"/>
    <p:sldId id="353" r:id="rId61"/>
    <p:sldId id="354" r:id="rId62"/>
  </p:sldIdLst>
  <p:sldSz cx="6858000" cy="9906000" type="A4"/>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 userDrawn="1">
          <p15:clr>
            <a:srgbClr val="A4A3A4"/>
          </p15:clr>
        </p15:guide>
        <p15:guide id="2"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98"/>
    <a:srgbClr val="FCE7E5"/>
    <a:srgbClr val="EC6D7B"/>
    <a:srgbClr val="C2C1C2"/>
    <a:srgbClr val="FED759"/>
    <a:srgbClr val="FFF2CD"/>
    <a:srgbClr val="D1E1F4"/>
    <a:srgbClr val="409BD6"/>
    <a:srgbClr val="FCE8D8"/>
    <a:srgbClr val="D9ED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FF0EE-99CE-46C3-ADFB-4530C613896E}" v="2" dt="2026-03-19T05:29:17.100"/>
    <p1510:client id="{E56FED35-2547-DD7F-0D27-CA300C659EDB}" v="1" dt="2026-03-19T07:29:46.8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9" autoAdjust="0"/>
    <p:restoredTop sz="86424" autoAdjust="0"/>
  </p:normalViewPr>
  <p:slideViewPr>
    <p:cSldViewPr snapToGrid="0" showGuides="1">
      <p:cViewPr>
        <p:scale>
          <a:sx n="75" d="100"/>
          <a:sy n="75" d="100"/>
        </p:scale>
        <p:origin x="1577" y="-888"/>
      </p:cViewPr>
      <p:guideLst>
        <p:guide orient="horz" pos="194"/>
        <p:guide pos="2183"/>
      </p:guideLst>
    </p:cSldViewPr>
  </p:slideViewPr>
  <p:outlineViewPr>
    <p:cViewPr>
      <p:scale>
        <a:sx n="33" d="100"/>
        <a:sy n="33" d="100"/>
      </p:scale>
      <p:origin x="0" y="-4884"/>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井上 徹太郎" userId="769e5749-870c-4ca1-b7fe-2c77efc83599" providerId="ADAL" clId="{A960BBD2-EDD8-4F1D-8F96-2877CAE4EFE3}"/>
    <pc:docChg chg="addSld delSld modSld">
      <pc:chgData name="井上 徹太郎" userId="769e5749-870c-4ca1-b7fe-2c77efc83599" providerId="ADAL" clId="{A960BBD2-EDD8-4F1D-8F96-2877CAE4EFE3}" dt="2026-03-19T05:29:17.096" v="3"/>
      <pc:docMkLst>
        <pc:docMk/>
      </pc:docMkLst>
      <pc:sldChg chg="add del">
        <pc:chgData name="井上 徹太郎" userId="769e5749-870c-4ca1-b7fe-2c77efc83599" providerId="ADAL" clId="{A960BBD2-EDD8-4F1D-8F96-2877CAE4EFE3}" dt="2026-03-19T05:29:17.096" v="3"/>
        <pc:sldMkLst>
          <pc:docMk/>
          <pc:sldMk cId="1800968719" sldId="277"/>
        </pc:sldMkLst>
      </pc:sldChg>
      <pc:sldChg chg="add del">
        <pc:chgData name="井上 徹太郎" userId="769e5749-870c-4ca1-b7fe-2c77efc83599" providerId="ADAL" clId="{A960BBD2-EDD8-4F1D-8F96-2877CAE4EFE3}" dt="2026-03-19T05:29:17.096" v="3"/>
        <pc:sldMkLst>
          <pc:docMk/>
          <pc:sldMk cId="3218166194" sldId="278"/>
        </pc:sldMkLst>
      </pc:sldChg>
      <pc:sldChg chg="add del">
        <pc:chgData name="井上 徹太郎" userId="769e5749-870c-4ca1-b7fe-2c77efc83599" providerId="ADAL" clId="{A960BBD2-EDD8-4F1D-8F96-2877CAE4EFE3}" dt="2026-03-19T05:29:17.096" v="3"/>
        <pc:sldMkLst>
          <pc:docMk/>
          <pc:sldMk cId="2139009756" sldId="280"/>
        </pc:sldMkLst>
      </pc:sldChg>
      <pc:sldChg chg="add del">
        <pc:chgData name="井上 徹太郎" userId="769e5749-870c-4ca1-b7fe-2c77efc83599" providerId="ADAL" clId="{A960BBD2-EDD8-4F1D-8F96-2877CAE4EFE3}" dt="2026-03-19T05:29:17.096" v="3"/>
        <pc:sldMkLst>
          <pc:docMk/>
          <pc:sldMk cId="2345288599" sldId="281"/>
        </pc:sldMkLst>
      </pc:sldChg>
      <pc:sldChg chg="del">
        <pc:chgData name="井上 徹太郎" userId="769e5749-870c-4ca1-b7fe-2c77efc83599" providerId="ADAL" clId="{A960BBD2-EDD8-4F1D-8F96-2877CAE4EFE3}" dt="2026-03-19T05:29:14.956" v="2" actId="47"/>
        <pc:sldMkLst>
          <pc:docMk/>
          <pc:sldMk cId="3705023592" sldId="282"/>
        </pc:sldMkLst>
      </pc:sldChg>
      <pc:sldChg chg="del">
        <pc:chgData name="井上 徹太郎" userId="769e5749-870c-4ca1-b7fe-2c77efc83599" providerId="ADAL" clId="{A960BBD2-EDD8-4F1D-8F96-2877CAE4EFE3}" dt="2026-03-19T05:28:50.535" v="1" actId="47"/>
        <pc:sldMkLst>
          <pc:docMk/>
          <pc:sldMk cId="2550452382" sldId="285"/>
        </pc:sldMkLst>
      </pc:sldChg>
      <pc:sldChg chg="add del">
        <pc:chgData name="井上 徹太郎" userId="769e5749-870c-4ca1-b7fe-2c77efc83599" providerId="ADAL" clId="{A960BBD2-EDD8-4F1D-8F96-2877CAE4EFE3}" dt="2026-03-19T05:29:17.096" v="3"/>
        <pc:sldMkLst>
          <pc:docMk/>
          <pc:sldMk cId="230331077" sldId="301"/>
        </pc:sldMkLst>
      </pc:sldChg>
      <pc:sldChg chg="add del">
        <pc:chgData name="井上 徹太郎" userId="769e5749-870c-4ca1-b7fe-2c77efc83599" providerId="ADAL" clId="{A960BBD2-EDD8-4F1D-8F96-2877CAE4EFE3}" dt="2026-03-19T05:29:17.096" v="3"/>
        <pc:sldMkLst>
          <pc:docMk/>
          <pc:sldMk cId="1673630424" sldId="302"/>
        </pc:sldMkLst>
      </pc:sldChg>
      <pc:sldChg chg="add del">
        <pc:chgData name="井上 徹太郎" userId="769e5749-870c-4ca1-b7fe-2c77efc83599" providerId="ADAL" clId="{A960BBD2-EDD8-4F1D-8F96-2877CAE4EFE3}" dt="2026-03-19T05:29:17.096" v="3"/>
        <pc:sldMkLst>
          <pc:docMk/>
          <pc:sldMk cId="3109608331" sldId="304"/>
        </pc:sldMkLst>
      </pc:sldChg>
      <pc:sldChg chg="add del">
        <pc:chgData name="井上 徹太郎" userId="769e5749-870c-4ca1-b7fe-2c77efc83599" providerId="ADAL" clId="{A960BBD2-EDD8-4F1D-8F96-2877CAE4EFE3}" dt="2026-03-19T05:29:17.096" v="3"/>
        <pc:sldMkLst>
          <pc:docMk/>
          <pc:sldMk cId="57189780" sldId="305"/>
        </pc:sldMkLst>
      </pc:sldChg>
      <pc:sldChg chg="add del">
        <pc:chgData name="井上 徹太郎" userId="769e5749-870c-4ca1-b7fe-2c77efc83599" providerId="ADAL" clId="{A960BBD2-EDD8-4F1D-8F96-2877CAE4EFE3}" dt="2026-03-19T05:29:17.096" v="3"/>
        <pc:sldMkLst>
          <pc:docMk/>
          <pc:sldMk cId="3890802738" sldId="306"/>
        </pc:sldMkLst>
      </pc:sldChg>
      <pc:sldChg chg="add del">
        <pc:chgData name="井上 徹太郎" userId="769e5749-870c-4ca1-b7fe-2c77efc83599" providerId="ADAL" clId="{A960BBD2-EDD8-4F1D-8F96-2877CAE4EFE3}" dt="2026-03-19T05:29:17.096" v="3"/>
        <pc:sldMkLst>
          <pc:docMk/>
          <pc:sldMk cId="2128899259" sldId="307"/>
        </pc:sldMkLst>
      </pc:sldChg>
      <pc:sldChg chg="add del">
        <pc:chgData name="井上 徹太郎" userId="769e5749-870c-4ca1-b7fe-2c77efc83599" providerId="ADAL" clId="{A960BBD2-EDD8-4F1D-8F96-2877CAE4EFE3}" dt="2026-03-19T05:29:17.096" v="3"/>
        <pc:sldMkLst>
          <pc:docMk/>
          <pc:sldMk cId="442976156" sldId="309"/>
        </pc:sldMkLst>
      </pc:sldChg>
      <pc:sldChg chg="add del">
        <pc:chgData name="井上 徹太郎" userId="769e5749-870c-4ca1-b7fe-2c77efc83599" providerId="ADAL" clId="{A960BBD2-EDD8-4F1D-8F96-2877CAE4EFE3}" dt="2026-03-19T05:29:17.096" v="3"/>
        <pc:sldMkLst>
          <pc:docMk/>
          <pc:sldMk cId="1662119439" sldId="311"/>
        </pc:sldMkLst>
      </pc:sldChg>
      <pc:sldChg chg="add del">
        <pc:chgData name="井上 徹太郎" userId="769e5749-870c-4ca1-b7fe-2c77efc83599" providerId="ADAL" clId="{A960BBD2-EDD8-4F1D-8F96-2877CAE4EFE3}" dt="2026-03-19T05:29:17.096" v="3"/>
        <pc:sldMkLst>
          <pc:docMk/>
          <pc:sldMk cId="2162764387" sldId="312"/>
        </pc:sldMkLst>
      </pc:sldChg>
      <pc:sldChg chg="add del">
        <pc:chgData name="井上 徹太郎" userId="769e5749-870c-4ca1-b7fe-2c77efc83599" providerId="ADAL" clId="{A960BBD2-EDD8-4F1D-8F96-2877CAE4EFE3}" dt="2026-03-19T05:29:17.096" v="3"/>
        <pc:sldMkLst>
          <pc:docMk/>
          <pc:sldMk cId="1840446130" sldId="315"/>
        </pc:sldMkLst>
      </pc:sldChg>
      <pc:sldChg chg="add del">
        <pc:chgData name="井上 徹太郎" userId="769e5749-870c-4ca1-b7fe-2c77efc83599" providerId="ADAL" clId="{A960BBD2-EDD8-4F1D-8F96-2877CAE4EFE3}" dt="2026-03-19T05:29:17.096" v="3"/>
        <pc:sldMkLst>
          <pc:docMk/>
          <pc:sldMk cId="2088149684" sldId="316"/>
        </pc:sldMkLst>
      </pc:sldChg>
      <pc:sldChg chg="add del">
        <pc:chgData name="井上 徹太郎" userId="769e5749-870c-4ca1-b7fe-2c77efc83599" providerId="ADAL" clId="{A960BBD2-EDD8-4F1D-8F96-2877CAE4EFE3}" dt="2026-03-19T05:29:17.096" v="3"/>
        <pc:sldMkLst>
          <pc:docMk/>
          <pc:sldMk cId="2707100867" sldId="317"/>
        </pc:sldMkLst>
      </pc:sldChg>
      <pc:sldChg chg="add del">
        <pc:chgData name="井上 徹太郎" userId="769e5749-870c-4ca1-b7fe-2c77efc83599" providerId="ADAL" clId="{A960BBD2-EDD8-4F1D-8F96-2877CAE4EFE3}" dt="2026-03-19T05:29:17.096" v="3"/>
        <pc:sldMkLst>
          <pc:docMk/>
          <pc:sldMk cId="250665511" sldId="318"/>
        </pc:sldMkLst>
      </pc:sldChg>
      <pc:sldChg chg="add del">
        <pc:chgData name="井上 徹太郎" userId="769e5749-870c-4ca1-b7fe-2c77efc83599" providerId="ADAL" clId="{A960BBD2-EDD8-4F1D-8F96-2877CAE4EFE3}" dt="2026-03-19T05:29:17.096" v="3"/>
        <pc:sldMkLst>
          <pc:docMk/>
          <pc:sldMk cId="3255135884" sldId="319"/>
        </pc:sldMkLst>
      </pc:sldChg>
      <pc:sldChg chg="add del">
        <pc:chgData name="井上 徹太郎" userId="769e5749-870c-4ca1-b7fe-2c77efc83599" providerId="ADAL" clId="{A960BBD2-EDD8-4F1D-8F96-2877CAE4EFE3}" dt="2026-03-19T05:29:17.096" v="3"/>
        <pc:sldMkLst>
          <pc:docMk/>
          <pc:sldMk cId="295357127" sldId="320"/>
        </pc:sldMkLst>
      </pc:sldChg>
      <pc:sldChg chg="add del">
        <pc:chgData name="井上 徹太郎" userId="769e5749-870c-4ca1-b7fe-2c77efc83599" providerId="ADAL" clId="{A960BBD2-EDD8-4F1D-8F96-2877CAE4EFE3}" dt="2026-03-19T05:29:17.096" v="3"/>
        <pc:sldMkLst>
          <pc:docMk/>
          <pc:sldMk cId="4269966567" sldId="321"/>
        </pc:sldMkLst>
      </pc:sldChg>
      <pc:sldChg chg="add del">
        <pc:chgData name="井上 徹太郎" userId="769e5749-870c-4ca1-b7fe-2c77efc83599" providerId="ADAL" clId="{A960BBD2-EDD8-4F1D-8F96-2877CAE4EFE3}" dt="2026-03-19T05:29:17.096" v="3"/>
        <pc:sldMkLst>
          <pc:docMk/>
          <pc:sldMk cId="1784541729" sldId="327"/>
        </pc:sldMkLst>
      </pc:sldChg>
      <pc:sldChg chg="add del">
        <pc:chgData name="井上 徹太郎" userId="769e5749-870c-4ca1-b7fe-2c77efc83599" providerId="ADAL" clId="{A960BBD2-EDD8-4F1D-8F96-2877CAE4EFE3}" dt="2026-03-19T05:29:17.096" v="3"/>
        <pc:sldMkLst>
          <pc:docMk/>
          <pc:sldMk cId="1883074945" sldId="328"/>
        </pc:sldMkLst>
      </pc:sldChg>
      <pc:sldChg chg="add del">
        <pc:chgData name="井上 徹太郎" userId="769e5749-870c-4ca1-b7fe-2c77efc83599" providerId="ADAL" clId="{A960BBD2-EDD8-4F1D-8F96-2877CAE4EFE3}" dt="2026-03-19T05:29:17.096" v="3"/>
        <pc:sldMkLst>
          <pc:docMk/>
          <pc:sldMk cId="3900911980" sldId="329"/>
        </pc:sldMkLst>
      </pc:sldChg>
      <pc:sldChg chg="add del">
        <pc:chgData name="井上 徹太郎" userId="769e5749-870c-4ca1-b7fe-2c77efc83599" providerId="ADAL" clId="{A960BBD2-EDD8-4F1D-8F96-2877CAE4EFE3}" dt="2026-03-19T05:29:17.096" v="3"/>
        <pc:sldMkLst>
          <pc:docMk/>
          <pc:sldMk cId="4052144124" sldId="330"/>
        </pc:sldMkLst>
      </pc:sldChg>
      <pc:sldChg chg="add del">
        <pc:chgData name="井上 徹太郎" userId="769e5749-870c-4ca1-b7fe-2c77efc83599" providerId="ADAL" clId="{A960BBD2-EDD8-4F1D-8F96-2877CAE4EFE3}" dt="2026-03-19T05:29:17.096" v="3"/>
        <pc:sldMkLst>
          <pc:docMk/>
          <pc:sldMk cId="1628822253" sldId="331"/>
        </pc:sldMkLst>
      </pc:sldChg>
      <pc:sldChg chg="add del">
        <pc:chgData name="井上 徹太郎" userId="769e5749-870c-4ca1-b7fe-2c77efc83599" providerId="ADAL" clId="{A960BBD2-EDD8-4F1D-8F96-2877CAE4EFE3}" dt="2026-03-19T05:29:17.096" v="3"/>
        <pc:sldMkLst>
          <pc:docMk/>
          <pc:sldMk cId="2454726438" sldId="332"/>
        </pc:sldMkLst>
      </pc:sldChg>
      <pc:sldChg chg="add del">
        <pc:chgData name="井上 徹太郎" userId="769e5749-870c-4ca1-b7fe-2c77efc83599" providerId="ADAL" clId="{A960BBD2-EDD8-4F1D-8F96-2877CAE4EFE3}" dt="2026-03-19T05:29:17.096" v="3"/>
        <pc:sldMkLst>
          <pc:docMk/>
          <pc:sldMk cId="2799157130" sldId="333"/>
        </pc:sldMkLst>
      </pc:sldChg>
      <pc:sldChg chg="add del">
        <pc:chgData name="井上 徹太郎" userId="769e5749-870c-4ca1-b7fe-2c77efc83599" providerId="ADAL" clId="{A960BBD2-EDD8-4F1D-8F96-2877CAE4EFE3}" dt="2026-03-19T05:29:17.096" v="3"/>
        <pc:sldMkLst>
          <pc:docMk/>
          <pc:sldMk cId="615909766" sldId="334"/>
        </pc:sldMkLst>
      </pc:sldChg>
      <pc:sldChg chg="add del">
        <pc:chgData name="井上 徹太郎" userId="769e5749-870c-4ca1-b7fe-2c77efc83599" providerId="ADAL" clId="{A960BBD2-EDD8-4F1D-8F96-2877CAE4EFE3}" dt="2026-03-19T05:29:17.096" v="3"/>
        <pc:sldMkLst>
          <pc:docMk/>
          <pc:sldMk cId="3964224857" sldId="335"/>
        </pc:sldMkLst>
      </pc:sldChg>
      <pc:sldChg chg="del">
        <pc:chgData name="井上 徹太郎" userId="769e5749-870c-4ca1-b7fe-2c77efc83599" providerId="ADAL" clId="{A960BBD2-EDD8-4F1D-8F96-2877CAE4EFE3}" dt="2026-03-19T05:29:14.956" v="2" actId="47"/>
        <pc:sldMkLst>
          <pc:docMk/>
          <pc:sldMk cId="2122030046" sldId="337"/>
        </pc:sldMkLst>
      </pc:sldChg>
      <pc:sldChg chg="del">
        <pc:chgData name="井上 徹太郎" userId="769e5749-870c-4ca1-b7fe-2c77efc83599" providerId="ADAL" clId="{A960BBD2-EDD8-4F1D-8F96-2877CAE4EFE3}" dt="2026-03-19T05:29:14.956" v="2" actId="47"/>
        <pc:sldMkLst>
          <pc:docMk/>
          <pc:sldMk cId="3459845337" sldId="338"/>
        </pc:sldMkLst>
      </pc:sldChg>
      <pc:sldChg chg="del">
        <pc:chgData name="井上 徹太郎" userId="769e5749-870c-4ca1-b7fe-2c77efc83599" providerId="ADAL" clId="{A960BBD2-EDD8-4F1D-8F96-2877CAE4EFE3}" dt="2026-03-19T05:29:14.956" v="2" actId="47"/>
        <pc:sldMkLst>
          <pc:docMk/>
          <pc:sldMk cId="2939123191" sldId="339"/>
        </pc:sldMkLst>
      </pc:sldChg>
      <pc:sldChg chg="del">
        <pc:chgData name="井上 徹太郎" userId="769e5749-870c-4ca1-b7fe-2c77efc83599" providerId="ADAL" clId="{A960BBD2-EDD8-4F1D-8F96-2877CAE4EFE3}" dt="2026-03-19T05:29:14.956" v="2" actId="47"/>
        <pc:sldMkLst>
          <pc:docMk/>
          <pc:sldMk cId="1050353677" sldId="340"/>
        </pc:sldMkLst>
      </pc:sldChg>
      <pc:sldChg chg="del">
        <pc:chgData name="井上 徹太郎" userId="769e5749-870c-4ca1-b7fe-2c77efc83599" providerId="ADAL" clId="{A960BBD2-EDD8-4F1D-8F96-2877CAE4EFE3}" dt="2026-03-19T05:29:14.956" v="2" actId="47"/>
        <pc:sldMkLst>
          <pc:docMk/>
          <pc:sldMk cId="3274503356" sldId="341"/>
        </pc:sldMkLst>
      </pc:sldChg>
      <pc:sldChg chg="del">
        <pc:chgData name="井上 徹太郎" userId="769e5749-870c-4ca1-b7fe-2c77efc83599" providerId="ADAL" clId="{A960BBD2-EDD8-4F1D-8F96-2877CAE4EFE3}" dt="2026-03-19T05:29:14.956" v="2" actId="47"/>
        <pc:sldMkLst>
          <pc:docMk/>
          <pc:sldMk cId="3391237286" sldId="342"/>
        </pc:sldMkLst>
      </pc:sldChg>
      <pc:sldChg chg="del">
        <pc:chgData name="井上 徹太郎" userId="769e5749-870c-4ca1-b7fe-2c77efc83599" providerId="ADAL" clId="{A960BBD2-EDD8-4F1D-8F96-2877CAE4EFE3}" dt="2026-03-19T05:29:14.956" v="2" actId="47"/>
        <pc:sldMkLst>
          <pc:docMk/>
          <pc:sldMk cId="509052895" sldId="343"/>
        </pc:sldMkLst>
      </pc:sldChg>
      <pc:sldChg chg="del">
        <pc:chgData name="井上 徹太郎" userId="769e5749-870c-4ca1-b7fe-2c77efc83599" providerId="ADAL" clId="{A960BBD2-EDD8-4F1D-8F96-2877CAE4EFE3}" dt="2026-03-19T05:29:14.956" v="2" actId="47"/>
        <pc:sldMkLst>
          <pc:docMk/>
          <pc:sldMk cId="2616580807" sldId="344"/>
        </pc:sldMkLst>
      </pc:sldChg>
      <pc:sldChg chg="del">
        <pc:chgData name="井上 徹太郎" userId="769e5749-870c-4ca1-b7fe-2c77efc83599" providerId="ADAL" clId="{A960BBD2-EDD8-4F1D-8F96-2877CAE4EFE3}" dt="2026-03-19T05:29:14.956" v="2" actId="47"/>
        <pc:sldMkLst>
          <pc:docMk/>
          <pc:sldMk cId="861568878" sldId="345"/>
        </pc:sldMkLst>
      </pc:sldChg>
      <pc:sldChg chg="add">
        <pc:chgData name="井上 徹太郎" userId="769e5749-870c-4ca1-b7fe-2c77efc83599" providerId="ADAL" clId="{A960BBD2-EDD8-4F1D-8F96-2877CAE4EFE3}" dt="2026-03-19T05:28:47.966" v="0"/>
        <pc:sldMkLst>
          <pc:docMk/>
          <pc:sldMk cId="1429564227" sldId="346"/>
        </pc:sldMkLst>
      </pc:sldChg>
      <pc:sldChg chg="add">
        <pc:chgData name="井上 徹太郎" userId="769e5749-870c-4ca1-b7fe-2c77efc83599" providerId="ADAL" clId="{A960BBD2-EDD8-4F1D-8F96-2877CAE4EFE3}" dt="2026-03-19T05:29:17.096" v="3"/>
        <pc:sldMkLst>
          <pc:docMk/>
          <pc:sldMk cId="3024310359" sldId="347"/>
        </pc:sldMkLst>
      </pc:sldChg>
      <pc:sldChg chg="add">
        <pc:chgData name="井上 徹太郎" userId="769e5749-870c-4ca1-b7fe-2c77efc83599" providerId="ADAL" clId="{A960BBD2-EDD8-4F1D-8F96-2877CAE4EFE3}" dt="2026-03-19T05:29:17.096" v="3"/>
        <pc:sldMkLst>
          <pc:docMk/>
          <pc:sldMk cId="1599533659" sldId="348"/>
        </pc:sldMkLst>
      </pc:sldChg>
      <pc:sldChg chg="add">
        <pc:chgData name="井上 徹太郎" userId="769e5749-870c-4ca1-b7fe-2c77efc83599" providerId="ADAL" clId="{A960BBD2-EDD8-4F1D-8F96-2877CAE4EFE3}" dt="2026-03-19T05:29:17.096" v="3"/>
        <pc:sldMkLst>
          <pc:docMk/>
          <pc:sldMk cId="981307642" sldId="349"/>
        </pc:sldMkLst>
      </pc:sldChg>
      <pc:sldChg chg="add">
        <pc:chgData name="井上 徹太郎" userId="769e5749-870c-4ca1-b7fe-2c77efc83599" providerId="ADAL" clId="{A960BBD2-EDD8-4F1D-8F96-2877CAE4EFE3}" dt="2026-03-19T05:29:17.096" v="3"/>
        <pc:sldMkLst>
          <pc:docMk/>
          <pc:sldMk cId="898968126" sldId="350"/>
        </pc:sldMkLst>
      </pc:sldChg>
      <pc:sldChg chg="add">
        <pc:chgData name="井上 徹太郎" userId="769e5749-870c-4ca1-b7fe-2c77efc83599" providerId="ADAL" clId="{A960BBD2-EDD8-4F1D-8F96-2877CAE4EFE3}" dt="2026-03-19T05:29:17.096" v="3"/>
        <pc:sldMkLst>
          <pc:docMk/>
          <pc:sldMk cId="1676722299" sldId="351"/>
        </pc:sldMkLst>
      </pc:sldChg>
      <pc:sldChg chg="add">
        <pc:chgData name="井上 徹太郎" userId="769e5749-870c-4ca1-b7fe-2c77efc83599" providerId="ADAL" clId="{A960BBD2-EDD8-4F1D-8F96-2877CAE4EFE3}" dt="2026-03-19T05:29:17.096" v="3"/>
        <pc:sldMkLst>
          <pc:docMk/>
          <pc:sldMk cId="1236524703" sldId="352"/>
        </pc:sldMkLst>
      </pc:sldChg>
      <pc:sldChg chg="add">
        <pc:chgData name="井上 徹太郎" userId="769e5749-870c-4ca1-b7fe-2c77efc83599" providerId="ADAL" clId="{A960BBD2-EDD8-4F1D-8F96-2877CAE4EFE3}" dt="2026-03-19T05:29:17.096" v="3"/>
        <pc:sldMkLst>
          <pc:docMk/>
          <pc:sldMk cId="1672840563" sldId="353"/>
        </pc:sldMkLst>
      </pc:sldChg>
      <pc:sldChg chg="add">
        <pc:chgData name="井上 徹太郎" userId="769e5749-870c-4ca1-b7fe-2c77efc83599" providerId="ADAL" clId="{A960BBD2-EDD8-4F1D-8F96-2877CAE4EFE3}" dt="2026-03-19T05:29:17.096" v="3"/>
        <pc:sldMkLst>
          <pc:docMk/>
          <pc:sldMk cId="2851562023" sldId="354"/>
        </pc:sldMkLst>
      </pc:sldChg>
    </pc:docChg>
  </pc:docChgLst>
  <pc:docChgLst>
    <pc:chgData name="ゲスト ユーザー" userId="S::urn:spo:tenantanon#30944b1a-934e-473e-8031-dc121c880b77::" providerId="AD" clId="Web-{E56FED35-2547-DD7F-0D27-CA300C659EDB}"/>
    <pc:docChg chg="modSld">
      <pc:chgData name="ゲスト ユーザー" userId="S::urn:spo:tenantanon#30944b1a-934e-473e-8031-dc121c880b77::" providerId="AD" clId="Web-{E56FED35-2547-DD7F-0D27-CA300C659EDB}" dt="2026-03-19T07:29:46.899" v="0" actId="14100"/>
      <pc:docMkLst>
        <pc:docMk/>
      </pc:docMkLst>
      <pc:sldChg chg="modSp">
        <pc:chgData name="ゲスト ユーザー" userId="S::urn:spo:tenantanon#30944b1a-934e-473e-8031-dc121c880b77::" providerId="AD" clId="Web-{E56FED35-2547-DD7F-0D27-CA300C659EDB}" dt="2026-03-19T07:29:46.899" v="0" actId="14100"/>
        <pc:sldMkLst>
          <pc:docMk/>
          <pc:sldMk cId="3956447376" sldId="310"/>
        </pc:sldMkLst>
        <pc:spChg chg="mod">
          <ac:chgData name="ゲスト ユーザー" userId="S::urn:spo:tenantanon#30944b1a-934e-473e-8031-dc121c880b77::" providerId="AD" clId="Web-{E56FED35-2547-DD7F-0D27-CA300C659EDB}" dt="2026-03-19T07:29:46.899" v="0" actId="14100"/>
          <ac:spMkLst>
            <pc:docMk/>
            <pc:sldMk cId="3956447376" sldId="310"/>
            <ac:spMk id="2" creationId="{FC91AFBA-801F-1F3C-CE1E-648ACB243A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58F938B-7EAF-4467-7AFD-6E05FC602EA1}"/>
              </a:ext>
            </a:extLst>
          </p:cNvPr>
          <p:cNvSpPr>
            <a:spLocks noGrp="1"/>
          </p:cNvSpPr>
          <p:nvPr>
            <p:ph type="hdr" sz="quarter"/>
          </p:nvPr>
        </p:nvSpPr>
        <p:spPr>
          <a:xfrm>
            <a:off x="2" y="0"/>
            <a:ext cx="2890665" cy="496888"/>
          </a:xfrm>
          <a:prstGeom prst="rect">
            <a:avLst/>
          </a:prstGeom>
        </p:spPr>
        <p:txBody>
          <a:bodyPr vert="horz" lIns="91147" tIns="45573" rIns="91147" bIns="4557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EA001A8-868F-EF75-EA51-1C86270147E8}"/>
              </a:ext>
            </a:extLst>
          </p:cNvPr>
          <p:cNvSpPr>
            <a:spLocks noGrp="1"/>
          </p:cNvSpPr>
          <p:nvPr>
            <p:ph type="dt" sz="quarter" idx="1"/>
          </p:nvPr>
        </p:nvSpPr>
        <p:spPr>
          <a:xfrm>
            <a:off x="3776866" y="0"/>
            <a:ext cx="2890665" cy="496888"/>
          </a:xfrm>
          <a:prstGeom prst="rect">
            <a:avLst/>
          </a:prstGeom>
        </p:spPr>
        <p:txBody>
          <a:bodyPr vert="horz" lIns="91147" tIns="45573" rIns="91147" bIns="45573" rtlCol="0"/>
          <a:lstStyle>
            <a:lvl1pPr algn="r">
              <a:defRPr sz="1200"/>
            </a:lvl1pPr>
          </a:lstStyle>
          <a:p>
            <a:fld id="{1AB70368-0FDB-489A-AB89-F1DF60B1D95F}" type="datetimeFigureOut">
              <a:rPr kumimoji="1" lang="ja-JP" altLang="en-US" smtClean="0"/>
              <a:t>2026/3/29</a:t>
            </a:fld>
            <a:endParaRPr kumimoji="1" lang="ja-JP" altLang="en-US"/>
          </a:p>
        </p:txBody>
      </p:sp>
      <p:sp>
        <p:nvSpPr>
          <p:cNvPr id="4" name="フッター プレースホルダー 3">
            <a:extLst>
              <a:ext uri="{FF2B5EF4-FFF2-40B4-BE49-F238E27FC236}">
                <a16:creationId xmlns:a16="http://schemas.microsoft.com/office/drawing/2014/main" id="{7A831BAD-479F-88FA-A790-6351DD269005}"/>
              </a:ext>
            </a:extLst>
          </p:cNvPr>
          <p:cNvSpPr>
            <a:spLocks noGrp="1"/>
          </p:cNvSpPr>
          <p:nvPr>
            <p:ph type="ftr" sz="quarter" idx="2"/>
          </p:nvPr>
        </p:nvSpPr>
        <p:spPr>
          <a:xfrm>
            <a:off x="2" y="9429750"/>
            <a:ext cx="2890665" cy="496888"/>
          </a:xfrm>
          <a:prstGeom prst="rect">
            <a:avLst/>
          </a:prstGeom>
        </p:spPr>
        <p:txBody>
          <a:bodyPr vert="horz" lIns="91147" tIns="45573" rIns="91147" bIns="4557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947EDF0-3A45-B177-E8C9-880C904D7A8D}"/>
              </a:ext>
            </a:extLst>
          </p:cNvPr>
          <p:cNvSpPr>
            <a:spLocks noGrp="1"/>
          </p:cNvSpPr>
          <p:nvPr>
            <p:ph type="sldNum" sz="quarter" idx="3"/>
          </p:nvPr>
        </p:nvSpPr>
        <p:spPr>
          <a:xfrm>
            <a:off x="3776866" y="9429750"/>
            <a:ext cx="2890665" cy="496888"/>
          </a:xfrm>
          <a:prstGeom prst="rect">
            <a:avLst/>
          </a:prstGeom>
        </p:spPr>
        <p:txBody>
          <a:bodyPr vert="horz" lIns="91147" tIns="45573" rIns="91147" bIns="45573" rtlCol="0" anchor="b"/>
          <a:lstStyle>
            <a:lvl1pPr algn="r">
              <a:defRPr sz="1200"/>
            </a:lvl1pPr>
          </a:lstStyle>
          <a:p>
            <a:fld id="{D8DBF268-15AC-49B9-A95B-990BC6FF6327}" type="slidenum">
              <a:rPr kumimoji="1" lang="ja-JP" altLang="en-US" smtClean="0"/>
              <a:t>‹#›</a:t>
            </a:fld>
            <a:endParaRPr kumimoji="1" lang="ja-JP" altLang="en-US"/>
          </a:p>
        </p:txBody>
      </p:sp>
    </p:spTree>
    <p:extLst>
      <p:ext uri="{BB962C8B-B14F-4D97-AF65-F5344CB8AC3E}">
        <p14:creationId xmlns:p14="http://schemas.microsoft.com/office/powerpoint/2010/main" val="2521069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890665" cy="496888"/>
          </a:xfrm>
          <a:prstGeom prst="rect">
            <a:avLst/>
          </a:prstGeom>
        </p:spPr>
        <p:txBody>
          <a:bodyPr vert="horz" lIns="91147" tIns="45573" rIns="91147" bIns="45573" rtlCol="0"/>
          <a:lstStyle>
            <a:lvl1pPr algn="l">
              <a:defRPr sz="1200"/>
            </a:lvl1pPr>
          </a:lstStyle>
          <a:p>
            <a:endParaRPr kumimoji="1" lang="ja-JP" altLang="en-US"/>
          </a:p>
        </p:txBody>
      </p:sp>
      <p:sp>
        <p:nvSpPr>
          <p:cNvPr id="3" name="日付プレースホルダー 2"/>
          <p:cNvSpPr>
            <a:spLocks noGrp="1"/>
          </p:cNvSpPr>
          <p:nvPr>
            <p:ph type="dt" idx="1"/>
          </p:nvPr>
        </p:nvSpPr>
        <p:spPr>
          <a:xfrm>
            <a:off x="3776866" y="0"/>
            <a:ext cx="2890665" cy="496888"/>
          </a:xfrm>
          <a:prstGeom prst="rect">
            <a:avLst/>
          </a:prstGeom>
        </p:spPr>
        <p:txBody>
          <a:bodyPr vert="horz" lIns="91147" tIns="45573" rIns="91147" bIns="45573" rtlCol="0"/>
          <a:lstStyle>
            <a:lvl1pPr algn="r">
              <a:defRPr sz="1200"/>
            </a:lvl1pPr>
          </a:lstStyle>
          <a:p>
            <a:fld id="{E086114D-2F92-41BD-AA63-BE88C8C1BC66}" type="datetimeFigureOut">
              <a:rPr kumimoji="1" lang="ja-JP" altLang="en-US" smtClean="0"/>
              <a:t>2026/3/29</a:t>
            </a:fld>
            <a:endParaRPr kumimoji="1" lang="ja-JP" altLang="en-US"/>
          </a:p>
        </p:txBody>
      </p:sp>
      <p:sp>
        <p:nvSpPr>
          <p:cNvPr id="4" name="スライド イメージ プレースホルダー 3"/>
          <p:cNvSpPr>
            <a:spLocks noGrp="1" noRot="1" noChangeAspect="1"/>
          </p:cNvSpPr>
          <p:nvPr>
            <p:ph type="sldImg" idx="2"/>
          </p:nvPr>
        </p:nvSpPr>
        <p:spPr>
          <a:xfrm>
            <a:off x="2176463" y="1241425"/>
            <a:ext cx="2316162" cy="3349625"/>
          </a:xfrm>
          <a:prstGeom prst="rect">
            <a:avLst/>
          </a:prstGeom>
          <a:noFill/>
          <a:ln w="12700">
            <a:solidFill>
              <a:prstClr val="black"/>
            </a:solidFill>
          </a:ln>
        </p:spPr>
        <p:txBody>
          <a:bodyPr vert="horz" lIns="91147" tIns="45573" rIns="91147" bIns="45573" rtlCol="0" anchor="ctr"/>
          <a:lstStyle/>
          <a:p>
            <a:endParaRPr lang="ja-JP" altLang="en-US"/>
          </a:p>
        </p:txBody>
      </p:sp>
      <p:sp>
        <p:nvSpPr>
          <p:cNvPr id="5" name="ノート プレースホルダー 4"/>
          <p:cNvSpPr>
            <a:spLocks noGrp="1"/>
          </p:cNvSpPr>
          <p:nvPr>
            <p:ph type="body" sz="quarter" idx="3"/>
          </p:nvPr>
        </p:nvSpPr>
        <p:spPr>
          <a:xfrm>
            <a:off x="666599" y="4776790"/>
            <a:ext cx="5335894" cy="3908425"/>
          </a:xfrm>
          <a:prstGeom prst="rect">
            <a:avLst/>
          </a:prstGeom>
        </p:spPr>
        <p:txBody>
          <a:bodyPr vert="horz" lIns="91147" tIns="45573" rIns="91147" bIns="455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9750"/>
            <a:ext cx="2890665" cy="496888"/>
          </a:xfrm>
          <a:prstGeom prst="rect">
            <a:avLst/>
          </a:prstGeom>
        </p:spPr>
        <p:txBody>
          <a:bodyPr vert="horz" lIns="91147" tIns="45573" rIns="91147" bIns="4557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76866" y="9429750"/>
            <a:ext cx="2890665" cy="496888"/>
          </a:xfrm>
          <a:prstGeom prst="rect">
            <a:avLst/>
          </a:prstGeom>
        </p:spPr>
        <p:txBody>
          <a:bodyPr vert="horz" lIns="91147" tIns="45573" rIns="91147" bIns="45573" rtlCol="0" anchor="b"/>
          <a:lstStyle>
            <a:lvl1pPr algn="r">
              <a:defRPr sz="1200"/>
            </a:lvl1pPr>
          </a:lstStyle>
          <a:p>
            <a:fld id="{DD43AE90-A031-4A8D-861A-933C81BAAABD}" type="slidenum">
              <a:rPr kumimoji="1" lang="ja-JP" altLang="en-US" smtClean="0"/>
              <a:t>‹#›</a:t>
            </a:fld>
            <a:endParaRPr kumimoji="1" lang="ja-JP" altLang="en-US"/>
          </a:p>
        </p:txBody>
      </p:sp>
    </p:spTree>
    <p:extLst>
      <p:ext uri="{BB962C8B-B14F-4D97-AF65-F5344CB8AC3E}">
        <p14:creationId xmlns:p14="http://schemas.microsoft.com/office/powerpoint/2010/main" val="12905727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76463" y="1241425"/>
            <a:ext cx="2316162"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43AE90-A031-4A8D-861A-933C81BAAABD}" type="slidenum">
              <a:rPr kumimoji="1" lang="ja-JP" altLang="en-US" smtClean="0"/>
              <a:t>13</a:t>
            </a:fld>
            <a:endParaRPr kumimoji="1" lang="ja-JP" altLang="en-US"/>
          </a:p>
        </p:txBody>
      </p:sp>
    </p:spTree>
    <p:extLst>
      <p:ext uri="{BB962C8B-B14F-4D97-AF65-F5344CB8AC3E}">
        <p14:creationId xmlns:p14="http://schemas.microsoft.com/office/powerpoint/2010/main" val="98276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76463" y="1241425"/>
            <a:ext cx="2316162"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43AE90-A031-4A8D-861A-933C81BAAABD}" type="slidenum">
              <a:rPr kumimoji="1" lang="ja-JP" altLang="en-US" smtClean="0"/>
              <a:t>43</a:t>
            </a:fld>
            <a:endParaRPr kumimoji="1" lang="ja-JP" altLang="en-US"/>
          </a:p>
        </p:txBody>
      </p:sp>
    </p:spTree>
    <p:extLst>
      <p:ext uri="{BB962C8B-B14F-4D97-AF65-F5344CB8AC3E}">
        <p14:creationId xmlns:p14="http://schemas.microsoft.com/office/powerpoint/2010/main" val="365419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50" indent="0" algn="ctr">
              <a:buNone/>
              <a:defRPr sz="1500"/>
            </a:lvl2pPr>
            <a:lvl3pPr marL="685700" indent="0" algn="ctr">
              <a:buNone/>
              <a:defRPr sz="1350"/>
            </a:lvl3pPr>
            <a:lvl4pPr marL="1028550" indent="0" algn="ctr">
              <a:buNone/>
              <a:defRPr sz="1200"/>
            </a:lvl4pPr>
            <a:lvl5pPr marL="1371400" indent="0" algn="ctr">
              <a:buNone/>
              <a:defRPr sz="1200"/>
            </a:lvl5pPr>
            <a:lvl6pPr marL="1714251" indent="0" algn="ctr">
              <a:buNone/>
              <a:defRPr sz="1200"/>
            </a:lvl6pPr>
            <a:lvl7pPr marL="2057102" indent="0" algn="ctr">
              <a:buNone/>
              <a:defRPr sz="1200"/>
            </a:lvl7pPr>
            <a:lvl8pPr marL="2399952" indent="0" algn="ctr">
              <a:buNone/>
              <a:defRPr sz="1200"/>
            </a:lvl8pPr>
            <a:lvl9pPr marL="2742802"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ED2D17D-A1D0-40D1-A1E5-C49BBB2A39A6}" type="datetimeFigureOut">
              <a:rPr kumimoji="1" lang="ja-JP" altLang="en-US" smtClean="0"/>
              <a:t>2026/3/29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753AE1-AEB7-43AC-99EB-121C66D63BC5}" type="slidenum">
              <a:rPr kumimoji="1" lang="ja-JP" altLang="en-US" smtClean="0"/>
              <a:t>‹#›</a:t>
            </a:fld>
            <a:endParaRPr kumimoji="1" lang="ja-JP" altLang="en-US"/>
          </a:p>
        </p:txBody>
      </p:sp>
    </p:spTree>
    <p:extLst>
      <p:ext uri="{BB962C8B-B14F-4D97-AF65-F5344CB8AC3E}">
        <p14:creationId xmlns:p14="http://schemas.microsoft.com/office/powerpoint/2010/main" val="255956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D2D17D-A1D0-40D1-A1E5-C49BBB2A39A6}" type="datetimeFigureOut">
              <a:rPr kumimoji="1" lang="ja-JP" altLang="en-US" smtClean="0"/>
              <a:t>2026/3/29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753AE1-AEB7-43AC-99EB-121C66D63BC5}" type="slidenum">
              <a:rPr kumimoji="1" lang="ja-JP" altLang="en-US" smtClean="0"/>
              <a:t>‹#›</a:t>
            </a:fld>
            <a:endParaRPr kumimoji="1" lang="ja-JP" altLang="en-US"/>
          </a:p>
        </p:txBody>
      </p:sp>
    </p:spTree>
    <p:extLst>
      <p:ext uri="{BB962C8B-B14F-4D97-AF65-F5344CB8AC3E}">
        <p14:creationId xmlns:p14="http://schemas.microsoft.com/office/powerpoint/2010/main" val="26745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D2D17D-A1D0-40D1-A1E5-C49BBB2A39A6}" type="datetimeFigureOut">
              <a:rPr kumimoji="1" lang="ja-JP" altLang="en-US" smtClean="0"/>
              <a:t>2026/3/29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753AE1-AEB7-43AC-99EB-121C66D63BC5}" type="slidenum">
              <a:rPr kumimoji="1" lang="ja-JP" altLang="en-US" smtClean="0"/>
              <a:t>‹#›</a:t>
            </a:fld>
            <a:endParaRPr kumimoji="1" lang="ja-JP" altLang="en-US"/>
          </a:p>
        </p:txBody>
      </p:sp>
    </p:spTree>
    <p:extLst>
      <p:ext uri="{BB962C8B-B14F-4D97-AF65-F5344CB8AC3E}">
        <p14:creationId xmlns:p14="http://schemas.microsoft.com/office/powerpoint/2010/main" val="10876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D2D17D-A1D0-40D1-A1E5-C49BBB2A39A6}" type="datetimeFigureOut">
              <a:rPr kumimoji="1" lang="ja-JP" altLang="en-US" smtClean="0"/>
              <a:t>2026/3/29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753AE1-AEB7-43AC-99EB-121C66D63BC5}" type="slidenum">
              <a:rPr kumimoji="1" lang="ja-JP" altLang="en-US" smtClean="0"/>
              <a:t>‹#›</a:t>
            </a:fld>
            <a:endParaRPr kumimoji="1" lang="ja-JP" altLang="en-US"/>
          </a:p>
        </p:txBody>
      </p:sp>
    </p:spTree>
    <p:extLst>
      <p:ext uri="{BB962C8B-B14F-4D97-AF65-F5344CB8AC3E}">
        <p14:creationId xmlns:p14="http://schemas.microsoft.com/office/powerpoint/2010/main" val="291349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7" y="6629231"/>
            <a:ext cx="5915025" cy="2166937"/>
          </a:xfrm>
        </p:spPr>
        <p:txBody>
          <a:bodyPr/>
          <a:lstStyle>
            <a:lvl1pPr marL="0" indent="0">
              <a:buNone/>
              <a:defRPr sz="1800">
                <a:solidFill>
                  <a:schemeClr val="tx1">
                    <a:tint val="82000"/>
                  </a:schemeClr>
                </a:solidFill>
              </a:defRPr>
            </a:lvl1pPr>
            <a:lvl2pPr marL="342850" indent="0">
              <a:buNone/>
              <a:defRPr sz="1500">
                <a:solidFill>
                  <a:schemeClr val="tx1">
                    <a:tint val="82000"/>
                  </a:schemeClr>
                </a:solidFill>
              </a:defRPr>
            </a:lvl2pPr>
            <a:lvl3pPr marL="685700" indent="0">
              <a:buNone/>
              <a:defRPr sz="1350">
                <a:solidFill>
                  <a:schemeClr val="tx1">
                    <a:tint val="82000"/>
                  </a:schemeClr>
                </a:solidFill>
              </a:defRPr>
            </a:lvl3pPr>
            <a:lvl4pPr marL="1028550" indent="0">
              <a:buNone/>
              <a:defRPr sz="1200">
                <a:solidFill>
                  <a:schemeClr val="tx1">
                    <a:tint val="82000"/>
                  </a:schemeClr>
                </a:solidFill>
              </a:defRPr>
            </a:lvl4pPr>
            <a:lvl5pPr marL="1371400" indent="0">
              <a:buNone/>
              <a:defRPr sz="1200">
                <a:solidFill>
                  <a:schemeClr val="tx1">
                    <a:tint val="82000"/>
                  </a:schemeClr>
                </a:solidFill>
              </a:defRPr>
            </a:lvl5pPr>
            <a:lvl6pPr marL="1714251" indent="0">
              <a:buNone/>
              <a:defRPr sz="1200">
                <a:solidFill>
                  <a:schemeClr val="tx1">
                    <a:tint val="82000"/>
                  </a:schemeClr>
                </a:solidFill>
              </a:defRPr>
            </a:lvl6pPr>
            <a:lvl7pPr marL="2057102" indent="0">
              <a:buNone/>
              <a:defRPr sz="1200">
                <a:solidFill>
                  <a:schemeClr val="tx1">
                    <a:tint val="82000"/>
                  </a:schemeClr>
                </a:solidFill>
              </a:defRPr>
            </a:lvl7pPr>
            <a:lvl8pPr marL="2399952" indent="0">
              <a:buNone/>
              <a:defRPr sz="1200">
                <a:solidFill>
                  <a:schemeClr val="tx1">
                    <a:tint val="82000"/>
                  </a:schemeClr>
                </a:solidFill>
              </a:defRPr>
            </a:lvl8pPr>
            <a:lvl9pPr marL="2742802"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ED2D17D-A1D0-40D1-A1E5-C49BBB2A39A6}" type="datetimeFigureOut">
              <a:rPr kumimoji="1" lang="ja-JP" altLang="en-US" smtClean="0"/>
              <a:t>2026/3/29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753AE1-AEB7-43AC-99EB-121C66D63BC5}" type="slidenum">
              <a:rPr kumimoji="1" lang="ja-JP" altLang="en-US" smtClean="0"/>
              <a:t>‹#›</a:t>
            </a:fld>
            <a:endParaRPr kumimoji="1" lang="ja-JP" altLang="en-US"/>
          </a:p>
        </p:txBody>
      </p:sp>
    </p:spTree>
    <p:extLst>
      <p:ext uri="{BB962C8B-B14F-4D97-AF65-F5344CB8AC3E}">
        <p14:creationId xmlns:p14="http://schemas.microsoft.com/office/powerpoint/2010/main" val="249034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ED2D17D-A1D0-40D1-A1E5-C49BBB2A39A6}" type="datetimeFigureOut">
              <a:rPr kumimoji="1" lang="ja-JP" altLang="en-US" smtClean="0"/>
              <a:t>2026/3/29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753AE1-AEB7-43AC-99EB-121C66D63BC5}" type="slidenum">
              <a:rPr kumimoji="1" lang="ja-JP" altLang="en-US" smtClean="0"/>
              <a:t>‹#›</a:t>
            </a:fld>
            <a:endParaRPr kumimoji="1" lang="ja-JP" altLang="en-US"/>
          </a:p>
        </p:txBody>
      </p:sp>
    </p:spTree>
    <p:extLst>
      <p:ext uri="{BB962C8B-B14F-4D97-AF65-F5344CB8AC3E}">
        <p14:creationId xmlns:p14="http://schemas.microsoft.com/office/powerpoint/2010/main" val="278468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4" y="527406"/>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4" y="2428351"/>
            <a:ext cx="2901255" cy="1190095"/>
          </a:xfrm>
        </p:spPr>
        <p:txBody>
          <a:bodyPr anchor="b"/>
          <a:lstStyle>
            <a:lvl1pPr marL="0" indent="0">
              <a:buNone/>
              <a:defRPr sz="1800" b="1"/>
            </a:lvl1pPr>
            <a:lvl2pPr marL="342850" indent="0">
              <a:buNone/>
              <a:defRPr sz="1500" b="1"/>
            </a:lvl2pPr>
            <a:lvl3pPr marL="685700" indent="0">
              <a:buNone/>
              <a:defRPr sz="1350" b="1"/>
            </a:lvl3pPr>
            <a:lvl4pPr marL="1028550" indent="0">
              <a:buNone/>
              <a:defRPr sz="1200" b="1"/>
            </a:lvl4pPr>
            <a:lvl5pPr marL="1371400" indent="0">
              <a:buNone/>
              <a:defRPr sz="1200" b="1"/>
            </a:lvl5pPr>
            <a:lvl6pPr marL="1714251" indent="0">
              <a:buNone/>
              <a:defRPr sz="1200" b="1"/>
            </a:lvl6pPr>
            <a:lvl7pPr marL="2057102" indent="0">
              <a:buNone/>
              <a:defRPr sz="1200" b="1"/>
            </a:lvl7pPr>
            <a:lvl8pPr marL="2399952" indent="0">
              <a:buNone/>
              <a:defRPr sz="1200" b="1"/>
            </a:lvl8pPr>
            <a:lvl9pPr marL="2742802"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4" y="3618444"/>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6" y="2428351"/>
            <a:ext cx="2915543" cy="1190095"/>
          </a:xfrm>
        </p:spPr>
        <p:txBody>
          <a:bodyPr anchor="b"/>
          <a:lstStyle>
            <a:lvl1pPr marL="0" indent="0">
              <a:buNone/>
              <a:defRPr sz="1800" b="1"/>
            </a:lvl1pPr>
            <a:lvl2pPr marL="342850" indent="0">
              <a:buNone/>
              <a:defRPr sz="1500" b="1"/>
            </a:lvl2pPr>
            <a:lvl3pPr marL="685700" indent="0">
              <a:buNone/>
              <a:defRPr sz="1350" b="1"/>
            </a:lvl3pPr>
            <a:lvl4pPr marL="1028550" indent="0">
              <a:buNone/>
              <a:defRPr sz="1200" b="1"/>
            </a:lvl4pPr>
            <a:lvl5pPr marL="1371400" indent="0">
              <a:buNone/>
              <a:defRPr sz="1200" b="1"/>
            </a:lvl5pPr>
            <a:lvl6pPr marL="1714251" indent="0">
              <a:buNone/>
              <a:defRPr sz="1200" b="1"/>
            </a:lvl6pPr>
            <a:lvl7pPr marL="2057102" indent="0">
              <a:buNone/>
              <a:defRPr sz="1200" b="1"/>
            </a:lvl7pPr>
            <a:lvl8pPr marL="2399952" indent="0">
              <a:buNone/>
              <a:defRPr sz="1200" b="1"/>
            </a:lvl8pPr>
            <a:lvl9pPr marL="2742802"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6" y="3618444"/>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ED2D17D-A1D0-40D1-A1E5-C49BBB2A39A6}" type="datetimeFigureOut">
              <a:rPr kumimoji="1" lang="ja-JP" altLang="en-US" smtClean="0"/>
              <a:t>2026/3/29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753AE1-AEB7-43AC-99EB-121C66D63BC5}" type="slidenum">
              <a:rPr kumimoji="1" lang="ja-JP" altLang="en-US" smtClean="0"/>
              <a:t>‹#›</a:t>
            </a:fld>
            <a:endParaRPr kumimoji="1" lang="ja-JP" altLang="en-US"/>
          </a:p>
        </p:txBody>
      </p:sp>
    </p:spTree>
    <p:extLst>
      <p:ext uri="{BB962C8B-B14F-4D97-AF65-F5344CB8AC3E}">
        <p14:creationId xmlns:p14="http://schemas.microsoft.com/office/powerpoint/2010/main" val="369626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ED2D17D-A1D0-40D1-A1E5-C49BBB2A39A6}" type="datetimeFigureOut">
              <a:rPr kumimoji="1" lang="ja-JP" altLang="en-US" smtClean="0"/>
              <a:t>2026/3/29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6753AE1-AEB7-43AC-99EB-121C66D63BC5}" type="slidenum">
              <a:rPr kumimoji="1" lang="ja-JP" altLang="en-US" smtClean="0"/>
              <a:t>‹#›</a:t>
            </a:fld>
            <a:endParaRPr kumimoji="1" lang="ja-JP" altLang="en-US"/>
          </a:p>
        </p:txBody>
      </p:sp>
    </p:spTree>
    <p:extLst>
      <p:ext uri="{BB962C8B-B14F-4D97-AF65-F5344CB8AC3E}">
        <p14:creationId xmlns:p14="http://schemas.microsoft.com/office/powerpoint/2010/main" val="211392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2D17D-A1D0-40D1-A1E5-C49BBB2A39A6}" type="datetimeFigureOut">
              <a:rPr kumimoji="1" lang="ja-JP" altLang="en-US" smtClean="0"/>
              <a:t>2026/3/29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6753AE1-AEB7-43AC-99EB-121C66D63BC5}" type="slidenum">
              <a:rPr kumimoji="1" lang="ja-JP" altLang="en-US" smtClean="0"/>
              <a:t>‹#›</a:t>
            </a:fld>
            <a:endParaRPr kumimoji="1" lang="ja-JP" altLang="en-US"/>
          </a:p>
        </p:txBody>
      </p:sp>
    </p:spTree>
    <p:extLst>
      <p:ext uri="{BB962C8B-B14F-4D97-AF65-F5344CB8AC3E}">
        <p14:creationId xmlns:p14="http://schemas.microsoft.com/office/powerpoint/2010/main" val="222401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6" y="1426288"/>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4"/>
            <a:ext cx="2211884" cy="5505627"/>
          </a:xfrm>
        </p:spPr>
        <p:txBody>
          <a:bodyPr/>
          <a:lstStyle>
            <a:lvl1pPr marL="0" indent="0">
              <a:buNone/>
              <a:defRPr sz="1200"/>
            </a:lvl1pPr>
            <a:lvl2pPr marL="342850" indent="0">
              <a:buNone/>
              <a:defRPr sz="1050"/>
            </a:lvl2pPr>
            <a:lvl3pPr marL="685700" indent="0">
              <a:buNone/>
              <a:defRPr sz="900"/>
            </a:lvl3pPr>
            <a:lvl4pPr marL="1028550" indent="0">
              <a:buNone/>
              <a:defRPr sz="750"/>
            </a:lvl4pPr>
            <a:lvl5pPr marL="1371400" indent="0">
              <a:buNone/>
              <a:defRPr sz="750"/>
            </a:lvl5pPr>
            <a:lvl6pPr marL="1714251" indent="0">
              <a:buNone/>
              <a:defRPr sz="750"/>
            </a:lvl6pPr>
            <a:lvl7pPr marL="2057102" indent="0">
              <a:buNone/>
              <a:defRPr sz="750"/>
            </a:lvl7pPr>
            <a:lvl8pPr marL="2399952" indent="0">
              <a:buNone/>
              <a:defRPr sz="750"/>
            </a:lvl8pPr>
            <a:lvl9pPr marL="2742802"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ED2D17D-A1D0-40D1-A1E5-C49BBB2A39A6}" type="datetimeFigureOut">
              <a:rPr kumimoji="1" lang="ja-JP" altLang="en-US" smtClean="0"/>
              <a:t>2026/3/29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753AE1-AEB7-43AC-99EB-121C66D63BC5}" type="slidenum">
              <a:rPr kumimoji="1" lang="ja-JP" altLang="en-US" smtClean="0"/>
              <a:t>‹#›</a:t>
            </a:fld>
            <a:endParaRPr kumimoji="1" lang="ja-JP" altLang="en-US"/>
          </a:p>
        </p:txBody>
      </p:sp>
    </p:spTree>
    <p:extLst>
      <p:ext uri="{BB962C8B-B14F-4D97-AF65-F5344CB8AC3E}">
        <p14:creationId xmlns:p14="http://schemas.microsoft.com/office/powerpoint/2010/main" val="364469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6" y="1426288"/>
            <a:ext cx="3471863" cy="7039681"/>
          </a:xfrm>
        </p:spPr>
        <p:txBody>
          <a:bodyPr anchor="t"/>
          <a:lstStyle>
            <a:lvl1pPr marL="0" indent="0">
              <a:buNone/>
              <a:defRPr sz="2400"/>
            </a:lvl1pPr>
            <a:lvl2pPr marL="342850" indent="0">
              <a:buNone/>
              <a:defRPr sz="2100"/>
            </a:lvl2pPr>
            <a:lvl3pPr marL="685700" indent="0">
              <a:buNone/>
              <a:defRPr sz="1800"/>
            </a:lvl3pPr>
            <a:lvl4pPr marL="1028550" indent="0">
              <a:buNone/>
              <a:defRPr sz="1500"/>
            </a:lvl4pPr>
            <a:lvl5pPr marL="1371400" indent="0">
              <a:buNone/>
              <a:defRPr sz="1500"/>
            </a:lvl5pPr>
            <a:lvl6pPr marL="1714251" indent="0">
              <a:buNone/>
              <a:defRPr sz="1500"/>
            </a:lvl6pPr>
            <a:lvl7pPr marL="2057102" indent="0">
              <a:buNone/>
              <a:defRPr sz="1500"/>
            </a:lvl7pPr>
            <a:lvl8pPr marL="2399952" indent="0">
              <a:buNone/>
              <a:defRPr sz="1500"/>
            </a:lvl8pPr>
            <a:lvl9pPr marL="2742802"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4"/>
            <a:ext cx="2211884" cy="5505627"/>
          </a:xfrm>
        </p:spPr>
        <p:txBody>
          <a:bodyPr/>
          <a:lstStyle>
            <a:lvl1pPr marL="0" indent="0">
              <a:buNone/>
              <a:defRPr sz="1200"/>
            </a:lvl1pPr>
            <a:lvl2pPr marL="342850" indent="0">
              <a:buNone/>
              <a:defRPr sz="1050"/>
            </a:lvl2pPr>
            <a:lvl3pPr marL="685700" indent="0">
              <a:buNone/>
              <a:defRPr sz="900"/>
            </a:lvl3pPr>
            <a:lvl4pPr marL="1028550" indent="0">
              <a:buNone/>
              <a:defRPr sz="750"/>
            </a:lvl4pPr>
            <a:lvl5pPr marL="1371400" indent="0">
              <a:buNone/>
              <a:defRPr sz="750"/>
            </a:lvl5pPr>
            <a:lvl6pPr marL="1714251" indent="0">
              <a:buNone/>
              <a:defRPr sz="750"/>
            </a:lvl6pPr>
            <a:lvl7pPr marL="2057102" indent="0">
              <a:buNone/>
              <a:defRPr sz="750"/>
            </a:lvl7pPr>
            <a:lvl8pPr marL="2399952" indent="0">
              <a:buNone/>
              <a:defRPr sz="750"/>
            </a:lvl8pPr>
            <a:lvl9pPr marL="2742802"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ED2D17D-A1D0-40D1-A1E5-C49BBB2A39A6}" type="datetimeFigureOut">
              <a:rPr kumimoji="1" lang="ja-JP" altLang="en-US" smtClean="0"/>
              <a:t>2026/3/29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753AE1-AEB7-43AC-99EB-121C66D63BC5}" type="slidenum">
              <a:rPr kumimoji="1" lang="ja-JP" altLang="en-US" smtClean="0"/>
              <a:t>‹#›</a:t>
            </a:fld>
            <a:endParaRPr kumimoji="1" lang="ja-JP" altLang="en-US"/>
          </a:p>
        </p:txBody>
      </p:sp>
    </p:spTree>
    <p:extLst>
      <p:ext uri="{BB962C8B-B14F-4D97-AF65-F5344CB8AC3E}">
        <p14:creationId xmlns:p14="http://schemas.microsoft.com/office/powerpoint/2010/main" val="7611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1" y="527406"/>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91"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402"/>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AED2D17D-A1D0-40D1-A1E5-C49BBB2A39A6}" type="datetimeFigureOut">
              <a:rPr kumimoji="1" lang="ja-JP" altLang="en-US" smtClean="0"/>
              <a:t>2026/3/29</a:t>
            </a:fld>
            <a:endParaRPr kumimoji="1" lang="ja-JP" altLang="en-US"/>
          </a:p>
        </p:txBody>
      </p:sp>
      <p:sp>
        <p:nvSpPr>
          <p:cNvPr id="5" name="Footer Placeholder 4"/>
          <p:cNvSpPr>
            <a:spLocks noGrp="1"/>
          </p:cNvSpPr>
          <p:nvPr>
            <p:ph type="ftr" sz="quarter" idx="3"/>
          </p:nvPr>
        </p:nvSpPr>
        <p:spPr>
          <a:xfrm>
            <a:off x="2271716" y="9181402"/>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402"/>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E6753AE1-AEB7-43AC-99EB-121C66D63BC5}" type="slidenum">
              <a:rPr kumimoji="1" lang="ja-JP" altLang="en-US" smtClean="0"/>
              <a:t>‹#›</a:t>
            </a:fld>
            <a:endParaRPr kumimoji="1" lang="ja-JP" altLang="en-US"/>
          </a:p>
        </p:txBody>
      </p:sp>
    </p:spTree>
    <p:extLst>
      <p:ext uri="{BB962C8B-B14F-4D97-AF65-F5344CB8AC3E}">
        <p14:creationId xmlns:p14="http://schemas.microsoft.com/office/powerpoint/2010/main" val="2688027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25" indent="-171425" algn="l" defTabSz="6857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275" indent="-171425" algn="l" defTabSz="6857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125" indent="-171425" algn="l" defTabSz="6857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199976" indent="-171425" algn="l" defTabSz="6857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826" indent="-171425" algn="l" defTabSz="6857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676" indent="-171425" algn="l" defTabSz="6857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526" indent="-171425" algn="l" defTabSz="6857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376" indent="-171425" algn="l" defTabSz="6857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226" indent="-171425" algn="l" defTabSz="6857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00" rtl="0" eaLnBrk="1" latinLnBrk="0" hangingPunct="1">
        <a:defRPr kumimoji="1" sz="1350" kern="1200">
          <a:solidFill>
            <a:schemeClr val="tx1"/>
          </a:solidFill>
          <a:latin typeface="+mn-lt"/>
          <a:ea typeface="+mn-ea"/>
          <a:cs typeface="+mn-cs"/>
        </a:defRPr>
      </a:lvl1pPr>
      <a:lvl2pPr marL="342850" algn="l" defTabSz="685700" rtl="0" eaLnBrk="1" latinLnBrk="0" hangingPunct="1">
        <a:defRPr kumimoji="1" sz="1350" kern="1200">
          <a:solidFill>
            <a:schemeClr val="tx1"/>
          </a:solidFill>
          <a:latin typeface="+mn-lt"/>
          <a:ea typeface="+mn-ea"/>
          <a:cs typeface="+mn-cs"/>
        </a:defRPr>
      </a:lvl2pPr>
      <a:lvl3pPr marL="685700" algn="l" defTabSz="685700" rtl="0" eaLnBrk="1" latinLnBrk="0" hangingPunct="1">
        <a:defRPr kumimoji="1" sz="1350" kern="1200">
          <a:solidFill>
            <a:schemeClr val="tx1"/>
          </a:solidFill>
          <a:latin typeface="+mn-lt"/>
          <a:ea typeface="+mn-ea"/>
          <a:cs typeface="+mn-cs"/>
        </a:defRPr>
      </a:lvl3pPr>
      <a:lvl4pPr marL="1028550" algn="l" defTabSz="685700" rtl="0" eaLnBrk="1" latinLnBrk="0" hangingPunct="1">
        <a:defRPr kumimoji="1" sz="1350" kern="1200">
          <a:solidFill>
            <a:schemeClr val="tx1"/>
          </a:solidFill>
          <a:latin typeface="+mn-lt"/>
          <a:ea typeface="+mn-ea"/>
          <a:cs typeface="+mn-cs"/>
        </a:defRPr>
      </a:lvl4pPr>
      <a:lvl5pPr marL="1371400" algn="l" defTabSz="685700" rtl="0" eaLnBrk="1" latinLnBrk="0" hangingPunct="1">
        <a:defRPr kumimoji="1" sz="1350" kern="1200">
          <a:solidFill>
            <a:schemeClr val="tx1"/>
          </a:solidFill>
          <a:latin typeface="+mn-lt"/>
          <a:ea typeface="+mn-ea"/>
          <a:cs typeface="+mn-cs"/>
        </a:defRPr>
      </a:lvl5pPr>
      <a:lvl6pPr marL="1714251" algn="l" defTabSz="685700" rtl="0" eaLnBrk="1" latinLnBrk="0" hangingPunct="1">
        <a:defRPr kumimoji="1" sz="1350" kern="1200">
          <a:solidFill>
            <a:schemeClr val="tx1"/>
          </a:solidFill>
          <a:latin typeface="+mn-lt"/>
          <a:ea typeface="+mn-ea"/>
          <a:cs typeface="+mn-cs"/>
        </a:defRPr>
      </a:lvl6pPr>
      <a:lvl7pPr marL="2057102" algn="l" defTabSz="685700" rtl="0" eaLnBrk="1" latinLnBrk="0" hangingPunct="1">
        <a:defRPr kumimoji="1" sz="1350" kern="1200">
          <a:solidFill>
            <a:schemeClr val="tx1"/>
          </a:solidFill>
          <a:latin typeface="+mn-lt"/>
          <a:ea typeface="+mn-ea"/>
          <a:cs typeface="+mn-cs"/>
        </a:defRPr>
      </a:lvl7pPr>
      <a:lvl8pPr marL="2399952" algn="l" defTabSz="685700" rtl="0" eaLnBrk="1" latinLnBrk="0" hangingPunct="1">
        <a:defRPr kumimoji="1" sz="1350" kern="1200">
          <a:solidFill>
            <a:schemeClr val="tx1"/>
          </a:solidFill>
          <a:latin typeface="+mn-lt"/>
          <a:ea typeface="+mn-ea"/>
          <a:cs typeface="+mn-cs"/>
        </a:defRPr>
      </a:lvl8pPr>
      <a:lvl9pPr marL="2742802" algn="l" defTabSz="6857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C75F2-FE82-2650-E672-5D4812BEC167}"/>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40AC429F-C6A9-5F4C-1FA8-5B60A80771E8}"/>
              </a:ext>
            </a:extLst>
          </p:cNvPr>
          <p:cNvSpPr/>
          <p:nvPr/>
        </p:nvSpPr>
        <p:spPr>
          <a:xfrm>
            <a:off x="718458" y="6744097"/>
            <a:ext cx="5606697" cy="1119491"/>
          </a:xfrm>
          <a:prstGeom prst="roundRect">
            <a:avLst/>
          </a:prstGeom>
          <a:solidFill>
            <a:srgbClr val="FFD9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1" name="正方形/長方形 40">
            <a:extLst>
              <a:ext uri="{FF2B5EF4-FFF2-40B4-BE49-F238E27FC236}">
                <a16:creationId xmlns:a16="http://schemas.microsoft.com/office/drawing/2014/main" id="{49B38FAF-7C0D-362F-7AE9-43F7080E7F9E}"/>
              </a:ext>
            </a:extLst>
          </p:cNvPr>
          <p:cNvSpPr/>
          <p:nvPr/>
        </p:nvSpPr>
        <p:spPr>
          <a:xfrm>
            <a:off x="0" y="0"/>
            <a:ext cx="6843486" cy="9903741"/>
          </a:xfrm>
          <a:prstGeom prst="rect">
            <a:avLst/>
          </a:prstGeom>
          <a:noFill/>
          <a:ln w="76200">
            <a:solidFill>
              <a:srgbClr val="3666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B9E2B28-6CD8-DE17-D3AC-D769E6D897C8}"/>
              </a:ext>
            </a:extLst>
          </p:cNvPr>
          <p:cNvSpPr txBox="1"/>
          <p:nvPr/>
        </p:nvSpPr>
        <p:spPr>
          <a:xfrm>
            <a:off x="310137" y="2034443"/>
            <a:ext cx="6187264" cy="1569019"/>
          </a:xfrm>
          <a:prstGeom prst="rect">
            <a:avLst/>
          </a:prstGeom>
          <a:noFill/>
        </p:spPr>
        <p:txBody>
          <a:bodyPr wrap="square">
            <a:spAutoFit/>
          </a:bodyPr>
          <a:lstStyle/>
          <a:p>
            <a:pPr algn="ctr"/>
            <a:r>
              <a:rPr lang="ja-JP" altLang="en-US" sz="4798" dirty="0">
                <a:solidFill>
                  <a:srgbClr val="003F98"/>
                </a:solidFill>
                <a:latin typeface="HGS創英角ｺﾞｼｯｸUB" panose="020B0900000000000000" pitchFamily="50" charset="-128"/>
                <a:ea typeface="HGS創英角ｺﾞｼｯｸUB" panose="020B0900000000000000" pitchFamily="50" charset="-128"/>
              </a:rPr>
              <a:t>○○避難所</a:t>
            </a:r>
            <a:endParaRPr lang="en-US" altLang="ja-JP" sz="4798" dirty="0">
              <a:solidFill>
                <a:srgbClr val="003F98"/>
              </a:solidFill>
              <a:latin typeface="HGS創英角ｺﾞｼｯｸUB" panose="020B0900000000000000" pitchFamily="50" charset="-128"/>
              <a:ea typeface="HGS創英角ｺﾞｼｯｸUB" panose="020B0900000000000000" pitchFamily="50" charset="-128"/>
            </a:endParaRPr>
          </a:p>
          <a:p>
            <a:pPr algn="ctr"/>
            <a:r>
              <a:rPr lang="ja-JP" altLang="en-US" sz="4798" dirty="0">
                <a:solidFill>
                  <a:srgbClr val="003F98"/>
                </a:solidFill>
                <a:latin typeface="HGS創英角ｺﾞｼｯｸUB" panose="020B0900000000000000" pitchFamily="50" charset="-128"/>
                <a:ea typeface="HGS創英角ｺﾞｼｯｸUB" panose="020B0900000000000000" pitchFamily="50" charset="-128"/>
              </a:rPr>
              <a:t>ペット対応手順書</a:t>
            </a:r>
          </a:p>
        </p:txBody>
      </p:sp>
      <p:sp>
        <p:nvSpPr>
          <p:cNvPr id="5" name="テキスト ボックス 4">
            <a:extLst>
              <a:ext uri="{FF2B5EF4-FFF2-40B4-BE49-F238E27FC236}">
                <a16:creationId xmlns:a16="http://schemas.microsoft.com/office/drawing/2014/main" id="{66045C0D-DA91-FAB8-0070-9BCD7A176D0B}"/>
              </a:ext>
            </a:extLst>
          </p:cNvPr>
          <p:cNvSpPr txBox="1"/>
          <p:nvPr/>
        </p:nvSpPr>
        <p:spPr>
          <a:xfrm>
            <a:off x="1027427" y="8560193"/>
            <a:ext cx="4752684" cy="954107"/>
          </a:xfrm>
          <a:prstGeom prst="rect">
            <a:avLst/>
          </a:prstGeom>
          <a:noFill/>
        </p:spPr>
        <p:txBody>
          <a:bodyPr wrap="square">
            <a:spAutoFit/>
          </a:bodyPr>
          <a:lstStyle/>
          <a:p>
            <a:pPr algn="ctr"/>
            <a:r>
              <a:rPr lang="ja-JP" altLang="en-US" sz="2800" b="1" dirty="0">
                <a:latin typeface="+mn-ea"/>
              </a:rPr>
              <a:t>〇〇〇〇年〇月</a:t>
            </a:r>
            <a:endParaRPr lang="en-US" altLang="ja-JP" sz="2800" b="1" dirty="0">
              <a:latin typeface="+mn-ea"/>
            </a:endParaRPr>
          </a:p>
          <a:p>
            <a:pPr algn="ctr"/>
            <a:r>
              <a:rPr lang="ja-JP" altLang="en-US" sz="2800" b="1" dirty="0">
                <a:latin typeface="+mn-ea"/>
              </a:rPr>
              <a:t>○○避難所運営委員会作成</a:t>
            </a:r>
          </a:p>
        </p:txBody>
      </p:sp>
      <p:cxnSp>
        <p:nvCxnSpPr>
          <p:cNvPr id="15" name="直線コネクタ 14">
            <a:extLst>
              <a:ext uri="{FF2B5EF4-FFF2-40B4-BE49-F238E27FC236}">
                <a16:creationId xmlns:a16="http://schemas.microsoft.com/office/drawing/2014/main" id="{BA44F3D8-A113-46DD-B185-0A9602B6E731}"/>
              </a:ext>
            </a:extLst>
          </p:cNvPr>
          <p:cNvCxnSpPr/>
          <p:nvPr/>
        </p:nvCxnSpPr>
        <p:spPr>
          <a:xfrm>
            <a:off x="718456" y="1829528"/>
            <a:ext cx="5508000" cy="0"/>
          </a:xfrm>
          <a:prstGeom prst="line">
            <a:avLst/>
          </a:prstGeom>
          <a:ln w="28575">
            <a:solidFill>
              <a:srgbClr val="003F98"/>
            </a:solidFill>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07E5BA90-DAA4-DC3C-224D-E82F669B4FAD}"/>
              </a:ext>
            </a:extLst>
          </p:cNvPr>
          <p:cNvCxnSpPr/>
          <p:nvPr/>
        </p:nvCxnSpPr>
        <p:spPr>
          <a:xfrm>
            <a:off x="718456" y="3732351"/>
            <a:ext cx="5508000" cy="0"/>
          </a:xfrm>
          <a:prstGeom prst="line">
            <a:avLst/>
          </a:prstGeom>
          <a:ln w="28575">
            <a:solidFill>
              <a:srgbClr val="003F98"/>
            </a:solidFill>
          </a:ln>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EBDE758-0960-B7CF-54BA-C5F2007D77A4}"/>
              </a:ext>
            </a:extLst>
          </p:cNvPr>
          <p:cNvSpPr txBox="1"/>
          <p:nvPr/>
        </p:nvSpPr>
        <p:spPr>
          <a:xfrm>
            <a:off x="858563" y="6876333"/>
            <a:ext cx="5323583" cy="830997"/>
          </a:xfrm>
          <a:prstGeom prst="rect">
            <a:avLst/>
          </a:prstGeom>
          <a:noFill/>
        </p:spPr>
        <p:txBody>
          <a:bodyPr wrap="square">
            <a:spAutoFit/>
          </a:bodyPr>
          <a:lstStyle/>
          <a:p>
            <a:pPr algn="ctr"/>
            <a:r>
              <a:rPr lang="ja-JP" altLang="en-US" sz="2400" b="1" dirty="0">
                <a:latin typeface="+mn-ea"/>
              </a:rPr>
              <a:t>本手順書は最初にペットと一緒に</a:t>
            </a:r>
            <a:endParaRPr lang="en-US" altLang="ja-JP" sz="2400" b="1" dirty="0">
              <a:latin typeface="+mn-ea"/>
            </a:endParaRPr>
          </a:p>
          <a:p>
            <a:pPr algn="ctr"/>
            <a:r>
              <a:rPr lang="ja-JP" altLang="en-US" sz="2400" b="1" dirty="0">
                <a:latin typeface="+mn-ea"/>
              </a:rPr>
              <a:t>避難された方へ渡してください</a:t>
            </a:r>
            <a:endParaRPr lang="en-US" altLang="ja-JP" sz="2400" b="1" dirty="0">
              <a:latin typeface="+mn-ea"/>
            </a:endParaRPr>
          </a:p>
        </p:txBody>
      </p:sp>
    </p:spTree>
    <p:extLst>
      <p:ext uri="{BB962C8B-B14F-4D97-AF65-F5344CB8AC3E}">
        <p14:creationId xmlns:p14="http://schemas.microsoft.com/office/powerpoint/2010/main" val="1399651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A3D09-6BCC-59D8-1C38-DCD5D985C140}"/>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608AEE08-E955-C060-0504-B744CAD419D9}"/>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object 16">
            <a:extLst>
              <a:ext uri="{FF2B5EF4-FFF2-40B4-BE49-F238E27FC236}">
                <a16:creationId xmlns:a16="http://schemas.microsoft.com/office/drawing/2014/main" id="{F6A1D27A-96C6-8FB6-ABA0-DE39941F50CB}"/>
              </a:ext>
            </a:extLst>
          </p:cNvPr>
          <p:cNvSpPr/>
          <p:nvPr/>
        </p:nvSpPr>
        <p:spPr>
          <a:xfrm>
            <a:off x="383110" y="798467"/>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4A27B0EB-D897-E84C-BCC1-37F847A9B428}"/>
              </a:ext>
            </a:extLst>
          </p:cNvPr>
          <p:cNvSpPr txBox="1"/>
          <p:nvPr/>
        </p:nvSpPr>
        <p:spPr>
          <a:xfrm>
            <a:off x="1158931" y="841207"/>
            <a:ext cx="5379101"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ペットの経路の設定</a:t>
            </a:r>
          </a:p>
        </p:txBody>
      </p:sp>
      <p:sp>
        <p:nvSpPr>
          <p:cNvPr id="36" name="object 20">
            <a:extLst>
              <a:ext uri="{FF2B5EF4-FFF2-40B4-BE49-F238E27FC236}">
                <a16:creationId xmlns:a16="http://schemas.microsoft.com/office/drawing/2014/main" id="{7F99DEF8-6C25-BD83-8D1F-94DC858D2EEC}"/>
              </a:ext>
            </a:extLst>
          </p:cNvPr>
          <p:cNvSpPr txBox="1"/>
          <p:nvPr/>
        </p:nvSpPr>
        <p:spPr>
          <a:xfrm>
            <a:off x="432295" y="888840"/>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4</a:t>
            </a:r>
            <a:endParaRPr sz="850" dirty="0">
              <a:solidFill>
                <a:srgbClr val="003F98"/>
              </a:solidFill>
              <a:latin typeface="+mn-ea"/>
              <a:cs typeface="Barlow-SemiBold"/>
            </a:endParaRPr>
          </a:p>
        </p:txBody>
      </p:sp>
      <p:sp>
        <p:nvSpPr>
          <p:cNvPr id="6" name="正方形/長方形 5">
            <a:extLst>
              <a:ext uri="{FF2B5EF4-FFF2-40B4-BE49-F238E27FC236}">
                <a16:creationId xmlns:a16="http://schemas.microsoft.com/office/drawing/2014/main" id="{1F28CEEB-41B4-0A3C-6D24-FCCEEA79E724}"/>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EEDE739-B06B-BC21-EB28-99E8B41383C1}"/>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飼養場所の設営</a:t>
            </a:r>
            <a:endParaRPr lang="en-US" altLang="ja-JP" sz="1100" b="1" dirty="0">
              <a:solidFill>
                <a:srgbClr val="003F98"/>
              </a:solidFill>
              <a:latin typeface="+mn-ea"/>
            </a:endParaRPr>
          </a:p>
        </p:txBody>
      </p:sp>
      <p:graphicFrame>
        <p:nvGraphicFramePr>
          <p:cNvPr id="8" name="表 7">
            <a:extLst>
              <a:ext uri="{FF2B5EF4-FFF2-40B4-BE49-F238E27FC236}">
                <a16:creationId xmlns:a16="http://schemas.microsoft.com/office/drawing/2014/main" id="{01C25C31-01EB-36AC-EBB7-FE908186F2CA}"/>
              </a:ext>
            </a:extLst>
          </p:cNvPr>
          <p:cNvGraphicFramePr>
            <a:graphicFrameLocks noGrp="1"/>
          </p:cNvGraphicFramePr>
          <p:nvPr>
            <p:extLst>
              <p:ext uri="{D42A27DB-BD31-4B8C-83A1-F6EECF244321}">
                <p14:modId xmlns:p14="http://schemas.microsoft.com/office/powerpoint/2010/main" val="1732930964"/>
              </p:ext>
            </p:extLst>
          </p:nvPr>
        </p:nvGraphicFramePr>
        <p:xfrm>
          <a:off x="528547" y="1647182"/>
          <a:ext cx="5905015" cy="4497547"/>
        </p:xfrm>
        <a:graphic>
          <a:graphicData uri="http://schemas.openxmlformats.org/drawingml/2006/table">
            <a:tbl>
              <a:tblPr firstRow="1" bandRow="1">
                <a:tableStyleId>{5C22544A-7EE6-4342-B048-85BDC9FD1C3A}</a:tableStyleId>
              </a:tblPr>
              <a:tblGrid>
                <a:gridCol w="5905015">
                  <a:extLst>
                    <a:ext uri="{9D8B030D-6E8A-4147-A177-3AD203B41FA5}">
                      <a16:colId xmlns:a16="http://schemas.microsoft.com/office/drawing/2014/main" val="4113322101"/>
                    </a:ext>
                  </a:extLst>
                </a:gridCol>
              </a:tblGrid>
              <a:tr h="354727">
                <a:tc>
                  <a:txBody>
                    <a:bodyPr/>
                    <a:lstStyle/>
                    <a:p>
                      <a:pPr algn="ctr"/>
                      <a:r>
                        <a:rPr kumimoji="1" lang="ja-JP" altLang="en-US" sz="1400" dirty="0"/>
                        <a:t>ペットが通行しても良い出入口から</a:t>
                      </a:r>
                      <a:endParaRPr kumimoji="1" lang="en-US" altLang="ja-JP" sz="1400" dirty="0"/>
                    </a:p>
                    <a:p>
                      <a:pPr algn="ctr"/>
                      <a:r>
                        <a:rPr kumimoji="1" lang="ja-JP" altLang="en-US" sz="1400" dirty="0"/>
                        <a:t>飼養場所の候補地（優先度</a:t>
                      </a:r>
                      <a:r>
                        <a:rPr kumimoji="1" lang="en-US" altLang="ja-JP" sz="1400" dirty="0"/>
                        <a:t>2</a:t>
                      </a:r>
                      <a:r>
                        <a:rPr kumimoji="1" lang="ja-JP" altLang="en-US" sz="1400" dirty="0"/>
                        <a:t>位）までの経路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98"/>
                    </a:solidFill>
                  </a:tcPr>
                </a:tc>
                <a:extLst>
                  <a:ext uri="{0D108BD9-81ED-4DB2-BD59-A6C34878D82A}">
                    <a16:rowId xmlns:a16="http://schemas.microsoft.com/office/drawing/2014/main" val="2211563565"/>
                  </a:ext>
                </a:extLst>
              </a:tr>
              <a:tr h="3979387">
                <a:tc>
                  <a:txBody>
                    <a:bodyPr/>
                    <a:lstStyle/>
                    <a:p>
                      <a:endParaRPr kumimoji="1" lang="ja-JP" altLang="en-US" sz="1400" b="1"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9788303"/>
                  </a:ext>
                </a:extLst>
              </a:tr>
            </a:tbl>
          </a:graphicData>
        </a:graphic>
      </p:graphicFrame>
      <p:pic>
        <p:nvPicPr>
          <p:cNvPr id="2" name="図 1">
            <a:extLst>
              <a:ext uri="{FF2B5EF4-FFF2-40B4-BE49-F238E27FC236}">
                <a16:creationId xmlns:a16="http://schemas.microsoft.com/office/drawing/2014/main" id="{D0F11434-4256-C21C-9242-3F64DDBF618F}"/>
              </a:ext>
            </a:extLst>
          </p:cNvPr>
          <p:cNvPicPr>
            <a:picLocks noChangeAspect="1"/>
          </p:cNvPicPr>
          <p:nvPr/>
        </p:nvPicPr>
        <p:blipFill>
          <a:blip r:embed="rId2"/>
          <a:srcRect t="11514"/>
          <a:stretch>
            <a:fillRect/>
          </a:stretch>
        </p:blipFill>
        <p:spPr>
          <a:xfrm>
            <a:off x="2938515" y="2347709"/>
            <a:ext cx="3301166" cy="3701089"/>
          </a:xfrm>
          <a:prstGeom prst="rect">
            <a:avLst/>
          </a:prstGeom>
          <a:solidFill>
            <a:schemeClr val="bg1"/>
          </a:solidFill>
        </p:spPr>
      </p:pic>
      <p:cxnSp>
        <p:nvCxnSpPr>
          <p:cNvPr id="10" name="直線矢印コネクタ 9">
            <a:extLst>
              <a:ext uri="{FF2B5EF4-FFF2-40B4-BE49-F238E27FC236}">
                <a16:creationId xmlns:a16="http://schemas.microsoft.com/office/drawing/2014/main" id="{E5150EA4-5A9B-B1CA-C36A-E168F67936C1}"/>
              </a:ext>
            </a:extLst>
          </p:cNvPr>
          <p:cNvCxnSpPr>
            <a:cxnSpLocks/>
          </p:cNvCxnSpPr>
          <p:nvPr/>
        </p:nvCxnSpPr>
        <p:spPr>
          <a:xfrm>
            <a:off x="772934" y="2481328"/>
            <a:ext cx="44317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60B9B140-5F11-7DB3-D8F1-5C11E6527FAC}"/>
              </a:ext>
            </a:extLst>
          </p:cNvPr>
          <p:cNvCxnSpPr>
            <a:cxnSpLocks/>
          </p:cNvCxnSpPr>
          <p:nvPr/>
        </p:nvCxnSpPr>
        <p:spPr>
          <a:xfrm>
            <a:off x="772934" y="2891643"/>
            <a:ext cx="44317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405C147-CA37-38C5-1D79-0DB16EC62DA0}"/>
              </a:ext>
            </a:extLst>
          </p:cNvPr>
          <p:cNvSpPr txBox="1"/>
          <p:nvPr/>
        </p:nvSpPr>
        <p:spPr>
          <a:xfrm>
            <a:off x="1191627" y="2764685"/>
            <a:ext cx="1761450" cy="253916"/>
          </a:xfrm>
          <a:prstGeom prst="rect">
            <a:avLst/>
          </a:prstGeom>
          <a:noFill/>
        </p:spPr>
        <p:txBody>
          <a:bodyPr wrap="square">
            <a:spAutoFit/>
          </a:bodyPr>
          <a:lstStyle/>
          <a:p>
            <a:r>
              <a:rPr lang="ja-JP" altLang="en-US" sz="1050" b="1" dirty="0">
                <a:highlight>
                  <a:srgbClr val="FFFF00"/>
                </a:highlight>
              </a:rPr>
              <a:t>他の避難所利用者の</a:t>
            </a:r>
            <a:r>
              <a:rPr lang="ja-JP" altLang="en-US" sz="1050" b="1" dirty="0"/>
              <a:t>経路</a:t>
            </a:r>
          </a:p>
        </p:txBody>
      </p:sp>
      <p:sp>
        <p:nvSpPr>
          <p:cNvPr id="20" name="テキスト ボックス 19">
            <a:extLst>
              <a:ext uri="{FF2B5EF4-FFF2-40B4-BE49-F238E27FC236}">
                <a16:creationId xmlns:a16="http://schemas.microsoft.com/office/drawing/2014/main" id="{DF59F933-6187-6AB8-C83A-615AFC10488F}"/>
              </a:ext>
            </a:extLst>
          </p:cNvPr>
          <p:cNvSpPr txBox="1"/>
          <p:nvPr/>
        </p:nvSpPr>
        <p:spPr>
          <a:xfrm>
            <a:off x="1204327" y="2359478"/>
            <a:ext cx="1601046" cy="253916"/>
          </a:xfrm>
          <a:prstGeom prst="rect">
            <a:avLst/>
          </a:prstGeom>
          <a:noFill/>
        </p:spPr>
        <p:txBody>
          <a:bodyPr wrap="square">
            <a:spAutoFit/>
          </a:bodyPr>
          <a:lstStyle/>
          <a:p>
            <a:r>
              <a:rPr lang="ja-JP" altLang="en-US" sz="1050" b="1" dirty="0">
                <a:highlight>
                  <a:srgbClr val="FFFF00"/>
                </a:highlight>
              </a:rPr>
              <a:t>飼い主とペットの</a:t>
            </a:r>
            <a:r>
              <a:rPr lang="ja-JP" altLang="en-US" sz="1050" b="1" dirty="0"/>
              <a:t>経路</a:t>
            </a:r>
          </a:p>
        </p:txBody>
      </p:sp>
      <p:sp>
        <p:nvSpPr>
          <p:cNvPr id="21" name="正方形/長方形 20">
            <a:extLst>
              <a:ext uri="{FF2B5EF4-FFF2-40B4-BE49-F238E27FC236}">
                <a16:creationId xmlns:a16="http://schemas.microsoft.com/office/drawing/2014/main" id="{78946A01-D09C-A324-07E8-E65C0F4D043A}"/>
              </a:ext>
            </a:extLst>
          </p:cNvPr>
          <p:cNvSpPr/>
          <p:nvPr/>
        </p:nvSpPr>
        <p:spPr>
          <a:xfrm>
            <a:off x="3670174" y="2977402"/>
            <a:ext cx="1080000" cy="360000"/>
          </a:xfrm>
          <a:prstGeom prst="rect">
            <a:avLst/>
          </a:prstGeom>
          <a:solidFill>
            <a:srgbClr val="FCE7E5"/>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小型ペット</a:t>
            </a:r>
            <a:endParaRPr kumimoji="1" lang="en-US" altLang="ja-JP" sz="1000" b="1" dirty="0">
              <a:solidFill>
                <a:srgbClr val="FF0000"/>
              </a:solidFill>
            </a:endParaRPr>
          </a:p>
          <a:p>
            <a:pPr algn="ctr"/>
            <a:r>
              <a:rPr kumimoji="1" lang="ja-JP" altLang="en-US" sz="1000" b="1" dirty="0">
                <a:solidFill>
                  <a:srgbClr val="FF0000"/>
                </a:solidFill>
              </a:rPr>
              <a:t>ケージ室</a:t>
            </a:r>
          </a:p>
        </p:txBody>
      </p:sp>
      <p:sp>
        <p:nvSpPr>
          <p:cNvPr id="24" name="正方形/長方形 23">
            <a:extLst>
              <a:ext uri="{FF2B5EF4-FFF2-40B4-BE49-F238E27FC236}">
                <a16:creationId xmlns:a16="http://schemas.microsoft.com/office/drawing/2014/main" id="{D3989396-17A2-C1F8-C22B-A45EF782B39C}"/>
              </a:ext>
            </a:extLst>
          </p:cNvPr>
          <p:cNvSpPr/>
          <p:nvPr/>
        </p:nvSpPr>
        <p:spPr>
          <a:xfrm>
            <a:off x="4067958" y="2347709"/>
            <a:ext cx="682214" cy="275975"/>
          </a:xfrm>
          <a:prstGeom prst="rect">
            <a:avLst/>
          </a:prstGeom>
          <a:solidFill>
            <a:srgbClr val="FCE7E5"/>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spc="-150" dirty="0">
                <a:solidFill>
                  <a:srgbClr val="FF0000"/>
                </a:solidFill>
              </a:rPr>
              <a:t>大型ペット</a:t>
            </a:r>
            <a:endParaRPr kumimoji="1" lang="en-US" altLang="ja-JP" sz="800" b="1" spc="-150" dirty="0">
              <a:solidFill>
                <a:srgbClr val="FF0000"/>
              </a:solidFill>
            </a:endParaRPr>
          </a:p>
          <a:p>
            <a:pPr algn="ctr"/>
            <a:r>
              <a:rPr kumimoji="1" lang="ja-JP" altLang="en-US" sz="800" b="1" spc="-150" dirty="0">
                <a:solidFill>
                  <a:srgbClr val="FF0000"/>
                </a:solidFill>
              </a:rPr>
              <a:t>係留スペース</a:t>
            </a:r>
          </a:p>
        </p:txBody>
      </p:sp>
      <p:cxnSp>
        <p:nvCxnSpPr>
          <p:cNvPr id="25" name="直線矢印コネクタ 24">
            <a:extLst>
              <a:ext uri="{FF2B5EF4-FFF2-40B4-BE49-F238E27FC236}">
                <a16:creationId xmlns:a16="http://schemas.microsoft.com/office/drawing/2014/main" id="{4D9A8ED1-2FFC-D2E6-1F17-C1DCD73E0950}"/>
              </a:ext>
            </a:extLst>
          </p:cNvPr>
          <p:cNvCxnSpPr/>
          <p:nvPr/>
        </p:nvCxnSpPr>
        <p:spPr>
          <a:xfrm>
            <a:off x="3290906" y="2574703"/>
            <a:ext cx="0" cy="28800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a:extLst>
              <a:ext uri="{FF2B5EF4-FFF2-40B4-BE49-F238E27FC236}">
                <a16:creationId xmlns:a16="http://schemas.microsoft.com/office/drawing/2014/main" id="{4C7F74D2-3A54-56EA-3DAB-0DF3E87A2E1E}"/>
              </a:ext>
            </a:extLst>
          </p:cNvPr>
          <p:cNvCxnSpPr>
            <a:cxnSpLocks/>
          </p:cNvCxnSpPr>
          <p:nvPr/>
        </p:nvCxnSpPr>
        <p:spPr>
          <a:xfrm>
            <a:off x="3344344" y="2873589"/>
            <a:ext cx="816952" cy="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a:extLst>
              <a:ext uri="{FF2B5EF4-FFF2-40B4-BE49-F238E27FC236}">
                <a16:creationId xmlns:a16="http://schemas.microsoft.com/office/drawing/2014/main" id="{942495F7-E21A-A42B-1159-EACA6015AEEE}"/>
              </a:ext>
            </a:extLst>
          </p:cNvPr>
          <p:cNvCxnSpPr>
            <a:cxnSpLocks/>
          </p:cNvCxnSpPr>
          <p:nvPr/>
        </p:nvCxnSpPr>
        <p:spPr>
          <a:xfrm flipH="1">
            <a:off x="5617049" y="3149316"/>
            <a:ext cx="311894" cy="0"/>
          </a:xfrm>
          <a:prstGeom prst="straightConnector1">
            <a:avLst/>
          </a:prstGeom>
          <a:ln w="28575">
            <a:solidFill>
              <a:srgbClr val="003F98"/>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1AE92725-3B9F-0680-B440-385E259D69CC}"/>
              </a:ext>
            </a:extLst>
          </p:cNvPr>
          <p:cNvCxnSpPr>
            <a:cxnSpLocks/>
          </p:cNvCxnSpPr>
          <p:nvPr/>
        </p:nvCxnSpPr>
        <p:spPr>
          <a:xfrm>
            <a:off x="5665174" y="3294785"/>
            <a:ext cx="0" cy="2232000"/>
          </a:xfrm>
          <a:prstGeom prst="straightConnector1">
            <a:avLst/>
          </a:prstGeom>
          <a:ln w="28575">
            <a:solidFill>
              <a:srgbClr val="003F98"/>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矢印コネクタ 28">
            <a:extLst>
              <a:ext uri="{FF2B5EF4-FFF2-40B4-BE49-F238E27FC236}">
                <a16:creationId xmlns:a16="http://schemas.microsoft.com/office/drawing/2014/main" id="{3B2FE19F-6406-C0CF-F034-70B1CDF3EF20}"/>
              </a:ext>
            </a:extLst>
          </p:cNvPr>
          <p:cNvCxnSpPr>
            <a:cxnSpLocks/>
          </p:cNvCxnSpPr>
          <p:nvPr/>
        </p:nvCxnSpPr>
        <p:spPr>
          <a:xfrm flipH="1">
            <a:off x="4132214" y="5576627"/>
            <a:ext cx="1404000" cy="0"/>
          </a:xfrm>
          <a:prstGeom prst="straightConnector1">
            <a:avLst/>
          </a:prstGeom>
          <a:ln w="28575">
            <a:solidFill>
              <a:srgbClr val="003F98"/>
            </a:solidFill>
            <a:tailEnd type="triangle"/>
          </a:ln>
        </p:spPr>
        <p:style>
          <a:lnRef idx="2">
            <a:schemeClr val="accent1"/>
          </a:lnRef>
          <a:fillRef idx="0">
            <a:schemeClr val="accent1"/>
          </a:fillRef>
          <a:effectRef idx="1">
            <a:schemeClr val="accent1"/>
          </a:effectRef>
          <a:fontRef idx="minor">
            <a:schemeClr val="tx1"/>
          </a:fontRef>
        </p:style>
      </p:cxnSp>
      <p:sp>
        <p:nvSpPr>
          <p:cNvPr id="32" name="正方形/長方形 31">
            <a:extLst>
              <a:ext uri="{FF2B5EF4-FFF2-40B4-BE49-F238E27FC236}">
                <a16:creationId xmlns:a16="http://schemas.microsoft.com/office/drawing/2014/main" id="{6194C3EE-6F18-3A4C-A080-BB9D2D01286B}"/>
              </a:ext>
            </a:extLst>
          </p:cNvPr>
          <p:cNvSpPr/>
          <p:nvPr/>
        </p:nvSpPr>
        <p:spPr>
          <a:xfrm>
            <a:off x="5957820" y="2946098"/>
            <a:ext cx="266849" cy="348689"/>
          </a:xfrm>
          <a:prstGeom prst="rect">
            <a:avLst/>
          </a:prstGeom>
          <a:solidFill>
            <a:srgbClr val="003F98"/>
          </a:solid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b="1" dirty="0">
                <a:solidFill>
                  <a:schemeClr val="bg1"/>
                </a:solidFill>
              </a:rPr>
              <a:t>受付</a:t>
            </a:r>
          </a:p>
        </p:txBody>
      </p:sp>
      <p:sp>
        <p:nvSpPr>
          <p:cNvPr id="33" name="正方形/長方形 32">
            <a:extLst>
              <a:ext uri="{FF2B5EF4-FFF2-40B4-BE49-F238E27FC236}">
                <a16:creationId xmlns:a16="http://schemas.microsoft.com/office/drawing/2014/main" id="{3D08D55A-0A67-CEA9-C588-AFA934E7C42D}"/>
              </a:ext>
            </a:extLst>
          </p:cNvPr>
          <p:cNvSpPr/>
          <p:nvPr/>
        </p:nvSpPr>
        <p:spPr>
          <a:xfrm>
            <a:off x="3139337" y="2263705"/>
            <a:ext cx="576230" cy="300779"/>
          </a:xfrm>
          <a:prstGeom prst="rect">
            <a:avLst/>
          </a:prstGeom>
          <a:solidFill>
            <a:srgbClr val="C00000"/>
          </a:solid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900" b="1" dirty="0">
                <a:solidFill>
                  <a:schemeClr val="bg1"/>
                </a:solidFill>
              </a:rPr>
              <a:t>飼い主受付</a:t>
            </a:r>
          </a:p>
        </p:txBody>
      </p:sp>
      <p:cxnSp>
        <p:nvCxnSpPr>
          <p:cNvPr id="37" name="直線矢印コネクタ 36">
            <a:extLst>
              <a:ext uri="{FF2B5EF4-FFF2-40B4-BE49-F238E27FC236}">
                <a16:creationId xmlns:a16="http://schemas.microsoft.com/office/drawing/2014/main" id="{B410A89B-19B3-4D3A-080A-D1F5E3961817}"/>
              </a:ext>
            </a:extLst>
          </p:cNvPr>
          <p:cNvCxnSpPr>
            <a:cxnSpLocks/>
          </p:cNvCxnSpPr>
          <p:nvPr/>
        </p:nvCxnSpPr>
        <p:spPr>
          <a:xfrm flipV="1">
            <a:off x="4169763" y="2617789"/>
            <a:ext cx="0" cy="21600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object 2">
            <a:extLst>
              <a:ext uri="{FF2B5EF4-FFF2-40B4-BE49-F238E27FC236}">
                <a16:creationId xmlns:a16="http://schemas.microsoft.com/office/drawing/2014/main" id="{8D73D0D8-6145-33BC-25B9-76959C7B0600}"/>
              </a:ext>
            </a:extLst>
          </p:cNvPr>
          <p:cNvSpPr/>
          <p:nvPr/>
        </p:nvSpPr>
        <p:spPr>
          <a:xfrm>
            <a:off x="476494" y="6526414"/>
            <a:ext cx="5905015" cy="977206"/>
          </a:xfrm>
          <a:custGeom>
            <a:avLst/>
            <a:gdLst/>
            <a:ahLst/>
            <a:cxnLst/>
            <a:rect l="l" t="t" r="r" b="b"/>
            <a:pathLst>
              <a:path w="6552565" h="864234">
                <a:moveTo>
                  <a:pt x="6551993" y="0"/>
                </a:moveTo>
                <a:lnTo>
                  <a:pt x="8077" y="0"/>
                </a:lnTo>
                <a:lnTo>
                  <a:pt x="0" y="863993"/>
                </a:lnTo>
                <a:lnTo>
                  <a:pt x="6543916" y="863993"/>
                </a:lnTo>
                <a:lnTo>
                  <a:pt x="6551993" y="0"/>
                </a:lnTo>
                <a:close/>
              </a:path>
            </a:pathLst>
          </a:custGeom>
          <a:solidFill>
            <a:srgbClr val="E9EAF5"/>
          </a:solidFill>
        </p:spPr>
        <p:txBody>
          <a:bodyPr wrap="square" lIns="0" tIns="0" rIns="0" bIns="0" rtlCol="0"/>
          <a:lstStyle/>
          <a:p>
            <a:endParaRPr dirty="0">
              <a:latin typeface="+mj-ea"/>
              <a:ea typeface="+mj-ea"/>
            </a:endParaRPr>
          </a:p>
        </p:txBody>
      </p:sp>
      <p:sp>
        <p:nvSpPr>
          <p:cNvPr id="5" name="object 5">
            <a:extLst>
              <a:ext uri="{FF2B5EF4-FFF2-40B4-BE49-F238E27FC236}">
                <a16:creationId xmlns:a16="http://schemas.microsoft.com/office/drawing/2014/main" id="{A663C19A-B263-47E3-5F4C-A040AE800CC6}"/>
              </a:ext>
            </a:extLst>
          </p:cNvPr>
          <p:cNvSpPr/>
          <p:nvPr/>
        </p:nvSpPr>
        <p:spPr>
          <a:xfrm>
            <a:off x="491004" y="6377659"/>
            <a:ext cx="3398074" cy="386955"/>
          </a:xfrm>
          <a:custGeom>
            <a:avLst/>
            <a:gdLst/>
            <a:ahLst/>
            <a:cxnLst/>
            <a:rect l="l" t="t" r="r" b="b"/>
            <a:pathLst>
              <a:path w="6552565" h="432434">
                <a:moveTo>
                  <a:pt x="3347999" y="360006"/>
                </a:moveTo>
                <a:lnTo>
                  <a:pt x="3203994" y="360006"/>
                </a:lnTo>
                <a:lnTo>
                  <a:pt x="3275990" y="432015"/>
                </a:lnTo>
                <a:lnTo>
                  <a:pt x="3347999" y="360006"/>
                </a:lnTo>
                <a:close/>
              </a:path>
              <a:path w="6552565" h="432434">
                <a:moveTo>
                  <a:pt x="6552006" y="0"/>
                </a:moveTo>
                <a:lnTo>
                  <a:pt x="0" y="0"/>
                </a:lnTo>
                <a:lnTo>
                  <a:pt x="0" y="359994"/>
                </a:lnTo>
                <a:lnTo>
                  <a:pt x="6552006" y="359994"/>
                </a:lnTo>
                <a:lnTo>
                  <a:pt x="6552006" y="0"/>
                </a:lnTo>
                <a:close/>
              </a:path>
            </a:pathLst>
          </a:custGeom>
          <a:solidFill>
            <a:srgbClr val="003F98"/>
          </a:solidFill>
        </p:spPr>
        <p:txBody>
          <a:bodyPr wrap="square" lIns="0" tIns="0" rIns="0" bIns="0" rtlCol="0"/>
          <a:lstStyle/>
          <a:p>
            <a:endParaRPr dirty="0">
              <a:latin typeface="+mj-ea"/>
              <a:ea typeface="+mj-ea"/>
            </a:endParaRPr>
          </a:p>
        </p:txBody>
      </p:sp>
      <p:sp>
        <p:nvSpPr>
          <p:cNvPr id="11" name="object 8">
            <a:extLst>
              <a:ext uri="{FF2B5EF4-FFF2-40B4-BE49-F238E27FC236}">
                <a16:creationId xmlns:a16="http://schemas.microsoft.com/office/drawing/2014/main" id="{8F35FDC5-2360-6D0D-30C5-E995D21BAF23}"/>
              </a:ext>
            </a:extLst>
          </p:cNvPr>
          <p:cNvSpPr txBox="1"/>
          <p:nvPr/>
        </p:nvSpPr>
        <p:spPr>
          <a:xfrm>
            <a:off x="516613" y="6377657"/>
            <a:ext cx="3321667" cy="297516"/>
          </a:xfrm>
          <a:prstGeom prst="rect">
            <a:avLst/>
          </a:prstGeom>
        </p:spPr>
        <p:txBody>
          <a:bodyPr vert="horz" wrap="square" lIns="0" tIns="58419" rIns="0" bIns="0" rtlCol="0">
            <a:spAutoFit/>
          </a:bodyPr>
          <a:lstStyle/>
          <a:p>
            <a:pPr marL="39364" algn="ctr">
              <a:spcBef>
                <a:spcPts val="459"/>
              </a:spcBef>
            </a:pPr>
            <a:r>
              <a:rPr lang="ja-JP" altLang="en-US" sz="1550" b="1" spc="270" dirty="0">
                <a:solidFill>
                  <a:srgbClr val="FFFFFF"/>
                </a:solidFill>
                <a:latin typeface="+mn-ea"/>
                <a:cs typeface="Noto Sans JP"/>
              </a:rPr>
              <a:t>予定の場所が使えない場合</a:t>
            </a:r>
            <a:endParaRPr sz="1550" dirty="0">
              <a:latin typeface="+mn-ea"/>
              <a:cs typeface="Noto Sans JP"/>
            </a:endParaRPr>
          </a:p>
        </p:txBody>
      </p:sp>
      <p:sp>
        <p:nvSpPr>
          <p:cNvPr id="12" name="object 3">
            <a:extLst>
              <a:ext uri="{FF2B5EF4-FFF2-40B4-BE49-F238E27FC236}">
                <a16:creationId xmlns:a16="http://schemas.microsoft.com/office/drawing/2014/main" id="{465EC6A8-D083-30A0-B5D5-0952332A844C}"/>
              </a:ext>
            </a:extLst>
          </p:cNvPr>
          <p:cNvSpPr txBox="1"/>
          <p:nvPr/>
        </p:nvSpPr>
        <p:spPr>
          <a:xfrm>
            <a:off x="725367" y="6825568"/>
            <a:ext cx="5364441" cy="471796"/>
          </a:xfrm>
          <a:prstGeom prst="rect">
            <a:avLst/>
          </a:prstGeom>
        </p:spPr>
        <p:txBody>
          <a:bodyPr vert="horz" wrap="square" lIns="0" tIns="11430" rIns="0" bIns="0" rtlCol="0">
            <a:spAutoFit/>
          </a:bodyPr>
          <a:lstStyle/>
          <a:p>
            <a:pPr marL="12698" marR="5080">
              <a:lnSpc>
                <a:spcPct val="128800"/>
              </a:lnSpc>
              <a:spcBef>
                <a:spcPts val="90"/>
              </a:spcBef>
            </a:pPr>
            <a:r>
              <a:rPr lang="ja-JP" altLang="en-US" sz="1200" dirty="0"/>
              <a:t>飼養場所が予定どおり使用できず、経路を変更する必要がある場合は、避難所開設・運営の責任者や施設管理者と協議のうえ、代替となる経路を決定する。</a:t>
            </a:r>
            <a:endParaRPr lang="en-US" altLang="ja-JP" sz="1200" spc="80" dirty="0">
              <a:solidFill>
                <a:srgbClr val="221815"/>
              </a:solidFill>
              <a:latin typeface="+mn-ea"/>
              <a:cs typeface="NotoSansJP-Medium"/>
            </a:endParaRPr>
          </a:p>
        </p:txBody>
      </p:sp>
    </p:spTree>
    <p:extLst>
      <p:ext uri="{BB962C8B-B14F-4D97-AF65-F5344CB8AC3E}">
        <p14:creationId xmlns:p14="http://schemas.microsoft.com/office/powerpoint/2010/main" val="313198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F89F8-A516-F323-5309-43EF93D28377}"/>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13D7D95D-5B4A-ECBA-530A-05D245104D09}"/>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object 16">
            <a:extLst>
              <a:ext uri="{FF2B5EF4-FFF2-40B4-BE49-F238E27FC236}">
                <a16:creationId xmlns:a16="http://schemas.microsoft.com/office/drawing/2014/main" id="{5A3CE04B-7821-2954-B7CD-07052E1AB73E}"/>
              </a:ext>
            </a:extLst>
          </p:cNvPr>
          <p:cNvSpPr/>
          <p:nvPr/>
        </p:nvSpPr>
        <p:spPr>
          <a:xfrm>
            <a:off x="396173" y="811529"/>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1378FA98-EB97-B6B3-B1BA-6E4F31A52F3E}"/>
              </a:ext>
            </a:extLst>
          </p:cNvPr>
          <p:cNvSpPr txBox="1"/>
          <p:nvPr/>
        </p:nvSpPr>
        <p:spPr>
          <a:xfrm>
            <a:off x="1211184" y="854270"/>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飼い主の受付場所の選定</a:t>
            </a:r>
          </a:p>
        </p:txBody>
      </p:sp>
      <p:sp>
        <p:nvSpPr>
          <p:cNvPr id="36" name="object 20">
            <a:extLst>
              <a:ext uri="{FF2B5EF4-FFF2-40B4-BE49-F238E27FC236}">
                <a16:creationId xmlns:a16="http://schemas.microsoft.com/office/drawing/2014/main" id="{3FE6FF36-A61F-1C1A-3509-02DB82E1B0B0}"/>
              </a:ext>
            </a:extLst>
          </p:cNvPr>
          <p:cNvSpPr txBox="1"/>
          <p:nvPr/>
        </p:nvSpPr>
        <p:spPr>
          <a:xfrm>
            <a:off x="445358" y="901902"/>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5</a:t>
            </a:r>
            <a:endParaRPr sz="850" dirty="0">
              <a:solidFill>
                <a:srgbClr val="003F98"/>
              </a:solidFill>
              <a:latin typeface="+mn-ea"/>
              <a:cs typeface="Barlow-SemiBold"/>
            </a:endParaRPr>
          </a:p>
        </p:txBody>
      </p:sp>
      <p:sp>
        <p:nvSpPr>
          <p:cNvPr id="6" name="正方形/長方形 5">
            <a:extLst>
              <a:ext uri="{FF2B5EF4-FFF2-40B4-BE49-F238E27FC236}">
                <a16:creationId xmlns:a16="http://schemas.microsoft.com/office/drawing/2014/main" id="{4B276BFB-11DB-BBB3-B30D-19E9AEC9A1BC}"/>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961A63D-355B-CF58-07B8-8BCB08F00956}"/>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被害状況の確認</a:t>
            </a:r>
            <a:endParaRPr lang="en-US" altLang="ja-JP" sz="1100" b="1" dirty="0">
              <a:solidFill>
                <a:srgbClr val="003F98"/>
              </a:solidFill>
              <a:latin typeface="+mn-ea"/>
            </a:endParaRPr>
          </a:p>
        </p:txBody>
      </p:sp>
      <p:sp>
        <p:nvSpPr>
          <p:cNvPr id="19" name="object 2">
            <a:extLst>
              <a:ext uri="{FF2B5EF4-FFF2-40B4-BE49-F238E27FC236}">
                <a16:creationId xmlns:a16="http://schemas.microsoft.com/office/drawing/2014/main" id="{30B165F6-F013-0A36-27A3-7A37B56BB13D}"/>
              </a:ext>
            </a:extLst>
          </p:cNvPr>
          <p:cNvSpPr/>
          <p:nvPr/>
        </p:nvSpPr>
        <p:spPr>
          <a:xfrm>
            <a:off x="476492" y="8438959"/>
            <a:ext cx="5905015" cy="977206"/>
          </a:xfrm>
          <a:custGeom>
            <a:avLst/>
            <a:gdLst/>
            <a:ahLst/>
            <a:cxnLst/>
            <a:rect l="l" t="t" r="r" b="b"/>
            <a:pathLst>
              <a:path w="6552565" h="864234">
                <a:moveTo>
                  <a:pt x="6551993" y="0"/>
                </a:moveTo>
                <a:lnTo>
                  <a:pt x="8077" y="0"/>
                </a:lnTo>
                <a:lnTo>
                  <a:pt x="0" y="863993"/>
                </a:lnTo>
                <a:lnTo>
                  <a:pt x="6543916" y="863993"/>
                </a:lnTo>
                <a:lnTo>
                  <a:pt x="6551993" y="0"/>
                </a:lnTo>
                <a:close/>
              </a:path>
            </a:pathLst>
          </a:custGeom>
          <a:solidFill>
            <a:srgbClr val="E9EAF5"/>
          </a:solidFill>
        </p:spPr>
        <p:txBody>
          <a:bodyPr wrap="square" lIns="0" tIns="0" rIns="0" bIns="0" rtlCol="0"/>
          <a:lstStyle/>
          <a:p>
            <a:endParaRPr dirty="0">
              <a:latin typeface="+mj-ea"/>
              <a:ea typeface="+mj-ea"/>
            </a:endParaRPr>
          </a:p>
        </p:txBody>
      </p:sp>
      <p:sp>
        <p:nvSpPr>
          <p:cNvPr id="20" name="object 5">
            <a:extLst>
              <a:ext uri="{FF2B5EF4-FFF2-40B4-BE49-F238E27FC236}">
                <a16:creationId xmlns:a16="http://schemas.microsoft.com/office/drawing/2014/main" id="{4F95D3C0-8071-D9CB-BE43-19612C86D4FB}"/>
              </a:ext>
            </a:extLst>
          </p:cNvPr>
          <p:cNvSpPr/>
          <p:nvPr/>
        </p:nvSpPr>
        <p:spPr>
          <a:xfrm>
            <a:off x="491004" y="8290202"/>
            <a:ext cx="3398074" cy="386955"/>
          </a:xfrm>
          <a:custGeom>
            <a:avLst/>
            <a:gdLst/>
            <a:ahLst/>
            <a:cxnLst/>
            <a:rect l="l" t="t" r="r" b="b"/>
            <a:pathLst>
              <a:path w="6552565" h="432434">
                <a:moveTo>
                  <a:pt x="3347999" y="360006"/>
                </a:moveTo>
                <a:lnTo>
                  <a:pt x="3203994" y="360006"/>
                </a:lnTo>
                <a:lnTo>
                  <a:pt x="3275990" y="432015"/>
                </a:lnTo>
                <a:lnTo>
                  <a:pt x="3347999" y="360006"/>
                </a:lnTo>
                <a:close/>
              </a:path>
              <a:path w="6552565" h="432434">
                <a:moveTo>
                  <a:pt x="6552006" y="0"/>
                </a:moveTo>
                <a:lnTo>
                  <a:pt x="0" y="0"/>
                </a:lnTo>
                <a:lnTo>
                  <a:pt x="0" y="359994"/>
                </a:lnTo>
                <a:lnTo>
                  <a:pt x="6552006" y="359994"/>
                </a:lnTo>
                <a:lnTo>
                  <a:pt x="6552006" y="0"/>
                </a:lnTo>
                <a:close/>
              </a:path>
            </a:pathLst>
          </a:custGeom>
          <a:solidFill>
            <a:srgbClr val="003F98"/>
          </a:solidFill>
        </p:spPr>
        <p:txBody>
          <a:bodyPr wrap="square" lIns="0" tIns="0" rIns="0" bIns="0" rtlCol="0"/>
          <a:lstStyle/>
          <a:p>
            <a:endParaRPr dirty="0">
              <a:latin typeface="+mj-ea"/>
              <a:ea typeface="+mj-ea"/>
            </a:endParaRPr>
          </a:p>
        </p:txBody>
      </p:sp>
      <p:sp>
        <p:nvSpPr>
          <p:cNvPr id="26" name="object 8">
            <a:extLst>
              <a:ext uri="{FF2B5EF4-FFF2-40B4-BE49-F238E27FC236}">
                <a16:creationId xmlns:a16="http://schemas.microsoft.com/office/drawing/2014/main" id="{5E12BCE8-F416-1E65-F611-6DCF54C3D412}"/>
              </a:ext>
            </a:extLst>
          </p:cNvPr>
          <p:cNvSpPr txBox="1"/>
          <p:nvPr/>
        </p:nvSpPr>
        <p:spPr>
          <a:xfrm>
            <a:off x="516611" y="8290200"/>
            <a:ext cx="3321667" cy="297516"/>
          </a:xfrm>
          <a:prstGeom prst="rect">
            <a:avLst/>
          </a:prstGeom>
        </p:spPr>
        <p:txBody>
          <a:bodyPr vert="horz" wrap="square" lIns="0" tIns="58419" rIns="0" bIns="0" rtlCol="0">
            <a:spAutoFit/>
          </a:bodyPr>
          <a:lstStyle/>
          <a:p>
            <a:pPr marL="39364" algn="ctr">
              <a:spcBef>
                <a:spcPts val="459"/>
              </a:spcBef>
            </a:pPr>
            <a:r>
              <a:rPr lang="ja-JP" altLang="en-US" sz="1550" b="1" spc="270" dirty="0">
                <a:solidFill>
                  <a:srgbClr val="FFFFFF"/>
                </a:solidFill>
                <a:latin typeface="+mn-ea"/>
                <a:cs typeface="Noto Sans JP"/>
              </a:rPr>
              <a:t>予定の場所が使えない場合</a:t>
            </a:r>
            <a:endParaRPr sz="1550" dirty="0">
              <a:latin typeface="+mn-ea"/>
              <a:cs typeface="Noto Sans JP"/>
            </a:endParaRPr>
          </a:p>
        </p:txBody>
      </p:sp>
      <p:sp>
        <p:nvSpPr>
          <p:cNvPr id="33" name="object 3">
            <a:extLst>
              <a:ext uri="{FF2B5EF4-FFF2-40B4-BE49-F238E27FC236}">
                <a16:creationId xmlns:a16="http://schemas.microsoft.com/office/drawing/2014/main" id="{B553236C-9971-7F42-F9F8-B4FFE98A0E89}"/>
              </a:ext>
            </a:extLst>
          </p:cNvPr>
          <p:cNvSpPr txBox="1"/>
          <p:nvPr/>
        </p:nvSpPr>
        <p:spPr>
          <a:xfrm>
            <a:off x="725367" y="8738113"/>
            <a:ext cx="5364441" cy="471796"/>
          </a:xfrm>
          <a:prstGeom prst="rect">
            <a:avLst/>
          </a:prstGeom>
        </p:spPr>
        <p:txBody>
          <a:bodyPr vert="horz" wrap="square" lIns="0" tIns="11430" rIns="0" bIns="0" rtlCol="0">
            <a:spAutoFit/>
          </a:bodyPr>
          <a:lstStyle/>
          <a:p>
            <a:pPr marL="12698" marR="5080">
              <a:lnSpc>
                <a:spcPct val="128800"/>
              </a:lnSpc>
              <a:spcBef>
                <a:spcPts val="90"/>
              </a:spcBef>
            </a:pPr>
            <a:r>
              <a:rPr lang="ja-JP" altLang="en-US" sz="1200" dirty="0"/>
              <a:t>飼い主受付が予定とおり使用できない場合は、避難所開設・運営の責任者や施設管理者と協議のうえ、代替となる場所を決定する。</a:t>
            </a:r>
            <a:endParaRPr lang="en-US" altLang="ja-JP" sz="1200" spc="80" dirty="0">
              <a:solidFill>
                <a:srgbClr val="221815"/>
              </a:solidFill>
              <a:latin typeface="+mn-ea"/>
              <a:cs typeface="NotoSansJP-Medium"/>
            </a:endParaRPr>
          </a:p>
        </p:txBody>
      </p:sp>
      <p:sp>
        <p:nvSpPr>
          <p:cNvPr id="31" name="テキスト ボックス 30">
            <a:extLst>
              <a:ext uri="{FF2B5EF4-FFF2-40B4-BE49-F238E27FC236}">
                <a16:creationId xmlns:a16="http://schemas.microsoft.com/office/drawing/2014/main" id="{85C5B419-DD4E-E989-C63C-6C503D8D93F1}"/>
              </a:ext>
            </a:extLst>
          </p:cNvPr>
          <p:cNvSpPr txBox="1"/>
          <p:nvPr/>
        </p:nvSpPr>
        <p:spPr>
          <a:xfrm>
            <a:off x="1080323" y="2688774"/>
            <a:ext cx="5379102" cy="646331"/>
          </a:xfrm>
          <a:prstGeom prst="rect">
            <a:avLst/>
          </a:prstGeom>
          <a:noFill/>
        </p:spPr>
        <p:txBody>
          <a:bodyPr wrap="square">
            <a:spAutoFit/>
          </a:bodyPr>
          <a:lstStyle/>
          <a:p>
            <a:r>
              <a:rPr lang="ja-JP" altLang="en-US" b="1" dirty="0"/>
              <a:t>「飼い主受付」の候補地が安全な場所か確認し、どの場所で飼い主受付を設けるか選ぶ。</a:t>
            </a:r>
          </a:p>
        </p:txBody>
      </p:sp>
      <p:grpSp>
        <p:nvGrpSpPr>
          <p:cNvPr id="32" name="グループ化 31">
            <a:extLst>
              <a:ext uri="{FF2B5EF4-FFF2-40B4-BE49-F238E27FC236}">
                <a16:creationId xmlns:a16="http://schemas.microsoft.com/office/drawing/2014/main" id="{9EA228E1-8F4D-C81D-596D-EF7A623A7E09}"/>
              </a:ext>
            </a:extLst>
          </p:cNvPr>
          <p:cNvGrpSpPr/>
          <p:nvPr/>
        </p:nvGrpSpPr>
        <p:grpSpPr>
          <a:xfrm>
            <a:off x="537652" y="2734736"/>
            <a:ext cx="288290" cy="288290"/>
            <a:chOff x="1041008" y="3211860"/>
            <a:chExt cx="288290" cy="288290"/>
          </a:xfrm>
        </p:grpSpPr>
        <p:pic>
          <p:nvPicPr>
            <p:cNvPr id="37" name="object 17">
              <a:extLst>
                <a:ext uri="{FF2B5EF4-FFF2-40B4-BE49-F238E27FC236}">
                  <a16:creationId xmlns:a16="http://schemas.microsoft.com/office/drawing/2014/main" id="{F821BDFA-C057-991D-8418-3C89E2DB21DD}"/>
                </a:ext>
              </a:extLst>
            </p:cNvPr>
            <p:cNvPicPr/>
            <p:nvPr/>
          </p:nvPicPr>
          <p:blipFill>
            <a:blip r:embed="rId2" cstate="print"/>
            <a:stretch>
              <a:fillRect/>
            </a:stretch>
          </p:blipFill>
          <p:spPr>
            <a:xfrm>
              <a:off x="1059007" y="3229866"/>
              <a:ext cx="252006" cy="251993"/>
            </a:xfrm>
            <a:prstGeom prst="rect">
              <a:avLst/>
            </a:prstGeom>
          </p:spPr>
        </p:pic>
        <p:sp>
          <p:nvSpPr>
            <p:cNvPr id="38" name="object 18">
              <a:extLst>
                <a:ext uri="{FF2B5EF4-FFF2-40B4-BE49-F238E27FC236}">
                  <a16:creationId xmlns:a16="http://schemas.microsoft.com/office/drawing/2014/main" id="{43F47F6F-2CBD-3587-7FB5-D5210A9382E2}"/>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46" name="正方形/長方形 45">
            <a:extLst>
              <a:ext uri="{FF2B5EF4-FFF2-40B4-BE49-F238E27FC236}">
                <a16:creationId xmlns:a16="http://schemas.microsoft.com/office/drawing/2014/main" id="{A95E11BB-C4F3-F24C-2834-AD3EC7E4A800}"/>
              </a:ext>
            </a:extLst>
          </p:cNvPr>
          <p:cNvSpPr/>
          <p:nvPr/>
        </p:nvSpPr>
        <p:spPr>
          <a:xfrm>
            <a:off x="490301" y="1674306"/>
            <a:ext cx="5905015" cy="646331"/>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予め検討した飼い主受付を設ける場所の</a:t>
            </a:r>
            <a:endParaRPr kumimoji="1" lang="en-US" altLang="ja-JP" dirty="0">
              <a:solidFill>
                <a:srgbClr val="003F98"/>
              </a:solidFill>
            </a:endParaRPr>
          </a:p>
          <a:p>
            <a:pPr algn="ctr"/>
            <a:r>
              <a:rPr kumimoji="1" lang="ja-JP" altLang="en-US" dirty="0">
                <a:solidFill>
                  <a:srgbClr val="003F98"/>
                </a:solidFill>
              </a:rPr>
              <a:t>安全確認をしましょう。</a:t>
            </a:r>
          </a:p>
        </p:txBody>
      </p:sp>
      <p:sp>
        <p:nvSpPr>
          <p:cNvPr id="4" name="テキスト ボックス 3">
            <a:extLst>
              <a:ext uri="{FF2B5EF4-FFF2-40B4-BE49-F238E27FC236}">
                <a16:creationId xmlns:a16="http://schemas.microsoft.com/office/drawing/2014/main" id="{0D0E86E3-6D12-159A-7DE8-7B49899B4C6C}"/>
              </a:ext>
            </a:extLst>
          </p:cNvPr>
          <p:cNvSpPr txBox="1"/>
          <p:nvPr/>
        </p:nvSpPr>
        <p:spPr>
          <a:xfrm>
            <a:off x="1385856" y="3468975"/>
            <a:ext cx="4818155" cy="1200329"/>
          </a:xfrm>
          <a:prstGeom prst="rect">
            <a:avLst/>
          </a:prstGeom>
          <a:noFill/>
        </p:spPr>
        <p:txBody>
          <a:bodyPr wrap="square">
            <a:spAutoFit/>
          </a:bodyPr>
          <a:lstStyle/>
          <a:p>
            <a:pPr marL="285750" indent="-285750">
              <a:buFont typeface="Arial" panose="020B0604020202020204" pitchFamily="34" charset="0"/>
              <a:buChar char="•"/>
            </a:pPr>
            <a:r>
              <a:rPr lang="ja-JP" altLang="en-US" b="1" dirty="0"/>
              <a:t>候補地</a:t>
            </a:r>
            <a:r>
              <a:rPr lang="en-US" altLang="ja-JP" b="1" dirty="0"/>
              <a:t>1</a:t>
            </a:r>
            <a:r>
              <a:rPr lang="ja-JP" altLang="en-US" b="1" dirty="0"/>
              <a:t>：</a:t>
            </a:r>
            <a:r>
              <a:rPr lang="ja-JP" altLang="en-US" b="1" u="sng" dirty="0">
                <a:highlight>
                  <a:srgbClr val="FFFF00"/>
                </a:highlight>
              </a:rPr>
              <a:t>南校舎の校門前</a:t>
            </a:r>
            <a:endParaRPr lang="en-US" altLang="ja-JP" b="1" u="sng" dirty="0">
              <a:highlight>
                <a:srgbClr val="FFFF00"/>
              </a:highlight>
            </a:endParaRPr>
          </a:p>
          <a:p>
            <a:endParaRPr lang="en-US" altLang="ja-JP" b="1" dirty="0"/>
          </a:p>
          <a:p>
            <a:pPr marL="285750" indent="-285750">
              <a:buFont typeface="Arial" panose="020B0604020202020204" pitchFamily="34" charset="0"/>
              <a:buChar char="•"/>
            </a:pPr>
            <a:r>
              <a:rPr lang="ja-JP" altLang="en-US" b="1" dirty="0"/>
              <a:t>候補地</a:t>
            </a:r>
            <a:r>
              <a:rPr lang="en-US" altLang="ja-JP" b="1" dirty="0"/>
              <a:t>2</a:t>
            </a:r>
            <a:r>
              <a:rPr lang="ja-JP" altLang="en-US" b="1" dirty="0"/>
              <a:t>：</a:t>
            </a:r>
            <a:r>
              <a:rPr lang="ja-JP" altLang="en-US" b="1" u="sng" dirty="0">
                <a:highlight>
                  <a:srgbClr val="FFFF00"/>
                </a:highlight>
              </a:rPr>
              <a:t>北校舎の職員通用門</a:t>
            </a:r>
            <a:endParaRPr lang="en-US" altLang="ja-JP" b="1" u="sng" dirty="0">
              <a:highlight>
                <a:srgbClr val="FFFF00"/>
              </a:highlight>
            </a:endParaRPr>
          </a:p>
          <a:p>
            <a:r>
              <a:rPr lang="ja-JP" altLang="en-US" b="1" dirty="0"/>
              <a:t>　　　　　　　　　　</a:t>
            </a:r>
          </a:p>
        </p:txBody>
      </p:sp>
      <p:graphicFrame>
        <p:nvGraphicFramePr>
          <p:cNvPr id="5" name="表 4">
            <a:extLst>
              <a:ext uri="{FF2B5EF4-FFF2-40B4-BE49-F238E27FC236}">
                <a16:creationId xmlns:a16="http://schemas.microsoft.com/office/drawing/2014/main" id="{241A4596-46FD-C8BB-E0C0-C1F291FF1CC0}"/>
              </a:ext>
            </a:extLst>
          </p:cNvPr>
          <p:cNvGraphicFramePr>
            <a:graphicFrameLocks noGrp="1"/>
          </p:cNvGraphicFramePr>
          <p:nvPr>
            <p:extLst>
              <p:ext uri="{D42A27DB-BD31-4B8C-83A1-F6EECF244321}">
                <p14:modId xmlns:p14="http://schemas.microsoft.com/office/powerpoint/2010/main" val="1875171912"/>
              </p:ext>
            </p:extLst>
          </p:nvPr>
        </p:nvGraphicFramePr>
        <p:xfrm>
          <a:off x="825942" y="4778908"/>
          <a:ext cx="5184773" cy="2927888"/>
        </p:xfrm>
        <a:graphic>
          <a:graphicData uri="http://schemas.openxmlformats.org/drawingml/2006/table">
            <a:tbl>
              <a:tblPr firstRow="1" bandRow="1">
                <a:tableStyleId>{5C22544A-7EE6-4342-B048-85BDC9FD1C3A}</a:tableStyleId>
              </a:tblPr>
              <a:tblGrid>
                <a:gridCol w="5184773">
                  <a:extLst>
                    <a:ext uri="{9D8B030D-6E8A-4147-A177-3AD203B41FA5}">
                      <a16:colId xmlns:a16="http://schemas.microsoft.com/office/drawing/2014/main" val="4113322101"/>
                    </a:ext>
                  </a:extLst>
                </a:gridCol>
              </a:tblGrid>
              <a:tr h="339349">
                <a:tc>
                  <a:txBody>
                    <a:bodyPr/>
                    <a:lstStyle/>
                    <a:p>
                      <a:pPr algn="ctr"/>
                      <a:r>
                        <a:rPr kumimoji="1" lang="ja-JP" altLang="en-US" sz="1400" dirty="0"/>
                        <a:t>飼い主受付の完成イメージ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98"/>
                    </a:solidFill>
                  </a:tcPr>
                </a:tc>
                <a:extLst>
                  <a:ext uri="{0D108BD9-81ED-4DB2-BD59-A6C34878D82A}">
                    <a16:rowId xmlns:a16="http://schemas.microsoft.com/office/drawing/2014/main" val="2211563565"/>
                  </a:ext>
                </a:extLst>
              </a:tr>
              <a:tr h="2588539">
                <a:tc>
                  <a:txBody>
                    <a:bodyPr/>
                    <a:lstStyle/>
                    <a:p>
                      <a:r>
                        <a:rPr kumimoji="1" lang="ja-JP" altLang="en-US" sz="1400" b="1" dirty="0"/>
                        <a:t>（完成イメージ）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9788303"/>
                  </a:ext>
                </a:extLst>
              </a:tr>
            </a:tbl>
          </a:graphicData>
        </a:graphic>
      </p:graphicFrame>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BFB1EE6F-FDF5-4D76-01FF-9B31223E316B}"/>
              </a:ext>
            </a:extLst>
          </p:cNvPr>
          <p:cNvPicPr>
            <a:picLocks noChangeAspect="1"/>
          </p:cNvPicPr>
          <p:nvPr/>
        </p:nvPicPr>
        <p:blipFill>
          <a:blip r:embed="rId3"/>
          <a:stretch>
            <a:fillRect/>
          </a:stretch>
        </p:blipFill>
        <p:spPr>
          <a:xfrm>
            <a:off x="2379692" y="5411231"/>
            <a:ext cx="2157665" cy="2114854"/>
          </a:xfrm>
          <a:prstGeom prst="rect">
            <a:avLst/>
          </a:prstGeom>
        </p:spPr>
      </p:pic>
      <p:sp>
        <p:nvSpPr>
          <p:cNvPr id="9" name="正方形/長方形 8">
            <a:extLst>
              <a:ext uri="{FF2B5EF4-FFF2-40B4-BE49-F238E27FC236}">
                <a16:creationId xmlns:a16="http://schemas.microsoft.com/office/drawing/2014/main" id="{0E7AEC4F-0278-609C-A2AC-7706793F6CE5}"/>
              </a:ext>
            </a:extLst>
          </p:cNvPr>
          <p:cNvSpPr/>
          <p:nvPr/>
        </p:nvSpPr>
        <p:spPr>
          <a:xfrm>
            <a:off x="2748540" y="7233257"/>
            <a:ext cx="1728000" cy="2532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 </a:t>
            </a:r>
            <a:r>
              <a:rPr kumimoji="1" lang="ja-JP" altLang="en-US" sz="1050" dirty="0">
                <a:solidFill>
                  <a:schemeClr val="tx1"/>
                </a:solidFill>
              </a:rPr>
              <a:t>愛知県、場所：新城市</a:t>
            </a:r>
          </a:p>
        </p:txBody>
      </p:sp>
      <p:sp>
        <p:nvSpPr>
          <p:cNvPr id="10" name="object 35">
            <a:extLst>
              <a:ext uri="{FF2B5EF4-FFF2-40B4-BE49-F238E27FC236}">
                <a16:creationId xmlns:a16="http://schemas.microsoft.com/office/drawing/2014/main" id="{213A154A-17B2-FC43-B3C8-529C4AC92129}"/>
              </a:ext>
            </a:extLst>
          </p:cNvPr>
          <p:cNvSpPr/>
          <p:nvPr/>
        </p:nvSpPr>
        <p:spPr>
          <a:xfrm flipV="1">
            <a:off x="641056" y="4472378"/>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Tree>
    <p:extLst>
      <p:ext uri="{BB962C8B-B14F-4D97-AF65-F5344CB8AC3E}">
        <p14:creationId xmlns:p14="http://schemas.microsoft.com/office/powerpoint/2010/main" val="253546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78D83-AF2D-FD8A-8B14-4B22ACC10A8D}"/>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779DA829-574F-55A3-4C5D-B7DF53C93EB2}"/>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B19EA6A9-DA92-EFE9-3B02-FD899953DF81}"/>
              </a:ext>
            </a:extLst>
          </p:cNvPr>
          <p:cNvSpPr txBox="1"/>
          <p:nvPr/>
        </p:nvSpPr>
        <p:spPr>
          <a:xfrm>
            <a:off x="2573383" y="3656678"/>
            <a:ext cx="300446" cy="369332"/>
          </a:xfrm>
          <a:prstGeom prst="rect">
            <a:avLst/>
          </a:prstGeom>
          <a:noFill/>
        </p:spPr>
        <p:txBody>
          <a:bodyPr wrap="square" rtlCol="0">
            <a:spAutoFit/>
          </a:bodyPr>
          <a:lstStyle/>
          <a:p>
            <a:endParaRPr kumimoji="1" lang="ja-JP" altLang="en-US" dirty="0"/>
          </a:p>
        </p:txBody>
      </p:sp>
      <p:sp>
        <p:nvSpPr>
          <p:cNvPr id="23" name="テキスト ボックス 22">
            <a:extLst>
              <a:ext uri="{FF2B5EF4-FFF2-40B4-BE49-F238E27FC236}">
                <a16:creationId xmlns:a16="http://schemas.microsoft.com/office/drawing/2014/main" id="{08960C17-09F8-3D2D-A24E-08398F96AE68}"/>
              </a:ext>
            </a:extLst>
          </p:cNvPr>
          <p:cNvSpPr txBox="1"/>
          <p:nvPr/>
        </p:nvSpPr>
        <p:spPr>
          <a:xfrm>
            <a:off x="1080325" y="3460928"/>
            <a:ext cx="5136623" cy="646331"/>
          </a:xfrm>
          <a:prstGeom prst="rect">
            <a:avLst/>
          </a:prstGeom>
          <a:noFill/>
        </p:spPr>
        <p:txBody>
          <a:bodyPr wrap="square">
            <a:spAutoFit/>
          </a:bodyPr>
          <a:lstStyle/>
          <a:p>
            <a:r>
              <a:rPr lang="ja-JP" altLang="en-US" b="1" dirty="0"/>
              <a:t>避難所開設・運営の責任者に飼養場所、飼い主受付場所、ペットの経路を報告する。</a:t>
            </a:r>
          </a:p>
        </p:txBody>
      </p:sp>
      <p:grpSp>
        <p:nvGrpSpPr>
          <p:cNvPr id="27" name="グループ化 26">
            <a:extLst>
              <a:ext uri="{FF2B5EF4-FFF2-40B4-BE49-F238E27FC236}">
                <a16:creationId xmlns:a16="http://schemas.microsoft.com/office/drawing/2014/main" id="{1C056C47-FB1A-2CCB-373B-A2C6374235E6}"/>
              </a:ext>
            </a:extLst>
          </p:cNvPr>
          <p:cNvGrpSpPr/>
          <p:nvPr/>
        </p:nvGrpSpPr>
        <p:grpSpPr>
          <a:xfrm>
            <a:off x="537652" y="3483947"/>
            <a:ext cx="288290" cy="288290"/>
            <a:chOff x="1041008" y="3211860"/>
            <a:chExt cx="288290" cy="288290"/>
          </a:xfrm>
        </p:grpSpPr>
        <p:pic>
          <p:nvPicPr>
            <p:cNvPr id="24" name="object 17">
              <a:extLst>
                <a:ext uri="{FF2B5EF4-FFF2-40B4-BE49-F238E27FC236}">
                  <a16:creationId xmlns:a16="http://schemas.microsoft.com/office/drawing/2014/main" id="{BD9474F5-039D-D96B-BA23-1FB844F2AEB6}"/>
                </a:ext>
              </a:extLst>
            </p:cNvPr>
            <p:cNvPicPr/>
            <p:nvPr/>
          </p:nvPicPr>
          <p:blipFill>
            <a:blip r:embed="rId2" cstate="print"/>
            <a:stretch>
              <a:fillRect/>
            </a:stretch>
          </p:blipFill>
          <p:spPr>
            <a:xfrm>
              <a:off x="1059007" y="3229866"/>
              <a:ext cx="252006" cy="251993"/>
            </a:xfrm>
            <a:prstGeom prst="rect">
              <a:avLst/>
            </a:prstGeom>
          </p:spPr>
        </p:pic>
        <p:sp>
          <p:nvSpPr>
            <p:cNvPr id="25" name="object 18">
              <a:extLst>
                <a:ext uri="{FF2B5EF4-FFF2-40B4-BE49-F238E27FC236}">
                  <a16:creationId xmlns:a16="http://schemas.microsoft.com/office/drawing/2014/main" id="{A3914500-B719-F7FB-8EEB-B04BE728D6BC}"/>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34" name="object 16">
            <a:extLst>
              <a:ext uri="{FF2B5EF4-FFF2-40B4-BE49-F238E27FC236}">
                <a16:creationId xmlns:a16="http://schemas.microsoft.com/office/drawing/2014/main" id="{6D3BB186-C90A-C32F-1CBB-0B8C582B8453}"/>
              </a:ext>
            </a:extLst>
          </p:cNvPr>
          <p:cNvSpPr/>
          <p:nvPr/>
        </p:nvSpPr>
        <p:spPr>
          <a:xfrm>
            <a:off x="396173" y="1111977"/>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C940068B-394C-862C-5DB1-AF994CAB0261}"/>
              </a:ext>
            </a:extLst>
          </p:cNvPr>
          <p:cNvSpPr txBox="1"/>
          <p:nvPr/>
        </p:nvSpPr>
        <p:spPr>
          <a:xfrm>
            <a:off x="1211183" y="906522"/>
            <a:ext cx="4510347" cy="105926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避難所開設・運営の責任者への報告</a:t>
            </a:r>
          </a:p>
        </p:txBody>
      </p:sp>
      <p:sp>
        <p:nvSpPr>
          <p:cNvPr id="36" name="object 20">
            <a:extLst>
              <a:ext uri="{FF2B5EF4-FFF2-40B4-BE49-F238E27FC236}">
                <a16:creationId xmlns:a16="http://schemas.microsoft.com/office/drawing/2014/main" id="{A063EAE0-D981-2678-E2F8-0760C8BC7AA1}"/>
              </a:ext>
            </a:extLst>
          </p:cNvPr>
          <p:cNvSpPr txBox="1"/>
          <p:nvPr/>
        </p:nvSpPr>
        <p:spPr>
          <a:xfrm>
            <a:off x="445358" y="1202350"/>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6</a:t>
            </a:r>
            <a:endParaRPr sz="850" dirty="0">
              <a:solidFill>
                <a:srgbClr val="003F98"/>
              </a:solidFill>
              <a:latin typeface="+mn-ea"/>
              <a:cs typeface="Barlow-SemiBold"/>
            </a:endParaRPr>
          </a:p>
        </p:txBody>
      </p:sp>
      <p:sp>
        <p:nvSpPr>
          <p:cNvPr id="39" name="object 35">
            <a:extLst>
              <a:ext uri="{FF2B5EF4-FFF2-40B4-BE49-F238E27FC236}">
                <a16:creationId xmlns:a16="http://schemas.microsoft.com/office/drawing/2014/main" id="{2D5F3026-9379-330C-0B45-B21E348384B3}"/>
              </a:ext>
            </a:extLst>
          </p:cNvPr>
          <p:cNvSpPr/>
          <p:nvPr/>
        </p:nvSpPr>
        <p:spPr>
          <a:xfrm flipV="1">
            <a:off x="654780" y="4200831"/>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6" name="正方形/長方形 5">
            <a:extLst>
              <a:ext uri="{FF2B5EF4-FFF2-40B4-BE49-F238E27FC236}">
                <a16:creationId xmlns:a16="http://schemas.microsoft.com/office/drawing/2014/main" id="{AA4E9CD8-6757-78F7-390A-FDA2D774BEE9}"/>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E99CF05-D372-6C81-C2C3-4A19DF79128F}"/>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設営体制の確保</a:t>
            </a:r>
            <a:endParaRPr lang="en-US" altLang="ja-JP" sz="1100" b="1" dirty="0">
              <a:solidFill>
                <a:srgbClr val="003F98"/>
              </a:solidFill>
              <a:latin typeface="+mn-ea"/>
            </a:endParaRPr>
          </a:p>
        </p:txBody>
      </p:sp>
      <p:sp>
        <p:nvSpPr>
          <p:cNvPr id="8" name="正方形/長方形 7">
            <a:extLst>
              <a:ext uri="{FF2B5EF4-FFF2-40B4-BE49-F238E27FC236}">
                <a16:creationId xmlns:a16="http://schemas.microsoft.com/office/drawing/2014/main" id="{88C6D53A-2289-21F3-7CCC-9792075B5CCD}"/>
              </a:ext>
            </a:extLst>
          </p:cNvPr>
          <p:cNvSpPr/>
          <p:nvPr/>
        </p:nvSpPr>
        <p:spPr>
          <a:xfrm>
            <a:off x="490301" y="2236011"/>
            <a:ext cx="5905015" cy="936453"/>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ペット対応に使用する場所の情報を共有するために、　責任者に飼養場所、飼い主の受付場所、ペットの経路を伝えましょう。</a:t>
            </a:r>
            <a:endParaRPr kumimoji="1" lang="en-US" altLang="ja-JP" dirty="0">
              <a:solidFill>
                <a:srgbClr val="003F98"/>
              </a:solidFill>
            </a:endParaRPr>
          </a:p>
        </p:txBody>
      </p:sp>
      <p:sp>
        <p:nvSpPr>
          <p:cNvPr id="2" name="object 2">
            <a:extLst>
              <a:ext uri="{FF2B5EF4-FFF2-40B4-BE49-F238E27FC236}">
                <a16:creationId xmlns:a16="http://schemas.microsoft.com/office/drawing/2014/main" id="{4B20A5A9-A022-E665-AA1B-F2BB7C4EA4B4}"/>
              </a:ext>
            </a:extLst>
          </p:cNvPr>
          <p:cNvSpPr/>
          <p:nvPr/>
        </p:nvSpPr>
        <p:spPr>
          <a:xfrm>
            <a:off x="445360" y="4821663"/>
            <a:ext cx="5905015" cy="1418304"/>
          </a:xfrm>
          <a:custGeom>
            <a:avLst/>
            <a:gdLst/>
            <a:ahLst/>
            <a:cxnLst/>
            <a:rect l="l" t="t" r="r" b="b"/>
            <a:pathLst>
              <a:path w="6552565" h="864234">
                <a:moveTo>
                  <a:pt x="6551993" y="0"/>
                </a:moveTo>
                <a:lnTo>
                  <a:pt x="8077" y="0"/>
                </a:lnTo>
                <a:lnTo>
                  <a:pt x="0" y="863993"/>
                </a:lnTo>
                <a:lnTo>
                  <a:pt x="6543916" y="863993"/>
                </a:lnTo>
                <a:lnTo>
                  <a:pt x="6551993" y="0"/>
                </a:lnTo>
                <a:close/>
              </a:path>
            </a:pathLst>
          </a:custGeom>
          <a:solidFill>
            <a:srgbClr val="E9EAF5"/>
          </a:solidFill>
        </p:spPr>
        <p:txBody>
          <a:bodyPr wrap="square" lIns="0" tIns="0" rIns="0" bIns="0" rtlCol="0"/>
          <a:lstStyle/>
          <a:p>
            <a:endParaRPr dirty="0">
              <a:latin typeface="+mj-ea"/>
              <a:ea typeface="+mj-ea"/>
            </a:endParaRPr>
          </a:p>
        </p:txBody>
      </p:sp>
      <p:sp>
        <p:nvSpPr>
          <p:cNvPr id="5" name="object 5">
            <a:extLst>
              <a:ext uri="{FF2B5EF4-FFF2-40B4-BE49-F238E27FC236}">
                <a16:creationId xmlns:a16="http://schemas.microsoft.com/office/drawing/2014/main" id="{7ADAEB2F-C640-ED1D-008D-F20B3AD16151}"/>
              </a:ext>
            </a:extLst>
          </p:cNvPr>
          <p:cNvSpPr/>
          <p:nvPr/>
        </p:nvSpPr>
        <p:spPr>
          <a:xfrm>
            <a:off x="459870" y="4672908"/>
            <a:ext cx="3398074" cy="386955"/>
          </a:xfrm>
          <a:custGeom>
            <a:avLst/>
            <a:gdLst/>
            <a:ahLst/>
            <a:cxnLst/>
            <a:rect l="l" t="t" r="r" b="b"/>
            <a:pathLst>
              <a:path w="6552565" h="432434">
                <a:moveTo>
                  <a:pt x="3347999" y="360006"/>
                </a:moveTo>
                <a:lnTo>
                  <a:pt x="3203994" y="360006"/>
                </a:lnTo>
                <a:lnTo>
                  <a:pt x="3275990" y="432015"/>
                </a:lnTo>
                <a:lnTo>
                  <a:pt x="3347999" y="360006"/>
                </a:lnTo>
                <a:close/>
              </a:path>
              <a:path w="6552565" h="432434">
                <a:moveTo>
                  <a:pt x="6552006" y="0"/>
                </a:moveTo>
                <a:lnTo>
                  <a:pt x="0" y="0"/>
                </a:lnTo>
                <a:lnTo>
                  <a:pt x="0" y="359994"/>
                </a:lnTo>
                <a:lnTo>
                  <a:pt x="6552006" y="359994"/>
                </a:lnTo>
                <a:lnTo>
                  <a:pt x="6552006" y="0"/>
                </a:lnTo>
                <a:close/>
              </a:path>
            </a:pathLst>
          </a:custGeom>
          <a:solidFill>
            <a:srgbClr val="003F98"/>
          </a:solidFill>
        </p:spPr>
        <p:txBody>
          <a:bodyPr wrap="square" lIns="0" tIns="0" rIns="0" bIns="0" rtlCol="0"/>
          <a:lstStyle/>
          <a:p>
            <a:endParaRPr dirty="0">
              <a:latin typeface="+mj-ea"/>
              <a:ea typeface="+mj-ea"/>
            </a:endParaRPr>
          </a:p>
        </p:txBody>
      </p:sp>
      <p:sp>
        <p:nvSpPr>
          <p:cNvPr id="9" name="object 8">
            <a:extLst>
              <a:ext uri="{FF2B5EF4-FFF2-40B4-BE49-F238E27FC236}">
                <a16:creationId xmlns:a16="http://schemas.microsoft.com/office/drawing/2014/main" id="{F6D5E330-6692-65E0-C11F-D252459D7B24}"/>
              </a:ext>
            </a:extLst>
          </p:cNvPr>
          <p:cNvSpPr txBox="1"/>
          <p:nvPr/>
        </p:nvSpPr>
        <p:spPr>
          <a:xfrm>
            <a:off x="485479" y="4672904"/>
            <a:ext cx="3321667" cy="297516"/>
          </a:xfrm>
          <a:prstGeom prst="rect">
            <a:avLst/>
          </a:prstGeom>
        </p:spPr>
        <p:txBody>
          <a:bodyPr vert="horz" wrap="square" lIns="0" tIns="58419" rIns="0" bIns="0" rtlCol="0">
            <a:spAutoFit/>
          </a:bodyPr>
          <a:lstStyle/>
          <a:p>
            <a:pPr marL="39364" algn="ctr">
              <a:spcBef>
                <a:spcPts val="459"/>
              </a:spcBef>
            </a:pPr>
            <a:r>
              <a:rPr lang="ja-JP" altLang="en-US" sz="1550" b="1" spc="270" dirty="0">
                <a:solidFill>
                  <a:srgbClr val="FFFFFF"/>
                </a:solidFill>
                <a:latin typeface="+mn-ea"/>
                <a:cs typeface="Noto Sans JP"/>
              </a:rPr>
              <a:t>責任者</a:t>
            </a:r>
            <a:endParaRPr sz="1550" dirty="0">
              <a:latin typeface="+mn-ea"/>
              <a:cs typeface="Noto Sans JP"/>
            </a:endParaRPr>
          </a:p>
        </p:txBody>
      </p:sp>
      <p:sp>
        <p:nvSpPr>
          <p:cNvPr id="10" name="object 3">
            <a:extLst>
              <a:ext uri="{FF2B5EF4-FFF2-40B4-BE49-F238E27FC236}">
                <a16:creationId xmlns:a16="http://schemas.microsoft.com/office/drawing/2014/main" id="{748C00A4-F02F-117A-EFE1-718CD9769B82}"/>
              </a:ext>
            </a:extLst>
          </p:cNvPr>
          <p:cNvSpPr txBox="1"/>
          <p:nvPr/>
        </p:nvSpPr>
        <p:spPr>
          <a:xfrm>
            <a:off x="694233" y="5120817"/>
            <a:ext cx="5364441" cy="960840"/>
          </a:xfrm>
          <a:prstGeom prst="rect">
            <a:avLst/>
          </a:prstGeom>
        </p:spPr>
        <p:txBody>
          <a:bodyPr vert="horz" wrap="square" lIns="0" tIns="11430" rIns="0" bIns="0" rtlCol="0">
            <a:spAutoFit/>
          </a:bodyPr>
          <a:lstStyle/>
          <a:p>
            <a:pPr marL="12698" marR="5080">
              <a:lnSpc>
                <a:spcPct val="128800"/>
              </a:lnSpc>
              <a:spcBef>
                <a:spcPts val="90"/>
              </a:spcBef>
            </a:pPr>
            <a:r>
              <a:rPr lang="ja-JP" altLang="en-US" sz="1200" dirty="0"/>
              <a:t>避難所の開設・運営の責任者は、通常、市町村職員ですが、市町村職員が不在かつ緊急の場合は避難した地域（町内会、自治会など）の役員や自主防災組織の長が、業務を行うこともあります。</a:t>
            </a:r>
          </a:p>
          <a:p>
            <a:pPr marL="12698" marR="5080">
              <a:lnSpc>
                <a:spcPct val="128800"/>
              </a:lnSpc>
              <a:spcBef>
                <a:spcPts val="90"/>
              </a:spcBef>
            </a:pPr>
            <a:r>
              <a:rPr lang="ja-JP" altLang="en-US" sz="1200" dirty="0"/>
              <a:t>また、設備の使用などについては、必ず施設管理者の判断を仰いでください。</a:t>
            </a:r>
          </a:p>
        </p:txBody>
      </p:sp>
    </p:spTree>
    <p:extLst>
      <p:ext uri="{BB962C8B-B14F-4D97-AF65-F5344CB8AC3E}">
        <p14:creationId xmlns:p14="http://schemas.microsoft.com/office/powerpoint/2010/main" val="205071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F64E9-FCC9-322D-8AAB-B36BE79CC03E}"/>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0054F301-141E-03FB-4833-91C3280343F4}"/>
              </a:ext>
            </a:extLst>
          </p:cNvPr>
          <p:cNvSpPr/>
          <p:nvPr/>
        </p:nvSpPr>
        <p:spPr>
          <a:xfrm>
            <a:off x="144194"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6DB39D9B-30E8-7D81-74AE-0C0A2EF86CA2}"/>
              </a:ext>
            </a:extLst>
          </p:cNvPr>
          <p:cNvSpPr txBox="1"/>
          <p:nvPr/>
        </p:nvSpPr>
        <p:spPr>
          <a:xfrm>
            <a:off x="2573383" y="3227975"/>
            <a:ext cx="300446" cy="369332"/>
          </a:xfrm>
          <a:prstGeom prst="rect">
            <a:avLst/>
          </a:prstGeom>
          <a:noFill/>
        </p:spPr>
        <p:txBody>
          <a:bodyPr wrap="square" rtlCol="0">
            <a:spAutoFit/>
          </a:bodyPr>
          <a:lstStyle/>
          <a:p>
            <a:endParaRPr kumimoji="1" lang="ja-JP" altLang="en-US" dirty="0"/>
          </a:p>
        </p:txBody>
      </p:sp>
      <p:sp>
        <p:nvSpPr>
          <p:cNvPr id="23" name="テキスト ボックス 22">
            <a:extLst>
              <a:ext uri="{FF2B5EF4-FFF2-40B4-BE49-F238E27FC236}">
                <a16:creationId xmlns:a16="http://schemas.microsoft.com/office/drawing/2014/main" id="{87CA2286-5DFC-D910-5651-33E166D602C3}"/>
              </a:ext>
            </a:extLst>
          </p:cNvPr>
          <p:cNvSpPr txBox="1"/>
          <p:nvPr/>
        </p:nvSpPr>
        <p:spPr>
          <a:xfrm>
            <a:off x="1080323" y="2927721"/>
            <a:ext cx="5170510" cy="646331"/>
          </a:xfrm>
          <a:prstGeom prst="rect">
            <a:avLst/>
          </a:prstGeom>
          <a:noFill/>
        </p:spPr>
        <p:txBody>
          <a:bodyPr wrap="square">
            <a:spAutoFit/>
          </a:bodyPr>
          <a:lstStyle/>
          <a:p>
            <a:r>
              <a:rPr lang="ja-JP" altLang="en-US" b="1" dirty="0"/>
              <a:t>飼養場所の設営のために必要となる資材を保管場所から持ってくる。</a:t>
            </a:r>
          </a:p>
        </p:txBody>
      </p:sp>
      <p:grpSp>
        <p:nvGrpSpPr>
          <p:cNvPr id="27" name="グループ化 26">
            <a:extLst>
              <a:ext uri="{FF2B5EF4-FFF2-40B4-BE49-F238E27FC236}">
                <a16:creationId xmlns:a16="http://schemas.microsoft.com/office/drawing/2014/main" id="{F61E82E9-031F-FE52-D7A4-7D7D76A2FFDF}"/>
              </a:ext>
            </a:extLst>
          </p:cNvPr>
          <p:cNvGrpSpPr/>
          <p:nvPr/>
        </p:nvGrpSpPr>
        <p:grpSpPr>
          <a:xfrm>
            <a:off x="537652" y="3055244"/>
            <a:ext cx="288290" cy="288290"/>
            <a:chOff x="1041008" y="3211860"/>
            <a:chExt cx="288290" cy="288290"/>
          </a:xfrm>
        </p:grpSpPr>
        <p:pic>
          <p:nvPicPr>
            <p:cNvPr id="24" name="object 17">
              <a:extLst>
                <a:ext uri="{FF2B5EF4-FFF2-40B4-BE49-F238E27FC236}">
                  <a16:creationId xmlns:a16="http://schemas.microsoft.com/office/drawing/2014/main" id="{430FE02F-334E-C7BA-8463-A17106AEBCFF}"/>
                </a:ext>
              </a:extLst>
            </p:cNvPr>
            <p:cNvPicPr/>
            <p:nvPr/>
          </p:nvPicPr>
          <p:blipFill>
            <a:blip r:embed="rId3" cstate="print"/>
            <a:stretch>
              <a:fillRect/>
            </a:stretch>
          </p:blipFill>
          <p:spPr>
            <a:xfrm>
              <a:off x="1059007" y="3229866"/>
              <a:ext cx="252006" cy="251993"/>
            </a:xfrm>
            <a:prstGeom prst="rect">
              <a:avLst/>
            </a:prstGeom>
          </p:spPr>
        </p:pic>
        <p:sp>
          <p:nvSpPr>
            <p:cNvPr id="25" name="object 18">
              <a:extLst>
                <a:ext uri="{FF2B5EF4-FFF2-40B4-BE49-F238E27FC236}">
                  <a16:creationId xmlns:a16="http://schemas.microsoft.com/office/drawing/2014/main" id="{BF1BFB42-6B38-0054-F5C1-22A200E28E49}"/>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34" name="object 16">
            <a:extLst>
              <a:ext uri="{FF2B5EF4-FFF2-40B4-BE49-F238E27FC236}">
                <a16:creationId xmlns:a16="http://schemas.microsoft.com/office/drawing/2014/main" id="{C93E94E3-C6F1-5971-22C6-D8A87797105B}"/>
              </a:ext>
            </a:extLst>
          </p:cNvPr>
          <p:cNvSpPr/>
          <p:nvPr/>
        </p:nvSpPr>
        <p:spPr>
          <a:xfrm>
            <a:off x="396173" y="889908"/>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2EC608CD-2861-67D0-FA20-BA0484A84414}"/>
              </a:ext>
            </a:extLst>
          </p:cNvPr>
          <p:cNvSpPr txBox="1"/>
          <p:nvPr/>
        </p:nvSpPr>
        <p:spPr>
          <a:xfrm>
            <a:off x="1211184" y="971837"/>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資材の確保</a:t>
            </a:r>
          </a:p>
        </p:txBody>
      </p:sp>
      <p:sp>
        <p:nvSpPr>
          <p:cNvPr id="36" name="object 20">
            <a:extLst>
              <a:ext uri="{FF2B5EF4-FFF2-40B4-BE49-F238E27FC236}">
                <a16:creationId xmlns:a16="http://schemas.microsoft.com/office/drawing/2014/main" id="{78F3B24B-62F2-B471-AAAB-D0461CEC6BE3}"/>
              </a:ext>
            </a:extLst>
          </p:cNvPr>
          <p:cNvSpPr txBox="1"/>
          <p:nvPr/>
        </p:nvSpPr>
        <p:spPr>
          <a:xfrm>
            <a:off x="445358" y="980281"/>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7</a:t>
            </a:r>
            <a:endParaRPr sz="850" dirty="0">
              <a:solidFill>
                <a:srgbClr val="003F98"/>
              </a:solidFill>
              <a:latin typeface="+mn-ea"/>
              <a:cs typeface="Barlow-SemiBold"/>
            </a:endParaRPr>
          </a:p>
        </p:txBody>
      </p:sp>
      <p:sp>
        <p:nvSpPr>
          <p:cNvPr id="39" name="object 35">
            <a:extLst>
              <a:ext uri="{FF2B5EF4-FFF2-40B4-BE49-F238E27FC236}">
                <a16:creationId xmlns:a16="http://schemas.microsoft.com/office/drawing/2014/main" id="{60D7F975-992D-3807-A0AD-9F735989CC2E}"/>
              </a:ext>
            </a:extLst>
          </p:cNvPr>
          <p:cNvSpPr/>
          <p:nvPr/>
        </p:nvSpPr>
        <p:spPr>
          <a:xfrm flipV="1">
            <a:off x="641056" y="3636856"/>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6" name="正方形/長方形 5">
            <a:extLst>
              <a:ext uri="{FF2B5EF4-FFF2-40B4-BE49-F238E27FC236}">
                <a16:creationId xmlns:a16="http://schemas.microsoft.com/office/drawing/2014/main" id="{1FBF3AB2-4C02-9379-46B1-F4AA0F160C12}"/>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4FC5C7D-C662-17F0-912E-E46B8C34D97E}"/>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飼養場所の設営</a:t>
            </a:r>
            <a:endParaRPr lang="en-US" altLang="ja-JP" sz="1100" b="1" dirty="0">
              <a:solidFill>
                <a:srgbClr val="003F98"/>
              </a:solidFill>
              <a:latin typeface="+mn-ea"/>
            </a:endParaRPr>
          </a:p>
        </p:txBody>
      </p:sp>
      <p:graphicFrame>
        <p:nvGraphicFramePr>
          <p:cNvPr id="2" name="表 1">
            <a:extLst>
              <a:ext uri="{FF2B5EF4-FFF2-40B4-BE49-F238E27FC236}">
                <a16:creationId xmlns:a16="http://schemas.microsoft.com/office/drawing/2014/main" id="{DCC001A5-E4F9-8F0B-C75C-443B9D3EDB9A}"/>
              </a:ext>
            </a:extLst>
          </p:cNvPr>
          <p:cNvGraphicFramePr>
            <a:graphicFrameLocks noGrp="1"/>
          </p:cNvGraphicFramePr>
          <p:nvPr>
            <p:extLst>
              <p:ext uri="{D42A27DB-BD31-4B8C-83A1-F6EECF244321}">
                <p14:modId xmlns:p14="http://schemas.microsoft.com/office/powerpoint/2010/main" val="174817346"/>
              </p:ext>
            </p:extLst>
          </p:nvPr>
        </p:nvGraphicFramePr>
        <p:xfrm>
          <a:off x="652735" y="4251367"/>
          <a:ext cx="5517652" cy="4353560"/>
        </p:xfrm>
        <a:graphic>
          <a:graphicData uri="http://schemas.openxmlformats.org/drawingml/2006/table">
            <a:tbl>
              <a:tblPr firstRow="1" bandRow="1">
                <a:tableStyleId>{5C22544A-7EE6-4342-B048-85BDC9FD1C3A}</a:tableStyleId>
              </a:tblPr>
              <a:tblGrid>
                <a:gridCol w="2065408">
                  <a:extLst>
                    <a:ext uri="{9D8B030D-6E8A-4147-A177-3AD203B41FA5}">
                      <a16:colId xmlns:a16="http://schemas.microsoft.com/office/drawing/2014/main" val="2957186269"/>
                    </a:ext>
                  </a:extLst>
                </a:gridCol>
                <a:gridCol w="1726122">
                  <a:extLst>
                    <a:ext uri="{9D8B030D-6E8A-4147-A177-3AD203B41FA5}">
                      <a16:colId xmlns:a16="http://schemas.microsoft.com/office/drawing/2014/main" val="1691191029"/>
                    </a:ext>
                  </a:extLst>
                </a:gridCol>
                <a:gridCol w="1726122">
                  <a:extLst>
                    <a:ext uri="{9D8B030D-6E8A-4147-A177-3AD203B41FA5}">
                      <a16:colId xmlns:a16="http://schemas.microsoft.com/office/drawing/2014/main" val="1009566207"/>
                    </a:ext>
                  </a:extLst>
                </a:gridCol>
              </a:tblGrid>
              <a:tr h="274320">
                <a:tc>
                  <a:txBody>
                    <a:bodyPr/>
                    <a:lstStyle/>
                    <a:p>
                      <a:pPr algn="ctr"/>
                      <a:r>
                        <a:rPr kumimoji="1" lang="ja-JP" altLang="en-US" sz="1200" dirty="0"/>
                        <a:t>資材</a:t>
                      </a:r>
                    </a:p>
                  </a:txBody>
                  <a:tcP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rgbClr val="003F98"/>
                    </a:solidFill>
                  </a:tcPr>
                </a:tc>
                <a:tc>
                  <a:txBody>
                    <a:bodyPr/>
                    <a:lstStyle/>
                    <a:p>
                      <a:pPr algn="ctr"/>
                      <a:r>
                        <a:rPr kumimoji="1" lang="ja-JP" altLang="en-US" sz="1200" dirty="0"/>
                        <a:t>個数</a:t>
                      </a:r>
                    </a:p>
                  </a:txBody>
                  <a:tcP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rgbClr val="003F98"/>
                    </a:solidFill>
                  </a:tcPr>
                </a:tc>
                <a:tc>
                  <a:txBody>
                    <a:bodyPr/>
                    <a:lstStyle/>
                    <a:p>
                      <a:pPr algn="ctr"/>
                      <a:r>
                        <a:rPr kumimoji="1" lang="ja-JP" altLang="en-US" sz="1200" dirty="0"/>
                        <a:t>保管場所</a:t>
                      </a:r>
                    </a:p>
                  </a:txBody>
                  <a:tcP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rgbClr val="003F98"/>
                    </a:solidFill>
                  </a:tcPr>
                </a:tc>
                <a:extLst>
                  <a:ext uri="{0D108BD9-81ED-4DB2-BD59-A6C34878D82A}">
                    <a16:rowId xmlns:a16="http://schemas.microsoft.com/office/drawing/2014/main" val="3375347227"/>
                  </a:ext>
                </a:extLst>
              </a:tr>
              <a:tr h="370840">
                <a:tc>
                  <a:txBody>
                    <a:bodyPr/>
                    <a:lstStyle/>
                    <a:p>
                      <a:pPr algn="ctr"/>
                      <a:r>
                        <a:rPr kumimoji="1" lang="ja-JP" altLang="en-US" sz="1200" b="0">
                          <a:highlight>
                            <a:srgbClr val="FFFF00"/>
                          </a:highlight>
                        </a:rPr>
                        <a:t>ブルーシート</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kumimoji="1" lang="ja-JP" altLang="en-US" sz="1200" b="0" dirty="0">
                          <a:highlight>
                            <a:srgbClr val="FFFF00"/>
                          </a:highlight>
                        </a:rPr>
                        <a:t>飼い主で持ち寄り</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426307240"/>
                  </a:ext>
                </a:extLst>
              </a:tr>
              <a:tr h="370840">
                <a:tc>
                  <a:txBody>
                    <a:bodyPr/>
                    <a:lstStyle/>
                    <a:p>
                      <a:pPr algn="ctr"/>
                      <a:r>
                        <a:rPr kumimoji="1" lang="ja-JP" altLang="en-US" sz="1200" b="0">
                          <a:highlight>
                            <a:srgbClr val="FFFF00"/>
                          </a:highlight>
                        </a:rPr>
                        <a:t>軍手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飼い主で持ち寄り</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328836167"/>
                  </a:ext>
                </a:extLst>
              </a:tr>
              <a:tr h="370840">
                <a:tc>
                  <a:txBody>
                    <a:bodyPr/>
                    <a:lstStyle/>
                    <a:p>
                      <a:pPr algn="ct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1045496026"/>
                  </a:ext>
                </a:extLst>
              </a:tr>
              <a:tr h="370840">
                <a:tc>
                  <a:txBody>
                    <a:bodyPr/>
                    <a:lstStyle/>
                    <a:p>
                      <a:pPr algn="ctr"/>
                      <a:r>
                        <a:rPr kumimoji="1" lang="ja-JP" altLang="en-US" sz="1200" b="0">
                          <a:highlight>
                            <a:srgbClr val="FFFF00"/>
                          </a:highlight>
                        </a:rPr>
                        <a:t>●●●●●</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3904872992"/>
                  </a:ext>
                </a:extLst>
              </a:tr>
              <a:tr h="370840">
                <a:tc>
                  <a:txBody>
                    <a:bodyPr/>
                    <a:lstStyle/>
                    <a:p>
                      <a:pPr algn="ctr"/>
                      <a:r>
                        <a:rPr kumimoji="1" lang="ja-JP" altLang="en-US" sz="1200" b="0">
                          <a:highlight>
                            <a:srgbClr val="FFFF00"/>
                          </a:highlight>
                        </a:rPr>
                        <a:t>●●●●●</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3998479685"/>
                  </a:ext>
                </a:extLst>
              </a:tr>
              <a:tr h="370840">
                <a:tc>
                  <a:txBody>
                    <a:bodyPr/>
                    <a:lstStyle/>
                    <a:p>
                      <a:pPr algn="ctr"/>
                      <a:r>
                        <a:rPr kumimoji="1" lang="ja-JP" altLang="en-US" sz="1200" b="0">
                          <a:highlight>
                            <a:srgbClr val="FFFF00"/>
                          </a:highlight>
                        </a:rPr>
                        <a:t>●●●●●</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2834166630"/>
                  </a:ext>
                </a:extLst>
              </a:tr>
              <a:tr h="370840">
                <a:tc>
                  <a:txBody>
                    <a:bodyPr/>
                    <a:lstStyle/>
                    <a:p>
                      <a:pPr algn="ct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2162279133"/>
                  </a:ext>
                </a:extLst>
              </a:tr>
              <a:tr h="370840">
                <a:tc>
                  <a:txBody>
                    <a:bodyPr/>
                    <a:lstStyle/>
                    <a:p>
                      <a:pPr algn="ctr"/>
                      <a:r>
                        <a:rPr kumimoji="1" lang="ja-JP" altLang="en-US" sz="1200" b="0">
                          <a:highlight>
                            <a:srgbClr val="FFFF00"/>
                          </a:highlight>
                        </a:rPr>
                        <a:t>●●●●●</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1190354455"/>
                  </a:ext>
                </a:extLst>
              </a:tr>
              <a:tr h="370840">
                <a:tc>
                  <a:txBody>
                    <a:bodyPr/>
                    <a:lstStyle/>
                    <a:p>
                      <a:pPr algn="ct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4204188431"/>
                  </a:ext>
                </a:extLst>
              </a:tr>
              <a:tr h="370840">
                <a:tc>
                  <a:txBody>
                    <a:bodyPr/>
                    <a:lstStyle/>
                    <a:p>
                      <a:pPr algn="ct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4001956318"/>
                  </a:ext>
                </a:extLst>
              </a:tr>
              <a:tr h="370840">
                <a:tc>
                  <a:txBody>
                    <a:bodyPr/>
                    <a:lstStyle/>
                    <a:p>
                      <a:pPr algn="ct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1327009881"/>
                  </a:ext>
                </a:extLst>
              </a:tr>
            </a:tbl>
          </a:graphicData>
        </a:graphic>
      </p:graphicFrame>
      <p:sp>
        <p:nvSpPr>
          <p:cNvPr id="4" name="テキスト ボックス 3">
            <a:extLst>
              <a:ext uri="{FF2B5EF4-FFF2-40B4-BE49-F238E27FC236}">
                <a16:creationId xmlns:a16="http://schemas.microsoft.com/office/drawing/2014/main" id="{0828918B-8E2B-1EE3-CE2B-8C7F431FD294}"/>
              </a:ext>
            </a:extLst>
          </p:cNvPr>
          <p:cNvSpPr txBox="1"/>
          <p:nvPr/>
        </p:nvSpPr>
        <p:spPr>
          <a:xfrm>
            <a:off x="1860016" y="3919499"/>
            <a:ext cx="3429000" cy="276999"/>
          </a:xfrm>
          <a:prstGeom prst="rect">
            <a:avLst/>
          </a:prstGeom>
          <a:noFill/>
        </p:spPr>
        <p:txBody>
          <a:bodyPr wrap="square">
            <a:spAutoFit/>
          </a:bodyPr>
          <a:lstStyle/>
          <a:p>
            <a:pPr algn="ctr"/>
            <a:r>
              <a:rPr lang="ja-JP" altLang="en-US" sz="1200" b="1" dirty="0"/>
              <a:t>飼養場所の設営に必要な資材</a:t>
            </a:r>
            <a:endParaRPr lang="ja-JP" altLang="en-US" sz="1200" dirty="0"/>
          </a:p>
        </p:txBody>
      </p:sp>
      <p:sp>
        <p:nvSpPr>
          <p:cNvPr id="9" name="正方形/長方形 8">
            <a:extLst>
              <a:ext uri="{FF2B5EF4-FFF2-40B4-BE49-F238E27FC236}">
                <a16:creationId xmlns:a16="http://schemas.microsoft.com/office/drawing/2014/main" id="{8D77F4ED-F5BE-5C79-1A1C-0186C54D6818}"/>
              </a:ext>
            </a:extLst>
          </p:cNvPr>
          <p:cNvSpPr/>
          <p:nvPr/>
        </p:nvSpPr>
        <p:spPr>
          <a:xfrm>
            <a:off x="490301" y="1844124"/>
            <a:ext cx="5905015" cy="764420"/>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飼養場所や飼い主受付を設営するために、</a:t>
            </a:r>
            <a:endParaRPr kumimoji="1" lang="en-US" altLang="ja-JP" dirty="0">
              <a:solidFill>
                <a:srgbClr val="003F98"/>
              </a:solidFill>
            </a:endParaRPr>
          </a:p>
          <a:p>
            <a:pPr algn="ctr"/>
            <a:r>
              <a:rPr kumimoji="1" lang="ja-JP" altLang="en-US" dirty="0">
                <a:solidFill>
                  <a:srgbClr val="003F98"/>
                </a:solidFill>
              </a:rPr>
              <a:t>必要な資材を準備しましょう。</a:t>
            </a:r>
            <a:endParaRPr kumimoji="1" lang="en-US" altLang="ja-JP" dirty="0">
              <a:solidFill>
                <a:srgbClr val="003F98"/>
              </a:solidFill>
            </a:endParaRPr>
          </a:p>
        </p:txBody>
      </p:sp>
      <p:sp>
        <p:nvSpPr>
          <p:cNvPr id="5" name="矢印: 右 4">
            <a:extLst>
              <a:ext uri="{FF2B5EF4-FFF2-40B4-BE49-F238E27FC236}">
                <a16:creationId xmlns:a16="http://schemas.microsoft.com/office/drawing/2014/main" id="{AFD9A530-6AAE-8E2E-0690-46891939E166}"/>
              </a:ext>
            </a:extLst>
          </p:cNvPr>
          <p:cNvSpPr/>
          <p:nvPr/>
        </p:nvSpPr>
        <p:spPr>
          <a:xfrm>
            <a:off x="4624316" y="9050069"/>
            <a:ext cx="1631115" cy="519323"/>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E262C23-1EAB-0138-092E-CB1260C040B0}"/>
              </a:ext>
            </a:extLst>
          </p:cNvPr>
          <p:cNvSpPr txBox="1"/>
          <p:nvPr/>
        </p:nvSpPr>
        <p:spPr>
          <a:xfrm>
            <a:off x="4650442" y="9184147"/>
            <a:ext cx="1989603" cy="276999"/>
          </a:xfrm>
          <a:prstGeom prst="rect">
            <a:avLst/>
          </a:prstGeom>
          <a:noFill/>
        </p:spPr>
        <p:txBody>
          <a:bodyPr wrap="square">
            <a:spAutoFit/>
          </a:bodyPr>
          <a:lstStyle/>
          <a:p>
            <a:r>
              <a:rPr kumimoji="1" lang="ja-JP" altLang="en-US" sz="1200" b="1" dirty="0"/>
              <a:t>次ページにつづく</a:t>
            </a:r>
            <a:endParaRPr lang="ja-JP" altLang="en-US" sz="1200" dirty="0"/>
          </a:p>
        </p:txBody>
      </p:sp>
    </p:spTree>
    <p:extLst>
      <p:ext uri="{BB962C8B-B14F-4D97-AF65-F5344CB8AC3E}">
        <p14:creationId xmlns:p14="http://schemas.microsoft.com/office/powerpoint/2010/main" val="185846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19F93-58AA-6C02-5B54-794028FD9CFB}"/>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8918094B-26F4-46F0-A156-5CB39C92C7E5}"/>
              </a:ext>
            </a:extLst>
          </p:cNvPr>
          <p:cNvSpPr/>
          <p:nvPr/>
        </p:nvSpPr>
        <p:spPr>
          <a:xfrm>
            <a:off x="144194"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object 16">
            <a:extLst>
              <a:ext uri="{FF2B5EF4-FFF2-40B4-BE49-F238E27FC236}">
                <a16:creationId xmlns:a16="http://schemas.microsoft.com/office/drawing/2014/main" id="{FB691BAC-328D-D9FD-B8D8-A69F2C11E29D}"/>
              </a:ext>
            </a:extLst>
          </p:cNvPr>
          <p:cNvSpPr/>
          <p:nvPr/>
        </p:nvSpPr>
        <p:spPr>
          <a:xfrm>
            <a:off x="396173" y="889908"/>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01A4101B-2532-F85C-C565-CFC741EF7FCB}"/>
              </a:ext>
            </a:extLst>
          </p:cNvPr>
          <p:cNvSpPr txBox="1"/>
          <p:nvPr/>
        </p:nvSpPr>
        <p:spPr>
          <a:xfrm>
            <a:off x="1211184" y="971837"/>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資材の確保</a:t>
            </a:r>
          </a:p>
        </p:txBody>
      </p:sp>
      <p:sp>
        <p:nvSpPr>
          <p:cNvPr id="36" name="object 20">
            <a:extLst>
              <a:ext uri="{FF2B5EF4-FFF2-40B4-BE49-F238E27FC236}">
                <a16:creationId xmlns:a16="http://schemas.microsoft.com/office/drawing/2014/main" id="{E34760DD-C021-C6AA-0704-F491C6A5A7D1}"/>
              </a:ext>
            </a:extLst>
          </p:cNvPr>
          <p:cNvSpPr txBox="1"/>
          <p:nvPr/>
        </p:nvSpPr>
        <p:spPr>
          <a:xfrm>
            <a:off x="445358" y="980281"/>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7</a:t>
            </a:r>
            <a:endParaRPr sz="850" dirty="0">
              <a:solidFill>
                <a:srgbClr val="003F98"/>
              </a:solidFill>
              <a:latin typeface="+mn-ea"/>
              <a:cs typeface="Barlow-SemiBold"/>
            </a:endParaRPr>
          </a:p>
        </p:txBody>
      </p:sp>
      <p:sp>
        <p:nvSpPr>
          <p:cNvPr id="6" name="正方形/長方形 5">
            <a:extLst>
              <a:ext uri="{FF2B5EF4-FFF2-40B4-BE49-F238E27FC236}">
                <a16:creationId xmlns:a16="http://schemas.microsoft.com/office/drawing/2014/main" id="{1FA1E7AF-F0E6-C175-660B-A187D5B4A326}"/>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7E582AF-6088-16B9-D816-621F32CFA30C}"/>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飼養場所の設営</a:t>
            </a:r>
            <a:endParaRPr lang="en-US" altLang="ja-JP" sz="1100" b="1" dirty="0">
              <a:solidFill>
                <a:srgbClr val="003F98"/>
              </a:solidFill>
              <a:latin typeface="+mn-ea"/>
            </a:endParaRPr>
          </a:p>
        </p:txBody>
      </p:sp>
      <p:graphicFrame>
        <p:nvGraphicFramePr>
          <p:cNvPr id="2" name="表 1">
            <a:extLst>
              <a:ext uri="{FF2B5EF4-FFF2-40B4-BE49-F238E27FC236}">
                <a16:creationId xmlns:a16="http://schemas.microsoft.com/office/drawing/2014/main" id="{44184D6D-9B93-5F46-A112-4BCB4EDF66AF}"/>
              </a:ext>
            </a:extLst>
          </p:cNvPr>
          <p:cNvGraphicFramePr>
            <a:graphicFrameLocks noGrp="1"/>
          </p:cNvGraphicFramePr>
          <p:nvPr>
            <p:extLst>
              <p:ext uri="{D42A27DB-BD31-4B8C-83A1-F6EECF244321}">
                <p14:modId xmlns:p14="http://schemas.microsoft.com/office/powerpoint/2010/main" val="3446635339"/>
              </p:ext>
            </p:extLst>
          </p:nvPr>
        </p:nvGraphicFramePr>
        <p:xfrm>
          <a:off x="652733" y="3217697"/>
          <a:ext cx="5517652" cy="5466080"/>
        </p:xfrm>
        <a:graphic>
          <a:graphicData uri="http://schemas.openxmlformats.org/drawingml/2006/table">
            <a:tbl>
              <a:tblPr firstRow="1" bandRow="1">
                <a:tableStyleId>{5C22544A-7EE6-4342-B048-85BDC9FD1C3A}</a:tableStyleId>
              </a:tblPr>
              <a:tblGrid>
                <a:gridCol w="2065408">
                  <a:extLst>
                    <a:ext uri="{9D8B030D-6E8A-4147-A177-3AD203B41FA5}">
                      <a16:colId xmlns:a16="http://schemas.microsoft.com/office/drawing/2014/main" val="2957186269"/>
                    </a:ext>
                  </a:extLst>
                </a:gridCol>
                <a:gridCol w="1726122">
                  <a:extLst>
                    <a:ext uri="{9D8B030D-6E8A-4147-A177-3AD203B41FA5}">
                      <a16:colId xmlns:a16="http://schemas.microsoft.com/office/drawing/2014/main" val="1691191029"/>
                    </a:ext>
                  </a:extLst>
                </a:gridCol>
                <a:gridCol w="1726122">
                  <a:extLst>
                    <a:ext uri="{9D8B030D-6E8A-4147-A177-3AD203B41FA5}">
                      <a16:colId xmlns:a16="http://schemas.microsoft.com/office/drawing/2014/main" val="3560297709"/>
                    </a:ext>
                  </a:extLst>
                </a:gridCol>
              </a:tblGrid>
              <a:tr h="274320">
                <a:tc>
                  <a:txBody>
                    <a:bodyPr/>
                    <a:lstStyle/>
                    <a:p>
                      <a:pPr algn="ctr"/>
                      <a:r>
                        <a:rPr kumimoji="1" lang="ja-JP" altLang="en-US" sz="1200" dirty="0"/>
                        <a:t>資材</a:t>
                      </a:r>
                    </a:p>
                  </a:txBody>
                  <a:tcP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rgbClr val="003F98"/>
                    </a:solidFill>
                  </a:tcPr>
                </a:tc>
                <a:tc>
                  <a:txBody>
                    <a:bodyPr/>
                    <a:lstStyle/>
                    <a:p>
                      <a:pPr algn="ctr"/>
                      <a:r>
                        <a:rPr kumimoji="1" lang="ja-JP" altLang="en-US" sz="1200" dirty="0"/>
                        <a:t>個数</a:t>
                      </a:r>
                    </a:p>
                  </a:txBody>
                  <a:tcP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rgbClr val="003F98"/>
                    </a:solidFill>
                  </a:tcPr>
                </a:tc>
                <a:tc>
                  <a:txBody>
                    <a:bodyPr/>
                    <a:lstStyle/>
                    <a:p>
                      <a:pPr algn="ctr"/>
                      <a:r>
                        <a:rPr kumimoji="1" lang="ja-JP" altLang="en-US" sz="1200" dirty="0"/>
                        <a:t>保管場所</a:t>
                      </a:r>
                    </a:p>
                  </a:txBody>
                  <a:tcP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rgbClr val="003F98"/>
                    </a:solidFill>
                  </a:tcPr>
                </a:tc>
                <a:extLst>
                  <a:ext uri="{0D108BD9-81ED-4DB2-BD59-A6C34878D82A}">
                    <a16:rowId xmlns:a16="http://schemas.microsoft.com/office/drawing/2014/main" val="3375347227"/>
                  </a:ext>
                </a:extLst>
              </a:tr>
              <a:tr h="370840">
                <a:tc>
                  <a:txBody>
                    <a:bodyPr/>
                    <a:lstStyle/>
                    <a:p>
                      <a:pPr algn="ctr"/>
                      <a:r>
                        <a:rPr kumimoji="1" lang="ja-JP" altLang="en-US" sz="1200" b="0" dirty="0">
                          <a:highlight>
                            <a:srgbClr val="FFFF00"/>
                          </a:highlight>
                        </a:rPr>
                        <a:t>机</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kumimoji="1" lang="ja-JP" altLang="en-US" sz="1200" b="0" dirty="0">
                          <a:highlight>
                            <a:srgbClr val="FFFF00"/>
                          </a:highlight>
                        </a:rPr>
                        <a:t>●●倉庫</a:t>
                      </a:r>
                      <a:endParaRPr kumimoji="1" lang="ja-JP" altLang="en-US" sz="1200" b="0" dirty="0"/>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426307240"/>
                  </a:ext>
                </a:extLst>
              </a:tr>
              <a:tr h="370840">
                <a:tc>
                  <a:txBody>
                    <a:bodyPr/>
                    <a:lstStyle/>
                    <a:p>
                      <a:pPr algn="ctr"/>
                      <a:r>
                        <a:rPr kumimoji="1" lang="ja-JP" altLang="en-US" sz="1200" b="0" dirty="0">
                          <a:highlight>
                            <a:srgbClr val="FFFF00"/>
                          </a:highlight>
                        </a:rPr>
                        <a:t>椅子</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kumimoji="1" lang="ja-JP" altLang="en-US" sz="1200" b="0" dirty="0">
                          <a:highlight>
                            <a:srgbClr val="FFFF00"/>
                          </a:highlight>
                        </a:rPr>
                        <a:t>●●倉庫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328836167"/>
                  </a:ext>
                </a:extLst>
              </a:tr>
              <a:tr h="370840">
                <a:tc>
                  <a:txBody>
                    <a:bodyPr/>
                    <a:lstStyle/>
                    <a:p>
                      <a:pPr algn="ctr"/>
                      <a:r>
                        <a:rPr kumimoji="1" lang="ja-JP" altLang="en-US" sz="1200" b="0" dirty="0">
                          <a:highlight>
                            <a:srgbClr val="FFFF00"/>
                          </a:highlight>
                        </a:rPr>
                        <a:t>えんぴつ</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道具箱（●●●倉庫）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1045496026"/>
                  </a:ext>
                </a:extLst>
              </a:tr>
              <a:tr h="370840">
                <a:tc>
                  <a:txBody>
                    <a:bodyPr/>
                    <a:lstStyle/>
                    <a:p>
                      <a:pPr algn="ctr"/>
                      <a:r>
                        <a:rPr kumimoji="1" lang="ja-JP" altLang="en-US" sz="1200" b="0" dirty="0">
                          <a:highlight>
                            <a:srgbClr val="FFFF00"/>
                          </a:highlight>
                        </a:rPr>
                        <a:t>消しゴム</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道具箱（●●●倉庫）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3904872992"/>
                  </a:ext>
                </a:extLst>
              </a:tr>
              <a:tr h="370840">
                <a:tc>
                  <a:txBody>
                    <a:bodyPr/>
                    <a:lstStyle/>
                    <a:p>
                      <a:pPr algn="ctr"/>
                      <a:r>
                        <a:rPr kumimoji="1" lang="ja-JP" altLang="en-US" sz="1200" b="0" dirty="0">
                          <a:highlight>
                            <a:srgbClr val="FFFF00"/>
                          </a:highlight>
                        </a:rPr>
                        <a:t>ボールペン</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道具箱（●●●倉庫）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3998479685"/>
                  </a:ext>
                </a:extLst>
              </a:tr>
              <a:tr h="370840">
                <a:tc>
                  <a:txBody>
                    <a:bodyPr/>
                    <a:lstStyle/>
                    <a:p>
                      <a:pPr algn="ctr"/>
                      <a:r>
                        <a:rPr kumimoji="1" lang="ja-JP" altLang="en-US" sz="1200" b="0" dirty="0">
                          <a:highlight>
                            <a:srgbClr val="FFFF00"/>
                          </a:highlight>
                        </a:rPr>
                        <a:t>はさみ</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道具箱（●●●倉庫）</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2834166630"/>
                  </a:ext>
                </a:extLst>
              </a:tr>
              <a:tr h="370840">
                <a:tc>
                  <a:txBody>
                    <a:bodyPr/>
                    <a:lstStyle/>
                    <a:p>
                      <a:pPr algn="ct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2162279133"/>
                  </a:ext>
                </a:extLst>
              </a:tr>
              <a:tr h="370840">
                <a:tc>
                  <a:txBody>
                    <a:bodyPr/>
                    <a:lstStyle/>
                    <a:p>
                      <a:pPr algn="ct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4204188431"/>
                  </a:ext>
                </a:extLst>
              </a:tr>
              <a:tr h="370840">
                <a:tc>
                  <a:txBody>
                    <a:bodyPr/>
                    <a:lstStyle/>
                    <a:p>
                      <a:pPr algn="ct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806405810"/>
                  </a:ext>
                </a:extLst>
              </a:tr>
              <a:tr h="370840">
                <a:tc>
                  <a:txBody>
                    <a:bodyPr/>
                    <a:lstStyle/>
                    <a:p>
                      <a:pPr algn="ct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4133244667"/>
                  </a:ext>
                </a:extLst>
              </a:tr>
              <a:tr h="370840">
                <a:tc>
                  <a:txBody>
                    <a:bodyPr/>
                    <a:lstStyle/>
                    <a:p>
                      <a:pPr algn="ct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3441615035"/>
                  </a:ext>
                </a:extLst>
              </a:tr>
              <a:tr h="370840">
                <a:tc>
                  <a:txBody>
                    <a:bodyPr/>
                    <a:lstStyle/>
                    <a:p>
                      <a:pPr algn="ct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1911923718"/>
                  </a:ext>
                </a:extLst>
              </a:tr>
              <a:tr h="370840">
                <a:tc>
                  <a:txBody>
                    <a:bodyPr/>
                    <a:lstStyle/>
                    <a:p>
                      <a:pPr algn="ct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2605657868"/>
                  </a:ext>
                </a:extLst>
              </a:tr>
              <a:tr h="370840">
                <a:tc>
                  <a:txBody>
                    <a:bodyPr/>
                    <a:lstStyle/>
                    <a:p>
                      <a:pPr algn="ct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ctr"/>
                      <a:r>
                        <a:rPr lang="ja-JP" altLang="en-US" sz="1200" b="0" dirty="0">
                          <a:highlight>
                            <a:srgbClr val="FFFF00"/>
                          </a:highlight>
                        </a:rPr>
                        <a:t>●●個</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marL="0" marR="0" lvl="0" indent="0" algn="ctr" defTabSz="685700" rtl="0" eaLnBrk="1" fontAlgn="auto" latinLnBrk="0" hangingPunct="1">
                        <a:lnSpc>
                          <a:spcPct val="100000"/>
                        </a:lnSpc>
                        <a:spcBef>
                          <a:spcPts val="0"/>
                        </a:spcBef>
                        <a:spcAft>
                          <a:spcPts val="0"/>
                        </a:spcAft>
                        <a:buClrTx/>
                        <a:buSzTx/>
                        <a:buFontTx/>
                        <a:buNone/>
                        <a:tabLst/>
                        <a:defRPr/>
                      </a:pPr>
                      <a:r>
                        <a:rPr kumimoji="1" lang="ja-JP" altLang="en-US" sz="1200" b="0" dirty="0">
                          <a:highlight>
                            <a:srgbClr val="FFFF00"/>
                          </a:highlight>
                        </a:rPr>
                        <a:t>●●●●●</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1745464443"/>
                  </a:ext>
                </a:extLst>
              </a:tr>
            </a:tbl>
          </a:graphicData>
        </a:graphic>
      </p:graphicFrame>
      <p:sp>
        <p:nvSpPr>
          <p:cNvPr id="4" name="テキスト ボックス 3">
            <a:extLst>
              <a:ext uri="{FF2B5EF4-FFF2-40B4-BE49-F238E27FC236}">
                <a16:creationId xmlns:a16="http://schemas.microsoft.com/office/drawing/2014/main" id="{6E135C6C-E32B-C5B0-BE36-C3BC95AB8F35}"/>
              </a:ext>
            </a:extLst>
          </p:cNvPr>
          <p:cNvSpPr txBox="1"/>
          <p:nvPr/>
        </p:nvSpPr>
        <p:spPr>
          <a:xfrm>
            <a:off x="1860016" y="2885827"/>
            <a:ext cx="3429000" cy="276999"/>
          </a:xfrm>
          <a:prstGeom prst="rect">
            <a:avLst/>
          </a:prstGeom>
          <a:noFill/>
        </p:spPr>
        <p:txBody>
          <a:bodyPr wrap="square">
            <a:spAutoFit/>
          </a:bodyPr>
          <a:lstStyle/>
          <a:p>
            <a:pPr algn="ctr"/>
            <a:r>
              <a:rPr lang="ja-JP" altLang="en-US" sz="1200" b="1" dirty="0"/>
              <a:t>飼い主受付の設営に必要な資材</a:t>
            </a:r>
            <a:endParaRPr lang="ja-JP" altLang="en-US" sz="1200" dirty="0"/>
          </a:p>
        </p:txBody>
      </p:sp>
      <p:sp>
        <p:nvSpPr>
          <p:cNvPr id="5" name="テキスト ボックス 4">
            <a:extLst>
              <a:ext uri="{FF2B5EF4-FFF2-40B4-BE49-F238E27FC236}">
                <a16:creationId xmlns:a16="http://schemas.microsoft.com/office/drawing/2014/main" id="{44786B07-DCA7-D13F-6101-838ECB552C4C}"/>
              </a:ext>
            </a:extLst>
          </p:cNvPr>
          <p:cNvSpPr txBox="1"/>
          <p:nvPr/>
        </p:nvSpPr>
        <p:spPr>
          <a:xfrm>
            <a:off x="1076609" y="1848889"/>
            <a:ext cx="5170510" cy="646331"/>
          </a:xfrm>
          <a:prstGeom prst="rect">
            <a:avLst/>
          </a:prstGeom>
          <a:noFill/>
        </p:spPr>
        <p:txBody>
          <a:bodyPr wrap="square">
            <a:spAutoFit/>
          </a:bodyPr>
          <a:lstStyle/>
          <a:p>
            <a:r>
              <a:rPr lang="ja-JP" altLang="en-US" b="1" dirty="0"/>
              <a:t>飼い主の受付場所の設営のために必要となる資材を保管場所から持ってくる。</a:t>
            </a:r>
          </a:p>
        </p:txBody>
      </p:sp>
      <p:grpSp>
        <p:nvGrpSpPr>
          <p:cNvPr id="8" name="グループ化 7">
            <a:extLst>
              <a:ext uri="{FF2B5EF4-FFF2-40B4-BE49-F238E27FC236}">
                <a16:creationId xmlns:a16="http://schemas.microsoft.com/office/drawing/2014/main" id="{DD7CC086-C0F8-C3CC-3A23-BCC9E7314555}"/>
              </a:ext>
            </a:extLst>
          </p:cNvPr>
          <p:cNvGrpSpPr/>
          <p:nvPr/>
        </p:nvGrpSpPr>
        <p:grpSpPr>
          <a:xfrm>
            <a:off x="533938" y="1976412"/>
            <a:ext cx="288290" cy="288290"/>
            <a:chOff x="1041008" y="3211860"/>
            <a:chExt cx="288290" cy="288290"/>
          </a:xfrm>
        </p:grpSpPr>
        <p:pic>
          <p:nvPicPr>
            <p:cNvPr id="12" name="object 17">
              <a:extLst>
                <a:ext uri="{FF2B5EF4-FFF2-40B4-BE49-F238E27FC236}">
                  <a16:creationId xmlns:a16="http://schemas.microsoft.com/office/drawing/2014/main" id="{61B4E745-75FA-5BB6-2DA7-76BBB04E1FDF}"/>
                </a:ext>
              </a:extLst>
            </p:cNvPr>
            <p:cNvPicPr/>
            <p:nvPr/>
          </p:nvPicPr>
          <p:blipFill>
            <a:blip r:embed="rId2" cstate="print"/>
            <a:stretch>
              <a:fillRect/>
            </a:stretch>
          </p:blipFill>
          <p:spPr>
            <a:xfrm>
              <a:off x="1059007" y="3229866"/>
              <a:ext cx="252006" cy="251993"/>
            </a:xfrm>
            <a:prstGeom prst="rect">
              <a:avLst/>
            </a:prstGeom>
          </p:spPr>
        </p:pic>
        <p:sp>
          <p:nvSpPr>
            <p:cNvPr id="9" name="object 18">
              <a:extLst>
                <a:ext uri="{FF2B5EF4-FFF2-40B4-BE49-F238E27FC236}">
                  <a16:creationId xmlns:a16="http://schemas.microsoft.com/office/drawing/2014/main" id="{A7F8E6AA-F53A-477B-0FE1-40C03DE3FA8C}"/>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13" name="object 35">
            <a:extLst>
              <a:ext uri="{FF2B5EF4-FFF2-40B4-BE49-F238E27FC236}">
                <a16:creationId xmlns:a16="http://schemas.microsoft.com/office/drawing/2014/main" id="{77AC6E1F-768D-BA80-BDCB-5A8E11FA4529}"/>
              </a:ext>
            </a:extLst>
          </p:cNvPr>
          <p:cNvSpPr/>
          <p:nvPr/>
        </p:nvSpPr>
        <p:spPr>
          <a:xfrm flipV="1">
            <a:off x="637342" y="2558024"/>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23" name="矢印: 右 22">
            <a:extLst>
              <a:ext uri="{FF2B5EF4-FFF2-40B4-BE49-F238E27FC236}">
                <a16:creationId xmlns:a16="http://schemas.microsoft.com/office/drawing/2014/main" id="{BC04FFA4-429E-B211-E3A8-7AFCBFA22E6F}"/>
              </a:ext>
            </a:extLst>
          </p:cNvPr>
          <p:cNvSpPr/>
          <p:nvPr/>
        </p:nvSpPr>
        <p:spPr>
          <a:xfrm>
            <a:off x="4624316" y="9050069"/>
            <a:ext cx="1631115" cy="519323"/>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ED187CCD-7FBD-1806-7D65-06FA7E1F807B}"/>
              </a:ext>
            </a:extLst>
          </p:cNvPr>
          <p:cNvSpPr txBox="1"/>
          <p:nvPr/>
        </p:nvSpPr>
        <p:spPr>
          <a:xfrm>
            <a:off x="4650442" y="9184147"/>
            <a:ext cx="1989603" cy="276999"/>
          </a:xfrm>
          <a:prstGeom prst="rect">
            <a:avLst/>
          </a:prstGeom>
          <a:noFill/>
        </p:spPr>
        <p:txBody>
          <a:bodyPr wrap="square">
            <a:spAutoFit/>
          </a:bodyPr>
          <a:lstStyle/>
          <a:p>
            <a:r>
              <a:rPr kumimoji="1" lang="ja-JP" altLang="en-US" sz="1200" b="1" dirty="0"/>
              <a:t>次ページにつづく</a:t>
            </a:r>
            <a:endParaRPr lang="ja-JP" altLang="en-US" sz="1200" dirty="0"/>
          </a:p>
        </p:txBody>
      </p:sp>
    </p:spTree>
    <p:extLst>
      <p:ext uri="{BB962C8B-B14F-4D97-AF65-F5344CB8AC3E}">
        <p14:creationId xmlns:p14="http://schemas.microsoft.com/office/powerpoint/2010/main" val="322347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19F93-58AA-6C02-5B54-794028FD9CFB}"/>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8918094B-26F4-46F0-A156-5CB39C92C7E5}"/>
              </a:ext>
            </a:extLst>
          </p:cNvPr>
          <p:cNvSpPr/>
          <p:nvPr/>
        </p:nvSpPr>
        <p:spPr>
          <a:xfrm>
            <a:off x="144194"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object 16">
            <a:extLst>
              <a:ext uri="{FF2B5EF4-FFF2-40B4-BE49-F238E27FC236}">
                <a16:creationId xmlns:a16="http://schemas.microsoft.com/office/drawing/2014/main" id="{FB691BAC-328D-D9FD-B8D8-A69F2C11E29D}"/>
              </a:ext>
            </a:extLst>
          </p:cNvPr>
          <p:cNvSpPr/>
          <p:nvPr/>
        </p:nvSpPr>
        <p:spPr>
          <a:xfrm>
            <a:off x="396173" y="889908"/>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01A4101B-2532-F85C-C565-CFC741EF7FCB}"/>
              </a:ext>
            </a:extLst>
          </p:cNvPr>
          <p:cNvSpPr txBox="1"/>
          <p:nvPr/>
        </p:nvSpPr>
        <p:spPr>
          <a:xfrm>
            <a:off x="1211184" y="971837"/>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資材の確保</a:t>
            </a:r>
          </a:p>
        </p:txBody>
      </p:sp>
      <p:sp>
        <p:nvSpPr>
          <p:cNvPr id="36" name="object 20">
            <a:extLst>
              <a:ext uri="{FF2B5EF4-FFF2-40B4-BE49-F238E27FC236}">
                <a16:creationId xmlns:a16="http://schemas.microsoft.com/office/drawing/2014/main" id="{E34760DD-C021-C6AA-0704-F491C6A5A7D1}"/>
              </a:ext>
            </a:extLst>
          </p:cNvPr>
          <p:cNvSpPr txBox="1"/>
          <p:nvPr/>
        </p:nvSpPr>
        <p:spPr>
          <a:xfrm>
            <a:off x="445358" y="980281"/>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7</a:t>
            </a:r>
            <a:endParaRPr sz="850" dirty="0">
              <a:solidFill>
                <a:srgbClr val="003F98"/>
              </a:solidFill>
              <a:latin typeface="+mn-ea"/>
              <a:cs typeface="Barlow-SemiBold"/>
            </a:endParaRPr>
          </a:p>
        </p:txBody>
      </p:sp>
      <p:sp>
        <p:nvSpPr>
          <p:cNvPr id="6" name="正方形/長方形 5">
            <a:extLst>
              <a:ext uri="{FF2B5EF4-FFF2-40B4-BE49-F238E27FC236}">
                <a16:creationId xmlns:a16="http://schemas.microsoft.com/office/drawing/2014/main" id="{1FA1E7AF-F0E6-C175-660B-A187D5B4A326}"/>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7E582AF-6088-16B9-D816-621F32CFA30C}"/>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飼養場所の設営</a:t>
            </a:r>
            <a:endParaRPr lang="en-US" altLang="ja-JP" sz="1100" b="1" dirty="0">
              <a:solidFill>
                <a:srgbClr val="003F98"/>
              </a:solidFill>
              <a:latin typeface="+mn-ea"/>
            </a:endParaRPr>
          </a:p>
        </p:txBody>
      </p:sp>
      <p:graphicFrame>
        <p:nvGraphicFramePr>
          <p:cNvPr id="10" name="表 9">
            <a:extLst>
              <a:ext uri="{FF2B5EF4-FFF2-40B4-BE49-F238E27FC236}">
                <a16:creationId xmlns:a16="http://schemas.microsoft.com/office/drawing/2014/main" id="{85A054EA-296F-FE06-7C17-278336014944}"/>
              </a:ext>
            </a:extLst>
          </p:cNvPr>
          <p:cNvGraphicFramePr>
            <a:graphicFrameLocks noGrp="1"/>
          </p:cNvGraphicFramePr>
          <p:nvPr>
            <p:extLst>
              <p:ext uri="{D42A27DB-BD31-4B8C-83A1-F6EECF244321}">
                <p14:modId xmlns:p14="http://schemas.microsoft.com/office/powerpoint/2010/main" val="84405941"/>
              </p:ext>
            </p:extLst>
          </p:nvPr>
        </p:nvGraphicFramePr>
        <p:xfrm>
          <a:off x="438701" y="1843476"/>
          <a:ext cx="5786913" cy="4133642"/>
        </p:xfrm>
        <a:graphic>
          <a:graphicData uri="http://schemas.openxmlformats.org/drawingml/2006/table">
            <a:tbl>
              <a:tblPr firstRow="1" bandRow="1">
                <a:tableStyleId>{5C22544A-7EE6-4342-B048-85BDC9FD1C3A}</a:tableStyleId>
              </a:tblPr>
              <a:tblGrid>
                <a:gridCol w="5786913">
                  <a:extLst>
                    <a:ext uri="{9D8B030D-6E8A-4147-A177-3AD203B41FA5}">
                      <a16:colId xmlns:a16="http://schemas.microsoft.com/office/drawing/2014/main" val="4113322101"/>
                    </a:ext>
                  </a:extLst>
                </a:gridCol>
              </a:tblGrid>
              <a:tr h="338319">
                <a:tc>
                  <a:txBody>
                    <a:bodyPr/>
                    <a:lstStyle/>
                    <a:p>
                      <a:pPr algn="ctr"/>
                      <a:r>
                        <a:rPr lang="ja-JP" altLang="en-US" sz="1400" b="1" dirty="0"/>
                        <a:t>資材の保管場所</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98"/>
                    </a:solidFill>
                  </a:tcPr>
                </a:tc>
                <a:extLst>
                  <a:ext uri="{0D108BD9-81ED-4DB2-BD59-A6C34878D82A}">
                    <a16:rowId xmlns:a16="http://schemas.microsoft.com/office/drawing/2014/main" val="2211563565"/>
                  </a:ext>
                </a:extLst>
              </a:tr>
              <a:tr h="3795323">
                <a:tc>
                  <a:txBody>
                    <a:bodyPr/>
                    <a:lstStyle/>
                    <a:p>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9788303"/>
                  </a:ext>
                </a:extLst>
              </a:tr>
            </a:tbl>
          </a:graphicData>
        </a:graphic>
      </p:graphicFrame>
      <p:pic>
        <p:nvPicPr>
          <p:cNvPr id="14" name="図 13" descr="ダイアグラム&#10;&#10;AI 生成コンテンツは誤りを含む可能性があります。">
            <a:extLst>
              <a:ext uri="{FF2B5EF4-FFF2-40B4-BE49-F238E27FC236}">
                <a16:creationId xmlns:a16="http://schemas.microsoft.com/office/drawing/2014/main" id="{E72BD2B7-B4D3-4884-E399-243009DEE87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t="16891"/>
          <a:stretch>
            <a:fillRect/>
          </a:stretch>
        </p:blipFill>
        <p:spPr>
          <a:xfrm>
            <a:off x="694635" y="2428788"/>
            <a:ext cx="4462435" cy="3218220"/>
          </a:xfrm>
          <a:prstGeom prst="rect">
            <a:avLst/>
          </a:prstGeom>
        </p:spPr>
      </p:pic>
      <p:sp>
        <p:nvSpPr>
          <p:cNvPr id="15" name="フローチャート: 処理 14">
            <a:extLst>
              <a:ext uri="{FF2B5EF4-FFF2-40B4-BE49-F238E27FC236}">
                <a16:creationId xmlns:a16="http://schemas.microsoft.com/office/drawing/2014/main" id="{EABEBF3A-B930-6444-4EC3-03156A95C55D}"/>
              </a:ext>
            </a:extLst>
          </p:cNvPr>
          <p:cNvSpPr/>
          <p:nvPr/>
        </p:nvSpPr>
        <p:spPr>
          <a:xfrm>
            <a:off x="3535665" y="4543953"/>
            <a:ext cx="320040" cy="370840"/>
          </a:xfrm>
          <a:prstGeom prst="flowChartProcess">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0D96A038-BB75-C9B0-42DB-8DE3ACA06844}"/>
              </a:ext>
            </a:extLst>
          </p:cNvPr>
          <p:cNvCxnSpPr>
            <a:stCxn id="15" idx="3"/>
          </p:cNvCxnSpPr>
          <p:nvPr/>
        </p:nvCxnSpPr>
        <p:spPr>
          <a:xfrm flipV="1">
            <a:off x="3855705" y="4543953"/>
            <a:ext cx="972820" cy="18542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1B2B1F95-DD1D-5AAD-5D06-6872C04EF8F5}"/>
              </a:ext>
            </a:extLst>
          </p:cNvPr>
          <p:cNvSpPr txBox="1"/>
          <p:nvPr/>
        </p:nvSpPr>
        <p:spPr>
          <a:xfrm>
            <a:off x="4828525" y="4344651"/>
            <a:ext cx="1508677" cy="307777"/>
          </a:xfrm>
          <a:prstGeom prst="rect">
            <a:avLst/>
          </a:prstGeom>
          <a:noFill/>
        </p:spPr>
        <p:txBody>
          <a:bodyPr wrap="square">
            <a:spAutoFit/>
          </a:bodyPr>
          <a:lstStyle/>
          <a:p>
            <a:pPr lvl="0" algn="ctr" defTabSz="685700">
              <a:defRPr/>
            </a:pPr>
            <a:r>
              <a:rPr kumimoji="1" lang="ja-JP" altLang="en-US" sz="1400" dirty="0">
                <a:solidFill>
                  <a:srgbClr val="FF0000"/>
                </a:solidFill>
                <a:highlight>
                  <a:srgbClr val="FFFF00"/>
                </a:highlight>
              </a:rPr>
              <a:t>●●●倉庫</a:t>
            </a:r>
          </a:p>
        </p:txBody>
      </p:sp>
    </p:spTree>
    <p:extLst>
      <p:ext uri="{BB962C8B-B14F-4D97-AF65-F5344CB8AC3E}">
        <p14:creationId xmlns:p14="http://schemas.microsoft.com/office/powerpoint/2010/main" val="355242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D4282-F04C-5C5B-83F8-2FCBC527350E}"/>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BB42EAD1-D1D3-752F-5621-E683664E4D53}"/>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8C855F82-15FB-CC0C-CFBE-624178F007CE}"/>
              </a:ext>
            </a:extLst>
          </p:cNvPr>
          <p:cNvSpPr txBox="1"/>
          <p:nvPr/>
        </p:nvSpPr>
        <p:spPr>
          <a:xfrm>
            <a:off x="3370215" y="2953661"/>
            <a:ext cx="300446" cy="369332"/>
          </a:xfrm>
          <a:prstGeom prst="rect">
            <a:avLst/>
          </a:prstGeom>
          <a:noFill/>
        </p:spPr>
        <p:txBody>
          <a:bodyPr wrap="square" rtlCol="0">
            <a:spAutoFit/>
          </a:bodyPr>
          <a:lstStyle/>
          <a:p>
            <a:endParaRPr kumimoji="1" lang="ja-JP" altLang="en-US" dirty="0"/>
          </a:p>
        </p:txBody>
      </p:sp>
      <p:sp>
        <p:nvSpPr>
          <p:cNvPr id="23" name="テキスト ボックス 22">
            <a:extLst>
              <a:ext uri="{FF2B5EF4-FFF2-40B4-BE49-F238E27FC236}">
                <a16:creationId xmlns:a16="http://schemas.microsoft.com/office/drawing/2014/main" id="{1AFA5E3F-4B1F-89F6-259B-91AA2475E7CE}"/>
              </a:ext>
            </a:extLst>
          </p:cNvPr>
          <p:cNvSpPr txBox="1"/>
          <p:nvPr/>
        </p:nvSpPr>
        <p:spPr>
          <a:xfrm>
            <a:off x="1080323" y="2744848"/>
            <a:ext cx="5379102" cy="369332"/>
          </a:xfrm>
          <a:prstGeom prst="rect">
            <a:avLst/>
          </a:prstGeom>
          <a:noFill/>
        </p:spPr>
        <p:txBody>
          <a:bodyPr wrap="square">
            <a:spAutoFit/>
          </a:bodyPr>
          <a:lstStyle/>
          <a:p>
            <a:r>
              <a:rPr lang="ja-JP" altLang="en-US" b="1" dirty="0"/>
              <a:t>下図のとおり飼養場所を設置する。</a:t>
            </a:r>
          </a:p>
        </p:txBody>
      </p:sp>
      <p:grpSp>
        <p:nvGrpSpPr>
          <p:cNvPr id="27" name="グループ化 26">
            <a:extLst>
              <a:ext uri="{FF2B5EF4-FFF2-40B4-BE49-F238E27FC236}">
                <a16:creationId xmlns:a16="http://schemas.microsoft.com/office/drawing/2014/main" id="{972C266F-EEB9-7940-47B3-A06A656B0830}"/>
              </a:ext>
            </a:extLst>
          </p:cNvPr>
          <p:cNvGrpSpPr/>
          <p:nvPr/>
        </p:nvGrpSpPr>
        <p:grpSpPr>
          <a:xfrm>
            <a:off x="537652" y="2780930"/>
            <a:ext cx="288290" cy="288290"/>
            <a:chOff x="1041008" y="3211860"/>
            <a:chExt cx="288290" cy="288290"/>
          </a:xfrm>
        </p:grpSpPr>
        <p:pic>
          <p:nvPicPr>
            <p:cNvPr id="24" name="object 17">
              <a:extLst>
                <a:ext uri="{FF2B5EF4-FFF2-40B4-BE49-F238E27FC236}">
                  <a16:creationId xmlns:a16="http://schemas.microsoft.com/office/drawing/2014/main" id="{17FC8523-3007-1185-868C-4A729421C6FC}"/>
                </a:ext>
              </a:extLst>
            </p:cNvPr>
            <p:cNvPicPr/>
            <p:nvPr/>
          </p:nvPicPr>
          <p:blipFill>
            <a:blip r:embed="rId2" cstate="print"/>
            <a:stretch>
              <a:fillRect/>
            </a:stretch>
          </p:blipFill>
          <p:spPr>
            <a:xfrm>
              <a:off x="1059007" y="3229866"/>
              <a:ext cx="252006" cy="251993"/>
            </a:xfrm>
            <a:prstGeom prst="rect">
              <a:avLst/>
            </a:prstGeom>
          </p:spPr>
        </p:pic>
        <p:sp>
          <p:nvSpPr>
            <p:cNvPr id="25" name="object 18">
              <a:extLst>
                <a:ext uri="{FF2B5EF4-FFF2-40B4-BE49-F238E27FC236}">
                  <a16:creationId xmlns:a16="http://schemas.microsoft.com/office/drawing/2014/main" id="{F62D0E16-5859-C508-3CBE-495CDAA34789}"/>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34" name="object 16">
            <a:extLst>
              <a:ext uri="{FF2B5EF4-FFF2-40B4-BE49-F238E27FC236}">
                <a16:creationId xmlns:a16="http://schemas.microsoft.com/office/drawing/2014/main" id="{9B3FED7E-016C-C573-3951-ED5F49815C48}"/>
              </a:ext>
            </a:extLst>
          </p:cNvPr>
          <p:cNvSpPr/>
          <p:nvPr/>
        </p:nvSpPr>
        <p:spPr>
          <a:xfrm>
            <a:off x="396173" y="785404"/>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F2B4E575-2559-1AFA-F354-186A6C7541D0}"/>
              </a:ext>
            </a:extLst>
          </p:cNvPr>
          <p:cNvSpPr txBox="1"/>
          <p:nvPr/>
        </p:nvSpPr>
        <p:spPr>
          <a:xfrm>
            <a:off x="1211184" y="867333"/>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飼養場所の設営</a:t>
            </a:r>
          </a:p>
        </p:txBody>
      </p:sp>
      <p:sp>
        <p:nvSpPr>
          <p:cNvPr id="36" name="object 20">
            <a:extLst>
              <a:ext uri="{FF2B5EF4-FFF2-40B4-BE49-F238E27FC236}">
                <a16:creationId xmlns:a16="http://schemas.microsoft.com/office/drawing/2014/main" id="{5B076F9E-303F-2645-AD10-1F400AB60308}"/>
              </a:ext>
            </a:extLst>
          </p:cNvPr>
          <p:cNvSpPr txBox="1"/>
          <p:nvPr/>
        </p:nvSpPr>
        <p:spPr>
          <a:xfrm>
            <a:off x="445358" y="875777"/>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8</a:t>
            </a:r>
            <a:endParaRPr sz="850" dirty="0">
              <a:solidFill>
                <a:srgbClr val="003F98"/>
              </a:solidFill>
              <a:latin typeface="+mn-ea"/>
              <a:cs typeface="Barlow-SemiBold"/>
            </a:endParaRPr>
          </a:p>
        </p:txBody>
      </p:sp>
      <p:sp>
        <p:nvSpPr>
          <p:cNvPr id="39" name="object 35">
            <a:extLst>
              <a:ext uri="{FF2B5EF4-FFF2-40B4-BE49-F238E27FC236}">
                <a16:creationId xmlns:a16="http://schemas.microsoft.com/office/drawing/2014/main" id="{9D485863-8DE2-F2D8-C434-7163767D64C5}"/>
              </a:ext>
            </a:extLst>
          </p:cNvPr>
          <p:cNvSpPr/>
          <p:nvPr/>
        </p:nvSpPr>
        <p:spPr>
          <a:xfrm flipV="1">
            <a:off x="641056" y="3597677"/>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6" name="正方形/長方形 5">
            <a:extLst>
              <a:ext uri="{FF2B5EF4-FFF2-40B4-BE49-F238E27FC236}">
                <a16:creationId xmlns:a16="http://schemas.microsoft.com/office/drawing/2014/main" id="{E1EBE79E-882D-3181-1744-F5C76744888C}"/>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237BF91-E0D7-472C-D14D-82296A9AEA6E}"/>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飼養場所の設営</a:t>
            </a:r>
            <a:endParaRPr lang="en-US" altLang="ja-JP" sz="1100" b="1" dirty="0">
              <a:solidFill>
                <a:srgbClr val="003F98"/>
              </a:solidFill>
              <a:latin typeface="+mn-ea"/>
            </a:endParaRPr>
          </a:p>
        </p:txBody>
      </p:sp>
      <p:sp>
        <p:nvSpPr>
          <p:cNvPr id="8" name="四角形: 角を丸くする 7">
            <a:extLst>
              <a:ext uri="{FF2B5EF4-FFF2-40B4-BE49-F238E27FC236}">
                <a16:creationId xmlns:a16="http://schemas.microsoft.com/office/drawing/2014/main" id="{8C2CF3BC-EBA0-50FD-A8C6-59C38CEC94CA}"/>
              </a:ext>
            </a:extLst>
          </p:cNvPr>
          <p:cNvSpPr/>
          <p:nvPr/>
        </p:nvSpPr>
        <p:spPr>
          <a:xfrm>
            <a:off x="3869834" y="3146474"/>
            <a:ext cx="2340000" cy="283374"/>
          </a:xfrm>
          <a:prstGeom prst="roundRect">
            <a:avLst/>
          </a:prstGeom>
          <a:solidFill>
            <a:srgbClr val="5857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7379A90-3ED8-958C-4075-C1FDEF2CE609}"/>
              </a:ext>
            </a:extLst>
          </p:cNvPr>
          <p:cNvSpPr txBox="1"/>
          <p:nvPr/>
        </p:nvSpPr>
        <p:spPr>
          <a:xfrm>
            <a:off x="3935145" y="3166115"/>
            <a:ext cx="2111274" cy="261610"/>
          </a:xfrm>
          <a:prstGeom prst="rect">
            <a:avLst/>
          </a:prstGeom>
          <a:noFill/>
        </p:spPr>
        <p:txBody>
          <a:bodyPr wrap="square">
            <a:spAutoFit/>
          </a:bodyPr>
          <a:lstStyle/>
          <a:p>
            <a:r>
              <a:rPr lang="ja-JP" altLang="en-US" sz="1100" b="1" dirty="0">
                <a:solidFill>
                  <a:schemeClr val="bg1"/>
                </a:solidFill>
              </a:rPr>
              <a:t>様式</a:t>
            </a:r>
            <a:r>
              <a:rPr lang="en-US" altLang="ja-JP" sz="1100" b="1" dirty="0">
                <a:solidFill>
                  <a:schemeClr val="bg1"/>
                </a:solidFill>
              </a:rPr>
              <a:t>01</a:t>
            </a:r>
            <a:r>
              <a:rPr lang="ja-JP" altLang="en-US" sz="1100" b="1" dirty="0">
                <a:solidFill>
                  <a:schemeClr val="bg1"/>
                </a:solidFill>
              </a:rPr>
              <a:t>：飼養場所の掲示物</a:t>
            </a:r>
            <a:endParaRPr lang="en-US" altLang="ja-JP" sz="1100" b="1" dirty="0">
              <a:solidFill>
                <a:schemeClr val="bg1"/>
              </a:solidFill>
            </a:endParaRPr>
          </a:p>
        </p:txBody>
      </p:sp>
      <p:pic>
        <p:nvPicPr>
          <p:cNvPr id="10" name="図 9" descr="アイコン&#10;&#10;AI 生成コンテンツは誤りを含む可能性があります。">
            <a:extLst>
              <a:ext uri="{FF2B5EF4-FFF2-40B4-BE49-F238E27FC236}">
                <a16:creationId xmlns:a16="http://schemas.microsoft.com/office/drawing/2014/main" id="{A70E811F-831B-24FC-E51F-A6E5B1CBCFC8}"/>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876570" y="3166115"/>
            <a:ext cx="216000" cy="216000"/>
          </a:xfrm>
          <a:prstGeom prst="rect">
            <a:avLst/>
          </a:prstGeom>
        </p:spPr>
      </p:pic>
      <p:sp>
        <p:nvSpPr>
          <p:cNvPr id="2" name="正方形/長方形 1">
            <a:extLst>
              <a:ext uri="{FF2B5EF4-FFF2-40B4-BE49-F238E27FC236}">
                <a16:creationId xmlns:a16="http://schemas.microsoft.com/office/drawing/2014/main" id="{F7B1C6DB-1342-CEE7-6FEB-F51DD4B4BCCB}"/>
              </a:ext>
            </a:extLst>
          </p:cNvPr>
          <p:cNvSpPr/>
          <p:nvPr/>
        </p:nvSpPr>
        <p:spPr>
          <a:xfrm>
            <a:off x="490301" y="1713494"/>
            <a:ext cx="5905015" cy="764420"/>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安全にペットを飼養するために</a:t>
            </a:r>
            <a:endParaRPr kumimoji="1" lang="en-US" altLang="ja-JP" dirty="0">
              <a:solidFill>
                <a:srgbClr val="003F98"/>
              </a:solidFill>
            </a:endParaRPr>
          </a:p>
          <a:p>
            <a:pPr algn="ctr"/>
            <a:r>
              <a:rPr kumimoji="1" lang="ja-JP" altLang="en-US" dirty="0">
                <a:solidFill>
                  <a:srgbClr val="003F98"/>
                </a:solidFill>
              </a:rPr>
              <a:t>飼養場所の設営をしましょう。</a:t>
            </a:r>
            <a:endParaRPr kumimoji="1" lang="en-US" altLang="ja-JP" dirty="0">
              <a:solidFill>
                <a:srgbClr val="003F98"/>
              </a:solidFill>
            </a:endParaRPr>
          </a:p>
        </p:txBody>
      </p:sp>
      <p:graphicFrame>
        <p:nvGraphicFramePr>
          <p:cNvPr id="5" name="表 4">
            <a:extLst>
              <a:ext uri="{FF2B5EF4-FFF2-40B4-BE49-F238E27FC236}">
                <a16:creationId xmlns:a16="http://schemas.microsoft.com/office/drawing/2014/main" id="{2711131E-CE8F-24A2-D7BB-1C9A699937C7}"/>
              </a:ext>
            </a:extLst>
          </p:cNvPr>
          <p:cNvGraphicFramePr>
            <a:graphicFrameLocks noGrp="1"/>
          </p:cNvGraphicFramePr>
          <p:nvPr>
            <p:extLst>
              <p:ext uri="{D42A27DB-BD31-4B8C-83A1-F6EECF244321}">
                <p14:modId xmlns:p14="http://schemas.microsoft.com/office/powerpoint/2010/main" val="2090714813"/>
              </p:ext>
            </p:extLst>
          </p:nvPr>
        </p:nvGraphicFramePr>
        <p:xfrm>
          <a:off x="760898" y="4176103"/>
          <a:ext cx="5363819" cy="1919574"/>
        </p:xfrm>
        <a:graphic>
          <a:graphicData uri="http://schemas.openxmlformats.org/drawingml/2006/table">
            <a:tbl>
              <a:tblPr firstRow="1" bandRow="1">
                <a:tableStyleId>{5C22544A-7EE6-4342-B048-85BDC9FD1C3A}</a:tableStyleId>
              </a:tblPr>
              <a:tblGrid>
                <a:gridCol w="836497">
                  <a:extLst>
                    <a:ext uri="{9D8B030D-6E8A-4147-A177-3AD203B41FA5}">
                      <a16:colId xmlns:a16="http://schemas.microsoft.com/office/drawing/2014/main" val="2957186269"/>
                    </a:ext>
                  </a:extLst>
                </a:gridCol>
                <a:gridCol w="4527322">
                  <a:extLst>
                    <a:ext uri="{9D8B030D-6E8A-4147-A177-3AD203B41FA5}">
                      <a16:colId xmlns:a16="http://schemas.microsoft.com/office/drawing/2014/main" val="1691191029"/>
                    </a:ext>
                  </a:extLst>
                </a:gridCol>
              </a:tblGrid>
              <a:tr h="319929">
                <a:tc>
                  <a:txBody>
                    <a:bodyPr/>
                    <a:lstStyle/>
                    <a:p>
                      <a:pPr algn="ctr"/>
                      <a:r>
                        <a:rPr kumimoji="1" lang="ja-JP" altLang="en-US" sz="1200" dirty="0"/>
                        <a:t>手順</a:t>
                      </a:r>
                    </a:p>
                  </a:txBody>
                  <a:tcP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rgbClr val="003F98"/>
                    </a:solidFill>
                  </a:tcPr>
                </a:tc>
                <a:tc>
                  <a:txBody>
                    <a:bodyPr/>
                    <a:lstStyle/>
                    <a:p>
                      <a:pPr algn="ctr"/>
                      <a:r>
                        <a:rPr kumimoji="1" lang="ja-JP" altLang="en-US" sz="1200" dirty="0"/>
                        <a:t>設営内容</a:t>
                      </a:r>
                    </a:p>
                  </a:txBody>
                  <a:tcP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rgbClr val="003F98"/>
                    </a:solidFill>
                  </a:tcPr>
                </a:tc>
                <a:extLst>
                  <a:ext uri="{0D108BD9-81ED-4DB2-BD59-A6C34878D82A}">
                    <a16:rowId xmlns:a16="http://schemas.microsoft.com/office/drawing/2014/main" val="3375347227"/>
                  </a:ext>
                </a:extLst>
              </a:tr>
              <a:tr h="319929">
                <a:tc>
                  <a:txBody>
                    <a:bodyPr/>
                    <a:lstStyle/>
                    <a:p>
                      <a:pPr algn="ctr"/>
                      <a:r>
                        <a:rPr kumimoji="1" lang="en-US" altLang="ja-JP" sz="1200" b="0" dirty="0">
                          <a:highlight>
                            <a:srgbClr val="FFFF00"/>
                          </a:highlight>
                        </a:rPr>
                        <a:t>1</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l"/>
                      <a:r>
                        <a:rPr kumimoji="1" lang="ja-JP" altLang="en-US" sz="1200" b="0" dirty="0">
                          <a:highlight>
                            <a:srgbClr val="FFFF00"/>
                          </a:highlight>
                        </a:rPr>
                        <a:t>ブルーシートを敷く</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426307240"/>
                  </a:ext>
                </a:extLst>
              </a:tr>
              <a:tr h="319929">
                <a:tc>
                  <a:txBody>
                    <a:bodyPr/>
                    <a:lstStyle/>
                    <a:p>
                      <a:pPr algn="ctr"/>
                      <a:r>
                        <a:rPr kumimoji="1" lang="en-US" altLang="ja-JP" sz="1200" b="0" dirty="0">
                          <a:highlight>
                            <a:srgbClr val="FFFF00"/>
                          </a:highlight>
                        </a:rPr>
                        <a:t>2</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l"/>
                      <a:r>
                        <a:rPr kumimoji="1" lang="ja-JP" altLang="en-US" sz="1200" b="0" dirty="0">
                          <a:highlight>
                            <a:srgbClr val="FFFF00"/>
                          </a:highlight>
                        </a:rPr>
                        <a:t>ペットボトルに砂を入れて重りをつくる</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328836167"/>
                  </a:ext>
                </a:extLst>
              </a:tr>
              <a:tr h="319929">
                <a:tc>
                  <a:txBody>
                    <a:bodyPr/>
                    <a:lstStyle/>
                    <a:p>
                      <a:pPr algn="ctr"/>
                      <a:r>
                        <a:rPr kumimoji="1" lang="en-US" altLang="ja-JP" sz="1200" b="0" dirty="0">
                          <a:highlight>
                            <a:srgbClr val="FFFF00"/>
                          </a:highlight>
                        </a:rPr>
                        <a:t>3</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l"/>
                      <a:r>
                        <a:rPr kumimoji="1" lang="ja-JP" altLang="en-US" sz="1200" b="0" dirty="0">
                          <a:highlight>
                            <a:srgbClr val="FFFF00"/>
                          </a:highlight>
                        </a:rPr>
                        <a:t>重りと柱を紐で結ぶ</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1045496026"/>
                  </a:ext>
                </a:extLst>
              </a:tr>
              <a:tr h="319929">
                <a:tc>
                  <a:txBody>
                    <a:bodyPr/>
                    <a:lstStyle/>
                    <a:p>
                      <a:pPr algn="ctr"/>
                      <a:r>
                        <a:rPr kumimoji="1" lang="en-US" altLang="ja-JP" sz="1200" b="0" dirty="0">
                          <a:highlight>
                            <a:srgbClr val="FFFF00"/>
                          </a:highlight>
                        </a:rPr>
                        <a:t>4</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l"/>
                      <a:r>
                        <a:rPr kumimoji="1" lang="ja-JP" altLang="en-US" sz="1200" b="0" dirty="0">
                          <a:highlight>
                            <a:srgbClr val="FFFF00"/>
                          </a:highlight>
                        </a:rPr>
                        <a:t>紐に掲示物（様式</a:t>
                      </a:r>
                      <a:r>
                        <a:rPr kumimoji="1" lang="en-US" altLang="ja-JP" sz="1200" b="0" dirty="0">
                          <a:highlight>
                            <a:srgbClr val="FFFF00"/>
                          </a:highlight>
                        </a:rPr>
                        <a:t>01</a:t>
                      </a:r>
                      <a:r>
                        <a:rPr kumimoji="1" lang="ja-JP" altLang="en-US" sz="1200" b="0" dirty="0">
                          <a:highlight>
                            <a:srgbClr val="FFFF00"/>
                          </a:highlight>
                        </a:rPr>
                        <a:t>）を貼る</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3904872992"/>
                  </a:ext>
                </a:extLst>
              </a:tr>
              <a:tr h="319929">
                <a:tc>
                  <a:txBody>
                    <a:bodyPr/>
                    <a:lstStyle/>
                    <a:p>
                      <a:pPr algn="ctr"/>
                      <a:r>
                        <a:rPr kumimoji="1" lang="en-US" altLang="ja-JP" sz="1200" b="0" dirty="0">
                          <a:highlight>
                            <a:srgbClr val="FFFF00"/>
                          </a:highlight>
                        </a:rPr>
                        <a:t>5</a:t>
                      </a:r>
                      <a:endParaRPr kumimoji="1" lang="ja-JP" altLang="en-US" sz="1200" b="0" dirty="0">
                        <a:highlight>
                          <a:srgbClr val="FFFF00"/>
                        </a:highlight>
                      </a:endParaRP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tc>
                  <a:txBody>
                    <a:bodyPr/>
                    <a:lstStyle/>
                    <a:p>
                      <a:pPr algn="l"/>
                      <a:r>
                        <a:rPr kumimoji="1" lang="ja-JP" altLang="en-US" sz="1200" b="0" dirty="0">
                          <a:highlight>
                            <a:srgbClr val="FFFF00"/>
                          </a:highlight>
                        </a:rPr>
                        <a:t>段ボールが調達でき次第、目隠しを作る</a:t>
                      </a:r>
                    </a:p>
                  </a:txBody>
                  <a:tcPr anchor="ctr">
                    <a:lnL w="12700" cap="flat" cmpd="sng" algn="ctr">
                      <a:solidFill>
                        <a:srgbClr val="003F98"/>
                      </a:solidFill>
                      <a:prstDash val="solid"/>
                      <a:round/>
                      <a:headEnd type="none" w="med" len="med"/>
                      <a:tailEnd type="none" w="med" len="med"/>
                    </a:lnL>
                    <a:lnR w="12700" cap="flat" cmpd="sng" algn="ctr">
                      <a:solidFill>
                        <a:srgbClr val="003F98"/>
                      </a:solidFill>
                      <a:prstDash val="solid"/>
                      <a:round/>
                      <a:headEnd type="none" w="med" len="med"/>
                      <a:tailEnd type="none" w="med" len="med"/>
                    </a:lnR>
                    <a:lnT w="12700" cap="flat" cmpd="sng" algn="ctr">
                      <a:solidFill>
                        <a:srgbClr val="003F98"/>
                      </a:solidFill>
                      <a:prstDash val="solid"/>
                      <a:round/>
                      <a:headEnd type="none" w="med" len="med"/>
                      <a:tailEnd type="none" w="med" len="med"/>
                    </a:lnT>
                    <a:lnB w="12700" cap="flat" cmpd="sng" algn="ctr">
                      <a:solidFill>
                        <a:srgbClr val="003F98"/>
                      </a:solidFill>
                      <a:prstDash val="solid"/>
                      <a:round/>
                      <a:headEnd type="none" w="med" len="med"/>
                      <a:tailEnd type="none" w="med" len="med"/>
                    </a:lnB>
                    <a:solidFill>
                      <a:schemeClr val="bg1"/>
                    </a:solidFill>
                  </a:tcPr>
                </a:tc>
                <a:extLst>
                  <a:ext uri="{0D108BD9-81ED-4DB2-BD59-A6C34878D82A}">
                    <a16:rowId xmlns:a16="http://schemas.microsoft.com/office/drawing/2014/main" val="3998479685"/>
                  </a:ext>
                </a:extLst>
              </a:tr>
            </a:tbl>
          </a:graphicData>
        </a:graphic>
      </p:graphicFrame>
      <p:sp>
        <p:nvSpPr>
          <p:cNvPr id="22" name="テキスト ボックス 21">
            <a:extLst>
              <a:ext uri="{FF2B5EF4-FFF2-40B4-BE49-F238E27FC236}">
                <a16:creationId xmlns:a16="http://schemas.microsoft.com/office/drawing/2014/main" id="{D8D62A17-2B2D-F45B-B7E1-B2CCF627B9C2}"/>
              </a:ext>
            </a:extLst>
          </p:cNvPr>
          <p:cNvSpPr txBox="1"/>
          <p:nvPr/>
        </p:nvSpPr>
        <p:spPr>
          <a:xfrm>
            <a:off x="1710931" y="3862105"/>
            <a:ext cx="3429000" cy="276999"/>
          </a:xfrm>
          <a:prstGeom prst="rect">
            <a:avLst/>
          </a:prstGeom>
          <a:noFill/>
        </p:spPr>
        <p:txBody>
          <a:bodyPr wrap="square">
            <a:spAutoFit/>
          </a:bodyPr>
          <a:lstStyle/>
          <a:p>
            <a:pPr algn="ctr"/>
            <a:r>
              <a:rPr lang="ja-JP" altLang="en-US" sz="1200" b="1" dirty="0"/>
              <a:t>設営手順</a:t>
            </a:r>
            <a:endParaRPr lang="ja-JP" altLang="en-US" sz="1200" dirty="0"/>
          </a:p>
        </p:txBody>
      </p:sp>
      <p:graphicFrame>
        <p:nvGraphicFramePr>
          <p:cNvPr id="29" name="表 28">
            <a:extLst>
              <a:ext uri="{FF2B5EF4-FFF2-40B4-BE49-F238E27FC236}">
                <a16:creationId xmlns:a16="http://schemas.microsoft.com/office/drawing/2014/main" id="{2BB7B11A-352F-9F14-207C-3EA9B31DC816}"/>
              </a:ext>
            </a:extLst>
          </p:cNvPr>
          <p:cNvGraphicFramePr>
            <a:graphicFrameLocks noGrp="1"/>
          </p:cNvGraphicFramePr>
          <p:nvPr>
            <p:extLst>
              <p:ext uri="{D42A27DB-BD31-4B8C-83A1-F6EECF244321}">
                <p14:modId xmlns:p14="http://schemas.microsoft.com/office/powerpoint/2010/main" val="3711262014"/>
              </p:ext>
            </p:extLst>
          </p:nvPr>
        </p:nvGraphicFramePr>
        <p:xfrm>
          <a:off x="760898" y="6294623"/>
          <a:ext cx="5363819" cy="3274928"/>
        </p:xfrm>
        <a:graphic>
          <a:graphicData uri="http://schemas.openxmlformats.org/drawingml/2006/table">
            <a:tbl>
              <a:tblPr firstRow="1" bandRow="1">
                <a:tableStyleId>{5C22544A-7EE6-4342-B048-85BDC9FD1C3A}</a:tableStyleId>
              </a:tblPr>
              <a:tblGrid>
                <a:gridCol w="5363819">
                  <a:extLst>
                    <a:ext uri="{9D8B030D-6E8A-4147-A177-3AD203B41FA5}">
                      <a16:colId xmlns:a16="http://schemas.microsoft.com/office/drawing/2014/main" val="4113322101"/>
                    </a:ext>
                  </a:extLst>
                </a:gridCol>
              </a:tblGrid>
              <a:tr h="305093">
                <a:tc>
                  <a:txBody>
                    <a:bodyPr/>
                    <a:lstStyle/>
                    <a:p>
                      <a:pPr algn="ctr"/>
                      <a:r>
                        <a:rPr lang="ja-JP" altLang="en-US" sz="1400" b="1" dirty="0"/>
                        <a:t>設営のイメージ</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98"/>
                    </a:solidFill>
                  </a:tcPr>
                </a:tc>
                <a:extLst>
                  <a:ext uri="{0D108BD9-81ED-4DB2-BD59-A6C34878D82A}">
                    <a16:rowId xmlns:a16="http://schemas.microsoft.com/office/drawing/2014/main" val="2211563565"/>
                  </a:ext>
                </a:extLst>
              </a:tr>
              <a:tr h="2969835">
                <a:tc>
                  <a:txBody>
                    <a:bodyPr/>
                    <a:lstStyle/>
                    <a:p>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9788303"/>
                  </a:ext>
                </a:extLst>
              </a:tr>
            </a:tbl>
          </a:graphicData>
        </a:graphic>
      </p:graphicFrame>
      <p:pic>
        <p:nvPicPr>
          <p:cNvPr id="32" name="図 31" descr="ダイアグラム, 概略図&#10;&#10;AI 生成コンテンツは誤りを含む可能性があります。">
            <a:extLst>
              <a:ext uri="{FF2B5EF4-FFF2-40B4-BE49-F238E27FC236}">
                <a16:creationId xmlns:a16="http://schemas.microsoft.com/office/drawing/2014/main" id="{885C4BDF-4970-A672-821C-2507C3ED9844}"/>
              </a:ext>
            </a:extLst>
          </p:cNvPr>
          <p:cNvPicPr>
            <a:picLocks noChangeAspect="1"/>
          </p:cNvPicPr>
          <p:nvPr/>
        </p:nvPicPr>
        <p:blipFill>
          <a:blip r:embed="rId4"/>
          <a:stretch>
            <a:fillRect/>
          </a:stretch>
        </p:blipFill>
        <p:spPr>
          <a:xfrm rot="5400000">
            <a:off x="1979624" y="6176535"/>
            <a:ext cx="2781180" cy="3808077"/>
          </a:xfrm>
          <a:prstGeom prst="rect">
            <a:avLst/>
          </a:prstGeom>
          <a:ln>
            <a:solidFill>
              <a:schemeClr val="tx1"/>
            </a:solidFill>
          </a:ln>
        </p:spPr>
      </p:pic>
    </p:spTree>
    <p:extLst>
      <p:ext uri="{BB962C8B-B14F-4D97-AF65-F5344CB8AC3E}">
        <p14:creationId xmlns:p14="http://schemas.microsoft.com/office/powerpoint/2010/main" val="189733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03CF-CEAB-AA38-6CD6-E5742CF4AB5B}"/>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1F4A4DE8-4920-037C-3DB7-4814149C0DC2}"/>
              </a:ext>
            </a:extLst>
          </p:cNvPr>
          <p:cNvSpPr/>
          <p:nvPr/>
        </p:nvSpPr>
        <p:spPr>
          <a:xfrm>
            <a:off x="141313" y="474973"/>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4C436E2A-837D-64A0-EEA5-99DB56A6D0A5}"/>
              </a:ext>
            </a:extLst>
          </p:cNvPr>
          <p:cNvSpPr txBox="1"/>
          <p:nvPr/>
        </p:nvSpPr>
        <p:spPr>
          <a:xfrm>
            <a:off x="2573383" y="3132785"/>
            <a:ext cx="300446" cy="369332"/>
          </a:xfrm>
          <a:prstGeom prst="rect">
            <a:avLst/>
          </a:prstGeom>
          <a:noFill/>
        </p:spPr>
        <p:txBody>
          <a:bodyPr wrap="square" rtlCol="0">
            <a:spAutoFit/>
          </a:bodyPr>
          <a:lstStyle/>
          <a:p>
            <a:endParaRPr kumimoji="1" lang="ja-JP" altLang="en-US" dirty="0"/>
          </a:p>
        </p:txBody>
      </p:sp>
      <p:sp>
        <p:nvSpPr>
          <p:cNvPr id="23" name="テキスト ボックス 22">
            <a:extLst>
              <a:ext uri="{FF2B5EF4-FFF2-40B4-BE49-F238E27FC236}">
                <a16:creationId xmlns:a16="http://schemas.microsoft.com/office/drawing/2014/main" id="{9017F782-4389-4CB1-83E4-535E99EB0F5F}"/>
              </a:ext>
            </a:extLst>
          </p:cNvPr>
          <p:cNvSpPr txBox="1"/>
          <p:nvPr/>
        </p:nvSpPr>
        <p:spPr>
          <a:xfrm>
            <a:off x="1080323" y="2754153"/>
            <a:ext cx="5379102" cy="646331"/>
          </a:xfrm>
          <a:prstGeom prst="rect">
            <a:avLst/>
          </a:prstGeom>
          <a:noFill/>
        </p:spPr>
        <p:txBody>
          <a:bodyPr wrap="square">
            <a:spAutoFit/>
          </a:bodyPr>
          <a:lstStyle/>
          <a:p>
            <a:r>
              <a:rPr lang="ja-JP" altLang="en-US" b="1" dirty="0"/>
              <a:t>受付場所に机と椅子を設置し、受付案内（様式</a:t>
            </a:r>
            <a:r>
              <a:rPr lang="en-US" altLang="ja-JP" b="1" dirty="0"/>
              <a:t>02</a:t>
            </a:r>
            <a:r>
              <a:rPr lang="ja-JP" altLang="en-US" b="1" dirty="0"/>
              <a:t>）を机に掲示する。</a:t>
            </a:r>
          </a:p>
        </p:txBody>
      </p:sp>
      <p:grpSp>
        <p:nvGrpSpPr>
          <p:cNvPr id="27" name="グループ化 26">
            <a:extLst>
              <a:ext uri="{FF2B5EF4-FFF2-40B4-BE49-F238E27FC236}">
                <a16:creationId xmlns:a16="http://schemas.microsoft.com/office/drawing/2014/main" id="{0B496EE0-DFFA-B71F-6626-6838668CA1BD}"/>
              </a:ext>
            </a:extLst>
          </p:cNvPr>
          <p:cNvGrpSpPr/>
          <p:nvPr/>
        </p:nvGrpSpPr>
        <p:grpSpPr>
          <a:xfrm>
            <a:off x="537652" y="2816361"/>
            <a:ext cx="288290" cy="288290"/>
            <a:chOff x="1041008" y="3211860"/>
            <a:chExt cx="288290" cy="288290"/>
          </a:xfrm>
        </p:grpSpPr>
        <p:pic>
          <p:nvPicPr>
            <p:cNvPr id="24" name="object 17">
              <a:extLst>
                <a:ext uri="{FF2B5EF4-FFF2-40B4-BE49-F238E27FC236}">
                  <a16:creationId xmlns:a16="http://schemas.microsoft.com/office/drawing/2014/main" id="{D9AC6E21-75AB-7334-DD4E-BCDCAE28A356}"/>
                </a:ext>
              </a:extLst>
            </p:cNvPr>
            <p:cNvPicPr/>
            <p:nvPr/>
          </p:nvPicPr>
          <p:blipFill>
            <a:blip r:embed="rId2" cstate="print"/>
            <a:stretch>
              <a:fillRect/>
            </a:stretch>
          </p:blipFill>
          <p:spPr>
            <a:xfrm>
              <a:off x="1059007" y="3229866"/>
              <a:ext cx="252006" cy="251993"/>
            </a:xfrm>
            <a:prstGeom prst="rect">
              <a:avLst/>
            </a:prstGeom>
          </p:spPr>
        </p:pic>
        <p:sp>
          <p:nvSpPr>
            <p:cNvPr id="25" name="object 18">
              <a:extLst>
                <a:ext uri="{FF2B5EF4-FFF2-40B4-BE49-F238E27FC236}">
                  <a16:creationId xmlns:a16="http://schemas.microsoft.com/office/drawing/2014/main" id="{5E3AB5BC-C57A-2534-4595-DCC3E856677B}"/>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34" name="object 16">
            <a:extLst>
              <a:ext uri="{FF2B5EF4-FFF2-40B4-BE49-F238E27FC236}">
                <a16:creationId xmlns:a16="http://schemas.microsoft.com/office/drawing/2014/main" id="{012B85B3-8329-AC94-28C3-F2D75DC72C3D}"/>
              </a:ext>
            </a:extLst>
          </p:cNvPr>
          <p:cNvSpPr/>
          <p:nvPr/>
        </p:nvSpPr>
        <p:spPr>
          <a:xfrm>
            <a:off x="396173" y="824593"/>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142C4F90-2D9E-011A-FE5E-CCDB9F8403FA}"/>
              </a:ext>
            </a:extLst>
          </p:cNvPr>
          <p:cNvSpPr txBox="1"/>
          <p:nvPr/>
        </p:nvSpPr>
        <p:spPr>
          <a:xfrm>
            <a:off x="1211184" y="906522"/>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飼い主受付の設営</a:t>
            </a:r>
          </a:p>
        </p:txBody>
      </p:sp>
      <p:sp>
        <p:nvSpPr>
          <p:cNvPr id="36" name="object 20">
            <a:extLst>
              <a:ext uri="{FF2B5EF4-FFF2-40B4-BE49-F238E27FC236}">
                <a16:creationId xmlns:a16="http://schemas.microsoft.com/office/drawing/2014/main" id="{9A4636A4-7734-9DD5-3A65-2D5B50F5DC29}"/>
              </a:ext>
            </a:extLst>
          </p:cNvPr>
          <p:cNvSpPr txBox="1"/>
          <p:nvPr/>
        </p:nvSpPr>
        <p:spPr>
          <a:xfrm>
            <a:off x="445358" y="914966"/>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9</a:t>
            </a:r>
            <a:endParaRPr sz="850" dirty="0">
              <a:solidFill>
                <a:srgbClr val="003F98"/>
              </a:solidFill>
              <a:latin typeface="+mn-ea"/>
              <a:cs typeface="Barlow-SemiBold"/>
            </a:endParaRPr>
          </a:p>
        </p:txBody>
      </p:sp>
      <p:sp>
        <p:nvSpPr>
          <p:cNvPr id="39" name="object 35">
            <a:extLst>
              <a:ext uri="{FF2B5EF4-FFF2-40B4-BE49-F238E27FC236}">
                <a16:creationId xmlns:a16="http://schemas.microsoft.com/office/drawing/2014/main" id="{FC040241-5751-FCBA-ED72-CE4F1546552C}"/>
              </a:ext>
            </a:extLst>
          </p:cNvPr>
          <p:cNvSpPr/>
          <p:nvPr/>
        </p:nvSpPr>
        <p:spPr>
          <a:xfrm flipV="1">
            <a:off x="641056" y="3620044"/>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6" name="正方形/長方形 5">
            <a:extLst>
              <a:ext uri="{FF2B5EF4-FFF2-40B4-BE49-F238E27FC236}">
                <a16:creationId xmlns:a16="http://schemas.microsoft.com/office/drawing/2014/main" id="{46378D46-C58F-259B-0C33-547BF461DE92}"/>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B269BA7-8EFB-0A0C-9756-F8201FDB9F66}"/>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飼養場所の設営</a:t>
            </a:r>
            <a:endParaRPr lang="en-US" altLang="ja-JP" sz="1100" b="1" dirty="0">
              <a:solidFill>
                <a:srgbClr val="003F98"/>
              </a:solidFill>
              <a:latin typeface="+mn-ea"/>
            </a:endParaRPr>
          </a:p>
        </p:txBody>
      </p:sp>
      <p:sp>
        <p:nvSpPr>
          <p:cNvPr id="18" name="四角形: 角を丸くする 17">
            <a:extLst>
              <a:ext uri="{FF2B5EF4-FFF2-40B4-BE49-F238E27FC236}">
                <a16:creationId xmlns:a16="http://schemas.microsoft.com/office/drawing/2014/main" id="{E3196E01-0E64-391E-FE2D-3DDF75ED916C}"/>
              </a:ext>
            </a:extLst>
          </p:cNvPr>
          <p:cNvSpPr/>
          <p:nvPr/>
        </p:nvSpPr>
        <p:spPr>
          <a:xfrm>
            <a:off x="3860074" y="4620109"/>
            <a:ext cx="2232000" cy="283374"/>
          </a:xfrm>
          <a:prstGeom prst="roundRect">
            <a:avLst/>
          </a:prstGeom>
          <a:solidFill>
            <a:srgbClr val="5857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8D8F62B-DA87-9F45-6231-3E179AA2EE2E}"/>
              </a:ext>
            </a:extLst>
          </p:cNvPr>
          <p:cNvSpPr txBox="1"/>
          <p:nvPr/>
        </p:nvSpPr>
        <p:spPr>
          <a:xfrm>
            <a:off x="3960669" y="4628652"/>
            <a:ext cx="1826179" cy="261610"/>
          </a:xfrm>
          <a:prstGeom prst="rect">
            <a:avLst/>
          </a:prstGeom>
          <a:noFill/>
        </p:spPr>
        <p:txBody>
          <a:bodyPr wrap="square">
            <a:spAutoFit/>
          </a:bodyPr>
          <a:lstStyle/>
          <a:p>
            <a:r>
              <a:rPr lang="ja-JP" altLang="en-US" sz="1100" b="1" dirty="0">
                <a:solidFill>
                  <a:schemeClr val="bg1"/>
                </a:solidFill>
              </a:rPr>
              <a:t>様式</a:t>
            </a:r>
            <a:r>
              <a:rPr lang="en-US" altLang="ja-JP" sz="1100" b="1" dirty="0">
                <a:solidFill>
                  <a:schemeClr val="bg1"/>
                </a:solidFill>
              </a:rPr>
              <a:t>03</a:t>
            </a:r>
            <a:r>
              <a:rPr lang="ja-JP" altLang="en-US" sz="1100" b="1" dirty="0">
                <a:solidFill>
                  <a:schemeClr val="bg1"/>
                </a:solidFill>
              </a:rPr>
              <a:t>：ペット受付名簿</a:t>
            </a:r>
            <a:endParaRPr lang="ja-JP" altLang="en-US" sz="1100" dirty="0">
              <a:solidFill>
                <a:schemeClr val="bg1"/>
              </a:solidFill>
            </a:endParaRPr>
          </a:p>
        </p:txBody>
      </p:sp>
      <p:pic>
        <p:nvPicPr>
          <p:cNvPr id="20" name="図 19" descr="アイコン&#10;&#10;AI 生成コンテンツは誤りを含む可能性があります。">
            <a:extLst>
              <a:ext uri="{FF2B5EF4-FFF2-40B4-BE49-F238E27FC236}">
                <a16:creationId xmlns:a16="http://schemas.microsoft.com/office/drawing/2014/main" id="{0520B1FB-6C09-262C-062A-166F2B9705A7}"/>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762307" y="4639750"/>
            <a:ext cx="216000" cy="216000"/>
          </a:xfrm>
          <a:prstGeom prst="rect">
            <a:avLst/>
          </a:prstGeom>
        </p:spPr>
      </p:pic>
      <p:sp>
        <p:nvSpPr>
          <p:cNvPr id="10" name="テキスト ボックス 9">
            <a:extLst>
              <a:ext uri="{FF2B5EF4-FFF2-40B4-BE49-F238E27FC236}">
                <a16:creationId xmlns:a16="http://schemas.microsoft.com/office/drawing/2014/main" id="{69915F66-5DDA-0A7D-897D-949072FE4829}"/>
              </a:ext>
            </a:extLst>
          </p:cNvPr>
          <p:cNvSpPr txBox="1"/>
          <p:nvPr/>
        </p:nvSpPr>
        <p:spPr>
          <a:xfrm>
            <a:off x="1080323" y="3928790"/>
            <a:ext cx="5379102" cy="646331"/>
          </a:xfrm>
          <a:prstGeom prst="rect">
            <a:avLst/>
          </a:prstGeom>
          <a:noFill/>
        </p:spPr>
        <p:txBody>
          <a:bodyPr wrap="square">
            <a:spAutoFit/>
          </a:bodyPr>
          <a:lstStyle/>
          <a:p>
            <a:r>
              <a:rPr lang="ja-JP" altLang="en-US" b="1" dirty="0"/>
              <a:t>受付をするために必要なペット受付名簿（様式</a:t>
            </a:r>
            <a:r>
              <a:rPr lang="en-US" altLang="ja-JP" b="1" dirty="0"/>
              <a:t>03</a:t>
            </a:r>
            <a:r>
              <a:rPr lang="ja-JP" altLang="en-US" b="1" dirty="0"/>
              <a:t>）と筆記用具を用意する。</a:t>
            </a:r>
          </a:p>
        </p:txBody>
      </p:sp>
      <p:grpSp>
        <p:nvGrpSpPr>
          <p:cNvPr id="11" name="グループ化 10">
            <a:extLst>
              <a:ext uri="{FF2B5EF4-FFF2-40B4-BE49-F238E27FC236}">
                <a16:creationId xmlns:a16="http://schemas.microsoft.com/office/drawing/2014/main" id="{20A5AAEA-6D18-FC03-8FF4-CDAE0DDB6428}"/>
              </a:ext>
            </a:extLst>
          </p:cNvPr>
          <p:cNvGrpSpPr/>
          <p:nvPr/>
        </p:nvGrpSpPr>
        <p:grpSpPr>
          <a:xfrm>
            <a:off x="537652" y="4147754"/>
            <a:ext cx="288290" cy="288290"/>
            <a:chOff x="1041008" y="3211860"/>
            <a:chExt cx="288290" cy="288290"/>
          </a:xfrm>
        </p:grpSpPr>
        <p:pic>
          <p:nvPicPr>
            <p:cNvPr id="21" name="object 17">
              <a:extLst>
                <a:ext uri="{FF2B5EF4-FFF2-40B4-BE49-F238E27FC236}">
                  <a16:creationId xmlns:a16="http://schemas.microsoft.com/office/drawing/2014/main" id="{7BB68C04-AE5B-CE0A-4A5C-B7FF82FF9C8A}"/>
                </a:ext>
              </a:extLst>
            </p:cNvPr>
            <p:cNvPicPr/>
            <p:nvPr/>
          </p:nvPicPr>
          <p:blipFill>
            <a:blip r:embed="rId2" cstate="print"/>
            <a:stretch>
              <a:fillRect/>
            </a:stretch>
          </p:blipFill>
          <p:spPr>
            <a:xfrm>
              <a:off x="1059007" y="3229866"/>
              <a:ext cx="252006" cy="251993"/>
            </a:xfrm>
            <a:prstGeom prst="rect">
              <a:avLst/>
            </a:prstGeom>
          </p:spPr>
        </p:pic>
        <p:sp>
          <p:nvSpPr>
            <p:cNvPr id="22" name="object 18">
              <a:extLst>
                <a:ext uri="{FF2B5EF4-FFF2-40B4-BE49-F238E27FC236}">
                  <a16:creationId xmlns:a16="http://schemas.microsoft.com/office/drawing/2014/main" id="{1C2E596C-2482-3C5F-84F0-AF11BF01D69B}"/>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26" name="object 35">
            <a:extLst>
              <a:ext uri="{FF2B5EF4-FFF2-40B4-BE49-F238E27FC236}">
                <a16:creationId xmlns:a16="http://schemas.microsoft.com/office/drawing/2014/main" id="{768E5905-55C2-0F4F-48D5-4554663E3852}"/>
              </a:ext>
            </a:extLst>
          </p:cNvPr>
          <p:cNvSpPr/>
          <p:nvPr/>
        </p:nvSpPr>
        <p:spPr>
          <a:xfrm flipV="1">
            <a:off x="641056" y="4982245"/>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9" name="四角形: 角を丸くする 8">
            <a:extLst>
              <a:ext uri="{FF2B5EF4-FFF2-40B4-BE49-F238E27FC236}">
                <a16:creationId xmlns:a16="http://schemas.microsoft.com/office/drawing/2014/main" id="{0D55BA87-36A3-93DB-69C4-B101EF0AB713}"/>
              </a:ext>
            </a:extLst>
          </p:cNvPr>
          <p:cNvSpPr/>
          <p:nvPr/>
        </p:nvSpPr>
        <p:spPr>
          <a:xfrm>
            <a:off x="4340779" y="3274716"/>
            <a:ext cx="1764000" cy="283374"/>
          </a:xfrm>
          <a:prstGeom prst="roundRect">
            <a:avLst/>
          </a:prstGeom>
          <a:solidFill>
            <a:srgbClr val="5857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B2DF637-A76F-A8E8-3FA0-33297C9C92C9}"/>
              </a:ext>
            </a:extLst>
          </p:cNvPr>
          <p:cNvSpPr txBox="1"/>
          <p:nvPr/>
        </p:nvSpPr>
        <p:spPr>
          <a:xfrm>
            <a:off x="4366891" y="3294357"/>
            <a:ext cx="1443463" cy="261610"/>
          </a:xfrm>
          <a:prstGeom prst="rect">
            <a:avLst/>
          </a:prstGeom>
          <a:noFill/>
        </p:spPr>
        <p:txBody>
          <a:bodyPr wrap="square">
            <a:spAutoFit/>
          </a:bodyPr>
          <a:lstStyle/>
          <a:p>
            <a:r>
              <a:rPr lang="ja-JP" altLang="en-US" sz="1100" b="1" dirty="0">
                <a:solidFill>
                  <a:schemeClr val="bg1"/>
                </a:solidFill>
              </a:rPr>
              <a:t>様式</a:t>
            </a:r>
            <a:r>
              <a:rPr lang="en-US" altLang="ja-JP" sz="1100" b="1" dirty="0">
                <a:solidFill>
                  <a:schemeClr val="bg1"/>
                </a:solidFill>
              </a:rPr>
              <a:t>02</a:t>
            </a:r>
            <a:r>
              <a:rPr lang="ja-JP" altLang="en-US" sz="1100" b="1" dirty="0">
                <a:solidFill>
                  <a:schemeClr val="bg1"/>
                </a:solidFill>
              </a:rPr>
              <a:t>：受付案内</a:t>
            </a:r>
            <a:endParaRPr lang="ja-JP" altLang="en-US" sz="1100" dirty="0">
              <a:solidFill>
                <a:schemeClr val="bg1"/>
              </a:solidFill>
            </a:endParaRPr>
          </a:p>
        </p:txBody>
      </p:sp>
      <p:pic>
        <p:nvPicPr>
          <p:cNvPr id="29" name="図 28" descr="アイコン&#10;&#10;AI 生成コンテンツは誤りを含む可能性があります。">
            <a:extLst>
              <a:ext uri="{FF2B5EF4-FFF2-40B4-BE49-F238E27FC236}">
                <a16:creationId xmlns:a16="http://schemas.microsoft.com/office/drawing/2014/main" id="{10FE737D-5C67-A31F-8D18-34DDE9D97FDA}"/>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785813" y="3294357"/>
            <a:ext cx="216000" cy="216000"/>
          </a:xfrm>
          <a:prstGeom prst="rect">
            <a:avLst/>
          </a:prstGeom>
        </p:spPr>
      </p:pic>
      <p:sp>
        <p:nvSpPr>
          <p:cNvPr id="2" name="正方形/長方形 1">
            <a:extLst>
              <a:ext uri="{FF2B5EF4-FFF2-40B4-BE49-F238E27FC236}">
                <a16:creationId xmlns:a16="http://schemas.microsoft.com/office/drawing/2014/main" id="{C01F5260-0FEB-3F32-39ED-BC008635C016}"/>
              </a:ext>
            </a:extLst>
          </p:cNvPr>
          <p:cNvSpPr/>
          <p:nvPr/>
        </p:nvSpPr>
        <p:spPr>
          <a:xfrm>
            <a:off x="490301" y="1700431"/>
            <a:ext cx="5905015" cy="764420"/>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避難所に来たペットを把握するために</a:t>
            </a:r>
            <a:endParaRPr kumimoji="1" lang="en-US" altLang="ja-JP" dirty="0">
              <a:solidFill>
                <a:srgbClr val="003F98"/>
              </a:solidFill>
            </a:endParaRPr>
          </a:p>
          <a:p>
            <a:pPr algn="ctr"/>
            <a:r>
              <a:rPr kumimoji="1" lang="ja-JP" altLang="en-US" dirty="0">
                <a:solidFill>
                  <a:srgbClr val="003F98"/>
                </a:solidFill>
              </a:rPr>
              <a:t>飼い主受付を設置しましょう。</a:t>
            </a:r>
            <a:endParaRPr kumimoji="1" lang="en-US" altLang="ja-JP" dirty="0">
              <a:solidFill>
                <a:srgbClr val="003F98"/>
              </a:solidFill>
            </a:endParaRPr>
          </a:p>
        </p:txBody>
      </p:sp>
      <p:graphicFrame>
        <p:nvGraphicFramePr>
          <p:cNvPr id="14" name="表 13">
            <a:extLst>
              <a:ext uri="{FF2B5EF4-FFF2-40B4-BE49-F238E27FC236}">
                <a16:creationId xmlns:a16="http://schemas.microsoft.com/office/drawing/2014/main" id="{0CA432CE-564C-75E1-2A13-EDCE632A5A94}"/>
              </a:ext>
            </a:extLst>
          </p:cNvPr>
          <p:cNvGraphicFramePr>
            <a:graphicFrameLocks noGrp="1"/>
          </p:cNvGraphicFramePr>
          <p:nvPr>
            <p:extLst>
              <p:ext uri="{D42A27DB-BD31-4B8C-83A1-F6EECF244321}">
                <p14:modId xmlns:p14="http://schemas.microsoft.com/office/powerpoint/2010/main" val="1989376299"/>
              </p:ext>
            </p:extLst>
          </p:nvPr>
        </p:nvGraphicFramePr>
        <p:xfrm>
          <a:off x="793536" y="5631217"/>
          <a:ext cx="5184773" cy="2927888"/>
        </p:xfrm>
        <a:graphic>
          <a:graphicData uri="http://schemas.openxmlformats.org/drawingml/2006/table">
            <a:tbl>
              <a:tblPr firstRow="1" bandRow="1">
                <a:tableStyleId>{5C22544A-7EE6-4342-B048-85BDC9FD1C3A}</a:tableStyleId>
              </a:tblPr>
              <a:tblGrid>
                <a:gridCol w="5184773">
                  <a:extLst>
                    <a:ext uri="{9D8B030D-6E8A-4147-A177-3AD203B41FA5}">
                      <a16:colId xmlns:a16="http://schemas.microsoft.com/office/drawing/2014/main" val="4113322101"/>
                    </a:ext>
                  </a:extLst>
                </a:gridCol>
              </a:tblGrid>
              <a:tr h="339349">
                <a:tc>
                  <a:txBody>
                    <a:bodyPr/>
                    <a:lstStyle/>
                    <a:p>
                      <a:pPr algn="ctr"/>
                      <a:r>
                        <a:rPr kumimoji="1" lang="ja-JP" altLang="en-US" sz="1400" dirty="0"/>
                        <a:t>飼い主受付の完成イメージ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98"/>
                    </a:solidFill>
                  </a:tcPr>
                </a:tc>
                <a:extLst>
                  <a:ext uri="{0D108BD9-81ED-4DB2-BD59-A6C34878D82A}">
                    <a16:rowId xmlns:a16="http://schemas.microsoft.com/office/drawing/2014/main" val="2211563565"/>
                  </a:ext>
                </a:extLst>
              </a:tr>
              <a:tr h="2588539">
                <a:tc>
                  <a:txBody>
                    <a:bodyPr/>
                    <a:lstStyle/>
                    <a:p>
                      <a:r>
                        <a:rPr kumimoji="1" lang="ja-JP" altLang="en-US" sz="1400" b="1" dirty="0"/>
                        <a:t>（完成イメージ）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9788303"/>
                  </a:ext>
                </a:extLst>
              </a:tr>
            </a:tbl>
          </a:graphicData>
        </a:graphic>
      </p:graphicFrame>
      <p:pic>
        <p:nvPicPr>
          <p:cNvPr id="16" name="図 15" descr="グラフィカル ユーザー インターフェイス&#10;&#10;AI 生成コンテンツは誤りを含む可能性があります。">
            <a:extLst>
              <a:ext uri="{FF2B5EF4-FFF2-40B4-BE49-F238E27FC236}">
                <a16:creationId xmlns:a16="http://schemas.microsoft.com/office/drawing/2014/main" id="{B5E78293-86AF-445F-3001-76D513E681D9}"/>
              </a:ext>
            </a:extLst>
          </p:cNvPr>
          <p:cNvPicPr>
            <a:picLocks noChangeAspect="1"/>
          </p:cNvPicPr>
          <p:nvPr/>
        </p:nvPicPr>
        <p:blipFill>
          <a:blip r:embed="rId4"/>
          <a:stretch>
            <a:fillRect/>
          </a:stretch>
        </p:blipFill>
        <p:spPr>
          <a:xfrm>
            <a:off x="968684" y="6327813"/>
            <a:ext cx="2157665" cy="2114854"/>
          </a:xfrm>
          <a:prstGeom prst="rect">
            <a:avLst/>
          </a:prstGeom>
        </p:spPr>
      </p:pic>
      <p:pic>
        <p:nvPicPr>
          <p:cNvPr id="8" name="図 7" descr="屋内, テーブル, 椅子, 机 が含まれている画像&#10;&#10;AI 生成コンテンツは誤りを含む可能性があります。">
            <a:extLst>
              <a:ext uri="{FF2B5EF4-FFF2-40B4-BE49-F238E27FC236}">
                <a16:creationId xmlns:a16="http://schemas.microsoft.com/office/drawing/2014/main" id="{63DA61BC-7B46-80E9-53BD-BD87E364D0C3}"/>
              </a:ext>
            </a:extLst>
          </p:cNvPr>
          <p:cNvPicPr>
            <a:picLocks noChangeAspect="1"/>
          </p:cNvPicPr>
          <p:nvPr/>
        </p:nvPicPr>
        <p:blipFill>
          <a:blip r:embed="rId5">
            <a:extLst>
              <a:ext uri="{28A0092B-C50C-407E-A947-70E740481C1C}">
                <a14:useLocalDpi xmlns:a14="http://schemas.microsoft.com/office/drawing/2010/main" val="0"/>
              </a:ext>
            </a:extLst>
          </a:blip>
          <a:srcRect r="18579" b="27466"/>
          <a:stretch>
            <a:fillRect/>
          </a:stretch>
        </p:blipFill>
        <p:spPr>
          <a:xfrm>
            <a:off x="3226442" y="6327814"/>
            <a:ext cx="2623272" cy="1752700"/>
          </a:xfrm>
          <a:prstGeom prst="rect">
            <a:avLst/>
          </a:prstGeom>
        </p:spPr>
      </p:pic>
      <p:sp>
        <p:nvSpPr>
          <p:cNvPr id="17" name="正方形/長方形 16">
            <a:extLst>
              <a:ext uri="{FF2B5EF4-FFF2-40B4-BE49-F238E27FC236}">
                <a16:creationId xmlns:a16="http://schemas.microsoft.com/office/drawing/2014/main" id="{7ACB13FB-15B6-B73C-F27D-55F8BA339DCE}"/>
              </a:ext>
            </a:extLst>
          </p:cNvPr>
          <p:cNvSpPr/>
          <p:nvPr/>
        </p:nvSpPr>
        <p:spPr>
          <a:xfrm>
            <a:off x="1327244" y="8121026"/>
            <a:ext cx="1728000" cy="2532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 </a:t>
            </a:r>
            <a:r>
              <a:rPr kumimoji="1" lang="ja-JP" altLang="en-US" sz="1050" dirty="0">
                <a:solidFill>
                  <a:schemeClr val="tx1"/>
                </a:solidFill>
              </a:rPr>
              <a:t>愛知県、場所：新城市</a:t>
            </a:r>
          </a:p>
        </p:txBody>
      </p:sp>
      <p:sp>
        <p:nvSpPr>
          <p:cNvPr id="37" name="正方形/長方形 36">
            <a:extLst>
              <a:ext uri="{FF2B5EF4-FFF2-40B4-BE49-F238E27FC236}">
                <a16:creationId xmlns:a16="http://schemas.microsoft.com/office/drawing/2014/main" id="{C2A3D609-0878-2781-AC5B-0D5322465B51}"/>
              </a:ext>
            </a:extLst>
          </p:cNvPr>
          <p:cNvSpPr/>
          <p:nvPr/>
        </p:nvSpPr>
        <p:spPr>
          <a:xfrm>
            <a:off x="3997798" y="7769970"/>
            <a:ext cx="1836000" cy="2532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 </a:t>
            </a:r>
            <a:r>
              <a:rPr kumimoji="1" lang="ja-JP" altLang="en-US" sz="1050" dirty="0">
                <a:solidFill>
                  <a:schemeClr val="tx1"/>
                </a:solidFill>
              </a:rPr>
              <a:t>愛知県、場所：名古屋市</a:t>
            </a:r>
          </a:p>
        </p:txBody>
      </p:sp>
    </p:spTree>
    <p:extLst>
      <p:ext uri="{BB962C8B-B14F-4D97-AF65-F5344CB8AC3E}">
        <p14:creationId xmlns:p14="http://schemas.microsoft.com/office/powerpoint/2010/main" val="304159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BB15-546A-DA4B-6F7C-B0EB8841D031}"/>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DFE6AA43-9FF9-50D6-404B-0060FB65315B}"/>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A9AF7CD8-B2F6-E97E-5C31-E3110CA998ED}"/>
              </a:ext>
            </a:extLst>
          </p:cNvPr>
          <p:cNvSpPr txBox="1"/>
          <p:nvPr/>
        </p:nvSpPr>
        <p:spPr>
          <a:xfrm>
            <a:off x="2573383" y="3175725"/>
            <a:ext cx="300446" cy="369332"/>
          </a:xfrm>
          <a:prstGeom prst="rect">
            <a:avLst/>
          </a:prstGeom>
          <a:noFill/>
        </p:spPr>
        <p:txBody>
          <a:bodyPr wrap="square" rtlCol="0">
            <a:spAutoFit/>
          </a:bodyPr>
          <a:lstStyle/>
          <a:p>
            <a:endParaRPr kumimoji="1" lang="ja-JP" altLang="en-US" dirty="0"/>
          </a:p>
        </p:txBody>
      </p:sp>
      <p:sp>
        <p:nvSpPr>
          <p:cNvPr id="23" name="テキスト ボックス 22">
            <a:extLst>
              <a:ext uri="{FF2B5EF4-FFF2-40B4-BE49-F238E27FC236}">
                <a16:creationId xmlns:a16="http://schemas.microsoft.com/office/drawing/2014/main" id="{EC128743-BB24-415B-3631-89021E29B38A}"/>
              </a:ext>
            </a:extLst>
          </p:cNvPr>
          <p:cNvSpPr txBox="1"/>
          <p:nvPr/>
        </p:nvSpPr>
        <p:spPr>
          <a:xfrm>
            <a:off x="1080323" y="2993038"/>
            <a:ext cx="5379102" cy="646331"/>
          </a:xfrm>
          <a:prstGeom prst="rect">
            <a:avLst/>
          </a:prstGeom>
          <a:noFill/>
        </p:spPr>
        <p:txBody>
          <a:bodyPr wrap="square">
            <a:spAutoFit/>
          </a:bodyPr>
          <a:lstStyle/>
          <a:p>
            <a:r>
              <a:rPr lang="ja-JP" altLang="en-US" b="1" dirty="0"/>
              <a:t>飼い主の受付場所を示した案内（様式</a:t>
            </a:r>
            <a:r>
              <a:rPr lang="en-US" altLang="ja-JP" b="1" dirty="0"/>
              <a:t>04</a:t>
            </a:r>
            <a:r>
              <a:rPr lang="ja-JP" altLang="en-US" b="1" dirty="0"/>
              <a:t>）を、下図のとおり掲示する。</a:t>
            </a:r>
          </a:p>
        </p:txBody>
      </p:sp>
      <p:grpSp>
        <p:nvGrpSpPr>
          <p:cNvPr id="27" name="グループ化 26">
            <a:extLst>
              <a:ext uri="{FF2B5EF4-FFF2-40B4-BE49-F238E27FC236}">
                <a16:creationId xmlns:a16="http://schemas.microsoft.com/office/drawing/2014/main" id="{961B26B4-CEFA-2FD8-ADD1-F08EBF943E19}"/>
              </a:ext>
            </a:extLst>
          </p:cNvPr>
          <p:cNvGrpSpPr/>
          <p:nvPr/>
        </p:nvGrpSpPr>
        <p:grpSpPr>
          <a:xfrm>
            <a:off x="537652" y="3081372"/>
            <a:ext cx="288290" cy="288290"/>
            <a:chOff x="1041008" y="3211860"/>
            <a:chExt cx="288290" cy="288290"/>
          </a:xfrm>
        </p:grpSpPr>
        <p:pic>
          <p:nvPicPr>
            <p:cNvPr id="24" name="object 17">
              <a:extLst>
                <a:ext uri="{FF2B5EF4-FFF2-40B4-BE49-F238E27FC236}">
                  <a16:creationId xmlns:a16="http://schemas.microsoft.com/office/drawing/2014/main" id="{FCD518C7-CAFB-16EC-8112-38952EA8BA92}"/>
                </a:ext>
              </a:extLst>
            </p:cNvPr>
            <p:cNvPicPr/>
            <p:nvPr/>
          </p:nvPicPr>
          <p:blipFill>
            <a:blip r:embed="rId2" cstate="print"/>
            <a:stretch>
              <a:fillRect/>
            </a:stretch>
          </p:blipFill>
          <p:spPr>
            <a:xfrm>
              <a:off x="1059007" y="3229866"/>
              <a:ext cx="252006" cy="251993"/>
            </a:xfrm>
            <a:prstGeom prst="rect">
              <a:avLst/>
            </a:prstGeom>
          </p:spPr>
        </p:pic>
        <p:sp>
          <p:nvSpPr>
            <p:cNvPr id="25" name="object 18">
              <a:extLst>
                <a:ext uri="{FF2B5EF4-FFF2-40B4-BE49-F238E27FC236}">
                  <a16:creationId xmlns:a16="http://schemas.microsoft.com/office/drawing/2014/main" id="{C0AAFD64-2EB5-2EC5-E696-ED58F366F76B}"/>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34" name="object 16">
            <a:extLst>
              <a:ext uri="{FF2B5EF4-FFF2-40B4-BE49-F238E27FC236}">
                <a16:creationId xmlns:a16="http://schemas.microsoft.com/office/drawing/2014/main" id="{F487CED1-C933-B6CE-69BB-B058E43CA9EB}"/>
              </a:ext>
            </a:extLst>
          </p:cNvPr>
          <p:cNvSpPr/>
          <p:nvPr/>
        </p:nvSpPr>
        <p:spPr>
          <a:xfrm>
            <a:off x="396173" y="785404"/>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CEE52E7B-0657-13F7-56EA-190FDFB58860}"/>
              </a:ext>
            </a:extLst>
          </p:cNvPr>
          <p:cNvSpPr txBox="1"/>
          <p:nvPr/>
        </p:nvSpPr>
        <p:spPr>
          <a:xfrm>
            <a:off x="1211184" y="867333"/>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飼い主受付への案内</a:t>
            </a:r>
          </a:p>
        </p:txBody>
      </p:sp>
      <p:sp>
        <p:nvSpPr>
          <p:cNvPr id="36" name="object 20">
            <a:extLst>
              <a:ext uri="{FF2B5EF4-FFF2-40B4-BE49-F238E27FC236}">
                <a16:creationId xmlns:a16="http://schemas.microsoft.com/office/drawing/2014/main" id="{2FC987A0-C848-2451-8AF8-C0E6B124F859}"/>
              </a:ext>
            </a:extLst>
          </p:cNvPr>
          <p:cNvSpPr txBox="1"/>
          <p:nvPr/>
        </p:nvSpPr>
        <p:spPr>
          <a:xfrm>
            <a:off x="445358" y="875777"/>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10</a:t>
            </a:r>
            <a:endParaRPr sz="850" dirty="0">
              <a:solidFill>
                <a:srgbClr val="003F98"/>
              </a:solidFill>
              <a:latin typeface="+mn-ea"/>
              <a:cs typeface="Barlow-SemiBold"/>
            </a:endParaRPr>
          </a:p>
        </p:txBody>
      </p:sp>
      <p:sp>
        <p:nvSpPr>
          <p:cNvPr id="39" name="object 35">
            <a:extLst>
              <a:ext uri="{FF2B5EF4-FFF2-40B4-BE49-F238E27FC236}">
                <a16:creationId xmlns:a16="http://schemas.microsoft.com/office/drawing/2014/main" id="{284B3D43-DB80-D78D-2B54-2C515C8A2924}"/>
              </a:ext>
            </a:extLst>
          </p:cNvPr>
          <p:cNvSpPr/>
          <p:nvPr/>
        </p:nvSpPr>
        <p:spPr>
          <a:xfrm flipV="1">
            <a:off x="641056" y="4080998"/>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6" name="正方形/長方形 5">
            <a:extLst>
              <a:ext uri="{FF2B5EF4-FFF2-40B4-BE49-F238E27FC236}">
                <a16:creationId xmlns:a16="http://schemas.microsoft.com/office/drawing/2014/main" id="{D23217B9-C136-809C-C6E0-35C579A0742D}"/>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7E89AC7-DBC7-C2E4-8B4F-CAE1F47B809F}"/>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飼養場所の設営</a:t>
            </a:r>
            <a:endParaRPr lang="en-US" altLang="ja-JP" sz="1100" b="1" dirty="0">
              <a:solidFill>
                <a:srgbClr val="003F98"/>
              </a:solidFill>
              <a:latin typeface="+mn-ea"/>
            </a:endParaRPr>
          </a:p>
        </p:txBody>
      </p:sp>
      <p:sp>
        <p:nvSpPr>
          <p:cNvPr id="5" name="四角形: 角を丸くする 4">
            <a:extLst>
              <a:ext uri="{FF2B5EF4-FFF2-40B4-BE49-F238E27FC236}">
                <a16:creationId xmlns:a16="http://schemas.microsoft.com/office/drawing/2014/main" id="{81D816F0-B3A9-A4EB-1F57-D2D07A410C81}"/>
              </a:ext>
            </a:extLst>
          </p:cNvPr>
          <p:cNvSpPr/>
          <p:nvPr/>
        </p:nvSpPr>
        <p:spPr>
          <a:xfrm>
            <a:off x="4177977" y="3672998"/>
            <a:ext cx="2232000" cy="283374"/>
          </a:xfrm>
          <a:prstGeom prst="roundRect">
            <a:avLst/>
          </a:prstGeom>
          <a:solidFill>
            <a:srgbClr val="5857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8639A2F-CE67-1C47-9312-0ABB44238BE2}"/>
              </a:ext>
            </a:extLst>
          </p:cNvPr>
          <p:cNvSpPr txBox="1"/>
          <p:nvPr/>
        </p:nvSpPr>
        <p:spPr>
          <a:xfrm>
            <a:off x="4154148" y="3681541"/>
            <a:ext cx="2355554" cy="261610"/>
          </a:xfrm>
          <a:prstGeom prst="rect">
            <a:avLst/>
          </a:prstGeom>
          <a:noFill/>
        </p:spPr>
        <p:txBody>
          <a:bodyPr wrap="square">
            <a:spAutoFit/>
          </a:bodyPr>
          <a:lstStyle/>
          <a:p>
            <a:r>
              <a:rPr lang="ja-JP" altLang="en-US" sz="1100" b="1" dirty="0">
                <a:solidFill>
                  <a:schemeClr val="bg1"/>
                </a:solidFill>
              </a:rPr>
              <a:t>様式</a:t>
            </a:r>
            <a:r>
              <a:rPr lang="en-US" altLang="ja-JP" sz="1100" b="1" dirty="0">
                <a:solidFill>
                  <a:schemeClr val="bg1"/>
                </a:solidFill>
              </a:rPr>
              <a:t>04</a:t>
            </a:r>
            <a:r>
              <a:rPr lang="ja-JP" altLang="en-US" sz="1100" b="1" dirty="0">
                <a:solidFill>
                  <a:schemeClr val="bg1"/>
                </a:solidFill>
              </a:rPr>
              <a:t>：飼養場所の案内</a:t>
            </a:r>
            <a:endParaRPr lang="ja-JP" altLang="en-US" sz="1100" dirty="0">
              <a:solidFill>
                <a:schemeClr val="bg1"/>
              </a:solidFill>
            </a:endParaRPr>
          </a:p>
        </p:txBody>
      </p:sp>
      <p:pic>
        <p:nvPicPr>
          <p:cNvPr id="9" name="図 8" descr="アイコン&#10;&#10;AI 生成コンテンツは誤りを含む可能性があります。">
            <a:extLst>
              <a:ext uri="{FF2B5EF4-FFF2-40B4-BE49-F238E27FC236}">
                <a16:creationId xmlns:a16="http://schemas.microsoft.com/office/drawing/2014/main" id="{BFC1C264-2D7B-BDCE-6A48-F7AC6DB5C052}"/>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949587" y="3692639"/>
            <a:ext cx="216000" cy="216000"/>
          </a:xfrm>
          <a:prstGeom prst="rect">
            <a:avLst/>
          </a:prstGeom>
        </p:spPr>
      </p:pic>
      <p:sp>
        <p:nvSpPr>
          <p:cNvPr id="2" name="正方形/長方形 1">
            <a:extLst>
              <a:ext uri="{FF2B5EF4-FFF2-40B4-BE49-F238E27FC236}">
                <a16:creationId xmlns:a16="http://schemas.microsoft.com/office/drawing/2014/main" id="{964057F4-D5E0-0D9F-3271-64A4E47A01F0}"/>
              </a:ext>
            </a:extLst>
          </p:cNvPr>
          <p:cNvSpPr/>
          <p:nvPr/>
        </p:nvSpPr>
        <p:spPr>
          <a:xfrm>
            <a:off x="490301" y="1674306"/>
            <a:ext cx="5905015" cy="1056630"/>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避難所にペットを連れて避難した飼い主が</a:t>
            </a:r>
            <a:endParaRPr kumimoji="1" lang="en-US" altLang="ja-JP" dirty="0">
              <a:solidFill>
                <a:srgbClr val="003F98"/>
              </a:solidFill>
            </a:endParaRPr>
          </a:p>
          <a:p>
            <a:pPr algn="ctr"/>
            <a:r>
              <a:rPr kumimoji="1" lang="ja-JP" altLang="en-US" dirty="0">
                <a:solidFill>
                  <a:srgbClr val="003F98"/>
                </a:solidFill>
              </a:rPr>
              <a:t>最初に飼い主受付にたどりつけるようにするため</a:t>
            </a:r>
            <a:endParaRPr kumimoji="1" lang="en-US" altLang="ja-JP" dirty="0">
              <a:solidFill>
                <a:srgbClr val="003F98"/>
              </a:solidFill>
            </a:endParaRPr>
          </a:p>
          <a:p>
            <a:pPr algn="ctr"/>
            <a:r>
              <a:rPr kumimoji="1" lang="ja-JP" altLang="en-US" dirty="0">
                <a:solidFill>
                  <a:srgbClr val="003F98"/>
                </a:solidFill>
              </a:rPr>
              <a:t>飼い主受付への案内を掲示しましょう。</a:t>
            </a:r>
            <a:endParaRPr kumimoji="1" lang="en-US" altLang="ja-JP" dirty="0">
              <a:solidFill>
                <a:srgbClr val="003F98"/>
              </a:solidFill>
            </a:endParaRPr>
          </a:p>
        </p:txBody>
      </p:sp>
      <p:graphicFrame>
        <p:nvGraphicFramePr>
          <p:cNvPr id="10" name="表 9">
            <a:extLst>
              <a:ext uri="{FF2B5EF4-FFF2-40B4-BE49-F238E27FC236}">
                <a16:creationId xmlns:a16="http://schemas.microsoft.com/office/drawing/2014/main" id="{8914D2F3-E73E-BF03-8A13-D77BBB8026D9}"/>
              </a:ext>
            </a:extLst>
          </p:cNvPr>
          <p:cNvGraphicFramePr>
            <a:graphicFrameLocks noGrp="1"/>
          </p:cNvGraphicFramePr>
          <p:nvPr>
            <p:extLst>
              <p:ext uri="{D42A27DB-BD31-4B8C-83A1-F6EECF244321}">
                <p14:modId xmlns:p14="http://schemas.microsoft.com/office/powerpoint/2010/main" val="715322829"/>
              </p:ext>
            </p:extLst>
          </p:nvPr>
        </p:nvGraphicFramePr>
        <p:xfrm>
          <a:off x="632619" y="4685426"/>
          <a:ext cx="5548439" cy="4217944"/>
        </p:xfrm>
        <a:graphic>
          <a:graphicData uri="http://schemas.openxmlformats.org/drawingml/2006/table">
            <a:tbl>
              <a:tblPr firstRow="1" bandRow="1">
                <a:tableStyleId>{5C22544A-7EE6-4342-B048-85BDC9FD1C3A}</a:tableStyleId>
              </a:tblPr>
              <a:tblGrid>
                <a:gridCol w="5548439">
                  <a:extLst>
                    <a:ext uri="{9D8B030D-6E8A-4147-A177-3AD203B41FA5}">
                      <a16:colId xmlns:a16="http://schemas.microsoft.com/office/drawing/2014/main" val="4113322101"/>
                    </a:ext>
                  </a:extLst>
                </a:gridCol>
              </a:tblGrid>
              <a:tr h="305093">
                <a:tc>
                  <a:txBody>
                    <a:bodyPr/>
                    <a:lstStyle/>
                    <a:p>
                      <a:pPr algn="ctr"/>
                      <a:r>
                        <a:rPr kumimoji="1" lang="ja-JP" altLang="en-US" sz="1400" dirty="0"/>
                        <a:t>案内の掲示場所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98"/>
                    </a:solidFill>
                  </a:tcPr>
                </a:tc>
                <a:extLst>
                  <a:ext uri="{0D108BD9-81ED-4DB2-BD59-A6C34878D82A}">
                    <a16:rowId xmlns:a16="http://schemas.microsoft.com/office/drawing/2014/main" val="2211563565"/>
                  </a:ext>
                </a:extLst>
              </a:tr>
              <a:tr h="3912851">
                <a:tc>
                  <a:txBody>
                    <a:bodyPr/>
                    <a:lstStyle/>
                    <a:p>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9788303"/>
                  </a:ext>
                </a:extLst>
              </a:tr>
            </a:tbl>
          </a:graphicData>
        </a:graphic>
      </p:graphicFrame>
      <p:pic>
        <p:nvPicPr>
          <p:cNvPr id="29" name="図 28" descr="ダイアグラム&#10;&#10;AI 生成コンテンツは誤りを含む可能性があります。">
            <a:extLst>
              <a:ext uri="{FF2B5EF4-FFF2-40B4-BE49-F238E27FC236}">
                <a16:creationId xmlns:a16="http://schemas.microsoft.com/office/drawing/2014/main" id="{6B708AC8-5680-39F5-DBC8-4E95C60F7AD2}"/>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rcRect t="16891"/>
          <a:stretch>
            <a:fillRect/>
          </a:stretch>
        </p:blipFill>
        <p:spPr>
          <a:xfrm>
            <a:off x="979714" y="5219344"/>
            <a:ext cx="4926188" cy="3552669"/>
          </a:xfrm>
          <a:prstGeom prst="rect">
            <a:avLst/>
          </a:prstGeom>
        </p:spPr>
      </p:pic>
      <p:sp>
        <p:nvSpPr>
          <p:cNvPr id="14" name="フローチャート: 処理 13">
            <a:extLst>
              <a:ext uri="{FF2B5EF4-FFF2-40B4-BE49-F238E27FC236}">
                <a16:creationId xmlns:a16="http://schemas.microsoft.com/office/drawing/2014/main" id="{B88C58F6-7448-2BBB-335F-0B651911D471}"/>
              </a:ext>
            </a:extLst>
          </p:cNvPr>
          <p:cNvSpPr/>
          <p:nvPr/>
        </p:nvSpPr>
        <p:spPr>
          <a:xfrm>
            <a:off x="3367143" y="6089722"/>
            <a:ext cx="320040" cy="370840"/>
          </a:xfrm>
          <a:prstGeom prst="flowChartProcess">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44E1BF5D-60A1-4674-39E0-05A31484B26F}"/>
              </a:ext>
            </a:extLst>
          </p:cNvPr>
          <p:cNvCxnSpPr>
            <a:cxnSpLocks/>
            <a:stCxn id="14" idx="3"/>
          </p:cNvCxnSpPr>
          <p:nvPr/>
        </p:nvCxnSpPr>
        <p:spPr>
          <a:xfrm flipV="1">
            <a:off x="3687183" y="5981261"/>
            <a:ext cx="1402282" cy="29388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テキスト ボックス 15">
            <a:extLst>
              <a:ext uri="{FF2B5EF4-FFF2-40B4-BE49-F238E27FC236}">
                <a16:creationId xmlns:a16="http://schemas.microsoft.com/office/drawing/2014/main" id="{A56D2785-D530-88E0-843B-F5B0E90E5308}"/>
              </a:ext>
            </a:extLst>
          </p:cNvPr>
          <p:cNvSpPr txBox="1"/>
          <p:nvPr/>
        </p:nvSpPr>
        <p:spPr>
          <a:xfrm>
            <a:off x="5089467" y="5872066"/>
            <a:ext cx="1508677" cy="307777"/>
          </a:xfrm>
          <a:prstGeom prst="rect">
            <a:avLst/>
          </a:prstGeom>
          <a:noFill/>
        </p:spPr>
        <p:txBody>
          <a:bodyPr wrap="square">
            <a:spAutoFit/>
          </a:bodyPr>
          <a:lstStyle/>
          <a:p>
            <a:r>
              <a:rPr lang="ja-JP" altLang="en-US" sz="1400" b="1" dirty="0">
                <a:solidFill>
                  <a:srgbClr val="FF0000"/>
                </a:solidFill>
              </a:rPr>
              <a:t>様式</a:t>
            </a:r>
            <a:r>
              <a:rPr lang="en-US" altLang="ja-JP" sz="1400" b="1" dirty="0">
                <a:solidFill>
                  <a:srgbClr val="FF0000"/>
                </a:solidFill>
              </a:rPr>
              <a:t>04-2</a:t>
            </a:r>
            <a:endParaRPr lang="ja-JP" altLang="en-US" sz="1400" dirty="0">
              <a:solidFill>
                <a:srgbClr val="FF0000"/>
              </a:solidFill>
            </a:endParaRPr>
          </a:p>
        </p:txBody>
      </p:sp>
      <p:sp>
        <p:nvSpPr>
          <p:cNvPr id="18" name="フローチャート: 処理 17">
            <a:extLst>
              <a:ext uri="{FF2B5EF4-FFF2-40B4-BE49-F238E27FC236}">
                <a16:creationId xmlns:a16="http://schemas.microsoft.com/office/drawing/2014/main" id="{5A33A599-C72F-1838-747C-21A57D1C258E}"/>
              </a:ext>
            </a:extLst>
          </p:cNvPr>
          <p:cNvSpPr/>
          <p:nvPr/>
        </p:nvSpPr>
        <p:spPr>
          <a:xfrm>
            <a:off x="3995133" y="8191386"/>
            <a:ext cx="320040" cy="370840"/>
          </a:xfrm>
          <a:prstGeom prst="flowChartProcess">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69BA0CF3-1F94-C123-8B36-FE663F7A5EC5}"/>
              </a:ext>
            </a:extLst>
          </p:cNvPr>
          <p:cNvCxnSpPr>
            <a:cxnSpLocks/>
            <a:stCxn id="18" idx="3"/>
          </p:cNvCxnSpPr>
          <p:nvPr/>
        </p:nvCxnSpPr>
        <p:spPr>
          <a:xfrm flipV="1">
            <a:off x="4315173" y="8082923"/>
            <a:ext cx="1402282" cy="29388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DA7E68B9-5CB5-B900-120D-1FE373F6E2E8}"/>
              </a:ext>
            </a:extLst>
          </p:cNvPr>
          <p:cNvSpPr txBox="1"/>
          <p:nvPr/>
        </p:nvSpPr>
        <p:spPr>
          <a:xfrm>
            <a:off x="5717455" y="7973728"/>
            <a:ext cx="1508677" cy="307777"/>
          </a:xfrm>
          <a:prstGeom prst="rect">
            <a:avLst/>
          </a:prstGeom>
          <a:noFill/>
        </p:spPr>
        <p:txBody>
          <a:bodyPr wrap="square">
            <a:spAutoFit/>
          </a:bodyPr>
          <a:lstStyle/>
          <a:p>
            <a:r>
              <a:rPr lang="ja-JP" altLang="en-US" sz="1400" b="1" dirty="0">
                <a:solidFill>
                  <a:srgbClr val="FF0000"/>
                </a:solidFill>
              </a:rPr>
              <a:t>様式</a:t>
            </a:r>
            <a:r>
              <a:rPr lang="en-US" altLang="ja-JP" sz="1400" b="1" dirty="0">
                <a:solidFill>
                  <a:srgbClr val="FF0000"/>
                </a:solidFill>
              </a:rPr>
              <a:t>04-3</a:t>
            </a:r>
            <a:endParaRPr lang="ja-JP" altLang="en-US" sz="1400" dirty="0">
              <a:solidFill>
                <a:srgbClr val="FF0000"/>
              </a:solidFill>
            </a:endParaRPr>
          </a:p>
        </p:txBody>
      </p:sp>
      <p:sp>
        <p:nvSpPr>
          <p:cNvPr id="21" name="フローチャート: 処理 20">
            <a:extLst>
              <a:ext uri="{FF2B5EF4-FFF2-40B4-BE49-F238E27FC236}">
                <a16:creationId xmlns:a16="http://schemas.microsoft.com/office/drawing/2014/main" id="{B93C0706-2A63-3CC7-6346-94C7D452B7F8}"/>
              </a:ext>
            </a:extLst>
          </p:cNvPr>
          <p:cNvSpPr/>
          <p:nvPr/>
        </p:nvSpPr>
        <p:spPr>
          <a:xfrm>
            <a:off x="2529016" y="5254939"/>
            <a:ext cx="320040" cy="370840"/>
          </a:xfrm>
          <a:prstGeom prst="flowChartProcess">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4612C947-D30C-C9A3-0602-A97C31890E14}"/>
              </a:ext>
            </a:extLst>
          </p:cNvPr>
          <p:cNvCxnSpPr>
            <a:cxnSpLocks/>
            <a:stCxn id="21" idx="3"/>
          </p:cNvCxnSpPr>
          <p:nvPr/>
        </p:nvCxnSpPr>
        <p:spPr>
          <a:xfrm flipV="1">
            <a:off x="2849056" y="5146478"/>
            <a:ext cx="1402282" cy="29388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テキスト ボックス 25">
            <a:extLst>
              <a:ext uri="{FF2B5EF4-FFF2-40B4-BE49-F238E27FC236}">
                <a16:creationId xmlns:a16="http://schemas.microsoft.com/office/drawing/2014/main" id="{2D6FC7A1-C31B-534E-1FD3-60F4B0228366}"/>
              </a:ext>
            </a:extLst>
          </p:cNvPr>
          <p:cNvSpPr txBox="1"/>
          <p:nvPr/>
        </p:nvSpPr>
        <p:spPr>
          <a:xfrm>
            <a:off x="4251338" y="4998094"/>
            <a:ext cx="1508677" cy="307777"/>
          </a:xfrm>
          <a:prstGeom prst="rect">
            <a:avLst/>
          </a:prstGeom>
          <a:noFill/>
        </p:spPr>
        <p:txBody>
          <a:bodyPr wrap="square">
            <a:spAutoFit/>
          </a:bodyPr>
          <a:lstStyle/>
          <a:p>
            <a:r>
              <a:rPr lang="ja-JP" altLang="en-US" sz="1400" b="1" dirty="0">
                <a:solidFill>
                  <a:srgbClr val="FF0000"/>
                </a:solidFill>
              </a:rPr>
              <a:t>様式</a:t>
            </a:r>
            <a:r>
              <a:rPr lang="en-US" altLang="ja-JP" sz="1400" b="1" dirty="0">
                <a:solidFill>
                  <a:srgbClr val="FF0000"/>
                </a:solidFill>
              </a:rPr>
              <a:t>04-1</a:t>
            </a:r>
            <a:endParaRPr lang="ja-JP" altLang="en-US" sz="1400" dirty="0">
              <a:solidFill>
                <a:srgbClr val="FF0000"/>
              </a:solidFill>
            </a:endParaRPr>
          </a:p>
        </p:txBody>
      </p:sp>
    </p:spTree>
    <p:extLst>
      <p:ext uri="{BB962C8B-B14F-4D97-AF65-F5344CB8AC3E}">
        <p14:creationId xmlns:p14="http://schemas.microsoft.com/office/powerpoint/2010/main" val="521274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2D61F-133F-2690-0159-739ABD44BD11}"/>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0606DEF2-2910-F8F3-6646-BB86645D211F}"/>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881360EB-207D-419E-D7BA-777F41286911}"/>
              </a:ext>
            </a:extLst>
          </p:cNvPr>
          <p:cNvSpPr txBox="1"/>
          <p:nvPr/>
        </p:nvSpPr>
        <p:spPr>
          <a:xfrm>
            <a:off x="2573383" y="3567613"/>
            <a:ext cx="300446" cy="369332"/>
          </a:xfrm>
          <a:prstGeom prst="rect">
            <a:avLst/>
          </a:prstGeom>
          <a:noFill/>
        </p:spPr>
        <p:txBody>
          <a:bodyPr wrap="square" rtlCol="0">
            <a:spAutoFit/>
          </a:bodyPr>
          <a:lstStyle/>
          <a:p>
            <a:endParaRPr kumimoji="1" lang="ja-JP" altLang="en-US" dirty="0"/>
          </a:p>
        </p:txBody>
      </p:sp>
      <p:sp>
        <p:nvSpPr>
          <p:cNvPr id="23" name="テキスト ボックス 22">
            <a:extLst>
              <a:ext uri="{FF2B5EF4-FFF2-40B4-BE49-F238E27FC236}">
                <a16:creationId xmlns:a16="http://schemas.microsoft.com/office/drawing/2014/main" id="{AF767D89-DE48-BD09-FAFA-A6975C23D8CB}"/>
              </a:ext>
            </a:extLst>
          </p:cNvPr>
          <p:cNvSpPr txBox="1"/>
          <p:nvPr/>
        </p:nvSpPr>
        <p:spPr>
          <a:xfrm>
            <a:off x="1080323" y="3319611"/>
            <a:ext cx="5379102" cy="1015663"/>
          </a:xfrm>
          <a:prstGeom prst="rect">
            <a:avLst/>
          </a:prstGeom>
          <a:noFill/>
        </p:spPr>
        <p:txBody>
          <a:bodyPr wrap="square">
            <a:spAutoFit/>
          </a:bodyPr>
          <a:lstStyle/>
          <a:p>
            <a:r>
              <a:rPr lang="ja-JP" altLang="en-US" sz="2000" b="1" dirty="0"/>
              <a:t>飼い主の飼養場所の設営が完了したことを責任者に報告し、これより飼い主受付を開始し、ペットを飼養場所へ収容する旨を伝える。</a:t>
            </a:r>
          </a:p>
        </p:txBody>
      </p:sp>
      <p:grpSp>
        <p:nvGrpSpPr>
          <p:cNvPr id="27" name="グループ化 26">
            <a:extLst>
              <a:ext uri="{FF2B5EF4-FFF2-40B4-BE49-F238E27FC236}">
                <a16:creationId xmlns:a16="http://schemas.microsoft.com/office/drawing/2014/main" id="{1B88768C-A2A7-45FA-80AA-8CFF5EFFD147}"/>
              </a:ext>
            </a:extLst>
          </p:cNvPr>
          <p:cNvGrpSpPr/>
          <p:nvPr/>
        </p:nvGrpSpPr>
        <p:grpSpPr>
          <a:xfrm>
            <a:off x="537652" y="3616954"/>
            <a:ext cx="288290" cy="288290"/>
            <a:chOff x="1041008" y="3211860"/>
            <a:chExt cx="288290" cy="288290"/>
          </a:xfrm>
        </p:grpSpPr>
        <p:pic>
          <p:nvPicPr>
            <p:cNvPr id="24" name="object 17">
              <a:extLst>
                <a:ext uri="{FF2B5EF4-FFF2-40B4-BE49-F238E27FC236}">
                  <a16:creationId xmlns:a16="http://schemas.microsoft.com/office/drawing/2014/main" id="{7A07A7EC-7DDC-B3B3-5C00-46788695F7E1}"/>
                </a:ext>
              </a:extLst>
            </p:cNvPr>
            <p:cNvPicPr/>
            <p:nvPr/>
          </p:nvPicPr>
          <p:blipFill>
            <a:blip r:embed="rId2" cstate="print"/>
            <a:stretch>
              <a:fillRect/>
            </a:stretch>
          </p:blipFill>
          <p:spPr>
            <a:xfrm>
              <a:off x="1059007" y="3229866"/>
              <a:ext cx="252006" cy="251993"/>
            </a:xfrm>
            <a:prstGeom prst="rect">
              <a:avLst/>
            </a:prstGeom>
          </p:spPr>
        </p:pic>
        <p:sp>
          <p:nvSpPr>
            <p:cNvPr id="25" name="object 18">
              <a:extLst>
                <a:ext uri="{FF2B5EF4-FFF2-40B4-BE49-F238E27FC236}">
                  <a16:creationId xmlns:a16="http://schemas.microsoft.com/office/drawing/2014/main" id="{B4828F0A-B32F-9D56-B681-2742E1ED75AF}"/>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39" name="object 35">
            <a:extLst>
              <a:ext uri="{FF2B5EF4-FFF2-40B4-BE49-F238E27FC236}">
                <a16:creationId xmlns:a16="http://schemas.microsoft.com/office/drawing/2014/main" id="{3468C91E-2E86-6CF2-3F21-8D37335899A9}"/>
              </a:ext>
            </a:extLst>
          </p:cNvPr>
          <p:cNvSpPr/>
          <p:nvPr/>
        </p:nvSpPr>
        <p:spPr>
          <a:xfrm flipV="1">
            <a:off x="641056" y="4525135"/>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6" name="正方形/長方形 5">
            <a:extLst>
              <a:ext uri="{FF2B5EF4-FFF2-40B4-BE49-F238E27FC236}">
                <a16:creationId xmlns:a16="http://schemas.microsoft.com/office/drawing/2014/main" id="{CC0929BF-72F7-9722-0DD8-9715A7519F5C}"/>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FF04456-9DB8-9B9B-5FDC-C2326BE1EC7C}"/>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飼養場所の設営</a:t>
            </a:r>
            <a:endParaRPr lang="en-US" altLang="ja-JP" sz="1100" b="1" dirty="0">
              <a:solidFill>
                <a:srgbClr val="003F98"/>
              </a:solidFill>
              <a:latin typeface="+mn-ea"/>
            </a:endParaRPr>
          </a:p>
        </p:txBody>
      </p:sp>
      <p:sp>
        <p:nvSpPr>
          <p:cNvPr id="4" name="正方形/長方形 3">
            <a:extLst>
              <a:ext uri="{FF2B5EF4-FFF2-40B4-BE49-F238E27FC236}">
                <a16:creationId xmlns:a16="http://schemas.microsoft.com/office/drawing/2014/main" id="{8E58ED24-45E7-C0AA-49ED-EE10A40787FF}"/>
              </a:ext>
            </a:extLst>
          </p:cNvPr>
          <p:cNvSpPr/>
          <p:nvPr/>
        </p:nvSpPr>
        <p:spPr>
          <a:xfrm>
            <a:off x="490301" y="2183760"/>
            <a:ext cx="5905015" cy="764420"/>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ペット対応の状況報告のために</a:t>
            </a:r>
            <a:endParaRPr kumimoji="1" lang="en-US" altLang="ja-JP" dirty="0">
              <a:solidFill>
                <a:srgbClr val="003F98"/>
              </a:solidFill>
            </a:endParaRPr>
          </a:p>
          <a:p>
            <a:pPr algn="ctr"/>
            <a:r>
              <a:rPr kumimoji="1" lang="ja-JP" altLang="en-US" dirty="0">
                <a:solidFill>
                  <a:srgbClr val="003F98"/>
                </a:solidFill>
              </a:rPr>
              <a:t>受付を開始する旨を報告しましょう。</a:t>
            </a:r>
            <a:endParaRPr kumimoji="1" lang="en-US" altLang="ja-JP" dirty="0">
              <a:solidFill>
                <a:srgbClr val="003F98"/>
              </a:solidFill>
            </a:endParaRPr>
          </a:p>
        </p:txBody>
      </p:sp>
      <p:sp>
        <p:nvSpPr>
          <p:cNvPr id="2" name="object 16">
            <a:extLst>
              <a:ext uri="{FF2B5EF4-FFF2-40B4-BE49-F238E27FC236}">
                <a16:creationId xmlns:a16="http://schemas.microsoft.com/office/drawing/2014/main" id="{A793CF2D-8510-61C6-292B-919876E71DE3}"/>
              </a:ext>
            </a:extLst>
          </p:cNvPr>
          <p:cNvSpPr/>
          <p:nvPr/>
        </p:nvSpPr>
        <p:spPr>
          <a:xfrm>
            <a:off x="396173" y="1151168"/>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5" name="object 19">
            <a:extLst>
              <a:ext uri="{FF2B5EF4-FFF2-40B4-BE49-F238E27FC236}">
                <a16:creationId xmlns:a16="http://schemas.microsoft.com/office/drawing/2014/main" id="{92738727-93DC-609F-48DA-3CE00CF1F86E}"/>
              </a:ext>
            </a:extLst>
          </p:cNvPr>
          <p:cNvSpPr txBox="1"/>
          <p:nvPr/>
        </p:nvSpPr>
        <p:spPr>
          <a:xfrm>
            <a:off x="1211184" y="971837"/>
            <a:ext cx="5053620" cy="1072088"/>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避難所開設・運営の</a:t>
            </a:r>
            <a:endParaRPr lang="en-US" altLang="ja-JP" sz="3400" b="1" spc="160" dirty="0">
              <a:solidFill>
                <a:srgbClr val="003F98"/>
              </a:solidFill>
              <a:latin typeface="+mn-ea"/>
              <a:cs typeface="NotoSansJP-Black"/>
            </a:endParaRPr>
          </a:p>
          <a:p>
            <a:pPr marL="12698">
              <a:spcBef>
                <a:spcPts val="100"/>
              </a:spcBef>
            </a:pPr>
            <a:r>
              <a:rPr lang="ja-JP" altLang="en-US" sz="3400" b="1" spc="160" dirty="0">
                <a:solidFill>
                  <a:srgbClr val="003F98"/>
                </a:solidFill>
                <a:latin typeface="+mn-ea"/>
                <a:cs typeface="NotoSansJP-Black"/>
              </a:rPr>
              <a:t>責任者への報告</a:t>
            </a:r>
          </a:p>
        </p:txBody>
      </p:sp>
      <p:sp>
        <p:nvSpPr>
          <p:cNvPr id="8" name="object 20">
            <a:extLst>
              <a:ext uri="{FF2B5EF4-FFF2-40B4-BE49-F238E27FC236}">
                <a16:creationId xmlns:a16="http://schemas.microsoft.com/office/drawing/2014/main" id="{E7C838E4-9657-D918-853F-ABE8C9AB58FC}"/>
              </a:ext>
            </a:extLst>
          </p:cNvPr>
          <p:cNvSpPr txBox="1"/>
          <p:nvPr/>
        </p:nvSpPr>
        <p:spPr>
          <a:xfrm>
            <a:off x="445358" y="1241541"/>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11</a:t>
            </a:r>
            <a:endParaRPr sz="850" dirty="0">
              <a:solidFill>
                <a:srgbClr val="003F98"/>
              </a:solidFill>
              <a:latin typeface="+mn-ea"/>
              <a:cs typeface="Barlow-SemiBold"/>
            </a:endParaRPr>
          </a:p>
        </p:txBody>
      </p:sp>
    </p:spTree>
    <p:extLst>
      <p:ext uri="{BB962C8B-B14F-4D97-AF65-F5344CB8AC3E}">
        <p14:creationId xmlns:p14="http://schemas.microsoft.com/office/powerpoint/2010/main" val="119378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741FA-E0C1-6541-D6B7-A335E6AE775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C645156-8FD1-2A83-A963-533D40F6D6DF}"/>
              </a:ext>
            </a:extLst>
          </p:cNvPr>
          <p:cNvSpPr txBox="1"/>
          <p:nvPr/>
        </p:nvSpPr>
        <p:spPr>
          <a:xfrm>
            <a:off x="505389" y="900401"/>
            <a:ext cx="5942156" cy="1154162"/>
          </a:xfrm>
          <a:prstGeom prst="rect">
            <a:avLst/>
          </a:prstGeom>
          <a:noFill/>
        </p:spPr>
        <p:txBody>
          <a:bodyPr wrap="square">
            <a:spAutoFit/>
          </a:bodyPr>
          <a:lstStyle/>
          <a:p>
            <a:pPr algn="just">
              <a:spcAft>
                <a:spcPts val="600"/>
              </a:spcAft>
            </a:pPr>
            <a:r>
              <a:rPr lang="ja-JP" altLang="en-US" sz="1600" spc="-150" dirty="0">
                <a:latin typeface="BIZ UDPゴシック" panose="020B0400000000000000" pitchFamily="50" charset="-128"/>
                <a:ea typeface="BIZ UDPゴシック" panose="020B0400000000000000" pitchFamily="50" charset="-128"/>
              </a:rPr>
              <a:t>この手順書は、災害時に避難所でのペット対応として実施すべき事項をまとめたものです。内容には、災害発生前に事前に検討された取り決めが反映されています。</a:t>
            </a:r>
            <a:endParaRPr lang="en-US" altLang="ja-JP" sz="1600" spc="-150" dirty="0">
              <a:latin typeface="BIZ UDPゴシック" panose="020B0400000000000000" pitchFamily="50" charset="-128"/>
              <a:ea typeface="BIZ UDPゴシック" panose="020B0400000000000000" pitchFamily="50" charset="-128"/>
            </a:endParaRPr>
          </a:p>
          <a:p>
            <a:pPr algn="just">
              <a:spcAft>
                <a:spcPts val="600"/>
              </a:spcAft>
            </a:pPr>
            <a:r>
              <a:rPr lang="ja-JP" altLang="en-US" sz="1600" spc="-150" dirty="0">
                <a:latin typeface="BIZ UDPゴシック" panose="020B0400000000000000" pitchFamily="50" charset="-128"/>
                <a:ea typeface="BIZ UDPゴシック" panose="020B0400000000000000" pitchFamily="50" charset="-128"/>
              </a:rPr>
              <a:t>飼い主同士で協力しながら、本手順書に基づいて作業を進めてください。</a:t>
            </a:r>
          </a:p>
        </p:txBody>
      </p:sp>
      <p:sp>
        <p:nvSpPr>
          <p:cNvPr id="8" name="テキスト ボックス 7">
            <a:extLst>
              <a:ext uri="{FF2B5EF4-FFF2-40B4-BE49-F238E27FC236}">
                <a16:creationId xmlns:a16="http://schemas.microsoft.com/office/drawing/2014/main" id="{318FBACC-BC75-1AF6-E962-8A1DDE4E5A77}"/>
              </a:ext>
            </a:extLst>
          </p:cNvPr>
          <p:cNvSpPr txBox="1"/>
          <p:nvPr/>
        </p:nvSpPr>
        <p:spPr>
          <a:xfrm>
            <a:off x="1205360" y="259222"/>
            <a:ext cx="4486780" cy="523220"/>
          </a:xfrm>
          <a:prstGeom prst="rect">
            <a:avLst/>
          </a:prstGeom>
          <a:noFill/>
        </p:spPr>
        <p:txBody>
          <a:bodyPr wrap="square">
            <a:spAutoFit/>
          </a:bodyPr>
          <a:lstStyle/>
          <a:p>
            <a:pPr algn="ctr">
              <a:spcAft>
                <a:spcPts val="360"/>
              </a:spcAft>
            </a:pPr>
            <a:r>
              <a:rPr lang="ja-JP" altLang="en-US" sz="2800" b="1" kern="100" dirty="0">
                <a:solidFill>
                  <a:srgbClr val="003F98"/>
                </a:solidFill>
                <a:latin typeface="游明朝" panose="02020400000000000000" pitchFamily="18" charset="-128"/>
                <a:ea typeface="BIZ UDPゴシック" panose="020B0400000000000000" pitchFamily="50" charset="-128"/>
                <a:cs typeface="Times New Roman" panose="02020603050405020304" pitchFamily="18" charset="0"/>
              </a:rPr>
              <a:t>手順書の使い方</a:t>
            </a:r>
            <a:endParaRPr lang="en-US" altLang="ja-JP" sz="2800" b="1" kern="100" dirty="0">
              <a:solidFill>
                <a:srgbClr val="003F98"/>
              </a:solidFill>
              <a:latin typeface="游明朝" panose="02020400000000000000" pitchFamily="18" charset="-128"/>
              <a:ea typeface="BIZ UDPゴシック" panose="020B0400000000000000" pitchFamily="50" charset="-128"/>
              <a:cs typeface="Times New Roman" panose="02020603050405020304" pitchFamily="18" charset="0"/>
            </a:endParaRPr>
          </a:p>
        </p:txBody>
      </p:sp>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1628DC9-5BC7-6A37-0414-875118A45087}"/>
              </a:ext>
            </a:extLst>
          </p:cNvPr>
          <p:cNvPicPr>
            <a:picLocks noChangeAspect="1"/>
          </p:cNvPicPr>
          <p:nvPr/>
        </p:nvPicPr>
        <p:blipFill>
          <a:blip r:embed="rId2"/>
          <a:stretch>
            <a:fillRect/>
          </a:stretch>
        </p:blipFill>
        <p:spPr>
          <a:xfrm>
            <a:off x="5249741" y="6079276"/>
            <a:ext cx="999706" cy="1458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テキスト ボックス 12">
            <a:extLst>
              <a:ext uri="{FF2B5EF4-FFF2-40B4-BE49-F238E27FC236}">
                <a16:creationId xmlns:a16="http://schemas.microsoft.com/office/drawing/2014/main" id="{B11A102C-A223-9935-6563-8F70AC6DD6D4}"/>
              </a:ext>
            </a:extLst>
          </p:cNvPr>
          <p:cNvSpPr txBox="1"/>
          <p:nvPr/>
        </p:nvSpPr>
        <p:spPr>
          <a:xfrm>
            <a:off x="609933" y="4785803"/>
            <a:ext cx="4293150" cy="1077218"/>
          </a:xfrm>
          <a:prstGeom prst="rect">
            <a:avLst/>
          </a:prstGeom>
          <a:noFill/>
        </p:spPr>
        <p:txBody>
          <a:bodyPr wrap="square">
            <a:spAutoFit/>
          </a:bodyPr>
          <a:lstStyle/>
          <a:p>
            <a:pPr>
              <a:spcAft>
                <a:spcPts val="600"/>
              </a:spcAft>
            </a:pPr>
            <a:r>
              <a:rPr lang="ja-JP" altLang="en-US" sz="1600" dirty="0">
                <a:latin typeface="BIZ UDPゴシック" panose="020B0400000000000000" pitchFamily="50" charset="-128"/>
                <a:ea typeface="BIZ UDPゴシック" panose="020B0400000000000000" pitchFamily="50" charset="-128"/>
              </a:rPr>
              <a:t>ペットを受け入れる避難所におけるペット対応の全体像を示した図です。この図を活用して、対応の流れを把握しながら、避難所運営委員会との主な連携ポイントを確認しましょう。</a:t>
            </a:r>
          </a:p>
        </p:txBody>
      </p:sp>
      <p:sp>
        <p:nvSpPr>
          <p:cNvPr id="14" name="テキスト ボックス 13">
            <a:extLst>
              <a:ext uri="{FF2B5EF4-FFF2-40B4-BE49-F238E27FC236}">
                <a16:creationId xmlns:a16="http://schemas.microsoft.com/office/drawing/2014/main" id="{ED217D9E-FFC4-509F-F817-D26F800260D5}"/>
              </a:ext>
            </a:extLst>
          </p:cNvPr>
          <p:cNvSpPr txBox="1"/>
          <p:nvPr/>
        </p:nvSpPr>
        <p:spPr>
          <a:xfrm>
            <a:off x="455778" y="6066035"/>
            <a:ext cx="3068320" cy="369332"/>
          </a:xfrm>
          <a:prstGeom prst="rect">
            <a:avLst/>
          </a:prstGeom>
          <a:noFill/>
        </p:spPr>
        <p:txBody>
          <a:bodyPr wrap="square">
            <a:spAutoFit/>
          </a:bodyPr>
          <a:lstStyle/>
          <a:p>
            <a:pPr>
              <a:spcAft>
                <a:spcPts val="600"/>
              </a:spcAft>
            </a:pPr>
            <a:r>
              <a:rPr lang="en-US" altLang="ja-JP" b="1" dirty="0">
                <a:latin typeface="BIZ UDPゴシック" panose="020B0400000000000000" pitchFamily="50" charset="-128"/>
                <a:ea typeface="BIZ UDPゴシック" panose="020B0400000000000000" pitchFamily="50" charset="-128"/>
              </a:rPr>
              <a:t>3. </a:t>
            </a:r>
            <a:r>
              <a:rPr lang="ja-JP" altLang="en-US" b="1" dirty="0">
                <a:latin typeface="BIZ UDPゴシック" panose="020B0400000000000000" pitchFamily="50" charset="-128"/>
                <a:ea typeface="BIZ UDPゴシック" panose="020B0400000000000000" pitchFamily="50" charset="-128"/>
              </a:rPr>
              <a:t>対応手順書</a:t>
            </a:r>
            <a:endParaRPr lang="en-US" altLang="ja-JP"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640659B8-B484-B89E-7B25-45B6BA71CA1D}"/>
              </a:ext>
            </a:extLst>
          </p:cNvPr>
          <p:cNvSpPr txBox="1"/>
          <p:nvPr/>
        </p:nvSpPr>
        <p:spPr>
          <a:xfrm>
            <a:off x="447130" y="2294320"/>
            <a:ext cx="3999741" cy="400110"/>
          </a:xfrm>
          <a:prstGeom prst="rect">
            <a:avLst/>
          </a:prstGeom>
          <a:noFill/>
        </p:spPr>
        <p:txBody>
          <a:bodyPr wrap="square">
            <a:spAutoFit/>
          </a:bodyPr>
          <a:lstStyle/>
          <a:p>
            <a:pPr>
              <a:spcAft>
                <a:spcPts val="600"/>
              </a:spcAft>
            </a:pPr>
            <a:r>
              <a:rPr lang="ja-JP" altLang="en-US" sz="2000" b="1" dirty="0">
                <a:solidFill>
                  <a:srgbClr val="003F98"/>
                </a:solidFill>
                <a:latin typeface="BIZ UDPゴシック" panose="020B0400000000000000" pitchFamily="50" charset="-128"/>
                <a:ea typeface="BIZ UDPゴシック" panose="020B0400000000000000" pitchFamily="50" charset="-128"/>
              </a:rPr>
              <a:t>■ 手順書の構成</a:t>
            </a:r>
            <a:endParaRPr lang="ja-JP" altLang="en-US" sz="1600" dirty="0">
              <a:solidFill>
                <a:srgbClr val="003F98"/>
              </a:solidFill>
              <a:latin typeface="BIZ UDPゴシック" panose="020B0400000000000000" pitchFamily="50" charset="-128"/>
              <a:ea typeface="BIZ UDPゴシック" panose="020B0400000000000000" pitchFamily="50" charset="-128"/>
            </a:endParaRPr>
          </a:p>
        </p:txBody>
      </p:sp>
      <p:pic>
        <p:nvPicPr>
          <p:cNvPr id="18" name="図 17"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7BC7F6A-47E9-AEAE-9345-20D075CA7ECD}"/>
              </a:ext>
            </a:extLst>
          </p:cNvPr>
          <p:cNvPicPr>
            <a:picLocks noChangeAspect="1"/>
          </p:cNvPicPr>
          <p:nvPr/>
        </p:nvPicPr>
        <p:blipFill>
          <a:blip r:embed="rId2"/>
          <a:stretch>
            <a:fillRect/>
          </a:stretch>
        </p:blipFill>
        <p:spPr>
          <a:xfrm>
            <a:off x="5389078" y="6124995"/>
            <a:ext cx="999706" cy="1458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図 1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554F696C-2E22-6EDF-609E-2E466FA5AF16}"/>
              </a:ext>
            </a:extLst>
          </p:cNvPr>
          <p:cNvPicPr>
            <a:picLocks noChangeAspect="1"/>
          </p:cNvPicPr>
          <p:nvPr/>
        </p:nvPicPr>
        <p:blipFill>
          <a:blip r:embed="rId2"/>
          <a:stretch>
            <a:fillRect/>
          </a:stretch>
        </p:blipFill>
        <p:spPr>
          <a:xfrm>
            <a:off x="5571394" y="6212080"/>
            <a:ext cx="999706" cy="1458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テキスト ボックス 20">
            <a:extLst>
              <a:ext uri="{FF2B5EF4-FFF2-40B4-BE49-F238E27FC236}">
                <a16:creationId xmlns:a16="http://schemas.microsoft.com/office/drawing/2014/main" id="{7A97EDA2-B1B2-3CB4-14F0-240F65497B4D}"/>
              </a:ext>
            </a:extLst>
          </p:cNvPr>
          <p:cNvSpPr txBox="1"/>
          <p:nvPr/>
        </p:nvSpPr>
        <p:spPr>
          <a:xfrm>
            <a:off x="436530" y="4408558"/>
            <a:ext cx="3431406" cy="369332"/>
          </a:xfrm>
          <a:prstGeom prst="rect">
            <a:avLst/>
          </a:prstGeom>
          <a:noFill/>
        </p:spPr>
        <p:txBody>
          <a:bodyPr wrap="square">
            <a:spAutoFit/>
          </a:bodyPr>
          <a:lstStyle/>
          <a:p>
            <a:pPr>
              <a:spcAft>
                <a:spcPts val="600"/>
              </a:spcAft>
            </a:pPr>
            <a:r>
              <a:rPr lang="en-US" altLang="ja-JP" b="1" spc="-150" dirty="0">
                <a:latin typeface="BIZ UDPゴシック" panose="020B0400000000000000" pitchFamily="50" charset="-128"/>
                <a:ea typeface="BIZ UDPゴシック" panose="020B0400000000000000" pitchFamily="50" charset="-128"/>
              </a:rPr>
              <a:t>2. </a:t>
            </a:r>
            <a:r>
              <a:rPr lang="ja-JP" altLang="en-US" b="1" spc="-150" dirty="0">
                <a:latin typeface="BIZ UDPゴシック" panose="020B0400000000000000" pitchFamily="50" charset="-128"/>
                <a:ea typeface="BIZ UDPゴシック" panose="020B0400000000000000" pitchFamily="50" charset="-128"/>
              </a:rPr>
              <a:t>避難所ペット対策の対応フロー</a:t>
            </a:r>
            <a:endParaRPr lang="en-US" altLang="ja-JP" b="1" spc="-15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35856BC6-7CD1-868A-5E1D-20922A1B72E4}"/>
              </a:ext>
            </a:extLst>
          </p:cNvPr>
          <p:cNvSpPr txBox="1"/>
          <p:nvPr/>
        </p:nvSpPr>
        <p:spPr>
          <a:xfrm>
            <a:off x="580905" y="6439684"/>
            <a:ext cx="4293150" cy="1077218"/>
          </a:xfrm>
          <a:prstGeom prst="rect">
            <a:avLst/>
          </a:prstGeom>
          <a:noFill/>
        </p:spPr>
        <p:txBody>
          <a:bodyPr wrap="square">
            <a:spAutoFit/>
          </a:bodyPr>
          <a:lstStyle/>
          <a:p>
            <a:pPr>
              <a:spcAft>
                <a:spcPts val="600"/>
              </a:spcAft>
            </a:pPr>
            <a:r>
              <a:rPr lang="ja-JP" altLang="en-US" sz="1600" dirty="0">
                <a:latin typeface="BIZ UDPゴシック" panose="020B0400000000000000" pitchFamily="50" charset="-128"/>
                <a:ea typeface="BIZ UDPゴシック" panose="020B0400000000000000" pitchFamily="50" charset="-128"/>
              </a:rPr>
              <a:t>全体像に書かれた各対応の具体的な内容を記した手順書です。この手順書を活用して、どのようにして避難所の飼養場所の設営や運営を行うかを確認しましょう。</a:t>
            </a:r>
          </a:p>
        </p:txBody>
      </p:sp>
      <p:pic>
        <p:nvPicPr>
          <p:cNvPr id="26" name="図 25" descr="タイムライン&#10;&#10;AI 生成コンテンツは誤りを含む可能性があります。">
            <a:extLst>
              <a:ext uri="{FF2B5EF4-FFF2-40B4-BE49-F238E27FC236}">
                <a16:creationId xmlns:a16="http://schemas.microsoft.com/office/drawing/2014/main" id="{727F3B3F-F0B4-32D5-859D-BB4E7ADE9B90}"/>
              </a:ext>
            </a:extLst>
          </p:cNvPr>
          <p:cNvPicPr>
            <a:picLocks noChangeAspect="1"/>
          </p:cNvPicPr>
          <p:nvPr/>
        </p:nvPicPr>
        <p:blipFill>
          <a:blip r:embed="rId3"/>
          <a:stretch>
            <a:fillRect/>
          </a:stretch>
        </p:blipFill>
        <p:spPr>
          <a:xfrm>
            <a:off x="5099145" y="4522791"/>
            <a:ext cx="1525343" cy="1154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テキスト ボックス 1">
            <a:extLst>
              <a:ext uri="{FF2B5EF4-FFF2-40B4-BE49-F238E27FC236}">
                <a16:creationId xmlns:a16="http://schemas.microsoft.com/office/drawing/2014/main" id="{332E92BE-4D38-146B-E2CD-D9B87D97EF0E}"/>
              </a:ext>
            </a:extLst>
          </p:cNvPr>
          <p:cNvSpPr txBox="1"/>
          <p:nvPr/>
        </p:nvSpPr>
        <p:spPr>
          <a:xfrm>
            <a:off x="699569" y="3090638"/>
            <a:ext cx="4293150" cy="1077218"/>
          </a:xfrm>
          <a:prstGeom prst="rect">
            <a:avLst/>
          </a:prstGeom>
          <a:noFill/>
        </p:spPr>
        <p:txBody>
          <a:bodyPr wrap="square">
            <a:spAutoFit/>
          </a:bodyPr>
          <a:lstStyle/>
          <a:p>
            <a:pPr>
              <a:spcAft>
                <a:spcPts val="600"/>
              </a:spcAft>
            </a:pPr>
            <a:r>
              <a:rPr lang="ja-JP" altLang="en-US" sz="1600" dirty="0">
                <a:latin typeface="BIZ UDPゴシック" panose="020B0400000000000000" pitchFamily="50" charset="-128"/>
                <a:ea typeface="BIZ UDPゴシック" panose="020B0400000000000000" pitchFamily="50" charset="-128"/>
              </a:rPr>
              <a:t>ペットを受け入れる避難所に共通して適用される、市町村のペット同行避難の基本的な考え方を示しています。この考え方を前提として避難所でのペット対応を行いましょう。</a:t>
            </a:r>
          </a:p>
        </p:txBody>
      </p:sp>
      <p:sp>
        <p:nvSpPr>
          <p:cNvPr id="3" name="テキスト ボックス 2">
            <a:extLst>
              <a:ext uri="{FF2B5EF4-FFF2-40B4-BE49-F238E27FC236}">
                <a16:creationId xmlns:a16="http://schemas.microsoft.com/office/drawing/2014/main" id="{15EAA98B-F14F-5B7B-5169-6D276E83ECCB}"/>
              </a:ext>
            </a:extLst>
          </p:cNvPr>
          <p:cNvSpPr txBox="1"/>
          <p:nvPr/>
        </p:nvSpPr>
        <p:spPr>
          <a:xfrm>
            <a:off x="474426" y="2737166"/>
            <a:ext cx="4587284" cy="369332"/>
          </a:xfrm>
          <a:prstGeom prst="rect">
            <a:avLst/>
          </a:prstGeom>
          <a:noFill/>
        </p:spPr>
        <p:txBody>
          <a:bodyPr wrap="square">
            <a:spAutoFit/>
          </a:bodyPr>
          <a:lstStyle/>
          <a:p>
            <a:pPr>
              <a:spcAft>
                <a:spcPts val="600"/>
              </a:spcAft>
            </a:pPr>
            <a:r>
              <a:rPr lang="en-US" altLang="ja-JP" b="1" spc="-150" dirty="0">
                <a:latin typeface="BIZ UDPゴシック" panose="020B0400000000000000" pitchFamily="50" charset="-128"/>
                <a:ea typeface="BIZ UDPゴシック" panose="020B0400000000000000" pitchFamily="50" charset="-128"/>
              </a:rPr>
              <a:t>1. </a:t>
            </a:r>
            <a:r>
              <a:rPr lang="ja-JP" altLang="en-US" b="1" spc="-150" dirty="0">
                <a:latin typeface="BIZ UDPゴシック" panose="020B0400000000000000" pitchFamily="50" charset="-128"/>
                <a:ea typeface="BIZ UDPゴシック" panose="020B0400000000000000" pitchFamily="50" charset="-128"/>
              </a:rPr>
              <a:t>市町村におけるペット同行避難の基本方針</a:t>
            </a:r>
            <a:endParaRPr lang="en-US" altLang="ja-JP" b="1" spc="-150" dirty="0">
              <a:latin typeface="BIZ UDPゴシック" panose="020B0400000000000000" pitchFamily="50" charset="-128"/>
              <a:ea typeface="BIZ UDPゴシック" panose="020B0400000000000000" pitchFamily="50" charset="-128"/>
            </a:endParaRPr>
          </a:p>
        </p:txBody>
      </p:sp>
      <p:pic>
        <p:nvPicPr>
          <p:cNvPr id="7" name="図 6" descr="テキスト&#10;&#10;AI 生成コンテンツは誤りを含む可能性があります。">
            <a:extLst>
              <a:ext uri="{FF2B5EF4-FFF2-40B4-BE49-F238E27FC236}">
                <a16:creationId xmlns:a16="http://schemas.microsoft.com/office/drawing/2014/main" id="{75706D5E-B8DE-760D-C578-56E74E73F860}"/>
              </a:ext>
            </a:extLst>
          </p:cNvPr>
          <p:cNvPicPr>
            <a:picLocks noChangeAspect="1"/>
          </p:cNvPicPr>
          <p:nvPr/>
        </p:nvPicPr>
        <p:blipFill>
          <a:blip r:embed="rId4"/>
          <a:stretch>
            <a:fillRect/>
          </a:stretch>
        </p:blipFill>
        <p:spPr>
          <a:xfrm>
            <a:off x="5384572" y="2889176"/>
            <a:ext cx="1004354" cy="1428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正方形/長方形 4">
            <a:extLst>
              <a:ext uri="{FF2B5EF4-FFF2-40B4-BE49-F238E27FC236}">
                <a16:creationId xmlns:a16="http://schemas.microsoft.com/office/drawing/2014/main" id="{FA6550CC-831E-FAB1-6B1A-245BCEEB8983}"/>
              </a:ext>
            </a:extLst>
          </p:cNvPr>
          <p:cNvSpPr/>
          <p:nvPr/>
        </p:nvSpPr>
        <p:spPr>
          <a:xfrm>
            <a:off x="438186" y="7879939"/>
            <a:ext cx="6132914" cy="1666674"/>
          </a:xfrm>
          <a:prstGeom prst="rect">
            <a:avLst/>
          </a:prstGeom>
          <a:noFill/>
          <a:ln>
            <a:solidFill>
              <a:srgbClr val="003F98"/>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3F98"/>
              </a:solidFill>
              <a:highlight>
                <a:srgbClr val="FFFF00"/>
              </a:highlight>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4CDD0121-3001-B7BD-6615-7E799517F33E}"/>
              </a:ext>
            </a:extLst>
          </p:cNvPr>
          <p:cNvPicPr>
            <a:picLocks noChangeAspect="1"/>
          </p:cNvPicPr>
          <p:nvPr/>
        </p:nvPicPr>
        <p:blipFill>
          <a:blip r:embed="rId5"/>
          <a:stretch>
            <a:fillRect/>
          </a:stretch>
        </p:blipFill>
        <p:spPr>
          <a:xfrm>
            <a:off x="5049262" y="8415670"/>
            <a:ext cx="1464254" cy="948366"/>
          </a:xfrm>
          <a:prstGeom prst="rect">
            <a:avLst/>
          </a:prstGeom>
        </p:spPr>
      </p:pic>
      <p:sp>
        <p:nvSpPr>
          <p:cNvPr id="11" name="テキスト ボックス 10">
            <a:extLst>
              <a:ext uri="{FF2B5EF4-FFF2-40B4-BE49-F238E27FC236}">
                <a16:creationId xmlns:a16="http://schemas.microsoft.com/office/drawing/2014/main" id="{8415BF57-7FD6-C805-78AE-DD7D68B8FB7E}"/>
              </a:ext>
            </a:extLst>
          </p:cNvPr>
          <p:cNvSpPr txBox="1"/>
          <p:nvPr/>
        </p:nvSpPr>
        <p:spPr>
          <a:xfrm>
            <a:off x="537362" y="7982308"/>
            <a:ext cx="4803668" cy="338554"/>
          </a:xfrm>
          <a:prstGeom prst="rect">
            <a:avLst/>
          </a:prstGeom>
          <a:noFill/>
        </p:spPr>
        <p:txBody>
          <a:bodyPr wrap="square">
            <a:spAutoFit/>
          </a:bodyPr>
          <a:lstStyle/>
          <a:p>
            <a:r>
              <a:rPr lang="ja-JP" altLang="en-US" sz="1600" b="1" dirty="0">
                <a:solidFill>
                  <a:srgbClr val="003F98"/>
                </a:solidFill>
                <a:latin typeface="BIZ UDPゴシック" panose="020B0400000000000000" pitchFamily="50" charset="-128"/>
                <a:ea typeface="BIZ UDPゴシック" panose="020B0400000000000000" pitchFamily="50" charset="-128"/>
              </a:rPr>
              <a:t>避難所ごとの手順書内容の検討について</a:t>
            </a:r>
          </a:p>
        </p:txBody>
      </p:sp>
      <p:sp>
        <p:nvSpPr>
          <p:cNvPr id="15" name="テキスト ボックス 14">
            <a:extLst>
              <a:ext uri="{FF2B5EF4-FFF2-40B4-BE49-F238E27FC236}">
                <a16:creationId xmlns:a16="http://schemas.microsoft.com/office/drawing/2014/main" id="{F72C2731-3862-6A65-14FE-D687A9B77722}"/>
              </a:ext>
            </a:extLst>
          </p:cNvPr>
          <p:cNvSpPr txBox="1"/>
          <p:nvPr/>
        </p:nvSpPr>
        <p:spPr>
          <a:xfrm>
            <a:off x="545145" y="8388579"/>
            <a:ext cx="4422564" cy="954107"/>
          </a:xfrm>
          <a:prstGeom prst="rect">
            <a:avLst/>
          </a:prstGeom>
          <a:noFill/>
        </p:spPr>
        <p:txBody>
          <a:bodyPr wrap="square">
            <a:spAutoFit/>
          </a:bodyPr>
          <a:lstStyle/>
          <a:p>
            <a:pPr algn="just">
              <a:spcAft>
                <a:spcPts val="600"/>
              </a:spcAft>
            </a:pPr>
            <a:r>
              <a:rPr lang="ja-JP" altLang="en-US" sz="1400" spc="-150" dirty="0">
                <a:latin typeface="BIZ UDPゴシック" panose="020B0400000000000000" pitchFamily="50" charset="-128"/>
                <a:ea typeface="BIZ UDPゴシック" panose="020B0400000000000000" pitchFamily="50" charset="-128"/>
              </a:rPr>
              <a:t>手順書において、各避難所で事前に検討や修正が必要な箇所については、「黄色マーカー」で示しています。本編の内容を基に、各避難所の実情に応じた事前検討を進めていただき、その</a:t>
            </a:r>
            <a:r>
              <a:rPr lang="ja-JP" altLang="en-US" sz="1400" spc="-150" dirty="0">
                <a:highlight>
                  <a:srgbClr val="FFFF00"/>
                </a:highlight>
                <a:latin typeface="BIZ UDPゴシック" panose="020B0400000000000000" pitchFamily="50" charset="-128"/>
                <a:ea typeface="BIZ UDPゴシック" panose="020B0400000000000000" pitchFamily="50" charset="-128"/>
              </a:rPr>
              <a:t>検討結果を該当する黄色マーカー箇所へ反映してください</a:t>
            </a:r>
            <a:r>
              <a:rPr lang="ja-JP" altLang="en-US" sz="1400" spc="-15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1429564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BEAAF-CFD9-C09D-29ED-FD3DA034BDF7}"/>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F32ABBA8-87A7-C182-96E5-58A01B05184E}"/>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object 16">
            <a:extLst>
              <a:ext uri="{FF2B5EF4-FFF2-40B4-BE49-F238E27FC236}">
                <a16:creationId xmlns:a16="http://schemas.microsoft.com/office/drawing/2014/main" id="{BE220349-6EB3-0498-F772-5F5B8B928DEA}"/>
              </a:ext>
            </a:extLst>
          </p:cNvPr>
          <p:cNvSpPr/>
          <p:nvPr/>
        </p:nvSpPr>
        <p:spPr>
          <a:xfrm>
            <a:off x="396173" y="785404"/>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3384F020-C395-D1CD-26B6-161A8D4D1F1A}"/>
              </a:ext>
            </a:extLst>
          </p:cNvPr>
          <p:cNvSpPr txBox="1"/>
          <p:nvPr/>
        </p:nvSpPr>
        <p:spPr>
          <a:xfrm>
            <a:off x="1211184" y="867333"/>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飼い主の受付</a:t>
            </a:r>
          </a:p>
        </p:txBody>
      </p:sp>
      <p:sp>
        <p:nvSpPr>
          <p:cNvPr id="36" name="object 20">
            <a:extLst>
              <a:ext uri="{FF2B5EF4-FFF2-40B4-BE49-F238E27FC236}">
                <a16:creationId xmlns:a16="http://schemas.microsoft.com/office/drawing/2014/main" id="{3E6B5BDA-8663-9D3F-014F-E041921A3273}"/>
              </a:ext>
            </a:extLst>
          </p:cNvPr>
          <p:cNvSpPr txBox="1"/>
          <p:nvPr/>
        </p:nvSpPr>
        <p:spPr>
          <a:xfrm>
            <a:off x="445358" y="875777"/>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12</a:t>
            </a:r>
            <a:endParaRPr sz="850" dirty="0">
              <a:solidFill>
                <a:srgbClr val="003F98"/>
              </a:solidFill>
              <a:latin typeface="+mn-ea"/>
              <a:cs typeface="Barlow-SemiBold"/>
            </a:endParaRPr>
          </a:p>
        </p:txBody>
      </p:sp>
      <p:sp>
        <p:nvSpPr>
          <p:cNvPr id="6" name="正方形/長方形 5">
            <a:extLst>
              <a:ext uri="{FF2B5EF4-FFF2-40B4-BE49-F238E27FC236}">
                <a16:creationId xmlns:a16="http://schemas.microsoft.com/office/drawing/2014/main" id="{C3124508-8114-97F0-7F84-B810FDB3BE21}"/>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BCDE52E-99A8-6F26-952B-13FC0B1D856D}"/>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ペット受入れ</a:t>
            </a:r>
            <a:endParaRPr lang="en-US" altLang="ja-JP" sz="1100" b="1" dirty="0">
              <a:solidFill>
                <a:srgbClr val="003F98"/>
              </a:solidFill>
              <a:latin typeface="+mn-ea"/>
            </a:endParaRPr>
          </a:p>
        </p:txBody>
      </p:sp>
      <p:sp>
        <p:nvSpPr>
          <p:cNvPr id="2" name="テキスト ボックス 1">
            <a:extLst>
              <a:ext uri="{FF2B5EF4-FFF2-40B4-BE49-F238E27FC236}">
                <a16:creationId xmlns:a16="http://schemas.microsoft.com/office/drawing/2014/main" id="{1293E3DC-23C9-AE15-DA3F-0E9C3A534603}"/>
              </a:ext>
            </a:extLst>
          </p:cNvPr>
          <p:cNvSpPr txBox="1"/>
          <p:nvPr/>
        </p:nvSpPr>
        <p:spPr>
          <a:xfrm>
            <a:off x="2573383" y="3141563"/>
            <a:ext cx="300446" cy="369332"/>
          </a:xfrm>
          <a:prstGeom prst="rect">
            <a:avLst/>
          </a:prstGeom>
          <a:noFill/>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C63F7DB2-788E-358E-FBAA-ACDD5FF1CC80}"/>
              </a:ext>
            </a:extLst>
          </p:cNvPr>
          <p:cNvSpPr txBox="1"/>
          <p:nvPr/>
        </p:nvSpPr>
        <p:spPr>
          <a:xfrm>
            <a:off x="1080323" y="2789057"/>
            <a:ext cx="5379102" cy="646331"/>
          </a:xfrm>
          <a:prstGeom prst="rect">
            <a:avLst/>
          </a:prstGeom>
          <a:noFill/>
        </p:spPr>
        <p:txBody>
          <a:bodyPr wrap="square">
            <a:spAutoFit/>
          </a:bodyPr>
          <a:lstStyle/>
          <a:p>
            <a:pPr>
              <a:spcAft>
                <a:spcPts val="1800"/>
              </a:spcAft>
            </a:pPr>
            <a:r>
              <a:rPr lang="ja-JP" altLang="en-US" b="1" dirty="0"/>
              <a:t>飼い主受付マニュアル（様式</a:t>
            </a:r>
            <a:r>
              <a:rPr lang="en-US" altLang="ja-JP" b="1" dirty="0"/>
              <a:t>05</a:t>
            </a:r>
            <a:r>
              <a:rPr lang="ja-JP" altLang="en-US" b="1" dirty="0"/>
              <a:t>）をもとに飼い主の受付を行う。</a:t>
            </a:r>
            <a:endParaRPr lang="en-US" altLang="ja-JP" b="1" dirty="0"/>
          </a:p>
        </p:txBody>
      </p:sp>
      <p:grpSp>
        <p:nvGrpSpPr>
          <p:cNvPr id="5" name="グループ化 4">
            <a:extLst>
              <a:ext uri="{FF2B5EF4-FFF2-40B4-BE49-F238E27FC236}">
                <a16:creationId xmlns:a16="http://schemas.microsoft.com/office/drawing/2014/main" id="{5992A9EF-2C04-271F-5713-5F2EA42A6E16}"/>
              </a:ext>
            </a:extLst>
          </p:cNvPr>
          <p:cNvGrpSpPr/>
          <p:nvPr/>
        </p:nvGrpSpPr>
        <p:grpSpPr>
          <a:xfrm>
            <a:off x="537652" y="2968832"/>
            <a:ext cx="288290" cy="288290"/>
            <a:chOff x="1041008" y="3211860"/>
            <a:chExt cx="288290" cy="288290"/>
          </a:xfrm>
        </p:grpSpPr>
        <p:pic>
          <p:nvPicPr>
            <p:cNvPr id="8" name="object 17">
              <a:extLst>
                <a:ext uri="{FF2B5EF4-FFF2-40B4-BE49-F238E27FC236}">
                  <a16:creationId xmlns:a16="http://schemas.microsoft.com/office/drawing/2014/main" id="{1BDB5D3D-9942-B443-1647-41A0EDBE5A81}"/>
                </a:ext>
              </a:extLst>
            </p:cNvPr>
            <p:cNvPicPr/>
            <p:nvPr/>
          </p:nvPicPr>
          <p:blipFill>
            <a:blip r:embed="rId2" cstate="print"/>
            <a:stretch>
              <a:fillRect/>
            </a:stretch>
          </p:blipFill>
          <p:spPr>
            <a:xfrm>
              <a:off x="1059007" y="3229866"/>
              <a:ext cx="252006" cy="251993"/>
            </a:xfrm>
            <a:prstGeom prst="rect">
              <a:avLst/>
            </a:prstGeom>
          </p:spPr>
        </p:pic>
        <p:sp>
          <p:nvSpPr>
            <p:cNvPr id="9" name="object 18">
              <a:extLst>
                <a:ext uri="{FF2B5EF4-FFF2-40B4-BE49-F238E27FC236}">
                  <a16:creationId xmlns:a16="http://schemas.microsoft.com/office/drawing/2014/main" id="{B1EBFE62-24A1-5EF4-EC50-51F90A2E2A9E}"/>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10" name="object 35">
            <a:extLst>
              <a:ext uri="{FF2B5EF4-FFF2-40B4-BE49-F238E27FC236}">
                <a16:creationId xmlns:a16="http://schemas.microsoft.com/office/drawing/2014/main" id="{11B30309-AFD3-29D9-BD07-F21354DFC5F9}"/>
              </a:ext>
            </a:extLst>
          </p:cNvPr>
          <p:cNvSpPr/>
          <p:nvPr/>
        </p:nvSpPr>
        <p:spPr>
          <a:xfrm flipV="1">
            <a:off x="641056" y="3694138"/>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29" name="テキスト ボックス 28">
            <a:extLst>
              <a:ext uri="{FF2B5EF4-FFF2-40B4-BE49-F238E27FC236}">
                <a16:creationId xmlns:a16="http://schemas.microsoft.com/office/drawing/2014/main" id="{278E6AC2-5068-C397-EE70-CA553D08BC06}"/>
              </a:ext>
            </a:extLst>
          </p:cNvPr>
          <p:cNvSpPr txBox="1"/>
          <p:nvPr/>
        </p:nvSpPr>
        <p:spPr>
          <a:xfrm>
            <a:off x="2573383" y="4357362"/>
            <a:ext cx="300446" cy="369332"/>
          </a:xfrm>
          <a:prstGeom prst="rect">
            <a:avLst/>
          </a:prstGeom>
          <a:noFill/>
        </p:spPr>
        <p:txBody>
          <a:bodyPr wrap="square" rtlCol="0">
            <a:spAutoFit/>
          </a:bodyPr>
          <a:lstStyle/>
          <a:p>
            <a:endParaRPr kumimoji="1" lang="ja-JP" altLang="en-US" dirty="0"/>
          </a:p>
        </p:txBody>
      </p:sp>
      <p:sp>
        <p:nvSpPr>
          <p:cNvPr id="30" name="テキスト ボックス 29">
            <a:extLst>
              <a:ext uri="{FF2B5EF4-FFF2-40B4-BE49-F238E27FC236}">
                <a16:creationId xmlns:a16="http://schemas.microsoft.com/office/drawing/2014/main" id="{923E416F-2966-FFD9-1013-83A21CB9DC6A}"/>
              </a:ext>
            </a:extLst>
          </p:cNvPr>
          <p:cNvSpPr txBox="1"/>
          <p:nvPr/>
        </p:nvSpPr>
        <p:spPr>
          <a:xfrm>
            <a:off x="1080323" y="4004856"/>
            <a:ext cx="5379102" cy="646331"/>
          </a:xfrm>
          <a:prstGeom prst="rect">
            <a:avLst/>
          </a:prstGeom>
          <a:noFill/>
        </p:spPr>
        <p:txBody>
          <a:bodyPr wrap="square">
            <a:spAutoFit/>
          </a:bodyPr>
          <a:lstStyle/>
          <a:p>
            <a:r>
              <a:rPr lang="ja-JP" altLang="en-US" b="1" dirty="0"/>
              <a:t>飼い主へ、ペットを収容したら、飼い主自身の受付をするように伝える。</a:t>
            </a:r>
          </a:p>
        </p:txBody>
      </p:sp>
      <p:grpSp>
        <p:nvGrpSpPr>
          <p:cNvPr id="31" name="グループ化 30">
            <a:extLst>
              <a:ext uri="{FF2B5EF4-FFF2-40B4-BE49-F238E27FC236}">
                <a16:creationId xmlns:a16="http://schemas.microsoft.com/office/drawing/2014/main" id="{6049993E-00FE-BC5A-63FE-83F26232A2F1}"/>
              </a:ext>
            </a:extLst>
          </p:cNvPr>
          <p:cNvGrpSpPr/>
          <p:nvPr/>
        </p:nvGrpSpPr>
        <p:grpSpPr>
          <a:xfrm>
            <a:off x="537652" y="4184632"/>
            <a:ext cx="288290" cy="288290"/>
            <a:chOff x="1041008" y="3211860"/>
            <a:chExt cx="288290" cy="288290"/>
          </a:xfrm>
        </p:grpSpPr>
        <p:pic>
          <p:nvPicPr>
            <p:cNvPr id="32" name="object 17">
              <a:extLst>
                <a:ext uri="{FF2B5EF4-FFF2-40B4-BE49-F238E27FC236}">
                  <a16:creationId xmlns:a16="http://schemas.microsoft.com/office/drawing/2014/main" id="{3648C087-8C42-37FF-9CEA-C01E47EEF3D5}"/>
                </a:ext>
              </a:extLst>
            </p:cNvPr>
            <p:cNvPicPr/>
            <p:nvPr/>
          </p:nvPicPr>
          <p:blipFill>
            <a:blip r:embed="rId2" cstate="print"/>
            <a:stretch>
              <a:fillRect/>
            </a:stretch>
          </p:blipFill>
          <p:spPr>
            <a:xfrm>
              <a:off x="1059007" y="3229866"/>
              <a:ext cx="252006" cy="251993"/>
            </a:xfrm>
            <a:prstGeom prst="rect">
              <a:avLst/>
            </a:prstGeom>
          </p:spPr>
        </p:pic>
        <p:sp>
          <p:nvSpPr>
            <p:cNvPr id="33" name="object 18">
              <a:extLst>
                <a:ext uri="{FF2B5EF4-FFF2-40B4-BE49-F238E27FC236}">
                  <a16:creationId xmlns:a16="http://schemas.microsoft.com/office/drawing/2014/main" id="{86798FE6-729F-2455-DB55-145879E77802}"/>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37" name="object 35">
            <a:extLst>
              <a:ext uri="{FF2B5EF4-FFF2-40B4-BE49-F238E27FC236}">
                <a16:creationId xmlns:a16="http://schemas.microsoft.com/office/drawing/2014/main" id="{02863484-C520-E5E6-684F-D7BBAC48894E}"/>
              </a:ext>
            </a:extLst>
          </p:cNvPr>
          <p:cNvSpPr/>
          <p:nvPr/>
        </p:nvSpPr>
        <p:spPr>
          <a:xfrm flipV="1">
            <a:off x="641056" y="4781526"/>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14" name="正方形/長方形 13">
            <a:extLst>
              <a:ext uri="{FF2B5EF4-FFF2-40B4-BE49-F238E27FC236}">
                <a16:creationId xmlns:a16="http://schemas.microsoft.com/office/drawing/2014/main" id="{6435123E-70CB-EE9A-AE0A-C4A3F763F61E}"/>
              </a:ext>
            </a:extLst>
          </p:cNvPr>
          <p:cNvSpPr/>
          <p:nvPr/>
        </p:nvSpPr>
        <p:spPr>
          <a:xfrm>
            <a:off x="490301" y="1687369"/>
            <a:ext cx="5905015" cy="764420"/>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飼養場所へペットを受け入れるために</a:t>
            </a:r>
            <a:endParaRPr kumimoji="1" lang="en-US" altLang="ja-JP" dirty="0">
              <a:solidFill>
                <a:srgbClr val="003F98"/>
              </a:solidFill>
            </a:endParaRPr>
          </a:p>
          <a:p>
            <a:pPr algn="ctr"/>
            <a:r>
              <a:rPr kumimoji="1" lang="ja-JP" altLang="en-US" dirty="0">
                <a:solidFill>
                  <a:srgbClr val="003F98"/>
                </a:solidFill>
              </a:rPr>
              <a:t>飼い主を受け付け、飼養ルールの説明をしましょう。</a:t>
            </a:r>
            <a:endParaRPr kumimoji="1" lang="en-US" altLang="ja-JP" dirty="0">
              <a:solidFill>
                <a:srgbClr val="003F98"/>
              </a:solidFill>
            </a:endParaRPr>
          </a:p>
        </p:txBody>
      </p:sp>
      <p:sp>
        <p:nvSpPr>
          <p:cNvPr id="17" name="四角形: 角を丸くする 16">
            <a:extLst>
              <a:ext uri="{FF2B5EF4-FFF2-40B4-BE49-F238E27FC236}">
                <a16:creationId xmlns:a16="http://schemas.microsoft.com/office/drawing/2014/main" id="{95DF1EB2-2E36-CDE4-332C-75211F77A82C}"/>
              </a:ext>
            </a:extLst>
          </p:cNvPr>
          <p:cNvSpPr/>
          <p:nvPr/>
        </p:nvSpPr>
        <p:spPr>
          <a:xfrm>
            <a:off x="3597493" y="3364295"/>
            <a:ext cx="2592000" cy="283374"/>
          </a:xfrm>
          <a:prstGeom prst="roundRect">
            <a:avLst/>
          </a:prstGeom>
          <a:solidFill>
            <a:srgbClr val="5857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CF8E45F-C2BE-03B7-D7FF-78F928F1CD00}"/>
              </a:ext>
            </a:extLst>
          </p:cNvPr>
          <p:cNvSpPr txBox="1"/>
          <p:nvPr/>
        </p:nvSpPr>
        <p:spPr>
          <a:xfrm>
            <a:off x="3701998" y="3372838"/>
            <a:ext cx="2174970" cy="261610"/>
          </a:xfrm>
          <a:prstGeom prst="rect">
            <a:avLst/>
          </a:prstGeom>
          <a:noFill/>
        </p:spPr>
        <p:txBody>
          <a:bodyPr wrap="square">
            <a:spAutoFit/>
          </a:bodyPr>
          <a:lstStyle/>
          <a:p>
            <a:r>
              <a:rPr lang="ja-JP" altLang="en-US" sz="1100" b="1" dirty="0">
                <a:solidFill>
                  <a:schemeClr val="bg1"/>
                </a:solidFill>
              </a:rPr>
              <a:t>様式</a:t>
            </a:r>
            <a:r>
              <a:rPr lang="en-US" altLang="ja-JP" sz="1100" b="1" dirty="0">
                <a:solidFill>
                  <a:schemeClr val="bg1"/>
                </a:solidFill>
              </a:rPr>
              <a:t>05</a:t>
            </a:r>
            <a:r>
              <a:rPr lang="ja-JP" altLang="en-US" sz="1100" b="1" dirty="0">
                <a:solidFill>
                  <a:schemeClr val="bg1"/>
                </a:solidFill>
              </a:rPr>
              <a:t>：飼い主受付マニュアル</a:t>
            </a:r>
            <a:endParaRPr lang="ja-JP" altLang="en-US" sz="1100" dirty="0">
              <a:solidFill>
                <a:schemeClr val="bg1"/>
              </a:solidFill>
            </a:endParaRPr>
          </a:p>
        </p:txBody>
      </p:sp>
      <p:pic>
        <p:nvPicPr>
          <p:cNvPr id="19" name="図 18" descr="アイコン&#10;&#10;AI 生成コンテンツは誤りを含む可能性があります。">
            <a:extLst>
              <a:ext uri="{FF2B5EF4-FFF2-40B4-BE49-F238E27FC236}">
                <a16:creationId xmlns:a16="http://schemas.microsoft.com/office/drawing/2014/main" id="{7F6F9F56-7BF4-F56E-6037-08643F4BFA61}"/>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868693" y="3383936"/>
            <a:ext cx="216000" cy="216000"/>
          </a:xfrm>
          <a:prstGeom prst="rect">
            <a:avLst/>
          </a:prstGeom>
        </p:spPr>
      </p:pic>
    </p:spTree>
    <p:extLst>
      <p:ext uri="{BB962C8B-B14F-4D97-AF65-F5344CB8AC3E}">
        <p14:creationId xmlns:p14="http://schemas.microsoft.com/office/powerpoint/2010/main" val="3782780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17212-BDB3-FB69-53C7-C091CC7830B7}"/>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9282A559-6327-CCAD-67E9-2152827C0F92}"/>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object 16">
            <a:extLst>
              <a:ext uri="{FF2B5EF4-FFF2-40B4-BE49-F238E27FC236}">
                <a16:creationId xmlns:a16="http://schemas.microsoft.com/office/drawing/2014/main" id="{054B783B-0FB7-DAF6-7B96-88CE850B9F3C}"/>
              </a:ext>
            </a:extLst>
          </p:cNvPr>
          <p:cNvSpPr/>
          <p:nvPr/>
        </p:nvSpPr>
        <p:spPr>
          <a:xfrm>
            <a:off x="396173" y="1151168"/>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C4CEFD95-2537-191B-62DB-63FDD15BE250}"/>
              </a:ext>
            </a:extLst>
          </p:cNvPr>
          <p:cNvSpPr txBox="1"/>
          <p:nvPr/>
        </p:nvSpPr>
        <p:spPr>
          <a:xfrm>
            <a:off x="1211184" y="971837"/>
            <a:ext cx="5053620" cy="1072088"/>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避難所開設・運営の</a:t>
            </a:r>
            <a:endParaRPr lang="en-US" altLang="ja-JP" sz="3400" b="1" spc="160" dirty="0">
              <a:solidFill>
                <a:srgbClr val="003F98"/>
              </a:solidFill>
              <a:latin typeface="+mn-ea"/>
              <a:cs typeface="NotoSansJP-Black"/>
            </a:endParaRPr>
          </a:p>
          <a:p>
            <a:pPr marL="12698">
              <a:spcBef>
                <a:spcPts val="100"/>
              </a:spcBef>
            </a:pPr>
            <a:r>
              <a:rPr lang="ja-JP" altLang="en-US" sz="3400" b="1" spc="160" dirty="0">
                <a:solidFill>
                  <a:srgbClr val="003F98"/>
                </a:solidFill>
                <a:latin typeface="+mn-ea"/>
                <a:cs typeface="NotoSansJP-Black"/>
              </a:rPr>
              <a:t>責任者への報告</a:t>
            </a:r>
          </a:p>
        </p:txBody>
      </p:sp>
      <p:sp>
        <p:nvSpPr>
          <p:cNvPr id="36" name="object 20">
            <a:extLst>
              <a:ext uri="{FF2B5EF4-FFF2-40B4-BE49-F238E27FC236}">
                <a16:creationId xmlns:a16="http://schemas.microsoft.com/office/drawing/2014/main" id="{C51FDB0C-D879-C6A2-C410-0C8330D78FC4}"/>
              </a:ext>
            </a:extLst>
          </p:cNvPr>
          <p:cNvSpPr txBox="1"/>
          <p:nvPr/>
        </p:nvSpPr>
        <p:spPr>
          <a:xfrm>
            <a:off x="445358" y="1241541"/>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13</a:t>
            </a:r>
            <a:endParaRPr sz="850" dirty="0">
              <a:solidFill>
                <a:srgbClr val="003F98"/>
              </a:solidFill>
              <a:latin typeface="+mn-ea"/>
              <a:cs typeface="Barlow-SemiBold"/>
            </a:endParaRPr>
          </a:p>
        </p:txBody>
      </p:sp>
      <p:sp>
        <p:nvSpPr>
          <p:cNvPr id="6" name="正方形/長方形 5">
            <a:extLst>
              <a:ext uri="{FF2B5EF4-FFF2-40B4-BE49-F238E27FC236}">
                <a16:creationId xmlns:a16="http://schemas.microsoft.com/office/drawing/2014/main" id="{FCADC304-FAE2-1F4C-9645-9AC842298A4C}"/>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200048B-CC78-1171-49E4-CFB37CDEC00C}"/>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ペット受入れ</a:t>
            </a:r>
            <a:endParaRPr lang="en-US" altLang="ja-JP" sz="1100" b="1" dirty="0">
              <a:solidFill>
                <a:srgbClr val="003F98"/>
              </a:solidFill>
              <a:latin typeface="+mn-ea"/>
            </a:endParaRPr>
          </a:p>
        </p:txBody>
      </p:sp>
      <p:sp>
        <p:nvSpPr>
          <p:cNvPr id="4" name="テキスト ボックス 3">
            <a:extLst>
              <a:ext uri="{FF2B5EF4-FFF2-40B4-BE49-F238E27FC236}">
                <a16:creationId xmlns:a16="http://schemas.microsoft.com/office/drawing/2014/main" id="{937A7153-C7CB-801E-9A99-35C762A60984}"/>
              </a:ext>
            </a:extLst>
          </p:cNvPr>
          <p:cNvSpPr txBox="1"/>
          <p:nvPr/>
        </p:nvSpPr>
        <p:spPr>
          <a:xfrm>
            <a:off x="1080323" y="3528617"/>
            <a:ext cx="5379102" cy="707886"/>
          </a:xfrm>
          <a:prstGeom prst="rect">
            <a:avLst/>
          </a:prstGeom>
          <a:noFill/>
        </p:spPr>
        <p:txBody>
          <a:bodyPr wrap="square">
            <a:spAutoFit/>
          </a:bodyPr>
          <a:lstStyle/>
          <a:p>
            <a:r>
              <a:rPr lang="ja-JP" altLang="en-US" sz="2000" b="1" dirty="0"/>
              <a:t>避難所に収容したペットの頭数と飼い主の人数について責任者に適宜報告する。</a:t>
            </a:r>
          </a:p>
        </p:txBody>
      </p:sp>
      <p:grpSp>
        <p:nvGrpSpPr>
          <p:cNvPr id="5" name="グループ化 4">
            <a:extLst>
              <a:ext uri="{FF2B5EF4-FFF2-40B4-BE49-F238E27FC236}">
                <a16:creationId xmlns:a16="http://schemas.microsoft.com/office/drawing/2014/main" id="{35585D84-D23D-40FD-1714-06BC5478AB57}"/>
              </a:ext>
            </a:extLst>
          </p:cNvPr>
          <p:cNvGrpSpPr/>
          <p:nvPr/>
        </p:nvGrpSpPr>
        <p:grpSpPr>
          <a:xfrm>
            <a:off x="537652" y="3721453"/>
            <a:ext cx="288290" cy="288290"/>
            <a:chOff x="1041008" y="3211860"/>
            <a:chExt cx="288290" cy="288290"/>
          </a:xfrm>
        </p:grpSpPr>
        <p:pic>
          <p:nvPicPr>
            <p:cNvPr id="8" name="object 17">
              <a:extLst>
                <a:ext uri="{FF2B5EF4-FFF2-40B4-BE49-F238E27FC236}">
                  <a16:creationId xmlns:a16="http://schemas.microsoft.com/office/drawing/2014/main" id="{6FEC0537-0171-61A8-52A5-21059A5D24B7}"/>
                </a:ext>
              </a:extLst>
            </p:cNvPr>
            <p:cNvPicPr/>
            <p:nvPr/>
          </p:nvPicPr>
          <p:blipFill>
            <a:blip r:embed="rId2" cstate="print"/>
            <a:stretch>
              <a:fillRect/>
            </a:stretch>
          </p:blipFill>
          <p:spPr>
            <a:xfrm>
              <a:off x="1059007" y="3229866"/>
              <a:ext cx="252006" cy="251993"/>
            </a:xfrm>
            <a:prstGeom prst="rect">
              <a:avLst/>
            </a:prstGeom>
          </p:spPr>
        </p:pic>
        <p:sp>
          <p:nvSpPr>
            <p:cNvPr id="9" name="object 18">
              <a:extLst>
                <a:ext uri="{FF2B5EF4-FFF2-40B4-BE49-F238E27FC236}">
                  <a16:creationId xmlns:a16="http://schemas.microsoft.com/office/drawing/2014/main" id="{757FB905-7473-5476-3A46-3BCC7F0F23AA}"/>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10" name="object 35">
            <a:extLst>
              <a:ext uri="{FF2B5EF4-FFF2-40B4-BE49-F238E27FC236}">
                <a16:creationId xmlns:a16="http://schemas.microsoft.com/office/drawing/2014/main" id="{F7B1D35E-DDD4-6268-9A47-3B3382D4790A}"/>
              </a:ext>
            </a:extLst>
          </p:cNvPr>
          <p:cNvSpPr/>
          <p:nvPr/>
        </p:nvSpPr>
        <p:spPr>
          <a:xfrm flipV="1">
            <a:off x="641056" y="4849017"/>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39" name="object 2">
            <a:extLst>
              <a:ext uri="{FF2B5EF4-FFF2-40B4-BE49-F238E27FC236}">
                <a16:creationId xmlns:a16="http://schemas.microsoft.com/office/drawing/2014/main" id="{03DEA222-FA7C-F7A1-42E5-0D99BDEBFD06}"/>
              </a:ext>
            </a:extLst>
          </p:cNvPr>
          <p:cNvSpPr/>
          <p:nvPr/>
        </p:nvSpPr>
        <p:spPr>
          <a:xfrm>
            <a:off x="445360" y="5489757"/>
            <a:ext cx="5905015" cy="905064"/>
          </a:xfrm>
          <a:custGeom>
            <a:avLst/>
            <a:gdLst/>
            <a:ahLst/>
            <a:cxnLst/>
            <a:rect l="l" t="t" r="r" b="b"/>
            <a:pathLst>
              <a:path w="6552565" h="864234">
                <a:moveTo>
                  <a:pt x="6551993" y="0"/>
                </a:moveTo>
                <a:lnTo>
                  <a:pt x="8077" y="0"/>
                </a:lnTo>
                <a:lnTo>
                  <a:pt x="0" y="863993"/>
                </a:lnTo>
                <a:lnTo>
                  <a:pt x="6543916" y="863993"/>
                </a:lnTo>
                <a:lnTo>
                  <a:pt x="6551993" y="0"/>
                </a:lnTo>
                <a:close/>
              </a:path>
            </a:pathLst>
          </a:custGeom>
          <a:solidFill>
            <a:srgbClr val="E9EAF5"/>
          </a:solidFill>
        </p:spPr>
        <p:txBody>
          <a:bodyPr wrap="square" lIns="0" tIns="0" rIns="0" bIns="0" rtlCol="0"/>
          <a:lstStyle/>
          <a:p>
            <a:endParaRPr dirty="0">
              <a:latin typeface="+mj-ea"/>
              <a:ea typeface="+mj-ea"/>
            </a:endParaRPr>
          </a:p>
        </p:txBody>
      </p:sp>
      <p:sp>
        <p:nvSpPr>
          <p:cNvPr id="40" name="object 5">
            <a:extLst>
              <a:ext uri="{FF2B5EF4-FFF2-40B4-BE49-F238E27FC236}">
                <a16:creationId xmlns:a16="http://schemas.microsoft.com/office/drawing/2014/main" id="{6CED7E72-22C8-2FEB-956D-C5B16F545AAB}"/>
              </a:ext>
            </a:extLst>
          </p:cNvPr>
          <p:cNvSpPr/>
          <p:nvPr/>
        </p:nvSpPr>
        <p:spPr>
          <a:xfrm>
            <a:off x="459870" y="5341002"/>
            <a:ext cx="3398074" cy="386955"/>
          </a:xfrm>
          <a:custGeom>
            <a:avLst/>
            <a:gdLst/>
            <a:ahLst/>
            <a:cxnLst/>
            <a:rect l="l" t="t" r="r" b="b"/>
            <a:pathLst>
              <a:path w="6552565" h="432434">
                <a:moveTo>
                  <a:pt x="3347999" y="360006"/>
                </a:moveTo>
                <a:lnTo>
                  <a:pt x="3203994" y="360006"/>
                </a:lnTo>
                <a:lnTo>
                  <a:pt x="3275990" y="432015"/>
                </a:lnTo>
                <a:lnTo>
                  <a:pt x="3347999" y="360006"/>
                </a:lnTo>
                <a:close/>
              </a:path>
              <a:path w="6552565" h="432434">
                <a:moveTo>
                  <a:pt x="6552006" y="0"/>
                </a:moveTo>
                <a:lnTo>
                  <a:pt x="0" y="0"/>
                </a:lnTo>
                <a:lnTo>
                  <a:pt x="0" y="359994"/>
                </a:lnTo>
                <a:lnTo>
                  <a:pt x="6552006" y="359994"/>
                </a:lnTo>
                <a:lnTo>
                  <a:pt x="6552006" y="0"/>
                </a:lnTo>
                <a:close/>
              </a:path>
            </a:pathLst>
          </a:custGeom>
          <a:solidFill>
            <a:srgbClr val="003F98"/>
          </a:solidFill>
        </p:spPr>
        <p:txBody>
          <a:bodyPr wrap="square" lIns="0" tIns="0" rIns="0" bIns="0" rtlCol="0"/>
          <a:lstStyle/>
          <a:p>
            <a:endParaRPr dirty="0">
              <a:latin typeface="+mj-ea"/>
              <a:ea typeface="+mj-ea"/>
            </a:endParaRPr>
          </a:p>
        </p:txBody>
      </p:sp>
      <p:sp>
        <p:nvSpPr>
          <p:cNvPr id="41" name="object 8">
            <a:extLst>
              <a:ext uri="{FF2B5EF4-FFF2-40B4-BE49-F238E27FC236}">
                <a16:creationId xmlns:a16="http://schemas.microsoft.com/office/drawing/2014/main" id="{F2DF42EC-15AB-4F7F-2EA4-79B0AB959E88}"/>
              </a:ext>
            </a:extLst>
          </p:cNvPr>
          <p:cNvSpPr txBox="1"/>
          <p:nvPr/>
        </p:nvSpPr>
        <p:spPr>
          <a:xfrm>
            <a:off x="485479" y="5341000"/>
            <a:ext cx="3321667" cy="297516"/>
          </a:xfrm>
          <a:prstGeom prst="rect">
            <a:avLst/>
          </a:prstGeom>
        </p:spPr>
        <p:txBody>
          <a:bodyPr vert="horz" wrap="square" lIns="0" tIns="58419" rIns="0" bIns="0" rtlCol="0">
            <a:spAutoFit/>
          </a:bodyPr>
          <a:lstStyle/>
          <a:p>
            <a:pPr marL="39364" algn="ctr">
              <a:spcBef>
                <a:spcPts val="459"/>
              </a:spcBef>
            </a:pPr>
            <a:r>
              <a:rPr lang="ja-JP" altLang="en-US" sz="1550" b="1" spc="270" dirty="0">
                <a:solidFill>
                  <a:srgbClr val="FFFFFF"/>
                </a:solidFill>
                <a:latin typeface="+mn-ea"/>
                <a:cs typeface="Noto Sans JP"/>
              </a:rPr>
              <a:t>緊急的な対応</a:t>
            </a:r>
            <a:endParaRPr sz="1550" dirty="0">
              <a:latin typeface="+mn-ea"/>
              <a:cs typeface="Noto Sans JP"/>
            </a:endParaRPr>
          </a:p>
        </p:txBody>
      </p:sp>
      <p:sp>
        <p:nvSpPr>
          <p:cNvPr id="42" name="object 3">
            <a:extLst>
              <a:ext uri="{FF2B5EF4-FFF2-40B4-BE49-F238E27FC236}">
                <a16:creationId xmlns:a16="http://schemas.microsoft.com/office/drawing/2014/main" id="{F4A8206B-DC47-9CF7-5CAA-FBE1C27BA703}"/>
              </a:ext>
            </a:extLst>
          </p:cNvPr>
          <p:cNvSpPr txBox="1"/>
          <p:nvPr/>
        </p:nvSpPr>
        <p:spPr>
          <a:xfrm>
            <a:off x="694233" y="5893415"/>
            <a:ext cx="5364441" cy="233590"/>
          </a:xfrm>
          <a:prstGeom prst="rect">
            <a:avLst/>
          </a:prstGeom>
        </p:spPr>
        <p:txBody>
          <a:bodyPr vert="horz" wrap="square" lIns="0" tIns="11430" rIns="0" bIns="0" rtlCol="0">
            <a:spAutoFit/>
          </a:bodyPr>
          <a:lstStyle/>
          <a:p>
            <a:pPr marL="12698" marR="5080">
              <a:lnSpc>
                <a:spcPct val="128800"/>
              </a:lnSpc>
              <a:spcBef>
                <a:spcPts val="90"/>
              </a:spcBef>
            </a:pPr>
            <a:r>
              <a:rPr lang="ja-JP" altLang="en-US" sz="1200" dirty="0"/>
              <a:t>緊急的な対応を要する事項があれば責任者と相談する。</a:t>
            </a:r>
            <a:endParaRPr lang="en-US" altLang="ja-JP" sz="1200" spc="80" dirty="0">
              <a:solidFill>
                <a:srgbClr val="221815"/>
              </a:solidFill>
              <a:latin typeface="+mn-ea"/>
              <a:cs typeface="NotoSansJP-Medium"/>
            </a:endParaRPr>
          </a:p>
        </p:txBody>
      </p:sp>
      <p:sp>
        <p:nvSpPr>
          <p:cNvPr id="11" name="正方形/長方形 10">
            <a:extLst>
              <a:ext uri="{FF2B5EF4-FFF2-40B4-BE49-F238E27FC236}">
                <a16:creationId xmlns:a16="http://schemas.microsoft.com/office/drawing/2014/main" id="{80CE9890-1255-C8F5-66BA-130E71C0380C}"/>
              </a:ext>
            </a:extLst>
          </p:cNvPr>
          <p:cNvSpPr/>
          <p:nvPr/>
        </p:nvSpPr>
        <p:spPr>
          <a:xfrm>
            <a:off x="490303" y="2484204"/>
            <a:ext cx="5905015" cy="764420"/>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避難所で受け入れたペットの状況を共有するため</a:t>
            </a:r>
            <a:endParaRPr kumimoji="1" lang="en-US" altLang="ja-JP" dirty="0">
              <a:solidFill>
                <a:srgbClr val="003F98"/>
              </a:solidFill>
            </a:endParaRPr>
          </a:p>
          <a:p>
            <a:pPr algn="ctr"/>
            <a:r>
              <a:rPr kumimoji="1" lang="ja-JP" altLang="en-US" dirty="0">
                <a:solidFill>
                  <a:srgbClr val="003F98"/>
                </a:solidFill>
              </a:rPr>
              <a:t>責任者にペットの頭数等を報告しましょう。</a:t>
            </a:r>
            <a:endParaRPr kumimoji="1" lang="en-US" altLang="ja-JP" dirty="0">
              <a:solidFill>
                <a:srgbClr val="003F98"/>
              </a:solidFill>
            </a:endParaRPr>
          </a:p>
        </p:txBody>
      </p:sp>
      <p:sp>
        <p:nvSpPr>
          <p:cNvPr id="2" name="object 2">
            <a:extLst>
              <a:ext uri="{FF2B5EF4-FFF2-40B4-BE49-F238E27FC236}">
                <a16:creationId xmlns:a16="http://schemas.microsoft.com/office/drawing/2014/main" id="{448AE962-235A-4FBE-2D17-BBAFAF02D9B5}"/>
              </a:ext>
            </a:extLst>
          </p:cNvPr>
          <p:cNvSpPr/>
          <p:nvPr/>
        </p:nvSpPr>
        <p:spPr>
          <a:xfrm>
            <a:off x="459872" y="6923356"/>
            <a:ext cx="5905015" cy="1203456"/>
          </a:xfrm>
          <a:custGeom>
            <a:avLst/>
            <a:gdLst/>
            <a:ahLst/>
            <a:cxnLst/>
            <a:rect l="l" t="t" r="r" b="b"/>
            <a:pathLst>
              <a:path w="6552565" h="864234">
                <a:moveTo>
                  <a:pt x="6551993" y="0"/>
                </a:moveTo>
                <a:lnTo>
                  <a:pt x="8077" y="0"/>
                </a:lnTo>
                <a:lnTo>
                  <a:pt x="0" y="863993"/>
                </a:lnTo>
                <a:lnTo>
                  <a:pt x="6543916" y="863993"/>
                </a:lnTo>
                <a:lnTo>
                  <a:pt x="6551993" y="0"/>
                </a:lnTo>
                <a:close/>
              </a:path>
            </a:pathLst>
          </a:custGeom>
          <a:solidFill>
            <a:srgbClr val="E9EAF5"/>
          </a:solidFill>
        </p:spPr>
        <p:txBody>
          <a:bodyPr wrap="square" lIns="0" tIns="0" rIns="0" bIns="0" rtlCol="0"/>
          <a:lstStyle/>
          <a:p>
            <a:endParaRPr dirty="0">
              <a:latin typeface="+mj-ea"/>
              <a:ea typeface="+mj-ea"/>
            </a:endParaRPr>
          </a:p>
        </p:txBody>
      </p:sp>
      <p:sp>
        <p:nvSpPr>
          <p:cNvPr id="12" name="object 5">
            <a:extLst>
              <a:ext uri="{FF2B5EF4-FFF2-40B4-BE49-F238E27FC236}">
                <a16:creationId xmlns:a16="http://schemas.microsoft.com/office/drawing/2014/main" id="{54FD81AF-EDD2-A5F8-0541-BD477B8FFF49}"/>
              </a:ext>
            </a:extLst>
          </p:cNvPr>
          <p:cNvSpPr/>
          <p:nvPr/>
        </p:nvSpPr>
        <p:spPr>
          <a:xfrm>
            <a:off x="474383" y="6774601"/>
            <a:ext cx="3398074" cy="386955"/>
          </a:xfrm>
          <a:custGeom>
            <a:avLst/>
            <a:gdLst/>
            <a:ahLst/>
            <a:cxnLst/>
            <a:rect l="l" t="t" r="r" b="b"/>
            <a:pathLst>
              <a:path w="6552565" h="432434">
                <a:moveTo>
                  <a:pt x="3347999" y="360006"/>
                </a:moveTo>
                <a:lnTo>
                  <a:pt x="3203994" y="360006"/>
                </a:lnTo>
                <a:lnTo>
                  <a:pt x="3275990" y="432015"/>
                </a:lnTo>
                <a:lnTo>
                  <a:pt x="3347999" y="360006"/>
                </a:lnTo>
                <a:close/>
              </a:path>
              <a:path w="6552565" h="432434">
                <a:moveTo>
                  <a:pt x="6552006" y="0"/>
                </a:moveTo>
                <a:lnTo>
                  <a:pt x="0" y="0"/>
                </a:lnTo>
                <a:lnTo>
                  <a:pt x="0" y="359994"/>
                </a:lnTo>
                <a:lnTo>
                  <a:pt x="6552006" y="359994"/>
                </a:lnTo>
                <a:lnTo>
                  <a:pt x="6552006" y="0"/>
                </a:lnTo>
                <a:close/>
              </a:path>
            </a:pathLst>
          </a:custGeom>
          <a:solidFill>
            <a:srgbClr val="003F98"/>
          </a:solidFill>
        </p:spPr>
        <p:txBody>
          <a:bodyPr wrap="square" lIns="0" tIns="0" rIns="0" bIns="0" rtlCol="0"/>
          <a:lstStyle/>
          <a:p>
            <a:endParaRPr dirty="0">
              <a:latin typeface="+mj-ea"/>
              <a:ea typeface="+mj-ea"/>
            </a:endParaRPr>
          </a:p>
        </p:txBody>
      </p:sp>
      <p:sp>
        <p:nvSpPr>
          <p:cNvPr id="13" name="object 8">
            <a:extLst>
              <a:ext uri="{FF2B5EF4-FFF2-40B4-BE49-F238E27FC236}">
                <a16:creationId xmlns:a16="http://schemas.microsoft.com/office/drawing/2014/main" id="{19552EB0-0E71-0A5C-0749-9AC64D652F5D}"/>
              </a:ext>
            </a:extLst>
          </p:cNvPr>
          <p:cNvSpPr txBox="1"/>
          <p:nvPr/>
        </p:nvSpPr>
        <p:spPr>
          <a:xfrm>
            <a:off x="499991" y="6774597"/>
            <a:ext cx="3321667" cy="297516"/>
          </a:xfrm>
          <a:prstGeom prst="rect">
            <a:avLst/>
          </a:prstGeom>
        </p:spPr>
        <p:txBody>
          <a:bodyPr vert="horz" wrap="square" lIns="0" tIns="58419" rIns="0" bIns="0" rtlCol="0">
            <a:spAutoFit/>
          </a:bodyPr>
          <a:lstStyle/>
          <a:p>
            <a:pPr marL="39364" algn="ctr">
              <a:spcBef>
                <a:spcPts val="459"/>
              </a:spcBef>
            </a:pPr>
            <a:r>
              <a:rPr lang="ja-JP" altLang="en-US" sz="1550" b="1" spc="270" dirty="0">
                <a:solidFill>
                  <a:srgbClr val="FFFFFF"/>
                </a:solidFill>
                <a:latin typeface="+mn-ea"/>
                <a:cs typeface="Noto Sans JP"/>
              </a:rPr>
              <a:t>報告</a:t>
            </a:r>
            <a:endParaRPr sz="1550" dirty="0">
              <a:latin typeface="+mn-ea"/>
              <a:cs typeface="Noto Sans JP"/>
            </a:endParaRPr>
          </a:p>
        </p:txBody>
      </p:sp>
      <p:sp>
        <p:nvSpPr>
          <p:cNvPr id="14" name="object 3">
            <a:extLst>
              <a:ext uri="{FF2B5EF4-FFF2-40B4-BE49-F238E27FC236}">
                <a16:creationId xmlns:a16="http://schemas.microsoft.com/office/drawing/2014/main" id="{0B9B38C1-84B5-B1FF-C6AF-CA09EB41EDDC}"/>
              </a:ext>
            </a:extLst>
          </p:cNvPr>
          <p:cNvSpPr txBox="1"/>
          <p:nvPr/>
        </p:nvSpPr>
        <p:spPr>
          <a:xfrm>
            <a:off x="708745" y="7327014"/>
            <a:ext cx="5364441" cy="471796"/>
          </a:xfrm>
          <a:prstGeom prst="rect">
            <a:avLst/>
          </a:prstGeom>
        </p:spPr>
        <p:txBody>
          <a:bodyPr vert="horz" wrap="square" lIns="0" tIns="11430" rIns="0" bIns="0" rtlCol="0">
            <a:spAutoFit/>
          </a:bodyPr>
          <a:lstStyle/>
          <a:p>
            <a:pPr marL="12698" marR="5080">
              <a:lnSpc>
                <a:spcPct val="128800"/>
              </a:lnSpc>
              <a:spcBef>
                <a:spcPts val="90"/>
              </a:spcBef>
            </a:pPr>
            <a:r>
              <a:rPr lang="ja-JP" altLang="en-US" sz="1200" dirty="0"/>
              <a:t>受入れを開始して落ち着いたタイミング、日没後など、定期的に避難所受付とも連携しましょう。</a:t>
            </a:r>
            <a:endParaRPr lang="en-US" altLang="ja-JP" sz="1200" spc="80" dirty="0">
              <a:solidFill>
                <a:srgbClr val="221815"/>
              </a:solidFill>
              <a:latin typeface="+mn-ea"/>
              <a:cs typeface="NotoSansJP-Medium"/>
            </a:endParaRPr>
          </a:p>
        </p:txBody>
      </p:sp>
      <p:sp>
        <p:nvSpPr>
          <p:cNvPr id="15" name="四角形: 角を丸くする 14">
            <a:extLst>
              <a:ext uri="{FF2B5EF4-FFF2-40B4-BE49-F238E27FC236}">
                <a16:creationId xmlns:a16="http://schemas.microsoft.com/office/drawing/2014/main" id="{404BD97E-ACF9-A162-815D-0CC7E0571567}"/>
              </a:ext>
            </a:extLst>
          </p:cNvPr>
          <p:cNvSpPr/>
          <p:nvPr/>
        </p:nvSpPr>
        <p:spPr>
          <a:xfrm>
            <a:off x="1174810" y="4480223"/>
            <a:ext cx="2268000" cy="288000"/>
          </a:xfrm>
          <a:prstGeom prst="roundRect">
            <a:avLst/>
          </a:prstGeom>
          <a:solidFill>
            <a:srgbClr val="5857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44B814C-8F8C-2837-B844-50F44FFF068C}"/>
              </a:ext>
            </a:extLst>
          </p:cNvPr>
          <p:cNvSpPr txBox="1"/>
          <p:nvPr/>
        </p:nvSpPr>
        <p:spPr>
          <a:xfrm>
            <a:off x="1275405" y="4488766"/>
            <a:ext cx="1826179" cy="261610"/>
          </a:xfrm>
          <a:prstGeom prst="rect">
            <a:avLst/>
          </a:prstGeom>
          <a:noFill/>
        </p:spPr>
        <p:txBody>
          <a:bodyPr wrap="square">
            <a:spAutoFit/>
          </a:bodyPr>
          <a:lstStyle/>
          <a:p>
            <a:r>
              <a:rPr lang="ja-JP" altLang="en-US" sz="1100" b="1" dirty="0">
                <a:solidFill>
                  <a:schemeClr val="bg1"/>
                </a:solidFill>
              </a:rPr>
              <a:t>様式</a:t>
            </a:r>
            <a:r>
              <a:rPr lang="en-US" altLang="ja-JP" sz="1100" b="1" dirty="0">
                <a:solidFill>
                  <a:schemeClr val="bg1"/>
                </a:solidFill>
              </a:rPr>
              <a:t>03</a:t>
            </a:r>
            <a:r>
              <a:rPr lang="ja-JP" altLang="en-US" sz="1100" b="1" dirty="0">
                <a:solidFill>
                  <a:schemeClr val="bg1"/>
                </a:solidFill>
              </a:rPr>
              <a:t>：ペット受付名簿</a:t>
            </a:r>
            <a:endParaRPr lang="ja-JP" altLang="en-US" sz="1100" dirty="0">
              <a:solidFill>
                <a:schemeClr val="bg1"/>
              </a:solidFill>
            </a:endParaRPr>
          </a:p>
        </p:txBody>
      </p:sp>
      <p:pic>
        <p:nvPicPr>
          <p:cNvPr id="17" name="図 16" descr="アイコン&#10;&#10;AI 生成コンテンツは誤りを含む可能性があります。">
            <a:extLst>
              <a:ext uri="{FF2B5EF4-FFF2-40B4-BE49-F238E27FC236}">
                <a16:creationId xmlns:a16="http://schemas.microsoft.com/office/drawing/2014/main" id="{6583FE61-E077-413A-01A6-5B126F3EA377}"/>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077043" y="4499864"/>
            <a:ext cx="216000" cy="216000"/>
          </a:xfrm>
          <a:prstGeom prst="rect">
            <a:avLst/>
          </a:prstGeom>
        </p:spPr>
      </p:pic>
      <p:sp>
        <p:nvSpPr>
          <p:cNvPr id="18" name="四角形: 角を丸くする 17">
            <a:extLst>
              <a:ext uri="{FF2B5EF4-FFF2-40B4-BE49-F238E27FC236}">
                <a16:creationId xmlns:a16="http://schemas.microsoft.com/office/drawing/2014/main" id="{41EA9922-07FD-C090-2946-E300E5A3EBA3}"/>
              </a:ext>
            </a:extLst>
          </p:cNvPr>
          <p:cNvSpPr/>
          <p:nvPr/>
        </p:nvSpPr>
        <p:spPr>
          <a:xfrm>
            <a:off x="3543405" y="4480223"/>
            <a:ext cx="2592000" cy="288000"/>
          </a:xfrm>
          <a:prstGeom prst="roundRect">
            <a:avLst/>
          </a:prstGeom>
          <a:solidFill>
            <a:srgbClr val="5857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6345316-15C9-93B4-A0E4-05A25B1708BF}"/>
              </a:ext>
            </a:extLst>
          </p:cNvPr>
          <p:cNvSpPr txBox="1"/>
          <p:nvPr/>
        </p:nvSpPr>
        <p:spPr>
          <a:xfrm>
            <a:off x="3647910" y="4488766"/>
            <a:ext cx="2174970" cy="261610"/>
          </a:xfrm>
          <a:prstGeom prst="rect">
            <a:avLst/>
          </a:prstGeom>
          <a:noFill/>
        </p:spPr>
        <p:txBody>
          <a:bodyPr wrap="square">
            <a:spAutoFit/>
          </a:bodyPr>
          <a:lstStyle/>
          <a:p>
            <a:r>
              <a:rPr lang="ja-JP" altLang="en-US" sz="1100" b="1" dirty="0">
                <a:solidFill>
                  <a:schemeClr val="bg1"/>
                </a:solidFill>
              </a:rPr>
              <a:t>様式</a:t>
            </a:r>
            <a:r>
              <a:rPr lang="en-US" altLang="ja-JP" sz="1100" b="1" dirty="0">
                <a:solidFill>
                  <a:schemeClr val="bg1"/>
                </a:solidFill>
              </a:rPr>
              <a:t>05</a:t>
            </a:r>
            <a:r>
              <a:rPr lang="ja-JP" altLang="en-US" sz="1100" b="1" dirty="0">
                <a:solidFill>
                  <a:schemeClr val="bg1"/>
                </a:solidFill>
              </a:rPr>
              <a:t>：飼い主受付マニュアル</a:t>
            </a:r>
            <a:endParaRPr lang="ja-JP" altLang="en-US" sz="1100" dirty="0">
              <a:solidFill>
                <a:schemeClr val="bg1"/>
              </a:solidFill>
            </a:endParaRPr>
          </a:p>
        </p:txBody>
      </p:sp>
      <p:pic>
        <p:nvPicPr>
          <p:cNvPr id="20" name="図 19" descr="アイコン&#10;&#10;AI 生成コンテンツは誤りを含む可能性があります。">
            <a:extLst>
              <a:ext uri="{FF2B5EF4-FFF2-40B4-BE49-F238E27FC236}">
                <a16:creationId xmlns:a16="http://schemas.microsoft.com/office/drawing/2014/main" id="{4BFED053-6DE6-F5F1-5E8B-8211E113AE7C}"/>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814605" y="4499864"/>
            <a:ext cx="216000" cy="216000"/>
          </a:xfrm>
          <a:prstGeom prst="rect">
            <a:avLst/>
          </a:prstGeom>
        </p:spPr>
      </p:pic>
    </p:spTree>
    <p:extLst>
      <p:ext uri="{BB962C8B-B14F-4D97-AF65-F5344CB8AC3E}">
        <p14:creationId xmlns:p14="http://schemas.microsoft.com/office/powerpoint/2010/main" val="415855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799A8-7917-7061-9B68-AC55DD6B850D}"/>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0DCEA1B4-BB5C-982D-A272-63FDEABBEE58}"/>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object 16">
            <a:extLst>
              <a:ext uri="{FF2B5EF4-FFF2-40B4-BE49-F238E27FC236}">
                <a16:creationId xmlns:a16="http://schemas.microsoft.com/office/drawing/2014/main" id="{32ACFD81-06A6-2B5B-C429-543C93E9BFE1}"/>
              </a:ext>
            </a:extLst>
          </p:cNvPr>
          <p:cNvSpPr/>
          <p:nvPr/>
        </p:nvSpPr>
        <p:spPr>
          <a:xfrm>
            <a:off x="396173" y="889908"/>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268D21CD-BC3E-E9F3-823C-87E5DEB85E04}"/>
              </a:ext>
            </a:extLst>
          </p:cNvPr>
          <p:cNvSpPr txBox="1"/>
          <p:nvPr/>
        </p:nvSpPr>
        <p:spPr>
          <a:xfrm>
            <a:off x="1211184" y="971837"/>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飼い主の会の設立</a:t>
            </a:r>
          </a:p>
        </p:txBody>
      </p:sp>
      <p:sp>
        <p:nvSpPr>
          <p:cNvPr id="36" name="object 20">
            <a:extLst>
              <a:ext uri="{FF2B5EF4-FFF2-40B4-BE49-F238E27FC236}">
                <a16:creationId xmlns:a16="http://schemas.microsoft.com/office/drawing/2014/main" id="{3CC3D5C0-233E-092D-B1CF-4AE6D9869964}"/>
              </a:ext>
            </a:extLst>
          </p:cNvPr>
          <p:cNvSpPr txBox="1"/>
          <p:nvPr/>
        </p:nvSpPr>
        <p:spPr>
          <a:xfrm>
            <a:off x="445358" y="980281"/>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14</a:t>
            </a:r>
            <a:endParaRPr sz="850" dirty="0">
              <a:solidFill>
                <a:srgbClr val="003F98"/>
              </a:solidFill>
              <a:latin typeface="+mn-ea"/>
              <a:cs typeface="Barlow-SemiBold"/>
            </a:endParaRPr>
          </a:p>
        </p:txBody>
      </p:sp>
      <p:sp>
        <p:nvSpPr>
          <p:cNvPr id="6" name="正方形/長方形 5">
            <a:extLst>
              <a:ext uri="{FF2B5EF4-FFF2-40B4-BE49-F238E27FC236}">
                <a16:creationId xmlns:a16="http://schemas.microsoft.com/office/drawing/2014/main" id="{640E5D36-5E51-CA30-3916-6FFD702ECF7E}"/>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7273EE5-7176-B675-C5A8-8B4AECDB0A86}"/>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運営体制の確立</a:t>
            </a:r>
            <a:endParaRPr lang="en-US" altLang="ja-JP" sz="1100" b="1" dirty="0">
              <a:solidFill>
                <a:srgbClr val="003F98"/>
              </a:solidFill>
              <a:latin typeface="+mn-ea"/>
            </a:endParaRPr>
          </a:p>
        </p:txBody>
      </p:sp>
      <p:sp>
        <p:nvSpPr>
          <p:cNvPr id="2" name="テキスト ボックス 1">
            <a:extLst>
              <a:ext uri="{FF2B5EF4-FFF2-40B4-BE49-F238E27FC236}">
                <a16:creationId xmlns:a16="http://schemas.microsoft.com/office/drawing/2014/main" id="{85814A8C-D17F-9FF3-E8B0-6E6870FC5967}"/>
              </a:ext>
            </a:extLst>
          </p:cNvPr>
          <p:cNvSpPr txBox="1"/>
          <p:nvPr/>
        </p:nvSpPr>
        <p:spPr>
          <a:xfrm>
            <a:off x="2573383" y="3061788"/>
            <a:ext cx="300446" cy="369332"/>
          </a:xfrm>
          <a:prstGeom prst="rect">
            <a:avLst/>
          </a:prstGeom>
          <a:noFill/>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CCEF90BA-0EE0-F7FF-E5A0-40C76065046B}"/>
              </a:ext>
            </a:extLst>
          </p:cNvPr>
          <p:cNvSpPr txBox="1"/>
          <p:nvPr/>
        </p:nvSpPr>
        <p:spPr>
          <a:xfrm>
            <a:off x="1080323" y="3016988"/>
            <a:ext cx="5379102" cy="707886"/>
          </a:xfrm>
          <a:prstGeom prst="rect">
            <a:avLst/>
          </a:prstGeom>
          <a:noFill/>
        </p:spPr>
        <p:txBody>
          <a:bodyPr wrap="square">
            <a:spAutoFit/>
          </a:bodyPr>
          <a:lstStyle/>
          <a:p>
            <a:r>
              <a:rPr lang="ja-JP" altLang="en-US" sz="2000" b="1" dirty="0"/>
              <a:t>今後の運営体制について検討するために、避難所にいる飼い主全員を集める。</a:t>
            </a:r>
          </a:p>
        </p:txBody>
      </p:sp>
      <p:grpSp>
        <p:nvGrpSpPr>
          <p:cNvPr id="5" name="グループ化 4">
            <a:extLst>
              <a:ext uri="{FF2B5EF4-FFF2-40B4-BE49-F238E27FC236}">
                <a16:creationId xmlns:a16="http://schemas.microsoft.com/office/drawing/2014/main" id="{02201870-12AB-85FF-9ACD-FF147FA9EA9D}"/>
              </a:ext>
            </a:extLst>
          </p:cNvPr>
          <p:cNvGrpSpPr/>
          <p:nvPr/>
        </p:nvGrpSpPr>
        <p:grpSpPr>
          <a:xfrm>
            <a:off x="537652" y="3215629"/>
            <a:ext cx="288290" cy="288290"/>
            <a:chOff x="1041008" y="3211860"/>
            <a:chExt cx="288290" cy="288290"/>
          </a:xfrm>
        </p:grpSpPr>
        <p:pic>
          <p:nvPicPr>
            <p:cNvPr id="8" name="object 17">
              <a:extLst>
                <a:ext uri="{FF2B5EF4-FFF2-40B4-BE49-F238E27FC236}">
                  <a16:creationId xmlns:a16="http://schemas.microsoft.com/office/drawing/2014/main" id="{290BB661-B86A-1B3E-A5BE-017B144CA293}"/>
                </a:ext>
              </a:extLst>
            </p:cNvPr>
            <p:cNvPicPr/>
            <p:nvPr/>
          </p:nvPicPr>
          <p:blipFill>
            <a:blip r:embed="rId2" cstate="print"/>
            <a:stretch>
              <a:fillRect/>
            </a:stretch>
          </p:blipFill>
          <p:spPr>
            <a:xfrm>
              <a:off x="1059007" y="3229866"/>
              <a:ext cx="252006" cy="251993"/>
            </a:xfrm>
            <a:prstGeom prst="rect">
              <a:avLst/>
            </a:prstGeom>
          </p:spPr>
        </p:pic>
        <p:sp>
          <p:nvSpPr>
            <p:cNvPr id="9" name="object 18">
              <a:extLst>
                <a:ext uri="{FF2B5EF4-FFF2-40B4-BE49-F238E27FC236}">
                  <a16:creationId xmlns:a16="http://schemas.microsoft.com/office/drawing/2014/main" id="{8E29AD49-1A38-2293-92A7-D6702B598EE3}"/>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10" name="object 35">
            <a:extLst>
              <a:ext uri="{FF2B5EF4-FFF2-40B4-BE49-F238E27FC236}">
                <a16:creationId xmlns:a16="http://schemas.microsoft.com/office/drawing/2014/main" id="{09841C07-157C-A830-ADF4-73683E7C82E3}"/>
              </a:ext>
            </a:extLst>
          </p:cNvPr>
          <p:cNvSpPr/>
          <p:nvPr/>
        </p:nvSpPr>
        <p:spPr>
          <a:xfrm flipV="1">
            <a:off x="641056" y="3893397"/>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15" name="テキスト ボックス 14">
            <a:extLst>
              <a:ext uri="{FF2B5EF4-FFF2-40B4-BE49-F238E27FC236}">
                <a16:creationId xmlns:a16="http://schemas.microsoft.com/office/drawing/2014/main" id="{64CD4705-EF62-3B00-8736-C05F584EAA8E}"/>
              </a:ext>
            </a:extLst>
          </p:cNvPr>
          <p:cNvSpPr txBox="1"/>
          <p:nvPr/>
        </p:nvSpPr>
        <p:spPr>
          <a:xfrm>
            <a:off x="2573383" y="4653873"/>
            <a:ext cx="300446" cy="369332"/>
          </a:xfrm>
          <a:prstGeom prst="rect">
            <a:avLst/>
          </a:prstGeom>
          <a:noFill/>
        </p:spPr>
        <p:txBody>
          <a:bodyPr wrap="square" rtlCol="0">
            <a:spAutoFit/>
          </a:bodyPr>
          <a:lstStyle/>
          <a:p>
            <a:endParaRPr kumimoji="1" lang="ja-JP" altLang="en-US" dirty="0"/>
          </a:p>
        </p:txBody>
      </p:sp>
      <p:sp>
        <p:nvSpPr>
          <p:cNvPr id="16" name="テキスト ボックス 15">
            <a:extLst>
              <a:ext uri="{FF2B5EF4-FFF2-40B4-BE49-F238E27FC236}">
                <a16:creationId xmlns:a16="http://schemas.microsoft.com/office/drawing/2014/main" id="{703801FC-675E-C5C6-BB32-A2CC79E8BB68}"/>
              </a:ext>
            </a:extLst>
          </p:cNvPr>
          <p:cNvSpPr txBox="1"/>
          <p:nvPr/>
        </p:nvSpPr>
        <p:spPr>
          <a:xfrm>
            <a:off x="1080323" y="4405873"/>
            <a:ext cx="5379102" cy="707886"/>
          </a:xfrm>
          <a:prstGeom prst="rect">
            <a:avLst/>
          </a:prstGeom>
          <a:noFill/>
        </p:spPr>
        <p:txBody>
          <a:bodyPr wrap="square">
            <a:spAutoFit/>
          </a:bodyPr>
          <a:lstStyle/>
          <a:p>
            <a:r>
              <a:rPr lang="ja-JP" altLang="en-US" sz="2000" b="1" dirty="0"/>
              <a:t>「飼い主の会」設置のお知らせ（様式</a:t>
            </a:r>
            <a:r>
              <a:rPr lang="en-US" altLang="ja-JP" sz="2000" b="1" dirty="0"/>
              <a:t>06</a:t>
            </a:r>
            <a:r>
              <a:rPr lang="ja-JP" altLang="en-US" sz="2000" b="1" dirty="0"/>
              <a:t>）をもとに、改めて飼い主の会の説明を行う。</a:t>
            </a:r>
            <a:endParaRPr lang="en-US" altLang="ja-JP" sz="2000" b="1" dirty="0"/>
          </a:p>
        </p:txBody>
      </p:sp>
      <p:grpSp>
        <p:nvGrpSpPr>
          <p:cNvPr id="17" name="グループ化 16">
            <a:extLst>
              <a:ext uri="{FF2B5EF4-FFF2-40B4-BE49-F238E27FC236}">
                <a16:creationId xmlns:a16="http://schemas.microsoft.com/office/drawing/2014/main" id="{F1EA196B-1AE2-096B-C9E4-77B2C3FC5E25}"/>
              </a:ext>
            </a:extLst>
          </p:cNvPr>
          <p:cNvGrpSpPr/>
          <p:nvPr/>
        </p:nvGrpSpPr>
        <p:grpSpPr>
          <a:xfrm>
            <a:off x="537652" y="4755463"/>
            <a:ext cx="288290" cy="288290"/>
            <a:chOff x="1041008" y="3211860"/>
            <a:chExt cx="288290" cy="288290"/>
          </a:xfrm>
        </p:grpSpPr>
        <p:pic>
          <p:nvPicPr>
            <p:cNvPr id="18" name="object 17">
              <a:extLst>
                <a:ext uri="{FF2B5EF4-FFF2-40B4-BE49-F238E27FC236}">
                  <a16:creationId xmlns:a16="http://schemas.microsoft.com/office/drawing/2014/main" id="{AB9842C6-63CF-EF20-8829-2962C3957979}"/>
                </a:ext>
              </a:extLst>
            </p:cNvPr>
            <p:cNvPicPr/>
            <p:nvPr/>
          </p:nvPicPr>
          <p:blipFill>
            <a:blip r:embed="rId2" cstate="print"/>
            <a:stretch>
              <a:fillRect/>
            </a:stretch>
          </p:blipFill>
          <p:spPr>
            <a:xfrm>
              <a:off x="1059007" y="3229866"/>
              <a:ext cx="252006" cy="251993"/>
            </a:xfrm>
            <a:prstGeom prst="rect">
              <a:avLst/>
            </a:prstGeom>
          </p:spPr>
        </p:pic>
        <p:sp>
          <p:nvSpPr>
            <p:cNvPr id="19" name="object 18">
              <a:extLst>
                <a:ext uri="{FF2B5EF4-FFF2-40B4-BE49-F238E27FC236}">
                  <a16:creationId xmlns:a16="http://schemas.microsoft.com/office/drawing/2014/main" id="{ABF8721D-F0A5-E885-DFB3-60365DCDBB20}"/>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20" name="object 35">
            <a:extLst>
              <a:ext uri="{FF2B5EF4-FFF2-40B4-BE49-F238E27FC236}">
                <a16:creationId xmlns:a16="http://schemas.microsoft.com/office/drawing/2014/main" id="{AA1AEBC1-0693-C4A0-8069-4E82CD43F123}"/>
              </a:ext>
            </a:extLst>
          </p:cNvPr>
          <p:cNvSpPr/>
          <p:nvPr/>
        </p:nvSpPr>
        <p:spPr>
          <a:xfrm flipV="1">
            <a:off x="641056" y="5634978"/>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12" name="正方形/長方形 11">
            <a:extLst>
              <a:ext uri="{FF2B5EF4-FFF2-40B4-BE49-F238E27FC236}">
                <a16:creationId xmlns:a16="http://schemas.microsoft.com/office/drawing/2014/main" id="{2D938978-76C3-CE33-1E1A-99FCFDA728D9}"/>
              </a:ext>
            </a:extLst>
          </p:cNvPr>
          <p:cNvSpPr/>
          <p:nvPr/>
        </p:nvSpPr>
        <p:spPr>
          <a:xfrm>
            <a:off x="490301" y="1844124"/>
            <a:ext cx="5905015" cy="764420"/>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組織的な運営をしていくために</a:t>
            </a:r>
            <a:endParaRPr kumimoji="1" lang="en-US" altLang="ja-JP" dirty="0">
              <a:solidFill>
                <a:srgbClr val="003F98"/>
              </a:solidFill>
            </a:endParaRPr>
          </a:p>
          <a:p>
            <a:pPr algn="ctr"/>
            <a:r>
              <a:rPr kumimoji="1" lang="ja-JP" altLang="en-US" dirty="0">
                <a:solidFill>
                  <a:srgbClr val="003F98"/>
                </a:solidFill>
              </a:rPr>
              <a:t>飼い主の会を立ち上げましょう。</a:t>
            </a:r>
            <a:endParaRPr kumimoji="1" lang="en-US" altLang="ja-JP" dirty="0">
              <a:solidFill>
                <a:srgbClr val="003F98"/>
              </a:solidFill>
            </a:endParaRPr>
          </a:p>
        </p:txBody>
      </p:sp>
      <p:sp>
        <p:nvSpPr>
          <p:cNvPr id="13" name="四角形: 角を丸くする 12">
            <a:extLst>
              <a:ext uri="{FF2B5EF4-FFF2-40B4-BE49-F238E27FC236}">
                <a16:creationId xmlns:a16="http://schemas.microsoft.com/office/drawing/2014/main" id="{0956F374-14A9-0AA4-9C2E-E703075F612B}"/>
              </a:ext>
            </a:extLst>
          </p:cNvPr>
          <p:cNvSpPr/>
          <p:nvPr/>
        </p:nvSpPr>
        <p:spPr>
          <a:xfrm>
            <a:off x="3066684" y="5220096"/>
            <a:ext cx="3024000" cy="283374"/>
          </a:xfrm>
          <a:prstGeom prst="roundRect">
            <a:avLst/>
          </a:prstGeom>
          <a:solidFill>
            <a:srgbClr val="5857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8A1039B-A3EB-AA20-FF0F-697C3E887508}"/>
              </a:ext>
            </a:extLst>
          </p:cNvPr>
          <p:cNvSpPr txBox="1"/>
          <p:nvPr/>
        </p:nvSpPr>
        <p:spPr>
          <a:xfrm>
            <a:off x="3145062" y="5228639"/>
            <a:ext cx="2812593" cy="430887"/>
          </a:xfrm>
          <a:prstGeom prst="rect">
            <a:avLst/>
          </a:prstGeom>
          <a:noFill/>
        </p:spPr>
        <p:txBody>
          <a:bodyPr wrap="square">
            <a:spAutoFit/>
          </a:bodyPr>
          <a:lstStyle/>
          <a:p>
            <a:r>
              <a:rPr lang="ja-JP" altLang="en-US" sz="1100" b="1" dirty="0">
                <a:solidFill>
                  <a:schemeClr val="bg1"/>
                </a:solidFill>
              </a:rPr>
              <a:t>様式</a:t>
            </a:r>
            <a:r>
              <a:rPr lang="en-US" altLang="ja-JP" sz="1100" b="1" dirty="0">
                <a:solidFill>
                  <a:schemeClr val="bg1"/>
                </a:solidFill>
              </a:rPr>
              <a:t>06</a:t>
            </a:r>
            <a:r>
              <a:rPr lang="ja-JP" altLang="en-US" sz="1100" b="1" dirty="0">
                <a:solidFill>
                  <a:schemeClr val="bg1"/>
                </a:solidFill>
              </a:rPr>
              <a:t>：「飼い主の会」設置のお知らせ</a:t>
            </a:r>
          </a:p>
          <a:p>
            <a:endParaRPr lang="ja-JP" altLang="en-US" sz="1100" dirty="0">
              <a:solidFill>
                <a:schemeClr val="bg1"/>
              </a:solidFill>
            </a:endParaRPr>
          </a:p>
        </p:txBody>
      </p:sp>
      <p:pic>
        <p:nvPicPr>
          <p:cNvPr id="23" name="図 22" descr="アイコン&#10;&#10;AI 生成コンテンツは誤りを含む可能性があります。">
            <a:extLst>
              <a:ext uri="{FF2B5EF4-FFF2-40B4-BE49-F238E27FC236}">
                <a16:creationId xmlns:a16="http://schemas.microsoft.com/office/drawing/2014/main" id="{F6553FA8-8D2F-C142-4CB2-01D59F447AE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801366" y="5239737"/>
            <a:ext cx="216000" cy="216000"/>
          </a:xfrm>
          <a:prstGeom prst="rect">
            <a:avLst/>
          </a:prstGeom>
        </p:spPr>
      </p:pic>
      <p:sp>
        <p:nvSpPr>
          <p:cNvPr id="11" name="テキスト ボックス 10">
            <a:extLst>
              <a:ext uri="{FF2B5EF4-FFF2-40B4-BE49-F238E27FC236}">
                <a16:creationId xmlns:a16="http://schemas.microsoft.com/office/drawing/2014/main" id="{E6353221-03BD-0397-6F6B-9BEE92448DC7}"/>
              </a:ext>
            </a:extLst>
          </p:cNvPr>
          <p:cNvSpPr txBox="1"/>
          <p:nvPr/>
        </p:nvSpPr>
        <p:spPr>
          <a:xfrm>
            <a:off x="1080323" y="6180591"/>
            <a:ext cx="5379102" cy="400110"/>
          </a:xfrm>
          <a:prstGeom prst="rect">
            <a:avLst/>
          </a:prstGeom>
          <a:noFill/>
        </p:spPr>
        <p:txBody>
          <a:bodyPr wrap="square">
            <a:spAutoFit/>
          </a:bodyPr>
          <a:lstStyle/>
          <a:p>
            <a:r>
              <a:rPr lang="ja-JP" altLang="en-US" sz="2000" b="1" dirty="0"/>
              <a:t>「飼い主の会」で役割分担を決める。</a:t>
            </a:r>
          </a:p>
        </p:txBody>
      </p:sp>
      <p:grpSp>
        <p:nvGrpSpPr>
          <p:cNvPr id="14" name="グループ化 13">
            <a:extLst>
              <a:ext uri="{FF2B5EF4-FFF2-40B4-BE49-F238E27FC236}">
                <a16:creationId xmlns:a16="http://schemas.microsoft.com/office/drawing/2014/main" id="{331108C0-F811-4A15-6B48-80EC637328E5}"/>
              </a:ext>
            </a:extLst>
          </p:cNvPr>
          <p:cNvGrpSpPr/>
          <p:nvPr/>
        </p:nvGrpSpPr>
        <p:grpSpPr>
          <a:xfrm>
            <a:off x="537652" y="6321175"/>
            <a:ext cx="288290" cy="288290"/>
            <a:chOff x="1041008" y="3211860"/>
            <a:chExt cx="288290" cy="288290"/>
          </a:xfrm>
        </p:grpSpPr>
        <p:pic>
          <p:nvPicPr>
            <p:cNvPr id="21" name="object 17">
              <a:extLst>
                <a:ext uri="{FF2B5EF4-FFF2-40B4-BE49-F238E27FC236}">
                  <a16:creationId xmlns:a16="http://schemas.microsoft.com/office/drawing/2014/main" id="{312AE960-94D5-2BB2-9C5B-C2AD621960EA}"/>
                </a:ext>
              </a:extLst>
            </p:cNvPr>
            <p:cNvPicPr/>
            <p:nvPr/>
          </p:nvPicPr>
          <p:blipFill>
            <a:blip r:embed="rId2" cstate="print"/>
            <a:stretch>
              <a:fillRect/>
            </a:stretch>
          </p:blipFill>
          <p:spPr>
            <a:xfrm>
              <a:off x="1059007" y="3229866"/>
              <a:ext cx="252006" cy="251993"/>
            </a:xfrm>
            <a:prstGeom prst="rect">
              <a:avLst/>
            </a:prstGeom>
          </p:spPr>
        </p:pic>
        <p:sp>
          <p:nvSpPr>
            <p:cNvPr id="24" name="object 18">
              <a:extLst>
                <a:ext uri="{FF2B5EF4-FFF2-40B4-BE49-F238E27FC236}">
                  <a16:creationId xmlns:a16="http://schemas.microsoft.com/office/drawing/2014/main" id="{A9E14D34-870D-F740-AE31-05683CC6153C}"/>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30" name="object 35">
            <a:extLst>
              <a:ext uri="{FF2B5EF4-FFF2-40B4-BE49-F238E27FC236}">
                <a16:creationId xmlns:a16="http://schemas.microsoft.com/office/drawing/2014/main" id="{C15BEDE7-63C4-9718-428F-9B63CBF34C1F}"/>
              </a:ext>
            </a:extLst>
          </p:cNvPr>
          <p:cNvSpPr/>
          <p:nvPr/>
        </p:nvSpPr>
        <p:spPr>
          <a:xfrm flipV="1">
            <a:off x="641054" y="7154067"/>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31" name="四角形: 角を丸くする 30">
            <a:extLst>
              <a:ext uri="{FF2B5EF4-FFF2-40B4-BE49-F238E27FC236}">
                <a16:creationId xmlns:a16="http://schemas.microsoft.com/office/drawing/2014/main" id="{62E23C28-6DD9-7077-B896-A8869DABABB1}"/>
              </a:ext>
            </a:extLst>
          </p:cNvPr>
          <p:cNvSpPr/>
          <p:nvPr/>
        </p:nvSpPr>
        <p:spPr>
          <a:xfrm>
            <a:off x="4024104" y="6722609"/>
            <a:ext cx="2052000" cy="283374"/>
          </a:xfrm>
          <a:prstGeom prst="roundRect">
            <a:avLst/>
          </a:prstGeom>
          <a:solidFill>
            <a:srgbClr val="5857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C6DB26EA-3C5F-640E-96AF-7CB70C31E1D2}"/>
              </a:ext>
            </a:extLst>
          </p:cNvPr>
          <p:cNvSpPr txBox="1"/>
          <p:nvPr/>
        </p:nvSpPr>
        <p:spPr>
          <a:xfrm>
            <a:off x="4102483" y="6731152"/>
            <a:ext cx="2174970" cy="261610"/>
          </a:xfrm>
          <a:prstGeom prst="rect">
            <a:avLst/>
          </a:prstGeom>
          <a:noFill/>
        </p:spPr>
        <p:txBody>
          <a:bodyPr wrap="square">
            <a:spAutoFit/>
          </a:bodyPr>
          <a:lstStyle/>
          <a:p>
            <a:r>
              <a:rPr lang="ja-JP" altLang="en-US" sz="1100" b="1" dirty="0">
                <a:solidFill>
                  <a:schemeClr val="bg1"/>
                </a:solidFill>
              </a:rPr>
              <a:t>様式</a:t>
            </a:r>
            <a:r>
              <a:rPr lang="en-US" altLang="ja-JP" sz="1100" b="1" dirty="0">
                <a:solidFill>
                  <a:schemeClr val="bg1"/>
                </a:solidFill>
              </a:rPr>
              <a:t>07</a:t>
            </a:r>
            <a:r>
              <a:rPr lang="ja-JP" altLang="en-US" sz="1100" b="1" dirty="0">
                <a:solidFill>
                  <a:schemeClr val="bg1"/>
                </a:solidFill>
              </a:rPr>
              <a:t>：役割分担表</a:t>
            </a:r>
            <a:endParaRPr lang="ja-JP" altLang="en-US" sz="1100" dirty="0">
              <a:solidFill>
                <a:schemeClr val="bg1"/>
              </a:solidFill>
            </a:endParaRPr>
          </a:p>
        </p:txBody>
      </p:sp>
      <p:pic>
        <p:nvPicPr>
          <p:cNvPr id="33" name="図 32" descr="アイコン&#10;&#10;AI 生成コンテンツは誤りを含む可能性があります。">
            <a:extLst>
              <a:ext uri="{FF2B5EF4-FFF2-40B4-BE49-F238E27FC236}">
                <a16:creationId xmlns:a16="http://schemas.microsoft.com/office/drawing/2014/main" id="{D3B49999-77E7-6BFC-7280-B4367E8D7FC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711527" y="6742250"/>
            <a:ext cx="216000" cy="216000"/>
          </a:xfrm>
          <a:prstGeom prst="rect">
            <a:avLst/>
          </a:prstGeom>
        </p:spPr>
      </p:pic>
    </p:spTree>
    <p:extLst>
      <p:ext uri="{BB962C8B-B14F-4D97-AF65-F5344CB8AC3E}">
        <p14:creationId xmlns:p14="http://schemas.microsoft.com/office/powerpoint/2010/main" val="3595028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EEFB5-CF27-10EF-0B56-107528D75E6F}"/>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61904496-C8FF-12CA-1000-A28F4AF11671}"/>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object 16">
            <a:extLst>
              <a:ext uri="{FF2B5EF4-FFF2-40B4-BE49-F238E27FC236}">
                <a16:creationId xmlns:a16="http://schemas.microsoft.com/office/drawing/2014/main" id="{440197F4-93A9-AAFC-5AA2-531755C672EE}"/>
              </a:ext>
            </a:extLst>
          </p:cNvPr>
          <p:cNvSpPr/>
          <p:nvPr/>
        </p:nvSpPr>
        <p:spPr>
          <a:xfrm>
            <a:off x="396173" y="889908"/>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4510F1DD-0498-538F-9E26-0B7AF2C16AC6}"/>
              </a:ext>
            </a:extLst>
          </p:cNvPr>
          <p:cNvSpPr txBox="1"/>
          <p:nvPr/>
        </p:nvSpPr>
        <p:spPr>
          <a:xfrm>
            <a:off x="1211184" y="971837"/>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飼い主の会の運営</a:t>
            </a:r>
          </a:p>
        </p:txBody>
      </p:sp>
      <p:sp>
        <p:nvSpPr>
          <p:cNvPr id="36" name="object 20">
            <a:extLst>
              <a:ext uri="{FF2B5EF4-FFF2-40B4-BE49-F238E27FC236}">
                <a16:creationId xmlns:a16="http://schemas.microsoft.com/office/drawing/2014/main" id="{83AECA76-947C-EDAA-D463-F63A37873D25}"/>
              </a:ext>
            </a:extLst>
          </p:cNvPr>
          <p:cNvSpPr txBox="1"/>
          <p:nvPr/>
        </p:nvSpPr>
        <p:spPr>
          <a:xfrm>
            <a:off x="445358" y="980281"/>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15</a:t>
            </a:r>
            <a:endParaRPr sz="850" dirty="0">
              <a:solidFill>
                <a:srgbClr val="003F98"/>
              </a:solidFill>
              <a:latin typeface="+mn-ea"/>
              <a:cs typeface="Barlow-SemiBold"/>
            </a:endParaRPr>
          </a:p>
        </p:txBody>
      </p:sp>
      <p:sp>
        <p:nvSpPr>
          <p:cNvPr id="6" name="正方形/長方形 5">
            <a:extLst>
              <a:ext uri="{FF2B5EF4-FFF2-40B4-BE49-F238E27FC236}">
                <a16:creationId xmlns:a16="http://schemas.microsoft.com/office/drawing/2014/main" id="{4872F034-E3F1-067E-28E4-2BC50B9D8C83}"/>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7B199B0-A4B3-C107-5ED1-31030B94CB68}"/>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運営</a:t>
            </a:r>
            <a:endParaRPr lang="en-US" altLang="ja-JP" sz="1100" b="1" dirty="0">
              <a:solidFill>
                <a:srgbClr val="003F98"/>
              </a:solidFill>
              <a:latin typeface="+mn-ea"/>
            </a:endParaRPr>
          </a:p>
        </p:txBody>
      </p:sp>
      <p:sp>
        <p:nvSpPr>
          <p:cNvPr id="11" name="テキスト ボックス 10">
            <a:extLst>
              <a:ext uri="{FF2B5EF4-FFF2-40B4-BE49-F238E27FC236}">
                <a16:creationId xmlns:a16="http://schemas.microsoft.com/office/drawing/2014/main" id="{2DB2948D-8C3F-0274-25D2-026B00BEFD07}"/>
              </a:ext>
            </a:extLst>
          </p:cNvPr>
          <p:cNvSpPr txBox="1"/>
          <p:nvPr/>
        </p:nvSpPr>
        <p:spPr>
          <a:xfrm>
            <a:off x="1080323" y="2833231"/>
            <a:ext cx="5379102" cy="400110"/>
          </a:xfrm>
          <a:prstGeom prst="rect">
            <a:avLst/>
          </a:prstGeom>
          <a:noFill/>
        </p:spPr>
        <p:txBody>
          <a:bodyPr wrap="square">
            <a:spAutoFit/>
          </a:bodyPr>
          <a:lstStyle/>
          <a:p>
            <a:r>
              <a:rPr lang="ja-JP" altLang="en-US" sz="2000" b="1" dirty="0"/>
              <a:t>役割分担表に沿って作業する。</a:t>
            </a:r>
          </a:p>
        </p:txBody>
      </p:sp>
      <p:grpSp>
        <p:nvGrpSpPr>
          <p:cNvPr id="12" name="グループ化 11">
            <a:extLst>
              <a:ext uri="{FF2B5EF4-FFF2-40B4-BE49-F238E27FC236}">
                <a16:creationId xmlns:a16="http://schemas.microsoft.com/office/drawing/2014/main" id="{D4ED26BD-4D17-F0AA-98E2-016AACC35DF7}"/>
              </a:ext>
            </a:extLst>
          </p:cNvPr>
          <p:cNvGrpSpPr/>
          <p:nvPr/>
        </p:nvGrpSpPr>
        <p:grpSpPr>
          <a:xfrm>
            <a:off x="537652" y="2867498"/>
            <a:ext cx="288290" cy="288290"/>
            <a:chOff x="1041008" y="3211860"/>
            <a:chExt cx="288290" cy="288290"/>
          </a:xfrm>
        </p:grpSpPr>
        <p:pic>
          <p:nvPicPr>
            <p:cNvPr id="14" name="object 17">
              <a:extLst>
                <a:ext uri="{FF2B5EF4-FFF2-40B4-BE49-F238E27FC236}">
                  <a16:creationId xmlns:a16="http://schemas.microsoft.com/office/drawing/2014/main" id="{167B9853-EBD6-6D43-9E88-EF1302F3F4E3}"/>
                </a:ext>
              </a:extLst>
            </p:cNvPr>
            <p:cNvPicPr/>
            <p:nvPr/>
          </p:nvPicPr>
          <p:blipFill>
            <a:blip r:embed="rId2" cstate="print"/>
            <a:stretch>
              <a:fillRect/>
            </a:stretch>
          </p:blipFill>
          <p:spPr>
            <a:xfrm>
              <a:off x="1059007" y="3229866"/>
              <a:ext cx="252006" cy="251993"/>
            </a:xfrm>
            <a:prstGeom prst="rect">
              <a:avLst/>
            </a:prstGeom>
          </p:spPr>
        </p:pic>
        <p:sp>
          <p:nvSpPr>
            <p:cNvPr id="15" name="object 18">
              <a:extLst>
                <a:ext uri="{FF2B5EF4-FFF2-40B4-BE49-F238E27FC236}">
                  <a16:creationId xmlns:a16="http://schemas.microsoft.com/office/drawing/2014/main" id="{1A8D8D56-1DC9-2369-0C00-DA6AA939A351}"/>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16" name="object 35">
            <a:extLst>
              <a:ext uri="{FF2B5EF4-FFF2-40B4-BE49-F238E27FC236}">
                <a16:creationId xmlns:a16="http://schemas.microsoft.com/office/drawing/2014/main" id="{86610C6C-611A-1309-98E3-C55B0E1F5E8E}"/>
              </a:ext>
            </a:extLst>
          </p:cNvPr>
          <p:cNvSpPr/>
          <p:nvPr/>
        </p:nvSpPr>
        <p:spPr>
          <a:xfrm flipV="1">
            <a:off x="641056" y="3424798"/>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4" name="object 2">
            <a:extLst>
              <a:ext uri="{FF2B5EF4-FFF2-40B4-BE49-F238E27FC236}">
                <a16:creationId xmlns:a16="http://schemas.microsoft.com/office/drawing/2014/main" id="{1535B324-ECC9-DDAB-FFAD-0C4ED0951644}"/>
              </a:ext>
            </a:extLst>
          </p:cNvPr>
          <p:cNvSpPr/>
          <p:nvPr/>
        </p:nvSpPr>
        <p:spPr>
          <a:xfrm>
            <a:off x="431367" y="5071858"/>
            <a:ext cx="5905015" cy="1218809"/>
          </a:xfrm>
          <a:custGeom>
            <a:avLst/>
            <a:gdLst/>
            <a:ahLst/>
            <a:cxnLst/>
            <a:rect l="l" t="t" r="r" b="b"/>
            <a:pathLst>
              <a:path w="6552565" h="864234">
                <a:moveTo>
                  <a:pt x="6551993" y="0"/>
                </a:moveTo>
                <a:lnTo>
                  <a:pt x="8077" y="0"/>
                </a:lnTo>
                <a:lnTo>
                  <a:pt x="0" y="863993"/>
                </a:lnTo>
                <a:lnTo>
                  <a:pt x="6543916" y="863993"/>
                </a:lnTo>
                <a:lnTo>
                  <a:pt x="6551993" y="0"/>
                </a:lnTo>
                <a:close/>
              </a:path>
            </a:pathLst>
          </a:custGeom>
          <a:solidFill>
            <a:srgbClr val="E9EAF5"/>
          </a:solidFill>
        </p:spPr>
        <p:txBody>
          <a:bodyPr wrap="square" lIns="0" tIns="0" rIns="0" bIns="0" rtlCol="0"/>
          <a:lstStyle/>
          <a:p>
            <a:endParaRPr dirty="0">
              <a:latin typeface="+mj-ea"/>
              <a:ea typeface="+mj-ea"/>
            </a:endParaRPr>
          </a:p>
        </p:txBody>
      </p:sp>
      <p:sp>
        <p:nvSpPr>
          <p:cNvPr id="5" name="object 5">
            <a:extLst>
              <a:ext uri="{FF2B5EF4-FFF2-40B4-BE49-F238E27FC236}">
                <a16:creationId xmlns:a16="http://schemas.microsoft.com/office/drawing/2014/main" id="{B7498748-9281-32AF-1641-1A15E18D1139}"/>
              </a:ext>
            </a:extLst>
          </p:cNvPr>
          <p:cNvSpPr/>
          <p:nvPr/>
        </p:nvSpPr>
        <p:spPr>
          <a:xfrm>
            <a:off x="445877" y="4923102"/>
            <a:ext cx="3398074" cy="386955"/>
          </a:xfrm>
          <a:custGeom>
            <a:avLst/>
            <a:gdLst/>
            <a:ahLst/>
            <a:cxnLst/>
            <a:rect l="l" t="t" r="r" b="b"/>
            <a:pathLst>
              <a:path w="6552565" h="432434">
                <a:moveTo>
                  <a:pt x="3347999" y="360006"/>
                </a:moveTo>
                <a:lnTo>
                  <a:pt x="3203994" y="360006"/>
                </a:lnTo>
                <a:lnTo>
                  <a:pt x="3275990" y="432015"/>
                </a:lnTo>
                <a:lnTo>
                  <a:pt x="3347999" y="360006"/>
                </a:lnTo>
                <a:close/>
              </a:path>
              <a:path w="6552565" h="432434">
                <a:moveTo>
                  <a:pt x="6552006" y="0"/>
                </a:moveTo>
                <a:lnTo>
                  <a:pt x="0" y="0"/>
                </a:lnTo>
                <a:lnTo>
                  <a:pt x="0" y="359994"/>
                </a:lnTo>
                <a:lnTo>
                  <a:pt x="6552006" y="359994"/>
                </a:lnTo>
                <a:lnTo>
                  <a:pt x="6552006" y="0"/>
                </a:lnTo>
                <a:close/>
              </a:path>
            </a:pathLst>
          </a:custGeom>
          <a:solidFill>
            <a:srgbClr val="003F98"/>
          </a:solidFill>
        </p:spPr>
        <p:txBody>
          <a:bodyPr wrap="square" lIns="0" tIns="0" rIns="0" bIns="0" rtlCol="0"/>
          <a:lstStyle/>
          <a:p>
            <a:endParaRPr dirty="0">
              <a:latin typeface="+mj-ea"/>
              <a:ea typeface="+mj-ea"/>
            </a:endParaRPr>
          </a:p>
        </p:txBody>
      </p:sp>
      <p:sp>
        <p:nvSpPr>
          <p:cNvPr id="8" name="object 8">
            <a:extLst>
              <a:ext uri="{FF2B5EF4-FFF2-40B4-BE49-F238E27FC236}">
                <a16:creationId xmlns:a16="http://schemas.microsoft.com/office/drawing/2014/main" id="{CAD2BE2E-3EC8-0AC7-FB11-7A2E0465C02E}"/>
              </a:ext>
            </a:extLst>
          </p:cNvPr>
          <p:cNvSpPr txBox="1"/>
          <p:nvPr/>
        </p:nvSpPr>
        <p:spPr>
          <a:xfrm>
            <a:off x="471486" y="4923100"/>
            <a:ext cx="3321667" cy="297516"/>
          </a:xfrm>
          <a:prstGeom prst="rect">
            <a:avLst/>
          </a:prstGeom>
        </p:spPr>
        <p:txBody>
          <a:bodyPr vert="horz" wrap="square" lIns="0" tIns="58419" rIns="0" bIns="0" rtlCol="0">
            <a:spAutoFit/>
          </a:bodyPr>
          <a:lstStyle/>
          <a:p>
            <a:pPr marL="39364" algn="ctr">
              <a:spcBef>
                <a:spcPts val="459"/>
              </a:spcBef>
            </a:pPr>
            <a:r>
              <a:rPr lang="ja-JP" altLang="en-US" sz="1550" b="1" spc="270" dirty="0">
                <a:solidFill>
                  <a:srgbClr val="FFFFFF"/>
                </a:solidFill>
                <a:latin typeface="+mn-ea"/>
                <a:cs typeface="Noto Sans JP"/>
              </a:rPr>
              <a:t>飼い主同士での協力</a:t>
            </a:r>
            <a:endParaRPr sz="1550" dirty="0">
              <a:latin typeface="+mn-ea"/>
              <a:cs typeface="Noto Sans JP"/>
            </a:endParaRPr>
          </a:p>
        </p:txBody>
      </p:sp>
      <p:sp>
        <p:nvSpPr>
          <p:cNvPr id="9" name="object 3">
            <a:extLst>
              <a:ext uri="{FF2B5EF4-FFF2-40B4-BE49-F238E27FC236}">
                <a16:creationId xmlns:a16="http://schemas.microsoft.com/office/drawing/2014/main" id="{D7C8C5CE-B93B-C840-7E1C-E00EEF2DEB45}"/>
              </a:ext>
            </a:extLst>
          </p:cNvPr>
          <p:cNvSpPr txBox="1"/>
          <p:nvPr/>
        </p:nvSpPr>
        <p:spPr>
          <a:xfrm>
            <a:off x="680240" y="5371011"/>
            <a:ext cx="5409568" cy="710003"/>
          </a:xfrm>
          <a:prstGeom prst="rect">
            <a:avLst/>
          </a:prstGeom>
        </p:spPr>
        <p:txBody>
          <a:bodyPr vert="horz" wrap="square" lIns="0" tIns="11430" rIns="0" bIns="0" rtlCol="0">
            <a:spAutoFit/>
          </a:bodyPr>
          <a:lstStyle/>
          <a:p>
            <a:pPr marL="12698" marR="5080">
              <a:lnSpc>
                <a:spcPct val="128800"/>
              </a:lnSpc>
              <a:spcBef>
                <a:spcPts val="90"/>
              </a:spcBef>
            </a:pPr>
            <a:r>
              <a:rPr lang="ja-JP" altLang="en-US" sz="1200" spc="80" dirty="0">
                <a:solidFill>
                  <a:srgbClr val="221815"/>
                </a:solidFill>
                <a:latin typeface="+mn-ea"/>
                <a:cs typeface="NotoSansJP-Medium"/>
              </a:rPr>
              <a:t>家の片づけや職場への復帰、育児などにより、災害時にはペットの飼養にまで常に目を配ることができない場合もあります。そのため、当番制にするなどして、飼い主同士が協力し合い、ペットの世話を分担しましょう。</a:t>
            </a:r>
            <a:endParaRPr lang="en-US" altLang="ja-JP" sz="1200" spc="80" dirty="0">
              <a:solidFill>
                <a:srgbClr val="221815"/>
              </a:solidFill>
              <a:latin typeface="+mn-ea"/>
              <a:cs typeface="NotoSansJP-Medium"/>
            </a:endParaRPr>
          </a:p>
        </p:txBody>
      </p:sp>
      <p:sp>
        <p:nvSpPr>
          <p:cNvPr id="20" name="正方形/長方形 19">
            <a:extLst>
              <a:ext uri="{FF2B5EF4-FFF2-40B4-BE49-F238E27FC236}">
                <a16:creationId xmlns:a16="http://schemas.microsoft.com/office/drawing/2014/main" id="{E6D13BAB-2469-9A05-4FAB-F9D48B74EB35}"/>
              </a:ext>
            </a:extLst>
          </p:cNvPr>
          <p:cNvSpPr/>
          <p:nvPr/>
        </p:nvSpPr>
        <p:spPr>
          <a:xfrm>
            <a:off x="490301" y="1726557"/>
            <a:ext cx="5905015" cy="764420"/>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適切にペットを飼養し、飼養場所の維持管理を</a:t>
            </a:r>
            <a:endParaRPr kumimoji="1" lang="en-US" altLang="ja-JP" dirty="0">
              <a:solidFill>
                <a:srgbClr val="003F98"/>
              </a:solidFill>
            </a:endParaRPr>
          </a:p>
          <a:p>
            <a:pPr algn="ctr"/>
            <a:r>
              <a:rPr kumimoji="1" lang="ja-JP" altLang="en-US" dirty="0">
                <a:solidFill>
                  <a:srgbClr val="003F98"/>
                </a:solidFill>
              </a:rPr>
              <a:t>飼い主同士で協力して行いましょう。</a:t>
            </a:r>
            <a:endParaRPr kumimoji="1" lang="en-US" altLang="ja-JP" dirty="0">
              <a:solidFill>
                <a:srgbClr val="003F98"/>
              </a:solidFill>
            </a:endParaRPr>
          </a:p>
        </p:txBody>
      </p:sp>
      <p:sp>
        <p:nvSpPr>
          <p:cNvPr id="2" name="テキスト ボックス 1">
            <a:extLst>
              <a:ext uri="{FF2B5EF4-FFF2-40B4-BE49-F238E27FC236}">
                <a16:creationId xmlns:a16="http://schemas.microsoft.com/office/drawing/2014/main" id="{A0B71634-4204-ABC5-9023-4C7CB25605F9}"/>
              </a:ext>
            </a:extLst>
          </p:cNvPr>
          <p:cNvSpPr txBox="1"/>
          <p:nvPr/>
        </p:nvSpPr>
        <p:spPr>
          <a:xfrm>
            <a:off x="1103600" y="3782754"/>
            <a:ext cx="5379102" cy="707886"/>
          </a:xfrm>
          <a:prstGeom prst="rect">
            <a:avLst/>
          </a:prstGeom>
          <a:noFill/>
        </p:spPr>
        <p:txBody>
          <a:bodyPr wrap="square">
            <a:spAutoFit/>
          </a:bodyPr>
          <a:lstStyle/>
          <a:p>
            <a:r>
              <a:rPr lang="ja-JP" altLang="en-US" sz="2000" b="1" dirty="0"/>
              <a:t>飼い主の会で定期的なミーティングを行い、役割分担について見直しを行う。</a:t>
            </a:r>
          </a:p>
        </p:txBody>
      </p:sp>
      <p:grpSp>
        <p:nvGrpSpPr>
          <p:cNvPr id="19" name="グループ化 18">
            <a:extLst>
              <a:ext uri="{FF2B5EF4-FFF2-40B4-BE49-F238E27FC236}">
                <a16:creationId xmlns:a16="http://schemas.microsoft.com/office/drawing/2014/main" id="{630552D3-EB33-6E3D-FEC2-02622D7C66A8}"/>
              </a:ext>
            </a:extLst>
          </p:cNvPr>
          <p:cNvGrpSpPr/>
          <p:nvPr/>
        </p:nvGrpSpPr>
        <p:grpSpPr>
          <a:xfrm>
            <a:off x="560929" y="3944383"/>
            <a:ext cx="288290" cy="288290"/>
            <a:chOff x="1041008" y="3211860"/>
            <a:chExt cx="288290" cy="288290"/>
          </a:xfrm>
        </p:grpSpPr>
        <p:pic>
          <p:nvPicPr>
            <p:cNvPr id="21" name="object 17">
              <a:extLst>
                <a:ext uri="{FF2B5EF4-FFF2-40B4-BE49-F238E27FC236}">
                  <a16:creationId xmlns:a16="http://schemas.microsoft.com/office/drawing/2014/main" id="{B00E8327-5D9A-9A44-4D27-A138E719FB5F}"/>
                </a:ext>
              </a:extLst>
            </p:cNvPr>
            <p:cNvPicPr/>
            <p:nvPr/>
          </p:nvPicPr>
          <p:blipFill>
            <a:blip r:embed="rId2" cstate="print"/>
            <a:stretch>
              <a:fillRect/>
            </a:stretch>
          </p:blipFill>
          <p:spPr>
            <a:xfrm>
              <a:off x="1059007" y="3229866"/>
              <a:ext cx="252006" cy="251993"/>
            </a:xfrm>
            <a:prstGeom prst="rect">
              <a:avLst/>
            </a:prstGeom>
          </p:spPr>
        </p:pic>
        <p:sp>
          <p:nvSpPr>
            <p:cNvPr id="22" name="object 18">
              <a:extLst>
                <a:ext uri="{FF2B5EF4-FFF2-40B4-BE49-F238E27FC236}">
                  <a16:creationId xmlns:a16="http://schemas.microsoft.com/office/drawing/2014/main" id="{CFA0C615-E9DD-7F84-DDE8-69B38F6BFED3}"/>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23" name="object 35">
            <a:extLst>
              <a:ext uri="{FF2B5EF4-FFF2-40B4-BE49-F238E27FC236}">
                <a16:creationId xmlns:a16="http://schemas.microsoft.com/office/drawing/2014/main" id="{31C83231-5E22-109B-FD5A-1AAAB1C04F26}"/>
              </a:ext>
            </a:extLst>
          </p:cNvPr>
          <p:cNvSpPr/>
          <p:nvPr/>
        </p:nvSpPr>
        <p:spPr>
          <a:xfrm flipV="1">
            <a:off x="664333" y="4552482"/>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Tree>
    <p:extLst>
      <p:ext uri="{BB962C8B-B14F-4D97-AF65-F5344CB8AC3E}">
        <p14:creationId xmlns:p14="http://schemas.microsoft.com/office/powerpoint/2010/main" val="558421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31295-B32D-204E-C5A1-D07EED20C4F5}"/>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A9A7D5-87A1-2ACE-73CF-1786F71DC195}"/>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object 16">
            <a:extLst>
              <a:ext uri="{FF2B5EF4-FFF2-40B4-BE49-F238E27FC236}">
                <a16:creationId xmlns:a16="http://schemas.microsoft.com/office/drawing/2014/main" id="{BB2E75A0-B13D-F096-12CA-2BC9FEAB9A04}"/>
              </a:ext>
            </a:extLst>
          </p:cNvPr>
          <p:cNvSpPr/>
          <p:nvPr/>
        </p:nvSpPr>
        <p:spPr>
          <a:xfrm>
            <a:off x="396173" y="889908"/>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96E9E659-B490-46E4-A3A7-806EC82A9EA1}"/>
              </a:ext>
            </a:extLst>
          </p:cNvPr>
          <p:cNvSpPr txBox="1"/>
          <p:nvPr/>
        </p:nvSpPr>
        <p:spPr>
          <a:xfrm>
            <a:off x="1211184" y="971837"/>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閉鎖に向けた対応</a:t>
            </a:r>
          </a:p>
        </p:txBody>
      </p:sp>
      <p:sp>
        <p:nvSpPr>
          <p:cNvPr id="36" name="object 20">
            <a:extLst>
              <a:ext uri="{FF2B5EF4-FFF2-40B4-BE49-F238E27FC236}">
                <a16:creationId xmlns:a16="http://schemas.microsoft.com/office/drawing/2014/main" id="{F3FC4758-2C7E-66DD-5D95-ACAFC0E5EB01}"/>
              </a:ext>
            </a:extLst>
          </p:cNvPr>
          <p:cNvSpPr txBox="1"/>
          <p:nvPr/>
        </p:nvSpPr>
        <p:spPr>
          <a:xfrm>
            <a:off x="445358" y="980281"/>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16</a:t>
            </a:r>
            <a:endParaRPr sz="850" dirty="0">
              <a:solidFill>
                <a:srgbClr val="003F98"/>
              </a:solidFill>
              <a:latin typeface="+mn-ea"/>
              <a:cs typeface="Barlow-SemiBold"/>
            </a:endParaRPr>
          </a:p>
        </p:txBody>
      </p:sp>
      <p:sp>
        <p:nvSpPr>
          <p:cNvPr id="6" name="正方形/長方形 5">
            <a:extLst>
              <a:ext uri="{FF2B5EF4-FFF2-40B4-BE49-F238E27FC236}">
                <a16:creationId xmlns:a16="http://schemas.microsoft.com/office/drawing/2014/main" id="{77E94F36-1E92-523B-02F7-6C72DE187B50}"/>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4DEA620-9B8A-8E5F-3C8E-F514900D227E}"/>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避難所の統合・閉鎖への対応</a:t>
            </a:r>
            <a:endParaRPr lang="en-US" altLang="ja-JP" sz="1100" b="1" dirty="0">
              <a:solidFill>
                <a:srgbClr val="003F98"/>
              </a:solidFill>
              <a:latin typeface="+mn-ea"/>
            </a:endParaRPr>
          </a:p>
        </p:txBody>
      </p:sp>
      <p:sp>
        <p:nvSpPr>
          <p:cNvPr id="11" name="テキスト ボックス 10">
            <a:extLst>
              <a:ext uri="{FF2B5EF4-FFF2-40B4-BE49-F238E27FC236}">
                <a16:creationId xmlns:a16="http://schemas.microsoft.com/office/drawing/2014/main" id="{97572CB6-35B5-526A-10D0-0A6695B56ACF}"/>
              </a:ext>
            </a:extLst>
          </p:cNvPr>
          <p:cNvSpPr txBox="1"/>
          <p:nvPr/>
        </p:nvSpPr>
        <p:spPr>
          <a:xfrm>
            <a:off x="1080323" y="2844478"/>
            <a:ext cx="5379102" cy="1015663"/>
          </a:xfrm>
          <a:prstGeom prst="rect">
            <a:avLst/>
          </a:prstGeom>
          <a:noFill/>
        </p:spPr>
        <p:txBody>
          <a:bodyPr wrap="square">
            <a:spAutoFit/>
          </a:bodyPr>
          <a:lstStyle/>
          <a:p>
            <a:r>
              <a:rPr lang="ja-JP" altLang="en-US" sz="2000" b="1" dirty="0"/>
              <a:t>ペットに関する情報の円滑な引継ぎを行うため、これまでの運営状況に関する情報や書類を整理し、避難所運営委員会へ渡す。</a:t>
            </a:r>
          </a:p>
        </p:txBody>
      </p:sp>
      <p:grpSp>
        <p:nvGrpSpPr>
          <p:cNvPr id="12" name="グループ化 11">
            <a:extLst>
              <a:ext uri="{FF2B5EF4-FFF2-40B4-BE49-F238E27FC236}">
                <a16:creationId xmlns:a16="http://schemas.microsoft.com/office/drawing/2014/main" id="{C594A353-46A3-0D3B-19AC-AFCD850323B6}"/>
              </a:ext>
            </a:extLst>
          </p:cNvPr>
          <p:cNvGrpSpPr/>
          <p:nvPr/>
        </p:nvGrpSpPr>
        <p:grpSpPr>
          <a:xfrm>
            <a:off x="537652" y="3220198"/>
            <a:ext cx="288290" cy="288290"/>
            <a:chOff x="1041008" y="3211860"/>
            <a:chExt cx="288290" cy="288290"/>
          </a:xfrm>
        </p:grpSpPr>
        <p:pic>
          <p:nvPicPr>
            <p:cNvPr id="14" name="object 17">
              <a:extLst>
                <a:ext uri="{FF2B5EF4-FFF2-40B4-BE49-F238E27FC236}">
                  <a16:creationId xmlns:a16="http://schemas.microsoft.com/office/drawing/2014/main" id="{23E6F389-5415-552A-2097-2F95DE77E4A5}"/>
                </a:ext>
              </a:extLst>
            </p:cNvPr>
            <p:cNvPicPr/>
            <p:nvPr/>
          </p:nvPicPr>
          <p:blipFill>
            <a:blip r:embed="rId2" cstate="print"/>
            <a:stretch>
              <a:fillRect/>
            </a:stretch>
          </p:blipFill>
          <p:spPr>
            <a:xfrm>
              <a:off x="1059007" y="3229866"/>
              <a:ext cx="252006" cy="251993"/>
            </a:xfrm>
            <a:prstGeom prst="rect">
              <a:avLst/>
            </a:prstGeom>
          </p:spPr>
        </p:pic>
        <p:sp>
          <p:nvSpPr>
            <p:cNvPr id="15" name="object 18">
              <a:extLst>
                <a:ext uri="{FF2B5EF4-FFF2-40B4-BE49-F238E27FC236}">
                  <a16:creationId xmlns:a16="http://schemas.microsoft.com/office/drawing/2014/main" id="{317D16CA-FD5A-A42E-ECDF-01CA38D2051A}"/>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16" name="object 35">
            <a:extLst>
              <a:ext uri="{FF2B5EF4-FFF2-40B4-BE49-F238E27FC236}">
                <a16:creationId xmlns:a16="http://schemas.microsoft.com/office/drawing/2014/main" id="{3F802ACA-14B9-762E-6449-0215738A29D7}"/>
              </a:ext>
            </a:extLst>
          </p:cNvPr>
          <p:cNvSpPr/>
          <p:nvPr/>
        </p:nvSpPr>
        <p:spPr>
          <a:xfrm flipV="1">
            <a:off x="641056" y="4036942"/>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20" name="テキスト ボックス 19">
            <a:extLst>
              <a:ext uri="{FF2B5EF4-FFF2-40B4-BE49-F238E27FC236}">
                <a16:creationId xmlns:a16="http://schemas.microsoft.com/office/drawing/2014/main" id="{26565BB0-D47A-2ADE-F1EA-245C4A2A3CA3}"/>
              </a:ext>
            </a:extLst>
          </p:cNvPr>
          <p:cNvSpPr txBox="1"/>
          <p:nvPr/>
        </p:nvSpPr>
        <p:spPr>
          <a:xfrm>
            <a:off x="1080323" y="4548284"/>
            <a:ext cx="5379102" cy="707886"/>
          </a:xfrm>
          <a:prstGeom prst="rect">
            <a:avLst/>
          </a:prstGeom>
          <a:noFill/>
        </p:spPr>
        <p:txBody>
          <a:bodyPr wrap="square">
            <a:spAutoFit/>
          </a:bodyPr>
          <a:lstStyle/>
          <a:p>
            <a:r>
              <a:rPr lang="ja-JP" altLang="en-US" sz="2000" b="1" dirty="0"/>
              <a:t>飼養場所全体の掃除や使用した資材の返却、整理整頓を行う。</a:t>
            </a:r>
          </a:p>
        </p:txBody>
      </p:sp>
      <p:grpSp>
        <p:nvGrpSpPr>
          <p:cNvPr id="21" name="グループ化 20">
            <a:extLst>
              <a:ext uri="{FF2B5EF4-FFF2-40B4-BE49-F238E27FC236}">
                <a16:creationId xmlns:a16="http://schemas.microsoft.com/office/drawing/2014/main" id="{CA366919-9D17-81E0-0D63-D719F3782D00}"/>
              </a:ext>
            </a:extLst>
          </p:cNvPr>
          <p:cNvGrpSpPr/>
          <p:nvPr/>
        </p:nvGrpSpPr>
        <p:grpSpPr>
          <a:xfrm>
            <a:off x="537652" y="4688868"/>
            <a:ext cx="288290" cy="288290"/>
            <a:chOff x="1041008" y="3211860"/>
            <a:chExt cx="288290" cy="288290"/>
          </a:xfrm>
        </p:grpSpPr>
        <p:pic>
          <p:nvPicPr>
            <p:cNvPr id="22" name="object 17">
              <a:extLst>
                <a:ext uri="{FF2B5EF4-FFF2-40B4-BE49-F238E27FC236}">
                  <a16:creationId xmlns:a16="http://schemas.microsoft.com/office/drawing/2014/main" id="{E05EA150-03F3-5A75-4F66-3B9D80C839E1}"/>
                </a:ext>
              </a:extLst>
            </p:cNvPr>
            <p:cNvPicPr/>
            <p:nvPr/>
          </p:nvPicPr>
          <p:blipFill>
            <a:blip r:embed="rId2" cstate="print"/>
            <a:stretch>
              <a:fillRect/>
            </a:stretch>
          </p:blipFill>
          <p:spPr>
            <a:xfrm>
              <a:off x="1059007" y="3229866"/>
              <a:ext cx="252006" cy="251993"/>
            </a:xfrm>
            <a:prstGeom prst="rect">
              <a:avLst/>
            </a:prstGeom>
          </p:spPr>
        </p:pic>
        <p:sp>
          <p:nvSpPr>
            <p:cNvPr id="26" name="object 18">
              <a:extLst>
                <a:ext uri="{FF2B5EF4-FFF2-40B4-BE49-F238E27FC236}">
                  <a16:creationId xmlns:a16="http://schemas.microsoft.com/office/drawing/2014/main" id="{39C9BCED-4CD3-B729-53F3-001EA7D9308D}"/>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28" name="object 35">
            <a:extLst>
              <a:ext uri="{FF2B5EF4-FFF2-40B4-BE49-F238E27FC236}">
                <a16:creationId xmlns:a16="http://schemas.microsoft.com/office/drawing/2014/main" id="{D537C6EE-EA30-6DEF-468F-C7BB6BE8003B}"/>
              </a:ext>
            </a:extLst>
          </p:cNvPr>
          <p:cNvSpPr/>
          <p:nvPr/>
        </p:nvSpPr>
        <p:spPr>
          <a:xfrm flipV="1">
            <a:off x="641056" y="5505613"/>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2" name="正方形/長方形 1">
            <a:extLst>
              <a:ext uri="{FF2B5EF4-FFF2-40B4-BE49-F238E27FC236}">
                <a16:creationId xmlns:a16="http://schemas.microsoft.com/office/drawing/2014/main" id="{F0E22179-5224-4D71-EB3B-DB562543C6E2}"/>
              </a:ext>
            </a:extLst>
          </p:cNvPr>
          <p:cNvSpPr/>
          <p:nvPr/>
        </p:nvSpPr>
        <p:spPr>
          <a:xfrm>
            <a:off x="490301" y="1765746"/>
            <a:ext cx="5905015" cy="764420"/>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避難所を閉鎖するために</a:t>
            </a:r>
            <a:endParaRPr kumimoji="1" lang="en-US" altLang="ja-JP" dirty="0">
              <a:solidFill>
                <a:srgbClr val="003F98"/>
              </a:solidFill>
            </a:endParaRPr>
          </a:p>
          <a:p>
            <a:pPr algn="ctr"/>
            <a:r>
              <a:rPr kumimoji="1" lang="ja-JP" altLang="en-US" dirty="0">
                <a:solidFill>
                  <a:srgbClr val="003F98"/>
                </a:solidFill>
              </a:rPr>
              <a:t>掃除や資材の返却等を行いましょう。</a:t>
            </a:r>
            <a:endParaRPr kumimoji="1" lang="en-US" altLang="ja-JP" dirty="0">
              <a:solidFill>
                <a:srgbClr val="003F98"/>
              </a:solidFill>
            </a:endParaRPr>
          </a:p>
        </p:txBody>
      </p:sp>
      <p:sp>
        <p:nvSpPr>
          <p:cNvPr id="4" name="object 2">
            <a:extLst>
              <a:ext uri="{FF2B5EF4-FFF2-40B4-BE49-F238E27FC236}">
                <a16:creationId xmlns:a16="http://schemas.microsoft.com/office/drawing/2014/main" id="{422E991D-69F5-7550-1C0C-428EEFF08B01}"/>
              </a:ext>
            </a:extLst>
          </p:cNvPr>
          <p:cNvSpPr/>
          <p:nvPr/>
        </p:nvSpPr>
        <p:spPr>
          <a:xfrm>
            <a:off x="476494" y="6188720"/>
            <a:ext cx="5905015" cy="932875"/>
          </a:xfrm>
          <a:custGeom>
            <a:avLst/>
            <a:gdLst/>
            <a:ahLst/>
            <a:cxnLst/>
            <a:rect l="l" t="t" r="r" b="b"/>
            <a:pathLst>
              <a:path w="6552565" h="864234">
                <a:moveTo>
                  <a:pt x="6551993" y="0"/>
                </a:moveTo>
                <a:lnTo>
                  <a:pt x="8077" y="0"/>
                </a:lnTo>
                <a:lnTo>
                  <a:pt x="0" y="863993"/>
                </a:lnTo>
                <a:lnTo>
                  <a:pt x="6543916" y="863993"/>
                </a:lnTo>
                <a:lnTo>
                  <a:pt x="6551993" y="0"/>
                </a:lnTo>
                <a:close/>
              </a:path>
            </a:pathLst>
          </a:custGeom>
          <a:solidFill>
            <a:srgbClr val="E9EAF5"/>
          </a:solidFill>
        </p:spPr>
        <p:txBody>
          <a:bodyPr wrap="square" lIns="0" tIns="0" rIns="0" bIns="0" rtlCol="0"/>
          <a:lstStyle/>
          <a:p>
            <a:endParaRPr dirty="0">
              <a:latin typeface="+mj-ea"/>
              <a:ea typeface="+mj-ea"/>
            </a:endParaRPr>
          </a:p>
        </p:txBody>
      </p:sp>
      <p:sp>
        <p:nvSpPr>
          <p:cNvPr id="5" name="object 5">
            <a:extLst>
              <a:ext uri="{FF2B5EF4-FFF2-40B4-BE49-F238E27FC236}">
                <a16:creationId xmlns:a16="http://schemas.microsoft.com/office/drawing/2014/main" id="{B8FF75E7-888F-813A-6626-D28021254A1B}"/>
              </a:ext>
            </a:extLst>
          </p:cNvPr>
          <p:cNvSpPr/>
          <p:nvPr/>
        </p:nvSpPr>
        <p:spPr>
          <a:xfrm>
            <a:off x="491005" y="6039963"/>
            <a:ext cx="3262003" cy="386955"/>
          </a:xfrm>
          <a:custGeom>
            <a:avLst/>
            <a:gdLst/>
            <a:ahLst/>
            <a:cxnLst/>
            <a:rect l="l" t="t" r="r" b="b"/>
            <a:pathLst>
              <a:path w="6552565" h="432434">
                <a:moveTo>
                  <a:pt x="3347999" y="360006"/>
                </a:moveTo>
                <a:lnTo>
                  <a:pt x="3203994" y="360006"/>
                </a:lnTo>
                <a:lnTo>
                  <a:pt x="3275990" y="432015"/>
                </a:lnTo>
                <a:lnTo>
                  <a:pt x="3347999" y="360006"/>
                </a:lnTo>
                <a:close/>
              </a:path>
              <a:path w="6552565" h="432434">
                <a:moveTo>
                  <a:pt x="6552006" y="0"/>
                </a:moveTo>
                <a:lnTo>
                  <a:pt x="0" y="0"/>
                </a:lnTo>
                <a:lnTo>
                  <a:pt x="0" y="359994"/>
                </a:lnTo>
                <a:lnTo>
                  <a:pt x="6552006" y="359994"/>
                </a:lnTo>
                <a:lnTo>
                  <a:pt x="6552006" y="0"/>
                </a:lnTo>
                <a:close/>
              </a:path>
            </a:pathLst>
          </a:custGeom>
          <a:solidFill>
            <a:srgbClr val="003F98"/>
          </a:solidFill>
        </p:spPr>
        <p:txBody>
          <a:bodyPr wrap="square" lIns="0" tIns="0" rIns="0" bIns="0" rtlCol="0"/>
          <a:lstStyle/>
          <a:p>
            <a:endParaRPr dirty="0">
              <a:latin typeface="+mj-ea"/>
              <a:ea typeface="+mj-ea"/>
            </a:endParaRPr>
          </a:p>
        </p:txBody>
      </p:sp>
      <p:sp>
        <p:nvSpPr>
          <p:cNvPr id="8" name="object 8">
            <a:extLst>
              <a:ext uri="{FF2B5EF4-FFF2-40B4-BE49-F238E27FC236}">
                <a16:creationId xmlns:a16="http://schemas.microsoft.com/office/drawing/2014/main" id="{22C3C793-9915-91D9-E387-524FAC8233FB}"/>
              </a:ext>
            </a:extLst>
          </p:cNvPr>
          <p:cNvSpPr txBox="1"/>
          <p:nvPr/>
        </p:nvSpPr>
        <p:spPr>
          <a:xfrm>
            <a:off x="582445" y="6019344"/>
            <a:ext cx="3235876" cy="297516"/>
          </a:xfrm>
          <a:prstGeom prst="rect">
            <a:avLst/>
          </a:prstGeom>
        </p:spPr>
        <p:txBody>
          <a:bodyPr vert="horz" wrap="square" lIns="0" tIns="58419" rIns="0" bIns="0" rtlCol="0">
            <a:spAutoFit/>
          </a:bodyPr>
          <a:lstStyle/>
          <a:p>
            <a:pPr marL="39364" algn="ctr">
              <a:spcBef>
                <a:spcPts val="459"/>
              </a:spcBef>
            </a:pPr>
            <a:r>
              <a:rPr lang="ja-JP" altLang="en-US" sz="1550" b="1" spc="270" dirty="0">
                <a:solidFill>
                  <a:srgbClr val="FFFFFF"/>
                </a:solidFill>
                <a:latin typeface="+mn-ea"/>
                <a:cs typeface="Noto Sans JP"/>
              </a:rPr>
              <a:t>掃除・整理整頓</a:t>
            </a:r>
            <a:endParaRPr sz="1550" dirty="0">
              <a:latin typeface="+mn-ea"/>
              <a:cs typeface="Noto Sans JP"/>
            </a:endParaRPr>
          </a:p>
        </p:txBody>
      </p:sp>
      <p:sp>
        <p:nvSpPr>
          <p:cNvPr id="9" name="object 3">
            <a:extLst>
              <a:ext uri="{FF2B5EF4-FFF2-40B4-BE49-F238E27FC236}">
                <a16:creationId xmlns:a16="http://schemas.microsoft.com/office/drawing/2014/main" id="{0FCB7C74-40C1-933E-DFCE-25E7433C5A3F}"/>
              </a:ext>
            </a:extLst>
          </p:cNvPr>
          <p:cNvSpPr txBox="1"/>
          <p:nvPr/>
        </p:nvSpPr>
        <p:spPr>
          <a:xfrm>
            <a:off x="725367" y="6463922"/>
            <a:ext cx="5364441" cy="471796"/>
          </a:xfrm>
          <a:prstGeom prst="rect">
            <a:avLst/>
          </a:prstGeom>
        </p:spPr>
        <p:txBody>
          <a:bodyPr vert="horz" wrap="square" lIns="0" tIns="11430" rIns="0" bIns="0" rtlCol="0">
            <a:spAutoFit/>
          </a:bodyPr>
          <a:lstStyle/>
          <a:p>
            <a:pPr marL="12698" marR="5080">
              <a:lnSpc>
                <a:spcPct val="128800"/>
              </a:lnSpc>
              <a:spcBef>
                <a:spcPts val="90"/>
              </a:spcBef>
            </a:pPr>
            <a:r>
              <a:rPr lang="ja-JP" altLang="en-US" sz="1200" dirty="0"/>
              <a:t>完全に閉鎖する際の掃除や整理整頓は、最後に残った人ではなく、飼養場所を使った人が再度集まって行いましょう。</a:t>
            </a:r>
            <a:endParaRPr lang="en-US" altLang="ja-JP" sz="1200" spc="80" dirty="0">
              <a:solidFill>
                <a:srgbClr val="221815"/>
              </a:solidFill>
              <a:latin typeface="+mn-ea"/>
              <a:cs typeface="NotoSansJP-Medium"/>
            </a:endParaRPr>
          </a:p>
        </p:txBody>
      </p:sp>
    </p:spTree>
    <p:extLst>
      <p:ext uri="{BB962C8B-B14F-4D97-AF65-F5344CB8AC3E}">
        <p14:creationId xmlns:p14="http://schemas.microsoft.com/office/powerpoint/2010/main" val="2277880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22588-09F7-2863-0F89-4AF8642CF4E3}"/>
            </a:ext>
          </a:extLst>
        </p:cNvPr>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8CECB792-A0D4-761A-D68D-5F8CF0E8AF5D}"/>
              </a:ext>
            </a:extLst>
          </p:cNvPr>
          <p:cNvSpPr/>
          <p:nvPr/>
        </p:nvSpPr>
        <p:spPr>
          <a:xfrm>
            <a:off x="145367" y="174171"/>
            <a:ext cx="6569612" cy="9550400"/>
          </a:xfrm>
          <a:prstGeom prst="rect">
            <a:avLst/>
          </a:prstGeom>
          <a:no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21C846C0-C907-3A9B-7732-3829075C7348}"/>
              </a:ext>
            </a:extLst>
          </p:cNvPr>
          <p:cNvSpPr txBox="1"/>
          <p:nvPr/>
        </p:nvSpPr>
        <p:spPr>
          <a:xfrm>
            <a:off x="739448" y="1423911"/>
            <a:ext cx="5379102" cy="646331"/>
          </a:xfrm>
          <a:prstGeom prst="rect">
            <a:avLst/>
          </a:prstGeom>
          <a:noFill/>
        </p:spPr>
        <p:txBody>
          <a:bodyPr wrap="square">
            <a:spAutoFit/>
          </a:bodyPr>
          <a:lstStyle/>
          <a:p>
            <a:pPr algn="ctr"/>
            <a:r>
              <a:rPr lang="ja-JP" altLang="en-US" sz="3600" b="1" dirty="0"/>
              <a:t>様式集</a:t>
            </a:r>
          </a:p>
        </p:txBody>
      </p:sp>
      <p:sp>
        <p:nvSpPr>
          <p:cNvPr id="13" name="テキスト ボックス 12">
            <a:extLst>
              <a:ext uri="{FF2B5EF4-FFF2-40B4-BE49-F238E27FC236}">
                <a16:creationId xmlns:a16="http://schemas.microsoft.com/office/drawing/2014/main" id="{0446E134-1DB0-4558-C836-B4DB0F6A4760}"/>
              </a:ext>
            </a:extLst>
          </p:cNvPr>
          <p:cNvSpPr txBox="1"/>
          <p:nvPr/>
        </p:nvSpPr>
        <p:spPr>
          <a:xfrm>
            <a:off x="845460" y="3387611"/>
            <a:ext cx="5167087" cy="4170372"/>
          </a:xfrm>
          <a:prstGeom prst="rect">
            <a:avLst/>
          </a:prstGeom>
          <a:noFill/>
        </p:spPr>
        <p:txBody>
          <a:bodyPr wrap="square">
            <a:spAutoFit/>
          </a:bodyPr>
          <a:lstStyle/>
          <a:p>
            <a:pPr>
              <a:spcAft>
                <a:spcPts val="1800"/>
              </a:spcAft>
            </a:pPr>
            <a:r>
              <a:rPr lang="ja-JP" altLang="en-US" sz="2000" b="1" dirty="0"/>
              <a:t>様式</a:t>
            </a:r>
            <a:r>
              <a:rPr lang="en-US" altLang="ja-JP" sz="2000" b="1" dirty="0"/>
              <a:t>01</a:t>
            </a:r>
            <a:r>
              <a:rPr lang="ja-JP" altLang="en-US" sz="2000" b="1" dirty="0"/>
              <a:t>：飼養場所の掲示物</a:t>
            </a:r>
            <a:endParaRPr lang="en-US" altLang="ja-JP" sz="2000" b="1" dirty="0"/>
          </a:p>
          <a:p>
            <a:pPr>
              <a:spcAft>
                <a:spcPts val="1800"/>
              </a:spcAft>
            </a:pPr>
            <a:r>
              <a:rPr lang="ja-JP" altLang="en-US" sz="2000" b="1" dirty="0"/>
              <a:t>様式</a:t>
            </a:r>
            <a:r>
              <a:rPr lang="en-US" altLang="ja-JP" sz="2000" b="1" dirty="0"/>
              <a:t>02</a:t>
            </a:r>
            <a:r>
              <a:rPr lang="ja-JP" altLang="en-US" sz="2000" b="1" dirty="0"/>
              <a:t>：受付案内</a:t>
            </a:r>
            <a:endParaRPr lang="en-US" altLang="ja-JP" sz="2000" b="1" dirty="0"/>
          </a:p>
          <a:p>
            <a:pPr>
              <a:spcAft>
                <a:spcPts val="1800"/>
              </a:spcAft>
            </a:pPr>
            <a:r>
              <a:rPr lang="ja-JP" altLang="en-US" sz="2000" b="1" dirty="0"/>
              <a:t>様式</a:t>
            </a:r>
            <a:r>
              <a:rPr lang="en-US" altLang="ja-JP" sz="2000" b="1" dirty="0"/>
              <a:t>03</a:t>
            </a:r>
            <a:r>
              <a:rPr lang="ja-JP" altLang="en-US" sz="2000" b="1" dirty="0"/>
              <a:t>：ペット受付名簿</a:t>
            </a:r>
            <a:endParaRPr lang="en-US" altLang="ja-JP" sz="2000" b="1" dirty="0"/>
          </a:p>
          <a:p>
            <a:pPr>
              <a:spcAft>
                <a:spcPts val="1800"/>
              </a:spcAft>
            </a:pPr>
            <a:r>
              <a:rPr lang="ja-JP" altLang="en-US" sz="2000" b="1" dirty="0"/>
              <a:t>様式</a:t>
            </a:r>
            <a:r>
              <a:rPr lang="en-US" altLang="ja-JP" sz="2000" b="1" dirty="0"/>
              <a:t>04</a:t>
            </a:r>
            <a:r>
              <a:rPr lang="ja-JP" altLang="en-US" sz="2000" b="1" dirty="0"/>
              <a:t>：飼養場所の案内</a:t>
            </a:r>
            <a:endParaRPr lang="en-US" altLang="ja-JP" sz="2000" b="1" dirty="0"/>
          </a:p>
          <a:p>
            <a:pPr>
              <a:spcAft>
                <a:spcPts val="1800"/>
              </a:spcAft>
            </a:pPr>
            <a:r>
              <a:rPr lang="ja-JP" altLang="en-US" sz="2000" b="1" dirty="0"/>
              <a:t>様式</a:t>
            </a:r>
            <a:r>
              <a:rPr lang="en-US" altLang="ja-JP" sz="2000" b="1" dirty="0"/>
              <a:t>05</a:t>
            </a:r>
            <a:r>
              <a:rPr lang="ja-JP" altLang="en-US" sz="2000" b="1" dirty="0"/>
              <a:t>：飼い主受付マニュアル</a:t>
            </a:r>
            <a:endParaRPr lang="en-US" altLang="ja-JP" sz="2000" b="1" dirty="0"/>
          </a:p>
          <a:p>
            <a:pPr>
              <a:spcAft>
                <a:spcPts val="1800"/>
              </a:spcAft>
            </a:pPr>
            <a:r>
              <a:rPr lang="ja-JP" altLang="en-US" sz="2000" b="1" dirty="0"/>
              <a:t>様式</a:t>
            </a:r>
            <a:r>
              <a:rPr lang="en-US" altLang="ja-JP" sz="2000" b="1" dirty="0"/>
              <a:t>06</a:t>
            </a:r>
            <a:r>
              <a:rPr lang="ja-JP" altLang="en-US" sz="2000" b="1" dirty="0"/>
              <a:t>：「飼い主の会設置」のお知らせ</a:t>
            </a:r>
            <a:endParaRPr lang="en-US" altLang="ja-JP" sz="2000" b="1" dirty="0"/>
          </a:p>
          <a:p>
            <a:pPr>
              <a:spcAft>
                <a:spcPts val="1800"/>
              </a:spcAft>
            </a:pPr>
            <a:r>
              <a:rPr lang="ja-JP" altLang="en-US" sz="2000" b="1" dirty="0"/>
              <a:t>様式</a:t>
            </a:r>
            <a:r>
              <a:rPr lang="en-US" altLang="ja-JP" sz="2000" b="1" dirty="0"/>
              <a:t>07</a:t>
            </a:r>
            <a:r>
              <a:rPr lang="ja-JP" altLang="en-US" sz="2000" b="1" dirty="0"/>
              <a:t>：飼い主の会 役割分担表</a:t>
            </a:r>
          </a:p>
          <a:p>
            <a:pPr>
              <a:spcAft>
                <a:spcPts val="1800"/>
              </a:spcAft>
            </a:pPr>
            <a:r>
              <a:rPr lang="ja-JP" altLang="en-US" sz="2000" b="1" dirty="0"/>
              <a:t>参考　：その他掲示物</a:t>
            </a:r>
          </a:p>
        </p:txBody>
      </p:sp>
    </p:spTree>
    <p:extLst>
      <p:ext uri="{BB962C8B-B14F-4D97-AF65-F5344CB8AC3E}">
        <p14:creationId xmlns:p14="http://schemas.microsoft.com/office/powerpoint/2010/main" val="1628822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ED23A-EF85-16CE-7E1D-6BE5891FF0F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B0FC0EE3-573A-B422-47FE-E4A20EA2428A}"/>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01-1</a:t>
            </a:r>
            <a:endParaRPr kumimoji="1" lang="ja-JP" altLang="en-US" b="1" dirty="0">
              <a:solidFill>
                <a:schemeClr val="tx1"/>
              </a:solidFill>
              <a:latin typeface="+mn-ea"/>
            </a:endParaRPr>
          </a:p>
        </p:txBody>
      </p:sp>
      <p:sp>
        <p:nvSpPr>
          <p:cNvPr id="3" name="タイトル 1">
            <a:extLst>
              <a:ext uri="{FF2B5EF4-FFF2-40B4-BE49-F238E27FC236}">
                <a16:creationId xmlns:a16="http://schemas.microsoft.com/office/drawing/2014/main" id="{4BEB1496-B109-DA4C-2F52-88239988AA2D}"/>
              </a:ext>
            </a:extLst>
          </p:cNvPr>
          <p:cNvSpPr>
            <a:spLocks noGrp="1"/>
          </p:cNvSpPr>
          <p:nvPr>
            <p:ph type="ctrTitle"/>
          </p:nvPr>
        </p:nvSpPr>
        <p:spPr>
          <a:xfrm>
            <a:off x="157070" y="2005235"/>
            <a:ext cx="6543857" cy="1704616"/>
          </a:xfrm>
        </p:spPr>
        <p:txBody>
          <a:bodyPr anchor="ctr">
            <a:noAutofit/>
          </a:bodyPr>
          <a:lstStyle/>
          <a:p>
            <a:pPr>
              <a:lnSpc>
                <a:spcPct val="100000"/>
              </a:lnSpc>
              <a:spcBef>
                <a:spcPts val="3000"/>
              </a:spcBef>
              <a:spcAft>
                <a:spcPts val="3000"/>
              </a:spcAft>
            </a:pPr>
            <a:r>
              <a:rPr lang="ja-JP" altLang="en-US" sz="7998" b="1" spc="30" dirty="0">
                <a:latin typeface="BIZ UDPゴシック" panose="020B0400000000000000" pitchFamily="50" charset="-128"/>
                <a:ea typeface="BIZ UDPゴシック" panose="020B0400000000000000" pitchFamily="50" charset="-128"/>
              </a:rPr>
              <a:t>犬の飼養場所</a:t>
            </a:r>
          </a:p>
        </p:txBody>
      </p:sp>
      <p:pic>
        <p:nvPicPr>
          <p:cNvPr id="7" name="図 6" descr="ロゴ&#10;&#10;AI 生成コンテンツは誤りを含む可能性があります。">
            <a:extLst>
              <a:ext uri="{FF2B5EF4-FFF2-40B4-BE49-F238E27FC236}">
                <a16:creationId xmlns:a16="http://schemas.microsoft.com/office/drawing/2014/main" id="{E7C18180-95DC-83FB-42FC-6AE0268E6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960" y="4587242"/>
            <a:ext cx="4226083" cy="3905405"/>
          </a:xfrm>
          <a:prstGeom prst="rect">
            <a:avLst/>
          </a:prstGeom>
        </p:spPr>
      </p:pic>
      <p:sp>
        <p:nvSpPr>
          <p:cNvPr id="8" name="タイトル 1">
            <a:extLst>
              <a:ext uri="{FF2B5EF4-FFF2-40B4-BE49-F238E27FC236}">
                <a16:creationId xmlns:a16="http://schemas.microsoft.com/office/drawing/2014/main" id="{6F9A67EB-DEC0-1F7E-4186-F7B1DE6C9391}"/>
              </a:ext>
            </a:extLst>
          </p:cNvPr>
          <p:cNvSpPr txBox="1">
            <a:spLocks/>
          </p:cNvSpPr>
          <p:nvPr/>
        </p:nvSpPr>
        <p:spPr>
          <a:xfrm>
            <a:off x="157069" y="1555804"/>
            <a:ext cx="6543857"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4798" b="1" spc="30" dirty="0">
                <a:latin typeface="BIZ UDPゴシック" panose="020B0400000000000000" pitchFamily="50" charset="-128"/>
                <a:ea typeface="BIZ UDPゴシック" panose="020B0400000000000000" pitchFamily="50" charset="-128"/>
              </a:rPr>
              <a:t>いぬのしようばしょ</a:t>
            </a:r>
          </a:p>
        </p:txBody>
      </p:sp>
    </p:spTree>
    <p:extLst>
      <p:ext uri="{BB962C8B-B14F-4D97-AF65-F5344CB8AC3E}">
        <p14:creationId xmlns:p14="http://schemas.microsoft.com/office/powerpoint/2010/main" val="1800968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0A51F-9634-50A8-8279-A5F448B422A2}"/>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A012E693-0095-E510-DE00-CB87FCCDF19C}"/>
              </a:ext>
            </a:extLst>
          </p:cNvPr>
          <p:cNvSpPr>
            <a:spLocks noGrp="1"/>
          </p:cNvSpPr>
          <p:nvPr>
            <p:ph type="ctrTitle"/>
          </p:nvPr>
        </p:nvSpPr>
        <p:spPr>
          <a:xfrm>
            <a:off x="157070" y="2005235"/>
            <a:ext cx="6543857" cy="1704616"/>
          </a:xfrm>
        </p:spPr>
        <p:txBody>
          <a:bodyPr anchor="ctr">
            <a:noAutofit/>
          </a:bodyPr>
          <a:lstStyle/>
          <a:p>
            <a:pPr>
              <a:lnSpc>
                <a:spcPct val="100000"/>
              </a:lnSpc>
              <a:spcBef>
                <a:spcPts val="3000"/>
              </a:spcBef>
              <a:spcAft>
                <a:spcPts val="3000"/>
              </a:spcAft>
            </a:pPr>
            <a:r>
              <a:rPr lang="ja-JP" altLang="en-US" sz="7998" b="1" spc="30" dirty="0">
                <a:latin typeface="BIZ UDPゴシック" panose="020B0400000000000000" pitchFamily="50" charset="-128"/>
                <a:ea typeface="BIZ UDPゴシック" panose="020B0400000000000000" pitchFamily="50" charset="-128"/>
              </a:rPr>
              <a:t>猫の飼養場所</a:t>
            </a:r>
          </a:p>
        </p:txBody>
      </p:sp>
      <p:pic>
        <p:nvPicPr>
          <p:cNvPr id="5" name="図 4" descr="アイコン が含まれている画像&#10;&#10;AI 生成コンテンツは誤りを含む可能性があります。">
            <a:extLst>
              <a:ext uri="{FF2B5EF4-FFF2-40B4-BE49-F238E27FC236}">
                <a16:creationId xmlns:a16="http://schemas.microsoft.com/office/drawing/2014/main" id="{B546DC7B-DF0C-0AD5-5D8D-C68404E2A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926" y="4103172"/>
            <a:ext cx="3403288" cy="4940680"/>
          </a:xfrm>
          <a:prstGeom prst="rect">
            <a:avLst/>
          </a:prstGeom>
        </p:spPr>
      </p:pic>
      <p:sp>
        <p:nvSpPr>
          <p:cNvPr id="4" name="正方形/長方形 3">
            <a:extLst>
              <a:ext uri="{FF2B5EF4-FFF2-40B4-BE49-F238E27FC236}">
                <a16:creationId xmlns:a16="http://schemas.microsoft.com/office/drawing/2014/main" id="{4B8EFC98-2EE8-7273-B2DF-0C344DAC8B78}"/>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01-2</a:t>
            </a:r>
            <a:endParaRPr kumimoji="1" lang="ja-JP" altLang="en-US" b="1" dirty="0">
              <a:solidFill>
                <a:schemeClr val="tx1"/>
              </a:solidFill>
              <a:latin typeface="+mn-ea"/>
            </a:endParaRPr>
          </a:p>
        </p:txBody>
      </p:sp>
      <p:sp>
        <p:nvSpPr>
          <p:cNvPr id="2" name="タイトル 1">
            <a:extLst>
              <a:ext uri="{FF2B5EF4-FFF2-40B4-BE49-F238E27FC236}">
                <a16:creationId xmlns:a16="http://schemas.microsoft.com/office/drawing/2014/main" id="{0781DCDF-F8EB-D29D-A27B-8FC4BC19BDD9}"/>
              </a:ext>
            </a:extLst>
          </p:cNvPr>
          <p:cNvSpPr txBox="1">
            <a:spLocks/>
          </p:cNvSpPr>
          <p:nvPr/>
        </p:nvSpPr>
        <p:spPr>
          <a:xfrm>
            <a:off x="157069" y="1555804"/>
            <a:ext cx="6543857"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4798" b="1" spc="30" dirty="0">
                <a:latin typeface="BIZ UDPゴシック" panose="020B0400000000000000" pitchFamily="50" charset="-128"/>
                <a:ea typeface="BIZ UDPゴシック" panose="020B0400000000000000" pitchFamily="50" charset="-128"/>
              </a:rPr>
              <a:t>ねこのしようばしょ</a:t>
            </a:r>
          </a:p>
        </p:txBody>
      </p:sp>
    </p:spTree>
    <p:extLst>
      <p:ext uri="{BB962C8B-B14F-4D97-AF65-F5344CB8AC3E}">
        <p14:creationId xmlns:p14="http://schemas.microsoft.com/office/powerpoint/2010/main" val="3890802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33172-9D2D-88D6-E01C-3FED1EC9FF6E}"/>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9B8B62AD-7C8A-8654-7BB5-74A305450259}"/>
              </a:ext>
            </a:extLst>
          </p:cNvPr>
          <p:cNvSpPr>
            <a:spLocks noGrp="1"/>
          </p:cNvSpPr>
          <p:nvPr>
            <p:ph type="ctrTitle"/>
          </p:nvPr>
        </p:nvSpPr>
        <p:spPr>
          <a:xfrm>
            <a:off x="157071" y="2214241"/>
            <a:ext cx="6543857" cy="5166274"/>
          </a:xfrm>
        </p:spPr>
        <p:txBody>
          <a:bodyPr anchor="ctr">
            <a:noAutofit/>
          </a:bodyPr>
          <a:lstStyle/>
          <a:p>
            <a:pPr>
              <a:lnSpc>
                <a:spcPct val="150000"/>
              </a:lnSpc>
              <a:spcBef>
                <a:spcPts val="3000"/>
              </a:spcBef>
              <a:spcAft>
                <a:spcPts val="3000"/>
              </a:spcAft>
            </a:pPr>
            <a:r>
              <a:rPr lang="ja-JP" altLang="en-US" sz="9598" b="1" spc="30" dirty="0">
                <a:latin typeface="BIZ UDPゴシック" panose="020B0400000000000000" pitchFamily="50" charset="-128"/>
                <a:ea typeface="BIZ UDPゴシック" panose="020B0400000000000000" pitchFamily="50" charset="-128"/>
              </a:rPr>
              <a:t>ペットの</a:t>
            </a:r>
            <a:br>
              <a:rPr lang="en-US" altLang="ja-JP" sz="9598" b="1" spc="30" dirty="0">
                <a:latin typeface="BIZ UDPゴシック" panose="020B0400000000000000" pitchFamily="50" charset="-128"/>
                <a:ea typeface="BIZ UDPゴシック" panose="020B0400000000000000" pitchFamily="50" charset="-128"/>
              </a:rPr>
            </a:br>
            <a:r>
              <a:rPr lang="ja-JP" altLang="en-US" sz="9598" b="1" spc="30" dirty="0">
                <a:latin typeface="BIZ UDPゴシック" panose="020B0400000000000000" pitchFamily="50" charset="-128"/>
                <a:ea typeface="BIZ UDPゴシック" panose="020B0400000000000000" pitchFamily="50" charset="-128"/>
              </a:rPr>
              <a:t>飼養場所</a:t>
            </a:r>
          </a:p>
        </p:txBody>
      </p:sp>
      <p:sp>
        <p:nvSpPr>
          <p:cNvPr id="4" name="正方形/長方形 3">
            <a:extLst>
              <a:ext uri="{FF2B5EF4-FFF2-40B4-BE49-F238E27FC236}">
                <a16:creationId xmlns:a16="http://schemas.microsoft.com/office/drawing/2014/main" id="{D97BEDF1-0A6C-4642-04F2-2B71A3BDCEAB}"/>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01-3</a:t>
            </a:r>
            <a:endParaRPr kumimoji="1" lang="ja-JP" altLang="en-US" b="1" dirty="0">
              <a:solidFill>
                <a:schemeClr val="tx1"/>
              </a:solidFill>
              <a:latin typeface="+mn-ea"/>
            </a:endParaRPr>
          </a:p>
        </p:txBody>
      </p:sp>
      <p:sp>
        <p:nvSpPr>
          <p:cNvPr id="5" name="タイトル 1">
            <a:extLst>
              <a:ext uri="{FF2B5EF4-FFF2-40B4-BE49-F238E27FC236}">
                <a16:creationId xmlns:a16="http://schemas.microsoft.com/office/drawing/2014/main" id="{4EBEB085-EE94-3071-A0A5-86BCFA6100F8}"/>
              </a:ext>
            </a:extLst>
          </p:cNvPr>
          <p:cNvSpPr txBox="1">
            <a:spLocks/>
          </p:cNvSpPr>
          <p:nvPr/>
        </p:nvSpPr>
        <p:spPr>
          <a:xfrm>
            <a:off x="157073" y="4785256"/>
            <a:ext cx="6543857"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4798" b="1" spc="2000" dirty="0">
                <a:latin typeface="BIZ UDPゴシック" panose="020B0400000000000000" pitchFamily="50" charset="-128"/>
                <a:ea typeface="BIZ UDPゴシック" panose="020B0400000000000000" pitchFamily="50" charset="-128"/>
              </a:rPr>
              <a:t>しようばしょ</a:t>
            </a:r>
          </a:p>
        </p:txBody>
      </p:sp>
    </p:spTree>
    <p:extLst>
      <p:ext uri="{BB962C8B-B14F-4D97-AF65-F5344CB8AC3E}">
        <p14:creationId xmlns:p14="http://schemas.microsoft.com/office/powerpoint/2010/main" val="2128899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79AF6-627F-23AE-C8F6-31482D96D7A7}"/>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AFEBB5D3-B8D5-4D0A-31E9-BB9E04BF0537}"/>
              </a:ext>
            </a:extLst>
          </p:cNvPr>
          <p:cNvSpPr>
            <a:spLocks noGrp="1"/>
          </p:cNvSpPr>
          <p:nvPr>
            <p:ph type="ctrTitle"/>
          </p:nvPr>
        </p:nvSpPr>
        <p:spPr>
          <a:xfrm>
            <a:off x="-12746" y="1286775"/>
            <a:ext cx="6883809" cy="1391108"/>
          </a:xfrm>
        </p:spPr>
        <p:txBody>
          <a:bodyPr anchor="ctr">
            <a:noAutofit/>
          </a:bodyPr>
          <a:lstStyle/>
          <a:p>
            <a:pPr>
              <a:lnSpc>
                <a:spcPct val="100000"/>
              </a:lnSpc>
              <a:spcBef>
                <a:spcPts val="3000"/>
              </a:spcBef>
              <a:spcAft>
                <a:spcPts val="3000"/>
              </a:spcAft>
            </a:pPr>
            <a:r>
              <a:rPr lang="ja-JP" altLang="en-US" sz="6600" b="1" spc="30" dirty="0">
                <a:latin typeface="BIZ UDPゴシック" panose="020B0400000000000000" pitchFamily="50" charset="-128"/>
                <a:ea typeface="BIZ UDPゴシック" panose="020B0400000000000000" pitchFamily="50" charset="-128"/>
              </a:rPr>
              <a:t>ペットの飼養場所</a:t>
            </a:r>
          </a:p>
        </p:txBody>
      </p:sp>
      <p:sp>
        <p:nvSpPr>
          <p:cNvPr id="4" name="タイトル 1">
            <a:extLst>
              <a:ext uri="{FF2B5EF4-FFF2-40B4-BE49-F238E27FC236}">
                <a16:creationId xmlns:a16="http://schemas.microsoft.com/office/drawing/2014/main" id="{F5BC178A-D491-1700-57A4-C2906FDFD92A}"/>
              </a:ext>
            </a:extLst>
          </p:cNvPr>
          <p:cNvSpPr txBox="1">
            <a:spLocks/>
          </p:cNvSpPr>
          <p:nvPr/>
        </p:nvSpPr>
        <p:spPr>
          <a:xfrm>
            <a:off x="143124" y="3776872"/>
            <a:ext cx="6571752" cy="4681329"/>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50000"/>
              </a:lnSpc>
              <a:spcBef>
                <a:spcPts val="1200"/>
              </a:spcBef>
              <a:spcAft>
                <a:spcPts val="1200"/>
              </a:spcAft>
            </a:pPr>
            <a:r>
              <a:rPr lang="ja-JP" altLang="en-US" sz="4798" b="1" spc="30" dirty="0">
                <a:latin typeface="BIZ UDPゴシック" panose="020B0400000000000000" pitchFamily="50" charset="-128"/>
                <a:ea typeface="BIZ UDPゴシック" panose="020B0400000000000000" pitchFamily="50" charset="-128"/>
              </a:rPr>
              <a:t>ご利用・ご用の方は</a:t>
            </a:r>
            <a:endParaRPr lang="en-US" altLang="ja-JP" sz="4798" b="1" spc="30" dirty="0">
              <a:latin typeface="BIZ UDPゴシック" panose="020B0400000000000000" pitchFamily="50" charset="-128"/>
              <a:ea typeface="BIZ UDPゴシック" panose="020B0400000000000000" pitchFamily="50" charset="-128"/>
            </a:endParaRPr>
          </a:p>
          <a:p>
            <a:pPr>
              <a:lnSpc>
                <a:spcPct val="150000"/>
              </a:lnSpc>
              <a:spcBef>
                <a:spcPts val="1200"/>
              </a:spcBef>
              <a:spcAft>
                <a:spcPts val="1200"/>
              </a:spcAft>
            </a:pPr>
            <a:r>
              <a:rPr lang="ja-JP" altLang="en-US" sz="4798" b="1" spc="30" dirty="0">
                <a:latin typeface="BIZ UDPゴシック" panose="020B0400000000000000" pitchFamily="50" charset="-128"/>
                <a:ea typeface="BIZ UDPゴシック" panose="020B0400000000000000" pitchFamily="50" charset="-128"/>
              </a:rPr>
              <a:t>飼い主受付へ</a:t>
            </a:r>
            <a:endParaRPr lang="en-US" altLang="ja-JP" sz="4798" b="1" spc="30" dirty="0">
              <a:latin typeface="BIZ UDPゴシック" panose="020B0400000000000000" pitchFamily="50" charset="-128"/>
              <a:ea typeface="BIZ UDPゴシック" panose="020B0400000000000000" pitchFamily="50" charset="-128"/>
            </a:endParaRPr>
          </a:p>
          <a:p>
            <a:pPr>
              <a:lnSpc>
                <a:spcPct val="150000"/>
              </a:lnSpc>
              <a:spcBef>
                <a:spcPts val="1200"/>
              </a:spcBef>
              <a:spcAft>
                <a:spcPts val="1200"/>
              </a:spcAft>
            </a:pPr>
            <a:r>
              <a:rPr lang="ja-JP" altLang="en-US" sz="4798" b="1" spc="30" dirty="0">
                <a:latin typeface="BIZ UDPゴシック" panose="020B0400000000000000" pitchFamily="50" charset="-128"/>
                <a:ea typeface="BIZ UDPゴシック" panose="020B0400000000000000" pitchFamily="50" charset="-128"/>
              </a:rPr>
              <a:t>お越しください</a:t>
            </a:r>
          </a:p>
        </p:txBody>
      </p:sp>
      <p:sp>
        <p:nvSpPr>
          <p:cNvPr id="5" name="正方形/長方形 4">
            <a:extLst>
              <a:ext uri="{FF2B5EF4-FFF2-40B4-BE49-F238E27FC236}">
                <a16:creationId xmlns:a16="http://schemas.microsoft.com/office/drawing/2014/main" id="{52FBC480-378D-3096-07B5-BC48EB5F827A}"/>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01-4</a:t>
            </a:r>
            <a:endParaRPr kumimoji="1" lang="ja-JP" altLang="en-US" b="1" dirty="0">
              <a:solidFill>
                <a:schemeClr val="tx1"/>
              </a:solidFill>
              <a:latin typeface="+mn-ea"/>
            </a:endParaRPr>
          </a:p>
        </p:txBody>
      </p:sp>
      <p:sp>
        <p:nvSpPr>
          <p:cNvPr id="2" name="タイトル 1">
            <a:extLst>
              <a:ext uri="{FF2B5EF4-FFF2-40B4-BE49-F238E27FC236}">
                <a16:creationId xmlns:a16="http://schemas.microsoft.com/office/drawing/2014/main" id="{DC6F9F61-2434-0D44-795D-7B74565B86FA}"/>
              </a:ext>
            </a:extLst>
          </p:cNvPr>
          <p:cNvSpPr txBox="1">
            <a:spLocks/>
          </p:cNvSpPr>
          <p:nvPr/>
        </p:nvSpPr>
        <p:spPr>
          <a:xfrm>
            <a:off x="3299792" y="963469"/>
            <a:ext cx="330973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1500" dirty="0">
                <a:latin typeface="BIZ UDPゴシック" panose="020B0400000000000000" pitchFamily="50" charset="-128"/>
                <a:ea typeface="BIZ UDPゴシック" panose="020B0400000000000000" pitchFamily="50" charset="-128"/>
              </a:rPr>
              <a:t>しようばしょ</a:t>
            </a:r>
          </a:p>
        </p:txBody>
      </p:sp>
      <p:sp>
        <p:nvSpPr>
          <p:cNvPr id="6" name="タイトル 1">
            <a:extLst>
              <a:ext uri="{FF2B5EF4-FFF2-40B4-BE49-F238E27FC236}">
                <a16:creationId xmlns:a16="http://schemas.microsoft.com/office/drawing/2014/main" id="{5A8D3738-3AF4-59C0-C020-1024E071F839}"/>
              </a:ext>
            </a:extLst>
          </p:cNvPr>
          <p:cNvSpPr txBox="1">
            <a:spLocks/>
          </p:cNvSpPr>
          <p:nvPr/>
        </p:nvSpPr>
        <p:spPr>
          <a:xfrm>
            <a:off x="1445152" y="3965715"/>
            <a:ext cx="117878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400" b="1" spc="30" dirty="0">
                <a:latin typeface="BIZ UDPゴシック" panose="020B0400000000000000" pitchFamily="50" charset="-128"/>
                <a:ea typeface="BIZ UDPゴシック" panose="020B0400000000000000" pitchFamily="50" charset="-128"/>
              </a:rPr>
              <a:t>りよう</a:t>
            </a:r>
          </a:p>
        </p:txBody>
      </p:sp>
      <p:sp>
        <p:nvSpPr>
          <p:cNvPr id="7" name="タイトル 1">
            <a:extLst>
              <a:ext uri="{FF2B5EF4-FFF2-40B4-BE49-F238E27FC236}">
                <a16:creationId xmlns:a16="http://schemas.microsoft.com/office/drawing/2014/main" id="{8C257C98-498D-E9A3-0D8E-175B7003970E}"/>
              </a:ext>
            </a:extLst>
          </p:cNvPr>
          <p:cNvSpPr txBox="1">
            <a:spLocks/>
          </p:cNvSpPr>
          <p:nvPr/>
        </p:nvSpPr>
        <p:spPr>
          <a:xfrm>
            <a:off x="3299792" y="3965715"/>
            <a:ext cx="117878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400" b="1" spc="30" dirty="0">
                <a:latin typeface="BIZ UDPゴシック" panose="020B0400000000000000" pitchFamily="50" charset="-128"/>
                <a:ea typeface="BIZ UDPゴシック" panose="020B0400000000000000" pitchFamily="50" charset="-128"/>
              </a:rPr>
              <a:t>よう</a:t>
            </a:r>
          </a:p>
        </p:txBody>
      </p:sp>
      <p:sp>
        <p:nvSpPr>
          <p:cNvPr id="8" name="タイトル 1">
            <a:extLst>
              <a:ext uri="{FF2B5EF4-FFF2-40B4-BE49-F238E27FC236}">
                <a16:creationId xmlns:a16="http://schemas.microsoft.com/office/drawing/2014/main" id="{8E044F61-89D4-863A-55E1-2F539833EEFB}"/>
              </a:ext>
            </a:extLst>
          </p:cNvPr>
          <p:cNvSpPr txBox="1">
            <a:spLocks/>
          </p:cNvSpPr>
          <p:nvPr/>
        </p:nvSpPr>
        <p:spPr>
          <a:xfrm>
            <a:off x="4565042" y="3965714"/>
            <a:ext cx="117878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400" b="1" spc="30" dirty="0">
                <a:latin typeface="BIZ UDPゴシック" panose="020B0400000000000000" pitchFamily="50" charset="-128"/>
                <a:ea typeface="BIZ UDPゴシック" panose="020B0400000000000000" pitchFamily="50" charset="-128"/>
              </a:rPr>
              <a:t>かた</a:t>
            </a:r>
          </a:p>
        </p:txBody>
      </p:sp>
      <p:sp>
        <p:nvSpPr>
          <p:cNvPr id="9" name="タイトル 1">
            <a:extLst>
              <a:ext uri="{FF2B5EF4-FFF2-40B4-BE49-F238E27FC236}">
                <a16:creationId xmlns:a16="http://schemas.microsoft.com/office/drawing/2014/main" id="{6D313807-B8F8-EDE8-44B2-D522A845881D}"/>
              </a:ext>
            </a:extLst>
          </p:cNvPr>
          <p:cNvSpPr txBox="1">
            <a:spLocks/>
          </p:cNvSpPr>
          <p:nvPr/>
        </p:nvSpPr>
        <p:spPr>
          <a:xfrm>
            <a:off x="1570384" y="5412947"/>
            <a:ext cx="3071194"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400" b="1" spc="500" dirty="0">
                <a:latin typeface="BIZ UDPゴシック" panose="020B0400000000000000" pitchFamily="50" charset="-128"/>
                <a:ea typeface="BIZ UDPゴシック" panose="020B0400000000000000" pitchFamily="50" charset="-128"/>
              </a:rPr>
              <a:t>かいぬしうけつけ</a:t>
            </a:r>
          </a:p>
        </p:txBody>
      </p:sp>
      <p:sp>
        <p:nvSpPr>
          <p:cNvPr id="10" name="タイトル 1">
            <a:extLst>
              <a:ext uri="{FF2B5EF4-FFF2-40B4-BE49-F238E27FC236}">
                <a16:creationId xmlns:a16="http://schemas.microsoft.com/office/drawing/2014/main" id="{CDE27FA5-A1CD-9A58-4146-E89865851AA2}"/>
              </a:ext>
            </a:extLst>
          </p:cNvPr>
          <p:cNvSpPr txBox="1">
            <a:spLocks/>
          </p:cNvSpPr>
          <p:nvPr/>
        </p:nvSpPr>
        <p:spPr>
          <a:xfrm>
            <a:off x="1686007" y="6835239"/>
            <a:ext cx="117878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400" b="1" spc="30" dirty="0">
                <a:latin typeface="BIZ UDPゴシック" panose="020B0400000000000000" pitchFamily="50" charset="-128"/>
                <a:ea typeface="BIZ UDPゴシック" panose="020B0400000000000000" pitchFamily="50" charset="-128"/>
              </a:rPr>
              <a:t>こ</a:t>
            </a:r>
            <a:endParaRPr lang="en-US" altLang="ja-JP" sz="2400" b="1" spc="3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297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D5A8C-019C-894D-5FB1-2A9E4510851B}"/>
            </a:ext>
          </a:extLst>
        </p:cNvPr>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83281307-7038-0726-B97B-4268978460D2}"/>
              </a:ext>
            </a:extLst>
          </p:cNvPr>
          <p:cNvSpPr/>
          <p:nvPr/>
        </p:nvSpPr>
        <p:spPr>
          <a:xfrm>
            <a:off x="218986" y="1103247"/>
            <a:ext cx="6420031" cy="8699996"/>
          </a:xfrm>
          <a:prstGeom prst="rect">
            <a:avLst/>
          </a:prstGeom>
          <a:solidFill>
            <a:schemeClr val="bg1"/>
          </a:solidFill>
          <a:ln w="28575">
            <a:solidFill>
              <a:srgbClr val="3666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7DB8EA2-7A3A-52DA-89C7-F726589D829E}"/>
              </a:ext>
            </a:extLst>
          </p:cNvPr>
          <p:cNvSpPr txBox="1"/>
          <p:nvPr/>
        </p:nvSpPr>
        <p:spPr>
          <a:xfrm>
            <a:off x="329060" y="102757"/>
            <a:ext cx="6199880" cy="1210588"/>
          </a:xfrm>
          <a:prstGeom prst="rect">
            <a:avLst/>
          </a:prstGeom>
          <a:noFill/>
        </p:spPr>
        <p:txBody>
          <a:bodyPr wrap="square">
            <a:spAutoFit/>
          </a:bodyPr>
          <a:lstStyle/>
          <a:p>
            <a:pPr algn="ctr">
              <a:spcAft>
                <a:spcPts val="360"/>
              </a:spcAft>
            </a:pPr>
            <a:r>
              <a:rPr lang="ja-JP" altLang="en-US" sz="2800" b="1" kern="100" dirty="0">
                <a:solidFill>
                  <a:srgbClr val="003F98"/>
                </a:solidFill>
                <a:highlight>
                  <a:srgbClr val="FFFF00"/>
                </a:highlight>
                <a:latin typeface="游明朝" panose="02020400000000000000" pitchFamily="18" charset="-128"/>
                <a:ea typeface="BIZ UDPゴシック" panose="020B0400000000000000" pitchFamily="50" charset="-128"/>
                <a:cs typeface="Times New Roman" panose="02020603050405020304" pitchFamily="18" charset="0"/>
              </a:rPr>
              <a:t>市町村</a:t>
            </a:r>
            <a:r>
              <a:rPr lang="ja-JP" altLang="en-US" sz="2800" b="1" kern="100" dirty="0">
                <a:solidFill>
                  <a:srgbClr val="003F98"/>
                </a:solidFill>
                <a:latin typeface="游明朝" panose="02020400000000000000" pitchFamily="18" charset="-128"/>
                <a:ea typeface="BIZ UDPゴシック" panose="020B0400000000000000" pitchFamily="50" charset="-128"/>
                <a:cs typeface="Times New Roman" panose="02020603050405020304" pitchFamily="18" charset="0"/>
              </a:rPr>
              <a:t>における</a:t>
            </a:r>
            <a:endParaRPr lang="en-US" altLang="ja-JP" sz="2800" b="1" kern="100" dirty="0">
              <a:solidFill>
                <a:srgbClr val="003F98"/>
              </a:solidFill>
              <a:latin typeface="游明朝" panose="02020400000000000000" pitchFamily="18" charset="-128"/>
              <a:ea typeface="BIZ UDPゴシック" panose="020B0400000000000000" pitchFamily="50" charset="-128"/>
              <a:cs typeface="Times New Roman" panose="02020603050405020304" pitchFamily="18" charset="0"/>
            </a:endParaRPr>
          </a:p>
          <a:p>
            <a:pPr algn="ctr">
              <a:spcAft>
                <a:spcPts val="360"/>
              </a:spcAft>
            </a:pPr>
            <a:r>
              <a:rPr lang="ja-JP" altLang="ja-JP" sz="2800" b="1" kern="100" dirty="0">
                <a:solidFill>
                  <a:srgbClr val="003F98"/>
                </a:solidFill>
                <a:latin typeface="游明朝" panose="02020400000000000000" pitchFamily="18" charset="-128"/>
                <a:ea typeface="BIZ UDPゴシック" panose="020B0400000000000000" pitchFamily="50" charset="-128"/>
                <a:cs typeface="Times New Roman" panose="02020603050405020304" pitchFamily="18" charset="0"/>
              </a:rPr>
              <a:t>ペット同行避難</a:t>
            </a:r>
            <a:r>
              <a:rPr lang="ja-JP" altLang="en-US" sz="2800" b="1" kern="100" dirty="0">
                <a:solidFill>
                  <a:srgbClr val="003F98"/>
                </a:solidFill>
                <a:latin typeface="游明朝" panose="02020400000000000000" pitchFamily="18" charset="-128"/>
                <a:ea typeface="BIZ UDPゴシック" panose="020B0400000000000000" pitchFamily="50" charset="-128"/>
                <a:cs typeface="Times New Roman" panose="02020603050405020304" pitchFamily="18" charset="0"/>
              </a:rPr>
              <a:t>に関する</a:t>
            </a:r>
            <a:r>
              <a:rPr lang="ja-JP" altLang="ja-JP" sz="2800" b="1" kern="100" dirty="0">
                <a:solidFill>
                  <a:srgbClr val="003F98"/>
                </a:solidFill>
                <a:latin typeface="游明朝" panose="02020400000000000000" pitchFamily="18" charset="-128"/>
                <a:ea typeface="BIZ UDPゴシック" panose="020B0400000000000000" pitchFamily="50" charset="-128"/>
                <a:cs typeface="Times New Roman" panose="02020603050405020304" pitchFamily="18" charset="0"/>
              </a:rPr>
              <a:t>基本</a:t>
            </a:r>
            <a:r>
              <a:rPr lang="ja-JP" altLang="en-US" sz="2800" b="1" kern="100" dirty="0">
                <a:solidFill>
                  <a:srgbClr val="003F98"/>
                </a:solidFill>
                <a:latin typeface="游明朝" panose="02020400000000000000" pitchFamily="18" charset="-128"/>
                <a:ea typeface="BIZ UDPゴシック" panose="020B0400000000000000" pitchFamily="50" charset="-128"/>
                <a:cs typeface="Times New Roman" panose="02020603050405020304" pitchFamily="18" charset="0"/>
              </a:rPr>
              <a:t>方針</a:t>
            </a:r>
            <a:endParaRPr lang="en-US" altLang="ja-JP" sz="2800" b="1" kern="100" dirty="0">
              <a:solidFill>
                <a:srgbClr val="003F98"/>
              </a:solidFill>
              <a:latin typeface="游明朝" panose="02020400000000000000" pitchFamily="18" charset="-128"/>
              <a:ea typeface="BIZ UDPゴシック" panose="020B0400000000000000" pitchFamily="50" charset="-128"/>
              <a:cs typeface="Times New Roman" panose="02020603050405020304" pitchFamily="18" charset="0"/>
            </a:endParaRPr>
          </a:p>
          <a:p>
            <a:pPr algn="ctr">
              <a:spcAft>
                <a:spcPts val="360"/>
              </a:spcAft>
            </a:pPr>
            <a:endParaRPr lang="en-US" altLang="ja-JP" sz="1000" kern="100" dirty="0">
              <a:latin typeface="游明朝" panose="02020400000000000000" pitchFamily="18" charset="-128"/>
              <a:ea typeface="BIZ UDPゴシック" panose="020B04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FC91AFBA-801F-1F3C-CE1E-648ACB243AAF}"/>
              </a:ext>
            </a:extLst>
          </p:cNvPr>
          <p:cNvSpPr txBox="1"/>
          <p:nvPr/>
        </p:nvSpPr>
        <p:spPr>
          <a:xfrm>
            <a:off x="425970" y="1247147"/>
            <a:ext cx="6114941" cy="477053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107984" algn="just">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基本方針</a:t>
            </a:r>
            <a:endParaRPr lang="en-US" altLang="ja-JP" sz="1600" b="1" dirty="0">
              <a:latin typeface="BIZ UDPゴシック" panose="020B0400000000000000" pitchFamily="50" charset="-128"/>
              <a:ea typeface="BIZ UDPゴシック" panose="020B0400000000000000" pitchFamily="50" charset="-128"/>
            </a:endParaRPr>
          </a:p>
          <a:p>
            <a:pPr indent="107984" algn="just">
              <a:spcBef>
                <a:spcPts val="600"/>
              </a:spcBef>
              <a:spcAft>
                <a:spcPts val="600"/>
              </a:spcAft>
            </a:pPr>
            <a:r>
              <a:rPr lang="en-US" altLang="ja-JP" sz="1200" b="1" dirty="0">
                <a:latin typeface="BIZ UDPゴシック" panose="020B0400000000000000" pitchFamily="50" charset="-128"/>
                <a:ea typeface="BIZ UDPゴシック" panose="020B0400000000000000" pitchFamily="50" charset="-128"/>
              </a:rPr>
              <a:t>1.</a:t>
            </a:r>
            <a:r>
              <a:rPr lang="zh-TW" altLang="en-US" sz="1200" b="1" dirty="0">
                <a:latin typeface="BIZ UDPゴシック" panose="020B0400000000000000" pitchFamily="50" charset="-128"/>
                <a:ea typeface="BIZ UDPゴシック" panose="020B0400000000000000" pitchFamily="50" charset="-128"/>
              </a:rPr>
              <a:t>受入対象施設</a:t>
            </a:r>
            <a:r>
              <a:rPr lang="ja-JP" altLang="en-US" sz="1200" b="1" dirty="0">
                <a:latin typeface="BIZ UDPゴシック" panose="020B0400000000000000" pitchFamily="50" charset="-128"/>
                <a:ea typeface="BIZ UDPゴシック" panose="020B0400000000000000" pitchFamily="50" charset="-128"/>
              </a:rPr>
              <a:t>（どこで？）</a:t>
            </a:r>
            <a:endParaRPr lang="ja-JP"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323953" marR="133331" indent="179974" algn="just">
              <a:spcBef>
                <a:spcPts val="600"/>
              </a:spcBef>
              <a:spcAft>
                <a:spcPts val="300"/>
              </a:spcAft>
            </a:pPr>
            <a:r>
              <a:rPr lang="ja-JP" altLang="en-US" sz="1200" kern="1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市町村が決定した</a:t>
            </a:r>
            <a:r>
              <a:rPr lang="ja-JP" altLang="en-US" sz="1200" b="1" kern="100" dirty="0">
                <a:solidFill>
                  <a:srgbClr val="FF0000"/>
                </a:solidFill>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「ペット同行避難が可能な施設」については（別紙）のとおりとし、これらの施設においては、可能な限りペットの受入れを行う。</a:t>
            </a:r>
            <a:endParaRPr lang="en-US" altLang="ja-JP" sz="1200" kern="1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07984" algn="just">
              <a:spcBef>
                <a:spcPts val="600"/>
              </a:spcBef>
              <a:spcAft>
                <a:spcPts val="300"/>
              </a:spcAft>
            </a:pPr>
            <a:r>
              <a:rPr lang="en-US" altLang="ja-JP" sz="1200" b="1" dirty="0">
                <a:latin typeface="BIZ UDPゴシック" panose="020B0400000000000000" pitchFamily="50" charset="-128"/>
                <a:ea typeface="BIZ UDPゴシック" panose="020B0400000000000000" pitchFamily="50" charset="-128"/>
              </a:rPr>
              <a:t>2.</a:t>
            </a:r>
            <a:r>
              <a:rPr lang="ja-JP" altLang="en-US" sz="1200" b="1" dirty="0">
                <a:latin typeface="BIZ UDPゴシック" panose="020B0400000000000000" pitchFamily="50" charset="-128"/>
                <a:ea typeface="BIZ UDPゴシック" panose="020B0400000000000000" pitchFamily="50" charset="-128"/>
              </a:rPr>
              <a:t>受入対象とするペットの条件（何を？）</a:t>
            </a:r>
            <a:endParaRPr lang="ja-JP"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323953" marR="133331" indent="179974" algn="just">
              <a:spcBef>
                <a:spcPts val="600"/>
              </a:spcBef>
              <a:spcAft>
                <a:spcPts val="300"/>
              </a:spcAft>
            </a:pPr>
            <a:r>
              <a:rPr lang="ja-JP" altLang="en-US" sz="1200" kern="1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受入対象施設では、</a:t>
            </a:r>
            <a:r>
              <a:rPr lang="ja-JP" altLang="en-US" sz="1200" b="1" kern="100" dirty="0">
                <a:solidFill>
                  <a:srgbClr val="FF0000"/>
                </a:solidFill>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家庭動物等のうち、犬や猫などの小型の哺乳類と鳥類・爬虫類を受け入れる</a:t>
            </a:r>
            <a:r>
              <a:rPr lang="ja-JP" altLang="en-US" sz="1200" kern="1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。ただし、牛や馬などの大型動物や、特定動物・特定外来生物に指定された動物、これらに類する動物は、受け入れない。</a:t>
            </a:r>
            <a:endParaRPr lang="en-US" altLang="ja-JP" sz="1200" kern="1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07984" algn="just">
              <a:spcBef>
                <a:spcPts val="600"/>
              </a:spcBef>
              <a:spcAft>
                <a:spcPts val="300"/>
              </a:spcAft>
            </a:pPr>
            <a:r>
              <a:rPr lang="en-US" altLang="ja-JP" sz="1200" b="1" dirty="0">
                <a:latin typeface="BIZ UDPゴシック" panose="020B0400000000000000" pitchFamily="50" charset="-128"/>
                <a:ea typeface="BIZ UDPゴシック" panose="020B0400000000000000" pitchFamily="50" charset="-128"/>
              </a:rPr>
              <a:t>3.</a:t>
            </a:r>
            <a:r>
              <a:rPr lang="ja-JP" altLang="en-US" sz="1200" b="1" dirty="0">
                <a:latin typeface="BIZ UDPゴシック" panose="020B0400000000000000" pitchFamily="50" charset="-128"/>
                <a:ea typeface="BIZ UDPゴシック" panose="020B0400000000000000" pitchFamily="50" charset="-128"/>
              </a:rPr>
              <a:t>飼養場所を設営・運営する主体（誰が？）</a:t>
            </a:r>
            <a:endParaRPr lang="ja-JP"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323953" marR="133331" indent="179974" algn="just">
              <a:spcBef>
                <a:spcPts val="600"/>
              </a:spcBef>
              <a:spcAft>
                <a:spcPts val="300"/>
              </a:spcAft>
            </a:pPr>
            <a:r>
              <a:rPr lang="ja-JP" altLang="en-US" sz="1200" kern="1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災害時は人命救助や施設全体の運営に多くの職員が割かれるため、ペットに関する管理を市町村が単独で担うことは現実的ではない。したがって、</a:t>
            </a:r>
            <a:r>
              <a:rPr lang="ja-JP" altLang="en-US" sz="1200" b="1" kern="100" dirty="0">
                <a:solidFill>
                  <a:srgbClr val="FF0000"/>
                </a:solidFill>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飼い主が互いに協力し合い、設営・運営することを原則</a:t>
            </a:r>
            <a:r>
              <a:rPr lang="ja-JP" altLang="en-US" sz="1200" kern="1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とする。</a:t>
            </a:r>
            <a:endParaRPr lang="en-US" altLang="ja-JP" sz="1200" kern="1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07984" algn="just">
              <a:spcBef>
                <a:spcPts val="600"/>
              </a:spcBef>
              <a:spcAft>
                <a:spcPts val="300"/>
              </a:spcAft>
            </a:pPr>
            <a:r>
              <a:rPr lang="en-US" altLang="ja-JP" sz="1200" b="1" dirty="0">
                <a:latin typeface="BIZ UDPゴシック" panose="020B0400000000000000" pitchFamily="50" charset="-128"/>
                <a:ea typeface="BIZ UDPゴシック" panose="020B0400000000000000" pitchFamily="50" charset="-128"/>
              </a:rPr>
              <a:t>4.</a:t>
            </a:r>
            <a:r>
              <a:rPr lang="ja-JP" altLang="en-US" sz="1200" b="1" dirty="0">
                <a:latin typeface="BIZ UDPゴシック" panose="020B0400000000000000" pitchFamily="50" charset="-128"/>
                <a:ea typeface="BIZ UDPゴシック" panose="020B0400000000000000" pitchFamily="50" charset="-128"/>
              </a:rPr>
              <a:t>飼養場所等の設置・運営に係る整理事項（どうやって？）</a:t>
            </a:r>
          </a:p>
          <a:p>
            <a:pPr marL="323953" marR="133331" indent="179974" algn="just"/>
            <a:r>
              <a:rPr lang="ja-JP" altLang="en-US" sz="1200" kern="100" dirty="0">
                <a:highlight>
                  <a:srgbClr val="FFFF00"/>
                </a:highlight>
                <a:ea typeface="BIZ UDPゴシック" panose="020B0400000000000000" pitchFamily="50" charset="-128"/>
                <a:cs typeface="Times New Roman" panose="02020603050405020304" pitchFamily="18" charset="0"/>
              </a:rPr>
              <a:t>飼養場所・ペットの経路・飼い主受付は施設ごとで検討する。その際には、</a:t>
            </a:r>
            <a:r>
              <a:rPr lang="ja-JP" altLang="en-US" sz="1200" b="1" kern="100" dirty="0">
                <a:solidFill>
                  <a:srgbClr val="FF0000"/>
                </a:solidFill>
                <a:highlight>
                  <a:srgbClr val="FFFF00"/>
                </a:highlight>
                <a:ea typeface="BIZ UDPゴシック" panose="020B0400000000000000" pitchFamily="50" charset="-128"/>
                <a:cs typeface="Times New Roman" panose="02020603050405020304" pitchFamily="18" charset="0"/>
              </a:rPr>
              <a:t>他の施設利用者に配慮して接触を避けられる場所</a:t>
            </a:r>
            <a:r>
              <a:rPr lang="ja-JP" altLang="en-US" sz="1200" kern="100" dirty="0">
                <a:highlight>
                  <a:srgbClr val="FFFF00"/>
                </a:highlight>
                <a:ea typeface="BIZ UDPゴシック" panose="020B0400000000000000" pitchFamily="50" charset="-128"/>
                <a:cs typeface="Times New Roman" panose="02020603050405020304" pitchFamily="18" charset="0"/>
              </a:rPr>
              <a:t>とし、動物数や施設状況に応じて適切な飼養場所を選び、</a:t>
            </a:r>
            <a:r>
              <a:rPr lang="ja-JP" altLang="en-US" sz="1200" b="1" kern="100" dirty="0">
                <a:solidFill>
                  <a:srgbClr val="FF0000"/>
                </a:solidFill>
                <a:highlight>
                  <a:srgbClr val="FFFF00"/>
                </a:highlight>
                <a:ea typeface="BIZ UDPゴシック" panose="020B0400000000000000" pitchFamily="50" charset="-128"/>
                <a:cs typeface="Times New Roman" panose="02020603050405020304" pitchFamily="18" charset="0"/>
              </a:rPr>
              <a:t>現状の備蓄資材や施設構造で対応可能な設営方法</a:t>
            </a:r>
            <a:r>
              <a:rPr lang="ja-JP" altLang="en-US" sz="1200" kern="100" dirty="0">
                <a:highlight>
                  <a:srgbClr val="FFFF00"/>
                </a:highlight>
                <a:ea typeface="BIZ UDPゴシック" panose="020B0400000000000000" pitchFamily="50" charset="-128"/>
                <a:cs typeface="Times New Roman" panose="02020603050405020304" pitchFamily="18" charset="0"/>
              </a:rPr>
              <a:t>を検討すること。 （ただし、「〇〇避難所では飼い主とペットが同じ場所で生活する」、「飼養場所は一律屋外とする」など。）</a:t>
            </a:r>
            <a:endParaRPr lang="en-US" altLang="ja-JP" sz="1200" kern="100" dirty="0">
              <a:highlight>
                <a:srgbClr val="FFFF00"/>
              </a:highlight>
              <a:ea typeface="BIZ UDPゴシック" panose="020B0400000000000000" pitchFamily="50" charset="-128"/>
              <a:cs typeface="Times New Roman" panose="02020603050405020304" pitchFamily="18" charset="0"/>
            </a:endParaRPr>
          </a:p>
          <a:p>
            <a:pPr marL="323953" marR="133331" indent="179974" algn="just"/>
            <a:r>
              <a:rPr lang="ja-JP" altLang="en-US" sz="1200" kern="100" dirty="0">
                <a:highlight>
                  <a:srgbClr val="FFFF00"/>
                </a:highlight>
                <a:ea typeface="BIZ UDPゴシック" panose="020B0400000000000000" pitchFamily="50" charset="-128"/>
                <a:cs typeface="Times New Roman" panose="02020603050405020304" pitchFamily="18" charset="0"/>
              </a:rPr>
              <a:t>また、飼養場所の運営方法や各飼い主が守るべき飼養ルールについては、本手順書を基本とする</a:t>
            </a:r>
            <a:r>
              <a:rPr lang="ja-JP" altLang="en-US" sz="1200" kern="100" dirty="0">
                <a:highlight>
                  <a:srgbClr val="FFFF00"/>
                </a:highlight>
                <a:cs typeface="Times New Roman" panose="02020603050405020304" pitchFamily="18" charset="0"/>
              </a:rPr>
              <a:t>。</a:t>
            </a:r>
            <a:endParaRPr lang="en-US" altLang="ja-JP" sz="1200" kern="100" dirty="0">
              <a:highlight>
                <a:srgbClr val="FFFF00"/>
              </a:highlight>
              <a:ea typeface="BIZ UDP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26EF3A16-3720-DA33-575D-F81ACEA7AB59}"/>
              </a:ext>
            </a:extLst>
          </p:cNvPr>
          <p:cNvSpPr txBox="1"/>
          <p:nvPr/>
        </p:nvSpPr>
        <p:spPr>
          <a:xfrm>
            <a:off x="425969" y="6161688"/>
            <a:ext cx="6102973" cy="3516347"/>
          </a:xfrm>
          <a:prstGeom prst="rect">
            <a:avLst/>
          </a:prstGeom>
          <a:noFill/>
        </p:spPr>
        <p:txBody>
          <a:bodyPr wrap="square">
            <a:spAutoFit/>
          </a:bodyPr>
          <a:lstStyle/>
          <a:p>
            <a:pPr indent="107984" algn="just">
              <a:spcBef>
                <a:spcPts val="1200"/>
              </a:spcBef>
              <a:spcAft>
                <a:spcPts val="600"/>
              </a:spcAft>
            </a:pPr>
            <a:r>
              <a:rPr lang="ja-JP" altLang="en-US" sz="1600" b="1" dirty="0">
                <a:latin typeface="BIZ UDPゴシック" panose="020B0400000000000000" pitchFamily="50" charset="-128"/>
                <a:ea typeface="BIZ UDPゴシック" panose="020B0400000000000000" pitchFamily="50" charset="-128"/>
              </a:rPr>
              <a:t>基本原則</a:t>
            </a:r>
            <a:endParaRPr lang="en-US" altLang="ja-JP" sz="1600" b="1" dirty="0">
              <a:latin typeface="BIZ UDPゴシック" panose="020B0400000000000000" pitchFamily="50" charset="-128"/>
              <a:ea typeface="BIZ UDPゴシック" panose="020B0400000000000000" pitchFamily="50" charset="-128"/>
            </a:endParaRPr>
          </a:p>
          <a:p>
            <a:pPr indent="107984" algn="just">
              <a:spcBef>
                <a:spcPts val="600"/>
              </a:spcBef>
              <a:spcAft>
                <a:spcPts val="300"/>
              </a:spcAft>
            </a:pPr>
            <a:r>
              <a:rPr lang="en-US" altLang="ja-JP" sz="1200" b="1" dirty="0">
                <a:latin typeface="BIZ UDPゴシック" panose="020B0400000000000000" pitchFamily="50" charset="-128"/>
                <a:ea typeface="BIZ UDPゴシック" panose="020B0400000000000000" pitchFamily="50" charset="-128"/>
              </a:rPr>
              <a:t>1.</a:t>
            </a:r>
            <a:r>
              <a:rPr lang="ja-JP" altLang="en-US" sz="1200" b="1" dirty="0">
                <a:latin typeface="BIZ UDPゴシック" panose="020B0400000000000000" pitchFamily="50" charset="-128"/>
                <a:ea typeface="BIZ UDPゴシック" panose="020B0400000000000000" pitchFamily="50" charset="-128"/>
              </a:rPr>
              <a:t>被災者が安心して避難できる体制の整備</a:t>
            </a:r>
            <a:endParaRPr lang="en-US" altLang="ja-JP" sz="1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68249" indent="107934" algn="just">
              <a:spcBef>
                <a:spcPts val="600"/>
              </a:spcBef>
              <a:spcAft>
                <a:spcPts val="300"/>
              </a:spcAft>
            </a:pP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飼い主がペットを理由に避難をためらうことのないように、ペットと共に安心して避難できる環境を提供することを基本とする。</a:t>
            </a:r>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07984" algn="just">
              <a:spcBef>
                <a:spcPts val="600"/>
              </a:spcBef>
              <a:spcAft>
                <a:spcPts val="300"/>
              </a:spcAft>
            </a:pPr>
            <a:r>
              <a:rPr lang="en-US" altLang="ja-JP" sz="1200" b="1" dirty="0">
                <a:latin typeface="BIZ UDPゴシック" panose="020B0400000000000000" pitchFamily="50" charset="-128"/>
                <a:ea typeface="BIZ UDPゴシック" panose="020B0400000000000000" pitchFamily="50" charset="-128"/>
              </a:rPr>
              <a:t>2.</a:t>
            </a:r>
            <a:r>
              <a:rPr lang="ja-JP" altLang="en-US" sz="1200" b="1" dirty="0">
                <a:latin typeface="BIZ UDPゴシック" panose="020B0400000000000000" pitchFamily="50" charset="-128"/>
                <a:ea typeface="BIZ UDPゴシック" panose="020B0400000000000000" pitchFamily="50" charset="-128"/>
              </a:rPr>
              <a:t>多様な避難所利用者への配慮と適正飼養の両立</a:t>
            </a:r>
          </a:p>
          <a:p>
            <a:pPr marL="268249" indent="107934" algn="just">
              <a:spcBef>
                <a:spcPts val="600"/>
              </a:spcBef>
              <a:spcAft>
                <a:spcPts val="300"/>
              </a:spcAft>
            </a:pP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他の避難所利用者への配慮と、ペット自身の健康に配慮した適正飼養との両立に　より、良好な避難生活を送るための環境を確保することが重要である。</a:t>
            </a:r>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07984" algn="just">
              <a:spcBef>
                <a:spcPts val="600"/>
              </a:spcBef>
              <a:spcAft>
                <a:spcPts val="300"/>
              </a:spcAft>
            </a:pPr>
            <a:r>
              <a:rPr lang="en-US" altLang="ja-JP" sz="1200" b="1" dirty="0">
                <a:latin typeface="BIZ UDPゴシック" panose="020B0400000000000000" pitchFamily="50" charset="-128"/>
                <a:ea typeface="BIZ UDPゴシック" panose="020B0400000000000000" pitchFamily="50" charset="-128"/>
              </a:rPr>
              <a:t>3.</a:t>
            </a:r>
            <a:r>
              <a:rPr lang="ja-JP" altLang="en-US" sz="1200" b="1" dirty="0">
                <a:latin typeface="BIZ UDPゴシック" panose="020B0400000000000000" pitchFamily="50" charset="-128"/>
                <a:ea typeface="BIZ UDPゴシック" panose="020B0400000000000000" pitchFamily="50" charset="-128"/>
              </a:rPr>
              <a:t>平時からの周知と実状に応じた柔軟な対応</a:t>
            </a:r>
            <a:endParaRPr lang="en-US" altLang="ja-JP" sz="1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68249" indent="107934" algn="just">
              <a:spcBef>
                <a:spcPts val="600"/>
              </a:spcBef>
              <a:spcAft>
                <a:spcPts val="300"/>
              </a:spcAft>
            </a:pPr>
            <a:r>
              <a:rPr lang="ja-JP" altLang="en-US" sz="1200" dirty="0">
                <a:latin typeface="BIZ UDPゴシック" panose="020B0400000000000000" pitchFamily="50" charset="-128"/>
                <a:ea typeface="BIZ UDPゴシック" panose="020B0400000000000000" pitchFamily="50" charset="-128"/>
              </a:rPr>
              <a:t>平時からペットの受入方針やルールを整理し、地域住民などへ周知することが大切であり、災害時においては地域の実状に合わせた対応が必要である。</a:t>
            </a:r>
            <a:endParaRPr lang="en-US" altLang="ja-JP" sz="1200" dirty="0">
              <a:latin typeface="BIZ UDPゴシック" panose="020B0400000000000000" pitchFamily="50" charset="-128"/>
              <a:ea typeface="BIZ UDPゴシック" panose="020B0400000000000000" pitchFamily="50" charset="-128"/>
            </a:endParaRPr>
          </a:p>
          <a:p>
            <a:pPr indent="107984" algn="just">
              <a:spcBef>
                <a:spcPts val="600"/>
              </a:spcBef>
              <a:spcAft>
                <a:spcPts val="300"/>
              </a:spcAft>
            </a:pPr>
            <a:r>
              <a:rPr lang="en-US" altLang="ja-JP" sz="1200" b="1" dirty="0">
                <a:latin typeface="BIZ UDPゴシック" panose="020B0400000000000000" pitchFamily="50" charset="-128"/>
                <a:ea typeface="BIZ UDPゴシック" panose="020B0400000000000000" pitchFamily="50" charset="-128"/>
              </a:rPr>
              <a:t>4.</a:t>
            </a:r>
            <a:r>
              <a:rPr lang="ja-JP" altLang="en-US" sz="1200" b="1" dirty="0">
                <a:latin typeface="BIZ UDPゴシック" panose="020B0400000000000000" pitchFamily="50" charset="-128"/>
                <a:ea typeface="BIZ UDPゴシック" panose="020B0400000000000000" pitchFamily="50" charset="-128"/>
              </a:rPr>
              <a:t>飼い主、避難所運営者、施設管理者など、それぞれの立場に応じた適切な役割分担</a:t>
            </a:r>
            <a:endParaRPr lang="en-US" altLang="ja-JP" sz="1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68249" indent="107934" algn="just">
              <a:spcBef>
                <a:spcPts val="600"/>
              </a:spcBef>
              <a:spcAft>
                <a:spcPts val="300"/>
              </a:spcAft>
            </a:pPr>
            <a:r>
              <a:rPr lang="ja-JP" altLang="en-US" sz="1200" dirty="0">
                <a:latin typeface="BIZ UDPゴシック" panose="020B0400000000000000" pitchFamily="50" charset="-128"/>
                <a:ea typeface="BIZ UDPゴシック" panose="020B0400000000000000" pitchFamily="50" charset="-128"/>
              </a:rPr>
              <a:t>飼い主、避難所運営者、施設管理者、市町村、動物関係従事者などが、それぞれの役割を適切に果たすことが必要である。</a:t>
            </a:r>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956447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EA798-A6CF-7BED-985B-39A4698153D8}"/>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2E71AC84-47D0-FE49-89CD-C02B04DC2A80}"/>
              </a:ext>
            </a:extLst>
          </p:cNvPr>
          <p:cNvSpPr>
            <a:spLocks noGrp="1"/>
          </p:cNvSpPr>
          <p:nvPr>
            <p:ph type="ctrTitle"/>
          </p:nvPr>
        </p:nvSpPr>
        <p:spPr>
          <a:xfrm>
            <a:off x="2459040" y="2726703"/>
            <a:ext cx="4634093" cy="1827989"/>
          </a:xfrm>
        </p:spPr>
        <p:txBody>
          <a:bodyPr anchor="ctr">
            <a:noAutofit/>
          </a:bodyPr>
          <a:lstStyle/>
          <a:p>
            <a:pPr>
              <a:lnSpc>
                <a:spcPct val="100000"/>
              </a:lnSpc>
              <a:spcBef>
                <a:spcPts val="3000"/>
              </a:spcBef>
              <a:spcAft>
                <a:spcPts val="3000"/>
              </a:spcAft>
            </a:pPr>
            <a:r>
              <a:rPr lang="ja-JP" altLang="en-US" sz="6600" b="1" spc="30" dirty="0">
                <a:latin typeface="BIZ UDPゴシック" panose="020B0400000000000000" pitchFamily="50" charset="-128"/>
                <a:ea typeface="BIZ UDPゴシック" panose="020B0400000000000000" pitchFamily="50" charset="-128"/>
              </a:rPr>
              <a:t>おねがい！</a:t>
            </a:r>
          </a:p>
        </p:txBody>
      </p:sp>
      <p:sp>
        <p:nvSpPr>
          <p:cNvPr id="7" name="タイトル 1">
            <a:extLst>
              <a:ext uri="{FF2B5EF4-FFF2-40B4-BE49-F238E27FC236}">
                <a16:creationId xmlns:a16="http://schemas.microsoft.com/office/drawing/2014/main" id="{A2235640-9CB2-A3ED-0D0C-A64D46C9E611}"/>
              </a:ext>
            </a:extLst>
          </p:cNvPr>
          <p:cNvSpPr txBox="1">
            <a:spLocks/>
          </p:cNvSpPr>
          <p:nvPr/>
        </p:nvSpPr>
        <p:spPr>
          <a:xfrm>
            <a:off x="229645" y="5821575"/>
            <a:ext cx="6628357" cy="1827989"/>
          </a:xfrm>
          <a:prstGeom prst="rect">
            <a:avLst/>
          </a:prstGeom>
        </p:spPr>
        <p:txBody>
          <a:bodyPr vert="horz" lIns="91440" tIns="45720" rIns="91440" bIns="45720"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pPr>
              <a:lnSpc>
                <a:spcPct val="100000"/>
              </a:lnSpc>
              <a:spcBef>
                <a:spcPts val="3000"/>
              </a:spcBef>
              <a:spcAft>
                <a:spcPts val="3000"/>
              </a:spcAft>
            </a:pPr>
            <a:r>
              <a:rPr lang="ja-JP" altLang="en-US" sz="4400" b="1" spc="30" dirty="0">
                <a:solidFill>
                  <a:srgbClr val="C00000"/>
                </a:solidFill>
                <a:latin typeface="BIZ UDPゴシック" panose="020B0400000000000000" pitchFamily="50" charset="-128"/>
                <a:ea typeface="BIZ UDPゴシック" panose="020B0400000000000000" pitchFamily="50" charset="-128"/>
              </a:rPr>
              <a:t>ここには、入らないでね！</a:t>
            </a:r>
            <a:endParaRPr lang="en-US" altLang="ja-JP" sz="4400" b="1" spc="30" dirty="0">
              <a:solidFill>
                <a:srgbClr val="C00000"/>
              </a:solidFill>
              <a:latin typeface="BIZ UDPゴシック" panose="020B0400000000000000" pitchFamily="50" charset="-128"/>
              <a:ea typeface="BIZ UDPゴシック" panose="020B0400000000000000" pitchFamily="50" charset="-128"/>
            </a:endParaRPr>
          </a:p>
        </p:txBody>
      </p:sp>
      <p:pic>
        <p:nvPicPr>
          <p:cNvPr id="4" name="図 3" descr="アイコン&#10;&#10;AI 生成コンテンツは誤りを含む可能性があります。">
            <a:extLst>
              <a:ext uri="{FF2B5EF4-FFF2-40B4-BE49-F238E27FC236}">
                <a16:creationId xmlns:a16="http://schemas.microsoft.com/office/drawing/2014/main" id="{5499B4D3-B503-6B0C-4318-FD48FDCB2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35" y="2465444"/>
            <a:ext cx="1988705" cy="2487556"/>
          </a:xfrm>
          <a:prstGeom prst="rect">
            <a:avLst/>
          </a:prstGeom>
        </p:spPr>
      </p:pic>
      <p:sp>
        <p:nvSpPr>
          <p:cNvPr id="3" name="正方形/長方形 2">
            <a:extLst>
              <a:ext uri="{FF2B5EF4-FFF2-40B4-BE49-F238E27FC236}">
                <a16:creationId xmlns:a16="http://schemas.microsoft.com/office/drawing/2014/main" id="{9D566FDC-544B-F6EB-2077-EE5A58854542}"/>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01-5</a:t>
            </a:r>
            <a:endParaRPr kumimoji="1" lang="ja-JP" altLang="en-US" b="1" dirty="0">
              <a:solidFill>
                <a:schemeClr val="tx1"/>
              </a:solidFill>
              <a:latin typeface="+mn-ea"/>
            </a:endParaRPr>
          </a:p>
        </p:txBody>
      </p:sp>
      <p:sp>
        <p:nvSpPr>
          <p:cNvPr id="2" name="タイトル 1">
            <a:extLst>
              <a:ext uri="{FF2B5EF4-FFF2-40B4-BE49-F238E27FC236}">
                <a16:creationId xmlns:a16="http://schemas.microsoft.com/office/drawing/2014/main" id="{59317648-D0A2-C7A9-BE9D-FB1BA6F9F1C9}"/>
              </a:ext>
            </a:extLst>
          </p:cNvPr>
          <p:cNvSpPr txBox="1">
            <a:spLocks/>
          </p:cNvSpPr>
          <p:nvPr/>
        </p:nvSpPr>
        <p:spPr>
          <a:xfrm>
            <a:off x="2594114" y="5903623"/>
            <a:ext cx="1043705"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400" b="1" spc="30" dirty="0">
                <a:solidFill>
                  <a:srgbClr val="C00000"/>
                </a:solidFill>
                <a:latin typeface="BIZ UDPゴシック" panose="020B0400000000000000" pitchFamily="50" charset="-128"/>
                <a:ea typeface="BIZ UDPゴシック" panose="020B0400000000000000" pitchFamily="50" charset="-128"/>
              </a:rPr>
              <a:t>はい</a:t>
            </a:r>
          </a:p>
        </p:txBody>
      </p:sp>
    </p:spTree>
    <p:extLst>
      <p:ext uri="{BB962C8B-B14F-4D97-AF65-F5344CB8AC3E}">
        <p14:creationId xmlns:p14="http://schemas.microsoft.com/office/powerpoint/2010/main" val="3218166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883D9-849D-E8FC-1F48-AB31A980F312}"/>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54ED1393-D037-56CF-C49A-020FFE39B0D6}"/>
              </a:ext>
            </a:extLst>
          </p:cNvPr>
          <p:cNvSpPr>
            <a:spLocks noGrp="1"/>
          </p:cNvSpPr>
          <p:nvPr>
            <p:ph type="ctrTitle"/>
          </p:nvPr>
        </p:nvSpPr>
        <p:spPr>
          <a:xfrm>
            <a:off x="157071" y="2279554"/>
            <a:ext cx="6543857" cy="3482617"/>
          </a:xfrm>
        </p:spPr>
        <p:txBody>
          <a:bodyPr anchor="ctr">
            <a:noAutofit/>
          </a:bodyPr>
          <a:lstStyle/>
          <a:p>
            <a:pPr>
              <a:lnSpc>
                <a:spcPct val="150000"/>
              </a:lnSpc>
              <a:spcBef>
                <a:spcPts val="3000"/>
              </a:spcBef>
              <a:spcAft>
                <a:spcPts val="3000"/>
              </a:spcAft>
            </a:pPr>
            <a:r>
              <a:rPr lang="ja-JP" altLang="en-US" sz="7998" b="1" spc="30" dirty="0">
                <a:solidFill>
                  <a:srgbClr val="C00000"/>
                </a:solidFill>
                <a:latin typeface="BIZ UDPゴシック" panose="020B0400000000000000" pitchFamily="50" charset="-128"/>
                <a:ea typeface="BIZ UDPゴシック" panose="020B0400000000000000" pitchFamily="50" charset="-128"/>
              </a:rPr>
              <a:t>飼い主以外</a:t>
            </a:r>
            <a:br>
              <a:rPr lang="en-US" altLang="ja-JP" sz="7998" b="1" spc="30" dirty="0">
                <a:solidFill>
                  <a:srgbClr val="C00000"/>
                </a:solidFill>
                <a:latin typeface="BIZ UDPゴシック" panose="020B0400000000000000" pitchFamily="50" charset="-128"/>
                <a:ea typeface="BIZ UDPゴシック" panose="020B0400000000000000" pitchFamily="50" charset="-128"/>
              </a:rPr>
            </a:br>
            <a:r>
              <a:rPr lang="ja-JP" altLang="en-US" sz="7998" b="1" spc="30" dirty="0">
                <a:solidFill>
                  <a:srgbClr val="C00000"/>
                </a:solidFill>
                <a:latin typeface="BIZ UDPゴシック" panose="020B0400000000000000" pitchFamily="50" charset="-128"/>
                <a:ea typeface="BIZ UDPゴシック" panose="020B0400000000000000" pitchFamily="50" charset="-128"/>
              </a:rPr>
              <a:t>立入禁止</a:t>
            </a:r>
          </a:p>
        </p:txBody>
      </p:sp>
      <p:sp>
        <p:nvSpPr>
          <p:cNvPr id="4" name="タイトル 1">
            <a:extLst>
              <a:ext uri="{FF2B5EF4-FFF2-40B4-BE49-F238E27FC236}">
                <a16:creationId xmlns:a16="http://schemas.microsoft.com/office/drawing/2014/main" id="{458C5FE2-43B7-7C37-C8C4-C372A842F245}"/>
              </a:ext>
            </a:extLst>
          </p:cNvPr>
          <p:cNvSpPr txBox="1">
            <a:spLocks/>
          </p:cNvSpPr>
          <p:nvPr/>
        </p:nvSpPr>
        <p:spPr>
          <a:xfrm>
            <a:off x="368980" y="7447828"/>
            <a:ext cx="6149386" cy="1097281"/>
          </a:xfrm>
          <a:prstGeom prst="rect">
            <a:avLst/>
          </a:prstGeom>
        </p:spPr>
        <p:txBody>
          <a:bodyPr vert="horz" lIns="91440" tIns="45720" rIns="91440" bIns="45720" rtlCol="0" anchor="t">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pPr>
              <a:lnSpc>
                <a:spcPts val="8998"/>
              </a:lnSpc>
              <a:spcAft>
                <a:spcPts val="1800"/>
              </a:spcAft>
            </a:pPr>
            <a:r>
              <a:rPr lang="ja-JP" altLang="en-US" sz="3200" b="1" spc="30" dirty="0">
                <a:solidFill>
                  <a:schemeClr val="tx1">
                    <a:lumMod val="75000"/>
                    <a:lumOff val="25000"/>
                  </a:schemeClr>
                </a:solidFill>
                <a:latin typeface="BIZ UDPゴシック" panose="020B0400000000000000" pitchFamily="50" charset="-128"/>
                <a:ea typeface="BIZ UDPゴシック" panose="020B0400000000000000" pitchFamily="50" charset="-128"/>
              </a:rPr>
              <a:t>ご用の方は飼い主受付まで</a:t>
            </a:r>
          </a:p>
        </p:txBody>
      </p:sp>
      <p:sp>
        <p:nvSpPr>
          <p:cNvPr id="5" name="正方形/長方形 4">
            <a:extLst>
              <a:ext uri="{FF2B5EF4-FFF2-40B4-BE49-F238E27FC236}">
                <a16:creationId xmlns:a16="http://schemas.microsoft.com/office/drawing/2014/main" id="{484FFFB9-5BE0-E7B4-8382-3F2110651B05}"/>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01-6</a:t>
            </a:r>
            <a:endParaRPr kumimoji="1" lang="ja-JP" altLang="en-US" b="1" dirty="0">
              <a:solidFill>
                <a:schemeClr val="tx1"/>
              </a:solidFill>
              <a:latin typeface="+mn-ea"/>
            </a:endParaRPr>
          </a:p>
        </p:txBody>
      </p:sp>
      <p:sp>
        <p:nvSpPr>
          <p:cNvPr id="2" name="タイトル 1">
            <a:extLst>
              <a:ext uri="{FF2B5EF4-FFF2-40B4-BE49-F238E27FC236}">
                <a16:creationId xmlns:a16="http://schemas.microsoft.com/office/drawing/2014/main" id="{1C17E107-A031-D33D-4F01-0BB2AD7BB5F4}"/>
              </a:ext>
            </a:extLst>
          </p:cNvPr>
          <p:cNvSpPr txBox="1">
            <a:spLocks/>
          </p:cNvSpPr>
          <p:nvPr/>
        </p:nvSpPr>
        <p:spPr>
          <a:xfrm>
            <a:off x="171744" y="2225878"/>
            <a:ext cx="6543857"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3600" b="1" spc="2000" dirty="0">
                <a:solidFill>
                  <a:srgbClr val="C00000"/>
                </a:solidFill>
                <a:latin typeface="BIZ UDPゴシック" panose="020B0400000000000000" pitchFamily="50" charset="-128"/>
                <a:ea typeface="BIZ UDPゴシック" panose="020B0400000000000000" pitchFamily="50" charset="-128"/>
              </a:rPr>
              <a:t>かいぬしいがい</a:t>
            </a:r>
          </a:p>
        </p:txBody>
      </p:sp>
      <p:sp>
        <p:nvSpPr>
          <p:cNvPr id="6" name="タイトル 1">
            <a:extLst>
              <a:ext uri="{FF2B5EF4-FFF2-40B4-BE49-F238E27FC236}">
                <a16:creationId xmlns:a16="http://schemas.microsoft.com/office/drawing/2014/main" id="{66091907-274D-F267-89F1-7745C108E60D}"/>
              </a:ext>
            </a:extLst>
          </p:cNvPr>
          <p:cNvSpPr txBox="1">
            <a:spLocks/>
          </p:cNvSpPr>
          <p:nvPr/>
        </p:nvSpPr>
        <p:spPr>
          <a:xfrm>
            <a:off x="99177" y="4020864"/>
            <a:ext cx="6543857"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3600" b="1" spc="1000" dirty="0">
                <a:solidFill>
                  <a:srgbClr val="C00000"/>
                </a:solidFill>
                <a:latin typeface="BIZ UDPゴシック" panose="020B0400000000000000" pitchFamily="50" charset="-128"/>
                <a:ea typeface="BIZ UDPゴシック" panose="020B0400000000000000" pitchFamily="50" charset="-128"/>
              </a:rPr>
              <a:t>たちいりきんし</a:t>
            </a:r>
          </a:p>
        </p:txBody>
      </p:sp>
      <p:sp>
        <p:nvSpPr>
          <p:cNvPr id="7" name="タイトル 1">
            <a:extLst>
              <a:ext uri="{FF2B5EF4-FFF2-40B4-BE49-F238E27FC236}">
                <a16:creationId xmlns:a16="http://schemas.microsoft.com/office/drawing/2014/main" id="{4A8840C1-7A1C-39AB-50E3-C637FCBA7436}"/>
              </a:ext>
            </a:extLst>
          </p:cNvPr>
          <p:cNvSpPr txBox="1">
            <a:spLocks/>
          </p:cNvSpPr>
          <p:nvPr/>
        </p:nvSpPr>
        <p:spPr>
          <a:xfrm>
            <a:off x="1277815" y="7529887"/>
            <a:ext cx="609601"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30" dirty="0">
                <a:latin typeface="BIZ UDPゴシック" panose="020B0400000000000000" pitchFamily="50" charset="-128"/>
                <a:ea typeface="BIZ UDPゴシック" panose="020B0400000000000000" pitchFamily="50" charset="-128"/>
              </a:rPr>
              <a:t>よう</a:t>
            </a:r>
            <a:endParaRPr lang="ja-JP" altLang="en-US" sz="2400" b="1" spc="30" dirty="0">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7704C7C6-6BB5-4819-5E3B-F986DA535E6A}"/>
              </a:ext>
            </a:extLst>
          </p:cNvPr>
          <p:cNvSpPr txBox="1">
            <a:spLocks/>
          </p:cNvSpPr>
          <p:nvPr/>
        </p:nvSpPr>
        <p:spPr>
          <a:xfrm>
            <a:off x="2904410" y="7529886"/>
            <a:ext cx="2300636"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300" dirty="0">
                <a:latin typeface="BIZ UDPゴシック" panose="020B0400000000000000" pitchFamily="50" charset="-128"/>
                <a:ea typeface="BIZ UDPゴシック" panose="020B0400000000000000" pitchFamily="50" charset="-128"/>
              </a:rPr>
              <a:t>かいぬしうけつけ</a:t>
            </a:r>
            <a:endParaRPr lang="en-US" altLang="ja-JP" sz="1600" b="1" spc="3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54726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DB444-E36B-3C96-2701-7183926B70D7}"/>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6199B289-E056-8922-4BD1-077C4F6B0D43}"/>
              </a:ext>
            </a:extLst>
          </p:cNvPr>
          <p:cNvSpPr>
            <a:spLocks noGrp="1"/>
          </p:cNvSpPr>
          <p:nvPr>
            <p:ph type="ctrTitle"/>
          </p:nvPr>
        </p:nvSpPr>
        <p:spPr>
          <a:xfrm>
            <a:off x="157071" y="1454872"/>
            <a:ext cx="6543857" cy="1417234"/>
          </a:xfrm>
        </p:spPr>
        <p:txBody>
          <a:bodyPr anchor="ctr">
            <a:noAutofit/>
          </a:bodyPr>
          <a:lstStyle/>
          <a:p>
            <a:pPr>
              <a:lnSpc>
                <a:spcPct val="100000"/>
              </a:lnSpc>
              <a:spcBef>
                <a:spcPts val="3000"/>
              </a:spcBef>
              <a:spcAft>
                <a:spcPts val="3000"/>
              </a:spcAft>
            </a:pPr>
            <a:r>
              <a:rPr lang="ja-JP" altLang="en-US" sz="7199" b="1" spc="30" dirty="0">
                <a:latin typeface="BIZ UDPゴシック" panose="020B0400000000000000" pitchFamily="50" charset="-128"/>
                <a:ea typeface="BIZ UDPゴシック" panose="020B0400000000000000" pitchFamily="50" charset="-128"/>
              </a:rPr>
              <a:t>飼い主受付</a:t>
            </a:r>
          </a:p>
        </p:txBody>
      </p:sp>
      <p:sp>
        <p:nvSpPr>
          <p:cNvPr id="4" name="正方形/長方形 3">
            <a:extLst>
              <a:ext uri="{FF2B5EF4-FFF2-40B4-BE49-F238E27FC236}">
                <a16:creationId xmlns:a16="http://schemas.microsoft.com/office/drawing/2014/main" id="{E92EEFA2-C0C5-7B68-5315-102AF91DF0DB}"/>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02-1</a:t>
            </a:r>
            <a:endParaRPr kumimoji="1" lang="ja-JP" altLang="en-US" b="1" dirty="0">
              <a:solidFill>
                <a:schemeClr val="tx1"/>
              </a:solidFill>
              <a:latin typeface="+mn-ea"/>
            </a:endParaRPr>
          </a:p>
        </p:txBody>
      </p:sp>
      <p:sp>
        <p:nvSpPr>
          <p:cNvPr id="2" name="タイトル 1">
            <a:extLst>
              <a:ext uri="{FF2B5EF4-FFF2-40B4-BE49-F238E27FC236}">
                <a16:creationId xmlns:a16="http://schemas.microsoft.com/office/drawing/2014/main" id="{81B16FE0-67AC-2693-2356-34DE0BF7BDBB}"/>
              </a:ext>
            </a:extLst>
          </p:cNvPr>
          <p:cNvSpPr txBox="1">
            <a:spLocks/>
          </p:cNvSpPr>
          <p:nvPr/>
        </p:nvSpPr>
        <p:spPr>
          <a:xfrm>
            <a:off x="-123287" y="4337543"/>
            <a:ext cx="7104574" cy="407963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50000"/>
              </a:lnSpc>
              <a:spcBef>
                <a:spcPts val="0"/>
              </a:spcBef>
            </a:pPr>
            <a:r>
              <a:rPr lang="ja-JP" altLang="en-US" sz="5400" b="1" spc="30" dirty="0">
                <a:latin typeface="BIZ UDPゴシック" panose="020B0400000000000000" pitchFamily="50" charset="-128"/>
                <a:ea typeface="BIZ UDPゴシック" panose="020B0400000000000000" pitchFamily="50" charset="-128"/>
              </a:rPr>
              <a:t>入室・退室の際は</a:t>
            </a:r>
            <a:endParaRPr lang="en-US" altLang="ja-JP" sz="5400" b="1" spc="30" dirty="0">
              <a:latin typeface="BIZ UDPゴシック" panose="020B0400000000000000" pitchFamily="50" charset="-128"/>
              <a:ea typeface="BIZ UDPゴシック" panose="020B0400000000000000" pitchFamily="50" charset="-128"/>
            </a:endParaRPr>
          </a:p>
          <a:p>
            <a:pPr>
              <a:lnSpc>
                <a:spcPct val="150000"/>
              </a:lnSpc>
              <a:spcBef>
                <a:spcPts val="0"/>
              </a:spcBef>
            </a:pPr>
            <a:r>
              <a:rPr lang="ja-JP" altLang="en-US" sz="5400" b="1" spc="30" dirty="0">
                <a:latin typeface="BIZ UDPゴシック" panose="020B0400000000000000" pitchFamily="50" charset="-128"/>
                <a:ea typeface="BIZ UDPゴシック" panose="020B0400000000000000" pitchFamily="50" charset="-128"/>
              </a:rPr>
              <a:t>必ず台帳に</a:t>
            </a:r>
            <a:endParaRPr lang="en-US" altLang="ja-JP" sz="5400" b="1" spc="30" dirty="0">
              <a:latin typeface="BIZ UDPゴシック" panose="020B0400000000000000" pitchFamily="50" charset="-128"/>
              <a:ea typeface="BIZ UDPゴシック" panose="020B0400000000000000" pitchFamily="50" charset="-128"/>
            </a:endParaRPr>
          </a:p>
          <a:p>
            <a:pPr>
              <a:lnSpc>
                <a:spcPct val="150000"/>
              </a:lnSpc>
              <a:spcBef>
                <a:spcPts val="0"/>
              </a:spcBef>
            </a:pPr>
            <a:r>
              <a:rPr lang="ja-JP" altLang="en-US" sz="5400" b="1" spc="30" dirty="0">
                <a:latin typeface="BIZ UDPゴシック" panose="020B0400000000000000" pitchFamily="50" charset="-128"/>
                <a:ea typeface="BIZ UDPゴシック" panose="020B0400000000000000" pitchFamily="50" charset="-128"/>
              </a:rPr>
              <a:t>記入しましょう</a:t>
            </a:r>
            <a:endParaRPr lang="en-US" altLang="ja-JP" sz="5400" b="1" spc="30" dirty="0">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DE1F9620-E420-B837-9FBF-F3B3FBA6AB48}"/>
              </a:ext>
            </a:extLst>
          </p:cNvPr>
          <p:cNvSpPr txBox="1">
            <a:spLocks/>
          </p:cNvSpPr>
          <p:nvPr/>
        </p:nvSpPr>
        <p:spPr>
          <a:xfrm>
            <a:off x="0" y="1220303"/>
            <a:ext cx="685800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1500" dirty="0">
                <a:latin typeface="BIZ UDPゴシック" panose="020B0400000000000000" pitchFamily="50" charset="-128"/>
                <a:ea typeface="BIZ UDPゴシック" panose="020B0400000000000000" pitchFamily="50" charset="-128"/>
              </a:rPr>
              <a:t>かいぬしうけつけ</a:t>
            </a:r>
          </a:p>
        </p:txBody>
      </p:sp>
      <p:sp>
        <p:nvSpPr>
          <p:cNvPr id="6" name="タイトル 1">
            <a:extLst>
              <a:ext uri="{FF2B5EF4-FFF2-40B4-BE49-F238E27FC236}">
                <a16:creationId xmlns:a16="http://schemas.microsoft.com/office/drawing/2014/main" id="{CEC5D60D-1B0A-EE36-050B-B58EF326A40B}"/>
              </a:ext>
            </a:extLst>
          </p:cNvPr>
          <p:cNvSpPr txBox="1">
            <a:spLocks/>
          </p:cNvSpPr>
          <p:nvPr/>
        </p:nvSpPr>
        <p:spPr>
          <a:xfrm>
            <a:off x="820618" y="4443050"/>
            <a:ext cx="1406769"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latin typeface="BIZ UDPゴシック" panose="020B0400000000000000" pitchFamily="50" charset="-128"/>
                <a:ea typeface="BIZ UDPゴシック" panose="020B0400000000000000" pitchFamily="50" charset="-128"/>
              </a:rPr>
              <a:t>にゅうしつ</a:t>
            </a:r>
            <a:endParaRPr lang="ja-JP" altLang="en-US" sz="2400" b="1" spc="30" dirty="0">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E2FA3DFA-AEB8-6205-CB56-36CFE90629EC}"/>
              </a:ext>
            </a:extLst>
          </p:cNvPr>
          <p:cNvSpPr txBox="1">
            <a:spLocks/>
          </p:cNvSpPr>
          <p:nvPr/>
        </p:nvSpPr>
        <p:spPr>
          <a:xfrm>
            <a:off x="2494184" y="4443049"/>
            <a:ext cx="1406769"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latin typeface="BIZ UDPゴシック" panose="020B0400000000000000" pitchFamily="50" charset="-128"/>
                <a:ea typeface="BIZ UDPゴシック" panose="020B0400000000000000" pitchFamily="50" charset="-128"/>
              </a:rPr>
              <a:t>たいしつ</a:t>
            </a:r>
            <a:endParaRPr lang="ja-JP" altLang="en-US" sz="2400" b="1" spc="30" dirty="0">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76E39527-A975-8E02-752E-9FE709759138}"/>
              </a:ext>
            </a:extLst>
          </p:cNvPr>
          <p:cNvSpPr txBox="1">
            <a:spLocks/>
          </p:cNvSpPr>
          <p:nvPr/>
        </p:nvSpPr>
        <p:spPr>
          <a:xfrm>
            <a:off x="4639505" y="4443049"/>
            <a:ext cx="706218"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latin typeface="BIZ UDPゴシック" panose="020B0400000000000000" pitchFamily="50" charset="-128"/>
                <a:ea typeface="BIZ UDPゴシック" panose="020B0400000000000000" pitchFamily="50" charset="-128"/>
              </a:rPr>
              <a:t>さい</a:t>
            </a:r>
            <a:endParaRPr lang="ja-JP" altLang="en-US" sz="2400" b="1" spc="30" dirty="0">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2F99C606-4036-2782-2DB2-B12F46D7F8A2}"/>
              </a:ext>
            </a:extLst>
          </p:cNvPr>
          <p:cNvSpPr txBox="1">
            <a:spLocks/>
          </p:cNvSpPr>
          <p:nvPr/>
        </p:nvSpPr>
        <p:spPr>
          <a:xfrm>
            <a:off x="1477109" y="5730747"/>
            <a:ext cx="1125415"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latin typeface="BIZ UDPゴシック" panose="020B0400000000000000" pitchFamily="50" charset="-128"/>
                <a:ea typeface="BIZ UDPゴシック" panose="020B0400000000000000" pitchFamily="50" charset="-128"/>
              </a:rPr>
              <a:t>かなら</a:t>
            </a:r>
            <a:endParaRPr lang="ja-JP" altLang="en-US" sz="2400" b="1" spc="30" dirty="0">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33B993CC-5A7F-34FC-736D-D169AAE36869}"/>
              </a:ext>
            </a:extLst>
          </p:cNvPr>
          <p:cNvSpPr txBox="1">
            <a:spLocks/>
          </p:cNvSpPr>
          <p:nvPr/>
        </p:nvSpPr>
        <p:spPr>
          <a:xfrm>
            <a:off x="3094894" y="5730746"/>
            <a:ext cx="1406769"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latin typeface="BIZ UDPゴシック" panose="020B0400000000000000" pitchFamily="50" charset="-128"/>
                <a:ea typeface="BIZ UDPゴシック" panose="020B0400000000000000" pitchFamily="50" charset="-128"/>
              </a:rPr>
              <a:t>だいちょう</a:t>
            </a:r>
            <a:endParaRPr lang="ja-JP" altLang="en-US" sz="2400" b="1" spc="30" dirty="0">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D1FA1B06-C5E8-BD82-E7FD-12AE4FCD5A8A}"/>
              </a:ext>
            </a:extLst>
          </p:cNvPr>
          <p:cNvSpPr txBox="1">
            <a:spLocks/>
          </p:cNvSpPr>
          <p:nvPr/>
        </p:nvSpPr>
        <p:spPr>
          <a:xfrm>
            <a:off x="1230924" y="6913677"/>
            <a:ext cx="1125415"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latin typeface="BIZ UDPゴシック" panose="020B0400000000000000" pitchFamily="50" charset="-128"/>
                <a:ea typeface="BIZ UDPゴシック" panose="020B0400000000000000" pitchFamily="50" charset="-128"/>
              </a:rPr>
              <a:t>きにゅう</a:t>
            </a:r>
            <a:endParaRPr lang="ja-JP" altLang="en-US" sz="2400" b="1" spc="3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88149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B9FB3-A975-6856-7CE1-846240B7477C}"/>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CEF5F523-A497-770A-953C-F8631BBC04A4}"/>
              </a:ext>
            </a:extLst>
          </p:cNvPr>
          <p:cNvSpPr>
            <a:spLocks noGrp="1"/>
          </p:cNvSpPr>
          <p:nvPr>
            <p:ph type="ctrTitle"/>
          </p:nvPr>
        </p:nvSpPr>
        <p:spPr>
          <a:xfrm>
            <a:off x="862148" y="1851333"/>
            <a:ext cx="5094515" cy="1417234"/>
          </a:xfrm>
        </p:spPr>
        <p:txBody>
          <a:bodyPr anchor="ctr">
            <a:noAutofit/>
          </a:bodyPr>
          <a:lstStyle/>
          <a:p>
            <a:pPr>
              <a:lnSpc>
                <a:spcPct val="100000"/>
              </a:lnSpc>
              <a:spcBef>
                <a:spcPts val="3000"/>
              </a:spcBef>
              <a:spcAft>
                <a:spcPts val="3000"/>
              </a:spcAft>
            </a:pPr>
            <a:r>
              <a:rPr lang="ja-JP" altLang="en-US" sz="8798" b="1" spc="30" dirty="0">
                <a:latin typeface="BIZ UDPゴシック" panose="020B0400000000000000" pitchFamily="50" charset="-128"/>
                <a:ea typeface="BIZ UDPゴシック" panose="020B0400000000000000" pitchFamily="50" charset="-128"/>
              </a:rPr>
              <a:t>飼い主</a:t>
            </a:r>
          </a:p>
        </p:txBody>
      </p:sp>
      <p:sp>
        <p:nvSpPr>
          <p:cNvPr id="7" name="タイトル 1">
            <a:extLst>
              <a:ext uri="{FF2B5EF4-FFF2-40B4-BE49-F238E27FC236}">
                <a16:creationId xmlns:a16="http://schemas.microsoft.com/office/drawing/2014/main" id="{687E1897-403E-07E0-ED96-090CFCE19BC7}"/>
              </a:ext>
            </a:extLst>
          </p:cNvPr>
          <p:cNvSpPr txBox="1">
            <a:spLocks/>
          </p:cNvSpPr>
          <p:nvPr/>
        </p:nvSpPr>
        <p:spPr>
          <a:xfrm>
            <a:off x="157070" y="4007458"/>
            <a:ext cx="6543857" cy="2996362"/>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598" b="1" spc="30" dirty="0">
                <a:latin typeface="BIZ UDPゴシック" panose="020B0400000000000000" pitchFamily="50" charset="-128"/>
                <a:ea typeface="BIZ UDPゴシック" panose="020B0400000000000000" pitchFamily="50" charset="-128"/>
              </a:rPr>
              <a:t>受 付</a:t>
            </a:r>
          </a:p>
        </p:txBody>
      </p:sp>
      <p:pic>
        <p:nvPicPr>
          <p:cNvPr id="9" name="図 8" descr="ロゴ&#10;&#10;AI 生成コンテンツは誤りを含む可能性があります。">
            <a:extLst>
              <a:ext uri="{FF2B5EF4-FFF2-40B4-BE49-F238E27FC236}">
                <a16:creationId xmlns:a16="http://schemas.microsoft.com/office/drawing/2014/main" id="{C8A08633-B9E9-27DB-5345-BD145F93C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643" y="7296412"/>
            <a:ext cx="2191697" cy="2025389"/>
          </a:xfrm>
          <a:prstGeom prst="rect">
            <a:avLst/>
          </a:prstGeom>
        </p:spPr>
      </p:pic>
      <p:sp>
        <p:nvSpPr>
          <p:cNvPr id="4" name="正方形/長方形 3">
            <a:extLst>
              <a:ext uri="{FF2B5EF4-FFF2-40B4-BE49-F238E27FC236}">
                <a16:creationId xmlns:a16="http://schemas.microsoft.com/office/drawing/2014/main" id="{40C6969F-CA6A-EE30-6CA6-7F964BA8E061}"/>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02-2</a:t>
            </a:r>
            <a:endParaRPr kumimoji="1" lang="ja-JP" altLang="en-US" b="1" dirty="0">
              <a:solidFill>
                <a:schemeClr val="tx1"/>
              </a:solidFill>
              <a:latin typeface="+mn-ea"/>
            </a:endParaRPr>
          </a:p>
        </p:txBody>
      </p:sp>
      <p:sp>
        <p:nvSpPr>
          <p:cNvPr id="2" name="タイトル 1">
            <a:extLst>
              <a:ext uri="{FF2B5EF4-FFF2-40B4-BE49-F238E27FC236}">
                <a16:creationId xmlns:a16="http://schemas.microsoft.com/office/drawing/2014/main" id="{85D0AB9D-7521-126B-D8C5-E2DBE41F395F}"/>
              </a:ext>
            </a:extLst>
          </p:cNvPr>
          <p:cNvSpPr txBox="1">
            <a:spLocks/>
          </p:cNvSpPr>
          <p:nvPr/>
        </p:nvSpPr>
        <p:spPr>
          <a:xfrm>
            <a:off x="1289540" y="3968520"/>
            <a:ext cx="4667125"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4400" b="1" spc="4500" dirty="0">
                <a:latin typeface="BIZ UDPゴシック" panose="020B0400000000000000" pitchFamily="50" charset="-128"/>
                <a:ea typeface="BIZ UDPゴシック" panose="020B0400000000000000" pitchFamily="50" charset="-128"/>
              </a:rPr>
              <a:t>うけつけ</a:t>
            </a:r>
          </a:p>
        </p:txBody>
      </p:sp>
      <p:sp>
        <p:nvSpPr>
          <p:cNvPr id="5" name="タイトル 1">
            <a:extLst>
              <a:ext uri="{FF2B5EF4-FFF2-40B4-BE49-F238E27FC236}">
                <a16:creationId xmlns:a16="http://schemas.microsoft.com/office/drawing/2014/main" id="{42116EE7-C21A-98A1-F970-ACF861744192}"/>
              </a:ext>
            </a:extLst>
          </p:cNvPr>
          <p:cNvSpPr txBox="1">
            <a:spLocks/>
          </p:cNvSpPr>
          <p:nvPr/>
        </p:nvSpPr>
        <p:spPr>
          <a:xfrm>
            <a:off x="0" y="1504514"/>
            <a:ext cx="685800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3000" dirty="0">
                <a:latin typeface="BIZ UDPゴシック" panose="020B0400000000000000" pitchFamily="50" charset="-128"/>
                <a:ea typeface="BIZ UDPゴシック" panose="020B0400000000000000" pitchFamily="50" charset="-128"/>
              </a:rPr>
              <a:t>かいぬし</a:t>
            </a:r>
          </a:p>
        </p:txBody>
      </p:sp>
      <p:pic>
        <p:nvPicPr>
          <p:cNvPr id="6" name="図 5" descr="アイコン が含まれている画像&#10;&#10;AI 生成コンテンツは誤りを含む可能性があります。">
            <a:extLst>
              <a:ext uri="{FF2B5EF4-FFF2-40B4-BE49-F238E27FC236}">
                <a16:creationId xmlns:a16="http://schemas.microsoft.com/office/drawing/2014/main" id="{2198FA9E-E3D9-05BF-2B4C-A726691B0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037" y="7456660"/>
            <a:ext cx="1284765" cy="1865141"/>
          </a:xfrm>
          <a:prstGeom prst="rect">
            <a:avLst/>
          </a:prstGeom>
        </p:spPr>
      </p:pic>
    </p:spTree>
    <p:extLst>
      <p:ext uri="{BB962C8B-B14F-4D97-AF65-F5344CB8AC3E}">
        <p14:creationId xmlns:p14="http://schemas.microsoft.com/office/powerpoint/2010/main" val="230331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8265A-0F3E-34B5-20CD-68B8A34DD58F}"/>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9464D12-DDAC-97D8-81EE-A1E56F68BB5E}"/>
              </a:ext>
            </a:extLst>
          </p:cNvPr>
          <p:cNvSpPr txBox="1"/>
          <p:nvPr/>
        </p:nvSpPr>
        <p:spPr>
          <a:xfrm>
            <a:off x="1568268" y="94037"/>
            <a:ext cx="3739060" cy="461665"/>
          </a:xfrm>
          <a:prstGeom prst="rect">
            <a:avLst/>
          </a:prstGeom>
          <a:noFill/>
        </p:spPr>
        <p:txBody>
          <a:bodyPr wrap="square">
            <a:spAutoFit/>
          </a:bodyPr>
          <a:lstStyle/>
          <a:p>
            <a:pPr algn="ctr">
              <a:spcAft>
                <a:spcPts val="3000"/>
              </a:spcAft>
            </a:pPr>
            <a:r>
              <a:rPr kumimoji="1" lang="ja-JP" altLang="en-US" sz="2400" b="1" spc="30" dirty="0">
                <a:latin typeface="BIZ UDPゴシック" panose="020B0400000000000000" pitchFamily="50" charset="-128"/>
                <a:ea typeface="BIZ UDPゴシック" panose="020B0400000000000000" pitchFamily="50" charset="-128"/>
              </a:rPr>
              <a:t>ペット受付名簿</a:t>
            </a:r>
            <a:endParaRPr lang="ja-JP" altLang="en-US" sz="400" dirty="0"/>
          </a:p>
        </p:txBody>
      </p:sp>
      <p:sp>
        <p:nvSpPr>
          <p:cNvPr id="7" name="テキスト ボックス 6">
            <a:extLst>
              <a:ext uri="{FF2B5EF4-FFF2-40B4-BE49-F238E27FC236}">
                <a16:creationId xmlns:a16="http://schemas.microsoft.com/office/drawing/2014/main" id="{E122DE5A-310B-3BA3-497F-153734502A53}"/>
              </a:ext>
            </a:extLst>
          </p:cNvPr>
          <p:cNvSpPr txBox="1"/>
          <p:nvPr/>
        </p:nvSpPr>
        <p:spPr>
          <a:xfrm>
            <a:off x="3451136" y="730141"/>
            <a:ext cx="3392352" cy="615553"/>
          </a:xfrm>
          <a:prstGeom prst="rect">
            <a:avLst/>
          </a:prstGeom>
          <a:noFill/>
        </p:spPr>
        <p:txBody>
          <a:bodyPr wrap="square" rtlCol="0">
            <a:spAutoFit/>
          </a:bodyPr>
          <a:lstStyle/>
          <a:p>
            <a:pPr>
              <a:spcAft>
                <a:spcPts val="1200"/>
              </a:spcAft>
            </a:pPr>
            <a:r>
              <a:rPr kumimoji="1" lang="ja-JP" altLang="en-US" sz="1200" b="1" dirty="0"/>
              <a:t>飼い主氏名</a:t>
            </a:r>
            <a:endParaRPr kumimoji="1" lang="en-US" altLang="ja-JP" sz="1200" b="1" dirty="0"/>
          </a:p>
          <a:p>
            <a:pPr>
              <a:spcAft>
                <a:spcPts val="600"/>
              </a:spcAft>
            </a:pPr>
            <a:r>
              <a:rPr kumimoji="1" lang="ja-JP" altLang="en-US" sz="1200" b="1" dirty="0"/>
              <a:t>携帯電話</a:t>
            </a:r>
          </a:p>
        </p:txBody>
      </p:sp>
      <p:cxnSp>
        <p:nvCxnSpPr>
          <p:cNvPr id="9" name="直線コネクタ 8">
            <a:extLst>
              <a:ext uri="{FF2B5EF4-FFF2-40B4-BE49-F238E27FC236}">
                <a16:creationId xmlns:a16="http://schemas.microsoft.com/office/drawing/2014/main" id="{54374C19-D2BF-3FAF-95E6-15E00C2DA734}"/>
              </a:ext>
            </a:extLst>
          </p:cNvPr>
          <p:cNvCxnSpPr>
            <a:cxnSpLocks/>
          </p:cNvCxnSpPr>
          <p:nvPr/>
        </p:nvCxnSpPr>
        <p:spPr>
          <a:xfrm>
            <a:off x="3498851" y="1013399"/>
            <a:ext cx="3192417"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直線コネクタ 9">
            <a:extLst>
              <a:ext uri="{FF2B5EF4-FFF2-40B4-BE49-F238E27FC236}">
                <a16:creationId xmlns:a16="http://schemas.microsoft.com/office/drawing/2014/main" id="{28050A22-834B-DD38-A179-8A78EE7B28D5}"/>
              </a:ext>
            </a:extLst>
          </p:cNvPr>
          <p:cNvCxnSpPr>
            <a:cxnSpLocks/>
          </p:cNvCxnSpPr>
          <p:nvPr/>
        </p:nvCxnSpPr>
        <p:spPr>
          <a:xfrm>
            <a:off x="3498851" y="1360540"/>
            <a:ext cx="3192417"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11" name="表 10">
            <a:extLst>
              <a:ext uri="{FF2B5EF4-FFF2-40B4-BE49-F238E27FC236}">
                <a16:creationId xmlns:a16="http://schemas.microsoft.com/office/drawing/2014/main" id="{FFFF9968-597D-A3A1-3343-0E58BB09B336}"/>
              </a:ext>
            </a:extLst>
          </p:cNvPr>
          <p:cNvGraphicFramePr>
            <a:graphicFrameLocks noGrp="1"/>
          </p:cNvGraphicFramePr>
          <p:nvPr/>
        </p:nvGraphicFramePr>
        <p:xfrm>
          <a:off x="204113" y="1405833"/>
          <a:ext cx="6508387" cy="3632520"/>
        </p:xfrm>
        <a:graphic>
          <a:graphicData uri="http://schemas.openxmlformats.org/drawingml/2006/table">
            <a:tbl>
              <a:tblPr firstRow="1" bandRow="1">
                <a:tableStyleId>{5C22544A-7EE6-4342-B048-85BDC9FD1C3A}</a:tableStyleId>
              </a:tblPr>
              <a:tblGrid>
                <a:gridCol w="854891">
                  <a:extLst>
                    <a:ext uri="{9D8B030D-6E8A-4147-A177-3AD203B41FA5}">
                      <a16:colId xmlns:a16="http://schemas.microsoft.com/office/drawing/2014/main" val="3693723484"/>
                    </a:ext>
                  </a:extLst>
                </a:gridCol>
                <a:gridCol w="998084">
                  <a:extLst>
                    <a:ext uri="{9D8B030D-6E8A-4147-A177-3AD203B41FA5}">
                      <a16:colId xmlns:a16="http://schemas.microsoft.com/office/drawing/2014/main" val="3658756319"/>
                    </a:ext>
                  </a:extLst>
                </a:gridCol>
                <a:gridCol w="244263">
                  <a:extLst>
                    <a:ext uri="{9D8B030D-6E8A-4147-A177-3AD203B41FA5}">
                      <a16:colId xmlns:a16="http://schemas.microsoft.com/office/drawing/2014/main" val="1818760687"/>
                    </a:ext>
                  </a:extLst>
                </a:gridCol>
                <a:gridCol w="753821">
                  <a:extLst>
                    <a:ext uri="{9D8B030D-6E8A-4147-A177-3AD203B41FA5}">
                      <a16:colId xmlns:a16="http://schemas.microsoft.com/office/drawing/2014/main" val="796941736"/>
                    </a:ext>
                  </a:extLst>
                </a:gridCol>
                <a:gridCol w="180976">
                  <a:extLst>
                    <a:ext uri="{9D8B030D-6E8A-4147-A177-3AD203B41FA5}">
                      <a16:colId xmlns:a16="http://schemas.microsoft.com/office/drawing/2014/main" val="1070120275"/>
                    </a:ext>
                  </a:extLst>
                </a:gridCol>
                <a:gridCol w="878115">
                  <a:extLst>
                    <a:ext uri="{9D8B030D-6E8A-4147-A177-3AD203B41FA5}">
                      <a16:colId xmlns:a16="http://schemas.microsoft.com/office/drawing/2014/main" val="3090964457"/>
                    </a:ext>
                  </a:extLst>
                </a:gridCol>
                <a:gridCol w="835023">
                  <a:extLst>
                    <a:ext uri="{9D8B030D-6E8A-4147-A177-3AD203B41FA5}">
                      <a16:colId xmlns:a16="http://schemas.microsoft.com/office/drawing/2014/main" val="1756994693"/>
                    </a:ext>
                  </a:extLst>
                </a:gridCol>
                <a:gridCol w="464096">
                  <a:extLst>
                    <a:ext uri="{9D8B030D-6E8A-4147-A177-3AD203B41FA5}">
                      <a16:colId xmlns:a16="http://schemas.microsoft.com/office/drawing/2014/main" val="109001801"/>
                    </a:ext>
                  </a:extLst>
                </a:gridCol>
                <a:gridCol w="283390">
                  <a:extLst>
                    <a:ext uri="{9D8B030D-6E8A-4147-A177-3AD203B41FA5}">
                      <a16:colId xmlns:a16="http://schemas.microsoft.com/office/drawing/2014/main" val="37739368"/>
                    </a:ext>
                  </a:extLst>
                </a:gridCol>
                <a:gridCol w="1015728">
                  <a:extLst>
                    <a:ext uri="{9D8B030D-6E8A-4147-A177-3AD203B41FA5}">
                      <a16:colId xmlns:a16="http://schemas.microsoft.com/office/drawing/2014/main" val="2571525521"/>
                    </a:ext>
                  </a:extLst>
                </a:gridCol>
              </a:tblGrid>
              <a:tr h="502240">
                <a:tc>
                  <a:txBody>
                    <a:bodyPr/>
                    <a:lstStyle/>
                    <a:p>
                      <a:pPr algn="ctr"/>
                      <a:r>
                        <a:rPr kumimoji="1" lang="ja-JP" altLang="en-US" sz="1100" b="1" dirty="0">
                          <a:solidFill>
                            <a:schemeClr val="tx1"/>
                          </a:solidFill>
                        </a:rPr>
                        <a:t>ペットの</a:t>
                      </a:r>
                      <a:endParaRPr kumimoji="1" lang="en-US" altLang="ja-JP" sz="1100" b="1" dirty="0">
                        <a:solidFill>
                          <a:schemeClr val="tx1"/>
                        </a:solidFill>
                      </a:endParaRPr>
                    </a:p>
                    <a:p>
                      <a:pPr algn="ctr"/>
                      <a:r>
                        <a:rPr kumimoji="1" lang="ja-JP" altLang="en-US" sz="1100" b="1" dirty="0">
                          <a:solidFill>
                            <a:schemeClr val="tx1"/>
                          </a:solidFill>
                        </a:rPr>
                        <a:t>なまえ</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a:endParaRPr kumimoji="1" lang="ja-JP" altLang="en-US"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hMerge="1">
                  <a:txBody>
                    <a:bodyPr/>
                    <a:lstStyle/>
                    <a:p>
                      <a:pPr algn="ctr"/>
                      <a:endParaRPr kumimoji="1" lang="ja-JP" altLang="en-US" sz="11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1">
                          <a:solidFill>
                            <a:schemeClr val="tx1"/>
                          </a:solidFill>
                        </a:rPr>
                        <a:t>性別</a:t>
                      </a:r>
                      <a:endParaRPr kumimoji="1" lang="ja-JP" altLang="en-US" sz="1100"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a:r>
                        <a:rPr kumimoji="1" lang="ja-JP" altLang="en-US" sz="1100" b="1" dirty="0">
                          <a:solidFill>
                            <a:schemeClr val="tx1"/>
                          </a:solidFill>
                        </a:rPr>
                        <a:t>オス ・ メス ・ 不妊去勢済</a:t>
                      </a:r>
                      <a:endParaRPr kumimoji="1" lang="ja-JP" altLang="en-US"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8317802"/>
                  </a:ext>
                </a:extLst>
              </a:tr>
              <a:tr h="502240">
                <a:tc>
                  <a:txBody>
                    <a:bodyPr/>
                    <a:lstStyle/>
                    <a:p>
                      <a:pPr algn="ctr"/>
                      <a:r>
                        <a:rPr kumimoji="1" lang="ja-JP" altLang="en-US" sz="1100" b="1" dirty="0">
                          <a:solidFill>
                            <a:schemeClr val="tx1"/>
                          </a:solidFill>
                        </a:rPr>
                        <a:t>動物名・</a:t>
                      </a:r>
                      <a:endParaRPr kumimoji="1" lang="en-US" altLang="ja-JP" sz="1100" b="1" dirty="0">
                        <a:solidFill>
                          <a:schemeClr val="tx1"/>
                        </a:solidFill>
                      </a:endParaRPr>
                    </a:p>
                    <a:p>
                      <a:pPr algn="ctr"/>
                      <a:r>
                        <a:rPr kumimoji="1" lang="ja-JP" altLang="en-US" sz="1100" b="1" dirty="0">
                          <a:solidFill>
                            <a:schemeClr val="tx1"/>
                          </a:solidFill>
                        </a:rPr>
                        <a:t>種類</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a:r>
                        <a:rPr kumimoji="1" lang="ja-JP" altLang="en-US" sz="1100" b="1" dirty="0">
                          <a:solidFill>
                            <a:schemeClr val="tx1"/>
                          </a:solidFill>
                        </a:rPr>
                        <a:t>小型犬・中型犬・大型犬</a:t>
                      </a:r>
                      <a:endParaRPr kumimoji="1" lang="en-US" altLang="ja-JP" sz="1100" b="1" dirty="0">
                        <a:solidFill>
                          <a:schemeClr val="tx1"/>
                        </a:solidFill>
                      </a:endParaRPr>
                    </a:p>
                    <a:p>
                      <a:pPr algn="ctr"/>
                      <a:r>
                        <a:rPr kumimoji="1" lang="ja-JP" altLang="en-US" sz="1100" b="1" dirty="0">
                          <a:solidFill>
                            <a:schemeClr val="tx1"/>
                          </a:solidFill>
                        </a:rPr>
                        <a:t> 猫 ・ その他（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hMerge="1">
                  <a:txBody>
                    <a:bodyPr/>
                    <a:lstStyle/>
                    <a:p>
                      <a:pPr algn="ctr"/>
                      <a:endParaRPr kumimoji="1" lang="ja-JP" altLang="en-US" sz="11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1" dirty="0">
                          <a:solidFill>
                            <a:schemeClr val="tx1"/>
                          </a:solidFill>
                        </a:rPr>
                        <a:t>品種</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r>
                        <a:rPr kumimoji="1" lang="ja-JP" altLang="en-US" sz="1100" b="1" dirty="0">
                          <a:solidFill>
                            <a:schemeClr val="tx1"/>
                          </a:solidFill>
                        </a:rPr>
                        <a:t> </a:t>
                      </a:r>
                      <a:endParaRPr kumimoji="1" lang="ja-JP" altLang="en-US"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5931002"/>
                  </a:ext>
                </a:extLst>
              </a:tr>
              <a:tr h="502240">
                <a:tc>
                  <a:txBody>
                    <a:bodyPr/>
                    <a:lstStyle/>
                    <a:p>
                      <a:pPr algn="ctr"/>
                      <a:r>
                        <a:rPr kumimoji="1" lang="ja-JP" altLang="en-US" sz="1100" b="1">
                          <a:solidFill>
                            <a:schemeClr val="tx1"/>
                          </a:solidFill>
                        </a:rPr>
                        <a:t>年齢</a:t>
                      </a:r>
                      <a:endParaRPr kumimoji="1" lang="ja-JP" altLang="en-US" sz="1100"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a:r>
                        <a:rPr kumimoji="1" lang="ja-JP" altLang="en-US" sz="1100" b="1" dirty="0">
                          <a:solidFill>
                            <a:schemeClr val="tx1"/>
                          </a:solidFill>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dirty="0"/>
                    </a:p>
                  </a:txBody>
                  <a:tcPr/>
                </a:tc>
                <a:tc hMerge="1">
                  <a:txBody>
                    <a:bodyPr/>
                    <a:lstStyle/>
                    <a:p>
                      <a:pPr algn="ctr"/>
                      <a:endParaRPr kumimoji="1" lang="ja-JP" altLang="en-US" sz="11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rPr>
                        <a:t>健康状態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r>
                        <a:rPr kumimoji="1" lang="ja-JP" altLang="en-US" sz="1100" b="1" dirty="0">
                          <a:solidFill>
                            <a:schemeClr val="tx1"/>
                          </a:solidFill>
                        </a:rPr>
                        <a:t>良好 ・ 不良</a:t>
                      </a:r>
                      <a:r>
                        <a:rPr kumimoji="1" lang="en-US" altLang="ja-JP" sz="1100" b="1" dirty="0">
                          <a:solidFill>
                            <a:schemeClr val="tx1"/>
                          </a:solidFill>
                        </a:rPr>
                        <a:t>(               </a:t>
                      </a:r>
                      <a:r>
                        <a:rPr kumimoji="1" lang="ja-JP" altLang="en-US" sz="1100" b="1" dirty="0">
                          <a:solidFill>
                            <a:schemeClr val="tx1"/>
                          </a:solidFill>
                        </a:rPr>
                        <a:t>　　　　　　　　</a:t>
                      </a:r>
                      <a:r>
                        <a:rPr kumimoji="1" lang="en-US" altLang="ja-JP" sz="1100" b="1" dirty="0">
                          <a:solidFill>
                            <a:schemeClr val="tx1"/>
                          </a:solidFill>
                        </a:rPr>
                        <a:t> )</a:t>
                      </a:r>
                      <a:endParaRPr kumimoji="1" lang="ja-JP" altLang="en-US"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pPr algn="r"/>
                      <a:endParaRPr kumimoji="1" lang="ja-JP" altLang="en-US"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695460"/>
                  </a:ext>
                </a:extLst>
              </a:tr>
              <a:tr h="502240">
                <a:tc>
                  <a:txBody>
                    <a:bodyPr/>
                    <a:lstStyle/>
                    <a:p>
                      <a:pPr algn="ctr"/>
                      <a:r>
                        <a:rPr kumimoji="1" lang="ja-JP" altLang="en-US" sz="1100" b="1" dirty="0">
                          <a:solidFill>
                            <a:schemeClr val="tx1"/>
                          </a:solidFill>
                        </a:rPr>
                        <a:t>性格</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9">
                  <a:txBody>
                    <a:bodyPr/>
                    <a:lstStyle/>
                    <a:p>
                      <a:pPr algn="ctr"/>
                      <a:r>
                        <a:rPr kumimoji="1" lang="ja-JP" altLang="en-US" sz="1100" b="1" dirty="0">
                          <a:solidFill>
                            <a:schemeClr val="tx1"/>
                          </a:solidFill>
                        </a:rPr>
                        <a:t>人なつこい ・ 大人しい ・ 咬む ・ 吠える ・ その他（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pPr algn="ctr"/>
                      <a:endParaRPr kumimoji="1" lang="ja-JP" altLang="en-US"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2262540"/>
                  </a:ext>
                </a:extLst>
              </a:tr>
              <a:tr h="502240">
                <a:tc>
                  <a:txBody>
                    <a:bodyPr/>
                    <a:lstStyle/>
                    <a:p>
                      <a:pPr algn="ctr"/>
                      <a:r>
                        <a:rPr kumimoji="1" lang="ja-JP" altLang="en-US" sz="1100" b="1" dirty="0">
                          <a:solidFill>
                            <a:schemeClr val="tx1"/>
                          </a:solidFill>
                        </a:rPr>
                        <a:t>毛色・特徴</a:t>
                      </a:r>
                      <a:endParaRPr kumimoji="1" lang="en-US" altLang="ja-JP" sz="1100"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9">
                  <a:txBody>
                    <a:bodyPr/>
                    <a:lstStyle/>
                    <a:p>
                      <a:pPr algn="ctr"/>
                      <a:endParaRPr kumimoji="1" lang="ja-JP" altLang="en-US"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3056192"/>
                  </a:ext>
                </a:extLst>
              </a:tr>
              <a:tr h="502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rPr>
                        <a:t>混合ワクチン</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rPr>
                        <a:t>済 ・ 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100" b="1" dirty="0">
                          <a:solidFill>
                            <a:schemeClr val="tx1"/>
                          </a:solidFill>
                        </a:rPr>
                        <a:t>ノミ・</a:t>
                      </a:r>
                      <a:endParaRPr kumimoji="1" lang="en-US" altLang="ja-JP" sz="1100" b="1" dirty="0">
                        <a:solidFill>
                          <a:schemeClr val="tx1"/>
                        </a:solidFill>
                      </a:endParaRPr>
                    </a:p>
                    <a:p>
                      <a:pPr algn="ctr"/>
                      <a:r>
                        <a:rPr kumimoji="1" lang="ja-JP" altLang="en-US" sz="1100" b="1" dirty="0">
                          <a:solidFill>
                            <a:schemeClr val="tx1"/>
                          </a:solidFill>
                        </a:rPr>
                        <a:t>ダニ駆除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r>
                        <a:rPr kumimoji="1" lang="ja-JP" altLang="en-US" sz="1100" b="1" dirty="0">
                          <a:solidFill>
                            <a:schemeClr val="tx1"/>
                          </a:solidFill>
                        </a:rPr>
                        <a:t>ノミ・</a:t>
                      </a:r>
                      <a:endParaRPr kumimoji="1" lang="en-US" altLang="ja-JP" sz="1100" b="1" dirty="0">
                        <a:solidFill>
                          <a:schemeClr val="tx1"/>
                        </a:solidFill>
                      </a:endParaRPr>
                    </a:p>
                    <a:p>
                      <a:pPr algn="ctr"/>
                      <a:r>
                        <a:rPr kumimoji="1" lang="ja-JP" altLang="en-US" sz="1100" b="1" dirty="0">
                          <a:solidFill>
                            <a:schemeClr val="tx1"/>
                          </a:solidFill>
                        </a:rPr>
                        <a:t>ダニ駆除</a:t>
                      </a:r>
                    </a:p>
                  </a:txBody>
                  <a:tcPr anchor="ctr">
                    <a:lnL w="12700" cap="flat" cmpd="sng" algn="ctr">
                      <a:solidFill>
                        <a:schemeClr val="tx1"/>
                      </a:solidFill>
                      <a:prstDash val="solid"/>
                      <a:round/>
                      <a:headEnd type="none" w="med" len="med"/>
                      <a:tailEnd type="none" w="med" len="med"/>
                    </a:ln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rPr>
                        <a:t>済 ・ 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rPr>
                        <a:t>マイクロチップ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kumimoji="1" lang="ja-JP" altLang="en-US"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rPr>
                        <a:t>有 ・ 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3209515"/>
                  </a:ext>
                </a:extLst>
              </a:tr>
              <a:tr h="0">
                <a:tc rowSpan="2">
                  <a:txBody>
                    <a:bodyPr/>
                    <a:lstStyle/>
                    <a:p>
                      <a:pPr algn="ctr"/>
                      <a:r>
                        <a:rPr kumimoji="1" lang="ja-JP" altLang="en-US" sz="1100" b="1" dirty="0">
                          <a:solidFill>
                            <a:schemeClr val="tx1"/>
                          </a:solidFill>
                        </a:rPr>
                        <a:t>犬のみ</a:t>
                      </a:r>
                    </a:p>
                  </a:txBody>
                  <a:tcPr marL="0" marR="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9">
                  <a:txBody>
                    <a:bodyPr/>
                    <a:lstStyle/>
                    <a:p>
                      <a:endParaRPr kumimoji="1" lang="ja-JP" altLang="en-US" sz="1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kumimoji="1" lang="ja-JP" altLang="en-US" sz="1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pPr algn="ctr"/>
                      <a:endParaRPr kumimoji="1" lang="ja-JP" altLang="en-US" sz="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pPr algn="ctr"/>
                      <a:endParaRPr kumimoji="1" lang="ja-JP" altLang="en-US" sz="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9366531"/>
                  </a:ext>
                </a:extLst>
              </a:tr>
              <a:tr h="502240">
                <a:tc vMerge="1">
                  <a:txBody>
                    <a:bodyPr/>
                    <a:lstStyle/>
                    <a:p>
                      <a:endParaRPr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r>
                        <a:rPr kumimoji="1" lang="ja-JP" altLang="en-US" sz="1100" b="1" dirty="0">
                          <a:solidFill>
                            <a:schemeClr val="tx1"/>
                          </a:solidFill>
                        </a:rPr>
                        <a:t>市町村の登録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rPr>
                        <a:t>済 ・ 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100" b="1" dirty="0">
                          <a:solidFill>
                            <a:schemeClr val="tx1"/>
                          </a:solidFill>
                        </a:rPr>
                        <a:t>フィラリア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r>
                        <a:rPr kumimoji="1" lang="ja-JP" altLang="en-US" sz="1100" b="1" dirty="0">
                          <a:solidFill>
                            <a:schemeClr val="tx1"/>
                          </a:solidFill>
                        </a:rPr>
                        <a:t>フィラリア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100" b="1" dirty="0">
                          <a:solidFill>
                            <a:schemeClr val="tx1"/>
                          </a:solidFill>
                        </a:rPr>
                        <a:t>済 ・ 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rPr>
                        <a:t>狂犬病</a:t>
                      </a:r>
                      <a:endParaRPr kumimoji="1" lang="en-US" altLang="ja-JP" sz="1100" b="1" dirty="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rPr>
                        <a:t>予防接種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pPr algn="ctr"/>
                      <a:r>
                        <a:rPr kumimoji="1" lang="ja-JP" altLang="en-US" sz="1100" b="1" dirty="0">
                          <a:solidFill>
                            <a:schemeClr val="tx1"/>
                          </a:solidFill>
                        </a:rPr>
                        <a:t>済・ 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8960250"/>
                  </a:ext>
                </a:extLst>
              </a:tr>
            </a:tbl>
          </a:graphicData>
        </a:graphic>
      </p:graphicFrame>
      <p:cxnSp>
        <p:nvCxnSpPr>
          <p:cNvPr id="12" name="直線コネクタ 11">
            <a:extLst>
              <a:ext uri="{FF2B5EF4-FFF2-40B4-BE49-F238E27FC236}">
                <a16:creationId xmlns:a16="http://schemas.microsoft.com/office/drawing/2014/main" id="{BC94AC76-3651-F352-47B1-59D932F7E6C4}"/>
              </a:ext>
            </a:extLst>
          </p:cNvPr>
          <p:cNvCxnSpPr>
            <a:cxnSpLocks/>
          </p:cNvCxnSpPr>
          <p:nvPr/>
        </p:nvCxnSpPr>
        <p:spPr>
          <a:xfrm>
            <a:off x="132081" y="5109265"/>
            <a:ext cx="2872379" cy="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8AF56A56-2333-5D22-FA7B-78DB9E10950E}"/>
              </a:ext>
            </a:extLst>
          </p:cNvPr>
          <p:cNvCxnSpPr>
            <a:cxnSpLocks/>
          </p:cNvCxnSpPr>
          <p:nvPr/>
        </p:nvCxnSpPr>
        <p:spPr>
          <a:xfrm>
            <a:off x="3818889" y="5109265"/>
            <a:ext cx="2872379" cy="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8E120DB6-925F-EE07-3BE1-2E01EC3E10A1}"/>
              </a:ext>
            </a:extLst>
          </p:cNvPr>
          <p:cNvSpPr txBox="1"/>
          <p:nvPr/>
        </p:nvSpPr>
        <p:spPr>
          <a:xfrm>
            <a:off x="3011082" y="5038551"/>
            <a:ext cx="814429" cy="276999"/>
          </a:xfrm>
          <a:prstGeom prst="rect">
            <a:avLst/>
          </a:prstGeom>
          <a:noFill/>
        </p:spPr>
        <p:txBody>
          <a:bodyPr wrap="square" rtlCol="0">
            <a:spAutoFit/>
          </a:bodyPr>
          <a:lstStyle/>
          <a:p>
            <a:pPr>
              <a:spcAft>
                <a:spcPts val="1200"/>
              </a:spcAft>
            </a:pPr>
            <a:r>
              <a:rPr kumimoji="1" lang="ja-JP" altLang="en-US" sz="1200" b="1" dirty="0"/>
              <a:t>（ｷﾘﾄﾘ）</a:t>
            </a:r>
            <a:endParaRPr kumimoji="1" lang="en-US" altLang="ja-JP" sz="1200" b="1" dirty="0"/>
          </a:p>
        </p:txBody>
      </p:sp>
      <p:sp>
        <p:nvSpPr>
          <p:cNvPr id="17" name="テキスト ボックス 16">
            <a:extLst>
              <a:ext uri="{FF2B5EF4-FFF2-40B4-BE49-F238E27FC236}">
                <a16:creationId xmlns:a16="http://schemas.microsoft.com/office/drawing/2014/main" id="{632C4D0C-660C-3D9D-AADF-E2E8CE1834FF}"/>
              </a:ext>
            </a:extLst>
          </p:cNvPr>
          <p:cNvSpPr txBox="1"/>
          <p:nvPr/>
        </p:nvSpPr>
        <p:spPr>
          <a:xfrm>
            <a:off x="1559558" y="5229817"/>
            <a:ext cx="3739060" cy="461665"/>
          </a:xfrm>
          <a:prstGeom prst="rect">
            <a:avLst/>
          </a:prstGeom>
          <a:noFill/>
        </p:spPr>
        <p:txBody>
          <a:bodyPr wrap="square">
            <a:spAutoFit/>
          </a:bodyPr>
          <a:lstStyle/>
          <a:p>
            <a:pPr algn="ctr">
              <a:spcAft>
                <a:spcPts val="3000"/>
              </a:spcAft>
            </a:pPr>
            <a:r>
              <a:rPr kumimoji="1" lang="ja-JP" altLang="en-US" sz="2400" b="1" spc="30" dirty="0">
                <a:latin typeface="BIZ UDPゴシック" panose="020B0400000000000000" pitchFamily="50" charset="-128"/>
                <a:ea typeface="BIZ UDPゴシック" panose="020B0400000000000000" pitchFamily="50" charset="-128"/>
              </a:rPr>
              <a:t>ペット用名札</a:t>
            </a:r>
            <a:endParaRPr lang="ja-JP" altLang="en-US" sz="400" dirty="0"/>
          </a:p>
        </p:txBody>
      </p:sp>
      <p:graphicFrame>
        <p:nvGraphicFramePr>
          <p:cNvPr id="19" name="表 18">
            <a:extLst>
              <a:ext uri="{FF2B5EF4-FFF2-40B4-BE49-F238E27FC236}">
                <a16:creationId xmlns:a16="http://schemas.microsoft.com/office/drawing/2014/main" id="{C0C10BF7-A7BA-6E8A-3E09-8F31A2B4C0DC}"/>
              </a:ext>
            </a:extLst>
          </p:cNvPr>
          <p:cNvGraphicFramePr>
            <a:graphicFrameLocks noGrp="1"/>
          </p:cNvGraphicFramePr>
          <p:nvPr/>
        </p:nvGraphicFramePr>
        <p:xfrm>
          <a:off x="195944" y="6090226"/>
          <a:ext cx="6464665" cy="3440448"/>
        </p:xfrm>
        <a:graphic>
          <a:graphicData uri="http://schemas.openxmlformats.org/drawingml/2006/table">
            <a:tbl>
              <a:tblPr firstRow="1" bandRow="1">
                <a:tableStyleId>{5C22544A-7EE6-4342-B048-85BDC9FD1C3A}</a:tableStyleId>
              </a:tblPr>
              <a:tblGrid>
                <a:gridCol w="1428207">
                  <a:extLst>
                    <a:ext uri="{9D8B030D-6E8A-4147-A177-3AD203B41FA5}">
                      <a16:colId xmlns:a16="http://schemas.microsoft.com/office/drawing/2014/main" val="2745769104"/>
                    </a:ext>
                  </a:extLst>
                </a:gridCol>
                <a:gridCol w="1358486">
                  <a:extLst>
                    <a:ext uri="{9D8B030D-6E8A-4147-A177-3AD203B41FA5}">
                      <a16:colId xmlns:a16="http://schemas.microsoft.com/office/drawing/2014/main" val="954524356"/>
                    </a:ext>
                  </a:extLst>
                </a:gridCol>
                <a:gridCol w="180029">
                  <a:extLst>
                    <a:ext uri="{9D8B030D-6E8A-4147-A177-3AD203B41FA5}">
                      <a16:colId xmlns:a16="http://schemas.microsoft.com/office/drawing/2014/main" val="2968498299"/>
                    </a:ext>
                  </a:extLst>
                </a:gridCol>
                <a:gridCol w="1178457">
                  <a:extLst>
                    <a:ext uri="{9D8B030D-6E8A-4147-A177-3AD203B41FA5}">
                      <a16:colId xmlns:a16="http://schemas.microsoft.com/office/drawing/2014/main" val="3769397039"/>
                    </a:ext>
                  </a:extLst>
                </a:gridCol>
                <a:gridCol w="1159743">
                  <a:extLst>
                    <a:ext uri="{9D8B030D-6E8A-4147-A177-3AD203B41FA5}">
                      <a16:colId xmlns:a16="http://schemas.microsoft.com/office/drawing/2014/main" val="1642020039"/>
                    </a:ext>
                  </a:extLst>
                </a:gridCol>
                <a:gridCol w="1159743">
                  <a:extLst>
                    <a:ext uri="{9D8B030D-6E8A-4147-A177-3AD203B41FA5}">
                      <a16:colId xmlns:a16="http://schemas.microsoft.com/office/drawing/2014/main" val="349001252"/>
                    </a:ext>
                  </a:extLst>
                </a:gridCol>
              </a:tblGrid>
              <a:tr h="404064">
                <a:tc>
                  <a:txBody>
                    <a:bodyPr/>
                    <a:lstStyle/>
                    <a:p>
                      <a:pPr algn="ctr"/>
                      <a:r>
                        <a:rPr kumimoji="1" lang="ja-JP" altLang="en-US" sz="1200" b="1" dirty="0">
                          <a:solidFill>
                            <a:schemeClr val="tx1"/>
                          </a:solidFill>
                        </a:rPr>
                        <a:t>名前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575256956"/>
                  </a:ext>
                </a:extLst>
              </a:tr>
              <a:tr h="404064">
                <a:tc>
                  <a:txBody>
                    <a:bodyPr/>
                    <a:lstStyle/>
                    <a:p>
                      <a:pPr algn="ctr"/>
                      <a:r>
                        <a:rPr kumimoji="1" lang="ja-JP" altLang="en-US" sz="1200" b="1" dirty="0">
                          <a:solidFill>
                            <a:schemeClr val="tx1"/>
                          </a:solidFill>
                        </a:rPr>
                        <a:t>年齢・性別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オス ・ メス ・ 不妊去勢済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r>
                        <a:rPr kumimoji="1" lang="ja-JP" altLang="en-US" sz="1600" dirty="0">
                          <a:solidFill>
                            <a:schemeClr val="tx1"/>
                          </a:solidFill>
                        </a:rPr>
                        <a:t>オス ・ メス ・ 不妊去勢済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3764963477"/>
                  </a:ext>
                </a:extLst>
              </a:tr>
              <a:tr h="404064">
                <a:tc>
                  <a:txBody>
                    <a:bodyPr/>
                    <a:lstStyle/>
                    <a:p>
                      <a:pPr algn="ctr"/>
                      <a:r>
                        <a:rPr kumimoji="1" lang="ja-JP" altLang="en-US" sz="1200" b="1" dirty="0">
                          <a:solidFill>
                            <a:schemeClr val="tx1"/>
                          </a:solidFill>
                        </a:rPr>
                        <a:t>飼い主氏名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a:txBody>
                    <a:bodyPr/>
                    <a:lstStyle/>
                    <a:p>
                      <a:pPr algn="r"/>
                      <a:r>
                        <a:rPr kumimoji="1" lang="ja-JP" altLang="en-US" sz="1200"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685703059"/>
                  </a:ext>
                </a:extLst>
              </a:tr>
              <a:tr h="404064">
                <a:tc>
                  <a:txBody>
                    <a:bodyPr/>
                    <a:lstStyle/>
                    <a:p>
                      <a:pPr algn="ctr"/>
                      <a:r>
                        <a:rPr kumimoji="1" lang="ja-JP" altLang="en-US" sz="1200" b="1" dirty="0">
                          <a:solidFill>
                            <a:schemeClr val="tx1"/>
                          </a:solidFill>
                        </a:rPr>
                        <a:t>緊急連絡先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3170962445"/>
                  </a:ext>
                </a:extLst>
              </a:tr>
              <a:tr h="404064">
                <a:tc>
                  <a:txBody>
                    <a:bodyPr/>
                    <a:lstStyle/>
                    <a:p>
                      <a:pPr algn="ctr"/>
                      <a:r>
                        <a:rPr kumimoji="1" lang="ja-JP" altLang="en-US" sz="1200" b="1" dirty="0">
                          <a:solidFill>
                            <a:schemeClr val="tx1"/>
                          </a:solidFill>
                        </a:rPr>
                        <a:t>飼い主の場所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a:txBody>
                    <a:bodyPr/>
                    <a:lstStyle/>
                    <a:p>
                      <a:pPr algn="r"/>
                      <a:r>
                        <a:rPr kumimoji="1" lang="en-US" altLang="ja-JP" sz="900" dirty="0">
                          <a:solidFill>
                            <a:schemeClr val="tx1"/>
                          </a:solidFill>
                        </a:rPr>
                        <a:t>※</a:t>
                      </a:r>
                      <a:r>
                        <a:rPr kumimoji="1" lang="ja-JP" altLang="en-US" sz="900" dirty="0">
                          <a:solidFill>
                            <a:schemeClr val="tx1"/>
                          </a:solidFill>
                        </a:rPr>
                        <a:t>避難所での生活場所が決まったら記入してください</a:t>
                      </a:r>
                    </a:p>
                  </a:txBody>
                  <a:tcPr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8123377"/>
                  </a:ext>
                </a:extLst>
              </a:tr>
              <a:tr h="404064">
                <a:tc rowSpan="2">
                  <a:txBody>
                    <a:bodyPr/>
                    <a:lstStyle/>
                    <a:p>
                      <a:pPr algn="ctr"/>
                      <a:r>
                        <a:rPr kumimoji="1" lang="ja-JP" altLang="en-US" sz="1200" b="1" dirty="0">
                          <a:solidFill>
                            <a:schemeClr val="tx1"/>
                          </a:solidFill>
                        </a:rPr>
                        <a:t>性格・注意事項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200" dirty="0">
                          <a:solidFill>
                            <a:schemeClr val="tx1"/>
                          </a:solidFill>
                        </a:rPr>
                        <a:t>人なつこい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大人しい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chemeClr val="tx1"/>
                          </a:solidFill>
                        </a:rPr>
                        <a:t>咬む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吠える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9754173"/>
                  </a:ext>
                </a:extLst>
              </a:tr>
              <a:tr h="404064">
                <a:tc v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r>
                        <a:rPr kumimoji="1" lang="ja-JP" altLang="en-US" sz="1200" dirty="0">
                          <a:solidFill>
                            <a:schemeClr val="tx1"/>
                          </a:solidFill>
                        </a:rPr>
                        <a:t>その他（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2029074572"/>
                  </a:ext>
                </a:extLst>
              </a:tr>
              <a:tr h="612000">
                <a:tc>
                  <a:txBody>
                    <a:bodyPr/>
                    <a:lstStyle/>
                    <a:p>
                      <a:pPr algn="ctr"/>
                      <a:r>
                        <a:rPr kumimoji="1" lang="ja-JP" altLang="en-US" sz="1200" b="1" dirty="0">
                          <a:solidFill>
                            <a:schemeClr val="tx1"/>
                          </a:solidFill>
                        </a:rPr>
                        <a:t>飼い主からの</a:t>
                      </a:r>
                      <a:endParaRPr kumimoji="1" lang="en-US" altLang="ja-JP" sz="1200" b="1" dirty="0">
                        <a:solidFill>
                          <a:schemeClr val="tx1"/>
                        </a:solidFill>
                      </a:endParaRPr>
                    </a:p>
                    <a:p>
                      <a:pPr algn="ctr"/>
                      <a:r>
                        <a:rPr kumimoji="1" lang="ja-JP" altLang="en-US" sz="1200" b="1" dirty="0">
                          <a:solidFill>
                            <a:schemeClr val="tx1"/>
                          </a:solidFill>
                        </a:rPr>
                        <a:t>メッセージ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36115684"/>
                  </a:ext>
                </a:extLst>
              </a:tr>
            </a:tbl>
          </a:graphicData>
        </a:graphic>
      </p:graphicFrame>
      <p:sp>
        <p:nvSpPr>
          <p:cNvPr id="3" name="正方形/長方形 2">
            <a:extLst>
              <a:ext uri="{FF2B5EF4-FFF2-40B4-BE49-F238E27FC236}">
                <a16:creationId xmlns:a16="http://schemas.microsoft.com/office/drawing/2014/main" id="{4DBE3638-4696-8D0F-1721-C52F2BA5CE0D}"/>
              </a:ext>
            </a:extLst>
          </p:cNvPr>
          <p:cNvSpPr/>
          <p:nvPr/>
        </p:nvSpPr>
        <p:spPr>
          <a:xfrm>
            <a:off x="2727802" y="9436825"/>
            <a:ext cx="1402392" cy="479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03</a:t>
            </a:r>
            <a:endParaRPr kumimoji="1" lang="ja-JP" altLang="en-US" b="1" dirty="0">
              <a:solidFill>
                <a:schemeClr val="tx1"/>
              </a:solidFill>
              <a:latin typeface="+mn-ea"/>
            </a:endParaRPr>
          </a:p>
        </p:txBody>
      </p:sp>
      <p:graphicFrame>
        <p:nvGraphicFramePr>
          <p:cNvPr id="2" name="表 1">
            <a:extLst>
              <a:ext uri="{FF2B5EF4-FFF2-40B4-BE49-F238E27FC236}">
                <a16:creationId xmlns:a16="http://schemas.microsoft.com/office/drawing/2014/main" id="{4A07096D-1BA0-6A37-2834-19D2E28EAECA}"/>
              </a:ext>
            </a:extLst>
          </p:cNvPr>
          <p:cNvGraphicFramePr>
            <a:graphicFrameLocks noGrp="1"/>
          </p:cNvGraphicFramePr>
          <p:nvPr/>
        </p:nvGraphicFramePr>
        <p:xfrm>
          <a:off x="201084" y="200185"/>
          <a:ext cx="1869104" cy="698120"/>
        </p:xfrm>
        <a:graphic>
          <a:graphicData uri="http://schemas.openxmlformats.org/drawingml/2006/table">
            <a:tbl>
              <a:tblPr firstRow="1" bandRow="1">
                <a:tableStyleId>{5C22544A-7EE6-4342-B048-85BDC9FD1C3A}</a:tableStyleId>
              </a:tblPr>
              <a:tblGrid>
                <a:gridCol w="915516">
                  <a:extLst>
                    <a:ext uri="{9D8B030D-6E8A-4147-A177-3AD203B41FA5}">
                      <a16:colId xmlns:a16="http://schemas.microsoft.com/office/drawing/2014/main" val="66146704"/>
                    </a:ext>
                  </a:extLst>
                </a:gridCol>
                <a:gridCol w="953588">
                  <a:extLst>
                    <a:ext uri="{9D8B030D-6E8A-4147-A177-3AD203B41FA5}">
                      <a16:colId xmlns:a16="http://schemas.microsoft.com/office/drawing/2014/main" val="2267237541"/>
                    </a:ext>
                  </a:extLst>
                </a:gridCol>
              </a:tblGrid>
              <a:tr h="349060">
                <a:tc>
                  <a:txBody>
                    <a:bodyPr/>
                    <a:lstStyle/>
                    <a:p>
                      <a:pPr algn="ctr">
                        <a:lnSpc>
                          <a:spcPts val="1000"/>
                        </a:lnSpc>
                      </a:pPr>
                      <a:r>
                        <a:rPr kumimoji="1" lang="ja-JP" altLang="en-US" sz="1000" b="1" dirty="0">
                          <a:solidFill>
                            <a:schemeClr val="tx1"/>
                          </a:solidFill>
                          <a:latin typeface="+mn-ea"/>
                          <a:ea typeface="+mn-ea"/>
                        </a:rPr>
                        <a:t>避難所利用者登録票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ts val="1000"/>
                        </a:lnSpc>
                      </a:pPr>
                      <a:r>
                        <a:rPr kumimoji="1" lang="en-US" altLang="ja-JP" sz="1100" b="1" dirty="0">
                          <a:solidFill>
                            <a:schemeClr val="tx1"/>
                          </a:solidFill>
                          <a:latin typeface="+mn-ea"/>
                          <a:ea typeface="+mn-ea"/>
                        </a:rPr>
                        <a:t>No.</a:t>
                      </a:r>
                      <a:endParaRPr kumimoji="1" lang="ja-JP" altLang="en-US" sz="11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503563"/>
                  </a:ext>
                </a:extLst>
              </a:tr>
              <a:tr h="349060">
                <a:tc>
                  <a:txBody>
                    <a:bodyPr/>
                    <a:lstStyle/>
                    <a:p>
                      <a:pPr algn="ctr">
                        <a:lnSpc>
                          <a:spcPts val="1000"/>
                        </a:lnSpc>
                      </a:pPr>
                      <a:r>
                        <a:rPr kumimoji="1" lang="ja-JP" altLang="en-US" sz="1000" b="1" dirty="0">
                          <a:solidFill>
                            <a:schemeClr val="tx1"/>
                          </a:solidFill>
                          <a:latin typeface="+mn-ea"/>
                          <a:ea typeface="+mn-ea"/>
                        </a:rPr>
                        <a:t>飼い主受付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ts val="1000"/>
                        </a:lnSpc>
                      </a:pPr>
                      <a:r>
                        <a:rPr kumimoji="1" lang="en-US" altLang="ja-JP" sz="1100" b="1" dirty="0">
                          <a:solidFill>
                            <a:schemeClr val="tx1"/>
                          </a:solidFill>
                          <a:latin typeface="+mn-ea"/>
                          <a:ea typeface="+mn-ea"/>
                        </a:rPr>
                        <a:t>No.</a:t>
                      </a:r>
                      <a:endParaRPr kumimoji="1" lang="ja-JP" altLang="en-US" sz="11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410638"/>
                  </a:ext>
                </a:extLst>
              </a:tr>
            </a:tbl>
          </a:graphicData>
        </a:graphic>
      </p:graphicFrame>
      <p:graphicFrame>
        <p:nvGraphicFramePr>
          <p:cNvPr id="8" name="表 7">
            <a:extLst>
              <a:ext uri="{FF2B5EF4-FFF2-40B4-BE49-F238E27FC236}">
                <a16:creationId xmlns:a16="http://schemas.microsoft.com/office/drawing/2014/main" id="{298B8C34-D375-1915-C611-8967CD8D7559}"/>
              </a:ext>
            </a:extLst>
          </p:cNvPr>
          <p:cNvGraphicFramePr>
            <a:graphicFrameLocks noGrp="1"/>
          </p:cNvGraphicFramePr>
          <p:nvPr/>
        </p:nvGraphicFramePr>
        <p:xfrm>
          <a:off x="204113" y="5325246"/>
          <a:ext cx="1869104" cy="698120"/>
        </p:xfrm>
        <a:graphic>
          <a:graphicData uri="http://schemas.openxmlformats.org/drawingml/2006/table">
            <a:tbl>
              <a:tblPr firstRow="1" bandRow="1">
                <a:tableStyleId>{5C22544A-7EE6-4342-B048-85BDC9FD1C3A}</a:tableStyleId>
              </a:tblPr>
              <a:tblGrid>
                <a:gridCol w="915516">
                  <a:extLst>
                    <a:ext uri="{9D8B030D-6E8A-4147-A177-3AD203B41FA5}">
                      <a16:colId xmlns:a16="http://schemas.microsoft.com/office/drawing/2014/main" val="66146704"/>
                    </a:ext>
                  </a:extLst>
                </a:gridCol>
                <a:gridCol w="953588">
                  <a:extLst>
                    <a:ext uri="{9D8B030D-6E8A-4147-A177-3AD203B41FA5}">
                      <a16:colId xmlns:a16="http://schemas.microsoft.com/office/drawing/2014/main" val="2267237541"/>
                    </a:ext>
                  </a:extLst>
                </a:gridCol>
              </a:tblGrid>
              <a:tr h="349060">
                <a:tc>
                  <a:txBody>
                    <a:bodyPr/>
                    <a:lstStyle/>
                    <a:p>
                      <a:pPr algn="ctr">
                        <a:lnSpc>
                          <a:spcPts val="1000"/>
                        </a:lnSpc>
                      </a:pPr>
                      <a:r>
                        <a:rPr kumimoji="1" lang="ja-JP" altLang="en-US" sz="1000" b="1" dirty="0">
                          <a:solidFill>
                            <a:schemeClr val="tx1"/>
                          </a:solidFill>
                          <a:latin typeface="+mn-ea"/>
                          <a:ea typeface="+mn-ea"/>
                        </a:rPr>
                        <a:t>避難所利用者登録票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ts val="1000"/>
                        </a:lnSpc>
                      </a:pPr>
                      <a:r>
                        <a:rPr kumimoji="1" lang="en-US" altLang="ja-JP" sz="1100" b="1" dirty="0">
                          <a:solidFill>
                            <a:schemeClr val="tx1"/>
                          </a:solidFill>
                          <a:latin typeface="+mn-ea"/>
                          <a:ea typeface="+mn-ea"/>
                        </a:rPr>
                        <a:t>No.</a:t>
                      </a:r>
                      <a:endParaRPr kumimoji="1" lang="ja-JP" altLang="en-US" sz="11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503563"/>
                  </a:ext>
                </a:extLst>
              </a:tr>
              <a:tr h="349060">
                <a:tc>
                  <a:txBody>
                    <a:bodyPr/>
                    <a:lstStyle/>
                    <a:p>
                      <a:pPr algn="ctr">
                        <a:lnSpc>
                          <a:spcPts val="1000"/>
                        </a:lnSpc>
                      </a:pPr>
                      <a:r>
                        <a:rPr kumimoji="1" lang="ja-JP" altLang="en-US" sz="1000" b="1" dirty="0">
                          <a:solidFill>
                            <a:schemeClr val="tx1"/>
                          </a:solidFill>
                          <a:latin typeface="+mn-ea"/>
                          <a:ea typeface="+mn-ea"/>
                        </a:rPr>
                        <a:t>飼い主受付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ts val="1000"/>
                        </a:lnSpc>
                      </a:pPr>
                      <a:r>
                        <a:rPr kumimoji="1" lang="en-US" altLang="ja-JP" sz="1100" b="1" dirty="0">
                          <a:solidFill>
                            <a:schemeClr val="tx1"/>
                          </a:solidFill>
                          <a:latin typeface="+mn-ea"/>
                          <a:ea typeface="+mn-ea"/>
                        </a:rPr>
                        <a:t>No.</a:t>
                      </a:r>
                      <a:endParaRPr kumimoji="1" lang="ja-JP" altLang="en-US" sz="11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410638"/>
                  </a:ext>
                </a:extLst>
              </a:tr>
            </a:tbl>
          </a:graphicData>
        </a:graphic>
      </p:graphicFrame>
    </p:spTree>
    <p:extLst>
      <p:ext uri="{BB962C8B-B14F-4D97-AF65-F5344CB8AC3E}">
        <p14:creationId xmlns:p14="http://schemas.microsoft.com/office/powerpoint/2010/main" val="2139009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0EEA0-50BB-788B-BCC2-459EE5212FC7}"/>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D4631183-774A-4E75-6152-E08B87FBE6E9}"/>
              </a:ext>
            </a:extLst>
          </p:cNvPr>
          <p:cNvSpPr>
            <a:spLocks noGrp="1"/>
          </p:cNvSpPr>
          <p:nvPr>
            <p:ph type="ctrTitle"/>
          </p:nvPr>
        </p:nvSpPr>
        <p:spPr>
          <a:xfrm>
            <a:off x="157073" y="2599188"/>
            <a:ext cx="6543857" cy="1417234"/>
          </a:xfrm>
        </p:spPr>
        <p:txBody>
          <a:bodyPr anchor="ctr">
            <a:noAutofit/>
          </a:bodyPr>
          <a:lstStyle/>
          <a:p>
            <a:pPr>
              <a:lnSpc>
                <a:spcPct val="100000"/>
              </a:lnSpc>
              <a:spcBef>
                <a:spcPts val="3000"/>
              </a:spcBef>
              <a:spcAft>
                <a:spcPts val="3000"/>
              </a:spcAft>
            </a:pPr>
            <a:r>
              <a:rPr lang="ja-JP" altLang="en-US" sz="7998" b="1" spc="30" dirty="0">
                <a:latin typeface="BIZ UDPゴシック" panose="020B0400000000000000" pitchFamily="50" charset="-128"/>
                <a:ea typeface="BIZ UDPゴシック" panose="020B0400000000000000" pitchFamily="50" charset="-128"/>
              </a:rPr>
              <a:t>飼い主受付</a:t>
            </a:r>
          </a:p>
        </p:txBody>
      </p:sp>
      <p:sp>
        <p:nvSpPr>
          <p:cNvPr id="4" name="矢印: 右 3">
            <a:extLst>
              <a:ext uri="{FF2B5EF4-FFF2-40B4-BE49-F238E27FC236}">
                <a16:creationId xmlns:a16="http://schemas.microsoft.com/office/drawing/2014/main" id="{514F2823-74DC-5BCD-8EF5-EEC8E8EEE5E8}"/>
              </a:ext>
            </a:extLst>
          </p:cNvPr>
          <p:cNvSpPr/>
          <p:nvPr/>
        </p:nvSpPr>
        <p:spPr>
          <a:xfrm>
            <a:off x="1332409" y="4753994"/>
            <a:ext cx="4193177" cy="141723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1473EAA-D4EE-8B15-180D-A706224B74A1}"/>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04-1</a:t>
            </a:r>
            <a:endParaRPr kumimoji="1" lang="ja-JP" altLang="en-US" b="1" dirty="0">
              <a:solidFill>
                <a:schemeClr val="tx1"/>
              </a:solidFill>
              <a:latin typeface="+mn-ea"/>
            </a:endParaRPr>
          </a:p>
        </p:txBody>
      </p:sp>
      <p:sp>
        <p:nvSpPr>
          <p:cNvPr id="2" name="タイトル 1">
            <a:extLst>
              <a:ext uri="{FF2B5EF4-FFF2-40B4-BE49-F238E27FC236}">
                <a16:creationId xmlns:a16="http://schemas.microsoft.com/office/drawing/2014/main" id="{2265B7CE-1186-5816-BA58-30662A503F99}"/>
              </a:ext>
            </a:extLst>
          </p:cNvPr>
          <p:cNvSpPr txBox="1">
            <a:spLocks/>
          </p:cNvSpPr>
          <p:nvPr/>
        </p:nvSpPr>
        <p:spPr>
          <a:xfrm>
            <a:off x="157071" y="2369164"/>
            <a:ext cx="685800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2000" dirty="0">
                <a:latin typeface="BIZ UDPゴシック" panose="020B0400000000000000" pitchFamily="50" charset="-128"/>
                <a:ea typeface="BIZ UDPゴシック" panose="020B0400000000000000" pitchFamily="50" charset="-128"/>
              </a:rPr>
              <a:t>かいぬしうけつけ</a:t>
            </a:r>
          </a:p>
        </p:txBody>
      </p:sp>
      <p:pic>
        <p:nvPicPr>
          <p:cNvPr id="5" name="図 4" descr="ロゴ&#10;&#10;AI 生成コンテンツは誤りを含む可能性があります。">
            <a:extLst>
              <a:ext uri="{FF2B5EF4-FFF2-40B4-BE49-F238E27FC236}">
                <a16:creationId xmlns:a16="http://schemas.microsoft.com/office/drawing/2014/main" id="{118DCB7F-71CD-4244-8F2A-58B871822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063" y="7166995"/>
            <a:ext cx="2191697" cy="2025389"/>
          </a:xfrm>
          <a:prstGeom prst="rect">
            <a:avLst/>
          </a:prstGeom>
        </p:spPr>
      </p:pic>
      <p:pic>
        <p:nvPicPr>
          <p:cNvPr id="7" name="図 6" descr="アイコン が含まれている画像&#10;&#10;AI 生成コンテンツは誤りを含む可能性があります。">
            <a:extLst>
              <a:ext uri="{FF2B5EF4-FFF2-40B4-BE49-F238E27FC236}">
                <a16:creationId xmlns:a16="http://schemas.microsoft.com/office/drawing/2014/main" id="{D6798651-9132-F0F7-76C9-219E114C9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457" y="7327243"/>
            <a:ext cx="1284765" cy="1865141"/>
          </a:xfrm>
          <a:prstGeom prst="rect">
            <a:avLst/>
          </a:prstGeom>
        </p:spPr>
      </p:pic>
    </p:spTree>
    <p:extLst>
      <p:ext uri="{BB962C8B-B14F-4D97-AF65-F5344CB8AC3E}">
        <p14:creationId xmlns:p14="http://schemas.microsoft.com/office/powerpoint/2010/main" val="1673630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443A5-0492-42C9-164D-0D592633F91E}"/>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377543A4-A2B0-1FBC-F820-EBFB848ABB73}"/>
              </a:ext>
            </a:extLst>
          </p:cNvPr>
          <p:cNvSpPr>
            <a:spLocks noGrp="1"/>
          </p:cNvSpPr>
          <p:nvPr>
            <p:ph type="ctrTitle"/>
          </p:nvPr>
        </p:nvSpPr>
        <p:spPr>
          <a:xfrm>
            <a:off x="157073" y="2599188"/>
            <a:ext cx="6543857" cy="1417234"/>
          </a:xfrm>
        </p:spPr>
        <p:txBody>
          <a:bodyPr anchor="ctr">
            <a:noAutofit/>
          </a:bodyPr>
          <a:lstStyle/>
          <a:p>
            <a:pPr>
              <a:lnSpc>
                <a:spcPct val="100000"/>
              </a:lnSpc>
              <a:spcBef>
                <a:spcPts val="3000"/>
              </a:spcBef>
              <a:spcAft>
                <a:spcPts val="3000"/>
              </a:spcAft>
            </a:pPr>
            <a:r>
              <a:rPr lang="ja-JP" altLang="en-US" sz="7998" b="1" spc="30" dirty="0">
                <a:latin typeface="BIZ UDPゴシック" panose="020B0400000000000000" pitchFamily="50" charset="-128"/>
                <a:ea typeface="BIZ UDPゴシック" panose="020B0400000000000000" pitchFamily="50" charset="-128"/>
              </a:rPr>
              <a:t>飼い主受付</a:t>
            </a:r>
          </a:p>
        </p:txBody>
      </p:sp>
      <p:sp>
        <p:nvSpPr>
          <p:cNvPr id="4" name="矢印: 右 3">
            <a:extLst>
              <a:ext uri="{FF2B5EF4-FFF2-40B4-BE49-F238E27FC236}">
                <a16:creationId xmlns:a16="http://schemas.microsoft.com/office/drawing/2014/main" id="{35A982E4-05EE-B05A-9041-B5D4A4561A87}"/>
              </a:ext>
            </a:extLst>
          </p:cNvPr>
          <p:cNvSpPr/>
          <p:nvPr/>
        </p:nvSpPr>
        <p:spPr>
          <a:xfrm rot="10800000">
            <a:off x="1332409" y="4753994"/>
            <a:ext cx="4193177" cy="141723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D25EA51-A9DD-A17B-CC09-E66CEBEEF252}"/>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04-2</a:t>
            </a:r>
            <a:endParaRPr kumimoji="1" lang="ja-JP" altLang="en-US" b="1" dirty="0">
              <a:solidFill>
                <a:schemeClr val="tx1"/>
              </a:solidFill>
              <a:latin typeface="+mn-ea"/>
            </a:endParaRPr>
          </a:p>
        </p:txBody>
      </p:sp>
      <p:sp>
        <p:nvSpPr>
          <p:cNvPr id="2" name="タイトル 1">
            <a:extLst>
              <a:ext uri="{FF2B5EF4-FFF2-40B4-BE49-F238E27FC236}">
                <a16:creationId xmlns:a16="http://schemas.microsoft.com/office/drawing/2014/main" id="{547AC747-D1B4-4092-8C84-AE2B8CA7BBB3}"/>
              </a:ext>
            </a:extLst>
          </p:cNvPr>
          <p:cNvSpPr txBox="1">
            <a:spLocks/>
          </p:cNvSpPr>
          <p:nvPr/>
        </p:nvSpPr>
        <p:spPr>
          <a:xfrm>
            <a:off x="157071" y="2369164"/>
            <a:ext cx="685800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2000" dirty="0">
                <a:latin typeface="BIZ UDPゴシック" panose="020B0400000000000000" pitchFamily="50" charset="-128"/>
                <a:ea typeface="BIZ UDPゴシック" panose="020B0400000000000000" pitchFamily="50" charset="-128"/>
              </a:rPr>
              <a:t>かいぬしうけつけ</a:t>
            </a:r>
          </a:p>
        </p:txBody>
      </p:sp>
      <p:pic>
        <p:nvPicPr>
          <p:cNvPr id="5" name="図 4" descr="ロゴ&#10;&#10;AI 生成コンテンツは誤りを含む可能性があります。">
            <a:extLst>
              <a:ext uri="{FF2B5EF4-FFF2-40B4-BE49-F238E27FC236}">
                <a16:creationId xmlns:a16="http://schemas.microsoft.com/office/drawing/2014/main" id="{B022D794-B52A-F736-7BB5-657A7F52D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063" y="7166995"/>
            <a:ext cx="2191697" cy="2025389"/>
          </a:xfrm>
          <a:prstGeom prst="rect">
            <a:avLst/>
          </a:prstGeom>
        </p:spPr>
      </p:pic>
      <p:pic>
        <p:nvPicPr>
          <p:cNvPr id="7" name="図 6" descr="アイコン が含まれている画像&#10;&#10;AI 生成コンテンツは誤りを含む可能性があります。">
            <a:extLst>
              <a:ext uri="{FF2B5EF4-FFF2-40B4-BE49-F238E27FC236}">
                <a16:creationId xmlns:a16="http://schemas.microsoft.com/office/drawing/2014/main" id="{3B37ED23-6BEF-F567-DAB9-D49BDA09C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457" y="7327243"/>
            <a:ext cx="1284765" cy="1865141"/>
          </a:xfrm>
          <a:prstGeom prst="rect">
            <a:avLst/>
          </a:prstGeom>
        </p:spPr>
      </p:pic>
    </p:spTree>
    <p:extLst>
      <p:ext uri="{BB962C8B-B14F-4D97-AF65-F5344CB8AC3E}">
        <p14:creationId xmlns:p14="http://schemas.microsoft.com/office/powerpoint/2010/main" val="1662119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58D5F-BE25-4856-93CA-F4D54DEB3BBB}"/>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38015E4F-14AF-EEC9-BACB-0709E5AEEDAD}"/>
              </a:ext>
            </a:extLst>
          </p:cNvPr>
          <p:cNvSpPr>
            <a:spLocks noGrp="1"/>
          </p:cNvSpPr>
          <p:nvPr>
            <p:ph type="ctrTitle"/>
          </p:nvPr>
        </p:nvSpPr>
        <p:spPr>
          <a:xfrm>
            <a:off x="157073" y="2599188"/>
            <a:ext cx="6543857" cy="1417234"/>
          </a:xfrm>
        </p:spPr>
        <p:txBody>
          <a:bodyPr anchor="ctr">
            <a:noAutofit/>
          </a:bodyPr>
          <a:lstStyle/>
          <a:p>
            <a:pPr>
              <a:lnSpc>
                <a:spcPct val="100000"/>
              </a:lnSpc>
              <a:spcBef>
                <a:spcPts val="3000"/>
              </a:spcBef>
              <a:spcAft>
                <a:spcPts val="3000"/>
              </a:spcAft>
            </a:pPr>
            <a:r>
              <a:rPr lang="ja-JP" altLang="en-US" sz="7998" b="1" spc="30" dirty="0">
                <a:latin typeface="BIZ UDPゴシック" panose="020B0400000000000000" pitchFamily="50" charset="-128"/>
                <a:ea typeface="BIZ UDPゴシック" panose="020B0400000000000000" pitchFamily="50" charset="-128"/>
              </a:rPr>
              <a:t>飼い主受付</a:t>
            </a:r>
          </a:p>
        </p:txBody>
      </p:sp>
      <p:sp>
        <p:nvSpPr>
          <p:cNvPr id="4" name="矢印: 右 3">
            <a:extLst>
              <a:ext uri="{FF2B5EF4-FFF2-40B4-BE49-F238E27FC236}">
                <a16:creationId xmlns:a16="http://schemas.microsoft.com/office/drawing/2014/main" id="{5703E6F3-437F-2BB5-A6B8-A71227BA476F}"/>
              </a:ext>
            </a:extLst>
          </p:cNvPr>
          <p:cNvSpPr/>
          <p:nvPr/>
        </p:nvSpPr>
        <p:spPr>
          <a:xfrm rot="16200000">
            <a:off x="2125898" y="4914900"/>
            <a:ext cx="2606200" cy="141723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F325A2A-E6C7-D7D2-D3BE-6FD029091BF8}"/>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04-3</a:t>
            </a:r>
            <a:endParaRPr kumimoji="1" lang="ja-JP" altLang="en-US" b="1" dirty="0">
              <a:solidFill>
                <a:schemeClr val="tx1"/>
              </a:solidFill>
              <a:latin typeface="+mn-ea"/>
            </a:endParaRPr>
          </a:p>
        </p:txBody>
      </p:sp>
      <p:sp>
        <p:nvSpPr>
          <p:cNvPr id="2" name="タイトル 1">
            <a:extLst>
              <a:ext uri="{FF2B5EF4-FFF2-40B4-BE49-F238E27FC236}">
                <a16:creationId xmlns:a16="http://schemas.microsoft.com/office/drawing/2014/main" id="{5DFDC2C4-A7AF-D555-1E4B-6FAF9E118D60}"/>
              </a:ext>
            </a:extLst>
          </p:cNvPr>
          <p:cNvSpPr txBox="1">
            <a:spLocks/>
          </p:cNvSpPr>
          <p:nvPr/>
        </p:nvSpPr>
        <p:spPr>
          <a:xfrm>
            <a:off x="157071" y="2369164"/>
            <a:ext cx="685800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2000" dirty="0">
                <a:latin typeface="BIZ UDPゴシック" panose="020B0400000000000000" pitchFamily="50" charset="-128"/>
                <a:ea typeface="BIZ UDPゴシック" panose="020B0400000000000000" pitchFamily="50" charset="-128"/>
              </a:rPr>
              <a:t>かいぬしうけつけ</a:t>
            </a:r>
          </a:p>
        </p:txBody>
      </p:sp>
      <p:pic>
        <p:nvPicPr>
          <p:cNvPr id="5" name="図 4" descr="ロゴ&#10;&#10;AI 生成コンテンツは誤りを含む可能性があります。">
            <a:extLst>
              <a:ext uri="{FF2B5EF4-FFF2-40B4-BE49-F238E27FC236}">
                <a16:creationId xmlns:a16="http://schemas.microsoft.com/office/drawing/2014/main" id="{A11A728A-F63A-2267-C649-D11435099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063" y="7166995"/>
            <a:ext cx="2191697" cy="2025389"/>
          </a:xfrm>
          <a:prstGeom prst="rect">
            <a:avLst/>
          </a:prstGeom>
        </p:spPr>
      </p:pic>
      <p:pic>
        <p:nvPicPr>
          <p:cNvPr id="7" name="図 6" descr="アイコン が含まれている画像&#10;&#10;AI 生成コンテンツは誤りを含む可能性があります。">
            <a:extLst>
              <a:ext uri="{FF2B5EF4-FFF2-40B4-BE49-F238E27FC236}">
                <a16:creationId xmlns:a16="http://schemas.microsoft.com/office/drawing/2014/main" id="{CF20C7F0-EDF4-0508-3284-792C55DEE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457" y="7327243"/>
            <a:ext cx="1284765" cy="1865141"/>
          </a:xfrm>
          <a:prstGeom prst="rect">
            <a:avLst/>
          </a:prstGeom>
        </p:spPr>
      </p:pic>
    </p:spTree>
    <p:extLst>
      <p:ext uri="{BB962C8B-B14F-4D97-AF65-F5344CB8AC3E}">
        <p14:creationId xmlns:p14="http://schemas.microsoft.com/office/powerpoint/2010/main" val="2162764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D8EE8-5CA9-0A95-AF68-C7837D7167E4}"/>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E6987931-C73E-5EDB-844F-BCCAAEBDB5B6}"/>
              </a:ext>
            </a:extLst>
          </p:cNvPr>
          <p:cNvSpPr>
            <a:spLocks noGrp="1"/>
          </p:cNvSpPr>
          <p:nvPr>
            <p:ph type="ctrTitle"/>
          </p:nvPr>
        </p:nvSpPr>
        <p:spPr>
          <a:xfrm>
            <a:off x="248511" y="1064708"/>
            <a:ext cx="6399032" cy="1926685"/>
          </a:xfrm>
        </p:spPr>
        <p:txBody>
          <a:bodyPr anchor="ctr">
            <a:noAutofit/>
          </a:bodyPr>
          <a:lstStyle/>
          <a:p>
            <a:pPr algn="l">
              <a:lnSpc>
                <a:spcPct val="150000"/>
              </a:lnSpc>
              <a:spcBef>
                <a:spcPts val="3000"/>
              </a:spcBef>
              <a:spcAft>
                <a:spcPts val="3600"/>
              </a:spcAft>
            </a:pPr>
            <a:r>
              <a:rPr lang="ja-JP" altLang="en-US" sz="3200" b="1" spc="30" dirty="0">
                <a:solidFill>
                  <a:srgbClr val="C00000"/>
                </a:solidFill>
                <a:latin typeface="BIZ UDPゴシック" panose="020B0400000000000000" pitchFamily="50" charset="-128"/>
                <a:ea typeface="BIZ UDPゴシック" panose="020B0400000000000000" pitchFamily="50" charset="-128"/>
              </a:rPr>
              <a:t>ペットと一緒に避難した方</a:t>
            </a:r>
            <a:r>
              <a:rPr lang="ja-JP" altLang="en-US" sz="3200" b="1" spc="30" dirty="0">
                <a:latin typeface="BIZ UDPゴシック" panose="020B0400000000000000" pitchFamily="50" charset="-128"/>
                <a:ea typeface="BIZ UDPゴシック" panose="020B0400000000000000" pitchFamily="50" charset="-128"/>
              </a:rPr>
              <a:t>は</a:t>
            </a:r>
            <a:br>
              <a:rPr lang="en-US" altLang="ja-JP" sz="3200" b="1" spc="30" dirty="0">
                <a:latin typeface="BIZ UDPゴシック" panose="020B0400000000000000" pitchFamily="50" charset="-128"/>
                <a:ea typeface="BIZ UDPゴシック" panose="020B0400000000000000" pitchFamily="50" charset="-128"/>
              </a:rPr>
            </a:br>
            <a:r>
              <a:rPr lang="ja-JP" altLang="en-US" sz="3200" b="1" spc="30" dirty="0">
                <a:latin typeface="BIZ UDPゴシック" panose="020B0400000000000000" pitchFamily="50" charset="-128"/>
                <a:ea typeface="BIZ UDPゴシック" panose="020B0400000000000000" pitchFamily="50" charset="-128"/>
              </a:rPr>
              <a:t>下の地図の道順にそって、</a:t>
            </a:r>
            <a:br>
              <a:rPr lang="en-US" altLang="ja-JP" sz="3200" b="1" spc="30" dirty="0">
                <a:latin typeface="BIZ UDPゴシック" panose="020B0400000000000000" pitchFamily="50" charset="-128"/>
                <a:ea typeface="BIZ UDPゴシック" panose="020B0400000000000000" pitchFamily="50" charset="-128"/>
              </a:rPr>
            </a:br>
            <a:r>
              <a:rPr lang="ja-JP" altLang="en-US" sz="3200" b="1" u="sng" spc="30" dirty="0">
                <a:solidFill>
                  <a:srgbClr val="C00000"/>
                </a:solidFill>
                <a:latin typeface="BIZ UDPゴシック" panose="020B0400000000000000" pitchFamily="50" charset="-128"/>
                <a:ea typeface="BIZ UDPゴシック" panose="020B0400000000000000" pitchFamily="50" charset="-128"/>
              </a:rPr>
              <a:t>正門から入り受付</a:t>
            </a:r>
            <a:r>
              <a:rPr lang="ja-JP" altLang="en-US" sz="3200" b="1" spc="30" dirty="0">
                <a:latin typeface="BIZ UDPゴシック" panose="020B0400000000000000" pitchFamily="50" charset="-128"/>
                <a:ea typeface="BIZ UDPゴシック" panose="020B0400000000000000" pitchFamily="50" charset="-128"/>
              </a:rPr>
              <a:t>をしてください</a:t>
            </a:r>
          </a:p>
        </p:txBody>
      </p:sp>
      <p:pic>
        <p:nvPicPr>
          <p:cNvPr id="6" name="図 5" descr="ダイアグラム&#10;&#10;AI 生成コンテンツは誤りを含む可能性があります。">
            <a:extLst>
              <a:ext uri="{FF2B5EF4-FFF2-40B4-BE49-F238E27FC236}">
                <a16:creationId xmlns:a16="http://schemas.microsoft.com/office/drawing/2014/main" id="{7D50EFB1-EB4C-CC83-EA4E-DDD19089CAB9}"/>
              </a:ext>
            </a:extLst>
          </p:cNvPr>
          <p:cNvPicPr>
            <a:picLocks noChangeAspect="1"/>
          </p:cNvPicPr>
          <p:nvPr/>
        </p:nvPicPr>
        <p:blipFill>
          <a:blip r:embed="rId2"/>
          <a:srcRect l="3517" r="8667"/>
          <a:stretch>
            <a:fillRect/>
          </a:stretch>
        </p:blipFill>
        <p:spPr>
          <a:xfrm>
            <a:off x="164016" y="3963264"/>
            <a:ext cx="6399032" cy="3962792"/>
          </a:xfrm>
          <a:prstGeom prst="rect">
            <a:avLst/>
          </a:prstGeom>
        </p:spPr>
      </p:pic>
      <p:sp>
        <p:nvSpPr>
          <p:cNvPr id="8" name="正方形/長方形 7">
            <a:extLst>
              <a:ext uri="{FF2B5EF4-FFF2-40B4-BE49-F238E27FC236}">
                <a16:creationId xmlns:a16="http://schemas.microsoft.com/office/drawing/2014/main" id="{A4079B71-17EE-6CE4-6ECB-700ABF8325A5}"/>
              </a:ext>
            </a:extLst>
          </p:cNvPr>
          <p:cNvSpPr/>
          <p:nvPr/>
        </p:nvSpPr>
        <p:spPr>
          <a:xfrm>
            <a:off x="248511" y="3496492"/>
            <a:ext cx="6399032" cy="4781006"/>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CF8BE6C-D7CB-F6B0-E236-EC4F1F02E0D1}"/>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04-4</a:t>
            </a:r>
            <a:endParaRPr kumimoji="1" lang="ja-JP" altLang="en-US" b="1" dirty="0">
              <a:solidFill>
                <a:schemeClr val="tx1"/>
              </a:solidFill>
              <a:latin typeface="+mn-ea"/>
            </a:endParaRPr>
          </a:p>
        </p:txBody>
      </p:sp>
      <p:sp>
        <p:nvSpPr>
          <p:cNvPr id="5" name="テキスト ボックス 4">
            <a:extLst>
              <a:ext uri="{FF2B5EF4-FFF2-40B4-BE49-F238E27FC236}">
                <a16:creationId xmlns:a16="http://schemas.microsoft.com/office/drawing/2014/main" id="{6539B447-CF03-0825-CF4C-60E8D45A170A}"/>
              </a:ext>
            </a:extLst>
          </p:cNvPr>
          <p:cNvSpPr txBox="1"/>
          <p:nvPr/>
        </p:nvSpPr>
        <p:spPr>
          <a:xfrm>
            <a:off x="1727410" y="239430"/>
            <a:ext cx="3429000" cy="369332"/>
          </a:xfrm>
          <a:prstGeom prst="rect">
            <a:avLst/>
          </a:prstGeom>
          <a:noFill/>
        </p:spPr>
        <p:txBody>
          <a:bodyPr wrap="square">
            <a:spAutoFit/>
          </a:bodyPr>
          <a:lstStyle/>
          <a:p>
            <a:pPr algn="ctr"/>
            <a:r>
              <a:rPr kumimoji="1" lang="ja-JP" altLang="en-US" b="1" spc="30" dirty="0">
                <a:latin typeface="BIZ UDPゴシック" panose="020B0400000000000000" pitchFamily="50" charset="-128"/>
                <a:ea typeface="BIZ UDPゴシック" panose="020B0400000000000000" pitchFamily="50" charset="-128"/>
              </a:rPr>
              <a:t>（北門用の案内図）</a:t>
            </a:r>
            <a:endParaRPr lang="ja-JP" altLang="en-US" dirty="0"/>
          </a:p>
        </p:txBody>
      </p:sp>
      <p:sp>
        <p:nvSpPr>
          <p:cNvPr id="2" name="正方形/長方形 1">
            <a:extLst>
              <a:ext uri="{FF2B5EF4-FFF2-40B4-BE49-F238E27FC236}">
                <a16:creationId xmlns:a16="http://schemas.microsoft.com/office/drawing/2014/main" id="{1AD98846-9AC8-57B3-ECDD-C9C99217D69E}"/>
              </a:ext>
            </a:extLst>
          </p:cNvPr>
          <p:cNvSpPr/>
          <p:nvPr/>
        </p:nvSpPr>
        <p:spPr>
          <a:xfrm>
            <a:off x="1384663" y="5429797"/>
            <a:ext cx="1097280" cy="10450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飼い主</a:t>
            </a:r>
            <a:endParaRPr kumimoji="1" lang="en-US" altLang="ja-JP" b="1" dirty="0">
              <a:solidFill>
                <a:schemeClr val="tx1"/>
              </a:solidFill>
            </a:endParaRPr>
          </a:p>
          <a:p>
            <a:pPr algn="ctr"/>
            <a:r>
              <a:rPr kumimoji="1" lang="ja-JP" altLang="en-US" b="1" dirty="0">
                <a:solidFill>
                  <a:schemeClr val="tx1"/>
                </a:solidFill>
              </a:rPr>
              <a:t>受付</a:t>
            </a:r>
          </a:p>
        </p:txBody>
      </p:sp>
      <p:sp>
        <p:nvSpPr>
          <p:cNvPr id="7" name="タイトル 1">
            <a:extLst>
              <a:ext uri="{FF2B5EF4-FFF2-40B4-BE49-F238E27FC236}">
                <a16:creationId xmlns:a16="http://schemas.microsoft.com/office/drawing/2014/main" id="{449525B3-25B7-7D7D-B638-5F2115754CA6}"/>
              </a:ext>
            </a:extLst>
          </p:cNvPr>
          <p:cNvSpPr txBox="1">
            <a:spLocks/>
          </p:cNvSpPr>
          <p:nvPr/>
        </p:nvSpPr>
        <p:spPr>
          <a:xfrm>
            <a:off x="1727410" y="712010"/>
            <a:ext cx="1043705"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solidFill>
                  <a:srgbClr val="C00000"/>
                </a:solidFill>
                <a:latin typeface="BIZ UDPゴシック" panose="020B0400000000000000" pitchFamily="50" charset="-128"/>
                <a:ea typeface="BIZ UDPゴシック" panose="020B0400000000000000" pitchFamily="50" charset="-128"/>
              </a:rPr>
              <a:t>いっしょ</a:t>
            </a:r>
            <a:endParaRPr lang="ja-JP" altLang="en-US" sz="2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E48CE544-2EBF-0234-C03D-6DDA229E1500}"/>
              </a:ext>
            </a:extLst>
          </p:cNvPr>
          <p:cNvSpPr txBox="1">
            <a:spLocks/>
          </p:cNvSpPr>
          <p:nvPr/>
        </p:nvSpPr>
        <p:spPr>
          <a:xfrm>
            <a:off x="2920057" y="712010"/>
            <a:ext cx="1043705"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solidFill>
                  <a:srgbClr val="C00000"/>
                </a:solidFill>
                <a:latin typeface="BIZ UDPゴシック" panose="020B0400000000000000" pitchFamily="50" charset="-128"/>
                <a:ea typeface="BIZ UDPゴシック" panose="020B0400000000000000" pitchFamily="50" charset="-128"/>
              </a:rPr>
              <a:t>ひなん</a:t>
            </a:r>
            <a:endParaRPr lang="ja-JP" altLang="en-US" sz="2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801D2997-96FB-E6EE-5E4E-66E2117EC9F8}"/>
              </a:ext>
            </a:extLst>
          </p:cNvPr>
          <p:cNvSpPr txBox="1">
            <a:spLocks/>
          </p:cNvSpPr>
          <p:nvPr/>
        </p:nvSpPr>
        <p:spPr>
          <a:xfrm>
            <a:off x="4373718" y="712010"/>
            <a:ext cx="925113"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solidFill>
                  <a:srgbClr val="C00000"/>
                </a:solidFill>
                <a:latin typeface="BIZ UDPゴシック" panose="020B0400000000000000" pitchFamily="50" charset="-128"/>
                <a:ea typeface="BIZ UDPゴシック" panose="020B0400000000000000" pitchFamily="50" charset="-128"/>
              </a:rPr>
              <a:t>かた</a:t>
            </a:r>
            <a:endParaRPr lang="ja-JP" altLang="en-US" sz="2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DABFF486-56B0-455A-50A4-E5487C209676}"/>
              </a:ext>
            </a:extLst>
          </p:cNvPr>
          <p:cNvSpPr txBox="1">
            <a:spLocks/>
          </p:cNvSpPr>
          <p:nvPr/>
        </p:nvSpPr>
        <p:spPr>
          <a:xfrm>
            <a:off x="189896" y="2177155"/>
            <a:ext cx="1136152"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solidFill>
                  <a:srgbClr val="C00000"/>
                </a:solidFill>
                <a:latin typeface="BIZ UDPゴシック" panose="020B0400000000000000" pitchFamily="50" charset="-128"/>
                <a:ea typeface="BIZ UDPゴシック" panose="020B0400000000000000" pitchFamily="50" charset="-128"/>
              </a:rPr>
              <a:t>せいもん</a:t>
            </a:r>
            <a:endParaRPr lang="ja-JP" altLang="en-US" sz="2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13" name="タイトル 1">
            <a:extLst>
              <a:ext uri="{FF2B5EF4-FFF2-40B4-BE49-F238E27FC236}">
                <a16:creationId xmlns:a16="http://schemas.microsoft.com/office/drawing/2014/main" id="{89A7E31C-EF86-08E0-B22D-24D13355AB34}"/>
              </a:ext>
            </a:extLst>
          </p:cNvPr>
          <p:cNvSpPr txBox="1">
            <a:spLocks/>
          </p:cNvSpPr>
          <p:nvPr/>
        </p:nvSpPr>
        <p:spPr>
          <a:xfrm>
            <a:off x="1703964" y="2177155"/>
            <a:ext cx="925113"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solidFill>
                  <a:srgbClr val="C00000"/>
                </a:solidFill>
                <a:latin typeface="BIZ UDPゴシック" panose="020B0400000000000000" pitchFamily="50" charset="-128"/>
                <a:ea typeface="BIZ UDPゴシック" panose="020B0400000000000000" pitchFamily="50" charset="-128"/>
              </a:rPr>
              <a:t>はい</a:t>
            </a:r>
            <a:endParaRPr lang="ja-JP" altLang="en-US" sz="2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A3AE4444-F30E-C17D-708C-C29137D27797}"/>
              </a:ext>
            </a:extLst>
          </p:cNvPr>
          <p:cNvSpPr txBox="1">
            <a:spLocks/>
          </p:cNvSpPr>
          <p:nvPr/>
        </p:nvSpPr>
        <p:spPr>
          <a:xfrm>
            <a:off x="2558739" y="2177155"/>
            <a:ext cx="1136152"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solidFill>
                  <a:srgbClr val="C00000"/>
                </a:solidFill>
                <a:latin typeface="BIZ UDPゴシック" panose="020B0400000000000000" pitchFamily="50" charset="-128"/>
                <a:ea typeface="BIZ UDPゴシック" panose="020B0400000000000000" pitchFamily="50" charset="-128"/>
              </a:rPr>
              <a:t>うけつけ</a:t>
            </a:r>
            <a:endParaRPr lang="ja-JP" altLang="en-US" sz="2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A582C188-D411-A547-6C2C-D01A0777F7F1}"/>
              </a:ext>
            </a:extLst>
          </p:cNvPr>
          <p:cNvSpPr txBox="1">
            <a:spLocks/>
          </p:cNvSpPr>
          <p:nvPr/>
        </p:nvSpPr>
        <p:spPr>
          <a:xfrm>
            <a:off x="76931" y="1492771"/>
            <a:ext cx="925113"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latin typeface="BIZ UDPゴシック" panose="020B0400000000000000" pitchFamily="50" charset="-128"/>
                <a:ea typeface="BIZ UDPゴシック" panose="020B0400000000000000" pitchFamily="50" charset="-128"/>
              </a:rPr>
              <a:t>した</a:t>
            </a:r>
            <a:endParaRPr lang="ja-JP" altLang="en-US" sz="2400" b="1" spc="30" dirty="0">
              <a:latin typeface="BIZ UDPゴシック" panose="020B0400000000000000" pitchFamily="50" charset="-128"/>
              <a:ea typeface="BIZ UDPゴシック" panose="020B0400000000000000" pitchFamily="50" charset="-128"/>
            </a:endParaRPr>
          </a:p>
        </p:txBody>
      </p:sp>
      <p:sp>
        <p:nvSpPr>
          <p:cNvPr id="15" name="タイトル 1">
            <a:extLst>
              <a:ext uri="{FF2B5EF4-FFF2-40B4-BE49-F238E27FC236}">
                <a16:creationId xmlns:a16="http://schemas.microsoft.com/office/drawing/2014/main" id="{D8927267-ACCF-D494-2A89-FA8D1B9E297B}"/>
              </a:ext>
            </a:extLst>
          </p:cNvPr>
          <p:cNvSpPr txBox="1">
            <a:spLocks/>
          </p:cNvSpPr>
          <p:nvPr/>
        </p:nvSpPr>
        <p:spPr>
          <a:xfrm>
            <a:off x="1060659" y="1474165"/>
            <a:ext cx="925113"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latin typeface="BIZ UDPゴシック" panose="020B0400000000000000" pitchFamily="50" charset="-128"/>
                <a:ea typeface="BIZ UDPゴシック" panose="020B0400000000000000" pitchFamily="50" charset="-128"/>
              </a:rPr>
              <a:t>ちず</a:t>
            </a:r>
            <a:endParaRPr lang="ja-JP" altLang="en-US" sz="2400" b="1" spc="30" dirty="0">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D88EFA0D-7D41-6C06-1B80-ED876B191066}"/>
              </a:ext>
            </a:extLst>
          </p:cNvPr>
          <p:cNvSpPr txBox="1">
            <a:spLocks/>
          </p:cNvSpPr>
          <p:nvPr/>
        </p:nvSpPr>
        <p:spPr>
          <a:xfrm>
            <a:off x="2255415" y="1471089"/>
            <a:ext cx="1287075"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latin typeface="BIZ UDPゴシック" panose="020B0400000000000000" pitchFamily="50" charset="-128"/>
                <a:ea typeface="BIZ UDPゴシック" panose="020B0400000000000000" pitchFamily="50" charset="-128"/>
              </a:rPr>
              <a:t>みちじゅん</a:t>
            </a:r>
            <a:endParaRPr lang="ja-JP" altLang="en-US" sz="2400" b="1" spc="3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09608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AB7E6-3D77-6C5F-7CF5-123543443AA1}"/>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4CDD641F-4609-D9FB-D73D-5D8F08D682FC}"/>
              </a:ext>
            </a:extLst>
          </p:cNvPr>
          <p:cNvSpPr>
            <a:spLocks noGrp="1"/>
          </p:cNvSpPr>
          <p:nvPr>
            <p:ph type="ctrTitle"/>
          </p:nvPr>
        </p:nvSpPr>
        <p:spPr>
          <a:xfrm>
            <a:off x="248511" y="1064708"/>
            <a:ext cx="6399032" cy="1926685"/>
          </a:xfrm>
        </p:spPr>
        <p:txBody>
          <a:bodyPr anchor="ctr">
            <a:noAutofit/>
          </a:bodyPr>
          <a:lstStyle/>
          <a:p>
            <a:pPr algn="l">
              <a:lnSpc>
                <a:spcPct val="150000"/>
              </a:lnSpc>
              <a:spcBef>
                <a:spcPts val="3000"/>
              </a:spcBef>
              <a:spcAft>
                <a:spcPts val="3600"/>
              </a:spcAft>
            </a:pPr>
            <a:r>
              <a:rPr lang="ja-JP" altLang="en-US" sz="3200" b="1" spc="30" dirty="0">
                <a:solidFill>
                  <a:srgbClr val="C00000"/>
                </a:solidFill>
                <a:latin typeface="BIZ UDPゴシック" panose="020B0400000000000000" pitchFamily="50" charset="-128"/>
                <a:ea typeface="BIZ UDPゴシック" panose="020B0400000000000000" pitchFamily="50" charset="-128"/>
              </a:rPr>
              <a:t>ペットと一緒に避難した方</a:t>
            </a:r>
            <a:r>
              <a:rPr lang="ja-JP" altLang="en-US" sz="3200" b="1" spc="30" dirty="0">
                <a:latin typeface="BIZ UDPゴシック" panose="020B0400000000000000" pitchFamily="50" charset="-128"/>
                <a:ea typeface="BIZ UDPゴシック" panose="020B0400000000000000" pitchFamily="50" charset="-128"/>
              </a:rPr>
              <a:t>は</a:t>
            </a:r>
            <a:br>
              <a:rPr lang="en-US" altLang="ja-JP" sz="3200" b="1" spc="30" dirty="0">
                <a:latin typeface="BIZ UDPゴシック" panose="020B0400000000000000" pitchFamily="50" charset="-128"/>
                <a:ea typeface="BIZ UDPゴシック" panose="020B0400000000000000" pitchFamily="50" charset="-128"/>
              </a:rPr>
            </a:br>
            <a:r>
              <a:rPr lang="ja-JP" altLang="en-US" sz="3200" b="1" u="sng" spc="30" dirty="0">
                <a:solidFill>
                  <a:srgbClr val="C00000"/>
                </a:solidFill>
                <a:latin typeface="BIZ UDPゴシック" panose="020B0400000000000000" pitchFamily="50" charset="-128"/>
                <a:ea typeface="BIZ UDPゴシック" panose="020B0400000000000000" pitchFamily="50" charset="-128"/>
              </a:rPr>
              <a:t>正門から入り受付</a:t>
            </a:r>
            <a:r>
              <a:rPr lang="ja-JP" altLang="en-US" sz="3200" b="1" spc="30" dirty="0">
                <a:latin typeface="BIZ UDPゴシック" panose="020B0400000000000000" pitchFamily="50" charset="-128"/>
                <a:ea typeface="BIZ UDPゴシック" panose="020B0400000000000000" pitchFamily="50" charset="-128"/>
              </a:rPr>
              <a:t>をしてください</a:t>
            </a:r>
          </a:p>
        </p:txBody>
      </p:sp>
      <p:pic>
        <p:nvPicPr>
          <p:cNvPr id="6" name="図 5" descr="ダイアグラム&#10;&#10;AI 生成コンテンツは誤りを含む可能性があります。">
            <a:extLst>
              <a:ext uri="{FF2B5EF4-FFF2-40B4-BE49-F238E27FC236}">
                <a16:creationId xmlns:a16="http://schemas.microsoft.com/office/drawing/2014/main" id="{FFFFEDFD-952F-E4A9-E44D-F2B100745F60}"/>
              </a:ext>
            </a:extLst>
          </p:cNvPr>
          <p:cNvPicPr>
            <a:picLocks noChangeAspect="1"/>
          </p:cNvPicPr>
          <p:nvPr/>
        </p:nvPicPr>
        <p:blipFill>
          <a:blip r:embed="rId2"/>
          <a:srcRect l="3517" r="8667"/>
          <a:stretch>
            <a:fillRect/>
          </a:stretch>
        </p:blipFill>
        <p:spPr>
          <a:xfrm>
            <a:off x="164016" y="3810863"/>
            <a:ext cx="6399032" cy="3962792"/>
          </a:xfrm>
          <a:prstGeom prst="rect">
            <a:avLst/>
          </a:prstGeom>
        </p:spPr>
      </p:pic>
      <p:sp>
        <p:nvSpPr>
          <p:cNvPr id="8" name="正方形/長方形 7">
            <a:extLst>
              <a:ext uri="{FF2B5EF4-FFF2-40B4-BE49-F238E27FC236}">
                <a16:creationId xmlns:a16="http://schemas.microsoft.com/office/drawing/2014/main" id="{2AD8E97A-AE69-D6F0-ECBA-8147D590C00B}"/>
              </a:ext>
            </a:extLst>
          </p:cNvPr>
          <p:cNvSpPr/>
          <p:nvPr/>
        </p:nvSpPr>
        <p:spPr>
          <a:xfrm>
            <a:off x="248511" y="3344091"/>
            <a:ext cx="6399032" cy="4781006"/>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04F4455-6C67-3CF6-7836-12278BFF674A}"/>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04-5</a:t>
            </a:r>
            <a:endParaRPr kumimoji="1" lang="ja-JP" altLang="en-US" b="1" dirty="0">
              <a:solidFill>
                <a:schemeClr val="tx1"/>
              </a:solidFill>
              <a:latin typeface="+mn-ea"/>
            </a:endParaRPr>
          </a:p>
        </p:txBody>
      </p:sp>
      <p:sp>
        <p:nvSpPr>
          <p:cNvPr id="5" name="テキスト ボックス 4">
            <a:extLst>
              <a:ext uri="{FF2B5EF4-FFF2-40B4-BE49-F238E27FC236}">
                <a16:creationId xmlns:a16="http://schemas.microsoft.com/office/drawing/2014/main" id="{900219CB-7F5F-E0C0-21E2-74CBBBD238AA}"/>
              </a:ext>
            </a:extLst>
          </p:cNvPr>
          <p:cNvSpPr txBox="1"/>
          <p:nvPr/>
        </p:nvSpPr>
        <p:spPr>
          <a:xfrm>
            <a:off x="1727410" y="239430"/>
            <a:ext cx="3429000" cy="369332"/>
          </a:xfrm>
          <a:prstGeom prst="rect">
            <a:avLst/>
          </a:prstGeom>
          <a:noFill/>
        </p:spPr>
        <p:txBody>
          <a:bodyPr wrap="square">
            <a:spAutoFit/>
          </a:bodyPr>
          <a:lstStyle/>
          <a:p>
            <a:pPr algn="ctr"/>
            <a:r>
              <a:rPr kumimoji="1" lang="ja-JP" altLang="en-US" b="1" spc="30" dirty="0">
                <a:latin typeface="BIZ UDPゴシック" panose="020B0400000000000000" pitchFamily="50" charset="-128"/>
                <a:ea typeface="BIZ UDPゴシック" panose="020B0400000000000000" pitchFamily="50" charset="-128"/>
              </a:rPr>
              <a:t>（正門用の案内図）</a:t>
            </a:r>
            <a:endParaRPr lang="ja-JP" altLang="en-US" dirty="0"/>
          </a:p>
        </p:txBody>
      </p:sp>
      <p:sp>
        <p:nvSpPr>
          <p:cNvPr id="2" name="正方形/長方形 1">
            <a:extLst>
              <a:ext uri="{FF2B5EF4-FFF2-40B4-BE49-F238E27FC236}">
                <a16:creationId xmlns:a16="http://schemas.microsoft.com/office/drawing/2014/main" id="{0EB7E538-3EBC-5A0C-16F2-516C7DAA7475}"/>
              </a:ext>
            </a:extLst>
          </p:cNvPr>
          <p:cNvSpPr/>
          <p:nvPr/>
        </p:nvSpPr>
        <p:spPr>
          <a:xfrm>
            <a:off x="1267512" y="3931921"/>
            <a:ext cx="2573383" cy="256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ECEB664-87D4-86BF-0C3C-8CE12CED9338}"/>
              </a:ext>
            </a:extLst>
          </p:cNvPr>
          <p:cNvSpPr/>
          <p:nvPr/>
        </p:nvSpPr>
        <p:spPr>
          <a:xfrm rot="5908259">
            <a:off x="-272558" y="5283637"/>
            <a:ext cx="2573383" cy="1290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8D7F75F-F1A3-E296-5B23-377D9E0C4E5A}"/>
              </a:ext>
            </a:extLst>
          </p:cNvPr>
          <p:cNvSpPr/>
          <p:nvPr/>
        </p:nvSpPr>
        <p:spPr>
          <a:xfrm>
            <a:off x="689328" y="6426926"/>
            <a:ext cx="264263" cy="229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644872D-AC46-C29D-5270-E3D649597876}"/>
              </a:ext>
            </a:extLst>
          </p:cNvPr>
          <p:cNvSpPr/>
          <p:nvPr/>
        </p:nvSpPr>
        <p:spPr>
          <a:xfrm>
            <a:off x="1384663" y="5277396"/>
            <a:ext cx="1097280" cy="10450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飼い主</a:t>
            </a:r>
            <a:endParaRPr kumimoji="1" lang="en-US" altLang="ja-JP" b="1" dirty="0">
              <a:solidFill>
                <a:schemeClr val="tx1"/>
              </a:solidFill>
            </a:endParaRPr>
          </a:p>
          <a:p>
            <a:pPr algn="ctr"/>
            <a:r>
              <a:rPr kumimoji="1" lang="ja-JP" altLang="en-US" b="1" dirty="0">
                <a:solidFill>
                  <a:schemeClr val="tx1"/>
                </a:solidFill>
              </a:rPr>
              <a:t>受付</a:t>
            </a:r>
          </a:p>
        </p:txBody>
      </p:sp>
      <p:sp>
        <p:nvSpPr>
          <p:cNvPr id="11" name="タイトル 1">
            <a:extLst>
              <a:ext uri="{FF2B5EF4-FFF2-40B4-BE49-F238E27FC236}">
                <a16:creationId xmlns:a16="http://schemas.microsoft.com/office/drawing/2014/main" id="{E635CBC2-D1BB-A823-3A73-C18FDCCCC7C1}"/>
              </a:ext>
            </a:extLst>
          </p:cNvPr>
          <p:cNvSpPr txBox="1">
            <a:spLocks/>
          </p:cNvSpPr>
          <p:nvPr/>
        </p:nvSpPr>
        <p:spPr>
          <a:xfrm>
            <a:off x="1727410" y="1075423"/>
            <a:ext cx="1043705"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solidFill>
                  <a:srgbClr val="C00000"/>
                </a:solidFill>
                <a:latin typeface="BIZ UDPゴシック" panose="020B0400000000000000" pitchFamily="50" charset="-128"/>
                <a:ea typeface="BIZ UDPゴシック" panose="020B0400000000000000" pitchFamily="50" charset="-128"/>
              </a:rPr>
              <a:t>いっしょ</a:t>
            </a:r>
            <a:endParaRPr lang="ja-JP" altLang="en-US" sz="2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6141D6D6-14D5-B466-854B-213162CD727D}"/>
              </a:ext>
            </a:extLst>
          </p:cNvPr>
          <p:cNvSpPr txBox="1">
            <a:spLocks/>
          </p:cNvSpPr>
          <p:nvPr/>
        </p:nvSpPr>
        <p:spPr>
          <a:xfrm>
            <a:off x="2920057" y="1075423"/>
            <a:ext cx="1043705"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solidFill>
                  <a:srgbClr val="C00000"/>
                </a:solidFill>
                <a:latin typeface="BIZ UDPゴシック" panose="020B0400000000000000" pitchFamily="50" charset="-128"/>
                <a:ea typeface="BIZ UDPゴシック" panose="020B0400000000000000" pitchFamily="50" charset="-128"/>
              </a:rPr>
              <a:t>ひなん</a:t>
            </a:r>
            <a:endParaRPr lang="ja-JP" altLang="en-US" sz="2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13" name="タイトル 1">
            <a:extLst>
              <a:ext uri="{FF2B5EF4-FFF2-40B4-BE49-F238E27FC236}">
                <a16:creationId xmlns:a16="http://schemas.microsoft.com/office/drawing/2014/main" id="{52445AB6-AB24-61D8-3592-88101A21EA17}"/>
              </a:ext>
            </a:extLst>
          </p:cNvPr>
          <p:cNvSpPr txBox="1">
            <a:spLocks/>
          </p:cNvSpPr>
          <p:nvPr/>
        </p:nvSpPr>
        <p:spPr>
          <a:xfrm>
            <a:off x="4373718" y="1075423"/>
            <a:ext cx="925113"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solidFill>
                  <a:srgbClr val="C00000"/>
                </a:solidFill>
                <a:latin typeface="BIZ UDPゴシック" panose="020B0400000000000000" pitchFamily="50" charset="-128"/>
                <a:ea typeface="BIZ UDPゴシック" panose="020B0400000000000000" pitchFamily="50" charset="-128"/>
              </a:rPr>
              <a:t>かた</a:t>
            </a:r>
            <a:endParaRPr lang="ja-JP" altLang="en-US" sz="2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F2707CA6-EC3B-E997-6A84-B772125A2E66}"/>
              </a:ext>
            </a:extLst>
          </p:cNvPr>
          <p:cNvSpPr txBox="1">
            <a:spLocks/>
          </p:cNvSpPr>
          <p:nvPr/>
        </p:nvSpPr>
        <p:spPr>
          <a:xfrm>
            <a:off x="189896" y="1802019"/>
            <a:ext cx="1136152"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solidFill>
                  <a:srgbClr val="C00000"/>
                </a:solidFill>
                <a:latin typeface="BIZ UDPゴシック" panose="020B0400000000000000" pitchFamily="50" charset="-128"/>
                <a:ea typeface="BIZ UDPゴシック" panose="020B0400000000000000" pitchFamily="50" charset="-128"/>
              </a:rPr>
              <a:t>せいもん</a:t>
            </a:r>
            <a:endParaRPr lang="ja-JP" altLang="en-US" sz="2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15" name="タイトル 1">
            <a:extLst>
              <a:ext uri="{FF2B5EF4-FFF2-40B4-BE49-F238E27FC236}">
                <a16:creationId xmlns:a16="http://schemas.microsoft.com/office/drawing/2014/main" id="{D4FB1245-E32C-A50F-3BC7-98CACBBA9764}"/>
              </a:ext>
            </a:extLst>
          </p:cNvPr>
          <p:cNvSpPr txBox="1">
            <a:spLocks/>
          </p:cNvSpPr>
          <p:nvPr/>
        </p:nvSpPr>
        <p:spPr>
          <a:xfrm>
            <a:off x="1703964" y="1802019"/>
            <a:ext cx="925113"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solidFill>
                  <a:srgbClr val="C00000"/>
                </a:solidFill>
                <a:latin typeface="BIZ UDPゴシック" panose="020B0400000000000000" pitchFamily="50" charset="-128"/>
                <a:ea typeface="BIZ UDPゴシック" panose="020B0400000000000000" pitchFamily="50" charset="-128"/>
              </a:rPr>
              <a:t>はい</a:t>
            </a:r>
            <a:endParaRPr lang="ja-JP" altLang="en-US" sz="2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A69DAAE4-9F83-97B7-6B2A-1D3B0E8B543D}"/>
              </a:ext>
            </a:extLst>
          </p:cNvPr>
          <p:cNvSpPr txBox="1">
            <a:spLocks/>
          </p:cNvSpPr>
          <p:nvPr/>
        </p:nvSpPr>
        <p:spPr>
          <a:xfrm>
            <a:off x="2558739" y="1802019"/>
            <a:ext cx="1136152"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30" dirty="0">
                <a:solidFill>
                  <a:srgbClr val="C00000"/>
                </a:solidFill>
                <a:latin typeface="BIZ UDPゴシック" panose="020B0400000000000000" pitchFamily="50" charset="-128"/>
                <a:ea typeface="BIZ UDPゴシック" panose="020B0400000000000000" pitchFamily="50" charset="-128"/>
              </a:rPr>
              <a:t>うけつけ</a:t>
            </a:r>
            <a:endParaRPr lang="ja-JP" altLang="en-US" sz="2400" b="1" spc="3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454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02FE542-F7FF-3180-6115-69D032042691}"/>
              </a:ext>
            </a:extLst>
          </p:cNvPr>
          <p:cNvPicPr>
            <a:picLocks noChangeAspect="1"/>
          </p:cNvPicPr>
          <p:nvPr/>
        </p:nvPicPr>
        <p:blipFill>
          <a:blip r:embed="rId2"/>
          <a:stretch>
            <a:fillRect/>
          </a:stretch>
        </p:blipFill>
        <p:spPr>
          <a:xfrm rot="16200000">
            <a:off x="-1524000" y="1524000"/>
            <a:ext cx="9906000" cy="6858000"/>
          </a:xfrm>
          <a:prstGeom prst="rect">
            <a:avLst/>
          </a:prstGeom>
        </p:spPr>
      </p:pic>
    </p:spTree>
    <p:extLst>
      <p:ext uri="{BB962C8B-B14F-4D97-AF65-F5344CB8AC3E}">
        <p14:creationId xmlns:p14="http://schemas.microsoft.com/office/powerpoint/2010/main" val="1853267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1D0A7-92BB-0FE1-5082-4968189524CF}"/>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E2851F2-BC79-077A-A3C7-C43040B38F56}"/>
              </a:ext>
            </a:extLst>
          </p:cNvPr>
          <p:cNvSpPr txBox="1"/>
          <p:nvPr/>
        </p:nvSpPr>
        <p:spPr>
          <a:xfrm>
            <a:off x="1288868" y="108902"/>
            <a:ext cx="4299132" cy="523220"/>
          </a:xfrm>
          <a:prstGeom prst="rect">
            <a:avLst/>
          </a:prstGeom>
          <a:noFill/>
        </p:spPr>
        <p:txBody>
          <a:bodyPr wrap="square">
            <a:spAutoFit/>
          </a:bodyPr>
          <a:lstStyle/>
          <a:p>
            <a:pPr algn="ctr">
              <a:spcAft>
                <a:spcPts val="3000"/>
              </a:spcAft>
            </a:pPr>
            <a:r>
              <a:rPr lang="ja-JP" altLang="en-US" sz="2800" b="1" dirty="0"/>
              <a:t>飼い主受付マニュアル</a:t>
            </a:r>
            <a:endParaRPr kumimoji="1" lang="ja-JP" altLang="en-US" sz="2800" b="1" spc="3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0FABB03-3067-4E27-C507-29B9C08707F7}"/>
              </a:ext>
            </a:extLst>
          </p:cNvPr>
          <p:cNvSpPr txBox="1"/>
          <p:nvPr/>
        </p:nvSpPr>
        <p:spPr>
          <a:xfrm>
            <a:off x="366668" y="731127"/>
            <a:ext cx="6343468" cy="523220"/>
          </a:xfrm>
          <a:prstGeom prst="rect">
            <a:avLst/>
          </a:prstGeom>
          <a:noFill/>
        </p:spPr>
        <p:txBody>
          <a:bodyPr wrap="square">
            <a:spAutoFit/>
          </a:bodyPr>
          <a:lstStyle/>
          <a:p>
            <a:pPr defTabSz="914268" eaLnBrk="0" fontAlgn="base" hangingPunct="0">
              <a:spcBef>
                <a:spcPct val="0"/>
              </a:spcBef>
              <a:spcAft>
                <a:spcPct val="0"/>
              </a:spcAft>
            </a:pPr>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災害時に避難所にペットと共に避難してきた飼い主への受付対応は、以下</a:t>
            </a:r>
            <a:r>
              <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つの流れで実施しましょう。</a:t>
            </a:r>
            <a:endParaRPr lang="ja-JP" altLang="en-US" sz="1400" dirty="0">
              <a:highlight>
                <a:srgbClr val="FFFF00"/>
              </a:highlight>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C696FD45-2D6E-5482-DA4E-00BCC4733276}"/>
              </a:ext>
            </a:extLst>
          </p:cNvPr>
          <p:cNvSpPr/>
          <p:nvPr/>
        </p:nvSpPr>
        <p:spPr>
          <a:xfrm>
            <a:off x="546996" y="1436728"/>
            <a:ext cx="504000" cy="50400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1</a:t>
            </a:r>
            <a:endParaRPr kumimoji="1" lang="ja-JP" altLang="en-US" sz="2400" b="1" dirty="0"/>
          </a:p>
        </p:txBody>
      </p:sp>
      <p:sp>
        <p:nvSpPr>
          <p:cNvPr id="4" name="テキスト ボックス 3">
            <a:extLst>
              <a:ext uri="{FF2B5EF4-FFF2-40B4-BE49-F238E27FC236}">
                <a16:creationId xmlns:a16="http://schemas.microsoft.com/office/drawing/2014/main" id="{FD291E40-850D-B0E9-222F-522A107F76B0}"/>
              </a:ext>
            </a:extLst>
          </p:cNvPr>
          <p:cNvSpPr txBox="1"/>
          <p:nvPr/>
        </p:nvSpPr>
        <p:spPr>
          <a:xfrm>
            <a:off x="1155940" y="1426816"/>
            <a:ext cx="5172317" cy="461665"/>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受付書類の記入依頼</a:t>
            </a:r>
          </a:p>
        </p:txBody>
      </p:sp>
      <p:sp>
        <p:nvSpPr>
          <p:cNvPr id="7" name="テキスト ボックス 6">
            <a:extLst>
              <a:ext uri="{FF2B5EF4-FFF2-40B4-BE49-F238E27FC236}">
                <a16:creationId xmlns:a16="http://schemas.microsoft.com/office/drawing/2014/main" id="{4D73F5FE-4E1B-5596-4BB6-853BFCE4DC96}"/>
              </a:ext>
            </a:extLst>
          </p:cNvPr>
          <p:cNvSpPr txBox="1"/>
          <p:nvPr/>
        </p:nvSpPr>
        <p:spPr>
          <a:xfrm>
            <a:off x="521673" y="1961842"/>
            <a:ext cx="4489662" cy="1246495"/>
          </a:xfrm>
          <a:prstGeom prst="rect">
            <a:avLst/>
          </a:prstGeom>
          <a:noFill/>
        </p:spPr>
        <p:txBody>
          <a:bodyPr wrap="square">
            <a:spAutoFit/>
          </a:bodyPr>
          <a:lstStyle/>
          <a:p>
            <a:pPr>
              <a:spcAft>
                <a:spcPts val="600"/>
              </a:spcAft>
            </a:pPr>
            <a:r>
              <a:rPr lang="ja-JP" altLang="en-US" sz="1400" dirty="0">
                <a:latin typeface="BIZ UDPゴシック" panose="020B0400000000000000" pitchFamily="50" charset="-128"/>
                <a:ea typeface="BIZ UDPゴシック" panose="020B0400000000000000" pitchFamily="50" charset="-128"/>
              </a:rPr>
              <a:t>飼い主受付の担当者は、飼い主に「ペット受付名簿（様式</a:t>
            </a:r>
            <a:r>
              <a:rPr lang="en-US" altLang="ja-JP" sz="1400" dirty="0">
                <a:latin typeface="BIZ UDPゴシック" panose="020B0400000000000000" pitchFamily="50" charset="-128"/>
                <a:ea typeface="BIZ UDPゴシック" panose="020B0400000000000000" pitchFamily="50" charset="-128"/>
              </a:rPr>
              <a:t>03</a:t>
            </a:r>
            <a:r>
              <a:rPr lang="ja-JP" altLang="en-US" sz="1400" dirty="0">
                <a:latin typeface="BIZ UDPゴシック" panose="020B0400000000000000" pitchFamily="50" charset="-128"/>
                <a:ea typeface="BIZ UDPゴシック" panose="020B0400000000000000" pitchFamily="50" charset="-128"/>
              </a:rPr>
              <a:t>上部）」と「ペット用名札（様式</a:t>
            </a:r>
            <a:r>
              <a:rPr lang="en-US" altLang="ja-JP" sz="1400" dirty="0">
                <a:latin typeface="BIZ UDPゴシック" panose="020B0400000000000000" pitchFamily="50" charset="-128"/>
                <a:ea typeface="BIZ UDPゴシック" panose="020B0400000000000000" pitchFamily="50" charset="-128"/>
              </a:rPr>
              <a:t>03</a:t>
            </a:r>
            <a:r>
              <a:rPr lang="ja-JP" altLang="en-US" sz="1400" dirty="0">
                <a:latin typeface="BIZ UDPゴシック" panose="020B0400000000000000" pitchFamily="50" charset="-128"/>
                <a:ea typeface="BIZ UDPゴシック" panose="020B0400000000000000" pitchFamily="50" charset="-128"/>
              </a:rPr>
              <a:t>下部）」の記入を依頼します。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記入後、「ペット受付名簿」を回収し、「ペット登録台帳（様式</a:t>
            </a:r>
            <a:r>
              <a:rPr lang="en-US" altLang="ja-JP" sz="1400" dirty="0">
                <a:latin typeface="BIZ UDPゴシック" panose="020B0400000000000000" pitchFamily="50" charset="-128"/>
                <a:ea typeface="BIZ UDPゴシック" panose="020B0400000000000000" pitchFamily="50" charset="-128"/>
              </a:rPr>
              <a:t>05-3</a:t>
            </a:r>
            <a:r>
              <a:rPr lang="ja-JP" altLang="en-US" sz="1400" dirty="0">
                <a:latin typeface="BIZ UDPゴシック" panose="020B0400000000000000" pitchFamily="50" charset="-128"/>
                <a:ea typeface="BIZ UDPゴシック" panose="020B0400000000000000" pitchFamily="50" charset="-128"/>
              </a:rPr>
              <a:t>）」へ転記して、飼い主番号を決めます。</a:t>
            </a:r>
          </a:p>
        </p:txBody>
      </p:sp>
      <p:sp>
        <p:nvSpPr>
          <p:cNvPr id="10" name="テキスト ボックス 9">
            <a:extLst>
              <a:ext uri="{FF2B5EF4-FFF2-40B4-BE49-F238E27FC236}">
                <a16:creationId xmlns:a16="http://schemas.microsoft.com/office/drawing/2014/main" id="{99C3D407-1CDA-EB0B-845A-1DE7499E6477}"/>
              </a:ext>
            </a:extLst>
          </p:cNvPr>
          <p:cNvSpPr txBox="1"/>
          <p:nvPr/>
        </p:nvSpPr>
        <p:spPr>
          <a:xfrm>
            <a:off x="1086930" y="4552324"/>
            <a:ext cx="5172317" cy="461665"/>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必要物品の確認</a:t>
            </a:r>
          </a:p>
        </p:txBody>
      </p:sp>
      <p:sp>
        <p:nvSpPr>
          <p:cNvPr id="11" name="テキスト ボックス 10">
            <a:extLst>
              <a:ext uri="{FF2B5EF4-FFF2-40B4-BE49-F238E27FC236}">
                <a16:creationId xmlns:a16="http://schemas.microsoft.com/office/drawing/2014/main" id="{1556640F-D6C3-4F83-5BA0-3F8E3331D5F7}"/>
              </a:ext>
            </a:extLst>
          </p:cNvPr>
          <p:cNvSpPr txBox="1"/>
          <p:nvPr/>
        </p:nvSpPr>
        <p:spPr>
          <a:xfrm>
            <a:off x="546996" y="5102929"/>
            <a:ext cx="5814654" cy="738664"/>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飼い主が持参しているケージ、リード、フードなどの必要物品を確認します。不足しているものがあれば、避難所に備蓄されている物資や支援物資の中から、代用できるものがないかを確認します。</a:t>
            </a:r>
          </a:p>
        </p:txBody>
      </p:sp>
      <p:sp>
        <p:nvSpPr>
          <p:cNvPr id="13" name="テキスト ボックス 12">
            <a:extLst>
              <a:ext uri="{FF2B5EF4-FFF2-40B4-BE49-F238E27FC236}">
                <a16:creationId xmlns:a16="http://schemas.microsoft.com/office/drawing/2014/main" id="{60C6491A-A89B-ADA3-19F6-9AFEB228075E}"/>
              </a:ext>
            </a:extLst>
          </p:cNvPr>
          <p:cNvSpPr txBox="1"/>
          <p:nvPr/>
        </p:nvSpPr>
        <p:spPr>
          <a:xfrm>
            <a:off x="1155941" y="6201417"/>
            <a:ext cx="5172317" cy="461665"/>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飼養ルールの案内</a:t>
            </a:r>
          </a:p>
        </p:txBody>
      </p:sp>
      <p:sp>
        <p:nvSpPr>
          <p:cNvPr id="14" name="テキスト ボックス 13">
            <a:extLst>
              <a:ext uri="{FF2B5EF4-FFF2-40B4-BE49-F238E27FC236}">
                <a16:creationId xmlns:a16="http://schemas.microsoft.com/office/drawing/2014/main" id="{5FE664C3-3E62-BC0F-9707-B2DF68BC154F}"/>
              </a:ext>
            </a:extLst>
          </p:cNvPr>
          <p:cNvSpPr txBox="1"/>
          <p:nvPr/>
        </p:nvSpPr>
        <p:spPr>
          <a:xfrm>
            <a:off x="529743" y="6764427"/>
            <a:ext cx="4473578" cy="954107"/>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「飼養ルール（様式</a:t>
            </a:r>
            <a:r>
              <a:rPr lang="en-US" altLang="ja-JP" sz="1400" dirty="0">
                <a:latin typeface="BIZ UDPゴシック" panose="020B0400000000000000" pitchFamily="50" charset="-128"/>
                <a:ea typeface="BIZ UDPゴシック" panose="020B0400000000000000" pitchFamily="50" charset="-128"/>
              </a:rPr>
              <a:t>05-2</a:t>
            </a:r>
            <a:r>
              <a:rPr lang="ja-JP" altLang="en-US" sz="1400" dirty="0">
                <a:latin typeface="BIZ UDPゴシック" panose="020B0400000000000000" pitchFamily="50" charset="-128"/>
                <a:ea typeface="BIZ UDPゴシック" panose="020B0400000000000000" pitchFamily="50" charset="-128"/>
              </a:rPr>
              <a:t>）」を渡し、避難所での飼養ルールを説明し、遵守を依頼します。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また、「飼い主の会設置のお知らせ（様式</a:t>
            </a:r>
            <a:r>
              <a:rPr lang="en-US" altLang="ja-JP" sz="1400" dirty="0">
                <a:latin typeface="BIZ UDPゴシック" panose="020B0400000000000000" pitchFamily="50" charset="-128"/>
                <a:ea typeface="BIZ UDPゴシック" panose="020B0400000000000000" pitchFamily="50" charset="-128"/>
              </a:rPr>
              <a:t>06</a:t>
            </a:r>
            <a:r>
              <a:rPr lang="ja-JP" altLang="en-US" sz="1400" dirty="0">
                <a:latin typeface="BIZ UDPゴシック" panose="020B0400000000000000" pitchFamily="50" charset="-128"/>
                <a:ea typeface="BIZ UDPゴシック" panose="020B0400000000000000" pitchFamily="50" charset="-128"/>
              </a:rPr>
              <a:t>）」を渡し、後ほど招集する旨を伝えます。</a:t>
            </a:r>
          </a:p>
        </p:txBody>
      </p:sp>
      <p:sp>
        <p:nvSpPr>
          <p:cNvPr id="16" name="テキスト ボックス 15">
            <a:extLst>
              <a:ext uri="{FF2B5EF4-FFF2-40B4-BE49-F238E27FC236}">
                <a16:creationId xmlns:a16="http://schemas.microsoft.com/office/drawing/2014/main" id="{73E661F2-B486-4F9A-1216-2FC18E9F8F28}"/>
              </a:ext>
            </a:extLst>
          </p:cNvPr>
          <p:cNvSpPr txBox="1"/>
          <p:nvPr/>
        </p:nvSpPr>
        <p:spPr>
          <a:xfrm>
            <a:off x="1189333" y="7995699"/>
            <a:ext cx="5172317" cy="461665"/>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飼養場所への案内</a:t>
            </a:r>
          </a:p>
        </p:txBody>
      </p:sp>
      <p:sp>
        <p:nvSpPr>
          <p:cNvPr id="17" name="テキスト ボックス 16">
            <a:extLst>
              <a:ext uri="{FF2B5EF4-FFF2-40B4-BE49-F238E27FC236}">
                <a16:creationId xmlns:a16="http://schemas.microsoft.com/office/drawing/2014/main" id="{AD93407D-87DF-50C3-4FB4-1136AE972A9E}"/>
              </a:ext>
            </a:extLst>
          </p:cNvPr>
          <p:cNvSpPr txBox="1"/>
          <p:nvPr/>
        </p:nvSpPr>
        <p:spPr>
          <a:xfrm>
            <a:off x="513603" y="8492717"/>
            <a:ext cx="5814654" cy="738664"/>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飼い主受付の担当者は、飼養場所まで直接誘導、または飼養場所までのペットの経路を説明し、飼養場所の利用方法を説明したうえで、飼養場所へ飼い主にペットを収容させます。</a:t>
            </a:r>
          </a:p>
        </p:txBody>
      </p:sp>
      <p:sp>
        <p:nvSpPr>
          <p:cNvPr id="18" name="四角形: 角を丸くする 17">
            <a:extLst>
              <a:ext uri="{FF2B5EF4-FFF2-40B4-BE49-F238E27FC236}">
                <a16:creationId xmlns:a16="http://schemas.microsoft.com/office/drawing/2014/main" id="{B0A8A459-EE5B-6694-54C0-27D18513516C}"/>
              </a:ext>
            </a:extLst>
          </p:cNvPr>
          <p:cNvSpPr/>
          <p:nvPr/>
        </p:nvSpPr>
        <p:spPr>
          <a:xfrm>
            <a:off x="504420" y="4555583"/>
            <a:ext cx="504000" cy="50400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2</a:t>
            </a:r>
            <a:endParaRPr kumimoji="1" lang="ja-JP" altLang="en-US" sz="2400" b="1" dirty="0"/>
          </a:p>
        </p:txBody>
      </p:sp>
      <p:sp>
        <p:nvSpPr>
          <p:cNvPr id="19" name="四角形: 角を丸くする 18">
            <a:extLst>
              <a:ext uri="{FF2B5EF4-FFF2-40B4-BE49-F238E27FC236}">
                <a16:creationId xmlns:a16="http://schemas.microsoft.com/office/drawing/2014/main" id="{B096E6C5-B46F-056F-57AB-78FBCCE1B856}"/>
              </a:ext>
            </a:extLst>
          </p:cNvPr>
          <p:cNvSpPr/>
          <p:nvPr/>
        </p:nvSpPr>
        <p:spPr>
          <a:xfrm>
            <a:off x="521673" y="6203867"/>
            <a:ext cx="504000" cy="50400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3</a:t>
            </a:r>
            <a:endParaRPr kumimoji="1" lang="ja-JP" altLang="en-US" sz="2400" b="1" dirty="0"/>
          </a:p>
        </p:txBody>
      </p:sp>
      <p:sp>
        <p:nvSpPr>
          <p:cNvPr id="20" name="四角形: 角を丸くする 19">
            <a:extLst>
              <a:ext uri="{FF2B5EF4-FFF2-40B4-BE49-F238E27FC236}">
                <a16:creationId xmlns:a16="http://schemas.microsoft.com/office/drawing/2014/main" id="{B6C43FB3-A0EE-B2D1-1DDE-7506E155DC0F}"/>
              </a:ext>
            </a:extLst>
          </p:cNvPr>
          <p:cNvSpPr/>
          <p:nvPr/>
        </p:nvSpPr>
        <p:spPr>
          <a:xfrm>
            <a:off x="521673" y="8000524"/>
            <a:ext cx="504000" cy="50400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4</a:t>
            </a:r>
            <a:endParaRPr kumimoji="1" lang="ja-JP" altLang="en-US" sz="2400" b="1" dirty="0"/>
          </a:p>
        </p:txBody>
      </p:sp>
      <p:pic>
        <p:nvPicPr>
          <p:cNvPr id="22" name="図 21" descr="時計, 車 が含まれている画像&#10;&#10;AI 生成コンテンツは誤りを含む可能性があります。">
            <a:extLst>
              <a:ext uri="{FF2B5EF4-FFF2-40B4-BE49-F238E27FC236}">
                <a16:creationId xmlns:a16="http://schemas.microsoft.com/office/drawing/2014/main" id="{CA5348BB-18EB-05BA-9A30-E4C15FD2F621}"/>
              </a:ext>
            </a:extLst>
          </p:cNvPr>
          <p:cNvPicPr>
            <a:picLocks noChangeAspect="1"/>
          </p:cNvPicPr>
          <p:nvPr/>
        </p:nvPicPr>
        <p:blipFill>
          <a:blip r:embed="rId2"/>
          <a:stretch>
            <a:fillRect/>
          </a:stretch>
        </p:blipFill>
        <p:spPr>
          <a:xfrm>
            <a:off x="5102054" y="1803737"/>
            <a:ext cx="1589031" cy="1383825"/>
          </a:xfrm>
          <a:prstGeom prst="rect">
            <a:avLst/>
          </a:prstGeom>
        </p:spPr>
      </p:pic>
      <p:pic>
        <p:nvPicPr>
          <p:cNvPr id="24" name="図 23" descr="テーブル&#10;&#10;AI 生成コンテンツは誤りを含む可能性があります。">
            <a:extLst>
              <a:ext uri="{FF2B5EF4-FFF2-40B4-BE49-F238E27FC236}">
                <a16:creationId xmlns:a16="http://schemas.microsoft.com/office/drawing/2014/main" id="{74E49C7B-8F17-E757-9754-9AA880D8B138}"/>
              </a:ext>
            </a:extLst>
          </p:cNvPr>
          <p:cNvPicPr>
            <a:picLocks noChangeAspect="1"/>
          </p:cNvPicPr>
          <p:nvPr/>
        </p:nvPicPr>
        <p:blipFill>
          <a:blip r:embed="rId3"/>
          <a:stretch>
            <a:fillRect/>
          </a:stretch>
        </p:blipFill>
        <p:spPr>
          <a:xfrm>
            <a:off x="5587681" y="2240927"/>
            <a:ext cx="740575" cy="472015"/>
          </a:xfrm>
          <a:prstGeom prst="rect">
            <a:avLst/>
          </a:prstGeom>
          <a:ln w="38100">
            <a:solidFill>
              <a:schemeClr val="tx1"/>
            </a:solidFill>
          </a:ln>
        </p:spPr>
      </p:pic>
      <p:pic>
        <p:nvPicPr>
          <p:cNvPr id="26" name="図 2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31AEA394-8B8D-9145-AADC-8EB16252FD20}"/>
              </a:ext>
            </a:extLst>
          </p:cNvPr>
          <p:cNvPicPr>
            <a:picLocks noChangeAspect="1"/>
          </p:cNvPicPr>
          <p:nvPr/>
        </p:nvPicPr>
        <p:blipFill>
          <a:blip r:embed="rId4"/>
          <a:stretch>
            <a:fillRect/>
          </a:stretch>
        </p:blipFill>
        <p:spPr>
          <a:xfrm rot="381603">
            <a:off x="5350053" y="6350976"/>
            <a:ext cx="1033585" cy="1509913"/>
          </a:xfrm>
          <a:prstGeom prst="rect">
            <a:avLst/>
          </a:prstGeom>
          <a:ln>
            <a:solidFill>
              <a:schemeClr val="tx1"/>
            </a:solidFill>
          </a:ln>
        </p:spPr>
      </p:pic>
      <p:sp>
        <p:nvSpPr>
          <p:cNvPr id="27" name="正方形/長方形 26">
            <a:extLst>
              <a:ext uri="{FF2B5EF4-FFF2-40B4-BE49-F238E27FC236}">
                <a16:creationId xmlns:a16="http://schemas.microsoft.com/office/drawing/2014/main" id="{4B773250-9C0F-51CC-713F-EAB7EDFE7BCA}"/>
              </a:ext>
            </a:extLst>
          </p:cNvPr>
          <p:cNvSpPr/>
          <p:nvPr/>
        </p:nvSpPr>
        <p:spPr>
          <a:xfrm>
            <a:off x="2727802" y="9449493"/>
            <a:ext cx="1402392" cy="479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05-1</a:t>
            </a:r>
            <a:endParaRPr kumimoji="1" lang="ja-JP" altLang="en-US" b="1" dirty="0">
              <a:solidFill>
                <a:schemeClr val="tx1"/>
              </a:solidFill>
              <a:latin typeface="+mn-ea"/>
            </a:endParaRPr>
          </a:p>
        </p:txBody>
      </p:sp>
      <p:sp>
        <p:nvSpPr>
          <p:cNvPr id="3" name="テキスト ボックス 2">
            <a:extLst>
              <a:ext uri="{FF2B5EF4-FFF2-40B4-BE49-F238E27FC236}">
                <a16:creationId xmlns:a16="http://schemas.microsoft.com/office/drawing/2014/main" id="{7665A99D-B82D-E6E0-80B0-F7F83DD30B77}"/>
              </a:ext>
            </a:extLst>
          </p:cNvPr>
          <p:cNvSpPr txBox="1"/>
          <p:nvPr/>
        </p:nvSpPr>
        <p:spPr>
          <a:xfrm>
            <a:off x="513603" y="3247476"/>
            <a:ext cx="6177482" cy="1031051"/>
          </a:xfrm>
          <a:prstGeom prst="rect">
            <a:avLst/>
          </a:prstGeom>
          <a:noFill/>
        </p:spPr>
        <p:txBody>
          <a:bodyPr wrap="square">
            <a:spAutoFit/>
          </a:bodyPr>
          <a:lstStyle/>
          <a:p>
            <a:pPr>
              <a:spcAft>
                <a:spcPts val="600"/>
              </a:spcAft>
            </a:pPr>
            <a:r>
              <a:rPr lang="ja-JP" altLang="en-US" sz="1400" dirty="0">
                <a:latin typeface="BIZ UDPゴシック" panose="020B0400000000000000" pitchFamily="50" charset="-128"/>
                <a:ea typeface="BIZ UDPゴシック" panose="020B0400000000000000" pitchFamily="50" charset="-128"/>
              </a:rPr>
              <a:t>飼い主受付の担当者が飼い主番号を記入後、「ペット用名札」を切り取って飼い主に渡し、ペットを識別できるようにケージなどに貼り付けてもらいます。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「ペット登録台帳」の避難所等利用者登録票</a:t>
            </a:r>
            <a:r>
              <a:rPr lang="en-US" altLang="ja-JP" sz="1400" dirty="0">
                <a:latin typeface="BIZ UDPゴシック" panose="020B0400000000000000" pitchFamily="50" charset="-128"/>
                <a:ea typeface="BIZ UDPゴシック" panose="020B0400000000000000" pitchFamily="50" charset="-128"/>
              </a:rPr>
              <a:t>No</a:t>
            </a:r>
            <a:r>
              <a:rPr lang="ja-JP" altLang="en-US" sz="1400" dirty="0">
                <a:latin typeface="BIZ UDPゴシック" panose="020B0400000000000000" pitchFamily="50" charset="-128"/>
                <a:ea typeface="BIZ UDPゴシック" panose="020B0400000000000000" pitchFamily="50" charset="-128"/>
              </a:rPr>
              <a:t>については、適宜、飼い主受付の担当者が避難所受付へ行き、記入してください。</a:t>
            </a:r>
          </a:p>
        </p:txBody>
      </p:sp>
    </p:spTree>
    <p:extLst>
      <p:ext uri="{BB962C8B-B14F-4D97-AF65-F5344CB8AC3E}">
        <p14:creationId xmlns:p14="http://schemas.microsoft.com/office/powerpoint/2010/main" val="1840446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9F53B-205E-0223-4C41-0420D5306842}"/>
            </a:ext>
          </a:extLst>
        </p:cNvPr>
        <p:cNvGrpSpPr/>
        <p:nvPr/>
      </p:nvGrpSpPr>
      <p:grpSpPr>
        <a:xfrm>
          <a:off x="0" y="0"/>
          <a:ext cx="0" cy="0"/>
          <a:chOff x="0" y="0"/>
          <a:chExt cx="0" cy="0"/>
        </a:xfrm>
      </p:grpSpPr>
      <p:pic>
        <p:nvPicPr>
          <p:cNvPr id="23" name="図 22">
            <a:extLst>
              <a:ext uri="{FF2B5EF4-FFF2-40B4-BE49-F238E27FC236}">
                <a16:creationId xmlns:a16="http://schemas.microsoft.com/office/drawing/2014/main" id="{BD41BA09-5B88-9178-04D0-4AA1A0963C9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540" y="2772635"/>
            <a:ext cx="771216" cy="743773"/>
          </a:xfrm>
          <a:prstGeom prst="rect">
            <a:avLst/>
          </a:prstGeom>
          <a:noFill/>
          <a:ln>
            <a:noFill/>
          </a:ln>
        </p:spPr>
      </p:pic>
      <p:sp>
        <p:nvSpPr>
          <p:cNvPr id="5" name="テキスト ボックス 4">
            <a:extLst>
              <a:ext uri="{FF2B5EF4-FFF2-40B4-BE49-F238E27FC236}">
                <a16:creationId xmlns:a16="http://schemas.microsoft.com/office/drawing/2014/main" id="{D19211A0-543E-8BA6-272B-7CF345475A85}"/>
              </a:ext>
            </a:extLst>
          </p:cNvPr>
          <p:cNvSpPr txBox="1"/>
          <p:nvPr/>
        </p:nvSpPr>
        <p:spPr>
          <a:xfrm>
            <a:off x="1568268" y="79646"/>
            <a:ext cx="3739060" cy="461665"/>
          </a:xfrm>
          <a:prstGeom prst="rect">
            <a:avLst/>
          </a:prstGeom>
          <a:noFill/>
        </p:spPr>
        <p:txBody>
          <a:bodyPr wrap="square">
            <a:spAutoFit/>
          </a:bodyPr>
          <a:lstStyle/>
          <a:p>
            <a:pPr algn="ctr">
              <a:spcAft>
                <a:spcPts val="3000"/>
              </a:spcAft>
            </a:pPr>
            <a:r>
              <a:rPr kumimoji="1" lang="ja-JP" altLang="en-US" sz="2400" b="1" spc="30" dirty="0">
                <a:latin typeface="BIZ UDPゴシック" panose="020B0400000000000000" pitchFamily="50" charset="-128"/>
                <a:ea typeface="BIZ UDPゴシック" panose="020B0400000000000000" pitchFamily="50" charset="-128"/>
              </a:rPr>
              <a:t>飼養ルール</a:t>
            </a:r>
          </a:p>
        </p:txBody>
      </p:sp>
      <p:sp>
        <p:nvSpPr>
          <p:cNvPr id="3" name="角丸四角形 13">
            <a:extLst>
              <a:ext uri="{FF2B5EF4-FFF2-40B4-BE49-F238E27FC236}">
                <a16:creationId xmlns:a16="http://schemas.microsoft.com/office/drawing/2014/main" id="{79A1A9FB-B5E5-34CD-0F64-0E9F63554243}"/>
              </a:ext>
            </a:extLst>
          </p:cNvPr>
          <p:cNvSpPr>
            <a:spLocks noChangeArrowheads="1"/>
          </p:cNvSpPr>
          <p:nvPr/>
        </p:nvSpPr>
        <p:spPr bwMode="auto">
          <a:xfrm>
            <a:off x="378726" y="1103296"/>
            <a:ext cx="6145530" cy="1517094"/>
          </a:xfrm>
          <a:prstGeom prst="roundRect">
            <a:avLst>
              <a:gd name="adj" fmla="val 2788"/>
            </a:avLst>
          </a:prstGeom>
          <a:noFill/>
          <a:ln w="25400">
            <a:solidFill>
              <a:schemeClr val="tx2">
                <a:lumMod val="75000"/>
                <a:lumOff val="0"/>
              </a:schemeClr>
            </a:solidFill>
            <a:round/>
            <a:headEnd/>
            <a:tailEnd/>
          </a:ln>
        </p:spPr>
        <p:txBody>
          <a:bodyPr rot="0" vert="horz" wrap="square" lIns="91440" tIns="0" rIns="91440" bIns="0" anchor="t" anchorCtr="0" upright="1">
            <a:noAutofit/>
          </a:bodyPr>
          <a:lstStyle/>
          <a:p>
            <a:pPr lvl="0" algn="l">
              <a:lnSpc>
                <a:spcPct val="150000"/>
              </a:lnSpc>
            </a:pP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a:extLst>
              <a:ext uri="{FF2B5EF4-FFF2-40B4-BE49-F238E27FC236}">
                <a16:creationId xmlns:a16="http://schemas.microsoft.com/office/drawing/2014/main" id="{A7429F25-14F6-899C-CF96-E3A7CF98C7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59" y="1343581"/>
            <a:ext cx="573206" cy="573206"/>
          </a:xfrm>
          <a:prstGeom prst="rect">
            <a:avLst/>
          </a:prstGeom>
          <a:noFill/>
          <a:ln>
            <a:noFill/>
          </a:ln>
        </p:spPr>
      </p:pic>
      <p:sp>
        <p:nvSpPr>
          <p:cNvPr id="8" name="テキスト ボックス 7">
            <a:extLst>
              <a:ext uri="{FF2B5EF4-FFF2-40B4-BE49-F238E27FC236}">
                <a16:creationId xmlns:a16="http://schemas.microsoft.com/office/drawing/2014/main" id="{EF57FFD3-D8F3-29F2-0CFB-5508B57BF4E2}"/>
              </a:ext>
            </a:extLst>
          </p:cNvPr>
          <p:cNvSpPr txBox="1"/>
          <p:nvPr/>
        </p:nvSpPr>
        <p:spPr>
          <a:xfrm>
            <a:off x="347618" y="619364"/>
            <a:ext cx="6195688" cy="461665"/>
          </a:xfrm>
          <a:prstGeom prst="rect">
            <a:avLst/>
          </a:prstGeom>
          <a:noFill/>
        </p:spPr>
        <p:txBody>
          <a:bodyPr wrap="square">
            <a:spAutoFit/>
          </a:bodyPr>
          <a:lstStyle/>
          <a:p>
            <a:pPr defTabSz="914268" eaLnBrk="0" fontAlgn="base" hangingPunct="0">
              <a:spcBef>
                <a:spcPct val="0"/>
              </a:spcBef>
              <a:spcAft>
                <a:spcPct val="0"/>
              </a:spcAft>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避難所を利用される飼い主は、以下のルールを守るよう心がけるとともに、避難所運営にご協力ください。</a:t>
            </a:r>
            <a:endParaRPr lang="ja-JP" altLang="en-US" sz="4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3A844DE-6367-FCF7-69F2-BB1CDFAC7443}"/>
              </a:ext>
            </a:extLst>
          </p:cNvPr>
          <p:cNvSpPr txBox="1"/>
          <p:nvPr/>
        </p:nvSpPr>
        <p:spPr>
          <a:xfrm>
            <a:off x="507180" y="1960626"/>
            <a:ext cx="904164" cy="307777"/>
          </a:xfrm>
          <a:prstGeom prst="rect">
            <a:avLst/>
          </a:prstGeom>
          <a:noFill/>
        </p:spPr>
        <p:txBody>
          <a:bodyPr wrap="square">
            <a:spAutoFit/>
          </a:bodyPr>
          <a:lstStyle/>
          <a:p>
            <a:pPr algn="ctr"/>
            <a:r>
              <a:rPr lang="ja-JP" altLang="en-US" sz="1400" b="1" dirty="0">
                <a:latin typeface="BIZ UDPゴシック" panose="020B0400000000000000" pitchFamily="50" charset="-128"/>
                <a:ea typeface="BIZ UDPゴシック" panose="020B0400000000000000" pitchFamily="50" charset="-128"/>
                <a:cs typeface="Times New Roman" panose="02020603050405020304" pitchFamily="18" charset="0"/>
              </a:rPr>
              <a:t>基本事項</a:t>
            </a:r>
            <a:endParaRPr lang="ja-JP" altLang="en-US" sz="1400" b="1" dirty="0"/>
          </a:p>
        </p:txBody>
      </p:sp>
      <p:sp>
        <p:nvSpPr>
          <p:cNvPr id="18" name="テキスト ボックス 17">
            <a:extLst>
              <a:ext uri="{FF2B5EF4-FFF2-40B4-BE49-F238E27FC236}">
                <a16:creationId xmlns:a16="http://schemas.microsoft.com/office/drawing/2014/main" id="{33340FAD-46C1-5B7B-4A28-7805BED750B2}"/>
              </a:ext>
            </a:extLst>
          </p:cNvPr>
          <p:cNvSpPr txBox="1"/>
          <p:nvPr/>
        </p:nvSpPr>
        <p:spPr>
          <a:xfrm>
            <a:off x="1420443" y="1154319"/>
            <a:ext cx="4930377" cy="1431161"/>
          </a:xfrm>
          <a:prstGeom prst="rect">
            <a:avLst/>
          </a:prstGeom>
          <a:noFill/>
        </p:spPr>
        <p:txBody>
          <a:bodyPr wrap="square">
            <a:spAutoFit/>
          </a:bodyPr>
          <a:lstStyle/>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ペットは、飼い主が責任をもって飼養することを原則とします。</a:t>
            </a:r>
          </a:p>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動物が苦手な人やアレルギーを持つ人へ配慮し、他の避難所利用者の理解が得られるように適正飼養に努めましょう。</a:t>
            </a:r>
          </a:p>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ペットによる苦情や危害の防止に努めてください。</a:t>
            </a:r>
          </a:p>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閉鎖時には飼養場所を利用したすべての飼い主が、協力して清掃を行い、原状復帰を行いましょう。</a:t>
            </a:r>
          </a:p>
        </p:txBody>
      </p:sp>
      <p:sp>
        <p:nvSpPr>
          <p:cNvPr id="20" name="角丸四角形 13">
            <a:extLst>
              <a:ext uri="{FF2B5EF4-FFF2-40B4-BE49-F238E27FC236}">
                <a16:creationId xmlns:a16="http://schemas.microsoft.com/office/drawing/2014/main" id="{27F8DD26-AF9E-C00F-92B6-B4DB929B91E9}"/>
              </a:ext>
            </a:extLst>
          </p:cNvPr>
          <p:cNvSpPr>
            <a:spLocks noChangeArrowheads="1"/>
          </p:cNvSpPr>
          <p:nvPr/>
        </p:nvSpPr>
        <p:spPr bwMode="auto">
          <a:xfrm>
            <a:off x="378726" y="2774359"/>
            <a:ext cx="6145530" cy="990586"/>
          </a:xfrm>
          <a:prstGeom prst="roundRect">
            <a:avLst>
              <a:gd name="adj" fmla="val 2788"/>
            </a:avLst>
          </a:prstGeom>
          <a:noFill/>
          <a:ln w="25400">
            <a:solidFill>
              <a:schemeClr val="tx2">
                <a:lumMod val="75000"/>
                <a:lumOff val="0"/>
              </a:schemeClr>
            </a:solidFill>
            <a:round/>
            <a:headEnd/>
            <a:tailEnd/>
          </a:ln>
        </p:spPr>
        <p:txBody>
          <a:bodyPr rot="0" vert="horz" wrap="square" lIns="91440" tIns="0" rIns="91440" bIns="0" anchor="t" anchorCtr="0" upright="1">
            <a:noAutofit/>
          </a:bodyPr>
          <a:lstStyle/>
          <a:p>
            <a:pPr lvl="0" algn="l">
              <a:lnSpc>
                <a:spcPct val="150000"/>
              </a:lnSpc>
            </a:pP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D698662D-3352-2A2D-E143-6E352907C40F}"/>
              </a:ext>
            </a:extLst>
          </p:cNvPr>
          <p:cNvSpPr txBox="1"/>
          <p:nvPr/>
        </p:nvSpPr>
        <p:spPr>
          <a:xfrm>
            <a:off x="507180" y="3440454"/>
            <a:ext cx="904164" cy="307777"/>
          </a:xfrm>
          <a:prstGeom prst="rect">
            <a:avLst/>
          </a:prstGeom>
          <a:noFill/>
        </p:spPr>
        <p:txBody>
          <a:bodyPr wrap="square">
            <a:spAutoFit/>
          </a:bodyPr>
          <a:lstStyle/>
          <a:p>
            <a:pPr algn="ctr"/>
            <a:r>
              <a:rPr lang="ja-JP" altLang="en-US" sz="1400" b="1" dirty="0">
                <a:latin typeface="BIZ UDPゴシック" panose="020B0400000000000000" pitchFamily="50" charset="-128"/>
                <a:ea typeface="BIZ UDPゴシック" panose="020B0400000000000000" pitchFamily="50" charset="-128"/>
                <a:cs typeface="Times New Roman" panose="02020603050405020304" pitchFamily="18" charset="0"/>
              </a:rPr>
              <a:t>受 付</a:t>
            </a:r>
            <a:endParaRPr lang="ja-JP" altLang="en-US" sz="1400" b="1" dirty="0"/>
          </a:p>
        </p:txBody>
      </p:sp>
      <p:sp>
        <p:nvSpPr>
          <p:cNvPr id="22" name="テキスト ボックス 21">
            <a:extLst>
              <a:ext uri="{FF2B5EF4-FFF2-40B4-BE49-F238E27FC236}">
                <a16:creationId xmlns:a16="http://schemas.microsoft.com/office/drawing/2014/main" id="{30E1EF81-19DA-7780-A303-B4B74ED77B70}"/>
              </a:ext>
            </a:extLst>
          </p:cNvPr>
          <p:cNvSpPr txBox="1"/>
          <p:nvPr/>
        </p:nvSpPr>
        <p:spPr>
          <a:xfrm>
            <a:off x="1420444" y="2994000"/>
            <a:ext cx="4798820" cy="538609"/>
          </a:xfrm>
          <a:prstGeom prst="rect">
            <a:avLst/>
          </a:prstGeom>
          <a:noFill/>
        </p:spPr>
        <p:txBody>
          <a:bodyPr wrap="square">
            <a:spAutoFit/>
          </a:bodyPr>
          <a:lstStyle/>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入居時に、ペット用名札をケージ等に付けてください。</a:t>
            </a:r>
          </a:p>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退去時にも、必ず受付にお知らせください。</a:t>
            </a:r>
          </a:p>
        </p:txBody>
      </p:sp>
      <p:sp>
        <p:nvSpPr>
          <p:cNvPr id="24" name="角丸四角形 13">
            <a:extLst>
              <a:ext uri="{FF2B5EF4-FFF2-40B4-BE49-F238E27FC236}">
                <a16:creationId xmlns:a16="http://schemas.microsoft.com/office/drawing/2014/main" id="{B011BCC8-E21B-AB0C-6326-64913BBD8143}"/>
              </a:ext>
            </a:extLst>
          </p:cNvPr>
          <p:cNvSpPr>
            <a:spLocks noChangeArrowheads="1"/>
          </p:cNvSpPr>
          <p:nvPr/>
        </p:nvSpPr>
        <p:spPr bwMode="auto">
          <a:xfrm>
            <a:off x="381085" y="3867608"/>
            <a:ext cx="6145530" cy="887250"/>
          </a:xfrm>
          <a:prstGeom prst="roundRect">
            <a:avLst>
              <a:gd name="adj" fmla="val 2788"/>
            </a:avLst>
          </a:prstGeom>
          <a:noFill/>
          <a:ln w="25400">
            <a:solidFill>
              <a:schemeClr val="tx2">
                <a:lumMod val="75000"/>
                <a:lumOff val="0"/>
              </a:schemeClr>
            </a:solidFill>
            <a:round/>
            <a:headEnd/>
            <a:tailEnd/>
          </a:ln>
        </p:spPr>
        <p:txBody>
          <a:bodyPr rot="0" vert="horz" wrap="square" lIns="91440" tIns="0" rIns="91440" bIns="0" anchor="t" anchorCtr="0" upright="1">
            <a:noAutofit/>
          </a:bodyPr>
          <a:lstStyle/>
          <a:p>
            <a:pPr lvl="0" algn="l">
              <a:lnSpc>
                <a:spcPct val="150000"/>
              </a:lnSpc>
            </a:pP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8AB90F4F-3016-093F-94AF-3C7266DAB2F5}"/>
              </a:ext>
            </a:extLst>
          </p:cNvPr>
          <p:cNvSpPr txBox="1"/>
          <p:nvPr/>
        </p:nvSpPr>
        <p:spPr>
          <a:xfrm>
            <a:off x="507180" y="4446045"/>
            <a:ext cx="904164" cy="307777"/>
          </a:xfrm>
          <a:prstGeom prst="rect">
            <a:avLst/>
          </a:prstGeom>
          <a:noFill/>
        </p:spPr>
        <p:txBody>
          <a:bodyPr wrap="square">
            <a:spAutoFit/>
          </a:bodyPr>
          <a:lstStyle/>
          <a:p>
            <a:pPr algn="ctr"/>
            <a:r>
              <a:rPr lang="ja-JP" altLang="en-US" sz="1400" b="1" dirty="0">
                <a:latin typeface="BIZ UDPゴシック" panose="020B0400000000000000" pitchFamily="50" charset="-128"/>
                <a:ea typeface="BIZ UDPゴシック" panose="020B0400000000000000" pitchFamily="50" charset="-128"/>
                <a:cs typeface="Times New Roman" panose="02020603050405020304" pitchFamily="18" charset="0"/>
              </a:rPr>
              <a:t>運 営</a:t>
            </a:r>
            <a:endParaRPr lang="ja-JP" altLang="en-US" sz="1400" b="1" dirty="0"/>
          </a:p>
        </p:txBody>
      </p:sp>
      <p:sp>
        <p:nvSpPr>
          <p:cNvPr id="26" name="テキスト ボックス 25">
            <a:extLst>
              <a:ext uri="{FF2B5EF4-FFF2-40B4-BE49-F238E27FC236}">
                <a16:creationId xmlns:a16="http://schemas.microsoft.com/office/drawing/2014/main" id="{5457D584-5B29-0929-A888-812B86D502B7}"/>
              </a:ext>
            </a:extLst>
          </p:cNvPr>
          <p:cNvSpPr txBox="1"/>
          <p:nvPr/>
        </p:nvSpPr>
        <p:spPr>
          <a:xfrm>
            <a:off x="1420442" y="4074537"/>
            <a:ext cx="5122863" cy="461665"/>
          </a:xfrm>
          <a:prstGeom prst="rect">
            <a:avLst/>
          </a:prstGeom>
          <a:noFill/>
        </p:spPr>
        <p:txBody>
          <a:bodyPr wrap="square">
            <a:spAutoFit/>
          </a:bodyPr>
          <a:lstStyle/>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飼い主同士で飼い主の会をつくり、飼養場所の運営に参加しましょう。　</a:t>
            </a:r>
            <a:r>
              <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詳細は、飼い主の会の案内チラシ（様式</a:t>
            </a:r>
            <a:r>
              <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06</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）を参照</a:t>
            </a:r>
          </a:p>
        </p:txBody>
      </p:sp>
      <p:grpSp>
        <p:nvGrpSpPr>
          <p:cNvPr id="27" name="グループ化 26">
            <a:extLst>
              <a:ext uri="{FF2B5EF4-FFF2-40B4-BE49-F238E27FC236}">
                <a16:creationId xmlns:a16="http://schemas.microsoft.com/office/drawing/2014/main" id="{F11D5E62-AB41-8E06-45B8-4269BE2724A6}"/>
              </a:ext>
            </a:extLst>
          </p:cNvPr>
          <p:cNvGrpSpPr/>
          <p:nvPr/>
        </p:nvGrpSpPr>
        <p:grpSpPr>
          <a:xfrm>
            <a:off x="606668" y="3990300"/>
            <a:ext cx="705193" cy="409646"/>
            <a:chOff x="587195" y="4746401"/>
            <a:chExt cx="607197" cy="330035"/>
          </a:xfrm>
        </p:grpSpPr>
        <p:grpSp>
          <p:nvGrpSpPr>
            <p:cNvPr id="28" name="グループ化 27">
              <a:extLst>
                <a:ext uri="{FF2B5EF4-FFF2-40B4-BE49-F238E27FC236}">
                  <a16:creationId xmlns:a16="http://schemas.microsoft.com/office/drawing/2014/main" id="{FC66D6A7-E789-A585-51EC-E2FB10A4A6AC}"/>
                </a:ext>
              </a:extLst>
            </p:cNvPr>
            <p:cNvGrpSpPr/>
            <p:nvPr/>
          </p:nvGrpSpPr>
          <p:grpSpPr>
            <a:xfrm>
              <a:off x="587195" y="4746401"/>
              <a:ext cx="607197" cy="330035"/>
              <a:chOff x="0" y="22448"/>
              <a:chExt cx="580820" cy="330727"/>
            </a:xfrm>
          </p:grpSpPr>
          <p:grpSp>
            <p:nvGrpSpPr>
              <p:cNvPr id="30" name="グループ化 29">
                <a:extLst>
                  <a:ext uri="{FF2B5EF4-FFF2-40B4-BE49-F238E27FC236}">
                    <a16:creationId xmlns:a16="http://schemas.microsoft.com/office/drawing/2014/main" id="{FBB96952-F369-6655-A807-509CD8C42997}"/>
                  </a:ext>
                </a:extLst>
              </p:cNvPr>
              <p:cNvGrpSpPr/>
              <p:nvPr/>
            </p:nvGrpSpPr>
            <p:grpSpPr>
              <a:xfrm>
                <a:off x="0" y="22448"/>
                <a:ext cx="580820" cy="330727"/>
                <a:chOff x="0" y="33668"/>
                <a:chExt cx="580820" cy="330727"/>
              </a:xfrm>
            </p:grpSpPr>
            <p:sp>
              <p:nvSpPr>
                <p:cNvPr id="32" name="円/楕円 82">
                  <a:extLst>
                    <a:ext uri="{FF2B5EF4-FFF2-40B4-BE49-F238E27FC236}">
                      <a16:creationId xmlns:a16="http://schemas.microsoft.com/office/drawing/2014/main" id="{10696F7B-3777-66BF-2198-4FCB70A1B2D0}"/>
                    </a:ext>
                  </a:extLst>
                </p:cNvPr>
                <p:cNvSpPr/>
                <p:nvPr/>
              </p:nvSpPr>
              <p:spPr>
                <a:xfrm>
                  <a:off x="58521" y="89735"/>
                  <a:ext cx="77705" cy="83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050" kern="100" dirty="0">
                      <a:ea typeface="ＭＳ 明朝" panose="02020609040205080304" pitchFamily="17" charset="-128"/>
                      <a:cs typeface="Times New Roman" panose="02020603050405020304" pitchFamily="18" charset="0"/>
                    </a:rPr>
                    <a:t> </a:t>
                  </a:r>
                  <a:endParaRPr lang="ja-JP" altLang="en-US" sz="1050" kern="100">
                    <a:ea typeface="ＭＳ 明朝" panose="02020609040205080304" pitchFamily="17" charset="-128"/>
                    <a:cs typeface="Times New Roman" panose="02020603050405020304" pitchFamily="18" charset="0"/>
                  </a:endParaRPr>
                </a:p>
              </p:txBody>
            </p:sp>
            <p:sp>
              <p:nvSpPr>
                <p:cNvPr id="33" name="フローチャート : 論理積ゲート 83">
                  <a:extLst>
                    <a:ext uri="{FF2B5EF4-FFF2-40B4-BE49-F238E27FC236}">
                      <a16:creationId xmlns:a16="http://schemas.microsoft.com/office/drawing/2014/main" id="{DB13EBA4-AF47-829E-07DD-8B05A7C98FB9}"/>
                    </a:ext>
                  </a:extLst>
                </p:cNvPr>
                <p:cNvSpPr/>
                <p:nvPr/>
              </p:nvSpPr>
              <p:spPr>
                <a:xfrm rot="16200000">
                  <a:off x="27432" y="210312"/>
                  <a:ext cx="143649" cy="96132"/>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050" kern="100" dirty="0">
                      <a:ea typeface="ＭＳ 明朝" panose="02020609040205080304" pitchFamily="17" charset="-128"/>
                      <a:cs typeface="Times New Roman" panose="02020603050405020304" pitchFamily="18" charset="0"/>
                    </a:rPr>
                    <a:t> </a:t>
                  </a:r>
                  <a:endParaRPr lang="ja-JP" altLang="en-US" sz="1050" kern="100" dirty="0">
                    <a:ea typeface="ＭＳ 明朝" panose="02020609040205080304" pitchFamily="17" charset="-128"/>
                    <a:cs typeface="Times New Roman" panose="02020603050405020304" pitchFamily="18" charset="0"/>
                  </a:endParaRPr>
                </a:p>
              </p:txBody>
            </p:sp>
            <p:sp>
              <p:nvSpPr>
                <p:cNvPr id="34" name="フローチャート : 論理積ゲート 85">
                  <a:extLst>
                    <a:ext uri="{FF2B5EF4-FFF2-40B4-BE49-F238E27FC236}">
                      <a16:creationId xmlns:a16="http://schemas.microsoft.com/office/drawing/2014/main" id="{2247C1D3-2A29-F69B-5256-76796E8CD5C3}"/>
                    </a:ext>
                  </a:extLst>
                </p:cNvPr>
                <p:cNvSpPr/>
                <p:nvPr/>
              </p:nvSpPr>
              <p:spPr>
                <a:xfrm rot="16200000">
                  <a:off x="416967" y="195556"/>
                  <a:ext cx="131490" cy="96132"/>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050" kern="100" dirty="0">
                      <a:ea typeface="ＭＳ 明朝" panose="02020609040205080304" pitchFamily="17" charset="-128"/>
                      <a:cs typeface="Times New Roman" panose="02020603050405020304" pitchFamily="18" charset="0"/>
                    </a:rPr>
                    <a:t> </a:t>
                  </a:r>
                  <a:endParaRPr lang="ja-JP" altLang="en-US" sz="1050" kern="100">
                    <a:ea typeface="ＭＳ 明朝" panose="02020609040205080304" pitchFamily="17" charset="-128"/>
                    <a:cs typeface="Times New Roman" panose="02020603050405020304" pitchFamily="18" charset="0"/>
                  </a:endParaRPr>
                </a:p>
              </p:txBody>
            </p:sp>
            <p:sp>
              <p:nvSpPr>
                <p:cNvPr id="35" name="円/楕円 86">
                  <a:extLst>
                    <a:ext uri="{FF2B5EF4-FFF2-40B4-BE49-F238E27FC236}">
                      <a16:creationId xmlns:a16="http://schemas.microsoft.com/office/drawing/2014/main" id="{E0E32F23-54C3-38DE-BA15-4F9168AC06E3}"/>
                    </a:ext>
                  </a:extLst>
                </p:cNvPr>
                <p:cNvSpPr/>
                <p:nvPr/>
              </p:nvSpPr>
              <p:spPr>
                <a:xfrm>
                  <a:off x="0" y="245059"/>
                  <a:ext cx="580820" cy="1193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050" kern="100" dirty="0">
                      <a:ea typeface="ＭＳ 明朝" panose="02020609040205080304" pitchFamily="17" charset="-128"/>
                      <a:cs typeface="Times New Roman" panose="02020603050405020304" pitchFamily="18" charset="0"/>
                    </a:rPr>
                    <a:t> </a:t>
                  </a:r>
                  <a:endParaRPr lang="ja-JP" altLang="en-US" sz="1050" kern="100">
                    <a:ea typeface="ＭＳ 明朝" panose="02020609040205080304" pitchFamily="17" charset="-128"/>
                    <a:cs typeface="Times New Roman" panose="02020603050405020304" pitchFamily="18" charset="0"/>
                  </a:endParaRPr>
                </a:p>
              </p:txBody>
            </p:sp>
            <p:sp>
              <p:nvSpPr>
                <p:cNvPr id="36" name="円/楕円 87">
                  <a:extLst>
                    <a:ext uri="{FF2B5EF4-FFF2-40B4-BE49-F238E27FC236}">
                      <a16:creationId xmlns:a16="http://schemas.microsoft.com/office/drawing/2014/main" id="{86F9DDE4-81BD-62B6-F693-B07F10853A0E}"/>
                    </a:ext>
                  </a:extLst>
                </p:cNvPr>
                <p:cNvSpPr/>
                <p:nvPr/>
              </p:nvSpPr>
              <p:spPr>
                <a:xfrm>
                  <a:off x="256283" y="33668"/>
                  <a:ext cx="81128" cy="866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050" kern="100" dirty="0">
                      <a:ea typeface="ＭＳ 明朝" panose="02020609040205080304" pitchFamily="17" charset="-128"/>
                      <a:cs typeface="Times New Roman" panose="02020603050405020304" pitchFamily="18" charset="0"/>
                    </a:rPr>
                    <a:t> </a:t>
                  </a:r>
                  <a:endParaRPr lang="ja-JP" altLang="en-US" sz="1050" kern="100">
                    <a:ea typeface="ＭＳ 明朝" panose="02020609040205080304" pitchFamily="17" charset="-128"/>
                    <a:cs typeface="Times New Roman" panose="02020603050405020304" pitchFamily="18" charset="0"/>
                  </a:endParaRPr>
                </a:p>
              </p:txBody>
            </p:sp>
          </p:grpSp>
          <p:sp>
            <p:nvSpPr>
              <p:cNvPr id="31" name="台形 30">
                <a:extLst>
                  <a:ext uri="{FF2B5EF4-FFF2-40B4-BE49-F238E27FC236}">
                    <a16:creationId xmlns:a16="http://schemas.microsoft.com/office/drawing/2014/main" id="{2C58B0FB-56D9-53CB-DD22-183EB4BBC5E3}"/>
                  </a:ext>
                </a:extLst>
              </p:cNvPr>
              <p:cNvSpPr/>
              <p:nvPr/>
            </p:nvSpPr>
            <p:spPr>
              <a:xfrm rot="10800000">
                <a:off x="244549" y="127590"/>
                <a:ext cx="99539" cy="180803"/>
              </a:xfrm>
              <a:prstGeom prst="trapezoid">
                <a:avLst>
                  <a:gd name="adj" fmla="val 12013"/>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9" name="円/楕円 20">
              <a:extLst>
                <a:ext uri="{FF2B5EF4-FFF2-40B4-BE49-F238E27FC236}">
                  <a16:creationId xmlns:a16="http://schemas.microsoft.com/office/drawing/2014/main" id="{5475DEDE-45FE-1872-89A4-ADD15020C07E}"/>
                </a:ext>
              </a:extLst>
            </p:cNvPr>
            <p:cNvSpPr/>
            <p:nvPr/>
          </p:nvSpPr>
          <p:spPr>
            <a:xfrm>
              <a:off x="1051304" y="4781514"/>
              <a:ext cx="81048" cy="825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050" kern="100" dirty="0">
                  <a:ea typeface="ＭＳ 明朝" panose="02020609040205080304" pitchFamily="17" charset="-128"/>
                  <a:cs typeface="Times New Roman" panose="02020603050405020304" pitchFamily="18" charset="0"/>
                </a:rPr>
                <a:t> </a:t>
              </a:r>
              <a:endParaRPr lang="ja-JP" altLang="en-US" sz="1050" kern="100">
                <a:ea typeface="ＭＳ 明朝" panose="02020609040205080304" pitchFamily="17" charset="-128"/>
                <a:cs typeface="Times New Roman" panose="02020603050405020304" pitchFamily="18" charset="0"/>
              </a:endParaRPr>
            </a:p>
          </p:txBody>
        </p:sp>
      </p:grpSp>
      <p:pic>
        <p:nvPicPr>
          <p:cNvPr id="39" name="図 38">
            <a:extLst>
              <a:ext uri="{FF2B5EF4-FFF2-40B4-BE49-F238E27FC236}">
                <a16:creationId xmlns:a16="http://schemas.microsoft.com/office/drawing/2014/main" id="{BA2B9DA4-845A-1D81-7C8F-CE535EDC13D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458" y="5094101"/>
            <a:ext cx="815608" cy="815608"/>
          </a:xfrm>
          <a:prstGeom prst="rect">
            <a:avLst/>
          </a:prstGeom>
          <a:noFill/>
          <a:ln>
            <a:noFill/>
          </a:ln>
        </p:spPr>
      </p:pic>
      <p:sp>
        <p:nvSpPr>
          <p:cNvPr id="40" name="角丸四角形 13">
            <a:extLst>
              <a:ext uri="{FF2B5EF4-FFF2-40B4-BE49-F238E27FC236}">
                <a16:creationId xmlns:a16="http://schemas.microsoft.com/office/drawing/2014/main" id="{4E039F9F-FF0A-55DD-7FB1-152792FA5249}"/>
              </a:ext>
            </a:extLst>
          </p:cNvPr>
          <p:cNvSpPr>
            <a:spLocks noChangeArrowheads="1"/>
          </p:cNvSpPr>
          <p:nvPr/>
        </p:nvSpPr>
        <p:spPr bwMode="auto">
          <a:xfrm>
            <a:off x="397776" y="4884181"/>
            <a:ext cx="6145530" cy="1435007"/>
          </a:xfrm>
          <a:prstGeom prst="roundRect">
            <a:avLst>
              <a:gd name="adj" fmla="val 2788"/>
            </a:avLst>
          </a:prstGeom>
          <a:noFill/>
          <a:ln w="25400">
            <a:solidFill>
              <a:schemeClr val="tx2">
                <a:lumMod val="75000"/>
                <a:lumOff val="0"/>
              </a:schemeClr>
            </a:solidFill>
            <a:round/>
            <a:headEnd/>
            <a:tailEnd/>
          </a:ln>
        </p:spPr>
        <p:txBody>
          <a:bodyPr rot="0" vert="horz" wrap="square" lIns="91440" tIns="0" rIns="91440" bIns="0" anchor="t" anchorCtr="0" upright="1">
            <a:noAutofit/>
          </a:bodyPr>
          <a:lstStyle/>
          <a:p>
            <a:pPr lvl="0" algn="l">
              <a:lnSpc>
                <a:spcPct val="150000"/>
              </a:lnSpc>
            </a:pP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9AA7DE5E-5C3A-68DF-C291-81C3A8374300}"/>
              </a:ext>
            </a:extLst>
          </p:cNvPr>
          <p:cNvSpPr txBox="1"/>
          <p:nvPr/>
        </p:nvSpPr>
        <p:spPr>
          <a:xfrm>
            <a:off x="507180" y="5935633"/>
            <a:ext cx="904164" cy="307777"/>
          </a:xfrm>
          <a:prstGeom prst="rect">
            <a:avLst/>
          </a:prstGeom>
          <a:noFill/>
        </p:spPr>
        <p:txBody>
          <a:bodyPr wrap="square">
            <a:spAutoFit/>
          </a:bodyPr>
          <a:lstStyle/>
          <a:p>
            <a:pPr algn="ctr"/>
            <a:r>
              <a:rPr lang="ja-JP" altLang="en-US" sz="1400" b="1" dirty="0">
                <a:latin typeface="BIZ UDPゴシック" panose="020B0400000000000000" pitchFamily="50" charset="-128"/>
                <a:ea typeface="BIZ UDPゴシック" panose="020B0400000000000000" pitchFamily="50" charset="-128"/>
                <a:cs typeface="Times New Roman" panose="02020603050405020304" pitchFamily="18" charset="0"/>
              </a:rPr>
              <a:t>清　掃</a:t>
            </a:r>
            <a:endParaRPr lang="ja-JP" altLang="en-US" sz="1400" b="1" dirty="0"/>
          </a:p>
        </p:txBody>
      </p:sp>
      <p:sp>
        <p:nvSpPr>
          <p:cNvPr id="42" name="テキスト ボックス 41">
            <a:extLst>
              <a:ext uri="{FF2B5EF4-FFF2-40B4-BE49-F238E27FC236}">
                <a16:creationId xmlns:a16="http://schemas.microsoft.com/office/drawing/2014/main" id="{49A305EE-7092-60BD-4013-3ABD5F9CFBAC}"/>
              </a:ext>
            </a:extLst>
          </p:cNvPr>
          <p:cNvSpPr txBox="1"/>
          <p:nvPr/>
        </p:nvSpPr>
        <p:spPr>
          <a:xfrm>
            <a:off x="1420443" y="5018682"/>
            <a:ext cx="5076000" cy="907941"/>
          </a:xfrm>
          <a:prstGeom prst="rect">
            <a:avLst/>
          </a:prstGeom>
          <a:noFill/>
        </p:spPr>
        <p:txBody>
          <a:bodyPr wrap="square">
            <a:spAutoFit/>
          </a:bodyPr>
          <a:lstStyle/>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ペットの飼養場所は、飼い主の手によって常に清潔にし、必要に応じて消毒を行ってください。</a:t>
            </a:r>
          </a:p>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屋外の</a:t>
            </a:r>
            <a:r>
              <a:rPr lang="ja-JP" altLang="en-US" sz="12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指定された場所</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で排便させ、決められた汚物の処理場所において適切に後始末を行ってください。</a:t>
            </a:r>
          </a:p>
        </p:txBody>
      </p:sp>
      <p:sp>
        <p:nvSpPr>
          <p:cNvPr id="43" name="テキスト ボックス 42">
            <a:extLst>
              <a:ext uri="{FF2B5EF4-FFF2-40B4-BE49-F238E27FC236}">
                <a16:creationId xmlns:a16="http://schemas.microsoft.com/office/drawing/2014/main" id="{AF132A67-9B5E-F9AD-F337-DC40D94A3F06}"/>
              </a:ext>
            </a:extLst>
          </p:cNvPr>
          <p:cNvSpPr txBox="1"/>
          <p:nvPr/>
        </p:nvSpPr>
        <p:spPr>
          <a:xfrm>
            <a:off x="1836696" y="5984889"/>
            <a:ext cx="4800023" cy="276999"/>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排泄物の廃棄場所：  </a:t>
            </a:r>
            <a:r>
              <a:rPr lang="en-US" altLang="ja-JP" sz="1200" u="sng"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____ ____ ___ ____ ____ ___ ___ ____ ________ ____ ____ </a:t>
            </a:r>
            <a:r>
              <a:rPr lang="en-US" altLang="ja-JP" sz="1200" u="sng" dirty="0">
                <a:latin typeface="BIZ UDPゴシック" panose="020B0400000000000000" pitchFamily="50" charset="-128"/>
                <a:ea typeface="BIZ UDPゴシック" panose="020B0400000000000000" pitchFamily="50" charset="-128"/>
                <a:cs typeface="Times New Roman" panose="02020603050405020304" pitchFamily="18" charset="0"/>
              </a:rPr>
              <a:t>_</a:t>
            </a:r>
            <a:endParaRPr lang="ja-JP" altLang="en-US" sz="1200" dirty="0"/>
          </a:p>
        </p:txBody>
      </p:sp>
      <p:sp>
        <p:nvSpPr>
          <p:cNvPr id="44" name="正方形/長方形 43">
            <a:extLst>
              <a:ext uri="{FF2B5EF4-FFF2-40B4-BE49-F238E27FC236}">
                <a16:creationId xmlns:a16="http://schemas.microsoft.com/office/drawing/2014/main" id="{9049C1A2-CDF5-B855-E22F-7E1317B23EEF}"/>
              </a:ext>
            </a:extLst>
          </p:cNvPr>
          <p:cNvSpPr/>
          <p:nvPr/>
        </p:nvSpPr>
        <p:spPr>
          <a:xfrm>
            <a:off x="1714631" y="5951831"/>
            <a:ext cx="4618800" cy="30777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422A63D1-9BD7-C915-F797-C03CDEBE0AE5}"/>
              </a:ext>
            </a:extLst>
          </p:cNvPr>
          <p:cNvGrpSpPr/>
          <p:nvPr/>
        </p:nvGrpSpPr>
        <p:grpSpPr>
          <a:xfrm>
            <a:off x="643387" y="7532648"/>
            <a:ext cx="631750" cy="464683"/>
            <a:chOff x="-5984585" y="9214733"/>
            <a:chExt cx="383362" cy="329184"/>
          </a:xfrm>
        </p:grpSpPr>
        <p:sp>
          <p:nvSpPr>
            <p:cNvPr id="46" name="角丸四角形 495">
              <a:extLst>
                <a:ext uri="{FF2B5EF4-FFF2-40B4-BE49-F238E27FC236}">
                  <a16:creationId xmlns:a16="http://schemas.microsoft.com/office/drawing/2014/main" id="{869FFB29-02D9-FD80-F7DB-FCC405EFAEF3}"/>
                </a:ext>
              </a:extLst>
            </p:cNvPr>
            <p:cNvSpPr/>
            <p:nvPr/>
          </p:nvSpPr>
          <p:spPr>
            <a:xfrm rot="20148341">
              <a:off x="-5984585" y="9294854"/>
              <a:ext cx="154539" cy="937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 name="角丸四角形 496">
              <a:extLst>
                <a:ext uri="{FF2B5EF4-FFF2-40B4-BE49-F238E27FC236}">
                  <a16:creationId xmlns:a16="http://schemas.microsoft.com/office/drawing/2014/main" id="{4CDC8145-1DAF-A744-5529-0D953C23F11C}"/>
                </a:ext>
              </a:extLst>
            </p:cNvPr>
            <p:cNvSpPr/>
            <p:nvPr/>
          </p:nvSpPr>
          <p:spPr>
            <a:xfrm>
              <a:off x="-5877080" y="9370759"/>
              <a:ext cx="258311" cy="1178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 name="フローチャート : 抜出し 497">
              <a:extLst>
                <a:ext uri="{FF2B5EF4-FFF2-40B4-BE49-F238E27FC236}">
                  <a16:creationId xmlns:a16="http://schemas.microsoft.com/office/drawing/2014/main" id="{72AE6F3D-7775-1F75-9FA6-6268B106ADE3}"/>
                </a:ext>
              </a:extLst>
            </p:cNvPr>
            <p:cNvSpPr/>
            <p:nvPr/>
          </p:nvSpPr>
          <p:spPr>
            <a:xfrm>
              <a:off x="-5894280" y="9214733"/>
              <a:ext cx="53751" cy="96990"/>
            </a:xfrm>
            <a:prstGeom prst="flowChartExtra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 name="角丸四角形 498">
              <a:extLst>
                <a:ext uri="{FF2B5EF4-FFF2-40B4-BE49-F238E27FC236}">
                  <a16:creationId xmlns:a16="http://schemas.microsoft.com/office/drawing/2014/main" id="{8A9389E2-0FA5-148B-1BB2-6693EB7FE615}"/>
                </a:ext>
              </a:extLst>
            </p:cNvPr>
            <p:cNvSpPr/>
            <p:nvPr/>
          </p:nvSpPr>
          <p:spPr>
            <a:xfrm>
              <a:off x="-5666369" y="9294854"/>
              <a:ext cx="65146" cy="102200"/>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 name="角丸四角形 499">
              <a:extLst>
                <a:ext uri="{FF2B5EF4-FFF2-40B4-BE49-F238E27FC236}">
                  <a16:creationId xmlns:a16="http://schemas.microsoft.com/office/drawing/2014/main" id="{94EB5716-2AC0-BD1E-C725-23539A893C10}"/>
                </a:ext>
              </a:extLst>
            </p:cNvPr>
            <p:cNvSpPr/>
            <p:nvPr/>
          </p:nvSpPr>
          <p:spPr>
            <a:xfrm>
              <a:off x="-5877080" y="9480400"/>
              <a:ext cx="53006" cy="5930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 name="角丸四角形 500">
              <a:extLst>
                <a:ext uri="{FF2B5EF4-FFF2-40B4-BE49-F238E27FC236}">
                  <a16:creationId xmlns:a16="http://schemas.microsoft.com/office/drawing/2014/main" id="{72C8A5DF-1983-1D51-4D1A-4434E35B6E3A}"/>
                </a:ext>
              </a:extLst>
            </p:cNvPr>
            <p:cNvSpPr/>
            <p:nvPr/>
          </p:nvSpPr>
          <p:spPr>
            <a:xfrm>
              <a:off x="-5670670" y="9484616"/>
              <a:ext cx="53006" cy="5930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52" name="角丸四角形 13">
            <a:extLst>
              <a:ext uri="{FF2B5EF4-FFF2-40B4-BE49-F238E27FC236}">
                <a16:creationId xmlns:a16="http://schemas.microsoft.com/office/drawing/2014/main" id="{9C9CEADC-6613-D761-5720-0A3CCE68261E}"/>
              </a:ext>
            </a:extLst>
          </p:cNvPr>
          <p:cNvSpPr>
            <a:spLocks noChangeArrowheads="1"/>
          </p:cNvSpPr>
          <p:nvPr/>
        </p:nvSpPr>
        <p:spPr bwMode="auto">
          <a:xfrm>
            <a:off x="378726" y="6440555"/>
            <a:ext cx="6145530" cy="3064125"/>
          </a:xfrm>
          <a:prstGeom prst="roundRect">
            <a:avLst>
              <a:gd name="adj" fmla="val 2788"/>
            </a:avLst>
          </a:prstGeom>
          <a:noFill/>
          <a:ln w="25400">
            <a:solidFill>
              <a:schemeClr val="tx2">
                <a:lumMod val="75000"/>
                <a:lumOff val="0"/>
              </a:schemeClr>
            </a:solidFill>
            <a:round/>
            <a:headEnd/>
            <a:tailEnd/>
          </a:ln>
        </p:spPr>
        <p:txBody>
          <a:bodyPr rot="0" vert="horz" wrap="square" lIns="91440" tIns="0" rIns="91440" bIns="0" anchor="t" anchorCtr="0" upright="1">
            <a:noAutofit/>
          </a:bodyPr>
          <a:lstStyle/>
          <a:p>
            <a:pPr lvl="0" algn="l">
              <a:lnSpc>
                <a:spcPct val="150000"/>
              </a:lnSpc>
            </a:pP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53" name="テキスト ボックス 52">
            <a:extLst>
              <a:ext uri="{FF2B5EF4-FFF2-40B4-BE49-F238E27FC236}">
                <a16:creationId xmlns:a16="http://schemas.microsoft.com/office/drawing/2014/main" id="{760E771F-83A4-CF57-57AC-CCE2E66B2D33}"/>
              </a:ext>
            </a:extLst>
          </p:cNvPr>
          <p:cNvSpPr txBox="1"/>
          <p:nvPr/>
        </p:nvSpPr>
        <p:spPr>
          <a:xfrm>
            <a:off x="507180" y="8077490"/>
            <a:ext cx="904164" cy="307777"/>
          </a:xfrm>
          <a:prstGeom prst="rect">
            <a:avLst/>
          </a:prstGeom>
          <a:noFill/>
        </p:spPr>
        <p:txBody>
          <a:bodyPr wrap="square">
            <a:spAutoFit/>
          </a:bodyPr>
          <a:lstStyle/>
          <a:p>
            <a:pPr algn="ctr"/>
            <a:r>
              <a:rPr lang="ja-JP" altLang="en-US" sz="1400" b="1" dirty="0">
                <a:latin typeface="BIZ UDPゴシック" panose="020B0400000000000000" pitchFamily="50" charset="-128"/>
                <a:ea typeface="BIZ UDPゴシック" panose="020B0400000000000000" pitchFamily="50" charset="-128"/>
                <a:cs typeface="Times New Roman" panose="02020603050405020304" pitchFamily="18" charset="0"/>
              </a:rPr>
              <a:t>管　理</a:t>
            </a:r>
            <a:endParaRPr lang="en-US" altLang="ja-JP" sz="1400" b="1"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4" name="テキスト ボックス 53">
            <a:extLst>
              <a:ext uri="{FF2B5EF4-FFF2-40B4-BE49-F238E27FC236}">
                <a16:creationId xmlns:a16="http://schemas.microsoft.com/office/drawing/2014/main" id="{6095DB12-A3AF-A475-1254-4F8B264D0A8F}"/>
              </a:ext>
            </a:extLst>
          </p:cNvPr>
          <p:cNvSpPr txBox="1"/>
          <p:nvPr/>
        </p:nvSpPr>
        <p:spPr>
          <a:xfrm>
            <a:off x="1420443" y="6498733"/>
            <a:ext cx="5076000" cy="2585323"/>
          </a:xfrm>
          <a:prstGeom prst="rect">
            <a:avLst/>
          </a:prstGeom>
          <a:noFill/>
        </p:spPr>
        <p:txBody>
          <a:bodyPr wrap="square">
            <a:spAutoFit/>
          </a:bodyPr>
          <a:lstStyle/>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ペットは指定された場所につなぐか、ケージなどで飼ってください。</a:t>
            </a:r>
            <a:endPar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ペット用の物品は共用スペースへ持ち込まないようにしてください。</a:t>
            </a:r>
            <a:endPar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ペットの食料は原則として飼い主が用意してください。また、給餌の時間を決め、その都度きれいに片付けてください。</a:t>
            </a:r>
            <a:endPar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散歩や運動は、必ず</a:t>
            </a:r>
            <a:r>
              <a:rPr lang="ja-JP" altLang="en-US" sz="12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決められた場所や方法</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で行ってください。</a:t>
            </a:r>
            <a:endPar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ペットの衣類や食器の清掃、ブラッシングやシャンプーは</a:t>
            </a:r>
            <a:r>
              <a:rPr lang="ja-JP" altLang="en-US" sz="12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決められた場所や方法</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で行ってください。</a:t>
            </a:r>
            <a:endPar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体調異常があれば、早めに獣医師の診察を受けてください。なお、巡回診療等の情報は掲示板でお知らせします。</a:t>
            </a:r>
            <a:endPar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08" indent="-285708" algn="just" defTabSz="914268" eaLnBrk="0" fontAlgn="base" hangingPunct="0">
              <a:spcBef>
                <a:spcPct val="0"/>
              </a:spcBef>
              <a:spcAft>
                <a:spcPts val="600"/>
              </a:spcAft>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飼養困難な場合は、最寄りの動物病院や、獣医師会が設置する動物救護本部に相談してください。</a:t>
            </a:r>
          </a:p>
        </p:txBody>
      </p:sp>
      <p:sp>
        <p:nvSpPr>
          <p:cNvPr id="11" name="テキスト ボックス 10">
            <a:extLst>
              <a:ext uri="{FF2B5EF4-FFF2-40B4-BE49-F238E27FC236}">
                <a16:creationId xmlns:a16="http://schemas.microsoft.com/office/drawing/2014/main" id="{0D4829DE-1ECD-ED62-6AE7-614382A60AED}"/>
              </a:ext>
            </a:extLst>
          </p:cNvPr>
          <p:cNvSpPr txBox="1"/>
          <p:nvPr/>
        </p:nvSpPr>
        <p:spPr>
          <a:xfrm>
            <a:off x="1726650" y="9129325"/>
            <a:ext cx="4492613" cy="276999"/>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動物救護本部の連絡先　</a:t>
            </a:r>
            <a:r>
              <a:rPr lang="ja-JP" altLang="en-US" sz="12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（＿＿＿＿＿）＿＿＿＿ー＿＿＿＿＿＿</a:t>
            </a:r>
            <a:endParaRPr lang="ja-JP" altLang="en-US" sz="1200" dirty="0">
              <a:highlight>
                <a:srgbClr val="FFFF00"/>
              </a:highlight>
            </a:endParaRPr>
          </a:p>
        </p:txBody>
      </p:sp>
      <p:sp>
        <p:nvSpPr>
          <p:cNvPr id="12" name="正方形/長方形 11">
            <a:extLst>
              <a:ext uri="{FF2B5EF4-FFF2-40B4-BE49-F238E27FC236}">
                <a16:creationId xmlns:a16="http://schemas.microsoft.com/office/drawing/2014/main" id="{90058516-115A-AD30-7B44-53E45716EA3C}"/>
              </a:ext>
            </a:extLst>
          </p:cNvPr>
          <p:cNvSpPr/>
          <p:nvPr/>
        </p:nvSpPr>
        <p:spPr>
          <a:xfrm>
            <a:off x="1581511" y="9075212"/>
            <a:ext cx="4589772" cy="33914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32C713C-4F6B-A919-BEDF-65437CE84A30}"/>
              </a:ext>
            </a:extLst>
          </p:cNvPr>
          <p:cNvSpPr/>
          <p:nvPr/>
        </p:nvSpPr>
        <p:spPr>
          <a:xfrm>
            <a:off x="2727802" y="9504681"/>
            <a:ext cx="1402392" cy="479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05-2</a:t>
            </a:r>
            <a:endParaRPr kumimoji="1" lang="ja-JP" altLang="en-US" b="1" dirty="0">
              <a:solidFill>
                <a:schemeClr val="tx1"/>
              </a:solidFill>
              <a:latin typeface="+mn-ea"/>
            </a:endParaRPr>
          </a:p>
        </p:txBody>
      </p:sp>
    </p:spTree>
    <p:extLst>
      <p:ext uri="{BB962C8B-B14F-4D97-AF65-F5344CB8AC3E}">
        <p14:creationId xmlns:p14="http://schemas.microsoft.com/office/powerpoint/2010/main" val="2345288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87FDB-0818-F6D3-7B0D-69F74F740EB3}"/>
            </a:ext>
          </a:extLst>
        </p:cNvPr>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D780FA0B-637C-FD20-6F3A-01AAAF058A87}"/>
              </a:ext>
            </a:extLst>
          </p:cNvPr>
          <p:cNvSpPr/>
          <p:nvPr/>
        </p:nvSpPr>
        <p:spPr>
          <a:xfrm>
            <a:off x="2727802" y="9425317"/>
            <a:ext cx="1402392" cy="479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05-2</a:t>
            </a:r>
            <a:endParaRPr kumimoji="1" lang="ja-JP" altLang="en-US" b="1" dirty="0">
              <a:solidFill>
                <a:schemeClr val="tx1"/>
              </a:solidFill>
              <a:latin typeface="+mn-ea"/>
            </a:endParaRPr>
          </a:p>
        </p:txBody>
      </p:sp>
      <p:graphicFrame>
        <p:nvGraphicFramePr>
          <p:cNvPr id="2" name="表 1">
            <a:extLst>
              <a:ext uri="{FF2B5EF4-FFF2-40B4-BE49-F238E27FC236}">
                <a16:creationId xmlns:a16="http://schemas.microsoft.com/office/drawing/2014/main" id="{24F130E3-D4F0-952D-401C-53F95368E8E9}"/>
              </a:ext>
            </a:extLst>
          </p:cNvPr>
          <p:cNvGraphicFramePr>
            <a:graphicFrameLocks noGrp="1"/>
          </p:cNvGraphicFramePr>
          <p:nvPr>
            <p:extLst>
              <p:ext uri="{D42A27DB-BD31-4B8C-83A1-F6EECF244321}">
                <p14:modId xmlns:p14="http://schemas.microsoft.com/office/powerpoint/2010/main" val="1925612840"/>
              </p:ext>
            </p:extLst>
          </p:nvPr>
        </p:nvGraphicFramePr>
        <p:xfrm>
          <a:off x="261220" y="1539471"/>
          <a:ext cx="6387774" cy="4805515"/>
        </p:xfrm>
        <a:graphic>
          <a:graphicData uri="http://schemas.openxmlformats.org/drawingml/2006/table">
            <a:tbl>
              <a:tblPr firstRow="1" bandRow="1">
                <a:tableStyleId>{5C22544A-7EE6-4342-B048-85BDC9FD1C3A}</a:tableStyleId>
              </a:tblPr>
              <a:tblGrid>
                <a:gridCol w="6387774">
                  <a:extLst>
                    <a:ext uri="{9D8B030D-6E8A-4147-A177-3AD203B41FA5}">
                      <a16:colId xmlns:a16="http://schemas.microsoft.com/office/drawing/2014/main" val="4113322101"/>
                    </a:ext>
                  </a:extLst>
                </a:gridCol>
              </a:tblGrid>
              <a:tr h="4805515">
                <a:tc>
                  <a:txBody>
                    <a:bodyPr/>
                    <a:lstStyle/>
                    <a:p>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9788303"/>
                  </a:ext>
                </a:extLst>
              </a:tr>
            </a:tbl>
          </a:graphicData>
        </a:graphic>
      </p:graphicFrame>
      <p:pic>
        <p:nvPicPr>
          <p:cNvPr id="4" name="図 3" descr="ダイアグラム&#10;&#10;AI 生成コンテンツは誤りを含む可能性があります。">
            <a:extLst>
              <a:ext uri="{FF2B5EF4-FFF2-40B4-BE49-F238E27FC236}">
                <a16:creationId xmlns:a16="http://schemas.microsoft.com/office/drawing/2014/main" id="{ED00A65A-95C5-2FC3-7960-733FAA6FB2AE}"/>
              </a:ext>
            </a:extLst>
          </p:cNvPr>
          <p:cNvPicPr>
            <a:picLocks noChangeAspect="1"/>
          </p:cNvPicPr>
          <p:nvPr/>
        </p:nvPicPr>
        <p:blipFill>
          <a:blip r:embed="rId2"/>
          <a:stretch>
            <a:fillRect/>
          </a:stretch>
        </p:blipFill>
        <p:spPr>
          <a:xfrm>
            <a:off x="451428" y="1860168"/>
            <a:ext cx="6027746" cy="4215764"/>
          </a:xfrm>
          <a:prstGeom prst="rect">
            <a:avLst/>
          </a:prstGeom>
        </p:spPr>
      </p:pic>
      <p:sp>
        <p:nvSpPr>
          <p:cNvPr id="6" name="テキスト ボックス 5">
            <a:extLst>
              <a:ext uri="{FF2B5EF4-FFF2-40B4-BE49-F238E27FC236}">
                <a16:creationId xmlns:a16="http://schemas.microsoft.com/office/drawing/2014/main" id="{184EAE28-95BF-C169-D478-8D6E0F0684E2}"/>
              </a:ext>
            </a:extLst>
          </p:cNvPr>
          <p:cNvSpPr txBox="1"/>
          <p:nvPr/>
        </p:nvSpPr>
        <p:spPr>
          <a:xfrm>
            <a:off x="1568268" y="79646"/>
            <a:ext cx="3739060" cy="461665"/>
          </a:xfrm>
          <a:prstGeom prst="rect">
            <a:avLst/>
          </a:prstGeom>
          <a:noFill/>
        </p:spPr>
        <p:txBody>
          <a:bodyPr wrap="square">
            <a:spAutoFit/>
          </a:bodyPr>
          <a:lstStyle/>
          <a:p>
            <a:pPr algn="ctr">
              <a:spcAft>
                <a:spcPts val="3000"/>
              </a:spcAft>
            </a:pPr>
            <a:r>
              <a:rPr kumimoji="1" lang="ja-JP" altLang="en-US" sz="2400" b="1" spc="30" dirty="0">
                <a:latin typeface="BIZ UDPゴシック" panose="020B0400000000000000" pitchFamily="50" charset="-128"/>
                <a:ea typeface="BIZ UDPゴシック" panose="020B0400000000000000" pitchFamily="50" charset="-128"/>
              </a:rPr>
              <a:t>飼養ルール</a:t>
            </a:r>
          </a:p>
        </p:txBody>
      </p:sp>
      <p:sp>
        <p:nvSpPr>
          <p:cNvPr id="7" name="テキスト ボックス 6">
            <a:extLst>
              <a:ext uri="{FF2B5EF4-FFF2-40B4-BE49-F238E27FC236}">
                <a16:creationId xmlns:a16="http://schemas.microsoft.com/office/drawing/2014/main" id="{8E302806-8964-A01F-4C85-FFDD9B03E419}"/>
              </a:ext>
            </a:extLst>
          </p:cNvPr>
          <p:cNvSpPr txBox="1"/>
          <p:nvPr/>
        </p:nvSpPr>
        <p:spPr>
          <a:xfrm>
            <a:off x="347618" y="619364"/>
            <a:ext cx="6195688" cy="461665"/>
          </a:xfrm>
          <a:prstGeom prst="rect">
            <a:avLst/>
          </a:prstGeom>
          <a:noFill/>
        </p:spPr>
        <p:txBody>
          <a:bodyPr wrap="square">
            <a:spAutoFit/>
          </a:bodyPr>
          <a:lstStyle/>
          <a:p>
            <a:pPr defTabSz="914268" eaLnBrk="0" fontAlgn="base" hangingPunct="0">
              <a:spcBef>
                <a:spcPct val="0"/>
              </a:spcBef>
              <a:spcAft>
                <a:spcPct val="0"/>
              </a:spcAft>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ペットについては、他の避難所利用者の経路と交差しないよう、下の経路に従って移動してください。</a:t>
            </a:r>
            <a:endParaRPr lang="ja-JP" altLang="en-US" sz="4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2868542A-84DD-4E5B-1E1A-F026181930F7}"/>
              </a:ext>
            </a:extLst>
          </p:cNvPr>
          <p:cNvSpPr/>
          <p:nvPr/>
        </p:nvSpPr>
        <p:spPr>
          <a:xfrm>
            <a:off x="5982789" y="3863850"/>
            <a:ext cx="195943" cy="93572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飼い主受付</a:t>
            </a:r>
          </a:p>
        </p:txBody>
      </p:sp>
      <p:sp>
        <p:nvSpPr>
          <p:cNvPr id="8" name="テキスト ボックス 7">
            <a:extLst>
              <a:ext uri="{FF2B5EF4-FFF2-40B4-BE49-F238E27FC236}">
                <a16:creationId xmlns:a16="http://schemas.microsoft.com/office/drawing/2014/main" id="{0CBB5276-290C-F652-E058-4BCFC9FBD9C7}"/>
              </a:ext>
            </a:extLst>
          </p:cNvPr>
          <p:cNvSpPr txBox="1"/>
          <p:nvPr/>
        </p:nvSpPr>
        <p:spPr>
          <a:xfrm>
            <a:off x="1710931" y="1135535"/>
            <a:ext cx="3429000" cy="307777"/>
          </a:xfrm>
          <a:prstGeom prst="rect">
            <a:avLst/>
          </a:prstGeom>
          <a:noFill/>
        </p:spPr>
        <p:txBody>
          <a:bodyPr wrap="square">
            <a:spAutoFit/>
          </a:bodyPr>
          <a:lstStyle/>
          <a:p>
            <a:pPr algn="ctr"/>
            <a:r>
              <a:rPr lang="ja-JP" altLang="en-US" sz="1400" b="1" dirty="0"/>
              <a:t>ペットの経路</a:t>
            </a:r>
            <a:endParaRPr lang="ja-JP" altLang="en-US" sz="1400" dirty="0"/>
          </a:p>
        </p:txBody>
      </p:sp>
    </p:spTree>
    <p:extLst>
      <p:ext uri="{BB962C8B-B14F-4D97-AF65-F5344CB8AC3E}">
        <p14:creationId xmlns:p14="http://schemas.microsoft.com/office/powerpoint/2010/main" val="1883074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06DCA-31EE-C76F-A093-75ABCEE5512D}"/>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85C2906-70D4-1ABF-B132-A65C9A104F49}"/>
              </a:ext>
            </a:extLst>
          </p:cNvPr>
          <p:cNvSpPr txBox="1"/>
          <p:nvPr/>
        </p:nvSpPr>
        <p:spPr>
          <a:xfrm>
            <a:off x="260504" y="134026"/>
            <a:ext cx="3739060" cy="461665"/>
          </a:xfrm>
          <a:prstGeom prst="rect">
            <a:avLst/>
          </a:prstGeom>
          <a:noFill/>
        </p:spPr>
        <p:txBody>
          <a:bodyPr wrap="square">
            <a:spAutoFit/>
          </a:bodyPr>
          <a:lstStyle/>
          <a:p>
            <a:pPr>
              <a:spcAft>
                <a:spcPts val="3000"/>
              </a:spcAft>
            </a:pPr>
            <a:r>
              <a:rPr kumimoji="1" lang="ja-JP" altLang="en-US" sz="2400" b="1" spc="30" dirty="0">
                <a:latin typeface="BIZ UDPゴシック" panose="020B0400000000000000" pitchFamily="50" charset="-128"/>
                <a:ea typeface="BIZ UDPゴシック" panose="020B0400000000000000" pitchFamily="50" charset="-128"/>
              </a:rPr>
              <a:t>ペット登録台帳</a:t>
            </a:r>
          </a:p>
        </p:txBody>
      </p:sp>
      <p:graphicFrame>
        <p:nvGraphicFramePr>
          <p:cNvPr id="11" name="表 10">
            <a:extLst>
              <a:ext uri="{FF2B5EF4-FFF2-40B4-BE49-F238E27FC236}">
                <a16:creationId xmlns:a16="http://schemas.microsoft.com/office/drawing/2014/main" id="{631B8E46-DB89-757A-98ED-DB0E52D7BBE5}"/>
              </a:ext>
            </a:extLst>
          </p:cNvPr>
          <p:cNvGraphicFramePr>
            <a:graphicFrameLocks noGrp="1"/>
          </p:cNvGraphicFramePr>
          <p:nvPr/>
        </p:nvGraphicFramePr>
        <p:xfrm>
          <a:off x="117353" y="758374"/>
          <a:ext cx="6660814" cy="8513078"/>
        </p:xfrm>
        <a:graphic>
          <a:graphicData uri="http://schemas.openxmlformats.org/drawingml/2006/table">
            <a:tbl>
              <a:tblPr firstRow="1" bandRow="1">
                <a:tableStyleId>{5C22544A-7EE6-4342-B048-85BDC9FD1C3A}</a:tableStyleId>
              </a:tblPr>
              <a:tblGrid>
                <a:gridCol w="290441">
                  <a:extLst>
                    <a:ext uri="{9D8B030D-6E8A-4147-A177-3AD203B41FA5}">
                      <a16:colId xmlns:a16="http://schemas.microsoft.com/office/drawing/2014/main" val="1267651894"/>
                    </a:ext>
                  </a:extLst>
                </a:gridCol>
                <a:gridCol w="579177">
                  <a:extLst>
                    <a:ext uri="{9D8B030D-6E8A-4147-A177-3AD203B41FA5}">
                      <a16:colId xmlns:a16="http://schemas.microsoft.com/office/drawing/2014/main" val="2940974072"/>
                    </a:ext>
                  </a:extLst>
                </a:gridCol>
                <a:gridCol w="341086">
                  <a:extLst>
                    <a:ext uri="{9D8B030D-6E8A-4147-A177-3AD203B41FA5}">
                      <a16:colId xmlns:a16="http://schemas.microsoft.com/office/drawing/2014/main" val="2370733532"/>
                    </a:ext>
                  </a:extLst>
                </a:gridCol>
                <a:gridCol w="638629">
                  <a:extLst>
                    <a:ext uri="{9D8B030D-6E8A-4147-A177-3AD203B41FA5}">
                      <a16:colId xmlns:a16="http://schemas.microsoft.com/office/drawing/2014/main" val="3947690315"/>
                    </a:ext>
                  </a:extLst>
                </a:gridCol>
                <a:gridCol w="224971">
                  <a:extLst>
                    <a:ext uri="{9D8B030D-6E8A-4147-A177-3AD203B41FA5}">
                      <a16:colId xmlns:a16="http://schemas.microsoft.com/office/drawing/2014/main" val="3088303089"/>
                    </a:ext>
                  </a:extLst>
                </a:gridCol>
                <a:gridCol w="1066800">
                  <a:extLst>
                    <a:ext uri="{9D8B030D-6E8A-4147-A177-3AD203B41FA5}">
                      <a16:colId xmlns:a16="http://schemas.microsoft.com/office/drawing/2014/main" val="1986332947"/>
                    </a:ext>
                  </a:extLst>
                </a:gridCol>
                <a:gridCol w="239486">
                  <a:extLst>
                    <a:ext uri="{9D8B030D-6E8A-4147-A177-3AD203B41FA5}">
                      <a16:colId xmlns:a16="http://schemas.microsoft.com/office/drawing/2014/main" val="4190066511"/>
                    </a:ext>
                  </a:extLst>
                </a:gridCol>
                <a:gridCol w="631371">
                  <a:extLst>
                    <a:ext uri="{9D8B030D-6E8A-4147-A177-3AD203B41FA5}">
                      <a16:colId xmlns:a16="http://schemas.microsoft.com/office/drawing/2014/main" val="4047342032"/>
                    </a:ext>
                  </a:extLst>
                </a:gridCol>
                <a:gridCol w="522515">
                  <a:extLst>
                    <a:ext uri="{9D8B030D-6E8A-4147-A177-3AD203B41FA5}">
                      <a16:colId xmlns:a16="http://schemas.microsoft.com/office/drawing/2014/main" val="268503102"/>
                    </a:ext>
                  </a:extLst>
                </a:gridCol>
                <a:gridCol w="195942">
                  <a:extLst>
                    <a:ext uri="{9D8B030D-6E8A-4147-A177-3AD203B41FA5}">
                      <a16:colId xmlns:a16="http://schemas.microsoft.com/office/drawing/2014/main" val="2967209977"/>
                    </a:ext>
                  </a:extLst>
                </a:gridCol>
                <a:gridCol w="791029">
                  <a:extLst>
                    <a:ext uri="{9D8B030D-6E8A-4147-A177-3AD203B41FA5}">
                      <a16:colId xmlns:a16="http://schemas.microsoft.com/office/drawing/2014/main" val="3277865787"/>
                    </a:ext>
                  </a:extLst>
                </a:gridCol>
                <a:gridCol w="261849">
                  <a:extLst>
                    <a:ext uri="{9D8B030D-6E8A-4147-A177-3AD203B41FA5}">
                      <a16:colId xmlns:a16="http://schemas.microsoft.com/office/drawing/2014/main" val="2051974263"/>
                    </a:ext>
                  </a:extLst>
                </a:gridCol>
                <a:gridCol w="438759">
                  <a:extLst>
                    <a:ext uri="{9D8B030D-6E8A-4147-A177-3AD203B41FA5}">
                      <a16:colId xmlns:a16="http://schemas.microsoft.com/office/drawing/2014/main" val="519984280"/>
                    </a:ext>
                  </a:extLst>
                </a:gridCol>
                <a:gridCol w="438759">
                  <a:extLst>
                    <a:ext uri="{9D8B030D-6E8A-4147-A177-3AD203B41FA5}">
                      <a16:colId xmlns:a16="http://schemas.microsoft.com/office/drawing/2014/main" val="1651627158"/>
                    </a:ext>
                  </a:extLst>
                </a:gridCol>
              </a:tblGrid>
              <a:tr h="320040">
                <a:tc rowSpan="2">
                  <a:txBody>
                    <a:bodyPr/>
                    <a:lstStyle/>
                    <a:p>
                      <a:pPr algn="ctr"/>
                      <a:r>
                        <a:rPr kumimoji="1" lang="ja-JP" altLang="en-US" sz="1000" dirty="0">
                          <a:solidFill>
                            <a:schemeClr val="tx1"/>
                          </a:solidFill>
                        </a:rPr>
                        <a:t>番号</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DF2"/>
                    </a:solidFill>
                  </a:tcPr>
                </a:tc>
                <a:tc rowSpan="2">
                  <a:txBody>
                    <a:bodyPr/>
                    <a:lstStyle/>
                    <a:p>
                      <a:pPr algn="ctr"/>
                      <a:r>
                        <a:rPr kumimoji="1" lang="ja-JP" altLang="en-US" sz="1000" dirty="0">
                          <a:solidFill>
                            <a:schemeClr val="tx1"/>
                          </a:solidFill>
                        </a:rPr>
                        <a:t>ペットの</a:t>
                      </a:r>
                      <a:endParaRPr kumimoji="1" lang="en-US" altLang="ja-JP" sz="1000" dirty="0">
                        <a:solidFill>
                          <a:schemeClr val="tx1"/>
                        </a:solidFill>
                      </a:endParaRPr>
                    </a:p>
                    <a:p>
                      <a:pPr algn="ctr"/>
                      <a:r>
                        <a:rPr kumimoji="1" lang="ja-JP" altLang="en-US" sz="1000" dirty="0">
                          <a:solidFill>
                            <a:schemeClr val="tx1"/>
                          </a:solidFill>
                        </a:rPr>
                        <a:t>なまえ</a:t>
                      </a:r>
                      <a:endParaRPr kumimoji="1" lang="en-US" altLang="ja-JP" sz="1000"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DF2"/>
                    </a:solidFill>
                  </a:tcPr>
                </a:tc>
                <a:tc rowSpan="2">
                  <a:txBody>
                    <a:bodyPr/>
                    <a:lstStyle/>
                    <a:p>
                      <a:pPr algn="ctr"/>
                      <a:r>
                        <a:rPr kumimoji="1" lang="ja-JP" altLang="en-US" sz="1000" dirty="0">
                          <a:solidFill>
                            <a:schemeClr val="tx1"/>
                          </a:solidFill>
                        </a:rPr>
                        <a:t>動物の</a:t>
                      </a:r>
                      <a:endParaRPr kumimoji="1" lang="en-US" altLang="ja-JP" sz="1000" dirty="0">
                        <a:solidFill>
                          <a:schemeClr val="tx1"/>
                        </a:solidFill>
                      </a:endParaRPr>
                    </a:p>
                    <a:p>
                      <a:pPr algn="ctr"/>
                      <a:r>
                        <a:rPr kumimoji="1" lang="ja-JP" altLang="en-US" sz="1000" dirty="0">
                          <a:solidFill>
                            <a:schemeClr val="tx1"/>
                          </a:solidFill>
                        </a:rPr>
                        <a:t>種類</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DF2"/>
                    </a:solidFill>
                  </a:tcPr>
                </a:tc>
                <a:tc rowSpan="2">
                  <a:txBody>
                    <a:bodyPr/>
                    <a:lstStyle/>
                    <a:p>
                      <a:pPr algn="ctr"/>
                      <a:r>
                        <a:rPr kumimoji="1" lang="ja-JP" altLang="en-US" sz="1000" dirty="0">
                          <a:solidFill>
                            <a:schemeClr val="tx1"/>
                          </a:solidFill>
                        </a:rPr>
                        <a:t>品種</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DF2"/>
                    </a:solidFill>
                  </a:tcPr>
                </a:tc>
                <a:tc rowSpan="2">
                  <a:txBody>
                    <a:bodyPr/>
                    <a:lstStyle/>
                    <a:p>
                      <a:pPr algn="ctr"/>
                      <a:r>
                        <a:rPr kumimoji="1" lang="ja-JP" altLang="en-US" sz="1000" dirty="0">
                          <a:solidFill>
                            <a:schemeClr val="tx1"/>
                          </a:solidFill>
                        </a:rPr>
                        <a:t>性別</a:t>
                      </a:r>
                      <a:endParaRPr kumimoji="1" lang="en-US" altLang="ja-JP" sz="1000" dirty="0">
                        <a:solidFill>
                          <a:schemeClr val="tx1"/>
                        </a:solidFill>
                      </a:endParaRPr>
                    </a:p>
                    <a:p>
                      <a:pPr algn="ctr"/>
                      <a:endParaRPr kumimoji="1" lang="ja-JP" altLang="en-US" sz="10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DF2"/>
                    </a:solidFill>
                  </a:tcPr>
                </a:tc>
                <a:tc rowSpan="2">
                  <a:txBody>
                    <a:bodyPr/>
                    <a:lstStyle/>
                    <a:p>
                      <a:pPr algn="ctr"/>
                      <a:r>
                        <a:rPr kumimoji="1" lang="ja-JP" altLang="en-US" sz="1000" b="1" dirty="0">
                          <a:solidFill>
                            <a:schemeClr val="tx1"/>
                          </a:solidFill>
                        </a:rPr>
                        <a:t>特徴</a:t>
                      </a:r>
                      <a:endParaRPr kumimoji="1" lang="en-US" altLang="ja-JP" sz="1000" b="1" dirty="0">
                        <a:solidFill>
                          <a:schemeClr val="tx1"/>
                        </a:solidFill>
                      </a:endParaRPr>
                    </a:p>
                    <a:p>
                      <a:pPr algn="ctr">
                        <a:lnSpc>
                          <a:spcPts val="1100"/>
                        </a:lnSpc>
                      </a:pPr>
                      <a:r>
                        <a:rPr kumimoji="1" lang="en-US" altLang="ja-JP" sz="1000" b="0" dirty="0">
                          <a:solidFill>
                            <a:schemeClr val="tx1"/>
                          </a:solidFill>
                        </a:rPr>
                        <a:t>(</a:t>
                      </a:r>
                      <a:r>
                        <a:rPr kumimoji="1" lang="ja-JP" altLang="en-US" sz="1000" b="0" dirty="0">
                          <a:solidFill>
                            <a:schemeClr val="tx1"/>
                          </a:solidFill>
                        </a:rPr>
                        <a:t>毛色・体格、迷子札の有無など</a:t>
                      </a:r>
                      <a:r>
                        <a:rPr kumimoji="1" lang="en-US" altLang="ja-JP" sz="1000" b="0" dirty="0">
                          <a:solidFill>
                            <a:schemeClr val="tx1"/>
                          </a:solidFill>
                        </a:rPr>
                        <a:t>)</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DF2"/>
                    </a:solidFill>
                  </a:tcPr>
                </a:tc>
                <a:tc rowSpan="2">
                  <a:txBody>
                    <a:bodyPr/>
                    <a:lstStyle/>
                    <a:p>
                      <a:pPr marL="0" marR="0" lvl="0" indent="0" algn="ctr" defTabSz="685800" rtl="0" eaLnBrk="1" fontAlgn="auto" latinLnBrk="0" hangingPunct="1">
                        <a:lnSpc>
                          <a:spcPts val="1100"/>
                        </a:lnSpc>
                        <a:spcBef>
                          <a:spcPts val="0"/>
                        </a:spcBef>
                        <a:spcAft>
                          <a:spcPts val="0"/>
                        </a:spcAft>
                        <a:buClrTx/>
                        <a:buSzTx/>
                        <a:buFontTx/>
                        <a:buNone/>
                        <a:tabLst/>
                        <a:defRPr/>
                      </a:pPr>
                      <a:r>
                        <a:rPr kumimoji="1" lang="ja-JP" altLang="en-US" sz="1000" b="1" dirty="0">
                          <a:solidFill>
                            <a:schemeClr val="tx1"/>
                          </a:solidFill>
                        </a:rPr>
                        <a:t>マイクロチップ</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DF2"/>
                    </a:solidFill>
                  </a:tcPr>
                </a:tc>
                <a:tc gridSpan="2">
                  <a:txBody>
                    <a:bodyPr/>
                    <a:lstStyle/>
                    <a:p>
                      <a:pPr algn="ctr"/>
                      <a:r>
                        <a:rPr kumimoji="1" lang="ja-JP" altLang="en-US" sz="1000" b="1" dirty="0">
                          <a:solidFill>
                            <a:schemeClr val="tx1"/>
                          </a:solidFill>
                        </a:rPr>
                        <a:t>犬のみ記載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DF2"/>
                    </a:solidFill>
                  </a:tcPr>
                </a:tc>
                <a:tc hMerge="1">
                  <a:txBody>
                    <a:bodyPr/>
                    <a:lstStyle/>
                    <a:p>
                      <a:endParaRPr kumimoji="1" lang="ja-JP" altLang="en-US" sz="1050" dirty="0"/>
                    </a:p>
                  </a:txBody>
                  <a:tcPr/>
                </a:tc>
                <a:tc rowSpan="2" gridSpan="2">
                  <a:txBody>
                    <a:bodyPr/>
                    <a:lstStyle/>
                    <a:p>
                      <a:pPr algn="ctr"/>
                      <a:r>
                        <a:rPr kumimoji="1" lang="ja-JP" altLang="en-US" sz="1000" dirty="0">
                          <a:solidFill>
                            <a:schemeClr val="tx1"/>
                          </a:solidFill>
                        </a:rPr>
                        <a:t>飼い主の</a:t>
                      </a:r>
                      <a:endParaRPr kumimoji="1" lang="en-US" altLang="ja-JP" sz="1000" dirty="0">
                        <a:solidFill>
                          <a:schemeClr val="tx1"/>
                        </a:solidFill>
                      </a:endParaRPr>
                    </a:p>
                    <a:p>
                      <a:pPr algn="ctr"/>
                      <a:r>
                        <a:rPr kumimoji="1" lang="ja-JP" altLang="en-US" sz="1000" dirty="0">
                          <a:solidFill>
                            <a:schemeClr val="tx1"/>
                          </a:solidFill>
                        </a:rPr>
                        <a:t>氏名</a:t>
                      </a:r>
                      <a:r>
                        <a:rPr kumimoji="1" lang="en-US" altLang="ja-JP" sz="1000" dirty="0">
                          <a:solidFill>
                            <a:schemeClr val="tx1"/>
                          </a:solidFill>
                        </a:rPr>
                        <a:t>/</a:t>
                      </a:r>
                      <a:r>
                        <a:rPr kumimoji="1" lang="ja-JP" altLang="en-US" sz="1000" dirty="0">
                          <a:solidFill>
                            <a:schemeClr val="tx1"/>
                          </a:solidFill>
                        </a:rPr>
                        <a:t>連絡先</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DF2"/>
                    </a:solidFill>
                  </a:tcPr>
                </a:tc>
                <a:tc rowSpan="2" hMerge="1">
                  <a:txBody>
                    <a:bodyPr/>
                    <a:lstStyle/>
                    <a:p>
                      <a:endParaRPr kumimoji="1" lang="ja-JP" altLang="en-US"/>
                    </a:p>
                  </a:txBody>
                  <a:tcPr/>
                </a:tc>
                <a:tc gridSpan="3">
                  <a:txBody>
                    <a:bodyPr/>
                    <a:lstStyle/>
                    <a:p>
                      <a:pPr algn="ctr"/>
                      <a:r>
                        <a:rPr kumimoji="1" lang="ja-JP" altLang="en-US" sz="1000" b="1" dirty="0">
                          <a:solidFill>
                            <a:schemeClr val="tx1"/>
                          </a:solidFill>
                        </a:rPr>
                        <a:t>受付担当の</a:t>
                      </a:r>
                      <a:endParaRPr kumimoji="1" lang="en-US" altLang="ja-JP" sz="1000" b="1" dirty="0">
                        <a:solidFill>
                          <a:schemeClr val="tx1"/>
                        </a:solidFill>
                      </a:endParaRPr>
                    </a:p>
                    <a:p>
                      <a:pPr algn="ctr"/>
                      <a:r>
                        <a:rPr kumimoji="1" lang="ja-JP" altLang="en-US" sz="1000" b="1" dirty="0">
                          <a:solidFill>
                            <a:schemeClr val="tx1"/>
                          </a:solidFill>
                        </a:rPr>
                        <a:t>記入欄</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D8"/>
                    </a:solidFill>
                  </a:tcPr>
                </a:tc>
                <a:tc hMerge="1">
                  <a:txBody>
                    <a:bodyPr/>
                    <a:lstStyle/>
                    <a:p>
                      <a:endParaRPr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CF0"/>
                    </a:solidFill>
                  </a:tcPr>
                </a:tc>
                <a:tc hMerge="1">
                  <a:txBody>
                    <a:bodyPr/>
                    <a:lstStyle/>
                    <a:p>
                      <a:endParaRPr kumimoji="1" lang="ja-JP" altLang="en-US" sz="1050" dirty="0"/>
                    </a:p>
                  </a:txBody>
                  <a:tcPr/>
                </a:tc>
                <a:extLst>
                  <a:ext uri="{0D108BD9-81ED-4DB2-BD59-A6C34878D82A}">
                    <a16:rowId xmlns:a16="http://schemas.microsoft.com/office/drawing/2014/main" val="4057449112"/>
                  </a:ext>
                </a:extLst>
              </a:tr>
              <a:tr h="10135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b="1" dirty="0">
                          <a:solidFill>
                            <a:schemeClr val="tx1"/>
                          </a:solidFill>
                        </a:rPr>
                        <a:t>市町村の</a:t>
                      </a:r>
                      <a:endParaRPr kumimoji="1" lang="en-US" altLang="ja-JP" sz="1000" b="1" dirty="0">
                        <a:solidFill>
                          <a:schemeClr val="tx1"/>
                        </a:solidFill>
                      </a:endParaRPr>
                    </a:p>
                    <a:p>
                      <a:pPr algn="ctr"/>
                      <a:r>
                        <a:rPr kumimoji="1" lang="ja-JP" altLang="en-US" sz="1000" b="1" dirty="0">
                          <a:solidFill>
                            <a:schemeClr val="tx1"/>
                          </a:solidFill>
                        </a:rPr>
                        <a:t>登録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DF2"/>
                    </a:solidFill>
                  </a:tcPr>
                </a:tc>
                <a:tc>
                  <a:txBody>
                    <a:bodyPr/>
                    <a:lstStyle/>
                    <a:p>
                      <a:pPr algn="ctr"/>
                      <a:r>
                        <a:rPr kumimoji="1" lang="ja-JP" altLang="en-US" sz="1000" b="1" dirty="0">
                          <a:solidFill>
                            <a:schemeClr val="tx1"/>
                          </a:solidFill>
                        </a:rPr>
                        <a:t>狂犬病</a:t>
                      </a:r>
                      <a:endParaRPr kumimoji="1" lang="en-US" altLang="ja-JP" sz="1000" b="1" dirty="0">
                        <a:solidFill>
                          <a:schemeClr val="tx1"/>
                        </a:solidFill>
                      </a:endParaRPr>
                    </a:p>
                    <a:p>
                      <a:pPr algn="ctr"/>
                      <a:r>
                        <a:rPr kumimoji="1" lang="ja-JP" altLang="en-US" sz="1000" b="1" dirty="0">
                          <a:solidFill>
                            <a:schemeClr val="tx1"/>
                          </a:solidFill>
                        </a:rPr>
                        <a:t>予防接種</a:t>
                      </a:r>
                      <a:endParaRPr kumimoji="1" lang="ja-JP" altLang="en-US"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DF2"/>
                    </a:solid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000" b="1" dirty="0">
                          <a:solidFill>
                            <a:schemeClr val="tx1"/>
                          </a:solidFill>
                        </a:rPr>
                        <a:t>組名</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D8"/>
                    </a:solidFill>
                  </a:tcPr>
                </a:tc>
                <a:tc>
                  <a:txBody>
                    <a:bodyPr/>
                    <a:lstStyle/>
                    <a:p>
                      <a:pPr algn="ctr"/>
                      <a:r>
                        <a:rPr kumimoji="1" lang="ja-JP" altLang="en-US" sz="1000" b="1" dirty="0">
                          <a:solidFill>
                            <a:schemeClr val="tx1"/>
                          </a:solidFill>
                        </a:rPr>
                        <a:t>入所日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D8"/>
                    </a:solidFill>
                  </a:tcPr>
                </a:tc>
                <a:tc>
                  <a:txBody>
                    <a:bodyPr/>
                    <a:lstStyle/>
                    <a:p>
                      <a:pPr algn="ctr"/>
                      <a:r>
                        <a:rPr kumimoji="1" lang="ja-JP" altLang="en-US" sz="1000" b="1" dirty="0">
                          <a:solidFill>
                            <a:schemeClr val="tx1"/>
                          </a:solidFill>
                        </a:rPr>
                        <a:t>退所日</a:t>
                      </a:r>
                      <a:endParaRPr kumimoji="1" lang="ja-JP" altLang="en-US" sz="2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D8"/>
                    </a:solidFill>
                  </a:tcPr>
                </a:tc>
                <a:extLst>
                  <a:ext uri="{0D108BD9-81ED-4DB2-BD59-A6C34878D82A}">
                    <a16:rowId xmlns:a16="http://schemas.microsoft.com/office/drawing/2014/main" val="1471951900"/>
                  </a:ext>
                </a:extLst>
              </a:tr>
              <a:tr h="398859">
                <a:tc rowSpan="2">
                  <a:txBody>
                    <a:bodyPr/>
                    <a:lstStyle/>
                    <a:p>
                      <a:pPr algn="ctr"/>
                      <a:r>
                        <a:rPr kumimoji="1" lang="ja-JP" altLang="en-US" sz="1000" dirty="0"/>
                        <a:t>記入例</a:t>
                      </a:r>
                    </a:p>
                  </a:txBody>
                  <a:tcPr marL="0" marR="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dirty="0"/>
                        <a:t>グレイ</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dirty="0"/>
                        <a:t>犬</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dirty="0"/>
                        <a:t>ﾐﾆﾁｭｱ</a:t>
                      </a:r>
                      <a:endParaRPr kumimoji="1" lang="en-US" altLang="ja-JP" sz="1000" dirty="0"/>
                    </a:p>
                    <a:p>
                      <a:pPr algn="ctr"/>
                      <a:r>
                        <a:rPr kumimoji="1" lang="ja-JP" altLang="en-US" sz="1000" dirty="0"/>
                        <a:t>ｼｭﾅｳｻﾞｰ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000"/>
                        </a:lnSpc>
                      </a:pPr>
                      <a:r>
                        <a:rPr kumimoji="1" lang="ja-JP" altLang="en-US" sz="1000" dirty="0"/>
                        <a:t>オス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dirty="0"/>
                        <a:t>灰色、中型</a:t>
                      </a:r>
                      <a:endParaRPr kumimoji="1" lang="en-US" altLang="ja-JP" sz="1000" dirty="0"/>
                    </a:p>
                    <a:p>
                      <a:pPr algn="ctr"/>
                      <a:r>
                        <a:rPr kumimoji="1" lang="ja-JP" altLang="en-US" sz="1000" dirty="0"/>
                        <a:t>迷子札あり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dirty="0"/>
                        <a:t>有</a:t>
                      </a:r>
                      <a:endParaRPr kumimoji="1" lang="en-US" altLang="ja-JP" sz="1000" dirty="0"/>
                    </a:p>
                    <a:p>
                      <a:pPr algn="ctr"/>
                      <a:r>
                        <a:rPr kumimoji="1" lang="ja-JP" altLang="en-US" sz="1000" dirty="0"/>
                        <a:t>・</a:t>
                      </a:r>
                      <a:endParaRPr kumimoji="1" lang="en-US" altLang="ja-JP" sz="1000" dirty="0"/>
                    </a:p>
                    <a:p>
                      <a:pPr algn="ctr"/>
                      <a:r>
                        <a:rPr kumimoji="1" lang="ja-JP" altLang="en-US" sz="1000" dirty="0"/>
                        <a:t>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900" dirty="0"/>
                        <a:t>登録済</a:t>
                      </a:r>
                      <a:endParaRPr kumimoji="1" lang="en-US" altLang="ja-JP" sz="900" dirty="0"/>
                    </a:p>
                    <a:p>
                      <a:pPr algn="ctr"/>
                      <a:r>
                        <a:rPr kumimoji="1" lang="ja-JP" altLang="en-US" sz="900" dirty="0"/>
                        <a:t>・</a:t>
                      </a:r>
                      <a:endParaRPr kumimoji="1" lang="en-US" altLang="ja-JP" sz="900" dirty="0"/>
                    </a:p>
                    <a:p>
                      <a:pPr algn="ctr"/>
                      <a:r>
                        <a:rPr kumimoji="1" lang="ja-JP" altLang="en-US" sz="900" spc="-150" dirty="0"/>
                        <a:t>していない</a:t>
                      </a:r>
                      <a:endParaRPr kumimoji="1" lang="en-US" altLang="ja-JP" sz="900" spc="-15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900" dirty="0"/>
                        <a:t>注射済</a:t>
                      </a:r>
                      <a:endParaRPr kumimoji="1" lang="en-US" altLang="ja-JP" sz="900" dirty="0"/>
                    </a:p>
                    <a:p>
                      <a:pPr algn="ctr"/>
                      <a:r>
                        <a:rPr kumimoji="1" lang="ja-JP" altLang="en-US" sz="900" dirty="0"/>
                        <a:t>・</a:t>
                      </a:r>
                      <a:endParaRPr kumimoji="1" lang="en-US" altLang="ja-JP" sz="900" dirty="0"/>
                    </a:p>
                    <a:p>
                      <a:pPr algn="ctr"/>
                      <a:r>
                        <a:rPr kumimoji="1" lang="ja-JP" altLang="en-US" sz="900" spc="-150" dirty="0"/>
                        <a:t>していない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t>氏名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t>愛知 太郎</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5210155"/>
                  </a:ext>
                </a:extLst>
              </a:tr>
              <a:tr h="39885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dirty="0"/>
                        <a:t>電話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spc="-150" dirty="0"/>
                        <a:t>(123) 1234-1234</a:t>
                      </a:r>
                      <a:endParaRPr kumimoji="1" lang="ja-JP" altLang="en-US" sz="1000" spc="-15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19346172"/>
                  </a:ext>
                </a:extLst>
              </a:tr>
              <a:tr h="398859">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000"/>
                        </a:lnSpc>
                      </a:pP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10020"/>
                  </a:ext>
                </a:extLst>
              </a:tr>
              <a:tr h="39885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16099818"/>
                  </a:ext>
                </a:extLst>
              </a:tr>
              <a:tr h="398859">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000"/>
                        </a:lnSpc>
                      </a:pP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4836643"/>
                  </a:ext>
                </a:extLst>
              </a:tr>
              <a:tr h="39885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10176124"/>
                  </a:ext>
                </a:extLst>
              </a:tr>
              <a:tr h="398859">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000"/>
                        </a:lnSpc>
                      </a:pP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8926931"/>
                  </a:ext>
                </a:extLst>
              </a:tr>
              <a:tr h="39885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69901970"/>
                  </a:ext>
                </a:extLst>
              </a:tr>
              <a:tr h="398859">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000"/>
                        </a:lnSpc>
                      </a:pP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9703983"/>
                  </a:ext>
                </a:extLst>
              </a:tr>
              <a:tr h="39885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98568351"/>
                  </a:ext>
                </a:extLst>
              </a:tr>
              <a:tr h="398859">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000"/>
                        </a:lnSpc>
                      </a:pP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3654878"/>
                  </a:ext>
                </a:extLst>
              </a:tr>
              <a:tr h="39885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222058588"/>
                  </a:ext>
                </a:extLst>
              </a:tr>
              <a:tr h="398859">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000"/>
                        </a:lnSpc>
                      </a:pP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495263"/>
                  </a:ext>
                </a:extLst>
              </a:tr>
              <a:tr h="39885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099289255"/>
                  </a:ext>
                </a:extLst>
              </a:tr>
              <a:tr h="398859">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000"/>
                        </a:lnSpc>
                      </a:pP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0825070"/>
                  </a:ext>
                </a:extLst>
              </a:tr>
              <a:tr h="39885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19305580"/>
                  </a:ext>
                </a:extLst>
              </a:tr>
              <a:tr h="398859">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000"/>
                        </a:lnSpc>
                      </a:pP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00" dirty="0"/>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a:t>/</a:t>
                      </a: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8338371"/>
                  </a:ext>
                </a:extLst>
              </a:tr>
              <a:tr h="39885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00" dirty="0"/>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286028494"/>
                  </a:ext>
                </a:extLst>
              </a:tr>
            </a:tbl>
          </a:graphicData>
        </a:graphic>
      </p:graphicFrame>
      <p:sp>
        <p:nvSpPr>
          <p:cNvPr id="3" name="正方形/長方形 2">
            <a:extLst>
              <a:ext uri="{FF2B5EF4-FFF2-40B4-BE49-F238E27FC236}">
                <a16:creationId xmlns:a16="http://schemas.microsoft.com/office/drawing/2014/main" id="{BD3EF6E9-4E8D-B27C-F50C-A7CC2EEAD184}"/>
              </a:ext>
            </a:extLst>
          </p:cNvPr>
          <p:cNvSpPr/>
          <p:nvPr/>
        </p:nvSpPr>
        <p:spPr>
          <a:xfrm>
            <a:off x="2727802" y="94106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05-3</a:t>
            </a:r>
            <a:endParaRPr kumimoji="1" lang="ja-JP" altLang="en-US" b="1" dirty="0">
              <a:solidFill>
                <a:schemeClr val="tx1"/>
              </a:solidFill>
              <a:latin typeface="+mn-ea"/>
            </a:endParaRPr>
          </a:p>
        </p:txBody>
      </p:sp>
      <p:graphicFrame>
        <p:nvGraphicFramePr>
          <p:cNvPr id="6" name="表 5">
            <a:extLst>
              <a:ext uri="{FF2B5EF4-FFF2-40B4-BE49-F238E27FC236}">
                <a16:creationId xmlns:a16="http://schemas.microsoft.com/office/drawing/2014/main" id="{B0458946-6BD6-2197-4607-D2CD36BB9645}"/>
              </a:ext>
            </a:extLst>
          </p:cNvPr>
          <p:cNvGraphicFramePr>
            <a:graphicFrameLocks noGrp="1"/>
          </p:cNvGraphicFramePr>
          <p:nvPr>
            <p:extLst>
              <p:ext uri="{D42A27DB-BD31-4B8C-83A1-F6EECF244321}">
                <p14:modId xmlns:p14="http://schemas.microsoft.com/office/powerpoint/2010/main" val="1380389665"/>
              </p:ext>
            </p:extLst>
          </p:nvPr>
        </p:nvGraphicFramePr>
        <p:xfrm>
          <a:off x="3200400" y="206332"/>
          <a:ext cx="3590832" cy="487680"/>
        </p:xfrm>
        <a:graphic>
          <a:graphicData uri="http://schemas.openxmlformats.org/drawingml/2006/table">
            <a:tbl>
              <a:tblPr firstRow="1" bandRow="1">
                <a:tableStyleId>{5C22544A-7EE6-4342-B048-85BDC9FD1C3A}</a:tableStyleId>
              </a:tblPr>
              <a:tblGrid>
                <a:gridCol w="979714">
                  <a:extLst>
                    <a:ext uri="{9D8B030D-6E8A-4147-A177-3AD203B41FA5}">
                      <a16:colId xmlns:a16="http://schemas.microsoft.com/office/drawing/2014/main" val="2747396855"/>
                    </a:ext>
                  </a:extLst>
                </a:gridCol>
                <a:gridCol w="2611118">
                  <a:extLst>
                    <a:ext uri="{9D8B030D-6E8A-4147-A177-3AD203B41FA5}">
                      <a16:colId xmlns:a16="http://schemas.microsoft.com/office/drawing/2014/main" val="4237711128"/>
                    </a:ext>
                  </a:extLst>
                </a:gridCol>
              </a:tblGrid>
              <a:tr h="487680">
                <a:tc>
                  <a:txBody>
                    <a:bodyPr/>
                    <a:lstStyle/>
                    <a:p>
                      <a:pPr algn="ctr"/>
                      <a:r>
                        <a:rPr kumimoji="1" lang="ja-JP" altLang="en-US" sz="1000" b="1" dirty="0">
                          <a:solidFill>
                            <a:schemeClr val="tx1"/>
                          </a:solidFill>
                        </a:rPr>
                        <a:t>避難所名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D8"/>
                    </a:solidFill>
                  </a:tcPr>
                </a:tc>
                <a:tc>
                  <a:txBody>
                    <a:bodyPr/>
                    <a:lstStyle/>
                    <a:p>
                      <a:endParaRPr kumimoji="1" lang="ja-JP" alt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2346998"/>
                  </a:ext>
                </a:extLst>
              </a:tr>
            </a:tbl>
          </a:graphicData>
        </a:graphic>
      </p:graphicFrame>
    </p:spTree>
    <p:extLst>
      <p:ext uri="{BB962C8B-B14F-4D97-AF65-F5344CB8AC3E}">
        <p14:creationId xmlns:p14="http://schemas.microsoft.com/office/powerpoint/2010/main" val="3024310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A3BE-3BDB-CD7D-E00A-9E959A32C613}"/>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E170F7FE-0D64-97F2-E138-7A6693DE03A6}"/>
              </a:ext>
            </a:extLst>
          </p:cNvPr>
          <p:cNvSpPr/>
          <p:nvPr/>
        </p:nvSpPr>
        <p:spPr>
          <a:xfrm>
            <a:off x="557964" y="6875827"/>
            <a:ext cx="1571898" cy="1636909"/>
          </a:xfrm>
          <a:prstGeom prst="roundRect">
            <a:avLst>
              <a:gd name="adj" fmla="val 13343"/>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CAA9389-61CA-BAF9-9761-0A1F2F3A0B07}"/>
              </a:ext>
            </a:extLst>
          </p:cNvPr>
          <p:cNvSpPr txBox="1"/>
          <p:nvPr/>
        </p:nvSpPr>
        <p:spPr>
          <a:xfrm>
            <a:off x="617474" y="7122892"/>
            <a:ext cx="1463401" cy="307777"/>
          </a:xfrm>
          <a:prstGeom prst="rect">
            <a:avLst/>
          </a:prstGeom>
          <a:noFill/>
        </p:spPr>
        <p:txBody>
          <a:bodyPr wrap="square">
            <a:spAutoFit/>
          </a:bodyPr>
          <a:lstStyle/>
          <a:p>
            <a:r>
              <a:rPr lang="ja-JP" altLang="en-US" sz="1400" b="1" dirty="0">
                <a:solidFill>
                  <a:schemeClr val="bg1"/>
                </a:solidFill>
              </a:rPr>
              <a:t>動物関係従事者</a:t>
            </a:r>
          </a:p>
        </p:txBody>
      </p:sp>
      <p:sp>
        <p:nvSpPr>
          <p:cNvPr id="5" name="テキスト ボックス 4">
            <a:extLst>
              <a:ext uri="{FF2B5EF4-FFF2-40B4-BE49-F238E27FC236}">
                <a16:creationId xmlns:a16="http://schemas.microsoft.com/office/drawing/2014/main" id="{4E4FDE99-EA63-B7F1-CFE9-F78B0674E9A0}"/>
              </a:ext>
            </a:extLst>
          </p:cNvPr>
          <p:cNvSpPr txBox="1"/>
          <p:nvPr/>
        </p:nvSpPr>
        <p:spPr>
          <a:xfrm>
            <a:off x="1288868" y="303934"/>
            <a:ext cx="4299132" cy="461665"/>
          </a:xfrm>
          <a:prstGeom prst="rect">
            <a:avLst/>
          </a:prstGeom>
          <a:noFill/>
        </p:spPr>
        <p:txBody>
          <a:bodyPr wrap="square">
            <a:spAutoFit/>
          </a:bodyPr>
          <a:lstStyle/>
          <a:p>
            <a:pPr algn="ctr">
              <a:spcAft>
                <a:spcPts val="3000"/>
              </a:spcAft>
            </a:pPr>
            <a:r>
              <a:rPr kumimoji="1" lang="ja-JP" altLang="en-US" sz="2400" b="1" spc="30" dirty="0">
                <a:latin typeface="BIZ UDPゴシック" panose="020B0400000000000000" pitchFamily="50" charset="-128"/>
                <a:ea typeface="BIZ UDPゴシック" panose="020B0400000000000000" pitchFamily="50" charset="-128"/>
              </a:rPr>
              <a:t>「飼い主の会」設置のお知らせ</a:t>
            </a:r>
          </a:p>
        </p:txBody>
      </p:sp>
      <p:sp>
        <p:nvSpPr>
          <p:cNvPr id="8" name="テキスト ボックス 7">
            <a:extLst>
              <a:ext uri="{FF2B5EF4-FFF2-40B4-BE49-F238E27FC236}">
                <a16:creationId xmlns:a16="http://schemas.microsoft.com/office/drawing/2014/main" id="{37268E70-B15F-12D5-6D63-2299BD2B4542}"/>
              </a:ext>
            </a:extLst>
          </p:cNvPr>
          <p:cNvSpPr txBox="1"/>
          <p:nvPr/>
        </p:nvSpPr>
        <p:spPr>
          <a:xfrm>
            <a:off x="347618" y="939739"/>
            <a:ext cx="6343468" cy="646331"/>
          </a:xfrm>
          <a:prstGeom prst="rect">
            <a:avLst/>
          </a:prstGeom>
          <a:noFill/>
        </p:spPr>
        <p:txBody>
          <a:bodyPr wrap="square">
            <a:spAutoFit/>
          </a:bodyPr>
          <a:lstStyle/>
          <a:p>
            <a:pPr defTabSz="914268" eaLnBrk="0" fontAlgn="base" hangingPunct="0">
              <a:spcBef>
                <a:spcPct val="0"/>
              </a:spcBef>
              <a:spcAft>
                <a:spcPct val="0"/>
              </a:spcAft>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ペットの飼養場所を維持管理し、飼い主同士が協力し安心して生活するため、ペット同行避難者による「飼い主の会」を設置します。飼い主の皆さまには、趣旨をご理解のうえ、参加・協力をお願いします。</a:t>
            </a:r>
            <a:endParaRPr lang="ja-JP" altLang="en-US" sz="1200" dirty="0">
              <a:highlight>
                <a:srgbClr val="FFFF00"/>
              </a:highlight>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B9080E1B-9F28-1481-C983-6AB9F7F542A6}"/>
              </a:ext>
            </a:extLst>
          </p:cNvPr>
          <p:cNvSpPr txBox="1"/>
          <p:nvPr/>
        </p:nvSpPr>
        <p:spPr>
          <a:xfrm>
            <a:off x="347618" y="1596782"/>
            <a:ext cx="6195688" cy="938719"/>
          </a:xfrm>
          <a:prstGeom prst="rect">
            <a:avLst/>
          </a:prstGeom>
          <a:noFill/>
        </p:spPr>
        <p:txBody>
          <a:bodyPr wrap="square">
            <a:spAutoFit/>
          </a:bodyPr>
          <a:lstStyle/>
          <a:p>
            <a:pPr defTabSz="914268" eaLnBrk="0" fontAlgn="base" hangingPunct="0">
              <a:spcBef>
                <a:spcPct val="0"/>
              </a:spcBef>
              <a:spcAft>
                <a:spcPts val="600"/>
              </a:spcAft>
            </a:pPr>
            <a:r>
              <a:rPr lang="ja-JP" altLang="en-US" sz="1400" b="1" dirty="0">
                <a:latin typeface="BIZ UDPゴシック" panose="020B0400000000000000" pitchFamily="50" charset="-128"/>
                <a:ea typeface="BIZ UDPゴシック" panose="020B0400000000000000" pitchFamily="50" charset="-128"/>
                <a:cs typeface="Times New Roman" panose="02020603050405020304" pitchFamily="18" charset="0"/>
              </a:rPr>
              <a:t>目的</a:t>
            </a:r>
            <a:endParaRPr lang="en-US" altLang="ja-JP" sz="1400" b="1"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268" eaLnBrk="0" fontAlgn="base" hangingPunct="0">
              <a:spcBef>
                <a:spcPct val="0"/>
              </a:spcBef>
              <a:spcAft>
                <a:spcPct val="0"/>
              </a:spcAft>
            </a:pPr>
            <a:r>
              <a:rPr lang="ja-JP" altLang="en-US" sz="1200" dirty="0">
                <a:latin typeface="BIZ UDPゴシック" panose="020B0400000000000000" pitchFamily="50" charset="-128"/>
                <a:ea typeface="BIZ UDPゴシック" panose="020B0400000000000000" pitchFamily="50" charset="-128"/>
              </a:rPr>
              <a:t>　本会は、避難所におけるペットの適正な飼養環境を維持し、飼い主相互の協力により衛生・安全の確保およびトラブルの防止を図るとともに、避難所運営委員会と連携し円滑な避難所運営に寄与することを目的とします。</a:t>
            </a:r>
            <a:endParaRPr lang="ja-JP" altLang="en-US" sz="1200" dirty="0">
              <a:highlight>
                <a:srgbClr val="FFFF00"/>
              </a:highlight>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1462D1C-117F-CA49-6F5E-4180A12942FD}"/>
              </a:ext>
            </a:extLst>
          </p:cNvPr>
          <p:cNvSpPr txBox="1"/>
          <p:nvPr/>
        </p:nvSpPr>
        <p:spPr>
          <a:xfrm>
            <a:off x="347618" y="3371213"/>
            <a:ext cx="6195688" cy="938719"/>
          </a:xfrm>
          <a:prstGeom prst="rect">
            <a:avLst/>
          </a:prstGeom>
          <a:noFill/>
        </p:spPr>
        <p:txBody>
          <a:bodyPr wrap="square">
            <a:spAutoFit/>
          </a:bodyPr>
          <a:lstStyle/>
          <a:p>
            <a:pPr defTabSz="914268" eaLnBrk="0" fontAlgn="base" hangingPunct="0">
              <a:spcBef>
                <a:spcPct val="0"/>
              </a:spcBef>
              <a:spcAft>
                <a:spcPts val="600"/>
              </a:spcAft>
            </a:pPr>
            <a:r>
              <a:rPr lang="ja-JP" altLang="en-US" sz="1400" b="1" dirty="0">
                <a:latin typeface="BIZ UDPゴシック" panose="020B0400000000000000" pitchFamily="50" charset="-128"/>
                <a:ea typeface="BIZ UDPゴシック" panose="020B0400000000000000" pitchFamily="50" charset="-128"/>
                <a:cs typeface="Times New Roman" panose="02020603050405020304" pitchFamily="18" charset="0"/>
              </a:rPr>
              <a:t>位置づけ</a:t>
            </a:r>
            <a:endParaRPr lang="en-US" altLang="ja-JP" sz="1400" b="1"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268" eaLnBrk="0" fontAlgn="base" hangingPunct="0">
              <a:spcBef>
                <a:spcPct val="0"/>
              </a:spcBef>
              <a:spcAft>
                <a:spcPct val="0"/>
              </a:spcAft>
            </a:pPr>
            <a:r>
              <a:rPr lang="ja-JP" altLang="en-US" sz="1200" dirty="0">
                <a:latin typeface="BIZ UDPゴシック" panose="020B0400000000000000" pitchFamily="50" charset="-128"/>
                <a:ea typeface="BIZ UDPゴシック" panose="020B0400000000000000" pitchFamily="50" charset="-128"/>
              </a:rPr>
              <a:t>　本会は、ペット同行避難者による自主的な協力組織として活動します。避難所運営委員会が組織する各運営班と連携してペットの管理を行います。ただし、飼い主も避難所利用者ですので、飼い主も避難所運営委員会に属することが前提です。</a:t>
            </a:r>
            <a:endParaRPr lang="ja-JP" altLang="en-US" sz="1200" dirty="0">
              <a:highlight>
                <a:srgbClr val="FFFF00"/>
              </a:highligh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99E148E9-0B2F-B2FF-C838-974B95016DE6}"/>
              </a:ext>
            </a:extLst>
          </p:cNvPr>
          <p:cNvSpPr txBox="1"/>
          <p:nvPr/>
        </p:nvSpPr>
        <p:spPr>
          <a:xfrm>
            <a:off x="347618" y="2605895"/>
            <a:ext cx="6195688" cy="600164"/>
          </a:xfrm>
          <a:prstGeom prst="rect">
            <a:avLst/>
          </a:prstGeom>
          <a:noFill/>
        </p:spPr>
        <p:txBody>
          <a:bodyPr wrap="square">
            <a:spAutoFit/>
          </a:bodyPr>
          <a:lstStyle/>
          <a:p>
            <a:pPr defTabSz="914268" eaLnBrk="0" fontAlgn="base" hangingPunct="0">
              <a:spcBef>
                <a:spcPct val="0"/>
              </a:spcBef>
              <a:spcAft>
                <a:spcPts val="600"/>
              </a:spcAft>
            </a:pPr>
            <a:r>
              <a:rPr lang="ja-JP" altLang="en-US" sz="1400" b="1" dirty="0">
                <a:latin typeface="BIZ UDPゴシック" panose="020B0400000000000000" pitchFamily="50" charset="-128"/>
                <a:ea typeface="BIZ UDPゴシック" panose="020B0400000000000000" pitchFamily="50" charset="-128"/>
                <a:cs typeface="Times New Roman" panose="02020603050405020304" pitchFamily="18" charset="0"/>
              </a:rPr>
              <a:t>対象者</a:t>
            </a:r>
            <a:endParaRPr lang="en-US" altLang="ja-JP" sz="1400" b="1"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268" eaLnBrk="0" fontAlgn="base" hangingPunct="0">
              <a:spcBef>
                <a:spcPct val="0"/>
              </a:spcBef>
              <a:spcAft>
                <a:spcPct val="0"/>
              </a:spcAft>
            </a:pPr>
            <a:r>
              <a:rPr lang="ja-JP" altLang="en-US" sz="1400" dirty="0">
                <a:latin typeface="BIZ UDPゴシック" panose="020B0400000000000000" pitchFamily="50" charset="-128"/>
                <a:ea typeface="BIZ UDPゴシック" panose="020B0400000000000000" pitchFamily="50" charset="-128"/>
              </a:rPr>
              <a:t>　</a:t>
            </a:r>
            <a:r>
              <a:rPr lang="ja-JP" altLang="en-US" sz="1200" b="1" dirty="0">
                <a:latin typeface="BIZ UDPゴシック" panose="020B0400000000000000" pitchFamily="50" charset="-128"/>
                <a:ea typeface="BIZ UDPゴシック" panose="020B0400000000000000" pitchFamily="50" charset="-128"/>
              </a:rPr>
              <a:t>ペットを連れて避難されている飼い主</a:t>
            </a:r>
            <a:endParaRPr lang="ja-JP" altLang="en-US" sz="1200" b="1" dirty="0">
              <a:highlight>
                <a:srgbClr val="FFFF00"/>
              </a:highlight>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91A46364-7093-D398-C7B4-17970C398A51}"/>
              </a:ext>
            </a:extLst>
          </p:cNvPr>
          <p:cNvSpPr/>
          <p:nvPr/>
        </p:nvSpPr>
        <p:spPr>
          <a:xfrm>
            <a:off x="2727802" y="9425317"/>
            <a:ext cx="1402392" cy="479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06</a:t>
            </a:r>
            <a:endParaRPr kumimoji="1" lang="ja-JP" altLang="en-US" b="1" dirty="0">
              <a:solidFill>
                <a:schemeClr val="tx1"/>
              </a:solidFill>
              <a:latin typeface="+mn-ea"/>
            </a:endParaRPr>
          </a:p>
        </p:txBody>
      </p:sp>
      <p:sp>
        <p:nvSpPr>
          <p:cNvPr id="4" name="四角形: 角を丸くする 3">
            <a:extLst>
              <a:ext uri="{FF2B5EF4-FFF2-40B4-BE49-F238E27FC236}">
                <a16:creationId xmlns:a16="http://schemas.microsoft.com/office/drawing/2014/main" id="{F85450A0-F322-2E33-D5E1-098E5653A5BC}"/>
              </a:ext>
            </a:extLst>
          </p:cNvPr>
          <p:cNvSpPr/>
          <p:nvPr/>
        </p:nvSpPr>
        <p:spPr>
          <a:xfrm>
            <a:off x="519247" y="4490358"/>
            <a:ext cx="1571898" cy="2091528"/>
          </a:xfrm>
          <a:prstGeom prst="roundRect">
            <a:avLst>
              <a:gd name="adj" fmla="val 13343"/>
            </a:avLst>
          </a:prstGeom>
          <a:solidFill>
            <a:srgbClr val="EC6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5181F32-0753-E043-BEE1-9F9BE25DFCB6}"/>
              </a:ext>
            </a:extLst>
          </p:cNvPr>
          <p:cNvSpPr txBox="1"/>
          <p:nvPr/>
        </p:nvSpPr>
        <p:spPr>
          <a:xfrm>
            <a:off x="455310" y="4621313"/>
            <a:ext cx="1667456" cy="523220"/>
          </a:xfrm>
          <a:prstGeom prst="rect">
            <a:avLst/>
          </a:prstGeom>
          <a:no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避難所を利用する飼い主</a:t>
            </a:r>
            <a:endParaRPr lang="ja-JP" altLang="en-US" sz="1400" b="1" dirty="0">
              <a:solidFill>
                <a:schemeClr val="bg1"/>
              </a:solidFill>
            </a:endParaRPr>
          </a:p>
        </p:txBody>
      </p:sp>
      <p:sp>
        <p:nvSpPr>
          <p:cNvPr id="15" name="四角形: 角を丸くする 14">
            <a:extLst>
              <a:ext uri="{FF2B5EF4-FFF2-40B4-BE49-F238E27FC236}">
                <a16:creationId xmlns:a16="http://schemas.microsoft.com/office/drawing/2014/main" id="{351D483D-D442-AA1D-38B2-FB138C3C1940}"/>
              </a:ext>
            </a:extLst>
          </p:cNvPr>
          <p:cNvSpPr/>
          <p:nvPr/>
        </p:nvSpPr>
        <p:spPr>
          <a:xfrm>
            <a:off x="3858987" y="4514665"/>
            <a:ext cx="2596242" cy="5026665"/>
          </a:xfrm>
          <a:prstGeom prst="roundRect">
            <a:avLst>
              <a:gd name="adj" fmla="val 10751"/>
            </a:avLst>
          </a:prstGeom>
          <a:solidFill>
            <a:srgbClr val="409B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B6133A5-44D0-78D7-94B6-7B52860E3EA9}"/>
              </a:ext>
            </a:extLst>
          </p:cNvPr>
          <p:cNvSpPr txBox="1"/>
          <p:nvPr/>
        </p:nvSpPr>
        <p:spPr>
          <a:xfrm>
            <a:off x="4309735" y="4627818"/>
            <a:ext cx="1792877" cy="307777"/>
          </a:xfrm>
          <a:prstGeom prst="rect">
            <a:avLst/>
          </a:prstGeom>
          <a:noFill/>
        </p:spPr>
        <p:txBody>
          <a:bodyPr wrap="square">
            <a:spAutoFit/>
          </a:bodyPr>
          <a:lstStyle/>
          <a:p>
            <a:r>
              <a:rPr lang="ja-JP" altLang="en-US" sz="1400" b="1" dirty="0">
                <a:solidFill>
                  <a:schemeClr val="bg1"/>
                </a:solidFill>
                <a:latin typeface="BIZ UDPゴシック" panose="020B0400000000000000" pitchFamily="50" charset="-128"/>
                <a:ea typeface="BIZ UDPゴシック" panose="020B0400000000000000" pitchFamily="50" charset="-128"/>
              </a:rPr>
              <a:t>避難所運営委員会</a:t>
            </a:r>
            <a:endParaRPr lang="ja-JP" altLang="en-US" sz="1400" b="1" dirty="0">
              <a:solidFill>
                <a:schemeClr val="bg1"/>
              </a:solidFill>
            </a:endParaRPr>
          </a:p>
        </p:txBody>
      </p:sp>
      <p:sp>
        <p:nvSpPr>
          <p:cNvPr id="18" name="四角形: 角を丸くする 17">
            <a:extLst>
              <a:ext uri="{FF2B5EF4-FFF2-40B4-BE49-F238E27FC236}">
                <a16:creationId xmlns:a16="http://schemas.microsoft.com/office/drawing/2014/main" id="{EA1E0A9B-D3E9-794E-5585-88A6CC7ECA8A}"/>
              </a:ext>
            </a:extLst>
          </p:cNvPr>
          <p:cNvSpPr/>
          <p:nvPr/>
        </p:nvSpPr>
        <p:spPr>
          <a:xfrm>
            <a:off x="4195433" y="4989365"/>
            <a:ext cx="1989057" cy="545906"/>
          </a:xfrm>
          <a:prstGeom prst="roundRect">
            <a:avLst/>
          </a:prstGeom>
          <a:solidFill>
            <a:srgbClr val="D1E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8B763FC9-10E2-499B-8FB7-3EB28220CA66}"/>
              </a:ext>
            </a:extLst>
          </p:cNvPr>
          <p:cNvSpPr/>
          <p:nvPr/>
        </p:nvSpPr>
        <p:spPr>
          <a:xfrm>
            <a:off x="4195433" y="5621002"/>
            <a:ext cx="1989057" cy="545906"/>
          </a:xfrm>
          <a:prstGeom prst="roundRect">
            <a:avLst/>
          </a:prstGeom>
          <a:solidFill>
            <a:srgbClr val="D1E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704EBA43-0684-1D09-833C-3651F18A88EE}"/>
              </a:ext>
            </a:extLst>
          </p:cNvPr>
          <p:cNvSpPr/>
          <p:nvPr/>
        </p:nvSpPr>
        <p:spPr>
          <a:xfrm>
            <a:off x="4195433" y="6252639"/>
            <a:ext cx="1989057" cy="545906"/>
          </a:xfrm>
          <a:prstGeom prst="roundRect">
            <a:avLst/>
          </a:prstGeom>
          <a:solidFill>
            <a:srgbClr val="D1E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8AD11CE8-3CC8-E046-8A7D-C9365150F504}"/>
              </a:ext>
            </a:extLst>
          </p:cNvPr>
          <p:cNvSpPr/>
          <p:nvPr/>
        </p:nvSpPr>
        <p:spPr>
          <a:xfrm>
            <a:off x="4195433" y="6883752"/>
            <a:ext cx="1989057" cy="545906"/>
          </a:xfrm>
          <a:prstGeom prst="roundRect">
            <a:avLst/>
          </a:prstGeom>
          <a:solidFill>
            <a:srgbClr val="D1E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1FBA072C-962C-6C67-3DD5-117FACA33E94}"/>
              </a:ext>
            </a:extLst>
          </p:cNvPr>
          <p:cNvSpPr/>
          <p:nvPr/>
        </p:nvSpPr>
        <p:spPr>
          <a:xfrm>
            <a:off x="4195433" y="7514865"/>
            <a:ext cx="1989057" cy="545906"/>
          </a:xfrm>
          <a:prstGeom prst="roundRect">
            <a:avLst/>
          </a:prstGeom>
          <a:solidFill>
            <a:srgbClr val="D1E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89F1FAE-7F14-A24E-E11D-1E4CA638CFAF}"/>
              </a:ext>
            </a:extLst>
          </p:cNvPr>
          <p:cNvSpPr txBox="1"/>
          <p:nvPr/>
        </p:nvSpPr>
        <p:spPr>
          <a:xfrm>
            <a:off x="4606695" y="5113390"/>
            <a:ext cx="1101005" cy="307777"/>
          </a:xfrm>
          <a:prstGeom prst="rect">
            <a:avLst/>
          </a:prstGeom>
          <a:noFill/>
        </p:spPr>
        <p:txBody>
          <a:bodyPr wrap="square">
            <a:spAutoFit/>
          </a:bodyPr>
          <a:lstStyle/>
          <a:p>
            <a:r>
              <a:rPr lang="ja-JP" altLang="en-US" sz="1400" b="1" dirty="0"/>
              <a:t>保健衛生班</a:t>
            </a:r>
          </a:p>
        </p:txBody>
      </p:sp>
      <p:sp>
        <p:nvSpPr>
          <p:cNvPr id="24" name="テキスト ボックス 23">
            <a:extLst>
              <a:ext uri="{FF2B5EF4-FFF2-40B4-BE49-F238E27FC236}">
                <a16:creationId xmlns:a16="http://schemas.microsoft.com/office/drawing/2014/main" id="{F459E88D-356F-FF2D-5254-4A482AF451F8}"/>
              </a:ext>
            </a:extLst>
          </p:cNvPr>
          <p:cNvSpPr txBox="1"/>
          <p:nvPr/>
        </p:nvSpPr>
        <p:spPr>
          <a:xfrm>
            <a:off x="4763452" y="5760739"/>
            <a:ext cx="1101005" cy="307777"/>
          </a:xfrm>
          <a:prstGeom prst="rect">
            <a:avLst/>
          </a:prstGeom>
          <a:noFill/>
        </p:spPr>
        <p:txBody>
          <a:bodyPr wrap="square">
            <a:spAutoFit/>
          </a:bodyPr>
          <a:lstStyle/>
          <a:p>
            <a:r>
              <a:rPr lang="ja-JP" altLang="en-US" sz="1400" b="1" dirty="0"/>
              <a:t>総務班</a:t>
            </a:r>
          </a:p>
        </p:txBody>
      </p:sp>
      <p:sp>
        <p:nvSpPr>
          <p:cNvPr id="25" name="テキスト ボックス 24">
            <a:extLst>
              <a:ext uri="{FF2B5EF4-FFF2-40B4-BE49-F238E27FC236}">
                <a16:creationId xmlns:a16="http://schemas.microsoft.com/office/drawing/2014/main" id="{FEF67A1C-5F5F-3D7F-A5C9-246FA7803CC8}"/>
              </a:ext>
            </a:extLst>
          </p:cNvPr>
          <p:cNvSpPr txBox="1"/>
          <p:nvPr/>
        </p:nvSpPr>
        <p:spPr>
          <a:xfrm>
            <a:off x="4660113" y="6398760"/>
            <a:ext cx="1101005" cy="307777"/>
          </a:xfrm>
          <a:prstGeom prst="rect">
            <a:avLst/>
          </a:prstGeom>
          <a:noFill/>
        </p:spPr>
        <p:txBody>
          <a:bodyPr wrap="square">
            <a:spAutoFit/>
          </a:bodyPr>
          <a:lstStyle/>
          <a:p>
            <a:r>
              <a:rPr lang="ja-JP" altLang="en-US" sz="1400" b="1" dirty="0"/>
              <a:t>連絡広報班</a:t>
            </a:r>
          </a:p>
        </p:txBody>
      </p:sp>
      <p:sp>
        <p:nvSpPr>
          <p:cNvPr id="26" name="テキスト ボックス 25">
            <a:extLst>
              <a:ext uri="{FF2B5EF4-FFF2-40B4-BE49-F238E27FC236}">
                <a16:creationId xmlns:a16="http://schemas.microsoft.com/office/drawing/2014/main" id="{F8613F57-AD79-DE51-1237-63CB710DFAF7}"/>
              </a:ext>
            </a:extLst>
          </p:cNvPr>
          <p:cNvSpPr txBox="1"/>
          <p:nvPr/>
        </p:nvSpPr>
        <p:spPr>
          <a:xfrm>
            <a:off x="4573443" y="7033906"/>
            <a:ext cx="1257762" cy="307777"/>
          </a:xfrm>
          <a:prstGeom prst="rect">
            <a:avLst/>
          </a:prstGeom>
          <a:noFill/>
        </p:spPr>
        <p:txBody>
          <a:bodyPr wrap="square">
            <a:spAutoFit/>
          </a:bodyPr>
          <a:lstStyle/>
          <a:p>
            <a:r>
              <a:rPr lang="ja-JP" altLang="en-US" sz="1400" b="1" dirty="0"/>
              <a:t>食料・物資班</a:t>
            </a:r>
          </a:p>
        </p:txBody>
      </p:sp>
      <p:sp>
        <p:nvSpPr>
          <p:cNvPr id="27" name="テキスト ボックス 26">
            <a:extLst>
              <a:ext uri="{FF2B5EF4-FFF2-40B4-BE49-F238E27FC236}">
                <a16:creationId xmlns:a16="http://schemas.microsoft.com/office/drawing/2014/main" id="{EE564392-234A-271D-586F-D28ED6A0929E}"/>
              </a:ext>
            </a:extLst>
          </p:cNvPr>
          <p:cNvSpPr txBox="1"/>
          <p:nvPr/>
        </p:nvSpPr>
        <p:spPr>
          <a:xfrm>
            <a:off x="4660111" y="7656673"/>
            <a:ext cx="1101005" cy="307777"/>
          </a:xfrm>
          <a:prstGeom prst="rect">
            <a:avLst/>
          </a:prstGeom>
          <a:noFill/>
        </p:spPr>
        <p:txBody>
          <a:bodyPr wrap="square">
            <a:spAutoFit/>
          </a:bodyPr>
          <a:lstStyle/>
          <a:p>
            <a:r>
              <a:rPr lang="ja-JP" altLang="en-US" sz="1400" b="1" dirty="0"/>
              <a:t>施設管理班</a:t>
            </a:r>
          </a:p>
        </p:txBody>
      </p:sp>
      <p:cxnSp>
        <p:nvCxnSpPr>
          <p:cNvPr id="29" name="コネクタ: カギ線 28">
            <a:extLst>
              <a:ext uri="{FF2B5EF4-FFF2-40B4-BE49-F238E27FC236}">
                <a16:creationId xmlns:a16="http://schemas.microsoft.com/office/drawing/2014/main" id="{047FF780-5910-FDE2-0417-A974672884AC}"/>
              </a:ext>
            </a:extLst>
          </p:cNvPr>
          <p:cNvCxnSpPr>
            <a:cxnSpLocks/>
            <a:endCxn id="18" idx="1"/>
          </p:cNvCxnSpPr>
          <p:nvPr/>
        </p:nvCxnSpPr>
        <p:spPr>
          <a:xfrm flipV="1">
            <a:off x="1869439" y="5262320"/>
            <a:ext cx="2325994" cy="321107"/>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2" name="テキスト ボックス 31">
            <a:extLst>
              <a:ext uri="{FF2B5EF4-FFF2-40B4-BE49-F238E27FC236}">
                <a16:creationId xmlns:a16="http://schemas.microsoft.com/office/drawing/2014/main" id="{89BB01BE-8DB7-5BC2-0FF8-7CDABDAAF87B}"/>
              </a:ext>
            </a:extLst>
          </p:cNvPr>
          <p:cNvSpPr txBox="1"/>
          <p:nvPr/>
        </p:nvSpPr>
        <p:spPr>
          <a:xfrm>
            <a:off x="3100483" y="5659319"/>
            <a:ext cx="854610" cy="253916"/>
          </a:xfrm>
          <a:prstGeom prst="rect">
            <a:avLst/>
          </a:prstGeom>
          <a:noFill/>
        </p:spPr>
        <p:txBody>
          <a:bodyPr wrap="square">
            <a:spAutoFit/>
          </a:bodyPr>
          <a:lstStyle/>
          <a:p>
            <a:pPr defTabSz="914268" eaLnBrk="0" fontAlgn="base" hangingPunct="0">
              <a:spcBef>
                <a:spcPct val="0"/>
              </a:spcBef>
              <a:spcAft>
                <a:spcPts val="600"/>
              </a:spcAft>
            </a:pPr>
            <a:r>
              <a:rPr lang="ja-JP" altLang="en-US" sz="1050" b="1" dirty="0">
                <a:latin typeface="BIZ UDPゴシック" panose="020B0400000000000000" pitchFamily="50" charset="-128"/>
                <a:ea typeface="BIZ UDPゴシック" panose="020B0400000000000000" pitchFamily="50" charset="-128"/>
                <a:cs typeface="Times New Roman" panose="02020603050405020304" pitchFamily="18" charset="0"/>
              </a:rPr>
              <a:t>名簿管理</a:t>
            </a:r>
            <a:endParaRPr lang="ja-JP" altLang="en-US" sz="1000" dirty="0"/>
          </a:p>
        </p:txBody>
      </p:sp>
      <p:cxnSp>
        <p:nvCxnSpPr>
          <p:cNvPr id="33" name="コネクタ: カギ線 32">
            <a:extLst>
              <a:ext uri="{FF2B5EF4-FFF2-40B4-BE49-F238E27FC236}">
                <a16:creationId xmlns:a16="http://schemas.microsoft.com/office/drawing/2014/main" id="{3080A6E3-F818-8BF6-F2A4-69EBDF5BFE0E}"/>
              </a:ext>
            </a:extLst>
          </p:cNvPr>
          <p:cNvCxnSpPr>
            <a:cxnSpLocks/>
            <a:endCxn id="19" idx="1"/>
          </p:cNvCxnSpPr>
          <p:nvPr/>
        </p:nvCxnSpPr>
        <p:spPr>
          <a:xfrm>
            <a:off x="1869439" y="5583425"/>
            <a:ext cx="2325994" cy="310530"/>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7" name="コネクタ: カギ線 36">
            <a:extLst>
              <a:ext uri="{FF2B5EF4-FFF2-40B4-BE49-F238E27FC236}">
                <a16:creationId xmlns:a16="http://schemas.microsoft.com/office/drawing/2014/main" id="{CDD48190-CEB5-380A-21BE-1062D2E9FC23}"/>
              </a:ext>
            </a:extLst>
          </p:cNvPr>
          <p:cNvCxnSpPr>
            <a:cxnSpLocks/>
            <a:endCxn id="20" idx="1"/>
          </p:cNvCxnSpPr>
          <p:nvPr/>
        </p:nvCxnSpPr>
        <p:spPr>
          <a:xfrm>
            <a:off x="1869439" y="5583427"/>
            <a:ext cx="2325994" cy="942167"/>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0" name="コネクタ: カギ線 39">
            <a:extLst>
              <a:ext uri="{FF2B5EF4-FFF2-40B4-BE49-F238E27FC236}">
                <a16:creationId xmlns:a16="http://schemas.microsoft.com/office/drawing/2014/main" id="{A187C2C5-763B-9863-94BB-7A9967BDD045}"/>
              </a:ext>
            </a:extLst>
          </p:cNvPr>
          <p:cNvCxnSpPr>
            <a:cxnSpLocks/>
            <a:endCxn id="21" idx="1"/>
          </p:cNvCxnSpPr>
          <p:nvPr/>
        </p:nvCxnSpPr>
        <p:spPr>
          <a:xfrm>
            <a:off x="1869439" y="5583425"/>
            <a:ext cx="2325994" cy="1573280"/>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3" name="四角形: 角を丸くする 12">
            <a:extLst>
              <a:ext uri="{FF2B5EF4-FFF2-40B4-BE49-F238E27FC236}">
                <a16:creationId xmlns:a16="http://schemas.microsoft.com/office/drawing/2014/main" id="{833DB139-8FE7-85E6-73B3-E25418122575}"/>
              </a:ext>
            </a:extLst>
          </p:cNvPr>
          <p:cNvSpPr/>
          <p:nvPr/>
        </p:nvSpPr>
        <p:spPr>
          <a:xfrm>
            <a:off x="759097" y="5170800"/>
            <a:ext cx="1132114" cy="1096443"/>
          </a:xfrm>
          <a:prstGeom prst="roundRect">
            <a:avLst/>
          </a:prstGeom>
          <a:solidFill>
            <a:srgbClr val="FCE7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コネクタ: カギ線 43">
            <a:extLst>
              <a:ext uri="{FF2B5EF4-FFF2-40B4-BE49-F238E27FC236}">
                <a16:creationId xmlns:a16="http://schemas.microsoft.com/office/drawing/2014/main" id="{F2F12E78-7B68-895A-7AE8-CC1BF33DE48E}"/>
              </a:ext>
            </a:extLst>
          </p:cNvPr>
          <p:cNvCxnSpPr>
            <a:cxnSpLocks/>
            <a:endCxn id="22" idx="1"/>
          </p:cNvCxnSpPr>
          <p:nvPr/>
        </p:nvCxnSpPr>
        <p:spPr>
          <a:xfrm>
            <a:off x="1869439" y="5583427"/>
            <a:ext cx="2325994" cy="2204393"/>
          </a:xfrm>
          <a:prstGeom prst="bentConnector3">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sp>
        <p:nvSpPr>
          <p:cNvPr id="47" name="テキスト ボックス 46">
            <a:extLst>
              <a:ext uri="{FF2B5EF4-FFF2-40B4-BE49-F238E27FC236}">
                <a16:creationId xmlns:a16="http://schemas.microsoft.com/office/drawing/2014/main" id="{007DAC71-4E69-21AC-C920-487C1DBD8754}"/>
              </a:ext>
            </a:extLst>
          </p:cNvPr>
          <p:cNvSpPr txBox="1"/>
          <p:nvPr/>
        </p:nvSpPr>
        <p:spPr>
          <a:xfrm>
            <a:off x="3100483" y="4998884"/>
            <a:ext cx="854610" cy="253916"/>
          </a:xfrm>
          <a:prstGeom prst="rect">
            <a:avLst/>
          </a:prstGeom>
          <a:noFill/>
        </p:spPr>
        <p:txBody>
          <a:bodyPr wrap="square">
            <a:spAutoFit/>
          </a:bodyPr>
          <a:lstStyle/>
          <a:p>
            <a:pPr defTabSz="914268" eaLnBrk="0" fontAlgn="base" hangingPunct="0">
              <a:spcBef>
                <a:spcPct val="0"/>
              </a:spcBef>
              <a:spcAft>
                <a:spcPts val="600"/>
              </a:spcAft>
            </a:pPr>
            <a:r>
              <a:rPr lang="ja-JP" altLang="en-US" sz="1050" b="1" dirty="0">
                <a:latin typeface="BIZ UDPゴシック" panose="020B0400000000000000" pitchFamily="50" charset="-128"/>
                <a:ea typeface="BIZ UDPゴシック" panose="020B0400000000000000" pitchFamily="50" charset="-128"/>
                <a:cs typeface="Times New Roman" panose="02020603050405020304" pitchFamily="18" charset="0"/>
              </a:rPr>
              <a:t>衛生管理</a:t>
            </a:r>
            <a:endParaRPr lang="ja-JP" altLang="en-US" sz="1000" dirty="0"/>
          </a:p>
        </p:txBody>
      </p:sp>
      <p:sp>
        <p:nvSpPr>
          <p:cNvPr id="48" name="テキスト ボックス 47">
            <a:extLst>
              <a:ext uri="{FF2B5EF4-FFF2-40B4-BE49-F238E27FC236}">
                <a16:creationId xmlns:a16="http://schemas.microsoft.com/office/drawing/2014/main" id="{426E66EA-894F-D853-E27C-3AF3C82AE9BE}"/>
              </a:ext>
            </a:extLst>
          </p:cNvPr>
          <p:cNvSpPr txBox="1"/>
          <p:nvPr/>
        </p:nvSpPr>
        <p:spPr>
          <a:xfrm>
            <a:off x="3100483" y="6231394"/>
            <a:ext cx="854610" cy="253916"/>
          </a:xfrm>
          <a:prstGeom prst="rect">
            <a:avLst/>
          </a:prstGeom>
          <a:noFill/>
        </p:spPr>
        <p:txBody>
          <a:bodyPr wrap="square">
            <a:spAutoFit/>
          </a:bodyPr>
          <a:lstStyle/>
          <a:p>
            <a:pPr defTabSz="914268" eaLnBrk="0" fontAlgn="base" hangingPunct="0">
              <a:spcBef>
                <a:spcPct val="0"/>
              </a:spcBef>
              <a:spcAft>
                <a:spcPts val="600"/>
              </a:spcAft>
            </a:pPr>
            <a:r>
              <a:rPr lang="ja-JP" altLang="en-US" sz="1050" b="1" dirty="0">
                <a:latin typeface="BIZ UDPゴシック" panose="020B0400000000000000" pitchFamily="50" charset="-128"/>
                <a:ea typeface="BIZ UDPゴシック" panose="020B0400000000000000" pitchFamily="50" charset="-128"/>
                <a:cs typeface="Times New Roman" panose="02020603050405020304" pitchFamily="18" charset="0"/>
              </a:rPr>
              <a:t>情報発信</a:t>
            </a:r>
            <a:endParaRPr lang="ja-JP" altLang="en-US" sz="1000" dirty="0"/>
          </a:p>
        </p:txBody>
      </p:sp>
      <p:sp>
        <p:nvSpPr>
          <p:cNvPr id="49" name="テキスト ボックス 48">
            <a:extLst>
              <a:ext uri="{FF2B5EF4-FFF2-40B4-BE49-F238E27FC236}">
                <a16:creationId xmlns:a16="http://schemas.microsoft.com/office/drawing/2014/main" id="{8A0F6518-B116-DD72-2B7D-D24FCC324D12}"/>
              </a:ext>
            </a:extLst>
          </p:cNvPr>
          <p:cNvSpPr txBox="1"/>
          <p:nvPr/>
        </p:nvSpPr>
        <p:spPr>
          <a:xfrm>
            <a:off x="3100483" y="6894445"/>
            <a:ext cx="854610" cy="253916"/>
          </a:xfrm>
          <a:prstGeom prst="rect">
            <a:avLst/>
          </a:prstGeom>
          <a:noFill/>
        </p:spPr>
        <p:txBody>
          <a:bodyPr wrap="square">
            <a:spAutoFit/>
          </a:bodyPr>
          <a:lstStyle/>
          <a:p>
            <a:pPr defTabSz="914268" eaLnBrk="0" fontAlgn="base" hangingPunct="0">
              <a:spcBef>
                <a:spcPct val="0"/>
              </a:spcBef>
              <a:spcAft>
                <a:spcPts val="600"/>
              </a:spcAft>
            </a:pPr>
            <a:r>
              <a:rPr lang="ja-JP" altLang="en-US" sz="1050" b="1" dirty="0">
                <a:latin typeface="BIZ UDPゴシック" panose="020B0400000000000000" pitchFamily="50" charset="-128"/>
                <a:ea typeface="BIZ UDPゴシック" panose="020B0400000000000000" pitchFamily="50" charset="-128"/>
                <a:cs typeface="Times New Roman" panose="02020603050405020304" pitchFamily="18" charset="0"/>
              </a:rPr>
              <a:t>物資管理</a:t>
            </a:r>
            <a:endParaRPr lang="ja-JP" altLang="en-US" sz="1000" dirty="0"/>
          </a:p>
        </p:txBody>
      </p:sp>
      <p:sp>
        <p:nvSpPr>
          <p:cNvPr id="50" name="テキスト ボックス 49">
            <a:extLst>
              <a:ext uri="{FF2B5EF4-FFF2-40B4-BE49-F238E27FC236}">
                <a16:creationId xmlns:a16="http://schemas.microsoft.com/office/drawing/2014/main" id="{9787F63A-F031-C93E-AEB4-3FEA2CFFFCFB}"/>
              </a:ext>
            </a:extLst>
          </p:cNvPr>
          <p:cNvSpPr txBox="1"/>
          <p:nvPr/>
        </p:nvSpPr>
        <p:spPr>
          <a:xfrm>
            <a:off x="3100483" y="7533902"/>
            <a:ext cx="854610" cy="253916"/>
          </a:xfrm>
          <a:prstGeom prst="rect">
            <a:avLst/>
          </a:prstGeom>
          <a:noFill/>
        </p:spPr>
        <p:txBody>
          <a:bodyPr wrap="square">
            <a:spAutoFit/>
          </a:bodyPr>
          <a:lstStyle/>
          <a:p>
            <a:pPr defTabSz="914268" eaLnBrk="0" fontAlgn="base" hangingPunct="0">
              <a:spcBef>
                <a:spcPct val="0"/>
              </a:spcBef>
              <a:spcAft>
                <a:spcPts val="600"/>
              </a:spcAft>
            </a:pPr>
            <a:r>
              <a:rPr lang="ja-JP" altLang="en-US" sz="1050" b="1" dirty="0">
                <a:latin typeface="BIZ UDPゴシック" panose="020B0400000000000000" pitchFamily="50" charset="-128"/>
                <a:ea typeface="BIZ UDPゴシック" panose="020B0400000000000000" pitchFamily="50" charset="-128"/>
                <a:cs typeface="Times New Roman" panose="02020603050405020304" pitchFamily="18" charset="0"/>
              </a:rPr>
              <a:t>飼養場所</a:t>
            </a:r>
            <a:endParaRPr lang="ja-JP" altLang="en-US" sz="1000" dirty="0"/>
          </a:p>
        </p:txBody>
      </p:sp>
      <p:sp>
        <p:nvSpPr>
          <p:cNvPr id="2" name="四角形: 角を丸くする 1">
            <a:extLst>
              <a:ext uri="{FF2B5EF4-FFF2-40B4-BE49-F238E27FC236}">
                <a16:creationId xmlns:a16="http://schemas.microsoft.com/office/drawing/2014/main" id="{9F387A8B-15D9-A185-943F-F02964A4AFFF}"/>
              </a:ext>
            </a:extLst>
          </p:cNvPr>
          <p:cNvSpPr/>
          <p:nvPr/>
        </p:nvSpPr>
        <p:spPr>
          <a:xfrm>
            <a:off x="781343" y="7431647"/>
            <a:ext cx="1132114" cy="798602"/>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12CE2D5-4AF3-03A0-12C8-929B8B94253E}"/>
              </a:ext>
            </a:extLst>
          </p:cNvPr>
          <p:cNvSpPr txBox="1"/>
          <p:nvPr/>
        </p:nvSpPr>
        <p:spPr>
          <a:xfrm>
            <a:off x="746254" y="7605430"/>
            <a:ext cx="1232262" cy="523220"/>
          </a:xfrm>
          <a:prstGeom prst="rect">
            <a:avLst/>
          </a:prstGeom>
          <a:noFill/>
        </p:spPr>
        <p:txBody>
          <a:bodyPr wrap="square">
            <a:spAutoFit/>
          </a:bodyPr>
          <a:lstStyle/>
          <a:p>
            <a:pPr algn="ctr"/>
            <a:r>
              <a:rPr lang="ja-JP" altLang="en-US" sz="1400" b="1" dirty="0"/>
              <a:t>獣医師会</a:t>
            </a:r>
            <a:endParaRPr lang="en-US" altLang="ja-JP" sz="1400" b="1" dirty="0"/>
          </a:p>
          <a:p>
            <a:pPr algn="ctr"/>
            <a:r>
              <a:rPr lang="ja-JP" altLang="en-US" sz="1400" b="1" spc="-150" dirty="0"/>
              <a:t>ボランティア</a:t>
            </a:r>
          </a:p>
        </p:txBody>
      </p:sp>
      <p:sp>
        <p:nvSpPr>
          <p:cNvPr id="17" name="矢印: 下 16">
            <a:extLst>
              <a:ext uri="{FF2B5EF4-FFF2-40B4-BE49-F238E27FC236}">
                <a16:creationId xmlns:a16="http://schemas.microsoft.com/office/drawing/2014/main" id="{B7CF27AD-372E-5E25-0A76-87682DD039B0}"/>
              </a:ext>
            </a:extLst>
          </p:cNvPr>
          <p:cNvSpPr/>
          <p:nvPr/>
        </p:nvSpPr>
        <p:spPr>
          <a:xfrm>
            <a:off x="1165742" y="6527752"/>
            <a:ext cx="241584" cy="346624"/>
          </a:xfrm>
          <a:prstGeom prst="down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D2F9781-8FB3-1B8C-3AB4-C6B065E27F4D}"/>
              </a:ext>
            </a:extLst>
          </p:cNvPr>
          <p:cNvSpPr txBox="1"/>
          <p:nvPr/>
        </p:nvSpPr>
        <p:spPr>
          <a:xfrm>
            <a:off x="720998" y="6582865"/>
            <a:ext cx="649515" cy="276999"/>
          </a:xfrm>
          <a:prstGeom prst="rect">
            <a:avLst/>
          </a:prstGeom>
          <a:noFill/>
        </p:spPr>
        <p:txBody>
          <a:bodyPr wrap="square">
            <a:spAutoFit/>
          </a:bodyPr>
          <a:lstStyle/>
          <a:p>
            <a:r>
              <a:rPr lang="ja-JP" altLang="en-US" sz="1200" b="1" dirty="0"/>
              <a:t>相談</a:t>
            </a:r>
          </a:p>
        </p:txBody>
      </p:sp>
      <p:cxnSp>
        <p:nvCxnSpPr>
          <p:cNvPr id="53" name="コネクタ: カギ線 52">
            <a:extLst>
              <a:ext uri="{FF2B5EF4-FFF2-40B4-BE49-F238E27FC236}">
                <a16:creationId xmlns:a16="http://schemas.microsoft.com/office/drawing/2014/main" id="{9B6FE09C-3FA5-E0D2-86A7-7DFC352E5E2C}"/>
              </a:ext>
            </a:extLst>
          </p:cNvPr>
          <p:cNvCxnSpPr>
            <a:cxnSpLocks/>
          </p:cNvCxnSpPr>
          <p:nvPr/>
        </p:nvCxnSpPr>
        <p:spPr>
          <a:xfrm rot="16200000" flipH="1">
            <a:off x="2504931" y="6712516"/>
            <a:ext cx="2212958" cy="1162997"/>
          </a:xfrm>
          <a:prstGeom prst="bentConnector3">
            <a:avLst>
              <a:gd name="adj1" fmla="val 99929"/>
            </a:avLst>
          </a:prstGeom>
          <a:ln w="38100">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7" name="コネクタ: カギ線 56">
            <a:extLst>
              <a:ext uri="{FF2B5EF4-FFF2-40B4-BE49-F238E27FC236}">
                <a16:creationId xmlns:a16="http://schemas.microsoft.com/office/drawing/2014/main" id="{3A2EE605-44B5-7BB1-C8B1-D6850B9E9B4B}"/>
              </a:ext>
            </a:extLst>
          </p:cNvPr>
          <p:cNvCxnSpPr>
            <a:cxnSpLocks/>
          </p:cNvCxnSpPr>
          <p:nvPr/>
        </p:nvCxnSpPr>
        <p:spPr>
          <a:xfrm rot="16200000" flipH="1">
            <a:off x="2504932" y="7384983"/>
            <a:ext cx="2212958" cy="1162997"/>
          </a:xfrm>
          <a:prstGeom prst="bentConnector3">
            <a:avLst>
              <a:gd name="adj1" fmla="val 99929"/>
            </a:avLst>
          </a:prstGeom>
          <a:ln w="38100">
            <a:headEnd type="none"/>
            <a:tailEnd type="triangle"/>
          </a:ln>
        </p:spPr>
        <p:style>
          <a:lnRef idx="2">
            <a:schemeClr val="accent1"/>
          </a:lnRef>
          <a:fillRef idx="0">
            <a:schemeClr val="accent1"/>
          </a:fillRef>
          <a:effectRef idx="1">
            <a:schemeClr val="accent1"/>
          </a:effectRef>
          <a:fontRef idx="minor">
            <a:schemeClr val="tx1"/>
          </a:fontRef>
        </p:style>
      </p:cxnSp>
      <p:sp>
        <p:nvSpPr>
          <p:cNvPr id="58" name="四角形: 角を丸くする 57">
            <a:extLst>
              <a:ext uri="{FF2B5EF4-FFF2-40B4-BE49-F238E27FC236}">
                <a16:creationId xmlns:a16="http://schemas.microsoft.com/office/drawing/2014/main" id="{0CCFB4DA-285F-31B8-04CE-5448AF8073B0}"/>
              </a:ext>
            </a:extLst>
          </p:cNvPr>
          <p:cNvSpPr/>
          <p:nvPr/>
        </p:nvSpPr>
        <p:spPr>
          <a:xfrm>
            <a:off x="4191979" y="8169074"/>
            <a:ext cx="1989057" cy="545906"/>
          </a:xfrm>
          <a:prstGeom prst="roundRect">
            <a:avLst/>
          </a:prstGeom>
          <a:solidFill>
            <a:srgbClr val="D1E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四角形: 角を丸くする 58">
            <a:extLst>
              <a:ext uri="{FF2B5EF4-FFF2-40B4-BE49-F238E27FC236}">
                <a16:creationId xmlns:a16="http://schemas.microsoft.com/office/drawing/2014/main" id="{249A3CB0-070C-DDF8-4EDE-02C59C4C97E6}"/>
              </a:ext>
            </a:extLst>
          </p:cNvPr>
          <p:cNvSpPr/>
          <p:nvPr/>
        </p:nvSpPr>
        <p:spPr>
          <a:xfrm>
            <a:off x="4201278" y="8818441"/>
            <a:ext cx="1989057" cy="545906"/>
          </a:xfrm>
          <a:prstGeom prst="roundRect">
            <a:avLst/>
          </a:prstGeom>
          <a:solidFill>
            <a:srgbClr val="D1E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840ED22B-024A-B44E-59B2-7568C6924765}"/>
              </a:ext>
            </a:extLst>
          </p:cNvPr>
          <p:cNvSpPr txBox="1"/>
          <p:nvPr/>
        </p:nvSpPr>
        <p:spPr>
          <a:xfrm>
            <a:off x="779529" y="5595516"/>
            <a:ext cx="1079024" cy="307777"/>
          </a:xfrm>
          <a:prstGeom prst="rect">
            <a:avLst/>
          </a:prstGeom>
          <a:noFill/>
        </p:spPr>
        <p:txBody>
          <a:bodyPr wrap="square">
            <a:spAutoFit/>
          </a:bodyPr>
          <a:lstStyle/>
          <a:p>
            <a:r>
              <a:rPr lang="ja-JP" altLang="en-US" sz="1400" b="1" dirty="0"/>
              <a:t>飼い主の会</a:t>
            </a:r>
          </a:p>
        </p:txBody>
      </p:sp>
      <p:sp>
        <p:nvSpPr>
          <p:cNvPr id="63" name="テキスト ボックス 62">
            <a:extLst>
              <a:ext uri="{FF2B5EF4-FFF2-40B4-BE49-F238E27FC236}">
                <a16:creationId xmlns:a16="http://schemas.microsoft.com/office/drawing/2014/main" id="{C8A467A6-2AD7-C55C-6FE0-365549819108}"/>
              </a:ext>
            </a:extLst>
          </p:cNvPr>
          <p:cNvSpPr txBox="1"/>
          <p:nvPr/>
        </p:nvSpPr>
        <p:spPr>
          <a:xfrm>
            <a:off x="3100483" y="8150749"/>
            <a:ext cx="854610" cy="253916"/>
          </a:xfrm>
          <a:prstGeom prst="rect">
            <a:avLst/>
          </a:prstGeom>
          <a:noFill/>
        </p:spPr>
        <p:txBody>
          <a:bodyPr wrap="square">
            <a:spAutoFit/>
          </a:bodyPr>
          <a:lstStyle/>
          <a:p>
            <a:pPr defTabSz="914268" eaLnBrk="0" fontAlgn="base" hangingPunct="0">
              <a:spcBef>
                <a:spcPct val="0"/>
              </a:spcBef>
              <a:spcAft>
                <a:spcPts val="600"/>
              </a:spcAft>
            </a:pPr>
            <a:r>
              <a:rPr lang="ja-JP" altLang="en-US" sz="1050" b="1" dirty="0">
                <a:latin typeface="BIZ UDPゴシック" panose="020B0400000000000000" pitchFamily="50" charset="-128"/>
                <a:ea typeface="BIZ UDPゴシック" panose="020B0400000000000000" pitchFamily="50" charset="-128"/>
                <a:cs typeface="Times New Roman" panose="02020603050405020304" pitchFamily="18" charset="0"/>
              </a:rPr>
              <a:t>所在把握</a:t>
            </a:r>
            <a:endParaRPr lang="ja-JP" altLang="en-US" sz="1000" dirty="0"/>
          </a:p>
        </p:txBody>
      </p:sp>
      <p:sp>
        <p:nvSpPr>
          <p:cNvPr id="64" name="テキスト ボックス 63">
            <a:extLst>
              <a:ext uri="{FF2B5EF4-FFF2-40B4-BE49-F238E27FC236}">
                <a16:creationId xmlns:a16="http://schemas.microsoft.com/office/drawing/2014/main" id="{E937CCC0-AEED-EDFF-6A9E-9D45C07B1DC6}"/>
              </a:ext>
            </a:extLst>
          </p:cNvPr>
          <p:cNvSpPr txBox="1"/>
          <p:nvPr/>
        </p:nvSpPr>
        <p:spPr>
          <a:xfrm>
            <a:off x="3100483" y="8823217"/>
            <a:ext cx="854610" cy="253916"/>
          </a:xfrm>
          <a:prstGeom prst="rect">
            <a:avLst/>
          </a:prstGeom>
          <a:noFill/>
        </p:spPr>
        <p:txBody>
          <a:bodyPr wrap="square">
            <a:spAutoFit/>
          </a:bodyPr>
          <a:lstStyle/>
          <a:p>
            <a:pPr defTabSz="914268" eaLnBrk="0" fontAlgn="base" hangingPunct="0">
              <a:spcBef>
                <a:spcPct val="0"/>
              </a:spcBef>
              <a:spcAft>
                <a:spcPts val="600"/>
              </a:spcAft>
            </a:pPr>
            <a:r>
              <a:rPr lang="ja-JP" altLang="en-US" sz="1050" b="1" dirty="0">
                <a:latin typeface="BIZ UDPゴシック" panose="020B0400000000000000" pitchFamily="50" charset="-128"/>
                <a:ea typeface="BIZ UDPゴシック" panose="020B0400000000000000" pitchFamily="50" charset="-128"/>
                <a:cs typeface="Times New Roman" panose="02020603050405020304" pitchFamily="18" charset="0"/>
              </a:rPr>
              <a:t>在宅支援</a:t>
            </a:r>
            <a:endParaRPr lang="ja-JP" altLang="en-US" sz="1000" dirty="0"/>
          </a:p>
        </p:txBody>
      </p:sp>
      <p:sp>
        <p:nvSpPr>
          <p:cNvPr id="65" name="テキスト ボックス 64">
            <a:extLst>
              <a:ext uri="{FF2B5EF4-FFF2-40B4-BE49-F238E27FC236}">
                <a16:creationId xmlns:a16="http://schemas.microsoft.com/office/drawing/2014/main" id="{9ACE82F6-6612-1BA1-1C36-E0D98CB32FCA}"/>
              </a:ext>
            </a:extLst>
          </p:cNvPr>
          <p:cNvSpPr txBox="1"/>
          <p:nvPr/>
        </p:nvSpPr>
        <p:spPr>
          <a:xfrm>
            <a:off x="4176339" y="8319819"/>
            <a:ext cx="2098758" cy="276999"/>
          </a:xfrm>
          <a:prstGeom prst="rect">
            <a:avLst/>
          </a:prstGeom>
          <a:noFill/>
        </p:spPr>
        <p:txBody>
          <a:bodyPr wrap="square">
            <a:spAutoFit/>
          </a:bodyPr>
          <a:lstStyle/>
          <a:p>
            <a:r>
              <a:rPr lang="ja-JP" altLang="en-US" sz="1200" b="1" dirty="0"/>
              <a:t>車中泊避難スペース運営班</a:t>
            </a:r>
          </a:p>
        </p:txBody>
      </p:sp>
      <p:sp>
        <p:nvSpPr>
          <p:cNvPr id="66" name="テキスト ボックス 65">
            <a:extLst>
              <a:ext uri="{FF2B5EF4-FFF2-40B4-BE49-F238E27FC236}">
                <a16:creationId xmlns:a16="http://schemas.microsoft.com/office/drawing/2014/main" id="{30EED99D-AEB1-4E6E-C256-E9DF1BA304DA}"/>
              </a:ext>
            </a:extLst>
          </p:cNvPr>
          <p:cNvSpPr txBox="1"/>
          <p:nvPr/>
        </p:nvSpPr>
        <p:spPr>
          <a:xfrm>
            <a:off x="4660111" y="8972338"/>
            <a:ext cx="1101005" cy="307777"/>
          </a:xfrm>
          <a:prstGeom prst="rect">
            <a:avLst/>
          </a:prstGeom>
          <a:noFill/>
        </p:spPr>
        <p:txBody>
          <a:bodyPr wrap="square">
            <a:spAutoFit/>
          </a:bodyPr>
          <a:lstStyle/>
          <a:p>
            <a:r>
              <a:rPr lang="ja-JP" altLang="en-US" sz="1400" b="1" dirty="0"/>
              <a:t>屋外支援班</a:t>
            </a:r>
          </a:p>
        </p:txBody>
      </p:sp>
    </p:spTree>
    <p:extLst>
      <p:ext uri="{BB962C8B-B14F-4D97-AF65-F5344CB8AC3E}">
        <p14:creationId xmlns:p14="http://schemas.microsoft.com/office/powerpoint/2010/main" val="3900911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24F16-A3A6-ED55-E2E0-330D5138B10C}"/>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DB23BCF-43B8-C34D-B83E-5F3F50168A3D}"/>
              </a:ext>
            </a:extLst>
          </p:cNvPr>
          <p:cNvSpPr txBox="1"/>
          <p:nvPr/>
        </p:nvSpPr>
        <p:spPr>
          <a:xfrm>
            <a:off x="1288868" y="303934"/>
            <a:ext cx="4299132" cy="461665"/>
          </a:xfrm>
          <a:prstGeom prst="rect">
            <a:avLst/>
          </a:prstGeom>
          <a:noFill/>
        </p:spPr>
        <p:txBody>
          <a:bodyPr wrap="square">
            <a:spAutoFit/>
          </a:bodyPr>
          <a:lstStyle/>
          <a:p>
            <a:pPr algn="ctr">
              <a:spcAft>
                <a:spcPts val="3000"/>
              </a:spcAft>
            </a:pPr>
            <a:r>
              <a:rPr kumimoji="1" lang="ja-JP" altLang="en-US" sz="2400" b="1" spc="30" dirty="0">
                <a:latin typeface="BIZ UDPゴシック" panose="020B0400000000000000" pitchFamily="50" charset="-128"/>
                <a:ea typeface="BIZ UDPゴシック" panose="020B0400000000000000" pitchFamily="50" charset="-128"/>
              </a:rPr>
              <a:t>「飼い主の会」設置のお知らせ</a:t>
            </a:r>
          </a:p>
        </p:txBody>
      </p:sp>
      <p:sp>
        <p:nvSpPr>
          <p:cNvPr id="10" name="テキスト ボックス 9">
            <a:extLst>
              <a:ext uri="{FF2B5EF4-FFF2-40B4-BE49-F238E27FC236}">
                <a16:creationId xmlns:a16="http://schemas.microsoft.com/office/drawing/2014/main" id="{7E9E888A-D9B0-E269-9A6F-3A05A2EAD486}"/>
              </a:ext>
            </a:extLst>
          </p:cNvPr>
          <p:cNvSpPr txBox="1"/>
          <p:nvPr/>
        </p:nvSpPr>
        <p:spPr>
          <a:xfrm>
            <a:off x="347617" y="772489"/>
            <a:ext cx="6269313" cy="784830"/>
          </a:xfrm>
          <a:prstGeom prst="rect">
            <a:avLst/>
          </a:prstGeom>
          <a:noFill/>
        </p:spPr>
        <p:txBody>
          <a:bodyPr wrap="square">
            <a:spAutoFit/>
          </a:bodyPr>
          <a:lstStyle/>
          <a:p>
            <a:pPr defTabSz="914268" eaLnBrk="0" fontAlgn="base" hangingPunct="0">
              <a:spcBef>
                <a:spcPct val="0"/>
              </a:spcBef>
              <a:spcAft>
                <a:spcPts val="600"/>
              </a:spcAft>
            </a:pPr>
            <a:r>
              <a:rPr lang="ja-JP" altLang="en-US" sz="1400" b="1" dirty="0">
                <a:latin typeface="BIZ UDPゴシック" panose="020B0400000000000000" pitchFamily="50" charset="-128"/>
                <a:ea typeface="BIZ UDPゴシック" panose="020B0400000000000000" pitchFamily="50" charset="-128"/>
                <a:cs typeface="Times New Roman" panose="02020603050405020304" pitchFamily="18" charset="0"/>
              </a:rPr>
              <a:t>主な活動内容</a:t>
            </a:r>
            <a:endParaRPr lang="en-US" altLang="ja-JP" sz="1400" b="1"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268" eaLnBrk="0" fontAlgn="base" hangingPunct="0">
              <a:spcBef>
                <a:spcPct val="0"/>
              </a:spcBef>
              <a:spcAft>
                <a:spcPts val="600"/>
              </a:spcAft>
            </a:pPr>
            <a:r>
              <a:rPr lang="ja-JP" altLang="en-US" sz="14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飼い主同士で協力してペットの適正飼養や健康管理、物資の管理、情報共有、苦情対応などを行います。</a:t>
            </a:r>
            <a:endParaRPr lang="ja-JP" altLang="en-US" sz="1200" dirty="0">
              <a:highlight>
                <a:srgbClr val="FFFF00"/>
              </a:highlight>
              <a:latin typeface="BIZ UDPゴシック" panose="020B0400000000000000" pitchFamily="50" charset="-128"/>
              <a:ea typeface="BIZ UDPゴシック" panose="020B0400000000000000" pitchFamily="50" charset="-128"/>
            </a:endParaRPr>
          </a:p>
        </p:txBody>
      </p:sp>
      <p:graphicFrame>
        <p:nvGraphicFramePr>
          <p:cNvPr id="17" name="表 16">
            <a:extLst>
              <a:ext uri="{FF2B5EF4-FFF2-40B4-BE49-F238E27FC236}">
                <a16:creationId xmlns:a16="http://schemas.microsoft.com/office/drawing/2014/main" id="{C8B62FB3-6D6E-1143-2061-3880297CF9A5}"/>
              </a:ext>
            </a:extLst>
          </p:cNvPr>
          <p:cNvGraphicFramePr>
            <a:graphicFrameLocks noGrp="1"/>
          </p:cNvGraphicFramePr>
          <p:nvPr>
            <p:extLst>
              <p:ext uri="{D42A27DB-BD31-4B8C-83A1-F6EECF244321}">
                <p14:modId xmlns:p14="http://schemas.microsoft.com/office/powerpoint/2010/main" val="1539399895"/>
              </p:ext>
            </p:extLst>
          </p:nvPr>
        </p:nvGraphicFramePr>
        <p:xfrm>
          <a:off x="188843" y="1611741"/>
          <a:ext cx="6530009" cy="7809462"/>
        </p:xfrm>
        <a:graphic>
          <a:graphicData uri="http://schemas.openxmlformats.org/drawingml/2006/table">
            <a:tbl>
              <a:tblPr firstRow="1" bandRow="1">
                <a:tableStyleId>{0E3FDE45-AF77-4B5C-9715-49D594BDF05E}</a:tableStyleId>
              </a:tblPr>
              <a:tblGrid>
                <a:gridCol w="1245270">
                  <a:extLst>
                    <a:ext uri="{9D8B030D-6E8A-4147-A177-3AD203B41FA5}">
                      <a16:colId xmlns:a16="http://schemas.microsoft.com/office/drawing/2014/main" val="422913972"/>
                    </a:ext>
                  </a:extLst>
                </a:gridCol>
                <a:gridCol w="2402391">
                  <a:extLst>
                    <a:ext uri="{9D8B030D-6E8A-4147-A177-3AD203B41FA5}">
                      <a16:colId xmlns:a16="http://schemas.microsoft.com/office/drawing/2014/main" val="1581148856"/>
                    </a:ext>
                  </a:extLst>
                </a:gridCol>
                <a:gridCol w="2882348">
                  <a:extLst>
                    <a:ext uri="{9D8B030D-6E8A-4147-A177-3AD203B41FA5}">
                      <a16:colId xmlns:a16="http://schemas.microsoft.com/office/drawing/2014/main" val="3411197024"/>
                    </a:ext>
                  </a:extLst>
                </a:gridCol>
              </a:tblGrid>
              <a:tr h="319002">
                <a:tc>
                  <a:txBody>
                    <a:bodyPr/>
                    <a:lstStyle/>
                    <a:p>
                      <a:pPr marL="0" marR="0" lvl="0" indent="0" algn="ctr" defTabSz="1425550" rtl="0" eaLnBrk="1" fontAlgn="auto" latinLnBrk="0" hangingPunct="1">
                        <a:lnSpc>
                          <a:spcPct val="110000"/>
                        </a:lnSpc>
                        <a:spcBef>
                          <a:spcPts val="0"/>
                        </a:spcBef>
                        <a:spcAft>
                          <a:spcPts val="0"/>
                        </a:spcAft>
                        <a:buClrTx/>
                        <a:buSzTx/>
                        <a:buFont typeface="Wingdings" panose="05000000000000000000" pitchFamily="2" charset="2"/>
                        <a:buNone/>
                        <a:tabLst/>
                        <a:defRPr/>
                      </a:pPr>
                      <a:r>
                        <a:rPr lang="ja-JP" altLang="en-US" sz="1200" b="1" spc="30" dirty="0">
                          <a:solidFill>
                            <a:schemeClr val="tx1"/>
                          </a:solidFill>
                          <a:latin typeface="BIZ UDPゴシック" panose="020B0400000000000000" pitchFamily="50" charset="-128"/>
                          <a:ea typeface="BIZ UDPゴシック" panose="020B0400000000000000" pitchFamily="50" charset="-128"/>
                        </a:rPr>
                        <a:t>項目</a:t>
                      </a:r>
                      <a:endParaRPr lang="en-US" altLang="ja-JP" sz="1200" b="1" spc="3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EEBF7"/>
                    </a:solidFill>
                  </a:tcPr>
                </a:tc>
                <a:tc>
                  <a:txBody>
                    <a:bodyPr/>
                    <a:lstStyle/>
                    <a:p>
                      <a:pPr marL="0" marR="0" lvl="0" indent="0" algn="ctr" defTabSz="1425550" rtl="0" eaLnBrk="1" fontAlgn="auto" latinLnBrk="0" hangingPunct="1">
                        <a:lnSpc>
                          <a:spcPct val="110000"/>
                        </a:lnSpc>
                        <a:spcBef>
                          <a:spcPts val="0"/>
                        </a:spcBef>
                        <a:spcAft>
                          <a:spcPts val="0"/>
                        </a:spcAft>
                        <a:buClrTx/>
                        <a:buSzTx/>
                        <a:buFont typeface="Wingdings" panose="05000000000000000000" pitchFamily="2" charset="2"/>
                        <a:buNone/>
                        <a:tabLst/>
                        <a:defRPr/>
                      </a:pPr>
                      <a:r>
                        <a:rPr lang="ja-JP" altLang="en-US" sz="1200" b="1" spc="30" dirty="0">
                          <a:solidFill>
                            <a:schemeClr val="tx1"/>
                          </a:solidFill>
                          <a:latin typeface="BIZ UDPゴシック" panose="020B0400000000000000" pitchFamily="50" charset="-128"/>
                          <a:ea typeface="BIZ UDPゴシック" panose="020B0400000000000000" pitchFamily="50" charset="-128"/>
                        </a:rPr>
                        <a:t>作業概要</a:t>
                      </a:r>
                      <a:endParaRPr lang="en-US" altLang="ja-JP" sz="1200" b="1" spc="3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EEBF7"/>
                    </a:solidFill>
                  </a:tcPr>
                </a:tc>
                <a:tc>
                  <a:txBody>
                    <a:bodyPr/>
                    <a:lstStyle/>
                    <a:p>
                      <a:pPr marL="0" marR="0" lvl="0" indent="0" algn="ctr" defTabSz="1425550" rtl="0" eaLnBrk="1" fontAlgn="auto" latinLnBrk="0" hangingPunct="1">
                        <a:lnSpc>
                          <a:spcPct val="110000"/>
                        </a:lnSpc>
                        <a:spcBef>
                          <a:spcPts val="0"/>
                        </a:spcBef>
                        <a:spcAft>
                          <a:spcPts val="0"/>
                        </a:spcAft>
                        <a:buClrTx/>
                        <a:buSzTx/>
                        <a:buFont typeface="Wingdings" panose="05000000000000000000" pitchFamily="2" charset="2"/>
                        <a:buNone/>
                        <a:tabLst/>
                        <a:defRPr/>
                      </a:pPr>
                      <a:r>
                        <a:rPr lang="ja-JP" altLang="en-US" sz="1200" b="1" spc="30" dirty="0">
                          <a:solidFill>
                            <a:schemeClr val="tx1"/>
                          </a:solidFill>
                          <a:latin typeface="BIZ UDPゴシック" panose="020B0400000000000000" pitchFamily="50" charset="-128"/>
                          <a:ea typeface="BIZ UDPゴシック" panose="020B0400000000000000" pitchFamily="50" charset="-128"/>
                        </a:rPr>
                        <a:t>作業内容</a:t>
                      </a:r>
                      <a:endParaRPr lang="en-US" altLang="ja-JP" sz="1200" b="1" spc="3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EEBF7"/>
                    </a:solidFill>
                  </a:tcPr>
                </a:tc>
                <a:extLst>
                  <a:ext uri="{0D108BD9-81ED-4DB2-BD59-A6C34878D82A}">
                    <a16:rowId xmlns:a16="http://schemas.microsoft.com/office/drawing/2014/main" val="4264409165"/>
                  </a:ext>
                </a:extLst>
              </a:tr>
              <a:tr h="678180">
                <a:tc>
                  <a:txBody>
                    <a:bodyPr/>
                    <a:lstStyle/>
                    <a:p>
                      <a:pPr marL="0" indent="0">
                        <a:spcAft>
                          <a:spcPts val="300"/>
                        </a:spcAft>
                        <a:buFont typeface="Wingdings" panose="05000000000000000000" pitchFamily="2" charset="2"/>
                        <a:buNone/>
                      </a:pPr>
                      <a:r>
                        <a:rPr lang="ja-JP" altLang="en-US" sz="1200" dirty="0">
                          <a:latin typeface="BIZ UDPゴシック" panose="020B0400000000000000" pitchFamily="50" charset="-128"/>
                          <a:ea typeface="BIZ UDPゴシック" panose="020B0400000000000000" pitchFamily="50" charset="-128"/>
                        </a:rPr>
                        <a:t>避難所運営委員会との連絡・調整</a:t>
                      </a: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r>
                        <a:rPr lang="ja-JP" altLang="en-US" sz="1200" dirty="0">
                          <a:latin typeface="BIZ UDPゴシック" panose="020B0400000000000000" pitchFamily="50" charset="-128"/>
                          <a:ea typeface="BIZ UDPゴシック" panose="020B0400000000000000" pitchFamily="50" charset="-128"/>
                        </a:rPr>
                        <a:t>避難所全体の運営会議に参加し、飼養場所の状況を報告する</a:t>
                      </a: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l"/>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避難所全体の運営会議に参加し、頭数、トラブル、物資状況などを報告する</a:t>
                      </a:r>
                      <a:endParaRPr kumimoji="1" lang="en-US" altLang="ja-JP" sz="1200" b="0" kern="1200" dirty="0">
                        <a:solidFill>
                          <a:schemeClr val="tx1"/>
                        </a:solidFill>
                        <a:latin typeface="BIZ UDPゴシック" panose="020B0400000000000000" pitchFamily="50" charset="-128"/>
                        <a:ea typeface="BIZ UDPゴシック" panose="020B0400000000000000" pitchFamily="50" charset="-128"/>
                        <a:cs typeface="+mn-cs"/>
                      </a:endParaRPr>
                    </a:p>
                    <a:p>
                      <a:pPr marL="171450" indent="-171450">
                        <a:spcAft>
                          <a:spcPts val="300"/>
                        </a:spcAft>
                        <a:buFont typeface="Wingdings" panose="05000000000000000000" pitchFamily="2" charset="2"/>
                        <a:buChar char="l"/>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会議の情報を飼い主に周知する</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526443297"/>
                  </a:ext>
                </a:extLst>
              </a:tr>
              <a:tr h="640080">
                <a:tc>
                  <a:txBody>
                    <a:bodyPr/>
                    <a:lstStyle/>
                    <a:p>
                      <a:pPr marL="0" indent="0">
                        <a:spcAft>
                          <a:spcPts val="300"/>
                        </a:spcAft>
                        <a:buFont typeface="Wingdings" panose="05000000000000000000" pitchFamily="2" charset="2"/>
                        <a:buNone/>
                      </a:pPr>
                      <a:r>
                        <a:rPr lang="ja-JP" altLang="en-US" sz="1200" dirty="0">
                          <a:latin typeface="BIZ UDPゴシック" panose="020B0400000000000000" pitchFamily="50" charset="-128"/>
                          <a:ea typeface="BIZ UDPゴシック" panose="020B0400000000000000" pitchFamily="50" charset="-128"/>
                        </a:rPr>
                        <a:t>飼い主同士のミーティング</a:t>
                      </a: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r>
                        <a:rPr lang="ja-JP" altLang="en-US" sz="1200" dirty="0">
                          <a:latin typeface="BIZ UDPゴシック" panose="020B0400000000000000" pitchFamily="50" charset="-128"/>
                          <a:ea typeface="BIZ UDPゴシック" panose="020B0400000000000000" pitchFamily="50" charset="-128"/>
                        </a:rPr>
                        <a:t>定期的にペット飼い主を集め、当番の不公平感等、運営上の課題について話し合い、改善を図る</a:t>
                      </a: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l"/>
                      </a:pPr>
                      <a:r>
                        <a:rPr kumimoji="1" lang="ja-JP" altLang="en-US" sz="120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rPr>
                        <a:t>毎日〇時</a:t>
                      </a: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に定例で行う</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34247251"/>
                  </a:ext>
                </a:extLst>
              </a:tr>
              <a:tr h="678180">
                <a:tc>
                  <a:txBody>
                    <a:bodyPr/>
                    <a:lstStyle/>
                    <a:p>
                      <a:pPr marL="0" indent="0">
                        <a:spcAft>
                          <a:spcPts val="300"/>
                        </a:spcAft>
                        <a:buFont typeface="Wingdings" panose="05000000000000000000" pitchFamily="2" charset="2"/>
                        <a:buNone/>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飼い主とペットの名簿管理</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飼い主の氏名、ペットの頭数などの情報を、名簿として管理し、情報を共有する。</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l"/>
                      </a:pPr>
                      <a:r>
                        <a:rPr kumimoji="1" lang="ja-JP" altLang="en-US" sz="120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rPr>
                        <a:t>専用のバインダーに綴る</a:t>
                      </a:r>
                      <a:endParaRPr kumimoji="1" lang="en-US" altLang="ja-JP" sz="120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endParaRPr>
                    </a:p>
                    <a:p>
                      <a:pPr marL="171450" indent="-171450">
                        <a:spcAft>
                          <a:spcPts val="300"/>
                        </a:spcAft>
                        <a:buFont typeface="Wingdings" panose="05000000000000000000" pitchFamily="2" charset="2"/>
                        <a:buChar char="l"/>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発災当日は</a:t>
                      </a:r>
                      <a:r>
                        <a:rPr kumimoji="1" lang="en-US" altLang="ja-JP" sz="120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rPr>
                        <a:t>1</a:t>
                      </a:r>
                      <a:r>
                        <a:rPr kumimoji="1" lang="ja-JP" altLang="en-US" sz="120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rPr>
                        <a:t>時間毎</a:t>
                      </a: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、翌日以降は</a:t>
                      </a:r>
                      <a:r>
                        <a:rPr kumimoji="1" lang="ja-JP" altLang="en-US" sz="120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rPr>
                        <a:t>〇時と〇時</a:t>
                      </a: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に行う。</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195861212"/>
                  </a:ext>
                </a:extLst>
              </a:tr>
              <a:tr h="822960">
                <a:tc>
                  <a:txBody>
                    <a:bodyPr/>
                    <a:lstStyle/>
                    <a:p>
                      <a:pPr marL="0" indent="0">
                        <a:spcAft>
                          <a:spcPts val="300"/>
                        </a:spcAft>
                        <a:buFont typeface="Wingdings" panose="05000000000000000000" pitchFamily="2" charset="2"/>
                        <a:buNone/>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苦情への対応</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r>
                        <a:rPr lang="ja-JP" altLang="en-US" sz="1200" dirty="0">
                          <a:latin typeface="BIZ UDPゴシック" panose="020B0400000000000000" pitchFamily="50" charset="-128"/>
                          <a:ea typeface="BIZ UDPゴシック" panose="020B0400000000000000" pitchFamily="50" charset="-128"/>
                        </a:rPr>
                        <a:t>苦情を丁寧に聞き取り、飼い主へ必要な対策を指示し、協力して対応すると共に、再発防止策をすべての飼い主へ周知する。</a:t>
                      </a: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l"/>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ミーティング時に周知する</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4301406"/>
                  </a:ext>
                </a:extLst>
              </a:tr>
              <a:tr h="640080">
                <a:tc>
                  <a:txBody>
                    <a:bodyPr/>
                    <a:lstStyle/>
                    <a:p>
                      <a:pPr marL="0" indent="0">
                        <a:spcAft>
                          <a:spcPts val="300"/>
                        </a:spcAft>
                        <a:buFont typeface="Wingdings" panose="05000000000000000000" pitchFamily="2" charset="2"/>
                        <a:buNone/>
                      </a:pPr>
                      <a:r>
                        <a:rPr lang="ja-JP" altLang="en-US" sz="1200" dirty="0">
                          <a:latin typeface="BIZ UDPゴシック" panose="020B0400000000000000" pitchFamily="50" charset="-128"/>
                          <a:ea typeface="BIZ UDPゴシック" panose="020B0400000000000000" pitchFamily="50" charset="-128"/>
                        </a:rPr>
                        <a:t>掲示板の運営</a:t>
                      </a: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ボランティアや獣医師の訪問予定、市町村からの連絡事項等を掲示し、情報共有を図る</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l"/>
                      </a:pPr>
                      <a:r>
                        <a:rPr kumimoji="1" lang="ja-JP" altLang="en-US" sz="120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rPr>
                        <a:t>○○○</a:t>
                      </a: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に設置したペット専用掲示板に、</a:t>
                      </a:r>
                      <a:r>
                        <a:rPr kumimoji="1" lang="ja-JP" altLang="en-US" sz="120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rPr>
                        <a:t>毎日〇時</a:t>
                      </a: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に最新情報を更新する</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166503516"/>
                  </a:ext>
                </a:extLst>
              </a:tr>
              <a:tr h="678180">
                <a:tc>
                  <a:txBody>
                    <a:bodyPr/>
                    <a:lstStyle/>
                    <a:p>
                      <a:pPr marL="0" indent="0">
                        <a:spcAft>
                          <a:spcPts val="300"/>
                        </a:spcAft>
                        <a:buFont typeface="Wingdings" panose="05000000000000000000" pitchFamily="2" charset="2"/>
                        <a:buNone/>
                      </a:pPr>
                      <a:r>
                        <a:rPr lang="ja-JP" altLang="en-US" sz="1200" dirty="0">
                          <a:latin typeface="BIZ UDPゴシック" panose="020B0400000000000000" pitchFamily="50" charset="-128"/>
                          <a:ea typeface="BIZ UDPゴシック" panose="020B0400000000000000" pitchFamily="50" charset="-128"/>
                        </a:rPr>
                        <a:t>支援物資の調達・配布</a:t>
                      </a: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届いたフードやペットシーツを平等に分配し、在庫が少なくなったら</a:t>
                      </a:r>
                      <a:r>
                        <a:rPr lang="ja-JP" altLang="en-US" sz="1200" dirty="0">
                          <a:latin typeface="BIZ UDPゴシック" panose="020B0400000000000000" pitchFamily="50" charset="-128"/>
                          <a:ea typeface="BIZ UDPゴシック" panose="020B0400000000000000" pitchFamily="50" charset="-128"/>
                        </a:rPr>
                        <a:t>避難所運営委員会</a:t>
                      </a: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へ要請する</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l"/>
                      </a:pPr>
                      <a:r>
                        <a:rPr kumimoji="1" lang="ja-JP" altLang="en-US" sz="120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rPr>
                        <a:t>毎日〇時</a:t>
                      </a: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に物資を提供する</a:t>
                      </a:r>
                      <a:endParaRPr kumimoji="1" lang="en-US" altLang="ja-JP" sz="1200" b="0" kern="1200" dirty="0">
                        <a:solidFill>
                          <a:schemeClr val="tx1"/>
                        </a:solidFill>
                        <a:latin typeface="BIZ UDPゴシック" panose="020B0400000000000000" pitchFamily="50" charset="-128"/>
                        <a:ea typeface="BIZ UDPゴシック" panose="020B0400000000000000" pitchFamily="50" charset="-128"/>
                        <a:cs typeface="+mn-cs"/>
                      </a:endParaRPr>
                    </a:p>
                    <a:p>
                      <a:pPr marL="171450" indent="-171450">
                        <a:spcAft>
                          <a:spcPts val="300"/>
                        </a:spcAft>
                        <a:buFont typeface="Wingdings" panose="05000000000000000000" pitchFamily="2" charset="2"/>
                        <a:buChar char="l"/>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足りない物資は</a:t>
                      </a:r>
                      <a:r>
                        <a:rPr lang="ja-JP" altLang="en-US" sz="1200" dirty="0">
                          <a:latin typeface="BIZ UDPゴシック" panose="020B0400000000000000" pitchFamily="50" charset="-128"/>
                          <a:ea typeface="BIZ UDPゴシック" panose="020B0400000000000000" pitchFamily="50" charset="-128"/>
                        </a:rPr>
                        <a:t>避難所運営委員会</a:t>
                      </a: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に要請する</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984418637"/>
                  </a:ext>
                </a:extLst>
              </a:tr>
              <a:tr h="640080">
                <a:tc>
                  <a:txBody>
                    <a:bodyPr/>
                    <a:lstStyle/>
                    <a:p>
                      <a:pPr marL="0" indent="0">
                        <a:spcAft>
                          <a:spcPts val="300"/>
                        </a:spcAft>
                        <a:buFont typeface="Wingdings" panose="05000000000000000000" pitchFamily="2" charset="2"/>
                        <a:buNone/>
                      </a:pPr>
                      <a:r>
                        <a:rPr lang="ja-JP" altLang="en-US" sz="1200" dirty="0">
                          <a:latin typeface="BIZ UDPゴシック" panose="020B0400000000000000" pitchFamily="50" charset="-128"/>
                          <a:ea typeface="BIZ UDPゴシック" panose="020B0400000000000000" pitchFamily="50" charset="-128"/>
                        </a:rPr>
                        <a:t>清掃作業</a:t>
                      </a: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飼養場所、共有通路、排泄場所の清掃スケジュールを作成し、清掃を実施する</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71450" marR="0" lvl="0" indent="-171450" algn="l" defTabSz="685800"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1" lang="ja-JP" altLang="en-US" sz="120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rPr>
                        <a:t>毎日〇時</a:t>
                      </a: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に定例で清掃を行う</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967212460"/>
                  </a:ext>
                </a:extLst>
              </a:tr>
              <a:tr h="678180">
                <a:tc>
                  <a:txBody>
                    <a:bodyPr/>
                    <a:lstStyle/>
                    <a:p>
                      <a:pPr marL="0" indent="0">
                        <a:spcAft>
                          <a:spcPts val="300"/>
                        </a:spcAft>
                        <a:buFont typeface="Wingdings" panose="05000000000000000000" pitchFamily="2" charset="2"/>
                        <a:buNone/>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見回り活動</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感染症（下痢など）の兆候がないか確認し、異常があれば隔離スペースへの移動を検討する</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l"/>
                      </a:pPr>
                      <a:r>
                        <a:rPr kumimoji="1" lang="ja-JP" altLang="en-US" sz="120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rPr>
                        <a:t>毎日〇時</a:t>
                      </a: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に巡回を行う</a:t>
                      </a:r>
                      <a:endParaRPr kumimoji="1" lang="en-US" altLang="ja-JP" sz="1200" b="0" kern="1200" dirty="0">
                        <a:solidFill>
                          <a:schemeClr val="tx1"/>
                        </a:solidFill>
                        <a:latin typeface="BIZ UDPゴシック" panose="020B0400000000000000" pitchFamily="50" charset="-128"/>
                        <a:ea typeface="BIZ UDPゴシック" panose="020B0400000000000000" pitchFamily="50" charset="-128"/>
                        <a:cs typeface="+mn-cs"/>
                      </a:endParaRPr>
                    </a:p>
                    <a:p>
                      <a:pPr marL="171450" indent="-171450">
                        <a:spcAft>
                          <a:spcPts val="300"/>
                        </a:spcAft>
                        <a:buFont typeface="Wingdings" panose="05000000000000000000" pitchFamily="2" charset="2"/>
                        <a:buChar char="l"/>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問題が発生していたらすぐに</a:t>
                      </a:r>
                      <a:r>
                        <a:rPr lang="ja-JP" altLang="en-US" sz="1200" dirty="0">
                          <a:latin typeface="BIZ UDPゴシック" panose="020B0400000000000000" pitchFamily="50" charset="-128"/>
                          <a:ea typeface="BIZ UDPゴシック" panose="020B0400000000000000" pitchFamily="50" charset="-128"/>
                        </a:rPr>
                        <a:t>避難所運営委員会</a:t>
                      </a: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に報告する</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08234222"/>
                  </a:ext>
                </a:extLst>
              </a:tr>
              <a:tr h="640080">
                <a:tc>
                  <a:txBody>
                    <a:bodyPr/>
                    <a:lstStyle/>
                    <a:p>
                      <a:pPr marL="0" indent="0">
                        <a:spcAft>
                          <a:spcPts val="300"/>
                        </a:spcAft>
                        <a:buFont typeface="Wingdings" panose="05000000000000000000" pitchFamily="2" charset="2"/>
                        <a:buNone/>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車中泊ペット避難の運営管理</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r>
                        <a:rPr lang="ja-JP" altLang="en-US" sz="1100" dirty="0">
                          <a:effectLst/>
                          <a:latin typeface="BIZ UDPゴシック" panose="020B0400000000000000" pitchFamily="50" charset="-128"/>
                          <a:ea typeface="BIZ UDPゴシック" panose="020B0400000000000000" pitchFamily="50" charset="-128"/>
                        </a:rPr>
                        <a:t>車中泊受付情報の共有、ペット連れ区画の配置調整、脱走などのトラブル対応を行う。</a:t>
                      </a:r>
                      <a:endPar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l"/>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駐車場の</a:t>
                      </a:r>
                      <a:r>
                        <a:rPr kumimoji="1" lang="ja-JP" altLang="en-US" sz="120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rPr>
                        <a:t>〇〇〇</a:t>
                      </a: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をペット連れ専用エリアにし、車中泊避難スペース運営（駐車場管理）班と情報共有を行う。</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930332685"/>
                  </a:ext>
                </a:extLst>
              </a:tr>
              <a:tr h="594360">
                <a:tc>
                  <a:txBody>
                    <a:bodyPr/>
                    <a:lstStyle/>
                    <a:p>
                      <a:pPr marL="0" indent="0">
                        <a:spcAft>
                          <a:spcPts val="300"/>
                        </a:spcAft>
                        <a:buFont typeface="Wingdings" panose="05000000000000000000" pitchFamily="2" charset="2"/>
                        <a:buNone/>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在宅避難への支援</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ボランティアや獣医師の訪問予定、支援物資の配給、市町村からの連絡事項等の情報提供を行う。</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l"/>
                      </a:pP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屋内支援班へ、ペット専用掲示板により情報提供を依頼する。</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392670300"/>
                  </a:ext>
                </a:extLst>
              </a:tr>
              <a:tr h="800100">
                <a:tc>
                  <a:txBody>
                    <a:bodyPr/>
                    <a:lstStyle/>
                    <a:p>
                      <a:pPr marL="0" indent="0">
                        <a:spcAft>
                          <a:spcPts val="300"/>
                        </a:spcAft>
                        <a:buFont typeface="Wingdings" panose="05000000000000000000" pitchFamily="2" charset="2"/>
                        <a:buNone/>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個別対応が必要なペットへのフォローアップ</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飼い主の一時不在、体調不良、鳴き続ける、妊娠、多頭飼養など、支援を必要とする飼い主に対して適切なサポートを行う。</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l"/>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一時不在にする</a:t>
                      </a:r>
                      <a:r>
                        <a:rPr kumimoji="1" lang="ja-JP" altLang="en-US" sz="1100" b="0" kern="1200" dirty="0">
                          <a:solidFill>
                            <a:schemeClr val="tx1"/>
                          </a:solidFill>
                          <a:highlight>
                            <a:srgbClr val="FFFF00"/>
                          </a:highlight>
                          <a:latin typeface="BIZ UDPゴシック" panose="020B0400000000000000" pitchFamily="50" charset="-128"/>
                          <a:ea typeface="BIZ UDPゴシック" panose="020B0400000000000000" pitchFamily="50" charset="-128"/>
                          <a:cs typeface="+mn-cs"/>
                        </a:rPr>
                        <a:t>飼い主の名前、連絡先、おおよその行き先</a:t>
                      </a: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を確認する。</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p>
                      <a:pPr marL="171450" indent="-171450">
                        <a:spcAft>
                          <a:spcPts val="300"/>
                        </a:spcAft>
                        <a:buFont typeface="Wingdings" panose="05000000000000000000" pitchFamily="2" charset="2"/>
                        <a:buChar char="l"/>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相談先：動物救護本部（愛知県獣医師会）</a:t>
                      </a:r>
                      <a:br>
                        <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rPr>
                      </a:b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　</a:t>
                      </a:r>
                      <a:r>
                        <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rPr>
                        <a:t>TEL</a:t>
                      </a: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a:t>
                      </a:r>
                      <a:r>
                        <a:rPr lang="en-US" altLang="ja-JP" sz="1100" dirty="0">
                          <a:latin typeface="BIZ UDPゴシック" panose="020B0400000000000000" pitchFamily="50" charset="-128"/>
                          <a:ea typeface="BIZ UDPゴシック" panose="020B0400000000000000" pitchFamily="50" charset="-128"/>
                        </a:rPr>
                        <a:t>052-961-3435</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409277295"/>
                  </a:ext>
                </a:extLst>
              </a:tr>
            </a:tbl>
          </a:graphicData>
        </a:graphic>
      </p:graphicFrame>
      <p:sp>
        <p:nvSpPr>
          <p:cNvPr id="56" name="正方形/長方形 55">
            <a:extLst>
              <a:ext uri="{FF2B5EF4-FFF2-40B4-BE49-F238E27FC236}">
                <a16:creationId xmlns:a16="http://schemas.microsoft.com/office/drawing/2014/main" id="{BEEB72F5-9D92-4294-4E0E-4CCAC8CA6612}"/>
              </a:ext>
            </a:extLst>
          </p:cNvPr>
          <p:cNvSpPr/>
          <p:nvPr/>
        </p:nvSpPr>
        <p:spPr>
          <a:xfrm>
            <a:off x="2727802" y="9425317"/>
            <a:ext cx="1402392" cy="479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06</a:t>
            </a:r>
            <a:endParaRPr kumimoji="1" lang="ja-JP" altLang="en-US" b="1" dirty="0">
              <a:solidFill>
                <a:schemeClr val="tx1"/>
              </a:solidFill>
              <a:latin typeface="+mn-ea"/>
            </a:endParaRPr>
          </a:p>
        </p:txBody>
      </p:sp>
    </p:spTree>
    <p:extLst>
      <p:ext uri="{BB962C8B-B14F-4D97-AF65-F5344CB8AC3E}">
        <p14:creationId xmlns:p14="http://schemas.microsoft.com/office/powerpoint/2010/main" val="4052144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C1E4D-263B-CD59-A501-87282F50F883}"/>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B48FA25-2F64-2E88-F050-CE60880A9FC0}"/>
              </a:ext>
            </a:extLst>
          </p:cNvPr>
          <p:cNvSpPr txBox="1"/>
          <p:nvPr/>
        </p:nvSpPr>
        <p:spPr>
          <a:xfrm>
            <a:off x="1288868" y="303934"/>
            <a:ext cx="4299132" cy="461665"/>
          </a:xfrm>
          <a:prstGeom prst="rect">
            <a:avLst/>
          </a:prstGeom>
          <a:noFill/>
        </p:spPr>
        <p:txBody>
          <a:bodyPr wrap="square">
            <a:spAutoFit/>
          </a:bodyPr>
          <a:lstStyle/>
          <a:p>
            <a:pPr algn="ctr">
              <a:spcAft>
                <a:spcPts val="3000"/>
              </a:spcAft>
            </a:pPr>
            <a:r>
              <a:rPr kumimoji="1" lang="ja-JP" altLang="en-US" sz="2400" b="1" spc="30" dirty="0">
                <a:latin typeface="BIZ UDPゴシック" panose="020B0400000000000000" pitchFamily="50" charset="-128"/>
                <a:ea typeface="BIZ UDPゴシック" panose="020B0400000000000000" pitchFamily="50" charset="-128"/>
              </a:rPr>
              <a:t>飼い主の会 役割分担表</a:t>
            </a:r>
          </a:p>
        </p:txBody>
      </p:sp>
      <p:graphicFrame>
        <p:nvGraphicFramePr>
          <p:cNvPr id="17" name="表 16">
            <a:extLst>
              <a:ext uri="{FF2B5EF4-FFF2-40B4-BE49-F238E27FC236}">
                <a16:creationId xmlns:a16="http://schemas.microsoft.com/office/drawing/2014/main" id="{C848B5A2-2333-74E2-3910-1EBF1125C525}"/>
              </a:ext>
            </a:extLst>
          </p:cNvPr>
          <p:cNvGraphicFramePr>
            <a:graphicFrameLocks noGrp="1"/>
          </p:cNvGraphicFramePr>
          <p:nvPr>
            <p:extLst>
              <p:ext uri="{D42A27DB-BD31-4B8C-83A1-F6EECF244321}">
                <p14:modId xmlns:p14="http://schemas.microsoft.com/office/powerpoint/2010/main" val="1734177240"/>
              </p:ext>
            </p:extLst>
          </p:nvPr>
        </p:nvGraphicFramePr>
        <p:xfrm>
          <a:off x="290285" y="884583"/>
          <a:ext cx="6361789" cy="8348861"/>
        </p:xfrm>
        <a:graphic>
          <a:graphicData uri="http://schemas.openxmlformats.org/drawingml/2006/table">
            <a:tbl>
              <a:tblPr firstRow="1" bandRow="1">
                <a:tableStyleId>{0E3FDE45-AF77-4B5C-9715-49D594BDF05E}</a:tableStyleId>
              </a:tblPr>
              <a:tblGrid>
                <a:gridCol w="1627969">
                  <a:extLst>
                    <a:ext uri="{9D8B030D-6E8A-4147-A177-3AD203B41FA5}">
                      <a16:colId xmlns:a16="http://schemas.microsoft.com/office/drawing/2014/main" val="422913972"/>
                    </a:ext>
                  </a:extLst>
                </a:gridCol>
                <a:gridCol w="676260">
                  <a:extLst>
                    <a:ext uri="{9D8B030D-6E8A-4147-A177-3AD203B41FA5}">
                      <a16:colId xmlns:a16="http://schemas.microsoft.com/office/drawing/2014/main" val="1581148856"/>
                    </a:ext>
                  </a:extLst>
                </a:gridCol>
                <a:gridCol w="676260">
                  <a:extLst>
                    <a:ext uri="{9D8B030D-6E8A-4147-A177-3AD203B41FA5}">
                      <a16:colId xmlns:a16="http://schemas.microsoft.com/office/drawing/2014/main" val="153843566"/>
                    </a:ext>
                  </a:extLst>
                </a:gridCol>
                <a:gridCol w="676260">
                  <a:extLst>
                    <a:ext uri="{9D8B030D-6E8A-4147-A177-3AD203B41FA5}">
                      <a16:colId xmlns:a16="http://schemas.microsoft.com/office/drawing/2014/main" val="2964660662"/>
                    </a:ext>
                  </a:extLst>
                </a:gridCol>
                <a:gridCol w="676260">
                  <a:extLst>
                    <a:ext uri="{9D8B030D-6E8A-4147-A177-3AD203B41FA5}">
                      <a16:colId xmlns:a16="http://schemas.microsoft.com/office/drawing/2014/main" val="2734177085"/>
                    </a:ext>
                  </a:extLst>
                </a:gridCol>
                <a:gridCol w="676260">
                  <a:extLst>
                    <a:ext uri="{9D8B030D-6E8A-4147-A177-3AD203B41FA5}">
                      <a16:colId xmlns:a16="http://schemas.microsoft.com/office/drawing/2014/main" val="2765879728"/>
                    </a:ext>
                  </a:extLst>
                </a:gridCol>
                <a:gridCol w="676260">
                  <a:extLst>
                    <a:ext uri="{9D8B030D-6E8A-4147-A177-3AD203B41FA5}">
                      <a16:colId xmlns:a16="http://schemas.microsoft.com/office/drawing/2014/main" val="855209053"/>
                    </a:ext>
                  </a:extLst>
                </a:gridCol>
                <a:gridCol w="676260">
                  <a:extLst>
                    <a:ext uri="{9D8B030D-6E8A-4147-A177-3AD203B41FA5}">
                      <a16:colId xmlns:a16="http://schemas.microsoft.com/office/drawing/2014/main" val="1142404570"/>
                    </a:ext>
                  </a:extLst>
                </a:gridCol>
              </a:tblGrid>
              <a:tr h="514234">
                <a:tc>
                  <a:txBody>
                    <a:bodyPr/>
                    <a:lstStyle/>
                    <a:p>
                      <a:pPr marL="0" marR="0" lvl="0" indent="0" algn="ctr" defTabSz="1425550" rtl="0" eaLnBrk="1" fontAlgn="auto" latinLnBrk="0" hangingPunct="1">
                        <a:lnSpc>
                          <a:spcPct val="110000"/>
                        </a:lnSpc>
                        <a:spcBef>
                          <a:spcPts val="0"/>
                        </a:spcBef>
                        <a:spcAft>
                          <a:spcPts val="0"/>
                        </a:spcAft>
                        <a:buClrTx/>
                        <a:buSzTx/>
                        <a:buFont typeface="Wingdings" panose="05000000000000000000" pitchFamily="2" charset="2"/>
                        <a:buNone/>
                        <a:tabLst/>
                        <a:defRPr/>
                      </a:pPr>
                      <a:r>
                        <a:rPr lang="ja-JP" altLang="en-US" sz="1200" b="1" spc="30" dirty="0">
                          <a:solidFill>
                            <a:schemeClr val="tx1"/>
                          </a:solidFill>
                          <a:latin typeface="BIZ UDPゴシック" panose="020B0400000000000000" pitchFamily="50" charset="-128"/>
                          <a:ea typeface="BIZ UDPゴシック" panose="020B0400000000000000" pitchFamily="50" charset="-128"/>
                        </a:rPr>
                        <a:t>役割</a:t>
                      </a:r>
                      <a:endParaRPr lang="en-US" altLang="ja-JP" sz="1200" b="1" spc="3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EEBF7"/>
                    </a:solidFill>
                  </a:tcPr>
                </a:tc>
                <a:tc>
                  <a:txBody>
                    <a:bodyPr/>
                    <a:lstStyle/>
                    <a:p>
                      <a:pPr marL="0" marR="0" lvl="0" indent="0" algn="ctr" defTabSz="1425550" rtl="0" eaLnBrk="1" fontAlgn="auto" latinLnBrk="0" hangingPunct="1">
                        <a:lnSpc>
                          <a:spcPct val="110000"/>
                        </a:lnSpc>
                        <a:spcBef>
                          <a:spcPts val="0"/>
                        </a:spcBef>
                        <a:spcAft>
                          <a:spcPts val="0"/>
                        </a:spcAft>
                        <a:buClrTx/>
                        <a:buSzTx/>
                        <a:buFont typeface="Wingdings" panose="05000000000000000000" pitchFamily="2" charset="2"/>
                        <a:buNone/>
                        <a:tabLst/>
                        <a:defRPr/>
                      </a:pPr>
                      <a:r>
                        <a:rPr lang="ja-JP" altLang="en-US" sz="1200" b="1" spc="30" dirty="0">
                          <a:solidFill>
                            <a:schemeClr val="tx1"/>
                          </a:solidFill>
                          <a:latin typeface="BIZ UDPゴシック" panose="020B0400000000000000" pitchFamily="50" charset="-128"/>
                          <a:ea typeface="BIZ UDPゴシック" panose="020B0400000000000000" pitchFamily="50" charset="-128"/>
                        </a:rPr>
                        <a:t>月</a:t>
                      </a:r>
                      <a:endParaRPr lang="en-US" altLang="ja-JP" sz="1200" b="1" spc="3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EEBF7"/>
                    </a:solidFill>
                  </a:tcPr>
                </a:tc>
                <a:tc>
                  <a:txBody>
                    <a:bodyPr/>
                    <a:lstStyle/>
                    <a:p>
                      <a:pPr marL="0" marR="0" lvl="0" indent="0" algn="ctr" defTabSz="1425550" rtl="0" eaLnBrk="1" fontAlgn="auto" latinLnBrk="0" hangingPunct="1">
                        <a:lnSpc>
                          <a:spcPct val="110000"/>
                        </a:lnSpc>
                        <a:spcBef>
                          <a:spcPts val="0"/>
                        </a:spcBef>
                        <a:spcAft>
                          <a:spcPts val="0"/>
                        </a:spcAft>
                        <a:buClrTx/>
                        <a:buSzTx/>
                        <a:buFont typeface="Wingdings" panose="05000000000000000000" pitchFamily="2" charset="2"/>
                        <a:buNone/>
                        <a:tabLst/>
                        <a:defRPr/>
                      </a:pPr>
                      <a:r>
                        <a:rPr lang="ja-JP" altLang="en-US" sz="1200" b="1" spc="30" dirty="0">
                          <a:solidFill>
                            <a:schemeClr val="tx1"/>
                          </a:solidFill>
                          <a:latin typeface="BIZ UDPゴシック" panose="020B0400000000000000" pitchFamily="50" charset="-128"/>
                          <a:ea typeface="BIZ UDPゴシック" panose="020B0400000000000000" pitchFamily="50" charset="-128"/>
                        </a:rPr>
                        <a:t>火</a:t>
                      </a:r>
                      <a:endParaRPr lang="en-US" altLang="ja-JP" sz="1200" b="1" spc="3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EEBF7"/>
                    </a:solidFill>
                  </a:tcPr>
                </a:tc>
                <a:tc>
                  <a:txBody>
                    <a:bodyPr/>
                    <a:lstStyle/>
                    <a:p>
                      <a:pPr marL="0" marR="0" lvl="0" indent="0" algn="ctr" defTabSz="1425550" rtl="0" eaLnBrk="1" fontAlgn="auto" latinLnBrk="0" hangingPunct="1">
                        <a:lnSpc>
                          <a:spcPct val="110000"/>
                        </a:lnSpc>
                        <a:spcBef>
                          <a:spcPts val="0"/>
                        </a:spcBef>
                        <a:spcAft>
                          <a:spcPts val="0"/>
                        </a:spcAft>
                        <a:buClrTx/>
                        <a:buSzTx/>
                        <a:buFont typeface="Wingdings" panose="05000000000000000000" pitchFamily="2" charset="2"/>
                        <a:buNone/>
                        <a:tabLst/>
                        <a:defRPr/>
                      </a:pPr>
                      <a:r>
                        <a:rPr lang="ja-JP" altLang="en-US" sz="1200" b="1" spc="30" dirty="0">
                          <a:solidFill>
                            <a:schemeClr val="tx1"/>
                          </a:solidFill>
                          <a:latin typeface="BIZ UDPゴシック" panose="020B0400000000000000" pitchFamily="50" charset="-128"/>
                          <a:ea typeface="BIZ UDPゴシック" panose="020B0400000000000000" pitchFamily="50" charset="-128"/>
                        </a:rPr>
                        <a:t>水</a:t>
                      </a:r>
                      <a:endParaRPr lang="en-US" altLang="ja-JP" sz="1200" b="1" spc="3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EEBF7"/>
                    </a:solidFill>
                  </a:tcPr>
                </a:tc>
                <a:tc>
                  <a:txBody>
                    <a:bodyPr/>
                    <a:lstStyle/>
                    <a:p>
                      <a:pPr marL="0" marR="0" lvl="0" indent="0" algn="ctr" defTabSz="1425550" rtl="0" eaLnBrk="1" fontAlgn="auto" latinLnBrk="0" hangingPunct="1">
                        <a:lnSpc>
                          <a:spcPct val="110000"/>
                        </a:lnSpc>
                        <a:spcBef>
                          <a:spcPts val="0"/>
                        </a:spcBef>
                        <a:spcAft>
                          <a:spcPts val="0"/>
                        </a:spcAft>
                        <a:buClrTx/>
                        <a:buSzTx/>
                        <a:buFont typeface="Wingdings" panose="05000000000000000000" pitchFamily="2" charset="2"/>
                        <a:buNone/>
                        <a:tabLst/>
                        <a:defRPr/>
                      </a:pPr>
                      <a:r>
                        <a:rPr lang="ja-JP" altLang="en-US" sz="1200" b="1" spc="30" dirty="0">
                          <a:solidFill>
                            <a:schemeClr val="tx1"/>
                          </a:solidFill>
                          <a:latin typeface="BIZ UDPゴシック" panose="020B0400000000000000" pitchFamily="50" charset="-128"/>
                          <a:ea typeface="BIZ UDPゴシック" panose="020B0400000000000000" pitchFamily="50" charset="-128"/>
                        </a:rPr>
                        <a:t>木</a:t>
                      </a:r>
                      <a:endParaRPr lang="en-US" altLang="ja-JP" sz="1200" b="1" spc="3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EEBF7"/>
                    </a:solidFill>
                  </a:tcPr>
                </a:tc>
                <a:tc>
                  <a:txBody>
                    <a:bodyPr/>
                    <a:lstStyle/>
                    <a:p>
                      <a:pPr marL="0" marR="0" lvl="0" indent="0" algn="ctr" defTabSz="1425550" rtl="0" eaLnBrk="1" fontAlgn="auto" latinLnBrk="0" hangingPunct="1">
                        <a:lnSpc>
                          <a:spcPct val="110000"/>
                        </a:lnSpc>
                        <a:spcBef>
                          <a:spcPts val="0"/>
                        </a:spcBef>
                        <a:spcAft>
                          <a:spcPts val="0"/>
                        </a:spcAft>
                        <a:buClrTx/>
                        <a:buSzTx/>
                        <a:buFont typeface="Wingdings" panose="05000000000000000000" pitchFamily="2" charset="2"/>
                        <a:buNone/>
                        <a:tabLst/>
                        <a:defRPr/>
                      </a:pPr>
                      <a:r>
                        <a:rPr lang="ja-JP" altLang="en-US" sz="1200" b="1" spc="30" dirty="0">
                          <a:solidFill>
                            <a:schemeClr val="tx1"/>
                          </a:solidFill>
                          <a:latin typeface="BIZ UDPゴシック" panose="020B0400000000000000" pitchFamily="50" charset="-128"/>
                          <a:ea typeface="BIZ UDPゴシック" panose="020B0400000000000000" pitchFamily="50" charset="-128"/>
                        </a:rPr>
                        <a:t>金</a:t>
                      </a:r>
                      <a:endParaRPr lang="en-US" altLang="ja-JP" sz="1200" b="1" spc="3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EEBF7"/>
                    </a:solidFill>
                  </a:tcPr>
                </a:tc>
                <a:tc>
                  <a:txBody>
                    <a:bodyPr/>
                    <a:lstStyle/>
                    <a:p>
                      <a:pPr marL="0" marR="0" lvl="0" indent="0" algn="ctr" defTabSz="1425550" rtl="0" eaLnBrk="1" fontAlgn="auto" latinLnBrk="0" hangingPunct="1">
                        <a:lnSpc>
                          <a:spcPct val="110000"/>
                        </a:lnSpc>
                        <a:spcBef>
                          <a:spcPts val="0"/>
                        </a:spcBef>
                        <a:spcAft>
                          <a:spcPts val="0"/>
                        </a:spcAft>
                        <a:buClrTx/>
                        <a:buSzTx/>
                        <a:buFont typeface="Wingdings" panose="05000000000000000000" pitchFamily="2" charset="2"/>
                        <a:buNone/>
                        <a:tabLst/>
                        <a:defRPr/>
                      </a:pPr>
                      <a:r>
                        <a:rPr lang="ja-JP" altLang="en-US" sz="1200" b="1" spc="30" dirty="0">
                          <a:solidFill>
                            <a:schemeClr val="tx1"/>
                          </a:solidFill>
                          <a:latin typeface="BIZ UDPゴシック" panose="020B0400000000000000" pitchFamily="50" charset="-128"/>
                          <a:ea typeface="BIZ UDPゴシック" panose="020B0400000000000000" pitchFamily="50" charset="-128"/>
                        </a:rPr>
                        <a:t>土</a:t>
                      </a:r>
                      <a:endParaRPr lang="en-US" altLang="ja-JP" sz="1200" b="1" spc="3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EEBF7"/>
                    </a:solidFill>
                  </a:tcPr>
                </a:tc>
                <a:tc>
                  <a:txBody>
                    <a:bodyPr/>
                    <a:lstStyle/>
                    <a:p>
                      <a:pPr marL="0" marR="0" lvl="0" indent="0" algn="ctr" defTabSz="1425550" rtl="0" eaLnBrk="1" fontAlgn="auto" latinLnBrk="0" hangingPunct="1">
                        <a:lnSpc>
                          <a:spcPct val="110000"/>
                        </a:lnSpc>
                        <a:spcBef>
                          <a:spcPts val="0"/>
                        </a:spcBef>
                        <a:spcAft>
                          <a:spcPts val="0"/>
                        </a:spcAft>
                        <a:buClrTx/>
                        <a:buSzTx/>
                        <a:buFont typeface="Wingdings" panose="05000000000000000000" pitchFamily="2" charset="2"/>
                        <a:buNone/>
                        <a:tabLst/>
                        <a:defRPr/>
                      </a:pPr>
                      <a:r>
                        <a:rPr lang="ja-JP" altLang="en-US" sz="1200" b="1" spc="30" dirty="0">
                          <a:solidFill>
                            <a:schemeClr val="tx1"/>
                          </a:solidFill>
                          <a:latin typeface="BIZ UDPゴシック" panose="020B0400000000000000" pitchFamily="50" charset="-128"/>
                          <a:ea typeface="BIZ UDPゴシック" panose="020B0400000000000000" pitchFamily="50" charset="-128"/>
                        </a:rPr>
                        <a:t>日</a:t>
                      </a:r>
                      <a:endParaRPr lang="en-US" altLang="ja-JP" sz="1200" b="1" spc="3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EEBF7"/>
                    </a:solidFill>
                  </a:tcPr>
                </a:tc>
                <a:extLst>
                  <a:ext uri="{0D108BD9-81ED-4DB2-BD59-A6C34878D82A}">
                    <a16:rowId xmlns:a16="http://schemas.microsoft.com/office/drawing/2014/main" val="4264409165"/>
                  </a:ext>
                </a:extLst>
              </a:tr>
              <a:tr h="769029">
                <a:tc>
                  <a:txBody>
                    <a:bodyPr/>
                    <a:lstStyle/>
                    <a:p>
                      <a:pPr marL="0" indent="0">
                        <a:spcAft>
                          <a:spcPts val="300"/>
                        </a:spcAft>
                        <a:buFont typeface="Wingdings" panose="05000000000000000000" pitchFamily="2" charset="2"/>
                        <a:buNone/>
                      </a:pPr>
                      <a:r>
                        <a:rPr lang="ja-JP" altLang="en-US" sz="1400" dirty="0">
                          <a:latin typeface="BIZ UDPゴシック" panose="020B0400000000000000" pitchFamily="50" charset="-128"/>
                          <a:ea typeface="BIZ UDPゴシック" panose="020B0400000000000000" pitchFamily="50" charset="-128"/>
                        </a:rPr>
                        <a:t>避難所運営委員会との連絡・調整</a:t>
                      </a:r>
                      <a:endParaRPr kumimoji="1" lang="ja-JP" altLang="en-US" sz="14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526443297"/>
                  </a:ext>
                </a:extLst>
              </a:tr>
              <a:tr h="913366">
                <a:tc>
                  <a:txBody>
                    <a:bodyPr/>
                    <a:lstStyle/>
                    <a:p>
                      <a:pPr marL="0" indent="0">
                        <a:spcAft>
                          <a:spcPts val="300"/>
                        </a:spcAft>
                        <a:buFont typeface="Wingdings" panose="05000000000000000000" pitchFamily="2" charset="2"/>
                        <a:buNone/>
                      </a:pPr>
                      <a:r>
                        <a:rPr lang="ja-JP" altLang="en-US" sz="1400" dirty="0">
                          <a:latin typeface="BIZ UDPゴシック" panose="020B0400000000000000" pitchFamily="50" charset="-128"/>
                          <a:ea typeface="BIZ UDPゴシック" panose="020B0400000000000000" pitchFamily="50" charset="-128"/>
                        </a:rPr>
                        <a:t>飼い主同士のミーティング</a:t>
                      </a:r>
                      <a:endParaRPr lang="en-US" altLang="ja-JP" sz="1400" dirty="0">
                        <a:latin typeface="BIZ UDPゴシック" panose="020B0400000000000000" pitchFamily="50" charset="-128"/>
                        <a:ea typeface="BIZ UDPゴシック" panose="020B0400000000000000" pitchFamily="50" charset="-128"/>
                      </a:endParaRPr>
                    </a:p>
                    <a:p>
                      <a:pPr marL="0" indent="0">
                        <a:spcAft>
                          <a:spcPts val="300"/>
                        </a:spcAft>
                        <a:buFont typeface="Wingdings" panose="05000000000000000000" pitchFamily="2" charset="2"/>
                        <a:buNone/>
                      </a:pPr>
                      <a:r>
                        <a:rPr lang="ja-JP" altLang="en-US" sz="1400" dirty="0">
                          <a:latin typeface="BIZ UDPゴシック" panose="020B0400000000000000" pitchFamily="50" charset="-128"/>
                          <a:ea typeface="BIZ UDPゴシック" panose="020B0400000000000000" pitchFamily="50" charset="-128"/>
                        </a:rPr>
                        <a:t>（司会）</a:t>
                      </a:r>
                      <a:endParaRPr kumimoji="1" lang="ja-JP" altLang="en-US" sz="14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34247251"/>
                  </a:ext>
                </a:extLst>
              </a:tr>
              <a:tr h="769029">
                <a:tc>
                  <a:txBody>
                    <a:bodyPr/>
                    <a:lstStyle/>
                    <a:p>
                      <a:pPr marL="0" marR="0" lvl="0" indent="0" algn="l" defTabSz="68580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400" b="0" kern="1200" dirty="0">
                          <a:solidFill>
                            <a:schemeClr val="tx1"/>
                          </a:solidFill>
                          <a:latin typeface="BIZ UDPゴシック" panose="020B0400000000000000" pitchFamily="50" charset="-128"/>
                          <a:ea typeface="BIZ UDPゴシック" panose="020B0400000000000000" pitchFamily="50" charset="-128"/>
                          <a:cs typeface="+mn-cs"/>
                        </a:rPr>
                        <a:t>飼い主とペットの名簿管理</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625764890"/>
                  </a:ext>
                </a:extLst>
              </a:tr>
              <a:tr h="769029">
                <a:tc>
                  <a:txBody>
                    <a:bodyPr/>
                    <a:lstStyle/>
                    <a:p>
                      <a:pPr marL="0" indent="0">
                        <a:spcAft>
                          <a:spcPts val="300"/>
                        </a:spcAft>
                        <a:buFont typeface="Wingdings" panose="05000000000000000000" pitchFamily="2" charset="2"/>
                        <a:buNone/>
                      </a:pPr>
                      <a:r>
                        <a:rPr kumimoji="1" lang="ja-JP" altLang="en-US" sz="1400" b="0" kern="1200" dirty="0">
                          <a:solidFill>
                            <a:schemeClr val="tx1"/>
                          </a:solidFill>
                          <a:latin typeface="BIZ UDPゴシック" panose="020B0400000000000000" pitchFamily="50" charset="-128"/>
                          <a:ea typeface="BIZ UDPゴシック" panose="020B0400000000000000" pitchFamily="50" charset="-128"/>
                          <a:cs typeface="+mn-cs"/>
                        </a:rPr>
                        <a:t>苦情への対応</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4301406"/>
                  </a:ext>
                </a:extLst>
              </a:tr>
              <a:tr h="769029">
                <a:tc>
                  <a:txBody>
                    <a:bodyPr/>
                    <a:lstStyle/>
                    <a:p>
                      <a:pPr marL="0" indent="0">
                        <a:spcAft>
                          <a:spcPts val="300"/>
                        </a:spcAft>
                        <a:buFont typeface="Wingdings" panose="05000000000000000000" pitchFamily="2" charset="2"/>
                        <a:buNone/>
                      </a:pPr>
                      <a:r>
                        <a:rPr lang="ja-JP" altLang="en-US" sz="1400" dirty="0">
                          <a:latin typeface="BIZ UDPゴシック" panose="020B0400000000000000" pitchFamily="50" charset="-128"/>
                          <a:ea typeface="BIZ UDPゴシック" panose="020B0400000000000000" pitchFamily="50" charset="-128"/>
                        </a:rPr>
                        <a:t>掲示板の運営</a:t>
                      </a:r>
                      <a:endParaRPr kumimoji="1" lang="ja-JP" altLang="en-US" sz="14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166503516"/>
                  </a:ext>
                </a:extLst>
              </a:tr>
              <a:tr h="769029">
                <a:tc>
                  <a:txBody>
                    <a:bodyPr/>
                    <a:lstStyle/>
                    <a:p>
                      <a:pPr marL="0" indent="0">
                        <a:spcAft>
                          <a:spcPts val="300"/>
                        </a:spcAft>
                        <a:buFont typeface="Wingdings" panose="05000000000000000000" pitchFamily="2" charset="2"/>
                        <a:buNone/>
                      </a:pPr>
                      <a:r>
                        <a:rPr lang="ja-JP" altLang="en-US" sz="1400" dirty="0">
                          <a:latin typeface="BIZ UDPゴシック" panose="020B0400000000000000" pitchFamily="50" charset="-128"/>
                          <a:ea typeface="BIZ UDPゴシック" panose="020B0400000000000000" pitchFamily="50" charset="-128"/>
                        </a:rPr>
                        <a:t>支援物資の調達・配布</a:t>
                      </a:r>
                      <a:endParaRPr kumimoji="1" lang="ja-JP" altLang="en-US" sz="14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300"/>
                        </a:spcAft>
                        <a:buClrTx/>
                        <a:buSzTx/>
                        <a:buFont typeface="Wingdings" panose="05000000000000000000" pitchFamily="2" charset="2"/>
                        <a:buNone/>
                        <a:tabLst/>
                        <a:defRPr/>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300"/>
                        </a:spcAft>
                        <a:buClrTx/>
                        <a:buSzTx/>
                        <a:buFont typeface="Wingdings" panose="05000000000000000000" pitchFamily="2" charset="2"/>
                        <a:buNone/>
                        <a:tabLst/>
                        <a:defRPr/>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300"/>
                        </a:spcAft>
                        <a:buClrTx/>
                        <a:buSzTx/>
                        <a:buFont typeface="Wingdings" panose="05000000000000000000" pitchFamily="2" charset="2"/>
                        <a:buNone/>
                        <a:tabLst/>
                        <a:defRPr/>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300"/>
                        </a:spcAft>
                        <a:buClrTx/>
                        <a:buSzTx/>
                        <a:buFont typeface="Wingdings" panose="05000000000000000000" pitchFamily="2" charset="2"/>
                        <a:buNone/>
                        <a:tabLst/>
                        <a:defRPr/>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300"/>
                        </a:spcAft>
                        <a:buClrTx/>
                        <a:buSzTx/>
                        <a:buFont typeface="Wingdings" panose="05000000000000000000" pitchFamily="2" charset="2"/>
                        <a:buNone/>
                        <a:tabLst/>
                        <a:defRPr/>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300"/>
                        </a:spcAft>
                        <a:buClrTx/>
                        <a:buSzTx/>
                        <a:buFont typeface="Wingdings" panose="05000000000000000000" pitchFamily="2" charset="2"/>
                        <a:buNone/>
                        <a:tabLst/>
                        <a:defRPr/>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1425550" rtl="0" eaLnBrk="1" fontAlgn="auto" latinLnBrk="0" hangingPunct="1">
                        <a:lnSpc>
                          <a:spcPct val="100000"/>
                        </a:lnSpc>
                        <a:spcBef>
                          <a:spcPts val="0"/>
                        </a:spcBef>
                        <a:spcAft>
                          <a:spcPts val="300"/>
                        </a:spcAft>
                        <a:buClrTx/>
                        <a:buSzTx/>
                        <a:buFont typeface="Wingdings" panose="05000000000000000000" pitchFamily="2" charset="2"/>
                        <a:buNone/>
                        <a:tabLst/>
                        <a:defRPr/>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984418637"/>
                  </a:ext>
                </a:extLst>
              </a:tr>
              <a:tr h="769029">
                <a:tc>
                  <a:txBody>
                    <a:bodyPr/>
                    <a:lstStyle/>
                    <a:p>
                      <a:pPr marL="0" indent="0">
                        <a:spcAft>
                          <a:spcPts val="300"/>
                        </a:spcAft>
                        <a:buFont typeface="Wingdings" panose="05000000000000000000" pitchFamily="2" charset="2"/>
                        <a:buNone/>
                      </a:pPr>
                      <a:r>
                        <a:rPr lang="ja-JP" altLang="en-US" sz="1400" dirty="0">
                          <a:latin typeface="BIZ UDPゴシック" panose="020B0400000000000000" pitchFamily="50" charset="-128"/>
                          <a:ea typeface="BIZ UDPゴシック" panose="020B0400000000000000" pitchFamily="50" charset="-128"/>
                        </a:rPr>
                        <a:t>清掃作業</a:t>
                      </a:r>
                      <a:endParaRPr kumimoji="1" lang="ja-JP" altLang="en-US" sz="14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967212460"/>
                  </a:ext>
                </a:extLst>
              </a:tr>
              <a:tr h="769029">
                <a:tc>
                  <a:txBody>
                    <a:bodyPr/>
                    <a:lstStyle/>
                    <a:p>
                      <a:pPr marL="0" indent="0">
                        <a:spcAft>
                          <a:spcPts val="300"/>
                        </a:spcAft>
                        <a:buFont typeface="Wingdings" panose="05000000000000000000" pitchFamily="2" charset="2"/>
                        <a:buNone/>
                      </a:pPr>
                      <a:r>
                        <a:rPr kumimoji="1" lang="ja-JP" altLang="en-US" sz="1400" b="0" kern="1200" dirty="0">
                          <a:solidFill>
                            <a:schemeClr val="tx1"/>
                          </a:solidFill>
                          <a:latin typeface="BIZ UDPゴシック" panose="020B0400000000000000" pitchFamily="50" charset="-128"/>
                          <a:ea typeface="BIZ UDPゴシック" panose="020B0400000000000000" pitchFamily="50" charset="-128"/>
                          <a:cs typeface="+mn-cs"/>
                        </a:rPr>
                        <a:t>見回り活動</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08234222"/>
                  </a:ext>
                </a:extLst>
              </a:tr>
              <a:tr h="769029">
                <a:tc>
                  <a:txBody>
                    <a:bodyPr/>
                    <a:lstStyle/>
                    <a:p>
                      <a:pPr marL="0" indent="0">
                        <a:spcAft>
                          <a:spcPts val="300"/>
                        </a:spcAft>
                        <a:buFont typeface="Wingdings" panose="05000000000000000000" pitchFamily="2" charset="2"/>
                        <a:buNone/>
                      </a:pPr>
                      <a:r>
                        <a:rPr kumimoji="1" lang="ja-JP" altLang="en-US" sz="1400" b="0" kern="1200" dirty="0">
                          <a:solidFill>
                            <a:schemeClr val="tx1"/>
                          </a:solidFill>
                          <a:latin typeface="BIZ UDPゴシック" panose="020B0400000000000000" pitchFamily="50" charset="-128"/>
                          <a:ea typeface="BIZ UDPゴシック" panose="020B0400000000000000" pitchFamily="50" charset="-128"/>
                          <a:cs typeface="+mn-cs"/>
                        </a:rPr>
                        <a:t>車中泊ペット避難の運営管理</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650911244"/>
                  </a:ext>
                </a:extLst>
              </a:tr>
              <a:tr h="769029">
                <a:tc>
                  <a:txBody>
                    <a:bodyPr/>
                    <a:lstStyle/>
                    <a:p>
                      <a:pPr marL="0" indent="0">
                        <a:spcAft>
                          <a:spcPts val="300"/>
                        </a:spcAft>
                        <a:buFont typeface="Wingdings" panose="05000000000000000000" pitchFamily="2" charset="2"/>
                        <a:buNone/>
                      </a:pPr>
                      <a:r>
                        <a:rPr kumimoji="1" lang="ja-JP" altLang="en-US" sz="1400" b="0" kern="1200" dirty="0">
                          <a:solidFill>
                            <a:schemeClr val="tx1"/>
                          </a:solidFill>
                          <a:latin typeface="BIZ UDPゴシック" panose="020B0400000000000000" pitchFamily="50" charset="-128"/>
                          <a:ea typeface="BIZ UDPゴシック" panose="020B0400000000000000" pitchFamily="50" charset="-128"/>
                          <a:cs typeface="+mn-cs"/>
                        </a:rPr>
                        <a:t>在宅避難への支援</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spcAft>
                          <a:spcPts val="300"/>
                        </a:spcAft>
                        <a:buFont typeface="Wingdings" panose="05000000000000000000" pitchFamily="2" charset="2"/>
                        <a:buNone/>
                      </a:pPr>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447527548"/>
                  </a:ext>
                </a:extLst>
              </a:tr>
            </a:tbl>
          </a:graphicData>
        </a:graphic>
      </p:graphicFrame>
      <p:sp>
        <p:nvSpPr>
          <p:cNvPr id="56" name="正方形/長方形 55">
            <a:extLst>
              <a:ext uri="{FF2B5EF4-FFF2-40B4-BE49-F238E27FC236}">
                <a16:creationId xmlns:a16="http://schemas.microsoft.com/office/drawing/2014/main" id="{7E7B4FB3-C080-BB89-8FCE-3C033846E714}"/>
              </a:ext>
            </a:extLst>
          </p:cNvPr>
          <p:cNvSpPr/>
          <p:nvPr/>
        </p:nvSpPr>
        <p:spPr>
          <a:xfrm>
            <a:off x="2727802" y="9425317"/>
            <a:ext cx="1402392" cy="479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様式</a:t>
            </a:r>
            <a:r>
              <a:rPr kumimoji="1" lang="en-US" altLang="ja-JP" b="1" dirty="0">
                <a:solidFill>
                  <a:schemeClr val="tx1"/>
                </a:solidFill>
                <a:latin typeface="+mn-ea"/>
              </a:rPr>
              <a:t>07</a:t>
            </a:r>
          </a:p>
        </p:txBody>
      </p:sp>
    </p:spTree>
    <p:extLst>
      <p:ext uri="{BB962C8B-B14F-4D97-AF65-F5344CB8AC3E}">
        <p14:creationId xmlns:p14="http://schemas.microsoft.com/office/powerpoint/2010/main" val="4269966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0C2C2-58A0-AD71-0004-53FB87B82A15}"/>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ACFDC6A6-D743-FD64-B9E8-26A04745906D}"/>
              </a:ext>
            </a:extLst>
          </p:cNvPr>
          <p:cNvSpPr>
            <a:spLocks noGrp="1"/>
          </p:cNvSpPr>
          <p:nvPr>
            <p:ph type="ctrTitle"/>
          </p:nvPr>
        </p:nvSpPr>
        <p:spPr>
          <a:xfrm>
            <a:off x="174324" y="1662497"/>
            <a:ext cx="6543857" cy="5303803"/>
          </a:xfrm>
        </p:spPr>
        <p:txBody>
          <a:bodyPr anchor="ctr">
            <a:noAutofit/>
          </a:bodyPr>
          <a:lstStyle/>
          <a:p>
            <a:pPr>
              <a:lnSpc>
                <a:spcPct val="150000"/>
              </a:lnSpc>
              <a:spcBef>
                <a:spcPts val="3000"/>
              </a:spcBef>
              <a:spcAft>
                <a:spcPts val="4798"/>
              </a:spcAft>
            </a:pPr>
            <a:r>
              <a:rPr lang="ja-JP" altLang="en-US" sz="7199" b="1" spc="30" dirty="0">
                <a:latin typeface="BIZ UDPゴシック" panose="020B0400000000000000" pitchFamily="50" charset="-128"/>
                <a:ea typeface="BIZ UDPゴシック" panose="020B0400000000000000" pitchFamily="50" charset="-128"/>
              </a:rPr>
              <a:t>排泄物は</a:t>
            </a:r>
            <a:br>
              <a:rPr lang="en-US" altLang="ja-JP" sz="7199" b="1" spc="30" dirty="0">
                <a:latin typeface="BIZ UDPゴシック" panose="020B0400000000000000" pitchFamily="50" charset="-128"/>
                <a:ea typeface="BIZ UDPゴシック" panose="020B0400000000000000" pitchFamily="50" charset="-128"/>
              </a:rPr>
            </a:br>
            <a:r>
              <a:rPr lang="ja-JP" altLang="en-US" sz="7199" b="1" spc="30" dirty="0">
                <a:latin typeface="BIZ UDPゴシック" panose="020B0400000000000000" pitchFamily="50" charset="-128"/>
                <a:ea typeface="BIZ UDPゴシック" panose="020B0400000000000000" pitchFamily="50" charset="-128"/>
              </a:rPr>
              <a:t>きちんと</a:t>
            </a:r>
            <a:br>
              <a:rPr lang="en-US" altLang="ja-JP" sz="7199" b="1" spc="30" dirty="0">
                <a:latin typeface="BIZ UDPゴシック" panose="020B0400000000000000" pitchFamily="50" charset="-128"/>
                <a:ea typeface="BIZ UDPゴシック" panose="020B0400000000000000" pitchFamily="50" charset="-128"/>
              </a:rPr>
            </a:br>
            <a:r>
              <a:rPr lang="ja-JP" altLang="en-US" sz="7199" b="1" spc="30" dirty="0">
                <a:latin typeface="BIZ UDPゴシック" panose="020B0400000000000000" pitchFamily="50" charset="-128"/>
                <a:ea typeface="BIZ UDPゴシック" panose="020B0400000000000000" pitchFamily="50" charset="-128"/>
              </a:rPr>
              <a:t>処理しましょう</a:t>
            </a:r>
          </a:p>
        </p:txBody>
      </p:sp>
      <p:sp>
        <p:nvSpPr>
          <p:cNvPr id="4" name="正方形/長方形 3">
            <a:extLst>
              <a:ext uri="{FF2B5EF4-FFF2-40B4-BE49-F238E27FC236}">
                <a16:creationId xmlns:a16="http://schemas.microsoft.com/office/drawing/2014/main" id="{3C093C73-4BEB-8D02-2827-2B26600C553D}"/>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1</a:t>
            </a:r>
            <a:endParaRPr kumimoji="1" lang="ja-JP" altLang="en-US" b="1" dirty="0">
              <a:solidFill>
                <a:schemeClr val="tx1"/>
              </a:solidFill>
              <a:latin typeface="+mn-ea"/>
            </a:endParaRPr>
          </a:p>
        </p:txBody>
      </p:sp>
      <p:sp>
        <p:nvSpPr>
          <p:cNvPr id="2" name="タイトル 1">
            <a:extLst>
              <a:ext uri="{FF2B5EF4-FFF2-40B4-BE49-F238E27FC236}">
                <a16:creationId xmlns:a16="http://schemas.microsoft.com/office/drawing/2014/main" id="{A89E7AE6-6486-FA68-4921-71E3FA5365B2}"/>
              </a:ext>
            </a:extLst>
          </p:cNvPr>
          <p:cNvSpPr txBox="1">
            <a:spLocks/>
          </p:cNvSpPr>
          <p:nvPr/>
        </p:nvSpPr>
        <p:spPr>
          <a:xfrm>
            <a:off x="1301262" y="1841627"/>
            <a:ext cx="3505201"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1000" dirty="0">
                <a:latin typeface="BIZ UDPゴシック" panose="020B0400000000000000" pitchFamily="50" charset="-128"/>
                <a:ea typeface="BIZ UDPゴシック" panose="020B0400000000000000" pitchFamily="50" charset="-128"/>
              </a:rPr>
              <a:t>はいせつぶつ</a:t>
            </a:r>
          </a:p>
        </p:txBody>
      </p:sp>
      <p:sp>
        <p:nvSpPr>
          <p:cNvPr id="5" name="タイトル 1">
            <a:extLst>
              <a:ext uri="{FF2B5EF4-FFF2-40B4-BE49-F238E27FC236}">
                <a16:creationId xmlns:a16="http://schemas.microsoft.com/office/drawing/2014/main" id="{020ECCCC-BB55-D262-618C-264D1BB54FC5}"/>
              </a:ext>
            </a:extLst>
          </p:cNvPr>
          <p:cNvSpPr txBox="1">
            <a:spLocks/>
          </p:cNvSpPr>
          <p:nvPr/>
        </p:nvSpPr>
        <p:spPr>
          <a:xfrm>
            <a:off x="281356" y="5135814"/>
            <a:ext cx="2321168"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1000" dirty="0">
                <a:latin typeface="BIZ UDPゴシック" panose="020B0400000000000000" pitchFamily="50" charset="-128"/>
                <a:ea typeface="BIZ UDPゴシック" panose="020B0400000000000000" pitchFamily="50" charset="-128"/>
              </a:rPr>
              <a:t>しょり</a:t>
            </a:r>
          </a:p>
        </p:txBody>
      </p:sp>
    </p:spTree>
    <p:extLst>
      <p:ext uri="{BB962C8B-B14F-4D97-AF65-F5344CB8AC3E}">
        <p14:creationId xmlns:p14="http://schemas.microsoft.com/office/powerpoint/2010/main" val="2707100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759D7-DDD0-8E35-5A91-7F75A7BE72D0}"/>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E8DEBB9A-74C7-163C-8EA3-113129383064}"/>
              </a:ext>
            </a:extLst>
          </p:cNvPr>
          <p:cNvSpPr>
            <a:spLocks noGrp="1"/>
          </p:cNvSpPr>
          <p:nvPr>
            <p:ph type="ctrTitle"/>
          </p:nvPr>
        </p:nvSpPr>
        <p:spPr>
          <a:xfrm>
            <a:off x="-6831" y="1697001"/>
            <a:ext cx="6864831" cy="5303803"/>
          </a:xfrm>
        </p:spPr>
        <p:txBody>
          <a:bodyPr anchor="ctr">
            <a:noAutofit/>
          </a:bodyPr>
          <a:lstStyle/>
          <a:p>
            <a:pPr>
              <a:lnSpc>
                <a:spcPct val="150000"/>
              </a:lnSpc>
              <a:spcBef>
                <a:spcPts val="3000"/>
              </a:spcBef>
              <a:spcAft>
                <a:spcPts val="4798"/>
              </a:spcAft>
            </a:pPr>
            <a:r>
              <a:rPr lang="ja-JP" altLang="en-US" sz="6600" b="1" spc="30" dirty="0">
                <a:latin typeface="BIZ UDPゴシック" panose="020B0400000000000000" pitchFamily="50" charset="-128"/>
                <a:ea typeface="BIZ UDPゴシック" panose="020B0400000000000000" pitchFamily="50" charset="-128"/>
              </a:rPr>
              <a:t>臭いは苦情の</a:t>
            </a:r>
            <a:br>
              <a:rPr lang="en-US" altLang="ja-JP" sz="6600" b="1" spc="30" dirty="0">
                <a:latin typeface="BIZ UDPゴシック" panose="020B0400000000000000" pitchFamily="50" charset="-128"/>
                <a:ea typeface="BIZ UDPゴシック" panose="020B0400000000000000" pitchFamily="50" charset="-128"/>
              </a:rPr>
            </a:br>
            <a:r>
              <a:rPr lang="ja-JP" altLang="en-US" sz="6600" b="1" spc="30" dirty="0">
                <a:latin typeface="BIZ UDPゴシック" panose="020B0400000000000000" pitchFamily="50" charset="-128"/>
                <a:ea typeface="BIZ UDPゴシック" panose="020B0400000000000000" pitchFamily="50" charset="-128"/>
              </a:rPr>
              <a:t>原因です。</a:t>
            </a:r>
            <a:br>
              <a:rPr lang="en-US" altLang="ja-JP" sz="6600" b="1" spc="30" dirty="0">
                <a:latin typeface="BIZ UDPゴシック" panose="020B0400000000000000" pitchFamily="50" charset="-128"/>
                <a:ea typeface="BIZ UDPゴシック" panose="020B0400000000000000" pitchFamily="50" charset="-128"/>
              </a:rPr>
            </a:br>
            <a:r>
              <a:rPr lang="ja-JP" altLang="en-US" sz="6600" b="1" spc="30" dirty="0">
                <a:latin typeface="BIZ UDPゴシック" panose="020B0400000000000000" pitchFamily="50" charset="-128"/>
                <a:ea typeface="BIZ UDPゴシック" panose="020B0400000000000000" pitchFamily="50" charset="-128"/>
              </a:rPr>
              <a:t>みんなで協力して</a:t>
            </a:r>
            <a:br>
              <a:rPr lang="en-US" altLang="ja-JP" sz="6600" b="1" spc="30" dirty="0">
                <a:latin typeface="BIZ UDPゴシック" panose="020B0400000000000000" pitchFamily="50" charset="-128"/>
                <a:ea typeface="BIZ UDPゴシック" panose="020B0400000000000000" pitchFamily="50" charset="-128"/>
              </a:rPr>
            </a:br>
            <a:r>
              <a:rPr lang="ja-JP" altLang="en-US" sz="6600" b="1" spc="30" dirty="0">
                <a:latin typeface="BIZ UDPゴシック" panose="020B0400000000000000" pitchFamily="50" charset="-128"/>
                <a:ea typeface="BIZ UDPゴシック" panose="020B0400000000000000" pitchFamily="50" charset="-128"/>
              </a:rPr>
              <a:t>掃除しましょう！</a:t>
            </a:r>
          </a:p>
        </p:txBody>
      </p:sp>
      <p:sp>
        <p:nvSpPr>
          <p:cNvPr id="2" name="正方形/長方形 1">
            <a:extLst>
              <a:ext uri="{FF2B5EF4-FFF2-40B4-BE49-F238E27FC236}">
                <a16:creationId xmlns:a16="http://schemas.microsoft.com/office/drawing/2014/main" id="{F67AE21C-39DA-C3DE-CBA1-1D30402B333A}"/>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2</a:t>
            </a:r>
            <a:endParaRPr kumimoji="1" lang="ja-JP" altLang="en-US" b="1" dirty="0">
              <a:solidFill>
                <a:schemeClr val="tx1"/>
              </a:solidFill>
              <a:latin typeface="+mn-ea"/>
            </a:endParaRPr>
          </a:p>
        </p:txBody>
      </p:sp>
      <p:sp>
        <p:nvSpPr>
          <p:cNvPr id="4" name="タイトル 1">
            <a:extLst>
              <a:ext uri="{FF2B5EF4-FFF2-40B4-BE49-F238E27FC236}">
                <a16:creationId xmlns:a16="http://schemas.microsoft.com/office/drawing/2014/main" id="{22B2EA31-3686-B0CC-B570-7D6E84A12337}"/>
              </a:ext>
            </a:extLst>
          </p:cNvPr>
          <p:cNvSpPr txBox="1">
            <a:spLocks/>
          </p:cNvSpPr>
          <p:nvPr/>
        </p:nvSpPr>
        <p:spPr>
          <a:xfrm>
            <a:off x="406634" y="1326803"/>
            <a:ext cx="1914535"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1000" dirty="0">
                <a:latin typeface="BIZ UDPゴシック" panose="020B0400000000000000" pitchFamily="50" charset="-128"/>
                <a:ea typeface="BIZ UDPゴシック" panose="020B0400000000000000" pitchFamily="50" charset="-128"/>
              </a:rPr>
              <a:t>にお</a:t>
            </a:r>
          </a:p>
        </p:txBody>
      </p:sp>
      <p:sp>
        <p:nvSpPr>
          <p:cNvPr id="5" name="タイトル 1">
            <a:extLst>
              <a:ext uri="{FF2B5EF4-FFF2-40B4-BE49-F238E27FC236}">
                <a16:creationId xmlns:a16="http://schemas.microsoft.com/office/drawing/2014/main" id="{B547243D-5B2B-31E5-6CD7-63D539DE39BA}"/>
              </a:ext>
            </a:extLst>
          </p:cNvPr>
          <p:cNvSpPr txBox="1">
            <a:spLocks/>
          </p:cNvSpPr>
          <p:nvPr/>
        </p:nvSpPr>
        <p:spPr>
          <a:xfrm>
            <a:off x="3261462" y="1326802"/>
            <a:ext cx="2142878"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1000" dirty="0">
                <a:latin typeface="BIZ UDPゴシック" panose="020B0400000000000000" pitchFamily="50" charset="-128"/>
                <a:ea typeface="BIZ UDPゴシック" panose="020B0400000000000000" pitchFamily="50" charset="-128"/>
              </a:rPr>
              <a:t>くじょう</a:t>
            </a:r>
          </a:p>
        </p:txBody>
      </p:sp>
      <p:sp>
        <p:nvSpPr>
          <p:cNvPr id="6" name="タイトル 1">
            <a:extLst>
              <a:ext uri="{FF2B5EF4-FFF2-40B4-BE49-F238E27FC236}">
                <a16:creationId xmlns:a16="http://schemas.microsoft.com/office/drawing/2014/main" id="{B28507AF-6523-07D8-6435-B3B2D0309509}"/>
              </a:ext>
            </a:extLst>
          </p:cNvPr>
          <p:cNvSpPr txBox="1">
            <a:spLocks/>
          </p:cNvSpPr>
          <p:nvPr/>
        </p:nvSpPr>
        <p:spPr>
          <a:xfrm>
            <a:off x="1363901" y="2810607"/>
            <a:ext cx="2142878"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1000" dirty="0">
                <a:latin typeface="BIZ UDPゴシック" panose="020B0400000000000000" pitchFamily="50" charset="-128"/>
                <a:ea typeface="BIZ UDPゴシック" panose="020B0400000000000000" pitchFamily="50" charset="-128"/>
              </a:rPr>
              <a:t>げんいん</a:t>
            </a:r>
          </a:p>
        </p:txBody>
      </p:sp>
      <p:sp>
        <p:nvSpPr>
          <p:cNvPr id="7" name="タイトル 1">
            <a:extLst>
              <a:ext uri="{FF2B5EF4-FFF2-40B4-BE49-F238E27FC236}">
                <a16:creationId xmlns:a16="http://schemas.microsoft.com/office/drawing/2014/main" id="{3BD6178A-3011-9552-6832-0DDFCD536279}"/>
              </a:ext>
            </a:extLst>
          </p:cNvPr>
          <p:cNvSpPr txBox="1">
            <a:spLocks/>
          </p:cNvSpPr>
          <p:nvPr/>
        </p:nvSpPr>
        <p:spPr>
          <a:xfrm>
            <a:off x="2883877" y="4372350"/>
            <a:ext cx="2989385"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500" dirty="0">
                <a:latin typeface="BIZ UDPゴシック" panose="020B0400000000000000" pitchFamily="50" charset="-128"/>
                <a:ea typeface="BIZ UDPゴシック" panose="020B0400000000000000" pitchFamily="50" charset="-128"/>
              </a:rPr>
              <a:t>きょうりょく</a:t>
            </a:r>
          </a:p>
        </p:txBody>
      </p:sp>
      <p:sp>
        <p:nvSpPr>
          <p:cNvPr id="8" name="タイトル 1">
            <a:extLst>
              <a:ext uri="{FF2B5EF4-FFF2-40B4-BE49-F238E27FC236}">
                <a16:creationId xmlns:a16="http://schemas.microsoft.com/office/drawing/2014/main" id="{68C1E443-F32E-4BDD-CE6B-04CC2B695FE3}"/>
              </a:ext>
            </a:extLst>
          </p:cNvPr>
          <p:cNvSpPr txBox="1">
            <a:spLocks/>
          </p:cNvSpPr>
          <p:nvPr/>
        </p:nvSpPr>
        <p:spPr>
          <a:xfrm>
            <a:off x="178293" y="5802176"/>
            <a:ext cx="1914535"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1000" dirty="0">
                <a:latin typeface="BIZ UDPゴシック" panose="020B0400000000000000" pitchFamily="50" charset="-128"/>
                <a:ea typeface="BIZ UDPゴシック" panose="020B0400000000000000" pitchFamily="50" charset="-128"/>
              </a:rPr>
              <a:t>そうじ</a:t>
            </a:r>
          </a:p>
        </p:txBody>
      </p:sp>
    </p:spTree>
    <p:extLst>
      <p:ext uri="{BB962C8B-B14F-4D97-AF65-F5344CB8AC3E}">
        <p14:creationId xmlns:p14="http://schemas.microsoft.com/office/powerpoint/2010/main" val="250665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0B39F-3EBA-5CA1-3E7E-EC0A00B96340}"/>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42D69149-A8F7-55ED-0247-761A6008A342}"/>
              </a:ext>
            </a:extLst>
          </p:cNvPr>
          <p:cNvSpPr>
            <a:spLocks noGrp="1"/>
          </p:cNvSpPr>
          <p:nvPr>
            <p:ph type="ctrTitle"/>
          </p:nvPr>
        </p:nvSpPr>
        <p:spPr>
          <a:xfrm>
            <a:off x="0" y="2024805"/>
            <a:ext cx="6864831" cy="5303803"/>
          </a:xfrm>
        </p:spPr>
        <p:txBody>
          <a:bodyPr anchor="ctr">
            <a:noAutofit/>
          </a:bodyPr>
          <a:lstStyle/>
          <a:p>
            <a:pPr>
              <a:lnSpc>
                <a:spcPct val="150000"/>
              </a:lnSpc>
              <a:spcBef>
                <a:spcPts val="3000"/>
              </a:spcBef>
              <a:spcAft>
                <a:spcPts val="4798"/>
              </a:spcAft>
            </a:pPr>
            <a:r>
              <a:rPr lang="ja-JP" altLang="en-US" sz="6600" b="1" spc="30" dirty="0">
                <a:latin typeface="BIZ UDPゴシック" panose="020B0400000000000000" pitchFamily="50" charset="-128"/>
                <a:ea typeface="BIZ UDPゴシック" panose="020B0400000000000000" pitchFamily="50" charset="-128"/>
              </a:rPr>
              <a:t>排水溝を清潔に</a:t>
            </a:r>
            <a:br>
              <a:rPr lang="en-US" altLang="ja-JP" sz="6600" b="1" spc="30" dirty="0">
                <a:latin typeface="BIZ UDPゴシック" panose="020B0400000000000000" pitchFamily="50" charset="-128"/>
                <a:ea typeface="BIZ UDPゴシック" panose="020B0400000000000000" pitchFamily="50" charset="-128"/>
              </a:rPr>
            </a:br>
            <a:br>
              <a:rPr lang="en-US" altLang="ja-JP" sz="6600" b="1" spc="30" dirty="0">
                <a:latin typeface="BIZ UDPゴシック" panose="020B0400000000000000" pitchFamily="50" charset="-128"/>
                <a:ea typeface="BIZ UDPゴシック" panose="020B0400000000000000" pitchFamily="50" charset="-128"/>
              </a:rPr>
            </a:br>
            <a:r>
              <a:rPr lang="ja-JP" altLang="en-US" sz="5400" b="1" spc="30" dirty="0">
                <a:latin typeface="BIZ UDPゴシック" panose="020B0400000000000000" pitchFamily="50" charset="-128"/>
                <a:ea typeface="BIZ UDPゴシック" panose="020B0400000000000000" pitchFamily="50" charset="-128"/>
              </a:rPr>
              <a:t>抜け毛や食べ残しを片付けましょう！</a:t>
            </a:r>
          </a:p>
        </p:txBody>
      </p:sp>
      <p:sp>
        <p:nvSpPr>
          <p:cNvPr id="2" name="正方形/長方形 1">
            <a:extLst>
              <a:ext uri="{FF2B5EF4-FFF2-40B4-BE49-F238E27FC236}">
                <a16:creationId xmlns:a16="http://schemas.microsoft.com/office/drawing/2014/main" id="{9657A639-83D7-6AC9-E2E7-9AE9C5D4871B}"/>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3</a:t>
            </a:r>
            <a:endParaRPr kumimoji="1" lang="ja-JP" altLang="en-US" b="1" dirty="0">
              <a:solidFill>
                <a:schemeClr val="tx1"/>
              </a:solidFill>
              <a:latin typeface="+mn-ea"/>
            </a:endParaRPr>
          </a:p>
        </p:txBody>
      </p:sp>
      <p:sp>
        <p:nvSpPr>
          <p:cNvPr id="4" name="タイトル 1">
            <a:extLst>
              <a:ext uri="{FF2B5EF4-FFF2-40B4-BE49-F238E27FC236}">
                <a16:creationId xmlns:a16="http://schemas.microsoft.com/office/drawing/2014/main" id="{CB4E4209-C1CF-91DA-A99C-CB2CAF340030}"/>
              </a:ext>
            </a:extLst>
          </p:cNvPr>
          <p:cNvSpPr txBox="1">
            <a:spLocks/>
          </p:cNvSpPr>
          <p:nvPr/>
        </p:nvSpPr>
        <p:spPr>
          <a:xfrm>
            <a:off x="269628" y="1887055"/>
            <a:ext cx="2989385"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500" dirty="0">
                <a:latin typeface="BIZ UDPゴシック" panose="020B0400000000000000" pitchFamily="50" charset="-128"/>
                <a:ea typeface="BIZ UDPゴシック" panose="020B0400000000000000" pitchFamily="50" charset="-128"/>
              </a:rPr>
              <a:t>はいすいこう</a:t>
            </a:r>
          </a:p>
        </p:txBody>
      </p:sp>
      <p:sp>
        <p:nvSpPr>
          <p:cNvPr id="5" name="タイトル 1">
            <a:extLst>
              <a:ext uri="{FF2B5EF4-FFF2-40B4-BE49-F238E27FC236}">
                <a16:creationId xmlns:a16="http://schemas.microsoft.com/office/drawing/2014/main" id="{E43FFFC2-746F-3BB4-DBC3-835EFE945B9A}"/>
              </a:ext>
            </a:extLst>
          </p:cNvPr>
          <p:cNvSpPr txBox="1">
            <a:spLocks/>
          </p:cNvSpPr>
          <p:nvPr/>
        </p:nvSpPr>
        <p:spPr>
          <a:xfrm>
            <a:off x="3618761" y="1887054"/>
            <a:ext cx="2242778"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800" b="1" spc="500" dirty="0">
                <a:latin typeface="BIZ UDPゴシック" panose="020B0400000000000000" pitchFamily="50" charset="-128"/>
                <a:ea typeface="BIZ UDPゴシック" panose="020B0400000000000000" pitchFamily="50" charset="-128"/>
              </a:rPr>
              <a:t>せいけつ</a:t>
            </a:r>
          </a:p>
        </p:txBody>
      </p:sp>
      <p:sp>
        <p:nvSpPr>
          <p:cNvPr id="6" name="タイトル 1">
            <a:extLst>
              <a:ext uri="{FF2B5EF4-FFF2-40B4-BE49-F238E27FC236}">
                <a16:creationId xmlns:a16="http://schemas.microsoft.com/office/drawing/2014/main" id="{920959D1-E515-F613-694D-90A420707FAF}"/>
              </a:ext>
            </a:extLst>
          </p:cNvPr>
          <p:cNvSpPr txBox="1">
            <a:spLocks/>
          </p:cNvSpPr>
          <p:nvPr/>
        </p:nvSpPr>
        <p:spPr>
          <a:xfrm>
            <a:off x="527537" y="4841272"/>
            <a:ext cx="562709"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000" b="1" spc="500" dirty="0">
                <a:latin typeface="BIZ UDPゴシック" panose="020B0400000000000000" pitchFamily="50" charset="-128"/>
                <a:ea typeface="BIZ UDPゴシック" panose="020B0400000000000000" pitchFamily="50" charset="-128"/>
              </a:rPr>
              <a:t>ぬ</a:t>
            </a:r>
          </a:p>
        </p:txBody>
      </p:sp>
      <p:sp>
        <p:nvSpPr>
          <p:cNvPr id="7" name="タイトル 1">
            <a:extLst>
              <a:ext uri="{FF2B5EF4-FFF2-40B4-BE49-F238E27FC236}">
                <a16:creationId xmlns:a16="http://schemas.microsoft.com/office/drawing/2014/main" id="{C8155B8F-C278-3411-2793-233D54510E46}"/>
              </a:ext>
            </a:extLst>
          </p:cNvPr>
          <p:cNvSpPr txBox="1">
            <a:spLocks/>
          </p:cNvSpPr>
          <p:nvPr/>
        </p:nvSpPr>
        <p:spPr>
          <a:xfrm>
            <a:off x="1863963" y="4840911"/>
            <a:ext cx="562709"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000" b="1" spc="500" dirty="0">
                <a:latin typeface="BIZ UDPゴシック" panose="020B0400000000000000" pitchFamily="50" charset="-128"/>
                <a:ea typeface="BIZ UDPゴシック" panose="020B0400000000000000" pitchFamily="50" charset="-128"/>
              </a:rPr>
              <a:t>け</a:t>
            </a:r>
          </a:p>
        </p:txBody>
      </p:sp>
      <p:sp>
        <p:nvSpPr>
          <p:cNvPr id="9" name="タイトル 1">
            <a:extLst>
              <a:ext uri="{FF2B5EF4-FFF2-40B4-BE49-F238E27FC236}">
                <a16:creationId xmlns:a16="http://schemas.microsoft.com/office/drawing/2014/main" id="{5910F953-D929-E5B3-4ABB-4065B77792EF}"/>
              </a:ext>
            </a:extLst>
          </p:cNvPr>
          <p:cNvSpPr txBox="1">
            <a:spLocks/>
          </p:cNvSpPr>
          <p:nvPr/>
        </p:nvSpPr>
        <p:spPr>
          <a:xfrm>
            <a:off x="3212101" y="4840910"/>
            <a:ext cx="562709"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000" b="1" spc="500" dirty="0">
                <a:latin typeface="BIZ UDPゴシック" panose="020B0400000000000000" pitchFamily="50" charset="-128"/>
                <a:ea typeface="BIZ UDPゴシック" panose="020B0400000000000000" pitchFamily="50" charset="-128"/>
              </a:rPr>
              <a:t>た</a:t>
            </a:r>
          </a:p>
        </p:txBody>
      </p:sp>
      <p:sp>
        <p:nvSpPr>
          <p:cNvPr id="10" name="タイトル 1">
            <a:extLst>
              <a:ext uri="{FF2B5EF4-FFF2-40B4-BE49-F238E27FC236}">
                <a16:creationId xmlns:a16="http://schemas.microsoft.com/office/drawing/2014/main" id="{BC30B364-DA11-3EE1-9D1F-F7A38AF635BD}"/>
              </a:ext>
            </a:extLst>
          </p:cNvPr>
          <p:cNvSpPr txBox="1">
            <a:spLocks/>
          </p:cNvSpPr>
          <p:nvPr/>
        </p:nvSpPr>
        <p:spPr>
          <a:xfrm>
            <a:off x="4431332" y="4835048"/>
            <a:ext cx="98473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000" b="1" spc="500" dirty="0">
                <a:latin typeface="BIZ UDPゴシック" panose="020B0400000000000000" pitchFamily="50" charset="-128"/>
                <a:ea typeface="BIZ UDPゴシック" panose="020B0400000000000000" pitchFamily="50" charset="-128"/>
              </a:rPr>
              <a:t>のこ</a:t>
            </a:r>
          </a:p>
        </p:txBody>
      </p:sp>
      <p:sp>
        <p:nvSpPr>
          <p:cNvPr id="11" name="タイトル 1">
            <a:extLst>
              <a:ext uri="{FF2B5EF4-FFF2-40B4-BE49-F238E27FC236}">
                <a16:creationId xmlns:a16="http://schemas.microsoft.com/office/drawing/2014/main" id="{77BD9441-6A08-613B-D3E0-CFE4E83C223B}"/>
              </a:ext>
            </a:extLst>
          </p:cNvPr>
          <p:cNvSpPr txBox="1">
            <a:spLocks/>
          </p:cNvSpPr>
          <p:nvPr/>
        </p:nvSpPr>
        <p:spPr>
          <a:xfrm>
            <a:off x="767868" y="6120110"/>
            <a:ext cx="1541579"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000" b="1" spc="500" dirty="0">
                <a:latin typeface="BIZ UDPゴシック" panose="020B0400000000000000" pitchFamily="50" charset="-128"/>
                <a:ea typeface="BIZ UDPゴシック" panose="020B0400000000000000" pitchFamily="50" charset="-128"/>
              </a:rPr>
              <a:t>かたづけ</a:t>
            </a:r>
          </a:p>
        </p:txBody>
      </p:sp>
    </p:spTree>
    <p:extLst>
      <p:ext uri="{BB962C8B-B14F-4D97-AF65-F5344CB8AC3E}">
        <p14:creationId xmlns:p14="http://schemas.microsoft.com/office/powerpoint/2010/main" val="325513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9E4501B-9804-F53B-D9B9-40A0E33625EB}"/>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0E878570-810C-91D5-3F35-4CB92506B085}"/>
              </a:ext>
            </a:extLst>
          </p:cNvPr>
          <p:cNvSpPr txBox="1"/>
          <p:nvPr/>
        </p:nvSpPr>
        <p:spPr>
          <a:xfrm>
            <a:off x="2573383" y="3175725"/>
            <a:ext cx="300446" cy="369332"/>
          </a:xfrm>
          <a:prstGeom prst="rect">
            <a:avLst/>
          </a:prstGeom>
          <a:noFill/>
        </p:spPr>
        <p:txBody>
          <a:bodyPr wrap="square" rtlCol="0">
            <a:spAutoFit/>
          </a:bodyPr>
          <a:lstStyle/>
          <a:p>
            <a:endParaRPr kumimoji="1" lang="ja-JP" altLang="en-US" dirty="0"/>
          </a:p>
        </p:txBody>
      </p:sp>
      <p:sp>
        <p:nvSpPr>
          <p:cNvPr id="23" name="テキスト ボックス 22">
            <a:extLst>
              <a:ext uri="{FF2B5EF4-FFF2-40B4-BE49-F238E27FC236}">
                <a16:creationId xmlns:a16="http://schemas.microsoft.com/office/drawing/2014/main" id="{9F4B73C9-9C46-B82F-138D-F7A6961DAF03}"/>
              </a:ext>
            </a:extLst>
          </p:cNvPr>
          <p:cNvSpPr txBox="1"/>
          <p:nvPr/>
        </p:nvSpPr>
        <p:spPr>
          <a:xfrm>
            <a:off x="1080323" y="2797095"/>
            <a:ext cx="5379102" cy="923330"/>
          </a:xfrm>
          <a:prstGeom prst="rect">
            <a:avLst/>
          </a:prstGeom>
          <a:noFill/>
        </p:spPr>
        <p:txBody>
          <a:bodyPr wrap="square">
            <a:spAutoFit/>
          </a:bodyPr>
          <a:lstStyle/>
          <a:p>
            <a:r>
              <a:rPr lang="ja-JP" altLang="en-US" b="1" dirty="0"/>
              <a:t>避難所に避難してきた飼い主を集め、これから飼養場所を設営する旨を伝え、設営作業への協力を依頼する。</a:t>
            </a:r>
          </a:p>
        </p:txBody>
      </p:sp>
      <p:grpSp>
        <p:nvGrpSpPr>
          <p:cNvPr id="27" name="グループ化 26">
            <a:extLst>
              <a:ext uri="{FF2B5EF4-FFF2-40B4-BE49-F238E27FC236}">
                <a16:creationId xmlns:a16="http://schemas.microsoft.com/office/drawing/2014/main" id="{713474A0-9B85-1A1B-AA23-1CA589C14B28}"/>
              </a:ext>
            </a:extLst>
          </p:cNvPr>
          <p:cNvGrpSpPr/>
          <p:nvPr/>
        </p:nvGrpSpPr>
        <p:grpSpPr>
          <a:xfrm>
            <a:off x="537652" y="3081372"/>
            <a:ext cx="288290" cy="288290"/>
            <a:chOff x="1041008" y="3211860"/>
            <a:chExt cx="288290" cy="288290"/>
          </a:xfrm>
        </p:grpSpPr>
        <p:pic>
          <p:nvPicPr>
            <p:cNvPr id="24" name="object 17">
              <a:extLst>
                <a:ext uri="{FF2B5EF4-FFF2-40B4-BE49-F238E27FC236}">
                  <a16:creationId xmlns:a16="http://schemas.microsoft.com/office/drawing/2014/main" id="{4E3ED969-BB2D-4C33-2E83-C43B2EF58412}"/>
                </a:ext>
              </a:extLst>
            </p:cNvPr>
            <p:cNvPicPr/>
            <p:nvPr/>
          </p:nvPicPr>
          <p:blipFill>
            <a:blip r:embed="rId2" cstate="print"/>
            <a:stretch>
              <a:fillRect/>
            </a:stretch>
          </p:blipFill>
          <p:spPr>
            <a:xfrm>
              <a:off x="1059007" y="3229866"/>
              <a:ext cx="252006" cy="251993"/>
            </a:xfrm>
            <a:prstGeom prst="rect">
              <a:avLst/>
            </a:prstGeom>
          </p:spPr>
        </p:pic>
        <p:sp>
          <p:nvSpPr>
            <p:cNvPr id="25" name="object 18">
              <a:extLst>
                <a:ext uri="{FF2B5EF4-FFF2-40B4-BE49-F238E27FC236}">
                  <a16:creationId xmlns:a16="http://schemas.microsoft.com/office/drawing/2014/main" id="{560D108E-F831-112B-8891-679BB7587A53}"/>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28" name="テキスト ボックス 27">
            <a:extLst>
              <a:ext uri="{FF2B5EF4-FFF2-40B4-BE49-F238E27FC236}">
                <a16:creationId xmlns:a16="http://schemas.microsoft.com/office/drawing/2014/main" id="{C54A77E9-561B-F0C0-4ADC-D10F9A83DB89}"/>
              </a:ext>
            </a:extLst>
          </p:cNvPr>
          <p:cNvSpPr txBox="1"/>
          <p:nvPr/>
        </p:nvSpPr>
        <p:spPr>
          <a:xfrm>
            <a:off x="2573383" y="4580857"/>
            <a:ext cx="300446" cy="369332"/>
          </a:xfrm>
          <a:prstGeom prst="rect">
            <a:avLst/>
          </a:prstGeom>
          <a:noFill/>
        </p:spPr>
        <p:txBody>
          <a:bodyPr wrap="square" rtlCol="0">
            <a:spAutoFit/>
          </a:bodyPr>
          <a:lstStyle/>
          <a:p>
            <a:endParaRPr kumimoji="1" lang="ja-JP" altLang="en-US" dirty="0"/>
          </a:p>
        </p:txBody>
      </p:sp>
      <p:sp>
        <p:nvSpPr>
          <p:cNvPr id="29" name="テキスト ボックス 28">
            <a:extLst>
              <a:ext uri="{FF2B5EF4-FFF2-40B4-BE49-F238E27FC236}">
                <a16:creationId xmlns:a16="http://schemas.microsoft.com/office/drawing/2014/main" id="{FBC663D3-FEAA-2BCD-92BF-2B78F40B0CAD}"/>
              </a:ext>
            </a:extLst>
          </p:cNvPr>
          <p:cNvSpPr txBox="1"/>
          <p:nvPr/>
        </p:nvSpPr>
        <p:spPr>
          <a:xfrm>
            <a:off x="1080323" y="4327051"/>
            <a:ext cx="5379102" cy="646331"/>
          </a:xfrm>
          <a:prstGeom prst="rect">
            <a:avLst/>
          </a:prstGeom>
          <a:noFill/>
        </p:spPr>
        <p:txBody>
          <a:bodyPr wrap="square">
            <a:spAutoFit/>
          </a:bodyPr>
          <a:lstStyle/>
          <a:p>
            <a:r>
              <a:rPr lang="ja-JP" altLang="en-US" b="1" dirty="0"/>
              <a:t>各飼い主へ、ペットは飼養場所の設営が完了するまでの間、一時的に係留しておくように伝える。</a:t>
            </a:r>
          </a:p>
        </p:txBody>
      </p:sp>
      <p:grpSp>
        <p:nvGrpSpPr>
          <p:cNvPr id="30" name="グループ化 29">
            <a:extLst>
              <a:ext uri="{FF2B5EF4-FFF2-40B4-BE49-F238E27FC236}">
                <a16:creationId xmlns:a16="http://schemas.microsoft.com/office/drawing/2014/main" id="{9BB7CF8F-F6F1-51F3-DB55-47D9640CB0B5}"/>
              </a:ext>
            </a:extLst>
          </p:cNvPr>
          <p:cNvGrpSpPr/>
          <p:nvPr/>
        </p:nvGrpSpPr>
        <p:grpSpPr>
          <a:xfrm>
            <a:off x="537652" y="4473441"/>
            <a:ext cx="288290" cy="288290"/>
            <a:chOff x="1041008" y="3211860"/>
            <a:chExt cx="288290" cy="288290"/>
          </a:xfrm>
        </p:grpSpPr>
        <p:pic>
          <p:nvPicPr>
            <p:cNvPr id="31" name="object 17">
              <a:extLst>
                <a:ext uri="{FF2B5EF4-FFF2-40B4-BE49-F238E27FC236}">
                  <a16:creationId xmlns:a16="http://schemas.microsoft.com/office/drawing/2014/main" id="{A78DFAC8-659C-25DC-5967-23E340EBFFB3}"/>
                </a:ext>
              </a:extLst>
            </p:cNvPr>
            <p:cNvPicPr/>
            <p:nvPr/>
          </p:nvPicPr>
          <p:blipFill>
            <a:blip r:embed="rId2" cstate="print"/>
            <a:stretch>
              <a:fillRect/>
            </a:stretch>
          </p:blipFill>
          <p:spPr>
            <a:xfrm>
              <a:off x="1059007" y="3229866"/>
              <a:ext cx="252006" cy="251993"/>
            </a:xfrm>
            <a:prstGeom prst="rect">
              <a:avLst/>
            </a:prstGeom>
          </p:spPr>
        </p:pic>
        <p:sp>
          <p:nvSpPr>
            <p:cNvPr id="32" name="object 18">
              <a:extLst>
                <a:ext uri="{FF2B5EF4-FFF2-40B4-BE49-F238E27FC236}">
                  <a16:creationId xmlns:a16="http://schemas.microsoft.com/office/drawing/2014/main" id="{3E5D78CD-883A-CC1F-6C8C-2210C6110348}"/>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34" name="object 16">
            <a:extLst>
              <a:ext uri="{FF2B5EF4-FFF2-40B4-BE49-F238E27FC236}">
                <a16:creationId xmlns:a16="http://schemas.microsoft.com/office/drawing/2014/main" id="{39510A1B-B756-6F7D-19A1-B6FE9292AE8B}"/>
              </a:ext>
            </a:extLst>
          </p:cNvPr>
          <p:cNvSpPr/>
          <p:nvPr/>
        </p:nvSpPr>
        <p:spPr>
          <a:xfrm>
            <a:off x="396173" y="839108"/>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8C088CDF-75DF-BC0F-D337-4E57BD93A65E}"/>
              </a:ext>
            </a:extLst>
          </p:cNvPr>
          <p:cNvSpPr txBox="1"/>
          <p:nvPr/>
        </p:nvSpPr>
        <p:spPr>
          <a:xfrm>
            <a:off x="1211184" y="907974"/>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人員の確保</a:t>
            </a:r>
          </a:p>
        </p:txBody>
      </p:sp>
      <p:sp>
        <p:nvSpPr>
          <p:cNvPr id="36" name="object 20">
            <a:extLst>
              <a:ext uri="{FF2B5EF4-FFF2-40B4-BE49-F238E27FC236}">
                <a16:creationId xmlns:a16="http://schemas.microsoft.com/office/drawing/2014/main" id="{FF1BEF24-FA00-F5C9-5C75-3BE2A2D8793C}"/>
              </a:ext>
            </a:extLst>
          </p:cNvPr>
          <p:cNvSpPr txBox="1"/>
          <p:nvPr/>
        </p:nvSpPr>
        <p:spPr>
          <a:xfrm>
            <a:off x="445358" y="929481"/>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1</a:t>
            </a:r>
            <a:endParaRPr sz="850" dirty="0">
              <a:solidFill>
                <a:srgbClr val="003F98"/>
              </a:solidFill>
              <a:latin typeface="+mn-ea"/>
              <a:cs typeface="Barlow-SemiBold"/>
            </a:endParaRPr>
          </a:p>
        </p:txBody>
      </p:sp>
      <p:sp>
        <p:nvSpPr>
          <p:cNvPr id="38" name="object 35">
            <a:extLst>
              <a:ext uri="{FF2B5EF4-FFF2-40B4-BE49-F238E27FC236}">
                <a16:creationId xmlns:a16="http://schemas.microsoft.com/office/drawing/2014/main" id="{D6831533-F419-3D99-FC0A-EA619C1F941F}"/>
              </a:ext>
            </a:extLst>
          </p:cNvPr>
          <p:cNvSpPr/>
          <p:nvPr/>
        </p:nvSpPr>
        <p:spPr>
          <a:xfrm flipV="1">
            <a:off x="655572" y="5167943"/>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39" name="object 35">
            <a:extLst>
              <a:ext uri="{FF2B5EF4-FFF2-40B4-BE49-F238E27FC236}">
                <a16:creationId xmlns:a16="http://schemas.microsoft.com/office/drawing/2014/main" id="{B5FECB23-1698-9FBA-B0F4-41B0FC582667}"/>
              </a:ext>
            </a:extLst>
          </p:cNvPr>
          <p:cNvSpPr/>
          <p:nvPr/>
        </p:nvSpPr>
        <p:spPr>
          <a:xfrm flipV="1">
            <a:off x="641056" y="3858929"/>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44" name="object 2">
            <a:extLst>
              <a:ext uri="{FF2B5EF4-FFF2-40B4-BE49-F238E27FC236}">
                <a16:creationId xmlns:a16="http://schemas.microsoft.com/office/drawing/2014/main" id="{47370917-8701-2A5A-D169-6E7D2C6BAA54}"/>
              </a:ext>
            </a:extLst>
          </p:cNvPr>
          <p:cNvSpPr/>
          <p:nvPr/>
        </p:nvSpPr>
        <p:spPr>
          <a:xfrm>
            <a:off x="511716" y="5980054"/>
            <a:ext cx="5905015" cy="977206"/>
          </a:xfrm>
          <a:custGeom>
            <a:avLst/>
            <a:gdLst/>
            <a:ahLst/>
            <a:cxnLst/>
            <a:rect l="l" t="t" r="r" b="b"/>
            <a:pathLst>
              <a:path w="6552565" h="864234">
                <a:moveTo>
                  <a:pt x="6551993" y="0"/>
                </a:moveTo>
                <a:lnTo>
                  <a:pt x="8077" y="0"/>
                </a:lnTo>
                <a:lnTo>
                  <a:pt x="0" y="863993"/>
                </a:lnTo>
                <a:lnTo>
                  <a:pt x="6543916" y="863993"/>
                </a:lnTo>
                <a:lnTo>
                  <a:pt x="6551993" y="0"/>
                </a:lnTo>
                <a:close/>
              </a:path>
            </a:pathLst>
          </a:custGeom>
          <a:solidFill>
            <a:srgbClr val="E9EAF5"/>
          </a:solidFill>
        </p:spPr>
        <p:txBody>
          <a:bodyPr wrap="square" lIns="0" tIns="0" rIns="0" bIns="0" rtlCol="0"/>
          <a:lstStyle/>
          <a:p>
            <a:endParaRPr dirty="0">
              <a:latin typeface="+mj-ea"/>
              <a:ea typeface="+mj-ea"/>
            </a:endParaRPr>
          </a:p>
        </p:txBody>
      </p:sp>
      <p:sp>
        <p:nvSpPr>
          <p:cNvPr id="47" name="object 5">
            <a:extLst>
              <a:ext uri="{FF2B5EF4-FFF2-40B4-BE49-F238E27FC236}">
                <a16:creationId xmlns:a16="http://schemas.microsoft.com/office/drawing/2014/main" id="{98EC2D65-7DC0-F215-BD24-929DD7A36AA9}"/>
              </a:ext>
            </a:extLst>
          </p:cNvPr>
          <p:cNvSpPr/>
          <p:nvPr/>
        </p:nvSpPr>
        <p:spPr>
          <a:xfrm>
            <a:off x="526226" y="5831299"/>
            <a:ext cx="3398074" cy="386955"/>
          </a:xfrm>
          <a:custGeom>
            <a:avLst/>
            <a:gdLst/>
            <a:ahLst/>
            <a:cxnLst/>
            <a:rect l="l" t="t" r="r" b="b"/>
            <a:pathLst>
              <a:path w="6552565" h="432434">
                <a:moveTo>
                  <a:pt x="3347999" y="360006"/>
                </a:moveTo>
                <a:lnTo>
                  <a:pt x="3203994" y="360006"/>
                </a:lnTo>
                <a:lnTo>
                  <a:pt x="3275990" y="432015"/>
                </a:lnTo>
                <a:lnTo>
                  <a:pt x="3347999" y="360006"/>
                </a:lnTo>
                <a:close/>
              </a:path>
              <a:path w="6552565" h="432434">
                <a:moveTo>
                  <a:pt x="6552006" y="0"/>
                </a:moveTo>
                <a:lnTo>
                  <a:pt x="0" y="0"/>
                </a:lnTo>
                <a:lnTo>
                  <a:pt x="0" y="359994"/>
                </a:lnTo>
                <a:lnTo>
                  <a:pt x="6552006" y="359994"/>
                </a:lnTo>
                <a:lnTo>
                  <a:pt x="6552006" y="0"/>
                </a:lnTo>
                <a:close/>
              </a:path>
            </a:pathLst>
          </a:custGeom>
          <a:solidFill>
            <a:srgbClr val="003F98"/>
          </a:solidFill>
        </p:spPr>
        <p:txBody>
          <a:bodyPr wrap="square" lIns="0" tIns="0" rIns="0" bIns="0" rtlCol="0"/>
          <a:lstStyle/>
          <a:p>
            <a:endParaRPr dirty="0">
              <a:latin typeface="+mj-ea"/>
              <a:ea typeface="+mj-ea"/>
            </a:endParaRPr>
          </a:p>
        </p:txBody>
      </p:sp>
      <p:sp>
        <p:nvSpPr>
          <p:cNvPr id="48" name="object 8">
            <a:extLst>
              <a:ext uri="{FF2B5EF4-FFF2-40B4-BE49-F238E27FC236}">
                <a16:creationId xmlns:a16="http://schemas.microsoft.com/office/drawing/2014/main" id="{184CD0F6-9041-4160-8659-3A9DFB7FBCF0}"/>
              </a:ext>
            </a:extLst>
          </p:cNvPr>
          <p:cNvSpPr txBox="1"/>
          <p:nvPr/>
        </p:nvSpPr>
        <p:spPr>
          <a:xfrm>
            <a:off x="551835" y="5831297"/>
            <a:ext cx="3321667" cy="297516"/>
          </a:xfrm>
          <a:prstGeom prst="rect">
            <a:avLst/>
          </a:prstGeom>
        </p:spPr>
        <p:txBody>
          <a:bodyPr vert="horz" wrap="square" lIns="0" tIns="58419" rIns="0" bIns="0" rtlCol="0">
            <a:spAutoFit/>
          </a:bodyPr>
          <a:lstStyle/>
          <a:p>
            <a:pPr marL="39364" algn="ctr">
              <a:spcBef>
                <a:spcPts val="459"/>
              </a:spcBef>
            </a:pPr>
            <a:r>
              <a:rPr lang="ja-JP" altLang="en-US" sz="1550" b="1" spc="270" dirty="0">
                <a:solidFill>
                  <a:srgbClr val="FFFFFF"/>
                </a:solidFill>
                <a:latin typeface="+mn-ea"/>
                <a:cs typeface="Noto Sans JP"/>
              </a:rPr>
              <a:t>ペットの一時的な係留</a:t>
            </a:r>
            <a:endParaRPr sz="1550" dirty="0">
              <a:latin typeface="+mn-ea"/>
              <a:cs typeface="Noto Sans JP"/>
            </a:endParaRPr>
          </a:p>
        </p:txBody>
      </p:sp>
      <p:sp>
        <p:nvSpPr>
          <p:cNvPr id="49" name="object 3">
            <a:extLst>
              <a:ext uri="{FF2B5EF4-FFF2-40B4-BE49-F238E27FC236}">
                <a16:creationId xmlns:a16="http://schemas.microsoft.com/office/drawing/2014/main" id="{0804338B-0E81-927D-6436-C2F23C267477}"/>
              </a:ext>
            </a:extLst>
          </p:cNvPr>
          <p:cNvSpPr txBox="1"/>
          <p:nvPr/>
        </p:nvSpPr>
        <p:spPr>
          <a:xfrm>
            <a:off x="760589" y="6279208"/>
            <a:ext cx="5364441" cy="471796"/>
          </a:xfrm>
          <a:prstGeom prst="rect">
            <a:avLst/>
          </a:prstGeom>
        </p:spPr>
        <p:txBody>
          <a:bodyPr vert="horz" wrap="square" lIns="0" tIns="11430" rIns="0" bIns="0" rtlCol="0">
            <a:spAutoFit/>
          </a:bodyPr>
          <a:lstStyle/>
          <a:p>
            <a:pPr marL="12698" marR="5080">
              <a:lnSpc>
                <a:spcPct val="128800"/>
              </a:lnSpc>
              <a:spcBef>
                <a:spcPts val="90"/>
              </a:spcBef>
            </a:pPr>
            <a:r>
              <a:rPr lang="ja-JP" altLang="en-US" sz="1200" dirty="0"/>
              <a:t>ペットは可能な限り</a:t>
            </a:r>
            <a:r>
              <a:rPr lang="en-US" altLang="ja-JP" sz="1200" dirty="0"/>
              <a:t>1</a:t>
            </a:r>
            <a:r>
              <a:rPr lang="ja-JP" altLang="en-US" sz="1200" dirty="0"/>
              <a:t>か所にまとめて、他の避難所利用者とは離れた安全な場所に一時的に係留し、飼い主の中から見守り役を配置する。</a:t>
            </a:r>
            <a:endParaRPr lang="en-US" altLang="ja-JP" sz="1200" spc="80" dirty="0">
              <a:solidFill>
                <a:srgbClr val="221815"/>
              </a:solidFill>
              <a:latin typeface="+mn-ea"/>
              <a:cs typeface="NotoSansJP-Medium"/>
            </a:endParaRPr>
          </a:p>
        </p:txBody>
      </p:sp>
      <p:sp>
        <p:nvSpPr>
          <p:cNvPr id="6" name="正方形/長方形 5">
            <a:extLst>
              <a:ext uri="{FF2B5EF4-FFF2-40B4-BE49-F238E27FC236}">
                <a16:creationId xmlns:a16="http://schemas.microsoft.com/office/drawing/2014/main" id="{7C24A37D-0254-C993-0691-789CBEF9A087}"/>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85CD96E-68D8-09A5-A49C-60A8556EFC56}"/>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設営体制の確保</a:t>
            </a:r>
            <a:endParaRPr lang="en-US" altLang="ja-JP" sz="1100" b="1" dirty="0">
              <a:solidFill>
                <a:srgbClr val="003F98"/>
              </a:solidFill>
              <a:latin typeface="+mn-ea"/>
            </a:endParaRPr>
          </a:p>
        </p:txBody>
      </p:sp>
      <p:sp>
        <p:nvSpPr>
          <p:cNvPr id="2" name="object 2">
            <a:extLst>
              <a:ext uri="{FF2B5EF4-FFF2-40B4-BE49-F238E27FC236}">
                <a16:creationId xmlns:a16="http://schemas.microsoft.com/office/drawing/2014/main" id="{DF6E832C-4D79-15A5-BB18-31BEF0DEDC23}"/>
              </a:ext>
            </a:extLst>
          </p:cNvPr>
          <p:cNvSpPr/>
          <p:nvPr/>
        </p:nvSpPr>
        <p:spPr>
          <a:xfrm>
            <a:off x="511716" y="7501892"/>
            <a:ext cx="5905015" cy="1114022"/>
          </a:xfrm>
          <a:custGeom>
            <a:avLst/>
            <a:gdLst/>
            <a:ahLst/>
            <a:cxnLst/>
            <a:rect l="l" t="t" r="r" b="b"/>
            <a:pathLst>
              <a:path w="6552565" h="864234">
                <a:moveTo>
                  <a:pt x="6551993" y="0"/>
                </a:moveTo>
                <a:lnTo>
                  <a:pt x="8077" y="0"/>
                </a:lnTo>
                <a:lnTo>
                  <a:pt x="0" y="863993"/>
                </a:lnTo>
                <a:lnTo>
                  <a:pt x="6543916" y="863993"/>
                </a:lnTo>
                <a:lnTo>
                  <a:pt x="6551993" y="0"/>
                </a:lnTo>
                <a:close/>
              </a:path>
            </a:pathLst>
          </a:custGeom>
          <a:solidFill>
            <a:srgbClr val="E9EAF5"/>
          </a:solidFill>
        </p:spPr>
        <p:txBody>
          <a:bodyPr wrap="square" lIns="0" tIns="0" rIns="0" bIns="0" rtlCol="0"/>
          <a:lstStyle/>
          <a:p>
            <a:endParaRPr dirty="0">
              <a:latin typeface="+mj-ea"/>
              <a:ea typeface="+mj-ea"/>
            </a:endParaRPr>
          </a:p>
        </p:txBody>
      </p:sp>
      <p:sp>
        <p:nvSpPr>
          <p:cNvPr id="4" name="object 5">
            <a:extLst>
              <a:ext uri="{FF2B5EF4-FFF2-40B4-BE49-F238E27FC236}">
                <a16:creationId xmlns:a16="http://schemas.microsoft.com/office/drawing/2014/main" id="{B047F26D-0F47-FA33-0034-24B9843F3932}"/>
              </a:ext>
            </a:extLst>
          </p:cNvPr>
          <p:cNvSpPr/>
          <p:nvPr/>
        </p:nvSpPr>
        <p:spPr>
          <a:xfrm>
            <a:off x="526226" y="7353137"/>
            <a:ext cx="3398074" cy="386955"/>
          </a:xfrm>
          <a:custGeom>
            <a:avLst/>
            <a:gdLst/>
            <a:ahLst/>
            <a:cxnLst/>
            <a:rect l="l" t="t" r="r" b="b"/>
            <a:pathLst>
              <a:path w="6552565" h="432434">
                <a:moveTo>
                  <a:pt x="3347999" y="360006"/>
                </a:moveTo>
                <a:lnTo>
                  <a:pt x="3203994" y="360006"/>
                </a:lnTo>
                <a:lnTo>
                  <a:pt x="3275990" y="432015"/>
                </a:lnTo>
                <a:lnTo>
                  <a:pt x="3347999" y="360006"/>
                </a:lnTo>
                <a:close/>
              </a:path>
              <a:path w="6552565" h="432434">
                <a:moveTo>
                  <a:pt x="6552006" y="0"/>
                </a:moveTo>
                <a:lnTo>
                  <a:pt x="0" y="0"/>
                </a:lnTo>
                <a:lnTo>
                  <a:pt x="0" y="359994"/>
                </a:lnTo>
                <a:lnTo>
                  <a:pt x="6552006" y="359994"/>
                </a:lnTo>
                <a:lnTo>
                  <a:pt x="6552006" y="0"/>
                </a:lnTo>
                <a:close/>
              </a:path>
            </a:pathLst>
          </a:custGeom>
          <a:solidFill>
            <a:srgbClr val="003F98"/>
          </a:solidFill>
        </p:spPr>
        <p:txBody>
          <a:bodyPr wrap="square" lIns="0" tIns="0" rIns="0" bIns="0" rtlCol="0"/>
          <a:lstStyle/>
          <a:p>
            <a:endParaRPr dirty="0">
              <a:latin typeface="+mj-ea"/>
              <a:ea typeface="+mj-ea"/>
            </a:endParaRPr>
          </a:p>
        </p:txBody>
      </p:sp>
      <p:sp>
        <p:nvSpPr>
          <p:cNvPr id="5" name="object 8">
            <a:extLst>
              <a:ext uri="{FF2B5EF4-FFF2-40B4-BE49-F238E27FC236}">
                <a16:creationId xmlns:a16="http://schemas.microsoft.com/office/drawing/2014/main" id="{C4C47D1D-FF9B-E2BD-F939-A3C612C21E5E}"/>
              </a:ext>
            </a:extLst>
          </p:cNvPr>
          <p:cNvSpPr txBox="1"/>
          <p:nvPr/>
        </p:nvSpPr>
        <p:spPr>
          <a:xfrm>
            <a:off x="602635" y="7353135"/>
            <a:ext cx="4456629" cy="297516"/>
          </a:xfrm>
          <a:prstGeom prst="rect">
            <a:avLst/>
          </a:prstGeom>
        </p:spPr>
        <p:txBody>
          <a:bodyPr vert="horz" wrap="square" lIns="0" tIns="58419" rIns="0" bIns="0" rtlCol="0">
            <a:spAutoFit/>
          </a:bodyPr>
          <a:lstStyle/>
          <a:p>
            <a:pPr marL="39364">
              <a:spcBef>
                <a:spcPts val="459"/>
              </a:spcBef>
            </a:pPr>
            <a:r>
              <a:rPr lang="ja-JP" altLang="en-US" sz="1550" b="1" spc="270" dirty="0">
                <a:solidFill>
                  <a:srgbClr val="FFFFFF"/>
                </a:solidFill>
                <a:latin typeface="+mn-ea"/>
                <a:cs typeface="Noto Sans JP"/>
              </a:rPr>
              <a:t>すでに受付が始まっている場合</a:t>
            </a:r>
            <a:endParaRPr sz="1550" dirty="0">
              <a:latin typeface="+mn-ea"/>
              <a:cs typeface="Noto Sans JP"/>
            </a:endParaRPr>
          </a:p>
        </p:txBody>
      </p:sp>
      <p:sp>
        <p:nvSpPr>
          <p:cNvPr id="8" name="object 3">
            <a:extLst>
              <a:ext uri="{FF2B5EF4-FFF2-40B4-BE49-F238E27FC236}">
                <a16:creationId xmlns:a16="http://schemas.microsoft.com/office/drawing/2014/main" id="{89AC5BFA-FB67-4ABE-78CA-612B325FF1D5}"/>
              </a:ext>
            </a:extLst>
          </p:cNvPr>
          <p:cNvSpPr txBox="1"/>
          <p:nvPr/>
        </p:nvSpPr>
        <p:spPr>
          <a:xfrm>
            <a:off x="760589" y="7724846"/>
            <a:ext cx="5364441" cy="709810"/>
          </a:xfrm>
          <a:prstGeom prst="rect">
            <a:avLst/>
          </a:prstGeom>
        </p:spPr>
        <p:txBody>
          <a:bodyPr vert="horz" wrap="square" lIns="0" tIns="11430" rIns="0" bIns="0" rtlCol="0">
            <a:spAutoFit/>
          </a:bodyPr>
          <a:lstStyle/>
          <a:p>
            <a:pPr marL="12698" marR="5080">
              <a:lnSpc>
                <a:spcPct val="128800"/>
              </a:lnSpc>
              <a:spcBef>
                <a:spcPts val="90"/>
              </a:spcBef>
            </a:pPr>
            <a:r>
              <a:rPr lang="ja-JP" altLang="en-US" sz="1200" dirty="0"/>
              <a:t>すでに避難者の受付が始まっており、ペットが飼い主と共に避難所利用者の居住場所に収容されている場合には、速やかにペットを一時的な係留場所へ移動するよう飼い主へお願いする。</a:t>
            </a:r>
            <a:endParaRPr lang="en-US" altLang="ja-JP" sz="1200" dirty="0"/>
          </a:p>
        </p:txBody>
      </p:sp>
      <p:sp>
        <p:nvSpPr>
          <p:cNvPr id="9" name="正方形/長方形 8">
            <a:extLst>
              <a:ext uri="{FF2B5EF4-FFF2-40B4-BE49-F238E27FC236}">
                <a16:creationId xmlns:a16="http://schemas.microsoft.com/office/drawing/2014/main" id="{3C7F24D1-0E9B-1BB3-FAEE-76D333ABB694}"/>
              </a:ext>
            </a:extLst>
          </p:cNvPr>
          <p:cNvSpPr/>
          <p:nvPr/>
        </p:nvSpPr>
        <p:spPr>
          <a:xfrm>
            <a:off x="490301" y="1694626"/>
            <a:ext cx="5905015" cy="764420"/>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避難してきた飼い主で協力して準備をするため、</a:t>
            </a:r>
            <a:endParaRPr kumimoji="1" lang="en-US" altLang="ja-JP" dirty="0">
              <a:solidFill>
                <a:srgbClr val="003F98"/>
              </a:solidFill>
            </a:endParaRPr>
          </a:p>
          <a:p>
            <a:pPr algn="ctr"/>
            <a:r>
              <a:rPr kumimoji="1" lang="ja-JP" altLang="en-US" dirty="0">
                <a:solidFill>
                  <a:srgbClr val="003F98"/>
                </a:solidFill>
              </a:rPr>
              <a:t>飼い主に声をかけて人員を確保しましょう。</a:t>
            </a:r>
          </a:p>
        </p:txBody>
      </p:sp>
    </p:spTree>
    <p:extLst>
      <p:ext uri="{BB962C8B-B14F-4D97-AF65-F5344CB8AC3E}">
        <p14:creationId xmlns:p14="http://schemas.microsoft.com/office/powerpoint/2010/main" val="3339169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2834-6F52-5A00-C745-84AEC910589E}"/>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DDA8EFC6-E9CD-9A79-7E02-D9B8F02AB501}"/>
              </a:ext>
            </a:extLst>
          </p:cNvPr>
          <p:cNvSpPr>
            <a:spLocks noGrp="1"/>
          </p:cNvSpPr>
          <p:nvPr>
            <p:ph type="ctrTitle"/>
          </p:nvPr>
        </p:nvSpPr>
        <p:spPr>
          <a:xfrm>
            <a:off x="-6831" y="1938540"/>
            <a:ext cx="6864831" cy="5303803"/>
          </a:xfrm>
        </p:spPr>
        <p:txBody>
          <a:bodyPr anchor="ctr">
            <a:noAutofit/>
          </a:bodyPr>
          <a:lstStyle/>
          <a:p>
            <a:pPr>
              <a:lnSpc>
                <a:spcPct val="150000"/>
              </a:lnSpc>
              <a:spcBef>
                <a:spcPts val="3000"/>
              </a:spcBef>
              <a:spcAft>
                <a:spcPts val="4798"/>
              </a:spcAft>
            </a:pPr>
            <a:r>
              <a:rPr lang="ja-JP" altLang="en-US" sz="6600" b="1" spc="-150" dirty="0">
                <a:latin typeface="BIZ UDPゴシック" panose="020B0400000000000000" pitchFamily="50" charset="-128"/>
                <a:ea typeface="BIZ UDPゴシック" panose="020B0400000000000000" pitchFamily="50" charset="-128"/>
              </a:rPr>
              <a:t>ルールを守り</a:t>
            </a:r>
            <a:br>
              <a:rPr lang="en-US" altLang="ja-JP" sz="6600" b="1" spc="-150" dirty="0">
                <a:latin typeface="BIZ UDPゴシック" panose="020B0400000000000000" pitchFamily="50" charset="-128"/>
                <a:ea typeface="BIZ UDPゴシック" panose="020B0400000000000000" pitchFamily="50" charset="-128"/>
              </a:rPr>
            </a:br>
            <a:r>
              <a:rPr lang="ja-JP" altLang="en-US" sz="6600" b="1" spc="-150" dirty="0">
                <a:latin typeface="BIZ UDPゴシック" panose="020B0400000000000000" pitchFamily="50" charset="-128"/>
                <a:ea typeface="BIZ UDPゴシック" panose="020B0400000000000000" pitchFamily="50" charset="-128"/>
              </a:rPr>
              <a:t>みんなで協力して</a:t>
            </a:r>
            <a:br>
              <a:rPr lang="en-US" altLang="ja-JP" sz="6600" b="1" spc="30" dirty="0">
                <a:latin typeface="BIZ UDPゴシック" panose="020B0400000000000000" pitchFamily="50" charset="-128"/>
                <a:ea typeface="BIZ UDPゴシック" panose="020B0400000000000000" pitchFamily="50" charset="-128"/>
              </a:rPr>
            </a:br>
            <a:r>
              <a:rPr lang="ja-JP" altLang="en-US" sz="6600" b="1" spc="30" dirty="0">
                <a:latin typeface="BIZ UDPゴシック" panose="020B0400000000000000" pitchFamily="50" charset="-128"/>
                <a:ea typeface="BIZ UDPゴシック" panose="020B0400000000000000" pitchFamily="50" charset="-128"/>
              </a:rPr>
              <a:t>愛犬・愛猫を</a:t>
            </a:r>
            <a:br>
              <a:rPr lang="en-US" altLang="ja-JP" sz="6600" b="1" spc="30" dirty="0">
                <a:latin typeface="BIZ UDPゴシック" panose="020B0400000000000000" pitchFamily="50" charset="-128"/>
                <a:ea typeface="BIZ UDPゴシック" panose="020B0400000000000000" pitchFamily="50" charset="-128"/>
              </a:rPr>
            </a:br>
            <a:r>
              <a:rPr lang="ja-JP" altLang="en-US" sz="6600" b="1" spc="30" dirty="0">
                <a:latin typeface="BIZ UDPゴシック" panose="020B0400000000000000" pitchFamily="50" charset="-128"/>
                <a:ea typeface="BIZ UDPゴシック" panose="020B0400000000000000" pitchFamily="50" charset="-128"/>
              </a:rPr>
              <a:t>守りましょう！</a:t>
            </a:r>
            <a:endParaRPr lang="ja-JP" altLang="en-US" sz="5400" b="1" spc="3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D84EC941-9B01-A9A6-4C19-3886BBDC05F9}"/>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4</a:t>
            </a:r>
            <a:endParaRPr kumimoji="1" lang="ja-JP" altLang="en-US" b="1" dirty="0">
              <a:solidFill>
                <a:schemeClr val="tx1"/>
              </a:solidFill>
              <a:latin typeface="+mn-ea"/>
            </a:endParaRPr>
          </a:p>
        </p:txBody>
      </p:sp>
      <p:sp>
        <p:nvSpPr>
          <p:cNvPr id="5" name="タイトル 1">
            <a:extLst>
              <a:ext uri="{FF2B5EF4-FFF2-40B4-BE49-F238E27FC236}">
                <a16:creationId xmlns:a16="http://schemas.microsoft.com/office/drawing/2014/main" id="{EA1B0F44-4E72-E200-55D6-0B8BC6BB29E6}"/>
              </a:ext>
            </a:extLst>
          </p:cNvPr>
          <p:cNvSpPr txBox="1">
            <a:spLocks/>
          </p:cNvSpPr>
          <p:nvPr/>
        </p:nvSpPr>
        <p:spPr>
          <a:xfrm>
            <a:off x="4220316" y="1615234"/>
            <a:ext cx="98473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000" b="1" spc="500" dirty="0">
                <a:latin typeface="BIZ UDPゴシック" panose="020B0400000000000000" pitchFamily="50" charset="-128"/>
                <a:ea typeface="BIZ UDPゴシック" panose="020B0400000000000000" pitchFamily="50" charset="-128"/>
              </a:rPr>
              <a:t>まも</a:t>
            </a:r>
          </a:p>
        </p:txBody>
      </p:sp>
      <p:sp>
        <p:nvSpPr>
          <p:cNvPr id="6" name="タイトル 1">
            <a:extLst>
              <a:ext uri="{FF2B5EF4-FFF2-40B4-BE49-F238E27FC236}">
                <a16:creationId xmlns:a16="http://schemas.microsoft.com/office/drawing/2014/main" id="{7EA283B1-8B3B-7BC4-631A-5B55EE6BBCD1}"/>
              </a:ext>
            </a:extLst>
          </p:cNvPr>
          <p:cNvSpPr txBox="1">
            <a:spLocks/>
          </p:cNvSpPr>
          <p:nvPr/>
        </p:nvSpPr>
        <p:spPr>
          <a:xfrm>
            <a:off x="3335216" y="3100032"/>
            <a:ext cx="2010508"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000" b="1" spc="500" dirty="0">
                <a:latin typeface="BIZ UDPゴシック" panose="020B0400000000000000" pitchFamily="50" charset="-128"/>
                <a:ea typeface="BIZ UDPゴシック" panose="020B0400000000000000" pitchFamily="50" charset="-128"/>
              </a:rPr>
              <a:t>きょうりょく</a:t>
            </a:r>
          </a:p>
        </p:txBody>
      </p:sp>
      <p:sp>
        <p:nvSpPr>
          <p:cNvPr id="8" name="タイトル 1">
            <a:extLst>
              <a:ext uri="{FF2B5EF4-FFF2-40B4-BE49-F238E27FC236}">
                <a16:creationId xmlns:a16="http://schemas.microsoft.com/office/drawing/2014/main" id="{167A4306-98C9-D500-3E02-16414EB6FCF7}"/>
              </a:ext>
            </a:extLst>
          </p:cNvPr>
          <p:cNvSpPr txBox="1">
            <a:spLocks/>
          </p:cNvSpPr>
          <p:nvPr/>
        </p:nvSpPr>
        <p:spPr>
          <a:xfrm>
            <a:off x="1148859" y="4590443"/>
            <a:ext cx="1535724"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000" b="1" spc="500" dirty="0">
                <a:latin typeface="BIZ UDPゴシック" panose="020B0400000000000000" pitchFamily="50" charset="-128"/>
                <a:ea typeface="BIZ UDPゴシック" panose="020B0400000000000000" pitchFamily="50" charset="-128"/>
              </a:rPr>
              <a:t>あいけん</a:t>
            </a:r>
          </a:p>
        </p:txBody>
      </p:sp>
      <p:sp>
        <p:nvSpPr>
          <p:cNvPr id="9" name="タイトル 1">
            <a:extLst>
              <a:ext uri="{FF2B5EF4-FFF2-40B4-BE49-F238E27FC236}">
                <a16:creationId xmlns:a16="http://schemas.microsoft.com/office/drawing/2014/main" id="{D78FF7CD-C0AD-31EE-1B12-567CB96F685F}"/>
              </a:ext>
            </a:extLst>
          </p:cNvPr>
          <p:cNvSpPr txBox="1">
            <a:spLocks/>
          </p:cNvSpPr>
          <p:nvPr/>
        </p:nvSpPr>
        <p:spPr>
          <a:xfrm>
            <a:off x="3245102" y="4629696"/>
            <a:ext cx="174893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000" b="1" spc="500" dirty="0">
                <a:latin typeface="BIZ UDPゴシック" panose="020B0400000000000000" pitchFamily="50" charset="-128"/>
                <a:ea typeface="BIZ UDPゴシック" panose="020B0400000000000000" pitchFamily="50" charset="-128"/>
              </a:rPr>
              <a:t>あいびょう</a:t>
            </a:r>
          </a:p>
        </p:txBody>
      </p:sp>
      <p:sp>
        <p:nvSpPr>
          <p:cNvPr id="10" name="タイトル 1">
            <a:extLst>
              <a:ext uri="{FF2B5EF4-FFF2-40B4-BE49-F238E27FC236}">
                <a16:creationId xmlns:a16="http://schemas.microsoft.com/office/drawing/2014/main" id="{A2E7403E-3AFF-4200-8663-646B5E0AEB73}"/>
              </a:ext>
            </a:extLst>
          </p:cNvPr>
          <p:cNvSpPr txBox="1">
            <a:spLocks/>
          </p:cNvSpPr>
          <p:nvPr/>
        </p:nvSpPr>
        <p:spPr>
          <a:xfrm>
            <a:off x="656494" y="6093451"/>
            <a:ext cx="98473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2000" b="1" spc="500" dirty="0">
                <a:latin typeface="BIZ UDPゴシック" panose="020B0400000000000000" pitchFamily="50" charset="-128"/>
                <a:ea typeface="BIZ UDPゴシック" panose="020B0400000000000000" pitchFamily="50" charset="-128"/>
              </a:rPr>
              <a:t>まも</a:t>
            </a:r>
          </a:p>
        </p:txBody>
      </p:sp>
    </p:spTree>
    <p:extLst>
      <p:ext uri="{BB962C8B-B14F-4D97-AF65-F5344CB8AC3E}">
        <p14:creationId xmlns:p14="http://schemas.microsoft.com/office/powerpoint/2010/main" val="295357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0D339-E752-CD5E-BEE7-F075AE03BD16}"/>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D1C1EA33-959E-417A-5DF5-7AFAA6DB414A}"/>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5</a:t>
            </a:r>
            <a:endParaRPr kumimoji="1" lang="ja-JP" altLang="en-US" b="1" dirty="0">
              <a:solidFill>
                <a:schemeClr val="tx1"/>
              </a:solidFill>
              <a:latin typeface="+mn-ea"/>
            </a:endParaRPr>
          </a:p>
        </p:txBody>
      </p:sp>
      <p:sp>
        <p:nvSpPr>
          <p:cNvPr id="11" name="タイトル 1">
            <a:extLst>
              <a:ext uri="{FF2B5EF4-FFF2-40B4-BE49-F238E27FC236}">
                <a16:creationId xmlns:a16="http://schemas.microsoft.com/office/drawing/2014/main" id="{782D1D95-C873-BBB2-6914-8452E2D07F7D}"/>
              </a:ext>
            </a:extLst>
          </p:cNvPr>
          <p:cNvSpPr>
            <a:spLocks noGrp="1"/>
          </p:cNvSpPr>
          <p:nvPr>
            <p:ph type="ctrTitle"/>
          </p:nvPr>
        </p:nvSpPr>
        <p:spPr>
          <a:xfrm>
            <a:off x="91834" y="7279176"/>
            <a:ext cx="6674331" cy="1449999"/>
          </a:xfrm>
        </p:spPr>
        <p:txBody>
          <a:bodyPr anchor="ctr">
            <a:noAutofit/>
          </a:bodyPr>
          <a:lstStyle/>
          <a:p>
            <a:pPr>
              <a:lnSpc>
                <a:spcPct val="150000"/>
              </a:lnSpc>
              <a:spcBef>
                <a:spcPts val="3000"/>
              </a:spcBef>
              <a:spcAft>
                <a:spcPts val="4798"/>
              </a:spcAft>
            </a:pPr>
            <a:r>
              <a:rPr lang="ja-JP" altLang="en-US" sz="2800" b="1" spc="-150" dirty="0">
                <a:latin typeface="BIZ UDPゴシック" panose="020B0400000000000000" pitchFamily="50" charset="-128"/>
                <a:ea typeface="BIZ UDPゴシック" panose="020B0400000000000000" pitchFamily="50" charset="-128"/>
              </a:rPr>
              <a:t>飼い主の方は必ず毎日確認してください</a:t>
            </a:r>
            <a:endParaRPr lang="ja-JP" altLang="en-US" sz="2000" b="1" spc="30"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F602DFB0-E47E-A19E-55DA-1247B8AAC76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4500" y="1713995"/>
            <a:ext cx="6345850" cy="5204000"/>
          </a:xfrm>
          <a:prstGeom prst="rect">
            <a:avLst/>
          </a:prstGeom>
          <a:effectLst>
            <a:outerShdw blurRad="50800" dist="38100" dir="5400000" algn="t" rotWithShape="0">
              <a:prstClr val="black">
                <a:alpha val="40000"/>
              </a:prstClr>
            </a:outerShdw>
          </a:effectLst>
        </p:spPr>
      </p:pic>
      <p:sp>
        <p:nvSpPr>
          <p:cNvPr id="15" name="タイトル 1">
            <a:extLst>
              <a:ext uri="{FF2B5EF4-FFF2-40B4-BE49-F238E27FC236}">
                <a16:creationId xmlns:a16="http://schemas.microsoft.com/office/drawing/2014/main" id="{5CD17CFB-4AC7-4221-9DA0-E6BFD146E436}"/>
              </a:ext>
            </a:extLst>
          </p:cNvPr>
          <p:cNvSpPr txBox="1">
            <a:spLocks/>
          </p:cNvSpPr>
          <p:nvPr/>
        </p:nvSpPr>
        <p:spPr>
          <a:xfrm>
            <a:off x="95250" y="1498469"/>
            <a:ext cx="6674331" cy="530380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50000"/>
              </a:lnSpc>
              <a:spcBef>
                <a:spcPts val="3000"/>
              </a:spcBef>
              <a:spcAft>
                <a:spcPts val="4798"/>
              </a:spcAft>
            </a:pPr>
            <a:r>
              <a:rPr lang="ja-JP" altLang="en-US" sz="6600" b="1" spc="-150" dirty="0">
                <a:solidFill>
                  <a:schemeClr val="bg1"/>
                </a:solidFill>
                <a:latin typeface="BIZ UDPゴシック" panose="020B0400000000000000" pitchFamily="50" charset="-128"/>
                <a:ea typeface="BIZ UDPゴシック" panose="020B0400000000000000" pitchFamily="50" charset="-128"/>
              </a:rPr>
              <a:t>ペットに関する</a:t>
            </a:r>
            <a:br>
              <a:rPr lang="en-US" altLang="ja-JP" sz="6600" b="1" spc="-150" dirty="0">
                <a:solidFill>
                  <a:schemeClr val="bg1"/>
                </a:solidFill>
                <a:latin typeface="BIZ UDPゴシック" panose="020B0400000000000000" pitchFamily="50" charset="-128"/>
                <a:ea typeface="BIZ UDPゴシック" panose="020B0400000000000000" pitchFamily="50" charset="-128"/>
              </a:rPr>
            </a:br>
            <a:r>
              <a:rPr lang="ja-JP" altLang="en-US" sz="6600" b="1" spc="-150" dirty="0">
                <a:solidFill>
                  <a:schemeClr val="bg1"/>
                </a:solidFill>
                <a:latin typeface="BIZ UDPゴシック" panose="020B0400000000000000" pitchFamily="50" charset="-128"/>
                <a:ea typeface="BIZ UDPゴシック" panose="020B0400000000000000" pitchFamily="50" charset="-128"/>
              </a:rPr>
              <a:t>専用掲示板</a:t>
            </a:r>
            <a:endParaRPr lang="ja-JP" altLang="en-US" sz="5400" b="1" spc="3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7189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54AA4-DFF7-D746-34E7-DD4CBAF393F3}"/>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393C0ABE-A70A-A684-3147-13DE2C0B0F10}"/>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6</a:t>
            </a:r>
            <a:endParaRPr kumimoji="1" lang="ja-JP" altLang="en-US" b="1" dirty="0">
              <a:solidFill>
                <a:schemeClr val="tx1"/>
              </a:solidFill>
              <a:latin typeface="+mn-ea"/>
            </a:endParaRPr>
          </a:p>
        </p:txBody>
      </p:sp>
      <p:sp>
        <p:nvSpPr>
          <p:cNvPr id="3" name="正方形/長方形 2">
            <a:extLst>
              <a:ext uri="{FF2B5EF4-FFF2-40B4-BE49-F238E27FC236}">
                <a16:creationId xmlns:a16="http://schemas.microsoft.com/office/drawing/2014/main" id="{DB1255A4-3270-9C5A-185D-5084D14C6999}"/>
              </a:ext>
            </a:extLst>
          </p:cNvPr>
          <p:cNvSpPr/>
          <p:nvPr/>
        </p:nvSpPr>
        <p:spPr>
          <a:xfrm>
            <a:off x="285749" y="476250"/>
            <a:ext cx="6248401" cy="15049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b="1" spc="30" dirty="0">
                <a:solidFill>
                  <a:srgbClr val="C00000"/>
                </a:solidFill>
                <a:latin typeface="BIZ UDPゴシック" panose="020B0400000000000000" pitchFamily="50" charset="-128"/>
                <a:ea typeface="BIZ UDPゴシック" panose="020B0400000000000000" pitchFamily="50" charset="-128"/>
              </a:rPr>
              <a:t>ペットの排泄物置き場</a:t>
            </a:r>
            <a:endParaRPr kumimoji="1" lang="ja-JP" altLang="en-US" sz="4400" dirty="0">
              <a:solidFill>
                <a:srgbClr val="C00000"/>
              </a:solidFill>
            </a:endParaRPr>
          </a:p>
        </p:txBody>
      </p:sp>
      <p:sp>
        <p:nvSpPr>
          <p:cNvPr id="9" name="テキスト ボックス 8">
            <a:extLst>
              <a:ext uri="{FF2B5EF4-FFF2-40B4-BE49-F238E27FC236}">
                <a16:creationId xmlns:a16="http://schemas.microsoft.com/office/drawing/2014/main" id="{53833B95-ADC9-6A83-2BC5-EE97FC069EC0}"/>
              </a:ext>
            </a:extLst>
          </p:cNvPr>
          <p:cNvSpPr txBox="1"/>
          <p:nvPr/>
        </p:nvSpPr>
        <p:spPr>
          <a:xfrm>
            <a:off x="514351" y="2539197"/>
            <a:ext cx="6019800" cy="4759957"/>
          </a:xfrm>
          <a:prstGeom prst="rect">
            <a:avLst/>
          </a:prstGeom>
          <a:noFill/>
        </p:spPr>
        <p:txBody>
          <a:bodyPr wrap="square">
            <a:spAutoFit/>
          </a:bodyPr>
          <a:lstStyle/>
          <a:p>
            <a:pPr marL="285708" indent="-285708">
              <a:lnSpc>
                <a:spcPct val="150000"/>
              </a:lnSpc>
              <a:spcAft>
                <a:spcPts val="1200"/>
              </a:spcAft>
              <a:buFont typeface="Wingdings" panose="05000000000000000000" pitchFamily="2" charset="2"/>
              <a:buChar char="l"/>
            </a:pPr>
            <a:r>
              <a:rPr kumimoji="1" lang="ja-JP" altLang="en-US" sz="4000" b="1" spc="30" dirty="0">
                <a:latin typeface="BIZ UDPゴシック" panose="020B0400000000000000" pitchFamily="50" charset="-128"/>
                <a:ea typeface="BIZ UDPゴシック" panose="020B0400000000000000" pitchFamily="50" charset="-128"/>
              </a:rPr>
              <a:t>臭いが漏れないようにビニールの口をしっかりと結びましょう</a:t>
            </a:r>
            <a:endParaRPr kumimoji="1" lang="en-US" altLang="ja-JP" sz="4000" b="1" spc="30" dirty="0">
              <a:latin typeface="BIZ UDPゴシック" panose="020B0400000000000000" pitchFamily="50" charset="-128"/>
              <a:ea typeface="BIZ UDPゴシック" panose="020B0400000000000000" pitchFamily="50" charset="-128"/>
            </a:endParaRPr>
          </a:p>
          <a:p>
            <a:pPr marL="285708" indent="-285708">
              <a:lnSpc>
                <a:spcPct val="150000"/>
              </a:lnSpc>
              <a:spcAft>
                <a:spcPts val="1200"/>
              </a:spcAft>
              <a:buFont typeface="Wingdings" panose="05000000000000000000" pitchFamily="2" charset="2"/>
              <a:buChar char="l"/>
            </a:pPr>
            <a:r>
              <a:rPr kumimoji="1" lang="ja-JP" altLang="en-US" sz="4000" b="1" spc="30" dirty="0">
                <a:latin typeface="BIZ UDPゴシック" panose="020B0400000000000000" pitchFamily="50" charset="-128"/>
                <a:ea typeface="BIZ UDPゴシック" panose="020B0400000000000000" pitchFamily="50" charset="-128"/>
              </a:rPr>
              <a:t>排泄した場所はしっかりと清掃しましょう</a:t>
            </a:r>
            <a:endParaRPr lang="ja-JP" altLang="en-US" sz="4000" dirty="0"/>
          </a:p>
        </p:txBody>
      </p:sp>
      <p:sp>
        <p:nvSpPr>
          <p:cNvPr id="13" name="テキスト ボックス 12">
            <a:extLst>
              <a:ext uri="{FF2B5EF4-FFF2-40B4-BE49-F238E27FC236}">
                <a16:creationId xmlns:a16="http://schemas.microsoft.com/office/drawing/2014/main" id="{FC8E3448-5727-9D4C-75D2-EEC0C6D4ECD5}"/>
              </a:ext>
            </a:extLst>
          </p:cNvPr>
          <p:cNvSpPr txBox="1"/>
          <p:nvPr/>
        </p:nvSpPr>
        <p:spPr>
          <a:xfrm>
            <a:off x="514351" y="8021780"/>
            <a:ext cx="6019800" cy="461665"/>
          </a:xfrm>
          <a:prstGeom prst="rect">
            <a:avLst/>
          </a:prstGeom>
          <a:noFill/>
        </p:spPr>
        <p:txBody>
          <a:bodyPr wrap="square">
            <a:spAutoFit/>
          </a:bodyPr>
          <a:lstStyle/>
          <a:p>
            <a:pPr algn="ctr">
              <a:spcAft>
                <a:spcPts val="1200"/>
              </a:spcAft>
            </a:pPr>
            <a:r>
              <a:rPr lang="ja-JP" altLang="en-US" sz="2400" dirty="0">
                <a:latin typeface="BIZ UDPゴシック" panose="020B0400000000000000" pitchFamily="50" charset="-128"/>
                <a:ea typeface="BIZ UDPゴシック" panose="020B0400000000000000" pitchFamily="50" charset="-128"/>
              </a:rPr>
              <a:t>飼い主同士、協力して清潔に保ちましょう</a:t>
            </a:r>
          </a:p>
        </p:txBody>
      </p:sp>
      <p:sp>
        <p:nvSpPr>
          <p:cNvPr id="2" name="タイトル 1">
            <a:extLst>
              <a:ext uri="{FF2B5EF4-FFF2-40B4-BE49-F238E27FC236}">
                <a16:creationId xmlns:a16="http://schemas.microsoft.com/office/drawing/2014/main" id="{568978F7-282F-0EC2-9A5C-51A03F301BAB}"/>
              </a:ext>
            </a:extLst>
          </p:cNvPr>
          <p:cNvSpPr txBox="1">
            <a:spLocks/>
          </p:cNvSpPr>
          <p:nvPr/>
        </p:nvSpPr>
        <p:spPr>
          <a:xfrm>
            <a:off x="2727802" y="476250"/>
            <a:ext cx="3403367"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1000" dirty="0">
                <a:solidFill>
                  <a:srgbClr val="C00000"/>
                </a:solidFill>
                <a:latin typeface="BIZ UDPゴシック" panose="020B0400000000000000" pitchFamily="50" charset="-128"/>
                <a:ea typeface="BIZ UDPゴシック" panose="020B0400000000000000" pitchFamily="50" charset="-128"/>
              </a:rPr>
              <a:t>はいせつぶつおきば</a:t>
            </a:r>
            <a:endParaRPr lang="ja-JP" altLang="en-US" sz="2400" b="1" spc="1000" dirty="0">
              <a:solidFill>
                <a:srgbClr val="C00000"/>
              </a:solidFill>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B24A7093-5C05-D93F-F47D-9504FBEEFDCE}"/>
              </a:ext>
            </a:extLst>
          </p:cNvPr>
          <p:cNvSpPr txBox="1">
            <a:spLocks/>
          </p:cNvSpPr>
          <p:nvPr/>
        </p:nvSpPr>
        <p:spPr>
          <a:xfrm>
            <a:off x="773732" y="2380520"/>
            <a:ext cx="98473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200" dirty="0">
                <a:latin typeface="BIZ UDPゴシック" panose="020B0400000000000000" pitchFamily="50" charset="-128"/>
                <a:ea typeface="BIZ UDPゴシック" panose="020B0400000000000000" pitchFamily="50" charset="-128"/>
              </a:rPr>
              <a:t>にお</a:t>
            </a:r>
            <a:endParaRPr lang="en-US" altLang="ja-JP" sz="1600" b="1" spc="200"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BF46C81C-155C-5685-7B24-28B4AF4D1C42}"/>
              </a:ext>
            </a:extLst>
          </p:cNvPr>
          <p:cNvSpPr txBox="1">
            <a:spLocks/>
          </p:cNvSpPr>
          <p:nvPr/>
        </p:nvSpPr>
        <p:spPr>
          <a:xfrm>
            <a:off x="2321178" y="2380520"/>
            <a:ext cx="98473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200" dirty="0">
                <a:latin typeface="BIZ UDPゴシック" panose="020B0400000000000000" pitchFamily="50" charset="-128"/>
                <a:ea typeface="BIZ UDPゴシック" panose="020B0400000000000000" pitchFamily="50" charset="-128"/>
              </a:rPr>
              <a:t>も</a:t>
            </a:r>
            <a:endParaRPr lang="en-US" altLang="ja-JP" sz="1600" b="1" spc="200" dirty="0">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F677511F-B379-16E5-9880-2DEFBBC7A018}"/>
              </a:ext>
            </a:extLst>
          </p:cNvPr>
          <p:cNvSpPr txBox="1">
            <a:spLocks/>
          </p:cNvSpPr>
          <p:nvPr/>
        </p:nvSpPr>
        <p:spPr>
          <a:xfrm>
            <a:off x="3157188" y="3332162"/>
            <a:ext cx="98473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200" dirty="0">
                <a:latin typeface="BIZ UDPゴシック" panose="020B0400000000000000" pitchFamily="50" charset="-128"/>
                <a:ea typeface="BIZ UDPゴシック" panose="020B0400000000000000" pitchFamily="50" charset="-128"/>
              </a:rPr>
              <a:t>くち</a:t>
            </a:r>
            <a:endParaRPr lang="en-US" altLang="ja-JP" sz="1600" b="1" spc="200" dirty="0">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3D36A508-3EC9-9DC1-7280-D90719216EB3}"/>
              </a:ext>
            </a:extLst>
          </p:cNvPr>
          <p:cNvSpPr txBox="1">
            <a:spLocks/>
          </p:cNvSpPr>
          <p:nvPr/>
        </p:nvSpPr>
        <p:spPr>
          <a:xfrm>
            <a:off x="1148871" y="4216674"/>
            <a:ext cx="98473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200" dirty="0">
                <a:latin typeface="BIZ UDPゴシック" panose="020B0400000000000000" pitchFamily="50" charset="-128"/>
                <a:ea typeface="BIZ UDPゴシック" panose="020B0400000000000000" pitchFamily="50" charset="-128"/>
              </a:rPr>
              <a:t>むす</a:t>
            </a:r>
            <a:endParaRPr lang="en-US" altLang="ja-JP" sz="1600" b="1" spc="200" dirty="0">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409C930F-846A-9881-9C20-A622BCD3D808}"/>
              </a:ext>
            </a:extLst>
          </p:cNvPr>
          <p:cNvSpPr txBox="1">
            <a:spLocks/>
          </p:cNvSpPr>
          <p:nvPr/>
        </p:nvSpPr>
        <p:spPr>
          <a:xfrm>
            <a:off x="949578" y="5262605"/>
            <a:ext cx="1148854"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200" dirty="0">
                <a:latin typeface="BIZ UDPゴシック" panose="020B0400000000000000" pitchFamily="50" charset="-128"/>
                <a:ea typeface="BIZ UDPゴシック" panose="020B0400000000000000" pitchFamily="50" charset="-128"/>
              </a:rPr>
              <a:t>はいせつ</a:t>
            </a:r>
            <a:endParaRPr lang="en-US" altLang="ja-JP" sz="1600" b="1" spc="200" dirty="0">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AA827D86-8C57-5162-2DDD-97D282AF1B22}"/>
              </a:ext>
            </a:extLst>
          </p:cNvPr>
          <p:cNvSpPr txBox="1">
            <a:spLocks/>
          </p:cNvSpPr>
          <p:nvPr/>
        </p:nvSpPr>
        <p:spPr>
          <a:xfrm>
            <a:off x="3031886" y="5262604"/>
            <a:ext cx="98473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200" dirty="0">
                <a:latin typeface="BIZ UDPゴシック" panose="020B0400000000000000" pitchFamily="50" charset="-128"/>
                <a:ea typeface="BIZ UDPゴシック" panose="020B0400000000000000" pitchFamily="50" charset="-128"/>
              </a:rPr>
              <a:t>ばしょ</a:t>
            </a:r>
            <a:endParaRPr lang="en-US" altLang="ja-JP" sz="1600" b="1" spc="200"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A9025BF8-CFEB-C4FD-4B71-3C66FFC8D07F}"/>
              </a:ext>
            </a:extLst>
          </p:cNvPr>
          <p:cNvSpPr txBox="1">
            <a:spLocks/>
          </p:cNvSpPr>
          <p:nvPr/>
        </p:nvSpPr>
        <p:spPr>
          <a:xfrm>
            <a:off x="1348161" y="6179076"/>
            <a:ext cx="1148854"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200" dirty="0">
                <a:latin typeface="BIZ UDPゴシック" panose="020B0400000000000000" pitchFamily="50" charset="-128"/>
                <a:ea typeface="BIZ UDPゴシック" panose="020B0400000000000000" pitchFamily="50" charset="-128"/>
              </a:rPr>
              <a:t>せいそう</a:t>
            </a:r>
            <a:endParaRPr lang="en-US" altLang="ja-JP" sz="1600" b="1" spc="200" dirty="0">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751E7C9C-D076-B7B0-E6C8-BE22BD4164B2}"/>
              </a:ext>
            </a:extLst>
          </p:cNvPr>
          <p:cNvSpPr txBox="1">
            <a:spLocks/>
          </p:cNvSpPr>
          <p:nvPr/>
        </p:nvSpPr>
        <p:spPr>
          <a:xfrm>
            <a:off x="4374172" y="7698473"/>
            <a:ext cx="785435"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050" b="1" spc="200" dirty="0">
                <a:latin typeface="BIZ UDPゴシック" panose="020B0400000000000000" pitchFamily="50" charset="-128"/>
                <a:ea typeface="BIZ UDPゴシック" panose="020B0400000000000000" pitchFamily="50" charset="-128"/>
              </a:rPr>
              <a:t>たもち</a:t>
            </a:r>
            <a:endParaRPr lang="en-US" altLang="ja-JP" sz="1050" b="1" spc="200" dirty="0">
              <a:latin typeface="BIZ UDPゴシック" panose="020B0400000000000000" pitchFamily="50" charset="-128"/>
              <a:ea typeface="BIZ UDPゴシック" panose="020B0400000000000000" pitchFamily="50" charset="-128"/>
            </a:endParaRPr>
          </a:p>
        </p:txBody>
      </p:sp>
      <p:sp>
        <p:nvSpPr>
          <p:cNvPr id="15" name="タイトル 1">
            <a:extLst>
              <a:ext uri="{FF2B5EF4-FFF2-40B4-BE49-F238E27FC236}">
                <a16:creationId xmlns:a16="http://schemas.microsoft.com/office/drawing/2014/main" id="{28B131B8-93F2-69F4-5D8F-6AF5FFAD4404}"/>
              </a:ext>
            </a:extLst>
          </p:cNvPr>
          <p:cNvSpPr txBox="1">
            <a:spLocks/>
          </p:cNvSpPr>
          <p:nvPr/>
        </p:nvSpPr>
        <p:spPr>
          <a:xfrm>
            <a:off x="984747" y="7698474"/>
            <a:ext cx="166028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050" b="1" spc="200" dirty="0">
                <a:latin typeface="BIZ UDPゴシック" panose="020B0400000000000000" pitchFamily="50" charset="-128"/>
                <a:ea typeface="BIZ UDPゴシック" panose="020B0400000000000000" pitchFamily="50" charset="-128"/>
              </a:rPr>
              <a:t>ぬしどうし</a:t>
            </a:r>
            <a:endParaRPr lang="en-US" altLang="ja-JP" sz="1050" b="1" spc="200" dirty="0">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3FCD0911-28FD-2022-DE3E-AD2743CC6E5D}"/>
              </a:ext>
            </a:extLst>
          </p:cNvPr>
          <p:cNvSpPr txBox="1">
            <a:spLocks/>
          </p:cNvSpPr>
          <p:nvPr/>
        </p:nvSpPr>
        <p:spPr>
          <a:xfrm>
            <a:off x="2016371" y="7698474"/>
            <a:ext cx="166028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050" b="1" spc="200" dirty="0">
                <a:latin typeface="BIZ UDPゴシック" panose="020B0400000000000000" pitchFamily="50" charset="-128"/>
                <a:ea typeface="BIZ UDPゴシック" panose="020B0400000000000000" pitchFamily="50" charset="-128"/>
              </a:rPr>
              <a:t>きょうりょく</a:t>
            </a:r>
            <a:endParaRPr lang="en-US" altLang="ja-JP" sz="1050" b="1" spc="200" dirty="0">
              <a:latin typeface="BIZ UDPゴシック" panose="020B0400000000000000" pitchFamily="50" charset="-128"/>
              <a:ea typeface="BIZ UDPゴシック" panose="020B0400000000000000" pitchFamily="50" charset="-128"/>
            </a:endParaRPr>
          </a:p>
        </p:txBody>
      </p:sp>
      <p:sp>
        <p:nvSpPr>
          <p:cNvPr id="17" name="タイトル 1">
            <a:extLst>
              <a:ext uri="{FF2B5EF4-FFF2-40B4-BE49-F238E27FC236}">
                <a16:creationId xmlns:a16="http://schemas.microsoft.com/office/drawing/2014/main" id="{F31E522E-6D8E-B7B0-EFC0-C1E8EEC77D77}"/>
              </a:ext>
            </a:extLst>
          </p:cNvPr>
          <p:cNvSpPr txBox="1">
            <a:spLocks/>
          </p:cNvSpPr>
          <p:nvPr/>
        </p:nvSpPr>
        <p:spPr>
          <a:xfrm>
            <a:off x="3186476" y="7698473"/>
            <a:ext cx="166028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050" b="1" spc="200" dirty="0">
                <a:latin typeface="BIZ UDPゴシック" panose="020B0400000000000000" pitchFamily="50" charset="-128"/>
                <a:ea typeface="BIZ UDPゴシック" panose="020B0400000000000000" pitchFamily="50" charset="-128"/>
              </a:rPr>
              <a:t>せいけつ</a:t>
            </a:r>
            <a:endParaRPr lang="en-US" altLang="ja-JP" sz="1050" b="1" spc="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99157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04365-E10D-1FF2-949D-596A0FA9926D}"/>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F808EE3A-5E97-73D5-EEBB-F10AA5CCA0B9}"/>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7</a:t>
            </a:r>
            <a:endParaRPr kumimoji="1" lang="ja-JP" altLang="en-US" b="1" dirty="0">
              <a:solidFill>
                <a:schemeClr val="tx1"/>
              </a:solidFill>
              <a:latin typeface="+mn-ea"/>
            </a:endParaRPr>
          </a:p>
        </p:txBody>
      </p:sp>
      <p:sp>
        <p:nvSpPr>
          <p:cNvPr id="6" name="テキスト ボックス 5">
            <a:extLst>
              <a:ext uri="{FF2B5EF4-FFF2-40B4-BE49-F238E27FC236}">
                <a16:creationId xmlns:a16="http://schemas.microsoft.com/office/drawing/2014/main" id="{D270D595-65B5-ADED-6A61-F6E41036C35B}"/>
              </a:ext>
            </a:extLst>
          </p:cNvPr>
          <p:cNvSpPr txBox="1"/>
          <p:nvPr/>
        </p:nvSpPr>
        <p:spPr>
          <a:xfrm>
            <a:off x="691671" y="3765559"/>
            <a:ext cx="6343649" cy="584775"/>
          </a:xfrm>
          <a:prstGeom prst="rect">
            <a:avLst/>
          </a:prstGeom>
          <a:noFill/>
        </p:spPr>
        <p:txBody>
          <a:bodyPr wrap="square">
            <a:spAutoFit/>
          </a:bodyPr>
          <a:lstStyle/>
          <a:p>
            <a:pPr>
              <a:spcAft>
                <a:spcPts val="1200"/>
              </a:spcAft>
            </a:pPr>
            <a:r>
              <a:rPr lang="ja-JP" altLang="en-US" sz="3200" b="1" dirty="0"/>
              <a:t>月　　　日　　　時　　分から</a:t>
            </a:r>
          </a:p>
        </p:txBody>
      </p:sp>
      <p:sp>
        <p:nvSpPr>
          <p:cNvPr id="7" name="テキスト ボックス 6">
            <a:extLst>
              <a:ext uri="{FF2B5EF4-FFF2-40B4-BE49-F238E27FC236}">
                <a16:creationId xmlns:a16="http://schemas.microsoft.com/office/drawing/2014/main" id="{05C8DC14-FDF0-DCBA-E133-1D793D6D2559}"/>
              </a:ext>
            </a:extLst>
          </p:cNvPr>
          <p:cNvSpPr txBox="1"/>
          <p:nvPr/>
        </p:nvSpPr>
        <p:spPr>
          <a:xfrm>
            <a:off x="379178" y="5263162"/>
            <a:ext cx="2213451" cy="646331"/>
          </a:xfrm>
          <a:prstGeom prst="rect">
            <a:avLst/>
          </a:prstGeom>
          <a:noFill/>
        </p:spPr>
        <p:txBody>
          <a:bodyPr wrap="square">
            <a:spAutoFit/>
          </a:bodyPr>
          <a:lstStyle/>
          <a:p>
            <a:pPr>
              <a:spcAft>
                <a:spcPts val="1200"/>
              </a:spcAft>
            </a:pPr>
            <a:r>
              <a:rPr lang="en-US" altLang="ja-JP" sz="3600" b="1" dirty="0"/>
              <a:t>【</a:t>
            </a:r>
            <a:r>
              <a:rPr lang="ja-JP" altLang="en-US" sz="3600" b="1" dirty="0"/>
              <a:t>場所</a:t>
            </a:r>
            <a:r>
              <a:rPr lang="en-US" altLang="ja-JP" sz="3600" b="1" dirty="0"/>
              <a:t>】</a:t>
            </a:r>
            <a:endParaRPr lang="ja-JP" altLang="en-US" sz="3600" b="1" dirty="0"/>
          </a:p>
        </p:txBody>
      </p:sp>
      <p:sp>
        <p:nvSpPr>
          <p:cNvPr id="8" name="テキスト ボックス 7">
            <a:extLst>
              <a:ext uri="{FF2B5EF4-FFF2-40B4-BE49-F238E27FC236}">
                <a16:creationId xmlns:a16="http://schemas.microsoft.com/office/drawing/2014/main" id="{09BC2F84-4EE8-3197-0D05-074FF8D8687F}"/>
              </a:ext>
            </a:extLst>
          </p:cNvPr>
          <p:cNvSpPr txBox="1"/>
          <p:nvPr/>
        </p:nvSpPr>
        <p:spPr>
          <a:xfrm>
            <a:off x="379175" y="2777430"/>
            <a:ext cx="2213452" cy="646331"/>
          </a:xfrm>
          <a:prstGeom prst="rect">
            <a:avLst/>
          </a:prstGeom>
          <a:noFill/>
        </p:spPr>
        <p:txBody>
          <a:bodyPr wrap="square">
            <a:spAutoFit/>
          </a:bodyPr>
          <a:lstStyle/>
          <a:p>
            <a:pPr>
              <a:spcAft>
                <a:spcPts val="1200"/>
              </a:spcAft>
            </a:pPr>
            <a:r>
              <a:rPr lang="en-US" altLang="ja-JP" sz="3600" b="1" dirty="0"/>
              <a:t>【</a:t>
            </a:r>
            <a:r>
              <a:rPr lang="ja-JP" altLang="en-US" sz="3600" b="1" dirty="0"/>
              <a:t>日時</a:t>
            </a:r>
            <a:r>
              <a:rPr lang="en-US" altLang="ja-JP" sz="3600" b="1" dirty="0"/>
              <a:t>】</a:t>
            </a:r>
            <a:endParaRPr lang="ja-JP" altLang="en-US" sz="3600" b="1" dirty="0"/>
          </a:p>
        </p:txBody>
      </p:sp>
      <p:sp>
        <p:nvSpPr>
          <p:cNvPr id="9" name="テキスト ボックス 8">
            <a:extLst>
              <a:ext uri="{FF2B5EF4-FFF2-40B4-BE49-F238E27FC236}">
                <a16:creationId xmlns:a16="http://schemas.microsoft.com/office/drawing/2014/main" id="{8AA09F96-15AC-C03F-DDA7-70FBBD977B52}"/>
              </a:ext>
            </a:extLst>
          </p:cNvPr>
          <p:cNvSpPr txBox="1"/>
          <p:nvPr/>
        </p:nvSpPr>
        <p:spPr>
          <a:xfrm>
            <a:off x="379177" y="7333396"/>
            <a:ext cx="6343649" cy="830997"/>
          </a:xfrm>
          <a:prstGeom prst="rect">
            <a:avLst/>
          </a:prstGeom>
          <a:noFill/>
        </p:spPr>
        <p:txBody>
          <a:bodyPr wrap="square">
            <a:spAutoFit/>
          </a:bodyPr>
          <a:lstStyle/>
          <a:p>
            <a:pPr>
              <a:spcAft>
                <a:spcPts val="1200"/>
              </a:spcAft>
            </a:pPr>
            <a:r>
              <a:rPr lang="ja-JP" altLang="en-US" sz="2400" b="1" dirty="0"/>
              <a:t>ペットを避難させている一世帯の代表者一名、必ずご参加下さい。</a:t>
            </a:r>
          </a:p>
        </p:txBody>
      </p:sp>
      <p:sp>
        <p:nvSpPr>
          <p:cNvPr id="2" name="正方形/長方形 1">
            <a:extLst>
              <a:ext uri="{FF2B5EF4-FFF2-40B4-BE49-F238E27FC236}">
                <a16:creationId xmlns:a16="http://schemas.microsoft.com/office/drawing/2014/main" id="{B5D25278-C5FA-68B9-1B04-8C1DC9C32227}"/>
              </a:ext>
            </a:extLst>
          </p:cNvPr>
          <p:cNvSpPr/>
          <p:nvPr/>
        </p:nvSpPr>
        <p:spPr>
          <a:xfrm>
            <a:off x="285749" y="476250"/>
            <a:ext cx="6248401" cy="15049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4400" b="1" spc="30" dirty="0">
                <a:solidFill>
                  <a:srgbClr val="C00000"/>
                </a:solidFill>
                <a:latin typeface="BIZ UDPゴシック" panose="020B0400000000000000" pitchFamily="50" charset="-128"/>
                <a:ea typeface="BIZ UDPゴシック" panose="020B0400000000000000" pitchFamily="50" charset="-128"/>
              </a:rPr>
              <a:t>飼い主ミーティング</a:t>
            </a:r>
            <a:endParaRPr kumimoji="1" lang="ja-JP" altLang="en-US" sz="4400" dirty="0">
              <a:solidFill>
                <a:srgbClr val="C00000"/>
              </a:solidFill>
            </a:endParaRPr>
          </a:p>
        </p:txBody>
      </p:sp>
      <p:sp>
        <p:nvSpPr>
          <p:cNvPr id="3" name="タイトル 1">
            <a:extLst>
              <a:ext uri="{FF2B5EF4-FFF2-40B4-BE49-F238E27FC236}">
                <a16:creationId xmlns:a16="http://schemas.microsoft.com/office/drawing/2014/main" id="{815E5052-5866-9EFE-DB92-4F0A84DBF0EA}"/>
              </a:ext>
            </a:extLst>
          </p:cNvPr>
          <p:cNvSpPr txBox="1">
            <a:spLocks/>
          </p:cNvSpPr>
          <p:nvPr/>
        </p:nvSpPr>
        <p:spPr>
          <a:xfrm>
            <a:off x="285749" y="399872"/>
            <a:ext cx="3403367"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1000" dirty="0">
                <a:solidFill>
                  <a:srgbClr val="C00000"/>
                </a:solidFill>
                <a:latin typeface="BIZ UDPゴシック" panose="020B0400000000000000" pitchFamily="50" charset="-128"/>
                <a:ea typeface="BIZ UDPゴシック" panose="020B0400000000000000" pitchFamily="50" charset="-128"/>
              </a:rPr>
              <a:t>かいぬし</a:t>
            </a:r>
            <a:endParaRPr lang="ja-JP" altLang="en-US" sz="2400" b="1" spc="10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15909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D4896-ECC6-A7BB-36FF-336F852E3C06}"/>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2BCAF9-E516-21AB-135E-A8D7149C9558}"/>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8</a:t>
            </a:r>
            <a:endParaRPr kumimoji="1" lang="ja-JP" altLang="en-US" b="1" dirty="0">
              <a:solidFill>
                <a:schemeClr val="tx1"/>
              </a:solidFill>
              <a:latin typeface="+mn-ea"/>
            </a:endParaRPr>
          </a:p>
        </p:txBody>
      </p:sp>
      <p:sp>
        <p:nvSpPr>
          <p:cNvPr id="8" name="テキスト ボックス 7">
            <a:extLst>
              <a:ext uri="{FF2B5EF4-FFF2-40B4-BE49-F238E27FC236}">
                <a16:creationId xmlns:a16="http://schemas.microsoft.com/office/drawing/2014/main" id="{3655C99C-EB29-9BC2-8D4D-6B99F9EF2E9C}"/>
              </a:ext>
            </a:extLst>
          </p:cNvPr>
          <p:cNvSpPr txBox="1"/>
          <p:nvPr/>
        </p:nvSpPr>
        <p:spPr>
          <a:xfrm>
            <a:off x="514350" y="3682586"/>
            <a:ext cx="6078776" cy="2893100"/>
          </a:xfrm>
          <a:prstGeom prst="rect">
            <a:avLst/>
          </a:prstGeom>
          <a:noFill/>
        </p:spPr>
        <p:txBody>
          <a:bodyPr wrap="square">
            <a:spAutoFit/>
          </a:bodyPr>
          <a:lstStyle/>
          <a:p>
            <a:pPr>
              <a:spcAft>
                <a:spcPts val="1200"/>
              </a:spcAft>
            </a:pPr>
            <a:r>
              <a:rPr lang="ja-JP" altLang="en-US" sz="5400" b="1" dirty="0"/>
              <a:t>午前　　 ～</a:t>
            </a:r>
            <a:endParaRPr lang="en-US" altLang="ja-JP" sz="5400" b="1" dirty="0"/>
          </a:p>
          <a:p>
            <a:pPr>
              <a:spcAft>
                <a:spcPts val="1200"/>
              </a:spcAft>
            </a:pPr>
            <a:endParaRPr lang="en-US" altLang="ja-JP" sz="5400" b="1" dirty="0"/>
          </a:p>
          <a:p>
            <a:pPr>
              <a:spcAft>
                <a:spcPts val="1200"/>
              </a:spcAft>
            </a:pPr>
            <a:r>
              <a:rPr lang="ja-JP" altLang="en-US" sz="5400" b="1" dirty="0"/>
              <a:t>午後　　 ～</a:t>
            </a:r>
          </a:p>
        </p:txBody>
      </p:sp>
      <p:sp>
        <p:nvSpPr>
          <p:cNvPr id="2" name="正方形/長方形 1">
            <a:extLst>
              <a:ext uri="{FF2B5EF4-FFF2-40B4-BE49-F238E27FC236}">
                <a16:creationId xmlns:a16="http://schemas.microsoft.com/office/drawing/2014/main" id="{6256E74B-D441-5E07-9EF1-C53BB712017F}"/>
              </a:ext>
            </a:extLst>
          </p:cNvPr>
          <p:cNvSpPr/>
          <p:nvPr/>
        </p:nvSpPr>
        <p:spPr>
          <a:xfrm>
            <a:off x="285749" y="476250"/>
            <a:ext cx="6248401" cy="15049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4400" b="1" spc="30" dirty="0">
                <a:solidFill>
                  <a:srgbClr val="C00000"/>
                </a:solidFill>
                <a:latin typeface="BIZ UDPゴシック" panose="020B0400000000000000" pitchFamily="50" charset="-128"/>
                <a:ea typeface="BIZ UDPゴシック" panose="020B0400000000000000" pitchFamily="50" charset="-128"/>
              </a:rPr>
              <a:t>ペットの食事時間</a:t>
            </a:r>
            <a:endParaRPr kumimoji="1" lang="ja-JP" altLang="en-US" sz="4400" dirty="0">
              <a:solidFill>
                <a:srgbClr val="C00000"/>
              </a:solidFill>
            </a:endParaRPr>
          </a:p>
        </p:txBody>
      </p:sp>
      <p:sp>
        <p:nvSpPr>
          <p:cNvPr id="3" name="タイトル 1">
            <a:extLst>
              <a:ext uri="{FF2B5EF4-FFF2-40B4-BE49-F238E27FC236}">
                <a16:creationId xmlns:a16="http://schemas.microsoft.com/office/drawing/2014/main" id="{BF30EE21-0724-6893-8588-99E3924491B5}"/>
              </a:ext>
            </a:extLst>
          </p:cNvPr>
          <p:cNvSpPr txBox="1">
            <a:spLocks/>
          </p:cNvSpPr>
          <p:nvPr/>
        </p:nvSpPr>
        <p:spPr>
          <a:xfrm>
            <a:off x="2746559" y="418883"/>
            <a:ext cx="3403367"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1000" dirty="0">
                <a:solidFill>
                  <a:srgbClr val="C00000"/>
                </a:solidFill>
                <a:latin typeface="BIZ UDPゴシック" panose="020B0400000000000000" pitchFamily="50" charset="-128"/>
                <a:ea typeface="BIZ UDPゴシック" panose="020B0400000000000000" pitchFamily="50" charset="-128"/>
              </a:rPr>
              <a:t>しょくじじかん</a:t>
            </a:r>
            <a:endParaRPr lang="ja-JP" altLang="en-US" sz="2400" b="1" spc="10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64224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825CE-CFA9-6072-7E50-F16963C4C4E6}"/>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9A9C83C0-4EDD-E571-DC75-3CE84D49EDC2}"/>
              </a:ext>
            </a:extLst>
          </p:cNvPr>
          <p:cNvSpPr>
            <a:spLocks noGrp="1"/>
          </p:cNvSpPr>
          <p:nvPr>
            <p:ph type="ctrTitle"/>
          </p:nvPr>
        </p:nvSpPr>
        <p:spPr>
          <a:xfrm>
            <a:off x="-6831" y="1938540"/>
            <a:ext cx="6864831" cy="3407183"/>
          </a:xfrm>
        </p:spPr>
        <p:txBody>
          <a:bodyPr anchor="ctr">
            <a:noAutofit/>
          </a:bodyPr>
          <a:lstStyle/>
          <a:p>
            <a:pPr>
              <a:lnSpc>
                <a:spcPct val="150000"/>
              </a:lnSpc>
              <a:spcBef>
                <a:spcPts val="3000"/>
              </a:spcBef>
              <a:spcAft>
                <a:spcPts val="4798"/>
              </a:spcAft>
            </a:pPr>
            <a:r>
              <a:rPr lang="ja-JP" altLang="en-US" sz="4798" b="1" spc="-150" dirty="0">
                <a:latin typeface="BIZ UDPゴシック" panose="020B0400000000000000" pitchFamily="50" charset="-128"/>
                <a:ea typeface="BIZ UDPゴシック" panose="020B0400000000000000" pitchFamily="50" charset="-128"/>
              </a:rPr>
              <a:t>いったん帰宅しますが、</a:t>
            </a:r>
            <a:br>
              <a:rPr lang="en-US" altLang="ja-JP" sz="4798" b="1" spc="-150" dirty="0">
                <a:latin typeface="BIZ UDPゴシック" panose="020B0400000000000000" pitchFamily="50" charset="-128"/>
                <a:ea typeface="BIZ UDPゴシック" panose="020B0400000000000000" pitchFamily="50" charset="-128"/>
              </a:rPr>
            </a:br>
            <a:r>
              <a:rPr lang="ja-JP" altLang="en-US" sz="4798" b="1" spc="-150" dirty="0">
                <a:latin typeface="BIZ UDPゴシック" panose="020B0400000000000000" pitchFamily="50" charset="-128"/>
                <a:ea typeface="BIZ UDPゴシック" panose="020B0400000000000000" pitchFamily="50" charset="-128"/>
              </a:rPr>
              <a:t>○日〇時に集まって</a:t>
            </a:r>
            <a:br>
              <a:rPr lang="en-US" altLang="ja-JP" sz="4798" b="1" spc="-150" dirty="0">
                <a:latin typeface="BIZ UDPゴシック" panose="020B0400000000000000" pitchFamily="50" charset="-128"/>
                <a:ea typeface="BIZ UDPゴシック" panose="020B0400000000000000" pitchFamily="50" charset="-128"/>
              </a:rPr>
            </a:br>
            <a:r>
              <a:rPr lang="ja-JP" altLang="en-US" sz="4798" b="1" spc="-150" dirty="0">
                <a:latin typeface="BIZ UDPゴシック" panose="020B0400000000000000" pitchFamily="50" charset="-128"/>
                <a:ea typeface="BIZ UDPゴシック" panose="020B0400000000000000" pitchFamily="50" charset="-128"/>
              </a:rPr>
              <a:t>清掃します。</a:t>
            </a:r>
            <a:endParaRPr lang="ja-JP" altLang="en-US" sz="4000" b="1" spc="3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3EC23EA6-3471-733C-63D5-04EBF616EC02}"/>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9</a:t>
            </a:r>
            <a:endParaRPr kumimoji="1" lang="ja-JP" altLang="en-US" b="1" dirty="0">
              <a:solidFill>
                <a:schemeClr val="tx1"/>
              </a:solidFill>
              <a:latin typeface="+mn-ea"/>
            </a:endParaRPr>
          </a:p>
        </p:txBody>
      </p:sp>
      <p:sp>
        <p:nvSpPr>
          <p:cNvPr id="7" name="タイトル 1">
            <a:extLst>
              <a:ext uri="{FF2B5EF4-FFF2-40B4-BE49-F238E27FC236}">
                <a16:creationId xmlns:a16="http://schemas.microsoft.com/office/drawing/2014/main" id="{C3064320-7896-0BB1-73C6-8DC80622CBFE}"/>
              </a:ext>
            </a:extLst>
          </p:cNvPr>
          <p:cNvSpPr txBox="1">
            <a:spLocks/>
          </p:cNvSpPr>
          <p:nvPr/>
        </p:nvSpPr>
        <p:spPr>
          <a:xfrm>
            <a:off x="801371" y="6459416"/>
            <a:ext cx="5255258" cy="150804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lnSpc>
                <a:spcPct val="100000"/>
              </a:lnSpc>
              <a:spcBef>
                <a:spcPts val="3000"/>
              </a:spcBef>
              <a:spcAft>
                <a:spcPts val="4798"/>
              </a:spcAft>
            </a:pPr>
            <a:r>
              <a:rPr lang="ja-JP" altLang="en-US" sz="2800" b="1" spc="-150" dirty="0">
                <a:latin typeface="BIZ UDPゴシック" panose="020B0400000000000000" pitchFamily="50" charset="-128"/>
                <a:ea typeface="BIZ UDPゴシック" panose="020B0400000000000000" pitchFamily="50" charset="-128"/>
              </a:rPr>
              <a:t>飼い主一同</a:t>
            </a:r>
            <a:br>
              <a:rPr lang="en-US" altLang="ja-JP" sz="2800" b="1" spc="-150" dirty="0">
                <a:latin typeface="BIZ UDPゴシック" panose="020B0400000000000000" pitchFamily="50" charset="-128"/>
                <a:ea typeface="BIZ UDPゴシック" panose="020B0400000000000000" pitchFamily="50" charset="-128"/>
              </a:rPr>
            </a:br>
            <a:r>
              <a:rPr lang="ja-JP" altLang="en-US" sz="2800" b="1" spc="-150" dirty="0">
                <a:latin typeface="BIZ UDPゴシック" panose="020B0400000000000000" pitchFamily="50" charset="-128"/>
                <a:ea typeface="BIZ UDPゴシック" panose="020B0400000000000000" pitchFamily="50" charset="-128"/>
              </a:rPr>
              <a:t>代表者　：　○○　</a:t>
            </a:r>
            <a:br>
              <a:rPr lang="en-US" altLang="ja-JP" sz="2800" b="1" spc="-150" dirty="0">
                <a:latin typeface="BIZ UDPゴシック" panose="020B0400000000000000" pitchFamily="50" charset="-128"/>
                <a:ea typeface="BIZ UDPゴシック" panose="020B0400000000000000" pitchFamily="50" charset="-128"/>
              </a:rPr>
            </a:br>
            <a:r>
              <a:rPr lang="ja-JP" altLang="en-US" sz="2800" b="1" spc="-150" dirty="0">
                <a:latin typeface="BIZ UDPゴシック" panose="020B0400000000000000" pitchFamily="50" charset="-128"/>
                <a:ea typeface="BIZ UDPゴシック" panose="020B0400000000000000" pitchFamily="50" charset="-128"/>
              </a:rPr>
              <a:t>連絡先　：　</a:t>
            </a:r>
            <a:r>
              <a:rPr lang="en-US" altLang="ja-JP" sz="2800" b="1" spc="-150" dirty="0">
                <a:latin typeface="BIZ UDPゴシック" panose="020B0400000000000000" pitchFamily="50" charset="-128"/>
                <a:ea typeface="BIZ UDPゴシック" panose="020B0400000000000000" pitchFamily="50" charset="-128"/>
              </a:rPr>
              <a:t>090</a:t>
            </a:r>
            <a:r>
              <a:rPr lang="ja-JP" altLang="en-US" sz="2800" b="1" spc="-150" dirty="0">
                <a:latin typeface="BIZ UDPゴシック" panose="020B0400000000000000" pitchFamily="50" charset="-128"/>
                <a:ea typeface="BIZ UDPゴシック" panose="020B0400000000000000" pitchFamily="50" charset="-128"/>
              </a:rPr>
              <a:t>－</a:t>
            </a:r>
            <a:r>
              <a:rPr lang="en-US" altLang="ja-JP" sz="2800" b="1" spc="-150" dirty="0">
                <a:latin typeface="BIZ UDPゴシック" panose="020B0400000000000000" pitchFamily="50" charset="-128"/>
                <a:ea typeface="BIZ UDPゴシック" panose="020B0400000000000000" pitchFamily="50" charset="-128"/>
              </a:rPr>
              <a:t>1234</a:t>
            </a:r>
            <a:r>
              <a:rPr lang="ja-JP" altLang="en-US" sz="2800" b="1" spc="-150" dirty="0">
                <a:latin typeface="BIZ UDPゴシック" panose="020B0400000000000000" pitchFamily="50" charset="-128"/>
                <a:ea typeface="BIZ UDPゴシック" panose="020B0400000000000000" pitchFamily="50" charset="-128"/>
              </a:rPr>
              <a:t>－</a:t>
            </a:r>
            <a:r>
              <a:rPr lang="en-US" altLang="ja-JP" sz="2800" b="1" spc="-150" dirty="0">
                <a:latin typeface="BIZ UDPゴシック" panose="020B0400000000000000" pitchFamily="50" charset="-128"/>
                <a:ea typeface="BIZ UDPゴシック" panose="020B0400000000000000" pitchFamily="50" charset="-128"/>
              </a:rPr>
              <a:t>5678</a:t>
            </a:r>
            <a:endParaRPr lang="ja-JP" altLang="en-US" sz="2000" b="1" spc="3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99533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674AFEB-A719-665F-31AD-6F15B937E874}"/>
              </a:ext>
            </a:extLst>
          </p:cNvPr>
          <p:cNvPicPr>
            <a:picLocks noChangeAspect="1"/>
          </p:cNvPicPr>
          <p:nvPr/>
        </p:nvPicPr>
        <p:blipFill>
          <a:blip r:embed="rId2"/>
          <a:stretch>
            <a:fillRect/>
          </a:stretch>
        </p:blipFill>
        <p:spPr>
          <a:xfrm>
            <a:off x="312738" y="4196453"/>
            <a:ext cx="6305550" cy="4142032"/>
          </a:xfrm>
          <a:prstGeom prst="rect">
            <a:avLst/>
          </a:prstGeom>
        </p:spPr>
      </p:pic>
      <p:sp>
        <p:nvSpPr>
          <p:cNvPr id="12" name="四角形: 角を丸くする 11">
            <a:extLst>
              <a:ext uri="{FF2B5EF4-FFF2-40B4-BE49-F238E27FC236}">
                <a16:creationId xmlns:a16="http://schemas.microsoft.com/office/drawing/2014/main" id="{9E4AAF66-FB7F-F315-B23F-433ACD16EFEC}"/>
              </a:ext>
            </a:extLst>
          </p:cNvPr>
          <p:cNvSpPr/>
          <p:nvPr/>
        </p:nvSpPr>
        <p:spPr>
          <a:xfrm>
            <a:off x="1600200" y="4946668"/>
            <a:ext cx="1485900" cy="736600"/>
          </a:xfrm>
          <a:prstGeom prst="roundRect">
            <a:avLst/>
          </a:prstGeom>
          <a:solidFill>
            <a:srgbClr val="EC6D7B">
              <a:alpha val="40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D4133EB-E220-4ABB-7B33-72514C106458}"/>
              </a:ext>
            </a:extLst>
          </p:cNvPr>
          <p:cNvSpPr/>
          <p:nvPr/>
        </p:nvSpPr>
        <p:spPr>
          <a:xfrm>
            <a:off x="239712" y="4196453"/>
            <a:ext cx="957263" cy="3041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C2528BB-1BA7-BA92-A0E6-6F600BAE6C92}"/>
              </a:ext>
            </a:extLst>
          </p:cNvPr>
          <p:cNvSpPr txBox="1"/>
          <p:nvPr/>
        </p:nvSpPr>
        <p:spPr>
          <a:xfrm>
            <a:off x="-84934" y="2459090"/>
            <a:ext cx="7100893" cy="584775"/>
          </a:xfrm>
          <a:prstGeom prst="rect">
            <a:avLst/>
          </a:prstGeom>
          <a:noFill/>
        </p:spPr>
        <p:txBody>
          <a:bodyPr wrap="square">
            <a:spAutoFit/>
          </a:bodyPr>
          <a:lstStyle/>
          <a:p>
            <a:pPr algn="ctr"/>
            <a:r>
              <a:rPr lang="ja-JP" altLang="en-US" sz="3200" b="1" spc="-150" dirty="0">
                <a:latin typeface="BIZ UDPゴシック" panose="020B0400000000000000" pitchFamily="50" charset="-128"/>
                <a:ea typeface="BIZ UDPゴシック" panose="020B0400000000000000" pitchFamily="50" charset="-128"/>
              </a:rPr>
              <a:t>この付近はペットが散歩します</a:t>
            </a:r>
            <a:endParaRPr lang="en-US" altLang="ja-JP" sz="3200" b="1" spc="-15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979A2A1-0521-1681-5368-6442A6760F10}"/>
              </a:ext>
            </a:extLst>
          </p:cNvPr>
          <p:cNvSpPr txBox="1"/>
          <p:nvPr/>
        </p:nvSpPr>
        <p:spPr>
          <a:xfrm>
            <a:off x="2231623" y="3985372"/>
            <a:ext cx="3483377" cy="584775"/>
          </a:xfrm>
          <a:prstGeom prst="rect">
            <a:avLst/>
          </a:prstGeom>
          <a:noFill/>
        </p:spPr>
        <p:txBody>
          <a:bodyPr wrap="square">
            <a:spAutoFit/>
          </a:bodyPr>
          <a:lstStyle/>
          <a:p>
            <a:r>
              <a:rPr lang="ja-JP" altLang="en-US" sz="3200" b="1" dirty="0">
                <a:solidFill>
                  <a:srgbClr val="C00000"/>
                </a:solidFill>
              </a:rPr>
              <a:t>ペットの散歩場所</a:t>
            </a:r>
            <a:endParaRPr lang="ja-JP" altLang="en-US" sz="3200" dirty="0">
              <a:solidFill>
                <a:srgbClr val="C00000"/>
              </a:solidFill>
            </a:endParaRPr>
          </a:p>
        </p:txBody>
      </p:sp>
      <p:cxnSp>
        <p:nvCxnSpPr>
          <p:cNvPr id="19" name="直線コネクタ 18">
            <a:extLst>
              <a:ext uri="{FF2B5EF4-FFF2-40B4-BE49-F238E27FC236}">
                <a16:creationId xmlns:a16="http://schemas.microsoft.com/office/drawing/2014/main" id="{7A3EF7DC-407C-95F5-3203-3A0972880B32}"/>
              </a:ext>
            </a:extLst>
          </p:cNvPr>
          <p:cNvCxnSpPr>
            <a:cxnSpLocks/>
            <a:endCxn id="17" idx="1"/>
          </p:cNvCxnSpPr>
          <p:nvPr/>
        </p:nvCxnSpPr>
        <p:spPr>
          <a:xfrm flipV="1">
            <a:off x="1743072" y="4277760"/>
            <a:ext cx="488551" cy="823137"/>
          </a:xfrm>
          <a:prstGeom prst="line">
            <a:avLst/>
          </a:prstGeom>
          <a:ln w="28575">
            <a:solidFill>
              <a:srgbClr val="C00000"/>
            </a:solidFill>
          </a:ln>
        </p:spPr>
        <p:style>
          <a:lnRef idx="2">
            <a:schemeClr val="accent1"/>
          </a:lnRef>
          <a:fillRef idx="0">
            <a:schemeClr val="accent1"/>
          </a:fillRef>
          <a:effectRef idx="1">
            <a:schemeClr val="accent1"/>
          </a:effectRef>
          <a:fontRef idx="minor">
            <a:schemeClr val="tx1"/>
          </a:fontRef>
        </p:style>
      </p:cxnSp>
      <p:sp>
        <p:nvSpPr>
          <p:cNvPr id="2" name="正方形/長方形 1">
            <a:extLst>
              <a:ext uri="{FF2B5EF4-FFF2-40B4-BE49-F238E27FC236}">
                <a16:creationId xmlns:a16="http://schemas.microsoft.com/office/drawing/2014/main" id="{2AECEB95-1631-B842-1E1B-54B12213AF20}"/>
              </a:ext>
            </a:extLst>
          </p:cNvPr>
          <p:cNvSpPr/>
          <p:nvPr/>
        </p:nvSpPr>
        <p:spPr>
          <a:xfrm>
            <a:off x="285749" y="476250"/>
            <a:ext cx="6248401" cy="15049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4400" b="1" spc="30" dirty="0">
                <a:solidFill>
                  <a:srgbClr val="C00000"/>
                </a:solidFill>
                <a:latin typeface="BIZ UDPゴシック" panose="020B0400000000000000" pitchFamily="50" charset="-128"/>
                <a:ea typeface="BIZ UDPゴシック" panose="020B0400000000000000" pitchFamily="50" charset="-128"/>
              </a:rPr>
              <a:t>ペットの散歩場所</a:t>
            </a:r>
            <a:endParaRPr kumimoji="1" lang="ja-JP" altLang="en-US" sz="4400" dirty="0">
              <a:solidFill>
                <a:srgbClr val="C00000"/>
              </a:solidFill>
            </a:endParaRPr>
          </a:p>
        </p:txBody>
      </p:sp>
      <p:sp>
        <p:nvSpPr>
          <p:cNvPr id="3" name="タイトル 1">
            <a:extLst>
              <a:ext uri="{FF2B5EF4-FFF2-40B4-BE49-F238E27FC236}">
                <a16:creationId xmlns:a16="http://schemas.microsoft.com/office/drawing/2014/main" id="{72F3C9C9-7801-E785-7EA0-126CA4C5979F}"/>
              </a:ext>
            </a:extLst>
          </p:cNvPr>
          <p:cNvSpPr txBox="1">
            <a:spLocks/>
          </p:cNvSpPr>
          <p:nvPr/>
        </p:nvSpPr>
        <p:spPr>
          <a:xfrm>
            <a:off x="2771413" y="429776"/>
            <a:ext cx="3403367"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1000" dirty="0">
                <a:solidFill>
                  <a:srgbClr val="C00000"/>
                </a:solidFill>
                <a:latin typeface="BIZ UDPゴシック" panose="020B0400000000000000" pitchFamily="50" charset="-128"/>
                <a:ea typeface="BIZ UDPゴシック" panose="020B0400000000000000" pitchFamily="50" charset="-128"/>
              </a:rPr>
              <a:t>さんぽ ばしょ</a:t>
            </a:r>
            <a:endParaRPr lang="ja-JP" altLang="en-US" sz="2400" b="1" spc="1000" dirty="0">
              <a:solidFill>
                <a:srgbClr val="C00000"/>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53068F82-EB59-3A76-49C8-398BA14EDA13}"/>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10</a:t>
            </a:r>
            <a:endParaRPr kumimoji="1" lang="ja-JP" altLang="en-US" b="1" dirty="0">
              <a:solidFill>
                <a:schemeClr val="tx1"/>
              </a:solidFill>
              <a:latin typeface="+mn-ea"/>
            </a:endParaRPr>
          </a:p>
        </p:txBody>
      </p:sp>
      <p:sp>
        <p:nvSpPr>
          <p:cNvPr id="5" name="タイトル 1">
            <a:extLst>
              <a:ext uri="{FF2B5EF4-FFF2-40B4-BE49-F238E27FC236}">
                <a16:creationId xmlns:a16="http://schemas.microsoft.com/office/drawing/2014/main" id="{41BA0DB9-A868-4F33-6FCE-B4C68B35F47E}"/>
              </a:ext>
            </a:extLst>
          </p:cNvPr>
          <p:cNvSpPr txBox="1">
            <a:spLocks/>
          </p:cNvSpPr>
          <p:nvPr/>
        </p:nvSpPr>
        <p:spPr>
          <a:xfrm>
            <a:off x="1564170" y="2092918"/>
            <a:ext cx="98473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200" dirty="0">
                <a:latin typeface="BIZ UDPゴシック" panose="020B0400000000000000" pitchFamily="50" charset="-128"/>
                <a:ea typeface="BIZ UDPゴシック" panose="020B0400000000000000" pitchFamily="50" charset="-128"/>
              </a:rPr>
              <a:t>ふきん</a:t>
            </a:r>
            <a:endParaRPr lang="en-US" altLang="ja-JP" sz="1600" b="1" spc="200"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16E7A5E2-04A0-99AF-D37D-EA4C7998206B}"/>
              </a:ext>
            </a:extLst>
          </p:cNvPr>
          <p:cNvSpPr txBox="1">
            <a:spLocks/>
          </p:cNvSpPr>
          <p:nvPr/>
        </p:nvSpPr>
        <p:spPr>
          <a:xfrm>
            <a:off x="4109938" y="2135784"/>
            <a:ext cx="984730"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200" dirty="0">
                <a:latin typeface="BIZ UDPゴシック" panose="020B0400000000000000" pitchFamily="50" charset="-128"/>
                <a:ea typeface="BIZ UDPゴシック" panose="020B0400000000000000" pitchFamily="50" charset="-128"/>
              </a:rPr>
              <a:t>さんぽ</a:t>
            </a:r>
            <a:endParaRPr lang="en-US" altLang="ja-JP" sz="1600" b="1" spc="200" dirty="0">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4A54AFC7-B892-87BE-DF51-E55F0E40145F}"/>
              </a:ext>
            </a:extLst>
          </p:cNvPr>
          <p:cNvSpPr txBox="1">
            <a:spLocks/>
          </p:cNvSpPr>
          <p:nvPr/>
        </p:nvSpPr>
        <p:spPr>
          <a:xfrm>
            <a:off x="3894590" y="3588973"/>
            <a:ext cx="1661384"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200" dirty="0">
                <a:solidFill>
                  <a:srgbClr val="C00000"/>
                </a:solidFill>
                <a:latin typeface="BIZ UDPゴシック" panose="020B0400000000000000" pitchFamily="50" charset="-128"/>
                <a:ea typeface="BIZ UDPゴシック" panose="020B0400000000000000" pitchFamily="50" charset="-128"/>
              </a:rPr>
              <a:t>さんぽばしょ</a:t>
            </a:r>
            <a:endParaRPr lang="en-US" altLang="ja-JP" sz="1600" b="1" spc="2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813076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44993-A6A7-17EA-88D1-87ECC696226B}"/>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09B29AE-C583-B0C3-B9C2-5067D230F995}"/>
              </a:ext>
            </a:extLst>
          </p:cNvPr>
          <p:cNvSpPr txBox="1"/>
          <p:nvPr/>
        </p:nvSpPr>
        <p:spPr>
          <a:xfrm>
            <a:off x="644048" y="3353622"/>
            <a:ext cx="6078776" cy="2893100"/>
          </a:xfrm>
          <a:prstGeom prst="rect">
            <a:avLst/>
          </a:prstGeom>
          <a:noFill/>
        </p:spPr>
        <p:txBody>
          <a:bodyPr wrap="square">
            <a:spAutoFit/>
          </a:bodyPr>
          <a:lstStyle/>
          <a:p>
            <a:pPr>
              <a:spcAft>
                <a:spcPts val="1200"/>
              </a:spcAft>
            </a:pPr>
            <a:r>
              <a:rPr lang="ja-JP" altLang="en-US" sz="5400" b="1" dirty="0">
                <a:latin typeface="BIZ UDPゴシック" panose="020B0400000000000000" pitchFamily="50" charset="-128"/>
                <a:ea typeface="BIZ UDPゴシック" panose="020B0400000000000000" pitchFamily="50" charset="-128"/>
              </a:rPr>
              <a:t>午前　　 ～</a:t>
            </a:r>
            <a:endParaRPr lang="en-US" altLang="ja-JP" sz="5400" b="1" dirty="0">
              <a:latin typeface="BIZ UDPゴシック" panose="020B0400000000000000" pitchFamily="50" charset="-128"/>
              <a:ea typeface="BIZ UDPゴシック" panose="020B0400000000000000" pitchFamily="50" charset="-128"/>
            </a:endParaRPr>
          </a:p>
          <a:p>
            <a:pPr>
              <a:spcAft>
                <a:spcPts val="1200"/>
              </a:spcAft>
            </a:pPr>
            <a:endParaRPr lang="en-US" altLang="ja-JP" sz="5400" b="1" dirty="0">
              <a:latin typeface="BIZ UDPゴシック" panose="020B0400000000000000" pitchFamily="50" charset="-128"/>
              <a:ea typeface="BIZ UDPゴシック" panose="020B0400000000000000" pitchFamily="50" charset="-128"/>
            </a:endParaRPr>
          </a:p>
          <a:p>
            <a:pPr>
              <a:spcAft>
                <a:spcPts val="1200"/>
              </a:spcAft>
            </a:pPr>
            <a:r>
              <a:rPr lang="ja-JP" altLang="en-US" sz="5400" b="1" dirty="0">
                <a:latin typeface="BIZ UDPゴシック" panose="020B0400000000000000" pitchFamily="50" charset="-128"/>
                <a:ea typeface="BIZ UDPゴシック" panose="020B0400000000000000" pitchFamily="50" charset="-128"/>
              </a:rPr>
              <a:t>午後　　 ～</a:t>
            </a:r>
          </a:p>
        </p:txBody>
      </p:sp>
      <p:sp>
        <p:nvSpPr>
          <p:cNvPr id="2" name="正方形/長方形 1">
            <a:extLst>
              <a:ext uri="{FF2B5EF4-FFF2-40B4-BE49-F238E27FC236}">
                <a16:creationId xmlns:a16="http://schemas.microsoft.com/office/drawing/2014/main" id="{55283895-D6A5-C5E8-6EE7-3D881644AAE9}"/>
              </a:ext>
            </a:extLst>
          </p:cNvPr>
          <p:cNvSpPr/>
          <p:nvPr/>
        </p:nvSpPr>
        <p:spPr>
          <a:xfrm>
            <a:off x="285749" y="476250"/>
            <a:ext cx="6248401" cy="15049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4400" b="1" spc="30" dirty="0">
                <a:solidFill>
                  <a:srgbClr val="C00000"/>
                </a:solidFill>
                <a:latin typeface="BIZ UDPゴシック" panose="020B0400000000000000" pitchFamily="50" charset="-128"/>
                <a:ea typeface="BIZ UDPゴシック" panose="020B0400000000000000" pitchFamily="50" charset="-128"/>
              </a:rPr>
              <a:t>ね こ 運 動 中</a:t>
            </a:r>
            <a:endParaRPr kumimoji="1" lang="en-US" altLang="ja-JP" sz="4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F5FCF40C-A873-02A4-0684-3B2F7241CEB1}"/>
              </a:ext>
            </a:extLst>
          </p:cNvPr>
          <p:cNvSpPr txBox="1">
            <a:spLocks/>
          </p:cNvSpPr>
          <p:nvPr/>
        </p:nvSpPr>
        <p:spPr>
          <a:xfrm>
            <a:off x="2499950" y="476250"/>
            <a:ext cx="3403367"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600" dirty="0">
                <a:solidFill>
                  <a:srgbClr val="C00000"/>
                </a:solidFill>
                <a:latin typeface="BIZ UDPゴシック" panose="020B0400000000000000" pitchFamily="50" charset="-128"/>
                <a:ea typeface="BIZ UDPゴシック" panose="020B0400000000000000" pitchFamily="50" charset="-128"/>
              </a:rPr>
              <a:t>うんどうちゅう</a:t>
            </a:r>
            <a:endParaRPr lang="ja-JP" altLang="en-US" sz="2400" b="1" spc="600" dirty="0">
              <a:solidFill>
                <a:srgbClr val="C00000"/>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F04AFEE6-8641-B2A9-6E0E-DB06A80E9D38}"/>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11</a:t>
            </a:r>
            <a:endParaRPr kumimoji="1" lang="ja-JP" altLang="en-US" b="1" dirty="0">
              <a:solidFill>
                <a:schemeClr val="tx1"/>
              </a:solidFill>
              <a:latin typeface="+mn-ea"/>
            </a:endParaRPr>
          </a:p>
        </p:txBody>
      </p:sp>
      <p:sp>
        <p:nvSpPr>
          <p:cNvPr id="6" name="正方形/長方形 5">
            <a:extLst>
              <a:ext uri="{FF2B5EF4-FFF2-40B4-BE49-F238E27FC236}">
                <a16:creationId xmlns:a16="http://schemas.microsoft.com/office/drawing/2014/main" id="{21804197-3762-0106-5498-77DE56DD7E3B}"/>
              </a:ext>
            </a:extLst>
          </p:cNvPr>
          <p:cNvSpPr/>
          <p:nvPr/>
        </p:nvSpPr>
        <p:spPr>
          <a:xfrm>
            <a:off x="474423" y="7198415"/>
            <a:ext cx="6248401" cy="150495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4400" b="1" spc="30" dirty="0">
                <a:solidFill>
                  <a:srgbClr val="C00000"/>
                </a:solidFill>
                <a:latin typeface="BIZ UDPゴシック" panose="020B0400000000000000" pitchFamily="50" charset="-128"/>
                <a:ea typeface="BIZ UDPゴシック" panose="020B0400000000000000" pitchFamily="50" charset="-128"/>
              </a:rPr>
              <a:t>扉を開けないで！</a:t>
            </a:r>
            <a:endParaRPr kumimoji="1" lang="en-US" altLang="ja-JP" sz="4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41108815-5A7D-B96F-3E90-5310185DAF9F}"/>
              </a:ext>
            </a:extLst>
          </p:cNvPr>
          <p:cNvSpPr txBox="1">
            <a:spLocks/>
          </p:cNvSpPr>
          <p:nvPr/>
        </p:nvSpPr>
        <p:spPr>
          <a:xfrm>
            <a:off x="1181208" y="7198415"/>
            <a:ext cx="955705"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200" dirty="0">
                <a:solidFill>
                  <a:srgbClr val="C00000"/>
                </a:solidFill>
                <a:latin typeface="BIZ UDPゴシック" panose="020B0400000000000000" pitchFamily="50" charset="-128"/>
                <a:ea typeface="BIZ UDPゴシック" panose="020B0400000000000000" pitchFamily="50" charset="-128"/>
              </a:rPr>
              <a:t>とびら</a:t>
            </a:r>
            <a:endParaRPr lang="en-US" altLang="ja-JP" sz="1600" b="1" spc="200" dirty="0">
              <a:solidFill>
                <a:srgbClr val="C00000"/>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BF7FC236-9E15-6E74-EF5E-D471510AC7F0}"/>
              </a:ext>
            </a:extLst>
          </p:cNvPr>
          <p:cNvSpPr txBox="1">
            <a:spLocks/>
          </p:cNvSpPr>
          <p:nvPr/>
        </p:nvSpPr>
        <p:spPr>
          <a:xfrm>
            <a:off x="2454245" y="7198414"/>
            <a:ext cx="626886" cy="64661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600" b="1" spc="200" dirty="0">
                <a:solidFill>
                  <a:srgbClr val="C00000"/>
                </a:solidFill>
                <a:latin typeface="BIZ UDPゴシック" panose="020B0400000000000000" pitchFamily="50" charset="-128"/>
                <a:ea typeface="BIZ UDPゴシック" panose="020B0400000000000000" pitchFamily="50" charset="-128"/>
              </a:rPr>
              <a:t>あ</a:t>
            </a:r>
            <a:endParaRPr lang="en-US" altLang="ja-JP" sz="1600" b="1" spc="2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98968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道路（横）イラストのフリー素材｜イラストイメージ">
            <a:extLst>
              <a:ext uri="{FF2B5EF4-FFF2-40B4-BE49-F238E27FC236}">
                <a16:creationId xmlns:a16="http://schemas.microsoft.com/office/drawing/2014/main" id="{302A708F-D182-6622-CA13-636F098642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431" b="32847"/>
          <a:stretch>
            <a:fillRect/>
          </a:stretch>
        </p:blipFill>
        <p:spPr bwMode="auto">
          <a:xfrm>
            <a:off x="0" y="6305550"/>
            <a:ext cx="68389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DD09398A-9D29-4200-4236-41A756D3A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317" y="5178894"/>
            <a:ext cx="2893114" cy="2145157"/>
          </a:xfrm>
          <a:prstGeom prst="rect">
            <a:avLst/>
          </a:prstGeom>
        </p:spPr>
      </p:pic>
      <p:pic>
        <p:nvPicPr>
          <p:cNvPr id="12" name="図 11">
            <a:extLst>
              <a:ext uri="{FF2B5EF4-FFF2-40B4-BE49-F238E27FC236}">
                <a16:creationId xmlns:a16="http://schemas.microsoft.com/office/drawing/2014/main" id="{7515E861-EE3B-BF0F-F198-E67117692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259" y="4651103"/>
            <a:ext cx="2892425" cy="2672946"/>
          </a:xfrm>
          <a:prstGeom prst="rect">
            <a:avLst/>
          </a:prstGeom>
        </p:spPr>
      </p:pic>
      <p:sp>
        <p:nvSpPr>
          <p:cNvPr id="2" name="正方形/長方形 1">
            <a:extLst>
              <a:ext uri="{FF2B5EF4-FFF2-40B4-BE49-F238E27FC236}">
                <a16:creationId xmlns:a16="http://schemas.microsoft.com/office/drawing/2014/main" id="{460B5BEA-9E43-8F62-3214-CCFB19C4C19E}"/>
              </a:ext>
            </a:extLst>
          </p:cNvPr>
          <p:cNvSpPr/>
          <p:nvPr/>
        </p:nvSpPr>
        <p:spPr>
          <a:xfrm>
            <a:off x="285749" y="476250"/>
            <a:ext cx="6248401" cy="15049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4400" b="1" spc="30" dirty="0">
                <a:solidFill>
                  <a:srgbClr val="C00000"/>
                </a:solidFill>
                <a:latin typeface="BIZ UDPゴシック" panose="020B0400000000000000" pitchFamily="50" charset="-128"/>
                <a:ea typeface="BIZ UDPゴシック" panose="020B0400000000000000" pitchFamily="50" charset="-128"/>
              </a:rPr>
              <a:t>ここは動物も通ります</a:t>
            </a:r>
            <a:endParaRPr kumimoji="1" lang="en-US" altLang="ja-JP" sz="4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1C05A2DB-CC25-7AC2-711C-2E2A835826F0}"/>
              </a:ext>
            </a:extLst>
          </p:cNvPr>
          <p:cNvSpPr txBox="1">
            <a:spLocks/>
          </p:cNvSpPr>
          <p:nvPr/>
        </p:nvSpPr>
        <p:spPr>
          <a:xfrm>
            <a:off x="2099898" y="465139"/>
            <a:ext cx="2729277"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600" dirty="0">
                <a:solidFill>
                  <a:srgbClr val="C00000"/>
                </a:solidFill>
                <a:latin typeface="BIZ UDPゴシック" panose="020B0400000000000000" pitchFamily="50" charset="-128"/>
                <a:ea typeface="BIZ UDPゴシック" panose="020B0400000000000000" pitchFamily="50" charset="-128"/>
              </a:rPr>
              <a:t>どうぶつ　　とお</a:t>
            </a:r>
            <a:endParaRPr lang="ja-JP" altLang="en-US" sz="2400" b="1" spc="600" dirty="0">
              <a:solidFill>
                <a:srgbClr val="C00000"/>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277184A2-D87C-1F29-A04C-6283A6407636}"/>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12</a:t>
            </a:r>
            <a:endParaRPr kumimoji="1" lang="ja-JP" altLang="en-US" b="1" dirty="0">
              <a:solidFill>
                <a:schemeClr val="tx1"/>
              </a:solidFill>
              <a:latin typeface="+mn-ea"/>
            </a:endParaRPr>
          </a:p>
        </p:txBody>
      </p:sp>
    </p:spTree>
    <p:extLst>
      <p:ext uri="{BB962C8B-B14F-4D97-AF65-F5344CB8AC3E}">
        <p14:creationId xmlns:p14="http://schemas.microsoft.com/office/powerpoint/2010/main" val="1676722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8F266-6373-E068-752C-DC3EC2415B4A}"/>
            </a:ext>
          </a:extLst>
        </p:cNvPr>
        <p:cNvGrpSpPr/>
        <p:nvPr/>
      </p:nvGrpSpPr>
      <p:grpSpPr>
        <a:xfrm>
          <a:off x="0" y="0"/>
          <a:ext cx="0" cy="0"/>
          <a:chOff x="0" y="0"/>
          <a:chExt cx="0" cy="0"/>
        </a:xfrm>
      </p:grpSpPr>
      <p:pic>
        <p:nvPicPr>
          <p:cNvPr id="1026" name="Picture 2" descr="道路（横）イラストのフリー素材｜イラストイメージ">
            <a:extLst>
              <a:ext uri="{FF2B5EF4-FFF2-40B4-BE49-F238E27FC236}">
                <a16:creationId xmlns:a16="http://schemas.microsoft.com/office/drawing/2014/main" id="{B506A952-CFB2-239D-8610-897F2C9BDD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431" b="32847"/>
          <a:stretch>
            <a:fillRect/>
          </a:stretch>
        </p:blipFill>
        <p:spPr bwMode="auto">
          <a:xfrm>
            <a:off x="-19050" y="6305550"/>
            <a:ext cx="6858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DB448DC6-CA36-3663-AEEC-9E828AB2D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1" y="4399629"/>
            <a:ext cx="3176585" cy="2935544"/>
          </a:xfrm>
          <a:prstGeom prst="rect">
            <a:avLst/>
          </a:prstGeom>
        </p:spPr>
      </p:pic>
      <p:sp>
        <p:nvSpPr>
          <p:cNvPr id="2" name="正方形/長方形 1">
            <a:extLst>
              <a:ext uri="{FF2B5EF4-FFF2-40B4-BE49-F238E27FC236}">
                <a16:creationId xmlns:a16="http://schemas.microsoft.com/office/drawing/2014/main" id="{3BECBD59-BD03-60FB-A195-CA2D71E80810}"/>
              </a:ext>
            </a:extLst>
          </p:cNvPr>
          <p:cNvSpPr/>
          <p:nvPr/>
        </p:nvSpPr>
        <p:spPr>
          <a:xfrm>
            <a:off x="285749" y="476250"/>
            <a:ext cx="6248401" cy="15049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4400" b="1" spc="30" dirty="0">
                <a:solidFill>
                  <a:srgbClr val="C00000"/>
                </a:solidFill>
                <a:latin typeface="BIZ UDPゴシック" panose="020B0400000000000000" pitchFamily="50" charset="-128"/>
                <a:ea typeface="BIZ UDPゴシック" panose="020B0400000000000000" pitchFamily="50" charset="-128"/>
              </a:rPr>
              <a:t>犬が散歩します</a:t>
            </a:r>
            <a:endParaRPr kumimoji="1" lang="en-US" altLang="ja-JP" sz="4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F30244D0-4487-F68B-F845-20BA4B1F9274}"/>
              </a:ext>
            </a:extLst>
          </p:cNvPr>
          <p:cNvSpPr txBox="1">
            <a:spLocks/>
          </p:cNvSpPr>
          <p:nvPr/>
        </p:nvSpPr>
        <p:spPr>
          <a:xfrm>
            <a:off x="1228364" y="461962"/>
            <a:ext cx="2729277"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600" dirty="0">
                <a:solidFill>
                  <a:srgbClr val="C00000"/>
                </a:solidFill>
                <a:latin typeface="BIZ UDPゴシック" panose="020B0400000000000000" pitchFamily="50" charset="-128"/>
                <a:ea typeface="BIZ UDPゴシック" panose="020B0400000000000000" pitchFamily="50" charset="-128"/>
              </a:rPr>
              <a:t>いぬ　　　さんぽ</a:t>
            </a:r>
            <a:endParaRPr lang="ja-JP" altLang="en-US" sz="2400" b="1" spc="600" dirty="0">
              <a:solidFill>
                <a:srgbClr val="C00000"/>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3E33A120-F17C-DEBA-C26B-DBBB955EA4E0}"/>
              </a:ext>
            </a:extLst>
          </p:cNvPr>
          <p:cNvSpPr/>
          <p:nvPr/>
        </p:nvSpPr>
        <p:spPr>
          <a:xfrm>
            <a:off x="2727802" y="9321799"/>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12</a:t>
            </a:r>
            <a:endParaRPr kumimoji="1" lang="ja-JP" altLang="en-US" b="1" dirty="0">
              <a:solidFill>
                <a:schemeClr val="tx1"/>
              </a:solidFill>
              <a:latin typeface="+mn-ea"/>
            </a:endParaRPr>
          </a:p>
        </p:txBody>
      </p:sp>
    </p:spTree>
    <p:extLst>
      <p:ext uri="{BB962C8B-B14F-4D97-AF65-F5344CB8AC3E}">
        <p14:creationId xmlns:p14="http://schemas.microsoft.com/office/powerpoint/2010/main" val="123652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14DBC-7784-3043-E805-C8E1986BD53F}"/>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AAC1AD93-9304-1801-662B-5C937C4DDE92}"/>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DFAE061D-F92F-79D8-4A98-48DE34E33838}"/>
              </a:ext>
            </a:extLst>
          </p:cNvPr>
          <p:cNvSpPr txBox="1"/>
          <p:nvPr/>
        </p:nvSpPr>
        <p:spPr>
          <a:xfrm>
            <a:off x="2573383" y="2870925"/>
            <a:ext cx="300446" cy="369332"/>
          </a:xfrm>
          <a:prstGeom prst="rect">
            <a:avLst/>
          </a:prstGeom>
          <a:noFill/>
        </p:spPr>
        <p:txBody>
          <a:bodyPr wrap="square" rtlCol="0">
            <a:spAutoFit/>
          </a:bodyPr>
          <a:lstStyle/>
          <a:p>
            <a:endParaRPr kumimoji="1" lang="ja-JP" altLang="en-US" dirty="0"/>
          </a:p>
        </p:txBody>
      </p:sp>
      <p:sp>
        <p:nvSpPr>
          <p:cNvPr id="23" name="テキスト ボックス 22">
            <a:extLst>
              <a:ext uri="{FF2B5EF4-FFF2-40B4-BE49-F238E27FC236}">
                <a16:creationId xmlns:a16="http://schemas.microsoft.com/office/drawing/2014/main" id="{9BC14042-2D49-81B9-AB07-44D1F5144D1B}"/>
              </a:ext>
            </a:extLst>
          </p:cNvPr>
          <p:cNvSpPr txBox="1"/>
          <p:nvPr/>
        </p:nvSpPr>
        <p:spPr>
          <a:xfrm>
            <a:off x="1080323" y="2701301"/>
            <a:ext cx="5379102" cy="646331"/>
          </a:xfrm>
          <a:prstGeom prst="rect">
            <a:avLst/>
          </a:prstGeom>
          <a:noFill/>
        </p:spPr>
        <p:txBody>
          <a:bodyPr wrap="square">
            <a:spAutoFit/>
          </a:bodyPr>
          <a:lstStyle/>
          <a:p>
            <a:r>
              <a:rPr lang="ja-JP" altLang="en-US" b="1" dirty="0"/>
              <a:t>「避難所ペット対策の対応フロー」をもとに今後の対応内容の全体像を把握する。</a:t>
            </a:r>
          </a:p>
        </p:txBody>
      </p:sp>
      <p:grpSp>
        <p:nvGrpSpPr>
          <p:cNvPr id="27" name="グループ化 26">
            <a:extLst>
              <a:ext uri="{FF2B5EF4-FFF2-40B4-BE49-F238E27FC236}">
                <a16:creationId xmlns:a16="http://schemas.microsoft.com/office/drawing/2014/main" id="{0976B730-8D05-0BC0-714E-69CD8015D270}"/>
              </a:ext>
            </a:extLst>
          </p:cNvPr>
          <p:cNvGrpSpPr/>
          <p:nvPr/>
        </p:nvGrpSpPr>
        <p:grpSpPr>
          <a:xfrm>
            <a:off x="537652" y="2854950"/>
            <a:ext cx="288290" cy="288290"/>
            <a:chOff x="1041008" y="3211860"/>
            <a:chExt cx="288290" cy="288290"/>
          </a:xfrm>
        </p:grpSpPr>
        <p:pic>
          <p:nvPicPr>
            <p:cNvPr id="24" name="object 17">
              <a:extLst>
                <a:ext uri="{FF2B5EF4-FFF2-40B4-BE49-F238E27FC236}">
                  <a16:creationId xmlns:a16="http://schemas.microsoft.com/office/drawing/2014/main" id="{71EB0255-E781-E270-5DDD-C38CCD3A6237}"/>
                </a:ext>
              </a:extLst>
            </p:cNvPr>
            <p:cNvPicPr/>
            <p:nvPr/>
          </p:nvPicPr>
          <p:blipFill>
            <a:blip r:embed="rId2" cstate="print"/>
            <a:stretch>
              <a:fillRect/>
            </a:stretch>
          </p:blipFill>
          <p:spPr>
            <a:xfrm>
              <a:off x="1059007" y="3229866"/>
              <a:ext cx="252006" cy="251993"/>
            </a:xfrm>
            <a:prstGeom prst="rect">
              <a:avLst/>
            </a:prstGeom>
          </p:spPr>
        </p:pic>
        <p:sp>
          <p:nvSpPr>
            <p:cNvPr id="25" name="object 18">
              <a:extLst>
                <a:ext uri="{FF2B5EF4-FFF2-40B4-BE49-F238E27FC236}">
                  <a16:creationId xmlns:a16="http://schemas.microsoft.com/office/drawing/2014/main" id="{8C2C1A54-3F50-41D0-50E2-775501F8885F}"/>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28" name="テキスト ボックス 27">
            <a:extLst>
              <a:ext uri="{FF2B5EF4-FFF2-40B4-BE49-F238E27FC236}">
                <a16:creationId xmlns:a16="http://schemas.microsoft.com/office/drawing/2014/main" id="{97B459CE-EFCB-61FB-9E01-118B8F9227AE}"/>
              </a:ext>
            </a:extLst>
          </p:cNvPr>
          <p:cNvSpPr txBox="1"/>
          <p:nvPr/>
        </p:nvSpPr>
        <p:spPr>
          <a:xfrm>
            <a:off x="2573383" y="4274606"/>
            <a:ext cx="300446" cy="369332"/>
          </a:xfrm>
          <a:prstGeom prst="rect">
            <a:avLst/>
          </a:prstGeom>
          <a:noFill/>
        </p:spPr>
        <p:txBody>
          <a:bodyPr wrap="square" rtlCol="0">
            <a:spAutoFit/>
          </a:bodyPr>
          <a:lstStyle/>
          <a:p>
            <a:endParaRPr kumimoji="1" lang="ja-JP" altLang="en-US" dirty="0"/>
          </a:p>
        </p:txBody>
      </p:sp>
      <p:sp>
        <p:nvSpPr>
          <p:cNvPr id="29" name="テキスト ボックス 28">
            <a:extLst>
              <a:ext uri="{FF2B5EF4-FFF2-40B4-BE49-F238E27FC236}">
                <a16:creationId xmlns:a16="http://schemas.microsoft.com/office/drawing/2014/main" id="{9FC7369E-5270-E365-C91B-2C890EE08487}"/>
              </a:ext>
            </a:extLst>
          </p:cNvPr>
          <p:cNvSpPr txBox="1"/>
          <p:nvPr/>
        </p:nvSpPr>
        <p:spPr>
          <a:xfrm>
            <a:off x="1070634" y="3779296"/>
            <a:ext cx="5379102" cy="646331"/>
          </a:xfrm>
          <a:prstGeom prst="rect">
            <a:avLst/>
          </a:prstGeom>
          <a:noFill/>
        </p:spPr>
        <p:txBody>
          <a:bodyPr wrap="square">
            <a:spAutoFit/>
          </a:bodyPr>
          <a:lstStyle/>
          <a:p>
            <a:r>
              <a:rPr lang="ja-JP" altLang="en-US" b="1" dirty="0"/>
              <a:t>各対応について担当者を決定し、必要に応じて作業の分担を行う。</a:t>
            </a:r>
          </a:p>
        </p:txBody>
      </p:sp>
      <p:grpSp>
        <p:nvGrpSpPr>
          <p:cNvPr id="30" name="グループ化 29">
            <a:extLst>
              <a:ext uri="{FF2B5EF4-FFF2-40B4-BE49-F238E27FC236}">
                <a16:creationId xmlns:a16="http://schemas.microsoft.com/office/drawing/2014/main" id="{C3352CC2-896C-FF36-B4A0-92F4C7E9F5E5}"/>
              </a:ext>
            </a:extLst>
          </p:cNvPr>
          <p:cNvGrpSpPr/>
          <p:nvPr/>
        </p:nvGrpSpPr>
        <p:grpSpPr>
          <a:xfrm>
            <a:off x="537652" y="3958182"/>
            <a:ext cx="288290" cy="288290"/>
            <a:chOff x="1041008" y="3211860"/>
            <a:chExt cx="288290" cy="288290"/>
          </a:xfrm>
        </p:grpSpPr>
        <p:pic>
          <p:nvPicPr>
            <p:cNvPr id="31" name="object 17">
              <a:extLst>
                <a:ext uri="{FF2B5EF4-FFF2-40B4-BE49-F238E27FC236}">
                  <a16:creationId xmlns:a16="http://schemas.microsoft.com/office/drawing/2014/main" id="{E78C9600-9FDE-BA0C-F8AE-21FA296315EB}"/>
                </a:ext>
              </a:extLst>
            </p:cNvPr>
            <p:cNvPicPr/>
            <p:nvPr/>
          </p:nvPicPr>
          <p:blipFill>
            <a:blip r:embed="rId2" cstate="print"/>
            <a:stretch>
              <a:fillRect/>
            </a:stretch>
          </p:blipFill>
          <p:spPr>
            <a:xfrm>
              <a:off x="1059007" y="3229866"/>
              <a:ext cx="252006" cy="251993"/>
            </a:xfrm>
            <a:prstGeom prst="rect">
              <a:avLst/>
            </a:prstGeom>
          </p:spPr>
        </p:pic>
        <p:sp>
          <p:nvSpPr>
            <p:cNvPr id="32" name="object 18">
              <a:extLst>
                <a:ext uri="{FF2B5EF4-FFF2-40B4-BE49-F238E27FC236}">
                  <a16:creationId xmlns:a16="http://schemas.microsoft.com/office/drawing/2014/main" id="{F5EF9FC3-C44E-817C-F3F6-0C4E9CCDC6BC}"/>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34" name="object 16">
            <a:extLst>
              <a:ext uri="{FF2B5EF4-FFF2-40B4-BE49-F238E27FC236}">
                <a16:creationId xmlns:a16="http://schemas.microsoft.com/office/drawing/2014/main" id="{BC2EB65D-7C45-07B3-3C61-9B56866584FB}"/>
              </a:ext>
            </a:extLst>
          </p:cNvPr>
          <p:cNvSpPr/>
          <p:nvPr/>
        </p:nvSpPr>
        <p:spPr>
          <a:xfrm>
            <a:off x="396173" y="818788"/>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AFA46F3B-CFFB-730E-21C4-B759ABE848E2}"/>
              </a:ext>
            </a:extLst>
          </p:cNvPr>
          <p:cNvSpPr txBox="1"/>
          <p:nvPr/>
        </p:nvSpPr>
        <p:spPr>
          <a:xfrm>
            <a:off x="1211184" y="900717"/>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作業の確認と分担</a:t>
            </a:r>
          </a:p>
        </p:txBody>
      </p:sp>
      <p:sp>
        <p:nvSpPr>
          <p:cNvPr id="36" name="object 20">
            <a:extLst>
              <a:ext uri="{FF2B5EF4-FFF2-40B4-BE49-F238E27FC236}">
                <a16:creationId xmlns:a16="http://schemas.microsoft.com/office/drawing/2014/main" id="{47CDFF3E-771F-C742-7B45-020B04377FF8}"/>
              </a:ext>
            </a:extLst>
          </p:cNvPr>
          <p:cNvSpPr txBox="1"/>
          <p:nvPr/>
        </p:nvSpPr>
        <p:spPr>
          <a:xfrm>
            <a:off x="445358" y="909161"/>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2</a:t>
            </a:r>
            <a:endParaRPr sz="850" dirty="0">
              <a:solidFill>
                <a:srgbClr val="003F98"/>
              </a:solidFill>
              <a:latin typeface="+mn-ea"/>
              <a:cs typeface="Barlow-SemiBold"/>
            </a:endParaRPr>
          </a:p>
        </p:txBody>
      </p:sp>
      <p:sp>
        <p:nvSpPr>
          <p:cNvPr id="38" name="object 35">
            <a:extLst>
              <a:ext uri="{FF2B5EF4-FFF2-40B4-BE49-F238E27FC236}">
                <a16:creationId xmlns:a16="http://schemas.microsoft.com/office/drawing/2014/main" id="{2A2CDA14-1710-C0B5-2882-D07E955DA99A}"/>
              </a:ext>
            </a:extLst>
          </p:cNvPr>
          <p:cNvSpPr/>
          <p:nvPr/>
        </p:nvSpPr>
        <p:spPr>
          <a:xfrm flipV="1">
            <a:off x="655572" y="4591723"/>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39" name="object 35">
            <a:extLst>
              <a:ext uri="{FF2B5EF4-FFF2-40B4-BE49-F238E27FC236}">
                <a16:creationId xmlns:a16="http://schemas.microsoft.com/office/drawing/2014/main" id="{6817ABEA-01F3-6C55-2B4E-37734F79502A}"/>
              </a:ext>
            </a:extLst>
          </p:cNvPr>
          <p:cNvSpPr/>
          <p:nvPr/>
        </p:nvSpPr>
        <p:spPr>
          <a:xfrm flipV="1">
            <a:off x="641056" y="3397373"/>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
        <p:nvSpPr>
          <p:cNvPr id="6" name="正方形/長方形 5">
            <a:extLst>
              <a:ext uri="{FF2B5EF4-FFF2-40B4-BE49-F238E27FC236}">
                <a16:creationId xmlns:a16="http://schemas.microsoft.com/office/drawing/2014/main" id="{43CD92AB-253D-128F-700E-1A20A8C449DD}"/>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B392244-3D21-AF17-2E94-6B74B1856668}"/>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設営体制の確保</a:t>
            </a:r>
            <a:endParaRPr lang="en-US" altLang="ja-JP" sz="1100" b="1" dirty="0">
              <a:solidFill>
                <a:srgbClr val="003F98"/>
              </a:solidFill>
              <a:latin typeface="+mn-ea"/>
            </a:endParaRPr>
          </a:p>
        </p:txBody>
      </p:sp>
      <p:sp>
        <p:nvSpPr>
          <p:cNvPr id="8" name="テキスト ボックス 7">
            <a:extLst>
              <a:ext uri="{FF2B5EF4-FFF2-40B4-BE49-F238E27FC236}">
                <a16:creationId xmlns:a16="http://schemas.microsoft.com/office/drawing/2014/main" id="{EE122DA3-49DB-C080-0E59-5C07944F5DB2}"/>
              </a:ext>
            </a:extLst>
          </p:cNvPr>
          <p:cNvSpPr txBox="1"/>
          <p:nvPr/>
        </p:nvSpPr>
        <p:spPr>
          <a:xfrm>
            <a:off x="1741373" y="8963933"/>
            <a:ext cx="3429000" cy="369332"/>
          </a:xfrm>
          <a:prstGeom prst="rect">
            <a:avLst/>
          </a:prstGeom>
          <a:noFill/>
        </p:spPr>
        <p:txBody>
          <a:bodyPr wrap="square">
            <a:spAutoFit/>
          </a:bodyPr>
          <a:lstStyle/>
          <a:p>
            <a:r>
              <a:rPr lang="ja-JP" altLang="en-US" b="1" dirty="0"/>
              <a:t>避難所ペット対策の対応フロー</a:t>
            </a:r>
            <a:endParaRPr lang="ja-JP" altLang="en-US" dirty="0"/>
          </a:p>
        </p:txBody>
      </p:sp>
      <p:sp>
        <p:nvSpPr>
          <p:cNvPr id="2" name="正方形/長方形 1">
            <a:extLst>
              <a:ext uri="{FF2B5EF4-FFF2-40B4-BE49-F238E27FC236}">
                <a16:creationId xmlns:a16="http://schemas.microsoft.com/office/drawing/2014/main" id="{33B1DEB5-DEBF-1D48-099A-554B8E6778B0}"/>
              </a:ext>
            </a:extLst>
          </p:cNvPr>
          <p:cNvSpPr/>
          <p:nvPr/>
        </p:nvSpPr>
        <p:spPr>
          <a:xfrm>
            <a:off x="490301" y="1674306"/>
            <a:ext cx="5905015" cy="764420"/>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集まった飼い主で役割分担するため、</a:t>
            </a:r>
            <a:endParaRPr kumimoji="1" lang="en-US" altLang="ja-JP" dirty="0">
              <a:solidFill>
                <a:srgbClr val="003F98"/>
              </a:solidFill>
            </a:endParaRPr>
          </a:p>
          <a:p>
            <a:pPr algn="ctr"/>
            <a:r>
              <a:rPr kumimoji="1" lang="ja-JP" altLang="en-US" dirty="0">
                <a:solidFill>
                  <a:srgbClr val="003F98"/>
                </a:solidFill>
              </a:rPr>
              <a:t>全体像を見て対応内容を確認しましょう。</a:t>
            </a:r>
          </a:p>
        </p:txBody>
      </p:sp>
      <p:pic>
        <p:nvPicPr>
          <p:cNvPr id="4" name="図 3">
            <a:extLst>
              <a:ext uri="{FF2B5EF4-FFF2-40B4-BE49-F238E27FC236}">
                <a16:creationId xmlns:a16="http://schemas.microsoft.com/office/drawing/2014/main" id="{3C09142A-BE59-210A-DA04-F376CDE0480F}"/>
              </a:ext>
            </a:extLst>
          </p:cNvPr>
          <p:cNvPicPr>
            <a:picLocks noChangeAspect="1"/>
          </p:cNvPicPr>
          <p:nvPr/>
        </p:nvPicPr>
        <p:blipFill>
          <a:blip r:embed="rId3"/>
          <a:stretch>
            <a:fillRect/>
          </a:stretch>
        </p:blipFill>
        <p:spPr>
          <a:xfrm>
            <a:off x="538891" y="4818413"/>
            <a:ext cx="5774303" cy="3997595"/>
          </a:xfrm>
          <a:prstGeom prst="rect">
            <a:avLst/>
          </a:prstGeom>
        </p:spPr>
      </p:pic>
    </p:spTree>
    <p:extLst>
      <p:ext uri="{BB962C8B-B14F-4D97-AF65-F5344CB8AC3E}">
        <p14:creationId xmlns:p14="http://schemas.microsoft.com/office/powerpoint/2010/main" val="3276819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3AC24-522D-C7CC-F828-F5CBF00A9B1F}"/>
            </a:ext>
          </a:extLst>
        </p:cNvPr>
        <p:cNvGrpSpPr/>
        <p:nvPr/>
      </p:nvGrpSpPr>
      <p:grpSpPr>
        <a:xfrm>
          <a:off x="0" y="0"/>
          <a:ext cx="0" cy="0"/>
          <a:chOff x="0" y="0"/>
          <a:chExt cx="0" cy="0"/>
        </a:xfrm>
      </p:grpSpPr>
      <p:sp>
        <p:nvSpPr>
          <p:cNvPr id="4" name="円: 塗りつぶしなし 3">
            <a:extLst>
              <a:ext uri="{FF2B5EF4-FFF2-40B4-BE49-F238E27FC236}">
                <a16:creationId xmlns:a16="http://schemas.microsoft.com/office/drawing/2014/main" id="{BC408194-AC94-C499-1EFC-DDB0D1365988}"/>
              </a:ext>
            </a:extLst>
          </p:cNvPr>
          <p:cNvSpPr/>
          <p:nvPr/>
        </p:nvSpPr>
        <p:spPr>
          <a:xfrm>
            <a:off x="885825" y="6896690"/>
            <a:ext cx="2389188" cy="2381840"/>
          </a:xfrm>
          <a:prstGeom prst="donut">
            <a:avLst>
              <a:gd name="adj" fmla="val 11111"/>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2" name="図 11">
            <a:extLst>
              <a:ext uri="{FF2B5EF4-FFF2-40B4-BE49-F238E27FC236}">
                <a16:creationId xmlns:a16="http://schemas.microsoft.com/office/drawing/2014/main" id="{E9F90A0E-158A-97A3-FF42-2BFCA2583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845" y="7265324"/>
            <a:ext cx="1779610" cy="1644572"/>
          </a:xfrm>
          <a:prstGeom prst="rect">
            <a:avLst/>
          </a:prstGeom>
        </p:spPr>
      </p:pic>
      <p:pic>
        <p:nvPicPr>
          <p:cNvPr id="3" name="図 2">
            <a:extLst>
              <a:ext uri="{FF2B5EF4-FFF2-40B4-BE49-F238E27FC236}">
                <a16:creationId xmlns:a16="http://schemas.microsoft.com/office/drawing/2014/main" id="{FCEF154D-6730-9F52-6022-05648BC2B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94" y="3112470"/>
            <a:ext cx="4160041" cy="3065294"/>
          </a:xfrm>
          <a:prstGeom prst="rect">
            <a:avLst/>
          </a:prstGeom>
        </p:spPr>
      </p:pic>
      <p:sp>
        <p:nvSpPr>
          <p:cNvPr id="5" name="円: 塗りつぶしなし 4">
            <a:extLst>
              <a:ext uri="{FF2B5EF4-FFF2-40B4-BE49-F238E27FC236}">
                <a16:creationId xmlns:a16="http://schemas.microsoft.com/office/drawing/2014/main" id="{D7B45AEC-5B10-032B-3B0D-54B7EFB31DA7}"/>
              </a:ext>
            </a:extLst>
          </p:cNvPr>
          <p:cNvSpPr/>
          <p:nvPr/>
        </p:nvSpPr>
        <p:spPr>
          <a:xfrm>
            <a:off x="4162425" y="6896690"/>
            <a:ext cx="2389188" cy="2381840"/>
          </a:xfrm>
          <a:prstGeom prst="donut">
            <a:avLst>
              <a:gd name="adj" fmla="val 11111"/>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37C6F3E7-DFDA-5F21-A1BA-0813089E7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427" y="7265324"/>
            <a:ext cx="2217989" cy="1644572"/>
          </a:xfrm>
          <a:prstGeom prst="rect">
            <a:avLst/>
          </a:prstGeom>
        </p:spPr>
      </p:pic>
      <p:sp>
        <p:nvSpPr>
          <p:cNvPr id="10" name="テキスト ボックス 9">
            <a:extLst>
              <a:ext uri="{FF2B5EF4-FFF2-40B4-BE49-F238E27FC236}">
                <a16:creationId xmlns:a16="http://schemas.microsoft.com/office/drawing/2014/main" id="{066ACCAC-3033-AC2A-94D9-0EC3BA2B11A2}"/>
              </a:ext>
            </a:extLst>
          </p:cNvPr>
          <p:cNvSpPr txBox="1"/>
          <p:nvPr/>
        </p:nvSpPr>
        <p:spPr>
          <a:xfrm>
            <a:off x="265113" y="2142086"/>
            <a:ext cx="6400800" cy="461665"/>
          </a:xfrm>
          <a:prstGeom prst="rect">
            <a:avLst/>
          </a:prstGeom>
          <a:noFill/>
        </p:spPr>
        <p:txBody>
          <a:bodyPr wrap="square">
            <a:spAutoFit/>
          </a:bodyPr>
          <a:lstStyle/>
          <a:p>
            <a:pPr algn="ctr"/>
            <a:r>
              <a:rPr kumimoji="1" lang="ja-JP" altLang="en-US" sz="2400" b="1" spc="30" dirty="0">
                <a:latin typeface="BIZ UDPゴシック" panose="020B0400000000000000" pitchFamily="50" charset="-128"/>
                <a:ea typeface="BIZ UDPゴシック" panose="020B0400000000000000" pitchFamily="50" charset="-128"/>
              </a:rPr>
              <a:t>この場所ではペットの資材を洗っています。</a:t>
            </a:r>
          </a:p>
        </p:txBody>
      </p:sp>
      <p:sp>
        <p:nvSpPr>
          <p:cNvPr id="13" name="テキスト ボックス 12">
            <a:extLst>
              <a:ext uri="{FF2B5EF4-FFF2-40B4-BE49-F238E27FC236}">
                <a16:creationId xmlns:a16="http://schemas.microsoft.com/office/drawing/2014/main" id="{DBFF5109-A9FD-BE0E-2657-D08AC0DD20FD}"/>
              </a:ext>
            </a:extLst>
          </p:cNvPr>
          <p:cNvSpPr txBox="1"/>
          <p:nvPr/>
        </p:nvSpPr>
        <p:spPr>
          <a:xfrm>
            <a:off x="1076581" y="6294423"/>
            <a:ext cx="1862874" cy="584775"/>
          </a:xfrm>
          <a:prstGeom prst="rect">
            <a:avLst/>
          </a:prstGeom>
          <a:noFill/>
        </p:spPr>
        <p:txBody>
          <a:bodyPr wrap="square">
            <a:spAutoFit/>
          </a:bodyPr>
          <a:lstStyle/>
          <a:p>
            <a:pPr algn="ctr"/>
            <a:r>
              <a:rPr kumimoji="1" lang="ja-JP" altLang="en-US" sz="3200" b="1" spc="30" dirty="0">
                <a:solidFill>
                  <a:srgbClr val="FF0000"/>
                </a:solidFill>
                <a:latin typeface="BIZ UDPゴシック" panose="020B0400000000000000" pitchFamily="50" charset="-128"/>
                <a:ea typeface="BIZ UDPゴシック" panose="020B0400000000000000" pitchFamily="50" charset="-128"/>
              </a:rPr>
              <a:t>使用可</a:t>
            </a:r>
            <a:endParaRPr lang="ja-JP" altLang="en-US" sz="3200" dirty="0">
              <a:solidFill>
                <a:srgbClr val="FF0000"/>
              </a:solidFill>
            </a:endParaRPr>
          </a:p>
        </p:txBody>
      </p:sp>
      <p:sp>
        <p:nvSpPr>
          <p:cNvPr id="14" name="テキスト ボックス 13">
            <a:extLst>
              <a:ext uri="{FF2B5EF4-FFF2-40B4-BE49-F238E27FC236}">
                <a16:creationId xmlns:a16="http://schemas.microsoft.com/office/drawing/2014/main" id="{C42FA7CF-9420-0B2D-F006-B4464063CB7E}"/>
              </a:ext>
            </a:extLst>
          </p:cNvPr>
          <p:cNvSpPr txBox="1"/>
          <p:nvPr/>
        </p:nvSpPr>
        <p:spPr>
          <a:xfrm>
            <a:off x="4425582" y="6311916"/>
            <a:ext cx="1862874" cy="584775"/>
          </a:xfrm>
          <a:prstGeom prst="rect">
            <a:avLst/>
          </a:prstGeom>
          <a:noFill/>
        </p:spPr>
        <p:txBody>
          <a:bodyPr wrap="square">
            <a:spAutoFit/>
          </a:bodyPr>
          <a:lstStyle/>
          <a:p>
            <a:pPr algn="ctr"/>
            <a:r>
              <a:rPr kumimoji="1" lang="ja-JP" altLang="en-US" sz="3200" b="1" spc="30" dirty="0">
                <a:solidFill>
                  <a:srgbClr val="FF0000"/>
                </a:solidFill>
                <a:latin typeface="BIZ UDPゴシック" panose="020B0400000000000000" pitchFamily="50" charset="-128"/>
                <a:ea typeface="BIZ UDPゴシック" panose="020B0400000000000000" pitchFamily="50" charset="-128"/>
              </a:rPr>
              <a:t>使用可</a:t>
            </a:r>
            <a:endParaRPr lang="ja-JP" altLang="en-US" sz="3200" dirty="0">
              <a:solidFill>
                <a:srgbClr val="FF0000"/>
              </a:solidFill>
            </a:endParaRPr>
          </a:p>
        </p:txBody>
      </p:sp>
      <p:sp>
        <p:nvSpPr>
          <p:cNvPr id="2" name="正方形/長方形 1">
            <a:extLst>
              <a:ext uri="{FF2B5EF4-FFF2-40B4-BE49-F238E27FC236}">
                <a16:creationId xmlns:a16="http://schemas.microsoft.com/office/drawing/2014/main" id="{C636BC92-72EF-53FE-922F-3188FE43F127}"/>
              </a:ext>
            </a:extLst>
          </p:cNvPr>
          <p:cNvSpPr/>
          <p:nvPr/>
        </p:nvSpPr>
        <p:spPr>
          <a:xfrm>
            <a:off x="285749" y="433386"/>
            <a:ext cx="6248401" cy="15049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4400" b="1" spc="30" dirty="0">
                <a:solidFill>
                  <a:srgbClr val="C00000"/>
                </a:solidFill>
                <a:latin typeface="BIZ UDPゴシック" panose="020B0400000000000000" pitchFamily="50" charset="-128"/>
                <a:ea typeface="BIZ UDPゴシック" panose="020B0400000000000000" pitchFamily="50" charset="-128"/>
              </a:rPr>
              <a:t>ペットの資材洗い場</a:t>
            </a:r>
            <a:endParaRPr kumimoji="1" lang="en-US" altLang="ja-JP" sz="4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0EB89355-30B8-D3B6-79DB-2E89304EDF6F}"/>
              </a:ext>
            </a:extLst>
          </p:cNvPr>
          <p:cNvSpPr txBox="1">
            <a:spLocks/>
          </p:cNvSpPr>
          <p:nvPr/>
        </p:nvSpPr>
        <p:spPr>
          <a:xfrm>
            <a:off x="2939455" y="442089"/>
            <a:ext cx="2961282"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600" dirty="0">
                <a:solidFill>
                  <a:srgbClr val="C00000"/>
                </a:solidFill>
                <a:latin typeface="BIZ UDPゴシック" panose="020B0400000000000000" pitchFamily="50" charset="-128"/>
                <a:ea typeface="BIZ UDPゴシック" panose="020B0400000000000000" pitchFamily="50" charset="-128"/>
              </a:rPr>
              <a:t>しざい あら　   ば</a:t>
            </a:r>
            <a:endParaRPr lang="ja-JP" altLang="en-US" sz="2400" b="1" spc="600" dirty="0">
              <a:solidFill>
                <a:srgbClr val="C00000"/>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36477CD3-DACB-9428-4A3D-99D1537F23DF}"/>
              </a:ext>
            </a:extLst>
          </p:cNvPr>
          <p:cNvSpPr/>
          <p:nvPr/>
        </p:nvSpPr>
        <p:spPr>
          <a:xfrm>
            <a:off x="2737329" y="9373038"/>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13</a:t>
            </a:r>
            <a:endParaRPr kumimoji="1" lang="ja-JP" altLang="en-US" b="1" dirty="0">
              <a:solidFill>
                <a:schemeClr val="tx1"/>
              </a:solidFill>
              <a:latin typeface="+mn-ea"/>
            </a:endParaRPr>
          </a:p>
        </p:txBody>
      </p:sp>
    </p:spTree>
    <p:extLst>
      <p:ext uri="{BB962C8B-B14F-4D97-AF65-F5344CB8AC3E}">
        <p14:creationId xmlns:p14="http://schemas.microsoft.com/office/powerpoint/2010/main" val="1672840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A1FE8-39E1-2A3B-7995-CE6033453AF9}"/>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4910F0F6-C8A8-F815-AD90-5DEFC64C861C}"/>
              </a:ext>
            </a:extLst>
          </p:cNvPr>
          <p:cNvSpPr txBox="1"/>
          <p:nvPr/>
        </p:nvSpPr>
        <p:spPr>
          <a:xfrm>
            <a:off x="265113" y="1781992"/>
            <a:ext cx="6400800" cy="830997"/>
          </a:xfrm>
          <a:prstGeom prst="rect">
            <a:avLst/>
          </a:prstGeom>
          <a:noFill/>
        </p:spPr>
        <p:txBody>
          <a:bodyPr wrap="square">
            <a:spAutoFit/>
          </a:bodyPr>
          <a:lstStyle/>
          <a:p>
            <a:pPr algn="ctr"/>
            <a:r>
              <a:rPr lang="ja-JP" altLang="en-US" sz="2400" b="1" dirty="0">
                <a:latin typeface="BIZ UDPゴシック" panose="020B0400000000000000" pitchFamily="50" charset="-128"/>
                <a:ea typeface="BIZ UDPゴシック" panose="020B0400000000000000" pitchFamily="50" charset="-128"/>
              </a:rPr>
              <a:t>この洗濯機はペットの資材の洗濯に</a:t>
            </a:r>
            <a:endParaRPr lang="en-US" altLang="ja-JP" sz="2400" b="1" dirty="0">
              <a:latin typeface="BIZ UDPゴシック" panose="020B0400000000000000" pitchFamily="50" charset="-128"/>
              <a:ea typeface="BIZ UDPゴシック" panose="020B0400000000000000" pitchFamily="50" charset="-128"/>
            </a:endParaRPr>
          </a:p>
          <a:p>
            <a:pPr algn="ctr"/>
            <a:r>
              <a:rPr lang="ja-JP" altLang="en-US" sz="2400" b="1" dirty="0">
                <a:latin typeface="BIZ UDPゴシック" panose="020B0400000000000000" pitchFamily="50" charset="-128"/>
                <a:ea typeface="BIZ UDPゴシック" panose="020B0400000000000000" pitchFamily="50" charset="-128"/>
              </a:rPr>
              <a:t>使用しています。</a:t>
            </a:r>
          </a:p>
        </p:txBody>
      </p:sp>
      <p:pic>
        <p:nvPicPr>
          <p:cNvPr id="7" name="図 6">
            <a:extLst>
              <a:ext uri="{FF2B5EF4-FFF2-40B4-BE49-F238E27FC236}">
                <a16:creationId xmlns:a16="http://schemas.microsoft.com/office/drawing/2014/main" id="{D0B66AD0-634A-6875-4167-4DF55C659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343" y="2750018"/>
            <a:ext cx="2848339" cy="3935206"/>
          </a:xfrm>
          <a:prstGeom prst="rect">
            <a:avLst/>
          </a:prstGeom>
        </p:spPr>
      </p:pic>
      <p:sp>
        <p:nvSpPr>
          <p:cNvPr id="2" name="正方形/長方形 1">
            <a:extLst>
              <a:ext uri="{FF2B5EF4-FFF2-40B4-BE49-F238E27FC236}">
                <a16:creationId xmlns:a16="http://schemas.microsoft.com/office/drawing/2014/main" id="{6045BB2A-EC07-E6DC-771E-2882F22972B9}"/>
              </a:ext>
            </a:extLst>
          </p:cNvPr>
          <p:cNvSpPr/>
          <p:nvPr/>
        </p:nvSpPr>
        <p:spPr>
          <a:xfrm>
            <a:off x="314325" y="176205"/>
            <a:ext cx="6248401" cy="15049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4400" b="1" spc="30" dirty="0">
                <a:solidFill>
                  <a:srgbClr val="C00000"/>
                </a:solidFill>
                <a:latin typeface="BIZ UDPゴシック" panose="020B0400000000000000" pitchFamily="50" charset="-128"/>
                <a:ea typeface="BIZ UDPゴシック" panose="020B0400000000000000" pitchFamily="50" charset="-128"/>
              </a:rPr>
              <a:t>ペットの洗濯場所</a:t>
            </a:r>
            <a:endParaRPr kumimoji="1" lang="en-US" altLang="ja-JP" sz="4400" b="1" spc="30" dirty="0">
              <a:solidFill>
                <a:srgbClr val="C00000"/>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FA90BC4E-FF48-E97B-71A9-45BDD59096B0}"/>
              </a:ext>
            </a:extLst>
          </p:cNvPr>
          <p:cNvSpPr txBox="1">
            <a:spLocks/>
          </p:cNvSpPr>
          <p:nvPr/>
        </p:nvSpPr>
        <p:spPr>
          <a:xfrm>
            <a:off x="3010895" y="156332"/>
            <a:ext cx="2961282" cy="62236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00000"/>
              </a:lnSpc>
              <a:spcBef>
                <a:spcPts val="3000"/>
              </a:spcBef>
              <a:spcAft>
                <a:spcPts val="3000"/>
              </a:spcAft>
            </a:pPr>
            <a:r>
              <a:rPr lang="ja-JP" altLang="en-US" sz="1800" b="1" spc="600" dirty="0">
                <a:solidFill>
                  <a:srgbClr val="C00000"/>
                </a:solidFill>
                <a:latin typeface="BIZ UDPゴシック" panose="020B0400000000000000" pitchFamily="50" charset="-128"/>
                <a:ea typeface="BIZ UDPゴシック" panose="020B0400000000000000" pitchFamily="50" charset="-128"/>
              </a:rPr>
              <a:t>せんたくばしょ</a:t>
            </a:r>
            <a:endParaRPr lang="ja-JP" altLang="en-US" sz="2400" b="1" spc="600" dirty="0">
              <a:solidFill>
                <a:srgbClr val="C00000"/>
              </a:solidFill>
              <a:latin typeface="BIZ UDPゴシック" panose="020B0400000000000000" pitchFamily="50" charset="-128"/>
              <a:ea typeface="BIZ UDPゴシック" panose="020B0400000000000000" pitchFamily="50" charset="-128"/>
            </a:endParaRPr>
          </a:p>
        </p:txBody>
      </p:sp>
      <p:sp>
        <p:nvSpPr>
          <p:cNvPr id="9" name="円: 塗りつぶしなし 8">
            <a:extLst>
              <a:ext uri="{FF2B5EF4-FFF2-40B4-BE49-F238E27FC236}">
                <a16:creationId xmlns:a16="http://schemas.microsoft.com/office/drawing/2014/main" id="{72ACD56E-60DD-7F64-45E1-54DF070679C1}"/>
              </a:ext>
            </a:extLst>
          </p:cNvPr>
          <p:cNvSpPr/>
          <p:nvPr/>
        </p:nvSpPr>
        <p:spPr>
          <a:xfrm>
            <a:off x="885825" y="6996706"/>
            <a:ext cx="2389188" cy="2381840"/>
          </a:xfrm>
          <a:prstGeom prst="donut">
            <a:avLst>
              <a:gd name="adj" fmla="val 11111"/>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1" name="図 10">
            <a:extLst>
              <a:ext uri="{FF2B5EF4-FFF2-40B4-BE49-F238E27FC236}">
                <a16:creationId xmlns:a16="http://schemas.microsoft.com/office/drawing/2014/main" id="{AF4D0E85-2D65-57CD-6499-C2A59EEF4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845" y="7365340"/>
            <a:ext cx="1779610" cy="1644572"/>
          </a:xfrm>
          <a:prstGeom prst="rect">
            <a:avLst/>
          </a:prstGeom>
        </p:spPr>
      </p:pic>
      <p:sp>
        <p:nvSpPr>
          <p:cNvPr id="15" name="円: 塗りつぶしなし 14">
            <a:extLst>
              <a:ext uri="{FF2B5EF4-FFF2-40B4-BE49-F238E27FC236}">
                <a16:creationId xmlns:a16="http://schemas.microsoft.com/office/drawing/2014/main" id="{4C921483-2CB4-740D-5856-A0D851F7904E}"/>
              </a:ext>
            </a:extLst>
          </p:cNvPr>
          <p:cNvSpPr/>
          <p:nvPr/>
        </p:nvSpPr>
        <p:spPr>
          <a:xfrm>
            <a:off x="4162425" y="6996706"/>
            <a:ext cx="2389188" cy="2381840"/>
          </a:xfrm>
          <a:prstGeom prst="donut">
            <a:avLst>
              <a:gd name="adj" fmla="val 11111"/>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a:extLst>
              <a:ext uri="{FF2B5EF4-FFF2-40B4-BE49-F238E27FC236}">
                <a16:creationId xmlns:a16="http://schemas.microsoft.com/office/drawing/2014/main" id="{87B1FB05-6EF3-CEB1-11D8-F13524715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427" y="7365340"/>
            <a:ext cx="2217989" cy="1644572"/>
          </a:xfrm>
          <a:prstGeom prst="rect">
            <a:avLst/>
          </a:prstGeom>
        </p:spPr>
      </p:pic>
      <p:sp>
        <p:nvSpPr>
          <p:cNvPr id="17" name="テキスト ボックス 16">
            <a:extLst>
              <a:ext uri="{FF2B5EF4-FFF2-40B4-BE49-F238E27FC236}">
                <a16:creationId xmlns:a16="http://schemas.microsoft.com/office/drawing/2014/main" id="{050C01B9-CCE9-733D-7BB2-D8D70B85261A}"/>
              </a:ext>
            </a:extLst>
          </p:cNvPr>
          <p:cNvSpPr txBox="1"/>
          <p:nvPr/>
        </p:nvSpPr>
        <p:spPr>
          <a:xfrm>
            <a:off x="1076581" y="6451591"/>
            <a:ext cx="1862874" cy="584775"/>
          </a:xfrm>
          <a:prstGeom prst="rect">
            <a:avLst/>
          </a:prstGeom>
          <a:noFill/>
        </p:spPr>
        <p:txBody>
          <a:bodyPr wrap="square">
            <a:spAutoFit/>
          </a:bodyPr>
          <a:lstStyle/>
          <a:p>
            <a:pPr algn="ctr"/>
            <a:r>
              <a:rPr kumimoji="1" lang="ja-JP" altLang="en-US" sz="3200" b="1" spc="30" dirty="0">
                <a:solidFill>
                  <a:srgbClr val="FF0000"/>
                </a:solidFill>
                <a:latin typeface="BIZ UDPゴシック" panose="020B0400000000000000" pitchFamily="50" charset="-128"/>
                <a:ea typeface="BIZ UDPゴシック" panose="020B0400000000000000" pitchFamily="50" charset="-128"/>
              </a:rPr>
              <a:t>使用可</a:t>
            </a:r>
            <a:endParaRPr lang="ja-JP" altLang="en-US" sz="3200" dirty="0">
              <a:solidFill>
                <a:srgbClr val="FF0000"/>
              </a:solidFill>
            </a:endParaRPr>
          </a:p>
        </p:txBody>
      </p:sp>
      <p:sp>
        <p:nvSpPr>
          <p:cNvPr id="18" name="テキスト ボックス 17">
            <a:extLst>
              <a:ext uri="{FF2B5EF4-FFF2-40B4-BE49-F238E27FC236}">
                <a16:creationId xmlns:a16="http://schemas.microsoft.com/office/drawing/2014/main" id="{07AD7762-C73C-63AA-8B46-F5AC7A648AC8}"/>
              </a:ext>
            </a:extLst>
          </p:cNvPr>
          <p:cNvSpPr txBox="1"/>
          <p:nvPr/>
        </p:nvSpPr>
        <p:spPr>
          <a:xfrm>
            <a:off x="4425582" y="6469083"/>
            <a:ext cx="1862874" cy="584775"/>
          </a:xfrm>
          <a:prstGeom prst="rect">
            <a:avLst/>
          </a:prstGeom>
          <a:noFill/>
        </p:spPr>
        <p:txBody>
          <a:bodyPr wrap="square">
            <a:spAutoFit/>
          </a:bodyPr>
          <a:lstStyle/>
          <a:p>
            <a:pPr algn="ctr"/>
            <a:r>
              <a:rPr kumimoji="1" lang="ja-JP" altLang="en-US" sz="3200" b="1" spc="30" dirty="0">
                <a:solidFill>
                  <a:srgbClr val="FF0000"/>
                </a:solidFill>
                <a:latin typeface="BIZ UDPゴシック" panose="020B0400000000000000" pitchFamily="50" charset="-128"/>
                <a:ea typeface="BIZ UDPゴシック" panose="020B0400000000000000" pitchFamily="50" charset="-128"/>
              </a:rPr>
              <a:t>使用可</a:t>
            </a:r>
            <a:endParaRPr lang="ja-JP" altLang="en-US" sz="3200" dirty="0">
              <a:solidFill>
                <a:srgbClr val="FF0000"/>
              </a:solidFill>
            </a:endParaRPr>
          </a:p>
        </p:txBody>
      </p:sp>
      <p:sp>
        <p:nvSpPr>
          <p:cNvPr id="19" name="正方形/長方形 18">
            <a:extLst>
              <a:ext uri="{FF2B5EF4-FFF2-40B4-BE49-F238E27FC236}">
                <a16:creationId xmlns:a16="http://schemas.microsoft.com/office/drawing/2014/main" id="{1574EA5A-9C96-11CE-C783-B907C42937B0}"/>
              </a:ext>
            </a:extLst>
          </p:cNvPr>
          <p:cNvSpPr/>
          <p:nvPr/>
        </p:nvSpPr>
        <p:spPr>
          <a:xfrm>
            <a:off x="2737329" y="9415902"/>
            <a:ext cx="1402392" cy="47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tx1"/>
                </a:solidFill>
                <a:latin typeface="+mn-ea"/>
              </a:rPr>
              <a:t>参考</a:t>
            </a:r>
            <a:r>
              <a:rPr kumimoji="1" lang="en-US" altLang="ja-JP" b="1" dirty="0">
                <a:solidFill>
                  <a:schemeClr val="tx1"/>
                </a:solidFill>
                <a:latin typeface="+mn-ea"/>
              </a:rPr>
              <a:t>14</a:t>
            </a:r>
            <a:endParaRPr kumimoji="1" lang="ja-JP" altLang="en-US" b="1" dirty="0">
              <a:solidFill>
                <a:schemeClr val="tx1"/>
              </a:solidFill>
              <a:latin typeface="+mn-ea"/>
            </a:endParaRPr>
          </a:p>
        </p:txBody>
      </p:sp>
    </p:spTree>
    <p:extLst>
      <p:ext uri="{BB962C8B-B14F-4D97-AF65-F5344CB8AC3E}">
        <p14:creationId xmlns:p14="http://schemas.microsoft.com/office/powerpoint/2010/main" val="285156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CCDAF-F715-7FB0-A369-9FC76002FBE4}"/>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41712166-B259-B5E6-1A2C-E9345E9ED20C}"/>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9A042030-333A-28D5-9C00-B359B0456DE1}"/>
              </a:ext>
            </a:extLst>
          </p:cNvPr>
          <p:cNvSpPr txBox="1"/>
          <p:nvPr/>
        </p:nvSpPr>
        <p:spPr>
          <a:xfrm>
            <a:off x="2573383" y="3018977"/>
            <a:ext cx="300446" cy="369332"/>
          </a:xfrm>
          <a:prstGeom prst="rect">
            <a:avLst/>
          </a:prstGeom>
          <a:noFill/>
        </p:spPr>
        <p:txBody>
          <a:bodyPr wrap="square" rtlCol="0">
            <a:spAutoFit/>
          </a:bodyPr>
          <a:lstStyle/>
          <a:p>
            <a:endParaRPr kumimoji="1" lang="ja-JP" altLang="en-US" dirty="0"/>
          </a:p>
        </p:txBody>
      </p:sp>
      <p:sp>
        <p:nvSpPr>
          <p:cNvPr id="23" name="テキスト ボックス 22">
            <a:extLst>
              <a:ext uri="{FF2B5EF4-FFF2-40B4-BE49-F238E27FC236}">
                <a16:creationId xmlns:a16="http://schemas.microsoft.com/office/drawing/2014/main" id="{0D8E1772-3EF0-9795-1E4F-77528D1F88BA}"/>
              </a:ext>
            </a:extLst>
          </p:cNvPr>
          <p:cNvSpPr txBox="1"/>
          <p:nvPr/>
        </p:nvSpPr>
        <p:spPr>
          <a:xfrm>
            <a:off x="1080323" y="2800284"/>
            <a:ext cx="5379102" cy="646331"/>
          </a:xfrm>
          <a:prstGeom prst="rect">
            <a:avLst/>
          </a:prstGeom>
          <a:noFill/>
        </p:spPr>
        <p:txBody>
          <a:bodyPr wrap="square">
            <a:spAutoFit/>
          </a:bodyPr>
          <a:lstStyle/>
          <a:p>
            <a:r>
              <a:rPr lang="ja-JP" altLang="en-US" b="1" dirty="0"/>
              <a:t>飼養場所の候補地が安全な場所か確認し、どの場所を飼養場所にするか選ぶ。</a:t>
            </a:r>
          </a:p>
        </p:txBody>
      </p:sp>
      <p:grpSp>
        <p:nvGrpSpPr>
          <p:cNvPr id="27" name="グループ化 26">
            <a:extLst>
              <a:ext uri="{FF2B5EF4-FFF2-40B4-BE49-F238E27FC236}">
                <a16:creationId xmlns:a16="http://schemas.microsoft.com/office/drawing/2014/main" id="{6C0F301A-E413-11CC-8B52-9C6F87048703}"/>
              </a:ext>
            </a:extLst>
          </p:cNvPr>
          <p:cNvGrpSpPr/>
          <p:nvPr/>
        </p:nvGrpSpPr>
        <p:grpSpPr>
          <a:xfrm>
            <a:off x="537652" y="2846246"/>
            <a:ext cx="288290" cy="288290"/>
            <a:chOff x="1041008" y="3211860"/>
            <a:chExt cx="288290" cy="288290"/>
          </a:xfrm>
        </p:grpSpPr>
        <p:pic>
          <p:nvPicPr>
            <p:cNvPr id="24" name="object 17">
              <a:extLst>
                <a:ext uri="{FF2B5EF4-FFF2-40B4-BE49-F238E27FC236}">
                  <a16:creationId xmlns:a16="http://schemas.microsoft.com/office/drawing/2014/main" id="{49670380-D5D1-6DDD-7E34-582E7802EB77}"/>
                </a:ext>
              </a:extLst>
            </p:cNvPr>
            <p:cNvPicPr/>
            <p:nvPr/>
          </p:nvPicPr>
          <p:blipFill>
            <a:blip r:embed="rId2" cstate="print"/>
            <a:stretch>
              <a:fillRect/>
            </a:stretch>
          </p:blipFill>
          <p:spPr>
            <a:xfrm>
              <a:off x="1059007" y="3229866"/>
              <a:ext cx="252006" cy="251993"/>
            </a:xfrm>
            <a:prstGeom prst="rect">
              <a:avLst/>
            </a:prstGeom>
          </p:spPr>
        </p:pic>
        <p:sp>
          <p:nvSpPr>
            <p:cNvPr id="25" name="object 18">
              <a:extLst>
                <a:ext uri="{FF2B5EF4-FFF2-40B4-BE49-F238E27FC236}">
                  <a16:creationId xmlns:a16="http://schemas.microsoft.com/office/drawing/2014/main" id="{1CEDDD55-5355-20A4-1DAD-D8792D1723AF}"/>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34" name="object 16">
            <a:extLst>
              <a:ext uri="{FF2B5EF4-FFF2-40B4-BE49-F238E27FC236}">
                <a16:creationId xmlns:a16="http://schemas.microsoft.com/office/drawing/2014/main" id="{2E6B6DEC-E49A-44B3-7275-C190899FB6B0}"/>
              </a:ext>
            </a:extLst>
          </p:cNvPr>
          <p:cNvSpPr/>
          <p:nvPr/>
        </p:nvSpPr>
        <p:spPr>
          <a:xfrm>
            <a:off x="396173" y="827149"/>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2487D740-9A16-5D02-D4E9-2FA85A869F4F}"/>
              </a:ext>
            </a:extLst>
          </p:cNvPr>
          <p:cNvSpPr txBox="1"/>
          <p:nvPr/>
        </p:nvSpPr>
        <p:spPr>
          <a:xfrm>
            <a:off x="1211184" y="869890"/>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飼養場所の選定</a:t>
            </a:r>
          </a:p>
        </p:txBody>
      </p:sp>
      <p:sp>
        <p:nvSpPr>
          <p:cNvPr id="36" name="object 20">
            <a:extLst>
              <a:ext uri="{FF2B5EF4-FFF2-40B4-BE49-F238E27FC236}">
                <a16:creationId xmlns:a16="http://schemas.microsoft.com/office/drawing/2014/main" id="{ADA67B86-3334-6030-7894-3F03AD50C326}"/>
              </a:ext>
            </a:extLst>
          </p:cNvPr>
          <p:cNvSpPr txBox="1"/>
          <p:nvPr/>
        </p:nvSpPr>
        <p:spPr>
          <a:xfrm>
            <a:off x="445358" y="917522"/>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3</a:t>
            </a:r>
            <a:endParaRPr sz="850" dirty="0">
              <a:solidFill>
                <a:srgbClr val="003F98"/>
              </a:solidFill>
              <a:latin typeface="+mn-ea"/>
              <a:cs typeface="Barlow-SemiBold"/>
            </a:endParaRPr>
          </a:p>
        </p:txBody>
      </p:sp>
      <p:sp>
        <p:nvSpPr>
          <p:cNvPr id="6" name="正方形/長方形 5">
            <a:extLst>
              <a:ext uri="{FF2B5EF4-FFF2-40B4-BE49-F238E27FC236}">
                <a16:creationId xmlns:a16="http://schemas.microsoft.com/office/drawing/2014/main" id="{286D339A-1E8D-6048-3AA0-B5B4B1FA7A23}"/>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9D41536-440A-3F24-6432-6DD86B1A4DD3}"/>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被害状況の確認</a:t>
            </a:r>
            <a:endParaRPr lang="en-US" altLang="ja-JP" sz="1100" b="1" dirty="0">
              <a:solidFill>
                <a:srgbClr val="003F98"/>
              </a:solidFill>
              <a:latin typeface="+mn-ea"/>
            </a:endParaRPr>
          </a:p>
        </p:txBody>
      </p:sp>
      <p:sp>
        <p:nvSpPr>
          <p:cNvPr id="5" name="正方形/長方形 4">
            <a:extLst>
              <a:ext uri="{FF2B5EF4-FFF2-40B4-BE49-F238E27FC236}">
                <a16:creationId xmlns:a16="http://schemas.microsoft.com/office/drawing/2014/main" id="{8518A723-DB57-3466-3309-CA28401422E1}"/>
              </a:ext>
            </a:extLst>
          </p:cNvPr>
          <p:cNvSpPr/>
          <p:nvPr/>
        </p:nvSpPr>
        <p:spPr>
          <a:xfrm>
            <a:off x="490301" y="1674306"/>
            <a:ext cx="5905015" cy="646331"/>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予め検討した飼養場所の候補地の安全確認を行い、</a:t>
            </a:r>
            <a:endParaRPr kumimoji="1" lang="en-US" altLang="ja-JP" dirty="0">
              <a:solidFill>
                <a:srgbClr val="003F98"/>
              </a:solidFill>
            </a:endParaRPr>
          </a:p>
          <a:p>
            <a:pPr algn="ctr"/>
            <a:r>
              <a:rPr kumimoji="1" lang="ja-JP" altLang="en-US" dirty="0">
                <a:solidFill>
                  <a:srgbClr val="003F98"/>
                </a:solidFill>
              </a:rPr>
              <a:t>適切な飼養場所を決めましょう。</a:t>
            </a:r>
          </a:p>
        </p:txBody>
      </p:sp>
      <p:graphicFrame>
        <p:nvGraphicFramePr>
          <p:cNvPr id="4" name="表 3">
            <a:extLst>
              <a:ext uri="{FF2B5EF4-FFF2-40B4-BE49-F238E27FC236}">
                <a16:creationId xmlns:a16="http://schemas.microsoft.com/office/drawing/2014/main" id="{52442565-1AE2-EE79-54D7-47DCA24C301E}"/>
              </a:ext>
            </a:extLst>
          </p:cNvPr>
          <p:cNvGraphicFramePr>
            <a:graphicFrameLocks noGrp="1"/>
          </p:cNvGraphicFramePr>
          <p:nvPr>
            <p:extLst>
              <p:ext uri="{D42A27DB-BD31-4B8C-83A1-F6EECF244321}">
                <p14:modId xmlns:p14="http://schemas.microsoft.com/office/powerpoint/2010/main" val="2853658440"/>
              </p:ext>
            </p:extLst>
          </p:nvPr>
        </p:nvGraphicFramePr>
        <p:xfrm>
          <a:off x="555651" y="3744868"/>
          <a:ext cx="5709154" cy="5060970"/>
        </p:xfrm>
        <a:graphic>
          <a:graphicData uri="http://schemas.openxmlformats.org/drawingml/2006/table">
            <a:tbl>
              <a:tblPr firstRow="1" bandRow="1">
                <a:tableStyleId>{5C22544A-7EE6-4342-B048-85BDC9FD1C3A}</a:tableStyleId>
              </a:tblPr>
              <a:tblGrid>
                <a:gridCol w="716558">
                  <a:extLst>
                    <a:ext uri="{9D8B030D-6E8A-4147-A177-3AD203B41FA5}">
                      <a16:colId xmlns:a16="http://schemas.microsoft.com/office/drawing/2014/main" val="4113322101"/>
                    </a:ext>
                  </a:extLst>
                </a:gridCol>
                <a:gridCol w="2496298">
                  <a:extLst>
                    <a:ext uri="{9D8B030D-6E8A-4147-A177-3AD203B41FA5}">
                      <a16:colId xmlns:a16="http://schemas.microsoft.com/office/drawing/2014/main" val="3830160785"/>
                    </a:ext>
                  </a:extLst>
                </a:gridCol>
                <a:gridCol w="1051971">
                  <a:extLst>
                    <a:ext uri="{9D8B030D-6E8A-4147-A177-3AD203B41FA5}">
                      <a16:colId xmlns:a16="http://schemas.microsoft.com/office/drawing/2014/main" val="448761308"/>
                    </a:ext>
                  </a:extLst>
                </a:gridCol>
                <a:gridCol w="1444327">
                  <a:extLst>
                    <a:ext uri="{9D8B030D-6E8A-4147-A177-3AD203B41FA5}">
                      <a16:colId xmlns:a16="http://schemas.microsoft.com/office/drawing/2014/main" val="1660585449"/>
                    </a:ext>
                  </a:extLst>
                </a:gridCol>
              </a:tblGrid>
              <a:tr h="328684">
                <a:tc gridSpan="4">
                  <a:txBody>
                    <a:bodyPr/>
                    <a:lstStyle/>
                    <a:p>
                      <a:pPr algn="ctr"/>
                      <a:r>
                        <a:rPr kumimoji="1" lang="ja-JP" altLang="en-US" sz="1400" dirty="0"/>
                        <a:t>飼養場所　その１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98"/>
                    </a:solidFill>
                  </a:tcPr>
                </a:tc>
                <a:tc hMerge="1">
                  <a:txBody>
                    <a:bodyPr/>
                    <a:lstStyle/>
                    <a:p>
                      <a:endParaRPr kumimoji="1" lang="ja-JP" altLang="en-US" dirty="0"/>
                    </a:p>
                  </a:txBody>
                  <a:tcPr>
                    <a:solidFill>
                      <a:srgbClr val="003F98"/>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11563565"/>
                  </a:ext>
                </a:extLst>
              </a:tr>
              <a:tr h="381056">
                <a:tc>
                  <a:txBody>
                    <a:bodyPr/>
                    <a:lstStyle/>
                    <a:p>
                      <a:pPr algn="ctr"/>
                      <a:r>
                        <a:rPr kumimoji="1" lang="ja-JP" altLang="en-US" sz="1400" b="1" dirty="0">
                          <a:solidFill>
                            <a:schemeClr val="bg1"/>
                          </a:solidFill>
                        </a:rPr>
                        <a:t>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98"/>
                    </a:solidFill>
                  </a:tcPr>
                </a:tc>
                <a:tc>
                  <a:txBody>
                    <a:bodyPr/>
                    <a:lstStyle/>
                    <a:p>
                      <a:pPr algn="ctr"/>
                      <a:r>
                        <a:rPr kumimoji="1" lang="ja-JP" altLang="en-US" sz="1400" dirty="0">
                          <a:highlight>
                            <a:srgbClr val="FFFF00"/>
                          </a:highlight>
                        </a:rPr>
                        <a:t>●●●●（場所名）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bg1"/>
                          </a:solidFill>
                        </a:rPr>
                        <a:t>優先度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98"/>
                    </a:solidFill>
                  </a:tcPr>
                </a:tc>
                <a:tc>
                  <a:txBody>
                    <a:bodyPr/>
                    <a:lstStyle/>
                    <a:p>
                      <a:pPr algn="ctr"/>
                      <a:r>
                        <a:rPr kumimoji="1" lang="en-US" altLang="ja-JP" sz="1400" dirty="0"/>
                        <a:t>1</a:t>
                      </a:r>
                      <a:r>
                        <a:rPr kumimoji="1" lang="ja-JP" altLang="en-US" sz="1400" dirty="0"/>
                        <a:t>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5777398"/>
                  </a:ext>
                </a:extLst>
              </a:tr>
              <a:tr h="4351230">
                <a:tc gridSpan="4">
                  <a:txBody>
                    <a:bodyPr/>
                    <a:lstStyle/>
                    <a:p>
                      <a:r>
                        <a:rPr kumimoji="1" lang="ja-JP" altLang="en-US" sz="1400" b="1" dirty="0"/>
                        <a:t>（完成予定イメージ）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59788303"/>
                  </a:ext>
                </a:extLst>
              </a:tr>
            </a:tbl>
          </a:graphicData>
        </a:graphic>
      </p:graphicFrame>
      <p:sp>
        <p:nvSpPr>
          <p:cNvPr id="21" name="矢印: 右 20">
            <a:extLst>
              <a:ext uri="{FF2B5EF4-FFF2-40B4-BE49-F238E27FC236}">
                <a16:creationId xmlns:a16="http://schemas.microsoft.com/office/drawing/2014/main" id="{EB570906-00FB-FCCE-FB3A-C96CFC430121}"/>
              </a:ext>
            </a:extLst>
          </p:cNvPr>
          <p:cNvSpPr/>
          <p:nvPr/>
        </p:nvSpPr>
        <p:spPr>
          <a:xfrm>
            <a:off x="4594499" y="8946132"/>
            <a:ext cx="1631115" cy="519323"/>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96C93D5-C33A-6837-EAD5-CF3DFEBA12C3}"/>
              </a:ext>
            </a:extLst>
          </p:cNvPr>
          <p:cNvSpPr txBox="1"/>
          <p:nvPr/>
        </p:nvSpPr>
        <p:spPr>
          <a:xfrm>
            <a:off x="4620625" y="9080210"/>
            <a:ext cx="1989603" cy="276999"/>
          </a:xfrm>
          <a:prstGeom prst="rect">
            <a:avLst/>
          </a:prstGeom>
          <a:noFill/>
        </p:spPr>
        <p:txBody>
          <a:bodyPr wrap="square">
            <a:spAutoFit/>
          </a:bodyPr>
          <a:lstStyle/>
          <a:p>
            <a:r>
              <a:rPr kumimoji="1" lang="ja-JP" altLang="en-US" sz="1200" b="1" dirty="0"/>
              <a:t>次ページにつづく</a:t>
            </a:r>
            <a:endParaRPr lang="ja-JP" altLang="en-US" sz="1200" dirty="0"/>
          </a:p>
        </p:txBody>
      </p:sp>
      <p:pic>
        <p:nvPicPr>
          <p:cNvPr id="2" name="図 1">
            <a:extLst>
              <a:ext uri="{FF2B5EF4-FFF2-40B4-BE49-F238E27FC236}">
                <a16:creationId xmlns:a16="http://schemas.microsoft.com/office/drawing/2014/main" id="{9D1615DA-D73E-7B57-EFBC-5DFDEAB459C1}"/>
              </a:ext>
            </a:extLst>
          </p:cNvPr>
          <p:cNvPicPr>
            <a:picLocks noChangeAspect="1"/>
          </p:cNvPicPr>
          <p:nvPr/>
        </p:nvPicPr>
        <p:blipFill>
          <a:blip r:embed="rId3">
            <a:extLst>
              <a:ext uri="{28A0092B-C50C-407E-A947-70E740481C1C}">
                <a14:useLocalDpi xmlns:a14="http://schemas.microsoft.com/office/drawing/2010/main" val="0"/>
              </a:ext>
            </a:extLst>
          </a:blip>
          <a:srcRect b="7592"/>
          <a:stretch>
            <a:fillRect/>
          </a:stretch>
        </p:blipFill>
        <p:spPr>
          <a:xfrm>
            <a:off x="807657" y="4908578"/>
            <a:ext cx="5225320" cy="3621453"/>
          </a:xfrm>
          <a:prstGeom prst="rect">
            <a:avLst/>
          </a:prstGeom>
        </p:spPr>
      </p:pic>
      <p:sp>
        <p:nvSpPr>
          <p:cNvPr id="8" name="正方形/長方形 7">
            <a:extLst>
              <a:ext uri="{FF2B5EF4-FFF2-40B4-BE49-F238E27FC236}">
                <a16:creationId xmlns:a16="http://schemas.microsoft.com/office/drawing/2014/main" id="{55E06618-D8DC-4EB9-2FDB-0D14F63A3409}"/>
              </a:ext>
            </a:extLst>
          </p:cNvPr>
          <p:cNvSpPr/>
          <p:nvPr/>
        </p:nvSpPr>
        <p:spPr>
          <a:xfrm>
            <a:off x="4176738" y="8182977"/>
            <a:ext cx="1728000" cy="2532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 </a:t>
            </a:r>
            <a:r>
              <a:rPr kumimoji="1" lang="ja-JP" altLang="en-US" sz="1050" dirty="0">
                <a:solidFill>
                  <a:schemeClr val="tx1"/>
                </a:solidFill>
              </a:rPr>
              <a:t>愛知県、場所：刈谷市</a:t>
            </a:r>
          </a:p>
        </p:txBody>
      </p:sp>
      <p:sp>
        <p:nvSpPr>
          <p:cNvPr id="12" name="object 35">
            <a:extLst>
              <a:ext uri="{FF2B5EF4-FFF2-40B4-BE49-F238E27FC236}">
                <a16:creationId xmlns:a16="http://schemas.microsoft.com/office/drawing/2014/main" id="{215E278F-2009-FE28-E5B8-A7DF97C75E26}"/>
              </a:ext>
            </a:extLst>
          </p:cNvPr>
          <p:cNvSpPr/>
          <p:nvPr/>
        </p:nvSpPr>
        <p:spPr>
          <a:xfrm flipV="1">
            <a:off x="641056" y="3498342"/>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Tree>
    <p:extLst>
      <p:ext uri="{BB962C8B-B14F-4D97-AF65-F5344CB8AC3E}">
        <p14:creationId xmlns:p14="http://schemas.microsoft.com/office/powerpoint/2010/main" val="3015718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F6AC-5308-9B10-ADCC-A88616F38196}"/>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464D695C-F107-2793-15C5-20F8C6334C3C}"/>
              </a:ext>
            </a:extLst>
          </p:cNvPr>
          <p:cNvSpPr/>
          <p:nvPr/>
        </p:nvSpPr>
        <p:spPr>
          <a:xfrm>
            <a:off x="141313" y="434837"/>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object 16">
            <a:extLst>
              <a:ext uri="{FF2B5EF4-FFF2-40B4-BE49-F238E27FC236}">
                <a16:creationId xmlns:a16="http://schemas.microsoft.com/office/drawing/2014/main" id="{297E19CB-D4EC-D747-4DF7-64DA4D88C5AE}"/>
              </a:ext>
            </a:extLst>
          </p:cNvPr>
          <p:cNvSpPr/>
          <p:nvPr/>
        </p:nvSpPr>
        <p:spPr>
          <a:xfrm>
            <a:off x="396173" y="811529"/>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82604E02-26DE-87AE-1AB6-5F3A71B9D035}"/>
              </a:ext>
            </a:extLst>
          </p:cNvPr>
          <p:cNvSpPr txBox="1"/>
          <p:nvPr/>
        </p:nvSpPr>
        <p:spPr>
          <a:xfrm>
            <a:off x="1211184" y="854270"/>
            <a:ext cx="5053620"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飼養場所の選定</a:t>
            </a:r>
          </a:p>
        </p:txBody>
      </p:sp>
      <p:sp>
        <p:nvSpPr>
          <p:cNvPr id="36" name="object 20">
            <a:extLst>
              <a:ext uri="{FF2B5EF4-FFF2-40B4-BE49-F238E27FC236}">
                <a16:creationId xmlns:a16="http://schemas.microsoft.com/office/drawing/2014/main" id="{803FF35D-8C55-2484-BDD8-ACF154A95845}"/>
              </a:ext>
            </a:extLst>
          </p:cNvPr>
          <p:cNvSpPr txBox="1"/>
          <p:nvPr/>
        </p:nvSpPr>
        <p:spPr>
          <a:xfrm>
            <a:off x="445358" y="901902"/>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3</a:t>
            </a:r>
            <a:endParaRPr sz="850" dirty="0">
              <a:solidFill>
                <a:srgbClr val="003F98"/>
              </a:solidFill>
              <a:latin typeface="+mn-ea"/>
              <a:cs typeface="Barlow-SemiBold"/>
            </a:endParaRPr>
          </a:p>
        </p:txBody>
      </p:sp>
      <p:sp>
        <p:nvSpPr>
          <p:cNvPr id="6" name="正方形/長方形 5">
            <a:extLst>
              <a:ext uri="{FF2B5EF4-FFF2-40B4-BE49-F238E27FC236}">
                <a16:creationId xmlns:a16="http://schemas.microsoft.com/office/drawing/2014/main" id="{855291DC-C7A2-36ED-070F-589AA1CB885C}"/>
              </a:ext>
            </a:extLst>
          </p:cNvPr>
          <p:cNvSpPr/>
          <p:nvPr/>
        </p:nvSpPr>
        <p:spPr>
          <a:xfrm>
            <a:off x="1413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FF949DB-08E4-7983-BCAA-9FEC6634CBC8}"/>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被害状況の確認</a:t>
            </a:r>
            <a:endParaRPr lang="en-US" altLang="ja-JP" sz="1100" b="1" dirty="0">
              <a:solidFill>
                <a:srgbClr val="003F98"/>
              </a:solidFill>
              <a:latin typeface="+mn-ea"/>
            </a:endParaRPr>
          </a:p>
        </p:txBody>
      </p:sp>
      <p:sp>
        <p:nvSpPr>
          <p:cNvPr id="19" name="object 2">
            <a:extLst>
              <a:ext uri="{FF2B5EF4-FFF2-40B4-BE49-F238E27FC236}">
                <a16:creationId xmlns:a16="http://schemas.microsoft.com/office/drawing/2014/main" id="{9F090A43-5CAC-BD84-BEB0-18F6ACCA055C}"/>
              </a:ext>
            </a:extLst>
          </p:cNvPr>
          <p:cNvSpPr/>
          <p:nvPr/>
        </p:nvSpPr>
        <p:spPr>
          <a:xfrm>
            <a:off x="476494" y="7928911"/>
            <a:ext cx="5905015" cy="977206"/>
          </a:xfrm>
          <a:custGeom>
            <a:avLst/>
            <a:gdLst/>
            <a:ahLst/>
            <a:cxnLst/>
            <a:rect l="l" t="t" r="r" b="b"/>
            <a:pathLst>
              <a:path w="6552565" h="864234">
                <a:moveTo>
                  <a:pt x="6551993" y="0"/>
                </a:moveTo>
                <a:lnTo>
                  <a:pt x="8077" y="0"/>
                </a:lnTo>
                <a:lnTo>
                  <a:pt x="0" y="863993"/>
                </a:lnTo>
                <a:lnTo>
                  <a:pt x="6543916" y="863993"/>
                </a:lnTo>
                <a:lnTo>
                  <a:pt x="6551993" y="0"/>
                </a:lnTo>
                <a:close/>
              </a:path>
            </a:pathLst>
          </a:custGeom>
          <a:solidFill>
            <a:srgbClr val="E9EAF5"/>
          </a:solidFill>
        </p:spPr>
        <p:txBody>
          <a:bodyPr wrap="square" lIns="0" tIns="0" rIns="0" bIns="0" rtlCol="0"/>
          <a:lstStyle/>
          <a:p>
            <a:endParaRPr dirty="0">
              <a:latin typeface="+mj-ea"/>
              <a:ea typeface="+mj-ea"/>
            </a:endParaRPr>
          </a:p>
        </p:txBody>
      </p:sp>
      <p:sp>
        <p:nvSpPr>
          <p:cNvPr id="20" name="object 5">
            <a:extLst>
              <a:ext uri="{FF2B5EF4-FFF2-40B4-BE49-F238E27FC236}">
                <a16:creationId xmlns:a16="http://schemas.microsoft.com/office/drawing/2014/main" id="{BFE85181-5DD6-DE97-5C94-9AC88BE706E1}"/>
              </a:ext>
            </a:extLst>
          </p:cNvPr>
          <p:cNvSpPr/>
          <p:nvPr/>
        </p:nvSpPr>
        <p:spPr>
          <a:xfrm>
            <a:off x="491004" y="7780156"/>
            <a:ext cx="3398074" cy="386955"/>
          </a:xfrm>
          <a:custGeom>
            <a:avLst/>
            <a:gdLst/>
            <a:ahLst/>
            <a:cxnLst/>
            <a:rect l="l" t="t" r="r" b="b"/>
            <a:pathLst>
              <a:path w="6552565" h="432434">
                <a:moveTo>
                  <a:pt x="3347999" y="360006"/>
                </a:moveTo>
                <a:lnTo>
                  <a:pt x="3203994" y="360006"/>
                </a:lnTo>
                <a:lnTo>
                  <a:pt x="3275990" y="432015"/>
                </a:lnTo>
                <a:lnTo>
                  <a:pt x="3347999" y="360006"/>
                </a:lnTo>
                <a:close/>
              </a:path>
              <a:path w="6552565" h="432434">
                <a:moveTo>
                  <a:pt x="6552006" y="0"/>
                </a:moveTo>
                <a:lnTo>
                  <a:pt x="0" y="0"/>
                </a:lnTo>
                <a:lnTo>
                  <a:pt x="0" y="359994"/>
                </a:lnTo>
                <a:lnTo>
                  <a:pt x="6552006" y="359994"/>
                </a:lnTo>
                <a:lnTo>
                  <a:pt x="6552006" y="0"/>
                </a:lnTo>
                <a:close/>
              </a:path>
            </a:pathLst>
          </a:custGeom>
          <a:solidFill>
            <a:srgbClr val="003F98"/>
          </a:solidFill>
        </p:spPr>
        <p:txBody>
          <a:bodyPr wrap="square" lIns="0" tIns="0" rIns="0" bIns="0" rtlCol="0"/>
          <a:lstStyle/>
          <a:p>
            <a:endParaRPr dirty="0">
              <a:latin typeface="+mj-ea"/>
              <a:ea typeface="+mj-ea"/>
            </a:endParaRPr>
          </a:p>
        </p:txBody>
      </p:sp>
      <p:sp>
        <p:nvSpPr>
          <p:cNvPr id="26" name="object 8">
            <a:extLst>
              <a:ext uri="{FF2B5EF4-FFF2-40B4-BE49-F238E27FC236}">
                <a16:creationId xmlns:a16="http://schemas.microsoft.com/office/drawing/2014/main" id="{1936D55A-E5BA-6237-FEF1-7C09D6044184}"/>
              </a:ext>
            </a:extLst>
          </p:cNvPr>
          <p:cNvSpPr txBox="1"/>
          <p:nvPr/>
        </p:nvSpPr>
        <p:spPr>
          <a:xfrm>
            <a:off x="516613" y="7780154"/>
            <a:ext cx="3321667" cy="297516"/>
          </a:xfrm>
          <a:prstGeom prst="rect">
            <a:avLst/>
          </a:prstGeom>
        </p:spPr>
        <p:txBody>
          <a:bodyPr vert="horz" wrap="square" lIns="0" tIns="58419" rIns="0" bIns="0" rtlCol="0">
            <a:spAutoFit/>
          </a:bodyPr>
          <a:lstStyle/>
          <a:p>
            <a:pPr marL="39364" algn="ctr">
              <a:spcBef>
                <a:spcPts val="459"/>
              </a:spcBef>
            </a:pPr>
            <a:r>
              <a:rPr lang="ja-JP" altLang="en-US" sz="1550" b="1" spc="270" dirty="0">
                <a:solidFill>
                  <a:srgbClr val="FFFFFF"/>
                </a:solidFill>
                <a:latin typeface="+mn-ea"/>
                <a:cs typeface="Noto Sans JP"/>
              </a:rPr>
              <a:t>予定の場所が使えない場合</a:t>
            </a:r>
            <a:endParaRPr sz="1550" dirty="0">
              <a:latin typeface="+mn-ea"/>
              <a:cs typeface="Noto Sans JP"/>
            </a:endParaRPr>
          </a:p>
        </p:txBody>
      </p:sp>
      <p:sp>
        <p:nvSpPr>
          <p:cNvPr id="33" name="object 3">
            <a:extLst>
              <a:ext uri="{FF2B5EF4-FFF2-40B4-BE49-F238E27FC236}">
                <a16:creationId xmlns:a16="http://schemas.microsoft.com/office/drawing/2014/main" id="{A0D33DC4-B7E2-CAB5-E3E1-E9BBEFF8FE12}"/>
              </a:ext>
            </a:extLst>
          </p:cNvPr>
          <p:cNvSpPr txBox="1"/>
          <p:nvPr/>
        </p:nvSpPr>
        <p:spPr>
          <a:xfrm>
            <a:off x="725367" y="8228065"/>
            <a:ext cx="5364441" cy="471796"/>
          </a:xfrm>
          <a:prstGeom prst="rect">
            <a:avLst/>
          </a:prstGeom>
        </p:spPr>
        <p:txBody>
          <a:bodyPr vert="horz" wrap="square" lIns="0" tIns="11430" rIns="0" bIns="0" rtlCol="0">
            <a:spAutoFit/>
          </a:bodyPr>
          <a:lstStyle/>
          <a:p>
            <a:pPr marL="12698" marR="5080">
              <a:lnSpc>
                <a:spcPct val="128800"/>
              </a:lnSpc>
              <a:spcBef>
                <a:spcPts val="90"/>
              </a:spcBef>
            </a:pPr>
            <a:r>
              <a:rPr lang="ja-JP" altLang="en-US" sz="1200" dirty="0"/>
              <a:t>飼養場所が予定どおり使用できない場合は、避難所開設・運営の責任者や施設管理者と協議のうえ、代替となる場所を決定する。</a:t>
            </a:r>
            <a:endParaRPr lang="en-US" altLang="ja-JP" sz="1200" spc="80" dirty="0">
              <a:solidFill>
                <a:srgbClr val="221815"/>
              </a:solidFill>
              <a:latin typeface="+mn-ea"/>
              <a:cs typeface="NotoSansJP-Medium"/>
            </a:endParaRPr>
          </a:p>
        </p:txBody>
      </p:sp>
      <p:graphicFrame>
        <p:nvGraphicFramePr>
          <p:cNvPr id="12" name="表 11">
            <a:extLst>
              <a:ext uri="{FF2B5EF4-FFF2-40B4-BE49-F238E27FC236}">
                <a16:creationId xmlns:a16="http://schemas.microsoft.com/office/drawing/2014/main" id="{DC638A58-40F9-F48F-9F02-6295DD8AD87E}"/>
              </a:ext>
            </a:extLst>
          </p:cNvPr>
          <p:cNvGraphicFramePr>
            <a:graphicFrameLocks noGrp="1"/>
          </p:cNvGraphicFramePr>
          <p:nvPr>
            <p:extLst>
              <p:ext uri="{D42A27DB-BD31-4B8C-83A1-F6EECF244321}">
                <p14:modId xmlns:p14="http://schemas.microsoft.com/office/powerpoint/2010/main" val="3587983900"/>
              </p:ext>
            </p:extLst>
          </p:nvPr>
        </p:nvGraphicFramePr>
        <p:xfrm>
          <a:off x="574423" y="1973881"/>
          <a:ext cx="5709154" cy="5060970"/>
        </p:xfrm>
        <a:graphic>
          <a:graphicData uri="http://schemas.openxmlformats.org/drawingml/2006/table">
            <a:tbl>
              <a:tblPr firstRow="1" bandRow="1">
                <a:tableStyleId>{5C22544A-7EE6-4342-B048-85BDC9FD1C3A}</a:tableStyleId>
              </a:tblPr>
              <a:tblGrid>
                <a:gridCol w="716558">
                  <a:extLst>
                    <a:ext uri="{9D8B030D-6E8A-4147-A177-3AD203B41FA5}">
                      <a16:colId xmlns:a16="http://schemas.microsoft.com/office/drawing/2014/main" val="4113322101"/>
                    </a:ext>
                  </a:extLst>
                </a:gridCol>
                <a:gridCol w="2496298">
                  <a:extLst>
                    <a:ext uri="{9D8B030D-6E8A-4147-A177-3AD203B41FA5}">
                      <a16:colId xmlns:a16="http://schemas.microsoft.com/office/drawing/2014/main" val="3830160785"/>
                    </a:ext>
                  </a:extLst>
                </a:gridCol>
                <a:gridCol w="1051971">
                  <a:extLst>
                    <a:ext uri="{9D8B030D-6E8A-4147-A177-3AD203B41FA5}">
                      <a16:colId xmlns:a16="http://schemas.microsoft.com/office/drawing/2014/main" val="448761308"/>
                    </a:ext>
                  </a:extLst>
                </a:gridCol>
                <a:gridCol w="1444327">
                  <a:extLst>
                    <a:ext uri="{9D8B030D-6E8A-4147-A177-3AD203B41FA5}">
                      <a16:colId xmlns:a16="http://schemas.microsoft.com/office/drawing/2014/main" val="1660585449"/>
                    </a:ext>
                  </a:extLst>
                </a:gridCol>
              </a:tblGrid>
              <a:tr h="328684">
                <a:tc gridSpan="4">
                  <a:txBody>
                    <a:bodyPr/>
                    <a:lstStyle/>
                    <a:p>
                      <a:pPr algn="ctr"/>
                      <a:r>
                        <a:rPr kumimoji="1" lang="ja-JP" altLang="en-US" sz="1400" dirty="0"/>
                        <a:t>飼養場所　その２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98"/>
                    </a:solidFill>
                  </a:tcPr>
                </a:tc>
                <a:tc hMerge="1">
                  <a:txBody>
                    <a:bodyPr/>
                    <a:lstStyle/>
                    <a:p>
                      <a:endParaRPr kumimoji="1" lang="ja-JP" altLang="en-US" dirty="0"/>
                    </a:p>
                  </a:txBody>
                  <a:tcPr>
                    <a:solidFill>
                      <a:srgbClr val="003F98"/>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11563565"/>
                  </a:ext>
                </a:extLst>
              </a:tr>
              <a:tr h="381056">
                <a:tc>
                  <a:txBody>
                    <a:bodyPr/>
                    <a:lstStyle/>
                    <a:p>
                      <a:pPr algn="ctr"/>
                      <a:r>
                        <a:rPr kumimoji="1" lang="ja-JP" altLang="en-US" sz="1400" b="1" dirty="0">
                          <a:solidFill>
                            <a:schemeClr val="bg1"/>
                          </a:solidFill>
                        </a:rPr>
                        <a:t>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98"/>
                    </a:solidFill>
                  </a:tcPr>
                </a:tc>
                <a:tc>
                  <a:txBody>
                    <a:bodyPr/>
                    <a:lstStyle/>
                    <a:p>
                      <a:pPr algn="ctr"/>
                      <a:r>
                        <a:rPr kumimoji="1" lang="ja-JP" altLang="en-US" sz="1400" dirty="0">
                          <a:highlight>
                            <a:srgbClr val="FFFF00"/>
                          </a:highlight>
                        </a:rPr>
                        <a:t>●●●●（場所名）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bg1"/>
                          </a:solidFill>
                        </a:rPr>
                        <a:t>優先度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98"/>
                    </a:solidFill>
                  </a:tcPr>
                </a:tc>
                <a:tc>
                  <a:txBody>
                    <a:bodyPr/>
                    <a:lstStyle/>
                    <a:p>
                      <a:pPr algn="ctr"/>
                      <a:r>
                        <a:rPr kumimoji="1" lang="en-US" altLang="ja-JP" sz="1400" dirty="0"/>
                        <a:t>2</a:t>
                      </a:r>
                      <a:r>
                        <a:rPr kumimoji="1" lang="ja-JP" altLang="en-US" sz="1400" dirty="0"/>
                        <a:t>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5777398"/>
                  </a:ext>
                </a:extLst>
              </a:tr>
              <a:tr h="4351230">
                <a:tc gridSpan="4">
                  <a:txBody>
                    <a:bodyPr/>
                    <a:lstStyle/>
                    <a:p>
                      <a:r>
                        <a:rPr kumimoji="1" lang="ja-JP" altLang="en-US" sz="1400" b="1" dirty="0"/>
                        <a:t>（完成予定イメージ）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59788303"/>
                  </a:ext>
                </a:extLst>
              </a:tr>
            </a:tbl>
          </a:graphicData>
        </a:graphic>
      </p:graphicFrame>
      <p:pic>
        <p:nvPicPr>
          <p:cNvPr id="18" name="図 17" descr="建物の前に駐車した車&#10;&#10;AI 生成コンテンツは誤りを含む可能性があります。">
            <a:extLst>
              <a:ext uri="{FF2B5EF4-FFF2-40B4-BE49-F238E27FC236}">
                <a16:creationId xmlns:a16="http://schemas.microsoft.com/office/drawing/2014/main" id="{819A8E83-2217-C319-9E24-FBB207DB0A3C}"/>
              </a:ext>
            </a:extLst>
          </p:cNvPr>
          <p:cNvPicPr>
            <a:picLocks noChangeAspect="1"/>
          </p:cNvPicPr>
          <p:nvPr/>
        </p:nvPicPr>
        <p:blipFill>
          <a:blip r:embed="rId2"/>
          <a:srcRect t="3480" r="4290"/>
          <a:stretch>
            <a:fillRect/>
          </a:stretch>
        </p:blipFill>
        <p:spPr>
          <a:xfrm>
            <a:off x="725367" y="3864496"/>
            <a:ext cx="3393712" cy="2421814"/>
          </a:xfrm>
          <a:prstGeom prst="rect">
            <a:avLst/>
          </a:prstGeom>
        </p:spPr>
      </p:pic>
      <p:pic>
        <p:nvPicPr>
          <p:cNvPr id="21" name="図 20" descr="テント, 屋外のオブジェ, ブルー, 電車 が含まれている画像&#10;&#10;AI 生成コンテンツは誤りを含む可能性があります。">
            <a:extLst>
              <a:ext uri="{FF2B5EF4-FFF2-40B4-BE49-F238E27FC236}">
                <a16:creationId xmlns:a16="http://schemas.microsoft.com/office/drawing/2014/main" id="{F5D3190C-85E9-44D4-EC5D-0AFFA7CD5B98}"/>
              </a:ext>
            </a:extLst>
          </p:cNvPr>
          <p:cNvPicPr>
            <a:picLocks noChangeAspect="1"/>
          </p:cNvPicPr>
          <p:nvPr/>
        </p:nvPicPr>
        <p:blipFill>
          <a:blip r:embed="rId3"/>
          <a:stretch>
            <a:fillRect/>
          </a:stretch>
        </p:blipFill>
        <p:spPr>
          <a:xfrm>
            <a:off x="4199650" y="4305244"/>
            <a:ext cx="1858725" cy="1985147"/>
          </a:xfrm>
          <a:prstGeom prst="rect">
            <a:avLst/>
          </a:prstGeom>
        </p:spPr>
      </p:pic>
      <p:sp>
        <p:nvSpPr>
          <p:cNvPr id="22" name="正方形/長方形 21">
            <a:extLst>
              <a:ext uri="{FF2B5EF4-FFF2-40B4-BE49-F238E27FC236}">
                <a16:creationId xmlns:a16="http://schemas.microsoft.com/office/drawing/2014/main" id="{C0E0AA1E-05EB-EE1F-9146-A5B49C24D2F4}"/>
              </a:ext>
            </a:extLst>
          </p:cNvPr>
          <p:cNvSpPr/>
          <p:nvPr/>
        </p:nvSpPr>
        <p:spPr>
          <a:xfrm>
            <a:off x="2368603" y="6005855"/>
            <a:ext cx="1728000" cy="2532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 </a:t>
            </a:r>
            <a:r>
              <a:rPr kumimoji="1" lang="ja-JP" altLang="en-US" sz="1050" dirty="0">
                <a:solidFill>
                  <a:schemeClr val="tx1"/>
                </a:solidFill>
              </a:rPr>
              <a:t>愛知県、場所：新城市</a:t>
            </a:r>
          </a:p>
        </p:txBody>
      </p:sp>
      <p:sp>
        <p:nvSpPr>
          <p:cNvPr id="23" name="正方形/長方形 22">
            <a:extLst>
              <a:ext uri="{FF2B5EF4-FFF2-40B4-BE49-F238E27FC236}">
                <a16:creationId xmlns:a16="http://schemas.microsoft.com/office/drawing/2014/main" id="{C7E2F37C-C10D-F98E-4961-98DED58871EE}"/>
              </a:ext>
            </a:extLst>
          </p:cNvPr>
          <p:cNvSpPr/>
          <p:nvPr/>
        </p:nvSpPr>
        <p:spPr>
          <a:xfrm>
            <a:off x="4308603" y="6013659"/>
            <a:ext cx="1728000" cy="2532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 </a:t>
            </a:r>
            <a:r>
              <a:rPr kumimoji="1" lang="ja-JP" altLang="en-US" sz="1050" dirty="0">
                <a:solidFill>
                  <a:schemeClr val="tx1"/>
                </a:solidFill>
              </a:rPr>
              <a:t>愛知県、場所：新城市</a:t>
            </a:r>
          </a:p>
        </p:txBody>
      </p:sp>
    </p:spTree>
    <p:extLst>
      <p:ext uri="{BB962C8B-B14F-4D97-AF65-F5344CB8AC3E}">
        <p14:creationId xmlns:p14="http://schemas.microsoft.com/office/powerpoint/2010/main" val="122650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F2D9A-D202-03FF-C909-76A7DEE2F1A7}"/>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3AC6C83F-5B57-1FA8-7FDC-8CD547A9FDFC}"/>
              </a:ext>
            </a:extLst>
          </p:cNvPr>
          <p:cNvSpPr/>
          <p:nvPr/>
        </p:nvSpPr>
        <p:spPr>
          <a:xfrm>
            <a:off x="91647" y="455738"/>
            <a:ext cx="6569612" cy="9245079"/>
          </a:xfrm>
          <a:prstGeom prst="rect">
            <a:avLst/>
          </a:prstGeom>
          <a:solidFill>
            <a:schemeClr val="bg1"/>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40F4880D-74A9-D230-D135-0597C49DA070}"/>
              </a:ext>
            </a:extLst>
          </p:cNvPr>
          <p:cNvSpPr txBox="1"/>
          <p:nvPr/>
        </p:nvSpPr>
        <p:spPr>
          <a:xfrm>
            <a:off x="2573383" y="2831738"/>
            <a:ext cx="300446" cy="369332"/>
          </a:xfrm>
          <a:prstGeom prst="rect">
            <a:avLst/>
          </a:prstGeom>
          <a:noFill/>
        </p:spPr>
        <p:txBody>
          <a:bodyPr wrap="square" rtlCol="0">
            <a:spAutoFit/>
          </a:bodyPr>
          <a:lstStyle/>
          <a:p>
            <a:endParaRPr kumimoji="1" lang="ja-JP" altLang="en-US" dirty="0"/>
          </a:p>
        </p:txBody>
      </p:sp>
      <p:sp>
        <p:nvSpPr>
          <p:cNvPr id="23" name="テキスト ボックス 22">
            <a:extLst>
              <a:ext uri="{FF2B5EF4-FFF2-40B4-BE49-F238E27FC236}">
                <a16:creationId xmlns:a16="http://schemas.microsoft.com/office/drawing/2014/main" id="{259FF6B7-E0FD-B3B9-4830-5119F747ED57}"/>
              </a:ext>
            </a:extLst>
          </p:cNvPr>
          <p:cNvSpPr txBox="1"/>
          <p:nvPr/>
        </p:nvSpPr>
        <p:spPr>
          <a:xfrm>
            <a:off x="1067261" y="2763714"/>
            <a:ext cx="5182327" cy="646331"/>
          </a:xfrm>
          <a:prstGeom prst="rect">
            <a:avLst/>
          </a:prstGeom>
          <a:noFill/>
        </p:spPr>
        <p:txBody>
          <a:bodyPr wrap="square">
            <a:spAutoFit/>
          </a:bodyPr>
          <a:lstStyle/>
          <a:p>
            <a:r>
              <a:rPr lang="ja-JP" altLang="en-US" b="1" dirty="0"/>
              <a:t>検討したペットの経路が設定できるか確認し、必要に応じて修正を行う。</a:t>
            </a:r>
          </a:p>
        </p:txBody>
      </p:sp>
      <p:grpSp>
        <p:nvGrpSpPr>
          <p:cNvPr id="27" name="グループ化 26">
            <a:extLst>
              <a:ext uri="{FF2B5EF4-FFF2-40B4-BE49-F238E27FC236}">
                <a16:creationId xmlns:a16="http://schemas.microsoft.com/office/drawing/2014/main" id="{1937E672-C3B8-D906-6754-B0705B9374C8}"/>
              </a:ext>
            </a:extLst>
          </p:cNvPr>
          <p:cNvGrpSpPr/>
          <p:nvPr/>
        </p:nvGrpSpPr>
        <p:grpSpPr>
          <a:xfrm>
            <a:off x="537652" y="2763511"/>
            <a:ext cx="288290" cy="288290"/>
            <a:chOff x="1041008" y="3211860"/>
            <a:chExt cx="288290" cy="288290"/>
          </a:xfrm>
        </p:grpSpPr>
        <p:pic>
          <p:nvPicPr>
            <p:cNvPr id="24" name="object 17">
              <a:extLst>
                <a:ext uri="{FF2B5EF4-FFF2-40B4-BE49-F238E27FC236}">
                  <a16:creationId xmlns:a16="http://schemas.microsoft.com/office/drawing/2014/main" id="{6B4306D0-C79D-F669-8472-0C0CAE917625}"/>
                </a:ext>
              </a:extLst>
            </p:cNvPr>
            <p:cNvPicPr/>
            <p:nvPr/>
          </p:nvPicPr>
          <p:blipFill>
            <a:blip r:embed="rId2" cstate="print"/>
            <a:stretch>
              <a:fillRect/>
            </a:stretch>
          </p:blipFill>
          <p:spPr>
            <a:xfrm>
              <a:off x="1059007" y="3229866"/>
              <a:ext cx="252006" cy="251993"/>
            </a:xfrm>
            <a:prstGeom prst="rect">
              <a:avLst/>
            </a:prstGeom>
          </p:spPr>
        </p:pic>
        <p:sp>
          <p:nvSpPr>
            <p:cNvPr id="25" name="object 18">
              <a:extLst>
                <a:ext uri="{FF2B5EF4-FFF2-40B4-BE49-F238E27FC236}">
                  <a16:creationId xmlns:a16="http://schemas.microsoft.com/office/drawing/2014/main" id="{FD1B95FC-59C4-3DCF-737F-51E1EBAF4764}"/>
                </a:ext>
              </a:extLst>
            </p:cNvPr>
            <p:cNvSpPr/>
            <p:nvPr/>
          </p:nvSpPr>
          <p:spPr>
            <a:xfrm>
              <a:off x="1041008" y="3211860"/>
              <a:ext cx="288290" cy="288290"/>
            </a:xfrm>
            <a:custGeom>
              <a:avLst/>
              <a:gdLst/>
              <a:ahLst/>
              <a:cxnLst/>
              <a:rect l="l" t="t" r="r" b="b"/>
              <a:pathLst>
                <a:path w="288290" h="288289">
                  <a:moveTo>
                    <a:pt x="252006" y="0"/>
                  </a:moveTo>
                  <a:lnTo>
                    <a:pt x="36004" y="0"/>
                  </a:lnTo>
                  <a:lnTo>
                    <a:pt x="21993" y="2828"/>
                  </a:lnTo>
                  <a:lnTo>
                    <a:pt x="10548" y="10544"/>
                  </a:lnTo>
                  <a:lnTo>
                    <a:pt x="2830" y="21988"/>
                  </a:lnTo>
                  <a:lnTo>
                    <a:pt x="0" y="36004"/>
                  </a:lnTo>
                  <a:lnTo>
                    <a:pt x="0" y="252006"/>
                  </a:lnTo>
                  <a:lnTo>
                    <a:pt x="2830" y="266014"/>
                  </a:lnTo>
                  <a:lnTo>
                    <a:pt x="10548" y="277455"/>
                  </a:lnTo>
                  <a:lnTo>
                    <a:pt x="21993" y="285169"/>
                  </a:lnTo>
                  <a:lnTo>
                    <a:pt x="36004" y="287997"/>
                  </a:lnTo>
                  <a:lnTo>
                    <a:pt x="252006" y="287997"/>
                  </a:lnTo>
                  <a:lnTo>
                    <a:pt x="266016" y="285169"/>
                  </a:lnTo>
                  <a:lnTo>
                    <a:pt x="277461" y="277455"/>
                  </a:lnTo>
                  <a:lnTo>
                    <a:pt x="285179" y="266014"/>
                  </a:lnTo>
                  <a:lnTo>
                    <a:pt x="288010" y="252006"/>
                  </a:lnTo>
                  <a:lnTo>
                    <a:pt x="36004" y="252006"/>
                  </a:lnTo>
                  <a:lnTo>
                    <a:pt x="36004" y="36004"/>
                  </a:lnTo>
                  <a:lnTo>
                    <a:pt x="288010" y="36004"/>
                  </a:lnTo>
                  <a:lnTo>
                    <a:pt x="285179" y="21988"/>
                  </a:lnTo>
                  <a:lnTo>
                    <a:pt x="277461" y="10544"/>
                  </a:lnTo>
                  <a:lnTo>
                    <a:pt x="266016" y="2828"/>
                  </a:lnTo>
                  <a:lnTo>
                    <a:pt x="252006" y="0"/>
                  </a:lnTo>
                  <a:close/>
                </a:path>
                <a:path w="288290" h="288289">
                  <a:moveTo>
                    <a:pt x="288010" y="36004"/>
                  </a:moveTo>
                  <a:lnTo>
                    <a:pt x="252006" y="36004"/>
                  </a:lnTo>
                  <a:lnTo>
                    <a:pt x="252006" y="252006"/>
                  </a:lnTo>
                  <a:lnTo>
                    <a:pt x="288010" y="252006"/>
                  </a:lnTo>
                  <a:lnTo>
                    <a:pt x="288010" y="36004"/>
                  </a:lnTo>
                  <a:close/>
                </a:path>
              </a:pathLst>
            </a:custGeom>
            <a:solidFill>
              <a:srgbClr val="003F98"/>
            </a:solidFill>
          </p:spPr>
          <p:txBody>
            <a:bodyPr wrap="square" lIns="0" tIns="0" rIns="0" bIns="0" rtlCol="0"/>
            <a:lstStyle/>
            <a:p>
              <a:endParaRPr dirty="0">
                <a:latin typeface="+mj-ea"/>
                <a:ea typeface="+mj-ea"/>
              </a:endParaRPr>
            </a:p>
          </p:txBody>
        </p:sp>
      </p:grpSp>
      <p:sp>
        <p:nvSpPr>
          <p:cNvPr id="34" name="object 16">
            <a:extLst>
              <a:ext uri="{FF2B5EF4-FFF2-40B4-BE49-F238E27FC236}">
                <a16:creationId xmlns:a16="http://schemas.microsoft.com/office/drawing/2014/main" id="{EBDEF140-F2B1-5C6E-D846-33913301C720}"/>
              </a:ext>
            </a:extLst>
          </p:cNvPr>
          <p:cNvSpPr/>
          <p:nvPr/>
        </p:nvSpPr>
        <p:spPr>
          <a:xfrm>
            <a:off x="383110" y="798467"/>
            <a:ext cx="648335" cy="648335"/>
          </a:xfrm>
          <a:custGeom>
            <a:avLst/>
            <a:gdLst/>
            <a:ahLst/>
            <a:cxnLst/>
            <a:rect l="l" t="t" r="r" b="b"/>
            <a:pathLst>
              <a:path w="648335" h="648335">
                <a:moveTo>
                  <a:pt x="521995" y="0"/>
                </a:moveTo>
                <a:lnTo>
                  <a:pt x="125996" y="0"/>
                </a:lnTo>
                <a:lnTo>
                  <a:pt x="76954" y="9902"/>
                </a:lnTo>
                <a:lnTo>
                  <a:pt x="36904" y="36906"/>
                </a:lnTo>
                <a:lnTo>
                  <a:pt x="9901" y="76959"/>
                </a:lnTo>
                <a:lnTo>
                  <a:pt x="0" y="126009"/>
                </a:lnTo>
                <a:lnTo>
                  <a:pt x="0" y="522008"/>
                </a:lnTo>
                <a:lnTo>
                  <a:pt x="9901" y="571050"/>
                </a:lnTo>
                <a:lnTo>
                  <a:pt x="36904" y="611100"/>
                </a:lnTo>
                <a:lnTo>
                  <a:pt x="76954" y="638102"/>
                </a:lnTo>
                <a:lnTo>
                  <a:pt x="125996" y="648004"/>
                </a:lnTo>
                <a:lnTo>
                  <a:pt x="521995" y="648004"/>
                </a:lnTo>
                <a:lnTo>
                  <a:pt x="571037" y="638102"/>
                </a:lnTo>
                <a:lnTo>
                  <a:pt x="611087" y="611100"/>
                </a:lnTo>
                <a:lnTo>
                  <a:pt x="638090" y="571050"/>
                </a:lnTo>
                <a:lnTo>
                  <a:pt x="647992" y="522008"/>
                </a:lnTo>
                <a:lnTo>
                  <a:pt x="647992" y="126009"/>
                </a:lnTo>
                <a:lnTo>
                  <a:pt x="638090" y="76959"/>
                </a:lnTo>
                <a:lnTo>
                  <a:pt x="611087" y="36906"/>
                </a:lnTo>
                <a:lnTo>
                  <a:pt x="571037" y="9902"/>
                </a:lnTo>
                <a:lnTo>
                  <a:pt x="521995" y="0"/>
                </a:lnTo>
                <a:close/>
              </a:path>
            </a:pathLst>
          </a:custGeom>
          <a:solidFill>
            <a:srgbClr val="FFE100"/>
          </a:solidFill>
        </p:spPr>
        <p:txBody>
          <a:bodyPr wrap="square" lIns="0" tIns="0" rIns="0" bIns="0" rtlCol="0"/>
          <a:lstStyle/>
          <a:p>
            <a:endParaRPr dirty="0">
              <a:latin typeface="+mj-ea"/>
              <a:ea typeface="+mj-ea"/>
            </a:endParaRPr>
          </a:p>
        </p:txBody>
      </p:sp>
      <p:sp>
        <p:nvSpPr>
          <p:cNvPr id="35" name="object 19">
            <a:extLst>
              <a:ext uri="{FF2B5EF4-FFF2-40B4-BE49-F238E27FC236}">
                <a16:creationId xmlns:a16="http://schemas.microsoft.com/office/drawing/2014/main" id="{6695B37A-DF6A-5606-64EA-C425DB8EF575}"/>
              </a:ext>
            </a:extLst>
          </p:cNvPr>
          <p:cNvSpPr txBox="1"/>
          <p:nvPr/>
        </p:nvSpPr>
        <p:spPr>
          <a:xfrm>
            <a:off x="1158931" y="841207"/>
            <a:ext cx="5379101" cy="536044"/>
          </a:xfrm>
          <a:prstGeom prst="rect">
            <a:avLst/>
          </a:prstGeom>
        </p:spPr>
        <p:txBody>
          <a:bodyPr vert="horz" wrap="square" lIns="0" tIns="12700" rIns="0" bIns="0" rtlCol="0">
            <a:spAutoFit/>
          </a:bodyPr>
          <a:lstStyle/>
          <a:p>
            <a:pPr marL="12698">
              <a:spcBef>
                <a:spcPts val="100"/>
              </a:spcBef>
            </a:pPr>
            <a:r>
              <a:rPr lang="ja-JP" altLang="en-US" sz="3400" b="1" spc="160" dirty="0">
                <a:solidFill>
                  <a:srgbClr val="003F98"/>
                </a:solidFill>
                <a:latin typeface="+mn-ea"/>
                <a:cs typeface="NotoSansJP-Black"/>
              </a:rPr>
              <a:t>ペットの経路の設定</a:t>
            </a:r>
          </a:p>
        </p:txBody>
      </p:sp>
      <p:sp>
        <p:nvSpPr>
          <p:cNvPr id="36" name="object 20">
            <a:extLst>
              <a:ext uri="{FF2B5EF4-FFF2-40B4-BE49-F238E27FC236}">
                <a16:creationId xmlns:a16="http://schemas.microsoft.com/office/drawing/2014/main" id="{9C4759BE-060C-E5E6-1ECF-492293A8F15C}"/>
              </a:ext>
            </a:extLst>
          </p:cNvPr>
          <p:cNvSpPr txBox="1"/>
          <p:nvPr/>
        </p:nvSpPr>
        <p:spPr>
          <a:xfrm>
            <a:off x="432295" y="888840"/>
            <a:ext cx="523326" cy="448200"/>
          </a:xfrm>
          <a:prstGeom prst="rect">
            <a:avLst/>
          </a:prstGeom>
        </p:spPr>
        <p:txBody>
          <a:bodyPr vert="horz" wrap="square" lIns="0" tIns="17145" rIns="0" bIns="0" rtlCol="0">
            <a:spAutoFit/>
          </a:bodyPr>
          <a:lstStyle/>
          <a:p>
            <a:pPr marL="12698" algn="ctr">
              <a:spcBef>
                <a:spcPts val="135"/>
              </a:spcBef>
            </a:pPr>
            <a:r>
              <a:rPr lang="en-US" altLang="ja-JP" sz="2800" b="1" spc="-25" dirty="0">
                <a:solidFill>
                  <a:srgbClr val="003F98"/>
                </a:solidFill>
                <a:latin typeface="+mn-ea"/>
                <a:cs typeface="Barlow-SemiBold"/>
              </a:rPr>
              <a:t>4</a:t>
            </a:r>
            <a:endParaRPr sz="850" dirty="0">
              <a:solidFill>
                <a:srgbClr val="003F98"/>
              </a:solidFill>
              <a:latin typeface="+mn-ea"/>
              <a:cs typeface="Barlow-SemiBold"/>
            </a:endParaRPr>
          </a:p>
        </p:txBody>
      </p:sp>
      <p:sp>
        <p:nvSpPr>
          <p:cNvPr id="6" name="正方形/長方形 5">
            <a:extLst>
              <a:ext uri="{FF2B5EF4-FFF2-40B4-BE49-F238E27FC236}">
                <a16:creationId xmlns:a16="http://schemas.microsoft.com/office/drawing/2014/main" id="{27E9504A-51B8-E1AE-1B4E-02F5C628431B}"/>
              </a:ext>
            </a:extLst>
          </p:cNvPr>
          <p:cNvSpPr/>
          <p:nvPr/>
        </p:nvSpPr>
        <p:spPr>
          <a:xfrm>
            <a:off x="90513" y="138667"/>
            <a:ext cx="6569612" cy="336304"/>
          </a:xfrm>
          <a:prstGeom prst="rect">
            <a:avLst/>
          </a:prstGeom>
          <a:solidFill>
            <a:srgbClr val="D9EDF2"/>
          </a:solidFill>
          <a:ln w="28575">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2F6AADA-AC20-85CF-C392-8DB13B0DD1F2}"/>
              </a:ext>
            </a:extLst>
          </p:cNvPr>
          <p:cNvSpPr txBox="1"/>
          <p:nvPr/>
        </p:nvSpPr>
        <p:spPr>
          <a:xfrm>
            <a:off x="216486" y="185950"/>
            <a:ext cx="4404139" cy="261610"/>
          </a:xfrm>
          <a:prstGeom prst="rect">
            <a:avLst/>
          </a:prstGeom>
          <a:noFill/>
        </p:spPr>
        <p:txBody>
          <a:bodyPr wrap="square">
            <a:spAutoFit/>
          </a:bodyPr>
          <a:lstStyle/>
          <a:p>
            <a:r>
              <a:rPr lang="ja-JP" altLang="en-US" sz="1100" b="1" dirty="0">
                <a:solidFill>
                  <a:srgbClr val="003F98"/>
                </a:solidFill>
                <a:latin typeface="+mn-ea"/>
              </a:rPr>
              <a:t>飼養場所の設営</a:t>
            </a:r>
            <a:endParaRPr lang="en-US" altLang="ja-JP" sz="1100" b="1" dirty="0">
              <a:solidFill>
                <a:srgbClr val="003F98"/>
              </a:solidFill>
              <a:latin typeface="+mn-ea"/>
            </a:endParaRPr>
          </a:p>
        </p:txBody>
      </p:sp>
      <p:sp>
        <p:nvSpPr>
          <p:cNvPr id="2" name="object 2">
            <a:extLst>
              <a:ext uri="{FF2B5EF4-FFF2-40B4-BE49-F238E27FC236}">
                <a16:creationId xmlns:a16="http://schemas.microsoft.com/office/drawing/2014/main" id="{4CB02BB7-AFE9-60EB-C90D-C7EEFF3A4EE9}"/>
              </a:ext>
            </a:extLst>
          </p:cNvPr>
          <p:cNvSpPr/>
          <p:nvPr/>
        </p:nvSpPr>
        <p:spPr>
          <a:xfrm>
            <a:off x="445360" y="3732990"/>
            <a:ext cx="5905015" cy="745621"/>
          </a:xfrm>
          <a:custGeom>
            <a:avLst/>
            <a:gdLst/>
            <a:ahLst/>
            <a:cxnLst/>
            <a:rect l="l" t="t" r="r" b="b"/>
            <a:pathLst>
              <a:path w="6552565" h="864234">
                <a:moveTo>
                  <a:pt x="6551993" y="0"/>
                </a:moveTo>
                <a:lnTo>
                  <a:pt x="8077" y="0"/>
                </a:lnTo>
                <a:lnTo>
                  <a:pt x="0" y="863993"/>
                </a:lnTo>
                <a:lnTo>
                  <a:pt x="6543916" y="863993"/>
                </a:lnTo>
                <a:lnTo>
                  <a:pt x="6551993" y="0"/>
                </a:lnTo>
                <a:close/>
              </a:path>
            </a:pathLst>
          </a:custGeom>
          <a:solidFill>
            <a:srgbClr val="E9EAF5"/>
          </a:solidFill>
        </p:spPr>
        <p:txBody>
          <a:bodyPr wrap="square" lIns="0" tIns="0" rIns="0" bIns="0" rtlCol="0"/>
          <a:lstStyle/>
          <a:p>
            <a:endParaRPr dirty="0">
              <a:latin typeface="+mj-ea"/>
              <a:ea typeface="+mj-ea"/>
            </a:endParaRPr>
          </a:p>
        </p:txBody>
      </p:sp>
      <p:sp>
        <p:nvSpPr>
          <p:cNvPr id="4" name="object 5">
            <a:extLst>
              <a:ext uri="{FF2B5EF4-FFF2-40B4-BE49-F238E27FC236}">
                <a16:creationId xmlns:a16="http://schemas.microsoft.com/office/drawing/2014/main" id="{0F07B778-42D7-1801-8567-E9D50D3169FB}"/>
              </a:ext>
            </a:extLst>
          </p:cNvPr>
          <p:cNvSpPr/>
          <p:nvPr/>
        </p:nvSpPr>
        <p:spPr>
          <a:xfrm>
            <a:off x="459870" y="3584233"/>
            <a:ext cx="3398074" cy="386955"/>
          </a:xfrm>
          <a:custGeom>
            <a:avLst/>
            <a:gdLst/>
            <a:ahLst/>
            <a:cxnLst/>
            <a:rect l="l" t="t" r="r" b="b"/>
            <a:pathLst>
              <a:path w="6552565" h="432434">
                <a:moveTo>
                  <a:pt x="3347999" y="360006"/>
                </a:moveTo>
                <a:lnTo>
                  <a:pt x="3203994" y="360006"/>
                </a:lnTo>
                <a:lnTo>
                  <a:pt x="3275990" y="432015"/>
                </a:lnTo>
                <a:lnTo>
                  <a:pt x="3347999" y="360006"/>
                </a:lnTo>
                <a:close/>
              </a:path>
              <a:path w="6552565" h="432434">
                <a:moveTo>
                  <a:pt x="6552006" y="0"/>
                </a:moveTo>
                <a:lnTo>
                  <a:pt x="0" y="0"/>
                </a:lnTo>
                <a:lnTo>
                  <a:pt x="0" y="359994"/>
                </a:lnTo>
                <a:lnTo>
                  <a:pt x="6552006" y="359994"/>
                </a:lnTo>
                <a:lnTo>
                  <a:pt x="6552006" y="0"/>
                </a:lnTo>
                <a:close/>
              </a:path>
            </a:pathLst>
          </a:custGeom>
          <a:solidFill>
            <a:srgbClr val="003F98"/>
          </a:solidFill>
        </p:spPr>
        <p:txBody>
          <a:bodyPr wrap="square" lIns="0" tIns="0" rIns="0" bIns="0" rtlCol="0"/>
          <a:lstStyle/>
          <a:p>
            <a:endParaRPr dirty="0">
              <a:latin typeface="+mj-ea"/>
              <a:ea typeface="+mj-ea"/>
            </a:endParaRPr>
          </a:p>
        </p:txBody>
      </p:sp>
      <p:sp>
        <p:nvSpPr>
          <p:cNvPr id="5" name="object 8">
            <a:extLst>
              <a:ext uri="{FF2B5EF4-FFF2-40B4-BE49-F238E27FC236}">
                <a16:creationId xmlns:a16="http://schemas.microsoft.com/office/drawing/2014/main" id="{899B390E-53CC-CF97-698E-5B86C715EDC0}"/>
              </a:ext>
            </a:extLst>
          </p:cNvPr>
          <p:cNvSpPr txBox="1"/>
          <p:nvPr/>
        </p:nvSpPr>
        <p:spPr>
          <a:xfrm>
            <a:off x="485479" y="3584231"/>
            <a:ext cx="3321667" cy="297516"/>
          </a:xfrm>
          <a:prstGeom prst="rect">
            <a:avLst/>
          </a:prstGeom>
        </p:spPr>
        <p:txBody>
          <a:bodyPr vert="horz" wrap="square" lIns="0" tIns="58419" rIns="0" bIns="0" rtlCol="0">
            <a:spAutoFit/>
          </a:bodyPr>
          <a:lstStyle/>
          <a:p>
            <a:pPr marL="39364" algn="ctr">
              <a:spcBef>
                <a:spcPts val="459"/>
              </a:spcBef>
            </a:pPr>
            <a:r>
              <a:rPr lang="ja-JP" altLang="en-US" sz="1550" b="1" spc="270" dirty="0">
                <a:solidFill>
                  <a:srgbClr val="FFFFFF"/>
                </a:solidFill>
                <a:latin typeface="+mn-ea"/>
                <a:cs typeface="Noto Sans JP"/>
              </a:rPr>
              <a:t>ペットの経路の設定</a:t>
            </a:r>
            <a:endParaRPr sz="1550" dirty="0">
              <a:latin typeface="+mn-ea"/>
              <a:cs typeface="Noto Sans JP"/>
            </a:endParaRPr>
          </a:p>
        </p:txBody>
      </p:sp>
      <p:sp>
        <p:nvSpPr>
          <p:cNvPr id="8" name="object 3">
            <a:extLst>
              <a:ext uri="{FF2B5EF4-FFF2-40B4-BE49-F238E27FC236}">
                <a16:creationId xmlns:a16="http://schemas.microsoft.com/office/drawing/2014/main" id="{5C271D20-7C6D-3D76-C259-B8FFC2A1D265}"/>
              </a:ext>
            </a:extLst>
          </p:cNvPr>
          <p:cNvSpPr txBox="1"/>
          <p:nvPr/>
        </p:nvSpPr>
        <p:spPr>
          <a:xfrm>
            <a:off x="694233" y="4032142"/>
            <a:ext cx="5364441" cy="233590"/>
          </a:xfrm>
          <a:prstGeom prst="rect">
            <a:avLst/>
          </a:prstGeom>
        </p:spPr>
        <p:txBody>
          <a:bodyPr vert="horz" wrap="square" lIns="0" tIns="11430" rIns="0" bIns="0" rtlCol="0">
            <a:spAutoFit/>
          </a:bodyPr>
          <a:lstStyle/>
          <a:p>
            <a:pPr marL="12698" marR="5080">
              <a:lnSpc>
                <a:spcPct val="128800"/>
              </a:lnSpc>
              <a:spcBef>
                <a:spcPts val="90"/>
              </a:spcBef>
            </a:pPr>
            <a:r>
              <a:rPr lang="ja-JP" altLang="en-US" sz="1200" dirty="0"/>
              <a:t>人の経路とペットの経路が交差していないかを念入りに確認する。</a:t>
            </a:r>
            <a:endParaRPr lang="en-US" altLang="ja-JP" sz="1200" spc="80" dirty="0">
              <a:solidFill>
                <a:srgbClr val="221815"/>
              </a:solidFill>
              <a:latin typeface="+mn-ea"/>
              <a:cs typeface="NotoSansJP-Medium"/>
            </a:endParaRPr>
          </a:p>
        </p:txBody>
      </p:sp>
      <p:sp>
        <p:nvSpPr>
          <p:cNvPr id="9" name="正方形/長方形 8">
            <a:extLst>
              <a:ext uri="{FF2B5EF4-FFF2-40B4-BE49-F238E27FC236}">
                <a16:creationId xmlns:a16="http://schemas.microsoft.com/office/drawing/2014/main" id="{F7D53440-A1FC-F8D0-83EF-A6CB5EC704F8}"/>
              </a:ext>
            </a:extLst>
          </p:cNvPr>
          <p:cNvSpPr/>
          <p:nvPr/>
        </p:nvSpPr>
        <p:spPr>
          <a:xfrm>
            <a:off x="490301" y="1700431"/>
            <a:ext cx="5905015" cy="764420"/>
          </a:xfrm>
          <a:prstGeom prst="rect">
            <a:avLst/>
          </a:prstGeom>
          <a:no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3F98"/>
                </a:solidFill>
              </a:rPr>
              <a:t>予め検討したペットの経路が安全か確認しましょう。</a:t>
            </a:r>
            <a:endParaRPr kumimoji="1" lang="en-US" altLang="ja-JP" dirty="0">
              <a:solidFill>
                <a:srgbClr val="003F98"/>
              </a:solidFill>
            </a:endParaRPr>
          </a:p>
        </p:txBody>
      </p:sp>
      <p:sp>
        <p:nvSpPr>
          <p:cNvPr id="15" name="矢印: 右 14">
            <a:extLst>
              <a:ext uri="{FF2B5EF4-FFF2-40B4-BE49-F238E27FC236}">
                <a16:creationId xmlns:a16="http://schemas.microsoft.com/office/drawing/2014/main" id="{DD207339-54D4-E6BB-14C9-6E26F83CFA1A}"/>
              </a:ext>
            </a:extLst>
          </p:cNvPr>
          <p:cNvSpPr/>
          <p:nvPr/>
        </p:nvSpPr>
        <p:spPr>
          <a:xfrm>
            <a:off x="4594500" y="9166331"/>
            <a:ext cx="1594996" cy="476066"/>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6B4322D-45E7-16C1-B5AA-BB9781AAE9BF}"/>
              </a:ext>
            </a:extLst>
          </p:cNvPr>
          <p:cNvSpPr txBox="1"/>
          <p:nvPr/>
        </p:nvSpPr>
        <p:spPr>
          <a:xfrm>
            <a:off x="4620625" y="9282091"/>
            <a:ext cx="1989603" cy="276999"/>
          </a:xfrm>
          <a:prstGeom prst="rect">
            <a:avLst/>
          </a:prstGeom>
          <a:noFill/>
        </p:spPr>
        <p:txBody>
          <a:bodyPr wrap="square">
            <a:spAutoFit/>
          </a:bodyPr>
          <a:lstStyle/>
          <a:p>
            <a:r>
              <a:rPr kumimoji="1" lang="ja-JP" altLang="en-US" sz="1200" b="1" dirty="0"/>
              <a:t>次ページにつづく</a:t>
            </a:r>
            <a:endParaRPr lang="ja-JP" altLang="en-US" sz="1200" dirty="0"/>
          </a:p>
        </p:txBody>
      </p:sp>
      <p:graphicFrame>
        <p:nvGraphicFramePr>
          <p:cNvPr id="26" name="表 25">
            <a:extLst>
              <a:ext uri="{FF2B5EF4-FFF2-40B4-BE49-F238E27FC236}">
                <a16:creationId xmlns:a16="http://schemas.microsoft.com/office/drawing/2014/main" id="{08DBDE5C-526B-DEDB-4FBA-86C339BDCFB5}"/>
              </a:ext>
            </a:extLst>
          </p:cNvPr>
          <p:cNvGraphicFramePr>
            <a:graphicFrameLocks noGrp="1"/>
          </p:cNvGraphicFramePr>
          <p:nvPr>
            <p:extLst>
              <p:ext uri="{D42A27DB-BD31-4B8C-83A1-F6EECF244321}">
                <p14:modId xmlns:p14="http://schemas.microsoft.com/office/powerpoint/2010/main" val="2425058104"/>
              </p:ext>
            </p:extLst>
          </p:nvPr>
        </p:nvGraphicFramePr>
        <p:xfrm>
          <a:off x="438701" y="4651501"/>
          <a:ext cx="5956615" cy="4412297"/>
        </p:xfrm>
        <a:graphic>
          <a:graphicData uri="http://schemas.openxmlformats.org/drawingml/2006/table">
            <a:tbl>
              <a:tblPr firstRow="1" bandRow="1">
                <a:tableStyleId>{5C22544A-7EE6-4342-B048-85BDC9FD1C3A}</a:tableStyleId>
              </a:tblPr>
              <a:tblGrid>
                <a:gridCol w="5956615">
                  <a:extLst>
                    <a:ext uri="{9D8B030D-6E8A-4147-A177-3AD203B41FA5}">
                      <a16:colId xmlns:a16="http://schemas.microsoft.com/office/drawing/2014/main" val="4113322101"/>
                    </a:ext>
                  </a:extLst>
                </a:gridCol>
              </a:tblGrid>
              <a:tr h="528454">
                <a:tc>
                  <a:txBody>
                    <a:bodyPr/>
                    <a:lstStyle/>
                    <a:p>
                      <a:pPr algn="ctr"/>
                      <a:r>
                        <a:rPr kumimoji="1" lang="ja-JP" altLang="en-US" sz="1400" dirty="0"/>
                        <a:t>ペットが通行しても良い出入口から</a:t>
                      </a:r>
                      <a:endParaRPr kumimoji="1" lang="en-US" altLang="ja-JP" sz="1400" dirty="0"/>
                    </a:p>
                    <a:p>
                      <a:pPr algn="ctr"/>
                      <a:r>
                        <a:rPr kumimoji="1" lang="ja-JP" altLang="en-US" sz="1400" dirty="0"/>
                        <a:t>飼養場所の候補地（優先度</a:t>
                      </a:r>
                      <a:r>
                        <a:rPr kumimoji="1" lang="en-US" altLang="ja-JP" sz="1400" dirty="0"/>
                        <a:t>1</a:t>
                      </a:r>
                      <a:r>
                        <a:rPr kumimoji="1" lang="ja-JP" altLang="en-US" sz="1400" dirty="0"/>
                        <a:t>位）までの経路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98"/>
                    </a:solidFill>
                  </a:tcPr>
                </a:tc>
                <a:extLst>
                  <a:ext uri="{0D108BD9-81ED-4DB2-BD59-A6C34878D82A}">
                    <a16:rowId xmlns:a16="http://schemas.microsoft.com/office/drawing/2014/main" val="2211563565"/>
                  </a:ext>
                </a:extLst>
              </a:tr>
              <a:tr h="3883843">
                <a:tc>
                  <a:txBody>
                    <a:bodyPr/>
                    <a:lstStyle/>
                    <a:p>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9788303"/>
                  </a:ext>
                </a:extLst>
              </a:tr>
            </a:tbl>
          </a:graphicData>
        </a:graphic>
      </p:graphicFrame>
      <p:pic>
        <p:nvPicPr>
          <p:cNvPr id="19" name="図 18">
            <a:extLst>
              <a:ext uri="{FF2B5EF4-FFF2-40B4-BE49-F238E27FC236}">
                <a16:creationId xmlns:a16="http://schemas.microsoft.com/office/drawing/2014/main" id="{28D2EBB2-62E2-033D-1EF6-2D5722944BC9}"/>
              </a:ext>
            </a:extLst>
          </p:cNvPr>
          <p:cNvPicPr>
            <a:picLocks noChangeAspect="1"/>
          </p:cNvPicPr>
          <p:nvPr/>
        </p:nvPicPr>
        <p:blipFill>
          <a:blip r:embed="rId3"/>
          <a:srcRect t="11514"/>
          <a:stretch>
            <a:fillRect/>
          </a:stretch>
        </p:blipFill>
        <p:spPr>
          <a:xfrm>
            <a:off x="2948422" y="5302155"/>
            <a:ext cx="3301166" cy="3701089"/>
          </a:xfrm>
          <a:prstGeom prst="rect">
            <a:avLst/>
          </a:prstGeom>
          <a:solidFill>
            <a:schemeClr val="bg1"/>
          </a:solidFill>
        </p:spPr>
      </p:pic>
      <p:cxnSp>
        <p:nvCxnSpPr>
          <p:cNvPr id="20" name="直線矢印コネクタ 19">
            <a:extLst>
              <a:ext uri="{FF2B5EF4-FFF2-40B4-BE49-F238E27FC236}">
                <a16:creationId xmlns:a16="http://schemas.microsoft.com/office/drawing/2014/main" id="{BD448270-C2C1-60A2-C09F-5984235DCE1A}"/>
              </a:ext>
            </a:extLst>
          </p:cNvPr>
          <p:cNvCxnSpPr>
            <a:cxnSpLocks/>
          </p:cNvCxnSpPr>
          <p:nvPr/>
        </p:nvCxnSpPr>
        <p:spPr>
          <a:xfrm>
            <a:off x="683088" y="5485648"/>
            <a:ext cx="44317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67930FA5-7BD4-E509-3F7C-083F50228772}"/>
              </a:ext>
            </a:extLst>
          </p:cNvPr>
          <p:cNvCxnSpPr>
            <a:cxnSpLocks/>
          </p:cNvCxnSpPr>
          <p:nvPr/>
        </p:nvCxnSpPr>
        <p:spPr>
          <a:xfrm>
            <a:off x="683088" y="5895963"/>
            <a:ext cx="44317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C7C78DC8-6A1D-7ACC-D3F5-AE3223A70A8E}"/>
              </a:ext>
            </a:extLst>
          </p:cNvPr>
          <p:cNvSpPr txBox="1"/>
          <p:nvPr/>
        </p:nvSpPr>
        <p:spPr>
          <a:xfrm>
            <a:off x="1101781" y="5769005"/>
            <a:ext cx="1761450" cy="253916"/>
          </a:xfrm>
          <a:prstGeom prst="rect">
            <a:avLst/>
          </a:prstGeom>
          <a:noFill/>
        </p:spPr>
        <p:txBody>
          <a:bodyPr wrap="square">
            <a:spAutoFit/>
          </a:bodyPr>
          <a:lstStyle/>
          <a:p>
            <a:r>
              <a:rPr lang="ja-JP" altLang="en-US" sz="1050" b="1" dirty="0">
                <a:highlight>
                  <a:srgbClr val="FFFF00"/>
                </a:highlight>
              </a:rPr>
              <a:t>他の避難所利用者の</a:t>
            </a:r>
            <a:r>
              <a:rPr lang="ja-JP" altLang="en-US" sz="1050" b="1" dirty="0"/>
              <a:t>経路</a:t>
            </a:r>
          </a:p>
        </p:txBody>
      </p:sp>
      <p:sp>
        <p:nvSpPr>
          <p:cNvPr id="31" name="テキスト ボックス 30">
            <a:extLst>
              <a:ext uri="{FF2B5EF4-FFF2-40B4-BE49-F238E27FC236}">
                <a16:creationId xmlns:a16="http://schemas.microsoft.com/office/drawing/2014/main" id="{78E03B6E-81EF-D617-2191-853F29DAF28C}"/>
              </a:ext>
            </a:extLst>
          </p:cNvPr>
          <p:cNvSpPr txBox="1"/>
          <p:nvPr/>
        </p:nvSpPr>
        <p:spPr>
          <a:xfrm>
            <a:off x="1114481" y="5363798"/>
            <a:ext cx="1601046" cy="253916"/>
          </a:xfrm>
          <a:prstGeom prst="rect">
            <a:avLst/>
          </a:prstGeom>
          <a:noFill/>
        </p:spPr>
        <p:txBody>
          <a:bodyPr wrap="square">
            <a:spAutoFit/>
          </a:bodyPr>
          <a:lstStyle/>
          <a:p>
            <a:r>
              <a:rPr lang="ja-JP" altLang="en-US" sz="1050" b="1" dirty="0">
                <a:highlight>
                  <a:srgbClr val="FFFF00"/>
                </a:highlight>
              </a:rPr>
              <a:t>飼い主とペットの</a:t>
            </a:r>
            <a:r>
              <a:rPr lang="ja-JP" altLang="en-US" sz="1050" b="1" dirty="0"/>
              <a:t>経路</a:t>
            </a:r>
          </a:p>
        </p:txBody>
      </p:sp>
      <p:sp>
        <p:nvSpPr>
          <p:cNvPr id="32" name="正方形/長方形 31">
            <a:extLst>
              <a:ext uri="{FF2B5EF4-FFF2-40B4-BE49-F238E27FC236}">
                <a16:creationId xmlns:a16="http://schemas.microsoft.com/office/drawing/2014/main" id="{433D19E0-163A-C999-E3FC-490C3540678C}"/>
              </a:ext>
            </a:extLst>
          </p:cNvPr>
          <p:cNvSpPr/>
          <p:nvPr/>
        </p:nvSpPr>
        <p:spPr>
          <a:xfrm>
            <a:off x="3680081" y="5931846"/>
            <a:ext cx="1080000" cy="360000"/>
          </a:xfrm>
          <a:prstGeom prst="rect">
            <a:avLst/>
          </a:prstGeom>
          <a:solidFill>
            <a:srgbClr val="FCE7E5"/>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小型ペット</a:t>
            </a:r>
            <a:endParaRPr kumimoji="1" lang="en-US" altLang="ja-JP" sz="1000" b="1" dirty="0">
              <a:solidFill>
                <a:srgbClr val="FF0000"/>
              </a:solidFill>
            </a:endParaRPr>
          </a:p>
          <a:p>
            <a:pPr algn="ctr"/>
            <a:r>
              <a:rPr kumimoji="1" lang="ja-JP" altLang="en-US" sz="1000" b="1" dirty="0">
                <a:solidFill>
                  <a:srgbClr val="FF0000"/>
                </a:solidFill>
              </a:rPr>
              <a:t>ケージ室</a:t>
            </a:r>
          </a:p>
        </p:txBody>
      </p:sp>
      <p:sp>
        <p:nvSpPr>
          <p:cNvPr id="33" name="正方形/長方形 32">
            <a:extLst>
              <a:ext uri="{FF2B5EF4-FFF2-40B4-BE49-F238E27FC236}">
                <a16:creationId xmlns:a16="http://schemas.microsoft.com/office/drawing/2014/main" id="{52E287EB-23FD-3659-30B4-EF069EE97107}"/>
              </a:ext>
            </a:extLst>
          </p:cNvPr>
          <p:cNvSpPr/>
          <p:nvPr/>
        </p:nvSpPr>
        <p:spPr>
          <a:xfrm>
            <a:off x="3140081" y="6342457"/>
            <a:ext cx="1620000" cy="338663"/>
          </a:xfrm>
          <a:prstGeom prst="rect">
            <a:avLst/>
          </a:prstGeom>
          <a:solidFill>
            <a:srgbClr val="FCE7E5"/>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大型ペット</a:t>
            </a:r>
            <a:endParaRPr kumimoji="1" lang="en-US" altLang="ja-JP" sz="1000" b="1" dirty="0">
              <a:solidFill>
                <a:srgbClr val="FF0000"/>
              </a:solidFill>
            </a:endParaRPr>
          </a:p>
          <a:p>
            <a:pPr algn="ctr"/>
            <a:r>
              <a:rPr kumimoji="1" lang="ja-JP" altLang="en-US" sz="1000" b="1" dirty="0">
                <a:solidFill>
                  <a:srgbClr val="FF0000"/>
                </a:solidFill>
              </a:rPr>
              <a:t>係留スペース</a:t>
            </a:r>
          </a:p>
        </p:txBody>
      </p:sp>
      <p:cxnSp>
        <p:nvCxnSpPr>
          <p:cNvPr id="37" name="直線矢印コネクタ 36">
            <a:extLst>
              <a:ext uri="{FF2B5EF4-FFF2-40B4-BE49-F238E27FC236}">
                <a16:creationId xmlns:a16="http://schemas.microsoft.com/office/drawing/2014/main" id="{EC99149D-D98A-BADE-BE35-C27E754BF640}"/>
              </a:ext>
            </a:extLst>
          </p:cNvPr>
          <p:cNvCxnSpPr/>
          <p:nvPr/>
        </p:nvCxnSpPr>
        <p:spPr>
          <a:xfrm>
            <a:off x="3300813" y="5478345"/>
            <a:ext cx="0" cy="32400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直線矢印コネクタ 37">
            <a:extLst>
              <a:ext uri="{FF2B5EF4-FFF2-40B4-BE49-F238E27FC236}">
                <a16:creationId xmlns:a16="http://schemas.microsoft.com/office/drawing/2014/main" id="{2C8205CB-CDF3-91B8-D6DA-913B81991590}"/>
              </a:ext>
            </a:extLst>
          </p:cNvPr>
          <p:cNvCxnSpPr>
            <a:cxnSpLocks/>
          </p:cNvCxnSpPr>
          <p:nvPr/>
        </p:nvCxnSpPr>
        <p:spPr>
          <a:xfrm>
            <a:off x="3362718" y="5828033"/>
            <a:ext cx="816952" cy="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37745E12-E072-A97A-1C13-4770B0C857B1}"/>
              </a:ext>
            </a:extLst>
          </p:cNvPr>
          <p:cNvCxnSpPr>
            <a:cxnSpLocks/>
          </p:cNvCxnSpPr>
          <p:nvPr/>
        </p:nvCxnSpPr>
        <p:spPr>
          <a:xfrm>
            <a:off x="3027118" y="5954540"/>
            <a:ext cx="0" cy="61200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DD2889B5-E7F8-DE7A-E4D5-222E72B9DDEE}"/>
              </a:ext>
            </a:extLst>
          </p:cNvPr>
          <p:cNvCxnSpPr>
            <a:cxnSpLocks/>
          </p:cNvCxnSpPr>
          <p:nvPr/>
        </p:nvCxnSpPr>
        <p:spPr>
          <a:xfrm flipH="1" flipV="1">
            <a:off x="2992483" y="5839456"/>
            <a:ext cx="250576" cy="539"/>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BA27D739-6DA9-300A-CD04-B04B249D5E84}"/>
              </a:ext>
            </a:extLst>
          </p:cNvPr>
          <p:cNvCxnSpPr>
            <a:cxnSpLocks/>
          </p:cNvCxnSpPr>
          <p:nvPr/>
        </p:nvCxnSpPr>
        <p:spPr>
          <a:xfrm flipH="1">
            <a:off x="5626956" y="6103760"/>
            <a:ext cx="311894" cy="0"/>
          </a:xfrm>
          <a:prstGeom prst="straightConnector1">
            <a:avLst/>
          </a:prstGeom>
          <a:ln w="28575">
            <a:solidFill>
              <a:srgbClr val="003F98"/>
            </a:solidFill>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a:extLst>
              <a:ext uri="{FF2B5EF4-FFF2-40B4-BE49-F238E27FC236}">
                <a16:creationId xmlns:a16="http://schemas.microsoft.com/office/drawing/2014/main" id="{A3B9E60D-1B98-7E58-0694-4DEDC7D41022}"/>
              </a:ext>
            </a:extLst>
          </p:cNvPr>
          <p:cNvCxnSpPr>
            <a:cxnSpLocks/>
          </p:cNvCxnSpPr>
          <p:nvPr/>
        </p:nvCxnSpPr>
        <p:spPr>
          <a:xfrm>
            <a:off x="5675081" y="6249229"/>
            <a:ext cx="0" cy="2232000"/>
          </a:xfrm>
          <a:prstGeom prst="straightConnector1">
            <a:avLst/>
          </a:prstGeom>
          <a:ln w="28575">
            <a:solidFill>
              <a:srgbClr val="003F98"/>
            </a:solidFill>
            <a:tailEnd type="triangle"/>
          </a:ln>
        </p:spPr>
        <p:style>
          <a:lnRef idx="2">
            <a:schemeClr val="accent1"/>
          </a:lnRef>
          <a:fillRef idx="0">
            <a:schemeClr val="accent1"/>
          </a:fillRef>
          <a:effectRef idx="1">
            <a:schemeClr val="accent1"/>
          </a:effectRef>
          <a:fontRef idx="minor">
            <a:schemeClr val="tx1"/>
          </a:fontRef>
        </p:style>
      </p:cxnSp>
      <p:cxnSp>
        <p:nvCxnSpPr>
          <p:cNvPr id="48" name="直線矢印コネクタ 47">
            <a:extLst>
              <a:ext uri="{FF2B5EF4-FFF2-40B4-BE49-F238E27FC236}">
                <a16:creationId xmlns:a16="http://schemas.microsoft.com/office/drawing/2014/main" id="{0969E499-160E-ED73-07F8-9EA77EF7EC31}"/>
              </a:ext>
            </a:extLst>
          </p:cNvPr>
          <p:cNvCxnSpPr>
            <a:cxnSpLocks/>
          </p:cNvCxnSpPr>
          <p:nvPr/>
        </p:nvCxnSpPr>
        <p:spPr>
          <a:xfrm flipH="1">
            <a:off x="4142121" y="8564320"/>
            <a:ext cx="1404000" cy="0"/>
          </a:xfrm>
          <a:prstGeom prst="straightConnector1">
            <a:avLst/>
          </a:prstGeom>
          <a:ln w="28575">
            <a:solidFill>
              <a:srgbClr val="003F98"/>
            </a:solidFill>
            <a:tailEnd type="triangle"/>
          </a:ln>
        </p:spPr>
        <p:style>
          <a:lnRef idx="2">
            <a:schemeClr val="accent1"/>
          </a:lnRef>
          <a:fillRef idx="0">
            <a:schemeClr val="accent1"/>
          </a:fillRef>
          <a:effectRef idx="1">
            <a:schemeClr val="accent1"/>
          </a:effectRef>
          <a:fontRef idx="minor">
            <a:schemeClr val="tx1"/>
          </a:fontRef>
        </p:style>
      </p:cxnSp>
      <p:sp>
        <p:nvSpPr>
          <p:cNvPr id="49" name="正方形/長方形 48">
            <a:extLst>
              <a:ext uri="{FF2B5EF4-FFF2-40B4-BE49-F238E27FC236}">
                <a16:creationId xmlns:a16="http://schemas.microsoft.com/office/drawing/2014/main" id="{C6E94D88-8A1E-89F6-1A11-BCE2F191C2CC}"/>
              </a:ext>
            </a:extLst>
          </p:cNvPr>
          <p:cNvSpPr/>
          <p:nvPr/>
        </p:nvSpPr>
        <p:spPr>
          <a:xfrm>
            <a:off x="5967727" y="5900542"/>
            <a:ext cx="266849" cy="348689"/>
          </a:xfrm>
          <a:prstGeom prst="rect">
            <a:avLst/>
          </a:prstGeom>
          <a:solidFill>
            <a:srgbClr val="003F98"/>
          </a:solid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b="1" dirty="0">
                <a:solidFill>
                  <a:schemeClr val="bg1"/>
                </a:solidFill>
              </a:rPr>
              <a:t>受付</a:t>
            </a:r>
          </a:p>
        </p:txBody>
      </p:sp>
      <p:sp>
        <p:nvSpPr>
          <p:cNvPr id="50" name="正方形/長方形 49">
            <a:extLst>
              <a:ext uri="{FF2B5EF4-FFF2-40B4-BE49-F238E27FC236}">
                <a16:creationId xmlns:a16="http://schemas.microsoft.com/office/drawing/2014/main" id="{04B454D7-D2FE-8CEB-3254-CDB503D8EFFA}"/>
              </a:ext>
            </a:extLst>
          </p:cNvPr>
          <p:cNvSpPr/>
          <p:nvPr/>
        </p:nvSpPr>
        <p:spPr>
          <a:xfrm>
            <a:off x="3149244" y="5218149"/>
            <a:ext cx="576230" cy="300779"/>
          </a:xfrm>
          <a:prstGeom prst="rect">
            <a:avLst/>
          </a:prstGeom>
          <a:solidFill>
            <a:srgbClr val="C00000"/>
          </a:solidFill>
          <a:ln>
            <a:solidFill>
              <a:srgbClr val="003F98"/>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900" b="1" dirty="0">
                <a:solidFill>
                  <a:schemeClr val="bg1"/>
                </a:solidFill>
              </a:rPr>
              <a:t>飼い主受付</a:t>
            </a:r>
          </a:p>
        </p:txBody>
      </p:sp>
      <p:sp>
        <p:nvSpPr>
          <p:cNvPr id="10" name="object 35">
            <a:extLst>
              <a:ext uri="{FF2B5EF4-FFF2-40B4-BE49-F238E27FC236}">
                <a16:creationId xmlns:a16="http://schemas.microsoft.com/office/drawing/2014/main" id="{133B8D5F-3210-6C72-58EB-3FFCF22863A1}"/>
              </a:ext>
            </a:extLst>
          </p:cNvPr>
          <p:cNvSpPr/>
          <p:nvPr/>
        </p:nvSpPr>
        <p:spPr>
          <a:xfrm flipV="1">
            <a:off x="641056" y="3359196"/>
            <a:ext cx="5548439" cy="68184"/>
          </a:xfrm>
          <a:custGeom>
            <a:avLst/>
            <a:gdLst/>
            <a:ahLst/>
            <a:cxnLst/>
            <a:rect l="l" t="t" r="r" b="b"/>
            <a:pathLst>
              <a:path w="4752975">
                <a:moveTo>
                  <a:pt x="0" y="0"/>
                </a:moveTo>
                <a:lnTo>
                  <a:pt x="4752797" y="0"/>
                </a:lnTo>
              </a:path>
            </a:pathLst>
          </a:custGeom>
          <a:ln w="36004" cap="rnd">
            <a:solidFill>
              <a:srgbClr val="003F98"/>
            </a:solidFill>
            <a:prstDash val="sysDot"/>
          </a:ln>
        </p:spPr>
        <p:txBody>
          <a:bodyPr wrap="square" lIns="0" tIns="0" rIns="0" bIns="0" rtlCol="0"/>
          <a:lstStyle/>
          <a:p>
            <a:endParaRPr dirty="0">
              <a:latin typeface="+mj-ea"/>
              <a:ea typeface="+mj-ea"/>
            </a:endParaRPr>
          </a:p>
        </p:txBody>
      </p:sp>
    </p:spTree>
    <p:extLst>
      <p:ext uri="{BB962C8B-B14F-4D97-AF65-F5344CB8AC3E}">
        <p14:creationId xmlns:p14="http://schemas.microsoft.com/office/powerpoint/2010/main" val="39109145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17240</TotalTime>
  <Words>5423</Words>
  <Application>Microsoft Office PowerPoint</Application>
  <PresentationFormat>A4 210 x 297 mm</PresentationFormat>
  <Paragraphs>812</Paragraphs>
  <Slides>61</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61</vt:i4>
      </vt:variant>
    </vt:vector>
  </HeadingPairs>
  <TitlesOfParts>
    <vt:vector size="73" baseType="lpstr">
      <vt:lpstr>BIZ UDPゴシック</vt:lpstr>
      <vt:lpstr>HGS創英角ｺﾞｼｯｸUB</vt:lpstr>
      <vt:lpstr>ＭＳ 明朝</vt:lpstr>
      <vt:lpstr>游ゴシック</vt:lpstr>
      <vt:lpstr>游明朝</vt:lpstr>
      <vt:lpstr>Aptos</vt:lpstr>
      <vt:lpstr>Aptos Display</vt:lpstr>
      <vt:lpstr>Arial</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犬の飼養場所</vt:lpstr>
      <vt:lpstr>猫の飼養場所</vt:lpstr>
      <vt:lpstr>ペットの 飼養場所</vt:lpstr>
      <vt:lpstr>ペットの飼養場所</vt:lpstr>
      <vt:lpstr>おねがい！</vt:lpstr>
      <vt:lpstr>飼い主以外 立入禁止</vt:lpstr>
      <vt:lpstr>飼い主受付</vt:lpstr>
      <vt:lpstr>飼い主</vt:lpstr>
      <vt:lpstr>PowerPoint プレゼンテーション</vt:lpstr>
      <vt:lpstr>飼い主受付</vt:lpstr>
      <vt:lpstr>飼い主受付</vt:lpstr>
      <vt:lpstr>飼い主受付</vt:lpstr>
      <vt:lpstr>ペットと一緒に避難した方は 下の地図の道順にそって、 正門から入り受付をしてください</vt:lpstr>
      <vt:lpstr>ペットと一緒に避難した方は 正門から入り受付をしてください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排泄物は きちんと 処理しましょう</vt:lpstr>
      <vt:lpstr>臭いは苦情の 原因です。 みんなで協力して 掃除しましょう！</vt:lpstr>
      <vt:lpstr>排水溝を清潔に  抜け毛や食べ残しを片付けましょう！</vt:lpstr>
      <vt:lpstr>ルールを守り みんなで協力して 愛犬・愛猫を 守りましょう！</vt:lpstr>
      <vt:lpstr>飼い主の方は必ず毎日確認してください</vt:lpstr>
      <vt:lpstr>PowerPoint プレゼンテーション</vt:lpstr>
      <vt:lpstr>PowerPoint プレゼンテーション</vt:lpstr>
      <vt:lpstr>PowerPoint プレゼンテーション</vt:lpstr>
      <vt:lpstr>いったん帰宅しますが、 ○日〇時に集まって 清掃します。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井上 徹太郎</dc:creator>
  <cp:lastModifiedBy>齋藤　靖正</cp:lastModifiedBy>
  <cp:revision>84</cp:revision>
  <cp:lastPrinted>2026-03-26T13:42:30Z</cp:lastPrinted>
  <dcterms:created xsi:type="dcterms:W3CDTF">2025-10-28T07:43:26Z</dcterms:created>
  <dcterms:modified xsi:type="dcterms:W3CDTF">2026-03-29T11:05:11Z</dcterms:modified>
</cp:coreProperties>
</file>