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2" r:id="rId1"/>
    <p:sldMasterId id="2147483999" r:id="rId2"/>
  </p:sldMasterIdLst>
  <p:notesMasterIdLst>
    <p:notesMasterId r:id="rId29"/>
  </p:notesMasterIdLst>
  <p:handoutMasterIdLst>
    <p:handoutMasterId r:id="rId30"/>
  </p:handoutMasterIdLst>
  <p:sldIdLst>
    <p:sldId id="256" r:id="rId3"/>
    <p:sldId id="302" r:id="rId4"/>
    <p:sldId id="269" r:id="rId5"/>
    <p:sldId id="259" r:id="rId6"/>
    <p:sldId id="260" r:id="rId7"/>
    <p:sldId id="268" r:id="rId8"/>
    <p:sldId id="309" r:id="rId9"/>
    <p:sldId id="261" r:id="rId10"/>
    <p:sldId id="322" r:id="rId11"/>
    <p:sldId id="344" r:id="rId12"/>
    <p:sldId id="320" r:id="rId13"/>
    <p:sldId id="343" r:id="rId14"/>
    <p:sldId id="329" r:id="rId15"/>
    <p:sldId id="345" r:id="rId16"/>
    <p:sldId id="346" r:id="rId17"/>
    <p:sldId id="321" r:id="rId18"/>
    <p:sldId id="348" r:id="rId19"/>
    <p:sldId id="347" r:id="rId20"/>
    <p:sldId id="356" r:id="rId21"/>
    <p:sldId id="349" r:id="rId22"/>
    <p:sldId id="350" r:id="rId23"/>
    <p:sldId id="351" r:id="rId24"/>
    <p:sldId id="352" r:id="rId25"/>
    <p:sldId id="353" r:id="rId26"/>
    <p:sldId id="354" r:id="rId27"/>
    <p:sldId id="327" r:id="rId28"/>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3263 安井 康基" initials="3安康"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DEAFED"/>
    <a:srgbClr val="D08BE5"/>
    <a:srgbClr val="D79FE9"/>
    <a:srgbClr val="C36C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09" autoAdjust="0"/>
    <p:restoredTop sz="61060" autoAdjust="0"/>
  </p:normalViewPr>
  <p:slideViewPr>
    <p:cSldViewPr>
      <p:cViewPr varScale="1">
        <p:scale>
          <a:sx n="59" d="100"/>
          <a:sy n="59" d="100"/>
        </p:scale>
        <p:origin x="2064"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2"/>
            <a:ext cx="2919348" cy="493941"/>
          </a:xfrm>
          <a:prstGeom prst="rect">
            <a:avLst/>
          </a:prstGeom>
        </p:spPr>
        <p:txBody>
          <a:bodyPr vert="horz" lIns="89745" tIns="44873" rIns="89745" bIns="44873"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864" y="2"/>
            <a:ext cx="2919348" cy="493941"/>
          </a:xfrm>
          <a:prstGeom prst="rect">
            <a:avLst/>
          </a:prstGeom>
        </p:spPr>
        <p:txBody>
          <a:bodyPr vert="horz" lIns="89745" tIns="44873" rIns="89745" bIns="44873" rtlCol="0"/>
          <a:lstStyle>
            <a:lvl1pPr algn="r">
              <a:defRPr sz="1200"/>
            </a:lvl1pPr>
          </a:lstStyle>
          <a:p>
            <a:endParaRPr kumimoji="1" lang="ja-JP" altLang="en-US"/>
          </a:p>
        </p:txBody>
      </p:sp>
      <p:sp>
        <p:nvSpPr>
          <p:cNvPr id="4" name="フッター プレースホルダー 3"/>
          <p:cNvSpPr>
            <a:spLocks noGrp="1"/>
          </p:cNvSpPr>
          <p:nvPr>
            <p:ph type="ftr" sz="quarter" idx="2"/>
          </p:nvPr>
        </p:nvSpPr>
        <p:spPr>
          <a:xfrm>
            <a:off x="1" y="9370811"/>
            <a:ext cx="2919348" cy="493941"/>
          </a:xfrm>
          <a:prstGeom prst="rect">
            <a:avLst/>
          </a:prstGeom>
        </p:spPr>
        <p:txBody>
          <a:bodyPr vert="horz" lIns="89745" tIns="44873" rIns="89745" bIns="44873"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864" y="9370811"/>
            <a:ext cx="2919348" cy="493941"/>
          </a:xfrm>
          <a:prstGeom prst="rect">
            <a:avLst/>
          </a:prstGeom>
        </p:spPr>
        <p:txBody>
          <a:bodyPr vert="horz" lIns="89745" tIns="44873" rIns="89745" bIns="44873" rtlCol="0" anchor="b"/>
          <a:lstStyle>
            <a:lvl1pPr algn="r">
              <a:defRPr sz="1200"/>
            </a:lvl1pPr>
          </a:lstStyle>
          <a:p>
            <a:fld id="{87FCDBD1-F520-42B8-9957-B23B3FE980B8}" type="slidenum">
              <a:rPr kumimoji="1" lang="ja-JP" altLang="en-US" smtClean="0"/>
              <a:t>‹#›</a:t>
            </a:fld>
            <a:endParaRPr kumimoji="1" lang="ja-JP" altLang="en-US"/>
          </a:p>
        </p:txBody>
      </p:sp>
    </p:spTree>
    <p:extLst>
      <p:ext uri="{BB962C8B-B14F-4D97-AF65-F5344CB8AC3E}">
        <p14:creationId xmlns:p14="http://schemas.microsoft.com/office/powerpoint/2010/main" val="3317707998"/>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18831" cy="493316"/>
          </a:xfrm>
          <a:prstGeom prst="rect">
            <a:avLst/>
          </a:prstGeom>
        </p:spPr>
        <p:txBody>
          <a:bodyPr vert="horz" lIns="94825" tIns="47413" rIns="94825" bIns="47413" rtlCol="0"/>
          <a:lstStyle>
            <a:lvl1pPr algn="l">
              <a:defRPr sz="1300"/>
            </a:lvl1pPr>
          </a:lstStyle>
          <a:p>
            <a:endParaRPr kumimoji="1" lang="ja-JP" altLang="en-US"/>
          </a:p>
        </p:txBody>
      </p:sp>
      <p:sp>
        <p:nvSpPr>
          <p:cNvPr id="3" name="日付プレースホルダー 2"/>
          <p:cNvSpPr>
            <a:spLocks noGrp="1"/>
          </p:cNvSpPr>
          <p:nvPr>
            <p:ph type="dt" idx="1"/>
          </p:nvPr>
        </p:nvSpPr>
        <p:spPr>
          <a:xfrm>
            <a:off x="3815377" y="0"/>
            <a:ext cx="2918831" cy="493316"/>
          </a:xfrm>
          <a:prstGeom prst="rect">
            <a:avLst/>
          </a:prstGeom>
        </p:spPr>
        <p:txBody>
          <a:bodyPr vert="horz" lIns="94825" tIns="47413" rIns="94825" bIns="47413" rtlCol="0"/>
          <a:lstStyle>
            <a:lvl1pPr algn="r">
              <a:defRPr sz="1300"/>
            </a:lvl1pPr>
          </a:lstStyle>
          <a:p>
            <a:endParaRPr kumimoji="1" lang="ja-JP" altLang="en-US"/>
          </a:p>
        </p:txBody>
      </p:sp>
      <p:sp>
        <p:nvSpPr>
          <p:cNvPr id="4" name="スライド イメージ プレースホルダー 3"/>
          <p:cNvSpPr>
            <a:spLocks noGrp="1" noRot="1" noChangeAspect="1"/>
          </p:cNvSpPr>
          <p:nvPr>
            <p:ph type="sldImg" idx="2"/>
          </p:nvPr>
        </p:nvSpPr>
        <p:spPr>
          <a:xfrm>
            <a:off x="903288" y="739775"/>
            <a:ext cx="4929187" cy="3698875"/>
          </a:xfrm>
          <a:prstGeom prst="rect">
            <a:avLst/>
          </a:prstGeom>
          <a:noFill/>
          <a:ln w="12700">
            <a:solidFill>
              <a:prstClr val="black"/>
            </a:solidFill>
          </a:ln>
        </p:spPr>
        <p:txBody>
          <a:bodyPr vert="horz" lIns="94825" tIns="47413" rIns="94825" bIns="47413" rtlCol="0" anchor="ctr"/>
          <a:lstStyle/>
          <a:p>
            <a:endParaRPr lang="ja-JP" altLang="en-US"/>
          </a:p>
        </p:txBody>
      </p:sp>
      <p:sp>
        <p:nvSpPr>
          <p:cNvPr id="5" name="ノート プレースホルダー 4"/>
          <p:cNvSpPr>
            <a:spLocks noGrp="1"/>
          </p:cNvSpPr>
          <p:nvPr>
            <p:ph type="body" sz="quarter" idx="3"/>
          </p:nvPr>
        </p:nvSpPr>
        <p:spPr>
          <a:xfrm>
            <a:off x="673577" y="4686501"/>
            <a:ext cx="5388610" cy="4439841"/>
          </a:xfrm>
          <a:prstGeom prst="rect">
            <a:avLst/>
          </a:prstGeom>
        </p:spPr>
        <p:txBody>
          <a:bodyPr vert="horz" lIns="94825" tIns="47413" rIns="94825" bIns="474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371286"/>
            <a:ext cx="2918831" cy="493316"/>
          </a:xfrm>
          <a:prstGeom prst="rect">
            <a:avLst/>
          </a:prstGeom>
        </p:spPr>
        <p:txBody>
          <a:bodyPr vert="horz" lIns="94825" tIns="47413" rIns="94825" bIns="47413"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815377" y="9371286"/>
            <a:ext cx="2918831" cy="493316"/>
          </a:xfrm>
          <a:prstGeom prst="rect">
            <a:avLst/>
          </a:prstGeom>
        </p:spPr>
        <p:txBody>
          <a:bodyPr vert="horz" lIns="94825" tIns="47413" rIns="94825" bIns="47413" rtlCol="0" anchor="b"/>
          <a:lstStyle>
            <a:lvl1pPr algn="r">
              <a:defRPr sz="1300"/>
            </a:lvl1pPr>
          </a:lstStyle>
          <a:p>
            <a:fld id="{F1072CC4-8F85-4181-BA10-50D5AADDA1E8}" type="slidenum">
              <a:rPr kumimoji="1" lang="ja-JP" altLang="en-US" smtClean="0"/>
              <a:t>‹#›</a:t>
            </a:fld>
            <a:endParaRPr kumimoji="1" lang="ja-JP" altLang="en-US"/>
          </a:p>
        </p:txBody>
      </p:sp>
    </p:spTree>
    <p:extLst>
      <p:ext uri="{BB962C8B-B14F-4D97-AF65-F5344CB8AC3E}">
        <p14:creationId xmlns:p14="http://schemas.microsoft.com/office/powerpoint/2010/main" val="2123338640"/>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＜全体で約</a:t>
            </a:r>
            <a:r>
              <a:rPr kumimoji="1" lang="en-US" altLang="ja-JP" dirty="0"/>
              <a:t>17</a:t>
            </a:r>
            <a:r>
              <a:rPr kumimoji="1" lang="ja-JP" altLang="en-US" dirty="0"/>
              <a:t>分＞</a:t>
            </a:r>
            <a:endParaRPr kumimoji="1" lang="en-US" altLang="ja-JP" dirty="0"/>
          </a:p>
          <a:p>
            <a:endParaRPr kumimoji="1" lang="en-US" altLang="ja-JP" dirty="0"/>
          </a:p>
          <a:p>
            <a:r>
              <a:rPr kumimoji="1" lang="ja-JP" altLang="en-US" dirty="0"/>
              <a:t>津島市人権教育実行委員会です。本日はよろしくお願いします。</a:t>
            </a:r>
            <a:endParaRPr kumimoji="1" lang="en-US" altLang="ja-JP" dirty="0"/>
          </a:p>
          <a:p>
            <a:r>
              <a:rPr kumimoji="1" lang="ja-JP" altLang="en-US" dirty="0"/>
              <a:t>津島市では今回、人権教育のために紙芝居を作成し、その実演と音楽会の実施をいたしました。</a:t>
            </a:r>
            <a:endParaRPr kumimoji="1" lang="en-US" altLang="ja-JP" dirty="0"/>
          </a:p>
          <a:p>
            <a:r>
              <a:rPr kumimoji="1" lang="ja-JP" altLang="en-US" dirty="0"/>
              <a:t>本日はそのことについて、お時間をいただいて説明をさせて頂きます。よろしくお願いします。</a:t>
            </a:r>
          </a:p>
        </p:txBody>
      </p:sp>
      <p:sp>
        <p:nvSpPr>
          <p:cNvPr id="5" name="日付プレースホルダー 4"/>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2018667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次に、事業実施の目的を説明します。</a:t>
            </a:r>
          </a:p>
        </p:txBody>
      </p:sp>
      <p:sp>
        <p:nvSpPr>
          <p:cNvPr id="5" name="日付プレースホルダー 4"/>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26686315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248">
              <a:defRPr/>
            </a:pPr>
            <a:r>
              <a:rPr kumimoji="1" lang="ja-JP" altLang="en-US" dirty="0"/>
              <a:t>想像力、言葉による理解力、認識力が次第に育ってくる時期の子どもたちへの人権教育はとても重要なものです。文部科学省（中央教育審議会　子どもを取り巻く環境の変化を踏まえた今後の幼児教育の在り方について（答申）　第１章より）も、幼児期に人間形成の基礎が築かれると示しており、幼児期に経験した生活や遊びは、その後の安定した情緒を育むための土台となりえると考えられます。また、幼児期をどう過ごすかで、知性や社会性の基礎が変化していくことも考えられ、子どもがさまざまな体験を得ること、そのための環境づくりは非常に重要なことだといえると思います。</a:t>
            </a:r>
          </a:p>
          <a:p>
            <a:pPr defTabSz="948248">
              <a:defRPr/>
            </a:pPr>
            <a:r>
              <a:rPr kumimoji="1" lang="ja-JP" altLang="en-US" dirty="0"/>
              <a:t>津島市人権教育実行委員会では、いろいろな問題に対する子どもたちなりの体験からの「気付き」は、必要であり、絵本やお話の本などを活用することで、想像力等を育て、自分を大切にする感情とともに、他の人のことも思いやれるような心を育むことが大切であると考えています。その趣旨に基づき、平成２５年度にはいじめをテーマにした紙芝居「もう、かみなりはおちません」を作成しました。この紙芝居については、地域の保育園や幼稚園、小学校等へ配布を行うと共に、津島人権擁護委員協議会津島地区委員会の人権教室に現在も活用していただいています。</a:t>
            </a:r>
          </a:p>
          <a:p>
            <a:pPr defTabSz="948248">
              <a:defRPr/>
            </a:pPr>
            <a:r>
              <a:rPr kumimoji="1" lang="en-US" altLang="ja-JP" dirty="0"/>
              <a:t>【1</a:t>
            </a:r>
            <a:r>
              <a:rPr kumimoji="1" lang="ja-JP" altLang="en-US" dirty="0"/>
              <a:t>分</a:t>
            </a:r>
            <a:r>
              <a:rPr kumimoji="1" lang="en-US" altLang="ja-JP" dirty="0"/>
              <a:t>15</a:t>
            </a:r>
            <a:r>
              <a:rPr kumimoji="1" lang="ja-JP" altLang="en-US" dirty="0"/>
              <a:t>秒</a:t>
            </a:r>
            <a:r>
              <a:rPr kumimoji="1" lang="en-US" altLang="ja-JP" dirty="0"/>
              <a:t>】</a:t>
            </a:r>
          </a:p>
        </p:txBody>
      </p:sp>
      <p:sp>
        <p:nvSpPr>
          <p:cNvPr id="5" name="日付プレースホルダー 4"/>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12875604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248">
              <a:defRPr/>
            </a:pPr>
            <a:r>
              <a:rPr kumimoji="1" lang="ja-JP" altLang="en-US" dirty="0"/>
              <a:t>この前回の取組の成果を踏まえて、「もう、かみなりはおちません」で伝えるいじめとは別のテーマでの子どもたちの体験のためのツールとして、改めて人権についての紙芝居を作成しようということになりました。そこで、今回作成する紙芝居は、この紙芝居を通して、現在そして未来の「人権の担い手」である子ども達に、勝手な思い込みや決めつけで人を見るのではなく、一人ひとりの違いを認め、相手の立場に立って考える視点を持つ「人権感覚」を育むことを目的としました。</a:t>
            </a:r>
            <a:endParaRPr kumimoji="1" lang="en-US" altLang="ja-JP" dirty="0"/>
          </a:p>
          <a:p>
            <a:pPr defTabSz="948248">
              <a:defRPr/>
            </a:pPr>
            <a:r>
              <a:rPr kumimoji="1" lang="en-US" altLang="ja-JP" dirty="0"/>
              <a:t>【30</a:t>
            </a:r>
            <a:r>
              <a:rPr kumimoji="1" lang="ja-JP" altLang="en-US" dirty="0"/>
              <a:t>秒</a:t>
            </a:r>
            <a:r>
              <a:rPr kumimoji="1" lang="en-US" altLang="ja-JP" dirty="0"/>
              <a:t>】</a:t>
            </a:r>
          </a:p>
        </p:txBody>
      </p:sp>
      <p:sp>
        <p:nvSpPr>
          <p:cNvPr id="5" name="日付プレースホルダー 4"/>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24390267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それでは、事業経過について説明します。</a:t>
            </a:r>
          </a:p>
        </p:txBody>
      </p:sp>
      <p:sp>
        <p:nvSpPr>
          <p:cNvPr id="5" name="日付プレースホルダー 4"/>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16458150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248">
              <a:defRPr/>
            </a:pPr>
            <a:r>
              <a:rPr kumimoji="1" lang="ja-JP" altLang="en-US" dirty="0"/>
              <a:t>事業内容の検討、決定を行う会議については、全部で３回行いました。</a:t>
            </a:r>
            <a:endParaRPr kumimoji="1" lang="en-US" altLang="ja-JP" dirty="0"/>
          </a:p>
          <a:p>
            <a:pPr defTabSz="948248">
              <a:defRPr/>
            </a:pPr>
            <a:r>
              <a:rPr kumimoji="1" lang="ja-JP" altLang="en-US" dirty="0"/>
              <a:t>１回目の会議は５月</a:t>
            </a:r>
            <a:r>
              <a:rPr kumimoji="1" lang="en-US" altLang="ja-JP" dirty="0"/>
              <a:t>16</a:t>
            </a:r>
            <a:r>
              <a:rPr kumimoji="1" lang="ja-JP" altLang="en-US" dirty="0"/>
              <a:t>日です。県教育委員会からの決定通知及び契約前だったので、準備会として開催しています。この会では、会長及び副会長の選出、事務局から今回の受託した事業の趣旨の説明、今回の事業計画の説明をさせていただき、説明させていただいた事業計画の内容を土台として、実際にどのように進めていくかの具体的な検討と決定が行われました。</a:t>
            </a:r>
            <a:endParaRPr kumimoji="1" lang="en-US" altLang="ja-JP" dirty="0"/>
          </a:p>
          <a:p>
            <a:pPr defTabSz="948248">
              <a:defRPr/>
            </a:pPr>
            <a:r>
              <a:rPr kumimoji="1" lang="ja-JP" altLang="en-US" dirty="0"/>
              <a:t>２回目については、８月</a:t>
            </a:r>
            <a:r>
              <a:rPr kumimoji="1" lang="en-US" altLang="ja-JP" dirty="0"/>
              <a:t>31</a:t>
            </a:r>
            <a:r>
              <a:rPr kumimoji="1" lang="ja-JP" altLang="en-US" dirty="0"/>
              <a:t>日に実施されました。５月</a:t>
            </a:r>
            <a:r>
              <a:rPr kumimoji="1" lang="en-US" altLang="ja-JP" dirty="0"/>
              <a:t>19</a:t>
            </a:r>
            <a:r>
              <a:rPr kumimoji="1" lang="ja-JP" altLang="en-US" dirty="0"/>
              <a:t>日付で受託の決定通知をいただき、契約についても６月１日付で締結しておりますので、ここからは第１回の委員会として開催しています。第１回委員会では、前回決定した内容にて進行した事業の状況報告を行い、内容を精査いただいて追加・変更・修正する点について検討をしました。その他、成果物として完成した紙芝居の実演をどのように行うかと、実演の際に併せて実施する内容についても検討を行いました。</a:t>
            </a:r>
            <a:endParaRPr kumimoji="1" lang="en-US" altLang="ja-JP" dirty="0"/>
          </a:p>
          <a:p>
            <a:pPr defTabSz="948248">
              <a:defRPr/>
            </a:pPr>
            <a:r>
              <a:rPr kumimoji="1" lang="ja-JP" altLang="en-US" dirty="0"/>
              <a:t>３回目となる第２回委員会は１月</a:t>
            </a:r>
            <a:r>
              <a:rPr kumimoji="1" lang="en-US" altLang="ja-JP" dirty="0"/>
              <a:t>17</a:t>
            </a:r>
            <a:r>
              <a:rPr kumimoji="1" lang="ja-JP" altLang="en-US" dirty="0"/>
              <a:t>日に開催しました。後ほど詳しく説明しますが、この委員会の前に実演については完了しております。この委員会では、事業の総括としての内容報告と、会計の報告を行いました。</a:t>
            </a:r>
            <a:endParaRPr kumimoji="1" lang="en-US" altLang="ja-JP" dirty="0"/>
          </a:p>
          <a:p>
            <a:pPr defTabSz="948248">
              <a:defRPr/>
            </a:pPr>
            <a:r>
              <a:rPr kumimoji="1" lang="en-US" altLang="ja-JP" dirty="0"/>
              <a:t>【1</a:t>
            </a:r>
            <a:r>
              <a:rPr kumimoji="1" lang="ja-JP" altLang="en-US" dirty="0"/>
              <a:t>分</a:t>
            </a:r>
            <a:r>
              <a:rPr kumimoji="1" lang="en-US" altLang="ja-JP" dirty="0"/>
              <a:t>30</a:t>
            </a:r>
            <a:r>
              <a:rPr kumimoji="1" lang="ja-JP" altLang="en-US" dirty="0"/>
              <a:t>秒</a:t>
            </a:r>
            <a:r>
              <a:rPr kumimoji="1" lang="en-US" altLang="ja-JP" dirty="0"/>
              <a:t>】</a:t>
            </a:r>
          </a:p>
        </p:txBody>
      </p:sp>
      <p:sp>
        <p:nvSpPr>
          <p:cNvPr id="5" name="日付プレースホルダー 4"/>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2701633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では、実際にどのような活動を行ったかをここからは説明させていただきます。</a:t>
            </a:r>
          </a:p>
        </p:txBody>
      </p:sp>
      <p:sp>
        <p:nvSpPr>
          <p:cNvPr id="5" name="日付プレースホルダー 4"/>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2723342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248">
              <a:defRPr/>
            </a:pPr>
            <a:r>
              <a:rPr kumimoji="1" lang="ja-JP" altLang="en-US" dirty="0"/>
              <a:t>前回の紙芝居「もう、かみなりはおちません」は津島市内にかつて存在した津島村の昔話でした。お話を聞くにあたって、子ども達の興味を引き出すことはとても重要です。自分たちが住んでいるまちのお話であれば、それをきっかけに興味をもってもらうこともできるのではないか、また、実演の際に子どもたちにより津島市を身近に感じてもらいたいという思いもあり、今回も津島市に所縁のある昔話を選定することにしました。</a:t>
            </a:r>
            <a:endParaRPr kumimoji="1" lang="en-US" altLang="ja-JP" dirty="0"/>
          </a:p>
          <a:p>
            <a:pPr defTabSz="948248">
              <a:defRPr/>
            </a:pPr>
            <a:r>
              <a:rPr kumimoji="1" lang="ja-JP" altLang="en-US" dirty="0"/>
              <a:t>幸いにも、前回の紙芝居を作成した際に昔話をお教えいただいた方が今回も委員として参加していただいていたので、その方にお願いし、津島と、近隣の海部地域の昔話を見せていただきました。いくつか候補となる昔話がありましたが、その中で検討を進めていった結果、津島とあま市を舞台にした昔話、義経さまの矢塚を今回の紙芝居の昔話として採用することに決まりました。</a:t>
            </a:r>
            <a:endParaRPr kumimoji="1" lang="en-US" altLang="ja-JP" dirty="0"/>
          </a:p>
          <a:p>
            <a:pPr defTabSz="948248">
              <a:defRPr/>
            </a:pPr>
            <a:r>
              <a:rPr lang="ja-JP" altLang="ja-JP" dirty="0"/>
              <a:t>義経さまの矢塚は、源義経が戦のために現在のあま市</a:t>
            </a:r>
            <a:r>
              <a:rPr lang="ja-JP" altLang="en-US" dirty="0"/>
              <a:t>の甚目寺</a:t>
            </a:r>
            <a:r>
              <a:rPr lang="ja-JP" altLang="ja-JP" dirty="0"/>
              <a:t>を行軍中に休憩していた時の話</a:t>
            </a:r>
            <a:r>
              <a:rPr lang="ja-JP" altLang="en-US" dirty="0"/>
              <a:t>です</a:t>
            </a:r>
            <a:r>
              <a:rPr lang="ja-JP" altLang="ja-JP" dirty="0"/>
              <a:t>。</a:t>
            </a:r>
            <a:r>
              <a:rPr lang="ja-JP" altLang="en-US" dirty="0"/>
              <a:t>義経の仲間の</a:t>
            </a:r>
            <a:r>
              <a:rPr lang="ja-JP" altLang="ja-JP" dirty="0"/>
              <a:t>サムライが自分よりも体格が小さく、</a:t>
            </a:r>
            <a:r>
              <a:rPr lang="ja-JP" altLang="en-US" dirty="0"/>
              <a:t>色白の義経をからかい、さらに</a:t>
            </a:r>
            <a:r>
              <a:rPr lang="ja-JP" altLang="ja-JP" dirty="0"/>
              <a:t>持っている弓も自分</a:t>
            </a:r>
            <a:r>
              <a:rPr lang="ja-JP" altLang="en-US" dirty="0"/>
              <a:t>のもの</a:t>
            </a:r>
            <a:r>
              <a:rPr lang="ja-JP" altLang="ja-JP" dirty="0"/>
              <a:t>より小さい</a:t>
            </a:r>
            <a:r>
              <a:rPr lang="ja-JP" altLang="en-US" dirty="0"/>
              <a:t>と言ったところ、お供の弁慶が怒り、</a:t>
            </a:r>
            <a:r>
              <a:rPr lang="ja-JP" altLang="ja-JP" dirty="0"/>
              <a:t>矢をどこまで飛ばせるか</a:t>
            </a:r>
            <a:r>
              <a:rPr lang="ja-JP" altLang="en-US" dirty="0"/>
              <a:t>競争をすること</a:t>
            </a:r>
            <a:r>
              <a:rPr lang="ja-JP" altLang="ja-JP" dirty="0"/>
              <a:t>にな</a:t>
            </a:r>
            <a:r>
              <a:rPr lang="ja-JP" altLang="en-US" dirty="0"/>
              <a:t>りました</a:t>
            </a:r>
            <a:r>
              <a:rPr lang="ja-JP" altLang="ja-JP" dirty="0"/>
              <a:t>。</a:t>
            </a:r>
            <a:r>
              <a:rPr lang="ja-JP" altLang="en-US" dirty="0"/>
              <a:t>矢を飛ばすことが得意なサムライは自信満々で３町という距離を飛ばしましたが、</a:t>
            </a:r>
            <a:r>
              <a:rPr lang="ja-JP" altLang="ja-JP" dirty="0"/>
              <a:t>義経はサムライよりも</a:t>
            </a:r>
            <a:r>
              <a:rPr lang="ja-JP" altLang="en-US" dirty="0"/>
              <a:t>さらに</a:t>
            </a:r>
            <a:r>
              <a:rPr lang="ja-JP" altLang="ja-JP" dirty="0"/>
              <a:t>遠く、</a:t>
            </a:r>
            <a:r>
              <a:rPr lang="en-US" altLang="ja-JP" dirty="0"/>
              <a:t>100</a:t>
            </a:r>
            <a:r>
              <a:rPr lang="ja-JP" altLang="en-US" dirty="0"/>
              <a:t>町もの距離を飛ばし、その矢は</a:t>
            </a:r>
            <a:r>
              <a:rPr lang="ja-JP" altLang="ja-JP" dirty="0"/>
              <a:t>津島市</a:t>
            </a:r>
            <a:r>
              <a:rPr lang="ja-JP" altLang="en-US" dirty="0"/>
              <a:t>まで</a:t>
            </a:r>
            <a:r>
              <a:rPr lang="ja-JP" altLang="ja-JP" dirty="0"/>
              <a:t>飛</a:t>
            </a:r>
            <a:r>
              <a:rPr lang="ja-JP" altLang="en-US" dirty="0"/>
              <a:t>んでゆきました。そしてその矢が刺さったところからは不思議と竹が生え、竹や</a:t>
            </a:r>
            <a:r>
              <a:rPr lang="ja-JP" altLang="en-US" dirty="0" err="1"/>
              <a:t>ぶ</a:t>
            </a:r>
            <a:r>
              <a:rPr lang="ja-JP" altLang="en-US" dirty="0"/>
              <a:t>となりました。この矢が刺さったところは矢塚と呼ばれるようになり、竹やぶと共に実際に現存しています。そしてこのお話が、</a:t>
            </a:r>
            <a:r>
              <a:rPr lang="ja-JP" altLang="ja-JP" dirty="0"/>
              <a:t>現在の</a:t>
            </a:r>
            <a:r>
              <a:rPr lang="ja-JP" altLang="en-US" dirty="0"/>
              <a:t>津島</a:t>
            </a:r>
            <a:r>
              <a:rPr lang="ja-JP" altLang="ja-JP" dirty="0"/>
              <a:t>市</a:t>
            </a:r>
            <a:r>
              <a:rPr lang="ja-JP" altLang="en-US" dirty="0"/>
              <a:t>百町</a:t>
            </a:r>
            <a:r>
              <a:rPr lang="ja-JP" altLang="ja-JP" dirty="0"/>
              <a:t>の地名の由来と</a:t>
            </a:r>
            <a:r>
              <a:rPr lang="ja-JP" altLang="en-US" dirty="0"/>
              <a:t>なったとのことです</a:t>
            </a:r>
            <a:r>
              <a:rPr lang="ja-JP" altLang="ja-JP" dirty="0"/>
              <a:t>。</a:t>
            </a:r>
            <a:r>
              <a:rPr lang="ja-JP" altLang="en-US" dirty="0"/>
              <a:t>最後は</a:t>
            </a:r>
            <a:r>
              <a:rPr lang="ja-JP" altLang="ja-JP" dirty="0"/>
              <a:t>サムライ</a:t>
            </a:r>
            <a:r>
              <a:rPr lang="ja-JP" altLang="en-US" dirty="0"/>
              <a:t>が</a:t>
            </a:r>
            <a:r>
              <a:rPr lang="ja-JP" altLang="ja-JP" dirty="0"/>
              <a:t>義経に自分の言ったことを謝罪し、義経もそれを許すというのが全体の内容</a:t>
            </a:r>
            <a:r>
              <a:rPr lang="ja-JP" altLang="en-US" dirty="0"/>
              <a:t>です</a:t>
            </a:r>
            <a:r>
              <a:rPr lang="ja-JP" altLang="ja-JP" dirty="0"/>
              <a:t>。</a:t>
            </a:r>
            <a:r>
              <a:rPr lang="ja-JP" altLang="en-US" dirty="0"/>
              <a:t>このお話には、</a:t>
            </a:r>
            <a:r>
              <a:rPr lang="ja-JP" altLang="ja-JP" dirty="0"/>
              <a:t>見た目で人を判断するのではなく、みんなそれぞれに良いところ、優れたところがあるというメッセージが込められてい</a:t>
            </a:r>
            <a:r>
              <a:rPr lang="ja-JP" altLang="en-US" dirty="0"/>
              <a:t>ます</a:t>
            </a:r>
            <a:r>
              <a:rPr lang="ja-JP" altLang="ja-JP" dirty="0"/>
              <a:t>。</a:t>
            </a:r>
            <a:endParaRPr kumimoji="1" lang="en-US" altLang="ja-JP" dirty="0"/>
          </a:p>
          <a:p>
            <a:pPr defTabSz="948248">
              <a:defRPr/>
            </a:pPr>
            <a:r>
              <a:rPr kumimoji="1" lang="en-US" altLang="ja-JP" dirty="0"/>
              <a:t>【2</a:t>
            </a:r>
            <a:r>
              <a:rPr kumimoji="1" lang="ja-JP" altLang="en-US" dirty="0"/>
              <a:t>分</a:t>
            </a:r>
            <a:r>
              <a:rPr kumimoji="1" lang="en-US" altLang="ja-JP" dirty="0"/>
              <a:t>15</a:t>
            </a:r>
            <a:r>
              <a:rPr kumimoji="1" lang="ja-JP" altLang="en-US" dirty="0"/>
              <a:t>秒</a:t>
            </a:r>
            <a:r>
              <a:rPr kumimoji="1" lang="en-US" altLang="ja-JP" dirty="0"/>
              <a:t>】</a:t>
            </a:r>
          </a:p>
          <a:p>
            <a:pPr defTabSz="948248">
              <a:defRPr/>
            </a:pPr>
            <a:endParaRPr kumimoji="1" lang="ja-JP" altLang="en-US" dirty="0"/>
          </a:p>
          <a:p>
            <a:pPr defTabSz="948248">
              <a:defRPr/>
            </a:pPr>
            <a:endParaRPr kumimoji="1" lang="en-US" altLang="ja-JP" dirty="0"/>
          </a:p>
        </p:txBody>
      </p:sp>
      <p:sp>
        <p:nvSpPr>
          <p:cNvPr id="5" name="日付プレースホルダー 4"/>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3013882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248">
              <a:defRPr/>
            </a:pPr>
            <a:r>
              <a:rPr kumimoji="1" lang="ja-JP" altLang="en-US" dirty="0"/>
              <a:t>紙芝居の物語については、内容が現代文ではあるものの、表現や用語は子ども向けにはなっておらず、そのままでは子どもが聞いても理解することが難しいと思われる部分がありました。そのため、まずは昔話を提供いただいた委員の方がたたき台となる修正案を作っていただき、その後他の委員と事務局で検討を行いました。実演の会場としてご協力いただいた市立保育園の先生方にも、保育士の視点で見ていただき、アドバイスをいただきました。そこでとてもよかったと思ったのは、私たちが難しいと思って、ここも、ここも直したほうが良いのではないかとみていた部分が、保育士の視点からすると、その部分は子ども達は絵やお話のトーンで何となくわかるから、むしろそのままでいいですよとアドバイスをいただいたことでした。普段子ども達と直に接していらっしゃる保育士の方ならではのアドバイスで、大変助かったのを記憶しております。</a:t>
            </a:r>
            <a:endParaRPr kumimoji="1" lang="en-US" altLang="ja-JP" dirty="0"/>
          </a:p>
          <a:p>
            <a:pPr defTabSz="948248">
              <a:defRPr/>
            </a:pPr>
            <a:r>
              <a:rPr kumimoji="1" lang="ja-JP" altLang="en-US" dirty="0"/>
              <a:t>表現など細かい手直しの他、大きく手直しをしたものは、単位です。矢が飛んでいった距離を、当時の単位である町で昔話は描いています。これは昔話の中で地名の由来ともなるものですが、それでは子ども達がどれくらいの距離を矢が飛んだのかイメージすることが難しいということで、町という単位は残しながらも、それがどれくらい長い距離を飛んだのか補足するような文章を付け足して、子ども達がイメージできるように手直しをしました。</a:t>
            </a:r>
            <a:r>
              <a:rPr kumimoji="1" lang="en-US" altLang="ja-JP" dirty="0"/>
              <a:t>【1</a:t>
            </a:r>
            <a:r>
              <a:rPr kumimoji="1" lang="ja-JP" altLang="en-US" dirty="0"/>
              <a:t>分</a:t>
            </a:r>
            <a:r>
              <a:rPr kumimoji="1" lang="en-US" altLang="ja-JP" dirty="0"/>
              <a:t>30</a:t>
            </a:r>
            <a:r>
              <a:rPr kumimoji="1" lang="ja-JP" altLang="en-US" dirty="0"/>
              <a:t>秒</a:t>
            </a:r>
            <a:r>
              <a:rPr kumimoji="1" lang="en-US" altLang="ja-JP" dirty="0"/>
              <a:t>】</a:t>
            </a:r>
          </a:p>
          <a:p>
            <a:pPr defTabSz="948248">
              <a:defRPr/>
            </a:pPr>
            <a:endParaRPr kumimoji="1" lang="ja-JP" altLang="en-US" dirty="0"/>
          </a:p>
          <a:p>
            <a:pPr defTabSz="948248">
              <a:defRPr/>
            </a:pPr>
            <a:endParaRPr kumimoji="1" lang="en-US" altLang="ja-JP" dirty="0"/>
          </a:p>
        </p:txBody>
      </p:sp>
      <p:sp>
        <p:nvSpPr>
          <p:cNvPr id="5" name="日付プレースホルダー 4"/>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494527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248">
              <a:defRPr/>
            </a:pPr>
            <a:r>
              <a:rPr lang="ja-JP" altLang="ja-JP" dirty="0"/>
              <a:t>紙芝居</a:t>
            </a:r>
            <a:r>
              <a:rPr lang="ja-JP" altLang="en-US" dirty="0"/>
              <a:t>を作成するにあたって、物語を表現するイラストは不可欠です。イラストについては、前回お願いをさせていただいたイラストレーターの方に、今回についても依頼をさせていただきたい旨をお願いしたところ、快くお引き受けを頂きました。イラストの内容については、こちらからは細かい指定などはせず、ある程度場面ごとに区切った昔話をお渡しさせていただいて、その場面ごとを表現するイラストを、イラストレーターの方のイメージにお任せして制作をしていただきました。制作していただいた後、一度確認のためにこちらへ画像データをお送りいただきましたが、どのイラストも場面場面をとてもわかりやすく、力強い登場人物が出てくる場面は表現もキャラクターもそれが伝わってくるような表現をしていただくなど、大変素敵なイラストに仕上げていただいておりました。そのため、お送りいただいた内容のまま、特に手直しなどはしていただくことなく納品をしていただきました。</a:t>
            </a:r>
            <a:endParaRPr lang="en-US" altLang="ja-JP" dirty="0"/>
          </a:p>
          <a:p>
            <a:pPr defTabSz="948248">
              <a:defRPr/>
            </a:pPr>
            <a:r>
              <a:rPr lang="ja-JP" altLang="ja-JP" dirty="0"/>
              <a:t>紙芝居</a:t>
            </a:r>
            <a:r>
              <a:rPr lang="ja-JP" altLang="en-US" dirty="0"/>
              <a:t>として形にするにあたり</a:t>
            </a:r>
            <a:r>
              <a:rPr lang="ja-JP" altLang="ja-JP" dirty="0"/>
              <a:t>、</a:t>
            </a:r>
            <a:r>
              <a:rPr lang="ja-JP" altLang="en-US" dirty="0"/>
              <a:t>前回作成した「もう、かみなりはおちません」がパワーポイントと紙のものを作成したところ、現状、</a:t>
            </a:r>
            <a:r>
              <a:rPr lang="ja-JP" altLang="ja-JP" dirty="0"/>
              <a:t>津島人権擁護委員協議会津島地区委員会の人権教室</a:t>
            </a:r>
            <a:r>
              <a:rPr lang="ja-JP" altLang="en-US" dirty="0"/>
              <a:t>などで、</a:t>
            </a:r>
            <a:r>
              <a:rPr lang="ja-JP" altLang="ja-JP" dirty="0"/>
              <a:t>印刷したものでなくパワーポイントを使用して</a:t>
            </a:r>
            <a:r>
              <a:rPr lang="ja-JP" altLang="en-US" dirty="0"/>
              <a:t>活用いただいている</a:t>
            </a:r>
            <a:r>
              <a:rPr lang="ja-JP" altLang="ja-JP" dirty="0"/>
              <a:t>のみであることや、データのため保管</a:t>
            </a:r>
            <a:r>
              <a:rPr lang="ja-JP" altLang="en-US" dirty="0"/>
              <a:t>や配布</a:t>
            </a:r>
            <a:r>
              <a:rPr lang="ja-JP" altLang="ja-JP" dirty="0"/>
              <a:t>も容易であることから、パワーポイントで作成をすることとし</a:t>
            </a:r>
            <a:r>
              <a:rPr lang="ja-JP" altLang="en-US" dirty="0"/>
              <a:t>ました</a:t>
            </a:r>
            <a:r>
              <a:rPr lang="ja-JP" altLang="ja-JP" dirty="0"/>
              <a:t>。このことを踏まえて、今回の紙芝居には視覚効果や効果音を取入れ、より子どもに楽しんでもらえるような仕掛けを行</a:t>
            </a:r>
            <a:r>
              <a:rPr lang="ja-JP" altLang="en-US" dirty="0"/>
              <a:t>いました</a:t>
            </a:r>
            <a:r>
              <a:rPr lang="ja-JP" altLang="ja-JP" dirty="0"/>
              <a:t>。</a:t>
            </a:r>
            <a:endParaRPr kumimoji="1" lang="en-US" altLang="ja-JP" dirty="0"/>
          </a:p>
          <a:p>
            <a:pPr defTabSz="948248">
              <a:defRPr/>
            </a:pPr>
            <a:r>
              <a:rPr kumimoji="1" lang="en-US" altLang="ja-JP" dirty="0"/>
              <a:t>【1</a:t>
            </a:r>
            <a:r>
              <a:rPr kumimoji="1" lang="ja-JP" altLang="en-US" dirty="0"/>
              <a:t>分</a:t>
            </a:r>
            <a:r>
              <a:rPr kumimoji="1" lang="en-US" altLang="ja-JP" dirty="0"/>
              <a:t>45</a:t>
            </a:r>
            <a:r>
              <a:rPr kumimoji="1" lang="ja-JP" altLang="en-US" dirty="0"/>
              <a:t>秒</a:t>
            </a:r>
            <a:r>
              <a:rPr kumimoji="1" lang="en-US" altLang="ja-JP" dirty="0"/>
              <a:t>】</a:t>
            </a:r>
          </a:p>
          <a:p>
            <a:pPr defTabSz="948248">
              <a:defRPr/>
            </a:pPr>
            <a:endParaRPr kumimoji="1" lang="ja-JP" altLang="en-US" dirty="0"/>
          </a:p>
          <a:p>
            <a:pPr defTabSz="948248">
              <a:defRPr/>
            </a:pPr>
            <a:endParaRPr kumimoji="1" lang="en-US" altLang="ja-JP" dirty="0"/>
          </a:p>
        </p:txBody>
      </p:sp>
      <p:sp>
        <p:nvSpPr>
          <p:cNvPr id="5" name="日付プレースホルダー 4"/>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35886550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それではここで、抜粋してではありますが、義経さまの矢塚の紙芝居をいくつか見ていただこうと思います。</a:t>
            </a:r>
            <a:endParaRPr kumimoji="1" lang="en-US" altLang="ja-JP" dirty="0"/>
          </a:p>
          <a:p>
            <a:r>
              <a:rPr kumimoji="1" lang="ja-JP" altLang="en-US" dirty="0"/>
              <a:t>こちらは表紙で、昔話を提供いただいた方を「さく　くろだたかし」</a:t>
            </a:r>
            <a:r>
              <a:rPr kumimoji="1" lang="ja-JP" altLang="en-US" dirty="0" err="1"/>
              <a:t>さん</a:t>
            </a:r>
            <a:r>
              <a:rPr kumimoji="1" lang="ja-JP" altLang="en-US" dirty="0"/>
              <a:t>として、絵をかいて頂いた方を「え　いしもとまゆこ」さんとして示させていただいています。</a:t>
            </a:r>
          </a:p>
        </p:txBody>
      </p:sp>
      <p:sp>
        <p:nvSpPr>
          <p:cNvPr id="4" name="日付プレースホルダー 3"/>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32481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まず、津島市について紹介をさせていただきます。</a:t>
            </a:r>
          </a:p>
        </p:txBody>
      </p:sp>
      <p:sp>
        <p:nvSpPr>
          <p:cNvPr id="5" name="日付プレースホルダー 4"/>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20186671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248">
              <a:defRPr/>
            </a:pPr>
            <a:r>
              <a:rPr lang="ja-JP" altLang="ja-JP" dirty="0">
                <a:ea typeface="ＭＳ 明朝" panose="02020609040205080304" pitchFamily="17" charset="-128"/>
                <a:cs typeface="Times New Roman" panose="02020603050405020304" pitchFamily="18" charset="0"/>
              </a:rPr>
              <a:t>紙芝居</a:t>
            </a:r>
            <a:r>
              <a:rPr lang="ja-JP" altLang="en-US" dirty="0">
                <a:ea typeface="ＭＳ 明朝" panose="02020609040205080304" pitchFamily="17" charset="-128"/>
                <a:cs typeface="Times New Roman" panose="02020603050405020304" pitchFamily="18" charset="0"/>
              </a:rPr>
              <a:t>の実演にあわせて、その他に子どもたちのためにできることは何かないかについても検討が行われました。そこで、紙芝居では見た目などで人を判断しない、他者を思いやる気持ちを育て</a:t>
            </a:r>
            <a:r>
              <a:rPr lang="ja-JP" altLang="ja-JP" dirty="0">
                <a:ea typeface="ＭＳ 明朝" panose="02020609040205080304" pitchFamily="17" charset="-128"/>
                <a:cs typeface="Times New Roman" panose="02020603050405020304" pitchFamily="18" charset="0"/>
              </a:rPr>
              <a:t>、音楽で創造力、感受性</a:t>
            </a:r>
            <a:r>
              <a:rPr lang="ja-JP" altLang="en-US" dirty="0">
                <a:ea typeface="ＭＳ 明朝" panose="02020609040205080304" pitchFamily="17" charset="-128"/>
                <a:cs typeface="Times New Roman" panose="02020603050405020304" pitchFamily="18" charset="0"/>
              </a:rPr>
              <a:t>を</a:t>
            </a:r>
            <a:r>
              <a:rPr lang="ja-JP" altLang="ja-JP" dirty="0">
                <a:ea typeface="ＭＳ 明朝" panose="02020609040205080304" pitchFamily="17" charset="-128"/>
                <a:cs typeface="Times New Roman" panose="02020603050405020304" pitchFamily="18" charset="0"/>
              </a:rPr>
              <a:t>育</a:t>
            </a:r>
            <a:r>
              <a:rPr lang="ja-JP" altLang="en-US" dirty="0">
                <a:ea typeface="ＭＳ 明朝" panose="02020609040205080304" pitchFamily="17" charset="-128"/>
                <a:cs typeface="Times New Roman" panose="02020603050405020304" pitchFamily="18" charset="0"/>
              </a:rPr>
              <a:t>て、それぞれ</a:t>
            </a:r>
            <a:r>
              <a:rPr lang="ja-JP" altLang="ja-JP" dirty="0">
                <a:ea typeface="ＭＳ 明朝" panose="02020609040205080304" pitchFamily="17" charset="-128"/>
                <a:cs typeface="Times New Roman" panose="02020603050405020304" pitchFamily="18" charset="0"/>
              </a:rPr>
              <a:t>の相乗効果</a:t>
            </a:r>
            <a:r>
              <a:rPr lang="ja-JP" altLang="en-US" dirty="0">
                <a:ea typeface="ＭＳ 明朝" panose="02020609040205080304" pitchFamily="17" charset="-128"/>
                <a:cs typeface="Times New Roman" panose="02020603050405020304" pitchFamily="18" charset="0"/>
              </a:rPr>
              <a:t>が発揮されること</a:t>
            </a:r>
            <a:r>
              <a:rPr lang="ja-JP" altLang="ja-JP" dirty="0">
                <a:ea typeface="ＭＳ 明朝" panose="02020609040205080304" pitchFamily="17" charset="-128"/>
                <a:cs typeface="Times New Roman" panose="02020603050405020304" pitchFamily="18" charset="0"/>
              </a:rPr>
              <a:t>を期待して、</a:t>
            </a:r>
            <a:r>
              <a:rPr lang="ja-JP" altLang="en-US" dirty="0">
                <a:ea typeface="ＭＳ 明朝" panose="02020609040205080304" pitchFamily="17" charset="-128"/>
                <a:cs typeface="Times New Roman" panose="02020603050405020304" pitchFamily="18" charset="0"/>
              </a:rPr>
              <a:t>音楽の演奏会をすることを考えました。演奏については、</a:t>
            </a:r>
            <a:r>
              <a:rPr lang="ja-JP" altLang="ja-JP" dirty="0">
                <a:ea typeface="ＭＳ 明朝" panose="02020609040205080304" pitchFamily="17" charset="-128"/>
                <a:cs typeface="Times New Roman" panose="02020603050405020304" pitchFamily="18" charset="0"/>
              </a:rPr>
              <a:t>津島市で毎月親子音楽教室を開催されている</a:t>
            </a:r>
            <a:r>
              <a:rPr lang="ja-JP" altLang="en-US" dirty="0">
                <a:ea typeface="ＭＳ 明朝" panose="02020609040205080304" pitchFamily="17" charset="-128"/>
                <a:cs typeface="Times New Roman" panose="02020603050405020304" pitchFamily="18" charset="0"/>
              </a:rPr>
              <a:t>団体</a:t>
            </a:r>
            <a:r>
              <a:rPr lang="ja-JP" altLang="ja-JP" dirty="0">
                <a:ea typeface="ＭＳ 明朝" panose="02020609040205080304" pitchFamily="17" charset="-128"/>
                <a:cs typeface="Times New Roman" panose="02020603050405020304" pitchFamily="18" charset="0"/>
              </a:rPr>
              <a:t>へ依頼を行い</a:t>
            </a:r>
            <a:r>
              <a:rPr lang="ja-JP" altLang="en-US" dirty="0">
                <a:ea typeface="ＭＳ 明朝" panose="02020609040205080304" pitchFamily="17" charset="-128"/>
                <a:cs typeface="Times New Roman" panose="02020603050405020304" pitchFamily="18" charset="0"/>
              </a:rPr>
              <a:t>ました。音楽の内容については、数回打合せを行い、季節や、子どもたちが聞いてわかる曲ということを踏まえて決定しました。</a:t>
            </a:r>
            <a:endParaRPr lang="en-US" altLang="ja-JP" dirty="0">
              <a:ea typeface="ＭＳ 明朝" panose="02020609040205080304" pitchFamily="17" charset="-128"/>
              <a:cs typeface="Times New Roman" panose="02020603050405020304" pitchFamily="18" charset="0"/>
            </a:endParaRPr>
          </a:p>
          <a:p>
            <a:pPr defTabSz="948248">
              <a:defRPr/>
            </a:pPr>
            <a:r>
              <a:rPr lang="en-US" altLang="ja-JP" dirty="0">
                <a:ea typeface="ＭＳ 明朝" panose="02020609040205080304" pitchFamily="17" charset="-128"/>
                <a:cs typeface="Times New Roman" panose="02020603050405020304" pitchFamily="18" charset="0"/>
              </a:rPr>
              <a:t>【30</a:t>
            </a:r>
            <a:r>
              <a:rPr lang="ja-JP" altLang="en-US" dirty="0">
                <a:ea typeface="ＭＳ 明朝" panose="02020609040205080304" pitchFamily="17" charset="-128"/>
                <a:cs typeface="Times New Roman" panose="02020603050405020304" pitchFamily="18" charset="0"/>
              </a:rPr>
              <a:t>秒</a:t>
            </a:r>
            <a:r>
              <a:rPr lang="en-US" altLang="ja-JP" dirty="0">
                <a:ea typeface="ＭＳ 明朝" panose="02020609040205080304" pitchFamily="17" charset="-128"/>
                <a:cs typeface="Times New Roman" panose="02020603050405020304" pitchFamily="18" charset="0"/>
              </a:rPr>
              <a:t>】</a:t>
            </a:r>
            <a:endParaRPr kumimoji="1" lang="en-US" altLang="ja-JP" dirty="0"/>
          </a:p>
        </p:txBody>
      </p:sp>
      <p:sp>
        <p:nvSpPr>
          <p:cNvPr id="5" name="日付プレースホルダー 4"/>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31944932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実演については、市内</a:t>
            </a:r>
            <a:r>
              <a:rPr lang="ja-JP" altLang="en-US" dirty="0"/>
              <a:t>の保育園の年長児と小学校１年生を対象として、それぞれ１か所ずつ実演の検討を行いました。</a:t>
            </a:r>
            <a:r>
              <a:rPr lang="ja-JP" altLang="ja-JP" dirty="0"/>
              <a:t>冒頭で幼児</a:t>
            </a:r>
            <a:r>
              <a:rPr lang="ja-JP" altLang="en-US" dirty="0"/>
              <a:t>期という表現をしましたが</a:t>
            </a:r>
            <a:r>
              <a:rPr lang="ja-JP" altLang="ja-JP" dirty="0"/>
              <a:t>、幼児</a:t>
            </a:r>
            <a:r>
              <a:rPr lang="ja-JP" altLang="en-US" dirty="0"/>
              <a:t>期</a:t>
            </a:r>
            <a:r>
              <a:rPr lang="ja-JP" altLang="ja-JP" dirty="0"/>
              <a:t>を１年でも過ぎたら対象ではなくなるというものではないと考え、対象を幼児</a:t>
            </a:r>
            <a:r>
              <a:rPr lang="ja-JP" altLang="en-US" dirty="0"/>
              <a:t>期</a:t>
            </a:r>
            <a:r>
              <a:rPr lang="ja-JP" altLang="ja-JP" dirty="0"/>
              <a:t>に限定することはせず、小学１年生も対象とし</a:t>
            </a:r>
            <a:r>
              <a:rPr lang="ja-JP" altLang="en-US" dirty="0"/>
              <a:t>まし</a:t>
            </a:r>
            <a:r>
              <a:rPr lang="ja-JP" altLang="ja-JP" dirty="0"/>
              <a:t>た。「心のふれあい紙芝居と音楽会」と題して、小学１年生を対象とした</a:t>
            </a:r>
            <a:r>
              <a:rPr lang="ja-JP" altLang="en-US" dirty="0"/>
              <a:t>実演は</a:t>
            </a:r>
            <a:r>
              <a:rPr lang="ja-JP" altLang="ja-JP" dirty="0"/>
              <a:t>津島市立南小学校に、幼児を対象とした</a:t>
            </a:r>
            <a:r>
              <a:rPr lang="ja-JP" altLang="en-US" dirty="0"/>
              <a:t>実演</a:t>
            </a:r>
            <a:r>
              <a:rPr lang="ja-JP" altLang="ja-JP" dirty="0"/>
              <a:t>は津島市立共存園保育所にて受入れを依頼し、了承をいただ</a:t>
            </a:r>
            <a:r>
              <a:rPr lang="ja-JP" altLang="en-US" dirty="0"/>
              <a:t>きました</a:t>
            </a:r>
            <a:r>
              <a:rPr lang="ja-JP" altLang="ja-JP" dirty="0"/>
              <a:t>。</a:t>
            </a:r>
            <a:endParaRPr lang="en-US" altLang="ja-JP" dirty="0"/>
          </a:p>
          <a:p>
            <a:r>
              <a:rPr lang="en-US" altLang="ja-JP" dirty="0"/>
              <a:t>【30</a:t>
            </a:r>
            <a:r>
              <a:rPr lang="ja-JP" altLang="en-US" dirty="0"/>
              <a:t>秒</a:t>
            </a:r>
            <a:r>
              <a:rPr lang="en-US" altLang="ja-JP" dirty="0"/>
              <a:t>】</a:t>
            </a:r>
          </a:p>
          <a:p>
            <a:endParaRPr lang="en-US" altLang="ja-JP" dirty="0"/>
          </a:p>
        </p:txBody>
      </p:sp>
      <p:sp>
        <p:nvSpPr>
          <p:cNvPr id="5" name="日付プレースホルダー 4"/>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35224265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実演は２か所とも</a:t>
            </a:r>
            <a:r>
              <a:rPr lang="en-US" altLang="ja-JP" dirty="0"/>
              <a:t>12</a:t>
            </a:r>
            <a:r>
              <a:rPr lang="ja-JP" altLang="en-US" dirty="0"/>
              <a:t>月に実施しました。まず初めに伺ったのは南小学校です。</a:t>
            </a:r>
            <a:r>
              <a:rPr lang="en-US" altLang="ja-JP" dirty="0"/>
              <a:t>12</a:t>
            </a:r>
            <a:r>
              <a:rPr lang="ja-JP" altLang="en-US" dirty="0"/>
              <a:t>月４日月曜日の午前</a:t>
            </a:r>
            <a:r>
              <a:rPr lang="en-US" altLang="ja-JP" dirty="0"/>
              <a:t>10</a:t>
            </a:r>
            <a:r>
              <a:rPr lang="ja-JP" altLang="en-US" dirty="0"/>
              <a:t>時</a:t>
            </a:r>
            <a:r>
              <a:rPr lang="en-US" altLang="ja-JP" dirty="0"/>
              <a:t>50</a:t>
            </a:r>
            <a:r>
              <a:rPr lang="ja-JP" altLang="en-US" dirty="0"/>
              <a:t>分から、体育館をお借りして１年生約</a:t>
            </a:r>
            <a:r>
              <a:rPr lang="en-US" altLang="ja-JP" dirty="0"/>
              <a:t>55</a:t>
            </a:r>
            <a:r>
              <a:rPr lang="ja-JP" altLang="en-US" dirty="0"/>
              <a:t>名の児童の皆さんに参加していただきました。</a:t>
            </a:r>
            <a:endParaRPr lang="en-US" altLang="ja-JP" dirty="0"/>
          </a:p>
          <a:p>
            <a:r>
              <a:rPr lang="ja-JP" altLang="en-US" dirty="0"/>
              <a:t>最初に南小学校の先生からの開始の挨拶をしていただき、その後、津島市人権教育実行委員会からも挨拶をさせていただいた後、まずは体を温めることも含めて手を使った短い音楽遊びをした後、紙芝居の実演を委員会の委員が行いました。皆さんとても真剣に聞いてくれて、場面が切り替わると元気なリアクションをしてくれたりと演じる側もとても楽しむことができました。その後は、音楽会として子ども達が知っている歌やクリスマスの歌をいくつか演奏していただきました。音楽会では手だけでなく体を使った音楽会をしていただき、子ども達もとても楽しんでくれました。</a:t>
            </a:r>
            <a:endParaRPr lang="en-US" altLang="ja-JP" dirty="0"/>
          </a:p>
          <a:p>
            <a:r>
              <a:rPr lang="en-US" altLang="ja-JP" dirty="0"/>
              <a:t>【45</a:t>
            </a:r>
            <a:r>
              <a:rPr lang="ja-JP" altLang="en-US" dirty="0"/>
              <a:t>秒</a:t>
            </a:r>
            <a:r>
              <a:rPr lang="en-US" altLang="ja-JP" dirty="0"/>
              <a:t>】</a:t>
            </a:r>
            <a:endParaRPr lang="ja-JP" altLang="en-US" dirty="0"/>
          </a:p>
        </p:txBody>
      </p:sp>
      <p:sp>
        <p:nvSpPr>
          <p:cNvPr id="5" name="日付プレースホルダー 4"/>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25323021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en-US" dirty="0"/>
              <a:t>共存園保育所には、</a:t>
            </a:r>
            <a:r>
              <a:rPr lang="en-US" altLang="ja-JP" dirty="0"/>
              <a:t>12</a:t>
            </a:r>
            <a:r>
              <a:rPr lang="ja-JP" altLang="en-US" dirty="0"/>
              <a:t>月</a:t>
            </a:r>
            <a:r>
              <a:rPr lang="en-US" altLang="ja-JP" dirty="0"/>
              <a:t>19</a:t>
            </a:r>
            <a:r>
              <a:rPr lang="ja-JP" altLang="en-US" dirty="0"/>
              <a:t>日火曜日の午前</a:t>
            </a:r>
            <a:r>
              <a:rPr lang="en-US" altLang="ja-JP" dirty="0"/>
              <a:t>10</a:t>
            </a:r>
            <a:r>
              <a:rPr lang="ja-JP" altLang="en-US" dirty="0"/>
              <a:t>時からお伺いし、遊戯室をお借りして年少から年長までの約</a:t>
            </a:r>
            <a:r>
              <a:rPr lang="en-US" altLang="ja-JP" dirty="0"/>
              <a:t>34</a:t>
            </a:r>
            <a:r>
              <a:rPr lang="ja-JP" altLang="en-US" dirty="0"/>
              <a:t>名の幼児の皆さんに参加していただきました。</a:t>
            </a:r>
            <a:endParaRPr lang="ja-JP" altLang="ja-JP" dirty="0"/>
          </a:p>
          <a:p>
            <a:r>
              <a:rPr lang="ja-JP" altLang="en-US" dirty="0"/>
              <a:t>なお、</a:t>
            </a:r>
            <a:r>
              <a:rPr lang="ja-JP" altLang="ja-JP" dirty="0"/>
              <a:t>年少のクラスは音楽会のみの参加とな</a:t>
            </a:r>
            <a:r>
              <a:rPr lang="ja-JP" altLang="en-US" dirty="0"/>
              <a:t>りました。</a:t>
            </a:r>
            <a:r>
              <a:rPr lang="ja-JP" altLang="ja-JP" dirty="0"/>
              <a:t>これは共存園保育所側より、年少の子どもたちの集中がすべてのプログラムの間、継続するか難しいとのことで、音楽会のみの参加となったもので</a:t>
            </a:r>
            <a:r>
              <a:rPr lang="ja-JP" altLang="en-US" dirty="0"/>
              <a:t>す。</a:t>
            </a:r>
            <a:endParaRPr lang="en-US" altLang="ja-JP" dirty="0"/>
          </a:p>
          <a:p>
            <a:r>
              <a:rPr kumimoji="1" lang="ja-JP" altLang="en-US" dirty="0"/>
              <a:t>内容としては先程の南小学校と同じですので割愛させていただきます。</a:t>
            </a:r>
            <a:endParaRPr kumimoji="1" lang="en-US" altLang="ja-JP" dirty="0"/>
          </a:p>
          <a:p>
            <a:r>
              <a:rPr kumimoji="1" lang="ja-JP" altLang="en-US" dirty="0"/>
              <a:t>こちらでも、紙芝居は気が散ってしまったり興味がなくなってしまう子どももおらず、最後までとても真剣に見てもらえました。こちらでも場面が切り替わるとリアクションを取ってくれる子どもがいて、うれしかったのを覚えています。音楽会もとても盛況で、子どもたちからは、もっと聞きたい！という声がでていました。音楽会をしていただいた団体の方々からも、普段は経験できない経験をさせていただいて、とても楽しかったと言っていただきました。</a:t>
            </a:r>
            <a:endParaRPr kumimoji="1" lang="en-US" altLang="ja-JP" dirty="0"/>
          </a:p>
          <a:p>
            <a:r>
              <a:rPr kumimoji="1" lang="en-US" altLang="ja-JP" dirty="0"/>
              <a:t>【1</a:t>
            </a:r>
            <a:r>
              <a:rPr kumimoji="1" lang="ja-JP" altLang="en-US" dirty="0"/>
              <a:t>分</a:t>
            </a:r>
            <a:r>
              <a:rPr kumimoji="1" lang="en-US" altLang="ja-JP" dirty="0"/>
              <a:t>】</a:t>
            </a:r>
          </a:p>
        </p:txBody>
      </p:sp>
      <p:sp>
        <p:nvSpPr>
          <p:cNvPr id="5" name="日付プレースホルダー 4"/>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21328706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ja-JP" altLang="ja-JP" dirty="0"/>
              <a:t>紙芝居については、パワーポイントと台本のワードファイルをＣＤ－Ｒに書き込んだものを、市内の保育園、幼稚園、こども園、子育て支援センター、小学校等の</a:t>
            </a:r>
            <a:r>
              <a:rPr lang="en-US" altLang="ja-JP" dirty="0"/>
              <a:t>27</a:t>
            </a:r>
            <a:r>
              <a:rPr lang="ja-JP" altLang="ja-JP" dirty="0"/>
              <a:t>か所へ配布を行い、活用いただくようお願いをし</a:t>
            </a:r>
            <a:r>
              <a:rPr lang="ja-JP" altLang="en-US" dirty="0"/>
              <a:t>ました</a:t>
            </a:r>
            <a:r>
              <a:rPr lang="ja-JP" altLang="ja-JP" dirty="0"/>
              <a:t>。ＣＤ－</a:t>
            </a:r>
            <a:r>
              <a:rPr lang="ja-JP" altLang="ja-JP" dirty="0" err="1"/>
              <a:t>Ｒのについては</a:t>
            </a:r>
            <a:r>
              <a:rPr lang="ja-JP" altLang="en-US" dirty="0"/>
              <a:t>不具合交換用を含めていくつか予備を作成しており</a:t>
            </a:r>
            <a:r>
              <a:rPr lang="ja-JP" altLang="ja-JP" dirty="0"/>
              <a:t>、今後</a:t>
            </a:r>
            <a:r>
              <a:rPr lang="ja-JP" altLang="en-US" dirty="0"/>
              <a:t>不具合交換のほか、</a:t>
            </a:r>
            <a:r>
              <a:rPr lang="ja-JP" altLang="ja-JP" dirty="0"/>
              <a:t>希望者へ配布・貸出の際に使用す</a:t>
            </a:r>
            <a:r>
              <a:rPr lang="ja-JP" altLang="en-US" dirty="0"/>
              <a:t>る予定です</a:t>
            </a:r>
            <a:r>
              <a:rPr lang="ja-JP" altLang="ja-JP" dirty="0"/>
              <a:t>。</a:t>
            </a:r>
          </a:p>
          <a:p>
            <a:r>
              <a:rPr lang="ja-JP" altLang="ja-JP" dirty="0"/>
              <a:t>　また、「もう、かみなりはおちません」に続いて、今回制作した「義経さまの矢塚」についても、津島人権擁護委員協議会津島地区委員会においても活用をしていただく</a:t>
            </a:r>
            <a:r>
              <a:rPr lang="ja-JP" altLang="en-US" dirty="0"/>
              <a:t>ようお願いしております。</a:t>
            </a:r>
            <a:endParaRPr kumimoji="1" lang="en-US" altLang="ja-JP" dirty="0"/>
          </a:p>
          <a:p>
            <a:r>
              <a:rPr kumimoji="1" lang="en-US" altLang="ja-JP" dirty="0"/>
              <a:t>【30</a:t>
            </a:r>
            <a:r>
              <a:rPr kumimoji="1" lang="ja-JP" altLang="en-US" dirty="0"/>
              <a:t>秒</a:t>
            </a:r>
            <a:r>
              <a:rPr kumimoji="1" lang="en-US" altLang="ja-JP" dirty="0"/>
              <a:t>】</a:t>
            </a:r>
          </a:p>
        </p:txBody>
      </p:sp>
      <p:sp>
        <p:nvSpPr>
          <p:cNvPr id="5" name="日付プレースホルダー 4"/>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16405055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248">
              <a:defRPr/>
            </a:pPr>
            <a:r>
              <a:rPr lang="ja-JP" altLang="en-US" dirty="0">
                <a:ea typeface="ＭＳ 明朝" panose="02020609040205080304" pitchFamily="17" charset="-128"/>
                <a:cs typeface="Times New Roman" panose="02020603050405020304" pitchFamily="18" charset="0"/>
              </a:rPr>
              <a:t>実演では、子どもたちからは多くの楽しかったという感想を頂いた。委員からは皆真剣に聞いていたとの振返りがあり、このことについて教員の委員からは、子どもは楽しかったり面白かったりすれば真剣に聞くし、そうでなければ絶対に聞かない。きちんと聞けたということはそれだけ魅力があったということだと評価を頂いた。体験を通して気づきを得てもらうには、今回であればこちらが伝えたい昔話の紙芝居という体験が子どもたちに届かなければ意味がありません。その意味では、今回作成した紙芝居は私たちが伝えたかったことを、伝えられるものにできたのではないかと思います。今回の実演に限らず、今後も津島人権擁護委員協議会津島地区委員会をはじめ、様々な場所で制作した紙芝居が活用されるようにしていきたいと思います。</a:t>
            </a:r>
          </a:p>
          <a:p>
            <a:pPr defTabSz="948248">
              <a:defRPr/>
            </a:pPr>
            <a:r>
              <a:rPr lang="en-US" altLang="ja-JP" dirty="0">
                <a:ea typeface="ＭＳ 明朝" panose="02020609040205080304" pitchFamily="17" charset="-128"/>
                <a:cs typeface="Times New Roman" panose="02020603050405020304" pitchFamily="18" charset="0"/>
              </a:rPr>
              <a:t>【30</a:t>
            </a:r>
            <a:r>
              <a:rPr lang="ja-JP" altLang="en-US" dirty="0">
                <a:ea typeface="ＭＳ 明朝" panose="02020609040205080304" pitchFamily="17" charset="-128"/>
                <a:cs typeface="Times New Roman" panose="02020603050405020304" pitchFamily="18" charset="0"/>
              </a:rPr>
              <a:t>秒</a:t>
            </a:r>
            <a:r>
              <a:rPr lang="en-US" altLang="ja-JP" dirty="0">
                <a:ea typeface="ＭＳ 明朝" panose="02020609040205080304" pitchFamily="17" charset="-128"/>
                <a:cs typeface="Times New Roman" panose="02020603050405020304" pitchFamily="18" charset="0"/>
              </a:rPr>
              <a:t>】</a:t>
            </a:r>
            <a:endParaRPr kumimoji="1" lang="en-US" altLang="ja-JP" dirty="0"/>
          </a:p>
        </p:txBody>
      </p:sp>
      <p:sp>
        <p:nvSpPr>
          <p:cNvPr id="5" name="日付プレースホルダー 4"/>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12952528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5" name="日付プレースホルダー 4"/>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1265112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津島市は濃尾平野の西部、名古屋市の西方約</a:t>
            </a:r>
            <a:r>
              <a:rPr kumimoji="1" lang="en-US" altLang="ja-JP" dirty="0"/>
              <a:t>16km</a:t>
            </a:r>
            <a:r>
              <a:rPr kumimoji="1" lang="ja-JP" altLang="en-US" dirty="0"/>
              <a:t>に位置し、県下</a:t>
            </a:r>
            <a:r>
              <a:rPr kumimoji="1" lang="en-US" altLang="ja-JP" dirty="0"/>
              <a:t>9</a:t>
            </a:r>
            <a:r>
              <a:rPr kumimoji="1" lang="ja-JP" altLang="en-US" dirty="0"/>
              <a:t>番目の市として昭和</a:t>
            </a:r>
            <a:r>
              <a:rPr kumimoji="1" lang="en-US" altLang="ja-JP" dirty="0"/>
              <a:t>22</a:t>
            </a:r>
            <a:r>
              <a:rPr kumimoji="1" lang="ja-JP" altLang="en-US" dirty="0"/>
              <a:t>年</a:t>
            </a:r>
            <a:r>
              <a:rPr kumimoji="1" lang="en-US" altLang="ja-JP" dirty="0"/>
              <a:t>3</a:t>
            </a:r>
            <a:r>
              <a:rPr kumimoji="1" lang="ja-JP" altLang="en-US" dirty="0"/>
              <a:t>月に誕生しました。</a:t>
            </a:r>
            <a:endParaRPr kumimoji="1" lang="en-US" altLang="ja-JP" dirty="0"/>
          </a:p>
          <a:p>
            <a:r>
              <a:rPr kumimoji="1" lang="ja-JP" altLang="en-US" dirty="0"/>
              <a:t>名鉄名古屋駅から名鉄で約</a:t>
            </a:r>
            <a:r>
              <a:rPr kumimoji="1" lang="en-US" altLang="ja-JP" dirty="0"/>
              <a:t>30</a:t>
            </a:r>
            <a:r>
              <a:rPr kumimoji="1" lang="ja-JP" altLang="en-US" dirty="0"/>
              <a:t>分でアクセスすることができます。人口は７月１日現在</a:t>
            </a:r>
            <a:r>
              <a:rPr kumimoji="1" lang="en-US" altLang="ja-JP" dirty="0"/>
              <a:t>59,707</a:t>
            </a:r>
            <a:r>
              <a:rPr kumimoji="1" lang="ja-JP" altLang="en-US" dirty="0"/>
              <a:t>人で、年々減少し続けている状況です。</a:t>
            </a:r>
          </a:p>
        </p:txBody>
      </p:sp>
      <p:sp>
        <p:nvSpPr>
          <p:cNvPr id="5" name="日付プレースホルダー 4"/>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11748956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津島市にある主なスポットとしては、津島神社、天王川公園、津島駅があります。</a:t>
            </a:r>
            <a:endParaRPr kumimoji="1" lang="en-US" altLang="ja-JP" dirty="0"/>
          </a:p>
          <a:p>
            <a:r>
              <a:rPr kumimoji="1" lang="ja-JP" altLang="en-US" dirty="0"/>
              <a:t>津島神社は</a:t>
            </a:r>
            <a:r>
              <a:rPr kumimoji="1" lang="en-US" altLang="ja-JP" dirty="0"/>
              <a:t>540</a:t>
            </a:r>
            <a:r>
              <a:rPr kumimoji="1" lang="ja-JP" altLang="en-US" dirty="0"/>
              <a:t>年の鎮座と伝えられており、長い歴史を誇ります。古くは除疫、授福の神である牛頭天王社とも呼ばれ、京都の八坂神社と並ぶ天王社として崇められているほか、全国に</a:t>
            </a:r>
            <a:r>
              <a:rPr kumimoji="1" lang="en-US" altLang="ja-JP" dirty="0"/>
              <a:t>3000</a:t>
            </a:r>
            <a:r>
              <a:rPr kumimoji="1" lang="ja-JP" altLang="en-US" dirty="0"/>
              <a:t>以上も点在する津島神社の総本社でもあります。</a:t>
            </a:r>
            <a:endParaRPr kumimoji="1" lang="en-US" altLang="ja-JP" dirty="0"/>
          </a:p>
          <a:p>
            <a:r>
              <a:rPr kumimoji="1" lang="ja-JP" altLang="en-US" dirty="0"/>
              <a:t>長い歴史の間には、織田・豊臣・徳川から格別の崇敬を受け、江戸時代にはお伊勢参りの折に津島神社に参拝することがならわしとされていました。現在もお正月になると大勢の方が初詣にみえるなど、地域の方々から祟敬（すうけい）されています。</a:t>
            </a:r>
            <a:endParaRPr kumimoji="1" lang="en-US" altLang="ja-JP" dirty="0"/>
          </a:p>
          <a:p>
            <a:r>
              <a:rPr kumimoji="1" lang="ja-JP" altLang="en-US" dirty="0"/>
              <a:t>次に、天王川公園ですが、こちらは公園内に写真にあるような丸池と呼ばれる大きな池があります。これは江戸時代までまちの中央を流れていた天王川の名残です。水上交通の要衝として、津島に大きな繁栄をもたらした天王川公園周辺は、今日ではその歴史的情緒と自然の豊かさを生かしながら、地域の方々の憩いの場となっています。また、後ほどご紹介する、津島の祭りである藤まつりと天王祭りの会場にもなっており、祭りの時期のほか、桜の時期などは特に多くの人でにぎわいます。また、平成</a:t>
            </a:r>
            <a:r>
              <a:rPr kumimoji="1" lang="en-US" altLang="ja-JP" dirty="0"/>
              <a:t>19</a:t>
            </a:r>
            <a:r>
              <a:rPr kumimoji="1" lang="ja-JP" altLang="en-US" dirty="0"/>
              <a:t>年には日本の歴史公園</a:t>
            </a:r>
            <a:r>
              <a:rPr kumimoji="1" lang="en-US" altLang="ja-JP" dirty="0"/>
              <a:t>100</a:t>
            </a:r>
            <a:r>
              <a:rPr kumimoji="1" lang="ja-JP" altLang="en-US" dirty="0"/>
              <a:t>選にも選ばれています。</a:t>
            </a:r>
            <a:endParaRPr kumimoji="1" lang="en-US" altLang="ja-JP" dirty="0"/>
          </a:p>
          <a:p>
            <a:r>
              <a:rPr kumimoji="1" lang="ja-JP" altLang="en-US" dirty="0"/>
              <a:t>最後は津島駅です。名鉄の駅で、名古屋本線の須ケ口駅から津島線に分岐し、弥富駅まで至る中の駅で、一宮へ向かう尾西線の始発駅でもあり、津島のメイン玄関となっています。レトロな２階の窓の雰囲気が昔の外国の空港ターミナルビルのイメージにピッタリということで、映画「ディア・ファミリー」のロケ地となりました。</a:t>
            </a:r>
          </a:p>
        </p:txBody>
      </p:sp>
      <p:sp>
        <p:nvSpPr>
          <p:cNvPr id="5" name="日付プレースホルダー 4"/>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3088467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津島駅の周辺には、津島神社と津島駅を結ぶ商店街である天王通り、さらに、街道沿いの宿場町として栄えた面影を残す、本町筋があります。昭和初期の銀行建築の建物を活用した津島市観光交流センターもあり、レトロな雰囲気をお楽しみいただけます。</a:t>
            </a:r>
          </a:p>
        </p:txBody>
      </p:sp>
      <p:sp>
        <p:nvSpPr>
          <p:cNvPr id="5" name="日付プレースホルダー 4"/>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41186727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津島市には季節ごとに祭りがあり、まず初めにやってくるのが「尾張津島藤まつり」です。津島市はかつて藤浪の里と言われたほどの藤の名所で、その名残を今に伝えるのがこの祭りです。会場となる天王川公園には長さ</a:t>
            </a:r>
            <a:r>
              <a:rPr kumimoji="1" lang="en-US" altLang="ja-JP" dirty="0"/>
              <a:t>275</a:t>
            </a:r>
            <a:r>
              <a:rPr kumimoji="1" lang="ja-JP" altLang="en-US" dirty="0" err="1"/>
              <a:t>ｍ</a:t>
            </a:r>
            <a:r>
              <a:rPr kumimoji="1" lang="ja-JP" altLang="en-US" dirty="0"/>
              <a:t>、面積</a:t>
            </a:r>
            <a:r>
              <a:rPr kumimoji="1" lang="en-US" altLang="ja-JP" dirty="0"/>
              <a:t>5,034</a:t>
            </a:r>
            <a:r>
              <a:rPr kumimoji="1" lang="ja-JP" altLang="en-US" dirty="0"/>
              <a:t>平方メートルの見事な藤棚があり、祭りの期間中はライトアップもお楽しみいただけます。</a:t>
            </a:r>
            <a:endParaRPr kumimoji="1" lang="en-US" altLang="ja-JP" dirty="0"/>
          </a:p>
          <a:p>
            <a:r>
              <a:rPr kumimoji="1" lang="ja-JP" altLang="en-US" dirty="0"/>
              <a:t>夏には尾張津島天王祭が開催されます。日本３大川祭りのひとつに数えられ、平成</a:t>
            </a:r>
            <a:r>
              <a:rPr kumimoji="1" lang="en-US" altLang="ja-JP" dirty="0"/>
              <a:t>28</a:t>
            </a:r>
            <a:r>
              <a:rPr kumimoji="1" lang="ja-JP" altLang="en-US" dirty="0"/>
              <a:t>年</a:t>
            </a:r>
            <a:r>
              <a:rPr kumimoji="1" lang="en-US" altLang="ja-JP" dirty="0"/>
              <a:t>12</a:t>
            </a:r>
            <a:r>
              <a:rPr kumimoji="1" lang="ja-JP" altLang="en-US" dirty="0"/>
              <a:t>月には山・鉾・屋台行事の一つとして、ユネスコ無形文化遺産に登録されています。こちらの写真は宵祭の風景で、まきわら船の提灯に灯をともし、津島笛を奏でながらゆうゆうと天王川を漕ぎ渡ります。</a:t>
            </a:r>
            <a:endParaRPr kumimoji="1" lang="en-US" altLang="ja-JP" dirty="0"/>
          </a:p>
          <a:p>
            <a:r>
              <a:rPr kumimoji="1" lang="ja-JP" altLang="en-US" dirty="0"/>
              <a:t>秋には尾張津島秋まつりが開催されます。秋祭りの特徴は、写真にもあるようにからくり人形をのせた山車です。４地区から</a:t>
            </a:r>
            <a:r>
              <a:rPr kumimoji="1" lang="en-US" altLang="ja-JP" dirty="0"/>
              <a:t>16</a:t>
            </a:r>
            <a:r>
              <a:rPr kumimoji="1" lang="ja-JP" altLang="en-US" dirty="0"/>
              <a:t>台の豪華絢爛な山車が様々な演技を見せるほか、山車の前輪を浮かして山車を廻す、勇壮な「車切」といった技もお楽しみいただけます。</a:t>
            </a:r>
            <a:endParaRPr kumimoji="1" lang="en-US" altLang="ja-JP" dirty="0"/>
          </a:p>
          <a:p>
            <a:r>
              <a:rPr kumimoji="1" lang="ja-JP" altLang="en-US" dirty="0"/>
              <a:t>最後に、冬に行われるのが開扉祭です。</a:t>
            </a:r>
            <a:r>
              <a:rPr kumimoji="1" lang="ja-JP" altLang="en-US" dirty="0" err="1"/>
              <a:t>おみととも</a:t>
            </a:r>
            <a:r>
              <a:rPr kumimoji="1" lang="ja-JP" altLang="en-US" dirty="0"/>
              <a:t>呼ばれており、尾張地方では他に見られない希少な火祭りです。</a:t>
            </a:r>
          </a:p>
        </p:txBody>
      </p:sp>
      <p:sp>
        <p:nvSpPr>
          <p:cNvPr id="5" name="日付プレースホルダー 4"/>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731515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また、津島市には市を</a:t>
            </a:r>
            <a:r>
              <a:rPr kumimoji="1" lang="en-US" altLang="ja-JP" dirty="0"/>
              <a:t>PR</a:t>
            </a:r>
            <a:r>
              <a:rPr kumimoji="1" lang="ja-JP" altLang="en-US" dirty="0"/>
              <a:t>するキャラクターとして、</a:t>
            </a:r>
            <a:r>
              <a:rPr kumimoji="1" lang="ja-JP" altLang="en-US" dirty="0" err="1"/>
              <a:t>つし</a:t>
            </a:r>
            <a:r>
              <a:rPr kumimoji="1" lang="ja-JP" altLang="en-US" dirty="0"/>
              <a:t>丸、ふじか、マッキーがいます。つし丸は・・・（スライド読み上げ）</a:t>
            </a:r>
            <a:endParaRPr kumimoji="1" lang="en-US" altLang="ja-JP" dirty="0"/>
          </a:p>
          <a:p>
            <a:r>
              <a:rPr kumimoji="1" lang="ja-JP" altLang="en-US" dirty="0"/>
              <a:t>それぞれ、着ぐるみもあり、イベントなどがあると登場し、子ども達に喜ばれています。</a:t>
            </a:r>
            <a:endParaRPr kumimoji="1" lang="en-US" altLang="ja-JP" dirty="0"/>
          </a:p>
          <a:p>
            <a:r>
              <a:rPr kumimoji="1" lang="en-US" altLang="ja-JP" dirty="0"/>
              <a:t>【</a:t>
            </a:r>
            <a:r>
              <a:rPr kumimoji="1" lang="ja-JP" altLang="en-US" dirty="0"/>
              <a:t>ここまで</a:t>
            </a:r>
            <a:r>
              <a:rPr kumimoji="1" lang="en-US" altLang="ja-JP" dirty="0"/>
              <a:t>5</a:t>
            </a:r>
            <a:r>
              <a:rPr kumimoji="1" lang="ja-JP" altLang="en-US" dirty="0"/>
              <a:t>分</a:t>
            </a:r>
            <a:r>
              <a:rPr kumimoji="1" lang="en-US" altLang="ja-JP" dirty="0"/>
              <a:t>30</a:t>
            </a:r>
            <a:r>
              <a:rPr kumimoji="1" lang="ja-JP" altLang="en-US" dirty="0"/>
              <a:t>秒</a:t>
            </a:r>
            <a:r>
              <a:rPr kumimoji="1" lang="en-US" altLang="ja-JP" dirty="0"/>
              <a:t>】</a:t>
            </a:r>
            <a:endParaRPr kumimoji="1" lang="ja-JP" altLang="en-US" dirty="0"/>
          </a:p>
        </p:txBody>
      </p:sp>
      <p:sp>
        <p:nvSpPr>
          <p:cNvPr id="5" name="日付プレースホルダー 4"/>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3399745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それでは、ここからは事業の詳細について説明をさせて頂きます。</a:t>
            </a:r>
          </a:p>
        </p:txBody>
      </p:sp>
      <p:sp>
        <p:nvSpPr>
          <p:cNvPr id="5" name="日付プレースホルダー 4"/>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396384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8248">
              <a:defRPr/>
            </a:pPr>
            <a:r>
              <a:rPr kumimoji="1" lang="ja-JP" altLang="en-US" dirty="0"/>
              <a:t>まず委員会の委員構成ですが、津島市女性の会の代表者、津島市小中学校人権教育研究会会長、学識経験者、津島人権擁護委員協議会津島地区委員会委員から２名、津島市教育委員会社会教育課長、津島市市民生活部人権推進課長の計７名の方に担っていただきました。会長は津島市女性の会の代表者の方に、副会長は津島市小中学校人権教育研究会会長にお願いをしました。その他、事務局として人権推進課の職員２名が担当しました。</a:t>
            </a:r>
            <a:endParaRPr kumimoji="1" lang="en-US" altLang="ja-JP" dirty="0"/>
          </a:p>
          <a:p>
            <a:pPr defTabSz="948248">
              <a:defRPr/>
            </a:pPr>
            <a:r>
              <a:rPr kumimoji="1" lang="en-US" altLang="ja-JP" dirty="0"/>
              <a:t>【40</a:t>
            </a:r>
            <a:r>
              <a:rPr kumimoji="1" lang="ja-JP" altLang="en-US" dirty="0"/>
              <a:t>秒</a:t>
            </a:r>
            <a:r>
              <a:rPr kumimoji="1" lang="en-US" altLang="ja-JP" dirty="0"/>
              <a:t>】</a:t>
            </a:r>
          </a:p>
        </p:txBody>
      </p:sp>
      <p:sp>
        <p:nvSpPr>
          <p:cNvPr id="5" name="日付プレースホルダー 4"/>
          <p:cNvSpPr>
            <a:spLocks noGrp="1"/>
          </p:cNvSpPr>
          <p:nvPr>
            <p:ph type="dt" idx="10"/>
          </p:nvPr>
        </p:nvSpPr>
        <p:spPr/>
        <p:txBody>
          <a:bodyPr/>
          <a:lstStyle/>
          <a:p>
            <a:endParaRPr kumimoji="1" lang="ja-JP" altLang="en-US"/>
          </a:p>
        </p:txBody>
      </p:sp>
    </p:spTree>
    <p:extLst>
      <p:ext uri="{BB962C8B-B14F-4D97-AF65-F5344CB8AC3E}">
        <p14:creationId xmlns:p14="http://schemas.microsoft.com/office/powerpoint/2010/main" val="740030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ja-JP" altLang="en-US"/>
              <a:t>マスター タイトルの書式設定</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32C76D7C-94FB-4DB5-A625-C58FC3983436}" type="datetime1">
              <a:rPr kumimoji="1" lang="ja-JP" altLang="en-US" smtClean="0"/>
              <a:t>2025/10/7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3443818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タイトルとキャプション">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E0ADE80-6AF2-444A-B3AF-CF27655DC42E}" type="datetime1">
              <a:rPr kumimoji="1" lang="ja-JP" altLang="en-US" smtClean="0"/>
              <a:t>2025/10/7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878562415"/>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引用 (キャプション付き)">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E0ADE80-6AF2-444A-B3AF-CF27655DC42E}" type="datetime1">
              <a:rPr kumimoji="1" lang="ja-JP" altLang="en-US" smtClean="0"/>
              <a:t>2025/10/7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2D8002D-B5B0-4BAC-B1F6-782DDCCE6D9C}" type="slidenum">
              <a:rPr kumimoji="1" lang="ja-JP" altLang="en-US" smtClean="0"/>
              <a:t>‹#›</a:t>
            </a:fld>
            <a:endParaRPr kumimoji="1" lang="ja-JP" altLang="en-US"/>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78085666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名札">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ja-JP" altLang="en-US"/>
              <a:t>マスター タイトルの書式設定</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9E0ADE80-6AF2-444A-B3AF-CF27655DC42E}" type="datetime1">
              <a:rPr kumimoji="1" lang="ja-JP" altLang="en-US" smtClean="0"/>
              <a:t>2025/10/7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75984115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引用付きの名札">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9E0ADE80-6AF2-444A-B3AF-CF27655DC42E}" type="datetime1">
              <a:rPr kumimoji="1" lang="ja-JP" altLang="en-US" smtClean="0"/>
              <a:t>2025/10/7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2D8002D-B5B0-4BAC-B1F6-782DDCCE6D9C}" type="slidenum">
              <a:rPr kumimoji="1" lang="ja-JP" altLang="en-US" smtClean="0"/>
              <a:t>‹#›</a:t>
            </a:fld>
            <a:endParaRPr kumimoji="1" lang="ja-JP" altLang="en-US"/>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046838009"/>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真または偽">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ja-JP" altLang="en-US"/>
              <a:t>マスター タイトルの書式設定</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ja-JP" altLang="en-US"/>
              <a:t>マスター テキストの書式設定</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ja-JP" altLang="en-US"/>
              <a:t>マスター テキストの書式設定</a:t>
            </a:r>
          </a:p>
        </p:txBody>
      </p:sp>
      <p:sp>
        <p:nvSpPr>
          <p:cNvPr id="5" name="Date Placeholder 4"/>
          <p:cNvSpPr>
            <a:spLocks noGrp="1"/>
          </p:cNvSpPr>
          <p:nvPr>
            <p:ph type="dt" sz="half" idx="10"/>
          </p:nvPr>
        </p:nvSpPr>
        <p:spPr/>
        <p:txBody>
          <a:bodyPr/>
          <a:lstStyle/>
          <a:p>
            <a:fld id="{9E0ADE80-6AF2-444A-B3AF-CF27655DC42E}" type="datetime1">
              <a:rPr kumimoji="1" lang="ja-JP" altLang="en-US" smtClean="0"/>
              <a:t>2025/10/7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508093655"/>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ncho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35A7024-FEBE-4BE0-961A-34717AD6AC9B}" type="datetime1">
              <a:rPr kumimoji="1" lang="ja-JP" altLang="en-US" smtClean="0"/>
              <a:t>2025/10/7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485778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670E1719-44C6-4E3F-969B-6C3286F8DA41}" type="datetime1">
              <a:rPr kumimoji="1" lang="ja-JP" altLang="en-US" smtClean="0"/>
              <a:t>2025/10/7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9866267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548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192"/>
            </a:lvl1pPr>
            <a:lvl2pPr marL="417599" indent="0" algn="ctr">
              <a:buNone/>
              <a:defRPr sz="1827"/>
            </a:lvl2pPr>
            <a:lvl3pPr marL="835198" indent="0" algn="ctr">
              <a:buNone/>
              <a:defRPr sz="1644"/>
            </a:lvl3pPr>
            <a:lvl4pPr marL="1252797" indent="0" algn="ctr">
              <a:buNone/>
              <a:defRPr sz="1461"/>
            </a:lvl4pPr>
            <a:lvl5pPr marL="1670397" indent="0" algn="ctr">
              <a:buNone/>
              <a:defRPr sz="1461"/>
            </a:lvl5pPr>
            <a:lvl6pPr marL="2087996" indent="0" algn="ctr">
              <a:buNone/>
              <a:defRPr sz="1461"/>
            </a:lvl6pPr>
            <a:lvl7pPr marL="2505595" indent="0" algn="ctr">
              <a:buNone/>
              <a:defRPr sz="1461"/>
            </a:lvl7pPr>
            <a:lvl8pPr marL="2923194" indent="0" algn="ctr">
              <a:buNone/>
              <a:defRPr sz="1461"/>
            </a:lvl8pPr>
            <a:lvl9pPr marL="3340793" indent="0" algn="ctr">
              <a:buNone/>
              <a:defRPr sz="1461"/>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2DB6CAD-1A80-4B84-9610-79FCFD77DEDB}" type="datetimeFigureOut">
              <a:rPr lang="ja-JP" altLang="en-US" smtClean="0">
                <a:solidFill>
                  <a:prstClr val="black">
                    <a:tint val="75000"/>
                  </a:prstClr>
                </a:solidFill>
              </a:rPr>
              <a:pPr/>
              <a:t>2025/10/7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B5D68F-3388-45D8-A56B-E5742B01E76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914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2DB6CAD-1A80-4B84-9610-79FCFD77DEDB}" type="datetimeFigureOut">
              <a:rPr lang="ja-JP" altLang="en-US" smtClean="0">
                <a:solidFill>
                  <a:prstClr val="black">
                    <a:tint val="75000"/>
                  </a:prstClr>
                </a:solidFill>
              </a:rPr>
              <a:pPr/>
              <a:t>2025/10/7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B5D68F-3388-45D8-A56B-E5742B01E76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038664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548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5"/>
            <a:ext cx="7886700" cy="1500187"/>
          </a:xfrm>
        </p:spPr>
        <p:txBody>
          <a:bodyPr/>
          <a:lstStyle>
            <a:lvl1pPr marL="0" indent="0">
              <a:buNone/>
              <a:defRPr sz="2192">
                <a:solidFill>
                  <a:schemeClr val="tx1"/>
                </a:solidFill>
              </a:defRPr>
            </a:lvl1pPr>
            <a:lvl2pPr marL="417599" indent="0">
              <a:buNone/>
              <a:defRPr sz="1827">
                <a:solidFill>
                  <a:schemeClr val="tx1">
                    <a:tint val="75000"/>
                  </a:schemeClr>
                </a:solidFill>
              </a:defRPr>
            </a:lvl2pPr>
            <a:lvl3pPr marL="835198" indent="0">
              <a:buNone/>
              <a:defRPr sz="1644">
                <a:solidFill>
                  <a:schemeClr val="tx1">
                    <a:tint val="75000"/>
                  </a:schemeClr>
                </a:solidFill>
              </a:defRPr>
            </a:lvl3pPr>
            <a:lvl4pPr marL="1252797" indent="0">
              <a:buNone/>
              <a:defRPr sz="1461">
                <a:solidFill>
                  <a:schemeClr val="tx1">
                    <a:tint val="75000"/>
                  </a:schemeClr>
                </a:solidFill>
              </a:defRPr>
            </a:lvl4pPr>
            <a:lvl5pPr marL="1670397" indent="0">
              <a:buNone/>
              <a:defRPr sz="1461">
                <a:solidFill>
                  <a:schemeClr val="tx1">
                    <a:tint val="75000"/>
                  </a:schemeClr>
                </a:solidFill>
              </a:defRPr>
            </a:lvl5pPr>
            <a:lvl6pPr marL="2087996" indent="0">
              <a:buNone/>
              <a:defRPr sz="1461">
                <a:solidFill>
                  <a:schemeClr val="tx1">
                    <a:tint val="75000"/>
                  </a:schemeClr>
                </a:solidFill>
              </a:defRPr>
            </a:lvl6pPr>
            <a:lvl7pPr marL="2505595" indent="0">
              <a:buNone/>
              <a:defRPr sz="1461">
                <a:solidFill>
                  <a:schemeClr val="tx1">
                    <a:tint val="75000"/>
                  </a:schemeClr>
                </a:solidFill>
              </a:defRPr>
            </a:lvl7pPr>
            <a:lvl8pPr marL="2923194" indent="0">
              <a:buNone/>
              <a:defRPr sz="1461">
                <a:solidFill>
                  <a:schemeClr val="tx1">
                    <a:tint val="75000"/>
                  </a:schemeClr>
                </a:solidFill>
              </a:defRPr>
            </a:lvl8pPr>
            <a:lvl9pPr marL="3340793" indent="0">
              <a:buNone/>
              <a:defRPr sz="1461">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42DB6CAD-1A80-4B84-9610-79FCFD77DEDB}" type="datetimeFigureOut">
              <a:rPr lang="ja-JP" altLang="en-US" smtClean="0">
                <a:solidFill>
                  <a:prstClr val="black">
                    <a:tint val="75000"/>
                  </a:prstClr>
                </a:solidFill>
              </a:rPr>
              <a:pPr/>
              <a:t>2025/10/7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B5D68F-3388-45D8-A56B-E5742B01E76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555583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90979D7-3AEB-435F-85E2-10476AFC1F27}" type="datetime1">
              <a:rPr kumimoji="1" lang="ja-JP" altLang="en-US" smtClean="0"/>
              <a:t>2025/10/7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6382441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6"/>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1" y="1825626"/>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42DB6CAD-1A80-4B84-9610-79FCFD77DEDB}" type="datetimeFigureOut">
              <a:rPr lang="ja-JP" altLang="en-US" smtClean="0">
                <a:solidFill>
                  <a:prstClr val="black">
                    <a:tint val="75000"/>
                  </a:prstClr>
                </a:solidFill>
              </a:rPr>
              <a:pPr/>
              <a:t>2025/10/7</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1B5D68F-3388-45D8-A56B-E5742B01E76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660850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7"/>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192" b="1"/>
            </a:lvl1pPr>
            <a:lvl2pPr marL="417599" indent="0">
              <a:buNone/>
              <a:defRPr sz="1827" b="1"/>
            </a:lvl2pPr>
            <a:lvl3pPr marL="835198" indent="0">
              <a:buNone/>
              <a:defRPr sz="1644" b="1"/>
            </a:lvl3pPr>
            <a:lvl4pPr marL="1252797" indent="0">
              <a:buNone/>
              <a:defRPr sz="1461" b="1"/>
            </a:lvl4pPr>
            <a:lvl5pPr marL="1670397" indent="0">
              <a:buNone/>
              <a:defRPr sz="1461" b="1"/>
            </a:lvl5pPr>
            <a:lvl6pPr marL="2087996" indent="0">
              <a:buNone/>
              <a:defRPr sz="1461" b="1"/>
            </a:lvl6pPr>
            <a:lvl7pPr marL="2505595" indent="0">
              <a:buNone/>
              <a:defRPr sz="1461" b="1"/>
            </a:lvl7pPr>
            <a:lvl8pPr marL="2923194" indent="0">
              <a:buNone/>
              <a:defRPr sz="1461" b="1"/>
            </a:lvl8pPr>
            <a:lvl9pPr marL="3340793" indent="0">
              <a:buNone/>
              <a:defRPr sz="1461" b="1"/>
            </a:lvl9pPr>
          </a:lstStyle>
          <a:p>
            <a:pPr lvl="0"/>
            <a:r>
              <a:rPr lang="ja-JP" altLang="en-US"/>
              <a:t>マスター テキストの書式設定</a:t>
            </a:r>
          </a:p>
        </p:txBody>
      </p:sp>
      <p:sp>
        <p:nvSpPr>
          <p:cNvPr id="4" name="Content Placeholder 3"/>
          <p:cNvSpPr>
            <a:spLocks noGrp="1"/>
          </p:cNvSpPr>
          <p:nvPr>
            <p:ph sz="half" idx="2"/>
          </p:nvPr>
        </p:nvSpPr>
        <p:spPr>
          <a:xfrm>
            <a:off x="629842" y="2505076"/>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192" b="1"/>
            </a:lvl1pPr>
            <a:lvl2pPr marL="417599" indent="0">
              <a:buNone/>
              <a:defRPr sz="1827" b="1"/>
            </a:lvl2pPr>
            <a:lvl3pPr marL="835198" indent="0">
              <a:buNone/>
              <a:defRPr sz="1644" b="1"/>
            </a:lvl3pPr>
            <a:lvl4pPr marL="1252797" indent="0">
              <a:buNone/>
              <a:defRPr sz="1461" b="1"/>
            </a:lvl4pPr>
            <a:lvl5pPr marL="1670397" indent="0">
              <a:buNone/>
              <a:defRPr sz="1461" b="1"/>
            </a:lvl5pPr>
            <a:lvl6pPr marL="2087996" indent="0">
              <a:buNone/>
              <a:defRPr sz="1461" b="1"/>
            </a:lvl6pPr>
            <a:lvl7pPr marL="2505595" indent="0">
              <a:buNone/>
              <a:defRPr sz="1461" b="1"/>
            </a:lvl7pPr>
            <a:lvl8pPr marL="2923194" indent="0">
              <a:buNone/>
              <a:defRPr sz="1461" b="1"/>
            </a:lvl8pPr>
            <a:lvl9pPr marL="3340793" indent="0">
              <a:buNone/>
              <a:defRPr sz="1461" b="1"/>
            </a:lvl9pPr>
          </a:lstStyle>
          <a:p>
            <a:pPr lvl="0"/>
            <a:r>
              <a:rPr lang="ja-JP" altLang="en-US"/>
              <a:t>マスター テキストの書式設定</a:t>
            </a:r>
          </a:p>
        </p:txBody>
      </p:sp>
      <p:sp>
        <p:nvSpPr>
          <p:cNvPr id="6" name="Content Placeholder 5"/>
          <p:cNvSpPr>
            <a:spLocks noGrp="1"/>
          </p:cNvSpPr>
          <p:nvPr>
            <p:ph sz="quarter" idx="4"/>
          </p:nvPr>
        </p:nvSpPr>
        <p:spPr>
          <a:xfrm>
            <a:off x="4629151" y="2505076"/>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42DB6CAD-1A80-4B84-9610-79FCFD77DEDB}" type="datetimeFigureOut">
              <a:rPr lang="ja-JP" altLang="en-US" smtClean="0">
                <a:solidFill>
                  <a:prstClr val="black">
                    <a:tint val="75000"/>
                  </a:prstClr>
                </a:solidFill>
              </a:rPr>
              <a:pPr/>
              <a:t>2025/10/7</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1B5D68F-3388-45D8-A56B-E5742B01E76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9624128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42DB6CAD-1A80-4B84-9610-79FCFD77DEDB}" type="datetimeFigureOut">
              <a:rPr lang="ja-JP" altLang="en-US" smtClean="0">
                <a:solidFill>
                  <a:prstClr val="black">
                    <a:tint val="75000"/>
                  </a:prstClr>
                </a:solidFill>
              </a:rPr>
              <a:pPr/>
              <a:t>2025/10/7</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1B5D68F-3388-45D8-A56B-E5742B01E76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184846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DB6CAD-1A80-4B84-9610-79FCFD77DEDB}" type="datetimeFigureOut">
              <a:rPr lang="ja-JP" altLang="en-US" smtClean="0">
                <a:solidFill>
                  <a:prstClr val="black">
                    <a:tint val="75000"/>
                  </a:prstClr>
                </a:solidFill>
              </a:rPr>
              <a:pPr/>
              <a:t>2025/10/7</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1B5D68F-3388-45D8-A56B-E5742B01E76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7638792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923"/>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7"/>
            <a:ext cx="4629150" cy="4873625"/>
          </a:xfrm>
        </p:spPr>
        <p:txBody>
          <a:bodyPr/>
          <a:lstStyle>
            <a:lvl1pPr>
              <a:defRPr sz="2923"/>
            </a:lvl1pPr>
            <a:lvl2pPr>
              <a:defRPr sz="2558"/>
            </a:lvl2pPr>
            <a:lvl3pPr>
              <a:defRPr sz="2192"/>
            </a:lvl3pPr>
            <a:lvl4pPr>
              <a:defRPr sz="1827"/>
            </a:lvl4pPr>
            <a:lvl5pPr>
              <a:defRPr sz="1827"/>
            </a:lvl5pPr>
            <a:lvl6pPr>
              <a:defRPr sz="1827"/>
            </a:lvl6pPr>
            <a:lvl7pPr>
              <a:defRPr sz="1827"/>
            </a:lvl7pPr>
            <a:lvl8pPr>
              <a:defRPr sz="1827"/>
            </a:lvl8pPr>
            <a:lvl9pPr>
              <a:defRPr sz="1827"/>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461"/>
            </a:lvl1pPr>
            <a:lvl2pPr marL="417599" indent="0">
              <a:buNone/>
              <a:defRPr sz="1279"/>
            </a:lvl2pPr>
            <a:lvl3pPr marL="835198" indent="0">
              <a:buNone/>
              <a:defRPr sz="1096"/>
            </a:lvl3pPr>
            <a:lvl4pPr marL="1252797" indent="0">
              <a:buNone/>
              <a:defRPr sz="913"/>
            </a:lvl4pPr>
            <a:lvl5pPr marL="1670397" indent="0">
              <a:buNone/>
              <a:defRPr sz="913"/>
            </a:lvl5pPr>
            <a:lvl6pPr marL="2087996" indent="0">
              <a:buNone/>
              <a:defRPr sz="913"/>
            </a:lvl6pPr>
            <a:lvl7pPr marL="2505595" indent="0">
              <a:buNone/>
              <a:defRPr sz="913"/>
            </a:lvl7pPr>
            <a:lvl8pPr marL="2923194" indent="0">
              <a:buNone/>
              <a:defRPr sz="913"/>
            </a:lvl8pPr>
            <a:lvl9pPr marL="3340793" indent="0">
              <a:buNone/>
              <a:defRPr sz="91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2DB6CAD-1A80-4B84-9610-79FCFD77DEDB}" type="datetimeFigureOut">
              <a:rPr lang="ja-JP" altLang="en-US" smtClean="0">
                <a:solidFill>
                  <a:prstClr val="black">
                    <a:tint val="75000"/>
                  </a:prstClr>
                </a:solidFill>
              </a:rPr>
              <a:pPr/>
              <a:t>2025/10/7</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1B5D68F-3388-45D8-A56B-E5742B01E76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373672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923"/>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7"/>
            <a:ext cx="4629150" cy="4873625"/>
          </a:xfrm>
        </p:spPr>
        <p:txBody>
          <a:bodyPr anchor="t"/>
          <a:lstStyle>
            <a:lvl1pPr marL="0" indent="0">
              <a:buNone/>
              <a:defRPr sz="2923"/>
            </a:lvl1pPr>
            <a:lvl2pPr marL="417599" indent="0">
              <a:buNone/>
              <a:defRPr sz="2558"/>
            </a:lvl2pPr>
            <a:lvl3pPr marL="835198" indent="0">
              <a:buNone/>
              <a:defRPr sz="2192"/>
            </a:lvl3pPr>
            <a:lvl4pPr marL="1252797" indent="0">
              <a:buNone/>
              <a:defRPr sz="1827"/>
            </a:lvl4pPr>
            <a:lvl5pPr marL="1670397" indent="0">
              <a:buNone/>
              <a:defRPr sz="1827"/>
            </a:lvl5pPr>
            <a:lvl6pPr marL="2087996" indent="0">
              <a:buNone/>
              <a:defRPr sz="1827"/>
            </a:lvl6pPr>
            <a:lvl7pPr marL="2505595" indent="0">
              <a:buNone/>
              <a:defRPr sz="1827"/>
            </a:lvl7pPr>
            <a:lvl8pPr marL="2923194" indent="0">
              <a:buNone/>
              <a:defRPr sz="1827"/>
            </a:lvl8pPr>
            <a:lvl9pPr marL="3340793" indent="0">
              <a:buNone/>
              <a:defRPr sz="1827"/>
            </a:lvl9pPr>
          </a:lstStyle>
          <a:p>
            <a:r>
              <a:rPr lang="ja-JP" altLang="en-US"/>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461"/>
            </a:lvl1pPr>
            <a:lvl2pPr marL="417599" indent="0">
              <a:buNone/>
              <a:defRPr sz="1279"/>
            </a:lvl2pPr>
            <a:lvl3pPr marL="835198" indent="0">
              <a:buNone/>
              <a:defRPr sz="1096"/>
            </a:lvl3pPr>
            <a:lvl4pPr marL="1252797" indent="0">
              <a:buNone/>
              <a:defRPr sz="913"/>
            </a:lvl4pPr>
            <a:lvl5pPr marL="1670397" indent="0">
              <a:buNone/>
              <a:defRPr sz="913"/>
            </a:lvl5pPr>
            <a:lvl6pPr marL="2087996" indent="0">
              <a:buNone/>
              <a:defRPr sz="913"/>
            </a:lvl6pPr>
            <a:lvl7pPr marL="2505595" indent="0">
              <a:buNone/>
              <a:defRPr sz="913"/>
            </a:lvl7pPr>
            <a:lvl8pPr marL="2923194" indent="0">
              <a:buNone/>
              <a:defRPr sz="913"/>
            </a:lvl8pPr>
            <a:lvl9pPr marL="3340793" indent="0">
              <a:buNone/>
              <a:defRPr sz="913"/>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42DB6CAD-1A80-4B84-9610-79FCFD77DEDB}" type="datetimeFigureOut">
              <a:rPr lang="ja-JP" altLang="en-US" smtClean="0">
                <a:solidFill>
                  <a:prstClr val="black">
                    <a:tint val="75000"/>
                  </a:prstClr>
                </a:solidFill>
              </a:rPr>
              <a:pPr/>
              <a:t>2025/10/7</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1B5D68F-3388-45D8-A56B-E5742B01E76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5690251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2DB6CAD-1A80-4B84-9610-79FCFD77DEDB}" type="datetimeFigureOut">
              <a:rPr lang="ja-JP" altLang="en-US" smtClean="0">
                <a:solidFill>
                  <a:prstClr val="black">
                    <a:tint val="75000"/>
                  </a:prstClr>
                </a:solidFill>
              </a:rPr>
              <a:pPr/>
              <a:t>2025/10/7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B5D68F-3388-45D8-A56B-E5742B01E76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806300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42DB6CAD-1A80-4B84-9610-79FCFD77DEDB}" type="datetimeFigureOut">
              <a:rPr lang="ja-JP" altLang="en-US" smtClean="0">
                <a:solidFill>
                  <a:prstClr val="black">
                    <a:tint val="75000"/>
                  </a:prstClr>
                </a:solidFill>
              </a:rPr>
              <a:pPr/>
              <a:t>2025/10/7</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1B5D68F-3388-45D8-A56B-E5742B01E76D}"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69393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AC751FA8-1F69-4C34-A161-B1E293D71EE1}" type="datetime1">
              <a:rPr kumimoji="1" lang="ja-JP" altLang="en-US" smtClean="0"/>
              <a:t>2025/10/7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684793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25204102-A072-42E1-B3D9-7412076B997A}" type="datetime1">
              <a:rPr kumimoji="1" lang="ja-JP" altLang="en-US" smtClean="0"/>
              <a:t>2025/10/7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106360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7912C903-838F-4A1D-8CDE-E190F83D6602}" type="datetime1">
              <a:rPr kumimoji="1" lang="ja-JP" altLang="en-US" smtClean="0"/>
              <a:t>2025/10/7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1562416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5973FE74-F7FF-4EE5-864A-E1CBA6309261}" type="datetime1">
              <a:rPr kumimoji="1" lang="ja-JP" altLang="en-US" smtClean="0"/>
              <a:t>2025/10/7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952532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A25A82-9915-4722-B06C-8DE3FAA78407}" type="datetime1">
              <a:rPr kumimoji="1" lang="ja-JP" altLang="en-US" smtClean="0"/>
              <a:t>2025/10/7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2529076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ja-JP" altLang="en-US"/>
              <a:t>マスター タイトルの書式設定</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62C6F9C-27E8-48AB-AE64-3568466A8EF1}" type="datetime1">
              <a:rPr kumimoji="1" lang="ja-JP" altLang="en-US" smtClean="0"/>
              <a:t>2025/10/7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2686816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ja-JP" altLang="en-US"/>
              <a:t>図を追加</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20792FC5-45B8-4E99-ADB7-2DCCCC614561}" type="datetime1">
              <a:rPr kumimoji="1" lang="ja-JP" altLang="en-US" smtClean="0"/>
              <a:t>2025/10/7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3884841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9E0ADE80-6AF2-444A-B3AF-CF27655DC42E}" type="datetime1">
              <a:rPr kumimoji="1" lang="ja-JP" altLang="en-US" smtClean="0"/>
              <a:t>2025/10/7</a:t>
            </a:fld>
            <a:endParaRPr kumimoji="1" lang="ja-JP" altLang="en-US"/>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D2D8002D-B5B0-4BAC-B1F6-782DDCCE6D9C}" type="slidenum">
              <a:rPr kumimoji="1" lang="ja-JP" altLang="en-US" smtClean="0"/>
              <a:t>‹#›</a:t>
            </a:fld>
            <a:endParaRPr kumimoji="1" lang="ja-JP" altLang="en-US"/>
          </a:p>
        </p:txBody>
      </p:sp>
    </p:spTree>
    <p:extLst>
      <p:ext uri="{BB962C8B-B14F-4D97-AF65-F5344CB8AC3E}">
        <p14:creationId xmlns:p14="http://schemas.microsoft.com/office/powerpoint/2010/main" val="592996582"/>
      </p:ext>
    </p:extLst>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 id="2147483994" r:id="rId12"/>
    <p:sldLayoutId id="2147483995" r:id="rId13"/>
    <p:sldLayoutId id="2147483996" r:id="rId14"/>
    <p:sldLayoutId id="2147483997" r:id="rId15"/>
    <p:sldLayoutId id="2147483998" r:id="rId16"/>
  </p:sldLayoutIdLst>
  <p:hf sldNum="0" hdr="0" ftr="0" dt="0"/>
  <p:txStyles>
    <p:titleStyle>
      <a:lvl1pPr algn="l" defTabSz="457200" rtl="0" eaLnBrk="1" latinLnBrk="0" hangingPunct="1">
        <a:spcBef>
          <a:spcPct val="0"/>
        </a:spcBef>
        <a:buNone/>
        <a:defRPr kumimoji="1" sz="3600" kern="1200">
          <a:solidFill>
            <a:schemeClr val="tx1">
              <a:lumMod val="85000"/>
              <a:lumOff val="15000"/>
            </a:schemeClr>
          </a:solidFill>
          <a:latin typeface="+mj-lt"/>
          <a:ea typeface="+mj-ea"/>
          <a:cs typeface="+mj-cs"/>
        </a:defRPr>
      </a:lvl1pPr>
      <a:lvl2pPr eaLnBrk="1" hangingPunct="1">
        <a:defRPr kumimoji="1">
          <a:solidFill>
            <a:schemeClr val="tx2"/>
          </a:solidFill>
        </a:defRPr>
      </a:lvl2pPr>
      <a:lvl3pPr eaLnBrk="1" hangingPunct="1">
        <a:defRPr kumimoji="1">
          <a:solidFill>
            <a:schemeClr val="tx2"/>
          </a:solidFill>
        </a:defRPr>
      </a:lvl3pPr>
      <a:lvl4pPr eaLnBrk="1" hangingPunct="1">
        <a:defRPr kumimoji="1">
          <a:solidFill>
            <a:schemeClr val="tx2"/>
          </a:solidFill>
        </a:defRPr>
      </a:lvl4pPr>
      <a:lvl5pPr eaLnBrk="1" hangingPunct="1">
        <a:defRPr kumimoji="1">
          <a:solidFill>
            <a:schemeClr val="tx2"/>
          </a:solidFill>
        </a:defRPr>
      </a:lvl5pPr>
      <a:lvl6pPr eaLnBrk="1" hangingPunct="1">
        <a:defRPr kumimoji="1">
          <a:solidFill>
            <a:schemeClr val="tx2"/>
          </a:solidFill>
        </a:defRPr>
      </a:lvl6pPr>
      <a:lvl7pPr eaLnBrk="1" hangingPunct="1">
        <a:defRPr kumimoji="1">
          <a:solidFill>
            <a:schemeClr val="tx2"/>
          </a:solidFill>
        </a:defRPr>
      </a:lvl7pPr>
      <a:lvl8pPr eaLnBrk="1" hangingPunct="1">
        <a:defRPr kumimoji="1">
          <a:solidFill>
            <a:schemeClr val="tx2"/>
          </a:solidFill>
        </a:defRPr>
      </a:lvl8pPr>
      <a:lvl9pPr eaLnBrk="1" hangingPunct="1">
        <a:defRPr kumimoji="1">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kumimoji="1"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kumimoji="1"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kumimoji="1"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kumimoji="1"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7"/>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6"/>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2"/>
            <a:ext cx="2057400" cy="365125"/>
          </a:xfrm>
          <a:prstGeom prst="rect">
            <a:avLst/>
          </a:prstGeom>
        </p:spPr>
        <p:txBody>
          <a:bodyPr vert="horz" lIns="91440" tIns="45720" rIns="91440" bIns="45720" rtlCol="0" anchor="ctr"/>
          <a:lstStyle>
            <a:lvl1pPr algn="l">
              <a:defRPr sz="1096">
                <a:solidFill>
                  <a:schemeClr val="tx1">
                    <a:tint val="75000"/>
                  </a:schemeClr>
                </a:solidFill>
              </a:defRPr>
            </a:lvl1pPr>
          </a:lstStyle>
          <a:p>
            <a:pPr defTabSz="847282"/>
            <a:fld id="{42DB6CAD-1A80-4B84-9610-79FCFD77DEDB}" type="datetimeFigureOut">
              <a:rPr lang="ja-JP" altLang="en-US" smtClean="0">
                <a:solidFill>
                  <a:prstClr val="black">
                    <a:tint val="75000"/>
                  </a:prstClr>
                </a:solidFill>
              </a:rPr>
              <a:pPr defTabSz="847282"/>
              <a:t>2025/10/7</a:t>
            </a:fld>
            <a:endParaRPr lang="ja-JP" altLang="en-US">
              <a:solidFill>
                <a:prstClr val="black">
                  <a:tint val="75000"/>
                </a:prstClr>
              </a:solidFill>
            </a:endParaRPr>
          </a:p>
        </p:txBody>
      </p:sp>
      <p:sp>
        <p:nvSpPr>
          <p:cNvPr id="5" name="Footer Placeholder 4"/>
          <p:cNvSpPr>
            <a:spLocks noGrp="1"/>
          </p:cNvSpPr>
          <p:nvPr>
            <p:ph type="ftr" sz="quarter" idx="3"/>
          </p:nvPr>
        </p:nvSpPr>
        <p:spPr>
          <a:xfrm>
            <a:off x="3028950" y="6356352"/>
            <a:ext cx="3086100" cy="365125"/>
          </a:xfrm>
          <a:prstGeom prst="rect">
            <a:avLst/>
          </a:prstGeom>
        </p:spPr>
        <p:txBody>
          <a:bodyPr vert="horz" lIns="91440" tIns="45720" rIns="91440" bIns="45720" rtlCol="0" anchor="ctr"/>
          <a:lstStyle>
            <a:lvl1pPr algn="ctr">
              <a:defRPr sz="1096">
                <a:solidFill>
                  <a:schemeClr val="tx1">
                    <a:tint val="75000"/>
                  </a:schemeClr>
                </a:solidFill>
              </a:defRPr>
            </a:lvl1pPr>
          </a:lstStyle>
          <a:p>
            <a:pPr defTabSz="847282"/>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6457950" y="6356352"/>
            <a:ext cx="2057400" cy="365125"/>
          </a:xfrm>
          <a:prstGeom prst="rect">
            <a:avLst/>
          </a:prstGeom>
        </p:spPr>
        <p:txBody>
          <a:bodyPr vert="horz" lIns="91440" tIns="45720" rIns="91440" bIns="45720" rtlCol="0" anchor="ctr"/>
          <a:lstStyle>
            <a:lvl1pPr algn="r">
              <a:defRPr sz="1096">
                <a:solidFill>
                  <a:schemeClr val="tx1">
                    <a:tint val="75000"/>
                  </a:schemeClr>
                </a:solidFill>
              </a:defRPr>
            </a:lvl1pPr>
          </a:lstStyle>
          <a:p>
            <a:pPr defTabSz="847282"/>
            <a:fld id="{A1B5D68F-3388-45D8-A56B-E5742B01E76D}" type="slidenum">
              <a:rPr lang="ja-JP" altLang="en-US" smtClean="0">
                <a:solidFill>
                  <a:prstClr val="black">
                    <a:tint val="75000"/>
                  </a:prstClr>
                </a:solidFill>
              </a:rPr>
              <a:pPr defTabSz="847282"/>
              <a:t>‹#›</a:t>
            </a:fld>
            <a:endParaRPr lang="ja-JP" altLang="en-US">
              <a:solidFill>
                <a:prstClr val="black">
                  <a:tint val="75000"/>
                </a:prstClr>
              </a:solidFill>
            </a:endParaRPr>
          </a:p>
        </p:txBody>
      </p:sp>
    </p:spTree>
    <p:extLst>
      <p:ext uri="{BB962C8B-B14F-4D97-AF65-F5344CB8AC3E}">
        <p14:creationId xmlns:p14="http://schemas.microsoft.com/office/powerpoint/2010/main" val="1647258082"/>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txStyles>
    <p:titleStyle>
      <a:lvl1pPr algn="l" defTabSz="835198" rtl="0" eaLnBrk="1" latinLnBrk="0" hangingPunct="1">
        <a:lnSpc>
          <a:spcPct val="90000"/>
        </a:lnSpc>
        <a:spcBef>
          <a:spcPct val="0"/>
        </a:spcBef>
        <a:buNone/>
        <a:defRPr kumimoji="1" sz="4019" kern="1200">
          <a:solidFill>
            <a:schemeClr val="tx1"/>
          </a:solidFill>
          <a:latin typeface="+mj-lt"/>
          <a:ea typeface="+mj-ea"/>
          <a:cs typeface="+mj-cs"/>
        </a:defRPr>
      </a:lvl1pPr>
    </p:titleStyle>
    <p:bodyStyle>
      <a:lvl1pPr marL="208799" indent="-208799" algn="l" defTabSz="835198" rtl="0" eaLnBrk="1" latinLnBrk="0" hangingPunct="1">
        <a:lnSpc>
          <a:spcPct val="90000"/>
        </a:lnSpc>
        <a:spcBef>
          <a:spcPts val="913"/>
        </a:spcBef>
        <a:buFont typeface="Arial" panose="020B0604020202020204" pitchFamily="34" charset="0"/>
        <a:buChar char="•"/>
        <a:defRPr kumimoji="1" sz="2558" kern="1200">
          <a:solidFill>
            <a:schemeClr val="tx1"/>
          </a:solidFill>
          <a:latin typeface="+mn-lt"/>
          <a:ea typeface="+mn-ea"/>
          <a:cs typeface="+mn-cs"/>
        </a:defRPr>
      </a:lvl1pPr>
      <a:lvl2pPr marL="626399" indent="-208799" algn="l" defTabSz="835198" rtl="0" eaLnBrk="1" latinLnBrk="0" hangingPunct="1">
        <a:lnSpc>
          <a:spcPct val="90000"/>
        </a:lnSpc>
        <a:spcBef>
          <a:spcPts val="457"/>
        </a:spcBef>
        <a:buFont typeface="Arial" panose="020B0604020202020204" pitchFamily="34" charset="0"/>
        <a:buChar char="•"/>
        <a:defRPr kumimoji="1" sz="2192" kern="1200">
          <a:solidFill>
            <a:schemeClr val="tx1"/>
          </a:solidFill>
          <a:latin typeface="+mn-lt"/>
          <a:ea typeface="+mn-ea"/>
          <a:cs typeface="+mn-cs"/>
        </a:defRPr>
      </a:lvl2pPr>
      <a:lvl3pPr marL="1043998" indent="-208799" algn="l" defTabSz="835198" rtl="0" eaLnBrk="1" latinLnBrk="0" hangingPunct="1">
        <a:lnSpc>
          <a:spcPct val="90000"/>
        </a:lnSpc>
        <a:spcBef>
          <a:spcPts val="457"/>
        </a:spcBef>
        <a:buFont typeface="Arial" panose="020B0604020202020204" pitchFamily="34" charset="0"/>
        <a:buChar char="•"/>
        <a:defRPr kumimoji="1" sz="1827" kern="1200">
          <a:solidFill>
            <a:schemeClr val="tx1"/>
          </a:solidFill>
          <a:latin typeface="+mn-lt"/>
          <a:ea typeface="+mn-ea"/>
          <a:cs typeface="+mn-cs"/>
        </a:defRPr>
      </a:lvl3pPr>
      <a:lvl4pPr marL="1461597" indent="-208799" algn="l" defTabSz="835198" rtl="0" eaLnBrk="1" latinLnBrk="0" hangingPunct="1">
        <a:lnSpc>
          <a:spcPct val="90000"/>
        </a:lnSpc>
        <a:spcBef>
          <a:spcPts val="457"/>
        </a:spcBef>
        <a:buFont typeface="Arial" panose="020B0604020202020204" pitchFamily="34" charset="0"/>
        <a:buChar char="•"/>
        <a:defRPr kumimoji="1" sz="1644" kern="1200">
          <a:solidFill>
            <a:schemeClr val="tx1"/>
          </a:solidFill>
          <a:latin typeface="+mn-lt"/>
          <a:ea typeface="+mn-ea"/>
          <a:cs typeface="+mn-cs"/>
        </a:defRPr>
      </a:lvl4pPr>
      <a:lvl5pPr marL="1879196" indent="-208799" algn="l" defTabSz="835198" rtl="0" eaLnBrk="1" latinLnBrk="0" hangingPunct="1">
        <a:lnSpc>
          <a:spcPct val="90000"/>
        </a:lnSpc>
        <a:spcBef>
          <a:spcPts val="457"/>
        </a:spcBef>
        <a:buFont typeface="Arial" panose="020B0604020202020204" pitchFamily="34" charset="0"/>
        <a:buChar char="•"/>
        <a:defRPr kumimoji="1" sz="1644" kern="1200">
          <a:solidFill>
            <a:schemeClr val="tx1"/>
          </a:solidFill>
          <a:latin typeface="+mn-lt"/>
          <a:ea typeface="+mn-ea"/>
          <a:cs typeface="+mn-cs"/>
        </a:defRPr>
      </a:lvl5pPr>
      <a:lvl6pPr marL="2296796" indent="-208799" algn="l" defTabSz="835198" rtl="0" eaLnBrk="1" latinLnBrk="0" hangingPunct="1">
        <a:lnSpc>
          <a:spcPct val="90000"/>
        </a:lnSpc>
        <a:spcBef>
          <a:spcPts val="457"/>
        </a:spcBef>
        <a:buFont typeface="Arial" panose="020B0604020202020204" pitchFamily="34" charset="0"/>
        <a:buChar char="•"/>
        <a:defRPr kumimoji="1" sz="1644" kern="1200">
          <a:solidFill>
            <a:schemeClr val="tx1"/>
          </a:solidFill>
          <a:latin typeface="+mn-lt"/>
          <a:ea typeface="+mn-ea"/>
          <a:cs typeface="+mn-cs"/>
        </a:defRPr>
      </a:lvl6pPr>
      <a:lvl7pPr marL="2714394" indent="-208799" algn="l" defTabSz="835198" rtl="0" eaLnBrk="1" latinLnBrk="0" hangingPunct="1">
        <a:lnSpc>
          <a:spcPct val="90000"/>
        </a:lnSpc>
        <a:spcBef>
          <a:spcPts val="457"/>
        </a:spcBef>
        <a:buFont typeface="Arial" panose="020B0604020202020204" pitchFamily="34" charset="0"/>
        <a:buChar char="•"/>
        <a:defRPr kumimoji="1" sz="1644" kern="1200">
          <a:solidFill>
            <a:schemeClr val="tx1"/>
          </a:solidFill>
          <a:latin typeface="+mn-lt"/>
          <a:ea typeface="+mn-ea"/>
          <a:cs typeface="+mn-cs"/>
        </a:defRPr>
      </a:lvl7pPr>
      <a:lvl8pPr marL="3131994" indent="-208799" algn="l" defTabSz="835198" rtl="0" eaLnBrk="1" latinLnBrk="0" hangingPunct="1">
        <a:lnSpc>
          <a:spcPct val="90000"/>
        </a:lnSpc>
        <a:spcBef>
          <a:spcPts val="457"/>
        </a:spcBef>
        <a:buFont typeface="Arial" panose="020B0604020202020204" pitchFamily="34" charset="0"/>
        <a:buChar char="•"/>
        <a:defRPr kumimoji="1" sz="1644" kern="1200">
          <a:solidFill>
            <a:schemeClr val="tx1"/>
          </a:solidFill>
          <a:latin typeface="+mn-lt"/>
          <a:ea typeface="+mn-ea"/>
          <a:cs typeface="+mn-cs"/>
        </a:defRPr>
      </a:lvl8pPr>
      <a:lvl9pPr marL="3549593" indent="-208799" algn="l" defTabSz="835198" rtl="0" eaLnBrk="1" latinLnBrk="0" hangingPunct="1">
        <a:lnSpc>
          <a:spcPct val="90000"/>
        </a:lnSpc>
        <a:spcBef>
          <a:spcPts val="457"/>
        </a:spcBef>
        <a:buFont typeface="Arial" panose="020B0604020202020204" pitchFamily="34" charset="0"/>
        <a:buChar char="•"/>
        <a:defRPr kumimoji="1" sz="1644" kern="1200">
          <a:solidFill>
            <a:schemeClr val="tx1"/>
          </a:solidFill>
          <a:latin typeface="+mn-lt"/>
          <a:ea typeface="+mn-ea"/>
          <a:cs typeface="+mn-cs"/>
        </a:defRPr>
      </a:lvl9pPr>
    </p:bodyStyle>
    <p:otherStyle>
      <a:defPPr>
        <a:defRPr lang="en-US"/>
      </a:defPPr>
      <a:lvl1pPr marL="0" algn="l" defTabSz="835198" rtl="0" eaLnBrk="1" latinLnBrk="0" hangingPunct="1">
        <a:defRPr kumimoji="1" sz="1644" kern="1200">
          <a:solidFill>
            <a:schemeClr val="tx1"/>
          </a:solidFill>
          <a:latin typeface="+mn-lt"/>
          <a:ea typeface="+mn-ea"/>
          <a:cs typeface="+mn-cs"/>
        </a:defRPr>
      </a:lvl1pPr>
      <a:lvl2pPr marL="417599" algn="l" defTabSz="835198" rtl="0" eaLnBrk="1" latinLnBrk="0" hangingPunct="1">
        <a:defRPr kumimoji="1" sz="1644" kern="1200">
          <a:solidFill>
            <a:schemeClr val="tx1"/>
          </a:solidFill>
          <a:latin typeface="+mn-lt"/>
          <a:ea typeface="+mn-ea"/>
          <a:cs typeface="+mn-cs"/>
        </a:defRPr>
      </a:lvl2pPr>
      <a:lvl3pPr marL="835198" algn="l" defTabSz="835198" rtl="0" eaLnBrk="1" latinLnBrk="0" hangingPunct="1">
        <a:defRPr kumimoji="1" sz="1644" kern="1200">
          <a:solidFill>
            <a:schemeClr val="tx1"/>
          </a:solidFill>
          <a:latin typeface="+mn-lt"/>
          <a:ea typeface="+mn-ea"/>
          <a:cs typeface="+mn-cs"/>
        </a:defRPr>
      </a:lvl3pPr>
      <a:lvl4pPr marL="1252797" algn="l" defTabSz="835198" rtl="0" eaLnBrk="1" latinLnBrk="0" hangingPunct="1">
        <a:defRPr kumimoji="1" sz="1644" kern="1200">
          <a:solidFill>
            <a:schemeClr val="tx1"/>
          </a:solidFill>
          <a:latin typeface="+mn-lt"/>
          <a:ea typeface="+mn-ea"/>
          <a:cs typeface="+mn-cs"/>
        </a:defRPr>
      </a:lvl4pPr>
      <a:lvl5pPr marL="1670397" algn="l" defTabSz="835198" rtl="0" eaLnBrk="1" latinLnBrk="0" hangingPunct="1">
        <a:defRPr kumimoji="1" sz="1644" kern="1200">
          <a:solidFill>
            <a:schemeClr val="tx1"/>
          </a:solidFill>
          <a:latin typeface="+mn-lt"/>
          <a:ea typeface="+mn-ea"/>
          <a:cs typeface="+mn-cs"/>
        </a:defRPr>
      </a:lvl5pPr>
      <a:lvl6pPr marL="2087996" algn="l" defTabSz="835198" rtl="0" eaLnBrk="1" latinLnBrk="0" hangingPunct="1">
        <a:defRPr kumimoji="1" sz="1644" kern="1200">
          <a:solidFill>
            <a:schemeClr val="tx1"/>
          </a:solidFill>
          <a:latin typeface="+mn-lt"/>
          <a:ea typeface="+mn-ea"/>
          <a:cs typeface="+mn-cs"/>
        </a:defRPr>
      </a:lvl6pPr>
      <a:lvl7pPr marL="2505595" algn="l" defTabSz="835198" rtl="0" eaLnBrk="1" latinLnBrk="0" hangingPunct="1">
        <a:defRPr kumimoji="1" sz="1644" kern="1200">
          <a:solidFill>
            <a:schemeClr val="tx1"/>
          </a:solidFill>
          <a:latin typeface="+mn-lt"/>
          <a:ea typeface="+mn-ea"/>
          <a:cs typeface="+mn-cs"/>
        </a:defRPr>
      </a:lvl7pPr>
      <a:lvl8pPr marL="2923194" algn="l" defTabSz="835198" rtl="0" eaLnBrk="1" latinLnBrk="0" hangingPunct="1">
        <a:defRPr kumimoji="1" sz="1644" kern="1200">
          <a:solidFill>
            <a:schemeClr val="tx1"/>
          </a:solidFill>
          <a:latin typeface="+mn-lt"/>
          <a:ea typeface="+mn-ea"/>
          <a:cs typeface="+mn-cs"/>
        </a:defRPr>
      </a:lvl8pPr>
      <a:lvl9pPr marL="3340793" algn="l" defTabSz="835198" rtl="0" eaLnBrk="1" latinLnBrk="0" hangingPunct="1">
        <a:defRPr kumimoji="1" sz="164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2.wdp"/><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2.wdp"/></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microsoft.com/office/2007/relationships/hdphoto" Target="../media/hdphoto2.wdp"/></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microsoft.com/office/2007/relationships/hdphoto" Target="../media/hdphoto2.wdp"/></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microsoft.com/office/2007/relationships/hdphoto" Target="../media/hdphoto2.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microsoft.com/office/2007/relationships/hdphoto" Target="../media/hdphoto2.wdp"/></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17.xm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microsoft.com/office/2007/relationships/hdphoto" Target="../media/hdphoto2.wdp"/></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microsoft.com/office/2007/relationships/hdphoto" Target="../media/hdphoto2.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jpeg"/><Relationship Id="rId4" Type="http://schemas.microsoft.com/office/2007/relationships/hdphoto" Target="../media/hdphoto2.wdp"/></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30.jpe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9.jpeg"/><Relationship Id="rId5" Type="http://schemas.openxmlformats.org/officeDocument/2006/relationships/image" Target="../media/image28.jpeg"/><Relationship Id="rId4" Type="http://schemas.microsoft.com/office/2007/relationships/hdphoto" Target="../media/hdphoto2.wdp"/></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31.jpeg"/><Relationship Id="rId4" Type="http://schemas.microsoft.com/office/2007/relationships/hdphoto" Target="../media/hdphoto2.wdp"/></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2.png"/><Relationship Id="rId7" Type="http://schemas.openxmlformats.org/officeDocument/2006/relationships/image" Target="../media/image12.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microsoft.com/office/2007/relationships/hdphoto" Target="../media/hdphoto2.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5" name="グループ化 14"/>
          <p:cNvGrpSpPr/>
          <p:nvPr/>
        </p:nvGrpSpPr>
        <p:grpSpPr>
          <a:xfrm>
            <a:off x="5687616" y="363939"/>
            <a:ext cx="3456384" cy="2760749"/>
            <a:chOff x="1910391" y="8090470"/>
            <a:chExt cx="2919718" cy="1945148"/>
          </a:xfrm>
        </p:grpSpPr>
        <p:pic>
          <p:nvPicPr>
            <p:cNvPr id="16" name="図 15" descr="尾張津島秋まつり"/>
            <p:cNvPicPr/>
            <p:nvPr/>
          </p:nvPicPr>
          <p:blipFill>
            <a:blip r:embed="rId3" cstate="print">
              <a:extLst>
                <a:ext uri="{BEBA8EAE-BF5A-486C-A8C5-ECC9F3942E4B}">
                  <a14:imgProps xmlns:a14="http://schemas.microsoft.com/office/drawing/2010/main">
                    <a14:imgLayer r:embed="rId4">
                      <a14:imgEffect>
                        <a14:sharpenSoften amount="44000"/>
                      </a14:imgEffect>
                      <a14:imgEffect>
                        <a14:saturation sat="95000"/>
                      </a14:imgEffect>
                      <a14:imgEffect>
                        <a14:brightnessContrast bright="16000" contrast="3000"/>
                      </a14:imgEffect>
                    </a14:imgLayer>
                  </a14:imgProps>
                </a:ext>
                <a:ext uri="{28A0092B-C50C-407E-A947-70E740481C1C}">
                  <a14:useLocalDpi xmlns:a14="http://schemas.microsoft.com/office/drawing/2010/main" val="0"/>
                </a:ext>
              </a:extLst>
            </a:blip>
            <a:srcRect/>
            <a:stretch>
              <a:fillRect/>
            </a:stretch>
          </p:blipFill>
          <p:spPr bwMode="auto">
            <a:xfrm>
              <a:off x="1910391" y="8090470"/>
              <a:ext cx="2919718" cy="1945148"/>
            </a:xfrm>
            <a:prstGeom prst="ellipse">
              <a:avLst/>
            </a:prstGeom>
            <a:ln>
              <a:noFill/>
            </a:ln>
            <a:effectLst>
              <a:softEdge rad="112500"/>
            </a:effectLst>
          </p:spPr>
        </p:pic>
        <p:sp>
          <p:nvSpPr>
            <p:cNvPr id="17" name="円/楕円 16"/>
            <p:cNvSpPr/>
            <p:nvPr/>
          </p:nvSpPr>
          <p:spPr>
            <a:xfrm>
              <a:off x="1910391" y="8145828"/>
              <a:ext cx="2919718" cy="188979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p>
          </p:txBody>
        </p:sp>
      </p:grpSp>
      <p:sp>
        <p:nvSpPr>
          <p:cNvPr id="8" name="正方形/長方形 7"/>
          <p:cNvSpPr/>
          <p:nvPr/>
        </p:nvSpPr>
        <p:spPr>
          <a:xfrm>
            <a:off x="-36512" y="-27384"/>
            <a:ext cx="9289032" cy="620688"/>
          </a:xfrm>
          <a:prstGeom prst="rect">
            <a:avLst/>
          </a:prstGeom>
          <a:solidFill>
            <a:srgbClr val="D08B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　　　　　　　　　　　　　　　　　　　　　　　　　　　　　　　　　　　　　　　　　　　　　</a:t>
            </a:r>
            <a:r>
              <a:rPr kumimoji="1" lang="ja-JP" altLang="en-US" sz="1200" dirty="0">
                <a:solidFill>
                  <a:schemeClr val="tx1"/>
                </a:solidFill>
              </a:rPr>
              <a:t>　</a:t>
            </a:r>
            <a:r>
              <a:rPr kumimoji="1" lang="ja-JP" altLang="en-US" dirty="0">
                <a:solidFill>
                  <a:schemeClr val="tx1"/>
                </a:solidFill>
              </a:rPr>
              <a:t>　　　　　　</a:t>
            </a:r>
          </a:p>
        </p:txBody>
      </p:sp>
      <p:pic>
        <p:nvPicPr>
          <p:cNvPr id="1028" name="Picture 4"/>
          <p:cNvPicPr>
            <a:picLocks noChangeAspect="1" noChangeArrowheads="1"/>
          </p:cNvPicPr>
          <p:nvPr/>
        </p:nvPicPr>
        <p:blipFill>
          <a:blip r:embed="rId5" cstate="print">
            <a:extLst>
              <a:ext uri="{BEBA8EAE-BF5A-486C-A8C5-ECC9F3942E4B}">
                <a14:imgProps xmlns:a14="http://schemas.microsoft.com/office/drawing/2010/main">
                  <a14:imgLayer r:embed="rId6">
                    <a14:imgEffect>
                      <a14:backgroundRemoval t="6522" b="98188" l="1134" r="99093">
                        <a14:foregroundMark x1="11451" y1="41667" x2="11451" y2="41667"/>
                        <a14:foregroundMark x1="13492" y1="48913" x2="13492" y2="48913"/>
                        <a14:foregroundMark x1="18821" y1="52174" x2="18821" y2="52174"/>
                        <a14:foregroundMark x1="38435" y1="27536" x2="38435" y2="27536"/>
                        <a14:foregroundMark x1="36395" y1="43478" x2="36395" y2="43478"/>
                        <a14:foregroundMark x1="37755" y1="67029" x2="37755" y2="67029"/>
                        <a14:foregroundMark x1="47279" y1="25000" x2="47279" y2="25000"/>
                        <a14:foregroundMark x1="67460" y1="25725" x2="67460" y2="25725"/>
                        <a14:foregroundMark x1="91383" y1="30072" x2="91383" y2="30072"/>
                      </a14:backgroundRemoval>
                    </a14:imgEffect>
                  </a14:imgLayer>
                </a14:imgProps>
              </a:ext>
              <a:ext uri="{28A0092B-C50C-407E-A947-70E740481C1C}">
                <a14:useLocalDpi xmlns:a14="http://schemas.microsoft.com/office/drawing/2010/main" val="0"/>
              </a:ext>
            </a:extLst>
          </a:blip>
          <a:srcRect/>
          <a:stretch>
            <a:fillRect/>
          </a:stretch>
        </p:blipFill>
        <p:spPr bwMode="auto">
          <a:xfrm>
            <a:off x="7596336" y="119836"/>
            <a:ext cx="1357042" cy="424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テキスト ボックス 10"/>
          <p:cNvSpPr txBox="1"/>
          <p:nvPr/>
        </p:nvSpPr>
        <p:spPr>
          <a:xfrm>
            <a:off x="323528" y="2132856"/>
            <a:ext cx="8496944" cy="2593018"/>
          </a:xfrm>
          <a:prstGeom prst="rect">
            <a:avLst/>
          </a:prstGeom>
          <a:noFill/>
        </p:spPr>
        <p:txBody>
          <a:bodyPr wrap="square" rtlCol="0">
            <a:spAutoFit/>
          </a:bodyPr>
          <a:lstStyle/>
          <a:p>
            <a:pPr>
              <a:lnSpc>
                <a:spcPts val="6500"/>
              </a:lnSpc>
            </a:pPr>
            <a:r>
              <a:rPr lang="ja-JP" altLang="en-US" sz="4400" b="1" dirty="0">
                <a:latin typeface="UD デジタル 教科書体 NP-R" panose="02020400000000000000" pitchFamily="18" charset="-128"/>
                <a:ea typeface="UD デジタル 教科書体 NP-R" panose="02020400000000000000" pitchFamily="18" charset="-128"/>
              </a:rPr>
              <a:t>心のふれあい紙芝居と</a:t>
            </a:r>
            <a:endParaRPr lang="en-US" altLang="ja-JP" sz="4400" b="1" dirty="0">
              <a:latin typeface="UD デジタル 教科書体 NP-R" panose="02020400000000000000" pitchFamily="18" charset="-128"/>
              <a:ea typeface="UD デジタル 教科書体 NP-R" panose="02020400000000000000" pitchFamily="18" charset="-128"/>
            </a:endParaRPr>
          </a:p>
          <a:p>
            <a:pPr>
              <a:lnSpc>
                <a:spcPts val="6500"/>
              </a:lnSpc>
            </a:pPr>
            <a:r>
              <a:rPr lang="ja-JP" altLang="en-US" sz="4400" b="1" dirty="0">
                <a:latin typeface="UD デジタル 教科書体 NP-R" panose="02020400000000000000" pitchFamily="18" charset="-128"/>
                <a:ea typeface="UD デジタル 教科書体 NP-R" panose="02020400000000000000" pitchFamily="18" charset="-128"/>
              </a:rPr>
              <a:t>　　　　　　　　音楽会の実施</a:t>
            </a:r>
          </a:p>
          <a:p>
            <a:pPr>
              <a:lnSpc>
                <a:spcPts val="6500"/>
              </a:lnSpc>
            </a:pPr>
            <a:r>
              <a:rPr lang="ja-JP" altLang="en-US" sz="4400" b="1" dirty="0">
                <a:latin typeface="UD デジタル 教科書体 NP-R" panose="02020400000000000000" pitchFamily="18" charset="-128"/>
                <a:ea typeface="UD デジタル 教科書体 NP-R" panose="02020400000000000000" pitchFamily="18" charset="-128"/>
              </a:rPr>
              <a:t>　</a:t>
            </a:r>
            <a:r>
              <a:rPr lang="en-US" altLang="ja-JP" sz="4400" b="1" dirty="0">
                <a:latin typeface="UD デジタル 教科書体 NP-R" panose="02020400000000000000" pitchFamily="18" charset="-128"/>
                <a:ea typeface="UD デジタル 教科書体 NP-R" panose="02020400000000000000" pitchFamily="18" charset="-128"/>
              </a:rPr>
              <a:t>―</a:t>
            </a:r>
            <a:r>
              <a:rPr lang="ja-JP" altLang="en-US" sz="4400" b="1" dirty="0">
                <a:latin typeface="UD デジタル 教科書体 NP-R" panose="02020400000000000000" pitchFamily="18" charset="-128"/>
                <a:ea typeface="UD デジタル 教科書体 NP-R" panose="02020400000000000000" pitchFamily="18" charset="-128"/>
              </a:rPr>
              <a:t>教材の制作等及び実演</a:t>
            </a:r>
            <a:r>
              <a:rPr lang="en-US" altLang="ja-JP" sz="4400" b="1" dirty="0">
                <a:latin typeface="UD デジタル 教科書体 NP-R" panose="02020400000000000000" pitchFamily="18" charset="-128"/>
                <a:ea typeface="UD デジタル 教科書体 NP-R" panose="02020400000000000000" pitchFamily="18" charset="-128"/>
              </a:rPr>
              <a:t>―</a:t>
            </a:r>
            <a:endParaRPr lang="ja-JP" altLang="en-US" sz="4400" b="1" dirty="0">
              <a:latin typeface="UD デジタル 教科書体 NP-R" panose="02020400000000000000" pitchFamily="18" charset="-128"/>
              <a:ea typeface="UD デジタル 教科書体 NP-R" panose="02020400000000000000" pitchFamily="18" charset="-128"/>
            </a:endParaRPr>
          </a:p>
        </p:txBody>
      </p:sp>
      <p:sp>
        <p:nvSpPr>
          <p:cNvPr id="12" name="テキスト ボックス 11"/>
          <p:cNvSpPr txBox="1"/>
          <p:nvPr/>
        </p:nvSpPr>
        <p:spPr>
          <a:xfrm>
            <a:off x="4788024" y="5000022"/>
            <a:ext cx="5401616" cy="461665"/>
          </a:xfrm>
          <a:prstGeom prst="rect">
            <a:avLst/>
          </a:prstGeom>
          <a:noFill/>
        </p:spPr>
        <p:txBody>
          <a:bodyPr wrap="square" rtlCol="0">
            <a:spAutoFit/>
          </a:bodyPr>
          <a:lstStyle/>
          <a:p>
            <a:r>
              <a:rPr kumimoji="1" lang="ja-JP" altLang="en-US" sz="2400" b="1" dirty="0">
                <a:latin typeface="UD デジタル 教科書体 NP-R" panose="02020400000000000000" pitchFamily="18" charset="-128"/>
                <a:ea typeface="UD デジタル 教科書体 NP-R" panose="02020400000000000000" pitchFamily="18" charset="-128"/>
              </a:rPr>
              <a:t>令和</a:t>
            </a:r>
            <a:r>
              <a:rPr lang="ja-JP" altLang="en-US" sz="2400" b="1" dirty="0">
                <a:latin typeface="UD デジタル 教科書体 NP-R" panose="02020400000000000000" pitchFamily="18" charset="-128"/>
                <a:ea typeface="UD デジタル 教科書体 NP-R" panose="02020400000000000000" pitchFamily="18" charset="-128"/>
              </a:rPr>
              <a:t>６</a:t>
            </a:r>
            <a:r>
              <a:rPr kumimoji="1" lang="ja-JP" altLang="en-US" sz="2400" b="1" dirty="0">
                <a:latin typeface="UD デジタル 教科書体 NP-R" panose="02020400000000000000" pitchFamily="18" charset="-128"/>
                <a:ea typeface="UD デジタル 教科書体 NP-R" panose="02020400000000000000" pitchFamily="18" charset="-128"/>
              </a:rPr>
              <a:t>年</a:t>
            </a:r>
            <a:r>
              <a:rPr lang="ja-JP" altLang="en-US" sz="2400" b="1" dirty="0">
                <a:latin typeface="UD デジタル 教科書体 NP-R" panose="02020400000000000000" pitchFamily="18" charset="-128"/>
                <a:ea typeface="UD デジタル 教科書体 NP-R" panose="02020400000000000000" pitchFamily="18" charset="-128"/>
              </a:rPr>
              <a:t>９</a:t>
            </a:r>
            <a:r>
              <a:rPr kumimoji="1" lang="ja-JP" altLang="en-US" sz="2400" b="1" dirty="0">
                <a:latin typeface="UD デジタル 教科書体 NP-R" panose="02020400000000000000" pitchFamily="18" charset="-128"/>
                <a:ea typeface="UD デジタル 教科書体 NP-R" panose="02020400000000000000" pitchFamily="18" charset="-128"/>
              </a:rPr>
              <a:t>月</a:t>
            </a:r>
            <a:r>
              <a:rPr lang="ja-JP" altLang="en-US" sz="2400" b="1" dirty="0">
                <a:latin typeface="UD デジタル 教科書体 NP-R" panose="02020400000000000000" pitchFamily="18" charset="-128"/>
                <a:ea typeface="UD デジタル 教科書体 NP-R" panose="02020400000000000000" pitchFamily="18" charset="-128"/>
              </a:rPr>
              <a:t>６</a:t>
            </a:r>
            <a:r>
              <a:rPr kumimoji="1" lang="ja-JP" altLang="en-US" sz="2400" b="1" dirty="0">
                <a:latin typeface="UD デジタル 教科書体 NP-R" panose="02020400000000000000" pitchFamily="18" charset="-128"/>
                <a:ea typeface="UD デジタル 教科書体 NP-R" panose="02020400000000000000" pitchFamily="18" charset="-128"/>
              </a:rPr>
              <a:t>日</a:t>
            </a:r>
            <a:endParaRPr kumimoji="1" lang="en-US" altLang="ja-JP" sz="2400" b="1" dirty="0">
              <a:latin typeface="UD デジタル 教科書体 NP-R" panose="02020400000000000000" pitchFamily="18" charset="-128"/>
              <a:ea typeface="UD デジタル 教科書体 NP-R" panose="02020400000000000000" pitchFamily="18" charset="-128"/>
            </a:endParaRPr>
          </a:p>
        </p:txBody>
      </p:sp>
      <p:sp>
        <p:nvSpPr>
          <p:cNvPr id="13" name="テキスト ボックス 12"/>
          <p:cNvSpPr txBox="1"/>
          <p:nvPr/>
        </p:nvSpPr>
        <p:spPr>
          <a:xfrm>
            <a:off x="4716016" y="5487615"/>
            <a:ext cx="5976664" cy="461665"/>
          </a:xfrm>
          <a:prstGeom prst="rect">
            <a:avLst/>
          </a:prstGeom>
          <a:noFill/>
        </p:spPr>
        <p:txBody>
          <a:bodyPr wrap="square" rtlCol="0">
            <a:spAutoFit/>
          </a:bodyPr>
          <a:lstStyle/>
          <a:p>
            <a:r>
              <a:rPr kumimoji="1" lang="ja-JP" altLang="en-US" sz="2400" b="1" dirty="0">
                <a:latin typeface="UD デジタル 教科書体 NP-R" panose="02020400000000000000" pitchFamily="18" charset="-128"/>
                <a:ea typeface="UD デジタル 教科書体 NP-R" panose="02020400000000000000" pitchFamily="18" charset="-128"/>
              </a:rPr>
              <a:t> 津島市人権教育実行委員会</a:t>
            </a:r>
            <a:endParaRPr kumimoji="1" lang="en-US" altLang="ja-JP" sz="2400" b="1" dirty="0">
              <a:latin typeface="UD デジタル 教科書体 NP-R" panose="02020400000000000000" pitchFamily="18" charset="-128"/>
              <a:ea typeface="UD デジタル 教科書体 NP-R" panose="02020400000000000000" pitchFamily="18" charset="-128"/>
            </a:endParaRPr>
          </a:p>
        </p:txBody>
      </p:sp>
      <p:pic>
        <p:nvPicPr>
          <p:cNvPr id="18" name="図 17" descr="画像　平成26年尾張津島天王祭宵祭風景"/>
          <p:cNvPicPr/>
          <p:nvPr/>
        </p:nvPicPr>
        <p:blipFill rotWithShape="1">
          <a:blip r:embed="rId7" cstate="print">
            <a:extLst>
              <a:ext uri="{28A0092B-C50C-407E-A947-70E740481C1C}">
                <a14:useLocalDpi xmlns:a14="http://schemas.microsoft.com/office/drawing/2010/main" val="0"/>
              </a:ext>
            </a:extLst>
          </a:blip>
          <a:srcRect b="9783"/>
          <a:stretch/>
        </p:blipFill>
        <p:spPr bwMode="auto">
          <a:xfrm>
            <a:off x="107504" y="4801867"/>
            <a:ext cx="3096344" cy="2056133"/>
          </a:xfrm>
          <a:prstGeom prst="ellipse">
            <a:avLst/>
          </a:prstGeom>
          <a:ln>
            <a:noFill/>
          </a:ln>
          <a:effectLst>
            <a:softEdge rad="112500"/>
          </a:effectLst>
          <a:extLst>
            <a:ext uri="{53640926-AAD7-44D8-BBD7-CCE9431645EC}">
              <a14:shadowObscured xmlns:a14="http://schemas.microsoft.com/office/drawing/2010/main"/>
            </a:ext>
          </a:extLst>
        </p:spPr>
      </p:pic>
    </p:spTree>
    <p:extLst>
      <p:ext uri="{BB962C8B-B14F-4D97-AF65-F5344CB8AC3E}">
        <p14:creationId xmlns:p14="http://schemas.microsoft.com/office/powerpoint/2010/main" val="3356005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正方形/長方形 7"/>
          <p:cNvSpPr/>
          <p:nvPr/>
        </p:nvSpPr>
        <p:spPr>
          <a:xfrm>
            <a:off x="-108520" y="-27384"/>
            <a:ext cx="9433048" cy="620688"/>
          </a:xfrm>
          <a:prstGeom prst="rect">
            <a:avLst/>
          </a:prstGeom>
          <a:solidFill>
            <a:srgbClr val="D08B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　　　　　　　　　　　　　　　　　　　　　　　　　　　　　　　　　　　　　　　　　　　　　</a:t>
            </a:r>
            <a:r>
              <a:rPr kumimoji="1" lang="ja-JP" altLang="en-US" sz="1200" dirty="0">
                <a:solidFill>
                  <a:schemeClr val="tx1"/>
                </a:solidFill>
              </a:rPr>
              <a:t>　</a:t>
            </a:r>
            <a:r>
              <a:rPr kumimoji="1" lang="ja-JP" altLang="en-US" dirty="0">
                <a:solidFill>
                  <a:schemeClr val="tx1"/>
                </a:solidFill>
              </a:rPr>
              <a:t>　　　　　　</a:t>
            </a:r>
          </a:p>
        </p:txBody>
      </p:sp>
      <p:pic>
        <p:nvPicPr>
          <p:cNvPr id="1028"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22" b="98188" l="1134" r="99093">
                        <a14:foregroundMark x1="11451" y1="41667" x2="11451" y2="41667"/>
                        <a14:foregroundMark x1="13492" y1="48913" x2="13492" y2="48913"/>
                        <a14:foregroundMark x1="18821" y1="52174" x2="18821" y2="52174"/>
                        <a14:foregroundMark x1="38435" y1="27536" x2="38435" y2="27536"/>
                        <a14:foregroundMark x1="36395" y1="43478" x2="36395" y2="43478"/>
                        <a14:foregroundMark x1="37755" y1="67029" x2="37755" y2="67029"/>
                        <a14:foregroundMark x1="47279" y1="25000" x2="47279" y2="25000"/>
                        <a14:foregroundMark x1="67460" y1="25725" x2="67460" y2="25725"/>
                        <a14:foregroundMark x1="91383" y1="30072" x2="91383" y2="30072"/>
                      </a14:backgroundRemoval>
                    </a14:imgEffect>
                  </a14:imgLayer>
                </a14:imgProps>
              </a:ext>
              <a:ext uri="{28A0092B-C50C-407E-A947-70E740481C1C}">
                <a14:useLocalDpi xmlns:a14="http://schemas.microsoft.com/office/drawing/2010/main" val="0"/>
              </a:ext>
            </a:extLst>
          </a:blip>
          <a:srcRect/>
          <a:stretch>
            <a:fillRect/>
          </a:stretch>
        </p:blipFill>
        <p:spPr bwMode="auto">
          <a:xfrm>
            <a:off x="7596336" y="119836"/>
            <a:ext cx="1357042" cy="424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p:cNvSpPr/>
          <p:nvPr/>
        </p:nvSpPr>
        <p:spPr>
          <a:xfrm>
            <a:off x="611560" y="2520330"/>
            <a:ext cx="8136904"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600" b="1" dirty="0">
                <a:solidFill>
                  <a:schemeClr val="tx1"/>
                </a:solidFill>
                <a:latin typeface="UD デジタル 教科書体 NP-R" panose="02020400000000000000" pitchFamily="18" charset="-128"/>
                <a:ea typeface="UD デジタル 教科書体 NP-R" panose="02020400000000000000" pitchFamily="18" charset="-128"/>
              </a:rPr>
              <a:t>事業実施の目的</a:t>
            </a:r>
          </a:p>
        </p:txBody>
      </p:sp>
    </p:spTree>
    <p:extLst>
      <p:ext uri="{BB962C8B-B14F-4D97-AF65-F5344CB8AC3E}">
        <p14:creationId xmlns:p14="http://schemas.microsoft.com/office/powerpoint/2010/main" val="3873858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正方形/長方形 7"/>
          <p:cNvSpPr/>
          <p:nvPr/>
        </p:nvSpPr>
        <p:spPr>
          <a:xfrm>
            <a:off x="-180528" y="-27384"/>
            <a:ext cx="9433048" cy="620688"/>
          </a:xfrm>
          <a:prstGeom prst="rect">
            <a:avLst/>
          </a:prstGeom>
          <a:solidFill>
            <a:srgbClr val="D08B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　　　　　　　　　　　　　　　　　　　　　　　　　　　　　　　　　　　　　　　　　　　　　</a:t>
            </a:r>
            <a:r>
              <a:rPr kumimoji="1" lang="ja-JP" altLang="en-US" sz="1200" dirty="0">
                <a:solidFill>
                  <a:schemeClr val="tx1"/>
                </a:solidFill>
              </a:rPr>
              <a:t>　</a:t>
            </a:r>
            <a:r>
              <a:rPr kumimoji="1" lang="ja-JP" altLang="en-US" dirty="0">
                <a:solidFill>
                  <a:schemeClr val="tx1"/>
                </a:solidFill>
              </a:rPr>
              <a:t>　　　　　　</a:t>
            </a:r>
          </a:p>
        </p:txBody>
      </p:sp>
      <p:pic>
        <p:nvPicPr>
          <p:cNvPr id="1028"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22" b="98188" l="1134" r="99093">
                        <a14:foregroundMark x1="11451" y1="41667" x2="11451" y2="41667"/>
                        <a14:foregroundMark x1="13492" y1="48913" x2="13492" y2="48913"/>
                        <a14:foregroundMark x1="18821" y1="52174" x2="18821" y2="52174"/>
                        <a14:foregroundMark x1="38435" y1="27536" x2="38435" y2="27536"/>
                        <a14:foregroundMark x1="36395" y1="43478" x2="36395" y2="43478"/>
                        <a14:foregroundMark x1="37755" y1="67029" x2="37755" y2="67029"/>
                        <a14:foregroundMark x1="47279" y1="25000" x2="47279" y2="25000"/>
                        <a14:foregroundMark x1="67460" y1="25725" x2="67460" y2="25725"/>
                        <a14:foregroundMark x1="91383" y1="30072" x2="91383" y2="30072"/>
                      </a14:backgroundRemoval>
                    </a14:imgEffect>
                  </a14:imgLayer>
                </a14:imgProps>
              </a:ext>
              <a:ext uri="{28A0092B-C50C-407E-A947-70E740481C1C}">
                <a14:useLocalDpi xmlns:a14="http://schemas.microsoft.com/office/drawing/2010/main" val="0"/>
              </a:ext>
            </a:extLst>
          </a:blip>
          <a:srcRect/>
          <a:stretch>
            <a:fillRect/>
          </a:stretch>
        </p:blipFill>
        <p:spPr bwMode="auto">
          <a:xfrm>
            <a:off x="7596336" y="119836"/>
            <a:ext cx="1357042" cy="424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p:cNvSpPr/>
          <p:nvPr/>
        </p:nvSpPr>
        <p:spPr>
          <a:xfrm>
            <a:off x="0" y="-27384"/>
            <a:ext cx="9144000"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bg1"/>
                </a:solidFill>
                <a:latin typeface="BIZ UDPゴシック" panose="020B0400000000000000" pitchFamily="50" charset="-128"/>
                <a:ea typeface="BIZ UDPゴシック" panose="020B0400000000000000" pitchFamily="50" charset="-128"/>
              </a:rPr>
              <a:t>事業実施の目的</a:t>
            </a:r>
            <a:endParaRPr lang="en-US" altLang="ja-JP" sz="3200" b="1" dirty="0">
              <a:solidFill>
                <a:schemeClr val="bg1"/>
              </a:solidFill>
              <a:latin typeface="BIZ UDPゴシック" panose="020B0400000000000000" pitchFamily="50" charset="-128"/>
              <a:ea typeface="BIZ UDPゴシック" panose="020B0400000000000000" pitchFamily="50" charset="-128"/>
            </a:endParaRPr>
          </a:p>
        </p:txBody>
      </p:sp>
      <p:sp>
        <p:nvSpPr>
          <p:cNvPr id="20" name="正方形/長方形 19"/>
          <p:cNvSpPr/>
          <p:nvPr/>
        </p:nvSpPr>
        <p:spPr>
          <a:xfrm>
            <a:off x="251520" y="908720"/>
            <a:ext cx="8496944"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UD デジタル 教科書体 NP-R" panose="02020400000000000000" pitchFamily="18" charset="-128"/>
                <a:ea typeface="UD デジタル 教科書体 NP-R" panose="02020400000000000000" pitchFamily="18" charset="-128"/>
              </a:rPr>
              <a:t>幼児期：人間形成の基礎が築かれる重要な時期</a:t>
            </a:r>
            <a:endParaRPr lang="en-US" altLang="ja-JP" sz="2800" b="1"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11" name="正方形/長方形 10"/>
          <p:cNvSpPr/>
          <p:nvPr/>
        </p:nvSpPr>
        <p:spPr>
          <a:xfrm>
            <a:off x="315340" y="2515062"/>
            <a:ext cx="8496944"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UD デジタル 教科書体 NP-R" panose="02020400000000000000" pitchFamily="18" charset="-128"/>
                <a:ea typeface="UD デジタル 教科書体 NP-R" panose="02020400000000000000" pitchFamily="18" charset="-128"/>
              </a:rPr>
              <a:t>いろいろな問題に対する子どもたちなりの</a:t>
            </a:r>
            <a:endParaRPr lang="en-US" altLang="ja-JP" sz="2800" b="1"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lang="ja-JP" altLang="en-US" sz="2800" b="1" dirty="0">
                <a:solidFill>
                  <a:schemeClr val="tx1"/>
                </a:solidFill>
                <a:latin typeface="UD デジタル 教科書体 NP-R" panose="02020400000000000000" pitchFamily="18" charset="-128"/>
                <a:ea typeface="UD デジタル 教科書体 NP-R" panose="02020400000000000000" pitchFamily="18" charset="-128"/>
              </a:rPr>
              <a:t>体験からの「気付き」が必要</a:t>
            </a:r>
            <a:endParaRPr lang="en-US" altLang="ja-JP" sz="2800" b="1"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3" name="下矢印 2"/>
          <p:cNvSpPr/>
          <p:nvPr/>
        </p:nvSpPr>
        <p:spPr>
          <a:xfrm>
            <a:off x="4355976" y="1673424"/>
            <a:ext cx="432048" cy="69981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539552" y="3305246"/>
            <a:ext cx="8208912" cy="1779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　想像力等を育て、自分を大切にする感情とともに、他の人のことも思いやれるような心を育むことを目的に、いじめをテーマにした紙芝居「もう、かみなりはおちません」を作成（平成２５年度）</a:t>
            </a:r>
            <a:endParaRPr lang="en-US" altLang="ja-JP" sz="2400" dirty="0">
              <a:solidFill>
                <a:schemeClr val="tx1"/>
              </a:solidFill>
              <a:latin typeface="UD デジタル 教科書体 NP-R" panose="02020400000000000000" pitchFamily="18" charset="-128"/>
              <a:ea typeface="UD デジタル 教科書体 NP-R" panose="02020400000000000000" pitchFamily="18" charset="-128"/>
            </a:endParaRPr>
          </a:p>
        </p:txBody>
      </p:sp>
      <p:pic>
        <p:nvPicPr>
          <p:cNvPr id="14" name="図 13"/>
          <p:cNvPicPr/>
          <p:nvPr/>
        </p:nvPicPr>
        <p:blipFill>
          <a:blip r:embed="rId5" cstate="print">
            <a:extLst>
              <a:ext uri="{28A0092B-C50C-407E-A947-70E740481C1C}">
                <a14:useLocalDpi xmlns:a14="http://schemas.microsoft.com/office/drawing/2010/main" val="0"/>
              </a:ext>
            </a:extLst>
          </a:blip>
          <a:srcRect/>
          <a:stretch/>
        </p:blipFill>
        <p:spPr bwMode="auto">
          <a:xfrm>
            <a:off x="3494427" y="5087440"/>
            <a:ext cx="2083137" cy="1578958"/>
          </a:xfrm>
          <a:prstGeom prst="rect">
            <a:avLst/>
          </a:prstGeom>
          <a:noFill/>
          <a:ln w="6350">
            <a:solidFill>
              <a:srgbClr val="000000"/>
            </a:solidFill>
            <a:miter lim="800000"/>
            <a:headEnd/>
            <a:tailEnd/>
          </a:ln>
        </p:spPr>
      </p:pic>
      <p:pic>
        <p:nvPicPr>
          <p:cNvPr id="15" name="図 14"/>
          <p:cNvPicPr/>
          <p:nvPr/>
        </p:nvPicPr>
        <p:blipFill>
          <a:blip r:embed="rId6" cstate="print">
            <a:extLst>
              <a:ext uri="{28A0092B-C50C-407E-A947-70E740481C1C}">
                <a14:useLocalDpi xmlns:a14="http://schemas.microsoft.com/office/drawing/2010/main" val="0"/>
              </a:ext>
            </a:extLst>
          </a:blip>
          <a:srcRect/>
          <a:stretch/>
        </p:blipFill>
        <p:spPr bwMode="auto">
          <a:xfrm>
            <a:off x="6590761" y="5087440"/>
            <a:ext cx="1939142" cy="1594907"/>
          </a:xfrm>
          <a:prstGeom prst="rect">
            <a:avLst/>
          </a:prstGeom>
          <a:noFill/>
          <a:ln w="9525">
            <a:solidFill>
              <a:srgbClr val="000000"/>
            </a:solidFill>
            <a:miter lim="800000"/>
            <a:headEnd/>
            <a:tailEnd/>
          </a:ln>
        </p:spPr>
      </p:pic>
    </p:spTree>
    <p:extLst>
      <p:ext uri="{BB962C8B-B14F-4D97-AF65-F5344CB8AC3E}">
        <p14:creationId xmlns:p14="http://schemas.microsoft.com/office/powerpoint/2010/main" val="2394825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正方形/長方形 7"/>
          <p:cNvSpPr/>
          <p:nvPr/>
        </p:nvSpPr>
        <p:spPr>
          <a:xfrm>
            <a:off x="-180528" y="-27384"/>
            <a:ext cx="9433048" cy="620688"/>
          </a:xfrm>
          <a:prstGeom prst="rect">
            <a:avLst/>
          </a:prstGeom>
          <a:solidFill>
            <a:srgbClr val="D08B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　　　　　　　　　　　　　　　　　　　　　　　　　　　　　　　　　　　　　　　　　　　　　</a:t>
            </a:r>
            <a:r>
              <a:rPr kumimoji="1" lang="ja-JP" altLang="en-US" sz="1200" dirty="0">
                <a:solidFill>
                  <a:schemeClr val="tx1"/>
                </a:solidFill>
              </a:rPr>
              <a:t>　</a:t>
            </a:r>
            <a:r>
              <a:rPr kumimoji="1" lang="ja-JP" altLang="en-US" dirty="0">
                <a:solidFill>
                  <a:schemeClr val="tx1"/>
                </a:solidFill>
              </a:rPr>
              <a:t>　　　　　　</a:t>
            </a:r>
          </a:p>
        </p:txBody>
      </p:sp>
      <p:pic>
        <p:nvPicPr>
          <p:cNvPr id="1028"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22" b="98188" l="1134" r="99093">
                        <a14:foregroundMark x1="11451" y1="41667" x2="11451" y2="41667"/>
                        <a14:foregroundMark x1="13492" y1="48913" x2="13492" y2="48913"/>
                        <a14:foregroundMark x1="18821" y1="52174" x2="18821" y2="52174"/>
                        <a14:foregroundMark x1="38435" y1="27536" x2="38435" y2="27536"/>
                        <a14:foregroundMark x1="36395" y1="43478" x2="36395" y2="43478"/>
                        <a14:foregroundMark x1="37755" y1="67029" x2="37755" y2="67029"/>
                        <a14:foregroundMark x1="47279" y1="25000" x2="47279" y2="25000"/>
                        <a14:foregroundMark x1="67460" y1="25725" x2="67460" y2="25725"/>
                        <a14:foregroundMark x1="91383" y1="30072" x2="91383" y2="30072"/>
                      </a14:backgroundRemoval>
                    </a14:imgEffect>
                  </a14:imgLayer>
                </a14:imgProps>
              </a:ext>
              <a:ext uri="{28A0092B-C50C-407E-A947-70E740481C1C}">
                <a14:useLocalDpi xmlns:a14="http://schemas.microsoft.com/office/drawing/2010/main" val="0"/>
              </a:ext>
            </a:extLst>
          </a:blip>
          <a:srcRect/>
          <a:stretch>
            <a:fillRect/>
          </a:stretch>
        </p:blipFill>
        <p:spPr bwMode="auto">
          <a:xfrm>
            <a:off x="7596336" y="119836"/>
            <a:ext cx="1357042" cy="424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p:cNvSpPr/>
          <p:nvPr/>
        </p:nvSpPr>
        <p:spPr>
          <a:xfrm>
            <a:off x="0" y="-27384"/>
            <a:ext cx="9144000"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bg1"/>
                </a:solidFill>
                <a:latin typeface="BIZ UDPゴシック" panose="020B0400000000000000" pitchFamily="50" charset="-128"/>
                <a:ea typeface="BIZ UDPゴシック" panose="020B0400000000000000" pitchFamily="50" charset="-128"/>
              </a:rPr>
              <a:t>事業実施の目的</a:t>
            </a:r>
            <a:endParaRPr lang="en-US" altLang="ja-JP" sz="3200" b="1" dirty="0">
              <a:solidFill>
                <a:schemeClr val="bg1"/>
              </a:solidFill>
              <a:latin typeface="BIZ UDPゴシック" panose="020B0400000000000000" pitchFamily="50" charset="-128"/>
              <a:ea typeface="BIZ UDPゴシック" panose="020B0400000000000000" pitchFamily="50" charset="-128"/>
            </a:endParaRPr>
          </a:p>
        </p:txBody>
      </p:sp>
      <p:sp>
        <p:nvSpPr>
          <p:cNvPr id="20" name="正方形/長方形 19"/>
          <p:cNvSpPr/>
          <p:nvPr/>
        </p:nvSpPr>
        <p:spPr>
          <a:xfrm>
            <a:off x="251520" y="908720"/>
            <a:ext cx="8496944"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UD デジタル 教科書体 NP-R" panose="02020400000000000000" pitchFamily="18" charset="-128"/>
                <a:ea typeface="UD デジタル 教科書体 NP-R" panose="02020400000000000000" pitchFamily="18" charset="-128"/>
              </a:rPr>
              <a:t>新しい子どもたちの体験ツールの作成</a:t>
            </a:r>
            <a:endParaRPr lang="en-US" altLang="ja-JP" sz="2800" b="1"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12" name="正方形/長方形 11"/>
          <p:cNvSpPr/>
          <p:nvPr/>
        </p:nvSpPr>
        <p:spPr>
          <a:xfrm>
            <a:off x="611560" y="1844824"/>
            <a:ext cx="7992888" cy="1250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dirty="0">
                <a:solidFill>
                  <a:schemeClr val="tx1"/>
                </a:solidFill>
                <a:latin typeface="UD デジタル 教科書体 NP-R" panose="02020400000000000000" pitchFamily="18" charset="-128"/>
                <a:ea typeface="UD デジタル 教科書体 NP-R" panose="02020400000000000000" pitchFamily="18" charset="-128"/>
              </a:rPr>
              <a:t>　いじめとは別のテーマで人権についての紙芝居を作成</a:t>
            </a:r>
            <a:endParaRPr lang="en-US" altLang="ja-JP" sz="24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13" name="正方形/長方形 12"/>
          <p:cNvSpPr/>
          <p:nvPr/>
        </p:nvSpPr>
        <p:spPr>
          <a:xfrm>
            <a:off x="456434" y="3933056"/>
            <a:ext cx="8496944" cy="171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0070C0"/>
                </a:solidFill>
                <a:latin typeface="UD デジタル 教科書体 NP-R" panose="02020400000000000000" pitchFamily="18" charset="-128"/>
                <a:ea typeface="UD デジタル 教科書体 NP-R" panose="02020400000000000000" pitchFamily="18" charset="-128"/>
              </a:rPr>
              <a:t>勝手な思い込みや決めつけで人を見るのではなく、一人ひとりの違いを認め、相手の立場に立って考える視点を持ってもらうための感覚を育むことのできる紙芝居の作成を目的として設定</a:t>
            </a:r>
            <a:endParaRPr lang="en-US" altLang="ja-JP" sz="2800" b="1" dirty="0">
              <a:solidFill>
                <a:srgbClr val="0070C0"/>
              </a:solidFill>
              <a:latin typeface="UD デジタル 教科書体 NP-R" panose="02020400000000000000" pitchFamily="18" charset="-128"/>
              <a:ea typeface="UD デジタル 教科書体 NP-R" panose="02020400000000000000" pitchFamily="18" charset="-128"/>
            </a:endParaRPr>
          </a:p>
        </p:txBody>
      </p:sp>
      <p:sp>
        <p:nvSpPr>
          <p:cNvPr id="16" name="下矢印 15"/>
          <p:cNvSpPr/>
          <p:nvPr/>
        </p:nvSpPr>
        <p:spPr>
          <a:xfrm>
            <a:off x="4355976" y="2996952"/>
            <a:ext cx="432048" cy="65376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40269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正方形/長方形 7"/>
          <p:cNvSpPr/>
          <p:nvPr/>
        </p:nvSpPr>
        <p:spPr>
          <a:xfrm>
            <a:off x="-108520" y="-27384"/>
            <a:ext cx="9433048" cy="620688"/>
          </a:xfrm>
          <a:prstGeom prst="rect">
            <a:avLst/>
          </a:prstGeom>
          <a:solidFill>
            <a:srgbClr val="D08B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　　　　　　　　　　　　　　　　　　　　　　　　　　　　　　　　　　　　　　　　　　　　　</a:t>
            </a:r>
            <a:r>
              <a:rPr kumimoji="1" lang="ja-JP" altLang="en-US" sz="1200" dirty="0">
                <a:solidFill>
                  <a:schemeClr val="tx1"/>
                </a:solidFill>
              </a:rPr>
              <a:t>　</a:t>
            </a:r>
            <a:r>
              <a:rPr kumimoji="1" lang="ja-JP" altLang="en-US" dirty="0">
                <a:solidFill>
                  <a:schemeClr val="tx1"/>
                </a:solidFill>
              </a:rPr>
              <a:t>　　　　　　</a:t>
            </a:r>
          </a:p>
        </p:txBody>
      </p:sp>
      <p:pic>
        <p:nvPicPr>
          <p:cNvPr id="1028"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22" b="98188" l="1134" r="99093">
                        <a14:foregroundMark x1="11451" y1="41667" x2="11451" y2="41667"/>
                        <a14:foregroundMark x1="13492" y1="48913" x2="13492" y2="48913"/>
                        <a14:foregroundMark x1="18821" y1="52174" x2="18821" y2="52174"/>
                        <a14:foregroundMark x1="38435" y1="27536" x2="38435" y2="27536"/>
                        <a14:foregroundMark x1="36395" y1="43478" x2="36395" y2="43478"/>
                        <a14:foregroundMark x1="37755" y1="67029" x2="37755" y2="67029"/>
                        <a14:foregroundMark x1="47279" y1="25000" x2="47279" y2="25000"/>
                        <a14:foregroundMark x1="67460" y1="25725" x2="67460" y2="25725"/>
                        <a14:foregroundMark x1="91383" y1="30072" x2="91383" y2="30072"/>
                      </a14:backgroundRemoval>
                    </a14:imgEffect>
                  </a14:imgLayer>
                </a14:imgProps>
              </a:ext>
              <a:ext uri="{28A0092B-C50C-407E-A947-70E740481C1C}">
                <a14:useLocalDpi xmlns:a14="http://schemas.microsoft.com/office/drawing/2010/main" val="0"/>
              </a:ext>
            </a:extLst>
          </a:blip>
          <a:srcRect/>
          <a:stretch>
            <a:fillRect/>
          </a:stretch>
        </p:blipFill>
        <p:spPr bwMode="auto">
          <a:xfrm>
            <a:off x="7596336" y="119836"/>
            <a:ext cx="1357042" cy="424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p:cNvSpPr/>
          <p:nvPr/>
        </p:nvSpPr>
        <p:spPr>
          <a:xfrm>
            <a:off x="611560" y="2520330"/>
            <a:ext cx="8136904"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6600" b="1" dirty="0">
                <a:solidFill>
                  <a:schemeClr val="tx1"/>
                </a:solidFill>
                <a:latin typeface="UD デジタル 教科書体 NP-R" panose="02020400000000000000" pitchFamily="18" charset="-128"/>
                <a:ea typeface="UD デジタル 教科書体 NP-R" panose="02020400000000000000" pitchFamily="18" charset="-128"/>
              </a:rPr>
              <a:t>事業の経過</a:t>
            </a:r>
          </a:p>
        </p:txBody>
      </p:sp>
    </p:spTree>
    <p:extLst>
      <p:ext uri="{BB962C8B-B14F-4D97-AF65-F5344CB8AC3E}">
        <p14:creationId xmlns:p14="http://schemas.microsoft.com/office/powerpoint/2010/main" val="3621387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正方形/長方形 7"/>
          <p:cNvSpPr/>
          <p:nvPr/>
        </p:nvSpPr>
        <p:spPr>
          <a:xfrm>
            <a:off x="-180528" y="-27384"/>
            <a:ext cx="9433048" cy="620688"/>
          </a:xfrm>
          <a:prstGeom prst="rect">
            <a:avLst/>
          </a:prstGeom>
          <a:solidFill>
            <a:srgbClr val="D08B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　　　　　　　　　　　　　　　　　　　　　　　　　　　　　　　　　　　　　　　　　　　　　</a:t>
            </a:r>
            <a:r>
              <a:rPr kumimoji="1" lang="ja-JP" altLang="en-US" sz="1200" dirty="0">
                <a:solidFill>
                  <a:schemeClr val="tx1"/>
                </a:solidFill>
              </a:rPr>
              <a:t>　</a:t>
            </a:r>
            <a:r>
              <a:rPr kumimoji="1" lang="ja-JP" altLang="en-US" dirty="0">
                <a:solidFill>
                  <a:schemeClr val="tx1"/>
                </a:solidFill>
              </a:rPr>
              <a:t>　　　　　　</a:t>
            </a:r>
          </a:p>
        </p:txBody>
      </p:sp>
      <p:pic>
        <p:nvPicPr>
          <p:cNvPr id="1028"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22" b="98188" l="1134" r="99093">
                        <a14:foregroundMark x1="11451" y1="41667" x2="11451" y2="41667"/>
                        <a14:foregroundMark x1="13492" y1="48913" x2="13492" y2="48913"/>
                        <a14:foregroundMark x1="18821" y1="52174" x2="18821" y2="52174"/>
                        <a14:foregroundMark x1="38435" y1="27536" x2="38435" y2="27536"/>
                        <a14:foregroundMark x1="36395" y1="43478" x2="36395" y2="43478"/>
                        <a14:foregroundMark x1="37755" y1="67029" x2="37755" y2="67029"/>
                        <a14:foregroundMark x1="47279" y1="25000" x2="47279" y2="25000"/>
                        <a14:foregroundMark x1="67460" y1="25725" x2="67460" y2="25725"/>
                        <a14:foregroundMark x1="91383" y1="30072" x2="91383" y2="30072"/>
                      </a14:backgroundRemoval>
                    </a14:imgEffect>
                  </a14:imgLayer>
                </a14:imgProps>
              </a:ext>
              <a:ext uri="{28A0092B-C50C-407E-A947-70E740481C1C}">
                <a14:useLocalDpi xmlns:a14="http://schemas.microsoft.com/office/drawing/2010/main" val="0"/>
              </a:ext>
            </a:extLst>
          </a:blip>
          <a:srcRect/>
          <a:stretch>
            <a:fillRect/>
          </a:stretch>
        </p:blipFill>
        <p:spPr bwMode="auto">
          <a:xfrm>
            <a:off x="7596336" y="119836"/>
            <a:ext cx="1357042" cy="424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p:cNvSpPr/>
          <p:nvPr/>
        </p:nvSpPr>
        <p:spPr>
          <a:xfrm>
            <a:off x="0" y="-27384"/>
            <a:ext cx="9144000"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bg1"/>
                </a:solidFill>
                <a:latin typeface="BIZ UDPゴシック" panose="020B0400000000000000" pitchFamily="50" charset="-128"/>
                <a:ea typeface="BIZ UDPゴシック" panose="020B0400000000000000" pitchFamily="50" charset="-128"/>
              </a:rPr>
              <a:t>　会議の実施について</a:t>
            </a:r>
            <a:endParaRPr lang="en-US" altLang="ja-JP" sz="3200" b="1" dirty="0">
              <a:solidFill>
                <a:schemeClr val="bg1"/>
              </a:solidFill>
              <a:latin typeface="BIZ UDPゴシック" panose="020B0400000000000000" pitchFamily="50" charset="-128"/>
              <a:ea typeface="BIZ UDPゴシック" panose="020B0400000000000000" pitchFamily="50" charset="-128"/>
            </a:endParaRPr>
          </a:p>
        </p:txBody>
      </p:sp>
      <p:sp>
        <p:nvSpPr>
          <p:cNvPr id="20" name="正方形/長方形 19"/>
          <p:cNvSpPr/>
          <p:nvPr/>
        </p:nvSpPr>
        <p:spPr>
          <a:xfrm>
            <a:off x="251520" y="908720"/>
            <a:ext cx="8701858" cy="55446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tx1"/>
                </a:solidFill>
                <a:latin typeface="UD デジタル 教科書体 NP-R" panose="02020400000000000000" pitchFamily="18" charset="-128"/>
                <a:ea typeface="UD デジタル 教科書体 NP-R" panose="02020400000000000000" pitchFamily="18" charset="-128"/>
              </a:rPr>
              <a:t>５月１６日	　準備会</a:t>
            </a:r>
          </a:p>
          <a:p>
            <a:pPr marL="457200" indent="-457200">
              <a:buFont typeface="Arial" panose="020B0604020202020204" pitchFamily="34" charset="0"/>
              <a:buChar char="•"/>
            </a:pPr>
            <a:r>
              <a:rPr lang="ja-JP" altLang="en-US" sz="2800" b="1" dirty="0">
                <a:solidFill>
                  <a:schemeClr val="tx1"/>
                </a:solidFill>
                <a:latin typeface="UD デジタル 教科書体 NP-R" panose="02020400000000000000" pitchFamily="18" charset="-128"/>
                <a:ea typeface="UD デジタル 教科書体 NP-R" panose="02020400000000000000" pitchFamily="18" charset="-128"/>
              </a:rPr>
              <a:t>会長副会長選出、事業趣旨説明、事業計画説明</a:t>
            </a:r>
            <a:endParaRPr lang="en-US" altLang="ja-JP" sz="2800" b="1" dirty="0">
              <a:solidFill>
                <a:schemeClr val="tx1"/>
              </a:solidFill>
              <a:latin typeface="UD デジタル 教科書体 NP-R" panose="02020400000000000000" pitchFamily="18" charset="-128"/>
              <a:ea typeface="UD デジタル 教科書体 NP-R" panose="02020400000000000000" pitchFamily="18" charset="-128"/>
            </a:endParaRPr>
          </a:p>
          <a:p>
            <a:endParaRPr lang="ja-JP" altLang="en-US" sz="2800" b="1"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2800" b="1" dirty="0">
                <a:solidFill>
                  <a:schemeClr val="tx1"/>
                </a:solidFill>
                <a:latin typeface="UD デジタル 教科書体 NP-R" panose="02020400000000000000" pitchFamily="18" charset="-128"/>
                <a:ea typeface="UD デジタル 教科書体 NP-R" panose="02020400000000000000" pitchFamily="18" charset="-128"/>
              </a:rPr>
              <a:t>８月３１日	　第１回委員会</a:t>
            </a:r>
          </a:p>
          <a:p>
            <a:pPr marL="457200" indent="-457200">
              <a:buFont typeface="Arial" panose="020B0604020202020204" pitchFamily="34" charset="0"/>
              <a:buChar char="•"/>
            </a:pPr>
            <a:r>
              <a:rPr lang="ja-JP" altLang="en-US" sz="2800" b="1" dirty="0">
                <a:solidFill>
                  <a:schemeClr val="tx1"/>
                </a:solidFill>
                <a:latin typeface="UD デジタル 教科書体 NP-R" panose="02020400000000000000" pitchFamily="18" charset="-128"/>
                <a:ea typeface="UD デジタル 教科書体 NP-R" panose="02020400000000000000" pitchFamily="18" charset="-128"/>
              </a:rPr>
              <a:t>事業進捗状況報告、成果物実演日程調整</a:t>
            </a:r>
          </a:p>
          <a:p>
            <a:endParaRPr lang="en-US" altLang="ja-JP" sz="2800" b="1"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2800" b="1" dirty="0">
                <a:solidFill>
                  <a:schemeClr val="tx1"/>
                </a:solidFill>
                <a:latin typeface="UD デジタル 教科書体 NP-R" panose="02020400000000000000" pitchFamily="18" charset="-128"/>
                <a:ea typeface="UD デジタル 教科書体 NP-R" panose="02020400000000000000" pitchFamily="18" charset="-128"/>
              </a:rPr>
              <a:t>１月１７日</a:t>
            </a:r>
            <a:r>
              <a:rPr lang="en-US" altLang="ja-JP" sz="2800" b="1" dirty="0">
                <a:solidFill>
                  <a:schemeClr val="tx1"/>
                </a:solidFill>
                <a:latin typeface="UD デジタル 教科書体 NP-R" panose="02020400000000000000" pitchFamily="18" charset="-128"/>
                <a:ea typeface="UD デジタル 教科書体 NP-R" panose="02020400000000000000" pitchFamily="18" charset="-128"/>
              </a:rPr>
              <a:t>	</a:t>
            </a:r>
            <a:r>
              <a:rPr lang="ja-JP" altLang="en-US" sz="2800" b="1" dirty="0">
                <a:solidFill>
                  <a:schemeClr val="tx1"/>
                </a:solidFill>
                <a:latin typeface="UD デジタル 教科書体 NP-R" panose="02020400000000000000" pitchFamily="18" charset="-128"/>
                <a:ea typeface="UD デジタル 教科書体 NP-R" panose="02020400000000000000" pitchFamily="18" charset="-128"/>
              </a:rPr>
              <a:t>　第２回委員会</a:t>
            </a:r>
          </a:p>
          <a:p>
            <a:pPr marL="457200" indent="-457200">
              <a:buFont typeface="Arial" panose="020B0604020202020204" pitchFamily="34" charset="0"/>
              <a:buChar char="•"/>
            </a:pPr>
            <a:r>
              <a:rPr lang="ja-JP" altLang="en-US" sz="2800" b="1" dirty="0">
                <a:solidFill>
                  <a:schemeClr val="tx1"/>
                </a:solidFill>
                <a:latin typeface="UD デジタル 教科書体 NP-R" panose="02020400000000000000" pitchFamily="18" charset="-128"/>
                <a:ea typeface="UD デジタル 教科書体 NP-R" panose="02020400000000000000" pitchFamily="18" charset="-128"/>
              </a:rPr>
              <a:t>事業報告及び会計報告</a:t>
            </a:r>
          </a:p>
          <a:p>
            <a:pPr marL="457200" indent="-457200">
              <a:buFont typeface="Arial" panose="020B0604020202020204" pitchFamily="34" charset="0"/>
              <a:buChar char="•"/>
            </a:pPr>
            <a:endParaRPr lang="en-US" altLang="ja-JP" sz="2800" b="1" dirty="0">
              <a:solidFill>
                <a:schemeClr val="tx1"/>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570988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正方形/長方形 7"/>
          <p:cNvSpPr/>
          <p:nvPr/>
        </p:nvSpPr>
        <p:spPr>
          <a:xfrm>
            <a:off x="-108520" y="-27384"/>
            <a:ext cx="9433048" cy="620688"/>
          </a:xfrm>
          <a:prstGeom prst="rect">
            <a:avLst/>
          </a:prstGeom>
          <a:solidFill>
            <a:srgbClr val="D08B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　　　　　　　　　　　　　　　　　　　　　　　　　　　　　　　　　　　　　　　　　　　　　</a:t>
            </a:r>
            <a:r>
              <a:rPr kumimoji="1" lang="ja-JP" altLang="en-US" sz="1200" dirty="0">
                <a:solidFill>
                  <a:schemeClr val="tx1"/>
                </a:solidFill>
              </a:rPr>
              <a:t>　</a:t>
            </a:r>
            <a:r>
              <a:rPr kumimoji="1" lang="ja-JP" altLang="en-US" dirty="0">
                <a:solidFill>
                  <a:schemeClr val="tx1"/>
                </a:solidFill>
              </a:rPr>
              <a:t>　　　　　　</a:t>
            </a:r>
          </a:p>
        </p:txBody>
      </p:sp>
      <p:pic>
        <p:nvPicPr>
          <p:cNvPr id="1028"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22" b="98188" l="1134" r="99093">
                        <a14:foregroundMark x1="11451" y1="41667" x2="11451" y2="41667"/>
                        <a14:foregroundMark x1="13492" y1="48913" x2="13492" y2="48913"/>
                        <a14:foregroundMark x1="18821" y1="52174" x2="18821" y2="52174"/>
                        <a14:foregroundMark x1="38435" y1="27536" x2="38435" y2="27536"/>
                        <a14:foregroundMark x1="36395" y1="43478" x2="36395" y2="43478"/>
                        <a14:foregroundMark x1="37755" y1="67029" x2="37755" y2="67029"/>
                        <a14:foregroundMark x1="47279" y1="25000" x2="47279" y2="25000"/>
                        <a14:foregroundMark x1="67460" y1="25725" x2="67460" y2="25725"/>
                        <a14:foregroundMark x1="91383" y1="30072" x2="91383" y2="30072"/>
                      </a14:backgroundRemoval>
                    </a14:imgEffect>
                  </a14:imgLayer>
                </a14:imgProps>
              </a:ext>
              <a:ext uri="{28A0092B-C50C-407E-A947-70E740481C1C}">
                <a14:useLocalDpi xmlns:a14="http://schemas.microsoft.com/office/drawing/2010/main" val="0"/>
              </a:ext>
            </a:extLst>
          </a:blip>
          <a:srcRect/>
          <a:stretch>
            <a:fillRect/>
          </a:stretch>
        </p:blipFill>
        <p:spPr bwMode="auto">
          <a:xfrm>
            <a:off x="7596336" y="119836"/>
            <a:ext cx="1357042" cy="424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p:cNvSpPr/>
          <p:nvPr/>
        </p:nvSpPr>
        <p:spPr>
          <a:xfrm>
            <a:off x="611560" y="2520330"/>
            <a:ext cx="8136904"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6600" b="1" dirty="0">
                <a:solidFill>
                  <a:schemeClr val="tx1"/>
                </a:solidFill>
                <a:latin typeface="UD デジタル 教科書体 NP-R" panose="02020400000000000000" pitchFamily="18" charset="-128"/>
                <a:ea typeface="UD デジタル 教科書体 NP-R" panose="02020400000000000000" pitchFamily="18" charset="-128"/>
              </a:rPr>
              <a:t>活動内容</a:t>
            </a:r>
            <a:endParaRPr kumimoji="1" lang="ja-JP" altLang="en-US" sz="6600" b="1" dirty="0">
              <a:solidFill>
                <a:schemeClr val="tx1"/>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17720914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正方形/長方形 7"/>
          <p:cNvSpPr/>
          <p:nvPr/>
        </p:nvSpPr>
        <p:spPr>
          <a:xfrm>
            <a:off x="-216532" y="-23912"/>
            <a:ext cx="9433048" cy="620688"/>
          </a:xfrm>
          <a:prstGeom prst="rect">
            <a:avLst/>
          </a:prstGeom>
          <a:solidFill>
            <a:srgbClr val="D08B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　　　　　　　　　　　　　　　　　　　　　　　　　　　　　　　　　　　　　　　　　　　　　</a:t>
            </a:r>
            <a:r>
              <a:rPr kumimoji="1" lang="ja-JP" altLang="en-US" sz="1200" dirty="0">
                <a:solidFill>
                  <a:schemeClr val="tx1"/>
                </a:solidFill>
              </a:rPr>
              <a:t>　</a:t>
            </a:r>
            <a:r>
              <a:rPr kumimoji="1" lang="ja-JP" altLang="en-US" dirty="0">
                <a:solidFill>
                  <a:schemeClr val="tx1"/>
                </a:solidFill>
              </a:rPr>
              <a:t>　　　　　　</a:t>
            </a:r>
          </a:p>
        </p:txBody>
      </p:sp>
      <p:pic>
        <p:nvPicPr>
          <p:cNvPr id="1028"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22" b="98188" l="1134" r="99093">
                        <a14:foregroundMark x1="11451" y1="41667" x2="11451" y2="41667"/>
                        <a14:foregroundMark x1="13492" y1="48913" x2="13492" y2="48913"/>
                        <a14:foregroundMark x1="18821" y1="52174" x2="18821" y2="52174"/>
                        <a14:foregroundMark x1="38435" y1="27536" x2="38435" y2="27536"/>
                        <a14:foregroundMark x1="36395" y1="43478" x2="36395" y2="43478"/>
                        <a14:foregroundMark x1="37755" y1="67029" x2="37755" y2="67029"/>
                        <a14:foregroundMark x1="47279" y1="25000" x2="47279" y2="25000"/>
                        <a14:foregroundMark x1="67460" y1="25725" x2="67460" y2="25725"/>
                        <a14:foregroundMark x1="91383" y1="30072" x2="91383" y2="30072"/>
                      </a14:backgroundRemoval>
                    </a14:imgEffect>
                  </a14:imgLayer>
                </a14:imgProps>
              </a:ext>
              <a:ext uri="{28A0092B-C50C-407E-A947-70E740481C1C}">
                <a14:useLocalDpi xmlns:a14="http://schemas.microsoft.com/office/drawing/2010/main" val="0"/>
              </a:ext>
            </a:extLst>
          </a:blip>
          <a:srcRect/>
          <a:stretch>
            <a:fillRect/>
          </a:stretch>
        </p:blipFill>
        <p:spPr bwMode="auto">
          <a:xfrm>
            <a:off x="7596336" y="119836"/>
            <a:ext cx="1357042" cy="424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p:cNvSpPr/>
          <p:nvPr/>
        </p:nvSpPr>
        <p:spPr>
          <a:xfrm>
            <a:off x="0" y="-27384"/>
            <a:ext cx="9144000"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bg1"/>
                </a:solidFill>
                <a:latin typeface="BIZ UDPゴシック" panose="020B0400000000000000" pitchFamily="50" charset="-128"/>
                <a:ea typeface="BIZ UDPゴシック" panose="020B0400000000000000" pitchFamily="50" charset="-128"/>
              </a:rPr>
              <a:t>紙芝居となる昔話</a:t>
            </a:r>
            <a:endParaRPr lang="en-US" altLang="ja-JP" sz="3200" b="1" dirty="0">
              <a:solidFill>
                <a:schemeClr val="bg1"/>
              </a:solidFill>
              <a:latin typeface="BIZ UDPゴシック" panose="020B0400000000000000" pitchFamily="50" charset="-128"/>
              <a:ea typeface="BIZ UDPゴシック" panose="020B0400000000000000" pitchFamily="50" charset="-128"/>
            </a:endParaRPr>
          </a:p>
        </p:txBody>
      </p:sp>
      <p:sp>
        <p:nvSpPr>
          <p:cNvPr id="20" name="正方形/長方形 19"/>
          <p:cNvSpPr/>
          <p:nvPr/>
        </p:nvSpPr>
        <p:spPr>
          <a:xfrm>
            <a:off x="251520" y="908720"/>
            <a:ext cx="8496944" cy="216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UD デジタル 教科書体 NP-R" panose="02020400000000000000" pitchFamily="18" charset="-128"/>
                <a:ea typeface="UD デジタル 教科書体 NP-R" panose="02020400000000000000" pitchFamily="18" charset="-128"/>
              </a:rPr>
              <a:t>　前回の紙芝居「もう、かみなりはおちません」は津島市内にかつて存在した津島村の昔話。</a:t>
            </a:r>
            <a:endParaRPr lang="en-US" altLang="ja-JP" sz="2800" b="1"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lang="ja-JP" altLang="en-US" sz="2800" b="1" dirty="0">
                <a:solidFill>
                  <a:schemeClr val="tx1"/>
                </a:solidFill>
                <a:latin typeface="UD デジタル 教科書体 NP-R" panose="02020400000000000000" pitchFamily="18" charset="-128"/>
                <a:ea typeface="UD デジタル 教科書体 NP-R" panose="02020400000000000000" pitchFamily="18" charset="-128"/>
              </a:rPr>
              <a:t>実演の際に子どもたちに津島市を身近に感じてもらえるよう、今回も津島市に所縁のある昔話を選定することにした。</a:t>
            </a:r>
            <a:endParaRPr lang="en-US" altLang="ja-JP" sz="2800" b="1"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6" name="正方形/長方形 5"/>
          <p:cNvSpPr/>
          <p:nvPr/>
        </p:nvSpPr>
        <p:spPr>
          <a:xfrm>
            <a:off x="456434" y="3380904"/>
            <a:ext cx="8496944" cy="171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UD デジタル 教科書体 NP-R" panose="02020400000000000000" pitchFamily="18" charset="-128"/>
                <a:ea typeface="UD デジタル 教科書体 NP-R" panose="02020400000000000000" pitchFamily="18" charset="-128"/>
              </a:rPr>
              <a:t>前回の昔話の選定に協力をしていただいた、</a:t>
            </a:r>
            <a:endParaRPr lang="en-US" altLang="ja-JP" sz="2800" b="1"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lang="ja-JP" altLang="en-US" sz="2800" b="1" dirty="0">
                <a:solidFill>
                  <a:schemeClr val="tx1"/>
                </a:solidFill>
                <a:latin typeface="UD デジタル 教科書体 NP-R" panose="02020400000000000000" pitchFamily="18" charset="-128"/>
                <a:ea typeface="UD デジタル 教科書体 NP-R" panose="02020400000000000000" pitchFamily="18" charset="-128"/>
              </a:rPr>
              <a:t>委員会委員に協力を依頼。</a:t>
            </a:r>
            <a:endParaRPr lang="en-US" altLang="ja-JP" sz="2800" b="1"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7" name="下矢印 6"/>
          <p:cNvSpPr/>
          <p:nvPr/>
        </p:nvSpPr>
        <p:spPr>
          <a:xfrm>
            <a:off x="4355976" y="3158563"/>
            <a:ext cx="432048" cy="4377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下矢印 9"/>
          <p:cNvSpPr/>
          <p:nvPr/>
        </p:nvSpPr>
        <p:spPr>
          <a:xfrm>
            <a:off x="4355976" y="4863470"/>
            <a:ext cx="432048" cy="4377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456434" y="5313845"/>
            <a:ext cx="8496944" cy="171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a:solidFill>
                  <a:srgbClr val="0070C0"/>
                </a:solidFill>
                <a:latin typeface="UD デジタル 教科書体 NP-R" panose="02020400000000000000" pitchFamily="18" charset="-128"/>
                <a:ea typeface="UD デジタル 教科書体 NP-R" panose="02020400000000000000" pitchFamily="18" charset="-128"/>
              </a:rPr>
              <a:t>複数の候補の中から、</a:t>
            </a:r>
            <a:endParaRPr lang="en-US" altLang="ja-JP" sz="4000" b="1" dirty="0">
              <a:solidFill>
                <a:srgbClr val="0070C0"/>
              </a:solidFill>
              <a:latin typeface="UD デジタル 教科書体 NP-R" panose="02020400000000000000" pitchFamily="18" charset="-128"/>
              <a:ea typeface="UD デジタル 教科書体 NP-R" panose="02020400000000000000" pitchFamily="18" charset="-128"/>
            </a:endParaRPr>
          </a:p>
          <a:p>
            <a:pPr algn="ctr"/>
            <a:r>
              <a:rPr lang="ja-JP" altLang="en-US" sz="4000" b="1" dirty="0">
                <a:solidFill>
                  <a:srgbClr val="0070C0"/>
                </a:solidFill>
                <a:latin typeface="UD デジタル 教科書体 NP-R" panose="02020400000000000000" pitchFamily="18" charset="-128"/>
                <a:ea typeface="UD デジタル 教科書体 NP-R" panose="02020400000000000000" pitchFamily="18" charset="-128"/>
              </a:rPr>
              <a:t>「義経さまの矢塚」に決定</a:t>
            </a:r>
            <a:endParaRPr lang="en-US" altLang="ja-JP" sz="4000" b="1" dirty="0">
              <a:solidFill>
                <a:srgbClr val="0070C0"/>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3745273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正方形/長方形 7"/>
          <p:cNvSpPr/>
          <p:nvPr/>
        </p:nvSpPr>
        <p:spPr>
          <a:xfrm>
            <a:off x="-216532" y="-23912"/>
            <a:ext cx="9433048" cy="620688"/>
          </a:xfrm>
          <a:prstGeom prst="rect">
            <a:avLst/>
          </a:prstGeom>
          <a:solidFill>
            <a:srgbClr val="D08B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　　　　　　　　　　　　　　　　　　　　　　　　　　　　　　　　　　　　　　　　　　　　　</a:t>
            </a:r>
            <a:r>
              <a:rPr kumimoji="1" lang="ja-JP" altLang="en-US" sz="1200" dirty="0">
                <a:solidFill>
                  <a:schemeClr val="tx1"/>
                </a:solidFill>
              </a:rPr>
              <a:t>　</a:t>
            </a:r>
            <a:r>
              <a:rPr kumimoji="1" lang="ja-JP" altLang="en-US" dirty="0">
                <a:solidFill>
                  <a:schemeClr val="tx1"/>
                </a:solidFill>
              </a:rPr>
              <a:t>　　　　　　</a:t>
            </a:r>
          </a:p>
        </p:txBody>
      </p:sp>
      <p:pic>
        <p:nvPicPr>
          <p:cNvPr id="1028"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22" b="98188" l="1134" r="99093">
                        <a14:foregroundMark x1="11451" y1="41667" x2="11451" y2="41667"/>
                        <a14:foregroundMark x1="13492" y1="48913" x2="13492" y2="48913"/>
                        <a14:foregroundMark x1="18821" y1="52174" x2="18821" y2="52174"/>
                        <a14:foregroundMark x1="38435" y1="27536" x2="38435" y2="27536"/>
                        <a14:foregroundMark x1="36395" y1="43478" x2="36395" y2="43478"/>
                        <a14:foregroundMark x1="37755" y1="67029" x2="37755" y2="67029"/>
                        <a14:foregroundMark x1="47279" y1="25000" x2="47279" y2="25000"/>
                        <a14:foregroundMark x1="67460" y1="25725" x2="67460" y2="25725"/>
                        <a14:foregroundMark x1="91383" y1="30072" x2="91383" y2="30072"/>
                      </a14:backgroundRemoval>
                    </a14:imgEffect>
                  </a14:imgLayer>
                </a14:imgProps>
              </a:ext>
              <a:ext uri="{28A0092B-C50C-407E-A947-70E740481C1C}">
                <a14:useLocalDpi xmlns:a14="http://schemas.microsoft.com/office/drawing/2010/main" val="0"/>
              </a:ext>
            </a:extLst>
          </a:blip>
          <a:srcRect/>
          <a:stretch>
            <a:fillRect/>
          </a:stretch>
        </p:blipFill>
        <p:spPr bwMode="auto">
          <a:xfrm>
            <a:off x="7596336" y="119836"/>
            <a:ext cx="1357042" cy="424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p:cNvSpPr/>
          <p:nvPr/>
        </p:nvSpPr>
        <p:spPr>
          <a:xfrm>
            <a:off x="0" y="-27384"/>
            <a:ext cx="9144000"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bg1"/>
                </a:solidFill>
                <a:latin typeface="BIZ UDPゴシック" panose="020B0400000000000000" pitchFamily="50" charset="-128"/>
                <a:ea typeface="BIZ UDPゴシック" panose="020B0400000000000000" pitchFamily="50" charset="-128"/>
              </a:rPr>
              <a:t>昔話の手直し</a:t>
            </a:r>
            <a:endParaRPr lang="en-US" altLang="ja-JP" sz="3200" b="1" dirty="0">
              <a:solidFill>
                <a:schemeClr val="bg1"/>
              </a:solidFill>
              <a:latin typeface="BIZ UDPゴシック" panose="020B0400000000000000" pitchFamily="50" charset="-128"/>
              <a:ea typeface="BIZ UDPゴシック" panose="020B0400000000000000" pitchFamily="50" charset="-128"/>
            </a:endParaRPr>
          </a:p>
        </p:txBody>
      </p:sp>
      <p:sp>
        <p:nvSpPr>
          <p:cNvPr id="20" name="正方形/長方形 19"/>
          <p:cNvSpPr/>
          <p:nvPr/>
        </p:nvSpPr>
        <p:spPr>
          <a:xfrm>
            <a:off x="251520" y="908720"/>
            <a:ext cx="8496944" cy="216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UD デジタル 教科書体 NP-R" panose="02020400000000000000" pitchFamily="18" charset="-128"/>
                <a:ea typeface="UD デジタル 教科書体 NP-R" panose="02020400000000000000" pitchFamily="18" charset="-128"/>
              </a:rPr>
              <a:t>　昔話は現代文ではあるものの、単語や内容が難しいところがいくつかあった。</a:t>
            </a:r>
            <a:endParaRPr lang="en-US" altLang="ja-JP" sz="2800" b="1"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6" name="正方形/長方形 5"/>
          <p:cNvSpPr/>
          <p:nvPr/>
        </p:nvSpPr>
        <p:spPr>
          <a:xfrm>
            <a:off x="5220072" y="4229884"/>
            <a:ext cx="3733306" cy="171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rgbClr val="0070C0"/>
                </a:solidFill>
                <a:latin typeface="UD デジタル 教科書体 NP-R" panose="02020400000000000000" pitchFamily="18" charset="-128"/>
                <a:ea typeface="UD デジタル 教科書体 NP-R" panose="02020400000000000000" pitchFamily="18" charset="-128"/>
              </a:rPr>
              <a:t>子どもに伝わる</a:t>
            </a:r>
            <a:endParaRPr lang="en-US" altLang="ja-JP" sz="2800" b="1" dirty="0">
              <a:solidFill>
                <a:srgbClr val="0070C0"/>
              </a:solidFill>
              <a:latin typeface="UD デジタル 教科書体 NP-R" panose="02020400000000000000" pitchFamily="18" charset="-128"/>
              <a:ea typeface="UD デジタル 教科書体 NP-R" panose="02020400000000000000" pitchFamily="18" charset="-128"/>
            </a:endParaRPr>
          </a:p>
          <a:p>
            <a:pPr algn="ctr"/>
            <a:r>
              <a:rPr lang="ja-JP" altLang="en-US" sz="2800" b="1">
                <a:solidFill>
                  <a:srgbClr val="0070C0"/>
                </a:solidFill>
                <a:latin typeface="UD デジタル 教科書体 NP-R" panose="02020400000000000000" pitchFamily="18" charset="-128"/>
                <a:ea typeface="UD デジタル 教科書体 NP-R" panose="02020400000000000000" pitchFamily="18" charset="-128"/>
              </a:rPr>
              <a:t>表現等に</a:t>
            </a:r>
            <a:r>
              <a:rPr lang="ja-JP" altLang="en-US" sz="2800" b="1" dirty="0">
                <a:solidFill>
                  <a:srgbClr val="0070C0"/>
                </a:solidFill>
                <a:latin typeface="UD デジタル 教科書体 NP-R" panose="02020400000000000000" pitchFamily="18" charset="-128"/>
                <a:ea typeface="UD デジタル 教科書体 NP-R" panose="02020400000000000000" pitchFamily="18" charset="-128"/>
              </a:rPr>
              <a:t>手直し</a:t>
            </a:r>
            <a:endParaRPr lang="en-US" altLang="ja-JP" sz="2800" b="1" dirty="0">
              <a:solidFill>
                <a:srgbClr val="0070C0"/>
              </a:solidFill>
              <a:latin typeface="UD デジタル 教科書体 NP-R" panose="02020400000000000000" pitchFamily="18" charset="-128"/>
              <a:ea typeface="UD デジタル 教科書体 NP-R" panose="02020400000000000000" pitchFamily="18" charset="-128"/>
            </a:endParaRPr>
          </a:p>
        </p:txBody>
      </p:sp>
      <p:sp>
        <p:nvSpPr>
          <p:cNvPr id="2" name="角丸四角形 1"/>
          <p:cNvSpPr/>
          <p:nvPr/>
        </p:nvSpPr>
        <p:spPr>
          <a:xfrm>
            <a:off x="899592" y="3501008"/>
            <a:ext cx="2808312" cy="115212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latin typeface="UD デジタル 教科書体 NP-R" panose="02020400000000000000" pitchFamily="18" charset="-128"/>
                <a:ea typeface="UD デジタル 教科書体 NP-R" panose="02020400000000000000" pitchFamily="18" charset="-128"/>
              </a:rPr>
              <a:t>委員・事務局での検討</a:t>
            </a:r>
          </a:p>
        </p:txBody>
      </p:sp>
      <p:sp>
        <p:nvSpPr>
          <p:cNvPr id="12" name="角丸四角形 11"/>
          <p:cNvSpPr/>
          <p:nvPr/>
        </p:nvSpPr>
        <p:spPr>
          <a:xfrm>
            <a:off x="899592" y="5211608"/>
            <a:ext cx="2808312" cy="1152128"/>
          </a:xfrm>
          <a:prstGeom prst="roundRect">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UD デジタル 教科書体 NP-R" panose="02020400000000000000" pitchFamily="18" charset="-128"/>
                <a:ea typeface="UD デジタル 教科書体 NP-R" panose="02020400000000000000" pitchFamily="18" charset="-128"/>
              </a:rPr>
              <a:t>市立保育園の</a:t>
            </a:r>
            <a:endParaRPr lang="en-US" altLang="ja-JP" dirty="0">
              <a:latin typeface="UD デジタル 教科書体 NP-R" panose="02020400000000000000" pitchFamily="18" charset="-128"/>
              <a:ea typeface="UD デジタル 教科書体 NP-R" panose="02020400000000000000" pitchFamily="18" charset="-128"/>
            </a:endParaRPr>
          </a:p>
          <a:p>
            <a:pPr algn="ctr"/>
            <a:r>
              <a:rPr kumimoji="1" lang="ja-JP" altLang="en-US" dirty="0">
                <a:latin typeface="UD デジタル 教科書体 NP-R" panose="02020400000000000000" pitchFamily="18" charset="-128"/>
                <a:ea typeface="UD デジタル 教科書体 NP-R" panose="02020400000000000000" pitchFamily="18" charset="-128"/>
              </a:rPr>
              <a:t>保育</a:t>
            </a:r>
            <a:r>
              <a:rPr lang="ja-JP" altLang="en-US" dirty="0">
                <a:latin typeface="UD デジタル 教科書体 NP-R" panose="02020400000000000000" pitchFamily="18" charset="-128"/>
                <a:ea typeface="UD デジタル 教科書体 NP-R" panose="02020400000000000000" pitchFamily="18" charset="-128"/>
              </a:rPr>
              <a:t>士に確認依頼</a:t>
            </a:r>
            <a:endParaRPr kumimoji="1" lang="ja-JP" altLang="en-US" dirty="0">
              <a:latin typeface="UD デジタル 教科書体 NP-R" panose="02020400000000000000" pitchFamily="18" charset="-128"/>
              <a:ea typeface="UD デジタル 教科書体 NP-R" panose="02020400000000000000" pitchFamily="18" charset="-128"/>
            </a:endParaRPr>
          </a:p>
        </p:txBody>
      </p:sp>
      <p:cxnSp>
        <p:nvCxnSpPr>
          <p:cNvPr id="4" name="直線矢印コネクタ 3"/>
          <p:cNvCxnSpPr/>
          <p:nvPr/>
        </p:nvCxnSpPr>
        <p:spPr>
          <a:xfrm>
            <a:off x="3779912" y="4077072"/>
            <a:ext cx="1440160" cy="864096"/>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p:cNvCxnSpPr/>
          <p:nvPr/>
        </p:nvCxnSpPr>
        <p:spPr>
          <a:xfrm flipV="1">
            <a:off x="3779912" y="5085184"/>
            <a:ext cx="1440160" cy="702488"/>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706318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正方形/長方形 7"/>
          <p:cNvSpPr/>
          <p:nvPr/>
        </p:nvSpPr>
        <p:spPr>
          <a:xfrm>
            <a:off x="-216532" y="-23912"/>
            <a:ext cx="9433048" cy="620688"/>
          </a:xfrm>
          <a:prstGeom prst="rect">
            <a:avLst/>
          </a:prstGeom>
          <a:solidFill>
            <a:srgbClr val="D08B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　　　　　　　　　　　　　　　　　　　　　　　　　　　　　　　　　　　　　　　　　　　　　</a:t>
            </a:r>
            <a:r>
              <a:rPr kumimoji="1" lang="ja-JP" altLang="en-US" sz="1200" dirty="0">
                <a:solidFill>
                  <a:schemeClr val="tx1"/>
                </a:solidFill>
              </a:rPr>
              <a:t>　</a:t>
            </a:r>
            <a:r>
              <a:rPr kumimoji="1" lang="ja-JP" altLang="en-US" dirty="0">
                <a:solidFill>
                  <a:schemeClr val="tx1"/>
                </a:solidFill>
              </a:rPr>
              <a:t>　　　　　　</a:t>
            </a:r>
          </a:p>
        </p:txBody>
      </p:sp>
      <p:pic>
        <p:nvPicPr>
          <p:cNvPr id="1028"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22" b="98188" l="1134" r="99093">
                        <a14:foregroundMark x1="11451" y1="41667" x2="11451" y2="41667"/>
                        <a14:foregroundMark x1="13492" y1="48913" x2="13492" y2="48913"/>
                        <a14:foregroundMark x1="18821" y1="52174" x2="18821" y2="52174"/>
                        <a14:foregroundMark x1="38435" y1="27536" x2="38435" y2="27536"/>
                        <a14:foregroundMark x1="36395" y1="43478" x2="36395" y2="43478"/>
                        <a14:foregroundMark x1="37755" y1="67029" x2="37755" y2="67029"/>
                        <a14:foregroundMark x1="47279" y1="25000" x2="47279" y2="25000"/>
                        <a14:foregroundMark x1="67460" y1="25725" x2="67460" y2="25725"/>
                        <a14:foregroundMark x1="91383" y1="30072" x2="91383" y2="30072"/>
                      </a14:backgroundRemoval>
                    </a14:imgEffect>
                  </a14:imgLayer>
                </a14:imgProps>
              </a:ext>
              <a:ext uri="{28A0092B-C50C-407E-A947-70E740481C1C}">
                <a14:useLocalDpi xmlns:a14="http://schemas.microsoft.com/office/drawing/2010/main" val="0"/>
              </a:ext>
            </a:extLst>
          </a:blip>
          <a:srcRect/>
          <a:stretch>
            <a:fillRect/>
          </a:stretch>
        </p:blipFill>
        <p:spPr bwMode="auto">
          <a:xfrm>
            <a:off x="7596336" y="119836"/>
            <a:ext cx="1357042" cy="424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p:cNvSpPr/>
          <p:nvPr/>
        </p:nvSpPr>
        <p:spPr>
          <a:xfrm>
            <a:off x="0" y="-27384"/>
            <a:ext cx="9144000"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bg1"/>
                </a:solidFill>
                <a:latin typeface="BIZ UDPゴシック" panose="020B0400000000000000" pitchFamily="50" charset="-128"/>
                <a:ea typeface="BIZ UDPゴシック" panose="020B0400000000000000" pitchFamily="50" charset="-128"/>
              </a:rPr>
              <a:t>紙芝居のイラスト依頼</a:t>
            </a:r>
            <a:endParaRPr lang="en-US" altLang="ja-JP" sz="3200" b="1" dirty="0">
              <a:solidFill>
                <a:schemeClr val="bg1"/>
              </a:solidFill>
              <a:latin typeface="BIZ UDPゴシック" panose="020B0400000000000000" pitchFamily="50" charset="-128"/>
              <a:ea typeface="BIZ UDPゴシック" panose="020B0400000000000000" pitchFamily="50" charset="-128"/>
            </a:endParaRPr>
          </a:p>
        </p:txBody>
      </p:sp>
      <p:sp>
        <p:nvSpPr>
          <p:cNvPr id="20" name="正方形/長方形 19"/>
          <p:cNvSpPr/>
          <p:nvPr/>
        </p:nvSpPr>
        <p:spPr>
          <a:xfrm>
            <a:off x="251520" y="908720"/>
            <a:ext cx="8496944" cy="2160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UD デジタル 教科書体 NP-R" panose="02020400000000000000" pitchFamily="18" charset="-128"/>
                <a:ea typeface="UD デジタル 教科書体 NP-R" panose="02020400000000000000" pitchFamily="18" charset="-128"/>
              </a:rPr>
              <a:t>　紙芝居とするためには物語を表現するイラストが不可欠。前回お願いしたイラストレーターの方に今回もお願いをすることができるか確認をしたところ、承諾をいただくことができた。</a:t>
            </a:r>
            <a:endParaRPr lang="en-US" altLang="ja-JP" sz="2800" b="1" dirty="0">
              <a:solidFill>
                <a:schemeClr val="tx1"/>
              </a:solidFill>
              <a:latin typeface="UD デジタル 教科書体 NP-R" panose="02020400000000000000" pitchFamily="18" charset="-128"/>
              <a:ea typeface="UD デジタル 教科書体 NP-R" panose="02020400000000000000" pitchFamily="18" charset="-128"/>
            </a:endParaRPr>
          </a:p>
        </p:txBody>
      </p:sp>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5536" y="3645024"/>
            <a:ext cx="3658343" cy="2520280"/>
          </a:xfrm>
          <a:prstGeom prst="rect">
            <a:avLst/>
          </a:prstGeom>
        </p:spPr>
      </p:pic>
      <p:pic>
        <p:nvPicPr>
          <p:cNvPr id="3" name="図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21859" y="3638948"/>
            <a:ext cx="3626605" cy="2520280"/>
          </a:xfrm>
          <a:prstGeom prst="rect">
            <a:avLst/>
          </a:prstGeom>
        </p:spPr>
      </p:pic>
    </p:spTree>
    <p:extLst>
      <p:ext uri="{BB962C8B-B14F-4D97-AF65-F5344CB8AC3E}">
        <p14:creationId xmlns:p14="http://schemas.microsoft.com/office/powerpoint/2010/main" val="3325813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5094" b="7992"/>
          <a:stretch/>
        </p:blipFill>
        <p:spPr>
          <a:xfrm>
            <a:off x="1" y="296996"/>
            <a:ext cx="9144000" cy="6267916"/>
          </a:xfrm>
          <a:prstGeom prst="rect">
            <a:avLst/>
          </a:prstGeom>
        </p:spPr>
      </p:pic>
      <p:sp>
        <p:nvSpPr>
          <p:cNvPr id="5" name="正方形/長方形 4"/>
          <p:cNvSpPr/>
          <p:nvPr/>
        </p:nvSpPr>
        <p:spPr>
          <a:xfrm>
            <a:off x="993229" y="1231287"/>
            <a:ext cx="6984527" cy="1231260"/>
          </a:xfrm>
          <a:prstGeom prst="rect">
            <a:avLst/>
          </a:prstGeom>
          <a:noFill/>
          <a:ln>
            <a:noFill/>
          </a:ln>
        </p:spPr>
        <p:txBody>
          <a:bodyPr wrap="none" lIns="58064" tIns="29032" rIns="58064" bIns="29032">
            <a:spAutoFit/>
          </a:bodyPr>
          <a:lstStyle/>
          <a:p>
            <a:pPr algn="ctr" defTabSz="847282"/>
            <a:r>
              <a:rPr lang="ja-JP" altLang="en-US" sz="7620" b="1" dirty="0">
                <a:ln w="22225">
                  <a:solidFill>
                    <a:prstClr val="black"/>
                  </a:solidFill>
                  <a:prstDash val="solid"/>
                </a:ln>
                <a:solidFill>
                  <a:prstClr val="white"/>
                </a:solidFill>
                <a:effectLst>
                  <a:outerShdw blurRad="50800" dist="38100" dir="2700000" algn="tl" rotWithShape="0">
                    <a:prstClr val="black">
                      <a:alpha val="40000"/>
                    </a:prstClr>
                  </a:outerShdw>
                </a:effectLst>
                <a:latin typeface="HGS創英角ﾎﾟｯﾌﾟ体" panose="040B0A00000000000000" pitchFamily="50" charset="-128"/>
                <a:ea typeface="HGS創英角ﾎﾟｯﾌﾟ体" panose="040B0A00000000000000" pitchFamily="50" charset="-128"/>
              </a:rPr>
              <a:t>義経さまの矢塚</a:t>
            </a:r>
          </a:p>
        </p:txBody>
      </p:sp>
      <p:sp>
        <p:nvSpPr>
          <p:cNvPr id="7" name="正方形/長方形 6"/>
          <p:cNvSpPr/>
          <p:nvPr/>
        </p:nvSpPr>
        <p:spPr>
          <a:xfrm>
            <a:off x="1060021" y="747713"/>
            <a:ext cx="1874153" cy="586340"/>
          </a:xfrm>
          <a:prstGeom prst="rect">
            <a:avLst/>
          </a:prstGeom>
          <a:noFill/>
          <a:ln>
            <a:noFill/>
          </a:ln>
        </p:spPr>
        <p:txBody>
          <a:bodyPr wrap="none" lIns="58064" tIns="29032" rIns="58064" bIns="29032">
            <a:spAutoFit/>
          </a:bodyPr>
          <a:lstStyle/>
          <a:p>
            <a:pPr algn="ctr" defTabSz="847282"/>
            <a:r>
              <a:rPr lang="ja-JP" altLang="en-US" sz="3429" b="1" dirty="0">
                <a:ln w="12700">
                  <a:solidFill>
                    <a:prstClr val="black"/>
                  </a:solidFill>
                  <a:prstDash val="solid"/>
                </a:ln>
                <a:solidFill>
                  <a:prstClr val="white"/>
                </a:solidFill>
                <a:effectLst>
                  <a:outerShdw blurRad="50800" dist="38100" dir="2700000" algn="tl" rotWithShape="0">
                    <a:prstClr val="black">
                      <a:alpha val="40000"/>
                    </a:prstClr>
                  </a:outerShdw>
                </a:effectLst>
                <a:latin typeface="BIZ UDゴシック" panose="020B0400000000000000" pitchFamily="49" charset="-128"/>
                <a:ea typeface="BIZ UDゴシック" panose="020B0400000000000000" pitchFamily="49" charset="-128"/>
              </a:rPr>
              <a:t>よしつね</a:t>
            </a:r>
          </a:p>
        </p:txBody>
      </p:sp>
      <p:sp>
        <p:nvSpPr>
          <p:cNvPr id="10" name="テキスト ボックス 9"/>
          <p:cNvSpPr txBox="1"/>
          <p:nvPr/>
        </p:nvSpPr>
        <p:spPr>
          <a:xfrm>
            <a:off x="3746482" y="4460473"/>
            <a:ext cx="5343228" cy="1968488"/>
          </a:xfrm>
          <a:prstGeom prst="rect">
            <a:avLst/>
          </a:prstGeom>
          <a:noFill/>
          <a:ln>
            <a:noFill/>
          </a:ln>
        </p:spPr>
        <p:txBody>
          <a:bodyPr wrap="square" rtlCol="0">
            <a:spAutoFit/>
          </a:bodyPr>
          <a:lstStyle/>
          <a:p>
            <a:pPr defTabSz="847282"/>
            <a:r>
              <a:rPr lang="ja-JP" altLang="en-US" sz="3048" b="1" dirty="0">
                <a:ln w="19050">
                  <a:solidFill>
                    <a:prstClr val="black">
                      <a:alpha val="85000"/>
                    </a:prstClr>
                  </a:solidFill>
                </a:ln>
                <a:solidFill>
                  <a:srgbClr val="FFFF00"/>
                </a:solidFill>
                <a:latin typeface="HGP明朝E" panose="02020900000000000000" pitchFamily="18" charset="-128"/>
                <a:ea typeface="HGP明朝E" panose="02020900000000000000" pitchFamily="18" charset="-128"/>
              </a:rPr>
              <a:t>　さく　　くろだ　たかし</a:t>
            </a:r>
            <a:endParaRPr lang="en-US" altLang="ja-JP" sz="3048" b="1" dirty="0">
              <a:ln w="19050">
                <a:solidFill>
                  <a:prstClr val="black">
                    <a:alpha val="85000"/>
                  </a:prstClr>
                </a:solidFill>
              </a:ln>
              <a:solidFill>
                <a:srgbClr val="FFFF00"/>
              </a:solidFill>
              <a:latin typeface="HGP明朝E" panose="02020900000000000000" pitchFamily="18" charset="-128"/>
              <a:ea typeface="HGP明朝E" panose="02020900000000000000" pitchFamily="18" charset="-128"/>
            </a:endParaRPr>
          </a:p>
          <a:p>
            <a:pPr defTabSz="847282"/>
            <a:r>
              <a:rPr lang="ja-JP" altLang="en-US" sz="3048" b="1" dirty="0">
                <a:ln w="19050">
                  <a:solidFill>
                    <a:prstClr val="black">
                      <a:alpha val="85000"/>
                    </a:prstClr>
                  </a:solidFill>
                </a:ln>
                <a:solidFill>
                  <a:srgbClr val="FFFF00"/>
                </a:solidFill>
                <a:latin typeface="HGP明朝E" panose="02020900000000000000" pitchFamily="18" charset="-128"/>
                <a:ea typeface="HGP明朝E" panose="02020900000000000000" pitchFamily="18" charset="-128"/>
              </a:rPr>
              <a:t>   え　　 いしもと　まゆこ</a:t>
            </a:r>
            <a:endParaRPr lang="en-US" altLang="ja-JP" sz="3048" b="1" dirty="0">
              <a:ln w="19050">
                <a:solidFill>
                  <a:prstClr val="black">
                    <a:alpha val="85000"/>
                  </a:prstClr>
                </a:solidFill>
              </a:ln>
              <a:solidFill>
                <a:srgbClr val="FFFF00"/>
              </a:solidFill>
              <a:latin typeface="HGP明朝E" panose="02020900000000000000" pitchFamily="18" charset="-128"/>
              <a:ea typeface="HGP明朝E" panose="02020900000000000000" pitchFamily="18" charset="-128"/>
            </a:endParaRPr>
          </a:p>
          <a:p>
            <a:pPr algn="ctr" defTabSz="847282"/>
            <a:endParaRPr lang="en-US" altLang="ja-JP" sz="3048" dirty="0">
              <a:ln w="19050">
                <a:solidFill>
                  <a:prstClr val="black">
                    <a:alpha val="85000"/>
                  </a:prstClr>
                </a:solidFill>
              </a:ln>
              <a:solidFill>
                <a:srgbClr val="FFFF00"/>
              </a:solidFill>
              <a:latin typeface="HGP明朝E" panose="02020900000000000000" pitchFamily="18" charset="-128"/>
              <a:ea typeface="HGP明朝E" panose="02020900000000000000" pitchFamily="18" charset="-128"/>
            </a:endParaRPr>
          </a:p>
          <a:p>
            <a:pPr algn="ctr" defTabSz="847282"/>
            <a:r>
              <a:rPr lang="ja-JP" altLang="en-US" sz="3048" dirty="0">
                <a:ln w="12700">
                  <a:solidFill>
                    <a:prstClr val="black">
                      <a:alpha val="90000"/>
                    </a:prstClr>
                  </a:solidFill>
                </a:ln>
                <a:solidFill>
                  <a:srgbClr val="C00000"/>
                </a:solidFill>
                <a:effectLst>
                  <a:outerShdw blurRad="38100" dist="38100" dir="2700000" algn="tl">
                    <a:srgbClr val="000000">
                      <a:alpha val="43137"/>
                    </a:srgbClr>
                  </a:outerShdw>
                </a:effectLst>
                <a:highlight>
                  <a:srgbClr val="FFFF00"/>
                </a:highlight>
                <a:latin typeface="HGP明朝E" panose="02020900000000000000" pitchFamily="18" charset="-128"/>
                <a:ea typeface="HGP明朝E" panose="02020900000000000000" pitchFamily="18" charset="-128"/>
              </a:rPr>
              <a:t>津島市人権教育実行委員会</a:t>
            </a:r>
            <a:endParaRPr lang="ja-JP" altLang="en-US" sz="3048" dirty="0">
              <a:ln w="6350">
                <a:solidFill>
                  <a:prstClr val="white">
                    <a:alpha val="85000"/>
                  </a:prstClr>
                </a:solidFill>
              </a:ln>
              <a:solidFill>
                <a:srgbClr val="C00000"/>
              </a:solidFill>
              <a:effectLst>
                <a:outerShdw blurRad="38100" dist="38100" dir="2700000" algn="tl">
                  <a:srgbClr val="000000">
                    <a:alpha val="43137"/>
                  </a:srgbClr>
                </a:outerShdw>
              </a:effectLst>
              <a:highlight>
                <a:srgbClr val="FFFF00"/>
              </a:highlight>
              <a:latin typeface="HGP明朝E" panose="02020900000000000000" pitchFamily="18" charset="-128"/>
              <a:ea typeface="HGP明朝E" panose="02020900000000000000" pitchFamily="18" charset="-128"/>
            </a:endParaRPr>
          </a:p>
        </p:txBody>
      </p:sp>
      <p:pic>
        <p:nvPicPr>
          <p:cNvPr id="2" name="図 1">
            <a:extLst>
              <a:ext uri="{FF2B5EF4-FFF2-40B4-BE49-F238E27FC236}">
                <a16:creationId xmlns:a16="http://schemas.microsoft.com/office/drawing/2014/main" id="{4FC6F04C-0CBA-F8EE-14CA-248FE9430C72}"/>
              </a:ext>
            </a:extLst>
          </p:cNvPr>
          <p:cNvPicPr>
            <a:picLocks noChangeAspect="1"/>
          </p:cNvPicPr>
          <p:nvPr/>
        </p:nvPicPr>
        <p:blipFill>
          <a:blip r:embed="rId4" cstate="print"/>
          <a:srcRect/>
          <a:stretch>
            <a:fillRect/>
          </a:stretch>
        </p:blipFill>
        <p:spPr bwMode="auto">
          <a:xfrm>
            <a:off x="615198" y="2690118"/>
            <a:ext cx="2650438" cy="3719523"/>
          </a:xfrm>
          <a:prstGeom prst="rect">
            <a:avLst/>
          </a:prstGeom>
          <a:ln>
            <a:noFill/>
          </a:ln>
          <a:effectLst>
            <a:softEdge rad="112500"/>
          </a:effectLst>
        </p:spPr>
      </p:pic>
      <p:sp>
        <p:nvSpPr>
          <p:cNvPr id="4" name="正方形/長方形 3">
            <a:extLst>
              <a:ext uri="{FF2B5EF4-FFF2-40B4-BE49-F238E27FC236}">
                <a16:creationId xmlns:a16="http://schemas.microsoft.com/office/drawing/2014/main" id="{64EFC95C-1A07-82E3-92D5-CAF2BCA65191}"/>
              </a:ext>
            </a:extLst>
          </p:cNvPr>
          <p:cNvSpPr/>
          <p:nvPr/>
        </p:nvSpPr>
        <p:spPr>
          <a:xfrm>
            <a:off x="6050721" y="747713"/>
            <a:ext cx="1874153" cy="586340"/>
          </a:xfrm>
          <a:prstGeom prst="rect">
            <a:avLst/>
          </a:prstGeom>
          <a:noFill/>
          <a:ln>
            <a:noFill/>
          </a:ln>
        </p:spPr>
        <p:txBody>
          <a:bodyPr wrap="none" lIns="58064" tIns="29032" rIns="58064" bIns="29032">
            <a:spAutoFit/>
          </a:bodyPr>
          <a:lstStyle/>
          <a:p>
            <a:pPr algn="ctr" defTabSz="847282"/>
            <a:r>
              <a:rPr lang="ja-JP" altLang="en-US" sz="3429" b="1" dirty="0">
                <a:ln w="12700">
                  <a:solidFill>
                    <a:prstClr val="black"/>
                  </a:solidFill>
                  <a:prstDash val="solid"/>
                </a:ln>
                <a:solidFill>
                  <a:prstClr val="white"/>
                </a:solidFill>
                <a:effectLst>
                  <a:outerShdw blurRad="50800" dist="38100" dir="2700000" algn="tl" rotWithShape="0">
                    <a:prstClr val="black">
                      <a:alpha val="40000"/>
                    </a:prstClr>
                  </a:outerShdw>
                </a:effectLst>
                <a:latin typeface="BIZ UDゴシック" panose="020B0400000000000000" pitchFamily="49" charset="-128"/>
                <a:ea typeface="BIZ UDゴシック" panose="020B0400000000000000" pitchFamily="49" charset="-128"/>
              </a:rPr>
              <a:t>や づ か</a:t>
            </a:r>
          </a:p>
        </p:txBody>
      </p:sp>
    </p:spTree>
    <p:extLst>
      <p:ext uri="{BB962C8B-B14F-4D97-AF65-F5344CB8AC3E}">
        <p14:creationId xmlns:p14="http://schemas.microsoft.com/office/powerpoint/2010/main" val="13894578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正方形/長方形 7"/>
          <p:cNvSpPr/>
          <p:nvPr/>
        </p:nvSpPr>
        <p:spPr>
          <a:xfrm>
            <a:off x="-108520" y="-27384"/>
            <a:ext cx="9361040" cy="620688"/>
          </a:xfrm>
          <a:prstGeom prst="rect">
            <a:avLst/>
          </a:prstGeom>
          <a:solidFill>
            <a:srgbClr val="D08B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　　　　　　　　　　　　　　　　　　　　　　　　　　　　　　　　　　　　　　　　　　　　　</a:t>
            </a:r>
            <a:r>
              <a:rPr kumimoji="1" lang="ja-JP" altLang="en-US" sz="1200" dirty="0">
                <a:solidFill>
                  <a:schemeClr val="tx1"/>
                </a:solidFill>
              </a:rPr>
              <a:t>　</a:t>
            </a:r>
            <a:r>
              <a:rPr kumimoji="1" lang="ja-JP" altLang="en-US" dirty="0">
                <a:solidFill>
                  <a:schemeClr val="tx1"/>
                </a:solidFill>
              </a:rPr>
              <a:t>　　　　　　</a:t>
            </a:r>
          </a:p>
        </p:txBody>
      </p:sp>
      <p:pic>
        <p:nvPicPr>
          <p:cNvPr id="1028"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22" b="98188" l="1134" r="99093">
                        <a14:foregroundMark x1="11451" y1="41667" x2="11451" y2="41667"/>
                        <a14:foregroundMark x1="13492" y1="48913" x2="13492" y2="48913"/>
                        <a14:foregroundMark x1="18821" y1="52174" x2="18821" y2="52174"/>
                        <a14:foregroundMark x1="38435" y1="27536" x2="38435" y2="27536"/>
                        <a14:foregroundMark x1="36395" y1="43478" x2="36395" y2="43478"/>
                        <a14:foregroundMark x1="37755" y1="67029" x2="37755" y2="67029"/>
                        <a14:foregroundMark x1="47279" y1="25000" x2="47279" y2="25000"/>
                        <a14:foregroundMark x1="67460" y1="25725" x2="67460" y2="25725"/>
                        <a14:foregroundMark x1="91383" y1="30072" x2="91383" y2="30072"/>
                      </a14:backgroundRemoval>
                    </a14:imgEffect>
                  </a14:imgLayer>
                </a14:imgProps>
              </a:ext>
              <a:ext uri="{28A0092B-C50C-407E-A947-70E740481C1C}">
                <a14:useLocalDpi xmlns:a14="http://schemas.microsoft.com/office/drawing/2010/main" val="0"/>
              </a:ext>
            </a:extLst>
          </a:blip>
          <a:srcRect/>
          <a:stretch>
            <a:fillRect/>
          </a:stretch>
        </p:blipFill>
        <p:spPr bwMode="auto">
          <a:xfrm>
            <a:off x="7596336" y="119836"/>
            <a:ext cx="1357042" cy="424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p:cNvSpPr/>
          <p:nvPr/>
        </p:nvSpPr>
        <p:spPr>
          <a:xfrm>
            <a:off x="467544" y="2520330"/>
            <a:ext cx="8136904"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7200" b="1" dirty="0">
                <a:solidFill>
                  <a:schemeClr val="tx1"/>
                </a:solidFill>
                <a:latin typeface="UD デジタル 教科書体 NP-R" panose="02020400000000000000" pitchFamily="18" charset="-128"/>
                <a:ea typeface="UD デジタル 教科書体 NP-R" panose="02020400000000000000" pitchFamily="18" charset="-128"/>
              </a:rPr>
              <a:t>津島市</a:t>
            </a:r>
            <a:r>
              <a:rPr lang="ja-JP" altLang="en-US" sz="7200" b="1" dirty="0">
                <a:solidFill>
                  <a:schemeClr val="tx1"/>
                </a:solidFill>
                <a:latin typeface="UD デジタル 教科書体 NP-R" panose="02020400000000000000" pitchFamily="18" charset="-128"/>
                <a:ea typeface="UD デジタル 教科書体 NP-R" panose="02020400000000000000" pitchFamily="18" charset="-128"/>
              </a:rPr>
              <a:t>について</a:t>
            </a:r>
            <a:endParaRPr kumimoji="1" lang="ja-JP" altLang="en-US" sz="7200" b="1" dirty="0">
              <a:solidFill>
                <a:schemeClr val="tx1"/>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18241441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正方形/長方形 7"/>
          <p:cNvSpPr/>
          <p:nvPr/>
        </p:nvSpPr>
        <p:spPr>
          <a:xfrm>
            <a:off x="-216532" y="-23912"/>
            <a:ext cx="9433048" cy="620688"/>
          </a:xfrm>
          <a:prstGeom prst="rect">
            <a:avLst/>
          </a:prstGeom>
          <a:solidFill>
            <a:srgbClr val="D08B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　　　　　　　　　　　　　　　　　　　　　　　　　　　　　　　　　　　　　　　　　　　　　</a:t>
            </a:r>
            <a:r>
              <a:rPr kumimoji="1" lang="ja-JP" altLang="en-US" sz="1200" dirty="0">
                <a:solidFill>
                  <a:schemeClr val="tx1"/>
                </a:solidFill>
              </a:rPr>
              <a:t>　</a:t>
            </a:r>
            <a:r>
              <a:rPr kumimoji="1" lang="ja-JP" altLang="en-US" dirty="0">
                <a:solidFill>
                  <a:schemeClr val="tx1"/>
                </a:solidFill>
              </a:rPr>
              <a:t>　　　　　　</a:t>
            </a:r>
          </a:p>
        </p:txBody>
      </p:sp>
      <p:pic>
        <p:nvPicPr>
          <p:cNvPr id="1028"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22" b="98188" l="1134" r="99093">
                        <a14:foregroundMark x1="11451" y1="41667" x2="11451" y2="41667"/>
                        <a14:foregroundMark x1="13492" y1="48913" x2="13492" y2="48913"/>
                        <a14:foregroundMark x1="18821" y1="52174" x2="18821" y2="52174"/>
                        <a14:foregroundMark x1="38435" y1="27536" x2="38435" y2="27536"/>
                        <a14:foregroundMark x1="36395" y1="43478" x2="36395" y2="43478"/>
                        <a14:foregroundMark x1="37755" y1="67029" x2="37755" y2="67029"/>
                        <a14:foregroundMark x1="47279" y1="25000" x2="47279" y2="25000"/>
                        <a14:foregroundMark x1="67460" y1="25725" x2="67460" y2="25725"/>
                        <a14:foregroundMark x1="91383" y1="30072" x2="91383" y2="30072"/>
                      </a14:backgroundRemoval>
                    </a14:imgEffect>
                  </a14:imgLayer>
                </a14:imgProps>
              </a:ext>
              <a:ext uri="{28A0092B-C50C-407E-A947-70E740481C1C}">
                <a14:useLocalDpi xmlns:a14="http://schemas.microsoft.com/office/drawing/2010/main" val="0"/>
              </a:ext>
            </a:extLst>
          </a:blip>
          <a:srcRect/>
          <a:stretch>
            <a:fillRect/>
          </a:stretch>
        </p:blipFill>
        <p:spPr bwMode="auto">
          <a:xfrm>
            <a:off x="7596336" y="119836"/>
            <a:ext cx="1357042" cy="424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p:cNvSpPr/>
          <p:nvPr/>
        </p:nvSpPr>
        <p:spPr>
          <a:xfrm>
            <a:off x="0" y="-27384"/>
            <a:ext cx="9144000"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bg1"/>
                </a:solidFill>
                <a:latin typeface="BIZ UDPゴシック" panose="020B0400000000000000" pitchFamily="50" charset="-128"/>
                <a:ea typeface="BIZ UDPゴシック" panose="020B0400000000000000" pitchFamily="50" charset="-128"/>
              </a:rPr>
              <a:t>音楽会の依頼</a:t>
            </a:r>
            <a:endParaRPr lang="en-US" altLang="ja-JP" sz="3200" b="1" dirty="0">
              <a:solidFill>
                <a:schemeClr val="bg1"/>
              </a:solidFill>
              <a:latin typeface="BIZ UDPゴシック" panose="020B0400000000000000" pitchFamily="50" charset="-128"/>
              <a:ea typeface="BIZ UDPゴシック" panose="020B0400000000000000" pitchFamily="50" charset="-128"/>
            </a:endParaRPr>
          </a:p>
        </p:txBody>
      </p:sp>
      <p:sp>
        <p:nvSpPr>
          <p:cNvPr id="20" name="正方形/長方形 19"/>
          <p:cNvSpPr/>
          <p:nvPr/>
        </p:nvSpPr>
        <p:spPr>
          <a:xfrm>
            <a:off x="251520" y="908720"/>
            <a:ext cx="8496944" cy="28083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UD デジタル 教科書体 NP-R" panose="02020400000000000000" pitchFamily="18" charset="-128"/>
                <a:ea typeface="UD デジタル 教科書体 NP-R" panose="02020400000000000000" pitchFamily="18" charset="-128"/>
              </a:rPr>
              <a:t>　音楽で創造力、感受性が育つことの相乗効果を期待して、紙芝居の実演の際に音楽の演奏会を併せて実施することを検討</a:t>
            </a:r>
            <a:endParaRPr lang="en-US" altLang="ja-JP" sz="2800" b="1"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6" name="正方形/長方形 5"/>
          <p:cNvSpPr/>
          <p:nvPr/>
        </p:nvSpPr>
        <p:spPr>
          <a:xfrm>
            <a:off x="456434" y="3380904"/>
            <a:ext cx="8496944" cy="171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UD デジタル 教科書体 NP-R" panose="02020400000000000000" pitchFamily="18" charset="-128"/>
                <a:ea typeface="UD デジタル 教科書体 NP-R" panose="02020400000000000000" pitchFamily="18" charset="-128"/>
              </a:rPr>
              <a:t>津島市の事業で毎月親子音楽教室を</a:t>
            </a:r>
            <a:endParaRPr lang="en-US" altLang="ja-JP" sz="2800" b="1"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lang="ja-JP" altLang="en-US" sz="2800" b="1" dirty="0">
                <a:solidFill>
                  <a:schemeClr val="tx1"/>
                </a:solidFill>
                <a:latin typeface="UD デジタル 教科書体 NP-R" panose="02020400000000000000" pitchFamily="18" charset="-128"/>
                <a:ea typeface="UD デジタル 教科書体 NP-R" panose="02020400000000000000" pitchFamily="18" charset="-128"/>
              </a:rPr>
              <a:t>実施されている団体へ依頼</a:t>
            </a:r>
            <a:endParaRPr lang="en-US" altLang="ja-JP" sz="2800" b="1" dirty="0">
              <a:solidFill>
                <a:schemeClr val="tx1"/>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484258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正方形/長方形 7"/>
          <p:cNvSpPr/>
          <p:nvPr/>
        </p:nvSpPr>
        <p:spPr>
          <a:xfrm>
            <a:off x="-216532" y="-23912"/>
            <a:ext cx="9433048" cy="620688"/>
          </a:xfrm>
          <a:prstGeom prst="rect">
            <a:avLst/>
          </a:prstGeom>
          <a:solidFill>
            <a:srgbClr val="D08B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　　　　　　　　　　　　　　　　　　　　　　　　　　　　　　　　　　　　　　　　　　　　　</a:t>
            </a:r>
            <a:r>
              <a:rPr kumimoji="1" lang="ja-JP" altLang="en-US" sz="1200" dirty="0">
                <a:solidFill>
                  <a:schemeClr val="tx1"/>
                </a:solidFill>
              </a:rPr>
              <a:t>　</a:t>
            </a:r>
            <a:r>
              <a:rPr kumimoji="1" lang="ja-JP" altLang="en-US" dirty="0">
                <a:solidFill>
                  <a:schemeClr val="tx1"/>
                </a:solidFill>
              </a:rPr>
              <a:t>　　　　　　</a:t>
            </a:r>
          </a:p>
        </p:txBody>
      </p:sp>
      <p:pic>
        <p:nvPicPr>
          <p:cNvPr id="1028"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22" b="98188" l="1134" r="99093">
                        <a14:foregroundMark x1="11451" y1="41667" x2="11451" y2="41667"/>
                        <a14:foregroundMark x1="13492" y1="48913" x2="13492" y2="48913"/>
                        <a14:foregroundMark x1="18821" y1="52174" x2="18821" y2="52174"/>
                        <a14:foregroundMark x1="38435" y1="27536" x2="38435" y2="27536"/>
                        <a14:foregroundMark x1="36395" y1="43478" x2="36395" y2="43478"/>
                        <a14:foregroundMark x1="37755" y1="67029" x2="37755" y2="67029"/>
                        <a14:foregroundMark x1="47279" y1="25000" x2="47279" y2="25000"/>
                        <a14:foregroundMark x1="67460" y1="25725" x2="67460" y2="25725"/>
                        <a14:foregroundMark x1="91383" y1="30072" x2="91383" y2="30072"/>
                      </a14:backgroundRemoval>
                    </a14:imgEffect>
                  </a14:imgLayer>
                </a14:imgProps>
              </a:ext>
              <a:ext uri="{28A0092B-C50C-407E-A947-70E740481C1C}">
                <a14:useLocalDpi xmlns:a14="http://schemas.microsoft.com/office/drawing/2010/main" val="0"/>
              </a:ext>
            </a:extLst>
          </a:blip>
          <a:srcRect/>
          <a:stretch>
            <a:fillRect/>
          </a:stretch>
        </p:blipFill>
        <p:spPr bwMode="auto">
          <a:xfrm>
            <a:off x="7596336" y="119836"/>
            <a:ext cx="1357042" cy="424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p:cNvSpPr/>
          <p:nvPr/>
        </p:nvSpPr>
        <p:spPr>
          <a:xfrm>
            <a:off x="0" y="-27384"/>
            <a:ext cx="9144000"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bg1"/>
                </a:solidFill>
                <a:latin typeface="BIZ UDPゴシック" panose="020B0400000000000000" pitchFamily="50" charset="-128"/>
                <a:ea typeface="BIZ UDPゴシック" panose="020B0400000000000000" pitchFamily="50" charset="-128"/>
              </a:rPr>
              <a:t>実演先の決定</a:t>
            </a:r>
            <a:endParaRPr lang="en-US" altLang="ja-JP" sz="3200" b="1" dirty="0">
              <a:solidFill>
                <a:schemeClr val="bg1"/>
              </a:solidFill>
              <a:latin typeface="BIZ UDPゴシック" panose="020B0400000000000000" pitchFamily="50" charset="-128"/>
              <a:ea typeface="BIZ UDPゴシック" panose="020B0400000000000000" pitchFamily="50" charset="-128"/>
            </a:endParaRPr>
          </a:p>
        </p:txBody>
      </p:sp>
      <p:sp>
        <p:nvSpPr>
          <p:cNvPr id="20" name="正方形/長方形 19"/>
          <p:cNvSpPr/>
          <p:nvPr/>
        </p:nvSpPr>
        <p:spPr>
          <a:xfrm>
            <a:off x="251520" y="1340768"/>
            <a:ext cx="8496944" cy="10081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UD デジタル 教科書体 NP-R" panose="02020400000000000000" pitchFamily="18" charset="-128"/>
                <a:ea typeface="UD デジタル 教科書体 NP-R" panose="02020400000000000000" pitchFamily="18" charset="-128"/>
              </a:rPr>
              <a:t>市内の保育園児（年長）と小学校１年生を対象とし、</a:t>
            </a:r>
            <a:endParaRPr lang="en-US" altLang="ja-JP" sz="2800" b="1"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lang="ja-JP" altLang="en-US" sz="2800" b="1" dirty="0">
                <a:solidFill>
                  <a:schemeClr val="tx1"/>
                </a:solidFill>
                <a:latin typeface="UD デジタル 教科書体 NP-R" panose="02020400000000000000" pitchFamily="18" charset="-128"/>
                <a:ea typeface="UD デジタル 教科書体 NP-R" panose="02020400000000000000" pitchFamily="18" charset="-128"/>
              </a:rPr>
              <a:t>それぞれ１か所ずつ実演で検討。</a:t>
            </a:r>
            <a:endParaRPr lang="en-US" altLang="ja-JP" sz="2800" b="1"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6" name="正方形/長方形 5"/>
          <p:cNvSpPr/>
          <p:nvPr/>
        </p:nvSpPr>
        <p:spPr>
          <a:xfrm>
            <a:off x="251520" y="2492896"/>
            <a:ext cx="8496944" cy="171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800" b="1" dirty="0">
                <a:solidFill>
                  <a:schemeClr val="tx1"/>
                </a:solidFill>
                <a:latin typeface="UD デジタル 教科書体 NP-R" panose="02020400000000000000" pitchFamily="18" charset="-128"/>
                <a:ea typeface="UD デジタル 教科書体 NP-R" panose="02020400000000000000" pitchFamily="18" charset="-128"/>
              </a:rPr>
              <a:t>「心のふれあい紙芝居と音楽会」と題して、幼児を対象とした実演は津島市立共存園保育所に、小学１年生を対象とした実演は津島市立南小学校に依頼。</a:t>
            </a:r>
          </a:p>
        </p:txBody>
      </p:sp>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75656" y="4361968"/>
            <a:ext cx="2378089" cy="1783567"/>
          </a:xfrm>
          <a:prstGeom prst="rect">
            <a:avLst/>
          </a:prstGeom>
          <a:ln>
            <a:solidFill>
              <a:schemeClr val="tx1"/>
            </a:solidFill>
          </a:ln>
        </p:spPr>
      </p:pic>
      <p:pic>
        <p:nvPicPr>
          <p:cNvPr id="3" name="図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10854" y="4361968"/>
            <a:ext cx="2376293" cy="1783567"/>
          </a:xfrm>
          <a:prstGeom prst="rect">
            <a:avLst/>
          </a:prstGeom>
          <a:ln>
            <a:solidFill>
              <a:schemeClr val="tx1"/>
            </a:solidFill>
          </a:ln>
        </p:spPr>
      </p:pic>
      <p:sp>
        <p:nvSpPr>
          <p:cNvPr id="10" name="正方形/長方形 9"/>
          <p:cNvSpPr/>
          <p:nvPr/>
        </p:nvSpPr>
        <p:spPr>
          <a:xfrm>
            <a:off x="1557873" y="6148360"/>
            <a:ext cx="2295872" cy="423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UD デジタル 教科書体 NP-R" panose="02020400000000000000" pitchFamily="18" charset="-128"/>
                <a:ea typeface="UD デジタル 教科書体 NP-R" panose="02020400000000000000" pitchFamily="18" charset="-128"/>
              </a:rPr>
              <a:t>津島市立共存園保育所</a:t>
            </a:r>
            <a:endParaRPr lang="en-US" altLang="ja-JP" sz="1600" b="1"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11" name="正方形/長方形 10"/>
          <p:cNvSpPr/>
          <p:nvPr/>
        </p:nvSpPr>
        <p:spPr>
          <a:xfrm>
            <a:off x="5251064" y="6148360"/>
            <a:ext cx="2295872" cy="423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schemeClr val="tx1"/>
                </a:solidFill>
                <a:latin typeface="UD デジタル 教科書体 NP-R" panose="02020400000000000000" pitchFamily="18" charset="-128"/>
                <a:ea typeface="UD デジタル 教科書体 NP-R" panose="02020400000000000000" pitchFamily="18" charset="-128"/>
              </a:rPr>
              <a:t>津島市立南小学校</a:t>
            </a:r>
            <a:endParaRPr lang="en-US" altLang="ja-JP" sz="1600" b="1" dirty="0">
              <a:solidFill>
                <a:schemeClr val="tx1"/>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766067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正方形/長方形 7"/>
          <p:cNvSpPr/>
          <p:nvPr/>
        </p:nvSpPr>
        <p:spPr>
          <a:xfrm>
            <a:off x="-216532" y="-23912"/>
            <a:ext cx="9433048" cy="620688"/>
          </a:xfrm>
          <a:prstGeom prst="rect">
            <a:avLst/>
          </a:prstGeom>
          <a:solidFill>
            <a:srgbClr val="D08B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　　　　　　　　　　　　　　　　　　　　　　　　　　　　　　　　　　　　　　　　　　　　　</a:t>
            </a:r>
            <a:r>
              <a:rPr kumimoji="1" lang="ja-JP" altLang="en-US" sz="1200" dirty="0">
                <a:solidFill>
                  <a:schemeClr val="tx1"/>
                </a:solidFill>
              </a:rPr>
              <a:t>　</a:t>
            </a:r>
            <a:r>
              <a:rPr kumimoji="1" lang="ja-JP" altLang="en-US" dirty="0">
                <a:solidFill>
                  <a:schemeClr val="tx1"/>
                </a:solidFill>
              </a:rPr>
              <a:t>　　　　　　</a:t>
            </a:r>
          </a:p>
        </p:txBody>
      </p:sp>
      <p:pic>
        <p:nvPicPr>
          <p:cNvPr id="1028"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22" b="98188" l="1134" r="99093">
                        <a14:foregroundMark x1="11451" y1="41667" x2="11451" y2="41667"/>
                        <a14:foregroundMark x1="13492" y1="48913" x2="13492" y2="48913"/>
                        <a14:foregroundMark x1="18821" y1="52174" x2="18821" y2="52174"/>
                        <a14:foregroundMark x1="38435" y1="27536" x2="38435" y2="27536"/>
                        <a14:foregroundMark x1="36395" y1="43478" x2="36395" y2="43478"/>
                        <a14:foregroundMark x1="37755" y1="67029" x2="37755" y2="67029"/>
                        <a14:foregroundMark x1="47279" y1="25000" x2="47279" y2="25000"/>
                        <a14:foregroundMark x1="67460" y1="25725" x2="67460" y2="25725"/>
                        <a14:foregroundMark x1="91383" y1="30072" x2="91383" y2="30072"/>
                      </a14:backgroundRemoval>
                    </a14:imgEffect>
                  </a14:imgLayer>
                </a14:imgProps>
              </a:ext>
              <a:ext uri="{28A0092B-C50C-407E-A947-70E740481C1C}">
                <a14:useLocalDpi xmlns:a14="http://schemas.microsoft.com/office/drawing/2010/main" val="0"/>
              </a:ext>
            </a:extLst>
          </a:blip>
          <a:srcRect/>
          <a:stretch>
            <a:fillRect/>
          </a:stretch>
        </p:blipFill>
        <p:spPr bwMode="auto">
          <a:xfrm>
            <a:off x="7596336" y="119836"/>
            <a:ext cx="1357042" cy="424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p:cNvSpPr/>
          <p:nvPr/>
        </p:nvSpPr>
        <p:spPr>
          <a:xfrm>
            <a:off x="0" y="-27384"/>
            <a:ext cx="9144000"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bg1"/>
                </a:solidFill>
                <a:latin typeface="BIZ UDPゴシック" panose="020B0400000000000000" pitchFamily="50" charset="-128"/>
                <a:ea typeface="BIZ UDPゴシック" panose="020B0400000000000000" pitchFamily="50" charset="-128"/>
              </a:rPr>
              <a:t>実演①</a:t>
            </a:r>
            <a:endParaRPr lang="en-US" altLang="ja-JP" sz="3200" b="1" dirty="0">
              <a:solidFill>
                <a:schemeClr val="bg1"/>
              </a:solidFill>
              <a:latin typeface="BIZ UDPゴシック" panose="020B0400000000000000" pitchFamily="50" charset="-128"/>
              <a:ea typeface="BIZ UDPゴシック" panose="020B0400000000000000" pitchFamily="50" charset="-128"/>
            </a:endParaRPr>
          </a:p>
        </p:txBody>
      </p:sp>
      <p:sp>
        <p:nvSpPr>
          <p:cNvPr id="20" name="正方形/長方形 19"/>
          <p:cNvSpPr/>
          <p:nvPr/>
        </p:nvSpPr>
        <p:spPr>
          <a:xfrm>
            <a:off x="323528" y="848816"/>
            <a:ext cx="8496944" cy="3084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800" b="1"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2800" b="1" dirty="0">
                <a:solidFill>
                  <a:schemeClr val="tx1"/>
                </a:solidFill>
                <a:latin typeface="UD デジタル 教科書体 NP-R" panose="02020400000000000000" pitchFamily="18" charset="-128"/>
                <a:ea typeface="UD デジタル 教科書体 NP-R" panose="02020400000000000000" pitchFamily="18" charset="-128"/>
              </a:rPr>
              <a:t>①津島市立南小学校</a:t>
            </a:r>
            <a:endParaRPr lang="en-US" altLang="ja-JP" sz="2800" b="1"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2800" b="1" dirty="0">
                <a:solidFill>
                  <a:schemeClr val="tx1"/>
                </a:solidFill>
                <a:latin typeface="UD デジタル 教科書体 NP-R" panose="02020400000000000000" pitchFamily="18" charset="-128"/>
                <a:ea typeface="UD デジタル 教科書体 NP-R" panose="02020400000000000000" pitchFamily="18" charset="-128"/>
              </a:rPr>
              <a:t>　令和５年</a:t>
            </a:r>
            <a:r>
              <a:rPr lang="en-US" altLang="ja-JP" sz="2800" b="1" dirty="0">
                <a:solidFill>
                  <a:schemeClr val="tx1"/>
                </a:solidFill>
                <a:latin typeface="UD デジタル 教科書体 NP-R" panose="02020400000000000000" pitchFamily="18" charset="-128"/>
                <a:ea typeface="UD デジタル 教科書体 NP-R" panose="02020400000000000000" pitchFamily="18" charset="-128"/>
              </a:rPr>
              <a:t>12</a:t>
            </a:r>
            <a:r>
              <a:rPr lang="ja-JP" altLang="en-US" sz="2800" b="1" dirty="0">
                <a:solidFill>
                  <a:schemeClr val="tx1"/>
                </a:solidFill>
                <a:latin typeface="UD デジタル 教科書体 NP-R" panose="02020400000000000000" pitchFamily="18" charset="-128"/>
                <a:ea typeface="UD デジタル 教科書体 NP-R" panose="02020400000000000000" pitchFamily="18" charset="-128"/>
              </a:rPr>
              <a:t>月４日（月）午前</a:t>
            </a:r>
            <a:r>
              <a:rPr lang="en-US" altLang="ja-JP" sz="2800" b="1" dirty="0">
                <a:solidFill>
                  <a:schemeClr val="tx1"/>
                </a:solidFill>
                <a:latin typeface="UD デジタル 教科書体 NP-R" panose="02020400000000000000" pitchFamily="18" charset="-128"/>
                <a:ea typeface="UD デジタル 教科書体 NP-R" panose="02020400000000000000" pitchFamily="18" charset="-128"/>
              </a:rPr>
              <a:t>10</a:t>
            </a:r>
            <a:r>
              <a:rPr lang="ja-JP" altLang="en-US" sz="2800" b="1" dirty="0">
                <a:solidFill>
                  <a:schemeClr val="tx1"/>
                </a:solidFill>
                <a:latin typeface="UD デジタル 教科書体 NP-R" panose="02020400000000000000" pitchFamily="18" charset="-128"/>
                <a:ea typeface="UD デジタル 教科書体 NP-R" panose="02020400000000000000" pitchFamily="18" charset="-128"/>
              </a:rPr>
              <a:t>時</a:t>
            </a:r>
            <a:r>
              <a:rPr lang="en-US" altLang="ja-JP" sz="2800" b="1" dirty="0">
                <a:solidFill>
                  <a:schemeClr val="tx1"/>
                </a:solidFill>
                <a:latin typeface="UD デジタル 教科書体 NP-R" panose="02020400000000000000" pitchFamily="18" charset="-128"/>
                <a:ea typeface="UD デジタル 教科書体 NP-R" panose="02020400000000000000" pitchFamily="18" charset="-128"/>
              </a:rPr>
              <a:t>50</a:t>
            </a:r>
            <a:r>
              <a:rPr lang="ja-JP" altLang="en-US" sz="2800" b="1" dirty="0">
                <a:solidFill>
                  <a:schemeClr val="tx1"/>
                </a:solidFill>
                <a:latin typeface="UD デジタル 教科書体 NP-R" panose="02020400000000000000" pitchFamily="18" charset="-128"/>
                <a:ea typeface="UD デジタル 教科書体 NP-R" panose="02020400000000000000" pitchFamily="18" charset="-128"/>
              </a:rPr>
              <a:t>分から</a:t>
            </a:r>
          </a:p>
          <a:p>
            <a:endParaRPr lang="ja-JP" altLang="en-US" sz="2800" b="1"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2800" b="1" dirty="0">
                <a:solidFill>
                  <a:schemeClr val="tx1"/>
                </a:solidFill>
                <a:latin typeface="UD デジタル 教科書体 NP-R" panose="02020400000000000000" pitchFamily="18" charset="-128"/>
                <a:ea typeface="UD デジタル 教科書体 NP-R" panose="02020400000000000000" pitchFamily="18" charset="-128"/>
              </a:rPr>
              <a:t>　津島市立南小学校　１年生（約</a:t>
            </a:r>
            <a:r>
              <a:rPr lang="en-US" altLang="ja-JP" sz="2800" b="1" dirty="0">
                <a:solidFill>
                  <a:schemeClr val="tx1"/>
                </a:solidFill>
                <a:latin typeface="UD デジタル 教科書体 NP-R" panose="02020400000000000000" pitchFamily="18" charset="-128"/>
                <a:ea typeface="UD デジタル 教科書体 NP-R" panose="02020400000000000000" pitchFamily="18" charset="-128"/>
              </a:rPr>
              <a:t>55</a:t>
            </a:r>
            <a:r>
              <a:rPr lang="ja-JP" altLang="en-US" sz="2800" b="1" dirty="0">
                <a:solidFill>
                  <a:schemeClr val="tx1"/>
                </a:solidFill>
                <a:latin typeface="UD デジタル 教科書体 NP-R" panose="02020400000000000000" pitchFamily="18" charset="-128"/>
                <a:ea typeface="UD デジタル 教科書体 NP-R" panose="02020400000000000000" pitchFamily="18" charset="-128"/>
              </a:rPr>
              <a:t>名）</a:t>
            </a:r>
          </a:p>
        </p:txBody>
      </p:sp>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38453" y="4581128"/>
            <a:ext cx="2448256" cy="1836192"/>
          </a:xfrm>
          <a:prstGeom prst="rect">
            <a:avLst/>
          </a:prstGeom>
        </p:spPr>
      </p:pic>
      <p:pic>
        <p:nvPicPr>
          <p:cNvPr id="5" name="図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9948" y="4578424"/>
            <a:ext cx="2448255" cy="1836192"/>
          </a:xfrm>
          <a:prstGeom prst="rect">
            <a:avLst/>
          </a:prstGeom>
        </p:spPr>
      </p:pic>
      <p:pic>
        <p:nvPicPr>
          <p:cNvPr id="7" name="図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8453" y="4581128"/>
            <a:ext cx="2448256" cy="1836192"/>
          </a:xfrm>
          <a:prstGeom prst="rect">
            <a:avLst/>
          </a:prstGeom>
        </p:spPr>
      </p:pic>
    </p:spTree>
    <p:extLst>
      <p:ext uri="{BB962C8B-B14F-4D97-AF65-F5344CB8AC3E}">
        <p14:creationId xmlns:p14="http://schemas.microsoft.com/office/powerpoint/2010/main" val="2524201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正方形/長方形 7"/>
          <p:cNvSpPr/>
          <p:nvPr/>
        </p:nvSpPr>
        <p:spPr>
          <a:xfrm>
            <a:off x="-216532" y="-23912"/>
            <a:ext cx="9433048" cy="620688"/>
          </a:xfrm>
          <a:prstGeom prst="rect">
            <a:avLst/>
          </a:prstGeom>
          <a:solidFill>
            <a:srgbClr val="D08B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　　　　　　　　　　　　　　　　　　　　　　　　　　　　　　　　　　　　　　　　　　　　　</a:t>
            </a:r>
            <a:r>
              <a:rPr kumimoji="1" lang="ja-JP" altLang="en-US" sz="1200" dirty="0">
                <a:solidFill>
                  <a:schemeClr val="tx1"/>
                </a:solidFill>
              </a:rPr>
              <a:t>　</a:t>
            </a:r>
            <a:r>
              <a:rPr kumimoji="1" lang="ja-JP" altLang="en-US" dirty="0">
                <a:solidFill>
                  <a:schemeClr val="tx1"/>
                </a:solidFill>
              </a:rPr>
              <a:t>　　　　　　</a:t>
            </a:r>
          </a:p>
        </p:txBody>
      </p:sp>
      <p:pic>
        <p:nvPicPr>
          <p:cNvPr id="1028"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22" b="98188" l="1134" r="99093">
                        <a14:foregroundMark x1="11451" y1="41667" x2="11451" y2="41667"/>
                        <a14:foregroundMark x1="13492" y1="48913" x2="13492" y2="48913"/>
                        <a14:foregroundMark x1="18821" y1="52174" x2="18821" y2="52174"/>
                        <a14:foregroundMark x1="38435" y1="27536" x2="38435" y2="27536"/>
                        <a14:foregroundMark x1="36395" y1="43478" x2="36395" y2="43478"/>
                        <a14:foregroundMark x1="37755" y1="67029" x2="37755" y2="67029"/>
                        <a14:foregroundMark x1="47279" y1="25000" x2="47279" y2="25000"/>
                        <a14:foregroundMark x1="67460" y1="25725" x2="67460" y2="25725"/>
                        <a14:foregroundMark x1="91383" y1="30072" x2="91383" y2="30072"/>
                      </a14:backgroundRemoval>
                    </a14:imgEffect>
                  </a14:imgLayer>
                </a14:imgProps>
              </a:ext>
              <a:ext uri="{28A0092B-C50C-407E-A947-70E740481C1C}">
                <a14:useLocalDpi xmlns:a14="http://schemas.microsoft.com/office/drawing/2010/main" val="0"/>
              </a:ext>
            </a:extLst>
          </a:blip>
          <a:srcRect/>
          <a:stretch>
            <a:fillRect/>
          </a:stretch>
        </p:blipFill>
        <p:spPr bwMode="auto">
          <a:xfrm>
            <a:off x="7596336" y="119836"/>
            <a:ext cx="1357042" cy="424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p:cNvSpPr/>
          <p:nvPr/>
        </p:nvSpPr>
        <p:spPr>
          <a:xfrm>
            <a:off x="0" y="-27384"/>
            <a:ext cx="9144000"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bg1"/>
                </a:solidFill>
                <a:latin typeface="BIZ UDPゴシック" panose="020B0400000000000000" pitchFamily="50" charset="-128"/>
                <a:ea typeface="BIZ UDPゴシック" panose="020B0400000000000000" pitchFamily="50" charset="-128"/>
              </a:rPr>
              <a:t>実演②</a:t>
            </a:r>
            <a:endParaRPr lang="en-US" altLang="ja-JP" sz="3200" b="1" dirty="0">
              <a:solidFill>
                <a:schemeClr val="bg1"/>
              </a:solidFill>
              <a:latin typeface="BIZ UDPゴシック" panose="020B0400000000000000" pitchFamily="50" charset="-128"/>
              <a:ea typeface="BIZ UDPゴシック" panose="020B0400000000000000" pitchFamily="50" charset="-128"/>
            </a:endParaRPr>
          </a:p>
        </p:txBody>
      </p:sp>
      <p:sp>
        <p:nvSpPr>
          <p:cNvPr id="20" name="正方形/長方形 19"/>
          <p:cNvSpPr/>
          <p:nvPr/>
        </p:nvSpPr>
        <p:spPr>
          <a:xfrm>
            <a:off x="323528" y="848816"/>
            <a:ext cx="8496944" cy="3084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800" b="1"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2800" b="1" dirty="0">
                <a:solidFill>
                  <a:schemeClr val="tx1"/>
                </a:solidFill>
                <a:latin typeface="UD デジタル 教科書体 NP-R" panose="02020400000000000000" pitchFamily="18" charset="-128"/>
                <a:ea typeface="UD デジタル 教科書体 NP-R" panose="02020400000000000000" pitchFamily="18" charset="-128"/>
              </a:rPr>
              <a:t>②</a:t>
            </a:r>
            <a:r>
              <a:rPr lang="ja-JP" altLang="en-US" sz="2800" b="1">
                <a:solidFill>
                  <a:schemeClr val="tx1"/>
                </a:solidFill>
                <a:latin typeface="UD デジタル 教科書体 NP-R" panose="02020400000000000000" pitchFamily="18" charset="-128"/>
                <a:ea typeface="UD デジタル 教科書体 NP-R" panose="02020400000000000000" pitchFamily="18" charset="-128"/>
              </a:rPr>
              <a:t>津島</a:t>
            </a:r>
            <a:r>
              <a:rPr lang="ja-JP" altLang="en-US" sz="2800" b="1" dirty="0">
                <a:solidFill>
                  <a:schemeClr val="tx1"/>
                </a:solidFill>
                <a:latin typeface="UD デジタル 教科書体 NP-R" panose="02020400000000000000" pitchFamily="18" charset="-128"/>
                <a:ea typeface="UD デジタル 教科書体 NP-R" panose="02020400000000000000" pitchFamily="18" charset="-128"/>
              </a:rPr>
              <a:t>市立共存園保育所</a:t>
            </a:r>
            <a:endParaRPr lang="en-US" altLang="ja-JP" sz="2800" b="1"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2800" b="1" dirty="0">
                <a:solidFill>
                  <a:schemeClr val="tx1"/>
                </a:solidFill>
                <a:latin typeface="UD デジタル 教科書体 NP-R" panose="02020400000000000000" pitchFamily="18" charset="-128"/>
                <a:ea typeface="UD デジタル 教科書体 NP-R" panose="02020400000000000000" pitchFamily="18" charset="-128"/>
              </a:rPr>
              <a:t>　令和５年</a:t>
            </a:r>
            <a:r>
              <a:rPr lang="en-US" altLang="ja-JP" sz="2800" b="1" dirty="0">
                <a:solidFill>
                  <a:schemeClr val="tx1"/>
                </a:solidFill>
                <a:latin typeface="UD デジタル 教科書体 NP-R" panose="02020400000000000000" pitchFamily="18" charset="-128"/>
                <a:ea typeface="UD デジタル 教科書体 NP-R" panose="02020400000000000000" pitchFamily="18" charset="-128"/>
              </a:rPr>
              <a:t>12</a:t>
            </a:r>
            <a:r>
              <a:rPr lang="ja-JP" altLang="en-US" sz="2800" b="1" dirty="0">
                <a:solidFill>
                  <a:schemeClr val="tx1"/>
                </a:solidFill>
                <a:latin typeface="UD デジタル 教科書体 NP-R" panose="02020400000000000000" pitchFamily="18" charset="-128"/>
                <a:ea typeface="UD デジタル 教科書体 NP-R" panose="02020400000000000000" pitchFamily="18" charset="-128"/>
              </a:rPr>
              <a:t>月</a:t>
            </a:r>
            <a:r>
              <a:rPr lang="en-US" altLang="ja-JP" sz="2800" b="1" dirty="0">
                <a:solidFill>
                  <a:schemeClr val="tx1"/>
                </a:solidFill>
                <a:latin typeface="UD デジタル 教科書体 NP-R" panose="02020400000000000000" pitchFamily="18" charset="-128"/>
                <a:ea typeface="UD デジタル 教科書体 NP-R" panose="02020400000000000000" pitchFamily="18" charset="-128"/>
              </a:rPr>
              <a:t>19</a:t>
            </a:r>
            <a:r>
              <a:rPr lang="ja-JP" altLang="en-US" sz="2800" b="1" dirty="0">
                <a:solidFill>
                  <a:schemeClr val="tx1"/>
                </a:solidFill>
                <a:latin typeface="UD デジタル 教科書体 NP-R" panose="02020400000000000000" pitchFamily="18" charset="-128"/>
                <a:ea typeface="UD デジタル 教科書体 NP-R" panose="02020400000000000000" pitchFamily="18" charset="-128"/>
              </a:rPr>
              <a:t>日（火）午前</a:t>
            </a:r>
            <a:r>
              <a:rPr lang="en-US" altLang="ja-JP" sz="2800" b="1" dirty="0">
                <a:solidFill>
                  <a:schemeClr val="tx1"/>
                </a:solidFill>
                <a:latin typeface="UD デジタル 教科書体 NP-R" panose="02020400000000000000" pitchFamily="18" charset="-128"/>
                <a:ea typeface="UD デジタル 教科書体 NP-R" panose="02020400000000000000" pitchFamily="18" charset="-128"/>
              </a:rPr>
              <a:t>10</a:t>
            </a:r>
            <a:r>
              <a:rPr lang="ja-JP" altLang="en-US" sz="2800" b="1" dirty="0">
                <a:solidFill>
                  <a:schemeClr val="tx1"/>
                </a:solidFill>
                <a:latin typeface="UD デジタル 教科書体 NP-R" panose="02020400000000000000" pitchFamily="18" charset="-128"/>
                <a:ea typeface="UD デジタル 教科書体 NP-R" panose="02020400000000000000" pitchFamily="18" charset="-128"/>
              </a:rPr>
              <a:t>時から</a:t>
            </a:r>
          </a:p>
          <a:p>
            <a:endParaRPr lang="ja-JP" altLang="en-US" sz="2800" b="1"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2800" b="1" dirty="0">
                <a:solidFill>
                  <a:schemeClr val="tx1"/>
                </a:solidFill>
                <a:latin typeface="UD デジタル 教科書体 NP-R" panose="02020400000000000000" pitchFamily="18" charset="-128"/>
                <a:ea typeface="UD デジタル 教科書体 NP-R" panose="02020400000000000000" pitchFamily="18" charset="-128"/>
              </a:rPr>
              <a:t>　津島市立共存園保育所</a:t>
            </a:r>
            <a:endParaRPr lang="en-US" altLang="ja-JP" sz="2800" b="1"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2800" b="1" dirty="0">
                <a:solidFill>
                  <a:schemeClr val="tx1"/>
                </a:solidFill>
                <a:latin typeface="UD デジタル 教科書体 NP-R" panose="02020400000000000000" pitchFamily="18" charset="-128"/>
                <a:ea typeface="UD デジタル 教科書体 NP-R" panose="02020400000000000000" pitchFamily="18" charset="-128"/>
              </a:rPr>
              <a:t>　年少・年中・年長（合計約</a:t>
            </a:r>
            <a:r>
              <a:rPr lang="en-US" altLang="ja-JP" sz="2800" b="1" dirty="0">
                <a:solidFill>
                  <a:schemeClr val="tx1"/>
                </a:solidFill>
                <a:latin typeface="UD デジタル 教科書体 NP-R" panose="02020400000000000000" pitchFamily="18" charset="-128"/>
                <a:ea typeface="UD デジタル 教科書体 NP-R" panose="02020400000000000000" pitchFamily="18" charset="-128"/>
              </a:rPr>
              <a:t>34</a:t>
            </a:r>
            <a:r>
              <a:rPr lang="ja-JP" altLang="en-US" sz="2800" b="1" dirty="0">
                <a:solidFill>
                  <a:schemeClr val="tx1"/>
                </a:solidFill>
                <a:latin typeface="UD デジタル 教科書体 NP-R" panose="02020400000000000000" pitchFamily="18" charset="-128"/>
                <a:ea typeface="UD デジタル 教科書体 NP-R" panose="02020400000000000000" pitchFamily="18" charset="-128"/>
              </a:rPr>
              <a:t>名）</a:t>
            </a:r>
          </a:p>
        </p:txBody>
      </p:sp>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204" y="4578424"/>
            <a:ext cx="2448256" cy="1836192"/>
          </a:xfrm>
          <a:prstGeom prst="rect">
            <a:avLst/>
          </a:prstGeom>
        </p:spPr>
      </p:pic>
      <p:pic>
        <p:nvPicPr>
          <p:cNvPr id="3" name="図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91880" y="4578424"/>
            <a:ext cx="2448256" cy="1836192"/>
          </a:xfrm>
          <a:prstGeom prst="rect">
            <a:avLst/>
          </a:prstGeom>
        </p:spPr>
      </p:pic>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20556" y="4578424"/>
            <a:ext cx="2411760" cy="1808820"/>
          </a:xfrm>
          <a:prstGeom prst="rect">
            <a:avLst/>
          </a:prstGeom>
        </p:spPr>
      </p:pic>
    </p:spTree>
    <p:extLst>
      <p:ext uri="{BB962C8B-B14F-4D97-AF65-F5344CB8AC3E}">
        <p14:creationId xmlns:p14="http://schemas.microsoft.com/office/powerpoint/2010/main" val="30436973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正方形/長方形 7"/>
          <p:cNvSpPr/>
          <p:nvPr/>
        </p:nvSpPr>
        <p:spPr>
          <a:xfrm>
            <a:off x="-216532" y="-23912"/>
            <a:ext cx="9433048" cy="620688"/>
          </a:xfrm>
          <a:prstGeom prst="rect">
            <a:avLst/>
          </a:prstGeom>
          <a:solidFill>
            <a:srgbClr val="D08B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　　　　　　　　　　　　　　　　　　　　　　　　　　　　　　　　　　　　　　　　　　　　　</a:t>
            </a:r>
            <a:r>
              <a:rPr kumimoji="1" lang="ja-JP" altLang="en-US" sz="1200" dirty="0">
                <a:solidFill>
                  <a:schemeClr val="tx1"/>
                </a:solidFill>
              </a:rPr>
              <a:t>　</a:t>
            </a:r>
            <a:r>
              <a:rPr kumimoji="1" lang="ja-JP" altLang="en-US" dirty="0">
                <a:solidFill>
                  <a:schemeClr val="tx1"/>
                </a:solidFill>
              </a:rPr>
              <a:t>　　　　　　</a:t>
            </a:r>
          </a:p>
        </p:txBody>
      </p:sp>
      <p:pic>
        <p:nvPicPr>
          <p:cNvPr id="1028"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22" b="98188" l="1134" r="99093">
                        <a14:foregroundMark x1="11451" y1="41667" x2="11451" y2="41667"/>
                        <a14:foregroundMark x1="13492" y1="48913" x2="13492" y2="48913"/>
                        <a14:foregroundMark x1="18821" y1="52174" x2="18821" y2="52174"/>
                        <a14:foregroundMark x1="38435" y1="27536" x2="38435" y2="27536"/>
                        <a14:foregroundMark x1="36395" y1="43478" x2="36395" y2="43478"/>
                        <a14:foregroundMark x1="37755" y1="67029" x2="37755" y2="67029"/>
                        <a14:foregroundMark x1="47279" y1="25000" x2="47279" y2="25000"/>
                        <a14:foregroundMark x1="67460" y1="25725" x2="67460" y2="25725"/>
                        <a14:foregroundMark x1="91383" y1="30072" x2="91383" y2="30072"/>
                      </a14:backgroundRemoval>
                    </a14:imgEffect>
                  </a14:imgLayer>
                </a14:imgProps>
              </a:ext>
              <a:ext uri="{28A0092B-C50C-407E-A947-70E740481C1C}">
                <a14:useLocalDpi xmlns:a14="http://schemas.microsoft.com/office/drawing/2010/main" val="0"/>
              </a:ext>
            </a:extLst>
          </a:blip>
          <a:srcRect/>
          <a:stretch>
            <a:fillRect/>
          </a:stretch>
        </p:blipFill>
        <p:spPr bwMode="auto">
          <a:xfrm>
            <a:off x="7596336" y="119836"/>
            <a:ext cx="1357042" cy="424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p:cNvSpPr/>
          <p:nvPr/>
        </p:nvSpPr>
        <p:spPr>
          <a:xfrm>
            <a:off x="0" y="-27384"/>
            <a:ext cx="9144000"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bg1"/>
                </a:solidFill>
                <a:latin typeface="BIZ UDPゴシック" panose="020B0400000000000000" pitchFamily="50" charset="-128"/>
                <a:ea typeface="BIZ UDPゴシック" panose="020B0400000000000000" pitchFamily="50" charset="-128"/>
              </a:rPr>
              <a:t>教材の配布</a:t>
            </a:r>
            <a:endParaRPr lang="en-US" altLang="ja-JP" sz="3200" b="1" dirty="0">
              <a:solidFill>
                <a:schemeClr val="bg1"/>
              </a:solidFill>
              <a:latin typeface="BIZ UDPゴシック" panose="020B0400000000000000" pitchFamily="50" charset="-128"/>
              <a:ea typeface="BIZ UDPゴシック" panose="020B0400000000000000" pitchFamily="50" charset="-128"/>
            </a:endParaRPr>
          </a:p>
        </p:txBody>
      </p:sp>
      <p:sp>
        <p:nvSpPr>
          <p:cNvPr id="20" name="正方形/長方形 19"/>
          <p:cNvSpPr/>
          <p:nvPr/>
        </p:nvSpPr>
        <p:spPr>
          <a:xfrm>
            <a:off x="323528" y="845344"/>
            <a:ext cx="8496944" cy="30842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ja-JP" sz="2800" b="1"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2800" b="1" dirty="0">
                <a:solidFill>
                  <a:schemeClr val="tx1"/>
                </a:solidFill>
                <a:latin typeface="UD デジタル 教科書体 NP-R" panose="02020400000000000000" pitchFamily="18" charset="-128"/>
                <a:ea typeface="UD デジタル 教科書体 NP-R" panose="02020400000000000000" pitchFamily="18" charset="-128"/>
              </a:rPr>
              <a:t>紙芝居（パワーポイント）と紙芝居の台本が入った</a:t>
            </a:r>
            <a:r>
              <a:rPr lang="en-US" altLang="ja-JP" sz="2800" b="1" dirty="0">
                <a:solidFill>
                  <a:schemeClr val="tx1"/>
                </a:solidFill>
                <a:latin typeface="UD デジタル 教科書体 NP-R" panose="02020400000000000000" pitchFamily="18" charset="-128"/>
                <a:ea typeface="UD デジタル 教科書体 NP-R" panose="02020400000000000000" pitchFamily="18" charset="-128"/>
              </a:rPr>
              <a:t>CD-R</a:t>
            </a:r>
            <a:r>
              <a:rPr lang="ja-JP" altLang="en-US" sz="2800" b="1" dirty="0">
                <a:solidFill>
                  <a:schemeClr val="tx1"/>
                </a:solidFill>
                <a:latin typeface="UD デジタル 教科書体 NP-R" panose="02020400000000000000" pitchFamily="18" charset="-128"/>
                <a:ea typeface="UD デジタル 教科書体 NP-R" panose="02020400000000000000" pitchFamily="18" charset="-128"/>
              </a:rPr>
              <a:t>を作成し、</a:t>
            </a:r>
            <a:endParaRPr lang="en-US" altLang="ja-JP" sz="2800" b="1" dirty="0">
              <a:solidFill>
                <a:schemeClr val="tx1"/>
              </a:solidFill>
              <a:latin typeface="UD デジタル 教科書体 NP-R" panose="02020400000000000000" pitchFamily="18" charset="-128"/>
              <a:ea typeface="UD デジタル 教科書体 NP-R" panose="02020400000000000000" pitchFamily="18" charset="-128"/>
            </a:endParaRPr>
          </a:p>
          <a:p>
            <a:r>
              <a:rPr lang="ja-JP" altLang="en-US" sz="2800" b="1" dirty="0">
                <a:solidFill>
                  <a:schemeClr val="tx1"/>
                </a:solidFill>
                <a:latin typeface="UD デジタル 教科書体 NP-R" panose="02020400000000000000" pitchFamily="18" charset="-128"/>
                <a:ea typeface="UD デジタル 教科書体 NP-R" panose="02020400000000000000" pitchFamily="18" charset="-128"/>
              </a:rPr>
              <a:t>市内の保育園、幼稚園、こども園、子育て支援センター、小学校等の</a:t>
            </a:r>
            <a:r>
              <a:rPr lang="en-US" altLang="ja-JP" sz="2800" b="1" dirty="0">
                <a:solidFill>
                  <a:schemeClr val="tx1"/>
                </a:solidFill>
                <a:latin typeface="UD デジタル 教科書体 NP-R" panose="02020400000000000000" pitchFamily="18" charset="-128"/>
                <a:ea typeface="UD デジタル 教科書体 NP-R" panose="02020400000000000000" pitchFamily="18" charset="-128"/>
              </a:rPr>
              <a:t>27</a:t>
            </a:r>
            <a:r>
              <a:rPr lang="ja-JP" altLang="en-US" sz="2800" b="1" dirty="0">
                <a:solidFill>
                  <a:schemeClr val="tx1"/>
                </a:solidFill>
                <a:latin typeface="UD デジタル 教科書体 NP-R" panose="02020400000000000000" pitchFamily="18" charset="-128"/>
                <a:ea typeface="UD デジタル 教科書体 NP-R" panose="02020400000000000000" pitchFamily="18" charset="-128"/>
              </a:rPr>
              <a:t>か所へ配布。</a:t>
            </a:r>
          </a:p>
        </p:txBody>
      </p:sp>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9592" y="4185096"/>
            <a:ext cx="3275856" cy="2456892"/>
          </a:xfrm>
          <a:prstGeom prst="rect">
            <a:avLst/>
          </a:prstGeom>
        </p:spPr>
      </p:pic>
      <p:pic>
        <p:nvPicPr>
          <p:cNvPr id="5" name="図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970158" y="4185096"/>
            <a:ext cx="3275856" cy="2456892"/>
          </a:xfrm>
          <a:prstGeom prst="rect">
            <a:avLst/>
          </a:prstGeom>
        </p:spPr>
      </p:pic>
    </p:spTree>
    <p:extLst>
      <p:ext uri="{BB962C8B-B14F-4D97-AF65-F5344CB8AC3E}">
        <p14:creationId xmlns:p14="http://schemas.microsoft.com/office/powerpoint/2010/main" val="15861284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角丸四角形 2"/>
          <p:cNvSpPr/>
          <p:nvPr/>
        </p:nvSpPr>
        <p:spPr>
          <a:xfrm>
            <a:off x="395536" y="5269294"/>
            <a:ext cx="8557842" cy="125605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1"/>
          <p:cNvSpPr/>
          <p:nvPr/>
        </p:nvSpPr>
        <p:spPr>
          <a:xfrm>
            <a:off x="251520" y="908720"/>
            <a:ext cx="3384376" cy="576064"/>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216532" y="-23912"/>
            <a:ext cx="9433048" cy="620688"/>
          </a:xfrm>
          <a:prstGeom prst="rect">
            <a:avLst/>
          </a:prstGeom>
          <a:solidFill>
            <a:srgbClr val="D08B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　　　　　　　　　　　　　　　　　　　　　　　　　　　　　　　　　　　　　　　　　　　　　</a:t>
            </a:r>
            <a:r>
              <a:rPr kumimoji="1" lang="ja-JP" altLang="en-US" sz="1200" dirty="0">
                <a:solidFill>
                  <a:schemeClr val="tx1"/>
                </a:solidFill>
              </a:rPr>
              <a:t>　</a:t>
            </a:r>
            <a:r>
              <a:rPr kumimoji="1" lang="ja-JP" altLang="en-US" dirty="0">
                <a:solidFill>
                  <a:schemeClr val="tx1"/>
                </a:solidFill>
              </a:rPr>
              <a:t>　　　　　　</a:t>
            </a:r>
          </a:p>
        </p:txBody>
      </p:sp>
      <p:pic>
        <p:nvPicPr>
          <p:cNvPr id="1028"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22" b="98188" l="1134" r="99093">
                        <a14:foregroundMark x1="11451" y1="41667" x2="11451" y2="41667"/>
                        <a14:foregroundMark x1="13492" y1="48913" x2="13492" y2="48913"/>
                        <a14:foregroundMark x1="18821" y1="52174" x2="18821" y2="52174"/>
                        <a14:foregroundMark x1="38435" y1="27536" x2="38435" y2="27536"/>
                        <a14:foregroundMark x1="36395" y1="43478" x2="36395" y2="43478"/>
                        <a14:foregroundMark x1="37755" y1="67029" x2="37755" y2="67029"/>
                        <a14:foregroundMark x1="47279" y1="25000" x2="47279" y2="25000"/>
                        <a14:foregroundMark x1="67460" y1="25725" x2="67460" y2="25725"/>
                        <a14:foregroundMark x1="91383" y1="30072" x2="91383" y2="30072"/>
                      </a14:backgroundRemoval>
                    </a14:imgEffect>
                  </a14:imgLayer>
                </a14:imgProps>
              </a:ext>
              <a:ext uri="{28A0092B-C50C-407E-A947-70E740481C1C}">
                <a14:useLocalDpi xmlns:a14="http://schemas.microsoft.com/office/drawing/2010/main" val="0"/>
              </a:ext>
            </a:extLst>
          </a:blip>
          <a:srcRect/>
          <a:stretch>
            <a:fillRect/>
          </a:stretch>
        </p:blipFill>
        <p:spPr bwMode="auto">
          <a:xfrm>
            <a:off x="7596336" y="119836"/>
            <a:ext cx="1357042" cy="424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p:cNvSpPr/>
          <p:nvPr/>
        </p:nvSpPr>
        <p:spPr>
          <a:xfrm>
            <a:off x="0" y="-27384"/>
            <a:ext cx="9144000"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bg1"/>
                </a:solidFill>
                <a:latin typeface="BIZ UDPゴシック" panose="020B0400000000000000" pitchFamily="50" charset="-128"/>
                <a:ea typeface="BIZ UDPゴシック" panose="020B0400000000000000" pitchFamily="50" charset="-128"/>
              </a:rPr>
              <a:t>成果と今後の課題</a:t>
            </a:r>
            <a:endParaRPr lang="en-US" altLang="ja-JP" sz="3200" b="1" dirty="0">
              <a:solidFill>
                <a:schemeClr val="bg1"/>
              </a:solidFill>
              <a:latin typeface="BIZ UDPゴシック" panose="020B0400000000000000" pitchFamily="50" charset="-128"/>
              <a:ea typeface="BIZ UDPゴシック" panose="020B0400000000000000" pitchFamily="50" charset="-128"/>
            </a:endParaRPr>
          </a:p>
        </p:txBody>
      </p:sp>
      <p:sp>
        <p:nvSpPr>
          <p:cNvPr id="20" name="正方形/長方形 19"/>
          <p:cNvSpPr/>
          <p:nvPr/>
        </p:nvSpPr>
        <p:spPr>
          <a:xfrm>
            <a:off x="251520" y="741882"/>
            <a:ext cx="8892480" cy="2287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800" b="1" dirty="0">
                <a:solidFill>
                  <a:schemeClr val="bg1"/>
                </a:solidFill>
                <a:latin typeface="UD デジタル 教科書体 NP-R" panose="02020400000000000000" pitchFamily="18" charset="-128"/>
                <a:ea typeface="UD デジタル 教科書体 NP-R" panose="02020400000000000000" pitchFamily="18" charset="-128"/>
              </a:rPr>
              <a:t>実演において・・・</a:t>
            </a:r>
            <a:endParaRPr lang="en-US" altLang="ja-JP" sz="2800" b="1" dirty="0">
              <a:solidFill>
                <a:schemeClr val="bg1"/>
              </a:solidFill>
              <a:latin typeface="UD デジタル 教科書体 NP-R" panose="02020400000000000000" pitchFamily="18" charset="-128"/>
              <a:ea typeface="UD デジタル 教科書体 NP-R" panose="02020400000000000000" pitchFamily="18" charset="-128"/>
            </a:endParaRPr>
          </a:p>
          <a:p>
            <a:r>
              <a:rPr lang="ja-JP" altLang="en-US" sz="2800" b="1" dirty="0">
                <a:solidFill>
                  <a:schemeClr val="tx1"/>
                </a:solidFill>
                <a:latin typeface="UD デジタル 教科書体 NP-R" panose="02020400000000000000" pitchFamily="18" charset="-128"/>
                <a:ea typeface="UD デジタル 教科書体 NP-R" panose="02020400000000000000" pitchFamily="18" charset="-128"/>
              </a:rPr>
              <a:t>　</a:t>
            </a:r>
            <a:endParaRPr lang="en-US" altLang="ja-JP" sz="2800" b="1" dirty="0">
              <a:solidFill>
                <a:schemeClr val="tx1"/>
              </a:solidFill>
              <a:latin typeface="UD デジタル 教科書体 NP-R" panose="02020400000000000000" pitchFamily="18" charset="-128"/>
              <a:ea typeface="UD デジタル 教科書体 NP-R" panose="02020400000000000000" pitchFamily="18" charset="-128"/>
            </a:endParaRPr>
          </a:p>
          <a:p>
            <a:pPr marL="457200" indent="-457200">
              <a:buFont typeface="Arial" panose="020B0604020202020204" pitchFamily="34" charset="0"/>
              <a:buChar char="•"/>
            </a:pPr>
            <a:r>
              <a:rPr lang="ja-JP" altLang="en-US" sz="2800" b="1" dirty="0">
                <a:solidFill>
                  <a:schemeClr val="tx1"/>
                </a:solidFill>
                <a:latin typeface="UD デジタル 教科書体 NP-R" panose="02020400000000000000" pitchFamily="18" charset="-128"/>
                <a:ea typeface="UD デジタル 教科書体 NP-R" panose="02020400000000000000" pitchFamily="18" charset="-128"/>
              </a:rPr>
              <a:t>子どもたちからは多くの反応と楽しかったとの感想</a:t>
            </a:r>
            <a:endParaRPr lang="en-US" altLang="ja-JP" sz="2800" b="1" dirty="0">
              <a:solidFill>
                <a:schemeClr val="tx1"/>
              </a:solidFill>
              <a:latin typeface="UD デジタル 教科書体 NP-R" panose="02020400000000000000" pitchFamily="18" charset="-128"/>
              <a:ea typeface="UD デジタル 教科書体 NP-R" panose="02020400000000000000" pitchFamily="18" charset="-128"/>
            </a:endParaRPr>
          </a:p>
          <a:p>
            <a:pPr marL="457200" indent="-457200">
              <a:buFont typeface="Arial" panose="020B0604020202020204" pitchFamily="34" charset="0"/>
              <a:buChar char="•"/>
            </a:pPr>
            <a:r>
              <a:rPr lang="ja-JP" altLang="en-US" sz="2800" b="1" dirty="0">
                <a:solidFill>
                  <a:schemeClr val="tx1"/>
                </a:solidFill>
                <a:latin typeface="UD デジタル 教科書体 NP-R" panose="02020400000000000000" pitchFamily="18" charset="-128"/>
                <a:ea typeface="UD デジタル 教科書体 NP-R" panose="02020400000000000000" pitchFamily="18" charset="-128"/>
              </a:rPr>
              <a:t>皆真剣に聞いていた（委員からの振返りでも出た）</a:t>
            </a:r>
            <a:endParaRPr lang="en-US" altLang="ja-JP" sz="2800" b="1"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10" name="正方形/長方形 9"/>
          <p:cNvSpPr/>
          <p:nvPr/>
        </p:nvSpPr>
        <p:spPr>
          <a:xfrm>
            <a:off x="395536" y="3558694"/>
            <a:ext cx="8352928" cy="171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400" b="1" dirty="0">
                <a:solidFill>
                  <a:srgbClr val="0070C0"/>
                </a:solidFill>
                <a:latin typeface="UD デジタル 教科書体 NP-R" panose="02020400000000000000" pitchFamily="18" charset="-128"/>
                <a:ea typeface="UD デジタル 教科書体 NP-R" panose="02020400000000000000" pitchFamily="18" charset="-128"/>
              </a:rPr>
              <a:t>子どもは楽しかったり面白かったりすれば真剣に聞くし、そうでなければ絶対に聞かない。きちんと聞けたということはそれだけ魅力があったということだと評価</a:t>
            </a:r>
            <a:endParaRPr lang="en-US" altLang="ja-JP" sz="2400" b="1" dirty="0">
              <a:solidFill>
                <a:srgbClr val="0070C0"/>
              </a:solidFill>
              <a:latin typeface="UD デジタル 教科書体 NP-R" panose="02020400000000000000" pitchFamily="18" charset="-128"/>
              <a:ea typeface="UD デジタル 教科書体 NP-R" panose="02020400000000000000" pitchFamily="18" charset="-128"/>
            </a:endParaRPr>
          </a:p>
        </p:txBody>
      </p:sp>
      <p:sp>
        <p:nvSpPr>
          <p:cNvPr id="11" name="下矢印 10"/>
          <p:cNvSpPr/>
          <p:nvPr/>
        </p:nvSpPr>
        <p:spPr>
          <a:xfrm>
            <a:off x="4355976" y="3076405"/>
            <a:ext cx="432048" cy="4377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4788024" y="3090479"/>
            <a:ext cx="3384376" cy="42366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srgbClr val="FF0000"/>
                </a:solidFill>
                <a:latin typeface="UD デジタル 教科書体 NP-R" panose="02020400000000000000" pitchFamily="18" charset="-128"/>
                <a:ea typeface="UD デジタル 教科書体 NP-R" panose="02020400000000000000" pitchFamily="18" charset="-128"/>
              </a:rPr>
              <a:t>現役教員の委員からは・・・</a:t>
            </a:r>
            <a:endParaRPr lang="en-US" altLang="ja-JP" b="1" dirty="0">
              <a:solidFill>
                <a:srgbClr val="FF0000"/>
              </a:solidFill>
              <a:latin typeface="UD デジタル 教科書体 NP-R" panose="02020400000000000000" pitchFamily="18" charset="-128"/>
              <a:ea typeface="UD デジタル 教科書体 NP-R" panose="02020400000000000000" pitchFamily="18" charset="-128"/>
            </a:endParaRPr>
          </a:p>
        </p:txBody>
      </p:sp>
      <p:sp>
        <p:nvSpPr>
          <p:cNvPr id="13" name="正方形/長方形 12"/>
          <p:cNvSpPr/>
          <p:nvPr/>
        </p:nvSpPr>
        <p:spPr>
          <a:xfrm>
            <a:off x="449288" y="5013176"/>
            <a:ext cx="8496944" cy="171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4000" b="1" dirty="0">
                <a:solidFill>
                  <a:schemeClr val="bg1"/>
                </a:solidFill>
                <a:latin typeface="HGP創英角ｺﾞｼｯｸUB" panose="020B0900000000000000" pitchFamily="50" charset="-128"/>
                <a:ea typeface="HGP創英角ｺﾞｼｯｸUB" panose="020B0900000000000000" pitchFamily="50" charset="-128"/>
              </a:rPr>
              <a:t>子どもに気づきの機会を提供する</a:t>
            </a:r>
            <a:endParaRPr lang="en-US" altLang="ja-JP" sz="4000" b="1" dirty="0">
              <a:solidFill>
                <a:schemeClr val="bg1"/>
              </a:solidFill>
              <a:latin typeface="HGP創英角ｺﾞｼｯｸUB" panose="020B0900000000000000" pitchFamily="50" charset="-128"/>
              <a:ea typeface="HGP創英角ｺﾞｼｯｸUB" panose="020B0900000000000000" pitchFamily="50" charset="-128"/>
            </a:endParaRPr>
          </a:p>
          <a:p>
            <a:pPr algn="ctr"/>
            <a:r>
              <a:rPr lang="ja-JP" altLang="en-US" sz="4000" b="1" dirty="0">
                <a:solidFill>
                  <a:schemeClr val="bg1"/>
                </a:solidFill>
                <a:latin typeface="HGP創英角ｺﾞｼｯｸUB" panose="020B0900000000000000" pitchFamily="50" charset="-128"/>
                <a:ea typeface="HGP創英角ｺﾞｼｯｸUB" panose="020B0900000000000000" pitchFamily="50" charset="-128"/>
              </a:rPr>
              <a:t>教材として一定の効果が出せた</a:t>
            </a:r>
            <a:endParaRPr lang="en-US" altLang="ja-JP" sz="4000" b="1" dirty="0">
              <a:solidFill>
                <a:schemeClr val="bg1"/>
              </a:solidFill>
              <a:latin typeface="HGP創英角ｺﾞｼｯｸUB" panose="020B0900000000000000" pitchFamily="50" charset="-128"/>
              <a:ea typeface="HGP創英角ｺﾞｼｯｸUB" panose="020B0900000000000000" pitchFamily="50" charset="-128"/>
            </a:endParaRPr>
          </a:p>
        </p:txBody>
      </p:sp>
    </p:spTree>
    <p:extLst>
      <p:ext uri="{BB962C8B-B14F-4D97-AF65-F5344CB8AC3E}">
        <p14:creationId xmlns:p14="http://schemas.microsoft.com/office/powerpoint/2010/main" val="22769847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正方形/長方形 7"/>
          <p:cNvSpPr/>
          <p:nvPr/>
        </p:nvSpPr>
        <p:spPr>
          <a:xfrm>
            <a:off x="-108520" y="-27384"/>
            <a:ext cx="9361040" cy="620688"/>
          </a:xfrm>
          <a:prstGeom prst="rect">
            <a:avLst/>
          </a:prstGeom>
          <a:solidFill>
            <a:srgbClr val="D08B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　　　　　　　　　　　　　　　　　　　　　　　　　　　　　　　　　　　　　　　　　　　　　</a:t>
            </a:r>
            <a:r>
              <a:rPr kumimoji="1" lang="ja-JP" altLang="en-US" sz="1200" dirty="0">
                <a:solidFill>
                  <a:schemeClr val="tx1"/>
                </a:solidFill>
              </a:rPr>
              <a:t>　</a:t>
            </a:r>
            <a:r>
              <a:rPr kumimoji="1" lang="ja-JP" altLang="en-US" dirty="0">
                <a:solidFill>
                  <a:schemeClr val="tx1"/>
                </a:solidFill>
              </a:rPr>
              <a:t>　　　　　　</a:t>
            </a:r>
          </a:p>
        </p:txBody>
      </p:sp>
      <p:pic>
        <p:nvPicPr>
          <p:cNvPr id="1028"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22" b="98188" l="1134" r="99093">
                        <a14:foregroundMark x1="11451" y1="41667" x2="11451" y2="41667"/>
                        <a14:foregroundMark x1="13492" y1="48913" x2="13492" y2="48913"/>
                        <a14:foregroundMark x1="18821" y1="52174" x2="18821" y2="52174"/>
                        <a14:foregroundMark x1="38435" y1="27536" x2="38435" y2="27536"/>
                        <a14:foregroundMark x1="36395" y1="43478" x2="36395" y2="43478"/>
                        <a14:foregroundMark x1="37755" y1="67029" x2="37755" y2="67029"/>
                        <a14:foregroundMark x1="47279" y1="25000" x2="47279" y2="25000"/>
                        <a14:foregroundMark x1="67460" y1="25725" x2="67460" y2="25725"/>
                        <a14:foregroundMark x1="91383" y1="30072" x2="91383" y2="30072"/>
                      </a14:backgroundRemoval>
                    </a14:imgEffect>
                  </a14:imgLayer>
                </a14:imgProps>
              </a:ext>
              <a:ext uri="{28A0092B-C50C-407E-A947-70E740481C1C}">
                <a14:useLocalDpi xmlns:a14="http://schemas.microsoft.com/office/drawing/2010/main" val="0"/>
              </a:ext>
            </a:extLst>
          </a:blip>
          <a:srcRect/>
          <a:stretch>
            <a:fillRect/>
          </a:stretch>
        </p:blipFill>
        <p:spPr bwMode="auto">
          <a:xfrm>
            <a:off x="7596336" y="119836"/>
            <a:ext cx="1357042" cy="424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正方形/長方形 9"/>
          <p:cNvSpPr/>
          <p:nvPr/>
        </p:nvSpPr>
        <p:spPr>
          <a:xfrm>
            <a:off x="0" y="-35414"/>
            <a:ext cx="9144000" cy="6561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3200" b="1" dirty="0">
              <a:solidFill>
                <a:schemeClr val="bg1"/>
              </a:solidFill>
              <a:latin typeface="BIZ UDPゴシック" panose="020B0400000000000000" pitchFamily="50" charset="-128"/>
              <a:ea typeface="BIZ UDPゴシック" panose="020B0400000000000000" pitchFamily="50" charset="-128"/>
            </a:endParaRPr>
          </a:p>
        </p:txBody>
      </p:sp>
      <p:sp>
        <p:nvSpPr>
          <p:cNvPr id="11" name="正方形/長方形 10"/>
          <p:cNvSpPr/>
          <p:nvPr/>
        </p:nvSpPr>
        <p:spPr>
          <a:xfrm>
            <a:off x="0" y="2852936"/>
            <a:ext cx="9144000" cy="11521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spcBef>
                <a:spcPts val="1800"/>
              </a:spcBef>
            </a:pPr>
            <a:r>
              <a:rPr lang="ja-JP" altLang="en-US" sz="4800" b="1" dirty="0">
                <a:solidFill>
                  <a:schemeClr val="tx1"/>
                </a:solidFill>
                <a:latin typeface="UD デジタル 教科書体 NP-R" panose="02020400000000000000" pitchFamily="18" charset="-128"/>
                <a:ea typeface="UD デジタル 教科書体 NP-R" panose="02020400000000000000" pitchFamily="18" charset="-128"/>
              </a:rPr>
              <a:t>ご清聴ありがとうございました</a:t>
            </a:r>
            <a:endParaRPr lang="en-US" altLang="ja-JP" sz="4800" b="1" dirty="0">
              <a:solidFill>
                <a:schemeClr val="tx1"/>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32081796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正方形/長方形 7"/>
          <p:cNvSpPr/>
          <p:nvPr/>
        </p:nvSpPr>
        <p:spPr>
          <a:xfrm>
            <a:off x="-108520" y="-27384"/>
            <a:ext cx="9361040" cy="620688"/>
          </a:xfrm>
          <a:prstGeom prst="rect">
            <a:avLst/>
          </a:prstGeom>
          <a:solidFill>
            <a:srgbClr val="D08B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　　　　　　　　　　　　　　　　　　　　　　　　　　　　　　　　　　　　　　　　　　　　　</a:t>
            </a:r>
            <a:r>
              <a:rPr kumimoji="1" lang="ja-JP" altLang="en-US" sz="1200" dirty="0">
                <a:solidFill>
                  <a:schemeClr val="tx1"/>
                </a:solidFill>
              </a:rPr>
              <a:t>　</a:t>
            </a:r>
            <a:r>
              <a:rPr kumimoji="1" lang="ja-JP" altLang="en-US" dirty="0">
                <a:solidFill>
                  <a:schemeClr val="tx1"/>
                </a:solidFill>
              </a:rPr>
              <a:t>　　　　　　</a:t>
            </a:r>
          </a:p>
        </p:txBody>
      </p:sp>
      <p:pic>
        <p:nvPicPr>
          <p:cNvPr id="1028"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22" b="98188" l="1134" r="99093">
                        <a14:foregroundMark x1="11451" y1="41667" x2="11451" y2="41667"/>
                        <a14:foregroundMark x1="13492" y1="48913" x2="13492" y2="48913"/>
                        <a14:foregroundMark x1="18821" y1="52174" x2="18821" y2="52174"/>
                        <a14:foregroundMark x1="38435" y1="27536" x2="38435" y2="27536"/>
                        <a14:foregroundMark x1="36395" y1="43478" x2="36395" y2="43478"/>
                        <a14:foregroundMark x1="37755" y1="67029" x2="37755" y2="67029"/>
                        <a14:foregroundMark x1="47279" y1="25000" x2="47279" y2="25000"/>
                        <a14:foregroundMark x1="67460" y1="25725" x2="67460" y2="25725"/>
                        <a14:foregroundMark x1="91383" y1="30072" x2="91383" y2="30072"/>
                      </a14:backgroundRemoval>
                    </a14:imgEffect>
                  </a14:imgLayer>
                </a14:imgProps>
              </a:ext>
              <a:ext uri="{28A0092B-C50C-407E-A947-70E740481C1C}">
                <a14:useLocalDpi xmlns:a14="http://schemas.microsoft.com/office/drawing/2010/main" val="0"/>
              </a:ext>
            </a:extLst>
          </a:blip>
          <a:srcRect/>
          <a:stretch>
            <a:fillRect/>
          </a:stretch>
        </p:blipFill>
        <p:spPr bwMode="auto">
          <a:xfrm>
            <a:off x="7596336" y="124028"/>
            <a:ext cx="1357042" cy="424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p:cNvSpPr/>
          <p:nvPr/>
        </p:nvSpPr>
        <p:spPr>
          <a:xfrm>
            <a:off x="0" y="0"/>
            <a:ext cx="9144000"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BIZ UDPゴシック" panose="020B0400000000000000" pitchFamily="50" charset="-128"/>
                <a:ea typeface="BIZ UDPゴシック" panose="020B0400000000000000" pitchFamily="50" charset="-128"/>
              </a:rPr>
              <a:t>津島市の概要</a:t>
            </a:r>
          </a:p>
        </p:txBody>
      </p:sp>
      <p:pic>
        <p:nvPicPr>
          <p:cNvPr id="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5061" y="2348880"/>
            <a:ext cx="5477259" cy="4198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コンテンツ プレースホルダー 2"/>
          <p:cNvSpPr txBox="1">
            <a:spLocks/>
          </p:cNvSpPr>
          <p:nvPr/>
        </p:nvSpPr>
        <p:spPr>
          <a:xfrm>
            <a:off x="734888" y="836712"/>
            <a:ext cx="8373616" cy="1656184"/>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anose="020B0604020202020204" pitchFamily="34" charset="0"/>
              <a:buNone/>
              <a:defRPr kumimoji="1"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kumimoji="1"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kumimoji="1"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kumimoji="1" sz="2000" kern="1200">
                <a:solidFill>
                  <a:schemeClr val="tx1">
                    <a:tint val="75000"/>
                  </a:schemeClr>
                </a:solidFill>
                <a:latin typeface="+mn-lt"/>
                <a:ea typeface="+mn-ea"/>
                <a:cs typeface="+mn-cs"/>
              </a:defRPr>
            </a:lvl9pPr>
          </a:lstStyle>
          <a:p>
            <a:pPr algn="l"/>
            <a:r>
              <a:rPr lang="ja-JP" altLang="en-US" sz="2400" b="1" dirty="0">
                <a:solidFill>
                  <a:schemeClr val="tx1"/>
                </a:solidFill>
                <a:latin typeface="UD デジタル 教科書体 NP-R" panose="02020400000000000000" pitchFamily="18" charset="-128"/>
                <a:ea typeface="UD デジタル 教科書体 NP-R" panose="02020400000000000000" pitchFamily="18" charset="-128"/>
              </a:rPr>
              <a:t>位置：名古屋市の西方約</a:t>
            </a:r>
            <a:r>
              <a:rPr lang="en-US" altLang="ja-JP" sz="2400" b="1" dirty="0">
                <a:solidFill>
                  <a:schemeClr val="tx1"/>
                </a:solidFill>
                <a:latin typeface="UD デジタル 教科書体 NP-R" panose="02020400000000000000" pitchFamily="18" charset="-128"/>
                <a:ea typeface="UD デジタル 教科書体 NP-R" panose="02020400000000000000" pitchFamily="18" charset="-128"/>
              </a:rPr>
              <a:t>16</a:t>
            </a:r>
            <a:r>
              <a:rPr lang="ja-JP" altLang="en-US" sz="2400" b="1" dirty="0">
                <a:solidFill>
                  <a:schemeClr val="tx1"/>
                </a:solidFill>
                <a:latin typeface="UD デジタル 教科書体 NP-R" panose="02020400000000000000" pitchFamily="18" charset="-128"/>
                <a:ea typeface="UD デジタル 教科書体 NP-R" panose="02020400000000000000" pitchFamily="18" charset="-128"/>
              </a:rPr>
              <a:t>ｋｍ</a:t>
            </a:r>
            <a:endParaRPr lang="en-US" altLang="ja-JP" sz="2400" b="1" dirty="0">
              <a:solidFill>
                <a:schemeClr val="tx1"/>
              </a:solidFill>
              <a:latin typeface="UD デジタル 教科書体 NP-R" panose="02020400000000000000" pitchFamily="18" charset="-128"/>
              <a:ea typeface="UD デジタル 教科書体 NP-R" panose="02020400000000000000" pitchFamily="18" charset="-128"/>
            </a:endParaRPr>
          </a:p>
          <a:p>
            <a:pPr algn="l"/>
            <a:r>
              <a:rPr lang="ja-JP" altLang="en-US" sz="2400" b="1" dirty="0">
                <a:solidFill>
                  <a:schemeClr val="tx1"/>
                </a:solidFill>
                <a:latin typeface="UD デジタル 教科書体 NP-R" panose="02020400000000000000" pitchFamily="18" charset="-128"/>
                <a:ea typeface="UD デジタル 教科書体 NP-R" panose="02020400000000000000" pitchFamily="18" charset="-128"/>
              </a:rPr>
              <a:t>　　　　（名鉄名古屋駅から約</a:t>
            </a:r>
            <a:r>
              <a:rPr lang="en-US" altLang="ja-JP" sz="2400" b="1" dirty="0">
                <a:solidFill>
                  <a:schemeClr val="tx1"/>
                </a:solidFill>
                <a:latin typeface="UD デジタル 教科書体 NP-R" panose="02020400000000000000" pitchFamily="18" charset="-128"/>
                <a:ea typeface="UD デジタル 教科書体 NP-R" panose="02020400000000000000" pitchFamily="18" charset="-128"/>
              </a:rPr>
              <a:t>30</a:t>
            </a:r>
            <a:r>
              <a:rPr lang="ja-JP" altLang="en-US" sz="2400" b="1" dirty="0">
                <a:solidFill>
                  <a:schemeClr val="tx1"/>
                </a:solidFill>
                <a:latin typeface="UD デジタル 教科書体 NP-R" panose="02020400000000000000" pitchFamily="18" charset="-128"/>
                <a:ea typeface="UD デジタル 教科書体 NP-R" panose="02020400000000000000" pitchFamily="18" charset="-128"/>
              </a:rPr>
              <a:t>分）</a:t>
            </a:r>
            <a:endParaRPr lang="en-US" altLang="ja-JP" sz="2400" b="1" dirty="0">
              <a:solidFill>
                <a:schemeClr val="tx1"/>
              </a:solidFill>
              <a:latin typeface="UD デジタル 教科書体 NP-R" panose="02020400000000000000" pitchFamily="18" charset="-128"/>
              <a:ea typeface="UD デジタル 教科書体 NP-R" panose="02020400000000000000" pitchFamily="18" charset="-128"/>
            </a:endParaRPr>
          </a:p>
          <a:p>
            <a:pPr algn="l"/>
            <a:r>
              <a:rPr lang="ja-JP" altLang="en-US" sz="2400" b="1" dirty="0">
                <a:solidFill>
                  <a:schemeClr val="tx1"/>
                </a:solidFill>
                <a:latin typeface="UD デジタル 教科書体 NP-R" panose="02020400000000000000" pitchFamily="18" charset="-128"/>
                <a:ea typeface="UD デジタル 教科書体 NP-R" panose="02020400000000000000" pitchFamily="18" charset="-128"/>
              </a:rPr>
              <a:t>面積：</a:t>
            </a:r>
            <a:r>
              <a:rPr lang="en-US" altLang="ja-JP" sz="2400" b="1" dirty="0">
                <a:solidFill>
                  <a:schemeClr val="tx1"/>
                </a:solidFill>
                <a:latin typeface="UD デジタル 教科書体 NP-R" panose="02020400000000000000" pitchFamily="18" charset="-128"/>
                <a:ea typeface="UD デジタル 教科書体 NP-R" panose="02020400000000000000" pitchFamily="18" charset="-128"/>
              </a:rPr>
              <a:t>25.09</a:t>
            </a:r>
            <a:r>
              <a:rPr lang="ja-JP" altLang="en-US" sz="2400" b="1" dirty="0">
                <a:solidFill>
                  <a:schemeClr val="tx1"/>
                </a:solidFill>
                <a:latin typeface="UD デジタル 教科書体 NP-R" panose="02020400000000000000" pitchFamily="18" charset="-128"/>
                <a:ea typeface="UD デジタル 教科書体 NP-R" panose="02020400000000000000" pitchFamily="18" charset="-128"/>
              </a:rPr>
              <a:t>㎢</a:t>
            </a:r>
            <a:endParaRPr lang="en-US" altLang="ja-JP" sz="2400" b="1" dirty="0">
              <a:solidFill>
                <a:schemeClr val="tx1"/>
              </a:solidFill>
              <a:latin typeface="UD デジタル 教科書体 NP-R" panose="02020400000000000000" pitchFamily="18" charset="-128"/>
              <a:ea typeface="UD デジタル 教科書体 NP-R" panose="02020400000000000000" pitchFamily="18" charset="-128"/>
            </a:endParaRPr>
          </a:p>
          <a:p>
            <a:pPr algn="l"/>
            <a:r>
              <a:rPr lang="ja-JP" altLang="en-US" sz="2400" b="1" dirty="0">
                <a:solidFill>
                  <a:schemeClr val="tx1"/>
                </a:solidFill>
                <a:latin typeface="UD デジタル 教科書体 NP-R" panose="02020400000000000000" pitchFamily="18" charset="-128"/>
                <a:ea typeface="UD デジタル 教科書体 NP-R" panose="02020400000000000000" pitchFamily="18" charset="-128"/>
              </a:rPr>
              <a:t>人口：</a:t>
            </a:r>
            <a:r>
              <a:rPr lang="en-US" altLang="ja-JP" sz="2400" b="1" dirty="0">
                <a:solidFill>
                  <a:schemeClr val="tx1"/>
                </a:solidFill>
                <a:latin typeface="UD デジタル 教科書体 NP-R" panose="02020400000000000000" pitchFamily="18" charset="-128"/>
                <a:ea typeface="UD デジタル 教科書体 NP-R" panose="02020400000000000000" pitchFamily="18" charset="-128"/>
              </a:rPr>
              <a:t>59,707</a:t>
            </a:r>
            <a:r>
              <a:rPr lang="ja-JP" altLang="en-US" sz="2400" b="1" dirty="0">
                <a:solidFill>
                  <a:schemeClr val="tx1"/>
                </a:solidFill>
                <a:latin typeface="UD デジタル 教科書体 NP-R" panose="02020400000000000000" pitchFamily="18" charset="-128"/>
                <a:ea typeface="UD デジタル 教科書体 NP-R" panose="02020400000000000000" pitchFamily="18" charset="-128"/>
              </a:rPr>
              <a:t>人（</a:t>
            </a:r>
            <a:r>
              <a:rPr lang="en-US" altLang="ja-JP" sz="2400" b="1" dirty="0">
                <a:solidFill>
                  <a:schemeClr val="tx1"/>
                </a:solidFill>
                <a:latin typeface="UD デジタル 教科書体 NP-R" panose="02020400000000000000" pitchFamily="18" charset="-128"/>
                <a:ea typeface="UD デジタル 教科書体 NP-R" panose="02020400000000000000" pitchFamily="18" charset="-128"/>
              </a:rPr>
              <a:t>R</a:t>
            </a:r>
            <a:r>
              <a:rPr lang="ja-JP" altLang="en-US" sz="2400" b="1" dirty="0">
                <a:solidFill>
                  <a:schemeClr val="tx1"/>
                </a:solidFill>
                <a:latin typeface="UD デジタル 教科書体 NP-R" panose="02020400000000000000" pitchFamily="18" charset="-128"/>
                <a:ea typeface="UD デジタル 教科書体 NP-R" panose="02020400000000000000" pitchFamily="18" charset="-128"/>
              </a:rPr>
              <a:t>６年７月</a:t>
            </a:r>
            <a:r>
              <a:rPr lang="en-US" altLang="ja-JP" sz="2400" b="1" dirty="0">
                <a:solidFill>
                  <a:schemeClr val="tx1"/>
                </a:solidFill>
                <a:latin typeface="UD デジタル 教科書体 NP-R" panose="02020400000000000000" pitchFamily="18" charset="-128"/>
                <a:ea typeface="UD デジタル 教科書体 NP-R" panose="02020400000000000000" pitchFamily="18" charset="-128"/>
              </a:rPr>
              <a:t>1</a:t>
            </a:r>
            <a:r>
              <a:rPr lang="ja-JP" altLang="en-US" sz="2400" b="1" dirty="0">
                <a:solidFill>
                  <a:schemeClr val="tx1"/>
                </a:solidFill>
                <a:latin typeface="UD デジタル 教科書体 NP-R" panose="02020400000000000000" pitchFamily="18" charset="-128"/>
                <a:ea typeface="UD デジタル 教科書体 NP-R" panose="02020400000000000000" pitchFamily="18" charset="-128"/>
              </a:rPr>
              <a:t>日現在）</a:t>
            </a:r>
            <a:endParaRPr lang="en-US" altLang="ja-JP" sz="2400" b="1"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10" name="正方形/長方形 9"/>
          <p:cNvSpPr/>
          <p:nvPr/>
        </p:nvSpPr>
        <p:spPr>
          <a:xfrm>
            <a:off x="571761" y="3316684"/>
            <a:ext cx="1296144"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FF0000"/>
                </a:solidFill>
                <a:latin typeface="BIZ UDPゴシック" panose="020B0400000000000000" pitchFamily="50" charset="-128"/>
                <a:ea typeface="BIZ UDPゴシック" panose="020B0400000000000000" pitchFamily="50" charset="-128"/>
              </a:rPr>
              <a:t>津島市</a:t>
            </a:r>
          </a:p>
        </p:txBody>
      </p:sp>
      <p:sp>
        <p:nvSpPr>
          <p:cNvPr id="11" name="正方形/長方形 10"/>
          <p:cNvSpPr/>
          <p:nvPr/>
        </p:nvSpPr>
        <p:spPr>
          <a:xfrm>
            <a:off x="4029893" y="2652762"/>
            <a:ext cx="1783605"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400" b="1" dirty="0">
                <a:solidFill>
                  <a:srgbClr val="00B0F0"/>
                </a:solidFill>
                <a:latin typeface="BIZ UDPゴシック" panose="020B0400000000000000" pitchFamily="50" charset="-128"/>
                <a:ea typeface="BIZ UDPゴシック" panose="020B0400000000000000" pitchFamily="50" charset="-128"/>
              </a:rPr>
              <a:t>名古屋市</a:t>
            </a:r>
          </a:p>
        </p:txBody>
      </p:sp>
      <p:cxnSp>
        <p:nvCxnSpPr>
          <p:cNvPr id="12" name="直線コネクタ 11"/>
          <p:cNvCxnSpPr/>
          <p:nvPr/>
        </p:nvCxnSpPr>
        <p:spPr>
          <a:xfrm flipV="1">
            <a:off x="3518171" y="3003801"/>
            <a:ext cx="765797" cy="461203"/>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1669027" y="3622718"/>
            <a:ext cx="814741" cy="22306"/>
          </a:xfrm>
          <a:prstGeom prst="line">
            <a:avLst/>
          </a:prstGeom>
          <a:ln w="28575">
            <a:solidFill>
              <a:srgbClr val="FF0000"/>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32871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正方形/長方形 7"/>
          <p:cNvSpPr/>
          <p:nvPr/>
        </p:nvSpPr>
        <p:spPr>
          <a:xfrm>
            <a:off x="-108520" y="-27384"/>
            <a:ext cx="9361040" cy="620688"/>
          </a:xfrm>
          <a:prstGeom prst="rect">
            <a:avLst/>
          </a:prstGeom>
          <a:solidFill>
            <a:srgbClr val="D08B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BIZ UDPゴシック" panose="020B0400000000000000" pitchFamily="50" charset="-128"/>
                <a:ea typeface="BIZ UDPゴシック" panose="020B0400000000000000" pitchFamily="50" charset="-128"/>
              </a:rPr>
              <a:t>　　　　　　　　　　　　　　　　　　　　　　　　　　　　　　　　　　　　　　　　　　　　　</a:t>
            </a:r>
            <a:r>
              <a:rPr kumimoji="1" lang="ja-JP" altLang="en-US" sz="1200" dirty="0">
                <a:solidFill>
                  <a:schemeClr val="tx1"/>
                </a:solidFill>
                <a:latin typeface="BIZ UDPゴシック" panose="020B0400000000000000" pitchFamily="50" charset="-128"/>
                <a:ea typeface="BIZ UDPゴシック" panose="020B0400000000000000" pitchFamily="50" charset="-128"/>
              </a:rPr>
              <a:t>　</a:t>
            </a:r>
            <a:r>
              <a:rPr kumimoji="1" lang="ja-JP" altLang="en-US" dirty="0">
                <a:solidFill>
                  <a:schemeClr val="tx1"/>
                </a:solidFill>
                <a:latin typeface="BIZ UDPゴシック" panose="020B0400000000000000" pitchFamily="50" charset="-128"/>
                <a:ea typeface="BIZ UDPゴシック" panose="020B0400000000000000" pitchFamily="50" charset="-128"/>
              </a:rPr>
              <a:t>　　　　　　</a:t>
            </a:r>
          </a:p>
        </p:txBody>
      </p:sp>
      <p:pic>
        <p:nvPicPr>
          <p:cNvPr id="1028"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22" b="98188" l="1134" r="99093">
                        <a14:foregroundMark x1="11451" y1="41667" x2="11451" y2="41667"/>
                        <a14:foregroundMark x1="13492" y1="48913" x2="13492" y2="48913"/>
                        <a14:foregroundMark x1="18821" y1="52174" x2="18821" y2="52174"/>
                        <a14:foregroundMark x1="38435" y1="27536" x2="38435" y2="27536"/>
                        <a14:foregroundMark x1="36395" y1="43478" x2="36395" y2="43478"/>
                        <a14:foregroundMark x1="37755" y1="67029" x2="37755" y2="67029"/>
                        <a14:foregroundMark x1="47279" y1="25000" x2="47279" y2="25000"/>
                        <a14:foregroundMark x1="67460" y1="25725" x2="67460" y2="25725"/>
                        <a14:foregroundMark x1="91383" y1="30072" x2="91383" y2="30072"/>
                      </a14:backgroundRemoval>
                    </a14:imgEffect>
                  </a14:imgLayer>
                </a14:imgProps>
              </a:ext>
              <a:ext uri="{28A0092B-C50C-407E-A947-70E740481C1C}">
                <a14:useLocalDpi xmlns:a14="http://schemas.microsoft.com/office/drawing/2010/main" val="0"/>
              </a:ext>
            </a:extLst>
          </a:blip>
          <a:srcRect/>
          <a:stretch>
            <a:fillRect/>
          </a:stretch>
        </p:blipFill>
        <p:spPr bwMode="auto">
          <a:xfrm>
            <a:off x="7596336" y="119836"/>
            <a:ext cx="1357042" cy="424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タイトル 1"/>
          <p:cNvSpPr txBox="1">
            <a:spLocks/>
          </p:cNvSpPr>
          <p:nvPr/>
        </p:nvSpPr>
        <p:spPr>
          <a:xfrm>
            <a:off x="259365" y="3068960"/>
            <a:ext cx="3376531" cy="751049"/>
          </a:xfrm>
          <a:prstGeom prst="rect">
            <a:avLst/>
          </a:prstGeom>
          <a:noFill/>
          <a:ln>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sz="2200" dirty="0">
                <a:solidFill>
                  <a:sysClr val="windowText" lastClr="000000"/>
                </a:solidFill>
                <a:latin typeface="UD デジタル 教科書体 NP-R" panose="02020400000000000000" pitchFamily="18" charset="-128"/>
                <a:ea typeface="UD デジタル 教科書体 NP-R" panose="02020400000000000000" pitchFamily="18" charset="-128"/>
              </a:rPr>
              <a:t>年間約</a:t>
            </a:r>
            <a:r>
              <a:rPr lang="en-US" altLang="ja-JP" sz="2200" dirty="0">
                <a:solidFill>
                  <a:sysClr val="windowText" lastClr="000000"/>
                </a:solidFill>
                <a:latin typeface="UD デジタル 教科書体 NP-R" panose="02020400000000000000" pitchFamily="18" charset="-128"/>
                <a:ea typeface="UD デジタル 教科書体 NP-R" panose="02020400000000000000" pitchFamily="18" charset="-128"/>
              </a:rPr>
              <a:t>100</a:t>
            </a:r>
            <a:r>
              <a:rPr lang="ja-JP" altLang="en-US" sz="2200" dirty="0">
                <a:solidFill>
                  <a:sysClr val="windowText" lastClr="000000"/>
                </a:solidFill>
                <a:latin typeface="UD デジタル 教科書体 NP-R" panose="02020400000000000000" pitchFamily="18" charset="-128"/>
                <a:ea typeface="UD デジタル 教科書体 NP-R" panose="02020400000000000000" pitchFamily="18" charset="-128"/>
              </a:rPr>
              <a:t>万人の参拝客</a:t>
            </a:r>
            <a:endParaRPr lang="en-US" altLang="ja-JP" sz="2200" dirty="0">
              <a:solidFill>
                <a:sysClr val="windowText" lastClr="000000"/>
              </a:solidFill>
              <a:latin typeface="UD デジタル 教科書体 NP-R" panose="02020400000000000000" pitchFamily="18" charset="-128"/>
              <a:ea typeface="UD デジタル 教科書体 NP-R" panose="02020400000000000000" pitchFamily="18" charset="-128"/>
            </a:endParaRPr>
          </a:p>
        </p:txBody>
      </p:sp>
      <p:sp>
        <p:nvSpPr>
          <p:cNvPr id="18" name="タイトル 1"/>
          <p:cNvSpPr txBox="1">
            <a:spLocks/>
          </p:cNvSpPr>
          <p:nvPr/>
        </p:nvSpPr>
        <p:spPr>
          <a:xfrm>
            <a:off x="485848" y="692696"/>
            <a:ext cx="2943023"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ja-JP" altLang="en-US" sz="2800" dirty="0">
                <a:solidFill>
                  <a:prstClr val="black"/>
                </a:solidFill>
                <a:latin typeface="UD デジタル 教科書体 NP-R" panose="02020400000000000000" pitchFamily="18" charset="-128"/>
                <a:ea typeface="UD デジタル 教科書体 NP-R" panose="02020400000000000000" pitchFamily="18" charset="-128"/>
              </a:rPr>
              <a:t>津島神社</a:t>
            </a:r>
            <a:endParaRPr kumimoji="1" lang="ja-JP" altLang="en-US" sz="2800" i="0" u="none" strike="noStrike" kern="1200" cap="none" spc="0" normalizeH="0" baseline="0" noProof="0" dirty="0">
              <a:ln>
                <a:noFill/>
              </a:ln>
              <a:solidFill>
                <a:sysClr val="windowText" lastClr="000000"/>
              </a:solidFill>
              <a:effectLst/>
              <a:uLnTx/>
              <a:uFillTx/>
              <a:latin typeface="UD デジタル 教科書体 NP-R" panose="02020400000000000000" pitchFamily="18" charset="-128"/>
              <a:ea typeface="UD デジタル 教科書体 NP-R" panose="02020400000000000000" pitchFamily="18" charset="-128"/>
            </a:endParaRPr>
          </a:p>
        </p:txBody>
      </p:sp>
      <p:pic>
        <p:nvPicPr>
          <p:cNvPr id="19" name="Picture 2" descr="http://tamagazou.machinami.net/image/tsushima/tsushima1.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931428" y="4226728"/>
            <a:ext cx="2853418" cy="197837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0" name="タイトル 1"/>
          <p:cNvSpPr txBox="1">
            <a:spLocks/>
          </p:cNvSpPr>
          <p:nvPr/>
        </p:nvSpPr>
        <p:spPr>
          <a:xfrm>
            <a:off x="2411759" y="6075153"/>
            <a:ext cx="3960441" cy="738223"/>
          </a:xfrm>
          <a:prstGeom prst="rect">
            <a:avLst/>
          </a:prstGeom>
          <a:noFill/>
          <a:ln>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sz="2200" noProof="0" dirty="0">
                <a:solidFill>
                  <a:sysClr val="windowText" lastClr="000000"/>
                </a:solidFill>
                <a:latin typeface="UD デジタル 教科書体 NP-R" panose="02020400000000000000" pitchFamily="18" charset="-128"/>
                <a:ea typeface="UD デジタル 教科書体 NP-R" panose="02020400000000000000" pitchFamily="18" charset="-128"/>
              </a:rPr>
              <a:t>津島市のメイン玄関</a:t>
            </a:r>
            <a:endParaRPr kumimoji="1" lang="ja-JP" altLang="en-US" sz="2200" i="0" u="none" strike="noStrike" kern="1200" cap="none" spc="0" normalizeH="0" baseline="0" noProof="0" dirty="0">
              <a:ln>
                <a:noFill/>
              </a:ln>
              <a:solidFill>
                <a:sysClr val="windowText" lastClr="000000"/>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21" name="タイトル 1"/>
          <p:cNvSpPr txBox="1">
            <a:spLocks/>
          </p:cNvSpPr>
          <p:nvPr/>
        </p:nvSpPr>
        <p:spPr>
          <a:xfrm>
            <a:off x="2931428" y="3698889"/>
            <a:ext cx="2853418"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defTabSz="914400" rtl="0" eaLnBrk="1" fontAlgn="auto" latinLnBrk="0" hangingPunct="1">
              <a:lnSpc>
                <a:spcPct val="100000"/>
              </a:lnSpc>
              <a:spcBef>
                <a:spcPct val="0"/>
              </a:spcBef>
              <a:spcAft>
                <a:spcPts val="0"/>
              </a:spcAft>
              <a:buClrTx/>
              <a:buSzTx/>
              <a:buFontTx/>
              <a:buNone/>
              <a:tabLst/>
              <a:defRPr/>
            </a:pPr>
            <a:r>
              <a:rPr lang="ja-JP" altLang="en-US" sz="2800" dirty="0">
                <a:solidFill>
                  <a:prstClr val="black"/>
                </a:solidFill>
                <a:latin typeface="UD デジタル 教科書体 NP-R" panose="02020400000000000000" pitchFamily="18" charset="-128"/>
                <a:ea typeface="UD デジタル 教科書体 NP-R" panose="02020400000000000000" pitchFamily="18" charset="-128"/>
              </a:rPr>
              <a:t>津島駅</a:t>
            </a:r>
            <a:endParaRPr kumimoji="1" lang="ja-JP" altLang="en-US" sz="2800" i="0" u="none" strike="noStrike" kern="1200" cap="none" spc="0" normalizeH="0" baseline="0" noProof="0" dirty="0">
              <a:ln>
                <a:noFill/>
              </a:ln>
              <a:solidFill>
                <a:sysClr val="windowText" lastClr="000000"/>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13" name="正方形/長方形 12"/>
          <p:cNvSpPr/>
          <p:nvPr/>
        </p:nvSpPr>
        <p:spPr>
          <a:xfrm>
            <a:off x="0" y="-56199"/>
            <a:ext cx="9144000" cy="6856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BIZ UDPゴシック" panose="020B0400000000000000" pitchFamily="50" charset="-128"/>
                <a:ea typeface="BIZ UDPゴシック" panose="020B0400000000000000" pitchFamily="50" charset="-128"/>
              </a:rPr>
              <a:t>津島市</a:t>
            </a:r>
            <a:r>
              <a:rPr lang="ja-JP" altLang="en-US" sz="3200" b="1" dirty="0">
                <a:solidFill>
                  <a:schemeClr val="bg1"/>
                </a:solidFill>
                <a:latin typeface="BIZ UDPゴシック" panose="020B0400000000000000" pitchFamily="50" charset="-128"/>
                <a:ea typeface="BIZ UDPゴシック" panose="020B0400000000000000" pitchFamily="50" charset="-128"/>
              </a:rPr>
              <a:t>の主なスポット</a:t>
            </a:r>
            <a:endParaRPr kumimoji="1" lang="ja-JP" altLang="en-US" sz="3200" b="1" dirty="0">
              <a:solidFill>
                <a:schemeClr val="bg1"/>
              </a:solidFill>
              <a:latin typeface="BIZ UDPゴシック" panose="020B0400000000000000" pitchFamily="50" charset="-128"/>
              <a:ea typeface="BIZ UDPゴシック" panose="020B0400000000000000" pitchFamily="50" charset="-128"/>
            </a:endParaRPr>
          </a:p>
        </p:txBody>
      </p:sp>
      <p:pic>
        <p:nvPicPr>
          <p:cNvPr id="15" name="図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5849" y="1228867"/>
            <a:ext cx="2943023" cy="1962015"/>
          </a:xfrm>
          <a:prstGeom prst="rect">
            <a:avLst/>
          </a:prstGeom>
          <a:ln w="9525">
            <a:noFill/>
          </a:ln>
        </p:spPr>
      </p:pic>
      <p:grpSp>
        <p:nvGrpSpPr>
          <p:cNvPr id="3" name="グループ化 2"/>
          <p:cNvGrpSpPr/>
          <p:nvPr/>
        </p:nvGrpSpPr>
        <p:grpSpPr>
          <a:xfrm>
            <a:off x="5514067" y="692696"/>
            <a:ext cx="3162389" cy="3168352"/>
            <a:chOff x="5010011" y="692696"/>
            <a:chExt cx="3162389" cy="3168352"/>
          </a:xfrm>
        </p:grpSpPr>
        <p:sp>
          <p:nvSpPr>
            <p:cNvPr id="23" name="タイトル 1"/>
            <p:cNvSpPr txBox="1">
              <a:spLocks/>
            </p:cNvSpPr>
            <p:nvPr/>
          </p:nvSpPr>
          <p:spPr>
            <a:xfrm>
              <a:off x="5013534" y="3125611"/>
              <a:ext cx="3158866" cy="735437"/>
            </a:xfrm>
            <a:prstGeom prst="rect">
              <a:avLst/>
            </a:prstGeom>
            <a:noFill/>
            <a:ln>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lgn="l">
                <a:defRPr/>
              </a:pPr>
              <a:r>
                <a:rPr lang="ja-JP" altLang="en-US" sz="2200" dirty="0">
                  <a:solidFill>
                    <a:sysClr val="windowText" lastClr="000000"/>
                  </a:solidFill>
                  <a:latin typeface="UD デジタル 教科書体 NP-R" panose="02020400000000000000" pitchFamily="18" charset="-128"/>
                  <a:ea typeface="UD デジタル 教科書体 NP-R" panose="02020400000000000000" pitchFamily="18" charset="-128"/>
                </a:rPr>
                <a:t>日本の歴史公園</a:t>
              </a:r>
              <a:r>
                <a:rPr lang="en-US" altLang="ja-JP" sz="2200" dirty="0">
                  <a:solidFill>
                    <a:sysClr val="windowText" lastClr="000000"/>
                  </a:solidFill>
                  <a:latin typeface="UD デジタル 教科書体 NP-R" panose="02020400000000000000" pitchFamily="18" charset="-128"/>
                  <a:ea typeface="UD デジタル 教科書体 NP-R" panose="02020400000000000000" pitchFamily="18" charset="-128"/>
                </a:rPr>
                <a:t>100</a:t>
              </a:r>
              <a:r>
                <a:rPr lang="ja-JP" altLang="en-US" sz="2200" dirty="0">
                  <a:solidFill>
                    <a:sysClr val="windowText" lastClr="000000"/>
                  </a:solidFill>
                  <a:latin typeface="UD デジタル 教科書体 NP-R" panose="02020400000000000000" pitchFamily="18" charset="-128"/>
                  <a:ea typeface="UD デジタル 教科書体 NP-R" panose="02020400000000000000" pitchFamily="18" charset="-128"/>
                </a:rPr>
                <a:t>選</a:t>
              </a:r>
              <a:endParaRPr lang="en-US" altLang="ja-JP" sz="2200" dirty="0">
                <a:solidFill>
                  <a:sysClr val="windowText" lastClr="000000"/>
                </a:solidFill>
                <a:latin typeface="UD デジタル 教科書体 NP-R" panose="02020400000000000000" pitchFamily="18" charset="-128"/>
                <a:ea typeface="UD デジタル 教科書体 NP-R" panose="02020400000000000000" pitchFamily="18" charset="-128"/>
              </a:endParaRPr>
            </a:p>
          </p:txBody>
        </p:sp>
        <p:sp>
          <p:nvSpPr>
            <p:cNvPr id="24" name="タイトル 1"/>
            <p:cNvSpPr txBox="1">
              <a:spLocks/>
            </p:cNvSpPr>
            <p:nvPr/>
          </p:nvSpPr>
          <p:spPr>
            <a:xfrm>
              <a:off x="5010011" y="692696"/>
              <a:ext cx="2946365" cy="648072"/>
            </a:xfrm>
            <a:prstGeom prst="rect">
              <a:avLst/>
            </a:prstGeom>
            <a:ln>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2800" dirty="0">
                  <a:solidFill>
                    <a:prstClr val="black"/>
                  </a:solidFill>
                  <a:latin typeface="UD デジタル 教科書体 NP-R" panose="02020400000000000000" pitchFamily="18" charset="-128"/>
                  <a:ea typeface="UD デジタル 教科書体 NP-R" panose="02020400000000000000" pitchFamily="18" charset="-128"/>
                </a:rPr>
                <a:t>天王川公園</a:t>
              </a:r>
              <a:endParaRPr kumimoji="1" lang="ja-JP" altLang="en-US" sz="2800" i="0" u="none" strike="noStrike" kern="1200" cap="none" spc="0" normalizeH="0" baseline="0" noProof="0" dirty="0">
                <a:ln>
                  <a:noFill/>
                </a:ln>
                <a:solidFill>
                  <a:sysClr val="windowText" lastClr="000000"/>
                </a:solidFill>
                <a:effectLst/>
                <a:uLnTx/>
                <a:uFillTx/>
                <a:latin typeface="UD デジタル 教科書体 NP-R" panose="02020400000000000000" pitchFamily="18" charset="-128"/>
                <a:ea typeface="UD デジタル 教科書体 NP-R" panose="02020400000000000000" pitchFamily="18" charset="-128"/>
              </a:endParaRPr>
            </a:p>
          </p:txBody>
        </p:sp>
        <p:pic>
          <p:nvPicPr>
            <p:cNvPr id="2" name="図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10011" y="1248733"/>
              <a:ext cx="2943000" cy="1962000"/>
            </a:xfrm>
            <a:prstGeom prst="rect">
              <a:avLst/>
            </a:prstGeom>
            <a:ln>
              <a:noFill/>
            </a:ln>
          </p:spPr>
        </p:pic>
      </p:grpSp>
    </p:spTree>
    <p:extLst>
      <p:ext uri="{BB962C8B-B14F-4D97-AF65-F5344CB8AC3E}">
        <p14:creationId xmlns:p14="http://schemas.microsoft.com/office/powerpoint/2010/main" val="3156575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正方形/長方形 7"/>
          <p:cNvSpPr/>
          <p:nvPr/>
        </p:nvSpPr>
        <p:spPr>
          <a:xfrm>
            <a:off x="-324544" y="-27384"/>
            <a:ext cx="9649072" cy="620688"/>
          </a:xfrm>
          <a:prstGeom prst="rect">
            <a:avLst/>
          </a:prstGeom>
          <a:solidFill>
            <a:srgbClr val="D08B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　　　　　　　　　　　　　　　　　　　　　　　　　　　　　　　　　　　　　　　　　　　　　</a:t>
            </a:r>
            <a:r>
              <a:rPr kumimoji="1" lang="ja-JP" altLang="en-US" sz="1200" dirty="0">
                <a:solidFill>
                  <a:schemeClr val="tx1"/>
                </a:solidFill>
              </a:rPr>
              <a:t>　</a:t>
            </a:r>
            <a:r>
              <a:rPr kumimoji="1" lang="ja-JP" altLang="en-US" dirty="0">
                <a:solidFill>
                  <a:schemeClr val="tx1"/>
                </a:solidFill>
              </a:rPr>
              <a:t>　　　　　　</a:t>
            </a:r>
          </a:p>
        </p:txBody>
      </p:sp>
      <p:pic>
        <p:nvPicPr>
          <p:cNvPr id="1028"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22" b="98188" l="1134" r="99093">
                        <a14:foregroundMark x1="11451" y1="41667" x2="11451" y2="41667"/>
                        <a14:foregroundMark x1="13492" y1="48913" x2="13492" y2="48913"/>
                        <a14:foregroundMark x1="18821" y1="52174" x2="18821" y2="52174"/>
                        <a14:foregroundMark x1="38435" y1="27536" x2="38435" y2="27536"/>
                        <a14:foregroundMark x1="36395" y1="43478" x2="36395" y2="43478"/>
                        <a14:foregroundMark x1="37755" y1="67029" x2="37755" y2="67029"/>
                        <a14:foregroundMark x1="47279" y1="25000" x2="47279" y2="25000"/>
                        <a14:foregroundMark x1="67460" y1="25725" x2="67460" y2="25725"/>
                        <a14:foregroundMark x1="91383" y1="30072" x2="91383" y2="30072"/>
                      </a14:backgroundRemoval>
                    </a14:imgEffect>
                  </a14:imgLayer>
                </a14:imgProps>
              </a:ext>
              <a:ext uri="{28A0092B-C50C-407E-A947-70E740481C1C}">
                <a14:useLocalDpi xmlns:a14="http://schemas.microsoft.com/office/drawing/2010/main" val="0"/>
              </a:ext>
            </a:extLst>
          </a:blip>
          <a:srcRect/>
          <a:stretch>
            <a:fillRect/>
          </a:stretch>
        </p:blipFill>
        <p:spPr bwMode="auto">
          <a:xfrm>
            <a:off x="7596336" y="119836"/>
            <a:ext cx="1357042" cy="424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タイトル 1"/>
          <p:cNvSpPr txBox="1">
            <a:spLocks/>
          </p:cNvSpPr>
          <p:nvPr/>
        </p:nvSpPr>
        <p:spPr>
          <a:xfrm>
            <a:off x="467544" y="4806759"/>
            <a:ext cx="3864382" cy="638465"/>
          </a:xfrm>
          <a:prstGeom prst="rect">
            <a:avLst/>
          </a:prstGeom>
          <a:noFill/>
          <a:ln>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sz="2200" dirty="0">
                <a:solidFill>
                  <a:prstClr val="black"/>
                </a:solidFill>
                <a:latin typeface="UD デジタル 教科書体 NP-R" panose="02020400000000000000" pitchFamily="18" charset="-128"/>
                <a:ea typeface="UD デジタル 教科書体 NP-R" panose="02020400000000000000" pitchFamily="18" charset="-128"/>
              </a:rPr>
              <a:t>津島神社と津島駅を</a:t>
            </a:r>
            <a:endParaRPr lang="en-US" altLang="ja-JP" sz="2200" dirty="0">
              <a:solidFill>
                <a:prstClr val="black"/>
              </a:solidFill>
              <a:latin typeface="UD デジタル 教科書体 NP-R" panose="02020400000000000000" pitchFamily="18" charset="-128"/>
              <a:ea typeface="UD デジタル 教科書体 NP-R" panose="02020400000000000000" pitchFamily="18" charset="-128"/>
            </a:endParaRPr>
          </a:p>
          <a:p>
            <a:pPr>
              <a:defRPr/>
            </a:pPr>
            <a:r>
              <a:rPr lang="ja-JP" altLang="en-US" sz="2200" dirty="0">
                <a:solidFill>
                  <a:prstClr val="black"/>
                </a:solidFill>
                <a:latin typeface="UD デジタル 教科書体 NP-R" panose="02020400000000000000" pitchFamily="18" charset="-128"/>
                <a:ea typeface="UD デジタル 教科書体 NP-R" panose="02020400000000000000" pitchFamily="18" charset="-128"/>
              </a:rPr>
              <a:t>結ぶ商店街</a:t>
            </a:r>
            <a:endParaRPr kumimoji="1" lang="ja-JP" altLang="en-US" sz="2200" i="0" u="none" strike="noStrike" kern="1200" cap="none" spc="0" normalizeH="0" baseline="0" noProof="0" dirty="0">
              <a:ln>
                <a:noFill/>
              </a:ln>
              <a:solidFill>
                <a:sysClr val="windowText" lastClr="000000"/>
              </a:solidFill>
              <a:effectLst/>
              <a:uLnTx/>
              <a:uFillTx/>
              <a:latin typeface="UD デジタル 教科書体 NP-R" panose="02020400000000000000" pitchFamily="18" charset="-128"/>
              <a:ea typeface="UD デジタル 教科書体 NP-R" panose="02020400000000000000" pitchFamily="18" charset="-128"/>
            </a:endParaRPr>
          </a:p>
        </p:txBody>
      </p:sp>
      <p:pic>
        <p:nvPicPr>
          <p:cNvPr id="6" name="Picture 3" descr="D:\H270130まちづくりイベント資料\写真\IMG_3026.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2338" y="2132857"/>
            <a:ext cx="3744413" cy="259228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7" name="図 6"/>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5023264" y="2132856"/>
            <a:ext cx="3744416" cy="2592288"/>
          </a:xfrm>
          <a:prstGeom prst="rect">
            <a:avLst/>
          </a:prstGeom>
          <a:ln>
            <a:noFill/>
          </a:ln>
        </p:spPr>
      </p:pic>
      <p:sp>
        <p:nvSpPr>
          <p:cNvPr id="10" name="タイトル 1"/>
          <p:cNvSpPr txBox="1">
            <a:spLocks/>
          </p:cNvSpPr>
          <p:nvPr/>
        </p:nvSpPr>
        <p:spPr>
          <a:xfrm>
            <a:off x="5023264" y="4797152"/>
            <a:ext cx="3744417" cy="611775"/>
          </a:xfrm>
          <a:prstGeom prst="rect">
            <a:avLst/>
          </a:prstGeom>
          <a:noFill/>
          <a:ln>
            <a:noFill/>
          </a:ln>
        </p:spPr>
        <p:txBody>
          <a:bodyPr vert="horz" lIns="91440" tIns="45720" rIns="91440" bIns="45720" rtlCol="0" anchor="ctr">
            <a:no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a:defRPr/>
            </a:pPr>
            <a:r>
              <a:rPr lang="ja-JP" altLang="en-US" sz="2200" dirty="0">
                <a:solidFill>
                  <a:sysClr val="windowText" lastClr="000000"/>
                </a:solidFill>
                <a:latin typeface="UD デジタル 教科書体 NP-R" panose="02020400000000000000" pitchFamily="18" charset="-128"/>
                <a:ea typeface="UD デジタル 教科書体 NP-R" panose="02020400000000000000" pitchFamily="18" charset="-128"/>
              </a:rPr>
              <a:t>歴史的な町並みが</a:t>
            </a:r>
            <a:endParaRPr lang="en-US" altLang="ja-JP" sz="2200" dirty="0">
              <a:solidFill>
                <a:sysClr val="windowText" lastClr="000000"/>
              </a:solidFill>
              <a:latin typeface="UD デジタル 教科書体 NP-R" panose="02020400000000000000" pitchFamily="18" charset="-128"/>
              <a:ea typeface="UD デジタル 教科書体 NP-R" panose="02020400000000000000" pitchFamily="18" charset="-128"/>
            </a:endParaRPr>
          </a:p>
          <a:p>
            <a:pPr>
              <a:defRPr/>
            </a:pPr>
            <a:r>
              <a:rPr lang="ja-JP" altLang="en-US" sz="2200" dirty="0">
                <a:solidFill>
                  <a:sysClr val="windowText" lastClr="000000"/>
                </a:solidFill>
                <a:latin typeface="UD デジタル 教科書体 NP-R" panose="02020400000000000000" pitchFamily="18" charset="-128"/>
                <a:ea typeface="UD デジタル 教科書体 NP-R" panose="02020400000000000000" pitchFamily="18" charset="-128"/>
              </a:rPr>
              <a:t>残っている</a:t>
            </a:r>
            <a:endParaRPr kumimoji="1" lang="ja-JP" altLang="en-US" sz="2200" u="none" strike="noStrike" kern="1200" cap="none" spc="0" normalizeH="0" baseline="0" noProof="0" dirty="0">
              <a:ln>
                <a:noFill/>
              </a:ln>
              <a:solidFill>
                <a:sysClr val="windowText" lastClr="000000"/>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11" name="タイトル 1"/>
          <p:cNvSpPr txBox="1">
            <a:spLocks/>
          </p:cNvSpPr>
          <p:nvPr/>
        </p:nvSpPr>
        <p:spPr>
          <a:xfrm>
            <a:off x="1182402" y="1556792"/>
            <a:ext cx="2404284"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2800" dirty="0">
                <a:solidFill>
                  <a:prstClr val="black"/>
                </a:solidFill>
                <a:latin typeface="UD デジタル 教科書体 NP-R" panose="02020400000000000000" pitchFamily="18" charset="-128"/>
                <a:ea typeface="UD デジタル 教科書体 NP-R" panose="02020400000000000000" pitchFamily="18" charset="-128"/>
              </a:rPr>
              <a:t>天王通り</a:t>
            </a:r>
            <a:endParaRPr kumimoji="1" lang="ja-JP" altLang="en-US" sz="2800" i="0" u="none" strike="noStrike" kern="1200" cap="none" spc="0" normalizeH="0" baseline="0" noProof="0" dirty="0">
              <a:ln>
                <a:noFill/>
              </a:ln>
              <a:solidFill>
                <a:sysClr val="windowText" lastClr="000000"/>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12" name="タイトル 1"/>
          <p:cNvSpPr txBox="1">
            <a:spLocks/>
          </p:cNvSpPr>
          <p:nvPr/>
        </p:nvSpPr>
        <p:spPr>
          <a:xfrm>
            <a:off x="5023264" y="1628800"/>
            <a:ext cx="3744416" cy="64807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ja-JP" altLang="en-US" sz="2800" dirty="0">
                <a:solidFill>
                  <a:prstClr val="black"/>
                </a:solidFill>
                <a:latin typeface="UD デジタル 教科書体 NP-R" panose="02020400000000000000" pitchFamily="18" charset="-128"/>
                <a:ea typeface="UD デジタル 教科書体 NP-R" panose="02020400000000000000" pitchFamily="18" charset="-128"/>
              </a:rPr>
              <a:t>本町筋</a:t>
            </a:r>
            <a:endParaRPr kumimoji="1" lang="ja-JP" altLang="en-US" sz="2800" u="none" strike="noStrike" kern="1200" cap="none" spc="0" normalizeH="0" baseline="0" noProof="0" dirty="0">
              <a:ln>
                <a:noFill/>
              </a:ln>
              <a:solidFill>
                <a:sysClr val="windowText" lastClr="000000"/>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14" name="正方形/長方形 13"/>
          <p:cNvSpPr/>
          <p:nvPr/>
        </p:nvSpPr>
        <p:spPr>
          <a:xfrm>
            <a:off x="0" y="-27384"/>
            <a:ext cx="9144000" cy="59330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solidFill>
                  <a:schemeClr val="bg1"/>
                </a:solidFill>
                <a:latin typeface="BIZ UDPゴシック" panose="020B0400000000000000" pitchFamily="50" charset="-128"/>
                <a:ea typeface="BIZ UDPゴシック" panose="020B0400000000000000" pitchFamily="50" charset="-128"/>
              </a:rPr>
              <a:t>津島市の</a:t>
            </a:r>
            <a:r>
              <a:rPr lang="ja-JP" altLang="en-US" sz="3200" b="1" dirty="0">
                <a:solidFill>
                  <a:schemeClr val="bg1"/>
                </a:solidFill>
                <a:latin typeface="BIZ UDPゴシック" panose="020B0400000000000000" pitchFamily="50" charset="-128"/>
                <a:ea typeface="BIZ UDPゴシック" panose="020B0400000000000000" pitchFamily="50" charset="-128"/>
              </a:rPr>
              <a:t>主要道路</a:t>
            </a:r>
            <a:endParaRPr kumimoji="1" lang="ja-JP" altLang="en-US" sz="3200" b="1" dirty="0">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814141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正方形/長方形 7"/>
          <p:cNvSpPr/>
          <p:nvPr/>
        </p:nvSpPr>
        <p:spPr>
          <a:xfrm>
            <a:off x="-108520" y="-27384"/>
            <a:ext cx="9361040" cy="620688"/>
          </a:xfrm>
          <a:prstGeom prst="rect">
            <a:avLst/>
          </a:prstGeom>
          <a:solidFill>
            <a:srgbClr val="D08B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　　　　　　　　　　　　　　　　　　　　　　　　　　　　　　　　　　　　　　　　　　　　　</a:t>
            </a:r>
            <a:r>
              <a:rPr kumimoji="1" lang="ja-JP" altLang="en-US" sz="1200" dirty="0">
                <a:solidFill>
                  <a:schemeClr val="tx1"/>
                </a:solidFill>
              </a:rPr>
              <a:t>　</a:t>
            </a:r>
            <a:r>
              <a:rPr kumimoji="1" lang="ja-JP" altLang="en-US" dirty="0">
                <a:solidFill>
                  <a:schemeClr val="tx1"/>
                </a:solidFill>
              </a:rPr>
              <a:t>　　　　　　</a:t>
            </a:r>
          </a:p>
        </p:txBody>
      </p:sp>
      <p:pic>
        <p:nvPicPr>
          <p:cNvPr id="1028"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22" b="98188" l="1134" r="99093">
                        <a14:foregroundMark x1="11451" y1="41667" x2="11451" y2="41667"/>
                        <a14:foregroundMark x1="13492" y1="48913" x2="13492" y2="48913"/>
                        <a14:foregroundMark x1="18821" y1="52174" x2="18821" y2="52174"/>
                        <a14:foregroundMark x1="38435" y1="27536" x2="38435" y2="27536"/>
                        <a14:foregroundMark x1="36395" y1="43478" x2="36395" y2="43478"/>
                        <a14:foregroundMark x1="37755" y1="67029" x2="37755" y2="67029"/>
                        <a14:foregroundMark x1="47279" y1="25000" x2="47279" y2="25000"/>
                        <a14:foregroundMark x1="67460" y1="25725" x2="67460" y2="25725"/>
                        <a14:foregroundMark x1="91383" y1="30072" x2="91383" y2="30072"/>
                      </a14:backgroundRemoval>
                    </a14:imgEffect>
                  </a14:imgLayer>
                </a14:imgProps>
              </a:ext>
              <a:ext uri="{28A0092B-C50C-407E-A947-70E740481C1C}">
                <a14:useLocalDpi xmlns:a14="http://schemas.microsoft.com/office/drawing/2010/main" val="0"/>
              </a:ext>
            </a:extLst>
          </a:blip>
          <a:srcRect/>
          <a:stretch>
            <a:fillRect/>
          </a:stretch>
        </p:blipFill>
        <p:spPr bwMode="auto">
          <a:xfrm>
            <a:off x="7596336" y="119836"/>
            <a:ext cx="1357042" cy="424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p:cNvSpPr/>
          <p:nvPr/>
        </p:nvSpPr>
        <p:spPr>
          <a:xfrm>
            <a:off x="0" y="-32883"/>
            <a:ext cx="9144000" cy="653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bg1"/>
                </a:solidFill>
                <a:latin typeface="BIZ UDPゴシック" panose="020B0400000000000000" pitchFamily="50" charset="-128"/>
                <a:ea typeface="BIZ UDPゴシック" panose="020B0400000000000000" pitchFamily="50" charset="-128"/>
              </a:rPr>
              <a:t>津島市のまつり</a:t>
            </a:r>
            <a:endParaRPr kumimoji="1" lang="ja-JP" altLang="en-US" sz="3200" b="1" dirty="0">
              <a:solidFill>
                <a:schemeClr val="bg1"/>
              </a:solidFill>
              <a:latin typeface="BIZ UDPゴシック" panose="020B0400000000000000" pitchFamily="50" charset="-128"/>
              <a:ea typeface="BIZ UDPゴシック" panose="020B0400000000000000" pitchFamily="50" charset="-128"/>
            </a:endParaRPr>
          </a:p>
        </p:txBody>
      </p:sp>
      <p:sp>
        <p:nvSpPr>
          <p:cNvPr id="11" name="正方形/長方形 10"/>
          <p:cNvSpPr/>
          <p:nvPr/>
        </p:nvSpPr>
        <p:spPr>
          <a:xfrm>
            <a:off x="1133967" y="3038985"/>
            <a:ext cx="3118501" cy="542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UD デジタル 教科書体 NP-R" panose="02020400000000000000" pitchFamily="18" charset="-128"/>
                <a:ea typeface="UD デジタル 教科書体 NP-R" panose="02020400000000000000" pitchFamily="18" charset="-128"/>
              </a:rPr>
              <a:t>尾張津島藤まつり</a:t>
            </a:r>
            <a:endParaRPr kumimoji="1"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lang="en-US" altLang="ja-JP" dirty="0">
                <a:solidFill>
                  <a:schemeClr val="tx1"/>
                </a:solidFill>
                <a:latin typeface="UD デジタル 教科書体 NP-R" panose="02020400000000000000" pitchFamily="18" charset="-128"/>
                <a:ea typeface="UD デジタル 教科書体 NP-R" panose="02020400000000000000" pitchFamily="18" charset="-128"/>
              </a:rPr>
              <a:t>4</a:t>
            </a: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月中旬から</a:t>
            </a:r>
            <a:r>
              <a:rPr lang="en-US" altLang="ja-JP" dirty="0">
                <a:solidFill>
                  <a:schemeClr val="tx1"/>
                </a:solidFill>
                <a:latin typeface="UD デジタル 教科書体 NP-R" panose="02020400000000000000" pitchFamily="18" charset="-128"/>
                <a:ea typeface="UD デジタル 教科書体 NP-R" panose="02020400000000000000" pitchFamily="18" charset="-128"/>
              </a:rPr>
              <a:t>5</a:t>
            </a: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月上旬まで</a:t>
            </a:r>
            <a:endParaRPr kumimoji="1" lang="ja-JP" altLang="en-US"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12" name="正方形/長方形 11"/>
          <p:cNvSpPr/>
          <p:nvPr/>
        </p:nvSpPr>
        <p:spPr>
          <a:xfrm>
            <a:off x="4875623" y="2996952"/>
            <a:ext cx="3132348" cy="6270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UD デジタル 教科書体 NP-R" panose="02020400000000000000" pitchFamily="18" charset="-128"/>
                <a:ea typeface="UD デジタル 教科書体 NP-R" panose="02020400000000000000" pitchFamily="18" charset="-128"/>
              </a:rPr>
              <a:t>尾張津島天王祭</a:t>
            </a:r>
            <a:endParaRPr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lang="en-US" altLang="ja-JP" dirty="0">
                <a:solidFill>
                  <a:schemeClr val="tx1"/>
                </a:solidFill>
                <a:latin typeface="UD デジタル 教科書体 NP-R" panose="02020400000000000000" pitchFamily="18" charset="-128"/>
                <a:ea typeface="UD デジタル 教科書体 NP-R" panose="02020400000000000000" pitchFamily="18" charset="-128"/>
              </a:rPr>
              <a:t>7</a:t>
            </a: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月第</a:t>
            </a:r>
            <a:r>
              <a:rPr lang="en-US" altLang="ja-JP" dirty="0">
                <a:solidFill>
                  <a:schemeClr val="tx1"/>
                </a:solidFill>
                <a:latin typeface="UD デジタル 教科書体 NP-R" panose="02020400000000000000" pitchFamily="18" charset="-128"/>
                <a:ea typeface="UD デジタル 教科書体 NP-R" panose="02020400000000000000" pitchFamily="18" charset="-128"/>
              </a:rPr>
              <a:t>4</a:t>
            </a: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土曜日とその翌日</a:t>
            </a:r>
            <a:endParaRPr kumimoji="1" lang="ja-JP" altLang="en-US"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13" name="正方形/長方形 12"/>
          <p:cNvSpPr/>
          <p:nvPr/>
        </p:nvSpPr>
        <p:spPr>
          <a:xfrm>
            <a:off x="1127044" y="5877272"/>
            <a:ext cx="3198478" cy="7268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UD デジタル 教科書体 NP-R" panose="02020400000000000000" pitchFamily="18" charset="-128"/>
                <a:ea typeface="UD デジタル 教科書体 NP-R" panose="02020400000000000000" pitchFamily="18" charset="-128"/>
              </a:rPr>
              <a:t>尾張津島秋まつり</a:t>
            </a:r>
            <a:endParaRPr kumimoji="1"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lang="en-US" altLang="ja-JP" dirty="0">
                <a:solidFill>
                  <a:schemeClr val="tx1"/>
                </a:solidFill>
                <a:latin typeface="UD デジタル 教科書体 NP-R" panose="02020400000000000000" pitchFamily="18" charset="-128"/>
                <a:ea typeface="UD デジタル 教科書体 NP-R" panose="02020400000000000000" pitchFamily="18" charset="-128"/>
              </a:rPr>
              <a:t>10</a:t>
            </a: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月第</a:t>
            </a:r>
            <a:r>
              <a:rPr lang="en-US" altLang="ja-JP" dirty="0">
                <a:solidFill>
                  <a:schemeClr val="tx1"/>
                </a:solidFill>
                <a:latin typeface="UD デジタル 教科書体 NP-R" panose="02020400000000000000" pitchFamily="18" charset="-128"/>
                <a:ea typeface="UD デジタル 教科書体 NP-R" panose="02020400000000000000" pitchFamily="18" charset="-128"/>
              </a:rPr>
              <a:t>1</a:t>
            </a: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日曜日とその前日</a:t>
            </a:r>
            <a:endParaRPr kumimoji="1" lang="ja-JP" altLang="en-US"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14" name="正方形/長方形 13"/>
          <p:cNvSpPr/>
          <p:nvPr/>
        </p:nvSpPr>
        <p:spPr>
          <a:xfrm>
            <a:off x="4875622" y="5918695"/>
            <a:ext cx="3152762" cy="6439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latin typeface="UD デジタル 教科書体 NP-R" panose="02020400000000000000" pitchFamily="18" charset="-128"/>
                <a:ea typeface="UD デジタル 教科書体 NP-R" panose="02020400000000000000" pitchFamily="18" charset="-128"/>
              </a:rPr>
              <a:t>開扉祭（おみと）</a:t>
            </a:r>
            <a:endParaRPr kumimoji="1" lang="en-US" altLang="ja-JP" dirty="0">
              <a:solidFill>
                <a:schemeClr val="tx1"/>
              </a:solidFill>
              <a:latin typeface="UD デジタル 教科書体 NP-R" panose="02020400000000000000" pitchFamily="18" charset="-128"/>
              <a:ea typeface="UD デジタル 教科書体 NP-R" panose="02020400000000000000" pitchFamily="18" charset="-128"/>
            </a:endParaRPr>
          </a:p>
          <a:p>
            <a:pPr algn="ct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旧暦</a:t>
            </a:r>
            <a:r>
              <a:rPr lang="en-US" altLang="ja-JP" dirty="0">
                <a:solidFill>
                  <a:schemeClr val="tx1"/>
                </a:solidFill>
                <a:latin typeface="UD デジタル 教科書体 NP-R" panose="02020400000000000000" pitchFamily="18" charset="-128"/>
                <a:ea typeface="UD デジタル 教科書体 NP-R" panose="02020400000000000000" pitchFamily="18" charset="-128"/>
              </a:rPr>
              <a:t>2</a:t>
            </a: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月</a:t>
            </a:r>
            <a:r>
              <a:rPr lang="en-US" altLang="ja-JP" dirty="0">
                <a:solidFill>
                  <a:schemeClr val="tx1"/>
                </a:solidFill>
                <a:latin typeface="UD デジタル 教科書体 NP-R" panose="02020400000000000000" pitchFamily="18" charset="-128"/>
                <a:ea typeface="UD デジタル 教科書体 NP-R" panose="02020400000000000000" pitchFamily="18" charset="-128"/>
              </a:rPr>
              <a:t>1</a:t>
            </a: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日</a:t>
            </a:r>
            <a:endParaRPr kumimoji="1" lang="ja-JP" altLang="en-US" dirty="0">
              <a:solidFill>
                <a:schemeClr val="tx1"/>
              </a:solidFill>
              <a:latin typeface="UD デジタル 教科書体 NP-R" panose="02020400000000000000" pitchFamily="18" charset="-128"/>
              <a:ea typeface="UD デジタル 教科書体 NP-R" panose="02020400000000000000" pitchFamily="18" charset="-128"/>
            </a:endParaRPr>
          </a:p>
        </p:txBody>
      </p:sp>
      <p:pic>
        <p:nvPicPr>
          <p:cNvPr id="16" name="図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7044" y="917870"/>
            <a:ext cx="3132348" cy="2088232"/>
          </a:xfrm>
          <a:prstGeom prst="rect">
            <a:avLst/>
          </a:prstGeom>
          <a:ln w="9525">
            <a:noFill/>
          </a:ln>
        </p:spPr>
      </p:pic>
      <p:pic>
        <p:nvPicPr>
          <p:cNvPr id="17" name="図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875623" y="908720"/>
            <a:ext cx="3132348" cy="2088232"/>
          </a:xfrm>
          <a:prstGeom prst="rect">
            <a:avLst/>
          </a:prstGeom>
          <a:ln w="9525">
            <a:noFill/>
          </a:ln>
        </p:spPr>
      </p:pic>
      <p:pic>
        <p:nvPicPr>
          <p:cNvPr id="18" name="図 17"/>
          <p:cNvPicPr/>
          <p:nvPr/>
        </p:nvPicPr>
        <p:blipFill>
          <a:blip r:embed="rId7" cstate="print">
            <a:extLst>
              <a:ext uri="{28A0092B-C50C-407E-A947-70E740481C1C}">
                <a14:useLocalDpi xmlns:a14="http://schemas.microsoft.com/office/drawing/2010/main"/>
              </a:ext>
            </a:extLst>
          </a:blip>
          <a:stretch>
            <a:fillRect/>
          </a:stretch>
        </p:blipFill>
        <p:spPr>
          <a:xfrm>
            <a:off x="1193977" y="3861048"/>
            <a:ext cx="3131544" cy="2088232"/>
          </a:xfrm>
          <a:prstGeom prst="rect">
            <a:avLst/>
          </a:prstGeom>
          <a:ln w="9525">
            <a:noFill/>
          </a:ln>
        </p:spPr>
      </p:pic>
      <p:pic>
        <p:nvPicPr>
          <p:cNvPr id="19" name="図 1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75623" y="3861048"/>
            <a:ext cx="3130470" cy="2088000"/>
          </a:xfrm>
          <a:prstGeom prst="rect">
            <a:avLst/>
          </a:prstGeom>
          <a:ln w="9525">
            <a:noFill/>
          </a:ln>
        </p:spPr>
      </p:pic>
    </p:spTree>
    <p:extLst>
      <p:ext uri="{BB962C8B-B14F-4D97-AF65-F5344CB8AC3E}">
        <p14:creationId xmlns:p14="http://schemas.microsoft.com/office/powerpoint/2010/main" val="8922047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8" name="正方形/長方形 7"/>
          <p:cNvSpPr/>
          <p:nvPr/>
        </p:nvSpPr>
        <p:spPr>
          <a:xfrm>
            <a:off x="-108520" y="-27384"/>
            <a:ext cx="9433048" cy="620688"/>
          </a:xfrm>
          <a:prstGeom prst="rect">
            <a:avLst/>
          </a:prstGeom>
          <a:solidFill>
            <a:srgbClr val="D08B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　　　　　　　　　　　　　　　　　　　　　　　　　　　　　　　　　　　　　　　　　　　　　</a:t>
            </a:r>
            <a:r>
              <a:rPr kumimoji="1" lang="ja-JP" altLang="en-US" sz="1200" dirty="0">
                <a:solidFill>
                  <a:schemeClr val="tx1"/>
                </a:solidFill>
              </a:rPr>
              <a:t>　</a:t>
            </a:r>
            <a:r>
              <a:rPr kumimoji="1" lang="ja-JP" altLang="en-US" dirty="0">
                <a:solidFill>
                  <a:schemeClr val="tx1"/>
                </a:solidFill>
              </a:rPr>
              <a:t>　　　　　　</a:t>
            </a:r>
          </a:p>
        </p:txBody>
      </p:sp>
      <p:pic>
        <p:nvPicPr>
          <p:cNvPr id="1028"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22" b="98188" l="1134" r="99093">
                        <a14:foregroundMark x1="11451" y1="41667" x2="11451" y2="41667"/>
                        <a14:foregroundMark x1="13492" y1="48913" x2="13492" y2="48913"/>
                        <a14:foregroundMark x1="18821" y1="52174" x2="18821" y2="52174"/>
                        <a14:foregroundMark x1="38435" y1="27536" x2="38435" y2="27536"/>
                        <a14:foregroundMark x1="36395" y1="43478" x2="36395" y2="43478"/>
                        <a14:foregroundMark x1="37755" y1="67029" x2="37755" y2="67029"/>
                        <a14:foregroundMark x1="47279" y1="25000" x2="47279" y2="25000"/>
                        <a14:foregroundMark x1="67460" y1="25725" x2="67460" y2="25725"/>
                        <a14:foregroundMark x1="91383" y1="30072" x2="91383" y2="30072"/>
                      </a14:backgroundRemoval>
                    </a14:imgEffect>
                  </a14:imgLayer>
                </a14:imgProps>
              </a:ext>
              <a:ext uri="{28A0092B-C50C-407E-A947-70E740481C1C}">
                <a14:useLocalDpi xmlns:a14="http://schemas.microsoft.com/office/drawing/2010/main" val="0"/>
              </a:ext>
            </a:extLst>
          </a:blip>
          <a:srcRect/>
          <a:stretch>
            <a:fillRect/>
          </a:stretch>
        </p:blipFill>
        <p:spPr bwMode="auto">
          <a:xfrm>
            <a:off x="7596336" y="119836"/>
            <a:ext cx="1357042" cy="424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p:cNvSpPr/>
          <p:nvPr/>
        </p:nvSpPr>
        <p:spPr>
          <a:xfrm>
            <a:off x="0" y="-32883"/>
            <a:ext cx="9144000" cy="653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3200" b="1" dirty="0">
                <a:solidFill>
                  <a:schemeClr val="bg1"/>
                </a:solidFill>
                <a:latin typeface="BIZ UDPゴシック" panose="020B0400000000000000" pitchFamily="50" charset="-128"/>
                <a:ea typeface="BIZ UDPゴシック" panose="020B0400000000000000" pitchFamily="50" charset="-128"/>
              </a:rPr>
              <a:t>津島市の公式キャラクター</a:t>
            </a:r>
            <a:endParaRPr kumimoji="1" lang="ja-JP" altLang="en-US" sz="3200" b="1" dirty="0">
              <a:solidFill>
                <a:schemeClr val="bg1"/>
              </a:solidFill>
              <a:latin typeface="BIZ UDPゴシック" panose="020B0400000000000000" pitchFamily="50" charset="-128"/>
              <a:ea typeface="BIZ UDPゴシック" panose="020B0400000000000000" pitchFamily="50" charset="-128"/>
            </a:endParaRPr>
          </a:p>
        </p:txBody>
      </p:sp>
      <p:sp>
        <p:nvSpPr>
          <p:cNvPr id="11" name="正方形/長方形 10"/>
          <p:cNvSpPr/>
          <p:nvPr/>
        </p:nvSpPr>
        <p:spPr>
          <a:xfrm>
            <a:off x="2732781" y="1182774"/>
            <a:ext cx="6087691" cy="116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400" b="1" dirty="0">
                <a:solidFill>
                  <a:schemeClr val="tx1"/>
                </a:solidFill>
                <a:latin typeface="UD デジタル 教科書体 NP-R" panose="02020400000000000000" pitchFamily="18" charset="-128"/>
                <a:ea typeface="UD デジタル 教科書体 NP-R" panose="02020400000000000000" pitchFamily="18" charset="-128"/>
              </a:rPr>
              <a:t>＜</a:t>
            </a:r>
            <a:r>
              <a:rPr kumimoji="1" lang="ja-JP" altLang="en-US" sz="2400" b="1" dirty="0" err="1">
                <a:solidFill>
                  <a:schemeClr val="tx1"/>
                </a:solidFill>
                <a:latin typeface="UD デジタル 教科書体 NP-R" panose="02020400000000000000" pitchFamily="18" charset="-128"/>
                <a:ea typeface="UD デジタル 教科書体 NP-R" panose="02020400000000000000" pitchFamily="18" charset="-128"/>
              </a:rPr>
              <a:t>つし</a:t>
            </a:r>
            <a:r>
              <a:rPr kumimoji="1" lang="ja-JP" altLang="en-US" sz="2400" b="1" dirty="0">
                <a:solidFill>
                  <a:schemeClr val="tx1"/>
                </a:solidFill>
                <a:latin typeface="UD デジタル 教科書体 NP-R" panose="02020400000000000000" pitchFamily="18" charset="-128"/>
                <a:ea typeface="UD デジタル 教科書体 NP-R" panose="02020400000000000000" pitchFamily="18" charset="-128"/>
              </a:rPr>
              <a:t>丸</a:t>
            </a:r>
            <a:r>
              <a:rPr lang="ja-JP" altLang="en-US" sz="2400" b="1" dirty="0">
                <a:solidFill>
                  <a:schemeClr val="tx1"/>
                </a:solidFill>
                <a:latin typeface="UD デジタル 教科書体 NP-R" panose="02020400000000000000" pitchFamily="18" charset="-128"/>
                <a:ea typeface="UD デジタル 教科書体 NP-R" panose="02020400000000000000" pitchFamily="18" charset="-128"/>
              </a:rPr>
              <a:t>＞</a:t>
            </a:r>
            <a:endParaRPr kumimoji="1" lang="en-US" altLang="ja-JP" sz="2400" b="1" dirty="0">
              <a:solidFill>
                <a:schemeClr val="tx1"/>
              </a:solidFill>
              <a:latin typeface="UD デジタル 教科書体 NP-R" panose="02020400000000000000" pitchFamily="18" charset="-128"/>
              <a:ea typeface="UD デジタル 教科書体 NP-R" panose="02020400000000000000" pitchFamily="18" charset="-128"/>
            </a:endParaRPr>
          </a:p>
          <a:p>
            <a:pPr>
              <a:lnSpc>
                <a:spcPct val="150000"/>
              </a:lnSpc>
            </a:pPr>
            <a:r>
              <a:rPr kumimoji="1" lang="ja-JP" altLang="en-US" sz="2400" b="1" dirty="0">
                <a:solidFill>
                  <a:schemeClr val="tx1"/>
                </a:solidFill>
                <a:latin typeface="UD デジタル 教科書体 NP-R" panose="02020400000000000000" pitchFamily="18" charset="-128"/>
                <a:ea typeface="UD デジタル 教科書体 NP-R" panose="02020400000000000000" pitchFamily="18" charset="-128"/>
              </a:rPr>
              <a:t>　津島神社の屋根部分や和を意識した</a:t>
            </a:r>
            <a:endParaRPr kumimoji="1" lang="en-US" altLang="ja-JP" sz="2400" b="1" dirty="0">
              <a:solidFill>
                <a:schemeClr val="tx1"/>
              </a:solidFill>
              <a:latin typeface="UD デジタル 教科書体 NP-R" panose="02020400000000000000" pitchFamily="18" charset="-128"/>
              <a:ea typeface="UD デジタル 教科書体 NP-R" panose="02020400000000000000" pitchFamily="18" charset="-128"/>
            </a:endParaRPr>
          </a:p>
          <a:p>
            <a:pPr>
              <a:lnSpc>
                <a:spcPct val="150000"/>
              </a:lnSpc>
            </a:pPr>
            <a:r>
              <a:rPr lang="ja-JP" altLang="en-US" sz="2400" b="1" dirty="0">
                <a:solidFill>
                  <a:schemeClr val="tx1"/>
                </a:solidFill>
                <a:latin typeface="UD デジタル 教科書体 NP-R" panose="02020400000000000000" pitchFamily="18" charset="-128"/>
                <a:ea typeface="UD デジタル 教科書体 NP-R" panose="02020400000000000000" pitchFamily="18" charset="-128"/>
              </a:rPr>
              <a:t>　袴姿の</a:t>
            </a:r>
            <a:r>
              <a:rPr kumimoji="1" lang="ja-JP" altLang="en-US" sz="2400" b="1" dirty="0">
                <a:solidFill>
                  <a:schemeClr val="tx1"/>
                </a:solidFill>
                <a:latin typeface="UD デジタル 教科書体 NP-R" panose="02020400000000000000" pitchFamily="18" charset="-128"/>
                <a:ea typeface="UD デジタル 教科書体 NP-R" panose="02020400000000000000" pitchFamily="18" charset="-128"/>
              </a:rPr>
              <a:t>男の子</a:t>
            </a:r>
          </a:p>
        </p:txBody>
      </p:sp>
      <p:pic>
        <p:nvPicPr>
          <p:cNvPr id="2" name="図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59631" y="980728"/>
            <a:ext cx="1512000" cy="1512000"/>
          </a:xfrm>
          <a:prstGeom prst="rect">
            <a:avLst/>
          </a:prstGeom>
        </p:spPr>
      </p:pic>
      <p:pic>
        <p:nvPicPr>
          <p:cNvPr id="3" name="図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259631" y="2780928"/>
            <a:ext cx="1512168" cy="1512168"/>
          </a:xfrm>
          <a:prstGeom prst="rect">
            <a:avLst/>
          </a:prstGeom>
        </p:spPr>
      </p:pic>
      <p:pic>
        <p:nvPicPr>
          <p:cNvPr id="4" name="図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259631" y="4652968"/>
            <a:ext cx="1512168" cy="1512168"/>
          </a:xfrm>
          <a:prstGeom prst="rect">
            <a:avLst/>
          </a:prstGeom>
        </p:spPr>
      </p:pic>
      <p:sp>
        <p:nvSpPr>
          <p:cNvPr id="20" name="正方形/長方形 19"/>
          <p:cNvSpPr/>
          <p:nvPr/>
        </p:nvSpPr>
        <p:spPr>
          <a:xfrm>
            <a:off x="2732781" y="3055150"/>
            <a:ext cx="5511627" cy="116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400" b="1" dirty="0">
                <a:solidFill>
                  <a:schemeClr val="tx1"/>
                </a:solidFill>
                <a:latin typeface="UD デジタル 教科書体 NP-R" panose="02020400000000000000" pitchFamily="18" charset="-128"/>
                <a:ea typeface="UD デジタル 教科書体 NP-R" panose="02020400000000000000" pitchFamily="18" charset="-128"/>
              </a:rPr>
              <a:t>＜ふじか＞</a:t>
            </a:r>
            <a:endParaRPr kumimoji="1" lang="en-US" altLang="ja-JP" sz="2400" b="1" dirty="0">
              <a:solidFill>
                <a:schemeClr val="tx1"/>
              </a:solidFill>
              <a:latin typeface="UD デジタル 教科書体 NP-R" panose="02020400000000000000" pitchFamily="18" charset="-128"/>
              <a:ea typeface="UD デジタル 教科書体 NP-R" panose="02020400000000000000" pitchFamily="18" charset="-128"/>
            </a:endParaRPr>
          </a:p>
          <a:p>
            <a:pPr>
              <a:lnSpc>
                <a:spcPct val="150000"/>
              </a:lnSpc>
            </a:pPr>
            <a:r>
              <a:rPr kumimoji="1" lang="ja-JP" altLang="en-US" sz="2400" b="1" dirty="0">
                <a:solidFill>
                  <a:schemeClr val="tx1"/>
                </a:solidFill>
                <a:latin typeface="UD デジタル 教科書体 NP-R" panose="02020400000000000000" pitchFamily="18" charset="-128"/>
                <a:ea typeface="UD デジタル 教科書体 NP-R" panose="02020400000000000000" pitchFamily="18" charset="-128"/>
              </a:rPr>
              <a:t>　尾張津島藤まつりで有名な天王川</a:t>
            </a:r>
            <a:endParaRPr kumimoji="1" lang="en-US" altLang="ja-JP" sz="2400" b="1" dirty="0">
              <a:solidFill>
                <a:schemeClr val="tx1"/>
              </a:solidFill>
              <a:latin typeface="UD デジタル 教科書体 NP-R" panose="02020400000000000000" pitchFamily="18" charset="-128"/>
              <a:ea typeface="UD デジタル 教科書体 NP-R" panose="02020400000000000000" pitchFamily="18" charset="-128"/>
            </a:endParaRPr>
          </a:p>
          <a:p>
            <a:pPr>
              <a:lnSpc>
                <a:spcPct val="150000"/>
              </a:lnSpc>
            </a:pPr>
            <a:r>
              <a:rPr lang="ja-JP" altLang="en-US" sz="2400" b="1" dirty="0">
                <a:solidFill>
                  <a:schemeClr val="tx1"/>
                </a:solidFill>
                <a:latin typeface="UD デジタル 教科書体 NP-R" panose="02020400000000000000" pitchFamily="18" charset="-128"/>
                <a:ea typeface="UD デジタル 教科書体 NP-R" panose="02020400000000000000" pitchFamily="18" charset="-128"/>
              </a:rPr>
              <a:t>　</a:t>
            </a:r>
            <a:r>
              <a:rPr kumimoji="1" lang="ja-JP" altLang="en-US" sz="2400" b="1" dirty="0">
                <a:solidFill>
                  <a:schemeClr val="tx1"/>
                </a:solidFill>
                <a:latin typeface="UD デジタル 教科書体 NP-R" panose="02020400000000000000" pitchFamily="18" charset="-128"/>
                <a:ea typeface="UD デジタル 教科書体 NP-R" panose="02020400000000000000" pitchFamily="18" charset="-128"/>
              </a:rPr>
              <a:t>公園の藤棚をモチーフにした女の子</a:t>
            </a:r>
            <a:endParaRPr lang="en-US" altLang="ja-JP" sz="2400" b="1"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21" name="正方形/長方形 20"/>
          <p:cNvSpPr/>
          <p:nvPr/>
        </p:nvSpPr>
        <p:spPr>
          <a:xfrm>
            <a:off x="2734641" y="4778957"/>
            <a:ext cx="5725791" cy="11659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2400" b="1" dirty="0">
                <a:solidFill>
                  <a:schemeClr val="tx1"/>
                </a:solidFill>
                <a:latin typeface="UD デジタル 教科書体 NP-R" panose="02020400000000000000" pitchFamily="18" charset="-128"/>
                <a:ea typeface="UD デジタル 教科書体 NP-R" panose="02020400000000000000" pitchFamily="18" charset="-128"/>
              </a:rPr>
              <a:t>＜マッキー＞</a:t>
            </a:r>
            <a:endParaRPr lang="en-US" altLang="ja-JP" sz="2400" b="1" dirty="0">
              <a:solidFill>
                <a:schemeClr val="tx1"/>
              </a:solidFill>
              <a:latin typeface="UD デジタル 教科書体 NP-R" panose="02020400000000000000" pitchFamily="18" charset="-128"/>
              <a:ea typeface="UD デジタル 教科書体 NP-R" panose="02020400000000000000" pitchFamily="18" charset="-128"/>
            </a:endParaRPr>
          </a:p>
          <a:p>
            <a:pPr>
              <a:lnSpc>
                <a:spcPct val="150000"/>
              </a:lnSpc>
            </a:pPr>
            <a:r>
              <a:rPr kumimoji="1" lang="ja-JP" altLang="en-US" sz="2400" b="1" dirty="0">
                <a:solidFill>
                  <a:schemeClr val="tx1"/>
                </a:solidFill>
                <a:latin typeface="UD デジタル 教科書体 NP-R" panose="02020400000000000000" pitchFamily="18" charset="-128"/>
                <a:ea typeface="UD デジタル 教科書体 NP-R" panose="02020400000000000000" pitchFamily="18" charset="-128"/>
              </a:rPr>
              <a:t>　尾張津島天王祭に登場するまきわら船</a:t>
            </a:r>
            <a:endParaRPr kumimoji="1" lang="en-US" altLang="ja-JP" sz="2400" b="1" dirty="0">
              <a:solidFill>
                <a:schemeClr val="tx1"/>
              </a:solidFill>
              <a:latin typeface="UD デジタル 教科書体 NP-R" panose="02020400000000000000" pitchFamily="18" charset="-128"/>
              <a:ea typeface="UD デジタル 教科書体 NP-R" panose="02020400000000000000" pitchFamily="18" charset="-128"/>
            </a:endParaRPr>
          </a:p>
          <a:p>
            <a:pPr>
              <a:lnSpc>
                <a:spcPct val="150000"/>
              </a:lnSpc>
            </a:pPr>
            <a:r>
              <a:rPr lang="ja-JP" altLang="en-US" sz="2400" b="1" dirty="0">
                <a:solidFill>
                  <a:schemeClr val="tx1"/>
                </a:solidFill>
                <a:latin typeface="UD デジタル 教科書体 NP-R" panose="02020400000000000000" pitchFamily="18" charset="-128"/>
                <a:ea typeface="UD デジタル 教科書体 NP-R" panose="02020400000000000000" pitchFamily="18" charset="-128"/>
              </a:rPr>
              <a:t>　</a:t>
            </a:r>
            <a:r>
              <a:rPr kumimoji="1" lang="ja-JP" altLang="en-US" sz="2400" b="1" dirty="0">
                <a:solidFill>
                  <a:schemeClr val="tx1"/>
                </a:solidFill>
                <a:latin typeface="UD デジタル 教科書体 NP-R" panose="02020400000000000000" pitchFamily="18" charset="-128"/>
                <a:ea typeface="UD デジタル 教科書体 NP-R" panose="02020400000000000000" pitchFamily="18" charset="-128"/>
              </a:rPr>
              <a:t>をモチーフにした男の子</a:t>
            </a:r>
            <a:endParaRPr kumimoji="1" lang="en-US" altLang="ja-JP" sz="2400" b="1" dirty="0">
              <a:solidFill>
                <a:schemeClr val="tx1"/>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1322453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正方形/長方形 7"/>
          <p:cNvSpPr/>
          <p:nvPr/>
        </p:nvSpPr>
        <p:spPr>
          <a:xfrm>
            <a:off x="-108520" y="-27384"/>
            <a:ext cx="9433048" cy="620688"/>
          </a:xfrm>
          <a:prstGeom prst="rect">
            <a:avLst/>
          </a:prstGeom>
          <a:solidFill>
            <a:srgbClr val="D08B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　　　　　　　　　　　　　　　　　　　　　　　　　　　　　　　　　　　　　　　　　　　　　</a:t>
            </a:r>
            <a:r>
              <a:rPr kumimoji="1" lang="ja-JP" altLang="en-US" sz="1200" dirty="0">
                <a:solidFill>
                  <a:schemeClr val="tx1"/>
                </a:solidFill>
              </a:rPr>
              <a:t>　</a:t>
            </a:r>
            <a:r>
              <a:rPr kumimoji="1" lang="ja-JP" altLang="en-US" dirty="0">
                <a:solidFill>
                  <a:schemeClr val="tx1"/>
                </a:solidFill>
              </a:rPr>
              <a:t>　　　　　　</a:t>
            </a:r>
          </a:p>
        </p:txBody>
      </p:sp>
      <p:pic>
        <p:nvPicPr>
          <p:cNvPr id="1028"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22" b="98188" l="1134" r="99093">
                        <a14:foregroundMark x1="11451" y1="41667" x2="11451" y2="41667"/>
                        <a14:foregroundMark x1="13492" y1="48913" x2="13492" y2="48913"/>
                        <a14:foregroundMark x1="18821" y1="52174" x2="18821" y2="52174"/>
                        <a14:foregroundMark x1="38435" y1="27536" x2="38435" y2="27536"/>
                        <a14:foregroundMark x1="36395" y1="43478" x2="36395" y2="43478"/>
                        <a14:foregroundMark x1="37755" y1="67029" x2="37755" y2="67029"/>
                        <a14:foregroundMark x1="47279" y1="25000" x2="47279" y2="25000"/>
                        <a14:foregroundMark x1="67460" y1="25725" x2="67460" y2="25725"/>
                        <a14:foregroundMark x1="91383" y1="30072" x2="91383" y2="30072"/>
                      </a14:backgroundRemoval>
                    </a14:imgEffect>
                  </a14:imgLayer>
                </a14:imgProps>
              </a:ext>
              <a:ext uri="{28A0092B-C50C-407E-A947-70E740481C1C}">
                <a14:useLocalDpi xmlns:a14="http://schemas.microsoft.com/office/drawing/2010/main" val="0"/>
              </a:ext>
            </a:extLst>
          </a:blip>
          <a:srcRect/>
          <a:stretch>
            <a:fillRect/>
          </a:stretch>
        </p:blipFill>
        <p:spPr bwMode="auto">
          <a:xfrm>
            <a:off x="7596336" y="119836"/>
            <a:ext cx="1357042" cy="424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p:cNvSpPr/>
          <p:nvPr/>
        </p:nvSpPr>
        <p:spPr>
          <a:xfrm>
            <a:off x="899592" y="2520330"/>
            <a:ext cx="7704856" cy="18722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800" b="1" dirty="0">
                <a:solidFill>
                  <a:schemeClr val="tx1"/>
                </a:solidFill>
                <a:latin typeface="UD デジタル 教科書体 NP-R" panose="02020400000000000000" pitchFamily="18" charset="-128"/>
                <a:ea typeface="UD デジタル 教科書体 NP-R" panose="02020400000000000000" pitchFamily="18" charset="-128"/>
              </a:rPr>
              <a:t>津島市人権教育実行委員会　委員構成</a:t>
            </a:r>
            <a:endParaRPr lang="en-US" altLang="ja-JP" sz="4800" b="1" dirty="0">
              <a:solidFill>
                <a:schemeClr val="tx1"/>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636752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正方形/長方形 7"/>
          <p:cNvSpPr/>
          <p:nvPr/>
        </p:nvSpPr>
        <p:spPr>
          <a:xfrm>
            <a:off x="-180528" y="-27384"/>
            <a:ext cx="9433048" cy="620688"/>
          </a:xfrm>
          <a:prstGeom prst="rect">
            <a:avLst/>
          </a:prstGeom>
          <a:solidFill>
            <a:srgbClr val="D08B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　　　　　　　　　　　　　　　　　　　　　　　　　　　　　　　　　　　　　　　　　　　　　</a:t>
            </a:r>
            <a:r>
              <a:rPr kumimoji="1" lang="ja-JP" altLang="en-US" sz="1200" dirty="0">
                <a:solidFill>
                  <a:schemeClr val="tx1"/>
                </a:solidFill>
              </a:rPr>
              <a:t>　</a:t>
            </a:r>
            <a:r>
              <a:rPr kumimoji="1" lang="ja-JP" altLang="en-US" dirty="0">
                <a:solidFill>
                  <a:schemeClr val="tx1"/>
                </a:solidFill>
              </a:rPr>
              <a:t>　　　　　　</a:t>
            </a:r>
          </a:p>
        </p:txBody>
      </p:sp>
      <p:pic>
        <p:nvPicPr>
          <p:cNvPr id="1028" name="Picture 4"/>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6522" b="98188" l="1134" r="99093">
                        <a14:foregroundMark x1="11451" y1="41667" x2="11451" y2="41667"/>
                        <a14:foregroundMark x1="13492" y1="48913" x2="13492" y2="48913"/>
                        <a14:foregroundMark x1="18821" y1="52174" x2="18821" y2="52174"/>
                        <a14:foregroundMark x1="38435" y1="27536" x2="38435" y2="27536"/>
                        <a14:foregroundMark x1="36395" y1="43478" x2="36395" y2="43478"/>
                        <a14:foregroundMark x1="37755" y1="67029" x2="37755" y2="67029"/>
                        <a14:foregroundMark x1="47279" y1="25000" x2="47279" y2="25000"/>
                        <a14:foregroundMark x1="67460" y1="25725" x2="67460" y2="25725"/>
                        <a14:foregroundMark x1="91383" y1="30072" x2="91383" y2="30072"/>
                      </a14:backgroundRemoval>
                    </a14:imgEffect>
                  </a14:imgLayer>
                </a14:imgProps>
              </a:ext>
              <a:ext uri="{28A0092B-C50C-407E-A947-70E740481C1C}">
                <a14:useLocalDpi xmlns:a14="http://schemas.microsoft.com/office/drawing/2010/main" val="0"/>
              </a:ext>
            </a:extLst>
          </a:blip>
          <a:srcRect/>
          <a:stretch>
            <a:fillRect/>
          </a:stretch>
        </p:blipFill>
        <p:spPr bwMode="auto">
          <a:xfrm>
            <a:off x="7596336" y="119836"/>
            <a:ext cx="1357042" cy="424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正方形/長方形 8"/>
          <p:cNvSpPr/>
          <p:nvPr/>
        </p:nvSpPr>
        <p:spPr>
          <a:xfrm>
            <a:off x="0" y="-27384"/>
            <a:ext cx="9144000" cy="6206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a:solidFill>
                  <a:schemeClr val="bg1"/>
                </a:solidFill>
                <a:latin typeface="BIZ UDPゴシック" panose="020B0400000000000000" pitchFamily="50" charset="-128"/>
                <a:ea typeface="BIZ UDPゴシック" panose="020B0400000000000000" pitchFamily="50" charset="-128"/>
              </a:rPr>
              <a:t>　津島市</a:t>
            </a:r>
            <a:r>
              <a:rPr lang="ja-JP" altLang="en-US" sz="3200" b="1" dirty="0">
                <a:solidFill>
                  <a:schemeClr val="bg1"/>
                </a:solidFill>
                <a:latin typeface="BIZ UDPゴシック" panose="020B0400000000000000" pitchFamily="50" charset="-128"/>
                <a:ea typeface="BIZ UDPゴシック" panose="020B0400000000000000" pitchFamily="50" charset="-128"/>
              </a:rPr>
              <a:t>人権教育実行委員会委員構成</a:t>
            </a:r>
            <a:endParaRPr lang="en-US" altLang="ja-JP" sz="3200" b="1" dirty="0">
              <a:solidFill>
                <a:schemeClr val="bg1"/>
              </a:solidFill>
              <a:latin typeface="BIZ UDPゴシック" panose="020B0400000000000000" pitchFamily="50" charset="-128"/>
              <a:ea typeface="BIZ UDPゴシック" panose="020B0400000000000000" pitchFamily="50" charset="-128"/>
            </a:endParaRPr>
          </a:p>
        </p:txBody>
      </p:sp>
      <p:sp>
        <p:nvSpPr>
          <p:cNvPr id="20" name="正方形/長方形 19"/>
          <p:cNvSpPr/>
          <p:nvPr/>
        </p:nvSpPr>
        <p:spPr>
          <a:xfrm>
            <a:off x="251520" y="908720"/>
            <a:ext cx="8701858" cy="37646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Arial" panose="020B0604020202020204" pitchFamily="34" charset="0"/>
              <a:buChar char="•"/>
            </a:pPr>
            <a:r>
              <a:rPr lang="ja-JP" altLang="en-US" sz="2800" b="1" dirty="0">
                <a:solidFill>
                  <a:schemeClr val="tx1"/>
                </a:solidFill>
                <a:latin typeface="UD デジタル 教科書体 NP-R" panose="02020400000000000000" pitchFamily="18" charset="-128"/>
                <a:ea typeface="UD デジタル 教科書体 NP-R" panose="02020400000000000000" pitchFamily="18" charset="-128"/>
              </a:rPr>
              <a:t>津島市女性の会の代表者</a:t>
            </a:r>
          </a:p>
          <a:p>
            <a:pPr marL="457200" indent="-457200">
              <a:buFont typeface="Arial" panose="020B0604020202020204" pitchFamily="34" charset="0"/>
              <a:buChar char="•"/>
            </a:pPr>
            <a:r>
              <a:rPr lang="ja-JP" altLang="en-US" sz="2800" b="1" dirty="0">
                <a:solidFill>
                  <a:schemeClr val="tx1"/>
                </a:solidFill>
                <a:latin typeface="UD デジタル 教科書体 NP-R" panose="02020400000000000000" pitchFamily="18" charset="-128"/>
                <a:ea typeface="UD デジタル 教科書体 NP-R" panose="02020400000000000000" pitchFamily="18" charset="-128"/>
              </a:rPr>
              <a:t>津島市小中学校人権教育研究会会長</a:t>
            </a:r>
          </a:p>
          <a:p>
            <a:pPr marL="457200" indent="-457200">
              <a:buFont typeface="Arial" panose="020B0604020202020204" pitchFamily="34" charset="0"/>
              <a:buChar char="•"/>
            </a:pPr>
            <a:r>
              <a:rPr lang="ja-JP" altLang="en-US" sz="2800" b="1" dirty="0">
                <a:solidFill>
                  <a:schemeClr val="tx1"/>
                </a:solidFill>
                <a:latin typeface="UD デジタル 教科書体 NP-R" panose="02020400000000000000" pitchFamily="18" charset="-128"/>
                <a:ea typeface="UD デジタル 教科書体 NP-R" panose="02020400000000000000" pitchFamily="18" charset="-128"/>
              </a:rPr>
              <a:t>学識経験者</a:t>
            </a:r>
          </a:p>
          <a:p>
            <a:pPr marL="457200" indent="-457200">
              <a:buFont typeface="Arial" panose="020B0604020202020204" pitchFamily="34" charset="0"/>
              <a:buChar char="•"/>
            </a:pPr>
            <a:r>
              <a:rPr lang="ja-JP" altLang="en-US" sz="2800" b="1" dirty="0">
                <a:solidFill>
                  <a:schemeClr val="tx1"/>
                </a:solidFill>
                <a:latin typeface="UD デジタル 教科書体 NP-R" panose="02020400000000000000" pitchFamily="18" charset="-128"/>
                <a:ea typeface="UD デジタル 教科書体 NP-R" panose="02020400000000000000" pitchFamily="18" charset="-128"/>
              </a:rPr>
              <a:t>津島人権擁護委員協議会津島地区委員会委員 ２名</a:t>
            </a:r>
          </a:p>
          <a:p>
            <a:pPr marL="457200" indent="-457200">
              <a:buFont typeface="Arial" panose="020B0604020202020204" pitchFamily="34" charset="0"/>
              <a:buChar char="•"/>
            </a:pPr>
            <a:r>
              <a:rPr lang="ja-JP" altLang="en-US" sz="2800" b="1" dirty="0">
                <a:solidFill>
                  <a:schemeClr val="tx1"/>
                </a:solidFill>
                <a:latin typeface="UD デジタル 教科書体 NP-R" panose="02020400000000000000" pitchFamily="18" charset="-128"/>
                <a:ea typeface="UD デジタル 教科書体 NP-R" panose="02020400000000000000" pitchFamily="18" charset="-128"/>
              </a:rPr>
              <a:t>津島市教育委員会社会教育課長</a:t>
            </a:r>
          </a:p>
          <a:p>
            <a:pPr marL="457200" indent="-457200">
              <a:buFont typeface="Arial" panose="020B0604020202020204" pitchFamily="34" charset="0"/>
              <a:buChar char="•"/>
            </a:pPr>
            <a:r>
              <a:rPr lang="ja-JP" altLang="en-US" sz="2800" b="1" dirty="0">
                <a:solidFill>
                  <a:schemeClr val="tx1"/>
                </a:solidFill>
                <a:latin typeface="UD デジタル 教科書体 NP-R" panose="02020400000000000000" pitchFamily="18" charset="-128"/>
                <a:ea typeface="UD デジタル 教科書体 NP-R" panose="02020400000000000000" pitchFamily="18" charset="-128"/>
              </a:rPr>
              <a:t>津島市市民生活部人権推進課長</a:t>
            </a:r>
          </a:p>
          <a:p>
            <a:endParaRPr lang="en-US" altLang="ja-JP" sz="2800" b="1" dirty="0">
              <a:solidFill>
                <a:schemeClr val="tx1"/>
              </a:solidFill>
              <a:latin typeface="UD デジタル 教科書体 NP-R" panose="02020400000000000000" pitchFamily="18" charset="-128"/>
              <a:ea typeface="UD デジタル 教科書体 NP-R" panose="02020400000000000000" pitchFamily="18" charset="-128"/>
            </a:endParaRPr>
          </a:p>
          <a:p>
            <a:pPr marL="457200" indent="-457200">
              <a:buFont typeface="Arial" panose="020B0604020202020204" pitchFamily="34" charset="0"/>
              <a:buChar char="•"/>
            </a:pPr>
            <a:r>
              <a:rPr lang="ja-JP" altLang="en-US" sz="2800" b="1" dirty="0">
                <a:solidFill>
                  <a:schemeClr val="tx1"/>
                </a:solidFill>
                <a:latin typeface="UD デジタル 教科書体 NP-R" panose="02020400000000000000" pitchFamily="18" charset="-128"/>
                <a:ea typeface="UD デジタル 教科書体 NP-R" panose="02020400000000000000" pitchFamily="18" charset="-128"/>
              </a:rPr>
              <a:t>事務局　２名</a:t>
            </a:r>
            <a:endParaRPr lang="en-US" altLang="ja-JP" sz="2800" b="1" dirty="0">
              <a:solidFill>
                <a:schemeClr val="tx1"/>
              </a:solidFill>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1150256619"/>
      </p:ext>
    </p:extLst>
  </p:cSld>
  <p:clrMapOvr>
    <a:masterClrMapping/>
  </p:clrMapOvr>
</p:sld>
</file>

<file path=ppt/theme/theme1.xml><?xml version="1.0" encoding="utf-8"?>
<a:theme xmlns:a="http://schemas.openxmlformats.org/drawingml/2006/main" name="ウィスプ">
  <a:themeElements>
    <a:clrScheme name="ウィスプ">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ウィスプ">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ウィスプ">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Wisp</Template>
  <TotalTime>4543</TotalTime>
  <Words>4933</Words>
  <Application>Microsoft Office PowerPoint</Application>
  <PresentationFormat>画面に合わせる (4:3)</PresentationFormat>
  <Paragraphs>227</Paragraphs>
  <Slides>26</Slides>
  <Notes>26</Notes>
  <HiddenSlides>3</HiddenSlides>
  <MMClips>0</MMClips>
  <ScaleCrop>false</ScaleCrop>
  <HeadingPairs>
    <vt:vector size="6" baseType="variant">
      <vt:variant>
        <vt:lpstr>使用されているフォント</vt:lpstr>
      </vt:variant>
      <vt:variant>
        <vt:i4>12</vt:i4>
      </vt:variant>
      <vt:variant>
        <vt:lpstr>テーマ</vt:lpstr>
      </vt:variant>
      <vt:variant>
        <vt:i4>2</vt:i4>
      </vt:variant>
      <vt:variant>
        <vt:lpstr>スライド タイトル</vt:lpstr>
      </vt:variant>
      <vt:variant>
        <vt:i4>26</vt:i4>
      </vt:variant>
    </vt:vector>
  </HeadingPairs>
  <TitlesOfParts>
    <vt:vector size="40" baseType="lpstr">
      <vt:lpstr>BIZ UDPゴシック</vt:lpstr>
      <vt:lpstr>BIZ UDゴシック</vt:lpstr>
      <vt:lpstr>HGP創英角ｺﾞｼｯｸUB</vt:lpstr>
      <vt:lpstr>HGP明朝E</vt:lpstr>
      <vt:lpstr>HGS創英角ﾎﾟｯﾌﾟ体</vt:lpstr>
      <vt:lpstr>ＭＳ 明朝</vt:lpstr>
      <vt:lpstr>UD デジタル 教科書体 NP-R</vt:lpstr>
      <vt:lpstr>Arial</vt:lpstr>
      <vt:lpstr>Calibri</vt:lpstr>
      <vt:lpstr>Calibri Light</vt:lpstr>
      <vt:lpstr>Century Gothic</vt:lpstr>
      <vt:lpstr>Wingdings 3</vt:lpstr>
      <vt:lpstr>ウィスプ</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野崎　通広</cp:lastModifiedBy>
  <cp:revision>1</cp:revision>
  <cp:lastPrinted>2024-08-07T07:42:51Z</cp:lastPrinted>
  <dcterms:created xsi:type="dcterms:W3CDTF">2019-08-13T07:58:39Z</dcterms:created>
  <dcterms:modified xsi:type="dcterms:W3CDTF">2025-10-07T01:43:12Z</dcterms:modified>
</cp:coreProperties>
</file>