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75" r:id="rId12"/>
    <p:sldId id="266" r:id="rId13"/>
    <p:sldId id="272" r:id="rId14"/>
    <p:sldId id="267" r:id="rId15"/>
    <p:sldId id="273" r:id="rId16"/>
    <p:sldId id="274" r:id="rId17"/>
    <p:sldId id="268" r:id="rId18"/>
    <p:sldId id="269" r:id="rId19"/>
    <p:sldId id="270" r:id="rId20"/>
    <p:sldId id="271" r:id="rId2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p:cViewPr varScale="1">
        <p:scale>
          <a:sx n="94" d="100"/>
          <a:sy n="94" d="100"/>
        </p:scale>
        <p:origin x="8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D928C81-C483-4070-BDCF-6C5242664C4E}" type="datetimeFigureOut">
              <a:rPr kumimoji="1" lang="ja-JP" altLang="en-US" smtClean="0"/>
              <a:t>2025/10/7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58C0AAD-DCA4-4F87-B0D8-27CF53314C95}" type="slidenum">
              <a:rPr kumimoji="1" lang="ja-JP" altLang="en-US" smtClean="0"/>
              <a:t>‹#›</a:t>
            </a:fld>
            <a:endParaRPr kumimoji="1" lang="ja-JP" altLang="en-US"/>
          </a:p>
        </p:txBody>
      </p:sp>
    </p:spTree>
    <p:extLst>
      <p:ext uri="{BB962C8B-B14F-4D97-AF65-F5344CB8AC3E}">
        <p14:creationId xmlns:p14="http://schemas.microsoft.com/office/powerpoint/2010/main" val="41166824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0EBB0C4-6273-4C6E-B9BD-2EDC30F1CD52}" type="datetimeFigureOut">
              <a:rPr lang="en-US" dirty="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10/7/2025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10/7/2025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10/7/2025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10/7/2025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CAD897-D46E-4AD2-BD9B-49DD3E640873}" type="datetimeFigureOut">
              <a:rPr lang="en-US" dirty="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10/7/2025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ja-JP" altLang="en-US" sz="3200" dirty="0"/>
              <a:t>　</a:t>
            </a:r>
            <a:r>
              <a:rPr kumimoji="1" lang="ja-JP" altLang="en-US" sz="4000" dirty="0">
                <a:latin typeface="游ゴシック" panose="020B0400000000000000" pitchFamily="50" charset="-128"/>
                <a:ea typeface="游ゴシック" panose="020B0400000000000000" pitchFamily="50" charset="-128"/>
              </a:rPr>
              <a:t>「被害者にも加害者にもなりえる！</a:t>
            </a:r>
            <a:br>
              <a:rPr kumimoji="1" lang="en-US" altLang="ja-JP" sz="4000" dirty="0">
                <a:latin typeface="游ゴシック" panose="020B0400000000000000" pitchFamily="50" charset="-128"/>
                <a:ea typeface="游ゴシック" panose="020B0400000000000000" pitchFamily="50" charset="-128"/>
              </a:rPr>
            </a:br>
            <a:r>
              <a:rPr lang="ja-JP" altLang="en-US" sz="4000" dirty="0">
                <a:latin typeface="游ゴシック" panose="020B0400000000000000" pitchFamily="50" charset="-128"/>
                <a:ea typeface="游ゴシック" panose="020B0400000000000000" pitchFamily="50" charset="-128"/>
              </a:rPr>
              <a:t>　　　　　～インターネットによる人権侵害」</a:t>
            </a:r>
            <a:br>
              <a:rPr lang="en-US" altLang="ja-JP" sz="4000" dirty="0">
                <a:latin typeface="游ゴシック" panose="020B0400000000000000" pitchFamily="50" charset="-128"/>
                <a:ea typeface="游ゴシック" panose="020B0400000000000000" pitchFamily="50" charset="-128"/>
              </a:rPr>
            </a:br>
            <a:br>
              <a:rPr lang="en-US" altLang="ja-JP" sz="4000" dirty="0"/>
            </a:br>
            <a:br>
              <a:rPr lang="en-US" altLang="ja-JP" sz="3200" dirty="0"/>
            </a:br>
            <a:br>
              <a:rPr lang="en-US" altLang="ja-JP" sz="3200" dirty="0"/>
            </a:br>
            <a:br>
              <a:rPr lang="en-US" altLang="ja-JP" sz="2000" dirty="0"/>
            </a:br>
            <a:endParaRPr kumimoji="1" lang="ja-JP" altLang="en-US" sz="3200" dirty="0"/>
          </a:p>
        </p:txBody>
      </p:sp>
      <p:sp>
        <p:nvSpPr>
          <p:cNvPr id="3" name="サブタイトル 2"/>
          <p:cNvSpPr>
            <a:spLocks noGrp="1"/>
          </p:cNvSpPr>
          <p:nvPr>
            <p:ph type="subTitle" idx="1"/>
          </p:nvPr>
        </p:nvSpPr>
        <p:spPr/>
        <p:txBody>
          <a:bodyPr>
            <a:normAutofit fontScale="92500"/>
          </a:bodyPr>
          <a:lstStyle/>
          <a:p>
            <a:r>
              <a:rPr lang="ja-JP" altLang="en-US" dirty="0"/>
              <a:t>　　　　　　　　　　　　　　　　　　　　　　</a:t>
            </a:r>
            <a:endParaRPr lang="en-US" altLang="ja-JP" dirty="0"/>
          </a:p>
          <a:p>
            <a:r>
              <a:rPr lang="ja-JP" altLang="en-US" dirty="0"/>
              <a:t>　　　　　　　　　　　　　　　　　　　　　　　　</a:t>
            </a:r>
            <a:r>
              <a:rPr lang="ja-JP" altLang="en-US" sz="2600" dirty="0">
                <a:latin typeface="游ゴシック" panose="020B0400000000000000" pitchFamily="50" charset="-128"/>
                <a:ea typeface="游ゴシック" panose="020B0400000000000000" pitchFamily="50" charset="-128"/>
              </a:rPr>
              <a:t>一宮市人権教育推進実行委員会</a:t>
            </a:r>
            <a:endParaRPr kumimoji="1" lang="ja-JP" altLang="en-US" sz="26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3701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3400" dirty="0">
                <a:latin typeface="游ゴシック" panose="020B0400000000000000" pitchFamily="50" charset="-128"/>
                <a:ea typeface="游ゴシック" panose="020B0400000000000000" pitchFamily="50" charset="-128"/>
              </a:rPr>
              <a:t>活動の実際</a:t>
            </a:r>
            <a:br>
              <a:rPr lang="en-US" altLang="ja-JP" sz="3400" dirty="0"/>
            </a:br>
            <a:br>
              <a:rPr lang="en-US" altLang="ja-JP" sz="3200" dirty="0"/>
            </a:br>
            <a:endParaRPr kumimoji="1" lang="ja-JP" altLang="en-US" sz="3200" dirty="0"/>
          </a:p>
        </p:txBody>
      </p:sp>
      <p:sp>
        <p:nvSpPr>
          <p:cNvPr id="3" name="コンテンツ プレースホルダー 2"/>
          <p:cNvSpPr>
            <a:spLocks noGrp="1"/>
          </p:cNvSpPr>
          <p:nvPr>
            <p:ph idx="1"/>
          </p:nvPr>
        </p:nvSpPr>
        <p:spPr>
          <a:xfrm>
            <a:off x="1213658" y="1870363"/>
            <a:ext cx="10058400" cy="4613563"/>
          </a:xfrm>
        </p:spPr>
        <p:txBody>
          <a:bodyPr>
            <a:normAutofit/>
          </a:bodyPr>
          <a:lstStyle/>
          <a:p>
            <a:pPr marL="0" indent="0">
              <a:buNone/>
            </a:pPr>
            <a:r>
              <a:rPr lang="ja-JP" altLang="ja-JP" sz="1500" dirty="0">
                <a:latin typeface="游ゴシック" panose="020B0400000000000000" pitchFamily="50" charset="-128"/>
                <a:ea typeface="游ゴシック" panose="020B0400000000000000" pitchFamily="50" charset="-128"/>
              </a:rPr>
              <a:t>問５．あなたがインターネットによる人権侵害だと思う行為は、どのようなことですか。（○はいくつでも可）</a:t>
            </a:r>
          </a:p>
          <a:p>
            <a:r>
              <a:rPr lang="ja-JP" altLang="en-US" sz="1500" dirty="0">
                <a:latin typeface="游ゴシック" panose="020B0400000000000000" pitchFamily="50" charset="-128"/>
                <a:ea typeface="游ゴシック" panose="020B0400000000000000" pitchFamily="50" charset="-128"/>
              </a:rPr>
              <a:t>　　　</a:t>
            </a:r>
            <a:r>
              <a:rPr lang="ja-JP" altLang="ja-JP" sz="1500" dirty="0">
                <a:latin typeface="游ゴシック" panose="020B0400000000000000" pitchFamily="50" charset="-128"/>
                <a:ea typeface="游ゴシック" panose="020B0400000000000000" pitchFamily="50" charset="-128"/>
              </a:rPr>
              <a:t>ア．プライバシーに関する情報が掲載されること</a:t>
            </a:r>
            <a:r>
              <a:rPr lang="ja-JP" altLang="ja-JP" sz="1500" u="sng" dirty="0">
                <a:latin typeface="游ゴシック" panose="020B0400000000000000" pitchFamily="50" charset="-128"/>
                <a:ea typeface="游ゴシック" panose="020B0400000000000000" pitchFamily="50" charset="-128"/>
              </a:rPr>
              <a:t>　１４８</a:t>
            </a:r>
            <a:r>
              <a:rPr lang="ja-JP" altLang="en-US" sz="1500" dirty="0">
                <a:latin typeface="游ゴシック" panose="020B0400000000000000" pitchFamily="50" charset="-128"/>
                <a:ea typeface="游ゴシック" panose="020B0400000000000000" pitchFamily="50" charset="-128"/>
              </a:rPr>
              <a:t>　 </a:t>
            </a:r>
            <a:r>
              <a:rPr lang="ja-JP" altLang="ja-JP" sz="1500" dirty="0">
                <a:latin typeface="游ゴシック" panose="020B0400000000000000" pitchFamily="50" charset="-128"/>
                <a:ea typeface="游ゴシック" panose="020B0400000000000000" pitchFamily="50" charset="-128"/>
              </a:rPr>
              <a:t>イ．他人を誹謗中傷する表現が掲載される</a:t>
            </a:r>
            <a:endParaRPr lang="en-US" altLang="ja-JP" sz="1500" dirty="0">
              <a:latin typeface="游ゴシック" panose="020B0400000000000000" pitchFamily="50" charset="-128"/>
              <a:ea typeface="游ゴシック" panose="020B0400000000000000" pitchFamily="50" charset="-128"/>
            </a:endParaRPr>
          </a:p>
          <a:p>
            <a:r>
              <a:rPr lang="en-US" altLang="ja-JP" sz="1500" dirty="0">
                <a:latin typeface="游ゴシック" panose="020B0400000000000000" pitchFamily="50" charset="-128"/>
                <a:ea typeface="游ゴシック" panose="020B0400000000000000" pitchFamily="50" charset="-128"/>
              </a:rPr>
              <a:t>          </a:t>
            </a:r>
            <a:r>
              <a:rPr lang="ja-JP" altLang="ja-JP" sz="1500" dirty="0">
                <a:latin typeface="游ゴシック" panose="020B0400000000000000" pitchFamily="50" charset="-128"/>
                <a:ea typeface="游ゴシック" panose="020B0400000000000000" pitchFamily="50" charset="-128"/>
              </a:rPr>
              <a:t>こと</a:t>
            </a:r>
            <a:r>
              <a:rPr lang="ja-JP" altLang="ja-JP" sz="1500" u="sng" dirty="0">
                <a:latin typeface="游ゴシック" panose="020B0400000000000000" pitchFamily="50" charset="-128"/>
                <a:ea typeface="游ゴシック" panose="020B0400000000000000" pitchFamily="50" charset="-128"/>
              </a:rPr>
              <a:t>　１５１</a:t>
            </a:r>
            <a:r>
              <a:rPr lang="en-US" altLang="ja-JP" sz="1500" u="sng" dirty="0">
                <a:latin typeface="游ゴシック" panose="020B0400000000000000" pitchFamily="50" charset="-128"/>
                <a:ea typeface="游ゴシック" panose="020B0400000000000000" pitchFamily="50" charset="-128"/>
              </a:rPr>
              <a:t> </a:t>
            </a:r>
            <a:r>
              <a:rPr lang="ja-JP" altLang="en-US" sz="1500" dirty="0">
                <a:latin typeface="游ゴシック" panose="020B0400000000000000" pitchFamily="50" charset="-128"/>
                <a:ea typeface="游ゴシック" panose="020B0400000000000000" pitchFamily="50" charset="-128"/>
              </a:rPr>
              <a:t>　</a:t>
            </a:r>
            <a:r>
              <a:rPr lang="ja-JP" altLang="ja-JP" sz="1500" dirty="0">
                <a:latin typeface="游ゴシック" panose="020B0400000000000000" pitchFamily="50" charset="-128"/>
                <a:ea typeface="游ゴシック" panose="020B0400000000000000" pitchFamily="50" charset="-128"/>
              </a:rPr>
              <a:t>ウ．差別を助長する表現が掲載されること</a:t>
            </a:r>
            <a:r>
              <a:rPr lang="ja-JP" altLang="ja-JP" sz="1500" u="sng" dirty="0">
                <a:latin typeface="游ゴシック" panose="020B0400000000000000" pitchFamily="50" charset="-128"/>
                <a:ea typeface="游ゴシック" panose="020B0400000000000000" pitchFamily="50" charset="-128"/>
              </a:rPr>
              <a:t>　１２８</a:t>
            </a:r>
            <a:endParaRPr lang="en-US" altLang="ja-JP" sz="1500" u="sng" dirty="0">
              <a:latin typeface="游ゴシック" panose="020B0400000000000000" pitchFamily="50" charset="-128"/>
              <a:ea typeface="游ゴシック" panose="020B0400000000000000" pitchFamily="50" charset="-128"/>
            </a:endParaRPr>
          </a:p>
          <a:p>
            <a:r>
              <a:rPr lang="ja-JP" altLang="en-US" sz="1500" dirty="0"/>
              <a:t>　　　    </a:t>
            </a:r>
            <a:r>
              <a:rPr lang="ja-JP" altLang="ja-JP" sz="1500" dirty="0">
                <a:latin typeface="游ゴシック" panose="020B0400000000000000" pitchFamily="50" charset="-128"/>
                <a:ea typeface="游ゴシック" panose="020B0400000000000000" pitchFamily="50" charset="-128"/>
              </a:rPr>
              <a:t>エ．出会い系サイト・コミュニティサイトなどが、犯罪を誘発する場として利用されていること</a:t>
            </a:r>
            <a:r>
              <a:rPr lang="ja-JP" altLang="ja-JP" sz="1500" u="sng" dirty="0">
                <a:latin typeface="游ゴシック" panose="020B0400000000000000" pitchFamily="50" charset="-128"/>
                <a:ea typeface="游ゴシック" panose="020B0400000000000000" pitchFamily="50" charset="-128"/>
              </a:rPr>
              <a:t>　８４</a:t>
            </a:r>
            <a:endParaRPr lang="en-US" altLang="ja-JP" sz="1500" u="sng" dirty="0">
              <a:latin typeface="游ゴシック" panose="020B0400000000000000" pitchFamily="50" charset="-128"/>
              <a:ea typeface="游ゴシック" panose="020B0400000000000000" pitchFamily="50" charset="-128"/>
            </a:endParaRPr>
          </a:p>
          <a:p>
            <a:r>
              <a:rPr lang="en-US" altLang="ja-JP" sz="1500" dirty="0"/>
              <a:t>     </a:t>
            </a:r>
            <a:r>
              <a:rPr lang="ja-JP" altLang="en-US" sz="1500" dirty="0">
                <a:latin typeface="游ゴシック" panose="020B0400000000000000" pitchFamily="50" charset="-128"/>
                <a:ea typeface="游ゴシック" panose="020B0400000000000000" pitchFamily="50" charset="-128"/>
              </a:rPr>
              <a:t>      </a:t>
            </a:r>
            <a:r>
              <a:rPr lang="ja-JP" altLang="ja-JP" sz="1500" dirty="0">
                <a:latin typeface="游ゴシック" panose="020B0400000000000000" pitchFamily="50" charset="-128"/>
                <a:ea typeface="游ゴシック" panose="020B0400000000000000" pitchFamily="50" charset="-128"/>
              </a:rPr>
              <a:t>オ．捜査対象となっている未成年者の実名や顔写真が掲載されること</a:t>
            </a:r>
            <a:r>
              <a:rPr lang="ja-JP" altLang="ja-JP" sz="1500" u="sng" dirty="0">
                <a:latin typeface="游ゴシック" panose="020B0400000000000000" pitchFamily="50" charset="-128"/>
                <a:ea typeface="游ゴシック" panose="020B0400000000000000" pitchFamily="50" charset="-128"/>
              </a:rPr>
              <a:t>　９６</a:t>
            </a:r>
            <a:endParaRPr lang="ja-JP" altLang="ja-JP" sz="1500" dirty="0">
              <a:latin typeface="游ゴシック" panose="020B0400000000000000" pitchFamily="50" charset="-128"/>
              <a:ea typeface="游ゴシック" panose="020B0400000000000000" pitchFamily="50" charset="-128"/>
            </a:endParaRPr>
          </a:p>
          <a:p>
            <a:r>
              <a:rPr lang="ja-JP" altLang="en-US" sz="1600" dirty="0"/>
              <a:t>　　   </a:t>
            </a:r>
            <a:r>
              <a:rPr lang="ja-JP" altLang="en-US" sz="1600" dirty="0">
                <a:latin typeface="游ゴシック" panose="020B0400000000000000" pitchFamily="50" charset="-128"/>
                <a:ea typeface="游ゴシック" panose="020B0400000000000000" pitchFamily="50" charset="-128"/>
              </a:rPr>
              <a:t>  </a:t>
            </a:r>
            <a:r>
              <a:rPr lang="ja-JP" altLang="ja-JP" sz="1500" dirty="0">
                <a:latin typeface="游ゴシック" panose="020B0400000000000000" pitchFamily="50" charset="-128"/>
                <a:ea typeface="游ゴシック" panose="020B0400000000000000" pitchFamily="50" charset="-128"/>
              </a:rPr>
              <a:t>カ．わいせつ画像や残虐な画像など、有害な情報が掲載されること</a:t>
            </a:r>
            <a:r>
              <a:rPr lang="ja-JP" altLang="ja-JP" sz="1500" u="sng" dirty="0">
                <a:latin typeface="游ゴシック" panose="020B0400000000000000" pitchFamily="50" charset="-128"/>
                <a:ea typeface="游ゴシック" panose="020B0400000000000000" pitchFamily="50" charset="-128"/>
              </a:rPr>
              <a:t>　１０７</a:t>
            </a:r>
            <a:r>
              <a:rPr lang="ja-JP" altLang="en-US" sz="1500" dirty="0">
                <a:latin typeface="游ゴシック" panose="020B0400000000000000" pitchFamily="50" charset="-128"/>
                <a:ea typeface="游ゴシック" panose="020B0400000000000000" pitchFamily="50" charset="-128"/>
              </a:rPr>
              <a:t>　 </a:t>
            </a:r>
            <a:r>
              <a:rPr lang="ja-JP" altLang="ja-JP" sz="1600" dirty="0">
                <a:latin typeface="游ゴシック" panose="020B0400000000000000" pitchFamily="50" charset="-128"/>
                <a:ea typeface="游ゴシック" panose="020B0400000000000000" pitchFamily="50" charset="-128"/>
              </a:rPr>
              <a:t>　</a:t>
            </a:r>
            <a:endParaRPr lang="en-US" altLang="ja-JP" sz="1600" dirty="0">
              <a:latin typeface="游ゴシック" panose="020B0400000000000000" pitchFamily="50" charset="-128"/>
              <a:ea typeface="游ゴシック" panose="020B0400000000000000" pitchFamily="50" charset="-128"/>
            </a:endParaRPr>
          </a:p>
          <a:p>
            <a:pPr marL="0" indent="0">
              <a:buNone/>
            </a:pPr>
            <a:r>
              <a:rPr lang="ja-JP" altLang="en-US" sz="1600" dirty="0">
                <a:latin typeface="游ゴシック" panose="020B0400000000000000" pitchFamily="50" charset="-128"/>
                <a:ea typeface="游ゴシック" panose="020B0400000000000000" pitchFamily="50" charset="-128"/>
              </a:rPr>
              <a:t>　　　</a:t>
            </a:r>
            <a:r>
              <a:rPr lang="ja-JP" altLang="ja-JP" sz="1600" dirty="0">
                <a:latin typeface="游ゴシック" panose="020B0400000000000000" pitchFamily="50" charset="-128"/>
                <a:ea typeface="游ゴシック" panose="020B0400000000000000" pitchFamily="50" charset="-128"/>
              </a:rPr>
              <a:t>キ．その他</a:t>
            </a:r>
            <a:r>
              <a:rPr lang="ja-JP" altLang="ja-JP" sz="1600" u="sng" dirty="0">
                <a:latin typeface="游ゴシック" panose="020B0400000000000000" pitchFamily="50" charset="-128"/>
                <a:ea typeface="游ゴシック" panose="020B0400000000000000" pitchFamily="50" charset="-128"/>
              </a:rPr>
              <a:t>　３</a:t>
            </a:r>
            <a:r>
              <a:rPr lang="ja-JP" altLang="en-US" sz="1600" dirty="0">
                <a:latin typeface="游ゴシック" panose="020B0400000000000000" pitchFamily="50" charset="-128"/>
                <a:ea typeface="游ゴシック" panose="020B0400000000000000" pitchFamily="50" charset="-128"/>
              </a:rPr>
              <a:t>　</a:t>
            </a:r>
            <a:r>
              <a:rPr lang="ja-JP" altLang="ja-JP" sz="1500" dirty="0">
                <a:latin typeface="游ゴシック" panose="020B0400000000000000" pitchFamily="50" charset="-128"/>
                <a:ea typeface="游ゴシック" panose="020B0400000000000000" pitchFamily="50" charset="-128"/>
              </a:rPr>
              <a:t>ク．わからない</a:t>
            </a:r>
            <a:r>
              <a:rPr lang="ja-JP" altLang="ja-JP" sz="1500" u="sng" dirty="0">
                <a:latin typeface="游ゴシック" panose="020B0400000000000000" pitchFamily="50" charset="-128"/>
                <a:ea typeface="游ゴシック" panose="020B0400000000000000" pitchFamily="50" charset="-128"/>
              </a:rPr>
              <a:t>　 ０</a:t>
            </a:r>
            <a:endParaRPr lang="ja-JP" altLang="ja-JP" sz="1500" dirty="0">
              <a:latin typeface="游ゴシック" panose="020B0400000000000000" pitchFamily="50" charset="-128"/>
              <a:ea typeface="游ゴシック" panose="020B0400000000000000" pitchFamily="50" charset="-128"/>
            </a:endParaRPr>
          </a:p>
        </p:txBody>
      </p:sp>
      <p:sp>
        <p:nvSpPr>
          <p:cNvPr id="5" name="角丸四角形 4"/>
          <p:cNvSpPr/>
          <p:nvPr/>
        </p:nvSpPr>
        <p:spPr>
          <a:xfrm>
            <a:off x="3225333" y="4630189"/>
            <a:ext cx="5170517" cy="465514"/>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游ゴシック" panose="020B0400000000000000" pitchFamily="50" charset="-128"/>
                <a:ea typeface="游ゴシック" panose="020B0400000000000000" pitchFamily="50" charset="-128"/>
              </a:rPr>
              <a:t>ア～カは全て人権侵害に関することである。</a:t>
            </a:r>
            <a:endParaRPr lang="en-US" altLang="ja-JP" sz="2000" dirty="0">
              <a:solidFill>
                <a:schemeClr val="tx1"/>
              </a:solidFill>
              <a:latin typeface="游ゴシック" panose="020B0400000000000000" pitchFamily="50" charset="-128"/>
              <a:ea typeface="游ゴシック" panose="020B0400000000000000" pitchFamily="50" charset="-128"/>
            </a:endParaRPr>
          </a:p>
        </p:txBody>
      </p:sp>
      <p:sp>
        <p:nvSpPr>
          <p:cNvPr id="6" name="下矢印 5"/>
          <p:cNvSpPr/>
          <p:nvPr/>
        </p:nvSpPr>
        <p:spPr>
          <a:xfrm>
            <a:off x="5648492" y="5234533"/>
            <a:ext cx="324197" cy="374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600196" y="5708358"/>
            <a:ext cx="8420793" cy="5037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ja-JP" sz="2200" dirty="0">
                <a:latin typeface="游ゴシック" panose="020B0400000000000000" pitchFamily="50" charset="-128"/>
                <a:ea typeface="游ゴシック" panose="020B0400000000000000" pitchFamily="50" charset="-128"/>
              </a:rPr>
              <a:t>人権侵害についての</a:t>
            </a:r>
            <a:r>
              <a:rPr lang="ja-JP" altLang="en-US" sz="2200" dirty="0">
                <a:latin typeface="游ゴシック" panose="020B0400000000000000" pitchFamily="50" charset="-128"/>
                <a:ea typeface="游ゴシック" panose="020B0400000000000000" pitchFamily="50" charset="-128"/>
              </a:rPr>
              <a:t>認識は</a:t>
            </a:r>
            <a:r>
              <a:rPr lang="ja-JP" altLang="ja-JP" sz="2200" dirty="0">
                <a:latin typeface="游ゴシック" panose="020B0400000000000000" pitchFamily="50" charset="-128"/>
                <a:ea typeface="游ゴシック" panose="020B0400000000000000" pitchFamily="50" charset="-128"/>
              </a:rPr>
              <a:t>、</a:t>
            </a:r>
            <a:r>
              <a:rPr lang="ja-JP" altLang="en-US" sz="2200" dirty="0">
                <a:latin typeface="游ゴシック" panose="020B0400000000000000" pitchFamily="50" charset="-128"/>
                <a:ea typeface="游ゴシック" panose="020B0400000000000000" pitchFamily="50" charset="-128"/>
              </a:rPr>
              <a:t>全ての人が同じというわけではない</a:t>
            </a:r>
            <a:r>
              <a:rPr lang="ja-JP" altLang="ja-JP" sz="2200" dirty="0">
                <a:latin typeface="游ゴシック" panose="020B0400000000000000" pitchFamily="50" charset="-128"/>
                <a:ea typeface="游ゴシック" panose="020B0400000000000000" pitchFamily="50" charset="-128"/>
              </a:rPr>
              <a:t>。</a:t>
            </a:r>
            <a:endParaRPr kumimoji="1" lang="ja-JP" altLang="en-US" sz="2200" dirty="0">
              <a:latin typeface="游ゴシック" panose="020B0400000000000000" pitchFamily="50" charset="-128"/>
              <a:ea typeface="游ゴシック" panose="020B0400000000000000" pitchFamily="50" charset="-128"/>
            </a:endParaRPr>
          </a:p>
        </p:txBody>
      </p:sp>
      <p:cxnSp>
        <p:nvCxnSpPr>
          <p:cNvPr id="9" name="直線コネクタ 8"/>
          <p:cNvCxnSpPr/>
          <p:nvPr/>
        </p:nvCxnSpPr>
        <p:spPr>
          <a:xfrm flipV="1">
            <a:off x="8986058" y="2119745"/>
            <a:ext cx="1612669" cy="83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10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6" presetClass="entr" presetSubtype="21"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05345" y="1911927"/>
            <a:ext cx="10058400" cy="4023360"/>
          </a:xfrm>
        </p:spPr>
        <p:txBody>
          <a:bodyPr/>
          <a:lstStyle/>
          <a:p>
            <a:pPr marL="0" indent="0">
              <a:buNone/>
            </a:pPr>
            <a:r>
              <a:rPr lang="ja-JP" altLang="ja-JP" sz="1500" dirty="0">
                <a:latin typeface="游ゴシック" panose="020B0400000000000000" pitchFamily="50" charset="-128"/>
                <a:ea typeface="游ゴシック" panose="020B0400000000000000" pitchFamily="50" charset="-128"/>
              </a:rPr>
              <a:t>問６．インターネットによる人権侵害に関して、ご自由に意見をお聞かせください。　</a:t>
            </a:r>
          </a:p>
          <a:p>
            <a:r>
              <a:rPr lang="ja-JP" altLang="ja-JP" sz="1500" dirty="0">
                <a:latin typeface="游ゴシック" panose="020B0400000000000000" pitchFamily="50" charset="-128"/>
                <a:ea typeface="游ゴシック" panose="020B0400000000000000" pitchFamily="50" charset="-128"/>
              </a:rPr>
              <a:t>　・個人の情報が、自分の知らないところで回っているなど怖いと思いました。</a:t>
            </a:r>
          </a:p>
          <a:p>
            <a:r>
              <a:rPr lang="ja-JP" altLang="ja-JP" sz="1500" dirty="0">
                <a:latin typeface="游ゴシック" panose="020B0400000000000000" pitchFamily="50" charset="-128"/>
                <a:ea typeface="游ゴシック" panose="020B0400000000000000" pitchFamily="50" charset="-128"/>
              </a:rPr>
              <a:t>　・情報モラルの教育が機器の進化に追いついてないと強く感じます。</a:t>
            </a:r>
          </a:p>
          <a:p>
            <a:r>
              <a:rPr lang="en-US" altLang="ja-JP" sz="1500" dirty="0">
                <a:latin typeface="游ゴシック" panose="020B0400000000000000" pitchFamily="50" charset="-128"/>
                <a:ea typeface="游ゴシック" panose="020B0400000000000000" pitchFamily="50" charset="-128"/>
              </a:rPr>
              <a:t>   </a:t>
            </a:r>
            <a:r>
              <a:rPr lang="ja-JP" altLang="ja-JP" sz="1500" dirty="0">
                <a:latin typeface="游ゴシック" panose="020B0400000000000000" pitchFamily="50" charset="-128"/>
                <a:ea typeface="游ゴシック" panose="020B0400000000000000" pitchFamily="50" charset="-128"/>
              </a:rPr>
              <a:t>・子供がスマホを持つようになり、ラインやインスタの</a:t>
            </a:r>
            <a:r>
              <a:rPr lang="en-US" altLang="ja-JP" sz="1500" dirty="0">
                <a:latin typeface="游ゴシック" panose="020B0400000000000000" pitchFamily="50" charset="-128"/>
                <a:ea typeface="游ゴシック" panose="020B0400000000000000" pitchFamily="50" charset="-128"/>
              </a:rPr>
              <a:t>DM</a:t>
            </a:r>
            <a:r>
              <a:rPr lang="ja-JP" altLang="ja-JP" sz="1500" dirty="0">
                <a:latin typeface="游ゴシック" panose="020B0400000000000000" pitchFamily="50" charset="-128"/>
                <a:ea typeface="游ゴシック" panose="020B0400000000000000" pitchFamily="50" charset="-128"/>
              </a:rPr>
              <a:t>などで何か言われていないかなどの心配はあります。</a:t>
            </a:r>
            <a:endParaRPr lang="en-US" altLang="ja-JP" sz="1500" dirty="0">
              <a:latin typeface="游ゴシック" panose="020B0400000000000000" pitchFamily="50" charset="-128"/>
              <a:ea typeface="游ゴシック" panose="020B0400000000000000" pitchFamily="50" charset="-128"/>
            </a:endParaRPr>
          </a:p>
          <a:p>
            <a:r>
              <a:rPr lang="en-US" altLang="ja-JP" sz="1500" dirty="0">
                <a:latin typeface="游ゴシック" panose="020B0400000000000000" pitchFamily="50" charset="-128"/>
                <a:ea typeface="游ゴシック" panose="020B0400000000000000" pitchFamily="50" charset="-128"/>
              </a:rPr>
              <a:t>     </a:t>
            </a:r>
            <a:r>
              <a:rPr lang="ja-JP" altLang="ja-JP" sz="1500" dirty="0">
                <a:latin typeface="游ゴシック" panose="020B0400000000000000" pitchFamily="50" charset="-128"/>
                <a:ea typeface="游ゴシック" panose="020B0400000000000000" pitchFamily="50" charset="-128"/>
              </a:rPr>
              <a:t>見えないところでのやりとりまでは把握できないので親としては難しいです。</a:t>
            </a:r>
          </a:p>
          <a:p>
            <a:r>
              <a:rPr lang="ja-JP" altLang="ja-JP" sz="1500" dirty="0">
                <a:latin typeface="游ゴシック" panose="020B0400000000000000" pitchFamily="50" charset="-128"/>
                <a:ea typeface="游ゴシック" panose="020B0400000000000000" pitchFamily="50" charset="-128"/>
              </a:rPr>
              <a:t>　・他人事ではなく自分や家族も気をつけていかなければいけないと思いました。　など</a:t>
            </a:r>
            <a:endParaRPr lang="ja-JP" altLang="en-US" sz="1500" dirty="0">
              <a:latin typeface="游ゴシック" panose="020B0400000000000000" pitchFamily="50" charset="-128"/>
              <a:ea typeface="游ゴシック" panose="020B0400000000000000" pitchFamily="50" charset="-128"/>
            </a:endParaRPr>
          </a:p>
          <a:p>
            <a:endParaRPr kumimoji="1" lang="ja-JP" altLang="en-US" dirty="0"/>
          </a:p>
        </p:txBody>
      </p:sp>
      <p:sp>
        <p:nvSpPr>
          <p:cNvPr id="4" name="タイトル 1"/>
          <p:cNvSpPr>
            <a:spLocks noGrp="1"/>
          </p:cNvSpPr>
          <p:nvPr>
            <p:ph type="title"/>
          </p:nvPr>
        </p:nvSpPr>
        <p:spPr/>
        <p:txBody>
          <a:bodyPr>
            <a:normAutofit/>
          </a:bodyPr>
          <a:lstStyle/>
          <a:p>
            <a:r>
              <a:rPr lang="ja-JP" altLang="ja-JP" sz="3400" dirty="0">
                <a:latin typeface="游ゴシック" panose="020B0400000000000000" pitchFamily="50" charset="-128"/>
                <a:ea typeface="游ゴシック" panose="020B0400000000000000" pitchFamily="50" charset="-128"/>
              </a:rPr>
              <a:t>活動の実際</a:t>
            </a:r>
            <a:br>
              <a:rPr lang="en-US" altLang="ja-JP" sz="3400" dirty="0"/>
            </a:br>
            <a:br>
              <a:rPr lang="en-US" altLang="ja-JP" sz="3200" dirty="0"/>
            </a:br>
            <a:endParaRPr kumimoji="1" lang="ja-JP" altLang="en-US" sz="3200" dirty="0"/>
          </a:p>
        </p:txBody>
      </p:sp>
    </p:spTree>
    <p:extLst>
      <p:ext uri="{BB962C8B-B14F-4D97-AF65-F5344CB8AC3E}">
        <p14:creationId xmlns:p14="http://schemas.microsoft.com/office/powerpoint/2010/main" val="2985092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3400" dirty="0">
                <a:latin typeface="游ゴシック" panose="020B0400000000000000" pitchFamily="50" charset="-128"/>
                <a:ea typeface="游ゴシック" panose="020B0400000000000000" pitchFamily="50" charset="-128"/>
              </a:rPr>
              <a:t>活動の実際</a:t>
            </a:r>
            <a:br>
              <a:rPr lang="en-US" altLang="ja-JP" sz="3200" dirty="0"/>
            </a:br>
            <a:br>
              <a:rPr lang="en-US" altLang="ja-JP" sz="3200" dirty="0"/>
            </a:br>
            <a:endParaRPr kumimoji="1" lang="ja-JP" altLang="en-US" sz="3200" dirty="0"/>
          </a:p>
        </p:txBody>
      </p:sp>
      <p:sp>
        <p:nvSpPr>
          <p:cNvPr id="3" name="コンテンツ プレースホルダー 2"/>
          <p:cNvSpPr>
            <a:spLocks noGrp="1"/>
          </p:cNvSpPr>
          <p:nvPr>
            <p:ph idx="1"/>
          </p:nvPr>
        </p:nvSpPr>
        <p:spPr/>
        <p:txBody>
          <a:bodyPr>
            <a:normAutofit/>
          </a:bodyPr>
          <a:lstStyle/>
          <a:p>
            <a:pPr marL="0" indent="0">
              <a:buNone/>
            </a:pPr>
            <a:r>
              <a:rPr lang="ja-JP" altLang="en-US" sz="2200" dirty="0">
                <a:latin typeface="游ゴシック" panose="020B0400000000000000" pitchFamily="50" charset="-128"/>
                <a:ea typeface="游ゴシック" panose="020B0400000000000000" pitchFamily="50" charset="-128"/>
              </a:rPr>
              <a:t>（</a:t>
            </a:r>
            <a:r>
              <a:rPr lang="ja-JP" altLang="ja-JP" sz="2200" dirty="0">
                <a:latin typeface="游ゴシック" panose="020B0400000000000000" pitchFamily="50" charset="-128"/>
                <a:ea typeface="游ゴシック" panose="020B0400000000000000" pitchFamily="50" charset="-128"/>
              </a:rPr>
              <a:t>３）人権学習講座</a:t>
            </a:r>
          </a:p>
          <a:p>
            <a:pPr marL="201168" lvl="1" indent="0">
              <a:lnSpc>
                <a:spcPct val="70000"/>
              </a:lnSpc>
              <a:buNone/>
            </a:pPr>
            <a:r>
              <a:rPr lang="ja-JP" altLang="en-US" sz="2200" dirty="0"/>
              <a:t>　　</a:t>
            </a:r>
            <a:r>
              <a:rPr lang="ja-JP" altLang="en-US" sz="2200" dirty="0">
                <a:latin typeface="游ゴシック" panose="020B0400000000000000" pitchFamily="50" charset="-128"/>
                <a:ea typeface="游ゴシック" panose="020B0400000000000000" pitchFamily="50" charset="-128"/>
              </a:rPr>
              <a:t>①</a:t>
            </a:r>
            <a:r>
              <a:rPr lang="ja-JP" altLang="ja-JP" sz="2200" dirty="0">
                <a:latin typeface="游ゴシック" panose="020B0400000000000000" pitchFamily="50" charset="-128"/>
                <a:ea typeface="游ゴシック" panose="020B0400000000000000" pitchFamily="50" charset="-128"/>
              </a:rPr>
              <a:t>講師：一般社団法人安心安全インターネット塾代表理事　勝野祐子氏</a:t>
            </a:r>
          </a:p>
          <a:p>
            <a:pPr marL="201168" lvl="1" indent="0">
              <a:lnSpc>
                <a:spcPct val="70000"/>
              </a:lnSpc>
              <a:buNone/>
            </a:pPr>
            <a:r>
              <a:rPr lang="ja-JP" altLang="en-US" sz="2200" dirty="0"/>
              <a:t>　　</a:t>
            </a:r>
            <a:r>
              <a:rPr lang="ja-JP" altLang="en-US" sz="2200" dirty="0">
                <a:latin typeface="游ゴシック" panose="020B0400000000000000" pitchFamily="50" charset="-128"/>
                <a:ea typeface="游ゴシック" panose="020B0400000000000000" pitchFamily="50" charset="-128"/>
              </a:rPr>
              <a:t>②</a:t>
            </a:r>
            <a:r>
              <a:rPr lang="ja-JP" altLang="ja-JP" sz="2200" dirty="0">
                <a:latin typeface="游ゴシック" panose="020B0400000000000000" pitchFamily="50" charset="-128"/>
                <a:ea typeface="游ゴシック" panose="020B0400000000000000" pitchFamily="50" charset="-128"/>
              </a:rPr>
              <a:t>内容：「被害者にも加害者にもなりえる！～インターネットによる</a:t>
            </a:r>
            <a:endParaRPr lang="en-US" altLang="ja-JP" sz="2200" dirty="0">
              <a:latin typeface="游ゴシック" panose="020B0400000000000000" pitchFamily="50" charset="-128"/>
              <a:ea typeface="游ゴシック" panose="020B0400000000000000" pitchFamily="50" charset="-128"/>
            </a:endParaRPr>
          </a:p>
          <a:p>
            <a:pPr marL="201168" lvl="1" indent="0">
              <a:lnSpc>
                <a:spcPct val="70000"/>
              </a:lnSpc>
              <a:buNone/>
            </a:pPr>
            <a:r>
              <a:rPr lang="ja-JP" altLang="en-US" sz="2200" dirty="0">
                <a:latin typeface="游ゴシック" panose="020B0400000000000000" pitchFamily="50" charset="-128"/>
                <a:ea typeface="游ゴシック" panose="020B0400000000000000" pitchFamily="50" charset="-128"/>
              </a:rPr>
              <a:t>　　　　　　</a:t>
            </a:r>
            <a:r>
              <a:rPr lang="ja-JP" altLang="ja-JP" sz="2200" dirty="0">
                <a:latin typeface="游ゴシック" panose="020B0400000000000000" pitchFamily="50" charset="-128"/>
                <a:ea typeface="游ゴシック" panose="020B0400000000000000" pitchFamily="50" charset="-128"/>
              </a:rPr>
              <a:t>人権侵害～」</a:t>
            </a:r>
            <a:endParaRPr lang="en-US" altLang="ja-JP" sz="2200" dirty="0">
              <a:latin typeface="游ゴシック" panose="020B0400000000000000" pitchFamily="50" charset="-128"/>
              <a:ea typeface="游ゴシック" panose="020B0400000000000000" pitchFamily="50" charset="-128"/>
            </a:endParaRPr>
          </a:p>
          <a:p>
            <a:pPr marL="201168" lvl="1" indent="0">
              <a:lnSpc>
                <a:spcPct val="70000"/>
              </a:lnSpc>
              <a:buNone/>
            </a:pPr>
            <a:endParaRPr lang="ja-JP" altLang="ja-JP" sz="2200" dirty="0"/>
          </a:p>
          <a:p>
            <a:pPr marL="201168" lvl="1" indent="0">
              <a:lnSpc>
                <a:spcPct val="70000"/>
              </a:lnSpc>
              <a:buNone/>
            </a:pPr>
            <a:r>
              <a:rPr lang="en-US" altLang="ja-JP" sz="2200" dirty="0"/>
              <a:t> </a:t>
            </a:r>
            <a:r>
              <a:rPr lang="ja-JP" altLang="en-US" sz="2200" dirty="0"/>
              <a:t>　　</a:t>
            </a:r>
            <a:r>
              <a:rPr lang="en-US" altLang="ja-JP" sz="2200" dirty="0">
                <a:latin typeface="游ゴシック" panose="020B0400000000000000" pitchFamily="50" charset="-128"/>
                <a:ea typeface="游ゴシック" panose="020B0400000000000000" pitchFamily="50" charset="-128"/>
              </a:rPr>
              <a:t>1</a:t>
            </a:r>
            <a:r>
              <a:rPr lang="ja-JP" altLang="en-US" sz="2200" dirty="0">
                <a:latin typeface="游ゴシック" panose="020B0400000000000000" pitchFamily="50" charset="-128"/>
                <a:ea typeface="游ゴシック" panose="020B0400000000000000" pitchFamily="50" charset="-128"/>
              </a:rPr>
              <a:t>回目</a:t>
            </a:r>
            <a:r>
              <a:rPr lang="ja-JP" altLang="ja-JP" sz="2200" dirty="0">
                <a:latin typeface="游ゴシック" panose="020B0400000000000000" pitchFamily="50" charset="-128"/>
                <a:ea typeface="游ゴシック" panose="020B0400000000000000" pitchFamily="50" charset="-128"/>
              </a:rPr>
              <a:t>　「インターネットの人権侵害の実態を知る」</a:t>
            </a:r>
            <a:r>
              <a:rPr lang="ja-JP" altLang="en-US" dirty="0">
                <a:latin typeface="游ゴシック" panose="020B0400000000000000" pitchFamily="50" charset="-128"/>
                <a:ea typeface="游ゴシック" panose="020B0400000000000000" pitchFamily="50" charset="-128"/>
              </a:rPr>
              <a:t>令和</a:t>
            </a:r>
            <a:r>
              <a:rPr lang="en-US" altLang="ja-JP" dirty="0">
                <a:latin typeface="游ゴシック" panose="020B0400000000000000" pitchFamily="50" charset="-128"/>
                <a:ea typeface="游ゴシック" panose="020B0400000000000000" pitchFamily="50" charset="-128"/>
              </a:rPr>
              <a:t>4</a:t>
            </a:r>
            <a:r>
              <a:rPr lang="ja-JP" altLang="en-US" dirty="0">
                <a:latin typeface="游ゴシック" panose="020B0400000000000000" pitchFamily="50" charset="-128"/>
                <a:ea typeface="游ゴシック" panose="020B0400000000000000" pitchFamily="50" charset="-128"/>
              </a:rPr>
              <a:t>年</a:t>
            </a:r>
            <a:r>
              <a:rPr lang="en-US" altLang="ja-JP" dirty="0">
                <a:latin typeface="游ゴシック" panose="020B0400000000000000" pitchFamily="50" charset="-128"/>
                <a:ea typeface="游ゴシック" panose="020B0400000000000000" pitchFamily="50" charset="-128"/>
              </a:rPr>
              <a:t>11</a:t>
            </a:r>
            <a:r>
              <a:rPr lang="ja-JP" altLang="en-US" dirty="0">
                <a:latin typeface="游ゴシック" panose="020B0400000000000000" pitchFamily="50" charset="-128"/>
                <a:ea typeface="游ゴシック" panose="020B0400000000000000" pitchFamily="50" charset="-128"/>
              </a:rPr>
              <a:t>月</a:t>
            </a:r>
            <a:r>
              <a:rPr lang="en-US" altLang="ja-JP" dirty="0">
                <a:latin typeface="游ゴシック" panose="020B0400000000000000" pitchFamily="50" charset="-128"/>
                <a:ea typeface="游ゴシック" panose="020B0400000000000000" pitchFamily="50" charset="-128"/>
              </a:rPr>
              <a:t>26</a:t>
            </a:r>
            <a:r>
              <a:rPr lang="ja-JP" altLang="en-US" dirty="0">
                <a:latin typeface="游ゴシック" panose="020B0400000000000000" pitchFamily="50" charset="-128"/>
                <a:ea typeface="游ゴシック" panose="020B0400000000000000" pitchFamily="50" charset="-128"/>
              </a:rPr>
              <a:t>日</a:t>
            </a:r>
            <a:endParaRPr lang="ja-JP" altLang="ja-JP" dirty="0">
              <a:latin typeface="游ゴシック" panose="020B0400000000000000" pitchFamily="50" charset="-128"/>
              <a:ea typeface="游ゴシック" panose="020B0400000000000000" pitchFamily="50" charset="-128"/>
            </a:endParaRPr>
          </a:p>
          <a:p>
            <a:pPr marL="201168" lvl="1" indent="0">
              <a:lnSpc>
                <a:spcPct val="70000"/>
              </a:lnSpc>
              <a:buNone/>
            </a:pPr>
            <a:r>
              <a:rPr lang="ja-JP" altLang="en-US" sz="2200" dirty="0"/>
              <a:t>　　　</a:t>
            </a:r>
            <a:r>
              <a:rPr lang="ja-JP" altLang="en-US" sz="2200" dirty="0">
                <a:latin typeface="游ゴシック" panose="020B0400000000000000" pitchFamily="50" charset="-128"/>
                <a:ea typeface="游ゴシック" panose="020B0400000000000000" pitchFamily="50" charset="-128"/>
              </a:rPr>
              <a:t>・</a:t>
            </a:r>
            <a:r>
              <a:rPr lang="ja-JP" altLang="ja-JP" sz="2200" dirty="0">
                <a:latin typeface="游ゴシック" panose="020B0400000000000000" pitchFamily="50" charset="-128"/>
                <a:ea typeface="游ゴシック" panose="020B0400000000000000" pitchFamily="50" charset="-128"/>
              </a:rPr>
              <a:t>ＳＮＳについての解説</a:t>
            </a:r>
            <a:endParaRPr lang="en-US" altLang="ja-JP" sz="2200" dirty="0">
              <a:latin typeface="游ゴシック" panose="020B0400000000000000" pitchFamily="50" charset="-128"/>
              <a:ea typeface="游ゴシック" panose="020B0400000000000000" pitchFamily="50" charset="-128"/>
            </a:endParaRPr>
          </a:p>
          <a:p>
            <a:pPr marL="201168" lvl="1" indent="0">
              <a:lnSpc>
                <a:spcPct val="70000"/>
              </a:lnSpc>
              <a:buNone/>
            </a:pPr>
            <a:r>
              <a:rPr lang="ja-JP" altLang="en-US" sz="2200" dirty="0"/>
              <a:t>　　　</a:t>
            </a:r>
            <a:r>
              <a:rPr lang="ja-JP" altLang="en-US" sz="2200" dirty="0">
                <a:latin typeface="游ゴシック" panose="020B0400000000000000" pitchFamily="50" charset="-128"/>
                <a:ea typeface="游ゴシック" panose="020B0400000000000000" pitchFamily="50" charset="-128"/>
              </a:rPr>
              <a:t>・インターネット上の</a:t>
            </a:r>
            <a:r>
              <a:rPr lang="ja-JP" altLang="ja-JP" sz="2200" dirty="0">
                <a:latin typeface="游ゴシック" panose="020B0400000000000000" pitchFamily="50" charset="-128"/>
                <a:ea typeface="游ゴシック" panose="020B0400000000000000" pitchFamily="50" charset="-128"/>
              </a:rPr>
              <a:t>人権侵害についての事例紹介</a:t>
            </a:r>
          </a:p>
          <a:p>
            <a:r>
              <a:rPr lang="en-US" altLang="ja-JP" dirty="0"/>
              <a:t> </a:t>
            </a:r>
            <a:endParaRPr lang="ja-JP" altLang="ja-JP" dirty="0"/>
          </a:p>
        </p:txBody>
      </p:sp>
      <p:pic>
        <p:nvPicPr>
          <p:cNvPr id="5" name="図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41956" y="675447"/>
            <a:ext cx="692331" cy="982327"/>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83890" y="4104568"/>
            <a:ext cx="2716131" cy="2037098"/>
          </a:xfrm>
          <a:prstGeom prst="rect">
            <a:avLst/>
          </a:prstGeom>
        </p:spPr>
      </p:pic>
    </p:spTree>
    <p:extLst>
      <p:ext uri="{BB962C8B-B14F-4D97-AF65-F5344CB8AC3E}">
        <p14:creationId xmlns:p14="http://schemas.microsoft.com/office/powerpoint/2010/main" val="2161757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normAutofit/>
          </a:bodyPr>
          <a:lstStyle/>
          <a:p>
            <a:r>
              <a:rPr lang="ja-JP" altLang="ja-JP" sz="3400" dirty="0">
                <a:latin typeface="游ゴシック" panose="020B0400000000000000" pitchFamily="50" charset="-128"/>
                <a:ea typeface="游ゴシック" panose="020B0400000000000000" pitchFamily="50" charset="-128"/>
              </a:rPr>
              <a:t>活動の実際</a:t>
            </a:r>
            <a:br>
              <a:rPr lang="en-US" altLang="ja-JP" sz="3400" dirty="0">
                <a:latin typeface="游ゴシック" panose="020B0400000000000000" pitchFamily="50" charset="-128"/>
                <a:ea typeface="游ゴシック" panose="020B0400000000000000" pitchFamily="50" charset="-128"/>
              </a:rPr>
            </a:br>
            <a:br>
              <a:rPr lang="en-US" altLang="ja-JP" sz="3200" dirty="0"/>
            </a:br>
            <a:endParaRPr kumimoji="1" lang="ja-JP" altLang="en-US" sz="3200" dirty="0"/>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6212109" y="2044931"/>
            <a:ext cx="5087657" cy="3815743"/>
          </a:xfrm>
          <a:prstGeom prst="rect">
            <a:avLst/>
          </a:prstGeom>
        </p:spPr>
      </p:pic>
      <p:pic>
        <p:nvPicPr>
          <p:cNvPr id="6" name="コンテンツ プレースホルダー 4"/>
          <p:cNvPicPr>
            <a:picLocks/>
          </p:cNvPicPr>
          <p:nvPr/>
        </p:nvPicPr>
        <p:blipFill>
          <a:blip r:embed="rId3" cstate="print">
            <a:extLst>
              <a:ext uri="{28A0092B-C50C-407E-A947-70E740481C1C}">
                <a14:useLocalDpi xmlns:a14="http://schemas.microsoft.com/office/drawing/2010/main"/>
              </a:ext>
            </a:extLst>
          </a:blip>
          <a:srcRect/>
          <a:stretch>
            <a:fillRect/>
          </a:stretch>
        </p:blipFill>
        <p:spPr bwMode="auto">
          <a:xfrm>
            <a:off x="1097280" y="2044931"/>
            <a:ext cx="4655127" cy="3815743"/>
          </a:xfrm>
          <a:prstGeom prst="rect">
            <a:avLst/>
          </a:prstGeom>
          <a:noFill/>
          <a:ln>
            <a:noFill/>
          </a:ln>
        </p:spPr>
      </p:pic>
    </p:spTree>
    <p:extLst>
      <p:ext uri="{BB962C8B-B14F-4D97-AF65-F5344CB8AC3E}">
        <p14:creationId xmlns:p14="http://schemas.microsoft.com/office/powerpoint/2010/main" val="1831472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3400" dirty="0">
                <a:latin typeface="游ゴシック" panose="020B0400000000000000" pitchFamily="50" charset="-128"/>
                <a:ea typeface="游ゴシック" panose="020B0400000000000000" pitchFamily="50" charset="-128"/>
              </a:rPr>
              <a:t>活動の実際</a:t>
            </a:r>
            <a:br>
              <a:rPr lang="en-US" altLang="ja-JP" sz="3200" dirty="0">
                <a:latin typeface="游ゴシック" panose="020B0400000000000000" pitchFamily="50" charset="-128"/>
                <a:ea typeface="游ゴシック" panose="020B0400000000000000" pitchFamily="50" charset="-128"/>
              </a:rPr>
            </a:br>
            <a:br>
              <a:rPr lang="en-US" altLang="ja-JP" sz="3200" dirty="0"/>
            </a:br>
            <a:endParaRPr kumimoji="1" lang="ja-JP" altLang="en-US" sz="3200" dirty="0"/>
          </a:p>
        </p:txBody>
      </p:sp>
      <p:sp>
        <p:nvSpPr>
          <p:cNvPr id="3" name="コンテンツ プレースホルダー 2"/>
          <p:cNvSpPr>
            <a:spLocks noGrp="1"/>
          </p:cNvSpPr>
          <p:nvPr>
            <p:ph idx="1"/>
          </p:nvPr>
        </p:nvSpPr>
        <p:spPr/>
        <p:txBody>
          <a:bodyPr/>
          <a:lstStyle/>
          <a:p>
            <a:pPr marL="91440" lvl="1" indent="-91440">
              <a:spcBef>
                <a:spcPts val="1200"/>
              </a:spcBef>
              <a:spcAft>
                <a:spcPts val="200"/>
              </a:spcAft>
              <a:buSzPct val="100000"/>
              <a:buFont typeface="Calibri" panose="020F0502020204030204" pitchFamily="34" charset="0"/>
              <a:buChar char=" "/>
            </a:pPr>
            <a:r>
              <a:rPr lang="ja-JP" altLang="en-US" sz="1800" dirty="0"/>
              <a:t>　　　</a:t>
            </a:r>
            <a:r>
              <a:rPr lang="ja-JP" altLang="ja-JP" sz="2200" dirty="0">
                <a:latin typeface="游ゴシック" panose="020B0400000000000000" pitchFamily="50" charset="-128"/>
                <a:ea typeface="游ゴシック" panose="020B0400000000000000" pitchFamily="50" charset="-128"/>
              </a:rPr>
              <a:t>２回目　「ＳＮＳ上の人権侵害に巻き込まれないための心得」</a:t>
            </a:r>
            <a:r>
              <a:rPr lang="ja-JP" altLang="en-US" dirty="0">
                <a:latin typeface="游ゴシック" panose="020B0400000000000000" pitchFamily="50" charset="-128"/>
                <a:ea typeface="游ゴシック" panose="020B0400000000000000" pitchFamily="50" charset="-128"/>
              </a:rPr>
              <a:t>令和</a:t>
            </a:r>
            <a:r>
              <a:rPr lang="en-US" altLang="ja-JP" dirty="0">
                <a:latin typeface="游ゴシック" panose="020B0400000000000000" pitchFamily="50" charset="-128"/>
                <a:ea typeface="游ゴシック" panose="020B0400000000000000" pitchFamily="50" charset="-128"/>
              </a:rPr>
              <a:t>4</a:t>
            </a:r>
            <a:r>
              <a:rPr lang="ja-JP" altLang="en-US" dirty="0">
                <a:latin typeface="游ゴシック" panose="020B0400000000000000" pitchFamily="50" charset="-128"/>
                <a:ea typeface="游ゴシック" panose="020B0400000000000000" pitchFamily="50" charset="-128"/>
              </a:rPr>
              <a:t>年</a:t>
            </a:r>
            <a:r>
              <a:rPr lang="en-US" altLang="ja-JP" dirty="0">
                <a:latin typeface="游ゴシック" panose="020B0400000000000000" pitchFamily="50" charset="-128"/>
                <a:ea typeface="游ゴシック" panose="020B0400000000000000" pitchFamily="50" charset="-128"/>
              </a:rPr>
              <a:t>12</a:t>
            </a:r>
            <a:r>
              <a:rPr lang="ja-JP" altLang="en-US" dirty="0">
                <a:latin typeface="游ゴシック" panose="020B0400000000000000" pitchFamily="50" charset="-128"/>
                <a:ea typeface="游ゴシック" panose="020B0400000000000000" pitchFamily="50" charset="-128"/>
              </a:rPr>
              <a:t>月</a:t>
            </a:r>
            <a:r>
              <a:rPr lang="en-US" altLang="ja-JP" dirty="0">
                <a:latin typeface="游ゴシック" panose="020B0400000000000000" pitchFamily="50" charset="-128"/>
                <a:ea typeface="游ゴシック" panose="020B0400000000000000" pitchFamily="50" charset="-128"/>
              </a:rPr>
              <a:t>3</a:t>
            </a:r>
            <a:r>
              <a:rPr lang="ja-JP" altLang="en-US" dirty="0">
                <a:latin typeface="游ゴシック" panose="020B0400000000000000" pitchFamily="50" charset="-128"/>
                <a:ea typeface="游ゴシック" panose="020B0400000000000000" pitchFamily="50" charset="-128"/>
              </a:rPr>
              <a:t>日</a:t>
            </a:r>
            <a:endParaRPr lang="ja-JP" altLang="ja-JP" sz="2200" dirty="0">
              <a:latin typeface="游ゴシック" panose="020B0400000000000000" pitchFamily="50" charset="-128"/>
              <a:ea typeface="游ゴシック" panose="020B0400000000000000" pitchFamily="50" charset="-128"/>
            </a:endParaRPr>
          </a:p>
          <a:p>
            <a:r>
              <a:rPr lang="ja-JP" altLang="en-US" sz="2200" dirty="0"/>
              <a:t>　　　　</a:t>
            </a:r>
            <a:r>
              <a:rPr lang="ja-JP" altLang="en-US" sz="2200" dirty="0">
                <a:latin typeface="游ゴシック" panose="020B0400000000000000" pitchFamily="50" charset="-128"/>
                <a:ea typeface="游ゴシック" panose="020B0400000000000000" pitchFamily="50" charset="-128"/>
              </a:rPr>
              <a:t>・</a:t>
            </a:r>
            <a:r>
              <a:rPr lang="ja-JP" altLang="ja-JP" sz="2200" dirty="0">
                <a:latin typeface="游ゴシック" panose="020B0400000000000000" pitchFamily="50" charset="-128"/>
                <a:ea typeface="游ゴシック" panose="020B0400000000000000" pitchFamily="50" charset="-128"/>
              </a:rPr>
              <a:t>被害に遭った時の対応や人権を尊重した利用の仕方</a:t>
            </a:r>
          </a:p>
          <a:p>
            <a:r>
              <a:rPr lang="en-US" altLang="ja-JP" sz="1800" dirty="0"/>
              <a:t> </a:t>
            </a:r>
            <a:endParaRPr lang="ja-JP" altLang="ja-JP" sz="1800" dirty="0"/>
          </a:p>
          <a:p>
            <a:endParaRPr lang="en-US" altLang="ja-JP" sz="1800" dirty="0"/>
          </a:p>
          <a:p>
            <a:endParaRPr lang="en-US" altLang="ja-JP" sz="1800" dirty="0"/>
          </a:p>
          <a:p>
            <a:r>
              <a:rPr lang="en-US" altLang="ja-JP" sz="1800" dirty="0"/>
              <a:t> </a:t>
            </a:r>
            <a:endParaRPr kumimoji="1" lang="ja-JP" altLang="en-US" dirty="0"/>
          </a:p>
        </p:txBody>
      </p:sp>
      <p:sp>
        <p:nvSpPr>
          <p:cNvPr id="4" name="角丸四角形 3"/>
          <p:cNvSpPr/>
          <p:nvPr/>
        </p:nvSpPr>
        <p:spPr>
          <a:xfrm>
            <a:off x="985057" y="3276247"/>
            <a:ext cx="10000211" cy="10157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ja-JP" sz="2200" dirty="0">
                <a:latin typeface="游ゴシック" panose="020B0400000000000000" pitchFamily="50" charset="-128"/>
                <a:ea typeface="游ゴシック" panose="020B0400000000000000" pitchFamily="50" charset="-128"/>
              </a:rPr>
              <a:t>テーマに沿ったグループワークを行い、受講者は相互に活発な意見交換をすることで、インターネット上の人権侵害の問題に対する理解を深めることができた</a:t>
            </a:r>
            <a:r>
              <a:rPr lang="ja-JP" altLang="en-US" sz="2200" dirty="0">
                <a:latin typeface="游ゴシック" panose="020B0400000000000000" pitchFamily="50" charset="-128"/>
                <a:ea typeface="游ゴシック" panose="020B0400000000000000" pitchFamily="50" charset="-128"/>
              </a:rPr>
              <a:t>。</a:t>
            </a:r>
            <a:endParaRPr lang="ja-JP" altLang="ja-JP" sz="2200" dirty="0">
              <a:latin typeface="游ゴシック" panose="020B0400000000000000" pitchFamily="50" charset="-128"/>
              <a:ea typeface="游ゴシック" panose="020B0400000000000000" pitchFamily="50" charset="-128"/>
            </a:endParaRPr>
          </a:p>
        </p:txBody>
      </p:sp>
      <p:sp>
        <p:nvSpPr>
          <p:cNvPr id="5" name="下矢印 4"/>
          <p:cNvSpPr/>
          <p:nvPr/>
        </p:nvSpPr>
        <p:spPr>
          <a:xfrm>
            <a:off x="5295206" y="2793801"/>
            <a:ext cx="324197" cy="374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56713" y="4353792"/>
            <a:ext cx="2589200" cy="1941900"/>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38893" y="4353792"/>
            <a:ext cx="2589199" cy="1941900"/>
          </a:xfrm>
          <a:prstGeom prst="rect">
            <a:avLst/>
          </a:prstGeom>
        </p:spPr>
      </p:pic>
    </p:spTree>
    <p:extLst>
      <p:ext uri="{BB962C8B-B14F-4D97-AF65-F5344CB8AC3E}">
        <p14:creationId xmlns:p14="http://schemas.microsoft.com/office/powerpoint/2010/main" val="391400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241474" y="2238484"/>
            <a:ext cx="4885008" cy="3663756"/>
          </a:xfrm>
          <a:prstGeom prst="rect">
            <a:avLst/>
          </a:prstGeom>
        </p:spPr>
      </p:pic>
      <p:sp>
        <p:nvSpPr>
          <p:cNvPr id="5" name="タイトル 1"/>
          <p:cNvSpPr>
            <a:spLocks noGrp="1"/>
          </p:cNvSpPr>
          <p:nvPr>
            <p:ph type="title"/>
          </p:nvPr>
        </p:nvSpPr>
        <p:spPr/>
        <p:txBody>
          <a:bodyPr>
            <a:normAutofit/>
          </a:bodyPr>
          <a:lstStyle/>
          <a:p>
            <a:r>
              <a:rPr lang="ja-JP" altLang="ja-JP" sz="3400" dirty="0">
                <a:latin typeface="游ゴシック" panose="020B0400000000000000" pitchFamily="50" charset="-128"/>
                <a:ea typeface="游ゴシック" panose="020B0400000000000000" pitchFamily="50" charset="-128"/>
              </a:rPr>
              <a:t>活動の実際</a:t>
            </a:r>
            <a:br>
              <a:rPr lang="en-US" altLang="ja-JP" sz="3200" dirty="0"/>
            </a:br>
            <a:br>
              <a:rPr lang="en-US" altLang="ja-JP" sz="3200" dirty="0"/>
            </a:br>
            <a:endParaRPr kumimoji="1" lang="ja-JP" altLang="en-US" sz="3200" dirty="0"/>
          </a:p>
        </p:txBody>
      </p:sp>
      <p:pic>
        <p:nvPicPr>
          <p:cNvPr id="6" name="図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70674" y="2238484"/>
            <a:ext cx="4885006" cy="3663755"/>
          </a:xfrm>
          <a:prstGeom prst="rect">
            <a:avLst/>
          </a:prstGeom>
        </p:spPr>
      </p:pic>
    </p:spTree>
    <p:extLst>
      <p:ext uri="{BB962C8B-B14F-4D97-AF65-F5344CB8AC3E}">
        <p14:creationId xmlns:p14="http://schemas.microsoft.com/office/powerpoint/2010/main" val="298704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lang="ja-JP" altLang="en-US" dirty="0">
                <a:latin typeface="游ゴシック" panose="020B0400000000000000" pitchFamily="50" charset="-128"/>
                <a:ea typeface="游ゴシック" panose="020B0400000000000000" pitchFamily="50" charset="-128"/>
              </a:rPr>
              <a:t>・インターネットの世界での人権侵害について、ある程度理解できました。</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a:t>
            </a:r>
            <a:r>
              <a:rPr lang="en-US" altLang="ja-JP" dirty="0">
                <a:latin typeface="游ゴシック" panose="020B0400000000000000" pitchFamily="50" charset="-128"/>
                <a:ea typeface="游ゴシック" panose="020B0400000000000000" pitchFamily="50" charset="-128"/>
              </a:rPr>
              <a:t>SNS</a:t>
            </a:r>
            <a:r>
              <a:rPr lang="ja-JP" altLang="en-US" dirty="0">
                <a:latin typeface="游ゴシック" panose="020B0400000000000000" pitchFamily="50" charset="-128"/>
                <a:ea typeface="游ゴシック" panose="020B0400000000000000" pitchFamily="50" charset="-128"/>
              </a:rPr>
              <a:t>の投稿に対しての意識を改めて考えることができた。人権侵害について子ども</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　のときから教えていくことが必要だと思います。</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・今まで泣き寝入り状態だったが、駆け込める場所があるとわかっただけでも有意義</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　でした。</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・今回教えていただいたことを、周りにも共有していこうと思います。</a:t>
            </a:r>
            <a:endParaRPr lang="en-US" altLang="ja-JP" dirty="0">
              <a:latin typeface="游ゴシック" panose="020B0400000000000000" pitchFamily="50" charset="-128"/>
              <a:ea typeface="游ゴシック" panose="020B0400000000000000" pitchFamily="50" charset="-128"/>
            </a:endParaRPr>
          </a:p>
          <a:p>
            <a:endParaRPr kumimoji="1" lang="ja-JP" altLang="en-US" dirty="0"/>
          </a:p>
        </p:txBody>
      </p:sp>
      <p:sp>
        <p:nvSpPr>
          <p:cNvPr id="6" name="タイトル 1"/>
          <p:cNvSpPr>
            <a:spLocks noGrp="1"/>
          </p:cNvSpPr>
          <p:nvPr>
            <p:ph type="title"/>
          </p:nvPr>
        </p:nvSpPr>
        <p:spPr/>
        <p:txBody>
          <a:bodyPr>
            <a:normAutofit/>
          </a:bodyPr>
          <a:lstStyle/>
          <a:p>
            <a:r>
              <a:rPr lang="ja-JP" altLang="ja-JP" sz="3400" dirty="0">
                <a:latin typeface="游ゴシック" panose="020B0400000000000000" pitchFamily="50" charset="-128"/>
                <a:ea typeface="游ゴシック" panose="020B0400000000000000" pitchFamily="50" charset="-128"/>
              </a:rPr>
              <a:t>活動の実際</a:t>
            </a:r>
            <a:br>
              <a:rPr lang="en-US" altLang="ja-JP" sz="3400" dirty="0">
                <a:latin typeface="游ゴシック" panose="020B0400000000000000" pitchFamily="50" charset="-128"/>
                <a:ea typeface="游ゴシック" panose="020B0400000000000000" pitchFamily="50" charset="-128"/>
              </a:rPr>
            </a:br>
            <a:br>
              <a:rPr lang="en-US" altLang="ja-JP" sz="3200" dirty="0"/>
            </a:br>
            <a:r>
              <a:rPr lang="ja-JP" altLang="en-US" sz="2200" dirty="0">
                <a:latin typeface="游ゴシック" panose="020B0400000000000000" pitchFamily="50" charset="-128"/>
                <a:ea typeface="游ゴシック" panose="020B0400000000000000" pitchFamily="50" charset="-128"/>
              </a:rPr>
              <a:t>　受講後の感想</a:t>
            </a:r>
            <a:r>
              <a:rPr lang="ja-JP" altLang="ja-JP" sz="2200" dirty="0">
                <a:latin typeface="游ゴシック" panose="020B0400000000000000" pitchFamily="50" charset="-128"/>
                <a:ea typeface="游ゴシック" panose="020B0400000000000000" pitchFamily="50" charset="-128"/>
              </a:rPr>
              <a:t>（</a:t>
            </a:r>
            <a:r>
              <a:rPr lang="ja-JP" altLang="en-US" sz="2200" dirty="0">
                <a:latin typeface="游ゴシック" panose="020B0400000000000000" pitchFamily="50" charset="-128"/>
                <a:ea typeface="游ゴシック" panose="020B0400000000000000" pitchFamily="50" charset="-128"/>
              </a:rPr>
              <a:t>抜粋</a:t>
            </a:r>
            <a:r>
              <a:rPr lang="ja-JP" altLang="ja-JP" sz="2200" dirty="0">
                <a:latin typeface="游ゴシック" panose="020B0400000000000000" pitchFamily="50" charset="-128"/>
                <a:ea typeface="游ゴシック" panose="020B0400000000000000" pitchFamily="50" charset="-128"/>
              </a:rPr>
              <a:t>）</a:t>
            </a:r>
            <a:endParaRPr kumimoji="1" lang="ja-JP" altLang="en-US" sz="2200" dirty="0"/>
          </a:p>
        </p:txBody>
      </p:sp>
    </p:spTree>
    <p:extLst>
      <p:ext uri="{BB962C8B-B14F-4D97-AF65-F5344CB8AC3E}">
        <p14:creationId xmlns:p14="http://schemas.microsoft.com/office/powerpoint/2010/main" val="222834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sz="3400" dirty="0">
                <a:latin typeface="游ゴシック" panose="020B0400000000000000" pitchFamily="50" charset="-128"/>
                <a:ea typeface="游ゴシック" panose="020B0400000000000000" pitchFamily="50" charset="-128"/>
              </a:rPr>
              <a:t>活動の実際</a:t>
            </a:r>
            <a:br>
              <a:rPr lang="en-US" altLang="ja-JP" dirty="0"/>
            </a:br>
            <a:endParaRPr kumimoji="1" lang="ja-JP" altLang="en-US" dirty="0"/>
          </a:p>
        </p:txBody>
      </p:sp>
      <p:sp>
        <p:nvSpPr>
          <p:cNvPr id="3" name="コンテンツ プレースホルダー 2"/>
          <p:cNvSpPr>
            <a:spLocks noGrp="1"/>
          </p:cNvSpPr>
          <p:nvPr>
            <p:ph idx="1"/>
          </p:nvPr>
        </p:nvSpPr>
        <p:spPr/>
        <p:txBody>
          <a:bodyPr/>
          <a:lstStyle/>
          <a:p>
            <a:r>
              <a:rPr lang="ja-JP" altLang="en-US" sz="2200" dirty="0">
                <a:latin typeface="游ゴシック" panose="020B0400000000000000" pitchFamily="50" charset="-128"/>
                <a:ea typeface="游ゴシック" panose="020B0400000000000000" pitchFamily="50" charset="-128"/>
              </a:rPr>
              <a:t>（</a:t>
            </a:r>
            <a:r>
              <a:rPr lang="ja-JP" altLang="ja-JP" sz="2200" dirty="0">
                <a:latin typeface="游ゴシック" panose="020B0400000000000000" pitchFamily="50" charset="-128"/>
                <a:ea typeface="游ゴシック" panose="020B0400000000000000" pitchFamily="50" charset="-128"/>
              </a:rPr>
              <a:t>４）人権学習講座の</a:t>
            </a:r>
            <a:r>
              <a:rPr lang="en-US" altLang="ja-JP" sz="2200" dirty="0">
                <a:latin typeface="游ゴシック" panose="020B0400000000000000" pitchFamily="50" charset="-128"/>
                <a:ea typeface="游ゴシック" panose="020B0400000000000000" pitchFamily="50" charset="-128"/>
              </a:rPr>
              <a:t>YouTube</a:t>
            </a:r>
            <a:r>
              <a:rPr lang="ja-JP" altLang="ja-JP" sz="2200" dirty="0">
                <a:latin typeface="游ゴシック" panose="020B0400000000000000" pitchFamily="50" charset="-128"/>
                <a:ea typeface="游ゴシック" panose="020B0400000000000000" pitchFamily="50" charset="-128"/>
              </a:rPr>
              <a:t>配信</a:t>
            </a:r>
          </a:p>
          <a:p>
            <a:pPr marL="201168" lvl="1" indent="0">
              <a:lnSpc>
                <a:spcPct val="70000"/>
              </a:lnSpc>
              <a:buNone/>
            </a:pPr>
            <a:r>
              <a:rPr lang="ja-JP" altLang="ja-JP" sz="2200" dirty="0"/>
              <a:t>　　</a:t>
            </a:r>
            <a:r>
              <a:rPr lang="ja-JP" altLang="ja-JP" sz="2200" dirty="0">
                <a:latin typeface="游ゴシック" panose="020B0400000000000000" pitchFamily="50" charset="-128"/>
                <a:ea typeface="游ゴシック" panose="020B0400000000000000" pitchFamily="50" charset="-128"/>
              </a:rPr>
              <a:t>講座をビデオ撮影</a:t>
            </a:r>
            <a:r>
              <a:rPr lang="ja-JP" altLang="en-US" sz="2200" dirty="0">
                <a:latin typeface="游ゴシック" panose="020B0400000000000000" pitchFamily="50" charset="-128"/>
                <a:ea typeface="游ゴシック" panose="020B0400000000000000" pitchFamily="50" charset="-128"/>
              </a:rPr>
              <a:t>・編集</a:t>
            </a:r>
            <a:r>
              <a:rPr lang="ja-JP" altLang="ja-JP" sz="2200" dirty="0">
                <a:latin typeface="游ゴシック" panose="020B0400000000000000" pitchFamily="50" charset="-128"/>
                <a:ea typeface="游ゴシック" panose="020B0400000000000000" pitchFamily="50" charset="-128"/>
              </a:rPr>
              <a:t>し、生涯学習課の公式</a:t>
            </a:r>
            <a:r>
              <a:rPr lang="en-US" altLang="ja-JP" sz="2200" dirty="0">
                <a:latin typeface="游ゴシック" panose="020B0400000000000000" pitchFamily="50" charset="-128"/>
                <a:ea typeface="游ゴシック" panose="020B0400000000000000" pitchFamily="50" charset="-128"/>
              </a:rPr>
              <a:t>YouTube</a:t>
            </a:r>
            <a:r>
              <a:rPr lang="ja-JP" altLang="ja-JP" sz="2200" dirty="0">
                <a:latin typeface="游ゴシック" panose="020B0400000000000000" pitchFamily="50" charset="-128"/>
                <a:ea typeface="游ゴシック" panose="020B0400000000000000" pitchFamily="50" charset="-128"/>
              </a:rPr>
              <a:t>チャンネル</a:t>
            </a:r>
            <a:endParaRPr lang="en-US" altLang="ja-JP" sz="2200" dirty="0">
              <a:latin typeface="游ゴシック" panose="020B0400000000000000" pitchFamily="50" charset="-128"/>
              <a:ea typeface="游ゴシック" panose="020B0400000000000000" pitchFamily="50" charset="-128"/>
            </a:endParaRPr>
          </a:p>
          <a:p>
            <a:pPr marL="201168" lvl="1" indent="0">
              <a:lnSpc>
                <a:spcPct val="70000"/>
              </a:lnSpc>
              <a:buNone/>
            </a:pPr>
            <a:r>
              <a:rPr lang="ja-JP" altLang="en-US" sz="2200" dirty="0">
                <a:latin typeface="游ゴシック" panose="020B0400000000000000" pitchFamily="50" charset="-128"/>
                <a:ea typeface="游ゴシック" panose="020B0400000000000000" pitchFamily="50" charset="-128"/>
              </a:rPr>
              <a:t>　</a:t>
            </a:r>
            <a:r>
              <a:rPr lang="ja-JP" altLang="ja-JP" sz="2200" dirty="0">
                <a:latin typeface="游ゴシック" panose="020B0400000000000000" pitchFamily="50" charset="-128"/>
                <a:ea typeface="游ゴシック" panose="020B0400000000000000" pitchFamily="50" charset="-128"/>
              </a:rPr>
              <a:t>「いちのみや生涯学習チャンネル」で配信。</a:t>
            </a:r>
            <a:endParaRPr lang="en-US" altLang="ja-JP" sz="2200" dirty="0">
              <a:latin typeface="游ゴシック" panose="020B0400000000000000" pitchFamily="50" charset="-128"/>
              <a:ea typeface="游ゴシック" panose="020B0400000000000000" pitchFamily="50" charset="-128"/>
            </a:endParaRPr>
          </a:p>
          <a:p>
            <a:pPr marL="201168" lvl="1" indent="0">
              <a:lnSpc>
                <a:spcPct val="70000"/>
              </a:lnSpc>
              <a:buNone/>
            </a:pPr>
            <a:r>
              <a:rPr lang="ja-JP" altLang="en-US" sz="2200" dirty="0"/>
              <a:t>　　</a:t>
            </a:r>
            <a:r>
              <a:rPr lang="ja-JP" altLang="ja-JP" sz="2200" dirty="0">
                <a:latin typeface="游ゴシック" panose="020B0400000000000000" pitchFamily="50" charset="-128"/>
                <a:ea typeface="游ゴシック" panose="020B0400000000000000" pitchFamily="50" charset="-128"/>
              </a:rPr>
              <a:t>期間は令和５年１２月２８日までの約１年間。また、</a:t>
            </a:r>
            <a:r>
              <a:rPr lang="en-US" altLang="ja-JP" sz="2200" dirty="0">
                <a:latin typeface="游ゴシック" panose="020B0400000000000000" pitchFamily="50" charset="-128"/>
                <a:ea typeface="游ゴシック" panose="020B0400000000000000" pitchFamily="50" charset="-128"/>
              </a:rPr>
              <a:t>YouTube</a:t>
            </a:r>
            <a:r>
              <a:rPr lang="ja-JP" altLang="ja-JP" sz="2200" dirty="0">
                <a:latin typeface="游ゴシック" panose="020B0400000000000000" pitchFamily="50" charset="-128"/>
                <a:ea typeface="游ゴシック" panose="020B0400000000000000" pitchFamily="50" charset="-128"/>
              </a:rPr>
              <a:t>配信</a:t>
            </a:r>
            <a:endParaRPr lang="en-US" altLang="ja-JP" sz="2200" dirty="0">
              <a:latin typeface="游ゴシック" panose="020B0400000000000000" pitchFamily="50" charset="-128"/>
              <a:ea typeface="游ゴシック" panose="020B0400000000000000" pitchFamily="50" charset="-128"/>
            </a:endParaRPr>
          </a:p>
          <a:p>
            <a:pPr marL="201168" lvl="1" indent="0">
              <a:lnSpc>
                <a:spcPct val="70000"/>
              </a:lnSpc>
              <a:buNone/>
            </a:pPr>
            <a:r>
              <a:rPr lang="ja-JP" altLang="en-US" sz="2200" dirty="0">
                <a:latin typeface="游ゴシック" panose="020B0400000000000000" pitchFamily="50" charset="-128"/>
                <a:ea typeface="游ゴシック" panose="020B0400000000000000" pitchFamily="50" charset="-128"/>
              </a:rPr>
              <a:t>　 </a:t>
            </a:r>
            <a:r>
              <a:rPr lang="ja-JP" altLang="ja-JP" sz="2200" dirty="0">
                <a:latin typeface="游ゴシック" panose="020B0400000000000000" pitchFamily="50" charset="-128"/>
                <a:ea typeface="游ゴシック" panose="020B0400000000000000" pitchFamily="50" charset="-128"/>
              </a:rPr>
              <a:t>の</a:t>
            </a:r>
            <a:r>
              <a:rPr lang="en-US" altLang="ja-JP" sz="2200" dirty="0">
                <a:latin typeface="游ゴシック" panose="020B0400000000000000" pitchFamily="50" charset="-128"/>
                <a:ea typeface="游ゴシック" panose="020B0400000000000000" pitchFamily="50" charset="-128"/>
              </a:rPr>
              <a:t>PR</a:t>
            </a:r>
            <a:r>
              <a:rPr lang="ja-JP" altLang="ja-JP" sz="2200" dirty="0">
                <a:latin typeface="游ゴシック" panose="020B0400000000000000" pitchFamily="50" charset="-128"/>
                <a:ea typeface="游ゴシック" panose="020B0400000000000000" pitchFamily="50" charset="-128"/>
              </a:rPr>
              <a:t>用にちらしを作成</a:t>
            </a:r>
            <a:r>
              <a:rPr lang="ja-JP" altLang="en-US" sz="2200" dirty="0">
                <a:latin typeface="游ゴシック" panose="020B0400000000000000" pitchFamily="50" charset="-128"/>
                <a:ea typeface="游ゴシック" panose="020B0400000000000000" pitchFamily="50" charset="-128"/>
              </a:rPr>
              <a:t>。</a:t>
            </a:r>
            <a:endParaRPr lang="en-US" altLang="ja-JP" sz="2200" dirty="0">
              <a:latin typeface="游ゴシック" panose="020B0400000000000000" pitchFamily="50" charset="-128"/>
              <a:ea typeface="游ゴシック" panose="020B0400000000000000" pitchFamily="50" charset="-128"/>
            </a:endParaRPr>
          </a:p>
          <a:p>
            <a:endParaRPr kumimoji="1" lang="ja-JP" altLang="en-US" dirty="0"/>
          </a:p>
        </p:txBody>
      </p:sp>
      <p:pic>
        <p:nvPicPr>
          <p:cNvPr id="5" name="図 4"/>
          <p:cNvPicPr/>
          <p:nvPr/>
        </p:nvPicPr>
        <p:blipFill>
          <a:blip r:embed="rId2">
            <a:extLst>
              <a:ext uri="{28A0092B-C50C-407E-A947-70E740481C1C}">
                <a14:useLocalDpi xmlns:a14="http://schemas.microsoft.com/office/drawing/2010/main"/>
              </a:ext>
            </a:extLst>
          </a:blip>
          <a:srcRect/>
          <a:stretch>
            <a:fillRect/>
          </a:stretch>
        </p:blipFill>
        <p:spPr bwMode="auto">
          <a:xfrm>
            <a:off x="3249861" y="3630838"/>
            <a:ext cx="3989070" cy="2053590"/>
          </a:xfrm>
          <a:prstGeom prst="rect">
            <a:avLst/>
          </a:prstGeom>
          <a:noFill/>
          <a:ln>
            <a:noFill/>
          </a:ln>
        </p:spPr>
      </p:pic>
      <p:sp>
        <p:nvSpPr>
          <p:cNvPr id="12" name="角丸四角形吹き出し 11"/>
          <p:cNvSpPr/>
          <p:nvPr/>
        </p:nvSpPr>
        <p:spPr>
          <a:xfrm>
            <a:off x="7238931" y="3600707"/>
            <a:ext cx="1819469" cy="879512"/>
          </a:xfrm>
          <a:prstGeom prst="wedgeRoundRectCallout">
            <a:avLst>
              <a:gd name="adj1" fmla="val -39508"/>
              <a:gd name="adj2" fmla="val 65554"/>
              <a:gd name="adj3" fmla="val 16667"/>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n w="0"/>
                <a:solidFill>
                  <a:schemeClr val="tx1"/>
                </a:solidFill>
                <a:effectLst>
                  <a:outerShdw blurRad="38100" dist="19050" dir="2700000" algn="tl" rotWithShape="0">
                    <a:schemeClr val="dk1">
                      <a:alpha val="40000"/>
                    </a:schemeClr>
                  </a:outerShdw>
                </a:effectLst>
                <a:latin typeface="游ゴシック Medium" panose="020B0500000000000000" pitchFamily="50" charset="-128"/>
                <a:ea typeface="游ゴシック Medium" panose="020B0500000000000000" pitchFamily="50" charset="-128"/>
              </a:rPr>
              <a:t>時間を選ばず</a:t>
            </a:r>
            <a:endParaRPr kumimoji="1" lang="en-US" altLang="ja-JP" sz="2000" dirty="0">
              <a:ln w="0"/>
              <a:solidFill>
                <a:schemeClr val="tx1"/>
              </a:solidFill>
              <a:effectLst>
                <a:outerShdw blurRad="38100" dist="19050" dir="2700000" algn="tl" rotWithShape="0">
                  <a:schemeClr val="dk1">
                    <a:alpha val="40000"/>
                  </a:schemeClr>
                </a:outerShdw>
              </a:effectLst>
              <a:latin typeface="游ゴシック Medium" panose="020B0500000000000000" pitchFamily="50" charset="-128"/>
              <a:ea typeface="游ゴシック Medium" panose="020B0500000000000000" pitchFamily="50" charset="-128"/>
            </a:endParaRPr>
          </a:p>
          <a:p>
            <a:pPr algn="ctr"/>
            <a:r>
              <a:rPr kumimoji="1" lang="ja-JP" altLang="en-US" sz="2000" dirty="0">
                <a:ln w="0"/>
                <a:solidFill>
                  <a:schemeClr val="tx1"/>
                </a:solidFill>
                <a:effectLst>
                  <a:outerShdw blurRad="38100" dist="19050" dir="2700000" algn="tl" rotWithShape="0">
                    <a:schemeClr val="dk1">
                      <a:alpha val="40000"/>
                    </a:schemeClr>
                  </a:outerShdw>
                </a:effectLst>
                <a:latin typeface="游ゴシック Medium" panose="020B0500000000000000" pitchFamily="50" charset="-128"/>
                <a:ea typeface="游ゴシック Medium" panose="020B0500000000000000" pitchFamily="50" charset="-128"/>
              </a:rPr>
              <a:t>気軽に学べる</a:t>
            </a:r>
          </a:p>
        </p:txBody>
      </p:sp>
      <p:sp>
        <p:nvSpPr>
          <p:cNvPr id="14" name="テキスト ボックス 13"/>
          <p:cNvSpPr txBox="1"/>
          <p:nvPr/>
        </p:nvSpPr>
        <p:spPr>
          <a:xfrm>
            <a:off x="3526883" y="5684428"/>
            <a:ext cx="3435025" cy="369332"/>
          </a:xfrm>
          <a:prstGeom prst="rect">
            <a:avLst/>
          </a:prstGeom>
          <a:noFill/>
        </p:spPr>
        <p:txBody>
          <a:bodyPr wrap="square" rtlCol="0">
            <a:spAutoFit/>
          </a:bodyPr>
          <a:lstStyle/>
          <a:p>
            <a:r>
              <a:rPr kumimoji="1" lang="ja-JP" altLang="en-US" dirty="0">
                <a:latin typeface="游ゴシック Medium" panose="020B0500000000000000" pitchFamily="50" charset="-128"/>
                <a:ea typeface="游ゴシック Medium" panose="020B0500000000000000" pitchFamily="50" charset="-128"/>
              </a:rPr>
              <a:t>いちのみや生涯学習チャンネル</a:t>
            </a:r>
          </a:p>
        </p:txBody>
      </p:sp>
      <p:pic>
        <p:nvPicPr>
          <p:cNvPr id="6" name="図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52802" y="558000"/>
            <a:ext cx="888274" cy="1076379"/>
          </a:xfrm>
          <a:prstGeom prst="rect">
            <a:avLst/>
          </a:prstGeom>
        </p:spPr>
      </p:pic>
    </p:spTree>
    <p:extLst>
      <p:ext uri="{BB962C8B-B14F-4D97-AF65-F5344CB8AC3E}">
        <p14:creationId xmlns:p14="http://schemas.microsoft.com/office/powerpoint/2010/main" val="2133506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3400" dirty="0">
                <a:latin typeface="游ゴシック" panose="020B0400000000000000" pitchFamily="50" charset="-128"/>
                <a:ea typeface="游ゴシック" panose="020B0400000000000000" pitchFamily="50" charset="-128"/>
              </a:rPr>
              <a:t>活動の実際</a:t>
            </a:r>
            <a:br>
              <a:rPr lang="en-US" altLang="ja-JP" sz="3400" dirty="0"/>
            </a:br>
            <a:br>
              <a:rPr lang="en-US" altLang="ja-JP" sz="3200" dirty="0"/>
            </a:br>
            <a:endParaRPr kumimoji="1" lang="ja-JP" altLang="en-US" sz="3200" dirty="0"/>
          </a:p>
        </p:txBody>
      </p:sp>
      <p:sp>
        <p:nvSpPr>
          <p:cNvPr id="3" name="コンテンツ プレースホルダー 2"/>
          <p:cNvSpPr>
            <a:spLocks noGrp="1"/>
          </p:cNvSpPr>
          <p:nvPr>
            <p:ph idx="1"/>
          </p:nvPr>
        </p:nvSpPr>
        <p:spPr/>
        <p:txBody>
          <a:bodyPr>
            <a:normAutofit/>
          </a:bodyPr>
          <a:lstStyle/>
          <a:p>
            <a:r>
              <a:rPr lang="ja-JP" altLang="ja-JP" sz="2200" dirty="0"/>
              <a:t>（</a:t>
            </a:r>
            <a:r>
              <a:rPr lang="ja-JP" altLang="ja-JP" sz="2200" dirty="0">
                <a:latin typeface="游ゴシック" panose="020B0400000000000000" pitchFamily="50" charset="-128"/>
                <a:ea typeface="游ゴシック" panose="020B0400000000000000" pitchFamily="50" charset="-128"/>
              </a:rPr>
              <a:t>５）スマホ教室（県の高齢者デジタルサポーター事業）でのＰＲ</a:t>
            </a:r>
          </a:p>
          <a:p>
            <a:pPr marL="201168" lvl="1" indent="0">
              <a:lnSpc>
                <a:spcPct val="70000"/>
              </a:lnSpc>
              <a:buNone/>
            </a:pPr>
            <a:r>
              <a:rPr lang="ja-JP" altLang="ja-JP" sz="2200" dirty="0">
                <a:latin typeface="游ゴシック" panose="020B0400000000000000" pitchFamily="50" charset="-128"/>
                <a:ea typeface="游ゴシック" panose="020B0400000000000000" pitchFamily="50" charset="-128"/>
              </a:rPr>
              <a:t>　　公民館</a:t>
            </a:r>
            <a:r>
              <a:rPr lang="ja-JP" altLang="en-US" sz="2200" dirty="0">
                <a:latin typeface="游ゴシック" panose="020B0400000000000000" pitchFamily="50" charset="-128"/>
                <a:ea typeface="游ゴシック" panose="020B0400000000000000" pitchFamily="50" charset="-128"/>
              </a:rPr>
              <a:t>で</a:t>
            </a:r>
            <a:r>
              <a:rPr lang="ja-JP" altLang="ja-JP" sz="2200" dirty="0">
                <a:latin typeface="游ゴシック" panose="020B0400000000000000" pitchFamily="50" charset="-128"/>
                <a:ea typeface="游ゴシック" panose="020B0400000000000000" pitchFamily="50" charset="-128"/>
              </a:rPr>
              <a:t>行われた「スマホ教室」に出向き、教室終了後に啓発物品と</a:t>
            </a:r>
            <a:endParaRPr lang="en-US" altLang="ja-JP" sz="2200" dirty="0">
              <a:latin typeface="游ゴシック" panose="020B0400000000000000" pitchFamily="50" charset="-128"/>
              <a:ea typeface="游ゴシック" panose="020B0400000000000000" pitchFamily="50" charset="-128"/>
            </a:endParaRPr>
          </a:p>
          <a:p>
            <a:pPr marL="201168" lvl="1" indent="0">
              <a:lnSpc>
                <a:spcPct val="70000"/>
              </a:lnSpc>
              <a:buNone/>
            </a:pPr>
            <a:r>
              <a:rPr lang="en-US" altLang="ja-JP" sz="2200" dirty="0">
                <a:latin typeface="游ゴシック" panose="020B0400000000000000" pitchFamily="50" charset="-128"/>
                <a:ea typeface="游ゴシック" panose="020B0400000000000000" pitchFamily="50" charset="-128"/>
              </a:rPr>
              <a:t>       </a:t>
            </a:r>
            <a:r>
              <a:rPr lang="ja-JP" altLang="ja-JP" sz="2200" dirty="0">
                <a:latin typeface="游ゴシック" panose="020B0400000000000000" pitchFamily="50" charset="-128"/>
                <a:ea typeface="游ゴシック" panose="020B0400000000000000" pitchFamily="50" charset="-128"/>
              </a:rPr>
              <a:t>ともに、</a:t>
            </a:r>
            <a:r>
              <a:rPr lang="ja-JP" altLang="en-US" sz="2200" dirty="0">
                <a:latin typeface="游ゴシック" panose="020B0400000000000000" pitchFamily="50" charset="-128"/>
                <a:ea typeface="游ゴシック" panose="020B0400000000000000" pitchFamily="50" charset="-128"/>
              </a:rPr>
              <a:t>ちらしを配布し、</a:t>
            </a:r>
            <a:r>
              <a:rPr lang="ja-JP" altLang="ja-JP" sz="2200" dirty="0">
                <a:latin typeface="游ゴシック" panose="020B0400000000000000" pitchFamily="50" charset="-128"/>
                <a:ea typeface="游ゴシック" panose="020B0400000000000000" pitchFamily="50" charset="-128"/>
              </a:rPr>
              <a:t>人権学習講座の</a:t>
            </a:r>
            <a:r>
              <a:rPr lang="ja-JP" altLang="en-US" sz="2200" dirty="0">
                <a:latin typeface="游ゴシック" panose="020B0400000000000000" pitchFamily="50" charset="-128"/>
                <a:ea typeface="游ゴシック" panose="020B0400000000000000" pitchFamily="50" charset="-128"/>
              </a:rPr>
              <a:t>動画の</a:t>
            </a:r>
            <a:r>
              <a:rPr lang="en-US" altLang="ja-JP" sz="2200" dirty="0">
                <a:latin typeface="游ゴシック" panose="020B0400000000000000" pitchFamily="50" charset="-128"/>
                <a:ea typeface="游ゴシック" panose="020B0400000000000000" pitchFamily="50" charset="-128"/>
              </a:rPr>
              <a:t>PR</a:t>
            </a:r>
            <a:r>
              <a:rPr lang="ja-JP" altLang="ja-JP" sz="2200" dirty="0">
                <a:latin typeface="游ゴシック" panose="020B0400000000000000" pitchFamily="50" charset="-128"/>
                <a:ea typeface="游ゴシック" panose="020B0400000000000000" pitchFamily="50" charset="-128"/>
              </a:rPr>
              <a:t>を</a:t>
            </a:r>
            <a:r>
              <a:rPr lang="ja-JP" altLang="en-US" sz="2200" dirty="0">
                <a:latin typeface="游ゴシック" panose="020B0400000000000000" pitchFamily="50" charset="-128"/>
                <a:ea typeface="游ゴシック" panose="020B0400000000000000" pitchFamily="50" charset="-128"/>
              </a:rPr>
              <a:t>行った</a:t>
            </a:r>
            <a:r>
              <a:rPr lang="ja-JP" altLang="ja-JP" sz="2200" dirty="0">
                <a:latin typeface="游ゴシック" panose="020B0400000000000000" pitchFamily="50" charset="-128"/>
                <a:ea typeface="游ゴシック" panose="020B0400000000000000" pitchFamily="50" charset="-128"/>
              </a:rPr>
              <a:t>。</a:t>
            </a:r>
            <a:endParaRPr lang="en-US" altLang="ja-JP" sz="2200" dirty="0">
              <a:latin typeface="游ゴシック" panose="020B0400000000000000" pitchFamily="50" charset="-128"/>
              <a:ea typeface="游ゴシック" panose="020B0400000000000000" pitchFamily="50" charset="-128"/>
            </a:endParaRPr>
          </a:p>
        </p:txBody>
      </p:sp>
      <p:pic>
        <p:nvPicPr>
          <p:cNvPr id="4" name="図 3"/>
          <p:cNvPicPr/>
          <p:nvPr/>
        </p:nvPicPr>
        <p:blipFill>
          <a:blip r:embed="rId2" cstate="print">
            <a:extLst>
              <a:ext uri="{28A0092B-C50C-407E-A947-70E740481C1C}">
                <a14:useLocalDpi xmlns:a14="http://schemas.microsoft.com/office/drawing/2010/main"/>
              </a:ext>
            </a:extLst>
          </a:blip>
          <a:srcRect/>
          <a:stretch>
            <a:fillRect/>
          </a:stretch>
        </p:blipFill>
        <p:spPr bwMode="auto">
          <a:xfrm>
            <a:off x="3317596" y="2809702"/>
            <a:ext cx="2203771" cy="3167766"/>
          </a:xfrm>
          <a:prstGeom prst="rect">
            <a:avLst/>
          </a:prstGeom>
          <a:noFill/>
          <a:ln>
            <a:noFill/>
          </a:ln>
        </p:spPr>
      </p:pic>
      <p:sp>
        <p:nvSpPr>
          <p:cNvPr id="5" name="テキスト ボックス 4"/>
          <p:cNvSpPr txBox="1"/>
          <p:nvPr/>
        </p:nvSpPr>
        <p:spPr>
          <a:xfrm>
            <a:off x="3687374" y="5977468"/>
            <a:ext cx="1464214" cy="369332"/>
          </a:xfrm>
          <a:prstGeom prst="rect">
            <a:avLst/>
          </a:prstGeom>
          <a:noFill/>
        </p:spPr>
        <p:txBody>
          <a:bodyPr wrap="square" rtlCol="0">
            <a:spAutoFit/>
          </a:bodyPr>
          <a:lstStyle/>
          <a:p>
            <a:r>
              <a:rPr kumimoji="1" lang="en-US" altLang="ja-JP" dirty="0">
                <a:latin typeface="游ゴシック" panose="020B0400000000000000" pitchFamily="50" charset="-128"/>
                <a:ea typeface="游ゴシック" panose="020B0400000000000000" pitchFamily="50" charset="-128"/>
              </a:rPr>
              <a:t>PR</a:t>
            </a:r>
            <a:r>
              <a:rPr kumimoji="1" lang="ja-JP" altLang="en-US" dirty="0">
                <a:latin typeface="游ゴシック" panose="020B0400000000000000" pitchFamily="50" charset="-128"/>
                <a:ea typeface="游ゴシック" panose="020B0400000000000000" pitchFamily="50" charset="-128"/>
              </a:rPr>
              <a:t>用ちらし</a:t>
            </a:r>
          </a:p>
        </p:txBody>
      </p:sp>
      <p:pic>
        <p:nvPicPr>
          <p:cNvPr id="8" name="図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18428" y="319427"/>
            <a:ext cx="1262182" cy="1324768"/>
          </a:xfrm>
          <a:prstGeom prst="rect">
            <a:avLst/>
          </a:prstGeom>
        </p:spPr>
      </p:pic>
      <p:sp>
        <p:nvSpPr>
          <p:cNvPr id="9" name="テキスト ボックス 8"/>
          <p:cNvSpPr txBox="1"/>
          <p:nvPr/>
        </p:nvSpPr>
        <p:spPr>
          <a:xfrm>
            <a:off x="10743512" y="377616"/>
            <a:ext cx="824336" cy="261610"/>
          </a:xfrm>
          <a:prstGeom prst="rect">
            <a:avLst/>
          </a:prstGeom>
          <a:noFill/>
        </p:spPr>
        <p:txBody>
          <a:bodyPr wrap="square" rtlCol="0">
            <a:spAutoFit/>
          </a:bodyPr>
          <a:lstStyle/>
          <a:p>
            <a:r>
              <a:rPr kumimoji="1" lang="en-US" altLang="ja-JP" sz="1100" dirty="0">
                <a:latin typeface="游ゴシック Medium" panose="020B0500000000000000" pitchFamily="50" charset="-128"/>
                <a:ea typeface="游ゴシック Medium" panose="020B0500000000000000" pitchFamily="50" charset="-128"/>
              </a:rPr>
              <a:t>PR</a:t>
            </a:r>
            <a:endParaRPr kumimoji="1" lang="ja-JP" altLang="en-US" sz="1100" dirty="0">
              <a:latin typeface="游ゴシック Medium" panose="020B0500000000000000" pitchFamily="50" charset="-128"/>
              <a:ea typeface="游ゴシック Medium" panose="020B0500000000000000" pitchFamily="50" charset="-128"/>
            </a:endParaRPr>
          </a:p>
        </p:txBody>
      </p:sp>
      <p:pic>
        <p:nvPicPr>
          <p:cNvPr id="6" name="図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08899" y="3874657"/>
            <a:ext cx="2659249" cy="1994437"/>
          </a:xfrm>
          <a:prstGeom prst="rect">
            <a:avLst/>
          </a:prstGeom>
        </p:spPr>
      </p:pic>
      <p:sp>
        <p:nvSpPr>
          <p:cNvPr id="10" name="テキスト ボックス 9"/>
          <p:cNvSpPr txBox="1"/>
          <p:nvPr/>
        </p:nvSpPr>
        <p:spPr>
          <a:xfrm>
            <a:off x="7305663" y="5977468"/>
            <a:ext cx="2065721" cy="369332"/>
          </a:xfrm>
          <a:prstGeom prst="rect">
            <a:avLst/>
          </a:prstGeom>
          <a:noFill/>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スマホ教室の様子</a:t>
            </a:r>
          </a:p>
        </p:txBody>
      </p:sp>
    </p:spTree>
    <p:extLst>
      <p:ext uri="{BB962C8B-B14F-4D97-AF65-F5344CB8AC3E}">
        <p14:creationId xmlns:p14="http://schemas.microsoft.com/office/powerpoint/2010/main" val="1568669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400" dirty="0">
                <a:latin typeface="游ゴシック" panose="020B0400000000000000" pitchFamily="50" charset="-128"/>
                <a:ea typeface="游ゴシック" panose="020B0400000000000000" pitchFamily="50" charset="-128"/>
              </a:rPr>
              <a:t>成果と今後の課題</a:t>
            </a:r>
            <a:br>
              <a:rPr kumimoji="1" lang="en-US" altLang="ja-JP" sz="3400" dirty="0"/>
            </a:br>
            <a:br>
              <a:rPr lang="en-US" altLang="ja-JP" sz="3400" dirty="0"/>
            </a:br>
            <a:endParaRPr kumimoji="1" lang="ja-JP" altLang="en-US" sz="3400" dirty="0"/>
          </a:p>
        </p:txBody>
      </p:sp>
      <p:sp>
        <p:nvSpPr>
          <p:cNvPr id="3" name="コンテンツ プレースホルダー 2"/>
          <p:cNvSpPr>
            <a:spLocks noGrp="1"/>
          </p:cNvSpPr>
          <p:nvPr>
            <p:ph idx="1"/>
          </p:nvPr>
        </p:nvSpPr>
        <p:spPr/>
        <p:txBody>
          <a:bodyPr/>
          <a:lstStyle/>
          <a:p>
            <a:endParaRPr lang="en-US" altLang="ja-JP" dirty="0"/>
          </a:p>
          <a:p>
            <a:r>
              <a:rPr lang="ja-JP" altLang="en-US" dirty="0"/>
              <a:t>　</a:t>
            </a:r>
            <a:endParaRPr lang="en-US" altLang="ja-JP" dirty="0"/>
          </a:p>
          <a:p>
            <a:endParaRPr lang="en-US" altLang="ja-JP" dirty="0"/>
          </a:p>
        </p:txBody>
      </p:sp>
      <p:sp>
        <p:nvSpPr>
          <p:cNvPr id="4" name="角丸四角形 3"/>
          <p:cNvSpPr/>
          <p:nvPr/>
        </p:nvSpPr>
        <p:spPr>
          <a:xfrm>
            <a:off x="548638" y="5281931"/>
            <a:ext cx="11155680" cy="806027"/>
          </a:xfrm>
          <a:prstGeom prst="roundRect">
            <a:avLst/>
          </a:prstGeom>
          <a:solidFill>
            <a:srgbClr val="92D050"/>
          </a:solidFill>
          <a:ln w="28575">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ja-JP" sz="2200" dirty="0">
                <a:latin typeface="游ゴシック" panose="020B0400000000000000" pitchFamily="50" charset="-128"/>
                <a:ea typeface="游ゴシック" panose="020B0400000000000000" pitchFamily="50" charset="-128"/>
              </a:rPr>
              <a:t>人々が、モラルを持ってインターネットを使えるように、啓発活動や情報発信を続けていきたい</a:t>
            </a:r>
            <a:r>
              <a:rPr lang="ja-JP" altLang="ja-JP" sz="2200" dirty="0"/>
              <a:t>。</a:t>
            </a:r>
            <a:endParaRPr kumimoji="1" lang="ja-JP" altLang="en-US" sz="2200" dirty="0"/>
          </a:p>
        </p:txBody>
      </p:sp>
      <p:sp>
        <p:nvSpPr>
          <p:cNvPr id="5" name="下矢印 4"/>
          <p:cNvSpPr/>
          <p:nvPr/>
        </p:nvSpPr>
        <p:spPr>
          <a:xfrm>
            <a:off x="5694217" y="4688995"/>
            <a:ext cx="324197" cy="374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78923" y="1956224"/>
            <a:ext cx="10355233" cy="592375"/>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200" dirty="0">
                <a:solidFill>
                  <a:schemeClr val="tx1"/>
                </a:solidFill>
                <a:latin typeface="游ゴシック" panose="020B0400000000000000" pitchFamily="50" charset="-128"/>
                <a:ea typeface="游ゴシック" panose="020B0400000000000000" pitchFamily="50" charset="-128"/>
              </a:rPr>
              <a:t>人権についての正しい知識を学び、啓発の大切さも理解してもらうことができた。</a:t>
            </a:r>
            <a:endParaRPr lang="en-US" altLang="ja-JP" sz="2200" dirty="0">
              <a:solidFill>
                <a:schemeClr val="tx1"/>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2358908" y="2671294"/>
            <a:ext cx="7535143" cy="795311"/>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000" dirty="0">
                <a:solidFill>
                  <a:schemeClr val="tx1"/>
                </a:solidFill>
                <a:latin typeface="游ゴシック" panose="020B0400000000000000" pitchFamily="50" charset="-128"/>
                <a:ea typeface="游ゴシック" panose="020B0400000000000000" pitchFamily="50" charset="-128"/>
              </a:rPr>
              <a:t>人権侵害に対する認識はすべての人が同じというわけではない</a:t>
            </a:r>
            <a:r>
              <a:rPr lang="ja-JP" altLang="en-US" sz="2000" dirty="0">
                <a:solidFill>
                  <a:schemeClr val="tx1"/>
                </a:solidFill>
                <a:latin typeface="游ゴシック" panose="020B0400000000000000" pitchFamily="50" charset="-128"/>
                <a:ea typeface="游ゴシック" panose="020B0400000000000000" pitchFamily="50" charset="-128"/>
              </a:rPr>
              <a:t>。</a:t>
            </a:r>
            <a:endParaRPr lang="en-US" altLang="ja-JP" sz="2000" dirty="0">
              <a:solidFill>
                <a:schemeClr val="tx1"/>
              </a:solidFill>
              <a:latin typeface="游ゴシック" panose="020B0400000000000000" pitchFamily="50" charset="-128"/>
              <a:ea typeface="游ゴシック" panose="020B0400000000000000" pitchFamily="50" charset="-128"/>
            </a:endParaRPr>
          </a:p>
          <a:p>
            <a:r>
              <a:rPr lang="ja-JP" altLang="ja-JP" sz="2000" dirty="0">
                <a:solidFill>
                  <a:schemeClr val="tx1"/>
                </a:solidFill>
                <a:latin typeface="游ゴシック" panose="020B0400000000000000" pitchFamily="50" charset="-128"/>
                <a:ea typeface="游ゴシック" panose="020B0400000000000000" pitchFamily="50" charset="-128"/>
              </a:rPr>
              <a:t>自覚のないまま他人の人権を侵害してしまうことも起こりうる。</a:t>
            </a:r>
            <a:endParaRPr lang="en-US" altLang="ja-JP" sz="2000" dirty="0">
              <a:solidFill>
                <a:schemeClr val="tx1"/>
              </a:solidFill>
              <a:latin typeface="游ゴシック" panose="020B0400000000000000" pitchFamily="50" charset="-128"/>
              <a:ea typeface="游ゴシック" panose="020B0400000000000000" pitchFamily="50" charset="-128"/>
            </a:endParaRPr>
          </a:p>
        </p:txBody>
      </p:sp>
      <p:sp>
        <p:nvSpPr>
          <p:cNvPr id="9" name="角丸四角形 8"/>
          <p:cNvSpPr/>
          <p:nvPr/>
        </p:nvSpPr>
        <p:spPr>
          <a:xfrm>
            <a:off x="1720733" y="3615606"/>
            <a:ext cx="8811491" cy="924387"/>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000" dirty="0">
                <a:solidFill>
                  <a:schemeClr val="tx1"/>
                </a:solidFill>
                <a:latin typeface="游ゴシック" panose="020B0400000000000000" pitchFamily="50" charset="-128"/>
                <a:ea typeface="游ゴシック" panose="020B0400000000000000" pitchFamily="50" charset="-128"/>
              </a:rPr>
              <a:t>現在は情報機器が進化して、誰もが、世界に向けて情報を発信できるようになった。その一方で使う人の心はまだ追い付いていないと思われる。</a:t>
            </a:r>
            <a:endParaRPr lang="en-US" altLang="ja-JP" sz="2000" dirty="0">
              <a:solidFill>
                <a:schemeClr val="tx1"/>
              </a:solidFill>
              <a:latin typeface="游ゴシック" panose="020B0400000000000000" pitchFamily="50" charset="-128"/>
              <a:ea typeface="游ゴシック" panose="020B0400000000000000"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76188" y="539604"/>
            <a:ext cx="887557" cy="1010720"/>
          </a:xfrm>
          <a:prstGeom prst="rect">
            <a:avLst/>
          </a:prstGeom>
        </p:spPr>
      </p:pic>
    </p:spTree>
    <p:extLst>
      <p:ext uri="{BB962C8B-B14F-4D97-AF65-F5344CB8AC3E}">
        <p14:creationId xmlns:p14="http://schemas.microsoft.com/office/powerpoint/2010/main" val="367677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97280" y="286603"/>
            <a:ext cx="10058400" cy="1747970"/>
          </a:xfrm>
        </p:spPr>
        <p:txBody>
          <a:bodyPr>
            <a:normAutofit fontScale="90000"/>
          </a:bodyPr>
          <a:lstStyle/>
          <a:p>
            <a:br>
              <a:rPr kumimoji="1" lang="en-US" altLang="ja-JP" sz="3600" dirty="0"/>
            </a:br>
            <a:r>
              <a:rPr kumimoji="1" lang="ja-JP" altLang="en-US" sz="4400" dirty="0">
                <a:latin typeface="游ゴシック" panose="020B0400000000000000" pitchFamily="50" charset="-128"/>
                <a:ea typeface="游ゴシック" panose="020B0400000000000000" pitchFamily="50" charset="-128"/>
              </a:rPr>
              <a:t>一宮市の紹介</a:t>
            </a:r>
            <a:br>
              <a:rPr kumimoji="1" lang="en-US" altLang="ja-JP" sz="3600" dirty="0"/>
            </a:br>
            <a:br>
              <a:rPr lang="en-US" altLang="ja-JP" sz="3600" dirty="0"/>
            </a:br>
            <a:r>
              <a:rPr lang="ja-JP" altLang="en-US" sz="3600" dirty="0"/>
              <a:t>　　　　　　　　　　　　　　　　　　　　　　</a:t>
            </a:r>
            <a:endParaRPr kumimoji="1" lang="ja-JP" altLang="en-US" sz="3600" dirty="0"/>
          </a:p>
        </p:txBody>
      </p:sp>
      <p:sp>
        <p:nvSpPr>
          <p:cNvPr id="5" name="コンテンツ プレースホルダー 4"/>
          <p:cNvSpPr>
            <a:spLocks noGrp="1"/>
          </p:cNvSpPr>
          <p:nvPr>
            <p:ph idx="1"/>
          </p:nvPr>
        </p:nvSpPr>
        <p:spPr>
          <a:xfrm>
            <a:off x="1097280" y="1857374"/>
            <a:ext cx="10058400" cy="4029991"/>
          </a:xfrm>
        </p:spPr>
        <p:txBody>
          <a:bodyPr>
            <a:normAutofit fontScale="92500" lnSpcReduction="20000"/>
          </a:bodyPr>
          <a:lstStyle/>
          <a:p>
            <a:r>
              <a:rPr kumimoji="1" lang="ja-JP" altLang="en-US" sz="2400" dirty="0">
                <a:latin typeface="游ゴシック" panose="020B0400000000000000" pitchFamily="50" charset="-128"/>
                <a:ea typeface="游ゴシック" panose="020B0400000000000000" pitchFamily="50" charset="-128"/>
              </a:rPr>
              <a:t>・</a:t>
            </a:r>
            <a:r>
              <a:rPr lang="ja-JP" altLang="ja-JP" sz="2400" dirty="0">
                <a:latin typeface="游ゴシック" panose="020B0400000000000000" pitchFamily="50" charset="-128"/>
                <a:ea typeface="游ゴシック" panose="020B0400000000000000" pitchFamily="50" charset="-128"/>
              </a:rPr>
              <a:t>愛知県の北西部、濃尾平野のほぼ中央</a:t>
            </a:r>
            <a:r>
              <a:rPr lang="ja-JP" altLang="en-US" sz="2400" dirty="0">
                <a:latin typeface="游ゴシック" panose="020B0400000000000000" pitchFamily="50" charset="-128"/>
                <a:ea typeface="游ゴシック" panose="020B0400000000000000" pitchFamily="50" charset="-128"/>
              </a:rPr>
              <a:t>にあり、　　　　　　　　　　　　　　　</a:t>
            </a:r>
            <a:endParaRPr lang="en-US" altLang="ja-JP" sz="2400" dirty="0">
              <a:latin typeface="游ゴシック" panose="020B0400000000000000" pitchFamily="50" charset="-128"/>
              <a:ea typeface="游ゴシック" panose="020B0400000000000000" pitchFamily="50" charset="-128"/>
            </a:endParaRPr>
          </a:p>
          <a:p>
            <a:r>
              <a:rPr lang="ja-JP" altLang="en-US" sz="2400" dirty="0">
                <a:latin typeface="游ゴシック" panose="020B0400000000000000" pitchFamily="50" charset="-128"/>
                <a:ea typeface="游ゴシック" panose="020B0400000000000000" pitchFamily="50" charset="-128"/>
              </a:rPr>
              <a:t>  </a:t>
            </a:r>
            <a:r>
              <a:rPr lang="ja-JP" altLang="ja-JP" sz="2400" dirty="0">
                <a:latin typeface="游ゴシック" panose="020B0400000000000000" pitchFamily="50" charset="-128"/>
                <a:ea typeface="游ゴシック" panose="020B0400000000000000" pitchFamily="50" charset="-128"/>
              </a:rPr>
              <a:t>令和３年９月１日に市制施行</a:t>
            </a:r>
            <a:r>
              <a:rPr lang="en-US" altLang="ja-JP" sz="2400" dirty="0">
                <a:latin typeface="游ゴシック" panose="020B0400000000000000" pitchFamily="50" charset="-128"/>
                <a:ea typeface="游ゴシック" panose="020B0400000000000000" pitchFamily="50" charset="-128"/>
              </a:rPr>
              <a:t>100</a:t>
            </a:r>
            <a:r>
              <a:rPr lang="ja-JP" altLang="ja-JP" sz="2400" dirty="0">
                <a:latin typeface="游ゴシック" panose="020B0400000000000000" pitchFamily="50" charset="-128"/>
                <a:ea typeface="游ゴシック" panose="020B0400000000000000" pitchFamily="50" charset="-128"/>
              </a:rPr>
              <a:t>周年を迎えた。</a:t>
            </a:r>
            <a:endParaRPr lang="en-US" altLang="ja-JP" sz="2400" dirty="0">
              <a:latin typeface="游ゴシック" panose="020B0400000000000000" pitchFamily="50" charset="-128"/>
              <a:ea typeface="游ゴシック" panose="020B0400000000000000" pitchFamily="50" charset="-128"/>
            </a:endParaRPr>
          </a:p>
          <a:p>
            <a:pPr marL="0" indent="0">
              <a:buNone/>
            </a:pPr>
            <a:r>
              <a:rPr lang="en-US" altLang="ja-JP" sz="2400" dirty="0"/>
              <a:t> </a:t>
            </a:r>
            <a:r>
              <a:rPr lang="ja-JP" altLang="en-US" sz="2400" dirty="0">
                <a:latin typeface="游ゴシック" panose="020B0400000000000000" pitchFamily="50" charset="-128"/>
                <a:ea typeface="游ゴシック" panose="020B0400000000000000" pitchFamily="50" charset="-128"/>
              </a:rPr>
              <a:t>・</a:t>
            </a:r>
            <a:r>
              <a:rPr lang="ja-JP" altLang="ja-JP" sz="2400" dirty="0">
                <a:latin typeface="游ゴシック" panose="020B0400000000000000" pitchFamily="50" charset="-128"/>
                <a:ea typeface="游ゴシック" panose="020B0400000000000000" pitchFamily="50" charset="-128"/>
              </a:rPr>
              <a:t>一宮の地名は、市内中心部にある真清田神社が</a:t>
            </a:r>
            <a:endParaRPr lang="en-US" altLang="ja-JP" sz="2400" dirty="0">
              <a:latin typeface="游ゴシック" panose="020B0400000000000000" pitchFamily="50" charset="-128"/>
              <a:ea typeface="游ゴシック" panose="020B0400000000000000" pitchFamily="50" charset="-128"/>
            </a:endParaRPr>
          </a:p>
          <a:p>
            <a:r>
              <a:rPr lang="en-US" altLang="ja-JP" sz="2400" dirty="0">
                <a:latin typeface="游ゴシック" panose="020B0400000000000000" pitchFamily="50" charset="-128"/>
                <a:ea typeface="游ゴシック" panose="020B0400000000000000" pitchFamily="50" charset="-128"/>
              </a:rPr>
              <a:t>  </a:t>
            </a:r>
            <a:r>
              <a:rPr lang="ja-JP" altLang="ja-JP" sz="2400" dirty="0">
                <a:latin typeface="游ゴシック" panose="020B0400000000000000" pitchFamily="50" charset="-128"/>
                <a:ea typeface="游ゴシック" panose="020B0400000000000000" pitchFamily="50" charset="-128"/>
              </a:rPr>
              <a:t>平安時代に尾張の国の「一の宮」であったこと</a:t>
            </a:r>
            <a:endParaRPr lang="en-US" altLang="ja-JP" sz="2400" dirty="0">
              <a:latin typeface="游ゴシック" panose="020B0400000000000000" pitchFamily="50" charset="-128"/>
              <a:ea typeface="游ゴシック" panose="020B0400000000000000" pitchFamily="50" charset="-128"/>
            </a:endParaRPr>
          </a:p>
          <a:p>
            <a:r>
              <a:rPr lang="en-US" altLang="ja-JP" sz="2400" dirty="0">
                <a:latin typeface="游ゴシック" panose="020B0400000000000000" pitchFamily="50" charset="-128"/>
                <a:ea typeface="游ゴシック" panose="020B0400000000000000" pitchFamily="50" charset="-128"/>
              </a:rPr>
              <a:t>  </a:t>
            </a:r>
            <a:r>
              <a:rPr lang="ja-JP" altLang="ja-JP" sz="2400" dirty="0">
                <a:latin typeface="游ゴシック" panose="020B0400000000000000" pitchFamily="50" charset="-128"/>
                <a:ea typeface="游ゴシック" panose="020B0400000000000000" pitchFamily="50" charset="-128"/>
              </a:rPr>
              <a:t>に由来。</a:t>
            </a:r>
            <a:r>
              <a:rPr lang="en-US" altLang="ja-JP" sz="2400" dirty="0">
                <a:latin typeface="游ゴシック" panose="020B0400000000000000" pitchFamily="50" charset="-128"/>
                <a:ea typeface="游ゴシック" panose="020B0400000000000000" pitchFamily="50" charset="-128"/>
              </a:rPr>
              <a:t> </a:t>
            </a:r>
          </a:p>
          <a:p>
            <a:pPr marL="0" indent="0">
              <a:buNone/>
            </a:pPr>
            <a:r>
              <a:rPr lang="en-US" altLang="ja-JP" sz="1400" dirty="0"/>
              <a:t> </a:t>
            </a:r>
            <a:r>
              <a:rPr lang="ja-JP" altLang="en-US" sz="1400" dirty="0"/>
              <a:t>　　　　　　　　　　　　　　　　　　　　　　　　　　　　　　　　　　　　　　　　　　　　　　　　　　　　　　　　　　　　　　　　　　　　　　　　　　　　　　　　　　　　　</a:t>
            </a:r>
            <a:endParaRPr lang="en-US" altLang="ja-JP" sz="1400" dirty="0"/>
          </a:p>
          <a:p>
            <a:r>
              <a:rPr lang="ja-JP" altLang="en-US" sz="2400" dirty="0">
                <a:latin typeface="游ゴシック" panose="020B0400000000000000" pitchFamily="50" charset="-128"/>
                <a:ea typeface="游ゴシック" panose="020B0400000000000000" pitchFamily="50" charset="-128"/>
              </a:rPr>
              <a:t>・</a:t>
            </a:r>
            <a:r>
              <a:rPr lang="ja-JP" altLang="ja-JP" sz="2400" dirty="0">
                <a:latin typeface="游ゴシック" panose="020B0400000000000000" pitchFamily="50" charset="-128"/>
                <a:ea typeface="游ゴシック" panose="020B0400000000000000" pitchFamily="50" charset="-128"/>
              </a:rPr>
              <a:t>一宮市を中心とする尾州地域は、織物の名産地。</a:t>
            </a:r>
            <a:endParaRPr lang="en-US" altLang="ja-JP" sz="2400" dirty="0">
              <a:latin typeface="游ゴシック" panose="020B0400000000000000" pitchFamily="50" charset="-128"/>
              <a:ea typeface="游ゴシック" panose="020B0400000000000000" pitchFamily="50" charset="-128"/>
            </a:endParaRPr>
          </a:p>
          <a:p>
            <a:r>
              <a:rPr lang="ja-JP" altLang="en-US" sz="2400" dirty="0">
                <a:latin typeface="游ゴシック" panose="020B0400000000000000" pitchFamily="50" charset="-128"/>
                <a:ea typeface="游ゴシック" panose="020B0400000000000000" pitchFamily="50" charset="-128"/>
              </a:rPr>
              <a:t>  </a:t>
            </a:r>
            <a:r>
              <a:rPr lang="ja-JP" altLang="ja-JP" sz="2400" dirty="0">
                <a:latin typeface="游ゴシック" panose="020B0400000000000000" pitchFamily="50" charset="-128"/>
                <a:ea typeface="游ゴシック" panose="020B0400000000000000" pitchFamily="50" charset="-128"/>
              </a:rPr>
              <a:t>世界有数の総合テキスタイル産地の地位を確立し、</a:t>
            </a:r>
            <a:endParaRPr lang="en-US" altLang="ja-JP" sz="2400" dirty="0">
              <a:latin typeface="游ゴシック" panose="020B0400000000000000" pitchFamily="50" charset="-128"/>
              <a:ea typeface="游ゴシック" panose="020B0400000000000000" pitchFamily="50" charset="-128"/>
            </a:endParaRPr>
          </a:p>
          <a:p>
            <a:r>
              <a:rPr lang="en-US" altLang="ja-JP" sz="2400" dirty="0">
                <a:latin typeface="游ゴシック" panose="020B0400000000000000" pitchFamily="50" charset="-128"/>
                <a:ea typeface="游ゴシック" panose="020B0400000000000000" pitchFamily="50" charset="-128"/>
              </a:rPr>
              <a:t>  </a:t>
            </a:r>
            <a:r>
              <a:rPr lang="ja-JP" altLang="ja-JP" sz="2400" dirty="0">
                <a:latin typeface="游ゴシック" panose="020B0400000000000000" pitchFamily="50" charset="-128"/>
                <a:ea typeface="游ゴシック" panose="020B0400000000000000" pitchFamily="50" charset="-128"/>
              </a:rPr>
              <a:t>ハイクオリティ・ハイセンスな「尾州ブランド」</a:t>
            </a:r>
            <a:endParaRPr lang="en-US" altLang="ja-JP" sz="2400" dirty="0">
              <a:latin typeface="游ゴシック" panose="020B0400000000000000" pitchFamily="50" charset="-128"/>
              <a:ea typeface="游ゴシック" panose="020B0400000000000000" pitchFamily="50" charset="-128"/>
            </a:endParaRPr>
          </a:p>
          <a:p>
            <a:r>
              <a:rPr lang="ja-JP" altLang="en-US" sz="2400" dirty="0">
                <a:latin typeface="游ゴシック" panose="020B0400000000000000" pitchFamily="50" charset="-128"/>
                <a:ea typeface="游ゴシック" panose="020B0400000000000000" pitchFamily="50" charset="-128"/>
              </a:rPr>
              <a:t>  </a:t>
            </a:r>
            <a:r>
              <a:rPr lang="ja-JP" altLang="ja-JP" sz="2400" dirty="0">
                <a:latin typeface="游ゴシック" panose="020B0400000000000000" pitchFamily="50" charset="-128"/>
                <a:ea typeface="游ゴシック" panose="020B0400000000000000" pitchFamily="50" charset="-128"/>
              </a:rPr>
              <a:t>として海外からも熱い視線が注がれて</a:t>
            </a:r>
            <a:r>
              <a:rPr lang="ja-JP" altLang="en-US" sz="2400" dirty="0">
                <a:latin typeface="游ゴシック" panose="020B0400000000000000" pitchFamily="50" charset="-128"/>
                <a:ea typeface="游ゴシック" panose="020B0400000000000000" pitchFamily="50" charset="-128"/>
              </a:rPr>
              <a:t>いる</a:t>
            </a:r>
            <a:r>
              <a:rPr lang="ja-JP" altLang="ja-JP" sz="2400" dirty="0">
                <a:latin typeface="游ゴシック" panose="020B0400000000000000" pitchFamily="50" charset="-128"/>
                <a:ea typeface="游ゴシック" panose="020B0400000000000000" pitchFamily="50" charset="-128"/>
              </a:rPr>
              <a:t>。</a:t>
            </a:r>
            <a:r>
              <a:rPr lang="ja-JP" altLang="en-US" dirty="0"/>
              <a:t>　　　　　　　　　　　　　　　　　　　　　</a:t>
            </a:r>
            <a:endParaRPr lang="en-US" altLang="ja-JP" sz="1400" dirty="0"/>
          </a:p>
          <a:p>
            <a:endParaRPr lang="en-US" altLang="ja-JP" dirty="0"/>
          </a:p>
          <a:p>
            <a:endParaRPr lang="ja-JP" altLang="ja-JP" dirty="0"/>
          </a:p>
          <a:p>
            <a:endParaRPr kumimoji="1" lang="ja-JP" altLang="en-US" dirty="0"/>
          </a:p>
        </p:txBody>
      </p:sp>
      <p:pic>
        <p:nvPicPr>
          <p:cNvPr id="13" name="Picture 2" descr="052_実画_一宮要覧_真清田神社"/>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84321" y="1816405"/>
            <a:ext cx="2179237" cy="1590139"/>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p:cNvPicPr/>
          <p:nvPr/>
        </p:nvPicPr>
        <p:blipFill>
          <a:blip r:embed="rId3" cstate="print">
            <a:extLst>
              <a:ext uri="{28A0092B-C50C-407E-A947-70E740481C1C}">
                <a14:useLocalDpi xmlns:a14="http://schemas.microsoft.com/office/drawing/2010/main"/>
              </a:ext>
            </a:extLst>
          </a:blip>
          <a:stretch>
            <a:fillRect/>
          </a:stretch>
        </p:blipFill>
        <p:spPr bwMode="auto">
          <a:xfrm>
            <a:off x="4283132" y="448528"/>
            <a:ext cx="879418" cy="856397"/>
          </a:xfrm>
          <a:prstGeom prst="rect">
            <a:avLst/>
          </a:prstGeom>
          <a:noFill/>
          <a:ln>
            <a:noFill/>
          </a:ln>
        </p:spPr>
      </p:pic>
      <p:pic>
        <p:nvPicPr>
          <p:cNvPr id="16" name="Picture 3" descr="BISHU（登録商標）(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968073" y="3857814"/>
            <a:ext cx="1130300" cy="1619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8909542" y="3447513"/>
            <a:ext cx="1328793" cy="369332"/>
          </a:xfrm>
          <a:prstGeom prst="rect">
            <a:avLst/>
          </a:prstGeom>
          <a:noFill/>
        </p:spPr>
        <p:txBody>
          <a:bodyPr wrap="square" rtlCol="0">
            <a:spAutoFit/>
          </a:bodyPr>
          <a:lstStyle/>
          <a:p>
            <a:r>
              <a:rPr kumimoji="1" lang="ja-JP" altLang="en-US" dirty="0">
                <a:latin typeface="游ゴシック Medium" panose="020B0500000000000000" pitchFamily="50" charset="-128"/>
                <a:ea typeface="游ゴシック Medium" panose="020B0500000000000000" pitchFamily="50" charset="-128"/>
              </a:rPr>
              <a:t>真清田神社</a:t>
            </a:r>
          </a:p>
        </p:txBody>
      </p:sp>
      <p:sp>
        <p:nvSpPr>
          <p:cNvPr id="18" name="テキスト ボックス 17"/>
          <p:cNvSpPr txBox="1"/>
          <p:nvPr/>
        </p:nvSpPr>
        <p:spPr>
          <a:xfrm>
            <a:off x="7880465" y="5518033"/>
            <a:ext cx="1336391" cy="369332"/>
          </a:xfrm>
          <a:prstGeom prst="rect">
            <a:avLst/>
          </a:prstGeom>
          <a:noFill/>
        </p:spPr>
        <p:txBody>
          <a:bodyPr wrap="square" rtlCol="0">
            <a:spAutoFit/>
          </a:bodyPr>
          <a:lstStyle/>
          <a:p>
            <a:r>
              <a:rPr kumimoji="1" lang="ja-JP" altLang="en-US" dirty="0">
                <a:latin typeface="游ゴシック Medium" panose="020B0500000000000000" pitchFamily="50" charset="-128"/>
                <a:ea typeface="游ゴシック Medium" panose="020B0500000000000000" pitchFamily="50" charset="-128"/>
              </a:rPr>
              <a:t>尾州マーク</a:t>
            </a:r>
          </a:p>
        </p:txBody>
      </p:sp>
      <p:sp>
        <p:nvSpPr>
          <p:cNvPr id="10" name="テキスト ボックス 9"/>
          <p:cNvSpPr txBox="1"/>
          <p:nvPr/>
        </p:nvSpPr>
        <p:spPr>
          <a:xfrm>
            <a:off x="9339022" y="5518033"/>
            <a:ext cx="2041101" cy="369332"/>
          </a:xfrm>
          <a:prstGeom prst="rect">
            <a:avLst/>
          </a:prstGeom>
          <a:noFill/>
        </p:spPr>
        <p:txBody>
          <a:bodyPr wrap="square" rtlCol="0">
            <a:spAutoFit/>
          </a:bodyPr>
          <a:lstStyle/>
          <a:p>
            <a:r>
              <a:rPr kumimoji="1" lang="ja-JP" altLang="en-US" dirty="0">
                <a:latin typeface="游ゴシック Medium" panose="020B0500000000000000" pitchFamily="50" charset="-128"/>
                <a:ea typeface="游ゴシック Medium" panose="020B0500000000000000" pitchFamily="50" charset="-128"/>
              </a:rPr>
              <a:t>尾州織物のスーツ</a:t>
            </a:r>
          </a:p>
        </p:txBody>
      </p:sp>
      <p:pic>
        <p:nvPicPr>
          <p:cNvPr id="15" name="Picture 2" descr="009_実画_一宮要覧"/>
          <p:cNvPicPr>
            <a:picLocks noChangeAspect="1" noChangeArrowheads="1"/>
          </p:cNvPicPr>
          <p:nvPr/>
        </p:nvPicPr>
        <p:blipFill>
          <a:blip r:embed="rId5" cstate="print">
            <a:extLst>
              <a:ext uri="{28A0092B-C50C-407E-A947-70E740481C1C}">
                <a14:useLocalDpi xmlns:a14="http://schemas.microsoft.com/office/drawing/2010/main"/>
              </a:ext>
            </a:extLst>
          </a:blip>
          <a:srcRect r="-2484"/>
          <a:stretch>
            <a:fillRect/>
          </a:stretch>
        </p:blipFill>
        <p:spPr bwMode="auto">
          <a:xfrm>
            <a:off x="9573938" y="4018046"/>
            <a:ext cx="1485199" cy="145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2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a:t>
            </a:r>
            <a:r>
              <a:rPr kumimoji="1" lang="ja-JP" altLang="en-US" sz="4400" dirty="0">
                <a:latin typeface="游ゴシック Medium" panose="020B0500000000000000" pitchFamily="50" charset="-128"/>
                <a:ea typeface="游ゴシック Medium" panose="020B0500000000000000" pitchFamily="50" charset="-128"/>
              </a:rPr>
              <a:t>ご清聴ありがとうございました</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929486" y="2975764"/>
            <a:ext cx="1396500" cy="1966606"/>
          </a:xfrm>
          <a:prstGeom prst="rect">
            <a:avLst/>
          </a:prstGeom>
        </p:spPr>
      </p:pic>
    </p:spTree>
    <p:extLst>
      <p:ext uri="{BB962C8B-B14F-4D97-AF65-F5344CB8AC3E}">
        <p14:creationId xmlns:p14="http://schemas.microsoft.com/office/powerpoint/2010/main" val="125136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br>
              <a:rPr kumimoji="1" lang="en-US" altLang="ja-JP" sz="3600" dirty="0"/>
            </a:br>
            <a:br>
              <a:rPr lang="en-US" altLang="ja-JP" sz="3600" dirty="0"/>
            </a:br>
            <a:r>
              <a:rPr kumimoji="1" lang="ja-JP" altLang="en-US" sz="4200" dirty="0" err="1">
                <a:latin typeface="游ゴシック" panose="020B0400000000000000" pitchFamily="50" charset="-128"/>
                <a:ea typeface="游ゴシック" panose="020B0400000000000000" pitchFamily="50" charset="-128"/>
              </a:rPr>
              <a:t>いち</a:t>
            </a:r>
            <a:r>
              <a:rPr kumimoji="1" lang="ja-JP" altLang="en-US" sz="4200" dirty="0">
                <a:latin typeface="游ゴシック" panose="020B0400000000000000" pitchFamily="50" charset="-128"/>
                <a:ea typeface="游ゴシック" panose="020B0400000000000000" pitchFamily="50" charset="-128"/>
              </a:rPr>
              <a:t>みんの紹介</a:t>
            </a:r>
            <a:br>
              <a:rPr lang="en-US" altLang="ja-JP" sz="4200" dirty="0"/>
            </a:br>
            <a:endParaRPr kumimoji="1" lang="ja-JP" altLang="en-US" sz="4200" dirty="0"/>
          </a:p>
        </p:txBody>
      </p:sp>
      <p:sp>
        <p:nvSpPr>
          <p:cNvPr id="3" name="コンテンツ プレースホルダー 2"/>
          <p:cNvSpPr>
            <a:spLocks noGrp="1"/>
          </p:cNvSpPr>
          <p:nvPr>
            <p:ph idx="1"/>
          </p:nvPr>
        </p:nvSpPr>
        <p:spPr/>
        <p:txBody>
          <a:bodyPr/>
          <a:lstStyle/>
          <a:p>
            <a:r>
              <a:rPr lang="ja-JP" altLang="en-US" sz="2200" dirty="0">
                <a:latin typeface="游ゴシック" panose="020B0400000000000000" pitchFamily="50" charset="-128"/>
                <a:ea typeface="游ゴシック" panose="020B0400000000000000" pitchFamily="50" charset="-128"/>
              </a:rPr>
              <a:t>・</a:t>
            </a:r>
            <a:r>
              <a:rPr lang="ja-JP" altLang="ja-JP" sz="2200" dirty="0">
                <a:latin typeface="游ゴシック" panose="020B0400000000000000" pitchFamily="50" charset="-128"/>
                <a:ea typeface="游ゴシック" panose="020B0400000000000000" pitchFamily="50" charset="-128"/>
              </a:rPr>
              <a:t>一宮市のマスコットキャラクター。いわゆる、</a:t>
            </a:r>
            <a:r>
              <a:rPr lang="ja-JP" altLang="ja-JP" sz="2200" dirty="0" err="1">
                <a:latin typeface="游ゴシック" panose="020B0400000000000000" pitchFamily="50" charset="-128"/>
                <a:ea typeface="游ゴシック" panose="020B0400000000000000" pitchFamily="50" charset="-128"/>
              </a:rPr>
              <a:t>ゆる</a:t>
            </a:r>
            <a:r>
              <a:rPr lang="ja-JP" altLang="ja-JP" sz="2200" dirty="0">
                <a:latin typeface="游ゴシック" panose="020B0400000000000000" pitchFamily="50" charset="-128"/>
                <a:ea typeface="游ゴシック" panose="020B0400000000000000" pitchFamily="50" charset="-128"/>
              </a:rPr>
              <a:t>キャラ。</a:t>
            </a:r>
            <a:endParaRPr lang="en-US" altLang="ja-JP" sz="2200" dirty="0">
              <a:latin typeface="游ゴシック" panose="020B0400000000000000" pitchFamily="50" charset="-128"/>
              <a:ea typeface="游ゴシック" panose="020B0400000000000000" pitchFamily="50" charset="-128"/>
            </a:endParaRPr>
          </a:p>
          <a:p>
            <a:r>
              <a:rPr lang="ja-JP" altLang="en-US" sz="2200" dirty="0">
                <a:latin typeface="游ゴシック" panose="020B0400000000000000" pitchFamily="50" charset="-128"/>
                <a:ea typeface="游ゴシック" panose="020B0400000000000000" pitchFamily="50" charset="-128"/>
              </a:rPr>
              <a:t>・</a:t>
            </a:r>
            <a:r>
              <a:rPr lang="ja-JP" altLang="ja-JP" sz="2200" dirty="0">
                <a:latin typeface="游ゴシック" panose="020B0400000000000000" pitchFamily="50" charset="-128"/>
                <a:ea typeface="游ゴシック" panose="020B0400000000000000" pitchFamily="50" charset="-128"/>
              </a:rPr>
              <a:t>清らかな水の流れと清々しい風が行き交う地域で見かける、</a:t>
            </a:r>
            <a:endParaRPr lang="en-US" altLang="ja-JP" sz="2200" dirty="0">
              <a:latin typeface="游ゴシック" panose="020B0400000000000000" pitchFamily="50" charset="-128"/>
              <a:ea typeface="游ゴシック" panose="020B0400000000000000" pitchFamily="50" charset="-128"/>
            </a:endParaRPr>
          </a:p>
          <a:p>
            <a:r>
              <a:rPr lang="en-US" altLang="ja-JP" sz="2200" dirty="0">
                <a:latin typeface="游ゴシック" panose="020B0400000000000000" pitchFamily="50" charset="-128"/>
                <a:ea typeface="游ゴシック" panose="020B0400000000000000" pitchFamily="50" charset="-128"/>
              </a:rPr>
              <a:t>  </a:t>
            </a:r>
            <a:r>
              <a:rPr lang="ja-JP" altLang="ja-JP" sz="2200" dirty="0">
                <a:latin typeface="游ゴシック" panose="020B0400000000000000" pitchFamily="50" charset="-128"/>
                <a:ea typeface="游ゴシック" panose="020B0400000000000000" pitchFamily="50" charset="-128"/>
              </a:rPr>
              <a:t>しあわせを運ぶ妖精。</a:t>
            </a:r>
            <a:endParaRPr lang="en-US" altLang="ja-JP" sz="2200" dirty="0">
              <a:latin typeface="游ゴシック" panose="020B0400000000000000" pitchFamily="50" charset="-128"/>
              <a:ea typeface="游ゴシック" panose="020B0400000000000000" pitchFamily="50" charset="-128"/>
            </a:endParaRPr>
          </a:p>
          <a:p>
            <a:endParaRPr kumimoji="1" lang="en-US" altLang="ja-JP" dirty="0"/>
          </a:p>
          <a:p>
            <a:endParaRPr lang="en-US" altLang="ja-JP" dirty="0"/>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48066" y="1918697"/>
            <a:ext cx="2425733" cy="262752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82635" y="4727554"/>
            <a:ext cx="982327" cy="843861"/>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56902" y="4675302"/>
            <a:ext cx="982327" cy="948363"/>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06551" y="3681385"/>
            <a:ext cx="3074958" cy="1729664"/>
          </a:xfrm>
          <a:prstGeom prst="rect">
            <a:avLst/>
          </a:prstGeom>
        </p:spPr>
      </p:pic>
      <p:sp>
        <p:nvSpPr>
          <p:cNvPr id="9" name="テキスト ボックス 8"/>
          <p:cNvSpPr txBox="1"/>
          <p:nvPr/>
        </p:nvSpPr>
        <p:spPr>
          <a:xfrm>
            <a:off x="1802649" y="5499762"/>
            <a:ext cx="2270587" cy="369332"/>
          </a:xfrm>
          <a:prstGeom prst="rect">
            <a:avLst/>
          </a:prstGeom>
          <a:noFill/>
        </p:spPr>
        <p:txBody>
          <a:bodyPr wrap="square" rtlCol="0">
            <a:spAutoFit/>
          </a:bodyPr>
          <a:lstStyle/>
          <a:p>
            <a:r>
              <a:rPr kumimoji="1" lang="ja-JP" altLang="en-US" dirty="0">
                <a:latin typeface="游ゴシック Medium" panose="020B0500000000000000" pitchFamily="50" charset="-128"/>
                <a:ea typeface="游ゴシック Medium" panose="020B0500000000000000" pitchFamily="50" charset="-128"/>
              </a:rPr>
              <a:t>ツインアーチ１３８</a:t>
            </a:r>
          </a:p>
        </p:txBody>
      </p:sp>
    </p:spTree>
    <p:extLst>
      <p:ext uri="{BB962C8B-B14F-4D97-AF65-F5344CB8AC3E}">
        <p14:creationId xmlns:p14="http://schemas.microsoft.com/office/powerpoint/2010/main" val="61938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45" presetClass="entr" presetSubtype="0" fill="hold" nodeType="with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ppt_w</p:attrName>
                                        </p:attrNameLst>
                                      </p:cBhvr>
                                      <p:tavLst>
                                        <p:tav tm="0" fmla="#ppt_w*sin(2.5*pi*$)">
                                          <p:val>
                                            <p:fltVal val="0"/>
                                          </p:val>
                                        </p:tav>
                                        <p:tav tm="100000">
                                          <p:val>
                                            <p:fltVal val="1"/>
                                          </p:val>
                                        </p:tav>
                                      </p:tavLst>
                                    </p:anim>
                                    <p:anim calcmode="lin" valueType="num">
                                      <p:cBhvr>
                                        <p:cTn id="2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br>
              <a:rPr lang="en-US" altLang="ja-JP" sz="3300" dirty="0">
                <a:effectLst>
                  <a:outerShdw blurRad="38100" dist="38100" dir="2700000" algn="tl">
                    <a:srgbClr val="000000">
                      <a:alpha val="43137"/>
                    </a:srgbClr>
                  </a:outerShdw>
                </a:effectLst>
              </a:rPr>
            </a:br>
            <a:br>
              <a:rPr lang="en-US" altLang="ja-JP" sz="3300" dirty="0">
                <a:effectLst>
                  <a:outerShdw blurRad="38100" dist="38100" dir="2700000" algn="tl">
                    <a:srgbClr val="000000">
                      <a:alpha val="43137"/>
                    </a:srgbClr>
                  </a:outerShdw>
                </a:effectLst>
              </a:rPr>
            </a:br>
            <a:br>
              <a:rPr lang="en-US" altLang="ja-JP" sz="3300" dirty="0">
                <a:effectLst>
                  <a:outerShdw blurRad="38100" dist="38100" dir="2700000" algn="tl">
                    <a:srgbClr val="000000">
                      <a:alpha val="43137"/>
                    </a:srgbClr>
                  </a:outerShdw>
                </a:effectLst>
              </a:rPr>
            </a:br>
            <a:br>
              <a:rPr lang="en-US" altLang="ja-JP" sz="3300" dirty="0">
                <a:effectLst>
                  <a:outerShdw blurRad="38100" dist="38100" dir="2700000" algn="tl">
                    <a:srgbClr val="000000">
                      <a:alpha val="43137"/>
                    </a:srgbClr>
                  </a:outerShdw>
                </a:effectLst>
              </a:rPr>
            </a:br>
            <a:br>
              <a:rPr lang="en-US" altLang="ja-JP" sz="3300" dirty="0">
                <a:effectLst>
                  <a:outerShdw blurRad="38100" dist="38100" dir="2700000" algn="tl">
                    <a:srgbClr val="000000">
                      <a:alpha val="43137"/>
                    </a:srgbClr>
                  </a:outerShdw>
                </a:effectLst>
              </a:rPr>
            </a:br>
            <a:r>
              <a:rPr lang="ja-JP" altLang="ja-JP" sz="3300"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令和</a:t>
            </a:r>
            <a:r>
              <a:rPr lang="en-US" altLang="ja-JP" sz="3300"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4</a:t>
            </a:r>
            <a:r>
              <a:rPr lang="ja-JP" altLang="ja-JP" sz="3300"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年度</a:t>
            </a:r>
            <a:br>
              <a:rPr lang="en-US" altLang="ja-JP" sz="2800"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br>
            <a:r>
              <a:rPr lang="ja-JP" altLang="ja-JP" sz="3800"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愛知人権教育推進のための調査研究委託事業</a:t>
            </a:r>
            <a:br>
              <a:rPr lang="en-US" altLang="ja-JP" sz="3800" dirty="0"/>
            </a:br>
            <a:endParaRPr kumimoji="1" lang="ja-JP" altLang="en-US" sz="3800" dirty="0"/>
          </a:p>
        </p:txBody>
      </p:sp>
      <p:sp>
        <p:nvSpPr>
          <p:cNvPr id="3" name="コンテンツ プレースホルダー 2"/>
          <p:cNvSpPr>
            <a:spLocks noGrp="1"/>
          </p:cNvSpPr>
          <p:nvPr>
            <p:ph idx="1"/>
          </p:nvPr>
        </p:nvSpPr>
        <p:spPr/>
        <p:txBody>
          <a:bodyPr/>
          <a:lstStyle/>
          <a:p>
            <a:r>
              <a:rPr kumimoji="1" lang="ja-JP" altLang="en-US" sz="2600" b="1" dirty="0">
                <a:latin typeface="游ゴシック Medium" panose="020B0500000000000000" pitchFamily="50" charset="-128"/>
                <a:ea typeface="游ゴシック Medium" panose="020B0500000000000000" pitchFamily="50" charset="-128"/>
              </a:rPr>
              <a:t>一宮市人権推進実行委員会</a:t>
            </a:r>
            <a:endParaRPr kumimoji="1" lang="en-US" altLang="ja-JP" sz="2600" b="1" dirty="0">
              <a:latin typeface="游ゴシック Medium" panose="020B0500000000000000" pitchFamily="50" charset="-128"/>
              <a:ea typeface="游ゴシック Medium" panose="020B0500000000000000" pitchFamily="50" charset="-128"/>
            </a:endParaRPr>
          </a:p>
          <a:p>
            <a:endParaRPr kumimoji="1" lang="en-US" altLang="ja-JP" dirty="0"/>
          </a:p>
          <a:p>
            <a:r>
              <a:rPr lang="en-US" altLang="ja-JP" dirty="0"/>
              <a:t> </a:t>
            </a:r>
            <a:r>
              <a:rPr lang="ja-JP" altLang="ja-JP" sz="2200" dirty="0">
                <a:latin typeface="游ゴシック" panose="020B0400000000000000" pitchFamily="50" charset="-128"/>
                <a:ea typeface="游ゴシック" panose="020B0400000000000000" pitchFamily="50" charset="-128"/>
              </a:rPr>
              <a:t>一宮市人権教育推進委員会の構成（</a:t>
            </a:r>
            <a:r>
              <a:rPr lang="ja-JP" altLang="en-US" sz="2200" dirty="0">
                <a:latin typeface="游ゴシック" panose="020B0400000000000000" pitchFamily="50" charset="-128"/>
                <a:ea typeface="游ゴシック" panose="020B0400000000000000" pitchFamily="50" charset="-128"/>
              </a:rPr>
              <a:t>６</a:t>
            </a:r>
            <a:r>
              <a:rPr lang="ja-JP" altLang="ja-JP" sz="2200" dirty="0">
                <a:latin typeface="游ゴシック" panose="020B0400000000000000" pitchFamily="50" charset="-128"/>
                <a:ea typeface="游ゴシック" panose="020B0400000000000000" pitchFamily="50" charset="-128"/>
              </a:rPr>
              <a:t>名）</a:t>
            </a:r>
            <a:endParaRPr lang="en-US" altLang="ja-JP" sz="2200" dirty="0">
              <a:latin typeface="游ゴシック" panose="020B0400000000000000" pitchFamily="50" charset="-128"/>
              <a:ea typeface="游ゴシック" panose="020B0400000000000000" pitchFamily="50" charset="-128"/>
            </a:endParaRPr>
          </a:p>
          <a:p>
            <a:pPr marL="0" indent="0">
              <a:buNone/>
            </a:pPr>
            <a:r>
              <a:rPr lang="en-US" altLang="ja-JP" sz="2200" dirty="0">
                <a:latin typeface="游ゴシック" panose="020B0400000000000000" pitchFamily="50" charset="-128"/>
                <a:ea typeface="游ゴシック" panose="020B0400000000000000" pitchFamily="50" charset="-128"/>
              </a:rPr>
              <a:t>        </a:t>
            </a:r>
            <a:r>
              <a:rPr lang="ja-JP" altLang="ja-JP" sz="2200" dirty="0">
                <a:latin typeface="游ゴシック" panose="020B0400000000000000" pitchFamily="50" charset="-128"/>
                <a:ea typeface="游ゴシック" panose="020B0400000000000000" pitchFamily="50" charset="-128"/>
              </a:rPr>
              <a:t>一宮</a:t>
            </a:r>
            <a:r>
              <a:rPr lang="ja-JP" altLang="en-US" sz="2200" dirty="0">
                <a:latin typeface="游ゴシック" panose="020B0400000000000000" pitchFamily="50" charset="-128"/>
                <a:ea typeface="游ゴシック" panose="020B0400000000000000" pitchFamily="50" charset="-128"/>
              </a:rPr>
              <a:t>市</a:t>
            </a:r>
            <a:r>
              <a:rPr lang="ja-JP" altLang="ja-JP" sz="2200" dirty="0">
                <a:latin typeface="游ゴシック" panose="020B0400000000000000" pitchFamily="50" charset="-128"/>
                <a:ea typeface="游ゴシック" panose="020B0400000000000000" pitchFamily="50" charset="-128"/>
              </a:rPr>
              <a:t>人権擁護委員</a:t>
            </a:r>
            <a:r>
              <a:rPr lang="ja-JP" altLang="en-US" sz="2200" dirty="0">
                <a:latin typeface="游ゴシック" panose="020B0400000000000000" pitchFamily="50" charset="-128"/>
                <a:ea typeface="游ゴシック" panose="020B0400000000000000" pitchFamily="50" charset="-128"/>
              </a:rPr>
              <a:t>　２</a:t>
            </a:r>
            <a:r>
              <a:rPr lang="ja-JP" altLang="ja-JP" sz="2200" dirty="0">
                <a:latin typeface="游ゴシック" panose="020B0400000000000000" pitchFamily="50" charset="-128"/>
                <a:ea typeface="游ゴシック" panose="020B0400000000000000" pitchFamily="50" charset="-128"/>
              </a:rPr>
              <a:t>名</a:t>
            </a:r>
          </a:p>
          <a:p>
            <a:r>
              <a:rPr lang="ja-JP" altLang="en-US" sz="2200" dirty="0">
                <a:latin typeface="游ゴシック" panose="020B0400000000000000" pitchFamily="50" charset="-128"/>
                <a:ea typeface="游ゴシック" panose="020B0400000000000000" pitchFamily="50" charset="-128"/>
              </a:rPr>
              <a:t>　　</a:t>
            </a:r>
            <a:r>
              <a:rPr lang="ja-JP" altLang="ja-JP" sz="2200" dirty="0">
                <a:latin typeface="游ゴシック" panose="020B0400000000000000" pitchFamily="50" charset="-128"/>
                <a:ea typeface="游ゴシック" panose="020B0400000000000000" pitchFamily="50" charset="-128"/>
              </a:rPr>
              <a:t>一宮市市民健康部市民課長</a:t>
            </a:r>
          </a:p>
          <a:p>
            <a:r>
              <a:rPr lang="ja-JP" altLang="en-US" sz="2200" dirty="0">
                <a:latin typeface="游ゴシック" panose="020B0400000000000000" pitchFamily="50" charset="-128"/>
                <a:ea typeface="游ゴシック" panose="020B0400000000000000" pitchFamily="50" charset="-128"/>
              </a:rPr>
              <a:t>　　</a:t>
            </a:r>
            <a:r>
              <a:rPr lang="ja-JP" altLang="ja-JP" sz="2200" dirty="0">
                <a:latin typeface="游ゴシック" panose="020B0400000000000000" pitchFamily="50" charset="-128"/>
                <a:ea typeface="游ゴシック" panose="020B0400000000000000" pitchFamily="50" charset="-128"/>
              </a:rPr>
              <a:t>一宮市市民健康部市民課専任課長</a:t>
            </a:r>
          </a:p>
          <a:p>
            <a:r>
              <a:rPr lang="ja-JP" altLang="en-US" sz="2200" dirty="0">
                <a:latin typeface="游ゴシック" panose="020B0400000000000000" pitchFamily="50" charset="-128"/>
                <a:ea typeface="游ゴシック" panose="020B0400000000000000" pitchFamily="50" charset="-128"/>
              </a:rPr>
              <a:t>　　</a:t>
            </a:r>
            <a:r>
              <a:rPr lang="ja-JP" altLang="ja-JP" sz="2200" dirty="0">
                <a:latin typeface="游ゴシック" panose="020B0400000000000000" pitchFamily="50" charset="-128"/>
                <a:ea typeface="游ゴシック" panose="020B0400000000000000" pitchFamily="50" charset="-128"/>
              </a:rPr>
              <a:t>一宮市教育委員会教育部生涯学習課長</a:t>
            </a:r>
          </a:p>
          <a:p>
            <a:r>
              <a:rPr lang="ja-JP" altLang="en-US" sz="2200" dirty="0">
                <a:latin typeface="游ゴシック" panose="020B0400000000000000" pitchFamily="50" charset="-128"/>
                <a:ea typeface="游ゴシック" panose="020B0400000000000000" pitchFamily="50" charset="-128"/>
              </a:rPr>
              <a:t>　　</a:t>
            </a:r>
            <a:r>
              <a:rPr lang="ja-JP" altLang="ja-JP" sz="2200" dirty="0">
                <a:latin typeface="游ゴシック" panose="020B0400000000000000" pitchFamily="50" charset="-128"/>
                <a:ea typeface="游ゴシック" panose="020B0400000000000000" pitchFamily="50" charset="-128"/>
              </a:rPr>
              <a:t>一宮市教育委員会教育部生涯学習課専任課長</a:t>
            </a:r>
            <a:r>
              <a:rPr lang="ja-JP" altLang="en-US" sz="2200" dirty="0">
                <a:latin typeface="游ゴシック" panose="020B0400000000000000" pitchFamily="50" charset="-128"/>
                <a:ea typeface="游ゴシック" panose="020B0400000000000000" pitchFamily="50" charset="-128"/>
              </a:rPr>
              <a:t>　　</a:t>
            </a:r>
            <a:endParaRPr kumimoji="1" lang="ja-JP" altLang="en-US" sz="2200" dirty="0">
              <a:latin typeface="游ゴシック" panose="020B0400000000000000" pitchFamily="50" charset="-128"/>
              <a:ea typeface="游ゴシック" panose="020B0400000000000000"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82560" y="469802"/>
            <a:ext cx="1073120" cy="1158252"/>
          </a:xfrm>
          <a:prstGeom prst="rect">
            <a:avLst/>
          </a:prstGeom>
        </p:spPr>
      </p:pic>
    </p:spTree>
    <p:extLst>
      <p:ext uri="{BB962C8B-B14F-4D97-AF65-F5344CB8AC3E}">
        <p14:creationId xmlns:p14="http://schemas.microsoft.com/office/powerpoint/2010/main" val="49531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br>
              <a:rPr kumimoji="1" lang="en-US" altLang="ja-JP" sz="3300" dirty="0"/>
            </a:br>
            <a:r>
              <a:rPr kumimoji="1" lang="ja-JP" altLang="en-US" sz="3300" dirty="0">
                <a:latin typeface="游ゴシック" panose="020B0400000000000000" pitchFamily="50" charset="-128"/>
                <a:ea typeface="游ゴシック" panose="020B0400000000000000" pitchFamily="50" charset="-128"/>
              </a:rPr>
              <a:t>事業企画</a:t>
            </a:r>
            <a:br>
              <a:rPr kumimoji="1" lang="en-US" altLang="ja-JP" sz="3300" dirty="0">
                <a:latin typeface="游ゴシック" panose="020B0400000000000000" pitchFamily="50" charset="-128"/>
                <a:ea typeface="游ゴシック" panose="020B0400000000000000" pitchFamily="50" charset="-128"/>
              </a:rPr>
            </a:br>
            <a:br>
              <a:rPr kumimoji="1" lang="en-US" altLang="ja-JP" sz="2800" dirty="0">
                <a:latin typeface="游ゴシック" panose="020B0400000000000000" pitchFamily="50" charset="-128"/>
                <a:ea typeface="游ゴシック" panose="020B0400000000000000" pitchFamily="50" charset="-128"/>
              </a:rPr>
            </a:br>
            <a:r>
              <a:rPr lang="ja-JP" altLang="en-US" sz="3100" dirty="0">
                <a:latin typeface="游ゴシック" panose="020B0400000000000000" pitchFamily="50" charset="-128"/>
                <a:ea typeface="游ゴシック" panose="020B0400000000000000" pitchFamily="50" charset="-128"/>
              </a:rPr>
              <a:t>「インターネットによる人権侵害」</a:t>
            </a:r>
            <a:r>
              <a:rPr lang="ja-JP" altLang="en-US" sz="2800" dirty="0">
                <a:latin typeface="游ゴシック" panose="020B0400000000000000" pitchFamily="50" charset="-128"/>
                <a:ea typeface="游ゴシック" panose="020B0400000000000000" pitchFamily="50" charset="-128"/>
              </a:rPr>
              <a:t>　</a:t>
            </a:r>
            <a:r>
              <a:rPr lang="ja-JP" altLang="en-US" sz="2800" dirty="0"/>
              <a:t> 　</a:t>
            </a:r>
            <a:br>
              <a:rPr lang="en-US" altLang="ja-JP" sz="2800" dirty="0"/>
            </a:br>
            <a:endParaRPr kumimoji="1" lang="ja-JP" altLang="en-US" sz="2800" dirty="0"/>
          </a:p>
        </p:txBody>
      </p:sp>
      <p:sp>
        <p:nvSpPr>
          <p:cNvPr id="3" name="コンテンツ プレースホルダー 2"/>
          <p:cNvSpPr>
            <a:spLocks noGrp="1"/>
          </p:cNvSpPr>
          <p:nvPr>
            <p:ph idx="1"/>
          </p:nvPr>
        </p:nvSpPr>
        <p:spPr/>
        <p:txBody>
          <a:bodyPr/>
          <a:lstStyle/>
          <a:p>
            <a:r>
              <a:rPr kumimoji="1" lang="ja-JP" altLang="en-US" sz="2200" dirty="0">
                <a:latin typeface="游ゴシック" panose="020B0400000000000000" pitchFamily="50" charset="-128"/>
                <a:ea typeface="游ゴシック" panose="020B0400000000000000" pitchFamily="50" charset="-128"/>
              </a:rPr>
              <a:t>選定理由</a:t>
            </a:r>
            <a:endParaRPr kumimoji="1" lang="en-US" altLang="ja-JP" sz="2200" dirty="0">
              <a:latin typeface="游ゴシック" panose="020B0400000000000000" pitchFamily="50" charset="-128"/>
              <a:ea typeface="游ゴシック" panose="020B0400000000000000" pitchFamily="50" charset="-128"/>
            </a:endParaRPr>
          </a:p>
          <a:p>
            <a:pPr marL="0" indent="0">
              <a:buNone/>
            </a:pPr>
            <a:r>
              <a:rPr lang="ja-JP" altLang="en-US" sz="2200" dirty="0">
                <a:latin typeface="游ゴシック" panose="020B0400000000000000" pitchFamily="50" charset="-128"/>
                <a:ea typeface="游ゴシック" panose="020B0400000000000000" pitchFamily="50" charset="-128"/>
              </a:rPr>
              <a:t>①</a:t>
            </a:r>
            <a:r>
              <a:rPr lang="ja-JP" altLang="ja-JP" sz="2200" dirty="0">
                <a:latin typeface="游ゴシック" panose="020B0400000000000000" pitchFamily="50" charset="-128"/>
                <a:ea typeface="游ゴシック" panose="020B0400000000000000" pitchFamily="50" charset="-128"/>
              </a:rPr>
              <a:t>最近は子どもから高齢者までインターネットやＳＮＳを利用するようになってきているが、その一方で</a:t>
            </a:r>
            <a:r>
              <a:rPr lang="ja-JP" altLang="en-US" sz="2200" dirty="0">
                <a:latin typeface="游ゴシック" panose="020B0400000000000000" pitchFamily="50" charset="-128"/>
                <a:ea typeface="游ゴシック" panose="020B0400000000000000" pitchFamily="50" charset="-128"/>
              </a:rPr>
              <a:t>、</a:t>
            </a:r>
            <a:r>
              <a:rPr lang="ja-JP" altLang="ja-JP" sz="2200" dirty="0">
                <a:latin typeface="游ゴシック" panose="020B0400000000000000" pitchFamily="50" charset="-128"/>
                <a:ea typeface="游ゴシック" panose="020B0400000000000000" pitchFamily="50" charset="-128"/>
              </a:rPr>
              <a:t>誹謗中傷や個人の名誉・プライバシーの侵害、差別や偏見を助長する情報の発信など、人権侵害の事案も増えている。</a:t>
            </a:r>
            <a:endParaRPr lang="en-US" altLang="ja-JP" sz="2200" dirty="0">
              <a:latin typeface="游ゴシック" panose="020B0400000000000000" pitchFamily="50" charset="-128"/>
              <a:ea typeface="游ゴシック" panose="020B0400000000000000" pitchFamily="50" charset="-128"/>
            </a:endParaRPr>
          </a:p>
          <a:p>
            <a:pPr marL="0" indent="0">
              <a:buNone/>
            </a:pPr>
            <a:r>
              <a:rPr lang="ja-JP" altLang="en-US" sz="2200" dirty="0">
                <a:latin typeface="游ゴシック" panose="020B0400000000000000" pitchFamily="50" charset="-128"/>
                <a:ea typeface="游ゴシック" panose="020B0400000000000000" pitchFamily="50" charset="-128"/>
              </a:rPr>
              <a:t>②自らが</a:t>
            </a:r>
            <a:r>
              <a:rPr lang="ja-JP" altLang="ja-JP" sz="2200" dirty="0">
                <a:latin typeface="游ゴシック" panose="020B0400000000000000" pitchFamily="50" charset="-128"/>
                <a:ea typeface="游ゴシック" panose="020B0400000000000000" pitchFamily="50" charset="-128"/>
              </a:rPr>
              <a:t>発信</a:t>
            </a:r>
            <a:r>
              <a:rPr lang="ja-JP" altLang="en-US" sz="2200" dirty="0">
                <a:latin typeface="游ゴシック" panose="020B0400000000000000" pitchFamily="50" charset="-128"/>
                <a:ea typeface="游ゴシック" panose="020B0400000000000000" pitchFamily="50" charset="-128"/>
              </a:rPr>
              <a:t>し</a:t>
            </a:r>
            <a:r>
              <a:rPr lang="ja-JP" altLang="ja-JP" sz="2200" dirty="0">
                <a:latin typeface="游ゴシック" panose="020B0400000000000000" pitchFamily="50" charset="-128"/>
                <a:ea typeface="游ゴシック" panose="020B0400000000000000" pitchFamily="50" charset="-128"/>
              </a:rPr>
              <a:t>た言葉や画像</a:t>
            </a:r>
            <a:r>
              <a:rPr lang="ja-JP" altLang="en-US" sz="2200" dirty="0">
                <a:latin typeface="游ゴシック" panose="020B0400000000000000" pitchFamily="50" charset="-128"/>
                <a:ea typeface="游ゴシック" panose="020B0400000000000000" pitchFamily="50" charset="-128"/>
              </a:rPr>
              <a:t>で</a:t>
            </a:r>
            <a:r>
              <a:rPr lang="ja-JP" altLang="ja-JP" sz="2200" dirty="0">
                <a:latin typeface="游ゴシック" panose="020B0400000000000000" pitchFamily="50" charset="-128"/>
                <a:ea typeface="游ゴシック" panose="020B0400000000000000" pitchFamily="50" charset="-128"/>
              </a:rPr>
              <a:t>、加害者として訴えられることもありえないことではない。インターネット上に流れた言葉や画像は完全に消去することが難し</a:t>
            </a:r>
            <a:r>
              <a:rPr lang="ja-JP" altLang="en-US" sz="2200" dirty="0">
                <a:latin typeface="游ゴシック" panose="020B0400000000000000" pitchFamily="50" charset="-128"/>
                <a:ea typeface="游ゴシック" panose="020B0400000000000000" pitchFamily="50" charset="-128"/>
              </a:rPr>
              <a:t>く</a:t>
            </a:r>
            <a:r>
              <a:rPr lang="ja-JP" altLang="ja-JP" sz="2200" dirty="0">
                <a:latin typeface="游ゴシック" panose="020B0400000000000000" pitchFamily="50" charset="-128"/>
                <a:ea typeface="游ゴシック" panose="020B0400000000000000" pitchFamily="50" charset="-128"/>
              </a:rPr>
              <a:t>、人権についての正しい知識を身に着ける必要がある。</a:t>
            </a:r>
            <a:endParaRPr lang="en-US" altLang="ja-JP" sz="2200" dirty="0">
              <a:latin typeface="游ゴシック" panose="020B0400000000000000" pitchFamily="50" charset="-128"/>
              <a:ea typeface="游ゴシック" panose="020B0400000000000000" pitchFamily="50" charset="-128"/>
            </a:endParaRPr>
          </a:p>
          <a:p>
            <a:pPr marL="0" indent="0">
              <a:buNone/>
            </a:pPr>
            <a:endParaRPr lang="en-US" altLang="ja-JP" dirty="0"/>
          </a:p>
        </p:txBody>
      </p:sp>
      <p:sp>
        <p:nvSpPr>
          <p:cNvPr id="4" name="下矢印 3"/>
          <p:cNvSpPr/>
          <p:nvPr/>
        </p:nvSpPr>
        <p:spPr>
          <a:xfrm>
            <a:off x="5547014" y="4489219"/>
            <a:ext cx="324197" cy="374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126374" y="4987982"/>
            <a:ext cx="10000211" cy="11141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ja-JP" sz="2200" dirty="0">
                <a:latin typeface="游ゴシック" panose="020B0400000000000000" pitchFamily="50" charset="-128"/>
                <a:ea typeface="游ゴシック" panose="020B0400000000000000" pitchFamily="50" charset="-128"/>
              </a:rPr>
              <a:t>インターネット上で起り得る人権侵害についての理解を深めることで、インターネット上においても人権が尊重される社会の実現を目指すことが、本取組の目的である。</a:t>
            </a:r>
            <a:endParaRPr kumimoji="1" lang="ja-JP" altLang="en-US" sz="2200" dirty="0">
              <a:latin typeface="游ゴシック" panose="020B0400000000000000" pitchFamily="50" charset="-128"/>
              <a:ea typeface="游ゴシック" panose="020B0400000000000000"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71740" y="638655"/>
            <a:ext cx="943138" cy="982327"/>
          </a:xfrm>
          <a:prstGeom prst="rect">
            <a:avLst/>
          </a:prstGeom>
        </p:spPr>
      </p:pic>
    </p:spTree>
    <p:extLst>
      <p:ext uri="{BB962C8B-B14F-4D97-AF65-F5344CB8AC3E}">
        <p14:creationId xmlns:p14="http://schemas.microsoft.com/office/powerpoint/2010/main" val="191405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ja-JP" altLang="ja-JP" sz="3400" dirty="0">
                <a:latin typeface="游ゴシック" panose="020B0400000000000000" pitchFamily="50" charset="-128"/>
                <a:ea typeface="游ゴシック" panose="020B0400000000000000" pitchFamily="50" charset="-128"/>
              </a:rPr>
              <a:t>事業の経過</a:t>
            </a:r>
            <a:r>
              <a:rPr lang="en-US" altLang="ja-JP" sz="3400" dirty="0">
                <a:latin typeface="游ゴシック" panose="020B0400000000000000" pitchFamily="50" charset="-128"/>
                <a:ea typeface="游ゴシック" panose="020B0400000000000000" pitchFamily="50" charset="-128"/>
              </a:rPr>
              <a:t> </a:t>
            </a:r>
            <a:br>
              <a:rPr lang="ja-JP" altLang="ja-JP" dirty="0"/>
            </a:br>
            <a:endParaRPr kumimoji="1" lang="ja-JP" altLang="en-US" dirty="0"/>
          </a:p>
        </p:txBody>
      </p:sp>
      <p:sp>
        <p:nvSpPr>
          <p:cNvPr id="3" name="コンテンツ プレースホルダー 2"/>
          <p:cNvSpPr>
            <a:spLocks noGrp="1"/>
          </p:cNvSpPr>
          <p:nvPr>
            <p:ph idx="1"/>
          </p:nvPr>
        </p:nvSpPr>
        <p:spPr>
          <a:xfrm>
            <a:off x="1097280" y="1803862"/>
            <a:ext cx="10307782" cy="4463934"/>
          </a:xfrm>
        </p:spPr>
        <p:txBody>
          <a:bodyPr>
            <a:noAutofit/>
          </a:bodyPr>
          <a:lstStyle/>
          <a:p>
            <a:r>
              <a:rPr lang="ja-JP" altLang="ja-JP" sz="2100" dirty="0">
                <a:latin typeface="游ゴシック" panose="020B0400000000000000" pitchFamily="50" charset="-128"/>
                <a:ea typeface="游ゴシック" panose="020B0400000000000000" pitchFamily="50" charset="-128"/>
              </a:rPr>
              <a:t>（</a:t>
            </a:r>
            <a:r>
              <a:rPr lang="ja-JP" altLang="en-US" sz="2100" dirty="0">
                <a:latin typeface="游ゴシック" panose="020B0400000000000000" pitchFamily="50" charset="-128"/>
                <a:ea typeface="游ゴシック" panose="020B0400000000000000" pitchFamily="50" charset="-128"/>
              </a:rPr>
              <a:t>１</a:t>
            </a:r>
            <a:r>
              <a:rPr lang="ja-JP" altLang="ja-JP" sz="2100" dirty="0">
                <a:latin typeface="游ゴシック" panose="020B0400000000000000" pitchFamily="50" charset="-128"/>
                <a:ea typeface="游ゴシック" panose="020B0400000000000000" pitchFamily="50" charset="-128"/>
              </a:rPr>
              <a:t>）実行委員会の開催</a:t>
            </a:r>
            <a:r>
              <a:rPr lang="ja-JP" altLang="en-US" sz="2100" dirty="0">
                <a:latin typeface="游ゴシック" panose="020B0400000000000000" pitchFamily="50" charset="-128"/>
                <a:ea typeface="游ゴシック" panose="020B0400000000000000" pitchFamily="50" charset="-128"/>
              </a:rPr>
              <a:t>（</a:t>
            </a:r>
            <a:r>
              <a:rPr lang="en-US" altLang="ja-JP" sz="2100" dirty="0">
                <a:latin typeface="游ゴシック" panose="020B0400000000000000" pitchFamily="50" charset="-128"/>
                <a:ea typeface="游ゴシック" panose="020B0400000000000000" pitchFamily="50" charset="-128"/>
              </a:rPr>
              <a:t>3</a:t>
            </a:r>
            <a:r>
              <a:rPr lang="ja-JP" altLang="en-US" sz="2100" dirty="0">
                <a:latin typeface="游ゴシック" panose="020B0400000000000000" pitchFamily="50" charset="-128"/>
                <a:ea typeface="游ゴシック" panose="020B0400000000000000" pitchFamily="50" charset="-128"/>
              </a:rPr>
              <a:t>回）</a:t>
            </a:r>
            <a:endParaRPr lang="ja-JP" altLang="ja-JP" sz="2100" dirty="0">
              <a:latin typeface="游ゴシック" panose="020B0400000000000000" pitchFamily="50" charset="-128"/>
              <a:ea typeface="游ゴシック" panose="020B0400000000000000" pitchFamily="50" charset="-128"/>
            </a:endParaRPr>
          </a:p>
          <a:p>
            <a:r>
              <a:rPr lang="ja-JP" altLang="ja-JP" sz="2100" dirty="0">
                <a:latin typeface="游ゴシック" panose="020B0400000000000000" pitchFamily="50" charset="-128"/>
                <a:ea typeface="游ゴシック" panose="020B0400000000000000" pitchFamily="50" charset="-128"/>
              </a:rPr>
              <a:t>　　</a:t>
            </a:r>
            <a:r>
              <a:rPr lang="en-US" altLang="ja-JP" sz="2100" dirty="0">
                <a:latin typeface="游ゴシック" panose="020B0400000000000000" pitchFamily="50" charset="-128"/>
                <a:ea typeface="游ゴシック" panose="020B0400000000000000" pitchFamily="50" charset="-128"/>
              </a:rPr>
              <a:t>  </a:t>
            </a:r>
            <a:r>
              <a:rPr lang="ja-JP" altLang="en-US" sz="2100" dirty="0">
                <a:latin typeface="游ゴシック" panose="020B0400000000000000" pitchFamily="50" charset="-128"/>
                <a:ea typeface="游ゴシック" panose="020B0400000000000000" pitchFamily="50" charset="-128"/>
              </a:rPr>
              <a:t>事業計画の立案・啓発物品の選定・事業報告</a:t>
            </a:r>
            <a:endParaRPr lang="ja-JP" altLang="ja-JP" sz="2100" dirty="0">
              <a:latin typeface="游ゴシック" panose="020B0400000000000000" pitchFamily="50" charset="-128"/>
              <a:ea typeface="游ゴシック" panose="020B0400000000000000" pitchFamily="50" charset="-128"/>
            </a:endParaRPr>
          </a:p>
          <a:p>
            <a:r>
              <a:rPr lang="ja-JP" altLang="ja-JP" sz="2100" dirty="0">
                <a:latin typeface="游ゴシック" panose="020B0400000000000000" pitchFamily="50" charset="-128"/>
                <a:ea typeface="游ゴシック" panose="020B0400000000000000" pitchFamily="50" charset="-128"/>
              </a:rPr>
              <a:t>（</a:t>
            </a:r>
            <a:r>
              <a:rPr lang="ja-JP" altLang="en-US" sz="2100" dirty="0">
                <a:latin typeface="游ゴシック" panose="020B0400000000000000" pitchFamily="50" charset="-128"/>
                <a:ea typeface="游ゴシック" panose="020B0400000000000000" pitchFamily="50" charset="-128"/>
              </a:rPr>
              <a:t>２</a:t>
            </a:r>
            <a:r>
              <a:rPr lang="ja-JP" altLang="ja-JP" sz="2100" dirty="0">
                <a:latin typeface="游ゴシック" panose="020B0400000000000000" pitchFamily="50" charset="-128"/>
                <a:ea typeface="游ゴシック" panose="020B0400000000000000" pitchFamily="50" charset="-128"/>
              </a:rPr>
              <a:t>）人権教育指導者研修会</a:t>
            </a:r>
            <a:r>
              <a:rPr lang="ja-JP" altLang="en-US" sz="2100" dirty="0">
                <a:latin typeface="游ゴシック" panose="020B0400000000000000" pitchFamily="50" charset="-128"/>
                <a:ea typeface="游ゴシック" panose="020B0400000000000000" pitchFamily="50" charset="-128"/>
              </a:rPr>
              <a:t>（県主催）</a:t>
            </a:r>
            <a:endParaRPr lang="ja-JP" altLang="ja-JP" sz="2100" dirty="0">
              <a:latin typeface="游ゴシック" panose="020B0400000000000000" pitchFamily="50" charset="-128"/>
              <a:ea typeface="游ゴシック" panose="020B0400000000000000" pitchFamily="50" charset="-128"/>
            </a:endParaRPr>
          </a:p>
          <a:p>
            <a:r>
              <a:rPr lang="ja-JP" altLang="ja-JP" sz="2100" dirty="0">
                <a:latin typeface="游ゴシック" panose="020B0400000000000000" pitchFamily="50" charset="-128"/>
                <a:ea typeface="游ゴシック" panose="020B0400000000000000" pitchFamily="50" charset="-128"/>
              </a:rPr>
              <a:t>　</a:t>
            </a:r>
            <a:r>
              <a:rPr lang="ja-JP" altLang="en-US" sz="2100" dirty="0">
                <a:latin typeface="游ゴシック" panose="020B0400000000000000" pitchFamily="50" charset="-128"/>
                <a:ea typeface="游ゴシック" panose="020B0400000000000000" pitchFamily="50" charset="-128"/>
              </a:rPr>
              <a:t>　  </a:t>
            </a:r>
            <a:r>
              <a:rPr lang="ja-JP" altLang="ja-JP" sz="2100" dirty="0">
                <a:latin typeface="游ゴシック" panose="020B0400000000000000" pitchFamily="50" charset="-128"/>
                <a:ea typeface="游ゴシック" panose="020B0400000000000000" pitchFamily="50" charset="-128"/>
              </a:rPr>
              <a:t>啓発物品の配布</a:t>
            </a:r>
            <a:r>
              <a:rPr lang="ja-JP" altLang="en-US" sz="2100" dirty="0">
                <a:latin typeface="游ゴシック" panose="020B0400000000000000" pitchFamily="50" charset="-128"/>
                <a:ea typeface="游ゴシック" panose="020B0400000000000000" pitchFamily="50" charset="-128"/>
              </a:rPr>
              <a:t>、</a:t>
            </a:r>
            <a:r>
              <a:rPr lang="ja-JP" altLang="ja-JP" sz="2100" dirty="0">
                <a:latin typeface="游ゴシック" panose="020B0400000000000000" pitchFamily="50" charset="-128"/>
                <a:ea typeface="游ゴシック" panose="020B0400000000000000" pitchFamily="50" charset="-128"/>
              </a:rPr>
              <a:t>アンケートを実施　　　　　　　　　　　　　　　　　　　　　　　</a:t>
            </a:r>
          </a:p>
          <a:p>
            <a:r>
              <a:rPr lang="ja-JP" altLang="ja-JP" sz="2100" dirty="0">
                <a:latin typeface="游ゴシック" panose="020B0400000000000000" pitchFamily="50" charset="-128"/>
                <a:ea typeface="游ゴシック" panose="020B0400000000000000" pitchFamily="50" charset="-128"/>
              </a:rPr>
              <a:t>（</a:t>
            </a:r>
            <a:r>
              <a:rPr lang="ja-JP" altLang="en-US" sz="2100" dirty="0">
                <a:latin typeface="游ゴシック" panose="020B0400000000000000" pitchFamily="50" charset="-128"/>
                <a:ea typeface="游ゴシック" panose="020B0400000000000000" pitchFamily="50" charset="-128"/>
              </a:rPr>
              <a:t>３</a:t>
            </a:r>
            <a:r>
              <a:rPr lang="ja-JP" altLang="ja-JP" sz="2100" dirty="0">
                <a:latin typeface="游ゴシック" panose="020B0400000000000000" pitchFamily="50" charset="-128"/>
                <a:ea typeface="游ゴシック" panose="020B0400000000000000" pitchFamily="50" charset="-128"/>
              </a:rPr>
              <a:t>）人権学習講座（</a:t>
            </a:r>
            <a:r>
              <a:rPr lang="ja-JP" altLang="en-US" sz="2100" dirty="0">
                <a:latin typeface="游ゴシック" panose="020B0400000000000000" pitchFamily="50" charset="-128"/>
                <a:ea typeface="游ゴシック" panose="020B0400000000000000" pitchFamily="50" charset="-128"/>
              </a:rPr>
              <a:t>全</a:t>
            </a:r>
            <a:r>
              <a:rPr lang="ja-JP" altLang="ja-JP" sz="2100" dirty="0">
                <a:latin typeface="游ゴシック" panose="020B0400000000000000" pitchFamily="50" charset="-128"/>
                <a:ea typeface="游ゴシック" panose="020B0400000000000000" pitchFamily="50" charset="-128"/>
              </a:rPr>
              <a:t>２回）の実施</a:t>
            </a:r>
          </a:p>
          <a:p>
            <a:r>
              <a:rPr lang="ja-JP" altLang="ja-JP" sz="2100" dirty="0">
                <a:latin typeface="游ゴシック" panose="020B0400000000000000" pitchFamily="50" charset="-128"/>
                <a:ea typeface="游ゴシック" panose="020B0400000000000000" pitchFamily="50" charset="-128"/>
              </a:rPr>
              <a:t>　</a:t>
            </a:r>
            <a:r>
              <a:rPr lang="ja-JP" altLang="en-US" sz="2100" dirty="0">
                <a:latin typeface="游ゴシック" panose="020B0400000000000000" pitchFamily="50" charset="-128"/>
                <a:ea typeface="游ゴシック" panose="020B0400000000000000" pitchFamily="50" charset="-128"/>
              </a:rPr>
              <a:t>　</a:t>
            </a:r>
            <a:r>
              <a:rPr lang="ja-JP" altLang="ja-JP" sz="2100" dirty="0">
                <a:latin typeface="游ゴシック" panose="020B0400000000000000" pitchFamily="50" charset="-128"/>
                <a:ea typeface="游ゴシック" panose="020B0400000000000000" pitchFamily="50" charset="-128"/>
              </a:rPr>
              <a:t>「被害者にも加害者にもなりえる！～インターネットによる人権侵害～」を開催</a:t>
            </a:r>
            <a:r>
              <a:rPr lang="en-US" altLang="ja-JP" sz="2100" dirty="0">
                <a:latin typeface="游ゴシック" panose="020B0400000000000000" pitchFamily="50" charset="-128"/>
                <a:ea typeface="游ゴシック" panose="020B0400000000000000" pitchFamily="50" charset="-128"/>
              </a:rPr>
              <a:t> </a:t>
            </a:r>
            <a:endParaRPr lang="ja-JP" altLang="ja-JP" sz="2100" dirty="0">
              <a:latin typeface="游ゴシック" panose="020B0400000000000000" pitchFamily="50" charset="-128"/>
              <a:ea typeface="游ゴシック" panose="020B0400000000000000" pitchFamily="50" charset="-128"/>
            </a:endParaRPr>
          </a:p>
          <a:p>
            <a:r>
              <a:rPr lang="ja-JP" altLang="ja-JP" sz="2100" dirty="0">
                <a:latin typeface="游ゴシック" panose="020B0400000000000000" pitchFamily="50" charset="-128"/>
                <a:ea typeface="游ゴシック" panose="020B0400000000000000" pitchFamily="50" charset="-128"/>
              </a:rPr>
              <a:t>（</a:t>
            </a:r>
            <a:r>
              <a:rPr lang="ja-JP" altLang="en-US" sz="2100" dirty="0">
                <a:latin typeface="游ゴシック" panose="020B0400000000000000" pitchFamily="50" charset="-128"/>
                <a:ea typeface="游ゴシック" panose="020B0400000000000000" pitchFamily="50" charset="-128"/>
              </a:rPr>
              <a:t>４</a:t>
            </a:r>
            <a:r>
              <a:rPr lang="ja-JP" altLang="ja-JP" sz="2100" dirty="0">
                <a:latin typeface="游ゴシック" panose="020B0400000000000000" pitchFamily="50" charset="-128"/>
                <a:ea typeface="游ゴシック" panose="020B0400000000000000" pitchFamily="50" charset="-128"/>
              </a:rPr>
              <a:t>）人権学習講座の</a:t>
            </a:r>
            <a:r>
              <a:rPr lang="en-US" altLang="ja-JP" sz="2100" dirty="0">
                <a:latin typeface="游ゴシック" panose="020B0400000000000000" pitchFamily="50" charset="-128"/>
                <a:ea typeface="游ゴシック" panose="020B0400000000000000" pitchFamily="50" charset="-128"/>
              </a:rPr>
              <a:t>YouTube</a:t>
            </a:r>
            <a:r>
              <a:rPr lang="ja-JP" altLang="ja-JP" sz="2100" dirty="0">
                <a:latin typeface="游ゴシック" panose="020B0400000000000000" pitchFamily="50" charset="-128"/>
                <a:ea typeface="游ゴシック" panose="020B0400000000000000" pitchFamily="50" charset="-128"/>
              </a:rPr>
              <a:t>配信</a:t>
            </a:r>
          </a:p>
          <a:p>
            <a:r>
              <a:rPr lang="ja-JP" altLang="ja-JP" sz="2100" dirty="0">
                <a:latin typeface="游ゴシック" panose="020B0400000000000000" pitchFamily="50" charset="-128"/>
                <a:ea typeface="游ゴシック" panose="020B0400000000000000" pitchFamily="50" charset="-128"/>
              </a:rPr>
              <a:t>　　</a:t>
            </a:r>
            <a:r>
              <a:rPr lang="en-US" altLang="ja-JP" sz="2100" dirty="0">
                <a:latin typeface="游ゴシック" panose="020B0400000000000000" pitchFamily="50" charset="-128"/>
                <a:ea typeface="游ゴシック" panose="020B0400000000000000" pitchFamily="50" charset="-128"/>
              </a:rPr>
              <a:t> </a:t>
            </a:r>
            <a:r>
              <a:rPr lang="ja-JP" altLang="ja-JP" sz="2100" dirty="0">
                <a:latin typeface="游ゴシック" panose="020B0400000000000000" pitchFamily="50" charset="-128"/>
                <a:ea typeface="游ゴシック" panose="020B0400000000000000" pitchFamily="50" charset="-128"/>
              </a:rPr>
              <a:t>「いちのみや生涯学習チャンネル」にて動画配信開始</a:t>
            </a:r>
          </a:p>
          <a:p>
            <a:pPr marL="0" indent="0">
              <a:buNone/>
            </a:pPr>
            <a:r>
              <a:rPr lang="en-US" altLang="ja-JP" sz="2100" dirty="0">
                <a:latin typeface="游ゴシック" panose="020B0400000000000000" pitchFamily="50" charset="-128"/>
                <a:ea typeface="游ゴシック" panose="020B0400000000000000" pitchFamily="50" charset="-128"/>
              </a:rPr>
              <a:t>  </a:t>
            </a:r>
            <a:r>
              <a:rPr lang="ja-JP" altLang="en-US" sz="2100" dirty="0">
                <a:latin typeface="游ゴシック" panose="020B0400000000000000" pitchFamily="50" charset="-128"/>
                <a:ea typeface="游ゴシック" panose="020B0400000000000000" pitchFamily="50" charset="-128"/>
              </a:rPr>
              <a:t>（５</a:t>
            </a:r>
            <a:r>
              <a:rPr lang="ja-JP" altLang="ja-JP" sz="2100" dirty="0">
                <a:latin typeface="游ゴシック" panose="020B0400000000000000" pitchFamily="50" charset="-128"/>
                <a:ea typeface="游ゴシック" panose="020B0400000000000000" pitchFamily="50" charset="-128"/>
              </a:rPr>
              <a:t>）スマホ教室にて、啓発物品の配布</a:t>
            </a:r>
          </a:p>
          <a:p>
            <a:r>
              <a:rPr lang="ja-JP" altLang="ja-JP" sz="2100" dirty="0">
                <a:latin typeface="游ゴシック" panose="020B0400000000000000" pitchFamily="50" charset="-128"/>
                <a:ea typeface="游ゴシック" panose="020B0400000000000000" pitchFamily="50" charset="-128"/>
              </a:rPr>
              <a:t>　　</a:t>
            </a:r>
            <a:r>
              <a:rPr lang="ja-JP" altLang="en-US" sz="2100" dirty="0">
                <a:latin typeface="游ゴシック" panose="020B0400000000000000" pitchFamily="50" charset="-128"/>
                <a:ea typeface="游ゴシック" panose="020B0400000000000000" pitchFamily="50" charset="-128"/>
              </a:rPr>
              <a:t> 愛知県</a:t>
            </a:r>
            <a:r>
              <a:rPr lang="ja-JP" altLang="ja-JP" sz="2100" dirty="0">
                <a:latin typeface="游ゴシック" panose="020B0400000000000000" pitchFamily="50" charset="-128"/>
                <a:ea typeface="游ゴシック" panose="020B0400000000000000" pitchFamily="50" charset="-128"/>
              </a:rPr>
              <a:t>の「高齢者デジタルサポーター事業」によるスマホ教室にて配布</a:t>
            </a:r>
            <a:endParaRPr kumimoji="1" lang="ja-JP" altLang="en-US" sz="2100" dirty="0">
              <a:latin typeface="游ゴシック" panose="020B0400000000000000" pitchFamily="50" charset="-128"/>
              <a:ea typeface="游ゴシック" panose="020B0400000000000000"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201180" y="630651"/>
            <a:ext cx="734133" cy="982327"/>
          </a:xfrm>
          <a:prstGeom prst="rect">
            <a:avLst/>
          </a:prstGeom>
        </p:spPr>
      </p:pic>
    </p:spTree>
    <p:extLst>
      <p:ext uri="{BB962C8B-B14F-4D97-AF65-F5344CB8AC3E}">
        <p14:creationId xmlns:p14="http://schemas.microsoft.com/office/powerpoint/2010/main" val="4150924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lvl="0"/>
            <a:br>
              <a:rPr kumimoji="1" lang="en-US" altLang="ja-JP" dirty="0"/>
            </a:br>
            <a:br>
              <a:rPr lang="en-US" altLang="ja-JP" dirty="0"/>
            </a:br>
            <a:r>
              <a:rPr lang="ja-JP" altLang="ja-JP" sz="3800" dirty="0">
                <a:latin typeface="游ゴシック" panose="020B0400000000000000" pitchFamily="50" charset="-128"/>
                <a:ea typeface="游ゴシック" panose="020B0400000000000000" pitchFamily="50" charset="-128"/>
              </a:rPr>
              <a:t>活動の実際</a:t>
            </a:r>
            <a:r>
              <a:rPr lang="ja-JP" altLang="en-US" sz="3600" dirty="0"/>
              <a:t>　　</a:t>
            </a:r>
            <a:br>
              <a:rPr lang="ja-JP" altLang="ja-JP" dirty="0"/>
            </a:br>
            <a:endParaRPr kumimoji="1" lang="ja-JP" altLang="en-US" dirty="0"/>
          </a:p>
        </p:txBody>
      </p:sp>
      <p:sp>
        <p:nvSpPr>
          <p:cNvPr id="3" name="コンテンツ プレースホルダー 2"/>
          <p:cNvSpPr>
            <a:spLocks noGrp="1"/>
          </p:cNvSpPr>
          <p:nvPr>
            <p:ph idx="1"/>
          </p:nvPr>
        </p:nvSpPr>
        <p:spPr/>
        <p:txBody>
          <a:bodyPr/>
          <a:lstStyle/>
          <a:p>
            <a:r>
              <a:rPr lang="ja-JP" altLang="en-US" sz="2200" dirty="0">
                <a:latin typeface="游ゴシック" panose="020B0400000000000000" pitchFamily="50" charset="-128"/>
                <a:ea typeface="游ゴシック" panose="020B0400000000000000" pitchFamily="50" charset="-128"/>
              </a:rPr>
              <a:t>（</a:t>
            </a:r>
            <a:r>
              <a:rPr lang="ja-JP" altLang="ja-JP" sz="2200" dirty="0">
                <a:latin typeface="游ゴシック" panose="020B0400000000000000" pitchFamily="50" charset="-128"/>
                <a:ea typeface="游ゴシック" panose="020B0400000000000000" pitchFamily="50" charset="-128"/>
              </a:rPr>
              <a:t>１）啓発物品の選定</a:t>
            </a:r>
            <a:endParaRPr lang="en-US" altLang="ja-JP" sz="2200" dirty="0">
              <a:latin typeface="游ゴシック" panose="020B0400000000000000" pitchFamily="50" charset="-128"/>
              <a:ea typeface="游ゴシック" panose="020B0400000000000000" pitchFamily="50" charset="-128"/>
            </a:endParaRPr>
          </a:p>
          <a:p>
            <a:r>
              <a:rPr lang="ja-JP" altLang="ja-JP" sz="2200" dirty="0">
                <a:latin typeface="游ゴシック" panose="020B0400000000000000" pitchFamily="50" charset="-128"/>
                <a:ea typeface="游ゴシック" panose="020B0400000000000000" pitchFamily="50" charset="-128"/>
              </a:rPr>
              <a:t>テーマである「被害者にも加害者にもなりえる！～インターネットによる人権侵害～」を伝えるため、メッセージ入りボールペンと、クリアファイルを配布。ボールペンには「インターネット上の人権侵害をなくそう！」というメッセージを入れた。</a:t>
            </a:r>
            <a:endParaRPr lang="en-US" altLang="ja-JP" sz="2200" dirty="0">
              <a:latin typeface="游ゴシック" panose="020B0400000000000000" pitchFamily="50" charset="-128"/>
              <a:ea typeface="游ゴシック" panose="020B0400000000000000" pitchFamily="50" charset="-128"/>
            </a:endParaRPr>
          </a:p>
          <a:p>
            <a:endParaRPr lang="en-US" altLang="ja-JP" dirty="0"/>
          </a:p>
          <a:p>
            <a:endParaRPr kumimoji="1" lang="en-US" altLang="ja-JP" dirty="0"/>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46623" y="575081"/>
            <a:ext cx="1043913" cy="1070840"/>
          </a:xfrm>
          <a:prstGeom prst="rect">
            <a:avLst/>
          </a:prstGeom>
        </p:spPr>
      </p:pic>
      <p:pic>
        <p:nvPicPr>
          <p:cNvPr id="6" name="図 5"/>
          <p:cNvPicPr/>
          <p:nvPr/>
        </p:nvPicPr>
        <p:blipFill>
          <a:blip r:embed="rId3" cstate="print">
            <a:extLst>
              <a:ext uri="{28A0092B-C50C-407E-A947-70E740481C1C}">
                <a14:useLocalDpi xmlns:a14="http://schemas.microsoft.com/office/drawing/2010/main"/>
              </a:ext>
            </a:extLst>
          </a:blip>
          <a:srcRect/>
          <a:stretch>
            <a:fillRect/>
          </a:stretch>
        </p:blipFill>
        <p:spPr bwMode="auto">
          <a:xfrm>
            <a:off x="2378698" y="3655231"/>
            <a:ext cx="2420713" cy="1844531"/>
          </a:xfrm>
          <a:prstGeom prst="rect">
            <a:avLst/>
          </a:prstGeom>
          <a:noFill/>
          <a:ln>
            <a:noFill/>
          </a:ln>
        </p:spPr>
      </p:pic>
      <p:sp>
        <p:nvSpPr>
          <p:cNvPr id="8" name="テキスト ボックス 7"/>
          <p:cNvSpPr txBox="1"/>
          <p:nvPr/>
        </p:nvSpPr>
        <p:spPr>
          <a:xfrm>
            <a:off x="2112533" y="5666325"/>
            <a:ext cx="2953042" cy="369332"/>
          </a:xfrm>
          <a:prstGeom prst="rect">
            <a:avLst/>
          </a:prstGeom>
          <a:noFill/>
        </p:spPr>
        <p:txBody>
          <a:bodyPr wrap="square" rtlCol="0">
            <a:spAutoFit/>
          </a:bodyPr>
          <a:lstStyle/>
          <a:p>
            <a:r>
              <a:rPr kumimoji="1" lang="ja-JP" altLang="en-US" dirty="0">
                <a:ln w="0"/>
                <a:effectLst>
                  <a:outerShdw blurRad="38100" dist="19050" dir="2700000" algn="tl" rotWithShape="0">
                    <a:schemeClr val="dk1">
                      <a:alpha val="40000"/>
                    </a:schemeClr>
                  </a:outerShdw>
                </a:effectLst>
                <a:latin typeface="游ゴシック Medium" panose="020B0500000000000000" pitchFamily="50" charset="-128"/>
                <a:ea typeface="游ゴシック Medium" panose="020B0500000000000000" pitchFamily="50" charset="-128"/>
              </a:rPr>
              <a:t>メッセージ入りボールペン</a:t>
            </a:r>
          </a:p>
        </p:txBody>
      </p:sp>
      <p:pic>
        <p:nvPicPr>
          <p:cNvPr id="7" name="図 6"/>
          <p:cNvPicPr/>
          <p:nvPr/>
        </p:nvPicPr>
        <p:blipFill>
          <a:blip r:embed="rId4" cstate="print">
            <a:extLst>
              <a:ext uri="{28A0092B-C50C-407E-A947-70E740481C1C}">
                <a14:useLocalDpi xmlns:a14="http://schemas.microsoft.com/office/drawing/2010/main"/>
              </a:ext>
            </a:extLst>
          </a:blip>
          <a:srcRect/>
          <a:stretch>
            <a:fillRect/>
          </a:stretch>
        </p:blipFill>
        <p:spPr bwMode="auto">
          <a:xfrm>
            <a:off x="6621907" y="3667819"/>
            <a:ext cx="2553335" cy="1916430"/>
          </a:xfrm>
          <a:prstGeom prst="rect">
            <a:avLst/>
          </a:prstGeom>
          <a:noFill/>
          <a:ln>
            <a:noFill/>
          </a:ln>
        </p:spPr>
      </p:pic>
      <p:sp>
        <p:nvSpPr>
          <p:cNvPr id="9" name="テキスト ボックス 8"/>
          <p:cNvSpPr txBox="1"/>
          <p:nvPr/>
        </p:nvSpPr>
        <p:spPr>
          <a:xfrm>
            <a:off x="6969330" y="5684428"/>
            <a:ext cx="1858488" cy="369332"/>
          </a:xfrm>
          <a:prstGeom prst="rect">
            <a:avLst/>
          </a:prstGeom>
          <a:noFill/>
        </p:spPr>
        <p:txBody>
          <a:bodyPr wrap="square" rtlCol="0">
            <a:spAutoFit/>
          </a:bodyPr>
          <a:lstStyle/>
          <a:p>
            <a:r>
              <a:rPr kumimoji="1" lang="ja-JP" altLang="en-US" dirty="0">
                <a:ln w="0"/>
                <a:effectLst>
                  <a:outerShdw blurRad="38100" dist="19050" dir="2700000" algn="tl" rotWithShape="0">
                    <a:schemeClr val="dk1">
                      <a:alpha val="40000"/>
                    </a:schemeClr>
                  </a:outerShdw>
                </a:effectLst>
                <a:latin typeface="游ゴシック Medium" panose="020B0500000000000000" pitchFamily="50" charset="-128"/>
                <a:ea typeface="游ゴシック Medium" panose="020B0500000000000000" pitchFamily="50" charset="-128"/>
              </a:rPr>
              <a:t>クリアファイル</a:t>
            </a:r>
          </a:p>
        </p:txBody>
      </p:sp>
    </p:spTree>
    <p:extLst>
      <p:ext uri="{BB962C8B-B14F-4D97-AF65-F5344CB8AC3E}">
        <p14:creationId xmlns:p14="http://schemas.microsoft.com/office/powerpoint/2010/main" val="355421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61665"/>
            <a:ext cx="10058400" cy="1450757"/>
          </a:xfrm>
        </p:spPr>
        <p:txBody>
          <a:bodyPr>
            <a:normAutofit fontScale="90000"/>
          </a:bodyPr>
          <a:lstStyle/>
          <a:p>
            <a:br>
              <a:rPr lang="en-US" altLang="ja-JP" sz="3200" dirty="0"/>
            </a:br>
            <a:r>
              <a:rPr lang="ja-JP" altLang="ja-JP" sz="3800" dirty="0">
                <a:latin typeface="游ゴシック" panose="020B0400000000000000" pitchFamily="50" charset="-128"/>
                <a:ea typeface="游ゴシック" panose="020B0400000000000000" pitchFamily="50" charset="-128"/>
              </a:rPr>
              <a:t>活動の実際</a:t>
            </a:r>
            <a:br>
              <a:rPr lang="en-US" altLang="ja-JP" sz="3800" dirty="0"/>
            </a:br>
            <a:br>
              <a:rPr lang="en-US" altLang="ja-JP" sz="3200" dirty="0"/>
            </a:br>
            <a:endParaRPr kumimoji="1" lang="ja-JP" altLang="en-US" sz="3200" dirty="0"/>
          </a:p>
        </p:txBody>
      </p:sp>
      <p:sp>
        <p:nvSpPr>
          <p:cNvPr id="3" name="コンテンツ プレースホルダー 2"/>
          <p:cNvSpPr>
            <a:spLocks noGrp="1"/>
          </p:cNvSpPr>
          <p:nvPr>
            <p:ph idx="1"/>
          </p:nvPr>
        </p:nvSpPr>
        <p:spPr>
          <a:xfrm>
            <a:off x="1097280" y="1737361"/>
            <a:ext cx="10798233" cy="4588624"/>
          </a:xfrm>
        </p:spPr>
        <p:txBody>
          <a:bodyPr>
            <a:noAutofit/>
          </a:bodyPr>
          <a:lstStyle/>
          <a:p>
            <a:pPr marL="201168" lvl="1" indent="0">
              <a:buNone/>
            </a:pPr>
            <a:r>
              <a:rPr lang="ja-JP" altLang="en-US" sz="2200" dirty="0">
                <a:latin typeface="游ゴシック" panose="020B0400000000000000" pitchFamily="50" charset="-128"/>
                <a:ea typeface="游ゴシック" panose="020B0400000000000000" pitchFamily="50" charset="-128"/>
              </a:rPr>
              <a:t>（２）</a:t>
            </a:r>
            <a:r>
              <a:rPr lang="ja-JP" altLang="ja-JP" sz="2200" dirty="0">
                <a:latin typeface="游ゴシック" panose="020B0400000000000000" pitchFamily="50" charset="-128"/>
                <a:ea typeface="游ゴシック" panose="020B0400000000000000" pitchFamily="50" charset="-128"/>
              </a:rPr>
              <a:t>人権教育指導者研修会（県主催）でのＰＲ・アンケート実施</a:t>
            </a:r>
            <a:endParaRPr lang="en-US" altLang="ja-JP" sz="2200" dirty="0">
              <a:latin typeface="游ゴシック" panose="020B0400000000000000" pitchFamily="50" charset="-128"/>
              <a:ea typeface="游ゴシック" panose="020B0400000000000000" pitchFamily="50" charset="-128"/>
            </a:endParaRPr>
          </a:p>
          <a:p>
            <a:pPr marL="201168" lvl="1" indent="0">
              <a:buNone/>
            </a:pPr>
            <a:r>
              <a:rPr lang="ja-JP" altLang="en-US" sz="2200" dirty="0"/>
              <a:t>　     </a:t>
            </a:r>
            <a:r>
              <a:rPr lang="ja-JP" altLang="en-US" sz="2200" dirty="0">
                <a:latin typeface="游ゴシック" panose="020B0400000000000000" pitchFamily="50" charset="-128"/>
                <a:ea typeface="游ゴシック" panose="020B0400000000000000" pitchFamily="50" charset="-128"/>
              </a:rPr>
              <a:t>①</a:t>
            </a:r>
            <a:r>
              <a:rPr lang="ja-JP" altLang="ja-JP" sz="2200" dirty="0">
                <a:latin typeface="游ゴシック" panose="020B0400000000000000" pitchFamily="50" charset="-128"/>
                <a:ea typeface="游ゴシック" panose="020B0400000000000000" pitchFamily="50" charset="-128"/>
              </a:rPr>
              <a:t>講師：弁護士　北川喜郎氏</a:t>
            </a:r>
          </a:p>
          <a:p>
            <a:pPr marL="201168" lvl="1" indent="0">
              <a:buNone/>
            </a:pPr>
            <a:r>
              <a:rPr lang="ja-JP" altLang="en-US" sz="2200" dirty="0"/>
              <a:t>　　  </a:t>
            </a:r>
            <a:r>
              <a:rPr lang="ja-JP" altLang="en-US" sz="2200" dirty="0">
                <a:latin typeface="游ゴシック" panose="020B0400000000000000" pitchFamily="50" charset="-128"/>
                <a:ea typeface="游ゴシック" panose="020B0400000000000000" pitchFamily="50" charset="-128"/>
              </a:rPr>
              <a:t>②テーマ</a:t>
            </a:r>
            <a:r>
              <a:rPr lang="ja-JP" altLang="ja-JP" sz="2200" dirty="0">
                <a:latin typeface="游ゴシック" panose="020B0400000000000000" pitchFamily="50" charset="-128"/>
                <a:ea typeface="游ゴシック" panose="020B0400000000000000" pitchFamily="50" charset="-128"/>
              </a:rPr>
              <a:t>：「子どもの権利・こどもの視点について考える～いじめを題材に～」</a:t>
            </a:r>
            <a:endParaRPr lang="en-US" altLang="ja-JP" sz="2200" dirty="0">
              <a:latin typeface="游ゴシック" panose="020B0400000000000000" pitchFamily="50" charset="-128"/>
              <a:ea typeface="游ゴシック" panose="020B0400000000000000" pitchFamily="50" charset="-128"/>
            </a:endParaRPr>
          </a:p>
          <a:p>
            <a:pPr marL="201168" lvl="1" indent="0">
              <a:buNone/>
            </a:pPr>
            <a:r>
              <a:rPr lang="ja-JP" altLang="en-US" sz="2200" dirty="0"/>
              <a:t>　　　　</a:t>
            </a:r>
            <a:r>
              <a:rPr lang="ja-JP" altLang="ja-JP" sz="2200" dirty="0">
                <a:latin typeface="游ゴシック" panose="020B0400000000000000" pitchFamily="50" charset="-128"/>
                <a:ea typeface="游ゴシック" panose="020B0400000000000000" pitchFamily="50" charset="-128"/>
              </a:rPr>
              <a:t>インターネット上でのいじめなどについて講演。</a:t>
            </a:r>
            <a:endParaRPr lang="en-US" altLang="ja-JP" sz="2200" dirty="0">
              <a:latin typeface="游ゴシック" panose="020B0400000000000000" pitchFamily="50" charset="-128"/>
              <a:ea typeface="游ゴシック" panose="020B0400000000000000" pitchFamily="50" charset="-128"/>
            </a:endParaRPr>
          </a:p>
          <a:p>
            <a:pPr marL="201168" lvl="1" indent="0">
              <a:buNone/>
            </a:pPr>
            <a:r>
              <a:rPr lang="ja-JP" altLang="en-US" sz="2200" dirty="0"/>
              <a:t>　　　　</a:t>
            </a:r>
            <a:r>
              <a:rPr lang="ja-JP" altLang="ja-JP" sz="2200" dirty="0">
                <a:latin typeface="游ゴシック" panose="020B0400000000000000" pitchFamily="50" charset="-128"/>
                <a:ea typeface="游ゴシック" panose="020B0400000000000000" pitchFamily="50" charset="-128"/>
              </a:rPr>
              <a:t>委員会のメンバーも運営スタッフとして参加。</a:t>
            </a:r>
            <a:endParaRPr lang="en-US" altLang="ja-JP" sz="2200" dirty="0">
              <a:latin typeface="游ゴシック" panose="020B0400000000000000" pitchFamily="50" charset="-128"/>
              <a:ea typeface="游ゴシック" panose="020B0400000000000000" pitchFamily="50" charset="-128"/>
            </a:endParaRPr>
          </a:p>
          <a:p>
            <a:pPr marL="201168" lvl="1" indent="0">
              <a:buNone/>
            </a:pPr>
            <a:r>
              <a:rPr lang="ja-JP" altLang="en-US" sz="2200" dirty="0"/>
              <a:t>　　　　</a:t>
            </a:r>
            <a:r>
              <a:rPr lang="ja-JP" altLang="ja-JP" sz="2200" dirty="0">
                <a:latin typeface="游ゴシック" panose="020B0400000000000000" pitchFamily="50" charset="-128"/>
                <a:ea typeface="游ゴシック" panose="020B0400000000000000" pitchFamily="50" charset="-128"/>
              </a:rPr>
              <a:t>啓発物品を配布し、人権侵害に関するアンケート調査を行った。</a:t>
            </a:r>
            <a:endParaRPr lang="en-US" altLang="ja-JP" sz="2200" dirty="0">
              <a:latin typeface="游ゴシック" panose="020B0400000000000000" pitchFamily="50" charset="-128"/>
              <a:ea typeface="游ゴシック" panose="020B0400000000000000" pitchFamily="50" charset="-128"/>
            </a:endParaRPr>
          </a:p>
          <a:p>
            <a:pPr marL="201168" lvl="1" indent="0">
              <a:buNone/>
            </a:pPr>
            <a:r>
              <a:rPr lang="ja-JP" altLang="en-US" sz="2200" dirty="0"/>
              <a:t>　　　</a:t>
            </a:r>
            <a:r>
              <a:rPr lang="ja-JP" altLang="en-US" sz="2200" dirty="0">
                <a:latin typeface="游ゴシック" panose="020B0400000000000000" pitchFamily="50" charset="-128"/>
                <a:ea typeface="游ゴシック" panose="020B0400000000000000" pitchFamily="50" charset="-128"/>
              </a:rPr>
              <a:t>③</a:t>
            </a:r>
            <a:r>
              <a:rPr lang="ja-JP" altLang="ja-JP" sz="2200" dirty="0">
                <a:latin typeface="游ゴシック" panose="020B0400000000000000" pitchFamily="50" charset="-128"/>
                <a:ea typeface="游ゴシック" panose="020B0400000000000000" pitchFamily="50" charset="-128"/>
              </a:rPr>
              <a:t>アンケートの実施</a:t>
            </a:r>
            <a:endParaRPr lang="en-US" altLang="ja-JP" sz="2200" dirty="0">
              <a:latin typeface="游ゴシック" panose="020B0400000000000000" pitchFamily="50" charset="-128"/>
              <a:ea typeface="游ゴシック" panose="020B0400000000000000" pitchFamily="50" charset="-128"/>
            </a:endParaRPr>
          </a:p>
          <a:p>
            <a:pPr marL="201168" lvl="1" indent="0">
              <a:buNone/>
            </a:pPr>
            <a:r>
              <a:rPr lang="ja-JP" altLang="en-US" sz="2200" dirty="0"/>
              <a:t>　　　</a:t>
            </a:r>
            <a:r>
              <a:rPr lang="ja-JP" altLang="ja-JP" sz="2200" dirty="0">
                <a:latin typeface="游ゴシック" panose="020B0400000000000000" pitchFamily="50" charset="-128"/>
                <a:ea typeface="游ゴシック" panose="020B0400000000000000" pitchFamily="50" charset="-128"/>
              </a:rPr>
              <a:t>「</a:t>
            </a:r>
            <a:r>
              <a:rPr lang="en-US" altLang="ja-JP" sz="2200" dirty="0">
                <a:latin typeface="游ゴシック" panose="020B0400000000000000" pitchFamily="50" charset="-128"/>
                <a:ea typeface="游ゴシック" panose="020B0400000000000000" pitchFamily="50" charset="-128"/>
              </a:rPr>
              <a:t>2022</a:t>
            </a:r>
            <a:r>
              <a:rPr lang="ja-JP" altLang="ja-JP" sz="2200" dirty="0">
                <a:latin typeface="游ゴシック" panose="020B0400000000000000" pitchFamily="50" charset="-128"/>
                <a:ea typeface="游ゴシック" panose="020B0400000000000000" pitchFamily="50" charset="-128"/>
              </a:rPr>
              <a:t>インターネットによる人権侵害に関するアンケート」</a:t>
            </a:r>
            <a:endParaRPr lang="en-US" altLang="ja-JP" sz="2200" dirty="0">
              <a:latin typeface="游ゴシック" panose="020B0400000000000000" pitchFamily="50" charset="-128"/>
              <a:ea typeface="游ゴシック" panose="020B0400000000000000" pitchFamily="50" charset="-128"/>
            </a:endParaRPr>
          </a:p>
          <a:p>
            <a:pPr marL="201168" lvl="1" indent="0">
              <a:buNone/>
            </a:pPr>
            <a:r>
              <a:rPr lang="ja-JP" altLang="en-US" sz="2200" dirty="0"/>
              <a:t>　　　 </a:t>
            </a:r>
            <a:r>
              <a:rPr lang="ja-JP" altLang="ja-JP" sz="2200" dirty="0">
                <a:latin typeface="游ゴシック" panose="020B0400000000000000" pitchFamily="50" charset="-128"/>
                <a:ea typeface="游ゴシック" panose="020B0400000000000000" pitchFamily="50" charset="-128"/>
              </a:rPr>
              <a:t>と題して意識調査を</a:t>
            </a:r>
            <a:r>
              <a:rPr lang="ja-JP" altLang="en-US" sz="2200" dirty="0">
                <a:latin typeface="游ゴシック" panose="020B0400000000000000" pitchFamily="50" charset="-128"/>
                <a:ea typeface="游ゴシック" panose="020B0400000000000000" pitchFamily="50" charset="-128"/>
              </a:rPr>
              <a:t>実施</a:t>
            </a:r>
            <a:r>
              <a:rPr lang="ja-JP" altLang="ja-JP" sz="2200" dirty="0">
                <a:latin typeface="游ゴシック" panose="020B0400000000000000" pitchFamily="50" charset="-128"/>
                <a:ea typeface="游ゴシック" panose="020B0400000000000000" pitchFamily="50" charset="-128"/>
              </a:rPr>
              <a:t>。</a:t>
            </a:r>
            <a:endParaRPr lang="en-US" altLang="ja-JP" sz="2200" dirty="0">
              <a:latin typeface="游ゴシック" panose="020B0400000000000000" pitchFamily="50" charset="-128"/>
              <a:ea typeface="游ゴシック" panose="020B0400000000000000" pitchFamily="50" charset="-128"/>
            </a:endParaRPr>
          </a:p>
          <a:p>
            <a:pPr marL="201168" lvl="1" indent="0">
              <a:buNone/>
            </a:pPr>
            <a:r>
              <a:rPr lang="ja-JP" altLang="en-US" sz="2200" dirty="0"/>
              <a:t>　　　</a:t>
            </a:r>
            <a:r>
              <a:rPr lang="ja-JP" altLang="ja-JP" sz="2200" dirty="0">
                <a:latin typeface="游ゴシック" panose="020B0400000000000000" pitchFamily="50" charset="-128"/>
                <a:ea typeface="游ゴシック" panose="020B0400000000000000" pitchFamily="50" charset="-128"/>
              </a:rPr>
              <a:t>９割がＳＮＳを利用。ライン</a:t>
            </a:r>
            <a:r>
              <a:rPr lang="ja-JP" altLang="en-US" sz="2200" dirty="0">
                <a:latin typeface="游ゴシック" panose="020B0400000000000000" pitchFamily="50" charset="-128"/>
                <a:ea typeface="游ゴシック" panose="020B0400000000000000" pitchFamily="50" charset="-128"/>
              </a:rPr>
              <a:t>は</a:t>
            </a:r>
            <a:r>
              <a:rPr lang="ja-JP" altLang="ja-JP" sz="2200" dirty="0">
                <a:latin typeface="游ゴシック" panose="020B0400000000000000" pitchFamily="50" charset="-128"/>
                <a:ea typeface="游ゴシック" panose="020B0400000000000000" pitchFamily="50" charset="-128"/>
              </a:rPr>
              <a:t>８３％</a:t>
            </a:r>
            <a:r>
              <a:rPr lang="ja-JP" altLang="en-US" sz="2200" dirty="0">
                <a:latin typeface="游ゴシック" panose="020B0400000000000000" pitchFamily="50" charset="-128"/>
                <a:ea typeface="游ゴシック" panose="020B0400000000000000" pitchFamily="50" charset="-128"/>
              </a:rPr>
              <a:t>、</a:t>
            </a:r>
            <a:r>
              <a:rPr lang="ja-JP" altLang="ja-JP" sz="2200" dirty="0">
                <a:latin typeface="游ゴシック" panose="020B0400000000000000" pitchFamily="50" charset="-128"/>
                <a:ea typeface="游ゴシック" panose="020B0400000000000000" pitchFamily="50" charset="-128"/>
              </a:rPr>
              <a:t>インスタグラム</a:t>
            </a:r>
            <a:endParaRPr lang="en-US" altLang="ja-JP" sz="2200" dirty="0">
              <a:latin typeface="游ゴシック" panose="020B0400000000000000" pitchFamily="50" charset="-128"/>
              <a:ea typeface="游ゴシック" panose="020B0400000000000000" pitchFamily="50" charset="-128"/>
            </a:endParaRPr>
          </a:p>
          <a:p>
            <a:pPr marL="201168" lvl="1" indent="0">
              <a:buNone/>
            </a:pPr>
            <a:r>
              <a:rPr lang="ja-JP" altLang="en-US" sz="2200" dirty="0"/>
              <a:t>　　　</a:t>
            </a:r>
            <a:r>
              <a:rPr lang="ja-JP" altLang="ja-JP" sz="2200" dirty="0">
                <a:latin typeface="游ゴシック" panose="020B0400000000000000" pitchFamily="50" charset="-128"/>
                <a:ea typeface="游ゴシック" panose="020B0400000000000000" pitchFamily="50" charset="-128"/>
              </a:rPr>
              <a:t>は３８％、ツイッターは２３％</a:t>
            </a:r>
            <a:r>
              <a:rPr lang="ja-JP" altLang="en-US" sz="2200" dirty="0">
                <a:latin typeface="游ゴシック" panose="020B0400000000000000" pitchFamily="50" charset="-128"/>
                <a:ea typeface="游ゴシック" panose="020B0400000000000000" pitchFamily="50" charset="-128"/>
              </a:rPr>
              <a:t>であった</a:t>
            </a:r>
            <a:r>
              <a:rPr lang="ja-JP" altLang="ja-JP" sz="2200" dirty="0">
                <a:latin typeface="游ゴシック" panose="020B0400000000000000" pitchFamily="50" charset="-128"/>
                <a:ea typeface="游ゴシック" panose="020B0400000000000000" pitchFamily="50" charset="-128"/>
              </a:rPr>
              <a:t>。調査結果は、</a:t>
            </a:r>
            <a:endParaRPr lang="en-US" altLang="ja-JP" sz="2200" dirty="0">
              <a:latin typeface="游ゴシック" panose="020B0400000000000000" pitchFamily="50" charset="-128"/>
              <a:ea typeface="游ゴシック" panose="020B0400000000000000" pitchFamily="50" charset="-128"/>
            </a:endParaRPr>
          </a:p>
          <a:p>
            <a:pPr marL="201168" lvl="1" indent="0">
              <a:buNone/>
            </a:pPr>
            <a:r>
              <a:rPr lang="ja-JP" altLang="en-US" sz="2200" dirty="0">
                <a:latin typeface="游ゴシック" panose="020B0400000000000000" pitchFamily="50" charset="-128"/>
                <a:ea typeface="游ゴシック" panose="020B0400000000000000" pitchFamily="50" charset="-128"/>
              </a:rPr>
              <a:t>　　</a:t>
            </a:r>
            <a:r>
              <a:rPr lang="ja-JP" altLang="ja-JP" sz="2200" dirty="0">
                <a:latin typeface="游ゴシック" panose="020B0400000000000000" pitchFamily="50" charset="-128"/>
                <a:ea typeface="游ゴシック" panose="020B0400000000000000" pitchFamily="50" charset="-128"/>
              </a:rPr>
              <a:t>人権学習講座の内容の参考にした。</a:t>
            </a:r>
            <a:endParaRPr lang="en-US" altLang="ja-JP" sz="2200" dirty="0">
              <a:latin typeface="游ゴシック" panose="020B0400000000000000" pitchFamily="50" charset="-128"/>
              <a:ea typeface="游ゴシック" panose="020B0400000000000000" pitchFamily="50" charset="-128"/>
            </a:endParaRPr>
          </a:p>
          <a:p>
            <a:pPr marL="201168" lvl="1" indent="0">
              <a:buNone/>
            </a:pPr>
            <a:endParaRPr lang="ja-JP" altLang="ja-JP" sz="2200" dirty="0"/>
          </a:p>
        </p:txBody>
      </p:sp>
      <p:pic>
        <p:nvPicPr>
          <p:cNvPr id="6" name="図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52627" y="528435"/>
            <a:ext cx="861984" cy="1119713"/>
          </a:xfrm>
          <a:prstGeom prst="rect">
            <a:avLst/>
          </a:prstGeom>
        </p:spPr>
      </p:pic>
      <p:pic>
        <p:nvPicPr>
          <p:cNvPr id="5" name="図 4"/>
          <p:cNvPicPr/>
          <p:nvPr/>
        </p:nvPicPr>
        <p:blipFill>
          <a:blip r:embed="rId3" cstate="print">
            <a:extLst>
              <a:ext uri="{28A0092B-C50C-407E-A947-70E740481C1C}">
                <a14:useLocalDpi xmlns:a14="http://schemas.microsoft.com/office/drawing/2010/main"/>
              </a:ext>
            </a:extLst>
          </a:blip>
          <a:srcRect/>
          <a:stretch>
            <a:fillRect/>
          </a:stretch>
        </p:blipFill>
        <p:spPr bwMode="auto">
          <a:xfrm>
            <a:off x="9376468" y="4422679"/>
            <a:ext cx="2427605" cy="1821180"/>
          </a:xfrm>
          <a:prstGeom prst="rect">
            <a:avLst/>
          </a:prstGeom>
          <a:noFill/>
          <a:ln>
            <a:noFill/>
          </a:ln>
        </p:spPr>
      </p:pic>
    </p:spTree>
    <p:extLst>
      <p:ext uri="{BB962C8B-B14F-4D97-AF65-F5344CB8AC3E}">
        <p14:creationId xmlns:p14="http://schemas.microsoft.com/office/powerpoint/2010/main" val="50260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1" algn="l" rtl="0">
              <a:lnSpc>
                <a:spcPct val="85000"/>
              </a:lnSpc>
              <a:spcBef>
                <a:spcPct val="0"/>
              </a:spcBef>
            </a:pPr>
            <a:r>
              <a:rPr lang="ja-JP" altLang="ja-JP" sz="3400" dirty="0">
                <a:latin typeface="游ゴシック" panose="020B0400000000000000" pitchFamily="50" charset="-128"/>
                <a:ea typeface="游ゴシック" panose="020B0400000000000000" pitchFamily="50" charset="-128"/>
              </a:rPr>
              <a:t>活動の実際</a:t>
            </a:r>
            <a:br>
              <a:rPr lang="en-US" altLang="ja-JP" sz="3200" dirty="0"/>
            </a:br>
            <a:br>
              <a:rPr lang="en-US" altLang="ja-JP" sz="3200" dirty="0"/>
            </a:br>
            <a:br>
              <a:rPr lang="en-US" altLang="ja-JP" dirty="0"/>
            </a:br>
            <a:r>
              <a:rPr lang="ja-JP" altLang="ja-JP" sz="2000" dirty="0">
                <a:latin typeface="游ゴシック" panose="020B0400000000000000" pitchFamily="50" charset="-128"/>
                <a:ea typeface="游ゴシック" panose="020B0400000000000000" pitchFamily="50" charset="-128"/>
              </a:rPr>
              <a:t>アンケートの内容・結果については以下の通り。（回答数１６１件）</a:t>
            </a:r>
            <a:endParaRPr kumimoji="1" lang="ja-JP" altLang="en-US" sz="2000"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a:xfrm>
            <a:off x="1097279" y="1737361"/>
            <a:ext cx="10365971" cy="4588624"/>
          </a:xfrm>
        </p:spPr>
        <p:txBody>
          <a:bodyPr>
            <a:normAutofit fontScale="47500" lnSpcReduction="20000"/>
          </a:bodyPr>
          <a:lstStyle/>
          <a:p>
            <a:r>
              <a:rPr lang="ja-JP" altLang="ja-JP" sz="3100" dirty="0">
                <a:latin typeface="游ゴシック" panose="020B0400000000000000" pitchFamily="50" charset="-128"/>
                <a:ea typeface="游ゴシック" panose="020B0400000000000000" pitchFamily="50" charset="-128"/>
              </a:rPr>
              <a:t>問１　あなたの年齢をお答えください。</a:t>
            </a:r>
          </a:p>
          <a:p>
            <a:pPr lvl="0"/>
            <a:r>
              <a:rPr lang="ja-JP" altLang="en-US" sz="3100" dirty="0"/>
              <a:t>　　　</a:t>
            </a:r>
            <a:r>
              <a:rPr lang="ja-JP" altLang="ja-JP" sz="3100" dirty="0">
                <a:latin typeface="游ゴシック" panose="020B0400000000000000" pitchFamily="50" charset="-128"/>
                <a:ea typeface="游ゴシック" panose="020B0400000000000000" pitchFamily="50" charset="-128"/>
              </a:rPr>
              <a:t>ア． ３０歳代</a:t>
            </a:r>
            <a:r>
              <a:rPr lang="ja-JP" altLang="ja-JP" sz="3100" u="sng" dirty="0">
                <a:latin typeface="游ゴシック" panose="020B0400000000000000" pitchFamily="50" charset="-128"/>
                <a:ea typeface="游ゴシック" panose="020B0400000000000000" pitchFamily="50" charset="-128"/>
              </a:rPr>
              <a:t>　１６</a:t>
            </a:r>
            <a:r>
              <a:rPr lang="ja-JP" altLang="ja-JP" sz="3100" dirty="0">
                <a:latin typeface="游ゴシック" panose="020B0400000000000000" pitchFamily="50" charset="-128"/>
                <a:ea typeface="游ゴシック" panose="020B0400000000000000" pitchFamily="50" charset="-128"/>
              </a:rPr>
              <a:t>　</a:t>
            </a:r>
            <a:r>
              <a:rPr lang="en-US" altLang="ja-JP" sz="3100" dirty="0">
                <a:latin typeface="游ゴシック" panose="020B0400000000000000" pitchFamily="50" charset="-128"/>
                <a:ea typeface="游ゴシック" panose="020B0400000000000000" pitchFamily="50" charset="-128"/>
              </a:rPr>
              <a:t> </a:t>
            </a:r>
            <a:r>
              <a:rPr lang="ja-JP" altLang="ja-JP" sz="3100" dirty="0">
                <a:latin typeface="游ゴシック" panose="020B0400000000000000" pitchFamily="50" charset="-128"/>
                <a:ea typeface="游ゴシック" panose="020B0400000000000000" pitchFamily="50" charset="-128"/>
              </a:rPr>
              <a:t>イ</a:t>
            </a:r>
            <a:r>
              <a:rPr lang="en-US" altLang="ja-JP" sz="3100" dirty="0">
                <a:latin typeface="游ゴシック" panose="020B0400000000000000" pitchFamily="50" charset="-128"/>
                <a:ea typeface="游ゴシック" panose="020B0400000000000000" pitchFamily="50" charset="-128"/>
              </a:rPr>
              <a:t>.</a:t>
            </a:r>
            <a:r>
              <a:rPr lang="ja-JP" altLang="ja-JP" sz="3100" dirty="0">
                <a:latin typeface="游ゴシック" panose="020B0400000000000000" pitchFamily="50" charset="-128"/>
                <a:ea typeface="游ゴシック" panose="020B0400000000000000" pitchFamily="50" charset="-128"/>
              </a:rPr>
              <a:t>４０歳代</a:t>
            </a:r>
            <a:r>
              <a:rPr lang="ja-JP" altLang="ja-JP" sz="3100" u="sng" dirty="0">
                <a:latin typeface="游ゴシック" panose="020B0400000000000000" pitchFamily="50" charset="-128"/>
                <a:ea typeface="游ゴシック" panose="020B0400000000000000" pitchFamily="50" charset="-128"/>
              </a:rPr>
              <a:t>　７７</a:t>
            </a:r>
            <a:r>
              <a:rPr lang="en-US" altLang="ja-JP" sz="3100" u="sng" dirty="0">
                <a:latin typeface="游ゴシック" panose="020B0400000000000000" pitchFamily="50" charset="-128"/>
                <a:ea typeface="游ゴシック" panose="020B0400000000000000" pitchFamily="50" charset="-128"/>
              </a:rPr>
              <a:t> </a:t>
            </a:r>
            <a:r>
              <a:rPr lang="ja-JP" altLang="ja-JP" sz="3100" dirty="0">
                <a:latin typeface="游ゴシック" panose="020B0400000000000000" pitchFamily="50" charset="-128"/>
                <a:ea typeface="游ゴシック" panose="020B0400000000000000" pitchFamily="50" charset="-128"/>
              </a:rPr>
              <a:t>　ウ</a:t>
            </a:r>
            <a:r>
              <a:rPr lang="en-US" altLang="ja-JP" sz="3100" dirty="0">
                <a:latin typeface="游ゴシック" panose="020B0400000000000000" pitchFamily="50" charset="-128"/>
                <a:ea typeface="游ゴシック" panose="020B0400000000000000" pitchFamily="50" charset="-128"/>
              </a:rPr>
              <a:t>.</a:t>
            </a:r>
            <a:r>
              <a:rPr lang="ja-JP" altLang="ja-JP" sz="3100" dirty="0">
                <a:latin typeface="游ゴシック" panose="020B0400000000000000" pitchFamily="50" charset="-128"/>
                <a:ea typeface="游ゴシック" panose="020B0400000000000000" pitchFamily="50" charset="-128"/>
              </a:rPr>
              <a:t>５０歳代</a:t>
            </a:r>
            <a:r>
              <a:rPr lang="ja-JP" altLang="ja-JP" sz="3100" u="sng" dirty="0">
                <a:latin typeface="游ゴシック" panose="020B0400000000000000" pitchFamily="50" charset="-128"/>
                <a:ea typeface="游ゴシック" panose="020B0400000000000000" pitchFamily="50" charset="-128"/>
              </a:rPr>
              <a:t>　６２</a:t>
            </a:r>
            <a:r>
              <a:rPr lang="ja-JP" altLang="ja-JP" sz="3100" dirty="0">
                <a:latin typeface="游ゴシック" panose="020B0400000000000000" pitchFamily="50" charset="-128"/>
                <a:ea typeface="游ゴシック" panose="020B0400000000000000" pitchFamily="50" charset="-128"/>
              </a:rPr>
              <a:t>　</a:t>
            </a:r>
            <a:r>
              <a:rPr lang="en-US" altLang="ja-JP" sz="3100" dirty="0">
                <a:latin typeface="游ゴシック" panose="020B0400000000000000" pitchFamily="50" charset="-128"/>
                <a:ea typeface="游ゴシック" panose="020B0400000000000000" pitchFamily="50" charset="-128"/>
              </a:rPr>
              <a:t> </a:t>
            </a:r>
            <a:r>
              <a:rPr lang="ja-JP" altLang="ja-JP" sz="3100" dirty="0">
                <a:latin typeface="游ゴシック" panose="020B0400000000000000" pitchFamily="50" charset="-128"/>
                <a:ea typeface="游ゴシック" panose="020B0400000000000000" pitchFamily="50" charset="-128"/>
              </a:rPr>
              <a:t>エ</a:t>
            </a:r>
            <a:r>
              <a:rPr lang="en-US" altLang="ja-JP" sz="3100" dirty="0">
                <a:latin typeface="游ゴシック" panose="020B0400000000000000" pitchFamily="50" charset="-128"/>
                <a:ea typeface="游ゴシック" panose="020B0400000000000000" pitchFamily="50" charset="-128"/>
              </a:rPr>
              <a:t>.</a:t>
            </a:r>
            <a:r>
              <a:rPr lang="ja-JP" altLang="ja-JP" sz="3100" dirty="0">
                <a:latin typeface="游ゴシック" panose="020B0400000000000000" pitchFamily="50" charset="-128"/>
                <a:ea typeface="游ゴシック" panose="020B0400000000000000" pitchFamily="50" charset="-128"/>
              </a:rPr>
              <a:t>６０歳代</a:t>
            </a:r>
            <a:r>
              <a:rPr lang="ja-JP" altLang="ja-JP" sz="3100" u="sng" dirty="0">
                <a:latin typeface="游ゴシック" panose="020B0400000000000000" pitchFamily="50" charset="-128"/>
                <a:ea typeface="游ゴシック" panose="020B0400000000000000" pitchFamily="50" charset="-128"/>
              </a:rPr>
              <a:t>　　５</a:t>
            </a:r>
            <a:r>
              <a:rPr lang="ja-JP" altLang="ja-JP" sz="3100" dirty="0">
                <a:latin typeface="游ゴシック" panose="020B0400000000000000" pitchFamily="50" charset="-128"/>
                <a:ea typeface="游ゴシック" panose="020B0400000000000000" pitchFamily="50" charset="-128"/>
              </a:rPr>
              <a:t>　オ</a:t>
            </a:r>
            <a:r>
              <a:rPr lang="en-US" altLang="ja-JP" sz="3100" dirty="0">
                <a:latin typeface="游ゴシック" panose="020B0400000000000000" pitchFamily="50" charset="-128"/>
                <a:ea typeface="游ゴシック" panose="020B0400000000000000" pitchFamily="50" charset="-128"/>
              </a:rPr>
              <a:t>.</a:t>
            </a:r>
            <a:r>
              <a:rPr lang="ja-JP" altLang="ja-JP" sz="3100" dirty="0">
                <a:latin typeface="游ゴシック" panose="020B0400000000000000" pitchFamily="50" charset="-128"/>
                <a:ea typeface="游ゴシック" panose="020B0400000000000000" pitchFamily="50" charset="-128"/>
              </a:rPr>
              <a:t>７０歳代</a:t>
            </a:r>
            <a:r>
              <a:rPr lang="ja-JP" altLang="ja-JP" sz="3100" u="sng" dirty="0">
                <a:latin typeface="游ゴシック" panose="020B0400000000000000" pitchFamily="50" charset="-128"/>
                <a:ea typeface="游ゴシック" panose="020B0400000000000000" pitchFamily="50" charset="-128"/>
              </a:rPr>
              <a:t>　　０</a:t>
            </a:r>
            <a:endParaRPr lang="en-US" altLang="ja-JP" sz="3100" u="sng" dirty="0">
              <a:latin typeface="游ゴシック" panose="020B0400000000000000" pitchFamily="50" charset="-128"/>
              <a:ea typeface="游ゴシック" panose="020B0400000000000000" pitchFamily="50" charset="-128"/>
            </a:endParaRPr>
          </a:p>
          <a:p>
            <a:pPr lvl="0"/>
            <a:r>
              <a:rPr lang="en-US" altLang="ja-JP" sz="3100" dirty="0"/>
              <a:t>        </a:t>
            </a:r>
            <a:r>
              <a:rPr lang="ja-JP" altLang="ja-JP" sz="3100" dirty="0">
                <a:latin typeface="游ゴシック" panose="020B0400000000000000" pitchFamily="50" charset="-128"/>
                <a:ea typeface="游ゴシック" panose="020B0400000000000000" pitchFamily="50" charset="-128"/>
              </a:rPr>
              <a:t>無記入</a:t>
            </a:r>
            <a:r>
              <a:rPr lang="ja-JP" altLang="ja-JP" sz="3100" u="sng" dirty="0">
                <a:latin typeface="游ゴシック" panose="020B0400000000000000" pitchFamily="50" charset="-128"/>
                <a:ea typeface="游ゴシック" panose="020B0400000000000000" pitchFamily="50" charset="-128"/>
              </a:rPr>
              <a:t>　　１</a:t>
            </a:r>
            <a:r>
              <a:rPr lang="ja-JP" altLang="ja-JP" sz="3100" dirty="0"/>
              <a:t>　　</a:t>
            </a:r>
          </a:p>
          <a:p>
            <a:r>
              <a:rPr lang="ja-JP" altLang="ja-JP" sz="3100" dirty="0">
                <a:latin typeface="游ゴシック" panose="020B0400000000000000" pitchFamily="50" charset="-128"/>
                <a:ea typeface="游ゴシック" panose="020B0400000000000000" pitchFamily="50" charset="-128"/>
              </a:rPr>
              <a:t>問２．あなたは、ＳＮＳを利用しますか。（○はいくつでも可）</a:t>
            </a:r>
          </a:p>
          <a:p>
            <a:r>
              <a:rPr lang="ja-JP" altLang="en-US" sz="3100" dirty="0"/>
              <a:t>　　　</a:t>
            </a:r>
            <a:r>
              <a:rPr lang="ja-JP" altLang="ja-JP" sz="3100" dirty="0">
                <a:latin typeface="游ゴシック" panose="020B0400000000000000" pitchFamily="50" charset="-128"/>
                <a:ea typeface="游ゴシック" panose="020B0400000000000000" pitchFamily="50" charset="-128"/>
              </a:rPr>
              <a:t>ア．</a:t>
            </a:r>
            <a:r>
              <a:rPr lang="en-US" altLang="ja-JP" sz="3100" dirty="0">
                <a:latin typeface="游ゴシック" panose="020B0400000000000000" pitchFamily="50" charset="-128"/>
                <a:ea typeface="游ゴシック" panose="020B0400000000000000" pitchFamily="50" charset="-128"/>
              </a:rPr>
              <a:t>Facebook</a:t>
            </a:r>
            <a:r>
              <a:rPr lang="ja-JP" altLang="ja-JP" sz="3100" u="sng" dirty="0">
                <a:latin typeface="游ゴシック" panose="020B0400000000000000" pitchFamily="50" charset="-128"/>
                <a:ea typeface="游ゴシック" panose="020B0400000000000000" pitchFamily="50" charset="-128"/>
              </a:rPr>
              <a:t>　３７</a:t>
            </a:r>
            <a:r>
              <a:rPr lang="ja-JP" altLang="ja-JP" sz="3100" dirty="0">
                <a:latin typeface="游ゴシック" panose="020B0400000000000000" pitchFamily="50" charset="-128"/>
                <a:ea typeface="游ゴシック" panose="020B0400000000000000" pitchFamily="50" charset="-128"/>
              </a:rPr>
              <a:t>　</a:t>
            </a:r>
            <a:r>
              <a:rPr lang="en-US" altLang="ja-JP" sz="3100" dirty="0">
                <a:latin typeface="游ゴシック" panose="020B0400000000000000" pitchFamily="50" charset="-128"/>
                <a:ea typeface="游ゴシック" panose="020B0400000000000000" pitchFamily="50" charset="-128"/>
              </a:rPr>
              <a:t> </a:t>
            </a:r>
            <a:r>
              <a:rPr lang="ja-JP" altLang="ja-JP" sz="3100" dirty="0">
                <a:latin typeface="游ゴシック" panose="020B0400000000000000" pitchFamily="50" charset="-128"/>
                <a:ea typeface="游ゴシック" panose="020B0400000000000000" pitchFamily="50" charset="-128"/>
              </a:rPr>
              <a:t>イ．</a:t>
            </a:r>
            <a:r>
              <a:rPr lang="en-US" altLang="ja-JP" sz="3100" dirty="0">
                <a:latin typeface="游ゴシック" panose="020B0400000000000000" pitchFamily="50" charset="-128"/>
                <a:ea typeface="游ゴシック" panose="020B0400000000000000" pitchFamily="50" charset="-128"/>
              </a:rPr>
              <a:t>Twitter</a:t>
            </a:r>
            <a:r>
              <a:rPr lang="ja-JP" altLang="ja-JP" sz="3100" u="sng" dirty="0">
                <a:latin typeface="游ゴシック" panose="020B0400000000000000" pitchFamily="50" charset="-128"/>
                <a:ea typeface="游ゴシック" panose="020B0400000000000000" pitchFamily="50" charset="-128"/>
              </a:rPr>
              <a:t>　３７</a:t>
            </a:r>
            <a:r>
              <a:rPr lang="ja-JP" altLang="ja-JP" sz="3100" dirty="0">
                <a:latin typeface="游ゴシック" panose="020B0400000000000000" pitchFamily="50" charset="-128"/>
                <a:ea typeface="游ゴシック" panose="020B0400000000000000" pitchFamily="50" charset="-128"/>
              </a:rPr>
              <a:t>　</a:t>
            </a:r>
            <a:r>
              <a:rPr lang="en-US" altLang="ja-JP" sz="3100" dirty="0">
                <a:latin typeface="游ゴシック" panose="020B0400000000000000" pitchFamily="50" charset="-128"/>
                <a:ea typeface="游ゴシック" panose="020B0400000000000000" pitchFamily="50" charset="-128"/>
              </a:rPr>
              <a:t> </a:t>
            </a:r>
            <a:r>
              <a:rPr lang="ja-JP" altLang="ja-JP" sz="3100" dirty="0">
                <a:latin typeface="游ゴシック" panose="020B0400000000000000" pitchFamily="50" charset="-128"/>
                <a:ea typeface="游ゴシック" panose="020B0400000000000000" pitchFamily="50" charset="-128"/>
              </a:rPr>
              <a:t>ウ．</a:t>
            </a:r>
            <a:r>
              <a:rPr lang="en-US" altLang="ja-JP" sz="3100" dirty="0">
                <a:latin typeface="游ゴシック" panose="020B0400000000000000" pitchFamily="50" charset="-128"/>
                <a:ea typeface="游ゴシック" panose="020B0400000000000000" pitchFamily="50" charset="-128"/>
              </a:rPr>
              <a:t>LINE</a:t>
            </a:r>
            <a:r>
              <a:rPr lang="en-US" altLang="ja-JP" sz="3100" u="sng" dirty="0">
                <a:latin typeface="游ゴシック" panose="020B0400000000000000" pitchFamily="50" charset="-128"/>
                <a:ea typeface="游ゴシック" panose="020B0400000000000000" pitchFamily="50" charset="-128"/>
              </a:rPr>
              <a:t>  </a:t>
            </a:r>
            <a:r>
              <a:rPr lang="ja-JP" altLang="ja-JP" sz="3100" u="sng" dirty="0">
                <a:latin typeface="游ゴシック" panose="020B0400000000000000" pitchFamily="50" charset="-128"/>
                <a:ea typeface="游ゴシック" panose="020B0400000000000000" pitchFamily="50" charset="-128"/>
              </a:rPr>
              <a:t>１３４</a:t>
            </a:r>
            <a:r>
              <a:rPr lang="ja-JP" altLang="ja-JP" sz="3100" dirty="0">
                <a:latin typeface="游ゴシック" panose="020B0400000000000000" pitchFamily="50" charset="-128"/>
                <a:ea typeface="游ゴシック" panose="020B0400000000000000" pitchFamily="50" charset="-128"/>
              </a:rPr>
              <a:t>　</a:t>
            </a:r>
            <a:r>
              <a:rPr lang="en-US" altLang="ja-JP" sz="3100" dirty="0">
                <a:latin typeface="游ゴシック" panose="020B0400000000000000" pitchFamily="50" charset="-128"/>
                <a:ea typeface="游ゴシック" panose="020B0400000000000000" pitchFamily="50" charset="-128"/>
              </a:rPr>
              <a:t> </a:t>
            </a:r>
            <a:r>
              <a:rPr lang="ja-JP" altLang="ja-JP" sz="3100" dirty="0">
                <a:latin typeface="游ゴシック" panose="020B0400000000000000" pitchFamily="50" charset="-128"/>
                <a:ea typeface="游ゴシック" panose="020B0400000000000000" pitchFamily="50" charset="-128"/>
              </a:rPr>
              <a:t>エ．</a:t>
            </a:r>
            <a:r>
              <a:rPr lang="en-US" altLang="ja-JP" sz="3100" dirty="0">
                <a:latin typeface="游ゴシック" panose="020B0400000000000000" pitchFamily="50" charset="-128"/>
                <a:ea typeface="游ゴシック" panose="020B0400000000000000" pitchFamily="50" charset="-128"/>
              </a:rPr>
              <a:t>Instagram</a:t>
            </a:r>
            <a:r>
              <a:rPr lang="en-US" altLang="ja-JP" sz="3100" u="sng" dirty="0">
                <a:latin typeface="游ゴシック" panose="020B0400000000000000" pitchFamily="50" charset="-128"/>
                <a:ea typeface="游ゴシック" panose="020B0400000000000000" pitchFamily="50" charset="-128"/>
              </a:rPr>
              <a:t>  </a:t>
            </a:r>
            <a:r>
              <a:rPr lang="ja-JP" altLang="ja-JP" sz="3100" u="sng" dirty="0">
                <a:latin typeface="游ゴシック" panose="020B0400000000000000" pitchFamily="50" charset="-128"/>
                <a:ea typeface="游ゴシック" panose="020B0400000000000000" pitchFamily="50" charset="-128"/>
              </a:rPr>
              <a:t>６１</a:t>
            </a:r>
            <a:r>
              <a:rPr lang="en-US" altLang="ja-JP" sz="3100" dirty="0">
                <a:latin typeface="游ゴシック" panose="020B0400000000000000" pitchFamily="50" charset="-128"/>
                <a:ea typeface="游ゴシック" panose="020B0400000000000000" pitchFamily="50" charset="-128"/>
              </a:rPr>
              <a:t>   </a:t>
            </a:r>
            <a:r>
              <a:rPr lang="ja-JP" altLang="ja-JP" sz="3100" dirty="0">
                <a:latin typeface="游ゴシック" panose="020B0400000000000000" pitchFamily="50" charset="-128"/>
                <a:ea typeface="游ゴシック" panose="020B0400000000000000" pitchFamily="50" charset="-128"/>
              </a:rPr>
              <a:t>オ．</a:t>
            </a:r>
            <a:r>
              <a:rPr lang="en-US" altLang="ja-JP" sz="3100" dirty="0">
                <a:latin typeface="游ゴシック" panose="020B0400000000000000" pitchFamily="50" charset="-128"/>
                <a:ea typeface="游ゴシック" panose="020B0400000000000000" pitchFamily="50" charset="-128"/>
              </a:rPr>
              <a:t>YouTube</a:t>
            </a:r>
            <a:r>
              <a:rPr lang="en-US" altLang="ja-JP" sz="3100" u="sng" dirty="0">
                <a:latin typeface="游ゴシック" panose="020B0400000000000000" pitchFamily="50" charset="-128"/>
                <a:ea typeface="游ゴシック" panose="020B0400000000000000" pitchFamily="50" charset="-128"/>
              </a:rPr>
              <a:t>  </a:t>
            </a:r>
            <a:r>
              <a:rPr lang="ja-JP" altLang="ja-JP" sz="3100" u="sng" dirty="0">
                <a:latin typeface="游ゴシック" panose="020B0400000000000000" pitchFamily="50" charset="-128"/>
                <a:ea typeface="游ゴシック" panose="020B0400000000000000" pitchFamily="50" charset="-128"/>
              </a:rPr>
              <a:t>９３</a:t>
            </a:r>
            <a:endParaRPr lang="en-US" altLang="ja-JP" sz="3100" u="sng" dirty="0">
              <a:latin typeface="游ゴシック" panose="020B0400000000000000" pitchFamily="50" charset="-128"/>
              <a:ea typeface="游ゴシック" panose="020B0400000000000000" pitchFamily="50" charset="-128"/>
            </a:endParaRPr>
          </a:p>
          <a:p>
            <a:r>
              <a:rPr lang="en-US" altLang="ja-JP" sz="3100" dirty="0"/>
              <a:t>     </a:t>
            </a:r>
            <a:r>
              <a:rPr lang="ja-JP" altLang="ja-JP" sz="3100" dirty="0"/>
              <a:t>　</a:t>
            </a:r>
            <a:r>
              <a:rPr lang="en-US" altLang="ja-JP" sz="3100" dirty="0"/>
              <a:t> </a:t>
            </a:r>
            <a:r>
              <a:rPr lang="ja-JP" altLang="ja-JP" sz="3100" dirty="0">
                <a:latin typeface="游ゴシック" panose="020B0400000000000000" pitchFamily="50" charset="-128"/>
                <a:ea typeface="游ゴシック" panose="020B0400000000000000" pitchFamily="50" charset="-128"/>
              </a:rPr>
              <a:t>カ．</a:t>
            </a:r>
            <a:r>
              <a:rPr lang="en-US" altLang="ja-JP" sz="3100" dirty="0" err="1">
                <a:latin typeface="游ゴシック" panose="020B0400000000000000" pitchFamily="50" charset="-128"/>
                <a:ea typeface="游ゴシック" panose="020B0400000000000000" pitchFamily="50" charset="-128"/>
              </a:rPr>
              <a:t>TikTok</a:t>
            </a:r>
            <a:r>
              <a:rPr lang="ja-JP" altLang="ja-JP" sz="3100" u="sng" dirty="0">
                <a:latin typeface="游ゴシック" panose="020B0400000000000000" pitchFamily="50" charset="-128"/>
                <a:ea typeface="游ゴシック" panose="020B0400000000000000" pitchFamily="50" charset="-128"/>
              </a:rPr>
              <a:t>　８</a:t>
            </a:r>
            <a:r>
              <a:rPr lang="ja-JP" altLang="en-US" sz="3100" dirty="0">
                <a:latin typeface="游ゴシック" panose="020B0400000000000000" pitchFamily="50" charset="-128"/>
                <a:ea typeface="游ゴシック" panose="020B0400000000000000" pitchFamily="50" charset="-128"/>
              </a:rPr>
              <a:t>　 </a:t>
            </a:r>
            <a:r>
              <a:rPr lang="ja-JP" altLang="ja-JP" sz="3100" dirty="0">
                <a:latin typeface="游ゴシック" panose="020B0400000000000000" pitchFamily="50" charset="-128"/>
                <a:ea typeface="游ゴシック" panose="020B0400000000000000" pitchFamily="50" charset="-128"/>
              </a:rPr>
              <a:t>キ．その他（　なし　）</a:t>
            </a:r>
            <a:r>
              <a:rPr lang="en-US" altLang="ja-JP" sz="3100" dirty="0">
                <a:latin typeface="游ゴシック" panose="020B0400000000000000" pitchFamily="50" charset="-128"/>
                <a:ea typeface="游ゴシック" panose="020B0400000000000000" pitchFamily="50" charset="-128"/>
              </a:rPr>
              <a:t>   </a:t>
            </a:r>
            <a:r>
              <a:rPr lang="ja-JP" altLang="ja-JP" sz="3100" dirty="0">
                <a:latin typeface="游ゴシック" panose="020B0400000000000000" pitchFamily="50" charset="-128"/>
                <a:ea typeface="游ゴシック" panose="020B0400000000000000" pitchFamily="50" charset="-128"/>
              </a:rPr>
              <a:t>ク．利用しない</a:t>
            </a:r>
            <a:r>
              <a:rPr lang="ja-JP" altLang="ja-JP" sz="3100" u="sng" dirty="0">
                <a:latin typeface="游ゴシック" panose="020B0400000000000000" pitchFamily="50" charset="-128"/>
                <a:ea typeface="游ゴシック" panose="020B0400000000000000" pitchFamily="50" charset="-128"/>
              </a:rPr>
              <a:t>　１６</a:t>
            </a:r>
            <a:endParaRPr lang="ja-JP" altLang="ja-JP" sz="3100" dirty="0">
              <a:latin typeface="游ゴシック" panose="020B0400000000000000" pitchFamily="50" charset="-128"/>
              <a:ea typeface="游ゴシック" panose="020B0400000000000000" pitchFamily="50" charset="-128"/>
            </a:endParaRPr>
          </a:p>
          <a:p>
            <a:r>
              <a:rPr lang="ja-JP" altLang="ja-JP" sz="3100" dirty="0">
                <a:latin typeface="游ゴシック" panose="020B0400000000000000" pitchFamily="50" charset="-128"/>
                <a:ea typeface="游ゴシック" panose="020B0400000000000000" pitchFamily="50" charset="-128"/>
              </a:rPr>
              <a:t>問３．インターネット上で、他人を誹謗中傷するなど、人権侵害と思われるような書き込みやホームページを</a:t>
            </a:r>
            <a:endParaRPr lang="en-US" altLang="ja-JP" sz="3100" dirty="0">
              <a:latin typeface="游ゴシック" panose="020B0400000000000000" pitchFamily="50" charset="-128"/>
              <a:ea typeface="游ゴシック" panose="020B0400000000000000" pitchFamily="50" charset="-128"/>
            </a:endParaRPr>
          </a:p>
          <a:p>
            <a:r>
              <a:rPr lang="en-US" altLang="ja-JP" sz="3100" dirty="0"/>
              <a:t>          </a:t>
            </a:r>
            <a:r>
              <a:rPr lang="ja-JP" altLang="ja-JP" sz="3100" dirty="0">
                <a:latin typeface="游ゴシック" panose="020B0400000000000000" pitchFamily="50" charset="-128"/>
                <a:ea typeface="游ゴシック" panose="020B0400000000000000" pitchFamily="50" charset="-128"/>
              </a:rPr>
              <a:t>みたことがありますか。</a:t>
            </a:r>
          </a:p>
          <a:p>
            <a:r>
              <a:rPr lang="ja-JP" altLang="en-US" sz="3100" dirty="0"/>
              <a:t>　　　</a:t>
            </a:r>
            <a:r>
              <a:rPr lang="ja-JP" altLang="ja-JP" sz="3100" dirty="0">
                <a:latin typeface="游ゴシック" panose="020B0400000000000000" pitchFamily="50" charset="-128"/>
                <a:ea typeface="游ゴシック" panose="020B0400000000000000" pitchFamily="50" charset="-128"/>
              </a:rPr>
              <a:t>ア．見たことがある</a:t>
            </a:r>
            <a:r>
              <a:rPr lang="ja-JP" altLang="ja-JP" sz="3100" u="sng" dirty="0">
                <a:latin typeface="游ゴシック" panose="020B0400000000000000" pitchFamily="50" charset="-128"/>
                <a:ea typeface="游ゴシック" panose="020B0400000000000000" pitchFamily="50" charset="-128"/>
              </a:rPr>
              <a:t>　９９</a:t>
            </a:r>
            <a:r>
              <a:rPr lang="ja-JP" altLang="ja-JP" sz="3100" dirty="0">
                <a:latin typeface="游ゴシック" panose="020B0400000000000000" pitchFamily="50" charset="-128"/>
                <a:ea typeface="游ゴシック" panose="020B0400000000000000" pitchFamily="50" charset="-128"/>
              </a:rPr>
              <a:t>　</a:t>
            </a:r>
            <a:r>
              <a:rPr lang="en-US" altLang="ja-JP" sz="3100" dirty="0">
                <a:latin typeface="游ゴシック" panose="020B0400000000000000" pitchFamily="50" charset="-128"/>
                <a:ea typeface="游ゴシック" panose="020B0400000000000000" pitchFamily="50" charset="-128"/>
              </a:rPr>
              <a:t> </a:t>
            </a:r>
            <a:r>
              <a:rPr lang="ja-JP" altLang="ja-JP" sz="3100" dirty="0">
                <a:latin typeface="游ゴシック" panose="020B0400000000000000" pitchFamily="50" charset="-128"/>
                <a:ea typeface="游ゴシック" panose="020B0400000000000000" pitchFamily="50" charset="-128"/>
              </a:rPr>
              <a:t>イ．見たことがない</a:t>
            </a:r>
            <a:r>
              <a:rPr lang="ja-JP" altLang="ja-JP" sz="3100" u="sng" dirty="0">
                <a:latin typeface="游ゴシック" panose="020B0400000000000000" pitchFamily="50" charset="-128"/>
                <a:ea typeface="游ゴシック" panose="020B0400000000000000" pitchFamily="50" charset="-128"/>
              </a:rPr>
              <a:t>　６２</a:t>
            </a:r>
            <a:endParaRPr lang="ja-JP" altLang="ja-JP" sz="3100" dirty="0">
              <a:latin typeface="游ゴシック" panose="020B0400000000000000" pitchFamily="50" charset="-128"/>
              <a:ea typeface="游ゴシック" panose="020B0400000000000000" pitchFamily="50" charset="-128"/>
            </a:endParaRPr>
          </a:p>
          <a:p>
            <a:r>
              <a:rPr lang="ja-JP" altLang="ja-JP" sz="3100" dirty="0">
                <a:latin typeface="游ゴシック" panose="020B0400000000000000" pitchFamily="50" charset="-128"/>
                <a:ea typeface="游ゴシック" panose="020B0400000000000000" pitchFamily="50" charset="-128"/>
              </a:rPr>
              <a:t>問４．そのようなページを見たときどのようにされましたか。</a:t>
            </a:r>
          </a:p>
          <a:p>
            <a:r>
              <a:rPr lang="ja-JP" altLang="en-US" sz="3100" dirty="0"/>
              <a:t>　　　</a:t>
            </a:r>
            <a:r>
              <a:rPr lang="ja-JP" altLang="ja-JP" sz="3100" dirty="0">
                <a:latin typeface="游ゴシック" panose="020B0400000000000000" pitchFamily="50" charset="-128"/>
                <a:ea typeface="游ゴシック" panose="020B0400000000000000" pitchFamily="50" charset="-128"/>
              </a:rPr>
              <a:t>ア．自分とかかわりがなかったので、特に何もしなかった</a:t>
            </a:r>
            <a:r>
              <a:rPr lang="en-US" altLang="ja-JP" sz="3100" u="sng" dirty="0">
                <a:latin typeface="游ゴシック" panose="020B0400000000000000" pitchFamily="50" charset="-128"/>
                <a:ea typeface="游ゴシック" panose="020B0400000000000000" pitchFamily="50" charset="-128"/>
              </a:rPr>
              <a:t>  </a:t>
            </a:r>
            <a:r>
              <a:rPr lang="ja-JP" altLang="ja-JP" sz="3100" u="sng" dirty="0">
                <a:latin typeface="游ゴシック" panose="020B0400000000000000" pitchFamily="50" charset="-128"/>
                <a:ea typeface="游ゴシック" panose="020B0400000000000000" pitchFamily="50" charset="-128"/>
              </a:rPr>
              <a:t>６７</a:t>
            </a:r>
            <a:r>
              <a:rPr lang="ja-JP" altLang="en-US" sz="3100" dirty="0">
                <a:latin typeface="游ゴシック" panose="020B0400000000000000" pitchFamily="50" charset="-128"/>
                <a:ea typeface="游ゴシック" panose="020B0400000000000000" pitchFamily="50" charset="-128"/>
              </a:rPr>
              <a:t>　</a:t>
            </a:r>
            <a:r>
              <a:rPr lang="en-US" altLang="ja-JP" sz="3100" dirty="0">
                <a:latin typeface="游ゴシック" panose="020B0400000000000000" pitchFamily="50" charset="-128"/>
                <a:ea typeface="游ゴシック" panose="020B0400000000000000" pitchFamily="50" charset="-128"/>
              </a:rPr>
              <a:t> </a:t>
            </a:r>
            <a:r>
              <a:rPr lang="ja-JP" altLang="ja-JP" sz="3100" dirty="0">
                <a:latin typeface="游ゴシック" panose="020B0400000000000000" pitchFamily="50" charset="-128"/>
                <a:ea typeface="游ゴシック" panose="020B0400000000000000" pitchFamily="50" charset="-128"/>
              </a:rPr>
              <a:t>イ．どうしたらよいかわからなかったため、</a:t>
            </a:r>
            <a:endParaRPr lang="en-US" altLang="ja-JP" sz="3100" dirty="0">
              <a:latin typeface="游ゴシック" panose="020B0400000000000000" pitchFamily="50" charset="-128"/>
              <a:ea typeface="游ゴシック" panose="020B0400000000000000" pitchFamily="50" charset="-128"/>
            </a:endParaRPr>
          </a:p>
          <a:p>
            <a:r>
              <a:rPr lang="en-US" altLang="ja-JP" sz="3100" dirty="0"/>
              <a:t>        </a:t>
            </a:r>
            <a:r>
              <a:rPr lang="ja-JP" altLang="ja-JP" sz="3100" dirty="0">
                <a:latin typeface="游ゴシック" panose="020B0400000000000000" pitchFamily="50" charset="-128"/>
                <a:ea typeface="游ゴシック" panose="020B0400000000000000" pitchFamily="50" charset="-128"/>
              </a:rPr>
              <a:t>何もしなかった</a:t>
            </a:r>
            <a:r>
              <a:rPr lang="ja-JP" altLang="ja-JP" sz="3100" u="sng" dirty="0">
                <a:latin typeface="游ゴシック" panose="020B0400000000000000" pitchFamily="50" charset="-128"/>
                <a:ea typeface="游ゴシック" panose="020B0400000000000000" pitchFamily="50" charset="-128"/>
              </a:rPr>
              <a:t>　１７</a:t>
            </a:r>
            <a:r>
              <a:rPr lang="ja-JP" altLang="en-US" sz="3100" dirty="0">
                <a:latin typeface="游ゴシック" panose="020B0400000000000000" pitchFamily="50" charset="-128"/>
                <a:ea typeface="游ゴシック" panose="020B0400000000000000" pitchFamily="50" charset="-128"/>
              </a:rPr>
              <a:t>　</a:t>
            </a:r>
            <a:r>
              <a:rPr lang="ja-JP" altLang="ja-JP" sz="3100" dirty="0">
                <a:latin typeface="游ゴシック" panose="020B0400000000000000" pitchFamily="50" charset="-128"/>
                <a:ea typeface="游ゴシック" panose="020B0400000000000000" pitchFamily="50" charset="-128"/>
              </a:rPr>
              <a:t>ウ．プロバイダ又は関係機関に知らせた</a:t>
            </a:r>
            <a:r>
              <a:rPr lang="ja-JP" altLang="ja-JP" sz="3100" u="sng" dirty="0">
                <a:latin typeface="游ゴシック" panose="020B0400000000000000" pitchFamily="50" charset="-128"/>
                <a:ea typeface="游ゴシック" panose="020B0400000000000000" pitchFamily="50" charset="-128"/>
              </a:rPr>
              <a:t>　７</a:t>
            </a:r>
            <a:r>
              <a:rPr lang="en-US" altLang="ja-JP" sz="3100" u="sng" dirty="0">
                <a:latin typeface="游ゴシック" panose="020B0400000000000000" pitchFamily="50" charset="-128"/>
                <a:ea typeface="游ゴシック" panose="020B0400000000000000" pitchFamily="50" charset="-128"/>
              </a:rPr>
              <a:t> </a:t>
            </a:r>
            <a:r>
              <a:rPr lang="ja-JP" altLang="ja-JP" sz="3100" dirty="0">
                <a:latin typeface="游ゴシック" panose="020B0400000000000000" pitchFamily="50" charset="-128"/>
                <a:ea typeface="游ゴシック" panose="020B0400000000000000" pitchFamily="50" charset="-128"/>
              </a:rPr>
              <a:t>　エ．反対意見を書き込んだ</a:t>
            </a:r>
            <a:r>
              <a:rPr lang="ja-JP" altLang="ja-JP" sz="3100" u="sng" dirty="0">
                <a:latin typeface="游ゴシック" panose="020B0400000000000000" pitchFamily="50" charset="-128"/>
                <a:ea typeface="游ゴシック" panose="020B0400000000000000" pitchFamily="50" charset="-128"/>
              </a:rPr>
              <a:t>　１</a:t>
            </a:r>
            <a:endParaRPr lang="en-US" altLang="ja-JP" sz="3100" u="sng" dirty="0">
              <a:latin typeface="游ゴシック" panose="020B0400000000000000" pitchFamily="50" charset="-128"/>
              <a:ea typeface="游ゴシック" panose="020B0400000000000000" pitchFamily="50" charset="-128"/>
            </a:endParaRPr>
          </a:p>
          <a:p>
            <a:r>
              <a:rPr lang="en-US" altLang="ja-JP" sz="3100" dirty="0"/>
              <a:t>     </a:t>
            </a:r>
            <a:r>
              <a:rPr lang="ja-JP" altLang="en-US" sz="3100" dirty="0"/>
              <a:t>　</a:t>
            </a:r>
            <a:r>
              <a:rPr lang="ja-JP" altLang="en-US" sz="3100" dirty="0">
                <a:latin typeface="游ゴシック" panose="020B0400000000000000" pitchFamily="50" charset="-128"/>
                <a:ea typeface="游ゴシック" panose="020B0400000000000000" pitchFamily="50" charset="-128"/>
              </a:rPr>
              <a:t> </a:t>
            </a:r>
            <a:r>
              <a:rPr lang="ja-JP" altLang="ja-JP" sz="3100" dirty="0">
                <a:latin typeface="游ゴシック" panose="020B0400000000000000" pitchFamily="50" charset="-128"/>
                <a:ea typeface="游ゴシック" panose="020B0400000000000000" pitchFamily="50" charset="-128"/>
              </a:rPr>
              <a:t>オ．その他</a:t>
            </a:r>
            <a:r>
              <a:rPr lang="ja-JP" altLang="ja-JP" sz="3100" u="sng" dirty="0">
                <a:latin typeface="游ゴシック" panose="020B0400000000000000" pitchFamily="50" charset="-128"/>
                <a:ea typeface="游ゴシック" panose="020B0400000000000000" pitchFamily="50" charset="-128"/>
              </a:rPr>
              <a:t>　７</a:t>
            </a:r>
            <a:r>
              <a:rPr lang="ja-JP" altLang="ja-JP" dirty="0"/>
              <a:t>　</a:t>
            </a:r>
            <a:endParaRPr lang="ja-JP" altLang="ja-JP" sz="2400" dirty="0"/>
          </a:p>
        </p:txBody>
      </p:sp>
    </p:spTree>
    <p:extLst>
      <p:ext uri="{BB962C8B-B14F-4D97-AF65-F5344CB8AC3E}">
        <p14:creationId xmlns:p14="http://schemas.microsoft.com/office/powerpoint/2010/main" val="3678011197"/>
      </p:ext>
    </p:extLst>
  </p:cSld>
  <p:clrMapOvr>
    <a:masterClrMapping/>
  </p:clrMapOvr>
</p:sld>
</file>

<file path=ppt/theme/theme1.xml><?xml version="1.0" encoding="utf-8"?>
<a:theme xmlns:a="http://schemas.openxmlformats.org/drawingml/2006/main" name="レトロスペクト">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1247</TotalTime>
  <Words>1824</Words>
  <Application>Microsoft Office PowerPoint</Application>
  <PresentationFormat>ワイド画面</PresentationFormat>
  <Paragraphs>151</Paragraphs>
  <Slides>20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游ゴシック</vt:lpstr>
      <vt:lpstr>游ゴシック Medium</vt:lpstr>
      <vt:lpstr>Calibri</vt:lpstr>
      <vt:lpstr>Calibri Light</vt:lpstr>
      <vt:lpstr>レトロスペクト</vt:lpstr>
      <vt:lpstr>　「被害者にも加害者にもなりえる！ 　　　　　～インターネットによる人権侵害」     </vt:lpstr>
      <vt:lpstr> 一宮市の紹介  　　　　　　　　　　　　　　　　　　　　　　</vt:lpstr>
      <vt:lpstr>  いちみんの紹介 </vt:lpstr>
      <vt:lpstr>     令和4年度 愛知人権教育推進のための調査研究委託事業 </vt:lpstr>
      <vt:lpstr> 事業企画  「インターネットによる人権侵害」　 　 </vt:lpstr>
      <vt:lpstr>事業の経過  </vt:lpstr>
      <vt:lpstr>  活動の実際　　 </vt:lpstr>
      <vt:lpstr> 活動の実際  </vt:lpstr>
      <vt:lpstr>活動の実際   アンケートの内容・結果については以下の通り。（回答数１６１件）</vt:lpstr>
      <vt:lpstr>活動の実際  </vt:lpstr>
      <vt:lpstr>活動の実際  </vt:lpstr>
      <vt:lpstr>活動の実際  </vt:lpstr>
      <vt:lpstr>活動の実際  </vt:lpstr>
      <vt:lpstr>活動の実際  </vt:lpstr>
      <vt:lpstr>活動の実際  </vt:lpstr>
      <vt:lpstr>活動の実際  　受講後の感想（抜粋）</vt:lpstr>
      <vt:lpstr>活動の実際 </vt:lpstr>
      <vt:lpstr>活動の実際  </vt:lpstr>
      <vt:lpstr>成果と今後の課題  </vt:lpstr>
      <vt:lpstr>　　　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野崎　通広</cp:lastModifiedBy>
  <cp:revision>2</cp:revision>
  <cp:lastPrinted>2023-05-26T07:24:03Z</cp:lastPrinted>
  <dcterms:created xsi:type="dcterms:W3CDTF">2023-03-17T04:38:29Z</dcterms:created>
  <dcterms:modified xsi:type="dcterms:W3CDTF">2025-10-07T01:48:49Z</dcterms:modified>
</cp:coreProperties>
</file>