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23" autoAdjust="0"/>
    <p:restoredTop sz="67424" autoAdjust="0"/>
  </p:normalViewPr>
  <p:slideViewPr>
    <p:cSldViewPr snapToGrid="0">
      <p:cViewPr varScale="1">
        <p:scale>
          <a:sx n="72" d="100"/>
          <a:sy n="72" d="100"/>
        </p:scale>
        <p:origin x="546" y="60"/>
      </p:cViewPr>
      <p:guideLst/>
    </p:cSldViewPr>
  </p:slideViewPr>
  <p:outlineViewPr>
    <p:cViewPr>
      <p:scale>
        <a:sx n="75" d="100"/>
        <a:sy n="75"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214D0-6855-4F01-B55E-0E9E680970C4}" type="datetimeFigureOut">
              <a:rPr kumimoji="1" lang="ja-JP" altLang="en-US" smtClean="0"/>
              <a:t>2024/7/22</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7303B6E-A4B0-4CB9-A50D-7A217D1C0CAB}" type="slidenum">
              <a:rPr kumimoji="1" lang="ja-JP" altLang="en-US" smtClean="0"/>
              <a:t>‹#›</a:t>
            </a:fld>
            <a:endParaRPr kumimoji="1" lang="ja-JP" altLang="en-US"/>
          </a:p>
        </p:txBody>
      </p:sp>
    </p:spTree>
    <p:extLst>
      <p:ext uri="{BB962C8B-B14F-4D97-AF65-F5344CB8AC3E}">
        <p14:creationId xmlns:p14="http://schemas.microsoft.com/office/powerpoint/2010/main" val="3921380487"/>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1</a:t>
            </a:fld>
            <a:endParaRPr kumimoji="1" lang="ja-JP" altLang="en-US"/>
          </a:p>
        </p:txBody>
      </p:sp>
    </p:spTree>
    <p:extLst>
      <p:ext uri="{BB962C8B-B14F-4D97-AF65-F5344CB8AC3E}">
        <p14:creationId xmlns:p14="http://schemas.microsoft.com/office/powerpoint/2010/main" val="42080855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10</a:t>
            </a:fld>
            <a:endParaRPr kumimoji="1" lang="ja-JP" altLang="en-US"/>
          </a:p>
        </p:txBody>
      </p:sp>
    </p:spTree>
    <p:extLst>
      <p:ext uri="{BB962C8B-B14F-4D97-AF65-F5344CB8AC3E}">
        <p14:creationId xmlns:p14="http://schemas.microsoft.com/office/powerpoint/2010/main" val="29640014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11</a:t>
            </a:fld>
            <a:endParaRPr kumimoji="1" lang="ja-JP" altLang="en-US"/>
          </a:p>
        </p:txBody>
      </p:sp>
    </p:spTree>
    <p:extLst>
      <p:ext uri="{BB962C8B-B14F-4D97-AF65-F5344CB8AC3E}">
        <p14:creationId xmlns:p14="http://schemas.microsoft.com/office/powerpoint/2010/main" val="101830310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12</a:t>
            </a:fld>
            <a:endParaRPr kumimoji="1" lang="ja-JP" altLang="en-US"/>
          </a:p>
        </p:txBody>
      </p:sp>
    </p:spTree>
    <p:extLst>
      <p:ext uri="{BB962C8B-B14F-4D97-AF65-F5344CB8AC3E}">
        <p14:creationId xmlns:p14="http://schemas.microsoft.com/office/powerpoint/2010/main" val="7566224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13</a:t>
            </a:fld>
            <a:endParaRPr kumimoji="1" lang="ja-JP" altLang="en-US"/>
          </a:p>
        </p:txBody>
      </p:sp>
    </p:spTree>
    <p:extLst>
      <p:ext uri="{BB962C8B-B14F-4D97-AF65-F5344CB8AC3E}">
        <p14:creationId xmlns:p14="http://schemas.microsoft.com/office/powerpoint/2010/main" val="15448652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14</a:t>
            </a:fld>
            <a:endParaRPr kumimoji="1" lang="ja-JP" altLang="en-US"/>
          </a:p>
        </p:txBody>
      </p:sp>
    </p:spTree>
    <p:extLst>
      <p:ext uri="{BB962C8B-B14F-4D97-AF65-F5344CB8AC3E}">
        <p14:creationId xmlns:p14="http://schemas.microsoft.com/office/powerpoint/2010/main" val="26934452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2</a:t>
            </a:fld>
            <a:endParaRPr kumimoji="1" lang="ja-JP" altLang="en-US"/>
          </a:p>
        </p:txBody>
      </p:sp>
    </p:spTree>
    <p:extLst>
      <p:ext uri="{BB962C8B-B14F-4D97-AF65-F5344CB8AC3E}">
        <p14:creationId xmlns:p14="http://schemas.microsoft.com/office/powerpoint/2010/main" val="3723435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3</a:t>
            </a:fld>
            <a:endParaRPr kumimoji="1" lang="ja-JP" altLang="en-US"/>
          </a:p>
        </p:txBody>
      </p:sp>
    </p:spTree>
    <p:extLst>
      <p:ext uri="{BB962C8B-B14F-4D97-AF65-F5344CB8AC3E}">
        <p14:creationId xmlns:p14="http://schemas.microsoft.com/office/powerpoint/2010/main" val="38308195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4</a:t>
            </a:fld>
            <a:endParaRPr kumimoji="1" lang="ja-JP" altLang="en-US"/>
          </a:p>
        </p:txBody>
      </p:sp>
    </p:spTree>
    <p:extLst>
      <p:ext uri="{BB962C8B-B14F-4D97-AF65-F5344CB8AC3E}">
        <p14:creationId xmlns:p14="http://schemas.microsoft.com/office/powerpoint/2010/main" val="30256549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5</a:t>
            </a:fld>
            <a:endParaRPr kumimoji="1" lang="ja-JP" altLang="en-US"/>
          </a:p>
        </p:txBody>
      </p:sp>
    </p:spTree>
    <p:extLst>
      <p:ext uri="{BB962C8B-B14F-4D97-AF65-F5344CB8AC3E}">
        <p14:creationId xmlns:p14="http://schemas.microsoft.com/office/powerpoint/2010/main" val="100420957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6</a:t>
            </a:fld>
            <a:endParaRPr kumimoji="1" lang="ja-JP" altLang="en-US"/>
          </a:p>
        </p:txBody>
      </p:sp>
    </p:spTree>
    <p:extLst>
      <p:ext uri="{BB962C8B-B14F-4D97-AF65-F5344CB8AC3E}">
        <p14:creationId xmlns:p14="http://schemas.microsoft.com/office/powerpoint/2010/main" val="31827597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7</a:t>
            </a:fld>
            <a:endParaRPr kumimoji="1" lang="ja-JP" altLang="en-US"/>
          </a:p>
        </p:txBody>
      </p:sp>
    </p:spTree>
    <p:extLst>
      <p:ext uri="{BB962C8B-B14F-4D97-AF65-F5344CB8AC3E}">
        <p14:creationId xmlns:p14="http://schemas.microsoft.com/office/powerpoint/2010/main" val="27033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dirty="0" smtClean="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8</a:t>
            </a:fld>
            <a:endParaRPr kumimoji="1" lang="ja-JP" altLang="en-US"/>
          </a:p>
        </p:txBody>
      </p:sp>
    </p:spTree>
    <p:extLst>
      <p:ext uri="{BB962C8B-B14F-4D97-AF65-F5344CB8AC3E}">
        <p14:creationId xmlns:p14="http://schemas.microsoft.com/office/powerpoint/2010/main" val="2267361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37303B6E-A4B0-4CB9-A50D-7A217D1C0CAB}" type="slidenum">
              <a:rPr kumimoji="1" lang="ja-JP" altLang="en-US" smtClean="0"/>
              <a:t>9</a:t>
            </a:fld>
            <a:endParaRPr kumimoji="1" lang="ja-JP" altLang="en-US"/>
          </a:p>
        </p:txBody>
      </p:sp>
    </p:spTree>
    <p:extLst>
      <p:ext uri="{BB962C8B-B14F-4D97-AF65-F5344CB8AC3E}">
        <p14:creationId xmlns:p14="http://schemas.microsoft.com/office/powerpoint/2010/main" val="320008335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1524000" y="1122363"/>
            <a:ext cx="9144000" cy="2387600"/>
          </a:xfrm>
        </p:spPr>
        <p:txBody>
          <a:bodyPr anchor="b"/>
          <a:lstStyle>
            <a:lvl1pPr algn="ctr">
              <a:defRPr sz="6000"/>
            </a:lvl1pPr>
          </a:lstStyle>
          <a:p>
            <a:r>
              <a:rPr kumimoji="1" lang="ja-JP" altLang="en-US" smtClean="0"/>
              <a:t>マスター タイトルの書式設定</a:t>
            </a:r>
            <a:endParaRPr kumimoji="1" lang="ja-JP" altLang="en-US"/>
          </a:p>
        </p:txBody>
      </p:sp>
      <p:sp>
        <p:nvSpPr>
          <p:cNvPr id="3" name="サブタイトル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smtClean="0"/>
              <a:t>マスター サブタイトルの書式設定</a:t>
            </a:r>
            <a:endParaRPr kumimoji="1" lang="ja-JP" altLang="en-US"/>
          </a:p>
        </p:txBody>
      </p:sp>
      <p:sp>
        <p:nvSpPr>
          <p:cNvPr id="4" name="日付プレースホルダー 3"/>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25831204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2226375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8724900" y="365125"/>
            <a:ext cx="2628900" cy="5811838"/>
          </a:xfrm>
        </p:spPr>
        <p:txBody>
          <a:bodyPr vert="eaVert"/>
          <a:lstStyle/>
          <a:p>
            <a:r>
              <a:rPr kumimoji="1" lang="ja-JP" altLang="en-US" smtClean="0"/>
              <a:t>マスター タイトルの書式設定</a:t>
            </a:r>
            <a:endParaRPr kumimoji="1" lang="ja-JP" altLang="en-US"/>
          </a:p>
        </p:txBody>
      </p:sp>
      <p:sp>
        <p:nvSpPr>
          <p:cNvPr id="3" name="縦書きテキスト プレースホルダー 2"/>
          <p:cNvSpPr>
            <a:spLocks noGrp="1"/>
          </p:cNvSpPr>
          <p:nvPr>
            <p:ph type="body" orient="vert" idx="1"/>
          </p:nvPr>
        </p:nvSpPr>
        <p:spPr>
          <a:xfrm>
            <a:off x="838200" y="365125"/>
            <a:ext cx="7734300" cy="5811838"/>
          </a:xfrm>
        </p:spPr>
        <p:txBody>
          <a:bodyPr vert="eaVert"/>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2792599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110013758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831850" y="1709738"/>
            <a:ext cx="10515600" cy="2852737"/>
          </a:xfrm>
        </p:spPr>
        <p:txBody>
          <a:bodyPr anchor="b"/>
          <a:lstStyle>
            <a:lvl1pPr>
              <a:defRPr sz="6000"/>
            </a:lvl1p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kumimoji="1" lang="ja-JP" altLang="en-US" smtClean="0"/>
              <a:t>マスター テキストの書式設定</a:t>
            </a:r>
          </a:p>
        </p:txBody>
      </p:sp>
      <p:sp>
        <p:nvSpPr>
          <p:cNvPr id="4" name="日付プレースホルダー 3"/>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371436728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sz="half" idx="1"/>
          </p:nvPr>
        </p:nvSpPr>
        <p:spPr>
          <a:xfrm>
            <a:off x="838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ー 3"/>
          <p:cNvSpPr>
            <a:spLocks noGrp="1"/>
          </p:cNvSpPr>
          <p:nvPr>
            <p:ph sz="half" idx="2"/>
          </p:nvPr>
        </p:nvSpPr>
        <p:spPr>
          <a:xfrm>
            <a:off x="6172200" y="1825625"/>
            <a:ext cx="5181600" cy="435133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ー 4"/>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35123248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365125"/>
            <a:ext cx="10515600" cy="1325563"/>
          </a:xfrm>
        </p:spPr>
        <p:txBody>
          <a:bodyPr/>
          <a:lstStyle/>
          <a:p>
            <a:r>
              <a:rPr kumimoji="1" lang="ja-JP" altLang="en-US" smtClean="0"/>
              <a:t>マスター タイトルの書式設定</a:t>
            </a:r>
            <a:endParaRPr kumimoji="1" lang="ja-JP" altLang="en-US"/>
          </a:p>
        </p:txBody>
      </p:sp>
      <p:sp>
        <p:nvSpPr>
          <p:cNvPr id="3" name="テキスト プレースホルダー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4" name="コンテンツ プレースホルダー 3"/>
          <p:cNvSpPr>
            <a:spLocks noGrp="1"/>
          </p:cNvSpPr>
          <p:nvPr>
            <p:ph sz="half" idx="2"/>
          </p:nvPr>
        </p:nvSpPr>
        <p:spPr>
          <a:xfrm>
            <a:off x="839788" y="2505075"/>
            <a:ext cx="5157787"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ー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smtClean="0"/>
              <a:t>マスター テキストの書式設定</a:t>
            </a:r>
          </a:p>
        </p:txBody>
      </p:sp>
      <p:sp>
        <p:nvSpPr>
          <p:cNvPr id="6" name="コンテンツ プレースホルダー 5"/>
          <p:cNvSpPr>
            <a:spLocks noGrp="1"/>
          </p:cNvSpPr>
          <p:nvPr>
            <p:ph sz="quarter" idx="4"/>
          </p:nvPr>
        </p:nvSpPr>
        <p:spPr>
          <a:xfrm>
            <a:off x="6172200" y="2505075"/>
            <a:ext cx="5183188" cy="3684588"/>
          </a:xfrm>
        </p:spPr>
        <p:txBody>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ー 6"/>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39524976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マスター タイトルの書式設定</a:t>
            </a:r>
            <a:endParaRPr kumimoji="1" lang="ja-JP" altLang="en-US"/>
          </a:p>
        </p:txBody>
      </p:sp>
      <p:sp>
        <p:nvSpPr>
          <p:cNvPr id="3" name="日付プレースホルダー 2"/>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298702992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3072185117"/>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コンテンツ プレースホルダー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16023170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839788" y="457200"/>
            <a:ext cx="3932237" cy="1600200"/>
          </a:xfrm>
        </p:spPr>
        <p:txBody>
          <a:bodyPr anchor="b"/>
          <a:lstStyle>
            <a:lvl1pPr>
              <a:defRPr sz="3200"/>
            </a:lvl1pPr>
          </a:lstStyle>
          <a:p>
            <a:r>
              <a:rPr kumimoji="1" lang="ja-JP" altLang="en-US" smtClean="0"/>
              <a:t>マスター タイトルの書式設定</a:t>
            </a:r>
            <a:endParaRPr kumimoji="1" lang="ja-JP" altLang="en-US"/>
          </a:p>
        </p:txBody>
      </p:sp>
      <p:sp>
        <p:nvSpPr>
          <p:cNvPr id="3" name="図プレースホルダー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smtClean="0"/>
              <a:t>マスター テキストの書式設定</a:t>
            </a:r>
          </a:p>
        </p:txBody>
      </p:sp>
      <p:sp>
        <p:nvSpPr>
          <p:cNvPr id="5" name="日付プレースホルダー 4"/>
          <p:cNvSpPr>
            <a:spLocks noGrp="1"/>
          </p:cNvSpPr>
          <p:nvPr>
            <p:ph type="dt" sz="half" idx="10"/>
          </p:nvPr>
        </p:nvSpPr>
        <p:spPr/>
        <p:txBody>
          <a:bodyPr/>
          <a:lstStyle/>
          <a:p>
            <a:fld id="{D3E36C65-F655-48B5-A391-DA2FDE5A36F0}" type="datetimeFigureOut">
              <a:rPr kumimoji="1" lang="ja-JP" altLang="en-US" smtClean="0"/>
              <a:t>2024/7/22</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7CE13C52-2472-4FCF-BC13-D3536DB079B4}" type="slidenum">
              <a:rPr kumimoji="1" lang="ja-JP" altLang="en-US" smtClean="0"/>
              <a:t>‹#›</a:t>
            </a:fld>
            <a:endParaRPr kumimoji="1" lang="ja-JP" altLang="en-US"/>
          </a:p>
        </p:txBody>
      </p:sp>
    </p:spTree>
    <p:extLst>
      <p:ext uri="{BB962C8B-B14F-4D97-AF65-F5344CB8AC3E}">
        <p14:creationId xmlns:p14="http://schemas.microsoft.com/office/powerpoint/2010/main" val="2889051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dirty="0" smtClean="0"/>
              <a:t>マスター タイトルの書式設定</a:t>
            </a:r>
            <a:endParaRPr kumimoji="1" lang="ja-JP" altLang="en-US" dirty="0"/>
          </a:p>
        </p:txBody>
      </p:sp>
      <p:sp>
        <p:nvSpPr>
          <p:cNvPr id="3" name="テキスト プレースホルダー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ー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3E36C65-F655-48B5-A391-DA2FDE5A36F0}" type="datetimeFigureOut">
              <a:rPr kumimoji="1" lang="ja-JP" altLang="en-US" smtClean="0"/>
              <a:t>2024/7/22</a:t>
            </a:fld>
            <a:endParaRPr kumimoji="1" lang="ja-JP" altLang="en-US"/>
          </a:p>
        </p:txBody>
      </p:sp>
      <p:sp>
        <p:nvSpPr>
          <p:cNvPr id="5" name="フッター プレースホルダー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E13C52-2472-4FCF-BC13-D3536DB079B4}" type="slidenum">
              <a:rPr kumimoji="1" lang="ja-JP" altLang="en-US" smtClean="0"/>
              <a:t>‹#›</a:t>
            </a:fld>
            <a:endParaRPr kumimoji="1" lang="ja-JP" altLang="en-US"/>
          </a:p>
        </p:txBody>
      </p:sp>
      <p:sp>
        <p:nvSpPr>
          <p:cNvPr id="7" name="正方形/長方形 6"/>
          <p:cNvSpPr/>
          <p:nvPr userDrawn="1"/>
        </p:nvSpPr>
        <p:spPr>
          <a:xfrm>
            <a:off x="-28507" y="1027906"/>
            <a:ext cx="12204000" cy="144000"/>
          </a:xfrm>
          <a:prstGeom prst="rect">
            <a:avLst/>
          </a:prstGeom>
          <a:solidFill>
            <a:srgbClr val="0033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9" name="図 8"/>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9566726" y="264750"/>
            <a:ext cx="2446721" cy="497818"/>
          </a:xfrm>
          <a:prstGeom prst="rect">
            <a:avLst/>
          </a:prstGeom>
        </p:spPr>
      </p:pic>
    </p:spTree>
    <p:extLst>
      <p:ext uri="{BB962C8B-B14F-4D97-AF65-F5344CB8AC3E}">
        <p14:creationId xmlns:p14="http://schemas.microsoft.com/office/powerpoint/2010/main" val="50423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13.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0" y="2097741"/>
            <a:ext cx="12192000" cy="3112888"/>
          </a:xfrm>
        </p:spPr>
        <p:txBody>
          <a:bodyPr anchor="ctr" anchorCtr="0">
            <a:noAutofit/>
          </a:bodyPr>
          <a:lstStyle/>
          <a:p>
            <a:pPr algn="l">
              <a:lnSpc>
                <a:spcPct val="100000"/>
              </a:lnSpc>
            </a:pPr>
            <a:r>
              <a:rPr lang="ja-JP" altLang="en-US" sz="4000" b="1" dirty="0" smtClean="0"/>
              <a:t>　　　</a:t>
            </a:r>
            <a:r>
              <a:rPr lang="ja-JP" altLang="en-US" b="1" dirty="0"/>
              <a:t>令和５年度愛知県人権教育推進のための調査研究委託事業</a:t>
            </a:r>
          </a:p>
          <a:p>
            <a:pPr algn="l">
              <a:lnSpc>
                <a:spcPct val="100000"/>
              </a:lnSpc>
            </a:pPr>
            <a:r>
              <a:rPr lang="ja-JP" altLang="en-US" sz="4000" b="1" dirty="0" smtClean="0"/>
              <a:t>　　「ＳＮＳ世代の青少年の</a:t>
            </a:r>
            <a:endParaRPr lang="en-US" altLang="ja-JP" sz="4000" b="1" dirty="0" smtClean="0"/>
          </a:p>
          <a:p>
            <a:pPr algn="l">
              <a:lnSpc>
                <a:spcPct val="100000"/>
              </a:lnSpc>
            </a:pPr>
            <a:r>
              <a:rPr lang="ja-JP" altLang="en-US" sz="4000" b="1" dirty="0" smtClean="0"/>
              <a:t>　　　　　　非行防止と健全育成の取り組み」</a:t>
            </a:r>
            <a:endParaRPr lang="en-US" altLang="ja-JP" sz="4000" b="1" dirty="0" smtClean="0"/>
          </a:p>
        </p:txBody>
      </p:sp>
      <p:sp>
        <p:nvSpPr>
          <p:cNvPr id="4" name="サブタイトル 2"/>
          <p:cNvSpPr txBox="1">
            <a:spLocks/>
          </p:cNvSpPr>
          <p:nvPr/>
        </p:nvSpPr>
        <p:spPr>
          <a:xfrm>
            <a:off x="0" y="5819891"/>
            <a:ext cx="12192000" cy="1034526"/>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dirty="0" smtClean="0"/>
              <a:t>豊橋市人権教育推進実行委員会</a:t>
            </a:r>
            <a:endParaRPr lang="ja-JP" altLang="en-US" dirty="0"/>
          </a:p>
        </p:txBody>
      </p:sp>
    </p:spTree>
    <p:extLst>
      <p:ext uri="{BB962C8B-B14F-4D97-AF65-F5344CB8AC3E}">
        <p14:creationId xmlns:p14="http://schemas.microsoft.com/office/powerpoint/2010/main" val="38397212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302685"/>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内容②</a:t>
            </a:r>
            <a:r>
              <a:rPr lang="en-US" altLang="ja-JP" b="1" dirty="0" smtClean="0"/>
              <a:t>】</a:t>
            </a:r>
          </a:p>
          <a:p>
            <a:pPr algn="l">
              <a:lnSpc>
                <a:spcPct val="100000"/>
              </a:lnSpc>
            </a:pPr>
            <a:r>
              <a:rPr lang="ja-JP" altLang="en-US" dirty="0" smtClean="0"/>
              <a:t>・事例紹介</a:t>
            </a:r>
          </a:p>
          <a:p>
            <a:pPr algn="l">
              <a:lnSpc>
                <a:spcPct val="100000"/>
              </a:lnSpc>
            </a:pPr>
            <a:r>
              <a:rPr lang="ja-JP" altLang="en-US" sz="2200" dirty="0" smtClean="0"/>
              <a:t>「児童ポルノ」、「闇バイト」、「違法薬物」について紹介があった。</a:t>
            </a:r>
          </a:p>
          <a:p>
            <a:pPr algn="l">
              <a:lnSpc>
                <a:spcPct val="100000"/>
              </a:lnSpc>
            </a:pPr>
            <a:r>
              <a:rPr lang="ja-JP" altLang="en-US" sz="2200" dirty="0" smtClean="0"/>
              <a:t>ふざけて撮った写真から始まる「児童ポルノ」、一度手を出し抜けられなくなった「闇バイト」、ＳＮＳ上で簡単に手に入る「違法薬物」などについて、実際に愛知県内で起こった事件に関わった職員から聞いた生の声をお話いただいたことで、身近な出来事として聞くことができた。</a:t>
            </a:r>
          </a:p>
          <a:p>
            <a:pPr algn="l">
              <a:lnSpc>
                <a:spcPct val="100000"/>
              </a:lnSpc>
            </a:pPr>
            <a:endParaRPr lang="en-US" altLang="ja-JP" dirty="0" smtClean="0"/>
          </a:p>
          <a:p>
            <a:pPr algn="l">
              <a:lnSpc>
                <a:spcPct val="100000"/>
              </a:lnSpc>
            </a:pPr>
            <a:r>
              <a:rPr lang="ja-JP" altLang="en-US" dirty="0" smtClean="0"/>
              <a:t>・アドバイス</a:t>
            </a:r>
          </a:p>
          <a:p>
            <a:pPr algn="l">
              <a:lnSpc>
                <a:spcPct val="100000"/>
              </a:lnSpc>
            </a:pPr>
            <a:r>
              <a:rPr lang="ja-JP" altLang="en-US" sz="2200" dirty="0" smtClean="0"/>
              <a:t>こうした犯罪に巻き込まれないためにＳＮＳから自分自身を守る方法についても、ＳＮＳ上にある機能をうまく活用することの他、投稿する前に傷つく人はいないか、将来の自分を傷つけないかなど一呼吸おいてから投稿する意識を持つことが大切である等のアドバイスがあった。</a:t>
            </a:r>
          </a:p>
          <a:p>
            <a:pPr algn="l">
              <a:lnSpc>
                <a:spcPct val="100000"/>
              </a:lnSpc>
            </a:pPr>
            <a:endParaRPr lang="en-US" altLang="ja-JP" b="1" dirty="0" smtClean="0"/>
          </a:p>
        </p:txBody>
      </p:sp>
    </p:spTree>
    <p:extLst>
      <p:ext uri="{BB962C8B-B14F-4D97-AF65-F5344CB8AC3E}">
        <p14:creationId xmlns:p14="http://schemas.microsoft.com/office/powerpoint/2010/main" val="241853957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302685"/>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セミナーの様子</a:t>
            </a:r>
            <a:r>
              <a:rPr lang="en-US" altLang="ja-JP" b="1" dirty="0" smtClean="0"/>
              <a:t>】</a:t>
            </a:r>
          </a:p>
          <a:p>
            <a:pPr algn="l">
              <a:lnSpc>
                <a:spcPct val="100000"/>
              </a:lnSpc>
            </a:pPr>
            <a:endParaRPr lang="en-US" altLang="ja-JP" b="1" dirty="0" smtClean="0"/>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 y="2224675"/>
            <a:ext cx="5808461" cy="4356000"/>
          </a:xfrm>
          <a:prstGeom prst="rect">
            <a:avLst/>
          </a:prstGeom>
        </p:spPr>
      </p:pic>
      <p:pic>
        <p:nvPicPr>
          <p:cNvPr id="5" name="図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40104" y="2224675"/>
            <a:ext cx="5808461" cy="4356000"/>
          </a:xfrm>
          <a:prstGeom prst="rect">
            <a:avLst/>
          </a:prstGeom>
        </p:spPr>
      </p:pic>
    </p:spTree>
    <p:extLst>
      <p:ext uri="{BB962C8B-B14F-4D97-AF65-F5344CB8AC3E}">
        <p14:creationId xmlns:p14="http://schemas.microsoft.com/office/powerpoint/2010/main" val="125001154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32080" y="2226352"/>
            <a:ext cx="5808463" cy="4356000"/>
          </a:xfrm>
          <a:prstGeom prst="rect">
            <a:avLst/>
          </a:prstGeom>
        </p:spPr>
      </p:pic>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302685"/>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関連図書の紹介</a:t>
            </a:r>
            <a:r>
              <a:rPr lang="en-US" altLang="ja-JP" b="1" dirty="0" smtClean="0"/>
              <a:t>】</a:t>
            </a:r>
          </a:p>
          <a:p>
            <a:pPr algn="l">
              <a:lnSpc>
                <a:spcPct val="100000"/>
              </a:lnSpc>
            </a:pPr>
            <a:endParaRPr lang="en-US" altLang="ja-JP" b="1" dirty="0" smtClean="0"/>
          </a:p>
        </p:txBody>
      </p:sp>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92475" y="2226351"/>
            <a:ext cx="5808463" cy="4356000"/>
          </a:xfrm>
          <a:prstGeom prst="rect">
            <a:avLst/>
          </a:prstGeom>
        </p:spPr>
      </p:pic>
    </p:spTree>
    <p:extLst>
      <p:ext uri="{BB962C8B-B14F-4D97-AF65-F5344CB8AC3E}">
        <p14:creationId xmlns:p14="http://schemas.microsoft.com/office/powerpoint/2010/main" val="39247799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成果と今後の課題</a:t>
            </a:r>
            <a:endParaRPr kumimoji="1" lang="ja-JP" altLang="en-US" sz="3600" b="1" dirty="0"/>
          </a:p>
        </p:txBody>
      </p:sp>
      <p:sp>
        <p:nvSpPr>
          <p:cNvPr id="15" name="サブタイトル 2"/>
          <p:cNvSpPr txBox="1">
            <a:spLocks/>
          </p:cNvSpPr>
          <p:nvPr/>
        </p:nvSpPr>
        <p:spPr>
          <a:xfrm>
            <a:off x="132080" y="1433676"/>
            <a:ext cx="11916485" cy="5302685"/>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進め方</a:t>
            </a:r>
            <a:r>
              <a:rPr lang="en-US" altLang="ja-JP" b="1" dirty="0" smtClean="0"/>
              <a:t>】</a:t>
            </a:r>
          </a:p>
          <a:p>
            <a:pPr algn="l">
              <a:lnSpc>
                <a:spcPct val="100000"/>
              </a:lnSpc>
            </a:pPr>
            <a:r>
              <a:rPr lang="ja-JP" altLang="en-US" sz="2000" dirty="0" smtClean="0"/>
              <a:t>・当事者にとってはあまり関心のない内容であるため、どういうアプローチの仕方が効果的であるかを意識しながら事業を進めた。</a:t>
            </a:r>
            <a:endParaRPr lang="en-US" altLang="ja-JP" sz="2000" dirty="0" smtClean="0"/>
          </a:p>
          <a:p>
            <a:pPr algn="l">
              <a:lnSpc>
                <a:spcPct val="100000"/>
              </a:lnSpc>
            </a:pPr>
            <a:endParaRPr lang="en-US" altLang="ja-JP" b="1" dirty="0" smtClean="0"/>
          </a:p>
          <a:p>
            <a:pPr algn="l">
              <a:lnSpc>
                <a:spcPct val="100000"/>
              </a:lnSpc>
            </a:pPr>
            <a:r>
              <a:rPr lang="en-US" altLang="ja-JP" b="1" dirty="0" smtClean="0"/>
              <a:t>【</a:t>
            </a:r>
            <a:r>
              <a:rPr lang="ja-JP" altLang="en-US" b="1" dirty="0" smtClean="0"/>
              <a:t>周知啓発の成果</a:t>
            </a:r>
            <a:r>
              <a:rPr lang="en-US" altLang="ja-JP" b="1" dirty="0" smtClean="0"/>
              <a:t>】</a:t>
            </a:r>
          </a:p>
          <a:p>
            <a:pPr algn="l">
              <a:lnSpc>
                <a:spcPct val="100000"/>
              </a:lnSpc>
            </a:pPr>
            <a:r>
              <a:rPr lang="ja-JP" altLang="en-US" sz="2000" dirty="0" smtClean="0"/>
              <a:t>・啓発チラシを市内中学生約１１，０００人に配布、高校生は全クラス掲示できた。</a:t>
            </a:r>
            <a:endParaRPr lang="en-US" altLang="ja-JP" sz="2000" dirty="0" smtClean="0"/>
          </a:p>
          <a:p>
            <a:pPr algn="l">
              <a:lnSpc>
                <a:spcPct val="100000"/>
              </a:lnSpc>
            </a:pPr>
            <a:r>
              <a:rPr lang="ja-JP" altLang="en-US" sz="2000" dirty="0" smtClean="0"/>
              <a:t>・関心のない生徒やその保護者に対しても広く周知できた。</a:t>
            </a:r>
            <a:endParaRPr lang="en-US" altLang="ja-JP" sz="2000" dirty="0" smtClean="0"/>
          </a:p>
          <a:p>
            <a:pPr algn="l">
              <a:lnSpc>
                <a:spcPct val="100000"/>
              </a:lnSpc>
            </a:pPr>
            <a:endParaRPr lang="en-US" altLang="ja-JP" dirty="0"/>
          </a:p>
          <a:p>
            <a:pPr algn="l">
              <a:lnSpc>
                <a:spcPct val="100000"/>
              </a:lnSpc>
            </a:pPr>
            <a:r>
              <a:rPr lang="en-US" altLang="ja-JP" b="1" dirty="0" smtClean="0"/>
              <a:t>【</a:t>
            </a:r>
            <a:r>
              <a:rPr lang="ja-JP" altLang="en-US" b="1" dirty="0" smtClean="0"/>
              <a:t>セミナーの成果</a:t>
            </a:r>
            <a:r>
              <a:rPr lang="en-US" altLang="ja-JP" b="1" dirty="0" smtClean="0"/>
              <a:t>】</a:t>
            </a:r>
          </a:p>
          <a:p>
            <a:pPr algn="l">
              <a:lnSpc>
                <a:spcPct val="100000"/>
              </a:lnSpc>
            </a:pPr>
            <a:r>
              <a:rPr lang="ja-JP" altLang="en-US" sz="2000" dirty="0"/>
              <a:t>・集客に困る内容であったが、若者が集まる「まちなか図書館」と趣旨が合ったため、人が自然と集まるオープンスペースで開催でき、参加者４０名につながった。</a:t>
            </a:r>
            <a:endParaRPr lang="en-US" altLang="ja-JP" sz="2000" dirty="0"/>
          </a:p>
          <a:p>
            <a:pPr algn="l">
              <a:lnSpc>
                <a:spcPct val="100000"/>
              </a:lnSpc>
            </a:pPr>
            <a:r>
              <a:rPr lang="ja-JP" altLang="en-US" sz="2000" dirty="0"/>
              <a:t>・ＳＮＳからはじまる人権被害については、問題行動のきっかけの根源が若者のさみしさ等のケースが多く、大人が寄り添って対話していくことも重要であることがわかった。</a:t>
            </a:r>
            <a:endParaRPr lang="en-US" altLang="ja-JP" sz="2000" dirty="0"/>
          </a:p>
        </p:txBody>
      </p:sp>
    </p:spTree>
    <p:extLst>
      <p:ext uri="{BB962C8B-B14F-4D97-AF65-F5344CB8AC3E}">
        <p14:creationId xmlns:p14="http://schemas.microsoft.com/office/powerpoint/2010/main" val="59462137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成果と今後の課題</a:t>
            </a:r>
            <a:endParaRPr kumimoji="1" lang="ja-JP" altLang="en-US" sz="3600" b="1" dirty="0"/>
          </a:p>
        </p:txBody>
      </p:sp>
      <p:sp>
        <p:nvSpPr>
          <p:cNvPr id="15" name="サブタイトル 2"/>
          <p:cNvSpPr txBox="1">
            <a:spLocks/>
          </p:cNvSpPr>
          <p:nvPr/>
        </p:nvSpPr>
        <p:spPr>
          <a:xfrm>
            <a:off x="132080" y="1460972"/>
            <a:ext cx="11916485" cy="5302685"/>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全体を通して</a:t>
            </a:r>
            <a:r>
              <a:rPr lang="en-US" altLang="ja-JP" b="1" dirty="0" smtClean="0"/>
              <a:t>】</a:t>
            </a:r>
          </a:p>
          <a:p>
            <a:pPr algn="l">
              <a:lnSpc>
                <a:spcPct val="100000"/>
              </a:lnSpc>
            </a:pPr>
            <a:r>
              <a:rPr lang="ja-JP" altLang="en-US" sz="2000" dirty="0" smtClean="0"/>
              <a:t>・業務移管されてすぐの事業であったが、この事業を通じて、愛知県警察をはじめ関係機関との連携強化も兼ねて実施できたことは、今後につながる大きな成果となった。</a:t>
            </a:r>
            <a:endParaRPr lang="en-US" altLang="ja-JP" sz="2000" dirty="0" smtClean="0"/>
          </a:p>
          <a:p>
            <a:pPr algn="l">
              <a:lnSpc>
                <a:spcPct val="100000"/>
              </a:lnSpc>
            </a:pPr>
            <a:r>
              <a:rPr lang="ja-JP" altLang="en-US" sz="2000" dirty="0" smtClean="0"/>
              <a:t>・令和６年度から小中学校向けの出前授業の新メニューとして「身近に潜む危険を知ろう」というテーマで青少年の健全育成と非行防止に関する内容を追加できた。</a:t>
            </a:r>
            <a:endParaRPr lang="en-US" altLang="ja-JP" sz="2000" dirty="0" smtClean="0"/>
          </a:p>
          <a:p>
            <a:pPr algn="l">
              <a:lnSpc>
                <a:spcPct val="100000"/>
              </a:lnSpc>
            </a:pPr>
            <a:endParaRPr lang="en-US" altLang="ja-JP" sz="2000" dirty="0" smtClean="0"/>
          </a:p>
          <a:p>
            <a:pPr algn="l">
              <a:lnSpc>
                <a:spcPct val="100000"/>
              </a:lnSpc>
            </a:pPr>
            <a:r>
              <a:rPr lang="en-US" altLang="ja-JP" b="1" dirty="0" smtClean="0"/>
              <a:t>【</a:t>
            </a:r>
            <a:r>
              <a:rPr lang="ja-JP" altLang="en-US" b="1" dirty="0" smtClean="0"/>
              <a:t>今後の課題</a:t>
            </a:r>
            <a:r>
              <a:rPr lang="en-US" altLang="ja-JP" b="1" dirty="0" smtClean="0"/>
              <a:t>】</a:t>
            </a:r>
          </a:p>
          <a:p>
            <a:pPr algn="l">
              <a:lnSpc>
                <a:spcPct val="100000"/>
              </a:lnSpc>
            </a:pPr>
            <a:r>
              <a:rPr lang="ja-JP" altLang="en-US" sz="2000" dirty="0" smtClean="0"/>
              <a:t>・セミナーで学んだ内容だが、こういった若者に対する啓発については、粘り強く継続して発信</a:t>
            </a:r>
            <a:r>
              <a:rPr lang="ja-JP" altLang="en-US" sz="2000" dirty="0"/>
              <a:t>し</a:t>
            </a:r>
            <a:r>
              <a:rPr lang="ja-JP" altLang="en-US" sz="2000" dirty="0" smtClean="0"/>
              <a:t>いくことが大切であることがわかった。</a:t>
            </a:r>
            <a:endParaRPr lang="en-US" altLang="ja-JP" sz="2000" dirty="0" smtClean="0"/>
          </a:p>
          <a:p>
            <a:pPr algn="l">
              <a:lnSpc>
                <a:spcPct val="100000"/>
              </a:lnSpc>
            </a:pPr>
            <a:r>
              <a:rPr lang="ja-JP" altLang="en-US" sz="2000" dirty="0" smtClean="0"/>
              <a:t>・若者へ直接働きかける活動はこれまでなかったため、引き続き関係機関と連携しながら青少年の健全育成事業に取り組んでいきたい。</a:t>
            </a:r>
            <a:endParaRPr lang="en-US" altLang="ja-JP" sz="2000" dirty="0" smtClean="0"/>
          </a:p>
          <a:p>
            <a:pPr algn="l">
              <a:lnSpc>
                <a:spcPct val="100000"/>
              </a:lnSpc>
            </a:pPr>
            <a:endParaRPr lang="en-US" altLang="ja-JP" sz="2000" b="1" dirty="0" smtClean="0"/>
          </a:p>
        </p:txBody>
      </p:sp>
    </p:spTree>
    <p:extLst>
      <p:ext uri="{BB962C8B-B14F-4D97-AF65-F5344CB8AC3E}">
        <p14:creationId xmlns:p14="http://schemas.microsoft.com/office/powerpoint/2010/main" val="204518584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サブタイトル 2"/>
          <p:cNvSpPr txBox="1">
            <a:spLocks/>
          </p:cNvSpPr>
          <p:nvPr/>
        </p:nvSpPr>
        <p:spPr>
          <a:xfrm>
            <a:off x="132080" y="1460972"/>
            <a:ext cx="11916485" cy="5302685"/>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endParaRPr lang="en-US" altLang="ja-JP" sz="2000" b="1" dirty="0" smtClean="0"/>
          </a:p>
        </p:txBody>
      </p:sp>
      <p:sp>
        <p:nvSpPr>
          <p:cNvPr id="4" name="サブタイトル 3"/>
          <p:cNvSpPr>
            <a:spLocks noGrp="1"/>
          </p:cNvSpPr>
          <p:nvPr>
            <p:ph type="subTitle" idx="1"/>
          </p:nvPr>
        </p:nvSpPr>
        <p:spPr/>
        <p:txBody>
          <a:bodyPr/>
          <a:lstStyle/>
          <a:p>
            <a:endParaRPr kumimoji="1" lang="ja-JP" altLang="en-US"/>
          </a:p>
        </p:txBody>
      </p:sp>
      <p:sp>
        <p:nvSpPr>
          <p:cNvPr id="6" name="サブタイトル 2"/>
          <p:cNvSpPr txBox="1">
            <a:spLocks/>
          </p:cNvSpPr>
          <p:nvPr/>
        </p:nvSpPr>
        <p:spPr>
          <a:xfrm>
            <a:off x="0" y="2097741"/>
            <a:ext cx="12192000" cy="3112888"/>
          </a:xfrm>
          <a:prstGeom prst="rect">
            <a:avLst/>
          </a:prstGeom>
        </p:spPr>
        <p:txBody>
          <a:bodyPr vert="horz" lIns="91440" tIns="45720" rIns="91440" bIns="45720" rtlCol="0" anchor="ctr"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nSpc>
                <a:spcPct val="100000"/>
              </a:lnSpc>
            </a:pPr>
            <a:r>
              <a:rPr lang="ja-JP" altLang="en-US" sz="4000" b="1" dirty="0" smtClean="0"/>
              <a:t>ご清聴ありがとうございました。</a:t>
            </a:r>
            <a:endParaRPr lang="ja-JP" altLang="en-US" sz="3200" b="1" dirty="0"/>
          </a:p>
        </p:txBody>
      </p:sp>
    </p:spTree>
    <p:extLst>
      <p:ext uri="{BB962C8B-B14F-4D97-AF65-F5344CB8AC3E}">
        <p14:creationId xmlns:p14="http://schemas.microsoft.com/office/powerpoint/2010/main" val="42400041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豊橋市の紹介</a:t>
            </a:r>
            <a:endParaRPr kumimoji="1" lang="ja-JP" altLang="en-US" sz="3600" b="1" dirty="0"/>
          </a:p>
        </p:txBody>
      </p:sp>
      <p:sp>
        <p:nvSpPr>
          <p:cNvPr id="4" name="サブタイトル 2"/>
          <p:cNvSpPr txBox="1">
            <a:spLocks/>
          </p:cNvSpPr>
          <p:nvPr/>
        </p:nvSpPr>
        <p:spPr>
          <a:xfrm>
            <a:off x="0" y="4527671"/>
            <a:ext cx="7713233" cy="2238892"/>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b="1" dirty="0" smtClean="0"/>
              <a:t>「共働き子育てしやすい街ランキング</a:t>
            </a:r>
            <a:r>
              <a:rPr lang="en-US" altLang="ja-JP" b="1" dirty="0" smtClean="0"/>
              <a:t>2023</a:t>
            </a:r>
            <a:r>
              <a:rPr lang="ja-JP" altLang="en-US" b="1" dirty="0" smtClean="0"/>
              <a:t>」全国３位</a:t>
            </a:r>
            <a:endParaRPr lang="en-US" altLang="ja-JP" b="1" dirty="0"/>
          </a:p>
          <a:p>
            <a:pPr algn="r">
              <a:lnSpc>
                <a:spcPts val="1600"/>
              </a:lnSpc>
            </a:pPr>
            <a:r>
              <a:rPr lang="ja-JP" altLang="en-US" sz="1800" dirty="0" smtClean="0"/>
              <a:t>　　　　　　　　　　　　</a:t>
            </a:r>
            <a:r>
              <a:rPr lang="ja-JP" altLang="en-US" sz="1400" dirty="0" smtClean="0"/>
              <a:t>（日本経済新聞社・日経</a:t>
            </a:r>
            <a:r>
              <a:rPr lang="en-US" altLang="ja-JP" sz="1400" dirty="0" smtClean="0"/>
              <a:t>BP</a:t>
            </a:r>
            <a:r>
              <a:rPr lang="ja-JP" altLang="en-US" sz="1400" dirty="0" smtClean="0"/>
              <a:t>「日経</a:t>
            </a:r>
            <a:r>
              <a:rPr lang="en-US" altLang="ja-JP" sz="1400" dirty="0" err="1" smtClean="0"/>
              <a:t>xwoman</a:t>
            </a:r>
            <a:r>
              <a:rPr lang="ja-JP" altLang="en-US" sz="1400" dirty="0" smtClean="0"/>
              <a:t>」調べ）</a:t>
            </a:r>
            <a:endParaRPr lang="en-US" altLang="ja-JP" sz="1400" dirty="0" smtClean="0"/>
          </a:p>
          <a:p>
            <a:pPr algn="r">
              <a:lnSpc>
                <a:spcPts val="800"/>
              </a:lnSpc>
            </a:pPr>
            <a:r>
              <a:rPr lang="ja-JP" altLang="en-US" sz="1400" dirty="0" smtClean="0"/>
              <a:t>　</a:t>
            </a:r>
            <a:endParaRPr lang="en-US" altLang="ja-JP" sz="1400" dirty="0" smtClean="0"/>
          </a:p>
          <a:p>
            <a:pPr algn="l">
              <a:lnSpc>
                <a:spcPct val="100000"/>
              </a:lnSpc>
            </a:pPr>
            <a:r>
              <a:rPr lang="ja-JP" altLang="en-US" b="1" dirty="0" smtClean="0"/>
              <a:t>「市版</a:t>
            </a:r>
            <a:r>
              <a:rPr lang="en-US" altLang="ja-JP" b="1" dirty="0" smtClean="0"/>
              <a:t>SDG</a:t>
            </a:r>
            <a:r>
              <a:rPr lang="ja-JP" altLang="en-US" b="1" dirty="0" err="1" smtClean="0"/>
              <a:t>ｓ</a:t>
            </a:r>
            <a:r>
              <a:rPr lang="en-US" altLang="ja-JP" b="1" dirty="0" smtClean="0"/>
              <a:t>2020</a:t>
            </a:r>
            <a:r>
              <a:rPr lang="ja-JP" altLang="en-US" b="1" dirty="0" smtClean="0"/>
              <a:t>」生活満足度ランキング  全国１位</a:t>
            </a:r>
            <a:endParaRPr lang="en-US" altLang="ja-JP" b="1" dirty="0" smtClean="0"/>
          </a:p>
          <a:p>
            <a:pPr algn="l">
              <a:lnSpc>
                <a:spcPct val="100000"/>
              </a:lnSpc>
            </a:pPr>
            <a:r>
              <a:rPr lang="ja-JP" altLang="en-US" b="1" dirty="0"/>
              <a:t>　</a:t>
            </a:r>
            <a:r>
              <a:rPr lang="ja-JP" altLang="en-US" b="1" dirty="0" smtClean="0"/>
              <a:t>　　　</a:t>
            </a:r>
            <a:r>
              <a:rPr lang="en-US" altLang="ja-JP" b="1" dirty="0" smtClean="0"/>
              <a:t>〃</a:t>
            </a:r>
            <a:r>
              <a:rPr lang="ja-JP" altLang="en-US" b="1" dirty="0" smtClean="0"/>
              <a:t>　　　　 幸福度ランキング　　   全国３位</a:t>
            </a:r>
            <a:endParaRPr lang="en-US" altLang="ja-JP" sz="1400" b="1" dirty="0" smtClean="0"/>
          </a:p>
          <a:p>
            <a:pPr algn="r">
              <a:lnSpc>
                <a:spcPct val="100000"/>
              </a:lnSpc>
            </a:pPr>
            <a:r>
              <a:rPr lang="ja-JP" altLang="en-US" sz="1400" dirty="0" smtClean="0"/>
              <a:t>（株式会社ブランド総合研究所調べ）</a:t>
            </a:r>
            <a:endParaRPr lang="ja-JP" altLang="en-US" sz="1400" dirty="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b="17980"/>
          <a:stretch/>
        </p:blipFill>
        <p:spPr>
          <a:xfrm>
            <a:off x="4323734" y="1593143"/>
            <a:ext cx="3843804" cy="2364498"/>
          </a:xfrm>
          <a:prstGeom prst="rect">
            <a:avLst/>
          </a:prstGeom>
        </p:spPr>
      </p:pic>
      <p:grpSp>
        <p:nvGrpSpPr>
          <p:cNvPr id="13" name="グループ化 12"/>
          <p:cNvGrpSpPr>
            <a:grpSpLocks noChangeAspect="1"/>
          </p:cNvGrpSpPr>
          <p:nvPr/>
        </p:nvGrpSpPr>
        <p:grpSpPr>
          <a:xfrm>
            <a:off x="8262677" y="4263108"/>
            <a:ext cx="3882659" cy="2361109"/>
            <a:chOff x="8779087" y="3896836"/>
            <a:chExt cx="3373863" cy="2051702"/>
          </a:xfrm>
        </p:grpSpPr>
        <p:pic>
          <p:nvPicPr>
            <p:cNvPr id="9" name="図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779087" y="3896836"/>
              <a:ext cx="3278641" cy="2051702"/>
            </a:xfrm>
            <a:prstGeom prst="rect">
              <a:avLst/>
            </a:prstGeom>
          </p:spPr>
        </p:pic>
        <p:pic>
          <p:nvPicPr>
            <p:cNvPr id="10" name="図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221926" y="3953866"/>
              <a:ext cx="931024" cy="817580"/>
            </a:xfrm>
            <a:prstGeom prst="rect">
              <a:avLst/>
            </a:prstGeom>
          </p:spPr>
        </p:pic>
      </p:grpSp>
      <p:grpSp>
        <p:nvGrpSpPr>
          <p:cNvPr id="14" name="グループ化 13"/>
          <p:cNvGrpSpPr>
            <a:grpSpLocks noChangeAspect="1"/>
          </p:cNvGrpSpPr>
          <p:nvPr/>
        </p:nvGrpSpPr>
        <p:grpSpPr>
          <a:xfrm>
            <a:off x="8295752" y="1593143"/>
            <a:ext cx="3787438" cy="2363361"/>
            <a:chOff x="8779088" y="1470364"/>
            <a:chExt cx="3278641" cy="2045872"/>
          </a:xfrm>
        </p:grpSpPr>
        <p:pic>
          <p:nvPicPr>
            <p:cNvPr id="11" name="図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79088" y="1470364"/>
              <a:ext cx="3278641" cy="2045872"/>
            </a:xfrm>
            <a:prstGeom prst="rect">
              <a:avLst/>
            </a:prstGeom>
          </p:spPr>
        </p:pic>
        <p:pic>
          <p:nvPicPr>
            <p:cNvPr id="12" name="図 1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401866" y="1503104"/>
              <a:ext cx="615037" cy="758546"/>
            </a:xfrm>
            <a:prstGeom prst="rect">
              <a:avLst/>
            </a:prstGeom>
          </p:spPr>
        </p:pic>
      </p:grpSp>
      <p:sp>
        <p:nvSpPr>
          <p:cNvPr id="15" name="サブタイトル 2"/>
          <p:cNvSpPr txBox="1">
            <a:spLocks/>
          </p:cNvSpPr>
          <p:nvPr/>
        </p:nvSpPr>
        <p:spPr>
          <a:xfrm>
            <a:off x="216488" y="3593841"/>
            <a:ext cx="4411785" cy="833374"/>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ja-JP" altLang="en-US" b="1" dirty="0" smtClean="0"/>
              <a:t>人口</a:t>
            </a:r>
            <a:r>
              <a:rPr lang="ja-JP" altLang="en-US" b="1" dirty="0"/>
              <a:t>：</a:t>
            </a:r>
            <a:r>
              <a:rPr lang="en-US" altLang="ja-JP" b="1" dirty="0" smtClean="0"/>
              <a:t>368,529</a:t>
            </a:r>
            <a:r>
              <a:rPr lang="ja-JP" altLang="en-US" b="1" dirty="0" smtClean="0"/>
              <a:t>人</a:t>
            </a:r>
            <a:r>
              <a:rPr lang="en-US" altLang="ja-JP" b="1" dirty="0" smtClean="0"/>
              <a:t>(</a:t>
            </a:r>
            <a:r>
              <a:rPr lang="ja-JP" altLang="en-US" b="1" dirty="0" smtClean="0"/>
              <a:t>県内５位</a:t>
            </a:r>
            <a:r>
              <a:rPr lang="en-US" altLang="ja-JP" b="1" dirty="0" smtClean="0"/>
              <a:t>)</a:t>
            </a:r>
          </a:p>
          <a:p>
            <a:pPr algn="l">
              <a:lnSpc>
                <a:spcPts val="1400"/>
              </a:lnSpc>
            </a:pPr>
            <a:r>
              <a:rPr lang="ja-JP" altLang="en-US" sz="2000" b="1" dirty="0"/>
              <a:t>　</a:t>
            </a:r>
            <a:r>
              <a:rPr lang="ja-JP" altLang="en-US" sz="2000" b="1" dirty="0" smtClean="0"/>
              <a:t>　　　　　　　　  </a:t>
            </a:r>
            <a:r>
              <a:rPr lang="ja-JP" altLang="en-US" sz="1400" dirty="0" smtClean="0"/>
              <a:t>　（</a:t>
            </a:r>
            <a:r>
              <a:rPr lang="en-US" altLang="ja-JP" sz="1400" dirty="0" smtClean="0"/>
              <a:t>R6.2.1</a:t>
            </a:r>
            <a:r>
              <a:rPr lang="ja-JP" altLang="en-US" sz="1400" dirty="0"/>
              <a:t>現在</a:t>
            </a:r>
            <a:r>
              <a:rPr lang="ja-JP" altLang="en-US" sz="1400" dirty="0" smtClean="0"/>
              <a:t>）</a:t>
            </a:r>
            <a:endParaRPr lang="en-US" altLang="ja-JP" sz="1400" dirty="0" smtClean="0"/>
          </a:p>
        </p:txBody>
      </p:sp>
      <p:grpSp>
        <p:nvGrpSpPr>
          <p:cNvPr id="6" name="グループ化 5"/>
          <p:cNvGrpSpPr>
            <a:grpSpLocks noChangeAspect="1"/>
          </p:cNvGrpSpPr>
          <p:nvPr/>
        </p:nvGrpSpPr>
        <p:grpSpPr>
          <a:xfrm>
            <a:off x="548214" y="1253862"/>
            <a:ext cx="2807732" cy="2403736"/>
            <a:chOff x="1957799" y="1350084"/>
            <a:chExt cx="2904549" cy="2560320"/>
          </a:xfrm>
        </p:grpSpPr>
        <p:pic>
          <p:nvPicPr>
            <p:cNvPr id="5" name="図 4"/>
            <p:cNvPicPr>
              <a:picLocks noChangeAspect="1"/>
            </p:cNvPicPr>
            <p:nvPr/>
          </p:nvPicPr>
          <p:blipFill rotWithShape="1">
            <a:blip r:embed="rId8" cstate="print">
              <a:clrChange>
                <a:clrFrom>
                  <a:srgbClr val="FFFFFF"/>
                </a:clrFrom>
                <a:clrTo>
                  <a:srgbClr val="FFFFFF">
                    <a:alpha val="0"/>
                  </a:srgbClr>
                </a:clrTo>
              </a:clrChange>
              <a:extLst>
                <a:ext uri="{28A0092B-C50C-407E-A947-70E740481C1C}">
                  <a14:useLocalDpi xmlns:a14="http://schemas.microsoft.com/office/drawing/2010/main" val="0"/>
                </a:ext>
              </a:extLst>
            </a:blip>
            <a:srcRect l="50422" t="47010" r="1319" b="1"/>
            <a:stretch/>
          </p:blipFill>
          <p:spPr>
            <a:xfrm>
              <a:off x="2000923" y="1350084"/>
              <a:ext cx="2861425" cy="2560320"/>
            </a:xfrm>
            <a:prstGeom prst="rect">
              <a:avLst/>
            </a:prstGeom>
          </p:spPr>
        </p:pic>
        <p:sp>
          <p:nvSpPr>
            <p:cNvPr id="2" name="正方形/長方形 1"/>
            <p:cNvSpPr/>
            <p:nvPr/>
          </p:nvSpPr>
          <p:spPr>
            <a:xfrm>
              <a:off x="1957799" y="1990415"/>
              <a:ext cx="86247" cy="5635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extLst>
      <p:ext uri="{BB962C8B-B14F-4D97-AF65-F5344CB8AC3E}">
        <p14:creationId xmlns:p14="http://schemas.microsoft.com/office/powerpoint/2010/main" val="150326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はじめ</a:t>
            </a:r>
            <a:r>
              <a:rPr lang="ja-JP" altLang="en-US" sz="3600" b="1" dirty="0"/>
              <a:t>に</a:t>
            </a:r>
            <a:endParaRPr kumimoji="1" lang="ja-JP" altLang="en-US" sz="3600" b="1" dirty="0"/>
          </a:p>
        </p:txBody>
      </p:sp>
      <p:sp>
        <p:nvSpPr>
          <p:cNvPr id="15" name="サブタイトル 2"/>
          <p:cNvSpPr txBox="1">
            <a:spLocks/>
          </p:cNvSpPr>
          <p:nvPr/>
        </p:nvSpPr>
        <p:spPr>
          <a:xfrm>
            <a:off x="132080" y="1460972"/>
            <a:ext cx="11916485" cy="5294829"/>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背景</a:t>
            </a:r>
            <a:r>
              <a:rPr lang="en-US" altLang="ja-JP" b="1" dirty="0" smtClean="0"/>
              <a:t>】</a:t>
            </a:r>
          </a:p>
          <a:p>
            <a:pPr algn="l">
              <a:lnSpc>
                <a:spcPct val="100000"/>
              </a:lnSpc>
            </a:pPr>
            <a:r>
              <a:rPr lang="ja-JP" altLang="en-US" dirty="0" smtClean="0"/>
              <a:t>・青少年を取り巻く社会環境の大きな変化</a:t>
            </a:r>
            <a:endParaRPr lang="en-US" altLang="ja-JP" dirty="0" smtClean="0"/>
          </a:p>
          <a:p>
            <a:pPr algn="l">
              <a:lnSpc>
                <a:spcPct val="100000"/>
              </a:lnSpc>
            </a:pPr>
            <a:r>
              <a:rPr lang="ja-JP" altLang="en-US" dirty="0" smtClean="0"/>
              <a:t>・スマートフォン等の普及による有害サイトの増加</a:t>
            </a:r>
            <a:endParaRPr lang="en-US" altLang="ja-JP" dirty="0" smtClean="0"/>
          </a:p>
          <a:p>
            <a:pPr algn="l">
              <a:lnSpc>
                <a:spcPct val="100000"/>
              </a:lnSpc>
            </a:pPr>
            <a:r>
              <a:rPr lang="ja-JP" altLang="en-US" dirty="0"/>
              <a:t>・</a:t>
            </a:r>
            <a:r>
              <a:rPr lang="ja-JP" altLang="en-US" dirty="0" smtClean="0"/>
              <a:t>特殊詐欺、薬物犯罪、性犯罪に巻き込まれるなど問題行動の潜在化</a:t>
            </a:r>
            <a:endParaRPr lang="en-US" altLang="ja-JP" dirty="0" smtClean="0"/>
          </a:p>
          <a:p>
            <a:pPr algn="l">
              <a:lnSpc>
                <a:spcPct val="100000"/>
              </a:lnSpc>
            </a:pPr>
            <a:r>
              <a:rPr lang="ja-JP" altLang="en-US" dirty="0" smtClean="0"/>
              <a:t>・スマートフォンやＳＮＳによる人権侵害（誹謗中傷や児童ポルノなど）</a:t>
            </a:r>
            <a:endParaRPr lang="en-US" altLang="ja-JP" dirty="0" smtClean="0"/>
          </a:p>
          <a:p>
            <a:pPr algn="l">
              <a:lnSpc>
                <a:spcPct val="100000"/>
              </a:lnSpc>
            </a:pPr>
            <a:endParaRPr lang="en-US" altLang="ja-JP" dirty="0" smtClean="0"/>
          </a:p>
          <a:p>
            <a:pPr algn="l">
              <a:lnSpc>
                <a:spcPct val="100000"/>
              </a:lnSpc>
            </a:pPr>
            <a:r>
              <a:rPr lang="en-US" altLang="ja-JP" b="1" dirty="0" smtClean="0"/>
              <a:t>【</a:t>
            </a:r>
            <a:r>
              <a:rPr lang="ja-JP" altLang="en-US" b="1" dirty="0" smtClean="0"/>
              <a:t>目的</a:t>
            </a:r>
            <a:r>
              <a:rPr lang="en-US" altLang="ja-JP" b="1" dirty="0" smtClean="0"/>
              <a:t>】</a:t>
            </a:r>
          </a:p>
          <a:p>
            <a:pPr algn="l">
              <a:lnSpc>
                <a:spcPct val="100000"/>
              </a:lnSpc>
            </a:pPr>
            <a:r>
              <a:rPr lang="ja-JP" altLang="en-US" dirty="0" smtClean="0"/>
              <a:t>・ＳＮＳが生活の一部になっている青少年と保護者向けに、ＳＮＳを介した犯罪被害の現状と危険性などを知ってもらうため、周知・啓発及びセミナーを実施</a:t>
            </a:r>
            <a:endParaRPr lang="en-US" altLang="ja-JP" dirty="0" smtClean="0"/>
          </a:p>
          <a:p>
            <a:pPr algn="l">
              <a:lnSpc>
                <a:spcPct val="100000"/>
              </a:lnSpc>
            </a:pPr>
            <a:r>
              <a:rPr lang="ja-JP" altLang="en-US" dirty="0" smtClean="0"/>
              <a:t>・</a:t>
            </a:r>
            <a:r>
              <a:rPr lang="ja-JP" altLang="en-US" dirty="0"/>
              <a:t>青少年</a:t>
            </a:r>
            <a:r>
              <a:rPr lang="ja-JP" altLang="en-US" dirty="0" smtClean="0"/>
              <a:t>の人権を守るとともに子どもと一緒に学ぶ機会を提供する</a:t>
            </a:r>
            <a:endParaRPr lang="en-US" altLang="ja-JP" dirty="0" smtClean="0"/>
          </a:p>
          <a:p>
            <a:pPr algn="l">
              <a:lnSpc>
                <a:spcPct val="100000"/>
              </a:lnSpc>
            </a:pPr>
            <a:endParaRPr lang="en-US" altLang="ja-JP" dirty="0" smtClean="0"/>
          </a:p>
          <a:p>
            <a:pPr algn="l">
              <a:lnSpc>
                <a:spcPct val="100000"/>
              </a:lnSpc>
            </a:pPr>
            <a:endParaRPr lang="en-US" altLang="ja-JP" dirty="0"/>
          </a:p>
          <a:p>
            <a:pPr algn="l">
              <a:lnSpc>
                <a:spcPct val="100000"/>
              </a:lnSpc>
            </a:pPr>
            <a:endParaRPr lang="ja-JP" altLang="en-US" sz="1800" dirty="0"/>
          </a:p>
        </p:txBody>
      </p:sp>
    </p:spTree>
    <p:extLst>
      <p:ext uri="{BB962C8B-B14F-4D97-AF65-F5344CB8AC3E}">
        <p14:creationId xmlns:p14="http://schemas.microsoft.com/office/powerpoint/2010/main" val="335462569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事業</a:t>
            </a:r>
            <a:r>
              <a:rPr lang="ja-JP" altLang="en-US" sz="3600" b="1" dirty="0" smtClean="0"/>
              <a:t>の</a:t>
            </a:r>
            <a:r>
              <a:rPr lang="ja-JP" altLang="en-US" sz="3600" b="1" dirty="0"/>
              <a:t>経過</a:t>
            </a:r>
            <a:endParaRPr kumimoji="1" lang="ja-JP" altLang="en-US" sz="3600" b="1" dirty="0"/>
          </a:p>
        </p:txBody>
      </p:sp>
      <p:sp>
        <p:nvSpPr>
          <p:cNvPr id="15" name="サブタイトル 2"/>
          <p:cNvSpPr txBox="1">
            <a:spLocks/>
          </p:cNvSpPr>
          <p:nvPr/>
        </p:nvSpPr>
        <p:spPr>
          <a:xfrm>
            <a:off x="132080" y="1460972"/>
            <a:ext cx="11916485" cy="5294829"/>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豊橋市人権教育推進実行委員会</a:t>
            </a:r>
            <a:r>
              <a:rPr lang="en-US" altLang="ja-JP" b="1" dirty="0" smtClean="0"/>
              <a:t>】</a:t>
            </a:r>
          </a:p>
          <a:p>
            <a:pPr algn="l">
              <a:lnSpc>
                <a:spcPct val="100000"/>
              </a:lnSpc>
            </a:pPr>
            <a:r>
              <a:rPr lang="ja-JP" altLang="en-US" dirty="0" smtClean="0"/>
              <a:t>・委員構成（７名）　委員長　　生涯学習課長</a:t>
            </a:r>
            <a:endParaRPr lang="en-US" altLang="ja-JP" dirty="0" smtClean="0"/>
          </a:p>
          <a:p>
            <a:pPr algn="l">
              <a:lnSpc>
                <a:spcPct val="100000"/>
              </a:lnSpc>
            </a:pPr>
            <a:r>
              <a:rPr lang="ja-JP" altLang="en-US" dirty="0" smtClean="0"/>
              <a:t>　　　　　　　　　　副委員長　生涯学習課長補佐</a:t>
            </a:r>
            <a:endParaRPr lang="en-US" altLang="ja-JP" dirty="0" smtClean="0"/>
          </a:p>
          <a:p>
            <a:pPr algn="l">
              <a:lnSpc>
                <a:spcPct val="100000"/>
              </a:lnSpc>
            </a:pPr>
            <a:r>
              <a:rPr lang="ja-JP" altLang="en-US" dirty="0" smtClean="0"/>
              <a:t>　　　　　　　　　　監事　　　生涯学習課指導主事</a:t>
            </a:r>
            <a:endParaRPr lang="en-US" altLang="ja-JP" dirty="0" smtClean="0"/>
          </a:p>
          <a:p>
            <a:pPr algn="l">
              <a:lnSpc>
                <a:spcPct val="100000"/>
              </a:lnSpc>
            </a:pPr>
            <a:r>
              <a:rPr lang="ja-JP" altLang="en-US" dirty="0"/>
              <a:t>　</a:t>
            </a:r>
            <a:r>
              <a:rPr lang="ja-JP" altLang="en-US" dirty="0" smtClean="0"/>
              <a:t>　　　　　　　　　会計　　　生涯学習課主査</a:t>
            </a:r>
            <a:endParaRPr lang="en-US" altLang="ja-JP" dirty="0" smtClean="0"/>
          </a:p>
          <a:p>
            <a:pPr algn="l">
              <a:lnSpc>
                <a:spcPct val="100000"/>
              </a:lnSpc>
            </a:pPr>
            <a:r>
              <a:rPr lang="ja-JP" altLang="en-US" dirty="0"/>
              <a:t>　</a:t>
            </a:r>
            <a:r>
              <a:rPr lang="ja-JP" altLang="en-US" dirty="0" smtClean="0"/>
              <a:t>　　　　　　　　　委員　　　少年愛護センター所長、生涯学習課職員（２名）</a:t>
            </a:r>
            <a:endParaRPr lang="en-US" altLang="ja-JP" dirty="0" smtClean="0"/>
          </a:p>
          <a:p>
            <a:pPr algn="l">
              <a:lnSpc>
                <a:spcPct val="100000"/>
              </a:lnSpc>
            </a:pPr>
            <a:endParaRPr lang="en-US" altLang="ja-JP" dirty="0"/>
          </a:p>
          <a:p>
            <a:pPr algn="l">
              <a:lnSpc>
                <a:spcPct val="100000"/>
              </a:lnSpc>
            </a:pPr>
            <a:r>
              <a:rPr lang="ja-JP" altLang="en-US" dirty="0" smtClean="0"/>
              <a:t>・</a:t>
            </a:r>
            <a:r>
              <a:rPr lang="ja-JP" altLang="en-US" dirty="0"/>
              <a:t>会議</a:t>
            </a:r>
            <a:r>
              <a:rPr lang="ja-JP" altLang="en-US" dirty="0" smtClean="0"/>
              <a:t>の開催　　　　４回実施（５月、６月、８月、１０月）</a:t>
            </a:r>
            <a:endParaRPr lang="en-US" altLang="ja-JP" dirty="0" smtClean="0"/>
          </a:p>
          <a:p>
            <a:pPr algn="l">
              <a:lnSpc>
                <a:spcPct val="100000"/>
              </a:lnSpc>
            </a:pPr>
            <a:r>
              <a:rPr lang="ja-JP" altLang="en-US" dirty="0"/>
              <a:t>　</a:t>
            </a:r>
            <a:r>
              <a:rPr lang="ja-JP" altLang="en-US" dirty="0" smtClean="0"/>
              <a:t>　　　　　　　　　周知啓発用品及びセミナー内容の検討及び調整</a:t>
            </a:r>
            <a:endParaRPr lang="en-US" altLang="ja-JP" dirty="0" smtClean="0"/>
          </a:p>
        </p:txBody>
      </p:sp>
    </p:spTree>
    <p:extLst>
      <p:ext uri="{BB962C8B-B14F-4D97-AF65-F5344CB8AC3E}">
        <p14:creationId xmlns:p14="http://schemas.microsoft.com/office/powerpoint/2010/main" val="2228746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294829"/>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周知啓発の実施</a:t>
            </a:r>
            <a:r>
              <a:rPr lang="en-US" altLang="ja-JP" b="1" dirty="0" smtClean="0"/>
              <a:t>】</a:t>
            </a:r>
          </a:p>
        </p:txBody>
      </p:sp>
      <p:graphicFrame>
        <p:nvGraphicFramePr>
          <p:cNvPr id="2" name="表 1"/>
          <p:cNvGraphicFramePr>
            <a:graphicFrameLocks noGrp="1"/>
          </p:cNvGraphicFramePr>
          <p:nvPr>
            <p:extLst>
              <p:ext uri="{D42A27DB-BD31-4B8C-83A1-F6EECF244321}">
                <p14:modId xmlns:p14="http://schemas.microsoft.com/office/powerpoint/2010/main" val="1301114898"/>
              </p:ext>
            </p:extLst>
          </p:nvPr>
        </p:nvGraphicFramePr>
        <p:xfrm>
          <a:off x="132079" y="1953379"/>
          <a:ext cx="11916485" cy="4802421"/>
        </p:xfrm>
        <a:graphic>
          <a:graphicData uri="http://schemas.openxmlformats.org/drawingml/2006/table">
            <a:tbl>
              <a:tblPr firstCol="1" bandRow="1">
                <a:tableStyleId>{5C22544A-7EE6-4342-B048-85BDC9FD1C3A}</a:tableStyleId>
              </a:tblPr>
              <a:tblGrid>
                <a:gridCol w="1304835">
                  <a:extLst>
                    <a:ext uri="{9D8B030D-6E8A-4147-A177-3AD203B41FA5}">
                      <a16:colId xmlns:a16="http://schemas.microsoft.com/office/drawing/2014/main" val="4215938720"/>
                    </a:ext>
                  </a:extLst>
                </a:gridCol>
                <a:gridCol w="10611650">
                  <a:extLst>
                    <a:ext uri="{9D8B030D-6E8A-4147-A177-3AD203B41FA5}">
                      <a16:colId xmlns:a16="http://schemas.microsoft.com/office/drawing/2014/main" val="1083324568"/>
                    </a:ext>
                  </a:extLst>
                </a:gridCol>
              </a:tblGrid>
              <a:tr h="1216886">
                <a:tc>
                  <a:txBody>
                    <a:bodyPr/>
                    <a:lstStyle/>
                    <a:p>
                      <a:pPr algn="ctr"/>
                      <a:r>
                        <a:rPr kumimoji="1" lang="ja-JP" altLang="en-US" sz="2400" dirty="0" smtClean="0"/>
                        <a:t>目　的</a:t>
                      </a:r>
                      <a:endParaRPr kumimoji="1" lang="ja-JP" altLang="en-US" sz="2400" dirty="0"/>
                    </a:p>
                  </a:txBody>
                  <a:tcPr anchor="ctr">
                    <a:solidFill>
                      <a:srgbClr val="002060"/>
                    </a:solidFill>
                  </a:tcPr>
                </a:tc>
                <a:tc>
                  <a:txBody>
                    <a:bodyPr/>
                    <a:lstStyle/>
                    <a:p>
                      <a:r>
                        <a:rPr kumimoji="1" lang="ja-JP" altLang="en-US" sz="2400" dirty="0" smtClean="0"/>
                        <a:t>ＳＮＳの危険性などに関心のない若者に対し、自然と目につく方法で周知啓発することで、ＳＮＳとの向き合い方について考えてもらうきっかけを作ること</a:t>
                      </a:r>
                      <a:endParaRPr kumimoji="1" lang="ja-JP" altLang="en-US" sz="2400" dirty="0"/>
                    </a:p>
                  </a:txBody>
                  <a:tcPr anchor="ctr"/>
                </a:tc>
                <a:extLst>
                  <a:ext uri="{0D108BD9-81ED-4DB2-BD59-A6C34878D82A}">
                    <a16:rowId xmlns:a16="http://schemas.microsoft.com/office/drawing/2014/main" val="3522437526"/>
                  </a:ext>
                </a:extLst>
              </a:tr>
              <a:tr h="1054223">
                <a:tc>
                  <a:txBody>
                    <a:bodyPr/>
                    <a:lstStyle/>
                    <a:p>
                      <a:pPr algn="ctr"/>
                      <a:r>
                        <a:rPr kumimoji="1" lang="ja-JP" altLang="en-US" sz="2400" dirty="0" smtClean="0"/>
                        <a:t>内　容</a:t>
                      </a:r>
                      <a:endParaRPr kumimoji="1" lang="ja-JP" altLang="en-US" sz="2400" dirty="0"/>
                    </a:p>
                  </a:txBody>
                  <a:tcPr anchor="ctr">
                    <a:solidFill>
                      <a:srgbClr val="002060"/>
                    </a:solidFill>
                  </a:tcPr>
                </a:tc>
                <a:tc>
                  <a:txBody>
                    <a:bodyPr/>
                    <a:lstStyle/>
                    <a:p>
                      <a:r>
                        <a:rPr kumimoji="1" lang="ja-JP" altLang="en-US" sz="2400" dirty="0" smtClean="0"/>
                        <a:t>ＳＮＳからはじまる人権被害の事例</a:t>
                      </a:r>
                      <a:r>
                        <a:rPr kumimoji="1" lang="en-US" altLang="ja-JP" sz="1600" dirty="0" smtClean="0"/>
                        <a:t>(※)</a:t>
                      </a:r>
                      <a:r>
                        <a:rPr kumimoji="1" lang="ja-JP" altLang="en-US" sz="2400" dirty="0" smtClean="0"/>
                        <a:t>をイラストにしたチラシを作成・配布</a:t>
                      </a:r>
                    </a:p>
                    <a:p>
                      <a:r>
                        <a:rPr kumimoji="1" lang="ja-JP" altLang="en-US" sz="2400" dirty="0" smtClean="0"/>
                        <a:t>　　</a:t>
                      </a:r>
                      <a:r>
                        <a:rPr kumimoji="1" lang="ja-JP" altLang="en-US" sz="2400" baseline="0" dirty="0" smtClean="0"/>
                        <a:t> 　　　</a:t>
                      </a:r>
                      <a:r>
                        <a:rPr kumimoji="1" lang="en-US" altLang="ja-JP" sz="1400" dirty="0" smtClean="0"/>
                        <a:t>※</a:t>
                      </a:r>
                      <a:r>
                        <a:rPr kumimoji="1" lang="ja-JP" altLang="en-US" sz="1400" dirty="0" smtClean="0"/>
                        <a:t>事例の選定にあたっては、愛知県警察本部少年課少年サポートセンター豊橋と内容を調整し、</a:t>
                      </a:r>
                      <a:endParaRPr kumimoji="1" lang="en-US" altLang="ja-JP" sz="1400" dirty="0" smtClean="0"/>
                    </a:p>
                    <a:p>
                      <a:r>
                        <a:rPr kumimoji="1" lang="ja-JP" altLang="en-US" sz="1400" dirty="0" smtClean="0"/>
                        <a:t>　　　　　　　　　　実際に犯罪被害の多い事例や警戒している事例の中から、若者にとって身近に感じやすいテーマを掲載した</a:t>
                      </a:r>
                    </a:p>
                  </a:txBody>
                  <a:tcPr anchor="ctr"/>
                </a:tc>
                <a:extLst>
                  <a:ext uri="{0D108BD9-81ED-4DB2-BD59-A6C34878D82A}">
                    <a16:rowId xmlns:a16="http://schemas.microsoft.com/office/drawing/2014/main" val="3921273254"/>
                  </a:ext>
                </a:extLst>
              </a:tr>
              <a:tr h="525635">
                <a:tc>
                  <a:txBody>
                    <a:bodyPr/>
                    <a:lstStyle/>
                    <a:p>
                      <a:pPr algn="ctr"/>
                      <a:r>
                        <a:rPr kumimoji="1" lang="ja-JP" altLang="en-US" sz="2400" dirty="0" smtClean="0"/>
                        <a:t>時　期</a:t>
                      </a:r>
                      <a:endParaRPr kumimoji="1" lang="ja-JP" altLang="en-US" sz="2400" dirty="0"/>
                    </a:p>
                  </a:txBody>
                  <a:tcPr anchor="ctr">
                    <a:solidFill>
                      <a:srgbClr val="002060"/>
                    </a:solidFill>
                  </a:tcPr>
                </a:tc>
                <a:tc>
                  <a:txBody>
                    <a:bodyPr/>
                    <a:lstStyle/>
                    <a:p>
                      <a:r>
                        <a:rPr kumimoji="1" lang="ja-JP" altLang="en-US" sz="2400" dirty="0" smtClean="0"/>
                        <a:t>令和５年１１月～１２月</a:t>
                      </a:r>
                      <a:endParaRPr kumimoji="1" lang="ja-JP" altLang="en-US" sz="2400" dirty="0"/>
                    </a:p>
                  </a:txBody>
                  <a:tcPr anchor="ctr"/>
                </a:tc>
                <a:extLst>
                  <a:ext uri="{0D108BD9-81ED-4DB2-BD59-A6C34878D82A}">
                    <a16:rowId xmlns:a16="http://schemas.microsoft.com/office/drawing/2014/main" val="2252954088"/>
                  </a:ext>
                </a:extLst>
              </a:tr>
              <a:tr h="590601">
                <a:tc>
                  <a:txBody>
                    <a:bodyPr/>
                    <a:lstStyle/>
                    <a:p>
                      <a:pPr algn="ctr"/>
                      <a:r>
                        <a:rPr kumimoji="1" lang="ja-JP" altLang="en-US" sz="2400" dirty="0" smtClean="0"/>
                        <a:t>対　象</a:t>
                      </a:r>
                      <a:endParaRPr kumimoji="1" lang="ja-JP" altLang="en-US" sz="2400" dirty="0"/>
                    </a:p>
                  </a:txBody>
                  <a:tcPr anchor="ctr">
                    <a:solidFill>
                      <a:srgbClr val="002060"/>
                    </a:solidFill>
                  </a:tcPr>
                </a:tc>
                <a:tc>
                  <a:txBody>
                    <a:bodyPr/>
                    <a:lstStyle/>
                    <a:p>
                      <a:r>
                        <a:rPr kumimoji="1" lang="ja-JP" altLang="en-US" sz="2400" dirty="0" smtClean="0"/>
                        <a:t>市内中学校（２３校）の全生徒と市内高校（１１校）の全クラス</a:t>
                      </a:r>
                      <a:endParaRPr kumimoji="1" lang="ja-JP" altLang="en-US" sz="2400" dirty="0"/>
                    </a:p>
                  </a:txBody>
                  <a:tcPr anchor="ctr"/>
                </a:tc>
                <a:extLst>
                  <a:ext uri="{0D108BD9-81ED-4DB2-BD59-A6C34878D82A}">
                    <a16:rowId xmlns:a16="http://schemas.microsoft.com/office/drawing/2014/main" val="2654851698"/>
                  </a:ext>
                </a:extLst>
              </a:tr>
              <a:tr h="909692">
                <a:tc>
                  <a:txBody>
                    <a:bodyPr/>
                    <a:lstStyle/>
                    <a:p>
                      <a:pPr algn="ctr"/>
                      <a:r>
                        <a:rPr kumimoji="1" lang="ja-JP" altLang="en-US" sz="2400" dirty="0" smtClean="0"/>
                        <a:t>方　法</a:t>
                      </a:r>
                      <a:endParaRPr kumimoji="1" lang="ja-JP" altLang="en-US" sz="2400" dirty="0"/>
                    </a:p>
                  </a:txBody>
                  <a:tcPr anchor="ctr">
                    <a:solidFill>
                      <a:srgbClr val="002060"/>
                    </a:solidFill>
                  </a:tcPr>
                </a:tc>
                <a:tc>
                  <a:txBody>
                    <a:bodyPr/>
                    <a:lstStyle/>
                    <a:p>
                      <a:r>
                        <a:rPr kumimoji="1" lang="ja-JP" altLang="en-US" sz="2400" dirty="0" smtClean="0"/>
                        <a:t>中学生：全生徒へチラシ配布</a:t>
                      </a:r>
                      <a:endParaRPr kumimoji="1" lang="en-US" altLang="ja-JP" sz="2400" dirty="0" smtClean="0"/>
                    </a:p>
                    <a:p>
                      <a:r>
                        <a:rPr kumimoji="1" lang="ja-JP" altLang="en-US" sz="2400" dirty="0" smtClean="0"/>
                        <a:t>高校生：全クラス掲示</a:t>
                      </a:r>
                      <a:endParaRPr kumimoji="1" lang="ja-JP" altLang="en-US" sz="2400" dirty="0"/>
                    </a:p>
                  </a:txBody>
                  <a:tcPr anchor="ctr"/>
                </a:tc>
                <a:extLst>
                  <a:ext uri="{0D108BD9-81ED-4DB2-BD59-A6C34878D82A}">
                    <a16:rowId xmlns:a16="http://schemas.microsoft.com/office/drawing/2014/main" val="1122220002"/>
                  </a:ext>
                </a:extLst>
              </a:tr>
              <a:tr h="505384">
                <a:tc>
                  <a:txBody>
                    <a:bodyPr/>
                    <a:lstStyle/>
                    <a:p>
                      <a:pPr algn="ctr"/>
                      <a:r>
                        <a:rPr kumimoji="1" lang="ja-JP" altLang="en-US" sz="2400" dirty="0" smtClean="0"/>
                        <a:t>配布数</a:t>
                      </a:r>
                      <a:endParaRPr kumimoji="1" lang="ja-JP" altLang="en-US" sz="2400" dirty="0"/>
                    </a:p>
                  </a:txBody>
                  <a:tcPr anchor="ctr">
                    <a:solidFill>
                      <a:srgbClr val="002060"/>
                    </a:solidFill>
                  </a:tcPr>
                </a:tc>
                <a:tc>
                  <a:txBody>
                    <a:bodyPr/>
                    <a:lstStyle/>
                    <a:p>
                      <a:r>
                        <a:rPr kumimoji="1" lang="ja-JP" altLang="en-US" sz="2400" dirty="0" smtClean="0"/>
                        <a:t>１１，６００部（中学校　約１１，０００部、高校　約６００部）</a:t>
                      </a:r>
                      <a:endParaRPr kumimoji="1" lang="ja-JP" altLang="en-US" sz="2400" dirty="0"/>
                    </a:p>
                  </a:txBody>
                  <a:tcPr anchor="ctr"/>
                </a:tc>
                <a:extLst>
                  <a:ext uri="{0D108BD9-81ED-4DB2-BD59-A6C34878D82A}">
                    <a16:rowId xmlns:a16="http://schemas.microsoft.com/office/drawing/2014/main" val="798552009"/>
                  </a:ext>
                </a:extLst>
              </a:tr>
            </a:tbl>
          </a:graphicData>
        </a:graphic>
      </p:graphicFrame>
    </p:spTree>
    <p:extLst>
      <p:ext uri="{BB962C8B-B14F-4D97-AF65-F5344CB8AC3E}">
        <p14:creationId xmlns:p14="http://schemas.microsoft.com/office/powerpoint/2010/main" val="173670543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294829"/>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啓発</a:t>
            </a:r>
            <a:r>
              <a:rPr lang="ja-JP" altLang="en-US" b="1" dirty="0"/>
              <a:t>チラシ</a:t>
            </a:r>
            <a:r>
              <a:rPr lang="en-US" altLang="ja-JP" b="1" dirty="0" smtClean="0"/>
              <a:t>】</a:t>
            </a:r>
          </a:p>
          <a:p>
            <a:pPr algn="l">
              <a:lnSpc>
                <a:spcPct val="100000"/>
              </a:lnSpc>
            </a:pPr>
            <a:endParaRPr lang="en-US" altLang="ja-JP" b="1" dirty="0" smtClean="0"/>
          </a:p>
        </p:txBody>
      </p:sp>
      <p:pic>
        <p:nvPicPr>
          <p:cNvPr id="5" name="図 4"/>
          <p:cNvPicPr>
            <a:picLocks noChangeAspect="1"/>
          </p:cNvPicPr>
          <p:nvPr/>
        </p:nvPicPr>
        <p:blipFill rotWithShape="1">
          <a:blip r:embed="rId3" cstate="print">
            <a:extLst>
              <a:ext uri="{28A0092B-C50C-407E-A947-70E740481C1C}">
                <a14:useLocalDpi xmlns:a14="http://schemas.microsoft.com/office/drawing/2010/main" val="0"/>
              </a:ext>
            </a:extLst>
          </a:blip>
          <a:srcRect t="3817" b="3593"/>
          <a:stretch/>
        </p:blipFill>
        <p:spPr bwMode="auto">
          <a:xfrm>
            <a:off x="2437689" y="1280608"/>
            <a:ext cx="4228238" cy="5539444"/>
          </a:xfrm>
          <a:prstGeom prst="rect">
            <a:avLst/>
          </a:prstGeom>
          <a:ln>
            <a:noFill/>
          </a:ln>
          <a:extLst>
            <a:ext uri="{53640926-AAD7-44D8-BBD7-CCE9431645EC}">
              <a14:shadowObscured xmlns:a14="http://schemas.microsoft.com/office/drawing/2010/main"/>
            </a:ext>
          </a:extLst>
        </p:spPr>
      </p:pic>
      <p:pic>
        <p:nvPicPr>
          <p:cNvPr id="6" name="図 5"/>
          <p:cNvPicPr>
            <a:picLocks noChangeAspect="1"/>
          </p:cNvPicPr>
          <p:nvPr/>
        </p:nvPicPr>
        <p:blipFill rotWithShape="1">
          <a:blip r:embed="rId4" cstate="print">
            <a:extLst>
              <a:ext uri="{28A0092B-C50C-407E-A947-70E740481C1C}">
                <a14:useLocalDpi xmlns:a14="http://schemas.microsoft.com/office/drawing/2010/main" val="0"/>
              </a:ext>
            </a:extLst>
          </a:blip>
          <a:srcRect t="2792" b="2639"/>
          <a:stretch/>
        </p:blipFill>
        <p:spPr bwMode="auto">
          <a:xfrm>
            <a:off x="7420669" y="1198071"/>
            <a:ext cx="4263330" cy="570451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7628846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294829"/>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啓発</a:t>
            </a:r>
            <a:r>
              <a:rPr lang="ja-JP" altLang="en-US" b="1" dirty="0"/>
              <a:t>チラシ</a:t>
            </a:r>
            <a:r>
              <a:rPr lang="en-US" altLang="ja-JP" b="1" dirty="0" smtClean="0"/>
              <a:t>】</a:t>
            </a:r>
          </a:p>
          <a:p>
            <a:pPr algn="l">
              <a:lnSpc>
                <a:spcPct val="100000"/>
              </a:lnSpc>
            </a:pPr>
            <a:r>
              <a:rPr lang="ja-JP" altLang="en-US" dirty="0" smtClean="0"/>
              <a:t>・「</a:t>
            </a:r>
            <a:r>
              <a:rPr lang="ja-JP" altLang="en-US" u="sng" dirty="0" smtClean="0"/>
              <a:t>児童ポルノ</a:t>
            </a:r>
            <a:r>
              <a:rPr lang="ja-JP" altLang="en-US" dirty="0" smtClean="0"/>
              <a:t>」と「</a:t>
            </a:r>
            <a:r>
              <a:rPr lang="ja-JP" altLang="en-US" u="sng" dirty="0" smtClean="0"/>
              <a:t>闇バイト</a:t>
            </a:r>
            <a:r>
              <a:rPr lang="ja-JP" altLang="en-US" dirty="0" smtClean="0"/>
              <a:t>」の事例を紹介</a:t>
            </a:r>
            <a:endParaRPr lang="en-US" altLang="ja-JP" dirty="0" smtClean="0"/>
          </a:p>
        </p:txBody>
      </p:sp>
      <p:pic>
        <p:nvPicPr>
          <p:cNvPr id="8" name="図 7"/>
          <p:cNvPicPr>
            <a:picLocks noChangeAspect="1"/>
          </p:cNvPicPr>
          <p:nvPr/>
        </p:nvPicPr>
        <p:blipFill rotWithShape="1">
          <a:blip r:embed="rId3" cstate="print">
            <a:extLst>
              <a:ext uri="{28A0092B-C50C-407E-A947-70E740481C1C}">
                <a14:useLocalDpi xmlns:a14="http://schemas.microsoft.com/office/drawing/2010/main" val="0"/>
              </a:ext>
            </a:extLst>
          </a:blip>
          <a:srcRect t="29653"/>
          <a:stretch/>
        </p:blipFill>
        <p:spPr bwMode="auto">
          <a:xfrm>
            <a:off x="-176284" y="3145741"/>
            <a:ext cx="6545943" cy="2681197"/>
          </a:xfrm>
          <a:prstGeom prst="rect">
            <a:avLst/>
          </a:prstGeom>
          <a:ln>
            <a:noFill/>
          </a:ln>
          <a:extLst>
            <a:ext uri="{53640926-AAD7-44D8-BBD7-CCE9431645EC}">
              <a14:shadowObscured xmlns:a14="http://schemas.microsoft.com/office/drawing/2010/main"/>
            </a:ext>
          </a:extLst>
        </p:spPr>
      </p:pic>
      <p:pic>
        <p:nvPicPr>
          <p:cNvPr id="7" name="図 6"/>
          <p:cNvPicPr>
            <a:picLocks noChangeAspect="1"/>
          </p:cNvPicPr>
          <p:nvPr/>
        </p:nvPicPr>
        <p:blipFill rotWithShape="1">
          <a:blip r:embed="rId4" cstate="print">
            <a:extLst>
              <a:ext uri="{28A0092B-C50C-407E-A947-70E740481C1C}">
                <a14:useLocalDpi xmlns:a14="http://schemas.microsoft.com/office/drawing/2010/main" val="0"/>
              </a:ext>
            </a:extLst>
          </a:blip>
          <a:srcRect l="1861" b="45907"/>
          <a:stretch/>
        </p:blipFill>
        <p:spPr bwMode="auto">
          <a:xfrm>
            <a:off x="6090322" y="3145740"/>
            <a:ext cx="6422259" cy="2681197"/>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2428345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294829"/>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セミナーの実施</a:t>
            </a:r>
            <a:r>
              <a:rPr lang="en-US" altLang="ja-JP" b="1" dirty="0" smtClean="0"/>
              <a:t>】</a:t>
            </a:r>
          </a:p>
        </p:txBody>
      </p:sp>
      <p:graphicFrame>
        <p:nvGraphicFramePr>
          <p:cNvPr id="6" name="表 5"/>
          <p:cNvGraphicFramePr>
            <a:graphicFrameLocks noGrp="1"/>
          </p:cNvGraphicFramePr>
          <p:nvPr>
            <p:extLst>
              <p:ext uri="{D42A27DB-BD31-4B8C-83A1-F6EECF244321}">
                <p14:modId xmlns:p14="http://schemas.microsoft.com/office/powerpoint/2010/main" val="4000645484"/>
              </p:ext>
            </p:extLst>
          </p:nvPr>
        </p:nvGraphicFramePr>
        <p:xfrm>
          <a:off x="132079" y="1953379"/>
          <a:ext cx="11916485" cy="4665135"/>
        </p:xfrm>
        <a:graphic>
          <a:graphicData uri="http://schemas.openxmlformats.org/drawingml/2006/table">
            <a:tbl>
              <a:tblPr firstCol="1" bandRow="1">
                <a:tableStyleId>{5C22544A-7EE6-4342-B048-85BDC9FD1C3A}</a:tableStyleId>
              </a:tblPr>
              <a:tblGrid>
                <a:gridCol w="1304835">
                  <a:extLst>
                    <a:ext uri="{9D8B030D-6E8A-4147-A177-3AD203B41FA5}">
                      <a16:colId xmlns:a16="http://schemas.microsoft.com/office/drawing/2014/main" val="4215938720"/>
                    </a:ext>
                  </a:extLst>
                </a:gridCol>
                <a:gridCol w="10611650">
                  <a:extLst>
                    <a:ext uri="{9D8B030D-6E8A-4147-A177-3AD203B41FA5}">
                      <a16:colId xmlns:a16="http://schemas.microsoft.com/office/drawing/2014/main" val="1083324568"/>
                    </a:ext>
                  </a:extLst>
                </a:gridCol>
              </a:tblGrid>
              <a:tr h="1018995">
                <a:tc>
                  <a:txBody>
                    <a:bodyPr/>
                    <a:lstStyle/>
                    <a:p>
                      <a:pPr algn="ctr"/>
                      <a:r>
                        <a:rPr kumimoji="1" lang="ja-JP" altLang="en-US" sz="2400" dirty="0" smtClean="0"/>
                        <a:t>講　師</a:t>
                      </a:r>
                      <a:endParaRPr kumimoji="1" lang="ja-JP" altLang="en-US" sz="2400" dirty="0"/>
                    </a:p>
                  </a:txBody>
                  <a:tcPr anchor="ctr">
                    <a:solidFill>
                      <a:srgbClr val="002060"/>
                    </a:solidFill>
                  </a:tcPr>
                </a:tc>
                <a:tc>
                  <a:txBody>
                    <a:bodyPr/>
                    <a:lstStyle/>
                    <a:p>
                      <a:r>
                        <a:rPr kumimoji="1" lang="ja-JP" altLang="en-US" sz="2400" dirty="0" smtClean="0"/>
                        <a:t>愛知県警察本部少年課少年サポートセンター</a:t>
                      </a:r>
                      <a:endParaRPr kumimoji="1" lang="en-US" altLang="ja-JP" sz="2400" dirty="0" smtClean="0"/>
                    </a:p>
                    <a:p>
                      <a:r>
                        <a:rPr kumimoji="1" lang="ja-JP" altLang="en-US" sz="2400" dirty="0" smtClean="0"/>
                        <a:t>浅尾 直宏氏</a:t>
                      </a:r>
                      <a:endParaRPr kumimoji="1" lang="ja-JP" altLang="en-US" sz="2400" dirty="0"/>
                    </a:p>
                  </a:txBody>
                  <a:tcPr anchor="ctr"/>
                </a:tc>
                <a:extLst>
                  <a:ext uri="{0D108BD9-81ED-4DB2-BD59-A6C34878D82A}">
                    <a16:rowId xmlns:a16="http://schemas.microsoft.com/office/drawing/2014/main" val="3522437526"/>
                  </a:ext>
                </a:extLst>
              </a:tr>
              <a:tr h="678163">
                <a:tc>
                  <a:txBody>
                    <a:bodyPr/>
                    <a:lstStyle/>
                    <a:p>
                      <a:pPr algn="ctr"/>
                      <a:r>
                        <a:rPr kumimoji="1" lang="ja-JP" altLang="en-US" sz="2400" dirty="0" smtClean="0"/>
                        <a:t>日　時</a:t>
                      </a:r>
                      <a:endParaRPr kumimoji="1" lang="ja-JP" altLang="en-US" sz="2400" dirty="0"/>
                    </a:p>
                  </a:txBody>
                  <a:tcPr anchor="ctr">
                    <a:solidFill>
                      <a:srgbClr val="002060"/>
                    </a:solidFill>
                  </a:tcPr>
                </a:tc>
                <a:tc>
                  <a:txBody>
                    <a:bodyPr/>
                    <a:lstStyle/>
                    <a:p>
                      <a:r>
                        <a:rPr kumimoji="1" lang="ja-JP" altLang="en-US" sz="2400" dirty="0" smtClean="0"/>
                        <a:t>令和５年１２月９日（土）　午後２時～午後３時</a:t>
                      </a:r>
                    </a:p>
                  </a:txBody>
                  <a:tcPr anchor="ctr"/>
                </a:tc>
                <a:extLst>
                  <a:ext uri="{0D108BD9-81ED-4DB2-BD59-A6C34878D82A}">
                    <a16:rowId xmlns:a16="http://schemas.microsoft.com/office/drawing/2014/main" val="3921273254"/>
                  </a:ext>
                </a:extLst>
              </a:tr>
              <a:tr h="678163">
                <a:tc>
                  <a:txBody>
                    <a:bodyPr/>
                    <a:lstStyle/>
                    <a:p>
                      <a:pPr algn="ctr"/>
                      <a:r>
                        <a:rPr kumimoji="1" lang="ja-JP" altLang="en-US" sz="2400" dirty="0" smtClean="0"/>
                        <a:t>場　所</a:t>
                      </a:r>
                      <a:endParaRPr kumimoji="1" lang="ja-JP" altLang="en-US" sz="2400" dirty="0"/>
                    </a:p>
                  </a:txBody>
                  <a:tcPr anchor="ctr">
                    <a:solidFill>
                      <a:srgbClr val="002060"/>
                    </a:solidFill>
                  </a:tcPr>
                </a:tc>
                <a:tc>
                  <a:txBody>
                    <a:bodyPr/>
                    <a:lstStyle/>
                    <a:p>
                      <a:r>
                        <a:rPr kumimoji="1" lang="ja-JP" altLang="en-US" sz="2400" dirty="0" smtClean="0"/>
                        <a:t>豊橋市まちなか図書館　中央ステップ</a:t>
                      </a:r>
                      <a:endParaRPr kumimoji="1" lang="ja-JP" altLang="en-US" sz="2400" dirty="0"/>
                    </a:p>
                  </a:txBody>
                  <a:tcPr anchor="ctr"/>
                </a:tc>
                <a:extLst>
                  <a:ext uri="{0D108BD9-81ED-4DB2-BD59-A6C34878D82A}">
                    <a16:rowId xmlns:a16="http://schemas.microsoft.com/office/drawing/2014/main" val="2252954088"/>
                  </a:ext>
                </a:extLst>
              </a:tr>
              <a:tr h="933488">
                <a:tc>
                  <a:txBody>
                    <a:bodyPr/>
                    <a:lstStyle/>
                    <a:p>
                      <a:pPr algn="ctr"/>
                      <a:r>
                        <a:rPr kumimoji="1" lang="ja-JP" altLang="en-US" sz="2400" dirty="0" smtClean="0"/>
                        <a:t>テーマ</a:t>
                      </a:r>
                      <a:endParaRPr kumimoji="1" lang="ja-JP" altLang="en-US" sz="2400" dirty="0"/>
                    </a:p>
                  </a:txBody>
                  <a:tcPr anchor="ctr">
                    <a:solidFill>
                      <a:srgbClr val="002060"/>
                    </a:solidFill>
                  </a:tcPr>
                </a:tc>
                <a:tc>
                  <a:txBody>
                    <a:bodyPr/>
                    <a:lstStyle/>
                    <a:p>
                      <a:r>
                        <a:rPr kumimoji="1" lang="ja-JP" altLang="en-US" sz="2400" dirty="0" smtClean="0"/>
                        <a:t>ＳＮＳに潜む危険を知ろう</a:t>
                      </a:r>
                      <a:endParaRPr kumimoji="1" lang="en-US" altLang="ja-JP" sz="2400" dirty="0" smtClean="0"/>
                    </a:p>
                    <a:p>
                      <a:r>
                        <a:rPr kumimoji="1" lang="ja-JP" altLang="en-US" sz="2400" dirty="0" smtClean="0"/>
                        <a:t>～危険が潜むスマホとの上手な付き合い方～</a:t>
                      </a:r>
                      <a:endParaRPr kumimoji="1" lang="ja-JP" altLang="en-US" sz="2400" dirty="0"/>
                    </a:p>
                  </a:txBody>
                  <a:tcPr anchor="ctr"/>
                </a:tc>
                <a:extLst>
                  <a:ext uri="{0D108BD9-81ED-4DB2-BD59-A6C34878D82A}">
                    <a16:rowId xmlns:a16="http://schemas.microsoft.com/office/drawing/2014/main" val="2654851698"/>
                  </a:ext>
                </a:extLst>
              </a:tr>
              <a:tr h="678163">
                <a:tc>
                  <a:txBody>
                    <a:bodyPr/>
                    <a:lstStyle/>
                    <a:p>
                      <a:pPr algn="ctr"/>
                      <a:r>
                        <a:rPr kumimoji="1" lang="ja-JP" altLang="en-US" sz="2400" dirty="0" smtClean="0"/>
                        <a:t>参加者</a:t>
                      </a:r>
                      <a:endParaRPr kumimoji="1" lang="ja-JP" altLang="en-US" sz="2400" dirty="0"/>
                    </a:p>
                  </a:txBody>
                  <a:tcPr anchor="ctr">
                    <a:solidFill>
                      <a:srgbClr val="002060"/>
                    </a:solidFill>
                  </a:tcPr>
                </a:tc>
                <a:tc>
                  <a:txBody>
                    <a:bodyPr/>
                    <a:lstStyle/>
                    <a:p>
                      <a:r>
                        <a:rPr kumimoji="1" lang="ja-JP" altLang="en-US" sz="2400" dirty="0" smtClean="0"/>
                        <a:t>４０名（事前予約制、当日参加可）</a:t>
                      </a:r>
                      <a:endParaRPr kumimoji="1" lang="ja-JP" altLang="en-US" sz="2400" dirty="0"/>
                    </a:p>
                  </a:txBody>
                  <a:tcPr anchor="ctr"/>
                </a:tc>
                <a:extLst>
                  <a:ext uri="{0D108BD9-81ED-4DB2-BD59-A6C34878D82A}">
                    <a16:rowId xmlns:a16="http://schemas.microsoft.com/office/drawing/2014/main" val="1122220002"/>
                  </a:ext>
                </a:extLst>
              </a:tr>
              <a:tr h="678163">
                <a:tc>
                  <a:txBody>
                    <a:bodyPr/>
                    <a:lstStyle/>
                    <a:p>
                      <a:pPr algn="ctr"/>
                      <a:r>
                        <a:rPr kumimoji="1" lang="ja-JP" altLang="en-US" sz="2400" dirty="0" smtClean="0"/>
                        <a:t>対象者</a:t>
                      </a:r>
                      <a:endParaRPr kumimoji="1" lang="ja-JP" altLang="en-US" sz="2400" dirty="0"/>
                    </a:p>
                  </a:txBody>
                  <a:tcPr anchor="ctr">
                    <a:solidFill>
                      <a:srgbClr val="002060"/>
                    </a:solidFill>
                  </a:tcPr>
                </a:tc>
                <a:tc>
                  <a:txBody>
                    <a:bodyPr/>
                    <a:lstStyle/>
                    <a:p>
                      <a:r>
                        <a:rPr kumimoji="1" lang="ja-JP" altLang="en-US" sz="2400" dirty="0" smtClean="0"/>
                        <a:t>中学生・高校生とその保護者</a:t>
                      </a:r>
                      <a:endParaRPr kumimoji="1" lang="ja-JP" altLang="en-US" sz="2400" dirty="0"/>
                    </a:p>
                  </a:txBody>
                  <a:tcPr anchor="ctr"/>
                </a:tc>
                <a:extLst>
                  <a:ext uri="{0D108BD9-81ED-4DB2-BD59-A6C34878D82A}">
                    <a16:rowId xmlns:a16="http://schemas.microsoft.com/office/drawing/2014/main" val="798552009"/>
                  </a:ext>
                </a:extLst>
              </a:tr>
            </a:tbl>
          </a:graphicData>
        </a:graphic>
      </p:graphicFrame>
    </p:spTree>
    <p:extLst>
      <p:ext uri="{BB962C8B-B14F-4D97-AF65-F5344CB8AC3E}">
        <p14:creationId xmlns:p14="http://schemas.microsoft.com/office/powerpoint/2010/main" val="171862019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サブタイトル 2"/>
          <p:cNvSpPr>
            <a:spLocks noGrp="1"/>
          </p:cNvSpPr>
          <p:nvPr>
            <p:ph type="subTitle" idx="1"/>
          </p:nvPr>
        </p:nvSpPr>
        <p:spPr>
          <a:xfrm>
            <a:off x="132080" y="0"/>
            <a:ext cx="9144000" cy="1032734"/>
          </a:xfrm>
        </p:spPr>
        <p:txBody>
          <a:bodyPr anchor="ctr" anchorCtr="0">
            <a:normAutofit/>
          </a:bodyPr>
          <a:lstStyle/>
          <a:p>
            <a:pPr algn="l">
              <a:lnSpc>
                <a:spcPct val="100000"/>
              </a:lnSpc>
            </a:pPr>
            <a:r>
              <a:rPr lang="ja-JP" altLang="en-US" sz="3600" b="1" dirty="0" smtClean="0">
                <a:solidFill>
                  <a:srgbClr val="003399"/>
                </a:solidFill>
              </a:rPr>
              <a:t>■</a:t>
            </a:r>
            <a:r>
              <a:rPr lang="ja-JP" altLang="en-US" sz="3600" b="1" dirty="0"/>
              <a:t> </a:t>
            </a:r>
            <a:r>
              <a:rPr lang="ja-JP" altLang="en-US" sz="3600" b="1" dirty="0" smtClean="0"/>
              <a:t>活動の実際</a:t>
            </a:r>
            <a:endParaRPr kumimoji="1" lang="ja-JP" altLang="en-US" sz="3600" b="1" dirty="0"/>
          </a:p>
        </p:txBody>
      </p:sp>
      <p:sp>
        <p:nvSpPr>
          <p:cNvPr id="15" name="サブタイトル 2"/>
          <p:cNvSpPr txBox="1">
            <a:spLocks/>
          </p:cNvSpPr>
          <p:nvPr/>
        </p:nvSpPr>
        <p:spPr>
          <a:xfrm>
            <a:off x="132080" y="1460972"/>
            <a:ext cx="11916485" cy="5294829"/>
          </a:xfrm>
          <a:prstGeom prst="rect">
            <a:avLst/>
          </a:prstGeom>
        </p:spPr>
        <p:txBody>
          <a:bodyPr vert="horz" lIns="91440" tIns="45720" rIns="91440" bIns="45720" rtlCol="0" anchor="t" anchorCtr="0">
            <a:no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pPr algn="l">
              <a:lnSpc>
                <a:spcPct val="100000"/>
              </a:lnSpc>
            </a:pPr>
            <a:r>
              <a:rPr lang="en-US" altLang="ja-JP" b="1" dirty="0" smtClean="0"/>
              <a:t>【</a:t>
            </a:r>
            <a:r>
              <a:rPr lang="ja-JP" altLang="en-US" b="1" dirty="0" smtClean="0"/>
              <a:t>内容①</a:t>
            </a:r>
            <a:r>
              <a:rPr lang="en-US" altLang="ja-JP" b="1" dirty="0" smtClean="0"/>
              <a:t>】</a:t>
            </a:r>
          </a:p>
          <a:p>
            <a:pPr algn="l"/>
            <a:r>
              <a:rPr lang="ja-JP" altLang="en-US" dirty="0" smtClean="0"/>
              <a:t>・</a:t>
            </a:r>
            <a:r>
              <a:rPr lang="ja-JP" altLang="en-US" dirty="0"/>
              <a:t>セミナー概要</a:t>
            </a:r>
            <a:endParaRPr lang="en-US" altLang="ja-JP" dirty="0"/>
          </a:p>
          <a:p>
            <a:pPr algn="l"/>
            <a:r>
              <a:rPr lang="ja-JP" altLang="en-US" sz="2200" dirty="0"/>
              <a:t>中学生・高校生とその保護者を対象に、</a:t>
            </a:r>
            <a:r>
              <a:rPr lang="ja-JP" altLang="en-US" sz="2200" dirty="0" smtClean="0"/>
              <a:t>ＳＮＳに関する犯罪</a:t>
            </a:r>
            <a:r>
              <a:rPr lang="ja-JP" altLang="en-US" sz="2200" dirty="0"/>
              <a:t>の現状とその対策について、実例を交えながら、トラブルとなった問題点や回避するための心得など事例ごとに説明する内容のセミナー</a:t>
            </a:r>
          </a:p>
          <a:p>
            <a:pPr algn="l"/>
            <a:endParaRPr lang="en-US" altLang="ja-JP" dirty="0" smtClean="0"/>
          </a:p>
          <a:p>
            <a:pPr algn="l"/>
            <a:r>
              <a:rPr lang="ja-JP" altLang="en-US" dirty="0" smtClean="0"/>
              <a:t>・</a:t>
            </a:r>
            <a:r>
              <a:rPr lang="ja-JP" altLang="en-US" dirty="0"/>
              <a:t>講師について</a:t>
            </a:r>
            <a:endParaRPr lang="en-US" altLang="ja-JP" dirty="0"/>
          </a:p>
          <a:p>
            <a:pPr algn="l"/>
            <a:r>
              <a:rPr lang="ja-JP" altLang="en-US" sz="2200" dirty="0"/>
              <a:t>講師の浅尾氏は、高校教諭でありながら愛知県警察本部へ出向しており、現在は若者の非行防止や立ち直り支援などで活躍している。</a:t>
            </a:r>
            <a:endParaRPr lang="en-US" altLang="ja-JP" sz="2200" dirty="0"/>
          </a:p>
          <a:p>
            <a:pPr algn="l"/>
            <a:r>
              <a:rPr lang="ja-JP" altLang="en-US" sz="2200" dirty="0"/>
              <a:t>もともと生徒指導として約２０年間高校生を指導してきた経験を持ち、警察官と高校教諭それぞれの立場で現状を把握している本テーマに関する専門家。</a:t>
            </a:r>
            <a:endParaRPr lang="en-US" altLang="ja-JP" sz="2200" dirty="0"/>
          </a:p>
          <a:p>
            <a:pPr algn="l"/>
            <a:r>
              <a:rPr lang="ja-JP" altLang="en-US" sz="2200" dirty="0"/>
              <a:t>ひと昔前と比べた若者の変化について主観を交えた説明に加え、今の若者に必要なものをご自身の経験を踏まえて語られた。</a:t>
            </a:r>
          </a:p>
          <a:p>
            <a:pPr algn="l">
              <a:lnSpc>
                <a:spcPct val="100000"/>
              </a:lnSpc>
            </a:pPr>
            <a:endParaRPr lang="en-US" altLang="ja-JP" b="1" dirty="0" smtClean="0"/>
          </a:p>
        </p:txBody>
      </p:sp>
    </p:spTree>
    <p:extLst>
      <p:ext uri="{BB962C8B-B14F-4D97-AF65-F5344CB8AC3E}">
        <p14:creationId xmlns:p14="http://schemas.microsoft.com/office/powerpoint/2010/main" val="400407936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508</TotalTime>
  <Words>1367</Words>
  <Application>Microsoft Office PowerPoint</Application>
  <PresentationFormat>ワイド画面</PresentationFormat>
  <Paragraphs>127</Paragraphs>
  <Slides>15</Slides>
  <Notes>14</Notes>
  <HiddenSlides>0</HiddenSlides>
  <MMClips>0</MMClips>
  <ScaleCrop>false</ScaleCrop>
  <HeadingPairs>
    <vt:vector size="6" baseType="variant">
      <vt:variant>
        <vt:lpstr>使用されているフォント</vt:lpstr>
      </vt:variant>
      <vt:variant>
        <vt:i4>3</vt:i4>
      </vt:variant>
      <vt:variant>
        <vt:lpstr>テーマ</vt:lpstr>
      </vt:variant>
      <vt:variant>
        <vt:i4>1</vt:i4>
      </vt:variant>
      <vt:variant>
        <vt:lpstr>スライド タイトル</vt:lpstr>
      </vt:variant>
      <vt:variant>
        <vt:i4>15</vt:i4>
      </vt:variant>
    </vt:vector>
  </HeadingPairs>
  <TitlesOfParts>
    <vt:vector size="19" baseType="lpstr">
      <vt:lpstr>游ゴシック</vt:lpstr>
      <vt:lpstr>游ゴシック Light</vt:lpstr>
      <vt:lpstr>Arial</vt: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豊橋市役所</dc:creator>
  <cp:lastModifiedBy>豊橋市役所</cp:lastModifiedBy>
  <cp:revision>55</cp:revision>
  <dcterms:created xsi:type="dcterms:W3CDTF">2024-03-05T23:48:49Z</dcterms:created>
  <dcterms:modified xsi:type="dcterms:W3CDTF">2024-07-22T04:12:38Z</dcterms:modified>
</cp:coreProperties>
</file>