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4" r:id="rId1"/>
  </p:sldMasterIdLst>
  <p:notesMasterIdLst>
    <p:notesMasterId r:id="rId20"/>
  </p:notesMasterIdLst>
  <p:sldIdLst>
    <p:sldId id="256" r:id="rId2"/>
    <p:sldId id="278" r:id="rId3"/>
    <p:sldId id="273" r:id="rId4"/>
    <p:sldId id="272" r:id="rId5"/>
    <p:sldId id="259" r:id="rId6"/>
    <p:sldId id="260" r:id="rId7"/>
    <p:sldId id="261" r:id="rId8"/>
    <p:sldId id="262" r:id="rId9"/>
    <p:sldId id="263" r:id="rId10"/>
    <p:sldId id="265" r:id="rId11"/>
    <p:sldId id="264" r:id="rId12"/>
    <p:sldId id="266" r:id="rId13"/>
    <p:sldId id="267" r:id="rId14"/>
    <p:sldId id="268" r:id="rId15"/>
    <p:sldId id="269" r:id="rId16"/>
    <p:sldId id="279" r:id="rId17"/>
    <p:sldId id="270" r:id="rId18"/>
    <p:sldId id="271" r:id="rId19"/>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717" autoAdjust="0"/>
  </p:normalViewPr>
  <p:slideViewPr>
    <p:cSldViewPr snapToGrid="0">
      <p:cViewPr varScale="1">
        <p:scale>
          <a:sx n="52" d="100"/>
          <a:sy n="52" d="100"/>
        </p:scale>
        <p:origin x="1422" y="90"/>
      </p:cViewPr>
      <p:guideLst/>
    </p:cSldViewPr>
  </p:slideViewPr>
  <p:notesTextViewPr>
    <p:cViewPr>
      <p:scale>
        <a:sx n="1" d="1"/>
        <a:sy n="1" d="1"/>
      </p:scale>
      <p:origin x="0" y="0"/>
    </p:cViewPr>
  </p:notesTextViewPr>
  <p:notesViewPr>
    <p:cSldViewPr snapToGrid="0">
      <p:cViewPr varScale="1">
        <p:scale>
          <a:sx n="71" d="100"/>
          <a:sy n="71" d="100"/>
        </p:scale>
        <p:origin x="2736" y="5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3508"/>
          </a:xfrm>
          <a:prstGeom prst="rect">
            <a:avLst/>
          </a:prstGeom>
        </p:spPr>
        <p:txBody>
          <a:bodyPr vert="horz" lIns="95427" tIns="47713" rIns="95427" bIns="4771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1"/>
            <a:ext cx="3076364" cy="513508"/>
          </a:xfrm>
          <a:prstGeom prst="rect">
            <a:avLst/>
          </a:prstGeom>
        </p:spPr>
        <p:txBody>
          <a:bodyPr vert="horz" lIns="95427" tIns="47713" rIns="95427" bIns="47713" rtlCol="0"/>
          <a:lstStyle>
            <a:lvl1pPr algn="r">
              <a:defRPr sz="1300"/>
            </a:lvl1pPr>
          </a:lstStyle>
          <a:p>
            <a:fld id="{1DA0275F-B1CE-47B9-9665-83910931868F}" type="datetimeFigureOut">
              <a:rPr kumimoji="1" lang="ja-JP" altLang="en-US" smtClean="0"/>
              <a:t>2022/5/10</a:t>
            </a:fld>
            <a:endParaRPr kumimoji="1" lang="ja-JP" altLang="en-US"/>
          </a:p>
        </p:txBody>
      </p:sp>
      <p:sp>
        <p:nvSpPr>
          <p:cNvPr id="4" name="スライド イメージ プレースホルダー 3"/>
          <p:cNvSpPr>
            <a:spLocks noGrp="1" noRot="1" noChangeAspect="1"/>
          </p:cNvSpPr>
          <p:nvPr>
            <p:ph type="sldImg" idx="2"/>
          </p:nvPr>
        </p:nvSpPr>
        <p:spPr>
          <a:xfrm>
            <a:off x="479425" y="1277938"/>
            <a:ext cx="6140450" cy="3454400"/>
          </a:xfrm>
          <a:prstGeom prst="rect">
            <a:avLst/>
          </a:prstGeom>
          <a:noFill/>
          <a:ln w="12700">
            <a:solidFill>
              <a:prstClr val="black"/>
            </a:solidFill>
          </a:ln>
        </p:spPr>
        <p:txBody>
          <a:bodyPr vert="horz" lIns="95427" tIns="47713" rIns="95427" bIns="47713" rtlCol="0" anchor="ctr"/>
          <a:lstStyle/>
          <a:p>
            <a:endParaRPr lang="ja-JP" altLang="en-US"/>
          </a:p>
        </p:txBody>
      </p:sp>
      <p:sp>
        <p:nvSpPr>
          <p:cNvPr id="5" name="ノート プレースホルダー 4"/>
          <p:cNvSpPr>
            <a:spLocks noGrp="1"/>
          </p:cNvSpPr>
          <p:nvPr>
            <p:ph type="body" sz="quarter" idx="3"/>
          </p:nvPr>
        </p:nvSpPr>
        <p:spPr>
          <a:xfrm>
            <a:off x="709931" y="4925407"/>
            <a:ext cx="5679440" cy="4029880"/>
          </a:xfrm>
          <a:prstGeom prst="rect">
            <a:avLst/>
          </a:prstGeom>
        </p:spPr>
        <p:txBody>
          <a:bodyPr vert="horz" lIns="95427" tIns="47713" rIns="95427" bIns="47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5427" tIns="47713" rIns="95427" bIns="4771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4" cy="513507"/>
          </a:xfrm>
          <a:prstGeom prst="rect">
            <a:avLst/>
          </a:prstGeom>
        </p:spPr>
        <p:txBody>
          <a:bodyPr vert="horz" lIns="95427" tIns="47713" rIns="95427" bIns="47713" rtlCol="0" anchor="b"/>
          <a:lstStyle>
            <a:lvl1pPr algn="r">
              <a:defRPr sz="1300"/>
            </a:lvl1pPr>
          </a:lstStyle>
          <a:p>
            <a:fld id="{6CD17798-0451-41AE-9687-1485C5E3E505}" type="slidenum">
              <a:rPr kumimoji="1" lang="ja-JP" altLang="en-US" smtClean="0"/>
              <a:t>‹#›</a:t>
            </a:fld>
            <a:endParaRPr kumimoji="1" lang="ja-JP" altLang="en-US"/>
          </a:p>
        </p:txBody>
      </p:sp>
    </p:spTree>
    <p:extLst>
      <p:ext uri="{BB962C8B-B14F-4D97-AF65-F5344CB8AC3E}">
        <p14:creationId xmlns:p14="http://schemas.microsoft.com/office/powerpoint/2010/main" val="3405660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蒲郡市では昨年度、「愛知人権教育推進のための調査研究委託事業」として、</a:t>
            </a:r>
            <a:endParaRPr lang="en-US" altLang="ja-JP" sz="1300" dirty="0"/>
          </a:p>
          <a:p>
            <a:pPr defTabSz="954268">
              <a:defRPr/>
            </a:pPr>
            <a:r>
              <a:rPr lang="ja-JP" altLang="en-US" sz="1300" dirty="0"/>
              <a:t>「</a:t>
            </a:r>
            <a:r>
              <a:rPr lang="ja-JP" altLang="en-US" dirty="0"/>
              <a:t>先生に伝えたいＬＧＢＴを理解すること、受け入れることの大切さ」というテーマで</a:t>
            </a:r>
            <a:r>
              <a:rPr lang="ja-JP" altLang="en-US" sz="1300" dirty="0"/>
              <a:t>研修を実施しました。</a:t>
            </a:r>
            <a:endParaRPr lang="en-US" altLang="ja-JP" sz="1300" dirty="0"/>
          </a:p>
          <a:p>
            <a:endParaRPr kumimoji="1" lang="en-US" altLang="ja-JP" dirty="0"/>
          </a:p>
          <a:p>
            <a:r>
              <a:rPr kumimoji="1" lang="ja-JP" altLang="en-US" dirty="0"/>
              <a:t>つい先日まで盛り上がっていた東京オリンピックでは、</a:t>
            </a:r>
            <a:r>
              <a:rPr kumimoji="1" lang="en-US" altLang="ja-JP" b="1" dirty="0"/>
              <a:t>LGBT</a:t>
            </a:r>
            <a:r>
              <a:rPr kumimoji="1" lang="ja-JP" altLang="en-US" dirty="0"/>
              <a:t>（性的マイノリティー）であると自ら公表して出場した選手が１８０人以上で、</a:t>
            </a:r>
            <a:endParaRPr kumimoji="1" lang="en-US" altLang="ja-JP" dirty="0"/>
          </a:p>
          <a:p>
            <a:r>
              <a:rPr kumimoji="1" lang="ja-JP" altLang="en-US" dirty="0"/>
              <a:t>前回大会の３倍を上回っているということです。</a:t>
            </a:r>
            <a:endParaRPr kumimoji="1" lang="en-US" altLang="ja-JP" dirty="0"/>
          </a:p>
          <a:p>
            <a:r>
              <a:rPr kumimoji="1" lang="ja-JP" altLang="en-US" dirty="0"/>
              <a:t>これまでのオリンピックではあまり話題にならなかった記憶がありますが、</a:t>
            </a:r>
            <a:endParaRPr kumimoji="1" lang="en-US" altLang="ja-JP" dirty="0"/>
          </a:p>
          <a:p>
            <a:r>
              <a:rPr kumimoji="1" lang="ja-JP" altLang="en-US" dirty="0"/>
              <a:t>今回の大会では、たびたび</a:t>
            </a:r>
            <a:r>
              <a:rPr kumimoji="1" lang="en-US" altLang="ja-JP" dirty="0"/>
              <a:t>LGBT</a:t>
            </a:r>
            <a:r>
              <a:rPr kumimoji="1" lang="ja-JP" altLang="en-US" dirty="0"/>
              <a:t>について触れられていたように思います。</a:t>
            </a:r>
            <a:endParaRPr kumimoji="1" lang="en-US" altLang="ja-JP" dirty="0"/>
          </a:p>
          <a:p>
            <a:r>
              <a:rPr kumimoji="1" lang="ja-JP" altLang="en-US" dirty="0"/>
              <a:t>世界でも日本でも、「性の多様性」についての理解が進んできていることが感じられました。</a:t>
            </a:r>
            <a:endParaRPr kumimoji="1" lang="en-US" altLang="ja-JP" dirty="0"/>
          </a:p>
          <a:p>
            <a:endParaRPr kumimoji="1" lang="en-US" altLang="ja-JP" dirty="0"/>
          </a:p>
          <a:p>
            <a:pPr defTabSz="954268">
              <a:defRPr/>
            </a:pPr>
            <a:r>
              <a:rPr kumimoji="1" lang="ja-JP" altLang="en-US" dirty="0"/>
              <a:t>蒲郡市では、</a:t>
            </a:r>
            <a:r>
              <a:rPr lang="ja-JP" altLang="ja-JP" sz="1300" dirty="0"/>
              <a:t>毎年市</a:t>
            </a:r>
            <a:r>
              <a:rPr lang="ja-JP" altLang="en-US" sz="1300" dirty="0"/>
              <a:t>の</a:t>
            </a:r>
            <a:r>
              <a:rPr lang="ja-JP" altLang="ja-JP" sz="1300" dirty="0"/>
              <a:t>職員に対してＬＧＢＴ理解研修を実施して</a:t>
            </a:r>
            <a:r>
              <a:rPr lang="ja-JP" altLang="en-US" sz="1300" dirty="0"/>
              <a:t>おり、</a:t>
            </a:r>
            <a:endParaRPr lang="en-US" altLang="ja-JP" sz="1300" dirty="0"/>
          </a:p>
          <a:p>
            <a:pPr defTabSz="954268">
              <a:defRPr/>
            </a:pPr>
            <a:r>
              <a:rPr lang="ja-JP" altLang="en-US" sz="1300" dirty="0"/>
              <a:t>お互いの多様性を認め合える温かいまちづくりを目指しています。</a:t>
            </a:r>
            <a:endParaRPr lang="en-US" altLang="ja-JP" sz="1300" dirty="0"/>
          </a:p>
          <a:p>
            <a:pPr defTabSz="954268">
              <a:defRPr/>
            </a:pPr>
            <a:r>
              <a:rPr lang="ja-JP" altLang="en-US" sz="1300" dirty="0"/>
              <a:t>そんな私たちのまち、蒲郡について、少しお話をします。</a:t>
            </a:r>
            <a:endParaRPr lang="en-US" altLang="ja-JP" sz="1300"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1</a:t>
            </a:fld>
            <a:endParaRPr kumimoji="1" lang="ja-JP" altLang="en-US"/>
          </a:p>
        </p:txBody>
      </p:sp>
    </p:spTree>
    <p:extLst>
      <p:ext uri="{BB962C8B-B14F-4D97-AF65-F5344CB8AC3E}">
        <p14:creationId xmlns:p14="http://schemas.microsoft.com/office/powerpoint/2010/main" val="305353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268">
              <a:defRPr/>
            </a:pPr>
            <a:r>
              <a:rPr lang="ja-JP" altLang="en-US" sz="1300" dirty="0"/>
              <a:t>いよいよ、研修開始です。</a:t>
            </a:r>
            <a:endParaRPr lang="en-US" altLang="ja-JP" sz="1300" dirty="0"/>
          </a:p>
          <a:p>
            <a:pPr defTabSz="954268">
              <a:defRPr/>
            </a:pPr>
            <a:endParaRPr lang="en-US" altLang="ja-JP" sz="1300" dirty="0"/>
          </a:p>
          <a:p>
            <a:pPr defTabSz="954268">
              <a:defRPr/>
            </a:pPr>
            <a:r>
              <a:rPr lang="ja-JP" altLang="ja-JP" sz="1300" dirty="0"/>
              <a:t>当日は、</a:t>
            </a:r>
            <a:r>
              <a:rPr lang="ja-JP" altLang="en-US" sz="1300" dirty="0"/>
              <a:t>特定非営利活動法人</a:t>
            </a:r>
            <a:r>
              <a:rPr lang="en-US" altLang="ja-JP" sz="1300" dirty="0"/>
              <a:t>ASTA</a:t>
            </a:r>
            <a:r>
              <a:rPr lang="ja-JP" altLang="en-US" sz="1300" dirty="0"/>
              <a:t>様より、</a:t>
            </a:r>
            <a:r>
              <a:rPr lang="ja-JP" altLang="ja-JP" sz="1300" dirty="0"/>
              <a:t>ＬＧＢＴ当事</a:t>
            </a:r>
            <a:r>
              <a:rPr lang="ja-JP" altLang="en-US" sz="1300" dirty="0"/>
              <a:t>者２名と</a:t>
            </a:r>
            <a:r>
              <a:rPr lang="ja-JP" altLang="ja-JP" sz="1300" dirty="0"/>
              <a:t>、</a:t>
            </a:r>
            <a:r>
              <a:rPr lang="ja-JP" altLang="en-US" sz="1300" dirty="0"/>
              <a:t>ＬＧＢＴの子を持つ</a:t>
            </a:r>
            <a:r>
              <a:rPr lang="ja-JP" altLang="ja-JP" sz="1300" dirty="0"/>
              <a:t>母親</a:t>
            </a:r>
            <a:r>
              <a:rPr lang="ja-JP" altLang="en-US" sz="1300" dirty="0"/>
              <a:t>１名の、</a:t>
            </a:r>
            <a:endParaRPr lang="en-US" altLang="ja-JP" sz="1300" dirty="0"/>
          </a:p>
          <a:p>
            <a:pPr defTabSz="954268">
              <a:defRPr/>
            </a:pPr>
            <a:r>
              <a:rPr lang="ja-JP" altLang="ja-JP" sz="1300" dirty="0"/>
              <a:t>３名の方にオンラインで講師としてご登壇いただきました。</a:t>
            </a:r>
            <a:endParaRPr lang="en-US" altLang="ja-JP" sz="1300" dirty="0"/>
          </a:p>
          <a:p>
            <a:pPr defTabSz="954268">
              <a:defRPr/>
            </a:pPr>
            <a:r>
              <a:rPr lang="en-US" altLang="ja-JP" sz="1300" dirty="0"/>
              <a:t>ASTA</a:t>
            </a:r>
            <a:r>
              <a:rPr lang="ja-JP" altLang="en-US" sz="1300" dirty="0"/>
              <a:t>は、</a:t>
            </a:r>
            <a:r>
              <a:rPr lang="en-US" altLang="ja-JP" sz="1300" dirty="0"/>
              <a:t>LGBT</a:t>
            </a:r>
            <a:r>
              <a:rPr lang="ja-JP" altLang="en-US" sz="1300" dirty="0"/>
              <a:t>当事者、ご家族、支援者による啓発団体です。</a:t>
            </a:r>
            <a:endParaRPr lang="en-US" altLang="ja-JP" sz="1300" dirty="0"/>
          </a:p>
          <a:p>
            <a:pPr defTabSz="954268">
              <a:defRPr/>
            </a:pPr>
            <a:r>
              <a:rPr lang="en-US" altLang="ja-JP" sz="1300" dirty="0"/>
              <a:t>LGBT</a:t>
            </a:r>
            <a:r>
              <a:rPr lang="ja-JP" altLang="en-US" sz="1300" dirty="0"/>
              <a:t>に関する知識不足が招くいじめや、当事者自身の自己否定など、多くの問題を改善するため、</a:t>
            </a:r>
            <a:endParaRPr lang="en-US" altLang="ja-JP" sz="1300" dirty="0"/>
          </a:p>
          <a:p>
            <a:pPr defTabSz="954268">
              <a:defRPr/>
            </a:pPr>
            <a:r>
              <a:rPr lang="ja-JP" altLang="en-US" sz="1300" dirty="0"/>
              <a:t>自治体職員や児童学生を含む学校関係者、会社組織など、社会全体への啓発を行っている団体です。</a:t>
            </a:r>
            <a:endParaRPr lang="en-US" altLang="ja-JP" sz="1300" dirty="0"/>
          </a:p>
          <a:p>
            <a:pPr defTabSz="954268">
              <a:defRPr/>
            </a:pPr>
            <a:endParaRPr lang="en-US" altLang="ja-JP" sz="1300" dirty="0"/>
          </a:p>
          <a:p>
            <a:pPr defTabSz="954268">
              <a:defRPr/>
            </a:pPr>
            <a:r>
              <a:rPr lang="ja-JP" altLang="ja-JP" sz="1300" dirty="0"/>
              <a:t>まず初めに、ＬＧＢＴについての基礎知識の説明がありました。</a:t>
            </a:r>
            <a:r>
              <a:rPr lang="ja-JP" altLang="en-US" sz="1300" dirty="0"/>
              <a:t>（</a:t>
            </a:r>
            <a:r>
              <a:rPr lang="en-US" altLang="ja-JP" sz="1300" dirty="0"/>
              <a:t>LGBT</a:t>
            </a:r>
            <a:r>
              <a:rPr lang="ja-JP" altLang="en-US" sz="1300" dirty="0"/>
              <a:t>とは～</a:t>
            </a:r>
            <a:r>
              <a:rPr lang="en-US" altLang="ja-JP" sz="1300" dirty="0"/>
              <a:t>MTF</a:t>
            </a:r>
            <a:r>
              <a:rPr lang="ja-JP" altLang="en-US" sz="1300" dirty="0"/>
              <a:t>の説明まで　読む）</a:t>
            </a:r>
            <a:endParaRPr lang="en-US" altLang="ja-JP" sz="1300" dirty="0"/>
          </a:p>
          <a:p>
            <a:pPr defTabSz="954268">
              <a:defRPr/>
            </a:pPr>
            <a:endParaRPr lang="en-US" altLang="ja-JP" sz="1300" dirty="0"/>
          </a:p>
          <a:p>
            <a:pPr defTabSz="954268">
              <a:defRPr/>
            </a:pPr>
            <a:r>
              <a:rPr lang="en-US" altLang="ja-JP" sz="1300" dirty="0"/>
              <a:t>LGBT</a:t>
            </a:r>
            <a:r>
              <a:rPr lang="ja-JP" altLang="en-US" sz="1300" dirty="0"/>
              <a:t>以外にも様々なセクシュアリティがあり、</a:t>
            </a:r>
            <a:r>
              <a:rPr lang="ja-JP" altLang="ja-JP" sz="1300" dirty="0"/>
              <a:t>セクシュアリティ（性のあり方）</a:t>
            </a:r>
            <a:r>
              <a:rPr lang="ja-JP" altLang="en-US" sz="1300" dirty="0"/>
              <a:t>の組み合わせは虹のように多様で</a:t>
            </a:r>
            <a:r>
              <a:rPr lang="ja-JP" altLang="ja-JP" sz="1300" dirty="0"/>
              <a:t>あ</a:t>
            </a:r>
            <a:r>
              <a:rPr lang="ja-JP" altLang="en-US" sz="1300" dirty="0"/>
              <a:t>るということ。</a:t>
            </a:r>
            <a:endParaRPr lang="en-US" altLang="ja-JP" sz="1300" dirty="0"/>
          </a:p>
          <a:p>
            <a:pPr defTabSz="954268">
              <a:defRPr/>
            </a:pPr>
            <a:r>
              <a:rPr lang="ja-JP" altLang="en-US" sz="1300" dirty="0"/>
              <a:t>冒頭でお話ししたように、</a:t>
            </a:r>
            <a:r>
              <a:rPr lang="ja-JP" altLang="ja-JP" sz="1300" dirty="0"/>
              <a:t>セクシュアルマイノリティと呼ばれる人の割合は、</a:t>
            </a:r>
            <a:r>
              <a:rPr lang="ja-JP" altLang="en-US" sz="1300" dirty="0"/>
              <a:t>左利きの人</a:t>
            </a:r>
            <a:r>
              <a:rPr lang="ja-JP" altLang="ja-JP" sz="1300" dirty="0"/>
              <a:t>と同程度であるということを</a:t>
            </a:r>
            <a:r>
              <a:rPr lang="ja-JP" altLang="en-US" sz="1300" dirty="0"/>
              <a:t>ここで</a:t>
            </a:r>
            <a:r>
              <a:rPr lang="ja-JP" altLang="ja-JP" sz="1300" dirty="0"/>
              <a:t>知りました。</a:t>
            </a:r>
            <a:endParaRPr lang="en-US" altLang="ja-JP" sz="1300" dirty="0"/>
          </a:p>
          <a:p>
            <a:pPr defTabSz="954268">
              <a:defRPr/>
            </a:pPr>
            <a:endParaRPr lang="en-US" altLang="ja-JP" sz="1300" dirty="0"/>
          </a:p>
          <a:p>
            <a:pPr defTabSz="954268">
              <a:defRPr/>
            </a:pPr>
            <a:r>
              <a:rPr lang="ja-JP" altLang="en-US" sz="1300" dirty="0"/>
              <a:t>これまで</a:t>
            </a:r>
            <a:r>
              <a:rPr lang="ja-JP" altLang="ja-JP" sz="1300" dirty="0"/>
              <a:t>知らないうちに、自分の何気ない言葉が当事者を傷つけていたかもしれ</a:t>
            </a:r>
            <a:r>
              <a:rPr lang="ja-JP" altLang="en-US" sz="1300" dirty="0"/>
              <a:t>ないと感じました</a:t>
            </a:r>
            <a:r>
              <a:rPr lang="ja-JP" altLang="ja-JP" sz="1300"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10</a:t>
            </a:fld>
            <a:endParaRPr kumimoji="1" lang="ja-JP" altLang="en-US"/>
          </a:p>
        </p:txBody>
      </p:sp>
    </p:spTree>
    <p:extLst>
      <p:ext uri="{BB962C8B-B14F-4D97-AF65-F5344CB8AC3E}">
        <p14:creationId xmlns:p14="http://schemas.microsoft.com/office/powerpoint/2010/main" val="4201176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次に、</a:t>
            </a:r>
            <a:r>
              <a:rPr lang="ja-JP" altLang="ja-JP" sz="1300" dirty="0"/>
              <a:t>講師のライフ</a:t>
            </a:r>
            <a:r>
              <a:rPr lang="ja-JP" altLang="en-US" sz="1300" dirty="0"/>
              <a:t> </a:t>
            </a:r>
            <a:r>
              <a:rPr lang="ja-JP" altLang="ja-JP" sz="1300" dirty="0"/>
              <a:t>ヒストリー</a:t>
            </a:r>
            <a:r>
              <a:rPr lang="ja-JP" altLang="en-US" sz="1300" dirty="0"/>
              <a:t>をお話いただきました。</a:t>
            </a:r>
            <a:endParaRPr lang="en-US" altLang="ja-JP" sz="1300" dirty="0"/>
          </a:p>
          <a:p>
            <a:endParaRPr lang="ja-JP" altLang="ja-JP" sz="1300" dirty="0"/>
          </a:p>
          <a:p>
            <a:r>
              <a:rPr lang="ja-JP" altLang="en-US" sz="1300" dirty="0"/>
              <a:t>それぞれの</a:t>
            </a:r>
            <a:r>
              <a:rPr lang="ja-JP" altLang="ja-JP" sz="1300" dirty="0"/>
              <a:t>立場からの経験、学校での出来事、その時の気持ちなどを、生の声でお話しいただきました。</a:t>
            </a:r>
            <a:endParaRPr lang="en-US" altLang="ja-JP" sz="1300" dirty="0"/>
          </a:p>
          <a:p>
            <a:endParaRPr lang="en-US" altLang="ja-JP" sz="1300" dirty="0"/>
          </a:p>
          <a:p>
            <a:r>
              <a:rPr lang="ja-JP" altLang="en-US" sz="1300" dirty="0"/>
              <a:t>始めに母親の立場で、</a:t>
            </a:r>
            <a:r>
              <a:rPr lang="ja-JP" altLang="ja-JP" sz="1300" dirty="0"/>
              <a:t>お子さんにカミングアウトされた時のことについて、詳しくお話をしていただきました。</a:t>
            </a:r>
            <a:endParaRPr lang="en-US" altLang="ja-JP" sz="1300" dirty="0"/>
          </a:p>
          <a:p>
            <a:r>
              <a:rPr lang="ja-JP" altLang="ja-JP" sz="1300" dirty="0"/>
              <a:t>お子さんとの会話</a:t>
            </a:r>
            <a:r>
              <a:rPr lang="ja-JP" altLang="en-US" sz="1300" dirty="0"/>
              <a:t>の内容</a:t>
            </a:r>
            <a:r>
              <a:rPr lang="ja-JP" altLang="ja-JP" sz="1300" dirty="0"/>
              <a:t>などを紹介され、実に身近に感じるものでした。</a:t>
            </a:r>
            <a:endParaRPr lang="en-US" altLang="ja-JP" sz="1300" dirty="0"/>
          </a:p>
          <a:p>
            <a:r>
              <a:rPr lang="ja-JP" altLang="ja-JP" sz="1300" dirty="0"/>
              <a:t>子どもがギリギリまで悩んだ末に親にカミングアウトしても、実際には講師の</a:t>
            </a:r>
            <a:r>
              <a:rPr lang="ja-JP" altLang="en-US" sz="1300" dirty="0"/>
              <a:t>方の</a:t>
            </a:r>
            <a:r>
              <a:rPr lang="ja-JP" altLang="ja-JP" sz="1300" dirty="0"/>
              <a:t>ように子ど</a:t>
            </a:r>
            <a:r>
              <a:rPr lang="ja-JP" altLang="en-US" sz="1300" dirty="0"/>
              <a:t>も</a:t>
            </a:r>
            <a:r>
              <a:rPr lang="ja-JP" altLang="ja-JP" sz="1300" dirty="0"/>
              <a:t>と向き合えない親も多く、</a:t>
            </a:r>
            <a:endParaRPr lang="en-US" altLang="ja-JP" sz="1300" dirty="0"/>
          </a:p>
          <a:p>
            <a:r>
              <a:rPr lang="ja-JP" altLang="ja-JP" sz="1300" dirty="0"/>
              <a:t>そのため、子どもはひどく傷つき、自己否定をするようになってしまうそうです。</a:t>
            </a:r>
            <a:endParaRPr lang="en-US" altLang="ja-JP" sz="1300" dirty="0"/>
          </a:p>
          <a:p>
            <a:endParaRPr lang="ja-JP" altLang="ja-JP" sz="1300" dirty="0"/>
          </a:p>
          <a:p>
            <a:r>
              <a:rPr lang="ja-JP" altLang="ja-JP" sz="1300" dirty="0"/>
              <a:t>また、当事者お２人にも自身の経験についてお話をしていただきました。</a:t>
            </a:r>
            <a:endParaRPr lang="en-US" altLang="ja-JP" sz="1300" dirty="0"/>
          </a:p>
          <a:p>
            <a:r>
              <a:rPr lang="ja-JP" altLang="ja-JP" sz="1300" dirty="0"/>
              <a:t>親や家族と分かり合えるまでの孤独感、学校生活の中での制服に対する違和感や着替えが恥ずかしかったこと、</a:t>
            </a:r>
            <a:endParaRPr lang="en-US" altLang="ja-JP" sz="1300" dirty="0"/>
          </a:p>
          <a:p>
            <a:r>
              <a:rPr lang="ja-JP" altLang="ja-JP" sz="1300" dirty="0"/>
              <a:t>また、性別関係なく自分を一人の人間として認めてくれた友人に救われたことなど、目に見えていないけれど、</a:t>
            </a:r>
            <a:endParaRPr lang="en-US" altLang="ja-JP" sz="1300" dirty="0"/>
          </a:p>
          <a:p>
            <a:r>
              <a:rPr lang="ja-JP" altLang="ja-JP" sz="1300" dirty="0"/>
              <a:t>実際に思い悩んでいる子が今この瞬間もいるのかもしれないと気づかされる内容でした。</a:t>
            </a:r>
          </a:p>
          <a:p>
            <a:endParaRPr kumimoji="1" lang="ja-JP" altLang="en-US" dirty="0"/>
          </a:p>
          <a:p>
            <a:endParaRPr lang="ja-JP" altLang="ja-JP" sz="13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11</a:t>
            </a:fld>
            <a:endParaRPr kumimoji="1" lang="ja-JP" altLang="en-US"/>
          </a:p>
        </p:txBody>
      </p:sp>
    </p:spTree>
    <p:extLst>
      <p:ext uri="{BB962C8B-B14F-4D97-AF65-F5344CB8AC3E}">
        <p14:creationId xmlns:p14="http://schemas.microsoft.com/office/powerpoint/2010/main" val="74287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t>当事者にとって、自分を一個人として認めてもらえること、理解してもらえることが大きな救いになります。</a:t>
            </a:r>
            <a:endParaRPr lang="en-US" altLang="ja-JP" sz="1300" dirty="0"/>
          </a:p>
          <a:p>
            <a:endParaRPr lang="en-US" altLang="ja-JP" sz="1300" dirty="0"/>
          </a:p>
          <a:p>
            <a:r>
              <a:rPr lang="ja-JP" altLang="ja-JP" sz="1300" dirty="0"/>
              <a:t>そういった理解者を「ＡＬＬＹ（アライ）」と呼び、これは英語のＡｌｌｙに由来する「支援者」「同盟」「味方」という意味を持ちます。</a:t>
            </a:r>
            <a:endParaRPr lang="en-US" altLang="ja-JP" sz="1300" dirty="0"/>
          </a:p>
          <a:p>
            <a:r>
              <a:rPr lang="ja-JP" altLang="ja-JP" sz="1300" dirty="0"/>
              <a:t>今回の研修受講者に、ＬＧＢＴの理解者「ＡＬＬＹ」であることを示すレインボーパズルを配布しました。</a:t>
            </a:r>
            <a:endParaRPr lang="en-US" altLang="ja-JP" sz="1300" dirty="0"/>
          </a:p>
          <a:p>
            <a:r>
              <a:rPr lang="ja-JP" altLang="ja-JP" sz="1300" dirty="0"/>
              <a:t>口に出さなくても、どこかでこのパズルを掲示することで、｢あなたの理解者である｣という意思を伝えられるものです。</a:t>
            </a:r>
            <a:endParaRPr lang="en-US" altLang="ja-JP" sz="1300" dirty="0"/>
          </a:p>
          <a:p>
            <a:endParaRPr lang="en-US" altLang="ja-JP" sz="1300" dirty="0"/>
          </a:p>
          <a:p>
            <a:r>
              <a:rPr lang="ja-JP" altLang="en-US" sz="1300" dirty="0"/>
              <a:t>先生が、このパズルをどこかに飾っていると、当事者の子は相談に行きやすいというお話もありました。</a:t>
            </a:r>
            <a:endParaRPr lang="en-US" altLang="ja-JP" sz="1300" dirty="0"/>
          </a:p>
          <a:p>
            <a:endParaRPr lang="ja-JP" altLang="ja-JP" sz="13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12</a:t>
            </a:fld>
            <a:endParaRPr kumimoji="1" lang="ja-JP" altLang="en-US"/>
          </a:p>
        </p:txBody>
      </p:sp>
    </p:spTree>
    <p:extLst>
      <p:ext uri="{BB962C8B-B14F-4D97-AF65-F5344CB8AC3E}">
        <p14:creationId xmlns:p14="http://schemas.microsoft.com/office/powerpoint/2010/main" val="40864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t>小学生から中学生</a:t>
            </a:r>
            <a:r>
              <a:rPr lang="ja-JP" altLang="en-US" sz="1300" dirty="0"/>
              <a:t>、高校生もそうですが、</a:t>
            </a:r>
            <a:r>
              <a:rPr lang="ja-JP" altLang="ja-JP" sz="1300" dirty="0"/>
              <a:t>子どもたちは家にいる時間と同じくらいの時間を学校で過ごします。</a:t>
            </a:r>
            <a:endParaRPr lang="en-US" altLang="ja-JP" sz="1300" dirty="0"/>
          </a:p>
          <a:p>
            <a:r>
              <a:rPr lang="ja-JP" altLang="en-US" sz="1300" dirty="0"/>
              <a:t>「約６割の</a:t>
            </a:r>
            <a:r>
              <a:rPr lang="en-US" altLang="ja-JP" sz="1300" dirty="0"/>
              <a:t>LGBT</a:t>
            </a:r>
            <a:r>
              <a:rPr lang="ja-JP" altLang="en-US" sz="1300" dirty="0"/>
              <a:t>の子どもが教育現場でいじめや暴力を受けた事がある。」とか</a:t>
            </a:r>
            <a:endParaRPr lang="en-US" altLang="ja-JP" sz="1300" dirty="0"/>
          </a:p>
          <a:p>
            <a:r>
              <a:rPr lang="ja-JP" altLang="en-US" sz="1300" dirty="0"/>
              <a:t>「約７割のトランスジェンダー（性同一性障害など）が自殺念慮（ねんりょ）を抱いたことがある」</a:t>
            </a:r>
          </a:p>
          <a:p>
            <a:r>
              <a:rPr lang="ja-JP" altLang="en-US" sz="1300" dirty="0"/>
              <a:t>など、学齢期における</a:t>
            </a:r>
            <a:r>
              <a:rPr lang="en-US" altLang="ja-JP" sz="1300" dirty="0"/>
              <a:t>LGBT</a:t>
            </a:r>
            <a:r>
              <a:rPr lang="ja-JP" altLang="en-US" sz="1300" dirty="0"/>
              <a:t>に関する調査に、このような結果があることがわかりました。</a:t>
            </a:r>
            <a:endParaRPr lang="en-US" altLang="ja-JP" sz="1300" dirty="0"/>
          </a:p>
          <a:p>
            <a:endParaRPr lang="en-US" altLang="ja-JP" sz="1300" dirty="0"/>
          </a:p>
          <a:p>
            <a:r>
              <a:rPr lang="ja-JP" altLang="en-US" sz="1300" dirty="0"/>
              <a:t>学校のみんなが、男の子・女の子としてではなく、一人の人として理解し接してくれるような、学校になるとよいなと思います。</a:t>
            </a:r>
            <a:endParaRPr lang="en-US" altLang="ja-JP" sz="1300" dirty="0"/>
          </a:p>
          <a:p>
            <a:endParaRPr lang="en-US" altLang="ja-JP" sz="1300" dirty="0"/>
          </a:p>
          <a:p>
            <a:r>
              <a:rPr lang="ja-JP" altLang="en-US" sz="1300" dirty="0"/>
              <a:t>また、</a:t>
            </a:r>
            <a:r>
              <a:rPr lang="ja-JP" altLang="en-US" sz="1300" dirty="0">
                <a:latin typeface="ＭＳ 明朝" panose="02020609040205080304" pitchFamily="17" charset="-128"/>
                <a:ea typeface="ＭＳ 明朝" panose="02020609040205080304" pitchFamily="17" charset="-128"/>
              </a:rPr>
              <a:t>本人の了解を得ずに、公にしていない性的指向や性自認を第三者に暴露する行為を「アウティング」と言います。</a:t>
            </a:r>
            <a:endParaRPr lang="en-US" altLang="ja-JP" sz="1300" dirty="0">
              <a:latin typeface="ＭＳ 明朝" panose="02020609040205080304" pitchFamily="17" charset="-128"/>
              <a:ea typeface="ＭＳ 明朝" panose="02020609040205080304" pitchFamily="17" charset="-128"/>
            </a:endParaRPr>
          </a:p>
          <a:p>
            <a:r>
              <a:rPr lang="ja-JP" altLang="en-US" sz="1300" dirty="0"/>
              <a:t>頼りにしている先生や一部の友人に理解をもとめ、勇気を出してカミングアウトしたにもかかわらず、知らないうちに他者にそれを暴露されてしまった子が、</a:t>
            </a:r>
            <a:endParaRPr lang="en-US" altLang="ja-JP" sz="1300" dirty="0"/>
          </a:p>
          <a:p>
            <a:r>
              <a:rPr lang="ja-JP" altLang="en-US" sz="1300" dirty="0"/>
              <a:t>自殺してしまったという例があることも話されました。</a:t>
            </a:r>
            <a:endParaRPr lang="en-US" altLang="ja-JP" sz="1300" dirty="0"/>
          </a:p>
          <a:p>
            <a:endParaRPr lang="en-US" altLang="ja-JP" sz="1300" dirty="0"/>
          </a:p>
          <a:p>
            <a:r>
              <a:rPr lang="en-US" altLang="ja-JP" sz="1300" dirty="0"/>
              <a:t>ALLY</a:t>
            </a:r>
            <a:r>
              <a:rPr lang="ja-JP" altLang="en-US" sz="1300" dirty="0"/>
              <a:t>として心得ておく必要があります。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13</a:t>
            </a:fld>
            <a:endParaRPr kumimoji="1" lang="ja-JP" altLang="en-US"/>
          </a:p>
        </p:txBody>
      </p:sp>
    </p:spTree>
    <p:extLst>
      <p:ext uri="{BB962C8B-B14F-4D97-AF65-F5344CB8AC3E}">
        <p14:creationId xmlns:p14="http://schemas.microsoft.com/office/powerpoint/2010/main" val="2815284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研修の成果についてです。</a:t>
            </a:r>
            <a:endParaRPr kumimoji="1" lang="en-US" altLang="ja-JP" dirty="0"/>
          </a:p>
          <a:p>
            <a:pPr defTabSz="954268">
              <a:defRPr/>
            </a:pPr>
            <a:r>
              <a:rPr lang="ja-JP" altLang="ja-JP" sz="1300" dirty="0">
                <a:solidFill>
                  <a:prstClr val="black"/>
                </a:solidFill>
                <a:latin typeface="游ゴシック" panose="020B0400000000000000" pitchFamily="50" charset="-128"/>
                <a:cs typeface="Times New Roman" panose="02020603050405020304" pitchFamily="18" charset="0"/>
              </a:rPr>
              <a:t>研修会の開催前後に、同じ内容のアンケートを実施しました。</a:t>
            </a:r>
            <a:endParaRPr lang="ja-JP" altLang="en-US" sz="1300" dirty="0">
              <a:solidFill>
                <a:prstClr val="black"/>
              </a:solidFill>
              <a:latin typeface="游ゴシック" panose="020B0400000000000000" pitchFamily="50" charset="-128"/>
            </a:endParaRPr>
          </a:p>
          <a:p>
            <a:endParaRPr kumimoji="1" lang="en-US" altLang="ja-JP" dirty="0"/>
          </a:p>
          <a:p>
            <a:r>
              <a:rPr kumimoji="1" lang="ja-JP" altLang="en-US" dirty="0"/>
              <a:t>研修受講前には自分の友達にセクシュアルマイノリティの人がいた場合に抵抗を感じていた人が、</a:t>
            </a:r>
            <a:endParaRPr kumimoji="1" lang="en-US" altLang="ja-JP" dirty="0"/>
          </a:p>
          <a:p>
            <a:r>
              <a:rPr kumimoji="1" lang="ja-JP" altLang="en-US" dirty="0"/>
              <a:t>研修受講後に抵抗がなくなったという人が多くあったことがわかります。</a:t>
            </a:r>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14</a:t>
            </a:fld>
            <a:endParaRPr kumimoji="1" lang="ja-JP" altLang="en-US"/>
          </a:p>
        </p:txBody>
      </p:sp>
    </p:spTree>
    <p:extLst>
      <p:ext uri="{BB962C8B-B14F-4D97-AF65-F5344CB8AC3E}">
        <p14:creationId xmlns:p14="http://schemas.microsoft.com/office/powerpoint/2010/main" val="2015096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また、自分の家族にセクシュアルマイノリティの人がいた場合に、</a:t>
            </a:r>
            <a:endParaRPr lang="en-US" altLang="ja-JP" sz="1300" dirty="0"/>
          </a:p>
          <a:p>
            <a:r>
              <a:rPr lang="ja-JP" altLang="en-US" sz="1300" dirty="0"/>
              <a:t>研修前には抵抗がある・少し抵抗があると感じていた人の割合が多かったのが、</a:t>
            </a:r>
            <a:endParaRPr lang="en-US" altLang="ja-JP" sz="1300" dirty="0"/>
          </a:p>
          <a:p>
            <a:r>
              <a:rPr lang="ja-JP" altLang="en-US" sz="1300" dirty="0"/>
              <a:t>研修受講後には「抵抗はない」という人の割合が増えていました。</a:t>
            </a:r>
            <a:endParaRPr lang="en-US" altLang="ja-JP" sz="1300" dirty="0"/>
          </a:p>
          <a:p>
            <a:endParaRPr lang="en-US" altLang="ja-JP" sz="1300" dirty="0"/>
          </a:p>
          <a:p>
            <a:r>
              <a:rPr lang="ja-JP" altLang="en-US" sz="1300" dirty="0"/>
              <a:t>また、困っているセクシュアルマイノリティの人がいたら、味方になりたいかという質問に対し、</a:t>
            </a:r>
            <a:endParaRPr lang="en-US" altLang="ja-JP" sz="1300" dirty="0"/>
          </a:p>
          <a:p>
            <a:r>
              <a:rPr lang="ja-JP" altLang="en-US" sz="1300" dirty="0"/>
              <a:t>研修受講前は「少し思う」の割合が最も多かったのが、</a:t>
            </a:r>
            <a:endParaRPr lang="en-US" altLang="ja-JP" sz="1300" dirty="0"/>
          </a:p>
          <a:p>
            <a:r>
              <a:rPr lang="ja-JP" altLang="en-US" sz="1300" dirty="0"/>
              <a:t>研修受講後には「強く思う」が最も多く転じています。</a:t>
            </a:r>
            <a:endParaRPr lang="en-US" altLang="ja-JP" sz="1300" dirty="0"/>
          </a:p>
          <a:p>
            <a:endParaRPr lang="en-US" altLang="ja-JP" sz="1300"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15</a:t>
            </a:fld>
            <a:endParaRPr kumimoji="1" lang="ja-JP" altLang="en-US"/>
          </a:p>
        </p:txBody>
      </p:sp>
    </p:spTree>
    <p:extLst>
      <p:ext uri="{BB962C8B-B14F-4D97-AF65-F5344CB8AC3E}">
        <p14:creationId xmlns:p14="http://schemas.microsoft.com/office/powerpoint/2010/main" val="119167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また、人の考え方が自分と違っても、否定せず尊重できるか、という問いや、</a:t>
            </a:r>
            <a:endParaRPr lang="en-US" altLang="ja-JP" sz="1300" dirty="0"/>
          </a:p>
          <a:p>
            <a:r>
              <a:rPr lang="ja-JP" altLang="en-US" sz="1300" dirty="0"/>
              <a:t>教員に対して性的マイノリティに関する研修が必要かという問いに対しても、</a:t>
            </a:r>
            <a:endParaRPr lang="en-US" altLang="ja-JP" sz="1300" dirty="0"/>
          </a:p>
          <a:p>
            <a:r>
              <a:rPr lang="ja-JP" altLang="en-US" sz="1300" dirty="0"/>
              <a:t>研修受講前は「少し思う」の割合が最も多かったのが、</a:t>
            </a:r>
            <a:endParaRPr lang="en-US" altLang="ja-JP" sz="1300" dirty="0"/>
          </a:p>
          <a:p>
            <a:r>
              <a:rPr lang="ja-JP" altLang="en-US" sz="1300" dirty="0"/>
              <a:t>研修受講後には「強く思う」が最も多くに転じるという、同じ結果が得られています。</a:t>
            </a:r>
            <a:endParaRPr lang="en-US" altLang="ja-JP" sz="1300" dirty="0"/>
          </a:p>
          <a:p>
            <a:endParaRPr lang="en-US" altLang="ja-JP" sz="1300" dirty="0"/>
          </a:p>
          <a:p>
            <a:r>
              <a:rPr lang="ja-JP" altLang="ja-JP" sz="1300" dirty="0"/>
              <a:t>このように、研修の受講前後で多くの教員の意識の変化が見られました。</a:t>
            </a:r>
            <a:endParaRPr lang="en-US" altLang="ja-JP" sz="1300" dirty="0"/>
          </a:p>
          <a:p>
            <a:r>
              <a:rPr lang="ja-JP" altLang="ja-JP" sz="1300" dirty="0"/>
              <a:t>漠然と知っている、理解しているつもりの時の意識と、研修を受講し、</a:t>
            </a:r>
            <a:r>
              <a:rPr lang="ja-JP" altLang="en-US" sz="1300" dirty="0"/>
              <a:t>生の声を聴き、</a:t>
            </a:r>
            <a:endParaRPr lang="en-US" altLang="ja-JP" sz="1300" dirty="0"/>
          </a:p>
          <a:p>
            <a:r>
              <a:rPr lang="ja-JP" altLang="ja-JP" sz="1300" dirty="0"/>
              <a:t>理解したうえでの意識</a:t>
            </a:r>
            <a:r>
              <a:rPr lang="ja-JP" altLang="en-US" sz="1300" dirty="0"/>
              <a:t>が、顕著に</a:t>
            </a:r>
            <a:r>
              <a:rPr lang="ja-JP" altLang="ja-JP" sz="1300" dirty="0"/>
              <a:t>変化</a:t>
            </a:r>
            <a:r>
              <a:rPr lang="ja-JP" altLang="en-US" sz="1300" dirty="0"/>
              <a:t>するのを目の当たりにしました</a:t>
            </a:r>
            <a:r>
              <a:rPr lang="ja-JP" altLang="ja-JP" sz="1300"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16</a:t>
            </a:fld>
            <a:endParaRPr kumimoji="1" lang="ja-JP" altLang="en-US"/>
          </a:p>
        </p:txBody>
      </p:sp>
    </p:spTree>
    <p:extLst>
      <p:ext uri="{BB962C8B-B14F-4D97-AF65-F5344CB8AC3E}">
        <p14:creationId xmlns:p14="http://schemas.microsoft.com/office/powerpoint/2010/main" val="3372209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268">
              <a:defRPr/>
            </a:pPr>
            <a:r>
              <a:rPr lang="ja-JP" altLang="en-US" sz="1300" dirty="0"/>
              <a:t>アンケートの自由記載欄のコメントです。（クリックしながら順番に読む）</a:t>
            </a:r>
            <a:endParaRPr lang="en-US" altLang="ja-JP" sz="1300" dirty="0"/>
          </a:p>
          <a:p>
            <a:pPr defTabSz="954268">
              <a:defRPr/>
            </a:pPr>
            <a:endParaRPr lang="en-US" altLang="ja-JP" sz="1300" dirty="0"/>
          </a:p>
          <a:p>
            <a:pPr defTabSz="954268">
              <a:defRPr/>
            </a:pPr>
            <a:r>
              <a:rPr lang="ja-JP" altLang="ja-JP" sz="1300" dirty="0"/>
              <a:t>当事者や当事者の保護者の顔を見て、生の声で実体験を聞くことは、直接的に心に響くものであり大きな成果を感じました。</a:t>
            </a:r>
            <a:endParaRPr lang="en-US" altLang="ja-JP" sz="1300" dirty="0"/>
          </a:p>
          <a:p>
            <a:pPr defTabSz="954268">
              <a:defRPr/>
            </a:pPr>
            <a:r>
              <a:rPr lang="ja-JP" altLang="ja-JP" sz="1300" dirty="0"/>
              <a:t>教員にとっても、児童生徒との接し方や学校生活の中で配慮すべきことなど、改めて考える機会になったと思います。</a:t>
            </a:r>
          </a:p>
          <a:p>
            <a:endParaRPr kumimoji="1" lang="en-US" altLang="ja-JP" dirty="0"/>
          </a:p>
          <a:p>
            <a:pPr defTabSz="954268">
              <a:defRPr/>
            </a:pPr>
            <a:r>
              <a:rPr lang="ja-JP" altLang="ja-JP" sz="1300" dirty="0"/>
              <a:t>今回は、主に管理職の教員に</a:t>
            </a:r>
            <a:r>
              <a:rPr lang="ja-JP" altLang="en-US" sz="1300" dirty="0"/>
              <a:t>参加していただき、教職員に対する</a:t>
            </a:r>
            <a:r>
              <a:rPr lang="ja-JP" altLang="ja-JP" sz="1300" dirty="0"/>
              <a:t>研修の必要性を感じていただきました</a:t>
            </a:r>
            <a:r>
              <a:rPr lang="ja-JP" altLang="en-US" sz="1300" dirty="0"/>
              <a:t>。</a:t>
            </a:r>
            <a:endParaRPr lang="en-US" altLang="ja-JP" sz="1300" dirty="0"/>
          </a:p>
          <a:p>
            <a:pPr defTabSz="954268">
              <a:defRPr/>
            </a:pPr>
            <a:r>
              <a:rPr lang="ja-JP" altLang="en-US" sz="1300" dirty="0"/>
              <a:t>これをきっかけに、</a:t>
            </a:r>
            <a:r>
              <a:rPr lang="ja-JP" altLang="ja-JP" sz="1300" dirty="0"/>
              <a:t>今後はより多くの教員</a:t>
            </a:r>
            <a:r>
              <a:rPr lang="ja-JP" altLang="en-US" sz="1300" dirty="0"/>
              <a:t>がこのような研修へ</a:t>
            </a:r>
            <a:r>
              <a:rPr lang="ja-JP" altLang="ja-JP" sz="1300" dirty="0"/>
              <a:t>参加</a:t>
            </a:r>
            <a:r>
              <a:rPr lang="ja-JP" altLang="en-US" sz="1300" dirty="0"/>
              <a:t>され、理解を深めてもらえる</a:t>
            </a:r>
            <a:r>
              <a:rPr lang="ja-JP" altLang="ja-JP" sz="1300" dirty="0"/>
              <a:t>ことを期待しています。</a:t>
            </a:r>
            <a:endParaRPr lang="en-US" altLang="ja-JP" sz="1300" dirty="0"/>
          </a:p>
          <a:p>
            <a:pPr defTabSz="954268">
              <a:defRPr/>
            </a:pPr>
            <a:endParaRPr lang="en-US" altLang="ja-JP" sz="1300" dirty="0"/>
          </a:p>
          <a:p>
            <a:pPr defTabSz="954268">
              <a:defRPr/>
            </a:pPr>
            <a:r>
              <a:rPr lang="ja-JP" altLang="ja-JP" sz="1300" dirty="0"/>
              <a:t>また、家庭におけるＬＧＢＴ理解</a:t>
            </a:r>
            <a:r>
              <a:rPr lang="ja-JP" altLang="en-US" sz="1300" dirty="0"/>
              <a:t>も</a:t>
            </a:r>
            <a:r>
              <a:rPr lang="ja-JP" altLang="ja-JP" sz="1300" dirty="0"/>
              <a:t>必要であり、</a:t>
            </a:r>
            <a:r>
              <a:rPr lang="ja-JP" altLang="en-US" sz="1300" dirty="0"/>
              <a:t>今後は</a:t>
            </a:r>
            <a:r>
              <a:rPr lang="ja-JP" altLang="ja-JP" sz="1300" dirty="0"/>
              <a:t>小中学校児童生徒の親世代にも研修の機会を設けたいと考えています。</a:t>
            </a:r>
            <a:endParaRPr lang="en-US" altLang="ja-JP" sz="1300" dirty="0"/>
          </a:p>
          <a:p>
            <a:pPr defTabSz="954268">
              <a:defRPr/>
            </a:pPr>
            <a:endParaRPr lang="en-US" altLang="ja-JP" sz="1300" dirty="0"/>
          </a:p>
          <a:p>
            <a:pPr defTabSz="954268">
              <a:defRPr/>
            </a:pPr>
            <a:r>
              <a:rPr lang="ja-JP" altLang="ja-JP" sz="1300" dirty="0"/>
              <a:t>これからも蒲郡市が多様性をお互いに認め合える温かい「まち」づくりができるよう、今後も人権教育に力を注いでいきたいと考えています。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17</a:t>
            </a:fld>
            <a:endParaRPr kumimoji="1" lang="ja-JP" altLang="en-US"/>
          </a:p>
        </p:txBody>
      </p:sp>
    </p:spTree>
    <p:extLst>
      <p:ext uri="{BB962C8B-B14F-4D97-AF65-F5344CB8AC3E}">
        <p14:creationId xmlns:p14="http://schemas.microsoft.com/office/powerpoint/2010/main" val="249054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18</a:t>
            </a:fld>
            <a:endParaRPr kumimoji="1" lang="ja-JP" altLang="en-US"/>
          </a:p>
        </p:txBody>
      </p:sp>
    </p:spTree>
    <p:extLst>
      <p:ext uri="{BB962C8B-B14F-4D97-AF65-F5344CB8AC3E}">
        <p14:creationId xmlns:p14="http://schemas.microsoft.com/office/powerpoint/2010/main" val="146776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268">
              <a:defRPr/>
            </a:pPr>
            <a:r>
              <a:rPr kumimoji="1" lang="ja-JP" altLang="en-US" dirty="0"/>
              <a:t>蒲郡市は、緑の山と海に囲まれ、豊かな自然に恵まれた三河湾国定公園にあり、</a:t>
            </a:r>
          </a:p>
          <a:p>
            <a:r>
              <a:rPr kumimoji="1" lang="ja-JP" altLang="en-US" dirty="0"/>
              <a:t>気候は温暖で、冬でも積雪はほとんどありません。</a:t>
            </a:r>
            <a:endParaRPr kumimoji="1" lang="en-US" altLang="ja-JP" dirty="0"/>
          </a:p>
          <a:p>
            <a:r>
              <a:rPr kumimoji="1" lang="ja-JP" altLang="en-US" dirty="0"/>
              <a:t>晴れの日が多く、（平均気温は５度から２７度のあたりで）一年間を通じて過ごしやすいです。</a:t>
            </a:r>
            <a:endParaRPr kumimoji="1" lang="en-US" altLang="ja-JP" dirty="0"/>
          </a:p>
          <a:p>
            <a:endParaRPr kumimoji="1" lang="en-US" altLang="ja-JP" dirty="0"/>
          </a:p>
          <a:p>
            <a:r>
              <a:rPr kumimoji="1" lang="ja-JP" altLang="en-US" dirty="0"/>
              <a:t>お神輿が海に入るお祭りや、トライアスロン、潮干狩り、ヨットなど、地域性が生かされた「海のまち」です。</a:t>
            </a:r>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2</a:t>
            </a:fld>
            <a:endParaRPr kumimoji="1" lang="ja-JP" altLang="en-US"/>
          </a:p>
        </p:txBody>
      </p:sp>
    </p:spTree>
    <p:extLst>
      <p:ext uri="{BB962C8B-B14F-4D97-AF65-F5344CB8AC3E}">
        <p14:creationId xmlns:p14="http://schemas.microsoft.com/office/powerpoint/2010/main" val="337367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蒲郡市の市章はシンボルカラーの青で、市の木は「くす」、花は「つつじ」です。</a:t>
            </a:r>
            <a:endParaRPr kumimoji="1" lang="en-US" altLang="ja-JP" dirty="0"/>
          </a:p>
          <a:p>
            <a:r>
              <a:rPr kumimoji="1" lang="ja-JP" altLang="en-US" dirty="0"/>
              <a:t>クスは推定樹齢１０００年以上の 国 指定天然記念物の大クスがあり、つつじも季節になると市内のあちこちで咲き誇ります。</a:t>
            </a:r>
            <a:endParaRPr kumimoji="1" lang="en-US" altLang="ja-JP" dirty="0"/>
          </a:p>
          <a:p>
            <a:endParaRPr kumimoji="1" lang="en-US" altLang="ja-JP" dirty="0"/>
          </a:p>
          <a:p>
            <a:r>
              <a:rPr kumimoji="1" lang="ja-JP" altLang="en-US" dirty="0"/>
              <a:t>温泉地が４つもあり、露天風呂は海を眺めながらゆったりとした気分で入ることができます。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3</a:t>
            </a:fld>
            <a:endParaRPr kumimoji="1" lang="ja-JP" altLang="en-US"/>
          </a:p>
        </p:txBody>
      </p:sp>
    </p:spTree>
    <p:extLst>
      <p:ext uri="{BB962C8B-B14F-4D97-AF65-F5344CB8AC3E}">
        <p14:creationId xmlns:p14="http://schemas.microsoft.com/office/powerpoint/2010/main" val="134950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蒲郡は、尾張の方にはあまり知られていないと思いますが、蒲郡で有名なものは</a:t>
            </a:r>
            <a:r>
              <a:rPr kumimoji="1" lang="en-US" altLang="ja-JP" dirty="0"/>
              <a:t>3</a:t>
            </a:r>
            <a:r>
              <a:rPr kumimoji="1" lang="ja-JP" altLang="en-US" dirty="0"/>
              <a:t>つあります。</a:t>
            </a:r>
            <a:endParaRPr kumimoji="1" lang="en-US" altLang="ja-JP" dirty="0"/>
          </a:p>
          <a:p>
            <a:endParaRPr kumimoji="1" lang="en-US" altLang="ja-JP" dirty="0"/>
          </a:p>
          <a:p>
            <a:pPr defTabSz="954268">
              <a:defRPr/>
            </a:pPr>
            <a:r>
              <a:rPr kumimoji="1" lang="ja-JP" altLang="en-US" dirty="0"/>
              <a:t>ひとつはボートレース。これは、マスコットキャラクターのトトまるです。</a:t>
            </a:r>
            <a:endParaRPr kumimoji="1" lang="en-US" altLang="ja-JP" dirty="0"/>
          </a:p>
          <a:p>
            <a:r>
              <a:rPr kumimoji="1" lang="ja-JP" altLang="en-US" dirty="0"/>
              <a:t>次に蒲郡みかん。（温室ミカンはとても甘くておいしいので、ぜひ一度食べていただきたいです。）</a:t>
            </a:r>
            <a:endParaRPr kumimoji="1" lang="en-US" altLang="ja-JP" dirty="0"/>
          </a:p>
          <a:p>
            <a:r>
              <a:rPr kumimoji="1" lang="ja-JP" altLang="en-US" dirty="0"/>
              <a:t>そして蒲郡のシンボル「竹島」。島全体が国の天然記念物です。</a:t>
            </a:r>
            <a:endParaRPr kumimoji="1" lang="en-US" altLang="ja-JP" dirty="0"/>
          </a:p>
          <a:p>
            <a:endParaRPr kumimoji="1" lang="en-US" altLang="ja-JP" dirty="0"/>
          </a:p>
          <a:p>
            <a:r>
              <a:rPr kumimoji="1" lang="ja-JP" altLang="en-US" dirty="0"/>
              <a:t>最近では、映画のロケ地としてがんばっています。「ゾッキ」という映画を知っていますか？</a:t>
            </a:r>
            <a:endParaRPr kumimoji="1" lang="en-US" altLang="ja-JP" dirty="0"/>
          </a:p>
          <a:p>
            <a:r>
              <a:rPr kumimoji="1" lang="ja-JP" altLang="en-US" dirty="0"/>
              <a:t>蒲郡を舞台とした漫画「ゾッキ」が、竹中直人さん・山田孝之さん・斎藤工さんの３監督により映画化されました。</a:t>
            </a:r>
            <a:endParaRPr kumimoji="1" lang="en-US" altLang="ja-JP" dirty="0"/>
          </a:p>
          <a:p>
            <a:r>
              <a:rPr kumimoji="1" lang="ja-JP" altLang="en-US" dirty="0"/>
              <a:t>また、９月に公開予定の、松坂桃李さん・古田新太さん主演の「空白」という映画も、ほぼ蒲郡でロケが行われました。</a:t>
            </a:r>
            <a:endParaRPr kumimoji="1" lang="en-US" altLang="ja-JP" dirty="0"/>
          </a:p>
          <a:p>
            <a:r>
              <a:rPr kumimoji="1" lang="ja-JP" altLang="en-US" dirty="0"/>
              <a:t>ぜひ、ご覧になっていただけたらと思います。</a:t>
            </a:r>
            <a:endParaRPr kumimoji="1" lang="en-US" altLang="ja-JP" dirty="0"/>
          </a:p>
          <a:p>
            <a:endParaRPr kumimoji="1" lang="en-US" altLang="ja-JP" dirty="0"/>
          </a:p>
          <a:p>
            <a:r>
              <a:rPr kumimoji="1" lang="ja-JP" altLang="en-US" dirty="0"/>
              <a:t>蒲郡には面白いもの、面白いところ、おいしいものがたくさんあります。</a:t>
            </a:r>
            <a:endParaRPr kumimoji="1" lang="en-US" altLang="ja-JP" dirty="0"/>
          </a:p>
          <a:p>
            <a:r>
              <a:rPr kumimoji="1" lang="ja-JP" altLang="en-US" dirty="0"/>
              <a:t>駅前にはミカンがのったポストがあったり、おおきな弘法大師が山の上に立っていたり。</a:t>
            </a:r>
            <a:endParaRPr kumimoji="1" lang="en-US" altLang="ja-JP" dirty="0"/>
          </a:p>
          <a:p>
            <a:r>
              <a:rPr kumimoji="1" lang="ja-JP" altLang="en-US" dirty="0"/>
              <a:t>竹島水族館は小さな水族館ですが、魚の紹介をするポップが面白く、見ごたえがあります。</a:t>
            </a:r>
            <a:endParaRPr kumimoji="1" lang="en-US" altLang="ja-JP" dirty="0"/>
          </a:p>
          <a:p>
            <a:r>
              <a:rPr kumimoji="1" lang="ja-JP" altLang="en-US" dirty="0"/>
              <a:t>（入館料は大人が５００円、４５０種類以上の生き物がみられるということで、１種類当たりの観覧料はどこよりも安い水族館です。）</a:t>
            </a:r>
            <a:endParaRPr kumimoji="1" lang="en-US" altLang="ja-JP" dirty="0"/>
          </a:p>
          <a:p>
            <a:r>
              <a:rPr kumimoji="1" lang="ja-JP" altLang="en-US" dirty="0"/>
              <a:t>有名な所では、ラグーナテンボスもあります。</a:t>
            </a:r>
            <a:endParaRPr kumimoji="1" lang="en-US" altLang="ja-JP" dirty="0"/>
          </a:p>
          <a:p>
            <a:endParaRPr kumimoji="1" lang="en-US" altLang="ja-JP" dirty="0"/>
          </a:p>
          <a:p>
            <a:r>
              <a:rPr kumimoji="1" lang="ja-JP" altLang="en-US" dirty="0"/>
              <a:t>また、全国うどんサミットでグランプリを受賞した「カマゴリうどん」や、（アサリのだしの効いたおつゆがとてもおいしいです。）</a:t>
            </a:r>
            <a:endParaRPr kumimoji="1" lang="en-US" altLang="ja-JP" dirty="0"/>
          </a:p>
          <a:p>
            <a:r>
              <a:rPr kumimoji="1" lang="ja-JP" altLang="en-US" dirty="0"/>
              <a:t>プロに認められた</a:t>
            </a:r>
            <a:r>
              <a:rPr kumimoji="1" lang="ja-JP" altLang="en-US" dirty="0" err="1"/>
              <a:t>ごま</a:t>
            </a:r>
            <a:r>
              <a:rPr kumimoji="1" lang="ja-JP" altLang="en-US" dirty="0"/>
              <a:t>油を製造している会社もあります。「ごま油の匂いがすると次の日は雨が降る」は蒲郡市民のあるあるです。</a:t>
            </a:r>
            <a:endParaRPr kumimoji="1" lang="en-US" altLang="ja-JP" dirty="0"/>
          </a:p>
          <a:p>
            <a:endParaRPr kumimoji="1" lang="en-US" altLang="ja-JP" dirty="0"/>
          </a:p>
          <a:p>
            <a:r>
              <a:rPr kumimoji="1" lang="ja-JP" altLang="en-US" dirty="0"/>
              <a:t>また、ソフトバンクホークスの千賀滉大選手の出身地でもあります！</a:t>
            </a:r>
            <a:endParaRPr kumimoji="1" lang="en-US" altLang="ja-JP" dirty="0"/>
          </a:p>
          <a:p>
            <a:endParaRPr kumimoji="1" lang="ja-JP" altLang="en-US" dirty="0"/>
          </a:p>
          <a:p>
            <a:pPr defTabSz="954268">
              <a:defRPr/>
            </a:pPr>
            <a:r>
              <a:rPr kumimoji="1" lang="ja-JP" altLang="en-US" dirty="0"/>
              <a:t>コロナが落ち着きましたら皆さまでお越し頂きたいと思います。</a:t>
            </a: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4</a:t>
            </a:fld>
            <a:endParaRPr kumimoji="1" lang="ja-JP" altLang="en-US"/>
          </a:p>
        </p:txBody>
      </p:sp>
    </p:spTree>
    <p:extLst>
      <p:ext uri="{BB962C8B-B14F-4D97-AF65-F5344CB8AC3E}">
        <p14:creationId xmlns:p14="http://schemas.microsoft.com/office/powerpoint/2010/main" val="9722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087438"/>
            <a:ext cx="6140450" cy="3454400"/>
          </a:xfrm>
        </p:spPr>
      </p:sp>
      <p:sp>
        <p:nvSpPr>
          <p:cNvPr id="3" name="ノート プレースホルダー 2"/>
          <p:cNvSpPr>
            <a:spLocks noGrp="1"/>
          </p:cNvSpPr>
          <p:nvPr>
            <p:ph type="body" idx="1"/>
          </p:nvPr>
        </p:nvSpPr>
        <p:spPr/>
        <p:txBody>
          <a:bodyPr/>
          <a:lstStyle/>
          <a:p>
            <a:pPr defTabSz="954268">
              <a:defRPr/>
            </a:pPr>
            <a:r>
              <a:rPr lang="ja-JP" altLang="ja-JP" sz="1300" dirty="0"/>
              <a:t>蒲郡</a:t>
            </a:r>
            <a:r>
              <a:rPr lang="ja-JP" altLang="en-US" sz="1300" dirty="0"/>
              <a:t>で育つ子供たちが、息苦しさを感じることなく、のびのびと過ごしてほしい。</a:t>
            </a:r>
            <a:endParaRPr lang="en-US" altLang="ja-JP" sz="1300" dirty="0"/>
          </a:p>
          <a:p>
            <a:pPr defTabSz="954268">
              <a:defRPr/>
            </a:pPr>
            <a:r>
              <a:rPr lang="ja-JP" altLang="en-US" sz="1300" dirty="0"/>
              <a:t>そんな思いから、普段は忙しくてなかなか研修を受けられない教員を対象とした研修を実施したいと考えました。</a:t>
            </a:r>
            <a:endParaRPr lang="en-US" altLang="ja-JP" sz="1300" dirty="0"/>
          </a:p>
          <a:p>
            <a:pPr defTabSz="954268">
              <a:defRPr/>
            </a:pPr>
            <a:r>
              <a:rPr lang="ja-JP" altLang="en-US" sz="1300" b="1" dirty="0"/>
              <a:t>今回の委託事業では、蒲郡市の市民団体「がまごおりに</a:t>
            </a:r>
            <a:r>
              <a:rPr lang="ja-JP" altLang="en-US" sz="1300" b="1" dirty="0" err="1"/>
              <a:t>じの</a:t>
            </a:r>
            <a:r>
              <a:rPr lang="ja-JP" altLang="en-US" sz="1300" b="1" dirty="0"/>
              <a:t>会」の会員の方に協力していただきました。</a:t>
            </a:r>
            <a:endParaRPr lang="en-US" altLang="ja-JP" sz="1300" b="1" dirty="0"/>
          </a:p>
          <a:p>
            <a:pPr defTabSz="954268">
              <a:defRPr/>
            </a:pPr>
            <a:r>
              <a:rPr lang="ja-JP" altLang="en-US" sz="1300" b="1" dirty="0"/>
              <a:t>この団体は、男女共同参画に関する問題を勉強されており、また、市と協力してセミナーなど啓発事業を実施していただいています。</a:t>
            </a:r>
            <a:endParaRPr lang="en-US" altLang="ja-JP" sz="1300" b="1" dirty="0"/>
          </a:p>
          <a:p>
            <a:pPr defTabSz="954268">
              <a:defRPr/>
            </a:pPr>
            <a:r>
              <a:rPr lang="ja-JP" altLang="en-US" sz="1300" b="1" dirty="0"/>
              <a:t>ここからはがまごおりに</a:t>
            </a:r>
            <a:r>
              <a:rPr lang="ja-JP" altLang="en-US" sz="1300" b="1" dirty="0" err="1"/>
              <a:t>じの</a:t>
            </a:r>
            <a:r>
              <a:rPr lang="ja-JP" altLang="en-US" sz="1300" b="1" dirty="0"/>
              <a:t>会の○○さんより説明していただきます。</a:t>
            </a:r>
            <a:endParaRPr lang="en-US" altLang="ja-JP" sz="1300" b="1" dirty="0"/>
          </a:p>
          <a:p>
            <a:pPr defTabSz="954268">
              <a:defRPr/>
            </a:pPr>
            <a:endParaRPr lang="en-US" altLang="ja-JP" sz="1300" dirty="0"/>
          </a:p>
          <a:p>
            <a:pPr defTabSz="954268">
              <a:defRPr/>
            </a:pPr>
            <a:r>
              <a:rPr lang="ja-JP" altLang="en-US" b="0" dirty="0"/>
              <a:t>子どもたちが自分の性に関しての認識をするのは、小学生から</a:t>
            </a:r>
            <a:r>
              <a:rPr lang="ja-JP" altLang="en-US" b="0" dirty="0">
                <a:solidFill>
                  <a:srgbClr val="FF0000"/>
                </a:solidFill>
              </a:rPr>
              <a:t>高校生までの年齢であることが多いことがわかってきています</a:t>
            </a:r>
            <a:r>
              <a:rPr lang="ja-JP" altLang="ja-JP" b="0" dirty="0">
                <a:solidFill>
                  <a:srgbClr val="FF0000"/>
                </a:solidFill>
              </a:rPr>
              <a:t>。</a:t>
            </a:r>
            <a:endParaRPr lang="en-US" altLang="ja-JP" b="0" dirty="0">
              <a:solidFill>
                <a:srgbClr val="FF0000"/>
              </a:solidFill>
            </a:endParaRPr>
          </a:p>
          <a:p>
            <a:pPr defTabSz="954268">
              <a:defRPr/>
            </a:pPr>
            <a:r>
              <a:rPr lang="ja-JP" altLang="ja-JP" dirty="0"/>
              <a:t>また、ＬＧＢＴの割合は</a:t>
            </a:r>
            <a:r>
              <a:rPr lang="ja-JP" altLang="en-US" b="1" dirty="0"/>
              <a:t>２０１５年の電通の調査では</a:t>
            </a:r>
            <a:r>
              <a:rPr lang="ja-JP" altLang="en-US" dirty="0"/>
              <a:t>日本の人口の約</a:t>
            </a:r>
            <a:r>
              <a:rPr lang="en-US" altLang="ja-JP" dirty="0"/>
              <a:t>7.6</a:t>
            </a:r>
            <a:r>
              <a:rPr lang="ja-JP" altLang="en-US" dirty="0"/>
              <a:t>％という結果が出ています。</a:t>
            </a:r>
            <a:endParaRPr lang="en-US" altLang="ja-JP" dirty="0"/>
          </a:p>
          <a:p>
            <a:pPr defTabSz="954268">
              <a:defRPr/>
            </a:pPr>
            <a:r>
              <a:rPr lang="ja-JP" altLang="en-US" dirty="0"/>
              <a:t>皆さんのお友達に佐藤さん、鈴木さん、高橋さん、田中さん、渡辺さん、伊藤さんという名前の人はどれくらいいますか？</a:t>
            </a:r>
            <a:r>
              <a:rPr lang="ja-JP" altLang="ja-JP" dirty="0"/>
              <a:t>左利きの</a:t>
            </a:r>
            <a:r>
              <a:rPr lang="ja-JP" altLang="en-US" dirty="0"/>
              <a:t>お友達はいますか？</a:t>
            </a:r>
            <a:endParaRPr lang="en-US" altLang="ja-JP" dirty="0"/>
          </a:p>
          <a:p>
            <a:pPr defTabSz="954268">
              <a:defRPr/>
            </a:pPr>
            <a:r>
              <a:rPr lang="en-US" altLang="ja-JP" dirty="0"/>
              <a:t>LGBT</a:t>
            </a:r>
            <a:r>
              <a:rPr lang="ja-JP" altLang="en-US" dirty="0"/>
              <a:t>の割合は、先ほど申し上げた日本の</a:t>
            </a:r>
            <a:r>
              <a:rPr lang="en-US" altLang="ja-JP" dirty="0"/>
              <a:t>6</a:t>
            </a:r>
            <a:r>
              <a:rPr lang="ja-JP" altLang="en-US" dirty="0"/>
              <a:t>大苗字の人の合計と</a:t>
            </a:r>
            <a:r>
              <a:rPr lang="ja-JP" altLang="en-US" b="1" dirty="0"/>
              <a:t>同じくらいということになります。</a:t>
            </a:r>
            <a:endParaRPr lang="en-US" altLang="ja-JP" b="1" dirty="0"/>
          </a:p>
          <a:p>
            <a:pPr defTabSz="954268">
              <a:defRPr/>
            </a:pPr>
            <a:r>
              <a:rPr lang="ja-JP" altLang="en-US" b="1" dirty="0"/>
              <a:t>また２０２０年の</a:t>
            </a:r>
            <a:r>
              <a:rPr lang="en-US" altLang="ja-JP" b="1" dirty="0"/>
              <a:t>LGBTQ+</a:t>
            </a:r>
            <a:r>
              <a:rPr lang="ja-JP" altLang="en-US" b="1" dirty="0"/>
              <a:t>の調査では</a:t>
            </a:r>
            <a:r>
              <a:rPr lang="en-US" altLang="ja-JP" b="1" dirty="0"/>
              <a:t>8.9</a:t>
            </a:r>
            <a:r>
              <a:rPr lang="ja-JP" altLang="en-US" b="1" dirty="0"/>
              <a:t>％という結果が出ており、これは左利きの人、また</a:t>
            </a:r>
            <a:r>
              <a:rPr lang="en-US" altLang="ja-JP" b="1" dirty="0"/>
              <a:t>AB</a:t>
            </a:r>
            <a:r>
              <a:rPr lang="ja-JP" altLang="en-US" b="1" dirty="0"/>
              <a:t>型の人</a:t>
            </a:r>
            <a:r>
              <a:rPr lang="ja-JP" altLang="ja-JP" b="1" dirty="0"/>
              <a:t>の割合と</a:t>
            </a:r>
            <a:r>
              <a:rPr lang="ja-JP" altLang="en-US" b="1" dirty="0"/>
              <a:t>近いと言われています。</a:t>
            </a:r>
            <a:endParaRPr lang="en-US" altLang="ja-JP" b="1" dirty="0"/>
          </a:p>
          <a:p>
            <a:pPr defTabSz="954268">
              <a:defRPr/>
            </a:pPr>
            <a:r>
              <a:rPr lang="ja-JP" altLang="en-US" dirty="0"/>
              <a:t>４０人クラスだと、クラスに３</a:t>
            </a:r>
            <a:r>
              <a:rPr lang="ja-JP" altLang="en-US" b="1" dirty="0"/>
              <a:t>～４人</a:t>
            </a:r>
            <a:r>
              <a:rPr lang="ja-JP" altLang="en-US" dirty="0"/>
              <a:t>いるということです。</a:t>
            </a:r>
            <a:endParaRPr lang="en-US" altLang="ja-JP" dirty="0"/>
          </a:p>
          <a:p>
            <a:pPr defTabSz="954268">
              <a:defRPr/>
            </a:pPr>
            <a:endParaRPr lang="en-US" altLang="ja-JP" dirty="0"/>
          </a:p>
          <a:p>
            <a:pPr defTabSz="954268">
              <a:defRPr/>
            </a:pPr>
            <a:r>
              <a:rPr lang="ja-JP" altLang="ja-JP" dirty="0"/>
              <a:t>本人が伝えないから知らないだけで、実はとても身近なもの</a:t>
            </a:r>
            <a:r>
              <a:rPr lang="ja-JP" altLang="en-US" dirty="0"/>
              <a:t>なの</a:t>
            </a:r>
            <a:r>
              <a:rPr lang="ja-JP" altLang="ja-JP" dirty="0"/>
              <a:t>です。</a:t>
            </a:r>
            <a:r>
              <a:rPr lang="ja-JP" altLang="en-US" dirty="0"/>
              <a:t>　</a:t>
            </a:r>
            <a:endParaRPr lang="ja-JP" altLang="ja-JP"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5</a:t>
            </a:fld>
            <a:endParaRPr kumimoji="1" lang="ja-JP" altLang="en-US"/>
          </a:p>
        </p:txBody>
      </p:sp>
    </p:spTree>
    <p:extLst>
      <p:ext uri="{BB962C8B-B14F-4D97-AF65-F5344CB8AC3E}">
        <p14:creationId xmlns:p14="http://schemas.microsoft.com/office/powerpoint/2010/main" val="23490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268">
              <a:defRPr/>
            </a:pPr>
            <a:r>
              <a:rPr lang="ja-JP" altLang="en-US" dirty="0"/>
              <a:t>一見悩みがなさそうに見える子どもでも、もしかしたらあらゆる場面で、嫌なことがあるかもしれません。</a:t>
            </a:r>
            <a:endParaRPr lang="en-US" altLang="ja-JP" dirty="0"/>
          </a:p>
          <a:p>
            <a:pPr defTabSz="954268">
              <a:defRPr/>
            </a:pPr>
            <a:r>
              <a:rPr lang="ja-JP" altLang="en-US" b="1" dirty="0"/>
              <a:t>例えば、性別が分かれているトイレの、どちらを使えばいいのか悩むことがある</a:t>
            </a:r>
            <a:r>
              <a:rPr lang="ja-JP" altLang="en-US" dirty="0"/>
              <a:t>かもしれません。</a:t>
            </a:r>
            <a:endParaRPr lang="en-US" altLang="ja-JP" dirty="0"/>
          </a:p>
          <a:p>
            <a:pPr defTabSz="954268">
              <a:defRPr/>
            </a:pPr>
            <a:r>
              <a:rPr lang="ja-JP" altLang="en-US" b="1" dirty="0"/>
              <a:t>また、「男らしい、女らしい」という言葉に違和感を覚える子もいます。</a:t>
            </a:r>
            <a:endParaRPr lang="en-US" altLang="ja-JP" b="1" dirty="0"/>
          </a:p>
          <a:p>
            <a:pPr defTabSz="954268">
              <a:defRPr/>
            </a:pPr>
            <a:r>
              <a:rPr lang="ja-JP" altLang="en-US" dirty="0"/>
              <a:t>そんな気持ちを理解してもらいたい、どうしたらいいか、相談する相手がいたらいいのに、と思っているのではないでしょうか。</a:t>
            </a:r>
            <a:endParaRPr lang="en-US" altLang="ja-JP" dirty="0"/>
          </a:p>
          <a:p>
            <a:pPr defTabSz="954268">
              <a:defRPr/>
            </a:pPr>
            <a:endParaRPr lang="en-US" altLang="ja-JP" dirty="0"/>
          </a:p>
          <a:p>
            <a:pPr defTabSz="954268">
              <a:defRPr/>
            </a:pPr>
            <a:r>
              <a:rPr lang="ja-JP" altLang="en-US" dirty="0"/>
              <a:t>自分の性に違和感を覚え、思い悩む子供たちが</a:t>
            </a:r>
            <a:r>
              <a:rPr lang="ja-JP" altLang="ja-JP" dirty="0"/>
              <a:t>学齢期を安心して過ごすためには、</a:t>
            </a:r>
            <a:endParaRPr lang="en-US" altLang="ja-JP" dirty="0"/>
          </a:p>
          <a:p>
            <a:pPr defTabSz="954268">
              <a:defRPr/>
            </a:pPr>
            <a:r>
              <a:rPr lang="ja-JP" altLang="en-US" dirty="0"/>
              <a:t>１番身近な存在であり、</a:t>
            </a:r>
            <a:r>
              <a:rPr lang="ja-JP" altLang="ja-JP" dirty="0"/>
              <a:t>子どもたちが理解者として期待を寄せる保護者や教員が</a:t>
            </a:r>
            <a:r>
              <a:rPr lang="en-US" altLang="ja-JP" dirty="0"/>
              <a:t>LGBT</a:t>
            </a:r>
            <a:r>
              <a:rPr lang="ja-JP" altLang="en-US" dirty="0"/>
              <a:t>を</a:t>
            </a:r>
            <a:r>
              <a:rPr lang="ja-JP" altLang="ja-JP" dirty="0"/>
              <a:t>正しく理解</a:t>
            </a:r>
            <a:r>
              <a:rPr lang="ja-JP" altLang="en-US" dirty="0"/>
              <a:t>することが大切であると考え</a:t>
            </a:r>
            <a:r>
              <a:rPr lang="ja-JP" altLang="ja-JP" dirty="0"/>
              <a:t>ました。</a:t>
            </a:r>
            <a:endParaRPr lang="en-US" altLang="ja-JP" dirty="0"/>
          </a:p>
          <a:p>
            <a:pPr defTabSz="954268">
              <a:defRPr/>
            </a:pPr>
            <a:endParaRPr lang="en-US" altLang="ja-JP"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6</a:t>
            </a:fld>
            <a:endParaRPr kumimoji="1" lang="ja-JP" altLang="en-US"/>
          </a:p>
        </p:txBody>
      </p:sp>
    </p:spTree>
    <p:extLst>
      <p:ext uri="{BB962C8B-B14F-4D97-AF65-F5344CB8AC3E}">
        <p14:creationId xmlns:p14="http://schemas.microsoft.com/office/powerpoint/2010/main" val="236193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268">
              <a:defRPr/>
            </a:pPr>
            <a:r>
              <a:rPr lang="ja-JP" altLang="ja-JP" dirty="0"/>
              <a:t>蒲郡市立小中学校長会議においてこの研修の必要性を訴え、参加を呼び掛けたところ、</a:t>
            </a:r>
            <a:endParaRPr lang="en-US" altLang="ja-JP" dirty="0"/>
          </a:p>
          <a:p>
            <a:pPr defTabSz="954268">
              <a:defRPr/>
            </a:pPr>
            <a:r>
              <a:rPr lang="ja-JP" altLang="ja-JP" dirty="0"/>
              <a:t>校長はじめ各校から多くの教員に参加申し込みをいただき</a:t>
            </a:r>
            <a:r>
              <a:rPr lang="ja-JP" altLang="en-US" sz="1300" dirty="0"/>
              <a:t>ました。</a:t>
            </a:r>
            <a:endParaRPr lang="en-US" altLang="ja-JP" sz="1300" dirty="0"/>
          </a:p>
          <a:p>
            <a:endParaRPr kumimoji="1" lang="ja-JP" altLang="en-US" dirty="0"/>
          </a:p>
          <a:p>
            <a:r>
              <a:rPr kumimoji="1" lang="ja-JP" altLang="en-US" dirty="0"/>
              <a:t>本来、講師を会場へお招きして講演を聞いた後にグループワークを実施し、直接当事者のお話を聞いたり質問したり・・・</a:t>
            </a:r>
            <a:endParaRPr kumimoji="1" lang="en-US" altLang="ja-JP" dirty="0"/>
          </a:p>
          <a:p>
            <a:r>
              <a:rPr kumimoji="1" lang="ja-JP" altLang="en-US" dirty="0"/>
              <a:t>という内容を実践したかったのですが、</a:t>
            </a:r>
            <a:r>
              <a:rPr lang="ja-JP" altLang="ja-JP" sz="1300" dirty="0"/>
              <a:t>新型コロナウィルス感染症拡大</a:t>
            </a:r>
            <a:r>
              <a:rPr lang="ja-JP" altLang="en-US" sz="1300" dirty="0"/>
              <a:t>による緊急事態宣言が発出されてしまったため、</a:t>
            </a:r>
            <a:endParaRPr lang="en-US" altLang="ja-JP" sz="1300" dirty="0"/>
          </a:p>
          <a:p>
            <a:r>
              <a:rPr lang="ja-JP" altLang="en-US" b="0" dirty="0">
                <a:effectLst/>
              </a:rPr>
              <a:t>講師はオンライン、受講者は、一部オンライン参加で、会場で受講される方は会場を二つに分けて密を避け、ハイブリッド形式で実施しました。</a:t>
            </a:r>
            <a:endParaRPr lang="en-US" altLang="ja-JP" b="0"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7</a:t>
            </a:fld>
            <a:endParaRPr kumimoji="1" lang="ja-JP" altLang="en-US"/>
          </a:p>
        </p:txBody>
      </p:sp>
    </p:spTree>
    <p:extLst>
      <p:ext uri="{BB962C8B-B14F-4D97-AF65-F5344CB8AC3E}">
        <p14:creationId xmlns:p14="http://schemas.microsoft.com/office/powerpoint/2010/main" val="280416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会場では、先生方にわかりやすく、身近な問題として理解していただくために、研修の開始前や終了後に見ていただけるよう、パネルや参考となる図書などの展示をしました。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8</a:t>
            </a:fld>
            <a:endParaRPr kumimoji="1" lang="ja-JP" altLang="en-US"/>
          </a:p>
        </p:txBody>
      </p:sp>
    </p:spTree>
    <p:extLst>
      <p:ext uri="{BB962C8B-B14F-4D97-AF65-F5344CB8AC3E}">
        <p14:creationId xmlns:p14="http://schemas.microsoft.com/office/powerpoint/2010/main" val="181938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solidFill>
                  <a:prstClr val="black"/>
                </a:solidFill>
              </a:rPr>
              <a:t>当日配布資料にも、参考図書を多く紹介しました。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CD17798-0451-41AE-9687-1485C5E3E505}" type="slidenum">
              <a:rPr kumimoji="1" lang="ja-JP" altLang="en-US" smtClean="0"/>
              <a:t>9</a:t>
            </a:fld>
            <a:endParaRPr kumimoji="1" lang="ja-JP" altLang="en-US"/>
          </a:p>
        </p:txBody>
      </p:sp>
    </p:spTree>
    <p:extLst>
      <p:ext uri="{BB962C8B-B14F-4D97-AF65-F5344CB8AC3E}">
        <p14:creationId xmlns:p14="http://schemas.microsoft.com/office/powerpoint/2010/main" val="826868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387198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148697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94705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376123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147233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104353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338261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97153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416604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176130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DA03E2D-1A89-4DE1-B258-7B452EEB333B}" type="datetimeFigureOut">
              <a:rPr kumimoji="1" lang="ja-JP" altLang="en-US" smtClean="0"/>
              <a:t>2022/5/10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52723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3E2D-1A89-4DE1-B258-7B452EEB333B}" type="datetimeFigureOut">
              <a:rPr kumimoji="1" lang="ja-JP" altLang="en-US" smtClean="0"/>
              <a:t>2022/5/10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FD11F-F763-4068-9D59-0D05BD06E0FD}" type="slidenum">
              <a:rPr kumimoji="1" lang="ja-JP" altLang="en-US" smtClean="0"/>
              <a:t>‹#›</a:t>
            </a:fld>
            <a:endParaRPr kumimoji="1" lang="ja-JP" altLang="en-US"/>
          </a:p>
        </p:txBody>
      </p:sp>
    </p:spTree>
    <p:extLst>
      <p:ext uri="{BB962C8B-B14F-4D97-AF65-F5344CB8AC3E}">
        <p14:creationId xmlns:p14="http://schemas.microsoft.com/office/powerpoint/2010/main" val="285370711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36" y="-855661"/>
            <a:ext cx="6634158" cy="6634158"/>
          </a:xfrm>
          <a:prstGeom prst="rect">
            <a:avLst/>
          </a:prstGeom>
        </p:spPr>
      </p:pic>
      <p:sp>
        <p:nvSpPr>
          <p:cNvPr id="3" name="サブタイトル 2"/>
          <p:cNvSpPr>
            <a:spLocks noGrp="1"/>
          </p:cNvSpPr>
          <p:nvPr>
            <p:ph type="subTitle" idx="1"/>
          </p:nvPr>
        </p:nvSpPr>
        <p:spPr>
          <a:xfrm>
            <a:off x="4836296" y="5634042"/>
            <a:ext cx="6439786" cy="459599"/>
          </a:xfrm>
        </p:spPr>
        <p:txBody>
          <a:bodyPr/>
          <a:lstStyle/>
          <a:p>
            <a:r>
              <a:rPr lang="ja-JP" altLang="ja-JP" dirty="0"/>
              <a:t>蒲郡市ダイバーシティ推進実行委員会</a:t>
            </a:r>
            <a:endParaRPr kumimoji="1" lang="ja-JP" altLang="en-US" dirty="0"/>
          </a:p>
        </p:txBody>
      </p:sp>
      <p:sp>
        <p:nvSpPr>
          <p:cNvPr id="2" name="タイトル 1"/>
          <p:cNvSpPr>
            <a:spLocks noGrp="1"/>
          </p:cNvSpPr>
          <p:nvPr>
            <p:ph type="ctrTitle"/>
          </p:nvPr>
        </p:nvSpPr>
        <p:spPr>
          <a:xfrm>
            <a:off x="2484760" y="2147398"/>
            <a:ext cx="8428074" cy="2387600"/>
          </a:xfrm>
        </p:spPr>
        <p:txBody>
          <a:bodyPr>
            <a:normAutofit/>
          </a:bodyPr>
          <a:lstStyle/>
          <a:p>
            <a:pPr algn="l"/>
            <a:r>
              <a:rPr lang="ja-JP" altLang="ja-JP" sz="4800" b="1" dirty="0">
                <a:latin typeface="BIZ UDゴシック" panose="020B0400000000000000" pitchFamily="49" charset="-128"/>
                <a:ea typeface="BIZ UDゴシック" panose="020B0400000000000000" pitchFamily="49" charset="-128"/>
              </a:rPr>
              <a:t>「先生に伝えたい　</a:t>
            </a:r>
            <a:br>
              <a:rPr lang="en-US" altLang="ja-JP" sz="4800" b="1" dirty="0">
                <a:latin typeface="BIZ UDゴシック" panose="020B0400000000000000" pitchFamily="49" charset="-128"/>
                <a:ea typeface="BIZ UDゴシック" panose="020B0400000000000000" pitchFamily="49" charset="-128"/>
              </a:rPr>
            </a:br>
            <a:r>
              <a:rPr lang="ja-JP" altLang="en-US" sz="4800" b="1" dirty="0">
                <a:latin typeface="BIZ UDゴシック" panose="020B0400000000000000" pitchFamily="49" charset="-128"/>
                <a:ea typeface="BIZ UDゴシック" panose="020B0400000000000000" pitchFamily="49" charset="-128"/>
              </a:rPr>
              <a:t>　</a:t>
            </a:r>
            <a:r>
              <a:rPr lang="ja-JP" altLang="ja-JP" sz="4800" b="1" dirty="0">
                <a:latin typeface="BIZ UDゴシック" panose="020B0400000000000000" pitchFamily="49" charset="-128"/>
                <a:ea typeface="BIZ UDゴシック" panose="020B0400000000000000" pitchFamily="49" charset="-128"/>
              </a:rPr>
              <a:t>ＬＧＢＴを理解すること、</a:t>
            </a:r>
            <a:br>
              <a:rPr lang="ja-JP" altLang="ja-JP" sz="4800" b="1" dirty="0">
                <a:latin typeface="BIZ UDゴシック" panose="020B0400000000000000" pitchFamily="49" charset="-128"/>
                <a:ea typeface="BIZ UDゴシック" panose="020B0400000000000000" pitchFamily="49" charset="-128"/>
              </a:rPr>
            </a:br>
            <a:r>
              <a:rPr lang="ja-JP" altLang="en-US" sz="4800" b="1" dirty="0">
                <a:latin typeface="BIZ UDゴシック" panose="020B0400000000000000" pitchFamily="49" charset="-128"/>
                <a:ea typeface="BIZ UDゴシック" panose="020B0400000000000000" pitchFamily="49" charset="-128"/>
              </a:rPr>
              <a:t>　</a:t>
            </a:r>
            <a:r>
              <a:rPr lang="ja-JP" altLang="ja-JP" sz="4800" b="1" dirty="0">
                <a:latin typeface="BIZ UDゴシック" panose="020B0400000000000000" pitchFamily="49" charset="-128"/>
                <a:ea typeface="BIZ UDゴシック" panose="020B0400000000000000" pitchFamily="49" charset="-128"/>
              </a:rPr>
              <a:t>受け入れることの大切さ」</a:t>
            </a:r>
            <a:endParaRPr kumimoji="1" lang="ja-JP" altLang="en-US" sz="48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88014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889" y="-152400"/>
            <a:ext cx="10515600" cy="1325563"/>
          </a:xfrm>
        </p:spPr>
        <p:txBody>
          <a:bodyPr>
            <a:normAutofit/>
          </a:bodyPr>
          <a:lstStyle/>
          <a:p>
            <a:r>
              <a:rPr lang="ja-JP" altLang="ja-JP" sz="2800" dirty="0">
                <a:latin typeface="UD デジタル 教科書体 NK-R" panose="02020400000000000000" pitchFamily="18" charset="-128"/>
                <a:ea typeface="UD デジタル 教科書体 NK-R" panose="02020400000000000000" pitchFamily="18" charset="-128"/>
              </a:rPr>
              <a:t>（３）研修開始</a:t>
            </a:r>
            <a:r>
              <a:rPr lang="ja-JP" altLang="en-US" sz="2400" dirty="0"/>
              <a:t>　</a:t>
            </a:r>
            <a:endParaRPr kumimoji="1" lang="ja-JP" altLang="en-US" sz="2400" dirty="0"/>
          </a:p>
        </p:txBody>
      </p:sp>
      <p:sp>
        <p:nvSpPr>
          <p:cNvPr id="3" name="コンテンツ プレースホルダー 2"/>
          <p:cNvSpPr>
            <a:spLocks noGrp="1"/>
          </p:cNvSpPr>
          <p:nvPr>
            <p:ph idx="1"/>
          </p:nvPr>
        </p:nvSpPr>
        <p:spPr>
          <a:xfrm>
            <a:off x="110889" y="719328"/>
            <a:ext cx="12081111" cy="5913120"/>
          </a:xfrm>
        </p:spPr>
        <p:txBody>
          <a:bodyPr>
            <a:normAutofit fontScale="92500" lnSpcReduction="10000"/>
          </a:bodyPr>
          <a:lstStyle/>
          <a:p>
            <a:pPr marL="0" indent="0">
              <a:lnSpc>
                <a:spcPct val="110000"/>
              </a:lnSpc>
              <a:buNone/>
            </a:pPr>
            <a:r>
              <a:rPr lang="ja-JP" altLang="en-US" sz="3000" b="1" dirty="0">
                <a:solidFill>
                  <a:schemeClr val="accent5"/>
                </a:solidFill>
              </a:rPr>
              <a:t>①　基礎知識</a:t>
            </a:r>
            <a:endParaRPr lang="en-US" altLang="ja-JP" sz="2600" dirty="0">
              <a:latin typeface="+mn-ea"/>
            </a:endParaRPr>
          </a:p>
          <a:p>
            <a:pPr marL="0" indent="0">
              <a:lnSpc>
                <a:spcPct val="110000"/>
              </a:lnSpc>
              <a:buNone/>
            </a:pPr>
            <a:r>
              <a:rPr lang="ja-JP" altLang="en-US" dirty="0">
                <a:latin typeface="+mn-ea"/>
              </a:rPr>
              <a:t>　</a:t>
            </a:r>
            <a:r>
              <a:rPr lang="en-US" altLang="ja-JP" dirty="0">
                <a:latin typeface="+mn-ea"/>
              </a:rPr>
              <a:t>LGBT</a:t>
            </a:r>
            <a:r>
              <a:rPr lang="ja-JP" altLang="en-US" dirty="0">
                <a:latin typeface="+mn-ea"/>
              </a:rPr>
              <a:t>とは　</a:t>
            </a:r>
            <a:r>
              <a:rPr lang="ja-JP" altLang="en-US" sz="2200" dirty="0"/>
              <a:t>以下の４つの頭文字をとった、セクシュアルマイノリティの総称の一つ。　</a:t>
            </a:r>
          </a:p>
          <a:p>
            <a:pPr marL="0" indent="0">
              <a:buNone/>
            </a:pPr>
            <a:r>
              <a:rPr lang="ja-JP" altLang="en-US" sz="2200" dirty="0"/>
              <a:t>　・</a:t>
            </a:r>
            <a:r>
              <a:rPr lang="en-US" altLang="ja-JP" sz="2200" dirty="0"/>
              <a:t>L</a:t>
            </a:r>
            <a:r>
              <a:rPr lang="ja-JP" altLang="en-US" sz="2200" dirty="0"/>
              <a:t>（レズビアン）･･･ 女性同性愛者</a:t>
            </a:r>
          </a:p>
          <a:p>
            <a:pPr marL="0" indent="0">
              <a:buNone/>
            </a:pPr>
            <a:r>
              <a:rPr lang="ja-JP" altLang="en-US" sz="2200" dirty="0"/>
              <a:t>　・</a:t>
            </a:r>
            <a:r>
              <a:rPr lang="en-US" altLang="ja-JP" sz="2200" dirty="0"/>
              <a:t>G</a:t>
            </a:r>
            <a:r>
              <a:rPr lang="ja-JP" altLang="en-US" sz="2200" dirty="0"/>
              <a:t>（ゲイ）･･･男性同性愛者</a:t>
            </a:r>
          </a:p>
          <a:p>
            <a:pPr marL="0" indent="0">
              <a:buNone/>
            </a:pPr>
            <a:r>
              <a:rPr lang="ja-JP" altLang="en-US" sz="2200" dirty="0"/>
              <a:t>　・</a:t>
            </a:r>
            <a:r>
              <a:rPr lang="en-US" altLang="ja-JP" sz="2200" dirty="0"/>
              <a:t>B</a:t>
            </a:r>
            <a:r>
              <a:rPr lang="ja-JP" altLang="en-US" sz="2200" dirty="0"/>
              <a:t>（バイセクシュアル）･･･両性愛者</a:t>
            </a:r>
          </a:p>
          <a:p>
            <a:pPr marL="0" indent="0">
              <a:buNone/>
            </a:pPr>
            <a:r>
              <a:rPr lang="ja-JP" altLang="en-US" sz="2200" dirty="0"/>
              <a:t>　・</a:t>
            </a:r>
            <a:r>
              <a:rPr lang="en-US" altLang="ja-JP" sz="2200" dirty="0"/>
              <a:t>T</a:t>
            </a:r>
            <a:r>
              <a:rPr lang="ja-JP" altLang="en-US" sz="2200" dirty="0"/>
              <a:t>（トランスジェンダー）･･･からだの性とこころの性に違和感がある人</a:t>
            </a:r>
          </a:p>
          <a:p>
            <a:pPr marL="0" indent="0">
              <a:buNone/>
            </a:pPr>
            <a:r>
              <a:rPr lang="ja-JP" altLang="en-US" sz="2200" dirty="0"/>
              <a:t>　・</a:t>
            </a:r>
            <a:r>
              <a:rPr lang="en-US" altLang="ja-JP" sz="2200" dirty="0"/>
              <a:t>FTM</a:t>
            </a:r>
            <a:r>
              <a:rPr lang="ja-JP" altLang="en-US" sz="2200" dirty="0"/>
              <a:t>（</a:t>
            </a:r>
            <a:r>
              <a:rPr lang="en-US" altLang="ja-JP" sz="2200" dirty="0"/>
              <a:t>Female to Male</a:t>
            </a:r>
            <a:r>
              <a:rPr lang="ja-JP" altLang="en-US" sz="2200" dirty="0"/>
              <a:t>）･･･「からだの性」が女性で「こころの性」が男性</a:t>
            </a:r>
          </a:p>
          <a:p>
            <a:pPr marL="0" indent="0">
              <a:buNone/>
            </a:pPr>
            <a:r>
              <a:rPr lang="ja-JP" altLang="en-US" sz="2200" dirty="0"/>
              <a:t>　・</a:t>
            </a:r>
            <a:r>
              <a:rPr lang="en-US" altLang="ja-JP" sz="2200" dirty="0"/>
              <a:t>MTF</a:t>
            </a:r>
            <a:r>
              <a:rPr lang="ja-JP" altLang="en-US" sz="2200" dirty="0"/>
              <a:t>（</a:t>
            </a:r>
            <a:r>
              <a:rPr lang="en-US" altLang="ja-JP" sz="2200" dirty="0"/>
              <a:t>Male to Female</a:t>
            </a:r>
            <a:r>
              <a:rPr lang="ja-JP" altLang="en-US" sz="2200" dirty="0"/>
              <a:t>）･･･「からだの性」が男性で「こころの性」が女性</a:t>
            </a:r>
          </a:p>
          <a:p>
            <a:pPr marL="0" indent="0">
              <a:buNone/>
            </a:pPr>
            <a:r>
              <a:rPr lang="ja-JP" altLang="en-US" sz="2200" dirty="0"/>
              <a:t>　　</a:t>
            </a:r>
            <a:r>
              <a:rPr lang="en-US" altLang="ja-JP" sz="2200" dirty="0"/>
              <a:t>※</a:t>
            </a:r>
            <a:r>
              <a:rPr lang="ja-JP" altLang="en-US" sz="2200" dirty="0"/>
              <a:t>他にも様々なセクシュアリティ（性のあり方）がある</a:t>
            </a:r>
            <a:endParaRPr lang="en-US" altLang="ja-JP" sz="2200" dirty="0"/>
          </a:p>
          <a:p>
            <a:pPr marL="0" indent="0">
              <a:buNone/>
            </a:pPr>
            <a:endParaRPr lang="en-US" altLang="ja-JP" sz="1900" dirty="0"/>
          </a:p>
          <a:p>
            <a:pPr marL="0" indent="0">
              <a:buNone/>
            </a:pPr>
            <a:r>
              <a:rPr lang="ja-JP" altLang="en-US" dirty="0">
                <a:solidFill>
                  <a:schemeClr val="accent5"/>
                </a:solidFill>
              </a:rPr>
              <a:t>　</a:t>
            </a:r>
            <a:r>
              <a:rPr lang="ja-JP" altLang="en-US" dirty="0"/>
              <a:t>セクシュアリティのあり方　</a:t>
            </a:r>
            <a:r>
              <a:rPr lang="ja-JP" altLang="en-US" sz="2200" dirty="0"/>
              <a:t>この組み合わせでセクシュアリティは決まる</a:t>
            </a:r>
            <a:r>
              <a:rPr lang="ja-JP" altLang="en-US" sz="1900" dirty="0"/>
              <a:t>。</a:t>
            </a:r>
          </a:p>
          <a:p>
            <a:pPr marL="0" indent="0">
              <a:buNone/>
            </a:pPr>
            <a:r>
              <a:rPr lang="ja-JP" altLang="en-US" sz="2200" dirty="0"/>
              <a:t>　・からだの性（生物学的性）</a:t>
            </a:r>
            <a:r>
              <a:rPr lang="en-US" altLang="ja-JP" sz="2200" dirty="0"/>
              <a:t>… </a:t>
            </a:r>
            <a:r>
              <a:rPr lang="ja-JP" altLang="en-US" sz="2200" dirty="0"/>
              <a:t>性染色体や、生殖器など</a:t>
            </a:r>
          </a:p>
          <a:p>
            <a:pPr marL="0" indent="0">
              <a:buNone/>
            </a:pPr>
            <a:r>
              <a:rPr lang="ja-JP" altLang="en-US" sz="2200" dirty="0"/>
              <a:t>　・こころの性（性自認）</a:t>
            </a:r>
            <a:r>
              <a:rPr lang="en-US" altLang="ja-JP" sz="2200" dirty="0"/>
              <a:t>…</a:t>
            </a:r>
            <a:r>
              <a:rPr lang="ja-JP" altLang="en-US" sz="2200" dirty="0"/>
              <a:t>自分の性別をどう思っているか</a:t>
            </a:r>
          </a:p>
          <a:p>
            <a:pPr marL="0" indent="0">
              <a:buNone/>
            </a:pPr>
            <a:r>
              <a:rPr lang="ja-JP" altLang="en-US" sz="2200" dirty="0"/>
              <a:t>　・好きになる性（性的指向）</a:t>
            </a:r>
            <a:r>
              <a:rPr lang="en-US" altLang="ja-JP" sz="2200" dirty="0"/>
              <a:t>…</a:t>
            </a:r>
            <a:r>
              <a:rPr lang="ja-JP" altLang="en-US" sz="2200" dirty="0"/>
              <a:t>どの性を好きになるか</a:t>
            </a:r>
          </a:p>
          <a:p>
            <a:pPr marL="0" indent="0">
              <a:buNone/>
            </a:pPr>
            <a:r>
              <a:rPr lang="ja-JP" altLang="en-US" sz="2200" dirty="0"/>
              <a:t>　・表現する性（性表現）</a:t>
            </a:r>
            <a:r>
              <a:rPr lang="en-US" altLang="ja-JP" sz="2200" dirty="0"/>
              <a:t>… </a:t>
            </a:r>
            <a:r>
              <a:rPr lang="ja-JP" altLang="en-US" sz="2200" dirty="0"/>
              <a:t>社会的性。一人称（オレや私など）や服装等</a:t>
            </a:r>
            <a:endParaRPr kumimoji="1" lang="ja-JP" altLang="en-US" sz="2200" dirty="0"/>
          </a:p>
        </p:txBody>
      </p:sp>
    </p:spTree>
    <p:extLst>
      <p:ext uri="{BB962C8B-B14F-4D97-AF65-F5344CB8AC3E}">
        <p14:creationId xmlns:p14="http://schemas.microsoft.com/office/powerpoint/2010/main" val="370898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667657" y="1177858"/>
            <a:ext cx="6146759" cy="5019742"/>
          </a:xfrm>
        </p:spPr>
      </p:pic>
      <p:sp>
        <p:nvSpPr>
          <p:cNvPr id="5" name="テキスト ボックス 4"/>
          <p:cNvSpPr txBox="1"/>
          <p:nvPr/>
        </p:nvSpPr>
        <p:spPr>
          <a:xfrm>
            <a:off x="7609093" y="1177858"/>
            <a:ext cx="3392736" cy="1200329"/>
          </a:xfrm>
          <a:prstGeom prst="rect">
            <a:avLst/>
          </a:prstGeom>
          <a:noFill/>
          <a:ln>
            <a:solidFill>
              <a:schemeClr val="tx1"/>
            </a:solidFill>
          </a:ln>
        </p:spPr>
        <p:txBody>
          <a:bodyPr wrap="square" rtlCol="0">
            <a:spAutoFit/>
          </a:bodyPr>
          <a:lstStyle/>
          <a:p>
            <a:r>
              <a:rPr kumimoji="1" lang="ja-JP" altLang="en-US" sz="2400" dirty="0"/>
              <a:t>講師３名</a:t>
            </a:r>
            <a:endParaRPr kumimoji="1" lang="en-US" altLang="ja-JP" sz="2400" dirty="0"/>
          </a:p>
          <a:p>
            <a:r>
              <a:rPr lang="ja-JP" altLang="en-US" sz="2400" dirty="0"/>
              <a:t>・</a:t>
            </a:r>
            <a:r>
              <a:rPr lang="en-US" altLang="ja-JP" sz="2400" dirty="0"/>
              <a:t>LGBT</a:t>
            </a:r>
            <a:r>
              <a:rPr lang="ja-JP" altLang="en-US" sz="2400" dirty="0"/>
              <a:t>当事者２名</a:t>
            </a:r>
            <a:endParaRPr lang="en-US" altLang="ja-JP" sz="2400" dirty="0"/>
          </a:p>
          <a:p>
            <a:r>
              <a:rPr kumimoji="1" lang="ja-JP" altLang="en-US" sz="2400" dirty="0"/>
              <a:t>・</a:t>
            </a:r>
            <a:r>
              <a:rPr kumimoji="1" lang="en-US" altLang="ja-JP" sz="2400" dirty="0"/>
              <a:t>LGBT</a:t>
            </a:r>
            <a:r>
              <a:rPr kumimoji="1" lang="ja-JP" altLang="en-US" sz="2400" dirty="0"/>
              <a:t>当事者の母親</a:t>
            </a:r>
            <a:endParaRPr kumimoji="1" lang="en-US" altLang="ja-JP" sz="240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8471" y="2627175"/>
            <a:ext cx="4763587" cy="3570425"/>
          </a:xfrm>
          <a:prstGeom prst="rect">
            <a:avLst/>
          </a:prstGeom>
        </p:spPr>
      </p:pic>
      <p:sp>
        <p:nvSpPr>
          <p:cNvPr id="7" name="正方形/長方形 6"/>
          <p:cNvSpPr/>
          <p:nvPr/>
        </p:nvSpPr>
        <p:spPr>
          <a:xfrm>
            <a:off x="838200" y="1306286"/>
            <a:ext cx="5141686" cy="6966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t>母親という立場からの実際の経験談をお話いただきました</a:t>
            </a:r>
          </a:p>
        </p:txBody>
      </p:sp>
      <p:sp>
        <p:nvSpPr>
          <p:cNvPr id="8" name="タイトル 11"/>
          <p:cNvSpPr txBox="1">
            <a:spLocks/>
          </p:cNvSpPr>
          <p:nvPr/>
        </p:nvSpPr>
        <p:spPr>
          <a:xfrm>
            <a:off x="326281" y="486775"/>
            <a:ext cx="7594600" cy="691083"/>
          </a:xfrm>
          <a:prstGeom prst="homePlate">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b="1" dirty="0">
                <a:solidFill>
                  <a:schemeClr val="accent5"/>
                </a:solidFill>
              </a:rPr>
              <a:t>②　それぞれの、ライフヒストリーを聞く</a:t>
            </a:r>
          </a:p>
        </p:txBody>
      </p:sp>
    </p:spTree>
    <p:extLst>
      <p:ext uri="{BB962C8B-B14F-4D97-AF65-F5344CB8AC3E}">
        <p14:creationId xmlns:p14="http://schemas.microsoft.com/office/powerpoint/2010/main" val="77873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607332"/>
          </a:xfrm>
        </p:spPr>
        <p:txBody>
          <a:bodyPr>
            <a:normAutofit/>
          </a:bodyPr>
          <a:lstStyle/>
          <a:p>
            <a:r>
              <a:rPr kumimoji="1" lang="ja-JP" altLang="en-US" sz="2800" b="1" dirty="0">
                <a:solidFill>
                  <a:schemeClr val="accent5"/>
                </a:solidFill>
                <a:latin typeface="+mn-ea"/>
                <a:ea typeface="+mn-ea"/>
              </a:rPr>
              <a:t>③　</a:t>
            </a:r>
            <a:r>
              <a:rPr lang="ja-JP" altLang="ja-JP" sz="2800" b="1" dirty="0">
                <a:solidFill>
                  <a:schemeClr val="accent5"/>
                </a:solidFill>
                <a:latin typeface="+mn-ea"/>
                <a:ea typeface="+mn-ea"/>
                <a:cs typeface="ＭＳ 明朝" panose="02020609040205080304" pitchFamily="17" charset="-128"/>
              </a:rPr>
              <a:t>ＡＬＬＹの大切さ</a:t>
            </a:r>
            <a:endParaRPr kumimoji="1" lang="ja-JP" altLang="en-US" sz="2800" b="1" dirty="0">
              <a:solidFill>
                <a:schemeClr val="accent5"/>
              </a:solidFill>
              <a:latin typeface="+mn-ea"/>
              <a:ea typeface="+mn-ea"/>
            </a:endParaRPr>
          </a:p>
        </p:txBody>
      </p:sp>
      <p:sp>
        <p:nvSpPr>
          <p:cNvPr id="3" name="コンテンツ プレースホルダー 2"/>
          <p:cNvSpPr>
            <a:spLocks noGrp="1"/>
          </p:cNvSpPr>
          <p:nvPr>
            <p:ph idx="1"/>
          </p:nvPr>
        </p:nvSpPr>
        <p:spPr>
          <a:xfrm>
            <a:off x="838200" y="668792"/>
            <a:ext cx="10515600" cy="5204505"/>
          </a:xfrm>
        </p:spPr>
        <p:txBody>
          <a:bodyPr/>
          <a:lstStyle/>
          <a:p>
            <a:endParaRPr lang="ja-JP" altLang="en-US" dirty="0"/>
          </a:p>
          <a:p>
            <a:r>
              <a:rPr lang="en-US" altLang="ja-JP" dirty="0"/>
              <a:t> ALLY</a:t>
            </a:r>
            <a:r>
              <a:rPr lang="ja-JP" altLang="en-US" dirty="0"/>
              <a:t>（アライ）</a:t>
            </a:r>
          </a:p>
          <a:p>
            <a:pPr marL="0" indent="0">
              <a:buNone/>
            </a:pPr>
            <a:r>
              <a:rPr lang="ja-JP" altLang="en-US" dirty="0"/>
              <a:t>　英語の</a:t>
            </a:r>
            <a:r>
              <a:rPr lang="en-US" altLang="ja-JP" dirty="0"/>
              <a:t>Ally</a:t>
            </a:r>
            <a:r>
              <a:rPr lang="ja-JP" altLang="en-US" dirty="0"/>
              <a:t>に由来する</a:t>
            </a:r>
            <a:endParaRPr lang="en-US" altLang="ja-JP" dirty="0"/>
          </a:p>
          <a:p>
            <a:pPr marL="0" indent="0">
              <a:buNone/>
            </a:pPr>
            <a:r>
              <a:rPr lang="ja-JP" altLang="en-US" dirty="0"/>
              <a:t>　「支援者」「同盟」「味方」</a:t>
            </a:r>
            <a:endParaRPr lang="en-US" altLang="ja-JP" dirty="0"/>
          </a:p>
          <a:p>
            <a:pPr marL="0" indent="0">
              <a:buNone/>
            </a:pPr>
            <a:r>
              <a:rPr lang="ja-JP" altLang="en-US" dirty="0"/>
              <a:t>　という意味をもつ言葉。</a:t>
            </a:r>
            <a:endParaRPr kumimoji="1" lang="ja-JP" altLang="en-US" dirty="0"/>
          </a:p>
        </p:txBody>
      </p:sp>
      <p:sp>
        <p:nvSpPr>
          <p:cNvPr id="5" name="テキスト ボックス 29"/>
          <p:cNvSpPr txBox="1"/>
          <p:nvPr/>
        </p:nvSpPr>
        <p:spPr>
          <a:xfrm>
            <a:off x="6883602" y="5337816"/>
            <a:ext cx="3751533" cy="83415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dirty="0">
                <a:latin typeface="BIZ UDゴシック" panose="020B0400000000000000" pitchFamily="49" charset="-128"/>
                <a:ea typeface="BIZ UDゴシック" panose="020B0400000000000000" pitchFamily="49" charset="-128"/>
              </a:rPr>
              <a:t>「ＡＬＬＹ」であることを示す</a:t>
            </a:r>
            <a:r>
              <a:rPr lang="ja-JP"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レインボーパズル】</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085" y="3306764"/>
            <a:ext cx="3904343" cy="2928257"/>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911" y="574526"/>
            <a:ext cx="3468917" cy="4763290"/>
          </a:xfrm>
          <a:prstGeom prst="rect">
            <a:avLst/>
          </a:prstGeom>
        </p:spPr>
      </p:pic>
    </p:spTree>
    <p:extLst>
      <p:ext uri="{BB962C8B-B14F-4D97-AF65-F5344CB8AC3E}">
        <p14:creationId xmlns:p14="http://schemas.microsoft.com/office/powerpoint/2010/main" val="30580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579120" y="578485"/>
            <a:ext cx="10515600" cy="868589"/>
          </a:xfrm>
        </p:spPr>
        <p:txBody>
          <a:bodyPr>
            <a:normAutofit/>
          </a:bodyPr>
          <a:lstStyle/>
          <a:p>
            <a:r>
              <a:rPr kumimoji="1" lang="ja-JP" altLang="en-US" sz="2800" b="1" dirty="0">
                <a:solidFill>
                  <a:schemeClr val="accent5"/>
                </a:solidFill>
              </a:rPr>
              <a:t>④覚えておいてほしいこと</a:t>
            </a:r>
          </a:p>
        </p:txBody>
      </p:sp>
      <p:sp>
        <p:nvSpPr>
          <p:cNvPr id="6" name="正方形/長方形 5"/>
          <p:cNvSpPr/>
          <p:nvPr/>
        </p:nvSpPr>
        <p:spPr>
          <a:xfrm>
            <a:off x="91440" y="1567542"/>
            <a:ext cx="11978639" cy="3570208"/>
          </a:xfrm>
          <a:prstGeom prst="rect">
            <a:avLst/>
          </a:prstGeom>
        </p:spPr>
        <p:txBody>
          <a:bodyPr wrap="square">
            <a:spAutoFit/>
          </a:bodyPr>
          <a:lstStyle/>
          <a:p>
            <a:r>
              <a:rPr lang="en-US" altLang="ja-JP" sz="2800" b="0" i="0" u="none" strike="noStrike" baseline="0" dirty="0">
                <a:solidFill>
                  <a:srgbClr val="000000"/>
                </a:solidFill>
                <a:latin typeface="+mn-ea"/>
              </a:rPr>
              <a:t>〔</a:t>
            </a:r>
            <a:r>
              <a:rPr lang="ja-JP" altLang="en-US" sz="2800" b="0" i="0" u="none" strike="noStrike" baseline="0" dirty="0">
                <a:solidFill>
                  <a:srgbClr val="000000"/>
                </a:solidFill>
                <a:latin typeface="+mn-ea"/>
              </a:rPr>
              <a:t>教育現場における</a:t>
            </a:r>
            <a:r>
              <a:rPr lang="en-US" altLang="ja-JP" sz="2800" b="0" i="0" u="none" strike="noStrike" baseline="0" dirty="0">
                <a:solidFill>
                  <a:srgbClr val="000000"/>
                </a:solidFill>
                <a:latin typeface="+mn-ea"/>
              </a:rPr>
              <a:t>LGBT〕</a:t>
            </a:r>
          </a:p>
          <a:p>
            <a:endParaRPr lang="en-US" altLang="ja-JP" sz="1000" b="0" i="0" u="none" strike="noStrike" baseline="0" dirty="0">
              <a:solidFill>
                <a:srgbClr val="000000"/>
              </a:solidFill>
              <a:latin typeface="+mn-ea"/>
            </a:endParaRPr>
          </a:p>
          <a:p>
            <a:r>
              <a:rPr lang="ja-JP" altLang="en-US" sz="2400" b="0" i="0" u="none" strike="noStrike" baseline="0" dirty="0">
                <a:solidFill>
                  <a:srgbClr val="000000"/>
                </a:solidFill>
                <a:latin typeface="+mn-ea"/>
              </a:rPr>
              <a:t>・約６割の</a:t>
            </a:r>
            <a:r>
              <a:rPr lang="en-US" altLang="ja-JP" sz="2400" b="0" i="0" u="none" strike="noStrike" baseline="0" dirty="0">
                <a:solidFill>
                  <a:srgbClr val="000000"/>
                </a:solidFill>
                <a:latin typeface="+mn-ea"/>
              </a:rPr>
              <a:t>LGBT</a:t>
            </a:r>
            <a:r>
              <a:rPr lang="ja-JP" altLang="en-US" sz="2400" b="0" i="0" u="none" strike="noStrike" baseline="0" dirty="0">
                <a:solidFill>
                  <a:srgbClr val="000000"/>
                </a:solidFill>
                <a:latin typeface="+mn-ea"/>
              </a:rPr>
              <a:t>の子どもが教育現場でいじめや暴力を受けた事がある。</a:t>
            </a:r>
          </a:p>
          <a:p>
            <a:pPr algn="r"/>
            <a:r>
              <a:rPr lang="en-US" altLang="ja-JP" dirty="0">
                <a:solidFill>
                  <a:srgbClr val="000000"/>
                </a:solidFill>
                <a:latin typeface="+mn-ea"/>
              </a:rPr>
              <a:t>【</a:t>
            </a:r>
            <a:r>
              <a:rPr lang="ja-JP" altLang="en-US" dirty="0">
                <a:solidFill>
                  <a:srgbClr val="000000"/>
                </a:solidFill>
                <a:latin typeface="+mn-ea"/>
              </a:rPr>
              <a:t>出典</a:t>
            </a:r>
            <a:r>
              <a:rPr lang="en-US" altLang="ja-JP" dirty="0">
                <a:solidFill>
                  <a:srgbClr val="000000"/>
                </a:solidFill>
                <a:latin typeface="+mn-ea"/>
              </a:rPr>
              <a:t>】</a:t>
            </a:r>
            <a:r>
              <a:rPr lang="ja-JP" altLang="en-US" dirty="0">
                <a:solidFill>
                  <a:srgbClr val="000000"/>
                </a:solidFill>
                <a:latin typeface="+mn-ea"/>
              </a:rPr>
              <a:t>日高庸晴，</a:t>
            </a:r>
            <a:r>
              <a:rPr lang="en-US" altLang="ja-JP" dirty="0">
                <a:solidFill>
                  <a:srgbClr val="000000"/>
                </a:solidFill>
                <a:latin typeface="+mn-ea"/>
              </a:rPr>
              <a:t>LGBT</a:t>
            </a:r>
            <a:r>
              <a:rPr lang="ja-JP" altLang="en-US" dirty="0">
                <a:solidFill>
                  <a:srgbClr val="000000"/>
                </a:solidFill>
                <a:latin typeface="+mn-ea"/>
              </a:rPr>
              <a:t>当事者の意識調査「</a:t>
            </a:r>
            <a:r>
              <a:rPr lang="en-US" altLang="ja-JP" dirty="0">
                <a:solidFill>
                  <a:srgbClr val="000000"/>
                </a:solidFill>
                <a:latin typeface="+mn-ea"/>
              </a:rPr>
              <a:t>REACH Online 2016 for Sexual Minorities</a:t>
            </a:r>
            <a:r>
              <a:rPr lang="ja-JP" altLang="en-US" dirty="0">
                <a:solidFill>
                  <a:srgbClr val="000000"/>
                </a:solidFill>
                <a:latin typeface="+mn-ea"/>
              </a:rPr>
              <a:t>」</a:t>
            </a:r>
            <a:endParaRPr lang="en-US" altLang="ja-JP" dirty="0">
              <a:solidFill>
                <a:srgbClr val="000000"/>
              </a:solidFill>
              <a:latin typeface="+mn-ea"/>
            </a:endParaRPr>
          </a:p>
          <a:p>
            <a:pPr algn="r"/>
            <a:endParaRPr lang="ja-JP" altLang="en-US" sz="1400" dirty="0">
              <a:solidFill>
                <a:srgbClr val="000000"/>
              </a:solidFill>
              <a:latin typeface="+mn-ea"/>
            </a:endParaRPr>
          </a:p>
          <a:p>
            <a:r>
              <a:rPr lang="ja-JP" altLang="en-US" sz="2400" b="0" i="0" u="none" strike="noStrike" baseline="0" dirty="0">
                <a:solidFill>
                  <a:srgbClr val="000000"/>
                </a:solidFill>
                <a:latin typeface="+mn-ea"/>
              </a:rPr>
              <a:t>・約７割のトランスジェンダー（性同一性障害など）が自殺念慮を抱いたことがある。</a:t>
            </a:r>
          </a:p>
          <a:p>
            <a:pPr algn="r"/>
            <a:r>
              <a:rPr lang="en-US" altLang="ja-JP" dirty="0">
                <a:solidFill>
                  <a:srgbClr val="000000"/>
                </a:solidFill>
                <a:latin typeface="+mn-ea"/>
              </a:rPr>
              <a:t>【</a:t>
            </a:r>
            <a:r>
              <a:rPr lang="ja-JP" altLang="en-US" dirty="0">
                <a:solidFill>
                  <a:srgbClr val="000000"/>
                </a:solidFill>
                <a:latin typeface="+mn-ea"/>
              </a:rPr>
              <a:t>出典</a:t>
            </a:r>
            <a:r>
              <a:rPr lang="en-US" altLang="ja-JP" dirty="0">
                <a:solidFill>
                  <a:srgbClr val="000000"/>
                </a:solidFill>
                <a:latin typeface="+mn-ea"/>
              </a:rPr>
              <a:t>】</a:t>
            </a:r>
            <a:r>
              <a:rPr lang="ja-JP" altLang="en-US" dirty="0">
                <a:solidFill>
                  <a:srgbClr val="000000"/>
                </a:solidFill>
                <a:latin typeface="+mn-ea"/>
              </a:rPr>
              <a:t>新井富士美・中塚幹也他（</a:t>
            </a:r>
            <a:r>
              <a:rPr lang="en-US" altLang="ja-JP" dirty="0">
                <a:solidFill>
                  <a:srgbClr val="000000"/>
                </a:solidFill>
                <a:latin typeface="+mn-ea"/>
              </a:rPr>
              <a:t>2008</a:t>
            </a:r>
            <a:r>
              <a:rPr lang="ja-JP" altLang="en-US" dirty="0">
                <a:solidFill>
                  <a:srgbClr val="000000"/>
                </a:solidFill>
                <a:latin typeface="+mn-ea"/>
              </a:rPr>
              <a:t>）「性同一性障害の思春期危機について」</a:t>
            </a:r>
            <a:endParaRPr lang="en-US" altLang="ja-JP" dirty="0">
              <a:solidFill>
                <a:srgbClr val="000000"/>
              </a:solidFill>
              <a:latin typeface="+mn-ea"/>
            </a:endParaRPr>
          </a:p>
          <a:p>
            <a:endParaRPr lang="ja-JP" altLang="en-US" sz="2800" dirty="0">
              <a:latin typeface="+mn-ea"/>
            </a:endParaRPr>
          </a:p>
          <a:p>
            <a:r>
              <a:rPr lang="en-US" altLang="ja-JP" sz="2800" b="1" dirty="0">
                <a:latin typeface="+mn-ea"/>
              </a:rPr>
              <a:t>〔</a:t>
            </a:r>
            <a:r>
              <a:rPr lang="ja-JP" altLang="en-US" sz="2800" b="1" dirty="0">
                <a:latin typeface="+mn-ea"/>
              </a:rPr>
              <a:t>アウティングは絶対にしてはいけない行為です</a:t>
            </a:r>
            <a:r>
              <a:rPr lang="en-US" altLang="ja-JP" sz="2800" b="1" dirty="0">
                <a:latin typeface="+mn-ea"/>
              </a:rPr>
              <a:t>〕</a:t>
            </a:r>
          </a:p>
          <a:p>
            <a:endParaRPr lang="ja-JP" altLang="en-US" sz="1000" b="1" dirty="0">
              <a:latin typeface="+mn-ea"/>
            </a:endParaRPr>
          </a:p>
          <a:p>
            <a:r>
              <a:rPr lang="ja-JP" altLang="en-US" sz="2400" dirty="0">
                <a:latin typeface="+mn-ea"/>
              </a:rPr>
              <a:t>　本人の了解を得ずに、公にしていない性的指向や性自認を第三者に暴露する行為。</a:t>
            </a:r>
          </a:p>
        </p:txBody>
      </p:sp>
    </p:spTree>
    <p:extLst>
      <p:ext uri="{BB962C8B-B14F-4D97-AF65-F5344CB8AC3E}">
        <p14:creationId xmlns:p14="http://schemas.microsoft.com/office/powerpoint/2010/main" val="295466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UD デジタル 教科書体 NK-R" panose="02020400000000000000" pitchFamily="18" charset="-128"/>
                <a:ea typeface="UD デジタル 教科書体 NK-R" panose="02020400000000000000" pitchFamily="18" charset="-128"/>
              </a:rPr>
              <a:t>４．成果</a:t>
            </a:r>
          </a:p>
        </p:txBody>
      </p:sp>
      <p:sp>
        <p:nvSpPr>
          <p:cNvPr id="3" name="正方形/長方形 2"/>
          <p:cNvSpPr/>
          <p:nvPr/>
        </p:nvSpPr>
        <p:spPr>
          <a:xfrm>
            <a:off x="838200" y="1367522"/>
            <a:ext cx="9966960" cy="461665"/>
          </a:xfrm>
          <a:prstGeom prst="rect">
            <a:avLst/>
          </a:prstGeom>
        </p:spPr>
        <p:txBody>
          <a:bodyPr wrap="square">
            <a:spAutoFit/>
          </a:bodyPr>
          <a:lstStyle/>
          <a:p>
            <a:r>
              <a:rPr lang="ja-JP" altLang="ja-JP" sz="2400" dirty="0">
                <a:latin typeface="+mn-ea"/>
                <a:cs typeface="Times New Roman" panose="02020603050405020304" pitchFamily="18" charset="0"/>
              </a:rPr>
              <a:t>　研修会の開催前後に、同じ内容のアンケートを実施しました。</a:t>
            </a:r>
            <a:endParaRPr lang="ja-JP" altLang="en-US" sz="2400" dirty="0">
              <a:latin typeface="+mn-ea"/>
            </a:endParaRPr>
          </a:p>
        </p:txBody>
      </p:sp>
      <p:pic>
        <p:nvPicPr>
          <p:cNvPr id="10" name="図 9"/>
          <p:cNvPicPr>
            <a:picLocks noChangeAspect="1"/>
          </p:cNvPicPr>
          <p:nvPr/>
        </p:nvPicPr>
        <p:blipFill>
          <a:blip r:embed="rId3"/>
          <a:stretch>
            <a:fillRect/>
          </a:stretch>
        </p:blipFill>
        <p:spPr>
          <a:xfrm>
            <a:off x="1447399" y="2011758"/>
            <a:ext cx="9955938" cy="3230801"/>
          </a:xfrm>
          <a:prstGeom prst="rect">
            <a:avLst/>
          </a:prstGeom>
        </p:spPr>
      </p:pic>
    </p:spTree>
    <p:extLst>
      <p:ext uri="{BB962C8B-B14F-4D97-AF65-F5344CB8AC3E}">
        <p14:creationId xmlns:p14="http://schemas.microsoft.com/office/powerpoint/2010/main" val="165821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670890" y="3207657"/>
            <a:ext cx="9866481" cy="3650343"/>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615" y="30551"/>
            <a:ext cx="10305142" cy="3119049"/>
          </a:xfrm>
          <a:prstGeom prst="rect">
            <a:avLst/>
          </a:prstGeom>
        </p:spPr>
      </p:pic>
      <p:cxnSp>
        <p:nvCxnSpPr>
          <p:cNvPr id="9" name="直線矢印コネクタ 8"/>
          <p:cNvCxnSpPr/>
          <p:nvPr/>
        </p:nvCxnSpPr>
        <p:spPr>
          <a:xfrm>
            <a:off x="5348514" y="2373084"/>
            <a:ext cx="4042229" cy="7259"/>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直線矢印コネクタ 9"/>
          <p:cNvCxnSpPr/>
          <p:nvPr/>
        </p:nvCxnSpPr>
        <p:spPr>
          <a:xfrm>
            <a:off x="5348514" y="1691673"/>
            <a:ext cx="4034971" cy="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1233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819" y="250409"/>
            <a:ext cx="10018324" cy="3432869"/>
          </a:xfrm>
          <a:prstGeom prst="rect">
            <a:avLst/>
          </a:prstGeom>
        </p:spPr>
      </p:pic>
      <p:pic>
        <p:nvPicPr>
          <p:cNvPr id="3" name="図 2"/>
          <p:cNvPicPr>
            <a:picLocks noChangeAspect="1"/>
          </p:cNvPicPr>
          <p:nvPr/>
        </p:nvPicPr>
        <p:blipFill>
          <a:blip r:embed="rId4"/>
          <a:stretch>
            <a:fillRect/>
          </a:stretch>
        </p:blipFill>
        <p:spPr>
          <a:xfrm>
            <a:off x="928610" y="3628570"/>
            <a:ext cx="9602134" cy="3331030"/>
          </a:xfrm>
          <a:prstGeom prst="rect">
            <a:avLst/>
          </a:prstGeom>
        </p:spPr>
      </p:pic>
      <p:cxnSp>
        <p:nvCxnSpPr>
          <p:cNvPr id="6" name="直線矢印コネクタ 5"/>
          <p:cNvCxnSpPr/>
          <p:nvPr/>
        </p:nvCxnSpPr>
        <p:spPr>
          <a:xfrm>
            <a:off x="5326743" y="1799770"/>
            <a:ext cx="4005943" cy="1"/>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直線矢印コネクタ 7"/>
          <p:cNvCxnSpPr/>
          <p:nvPr/>
        </p:nvCxnSpPr>
        <p:spPr>
          <a:xfrm flipV="1">
            <a:off x="5326743" y="2206171"/>
            <a:ext cx="4005943" cy="1451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0854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51542" y="551543"/>
            <a:ext cx="11289937" cy="2185214"/>
          </a:xfrm>
          <a:prstGeom prst="rect">
            <a:avLst/>
          </a:prstGeom>
        </p:spPr>
        <p:txBody>
          <a:bodyPr wrap="square">
            <a:spAutoFit/>
          </a:bodyPr>
          <a:lstStyle/>
          <a:p>
            <a:pPr indent="279400" algn="just">
              <a:spcAft>
                <a:spcPts val="0"/>
              </a:spcAft>
            </a:pPr>
            <a:r>
              <a:rPr lang="ja-JP" altLang="ja-JP" sz="2800" b="1" kern="100" dirty="0">
                <a:solidFill>
                  <a:schemeClr val="accent5"/>
                </a:solidFill>
                <a:latin typeface="+mn-ea"/>
                <a:cs typeface="Times New Roman" panose="02020603050405020304" pitchFamily="18" charset="0"/>
              </a:rPr>
              <a:t>自由記載欄のコメント</a:t>
            </a:r>
            <a:endParaRPr lang="en-US" altLang="ja-JP" sz="2800" b="1" kern="100" dirty="0">
              <a:solidFill>
                <a:schemeClr val="accent5"/>
              </a:solidFill>
              <a:latin typeface="+mn-ea"/>
              <a:cs typeface="Times New Roman" panose="02020603050405020304" pitchFamily="18" charset="0"/>
            </a:endParaRPr>
          </a:p>
          <a:p>
            <a:pPr indent="279400" algn="just">
              <a:spcAft>
                <a:spcPts val="0"/>
              </a:spcAft>
            </a:pPr>
            <a:endParaRPr lang="ja-JP" altLang="ja-JP" sz="2800" kern="100" dirty="0">
              <a:solidFill>
                <a:schemeClr val="accent5"/>
              </a:solidFill>
              <a:effectLst/>
              <a:latin typeface="+mn-ea"/>
              <a:cs typeface="Times New Roman" panose="02020603050405020304" pitchFamily="18" charset="0"/>
            </a:endParaRPr>
          </a:p>
          <a:p>
            <a:pPr marL="400050" algn="just">
              <a:spcAft>
                <a:spcPts val="0"/>
              </a:spcAft>
            </a:pPr>
            <a:endParaRPr lang="ja-JP" altLang="ja-JP" sz="2000" kern="100" dirty="0">
              <a:effectLst/>
              <a:latin typeface="+mn-ea"/>
              <a:cs typeface="Times New Roman" panose="02020603050405020304" pitchFamily="18" charset="0"/>
            </a:endParaRPr>
          </a:p>
          <a:p>
            <a:pPr marL="400050" algn="just">
              <a:spcAft>
                <a:spcPts val="0"/>
              </a:spcAft>
            </a:pPr>
            <a:endParaRPr lang="ja-JP" altLang="ja-JP" sz="2000" kern="100" dirty="0">
              <a:effectLst/>
              <a:latin typeface="+mn-ea"/>
              <a:cs typeface="Times New Roman" panose="02020603050405020304" pitchFamily="18" charset="0"/>
            </a:endParaRPr>
          </a:p>
          <a:p>
            <a:pPr marL="400050" algn="just">
              <a:spcAft>
                <a:spcPts val="0"/>
              </a:spcAft>
            </a:pPr>
            <a:endParaRPr lang="en-US" altLang="ja-JP" sz="2000" kern="100" dirty="0">
              <a:effectLst/>
              <a:latin typeface="+mn-ea"/>
              <a:cs typeface="Times New Roman" panose="02020603050405020304" pitchFamily="18" charset="0"/>
            </a:endParaRPr>
          </a:p>
          <a:p>
            <a:pPr algn="just">
              <a:spcAft>
                <a:spcPts val="0"/>
              </a:spcAft>
            </a:pPr>
            <a:r>
              <a:rPr lang="en-US" altLang="ja-JP" sz="2000" kern="100" dirty="0">
                <a:latin typeface="+mn-ea"/>
                <a:cs typeface="Times New Roman" panose="02020603050405020304" pitchFamily="18" charset="0"/>
              </a:rPr>
              <a:t> </a:t>
            </a:r>
            <a:endParaRPr lang="ja-JP" altLang="ja-JP" sz="2000" kern="100" dirty="0">
              <a:effectLst/>
              <a:latin typeface="+mn-ea"/>
              <a:cs typeface="Times New Roman" panose="02020603050405020304" pitchFamily="18" charset="0"/>
            </a:endParaRPr>
          </a:p>
        </p:txBody>
      </p:sp>
      <p:grpSp>
        <p:nvGrpSpPr>
          <p:cNvPr id="10" name="グループ化 9"/>
          <p:cNvGrpSpPr/>
          <p:nvPr/>
        </p:nvGrpSpPr>
        <p:grpSpPr>
          <a:xfrm>
            <a:off x="231961" y="1115210"/>
            <a:ext cx="11772514" cy="990600"/>
            <a:chOff x="231961" y="1115210"/>
            <a:chExt cx="11772514" cy="99060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961" y="1300412"/>
              <a:ext cx="620196" cy="620196"/>
            </a:xfrm>
            <a:prstGeom prst="rect">
              <a:avLst/>
            </a:prstGeom>
          </p:spPr>
        </p:pic>
        <p:sp>
          <p:nvSpPr>
            <p:cNvPr id="8" name="四角形吹き出し 7"/>
            <p:cNvSpPr/>
            <p:nvPr/>
          </p:nvSpPr>
          <p:spPr>
            <a:xfrm>
              <a:off x="1197583" y="1115210"/>
              <a:ext cx="10806892" cy="990600"/>
            </a:xfrm>
            <a:prstGeom prst="wedgeRectCallout">
              <a:avLst>
                <a:gd name="adj1" fmla="val -52713"/>
                <a:gd name="adj2" fmla="val -8062"/>
              </a:avLst>
            </a:prstGeom>
            <a:ln w="2540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2200" kern="100" dirty="0">
                  <a:latin typeface="+mn-ea"/>
                  <a:cs typeface="Times New Roman" panose="02020603050405020304" pitchFamily="18" charset="0"/>
                </a:rPr>
                <a:t>“否定される”“存在価値が認められない”…他人からではなく、本人がそのようになってしまうことを知り、</a:t>
              </a:r>
              <a:r>
                <a:rPr lang="ja-JP" altLang="ja-JP" sz="2200" u="wavy" kern="100" dirty="0">
                  <a:latin typeface="+mn-ea"/>
                  <a:cs typeface="Times New Roman" panose="02020603050405020304" pitchFamily="18" charset="0"/>
                </a:rPr>
                <a:t>多様性を広く認めていける社会づくりが大切だと感じました</a:t>
              </a:r>
              <a:r>
                <a:rPr lang="ja-JP" altLang="ja-JP" sz="2200" kern="100" dirty="0">
                  <a:latin typeface="+mn-ea"/>
                  <a:cs typeface="Times New Roman" panose="02020603050405020304" pitchFamily="18" charset="0"/>
                </a:rPr>
                <a:t>。</a:t>
              </a:r>
              <a:endParaRPr kumimoji="1" lang="ja-JP" altLang="en-US" sz="2200" dirty="0"/>
            </a:p>
          </p:txBody>
        </p:sp>
      </p:grpSp>
      <p:grpSp>
        <p:nvGrpSpPr>
          <p:cNvPr id="11" name="グループ化 10"/>
          <p:cNvGrpSpPr/>
          <p:nvPr/>
        </p:nvGrpSpPr>
        <p:grpSpPr>
          <a:xfrm>
            <a:off x="802422" y="2262141"/>
            <a:ext cx="10766944" cy="990600"/>
            <a:chOff x="802422" y="2262141"/>
            <a:chExt cx="10766944" cy="99060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2143" y="2388429"/>
              <a:ext cx="707223" cy="707223"/>
            </a:xfrm>
            <a:prstGeom prst="rect">
              <a:avLst/>
            </a:prstGeom>
          </p:spPr>
        </p:pic>
        <p:sp>
          <p:nvSpPr>
            <p:cNvPr id="9" name="四角形吹き出し 8"/>
            <p:cNvSpPr/>
            <p:nvPr/>
          </p:nvSpPr>
          <p:spPr>
            <a:xfrm>
              <a:off x="802422" y="2262141"/>
              <a:ext cx="9627137" cy="990600"/>
            </a:xfrm>
            <a:prstGeom prst="wedgeRectCallout">
              <a:avLst>
                <a:gd name="adj1" fmla="val 54884"/>
                <a:gd name="adj2" fmla="val -14216"/>
              </a:avLst>
            </a:prstGeom>
            <a:ln w="2540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lIns="0" rIns="72000" rtlCol="0" anchor="ctr"/>
            <a:lstStyle/>
            <a:p>
              <a:pPr marL="400050" algn="just">
                <a:spcAft>
                  <a:spcPts val="0"/>
                </a:spcAft>
              </a:pPr>
              <a:r>
                <a:rPr lang="ja-JP" altLang="ja-JP" sz="2200" kern="100" dirty="0">
                  <a:latin typeface="+mn-ea"/>
                  <a:cs typeface="Times New Roman" panose="02020603050405020304" pitchFamily="18" charset="0"/>
                </a:rPr>
                <a:t>今や男だから、女だから…は使わない時代です。</a:t>
              </a:r>
              <a:r>
                <a:rPr lang="ja-JP" altLang="ja-JP" sz="2200" u="wavy" kern="100" dirty="0">
                  <a:latin typeface="+mn-ea"/>
                  <a:cs typeface="Times New Roman" panose="02020603050405020304" pitchFamily="18" charset="0"/>
                </a:rPr>
                <a:t>“人として”この意識を大切にしていきます</a:t>
              </a:r>
              <a:r>
                <a:rPr lang="ja-JP" altLang="ja-JP" sz="2200" kern="100" dirty="0">
                  <a:latin typeface="+mn-ea"/>
                  <a:cs typeface="Times New Roman" panose="02020603050405020304" pitchFamily="18" charset="0"/>
                </a:rPr>
                <a:t>。</a:t>
              </a:r>
              <a:endParaRPr lang="en-US" altLang="ja-JP" sz="2200" kern="100" dirty="0">
                <a:latin typeface="+mn-ea"/>
                <a:cs typeface="Times New Roman" panose="02020603050405020304" pitchFamily="18" charset="0"/>
              </a:endParaRPr>
            </a:p>
          </p:txBody>
        </p:sp>
      </p:grpSp>
      <p:grpSp>
        <p:nvGrpSpPr>
          <p:cNvPr id="15" name="グループ化 14"/>
          <p:cNvGrpSpPr/>
          <p:nvPr/>
        </p:nvGrpSpPr>
        <p:grpSpPr>
          <a:xfrm>
            <a:off x="83973" y="3423990"/>
            <a:ext cx="11920501" cy="990600"/>
            <a:chOff x="83973" y="3423990"/>
            <a:chExt cx="11920501" cy="99060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3" y="3526284"/>
              <a:ext cx="722464" cy="722464"/>
            </a:xfrm>
            <a:prstGeom prst="rect">
              <a:avLst/>
            </a:prstGeom>
          </p:spPr>
        </p:pic>
        <p:sp>
          <p:nvSpPr>
            <p:cNvPr id="12" name="四角形吹き出し 11"/>
            <p:cNvSpPr/>
            <p:nvPr/>
          </p:nvSpPr>
          <p:spPr>
            <a:xfrm>
              <a:off x="1020201" y="3423990"/>
              <a:ext cx="10984273" cy="990600"/>
            </a:xfrm>
            <a:prstGeom prst="wedgeRectCallout">
              <a:avLst>
                <a:gd name="adj1" fmla="val -52776"/>
                <a:gd name="adj2" fmla="val -12678"/>
              </a:avLst>
            </a:prstGeom>
            <a:ln w="254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lIns="0" tIns="108000" rtlCol="0" anchor="ctr"/>
            <a:lstStyle/>
            <a:p>
              <a:pPr marL="400050" algn="just">
                <a:spcAft>
                  <a:spcPts val="0"/>
                </a:spcAft>
              </a:pPr>
              <a:r>
                <a:rPr lang="ja-JP" altLang="en-US" sz="2200" kern="100" dirty="0">
                  <a:latin typeface="+mn-ea"/>
                  <a:cs typeface="Times New Roman" panose="02020603050405020304" pitchFamily="18" charset="0"/>
                </a:rPr>
                <a:t>誰にも言えずに悩んでいる人を、知らず知らずに追い詰めることがある、と自分の言動から直したいと思った。知らないところで困っている人の支えになれるといい。</a:t>
              </a:r>
              <a:endParaRPr lang="en-US" altLang="ja-JP" sz="2200" kern="100" dirty="0">
                <a:latin typeface="+mn-ea"/>
                <a:cs typeface="Times New Roman" panose="02020603050405020304" pitchFamily="18" charset="0"/>
              </a:endParaRPr>
            </a:p>
          </p:txBody>
        </p:sp>
      </p:grpSp>
      <p:grpSp>
        <p:nvGrpSpPr>
          <p:cNvPr id="17" name="グループ化 16"/>
          <p:cNvGrpSpPr/>
          <p:nvPr/>
        </p:nvGrpSpPr>
        <p:grpSpPr>
          <a:xfrm>
            <a:off x="231961" y="5737564"/>
            <a:ext cx="11354574" cy="907076"/>
            <a:chOff x="231961" y="5737564"/>
            <a:chExt cx="11354574" cy="907076"/>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961" y="5858144"/>
              <a:ext cx="604956" cy="604956"/>
            </a:xfrm>
            <a:prstGeom prst="rect">
              <a:avLst/>
            </a:prstGeom>
          </p:spPr>
        </p:pic>
        <p:sp>
          <p:nvSpPr>
            <p:cNvPr id="13" name="四角形吹き出し 12"/>
            <p:cNvSpPr/>
            <p:nvPr/>
          </p:nvSpPr>
          <p:spPr>
            <a:xfrm>
              <a:off x="1260000" y="5737564"/>
              <a:ext cx="10326535" cy="907076"/>
            </a:xfrm>
            <a:prstGeom prst="wedgeRectCallout">
              <a:avLst>
                <a:gd name="adj1" fmla="val -53277"/>
                <a:gd name="adj2" fmla="val -11139"/>
              </a:avLst>
            </a:prstGeom>
            <a:ln w="25400">
              <a:solidFill>
                <a:srgbClr val="9900FF"/>
              </a:solidFill>
            </a:ln>
          </p:spPr>
          <p:style>
            <a:lnRef idx="2">
              <a:schemeClr val="dk1"/>
            </a:lnRef>
            <a:fillRef idx="1">
              <a:schemeClr val="lt1"/>
            </a:fillRef>
            <a:effectRef idx="0">
              <a:schemeClr val="dk1"/>
            </a:effectRef>
            <a:fontRef idx="minor">
              <a:schemeClr val="dk1"/>
            </a:fontRef>
          </p:style>
          <p:txBody>
            <a:bodyPr lIns="0" rtlCol="0" anchor="ctr"/>
            <a:lstStyle/>
            <a:p>
              <a:pPr marL="400050" algn="just">
                <a:spcAft>
                  <a:spcPts val="0"/>
                </a:spcAft>
              </a:pPr>
              <a:r>
                <a:rPr lang="ja-JP" altLang="en-US" sz="2200" kern="100" dirty="0">
                  <a:latin typeface="+mn-ea"/>
                  <a:cs typeface="Times New Roman" panose="02020603050405020304" pitchFamily="18" charset="0"/>
                </a:rPr>
                <a:t>みんなが同じ人として生きられる社会、自分には味方がいると信じられる社会になって欲しい。</a:t>
              </a:r>
              <a:endParaRPr lang="ja-JP" altLang="ja-JP" sz="2200" kern="100" dirty="0">
                <a:latin typeface="+mn-ea"/>
                <a:cs typeface="Times New Roman" panose="02020603050405020304" pitchFamily="18" charset="0"/>
              </a:endParaRPr>
            </a:p>
          </p:txBody>
        </p:sp>
      </p:grpSp>
      <p:grpSp>
        <p:nvGrpSpPr>
          <p:cNvPr id="16" name="グループ化 15"/>
          <p:cNvGrpSpPr/>
          <p:nvPr/>
        </p:nvGrpSpPr>
        <p:grpSpPr>
          <a:xfrm>
            <a:off x="129692" y="4616641"/>
            <a:ext cx="12014265" cy="930710"/>
            <a:chOff x="129692" y="4616641"/>
            <a:chExt cx="12014265" cy="93071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522" y="4805236"/>
              <a:ext cx="635435" cy="635435"/>
            </a:xfrm>
            <a:prstGeom prst="rect">
              <a:avLst/>
            </a:prstGeom>
          </p:spPr>
        </p:pic>
        <p:sp>
          <p:nvSpPr>
            <p:cNvPr id="14" name="四角形吹き出し 13"/>
            <p:cNvSpPr/>
            <p:nvPr/>
          </p:nvSpPr>
          <p:spPr>
            <a:xfrm>
              <a:off x="129692" y="4616641"/>
              <a:ext cx="11086948" cy="930710"/>
            </a:xfrm>
            <a:prstGeom prst="wedgeRectCallout">
              <a:avLst>
                <a:gd name="adj1" fmla="val 52231"/>
                <a:gd name="adj2" fmla="val -1909"/>
              </a:avLst>
            </a:prstGeom>
            <a:ln w="25400">
              <a:solidFill>
                <a:srgbClr val="FF0000"/>
              </a:solidFill>
            </a:ln>
          </p:spPr>
          <p:style>
            <a:lnRef idx="2">
              <a:schemeClr val="dk1"/>
            </a:lnRef>
            <a:fillRef idx="1">
              <a:schemeClr val="lt1"/>
            </a:fillRef>
            <a:effectRef idx="0">
              <a:schemeClr val="dk1"/>
            </a:effectRef>
            <a:fontRef idx="minor">
              <a:schemeClr val="dk1"/>
            </a:fontRef>
          </p:style>
          <p:txBody>
            <a:bodyPr lIns="72000" rtlCol="0" anchor="ctr"/>
            <a:lstStyle/>
            <a:p>
              <a:pPr algn="ctr"/>
              <a:r>
                <a:rPr lang="ja-JP" altLang="en-US" sz="2200" kern="100" dirty="0">
                  <a:latin typeface="+mn-ea"/>
                  <a:cs typeface="Times New Roman" panose="02020603050405020304" pitchFamily="18" charset="0"/>
                </a:rPr>
                <a:t>教員がまず理解することが大切で、今日この話を聴けてよかったなと思いました。その子の良さを認め合える、温かい学級学年集団を作っていくことが大切だと思います。</a:t>
              </a:r>
            </a:p>
          </p:txBody>
        </p:sp>
      </p:grpSp>
    </p:spTree>
    <p:extLst>
      <p:ext uri="{BB962C8B-B14F-4D97-AF65-F5344CB8AC3E}">
        <p14:creationId xmlns:p14="http://schemas.microsoft.com/office/powerpoint/2010/main" val="298618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2714" y="669925"/>
            <a:ext cx="8538029" cy="1325563"/>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ご清聴ありがとうございました</a:t>
            </a:r>
            <a:r>
              <a:rPr lang="ja-JP" altLang="en-US" dirty="0">
                <a:latin typeface="UD デジタル 教科書体 NK-R" panose="02020400000000000000" pitchFamily="18" charset="-128"/>
                <a:ea typeface="UD デジタル 教科書体 NK-R" panose="02020400000000000000" pitchFamily="18" charset="-128"/>
              </a:rPr>
              <a:t>。</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7428" y="2133600"/>
            <a:ext cx="6204552" cy="4123522"/>
          </a:xfrm>
          <a:prstGeom prst="rect">
            <a:avLst/>
          </a:prstGeom>
        </p:spPr>
      </p:pic>
    </p:spTree>
    <p:extLst>
      <p:ext uri="{BB962C8B-B14F-4D97-AF65-F5344CB8AC3E}">
        <p14:creationId xmlns:p14="http://schemas.microsoft.com/office/powerpoint/2010/main" val="278843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07468" y="0"/>
            <a:ext cx="2484532" cy="6858000"/>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031" y="0"/>
            <a:ext cx="2481864" cy="6858000"/>
          </a:xfrm>
          <a:prstGeom prst="rect">
            <a:avLst/>
          </a:prstGeom>
        </p:spPr>
      </p:pic>
      <p:pic>
        <p:nvPicPr>
          <p:cNvPr id="6" name="コンテンツ プレースホルダー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3833" y="298762"/>
            <a:ext cx="7182769" cy="6534854"/>
          </a:xfrm>
          <a:prstGeom prst="rect">
            <a:avLst/>
          </a:prstGeom>
        </p:spPr>
      </p:pic>
      <p:sp>
        <p:nvSpPr>
          <p:cNvPr id="7" name="タイトル 1"/>
          <p:cNvSpPr txBox="1">
            <a:spLocks/>
          </p:cNvSpPr>
          <p:nvPr/>
        </p:nvSpPr>
        <p:spPr>
          <a:xfrm>
            <a:off x="-28031" y="0"/>
            <a:ext cx="5693664" cy="609599"/>
          </a:xfrm>
          <a:prstGeom prst="rect">
            <a:avLst/>
          </a:prstGeom>
          <a:solidFill>
            <a:schemeClr val="bg1"/>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K-R" panose="02020400000000000000" pitchFamily="18" charset="-128"/>
                <a:ea typeface="UD デジタル 教科書体 NK-R" panose="02020400000000000000" pitchFamily="18" charset="-128"/>
              </a:rPr>
              <a:t>１</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蒲郡ってどんなまち？</a:t>
            </a:r>
          </a:p>
        </p:txBody>
      </p:sp>
      <p:sp>
        <p:nvSpPr>
          <p:cNvPr id="8" name="テキスト ボックス 7"/>
          <p:cNvSpPr txBox="1"/>
          <p:nvPr/>
        </p:nvSpPr>
        <p:spPr>
          <a:xfrm>
            <a:off x="2524699" y="5705856"/>
            <a:ext cx="4011168" cy="646331"/>
          </a:xfrm>
          <a:prstGeom prst="rect">
            <a:avLst/>
          </a:prstGeom>
          <a:solidFill>
            <a:schemeClr val="bg1"/>
          </a:solidFill>
          <a:ln>
            <a:solidFill>
              <a:schemeClr val="tx1"/>
            </a:solidFill>
            <a:prstDash val="sysDash"/>
          </a:ln>
        </p:spPr>
        <p:txBody>
          <a:bodyPr wrap="square" rtlCol="0">
            <a:spAutoFit/>
          </a:bodyPr>
          <a:lstStyle/>
          <a:p>
            <a:r>
              <a:rPr lang="ja-JP" altLang="en-US" dirty="0"/>
              <a:t>人口　</a:t>
            </a:r>
            <a:r>
              <a:rPr lang="en-US" altLang="ja-JP" dirty="0"/>
              <a:t>79,475</a:t>
            </a:r>
            <a:r>
              <a:rPr lang="ja-JP" altLang="en-US" dirty="0"/>
              <a:t>人　</a:t>
            </a:r>
            <a:r>
              <a:rPr lang="en-US" altLang="ja-JP" sz="1400" dirty="0"/>
              <a:t>※</a:t>
            </a:r>
            <a:r>
              <a:rPr lang="ja-JP" altLang="en-US" sz="1400" dirty="0"/>
              <a:t>令和３年５月１日現在</a:t>
            </a:r>
            <a:endParaRPr lang="en-US" altLang="ja-JP" sz="1400" dirty="0"/>
          </a:p>
          <a:p>
            <a:r>
              <a:rPr kumimoji="1" lang="ja-JP" altLang="en-US" dirty="0"/>
              <a:t>面積　</a:t>
            </a:r>
            <a:r>
              <a:rPr kumimoji="1" lang="en-US" altLang="ja-JP"/>
              <a:t>56.96k</a:t>
            </a:r>
            <a:r>
              <a:rPr kumimoji="1" lang="ja-JP" altLang="en-US" dirty="0"/>
              <a:t>㎡</a:t>
            </a:r>
          </a:p>
        </p:txBody>
      </p:sp>
    </p:spTree>
    <p:extLst>
      <p:ext uri="{BB962C8B-B14F-4D97-AF65-F5344CB8AC3E}">
        <p14:creationId xmlns:p14="http://schemas.microsoft.com/office/powerpoint/2010/main" val="247354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r="-32"/>
          <a:stretch/>
        </p:blipFill>
        <p:spPr>
          <a:xfrm>
            <a:off x="1112520" y="1"/>
            <a:ext cx="10067544" cy="3328416"/>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228" y="4165854"/>
            <a:ext cx="10117836" cy="2354580"/>
          </a:xfrm>
          <a:prstGeom prst="rect">
            <a:avLst/>
          </a:prstGeom>
        </p:spPr>
      </p:pic>
      <p:sp>
        <p:nvSpPr>
          <p:cNvPr id="5" name="フローチャート: 端子 4"/>
          <p:cNvSpPr/>
          <p:nvPr/>
        </p:nvSpPr>
        <p:spPr>
          <a:xfrm>
            <a:off x="1379220" y="3539871"/>
            <a:ext cx="1583436" cy="414528"/>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b="1" dirty="0"/>
              <a:t>温　泉</a:t>
            </a:r>
          </a:p>
        </p:txBody>
      </p:sp>
    </p:spTree>
    <p:extLst>
      <p:ext uri="{BB962C8B-B14F-4D97-AF65-F5344CB8AC3E}">
        <p14:creationId xmlns:p14="http://schemas.microsoft.com/office/powerpoint/2010/main" val="290043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588" y="1237150"/>
            <a:ext cx="2165619" cy="2001720"/>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975" y="1404102"/>
            <a:ext cx="3093269" cy="1611529"/>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8539" y="1136777"/>
            <a:ext cx="2505140" cy="1878855"/>
          </a:xfrm>
          <a:prstGeom prst="rect">
            <a:avLst/>
          </a:prstGeom>
        </p:spPr>
      </p:pic>
      <p:sp>
        <p:nvSpPr>
          <p:cNvPr id="2" name="対角する 2 つの角を丸めた四角形 1"/>
          <p:cNvSpPr/>
          <p:nvPr/>
        </p:nvSpPr>
        <p:spPr>
          <a:xfrm>
            <a:off x="198292" y="222377"/>
            <a:ext cx="4481090" cy="914400"/>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a:t>聞いたことはあるけれど・・・</a:t>
            </a:r>
            <a:endParaRPr lang="en-US" altLang="ja-JP"/>
          </a:p>
          <a:p>
            <a:endParaRPr lang="en-US" altLang="ja-JP" sz="800"/>
          </a:p>
          <a:p>
            <a:r>
              <a:rPr lang="ja-JP" altLang="en-US"/>
              <a:t>カマグン？　カマゴオリ？</a:t>
            </a:r>
            <a:endParaRPr lang="ja-JP" altLang="en-US" dirty="0"/>
          </a:p>
        </p:txBody>
      </p:sp>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965" y="3560579"/>
            <a:ext cx="2712446" cy="1669789"/>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3058" y="4455677"/>
            <a:ext cx="1461866" cy="2192800"/>
          </a:xfrm>
          <a:prstGeom prst="rect">
            <a:avLst/>
          </a:prstGeom>
        </p:spPr>
      </p:pic>
      <p:pic>
        <p:nvPicPr>
          <p:cNvPr id="15" name="図 1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549358" y="3602903"/>
            <a:ext cx="1683257" cy="2514649"/>
          </a:xfrm>
          <a:prstGeom prst="rect">
            <a:avLst/>
          </a:prstGeom>
        </p:spPr>
      </p:pic>
      <p:pic>
        <p:nvPicPr>
          <p:cNvPr id="16" name="図 15"/>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407049" y="3340134"/>
            <a:ext cx="2131220" cy="1565459"/>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9833" y="4573715"/>
            <a:ext cx="2978371" cy="1985581"/>
          </a:xfrm>
          <a:prstGeom prst="rect">
            <a:avLst/>
          </a:prstGeom>
        </p:spPr>
      </p:pic>
      <p:pic>
        <p:nvPicPr>
          <p:cNvPr id="18" name="図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96321" y="344131"/>
            <a:ext cx="2681118" cy="2266245"/>
          </a:xfrm>
          <a:prstGeom prst="rect">
            <a:avLst/>
          </a:prstGeom>
        </p:spPr>
      </p:pic>
      <p:pic>
        <p:nvPicPr>
          <p:cNvPr id="19" name="図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93679" y="2968573"/>
            <a:ext cx="2886402" cy="1750768"/>
          </a:xfrm>
          <a:prstGeom prst="rect">
            <a:avLst/>
          </a:prstGeom>
        </p:spPr>
      </p:pic>
      <p:sp>
        <p:nvSpPr>
          <p:cNvPr id="4" name="フローチャート: 結合子 3"/>
          <p:cNvSpPr/>
          <p:nvPr/>
        </p:nvSpPr>
        <p:spPr>
          <a:xfrm>
            <a:off x="390144" y="1338385"/>
            <a:ext cx="292608" cy="307536"/>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kumimoji="1" lang="ja-JP" altLang="en-US" b="1" dirty="0"/>
              <a:t>１</a:t>
            </a:r>
          </a:p>
        </p:txBody>
      </p:sp>
      <p:sp>
        <p:nvSpPr>
          <p:cNvPr id="20" name="フローチャート: 結合子 19"/>
          <p:cNvSpPr/>
          <p:nvPr/>
        </p:nvSpPr>
        <p:spPr>
          <a:xfrm>
            <a:off x="3024651" y="1338384"/>
            <a:ext cx="292608" cy="307535"/>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ja-JP" altLang="en-US" b="1" dirty="0"/>
              <a:t>２</a:t>
            </a:r>
            <a:endParaRPr kumimoji="1" lang="ja-JP" altLang="en-US" b="1" dirty="0"/>
          </a:p>
        </p:txBody>
      </p:sp>
      <p:sp>
        <p:nvSpPr>
          <p:cNvPr id="21" name="フローチャート: 結合子 20"/>
          <p:cNvSpPr/>
          <p:nvPr/>
        </p:nvSpPr>
        <p:spPr>
          <a:xfrm>
            <a:off x="6409834" y="1083382"/>
            <a:ext cx="292608" cy="307535"/>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b="1" dirty="0"/>
              <a:t>３</a:t>
            </a:r>
            <a:endParaRPr kumimoji="1" lang="ja-JP" altLang="en-US" b="1" dirty="0"/>
          </a:p>
        </p:txBody>
      </p:sp>
    </p:spTree>
    <p:extLst>
      <p:ext uri="{BB962C8B-B14F-4D97-AF65-F5344CB8AC3E}">
        <p14:creationId xmlns:p14="http://schemas.microsoft.com/office/powerpoint/2010/main" val="194705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65125"/>
            <a:ext cx="10668000" cy="1325563"/>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２．はじめに</a:t>
            </a: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8626" y="3525977"/>
            <a:ext cx="2439834" cy="2470523"/>
          </a:xfr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098" y="3961034"/>
            <a:ext cx="2295109" cy="2035466"/>
          </a:xfrm>
          <a:prstGeom prst="rect">
            <a:avLst/>
          </a:prstGeom>
        </p:spPr>
      </p:pic>
      <p:sp>
        <p:nvSpPr>
          <p:cNvPr id="9" name="雲形吹き出し 8"/>
          <p:cNvSpPr/>
          <p:nvPr/>
        </p:nvSpPr>
        <p:spPr>
          <a:xfrm>
            <a:off x="2054352" y="1690688"/>
            <a:ext cx="2445076" cy="1470421"/>
          </a:xfrm>
          <a:prstGeom prst="cloudCallout">
            <a:avLst>
              <a:gd name="adj1" fmla="val 12541"/>
              <a:gd name="adj2" fmla="val 783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ゴシック" panose="020B0400000000000000" pitchFamily="49" charset="-128"/>
                <a:ea typeface="BIZ UDゴシック" panose="020B0400000000000000" pitchFamily="49" charset="-128"/>
              </a:rPr>
              <a:t>自分の</a:t>
            </a:r>
            <a:endParaRPr lang="en-US" altLang="ja-JP" b="1" dirty="0">
              <a:latin typeface="BIZ UDゴシック" panose="020B0400000000000000" pitchFamily="49" charset="-128"/>
              <a:ea typeface="BIZ UDゴシック" panose="020B0400000000000000" pitchFamily="49" charset="-128"/>
            </a:endParaRPr>
          </a:p>
          <a:p>
            <a:pPr algn="ctr"/>
            <a:r>
              <a:rPr lang="ja-JP" altLang="en-US" b="1" dirty="0">
                <a:latin typeface="BIZ UDゴシック" panose="020B0400000000000000" pitchFamily="49" charset="-128"/>
                <a:ea typeface="BIZ UDゴシック" panose="020B0400000000000000" pitchFamily="49" charset="-128"/>
              </a:rPr>
              <a:t>性の認識</a:t>
            </a:r>
          </a:p>
        </p:txBody>
      </p:sp>
      <p:sp>
        <p:nvSpPr>
          <p:cNvPr id="11" name="テキスト ボックス 10"/>
          <p:cNvSpPr txBox="1"/>
          <p:nvPr/>
        </p:nvSpPr>
        <p:spPr>
          <a:xfrm>
            <a:off x="2931886" y="6017420"/>
            <a:ext cx="1901372" cy="369332"/>
          </a:xfrm>
          <a:prstGeom prst="rect">
            <a:avLst/>
          </a:prstGeom>
          <a:noFill/>
          <a:ln>
            <a:solidFill>
              <a:schemeClr val="tx1"/>
            </a:solidFill>
            <a:prstDash val="dash"/>
          </a:ln>
        </p:spPr>
        <p:txBody>
          <a:bodyPr wrap="square" rtlCol="0">
            <a:spAutoFit/>
          </a:bodyPr>
          <a:lstStyle/>
          <a:p>
            <a:r>
              <a:rPr kumimoji="1" lang="ja-JP" altLang="en-US" dirty="0"/>
              <a:t>小学生～高校生</a:t>
            </a:r>
          </a:p>
        </p:txBody>
      </p:sp>
      <p:sp>
        <p:nvSpPr>
          <p:cNvPr id="12" name="角丸四角形 11"/>
          <p:cNvSpPr/>
          <p:nvPr/>
        </p:nvSpPr>
        <p:spPr>
          <a:xfrm>
            <a:off x="6650045" y="1808822"/>
            <a:ext cx="4005943" cy="863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LGBT</a:t>
            </a:r>
            <a:r>
              <a:rPr kumimoji="1" lang="ja-JP" altLang="en-US" sz="2000" b="1" dirty="0"/>
              <a:t>の割合＝約</a:t>
            </a:r>
            <a:r>
              <a:rPr kumimoji="1" lang="en-US" altLang="ja-JP" sz="2000" b="1" dirty="0"/>
              <a:t>7.6</a:t>
            </a:r>
            <a:r>
              <a:rPr kumimoji="1" lang="ja-JP" altLang="en-US" sz="2000" b="1" dirty="0"/>
              <a:t>％</a:t>
            </a:r>
            <a:endParaRPr kumimoji="1" lang="en-US" altLang="ja-JP" sz="2000" b="1" dirty="0"/>
          </a:p>
        </p:txBody>
      </p:sp>
      <p:grpSp>
        <p:nvGrpSpPr>
          <p:cNvPr id="33" name="グループ化 32"/>
          <p:cNvGrpSpPr/>
          <p:nvPr/>
        </p:nvGrpSpPr>
        <p:grpSpPr>
          <a:xfrm>
            <a:off x="6318811" y="2961451"/>
            <a:ext cx="3258852" cy="3058125"/>
            <a:chOff x="6505009" y="2959295"/>
            <a:chExt cx="3258852" cy="3058125"/>
          </a:xfrm>
        </p:grpSpPr>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9623" y="3500747"/>
              <a:ext cx="2202089" cy="2516673"/>
            </a:xfrm>
            <a:prstGeom prst="rect">
              <a:avLst/>
            </a:prstGeom>
          </p:spPr>
        </p:pic>
        <p:sp>
          <p:nvSpPr>
            <p:cNvPr id="16" name="テキスト ボックス 15"/>
            <p:cNvSpPr txBox="1"/>
            <p:nvPr/>
          </p:nvSpPr>
          <p:spPr>
            <a:xfrm>
              <a:off x="6505009" y="3156506"/>
              <a:ext cx="1190172" cy="369332"/>
            </a:xfrm>
            <a:prstGeom prst="rect">
              <a:avLst/>
            </a:prstGeom>
            <a:noFill/>
          </p:spPr>
          <p:txBody>
            <a:bodyPr wrap="square" rtlCol="0">
              <a:spAutoFit/>
            </a:bodyPr>
            <a:lstStyle/>
            <a:p>
              <a:r>
                <a:rPr kumimoji="1" lang="ja-JP" altLang="en-US" dirty="0"/>
                <a:t>佐藤さん</a:t>
              </a:r>
            </a:p>
          </p:txBody>
        </p:sp>
        <p:sp>
          <p:nvSpPr>
            <p:cNvPr id="17" name="テキスト ボックス 16"/>
            <p:cNvSpPr txBox="1"/>
            <p:nvPr/>
          </p:nvSpPr>
          <p:spPr>
            <a:xfrm>
              <a:off x="7663305" y="2959295"/>
              <a:ext cx="1132114" cy="369332"/>
            </a:xfrm>
            <a:prstGeom prst="rect">
              <a:avLst/>
            </a:prstGeom>
            <a:noFill/>
          </p:spPr>
          <p:txBody>
            <a:bodyPr wrap="square" rtlCol="0">
              <a:spAutoFit/>
            </a:bodyPr>
            <a:lstStyle/>
            <a:p>
              <a:r>
                <a:rPr kumimoji="1" lang="ja-JP" altLang="en-US" dirty="0"/>
                <a:t>鈴木さん</a:t>
              </a:r>
            </a:p>
          </p:txBody>
        </p:sp>
        <p:sp>
          <p:nvSpPr>
            <p:cNvPr id="18" name="テキスト ボックス 17"/>
            <p:cNvSpPr txBox="1"/>
            <p:nvPr/>
          </p:nvSpPr>
          <p:spPr>
            <a:xfrm>
              <a:off x="8834947" y="3091337"/>
              <a:ext cx="928914" cy="369332"/>
            </a:xfrm>
            <a:prstGeom prst="rect">
              <a:avLst/>
            </a:prstGeom>
            <a:noFill/>
          </p:spPr>
          <p:txBody>
            <a:bodyPr wrap="square" rtlCol="0">
              <a:spAutoFit/>
            </a:bodyPr>
            <a:lstStyle/>
            <a:p>
              <a:r>
                <a:rPr kumimoji="1" lang="en-US" altLang="ja-JP" dirty="0"/>
                <a:t>AB</a:t>
              </a:r>
              <a:r>
                <a:rPr kumimoji="1" lang="ja-JP" altLang="en-US" dirty="0"/>
                <a:t>型</a:t>
              </a:r>
            </a:p>
          </p:txBody>
        </p:sp>
        <p:cxnSp>
          <p:nvCxnSpPr>
            <p:cNvPr id="21" name="直線矢印コネクタ 20"/>
            <p:cNvCxnSpPr>
              <a:stCxn id="16" idx="2"/>
            </p:cNvCxnSpPr>
            <p:nvPr/>
          </p:nvCxnSpPr>
          <p:spPr>
            <a:xfrm>
              <a:off x="7100095" y="3525838"/>
              <a:ext cx="171562" cy="15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7" idx="2"/>
              <a:endCxn id="14" idx="0"/>
            </p:cNvCxnSpPr>
            <p:nvPr/>
          </p:nvCxnSpPr>
          <p:spPr>
            <a:xfrm>
              <a:off x="8229362" y="3328627"/>
              <a:ext cx="11306" cy="172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8938906" y="3460669"/>
              <a:ext cx="96986" cy="14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4" name="グループ化 33"/>
          <p:cNvGrpSpPr/>
          <p:nvPr/>
        </p:nvGrpSpPr>
        <p:grpSpPr>
          <a:xfrm>
            <a:off x="9569574" y="3416843"/>
            <a:ext cx="1570258" cy="2168200"/>
            <a:chOff x="9639991" y="3500747"/>
            <a:chExt cx="1570258" cy="2168200"/>
          </a:xfrm>
        </p:grpSpPr>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9991" y="4053689"/>
              <a:ext cx="1417389" cy="1615258"/>
            </a:xfrm>
            <a:prstGeom prst="rect">
              <a:avLst/>
            </a:prstGeom>
          </p:spPr>
        </p:pic>
        <p:sp>
          <p:nvSpPr>
            <p:cNvPr id="19" name="テキスト ボックス 18"/>
            <p:cNvSpPr txBox="1"/>
            <p:nvPr/>
          </p:nvSpPr>
          <p:spPr>
            <a:xfrm>
              <a:off x="10022241" y="3500747"/>
              <a:ext cx="1188008" cy="369332"/>
            </a:xfrm>
            <a:prstGeom prst="rect">
              <a:avLst/>
            </a:prstGeom>
            <a:noFill/>
          </p:spPr>
          <p:txBody>
            <a:bodyPr wrap="square" rtlCol="0">
              <a:spAutoFit/>
            </a:bodyPr>
            <a:lstStyle/>
            <a:p>
              <a:r>
                <a:rPr lang="ja-JP" altLang="en-US" dirty="0"/>
                <a:t>左利き</a:t>
              </a:r>
              <a:endParaRPr kumimoji="1" lang="ja-JP" altLang="en-US" dirty="0"/>
            </a:p>
          </p:txBody>
        </p:sp>
        <p:cxnSp>
          <p:nvCxnSpPr>
            <p:cNvPr id="27" name="直線矢印コネクタ 26"/>
            <p:cNvCxnSpPr/>
            <p:nvPr/>
          </p:nvCxnSpPr>
          <p:spPr>
            <a:xfrm>
              <a:off x="10398475" y="3828886"/>
              <a:ext cx="0" cy="224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5" name="ホームベース 34"/>
          <p:cNvSpPr/>
          <p:nvPr/>
        </p:nvSpPr>
        <p:spPr>
          <a:xfrm>
            <a:off x="4019955" y="583548"/>
            <a:ext cx="5719131" cy="901415"/>
          </a:xfrm>
          <a:prstGeom prst="homePlate">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t>LGBT</a:t>
            </a:r>
            <a:r>
              <a:rPr kumimoji="1" lang="ja-JP" altLang="en-US" dirty="0"/>
              <a:t>は思っている以上に身近なものであり</a:t>
            </a:r>
            <a:r>
              <a:rPr lang="ja-JP" altLang="en-US" dirty="0"/>
              <a:t>、</a:t>
            </a:r>
            <a:endParaRPr lang="en-US" altLang="ja-JP" dirty="0"/>
          </a:p>
          <a:p>
            <a:r>
              <a:rPr lang="ja-JP" altLang="en-US" dirty="0"/>
              <a:t>子どもたちが自分の性に関しての認識をするのは、高校生までの年齢であることが多い。</a:t>
            </a:r>
            <a:endParaRPr kumimoji="1" lang="ja-JP" altLang="en-US" dirty="0"/>
          </a:p>
        </p:txBody>
      </p:sp>
      <p:sp>
        <p:nvSpPr>
          <p:cNvPr id="36" name="テキスト ボックス 35"/>
          <p:cNvSpPr txBox="1"/>
          <p:nvPr/>
        </p:nvSpPr>
        <p:spPr>
          <a:xfrm>
            <a:off x="7530287" y="6001858"/>
            <a:ext cx="2923118" cy="369332"/>
          </a:xfrm>
          <a:prstGeom prst="rect">
            <a:avLst/>
          </a:prstGeom>
          <a:noFill/>
          <a:ln>
            <a:solidFill>
              <a:schemeClr val="tx1"/>
            </a:solidFill>
            <a:prstDash val="dash"/>
          </a:ln>
        </p:spPr>
        <p:txBody>
          <a:bodyPr wrap="square" rtlCol="0">
            <a:spAutoFit/>
          </a:bodyPr>
          <a:lstStyle/>
          <a:p>
            <a:r>
              <a:rPr kumimoji="1" lang="ja-JP" altLang="en-US" dirty="0"/>
              <a:t>これらの人の割合と同じ</a:t>
            </a:r>
          </a:p>
        </p:txBody>
      </p:sp>
      <p:sp>
        <p:nvSpPr>
          <p:cNvPr id="22" name="テキスト ボックス 21"/>
          <p:cNvSpPr txBox="1"/>
          <p:nvPr/>
        </p:nvSpPr>
        <p:spPr>
          <a:xfrm>
            <a:off x="7085460" y="2422350"/>
            <a:ext cx="3910242" cy="261610"/>
          </a:xfrm>
          <a:prstGeom prst="rect">
            <a:avLst/>
          </a:prstGeom>
          <a:noFill/>
          <a:ln>
            <a:noFill/>
            <a:prstDash val="dash"/>
          </a:ln>
        </p:spPr>
        <p:txBody>
          <a:bodyPr wrap="square" rtlCol="0">
            <a:spAutoFit/>
          </a:bodyPr>
          <a:lstStyle/>
          <a:p>
            <a:r>
              <a:rPr lang="en-US" altLang="ja-JP" sz="1100" b="1" dirty="0">
                <a:solidFill>
                  <a:schemeClr val="bg1"/>
                </a:solidFill>
              </a:rPr>
              <a:t>※</a:t>
            </a:r>
            <a:r>
              <a:rPr lang="ja-JP" altLang="en-US" sz="1100" b="1" dirty="0">
                <a:solidFill>
                  <a:schemeClr val="bg1"/>
                </a:solidFill>
              </a:rPr>
              <a:t>電通ダイバーシティ・ラボ「</a:t>
            </a:r>
            <a:r>
              <a:rPr lang="en-US" altLang="ja-JP" sz="1100" b="1" dirty="0">
                <a:solidFill>
                  <a:schemeClr val="bg1"/>
                </a:solidFill>
              </a:rPr>
              <a:t>LGBT</a:t>
            </a:r>
            <a:r>
              <a:rPr lang="ja-JP" altLang="en-US" sz="1100" b="1" dirty="0">
                <a:solidFill>
                  <a:schemeClr val="bg1"/>
                </a:solidFill>
              </a:rPr>
              <a:t>調査</a:t>
            </a:r>
            <a:r>
              <a:rPr lang="en-US" altLang="ja-JP" sz="1100" b="1" dirty="0">
                <a:solidFill>
                  <a:schemeClr val="bg1"/>
                </a:solidFill>
              </a:rPr>
              <a:t>2015</a:t>
            </a:r>
            <a:r>
              <a:rPr lang="ja-JP" altLang="en-US" sz="1100" b="1" dirty="0">
                <a:solidFill>
                  <a:schemeClr val="bg1"/>
                </a:solidFill>
              </a:rPr>
              <a:t>」より</a:t>
            </a:r>
            <a:endParaRPr kumimoji="1" lang="ja-JP" altLang="en-US" sz="1100" b="1" dirty="0">
              <a:solidFill>
                <a:schemeClr val="bg1"/>
              </a:solidFill>
            </a:endParaRPr>
          </a:p>
        </p:txBody>
      </p:sp>
    </p:spTree>
    <p:extLst>
      <p:ext uri="{BB962C8B-B14F-4D97-AF65-F5344CB8AC3E}">
        <p14:creationId xmlns:p14="http://schemas.microsoft.com/office/powerpoint/2010/main" val="29742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a:xfrm>
            <a:off x="370813" y="450525"/>
            <a:ext cx="6487887" cy="813389"/>
          </a:xfrm>
          <a:prstGeom prst="homePlate">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学校生活のあらゆる場面で、嫌なことがあるかもしれない。</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1959" y="2042160"/>
            <a:ext cx="5791383" cy="362712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138" y="2042160"/>
            <a:ext cx="5634024" cy="3627120"/>
          </a:xfrm>
          <a:prstGeom prst="rect">
            <a:avLst/>
          </a:prstGeom>
        </p:spPr>
      </p:pic>
    </p:spTree>
    <p:extLst>
      <p:ext uri="{BB962C8B-B14F-4D97-AF65-F5344CB8AC3E}">
        <p14:creationId xmlns:p14="http://schemas.microsoft.com/office/powerpoint/2010/main" val="297408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３</a:t>
            </a:r>
            <a:r>
              <a:rPr kumimoji="1"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研修の様子</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4" name="コンテンツ プレースホルダー 3"/>
          <p:cNvPicPr>
            <a:picLocks noGrp="1" noChangeAspect="1"/>
          </p:cNvPicPr>
          <p:nvPr>
            <p:ph idx="1"/>
          </p:nvPr>
        </p:nvPicPr>
        <p:blipFill>
          <a:blip r:embed="rId3"/>
          <a:stretch>
            <a:fillRect/>
          </a:stretch>
        </p:blipFill>
        <p:spPr>
          <a:xfrm>
            <a:off x="4616167" y="2902857"/>
            <a:ext cx="7332719" cy="3195959"/>
          </a:xfrm>
          <a:prstGeom prst="rect">
            <a:avLst/>
          </a:prstGeom>
        </p:spPr>
      </p:pic>
      <p:sp>
        <p:nvSpPr>
          <p:cNvPr id="5" name="Rectangle 3"/>
          <p:cNvSpPr>
            <a:spLocks noChangeArrowheads="1"/>
          </p:cNvSpPr>
          <p:nvPr/>
        </p:nvSpPr>
        <p:spPr bwMode="auto">
          <a:xfrm>
            <a:off x="172810" y="1371222"/>
            <a:ext cx="11776076"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（１）新型コロナウィルス感染症対策</a:t>
            </a:r>
            <a:endParaRPr kumimoji="0" lang="ja-JP" altLang="ja-JP" sz="2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研修開催当日が２月５日（金）の緊急事態宣言中での開催</a:t>
            </a:r>
            <a:r>
              <a:rPr kumimoji="0" lang="ja-JP" altLang="en-US" sz="28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kumimoji="0" lang="en-US" altLang="ja-JP" sz="2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8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0" lang="ja-JP" altLang="ja-JP" sz="2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研修の開催も危ぶまれましたが、感染予防を施しての実施に踏み切りました。</a:t>
            </a:r>
            <a:endParaRPr kumimoji="0" lang="ja-JP" altLang="ja-JP" sz="2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a:ln>
                <a:noFill/>
              </a:ln>
              <a:solidFill>
                <a:schemeClr val="tx1"/>
              </a:solidFill>
              <a:effectLst/>
              <a:latin typeface="+mn-lt"/>
            </a:endParaRPr>
          </a:p>
        </p:txBody>
      </p:sp>
      <p:sp>
        <p:nvSpPr>
          <p:cNvPr id="6" name="Rectangle 4"/>
          <p:cNvSpPr>
            <a:spLocks noChangeArrowheads="1"/>
          </p:cNvSpPr>
          <p:nvPr/>
        </p:nvSpPr>
        <p:spPr bwMode="auto">
          <a:xfrm>
            <a:off x="277212" y="2944035"/>
            <a:ext cx="4140109" cy="2246769"/>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mn-ea"/>
                <a:cs typeface="Times New Roman" panose="02020603050405020304" pitchFamily="18" charset="0"/>
              </a:rPr>
              <a:t>・</a:t>
            </a:r>
            <a:r>
              <a:rPr kumimoji="0" lang="ja-JP" altLang="ja-JP" sz="2000" b="0" i="0" u="none" strike="noStrike" cap="none" normalizeH="0" baseline="0" dirty="0">
                <a:ln>
                  <a:noFill/>
                </a:ln>
                <a:solidFill>
                  <a:schemeClr val="tx1"/>
                </a:solidFill>
                <a:effectLst/>
                <a:latin typeface="+mn-ea"/>
                <a:cs typeface="Times New Roman" panose="02020603050405020304" pitchFamily="18" charset="0"/>
              </a:rPr>
              <a:t>講師は</a:t>
            </a:r>
            <a:r>
              <a:rPr kumimoji="0" lang="en-US" altLang="ja-JP" sz="2000" b="0" i="0" u="none" strike="noStrike" cap="none" normalizeH="0" baseline="0" dirty="0">
                <a:ln>
                  <a:noFill/>
                </a:ln>
                <a:solidFill>
                  <a:schemeClr val="tx1"/>
                </a:solidFill>
                <a:effectLst/>
                <a:latin typeface="+mn-ea"/>
                <a:cs typeface="Times New Roman" panose="02020603050405020304" pitchFamily="18" charset="0"/>
              </a:rPr>
              <a:t>Zoom</a:t>
            </a:r>
            <a:r>
              <a:rPr kumimoji="0" lang="ja-JP" altLang="en-US" sz="2000" b="0" i="0" u="none" strike="noStrike" cap="none" normalizeH="0" baseline="0" dirty="0">
                <a:ln>
                  <a:noFill/>
                </a:ln>
                <a:solidFill>
                  <a:schemeClr val="tx1"/>
                </a:solidFill>
                <a:effectLst/>
                <a:latin typeface="+mn-ea"/>
                <a:cs typeface="Times New Roman" panose="02020603050405020304" pitchFamily="18" charset="0"/>
              </a:rPr>
              <a:t>による参加に変更</a:t>
            </a:r>
            <a:endParaRPr kumimoji="0" lang="en-US" altLang="ja-JP" sz="2000" dirty="0">
              <a:latin typeface="+mn-ea"/>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mn-ea"/>
                <a:cs typeface="Times New Roman" panose="02020603050405020304" pitchFamily="18" charset="0"/>
              </a:rPr>
              <a:t>・受講者も希望者はオンラインで　</a:t>
            </a:r>
            <a:endParaRPr kumimoji="0" lang="en-US" altLang="ja-JP" sz="2000" b="0" i="0" u="none" strike="noStrike" cap="none" normalizeH="0" baseline="0" dirty="0">
              <a:ln>
                <a:noFill/>
              </a:ln>
              <a:solidFill>
                <a:schemeClr val="tx1"/>
              </a:solidFill>
              <a:effectLst/>
              <a:latin typeface="+mn-ea"/>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mn-ea"/>
                <a:cs typeface="Times New Roman" panose="02020603050405020304" pitchFamily="18" charset="0"/>
              </a:rPr>
              <a:t>各小中学校で視聴</a:t>
            </a:r>
            <a:endParaRPr kumimoji="0" lang="en-US" altLang="ja-JP" sz="2000" b="0" i="0" u="none" strike="noStrike" cap="none" normalizeH="0" baseline="0" dirty="0">
              <a:ln>
                <a:noFill/>
              </a:ln>
              <a:solidFill>
                <a:schemeClr val="tx1"/>
              </a:solidFill>
              <a:effectLst/>
              <a:latin typeface="+mn-ea"/>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000" dirty="0">
                <a:latin typeface="+mn-ea"/>
                <a:cs typeface="Times New Roman" panose="02020603050405020304" pitchFamily="18" charset="0"/>
              </a:rPr>
              <a:t>・</a:t>
            </a:r>
            <a:r>
              <a:rPr kumimoji="0" lang="ja-JP" altLang="en-US" sz="2000" b="0" i="0" u="none" strike="noStrike" cap="none" normalizeH="0" baseline="0" dirty="0">
                <a:ln>
                  <a:noFill/>
                </a:ln>
                <a:solidFill>
                  <a:schemeClr val="tx1"/>
                </a:solidFill>
                <a:effectLst/>
                <a:latin typeface="+mn-ea"/>
                <a:cs typeface="Times New Roman" panose="02020603050405020304" pitchFamily="18" charset="0"/>
              </a:rPr>
              <a:t>研修会場を２つの会議室に分散</a:t>
            </a:r>
            <a:endParaRPr kumimoji="0" lang="en-US" altLang="ja-JP" sz="2000" b="0" i="0" u="none" strike="noStrike" cap="none" normalizeH="0" baseline="0" dirty="0">
              <a:ln>
                <a:noFill/>
              </a:ln>
              <a:solidFill>
                <a:schemeClr val="tx1"/>
              </a:solidFill>
              <a:effectLst/>
              <a:latin typeface="+mn-ea"/>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000" dirty="0">
                <a:latin typeface="+mn-ea"/>
                <a:cs typeface="Times New Roman" panose="02020603050405020304" pitchFamily="18" charset="0"/>
              </a:rPr>
              <a:t>・</a:t>
            </a:r>
            <a:r>
              <a:rPr kumimoji="0" lang="ja-JP" altLang="en-US" sz="2000" b="0" i="0" u="none" strike="noStrike" cap="none" normalizeH="0" baseline="0" dirty="0">
                <a:ln>
                  <a:noFill/>
                </a:ln>
                <a:solidFill>
                  <a:schemeClr val="tx1"/>
                </a:solidFill>
                <a:effectLst/>
                <a:latin typeface="+mn-ea"/>
                <a:cs typeface="Times New Roman" panose="02020603050405020304" pitchFamily="18" charset="0"/>
              </a:rPr>
              <a:t>会場内の机を消毒</a:t>
            </a:r>
            <a:endParaRPr kumimoji="0" lang="en-US" altLang="ja-JP" sz="2000" b="0" i="0" u="none" strike="noStrike" cap="none" normalizeH="0" baseline="0" dirty="0">
              <a:ln>
                <a:noFill/>
              </a:ln>
              <a:solidFill>
                <a:schemeClr val="tx1"/>
              </a:solidFill>
              <a:effectLst/>
              <a:latin typeface="+mn-ea"/>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mn-ea"/>
                <a:cs typeface="Times New Roman" panose="02020603050405020304" pitchFamily="18" charset="0"/>
              </a:rPr>
              <a:t>・隣との飛沫防止のためのパネル</a:t>
            </a:r>
            <a:endParaRPr kumimoji="0" lang="en-US" altLang="ja-JP" sz="2000" b="0" i="0" u="none" strike="noStrike" cap="none" normalizeH="0" baseline="0" dirty="0">
              <a:ln>
                <a:noFill/>
              </a:ln>
              <a:solidFill>
                <a:schemeClr val="tx1"/>
              </a:solidFill>
              <a:effectLst/>
              <a:latin typeface="+mn-ea"/>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mn-ea"/>
                <a:cs typeface="Times New Roman" panose="02020603050405020304" pitchFamily="18" charset="0"/>
              </a:rPr>
              <a:t>を設置</a:t>
            </a:r>
            <a:endParaRPr kumimoji="0" lang="ja-JP" altLang="en-US" sz="2000" b="0" i="0" u="none" strike="noStrike" cap="none" normalizeH="0" baseline="0" dirty="0">
              <a:ln>
                <a:noFill/>
              </a:ln>
              <a:solidFill>
                <a:schemeClr val="tx1"/>
              </a:solidFill>
              <a:effectLst/>
              <a:latin typeface="+mn-ea"/>
            </a:endParaRPr>
          </a:p>
        </p:txBody>
      </p:sp>
      <p:sp>
        <p:nvSpPr>
          <p:cNvPr id="3" name="角丸四角形 2"/>
          <p:cNvSpPr/>
          <p:nvPr/>
        </p:nvSpPr>
        <p:spPr>
          <a:xfrm>
            <a:off x="6797040" y="3048000"/>
            <a:ext cx="1036320" cy="365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会場１</a:t>
            </a:r>
          </a:p>
        </p:txBody>
      </p:sp>
      <p:sp>
        <p:nvSpPr>
          <p:cNvPr id="7" name="角丸四角形 6"/>
          <p:cNvSpPr/>
          <p:nvPr/>
        </p:nvSpPr>
        <p:spPr>
          <a:xfrm>
            <a:off x="10713720" y="3048000"/>
            <a:ext cx="1036320" cy="365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会場２</a:t>
            </a:r>
          </a:p>
        </p:txBody>
      </p:sp>
    </p:spTree>
    <p:extLst>
      <p:ext uri="{BB962C8B-B14F-4D97-AF65-F5344CB8AC3E}">
        <p14:creationId xmlns:p14="http://schemas.microsoft.com/office/powerpoint/2010/main" val="94196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9858" y="669926"/>
            <a:ext cx="10515600" cy="708932"/>
          </a:xfrm>
        </p:spPr>
        <p:txBody>
          <a:bodyPr>
            <a:normAutofit fontScale="90000"/>
          </a:bodyPr>
          <a:lstStyle/>
          <a:p>
            <a:r>
              <a:rPr lang="ja-JP" altLang="ja-JP" sz="3100" dirty="0">
                <a:latin typeface="UD デジタル 教科書体 NK-R" panose="02020400000000000000" pitchFamily="18" charset="-128"/>
                <a:ea typeface="UD デジタル 教科書体 NK-R" panose="02020400000000000000" pitchFamily="18" charset="-128"/>
              </a:rPr>
              <a:t>（２）ＬＧＢＴについての理解を深めるパネルや資料の展示</a:t>
            </a:r>
            <a:br>
              <a:rPr lang="ja-JP" altLang="ja-JP" sz="3100" dirty="0">
                <a:latin typeface="UD デジタル 教科書体 NK-R" panose="02020400000000000000" pitchFamily="18" charset="-128"/>
                <a:ea typeface="UD デジタル 教科書体 NK-R" panose="02020400000000000000" pitchFamily="18" charset="-128"/>
              </a:rPr>
            </a:br>
            <a:r>
              <a:rPr lang="ja-JP" altLang="ja-JP" sz="1800" dirty="0"/>
              <a:t>　　　</a:t>
            </a:r>
            <a:endParaRPr kumimoji="1" lang="ja-JP" altLang="en-US" sz="1800" dirty="0"/>
          </a:p>
        </p:txBody>
      </p:sp>
      <p:sp>
        <p:nvSpPr>
          <p:cNvPr id="3" name="コンテンツ プレースホルダー 2"/>
          <p:cNvSpPr>
            <a:spLocks noGrp="1"/>
          </p:cNvSpPr>
          <p:nvPr>
            <p:ph idx="1"/>
          </p:nvPr>
        </p:nvSpPr>
        <p:spPr>
          <a:xfrm>
            <a:off x="838200" y="1378858"/>
            <a:ext cx="10515600" cy="4798105"/>
          </a:xfrm>
        </p:spPr>
        <p:txBody>
          <a:bodyPr>
            <a:normAutofit/>
          </a:bodyPr>
          <a:lstStyle/>
          <a:p>
            <a:pPr marL="0" indent="0">
              <a:buNone/>
            </a:pPr>
            <a:r>
              <a:rPr lang="ja-JP" altLang="en-US" sz="2000" dirty="0"/>
              <a:t>・</a:t>
            </a:r>
            <a:r>
              <a:rPr lang="ja-JP" altLang="ja-JP" sz="2000" dirty="0"/>
              <a:t>ウィルあいちより展示用パネル等を借りて、研修の開始前や終了後に見ていただけるコーナーを設置しました。</a:t>
            </a:r>
            <a:endParaRPr kumimoji="1" lang="ja-JP" altLang="en-US" sz="2000" dirty="0"/>
          </a:p>
        </p:txBody>
      </p:sp>
      <p:pic>
        <p:nvPicPr>
          <p:cNvPr id="4" name="図 3"/>
          <p:cNvPicPr>
            <a:picLocks noChangeAspect="1"/>
          </p:cNvPicPr>
          <p:nvPr/>
        </p:nvPicPr>
        <p:blipFill>
          <a:blip r:embed="rId3"/>
          <a:stretch>
            <a:fillRect/>
          </a:stretch>
        </p:blipFill>
        <p:spPr>
          <a:xfrm>
            <a:off x="838200" y="2223747"/>
            <a:ext cx="5167861" cy="3108325"/>
          </a:xfrm>
          <a:prstGeom prst="rect">
            <a:avLst/>
          </a:prstGeom>
        </p:spPr>
      </p:pic>
      <p:pic>
        <p:nvPicPr>
          <p:cNvPr id="5" name="図 4" descr="Y:\02_生涯学習課（生涯学習・社会教育担当）\27_国・県補助金関係\令和２年度愛知県人権教育推進のための調査研究委託事業の実施について\当日写真\20210205_LGBT7 パネルと人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7430" y="2223748"/>
            <a:ext cx="4445000" cy="3108325"/>
          </a:xfrm>
          <a:prstGeom prst="rect">
            <a:avLst/>
          </a:prstGeom>
          <a:noFill/>
          <a:ln>
            <a:noFill/>
          </a:ln>
        </p:spPr>
      </p:pic>
      <p:sp>
        <p:nvSpPr>
          <p:cNvPr id="6" name="テキスト ボックス 5"/>
          <p:cNvSpPr txBox="1"/>
          <p:nvPr/>
        </p:nvSpPr>
        <p:spPr>
          <a:xfrm>
            <a:off x="1698171" y="5515429"/>
            <a:ext cx="3802743" cy="369332"/>
          </a:xfrm>
          <a:prstGeom prst="rect">
            <a:avLst/>
          </a:prstGeom>
          <a:noFill/>
        </p:spPr>
        <p:txBody>
          <a:bodyPr wrap="square" rtlCol="0">
            <a:spAutoFit/>
          </a:bodyPr>
          <a:lstStyle/>
          <a:p>
            <a:r>
              <a:rPr lang="ja-JP" altLang="ja-JP"/>
              <a:t>【展示パネルコーナー】　</a:t>
            </a:r>
            <a:endParaRPr kumimoji="1" lang="ja-JP" altLang="en-US" dirty="0"/>
          </a:p>
        </p:txBody>
      </p:sp>
      <p:sp>
        <p:nvSpPr>
          <p:cNvPr id="7" name="テキスト ボックス 6"/>
          <p:cNvSpPr txBox="1"/>
          <p:nvPr/>
        </p:nvSpPr>
        <p:spPr>
          <a:xfrm>
            <a:off x="6360885" y="5501873"/>
            <a:ext cx="4644573" cy="369332"/>
          </a:xfrm>
          <a:prstGeom prst="rect">
            <a:avLst/>
          </a:prstGeom>
          <a:noFill/>
        </p:spPr>
        <p:txBody>
          <a:bodyPr wrap="square" rtlCol="0">
            <a:spAutoFit/>
          </a:bodyPr>
          <a:lstStyle/>
          <a:p>
            <a:r>
              <a:rPr lang="ja-JP" altLang="ja-JP" dirty="0"/>
              <a:t>【研修の開始前、熱心に読まれています】　</a:t>
            </a:r>
            <a:endParaRPr kumimoji="1" lang="ja-JP" altLang="en-US" dirty="0"/>
          </a:p>
        </p:txBody>
      </p:sp>
    </p:spTree>
    <p:extLst>
      <p:ext uri="{BB962C8B-B14F-4D97-AF65-F5344CB8AC3E}">
        <p14:creationId xmlns:p14="http://schemas.microsoft.com/office/powerpoint/2010/main" val="363635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solidFill>
                  <a:prstClr val="black"/>
                </a:solidFill>
                <a:latin typeface="游ゴシック" panose="020F0502020204030204"/>
                <a:ea typeface="游ゴシック" panose="020B0400000000000000" pitchFamily="50" charset="-128"/>
                <a:cs typeface="+mn-cs"/>
              </a:rPr>
              <a:t>・</a:t>
            </a:r>
            <a:r>
              <a:rPr lang="ja-JP" altLang="ja-JP" sz="2000" dirty="0">
                <a:solidFill>
                  <a:prstClr val="black"/>
                </a:solidFill>
                <a:latin typeface="游ゴシック" panose="020F0502020204030204"/>
                <a:ea typeface="游ゴシック" panose="020B0400000000000000" pitchFamily="50" charset="-128"/>
                <a:cs typeface="+mn-cs"/>
              </a:rPr>
              <a:t>当日配布資料にも、参考図書を多く紹介しました。</a:t>
            </a:r>
            <a:endParaRPr kumimoji="1" lang="ja-JP" altLang="en-US" dirty="0"/>
          </a:p>
        </p:txBody>
      </p:sp>
      <p:sp>
        <p:nvSpPr>
          <p:cNvPr id="3" name="コンテンツ プレースホルダー 2"/>
          <p:cNvSpPr>
            <a:spLocks noGrp="1"/>
          </p:cNvSpPr>
          <p:nvPr>
            <p:ph idx="1"/>
          </p:nvPr>
        </p:nvSpPr>
        <p:spPr>
          <a:xfrm>
            <a:off x="838200" y="1262743"/>
            <a:ext cx="10515600" cy="4914220"/>
          </a:xfrm>
        </p:spPr>
        <p:txBody>
          <a:bodyPr/>
          <a:lstStyle/>
          <a:p>
            <a:pPr marL="0" indent="0">
              <a:buNone/>
            </a:pPr>
            <a:br>
              <a:rPr lang="ja-JP" altLang="ja-JP" dirty="0"/>
            </a:br>
            <a:endParaRPr lang="ja-JP" altLang="en-US" dirty="0"/>
          </a:p>
          <a:p>
            <a:endParaRPr kumimoji="1" lang="ja-JP" altLang="en-US" dirty="0"/>
          </a:p>
        </p:txBody>
      </p:sp>
      <p:pic>
        <p:nvPicPr>
          <p:cNvPr id="4" name="図 3"/>
          <p:cNvPicPr/>
          <p:nvPr/>
        </p:nvPicPr>
        <p:blipFill>
          <a:blip r:embed="rId3" cstate="print">
            <a:extLst>
              <a:ext uri="{28A0092B-C50C-407E-A947-70E740481C1C}">
                <a14:useLocalDpi xmlns:a14="http://schemas.microsoft.com/office/drawing/2010/main" val="0"/>
              </a:ext>
            </a:extLst>
          </a:blip>
          <a:stretch>
            <a:fillRect/>
          </a:stretch>
        </p:blipFill>
        <p:spPr>
          <a:xfrm>
            <a:off x="203200" y="1339428"/>
            <a:ext cx="4194629" cy="5319578"/>
          </a:xfrm>
          <a:prstGeom prst="rect">
            <a:avLst/>
          </a:prstGeom>
        </p:spPr>
      </p:pic>
      <p:pic>
        <p:nvPicPr>
          <p:cNvPr id="5" name="図 4"/>
          <p:cNvPicPr/>
          <p:nvPr/>
        </p:nvPicPr>
        <p:blipFill>
          <a:blip r:embed="rId4" cstate="print">
            <a:extLst>
              <a:ext uri="{28A0092B-C50C-407E-A947-70E740481C1C}">
                <a14:useLocalDpi xmlns:a14="http://schemas.microsoft.com/office/drawing/2010/main" val="0"/>
              </a:ext>
            </a:extLst>
          </a:blip>
          <a:stretch>
            <a:fillRect/>
          </a:stretch>
        </p:blipFill>
        <p:spPr>
          <a:xfrm>
            <a:off x="3962400" y="1339428"/>
            <a:ext cx="4046535" cy="5206515"/>
          </a:xfrm>
          <a:prstGeom prst="rect">
            <a:avLst/>
          </a:prstGeom>
        </p:spPr>
      </p:pic>
      <p:pic>
        <p:nvPicPr>
          <p:cNvPr id="6" name="図 5"/>
          <p:cNvPicPr/>
          <p:nvPr/>
        </p:nvPicPr>
        <p:blipFill>
          <a:blip r:embed="rId5" cstate="print">
            <a:extLst>
              <a:ext uri="{28A0092B-C50C-407E-A947-70E740481C1C}">
                <a14:useLocalDpi xmlns:a14="http://schemas.microsoft.com/office/drawing/2010/main" val="0"/>
              </a:ext>
            </a:extLst>
          </a:blip>
          <a:stretch>
            <a:fillRect/>
          </a:stretch>
        </p:blipFill>
        <p:spPr>
          <a:xfrm>
            <a:off x="7522029" y="1291613"/>
            <a:ext cx="3915227" cy="5284426"/>
          </a:xfrm>
          <a:prstGeom prst="rect">
            <a:avLst/>
          </a:prstGeom>
        </p:spPr>
      </p:pic>
    </p:spTree>
    <p:extLst>
      <p:ext uri="{BB962C8B-B14F-4D97-AF65-F5344CB8AC3E}">
        <p14:creationId xmlns:p14="http://schemas.microsoft.com/office/powerpoint/2010/main" val="12599327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3606</Words>
  <Application>Microsoft Office PowerPoint</Application>
  <PresentationFormat>ワイド画面</PresentationFormat>
  <Paragraphs>268</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BIZ UDゴシック</vt:lpstr>
      <vt:lpstr>ＭＳ 明朝</vt:lpstr>
      <vt:lpstr>UD デジタル 教科書体 NK-R</vt:lpstr>
      <vt:lpstr>游ゴシック</vt:lpstr>
      <vt:lpstr>游ゴシック Light</vt:lpstr>
      <vt:lpstr>Arial</vt:lpstr>
      <vt:lpstr>Times New Roman</vt:lpstr>
      <vt:lpstr>Office テーマ</vt:lpstr>
      <vt:lpstr>「先生に伝えたい　 　ＬＧＢＴを理解すること、 　受け入れることの大切さ」</vt:lpstr>
      <vt:lpstr>PowerPoint プレゼンテーション</vt:lpstr>
      <vt:lpstr>PowerPoint プレゼンテーション</vt:lpstr>
      <vt:lpstr>PowerPoint プレゼンテーション</vt:lpstr>
      <vt:lpstr>２．はじめに</vt:lpstr>
      <vt:lpstr>学校生活のあらゆる場面で、嫌なことがあるかもしれない。</vt:lpstr>
      <vt:lpstr>３.研修の様子</vt:lpstr>
      <vt:lpstr>（２）ＬＧＢＴについての理解を深めるパネルや資料の展示 　　　</vt:lpstr>
      <vt:lpstr>・当日配布資料にも、参考図書を多く紹介しました。</vt:lpstr>
      <vt:lpstr>（３）研修開始　</vt:lpstr>
      <vt:lpstr>PowerPoint プレゼンテーション</vt:lpstr>
      <vt:lpstr>③　ＡＬＬＹの大切さ</vt:lpstr>
      <vt:lpstr>④覚えておいてほしいこと</vt:lpstr>
      <vt:lpstr>４．成果</vt:lpstr>
      <vt:lpstr>PowerPoint プレゼンテーション</vt:lpstr>
      <vt:lpstr>PowerPoint プレゼンテーション</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2022-05-10T02:00:34Z</dcterms:created>
  <dcterms:modified xsi:type="dcterms:W3CDTF">2022-05-10T02:01:27Z</dcterms:modified>
</cp:coreProperties>
</file>