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20"/>
  </p:notesMasterIdLst>
  <p:sldIdLst>
    <p:sldId id="256" r:id="rId3"/>
    <p:sldId id="264" r:id="rId4"/>
    <p:sldId id="257" r:id="rId5"/>
    <p:sldId id="265" r:id="rId6"/>
    <p:sldId id="272" r:id="rId7"/>
    <p:sldId id="258" r:id="rId8"/>
    <p:sldId id="268" r:id="rId9"/>
    <p:sldId id="271" r:id="rId10"/>
    <p:sldId id="259" r:id="rId11"/>
    <p:sldId id="260" r:id="rId12"/>
    <p:sldId id="269" r:id="rId13"/>
    <p:sldId id="261" r:id="rId14"/>
    <p:sldId id="262" r:id="rId15"/>
    <p:sldId id="263" r:id="rId16"/>
    <p:sldId id="273" r:id="rId17"/>
    <p:sldId id="270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ji K" initials="KK" lastIdx="1" clrIdx="0">
    <p:extLst>
      <p:ext uri="{19B8F6BF-5375-455C-9EA6-DF929625EA0E}">
        <p15:presenceInfo xmlns:p15="http://schemas.microsoft.com/office/powerpoint/2012/main" userId="Koji 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052B2-BF90-4167-81AA-9655E6B508F5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382A9-666C-4EED-BF73-CDCC9D4E22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29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82A9-666C-4EED-BF73-CDCC9D4E22A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442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82A9-666C-4EED-BF73-CDCC9D4E22A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52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人権教育・啓発に関する知立市行動計画　・無知、未知、無関心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382A9-666C-4EED-BF73-CDCC9D4E22A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103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31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65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8998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052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6709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97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847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922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3502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336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900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9303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87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185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379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600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918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285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6284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6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69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770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40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80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651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09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406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2901E-A518-4BBF-85A4-ABFDFB2E59E0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E91D79-F8E8-4F4D-8C66-5F433B41A8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876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9B54-9359-4709-A147-899568F8110C}" type="datetimeFigureOut">
              <a:rPr kumimoji="1" lang="ja-JP" altLang="en-US" smtClean="0"/>
              <a:t>2023/1/11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73A5-2A8A-4047-98D8-6227FC9FD7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991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0157" y="1262130"/>
            <a:ext cx="8474299" cy="1900064"/>
          </a:xfrm>
        </p:spPr>
        <p:txBody>
          <a:bodyPr anchor="t"/>
          <a:lstStyle/>
          <a:p>
            <a:r>
              <a:rPr kumimoji="1" lang="ja-JP" altLang="en-US" sz="4400" b="1" dirty="0" smtClean="0"/>
              <a:t>「人権尊重のまちを目指して」</a:t>
            </a:r>
            <a:r>
              <a:rPr kumimoji="1" lang="en-US" altLang="ja-JP" sz="4400" b="1" dirty="0" smtClean="0"/>
              <a:t/>
            </a:r>
            <a:br>
              <a:rPr kumimoji="1" lang="en-US" altLang="ja-JP" sz="4400" b="1" dirty="0" smtClean="0"/>
            </a:br>
            <a:r>
              <a:rPr kumimoji="1" lang="en-US" altLang="ja-JP" sz="4400" b="1" dirty="0" smtClean="0"/>
              <a:t/>
            </a:r>
            <a:br>
              <a:rPr kumimoji="1" lang="en-US" altLang="ja-JP" sz="4400" b="1" dirty="0" smtClean="0"/>
            </a:br>
            <a:r>
              <a:rPr lang="ja-JP" altLang="en-US" sz="2400" b="1" dirty="0"/>
              <a:t>～</a:t>
            </a:r>
            <a:r>
              <a:rPr lang="ja-JP" altLang="en-US" sz="2400" b="1" dirty="0" smtClean="0"/>
              <a:t>市民一人ひとりの人権意識をより一層高めるために～</a:t>
            </a:r>
            <a:endParaRPr kumimoji="1" lang="ja-JP" altLang="en-US" sz="24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02066" y="4875081"/>
            <a:ext cx="7766936" cy="88177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 smtClean="0">
                <a:solidFill>
                  <a:schemeClr val="tx1"/>
                </a:solidFill>
              </a:rPr>
              <a:t>知立市人権教育推進委員会</a:t>
            </a:r>
            <a:endParaRPr kumimoji="1" lang="ja-JP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1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3" y="792480"/>
            <a:ext cx="8596668" cy="951914"/>
          </a:xfrm>
        </p:spPr>
        <p:txBody>
          <a:bodyPr>
            <a:normAutofit/>
          </a:bodyPr>
          <a:lstStyle/>
          <a:p>
            <a:r>
              <a:rPr lang="ja-JP" altLang="en-US" sz="2600" b="1" dirty="0" smtClean="0"/>
              <a:t>男女協働参画サテライトセミナー</a:t>
            </a:r>
            <a:r>
              <a:rPr lang="en-US" altLang="ja-JP" sz="2600" b="1" dirty="0" smtClean="0"/>
              <a:t/>
            </a:r>
            <a:br>
              <a:rPr lang="en-US" altLang="ja-JP" sz="2600" b="1" dirty="0" smtClean="0"/>
            </a:br>
            <a:r>
              <a:rPr lang="ja-JP" altLang="en-US" sz="2600" b="1" dirty="0"/>
              <a:t>　</a:t>
            </a:r>
            <a:r>
              <a:rPr lang="ja-JP" altLang="en-US" sz="2600" b="1" dirty="0" smtClean="0"/>
              <a:t>講師：愛知県副知事　佐々木菜々子氏</a:t>
            </a:r>
            <a:endParaRPr kumimoji="1" lang="ja-JP" altLang="en-US" sz="2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56" y="2286118"/>
            <a:ext cx="6857823" cy="4571882"/>
          </a:xfrm>
        </p:spPr>
      </p:pic>
    </p:spTree>
    <p:extLst>
      <p:ext uri="{BB962C8B-B14F-4D97-AF65-F5344CB8AC3E}">
        <p14:creationId xmlns:p14="http://schemas.microsoft.com/office/powerpoint/2010/main" val="97188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2252"/>
          </a:xfrm>
        </p:spPr>
        <p:txBody>
          <a:bodyPr>
            <a:normAutofit/>
          </a:bodyPr>
          <a:lstStyle/>
          <a:p>
            <a:r>
              <a:rPr lang="ja-JP" altLang="en-US" sz="2600" b="1" dirty="0" smtClean="0"/>
              <a:t>令和３年度職員人権研修</a:t>
            </a:r>
            <a:endParaRPr kumimoji="1" lang="ja-JP" altLang="en-US" sz="26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65" y="1846675"/>
            <a:ext cx="4881501" cy="36819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19" y="1769559"/>
            <a:ext cx="4801648" cy="375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3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1065"/>
          </a:xfrm>
        </p:spPr>
        <p:txBody>
          <a:bodyPr>
            <a:normAutofit/>
          </a:bodyPr>
          <a:lstStyle/>
          <a:p>
            <a:r>
              <a:rPr lang="ja-JP" altLang="en-US" sz="2600" b="1" dirty="0" smtClean="0">
                <a:latin typeface="+mj-ea"/>
              </a:rPr>
              <a:t>人権問題を考える講演会</a:t>
            </a:r>
            <a:r>
              <a:rPr lang="en-US" altLang="ja-JP" sz="2600" b="1" dirty="0">
                <a:latin typeface="+mj-ea"/>
              </a:rPr>
              <a:t/>
            </a:r>
            <a:br>
              <a:rPr lang="en-US" altLang="ja-JP" sz="2600" b="1" dirty="0">
                <a:latin typeface="+mj-ea"/>
              </a:rPr>
            </a:br>
            <a:endParaRPr kumimoji="1" lang="ja-JP" altLang="en-US" sz="2600" b="1" dirty="0">
              <a:latin typeface="+mj-ea"/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222694"/>
            <a:ext cx="6778594" cy="4519063"/>
          </a:xfrm>
        </p:spPr>
      </p:pic>
    </p:spTree>
    <p:extLst>
      <p:ext uri="{BB962C8B-B14F-4D97-AF65-F5344CB8AC3E}">
        <p14:creationId xmlns:p14="http://schemas.microsoft.com/office/powerpoint/2010/main" val="242983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600" b="1" dirty="0" smtClean="0"/>
              <a:t>ＤＶ理解の出前講座</a:t>
            </a:r>
            <a:endParaRPr kumimoji="1" lang="ja-JP" altLang="en-US" sz="2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481" y="2371604"/>
            <a:ext cx="5748598" cy="4310550"/>
          </a:xfrm>
        </p:spPr>
      </p:pic>
    </p:spTree>
    <p:extLst>
      <p:ext uri="{BB962C8B-B14F-4D97-AF65-F5344CB8AC3E}">
        <p14:creationId xmlns:p14="http://schemas.microsoft.com/office/powerpoint/2010/main" val="220115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711"/>
          </a:xfrm>
        </p:spPr>
        <p:txBody>
          <a:bodyPr>
            <a:normAutofit/>
          </a:bodyPr>
          <a:lstStyle/>
          <a:p>
            <a:r>
              <a:rPr kumimoji="1" lang="ja-JP" altLang="en-US" sz="2600" b="1" dirty="0" smtClean="0"/>
              <a:t>人権を意識した保育</a:t>
            </a:r>
            <a:endParaRPr kumimoji="1" lang="ja-JP" altLang="en-US" sz="2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36" y="2247655"/>
            <a:ext cx="5856395" cy="4392296"/>
          </a:xfrm>
        </p:spPr>
      </p:pic>
    </p:spTree>
    <p:extLst>
      <p:ext uri="{BB962C8B-B14F-4D97-AF65-F5344CB8AC3E}">
        <p14:creationId xmlns:p14="http://schemas.microsoft.com/office/powerpoint/2010/main" val="102520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 txBox="1">
            <a:spLocks/>
          </p:cNvSpPr>
          <p:nvPr/>
        </p:nvSpPr>
        <p:spPr>
          <a:xfrm>
            <a:off x="480335" y="1159099"/>
            <a:ext cx="8990666" cy="2763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・行動計画を実施するうえで、庁内連携・調整の重要性を認識</a:t>
            </a:r>
            <a:endParaRPr lang="en-US" altLang="ja-JP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・調査</a:t>
            </a:r>
            <a:r>
              <a:rPr lang="ja-JP" altLang="en-US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研究委託</a:t>
            </a:r>
            <a:r>
              <a:rPr lang="ja-JP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事業の受託というきっかけにより、教育委員会の担当外となる市立保育園児に対し実施。</a:t>
            </a:r>
            <a:endParaRPr lang="en-US" altLang="ja-JP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・昨今の環境や新たな人権課題に対応したうえで、人権啓発・意識向上の継続</a:t>
            </a:r>
            <a:endParaRPr lang="en-US" altLang="ja-JP" sz="2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sz="2600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9" y="4299812"/>
            <a:ext cx="7174750" cy="2500132"/>
          </a:xfrm>
          <a:prstGeom prst="rect">
            <a:avLst/>
          </a:prstGeom>
        </p:spPr>
      </p:pic>
      <p:sp>
        <p:nvSpPr>
          <p:cNvPr id="6" name="タイトル 1"/>
          <p:cNvSpPr txBox="1">
            <a:spLocks/>
          </p:cNvSpPr>
          <p:nvPr/>
        </p:nvSpPr>
        <p:spPr>
          <a:xfrm>
            <a:off x="829734" y="762000"/>
            <a:ext cx="8596668" cy="5494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b="1" dirty="0" smtClean="0"/>
              <a:t>成果と課題</a:t>
            </a:r>
            <a:endParaRPr lang="ja-JP" altLang="en-US" sz="2600" b="1" dirty="0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112921" y="3960566"/>
            <a:ext cx="5542164" cy="3973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b="1" dirty="0" smtClean="0">
                <a:solidFill>
                  <a:srgbClr val="FF3300"/>
                </a:solidFill>
                <a:latin typeface="+mj-ea"/>
                <a:ea typeface="+mj-ea"/>
              </a:rPr>
              <a:t>SDGs</a:t>
            </a:r>
            <a:r>
              <a:rPr lang="ja-JP" altLang="en-US" sz="1600" b="1" dirty="0" smtClean="0">
                <a:solidFill>
                  <a:srgbClr val="FF3300"/>
                </a:solidFill>
                <a:latin typeface="+mj-ea"/>
                <a:ea typeface="+mj-ea"/>
              </a:rPr>
              <a:t>と人権　福岡市ホームページから</a:t>
            </a:r>
            <a:endParaRPr lang="en-US" altLang="ja-JP" sz="1600" b="1" dirty="0">
              <a:solidFill>
                <a:srgbClr val="FF33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8424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164609"/>
          </a:xfrm>
        </p:spPr>
        <p:txBody>
          <a:bodyPr/>
          <a:lstStyle/>
          <a:p>
            <a:r>
              <a:rPr lang="ja-JP" altLang="ja-JP" b="1" dirty="0"/>
              <a:t>「知立市人権尊重のまち」</a:t>
            </a:r>
            <a:r>
              <a:rPr lang="ja-JP" altLang="ja-JP" b="1" dirty="0" smtClean="0"/>
              <a:t>宣言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73140" y="2037857"/>
            <a:ext cx="8205056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</a:t>
            </a:r>
            <a:r>
              <a:rPr lang="ja-JP" altLang="en-US" sz="2800" dirty="0" smtClean="0"/>
              <a:t>知立市</a:t>
            </a:r>
            <a:r>
              <a:rPr lang="ja-JP" altLang="en-US" sz="2800" dirty="0"/>
              <a:t>議会の議決すべき事件を定める</a:t>
            </a:r>
            <a:r>
              <a:rPr lang="ja-JP" altLang="en-US" sz="2800" dirty="0" smtClean="0"/>
              <a:t>条例の規定により議決事件となることから、令和４年９月定例会に議案</a:t>
            </a:r>
            <a:r>
              <a:rPr lang="ja-JP" altLang="en-US" sz="2800" dirty="0" smtClean="0"/>
              <a:t>上程</a:t>
            </a:r>
            <a:r>
              <a:rPr lang="ja-JP" altLang="en-US" sz="2800" dirty="0" smtClean="0"/>
              <a:t>し可決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004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99FF"/>
            </a:gs>
            <a:gs pos="17000">
              <a:srgbClr val="F0E9F5">
                <a:lumMod val="0"/>
                <a:lumOff val="100000"/>
                <a:alpha val="0"/>
              </a:srgbClr>
            </a:gs>
            <a:gs pos="100000">
              <a:schemeClr val="accent6">
                <a:alpha val="0"/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  <a:alpha val="1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A73E6908-309A-4EFC-B734-DE617EA06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594" y="493337"/>
            <a:ext cx="10804811" cy="1162053"/>
          </a:xfrm>
          <a:noFill/>
        </p:spPr>
        <p:txBody>
          <a:bodyPr>
            <a:norm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     </a:t>
            </a:r>
            <a:r>
              <a:rPr lang="ja-JP" altLang="ja-JP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知立市では、「人権教育・啓発に関する知立市行動計画」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ja-JP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策定し、人権に関する施策を推進してきました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。しかし</a:t>
            </a:r>
            <a:r>
              <a:rPr lang="ja-JP" altLang="ja-JP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依然として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、</a:t>
            </a:r>
            <a:r>
              <a:rPr lang="ja-JP" altLang="ja-JP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差別や偏見は存在しています。社会情勢の変化や市の状況を踏まえ、宣言の趣旨を尊重し</a:t>
            </a:r>
            <a:r>
              <a:rPr lang="ja-JP" altLang="en-US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  <a:r>
              <a:rPr lang="ja-JP" altLang="ja-JP" sz="2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まちづくりに取り組んでいきます。</a:t>
            </a:r>
            <a:r>
              <a:rPr lang="ja-JP" altLang="ja-JP" dirty="0"/>
              <a:t/>
            </a:r>
            <a:br>
              <a:rPr lang="ja-JP" altLang="ja-JP" dirty="0"/>
            </a:br>
            <a:endParaRPr kumimoji="1" lang="ja-JP" altLang="en-US" sz="1200" dirty="0"/>
          </a:p>
        </p:txBody>
      </p:sp>
      <p:sp>
        <p:nvSpPr>
          <p:cNvPr id="7" name="縦書きテキスト プレースホルダー 6">
            <a:extLst>
              <a:ext uri="{FF2B5EF4-FFF2-40B4-BE49-F238E27FC236}">
                <a16:creationId xmlns:a16="http://schemas.microsoft.com/office/drawing/2014/main" id="{C631ABD8-BF81-43B6-BDC1-F37B91B08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60970" y="2074306"/>
            <a:ext cx="10623256" cy="47836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kumimoji="1" lang="ja-JP" altLang="en-US" sz="26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ja-JP" altLang="en-US" sz="34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「知立市人権尊重のまち」宣言</a:t>
            </a:r>
            <a:endParaRPr kumimoji="1" lang="en-US" altLang="ja-JP" sz="34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26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私たちは、日本国憲法及び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世界人権宣言の基本理念に基づき、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基本的人権が尊重され、生まれ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 err="1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ながらに</a:t>
            </a: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して自由であり、かつ、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尊厳と権利とについて平等です。</a:t>
            </a:r>
            <a:endParaRPr lang="ja-JP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2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en-US" sz="1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　　</a:t>
            </a: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しかしながら、今もなお、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部落差別や女性、子ども、高齢者、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 err="1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障がい</a:t>
            </a: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者、外国人、感染病患者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などの人権課題に加え、性的指向、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性自認への差別や偏見、インター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ネットにおける人権侵害、個人情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報等にかかわるプライバシーの侵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害などの課題が存在しています。</a:t>
            </a:r>
            <a:endParaRPr lang="ja-JP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2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 </a:t>
            </a: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私たち一人ひとりが、人種、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国籍、民族、信条、年齢、性別、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性的指向、性自認、社会的身分、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門地（家柄）、障がい、疾病、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考え方などの違い、その他の事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由により差別されることなく、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お互いを尊重し、人権にかかわる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幅広い問題について理解を深める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努力をし続けなければなりません。</a:t>
            </a:r>
            <a:endParaRPr lang="ja-JP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en-US" altLang="ja-JP" sz="1200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en-US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  </a:t>
            </a: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私たちは、すべての市民の人権が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保障される誰もが暮らしやすい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地域社会を築いていくため、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ここに</a:t>
            </a:r>
            <a:endParaRPr lang="en-US" altLang="ja-JP" b="1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>
              <a:buNone/>
            </a:pPr>
            <a:r>
              <a:rPr lang="ja-JP" altLang="ja-JP" b="1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「人権尊重のまち」を宣言します。</a:t>
            </a:r>
            <a:endParaRPr lang="ja-JP" altLang="ja-JP" dirty="0">
              <a:solidFill>
                <a:schemeClr val="bg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kumimoji="1" lang="ja-JP" altLang="en-US" sz="1200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D159F21-4D84-4C15-82EB-E6BDBD2900FD}"/>
              </a:ext>
            </a:extLst>
          </p:cNvPr>
          <p:cNvSpPr/>
          <p:nvPr/>
        </p:nvSpPr>
        <p:spPr>
          <a:xfrm>
            <a:off x="660970" y="1924216"/>
            <a:ext cx="10870060" cy="493378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548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862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知立の紹介</a:t>
            </a:r>
            <a:endParaRPr kumimoji="1" lang="ja-JP" altLang="en-US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63" y="1436889"/>
            <a:ext cx="4888249" cy="366618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19" y="1436889"/>
            <a:ext cx="3578895" cy="26841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819" y="4437487"/>
            <a:ext cx="3958009" cy="1927676"/>
          </a:xfrm>
          <a:prstGeom prst="rect">
            <a:avLst/>
          </a:prstGeom>
        </p:spPr>
      </p:pic>
      <p:sp>
        <p:nvSpPr>
          <p:cNvPr id="6" name="楕円 5"/>
          <p:cNvSpPr/>
          <p:nvPr/>
        </p:nvSpPr>
        <p:spPr>
          <a:xfrm>
            <a:off x="5373830" y="4590379"/>
            <a:ext cx="1981436" cy="177478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87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289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知立駅付近連続立体交差事業</a:t>
            </a:r>
            <a:endParaRPr kumimoji="1" lang="ja-JP" altLang="en-US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83" y="2024459"/>
            <a:ext cx="3859598" cy="36166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16597" y="1726754"/>
            <a:ext cx="233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令和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12</a:t>
            </a:r>
            <a:r>
              <a:rPr kumimoji="1" lang="ja-JP" altLang="en-US" dirty="0" smtClean="0"/>
              <a:t>月</a:t>
            </a:r>
            <a:r>
              <a:rPr kumimoji="1" lang="ja-JP" altLang="en-US" dirty="0" smtClean="0"/>
              <a:t>現在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24025" y="5861147"/>
            <a:ext cx="39722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知立駅付近連続立体交差事業パンフレットより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71342" y="1655127"/>
            <a:ext cx="2333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完成予定断面図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7" y="2451106"/>
            <a:ext cx="4710496" cy="3532871"/>
          </a:xfrm>
        </p:spPr>
      </p:pic>
    </p:spTree>
    <p:extLst>
      <p:ext uri="{BB962C8B-B14F-4D97-AF65-F5344CB8AC3E}">
        <p14:creationId xmlns:p14="http://schemas.microsoft.com/office/powerpoint/2010/main" val="73650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289"/>
          </a:xfrm>
        </p:spPr>
        <p:txBody>
          <a:bodyPr>
            <a:normAutofit fontScale="90000"/>
          </a:bodyPr>
          <a:lstStyle/>
          <a:p>
            <a:r>
              <a:rPr kumimoji="1" lang="ja-JP" altLang="en-US" b="1" dirty="0" smtClean="0"/>
              <a:t>知立市の将来人口推計</a:t>
            </a:r>
            <a:endParaRPr kumimoji="1" lang="ja-JP" altLang="en-US" b="1" dirty="0"/>
          </a:p>
        </p:txBody>
      </p:sp>
      <p:pic>
        <p:nvPicPr>
          <p:cNvPr id="3" name="コンテンツ プレースホルダ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566" y="1404403"/>
            <a:ext cx="7258929" cy="538794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375455" y="6499962"/>
            <a:ext cx="424804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/>
              <a:t>第２期知立市まち・ひと・しごと創生総合</a:t>
            </a:r>
            <a:r>
              <a:rPr lang="ja-JP" altLang="en-US" sz="1300" dirty="0" smtClean="0"/>
              <a:t>戦略より </a:t>
            </a:r>
            <a:endParaRPr lang="ja-JP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5482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52" y="809939"/>
            <a:ext cx="9230521" cy="481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3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898"/>
          </a:xfrm>
        </p:spPr>
        <p:txBody>
          <a:bodyPr/>
          <a:lstStyle/>
          <a:p>
            <a:r>
              <a:rPr lang="ja-JP" altLang="en-US" b="1" dirty="0" smtClean="0"/>
              <a:t>知立市まちづくりの基本理念</a:t>
            </a:r>
            <a:endParaRPr kumimoji="1" lang="ja-JP" altLang="en-US" b="1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2" t="6554" r="6635" b="7739"/>
          <a:stretch/>
        </p:blipFill>
        <p:spPr>
          <a:xfrm>
            <a:off x="619484" y="1579027"/>
            <a:ext cx="8712367" cy="3484945"/>
          </a:xfrm>
        </p:spPr>
      </p:pic>
      <p:sp>
        <p:nvSpPr>
          <p:cNvPr id="4" name="楕円 3"/>
          <p:cNvSpPr/>
          <p:nvPr/>
        </p:nvSpPr>
        <p:spPr>
          <a:xfrm>
            <a:off x="5574372" y="3089940"/>
            <a:ext cx="2067951" cy="2293034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978277" y="6179466"/>
            <a:ext cx="223844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300" dirty="0">
                <a:latin typeface="+mj-ea"/>
                <a:ea typeface="+mj-ea"/>
              </a:rPr>
              <a:t>第</a:t>
            </a:r>
            <a:r>
              <a:rPr lang="en-US" altLang="ja-JP" sz="1300" dirty="0">
                <a:latin typeface="+mj-ea"/>
                <a:ea typeface="+mj-ea"/>
              </a:rPr>
              <a:t>6</a:t>
            </a:r>
            <a:r>
              <a:rPr lang="ja-JP" altLang="en-US" sz="1300" dirty="0">
                <a:latin typeface="+mj-ea"/>
                <a:ea typeface="+mj-ea"/>
              </a:rPr>
              <a:t>次知立市総合</a:t>
            </a:r>
            <a:r>
              <a:rPr lang="ja-JP" altLang="en-US" sz="1300" dirty="0" smtClean="0">
                <a:latin typeface="+mj-ea"/>
                <a:ea typeface="+mj-ea"/>
              </a:rPr>
              <a:t>計画</a:t>
            </a:r>
            <a:r>
              <a:rPr lang="ja-JP" altLang="en-US" sz="1300" dirty="0" smtClean="0"/>
              <a:t>より </a:t>
            </a:r>
            <a:endParaRPr lang="ja-JP" altLang="en-US" sz="1300" dirty="0"/>
          </a:p>
        </p:txBody>
      </p:sp>
    </p:spTree>
    <p:extLst>
      <p:ext uri="{BB962C8B-B14F-4D97-AF65-F5344CB8AC3E}">
        <p14:creationId xmlns:p14="http://schemas.microsoft.com/office/powerpoint/2010/main" val="37808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342" y="1181322"/>
            <a:ext cx="5902514" cy="5536872"/>
          </a:xfrm>
          <a:prstGeom prst="rect">
            <a:avLst/>
          </a:prstGeom>
        </p:spPr>
      </p:pic>
      <p:sp>
        <p:nvSpPr>
          <p:cNvPr id="3" name="タイトル 1"/>
          <p:cNvSpPr txBox="1">
            <a:spLocks/>
          </p:cNvSpPr>
          <p:nvPr/>
        </p:nvSpPr>
        <p:spPr>
          <a:xfrm>
            <a:off x="1155636" y="440424"/>
            <a:ext cx="8596668" cy="74089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2600" b="1" dirty="0">
                <a:latin typeface="+mj-ea"/>
              </a:rPr>
              <a:t>人権教育・啓発に関する知立市行動計画</a:t>
            </a:r>
            <a:r>
              <a:rPr lang="en-US" altLang="ja-JP" sz="2600" b="1" dirty="0">
                <a:latin typeface="+mj-ea"/>
              </a:rPr>
              <a:t>2018</a:t>
            </a:r>
            <a:r>
              <a:rPr lang="ja-JP" altLang="en-US" sz="2600" b="1" dirty="0">
                <a:latin typeface="+mj-ea"/>
              </a:rPr>
              <a:t>－</a:t>
            </a:r>
            <a:r>
              <a:rPr lang="en-US" altLang="ja-JP" sz="2600" b="1" dirty="0">
                <a:latin typeface="+mj-ea"/>
              </a:rPr>
              <a:t>2027</a:t>
            </a:r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61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2429" y="1787100"/>
            <a:ext cx="8990666" cy="46008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１　</a:t>
            </a:r>
            <a:r>
              <a:rPr lang="ja-JP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知立市</a:t>
            </a:r>
            <a:r>
              <a:rPr lang="ja-JP" altLang="ja-JP" sz="2400" b="1" dirty="0">
                <a:solidFill>
                  <a:schemeClr val="tx1"/>
                </a:solidFill>
                <a:latin typeface="+mj-ea"/>
                <a:ea typeface="+mj-ea"/>
              </a:rPr>
              <a:t>生涯学習講座「知を立てる講座</a:t>
            </a:r>
            <a:r>
              <a:rPr lang="ja-JP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」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（全６回）の内</a:t>
            </a:r>
            <a:endParaRPr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１回を</a:t>
            </a:r>
            <a:r>
              <a:rPr lang="ja-JP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「</a:t>
            </a:r>
            <a:r>
              <a:rPr lang="ja-JP" altLang="ja-JP" sz="2400" b="1" dirty="0">
                <a:solidFill>
                  <a:schemeClr val="tx1"/>
                </a:solidFill>
                <a:latin typeface="+mj-ea"/>
                <a:ea typeface="+mj-ea"/>
              </a:rPr>
              <a:t>人権</a:t>
            </a:r>
            <a:r>
              <a:rPr lang="ja-JP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教育から共に</a:t>
            </a:r>
            <a:r>
              <a:rPr lang="ja-JP" altLang="ja-JP" sz="2400" b="1" dirty="0">
                <a:solidFill>
                  <a:schemeClr val="tx1"/>
                </a:solidFill>
                <a:latin typeface="+mj-ea"/>
                <a:ea typeface="+mj-ea"/>
              </a:rPr>
              <a:t>社会を</a:t>
            </a:r>
            <a:r>
              <a:rPr lang="ja-JP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創る」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を実施</a:t>
            </a:r>
            <a:r>
              <a:rPr lang="ja-JP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★新規</a:t>
            </a:r>
            <a:endParaRPr lang="en-US" altLang="ja-JP" sz="2400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kumimoji="1"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２　</a:t>
            </a:r>
            <a:r>
              <a:rPr lang="ja-JP" altLang="ja-JP" sz="2400" b="1" dirty="0" smtClean="0">
                <a:solidFill>
                  <a:schemeClr val="tx1"/>
                </a:solidFill>
                <a:latin typeface="+mj-ea"/>
                <a:ea typeface="+mj-ea"/>
              </a:rPr>
              <a:t>男女共同参画サテライトセミナー</a:t>
            </a:r>
            <a:r>
              <a:rPr lang="ja-JP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★再開</a:t>
            </a:r>
            <a:endParaRPr lang="en-US" altLang="ja-JP" sz="2400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３　職員人権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研修「～部落差別（同和問題）について～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」</a:t>
            </a:r>
            <a:endParaRPr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★研修テーマを決定</a:t>
            </a:r>
            <a:endParaRPr lang="en-US" altLang="ja-JP" sz="2400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４</a:t>
            </a: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　人権問題を考える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講演会</a:t>
            </a:r>
            <a:r>
              <a:rPr lang="ja-JP" altLang="en-US" sz="2400" b="1" dirty="0" smtClean="0">
                <a:solidFill>
                  <a:srgbClr val="00B050"/>
                </a:solidFill>
                <a:latin typeface="+mj-ea"/>
                <a:ea typeface="+mj-ea"/>
              </a:rPr>
              <a:t>★様々な人に配慮</a:t>
            </a:r>
            <a:endParaRPr lang="en-US" altLang="ja-JP" sz="2400" b="1" dirty="0" smtClean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５　ＤＶ理解の出前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講座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  <a:ea typeface="+mj-ea"/>
              </a:rPr>
              <a:t>★再開</a:t>
            </a:r>
            <a:endParaRPr lang="en-US" altLang="ja-JP" sz="2400" b="1" dirty="0">
              <a:solidFill>
                <a:srgbClr val="00B050"/>
              </a:solidFill>
              <a:latin typeface="+mj-ea"/>
              <a:ea typeface="+mj-ea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chemeClr val="tx1"/>
                </a:solidFill>
                <a:latin typeface="+mj-ea"/>
                <a:ea typeface="+mj-ea"/>
              </a:rPr>
              <a:t>６　市立保育園での人権を意識した</a:t>
            </a:r>
            <a:r>
              <a:rPr lang="ja-JP" altLang="en-US" sz="2400" b="1" dirty="0" smtClean="0">
                <a:solidFill>
                  <a:schemeClr val="tx1"/>
                </a:solidFill>
                <a:latin typeface="+mj-ea"/>
                <a:ea typeface="+mj-ea"/>
              </a:rPr>
              <a:t>保育</a:t>
            </a:r>
            <a:r>
              <a:rPr lang="ja-JP" altLang="en-US" sz="2400" b="1" dirty="0">
                <a:solidFill>
                  <a:srgbClr val="00B050"/>
                </a:solidFill>
                <a:latin typeface="+mj-ea"/>
              </a:rPr>
              <a:t>★新規</a:t>
            </a:r>
            <a:endParaRPr lang="en-US" altLang="ja-JP" sz="2400" b="1" dirty="0">
              <a:solidFill>
                <a:srgbClr val="00B050"/>
              </a:solidFill>
              <a:latin typeface="+mj-ea"/>
            </a:endParaRPr>
          </a:p>
          <a:p>
            <a:pPr marL="0" indent="0">
              <a:buNone/>
            </a:pPr>
            <a:endParaRPr lang="en-US" altLang="ja-JP" sz="2400" b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21063" y="905021"/>
            <a:ext cx="8596668" cy="614289"/>
          </a:xfrm>
        </p:spPr>
        <p:txBody>
          <a:bodyPr>
            <a:normAutofit/>
          </a:bodyPr>
          <a:lstStyle/>
          <a:p>
            <a:r>
              <a:rPr lang="ja-JP" altLang="en-US" sz="2600" b="1" dirty="0" smtClean="0"/>
              <a:t>　推進委員会での協議・検討により次の事業を行う。</a:t>
            </a:r>
            <a:endParaRPr kumimoji="1" lang="ja-JP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1418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1063" y="905021"/>
            <a:ext cx="8596668" cy="614289"/>
          </a:xfrm>
        </p:spPr>
        <p:txBody>
          <a:bodyPr>
            <a:normAutofit/>
          </a:bodyPr>
          <a:lstStyle/>
          <a:p>
            <a:r>
              <a:rPr kumimoji="1" lang="ja-JP" altLang="en-US" sz="2600" b="1" dirty="0" smtClean="0"/>
              <a:t>知を立てる講座　第５回　人権教育から共に社会を創る</a:t>
            </a:r>
            <a:endParaRPr kumimoji="1" lang="ja-JP" altLang="en-US" sz="26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41" y="2168200"/>
            <a:ext cx="7062950" cy="4689800"/>
          </a:xfrm>
        </p:spPr>
      </p:pic>
    </p:spTree>
    <p:extLst>
      <p:ext uri="{BB962C8B-B14F-4D97-AF65-F5344CB8AC3E}">
        <p14:creationId xmlns:p14="http://schemas.microsoft.com/office/powerpoint/2010/main" val="30029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紫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ファセット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沢のあるエッジ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383</TotalTime>
  <Words>310</Words>
  <Application>Microsoft Office PowerPoint</Application>
  <PresentationFormat>ワイド画面</PresentationFormat>
  <Paragraphs>71</Paragraphs>
  <Slides>17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9" baseType="lpstr">
      <vt:lpstr>ＭＳ Ｐゴシック</vt:lpstr>
      <vt:lpstr>UD デジタル 教科書体 NP-B</vt:lpstr>
      <vt:lpstr>メイリオ</vt:lpstr>
      <vt:lpstr>游ゴシック</vt:lpstr>
      <vt:lpstr>游ゴシック Light</vt:lpstr>
      <vt:lpstr>Arial</vt:lpstr>
      <vt:lpstr>Calibri</vt:lpstr>
      <vt:lpstr>Calibri Light</vt:lpstr>
      <vt:lpstr>Trebuchet MS</vt:lpstr>
      <vt:lpstr>Wingdings 3</vt:lpstr>
      <vt:lpstr>ファセット</vt:lpstr>
      <vt:lpstr>Office Theme</vt:lpstr>
      <vt:lpstr>「人権尊重のまちを目指して」  ～市民一人ひとりの人権意識をより一層高めるために～</vt:lpstr>
      <vt:lpstr>知立の紹介</vt:lpstr>
      <vt:lpstr>知立駅付近連続立体交差事業</vt:lpstr>
      <vt:lpstr>知立市の将来人口推計</vt:lpstr>
      <vt:lpstr>PowerPoint プレゼンテーション</vt:lpstr>
      <vt:lpstr>知立市まちづくりの基本理念</vt:lpstr>
      <vt:lpstr>PowerPoint プレゼンテーション</vt:lpstr>
      <vt:lpstr>　推進委員会での協議・検討により次の事業を行う。</vt:lpstr>
      <vt:lpstr>知を立てる講座　第５回　人権教育から共に社会を創る</vt:lpstr>
      <vt:lpstr>男女協働参画サテライトセミナー 　講師：愛知県副知事　佐々木菜々子氏</vt:lpstr>
      <vt:lpstr>令和３年度職員人権研修</vt:lpstr>
      <vt:lpstr>人権問題を考える講演会 </vt:lpstr>
      <vt:lpstr>ＤＶ理解の出前講座</vt:lpstr>
      <vt:lpstr>人権を意識した保育</vt:lpstr>
      <vt:lpstr>PowerPoint プレゼンテーション</vt:lpstr>
      <vt:lpstr>「知立市人権尊重のまち」宣言</vt:lpstr>
      <vt:lpstr>     知立市では、「人権教育・啓発に関する知立市行動計画」を策定し、人権に関する施策を推進してきました。しかし依然として、差別や偏見は存在しています。社会情勢の変化や市の状況を踏まえ、宣言の趣旨を尊重したまちづくりに取り組んでいきます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知立市役所</dc:creator>
  <cp:lastModifiedBy>知立市役所</cp:lastModifiedBy>
  <cp:revision>42</cp:revision>
  <dcterms:created xsi:type="dcterms:W3CDTF">2022-08-17T04:16:45Z</dcterms:created>
  <dcterms:modified xsi:type="dcterms:W3CDTF">2023-01-11T09:17:01Z</dcterms:modified>
</cp:coreProperties>
</file>