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9.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Lst>
  <p:notesMasterIdLst>
    <p:notesMasterId r:id="rId29"/>
  </p:notesMasterIdLst>
  <p:sldIdLst>
    <p:sldId id="267" r:id="rId4"/>
    <p:sldId id="268" r:id="rId5"/>
    <p:sldId id="281" r:id="rId6"/>
    <p:sldId id="285" r:id="rId7"/>
    <p:sldId id="282" r:id="rId8"/>
    <p:sldId id="294" r:id="rId9"/>
    <p:sldId id="276" r:id="rId10"/>
    <p:sldId id="295" r:id="rId11"/>
    <p:sldId id="278" r:id="rId12"/>
    <p:sldId id="271" r:id="rId13"/>
    <p:sldId id="279" r:id="rId14"/>
    <p:sldId id="272" r:id="rId15"/>
    <p:sldId id="287" r:id="rId16"/>
    <p:sldId id="288" r:id="rId17"/>
    <p:sldId id="280" r:id="rId18"/>
    <p:sldId id="266" r:id="rId19"/>
    <p:sldId id="256" r:id="rId20"/>
    <p:sldId id="289" r:id="rId21"/>
    <p:sldId id="290" r:id="rId22"/>
    <p:sldId id="291" r:id="rId23"/>
    <p:sldId id="292" r:id="rId24"/>
    <p:sldId id="293" r:id="rId25"/>
    <p:sldId id="275" r:id="rId26"/>
    <p:sldId id="286" r:id="rId27"/>
    <p:sldId id="283" r:id="rId2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A2AB95E9-8132-4007-9FF0-8B01C187E1CC}">
          <p14:sldIdLst>
            <p14:sldId id="267"/>
            <p14:sldId id="268"/>
            <p14:sldId id="281"/>
            <p14:sldId id="285"/>
            <p14:sldId id="282"/>
            <p14:sldId id="294"/>
            <p14:sldId id="276"/>
            <p14:sldId id="295"/>
            <p14:sldId id="278"/>
            <p14:sldId id="271"/>
            <p14:sldId id="279"/>
            <p14:sldId id="272"/>
            <p14:sldId id="287"/>
            <p14:sldId id="288"/>
            <p14:sldId id="280"/>
            <p14:sldId id="266"/>
            <p14:sldId id="256"/>
            <p14:sldId id="289"/>
            <p14:sldId id="290"/>
            <p14:sldId id="291"/>
            <p14:sldId id="292"/>
            <p14:sldId id="293"/>
            <p14:sldId id="275"/>
            <p14:sldId id="286"/>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EE"/>
    <a:srgbClr val="CCFFCC"/>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6139" autoAdjust="0"/>
  </p:normalViewPr>
  <p:slideViewPr>
    <p:cSldViewPr>
      <p:cViewPr varScale="1">
        <p:scale>
          <a:sx n="103" d="100"/>
          <a:sy n="103" d="100"/>
        </p:scale>
        <p:origin x="246"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406"/>
    </p:cViewPr>
  </p:sorterViewPr>
  <p:notesViewPr>
    <p:cSldViewPr>
      <p:cViewPr varScale="1">
        <p:scale>
          <a:sx n="76" d="100"/>
          <a:sy n="76" d="100"/>
        </p:scale>
        <p:origin x="2202"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0993607148529"/>
          <c:y val="3.8950733910155945E-2"/>
          <c:w val="0.82369300607305318"/>
          <c:h val="0.51963469094188119"/>
        </c:manualLayout>
      </c:layout>
      <c:barChart>
        <c:barDir val="col"/>
        <c:grouping val="clustered"/>
        <c:varyColors val="0"/>
        <c:ser>
          <c:idx val="0"/>
          <c:order val="0"/>
          <c:tx>
            <c:strRef>
              <c:f>Sheet1!$B$1</c:f>
              <c:strCache>
                <c:ptCount val="1"/>
                <c:pt idx="0">
                  <c:v>列2</c:v>
                </c:pt>
              </c:strCache>
            </c:strRef>
          </c:tx>
          <c:invertIfNegative val="0"/>
          <c:dLbls>
            <c:dLbl>
              <c:idx val="1"/>
              <c:layout>
                <c:manualLayout>
                  <c:x val="4.6296296296296294E-3"/>
                  <c:y val="-2.337549855368588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799-41D5-8804-F06E2EB33482}"/>
                </c:ext>
              </c:extLst>
            </c:dLbl>
            <c:dLbl>
              <c:idx val="2"/>
              <c:layout>
                <c:manualLayout>
                  <c:x val="3.0864197530864196E-3"/>
                  <c:y val="-2.337365810816555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799-41D5-8804-F06E2EB33482}"/>
                </c:ext>
              </c:extLst>
            </c:dLbl>
            <c:spPr>
              <a:noFill/>
              <a:ln>
                <a:noFill/>
              </a:ln>
              <a:effectLst/>
            </c:spPr>
            <c:txPr>
              <a:bodyPr wrap="square" lIns="38100" tIns="19050" rIns="38100" bIns="19050" anchor="ctr">
                <a:spAutoFit/>
              </a:bodyPr>
              <a:lstStyle/>
              <a:p>
                <a:pPr>
                  <a:defRPr>
                    <a:solidFill>
                      <a:srgbClr val="0088EE"/>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１．良いと思う</c:v>
                </c:pt>
                <c:pt idx="1">
                  <c:v>２．どちらかといえば良いと思う</c:v>
                </c:pt>
                <c:pt idx="2">
                  <c:v>３．どちらかといえば良いと思わない</c:v>
                </c:pt>
                <c:pt idx="3">
                  <c:v>４．良いと思わない</c:v>
                </c:pt>
                <c:pt idx="4">
                  <c:v>５．その他</c:v>
                </c:pt>
                <c:pt idx="5">
                  <c:v>６．未回答</c:v>
                </c:pt>
              </c:strCache>
            </c:strRef>
          </c:cat>
          <c:val>
            <c:numRef>
              <c:f>Sheet1!$B$2:$B$7</c:f>
              <c:numCache>
                <c:formatCode>0"名"</c:formatCode>
                <c:ptCount val="6"/>
                <c:pt idx="0">
                  <c:v>401</c:v>
                </c:pt>
                <c:pt idx="1">
                  <c:v>68</c:v>
                </c:pt>
                <c:pt idx="2">
                  <c:v>5</c:v>
                </c:pt>
                <c:pt idx="3">
                  <c:v>1</c:v>
                </c:pt>
                <c:pt idx="4">
                  <c:v>6</c:v>
                </c:pt>
                <c:pt idx="5">
                  <c:v>3</c:v>
                </c:pt>
              </c:numCache>
            </c:numRef>
          </c:val>
          <c:extLst>
            <c:ext xmlns:c16="http://schemas.microsoft.com/office/drawing/2014/chart" uri="{C3380CC4-5D6E-409C-BE32-E72D297353CC}">
              <c16:uniqueId val="{00000002-A799-41D5-8804-F06E2EB33482}"/>
            </c:ext>
          </c:extLst>
        </c:ser>
        <c:ser>
          <c:idx val="1"/>
          <c:order val="1"/>
          <c:tx>
            <c:strRef>
              <c:f>Sheet1!$C$1</c:f>
              <c:strCache>
                <c:ptCount val="1"/>
                <c:pt idx="0">
                  <c:v>列1</c:v>
                </c:pt>
              </c:strCache>
            </c:strRef>
          </c:tx>
          <c:invertIfNegative val="0"/>
          <c:cat>
            <c:strRef>
              <c:f>Sheet1!$A$2:$A$7</c:f>
              <c:strCache>
                <c:ptCount val="6"/>
                <c:pt idx="0">
                  <c:v>１．良いと思う</c:v>
                </c:pt>
                <c:pt idx="1">
                  <c:v>２．どちらかといえば良いと思う</c:v>
                </c:pt>
                <c:pt idx="2">
                  <c:v>３．どちらかといえば良いと思わない</c:v>
                </c:pt>
                <c:pt idx="3">
                  <c:v>４．良いと思わない</c:v>
                </c:pt>
                <c:pt idx="4">
                  <c:v>５．その他</c:v>
                </c:pt>
                <c:pt idx="5">
                  <c:v>６．未回答</c:v>
                </c:pt>
              </c:strCache>
            </c:strRef>
          </c:cat>
          <c:val>
            <c:numRef>
              <c:f>Sheet1!$C$2:$C$7</c:f>
              <c:numCache>
                <c:formatCode>0.0%</c:formatCode>
                <c:ptCount val="6"/>
                <c:pt idx="0">
                  <c:v>0.82899999999999996</c:v>
                </c:pt>
                <c:pt idx="1">
                  <c:v>0.14000000000000001</c:v>
                </c:pt>
              </c:numCache>
            </c:numRef>
          </c:val>
          <c:extLst>
            <c:ext xmlns:c16="http://schemas.microsoft.com/office/drawing/2014/chart" uri="{C3380CC4-5D6E-409C-BE32-E72D297353CC}">
              <c16:uniqueId val="{00000004-A799-41D5-8804-F06E2EB33482}"/>
            </c:ext>
          </c:extLst>
        </c:ser>
        <c:dLbls>
          <c:showLegendKey val="0"/>
          <c:showVal val="0"/>
          <c:showCatName val="0"/>
          <c:showSerName val="0"/>
          <c:showPercent val="0"/>
          <c:showBubbleSize val="0"/>
        </c:dLbls>
        <c:gapWidth val="150"/>
        <c:axId val="201199616"/>
        <c:axId val="201201152"/>
      </c:barChart>
      <c:catAx>
        <c:axId val="201199616"/>
        <c:scaling>
          <c:orientation val="minMax"/>
        </c:scaling>
        <c:delete val="0"/>
        <c:axPos val="b"/>
        <c:numFmt formatCode="General" sourceLinked="0"/>
        <c:majorTickMark val="out"/>
        <c:minorTickMark val="none"/>
        <c:tickLblPos val="nextTo"/>
        <c:txPr>
          <a:bodyPr/>
          <a:lstStyle/>
          <a:p>
            <a:pPr>
              <a:defRPr sz="1200">
                <a:solidFill>
                  <a:srgbClr val="0088EE"/>
                </a:solidFill>
              </a:defRPr>
            </a:pPr>
            <a:endParaRPr lang="ja-JP"/>
          </a:p>
        </c:txPr>
        <c:crossAx val="201201152"/>
        <c:crosses val="autoZero"/>
        <c:auto val="0"/>
        <c:lblAlgn val="ctr"/>
        <c:lblOffset val="100"/>
        <c:noMultiLvlLbl val="0"/>
      </c:catAx>
      <c:valAx>
        <c:axId val="201201152"/>
        <c:scaling>
          <c:orientation val="minMax"/>
        </c:scaling>
        <c:delete val="0"/>
        <c:axPos val="l"/>
        <c:majorGridlines/>
        <c:numFmt formatCode="0&quot;名&quot;" sourceLinked="1"/>
        <c:majorTickMark val="out"/>
        <c:minorTickMark val="none"/>
        <c:tickLblPos val="nextTo"/>
        <c:txPr>
          <a:bodyPr/>
          <a:lstStyle/>
          <a:p>
            <a:pPr>
              <a:defRPr sz="1400">
                <a:solidFill>
                  <a:srgbClr val="0088EE"/>
                </a:solidFill>
              </a:defRPr>
            </a:pPr>
            <a:endParaRPr lang="ja-JP"/>
          </a:p>
        </c:txPr>
        <c:crossAx val="201199616"/>
        <c:crosses val="autoZero"/>
        <c:crossBetween val="between"/>
      </c:valAx>
    </c:plotArea>
    <c:plotVisOnly val="1"/>
    <c:dispBlanksAs val="gap"/>
    <c:showDLblsOverMax val="0"/>
  </c:chart>
  <c:txPr>
    <a:bodyPr/>
    <a:lstStyle/>
    <a:p>
      <a:pPr>
        <a:defRPr sz="1800">
          <a:solidFill>
            <a:srgbClr val="0088EE"/>
          </a:solidFill>
          <a:latin typeface="HGPｺﾞｼｯｸE" panose="020B0900000000000000" pitchFamily="50" charset="-128"/>
          <a:ea typeface="HGPｺﾞｼｯｸE" panose="020B0900000000000000" pitchFamily="50" charset="-128"/>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1664236414892"/>
          <c:y val="4.953006984306705E-2"/>
          <c:w val="0.84056393532105733"/>
          <c:h val="0.56315258747315478"/>
        </c:manualLayout>
      </c:layout>
      <c:barChart>
        <c:barDir val="col"/>
        <c:grouping val="clustered"/>
        <c:varyColors val="0"/>
        <c:ser>
          <c:idx val="0"/>
          <c:order val="0"/>
          <c:tx>
            <c:strRef>
              <c:f>Sheet1!$B$1</c:f>
              <c:strCache>
                <c:ptCount val="1"/>
                <c:pt idx="0">
                  <c:v>甚目寺小</c:v>
                </c:pt>
              </c:strCache>
            </c:strRef>
          </c:tx>
          <c:invertIfNegative val="0"/>
          <c:dLbls>
            <c:dLbl>
              <c:idx val="1"/>
              <c:layout>
                <c:manualLayout>
                  <c:x val="-1.0802469135802469E-2"/>
                  <c:y val="-4.674731621633111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8C0-4A02-B3F6-C9193C96714B}"/>
                </c:ext>
              </c:extLst>
            </c:dLbl>
            <c:dLbl>
              <c:idx val="2"/>
              <c:layout>
                <c:manualLayout>
                  <c:x val="-9.259259259259203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8C0-4A02-B3F6-C9193C96714B}"/>
                </c:ext>
              </c:extLst>
            </c:dLbl>
            <c:spPr>
              <a:noFill/>
              <a:ln>
                <a:noFill/>
              </a:ln>
              <a:effectLst/>
            </c:spPr>
            <c:txPr>
              <a:bodyPr wrap="square" lIns="38100" tIns="19050" rIns="38100" bIns="19050" anchor="ctr">
                <a:spAutoFit/>
              </a:bodyPr>
              <a:lstStyle/>
              <a:p>
                <a:pPr>
                  <a:defRPr>
                    <a:solidFill>
                      <a:srgbClr val="0088EE"/>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１．言葉の違い</c:v>
                </c:pt>
                <c:pt idx="1">
                  <c:v>２．文化や習慣の違い</c:v>
                </c:pt>
                <c:pt idx="2">
                  <c:v>３．特に問題になることはない</c:v>
                </c:pt>
                <c:pt idx="3">
                  <c:v>４．その他</c:v>
                </c:pt>
                <c:pt idx="4">
                  <c:v>５．未回答</c:v>
                </c:pt>
              </c:strCache>
            </c:strRef>
          </c:cat>
          <c:val>
            <c:numRef>
              <c:f>Sheet1!$B$2:$B$6</c:f>
              <c:numCache>
                <c:formatCode>0"名"</c:formatCode>
                <c:ptCount val="5"/>
                <c:pt idx="0">
                  <c:v>175</c:v>
                </c:pt>
                <c:pt idx="1">
                  <c:v>275</c:v>
                </c:pt>
                <c:pt idx="2">
                  <c:v>23</c:v>
                </c:pt>
                <c:pt idx="3">
                  <c:v>8</c:v>
                </c:pt>
                <c:pt idx="4">
                  <c:v>3</c:v>
                </c:pt>
              </c:numCache>
            </c:numRef>
          </c:val>
          <c:extLst>
            <c:ext xmlns:c16="http://schemas.microsoft.com/office/drawing/2014/chart" uri="{C3380CC4-5D6E-409C-BE32-E72D297353CC}">
              <c16:uniqueId val="{00000002-E8C0-4A02-B3F6-C9193C96714B}"/>
            </c:ext>
          </c:extLst>
        </c:ser>
        <c:ser>
          <c:idx val="1"/>
          <c:order val="1"/>
          <c:tx>
            <c:strRef>
              <c:f>Sheet1!$C$1</c:f>
              <c:strCache>
                <c:ptCount val="1"/>
                <c:pt idx="0">
                  <c:v>列1</c:v>
                </c:pt>
              </c:strCache>
            </c:strRef>
          </c:tx>
          <c:spPr>
            <a:solidFill>
              <a:schemeClr val="accent1">
                <a:lumMod val="20000"/>
                <a:lumOff val="80000"/>
              </a:schemeClr>
            </a:solidFill>
          </c:spPr>
          <c:invertIfNegative val="0"/>
          <c:dLbls>
            <c:dLbl>
              <c:idx val="0"/>
              <c:layout>
                <c:manualLayout>
                  <c:x val="6.1728395061728392E-3"/>
                  <c:y val="4.67473162163311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C0-4A02-B3F6-C9193C9671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１．言葉の違い</c:v>
                </c:pt>
                <c:pt idx="1">
                  <c:v>２．文化や習慣の違い</c:v>
                </c:pt>
                <c:pt idx="2">
                  <c:v>３．特に問題になることはない</c:v>
                </c:pt>
                <c:pt idx="3">
                  <c:v>４．その他</c:v>
                </c:pt>
                <c:pt idx="4">
                  <c:v>５．未回答</c:v>
                </c:pt>
              </c:strCache>
            </c:strRef>
          </c:cat>
          <c:val>
            <c:numRef>
              <c:f>Sheet1!$C$2:$C$6</c:f>
              <c:numCache>
                <c:formatCode>General</c:formatCode>
                <c:ptCount val="5"/>
              </c:numCache>
            </c:numRef>
          </c:val>
          <c:extLst>
            <c:ext xmlns:c16="http://schemas.microsoft.com/office/drawing/2014/chart" uri="{C3380CC4-5D6E-409C-BE32-E72D297353CC}">
              <c16:uniqueId val="{00000004-E8C0-4A02-B3F6-C9193C96714B}"/>
            </c:ext>
          </c:extLst>
        </c:ser>
        <c:dLbls>
          <c:showLegendKey val="0"/>
          <c:showVal val="0"/>
          <c:showCatName val="0"/>
          <c:showSerName val="0"/>
          <c:showPercent val="0"/>
          <c:showBubbleSize val="0"/>
        </c:dLbls>
        <c:gapWidth val="150"/>
        <c:axId val="34436608"/>
        <c:axId val="34438144"/>
      </c:barChart>
      <c:catAx>
        <c:axId val="34436608"/>
        <c:scaling>
          <c:orientation val="minMax"/>
        </c:scaling>
        <c:delete val="0"/>
        <c:axPos val="b"/>
        <c:numFmt formatCode="General" sourceLinked="0"/>
        <c:majorTickMark val="out"/>
        <c:minorTickMark val="none"/>
        <c:tickLblPos val="nextTo"/>
        <c:txPr>
          <a:bodyPr/>
          <a:lstStyle/>
          <a:p>
            <a:pPr>
              <a:defRPr sz="1400">
                <a:solidFill>
                  <a:srgbClr val="0088EE"/>
                </a:solidFill>
              </a:defRPr>
            </a:pPr>
            <a:endParaRPr lang="ja-JP"/>
          </a:p>
        </c:txPr>
        <c:crossAx val="34438144"/>
        <c:crosses val="autoZero"/>
        <c:auto val="1"/>
        <c:lblAlgn val="ctr"/>
        <c:lblOffset val="100"/>
        <c:noMultiLvlLbl val="0"/>
      </c:catAx>
      <c:valAx>
        <c:axId val="34438144"/>
        <c:scaling>
          <c:orientation val="minMax"/>
        </c:scaling>
        <c:delete val="0"/>
        <c:axPos val="l"/>
        <c:majorGridlines/>
        <c:numFmt formatCode="0&quot;名&quot;" sourceLinked="1"/>
        <c:majorTickMark val="out"/>
        <c:minorTickMark val="none"/>
        <c:tickLblPos val="nextTo"/>
        <c:txPr>
          <a:bodyPr/>
          <a:lstStyle/>
          <a:p>
            <a:pPr>
              <a:defRPr>
                <a:solidFill>
                  <a:srgbClr val="0088EE"/>
                </a:solidFill>
              </a:defRPr>
            </a:pPr>
            <a:endParaRPr lang="ja-JP"/>
          </a:p>
        </c:txPr>
        <c:crossAx val="34436608"/>
        <c:crosses val="autoZero"/>
        <c:crossBetween val="between"/>
      </c:valAx>
    </c:plotArea>
    <c:plotVisOnly val="1"/>
    <c:dispBlanksAs val="gap"/>
    <c:showDLblsOverMax val="0"/>
  </c:chart>
  <c:txPr>
    <a:bodyPr/>
    <a:lstStyle/>
    <a:p>
      <a:pPr>
        <a:defRPr sz="1800">
          <a:solidFill>
            <a:srgbClr val="0088EE"/>
          </a:solidFill>
          <a:latin typeface="HGPｺﾞｼｯｸE" panose="020B0900000000000000" pitchFamily="50" charset="-128"/>
          <a:ea typeface="HGPｺﾞｼｯｸE" panose="020B0900000000000000" pitchFamily="50" charset="-128"/>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1664236414892"/>
          <c:y val="7.7578459572865729E-2"/>
          <c:w val="0.8321968093885338"/>
          <c:h val="0.57871257436048651"/>
        </c:manualLayout>
      </c:layout>
      <c:barChart>
        <c:barDir val="col"/>
        <c:grouping val="clustered"/>
        <c:varyColors val="0"/>
        <c:ser>
          <c:idx val="0"/>
          <c:order val="0"/>
          <c:tx>
            <c:strRef>
              <c:f>Sheet1!$B$1</c:f>
              <c:strCache>
                <c:ptCount val="1"/>
                <c:pt idx="0">
                  <c:v>列2</c:v>
                </c:pt>
              </c:strCache>
            </c:strRef>
          </c:tx>
          <c:invertIfNegative val="0"/>
          <c:dLbls>
            <c:dLbl>
              <c:idx val="1"/>
              <c:layout>
                <c:manualLayout>
                  <c:x val="-1.0802469135802469E-2"/>
                  <c:y val="-4.674731621633111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8C0-4A02-B3F6-C9193C96714B}"/>
                </c:ext>
              </c:extLst>
            </c:dLbl>
            <c:dLbl>
              <c:idx val="2"/>
              <c:layout>
                <c:manualLayout>
                  <c:x val="-9.259259259259203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8C0-4A02-B3F6-C9193C9671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１．外国語を学習する場</c:v>
                </c:pt>
                <c:pt idx="1">
                  <c:v>２．異文化体験のイベント</c:v>
                </c:pt>
                <c:pt idx="2">
                  <c:v>３．スポーツ交流</c:v>
                </c:pt>
                <c:pt idx="3">
                  <c:v>４．その他</c:v>
                </c:pt>
                <c:pt idx="4">
                  <c:v>５．未回答</c:v>
                </c:pt>
              </c:strCache>
            </c:strRef>
          </c:cat>
          <c:val>
            <c:numRef>
              <c:f>Sheet1!$B$2:$B$6</c:f>
              <c:numCache>
                <c:formatCode>0"名"</c:formatCode>
                <c:ptCount val="5"/>
                <c:pt idx="0">
                  <c:v>114</c:v>
                </c:pt>
                <c:pt idx="1">
                  <c:v>270</c:v>
                </c:pt>
                <c:pt idx="2">
                  <c:v>87</c:v>
                </c:pt>
                <c:pt idx="3">
                  <c:v>9</c:v>
                </c:pt>
                <c:pt idx="4">
                  <c:v>4</c:v>
                </c:pt>
              </c:numCache>
            </c:numRef>
          </c:val>
          <c:extLst>
            <c:ext xmlns:c16="http://schemas.microsoft.com/office/drawing/2014/chart" uri="{C3380CC4-5D6E-409C-BE32-E72D297353CC}">
              <c16:uniqueId val="{00000002-E8C0-4A02-B3F6-C9193C96714B}"/>
            </c:ext>
          </c:extLst>
        </c:ser>
        <c:ser>
          <c:idx val="1"/>
          <c:order val="1"/>
          <c:tx>
            <c:strRef>
              <c:f>Sheet1!$C$1</c:f>
              <c:strCache>
                <c:ptCount val="1"/>
                <c:pt idx="0">
                  <c:v>列1</c:v>
                </c:pt>
              </c:strCache>
            </c:strRef>
          </c:tx>
          <c:spPr>
            <a:solidFill>
              <a:schemeClr val="accent1">
                <a:lumMod val="20000"/>
                <a:lumOff val="80000"/>
              </a:schemeClr>
            </a:solidFill>
          </c:spPr>
          <c:invertIfNegative val="0"/>
          <c:dLbls>
            <c:dLbl>
              <c:idx val="0"/>
              <c:layout>
                <c:manualLayout>
                  <c:x val="6.1728395061728392E-3"/>
                  <c:y val="4.67473162163311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C0-4A02-B3F6-C9193C9671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１．外国語を学習する場</c:v>
                </c:pt>
                <c:pt idx="1">
                  <c:v>２．異文化体験のイベント</c:v>
                </c:pt>
                <c:pt idx="2">
                  <c:v>３．スポーツ交流</c:v>
                </c:pt>
                <c:pt idx="3">
                  <c:v>４．その他</c:v>
                </c:pt>
                <c:pt idx="4">
                  <c:v>５．未回答</c:v>
                </c:pt>
              </c:strCache>
            </c:strRef>
          </c:cat>
          <c:val>
            <c:numRef>
              <c:f>Sheet1!$C$2:$C$6</c:f>
              <c:numCache>
                <c:formatCode>General</c:formatCode>
                <c:ptCount val="5"/>
              </c:numCache>
            </c:numRef>
          </c:val>
          <c:extLst>
            <c:ext xmlns:c16="http://schemas.microsoft.com/office/drawing/2014/chart" uri="{C3380CC4-5D6E-409C-BE32-E72D297353CC}">
              <c16:uniqueId val="{00000004-E8C0-4A02-B3F6-C9193C96714B}"/>
            </c:ext>
          </c:extLst>
        </c:ser>
        <c:dLbls>
          <c:showLegendKey val="0"/>
          <c:showVal val="0"/>
          <c:showCatName val="0"/>
          <c:showSerName val="0"/>
          <c:showPercent val="0"/>
          <c:showBubbleSize val="0"/>
        </c:dLbls>
        <c:gapWidth val="150"/>
        <c:axId val="34436608"/>
        <c:axId val="34438144"/>
      </c:barChart>
      <c:catAx>
        <c:axId val="34436608"/>
        <c:scaling>
          <c:orientation val="minMax"/>
        </c:scaling>
        <c:delete val="0"/>
        <c:axPos val="b"/>
        <c:numFmt formatCode="General" sourceLinked="0"/>
        <c:majorTickMark val="out"/>
        <c:minorTickMark val="none"/>
        <c:tickLblPos val="nextTo"/>
        <c:txPr>
          <a:bodyPr/>
          <a:lstStyle/>
          <a:p>
            <a:pPr>
              <a:defRPr sz="1400"/>
            </a:pPr>
            <a:endParaRPr lang="ja-JP"/>
          </a:p>
        </c:txPr>
        <c:crossAx val="34438144"/>
        <c:crosses val="autoZero"/>
        <c:auto val="1"/>
        <c:lblAlgn val="ctr"/>
        <c:lblOffset val="100"/>
        <c:noMultiLvlLbl val="0"/>
      </c:catAx>
      <c:valAx>
        <c:axId val="34438144"/>
        <c:scaling>
          <c:orientation val="minMax"/>
        </c:scaling>
        <c:delete val="0"/>
        <c:axPos val="l"/>
        <c:majorGridlines/>
        <c:numFmt formatCode="0&quot;名&quot;" sourceLinked="1"/>
        <c:majorTickMark val="out"/>
        <c:minorTickMark val="none"/>
        <c:tickLblPos val="nextTo"/>
        <c:crossAx val="34436608"/>
        <c:crosses val="autoZero"/>
        <c:crossBetween val="between"/>
      </c:valAx>
    </c:plotArea>
    <c:plotVisOnly val="1"/>
    <c:dispBlanksAs val="gap"/>
    <c:showDLblsOverMax val="0"/>
  </c:chart>
  <c:txPr>
    <a:bodyPr/>
    <a:lstStyle/>
    <a:p>
      <a:pPr>
        <a:defRPr sz="1800">
          <a:solidFill>
            <a:srgbClr val="0088EE"/>
          </a:solidFill>
          <a:latin typeface="HGPｺﾞｼｯｸE" panose="020B0900000000000000" pitchFamily="50" charset="-128"/>
          <a:ea typeface="HGPｺﾞｼｯｸE" panose="020B0900000000000000"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1664236414892"/>
          <c:y val="7.7578459572865729E-2"/>
          <c:w val="0.84913010565604197"/>
          <c:h val="0.57871257436048651"/>
        </c:manualLayout>
      </c:layout>
      <c:barChart>
        <c:barDir val="col"/>
        <c:grouping val="clustered"/>
        <c:varyColors val="0"/>
        <c:ser>
          <c:idx val="0"/>
          <c:order val="0"/>
          <c:tx>
            <c:strRef>
              <c:f>Sheet1!$B$1</c:f>
              <c:strCache>
                <c:ptCount val="1"/>
                <c:pt idx="0">
                  <c:v>列1</c:v>
                </c:pt>
              </c:strCache>
            </c:strRef>
          </c:tx>
          <c:invertIfNegative val="0"/>
          <c:dLbls>
            <c:dLbl>
              <c:idx val="1"/>
              <c:layout>
                <c:manualLayout>
                  <c:x val="-1.0802469135802469E-2"/>
                  <c:y val="-4.674731621633111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8C0-4A02-B3F6-C9193C96714B}"/>
                </c:ext>
              </c:extLst>
            </c:dLbl>
            <c:dLbl>
              <c:idx val="2"/>
              <c:layout>
                <c:manualLayout>
                  <c:x val="-9.259259259259203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8C0-4A02-B3F6-C9193C9671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１．講演会・研修会・講座</c:v>
                </c:pt>
                <c:pt idx="1">
                  <c:v>２．人権啓発イベント</c:v>
                </c:pt>
                <c:pt idx="2">
                  <c:v>３．展示会</c:v>
                </c:pt>
                <c:pt idx="3">
                  <c:v>４．参加したことはない</c:v>
                </c:pt>
                <c:pt idx="4">
                  <c:v>５．未回答</c:v>
                </c:pt>
              </c:strCache>
            </c:strRef>
          </c:cat>
          <c:val>
            <c:numRef>
              <c:f>Sheet1!$B$2:$B$6</c:f>
              <c:numCache>
                <c:formatCode>0"名"</c:formatCode>
                <c:ptCount val="5"/>
                <c:pt idx="0">
                  <c:v>122</c:v>
                </c:pt>
                <c:pt idx="1">
                  <c:v>6</c:v>
                </c:pt>
                <c:pt idx="2">
                  <c:v>26</c:v>
                </c:pt>
                <c:pt idx="3">
                  <c:v>335</c:v>
                </c:pt>
                <c:pt idx="4">
                  <c:v>7</c:v>
                </c:pt>
              </c:numCache>
            </c:numRef>
          </c:val>
          <c:extLst>
            <c:ext xmlns:c16="http://schemas.microsoft.com/office/drawing/2014/chart" uri="{C3380CC4-5D6E-409C-BE32-E72D297353CC}">
              <c16:uniqueId val="{00000002-E8C0-4A02-B3F6-C9193C96714B}"/>
            </c:ext>
          </c:extLst>
        </c:ser>
        <c:ser>
          <c:idx val="1"/>
          <c:order val="1"/>
          <c:tx>
            <c:strRef>
              <c:f>Sheet1!$C$1</c:f>
              <c:strCache>
                <c:ptCount val="1"/>
                <c:pt idx="0">
                  <c:v>列2</c:v>
                </c:pt>
              </c:strCache>
            </c:strRef>
          </c:tx>
          <c:spPr>
            <a:solidFill>
              <a:schemeClr val="accent1">
                <a:lumMod val="20000"/>
                <a:lumOff val="80000"/>
              </a:schemeClr>
            </a:solidFill>
          </c:spPr>
          <c:invertIfNegative val="0"/>
          <c:dLbls>
            <c:dLbl>
              <c:idx val="0"/>
              <c:layout>
                <c:manualLayout>
                  <c:x val="6.1728395061728392E-3"/>
                  <c:y val="4.67473162163311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C0-4A02-B3F6-C9193C9671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１．講演会・研修会・講座</c:v>
                </c:pt>
                <c:pt idx="1">
                  <c:v>２．人権啓発イベント</c:v>
                </c:pt>
                <c:pt idx="2">
                  <c:v>３．展示会</c:v>
                </c:pt>
                <c:pt idx="3">
                  <c:v>４．参加したことはない</c:v>
                </c:pt>
                <c:pt idx="4">
                  <c:v>５．未回答</c:v>
                </c:pt>
              </c:strCache>
            </c:strRef>
          </c:cat>
          <c:val>
            <c:numRef>
              <c:f>Sheet1!$C$2:$C$6</c:f>
              <c:numCache>
                <c:formatCode>General</c:formatCode>
                <c:ptCount val="5"/>
              </c:numCache>
            </c:numRef>
          </c:val>
          <c:extLst>
            <c:ext xmlns:c16="http://schemas.microsoft.com/office/drawing/2014/chart" uri="{C3380CC4-5D6E-409C-BE32-E72D297353CC}">
              <c16:uniqueId val="{00000004-E8C0-4A02-B3F6-C9193C96714B}"/>
            </c:ext>
          </c:extLst>
        </c:ser>
        <c:dLbls>
          <c:showLegendKey val="0"/>
          <c:showVal val="0"/>
          <c:showCatName val="0"/>
          <c:showSerName val="0"/>
          <c:showPercent val="0"/>
          <c:showBubbleSize val="0"/>
        </c:dLbls>
        <c:gapWidth val="150"/>
        <c:axId val="34436608"/>
        <c:axId val="34438144"/>
      </c:barChart>
      <c:catAx>
        <c:axId val="34436608"/>
        <c:scaling>
          <c:orientation val="minMax"/>
        </c:scaling>
        <c:delete val="0"/>
        <c:axPos val="b"/>
        <c:numFmt formatCode="General" sourceLinked="0"/>
        <c:majorTickMark val="out"/>
        <c:minorTickMark val="none"/>
        <c:tickLblPos val="nextTo"/>
        <c:txPr>
          <a:bodyPr/>
          <a:lstStyle/>
          <a:p>
            <a:pPr>
              <a:defRPr sz="1400"/>
            </a:pPr>
            <a:endParaRPr lang="ja-JP"/>
          </a:p>
        </c:txPr>
        <c:crossAx val="34438144"/>
        <c:crosses val="autoZero"/>
        <c:auto val="1"/>
        <c:lblAlgn val="ctr"/>
        <c:lblOffset val="100"/>
        <c:noMultiLvlLbl val="0"/>
      </c:catAx>
      <c:valAx>
        <c:axId val="34438144"/>
        <c:scaling>
          <c:orientation val="minMax"/>
        </c:scaling>
        <c:delete val="0"/>
        <c:axPos val="l"/>
        <c:majorGridlines/>
        <c:numFmt formatCode="0&quot;名&quot;" sourceLinked="1"/>
        <c:majorTickMark val="out"/>
        <c:minorTickMark val="none"/>
        <c:tickLblPos val="nextTo"/>
        <c:crossAx val="34436608"/>
        <c:crosses val="autoZero"/>
        <c:crossBetween val="between"/>
      </c:valAx>
    </c:plotArea>
    <c:plotVisOnly val="1"/>
    <c:dispBlanksAs val="gap"/>
    <c:showDLblsOverMax val="0"/>
  </c:chart>
  <c:txPr>
    <a:bodyPr/>
    <a:lstStyle/>
    <a:p>
      <a:pPr>
        <a:defRPr sz="1800">
          <a:solidFill>
            <a:srgbClr val="0088EE"/>
          </a:solidFill>
          <a:latin typeface="HGPｺﾞｼｯｸE" panose="020B0900000000000000" pitchFamily="50" charset="-128"/>
          <a:ea typeface="HGPｺﾞｼｯｸE" panose="020B0900000000000000" pitchFamily="50" charset="-128"/>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1664236414892"/>
          <c:y val="7.7578459572865729E-2"/>
          <c:w val="0.86555997056862843"/>
          <c:h val="0.47251850359930092"/>
        </c:manualLayout>
      </c:layout>
      <c:barChart>
        <c:barDir val="col"/>
        <c:grouping val="clustered"/>
        <c:varyColors val="0"/>
        <c:ser>
          <c:idx val="0"/>
          <c:order val="0"/>
          <c:tx>
            <c:strRef>
              <c:f>Sheet1!$B$1</c:f>
              <c:strCache>
                <c:ptCount val="1"/>
                <c:pt idx="0">
                  <c:v>列2</c:v>
                </c:pt>
              </c:strCache>
            </c:strRef>
          </c:tx>
          <c:invertIfNegative val="0"/>
          <c:dLbls>
            <c:dLbl>
              <c:idx val="1"/>
              <c:layout>
                <c:manualLayout>
                  <c:x val="-1.0802469135802469E-2"/>
                  <c:y val="-4.674731621633111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8C0-4A02-B3F6-C9193C96714B}"/>
                </c:ext>
              </c:extLst>
            </c:dLbl>
            <c:dLbl>
              <c:idx val="2"/>
              <c:layout>
                <c:manualLayout>
                  <c:x val="-9.259259259259203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8C0-4A02-B3F6-C9193C9671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１位　障がい者の人権</c:v>
                </c:pt>
                <c:pt idx="1">
                  <c:v>２位　インターネットによる人権侵害</c:v>
                </c:pt>
                <c:pt idx="2">
                  <c:v>３位　子どもの人権</c:v>
                </c:pt>
                <c:pt idx="3">
                  <c:v>４位　外国人の人権</c:v>
                </c:pt>
                <c:pt idx="4">
                  <c:v>５位　性同一性障害の人の人権</c:v>
                </c:pt>
                <c:pt idx="5">
                  <c:v>６位　女性の人権</c:v>
                </c:pt>
              </c:strCache>
            </c:strRef>
          </c:cat>
          <c:val>
            <c:numRef>
              <c:f>Sheet1!$B$2:$B$7</c:f>
              <c:numCache>
                <c:formatCode>0"名"</c:formatCode>
                <c:ptCount val="6"/>
                <c:pt idx="0">
                  <c:v>233</c:v>
                </c:pt>
                <c:pt idx="1">
                  <c:v>213</c:v>
                </c:pt>
                <c:pt idx="2">
                  <c:v>202</c:v>
                </c:pt>
                <c:pt idx="3">
                  <c:v>194</c:v>
                </c:pt>
                <c:pt idx="4">
                  <c:v>169</c:v>
                </c:pt>
                <c:pt idx="5">
                  <c:v>150</c:v>
                </c:pt>
              </c:numCache>
            </c:numRef>
          </c:val>
          <c:extLst>
            <c:ext xmlns:c16="http://schemas.microsoft.com/office/drawing/2014/chart" uri="{C3380CC4-5D6E-409C-BE32-E72D297353CC}">
              <c16:uniqueId val="{00000002-E8C0-4A02-B3F6-C9193C96714B}"/>
            </c:ext>
          </c:extLst>
        </c:ser>
        <c:ser>
          <c:idx val="1"/>
          <c:order val="1"/>
          <c:tx>
            <c:strRef>
              <c:f>Sheet1!$C$1</c:f>
              <c:strCache>
                <c:ptCount val="1"/>
                <c:pt idx="0">
                  <c:v>列1</c:v>
                </c:pt>
              </c:strCache>
            </c:strRef>
          </c:tx>
          <c:spPr>
            <a:solidFill>
              <a:schemeClr val="accent1">
                <a:lumMod val="20000"/>
                <a:lumOff val="80000"/>
              </a:schemeClr>
            </a:solidFill>
          </c:spPr>
          <c:invertIfNegative val="0"/>
          <c:dLbls>
            <c:dLbl>
              <c:idx val="0"/>
              <c:layout>
                <c:manualLayout>
                  <c:x val="6.1728395061728392E-3"/>
                  <c:y val="4.67473162163311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C0-4A02-B3F6-C9193C9671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１位　障がい者の人権</c:v>
                </c:pt>
                <c:pt idx="1">
                  <c:v>２位　インターネットによる人権侵害</c:v>
                </c:pt>
                <c:pt idx="2">
                  <c:v>３位　子どもの人権</c:v>
                </c:pt>
                <c:pt idx="3">
                  <c:v>４位　外国人の人権</c:v>
                </c:pt>
                <c:pt idx="4">
                  <c:v>５位　性同一性障害の人の人権</c:v>
                </c:pt>
                <c:pt idx="5">
                  <c:v>６位　女性の人権</c:v>
                </c:pt>
              </c:strCache>
            </c:strRef>
          </c:cat>
          <c:val>
            <c:numRef>
              <c:f>Sheet1!$C$2:$C$7</c:f>
              <c:numCache>
                <c:formatCode>General</c:formatCode>
                <c:ptCount val="6"/>
              </c:numCache>
            </c:numRef>
          </c:val>
          <c:extLst>
            <c:ext xmlns:c16="http://schemas.microsoft.com/office/drawing/2014/chart" uri="{C3380CC4-5D6E-409C-BE32-E72D297353CC}">
              <c16:uniqueId val="{00000004-E8C0-4A02-B3F6-C9193C96714B}"/>
            </c:ext>
          </c:extLst>
        </c:ser>
        <c:dLbls>
          <c:showLegendKey val="0"/>
          <c:showVal val="0"/>
          <c:showCatName val="0"/>
          <c:showSerName val="0"/>
          <c:showPercent val="0"/>
          <c:showBubbleSize val="0"/>
        </c:dLbls>
        <c:gapWidth val="150"/>
        <c:axId val="34436608"/>
        <c:axId val="34438144"/>
      </c:barChart>
      <c:catAx>
        <c:axId val="34436608"/>
        <c:scaling>
          <c:orientation val="minMax"/>
        </c:scaling>
        <c:delete val="0"/>
        <c:axPos val="b"/>
        <c:numFmt formatCode="General" sourceLinked="0"/>
        <c:majorTickMark val="out"/>
        <c:minorTickMark val="none"/>
        <c:tickLblPos val="nextTo"/>
        <c:txPr>
          <a:bodyPr/>
          <a:lstStyle/>
          <a:p>
            <a:pPr>
              <a:defRPr sz="1400"/>
            </a:pPr>
            <a:endParaRPr lang="ja-JP"/>
          </a:p>
        </c:txPr>
        <c:crossAx val="34438144"/>
        <c:crosses val="autoZero"/>
        <c:auto val="1"/>
        <c:lblAlgn val="ctr"/>
        <c:lblOffset val="100"/>
        <c:noMultiLvlLbl val="0"/>
      </c:catAx>
      <c:valAx>
        <c:axId val="34438144"/>
        <c:scaling>
          <c:orientation val="minMax"/>
        </c:scaling>
        <c:delete val="0"/>
        <c:axPos val="l"/>
        <c:majorGridlines/>
        <c:numFmt formatCode="0&quot;名&quot;" sourceLinked="1"/>
        <c:majorTickMark val="out"/>
        <c:minorTickMark val="none"/>
        <c:tickLblPos val="nextTo"/>
        <c:crossAx val="34436608"/>
        <c:crosses val="autoZero"/>
        <c:crossBetween val="between"/>
      </c:valAx>
    </c:plotArea>
    <c:plotVisOnly val="1"/>
    <c:dispBlanksAs val="gap"/>
    <c:showDLblsOverMax val="0"/>
  </c:chart>
  <c:txPr>
    <a:bodyPr/>
    <a:lstStyle/>
    <a:p>
      <a:pPr>
        <a:defRPr sz="1800">
          <a:solidFill>
            <a:srgbClr val="0088EE"/>
          </a:solidFill>
          <a:latin typeface="HGPｺﾞｼｯｸE" panose="020B0900000000000000" pitchFamily="50" charset="-128"/>
          <a:ea typeface="HGPｺﾞｼｯｸE" panose="020B0900000000000000" pitchFamily="50" charset="-128"/>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0.73841</cdr:x>
      <cdr:y>0.84323</cdr:y>
    </cdr:from>
    <cdr:to>
      <cdr:x>1</cdr:x>
      <cdr:y>0.91465</cdr:y>
    </cdr:to>
    <cdr:sp macro="" textlink="">
      <cdr:nvSpPr>
        <cdr:cNvPr id="2" name="テキスト ボックス 1"/>
        <cdr:cNvSpPr txBox="1"/>
      </cdr:nvSpPr>
      <cdr:spPr>
        <a:xfrm xmlns:a="http://schemas.openxmlformats.org/drawingml/2006/main">
          <a:off x="6300440" y="3825312"/>
          <a:ext cx="2232000" cy="324000"/>
        </a:xfrm>
        <a:prstGeom xmlns:a="http://schemas.openxmlformats.org/drawingml/2006/main" prst="rect">
          <a:avLst/>
        </a:prstGeom>
        <a:ln xmlns:a="http://schemas.openxmlformats.org/drawingml/2006/main" w="22225">
          <a:noFill/>
        </a:ln>
      </cdr:spPr>
      <cdr:txBody>
        <a:bodyPr xmlns:a="http://schemas.openxmlformats.org/drawingml/2006/main" vertOverflow="clip" wrap="square" rtlCol="0"/>
        <a:lstStyle xmlns:a="http://schemas.openxmlformats.org/drawingml/2006/main"/>
        <a:p xmlns:a="http://schemas.openxmlformats.org/drawingml/2006/main">
          <a:pPr algn="ctr"/>
          <a:r>
            <a:rPr lang="ja-JP" altLang="en-US" sz="1600" b="0" dirty="0" smtClean="0">
              <a:solidFill>
                <a:srgbClr val="0088EE"/>
              </a:solidFill>
              <a:latin typeface="HGPｺﾞｼｯｸE" panose="020B0900000000000000" pitchFamily="50" charset="-128"/>
              <a:ea typeface="HGPｺﾞｼｯｸE" panose="020B0900000000000000" pitchFamily="50" charset="-128"/>
            </a:rPr>
            <a:t>（有効回答数　４８４）</a:t>
          </a:r>
          <a:endParaRPr lang="ja-JP" altLang="en-US" sz="1600" b="0" dirty="0">
            <a:solidFill>
              <a:srgbClr val="0088EE"/>
            </a:solidFill>
            <a:latin typeface="HGPｺﾞｼｯｸE" panose="020B0900000000000000" pitchFamily="50" charset="-128"/>
            <a:ea typeface="HGPｺﾞｼｯｸE" panose="020B0900000000000000"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0.73371</cdr:x>
      <cdr:y>0.87302</cdr:y>
    </cdr:from>
    <cdr:to>
      <cdr:x>0.98186</cdr:x>
      <cdr:y>0.94363</cdr:y>
    </cdr:to>
    <cdr:sp macro="" textlink="">
      <cdr:nvSpPr>
        <cdr:cNvPr id="4" name="テキスト ボックス 1"/>
        <cdr:cNvSpPr txBox="1"/>
      </cdr:nvSpPr>
      <cdr:spPr>
        <a:xfrm xmlns:a="http://schemas.openxmlformats.org/drawingml/2006/main">
          <a:off x="6365964" y="4293312"/>
          <a:ext cx="2153063" cy="347243"/>
        </a:xfrm>
        <a:prstGeom xmlns:a="http://schemas.openxmlformats.org/drawingml/2006/main" prst="rect">
          <a:avLst/>
        </a:prstGeom>
        <a:ln xmlns:a="http://schemas.openxmlformats.org/drawingml/2006/main" w="22225">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600" b="0" dirty="0" smtClean="0">
              <a:solidFill>
                <a:srgbClr val="0088EE"/>
              </a:solidFill>
              <a:latin typeface="HGPｺﾞｼｯｸE" panose="020B0900000000000000" pitchFamily="50" charset="-128"/>
              <a:ea typeface="HGPｺﾞｼｯｸE" panose="020B0900000000000000" pitchFamily="50" charset="-128"/>
            </a:rPr>
            <a:t>（有効回答数　４８４）</a:t>
          </a:r>
          <a:endParaRPr lang="ja-JP" altLang="en-US" sz="1600" b="0" dirty="0">
            <a:solidFill>
              <a:srgbClr val="0088EE"/>
            </a:solidFill>
            <a:latin typeface="HGPｺﾞｼｯｸE" panose="020B0900000000000000" pitchFamily="50" charset="-128"/>
            <a:ea typeface="HGPｺﾞｼｯｸE" panose="020B0900000000000000"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0.74356</cdr:x>
      <cdr:y>0.86478</cdr:y>
    </cdr:from>
    <cdr:to>
      <cdr:x>0.99171</cdr:x>
      <cdr:y>0.93539</cdr:y>
    </cdr:to>
    <cdr:sp macro="" textlink="">
      <cdr:nvSpPr>
        <cdr:cNvPr id="5" name="テキスト ボックス 1"/>
        <cdr:cNvSpPr txBox="1"/>
      </cdr:nvSpPr>
      <cdr:spPr>
        <a:xfrm xmlns:a="http://schemas.openxmlformats.org/drawingml/2006/main">
          <a:off x="6451433" y="4401312"/>
          <a:ext cx="2153063" cy="359371"/>
        </a:xfrm>
        <a:prstGeom xmlns:a="http://schemas.openxmlformats.org/drawingml/2006/main" prst="rect">
          <a:avLst/>
        </a:prstGeom>
        <a:ln xmlns:a="http://schemas.openxmlformats.org/drawingml/2006/main" w="22225">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600" b="0" dirty="0" smtClean="0">
              <a:solidFill>
                <a:srgbClr val="0088EE"/>
              </a:solidFill>
              <a:latin typeface="HGPｺﾞｼｯｸE" panose="020B0900000000000000" pitchFamily="50" charset="-128"/>
              <a:ea typeface="HGPｺﾞｼｯｸE" panose="020B0900000000000000" pitchFamily="50" charset="-128"/>
            </a:rPr>
            <a:t>（有効回答数　４８４）</a:t>
          </a:r>
          <a:endParaRPr lang="ja-JP" altLang="en-US" sz="1600" b="0" dirty="0">
            <a:solidFill>
              <a:srgbClr val="0088EE"/>
            </a:solidFill>
            <a:latin typeface="HGPｺﾞｼｯｸE" panose="020B0900000000000000" pitchFamily="50" charset="-128"/>
            <a:ea typeface="HGPｺﾞｼｯｸE" panose="020B0900000000000000"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0.74593</cdr:x>
      <cdr:y>0.89134</cdr:y>
    </cdr:from>
    <cdr:to>
      <cdr:x>0.99408</cdr:x>
      <cdr:y>0.96195</cdr:y>
    </cdr:to>
    <cdr:sp macro="" textlink="">
      <cdr:nvSpPr>
        <cdr:cNvPr id="4" name="テキスト ボックス 1"/>
        <cdr:cNvSpPr txBox="1"/>
      </cdr:nvSpPr>
      <cdr:spPr>
        <a:xfrm xmlns:a="http://schemas.openxmlformats.org/drawingml/2006/main">
          <a:off x="6472052" y="4536504"/>
          <a:ext cx="2153063" cy="359371"/>
        </a:xfrm>
        <a:prstGeom xmlns:a="http://schemas.openxmlformats.org/drawingml/2006/main" prst="rect">
          <a:avLst/>
        </a:prstGeom>
        <a:ln xmlns:a="http://schemas.openxmlformats.org/drawingml/2006/main" w="22225">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600" b="0" dirty="0" smtClean="0">
              <a:solidFill>
                <a:srgbClr val="0088EE"/>
              </a:solidFill>
              <a:latin typeface="HGPｺﾞｼｯｸE" panose="020B0900000000000000" pitchFamily="50" charset="-128"/>
              <a:ea typeface="HGPｺﾞｼｯｸE" panose="020B0900000000000000" pitchFamily="50" charset="-128"/>
            </a:rPr>
            <a:t>（有効回答数　４９６）</a:t>
          </a:r>
          <a:endParaRPr lang="ja-JP" altLang="en-US" sz="1600" b="0" dirty="0">
            <a:solidFill>
              <a:srgbClr val="0088EE"/>
            </a:solidFill>
            <a:latin typeface="HGPｺﾞｼｯｸE" panose="020B0900000000000000" pitchFamily="50" charset="-128"/>
            <a:ea typeface="HGPｺﾞｼｯｸE" panose="020B0900000000000000"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0.69714</cdr:x>
      <cdr:y>0.89507</cdr:y>
    </cdr:from>
    <cdr:to>
      <cdr:x>1</cdr:x>
      <cdr:y>0.96573</cdr:y>
    </cdr:to>
    <cdr:sp macro="" textlink="">
      <cdr:nvSpPr>
        <cdr:cNvPr id="4" name="テキスト ボックス 1"/>
        <cdr:cNvSpPr txBox="1"/>
      </cdr:nvSpPr>
      <cdr:spPr>
        <a:xfrm xmlns:a="http://schemas.openxmlformats.org/drawingml/2006/main">
          <a:off x="6048705" y="4680520"/>
          <a:ext cx="2627751" cy="369495"/>
        </a:xfrm>
        <a:prstGeom xmlns:a="http://schemas.openxmlformats.org/drawingml/2006/main" prst="rect">
          <a:avLst/>
        </a:prstGeom>
        <a:ln xmlns:a="http://schemas.openxmlformats.org/drawingml/2006/main" w="22225">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600" b="0" dirty="0" smtClean="0">
              <a:solidFill>
                <a:srgbClr val="0088EE"/>
              </a:solidFill>
              <a:latin typeface="HGPｺﾞｼｯｸE" panose="020B0900000000000000" pitchFamily="50" charset="-128"/>
              <a:ea typeface="HGPｺﾞｼｯｸE" panose="020B0900000000000000" pitchFamily="50" charset="-128"/>
            </a:rPr>
            <a:t>（有効回答数　２，０７７）</a:t>
          </a:r>
          <a:endParaRPr lang="ja-JP" altLang="en-US" sz="1600" b="0" dirty="0">
            <a:solidFill>
              <a:srgbClr val="0088EE"/>
            </a:solidFill>
            <a:latin typeface="HGPｺﾞｼｯｸE" panose="020B0900000000000000" pitchFamily="50" charset="-128"/>
            <a:ea typeface="HGPｺﾞｼｯｸE" panose="020B0900000000000000"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3D8C42A9-AF11-4085-A01F-8839C09A17D2}" type="datetimeFigureOut">
              <a:rPr kumimoji="1" lang="ja-JP" altLang="en-US" smtClean="0"/>
              <a:t>2022/9/2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A9B7B4A5-97BB-48FD-953D-21D109A78A30}" type="slidenum">
              <a:rPr kumimoji="1" lang="ja-JP" altLang="en-US" smtClean="0"/>
              <a:t>‹#›</a:t>
            </a:fld>
            <a:endParaRPr kumimoji="1" lang="ja-JP" altLang="en-US"/>
          </a:p>
        </p:txBody>
      </p:sp>
    </p:spTree>
    <p:extLst>
      <p:ext uri="{BB962C8B-B14F-4D97-AF65-F5344CB8AC3E}">
        <p14:creationId xmlns:p14="http://schemas.microsoft.com/office/powerpoint/2010/main" val="35688281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1326976"/>
          </a:xfrm>
        </p:spPr>
        <p:txBody>
          <a:bodyPr/>
          <a:lstStyle/>
          <a:p>
            <a:r>
              <a:rPr kumimoji="1" lang="ja-JP" altLang="en-US" dirty="0" smtClean="0">
                <a:solidFill>
                  <a:srgbClr val="0088EE"/>
                </a:solidFill>
                <a:latin typeface="HGPｺﾞｼｯｸE" panose="020B0900000000000000" pitchFamily="50" charset="-128"/>
                <a:ea typeface="HGPｺﾞｼｯｸE" panose="020B0900000000000000" pitchFamily="50" charset="-128"/>
              </a:rPr>
              <a:t>　</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ただいまから</a:t>
            </a:r>
            <a:r>
              <a:rPr lang="ja-JP" altLang="en-US" sz="1400" dirty="0">
                <a:solidFill>
                  <a:srgbClr val="0088EE"/>
                </a:solidFill>
                <a:latin typeface="HGPｺﾞｼｯｸE" panose="020B0900000000000000" pitchFamily="50" charset="-128"/>
                <a:ea typeface="HGPｺﾞｼｯｸE" panose="020B0900000000000000" pitchFamily="50" charset="-128"/>
              </a:rPr>
              <a:t>、あま市人権教育実行</a:t>
            </a:r>
            <a:r>
              <a:rPr lang="ja-JP" altLang="en-US" sz="1400" dirty="0" smtClean="0">
                <a:solidFill>
                  <a:srgbClr val="0088EE"/>
                </a:solidFill>
                <a:latin typeface="HGPｺﾞｼｯｸE" panose="020B0900000000000000" pitchFamily="50" charset="-128"/>
                <a:ea typeface="HGPｺﾞｼｯｸE" panose="020B0900000000000000" pitchFamily="50" charset="-128"/>
              </a:rPr>
              <a:t>委員会、「令和</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３年度愛知人権教育推進のための調査研究委託事業」の事例発表を始めさせていただきます。</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本日の発表を務めますのは、あま市教育委員会教育部生涯学習課の山﨑と山田でございます。どうぞ、よろしくお願いいたします。</a:t>
            </a:r>
            <a:endParaRPr kumimoji="1" lang="ja-JP" altLang="en-US" sz="1400" dirty="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1</a:t>
            </a:fld>
            <a:endParaRPr kumimoji="1" lang="ja-JP" altLang="en-US"/>
          </a:p>
        </p:txBody>
      </p:sp>
    </p:spTree>
    <p:extLst>
      <p:ext uri="{BB962C8B-B14F-4D97-AF65-F5344CB8AC3E}">
        <p14:creationId xmlns:p14="http://schemas.microsoft.com/office/powerpoint/2010/main" val="241133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　</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続いて実行委員会についてご説明いたします。委員会の構成ですが、あま市</a:t>
            </a:r>
            <a:r>
              <a:rPr lang="ja-JP" altLang="ja-JP" sz="1400" dirty="0" smtClean="0">
                <a:solidFill>
                  <a:srgbClr val="0088EE"/>
                </a:solidFill>
                <a:latin typeface="HGPｺﾞｼｯｸE" panose="020B0900000000000000" pitchFamily="50" charset="-128"/>
                <a:ea typeface="HGPｺﾞｼｯｸE" panose="020B0900000000000000" pitchFamily="50" charset="-128"/>
              </a:rPr>
              <a:t>人権擁護委員代表</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、あま市</a:t>
            </a:r>
            <a:r>
              <a:rPr lang="zh-CN" altLang="en-US" sz="1400" dirty="0" smtClean="0">
                <a:solidFill>
                  <a:srgbClr val="0088EE"/>
                </a:solidFill>
                <a:latin typeface="HGPｺﾞｼｯｸE" panose="020B0900000000000000" pitchFamily="50" charset="-128"/>
                <a:ea typeface="HGPｺﾞｼｯｸE" panose="020B0900000000000000" pitchFamily="50" charset="-128"/>
              </a:rPr>
              <a:t>小中学校人権教育研究会会長</a:t>
            </a:r>
            <a:r>
              <a:rPr lang="ja-JP" altLang="en-US" sz="1400" dirty="0" err="1"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あま市国際交流協会会長、あま市</a:t>
            </a:r>
            <a:r>
              <a:rPr lang="zh-TW" altLang="en-US" sz="1400" dirty="0" smtClean="0">
                <a:solidFill>
                  <a:srgbClr val="0088EE"/>
                </a:solidFill>
                <a:latin typeface="HGPｺﾞｼｯｸE" panose="020B0900000000000000" pitchFamily="50" charset="-128"/>
                <a:ea typeface="HGPｺﾞｼｯｸE" panose="020B0900000000000000" pitchFamily="50" charset="-128"/>
              </a:rPr>
              <a:t>教育委員会教育部生涯学習</a:t>
            </a:r>
            <a:endParaRPr lang="en-US" altLang="zh-TW"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rgbClr val="0088EE"/>
                </a:solidFill>
                <a:latin typeface="HGPｺﾞｼｯｸE" panose="020B0900000000000000" pitchFamily="50" charset="-128"/>
                <a:ea typeface="HGPｺﾞｼｯｸE" panose="020B0900000000000000" pitchFamily="50" charset="-128"/>
              </a:rPr>
              <a:t>課長</a:t>
            </a:r>
            <a:r>
              <a:rPr lang="ja-JP" altLang="en-US" sz="1400" dirty="0" err="1"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あま市</a:t>
            </a:r>
            <a:r>
              <a:rPr lang="zh-TW" altLang="en-US" sz="1400" dirty="0" smtClean="0">
                <a:solidFill>
                  <a:srgbClr val="0088EE"/>
                </a:solidFill>
                <a:latin typeface="HGPｺﾞｼｯｸE" panose="020B0900000000000000" pitchFamily="50" charset="-128"/>
                <a:ea typeface="HGPｺﾞｼｯｸE" panose="020B0900000000000000" pitchFamily="50" charset="-128"/>
              </a:rPr>
              <a:t>企画財政部人権推進課長</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の計</a:t>
            </a:r>
            <a:r>
              <a:rPr lang="ja-JP" altLang="en-US" sz="1400" dirty="0">
                <a:solidFill>
                  <a:srgbClr val="0088EE"/>
                </a:solidFill>
                <a:latin typeface="HGPｺﾞｼｯｸE" panose="020B0900000000000000" pitchFamily="50" charset="-128"/>
                <a:ea typeface="HGPｺﾞｼｯｸE" panose="020B0900000000000000" pitchFamily="50" charset="-128"/>
              </a:rPr>
              <a:t>５</a:t>
            </a:r>
            <a:r>
              <a:rPr lang="ja-JP" altLang="en-US" sz="1400" dirty="0" smtClean="0">
                <a:solidFill>
                  <a:srgbClr val="0088EE"/>
                </a:solidFill>
                <a:latin typeface="HGPｺﾞｼｯｸE" panose="020B0900000000000000" pitchFamily="50" charset="-128"/>
                <a:ea typeface="HGPｺﾞｼｯｸE" panose="020B0900000000000000" pitchFamily="50" charset="-128"/>
              </a:rPr>
              <a:t>名で構成し、事務局はあま市教育委員会教育部生涯学習課の職員２名が務めました。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rgbClr val="0088EE"/>
                </a:solidFill>
                <a:latin typeface="HGPｺﾞｼｯｸE" panose="020B0900000000000000" pitchFamily="50" charset="-128"/>
                <a:ea typeface="HGPｺﾞｼｯｸE" panose="020B0900000000000000" pitchFamily="50" charset="-128"/>
              </a:rPr>
              <a:t>　委員の人選に当たっては、前回（平成２７年度）の受託の際、あま市人権擁護委員代表が実行委員会の会長を務めたこと、また、学校教育の現場で児童・生徒の人権教育に精通している方が委員会に必要であることなどを考慮いたしました</a:t>
            </a:r>
            <a:r>
              <a:rPr lang="ja-JP" altLang="en-US" sz="1400" dirty="0" smtClean="0">
                <a:solidFill>
                  <a:srgbClr val="0070C0"/>
                </a:solidFill>
                <a:latin typeface="HGP創英角ｺﾞｼｯｸUB" panose="020B0900000000000000" pitchFamily="50" charset="-128"/>
                <a:ea typeface="HGP創英角ｺﾞｼｯｸUB" panose="020B0900000000000000" pitchFamily="50" charset="-128"/>
              </a:rPr>
              <a:t>。</a:t>
            </a:r>
            <a:endParaRPr lang="en-US" altLang="ja-JP" sz="1400" dirty="0" smtClean="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92546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377524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実行委員会は、令和３年７月２７日の第１回を含め、全４回を開催いたしました。</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第１回実行委員会では、事業の説明、実行委員会規約、役員選出</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及び事業計画について承認いただきました。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第２回実行委員会では、教材作成の進捗状況について確認を行い、委員からご意見をいただきました。</a:t>
            </a:r>
            <a:endParaRPr lang="en-US" altLang="zh-CN"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第３回実行委員会で</a:t>
            </a:r>
            <a:r>
              <a:rPr lang="ja-JP" altLang="en-US" sz="1400" dirty="0">
                <a:solidFill>
                  <a:srgbClr val="0088EE"/>
                </a:solidFill>
                <a:latin typeface="HGPｺﾞｼｯｸE" panose="020B0900000000000000" pitchFamily="50" charset="-128"/>
                <a:ea typeface="HGPｺﾞｼｯｸE" panose="020B0900000000000000" pitchFamily="50" charset="-128"/>
              </a:rPr>
              <a:t>は</a:t>
            </a:r>
            <a:r>
              <a:rPr lang="ja-JP" altLang="en-US"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中学校人権</a:t>
            </a:r>
            <a:r>
              <a:rPr lang="ja-JP" altLang="en-US" sz="1400" dirty="0" smtClean="0">
                <a:solidFill>
                  <a:srgbClr val="0088EE"/>
                </a:solidFill>
                <a:latin typeface="HGPｺﾞｼｯｸE" panose="020B0900000000000000" pitchFamily="50" charset="-128"/>
                <a:ea typeface="HGPｺﾞｼｯｸE" panose="020B0900000000000000" pitchFamily="50" charset="-128"/>
              </a:rPr>
              <a:t>教室の啓発冊子及びアンケートの最終確認を行いました。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第４回実行委員会では、事業報告及び会計報告、今後の流れについて承認をいただきました。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以上でございます。　　</a:t>
            </a:r>
          </a:p>
        </p:txBody>
      </p:sp>
      <p:sp>
        <p:nvSpPr>
          <p:cNvPr id="4" name="スライド番号プレースホルダー 3"/>
          <p:cNvSpPr>
            <a:spLocks noGrp="1"/>
          </p:cNvSpPr>
          <p:nvPr>
            <p:ph type="sldNum" sz="quarter" idx="10"/>
          </p:nvPr>
        </p:nvSpPr>
        <p:spPr/>
        <p:txBody>
          <a:bodyPr/>
          <a:lstStyle/>
          <a:p>
            <a:fld id="{A9B7B4A5-97BB-48FD-953D-21D109A78A30}"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99159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次に、</a:t>
            </a:r>
            <a:r>
              <a:rPr lang="ja-JP" altLang="ja-JP" sz="1400" dirty="0" smtClean="0">
                <a:solidFill>
                  <a:srgbClr val="0088EE"/>
                </a:solidFill>
                <a:latin typeface="HGPｺﾞｼｯｸE" panose="020B0900000000000000" pitchFamily="50" charset="-128"/>
                <a:ea typeface="HGPｺﾞｼｯｸE" panose="020B0900000000000000" pitchFamily="50" charset="-128"/>
              </a:rPr>
              <a:t>活動</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の実際について説明をいたします。</a:t>
            </a:r>
          </a:p>
          <a:p>
            <a:pPr algn="l"/>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1</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）啓発冊子の作成</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中学校人権教室での啓発に使用する冊子につきましては、事務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局が原稿の素案を作成し、その後、実行委員会で内容を検討し</a:t>
            </a:r>
            <a:r>
              <a:rPr lang="ja-JP" altLang="en-US" sz="1400" dirty="0" err="1" smtClean="0">
                <a:solidFill>
                  <a:srgbClr val="0088EE"/>
                </a:solidFill>
                <a:latin typeface="HGPｺﾞｼｯｸE" panose="020B0900000000000000" pitchFamily="50" charset="-128"/>
                <a:ea typeface="HGPｺﾞｼｯｸE" panose="020B0900000000000000" pitchFamily="50" charset="-128"/>
              </a:rPr>
              <a:t>ま</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した。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ページ構成は「世界のあいさつ」、「外国人の方へインタビュー」、</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「私のマレーシア体験記」、「多文化共生を訪ねて」、「親子でキン</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パを作ってみよう！」、「あま市国際交流協会の事業」の６つとし、</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本市公認キャラクターの「あまえん坊」などのイラストを載せ、生徒</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たちに親しみやすいものとしました。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なお、「私のマレーシア体験記」は、市内中学校の教頭先生が以</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前マレーシアの日本人学校に赴任していたことを知り、急遽執筆を</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お願いいたしました。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92546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②インタビューの内容</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a:t>
            </a:r>
            <a:r>
              <a:rPr lang="ja-JP" altLang="ja-JP" sz="1400" dirty="0" smtClean="0">
                <a:solidFill>
                  <a:srgbClr val="0088EE"/>
                </a:solidFill>
                <a:latin typeface="HGPｺﾞｼｯｸE" panose="020B0900000000000000" pitchFamily="50" charset="-128"/>
                <a:ea typeface="HGPｺﾞｼｯｸE" panose="020B0900000000000000" pitchFamily="50" charset="-128"/>
              </a:rPr>
              <a:t>「外国人の方へインタビュー」</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では、甚目寺公民館等で、カナダ出</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身の</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英語指導助手を始め、ベトナム、中国、インド、ネパール、ブラ　</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ジル出身の計６か国１１名の外国人の方々に、多文化共生について</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の</a:t>
            </a:r>
            <a:r>
              <a:rPr lang="ja-JP" altLang="ja-JP" sz="1400" dirty="0" smtClean="0">
                <a:solidFill>
                  <a:srgbClr val="0088EE"/>
                </a:solidFill>
                <a:latin typeface="HGPｺﾞｼｯｸE" panose="020B0900000000000000" pitchFamily="50" charset="-128"/>
                <a:ea typeface="HGPｺﾞｼｯｸE" panose="020B0900000000000000" pitchFamily="50" charset="-128"/>
              </a:rPr>
              <a:t>インタビューを行</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いました</a:t>
            </a:r>
            <a:r>
              <a:rPr lang="ja-JP" altLang="ja-JP" sz="14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rgbClr val="0088EE"/>
                </a:solidFill>
                <a:latin typeface="HGPｺﾞｼｯｸE" panose="020B0900000000000000" pitchFamily="50" charset="-128"/>
                <a:ea typeface="HGPｺﾞｼｯｸE" panose="020B0900000000000000" pitchFamily="50" charset="-128"/>
              </a:rPr>
              <a:t>　　</a:t>
            </a:r>
            <a:r>
              <a:rPr lang="ja-JP" altLang="ja-JP" sz="1400" dirty="0" smtClean="0">
                <a:solidFill>
                  <a:srgbClr val="0088EE"/>
                </a:solidFill>
                <a:latin typeface="HGPｺﾞｼｯｸE" panose="020B0900000000000000" pitchFamily="50" charset="-128"/>
                <a:ea typeface="HGPｺﾞｼｯｸE" panose="020B0900000000000000" pitchFamily="50" charset="-128"/>
              </a:rPr>
              <a:t>質問は「日本に来ておどろいたことは？」、「日本の好きな食べ物を</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ja-JP" sz="1400" dirty="0" smtClean="0">
                <a:solidFill>
                  <a:srgbClr val="0088EE"/>
                </a:solidFill>
                <a:latin typeface="HGPｺﾞｼｯｸE" panose="020B0900000000000000" pitchFamily="50" charset="-128"/>
                <a:ea typeface="HGPｺﾞｼｯｸE" panose="020B0900000000000000" pitchFamily="50" charset="-128"/>
              </a:rPr>
              <a:t>教えてください」、「日本に来てからハマっていることは？」、「母国の</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ja-JP" sz="1400" dirty="0" smtClean="0">
                <a:solidFill>
                  <a:srgbClr val="0088EE"/>
                </a:solidFill>
                <a:latin typeface="HGPｺﾞｼｯｸE" panose="020B0900000000000000" pitchFamily="50" charset="-128"/>
                <a:ea typeface="HGPｺﾞｼｯｸE" panose="020B0900000000000000" pitchFamily="50" charset="-128"/>
              </a:rPr>
              <a:t>良いところを教えてください」、「日本の良いところを教えてください」、</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ja-JP" sz="1400" dirty="0" smtClean="0">
                <a:solidFill>
                  <a:srgbClr val="0088EE"/>
                </a:solidFill>
                <a:latin typeface="HGPｺﾞｼｯｸE" panose="020B0900000000000000" pitchFamily="50" charset="-128"/>
                <a:ea typeface="HGPｺﾞｼｯｸE" panose="020B0900000000000000" pitchFamily="50" charset="-128"/>
              </a:rPr>
              <a:t>「あま市の良いところを教えてください」、「たくさんの文化がともに暮</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ja-JP" sz="1400" dirty="0" smtClean="0">
                <a:solidFill>
                  <a:srgbClr val="0088EE"/>
                </a:solidFill>
                <a:latin typeface="HGPｺﾞｼｯｸE" panose="020B0900000000000000" pitchFamily="50" charset="-128"/>
                <a:ea typeface="HGPｺﾞｼｯｸE" panose="020B0900000000000000" pitchFamily="50" charset="-128"/>
              </a:rPr>
              <a:t>らしていくためには何が必要？」、「あま市の子どもたちにメッセージ</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ja-JP" sz="1400" dirty="0" smtClean="0">
                <a:solidFill>
                  <a:srgbClr val="0088EE"/>
                </a:solidFill>
                <a:latin typeface="HGPｺﾞｼｯｸE" panose="020B0900000000000000" pitchFamily="50" charset="-128"/>
                <a:ea typeface="HGPｺﾞｼｯｸE" panose="020B0900000000000000" pitchFamily="50" charset="-128"/>
              </a:rPr>
              <a:t>をお願いします」の８</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つです。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なお、</a:t>
            </a:r>
            <a:r>
              <a:rPr lang="ja-JP" altLang="ja-JP" sz="1400" dirty="0" smtClean="0">
                <a:solidFill>
                  <a:srgbClr val="0088EE"/>
                </a:solidFill>
                <a:latin typeface="HGPｺﾞｼｯｸE" panose="020B0900000000000000" pitchFamily="50" charset="-128"/>
                <a:ea typeface="HGPｺﾞｼｯｸE" panose="020B0900000000000000" pitchFamily="50" charset="-128"/>
              </a:rPr>
              <a:t>質問</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の回答につきましては、後ほど改めて説明させていた</a:t>
            </a:r>
            <a:r>
              <a:rPr lang="ja-JP" altLang="en-US" sz="1400" dirty="0" err="1" smtClean="0">
                <a:solidFill>
                  <a:srgbClr val="0088EE"/>
                </a:solidFill>
                <a:latin typeface="HGPｺﾞｼｯｸE" panose="020B0900000000000000" pitchFamily="50" charset="-128"/>
                <a:ea typeface="HGPｺﾞｼｯｸE" panose="020B0900000000000000" pitchFamily="50" charset="-128"/>
              </a:rPr>
              <a:t>だ</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きます。</a:t>
            </a:r>
            <a:endParaRPr lang="en-US" altLang="ja-JP" sz="1200" dirty="0" smtClean="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640324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a:t>
            </a:r>
            <a:r>
              <a:rPr lang="ja-JP" altLang="ja-JP" sz="1400" dirty="0" smtClean="0">
                <a:solidFill>
                  <a:srgbClr val="0088EE"/>
                </a:solidFill>
                <a:latin typeface="HGPｺﾞｼｯｸE" panose="020B0900000000000000" pitchFamily="50" charset="-128"/>
                <a:ea typeface="HGPｺﾞｼｯｸE" panose="020B0900000000000000" pitchFamily="50" charset="-128"/>
              </a:rPr>
              <a:t>「多文化共生を訪ねて」</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では</a:t>
            </a:r>
            <a:r>
              <a:rPr lang="ja-JP" altLang="ja-JP" sz="1400" dirty="0" smtClean="0">
                <a:solidFill>
                  <a:srgbClr val="0088EE"/>
                </a:solidFill>
                <a:latin typeface="HGPｺﾞｼｯｸE" panose="020B0900000000000000" pitchFamily="50" charset="-128"/>
                <a:ea typeface="HGPｺﾞｼｯｸE" panose="020B0900000000000000" pitchFamily="50" charset="-128"/>
              </a:rPr>
              <a:t>、本市まちづくり</a:t>
            </a:r>
            <a:r>
              <a:rPr lang="ja-JP" altLang="en-US" sz="1400" dirty="0" smtClean="0">
                <a:solidFill>
                  <a:srgbClr val="0088EE"/>
                </a:solidFill>
                <a:latin typeface="HGPｺﾞｼｯｸE" panose="020B0900000000000000" pitchFamily="50" charset="-128"/>
                <a:ea typeface="HGPｺﾞｼｯｸE" panose="020B0900000000000000" pitchFamily="50" charset="-128"/>
              </a:rPr>
              <a:t>委員会</a:t>
            </a:r>
            <a:r>
              <a:rPr lang="ja-JP" altLang="ja-JP" sz="1400" dirty="0" smtClean="0">
                <a:solidFill>
                  <a:srgbClr val="0088EE"/>
                </a:solidFill>
                <a:latin typeface="HGPｺﾞｼｯｸE" panose="020B0900000000000000" pitchFamily="50" charset="-128"/>
                <a:ea typeface="HGPｺﾞｼｯｸE" panose="020B0900000000000000" pitchFamily="50" charset="-128"/>
              </a:rPr>
              <a:t>委員のご家族が経営のインド・ネパールカレー店を取材し</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ました。</a:t>
            </a:r>
            <a:r>
              <a:rPr lang="ja-JP" altLang="ja-JP" sz="1400" dirty="0" smtClean="0">
                <a:solidFill>
                  <a:srgbClr val="0088EE"/>
                </a:solidFill>
                <a:latin typeface="HGPｺﾞｼｯｸE" panose="020B0900000000000000" pitchFamily="50" charset="-128"/>
                <a:ea typeface="HGPｺﾞｼｯｸE" panose="020B0900000000000000" pitchFamily="50" charset="-128"/>
              </a:rPr>
              <a:t>店主さん達から世界一の高さを誇るヒマラヤ山脈の自然豊かな美しい景色や「クマリ※」と呼ばれる生きた人間の神様についてのお話</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など、故郷ネパールについてのお話をいろいろと</a:t>
            </a:r>
            <a:r>
              <a:rPr lang="ja-JP" altLang="ja-JP" sz="1400" dirty="0" smtClean="0">
                <a:solidFill>
                  <a:srgbClr val="0088EE"/>
                </a:solidFill>
                <a:latin typeface="HGPｺﾞｼｯｸE" panose="020B0900000000000000" pitchFamily="50" charset="-128"/>
                <a:ea typeface="HGPｺﾞｼｯｸE" panose="020B0900000000000000" pitchFamily="50" charset="-128"/>
              </a:rPr>
              <a:t>伺</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いまし</a:t>
            </a:r>
            <a:r>
              <a:rPr lang="ja-JP" altLang="ja-JP" sz="1400" dirty="0" smtClean="0">
                <a:solidFill>
                  <a:srgbClr val="0088EE"/>
                </a:solidFill>
                <a:latin typeface="HGPｺﾞｼｯｸE" panose="020B0900000000000000" pitchFamily="50" charset="-128"/>
                <a:ea typeface="HGPｺﾞｼｯｸE" panose="020B0900000000000000" pitchFamily="50" charset="-128"/>
              </a:rPr>
              <a:t>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クマリとはネパールの生きた女神で、</a:t>
            </a:r>
            <a:r>
              <a:rPr lang="ja-JP" altLang="ja-JP" sz="1400" dirty="0" smtClean="0">
                <a:solidFill>
                  <a:srgbClr val="0088EE"/>
                </a:solidFill>
                <a:latin typeface="HGPｺﾞｼｯｸE" panose="020B0900000000000000" pitchFamily="50" charset="-128"/>
                <a:ea typeface="HGPｺﾞｼｯｸE" panose="020B0900000000000000" pitchFamily="50" charset="-128"/>
              </a:rPr>
              <a:t>幼い少女から選ばれ</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ます。</a:t>
            </a:r>
            <a:r>
              <a:rPr lang="ja-JP" altLang="ja-JP" sz="1400" dirty="0" smtClean="0">
                <a:solidFill>
                  <a:srgbClr val="0088EE"/>
                </a:solidFill>
                <a:latin typeface="HGPｺﾞｼｯｸE" panose="020B0900000000000000" pitchFamily="50" charset="-128"/>
                <a:ea typeface="HGPｺﾞｼｯｸE" panose="020B0900000000000000" pitchFamily="50" charset="-128"/>
              </a:rPr>
              <a:t>幸運をもたらすとされ、多くの人々の信仰を集めてい</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ます</a:t>
            </a:r>
            <a:r>
              <a:rPr lang="ja-JP" altLang="ja-JP" sz="14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これらの内容を踏まえて紙面の編集を行い、写真の差し替えや幾度かの校正を経て、啓発冊子が完成しました。</a:t>
            </a:r>
            <a:endParaRPr lang="ja-JP"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02313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　　</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また、啓発冊子の作成と並行して、中学校人権教室での啓発（人権</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擁護委員との共催事業）に向けての調整を図ってまいりました。</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１１月２４日（水）、あま市役所本庁舎に於いて、人権擁護委員の皆</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kumimoji="1" lang="ja-JP" altLang="en-US" sz="1400" dirty="0" err="1" smtClean="0">
                <a:solidFill>
                  <a:srgbClr val="0088EE"/>
                </a:solidFill>
                <a:latin typeface="HGPｺﾞｼｯｸE" panose="020B0900000000000000" pitchFamily="50" charset="-128"/>
                <a:ea typeface="HGPｺﾞｼｯｸE" panose="020B0900000000000000" pitchFamily="50" charset="-128"/>
              </a:rPr>
              <a:t>さんと</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中学校人権教室の事前リハーサルを行い、当日の進行の読</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み合わせ等を行</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いまし</a:t>
            </a:r>
            <a:r>
              <a:rPr lang="ja-JP" altLang="en-US" sz="1400" dirty="0">
                <a:solidFill>
                  <a:srgbClr val="0088EE"/>
                </a:solidFill>
                <a:latin typeface="HGPｺﾞｼｯｸE" panose="020B0900000000000000" pitchFamily="50" charset="-128"/>
                <a:ea typeface="HGPｺﾞｼｯｸE" panose="020B0900000000000000" pitchFamily="50" charset="-128"/>
              </a:rPr>
              <a:t>た</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１２月３日（金）、あま市立甚目寺南中学校に於いて、全校生徒５８０</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名（３年生は体育館、１・２年生は各教室から</a:t>
            </a:r>
            <a:r>
              <a:rPr lang="en-US" altLang="ja-JP" sz="1400" dirty="0" smtClean="0">
                <a:solidFill>
                  <a:srgbClr val="0088EE"/>
                </a:solidFill>
                <a:latin typeface="HGPｺﾞｼｯｸE" panose="020B0900000000000000" pitchFamily="50" charset="-128"/>
                <a:ea typeface="HGPｺﾞｼｯｸE" panose="020B0900000000000000" pitchFamily="50" charset="-128"/>
              </a:rPr>
              <a:t>ZOOM</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による参加）に対</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し、事前に配布した啓発冊子の内容について、会長と事務局から説</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明を行い、人権教室の終了後にアンケートを実施しました。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コロナ禍のため中止が懸念されましたが、無事に啓発を行うことが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できました。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60468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創英角ｺﾞｼｯｸUB" panose="020B0900000000000000" pitchFamily="50" charset="-128"/>
                <a:ea typeface="HGP創英角ｺﾞｼｯｸUB" panose="020B0900000000000000" pitchFamily="50" charset="-128"/>
              </a:rPr>
              <a:t>　</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ここからは、中学校人権教室でのアンケートの設問、回答結果についてご説明いたします。</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アンケートの対象は、甚目寺南中学校全校生徒５８０名で、設問は全５問です。有効回答数は４８４名、回答率は８３．４％でした。</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問１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あなたは、日本人と在住外国人の方が共に理解を深めながら、みんなで住みやすいまちをつくっていこうという考え方について、どう思いますか。」の設問について</a:t>
            </a:r>
            <a:r>
              <a:rPr lang="ja-JP" altLang="en-US" sz="1400" dirty="0">
                <a:solidFill>
                  <a:srgbClr val="0088EE"/>
                </a:solidFill>
                <a:latin typeface="HGPｺﾞｼｯｸE" panose="020B0900000000000000" pitchFamily="50" charset="-128"/>
                <a:ea typeface="HGPｺﾞｼｯｸE" panose="020B0900000000000000" pitchFamily="50" charset="-128"/>
              </a:rPr>
              <a:t>は、</a:t>
            </a:r>
            <a:r>
              <a:rPr lang="ja-JP" altLang="en-US"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１</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良い</a:t>
            </a:r>
            <a:r>
              <a:rPr lang="ja-JP" altLang="en-US" sz="1400" dirty="0">
                <a:solidFill>
                  <a:srgbClr val="0088EE"/>
                </a:solidFill>
                <a:latin typeface="HGPｺﾞｼｯｸE" panose="020B0900000000000000" pitchFamily="50" charset="-128"/>
                <a:ea typeface="HGPｺﾞｼｯｸE" panose="020B0900000000000000" pitchFamily="50" charset="-128"/>
              </a:rPr>
              <a:t>と思う</a:t>
            </a:r>
            <a:r>
              <a:rPr lang="ja-JP" altLang="en-US" sz="1400" dirty="0" smtClean="0">
                <a:solidFill>
                  <a:srgbClr val="0088EE"/>
                </a:solidFill>
                <a:latin typeface="HGPｺﾞｼｯｸE" panose="020B0900000000000000" pitchFamily="50" charset="-128"/>
                <a:ea typeface="HGPｺﾞｼｯｸE" panose="020B0900000000000000" pitchFamily="50" charset="-128"/>
              </a:rPr>
              <a:t>」</a:t>
            </a:r>
            <a:r>
              <a:rPr lang="en-US" altLang="ja-JP"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どちらかといえば良いと</a:t>
            </a:r>
            <a:r>
              <a:rPr lang="ja-JP" altLang="en-US" sz="1400" dirty="0" smtClean="0">
                <a:solidFill>
                  <a:srgbClr val="0088EE"/>
                </a:solidFill>
                <a:latin typeface="HGPｺﾞｼｯｸE" panose="020B0900000000000000" pitchFamily="50" charset="-128"/>
                <a:ea typeface="HGPｺﾞｼｯｸE" panose="020B0900000000000000" pitchFamily="50" charset="-128"/>
              </a:rPr>
              <a:t>思う」の２つで９６</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９％を占め、考え方を評価するという意見</a:t>
            </a:r>
            <a:r>
              <a:rPr lang="ja-JP" altLang="en-US" sz="1400" dirty="0">
                <a:solidFill>
                  <a:srgbClr val="0088EE"/>
                </a:solidFill>
                <a:latin typeface="HGPｺﾞｼｯｸE" panose="020B0900000000000000" pitchFamily="50" charset="-128"/>
                <a:ea typeface="HGPｺﾞｼｯｸE" panose="020B0900000000000000" pitchFamily="50" charset="-128"/>
              </a:rPr>
              <a:t>が大多数</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でしたが、</a:t>
            </a:r>
            <a:r>
              <a:rPr lang="ja-JP" altLang="en-US" sz="1400" dirty="0">
                <a:solidFill>
                  <a:srgbClr val="0088EE"/>
                </a:solidFill>
                <a:latin typeface="HGPｺﾞｼｯｸE" panose="020B0900000000000000" pitchFamily="50" charset="-128"/>
                <a:ea typeface="HGPｺﾞｼｯｸE" panose="020B0900000000000000" pitchFamily="50" charset="-128"/>
              </a:rPr>
              <a:t>中には外国人を怖い存在だと思っている記述も見受けられました。</a:t>
            </a:r>
            <a:endParaRPr lang="en-US" altLang="ja-JP" sz="1400" dirty="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１</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良いと思う　４０１名　</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２</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どちらかといえば良いと思う　６８名　</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３</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どちらかといえば良いと思わない　５名　</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４</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良いと思わない　１名　</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５</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その他　６名　</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６</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未回答　３名</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rgbClr val="0088EE"/>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91550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問</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あなたは、日本人と在住外国人の方が共に理解を深めなが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ら、みんなで住みやすいまちをつくっていこうという考え方について、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何が課題だと思いますか」。</a:t>
            </a:r>
            <a:r>
              <a:rPr lang="ja-JP" altLang="en-US" sz="1400" dirty="0">
                <a:solidFill>
                  <a:srgbClr val="0088EE"/>
                </a:solidFill>
                <a:latin typeface="HGPｺﾞｼｯｸE" panose="020B0900000000000000" pitchFamily="50" charset="-128"/>
                <a:ea typeface="HGPｺﾞｼｯｸE" panose="020B0900000000000000" pitchFamily="50" charset="-128"/>
              </a:rPr>
              <a:t>の設問については</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a:t>
            </a:r>
            <a:r>
              <a:rPr lang="ja-JP" altLang="en-US" sz="1400" dirty="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文化や習慣の</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違い」が５６</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８％と過半数を占めて最も多く、次いで「１</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言葉の違い」</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が３６</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２％と続きました。自由記述を見ても差別・偏見という意見が</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あり、人権問題と感じている生徒が多い事が良く分かりました。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１</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言葉の違い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１７５名</a:t>
            </a:r>
            <a:r>
              <a:rPr lang="ja-JP" altLang="en-US" sz="1400" dirty="0">
                <a:solidFill>
                  <a:srgbClr val="0088EE"/>
                </a:solidFill>
                <a:latin typeface="HGPｺﾞｼｯｸE" panose="020B0900000000000000" pitchFamily="50" charset="-128"/>
                <a:ea typeface="HGPｺﾞｼｯｸE" panose="020B0900000000000000" pitchFamily="50" charset="-128"/>
              </a:rPr>
              <a:t>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文化や習慣の違い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２７５名</a:t>
            </a:r>
            <a:r>
              <a:rPr lang="ja-JP" altLang="en-US" sz="1400" dirty="0">
                <a:solidFill>
                  <a:srgbClr val="0088EE"/>
                </a:solidFill>
                <a:latin typeface="HGPｺﾞｼｯｸE" panose="020B0900000000000000" pitchFamily="50" charset="-128"/>
                <a:ea typeface="HGPｺﾞｼｯｸE" panose="020B0900000000000000" pitchFamily="50" charset="-128"/>
              </a:rPr>
              <a:t>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３</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特に問題になることはない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２３名</a:t>
            </a:r>
            <a:r>
              <a:rPr lang="ja-JP" altLang="en-US" sz="1400" dirty="0">
                <a:solidFill>
                  <a:srgbClr val="0088EE"/>
                </a:solidFill>
                <a:latin typeface="HGPｺﾞｼｯｸE" panose="020B0900000000000000" pitchFamily="50" charset="-128"/>
                <a:ea typeface="HGPｺﾞｼｯｸE" panose="020B0900000000000000" pitchFamily="50" charset="-128"/>
              </a:rPr>
              <a:t>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４</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その他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８名</a:t>
            </a:r>
            <a:r>
              <a:rPr lang="ja-JP" altLang="en-US" sz="1400" dirty="0">
                <a:solidFill>
                  <a:srgbClr val="0088EE"/>
                </a:solidFill>
                <a:latin typeface="HGPｺﾞｼｯｸE" panose="020B0900000000000000" pitchFamily="50" charset="-128"/>
                <a:ea typeface="HGPｺﾞｼｯｸE" panose="020B0900000000000000" pitchFamily="50" charset="-128"/>
              </a:rPr>
              <a:t>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５</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未回答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３名</a:t>
            </a:r>
            <a:endParaRPr lang="en-US" altLang="ja-JP" sz="1400" dirty="0">
              <a:solidFill>
                <a:srgbClr val="0088EE"/>
              </a:solidFill>
              <a:latin typeface="HGPｺﾞｼｯｸE" panose="020B0900000000000000" pitchFamily="50" charset="-128"/>
              <a:ea typeface="HGPｺﾞｼｯｸE" panose="020B0900000000000000" pitchFamily="50" charset="-128"/>
            </a:endParaRPr>
          </a:p>
          <a:p>
            <a:r>
              <a:rPr lang="en-US" altLang="ja-JP" sz="1400" dirty="0" smtClean="0">
                <a:solidFill>
                  <a:srgbClr val="0088EE"/>
                </a:solidFill>
                <a:latin typeface="HGPｺﾞｼｯｸE" panose="020B0900000000000000" pitchFamily="50" charset="-128"/>
                <a:ea typeface="HGPｺﾞｼｯｸE" panose="020B0900000000000000" pitchFamily="50" charset="-128"/>
              </a:rPr>
              <a:t/>
            </a:r>
            <a:br>
              <a:rPr lang="en-US" altLang="ja-JP" sz="1400" dirty="0" smtClean="0">
                <a:solidFill>
                  <a:srgbClr val="0088EE"/>
                </a:solidFill>
                <a:latin typeface="HGPｺﾞｼｯｸE" panose="020B0900000000000000" pitchFamily="50" charset="-128"/>
                <a:ea typeface="HGPｺﾞｼｯｸE" panose="020B0900000000000000" pitchFamily="50" charset="-128"/>
              </a:rPr>
            </a:br>
            <a:r>
              <a:rPr lang="ja-JP" altLang="en-US" sz="1400" dirty="0" smtClean="0">
                <a:solidFill>
                  <a:srgbClr val="0088EE"/>
                </a:solidFill>
                <a:latin typeface="HGPｺﾞｼｯｸE" panose="020B0900000000000000" pitchFamily="50" charset="-128"/>
                <a:ea typeface="HGPｺﾞｼｯｸE" panose="020B0900000000000000" pitchFamily="50" charset="-128"/>
              </a:rPr>
              <a:t>　　　 </a:t>
            </a:r>
            <a:br>
              <a:rPr lang="ja-JP" altLang="en-US" sz="1400" dirty="0" smtClean="0">
                <a:solidFill>
                  <a:srgbClr val="0088EE"/>
                </a:solidFill>
                <a:latin typeface="HGPｺﾞｼｯｸE" panose="020B0900000000000000" pitchFamily="50" charset="-128"/>
                <a:ea typeface="HGPｺﾞｼｯｸE" panose="020B0900000000000000" pitchFamily="50" charset="-128"/>
              </a:rPr>
            </a:b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17</a:t>
            </a:fld>
            <a:endParaRPr kumimoji="1" lang="ja-JP" altLang="en-US"/>
          </a:p>
        </p:txBody>
      </p:sp>
    </p:spTree>
    <p:extLst>
      <p:ext uri="{BB962C8B-B14F-4D97-AF65-F5344CB8AC3E}">
        <p14:creationId xmlns:p14="http://schemas.microsoft.com/office/powerpoint/2010/main" val="915501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問３　「あなたは、日本人と在住外国人の方がお互いに理解を深めるために何が必要だと思いますか。」</a:t>
            </a:r>
            <a:r>
              <a:rPr lang="ja-JP" altLang="en-US" sz="1400" dirty="0">
                <a:solidFill>
                  <a:srgbClr val="0088EE"/>
                </a:solidFill>
                <a:latin typeface="HGPｺﾞｼｯｸE" panose="020B0900000000000000" pitchFamily="50" charset="-128"/>
                <a:ea typeface="HGPｺﾞｼｯｸE" panose="020B0900000000000000" pitchFamily="50" charset="-128"/>
              </a:rPr>
              <a:t>の設問については</a:t>
            </a:r>
            <a:r>
              <a:rPr lang="ja-JP" altLang="en-US"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「２</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異文化体験のイベント」が５５</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８％と過半数を占めて最も多く、以下「１</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外国語を学習する場」が２３</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６％、「３．スポーツ交流」が１８</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０％と続きました。</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自由記述を合わせて見ても、コミュニケーションが大切であり必要と感じている生徒が多いという結果となりました。</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endParaRPr lang="en-US" altLang="ja-JP" sz="1400" dirty="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１</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外国語を学習する場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１１４名</a:t>
            </a:r>
            <a:r>
              <a:rPr lang="ja-JP" altLang="en-US" sz="1400" dirty="0">
                <a:solidFill>
                  <a:srgbClr val="0088EE"/>
                </a:solidFill>
                <a:latin typeface="HGPｺﾞｼｯｸE" panose="020B0900000000000000" pitchFamily="50" charset="-128"/>
                <a:ea typeface="HGPｺﾞｼｯｸE" panose="020B0900000000000000" pitchFamily="50" charset="-128"/>
              </a:rPr>
              <a:t>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２</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異文化体験のイベント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２７０名</a:t>
            </a:r>
            <a:r>
              <a:rPr lang="ja-JP" altLang="en-US" sz="1400" dirty="0">
                <a:solidFill>
                  <a:srgbClr val="0088EE"/>
                </a:solidFill>
                <a:latin typeface="HGPｺﾞｼｯｸE" panose="020B0900000000000000" pitchFamily="50" charset="-128"/>
                <a:ea typeface="HGPｺﾞｼｯｸE" panose="020B0900000000000000" pitchFamily="50" charset="-128"/>
              </a:rPr>
              <a:t>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３</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スポーツ交流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８７名</a:t>
            </a:r>
            <a:r>
              <a:rPr lang="ja-JP" altLang="en-US" sz="1400" dirty="0">
                <a:solidFill>
                  <a:srgbClr val="0088EE"/>
                </a:solidFill>
                <a:latin typeface="HGPｺﾞｼｯｸE" panose="020B0900000000000000" pitchFamily="50" charset="-128"/>
                <a:ea typeface="HGPｺﾞｼｯｸE" panose="020B0900000000000000" pitchFamily="50" charset="-128"/>
              </a:rPr>
              <a:t>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４</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その他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９名</a:t>
            </a:r>
            <a:r>
              <a:rPr lang="ja-JP" altLang="en-US" sz="1400" dirty="0">
                <a:solidFill>
                  <a:srgbClr val="0088EE"/>
                </a:solidFill>
                <a:latin typeface="HGPｺﾞｼｯｸE" panose="020B0900000000000000" pitchFamily="50" charset="-128"/>
                <a:ea typeface="HGPｺﾞｼｯｸE" panose="020B0900000000000000" pitchFamily="50" charset="-128"/>
              </a:rPr>
              <a:t>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５</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a:solidFill>
                  <a:srgbClr val="0088EE"/>
                </a:solidFill>
                <a:latin typeface="HGPｺﾞｼｯｸE" panose="020B0900000000000000" pitchFamily="50" charset="-128"/>
                <a:ea typeface="HGPｺﾞｼｯｸE" panose="020B0900000000000000" pitchFamily="50" charset="-128"/>
              </a:rPr>
              <a:t>未回答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４名</a:t>
            </a:r>
            <a:endParaRPr lang="en-US" altLang="ja-JP" sz="1400" dirty="0">
              <a:solidFill>
                <a:srgbClr val="0088EE"/>
              </a:solidFill>
              <a:latin typeface="HGPｺﾞｼｯｸE" panose="020B0900000000000000" pitchFamily="50" charset="-128"/>
              <a:ea typeface="HGPｺﾞｼｯｸE" panose="020B0900000000000000" pitchFamily="50" charset="-128"/>
            </a:endParaRPr>
          </a:p>
          <a:p>
            <a:endParaRPr lang="en-US" altLang="ja-JP" sz="1400" dirty="0">
              <a:solidFill>
                <a:srgbClr val="0088EE"/>
              </a:solidFill>
              <a:latin typeface="HGPｺﾞｼｯｸE" panose="020B0900000000000000" pitchFamily="50" charset="-128"/>
              <a:ea typeface="HGPｺﾞｼｯｸE" panose="020B0900000000000000" pitchFamily="50" charset="-128"/>
            </a:endParaRPr>
          </a:p>
          <a:p>
            <a:endParaRPr kumimoji="1" lang="ja-JP" altLang="en-US" sz="1400" dirty="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18</a:t>
            </a:fld>
            <a:endParaRPr kumimoji="1" lang="ja-JP" altLang="en-US"/>
          </a:p>
        </p:txBody>
      </p:sp>
    </p:spTree>
    <p:extLst>
      <p:ext uri="{BB962C8B-B14F-4D97-AF65-F5344CB8AC3E}">
        <p14:creationId xmlns:p14="http://schemas.microsoft.com/office/powerpoint/2010/main" val="190303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問</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４</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「今まで人権をテーマにし</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た催しに参加したことはありますか。あなたが参加したことのあるものを以下からお選びください。（複数回答可）」の設問です</a:t>
            </a:r>
            <a:r>
              <a:rPr lang="ja-JP" altLang="en-US" sz="1400" dirty="0">
                <a:solidFill>
                  <a:srgbClr val="0088EE"/>
                </a:solidFill>
                <a:latin typeface="HGPｺﾞｼｯｸE" panose="020B0900000000000000" pitchFamily="50" charset="-128"/>
                <a:ea typeface="HGPｺﾞｼｯｸE" panose="020B0900000000000000" pitchFamily="50" charset="-128"/>
              </a:rPr>
              <a:t>が、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「４</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参加</a:t>
            </a:r>
            <a:r>
              <a:rPr lang="ja-JP" altLang="en-US" sz="1400" dirty="0">
                <a:solidFill>
                  <a:srgbClr val="0088EE"/>
                </a:solidFill>
                <a:latin typeface="HGPｺﾞｼｯｸE" panose="020B0900000000000000" pitchFamily="50" charset="-128"/>
                <a:ea typeface="HGPｺﾞｼｯｸE" panose="020B0900000000000000" pitchFamily="50" charset="-128"/>
              </a:rPr>
              <a:t>したことはない</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」が６７</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５パーセントと最も</a:t>
            </a:r>
            <a:r>
              <a:rPr lang="ja-JP" altLang="en-US" sz="1400" dirty="0">
                <a:solidFill>
                  <a:srgbClr val="0088EE"/>
                </a:solidFill>
                <a:latin typeface="HGPｺﾞｼｯｸE" panose="020B0900000000000000" pitchFamily="50" charset="-128"/>
                <a:ea typeface="HGPｺﾞｼｯｸE" panose="020B0900000000000000" pitchFamily="50" charset="-128"/>
              </a:rPr>
              <a:t>多く</a:t>
            </a:r>
            <a:r>
              <a:rPr lang="ja-JP" altLang="en-US" sz="1400" dirty="0" smtClean="0">
                <a:solidFill>
                  <a:srgbClr val="0088EE"/>
                </a:solidFill>
                <a:latin typeface="HGPｺﾞｼｯｸE" panose="020B0900000000000000" pitchFamily="50" charset="-128"/>
                <a:ea typeface="HGPｺﾞｼｯｸE" panose="020B0900000000000000" pitchFamily="50" charset="-128"/>
              </a:rPr>
              <a:t>、次いで「１</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講演会</a:t>
            </a:r>
            <a:r>
              <a:rPr lang="ja-JP" altLang="en-US" sz="1400" dirty="0">
                <a:solidFill>
                  <a:srgbClr val="0088EE"/>
                </a:solidFill>
                <a:latin typeface="HGPｺﾞｼｯｸE" panose="020B0900000000000000" pitchFamily="50" charset="-128"/>
                <a:ea typeface="HGPｺﾞｼｯｸE" panose="020B0900000000000000" pitchFamily="50" charset="-128"/>
              </a:rPr>
              <a:t>・研修会・講座</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」が２４</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６％、</a:t>
            </a: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「３</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展示会</a:t>
            </a:r>
            <a:r>
              <a:rPr lang="ja-JP" altLang="en-US" sz="1400" dirty="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が５</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a:t>
            </a:r>
            <a:r>
              <a:rPr lang="ja-JP" altLang="en-US" sz="1400" dirty="0">
                <a:solidFill>
                  <a:srgbClr val="0088EE"/>
                </a:solidFill>
                <a:latin typeface="HGPｺﾞｼｯｸE" panose="020B0900000000000000" pitchFamily="50" charset="-128"/>
                <a:ea typeface="HGPｺﾞｼｯｸE" panose="020B0900000000000000" pitchFamily="50" charset="-128"/>
              </a:rPr>
              <a:t>と続きました。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endParaRPr lang="en-US" altLang="ja-JP" sz="1400" dirty="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１</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講演会・研修会・講座　１２２名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２</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人権啓発イベント　６名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３</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展示会　２６名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４</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参加したことはない　３３５名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５</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未回答　７名</a:t>
            </a:r>
            <a:endParaRPr kumimoji="1" lang="ja-JP" altLang="en-US" sz="14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19</a:t>
            </a:fld>
            <a:endParaRPr kumimoji="1" lang="ja-JP" altLang="en-US"/>
          </a:p>
        </p:txBody>
      </p:sp>
    </p:spTree>
    <p:extLst>
      <p:ext uri="{BB962C8B-B14F-4D97-AF65-F5344CB8AC3E}">
        <p14:creationId xmlns:p14="http://schemas.microsoft.com/office/powerpoint/2010/main" val="151289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2695128"/>
          </a:xfrm>
        </p:spPr>
        <p:txBody>
          <a:bodyPr/>
          <a:lstStyle/>
          <a:p>
            <a:r>
              <a:rPr lang="ja-JP" altLang="en-US" sz="1400" dirty="0" smtClean="0">
                <a:solidFill>
                  <a:srgbClr val="0088EE"/>
                </a:solidFill>
                <a:latin typeface="HGPｺﾞｼｯｸE" panose="020B0900000000000000" pitchFamily="50" charset="-128"/>
                <a:ea typeface="HGPｺﾞｼｯｸE" panose="020B0900000000000000" pitchFamily="50" charset="-128"/>
              </a:rPr>
              <a:t>　今回の事例発表ですが、こちらの目次①から⑦に従い進めてまいります。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目次</a:t>
            </a:r>
            <a:r>
              <a:rPr kumimoji="1" lang="en-US" altLang="ja-JP" sz="1400" dirty="0" smtClean="0">
                <a:solidFill>
                  <a:srgbClr val="0088EE"/>
                </a:solidFill>
                <a:latin typeface="HGPｺﾞｼｯｸE" panose="020B0900000000000000" pitchFamily="50" charset="-128"/>
                <a:ea typeface="HGPｺﾞｼｯｸE" panose="020B0900000000000000" pitchFamily="50" charset="-128"/>
              </a:rPr>
              <a:t>】</a:t>
            </a: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①　あま市の紹介</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②　テーマ及びその選定理由</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③　事業内容</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④　実行委員会について</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⑤　活動の実際</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⑥　</a:t>
            </a:r>
            <a:r>
              <a:rPr lang="ja-JP" altLang="en-US" sz="1400" dirty="0">
                <a:solidFill>
                  <a:srgbClr val="0088EE"/>
                </a:solidFill>
                <a:latin typeface="HGPｺﾞｼｯｸE" panose="020B0900000000000000" pitchFamily="50" charset="-128"/>
                <a:ea typeface="HGPｺﾞｼｯｸE" panose="020B0900000000000000" pitchFamily="50" charset="-128"/>
              </a:rPr>
              <a:t>アンケートについて</a:t>
            </a:r>
            <a:endParaRPr lang="en-US" altLang="ja-JP" sz="1400" dirty="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⑦　事業の成果</a:t>
            </a:r>
            <a:r>
              <a:rPr lang="ja-JP" altLang="en-US" sz="1400" dirty="0">
                <a:solidFill>
                  <a:srgbClr val="0088EE"/>
                </a:solidFill>
                <a:latin typeface="HGPｺﾞｼｯｸE" panose="020B0900000000000000" pitchFamily="50" charset="-128"/>
                <a:ea typeface="HGPｺﾞｼｯｸE" panose="020B0900000000000000" pitchFamily="50" charset="-128"/>
              </a:rPr>
              <a:t>と今後の課題（まとめ</a:t>
            </a:r>
            <a:r>
              <a:rPr lang="ja-JP" altLang="en-US" sz="14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で進めてまいります。</a:t>
            </a:r>
            <a:endParaRPr lang="en-US" altLang="ja-JP" sz="1400" dirty="0">
              <a:solidFill>
                <a:srgbClr val="0088EE"/>
              </a:solidFill>
              <a:latin typeface="HGPｺﾞｼｯｸE" panose="020B0900000000000000" pitchFamily="50" charset="-128"/>
              <a:ea typeface="HGPｺﾞｼｯｸE" panose="020B0900000000000000" pitchFamily="50" charset="-128"/>
            </a:endParaRPr>
          </a:p>
          <a:p>
            <a:pPr algn="l"/>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endParaRPr kumimoji="1" lang="ja-JP" altLang="en-US" sz="1400" dirty="0">
              <a:solidFill>
                <a:srgbClr val="0070C0"/>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2</a:t>
            </a:fld>
            <a:endParaRPr kumimoji="1" lang="ja-JP" altLang="en-US"/>
          </a:p>
        </p:txBody>
      </p:sp>
    </p:spTree>
    <p:extLst>
      <p:ext uri="{BB962C8B-B14F-4D97-AF65-F5344CB8AC3E}">
        <p14:creationId xmlns:p14="http://schemas.microsoft.com/office/powerpoint/2010/main" val="4067046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問</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５</a:t>
            </a:r>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あなたが関心のある人権に関わる問題は何ですか。以下からお選びください。（複数回答可）」の設問</a:t>
            </a:r>
            <a:r>
              <a:rPr lang="ja-JP" altLang="en-US" sz="1400" dirty="0">
                <a:solidFill>
                  <a:srgbClr val="0088EE"/>
                </a:solidFill>
                <a:latin typeface="HGPｺﾞｼｯｸE" panose="020B0900000000000000" pitchFamily="50" charset="-128"/>
                <a:ea typeface="HGPｺﾞｼｯｸE" panose="020B0900000000000000" pitchFamily="50" charset="-128"/>
              </a:rPr>
              <a:t>です。</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「４</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err="1" smtClean="0">
                <a:solidFill>
                  <a:srgbClr val="0088EE"/>
                </a:solidFill>
                <a:latin typeface="HGPｺﾞｼｯｸE" panose="020B0900000000000000" pitchFamily="50" charset="-128"/>
                <a:ea typeface="HGPｺﾞｼｯｸE" panose="020B0900000000000000" pitchFamily="50" charset="-128"/>
              </a:rPr>
              <a:t>障</a:t>
            </a:r>
            <a:r>
              <a:rPr lang="ja-JP" altLang="en-US" sz="1400" dirty="0" err="1">
                <a:solidFill>
                  <a:srgbClr val="0088EE"/>
                </a:solidFill>
                <a:latin typeface="HGPｺﾞｼｯｸE" panose="020B0900000000000000" pitchFamily="50" charset="-128"/>
                <a:ea typeface="HGPｺﾞｼｯｸE" panose="020B0900000000000000" pitchFamily="50" charset="-128"/>
              </a:rPr>
              <a:t>がい</a:t>
            </a:r>
            <a:r>
              <a:rPr lang="ja-JP" altLang="en-US" sz="1400" dirty="0">
                <a:solidFill>
                  <a:srgbClr val="0088EE"/>
                </a:solidFill>
                <a:latin typeface="HGPｺﾞｼｯｸE" panose="020B0900000000000000" pitchFamily="50" charset="-128"/>
                <a:ea typeface="HGPｺﾞｼｯｸE" panose="020B0900000000000000" pitchFamily="50" charset="-128"/>
              </a:rPr>
              <a:t>者の人権」</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が</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１１</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a:t>
            </a:r>
            <a:r>
              <a:rPr lang="ja-JP" altLang="en-US" sz="1400" dirty="0">
                <a:solidFill>
                  <a:srgbClr val="0088EE"/>
                </a:solidFill>
                <a:latin typeface="HGPｺﾞｼｯｸE" panose="020B0900000000000000" pitchFamily="50" charset="-128"/>
                <a:ea typeface="HGPｺﾞｼｯｸE" panose="020B0900000000000000" pitchFamily="50" charset="-128"/>
              </a:rPr>
              <a:t>と最も多く、次いで</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「１１</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インターネットによる人権侵害」が１０</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３％</a:t>
            </a:r>
            <a:r>
              <a:rPr lang="ja-JP" altLang="en-US" sz="1400" dirty="0">
                <a:solidFill>
                  <a:srgbClr val="0088EE"/>
                </a:solidFill>
                <a:latin typeface="HGPｺﾞｼｯｸE" panose="020B0900000000000000" pitchFamily="50" charset="-128"/>
                <a:ea typeface="HGPｺﾞｼｯｸE" panose="020B0900000000000000" pitchFamily="50" charset="-128"/>
              </a:rPr>
              <a:t>、以下</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「２</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子ども</a:t>
            </a:r>
            <a:r>
              <a:rPr lang="ja-JP" altLang="en-US" sz="1400" dirty="0">
                <a:solidFill>
                  <a:srgbClr val="0088EE"/>
                </a:solidFill>
                <a:latin typeface="HGPｺﾞｼｯｸE" panose="020B0900000000000000" pitchFamily="50" charset="-128"/>
                <a:ea typeface="HGPｺﾞｼｯｸE" panose="020B0900000000000000" pitchFamily="50" charset="-128"/>
              </a:rPr>
              <a:t>の人権」</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が９</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７％</a:t>
            </a:r>
            <a:r>
              <a:rPr lang="ja-JP" altLang="en-US" sz="1400" dirty="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「６</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外国人</a:t>
            </a:r>
            <a:r>
              <a:rPr lang="ja-JP" altLang="en-US" sz="1400" dirty="0">
                <a:solidFill>
                  <a:srgbClr val="0088EE"/>
                </a:solidFill>
                <a:latin typeface="HGPｺﾞｼｯｸE" panose="020B0900000000000000" pitchFamily="50" charset="-128"/>
                <a:ea typeface="HGPｺﾞｼｯｸE" panose="020B0900000000000000" pitchFamily="50" charset="-128"/>
              </a:rPr>
              <a:t>の人権」</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が９</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３％、</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「１３</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性同一性障害</a:t>
            </a:r>
            <a:r>
              <a:rPr lang="ja-JP" altLang="en-US" sz="1400" dirty="0">
                <a:solidFill>
                  <a:srgbClr val="0088EE"/>
                </a:solidFill>
                <a:latin typeface="HGPｺﾞｼｯｸE" panose="020B0900000000000000" pitchFamily="50" charset="-128"/>
                <a:ea typeface="HGPｺﾞｼｯｸE" panose="020B0900000000000000" pitchFamily="50" charset="-128"/>
              </a:rPr>
              <a:t>の人権」</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が８</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１％</a:t>
            </a:r>
            <a:r>
              <a:rPr lang="ja-JP" altLang="en-US" sz="1400" dirty="0">
                <a:solidFill>
                  <a:srgbClr val="0088EE"/>
                </a:solidFill>
                <a:latin typeface="HGPｺﾞｼｯｸE" panose="020B0900000000000000" pitchFamily="50" charset="-128"/>
                <a:ea typeface="HGPｺﾞｼｯｸE" panose="020B0900000000000000" pitchFamily="50" charset="-128"/>
              </a:rPr>
              <a:t>と</a:t>
            </a:r>
            <a:r>
              <a:rPr lang="ja-JP" altLang="en-US" sz="1400" dirty="0" smtClean="0">
                <a:solidFill>
                  <a:srgbClr val="0088EE"/>
                </a:solidFill>
                <a:latin typeface="HGPｺﾞｼｯｸE" panose="020B0900000000000000" pitchFamily="50" charset="-128"/>
                <a:ea typeface="HGPｺﾞｼｯｸE" panose="020B0900000000000000" pitchFamily="50" charset="-128"/>
              </a:rPr>
              <a:t>、「外国人</a:t>
            </a:r>
            <a:r>
              <a:rPr lang="ja-JP" altLang="en-US" sz="1400" dirty="0">
                <a:solidFill>
                  <a:srgbClr val="0088EE"/>
                </a:solidFill>
                <a:latin typeface="HGPｺﾞｼｯｸE" panose="020B0900000000000000" pitchFamily="50" charset="-128"/>
                <a:ea typeface="HGPｺﾞｼｯｸE" panose="020B0900000000000000" pitchFamily="50" charset="-128"/>
              </a:rPr>
              <a:t>の</a:t>
            </a:r>
            <a:r>
              <a:rPr lang="ja-JP" altLang="en-US" sz="1400" dirty="0" smtClean="0">
                <a:solidFill>
                  <a:srgbClr val="0088EE"/>
                </a:solidFill>
                <a:latin typeface="HGPｺﾞｼｯｸE" panose="020B0900000000000000" pitchFamily="50" charset="-128"/>
                <a:ea typeface="HGPｺﾞｼｯｸE" panose="020B0900000000000000" pitchFamily="50" charset="-128"/>
              </a:rPr>
              <a:t>人権」は４位</a:t>
            </a:r>
            <a:r>
              <a:rPr lang="ja-JP" altLang="en-US" sz="1400" dirty="0">
                <a:solidFill>
                  <a:srgbClr val="0088EE"/>
                </a:solidFill>
                <a:latin typeface="HGPｺﾞｼｯｸE" panose="020B0900000000000000" pitchFamily="50" charset="-128"/>
                <a:ea typeface="HGPｺﾞｼｯｸE" panose="020B0900000000000000" pitchFamily="50" charset="-128"/>
              </a:rPr>
              <a:t>と関心が高く、身近な問題が比較的高い傾向にあるという結果となりました。</a:t>
            </a:r>
            <a:endParaRPr lang="en-US" altLang="ja-JP" sz="1400" dirty="0">
              <a:solidFill>
                <a:srgbClr val="0088EE"/>
              </a:solidFill>
              <a:latin typeface="HGPｺﾞｼｯｸE" panose="020B0900000000000000" pitchFamily="50" charset="-128"/>
              <a:ea typeface="HGPｺﾞｼｯｸE" panose="020B0900000000000000" pitchFamily="50" charset="-128"/>
            </a:endParaRPr>
          </a:p>
          <a:p>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１</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女性の人権　１５０名　２</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子どもの人権　２０２名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３</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高齢者の人権　１１１名　４</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err="1" smtClean="0">
                <a:solidFill>
                  <a:srgbClr val="0088EE"/>
                </a:solidFill>
                <a:latin typeface="HGPｺﾞｼｯｸE" panose="020B0900000000000000" pitchFamily="50" charset="-128"/>
                <a:ea typeface="HGPｺﾞｼｯｸE" panose="020B0900000000000000" pitchFamily="50" charset="-128"/>
              </a:rPr>
              <a:t>障がい</a:t>
            </a:r>
            <a:r>
              <a:rPr lang="ja-JP" altLang="en-US" sz="1400" dirty="0" smtClean="0">
                <a:solidFill>
                  <a:srgbClr val="0088EE"/>
                </a:solidFill>
                <a:latin typeface="HGPｺﾞｼｯｸE" panose="020B0900000000000000" pitchFamily="50" charset="-128"/>
                <a:ea typeface="HGPｺﾞｼｯｸE" panose="020B0900000000000000" pitchFamily="50" charset="-128"/>
              </a:rPr>
              <a:t>者の人権　２３３名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５</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同和問題　３８名　６</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外国人の人権　１９４名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７</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エイズ患者及びＨＩＶ感染者の人権　９０名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８</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ハンセン病患者・元患者の人権　１２３名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９</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刑を終えて出所した人の人権　１３６名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１０</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犯罪被害者の人権　１３１名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１１</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インターネットによる人権侵害　２１３名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１２</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ホームレスの人権　１３６名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１３</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性同一性障害の人権　１６９名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１４</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性的指向に関する人権　７８名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１５</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特にない　６９名　１６</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未回答　４名</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endParaRPr kumimoji="1" lang="ja-JP" altLang="en-US" sz="1400" dirty="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20</a:t>
            </a:fld>
            <a:endParaRPr kumimoji="1" lang="ja-JP" altLang="en-US"/>
          </a:p>
        </p:txBody>
      </p:sp>
    </p:spTree>
    <p:extLst>
      <p:ext uri="{BB962C8B-B14F-4D97-AF65-F5344CB8AC3E}">
        <p14:creationId xmlns:p14="http://schemas.microsoft.com/office/powerpoint/2010/main" val="993692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3775248"/>
          </a:xfrm>
        </p:spPr>
        <p:txBody>
          <a:bodyPr/>
          <a:lstStyle/>
          <a:p>
            <a:r>
              <a:rPr lang="ja-JP" altLang="en-US" sz="1400" dirty="0" smtClean="0">
                <a:solidFill>
                  <a:srgbClr val="0088EE"/>
                </a:solidFill>
                <a:latin typeface="HGPｺﾞｼｯｸE" panose="020B0900000000000000" pitchFamily="50" charset="-128"/>
                <a:ea typeface="HGPｺﾞｼｯｸE" panose="020B0900000000000000" pitchFamily="50" charset="-128"/>
              </a:rPr>
              <a:t>　　続いて　「外国人の方へインタビュー」の回答の一部をご紹介いた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します。</a:t>
            </a:r>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Ｑ７</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　「たくさんの文化がともに暮らしていくためには何が必要？」</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・日本語をもっと勉強してコミュニケーションを取ることが大事だ</a:t>
            </a:r>
            <a:endParaRPr lang="en-US" altLang="ja-JP" sz="1400" dirty="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思います。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・何事も平和的に仲良くすること。</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・みんなの考え方を受け入れること。</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・遠慮しないで相談できる関係を作ることが大事です。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・相手を思いやる優しい気持ちを大事にすること。</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endParaRPr kumimoji="1"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kumimoji="1" lang="ja-JP" altLang="en-US" sz="1400" dirty="0" smtClean="0">
                <a:solidFill>
                  <a:srgbClr val="0088EE"/>
                </a:solidFill>
                <a:latin typeface="HGPｺﾞｼｯｸE" panose="020B0900000000000000" pitchFamily="50" charset="-128"/>
                <a:ea typeface="HGPｺﾞｼｯｸE" panose="020B0900000000000000" pitchFamily="50" charset="-128"/>
              </a:rPr>
              <a:t>　</a:t>
            </a:r>
            <a:endParaRPr kumimoji="1" lang="ja-JP" altLang="en-US" sz="1400" dirty="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21</a:t>
            </a:fld>
            <a:endParaRPr kumimoji="1" lang="ja-JP" altLang="en-US"/>
          </a:p>
        </p:txBody>
      </p:sp>
    </p:spTree>
    <p:extLst>
      <p:ext uri="{BB962C8B-B14F-4D97-AF65-F5344CB8AC3E}">
        <p14:creationId xmlns:p14="http://schemas.microsoft.com/office/powerpoint/2010/main" val="29085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3055168"/>
          </a:xfrm>
        </p:spPr>
        <p:txBody>
          <a:bodyPr/>
          <a:lstStyle/>
          <a:p>
            <a:pPr lvl="0"/>
            <a:r>
              <a:rPr lang="ja-JP" altLang="en-US" sz="1400" dirty="0" smtClean="0">
                <a:solidFill>
                  <a:srgbClr val="0088EE"/>
                </a:solidFill>
                <a:latin typeface="HGPｺﾞｼｯｸE" panose="020B0900000000000000" pitchFamily="50" charset="-128"/>
                <a:ea typeface="HGPｺﾞｼｯｸE" panose="020B0900000000000000" pitchFamily="50" charset="-128"/>
              </a:rPr>
              <a:t>　　続いて</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lvl="0"/>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　Ｑ８</a:t>
            </a:r>
            <a:r>
              <a:rPr lang="en-US" altLang="ja-JP" sz="1400"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　「あま市の子どもたちにメッセージをお願いします。」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・外での挨拶が多くて嬉しい。みんな仲良くすごせますように。</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・いつも、元気に挨拶をしてくれるのが嬉しいです。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・良い日本を作るために頑張って欲しいです。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・偏見を無くして欲しいです。外国人だからといって怖くないので。</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・いつも笑顔で人と人との関係を大切にしてください。</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endParaRPr kumimoji="1" lang="ja-JP" altLang="en-US" dirty="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22</a:t>
            </a:fld>
            <a:endParaRPr kumimoji="1" lang="ja-JP" altLang="en-US"/>
          </a:p>
        </p:txBody>
      </p:sp>
    </p:spTree>
    <p:extLst>
      <p:ext uri="{BB962C8B-B14F-4D97-AF65-F5344CB8AC3E}">
        <p14:creationId xmlns:p14="http://schemas.microsoft.com/office/powerpoint/2010/main" val="1988183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最後にまとめとして、この事業での成果と今後の課題について申しあげます。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rgbClr val="0088EE"/>
                </a:solidFill>
                <a:latin typeface="HGPｺﾞｼｯｸE" panose="020B0900000000000000" pitchFamily="50" charset="-128"/>
                <a:ea typeface="HGPｺﾞｼｯｸE" panose="020B0900000000000000" pitchFamily="50" charset="-128"/>
              </a:rPr>
              <a:t>　本事業では多文化共生について考える良い機会となり、外国人の人権について理解を深めるための一歩となりました。多文化共生とは文化の異なる人びとが互いの文化を大切にし、自分の文化に誇りを持って、困らないように暮らしていくことで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しかし、生活習慣や言葉が違う人々同士の間では、摩擦や誤解が生じることがあります。今回、取材に協力していただいた外国人の方達の意見でもコミュニケーションを取れるようにしないといけないという回答を多数いただきました。言葉の壁によるコミュニケーションの課題を乗り越えて、お互いを尊重し合える関係性を築くことが重要であり、また、自分にとって当たり前でも相手にとって当たり前でないことが何であるのかを理解することも大切だと思います。</a:t>
            </a:r>
            <a:endParaRPr kumimoji="1" lang="ja-JP" altLang="en-US" sz="1400" dirty="0" smtClean="0">
              <a:solidFill>
                <a:srgbClr val="0088EE"/>
              </a:solidFill>
              <a:latin typeface="HGPｺﾞｼｯｸE" panose="020B0900000000000000" pitchFamily="50" charset="-128"/>
              <a:ea typeface="HGPｺﾞｼｯｸE" panose="020B0900000000000000" pitchFamily="50" charset="-128"/>
            </a:endParaRPr>
          </a:p>
          <a:p>
            <a:pPr marL="0" indent="0">
              <a:lnSpc>
                <a:spcPct val="100000"/>
              </a:lnSpc>
              <a:buNone/>
            </a:pP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lnSpc>
                <a:spcPct val="100000"/>
              </a:lnSpc>
              <a:buNone/>
            </a:pPr>
            <a:r>
              <a:rPr lang="ja-JP" altLang="en-US" sz="1400" dirty="0" smtClean="0">
                <a:solidFill>
                  <a:srgbClr val="0088EE"/>
                </a:solidFill>
                <a:latin typeface="HGPｺﾞｼｯｸE" panose="020B0900000000000000" pitchFamily="50" charset="-128"/>
                <a:ea typeface="HGPｺﾞｼｯｸE" panose="020B0900000000000000" pitchFamily="50" charset="-128"/>
              </a:rPr>
              <a:t>　</a:t>
            </a:r>
            <a:endParaRPr lang="ja-JP" altLang="ja-JP" sz="1400" dirty="0" smtClean="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23</a:t>
            </a:fld>
            <a:endParaRPr kumimoji="1" lang="ja-JP" altLang="en-US" dirty="0"/>
          </a:p>
        </p:txBody>
      </p:sp>
    </p:spTree>
    <p:extLst>
      <p:ext uri="{BB962C8B-B14F-4D97-AF65-F5344CB8AC3E}">
        <p14:creationId xmlns:p14="http://schemas.microsoft.com/office/powerpoint/2010/main" val="323085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1975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smtClean="0">
                <a:solidFill>
                  <a:srgbClr val="0088EE"/>
                </a:solidFill>
                <a:latin typeface="HGPｺﾞｼｯｸE" panose="020B0900000000000000" pitchFamily="50" charset="-128"/>
                <a:ea typeface="HGPｺﾞｼｯｸE" panose="020B0900000000000000" pitchFamily="50" charset="-128"/>
              </a:rPr>
              <a:t>　世界中</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の国や地域には、それぞれ異なった文化や宗教、言語などがありますが、広い視野に立って、それら多様性を理解し、受け入れ、尊重していく姿勢が国際化の時代を生きている私たちに求められており、まさに外国人の方との多文化共生についても同じことが言えると思います。人権問題が複雑化・多様化する傾向にある中、人権教育に求められるものは、その取組みの継続であると考えます。今後もこの事業で培った経験を踏まえ、多様性をお互いに認め合えるよう、人権教育の啓発・推進に力を注いでいきたいと考えています。</a:t>
            </a:r>
            <a:endParaRPr lang="ja-JP" altLang="ja-JP" sz="1400" dirty="0" smtClean="0">
              <a:solidFill>
                <a:srgbClr val="0088EE"/>
              </a:solidFill>
              <a:latin typeface="HGPｺﾞｼｯｸE" panose="020B0900000000000000" pitchFamily="50" charset="-128"/>
              <a:ea typeface="HGPｺﾞｼｯｸE" panose="020B0900000000000000" pitchFamily="50" charset="-128"/>
            </a:endParaRPr>
          </a:p>
          <a:p>
            <a:pPr marL="0" indent="0">
              <a:lnSpc>
                <a:spcPct val="100000"/>
              </a:lnSpc>
              <a:buNone/>
            </a:pPr>
            <a:endParaRPr lang="ja-JP" altLang="ja-JP" sz="1400" dirty="0" smtClean="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24</a:t>
            </a:fld>
            <a:endParaRPr kumimoji="1" lang="ja-JP" altLang="en-US"/>
          </a:p>
        </p:txBody>
      </p:sp>
    </p:spTree>
    <p:extLst>
      <p:ext uri="{BB962C8B-B14F-4D97-AF65-F5344CB8AC3E}">
        <p14:creationId xmlns:p14="http://schemas.microsoft.com/office/powerpoint/2010/main" val="4270649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1038944"/>
          </a:xfrm>
        </p:spPr>
        <p:txBody>
          <a:bodyPr/>
          <a:lstStyle/>
          <a:p>
            <a:r>
              <a:rPr lang="ja-JP" altLang="en-US" sz="1200" dirty="0" smtClean="0">
                <a:solidFill>
                  <a:schemeClr val="tx2"/>
                </a:solidFill>
                <a:latin typeface="+mn-ea"/>
                <a:ea typeface="+mn-ea"/>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25</a:t>
            </a:fld>
            <a:endParaRPr kumimoji="1" lang="ja-JP" altLang="en-US"/>
          </a:p>
        </p:txBody>
      </p:sp>
      <p:sp>
        <p:nvSpPr>
          <p:cNvPr id="5" name="ノート プレースホルダー 2"/>
          <p:cNvSpPr txBox="1">
            <a:spLocks/>
          </p:cNvSpPr>
          <p:nvPr/>
        </p:nvSpPr>
        <p:spPr>
          <a:xfrm>
            <a:off x="673100" y="4686300"/>
            <a:ext cx="5389563" cy="1038944"/>
          </a:xfrm>
          <a:prstGeom prst="rect">
            <a:avLst/>
          </a:prstGeom>
        </p:spPr>
        <p:txBody>
          <a:bodyPr vert="horz" lIns="91440" tIns="45720" rIns="91440" bIns="45720"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a:defRPr/>
            </a:pPr>
            <a:r>
              <a:rPr lang="ja-JP" altLang="en-US" sz="1400" dirty="0" smtClean="0">
                <a:solidFill>
                  <a:srgbClr val="0088EE"/>
                </a:solidFill>
                <a:latin typeface="HGPｺﾞｼｯｸE" panose="020B0900000000000000" pitchFamily="50" charset="-128"/>
                <a:ea typeface="HGPｺﾞｼｯｸE" panose="020B0900000000000000" pitchFamily="50" charset="-128"/>
              </a:rPr>
              <a:t>　以上を持ちまして、</a:t>
            </a:r>
            <a:r>
              <a:rPr lang="ja-JP" altLang="en-US" sz="1400" dirty="0">
                <a:solidFill>
                  <a:srgbClr val="0088EE"/>
                </a:solidFill>
                <a:latin typeface="HGPｺﾞｼｯｸE" panose="020B0900000000000000" pitchFamily="50" charset="-128"/>
                <a:ea typeface="HGPｺﾞｼｯｸE" panose="020B0900000000000000" pitchFamily="50" charset="-128"/>
              </a:rPr>
              <a:t>あま市人権教育実行委員会、「令和３年度愛知人権教育推進のための調査研究委託事業」の事例</a:t>
            </a:r>
            <a:r>
              <a:rPr lang="ja-JP" altLang="en-US" sz="1400" dirty="0" smtClean="0">
                <a:solidFill>
                  <a:srgbClr val="0088EE"/>
                </a:solidFill>
                <a:latin typeface="HGPｺﾞｼｯｸE" panose="020B0900000000000000" pitchFamily="50" charset="-128"/>
                <a:ea typeface="HGPｺﾞｼｯｸE" panose="020B0900000000000000" pitchFamily="50" charset="-128"/>
              </a:rPr>
              <a:t>発表を終わらせて</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defRPr/>
            </a:pPr>
            <a:r>
              <a:rPr lang="ja-JP" altLang="en-US" sz="1400" dirty="0" smtClean="0">
                <a:solidFill>
                  <a:srgbClr val="0088EE"/>
                </a:solidFill>
                <a:latin typeface="HGPｺﾞｼｯｸE" panose="020B0900000000000000" pitchFamily="50" charset="-128"/>
                <a:ea typeface="HGPｺﾞｼｯｸE" panose="020B0900000000000000" pitchFamily="50" charset="-128"/>
              </a:rPr>
              <a:t>いただきます。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defRPr/>
            </a:pPr>
            <a:r>
              <a:rPr lang="ja-JP" altLang="en-US" sz="1400" dirty="0" smtClean="0">
                <a:solidFill>
                  <a:srgbClr val="0088EE"/>
                </a:solidFill>
                <a:latin typeface="HGPｺﾞｼｯｸE" panose="020B0900000000000000" pitchFamily="50" charset="-128"/>
                <a:ea typeface="HGPｺﾞｼｯｸE" panose="020B0900000000000000" pitchFamily="50" charset="-128"/>
              </a:rPr>
              <a:t>　最後までご清聴いただき、誠にありがとうございました。</a:t>
            </a:r>
            <a:endParaRPr lang="ja-JP" altLang="ja-JP" sz="1400" dirty="0" smtClean="0">
              <a:solidFill>
                <a:srgbClr val="0088E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4047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dirty="0" smtClean="0">
                <a:solidFill>
                  <a:schemeClr val="tx2"/>
                </a:solidFill>
                <a:latin typeface="+mn-ea"/>
                <a:ea typeface="+mn-ea"/>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まず、①あま市の紹介をいたします。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本市は、愛知県の西部に位置し、ほぼ全域が海抜ゼロメートル地帯となっており、名古屋市始め５市２町と境を接しています。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400" dirty="0" smtClean="0">
                <a:solidFill>
                  <a:srgbClr val="0088EE"/>
                </a:solidFill>
                <a:latin typeface="HGPｺﾞｼｯｸE" panose="020B0900000000000000" pitchFamily="50" charset="-128"/>
                <a:ea typeface="HGPｺﾞｼｯｸE" panose="020B0900000000000000" pitchFamily="50" charset="-128"/>
              </a:rPr>
              <a:t>　広大な濃尾平野とそこを流れる河川の恩恵を受けて、近郊農業（きんこうのうぎょう）を中心に発展してきましたが、近年は名古屋市のベッドタウンとしても発展し、人口は約８９，０００人を擁します。名古屋市の中心部から公共交通機関で約１５分という立地条件にありながら、田園風景と住宅地との調和がとれた緑豊かなまちを形成してい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1400" dirty="0" smtClean="0">
              <a:solidFill>
                <a:srgbClr val="0070C0"/>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3</a:t>
            </a:fld>
            <a:endParaRPr kumimoji="1" lang="ja-JP" altLang="en-US"/>
          </a:p>
        </p:txBody>
      </p:sp>
    </p:spTree>
    <p:extLst>
      <p:ext uri="{BB962C8B-B14F-4D97-AF65-F5344CB8AC3E}">
        <p14:creationId xmlns:p14="http://schemas.microsoft.com/office/powerpoint/2010/main" val="163372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solidFill>
                  <a:schemeClr val="tx2"/>
                </a:solidFill>
                <a:latin typeface="+mn-ea"/>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平成２２年３月２２日に海部郡七宝町、美和町、甚目寺町が合併して愛知県３７番目の市として誕生したあま市。観光スポットとしては、まず、七宝焼について総合的に学び・楽しめる国内唯一の公立施設であるあま市七宝焼アートヴィレッジがあります。こちらは令和元年６月１日に、天皇皇后両陛下が初めての地方訪問の折に訪問された施設として、ニュース等でご覧になられた方もお見えかと思います。</a:t>
            </a:r>
            <a:r>
              <a:rPr lang="en-US" altLang="ja-JP" sz="1400" dirty="0" smtClean="0">
                <a:solidFill>
                  <a:srgbClr val="0088EE"/>
                </a:solidFill>
                <a:latin typeface="HGPｺﾞｼｯｸE" panose="020B0900000000000000" pitchFamily="50" charset="-128"/>
                <a:ea typeface="HGPｺﾞｼｯｸE" panose="020B0900000000000000" pitchFamily="50" charset="-128"/>
              </a:rPr>
              <a:t/>
            </a:r>
            <a:br>
              <a:rPr lang="en-US" altLang="ja-JP" sz="1400" dirty="0" smtClean="0">
                <a:solidFill>
                  <a:srgbClr val="0088EE"/>
                </a:solidFill>
                <a:latin typeface="HGPｺﾞｼｯｸE" panose="020B0900000000000000" pitchFamily="50" charset="-128"/>
                <a:ea typeface="HGPｺﾞｼｯｸE" panose="020B0900000000000000" pitchFamily="50" charset="-128"/>
              </a:rPr>
            </a:br>
            <a:r>
              <a:rPr lang="ja-JP" altLang="en-US" sz="1400" dirty="0" smtClean="0">
                <a:solidFill>
                  <a:srgbClr val="0088EE"/>
                </a:solidFill>
                <a:latin typeface="HGPｺﾞｼｯｸE" panose="020B0900000000000000" pitchFamily="50" charset="-128"/>
                <a:ea typeface="HGPｺﾞｼｯｸE" panose="020B0900000000000000" pitchFamily="50" charset="-128"/>
              </a:rPr>
              <a:t>　また、１１月末から約１か月間、美和文化会館文化の杜で開催されるイルミネーションフェスタ</a:t>
            </a:r>
            <a:r>
              <a:rPr lang="ja-JP" altLang="en-US" sz="1400" b="1" dirty="0" smtClean="0">
                <a:solidFill>
                  <a:srgbClr val="0088EE"/>
                </a:solidFill>
                <a:latin typeface="HGPｺﾞｼｯｸE" panose="020B0900000000000000" pitchFamily="50" charset="-128"/>
                <a:ea typeface="HGPｺﾞｼｯｸE" panose="020B0900000000000000" pitchFamily="50" charset="-128"/>
              </a:rPr>
              <a:t>㏌</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あまは、その規模と美しさで海部地域を代表する観光スポットとして、冬の風物詩となっています。</a:t>
            </a:r>
            <a:endParaRPr kumimoji="1" lang="ja-JP" altLang="en-US" sz="14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4</a:t>
            </a:fld>
            <a:endParaRPr kumimoji="1" lang="ja-JP" altLang="en-US"/>
          </a:p>
        </p:txBody>
      </p:sp>
    </p:spTree>
    <p:extLst>
      <p:ext uri="{BB962C8B-B14F-4D97-AF65-F5344CB8AC3E}">
        <p14:creationId xmlns:p14="http://schemas.microsoft.com/office/powerpoint/2010/main" val="67064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1543000"/>
          </a:xfrm>
        </p:spPr>
        <p:txBody>
          <a:bodyPr/>
          <a:lstStyle/>
          <a:p>
            <a:r>
              <a:rPr lang="ja-JP" altLang="en-US" sz="1200" dirty="0" smtClean="0">
                <a:solidFill>
                  <a:srgbClr val="0070C0"/>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そして、あま市には、尾張四観音（おわりしかんのん）の一つとして</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名高い甚目寺観音、「香の物祭」で有名な萱津神社、「二十五菩薩来迎会（にじゅうごぼさつらいごうえ）」の蓮華寺などの史跡や伝統文化が数多く残っております。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さらに、戦国時代に活躍した武将の蜂須賀正勝・福島正則をはじめ、７名もの大名を輩出した歴史のまちとしても知られています。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5</a:t>
            </a:fld>
            <a:endParaRPr kumimoji="1" lang="ja-JP" altLang="en-US"/>
          </a:p>
        </p:txBody>
      </p:sp>
    </p:spTree>
    <p:extLst>
      <p:ext uri="{BB962C8B-B14F-4D97-AF65-F5344CB8AC3E}">
        <p14:creationId xmlns:p14="http://schemas.microsoft.com/office/powerpoint/2010/main" val="406208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6</a:t>
            </a:fld>
            <a:endParaRPr kumimoji="1" lang="ja-JP" altLang="en-US"/>
          </a:p>
        </p:txBody>
      </p:sp>
    </p:spTree>
    <p:extLst>
      <p:ext uri="{BB962C8B-B14F-4D97-AF65-F5344CB8AC3E}">
        <p14:creationId xmlns:p14="http://schemas.microsoft.com/office/powerpoint/2010/main" val="382718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rgbClr val="0088EE"/>
                </a:solidFill>
                <a:latin typeface="HGPｺﾞｼｯｸE" panose="020B0900000000000000" pitchFamily="50" charset="-128"/>
                <a:ea typeface="HGPｺﾞｼｯｸE" panose="020B0900000000000000" pitchFamily="50" charset="-128"/>
              </a:rPr>
              <a:t>　それでは事例発表に入ります。今回の委託を受け、本実行委員会は外国人の人権について着目し、「多文化共生社会をめざして～外国人の方も安心して暮らせるまちづくりのために～」をテーマに掲げ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400" dirty="0" smtClean="0">
                <a:solidFill>
                  <a:srgbClr val="0088EE"/>
                </a:solidFill>
                <a:latin typeface="HGPｺﾞｼｯｸE" panose="020B0900000000000000" pitchFamily="50" charset="-128"/>
                <a:ea typeface="HGPｺﾞｼｯｸE" panose="020B0900000000000000" pitchFamily="50" charset="-128"/>
              </a:rPr>
              <a:t>　本市の外国人登録者数は、平成２２年４月の１，６６６人から、令和３年４月には２，５７５人と１１年で９０９人増加しました。日本で暮らす外国人の数は令和２年１２月末時点で２９５万人を超えており、人・物・情報が地球規模で行き交う今日、地域や職場、学校など身近なところで国籍や民族の異なる人びとと接する機会が増えています。</a:t>
            </a:r>
            <a:endParaRPr kumimoji="1" lang="ja-JP" altLang="en-US" sz="1400" dirty="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7</a:t>
            </a:fld>
            <a:endParaRPr kumimoji="1" lang="ja-JP" altLang="en-US"/>
          </a:p>
        </p:txBody>
      </p:sp>
    </p:spTree>
    <p:extLst>
      <p:ext uri="{BB962C8B-B14F-4D97-AF65-F5344CB8AC3E}">
        <p14:creationId xmlns:p14="http://schemas.microsoft.com/office/powerpoint/2010/main" val="421141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219107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70C0"/>
                </a:solidFill>
                <a:latin typeface="HGP創英角ｺﾞｼｯｸUB" panose="020B0900000000000000" pitchFamily="50" charset="-128"/>
                <a:ea typeface="HGP創英角ｺﾞｼｯｸUB"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在住外国人の方々は日常生活のなかで、日本語が話せない、よく理解できないために役所や学校から必要な情報が届かなかったり、また、地域や職場、学校の中で孤立したり、外国人であることを理由に不当な差別を受けるなど、さまざまな困難や不利益を感じているケースが予想されます。</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88EE"/>
                </a:solidFill>
                <a:latin typeface="HGPｺﾞｼｯｸE" panose="020B0900000000000000" pitchFamily="50" charset="-128"/>
                <a:ea typeface="HGPｺﾞｼｯｸE" panose="020B0900000000000000" pitchFamily="50" charset="-128"/>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あま市人権教育実行委員会では、日本人と在住外国人の方々が互いに理解を深め合いながら、住みやすいまちづくりを推し進めていくため、このテーマを選定いたしました。</a:t>
            </a:r>
            <a:endParaRPr kumimoji="1" lang="ja-JP" altLang="en-US" sz="1400" dirty="0" smtClean="0">
              <a:solidFill>
                <a:srgbClr val="0088EE"/>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8</a:t>
            </a:fld>
            <a:endParaRPr kumimoji="1" lang="ja-JP" altLang="en-US"/>
          </a:p>
        </p:txBody>
      </p:sp>
    </p:spTree>
    <p:extLst>
      <p:ext uri="{BB962C8B-B14F-4D97-AF65-F5344CB8AC3E}">
        <p14:creationId xmlns:p14="http://schemas.microsoft.com/office/powerpoint/2010/main" val="184222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175902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2"/>
                </a:solidFill>
                <a:latin typeface="+mn-ea"/>
                <a:ea typeface="+mn-ea"/>
              </a:rPr>
              <a:t>　</a:t>
            </a:r>
            <a:r>
              <a:rPr lang="ja-JP" altLang="en-US" sz="1400" dirty="0" smtClean="0">
                <a:solidFill>
                  <a:srgbClr val="0088EE"/>
                </a:solidFill>
                <a:latin typeface="HGPｺﾞｼｯｸE" panose="020B0900000000000000" pitchFamily="50" charset="-128"/>
                <a:ea typeface="HGPｺﾞｼｯｸE" panose="020B0900000000000000" pitchFamily="50" charset="-128"/>
              </a:rPr>
              <a:t>事業内容につきましては、あま市国際交流協会が日本語教室を始め、在住外国人の方々に対して行っている、様々な支援の紹介や、在住外国人の方々への多文化共生についてのインタビュー等をまとめた啓発冊子の作成と、この冊子をあま市立甚目寺南中学校で行われる中学校人権教室で全校生徒に対して啓発し、人権教室の終了後に多文化共生及び人権に関するアンケートを実施するという２つの事業を計画いたしました。</a:t>
            </a:r>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solidFill>
                <a:schemeClr val="tx2"/>
              </a:solidFill>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9B7B4A5-97BB-48FD-953D-21D109A78A30}" type="slidenum">
              <a:rPr kumimoji="1" lang="ja-JP" altLang="en-US" smtClean="0"/>
              <a:t>9</a:t>
            </a:fld>
            <a:endParaRPr kumimoji="1" lang="ja-JP" altLang="en-US"/>
          </a:p>
        </p:txBody>
      </p:sp>
    </p:spTree>
    <p:extLst>
      <p:ext uri="{BB962C8B-B14F-4D97-AF65-F5344CB8AC3E}">
        <p14:creationId xmlns:p14="http://schemas.microsoft.com/office/powerpoint/2010/main" val="393849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19" name="Footer Placeholder 18"/>
          <p:cNvSpPr>
            <a:spLocks noGrp="1"/>
          </p:cNvSpPr>
          <p:nvPr>
            <p:ph type="ftr" sz="quarter" idx="11"/>
          </p:nvPr>
        </p:nvSpPr>
        <p:spPr/>
        <p:txBody>
          <a:bodyPr/>
          <a:lstStyle/>
          <a:p>
            <a:endParaRPr lang="ja-JP" altLang="en-US">
              <a:solidFill>
                <a:prstClr val="black">
                  <a:tint val="75000"/>
                </a:prstClr>
              </a:solidFill>
            </a:endParaRPr>
          </a:p>
        </p:txBody>
      </p:sp>
      <p:sp>
        <p:nvSpPr>
          <p:cNvPr id="27" name="Slide Number Placeholder 26"/>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19" name="Footer Placeholder 18"/>
          <p:cNvSpPr>
            <a:spLocks noGrp="1"/>
          </p:cNvSpPr>
          <p:nvPr>
            <p:ph type="ftr" sz="quarter" idx="11"/>
          </p:nvPr>
        </p:nvSpPr>
        <p:spPr/>
        <p:txBody>
          <a:bodyPr/>
          <a:lstStyle/>
          <a:p>
            <a:endParaRPr lang="ja-JP" altLang="en-US">
              <a:solidFill>
                <a:prstClr val="black">
                  <a:tint val="75000"/>
                </a:prstClr>
              </a:solidFill>
            </a:endParaRPr>
          </a:p>
        </p:txBody>
      </p:sp>
      <p:sp>
        <p:nvSpPr>
          <p:cNvPr id="27" name="Slide Number Placeholder 26"/>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457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201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6161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43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119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8993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40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840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Tree>
    <p:extLst>
      <p:ext uri="{BB962C8B-B14F-4D97-AF65-F5344CB8AC3E}">
        <p14:creationId xmlns:p14="http://schemas.microsoft.com/office/powerpoint/2010/main" val="286850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7493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9504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19" name="Footer Placeholder 18"/>
          <p:cNvSpPr>
            <a:spLocks noGrp="1"/>
          </p:cNvSpPr>
          <p:nvPr>
            <p:ph type="ftr" sz="quarter" idx="11"/>
          </p:nvPr>
        </p:nvSpPr>
        <p:spPr/>
        <p:txBody>
          <a:bodyPr/>
          <a:lstStyle/>
          <a:p>
            <a:endParaRPr lang="ja-JP" altLang="en-US">
              <a:solidFill>
                <a:prstClr val="black">
                  <a:tint val="75000"/>
                </a:prstClr>
              </a:solidFill>
            </a:endParaRPr>
          </a:p>
        </p:txBody>
      </p:sp>
      <p:sp>
        <p:nvSpPr>
          <p:cNvPr id="27" name="Slide Number Placeholder 26"/>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6828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8633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4245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7933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9835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078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903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1963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Tree>
    <p:extLst>
      <p:ext uri="{BB962C8B-B14F-4D97-AF65-F5344CB8AC3E}">
        <p14:creationId xmlns:p14="http://schemas.microsoft.com/office/powerpoint/2010/main" val="2289952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2672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776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60EFAE3B-664D-49F8-AD9D-2A35B60CD518}" type="datetimeFigureOut">
              <a:rPr lang="ja-JP" altLang="en-US" smtClean="0">
                <a:solidFill>
                  <a:prstClr val="black">
                    <a:tint val="75000"/>
                  </a:prstClr>
                </a:solidFill>
              </a:rPr>
              <a:pPr/>
              <a:t>2022/9/2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2EE03BA-817D-4CEE-A98F-EED6BA25F6CA}" type="slidenum">
              <a:rPr lang="ja-JP" altLang="en-US" smtClean="0">
                <a:solidFill>
                  <a:prstClr val="black">
                    <a:tint val="75000"/>
                  </a:prstClr>
                </a:solidFill>
              </a:rPr>
              <a:pPr/>
              <a:t>‹#›</a:t>
            </a:fld>
            <a:endParaRPr lang="ja-JP" altLang="en-US">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EFAE3B-664D-49F8-AD9D-2A35B60CD518}" type="datetimeFigureOut">
              <a:rPr kumimoji="1" lang="ja-JP" altLang="en-US" smtClean="0"/>
              <a:t>2022/9/2</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EE03BA-817D-4CEE-A98F-EED6BA25F6CA}"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EFAE3B-664D-49F8-AD9D-2A35B60CD518}" type="datetimeFigureOut">
              <a:rPr kumimoji="1" lang="ja-JP" altLang="en-US" smtClean="0">
                <a:solidFill>
                  <a:srgbClr val="04617B">
                    <a:shade val="90000"/>
                  </a:srgbClr>
                </a:solidFill>
              </a:rPr>
              <a:pPr/>
              <a:t>2022/9/2</a:t>
            </a:fld>
            <a:endParaRPr kumimoji="1" lang="ja-JP" alt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EE03BA-817D-4CEE-A98F-EED6BA25F6CA}" type="slidenum">
              <a:rPr kumimoji="1" lang="ja-JP" altLang="en-US" smtClean="0">
                <a:solidFill>
                  <a:srgbClr val="04617B">
                    <a:shade val="90000"/>
                  </a:srgbClr>
                </a:solidFill>
              </a:rPr>
              <a:pPr/>
              <a:t>‹#›</a:t>
            </a:fld>
            <a:endParaRPr kumimoji="1" lang="ja-JP" alt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grpSp>
    </p:spTree>
    <p:extLst>
      <p:ext uri="{BB962C8B-B14F-4D97-AF65-F5344CB8AC3E}">
        <p14:creationId xmlns:p14="http://schemas.microsoft.com/office/powerpoint/2010/main" val="15947780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EFAE3B-664D-49F8-AD9D-2A35B60CD518}" type="datetimeFigureOut">
              <a:rPr kumimoji="1" lang="ja-JP" altLang="en-US" smtClean="0">
                <a:solidFill>
                  <a:srgbClr val="04617B">
                    <a:shade val="90000"/>
                  </a:srgbClr>
                </a:solidFill>
              </a:rPr>
              <a:pPr/>
              <a:t>2022/9/2</a:t>
            </a:fld>
            <a:endParaRPr kumimoji="1" lang="ja-JP" alt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EE03BA-817D-4CEE-A98F-EED6BA25F6CA}" type="slidenum">
              <a:rPr kumimoji="1" lang="ja-JP" altLang="en-US" smtClean="0">
                <a:solidFill>
                  <a:srgbClr val="04617B">
                    <a:shade val="90000"/>
                  </a:srgbClr>
                </a:solidFill>
              </a:rPr>
              <a:pPr/>
              <a:t>‹#›</a:t>
            </a:fld>
            <a:endParaRPr kumimoji="1" lang="ja-JP" alt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grpSp>
    </p:spTree>
    <p:extLst>
      <p:ext uri="{BB962C8B-B14F-4D97-AF65-F5344CB8AC3E}">
        <p14:creationId xmlns:p14="http://schemas.microsoft.com/office/powerpoint/2010/main" val="19012110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979490"/>
            <a:ext cx="8291264" cy="3033686"/>
          </a:xfrm>
        </p:spPr>
        <p:txBody>
          <a:bodyPr>
            <a:noAutofit/>
          </a:bodyPr>
          <a:lstStyle/>
          <a:p>
            <a:pPr algn="l"/>
            <a:r>
              <a:rPr lang="ja-JP" altLang="en-US" sz="4800" dirty="0" smtClean="0">
                <a:solidFill>
                  <a:srgbClr val="0088EE"/>
                </a:solidFill>
                <a:latin typeface="HGPｺﾞｼｯｸE" panose="020B0900000000000000" pitchFamily="50" charset="-128"/>
                <a:ea typeface="HGPｺﾞｼｯｸE" panose="020B0900000000000000" pitchFamily="50" charset="-128"/>
              </a:rPr>
              <a:t>令和３</a:t>
            </a:r>
            <a:r>
              <a:rPr lang="ja-JP" altLang="ja-JP" sz="4800" dirty="0" smtClean="0">
                <a:solidFill>
                  <a:srgbClr val="0088EE"/>
                </a:solidFill>
                <a:latin typeface="HGPｺﾞｼｯｸE" panose="020B0900000000000000" pitchFamily="50" charset="-128"/>
                <a:ea typeface="HGPｺﾞｼｯｸE" panose="020B0900000000000000" pitchFamily="50" charset="-128"/>
              </a:rPr>
              <a:t>年度</a:t>
            </a:r>
            <a:r>
              <a:rPr lang="en-US" altLang="ja-JP" sz="4800" dirty="0" smtClean="0">
                <a:solidFill>
                  <a:srgbClr val="0088EE"/>
                </a:solidFill>
                <a:latin typeface="HGPｺﾞｼｯｸE" panose="020B0900000000000000" pitchFamily="50" charset="-128"/>
                <a:ea typeface="HGPｺﾞｼｯｸE" panose="020B0900000000000000" pitchFamily="50" charset="-128"/>
              </a:rPr>
              <a:t/>
            </a:r>
            <a:br>
              <a:rPr lang="en-US" altLang="ja-JP" sz="4800" dirty="0" smtClean="0">
                <a:solidFill>
                  <a:srgbClr val="0088EE"/>
                </a:solidFill>
                <a:latin typeface="HGPｺﾞｼｯｸE" panose="020B0900000000000000" pitchFamily="50" charset="-128"/>
                <a:ea typeface="HGPｺﾞｼｯｸE" panose="020B0900000000000000" pitchFamily="50" charset="-128"/>
              </a:rPr>
            </a:br>
            <a:r>
              <a:rPr lang="ja-JP" altLang="en-US" sz="800" dirty="0" smtClean="0">
                <a:solidFill>
                  <a:srgbClr val="0088EE"/>
                </a:solidFill>
                <a:latin typeface="HGPｺﾞｼｯｸE" panose="020B0900000000000000" pitchFamily="50" charset="-128"/>
                <a:ea typeface="HGPｺﾞｼｯｸE" panose="020B0900000000000000" pitchFamily="50" charset="-128"/>
              </a:rPr>
              <a:t>　　　　　　　　　　</a:t>
            </a:r>
            <a:r>
              <a:rPr lang="ja-JP" altLang="ja-JP" sz="4800" dirty="0" smtClean="0">
                <a:solidFill>
                  <a:srgbClr val="0088EE"/>
                </a:solidFill>
                <a:latin typeface="HGPｺﾞｼｯｸE" panose="020B0900000000000000" pitchFamily="50" charset="-128"/>
                <a:ea typeface="HGPｺﾞｼｯｸE" panose="020B0900000000000000" pitchFamily="50" charset="-128"/>
              </a:rPr>
              <a:t/>
            </a:r>
            <a:br>
              <a:rPr lang="ja-JP" altLang="ja-JP" sz="4800" dirty="0" smtClean="0">
                <a:solidFill>
                  <a:srgbClr val="0088EE"/>
                </a:solidFill>
                <a:latin typeface="HGPｺﾞｼｯｸE" panose="020B0900000000000000" pitchFamily="50" charset="-128"/>
                <a:ea typeface="HGPｺﾞｼｯｸE" panose="020B0900000000000000" pitchFamily="50" charset="-128"/>
              </a:rPr>
            </a:br>
            <a:r>
              <a:rPr lang="ja-JP" altLang="ja-JP" sz="4800" dirty="0" smtClean="0">
                <a:solidFill>
                  <a:srgbClr val="0088EE"/>
                </a:solidFill>
                <a:latin typeface="HGPｺﾞｼｯｸE" panose="020B0900000000000000" pitchFamily="50" charset="-128"/>
                <a:ea typeface="HGPｺﾞｼｯｸE" panose="020B0900000000000000" pitchFamily="50" charset="-128"/>
              </a:rPr>
              <a:t>愛知人権教育推進のための</a:t>
            </a:r>
            <a:r>
              <a:rPr lang="en-US" altLang="ja-JP" sz="4800" dirty="0" smtClean="0">
                <a:solidFill>
                  <a:srgbClr val="0088EE"/>
                </a:solidFill>
                <a:latin typeface="HGPｺﾞｼｯｸE" panose="020B0900000000000000" pitchFamily="50" charset="-128"/>
                <a:ea typeface="HGPｺﾞｼｯｸE" panose="020B0900000000000000" pitchFamily="50" charset="-128"/>
              </a:rPr>
              <a:t/>
            </a:r>
            <a:br>
              <a:rPr lang="en-US" altLang="ja-JP" sz="4800" dirty="0" smtClean="0">
                <a:solidFill>
                  <a:srgbClr val="0088EE"/>
                </a:solidFill>
                <a:latin typeface="HGPｺﾞｼｯｸE" panose="020B0900000000000000" pitchFamily="50" charset="-128"/>
                <a:ea typeface="HGPｺﾞｼｯｸE" panose="020B0900000000000000" pitchFamily="50" charset="-128"/>
              </a:rPr>
            </a:br>
            <a:r>
              <a:rPr lang="ja-JP" altLang="en-US" sz="800" dirty="0" smtClean="0">
                <a:solidFill>
                  <a:srgbClr val="0088EE"/>
                </a:solidFill>
                <a:latin typeface="HGPｺﾞｼｯｸE" panose="020B0900000000000000" pitchFamily="50" charset="-128"/>
                <a:ea typeface="HGPｺﾞｼｯｸE" panose="020B0900000000000000" pitchFamily="50" charset="-128"/>
              </a:rPr>
              <a:t>　</a:t>
            </a:r>
            <a:r>
              <a:rPr lang="en-US" altLang="ja-JP" sz="4800" dirty="0" smtClean="0">
                <a:solidFill>
                  <a:srgbClr val="0088EE"/>
                </a:solidFill>
                <a:latin typeface="HGPｺﾞｼｯｸE" panose="020B0900000000000000" pitchFamily="50" charset="-128"/>
                <a:ea typeface="HGPｺﾞｼｯｸE" panose="020B0900000000000000" pitchFamily="50" charset="-128"/>
              </a:rPr>
              <a:t/>
            </a:r>
            <a:br>
              <a:rPr lang="en-US" altLang="ja-JP" sz="4800" dirty="0" smtClean="0">
                <a:solidFill>
                  <a:srgbClr val="0088EE"/>
                </a:solidFill>
                <a:latin typeface="HGPｺﾞｼｯｸE" panose="020B0900000000000000" pitchFamily="50" charset="-128"/>
                <a:ea typeface="HGPｺﾞｼｯｸE" panose="020B0900000000000000" pitchFamily="50" charset="-128"/>
              </a:rPr>
            </a:br>
            <a:r>
              <a:rPr lang="ja-JP" altLang="ja-JP" sz="4800" dirty="0" smtClean="0">
                <a:solidFill>
                  <a:srgbClr val="0088EE"/>
                </a:solidFill>
                <a:latin typeface="HGPｺﾞｼｯｸE" panose="020B0900000000000000" pitchFamily="50" charset="-128"/>
                <a:ea typeface="HGPｺﾞｼｯｸE" panose="020B0900000000000000" pitchFamily="50" charset="-128"/>
              </a:rPr>
              <a:t>調査研究委託事業</a:t>
            </a:r>
            <a:r>
              <a:rPr lang="en-US" altLang="ja-JP" sz="4800" dirty="0" smtClean="0">
                <a:solidFill>
                  <a:srgbClr val="0088EE"/>
                </a:solidFill>
                <a:latin typeface="HGPｺﾞｼｯｸE" panose="020B0900000000000000" pitchFamily="50" charset="-128"/>
                <a:ea typeface="HGPｺﾞｼｯｸE" panose="020B0900000000000000" pitchFamily="50" charset="-128"/>
              </a:rPr>
              <a:t/>
            </a:r>
            <a:br>
              <a:rPr lang="en-US" altLang="ja-JP" sz="4800" dirty="0" smtClean="0">
                <a:solidFill>
                  <a:srgbClr val="0088EE"/>
                </a:solidFill>
                <a:latin typeface="HGPｺﾞｼｯｸE" panose="020B0900000000000000" pitchFamily="50" charset="-128"/>
                <a:ea typeface="HGPｺﾞｼｯｸE" panose="020B0900000000000000" pitchFamily="50" charset="-128"/>
              </a:rPr>
            </a:br>
            <a:r>
              <a:rPr kumimoji="1" lang="ja-JP" altLang="en-US" sz="2400" dirty="0" smtClean="0">
                <a:solidFill>
                  <a:srgbClr val="0070C0"/>
                </a:solidFill>
                <a:latin typeface="HGPｺﾞｼｯｸE" panose="020B0900000000000000" pitchFamily="50" charset="-128"/>
                <a:ea typeface="HGPｺﾞｼｯｸE" panose="020B0900000000000000" pitchFamily="50" charset="-128"/>
              </a:rPr>
              <a:t>　</a:t>
            </a:r>
            <a:endParaRPr kumimoji="1" lang="ja-JP" altLang="en-US" sz="4800" dirty="0">
              <a:solidFill>
                <a:srgbClr val="0070C0"/>
              </a:solidFill>
              <a:latin typeface="HGPｺﾞｼｯｸE" panose="020B0900000000000000" pitchFamily="50" charset="-128"/>
              <a:ea typeface="HGPｺﾞｼｯｸE" panose="020B0900000000000000" pitchFamily="50" charset="-128"/>
            </a:endParaRPr>
          </a:p>
        </p:txBody>
      </p:sp>
      <p:sp>
        <p:nvSpPr>
          <p:cNvPr id="7" name="タイトル 1"/>
          <p:cNvSpPr txBox="1">
            <a:spLocks/>
          </p:cNvSpPr>
          <p:nvPr/>
        </p:nvSpPr>
        <p:spPr>
          <a:xfrm>
            <a:off x="3851920" y="6021288"/>
            <a:ext cx="5184576"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rgbClr val="0088EE"/>
                </a:solidFill>
                <a:latin typeface="HGPｺﾞｼｯｸE" panose="020B0900000000000000" pitchFamily="50" charset="-128"/>
                <a:ea typeface="HGPｺﾞｼｯｸE" panose="020B0900000000000000" pitchFamily="50" charset="-128"/>
              </a:rPr>
              <a:t>あま市人権教育実行委員会</a:t>
            </a:r>
            <a:endParaRPr lang="ja-JP" altLang="en-US" sz="3200" dirty="0">
              <a:solidFill>
                <a:srgbClr val="0088EE"/>
              </a:solidFill>
              <a:latin typeface="HGPｺﾞｼｯｸE" panose="020B0900000000000000" pitchFamily="50" charset="-128"/>
              <a:ea typeface="HGPｺﾞｼｯｸE" panose="020B09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454" y="808684"/>
            <a:ext cx="1333500" cy="1333500"/>
          </a:xfrm>
          <a:prstGeom prst="rect">
            <a:avLst/>
          </a:prstGeom>
        </p:spPr>
      </p:pic>
    </p:spTree>
    <p:extLst>
      <p:ext uri="{BB962C8B-B14F-4D97-AF65-F5344CB8AC3E}">
        <p14:creationId xmlns:p14="http://schemas.microsoft.com/office/powerpoint/2010/main" val="12095628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41669" y="2484000"/>
            <a:ext cx="8568952" cy="3384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solidFill>
                  <a:srgbClr val="0088EE"/>
                </a:solidFill>
                <a:latin typeface="HGPｺﾞｼｯｸE" panose="020B0900000000000000" pitchFamily="50" charset="-128"/>
                <a:ea typeface="HGPｺﾞｼｯｸE" panose="020B0900000000000000" pitchFamily="50" charset="-128"/>
              </a:rPr>
              <a:t>　　・あま市</a:t>
            </a:r>
            <a:r>
              <a:rPr lang="ja-JP" altLang="ja-JP" sz="2200" dirty="0" smtClean="0">
                <a:solidFill>
                  <a:srgbClr val="0088EE"/>
                </a:solidFill>
                <a:latin typeface="HGPｺﾞｼｯｸE" panose="020B0900000000000000" pitchFamily="50" charset="-128"/>
                <a:ea typeface="HGPｺﾞｼｯｸE" panose="020B0900000000000000" pitchFamily="50" charset="-128"/>
              </a:rPr>
              <a:t>人権</a:t>
            </a:r>
            <a:r>
              <a:rPr lang="ja-JP" altLang="ja-JP" sz="2200" dirty="0">
                <a:solidFill>
                  <a:srgbClr val="0088EE"/>
                </a:solidFill>
                <a:latin typeface="HGPｺﾞｼｯｸE" panose="020B0900000000000000" pitchFamily="50" charset="-128"/>
                <a:ea typeface="HGPｺﾞｼｯｸE" panose="020B0900000000000000" pitchFamily="50" charset="-128"/>
              </a:rPr>
              <a:t>擁護</a:t>
            </a:r>
            <a:r>
              <a:rPr lang="ja-JP" altLang="ja-JP" sz="2200" dirty="0" smtClean="0">
                <a:solidFill>
                  <a:srgbClr val="0088EE"/>
                </a:solidFill>
                <a:latin typeface="HGPｺﾞｼｯｸE" panose="020B0900000000000000" pitchFamily="50" charset="-128"/>
                <a:ea typeface="HGPｺﾞｼｯｸE" panose="020B0900000000000000" pitchFamily="50" charset="-128"/>
              </a:rPr>
              <a:t>委員</a:t>
            </a:r>
            <a:r>
              <a:rPr lang="ja-JP" altLang="en-US" sz="2200" dirty="0" smtClean="0">
                <a:solidFill>
                  <a:srgbClr val="0088EE"/>
                </a:solidFill>
                <a:latin typeface="HGPｺﾞｼｯｸE" panose="020B0900000000000000" pitchFamily="50" charset="-128"/>
                <a:ea typeface="HGPｺﾞｼｯｸE" panose="020B0900000000000000" pitchFamily="50" charset="-128"/>
              </a:rPr>
              <a:t>代表</a:t>
            </a:r>
            <a:r>
              <a:rPr lang="ja-JP" altLang="en-US" sz="1800" dirty="0" smtClean="0">
                <a:solidFill>
                  <a:srgbClr val="0088EE"/>
                </a:solidFill>
                <a:latin typeface="HGPｺﾞｼｯｸE" panose="020B0900000000000000" pitchFamily="50" charset="-128"/>
                <a:ea typeface="HGPｺﾞｼｯｸE" panose="020B0900000000000000" pitchFamily="50" charset="-128"/>
              </a:rPr>
              <a:t>（津島人権擁護委員協議会東部地区委員会会長）</a:t>
            </a:r>
            <a:r>
              <a:rPr lang="ja-JP" altLang="ja-JP" sz="1800" dirty="0">
                <a:solidFill>
                  <a:srgbClr val="0088EE"/>
                </a:solidFill>
                <a:latin typeface="HGPｺﾞｼｯｸE" panose="020B0900000000000000" pitchFamily="50" charset="-128"/>
                <a:ea typeface="HGPｺﾞｼｯｸE" panose="020B0900000000000000" pitchFamily="50" charset="-128"/>
              </a:rPr>
              <a:t>　</a:t>
            </a:r>
            <a:endParaRPr lang="en-US" altLang="ja-JP" sz="18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smtClean="0">
                <a:solidFill>
                  <a:srgbClr val="0088EE"/>
                </a:solidFill>
                <a:latin typeface="HGPｺﾞｼｯｸE" panose="020B0900000000000000" pitchFamily="50" charset="-128"/>
                <a:ea typeface="HGPｺﾞｼｯｸE" panose="020B0900000000000000" pitchFamily="50" charset="-128"/>
              </a:rPr>
              <a:t>　　・あま市</a:t>
            </a:r>
            <a:r>
              <a:rPr lang="zh-CN" altLang="en-US" sz="2200" dirty="0" smtClean="0">
                <a:solidFill>
                  <a:srgbClr val="0088EE"/>
                </a:solidFill>
                <a:latin typeface="HGPｺﾞｼｯｸE" panose="020B0900000000000000" pitchFamily="50" charset="-128"/>
                <a:ea typeface="HGPｺﾞｼｯｸE" panose="020B0900000000000000" pitchFamily="50" charset="-128"/>
              </a:rPr>
              <a:t>小中学校</a:t>
            </a:r>
            <a:r>
              <a:rPr lang="zh-CN" altLang="en-US" sz="2200" dirty="0">
                <a:solidFill>
                  <a:srgbClr val="0088EE"/>
                </a:solidFill>
                <a:latin typeface="HGPｺﾞｼｯｸE" panose="020B0900000000000000" pitchFamily="50" charset="-128"/>
                <a:ea typeface="HGPｺﾞｼｯｸE" panose="020B0900000000000000" pitchFamily="50" charset="-128"/>
              </a:rPr>
              <a:t>人権教育研究会</a:t>
            </a:r>
            <a:r>
              <a:rPr lang="zh-CN" altLang="en-US" sz="2200" dirty="0" smtClean="0">
                <a:solidFill>
                  <a:srgbClr val="0088EE"/>
                </a:solidFill>
                <a:latin typeface="HGPｺﾞｼｯｸE" panose="020B0900000000000000" pitchFamily="50" charset="-128"/>
                <a:ea typeface="HGPｺﾞｼｯｸE" panose="020B0900000000000000" pitchFamily="50" charset="-128"/>
              </a:rPr>
              <a:t>会長</a:t>
            </a:r>
            <a:r>
              <a:rPr lang="ja-JP" altLang="en-US" sz="1800" dirty="0" smtClean="0">
                <a:solidFill>
                  <a:srgbClr val="0088EE"/>
                </a:solidFill>
                <a:latin typeface="HGPｺﾞｼｯｸE" panose="020B0900000000000000" pitchFamily="50" charset="-128"/>
                <a:ea typeface="HGPｺﾞｼｯｸE" panose="020B0900000000000000" pitchFamily="50" charset="-128"/>
              </a:rPr>
              <a:t>　（あま市立甚目寺東小学校長）</a:t>
            </a:r>
            <a:endParaRPr lang="en-US" altLang="zh-CN" sz="18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zh-CN"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smtClean="0">
                <a:solidFill>
                  <a:srgbClr val="0088EE"/>
                </a:solidFill>
                <a:latin typeface="HGPｺﾞｼｯｸE" panose="020B0900000000000000" pitchFamily="50" charset="-128"/>
                <a:ea typeface="HGPｺﾞｼｯｸE" panose="020B0900000000000000" pitchFamily="50" charset="-128"/>
              </a:rPr>
              <a:t>　　・あま市国際交流協会会長</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smtClean="0">
                <a:solidFill>
                  <a:srgbClr val="0088EE"/>
                </a:solidFill>
                <a:latin typeface="HGPｺﾞｼｯｸE" panose="020B0900000000000000" pitchFamily="50" charset="-128"/>
                <a:ea typeface="HGPｺﾞｼｯｸE" panose="020B0900000000000000" pitchFamily="50" charset="-128"/>
              </a:rPr>
              <a:t>　　・あま市</a:t>
            </a:r>
            <a:r>
              <a:rPr lang="zh-TW" altLang="en-US" sz="2200" dirty="0" smtClean="0">
                <a:solidFill>
                  <a:srgbClr val="0088EE"/>
                </a:solidFill>
                <a:latin typeface="HGPｺﾞｼｯｸE" panose="020B0900000000000000" pitchFamily="50" charset="-128"/>
                <a:ea typeface="HGPｺﾞｼｯｸE" panose="020B0900000000000000" pitchFamily="50" charset="-128"/>
              </a:rPr>
              <a:t>教育</a:t>
            </a:r>
            <a:r>
              <a:rPr lang="zh-TW" altLang="en-US" sz="2200" dirty="0">
                <a:solidFill>
                  <a:srgbClr val="0088EE"/>
                </a:solidFill>
                <a:latin typeface="HGPｺﾞｼｯｸE" panose="020B0900000000000000" pitchFamily="50" charset="-128"/>
                <a:ea typeface="HGPｺﾞｼｯｸE" panose="020B0900000000000000" pitchFamily="50" charset="-128"/>
              </a:rPr>
              <a:t>委員会教育部生涯学習</a:t>
            </a:r>
            <a:r>
              <a:rPr lang="zh-TW" altLang="en-US" sz="2200" dirty="0" smtClean="0">
                <a:solidFill>
                  <a:srgbClr val="0088EE"/>
                </a:solidFill>
                <a:latin typeface="HGPｺﾞｼｯｸE" panose="020B0900000000000000" pitchFamily="50" charset="-128"/>
                <a:ea typeface="HGPｺﾞｼｯｸE" panose="020B0900000000000000" pitchFamily="50" charset="-128"/>
              </a:rPr>
              <a:t>課長</a:t>
            </a:r>
            <a:endParaRPr lang="en-US" altLang="zh-TW"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zh-TW" sz="1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smtClean="0">
                <a:solidFill>
                  <a:srgbClr val="0088EE"/>
                </a:solidFill>
                <a:latin typeface="HGPｺﾞｼｯｸE" panose="020B0900000000000000" pitchFamily="50" charset="-128"/>
                <a:ea typeface="HGPｺﾞｼｯｸE" panose="020B0900000000000000" pitchFamily="50" charset="-128"/>
              </a:rPr>
              <a:t>　　・あま市</a:t>
            </a:r>
            <a:r>
              <a:rPr lang="zh-TW" altLang="en-US" sz="2200" dirty="0" smtClean="0">
                <a:solidFill>
                  <a:srgbClr val="0088EE"/>
                </a:solidFill>
                <a:latin typeface="HGPｺﾞｼｯｸE" panose="020B0900000000000000" pitchFamily="50" charset="-128"/>
                <a:ea typeface="HGPｺﾞｼｯｸE" panose="020B0900000000000000" pitchFamily="50" charset="-128"/>
              </a:rPr>
              <a:t>企画</a:t>
            </a:r>
            <a:r>
              <a:rPr lang="zh-TW" altLang="en-US" sz="2200" dirty="0">
                <a:solidFill>
                  <a:srgbClr val="0088EE"/>
                </a:solidFill>
                <a:latin typeface="HGPｺﾞｼｯｸE" panose="020B0900000000000000" pitchFamily="50" charset="-128"/>
                <a:ea typeface="HGPｺﾞｼｯｸE" panose="020B0900000000000000" pitchFamily="50" charset="-128"/>
              </a:rPr>
              <a:t>財政部人権推進</a:t>
            </a:r>
            <a:r>
              <a:rPr lang="zh-TW" altLang="en-US" sz="2200" dirty="0" smtClean="0">
                <a:solidFill>
                  <a:srgbClr val="0088EE"/>
                </a:solidFill>
                <a:latin typeface="HGPｺﾞｼｯｸE" panose="020B0900000000000000" pitchFamily="50" charset="-128"/>
                <a:ea typeface="HGPｺﾞｼｯｸE" panose="020B0900000000000000" pitchFamily="50" charset="-128"/>
              </a:rPr>
              <a:t>課長</a:t>
            </a:r>
            <a:endParaRPr lang="en-US" altLang="zh-TW"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1400" dirty="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smtClean="0">
                <a:solidFill>
                  <a:srgbClr val="0088EE"/>
                </a:solidFill>
                <a:latin typeface="HGPｺﾞｼｯｸE" panose="020B0900000000000000" pitchFamily="50" charset="-128"/>
                <a:ea typeface="HGPｺﾞｼｯｸE" panose="020B0900000000000000" pitchFamily="50" charset="-128"/>
              </a:rPr>
              <a:t>　　・あま市</a:t>
            </a:r>
            <a:r>
              <a:rPr lang="zh-TW" altLang="en-US" sz="2200" dirty="0" smtClean="0">
                <a:solidFill>
                  <a:srgbClr val="0088EE"/>
                </a:solidFill>
                <a:latin typeface="HGPｺﾞｼｯｸE" panose="020B0900000000000000" pitchFamily="50" charset="-128"/>
                <a:ea typeface="HGPｺﾞｼｯｸE" panose="020B0900000000000000" pitchFamily="50" charset="-128"/>
              </a:rPr>
              <a:t>教育</a:t>
            </a:r>
            <a:r>
              <a:rPr lang="zh-TW" altLang="en-US" sz="2200" dirty="0">
                <a:solidFill>
                  <a:srgbClr val="0088EE"/>
                </a:solidFill>
                <a:latin typeface="HGPｺﾞｼｯｸE" panose="020B0900000000000000" pitchFamily="50" charset="-128"/>
                <a:ea typeface="HGPｺﾞｼｯｸE" panose="020B0900000000000000" pitchFamily="50" charset="-128"/>
              </a:rPr>
              <a:t>委員会教育部生涯</a:t>
            </a:r>
            <a:r>
              <a:rPr lang="zh-TW" altLang="en-US" sz="2200" dirty="0" smtClean="0">
                <a:solidFill>
                  <a:srgbClr val="0088EE"/>
                </a:solidFill>
                <a:latin typeface="HGPｺﾞｼｯｸE" panose="020B0900000000000000" pitchFamily="50" charset="-128"/>
                <a:ea typeface="HGPｺﾞｼｯｸE" panose="020B0900000000000000" pitchFamily="50" charset="-128"/>
              </a:rPr>
              <a:t>学習課</a:t>
            </a:r>
            <a:r>
              <a:rPr lang="ja-JP" altLang="en-US" sz="2200" dirty="0" smtClean="0">
                <a:solidFill>
                  <a:srgbClr val="0088EE"/>
                </a:solidFill>
                <a:latin typeface="HGPｺﾞｼｯｸE" panose="020B0900000000000000" pitchFamily="50" charset="-128"/>
                <a:ea typeface="HGPｺﾞｼｯｸE" panose="020B0900000000000000" pitchFamily="50" charset="-128"/>
              </a:rPr>
              <a:t>職員　２名（事務局）</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
        <p:nvSpPr>
          <p:cNvPr id="6" name="タイトル 1"/>
          <p:cNvSpPr txBox="1">
            <a:spLocks/>
          </p:cNvSpPr>
          <p:nvPr/>
        </p:nvSpPr>
        <p:spPr>
          <a:xfrm>
            <a:off x="252000" y="1188000"/>
            <a:ext cx="4680520" cy="504056"/>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800" dirty="0">
                <a:solidFill>
                  <a:srgbClr val="0088EE"/>
                </a:solidFill>
                <a:latin typeface="HGPｺﾞｼｯｸE" panose="020B0900000000000000" pitchFamily="50" charset="-128"/>
                <a:ea typeface="HGPｺﾞｼｯｸE" panose="020B0900000000000000" pitchFamily="50" charset="-128"/>
              </a:rPr>
              <a:t>④　実行委員会について</a:t>
            </a:r>
            <a:endParaRPr lang="en-US" altLang="ja-JP" sz="2800" dirty="0">
              <a:solidFill>
                <a:srgbClr val="0088EE"/>
              </a:solidFill>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755576" y="1908000"/>
            <a:ext cx="3456384" cy="461665"/>
          </a:xfrm>
          <a:prstGeom prst="rect">
            <a:avLst/>
          </a:prstGeom>
          <a:noFill/>
        </p:spPr>
        <p:txBody>
          <a:bodyPr wrap="square" rtlCol="0">
            <a:spAutoFit/>
          </a:bodyPr>
          <a:lstStyle/>
          <a:p>
            <a:r>
              <a:rPr kumimoji="1" lang="en-US" altLang="ja-JP" sz="2400" dirty="0" smtClean="0">
                <a:solidFill>
                  <a:srgbClr val="0088EE"/>
                </a:solidFill>
                <a:latin typeface="HGPｺﾞｼｯｸE" panose="020B0900000000000000" pitchFamily="50" charset="-128"/>
                <a:ea typeface="HGPｺﾞｼｯｸE" panose="020B0900000000000000" pitchFamily="50" charset="-128"/>
              </a:rPr>
              <a:t>【</a:t>
            </a:r>
            <a:r>
              <a:rPr kumimoji="1" lang="ja-JP" altLang="en-US" sz="2400" dirty="0" smtClean="0">
                <a:solidFill>
                  <a:srgbClr val="0088EE"/>
                </a:solidFill>
                <a:latin typeface="HGPｺﾞｼｯｸE" panose="020B0900000000000000" pitchFamily="50" charset="-128"/>
                <a:ea typeface="HGPｺﾞｼｯｸE" panose="020B0900000000000000" pitchFamily="50" charset="-128"/>
              </a:rPr>
              <a:t>実行委員会の構成</a:t>
            </a:r>
            <a:r>
              <a:rPr kumimoji="1" lang="en-US" altLang="ja-JP" sz="2400" dirty="0" smtClean="0">
                <a:solidFill>
                  <a:srgbClr val="0088EE"/>
                </a:solidFill>
                <a:latin typeface="HGPｺﾞｼｯｸE" panose="020B0900000000000000" pitchFamily="50" charset="-128"/>
                <a:ea typeface="HGPｺﾞｼｯｸE" panose="020B0900000000000000" pitchFamily="50" charset="-128"/>
              </a:rPr>
              <a:t>】</a:t>
            </a:r>
            <a:endParaRPr kumimoji="1" lang="ja-JP" altLang="en-US" sz="2400" dirty="0">
              <a:solidFill>
                <a:srgbClr val="0088E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981681990"/>
      </p:ext>
    </p:extLst>
  </p:cSld>
  <p:clrMapOvr>
    <a:masterClrMapping/>
  </p:clrMapOvr>
  <mc:AlternateContent xmlns:mc="http://schemas.openxmlformats.org/markup-compatibility/2006" xmlns:p14="http://schemas.microsoft.com/office/powerpoint/2010/main">
    <mc:Choice Requires="p14">
      <p:transition spd="slow" p14:dur="2000" advTm="64000"/>
    </mc:Choice>
    <mc:Fallback xmlns="">
      <p:transition spd="slow" advTm="6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1080000"/>
            <a:ext cx="2952328" cy="672461"/>
          </a:xfrm>
        </p:spPr>
        <p:txBody>
          <a:bodyPr>
            <a:noAutofit/>
          </a:bodyPr>
          <a:lstStyle/>
          <a:p>
            <a:r>
              <a:rPr lang="en-US" altLang="ja-JP" sz="2400" dirty="0">
                <a:solidFill>
                  <a:srgbClr val="0088EE"/>
                </a:solidFill>
                <a:latin typeface="HGPｺﾞｼｯｸE" panose="020B0900000000000000" pitchFamily="50" charset="-128"/>
                <a:ea typeface="HGPｺﾞｼｯｸE" panose="020B0900000000000000" pitchFamily="50" charset="-128"/>
              </a:rPr>
              <a:t>【</a:t>
            </a:r>
            <a:r>
              <a:rPr lang="ja-JP" altLang="en-US" sz="2400" dirty="0">
                <a:solidFill>
                  <a:srgbClr val="0088EE"/>
                </a:solidFill>
                <a:latin typeface="HGPｺﾞｼｯｸE" panose="020B0900000000000000" pitchFamily="50" charset="-128"/>
                <a:ea typeface="HGPｺﾞｼｯｸE" panose="020B0900000000000000" pitchFamily="50" charset="-128"/>
              </a:rPr>
              <a:t>実行委員会</a:t>
            </a:r>
            <a:r>
              <a:rPr lang="ja-JP" altLang="en-US" sz="2400" dirty="0" smtClean="0">
                <a:solidFill>
                  <a:srgbClr val="0088EE"/>
                </a:solidFill>
                <a:latin typeface="HGPｺﾞｼｯｸE" panose="020B0900000000000000" pitchFamily="50" charset="-128"/>
                <a:ea typeface="HGPｺﾞｼｯｸE" panose="020B0900000000000000" pitchFamily="50" charset="-128"/>
              </a:rPr>
              <a:t>の開催</a:t>
            </a:r>
            <a:r>
              <a:rPr lang="en-US" altLang="ja-JP" sz="2400" dirty="0" smtClean="0">
                <a:solidFill>
                  <a:srgbClr val="0088EE"/>
                </a:solidFill>
                <a:latin typeface="HGPｺﾞｼｯｸE" panose="020B0900000000000000" pitchFamily="50" charset="-128"/>
                <a:ea typeface="HGPｺﾞｼｯｸE" panose="020B0900000000000000" pitchFamily="50" charset="-128"/>
              </a:rPr>
              <a:t>】</a:t>
            </a:r>
            <a:br>
              <a:rPr lang="en-US" altLang="ja-JP" sz="2400" dirty="0" smtClean="0">
                <a:solidFill>
                  <a:srgbClr val="0088EE"/>
                </a:solidFill>
                <a:latin typeface="HGPｺﾞｼｯｸE" panose="020B0900000000000000" pitchFamily="50" charset="-128"/>
                <a:ea typeface="HGPｺﾞｼｯｸE" panose="020B0900000000000000" pitchFamily="50" charset="-128"/>
              </a:rPr>
            </a:br>
            <a:endParaRPr lang="ja-JP" altLang="en-US" sz="800" dirty="0">
              <a:solidFill>
                <a:srgbClr val="0088EE"/>
              </a:solidFill>
              <a:latin typeface="HGPｺﾞｼｯｸE" panose="020B0900000000000000" pitchFamily="50" charset="-128"/>
              <a:ea typeface="HGPｺﾞｼｯｸE" panose="020B0900000000000000" pitchFamily="50" charset="-128"/>
            </a:endParaRPr>
          </a:p>
        </p:txBody>
      </p:sp>
      <p:sp>
        <p:nvSpPr>
          <p:cNvPr id="3" name="タイトル 1"/>
          <p:cNvSpPr txBox="1">
            <a:spLocks/>
          </p:cNvSpPr>
          <p:nvPr/>
        </p:nvSpPr>
        <p:spPr>
          <a:xfrm>
            <a:off x="72000" y="1628800"/>
            <a:ext cx="8598556" cy="48245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令和３年７月２７日　第１回実行委員会</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6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内容：事業の説明、実行委員会規約（案）の承認、</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役員選出及び事業計画の承認</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000" dirty="0" smtClean="0">
                <a:solidFill>
                  <a:srgbClr val="0088EE"/>
                </a:solidFill>
                <a:latin typeface="HGPｺﾞｼｯｸE" panose="020B0900000000000000" pitchFamily="50" charset="-128"/>
                <a:ea typeface="HGPｺﾞｼｯｸE" panose="020B0900000000000000" pitchFamily="50" charset="-128"/>
              </a:rPr>
              <a:t>　</a:t>
            </a:r>
            <a:r>
              <a:rPr lang="ja-JP" altLang="en-US" sz="6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令和３年９月２１日　第２回実行委員会</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zh-CN" sz="6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内容：教材作成の進捗状況の確認について</a:t>
            </a:r>
            <a:endParaRPr lang="en-US" altLang="zh-CN"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800" dirty="0" smtClean="0">
                <a:solidFill>
                  <a:srgbClr val="0088EE"/>
                </a:solidFill>
                <a:latin typeface="HGPｺﾞｼｯｸE" panose="020B0900000000000000" pitchFamily="50" charset="-128"/>
                <a:ea typeface="HGPｺﾞｼｯｸE" panose="020B0900000000000000" pitchFamily="50" charset="-128"/>
              </a:rPr>
              <a:t>　</a:t>
            </a:r>
            <a:r>
              <a:rPr lang="ja-JP" altLang="en-US" sz="1000" dirty="0">
                <a:solidFill>
                  <a:srgbClr val="0088EE"/>
                </a:solidFill>
                <a:latin typeface="HGPｺﾞｼｯｸE" panose="020B0900000000000000" pitchFamily="50" charset="-128"/>
                <a:ea typeface="HGPｺﾞｼｯｸE" panose="020B0900000000000000" pitchFamily="50" charset="-128"/>
              </a:rPr>
              <a:t>　</a:t>
            </a: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令和３年１１月３０日　第３回実行委員会</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6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内容：中学校人権教室の事前打合せ（啓発冊子・アンケート</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内容の確認）</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800" dirty="0" smtClean="0">
                <a:solidFill>
                  <a:srgbClr val="0088EE"/>
                </a:solidFill>
                <a:latin typeface="HGPｺﾞｼｯｸE" panose="020B0900000000000000" pitchFamily="50" charset="-128"/>
                <a:ea typeface="HGPｺﾞｼｯｸE" panose="020B0900000000000000" pitchFamily="50" charset="-128"/>
              </a:rPr>
              <a:t>　</a:t>
            </a:r>
            <a:endParaRPr lang="en-US" altLang="zh-TW" sz="9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令和４年２月８日　第４回実行委員会</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6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内容：事業報告及び会計報告、今後の流れについて</a:t>
            </a:r>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endParaRPr lang="ja-JP" altLang="en-US" sz="2400" dirty="0">
              <a:solidFill>
                <a:srgbClr val="0088EE"/>
              </a:solidFill>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Tree>
    <p:extLst>
      <p:ext uri="{BB962C8B-B14F-4D97-AF65-F5344CB8AC3E}">
        <p14:creationId xmlns:p14="http://schemas.microsoft.com/office/powerpoint/2010/main" val="1297983478"/>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9538" y="1906161"/>
            <a:ext cx="7632848" cy="504056"/>
          </a:xfrm>
        </p:spPr>
        <p:txBody>
          <a:bodyPr>
            <a:noAutofit/>
          </a:bodyPr>
          <a:lstStyle/>
          <a:p>
            <a:r>
              <a:rPr lang="en-US" altLang="ja-JP" sz="2800" dirty="0" smtClean="0">
                <a:solidFill>
                  <a:srgbClr val="0088EE"/>
                </a:solidFill>
                <a:latin typeface="HGPｺﾞｼｯｸE" panose="020B0900000000000000" pitchFamily="50" charset="-128"/>
                <a:ea typeface="HGPｺﾞｼｯｸE" panose="020B0900000000000000" pitchFamily="50" charset="-128"/>
              </a:rPr>
              <a:t/>
            </a:r>
            <a:br>
              <a:rPr lang="en-US" altLang="ja-JP" sz="2800" dirty="0" smtClean="0">
                <a:solidFill>
                  <a:srgbClr val="0088EE"/>
                </a:solidFill>
                <a:latin typeface="HGPｺﾞｼｯｸE" panose="020B0900000000000000" pitchFamily="50" charset="-128"/>
                <a:ea typeface="HGPｺﾞｼｯｸE" panose="020B0900000000000000" pitchFamily="50" charset="-128"/>
              </a:rPr>
            </a:br>
            <a:r>
              <a:rPr lang="en-US" altLang="ja-JP" sz="2800" dirty="0">
                <a:solidFill>
                  <a:srgbClr val="0088EE"/>
                </a:solidFill>
                <a:latin typeface="HGPｺﾞｼｯｸE" panose="020B0900000000000000" pitchFamily="50" charset="-128"/>
                <a:ea typeface="HGPｺﾞｼｯｸE" panose="020B0900000000000000" pitchFamily="50" charset="-128"/>
              </a:rPr>
              <a:t/>
            </a:r>
            <a:br>
              <a:rPr lang="en-US" altLang="ja-JP" sz="2800" dirty="0">
                <a:solidFill>
                  <a:srgbClr val="0088EE"/>
                </a:solidFill>
                <a:latin typeface="HGPｺﾞｼｯｸE" panose="020B0900000000000000" pitchFamily="50" charset="-128"/>
                <a:ea typeface="HGPｺﾞｼｯｸE" panose="020B0900000000000000" pitchFamily="50" charset="-128"/>
              </a:rPr>
            </a:br>
            <a:r>
              <a:rPr lang="en-US" altLang="ja-JP" sz="2800" dirty="0" smtClean="0">
                <a:solidFill>
                  <a:srgbClr val="0088EE"/>
                </a:solidFill>
                <a:latin typeface="HGPｺﾞｼｯｸE" panose="020B0900000000000000" pitchFamily="50" charset="-128"/>
                <a:ea typeface="HGPｺﾞｼｯｸE" panose="020B0900000000000000" pitchFamily="50" charset="-128"/>
              </a:rPr>
              <a:t/>
            </a:r>
            <a:br>
              <a:rPr lang="en-US" altLang="ja-JP" sz="2800" dirty="0" smtClean="0">
                <a:solidFill>
                  <a:srgbClr val="0088EE"/>
                </a:solidFill>
                <a:latin typeface="HGPｺﾞｼｯｸE" panose="020B0900000000000000" pitchFamily="50" charset="-128"/>
                <a:ea typeface="HGPｺﾞｼｯｸE" panose="020B0900000000000000" pitchFamily="50" charset="-128"/>
              </a:rPr>
            </a:br>
            <a:r>
              <a:rPr lang="en-US" altLang="ja-JP" sz="2800" dirty="0" smtClean="0">
                <a:solidFill>
                  <a:srgbClr val="0088EE"/>
                </a:solidFill>
                <a:latin typeface="HGPｺﾞｼｯｸE" panose="020B0900000000000000" pitchFamily="50" charset="-128"/>
                <a:ea typeface="HGPｺﾞｼｯｸE" panose="020B0900000000000000" pitchFamily="50" charset="-128"/>
              </a:rPr>
              <a:t/>
            </a:r>
            <a:br>
              <a:rPr lang="en-US" altLang="ja-JP" sz="2800" dirty="0" smtClean="0">
                <a:solidFill>
                  <a:srgbClr val="0088EE"/>
                </a:solidFill>
                <a:latin typeface="HGPｺﾞｼｯｸE" panose="020B0900000000000000" pitchFamily="50" charset="-128"/>
                <a:ea typeface="HGPｺﾞｼｯｸE" panose="020B0900000000000000" pitchFamily="50" charset="-128"/>
              </a:rPr>
            </a:br>
            <a:r>
              <a:rPr lang="en-US" altLang="ja-JP" sz="2800" dirty="0">
                <a:solidFill>
                  <a:srgbClr val="0088EE"/>
                </a:solidFill>
                <a:latin typeface="HGPｺﾞｼｯｸE" panose="020B0900000000000000" pitchFamily="50" charset="-128"/>
                <a:ea typeface="HGPｺﾞｼｯｸE" panose="020B0900000000000000" pitchFamily="50" charset="-128"/>
              </a:rPr>
              <a:t/>
            </a:r>
            <a:br>
              <a:rPr lang="en-US" altLang="ja-JP" sz="2800" dirty="0">
                <a:solidFill>
                  <a:srgbClr val="0088EE"/>
                </a:solidFill>
                <a:latin typeface="HGPｺﾞｼｯｸE" panose="020B0900000000000000" pitchFamily="50" charset="-128"/>
                <a:ea typeface="HGPｺﾞｼｯｸE" panose="020B0900000000000000" pitchFamily="50" charset="-128"/>
              </a:rPr>
            </a:br>
            <a:r>
              <a:rPr lang="en-US" altLang="ja-JP" sz="2800" dirty="0" smtClean="0">
                <a:solidFill>
                  <a:srgbClr val="0088EE"/>
                </a:solidFill>
                <a:latin typeface="HGPｺﾞｼｯｸE" panose="020B0900000000000000" pitchFamily="50" charset="-128"/>
                <a:ea typeface="HGPｺﾞｼｯｸE" panose="020B0900000000000000" pitchFamily="50" charset="-128"/>
              </a:rPr>
              <a:t/>
            </a:r>
            <a:br>
              <a:rPr lang="en-US" altLang="ja-JP" sz="2800" dirty="0" smtClean="0">
                <a:solidFill>
                  <a:srgbClr val="0088EE"/>
                </a:solidFill>
                <a:latin typeface="HGPｺﾞｼｯｸE" panose="020B0900000000000000" pitchFamily="50" charset="-128"/>
                <a:ea typeface="HGPｺﾞｼｯｸE" panose="020B0900000000000000" pitchFamily="50" charset="-128"/>
              </a:rPr>
            </a:br>
            <a:r>
              <a:rPr lang="ja-JP" altLang="en-US" sz="2800" dirty="0" smtClean="0">
                <a:solidFill>
                  <a:srgbClr val="0088EE"/>
                </a:solidFill>
                <a:latin typeface="HGPｺﾞｼｯｸE" panose="020B0900000000000000" pitchFamily="50" charset="-128"/>
                <a:ea typeface="HGPｺﾞｼｯｸE" panose="020B0900000000000000" pitchFamily="50" charset="-128"/>
              </a:rPr>
              <a:t>　</a:t>
            </a:r>
            <a:r>
              <a:rPr lang="en-US" altLang="ja-JP" sz="2800" dirty="0" smtClean="0">
                <a:solidFill>
                  <a:srgbClr val="0088EE"/>
                </a:solidFill>
                <a:latin typeface="HGPｺﾞｼｯｸE" panose="020B0900000000000000" pitchFamily="50" charset="-128"/>
                <a:ea typeface="HGPｺﾞｼｯｸE" panose="020B0900000000000000" pitchFamily="50" charset="-128"/>
              </a:rPr>
              <a:t/>
            </a:r>
            <a:br>
              <a:rPr lang="en-US" altLang="ja-JP" sz="2800" dirty="0" smtClean="0">
                <a:solidFill>
                  <a:srgbClr val="0088EE"/>
                </a:solidFill>
                <a:latin typeface="HGPｺﾞｼｯｸE" panose="020B0900000000000000" pitchFamily="50" charset="-128"/>
                <a:ea typeface="HGPｺﾞｼｯｸE" panose="020B0900000000000000" pitchFamily="50" charset="-128"/>
              </a:rPr>
            </a:br>
            <a:r>
              <a:rPr lang="en-US" altLang="ja-JP" sz="2800" dirty="0" smtClean="0">
                <a:solidFill>
                  <a:srgbClr val="0088EE"/>
                </a:solidFill>
                <a:latin typeface="HGPｺﾞｼｯｸE" panose="020B0900000000000000" pitchFamily="50" charset="-128"/>
                <a:ea typeface="HGPｺﾞｼｯｸE" panose="020B0900000000000000" pitchFamily="50" charset="-128"/>
              </a:rPr>
              <a:t/>
            </a:r>
            <a:br>
              <a:rPr lang="en-US" altLang="ja-JP" sz="2800" dirty="0" smtClean="0">
                <a:solidFill>
                  <a:srgbClr val="0088EE"/>
                </a:solidFill>
                <a:latin typeface="HGPｺﾞｼｯｸE" panose="020B0900000000000000" pitchFamily="50" charset="-128"/>
                <a:ea typeface="HGPｺﾞｼｯｸE" panose="020B0900000000000000" pitchFamily="50" charset="-128"/>
              </a:rPr>
            </a:br>
            <a:endParaRPr kumimoji="1" lang="ja-JP" altLang="en-US" sz="2800" dirty="0">
              <a:solidFill>
                <a:srgbClr val="0088EE"/>
              </a:solidFill>
              <a:latin typeface="HGSｺﾞｼｯｸM" panose="020B0600000000000000" pitchFamily="50" charset="-128"/>
              <a:ea typeface="HGSｺﾞｼｯｸM" panose="020B0600000000000000" pitchFamily="50" charset="-128"/>
            </a:endParaRPr>
          </a:p>
        </p:txBody>
      </p:sp>
      <p:sp>
        <p:nvSpPr>
          <p:cNvPr id="4" name="タイトル 1"/>
          <p:cNvSpPr txBox="1">
            <a:spLocks/>
          </p:cNvSpPr>
          <p:nvPr/>
        </p:nvSpPr>
        <p:spPr>
          <a:xfrm>
            <a:off x="108000" y="2160000"/>
            <a:ext cx="5211028" cy="421246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r>
              <a:rPr lang="ja-JP" altLang="ja-JP" sz="2400" dirty="0" smtClean="0">
                <a:solidFill>
                  <a:srgbClr val="0088EE"/>
                </a:solidFill>
                <a:latin typeface="HGPｺﾞｼｯｸE" panose="020B0900000000000000" pitchFamily="50" charset="-128"/>
                <a:ea typeface="HGPｺﾞｼｯｸE" panose="020B0900000000000000" pitchFamily="50" charset="-128"/>
              </a:rPr>
              <a:t>（</a:t>
            </a:r>
            <a:r>
              <a:rPr lang="ja-JP" altLang="ja-JP" sz="2400" dirty="0">
                <a:solidFill>
                  <a:srgbClr val="0088EE"/>
                </a:solidFill>
                <a:latin typeface="HGPｺﾞｼｯｸE" panose="020B0900000000000000" pitchFamily="50" charset="-128"/>
                <a:ea typeface="HGPｺﾞｼｯｸE" panose="020B0900000000000000" pitchFamily="50" charset="-128"/>
              </a:rPr>
              <a:t>１</a:t>
            </a:r>
            <a:r>
              <a:rPr lang="ja-JP" altLang="ja-JP" sz="2400" dirty="0" smtClean="0">
                <a:solidFill>
                  <a:srgbClr val="0088EE"/>
                </a:solidFill>
                <a:latin typeface="HGPｺﾞｼｯｸE" panose="020B0900000000000000" pitchFamily="50" charset="-128"/>
                <a:ea typeface="HGPｺﾞｼｯｸE" panose="020B0900000000000000" pitchFamily="50" charset="-128"/>
              </a:rPr>
              <a:t>）</a:t>
            </a:r>
            <a:r>
              <a:rPr lang="ja-JP" altLang="en-US" sz="2400" dirty="0" smtClean="0">
                <a:solidFill>
                  <a:srgbClr val="0088EE"/>
                </a:solidFill>
                <a:latin typeface="HGPｺﾞｼｯｸE" panose="020B0900000000000000" pitchFamily="50" charset="-128"/>
                <a:ea typeface="HGPｺﾞｼｯｸE" panose="020B0900000000000000" pitchFamily="50" charset="-128"/>
              </a:rPr>
              <a:t>啓発冊子の作成</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10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r>
              <a:rPr lang="en-US" altLang="ja-JP" sz="2400" dirty="0" smtClean="0">
                <a:solidFill>
                  <a:srgbClr val="0088EE"/>
                </a:solidFill>
                <a:latin typeface="HGPｺﾞｼｯｸE" panose="020B0900000000000000" pitchFamily="50" charset="-128"/>
                <a:ea typeface="HGPｺﾞｼｯｸE" panose="020B0900000000000000" pitchFamily="50" charset="-128"/>
              </a:rPr>
              <a:t>【</a:t>
            </a:r>
            <a:r>
              <a:rPr lang="ja-JP" altLang="en-US" sz="2400" dirty="0" smtClean="0">
                <a:solidFill>
                  <a:srgbClr val="0088EE"/>
                </a:solidFill>
                <a:latin typeface="HGPｺﾞｼｯｸE" panose="020B0900000000000000" pitchFamily="50" charset="-128"/>
                <a:ea typeface="HGPｺﾞｼｯｸE" panose="020B0900000000000000" pitchFamily="50" charset="-128"/>
              </a:rPr>
              <a:t>ページ構成</a:t>
            </a:r>
            <a:r>
              <a:rPr lang="en-US" altLang="ja-JP" sz="2400" dirty="0" smtClean="0">
                <a:solidFill>
                  <a:srgbClr val="0088EE"/>
                </a:solidFill>
                <a:latin typeface="HGPｺﾞｼｯｸE" panose="020B0900000000000000" pitchFamily="50" charset="-128"/>
                <a:ea typeface="HGPｺﾞｼｯｸE" panose="020B0900000000000000" pitchFamily="50" charset="-128"/>
              </a:rPr>
              <a:t>】</a:t>
            </a:r>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000" dirty="0" smtClean="0">
                <a:solidFill>
                  <a:srgbClr val="0088EE"/>
                </a:solidFill>
                <a:latin typeface="HGSｺﾞｼｯｸE" panose="020B0900000000000000" pitchFamily="50" charset="-128"/>
                <a:ea typeface="HGSｺﾞｼｯｸE" panose="020B0900000000000000" pitchFamily="50" charset="-128"/>
              </a:rPr>
              <a:t>  　 </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r>
              <a:rPr lang="ja-JP" altLang="ja-JP" sz="2200" dirty="0">
                <a:solidFill>
                  <a:srgbClr val="0088EE"/>
                </a:solidFill>
                <a:latin typeface="HGSｺﾞｼｯｸE" panose="020B0900000000000000" pitchFamily="50" charset="-128"/>
                <a:ea typeface="HGSｺﾞｼｯｸE" panose="020B0900000000000000" pitchFamily="50" charset="-128"/>
              </a:rPr>
              <a:t>世界のあいさつ</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endParaRPr lang="en-US" altLang="ja-JP" sz="10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en-US" sz="2000" dirty="0">
                <a:solidFill>
                  <a:srgbClr val="0088EE"/>
                </a:solidFill>
                <a:latin typeface="HGSｺﾞｼｯｸE" panose="020B0900000000000000" pitchFamily="50" charset="-128"/>
                <a:ea typeface="HGSｺﾞｼｯｸE" panose="020B0900000000000000" pitchFamily="50" charset="-128"/>
              </a:rPr>
              <a:t>　</a:t>
            </a:r>
            <a:r>
              <a:rPr lang="ja-JP" altLang="en-US" sz="2000" dirty="0" smtClean="0">
                <a:solidFill>
                  <a:srgbClr val="0088EE"/>
                </a:solidFill>
                <a:latin typeface="HGSｺﾞｼｯｸE" panose="020B0900000000000000" pitchFamily="50" charset="-128"/>
                <a:ea typeface="HGSｺﾞｼｯｸE" panose="020B0900000000000000" pitchFamily="50" charset="-128"/>
              </a:rPr>
              <a:t>　</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r>
              <a:rPr lang="ja-JP" altLang="ja-JP" sz="2200" dirty="0">
                <a:solidFill>
                  <a:srgbClr val="0088EE"/>
                </a:solidFill>
                <a:latin typeface="HGSｺﾞｼｯｸE" panose="020B0900000000000000" pitchFamily="50" charset="-128"/>
                <a:ea typeface="HGSｺﾞｼｯｸE" panose="020B0900000000000000" pitchFamily="50" charset="-128"/>
              </a:rPr>
              <a:t>外国人の方へインタビュー</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endParaRPr lang="en-US" altLang="ja-JP" sz="10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en-US" sz="2000" dirty="0">
                <a:solidFill>
                  <a:srgbClr val="0088EE"/>
                </a:solidFill>
                <a:latin typeface="HGSｺﾞｼｯｸE" panose="020B0900000000000000" pitchFamily="50" charset="-128"/>
                <a:ea typeface="HGSｺﾞｼｯｸE" panose="020B0900000000000000" pitchFamily="50" charset="-128"/>
              </a:rPr>
              <a:t>　</a:t>
            </a:r>
            <a:r>
              <a:rPr lang="ja-JP" altLang="en-US" sz="2000" dirty="0" smtClean="0">
                <a:solidFill>
                  <a:srgbClr val="0088EE"/>
                </a:solidFill>
                <a:latin typeface="HGSｺﾞｼｯｸE" panose="020B0900000000000000" pitchFamily="50" charset="-128"/>
                <a:ea typeface="HGSｺﾞｼｯｸE" panose="020B0900000000000000" pitchFamily="50" charset="-128"/>
              </a:rPr>
              <a:t>　</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r>
              <a:rPr lang="ja-JP" altLang="ja-JP" sz="2200" dirty="0">
                <a:solidFill>
                  <a:srgbClr val="0088EE"/>
                </a:solidFill>
                <a:latin typeface="HGSｺﾞｼｯｸE" panose="020B0900000000000000" pitchFamily="50" charset="-128"/>
                <a:ea typeface="HGSｺﾞｼｯｸE" panose="020B0900000000000000" pitchFamily="50" charset="-128"/>
              </a:rPr>
              <a:t>私のマレーシア体験記</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endParaRPr lang="en-US" altLang="ja-JP" sz="10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en-US" sz="2000" dirty="0">
                <a:solidFill>
                  <a:srgbClr val="0088EE"/>
                </a:solidFill>
                <a:latin typeface="HGSｺﾞｼｯｸE" panose="020B0900000000000000" pitchFamily="50" charset="-128"/>
                <a:ea typeface="HGSｺﾞｼｯｸE" panose="020B0900000000000000" pitchFamily="50" charset="-128"/>
              </a:rPr>
              <a:t>　</a:t>
            </a:r>
            <a:r>
              <a:rPr lang="ja-JP" altLang="en-US" sz="2000" dirty="0" smtClean="0">
                <a:solidFill>
                  <a:srgbClr val="0088EE"/>
                </a:solidFill>
                <a:latin typeface="HGSｺﾞｼｯｸE" panose="020B0900000000000000" pitchFamily="50" charset="-128"/>
                <a:ea typeface="HGSｺﾞｼｯｸE" panose="020B0900000000000000" pitchFamily="50" charset="-128"/>
              </a:rPr>
              <a:t>　</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r>
              <a:rPr lang="ja-JP" altLang="ja-JP" sz="2200" dirty="0">
                <a:solidFill>
                  <a:srgbClr val="0088EE"/>
                </a:solidFill>
                <a:latin typeface="HGSｺﾞｼｯｸE" panose="020B0900000000000000" pitchFamily="50" charset="-128"/>
                <a:ea typeface="HGSｺﾞｼｯｸE" panose="020B0900000000000000" pitchFamily="50" charset="-128"/>
              </a:rPr>
              <a:t>多文化共生を訪ねて</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endParaRPr lang="en-US" altLang="ja-JP" sz="10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en-US" sz="2000" dirty="0">
                <a:solidFill>
                  <a:srgbClr val="0088EE"/>
                </a:solidFill>
                <a:latin typeface="HGSｺﾞｼｯｸE" panose="020B0900000000000000" pitchFamily="50" charset="-128"/>
                <a:ea typeface="HGSｺﾞｼｯｸE" panose="020B0900000000000000" pitchFamily="50" charset="-128"/>
              </a:rPr>
              <a:t>　</a:t>
            </a:r>
            <a:r>
              <a:rPr lang="ja-JP" altLang="en-US" sz="2000" dirty="0" smtClean="0">
                <a:solidFill>
                  <a:srgbClr val="0088EE"/>
                </a:solidFill>
                <a:latin typeface="HGSｺﾞｼｯｸE" panose="020B0900000000000000" pitchFamily="50" charset="-128"/>
                <a:ea typeface="HGSｺﾞｼｯｸE" panose="020B0900000000000000" pitchFamily="50" charset="-128"/>
              </a:rPr>
              <a:t>　</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r>
              <a:rPr lang="ja-JP" altLang="ja-JP" sz="2200" dirty="0">
                <a:solidFill>
                  <a:srgbClr val="0088EE"/>
                </a:solidFill>
                <a:latin typeface="HGSｺﾞｼｯｸE" panose="020B0900000000000000" pitchFamily="50" charset="-128"/>
                <a:ea typeface="HGSｺﾞｼｯｸE" panose="020B0900000000000000" pitchFamily="50" charset="-128"/>
              </a:rPr>
              <a:t>親子でキンパを作ってみよう！</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endParaRPr lang="en-US" altLang="ja-JP" sz="10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en-US" sz="2000" dirty="0">
                <a:solidFill>
                  <a:srgbClr val="0088EE"/>
                </a:solidFill>
                <a:latin typeface="HGSｺﾞｼｯｸE" panose="020B0900000000000000" pitchFamily="50" charset="-128"/>
                <a:ea typeface="HGSｺﾞｼｯｸE" panose="020B0900000000000000" pitchFamily="50" charset="-128"/>
              </a:rPr>
              <a:t>　</a:t>
            </a:r>
            <a:r>
              <a:rPr lang="ja-JP" altLang="en-US" sz="2000" dirty="0" smtClean="0">
                <a:solidFill>
                  <a:srgbClr val="0088EE"/>
                </a:solidFill>
                <a:latin typeface="HGSｺﾞｼｯｸE" panose="020B0900000000000000" pitchFamily="50" charset="-128"/>
                <a:ea typeface="HGSｺﾞｼｯｸE" panose="020B0900000000000000" pitchFamily="50" charset="-128"/>
              </a:rPr>
              <a:t>　</a:t>
            </a:r>
            <a:r>
              <a:rPr lang="ja-JP" altLang="ja-JP" sz="2200" dirty="0" smtClean="0">
                <a:solidFill>
                  <a:srgbClr val="0088EE"/>
                </a:solidFill>
                <a:latin typeface="HGSｺﾞｼｯｸE" panose="020B0900000000000000" pitchFamily="50" charset="-128"/>
                <a:ea typeface="HGSｺﾞｼｯｸE" panose="020B0900000000000000" pitchFamily="50" charset="-128"/>
              </a:rPr>
              <a:t>「あま</a:t>
            </a:r>
            <a:r>
              <a:rPr lang="ja-JP" altLang="ja-JP" sz="2200" dirty="0">
                <a:solidFill>
                  <a:srgbClr val="0088EE"/>
                </a:solidFill>
                <a:latin typeface="HGSｺﾞｼｯｸE" panose="020B0900000000000000" pitchFamily="50" charset="-128"/>
                <a:ea typeface="HGSｺﾞｼｯｸE" panose="020B0900000000000000" pitchFamily="50" charset="-128"/>
              </a:rPr>
              <a:t>市国際交流協会の事業</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88000" y="2592000"/>
            <a:ext cx="5021362" cy="3444363"/>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
        <p:nvSpPr>
          <p:cNvPr id="7" name="タイトル 1"/>
          <p:cNvSpPr txBox="1">
            <a:spLocks/>
          </p:cNvSpPr>
          <p:nvPr/>
        </p:nvSpPr>
        <p:spPr>
          <a:xfrm>
            <a:off x="251520" y="1440000"/>
            <a:ext cx="2316278" cy="500830"/>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400" dirty="0">
                <a:solidFill>
                  <a:srgbClr val="0088EE"/>
                </a:solidFill>
                <a:latin typeface="HGPｺﾞｼｯｸE" panose="020B0900000000000000" pitchFamily="50" charset="-128"/>
                <a:ea typeface="HGPｺﾞｼｯｸE" panose="020B0900000000000000" pitchFamily="50" charset="-128"/>
              </a:rPr>
              <a:t>⑤</a:t>
            </a:r>
            <a:r>
              <a:rPr lang="ja-JP" altLang="ja-JP" sz="2400" dirty="0">
                <a:solidFill>
                  <a:srgbClr val="0088EE"/>
                </a:solidFill>
                <a:latin typeface="HGPｺﾞｼｯｸE" panose="020B0900000000000000" pitchFamily="50" charset="-128"/>
                <a:ea typeface="HGPｺﾞｼｯｸE" panose="020B0900000000000000" pitchFamily="50" charset="-128"/>
              </a:rPr>
              <a:t>活動</a:t>
            </a:r>
            <a:r>
              <a:rPr lang="ja-JP" altLang="en-US" sz="2400" dirty="0">
                <a:solidFill>
                  <a:srgbClr val="0088EE"/>
                </a:solidFill>
                <a:latin typeface="HGPｺﾞｼｯｸE" panose="020B0900000000000000" pitchFamily="50" charset="-128"/>
                <a:ea typeface="HGPｺﾞｼｯｸE" panose="020B0900000000000000" pitchFamily="50" charset="-128"/>
              </a:rPr>
              <a:t>の実際</a:t>
            </a:r>
            <a:endParaRPr lang="en-US" altLang="ja-JP" sz="2400" dirty="0">
              <a:solidFill>
                <a:srgbClr val="0088E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425539696"/>
      </p:ext>
    </p:extLst>
  </p:cSld>
  <p:clrMapOvr>
    <a:masterClrMapping/>
  </p:clrMapOvr>
  <mc:AlternateContent xmlns:mc="http://schemas.openxmlformats.org/markup-compatibility/2006" xmlns:p14="http://schemas.microsoft.com/office/powerpoint/2010/main">
    <mc:Choice Requires="p14">
      <p:transition spd="slow" p14:dur="2000" advTm="68000"/>
    </mc:Choice>
    <mc:Fallback xmlns="">
      <p:transition spd="slow" advTm="6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10" presetClass="entr" presetSubtype="0" fill="hold" nodeType="with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772816"/>
            <a:ext cx="8568952" cy="3744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ja-JP" sz="2400" dirty="0" smtClean="0">
              <a:solidFill>
                <a:srgbClr val="0070C0"/>
              </a:solidFill>
              <a:latin typeface="HGPｺﾞｼｯｸE" panose="020B0900000000000000" pitchFamily="50" charset="-128"/>
              <a:ea typeface="HGPｺﾞｼｯｸE" panose="020B0900000000000000" pitchFamily="50" charset="-128"/>
            </a:endParaRPr>
          </a:p>
          <a:p>
            <a:pPr algn="l"/>
            <a:endParaRPr lang="en-US" altLang="ja-JP" sz="8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zh-CN" sz="2400" dirty="0" smtClean="0">
              <a:solidFill>
                <a:srgbClr val="0070C0"/>
              </a:solidFill>
              <a:latin typeface="HGPｺﾞｼｯｸE" panose="020B0900000000000000" pitchFamily="50" charset="-128"/>
              <a:ea typeface="HGPｺﾞｼｯｸE" panose="020B0900000000000000" pitchFamily="50" charset="-128"/>
            </a:endParaRPr>
          </a:p>
          <a:p>
            <a:pPr algn="l"/>
            <a:endParaRPr lang="en-US" altLang="zh-CN" sz="8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ja-JP" sz="2400" dirty="0" smtClean="0">
              <a:solidFill>
                <a:srgbClr val="0070C0"/>
              </a:solidFill>
              <a:latin typeface="HGPｺﾞｼｯｸE" panose="020B0900000000000000" pitchFamily="50" charset="-128"/>
              <a:ea typeface="HGPｺﾞｼｯｸE" panose="020B0900000000000000" pitchFamily="50" charset="-128"/>
            </a:endParaRPr>
          </a:p>
          <a:p>
            <a:pPr algn="l"/>
            <a:endParaRPr lang="en-US" altLang="ja-JP" sz="8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zh-TW" sz="2400" dirty="0" smtClean="0">
              <a:solidFill>
                <a:srgbClr val="0070C0"/>
              </a:solidFill>
              <a:latin typeface="HGPｺﾞｼｯｸE" panose="020B0900000000000000" pitchFamily="50" charset="-128"/>
              <a:ea typeface="HGPｺﾞｼｯｸE" panose="020B0900000000000000" pitchFamily="50" charset="-128"/>
            </a:endParaRPr>
          </a:p>
          <a:p>
            <a:pPr algn="l"/>
            <a:endParaRPr lang="en-US" altLang="zh-TW" sz="8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zh-TW" sz="2400" dirty="0" smtClean="0">
              <a:solidFill>
                <a:srgbClr val="0070C0"/>
              </a:solidFill>
              <a:latin typeface="HGPｺﾞｼｯｸE" panose="020B0900000000000000" pitchFamily="50" charset="-128"/>
              <a:ea typeface="HGPｺﾞｼｯｸE" panose="020B0900000000000000" pitchFamily="50" charset="-128"/>
            </a:endParaRPr>
          </a:p>
          <a:p>
            <a:pPr algn="l"/>
            <a:endParaRPr lang="en-US" altLang="ja-JP" sz="2400" dirty="0">
              <a:solidFill>
                <a:srgbClr val="0070C0"/>
              </a:solidFill>
              <a:latin typeface="HGPｺﾞｼｯｸE" panose="020B0900000000000000" pitchFamily="50" charset="-128"/>
              <a:ea typeface="HGPｺﾞｼｯｸE" panose="020B0900000000000000" pitchFamily="50" charset="-128"/>
            </a:endParaRPr>
          </a:p>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ja-JP" sz="24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000" dirty="0">
                <a:solidFill>
                  <a:srgbClr val="0070C0"/>
                </a:solidFill>
                <a:latin typeface="HGPｺﾞｼｯｸE" panose="020B0900000000000000" pitchFamily="50" charset="-128"/>
                <a:ea typeface="HGPｺﾞｼｯｸE" panose="020B0900000000000000" pitchFamily="50" charset="-128"/>
              </a:rPr>
              <a:t>　</a:t>
            </a:r>
            <a:r>
              <a:rPr lang="ja-JP" altLang="en-US" sz="2000" dirty="0" smtClean="0">
                <a:solidFill>
                  <a:srgbClr val="0070C0"/>
                </a:solidFill>
                <a:latin typeface="HGPｺﾞｼｯｸE" panose="020B0900000000000000" pitchFamily="50" charset="-128"/>
                <a:ea typeface="HGPｺﾞｼｯｸE" panose="020B0900000000000000" pitchFamily="50" charset="-128"/>
              </a:rPr>
              <a:t>　</a:t>
            </a:r>
            <a:endParaRPr lang="ja-JP" altLang="en-US" sz="1800" dirty="0">
              <a:solidFill>
                <a:srgbClr val="0070C0"/>
              </a:solidFill>
              <a:latin typeface="HGPｺﾞｼｯｸE" panose="020B0900000000000000" pitchFamily="50" charset="-128"/>
              <a:ea typeface="HGPｺﾞｼｯｸE" panose="020B0900000000000000" pitchFamily="50" charset="-128"/>
            </a:endParaRPr>
          </a:p>
        </p:txBody>
      </p:sp>
      <p:sp>
        <p:nvSpPr>
          <p:cNvPr id="4" name="タイトル 1"/>
          <p:cNvSpPr txBox="1">
            <a:spLocks/>
          </p:cNvSpPr>
          <p:nvPr/>
        </p:nvSpPr>
        <p:spPr>
          <a:xfrm>
            <a:off x="378621" y="1772815"/>
            <a:ext cx="8297835" cy="496855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ja-JP" sz="18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○対象及び人数</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600" dirty="0">
                <a:solidFill>
                  <a:srgbClr val="0088EE"/>
                </a:solidFill>
                <a:latin typeface="HGPｺﾞｼｯｸE" panose="020B0900000000000000" pitchFamily="50" charset="-128"/>
                <a:ea typeface="HGPｺﾞｼｯｸE" panose="020B0900000000000000" pitchFamily="50" charset="-128"/>
              </a:rPr>
              <a:t>　</a:t>
            </a:r>
            <a:r>
              <a:rPr lang="ja-JP" altLang="en-US" sz="6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6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市内在住・在勤の</a:t>
            </a:r>
            <a:r>
              <a:rPr lang="ja-JP" altLang="ja-JP" sz="2200" dirty="0" smtClean="0">
                <a:solidFill>
                  <a:srgbClr val="0088EE"/>
                </a:solidFill>
                <a:latin typeface="HGPｺﾞｼｯｸE" panose="020B0900000000000000" pitchFamily="50" charset="-128"/>
                <a:ea typeface="HGPｺﾞｼｯｸE" panose="020B0900000000000000" pitchFamily="50" charset="-128"/>
              </a:rPr>
              <a:t>カナダ</a:t>
            </a:r>
            <a:r>
              <a:rPr lang="ja-JP" altLang="en-US" sz="2200" dirty="0" smtClean="0">
                <a:solidFill>
                  <a:srgbClr val="0088EE"/>
                </a:solidFill>
                <a:latin typeface="HGPｺﾞｼｯｸE" panose="020B0900000000000000" pitchFamily="50" charset="-128"/>
                <a:ea typeface="HGPｺﾞｼｯｸE" panose="020B0900000000000000" pitchFamily="50" charset="-128"/>
              </a:rPr>
              <a:t>、</a:t>
            </a:r>
            <a:r>
              <a:rPr lang="ja-JP" altLang="ja-JP" sz="2200" dirty="0" smtClean="0">
                <a:solidFill>
                  <a:srgbClr val="0088EE"/>
                </a:solidFill>
                <a:latin typeface="HGPｺﾞｼｯｸE" panose="020B0900000000000000" pitchFamily="50" charset="-128"/>
                <a:ea typeface="HGPｺﾞｼｯｸE" panose="020B0900000000000000" pitchFamily="50" charset="-128"/>
              </a:rPr>
              <a:t>ベトナム</a:t>
            </a:r>
            <a:r>
              <a:rPr lang="ja-JP" altLang="ja-JP" sz="2200" dirty="0">
                <a:solidFill>
                  <a:srgbClr val="0088EE"/>
                </a:solidFill>
                <a:latin typeface="HGPｺﾞｼｯｸE" panose="020B0900000000000000" pitchFamily="50" charset="-128"/>
                <a:ea typeface="HGPｺﾞｼｯｸE" panose="020B0900000000000000" pitchFamily="50" charset="-128"/>
              </a:rPr>
              <a:t>、中国、インド、ネパール</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a:t>
            </a:r>
            <a:r>
              <a:rPr lang="ja-JP" altLang="ja-JP" sz="2200" dirty="0" smtClean="0">
                <a:solidFill>
                  <a:srgbClr val="0088EE"/>
                </a:solidFill>
                <a:latin typeface="HGPｺﾞｼｯｸE" panose="020B0900000000000000" pitchFamily="50" charset="-128"/>
                <a:ea typeface="HGPｺﾞｼｯｸE" panose="020B0900000000000000" pitchFamily="50" charset="-128"/>
              </a:rPr>
              <a:t>ブラジル</a:t>
            </a:r>
            <a:r>
              <a:rPr lang="ja-JP" altLang="en-US" sz="2200" dirty="0" smtClean="0">
                <a:solidFill>
                  <a:srgbClr val="0088EE"/>
                </a:solidFill>
                <a:latin typeface="HGPｺﾞｼｯｸE" panose="020B0900000000000000" pitchFamily="50" charset="-128"/>
                <a:ea typeface="HGPｺﾞｼｯｸE" panose="020B0900000000000000" pitchFamily="50" charset="-128"/>
              </a:rPr>
              <a:t>出身の計６か国１１名</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6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smtClean="0">
                <a:solidFill>
                  <a:srgbClr val="0088EE"/>
                </a:solidFill>
                <a:latin typeface="HGPｺﾞｼｯｸE" panose="020B0900000000000000" pitchFamily="50" charset="-128"/>
                <a:ea typeface="HGPｺﾞｼｯｸE" panose="020B0900000000000000" pitchFamily="50" charset="-128"/>
              </a:rPr>
              <a:t>　　○質問内容</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Ｑ１．</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r>
              <a:rPr lang="ja-JP" altLang="ja-JP" sz="2200" dirty="0">
                <a:solidFill>
                  <a:srgbClr val="0088EE"/>
                </a:solidFill>
                <a:latin typeface="HGPｺﾞｼｯｸE" panose="020B0900000000000000" pitchFamily="50" charset="-128"/>
                <a:ea typeface="HGPｺﾞｼｯｸE" panose="020B0900000000000000" pitchFamily="50" charset="-128"/>
              </a:rPr>
              <a:t>日本に来て</a:t>
            </a:r>
            <a:r>
              <a:rPr lang="ja-JP" altLang="ja-JP" sz="2200" dirty="0" smtClean="0">
                <a:solidFill>
                  <a:srgbClr val="0088EE"/>
                </a:solidFill>
                <a:latin typeface="HGPｺﾞｼｯｸE" panose="020B0900000000000000" pitchFamily="50" charset="-128"/>
                <a:ea typeface="HGPｺﾞｼｯｸE" panose="020B0900000000000000" pitchFamily="50" charset="-128"/>
              </a:rPr>
              <a:t>おどろいたこと</a:t>
            </a:r>
            <a:r>
              <a:rPr lang="ja-JP" altLang="ja-JP" sz="2200" dirty="0">
                <a:solidFill>
                  <a:srgbClr val="0088EE"/>
                </a:solidFill>
                <a:latin typeface="HGPｺﾞｼｯｸE" panose="020B0900000000000000" pitchFamily="50" charset="-128"/>
                <a:ea typeface="HGPｺﾞｼｯｸE" panose="020B0900000000000000" pitchFamily="50" charset="-128"/>
              </a:rPr>
              <a:t>は？</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5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a:t>
            </a:r>
            <a:r>
              <a:rPr lang="ja-JP" altLang="en-US" sz="2200" dirty="0">
                <a:solidFill>
                  <a:srgbClr val="0088EE"/>
                </a:solidFill>
                <a:latin typeface="HGPｺﾞｼｯｸE" panose="020B0900000000000000" pitchFamily="50" charset="-128"/>
                <a:ea typeface="HGPｺﾞｼｯｸE" panose="020B0900000000000000" pitchFamily="50" charset="-128"/>
              </a:rPr>
              <a:t>Ｑ</a:t>
            </a:r>
            <a:r>
              <a:rPr lang="ja-JP" altLang="en-US" sz="2200" dirty="0" smtClean="0">
                <a:solidFill>
                  <a:srgbClr val="0088EE"/>
                </a:solidFill>
                <a:latin typeface="HGPｺﾞｼｯｸE" panose="020B0900000000000000" pitchFamily="50" charset="-128"/>
                <a:ea typeface="HGPｺﾞｼｯｸE" panose="020B0900000000000000" pitchFamily="50" charset="-128"/>
              </a:rPr>
              <a:t>２．</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r>
              <a:rPr lang="ja-JP" altLang="ja-JP" sz="2200" dirty="0">
                <a:solidFill>
                  <a:srgbClr val="0088EE"/>
                </a:solidFill>
                <a:latin typeface="HGPｺﾞｼｯｸE" panose="020B0900000000000000" pitchFamily="50" charset="-128"/>
                <a:ea typeface="HGPｺﾞｼｯｸE" panose="020B0900000000000000" pitchFamily="50" charset="-128"/>
              </a:rPr>
              <a:t>日本の好きな食べ物を教えてください</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5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a:t>
            </a:r>
            <a:r>
              <a:rPr lang="ja-JP" altLang="en-US" sz="2200" dirty="0">
                <a:solidFill>
                  <a:srgbClr val="0088EE"/>
                </a:solidFill>
                <a:latin typeface="HGPｺﾞｼｯｸE" panose="020B0900000000000000" pitchFamily="50" charset="-128"/>
                <a:ea typeface="HGPｺﾞｼｯｸE" panose="020B0900000000000000" pitchFamily="50" charset="-128"/>
              </a:rPr>
              <a:t>Ｑ</a:t>
            </a:r>
            <a:r>
              <a:rPr lang="ja-JP" altLang="en-US" sz="2200" dirty="0" smtClean="0">
                <a:solidFill>
                  <a:srgbClr val="0088EE"/>
                </a:solidFill>
                <a:latin typeface="HGPｺﾞｼｯｸE" panose="020B0900000000000000" pitchFamily="50" charset="-128"/>
                <a:ea typeface="HGPｺﾞｼｯｸE" panose="020B0900000000000000" pitchFamily="50" charset="-128"/>
              </a:rPr>
              <a:t>３．</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r>
              <a:rPr lang="ja-JP" altLang="ja-JP" sz="2200" dirty="0">
                <a:solidFill>
                  <a:srgbClr val="0088EE"/>
                </a:solidFill>
                <a:latin typeface="HGPｺﾞｼｯｸE" panose="020B0900000000000000" pitchFamily="50" charset="-128"/>
                <a:ea typeface="HGPｺﾞｼｯｸE" panose="020B0900000000000000" pitchFamily="50" charset="-128"/>
              </a:rPr>
              <a:t>日本に来てからハマっていることは？</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5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a:t>
            </a:r>
            <a:r>
              <a:rPr lang="ja-JP" altLang="en-US" sz="2200" dirty="0">
                <a:solidFill>
                  <a:srgbClr val="0088EE"/>
                </a:solidFill>
                <a:latin typeface="HGPｺﾞｼｯｸE" panose="020B0900000000000000" pitchFamily="50" charset="-128"/>
                <a:ea typeface="HGPｺﾞｼｯｸE" panose="020B0900000000000000" pitchFamily="50" charset="-128"/>
              </a:rPr>
              <a:t>Ｑ</a:t>
            </a:r>
            <a:r>
              <a:rPr lang="ja-JP" altLang="en-US" sz="2200" dirty="0" smtClean="0">
                <a:solidFill>
                  <a:srgbClr val="0088EE"/>
                </a:solidFill>
                <a:latin typeface="HGPｺﾞｼｯｸE" panose="020B0900000000000000" pitchFamily="50" charset="-128"/>
                <a:ea typeface="HGPｺﾞｼｯｸE" panose="020B0900000000000000" pitchFamily="50" charset="-128"/>
              </a:rPr>
              <a:t>４．</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r>
              <a:rPr lang="ja-JP" altLang="ja-JP" sz="2200" dirty="0">
                <a:solidFill>
                  <a:srgbClr val="0088EE"/>
                </a:solidFill>
                <a:latin typeface="HGPｺﾞｼｯｸE" panose="020B0900000000000000" pitchFamily="50" charset="-128"/>
                <a:ea typeface="HGPｺﾞｼｯｸE" panose="020B0900000000000000" pitchFamily="50" charset="-128"/>
              </a:rPr>
              <a:t>母国の良いところを教えてください</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5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a:t>
            </a:r>
            <a:r>
              <a:rPr lang="ja-JP" altLang="en-US" sz="2200" dirty="0">
                <a:solidFill>
                  <a:srgbClr val="0088EE"/>
                </a:solidFill>
                <a:latin typeface="HGPｺﾞｼｯｸE" panose="020B0900000000000000" pitchFamily="50" charset="-128"/>
                <a:ea typeface="HGPｺﾞｼｯｸE" panose="020B0900000000000000" pitchFamily="50" charset="-128"/>
              </a:rPr>
              <a:t>Ｑ</a:t>
            </a:r>
            <a:r>
              <a:rPr lang="ja-JP" altLang="en-US" sz="2200" dirty="0" smtClean="0">
                <a:solidFill>
                  <a:srgbClr val="0088EE"/>
                </a:solidFill>
                <a:latin typeface="HGPｺﾞｼｯｸE" panose="020B0900000000000000" pitchFamily="50" charset="-128"/>
                <a:ea typeface="HGPｺﾞｼｯｸE" panose="020B0900000000000000" pitchFamily="50" charset="-128"/>
              </a:rPr>
              <a:t>５．</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r>
              <a:rPr lang="ja-JP" altLang="ja-JP" sz="2200" dirty="0">
                <a:solidFill>
                  <a:srgbClr val="0088EE"/>
                </a:solidFill>
                <a:latin typeface="HGPｺﾞｼｯｸE" panose="020B0900000000000000" pitchFamily="50" charset="-128"/>
                <a:ea typeface="HGPｺﾞｼｯｸE" panose="020B0900000000000000" pitchFamily="50" charset="-128"/>
              </a:rPr>
              <a:t>日本の良いところを教えてください</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5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a:t>
            </a:r>
            <a:r>
              <a:rPr lang="ja-JP" altLang="en-US" sz="2200" dirty="0">
                <a:solidFill>
                  <a:srgbClr val="0088EE"/>
                </a:solidFill>
                <a:latin typeface="HGPｺﾞｼｯｸE" panose="020B0900000000000000" pitchFamily="50" charset="-128"/>
                <a:ea typeface="HGPｺﾞｼｯｸE" panose="020B0900000000000000" pitchFamily="50" charset="-128"/>
              </a:rPr>
              <a:t>Ｑ</a:t>
            </a:r>
            <a:r>
              <a:rPr lang="ja-JP" altLang="en-US" sz="2200" dirty="0" smtClean="0">
                <a:solidFill>
                  <a:srgbClr val="0088EE"/>
                </a:solidFill>
                <a:latin typeface="HGPｺﾞｼｯｸE" panose="020B0900000000000000" pitchFamily="50" charset="-128"/>
                <a:ea typeface="HGPｺﾞｼｯｸE" panose="020B0900000000000000" pitchFamily="50" charset="-128"/>
              </a:rPr>
              <a:t>６．</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r>
              <a:rPr lang="ja-JP" altLang="ja-JP" sz="2200" dirty="0">
                <a:solidFill>
                  <a:srgbClr val="0088EE"/>
                </a:solidFill>
                <a:latin typeface="HGPｺﾞｼｯｸE" panose="020B0900000000000000" pitchFamily="50" charset="-128"/>
                <a:ea typeface="HGPｺﾞｼｯｸE" panose="020B0900000000000000" pitchFamily="50" charset="-128"/>
              </a:rPr>
              <a:t>あま市の良いところを教えてください</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5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a:t>
            </a:r>
            <a:r>
              <a:rPr lang="ja-JP" altLang="en-US" sz="2200" dirty="0">
                <a:solidFill>
                  <a:srgbClr val="0088EE"/>
                </a:solidFill>
                <a:latin typeface="HGPｺﾞｼｯｸE" panose="020B0900000000000000" pitchFamily="50" charset="-128"/>
                <a:ea typeface="HGPｺﾞｼｯｸE" panose="020B0900000000000000" pitchFamily="50" charset="-128"/>
              </a:rPr>
              <a:t>Ｑ</a:t>
            </a:r>
            <a:r>
              <a:rPr lang="ja-JP" altLang="en-US" sz="2200" dirty="0" smtClean="0">
                <a:solidFill>
                  <a:srgbClr val="0088EE"/>
                </a:solidFill>
                <a:latin typeface="HGPｺﾞｼｯｸE" panose="020B0900000000000000" pitchFamily="50" charset="-128"/>
                <a:ea typeface="HGPｺﾞｼｯｸE" panose="020B0900000000000000" pitchFamily="50" charset="-128"/>
              </a:rPr>
              <a:t>７．</a:t>
            </a:r>
            <a:r>
              <a:rPr lang="ja-JP" altLang="ja-JP" sz="2100" dirty="0" smtClean="0">
                <a:solidFill>
                  <a:srgbClr val="0088EE"/>
                </a:solidFill>
                <a:latin typeface="HGPｺﾞｼｯｸE" panose="020B0900000000000000" pitchFamily="50" charset="-128"/>
                <a:ea typeface="HGPｺﾞｼｯｸE" panose="020B0900000000000000" pitchFamily="50" charset="-128"/>
              </a:rPr>
              <a:t>「</a:t>
            </a:r>
            <a:r>
              <a:rPr lang="ja-JP" altLang="ja-JP" sz="2100" dirty="0">
                <a:solidFill>
                  <a:srgbClr val="0088EE"/>
                </a:solidFill>
                <a:latin typeface="HGPｺﾞｼｯｸE" panose="020B0900000000000000" pitchFamily="50" charset="-128"/>
                <a:ea typeface="HGPｺﾞｼｯｸE" panose="020B0900000000000000" pitchFamily="50" charset="-128"/>
              </a:rPr>
              <a:t>たくさんの文化がともに暮らしていくため</a:t>
            </a:r>
            <a:r>
              <a:rPr lang="ja-JP" altLang="ja-JP" sz="2100" dirty="0" smtClean="0">
                <a:solidFill>
                  <a:srgbClr val="0088EE"/>
                </a:solidFill>
                <a:latin typeface="HGPｺﾞｼｯｸE" panose="020B0900000000000000" pitchFamily="50" charset="-128"/>
                <a:ea typeface="HGPｺﾞｼｯｸE" panose="020B0900000000000000" pitchFamily="50" charset="-128"/>
              </a:rPr>
              <a:t>には</a:t>
            </a:r>
            <a:r>
              <a:rPr lang="ja-JP" altLang="ja-JP" sz="2100" dirty="0">
                <a:solidFill>
                  <a:srgbClr val="0088EE"/>
                </a:solidFill>
                <a:latin typeface="HGPｺﾞｼｯｸE" panose="020B0900000000000000" pitchFamily="50" charset="-128"/>
                <a:ea typeface="HGPｺﾞｼｯｸE" panose="020B0900000000000000" pitchFamily="50" charset="-128"/>
              </a:rPr>
              <a:t>何が必要？</a:t>
            </a:r>
            <a:r>
              <a:rPr lang="ja-JP" altLang="ja-JP" sz="21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1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400" dirty="0">
                <a:solidFill>
                  <a:srgbClr val="0088EE"/>
                </a:solidFill>
                <a:latin typeface="HGPｺﾞｼｯｸE" panose="020B0900000000000000" pitchFamily="50" charset="-128"/>
                <a:ea typeface="HGPｺﾞｼｯｸE" panose="020B0900000000000000" pitchFamily="50" charset="-128"/>
              </a:rPr>
              <a:t>　</a:t>
            </a:r>
            <a:r>
              <a:rPr lang="ja-JP" altLang="en-US" sz="400" dirty="0" smtClean="0">
                <a:solidFill>
                  <a:srgbClr val="0088EE"/>
                </a:solidFill>
                <a:latin typeface="HGPｺﾞｼｯｸE" panose="020B0900000000000000" pitchFamily="50" charset="-128"/>
                <a:ea typeface="HGPｺﾞｼｯｸE" panose="020B0900000000000000" pitchFamily="50" charset="-128"/>
              </a:rPr>
              <a:t>　</a:t>
            </a:r>
            <a:r>
              <a:rPr lang="ja-JP" altLang="en-US" sz="5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　　</a:t>
            </a:r>
            <a:r>
              <a:rPr lang="ja-JP" altLang="en-US" sz="2200" dirty="0">
                <a:solidFill>
                  <a:srgbClr val="0088EE"/>
                </a:solidFill>
                <a:latin typeface="HGPｺﾞｼｯｸE" panose="020B0900000000000000" pitchFamily="50" charset="-128"/>
                <a:ea typeface="HGPｺﾞｼｯｸE" panose="020B0900000000000000" pitchFamily="50" charset="-128"/>
              </a:rPr>
              <a:t>Ｑ</a:t>
            </a:r>
            <a:r>
              <a:rPr lang="ja-JP" altLang="en-US" sz="2200" dirty="0" smtClean="0">
                <a:solidFill>
                  <a:srgbClr val="0088EE"/>
                </a:solidFill>
                <a:latin typeface="HGPｺﾞｼｯｸE" panose="020B0900000000000000" pitchFamily="50" charset="-128"/>
                <a:ea typeface="HGPｺﾞｼｯｸE" panose="020B0900000000000000" pitchFamily="50" charset="-128"/>
              </a:rPr>
              <a:t>８．</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r>
              <a:rPr lang="ja-JP" altLang="ja-JP" sz="2200" dirty="0">
                <a:solidFill>
                  <a:srgbClr val="0088EE"/>
                </a:solidFill>
                <a:latin typeface="HGPｺﾞｼｯｸE" panose="020B0900000000000000" pitchFamily="50" charset="-128"/>
                <a:ea typeface="HGPｺﾞｼｯｸE" panose="020B0900000000000000" pitchFamily="50" charset="-128"/>
              </a:rPr>
              <a:t>あま市の子どもたちにメッセージをお願いします</a:t>
            </a:r>
            <a:r>
              <a:rPr lang="ja-JP" altLang="ja-JP" sz="22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2200" dirty="0">
              <a:solidFill>
                <a:srgbClr val="0088EE"/>
              </a:solidFill>
              <a:latin typeface="HGPｺﾞｼｯｸE" panose="020B0900000000000000" pitchFamily="50" charset="-128"/>
              <a:ea typeface="HGPｺﾞｼｯｸE" panose="020B0900000000000000" pitchFamily="50" charset="-128"/>
            </a:endParaRPr>
          </a:p>
          <a:p>
            <a:pPr algn="l"/>
            <a:r>
              <a:rPr lang="ja-JP" altLang="en-US" sz="1800" dirty="0" smtClean="0">
                <a:solidFill>
                  <a:srgbClr val="0088EE"/>
                </a:solidFill>
                <a:latin typeface="HGPｺﾞｼｯｸE" panose="020B0900000000000000" pitchFamily="50" charset="-128"/>
                <a:ea typeface="HGPｺﾞｼｯｸE" panose="020B0900000000000000" pitchFamily="50" charset="-128"/>
              </a:rPr>
              <a:t>　　</a:t>
            </a:r>
            <a:r>
              <a:rPr lang="ja-JP" altLang="en-US" sz="1800" dirty="0">
                <a:solidFill>
                  <a:srgbClr val="0088EE"/>
                </a:solidFill>
                <a:latin typeface="HGPｺﾞｼｯｸE" panose="020B0900000000000000" pitchFamily="50" charset="-128"/>
                <a:ea typeface="HGPｺﾞｼｯｸE" panose="020B0900000000000000" pitchFamily="50" charset="-128"/>
              </a:rPr>
              <a:t>　</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
        <p:nvSpPr>
          <p:cNvPr id="8" name="テキスト ボックス 7"/>
          <p:cNvSpPr txBox="1"/>
          <p:nvPr/>
        </p:nvSpPr>
        <p:spPr>
          <a:xfrm>
            <a:off x="252000" y="1048946"/>
            <a:ext cx="4968552" cy="461665"/>
          </a:xfrm>
          <a:prstGeom prst="rect">
            <a:avLst/>
          </a:prstGeom>
          <a:noFill/>
        </p:spPr>
        <p:txBody>
          <a:bodyPr wrap="square" rtlCol="0">
            <a:spAutoFit/>
          </a:bodyPr>
          <a:lstStyle/>
          <a:p>
            <a:r>
              <a:rPr lang="ja-JP" altLang="ja-JP" sz="2400" dirty="0">
                <a:solidFill>
                  <a:srgbClr val="0088EE"/>
                </a:solidFill>
                <a:latin typeface="HGSｺﾞｼｯｸE" panose="020B0900000000000000" pitchFamily="50" charset="-128"/>
                <a:ea typeface="HGSｺﾞｼｯｸE" panose="020B0900000000000000" pitchFamily="50" charset="-128"/>
              </a:rPr>
              <a:t>「外国人の方へインタビュー」</a:t>
            </a:r>
            <a:endParaRPr lang="en-US" altLang="ja-JP" sz="2400" dirty="0">
              <a:solidFill>
                <a:srgbClr val="0088EE"/>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3637686135"/>
      </p:ext>
    </p:extLst>
  </p:cSld>
  <p:clrMapOvr>
    <a:masterClrMapping/>
  </p:clrMapOvr>
  <mc:AlternateContent xmlns:mc="http://schemas.openxmlformats.org/markup-compatibility/2006" xmlns:p14="http://schemas.microsoft.com/office/powerpoint/2010/main">
    <mc:Choice Requires="p14">
      <p:transition spd="slow" p14:dur="2000" advTm="68000"/>
    </mc:Choice>
    <mc:Fallback xmlns="">
      <p:transition spd="slow" advTm="6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772816"/>
            <a:ext cx="4176464" cy="3744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ja-JP" sz="2400" dirty="0" smtClean="0">
              <a:solidFill>
                <a:srgbClr val="0070C0"/>
              </a:solidFill>
              <a:latin typeface="HGPｺﾞｼｯｸE" panose="020B0900000000000000" pitchFamily="50" charset="-128"/>
              <a:ea typeface="HGPｺﾞｼｯｸE" panose="020B0900000000000000" pitchFamily="50" charset="-128"/>
            </a:endParaRPr>
          </a:p>
          <a:p>
            <a:pPr algn="l"/>
            <a:endParaRPr lang="en-US" altLang="ja-JP" sz="8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zh-CN" sz="2400" dirty="0" smtClean="0">
              <a:solidFill>
                <a:srgbClr val="0070C0"/>
              </a:solidFill>
              <a:latin typeface="HGPｺﾞｼｯｸE" panose="020B0900000000000000" pitchFamily="50" charset="-128"/>
              <a:ea typeface="HGPｺﾞｼｯｸE" panose="020B0900000000000000" pitchFamily="50" charset="-128"/>
            </a:endParaRPr>
          </a:p>
          <a:p>
            <a:pPr algn="l"/>
            <a:endParaRPr lang="en-US" altLang="zh-CN" sz="8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ja-JP" sz="2400" dirty="0" smtClean="0">
              <a:solidFill>
                <a:srgbClr val="0070C0"/>
              </a:solidFill>
              <a:latin typeface="HGPｺﾞｼｯｸE" panose="020B0900000000000000" pitchFamily="50" charset="-128"/>
              <a:ea typeface="HGPｺﾞｼｯｸE" panose="020B0900000000000000" pitchFamily="50" charset="-128"/>
            </a:endParaRPr>
          </a:p>
          <a:p>
            <a:pPr algn="l"/>
            <a:endParaRPr lang="en-US" altLang="ja-JP" sz="8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zh-TW" sz="2400" dirty="0" smtClean="0">
              <a:solidFill>
                <a:srgbClr val="0070C0"/>
              </a:solidFill>
              <a:latin typeface="HGPｺﾞｼｯｸE" panose="020B0900000000000000" pitchFamily="50" charset="-128"/>
              <a:ea typeface="HGPｺﾞｼｯｸE" panose="020B0900000000000000" pitchFamily="50" charset="-128"/>
            </a:endParaRPr>
          </a:p>
          <a:p>
            <a:pPr algn="l"/>
            <a:endParaRPr lang="en-US" altLang="zh-TW" sz="8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zh-TW" sz="2400" dirty="0" smtClean="0">
              <a:solidFill>
                <a:srgbClr val="0070C0"/>
              </a:solidFill>
              <a:latin typeface="HGPｺﾞｼｯｸE" panose="020B0900000000000000" pitchFamily="50" charset="-128"/>
              <a:ea typeface="HGPｺﾞｼｯｸE" panose="020B0900000000000000" pitchFamily="50" charset="-128"/>
            </a:endParaRPr>
          </a:p>
          <a:p>
            <a:pPr algn="l"/>
            <a:endParaRPr lang="en-US" altLang="ja-JP" sz="2400" dirty="0">
              <a:solidFill>
                <a:srgbClr val="0070C0"/>
              </a:solidFill>
              <a:latin typeface="HGPｺﾞｼｯｸE" panose="020B0900000000000000" pitchFamily="50" charset="-128"/>
              <a:ea typeface="HGPｺﾞｼｯｸE" panose="020B0900000000000000" pitchFamily="50" charset="-128"/>
            </a:endParaRPr>
          </a:p>
          <a:p>
            <a:pPr algn="l"/>
            <a:r>
              <a:rPr lang="ja-JP" altLang="en-US" sz="2800" dirty="0" smtClean="0">
                <a:solidFill>
                  <a:srgbClr val="0070C0"/>
                </a:solidFill>
                <a:latin typeface="HGPｺﾞｼｯｸE" panose="020B0900000000000000" pitchFamily="50" charset="-128"/>
                <a:ea typeface="HGPｺﾞｼｯｸE" panose="020B0900000000000000" pitchFamily="50" charset="-128"/>
              </a:rPr>
              <a:t>　</a:t>
            </a:r>
            <a:endParaRPr lang="en-US" altLang="ja-JP" sz="24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000" dirty="0">
                <a:solidFill>
                  <a:srgbClr val="0070C0"/>
                </a:solidFill>
                <a:latin typeface="HGPｺﾞｼｯｸE" panose="020B0900000000000000" pitchFamily="50" charset="-128"/>
                <a:ea typeface="HGPｺﾞｼｯｸE" panose="020B0900000000000000" pitchFamily="50" charset="-128"/>
              </a:rPr>
              <a:t>　</a:t>
            </a:r>
            <a:r>
              <a:rPr lang="ja-JP" altLang="en-US" sz="2000" dirty="0" smtClean="0">
                <a:solidFill>
                  <a:srgbClr val="0070C0"/>
                </a:solidFill>
                <a:latin typeface="HGPｺﾞｼｯｸE" panose="020B0900000000000000" pitchFamily="50" charset="-128"/>
                <a:ea typeface="HGPｺﾞｼｯｸE" panose="020B0900000000000000" pitchFamily="50" charset="-128"/>
              </a:rPr>
              <a:t>　</a:t>
            </a:r>
            <a:endParaRPr lang="ja-JP" altLang="en-US" sz="1800" dirty="0">
              <a:solidFill>
                <a:srgbClr val="0070C0"/>
              </a:solidFill>
              <a:latin typeface="HGPｺﾞｼｯｸE" panose="020B0900000000000000" pitchFamily="50" charset="-128"/>
              <a:ea typeface="HGPｺﾞｼｯｸE" panose="020B0900000000000000" pitchFamily="50" charset="-128"/>
            </a:endParaRPr>
          </a:p>
        </p:txBody>
      </p:sp>
      <p:sp>
        <p:nvSpPr>
          <p:cNvPr id="4" name="タイトル 1"/>
          <p:cNvSpPr txBox="1">
            <a:spLocks/>
          </p:cNvSpPr>
          <p:nvPr/>
        </p:nvSpPr>
        <p:spPr>
          <a:xfrm>
            <a:off x="289588" y="1697975"/>
            <a:ext cx="4724676" cy="309917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rgbClr val="0088EE"/>
                </a:solidFill>
                <a:latin typeface="HGSｺﾞｼｯｸE" panose="020B0900000000000000" pitchFamily="50" charset="-128"/>
                <a:ea typeface="HGSｺﾞｼｯｸE" panose="020B0900000000000000" pitchFamily="50" charset="-128"/>
              </a:rPr>
              <a:t>　</a:t>
            </a:r>
            <a:r>
              <a:rPr lang="ja-JP" altLang="en-US" sz="2200" dirty="0" smtClean="0">
                <a:solidFill>
                  <a:srgbClr val="0088EE"/>
                </a:solidFill>
                <a:latin typeface="HGSｺﾞｼｯｸE" panose="020B0900000000000000" pitchFamily="50" charset="-128"/>
                <a:ea typeface="HGSｺﾞｼｯｸE" panose="020B0900000000000000" pitchFamily="50" charset="-128"/>
              </a:rPr>
              <a:t>あま市</a:t>
            </a:r>
            <a:r>
              <a:rPr lang="ja-JP" altLang="ja-JP" sz="2200" dirty="0" smtClean="0">
                <a:solidFill>
                  <a:srgbClr val="0088EE"/>
                </a:solidFill>
                <a:latin typeface="HGSｺﾞｼｯｸE" panose="020B0900000000000000" pitchFamily="50" charset="-128"/>
                <a:ea typeface="HGSｺﾞｼｯｸE" panose="020B0900000000000000" pitchFamily="50" charset="-128"/>
              </a:rPr>
              <a:t>まちづくり委員</a:t>
            </a:r>
            <a:r>
              <a:rPr lang="ja-JP" altLang="en-US" sz="2200" dirty="0" smtClean="0">
                <a:solidFill>
                  <a:srgbClr val="0088EE"/>
                </a:solidFill>
                <a:latin typeface="HGSｺﾞｼｯｸE" panose="020B0900000000000000" pitchFamily="50" charset="-128"/>
                <a:ea typeface="HGSｺﾞｼｯｸE" panose="020B0900000000000000" pitchFamily="50" charset="-128"/>
              </a:rPr>
              <a:t>会委員</a:t>
            </a:r>
            <a:r>
              <a:rPr lang="ja-JP" altLang="ja-JP" sz="2200" dirty="0" smtClean="0">
                <a:solidFill>
                  <a:srgbClr val="0088EE"/>
                </a:solidFill>
                <a:latin typeface="HGSｺﾞｼｯｸE" panose="020B0900000000000000" pitchFamily="50" charset="-128"/>
                <a:ea typeface="HGSｺﾞｼｯｸE" panose="020B0900000000000000" pitchFamily="50" charset="-128"/>
              </a:rPr>
              <a:t>の</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ja-JP" sz="2200" dirty="0" smtClean="0">
                <a:solidFill>
                  <a:srgbClr val="0088EE"/>
                </a:solidFill>
                <a:latin typeface="HGSｺﾞｼｯｸE" panose="020B0900000000000000" pitchFamily="50" charset="-128"/>
                <a:ea typeface="HGSｺﾞｼｯｸE" panose="020B0900000000000000" pitchFamily="50" charset="-128"/>
              </a:rPr>
              <a:t>ご家族が経営</a:t>
            </a:r>
            <a:r>
              <a:rPr lang="ja-JP" altLang="ja-JP" sz="2200" dirty="0">
                <a:solidFill>
                  <a:srgbClr val="0088EE"/>
                </a:solidFill>
                <a:latin typeface="HGSｺﾞｼｯｸE" panose="020B0900000000000000" pitchFamily="50" charset="-128"/>
                <a:ea typeface="HGSｺﾞｼｯｸE" panose="020B0900000000000000" pitchFamily="50" charset="-128"/>
              </a:rPr>
              <a:t>のインド・</a:t>
            </a:r>
            <a:r>
              <a:rPr lang="ja-JP" altLang="ja-JP" sz="2200" dirty="0" smtClean="0">
                <a:solidFill>
                  <a:srgbClr val="0088EE"/>
                </a:solidFill>
                <a:latin typeface="HGSｺﾞｼｯｸE" panose="020B0900000000000000" pitchFamily="50" charset="-128"/>
                <a:ea typeface="HGSｺﾞｼｯｸE" panose="020B0900000000000000" pitchFamily="50" charset="-128"/>
              </a:rPr>
              <a:t>ネパール</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ja-JP" sz="2200" dirty="0" smtClean="0">
                <a:solidFill>
                  <a:srgbClr val="0088EE"/>
                </a:solidFill>
                <a:latin typeface="HGSｺﾞｼｯｸE" panose="020B0900000000000000" pitchFamily="50" charset="-128"/>
                <a:ea typeface="HGSｺﾞｼｯｸE" panose="020B0900000000000000" pitchFamily="50" charset="-128"/>
              </a:rPr>
              <a:t>カレー店を取材し</a:t>
            </a:r>
            <a:r>
              <a:rPr lang="ja-JP" altLang="en-US" sz="2200" dirty="0" smtClean="0">
                <a:solidFill>
                  <a:srgbClr val="0088EE"/>
                </a:solidFill>
                <a:latin typeface="HGSｺﾞｼｯｸE" panose="020B0900000000000000" pitchFamily="50" charset="-128"/>
                <a:ea typeface="HGSｺﾞｼｯｸE" panose="020B0900000000000000" pitchFamily="50" charset="-128"/>
              </a:rPr>
              <a:t>た。</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en-US" sz="2000" dirty="0">
                <a:solidFill>
                  <a:srgbClr val="0088EE"/>
                </a:solidFill>
                <a:latin typeface="HGSｺﾞｼｯｸE" panose="020B0900000000000000" pitchFamily="50" charset="-128"/>
                <a:ea typeface="HGSｺﾞｼｯｸE" panose="020B0900000000000000" pitchFamily="50" charset="-128"/>
              </a:rPr>
              <a:t>　</a:t>
            </a:r>
            <a:r>
              <a:rPr lang="ja-JP" altLang="ja-JP" sz="2200" dirty="0" smtClean="0">
                <a:solidFill>
                  <a:srgbClr val="0088EE"/>
                </a:solidFill>
                <a:latin typeface="HGSｺﾞｼｯｸE" panose="020B0900000000000000" pitchFamily="50" charset="-128"/>
                <a:ea typeface="HGSｺﾞｼｯｸE" panose="020B0900000000000000" pitchFamily="50" charset="-128"/>
              </a:rPr>
              <a:t>店主</a:t>
            </a:r>
            <a:r>
              <a:rPr lang="ja-JP" altLang="ja-JP" sz="2200" dirty="0">
                <a:solidFill>
                  <a:srgbClr val="0088EE"/>
                </a:solidFill>
                <a:latin typeface="HGSｺﾞｼｯｸE" panose="020B0900000000000000" pitchFamily="50" charset="-128"/>
                <a:ea typeface="HGSｺﾞｼｯｸE" panose="020B0900000000000000" pitchFamily="50" charset="-128"/>
              </a:rPr>
              <a:t>さん達</a:t>
            </a:r>
            <a:r>
              <a:rPr lang="ja-JP" altLang="ja-JP" sz="2200" dirty="0" smtClean="0">
                <a:solidFill>
                  <a:srgbClr val="0088EE"/>
                </a:solidFill>
                <a:latin typeface="HGSｺﾞｼｯｸE" panose="020B0900000000000000" pitchFamily="50" charset="-128"/>
                <a:ea typeface="HGSｺﾞｼｯｸE" panose="020B0900000000000000" pitchFamily="50" charset="-128"/>
              </a:rPr>
              <a:t>から</a:t>
            </a:r>
            <a:r>
              <a:rPr lang="ja-JP" altLang="en-US" sz="2200" dirty="0" smtClean="0">
                <a:solidFill>
                  <a:srgbClr val="0088EE"/>
                </a:solidFill>
                <a:latin typeface="HGSｺﾞｼｯｸE" panose="020B0900000000000000" pitchFamily="50" charset="-128"/>
                <a:ea typeface="HGSｺﾞｼｯｸE" panose="020B0900000000000000" pitchFamily="50" charset="-128"/>
              </a:rPr>
              <a:t>、</a:t>
            </a:r>
            <a:r>
              <a:rPr lang="ja-JP" altLang="ja-JP" sz="2200" dirty="0" smtClean="0">
                <a:solidFill>
                  <a:srgbClr val="0088EE"/>
                </a:solidFill>
                <a:latin typeface="HGSｺﾞｼｯｸE" panose="020B0900000000000000" pitchFamily="50" charset="-128"/>
                <a:ea typeface="HGSｺﾞｼｯｸE" panose="020B0900000000000000" pitchFamily="50" charset="-128"/>
              </a:rPr>
              <a:t>世界一の高さ</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ja-JP" sz="2200" dirty="0" smtClean="0">
                <a:solidFill>
                  <a:srgbClr val="0088EE"/>
                </a:solidFill>
                <a:latin typeface="HGSｺﾞｼｯｸE" panose="020B0900000000000000" pitchFamily="50" charset="-128"/>
                <a:ea typeface="HGSｺﾞｼｯｸE" panose="020B0900000000000000" pitchFamily="50" charset="-128"/>
              </a:rPr>
              <a:t>を</a:t>
            </a:r>
            <a:r>
              <a:rPr lang="ja-JP" altLang="ja-JP" sz="2200" dirty="0">
                <a:solidFill>
                  <a:srgbClr val="0088EE"/>
                </a:solidFill>
                <a:latin typeface="HGSｺﾞｼｯｸE" panose="020B0900000000000000" pitchFamily="50" charset="-128"/>
                <a:ea typeface="HGSｺﾞｼｯｸE" panose="020B0900000000000000" pitchFamily="50" charset="-128"/>
              </a:rPr>
              <a:t>誇るヒマラヤ山脈</a:t>
            </a:r>
            <a:r>
              <a:rPr lang="ja-JP" altLang="ja-JP" sz="2200" dirty="0" smtClean="0">
                <a:solidFill>
                  <a:srgbClr val="0088EE"/>
                </a:solidFill>
                <a:latin typeface="HGSｺﾞｼｯｸE" panose="020B0900000000000000" pitchFamily="50" charset="-128"/>
                <a:ea typeface="HGSｺﾞｼｯｸE" panose="020B0900000000000000" pitchFamily="50" charset="-128"/>
              </a:rPr>
              <a:t>の自然豊かな</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ja-JP" sz="2200" dirty="0" smtClean="0">
                <a:solidFill>
                  <a:srgbClr val="0088EE"/>
                </a:solidFill>
                <a:latin typeface="HGSｺﾞｼｯｸE" panose="020B0900000000000000" pitchFamily="50" charset="-128"/>
                <a:ea typeface="HGSｺﾞｼｯｸE" panose="020B0900000000000000" pitchFamily="50" charset="-128"/>
              </a:rPr>
              <a:t>美しい</a:t>
            </a:r>
            <a:r>
              <a:rPr lang="ja-JP" altLang="ja-JP" sz="2200" dirty="0">
                <a:solidFill>
                  <a:srgbClr val="0088EE"/>
                </a:solidFill>
                <a:latin typeface="HGSｺﾞｼｯｸE" panose="020B0900000000000000" pitchFamily="50" charset="-128"/>
                <a:ea typeface="HGSｺﾞｼｯｸE" panose="020B0900000000000000" pitchFamily="50" charset="-128"/>
              </a:rPr>
              <a:t>景色や</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r>
              <a:rPr lang="en-US" altLang="ja-JP" sz="2200" u="heavy" dirty="0" smtClean="0">
                <a:solidFill>
                  <a:srgbClr val="0088EE"/>
                </a:solidFill>
                <a:latin typeface="HGSｺﾞｼｯｸE" panose="020B0900000000000000" pitchFamily="50" charset="-128"/>
                <a:ea typeface="HGSｺﾞｼｯｸE" panose="020B0900000000000000" pitchFamily="50" charset="-128"/>
              </a:rPr>
              <a:t>※</a:t>
            </a:r>
            <a:r>
              <a:rPr lang="ja-JP" altLang="ja-JP" sz="2200" u="heavy" dirty="0" smtClean="0">
                <a:solidFill>
                  <a:srgbClr val="0088EE"/>
                </a:solidFill>
                <a:latin typeface="HGSｺﾞｼｯｸE" panose="020B0900000000000000" pitchFamily="50" charset="-128"/>
                <a:ea typeface="HGSｺﾞｼｯｸE" panose="020B0900000000000000" pitchFamily="50" charset="-128"/>
              </a:rPr>
              <a:t>クマリ</a:t>
            </a:r>
            <a:r>
              <a:rPr lang="ja-JP" altLang="ja-JP" sz="2200" dirty="0" smtClean="0">
                <a:solidFill>
                  <a:srgbClr val="0088EE"/>
                </a:solidFill>
                <a:latin typeface="HGSｺﾞｼｯｸE" panose="020B0900000000000000" pitchFamily="50" charset="-128"/>
                <a:ea typeface="HGSｺﾞｼｯｸE" panose="020B0900000000000000" pitchFamily="50" charset="-128"/>
              </a:rPr>
              <a:t>」と</a:t>
            </a:r>
            <a:r>
              <a:rPr lang="ja-JP" altLang="ja-JP" sz="2200" dirty="0" err="1" smtClean="0">
                <a:solidFill>
                  <a:srgbClr val="0088EE"/>
                </a:solidFill>
                <a:latin typeface="HGSｺﾞｼｯｸE" panose="020B0900000000000000" pitchFamily="50" charset="-128"/>
                <a:ea typeface="HGSｺﾞｼｯｸE" panose="020B0900000000000000" pitchFamily="50" charset="-128"/>
              </a:rPr>
              <a:t>呼ば</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ja-JP" sz="2200" dirty="0" err="1" smtClean="0">
                <a:solidFill>
                  <a:srgbClr val="0088EE"/>
                </a:solidFill>
                <a:latin typeface="HGSｺﾞｼｯｸE" panose="020B0900000000000000" pitchFamily="50" charset="-128"/>
                <a:ea typeface="HGSｺﾞｼｯｸE" panose="020B0900000000000000" pitchFamily="50" charset="-128"/>
              </a:rPr>
              <a:t>れる</a:t>
            </a:r>
            <a:r>
              <a:rPr lang="ja-JP" altLang="ja-JP" sz="2200" dirty="0">
                <a:solidFill>
                  <a:srgbClr val="0088EE"/>
                </a:solidFill>
                <a:latin typeface="HGSｺﾞｼｯｸE" panose="020B0900000000000000" pitchFamily="50" charset="-128"/>
                <a:ea typeface="HGSｺﾞｼｯｸE" panose="020B0900000000000000" pitchFamily="50" charset="-128"/>
              </a:rPr>
              <a:t>生きた人間の神様</a:t>
            </a:r>
            <a:r>
              <a:rPr lang="ja-JP" altLang="ja-JP" sz="2200" dirty="0" smtClean="0">
                <a:solidFill>
                  <a:srgbClr val="0088EE"/>
                </a:solidFill>
                <a:latin typeface="HGSｺﾞｼｯｸE" panose="020B0900000000000000" pitchFamily="50" charset="-128"/>
                <a:ea typeface="HGSｺﾞｼｯｸE" panose="020B0900000000000000" pitchFamily="50" charset="-128"/>
              </a:rPr>
              <a:t>について</a:t>
            </a:r>
            <a:r>
              <a:rPr lang="ja-JP" altLang="en-US" sz="2200" dirty="0" smtClean="0">
                <a:solidFill>
                  <a:srgbClr val="0088EE"/>
                </a:solidFill>
                <a:latin typeface="HGSｺﾞｼｯｸE" panose="020B0900000000000000" pitchFamily="50" charset="-128"/>
                <a:ea typeface="HGSｺﾞｼｯｸE" panose="020B0900000000000000" pitchFamily="50" charset="-128"/>
              </a:rPr>
              <a:t>の</a:t>
            </a:r>
            <a:endParaRPr lang="en-US" altLang="ja-JP" sz="22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ja-JP" sz="2200" dirty="0" smtClean="0">
                <a:solidFill>
                  <a:srgbClr val="0088EE"/>
                </a:solidFill>
                <a:latin typeface="HGSｺﾞｼｯｸE" panose="020B0900000000000000" pitchFamily="50" charset="-128"/>
                <a:ea typeface="HGSｺﾞｼｯｸE" panose="020B0900000000000000" pitchFamily="50" charset="-128"/>
              </a:rPr>
              <a:t>お話を</a:t>
            </a:r>
            <a:r>
              <a:rPr lang="ja-JP" altLang="ja-JP" sz="2200" dirty="0">
                <a:solidFill>
                  <a:srgbClr val="0088EE"/>
                </a:solidFill>
                <a:latin typeface="HGSｺﾞｼｯｸE" panose="020B0900000000000000" pitchFamily="50" charset="-128"/>
                <a:ea typeface="HGSｺﾞｼｯｸE" panose="020B0900000000000000" pitchFamily="50" charset="-128"/>
              </a:rPr>
              <a:t>伺った</a:t>
            </a:r>
            <a:r>
              <a:rPr lang="ja-JP" altLang="ja-JP" sz="2200" dirty="0" smtClean="0">
                <a:solidFill>
                  <a:srgbClr val="0088EE"/>
                </a:solidFill>
                <a:latin typeface="HGSｺﾞｼｯｸE" panose="020B0900000000000000" pitchFamily="50" charset="-128"/>
                <a:ea typeface="HGSｺﾞｼｯｸE" panose="020B0900000000000000" pitchFamily="50" charset="-128"/>
              </a:rPr>
              <a:t>。</a:t>
            </a:r>
            <a:endParaRPr lang="ja-JP" altLang="en-US" sz="2200" dirty="0">
              <a:solidFill>
                <a:srgbClr val="0088EE"/>
              </a:solidFill>
              <a:latin typeface="HGPｺﾞｼｯｸE" panose="020B0900000000000000" pitchFamily="50" charset="-128"/>
              <a:ea typeface="HGPｺﾞｼｯｸE" panose="020B09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894" y="2069719"/>
            <a:ext cx="3888433" cy="341790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
        <p:nvSpPr>
          <p:cNvPr id="9" name="テキスト ボックス 8"/>
          <p:cNvSpPr txBox="1"/>
          <p:nvPr/>
        </p:nvSpPr>
        <p:spPr>
          <a:xfrm>
            <a:off x="108000" y="1116000"/>
            <a:ext cx="3689323" cy="461665"/>
          </a:xfrm>
          <a:prstGeom prst="rect">
            <a:avLst/>
          </a:prstGeom>
          <a:noFill/>
        </p:spPr>
        <p:txBody>
          <a:bodyPr wrap="square" rtlCol="0">
            <a:spAutoFit/>
          </a:bodyPr>
          <a:lstStyle/>
          <a:p>
            <a:r>
              <a:rPr lang="ja-JP" altLang="ja-JP" sz="2400" dirty="0">
                <a:solidFill>
                  <a:srgbClr val="0088EE"/>
                </a:solidFill>
                <a:latin typeface="HGSｺﾞｼｯｸE" panose="020B0900000000000000" pitchFamily="50" charset="-128"/>
                <a:ea typeface="HGSｺﾞｼｯｸE" panose="020B0900000000000000" pitchFamily="50" charset="-128"/>
              </a:rPr>
              <a:t>「多文化共生を訪ねて」</a:t>
            </a:r>
            <a:endParaRPr lang="en-US" altLang="ja-JP" sz="2400" dirty="0">
              <a:solidFill>
                <a:srgbClr val="0088EE"/>
              </a:solidFill>
              <a:latin typeface="HGSｺﾞｼｯｸE" panose="020B0900000000000000" pitchFamily="50" charset="-128"/>
              <a:ea typeface="HGSｺﾞｼｯｸE" panose="020B0900000000000000" pitchFamily="50" charset="-128"/>
            </a:endParaRPr>
          </a:p>
        </p:txBody>
      </p:sp>
      <p:sp>
        <p:nvSpPr>
          <p:cNvPr id="10" name="タイトル 1"/>
          <p:cNvSpPr txBox="1">
            <a:spLocks/>
          </p:cNvSpPr>
          <p:nvPr/>
        </p:nvSpPr>
        <p:spPr>
          <a:xfrm>
            <a:off x="289588" y="4795405"/>
            <a:ext cx="4667366" cy="159333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800" dirty="0">
              <a:solidFill>
                <a:srgbClr val="0088EE"/>
              </a:solidFill>
              <a:latin typeface="HGPｺﾞｼｯｸE" panose="020B0900000000000000" pitchFamily="50" charset="-128"/>
              <a:ea typeface="HGPｺﾞｼｯｸE" panose="020B0900000000000000" pitchFamily="50" charset="-128"/>
            </a:endParaRPr>
          </a:p>
          <a:p>
            <a:pPr algn="l"/>
            <a:endParaRPr lang="en-US" altLang="ja-JP" sz="18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ja-JP" sz="1800" dirty="0" smtClean="0">
                <a:solidFill>
                  <a:srgbClr val="0088EE"/>
                </a:solidFill>
                <a:latin typeface="HGSｺﾞｼｯｸE" panose="020B0900000000000000" pitchFamily="50" charset="-128"/>
                <a:ea typeface="HGSｺﾞｼｯｸE" panose="020B0900000000000000" pitchFamily="50" charset="-128"/>
              </a:rPr>
              <a:t>※</a:t>
            </a:r>
            <a:r>
              <a:rPr lang="ja-JP" altLang="en-US" sz="1800" dirty="0" smtClean="0">
                <a:solidFill>
                  <a:srgbClr val="0088EE"/>
                </a:solidFill>
                <a:latin typeface="HGSｺﾞｼｯｸE" panose="020B0900000000000000" pitchFamily="50" charset="-128"/>
                <a:ea typeface="HGSｺﾞｼｯｸE" panose="020B0900000000000000" pitchFamily="50" charset="-128"/>
              </a:rPr>
              <a:t>ネパールの生きた女神で、</a:t>
            </a:r>
            <a:r>
              <a:rPr lang="ja-JP" altLang="ja-JP" sz="1800" dirty="0" smtClean="0">
                <a:solidFill>
                  <a:srgbClr val="0088EE"/>
                </a:solidFill>
                <a:latin typeface="HGSｺﾞｼｯｸE" panose="020B0900000000000000" pitchFamily="50" charset="-128"/>
                <a:ea typeface="HGSｺﾞｼｯｸE" panose="020B0900000000000000" pitchFamily="50" charset="-128"/>
              </a:rPr>
              <a:t>幼い少女か</a:t>
            </a:r>
            <a:r>
              <a:rPr lang="ja-JP" altLang="en-US" sz="1800" dirty="0" smtClean="0">
                <a:solidFill>
                  <a:srgbClr val="0088EE"/>
                </a:solidFill>
                <a:latin typeface="HGSｺﾞｼｯｸE" panose="020B0900000000000000" pitchFamily="50" charset="-128"/>
                <a:ea typeface="HGSｺﾞｼｯｸE" panose="020B0900000000000000" pitchFamily="50" charset="-128"/>
              </a:rPr>
              <a:t>ら</a:t>
            </a:r>
            <a:endParaRPr lang="en-US" altLang="ja-JP" sz="18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en-US" sz="1800" dirty="0">
                <a:solidFill>
                  <a:srgbClr val="0088EE"/>
                </a:solidFill>
                <a:latin typeface="HGSｺﾞｼｯｸE" panose="020B0900000000000000" pitchFamily="50" charset="-128"/>
                <a:ea typeface="HGSｺﾞｼｯｸE" panose="020B0900000000000000" pitchFamily="50" charset="-128"/>
              </a:rPr>
              <a:t>　</a:t>
            </a:r>
            <a:r>
              <a:rPr lang="ja-JP" altLang="ja-JP" sz="1800" dirty="0" smtClean="0">
                <a:solidFill>
                  <a:srgbClr val="0088EE"/>
                </a:solidFill>
                <a:latin typeface="HGSｺﾞｼｯｸE" panose="020B0900000000000000" pitchFamily="50" charset="-128"/>
                <a:ea typeface="HGSｺﾞｼｯｸE" panose="020B0900000000000000" pitchFamily="50" charset="-128"/>
              </a:rPr>
              <a:t>選ばれ</a:t>
            </a:r>
            <a:r>
              <a:rPr lang="ja-JP" altLang="en-US" sz="1800" dirty="0" smtClean="0">
                <a:solidFill>
                  <a:srgbClr val="0088EE"/>
                </a:solidFill>
                <a:latin typeface="HGSｺﾞｼｯｸE" panose="020B0900000000000000" pitchFamily="50" charset="-128"/>
                <a:ea typeface="HGSｺﾞｼｯｸE" panose="020B0900000000000000" pitchFamily="50" charset="-128"/>
              </a:rPr>
              <a:t>る。</a:t>
            </a:r>
            <a:r>
              <a:rPr lang="ja-JP" altLang="ja-JP" sz="1800" dirty="0" smtClean="0">
                <a:solidFill>
                  <a:srgbClr val="0088EE"/>
                </a:solidFill>
                <a:latin typeface="HGSｺﾞｼｯｸE" panose="020B0900000000000000" pitchFamily="50" charset="-128"/>
                <a:ea typeface="HGSｺﾞｼｯｸE" panose="020B0900000000000000" pitchFamily="50" charset="-128"/>
              </a:rPr>
              <a:t>幸運</a:t>
            </a:r>
            <a:r>
              <a:rPr lang="ja-JP" altLang="ja-JP" sz="1800" dirty="0">
                <a:solidFill>
                  <a:srgbClr val="0088EE"/>
                </a:solidFill>
                <a:latin typeface="HGSｺﾞｼｯｸE" panose="020B0900000000000000" pitchFamily="50" charset="-128"/>
                <a:ea typeface="HGSｺﾞｼｯｸE" panose="020B0900000000000000" pitchFamily="50" charset="-128"/>
              </a:rPr>
              <a:t>を</a:t>
            </a:r>
            <a:r>
              <a:rPr lang="ja-JP" altLang="ja-JP" sz="1800" dirty="0" smtClean="0">
                <a:solidFill>
                  <a:srgbClr val="0088EE"/>
                </a:solidFill>
                <a:latin typeface="HGSｺﾞｼｯｸE" panose="020B0900000000000000" pitchFamily="50" charset="-128"/>
                <a:ea typeface="HGSｺﾞｼｯｸE" panose="020B0900000000000000" pitchFamily="50" charset="-128"/>
              </a:rPr>
              <a:t>もたらすとされ、多く</a:t>
            </a:r>
            <a:endParaRPr lang="en-US" altLang="ja-JP" sz="1800" dirty="0" smtClean="0">
              <a:solidFill>
                <a:srgbClr val="0088EE"/>
              </a:solidFill>
              <a:latin typeface="HGSｺﾞｼｯｸE" panose="020B0900000000000000" pitchFamily="50" charset="-128"/>
              <a:ea typeface="HGSｺﾞｼｯｸE" panose="020B0900000000000000" pitchFamily="50" charset="-128"/>
            </a:endParaRPr>
          </a:p>
          <a:p>
            <a:pPr algn="l"/>
            <a:r>
              <a:rPr lang="ja-JP" altLang="en-US" sz="1800" dirty="0">
                <a:solidFill>
                  <a:srgbClr val="0088EE"/>
                </a:solidFill>
                <a:latin typeface="HGSｺﾞｼｯｸE" panose="020B0900000000000000" pitchFamily="50" charset="-128"/>
                <a:ea typeface="HGSｺﾞｼｯｸE" panose="020B0900000000000000" pitchFamily="50" charset="-128"/>
              </a:rPr>
              <a:t>　</a:t>
            </a:r>
            <a:r>
              <a:rPr lang="ja-JP" altLang="ja-JP" sz="1800" dirty="0" smtClean="0">
                <a:solidFill>
                  <a:srgbClr val="0088EE"/>
                </a:solidFill>
                <a:latin typeface="HGSｺﾞｼｯｸE" panose="020B0900000000000000" pitchFamily="50" charset="-128"/>
                <a:ea typeface="HGSｺﾞｼｯｸE" panose="020B0900000000000000" pitchFamily="50" charset="-128"/>
              </a:rPr>
              <a:t>の</a:t>
            </a:r>
            <a:r>
              <a:rPr lang="ja-JP" altLang="ja-JP" sz="1800" dirty="0">
                <a:solidFill>
                  <a:srgbClr val="0088EE"/>
                </a:solidFill>
                <a:latin typeface="HGSｺﾞｼｯｸE" panose="020B0900000000000000" pitchFamily="50" charset="-128"/>
                <a:ea typeface="HGSｺﾞｼｯｸE" panose="020B0900000000000000" pitchFamily="50" charset="-128"/>
              </a:rPr>
              <a:t>人々の信仰を</a:t>
            </a:r>
            <a:r>
              <a:rPr lang="ja-JP" altLang="ja-JP" sz="1800" dirty="0" smtClean="0">
                <a:solidFill>
                  <a:srgbClr val="0088EE"/>
                </a:solidFill>
                <a:latin typeface="HGSｺﾞｼｯｸE" panose="020B0900000000000000" pitchFamily="50" charset="-128"/>
                <a:ea typeface="HGSｺﾞｼｯｸE" panose="020B0900000000000000" pitchFamily="50" charset="-128"/>
              </a:rPr>
              <a:t>集めて</a:t>
            </a:r>
            <a:r>
              <a:rPr lang="ja-JP" altLang="ja-JP" sz="1800" dirty="0">
                <a:solidFill>
                  <a:srgbClr val="0088EE"/>
                </a:solidFill>
                <a:latin typeface="HGSｺﾞｼｯｸE" panose="020B0900000000000000" pitchFamily="50" charset="-128"/>
                <a:ea typeface="HGSｺﾞｼｯｸE" panose="020B0900000000000000" pitchFamily="50" charset="-128"/>
              </a:rPr>
              <a:t>いる。</a:t>
            </a:r>
          </a:p>
          <a:p>
            <a:pPr algn="l"/>
            <a:endParaRPr lang="en-US" altLang="ja-JP" sz="1800" dirty="0">
              <a:solidFill>
                <a:srgbClr val="0088EE"/>
              </a:solidFill>
              <a:latin typeface="HGPｺﾞｼｯｸE" panose="020B0900000000000000" pitchFamily="50" charset="-128"/>
              <a:ea typeface="HGPｺﾞｼｯｸE" panose="020B0900000000000000" pitchFamily="50" charset="-128"/>
            </a:endParaRPr>
          </a:p>
          <a:p>
            <a:pPr algn="l"/>
            <a:r>
              <a:rPr lang="ja-JP" altLang="en-US" sz="1800" dirty="0">
                <a:solidFill>
                  <a:srgbClr val="0088EE"/>
                </a:solidFill>
                <a:latin typeface="HGPｺﾞｼｯｸE" panose="020B0900000000000000" pitchFamily="50" charset="-128"/>
                <a:ea typeface="HGPｺﾞｼｯｸE" panose="020B0900000000000000" pitchFamily="50" charset="-128"/>
              </a:rPr>
              <a:t>　</a:t>
            </a:r>
          </a:p>
        </p:txBody>
      </p:sp>
    </p:spTree>
    <p:extLst>
      <p:ext uri="{BB962C8B-B14F-4D97-AF65-F5344CB8AC3E}">
        <p14:creationId xmlns:p14="http://schemas.microsoft.com/office/powerpoint/2010/main" val="642607804"/>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9" y="932806"/>
            <a:ext cx="4104456" cy="1008112"/>
          </a:xfrm>
        </p:spPr>
        <p:txBody>
          <a:bodyPr>
            <a:noAutofit/>
          </a:bodyPr>
          <a:lstStyle/>
          <a:p>
            <a:r>
              <a:rPr lang="ja-JP" altLang="en-US" sz="2400" dirty="0" smtClean="0">
                <a:solidFill>
                  <a:srgbClr val="0088EE"/>
                </a:solidFill>
                <a:latin typeface="HGPｺﾞｼｯｸE" panose="020B0900000000000000" pitchFamily="50" charset="-128"/>
                <a:ea typeface="HGPｺﾞｼｯｸE" panose="020B0900000000000000" pitchFamily="50" charset="-128"/>
              </a:rPr>
              <a:t>（２）中学校</a:t>
            </a:r>
            <a:r>
              <a:rPr lang="ja-JP" altLang="en-US" sz="2400" dirty="0">
                <a:solidFill>
                  <a:srgbClr val="0088EE"/>
                </a:solidFill>
                <a:latin typeface="HGPｺﾞｼｯｸE" panose="020B0900000000000000" pitchFamily="50" charset="-128"/>
                <a:ea typeface="HGPｺﾞｼｯｸE" panose="020B0900000000000000" pitchFamily="50" charset="-128"/>
              </a:rPr>
              <a:t>人権教室での啓発</a:t>
            </a:r>
            <a:r>
              <a:rPr lang="en-US" altLang="ja-JP" sz="2800" dirty="0">
                <a:solidFill>
                  <a:srgbClr val="0088EE"/>
                </a:solidFill>
                <a:latin typeface="HGPｺﾞｼｯｸE" panose="020B0900000000000000" pitchFamily="50" charset="-128"/>
                <a:ea typeface="HGPｺﾞｼｯｸE" panose="020B0900000000000000" pitchFamily="50" charset="-128"/>
              </a:rPr>
              <a:t/>
            </a:r>
            <a:br>
              <a:rPr lang="en-US" altLang="ja-JP" sz="2800" dirty="0">
                <a:solidFill>
                  <a:srgbClr val="0088EE"/>
                </a:solidFill>
                <a:latin typeface="HGPｺﾞｼｯｸE" panose="020B0900000000000000" pitchFamily="50" charset="-128"/>
                <a:ea typeface="HGPｺﾞｼｯｸE" panose="020B0900000000000000" pitchFamily="50" charset="-128"/>
              </a:rPr>
            </a:br>
            <a:r>
              <a:rPr lang="ja-JP" altLang="en-US" sz="2800" dirty="0" smtClean="0">
                <a:solidFill>
                  <a:srgbClr val="0088EE"/>
                </a:solidFill>
                <a:latin typeface="HGPｺﾞｼｯｸE" panose="020B0900000000000000" pitchFamily="50" charset="-128"/>
                <a:ea typeface="HGPｺﾞｼｯｸE" panose="020B0900000000000000" pitchFamily="50" charset="-128"/>
              </a:rPr>
              <a:t>　　</a:t>
            </a:r>
            <a:r>
              <a:rPr lang="ja-JP" altLang="en-US" sz="2000" dirty="0" smtClean="0">
                <a:solidFill>
                  <a:srgbClr val="0088EE"/>
                </a:solidFill>
                <a:latin typeface="HGPｺﾞｼｯｸE" panose="020B0900000000000000" pitchFamily="50" charset="-128"/>
                <a:ea typeface="HGPｺﾞｼｯｸE" panose="020B0900000000000000" pitchFamily="50" charset="-128"/>
              </a:rPr>
              <a:t>（人権擁護委員との共催事業）</a:t>
            </a:r>
            <a:endParaRPr kumimoji="1" lang="ja-JP" altLang="en-US" sz="2000" dirty="0">
              <a:solidFill>
                <a:srgbClr val="0088EE"/>
              </a:solidFill>
              <a:latin typeface="HGSｺﾞｼｯｸM" panose="020B0600000000000000" pitchFamily="50" charset="-128"/>
              <a:ea typeface="HGSｺﾞｼｯｸM" panose="020B0600000000000000" pitchFamily="50" charset="-128"/>
            </a:endParaRPr>
          </a:p>
        </p:txBody>
      </p:sp>
      <p:sp>
        <p:nvSpPr>
          <p:cNvPr id="3" name="タイトル 1"/>
          <p:cNvSpPr txBox="1">
            <a:spLocks/>
          </p:cNvSpPr>
          <p:nvPr/>
        </p:nvSpPr>
        <p:spPr>
          <a:xfrm>
            <a:off x="-1004" y="1953361"/>
            <a:ext cx="8568952" cy="24482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令和３年１１月２４日　中学校人権教室事前打合せ</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内容：事前リハーサル（進行の読み合わせ等）</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endParaRPr lang="en-US" altLang="ja-JP" sz="1000" dirty="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令和３年１２月３日　  中学校人権教室</a:t>
            </a:r>
            <a:endParaRPr lang="en-US" altLang="zh-CN"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内容：あま市立甚目寺南中学校での啓発実施</a:t>
            </a:r>
            <a:endParaRPr lang="en-US" altLang="zh-CN"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endParaRPr lang="ja-JP" altLang="en-US" sz="2400" dirty="0">
              <a:solidFill>
                <a:srgbClr val="0088EE"/>
              </a:solidFill>
              <a:latin typeface="HGPｺﾞｼｯｸE" panose="020B0900000000000000" pitchFamily="50" charset="-128"/>
              <a:ea typeface="HGPｺﾞｼｯｸE" panose="020B0900000000000000" pitchFamily="50" charset="-128"/>
            </a:endParaRPr>
          </a:p>
        </p:txBody>
      </p:sp>
      <p:grpSp>
        <p:nvGrpSpPr>
          <p:cNvPr id="5" name="グループ化 4"/>
          <p:cNvGrpSpPr/>
          <p:nvPr/>
        </p:nvGrpSpPr>
        <p:grpSpPr>
          <a:xfrm>
            <a:off x="755576" y="4005064"/>
            <a:ext cx="8119432" cy="2584907"/>
            <a:chOff x="755576" y="4005064"/>
            <a:chExt cx="8119432" cy="2584907"/>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019312"/>
              <a:ext cx="3942968" cy="2570659"/>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005064"/>
              <a:ext cx="4042010" cy="2570659"/>
            </a:xfrm>
            <a:prstGeom prst="rect">
              <a:avLst/>
            </a:prstGeom>
          </p:spPr>
        </p:pic>
      </p:gr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Tree>
    <p:extLst>
      <p:ext uri="{BB962C8B-B14F-4D97-AF65-F5344CB8AC3E}">
        <p14:creationId xmlns:p14="http://schemas.microsoft.com/office/powerpoint/2010/main" val="3653571776"/>
      </p:ext>
    </p:extLst>
  </p:cSld>
  <p:clrMapOvr>
    <a:masterClrMapping/>
  </p:clrMapOvr>
  <mc:AlternateContent xmlns:mc="http://schemas.openxmlformats.org/markup-compatibility/2006" xmlns:p14="http://schemas.microsoft.com/office/powerpoint/2010/main">
    <mc:Choice Requires="p14">
      <p:transition spd="slow" p14:dur="2000" advTm="80000"/>
    </mc:Choice>
    <mc:Fallback xmlns="">
      <p:transition spd="slow" advTm="8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8000" y="1188000"/>
            <a:ext cx="6697295" cy="1058476"/>
          </a:xfrm>
        </p:spPr>
        <p:txBody>
          <a:bodyPr>
            <a:noAutofit/>
          </a:bodyPr>
          <a:lstStyle/>
          <a:p>
            <a:pPr algn="l"/>
            <a:r>
              <a:rPr kumimoji="1" lang="ja-JP" altLang="en-US" sz="1800" dirty="0" smtClean="0">
                <a:solidFill>
                  <a:srgbClr val="0088EE"/>
                </a:solidFill>
                <a:latin typeface="HGPｺﾞｼｯｸE" panose="020B0900000000000000" pitchFamily="50" charset="-128"/>
                <a:ea typeface="HGPｺﾞｼｯｸE" panose="020B0900000000000000" pitchFamily="50" charset="-128"/>
              </a:rPr>
              <a:t>問１　</a:t>
            </a:r>
            <a:r>
              <a:rPr lang="ja-JP" altLang="en-US" sz="1800" dirty="0" smtClean="0">
                <a:solidFill>
                  <a:srgbClr val="0088EE"/>
                </a:solidFill>
                <a:latin typeface="HGPｺﾞｼｯｸE" panose="020B0900000000000000" pitchFamily="50" charset="-128"/>
                <a:ea typeface="HGPｺﾞｼｯｸE" panose="020B0900000000000000" pitchFamily="50" charset="-128"/>
              </a:rPr>
              <a:t>あなたは、日本人と在住外国人の方が共に理解を深めながら、</a:t>
            </a:r>
            <a:r>
              <a:rPr lang="en-US" altLang="ja-JP" sz="1800" dirty="0" smtClean="0">
                <a:solidFill>
                  <a:srgbClr val="0088EE"/>
                </a:solidFill>
                <a:latin typeface="HGPｺﾞｼｯｸE" panose="020B0900000000000000" pitchFamily="50" charset="-128"/>
                <a:ea typeface="HGPｺﾞｼｯｸE" panose="020B0900000000000000" pitchFamily="50" charset="-128"/>
              </a:rPr>
              <a:t/>
            </a:r>
            <a:br>
              <a:rPr lang="en-US" altLang="ja-JP" sz="1800" dirty="0" smtClean="0">
                <a:solidFill>
                  <a:srgbClr val="0088EE"/>
                </a:solidFill>
                <a:latin typeface="HGPｺﾞｼｯｸE" panose="020B0900000000000000" pitchFamily="50" charset="-128"/>
                <a:ea typeface="HGPｺﾞｼｯｸE" panose="020B0900000000000000" pitchFamily="50" charset="-128"/>
              </a:rPr>
            </a:br>
            <a:r>
              <a:rPr lang="ja-JP" altLang="en-US" sz="1800" dirty="0" smtClean="0">
                <a:solidFill>
                  <a:srgbClr val="0088EE"/>
                </a:solidFill>
                <a:latin typeface="HGPｺﾞｼｯｸE" panose="020B0900000000000000" pitchFamily="50" charset="-128"/>
                <a:ea typeface="HGPｺﾞｼｯｸE" panose="020B0900000000000000" pitchFamily="50" charset="-128"/>
              </a:rPr>
              <a:t>みんなで住みやすいまちをつくっていこうという考え方について、</a:t>
            </a:r>
            <a:r>
              <a:rPr lang="en-US" altLang="ja-JP" sz="1800" dirty="0" smtClean="0">
                <a:solidFill>
                  <a:srgbClr val="0088EE"/>
                </a:solidFill>
                <a:latin typeface="HGPｺﾞｼｯｸE" panose="020B0900000000000000" pitchFamily="50" charset="-128"/>
                <a:ea typeface="HGPｺﾞｼｯｸE" panose="020B0900000000000000" pitchFamily="50" charset="-128"/>
              </a:rPr>
              <a:t/>
            </a:r>
            <a:br>
              <a:rPr lang="en-US" altLang="ja-JP" sz="1800" dirty="0" smtClean="0">
                <a:solidFill>
                  <a:srgbClr val="0088EE"/>
                </a:solidFill>
                <a:latin typeface="HGPｺﾞｼｯｸE" panose="020B0900000000000000" pitchFamily="50" charset="-128"/>
                <a:ea typeface="HGPｺﾞｼｯｸE" panose="020B0900000000000000" pitchFamily="50" charset="-128"/>
              </a:rPr>
            </a:br>
            <a:r>
              <a:rPr lang="ja-JP" altLang="en-US" sz="1800" dirty="0" smtClean="0">
                <a:solidFill>
                  <a:srgbClr val="0088EE"/>
                </a:solidFill>
                <a:latin typeface="HGPｺﾞｼｯｸE" panose="020B0900000000000000" pitchFamily="50" charset="-128"/>
                <a:ea typeface="HGPｺﾞｼｯｸE" panose="020B0900000000000000" pitchFamily="50" charset="-128"/>
              </a:rPr>
              <a:t>どう思いますか。</a:t>
            </a:r>
            <a:endParaRPr kumimoji="1" lang="ja-JP" altLang="en-US" sz="1800" dirty="0">
              <a:solidFill>
                <a:srgbClr val="0088EE"/>
              </a:solidFill>
              <a:latin typeface="HGPｺﾞｼｯｸE" panose="020B0900000000000000" pitchFamily="50" charset="-128"/>
              <a:ea typeface="HGPｺﾞｼｯｸE" panose="020B0900000000000000"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767579802"/>
              </p:ext>
            </p:extLst>
          </p:nvPr>
        </p:nvGraphicFramePr>
        <p:xfrm>
          <a:off x="431497" y="2412000"/>
          <a:ext cx="8532440" cy="4536504"/>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769" y="828000"/>
            <a:ext cx="1512168" cy="1116124"/>
          </a:xfrm>
          <a:prstGeom prst="rect">
            <a:avLst/>
          </a:prstGeom>
        </p:spPr>
      </p:pic>
      <p:sp>
        <p:nvSpPr>
          <p:cNvPr id="6" name="正方形/長方形 5"/>
          <p:cNvSpPr/>
          <p:nvPr/>
        </p:nvSpPr>
        <p:spPr>
          <a:xfrm>
            <a:off x="251520" y="864000"/>
            <a:ext cx="4104456" cy="523220"/>
          </a:xfrm>
          <a:prstGeom prst="rect">
            <a:avLst/>
          </a:prstGeom>
        </p:spPr>
        <p:txBody>
          <a:bodyPr wrap="square">
            <a:spAutoFit/>
          </a:bodyPr>
          <a:lstStyle/>
          <a:p>
            <a:r>
              <a:rPr lang="ja-JP" altLang="en-US" sz="2800" dirty="0">
                <a:solidFill>
                  <a:srgbClr val="0088EE"/>
                </a:solidFill>
                <a:latin typeface="HGPｺﾞｼｯｸE" panose="020B0900000000000000" pitchFamily="50" charset="-128"/>
                <a:ea typeface="HGPｺﾞｼｯｸE" panose="020B0900000000000000" pitchFamily="50" charset="-128"/>
              </a:rPr>
              <a:t>⑦　アンケートについて</a:t>
            </a:r>
            <a:endParaRPr lang="en-US" altLang="ja-JP" sz="2800" dirty="0">
              <a:solidFill>
                <a:srgbClr val="0088E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237328182"/>
      </p:ext>
    </p:extLst>
  </p:cSld>
  <p:clrMapOvr>
    <a:masterClrMapping/>
  </p:clrMapOvr>
  <mc:AlternateContent xmlns:mc="http://schemas.openxmlformats.org/markup-compatibility/2006" xmlns:p14="http://schemas.microsoft.com/office/powerpoint/2010/main">
    <mc:Choice Requires="p14">
      <p:transition spd="slow" p14:dur="2000" advTm="74000"/>
    </mc:Choice>
    <mc:Fallback xmlns="">
      <p:transition spd="slow" advTm="7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p:stCondLst>
                              <p:cond delay="4000"/>
                            </p:stCondLst>
                            <p:childTnLst>
                              <p:par>
                                <p:cTn id="12" presetID="10" presetClass="entr" presetSubtype="0" fill="hold" grpId="0" nodeType="after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04000" y="1008000"/>
            <a:ext cx="6696744" cy="864096"/>
          </a:xfrm>
        </p:spPr>
        <p:txBody>
          <a:bodyPr>
            <a:noAutofit/>
          </a:bodyPr>
          <a:lstStyle/>
          <a:p>
            <a:r>
              <a:rPr kumimoji="1" lang="ja-JP" altLang="en-US" sz="1800" dirty="0" smtClean="0">
                <a:solidFill>
                  <a:srgbClr val="0088EE"/>
                </a:solidFill>
                <a:latin typeface="HGPｺﾞｼｯｸE" panose="020B0900000000000000" pitchFamily="50" charset="-128"/>
                <a:ea typeface="HGPｺﾞｼｯｸE" panose="020B0900000000000000" pitchFamily="50" charset="-128"/>
              </a:rPr>
              <a:t>問</a:t>
            </a:r>
            <a:r>
              <a:rPr lang="ja-JP" altLang="en-US" sz="1800" dirty="0" smtClean="0">
                <a:solidFill>
                  <a:srgbClr val="0088EE"/>
                </a:solidFill>
                <a:latin typeface="HGPｺﾞｼｯｸE" panose="020B0900000000000000" pitchFamily="50" charset="-128"/>
                <a:ea typeface="HGPｺﾞｼｯｸE" panose="020B0900000000000000" pitchFamily="50" charset="-128"/>
              </a:rPr>
              <a:t>２</a:t>
            </a:r>
            <a:r>
              <a:rPr kumimoji="1" lang="ja-JP" altLang="en-US" sz="1800" dirty="0" smtClean="0">
                <a:solidFill>
                  <a:srgbClr val="0088EE"/>
                </a:solidFill>
                <a:latin typeface="HGPｺﾞｼｯｸE" panose="020B0900000000000000" pitchFamily="50" charset="-128"/>
                <a:ea typeface="HGPｺﾞｼｯｸE" panose="020B0900000000000000" pitchFamily="50" charset="-128"/>
              </a:rPr>
              <a:t>　</a:t>
            </a:r>
            <a:r>
              <a:rPr lang="ja-JP" altLang="en-US" sz="1800" dirty="0" smtClean="0">
                <a:solidFill>
                  <a:srgbClr val="0088EE"/>
                </a:solidFill>
                <a:latin typeface="HGPｺﾞｼｯｸE" panose="020B0900000000000000" pitchFamily="50" charset="-128"/>
                <a:ea typeface="HGPｺﾞｼｯｸE" panose="020B0900000000000000" pitchFamily="50" charset="-128"/>
              </a:rPr>
              <a:t>あなたは、日本人と在住外国人の方が共に理解を深めながら、</a:t>
            </a:r>
            <a:r>
              <a:rPr lang="en-US" altLang="ja-JP" sz="1800" dirty="0" smtClean="0">
                <a:solidFill>
                  <a:srgbClr val="0088EE"/>
                </a:solidFill>
                <a:latin typeface="HGPｺﾞｼｯｸE" panose="020B0900000000000000" pitchFamily="50" charset="-128"/>
                <a:ea typeface="HGPｺﾞｼｯｸE" panose="020B0900000000000000" pitchFamily="50" charset="-128"/>
              </a:rPr>
              <a:t/>
            </a:r>
            <a:br>
              <a:rPr lang="en-US" altLang="ja-JP" sz="1800" dirty="0" smtClean="0">
                <a:solidFill>
                  <a:srgbClr val="0088EE"/>
                </a:solidFill>
                <a:latin typeface="HGPｺﾞｼｯｸE" panose="020B0900000000000000" pitchFamily="50" charset="-128"/>
                <a:ea typeface="HGPｺﾞｼｯｸE" panose="020B0900000000000000" pitchFamily="50" charset="-128"/>
              </a:rPr>
            </a:br>
            <a:r>
              <a:rPr lang="ja-JP" altLang="en-US" sz="1800" dirty="0" smtClean="0">
                <a:solidFill>
                  <a:srgbClr val="0088EE"/>
                </a:solidFill>
                <a:latin typeface="HGPｺﾞｼｯｸE" panose="020B0900000000000000" pitchFamily="50" charset="-128"/>
                <a:ea typeface="HGPｺﾞｼｯｸE" panose="020B0900000000000000" pitchFamily="50" charset="-128"/>
              </a:rPr>
              <a:t>みんなで住みやすいまちをつくっていこうという考え方について、</a:t>
            </a:r>
            <a:r>
              <a:rPr lang="en-US" altLang="ja-JP" sz="1800" dirty="0" smtClean="0">
                <a:solidFill>
                  <a:srgbClr val="0088EE"/>
                </a:solidFill>
                <a:latin typeface="HGPｺﾞｼｯｸE" panose="020B0900000000000000" pitchFamily="50" charset="-128"/>
                <a:ea typeface="HGPｺﾞｼｯｸE" panose="020B0900000000000000" pitchFamily="50" charset="-128"/>
              </a:rPr>
              <a:t/>
            </a:r>
            <a:br>
              <a:rPr lang="en-US" altLang="ja-JP" sz="1800" dirty="0" smtClean="0">
                <a:solidFill>
                  <a:srgbClr val="0088EE"/>
                </a:solidFill>
                <a:latin typeface="HGPｺﾞｼｯｸE" panose="020B0900000000000000" pitchFamily="50" charset="-128"/>
                <a:ea typeface="HGPｺﾞｼｯｸE" panose="020B0900000000000000" pitchFamily="50" charset="-128"/>
              </a:rPr>
            </a:br>
            <a:r>
              <a:rPr lang="ja-JP" altLang="en-US" sz="1800" dirty="0" smtClean="0">
                <a:solidFill>
                  <a:srgbClr val="0088EE"/>
                </a:solidFill>
                <a:latin typeface="HGPｺﾞｼｯｸE" panose="020B0900000000000000" pitchFamily="50" charset="-128"/>
                <a:ea typeface="HGPｺﾞｼｯｸE" panose="020B0900000000000000" pitchFamily="50" charset="-128"/>
              </a:rPr>
              <a:t>何が課題だと思いますか。</a:t>
            </a:r>
            <a:endParaRPr kumimoji="1" lang="ja-JP" altLang="en-US" sz="1800" dirty="0">
              <a:solidFill>
                <a:srgbClr val="0088EE"/>
              </a:solidFill>
              <a:latin typeface="HGPｺﾞｼｯｸE" panose="020B0900000000000000" pitchFamily="50" charset="-128"/>
              <a:ea typeface="HGPｺﾞｼｯｸE" panose="020B0900000000000000"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8607877"/>
              </p:ext>
            </p:extLst>
          </p:nvPr>
        </p:nvGraphicFramePr>
        <p:xfrm>
          <a:off x="432000" y="1944000"/>
          <a:ext cx="8676456" cy="4917766"/>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828445"/>
            <a:ext cx="1512168" cy="1116124"/>
          </a:xfrm>
          <a:prstGeom prst="rect">
            <a:avLst/>
          </a:prstGeom>
        </p:spPr>
      </p:pic>
    </p:spTree>
    <p:extLst>
      <p:ext uri="{BB962C8B-B14F-4D97-AF65-F5344CB8AC3E}">
        <p14:creationId xmlns:p14="http://schemas.microsoft.com/office/powerpoint/2010/main" val="515891653"/>
      </p:ext>
    </p:extLst>
  </p:cSld>
  <p:clrMapOvr>
    <a:masterClrMapping/>
  </p:clrMapOvr>
  <mc:AlternateContent xmlns:mc="http://schemas.openxmlformats.org/markup-compatibility/2006" xmlns:p14="http://schemas.microsoft.com/office/powerpoint/2010/main">
    <mc:Choice Requires="p14">
      <p:transition spd="slow" p14:dur="2000" advTm="51000"/>
    </mc:Choice>
    <mc:Fallback xmlns="">
      <p:transition spd="slow" advTm="5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4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052736"/>
            <a:ext cx="6480720" cy="540060"/>
          </a:xfrm>
        </p:spPr>
        <p:txBody>
          <a:bodyPr>
            <a:noAutofit/>
          </a:bodyPr>
          <a:lstStyle/>
          <a:p>
            <a:r>
              <a:rPr kumimoji="1" lang="ja-JP" altLang="en-US" sz="1800" dirty="0" smtClean="0">
                <a:solidFill>
                  <a:srgbClr val="0088EE"/>
                </a:solidFill>
                <a:latin typeface="HGPｺﾞｼｯｸE" panose="020B0900000000000000" pitchFamily="50" charset="-128"/>
                <a:ea typeface="HGPｺﾞｼｯｸE" panose="020B0900000000000000" pitchFamily="50" charset="-128"/>
              </a:rPr>
              <a:t>問</a:t>
            </a:r>
            <a:r>
              <a:rPr lang="ja-JP" altLang="en-US" sz="1800" dirty="0">
                <a:solidFill>
                  <a:srgbClr val="0088EE"/>
                </a:solidFill>
                <a:latin typeface="HGPｺﾞｼｯｸE" panose="020B0900000000000000" pitchFamily="50" charset="-128"/>
                <a:ea typeface="HGPｺﾞｼｯｸE" panose="020B0900000000000000" pitchFamily="50" charset="-128"/>
              </a:rPr>
              <a:t>３</a:t>
            </a:r>
            <a:r>
              <a:rPr kumimoji="1" lang="ja-JP" altLang="en-US" sz="1800" dirty="0" smtClean="0">
                <a:solidFill>
                  <a:srgbClr val="0088EE"/>
                </a:solidFill>
                <a:latin typeface="HGPｺﾞｼｯｸE" panose="020B0900000000000000" pitchFamily="50" charset="-128"/>
                <a:ea typeface="HGPｺﾞｼｯｸE" panose="020B0900000000000000" pitchFamily="50" charset="-128"/>
              </a:rPr>
              <a:t>　</a:t>
            </a:r>
            <a:r>
              <a:rPr lang="ja-JP" altLang="en-US" sz="1800" dirty="0" smtClean="0">
                <a:solidFill>
                  <a:srgbClr val="0088EE"/>
                </a:solidFill>
                <a:latin typeface="HGPｺﾞｼｯｸE" panose="020B0900000000000000" pitchFamily="50" charset="-128"/>
                <a:ea typeface="HGPｺﾞｼｯｸE" panose="020B0900000000000000" pitchFamily="50" charset="-128"/>
              </a:rPr>
              <a:t>あなたは、日本人と在住外国人の方がお互いに理解を深める</a:t>
            </a:r>
            <a:r>
              <a:rPr lang="en-US" altLang="ja-JP" sz="1800" dirty="0" smtClean="0">
                <a:solidFill>
                  <a:srgbClr val="0088EE"/>
                </a:solidFill>
                <a:latin typeface="HGPｺﾞｼｯｸE" panose="020B0900000000000000" pitchFamily="50" charset="-128"/>
                <a:ea typeface="HGPｺﾞｼｯｸE" panose="020B0900000000000000" pitchFamily="50" charset="-128"/>
              </a:rPr>
              <a:t/>
            </a:r>
            <a:br>
              <a:rPr lang="en-US" altLang="ja-JP" sz="1800" dirty="0" smtClean="0">
                <a:solidFill>
                  <a:srgbClr val="0088EE"/>
                </a:solidFill>
                <a:latin typeface="HGPｺﾞｼｯｸE" panose="020B0900000000000000" pitchFamily="50" charset="-128"/>
                <a:ea typeface="HGPｺﾞｼｯｸE" panose="020B0900000000000000" pitchFamily="50" charset="-128"/>
              </a:rPr>
            </a:br>
            <a:r>
              <a:rPr lang="ja-JP" altLang="en-US" sz="1800" dirty="0" smtClean="0">
                <a:solidFill>
                  <a:srgbClr val="0088EE"/>
                </a:solidFill>
                <a:latin typeface="HGPｺﾞｼｯｸE" panose="020B0900000000000000" pitchFamily="50" charset="-128"/>
                <a:ea typeface="HGPｺﾞｼｯｸE" panose="020B0900000000000000" pitchFamily="50" charset="-128"/>
              </a:rPr>
              <a:t>ために何が必要だと思いますか。</a:t>
            </a:r>
            <a:endParaRPr kumimoji="1" lang="ja-JP" altLang="en-US" sz="2000" dirty="0">
              <a:solidFill>
                <a:srgbClr val="0070C0"/>
              </a:solidFill>
              <a:latin typeface="HGPｺﾞｼｯｸE" panose="020B0900000000000000" pitchFamily="50" charset="-128"/>
              <a:ea typeface="HGPｺﾞｼｯｸE" panose="020B0900000000000000"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4035567532"/>
              </p:ext>
            </p:extLst>
          </p:nvPr>
        </p:nvGraphicFramePr>
        <p:xfrm>
          <a:off x="432000" y="1836000"/>
          <a:ext cx="8676456" cy="5089519"/>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Tree>
    <p:extLst>
      <p:ext uri="{BB962C8B-B14F-4D97-AF65-F5344CB8AC3E}">
        <p14:creationId xmlns:p14="http://schemas.microsoft.com/office/powerpoint/2010/main" val="576253960"/>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4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828000"/>
            <a:ext cx="6491968" cy="936104"/>
          </a:xfrm>
        </p:spPr>
        <p:txBody>
          <a:bodyPr>
            <a:noAutofit/>
          </a:bodyPr>
          <a:lstStyle/>
          <a:p>
            <a:r>
              <a:rPr kumimoji="1" lang="ja-JP" altLang="en-US" sz="1800" dirty="0" smtClean="0">
                <a:solidFill>
                  <a:srgbClr val="0088EE"/>
                </a:solidFill>
                <a:latin typeface="HGPｺﾞｼｯｸE" panose="020B0900000000000000" pitchFamily="50" charset="-128"/>
                <a:ea typeface="HGPｺﾞｼｯｸE" panose="020B0900000000000000" pitchFamily="50" charset="-128"/>
              </a:rPr>
              <a:t>問</a:t>
            </a:r>
            <a:r>
              <a:rPr lang="ja-JP" altLang="en-US" sz="1800" dirty="0">
                <a:solidFill>
                  <a:srgbClr val="0088EE"/>
                </a:solidFill>
                <a:latin typeface="HGPｺﾞｼｯｸE" panose="020B0900000000000000" pitchFamily="50" charset="-128"/>
                <a:ea typeface="HGPｺﾞｼｯｸE" panose="020B0900000000000000" pitchFamily="50" charset="-128"/>
              </a:rPr>
              <a:t>４</a:t>
            </a:r>
            <a:r>
              <a:rPr kumimoji="1" lang="ja-JP" altLang="en-US" sz="1800" dirty="0" smtClean="0">
                <a:solidFill>
                  <a:srgbClr val="0088EE"/>
                </a:solidFill>
                <a:latin typeface="HGPｺﾞｼｯｸE" panose="020B0900000000000000" pitchFamily="50" charset="-128"/>
                <a:ea typeface="HGPｺﾞｼｯｸE" panose="020B0900000000000000" pitchFamily="50" charset="-128"/>
              </a:rPr>
              <a:t>　今まで人権をテーマにし</a:t>
            </a:r>
            <a:r>
              <a:rPr lang="ja-JP" altLang="en-US" sz="1800" dirty="0" smtClean="0">
                <a:solidFill>
                  <a:srgbClr val="0088EE"/>
                </a:solidFill>
                <a:latin typeface="HGPｺﾞｼｯｸE" panose="020B0900000000000000" pitchFamily="50" charset="-128"/>
                <a:ea typeface="HGPｺﾞｼｯｸE" panose="020B0900000000000000" pitchFamily="50" charset="-128"/>
              </a:rPr>
              <a:t>た催しに参加したことはありますか。あなたが参加したことのあるものを以下からお選びください。</a:t>
            </a:r>
            <a:r>
              <a:rPr lang="en-US" altLang="ja-JP" sz="1800" dirty="0" smtClean="0">
                <a:solidFill>
                  <a:srgbClr val="0088EE"/>
                </a:solidFill>
                <a:latin typeface="HGPｺﾞｼｯｸE" panose="020B0900000000000000" pitchFamily="50" charset="-128"/>
                <a:ea typeface="HGPｺﾞｼｯｸE" panose="020B0900000000000000" pitchFamily="50" charset="-128"/>
              </a:rPr>
              <a:t/>
            </a:r>
            <a:br>
              <a:rPr lang="en-US" altLang="ja-JP" sz="1800" dirty="0" smtClean="0">
                <a:solidFill>
                  <a:srgbClr val="0088EE"/>
                </a:solidFill>
                <a:latin typeface="HGPｺﾞｼｯｸE" panose="020B0900000000000000" pitchFamily="50" charset="-128"/>
                <a:ea typeface="HGPｺﾞｼｯｸE" panose="020B0900000000000000" pitchFamily="50" charset="-128"/>
              </a:rPr>
            </a:br>
            <a:r>
              <a:rPr lang="ja-JP" altLang="en-US" sz="1800" dirty="0" smtClean="0">
                <a:solidFill>
                  <a:srgbClr val="0088EE"/>
                </a:solidFill>
                <a:latin typeface="HGPｺﾞｼｯｸE" panose="020B0900000000000000" pitchFamily="50" charset="-128"/>
                <a:ea typeface="HGPｺﾞｼｯｸE" panose="020B0900000000000000" pitchFamily="50" charset="-128"/>
              </a:rPr>
              <a:t>（複数回答可）</a:t>
            </a:r>
            <a:endParaRPr kumimoji="1" lang="ja-JP" altLang="en-US" sz="2000" dirty="0">
              <a:solidFill>
                <a:srgbClr val="0070C0"/>
              </a:solidFill>
              <a:latin typeface="HGPｺﾞｼｯｸE" panose="020B0900000000000000" pitchFamily="50" charset="-128"/>
              <a:ea typeface="HGPｺﾞｼｯｸE" panose="020B0900000000000000"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527545043"/>
              </p:ext>
            </p:extLst>
          </p:nvPr>
        </p:nvGraphicFramePr>
        <p:xfrm>
          <a:off x="467544" y="1772816"/>
          <a:ext cx="8676456" cy="5089519"/>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Tree>
    <p:extLst>
      <p:ext uri="{BB962C8B-B14F-4D97-AF65-F5344CB8AC3E}">
        <p14:creationId xmlns:p14="http://schemas.microsoft.com/office/powerpoint/2010/main" val="4256205624"/>
      </p:ext>
    </p:extLst>
  </p:cSld>
  <p:clrMapOvr>
    <a:masterClrMapping/>
  </p:clrMapOvr>
  <mc:AlternateContent xmlns:mc="http://schemas.openxmlformats.org/markup-compatibility/2006" xmlns:p14="http://schemas.microsoft.com/office/powerpoint/2010/main">
    <mc:Choice Requires="p14">
      <p:transition spd="slow" p14:dur="2000" advTm="43000"/>
    </mc:Choice>
    <mc:Fallback xmlns="">
      <p:transition spd="slow" advTm="4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4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52000" y="972000"/>
            <a:ext cx="5256584" cy="5013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solidFill>
                  <a:srgbClr val="0088EE"/>
                </a:solidFill>
                <a:latin typeface="HGPｺﾞｼｯｸE" panose="020B0900000000000000" pitchFamily="50" charset="-128"/>
                <a:ea typeface="HGPｺﾞｼｯｸE" panose="020B0900000000000000" pitchFamily="50" charset="-128"/>
              </a:rPr>
              <a:t>【</a:t>
            </a:r>
            <a:r>
              <a:rPr lang="ja-JP" altLang="en-US" sz="2800" dirty="0" smtClean="0">
                <a:solidFill>
                  <a:srgbClr val="0088EE"/>
                </a:solidFill>
                <a:latin typeface="HGPｺﾞｼｯｸE" panose="020B0900000000000000" pitchFamily="50" charset="-128"/>
                <a:ea typeface="HGPｺﾞｼｯｸE" panose="020B0900000000000000" pitchFamily="50" charset="-128"/>
              </a:rPr>
              <a:t>目次</a:t>
            </a:r>
            <a:r>
              <a:rPr lang="en-US" altLang="ja-JP" sz="2800" dirty="0" smtClean="0">
                <a:solidFill>
                  <a:srgbClr val="0088EE"/>
                </a:solidFill>
                <a:latin typeface="HGPｺﾞｼｯｸE" panose="020B0900000000000000" pitchFamily="50" charset="-128"/>
                <a:ea typeface="HGPｺﾞｼｯｸE" panose="020B0900000000000000" pitchFamily="50" charset="-128"/>
              </a:rPr>
              <a:t>】</a:t>
            </a:r>
          </a:p>
          <a:p>
            <a:pPr algn="l"/>
            <a:endParaRPr lang="en-US" altLang="ja-JP" sz="1400" dirty="0" smtClean="0">
              <a:solidFill>
                <a:srgbClr val="0070C0"/>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①　あま市の紹介</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8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800" dirty="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②　テーマ及びその選定理由</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800" dirty="0">
                <a:solidFill>
                  <a:srgbClr val="0088EE"/>
                </a:solidFill>
                <a:latin typeface="HGPｺﾞｼｯｸE" panose="020B0900000000000000" pitchFamily="50" charset="-128"/>
                <a:ea typeface="HGPｺﾞｼｯｸE" panose="020B0900000000000000" pitchFamily="50" charset="-128"/>
              </a:rPr>
              <a:t>　</a:t>
            </a:r>
            <a:endParaRPr lang="en-US" altLang="ja-JP" sz="800" dirty="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a:solidFill>
                  <a:srgbClr val="0088EE"/>
                </a:solidFill>
                <a:latin typeface="HGPｺﾞｼｯｸE" panose="020B0900000000000000" pitchFamily="50" charset="-128"/>
                <a:ea typeface="HGPｺﾞｼｯｸE" panose="020B0900000000000000" pitchFamily="50" charset="-128"/>
              </a:rPr>
              <a:t>③</a:t>
            </a:r>
            <a:r>
              <a:rPr lang="ja-JP" altLang="en-US" sz="2400" dirty="0" smtClean="0">
                <a:solidFill>
                  <a:srgbClr val="0088EE"/>
                </a:solidFill>
                <a:latin typeface="HGPｺﾞｼｯｸE" panose="020B0900000000000000" pitchFamily="50" charset="-128"/>
                <a:ea typeface="HGPｺﾞｼｯｸE" panose="020B0900000000000000" pitchFamily="50" charset="-128"/>
              </a:rPr>
              <a:t>　事業内容</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8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800" dirty="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④　実行委員会について</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8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8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a:solidFill>
                  <a:srgbClr val="0088EE"/>
                </a:solidFill>
                <a:latin typeface="HGPｺﾞｼｯｸE" panose="020B0900000000000000" pitchFamily="50" charset="-128"/>
                <a:ea typeface="HGPｺﾞｼｯｸE" panose="020B0900000000000000" pitchFamily="50" charset="-128"/>
              </a:rPr>
              <a:t>⑤</a:t>
            </a:r>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r>
              <a:rPr lang="ja-JP" altLang="en-US" sz="2400" dirty="0">
                <a:solidFill>
                  <a:srgbClr val="0088EE"/>
                </a:solidFill>
                <a:latin typeface="HGPｺﾞｼｯｸE" panose="020B0900000000000000" pitchFamily="50" charset="-128"/>
                <a:ea typeface="HGPｺﾞｼｯｸE" panose="020B0900000000000000" pitchFamily="50" charset="-128"/>
              </a:rPr>
              <a:t>活動の実際</a:t>
            </a:r>
            <a:endParaRPr lang="en-US" altLang="ja-JP" sz="2400" dirty="0">
              <a:solidFill>
                <a:srgbClr val="0088EE"/>
              </a:solidFill>
              <a:latin typeface="HGPｺﾞｼｯｸE" panose="020B0900000000000000" pitchFamily="50" charset="-128"/>
              <a:ea typeface="HGPｺﾞｼｯｸE" panose="020B0900000000000000" pitchFamily="50" charset="-128"/>
            </a:endParaRPr>
          </a:p>
          <a:p>
            <a:pPr algn="l"/>
            <a:r>
              <a:rPr lang="ja-JP" altLang="en-US" sz="800" dirty="0">
                <a:solidFill>
                  <a:srgbClr val="0088EE"/>
                </a:solidFill>
                <a:latin typeface="HGPｺﾞｼｯｸE" panose="020B0900000000000000" pitchFamily="50" charset="-128"/>
                <a:ea typeface="HGPｺﾞｼｯｸE" panose="020B0900000000000000" pitchFamily="50" charset="-128"/>
              </a:rPr>
              <a:t>　</a:t>
            </a:r>
            <a:endParaRPr lang="en-US" altLang="ja-JP" sz="8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⑥</a:t>
            </a:r>
            <a:r>
              <a:rPr lang="ja-JP" altLang="en-US" sz="2400" dirty="0">
                <a:solidFill>
                  <a:srgbClr val="0088EE"/>
                </a:solidFill>
                <a:latin typeface="HGPｺﾞｼｯｸE" panose="020B0900000000000000" pitchFamily="50" charset="-128"/>
                <a:ea typeface="HGPｺﾞｼｯｸE" panose="020B0900000000000000" pitchFamily="50" charset="-128"/>
              </a:rPr>
              <a:t>　アンケートについて</a:t>
            </a:r>
            <a:endParaRPr lang="en-US" altLang="ja-JP" sz="2400" dirty="0">
              <a:solidFill>
                <a:srgbClr val="0088EE"/>
              </a:solidFill>
              <a:latin typeface="HGPｺﾞｼｯｸE" panose="020B0900000000000000" pitchFamily="50" charset="-128"/>
              <a:ea typeface="HGPｺﾞｼｯｸE" panose="020B0900000000000000" pitchFamily="50" charset="-128"/>
            </a:endParaRPr>
          </a:p>
          <a:p>
            <a:pPr algn="l"/>
            <a:r>
              <a:rPr lang="ja-JP" altLang="en-US" sz="8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800" dirty="0" smtClean="0">
              <a:solidFill>
                <a:srgbClr val="0088EE"/>
              </a:solidFill>
              <a:latin typeface="HGPｺﾞｼｯｸE" panose="020B0900000000000000" pitchFamily="50" charset="-128"/>
              <a:ea typeface="HGPｺﾞｼｯｸE" panose="020B0900000000000000" pitchFamily="50" charset="-128"/>
            </a:endParaRPr>
          </a:p>
          <a:p>
            <a:pPr algn="l"/>
            <a:r>
              <a:rPr lang="ja-JP" altLang="en-US" sz="2400" dirty="0" smtClean="0">
                <a:solidFill>
                  <a:srgbClr val="0088EE"/>
                </a:solidFill>
                <a:latin typeface="HGPｺﾞｼｯｸE" panose="020B0900000000000000" pitchFamily="50" charset="-128"/>
                <a:ea typeface="HGPｺﾞｼｯｸE" panose="020B0900000000000000" pitchFamily="50" charset="-128"/>
              </a:rPr>
              <a:t>⑦</a:t>
            </a:r>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事業の成果</a:t>
            </a:r>
            <a:r>
              <a:rPr lang="ja-JP" altLang="en-US" sz="2400" dirty="0">
                <a:solidFill>
                  <a:srgbClr val="0088EE"/>
                </a:solidFill>
                <a:latin typeface="HGPｺﾞｼｯｸE" panose="020B0900000000000000" pitchFamily="50" charset="-128"/>
                <a:ea typeface="HGPｺﾞｼｯｸE" panose="020B0900000000000000" pitchFamily="50" charset="-128"/>
              </a:rPr>
              <a:t>と今後の</a:t>
            </a:r>
            <a:r>
              <a:rPr lang="ja-JP" altLang="en-US" sz="2400" dirty="0" smtClean="0">
                <a:solidFill>
                  <a:srgbClr val="0088EE"/>
                </a:solidFill>
                <a:latin typeface="HGPｺﾞｼｯｸE" panose="020B0900000000000000" pitchFamily="50" charset="-128"/>
                <a:ea typeface="HGPｺﾞｼｯｸE" panose="020B0900000000000000" pitchFamily="50" charset="-128"/>
              </a:rPr>
              <a:t>課題</a:t>
            </a:r>
            <a:r>
              <a:rPr lang="ja-JP" altLang="en-US" sz="2400" dirty="0">
                <a:solidFill>
                  <a:srgbClr val="0088EE"/>
                </a:solidFill>
                <a:latin typeface="HGPｺﾞｼｯｸE" panose="020B0900000000000000" pitchFamily="50" charset="-128"/>
                <a:ea typeface="HGPｺﾞｼｯｸE" panose="020B0900000000000000" pitchFamily="50" charset="-128"/>
              </a:rPr>
              <a:t>（まとめ</a:t>
            </a:r>
            <a:r>
              <a:rPr lang="ja-JP" altLang="en-US" sz="24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400" dirty="0">
              <a:solidFill>
                <a:srgbClr val="0088EE"/>
              </a:solidFill>
              <a:latin typeface="HGPｺﾞｼｯｸE" panose="020B0900000000000000" pitchFamily="50" charset="-128"/>
              <a:ea typeface="HGPｺﾞｼｯｸE" panose="020B0900000000000000" pitchFamily="50" charset="-128"/>
            </a:endParaRPr>
          </a:p>
        </p:txBody>
      </p:sp>
      <p:grpSp>
        <p:nvGrpSpPr>
          <p:cNvPr id="3" name="グループ化 2"/>
          <p:cNvGrpSpPr/>
          <p:nvPr/>
        </p:nvGrpSpPr>
        <p:grpSpPr>
          <a:xfrm>
            <a:off x="5220000" y="1260000"/>
            <a:ext cx="3672408" cy="4190410"/>
            <a:chOff x="5220000" y="1260000"/>
            <a:chExt cx="3672408" cy="419041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00" y="1260000"/>
              <a:ext cx="3672408" cy="3323727"/>
            </a:xfrm>
            <a:prstGeom prst="rect">
              <a:avLst/>
            </a:prstGeom>
          </p:spPr>
        </p:pic>
        <p:sp>
          <p:nvSpPr>
            <p:cNvPr id="9" name="タイトル 1"/>
            <p:cNvSpPr txBox="1">
              <a:spLocks/>
            </p:cNvSpPr>
            <p:nvPr/>
          </p:nvSpPr>
          <p:spPr>
            <a:xfrm>
              <a:off x="5220000" y="4680000"/>
              <a:ext cx="3672408" cy="7704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solidFill>
                    <a:srgbClr val="0088EE"/>
                  </a:solidFill>
                  <a:latin typeface="HGPｺﾞｼｯｸE" panose="020B0900000000000000" pitchFamily="50" charset="-128"/>
                  <a:ea typeface="HGPｺﾞｼｯｸE" panose="020B0900000000000000" pitchFamily="50" charset="-128"/>
                </a:rPr>
                <a:t>あま市公認キャラクター</a:t>
              </a:r>
              <a:endParaRPr lang="en-US" altLang="ja-JP" sz="18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1800" dirty="0" smtClean="0">
                  <a:solidFill>
                    <a:srgbClr val="0088EE"/>
                  </a:solidFill>
                  <a:latin typeface="HGPｺﾞｼｯｸE" panose="020B0900000000000000" pitchFamily="50" charset="-128"/>
                  <a:ea typeface="HGPｺﾞｼｯｸE" panose="020B0900000000000000" pitchFamily="50" charset="-128"/>
                </a:rPr>
                <a:t>あまえん坊</a:t>
              </a:r>
              <a:endParaRPr lang="ja-JP" altLang="en-US" sz="1800" dirty="0">
                <a:solidFill>
                  <a:srgbClr val="0088EE"/>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87769331"/>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008000"/>
            <a:ext cx="5706772" cy="559721"/>
          </a:xfrm>
        </p:spPr>
        <p:txBody>
          <a:bodyPr>
            <a:noAutofit/>
          </a:bodyPr>
          <a:lstStyle/>
          <a:p>
            <a:r>
              <a:rPr kumimoji="1" lang="ja-JP" altLang="en-US" sz="1800" dirty="0" smtClean="0">
                <a:solidFill>
                  <a:srgbClr val="0088EE"/>
                </a:solidFill>
                <a:latin typeface="HGPｺﾞｼｯｸE" panose="020B0900000000000000" pitchFamily="50" charset="-128"/>
                <a:ea typeface="HGPｺﾞｼｯｸE" panose="020B0900000000000000" pitchFamily="50" charset="-128"/>
              </a:rPr>
              <a:t>問</a:t>
            </a:r>
            <a:r>
              <a:rPr lang="ja-JP" altLang="en-US" sz="1800" dirty="0">
                <a:solidFill>
                  <a:srgbClr val="0088EE"/>
                </a:solidFill>
                <a:latin typeface="HGPｺﾞｼｯｸE" panose="020B0900000000000000" pitchFamily="50" charset="-128"/>
                <a:ea typeface="HGPｺﾞｼｯｸE" panose="020B0900000000000000" pitchFamily="50" charset="-128"/>
              </a:rPr>
              <a:t>５</a:t>
            </a:r>
            <a:r>
              <a:rPr kumimoji="1" lang="ja-JP" altLang="en-US" sz="1800" dirty="0" smtClean="0">
                <a:solidFill>
                  <a:srgbClr val="0088EE"/>
                </a:solidFill>
                <a:latin typeface="HGPｺﾞｼｯｸE" panose="020B0900000000000000" pitchFamily="50" charset="-128"/>
                <a:ea typeface="HGPｺﾞｼｯｸE" panose="020B0900000000000000" pitchFamily="50" charset="-128"/>
              </a:rPr>
              <a:t>　</a:t>
            </a:r>
            <a:r>
              <a:rPr lang="ja-JP" altLang="en-US" sz="1800" dirty="0" smtClean="0">
                <a:solidFill>
                  <a:srgbClr val="0088EE"/>
                </a:solidFill>
                <a:latin typeface="HGPｺﾞｼｯｸE" panose="020B0900000000000000" pitchFamily="50" charset="-128"/>
                <a:ea typeface="HGPｺﾞｼｯｸE" panose="020B0900000000000000" pitchFamily="50" charset="-128"/>
              </a:rPr>
              <a:t>あなたが関心のある人権に関わる問題は何ですか。</a:t>
            </a:r>
            <a:r>
              <a:rPr lang="en-US" altLang="ja-JP" sz="1800" dirty="0" smtClean="0">
                <a:solidFill>
                  <a:srgbClr val="0088EE"/>
                </a:solidFill>
                <a:latin typeface="HGPｺﾞｼｯｸE" panose="020B0900000000000000" pitchFamily="50" charset="-128"/>
                <a:ea typeface="HGPｺﾞｼｯｸE" panose="020B0900000000000000" pitchFamily="50" charset="-128"/>
              </a:rPr>
              <a:t/>
            </a:r>
            <a:br>
              <a:rPr lang="en-US" altLang="ja-JP" sz="1800" dirty="0" smtClean="0">
                <a:solidFill>
                  <a:srgbClr val="0088EE"/>
                </a:solidFill>
                <a:latin typeface="HGPｺﾞｼｯｸE" panose="020B0900000000000000" pitchFamily="50" charset="-128"/>
                <a:ea typeface="HGPｺﾞｼｯｸE" panose="020B0900000000000000" pitchFamily="50" charset="-128"/>
              </a:rPr>
            </a:br>
            <a:r>
              <a:rPr lang="ja-JP" altLang="en-US" sz="1800" dirty="0" smtClean="0">
                <a:solidFill>
                  <a:srgbClr val="0088EE"/>
                </a:solidFill>
                <a:latin typeface="HGPｺﾞｼｯｸE" panose="020B0900000000000000" pitchFamily="50" charset="-128"/>
                <a:ea typeface="HGPｺﾞｼｯｸE" panose="020B0900000000000000" pitchFamily="50" charset="-128"/>
              </a:rPr>
              <a:t>以下からお選びください。（複数回答可）</a:t>
            </a:r>
            <a:endParaRPr kumimoji="1" lang="ja-JP" altLang="en-US" sz="2000" dirty="0">
              <a:solidFill>
                <a:srgbClr val="0070C0"/>
              </a:solidFill>
              <a:latin typeface="HGPｺﾞｼｯｸE" panose="020B0900000000000000" pitchFamily="50" charset="-128"/>
              <a:ea typeface="HGPｺﾞｼｯｸE" panose="020B0900000000000000"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368988398"/>
              </p:ext>
            </p:extLst>
          </p:nvPr>
        </p:nvGraphicFramePr>
        <p:xfrm>
          <a:off x="467544" y="1628800"/>
          <a:ext cx="8676456" cy="5229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Tree>
    <p:extLst>
      <p:ext uri="{BB962C8B-B14F-4D97-AF65-F5344CB8AC3E}">
        <p14:creationId xmlns:p14="http://schemas.microsoft.com/office/powerpoint/2010/main" val="2203274839"/>
      </p:ext>
    </p:extLst>
  </p:cSld>
  <p:clrMapOvr>
    <a:masterClrMapping/>
  </p:clrMapOvr>
  <mc:AlternateContent xmlns:mc="http://schemas.openxmlformats.org/markup-compatibility/2006" xmlns:p14="http://schemas.microsoft.com/office/powerpoint/2010/main">
    <mc:Choice Requires="p14">
      <p:transition spd="slow" p14:dur="2000" advTm="69000"/>
    </mc:Choice>
    <mc:Fallback xmlns="">
      <p:transition spd="slow" advTm="6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4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1934" y="1264731"/>
            <a:ext cx="7004362" cy="504056"/>
          </a:xfrm>
        </p:spPr>
        <p:txBody>
          <a:bodyPr>
            <a:normAutofit/>
          </a:bodyPr>
          <a:lstStyle/>
          <a:p>
            <a:r>
              <a:rPr lang="ja-JP" altLang="ja-JP" sz="2600" dirty="0">
                <a:solidFill>
                  <a:srgbClr val="0088EE"/>
                </a:solidFill>
                <a:latin typeface="HGPｺﾞｼｯｸE" panose="020B0900000000000000" pitchFamily="50" charset="-128"/>
                <a:ea typeface="HGPｺﾞｼｯｸE" panose="020B0900000000000000" pitchFamily="50" charset="-128"/>
              </a:rPr>
              <a:t>「外国人の方へインタビュー</a:t>
            </a:r>
            <a:r>
              <a:rPr lang="ja-JP" altLang="ja-JP" sz="2600" dirty="0" smtClean="0">
                <a:solidFill>
                  <a:srgbClr val="0088EE"/>
                </a:solidFill>
                <a:latin typeface="HGPｺﾞｼｯｸE" panose="020B0900000000000000" pitchFamily="50" charset="-128"/>
                <a:ea typeface="HGPｺﾞｼｯｸE" panose="020B0900000000000000" pitchFamily="50" charset="-128"/>
              </a:rPr>
              <a:t>」</a:t>
            </a:r>
            <a:r>
              <a:rPr lang="ja-JP" altLang="en-US" sz="2600" dirty="0" smtClean="0">
                <a:solidFill>
                  <a:srgbClr val="0088EE"/>
                </a:solidFill>
                <a:latin typeface="HGPｺﾞｼｯｸE" panose="020B0900000000000000" pitchFamily="50" charset="-128"/>
                <a:ea typeface="HGPｺﾞｼｯｸE" panose="020B0900000000000000" pitchFamily="50" charset="-128"/>
              </a:rPr>
              <a:t>の回答より （その１）</a:t>
            </a:r>
            <a:endParaRPr kumimoji="1" lang="ja-JP" altLang="en-US" sz="2600" dirty="0">
              <a:solidFill>
                <a:srgbClr val="0088EE"/>
              </a:solidFill>
              <a:latin typeface="HGPｺﾞｼｯｸE" panose="020B0900000000000000" pitchFamily="50" charset="-128"/>
              <a:ea typeface="HGPｺﾞｼｯｸE" panose="020B0900000000000000" pitchFamily="50" charset="-128"/>
            </a:endParaRPr>
          </a:p>
        </p:txBody>
      </p:sp>
      <p:sp>
        <p:nvSpPr>
          <p:cNvPr id="3" name="コンテンツ プレースホルダー 2"/>
          <p:cNvSpPr>
            <a:spLocks noGrp="1"/>
          </p:cNvSpPr>
          <p:nvPr>
            <p:ph idx="1"/>
          </p:nvPr>
        </p:nvSpPr>
        <p:spPr>
          <a:xfrm>
            <a:off x="252000" y="2016000"/>
            <a:ext cx="8712968" cy="4464496"/>
          </a:xfrm>
        </p:spPr>
        <p:txBody>
          <a:bodyPr/>
          <a:lstStyle/>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Ｑ７</a:t>
            </a:r>
            <a:r>
              <a:rPr lang="ja-JP" altLang="en-US" sz="2400" dirty="0">
                <a:solidFill>
                  <a:srgbClr val="0088EE"/>
                </a:solidFill>
                <a:latin typeface="HGPｺﾞｼｯｸE" panose="020B0900000000000000" pitchFamily="50" charset="-128"/>
                <a:ea typeface="HGPｺﾞｼｯｸE" panose="020B0900000000000000" pitchFamily="50" charset="-128"/>
              </a:rPr>
              <a:t>．</a:t>
            </a:r>
            <a:r>
              <a:rPr lang="ja-JP" altLang="ja-JP" sz="2400" dirty="0">
                <a:solidFill>
                  <a:srgbClr val="0088EE"/>
                </a:solidFill>
                <a:latin typeface="HGPｺﾞｼｯｸE" panose="020B0900000000000000" pitchFamily="50" charset="-128"/>
                <a:ea typeface="HGPｺﾞｼｯｸE" panose="020B0900000000000000" pitchFamily="50" charset="-128"/>
              </a:rPr>
              <a:t>「たくさんの文化がともに暮らしていくためには何が必要？」</a:t>
            </a:r>
            <a:endParaRPr lang="en-US" altLang="ja-JP" sz="2400" dirty="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　・日本語をもっと勉強してコミュニケーションを取ることが大事だと</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思います。</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　・何事も平和的に仲良くすること。</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　・みんなの考え方を受け入れること。</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　・遠慮しないで相談できる関係を作ることが大事です。</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r>
              <a:rPr lang="ja-JP" altLang="en-US" sz="2400" dirty="0">
                <a:solidFill>
                  <a:srgbClr val="0088EE"/>
                </a:solidFill>
                <a:latin typeface="HGPｺﾞｼｯｸE" panose="020B0900000000000000" pitchFamily="50" charset="-128"/>
                <a:ea typeface="HGPｺﾞｼｯｸE" panose="020B0900000000000000" pitchFamily="50" charset="-128"/>
              </a:rPr>
              <a:t>相手</a:t>
            </a:r>
            <a:r>
              <a:rPr lang="ja-JP" altLang="en-US" sz="2400" dirty="0" smtClean="0">
                <a:solidFill>
                  <a:srgbClr val="0088EE"/>
                </a:solidFill>
                <a:latin typeface="HGPｺﾞｼｯｸE" panose="020B0900000000000000" pitchFamily="50" charset="-128"/>
                <a:ea typeface="HGPｺﾞｼｯｸE" panose="020B0900000000000000" pitchFamily="50" charset="-128"/>
              </a:rPr>
              <a:t>を思いやる優しい気持ちを大事にすること。</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kumimoji="1" lang="ja-JP" altLang="en-US" sz="2400" dirty="0">
              <a:solidFill>
                <a:srgbClr val="0088EE"/>
              </a:solidFill>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Tree>
    <p:extLst>
      <p:ext uri="{BB962C8B-B14F-4D97-AF65-F5344CB8AC3E}">
        <p14:creationId xmlns:p14="http://schemas.microsoft.com/office/powerpoint/2010/main" val="3221129839"/>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2000"/>
                                        <p:tgtEl>
                                          <p:spTgt spid="3">
                                            <p:txEl>
                                              <p:pRg st="9" end="9"/>
                                            </p:txEl>
                                          </p:spTgt>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8400" y="2772000"/>
            <a:ext cx="8568952" cy="3456384"/>
          </a:xfrm>
        </p:spPr>
        <p:txBody>
          <a:bodyPr>
            <a:normAutofit/>
          </a:bodyPr>
          <a:lstStyle/>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・外での</a:t>
            </a:r>
            <a:r>
              <a:rPr lang="ja-JP" altLang="en-US" sz="2400" dirty="0">
                <a:solidFill>
                  <a:srgbClr val="0088EE"/>
                </a:solidFill>
                <a:latin typeface="HGPｺﾞｼｯｸE" panose="020B0900000000000000" pitchFamily="50" charset="-128"/>
                <a:ea typeface="HGPｺﾞｼｯｸE" panose="020B0900000000000000" pitchFamily="50" charset="-128"/>
              </a:rPr>
              <a:t>挨拶</a:t>
            </a:r>
            <a:r>
              <a:rPr lang="ja-JP" altLang="en-US" sz="2400" dirty="0" smtClean="0">
                <a:solidFill>
                  <a:srgbClr val="0088EE"/>
                </a:solidFill>
                <a:latin typeface="HGPｺﾞｼｯｸE" panose="020B0900000000000000" pitchFamily="50" charset="-128"/>
                <a:ea typeface="HGPｺﾞｼｯｸE" panose="020B0900000000000000" pitchFamily="50" charset="-128"/>
              </a:rPr>
              <a:t>が多くて嬉しい。みんな仲良くすごせますように。</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・いつも、元気に挨拶をしてくれるのが嬉しいです。</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・良い日本を作るために頑張って欲しいです。</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・偏見を無くして欲しいです。外国人だからといって怖くないので。</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10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r>
              <a:rPr lang="ja-JP" altLang="en-US" sz="2400" dirty="0" smtClean="0">
                <a:solidFill>
                  <a:srgbClr val="0088EE"/>
                </a:solidFill>
                <a:latin typeface="HGPｺﾞｼｯｸE" panose="020B0900000000000000" pitchFamily="50" charset="-128"/>
                <a:ea typeface="HGPｺﾞｼｯｸE" panose="020B0900000000000000" pitchFamily="50" charset="-128"/>
              </a:rPr>
              <a:t>・いつも笑顔で人と人との関係を大切にしてください。</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lang="en-US" altLang="ja-JP" sz="2800" dirty="0" smtClean="0">
              <a:solidFill>
                <a:srgbClr val="0088EE"/>
              </a:solidFill>
              <a:latin typeface="HGPｺﾞｼｯｸE" panose="020B0900000000000000" pitchFamily="50" charset="-128"/>
              <a:ea typeface="HGPｺﾞｼｯｸE" panose="020B0900000000000000" pitchFamily="50" charset="-128"/>
            </a:endParaRPr>
          </a:p>
          <a:p>
            <a:pPr marL="0" indent="0">
              <a:buNone/>
            </a:pPr>
            <a:endParaRPr kumimoji="1" lang="ja-JP" altLang="en-US" sz="2400" dirty="0">
              <a:solidFill>
                <a:srgbClr val="0088EE"/>
              </a:solidFill>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828000"/>
            <a:ext cx="1512168" cy="1116124"/>
          </a:xfrm>
          <a:prstGeom prst="rect">
            <a:avLst/>
          </a:prstGeom>
        </p:spPr>
      </p:pic>
      <p:sp>
        <p:nvSpPr>
          <p:cNvPr id="6" name="テキスト ボックス 5"/>
          <p:cNvSpPr txBox="1"/>
          <p:nvPr/>
        </p:nvSpPr>
        <p:spPr>
          <a:xfrm>
            <a:off x="252000" y="2052000"/>
            <a:ext cx="7578588" cy="461665"/>
          </a:xfrm>
          <a:prstGeom prst="rect">
            <a:avLst/>
          </a:prstGeom>
          <a:noFill/>
        </p:spPr>
        <p:txBody>
          <a:bodyPr wrap="square" rtlCol="0">
            <a:spAutoFit/>
          </a:bodyPr>
          <a:lstStyle/>
          <a:p>
            <a:r>
              <a:rPr lang="ja-JP" altLang="en-US" sz="2400" dirty="0">
                <a:solidFill>
                  <a:srgbClr val="0088EE"/>
                </a:solidFill>
                <a:latin typeface="HGPｺﾞｼｯｸE" panose="020B0900000000000000" pitchFamily="50" charset="-128"/>
                <a:ea typeface="HGPｺﾞｼｯｸE" panose="020B0900000000000000" pitchFamily="50" charset="-128"/>
              </a:rPr>
              <a:t>Ｑ８．</a:t>
            </a:r>
            <a:r>
              <a:rPr lang="ja-JP" altLang="ja-JP" sz="2400" dirty="0">
                <a:solidFill>
                  <a:srgbClr val="0088EE"/>
                </a:solidFill>
                <a:latin typeface="HGPｺﾞｼｯｸE" panose="020B0900000000000000" pitchFamily="50" charset="-128"/>
                <a:ea typeface="HGPｺﾞｼｯｸE" panose="020B0900000000000000" pitchFamily="50" charset="-128"/>
              </a:rPr>
              <a:t>「あま市の子どもたちにメッセージをお願い</a:t>
            </a:r>
            <a:r>
              <a:rPr lang="ja-JP" altLang="ja-JP" sz="2400" dirty="0" smtClean="0">
                <a:solidFill>
                  <a:srgbClr val="0088EE"/>
                </a:solidFill>
                <a:latin typeface="HGPｺﾞｼｯｸE" panose="020B0900000000000000" pitchFamily="50" charset="-128"/>
                <a:ea typeface="HGPｺﾞｼｯｸE" panose="020B0900000000000000" pitchFamily="50" charset="-128"/>
              </a:rPr>
              <a:t>します</a:t>
            </a:r>
            <a:r>
              <a:rPr lang="ja-JP" altLang="en-US" sz="2400" dirty="0" smtClean="0">
                <a:solidFill>
                  <a:srgbClr val="0088EE"/>
                </a:solidFill>
                <a:latin typeface="HGPｺﾞｼｯｸE" panose="020B0900000000000000" pitchFamily="50" charset="-128"/>
                <a:ea typeface="HGPｺﾞｼｯｸE" panose="020B0900000000000000" pitchFamily="50" charset="-128"/>
              </a:rPr>
              <a:t>。</a:t>
            </a:r>
            <a:r>
              <a:rPr lang="ja-JP" altLang="ja-JP" sz="2400" dirty="0" smtClean="0">
                <a:solidFill>
                  <a:srgbClr val="0088EE"/>
                </a:solidFill>
                <a:latin typeface="HGPｺﾞｼｯｸE" panose="020B0900000000000000" pitchFamily="50" charset="-128"/>
                <a:ea typeface="HGPｺﾞｼｯｸE" panose="020B0900000000000000" pitchFamily="50" charset="-128"/>
              </a:rPr>
              <a:t>」</a:t>
            </a:r>
            <a:endParaRPr lang="en-US" altLang="ja-JP" sz="2400" dirty="0">
              <a:solidFill>
                <a:srgbClr val="0088EE"/>
              </a:solidFill>
              <a:latin typeface="HGPｺﾞｼｯｸE" panose="020B0900000000000000" pitchFamily="50" charset="-128"/>
              <a:ea typeface="HGPｺﾞｼｯｸE" panose="020B0900000000000000" pitchFamily="50" charset="-128"/>
            </a:endParaRPr>
          </a:p>
        </p:txBody>
      </p:sp>
      <p:sp>
        <p:nvSpPr>
          <p:cNvPr id="5" name="タイトル 1"/>
          <p:cNvSpPr>
            <a:spLocks noGrp="1"/>
          </p:cNvSpPr>
          <p:nvPr>
            <p:ph type="title"/>
          </p:nvPr>
        </p:nvSpPr>
        <p:spPr>
          <a:xfrm>
            <a:off x="231934" y="1264731"/>
            <a:ext cx="7004362" cy="504056"/>
          </a:xfrm>
        </p:spPr>
        <p:txBody>
          <a:bodyPr>
            <a:normAutofit/>
          </a:bodyPr>
          <a:lstStyle/>
          <a:p>
            <a:r>
              <a:rPr lang="ja-JP" altLang="ja-JP" sz="2600" dirty="0">
                <a:solidFill>
                  <a:srgbClr val="0088EE"/>
                </a:solidFill>
                <a:latin typeface="HGPｺﾞｼｯｸE" panose="020B0900000000000000" pitchFamily="50" charset="-128"/>
                <a:ea typeface="HGPｺﾞｼｯｸE" panose="020B0900000000000000" pitchFamily="50" charset="-128"/>
              </a:rPr>
              <a:t>「外国人の方へインタビュー</a:t>
            </a:r>
            <a:r>
              <a:rPr lang="ja-JP" altLang="ja-JP" sz="2600" dirty="0" smtClean="0">
                <a:solidFill>
                  <a:srgbClr val="0088EE"/>
                </a:solidFill>
                <a:latin typeface="HGPｺﾞｼｯｸE" panose="020B0900000000000000" pitchFamily="50" charset="-128"/>
                <a:ea typeface="HGPｺﾞｼｯｸE" panose="020B0900000000000000" pitchFamily="50" charset="-128"/>
              </a:rPr>
              <a:t>」</a:t>
            </a:r>
            <a:r>
              <a:rPr lang="ja-JP" altLang="en-US" sz="2600" dirty="0" smtClean="0">
                <a:solidFill>
                  <a:srgbClr val="0088EE"/>
                </a:solidFill>
                <a:latin typeface="HGPｺﾞｼｯｸE" panose="020B0900000000000000" pitchFamily="50" charset="-128"/>
                <a:ea typeface="HGPｺﾞｼｯｸE" panose="020B0900000000000000" pitchFamily="50" charset="-128"/>
              </a:rPr>
              <a:t>の回答より （その２）</a:t>
            </a:r>
            <a:endParaRPr kumimoji="1" lang="ja-JP" altLang="en-US" sz="2600" dirty="0">
              <a:solidFill>
                <a:srgbClr val="0088E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93702078"/>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2204864"/>
            <a:ext cx="8229600" cy="4536504"/>
          </a:xfrm>
        </p:spPr>
        <p:txBody>
          <a:bodyPr>
            <a:normAutofit/>
          </a:bodyPr>
          <a:lstStyle/>
          <a:p>
            <a:pPr marL="0" indent="0">
              <a:lnSpc>
                <a:spcPts val="3000"/>
              </a:lnSpc>
              <a:spcBef>
                <a:spcPts val="0"/>
              </a:spcBef>
              <a:buNone/>
            </a:pPr>
            <a:r>
              <a:rPr lang="ja-JP" altLang="en-US" sz="2200" dirty="0" smtClean="0">
                <a:solidFill>
                  <a:srgbClr val="0088EE"/>
                </a:solidFill>
                <a:latin typeface="HGPｺﾞｼｯｸE" panose="020B0900000000000000" pitchFamily="50" charset="-128"/>
                <a:ea typeface="HGPｺﾞｼｯｸE" panose="020B0900000000000000" pitchFamily="50" charset="-128"/>
              </a:rPr>
              <a:t>　 本事業では多文化共生について考える良い機会となり、外国人の人権について理解を深めるための一歩となった。多文化共生とは文化の異なる人びとが互いの文化を大切にし、自分の文化に誇りを持って、困らないように暮らしていくことである。</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marL="0" indent="0">
              <a:lnSpc>
                <a:spcPts val="3000"/>
              </a:lnSpc>
              <a:spcBef>
                <a:spcPts val="0"/>
              </a:spcBef>
              <a:buNone/>
            </a:pPr>
            <a:r>
              <a:rPr lang="ja-JP" altLang="en-US" sz="2200" dirty="0">
                <a:solidFill>
                  <a:srgbClr val="0088EE"/>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しかし、生活習慣や言葉が違う人々同士の間では、摩擦や誤解が生じることがある。今回、取材に協力していただいた外国人の方達の意見でもコミュニケーションを取れるようにしないといけないという回答を多数いただいた。</a:t>
            </a:r>
            <a:r>
              <a:rPr lang="ja-JP" altLang="en-US" sz="2200" dirty="0" smtClean="0">
                <a:solidFill>
                  <a:srgbClr val="FF0000"/>
                </a:solidFill>
                <a:latin typeface="HGPｺﾞｼｯｸE" panose="020B0900000000000000" pitchFamily="50" charset="-128"/>
                <a:ea typeface="HGPｺﾞｼｯｸE" panose="020B0900000000000000" pitchFamily="50" charset="-128"/>
              </a:rPr>
              <a:t>言葉の壁によるコミュニケーションの課題を乗り越えて、お互いを尊重し合える関係性を築くことが重要であり、また、自分にとって当たり前でも相手にとって当たり前でないことが何であるのかを理解することも大切である。</a:t>
            </a:r>
            <a:endParaRPr kumimoji="1" lang="ja-JP" altLang="en-US" sz="2200" dirty="0">
              <a:solidFill>
                <a:srgbClr val="FF0000"/>
              </a:solidFill>
            </a:endParaRPr>
          </a:p>
        </p:txBody>
      </p:sp>
      <p:sp>
        <p:nvSpPr>
          <p:cNvPr id="4" name="タイトル 1"/>
          <p:cNvSpPr>
            <a:spLocks noGrp="1"/>
          </p:cNvSpPr>
          <p:nvPr>
            <p:ph type="title"/>
          </p:nvPr>
        </p:nvSpPr>
        <p:spPr>
          <a:xfrm>
            <a:off x="251520" y="1471374"/>
            <a:ext cx="5112568" cy="576064"/>
          </a:xfrm>
        </p:spPr>
        <p:txBody>
          <a:bodyPr anchor="t">
            <a:normAutofit/>
          </a:bodyPr>
          <a:lstStyle/>
          <a:p>
            <a:r>
              <a:rPr lang="ja-JP" altLang="en-US" sz="2800" dirty="0">
                <a:solidFill>
                  <a:srgbClr val="0088EE"/>
                </a:solidFill>
                <a:latin typeface="HGPｺﾞｼｯｸE" panose="020B0900000000000000" pitchFamily="50" charset="-128"/>
                <a:ea typeface="HGPｺﾞｼｯｸE" panose="020B0900000000000000" pitchFamily="50" charset="-128"/>
              </a:rPr>
              <a:t>⑧  成果と今後の課題（</a:t>
            </a:r>
            <a:r>
              <a:rPr lang="ja-JP" altLang="en-US" sz="2800" dirty="0" smtClean="0">
                <a:solidFill>
                  <a:srgbClr val="0088EE"/>
                </a:solidFill>
                <a:latin typeface="HGPｺﾞｼｯｸE" panose="020B0900000000000000" pitchFamily="50" charset="-128"/>
                <a:ea typeface="HGPｺﾞｼｯｸE" panose="020B0900000000000000" pitchFamily="50" charset="-128"/>
              </a:rPr>
              <a:t>まとめ１）</a:t>
            </a:r>
            <a:endParaRPr kumimoji="1" lang="ja-JP" altLang="en-US" sz="2800" b="1" dirty="0">
              <a:solidFill>
                <a:srgbClr val="0088EE"/>
              </a:solidFill>
              <a:latin typeface="HGPｺﾞｼｯｸE" panose="020B0900000000000000" pitchFamily="50" charset="-128"/>
              <a:ea typeface="HGPｺﾞｼｯｸE" panose="020B0900000000000000"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Tree>
    <p:extLst>
      <p:ext uri="{BB962C8B-B14F-4D97-AF65-F5344CB8AC3E}">
        <p14:creationId xmlns:p14="http://schemas.microsoft.com/office/powerpoint/2010/main" val="2265873970"/>
      </p:ext>
    </p:extLst>
  </p:cSld>
  <p:clrMapOvr>
    <a:masterClrMapping/>
  </p:clrMapOvr>
  <mc:AlternateContent xmlns:mc="http://schemas.openxmlformats.org/markup-compatibility/2006" xmlns:p14="http://schemas.microsoft.com/office/powerpoint/2010/main">
    <mc:Choice Requires="p14">
      <p:transition spd="slow" p14:dur="2000" advTm="88000"/>
    </mc:Choice>
    <mc:Fallback xmlns="">
      <p:transition spd="slow" advTm="8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2204864"/>
            <a:ext cx="8229600" cy="3744416"/>
          </a:xfrm>
        </p:spPr>
        <p:txBody>
          <a:bodyPr>
            <a:noAutofit/>
          </a:bodyPr>
          <a:lstStyle/>
          <a:p>
            <a:pPr marL="0" indent="0">
              <a:lnSpc>
                <a:spcPts val="3000"/>
              </a:lnSpc>
              <a:buNone/>
            </a:pPr>
            <a:r>
              <a:rPr lang="ja-JP" altLang="en-US" sz="2200" dirty="0" smtClean="0">
                <a:solidFill>
                  <a:srgbClr val="0088EE"/>
                </a:solidFill>
                <a:latin typeface="HGPｺﾞｼｯｸE" panose="020B0900000000000000" pitchFamily="50" charset="-128"/>
                <a:ea typeface="HGPｺﾞｼｯｸE" panose="020B0900000000000000" pitchFamily="50" charset="-128"/>
              </a:rPr>
              <a:t>　世界中の国や地域には、それぞれ異なった文化や宗教、言語など</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marL="0" indent="0">
              <a:lnSpc>
                <a:spcPts val="3000"/>
              </a:lnSpc>
              <a:buNone/>
            </a:pPr>
            <a:r>
              <a:rPr lang="ja-JP" altLang="en-US" sz="2200" dirty="0" smtClean="0">
                <a:solidFill>
                  <a:srgbClr val="0088EE"/>
                </a:solidFill>
                <a:latin typeface="HGPｺﾞｼｯｸE" panose="020B0900000000000000" pitchFamily="50" charset="-128"/>
                <a:ea typeface="HGPｺﾞｼｯｸE" panose="020B0900000000000000" pitchFamily="50" charset="-128"/>
              </a:rPr>
              <a:t>があるが、</a:t>
            </a:r>
            <a:r>
              <a:rPr lang="ja-JP" altLang="en-US" sz="2200" dirty="0" smtClean="0">
                <a:solidFill>
                  <a:srgbClr val="FF0000"/>
                </a:solidFill>
                <a:latin typeface="HGPｺﾞｼｯｸE" panose="020B0900000000000000" pitchFamily="50" charset="-128"/>
                <a:ea typeface="HGPｺﾞｼｯｸE" panose="020B0900000000000000" pitchFamily="50" charset="-128"/>
              </a:rPr>
              <a:t>広い視野に立って、それら多様性を理解し、受け入れ、尊</a:t>
            </a:r>
            <a:endParaRPr lang="en-US" altLang="ja-JP" sz="2200" dirty="0" smtClean="0">
              <a:solidFill>
                <a:srgbClr val="FF0000"/>
              </a:solidFill>
              <a:latin typeface="HGPｺﾞｼｯｸE" panose="020B0900000000000000" pitchFamily="50" charset="-128"/>
              <a:ea typeface="HGPｺﾞｼｯｸE" panose="020B0900000000000000" pitchFamily="50" charset="-128"/>
            </a:endParaRPr>
          </a:p>
          <a:p>
            <a:pPr marL="0" indent="0">
              <a:lnSpc>
                <a:spcPts val="3200"/>
              </a:lnSpc>
              <a:buNone/>
            </a:pPr>
            <a:r>
              <a:rPr lang="ja-JP" altLang="en-US" sz="2200" dirty="0" smtClean="0">
                <a:solidFill>
                  <a:srgbClr val="FF0000"/>
                </a:solidFill>
                <a:latin typeface="HGPｺﾞｼｯｸE" panose="020B0900000000000000" pitchFamily="50" charset="-128"/>
                <a:ea typeface="HGPｺﾞｼｯｸE" panose="020B0900000000000000" pitchFamily="50" charset="-128"/>
              </a:rPr>
              <a:t>重していく姿勢が国際化の時代を生きている私たちに求められて</a:t>
            </a:r>
            <a:r>
              <a:rPr lang="ja-JP" altLang="en-US" sz="2200" dirty="0" err="1" smtClean="0">
                <a:solidFill>
                  <a:srgbClr val="FF0000"/>
                </a:solidFill>
                <a:latin typeface="HGPｺﾞｼｯｸE" panose="020B0900000000000000" pitchFamily="50" charset="-128"/>
                <a:ea typeface="HGPｺﾞｼｯｸE" panose="020B0900000000000000" pitchFamily="50" charset="-128"/>
              </a:rPr>
              <a:t>お</a:t>
            </a:r>
            <a:endParaRPr lang="en-US" altLang="ja-JP" sz="2200" dirty="0" smtClean="0">
              <a:solidFill>
                <a:srgbClr val="FF0000"/>
              </a:solidFill>
              <a:latin typeface="HGPｺﾞｼｯｸE" panose="020B0900000000000000" pitchFamily="50" charset="-128"/>
              <a:ea typeface="HGPｺﾞｼｯｸE" panose="020B0900000000000000" pitchFamily="50" charset="-128"/>
            </a:endParaRPr>
          </a:p>
          <a:p>
            <a:pPr marL="0" indent="0">
              <a:lnSpc>
                <a:spcPts val="3200"/>
              </a:lnSpc>
              <a:buNone/>
            </a:pPr>
            <a:r>
              <a:rPr lang="ja-JP" altLang="en-US" sz="2200" dirty="0" smtClean="0">
                <a:solidFill>
                  <a:srgbClr val="FF0000"/>
                </a:solidFill>
                <a:latin typeface="HGPｺﾞｼｯｸE" panose="020B0900000000000000" pitchFamily="50" charset="-128"/>
                <a:ea typeface="HGPｺﾞｼｯｸE" panose="020B0900000000000000" pitchFamily="50" charset="-128"/>
              </a:rPr>
              <a:t>り、まさ</a:t>
            </a:r>
            <a:r>
              <a:rPr lang="ja-JP" altLang="en-US" sz="2200" dirty="0" smtClean="0">
                <a:solidFill>
                  <a:srgbClr val="FF0000"/>
                </a:solidFill>
                <a:latin typeface="HGPｺﾞｼｯｸE" panose="020B0900000000000000" pitchFamily="50" charset="-128"/>
                <a:ea typeface="HGPｺﾞｼｯｸE" panose="020B0900000000000000" pitchFamily="50" charset="-128"/>
              </a:rPr>
              <a:t>に外国人の方との多文化共生についても同じことが言える。</a:t>
            </a:r>
            <a:endParaRPr lang="en-US" altLang="ja-JP" sz="2200" dirty="0" smtClean="0">
              <a:solidFill>
                <a:srgbClr val="FF0000"/>
              </a:solidFill>
              <a:latin typeface="HGPｺﾞｼｯｸE" panose="020B0900000000000000" pitchFamily="50" charset="-128"/>
              <a:ea typeface="HGPｺﾞｼｯｸE" panose="020B0900000000000000" pitchFamily="50" charset="-128"/>
            </a:endParaRPr>
          </a:p>
          <a:p>
            <a:pPr marL="0" indent="0">
              <a:lnSpc>
                <a:spcPts val="3000"/>
              </a:lnSpc>
              <a:buNone/>
            </a:pPr>
            <a:r>
              <a:rPr lang="ja-JP" altLang="en-US" sz="2200" dirty="0">
                <a:solidFill>
                  <a:srgbClr val="FF0000"/>
                </a:solidFill>
                <a:latin typeface="HGPｺﾞｼｯｸE" panose="020B0900000000000000" pitchFamily="50" charset="-128"/>
                <a:ea typeface="HGPｺﾞｼｯｸE" panose="020B0900000000000000" pitchFamily="50" charset="-128"/>
              </a:rPr>
              <a:t>　</a:t>
            </a:r>
            <a:r>
              <a:rPr lang="ja-JP" altLang="en-US" sz="2200" dirty="0" smtClean="0">
                <a:solidFill>
                  <a:srgbClr val="0088EE"/>
                </a:solidFill>
                <a:latin typeface="HGPｺﾞｼｯｸE" panose="020B0900000000000000" pitchFamily="50" charset="-128"/>
                <a:ea typeface="HGPｺﾞｼｯｸE" panose="020B0900000000000000" pitchFamily="50" charset="-128"/>
              </a:rPr>
              <a:t>人権問題が複雑化・多様化する傾向にある中、人権教育に求め</a:t>
            </a:r>
            <a:r>
              <a:rPr lang="ja-JP" altLang="en-US" sz="2200" dirty="0" err="1" smtClean="0">
                <a:solidFill>
                  <a:srgbClr val="0088EE"/>
                </a:solidFill>
                <a:latin typeface="HGPｺﾞｼｯｸE" panose="020B0900000000000000" pitchFamily="50" charset="-128"/>
                <a:ea typeface="HGPｺﾞｼｯｸE" panose="020B0900000000000000" pitchFamily="50" charset="-128"/>
              </a:rPr>
              <a:t>ら</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marL="0" indent="0">
              <a:lnSpc>
                <a:spcPts val="3000"/>
              </a:lnSpc>
              <a:buNone/>
            </a:pPr>
            <a:r>
              <a:rPr lang="ja-JP" altLang="en-US" sz="2200" dirty="0" err="1" smtClean="0">
                <a:solidFill>
                  <a:srgbClr val="0088EE"/>
                </a:solidFill>
                <a:latin typeface="HGPｺﾞｼｯｸE" panose="020B0900000000000000" pitchFamily="50" charset="-128"/>
                <a:ea typeface="HGPｺﾞｼｯｸE" panose="020B0900000000000000" pitchFamily="50" charset="-128"/>
              </a:rPr>
              <a:t>れる</a:t>
            </a:r>
            <a:r>
              <a:rPr lang="ja-JP" altLang="en-US" sz="2200" dirty="0" smtClean="0">
                <a:solidFill>
                  <a:srgbClr val="0088EE"/>
                </a:solidFill>
                <a:latin typeface="HGPｺﾞｼｯｸE" panose="020B0900000000000000" pitchFamily="50" charset="-128"/>
                <a:ea typeface="HGPｺﾞｼｯｸE" panose="020B0900000000000000" pitchFamily="50" charset="-128"/>
              </a:rPr>
              <a:t>ものは、その取組みの継続であると考える。今後もこの事業で</a:t>
            </a:r>
            <a:endParaRPr lang="en-US" altLang="ja-JP" sz="2200" dirty="0" smtClean="0">
              <a:solidFill>
                <a:srgbClr val="0088EE"/>
              </a:solidFill>
              <a:latin typeface="HGPｺﾞｼｯｸE" panose="020B0900000000000000" pitchFamily="50" charset="-128"/>
              <a:ea typeface="HGPｺﾞｼｯｸE" panose="020B0900000000000000" pitchFamily="50" charset="-128"/>
            </a:endParaRPr>
          </a:p>
          <a:p>
            <a:pPr marL="0" indent="0">
              <a:lnSpc>
                <a:spcPts val="3000"/>
              </a:lnSpc>
              <a:buNone/>
            </a:pPr>
            <a:r>
              <a:rPr lang="ja-JP" altLang="en-US" sz="2200" dirty="0" smtClean="0">
                <a:solidFill>
                  <a:srgbClr val="0088EE"/>
                </a:solidFill>
                <a:latin typeface="HGPｺﾞｼｯｸE" panose="020B0900000000000000" pitchFamily="50" charset="-128"/>
                <a:ea typeface="HGPｺﾞｼｯｸE" panose="020B0900000000000000" pitchFamily="50" charset="-128"/>
              </a:rPr>
              <a:t>培った経験を踏まえ、人権教育の啓発・推進に力を注いでいきたい。</a:t>
            </a:r>
            <a:endParaRPr lang="ja-JP" altLang="ja-JP" sz="2200" dirty="0" smtClean="0">
              <a:solidFill>
                <a:srgbClr val="0088EE"/>
              </a:solidFill>
              <a:latin typeface="HGPｺﾞｼｯｸE" panose="020B0900000000000000" pitchFamily="50" charset="-128"/>
              <a:ea typeface="HGPｺﾞｼｯｸE" panose="020B0900000000000000"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828000"/>
            <a:ext cx="1512168" cy="1116124"/>
          </a:xfrm>
          <a:prstGeom prst="rect">
            <a:avLst/>
          </a:prstGeom>
        </p:spPr>
      </p:pic>
      <p:sp>
        <p:nvSpPr>
          <p:cNvPr id="6" name="タイトル 1"/>
          <p:cNvSpPr txBox="1">
            <a:spLocks/>
          </p:cNvSpPr>
          <p:nvPr/>
        </p:nvSpPr>
        <p:spPr>
          <a:xfrm>
            <a:off x="251520" y="1470087"/>
            <a:ext cx="5112568" cy="576064"/>
          </a:xfrm>
          <a:prstGeom prst="rect">
            <a:avLst/>
          </a:prstGeom>
        </p:spPr>
        <p:txBody>
          <a:bodyPr vert="horz" lIns="0" rIns="0" bIns="0" anchor="t">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800" dirty="0" smtClean="0">
                <a:solidFill>
                  <a:srgbClr val="0088EE"/>
                </a:solidFill>
                <a:latin typeface="HGPｺﾞｼｯｸE" panose="020B0900000000000000" pitchFamily="50" charset="-128"/>
                <a:ea typeface="HGPｺﾞｼｯｸE" panose="020B0900000000000000" pitchFamily="50" charset="-128"/>
              </a:rPr>
              <a:t>⑧  成果と今後の課題（まとめ２）</a:t>
            </a:r>
            <a:endParaRPr lang="ja-JP" altLang="en-US" sz="2800" b="1" dirty="0">
              <a:solidFill>
                <a:srgbClr val="0088E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881554507"/>
      </p:ext>
    </p:extLst>
  </p:cSld>
  <p:clrMapOvr>
    <a:masterClrMapping/>
  </p:clrMapOvr>
  <mc:AlternateContent xmlns:mc="http://schemas.openxmlformats.org/markup-compatibility/2006" xmlns:p14="http://schemas.microsoft.com/office/powerpoint/2010/main">
    <mc:Choice Requires="p14">
      <p:transition spd="slow" p14:dur="2000" advTm="68000"/>
    </mc:Choice>
    <mc:Fallback xmlns="">
      <p:transition spd="slow" advTm="6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36712"/>
            <a:ext cx="5544616" cy="1417442"/>
          </a:xfrm>
        </p:spPr>
        <p:txBody>
          <a:bodyPr>
            <a:noAutofit/>
          </a:bodyPr>
          <a:lstStyle/>
          <a:p>
            <a:pPr algn="l"/>
            <a:r>
              <a:rPr lang="en-US" altLang="ja-JP" sz="3200" dirty="0" smtClean="0">
                <a:solidFill>
                  <a:srgbClr val="0070C0"/>
                </a:solidFill>
                <a:latin typeface="HGPｺﾞｼｯｸE" panose="020B0900000000000000" pitchFamily="50" charset="-128"/>
                <a:ea typeface="HGPｺﾞｼｯｸE" panose="020B0900000000000000" pitchFamily="50" charset="-128"/>
              </a:rPr>
              <a:t/>
            </a:r>
            <a:br>
              <a:rPr lang="en-US" altLang="ja-JP" sz="3200" dirty="0" smtClean="0">
                <a:solidFill>
                  <a:srgbClr val="0070C0"/>
                </a:solidFill>
                <a:latin typeface="HGPｺﾞｼｯｸE" panose="020B0900000000000000" pitchFamily="50" charset="-128"/>
                <a:ea typeface="HGPｺﾞｼｯｸE" panose="020B0900000000000000" pitchFamily="50" charset="-128"/>
              </a:rPr>
            </a:br>
            <a:r>
              <a:rPr lang="ja-JP" altLang="en-US" sz="3200" dirty="0" smtClean="0">
                <a:solidFill>
                  <a:srgbClr val="0070C0"/>
                </a:solidFill>
                <a:latin typeface="HGPｺﾞｼｯｸE" panose="020B0900000000000000" pitchFamily="50" charset="-128"/>
                <a:ea typeface="HGPｺﾞｼｯｸE" panose="020B0900000000000000" pitchFamily="50" charset="-128"/>
              </a:rPr>
              <a:t>　</a:t>
            </a:r>
            <a:endParaRPr kumimoji="1" lang="ja-JP" altLang="en-US" sz="3600" dirty="0">
              <a:solidFill>
                <a:srgbClr val="0070C0"/>
              </a:solidFill>
              <a:latin typeface="HGPｺﾞｼｯｸE" panose="020B0900000000000000" pitchFamily="50" charset="-128"/>
              <a:ea typeface="HGPｺﾞｼｯｸE" panose="020B09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 y="2052000"/>
            <a:ext cx="2950549" cy="2562319"/>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196000"/>
            <a:ext cx="3071430" cy="2267008"/>
          </a:xfrm>
          <a:prstGeom prst="rect">
            <a:avLst/>
          </a:prstGeom>
        </p:spPr>
      </p:pic>
      <p:sp>
        <p:nvSpPr>
          <p:cNvPr id="7" name="タイトル 1"/>
          <p:cNvSpPr txBox="1">
            <a:spLocks/>
          </p:cNvSpPr>
          <p:nvPr/>
        </p:nvSpPr>
        <p:spPr>
          <a:xfrm>
            <a:off x="683568" y="5040000"/>
            <a:ext cx="8136904" cy="8868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rgbClr val="0088EE"/>
                </a:solidFill>
                <a:latin typeface="HGPｺﾞｼｯｸE" panose="020B0900000000000000" pitchFamily="50" charset="-128"/>
                <a:ea typeface="HGPｺﾞｼｯｸE" panose="020B0900000000000000" pitchFamily="50" charset="-128"/>
              </a:rPr>
              <a:t>ご清聴、ありがとうございました。</a:t>
            </a:r>
            <a:endParaRPr lang="ja-JP" altLang="en-US" dirty="0">
              <a:solidFill>
                <a:srgbClr val="0088E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56813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52000" y="980728"/>
            <a:ext cx="468052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rgbClr val="0088EE"/>
                </a:solidFill>
                <a:latin typeface="HGPｺﾞｼｯｸE" panose="020B0900000000000000" pitchFamily="50" charset="-128"/>
                <a:ea typeface="HGPｺﾞｼｯｸE" panose="020B0900000000000000" pitchFamily="50" charset="-128"/>
              </a:rPr>
              <a:t>① あま市の紹介 （風景）</a:t>
            </a:r>
            <a:endParaRPr lang="en-US" altLang="ja-JP" sz="2800" dirty="0" smtClean="0">
              <a:solidFill>
                <a:srgbClr val="0088EE"/>
              </a:solidFill>
              <a:latin typeface="HGPｺﾞｼｯｸE" panose="020B0900000000000000" pitchFamily="50" charset="-128"/>
              <a:ea typeface="HGPｺﾞｼｯｸE" panose="020B0900000000000000"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1620000"/>
            <a:ext cx="4197038" cy="316835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8000" y="1620000"/>
            <a:ext cx="4224469" cy="3168352"/>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000" y="3600000"/>
            <a:ext cx="4128459" cy="3168352"/>
          </a:xfrm>
          <a:prstGeom prst="rect">
            <a:avLst/>
          </a:prstGeom>
        </p:spPr>
      </p:pic>
    </p:spTree>
    <p:extLst>
      <p:ext uri="{BB962C8B-B14F-4D97-AF65-F5344CB8AC3E}">
        <p14:creationId xmlns:p14="http://schemas.microsoft.com/office/powerpoint/2010/main" val="179792335"/>
      </p:ext>
    </p:extLst>
  </p:cSld>
  <p:clrMapOvr>
    <a:masterClrMapping/>
  </p:clrMapOvr>
  <mc:AlternateContent xmlns:mc="http://schemas.openxmlformats.org/markup-compatibility/2006" xmlns:p14="http://schemas.microsoft.com/office/powerpoint/2010/main">
    <mc:Choice Requires="p14">
      <p:transition spd="slow" p14:dur="2000" advTm="55000"/>
    </mc:Choice>
    <mc:Fallback xmlns="">
      <p:transition spd="slow" advTm="5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9" presetClass="entr" presetSubtype="0"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4000"/>
                                        <p:tgtEl>
                                          <p:spTgt spid="7"/>
                                        </p:tgtEl>
                                      </p:cBhvr>
                                    </p:animEffect>
                                  </p:childTnLst>
                                </p:cTn>
                              </p:par>
                            </p:childTnLst>
                          </p:cTn>
                        </p:par>
                        <p:par>
                          <p:cTn id="11" fill="hold">
                            <p:stCondLst>
                              <p:cond delay="6000"/>
                            </p:stCondLst>
                            <p:childTnLst>
                              <p:par>
                                <p:cTn id="12" presetID="9" presetClass="entr" presetSubtype="0" fill="hold" nodeType="afterEffect">
                                  <p:stCondLst>
                                    <p:cond delay="300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4000"/>
                                        <p:tgtEl>
                                          <p:spTgt spid="3"/>
                                        </p:tgtEl>
                                      </p:cBhvr>
                                    </p:animEffect>
                                  </p:childTnLst>
                                </p:cTn>
                              </p:par>
                            </p:childTnLst>
                          </p:cTn>
                        </p:par>
                        <p:par>
                          <p:cTn id="15" fill="hold">
                            <p:stCondLst>
                              <p:cond delay="13000"/>
                            </p:stCondLst>
                            <p:childTnLst>
                              <p:par>
                                <p:cTn id="16" presetID="9" presetClass="entr" presetSubtype="0" fill="hold" nodeType="afterEffect">
                                  <p:stCondLst>
                                    <p:cond delay="300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61703" y="4221088"/>
            <a:ext cx="8821735" cy="4536504"/>
          </a:xfrm>
          <a:prstGeom prst="rect">
            <a:avLst/>
          </a:prstGeom>
        </p:spPr>
        <p:txBody>
          <a:bodyPr vert="horz" lIns="0" rIns="0" bIns="0" anchor="t">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en-US" altLang="ja-JP" sz="3200" dirty="0" smtClean="0">
                <a:solidFill>
                  <a:srgbClr val="0088EE"/>
                </a:solidFill>
                <a:latin typeface="HGPｺﾞｼｯｸE" panose="020B0900000000000000" pitchFamily="50" charset="-128"/>
                <a:ea typeface="HGPｺﾞｼｯｸE" panose="020B0900000000000000" pitchFamily="50" charset="-128"/>
              </a:rPr>
              <a:t/>
            </a:r>
            <a:br>
              <a:rPr lang="en-US" altLang="ja-JP" sz="3200" dirty="0" smtClean="0">
                <a:solidFill>
                  <a:srgbClr val="0088EE"/>
                </a:solidFill>
                <a:latin typeface="HGPｺﾞｼｯｸE" panose="020B0900000000000000" pitchFamily="50" charset="-128"/>
                <a:ea typeface="HGPｺﾞｼｯｸE" panose="020B0900000000000000" pitchFamily="50" charset="-128"/>
              </a:rPr>
            </a:br>
            <a:r>
              <a:rPr lang="en-US" altLang="ja-JP" sz="3200" dirty="0" smtClean="0">
                <a:solidFill>
                  <a:srgbClr val="0088EE"/>
                </a:solidFill>
                <a:latin typeface="HGPｺﾞｼｯｸE" panose="020B0900000000000000" pitchFamily="50" charset="-128"/>
                <a:ea typeface="HGPｺﾞｼｯｸE" panose="020B0900000000000000" pitchFamily="50" charset="-128"/>
              </a:rPr>
              <a:t/>
            </a:r>
            <a:br>
              <a:rPr lang="en-US" altLang="ja-JP" sz="3200" dirty="0" smtClean="0">
                <a:solidFill>
                  <a:srgbClr val="0088EE"/>
                </a:solidFill>
                <a:latin typeface="HGPｺﾞｼｯｸE" panose="020B0900000000000000" pitchFamily="50" charset="-128"/>
                <a:ea typeface="HGPｺﾞｼｯｸE" panose="020B0900000000000000" pitchFamily="50" charset="-128"/>
              </a:rPr>
            </a:br>
            <a:r>
              <a:rPr lang="ja-JP" altLang="en-US" sz="1300" dirty="0" smtClean="0">
                <a:solidFill>
                  <a:srgbClr val="0088EE"/>
                </a:solidFill>
                <a:latin typeface="HGPｺﾞｼｯｸE" panose="020B0900000000000000" pitchFamily="50" charset="-128"/>
                <a:ea typeface="HGPｺﾞｼｯｸE" panose="020B0900000000000000" pitchFamily="50" charset="-128"/>
              </a:rPr>
              <a:t>　　　　　　　　　　　　　　　　　</a:t>
            </a:r>
            <a:r>
              <a:rPr lang="en-US" altLang="ja-JP" sz="1300" dirty="0" smtClean="0">
                <a:solidFill>
                  <a:srgbClr val="0088EE"/>
                </a:solidFill>
                <a:latin typeface="HGPｺﾞｼｯｸE" panose="020B0900000000000000" pitchFamily="50" charset="-128"/>
                <a:ea typeface="HGPｺﾞｼｯｸE" panose="020B0900000000000000" pitchFamily="50" charset="-128"/>
              </a:rPr>
              <a:t/>
            </a:r>
            <a:br>
              <a:rPr lang="en-US" altLang="ja-JP" sz="1300" dirty="0" smtClean="0">
                <a:solidFill>
                  <a:srgbClr val="0088EE"/>
                </a:solidFill>
                <a:latin typeface="HGPｺﾞｼｯｸE" panose="020B0900000000000000" pitchFamily="50" charset="-128"/>
                <a:ea typeface="HGPｺﾞｼｯｸE" panose="020B0900000000000000" pitchFamily="50" charset="-128"/>
              </a:rPr>
            </a:br>
            <a:r>
              <a:rPr lang="ja-JP" altLang="en-US" sz="1300" dirty="0" smtClean="0">
                <a:solidFill>
                  <a:srgbClr val="0088EE"/>
                </a:solidFill>
                <a:latin typeface="HGPｺﾞｼｯｸE" panose="020B0900000000000000" pitchFamily="50" charset="-128"/>
                <a:ea typeface="HGPｺﾞｼｯｸE" panose="020B0900000000000000" pitchFamily="50" charset="-128"/>
              </a:rPr>
              <a:t>　　</a:t>
            </a:r>
            <a:r>
              <a:rPr lang="en-US" altLang="ja-JP" sz="3200" dirty="0" smtClean="0">
                <a:solidFill>
                  <a:srgbClr val="0088EE"/>
                </a:solidFill>
                <a:latin typeface="HGPｺﾞｼｯｸE" panose="020B0900000000000000" pitchFamily="50" charset="-128"/>
                <a:ea typeface="HGPｺﾞｼｯｸE" panose="020B0900000000000000" pitchFamily="50" charset="-128"/>
              </a:rPr>
              <a:t/>
            </a:r>
            <a:br>
              <a:rPr lang="en-US" altLang="ja-JP" sz="3200" dirty="0" smtClean="0">
                <a:solidFill>
                  <a:srgbClr val="0088EE"/>
                </a:solidFill>
                <a:latin typeface="HGPｺﾞｼｯｸE" panose="020B0900000000000000" pitchFamily="50" charset="-128"/>
                <a:ea typeface="HGPｺﾞｼｯｸE" panose="020B0900000000000000" pitchFamily="50" charset="-128"/>
              </a:rPr>
            </a:br>
            <a:r>
              <a:rPr lang="en-US" altLang="ja-JP" sz="3200" dirty="0" smtClean="0">
                <a:solidFill>
                  <a:srgbClr val="0088EE"/>
                </a:solidFill>
                <a:latin typeface="HGPｺﾞｼｯｸE" panose="020B0900000000000000" pitchFamily="50" charset="-128"/>
                <a:ea typeface="HGPｺﾞｼｯｸE" panose="020B0900000000000000" pitchFamily="50" charset="-128"/>
              </a:rPr>
              <a:t/>
            </a:r>
            <a:br>
              <a:rPr lang="en-US" altLang="ja-JP" sz="3200" dirty="0" smtClean="0">
                <a:solidFill>
                  <a:srgbClr val="0088EE"/>
                </a:solidFill>
                <a:latin typeface="HGPｺﾞｼｯｸE" panose="020B0900000000000000" pitchFamily="50" charset="-128"/>
                <a:ea typeface="HGPｺﾞｼｯｸE" panose="020B0900000000000000" pitchFamily="50" charset="-128"/>
              </a:rPr>
            </a:br>
            <a:r>
              <a:rPr lang="en-US" altLang="ja-JP" sz="3200" dirty="0" smtClean="0">
                <a:solidFill>
                  <a:srgbClr val="0088EE"/>
                </a:solidFill>
                <a:latin typeface="HGPｺﾞｼｯｸE" panose="020B0900000000000000" pitchFamily="50" charset="-128"/>
                <a:ea typeface="HGPｺﾞｼｯｸE" panose="020B0900000000000000" pitchFamily="50" charset="-128"/>
              </a:rPr>
              <a:t/>
            </a:r>
            <a:br>
              <a:rPr lang="en-US" altLang="ja-JP" sz="3200" dirty="0" smtClean="0">
                <a:solidFill>
                  <a:srgbClr val="0088EE"/>
                </a:solidFill>
                <a:latin typeface="HGPｺﾞｼｯｸE" panose="020B0900000000000000" pitchFamily="50" charset="-128"/>
                <a:ea typeface="HGPｺﾞｼｯｸE" panose="020B0900000000000000" pitchFamily="50" charset="-128"/>
              </a:rPr>
            </a:br>
            <a:r>
              <a:rPr lang="en-US" altLang="ja-JP" sz="1700" dirty="0" smtClean="0">
                <a:solidFill>
                  <a:srgbClr val="0088EE"/>
                </a:solidFill>
                <a:latin typeface="HGPｺﾞｼｯｸE" panose="020B0900000000000000" pitchFamily="50" charset="-128"/>
                <a:ea typeface="HGPｺﾞｼｯｸE" panose="020B0900000000000000" pitchFamily="50" charset="-128"/>
              </a:rPr>
              <a:t/>
            </a:r>
            <a:br>
              <a:rPr lang="en-US" altLang="ja-JP" sz="1700" dirty="0" smtClean="0">
                <a:solidFill>
                  <a:srgbClr val="0088EE"/>
                </a:solidFill>
                <a:latin typeface="HGPｺﾞｼｯｸE" panose="020B0900000000000000" pitchFamily="50" charset="-128"/>
                <a:ea typeface="HGPｺﾞｼｯｸE" panose="020B0900000000000000" pitchFamily="50" charset="-128"/>
              </a:rPr>
            </a:br>
            <a:endParaRPr lang="ja-JP" altLang="en-US" sz="1700" dirty="0">
              <a:solidFill>
                <a:srgbClr val="0088EE"/>
              </a:solidFill>
              <a:latin typeface="HGPｺﾞｼｯｸE" panose="020B0900000000000000" pitchFamily="50" charset="-128"/>
              <a:ea typeface="HGPｺﾞｼｯｸE" panose="020B0900000000000000" pitchFamily="50" charset="-128"/>
            </a:endParaRPr>
          </a:p>
        </p:txBody>
      </p:sp>
      <p:grpSp>
        <p:nvGrpSpPr>
          <p:cNvPr id="4" name="グループ化 3"/>
          <p:cNvGrpSpPr/>
          <p:nvPr/>
        </p:nvGrpSpPr>
        <p:grpSpPr>
          <a:xfrm>
            <a:off x="540000" y="1620000"/>
            <a:ext cx="4124653" cy="4071550"/>
            <a:chOff x="395536" y="1399511"/>
            <a:chExt cx="4124653" cy="407155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99511"/>
              <a:ext cx="4124653" cy="3581935"/>
            </a:xfrm>
            <a:prstGeom prst="rect">
              <a:avLst/>
            </a:prstGeom>
          </p:spPr>
        </p:pic>
        <p:sp>
          <p:nvSpPr>
            <p:cNvPr id="2" name="テキスト ボックス 1"/>
            <p:cNvSpPr txBox="1"/>
            <p:nvPr/>
          </p:nvSpPr>
          <p:spPr>
            <a:xfrm>
              <a:off x="827584" y="5101729"/>
              <a:ext cx="3240360" cy="369332"/>
            </a:xfrm>
            <a:prstGeom prst="rect">
              <a:avLst/>
            </a:prstGeom>
            <a:noFill/>
          </p:spPr>
          <p:txBody>
            <a:bodyPr wrap="square" rtlCol="0">
              <a:spAutoFit/>
            </a:bodyPr>
            <a:lstStyle/>
            <a:p>
              <a:pPr algn="ctr"/>
              <a:r>
                <a:rPr lang="ja-JP" altLang="en-US" dirty="0" smtClean="0">
                  <a:solidFill>
                    <a:srgbClr val="0088EE"/>
                  </a:solidFill>
                  <a:latin typeface="HGPｺﾞｼｯｸE" panose="020B0900000000000000" pitchFamily="50" charset="-128"/>
                  <a:ea typeface="HGPｺﾞｼｯｸE" panose="020B0900000000000000" pitchFamily="50" charset="-128"/>
                </a:rPr>
                <a:t>あま市七宝</a:t>
              </a:r>
              <a:r>
                <a:rPr lang="ja-JP" altLang="en-US" dirty="0">
                  <a:solidFill>
                    <a:srgbClr val="0088EE"/>
                  </a:solidFill>
                  <a:latin typeface="HGPｺﾞｼｯｸE" panose="020B0900000000000000" pitchFamily="50" charset="-128"/>
                  <a:ea typeface="HGPｺﾞｼｯｸE" panose="020B0900000000000000" pitchFamily="50" charset="-128"/>
                </a:rPr>
                <a:t>焼アートヴィレッジ</a:t>
              </a:r>
              <a:endParaRPr kumimoji="1" lang="ja-JP" altLang="en-US" dirty="0"/>
            </a:p>
          </p:txBody>
        </p:sp>
      </p:grpSp>
      <p:grpSp>
        <p:nvGrpSpPr>
          <p:cNvPr id="5" name="グループ化 4"/>
          <p:cNvGrpSpPr/>
          <p:nvPr/>
        </p:nvGrpSpPr>
        <p:grpSpPr>
          <a:xfrm>
            <a:off x="4752000" y="1620000"/>
            <a:ext cx="4015094" cy="4094123"/>
            <a:chOff x="4815232" y="1376938"/>
            <a:chExt cx="4015094" cy="4094123"/>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5232" y="1376938"/>
              <a:ext cx="4015094" cy="3604508"/>
            </a:xfrm>
            <a:prstGeom prst="rect">
              <a:avLst/>
            </a:prstGeom>
          </p:spPr>
        </p:pic>
        <p:sp>
          <p:nvSpPr>
            <p:cNvPr id="8" name="テキスト ボックス 7"/>
            <p:cNvSpPr txBox="1"/>
            <p:nvPr/>
          </p:nvSpPr>
          <p:spPr>
            <a:xfrm>
              <a:off x="5245322" y="5101729"/>
              <a:ext cx="3215110" cy="369332"/>
            </a:xfrm>
            <a:prstGeom prst="rect">
              <a:avLst/>
            </a:prstGeom>
            <a:noFill/>
          </p:spPr>
          <p:txBody>
            <a:bodyPr wrap="square" rtlCol="0">
              <a:spAutoFit/>
            </a:bodyPr>
            <a:lstStyle/>
            <a:p>
              <a:pPr algn="ctr"/>
              <a:r>
                <a:rPr lang="ja-JP" altLang="en-US" dirty="0" smtClean="0">
                  <a:solidFill>
                    <a:srgbClr val="0088EE"/>
                  </a:solidFill>
                  <a:latin typeface="HGPｺﾞｼｯｸE" panose="020B0900000000000000" pitchFamily="50" charset="-128"/>
                  <a:ea typeface="HGPｺﾞｼｯｸE" panose="020B0900000000000000" pitchFamily="50" charset="-128"/>
                </a:rPr>
                <a:t>イルミネーションフェスタ㏌あま</a:t>
              </a:r>
              <a:endParaRPr kumimoji="1" lang="ja-JP" altLang="en-US" dirty="0">
                <a:solidFill>
                  <a:srgbClr val="0088EE"/>
                </a:solidFill>
              </a:endParaRPr>
            </a:p>
          </p:txBody>
        </p:sp>
      </p:grpSp>
      <p:sp>
        <p:nvSpPr>
          <p:cNvPr id="9" name="タイトル 1"/>
          <p:cNvSpPr txBox="1">
            <a:spLocks/>
          </p:cNvSpPr>
          <p:nvPr/>
        </p:nvSpPr>
        <p:spPr>
          <a:xfrm>
            <a:off x="252000" y="972000"/>
            <a:ext cx="6228212"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rgbClr val="0088EE"/>
                </a:solidFill>
                <a:latin typeface="HGPｺﾞｼｯｸE" panose="020B0900000000000000" pitchFamily="50" charset="-128"/>
                <a:ea typeface="HGPｺﾞｼｯｸE" panose="020B0900000000000000" pitchFamily="50" charset="-128"/>
              </a:rPr>
              <a:t>① あま市の紹介 （観光スポット）</a:t>
            </a:r>
            <a:endParaRPr lang="en-US" altLang="ja-JP" sz="2800" dirty="0" smtClean="0">
              <a:solidFill>
                <a:srgbClr val="0088E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717519286"/>
      </p:ext>
    </p:extLst>
  </p:cSld>
  <p:clrMapOvr>
    <a:masterClrMapping/>
  </p:clrMapOvr>
  <mc:AlternateContent xmlns:mc="http://schemas.openxmlformats.org/markup-compatibility/2006" xmlns:p14="http://schemas.microsoft.com/office/powerpoint/2010/main">
    <mc:Choice Requires="p14">
      <p:transition spd="slow" p14:dur="2000" advTm="68000"/>
    </mc:Choice>
    <mc:Fallback xmlns="">
      <p:transition spd="slow" advTm="6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4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52000" y="900000"/>
            <a:ext cx="6228212"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rgbClr val="0088EE"/>
                </a:solidFill>
                <a:latin typeface="HGPｺﾞｼｯｸE" panose="020B0900000000000000" pitchFamily="50" charset="-128"/>
                <a:ea typeface="HGPｺﾞｼｯｸE" panose="020B0900000000000000" pitchFamily="50" charset="-128"/>
              </a:rPr>
              <a:t>① あま市の紹介 （史跡・伝統文化）</a:t>
            </a:r>
            <a:endParaRPr lang="en-US" altLang="ja-JP" sz="2800" dirty="0" smtClean="0">
              <a:solidFill>
                <a:srgbClr val="0088EE"/>
              </a:solidFill>
              <a:latin typeface="HGPｺﾞｼｯｸE" panose="020B0900000000000000" pitchFamily="50" charset="-128"/>
              <a:ea typeface="HGPｺﾞｼｯｸE" panose="020B0900000000000000" pitchFamily="50" charset="-128"/>
            </a:endParaRPr>
          </a:p>
        </p:txBody>
      </p:sp>
      <p:grpSp>
        <p:nvGrpSpPr>
          <p:cNvPr id="21" name="グループ化 20"/>
          <p:cNvGrpSpPr/>
          <p:nvPr/>
        </p:nvGrpSpPr>
        <p:grpSpPr>
          <a:xfrm>
            <a:off x="792033" y="1491539"/>
            <a:ext cx="8292900" cy="5293609"/>
            <a:chOff x="792033" y="1491539"/>
            <a:chExt cx="8292900" cy="5293609"/>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33" y="1491539"/>
              <a:ext cx="3768090" cy="2512060"/>
            </a:xfrm>
            <a:prstGeom prst="rect">
              <a:avLst/>
            </a:prstGeom>
          </p:spPr>
        </p:pic>
        <p:sp>
          <p:nvSpPr>
            <p:cNvPr id="8" name="正方形/長方形 7"/>
            <p:cNvSpPr/>
            <p:nvPr/>
          </p:nvSpPr>
          <p:spPr>
            <a:xfrm>
              <a:off x="1403648" y="4014036"/>
              <a:ext cx="2232248" cy="369332"/>
            </a:xfrm>
            <a:prstGeom prst="rect">
              <a:avLst/>
            </a:prstGeom>
          </p:spPr>
          <p:txBody>
            <a:bodyPr wrap="square">
              <a:spAutoFit/>
            </a:bodyPr>
            <a:lstStyle/>
            <a:p>
              <a:pPr algn="ctr"/>
              <a:r>
                <a:rPr lang="ja-JP" altLang="en-US" sz="1600" dirty="0" smtClean="0">
                  <a:solidFill>
                    <a:srgbClr val="0088EE"/>
                  </a:solidFill>
                  <a:latin typeface="HGPｺﾞｼｯｸE" panose="020B0900000000000000" pitchFamily="50" charset="-128"/>
                  <a:ea typeface="HGPｺﾞｼｯｸE" panose="020B0900000000000000" pitchFamily="50" charset="-128"/>
                </a:rPr>
                <a:t>甚目寺観音</a:t>
              </a:r>
              <a:r>
                <a:rPr lang="ja-JP" altLang="en-US" sz="1600" dirty="0">
                  <a:solidFill>
                    <a:srgbClr val="0088EE"/>
                  </a:solidFill>
                  <a:latin typeface="HGPｺﾞｼｯｸE" panose="020B0900000000000000" pitchFamily="50" charset="-128"/>
                  <a:ea typeface="HGPｺﾞｼｯｸE" panose="020B0900000000000000" pitchFamily="50" charset="-128"/>
                </a:rPr>
                <a:t>　南</a:t>
              </a:r>
              <a:r>
                <a:rPr lang="ja-JP" altLang="en-US" sz="1600" dirty="0" smtClean="0">
                  <a:solidFill>
                    <a:srgbClr val="0088EE"/>
                  </a:solidFill>
                  <a:latin typeface="HGPｺﾞｼｯｸE" panose="020B0900000000000000" pitchFamily="50" charset="-128"/>
                  <a:ea typeface="HGPｺﾞｼｯｸE" panose="020B0900000000000000" pitchFamily="50" charset="-128"/>
                </a:rPr>
                <a:t>大門</a:t>
              </a:r>
              <a:r>
                <a:rPr lang="ja-JP" altLang="en-US" dirty="0">
                  <a:solidFill>
                    <a:srgbClr val="0088EE"/>
                  </a:solidFill>
                  <a:latin typeface="HGPｺﾞｼｯｸE" panose="020B0900000000000000" pitchFamily="50" charset="-128"/>
                  <a:ea typeface="HGPｺﾞｼｯｸE" panose="020B0900000000000000" pitchFamily="50" charset="-128"/>
                </a:rPr>
                <a:t>　</a:t>
              </a:r>
              <a:endParaRPr lang="ja-JP" altLang="en-US" dirty="0">
                <a:solidFill>
                  <a:srgbClr val="0088EE"/>
                </a:solidFill>
              </a:endParaRPr>
            </a:p>
          </p:txBody>
        </p:sp>
        <p:sp>
          <p:nvSpPr>
            <p:cNvPr id="14" name="正方形/長方形 13"/>
            <p:cNvSpPr/>
            <p:nvPr/>
          </p:nvSpPr>
          <p:spPr>
            <a:xfrm>
              <a:off x="5150967" y="4003599"/>
              <a:ext cx="2381509" cy="369332"/>
            </a:xfrm>
            <a:prstGeom prst="rect">
              <a:avLst/>
            </a:prstGeom>
          </p:spPr>
          <p:txBody>
            <a:bodyPr wrap="square">
              <a:spAutoFit/>
            </a:bodyPr>
            <a:lstStyle/>
            <a:p>
              <a:pPr algn="ctr"/>
              <a:r>
                <a:rPr lang="ja-JP" altLang="en-US" sz="1600" dirty="0" smtClean="0">
                  <a:solidFill>
                    <a:srgbClr val="0088EE"/>
                  </a:solidFill>
                  <a:latin typeface="HGPｺﾞｼｯｸE" panose="020B0900000000000000" pitchFamily="50" charset="-128"/>
                  <a:ea typeface="HGPｺﾞｼｯｸE" panose="020B0900000000000000" pitchFamily="50" charset="-128"/>
                </a:rPr>
                <a:t>萱津神社 「香の物祭」</a:t>
              </a:r>
              <a:r>
                <a:rPr lang="ja-JP" altLang="en-US" dirty="0">
                  <a:solidFill>
                    <a:srgbClr val="0088EE"/>
                  </a:solidFill>
                  <a:latin typeface="HGPｺﾞｼｯｸE" panose="020B0900000000000000" pitchFamily="50" charset="-128"/>
                  <a:ea typeface="HGPｺﾞｼｯｸE" panose="020B0900000000000000" pitchFamily="50" charset="-128"/>
                </a:rPr>
                <a:t>　</a:t>
              </a:r>
              <a:endParaRPr lang="ja-JP" altLang="en-US" dirty="0">
                <a:solidFill>
                  <a:srgbClr val="0088EE"/>
                </a:solidFill>
              </a:endParaRP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058" y="1491539"/>
              <a:ext cx="3363329" cy="2522497"/>
            </a:xfrm>
            <a:prstGeom prst="rect">
              <a:avLst/>
            </a:prstGeom>
          </p:spPr>
        </p:pic>
        <p:sp>
          <p:nvSpPr>
            <p:cNvPr id="19" name="正方形/長方形 18"/>
            <p:cNvSpPr/>
            <p:nvPr/>
          </p:nvSpPr>
          <p:spPr>
            <a:xfrm>
              <a:off x="5980019" y="6446594"/>
              <a:ext cx="3104914" cy="338554"/>
            </a:xfrm>
            <a:prstGeom prst="rect">
              <a:avLst/>
            </a:prstGeom>
          </p:spPr>
          <p:txBody>
            <a:bodyPr wrap="square">
              <a:spAutoFit/>
            </a:bodyPr>
            <a:lstStyle/>
            <a:p>
              <a:pPr algn="ctr"/>
              <a:r>
                <a:rPr lang="ja-JP" altLang="en-US" sz="1600" dirty="0" smtClean="0">
                  <a:solidFill>
                    <a:srgbClr val="0088EE"/>
                  </a:solidFill>
                  <a:latin typeface="HGPｺﾞｼｯｸE" panose="020B0900000000000000" pitchFamily="50" charset="-128"/>
                  <a:ea typeface="HGPｺﾞｼｯｸE" panose="020B0900000000000000" pitchFamily="50" charset="-128"/>
                </a:rPr>
                <a:t>蓮華寺 「二十五菩薩来迎会」</a:t>
              </a:r>
              <a:endParaRPr lang="ja-JP" altLang="en-US" sz="1600" dirty="0">
                <a:solidFill>
                  <a:srgbClr val="0088EE"/>
                </a:solidFill>
              </a:endParaRPr>
            </a:p>
          </p:txBody>
        </p:sp>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6733" y="4441715"/>
              <a:ext cx="3046781" cy="2285086"/>
            </a:xfrm>
            <a:prstGeom prst="rect">
              <a:avLst/>
            </a:prstGeom>
          </p:spPr>
        </p:pic>
      </p:grpSp>
    </p:spTree>
    <p:extLst>
      <p:ext uri="{BB962C8B-B14F-4D97-AF65-F5344CB8AC3E}">
        <p14:creationId xmlns:p14="http://schemas.microsoft.com/office/powerpoint/2010/main" val="1892435633"/>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1547664" y="1474768"/>
            <a:ext cx="6101628" cy="4294564"/>
            <a:chOff x="1547664" y="1474768"/>
            <a:chExt cx="6101628" cy="4294564"/>
          </a:xfrm>
        </p:grpSpPr>
        <p:sp>
          <p:nvSpPr>
            <p:cNvPr id="6" name="正方形/長方形 5"/>
            <p:cNvSpPr/>
            <p:nvPr/>
          </p:nvSpPr>
          <p:spPr>
            <a:xfrm>
              <a:off x="5472000" y="5400000"/>
              <a:ext cx="1512168" cy="369332"/>
            </a:xfrm>
            <a:prstGeom prst="rect">
              <a:avLst/>
            </a:prstGeom>
          </p:spPr>
          <p:txBody>
            <a:bodyPr wrap="square">
              <a:spAutoFit/>
            </a:bodyPr>
            <a:lstStyle/>
            <a:p>
              <a:pPr algn="ctr"/>
              <a:r>
                <a:rPr lang="ja-JP" altLang="en-US" dirty="0" smtClean="0">
                  <a:solidFill>
                    <a:srgbClr val="0088EE"/>
                  </a:solidFill>
                  <a:latin typeface="HGPｺﾞｼｯｸE" panose="020B0900000000000000" pitchFamily="50" charset="-128"/>
                  <a:ea typeface="HGPｺﾞｼｯｸE" panose="020B0900000000000000" pitchFamily="50" charset="-128"/>
                </a:rPr>
                <a:t>福島正則公</a:t>
              </a:r>
              <a:endParaRPr lang="ja-JP" altLang="en-US" dirty="0">
                <a:solidFill>
                  <a:srgbClr val="0088EE"/>
                </a:solidFill>
                <a:latin typeface="HGPｺﾞｼｯｸE" panose="020B0900000000000000" pitchFamily="50" charset="-128"/>
                <a:ea typeface="HGPｺﾞｼｯｸE" panose="020B0900000000000000"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474768"/>
              <a:ext cx="2933276" cy="3908777"/>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1474768"/>
              <a:ext cx="2933276" cy="3908777"/>
            </a:xfrm>
            <a:prstGeom prst="rect">
              <a:avLst/>
            </a:prstGeom>
          </p:spPr>
        </p:pic>
        <p:sp>
          <p:nvSpPr>
            <p:cNvPr id="9" name="正方形/長方形 8"/>
            <p:cNvSpPr/>
            <p:nvPr/>
          </p:nvSpPr>
          <p:spPr>
            <a:xfrm>
              <a:off x="2123728" y="5398768"/>
              <a:ext cx="1728192" cy="369332"/>
            </a:xfrm>
            <a:prstGeom prst="rect">
              <a:avLst/>
            </a:prstGeom>
          </p:spPr>
          <p:txBody>
            <a:bodyPr wrap="square">
              <a:spAutoFit/>
            </a:bodyPr>
            <a:lstStyle/>
            <a:p>
              <a:pPr algn="ctr"/>
              <a:r>
                <a:rPr lang="ja-JP" altLang="en-US" dirty="0">
                  <a:solidFill>
                    <a:srgbClr val="0088EE"/>
                  </a:solidFill>
                  <a:latin typeface="HGPｺﾞｼｯｸE" panose="020B0900000000000000" pitchFamily="50" charset="-128"/>
                  <a:ea typeface="HGPｺﾞｼｯｸE" panose="020B0900000000000000" pitchFamily="50" charset="-128"/>
                </a:rPr>
                <a:t>蜂須賀正勝</a:t>
              </a:r>
              <a:r>
                <a:rPr lang="ja-JP" altLang="en-US" dirty="0" smtClean="0">
                  <a:solidFill>
                    <a:srgbClr val="0088EE"/>
                  </a:solidFill>
                  <a:latin typeface="HGPｺﾞｼｯｸE" panose="020B0900000000000000" pitchFamily="50" charset="-128"/>
                  <a:ea typeface="HGPｺﾞｼｯｸE" panose="020B0900000000000000" pitchFamily="50" charset="-128"/>
                </a:rPr>
                <a:t>公</a:t>
              </a:r>
              <a:endParaRPr lang="ja-JP" altLang="en-US" dirty="0">
                <a:solidFill>
                  <a:srgbClr val="0088EE"/>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89172578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8267" y="1675641"/>
            <a:ext cx="6353973" cy="1000185"/>
          </a:xfrm>
        </p:spPr>
        <p:txBody>
          <a:bodyPr anchor="t">
            <a:noAutofit/>
          </a:bodyPr>
          <a:lstStyle/>
          <a:p>
            <a:pPr>
              <a:lnSpc>
                <a:spcPts val="3400"/>
              </a:lnSpc>
            </a:pPr>
            <a:r>
              <a:rPr lang="ja-JP" altLang="en-US" sz="3200" dirty="0" smtClean="0">
                <a:solidFill>
                  <a:srgbClr val="0088EE"/>
                </a:solidFill>
                <a:latin typeface="HGPｺﾞｼｯｸE" panose="020B0900000000000000" pitchFamily="50" charset="-128"/>
                <a:ea typeface="HGPｺﾞｼｯｸE" panose="020B0900000000000000" pitchFamily="50" charset="-128"/>
              </a:rPr>
              <a:t>　</a:t>
            </a:r>
            <a:r>
              <a:rPr lang="ja-JP" altLang="en-US" sz="2800" dirty="0" smtClean="0">
                <a:solidFill>
                  <a:srgbClr val="0088EE"/>
                </a:solidFill>
                <a:latin typeface="HGPｺﾞｼｯｸE" panose="020B0900000000000000" pitchFamily="50" charset="-128"/>
                <a:ea typeface="HGPｺﾞｼｯｸE" panose="020B0900000000000000" pitchFamily="50" charset="-128"/>
              </a:rPr>
              <a:t>「多文化共生社会をめざして」</a:t>
            </a:r>
            <a:r>
              <a:rPr kumimoji="1" lang="ja-JP" altLang="en-US" sz="2800" dirty="0" smtClean="0">
                <a:solidFill>
                  <a:srgbClr val="0088EE"/>
                </a:solidFill>
                <a:latin typeface="HGPｺﾞｼｯｸE" panose="020B0900000000000000" pitchFamily="50" charset="-128"/>
                <a:ea typeface="HGPｺﾞｼｯｸE" panose="020B0900000000000000" pitchFamily="50" charset="-128"/>
              </a:rPr>
              <a:t>　</a:t>
            </a:r>
            <a:r>
              <a:rPr kumimoji="1" lang="ja-JP" altLang="en-US" sz="3600" dirty="0" smtClean="0">
                <a:solidFill>
                  <a:srgbClr val="0088EE"/>
                </a:solidFill>
                <a:latin typeface="HGPｺﾞｼｯｸE" panose="020B0900000000000000" pitchFamily="50" charset="-128"/>
                <a:ea typeface="HGPｺﾞｼｯｸE" panose="020B0900000000000000" pitchFamily="50" charset="-128"/>
              </a:rPr>
              <a:t>　　　</a:t>
            </a:r>
            <a:r>
              <a:rPr kumimoji="1" lang="en-US" altLang="ja-JP" sz="3600" dirty="0" smtClean="0">
                <a:solidFill>
                  <a:srgbClr val="0088EE"/>
                </a:solidFill>
                <a:latin typeface="HGPｺﾞｼｯｸE" panose="020B0900000000000000" pitchFamily="50" charset="-128"/>
                <a:ea typeface="HGPｺﾞｼｯｸE" panose="020B0900000000000000" pitchFamily="50" charset="-128"/>
              </a:rPr>
              <a:t/>
            </a:r>
            <a:br>
              <a:rPr kumimoji="1" lang="en-US" altLang="ja-JP" sz="3600" dirty="0" smtClean="0">
                <a:solidFill>
                  <a:srgbClr val="0088EE"/>
                </a:solidFill>
                <a:latin typeface="HGPｺﾞｼｯｸE" panose="020B0900000000000000" pitchFamily="50" charset="-128"/>
                <a:ea typeface="HGPｺﾞｼｯｸE" panose="020B0900000000000000" pitchFamily="50" charset="-128"/>
              </a:rPr>
            </a:br>
            <a:r>
              <a:rPr lang="ja-JP" altLang="en-US" sz="3600" dirty="0" smtClean="0">
                <a:solidFill>
                  <a:srgbClr val="0088EE"/>
                </a:solidFill>
                <a:latin typeface="HGPｺﾞｼｯｸE" panose="020B0900000000000000" pitchFamily="50" charset="-128"/>
                <a:ea typeface="HGPｺﾞｼｯｸE" panose="020B0900000000000000" pitchFamily="50" charset="-128"/>
              </a:rPr>
              <a:t>　</a:t>
            </a:r>
            <a:r>
              <a:rPr lang="ja-JP" altLang="en-US" sz="1700" dirty="0" smtClean="0">
                <a:solidFill>
                  <a:srgbClr val="0088EE"/>
                </a:solidFill>
                <a:latin typeface="HGPｺﾞｼｯｸE" panose="020B0900000000000000" pitchFamily="50" charset="-128"/>
                <a:ea typeface="HGPｺﾞｼｯｸE" panose="020B0900000000000000" pitchFamily="50" charset="-128"/>
              </a:rPr>
              <a:t>～</a:t>
            </a:r>
            <a:r>
              <a:rPr lang="ja-JP" altLang="en-US" sz="1700" dirty="0">
                <a:solidFill>
                  <a:srgbClr val="0088EE"/>
                </a:solidFill>
                <a:latin typeface="HGPｺﾞｼｯｸE" panose="020B0900000000000000" pitchFamily="50" charset="-128"/>
                <a:ea typeface="HGPｺﾞｼｯｸE" panose="020B0900000000000000" pitchFamily="50" charset="-128"/>
              </a:rPr>
              <a:t>外国人の方も安心して</a:t>
            </a:r>
            <a:r>
              <a:rPr lang="ja-JP" altLang="en-US" sz="1700" dirty="0" smtClean="0">
                <a:solidFill>
                  <a:srgbClr val="0088EE"/>
                </a:solidFill>
                <a:latin typeface="HGPｺﾞｼｯｸE" panose="020B0900000000000000" pitchFamily="50" charset="-128"/>
                <a:ea typeface="HGPｺﾞｼｯｸE" panose="020B0900000000000000" pitchFamily="50" charset="-128"/>
              </a:rPr>
              <a:t>暮らせる</a:t>
            </a:r>
            <a:r>
              <a:rPr lang="ja-JP" altLang="en-US" sz="1700" dirty="0">
                <a:solidFill>
                  <a:srgbClr val="0088EE"/>
                </a:solidFill>
                <a:latin typeface="HGPｺﾞｼｯｸE" panose="020B0900000000000000" pitchFamily="50" charset="-128"/>
                <a:ea typeface="HGPｺﾞｼｯｸE" panose="020B0900000000000000" pitchFamily="50" charset="-128"/>
              </a:rPr>
              <a:t>まちづくりのために～</a:t>
            </a:r>
            <a:r>
              <a:rPr lang="en-US" altLang="ja-JP" sz="1700" dirty="0">
                <a:solidFill>
                  <a:srgbClr val="0088EE"/>
                </a:solidFill>
                <a:latin typeface="HGPｺﾞｼｯｸE" panose="020B0900000000000000" pitchFamily="50" charset="-128"/>
                <a:ea typeface="HGPｺﾞｼｯｸE" panose="020B0900000000000000" pitchFamily="50" charset="-128"/>
              </a:rPr>
              <a:t/>
            </a:r>
            <a:br>
              <a:rPr lang="en-US" altLang="ja-JP" sz="1700" dirty="0">
                <a:solidFill>
                  <a:srgbClr val="0088EE"/>
                </a:solidFill>
                <a:latin typeface="HGPｺﾞｼｯｸE" panose="020B0900000000000000" pitchFamily="50" charset="-128"/>
                <a:ea typeface="HGPｺﾞｼｯｸE" panose="020B0900000000000000" pitchFamily="50" charset="-128"/>
              </a:rPr>
            </a:br>
            <a:endParaRPr kumimoji="1" lang="ja-JP" altLang="en-US" sz="1700" dirty="0">
              <a:solidFill>
                <a:srgbClr val="0088EE"/>
              </a:solidFill>
              <a:latin typeface="HGPｺﾞｼｯｸE" panose="020B0900000000000000" pitchFamily="50" charset="-128"/>
              <a:ea typeface="HGPｺﾞｼｯｸE" panose="020B09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
        <p:nvSpPr>
          <p:cNvPr id="13" name="正方形/長方形 12"/>
          <p:cNvSpPr/>
          <p:nvPr/>
        </p:nvSpPr>
        <p:spPr>
          <a:xfrm>
            <a:off x="378267" y="2904231"/>
            <a:ext cx="3760349" cy="576064"/>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0088EE"/>
                </a:solidFill>
                <a:latin typeface="HGPｺﾞｼｯｸE" panose="020B0900000000000000" pitchFamily="50" charset="-128"/>
                <a:ea typeface="HGPｺﾞｼｯｸE" panose="020B0900000000000000" pitchFamily="50" charset="-128"/>
              </a:rPr>
              <a:t>（</a:t>
            </a:r>
            <a:r>
              <a:rPr lang="ja-JP" altLang="en-US" sz="2400" dirty="0" smtClean="0">
                <a:solidFill>
                  <a:srgbClr val="0088EE"/>
                </a:solidFill>
                <a:latin typeface="HGPｺﾞｼｯｸE" panose="020B0900000000000000" pitchFamily="50" charset="-128"/>
                <a:ea typeface="HGPｺﾞｼｯｸE" panose="020B0900000000000000" pitchFamily="50" charset="-128"/>
              </a:rPr>
              <a:t>本市の外国人登録者数）</a:t>
            </a:r>
            <a:endParaRPr kumimoji="1" lang="ja-JP" altLang="en-US" sz="2400" dirty="0">
              <a:solidFill>
                <a:srgbClr val="0088EE"/>
              </a:solidFill>
              <a:latin typeface="HGPｺﾞｼｯｸE" panose="020B0900000000000000" pitchFamily="50" charset="-128"/>
              <a:ea typeface="HGPｺﾞｼｯｸE" panose="020B0900000000000000" pitchFamily="50" charset="-128"/>
            </a:endParaRPr>
          </a:p>
        </p:txBody>
      </p:sp>
      <p:sp>
        <p:nvSpPr>
          <p:cNvPr id="5" name="角丸四角形 4"/>
          <p:cNvSpPr/>
          <p:nvPr/>
        </p:nvSpPr>
        <p:spPr>
          <a:xfrm>
            <a:off x="574727" y="5298965"/>
            <a:ext cx="8159269" cy="1268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rgbClr val="0088EE"/>
                </a:solidFill>
                <a:latin typeface="HGPｺﾞｼｯｸE" panose="020B0900000000000000" pitchFamily="50" charset="-128"/>
                <a:ea typeface="HGPｺﾞｼｯｸE" panose="020B0900000000000000" pitchFamily="50" charset="-128"/>
              </a:rPr>
              <a:t>令和</a:t>
            </a:r>
            <a:r>
              <a:rPr lang="ja-JP" altLang="en-US" sz="2000" dirty="0">
                <a:solidFill>
                  <a:srgbClr val="0088EE"/>
                </a:solidFill>
                <a:latin typeface="HGPｺﾞｼｯｸE" panose="020B0900000000000000" pitchFamily="50" charset="-128"/>
                <a:ea typeface="HGPｺﾞｼｯｸE" panose="020B0900000000000000" pitchFamily="50" charset="-128"/>
              </a:rPr>
              <a:t>２年１２月末時点</a:t>
            </a:r>
            <a:r>
              <a:rPr lang="ja-JP" altLang="en-US" sz="2000" dirty="0" smtClean="0">
                <a:solidFill>
                  <a:srgbClr val="0088EE"/>
                </a:solidFill>
                <a:latin typeface="HGPｺﾞｼｯｸE" panose="020B0900000000000000" pitchFamily="50" charset="-128"/>
                <a:ea typeface="HGPｺﾞｼｯｸE" panose="020B0900000000000000" pitchFamily="50" charset="-128"/>
              </a:rPr>
              <a:t>で２９５万人以上が暮らしており、人</a:t>
            </a:r>
            <a:r>
              <a:rPr lang="ja-JP" altLang="en-US" sz="2000" dirty="0">
                <a:solidFill>
                  <a:srgbClr val="0088EE"/>
                </a:solidFill>
                <a:latin typeface="HGPｺﾞｼｯｸE" panose="020B0900000000000000" pitchFamily="50" charset="-128"/>
                <a:ea typeface="HGPｺﾞｼｯｸE" panose="020B0900000000000000" pitchFamily="50" charset="-128"/>
              </a:rPr>
              <a:t>・物</a:t>
            </a:r>
            <a:r>
              <a:rPr lang="ja-JP" altLang="en-US" sz="2000" dirty="0" smtClean="0">
                <a:solidFill>
                  <a:srgbClr val="0088EE"/>
                </a:solidFill>
                <a:latin typeface="HGPｺﾞｼｯｸE" panose="020B0900000000000000" pitchFamily="50" charset="-128"/>
                <a:ea typeface="HGPｺﾞｼｯｸE" panose="020B0900000000000000" pitchFamily="50" charset="-128"/>
              </a:rPr>
              <a:t>・</a:t>
            </a:r>
            <a:r>
              <a:rPr lang="ja-JP" altLang="en-US" sz="2000" dirty="0">
                <a:solidFill>
                  <a:srgbClr val="0088EE"/>
                </a:solidFill>
                <a:latin typeface="HGPｺﾞｼｯｸE" panose="020B0900000000000000" pitchFamily="50" charset="-128"/>
                <a:ea typeface="HGPｺﾞｼｯｸE" panose="020B0900000000000000" pitchFamily="50" charset="-128"/>
              </a:rPr>
              <a:t>情報が地球</a:t>
            </a:r>
            <a:endParaRPr lang="en-US" altLang="ja-JP" sz="2000" dirty="0" smtClean="0">
              <a:solidFill>
                <a:srgbClr val="0088EE"/>
              </a:solidFill>
              <a:latin typeface="HGPｺﾞｼｯｸE" panose="020B0900000000000000" pitchFamily="50" charset="-128"/>
              <a:ea typeface="HGPｺﾞｼｯｸE" panose="020B0900000000000000" pitchFamily="50" charset="-128"/>
            </a:endParaRPr>
          </a:p>
          <a:p>
            <a:endParaRPr lang="en-US" altLang="ja-JP" sz="600" dirty="0">
              <a:solidFill>
                <a:srgbClr val="0088EE"/>
              </a:solidFill>
              <a:latin typeface="HGPｺﾞｼｯｸE" panose="020B0900000000000000" pitchFamily="50" charset="-128"/>
              <a:ea typeface="HGPｺﾞｼｯｸE" panose="020B0900000000000000" pitchFamily="50" charset="-128"/>
            </a:endParaRPr>
          </a:p>
          <a:p>
            <a:r>
              <a:rPr lang="ja-JP" altLang="en-US" sz="2000" dirty="0" smtClean="0">
                <a:solidFill>
                  <a:srgbClr val="0088EE"/>
                </a:solidFill>
                <a:latin typeface="HGPｺﾞｼｯｸE" panose="020B0900000000000000" pitchFamily="50" charset="-128"/>
                <a:ea typeface="HGPｺﾞｼｯｸE" panose="020B0900000000000000" pitchFamily="50" charset="-128"/>
              </a:rPr>
              <a:t>規模</a:t>
            </a:r>
            <a:r>
              <a:rPr lang="ja-JP" altLang="en-US" sz="2000" dirty="0">
                <a:solidFill>
                  <a:srgbClr val="0088EE"/>
                </a:solidFill>
                <a:latin typeface="HGPｺﾞｼｯｸE" panose="020B0900000000000000" pitchFamily="50" charset="-128"/>
                <a:ea typeface="HGPｺﾞｼｯｸE" panose="020B0900000000000000" pitchFamily="50" charset="-128"/>
              </a:rPr>
              <a:t>で行き交う今日、地域や職場、学校など身近なところ</a:t>
            </a:r>
            <a:r>
              <a:rPr lang="ja-JP" altLang="en-US" sz="2000" dirty="0" smtClean="0">
                <a:solidFill>
                  <a:srgbClr val="0088EE"/>
                </a:solidFill>
                <a:latin typeface="HGPｺﾞｼｯｸE" panose="020B0900000000000000" pitchFamily="50" charset="-128"/>
                <a:ea typeface="HGPｺﾞｼｯｸE" panose="020B0900000000000000" pitchFamily="50" charset="-128"/>
              </a:rPr>
              <a:t>で</a:t>
            </a:r>
            <a:r>
              <a:rPr lang="ja-JP" altLang="en-US" sz="2000" dirty="0">
                <a:solidFill>
                  <a:srgbClr val="0088EE"/>
                </a:solidFill>
                <a:latin typeface="HGPｺﾞｼｯｸE" panose="020B0900000000000000" pitchFamily="50" charset="-128"/>
                <a:ea typeface="HGPｺﾞｼｯｸE" panose="020B0900000000000000" pitchFamily="50" charset="-128"/>
              </a:rPr>
              <a:t>国籍や民族の</a:t>
            </a:r>
            <a:endParaRPr lang="en-US" altLang="ja-JP" sz="2000" dirty="0" smtClean="0">
              <a:solidFill>
                <a:srgbClr val="0088EE"/>
              </a:solidFill>
              <a:latin typeface="HGPｺﾞｼｯｸE" panose="020B0900000000000000" pitchFamily="50" charset="-128"/>
              <a:ea typeface="HGPｺﾞｼｯｸE" panose="020B0900000000000000" pitchFamily="50" charset="-128"/>
            </a:endParaRPr>
          </a:p>
          <a:p>
            <a:endParaRPr lang="en-US" altLang="ja-JP" sz="6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2000" dirty="0" smtClean="0">
                <a:solidFill>
                  <a:srgbClr val="0088EE"/>
                </a:solidFill>
                <a:latin typeface="HGPｺﾞｼｯｸE" panose="020B0900000000000000" pitchFamily="50" charset="-128"/>
                <a:ea typeface="HGPｺﾞｼｯｸE" panose="020B0900000000000000" pitchFamily="50" charset="-128"/>
              </a:rPr>
              <a:t>異なる</a:t>
            </a:r>
            <a:r>
              <a:rPr lang="ja-JP" altLang="en-US" sz="2000" dirty="0">
                <a:solidFill>
                  <a:srgbClr val="0088EE"/>
                </a:solidFill>
                <a:latin typeface="HGPｺﾞｼｯｸE" panose="020B0900000000000000" pitchFamily="50" charset="-128"/>
                <a:ea typeface="HGPｺﾞｼｯｸE" panose="020B0900000000000000" pitchFamily="50" charset="-128"/>
              </a:rPr>
              <a:t>人びとと接する機会が増えている</a:t>
            </a:r>
            <a:r>
              <a:rPr lang="ja-JP" altLang="en-US" sz="2000" dirty="0" smtClean="0">
                <a:solidFill>
                  <a:srgbClr val="0088EE"/>
                </a:solidFill>
                <a:latin typeface="HGPｺﾞｼｯｸE" panose="020B0900000000000000" pitchFamily="50" charset="-128"/>
                <a:ea typeface="HGPｺﾞｼｯｸE" panose="020B0900000000000000" pitchFamily="50" charset="-128"/>
              </a:rPr>
              <a:t>。</a:t>
            </a:r>
            <a:endParaRPr kumimoji="1" lang="ja-JP" altLang="en-US" sz="2000" dirty="0">
              <a:solidFill>
                <a:srgbClr val="0088EE"/>
              </a:solidFill>
              <a:latin typeface="HGPｺﾞｼｯｸE" panose="020B0900000000000000" pitchFamily="50" charset="-128"/>
              <a:ea typeface="HGPｺﾞｼｯｸE"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32302955"/>
              </p:ext>
            </p:extLst>
          </p:nvPr>
        </p:nvGraphicFramePr>
        <p:xfrm>
          <a:off x="574727" y="3609369"/>
          <a:ext cx="7920428" cy="984458"/>
        </p:xfrm>
        <a:graphic>
          <a:graphicData uri="http://schemas.openxmlformats.org/drawingml/2006/table">
            <a:tbl>
              <a:tblPr firstRow="1" bandRow="1">
                <a:tableStyleId>{5C22544A-7EE6-4342-B048-85BDC9FD1C3A}</a:tableStyleId>
              </a:tblPr>
              <a:tblGrid>
                <a:gridCol w="1980107">
                  <a:extLst>
                    <a:ext uri="{9D8B030D-6E8A-4147-A177-3AD203B41FA5}">
                      <a16:colId xmlns:a16="http://schemas.microsoft.com/office/drawing/2014/main" val="3006851814"/>
                    </a:ext>
                  </a:extLst>
                </a:gridCol>
                <a:gridCol w="1980107">
                  <a:extLst>
                    <a:ext uri="{9D8B030D-6E8A-4147-A177-3AD203B41FA5}">
                      <a16:colId xmlns:a16="http://schemas.microsoft.com/office/drawing/2014/main" val="3641792610"/>
                    </a:ext>
                  </a:extLst>
                </a:gridCol>
                <a:gridCol w="1980107">
                  <a:extLst>
                    <a:ext uri="{9D8B030D-6E8A-4147-A177-3AD203B41FA5}">
                      <a16:colId xmlns:a16="http://schemas.microsoft.com/office/drawing/2014/main" val="1388230182"/>
                    </a:ext>
                  </a:extLst>
                </a:gridCol>
                <a:gridCol w="1980107">
                  <a:extLst>
                    <a:ext uri="{9D8B030D-6E8A-4147-A177-3AD203B41FA5}">
                      <a16:colId xmlns:a16="http://schemas.microsoft.com/office/drawing/2014/main" val="3492176383"/>
                    </a:ext>
                  </a:extLst>
                </a:gridCol>
              </a:tblGrid>
              <a:tr h="492229">
                <a:tc>
                  <a:txBody>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ja-JP" altLang="en-US" sz="2000" b="0" dirty="0" smtClean="0">
                          <a:solidFill>
                            <a:schemeClr val="bg1"/>
                          </a:solidFill>
                          <a:latin typeface="HGPｺﾞｼｯｸE" panose="020B0900000000000000" pitchFamily="50" charset="-128"/>
                          <a:ea typeface="HGPｺﾞｼｯｸE" panose="020B0900000000000000" pitchFamily="50" charset="-128"/>
                        </a:rPr>
                        <a:t>平成２２年４月</a:t>
                      </a:r>
                      <a:endParaRPr lang="en-US" altLang="ja-JP" sz="2000" b="0" dirty="0" smtClean="0">
                        <a:solidFill>
                          <a:schemeClr val="bg1"/>
                        </a:solidFill>
                        <a:latin typeface="HGPｺﾞｼｯｸE" panose="020B0900000000000000" pitchFamily="50" charset="-128"/>
                        <a:ea typeface="HGPｺﾞｼｯｸE" panose="020B0900000000000000" pitchFamily="50" charset="-128"/>
                      </a:endParaRPr>
                    </a:p>
                  </a:txBody>
                  <a:tcPr/>
                </a:tc>
                <a:tc>
                  <a:txBody>
                    <a:bodyPr/>
                    <a:lstStyle/>
                    <a:p>
                      <a:pPr algn="ctr">
                        <a:lnSpc>
                          <a:spcPts val="3000"/>
                        </a:lnSpc>
                      </a:pPr>
                      <a:r>
                        <a:rPr lang="ja-JP" altLang="en-US" sz="2000" b="0" dirty="0" smtClean="0">
                          <a:solidFill>
                            <a:schemeClr val="bg1"/>
                          </a:solidFill>
                          <a:latin typeface="HGPｺﾞｼｯｸE" panose="020B0900000000000000" pitchFamily="50" charset="-128"/>
                          <a:ea typeface="HGPｺﾞｼｯｸE" panose="020B0900000000000000" pitchFamily="50" charset="-128"/>
                        </a:rPr>
                        <a:t>令和３年４月</a:t>
                      </a:r>
                      <a:endParaRPr kumimoji="1" lang="ja-JP" altLang="en-US" sz="2000" b="0" dirty="0">
                        <a:solidFill>
                          <a:schemeClr val="bg1"/>
                        </a:solidFill>
                        <a:latin typeface="HGPｺﾞｼｯｸE" panose="020B0900000000000000" pitchFamily="50" charset="-128"/>
                        <a:ea typeface="HGPｺﾞｼｯｸE" panose="020B0900000000000000" pitchFamily="50" charset="-128"/>
                      </a:endParaRPr>
                    </a:p>
                  </a:txBody>
                  <a:tcPr/>
                </a:tc>
                <a:tc>
                  <a:txBody>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ja-JP" altLang="en-US" sz="2000" b="0" dirty="0" smtClean="0">
                          <a:solidFill>
                            <a:schemeClr val="bg1"/>
                          </a:solidFill>
                          <a:latin typeface="HGPｺﾞｼｯｸE" panose="020B0900000000000000" pitchFamily="50" charset="-128"/>
                          <a:ea typeface="HGPｺﾞｼｯｸE" panose="020B0900000000000000" pitchFamily="50" charset="-128"/>
                        </a:rPr>
                        <a:t>増減</a:t>
                      </a:r>
                      <a:endParaRPr kumimoji="1" lang="ja-JP" altLang="en-US" sz="2000" b="0" dirty="0" smtClean="0">
                        <a:solidFill>
                          <a:schemeClr val="bg1"/>
                        </a:solidFill>
                        <a:latin typeface="HGPｺﾞｼｯｸE" panose="020B0900000000000000" pitchFamily="50" charset="-128"/>
                        <a:ea typeface="HGPｺﾞｼｯｸE" panose="020B0900000000000000" pitchFamily="50" charset="-128"/>
                      </a:endParaRPr>
                    </a:p>
                  </a:txBody>
                  <a:tcPr/>
                </a:tc>
                <a:tc>
                  <a:txBody>
                    <a:bodyPr/>
                    <a:lstStyle/>
                    <a:p>
                      <a:pPr algn="ctr">
                        <a:lnSpc>
                          <a:spcPts val="3000"/>
                        </a:lnSpc>
                      </a:pPr>
                      <a:r>
                        <a:rPr kumimoji="1" lang="ja-JP" altLang="en-US" sz="2000" b="0" dirty="0" smtClean="0">
                          <a:solidFill>
                            <a:schemeClr val="bg1"/>
                          </a:solidFill>
                          <a:latin typeface="HGPｺﾞｼｯｸE" panose="020B0900000000000000" pitchFamily="50" charset="-128"/>
                          <a:ea typeface="HGPｺﾞｼｯｸE" panose="020B0900000000000000" pitchFamily="50" charset="-128"/>
                        </a:rPr>
                        <a:t>増減率</a:t>
                      </a:r>
                      <a:endParaRPr kumimoji="1" lang="ja-JP" altLang="en-US" sz="2000" b="0" dirty="0">
                        <a:solidFill>
                          <a:schemeClr val="bg1"/>
                        </a:solidFill>
                        <a:latin typeface="HGPｺﾞｼｯｸE" panose="020B0900000000000000" pitchFamily="50" charset="-128"/>
                        <a:ea typeface="HGPｺﾞｼｯｸE" panose="020B0900000000000000" pitchFamily="50" charset="-128"/>
                      </a:endParaRPr>
                    </a:p>
                  </a:txBody>
                  <a:tcPr/>
                </a:tc>
                <a:extLst>
                  <a:ext uri="{0D108BD9-81ED-4DB2-BD59-A6C34878D82A}">
                    <a16:rowId xmlns:a16="http://schemas.microsoft.com/office/drawing/2014/main" val="35931976"/>
                  </a:ext>
                </a:extLst>
              </a:tr>
              <a:tr h="492229">
                <a:tc>
                  <a:txBody>
                    <a:bodyPr/>
                    <a:lstStyle/>
                    <a:p>
                      <a:pPr marL="0" marR="0" lvl="0" indent="0" algn="r" defTabSz="914400" rtl="0" eaLnBrk="1" fontAlgn="auto" latinLnBrk="0" hangingPunct="1">
                        <a:lnSpc>
                          <a:spcPts val="3000"/>
                        </a:lnSpc>
                        <a:spcBef>
                          <a:spcPts val="0"/>
                        </a:spcBef>
                        <a:spcAft>
                          <a:spcPts val="0"/>
                        </a:spcAft>
                        <a:buClrTx/>
                        <a:buSzTx/>
                        <a:buFontTx/>
                        <a:buNone/>
                        <a:tabLst/>
                        <a:defRPr/>
                      </a:pPr>
                      <a:r>
                        <a:rPr lang="ja-JP" altLang="en-US" sz="2000" dirty="0" smtClean="0">
                          <a:solidFill>
                            <a:srgbClr val="0088EE"/>
                          </a:solidFill>
                          <a:latin typeface="HGPｺﾞｼｯｸE" panose="020B0900000000000000" pitchFamily="50" charset="-128"/>
                          <a:ea typeface="HGPｺﾞｼｯｸE" panose="020B0900000000000000" pitchFamily="50" charset="-128"/>
                        </a:rPr>
                        <a:t>１，６６６人</a:t>
                      </a:r>
                      <a:endParaRPr kumimoji="1" lang="ja-JP" altLang="en-US" sz="2000" dirty="0">
                        <a:solidFill>
                          <a:srgbClr val="0088EE"/>
                        </a:solidFill>
                        <a:latin typeface="HGPｺﾞｼｯｸE" panose="020B0900000000000000" pitchFamily="50" charset="-128"/>
                        <a:ea typeface="HGPｺﾞｼｯｸE" panose="020B0900000000000000" pitchFamily="50" charset="-128"/>
                      </a:endParaRPr>
                    </a:p>
                  </a:txBody>
                  <a:tcPr/>
                </a:tc>
                <a:tc>
                  <a:txBody>
                    <a:bodyPr/>
                    <a:lstStyle/>
                    <a:p>
                      <a:pPr marL="0" marR="0" lvl="0" indent="0" algn="r" defTabSz="914400" rtl="0" eaLnBrk="1" fontAlgn="auto" latinLnBrk="0" hangingPunct="1">
                        <a:lnSpc>
                          <a:spcPts val="3000"/>
                        </a:lnSpc>
                        <a:spcBef>
                          <a:spcPts val="0"/>
                        </a:spcBef>
                        <a:spcAft>
                          <a:spcPts val="0"/>
                        </a:spcAft>
                        <a:buClrTx/>
                        <a:buSzTx/>
                        <a:buFontTx/>
                        <a:buNone/>
                        <a:tabLst/>
                        <a:defRPr/>
                      </a:pPr>
                      <a:r>
                        <a:rPr lang="ja-JP" altLang="en-US" sz="2000" dirty="0" smtClean="0">
                          <a:solidFill>
                            <a:srgbClr val="0088EE"/>
                          </a:solidFill>
                          <a:latin typeface="HGPｺﾞｼｯｸE" panose="020B0900000000000000" pitchFamily="50" charset="-128"/>
                          <a:ea typeface="HGPｺﾞｼｯｸE" panose="020B0900000000000000" pitchFamily="50" charset="-128"/>
                        </a:rPr>
                        <a:t>２，５７５人</a:t>
                      </a:r>
                      <a:endParaRPr kumimoji="1" lang="ja-JP" altLang="en-US" sz="2000" dirty="0">
                        <a:solidFill>
                          <a:srgbClr val="0088EE"/>
                        </a:solidFill>
                        <a:latin typeface="HGPｺﾞｼｯｸE" panose="020B0900000000000000" pitchFamily="50" charset="-128"/>
                        <a:ea typeface="HGPｺﾞｼｯｸE" panose="020B0900000000000000" pitchFamily="50" charset="-128"/>
                      </a:endParaRPr>
                    </a:p>
                  </a:txBody>
                  <a:tcPr/>
                </a:tc>
                <a:tc>
                  <a:txBody>
                    <a:bodyPr/>
                    <a:lstStyle/>
                    <a:p>
                      <a:pPr algn="r">
                        <a:lnSpc>
                          <a:spcPts val="3000"/>
                        </a:lnSpc>
                      </a:pPr>
                      <a:r>
                        <a:rPr kumimoji="1" lang="ja-JP" altLang="en-US" sz="2000" dirty="0" smtClean="0">
                          <a:solidFill>
                            <a:srgbClr val="0088EE"/>
                          </a:solidFill>
                          <a:latin typeface="HGPｺﾞｼｯｸE" panose="020B0900000000000000" pitchFamily="50" charset="-128"/>
                          <a:ea typeface="HGPｺﾞｼｯｸE" panose="020B0900000000000000" pitchFamily="50" charset="-128"/>
                        </a:rPr>
                        <a:t>＋９０９人</a:t>
                      </a:r>
                      <a:endParaRPr kumimoji="1" lang="ja-JP" altLang="en-US" sz="2000" dirty="0">
                        <a:solidFill>
                          <a:srgbClr val="0088EE"/>
                        </a:solidFill>
                        <a:latin typeface="HGPｺﾞｼｯｸE" panose="020B0900000000000000" pitchFamily="50" charset="-128"/>
                        <a:ea typeface="HGPｺﾞｼｯｸE" panose="020B0900000000000000" pitchFamily="50" charset="-128"/>
                      </a:endParaRPr>
                    </a:p>
                  </a:txBody>
                  <a:tcPr/>
                </a:tc>
                <a:tc>
                  <a:txBody>
                    <a:bodyPr/>
                    <a:lstStyle/>
                    <a:p>
                      <a:pPr algn="r">
                        <a:lnSpc>
                          <a:spcPts val="3000"/>
                        </a:lnSpc>
                      </a:pPr>
                      <a:r>
                        <a:rPr kumimoji="1" lang="ja-JP" altLang="en-US" sz="2000" dirty="0" smtClean="0">
                          <a:solidFill>
                            <a:srgbClr val="0088EE"/>
                          </a:solidFill>
                          <a:latin typeface="HGPｺﾞｼｯｸE" panose="020B0900000000000000" pitchFamily="50" charset="-128"/>
                          <a:ea typeface="HGPｺﾞｼｯｸE" panose="020B0900000000000000" pitchFamily="50" charset="-128"/>
                        </a:rPr>
                        <a:t>＋３５．１％</a:t>
                      </a:r>
                      <a:endParaRPr kumimoji="1" lang="ja-JP" altLang="en-US" sz="2000" dirty="0">
                        <a:solidFill>
                          <a:srgbClr val="0088EE"/>
                        </a:solidFill>
                        <a:latin typeface="HGPｺﾞｼｯｸE" panose="020B0900000000000000" pitchFamily="50" charset="-128"/>
                        <a:ea typeface="HGPｺﾞｼｯｸE" panose="020B0900000000000000" pitchFamily="50" charset="-128"/>
                      </a:endParaRPr>
                    </a:p>
                  </a:txBody>
                  <a:tcPr/>
                </a:tc>
                <a:extLst>
                  <a:ext uri="{0D108BD9-81ED-4DB2-BD59-A6C34878D82A}">
                    <a16:rowId xmlns:a16="http://schemas.microsoft.com/office/drawing/2014/main" val="1502246901"/>
                  </a:ext>
                </a:extLst>
              </a:tr>
            </a:tbl>
          </a:graphicData>
        </a:graphic>
      </p:graphicFrame>
      <p:sp>
        <p:nvSpPr>
          <p:cNvPr id="17" name="正方形/長方形 16"/>
          <p:cNvSpPr/>
          <p:nvPr/>
        </p:nvSpPr>
        <p:spPr>
          <a:xfrm>
            <a:off x="574727" y="4722901"/>
            <a:ext cx="2808312" cy="576064"/>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rgbClr val="0088EE"/>
                </a:solidFill>
                <a:latin typeface="HGPｺﾞｼｯｸE" panose="020B0900000000000000" pitchFamily="50" charset="-128"/>
                <a:ea typeface="HGPｺﾞｼｯｸE" panose="020B0900000000000000" pitchFamily="50" charset="-128"/>
              </a:rPr>
              <a:t>（日本では・・・）</a:t>
            </a:r>
            <a:endParaRPr kumimoji="1" lang="ja-JP" altLang="en-US" sz="2400" dirty="0">
              <a:solidFill>
                <a:srgbClr val="0088EE"/>
              </a:solidFill>
              <a:latin typeface="HGPｺﾞｼｯｸE" panose="020B0900000000000000" pitchFamily="50" charset="-128"/>
              <a:ea typeface="HGPｺﾞｼｯｸE" panose="020B0900000000000000" pitchFamily="50" charset="-128"/>
            </a:endParaRPr>
          </a:p>
        </p:txBody>
      </p:sp>
      <p:sp>
        <p:nvSpPr>
          <p:cNvPr id="18" name="正方形/長方形 17"/>
          <p:cNvSpPr/>
          <p:nvPr/>
        </p:nvSpPr>
        <p:spPr>
          <a:xfrm>
            <a:off x="252000" y="936000"/>
            <a:ext cx="5616144" cy="540000"/>
          </a:xfrm>
          <a:prstGeom prst="rect">
            <a:avLst/>
          </a:prstGeom>
        </p:spPr>
        <p:txBody>
          <a:bodyPr wrap="square">
            <a:spAutoFit/>
          </a:bodyPr>
          <a:lstStyle/>
          <a:p>
            <a:r>
              <a:rPr lang="ja-JP" altLang="en-US" sz="2800" dirty="0">
                <a:solidFill>
                  <a:srgbClr val="0088EE"/>
                </a:solidFill>
                <a:latin typeface="HGPｺﾞｼｯｸE" panose="020B0900000000000000" pitchFamily="50" charset="-128"/>
                <a:ea typeface="HGPｺﾞｼｯｸE" panose="020B0900000000000000" pitchFamily="50" charset="-128"/>
              </a:rPr>
              <a:t>②　テーマ</a:t>
            </a:r>
            <a:r>
              <a:rPr lang="ja-JP" altLang="en-US" sz="2800" dirty="0" smtClean="0">
                <a:solidFill>
                  <a:srgbClr val="0088EE"/>
                </a:solidFill>
                <a:latin typeface="HGPｺﾞｼｯｸE" panose="020B0900000000000000" pitchFamily="50" charset="-128"/>
                <a:ea typeface="HGPｺﾞｼｯｸE" panose="020B0900000000000000" pitchFamily="50" charset="-128"/>
              </a:rPr>
              <a:t>及びその選定</a:t>
            </a:r>
            <a:r>
              <a:rPr lang="ja-JP" altLang="en-US" sz="2800" dirty="0">
                <a:solidFill>
                  <a:srgbClr val="0088EE"/>
                </a:solidFill>
                <a:latin typeface="HGPｺﾞｼｯｸE" panose="020B0900000000000000" pitchFamily="50" charset="-128"/>
                <a:ea typeface="HGPｺﾞｼｯｸE" panose="020B0900000000000000" pitchFamily="50" charset="-128"/>
              </a:rPr>
              <a:t>理由</a:t>
            </a:r>
            <a:endParaRPr lang="en-US" altLang="ja-JP" sz="2800" dirty="0">
              <a:solidFill>
                <a:srgbClr val="0088E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405523337"/>
      </p:ext>
    </p:extLst>
  </p:cSld>
  <p:clrMapOvr>
    <a:masterClrMapping/>
  </p:clrMapOvr>
  <mc:AlternateContent xmlns:mc="http://schemas.openxmlformats.org/markup-compatibility/2006" xmlns:p14="http://schemas.microsoft.com/office/powerpoint/2010/main">
    <mc:Choice Requires="p14">
      <p:transition spd="slow" p14:dur="2000" advTm="68000"/>
    </mc:Choice>
    <mc:Fallback xmlns="">
      <p:transition spd="slow" advTm="6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4000"/>
                            </p:stCondLst>
                            <p:childTnLst>
                              <p:par>
                                <p:cTn id="9" presetID="10" presetClass="entr" presetSubtype="0" fill="hold" grpId="0" nodeType="afterEffect">
                                  <p:stCondLst>
                                    <p:cond delay="3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9000"/>
                            </p:stCondLst>
                            <p:childTnLst>
                              <p:par>
                                <p:cTn id="13" presetID="10" presetClass="entr" presetSubtype="0" fill="hold" grpId="0" nodeType="afterEffect">
                                  <p:stCondLst>
                                    <p:cond delay="13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nodeType="withEffect">
                                  <p:stCondLst>
                                    <p:cond delay="13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par>
                          <p:cTn id="19" fill="hold">
                            <p:stCondLst>
                              <p:cond delay="24500"/>
                            </p:stCondLst>
                            <p:childTnLst>
                              <p:par>
                                <p:cTn id="20" presetID="10" presetClass="entr" presetSubtype="0" fill="hold" grpId="0" nodeType="afterEffect">
                                  <p:stCondLst>
                                    <p:cond delay="160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par>
                                <p:cTn id="23" presetID="10" presetClass="entr" presetSubtype="0" fill="hold" grpId="0" nodeType="withEffect">
                                  <p:stCondLst>
                                    <p:cond delay="16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5"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2000" y="1196752"/>
            <a:ext cx="518457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88EE"/>
                </a:solidFill>
                <a:latin typeface="HGPｺﾞｼｯｸE" panose="020B0900000000000000" pitchFamily="50" charset="-128"/>
                <a:ea typeface="HGPｺﾞｼｯｸE" panose="020B0900000000000000" pitchFamily="50" charset="-128"/>
              </a:rPr>
              <a:t>（</a:t>
            </a:r>
            <a:r>
              <a:rPr lang="ja-JP" altLang="en-US" sz="2400" dirty="0" smtClean="0">
                <a:solidFill>
                  <a:srgbClr val="0088EE"/>
                </a:solidFill>
                <a:latin typeface="HGPｺﾞｼｯｸE" panose="020B0900000000000000" pitchFamily="50" charset="-128"/>
                <a:ea typeface="HGPｺﾞｼｯｸE" panose="020B0900000000000000" pitchFamily="50" charset="-128"/>
              </a:rPr>
              <a:t>在住外国人が抱える問題の一例）</a:t>
            </a:r>
            <a:endParaRPr kumimoji="1" lang="ja-JP" altLang="en-US" sz="2400" dirty="0">
              <a:solidFill>
                <a:srgbClr val="0088EE"/>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
        <p:nvSpPr>
          <p:cNvPr id="12" name="テキスト ボックス 11"/>
          <p:cNvSpPr txBox="1"/>
          <p:nvPr/>
        </p:nvSpPr>
        <p:spPr>
          <a:xfrm>
            <a:off x="421356" y="2076282"/>
            <a:ext cx="8471124" cy="954107"/>
          </a:xfrm>
          <a:prstGeom prst="rect">
            <a:avLst/>
          </a:prstGeom>
          <a:noFill/>
        </p:spPr>
        <p:txBody>
          <a:bodyPr wrap="square" rtlCol="0">
            <a:spAutoFit/>
          </a:bodyPr>
          <a:lstStyle/>
          <a:p>
            <a:r>
              <a:rPr lang="ja-JP" altLang="en-US" sz="2400" dirty="0">
                <a:solidFill>
                  <a:srgbClr val="0088EE"/>
                </a:solidFill>
                <a:latin typeface="HGPｺﾞｼｯｸE" panose="020B0900000000000000" pitchFamily="50" charset="-128"/>
                <a:ea typeface="HGPｺﾞｼｯｸE" panose="020B0900000000000000" pitchFamily="50" charset="-128"/>
              </a:rPr>
              <a:t>・</a:t>
            </a:r>
            <a:r>
              <a:rPr lang="ja-JP" altLang="en-US" sz="2400" dirty="0" smtClean="0">
                <a:solidFill>
                  <a:srgbClr val="0088EE"/>
                </a:solidFill>
                <a:latin typeface="HGPｺﾞｼｯｸE" panose="020B0900000000000000" pitchFamily="50" charset="-128"/>
                <a:ea typeface="HGPｺﾞｼｯｸE" panose="020B0900000000000000" pitchFamily="50" charset="-128"/>
              </a:rPr>
              <a:t>日本語</a:t>
            </a:r>
            <a:r>
              <a:rPr lang="ja-JP" altLang="en-US" sz="2400" dirty="0">
                <a:solidFill>
                  <a:srgbClr val="0088EE"/>
                </a:solidFill>
                <a:latin typeface="HGPｺﾞｼｯｸE" panose="020B0900000000000000" pitchFamily="50" charset="-128"/>
                <a:ea typeface="HGPｺﾞｼｯｸE" panose="020B0900000000000000" pitchFamily="50" charset="-128"/>
              </a:rPr>
              <a:t>が話せない</a:t>
            </a:r>
            <a:r>
              <a:rPr lang="ja-JP" altLang="en-US" sz="2400" dirty="0" smtClean="0">
                <a:solidFill>
                  <a:srgbClr val="0088EE"/>
                </a:solidFill>
                <a:latin typeface="HGPｺﾞｼｯｸE" panose="020B0900000000000000" pitchFamily="50" charset="-128"/>
                <a:ea typeface="HGPｺﾞｼｯｸE" panose="020B0900000000000000" pitchFamily="50" charset="-128"/>
              </a:rPr>
              <a:t>、よく理解できないため、役所や学校から</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8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8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2400" dirty="0" smtClean="0">
                <a:solidFill>
                  <a:srgbClr val="0088EE"/>
                </a:solidFill>
                <a:latin typeface="HGPｺﾞｼｯｸE" panose="020B0900000000000000" pitchFamily="50" charset="-128"/>
                <a:ea typeface="HGPｺﾞｼｯｸE" panose="020B0900000000000000" pitchFamily="50" charset="-128"/>
              </a:rPr>
              <a:t>　必要</a:t>
            </a:r>
            <a:r>
              <a:rPr lang="ja-JP" altLang="en-US" sz="2400" dirty="0">
                <a:solidFill>
                  <a:srgbClr val="0088EE"/>
                </a:solidFill>
                <a:latin typeface="HGPｺﾞｼｯｸE" panose="020B0900000000000000" pitchFamily="50" charset="-128"/>
                <a:ea typeface="HGPｺﾞｼｯｸE" panose="020B0900000000000000" pitchFamily="50" charset="-128"/>
              </a:rPr>
              <a:t>な情報</a:t>
            </a:r>
            <a:r>
              <a:rPr lang="ja-JP" altLang="en-US" sz="2400" dirty="0" smtClean="0">
                <a:solidFill>
                  <a:srgbClr val="0088EE"/>
                </a:solidFill>
                <a:latin typeface="HGPｺﾞｼｯｸE" panose="020B0900000000000000" pitchFamily="50" charset="-128"/>
                <a:ea typeface="HGPｺﾞｼｯｸE" panose="020B0900000000000000" pitchFamily="50" charset="-128"/>
              </a:rPr>
              <a:t>が届かない。</a:t>
            </a:r>
            <a:endParaRPr lang="ja-JP" altLang="en-US" sz="2400" dirty="0">
              <a:solidFill>
                <a:srgbClr val="0088EE"/>
              </a:solidFill>
              <a:latin typeface="HGPｺﾞｼｯｸE" panose="020B0900000000000000" pitchFamily="50" charset="-128"/>
              <a:ea typeface="HGPｺﾞｼｯｸE" panose="020B0900000000000000" pitchFamily="50" charset="-128"/>
            </a:endParaRPr>
          </a:p>
        </p:txBody>
      </p:sp>
      <p:sp>
        <p:nvSpPr>
          <p:cNvPr id="13" name="テキスト ボックス 12"/>
          <p:cNvSpPr txBox="1"/>
          <p:nvPr/>
        </p:nvSpPr>
        <p:spPr>
          <a:xfrm>
            <a:off x="421356" y="3254473"/>
            <a:ext cx="8505738" cy="1231106"/>
          </a:xfrm>
          <a:prstGeom prst="rect">
            <a:avLst/>
          </a:prstGeom>
          <a:noFill/>
        </p:spPr>
        <p:txBody>
          <a:bodyPr wrap="square" rtlCol="0">
            <a:spAutoFit/>
          </a:bodyPr>
          <a:lstStyle/>
          <a:p>
            <a:r>
              <a:rPr lang="ja-JP" altLang="en-US" sz="2400" dirty="0" smtClean="0">
                <a:solidFill>
                  <a:srgbClr val="0088EE"/>
                </a:solidFill>
                <a:latin typeface="HGPｺﾞｼｯｸE" panose="020B0900000000000000" pitchFamily="50" charset="-128"/>
                <a:ea typeface="HGPｺﾞｼｯｸE" panose="020B0900000000000000" pitchFamily="50" charset="-128"/>
              </a:rPr>
              <a:t>・</a:t>
            </a:r>
            <a:r>
              <a:rPr lang="ja-JP" altLang="en-US" sz="2400" dirty="0">
                <a:solidFill>
                  <a:srgbClr val="0088EE"/>
                </a:solidFill>
                <a:latin typeface="HGPｺﾞｼｯｸE" panose="020B0900000000000000" pitchFamily="50" charset="-128"/>
                <a:ea typeface="HGPｺﾞｼｯｸE" panose="020B0900000000000000" pitchFamily="50" charset="-128"/>
              </a:rPr>
              <a:t>地域や職場、学校の</a:t>
            </a:r>
            <a:r>
              <a:rPr lang="ja-JP" altLang="en-US" sz="2400" dirty="0" smtClean="0">
                <a:solidFill>
                  <a:srgbClr val="0088EE"/>
                </a:solidFill>
                <a:latin typeface="HGPｺﾞｼｯｸE" panose="020B0900000000000000" pitchFamily="50" charset="-128"/>
                <a:ea typeface="HGPｺﾞｼｯｸE" panose="020B0900000000000000" pitchFamily="50" charset="-128"/>
              </a:rPr>
              <a:t>中での孤立や、外国人であることを理由</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800" dirty="0" smtClean="0">
                <a:solidFill>
                  <a:srgbClr val="0088EE"/>
                </a:solidFill>
                <a:latin typeface="HGPｺﾞｼｯｸE" panose="020B0900000000000000" pitchFamily="50" charset="-128"/>
                <a:ea typeface="HGPｺﾞｼｯｸE" panose="020B0900000000000000" pitchFamily="50" charset="-128"/>
              </a:rPr>
              <a:t>　</a:t>
            </a:r>
            <a:endParaRPr lang="en-US" altLang="ja-JP" sz="800" dirty="0" smtClean="0">
              <a:solidFill>
                <a:srgbClr val="0088EE"/>
              </a:solidFill>
              <a:latin typeface="HGPｺﾞｼｯｸE" panose="020B0900000000000000" pitchFamily="50" charset="-128"/>
              <a:ea typeface="HGPｺﾞｼｯｸE" panose="020B0900000000000000" pitchFamily="50" charset="-128"/>
            </a:endParaRPr>
          </a:p>
          <a:p>
            <a:r>
              <a:rPr lang="ja-JP" altLang="en-US" sz="2400" dirty="0" smtClean="0">
                <a:solidFill>
                  <a:srgbClr val="0088EE"/>
                </a:solidFill>
                <a:latin typeface="HGPｺﾞｼｯｸE" panose="020B0900000000000000" pitchFamily="50" charset="-128"/>
                <a:ea typeface="HGPｺﾞｼｯｸE" panose="020B0900000000000000" pitchFamily="50" charset="-128"/>
              </a:rPr>
              <a:t>　とした不当な差別。</a:t>
            </a:r>
          </a:p>
          <a:p>
            <a:endParaRPr kumimoji="1" lang="ja-JP" altLang="en-US" dirty="0">
              <a:solidFill>
                <a:srgbClr val="0088EE"/>
              </a:solidFill>
            </a:endParaRPr>
          </a:p>
        </p:txBody>
      </p:sp>
      <p:sp>
        <p:nvSpPr>
          <p:cNvPr id="17" name="角丸四角形 16"/>
          <p:cNvSpPr/>
          <p:nvPr/>
        </p:nvSpPr>
        <p:spPr>
          <a:xfrm>
            <a:off x="457360" y="5373216"/>
            <a:ext cx="8399116" cy="12825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HGPｺﾞｼｯｸE" panose="020B0900000000000000" pitchFamily="50" charset="-128"/>
                <a:ea typeface="HGPｺﾞｼｯｸE" panose="020B0900000000000000" pitchFamily="50" charset="-128"/>
              </a:rPr>
              <a:t>日本人と在住外国人の方々が互いに理解を深め合いながら、</a:t>
            </a:r>
            <a:endParaRPr lang="en-US" altLang="ja-JP" sz="24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2400" dirty="0" smtClean="0">
                <a:solidFill>
                  <a:schemeClr val="bg1"/>
                </a:solidFill>
                <a:latin typeface="HGPｺﾞｼｯｸE" panose="020B0900000000000000" pitchFamily="50" charset="-128"/>
                <a:ea typeface="HGPｺﾞｼｯｸE" panose="020B0900000000000000" pitchFamily="50" charset="-128"/>
              </a:rPr>
              <a:t>住みやすいまちづくりを推し進めていくためには？</a:t>
            </a:r>
            <a:endParaRPr lang="en-US" altLang="ja-JP" sz="2400" dirty="0">
              <a:solidFill>
                <a:schemeClr val="bg1"/>
              </a:solidFill>
              <a:latin typeface="HGPｺﾞｼｯｸE" panose="020B0900000000000000" pitchFamily="50" charset="-128"/>
              <a:ea typeface="HGPｺﾞｼｯｸE" panose="020B0900000000000000" pitchFamily="50" charset="-128"/>
            </a:endParaRPr>
          </a:p>
        </p:txBody>
      </p:sp>
      <p:sp>
        <p:nvSpPr>
          <p:cNvPr id="18" name="下矢印 17"/>
          <p:cNvSpPr/>
          <p:nvPr/>
        </p:nvSpPr>
        <p:spPr>
          <a:xfrm>
            <a:off x="4422197" y="4311469"/>
            <a:ext cx="504056" cy="95187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174181463"/>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3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par>
                          <p:cTn id="14" fill="hold">
                            <p:stCondLst>
                              <p:cond delay="5000"/>
                            </p:stCondLst>
                            <p:childTnLst>
                              <p:par>
                                <p:cTn id="15" presetID="10" presetClass="entr" presetSubtype="0" fill="hold" grpId="0" nodeType="afterEffect">
                                  <p:stCondLst>
                                    <p:cond delay="25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par>
                                <p:cTn id="18" presetID="10" presetClass="entr" presetSubtype="0" fill="hold" grpId="0" nodeType="withEffect">
                                  <p:stCondLst>
                                    <p:cond delay="25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000" y="828000"/>
            <a:ext cx="1512168" cy="1116124"/>
          </a:xfrm>
          <a:prstGeom prst="rect">
            <a:avLst/>
          </a:prstGeom>
        </p:spPr>
      </p:pic>
      <p:sp>
        <p:nvSpPr>
          <p:cNvPr id="4" name="タイトル 1"/>
          <p:cNvSpPr txBox="1">
            <a:spLocks/>
          </p:cNvSpPr>
          <p:nvPr/>
        </p:nvSpPr>
        <p:spPr>
          <a:xfrm>
            <a:off x="252000" y="2103735"/>
            <a:ext cx="8528777" cy="204534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700"/>
              </a:lnSpc>
            </a:pPr>
            <a:r>
              <a:rPr lang="ja-JP" altLang="en-US" sz="2400" dirty="0" smtClean="0">
                <a:solidFill>
                  <a:srgbClr val="0088EE"/>
                </a:solidFill>
                <a:latin typeface="HGPｺﾞｼｯｸE" panose="020B0900000000000000" pitchFamily="50" charset="-128"/>
                <a:ea typeface="HGPｺﾞｼｯｸE" panose="020B0900000000000000" pitchFamily="50" charset="-128"/>
              </a:rPr>
              <a:t>　（１）　あま</a:t>
            </a:r>
            <a:r>
              <a:rPr lang="ja-JP" altLang="en-US" sz="2400" dirty="0">
                <a:solidFill>
                  <a:srgbClr val="0088EE"/>
                </a:solidFill>
                <a:latin typeface="HGPｺﾞｼｯｸE" panose="020B0900000000000000" pitchFamily="50" charset="-128"/>
                <a:ea typeface="HGPｺﾞｼｯｸE" panose="020B0900000000000000" pitchFamily="50" charset="-128"/>
              </a:rPr>
              <a:t>市国際交流協会</a:t>
            </a:r>
            <a:r>
              <a:rPr lang="ja-JP" altLang="en-US" sz="2400" dirty="0" smtClean="0">
                <a:solidFill>
                  <a:srgbClr val="0088EE"/>
                </a:solidFill>
                <a:latin typeface="HGPｺﾞｼｯｸE" panose="020B0900000000000000" pitchFamily="50" charset="-128"/>
                <a:ea typeface="HGPｺﾞｼｯｸE" panose="020B0900000000000000" pitchFamily="50" charset="-128"/>
              </a:rPr>
              <a:t>が</a:t>
            </a:r>
            <a:r>
              <a:rPr lang="ja-JP" altLang="en-US" sz="2400" dirty="0">
                <a:solidFill>
                  <a:srgbClr val="0088EE"/>
                </a:solidFill>
                <a:latin typeface="HGPｺﾞｼｯｸE" panose="020B0900000000000000" pitchFamily="50" charset="-128"/>
                <a:ea typeface="HGPｺﾞｼｯｸE" panose="020B0900000000000000" pitchFamily="50" charset="-128"/>
              </a:rPr>
              <a:t>日本語教室を始め、</a:t>
            </a:r>
            <a:r>
              <a:rPr lang="ja-JP" altLang="en-US" sz="2400" dirty="0" smtClean="0">
                <a:solidFill>
                  <a:srgbClr val="0088EE"/>
                </a:solidFill>
                <a:latin typeface="HGPｺﾞｼｯｸE" panose="020B0900000000000000" pitchFamily="50" charset="-128"/>
                <a:ea typeface="HGPｺﾞｼｯｸE" panose="020B0900000000000000" pitchFamily="50" charset="-128"/>
              </a:rPr>
              <a:t>在住外国人</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lnSpc>
                <a:spcPts val="3700"/>
              </a:lnSpc>
            </a:pPr>
            <a:r>
              <a:rPr lang="ja-JP" altLang="en-US" sz="2400" dirty="0" smtClean="0">
                <a:solidFill>
                  <a:srgbClr val="0088EE"/>
                </a:solidFill>
                <a:latin typeface="HGPｺﾞｼｯｸE" panose="020B0900000000000000" pitchFamily="50" charset="-128"/>
                <a:ea typeface="HGPｺﾞｼｯｸE" panose="020B0900000000000000" pitchFamily="50" charset="-128"/>
              </a:rPr>
              <a:t>　　　 　に対して行っている様々な支援の紹介や、在住外国人の</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lnSpc>
                <a:spcPts val="3700"/>
              </a:lnSpc>
            </a:pPr>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方々への多文化共生についてのインタビュー等をまとめ</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lnSpc>
                <a:spcPts val="3700"/>
              </a:lnSpc>
            </a:pPr>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a:t>
            </a:r>
            <a:r>
              <a:rPr lang="ja-JP" altLang="en-US" sz="2400" dirty="0" err="1" smtClean="0">
                <a:solidFill>
                  <a:srgbClr val="0088EE"/>
                </a:solidFill>
                <a:latin typeface="HGPｺﾞｼｯｸE" panose="020B0900000000000000" pitchFamily="50" charset="-128"/>
                <a:ea typeface="HGPｺﾞｼｯｸE" panose="020B0900000000000000" pitchFamily="50" charset="-128"/>
              </a:rPr>
              <a:t>た</a:t>
            </a:r>
            <a:r>
              <a:rPr lang="ja-JP" altLang="en-US" sz="2400" dirty="0" smtClean="0">
                <a:solidFill>
                  <a:srgbClr val="0088EE"/>
                </a:solidFill>
                <a:latin typeface="HGPｺﾞｼｯｸE" panose="020B0900000000000000" pitchFamily="50" charset="-128"/>
                <a:ea typeface="HGPｺﾞｼｯｸE" panose="020B0900000000000000" pitchFamily="50" charset="-128"/>
              </a:rPr>
              <a:t>啓発冊子の作成</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lnSpc>
                <a:spcPts val="3700"/>
              </a:lnSpc>
            </a:pPr>
            <a:endParaRPr lang="ja-JP" altLang="en-US" sz="2400" dirty="0">
              <a:solidFill>
                <a:srgbClr val="0088EE"/>
              </a:solidFill>
              <a:latin typeface="HGPｺﾞｼｯｸE" panose="020B0900000000000000" pitchFamily="50" charset="-128"/>
              <a:ea typeface="HGPｺﾞｼｯｸE" panose="020B0900000000000000" pitchFamily="50" charset="-128"/>
            </a:endParaRPr>
          </a:p>
        </p:txBody>
      </p:sp>
      <p:sp>
        <p:nvSpPr>
          <p:cNvPr id="6" name="タイトル 1"/>
          <p:cNvSpPr txBox="1">
            <a:spLocks/>
          </p:cNvSpPr>
          <p:nvPr/>
        </p:nvSpPr>
        <p:spPr>
          <a:xfrm>
            <a:off x="432000" y="4127378"/>
            <a:ext cx="8548142" cy="182190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700"/>
              </a:lnSpc>
            </a:pPr>
            <a:r>
              <a:rPr lang="ja-JP" altLang="en-US" sz="2400" dirty="0" smtClean="0">
                <a:solidFill>
                  <a:srgbClr val="0088EE"/>
                </a:solidFill>
                <a:latin typeface="HGPｺﾞｼｯｸE" panose="020B0900000000000000" pitchFamily="50" charset="-128"/>
                <a:ea typeface="HGPｺﾞｼｯｸE" panose="020B0900000000000000" pitchFamily="50" charset="-128"/>
              </a:rPr>
              <a:t>（２）　あま市立甚目寺南中学校で行われる中学校人権教室での　　</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lnSpc>
                <a:spcPts val="3700"/>
              </a:lnSpc>
            </a:pPr>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全校生徒に対する冊子の啓発と多文化共生及び人権に関</a:t>
            </a:r>
            <a:endParaRPr lang="en-US" altLang="ja-JP" sz="2400" dirty="0" smtClean="0">
              <a:solidFill>
                <a:srgbClr val="0088EE"/>
              </a:solidFill>
              <a:latin typeface="HGPｺﾞｼｯｸE" panose="020B0900000000000000" pitchFamily="50" charset="-128"/>
              <a:ea typeface="HGPｺﾞｼｯｸE" panose="020B0900000000000000" pitchFamily="50" charset="-128"/>
            </a:endParaRPr>
          </a:p>
          <a:p>
            <a:pPr algn="l">
              <a:lnSpc>
                <a:spcPts val="3700"/>
              </a:lnSpc>
            </a:pPr>
            <a:r>
              <a:rPr lang="ja-JP" altLang="en-US" sz="2400" dirty="0">
                <a:solidFill>
                  <a:srgbClr val="0088EE"/>
                </a:solidFill>
                <a:latin typeface="HGPｺﾞｼｯｸE" panose="020B0900000000000000" pitchFamily="50" charset="-128"/>
                <a:ea typeface="HGPｺﾞｼｯｸE" panose="020B0900000000000000" pitchFamily="50" charset="-128"/>
              </a:rPr>
              <a:t>　</a:t>
            </a:r>
            <a:r>
              <a:rPr lang="ja-JP" altLang="en-US" sz="2400" dirty="0" smtClean="0">
                <a:solidFill>
                  <a:srgbClr val="0088EE"/>
                </a:solidFill>
                <a:latin typeface="HGPｺﾞｼｯｸE" panose="020B0900000000000000" pitchFamily="50" charset="-128"/>
                <a:ea typeface="HGPｺﾞｼｯｸE" panose="020B0900000000000000" pitchFamily="50" charset="-128"/>
              </a:rPr>
              <a:t>　　 するアンケートの実施　　</a:t>
            </a:r>
            <a:endParaRPr lang="ja-JP" altLang="en-US" sz="2400" dirty="0">
              <a:solidFill>
                <a:srgbClr val="0088EE"/>
              </a:solidFill>
              <a:latin typeface="HGPｺﾞｼｯｸE" panose="020B0900000000000000" pitchFamily="50" charset="-128"/>
              <a:ea typeface="HGPｺﾞｼｯｸE" panose="020B0900000000000000" pitchFamily="50" charset="-128"/>
            </a:endParaRPr>
          </a:p>
        </p:txBody>
      </p:sp>
      <p:sp>
        <p:nvSpPr>
          <p:cNvPr id="7" name="タイトル 1"/>
          <p:cNvSpPr txBox="1">
            <a:spLocks/>
          </p:cNvSpPr>
          <p:nvPr/>
        </p:nvSpPr>
        <p:spPr>
          <a:xfrm>
            <a:off x="252000" y="1188000"/>
            <a:ext cx="2484276"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rgbClr val="0088EE"/>
                </a:solidFill>
                <a:latin typeface="HGPｺﾞｼｯｸE" panose="020B0900000000000000" pitchFamily="50" charset="-128"/>
                <a:ea typeface="HGPｺﾞｼｯｸE" panose="020B0900000000000000" pitchFamily="50" charset="-128"/>
              </a:rPr>
              <a:t>③</a:t>
            </a:r>
            <a:r>
              <a:rPr lang="ja-JP" altLang="en-US" sz="2800" dirty="0">
                <a:solidFill>
                  <a:srgbClr val="0088EE"/>
                </a:solidFill>
                <a:latin typeface="HGPｺﾞｼｯｸE" panose="020B0900000000000000" pitchFamily="50" charset="-128"/>
                <a:ea typeface="HGPｺﾞｼｯｸE" panose="020B0900000000000000" pitchFamily="50" charset="-128"/>
              </a:rPr>
              <a:t>　事業</a:t>
            </a:r>
            <a:r>
              <a:rPr lang="ja-JP" altLang="en-US" sz="2800" dirty="0" smtClean="0">
                <a:solidFill>
                  <a:srgbClr val="0088EE"/>
                </a:solidFill>
                <a:latin typeface="HGPｺﾞｼｯｸE" panose="020B0900000000000000" pitchFamily="50" charset="-128"/>
                <a:ea typeface="HGPｺﾞｼｯｸE" panose="020B0900000000000000" pitchFamily="50" charset="-128"/>
              </a:rPr>
              <a:t>内容</a:t>
            </a:r>
            <a:r>
              <a:rPr lang="ja-JP" altLang="en-US" sz="2000" dirty="0">
                <a:solidFill>
                  <a:srgbClr val="0088EE"/>
                </a:solidFill>
                <a:latin typeface="HGPｺﾞｼｯｸE" panose="020B0900000000000000" pitchFamily="50" charset="-128"/>
                <a:ea typeface="HGPｺﾞｼｯｸE" panose="020B0900000000000000" pitchFamily="50" charset="-128"/>
              </a:rPr>
              <a:t>　</a:t>
            </a:r>
            <a:endParaRPr lang="ja-JP" altLang="en-US" sz="2400" dirty="0">
              <a:solidFill>
                <a:srgbClr val="0088EE"/>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95530638"/>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sz="1200" dirty="0">
            <a:latin typeface="HGPｺﾞｼｯｸE" panose="020B0900000000000000" pitchFamily="50" charset="-128"/>
            <a:ea typeface="HGPｺﾞｼｯｸE" panose="020B09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6289</TotalTime>
  <Words>5311</Words>
  <Application>Microsoft Office PowerPoint</Application>
  <PresentationFormat>画面に合わせる (4:3)</PresentationFormat>
  <Paragraphs>439</Paragraphs>
  <Slides>25</Slides>
  <Notes>25</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25</vt:i4>
      </vt:variant>
    </vt:vector>
  </HeadingPairs>
  <TitlesOfParts>
    <vt:vector size="37" baseType="lpstr">
      <vt:lpstr>HGPｺﾞｼｯｸE</vt:lpstr>
      <vt:lpstr>HGP創英角ｺﾞｼｯｸUB</vt:lpstr>
      <vt:lpstr>HGP明朝E</vt:lpstr>
      <vt:lpstr>HGSｺﾞｼｯｸE</vt:lpstr>
      <vt:lpstr>HGSｺﾞｼｯｸM</vt:lpstr>
      <vt:lpstr>ＭＳ Ｐゴシック</vt:lpstr>
      <vt:lpstr>Calibri</vt:lpstr>
      <vt:lpstr>Constantia</vt:lpstr>
      <vt:lpstr>Wingdings 2</vt:lpstr>
      <vt:lpstr>リゾート</vt:lpstr>
      <vt:lpstr>1_リゾート</vt:lpstr>
      <vt:lpstr>2_リゾート</vt:lpstr>
      <vt:lpstr>令和３年度 　　　　　　　　　　 愛知人権教育推進のための 　 調査研究委託事業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「多文化共生社会をめざして」　　　　 　～外国人の方も安心して暮らせるまちづくりのために～ </vt:lpstr>
      <vt:lpstr>PowerPoint プレゼンテーション</vt:lpstr>
      <vt:lpstr>PowerPoint プレゼンテーション</vt:lpstr>
      <vt:lpstr>PowerPoint プレゼンテーション</vt:lpstr>
      <vt:lpstr>【実行委員会の開催】 </vt:lpstr>
      <vt:lpstr>      　  </vt:lpstr>
      <vt:lpstr>PowerPoint プレゼンテーション</vt:lpstr>
      <vt:lpstr>PowerPoint プレゼンテーション</vt:lpstr>
      <vt:lpstr>（２）中学校人権教室での啓発 　　（人権擁護委員との共催事業）</vt:lpstr>
      <vt:lpstr>問１　あなたは、日本人と在住外国人の方が共に理解を深めながら、 みんなで住みやすいまちをつくっていこうという考え方について、 どう思いますか。</vt:lpstr>
      <vt:lpstr>問２　あなたは、日本人と在住外国人の方が共に理解を深めながら、 みんなで住みやすいまちをつくっていこうという考え方について、 何が課題だと思いますか。</vt:lpstr>
      <vt:lpstr>問３　あなたは、日本人と在住外国人の方がお互いに理解を深める ために何が必要だと思いますか。</vt:lpstr>
      <vt:lpstr>問４　今まで人権をテーマにした催しに参加したことはありますか。あなたが参加したことのあるものを以下からお選びください。 （複数回答可）</vt:lpstr>
      <vt:lpstr>問５　あなたが関心のある人権に関わる問題は何ですか。 以下からお選びください。（複数回答可）</vt:lpstr>
      <vt:lpstr>「外国人の方へインタビュー」の回答より （その１）</vt:lpstr>
      <vt:lpstr>「外国人の方へインタビュー」の回答より （その２）</vt:lpstr>
      <vt:lpstr>⑧  成果と今後の課題（まとめ１）</vt:lpstr>
      <vt:lpstr>PowerPoint プレゼンテーション</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幹夫</dc:creator>
  <cp:lastModifiedBy>山田　幹夫</cp:lastModifiedBy>
  <cp:revision>765</cp:revision>
  <cp:lastPrinted>2022-08-16T04:58:56Z</cp:lastPrinted>
  <dcterms:created xsi:type="dcterms:W3CDTF">2016-02-04T01:16:46Z</dcterms:created>
  <dcterms:modified xsi:type="dcterms:W3CDTF">2022-09-02T05:26:28Z</dcterms:modified>
</cp:coreProperties>
</file>