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89" r:id="rId2"/>
    <p:sldId id="293" r:id="rId3"/>
    <p:sldId id="294" r:id="rId4"/>
    <p:sldId id="295" r:id="rId5"/>
    <p:sldId id="296" r:id="rId6"/>
  </p:sldIdLst>
  <p:sldSz cx="10396538" cy="72644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97A"/>
    <a:srgbClr val="F9C33A"/>
    <a:srgbClr val="4B91D1"/>
    <a:srgbClr val="6DA945"/>
    <a:srgbClr val="E4E4E4"/>
    <a:srgbClr val="EC7320"/>
    <a:srgbClr val="EF853D"/>
    <a:srgbClr val="2FB39A"/>
    <a:srgbClr val="FFFFFF"/>
    <a:srgbClr val="F29E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78" autoAdjust="0"/>
    <p:restoredTop sz="94660"/>
  </p:normalViewPr>
  <p:slideViewPr>
    <p:cSldViewPr snapToGrid="0">
      <p:cViewPr varScale="1">
        <p:scale>
          <a:sx n="96" d="100"/>
          <a:sy n="96" d="100"/>
        </p:scale>
        <p:origin x="672" y="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79741" y="1188874"/>
            <a:ext cx="8837057" cy="2529087"/>
          </a:xfrm>
        </p:spPr>
        <p:txBody>
          <a:bodyPr anchor="b"/>
          <a:lstStyle>
            <a:lvl1pPr algn="ctr">
              <a:defRPr sz="6356"/>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299567" y="3815492"/>
            <a:ext cx="7797404" cy="1753881"/>
          </a:xfrm>
        </p:spPr>
        <p:txBody>
          <a:bodyPr/>
          <a:lstStyle>
            <a:lvl1pPr marL="0" indent="0" algn="ctr">
              <a:buNone/>
              <a:defRPr sz="2542"/>
            </a:lvl1pPr>
            <a:lvl2pPr marL="484312" indent="0" algn="ctr">
              <a:buNone/>
              <a:defRPr sz="2119"/>
            </a:lvl2pPr>
            <a:lvl3pPr marL="968624" indent="0" algn="ctr">
              <a:buNone/>
              <a:defRPr sz="1907"/>
            </a:lvl3pPr>
            <a:lvl4pPr marL="1452936" indent="0" algn="ctr">
              <a:buNone/>
              <a:defRPr sz="1695"/>
            </a:lvl4pPr>
            <a:lvl5pPr marL="1937248" indent="0" algn="ctr">
              <a:buNone/>
              <a:defRPr sz="1695"/>
            </a:lvl5pPr>
            <a:lvl6pPr marL="2421560" indent="0" algn="ctr">
              <a:buNone/>
              <a:defRPr sz="1695"/>
            </a:lvl6pPr>
            <a:lvl7pPr marL="2905872" indent="0" algn="ctr">
              <a:buNone/>
              <a:defRPr sz="1695"/>
            </a:lvl7pPr>
            <a:lvl8pPr marL="3390184" indent="0" algn="ctr">
              <a:buNone/>
              <a:defRPr sz="1695"/>
            </a:lvl8pPr>
            <a:lvl9pPr marL="3874496" indent="0" algn="ctr">
              <a:buNone/>
              <a:defRPr sz="169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3984790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1958869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40023" y="386762"/>
            <a:ext cx="2241754" cy="615624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14762" y="386762"/>
            <a:ext cx="6595304" cy="615624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1314786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4293044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09348" y="1811057"/>
            <a:ext cx="8967014" cy="3021788"/>
          </a:xfrm>
        </p:spPr>
        <p:txBody>
          <a:bodyPr anchor="b"/>
          <a:lstStyle>
            <a:lvl1pPr>
              <a:defRPr sz="635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09348" y="4861433"/>
            <a:ext cx="8967014" cy="1589087"/>
          </a:xfrm>
        </p:spPr>
        <p:txBody>
          <a:bodyPr/>
          <a:lstStyle>
            <a:lvl1pPr marL="0" indent="0">
              <a:buNone/>
              <a:defRPr sz="2542">
                <a:solidFill>
                  <a:schemeClr val="tx1"/>
                </a:solidFill>
              </a:defRPr>
            </a:lvl1pPr>
            <a:lvl2pPr marL="484312" indent="0">
              <a:buNone/>
              <a:defRPr sz="2119">
                <a:solidFill>
                  <a:schemeClr val="tx1">
                    <a:tint val="75000"/>
                  </a:schemeClr>
                </a:solidFill>
              </a:defRPr>
            </a:lvl2pPr>
            <a:lvl3pPr marL="968624" indent="0">
              <a:buNone/>
              <a:defRPr sz="1907">
                <a:solidFill>
                  <a:schemeClr val="tx1">
                    <a:tint val="75000"/>
                  </a:schemeClr>
                </a:solidFill>
              </a:defRPr>
            </a:lvl3pPr>
            <a:lvl4pPr marL="1452936" indent="0">
              <a:buNone/>
              <a:defRPr sz="1695">
                <a:solidFill>
                  <a:schemeClr val="tx1">
                    <a:tint val="75000"/>
                  </a:schemeClr>
                </a:solidFill>
              </a:defRPr>
            </a:lvl4pPr>
            <a:lvl5pPr marL="1937248" indent="0">
              <a:buNone/>
              <a:defRPr sz="1695">
                <a:solidFill>
                  <a:schemeClr val="tx1">
                    <a:tint val="75000"/>
                  </a:schemeClr>
                </a:solidFill>
              </a:defRPr>
            </a:lvl5pPr>
            <a:lvl6pPr marL="2421560" indent="0">
              <a:buNone/>
              <a:defRPr sz="1695">
                <a:solidFill>
                  <a:schemeClr val="tx1">
                    <a:tint val="75000"/>
                  </a:schemeClr>
                </a:solidFill>
              </a:defRPr>
            </a:lvl6pPr>
            <a:lvl7pPr marL="2905872" indent="0">
              <a:buNone/>
              <a:defRPr sz="1695">
                <a:solidFill>
                  <a:schemeClr val="tx1">
                    <a:tint val="75000"/>
                  </a:schemeClr>
                </a:solidFill>
              </a:defRPr>
            </a:lvl7pPr>
            <a:lvl8pPr marL="3390184" indent="0">
              <a:buNone/>
              <a:defRPr sz="1695">
                <a:solidFill>
                  <a:schemeClr val="tx1">
                    <a:tint val="75000"/>
                  </a:schemeClr>
                </a:solidFill>
              </a:defRPr>
            </a:lvl8pPr>
            <a:lvl9pPr marL="3874496" indent="0">
              <a:buNone/>
              <a:defRPr sz="1695">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1752951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14762" y="1933810"/>
            <a:ext cx="4418529" cy="46091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263247" y="1933810"/>
            <a:ext cx="4418529" cy="46091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1043729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16116" y="386764"/>
            <a:ext cx="8967014" cy="140411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16117" y="1780788"/>
            <a:ext cx="4398222" cy="872736"/>
          </a:xfrm>
        </p:spPr>
        <p:txBody>
          <a:bodyPr anchor="b"/>
          <a:lstStyle>
            <a:lvl1pPr marL="0" indent="0">
              <a:buNone/>
              <a:defRPr sz="2542" b="1"/>
            </a:lvl1pPr>
            <a:lvl2pPr marL="484312" indent="0">
              <a:buNone/>
              <a:defRPr sz="2119" b="1"/>
            </a:lvl2pPr>
            <a:lvl3pPr marL="968624" indent="0">
              <a:buNone/>
              <a:defRPr sz="1907" b="1"/>
            </a:lvl3pPr>
            <a:lvl4pPr marL="1452936" indent="0">
              <a:buNone/>
              <a:defRPr sz="1695" b="1"/>
            </a:lvl4pPr>
            <a:lvl5pPr marL="1937248" indent="0">
              <a:buNone/>
              <a:defRPr sz="1695" b="1"/>
            </a:lvl5pPr>
            <a:lvl6pPr marL="2421560" indent="0">
              <a:buNone/>
              <a:defRPr sz="1695" b="1"/>
            </a:lvl6pPr>
            <a:lvl7pPr marL="2905872" indent="0">
              <a:buNone/>
              <a:defRPr sz="1695" b="1"/>
            </a:lvl7pPr>
            <a:lvl8pPr marL="3390184" indent="0">
              <a:buNone/>
              <a:defRPr sz="1695" b="1"/>
            </a:lvl8pPr>
            <a:lvl9pPr marL="3874496" indent="0">
              <a:buNone/>
              <a:defRPr sz="1695" b="1"/>
            </a:lvl9pPr>
          </a:lstStyle>
          <a:p>
            <a:pPr lvl="0"/>
            <a:r>
              <a:rPr lang="ja-JP" altLang="en-US"/>
              <a:t>マスター テキストの書式設定</a:t>
            </a:r>
          </a:p>
        </p:txBody>
      </p:sp>
      <p:sp>
        <p:nvSpPr>
          <p:cNvPr id="4" name="Content Placeholder 3"/>
          <p:cNvSpPr>
            <a:spLocks noGrp="1"/>
          </p:cNvSpPr>
          <p:nvPr>
            <p:ph sz="half" idx="2"/>
          </p:nvPr>
        </p:nvSpPr>
        <p:spPr>
          <a:xfrm>
            <a:off x="716117" y="2653524"/>
            <a:ext cx="4398222" cy="390293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263248" y="1780788"/>
            <a:ext cx="4419883" cy="872736"/>
          </a:xfrm>
        </p:spPr>
        <p:txBody>
          <a:bodyPr anchor="b"/>
          <a:lstStyle>
            <a:lvl1pPr marL="0" indent="0">
              <a:buNone/>
              <a:defRPr sz="2542" b="1"/>
            </a:lvl1pPr>
            <a:lvl2pPr marL="484312" indent="0">
              <a:buNone/>
              <a:defRPr sz="2119" b="1"/>
            </a:lvl2pPr>
            <a:lvl3pPr marL="968624" indent="0">
              <a:buNone/>
              <a:defRPr sz="1907" b="1"/>
            </a:lvl3pPr>
            <a:lvl4pPr marL="1452936" indent="0">
              <a:buNone/>
              <a:defRPr sz="1695" b="1"/>
            </a:lvl4pPr>
            <a:lvl5pPr marL="1937248" indent="0">
              <a:buNone/>
              <a:defRPr sz="1695" b="1"/>
            </a:lvl5pPr>
            <a:lvl6pPr marL="2421560" indent="0">
              <a:buNone/>
              <a:defRPr sz="1695" b="1"/>
            </a:lvl6pPr>
            <a:lvl7pPr marL="2905872" indent="0">
              <a:buNone/>
              <a:defRPr sz="1695" b="1"/>
            </a:lvl7pPr>
            <a:lvl8pPr marL="3390184" indent="0">
              <a:buNone/>
              <a:defRPr sz="1695" b="1"/>
            </a:lvl8pPr>
            <a:lvl9pPr marL="3874496" indent="0">
              <a:buNone/>
              <a:defRPr sz="1695" b="1"/>
            </a:lvl9pPr>
          </a:lstStyle>
          <a:p>
            <a:pPr lvl="0"/>
            <a:r>
              <a:rPr lang="ja-JP" altLang="en-US"/>
              <a:t>マスター テキストの書式設定</a:t>
            </a:r>
          </a:p>
        </p:txBody>
      </p:sp>
      <p:sp>
        <p:nvSpPr>
          <p:cNvPr id="6" name="Content Placeholder 5"/>
          <p:cNvSpPr>
            <a:spLocks noGrp="1"/>
          </p:cNvSpPr>
          <p:nvPr>
            <p:ph sz="quarter" idx="4"/>
          </p:nvPr>
        </p:nvSpPr>
        <p:spPr>
          <a:xfrm>
            <a:off x="5263248" y="2653524"/>
            <a:ext cx="4419883" cy="390293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2248369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4118977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204142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16116" y="484293"/>
            <a:ext cx="3353154" cy="1695027"/>
          </a:xfrm>
        </p:spPr>
        <p:txBody>
          <a:bodyPr anchor="b"/>
          <a:lstStyle>
            <a:lvl1pPr>
              <a:defRPr sz="3390"/>
            </a:lvl1pPr>
          </a:lstStyle>
          <a:p>
            <a:r>
              <a:rPr lang="ja-JP" altLang="en-US"/>
              <a:t>マスター タイトルの書式設定</a:t>
            </a:r>
            <a:endParaRPr lang="en-US" dirty="0"/>
          </a:p>
        </p:txBody>
      </p:sp>
      <p:sp>
        <p:nvSpPr>
          <p:cNvPr id="3" name="Content Placeholder 2"/>
          <p:cNvSpPr>
            <a:spLocks noGrp="1"/>
          </p:cNvSpPr>
          <p:nvPr>
            <p:ph idx="1"/>
          </p:nvPr>
        </p:nvSpPr>
        <p:spPr>
          <a:xfrm>
            <a:off x="4419883" y="1045941"/>
            <a:ext cx="5263247" cy="5162432"/>
          </a:xfrm>
        </p:spPr>
        <p:txBody>
          <a:bodyPr/>
          <a:lstStyle>
            <a:lvl1pPr>
              <a:defRPr sz="3390"/>
            </a:lvl1pPr>
            <a:lvl2pPr>
              <a:defRPr sz="2966"/>
            </a:lvl2pPr>
            <a:lvl3pPr>
              <a:defRPr sz="2542"/>
            </a:lvl3pPr>
            <a:lvl4pPr>
              <a:defRPr sz="2119"/>
            </a:lvl4pPr>
            <a:lvl5pPr>
              <a:defRPr sz="2119"/>
            </a:lvl5pPr>
            <a:lvl6pPr>
              <a:defRPr sz="2119"/>
            </a:lvl6pPr>
            <a:lvl7pPr>
              <a:defRPr sz="2119"/>
            </a:lvl7pPr>
            <a:lvl8pPr>
              <a:defRPr sz="2119"/>
            </a:lvl8pPr>
            <a:lvl9pPr>
              <a:defRPr sz="211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16116" y="2179320"/>
            <a:ext cx="3353154" cy="4037460"/>
          </a:xfrm>
        </p:spPr>
        <p:txBody>
          <a:bodyPr/>
          <a:lstStyle>
            <a:lvl1pPr marL="0" indent="0">
              <a:buNone/>
              <a:defRPr sz="1695"/>
            </a:lvl1pPr>
            <a:lvl2pPr marL="484312" indent="0">
              <a:buNone/>
              <a:defRPr sz="1483"/>
            </a:lvl2pPr>
            <a:lvl3pPr marL="968624" indent="0">
              <a:buNone/>
              <a:defRPr sz="1271"/>
            </a:lvl3pPr>
            <a:lvl4pPr marL="1452936" indent="0">
              <a:buNone/>
              <a:defRPr sz="1059"/>
            </a:lvl4pPr>
            <a:lvl5pPr marL="1937248" indent="0">
              <a:buNone/>
              <a:defRPr sz="1059"/>
            </a:lvl5pPr>
            <a:lvl6pPr marL="2421560" indent="0">
              <a:buNone/>
              <a:defRPr sz="1059"/>
            </a:lvl6pPr>
            <a:lvl7pPr marL="2905872" indent="0">
              <a:buNone/>
              <a:defRPr sz="1059"/>
            </a:lvl7pPr>
            <a:lvl8pPr marL="3390184" indent="0">
              <a:buNone/>
              <a:defRPr sz="1059"/>
            </a:lvl8pPr>
            <a:lvl9pPr marL="3874496" indent="0">
              <a:buNone/>
              <a:defRPr sz="10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1335541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16116" y="484293"/>
            <a:ext cx="3353154" cy="1695027"/>
          </a:xfrm>
        </p:spPr>
        <p:txBody>
          <a:bodyPr anchor="b"/>
          <a:lstStyle>
            <a:lvl1pPr>
              <a:defRPr sz="339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419883" y="1045941"/>
            <a:ext cx="5263247" cy="5162432"/>
          </a:xfrm>
        </p:spPr>
        <p:txBody>
          <a:bodyPr anchor="t"/>
          <a:lstStyle>
            <a:lvl1pPr marL="0" indent="0">
              <a:buNone/>
              <a:defRPr sz="3390"/>
            </a:lvl1pPr>
            <a:lvl2pPr marL="484312" indent="0">
              <a:buNone/>
              <a:defRPr sz="2966"/>
            </a:lvl2pPr>
            <a:lvl3pPr marL="968624" indent="0">
              <a:buNone/>
              <a:defRPr sz="2542"/>
            </a:lvl3pPr>
            <a:lvl4pPr marL="1452936" indent="0">
              <a:buNone/>
              <a:defRPr sz="2119"/>
            </a:lvl4pPr>
            <a:lvl5pPr marL="1937248" indent="0">
              <a:buNone/>
              <a:defRPr sz="2119"/>
            </a:lvl5pPr>
            <a:lvl6pPr marL="2421560" indent="0">
              <a:buNone/>
              <a:defRPr sz="2119"/>
            </a:lvl6pPr>
            <a:lvl7pPr marL="2905872" indent="0">
              <a:buNone/>
              <a:defRPr sz="2119"/>
            </a:lvl7pPr>
            <a:lvl8pPr marL="3390184" indent="0">
              <a:buNone/>
              <a:defRPr sz="2119"/>
            </a:lvl8pPr>
            <a:lvl9pPr marL="3874496" indent="0">
              <a:buNone/>
              <a:defRPr sz="2119"/>
            </a:lvl9pPr>
          </a:lstStyle>
          <a:p>
            <a:r>
              <a:rPr lang="ja-JP" altLang="en-US"/>
              <a:t>図を追加</a:t>
            </a:r>
            <a:endParaRPr lang="en-US" dirty="0"/>
          </a:p>
        </p:txBody>
      </p:sp>
      <p:sp>
        <p:nvSpPr>
          <p:cNvPr id="4" name="Text Placeholder 3"/>
          <p:cNvSpPr>
            <a:spLocks noGrp="1"/>
          </p:cNvSpPr>
          <p:nvPr>
            <p:ph type="body" sz="half" idx="2"/>
          </p:nvPr>
        </p:nvSpPr>
        <p:spPr>
          <a:xfrm>
            <a:off x="716116" y="2179320"/>
            <a:ext cx="3353154" cy="4037460"/>
          </a:xfrm>
        </p:spPr>
        <p:txBody>
          <a:bodyPr/>
          <a:lstStyle>
            <a:lvl1pPr marL="0" indent="0">
              <a:buNone/>
              <a:defRPr sz="1695"/>
            </a:lvl1pPr>
            <a:lvl2pPr marL="484312" indent="0">
              <a:buNone/>
              <a:defRPr sz="1483"/>
            </a:lvl2pPr>
            <a:lvl3pPr marL="968624" indent="0">
              <a:buNone/>
              <a:defRPr sz="1271"/>
            </a:lvl3pPr>
            <a:lvl4pPr marL="1452936" indent="0">
              <a:buNone/>
              <a:defRPr sz="1059"/>
            </a:lvl4pPr>
            <a:lvl5pPr marL="1937248" indent="0">
              <a:buNone/>
              <a:defRPr sz="1059"/>
            </a:lvl5pPr>
            <a:lvl6pPr marL="2421560" indent="0">
              <a:buNone/>
              <a:defRPr sz="1059"/>
            </a:lvl6pPr>
            <a:lvl7pPr marL="2905872" indent="0">
              <a:buNone/>
              <a:defRPr sz="1059"/>
            </a:lvl7pPr>
            <a:lvl8pPr marL="3390184" indent="0">
              <a:buNone/>
              <a:defRPr sz="1059"/>
            </a:lvl8pPr>
            <a:lvl9pPr marL="3874496" indent="0">
              <a:buNone/>
              <a:defRPr sz="10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0FDBE11-FE6E-4CBB-812A-6F277A5B5390}" type="datetimeFigureOut">
              <a:rPr kumimoji="1" lang="ja-JP" altLang="en-US" smtClean="0"/>
              <a:t>2025/9/24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7342555" y="6733024"/>
            <a:ext cx="2339221" cy="386762"/>
          </a:xfrm>
          <a:prstGeom prst="rect">
            <a:avLst/>
          </a:prstGeom>
        </p:spPr>
        <p:txBody>
          <a:bodyPr/>
          <a:lstStyle/>
          <a:p>
            <a:fld id="{C2C4DF8B-2FF9-4B2A-9F29-2B9C5BFD0C1A}" type="slidenum">
              <a:rPr kumimoji="1" lang="ja-JP" altLang="en-US" smtClean="0"/>
              <a:t>‹#›</a:t>
            </a:fld>
            <a:endParaRPr kumimoji="1" lang="ja-JP" altLang="en-US"/>
          </a:p>
        </p:txBody>
      </p:sp>
    </p:spTree>
    <p:extLst>
      <p:ext uri="{BB962C8B-B14F-4D97-AF65-F5344CB8AC3E}">
        <p14:creationId xmlns:p14="http://schemas.microsoft.com/office/powerpoint/2010/main" val="3871142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4762" y="386764"/>
            <a:ext cx="8967014" cy="140411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14762" y="1933810"/>
            <a:ext cx="8967014" cy="460919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14762" y="6733024"/>
            <a:ext cx="2339221" cy="386762"/>
          </a:xfrm>
          <a:prstGeom prst="rect">
            <a:avLst/>
          </a:prstGeom>
        </p:spPr>
        <p:txBody>
          <a:bodyPr vert="horz" lIns="91440" tIns="45720" rIns="91440" bIns="45720" rtlCol="0" anchor="ctr"/>
          <a:lstStyle>
            <a:lvl1pPr algn="l">
              <a:defRPr sz="1271">
                <a:solidFill>
                  <a:schemeClr val="tx1">
                    <a:tint val="75000"/>
                  </a:schemeClr>
                </a:solidFill>
              </a:defRPr>
            </a:lvl1pPr>
          </a:lstStyle>
          <a:p>
            <a:fld id="{40FDBE11-FE6E-4CBB-812A-6F277A5B5390}" type="datetimeFigureOut">
              <a:rPr kumimoji="1" lang="ja-JP" altLang="en-US" smtClean="0"/>
              <a:t>2025/9/24</a:t>
            </a:fld>
            <a:endParaRPr kumimoji="1" lang="ja-JP" altLang="en-US"/>
          </a:p>
        </p:txBody>
      </p:sp>
      <p:sp>
        <p:nvSpPr>
          <p:cNvPr id="5" name="Footer Placeholder 4"/>
          <p:cNvSpPr>
            <a:spLocks noGrp="1"/>
          </p:cNvSpPr>
          <p:nvPr>
            <p:ph type="ftr" sz="quarter" idx="3"/>
          </p:nvPr>
        </p:nvSpPr>
        <p:spPr>
          <a:xfrm>
            <a:off x="3443853" y="6733024"/>
            <a:ext cx="3508832" cy="386762"/>
          </a:xfrm>
          <a:prstGeom prst="rect">
            <a:avLst/>
          </a:prstGeom>
        </p:spPr>
        <p:txBody>
          <a:bodyPr vert="horz" lIns="91440" tIns="45720" rIns="91440" bIns="45720" rtlCol="0" anchor="ctr"/>
          <a:lstStyle>
            <a:lvl1pPr algn="ctr">
              <a:defRPr sz="1271">
                <a:solidFill>
                  <a:schemeClr val="tx1">
                    <a:tint val="75000"/>
                  </a:schemeClr>
                </a:solidFill>
              </a:defRPr>
            </a:lvl1pPr>
          </a:lstStyle>
          <a:p>
            <a:endParaRPr kumimoji="1" lang="ja-JP" altLang="en-US"/>
          </a:p>
        </p:txBody>
      </p:sp>
      <p:sp>
        <p:nvSpPr>
          <p:cNvPr id="6" name="テキスト ボックス 5">
            <a:extLst>
              <a:ext uri="{FF2B5EF4-FFF2-40B4-BE49-F238E27FC236}">
                <a16:creationId xmlns:a16="http://schemas.microsoft.com/office/drawing/2014/main" id="{5794FEB2-103D-C102-97EE-6A152093466E}"/>
              </a:ext>
            </a:extLst>
          </p:cNvPr>
          <p:cNvSpPr txBox="1"/>
          <p:nvPr userDrawn="1"/>
        </p:nvSpPr>
        <p:spPr>
          <a:xfrm>
            <a:off x="10039548" y="6981286"/>
            <a:ext cx="479618" cy="276999"/>
          </a:xfrm>
          <a:prstGeom prst="rect">
            <a:avLst/>
          </a:prstGeom>
          <a:noFill/>
        </p:spPr>
        <p:txBody>
          <a:bodyPr wrap="none" rtlCol="0">
            <a:spAutoFit/>
          </a:bodyPr>
          <a:lstStyle/>
          <a:p>
            <a:fld id="{7916877E-8E8C-4108-B893-BCB3C374B312}" type="slidenum">
              <a:rPr kumimoji="1" lang="ja-JP" altLang="en-US" sz="1200" smtClean="0"/>
              <a:t>‹#›</a:t>
            </a:fld>
            <a:endParaRPr kumimoji="1" lang="ja-JP" altLang="en-US" sz="1200" dirty="0"/>
          </a:p>
        </p:txBody>
      </p:sp>
    </p:spTree>
    <p:extLst>
      <p:ext uri="{BB962C8B-B14F-4D97-AF65-F5344CB8AC3E}">
        <p14:creationId xmlns:p14="http://schemas.microsoft.com/office/powerpoint/2010/main" val="2889702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8624" rtl="0" eaLnBrk="1" latinLnBrk="0" hangingPunct="1">
        <a:lnSpc>
          <a:spcPct val="90000"/>
        </a:lnSpc>
        <a:spcBef>
          <a:spcPct val="0"/>
        </a:spcBef>
        <a:buNone/>
        <a:defRPr kumimoji="1" sz="4661" kern="1200">
          <a:solidFill>
            <a:schemeClr val="tx1"/>
          </a:solidFill>
          <a:latin typeface="+mj-lt"/>
          <a:ea typeface="+mj-ea"/>
          <a:cs typeface="+mj-cs"/>
        </a:defRPr>
      </a:lvl1pPr>
    </p:titleStyle>
    <p:bodyStyle>
      <a:lvl1pPr marL="242156" indent="-242156" algn="l" defTabSz="968624" rtl="0" eaLnBrk="1" latinLnBrk="0" hangingPunct="1">
        <a:lnSpc>
          <a:spcPct val="90000"/>
        </a:lnSpc>
        <a:spcBef>
          <a:spcPts val="1059"/>
        </a:spcBef>
        <a:buFont typeface="Arial" panose="020B0604020202020204" pitchFamily="34" charset="0"/>
        <a:buChar char="•"/>
        <a:defRPr kumimoji="1" sz="2966" kern="1200">
          <a:solidFill>
            <a:schemeClr val="tx1"/>
          </a:solidFill>
          <a:latin typeface="+mn-lt"/>
          <a:ea typeface="+mn-ea"/>
          <a:cs typeface="+mn-cs"/>
        </a:defRPr>
      </a:lvl1pPr>
      <a:lvl2pPr marL="726468" indent="-242156" algn="l" defTabSz="968624" rtl="0" eaLnBrk="1" latinLnBrk="0" hangingPunct="1">
        <a:lnSpc>
          <a:spcPct val="90000"/>
        </a:lnSpc>
        <a:spcBef>
          <a:spcPts val="530"/>
        </a:spcBef>
        <a:buFont typeface="Arial" panose="020B0604020202020204" pitchFamily="34" charset="0"/>
        <a:buChar char="•"/>
        <a:defRPr kumimoji="1" sz="2542" kern="1200">
          <a:solidFill>
            <a:schemeClr val="tx1"/>
          </a:solidFill>
          <a:latin typeface="+mn-lt"/>
          <a:ea typeface="+mn-ea"/>
          <a:cs typeface="+mn-cs"/>
        </a:defRPr>
      </a:lvl2pPr>
      <a:lvl3pPr marL="1210780" indent="-242156" algn="l" defTabSz="968624" rtl="0" eaLnBrk="1" latinLnBrk="0" hangingPunct="1">
        <a:lnSpc>
          <a:spcPct val="90000"/>
        </a:lnSpc>
        <a:spcBef>
          <a:spcPts val="530"/>
        </a:spcBef>
        <a:buFont typeface="Arial" panose="020B0604020202020204" pitchFamily="34" charset="0"/>
        <a:buChar char="•"/>
        <a:defRPr kumimoji="1" sz="2119" kern="1200">
          <a:solidFill>
            <a:schemeClr val="tx1"/>
          </a:solidFill>
          <a:latin typeface="+mn-lt"/>
          <a:ea typeface="+mn-ea"/>
          <a:cs typeface="+mn-cs"/>
        </a:defRPr>
      </a:lvl3pPr>
      <a:lvl4pPr marL="1695092" indent="-242156" algn="l" defTabSz="968624" rtl="0" eaLnBrk="1" latinLnBrk="0" hangingPunct="1">
        <a:lnSpc>
          <a:spcPct val="90000"/>
        </a:lnSpc>
        <a:spcBef>
          <a:spcPts val="530"/>
        </a:spcBef>
        <a:buFont typeface="Arial" panose="020B0604020202020204" pitchFamily="34" charset="0"/>
        <a:buChar char="•"/>
        <a:defRPr kumimoji="1" sz="1907" kern="1200">
          <a:solidFill>
            <a:schemeClr val="tx1"/>
          </a:solidFill>
          <a:latin typeface="+mn-lt"/>
          <a:ea typeface="+mn-ea"/>
          <a:cs typeface="+mn-cs"/>
        </a:defRPr>
      </a:lvl4pPr>
      <a:lvl5pPr marL="2179404" indent="-242156" algn="l" defTabSz="968624" rtl="0" eaLnBrk="1" latinLnBrk="0" hangingPunct="1">
        <a:lnSpc>
          <a:spcPct val="90000"/>
        </a:lnSpc>
        <a:spcBef>
          <a:spcPts val="530"/>
        </a:spcBef>
        <a:buFont typeface="Arial" panose="020B0604020202020204" pitchFamily="34" charset="0"/>
        <a:buChar char="•"/>
        <a:defRPr kumimoji="1" sz="1907" kern="1200">
          <a:solidFill>
            <a:schemeClr val="tx1"/>
          </a:solidFill>
          <a:latin typeface="+mn-lt"/>
          <a:ea typeface="+mn-ea"/>
          <a:cs typeface="+mn-cs"/>
        </a:defRPr>
      </a:lvl5pPr>
      <a:lvl6pPr marL="2663716" indent="-242156" algn="l" defTabSz="968624" rtl="0" eaLnBrk="1" latinLnBrk="0" hangingPunct="1">
        <a:lnSpc>
          <a:spcPct val="90000"/>
        </a:lnSpc>
        <a:spcBef>
          <a:spcPts val="530"/>
        </a:spcBef>
        <a:buFont typeface="Arial" panose="020B0604020202020204" pitchFamily="34" charset="0"/>
        <a:buChar char="•"/>
        <a:defRPr kumimoji="1" sz="1907" kern="1200">
          <a:solidFill>
            <a:schemeClr val="tx1"/>
          </a:solidFill>
          <a:latin typeface="+mn-lt"/>
          <a:ea typeface="+mn-ea"/>
          <a:cs typeface="+mn-cs"/>
        </a:defRPr>
      </a:lvl6pPr>
      <a:lvl7pPr marL="3148028" indent="-242156" algn="l" defTabSz="968624" rtl="0" eaLnBrk="1" latinLnBrk="0" hangingPunct="1">
        <a:lnSpc>
          <a:spcPct val="90000"/>
        </a:lnSpc>
        <a:spcBef>
          <a:spcPts val="530"/>
        </a:spcBef>
        <a:buFont typeface="Arial" panose="020B0604020202020204" pitchFamily="34" charset="0"/>
        <a:buChar char="•"/>
        <a:defRPr kumimoji="1" sz="1907" kern="1200">
          <a:solidFill>
            <a:schemeClr val="tx1"/>
          </a:solidFill>
          <a:latin typeface="+mn-lt"/>
          <a:ea typeface="+mn-ea"/>
          <a:cs typeface="+mn-cs"/>
        </a:defRPr>
      </a:lvl7pPr>
      <a:lvl8pPr marL="3632340" indent="-242156" algn="l" defTabSz="968624" rtl="0" eaLnBrk="1" latinLnBrk="0" hangingPunct="1">
        <a:lnSpc>
          <a:spcPct val="90000"/>
        </a:lnSpc>
        <a:spcBef>
          <a:spcPts val="530"/>
        </a:spcBef>
        <a:buFont typeface="Arial" panose="020B0604020202020204" pitchFamily="34" charset="0"/>
        <a:buChar char="•"/>
        <a:defRPr kumimoji="1" sz="1907" kern="1200">
          <a:solidFill>
            <a:schemeClr val="tx1"/>
          </a:solidFill>
          <a:latin typeface="+mn-lt"/>
          <a:ea typeface="+mn-ea"/>
          <a:cs typeface="+mn-cs"/>
        </a:defRPr>
      </a:lvl8pPr>
      <a:lvl9pPr marL="4116652" indent="-242156" algn="l" defTabSz="968624" rtl="0" eaLnBrk="1" latinLnBrk="0" hangingPunct="1">
        <a:lnSpc>
          <a:spcPct val="90000"/>
        </a:lnSpc>
        <a:spcBef>
          <a:spcPts val="530"/>
        </a:spcBef>
        <a:buFont typeface="Arial" panose="020B0604020202020204" pitchFamily="34" charset="0"/>
        <a:buChar char="•"/>
        <a:defRPr kumimoji="1" sz="1907" kern="1200">
          <a:solidFill>
            <a:schemeClr val="tx1"/>
          </a:solidFill>
          <a:latin typeface="+mn-lt"/>
          <a:ea typeface="+mn-ea"/>
          <a:cs typeface="+mn-cs"/>
        </a:defRPr>
      </a:lvl9pPr>
    </p:bodyStyle>
    <p:otherStyle>
      <a:defPPr>
        <a:defRPr lang="en-US"/>
      </a:defPPr>
      <a:lvl1pPr marL="0" algn="l" defTabSz="968624" rtl="0" eaLnBrk="1" latinLnBrk="0" hangingPunct="1">
        <a:defRPr kumimoji="1" sz="1907" kern="1200">
          <a:solidFill>
            <a:schemeClr val="tx1"/>
          </a:solidFill>
          <a:latin typeface="+mn-lt"/>
          <a:ea typeface="+mn-ea"/>
          <a:cs typeface="+mn-cs"/>
        </a:defRPr>
      </a:lvl1pPr>
      <a:lvl2pPr marL="484312" algn="l" defTabSz="968624" rtl="0" eaLnBrk="1" latinLnBrk="0" hangingPunct="1">
        <a:defRPr kumimoji="1" sz="1907" kern="1200">
          <a:solidFill>
            <a:schemeClr val="tx1"/>
          </a:solidFill>
          <a:latin typeface="+mn-lt"/>
          <a:ea typeface="+mn-ea"/>
          <a:cs typeface="+mn-cs"/>
        </a:defRPr>
      </a:lvl2pPr>
      <a:lvl3pPr marL="968624" algn="l" defTabSz="968624" rtl="0" eaLnBrk="1" latinLnBrk="0" hangingPunct="1">
        <a:defRPr kumimoji="1" sz="1907" kern="1200">
          <a:solidFill>
            <a:schemeClr val="tx1"/>
          </a:solidFill>
          <a:latin typeface="+mn-lt"/>
          <a:ea typeface="+mn-ea"/>
          <a:cs typeface="+mn-cs"/>
        </a:defRPr>
      </a:lvl3pPr>
      <a:lvl4pPr marL="1452936" algn="l" defTabSz="968624" rtl="0" eaLnBrk="1" latinLnBrk="0" hangingPunct="1">
        <a:defRPr kumimoji="1" sz="1907" kern="1200">
          <a:solidFill>
            <a:schemeClr val="tx1"/>
          </a:solidFill>
          <a:latin typeface="+mn-lt"/>
          <a:ea typeface="+mn-ea"/>
          <a:cs typeface="+mn-cs"/>
        </a:defRPr>
      </a:lvl4pPr>
      <a:lvl5pPr marL="1937248" algn="l" defTabSz="968624" rtl="0" eaLnBrk="1" latinLnBrk="0" hangingPunct="1">
        <a:defRPr kumimoji="1" sz="1907" kern="1200">
          <a:solidFill>
            <a:schemeClr val="tx1"/>
          </a:solidFill>
          <a:latin typeface="+mn-lt"/>
          <a:ea typeface="+mn-ea"/>
          <a:cs typeface="+mn-cs"/>
        </a:defRPr>
      </a:lvl5pPr>
      <a:lvl6pPr marL="2421560" algn="l" defTabSz="968624" rtl="0" eaLnBrk="1" latinLnBrk="0" hangingPunct="1">
        <a:defRPr kumimoji="1" sz="1907" kern="1200">
          <a:solidFill>
            <a:schemeClr val="tx1"/>
          </a:solidFill>
          <a:latin typeface="+mn-lt"/>
          <a:ea typeface="+mn-ea"/>
          <a:cs typeface="+mn-cs"/>
        </a:defRPr>
      </a:lvl6pPr>
      <a:lvl7pPr marL="2905872" algn="l" defTabSz="968624" rtl="0" eaLnBrk="1" latinLnBrk="0" hangingPunct="1">
        <a:defRPr kumimoji="1" sz="1907" kern="1200">
          <a:solidFill>
            <a:schemeClr val="tx1"/>
          </a:solidFill>
          <a:latin typeface="+mn-lt"/>
          <a:ea typeface="+mn-ea"/>
          <a:cs typeface="+mn-cs"/>
        </a:defRPr>
      </a:lvl7pPr>
      <a:lvl8pPr marL="3390184" algn="l" defTabSz="968624" rtl="0" eaLnBrk="1" latinLnBrk="0" hangingPunct="1">
        <a:defRPr kumimoji="1" sz="1907" kern="1200">
          <a:solidFill>
            <a:schemeClr val="tx1"/>
          </a:solidFill>
          <a:latin typeface="+mn-lt"/>
          <a:ea typeface="+mn-ea"/>
          <a:cs typeface="+mn-cs"/>
        </a:defRPr>
      </a:lvl8pPr>
      <a:lvl9pPr marL="3874496" algn="l" defTabSz="968624" rtl="0" eaLnBrk="1" latinLnBrk="0" hangingPunct="1">
        <a:defRPr kumimoji="1" sz="19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四角形: 角を丸くする 36">
            <a:extLst>
              <a:ext uri="{FF2B5EF4-FFF2-40B4-BE49-F238E27FC236}">
                <a16:creationId xmlns:a16="http://schemas.microsoft.com/office/drawing/2014/main" id="{78043191-FF61-4E54-E51D-4B403DCD39C0}"/>
              </a:ext>
            </a:extLst>
          </p:cNvPr>
          <p:cNvSpPr/>
          <p:nvPr/>
        </p:nvSpPr>
        <p:spPr>
          <a:xfrm>
            <a:off x="5405931" y="5528300"/>
            <a:ext cx="4680000" cy="1080000"/>
          </a:xfrm>
          <a:prstGeom prst="roundRect">
            <a:avLst/>
          </a:prstGeom>
          <a:noFill/>
          <a:ln w="127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四角形: 角を丸くする 29">
            <a:extLst>
              <a:ext uri="{FF2B5EF4-FFF2-40B4-BE49-F238E27FC236}">
                <a16:creationId xmlns:a16="http://schemas.microsoft.com/office/drawing/2014/main" id="{5BDAE3E6-795D-F1AC-3405-44BE50B73272}"/>
              </a:ext>
            </a:extLst>
          </p:cNvPr>
          <p:cNvSpPr/>
          <p:nvPr/>
        </p:nvSpPr>
        <p:spPr>
          <a:xfrm>
            <a:off x="419078" y="5528300"/>
            <a:ext cx="4680000" cy="1080000"/>
          </a:xfrm>
          <a:prstGeom prst="roundRect">
            <a:avLst/>
          </a:prstGeom>
          <a:noFill/>
          <a:ln w="127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5E87DDAA-50DB-7306-BE1F-34918A099AAD}"/>
              </a:ext>
            </a:extLst>
          </p:cNvPr>
          <p:cNvSpPr txBox="1"/>
          <p:nvPr/>
        </p:nvSpPr>
        <p:spPr>
          <a:xfrm>
            <a:off x="419078" y="5560830"/>
            <a:ext cx="4680000" cy="1061829"/>
          </a:xfrm>
          <a:prstGeom prst="rect">
            <a:avLst/>
          </a:prstGeom>
          <a:noFill/>
          <a:ln>
            <a:noFill/>
          </a:ln>
        </p:spPr>
        <p:txBody>
          <a:bodyPr wrap="square" rtlCol="0">
            <a:spAutoFit/>
          </a:bodyPr>
          <a:lstStyle/>
          <a:p>
            <a:pPr marL="180975" indent="-180975"/>
            <a:r>
              <a:rPr kumimoji="1" lang="ja-JP" altLang="en-US" sz="1100" dirty="0"/>
              <a:t>◆人口の減少・年齢構成の変化</a:t>
            </a:r>
          </a:p>
          <a:p>
            <a:pPr marL="180975" indent="-180975"/>
            <a:r>
              <a:rPr kumimoji="1" lang="ja-JP" altLang="en-US" sz="900" dirty="0"/>
              <a:t>　・日本の総人口は</a:t>
            </a:r>
            <a:r>
              <a:rPr kumimoji="1" lang="en-US" altLang="ja-JP" sz="900" dirty="0"/>
              <a:t>2070</a:t>
            </a:r>
            <a:r>
              <a:rPr kumimoji="1" lang="ja-JP" altLang="en-US" sz="900" dirty="0"/>
              <a:t>年には現在の約７割にまで減少する予測。</a:t>
            </a:r>
            <a:r>
              <a:rPr kumimoji="1" lang="ja-JP" altLang="en-US" sz="900" b="1" dirty="0"/>
              <a:t>少子高齢化はますます進行</a:t>
            </a:r>
            <a:r>
              <a:rPr kumimoji="1" lang="ja-JP" altLang="en-US" sz="900" dirty="0"/>
              <a:t>する見込。</a:t>
            </a:r>
            <a:endParaRPr kumimoji="1" lang="en-US" altLang="ja-JP" sz="900" dirty="0"/>
          </a:p>
          <a:p>
            <a:pPr marL="180975" indent="-180975">
              <a:spcBef>
                <a:spcPts val="300"/>
              </a:spcBef>
            </a:pPr>
            <a:r>
              <a:rPr kumimoji="1" lang="ja-JP" altLang="en-US" sz="1100" dirty="0"/>
              <a:t>◆進化するデジタル技術との共生</a:t>
            </a:r>
          </a:p>
          <a:p>
            <a:pPr marL="180975" indent="-180975"/>
            <a:r>
              <a:rPr kumimoji="1" lang="ja-JP" altLang="en-US" sz="900" dirty="0"/>
              <a:t>　・ＡＩをはじめ急速な進化を遂げたデジタル技術が、社会のあらゆる分野に浸透し、</a:t>
            </a:r>
            <a:r>
              <a:rPr kumimoji="1" lang="ja-JP" altLang="en-US" sz="900" b="1" dirty="0"/>
              <a:t>産業構造や生活スタイルが大きく変化</a:t>
            </a:r>
            <a:r>
              <a:rPr kumimoji="1" lang="ja-JP" altLang="en-US" sz="900" dirty="0"/>
              <a:t>。</a:t>
            </a:r>
          </a:p>
        </p:txBody>
      </p:sp>
      <p:sp>
        <p:nvSpPr>
          <p:cNvPr id="13" name="テキスト ボックス 12">
            <a:extLst>
              <a:ext uri="{FF2B5EF4-FFF2-40B4-BE49-F238E27FC236}">
                <a16:creationId xmlns:a16="http://schemas.microsoft.com/office/drawing/2014/main" id="{51396C52-ED72-9B73-E418-24A28A80693A}"/>
              </a:ext>
            </a:extLst>
          </p:cNvPr>
          <p:cNvSpPr txBox="1"/>
          <p:nvPr/>
        </p:nvSpPr>
        <p:spPr>
          <a:xfrm>
            <a:off x="211109" y="970638"/>
            <a:ext cx="9900000" cy="72000"/>
          </a:xfrm>
          <a:prstGeom prst="rect">
            <a:avLst/>
          </a:prstGeom>
          <a:solidFill>
            <a:schemeClr val="accent1">
              <a:lumMod val="20000"/>
              <a:lumOff val="80000"/>
            </a:schemeClr>
          </a:solidFill>
        </p:spPr>
        <p:txBody>
          <a:bodyPr wrap="square" rtlCol="0">
            <a:spAutoFit/>
          </a:bodyPr>
          <a:lstStyle/>
          <a:p>
            <a:endParaRPr kumimoji="1" lang="en-US" altLang="ja-JP" sz="1400" dirty="0"/>
          </a:p>
        </p:txBody>
      </p:sp>
      <p:sp>
        <p:nvSpPr>
          <p:cNvPr id="11" name="テキスト ボックス 10">
            <a:extLst>
              <a:ext uri="{FF2B5EF4-FFF2-40B4-BE49-F238E27FC236}">
                <a16:creationId xmlns:a16="http://schemas.microsoft.com/office/drawing/2014/main" id="{A38422F5-F764-5D49-B24E-9F072509DB2A}"/>
              </a:ext>
            </a:extLst>
          </p:cNvPr>
          <p:cNvSpPr txBox="1"/>
          <p:nvPr/>
        </p:nvSpPr>
        <p:spPr>
          <a:xfrm>
            <a:off x="211109" y="2246988"/>
            <a:ext cx="9900000" cy="72000"/>
          </a:xfrm>
          <a:prstGeom prst="rect">
            <a:avLst/>
          </a:prstGeom>
          <a:solidFill>
            <a:schemeClr val="accent1">
              <a:lumMod val="20000"/>
              <a:lumOff val="80000"/>
            </a:schemeClr>
          </a:solidFill>
        </p:spPr>
        <p:txBody>
          <a:bodyPr wrap="square" rtlCol="0">
            <a:spAutoFit/>
          </a:bodyPr>
          <a:lstStyle/>
          <a:p>
            <a:endParaRPr kumimoji="1" lang="en-US" altLang="ja-JP" sz="1400" dirty="0"/>
          </a:p>
        </p:txBody>
      </p:sp>
      <p:sp>
        <p:nvSpPr>
          <p:cNvPr id="12" name="テキスト ボックス 11">
            <a:extLst>
              <a:ext uri="{FF2B5EF4-FFF2-40B4-BE49-F238E27FC236}">
                <a16:creationId xmlns:a16="http://schemas.microsoft.com/office/drawing/2014/main" id="{72DAA320-036B-A987-DE54-0BE5F4DD9BB4}"/>
              </a:ext>
            </a:extLst>
          </p:cNvPr>
          <p:cNvSpPr txBox="1"/>
          <p:nvPr/>
        </p:nvSpPr>
        <p:spPr>
          <a:xfrm>
            <a:off x="211109" y="5133063"/>
            <a:ext cx="9900000" cy="72000"/>
          </a:xfrm>
          <a:prstGeom prst="rect">
            <a:avLst/>
          </a:prstGeom>
          <a:solidFill>
            <a:schemeClr val="accent1">
              <a:lumMod val="20000"/>
              <a:lumOff val="80000"/>
            </a:schemeClr>
          </a:solidFill>
        </p:spPr>
        <p:txBody>
          <a:bodyPr wrap="square" rtlCol="0">
            <a:spAutoFit/>
          </a:bodyPr>
          <a:lstStyle/>
          <a:p>
            <a:endParaRPr kumimoji="1" lang="en-US" altLang="ja-JP" sz="1400" dirty="0"/>
          </a:p>
        </p:txBody>
      </p:sp>
      <p:graphicFrame>
        <p:nvGraphicFramePr>
          <p:cNvPr id="19" name="表 18">
            <a:extLst>
              <a:ext uri="{FF2B5EF4-FFF2-40B4-BE49-F238E27FC236}">
                <a16:creationId xmlns:a16="http://schemas.microsoft.com/office/drawing/2014/main" id="{90CB6A68-6C54-ABDA-EBCD-A836E2B55AD9}"/>
              </a:ext>
            </a:extLst>
          </p:cNvPr>
          <p:cNvGraphicFramePr>
            <a:graphicFrameLocks noGrp="1"/>
          </p:cNvGraphicFramePr>
          <p:nvPr>
            <p:extLst>
              <p:ext uri="{D42A27DB-BD31-4B8C-83A1-F6EECF244321}">
                <p14:modId xmlns:p14="http://schemas.microsoft.com/office/powerpoint/2010/main" val="2510689359"/>
              </p:ext>
            </p:extLst>
          </p:nvPr>
        </p:nvGraphicFramePr>
        <p:xfrm>
          <a:off x="429246" y="2812966"/>
          <a:ext cx="4796353" cy="2163319"/>
        </p:xfrm>
        <a:graphic>
          <a:graphicData uri="http://schemas.openxmlformats.org/drawingml/2006/table">
            <a:tbl>
              <a:tblPr firstRow="1" bandRow="1">
                <a:tableStyleId>{912C8C85-51F0-491E-9774-3900AFEF0FD7}</a:tableStyleId>
              </a:tblPr>
              <a:tblGrid>
                <a:gridCol w="764353">
                  <a:extLst>
                    <a:ext uri="{9D8B030D-6E8A-4147-A177-3AD203B41FA5}">
                      <a16:colId xmlns:a16="http://schemas.microsoft.com/office/drawing/2014/main" val="1357799149"/>
                    </a:ext>
                  </a:extLst>
                </a:gridCol>
                <a:gridCol w="1980000">
                  <a:extLst>
                    <a:ext uri="{9D8B030D-6E8A-4147-A177-3AD203B41FA5}">
                      <a16:colId xmlns:a16="http://schemas.microsoft.com/office/drawing/2014/main" val="2841958014"/>
                    </a:ext>
                  </a:extLst>
                </a:gridCol>
                <a:gridCol w="756000">
                  <a:extLst>
                    <a:ext uri="{9D8B030D-6E8A-4147-A177-3AD203B41FA5}">
                      <a16:colId xmlns:a16="http://schemas.microsoft.com/office/drawing/2014/main" val="3099092045"/>
                    </a:ext>
                  </a:extLst>
                </a:gridCol>
                <a:gridCol w="792000">
                  <a:extLst>
                    <a:ext uri="{9D8B030D-6E8A-4147-A177-3AD203B41FA5}">
                      <a16:colId xmlns:a16="http://schemas.microsoft.com/office/drawing/2014/main" val="1611212139"/>
                    </a:ext>
                  </a:extLst>
                </a:gridCol>
                <a:gridCol w="504000">
                  <a:extLst>
                    <a:ext uri="{9D8B030D-6E8A-4147-A177-3AD203B41FA5}">
                      <a16:colId xmlns:a16="http://schemas.microsoft.com/office/drawing/2014/main" val="899097253"/>
                    </a:ext>
                  </a:extLst>
                </a:gridCol>
              </a:tblGrid>
              <a:tr h="177884">
                <a:tc>
                  <a:txBody>
                    <a:bodyPr/>
                    <a:lstStyle/>
                    <a:p>
                      <a:pPr algn="ct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主要取組事項</a:t>
                      </a:r>
                      <a:endParaRPr kumimoji="1" lang="en-US" altLang="ja-JP" sz="900" b="0" dirty="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進捗管理指標</a:t>
                      </a:r>
                      <a:endParaRPr kumimoji="1" lang="en-US" altLang="ja-JP" sz="900" b="0" dirty="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策定当初</a:t>
                      </a:r>
                      <a:endParaRPr kumimoji="1" lang="en-US" altLang="ja-JP" sz="900" b="0" dirty="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kumimoji="1" lang="en-US" altLang="ja-JP" sz="900" b="0" dirty="0">
                          <a:solidFill>
                            <a:sysClr val="windowText" lastClr="000000"/>
                          </a:solidFill>
                          <a:latin typeface="BIZ UDPゴシック" panose="020B0400000000000000" pitchFamily="50" charset="-128"/>
                          <a:ea typeface="BIZ UDPゴシック" panose="020B0400000000000000" pitchFamily="50" charset="-128"/>
                        </a:rPr>
                        <a:t>2024</a:t>
                      </a: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年度</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状況</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060188519"/>
                  </a:ext>
                </a:extLst>
              </a:tr>
              <a:tr h="235401">
                <a:tc rowSpan="2">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１</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先進的</a:t>
                      </a:r>
                      <a:r>
                        <a:rPr kumimoji="1" lang="en-US" altLang="ja-JP" sz="800" b="0" dirty="0">
                          <a:solidFill>
                            <a:schemeClr val="tx1"/>
                          </a:solidFill>
                          <a:latin typeface="BIZ UDPゴシック" panose="020B0400000000000000" pitchFamily="50" charset="-128"/>
                          <a:ea typeface="BIZ UDPゴシック" panose="020B0400000000000000" pitchFamily="50" charset="-128"/>
                        </a:rPr>
                        <a:t>ICT</a:t>
                      </a:r>
                      <a:r>
                        <a:rPr kumimoji="1" lang="ja-JP" altLang="en-US" sz="800" b="0" dirty="0">
                          <a:solidFill>
                            <a:schemeClr val="tx1"/>
                          </a:solidFill>
                          <a:latin typeface="BIZ UDPゴシック" panose="020B0400000000000000" pitchFamily="50" charset="-128"/>
                          <a:ea typeface="BIZ UDPゴシック" panose="020B0400000000000000" pitchFamily="50" charset="-128"/>
                        </a:rPr>
                        <a:t>を取り入れた</a:t>
                      </a:r>
                      <a:br>
                        <a:rPr kumimoji="1" lang="en-US" altLang="ja-JP" sz="800" b="0" dirty="0">
                          <a:solidFill>
                            <a:schemeClr val="tx1"/>
                          </a:solidFill>
                          <a:latin typeface="BIZ UDPゴシック" panose="020B0400000000000000" pitchFamily="50" charset="-128"/>
                          <a:ea typeface="BIZ UDPゴシック" panose="020B0400000000000000" pitchFamily="50" charset="-128"/>
                        </a:rPr>
                      </a:br>
                      <a:r>
                        <a:rPr kumimoji="1" lang="ja-JP" altLang="en-US" sz="800" b="0" dirty="0">
                          <a:solidFill>
                            <a:schemeClr val="tx1"/>
                          </a:solidFill>
                          <a:latin typeface="BIZ UDPゴシック" panose="020B0400000000000000" pitchFamily="50" charset="-128"/>
                          <a:ea typeface="BIZ UDPゴシック" panose="020B0400000000000000" pitchFamily="50" charset="-128"/>
                        </a:rPr>
                        <a:t>業務変革</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en-US" altLang="ja-JP" sz="800" b="0" dirty="0">
                          <a:solidFill>
                            <a:schemeClr val="tx1"/>
                          </a:solidFill>
                          <a:latin typeface="BIZ UDPゴシック" panose="020B0400000000000000" pitchFamily="50" charset="-128"/>
                          <a:ea typeface="BIZ UDPゴシック" panose="020B0400000000000000" pitchFamily="50" charset="-128"/>
                        </a:rPr>
                        <a:t>RPA</a:t>
                      </a:r>
                      <a:r>
                        <a:rPr kumimoji="1" lang="ja-JP" altLang="en-US" sz="800" b="0" dirty="0">
                          <a:solidFill>
                            <a:schemeClr val="tx1"/>
                          </a:solidFill>
                          <a:latin typeface="BIZ UDPゴシック" panose="020B0400000000000000" pitchFamily="50" charset="-128"/>
                          <a:ea typeface="BIZ UDPゴシック" panose="020B0400000000000000" pitchFamily="50" charset="-128"/>
                        </a:rPr>
                        <a:t>の活用業務数（累計）</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４業務</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109</a:t>
                      </a:r>
                      <a:r>
                        <a:rPr kumimoji="1" lang="ja-JP" altLang="en-US" sz="800" b="0" dirty="0">
                          <a:solidFill>
                            <a:schemeClr val="tx1"/>
                          </a:solidFill>
                          <a:latin typeface="BIZ UDPゴシック" panose="020B0400000000000000" pitchFamily="50" charset="-128"/>
                          <a:ea typeface="BIZ UDPゴシック" panose="020B0400000000000000" pitchFamily="50" charset="-128"/>
                        </a:rPr>
                        <a:t>業務</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683082672"/>
                  </a:ext>
                </a:extLst>
              </a:tr>
              <a:tr h="380879">
                <a:tc vMerge="1">
                  <a:txBody>
                    <a:bodyPr/>
                    <a:lstStyle/>
                    <a:p>
                      <a:pPr algn="l"/>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クラウドサービス利用件数（累計）</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800" b="0" dirty="0">
                          <a:solidFill>
                            <a:schemeClr val="tx1"/>
                          </a:solidFill>
                          <a:latin typeface="BIZ UDPゴシック" panose="020B0400000000000000" pitchFamily="50" charset="-128"/>
                          <a:ea typeface="BIZ UDPゴシック" panose="020B0400000000000000" pitchFamily="50" charset="-128"/>
                        </a:rPr>
                        <a:t>２１件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37</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目標達成</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3691209955"/>
                  </a:ext>
                </a:extLst>
              </a:tr>
              <a:tr h="235401">
                <a:tc rowSpan="2">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２</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p>
                      <a:pPr algn="l"/>
                      <a:r>
                        <a:rPr kumimoji="1" lang="en-US" altLang="ja-JP" sz="800" b="0" dirty="0">
                          <a:solidFill>
                            <a:schemeClr val="tx1"/>
                          </a:solidFill>
                          <a:latin typeface="BIZ UDPゴシック" panose="020B0400000000000000" pitchFamily="50" charset="-128"/>
                          <a:ea typeface="BIZ UDPゴシック" panose="020B0400000000000000" pitchFamily="50" charset="-128"/>
                        </a:rPr>
                        <a:t>ICT</a:t>
                      </a:r>
                      <a:r>
                        <a:rPr kumimoji="1" lang="ja-JP" altLang="en-US" sz="800" b="0" dirty="0">
                          <a:solidFill>
                            <a:schemeClr val="tx1"/>
                          </a:solidFill>
                          <a:latin typeface="BIZ UDPゴシック" panose="020B0400000000000000" pitchFamily="50" charset="-128"/>
                          <a:ea typeface="BIZ UDPゴシック" panose="020B0400000000000000" pitchFamily="50" charset="-128"/>
                        </a:rPr>
                        <a:t>環境の</a:t>
                      </a:r>
                      <a:br>
                        <a:rPr kumimoji="1" lang="en-US" altLang="ja-JP" sz="800" b="0" dirty="0">
                          <a:solidFill>
                            <a:schemeClr val="tx1"/>
                          </a:solidFill>
                          <a:latin typeface="BIZ UDPゴシック" panose="020B0400000000000000" pitchFamily="50" charset="-128"/>
                          <a:ea typeface="BIZ UDPゴシック" panose="020B0400000000000000" pitchFamily="50" charset="-128"/>
                        </a:rPr>
                      </a:br>
                      <a:r>
                        <a:rPr kumimoji="1" lang="ja-JP" altLang="en-US" sz="800" b="0" dirty="0">
                          <a:solidFill>
                            <a:schemeClr val="tx1"/>
                          </a:solidFill>
                          <a:latin typeface="BIZ UDPゴシック" panose="020B0400000000000000" pitchFamily="50" charset="-128"/>
                          <a:ea typeface="BIZ UDPゴシック" panose="020B0400000000000000" pitchFamily="50" charset="-128"/>
                        </a:rPr>
                        <a:t>モバイル化</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テレワークで利用可能な端末台数（累計）</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1,100</a:t>
                      </a:r>
                      <a:r>
                        <a:rPr kumimoji="1" lang="ja-JP" altLang="en-US" sz="800" b="0" dirty="0">
                          <a:solidFill>
                            <a:schemeClr val="tx1"/>
                          </a:solidFill>
                          <a:latin typeface="BIZ UDPゴシック" panose="020B0400000000000000" pitchFamily="50" charset="-128"/>
                          <a:ea typeface="BIZ UDPゴシック" panose="020B0400000000000000" pitchFamily="50" charset="-128"/>
                        </a:rPr>
                        <a:t>台</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kern="1200" dirty="0">
                          <a:solidFill>
                            <a:schemeClr val="tx1"/>
                          </a:solidFill>
                          <a:latin typeface="BIZ UDPゴシック" panose="020B0400000000000000" pitchFamily="50" charset="-128"/>
                          <a:ea typeface="BIZ UDPゴシック" panose="020B0400000000000000" pitchFamily="50" charset="-128"/>
                          <a:cs typeface="+mn-cs"/>
                        </a:rPr>
                        <a:t>13,108</a:t>
                      </a:r>
                      <a:r>
                        <a:rPr kumimoji="1" lang="ja-JP" altLang="en-US" sz="800" b="0" kern="1200" dirty="0">
                          <a:solidFill>
                            <a:schemeClr val="tx1"/>
                          </a:solidFill>
                          <a:latin typeface="BIZ UDPゴシック" panose="020B0400000000000000" pitchFamily="50" charset="-128"/>
                          <a:ea typeface="BIZ UDPゴシック" panose="020B0400000000000000" pitchFamily="50" charset="-128"/>
                          <a:cs typeface="+mn-cs"/>
                        </a:rPr>
                        <a:t>台</a:t>
                      </a:r>
                      <a:endParaRPr kumimoji="1" lang="en-US" altLang="ja-JP" sz="800" b="0" kern="1200" dirty="0">
                        <a:solidFill>
                          <a:schemeClr val="tx1"/>
                        </a:solidFill>
                        <a:latin typeface="BIZ UDPゴシック" panose="020B0400000000000000" pitchFamily="50" charset="-128"/>
                        <a:ea typeface="BIZ UDPゴシック" panose="020B0400000000000000" pitchFamily="50" charset="-128"/>
                        <a:cs typeface="+mn-cs"/>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31230185"/>
                  </a:ext>
                </a:extLst>
              </a:tr>
              <a:tr h="308140">
                <a:tc vMerge="1">
                  <a:txBody>
                    <a:bodyPr/>
                    <a:lstStyle/>
                    <a:p>
                      <a:pPr marL="0" indent="0" algn="l"/>
                      <a:endParaRPr kumimoji="1" lang="en-US" altLang="ja-JP" sz="900" b="0" u="none"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gn="l"/>
                      <a:r>
                        <a:rPr kumimoji="1" lang="ja-JP" altLang="en-US" sz="800" b="0" u="none" dirty="0">
                          <a:solidFill>
                            <a:schemeClr val="tx1"/>
                          </a:solidFill>
                          <a:latin typeface="BIZ UDPゴシック" panose="020B0400000000000000" pitchFamily="50" charset="-128"/>
                          <a:ea typeface="BIZ UDPゴシック" panose="020B0400000000000000" pitchFamily="50" charset="-128"/>
                        </a:rPr>
                        <a:t>他の所属の職員と電子ファイルを共有して共通作業を行うグループ数（累計）　</a:t>
                      </a:r>
                      <a:endParaRPr kumimoji="1" lang="en-US" altLang="ja-JP" sz="800" b="0" u="none"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b="0" dirty="0">
                          <a:solidFill>
                            <a:schemeClr val="tx1"/>
                          </a:solidFill>
                          <a:latin typeface="BIZ UDPゴシック" panose="020B0400000000000000" pitchFamily="50" charset="-128"/>
                          <a:ea typeface="BIZ UDPゴシック" panose="020B0400000000000000" pitchFamily="50" charset="-128"/>
                        </a:rPr>
                        <a:t>（</a:t>
                      </a:r>
                      <a:r>
                        <a:rPr kumimoji="1" lang="en-US" altLang="ja-JP" sz="500" b="0" dirty="0">
                          <a:solidFill>
                            <a:schemeClr val="tx1"/>
                          </a:solidFill>
                          <a:latin typeface="BIZ UDPゴシック" panose="020B0400000000000000" pitchFamily="50" charset="-128"/>
                          <a:ea typeface="BIZ UDPゴシック" panose="020B0400000000000000" pitchFamily="50" charset="-128"/>
                        </a:rPr>
                        <a:t>2023</a:t>
                      </a:r>
                      <a:r>
                        <a:rPr kumimoji="1" lang="ja-JP" altLang="en-US" sz="500" b="0" dirty="0">
                          <a:solidFill>
                            <a:schemeClr val="tx1"/>
                          </a:solidFill>
                          <a:latin typeface="BIZ UDPゴシック" panose="020B0400000000000000" pitchFamily="50" charset="-128"/>
                          <a:ea typeface="BIZ UDPゴシック" panose="020B0400000000000000" pitchFamily="50" charset="-128"/>
                        </a:rPr>
                        <a:t>年</a:t>
                      </a:r>
                      <a:r>
                        <a:rPr kumimoji="1" lang="en-US" altLang="ja-JP" sz="500" b="0" dirty="0">
                          <a:solidFill>
                            <a:schemeClr val="tx1"/>
                          </a:solidFill>
                          <a:latin typeface="BIZ UDPゴシック" panose="020B0400000000000000" pitchFamily="50" charset="-128"/>
                          <a:ea typeface="BIZ UDPゴシック" panose="020B0400000000000000" pitchFamily="50" charset="-128"/>
                        </a:rPr>
                        <a:t>11</a:t>
                      </a:r>
                      <a:r>
                        <a:rPr kumimoji="1" lang="ja-JP" altLang="en-US" sz="500" b="0" dirty="0">
                          <a:solidFill>
                            <a:schemeClr val="tx1"/>
                          </a:solidFill>
                          <a:latin typeface="BIZ UDPゴシック" panose="020B0400000000000000" pitchFamily="50" charset="-128"/>
                          <a:ea typeface="BIZ UDPゴシック" panose="020B0400000000000000" pitchFamily="50" charset="-128"/>
                        </a:rPr>
                        <a:t>月末時点）</a:t>
                      </a:r>
                      <a:endParaRPr kumimoji="1" lang="en-US" altLang="ja-JP" sz="5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133</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目標達成</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1151036318"/>
                  </a:ext>
                </a:extLst>
              </a:tr>
              <a:tr h="308140">
                <a:tc rowSpan="3">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３</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行政手続の</a:t>
                      </a:r>
                      <a:br>
                        <a:rPr kumimoji="1" lang="en-US" altLang="ja-JP" sz="800" b="0" dirty="0">
                          <a:solidFill>
                            <a:schemeClr val="tx1"/>
                          </a:solidFill>
                          <a:latin typeface="BIZ UDPゴシック" panose="020B0400000000000000" pitchFamily="50" charset="-128"/>
                          <a:ea typeface="BIZ UDPゴシック" panose="020B0400000000000000" pitchFamily="50" charset="-128"/>
                        </a:rPr>
                      </a:br>
                      <a:r>
                        <a:rPr kumimoji="1" lang="ja-JP" altLang="en-US" sz="800" b="0" dirty="0">
                          <a:solidFill>
                            <a:schemeClr val="tx1"/>
                          </a:solidFill>
                          <a:latin typeface="BIZ UDPゴシック" panose="020B0400000000000000" pitchFamily="50" charset="-128"/>
                          <a:ea typeface="BIZ UDPゴシック" panose="020B0400000000000000" pitchFamily="50" charset="-128"/>
                        </a:rPr>
                        <a:t>デジタル化</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800" b="0" dirty="0">
                          <a:solidFill>
                            <a:schemeClr val="tx1"/>
                          </a:solidFill>
                          <a:latin typeface="+mn-ea"/>
                          <a:ea typeface="+mn-ea"/>
                        </a:rPr>
                        <a:t>電子申請・届出システム利用手続数（愛知県分）</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114</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162</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978668498"/>
                  </a:ext>
                </a:extLst>
              </a:tr>
              <a:tr h="235401">
                <a:tc vMerge="1">
                  <a:txBody>
                    <a:bodyPr/>
                    <a:lstStyle/>
                    <a:p>
                      <a:pPr algn="l"/>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800" b="0" dirty="0">
                          <a:solidFill>
                            <a:schemeClr val="tx1"/>
                          </a:solidFill>
                          <a:latin typeface="+mn-ea"/>
                          <a:ea typeface="+mn-ea"/>
                        </a:rPr>
                        <a:t>「ぴったりサービス」対応市町村数</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28</a:t>
                      </a:r>
                      <a:r>
                        <a:rPr kumimoji="1" lang="ja-JP" altLang="en-US" sz="800" b="0" dirty="0">
                          <a:solidFill>
                            <a:schemeClr val="tx1"/>
                          </a:solidFill>
                          <a:latin typeface="BIZ UDPゴシック" panose="020B0400000000000000" pitchFamily="50" charset="-128"/>
                          <a:ea typeface="BIZ UDPゴシック" panose="020B0400000000000000" pitchFamily="50" charset="-128"/>
                        </a:rPr>
                        <a:t>市町村</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54</a:t>
                      </a:r>
                      <a:r>
                        <a:rPr kumimoji="1" lang="ja-JP" altLang="en-US" sz="800" b="0" dirty="0">
                          <a:solidFill>
                            <a:schemeClr val="tx1"/>
                          </a:solidFill>
                          <a:latin typeface="BIZ UDPゴシック" panose="020B0400000000000000" pitchFamily="50" charset="-128"/>
                          <a:ea typeface="BIZ UDPゴシック" panose="020B0400000000000000" pitchFamily="50" charset="-128"/>
                        </a:rPr>
                        <a:t>市町村</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目標達成</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3554406066"/>
                  </a:ext>
                </a:extLst>
              </a:tr>
              <a:tr h="282073">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電子契約サービスによる契約件数（累計）</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379</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b="0" dirty="0">
                          <a:solidFill>
                            <a:schemeClr val="tx1"/>
                          </a:solidFill>
                          <a:latin typeface="BIZ UDPゴシック" panose="020B0400000000000000" pitchFamily="50" charset="-128"/>
                          <a:ea typeface="BIZ UDPゴシック" panose="020B0400000000000000" pitchFamily="50" charset="-128"/>
                        </a:rPr>
                        <a:t>（</a:t>
                      </a:r>
                      <a:r>
                        <a:rPr kumimoji="1" lang="en-US" altLang="ja-JP" sz="500" b="0" dirty="0">
                          <a:solidFill>
                            <a:schemeClr val="tx1"/>
                          </a:solidFill>
                          <a:latin typeface="BIZ UDPゴシック" panose="020B0400000000000000" pitchFamily="50" charset="-128"/>
                          <a:ea typeface="BIZ UDPゴシック" panose="020B0400000000000000" pitchFamily="50" charset="-128"/>
                        </a:rPr>
                        <a:t>2023</a:t>
                      </a:r>
                      <a:r>
                        <a:rPr kumimoji="1" lang="ja-JP" altLang="en-US" sz="500" b="0" dirty="0">
                          <a:solidFill>
                            <a:schemeClr val="tx1"/>
                          </a:solidFill>
                          <a:latin typeface="BIZ UDPゴシック" panose="020B0400000000000000" pitchFamily="50" charset="-128"/>
                          <a:ea typeface="BIZ UDPゴシック" panose="020B0400000000000000" pitchFamily="50" charset="-128"/>
                        </a:rPr>
                        <a:t>年</a:t>
                      </a:r>
                      <a:r>
                        <a:rPr kumimoji="1" lang="en-US" altLang="ja-JP" sz="500" b="0" dirty="0">
                          <a:solidFill>
                            <a:schemeClr val="tx1"/>
                          </a:solidFill>
                          <a:latin typeface="BIZ UDPゴシック" panose="020B0400000000000000" pitchFamily="50" charset="-128"/>
                          <a:ea typeface="BIZ UDPゴシック" panose="020B0400000000000000" pitchFamily="50" charset="-128"/>
                        </a:rPr>
                        <a:t>11</a:t>
                      </a:r>
                      <a:r>
                        <a:rPr kumimoji="1" lang="ja-JP" altLang="en-US" sz="500" b="0" dirty="0">
                          <a:solidFill>
                            <a:schemeClr val="tx1"/>
                          </a:solidFill>
                          <a:latin typeface="BIZ UDPゴシック" panose="020B0400000000000000" pitchFamily="50" charset="-128"/>
                          <a:ea typeface="BIZ UDPゴシック" panose="020B0400000000000000" pitchFamily="50" charset="-128"/>
                        </a:rPr>
                        <a:t>月末時点）</a:t>
                      </a:r>
                      <a:endParaRPr kumimoji="1" lang="en-US" altLang="ja-JP" sz="5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5,565</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目標達成</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2226719546"/>
                  </a:ext>
                </a:extLst>
              </a:tr>
            </a:tbl>
          </a:graphicData>
        </a:graphic>
      </p:graphicFrame>
      <p:graphicFrame>
        <p:nvGraphicFramePr>
          <p:cNvPr id="21" name="表 20">
            <a:extLst>
              <a:ext uri="{FF2B5EF4-FFF2-40B4-BE49-F238E27FC236}">
                <a16:creationId xmlns:a16="http://schemas.microsoft.com/office/drawing/2014/main" id="{D6A348C3-6EE3-11CF-53FF-2848A27AF8D0}"/>
              </a:ext>
            </a:extLst>
          </p:cNvPr>
          <p:cNvGraphicFramePr>
            <a:graphicFrameLocks noGrp="1"/>
          </p:cNvGraphicFramePr>
          <p:nvPr>
            <p:extLst>
              <p:ext uri="{D42A27DB-BD31-4B8C-83A1-F6EECF244321}">
                <p14:modId xmlns:p14="http://schemas.microsoft.com/office/powerpoint/2010/main" val="1257855649"/>
              </p:ext>
            </p:extLst>
          </p:nvPr>
        </p:nvGraphicFramePr>
        <p:xfrm>
          <a:off x="5314756" y="2812966"/>
          <a:ext cx="4796353" cy="2163993"/>
        </p:xfrm>
        <a:graphic>
          <a:graphicData uri="http://schemas.openxmlformats.org/drawingml/2006/table">
            <a:tbl>
              <a:tblPr firstRow="1" bandRow="1">
                <a:tableStyleId>{912C8C85-51F0-491E-9774-3900AFEF0FD7}</a:tableStyleId>
              </a:tblPr>
              <a:tblGrid>
                <a:gridCol w="764353">
                  <a:extLst>
                    <a:ext uri="{9D8B030D-6E8A-4147-A177-3AD203B41FA5}">
                      <a16:colId xmlns:a16="http://schemas.microsoft.com/office/drawing/2014/main" val="1357799149"/>
                    </a:ext>
                  </a:extLst>
                </a:gridCol>
                <a:gridCol w="1980000">
                  <a:extLst>
                    <a:ext uri="{9D8B030D-6E8A-4147-A177-3AD203B41FA5}">
                      <a16:colId xmlns:a16="http://schemas.microsoft.com/office/drawing/2014/main" val="2841958014"/>
                    </a:ext>
                  </a:extLst>
                </a:gridCol>
                <a:gridCol w="756000">
                  <a:extLst>
                    <a:ext uri="{9D8B030D-6E8A-4147-A177-3AD203B41FA5}">
                      <a16:colId xmlns:a16="http://schemas.microsoft.com/office/drawing/2014/main" val="3099092045"/>
                    </a:ext>
                  </a:extLst>
                </a:gridCol>
                <a:gridCol w="792000">
                  <a:extLst>
                    <a:ext uri="{9D8B030D-6E8A-4147-A177-3AD203B41FA5}">
                      <a16:colId xmlns:a16="http://schemas.microsoft.com/office/drawing/2014/main" val="1611212139"/>
                    </a:ext>
                  </a:extLst>
                </a:gridCol>
                <a:gridCol w="504000">
                  <a:extLst>
                    <a:ext uri="{9D8B030D-6E8A-4147-A177-3AD203B41FA5}">
                      <a16:colId xmlns:a16="http://schemas.microsoft.com/office/drawing/2014/main" val="899097253"/>
                    </a:ext>
                  </a:extLst>
                </a:gridCol>
              </a:tblGrid>
              <a:tr h="177884">
                <a:tc>
                  <a:txBody>
                    <a:bodyPr/>
                    <a:lstStyle/>
                    <a:p>
                      <a:pPr algn="ct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主要取組事項</a:t>
                      </a:r>
                      <a:endParaRPr kumimoji="1" lang="en-US" altLang="ja-JP" sz="900" b="0" dirty="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進捗管理指標</a:t>
                      </a:r>
                      <a:endParaRPr kumimoji="1" lang="en-US" altLang="ja-JP" sz="900" b="0" dirty="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策定当初</a:t>
                      </a:r>
                      <a:endParaRPr kumimoji="1" lang="en-US" altLang="ja-JP" sz="900" b="0" dirty="0">
                        <a:solidFill>
                          <a:sysClr val="windowText" lastClr="000000"/>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kumimoji="1" lang="en-US" altLang="ja-JP" sz="900" b="0" dirty="0">
                          <a:solidFill>
                            <a:sysClr val="windowText" lastClr="000000"/>
                          </a:solidFill>
                          <a:latin typeface="BIZ UDPゴシック" panose="020B0400000000000000" pitchFamily="50" charset="-128"/>
                          <a:ea typeface="BIZ UDPゴシック" panose="020B0400000000000000" pitchFamily="50" charset="-128"/>
                        </a:rPr>
                        <a:t>2024</a:t>
                      </a: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年度</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pPr algn="ctr"/>
                      <a:r>
                        <a:rPr kumimoji="1" lang="ja-JP" altLang="en-US" sz="900" b="0" dirty="0">
                          <a:solidFill>
                            <a:sysClr val="windowText" lastClr="000000"/>
                          </a:solidFill>
                          <a:latin typeface="BIZ UDPゴシック" panose="020B0400000000000000" pitchFamily="50" charset="-128"/>
                          <a:ea typeface="BIZ UDPゴシック" panose="020B0400000000000000" pitchFamily="50" charset="-128"/>
                        </a:rPr>
                        <a:t>状況</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3060188519"/>
                  </a:ext>
                </a:extLst>
              </a:tr>
              <a:tr h="245137">
                <a:tc rowSpan="3">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４</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官・民における積極的データ</a:t>
                      </a:r>
                      <a:br>
                        <a:rPr kumimoji="1" lang="en-US" altLang="ja-JP" sz="800" b="0" dirty="0">
                          <a:solidFill>
                            <a:schemeClr val="tx1"/>
                          </a:solidFill>
                          <a:latin typeface="BIZ UDPゴシック" panose="020B0400000000000000" pitchFamily="50" charset="-128"/>
                          <a:ea typeface="BIZ UDPゴシック" panose="020B0400000000000000" pitchFamily="50" charset="-128"/>
                        </a:rPr>
                      </a:br>
                      <a:r>
                        <a:rPr kumimoji="1" lang="ja-JP" altLang="en-US" sz="800" b="0" dirty="0">
                          <a:solidFill>
                            <a:schemeClr val="tx1"/>
                          </a:solidFill>
                          <a:latin typeface="BIZ UDPゴシック" panose="020B0400000000000000" pitchFamily="50" charset="-128"/>
                          <a:ea typeface="BIZ UDPゴシック" panose="020B0400000000000000" pitchFamily="50" charset="-128"/>
                        </a:rPr>
                        <a:t>活用</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800" b="0" dirty="0">
                          <a:solidFill>
                            <a:schemeClr val="tx1"/>
                          </a:solidFill>
                          <a:latin typeface="+mn-ea"/>
                          <a:ea typeface="+mn-ea"/>
                        </a:rPr>
                        <a:t>オープンデータ推奨データセット項目数（累計）</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10</a:t>
                      </a:r>
                      <a:r>
                        <a:rPr kumimoji="1" lang="ja-JP" altLang="en-US" sz="800" b="0" dirty="0">
                          <a:solidFill>
                            <a:schemeClr val="tx1"/>
                          </a:solidFill>
                          <a:latin typeface="BIZ UDPゴシック" panose="020B0400000000000000" pitchFamily="50" charset="-128"/>
                          <a:ea typeface="BIZ UDPゴシック" panose="020B0400000000000000" pitchFamily="50" charset="-128"/>
                        </a:rPr>
                        <a:t>項目</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19</a:t>
                      </a:r>
                      <a:r>
                        <a:rPr kumimoji="1" lang="ja-JP" altLang="en-US" sz="800" b="0" dirty="0">
                          <a:solidFill>
                            <a:schemeClr val="tx1"/>
                          </a:solidFill>
                          <a:latin typeface="BIZ UDPゴシック" panose="020B0400000000000000" pitchFamily="50" charset="-128"/>
                          <a:ea typeface="BIZ UDPゴシック" panose="020B0400000000000000" pitchFamily="50" charset="-128"/>
                        </a:rPr>
                        <a:t>項目</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目標達成</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1065618801"/>
                  </a:ext>
                </a:extLst>
              </a:tr>
              <a:tr h="367706">
                <a:tc vMerge="1">
                  <a:txBody>
                    <a:bodyPr/>
                    <a:lstStyle/>
                    <a:p>
                      <a:pPr marL="0" indent="0" algn="l"/>
                      <a:endParaRPr kumimoji="1" lang="ja-JP" altLang="en-US" sz="900" b="0" dirty="0">
                        <a:solidFill>
                          <a:schemeClr val="tx1"/>
                        </a:solidFill>
                        <a:latin typeface="+mn-ea"/>
                        <a:ea typeface="+mn-ea"/>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gn="l"/>
                      <a:r>
                        <a:rPr kumimoji="1" lang="en-US" altLang="ja-JP" sz="800" b="0" dirty="0">
                          <a:solidFill>
                            <a:schemeClr val="tx1"/>
                          </a:solidFill>
                          <a:latin typeface="+mn-ea"/>
                          <a:ea typeface="+mn-ea"/>
                        </a:rPr>
                        <a:t>EBPM</a:t>
                      </a:r>
                      <a:r>
                        <a:rPr kumimoji="1" lang="ja-JP" altLang="en-US" sz="800" b="0" dirty="0">
                          <a:solidFill>
                            <a:schemeClr val="tx1"/>
                          </a:solidFill>
                          <a:latin typeface="+mn-ea"/>
                          <a:ea typeface="+mn-ea"/>
                        </a:rPr>
                        <a:t>の手法により収集したデータを分析・</a:t>
                      </a:r>
                      <a:r>
                        <a:rPr kumimoji="1" lang="en-US" altLang="ja-JP" sz="800" b="0" dirty="0">
                          <a:solidFill>
                            <a:schemeClr val="tx1"/>
                          </a:solidFill>
                          <a:latin typeface="+mn-ea"/>
                          <a:ea typeface="+mn-ea"/>
                        </a:rPr>
                        <a:t> </a:t>
                      </a:r>
                      <a:r>
                        <a:rPr kumimoji="1" lang="ja-JP" altLang="en-US" sz="800" b="0" dirty="0">
                          <a:solidFill>
                            <a:schemeClr val="tx1"/>
                          </a:solidFill>
                          <a:latin typeface="+mn-ea"/>
                          <a:ea typeface="+mn-ea"/>
                        </a:rPr>
                        <a:t>活用した</a:t>
                      </a:r>
                      <a:r>
                        <a:rPr kumimoji="1" lang="en-US" altLang="ja-JP" sz="800" b="0" dirty="0">
                          <a:solidFill>
                            <a:schemeClr val="tx1"/>
                          </a:solidFill>
                          <a:latin typeface="+mn-ea"/>
                          <a:ea typeface="+mn-ea"/>
                        </a:rPr>
                        <a:t>PR</a:t>
                      </a:r>
                      <a:r>
                        <a:rPr kumimoji="1" lang="ja-JP" altLang="en-US" sz="800" b="0" dirty="0">
                          <a:solidFill>
                            <a:schemeClr val="tx1"/>
                          </a:solidFill>
                          <a:latin typeface="+mn-ea"/>
                          <a:ea typeface="+mn-ea"/>
                        </a:rPr>
                        <a:t>・プロモーション件数（年間）</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5</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7</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932738829"/>
                  </a:ext>
                </a:extLst>
              </a:tr>
              <a:tr h="245137">
                <a:tc vMerge="1">
                  <a:txBody>
                    <a:bodyPr/>
                    <a:lstStyle/>
                    <a:p>
                      <a:pPr algn="l"/>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800" b="0" dirty="0">
                          <a:solidFill>
                            <a:schemeClr val="tx1"/>
                          </a:solidFill>
                          <a:latin typeface="+mn-ea"/>
                          <a:ea typeface="+mn-ea"/>
                        </a:rPr>
                        <a:t>マイナンバー制度における情報連携を行う事務の数</a:t>
                      </a:r>
                      <a:r>
                        <a:rPr kumimoji="1" lang="en-US" altLang="ja-JP" sz="800" b="0" dirty="0">
                          <a:solidFill>
                            <a:schemeClr val="tx1"/>
                          </a:solidFill>
                          <a:latin typeface="+mn-ea"/>
                          <a:ea typeface="+mn-ea"/>
                        </a:rPr>
                        <a:t>(</a:t>
                      </a:r>
                      <a:r>
                        <a:rPr kumimoji="1" lang="ja-JP" altLang="en-US" sz="800" b="0" dirty="0">
                          <a:solidFill>
                            <a:schemeClr val="tx1"/>
                          </a:solidFill>
                          <a:latin typeface="+mn-ea"/>
                          <a:ea typeface="+mn-ea"/>
                        </a:rPr>
                        <a:t>累計</a:t>
                      </a:r>
                      <a:r>
                        <a:rPr kumimoji="1" lang="en-US" altLang="ja-JP" sz="800" b="0" dirty="0">
                          <a:solidFill>
                            <a:schemeClr val="tx1"/>
                          </a:solidFill>
                          <a:latin typeface="+mn-ea"/>
                          <a:ea typeface="+mn-ea"/>
                        </a:rPr>
                        <a:t>)</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21</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23</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168125362"/>
                  </a:ext>
                </a:extLst>
              </a:tr>
              <a:tr h="147581">
                <a:tc rowSpan="3">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５</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県全体の情報化の推進</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テレワーク導入市町村数</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14</a:t>
                      </a:r>
                      <a:r>
                        <a:rPr kumimoji="1" lang="ja-JP" altLang="en-US" sz="800" b="0" dirty="0">
                          <a:solidFill>
                            <a:schemeClr val="tx1"/>
                          </a:solidFill>
                          <a:latin typeface="BIZ UDPゴシック" panose="020B0400000000000000" pitchFamily="50" charset="-128"/>
                          <a:ea typeface="BIZ UDPゴシック" panose="020B0400000000000000" pitchFamily="50" charset="-128"/>
                        </a:rPr>
                        <a:t>団体</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49</a:t>
                      </a:r>
                      <a:r>
                        <a:rPr kumimoji="1" lang="ja-JP" altLang="en-US" sz="800" b="0" dirty="0">
                          <a:solidFill>
                            <a:schemeClr val="tx1"/>
                          </a:solidFill>
                          <a:latin typeface="BIZ UDPゴシック" panose="020B0400000000000000" pitchFamily="50" charset="-128"/>
                          <a:ea typeface="BIZ UDPゴシック" panose="020B0400000000000000" pitchFamily="50" charset="-128"/>
                        </a:rPr>
                        <a:t>団体</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82898336"/>
                  </a:ext>
                </a:extLst>
              </a:tr>
              <a:tr h="245137">
                <a:tc vMerge="1">
                  <a:txBody>
                    <a:bodyPr/>
                    <a:lstStyle/>
                    <a:p>
                      <a:pPr algn="l"/>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800" b="0" dirty="0">
                          <a:solidFill>
                            <a:schemeClr val="tx1"/>
                          </a:solidFill>
                          <a:latin typeface="+mn-ea"/>
                          <a:ea typeface="+mn-ea"/>
                        </a:rPr>
                        <a:t>県が補助した地域医療ネットワークの参加医療機関数（延べ数）</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2,089</a:t>
                      </a:r>
                      <a:r>
                        <a:rPr kumimoji="1" lang="ja-JP" altLang="en-US" sz="800" b="0" dirty="0">
                          <a:solidFill>
                            <a:schemeClr val="tx1"/>
                          </a:solidFill>
                          <a:latin typeface="BIZ UDPゴシック" panose="020B0400000000000000" pitchFamily="50" charset="-128"/>
                          <a:ea typeface="BIZ UDPゴシック" panose="020B0400000000000000" pitchFamily="50" charset="-128"/>
                        </a:rPr>
                        <a:t>機関</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13,760</a:t>
                      </a:r>
                      <a:r>
                        <a:rPr kumimoji="1" lang="ja-JP" altLang="en-US" sz="800" b="0" dirty="0">
                          <a:solidFill>
                            <a:schemeClr val="tx1"/>
                          </a:solidFill>
                          <a:latin typeface="BIZ UDPゴシック" panose="020B0400000000000000" pitchFamily="50" charset="-128"/>
                          <a:ea typeface="BIZ UDPゴシック" panose="020B0400000000000000" pitchFamily="50" charset="-128"/>
                        </a:rPr>
                        <a:t>機関</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98083021"/>
                  </a:ext>
                </a:extLst>
              </a:tr>
              <a:tr h="245137">
                <a:tc vMerge="1">
                  <a:txBody>
                    <a:bodyPr/>
                    <a:lstStyle/>
                    <a:p>
                      <a:pPr algn="l"/>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800" b="0" dirty="0">
                          <a:solidFill>
                            <a:schemeClr val="tx1"/>
                          </a:solidFill>
                          <a:latin typeface="+mn-ea"/>
                          <a:ea typeface="+mn-ea"/>
                        </a:rPr>
                        <a:t>愛知県発注工事における</a:t>
                      </a:r>
                      <a:r>
                        <a:rPr kumimoji="1" lang="en-US" altLang="ja-JP" sz="800" b="0" dirty="0">
                          <a:solidFill>
                            <a:schemeClr val="tx1"/>
                          </a:solidFill>
                          <a:latin typeface="+mn-ea"/>
                          <a:ea typeface="+mn-ea"/>
                        </a:rPr>
                        <a:t>ICT</a:t>
                      </a:r>
                      <a:r>
                        <a:rPr kumimoji="1" lang="ja-JP" altLang="en-US" sz="800" b="0" dirty="0">
                          <a:solidFill>
                            <a:schemeClr val="tx1"/>
                          </a:solidFill>
                          <a:latin typeface="+mn-ea"/>
                          <a:ea typeface="+mn-ea"/>
                        </a:rPr>
                        <a:t>活用工事件数（年間）</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800" b="0" dirty="0">
                          <a:solidFill>
                            <a:schemeClr val="tx1"/>
                          </a:solidFill>
                          <a:latin typeface="BIZ UDPゴシック" panose="020B0400000000000000" pitchFamily="50" charset="-128"/>
                          <a:ea typeface="BIZ UDPゴシック" panose="020B0400000000000000" pitchFamily="50" charset="-128"/>
                        </a:rPr>
                        <a:t>２１件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169</a:t>
                      </a:r>
                      <a:r>
                        <a:rPr kumimoji="1" lang="ja-JP" altLang="en-US" sz="800" b="0" dirty="0">
                          <a:solidFill>
                            <a:schemeClr val="tx1"/>
                          </a:solidFill>
                          <a:latin typeface="BIZ UDPゴシック" panose="020B0400000000000000" pitchFamily="50" charset="-128"/>
                          <a:ea typeface="BIZ UDPゴシック" panose="020B0400000000000000" pitchFamily="50" charset="-128"/>
                        </a:rPr>
                        <a:t>件</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787756443"/>
                  </a:ext>
                </a:extLst>
              </a:tr>
              <a:tr h="245137">
                <a:tc rowSpan="2">
                  <a:txBody>
                    <a:bodyPr/>
                    <a:lstStyle/>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６</a:t>
                      </a:r>
                      <a:endParaRPr kumimoji="1" lang="en-US" altLang="ja-JP" sz="8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800" b="0" dirty="0">
                          <a:solidFill>
                            <a:schemeClr val="tx1"/>
                          </a:solidFill>
                          <a:latin typeface="BIZ UDPゴシック" panose="020B0400000000000000" pitchFamily="50" charset="-128"/>
                          <a:ea typeface="BIZ UDPゴシック" panose="020B0400000000000000" pitchFamily="50" charset="-128"/>
                        </a:rPr>
                        <a:t>デジタル人材の育成</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800" b="0" dirty="0">
                          <a:solidFill>
                            <a:schemeClr val="tx1"/>
                          </a:solidFill>
                          <a:latin typeface="+mn-ea"/>
                          <a:ea typeface="+mn-ea"/>
                        </a:rPr>
                        <a:t>行政</a:t>
                      </a:r>
                      <a:r>
                        <a:rPr kumimoji="1" lang="en-US" altLang="ja-JP" sz="800" b="0" dirty="0">
                          <a:solidFill>
                            <a:schemeClr val="tx1"/>
                          </a:solidFill>
                          <a:latin typeface="+mn-ea"/>
                          <a:ea typeface="+mn-ea"/>
                        </a:rPr>
                        <a:t>DX</a:t>
                      </a:r>
                      <a:r>
                        <a:rPr kumimoji="1" lang="ja-JP" altLang="en-US" sz="800" b="0" dirty="0">
                          <a:solidFill>
                            <a:schemeClr val="tx1"/>
                          </a:solidFill>
                          <a:latin typeface="+mn-ea"/>
                          <a:ea typeface="+mn-ea"/>
                        </a:rPr>
                        <a:t>人材育成研修の延べ受講所属数（累計）</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425</a:t>
                      </a:r>
                      <a:r>
                        <a:rPr kumimoji="1" lang="ja-JP" altLang="en-US" sz="800" b="0" dirty="0">
                          <a:solidFill>
                            <a:schemeClr val="tx1"/>
                          </a:solidFill>
                          <a:latin typeface="BIZ UDPゴシック" panose="020B0400000000000000" pitchFamily="50" charset="-128"/>
                          <a:ea typeface="BIZ UDPゴシック" panose="020B0400000000000000" pitchFamily="50" charset="-128"/>
                        </a:rPr>
                        <a:t>所属</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目標達成</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2627763916"/>
                  </a:ext>
                </a:extLst>
              </a:tr>
              <a:tr h="245137">
                <a:tc vMerge="1">
                  <a:txBody>
                    <a:bodyPr/>
                    <a:lstStyle/>
                    <a:p>
                      <a:pPr algn="l"/>
                      <a:endParaRPr kumimoji="1" lang="ja-JP" altLang="en-US" sz="9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12700" cap="flat" cmpd="sng" algn="ctr">
                      <a:solidFill>
                        <a:srgbClr val="8FAADC"/>
                      </a:solidFill>
                      <a:prstDash val="solid"/>
                      <a:round/>
                      <a:headEnd type="none" w="med" len="med"/>
                      <a:tailEnd type="none" w="med" len="med"/>
                    </a:lnL>
                    <a:lnR w="12700" cap="flat" cmpd="sng" algn="ctr">
                      <a:solidFill>
                        <a:srgbClr val="8FAADC"/>
                      </a:solidFill>
                      <a:prstDash val="solid"/>
                      <a:round/>
                      <a:headEnd type="none" w="med" len="med"/>
                      <a:tailEnd type="none" w="med" len="med"/>
                    </a:lnR>
                    <a:lnT w="12700" cap="flat" cmpd="sng" algn="ctr">
                      <a:solidFill>
                        <a:srgbClr val="8FAADC"/>
                      </a:solidFill>
                      <a:prstDash val="solid"/>
                      <a:round/>
                      <a:headEnd type="none" w="med" len="med"/>
                      <a:tailEnd type="none" w="med" len="med"/>
                    </a:lnT>
                    <a:lnB w="12700" cap="flat" cmpd="sng" algn="ctr">
                      <a:solidFill>
                        <a:srgbClr val="8FAAD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800" b="0" dirty="0">
                          <a:solidFill>
                            <a:schemeClr val="tx1"/>
                          </a:solidFill>
                          <a:latin typeface="+mn-ea"/>
                          <a:ea typeface="+mn-ea"/>
                        </a:rPr>
                        <a:t>民間クラウドサービスを活用して家庭学習を行う高等学校数</a:t>
                      </a:r>
                      <a:endParaRPr kumimoji="1" lang="ja-JP" altLang="en-US" sz="8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800" b="0" dirty="0">
                          <a:solidFill>
                            <a:schemeClr val="tx1"/>
                          </a:solidFill>
                          <a:latin typeface="BIZ UDPゴシック" panose="020B0400000000000000" pitchFamily="50" charset="-128"/>
                          <a:ea typeface="BIZ UDPゴシック" panose="020B0400000000000000" pitchFamily="50" charset="-128"/>
                        </a:rPr>
                        <a:t>83</a:t>
                      </a:r>
                      <a:r>
                        <a:rPr kumimoji="1" lang="ja-JP" altLang="en-US" sz="800" b="0" dirty="0">
                          <a:solidFill>
                            <a:schemeClr val="tx1"/>
                          </a:solidFill>
                          <a:latin typeface="BIZ UDPゴシック" panose="020B0400000000000000" pitchFamily="50" charset="-128"/>
                          <a:ea typeface="BIZ UDPゴシック" panose="020B0400000000000000" pitchFamily="50" charset="-128"/>
                        </a:rPr>
                        <a:t>校</a:t>
                      </a:r>
                      <a:endParaRPr kumimoji="1" lang="en-US" altLang="ja-JP" sz="900" b="0"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500" b="0" dirty="0">
                          <a:solidFill>
                            <a:schemeClr val="tx1"/>
                          </a:solidFill>
                          <a:latin typeface="BIZ UDPゴシック" panose="020B0400000000000000" pitchFamily="50" charset="-128"/>
                          <a:ea typeface="BIZ UDPゴシック" panose="020B0400000000000000" pitchFamily="50" charset="-128"/>
                        </a:rPr>
                        <a:t>（</a:t>
                      </a:r>
                      <a:r>
                        <a:rPr kumimoji="1" lang="en-US" altLang="ja-JP" sz="500" b="0" dirty="0">
                          <a:solidFill>
                            <a:schemeClr val="tx1"/>
                          </a:solidFill>
                          <a:latin typeface="BIZ UDPゴシック" panose="020B0400000000000000" pitchFamily="50" charset="-128"/>
                          <a:ea typeface="BIZ UDPゴシック" panose="020B0400000000000000" pitchFamily="50" charset="-128"/>
                        </a:rPr>
                        <a:t>2023</a:t>
                      </a:r>
                      <a:r>
                        <a:rPr kumimoji="1" lang="ja-JP" altLang="en-US" sz="500" b="0" dirty="0">
                          <a:solidFill>
                            <a:schemeClr val="tx1"/>
                          </a:solidFill>
                          <a:latin typeface="BIZ UDPゴシック" panose="020B0400000000000000" pitchFamily="50" charset="-128"/>
                          <a:ea typeface="BIZ UDPゴシック" panose="020B0400000000000000" pitchFamily="50" charset="-128"/>
                        </a:rPr>
                        <a:t>年</a:t>
                      </a:r>
                      <a:r>
                        <a:rPr kumimoji="1" lang="en-US" altLang="ja-JP" sz="500" b="0" dirty="0">
                          <a:solidFill>
                            <a:schemeClr val="tx1"/>
                          </a:solidFill>
                          <a:latin typeface="BIZ UDPゴシック" panose="020B0400000000000000" pitchFamily="50" charset="-128"/>
                          <a:ea typeface="BIZ UDPゴシック" panose="020B0400000000000000" pitchFamily="50" charset="-128"/>
                        </a:rPr>
                        <a:t>10</a:t>
                      </a:r>
                      <a:r>
                        <a:rPr kumimoji="1" lang="ja-JP" altLang="en-US" sz="500" b="0" dirty="0">
                          <a:solidFill>
                            <a:schemeClr val="tx1"/>
                          </a:solidFill>
                          <a:latin typeface="BIZ UDPゴシック" panose="020B0400000000000000" pitchFamily="50" charset="-128"/>
                          <a:ea typeface="BIZ UDPゴシック" panose="020B0400000000000000" pitchFamily="50" charset="-128"/>
                        </a:rPr>
                        <a:t>月末時点）</a:t>
                      </a:r>
                      <a:endParaRPr kumimoji="1" lang="en-US" altLang="ja-JP" sz="500" b="0" dirty="0">
                        <a:solidFill>
                          <a:schemeClr val="tx1"/>
                        </a:solidFill>
                        <a:latin typeface="BIZ UDPゴシック" panose="020B0400000000000000" pitchFamily="50" charset="-128"/>
                        <a:ea typeface="BIZ UDPゴシック" panose="020B0400000000000000" pitchFamily="50" charset="-128"/>
                      </a:endParaRP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BIZ UDPゴシック" panose="020B0400000000000000" pitchFamily="50" charset="-128"/>
                          <a:ea typeface="BIZ UDPゴシック" panose="020B0400000000000000" pitchFamily="50" charset="-128"/>
                        </a:rPr>
                        <a:t>106</a:t>
                      </a:r>
                      <a:r>
                        <a:rPr kumimoji="1" lang="ja-JP" altLang="en-US" sz="800" b="0" dirty="0">
                          <a:solidFill>
                            <a:schemeClr val="tx1"/>
                          </a:solidFill>
                          <a:latin typeface="BIZ UDPゴシック" panose="020B0400000000000000" pitchFamily="50" charset="-128"/>
                          <a:ea typeface="BIZ UDPゴシック" panose="020B0400000000000000" pitchFamily="50" charset="-128"/>
                        </a:rPr>
                        <a:t>校</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BIZ UDPゴシック" panose="020B0400000000000000" pitchFamily="50" charset="-128"/>
                          <a:ea typeface="BIZ UDPゴシック" panose="020B0400000000000000" pitchFamily="50" charset="-128"/>
                        </a:rPr>
                        <a:t>数値向上</a:t>
                      </a:r>
                    </a:p>
                  </a:txBody>
                  <a:tcPr marL="36000" marR="3600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753764378"/>
                  </a:ext>
                </a:extLst>
              </a:tr>
            </a:tbl>
          </a:graphicData>
        </a:graphic>
      </p:graphicFrame>
      <p:sp>
        <p:nvSpPr>
          <p:cNvPr id="4" name="正方形/長方形 3">
            <a:extLst>
              <a:ext uri="{FF2B5EF4-FFF2-40B4-BE49-F238E27FC236}">
                <a16:creationId xmlns:a16="http://schemas.microsoft.com/office/drawing/2014/main" id="{50D95719-74B4-8190-3FCF-6A8192A77409}"/>
              </a:ext>
            </a:extLst>
          </p:cNvPr>
          <p:cNvSpPr>
            <a:spLocks/>
          </p:cNvSpPr>
          <p:nvPr/>
        </p:nvSpPr>
        <p:spPr bwMode="gray">
          <a:xfrm>
            <a:off x="0" y="0"/>
            <a:ext cx="10396538" cy="489297"/>
          </a:xfrm>
          <a:prstGeom prst="rect">
            <a:avLst/>
          </a:prstGeom>
          <a:solidFill>
            <a:schemeClr val="accent3">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FA585176-2F33-0AA0-4F39-6016E0010414}"/>
              </a:ext>
            </a:extLst>
          </p:cNvPr>
          <p:cNvSpPr txBox="1">
            <a:spLocks/>
          </p:cNvSpPr>
          <p:nvPr/>
        </p:nvSpPr>
        <p:spPr bwMode="gray">
          <a:xfrm>
            <a:off x="2421982" y="114230"/>
            <a:ext cx="5552574" cy="256480"/>
          </a:xfrm>
          <a:prstGeom prst="rect">
            <a:avLst/>
          </a:prstGeom>
          <a:noFill/>
        </p:spPr>
        <p:txBody>
          <a:bodyPr wrap="square" lIns="0" tIns="0" rIns="0" bIns="0" rtlCol="0">
            <a:spAutoFit/>
          </a:bodyPr>
          <a:lstStyle/>
          <a:p>
            <a:pPr algn="ctr">
              <a:lnSpc>
                <a:spcPts val="2000"/>
              </a:lnSpc>
            </a:pPr>
            <a:r>
              <a:rPr kumimoji="1" lang="ja-JP" altLang="en-US" sz="2000" b="1" dirty="0">
                <a:solidFill>
                  <a:schemeClr val="bg1"/>
                </a:solidFill>
                <a:latin typeface="BIZ UDPゴシック" panose="020B0400000000000000" pitchFamily="50" charset="-128"/>
                <a:ea typeface="BIZ UDPゴシック" panose="020B0400000000000000" pitchFamily="50" charset="-128"/>
              </a:rPr>
              <a:t>次期</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DX</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推進プラン素案の概要</a:t>
            </a:r>
          </a:p>
        </p:txBody>
      </p:sp>
      <p:sp>
        <p:nvSpPr>
          <p:cNvPr id="7" name="テキスト ボックス 6">
            <a:extLst>
              <a:ext uri="{FF2B5EF4-FFF2-40B4-BE49-F238E27FC236}">
                <a16:creationId xmlns:a16="http://schemas.microsoft.com/office/drawing/2014/main" id="{9C3DB04A-3EED-518A-CB4C-7A5844E70281}"/>
              </a:ext>
            </a:extLst>
          </p:cNvPr>
          <p:cNvSpPr txBox="1"/>
          <p:nvPr/>
        </p:nvSpPr>
        <p:spPr>
          <a:xfrm>
            <a:off x="211109" y="514279"/>
            <a:ext cx="9900000" cy="307777"/>
          </a:xfrm>
          <a:prstGeom prst="rect">
            <a:avLst/>
          </a:prstGeom>
          <a:solidFill>
            <a:srgbClr val="00497A"/>
          </a:solidFill>
        </p:spPr>
        <p:txBody>
          <a:bodyPr wrap="square" rtlCol="0">
            <a:spAutoFit/>
          </a:bodyPr>
          <a:lstStyle/>
          <a:p>
            <a:r>
              <a:rPr kumimoji="1" lang="en-US" altLang="ja-JP" sz="1400" dirty="0">
                <a:solidFill>
                  <a:schemeClr val="bg1"/>
                </a:solidFill>
              </a:rPr>
              <a:t>Ⅰ</a:t>
            </a:r>
            <a:r>
              <a:rPr kumimoji="1" lang="ja-JP" altLang="en-US" sz="1400" dirty="0">
                <a:solidFill>
                  <a:schemeClr val="bg1"/>
                </a:solidFill>
              </a:rPr>
              <a:t>　策定の背景・必要性</a:t>
            </a:r>
            <a:endParaRPr kumimoji="1" lang="en-US" altLang="ja-JP" sz="1400" dirty="0">
              <a:solidFill>
                <a:schemeClr val="bg1"/>
              </a:solidFill>
            </a:endParaRPr>
          </a:p>
        </p:txBody>
      </p:sp>
      <p:sp>
        <p:nvSpPr>
          <p:cNvPr id="8" name="テキスト ボックス 7">
            <a:extLst>
              <a:ext uri="{FF2B5EF4-FFF2-40B4-BE49-F238E27FC236}">
                <a16:creationId xmlns:a16="http://schemas.microsoft.com/office/drawing/2014/main" id="{978E0E82-A1F0-1A66-5C9D-1A03B01AA291}"/>
              </a:ext>
            </a:extLst>
          </p:cNvPr>
          <p:cNvSpPr txBox="1"/>
          <p:nvPr/>
        </p:nvSpPr>
        <p:spPr>
          <a:xfrm>
            <a:off x="429246" y="1113238"/>
            <a:ext cx="4680000" cy="938719"/>
          </a:xfrm>
          <a:prstGeom prst="rect">
            <a:avLst/>
          </a:prstGeom>
          <a:noFill/>
          <a:ln>
            <a:noFill/>
          </a:ln>
        </p:spPr>
        <p:txBody>
          <a:bodyPr wrap="square" rtlCol="0">
            <a:spAutoFit/>
          </a:bodyPr>
          <a:lstStyle/>
          <a:p>
            <a:pPr marL="180975" indent="-180975"/>
            <a:r>
              <a:rPr kumimoji="1" lang="ja-JP" altLang="en-US" sz="1100" dirty="0"/>
              <a:t>◆　愛知県では、</a:t>
            </a:r>
            <a:r>
              <a:rPr kumimoji="1" lang="ja-JP" altLang="en-US" sz="1100" b="1" dirty="0"/>
              <a:t>デジタル技術の活用によって豊かな県民生活と活力ある地域社会を実現</a:t>
            </a:r>
            <a:r>
              <a:rPr kumimoji="1" lang="ja-JP" altLang="en-US" sz="1100" dirty="0"/>
              <a:t>するため、</a:t>
            </a:r>
            <a:r>
              <a:rPr kumimoji="1" lang="en-US" altLang="ja-JP" sz="1100" dirty="0"/>
              <a:t>2002</a:t>
            </a:r>
            <a:r>
              <a:rPr kumimoji="1" lang="ja-JP" altLang="en-US" sz="1100" dirty="0"/>
              <a:t>年</a:t>
            </a:r>
            <a:r>
              <a:rPr kumimoji="1" lang="en-US" altLang="ja-JP" sz="1100" dirty="0"/>
              <a:t>3</a:t>
            </a:r>
            <a:r>
              <a:rPr kumimoji="1" lang="ja-JP" altLang="en-US" sz="1100" dirty="0"/>
              <a:t>月に「あいち</a:t>
            </a:r>
            <a:r>
              <a:rPr kumimoji="1" lang="en-US" altLang="ja-JP" sz="1100" dirty="0"/>
              <a:t>IT</a:t>
            </a:r>
            <a:r>
              <a:rPr kumimoji="1" lang="ja-JP" altLang="en-US" sz="1100" dirty="0"/>
              <a:t>アクションプラン」を策定して以来、</a:t>
            </a:r>
            <a:r>
              <a:rPr kumimoji="1" lang="en-US" altLang="ja-JP" sz="1100" dirty="0"/>
              <a:t>5</a:t>
            </a:r>
            <a:r>
              <a:rPr kumimoji="1" lang="ja-JP" altLang="en-US" sz="1100" dirty="0"/>
              <a:t>次にわたるプランのもと、デジタル化の推進に取り組んでおり、現在は、「</a:t>
            </a:r>
            <a:r>
              <a:rPr kumimoji="1" lang="ja-JP" altLang="en-US" sz="1100" b="1" dirty="0"/>
              <a:t>あいち</a:t>
            </a:r>
            <a:r>
              <a:rPr kumimoji="1" lang="en-US" altLang="ja-JP" sz="1100" b="1" dirty="0"/>
              <a:t>DX</a:t>
            </a:r>
            <a:r>
              <a:rPr kumimoji="1" lang="ja-JP" altLang="en-US" sz="1100" b="1" dirty="0"/>
              <a:t>推進プラン</a:t>
            </a:r>
            <a:r>
              <a:rPr kumimoji="1" lang="en-US" altLang="ja-JP" sz="1100" b="1" dirty="0"/>
              <a:t>2025</a:t>
            </a:r>
            <a:r>
              <a:rPr kumimoji="1" lang="ja-JP" altLang="en-US" sz="1100" dirty="0"/>
              <a:t>」に基づく取組を進めている。</a:t>
            </a:r>
            <a:endParaRPr kumimoji="1" lang="en-US" altLang="ja-JP" sz="1100" dirty="0"/>
          </a:p>
        </p:txBody>
      </p:sp>
      <p:sp>
        <p:nvSpPr>
          <p:cNvPr id="9" name="テキスト ボックス 8">
            <a:extLst>
              <a:ext uri="{FF2B5EF4-FFF2-40B4-BE49-F238E27FC236}">
                <a16:creationId xmlns:a16="http://schemas.microsoft.com/office/drawing/2014/main" id="{74D540DA-191D-43A2-6CAE-8A9770A4CD5A}"/>
              </a:ext>
            </a:extLst>
          </p:cNvPr>
          <p:cNvSpPr txBox="1"/>
          <p:nvPr/>
        </p:nvSpPr>
        <p:spPr>
          <a:xfrm>
            <a:off x="5071269" y="1113238"/>
            <a:ext cx="4680000" cy="938719"/>
          </a:xfrm>
          <a:prstGeom prst="rect">
            <a:avLst/>
          </a:prstGeom>
          <a:noFill/>
          <a:ln>
            <a:noFill/>
          </a:ln>
        </p:spPr>
        <p:txBody>
          <a:bodyPr wrap="square" rtlCol="0">
            <a:spAutoFit/>
          </a:bodyPr>
          <a:lstStyle/>
          <a:p>
            <a:pPr marL="180975" indent="-180975"/>
            <a:r>
              <a:rPr kumimoji="1" lang="ja-JP" altLang="en-US" sz="1100" dirty="0"/>
              <a:t>◆　</a:t>
            </a:r>
            <a:r>
              <a:rPr kumimoji="1" lang="en-US" altLang="ja-JP" sz="1100" dirty="0"/>
              <a:t>2025</a:t>
            </a:r>
            <a:r>
              <a:rPr kumimoji="1" lang="ja-JP" altLang="en-US" sz="1100" dirty="0"/>
              <a:t>年度までの主な成果としては、　</a:t>
            </a:r>
            <a:r>
              <a:rPr kumimoji="1" lang="ja-JP" altLang="en-US" sz="1100" b="1" dirty="0"/>
              <a:t>行政手続のオンライン化</a:t>
            </a:r>
            <a:r>
              <a:rPr kumimoji="1" lang="ja-JP" altLang="en-US" sz="1100" dirty="0"/>
              <a:t>、収納における</a:t>
            </a:r>
            <a:r>
              <a:rPr kumimoji="1" lang="ja-JP" altLang="en-US" sz="1100" b="1" dirty="0"/>
              <a:t>キャッシュレス決済</a:t>
            </a:r>
            <a:r>
              <a:rPr kumimoji="1" lang="ja-JP" altLang="en-US" sz="1100" dirty="0"/>
              <a:t>や</a:t>
            </a:r>
            <a:r>
              <a:rPr kumimoji="1" lang="ja-JP" altLang="en-US" sz="1100" b="1" dirty="0"/>
              <a:t>電子契約</a:t>
            </a:r>
            <a:r>
              <a:rPr kumimoji="1" lang="ja-JP" altLang="en-US" sz="1100" dirty="0"/>
              <a:t>の導入といった</a:t>
            </a:r>
            <a:r>
              <a:rPr kumimoji="1" lang="ja-JP" altLang="en-US" sz="1100" b="1" dirty="0"/>
              <a:t>県民の利便性を向上</a:t>
            </a:r>
            <a:r>
              <a:rPr kumimoji="1" lang="ja-JP" altLang="en-US" sz="1100" dirty="0"/>
              <a:t>させる取組のほか、</a:t>
            </a:r>
            <a:r>
              <a:rPr kumimoji="1" lang="en-US" altLang="ja-JP" sz="1100" dirty="0"/>
              <a:t>DX</a:t>
            </a:r>
            <a:r>
              <a:rPr kumimoji="1" lang="ja-JP" altLang="en-US" sz="1100" dirty="0"/>
              <a:t>推進環境を備えるスタートアップ支援拠点「</a:t>
            </a:r>
            <a:r>
              <a:rPr kumimoji="1" lang="en-US" altLang="ja-JP" sz="1100" dirty="0"/>
              <a:t>STATION Ai</a:t>
            </a:r>
            <a:r>
              <a:rPr kumimoji="1" lang="ja-JP" altLang="en-US" sz="1100" dirty="0"/>
              <a:t>」のオープンなど、行政事務や様々な分野へのデジタル技術の活用を進めてきている。</a:t>
            </a:r>
            <a:endParaRPr kumimoji="1" lang="en-US" altLang="ja-JP" sz="1100" dirty="0"/>
          </a:p>
        </p:txBody>
      </p:sp>
      <p:sp>
        <p:nvSpPr>
          <p:cNvPr id="2" name="テキスト ボックス 1">
            <a:extLst>
              <a:ext uri="{FF2B5EF4-FFF2-40B4-BE49-F238E27FC236}">
                <a16:creationId xmlns:a16="http://schemas.microsoft.com/office/drawing/2014/main" id="{B783B54A-0E59-E905-B217-4A2DD55288BB}"/>
              </a:ext>
            </a:extLst>
          </p:cNvPr>
          <p:cNvSpPr txBox="1"/>
          <p:nvPr/>
        </p:nvSpPr>
        <p:spPr>
          <a:xfrm>
            <a:off x="211109" y="4979720"/>
            <a:ext cx="9481751" cy="276999"/>
          </a:xfrm>
          <a:prstGeom prst="rect">
            <a:avLst/>
          </a:prstGeom>
          <a:noFill/>
        </p:spPr>
        <p:txBody>
          <a:bodyPr wrap="square" rtlCol="0">
            <a:spAutoFit/>
          </a:bodyPr>
          <a:lstStyle/>
          <a:p>
            <a:r>
              <a:rPr kumimoji="1" lang="en-US" altLang="ja-JP" sz="1200" dirty="0"/>
              <a:t>03</a:t>
            </a:r>
            <a:r>
              <a:rPr kumimoji="1" lang="ja-JP" altLang="en-US" sz="1200" dirty="0"/>
              <a:t>｜「あいち</a:t>
            </a:r>
            <a:r>
              <a:rPr kumimoji="1" lang="en-US" altLang="ja-JP" sz="1200" dirty="0"/>
              <a:t>DX</a:t>
            </a:r>
            <a:r>
              <a:rPr kumimoji="1" lang="ja-JP" altLang="en-US" sz="1200" dirty="0"/>
              <a:t>推進プラン</a:t>
            </a:r>
            <a:r>
              <a:rPr kumimoji="1" lang="en-US" altLang="ja-JP" sz="1200" dirty="0"/>
              <a:t>2025</a:t>
            </a:r>
            <a:r>
              <a:rPr kumimoji="1" lang="ja-JP" altLang="en-US" sz="1200" dirty="0"/>
              <a:t>」策定後の変化と取組継続の必要性</a:t>
            </a:r>
            <a:endParaRPr kumimoji="1" lang="en-US" altLang="ja-JP" sz="1200" dirty="0"/>
          </a:p>
        </p:txBody>
      </p:sp>
      <p:sp>
        <p:nvSpPr>
          <p:cNvPr id="3" name="テキスト ボックス 2">
            <a:extLst>
              <a:ext uri="{FF2B5EF4-FFF2-40B4-BE49-F238E27FC236}">
                <a16:creationId xmlns:a16="http://schemas.microsoft.com/office/drawing/2014/main" id="{2CB42167-A2DD-9F44-6D4A-2D39C51E455F}"/>
              </a:ext>
            </a:extLst>
          </p:cNvPr>
          <p:cNvSpPr txBox="1"/>
          <p:nvPr/>
        </p:nvSpPr>
        <p:spPr>
          <a:xfrm>
            <a:off x="211109" y="824768"/>
            <a:ext cx="4122766" cy="276999"/>
          </a:xfrm>
          <a:prstGeom prst="rect">
            <a:avLst/>
          </a:prstGeom>
          <a:noFill/>
        </p:spPr>
        <p:txBody>
          <a:bodyPr wrap="square" rtlCol="0">
            <a:spAutoFit/>
          </a:bodyPr>
          <a:lstStyle/>
          <a:p>
            <a:r>
              <a:rPr kumimoji="1" lang="en-US" altLang="ja-JP" sz="1200" dirty="0"/>
              <a:t>01</a:t>
            </a:r>
            <a:r>
              <a:rPr kumimoji="1" lang="ja-JP" altLang="en-US" sz="1200" dirty="0"/>
              <a:t>｜愛知県のデジタル化の取組状況</a:t>
            </a:r>
            <a:endParaRPr kumimoji="1" lang="en-US" altLang="ja-JP" sz="1200" dirty="0"/>
          </a:p>
        </p:txBody>
      </p:sp>
      <p:sp>
        <p:nvSpPr>
          <p:cNvPr id="14" name="テキスト ボックス 13">
            <a:extLst>
              <a:ext uri="{FF2B5EF4-FFF2-40B4-BE49-F238E27FC236}">
                <a16:creationId xmlns:a16="http://schemas.microsoft.com/office/drawing/2014/main" id="{56AB0ED8-B096-B137-EA60-E58146166C90}"/>
              </a:ext>
            </a:extLst>
          </p:cNvPr>
          <p:cNvSpPr txBox="1"/>
          <p:nvPr/>
        </p:nvSpPr>
        <p:spPr>
          <a:xfrm>
            <a:off x="429248" y="2382802"/>
            <a:ext cx="4287600" cy="430887"/>
          </a:xfrm>
          <a:prstGeom prst="rect">
            <a:avLst/>
          </a:prstGeom>
          <a:noFill/>
          <a:ln>
            <a:noFill/>
          </a:ln>
        </p:spPr>
        <p:txBody>
          <a:bodyPr wrap="square" rtlCol="0">
            <a:spAutoFit/>
          </a:bodyPr>
          <a:lstStyle/>
          <a:p>
            <a:r>
              <a:rPr kumimoji="1" lang="ja-JP" altLang="en-US" sz="1100" dirty="0"/>
              <a:t>◆　</a:t>
            </a:r>
            <a:r>
              <a:rPr kumimoji="1" lang="en-US" altLang="ja-JP" sz="1100" b="1" dirty="0"/>
              <a:t>15</a:t>
            </a:r>
            <a:r>
              <a:rPr kumimoji="1" lang="ja-JP" altLang="en-US" sz="1100" b="1" dirty="0"/>
              <a:t>の進捗管理指標の全ての項目で数値が向上</a:t>
            </a:r>
            <a:r>
              <a:rPr kumimoji="1" lang="ja-JP" altLang="en-US" sz="1100" dirty="0"/>
              <a:t>。</a:t>
            </a:r>
            <a:endParaRPr kumimoji="1" lang="en-US" altLang="ja-JP" sz="1100" dirty="0"/>
          </a:p>
          <a:p>
            <a:r>
              <a:rPr kumimoji="1" lang="ja-JP" altLang="en-US" sz="1100" dirty="0"/>
              <a:t>◆　数値を設定した９項目のうち、</a:t>
            </a:r>
            <a:r>
              <a:rPr kumimoji="1" lang="ja-JP" altLang="en-US" sz="1100" b="1" dirty="0"/>
              <a:t>約</a:t>
            </a:r>
            <a:r>
              <a:rPr kumimoji="1" lang="en-US" altLang="ja-JP" sz="1100" b="1" dirty="0"/>
              <a:t>7</a:t>
            </a:r>
            <a:r>
              <a:rPr kumimoji="1" lang="ja-JP" altLang="en-US" sz="1100" b="1" dirty="0"/>
              <a:t>割の</a:t>
            </a:r>
            <a:r>
              <a:rPr kumimoji="1" lang="en-US" altLang="ja-JP" sz="1100" b="1" dirty="0"/>
              <a:t>6</a:t>
            </a:r>
            <a:r>
              <a:rPr kumimoji="1" lang="ja-JP" altLang="en-US" sz="1100" b="1" dirty="0"/>
              <a:t>項目が目標を達成</a:t>
            </a:r>
            <a:r>
              <a:rPr kumimoji="1" lang="ja-JP" altLang="en-US" sz="1100" dirty="0"/>
              <a:t>。</a:t>
            </a:r>
            <a:endParaRPr kumimoji="1" lang="en-US" altLang="ja-JP" dirty="0"/>
          </a:p>
        </p:txBody>
      </p:sp>
      <p:sp>
        <p:nvSpPr>
          <p:cNvPr id="15" name="テキスト ボックス 14">
            <a:extLst>
              <a:ext uri="{FF2B5EF4-FFF2-40B4-BE49-F238E27FC236}">
                <a16:creationId xmlns:a16="http://schemas.microsoft.com/office/drawing/2014/main" id="{235B750E-8AF1-DD44-C2A7-54F4E267F3FC}"/>
              </a:ext>
            </a:extLst>
          </p:cNvPr>
          <p:cNvSpPr txBox="1"/>
          <p:nvPr/>
        </p:nvSpPr>
        <p:spPr>
          <a:xfrm>
            <a:off x="5071269" y="2460303"/>
            <a:ext cx="4642023" cy="276999"/>
          </a:xfrm>
          <a:prstGeom prst="rect">
            <a:avLst/>
          </a:prstGeom>
          <a:noFill/>
          <a:ln>
            <a:noFill/>
          </a:ln>
        </p:spPr>
        <p:txBody>
          <a:bodyPr wrap="square" rtlCol="0" anchor="ctr">
            <a:spAutoFit/>
          </a:bodyPr>
          <a:lstStyle/>
          <a:p>
            <a:r>
              <a:rPr kumimoji="1" lang="ja-JP" altLang="en-US" sz="1200" dirty="0"/>
              <a:t>　　　　　プランの</a:t>
            </a:r>
            <a:r>
              <a:rPr kumimoji="1" lang="ja-JP" altLang="en-US" sz="1200" b="1" dirty="0"/>
              <a:t>全体的な進捗としては、概ね順調</a:t>
            </a:r>
            <a:r>
              <a:rPr kumimoji="1" lang="ja-JP" altLang="en-US" sz="1200" dirty="0"/>
              <a:t>。</a:t>
            </a:r>
            <a:endParaRPr kumimoji="1" lang="en-US" altLang="ja-JP" sz="1200" dirty="0"/>
          </a:p>
        </p:txBody>
      </p:sp>
      <p:pic>
        <p:nvPicPr>
          <p:cNvPr id="17" name="グラフィックス 16" descr="山形の矢印 単色塗りつぶし">
            <a:extLst>
              <a:ext uri="{FF2B5EF4-FFF2-40B4-BE49-F238E27FC236}">
                <a16:creationId xmlns:a16="http://schemas.microsoft.com/office/drawing/2014/main" id="{3675112B-6145-70F2-977B-98966ADC7FCE}"/>
              </a:ext>
            </a:extLst>
          </p:cNvPr>
          <p:cNvPicPr>
            <a:picLocks/>
          </p:cNvPicPr>
          <p:nvPr/>
        </p:nvPicPr>
        <p:blipFill>
          <a:blip r:embed="rId2">
            <a:extLst>
              <a:ext uri="{96DAC541-7B7A-43D3-8B79-37D633B846F1}">
                <asvg:svgBlip xmlns:asvg="http://schemas.microsoft.com/office/drawing/2016/SVG/main" r:embed="rId3"/>
              </a:ext>
            </a:extLst>
          </a:blip>
          <a:stretch>
            <a:fillRect/>
          </a:stretch>
        </p:blipFill>
        <p:spPr>
          <a:xfrm>
            <a:off x="4654909" y="2415387"/>
            <a:ext cx="731520" cy="360000"/>
          </a:xfrm>
          <a:prstGeom prst="rect">
            <a:avLst/>
          </a:prstGeom>
        </p:spPr>
      </p:pic>
      <p:sp>
        <p:nvSpPr>
          <p:cNvPr id="23" name="テキスト ボックス 22">
            <a:extLst>
              <a:ext uri="{FF2B5EF4-FFF2-40B4-BE49-F238E27FC236}">
                <a16:creationId xmlns:a16="http://schemas.microsoft.com/office/drawing/2014/main" id="{F7F7C3C7-B3C2-C8B5-A48B-80CECA2B3136}"/>
              </a:ext>
            </a:extLst>
          </p:cNvPr>
          <p:cNvSpPr txBox="1"/>
          <p:nvPr/>
        </p:nvSpPr>
        <p:spPr>
          <a:xfrm>
            <a:off x="211109" y="2096911"/>
            <a:ext cx="9481751" cy="276999"/>
          </a:xfrm>
          <a:prstGeom prst="rect">
            <a:avLst/>
          </a:prstGeom>
          <a:noFill/>
        </p:spPr>
        <p:txBody>
          <a:bodyPr wrap="square" rtlCol="0">
            <a:spAutoFit/>
          </a:bodyPr>
          <a:lstStyle/>
          <a:p>
            <a:r>
              <a:rPr kumimoji="1" lang="en-US" altLang="ja-JP" sz="1200" dirty="0"/>
              <a:t>0</a:t>
            </a:r>
            <a:r>
              <a:rPr kumimoji="1" lang="ja-JP" altLang="en-US" sz="1200" dirty="0"/>
              <a:t>２｜「あいち</a:t>
            </a:r>
            <a:r>
              <a:rPr kumimoji="1" lang="en-US" altLang="ja-JP" sz="1200" dirty="0"/>
              <a:t>DX</a:t>
            </a:r>
            <a:r>
              <a:rPr kumimoji="1" lang="ja-JP" altLang="en-US" sz="1200" dirty="0"/>
              <a:t>推進プラン</a:t>
            </a:r>
            <a:r>
              <a:rPr kumimoji="1" lang="en-US" altLang="ja-JP" sz="1200" dirty="0"/>
              <a:t>2025</a:t>
            </a:r>
            <a:r>
              <a:rPr kumimoji="1" lang="ja-JP" altLang="en-US" sz="1200" dirty="0"/>
              <a:t>」の取組実績</a:t>
            </a:r>
            <a:endParaRPr kumimoji="1" lang="en-US" altLang="ja-JP" sz="1200" dirty="0"/>
          </a:p>
        </p:txBody>
      </p:sp>
      <p:sp>
        <p:nvSpPr>
          <p:cNvPr id="24" name="テキスト ボックス 23">
            <a:extLst>
              <a:ext uri="{FF2B5EF4-FFF2-40B4-BE49-F238E27FC236}">
                <a16:creationId xmlns:a16="http://schemas.microsoft.com/office/drawing/2014/main" id="{9413BDAC-C297-A3C1-89C3-0FC9AF152261}"/>
              </a:ext>
            </a:extLst>
          </p:cNvPr>
          <p:cNvSpPr txBox="1"/>
          <p:nvPr/>
        </p:nvSpPr>
        <p:spPr>
          <a:xfrm>
            <a:off x="211109" y="5178969"/>
            <a:ext cx="9481751" cy="276999"/>
          </a:xfrm>
          <a:prstGeom prst="rect">
            <a:avLst/>
          </a:prstGeom>
          <a:noFill/>
        </p:spPr>
        <p:txBody>
          <a:bodyPr wrap="square" rtlCol="0">
            <a:spAutoFit/>
          </a:bodyPr>
          <a:lstStyle/>
          <a:p>
            <a:r>
              <a:rPr kumimoji="1" lang="ja-JP" altLang="en-US" sz="1150" dirty="0"/>
              <a:t>（１）取り巻く環境の変化</a:t>
            </a:r>
            <a:endParaRPr kumimoji="1" lang="en-US" altLang="ja-JP" sz="1150" dirty="0"/>
          </a:p>
        </p:txBody>
      </p:sp>
      <p:grpSp>
        <p:nvGrpSpPr>
          <p:cNvPr id="45" name="グループ化 44">
            <a:extLst>
              <a:ext uri="{FF2B5EF4-FFF2-40B4-BE49-F238E27FC236}">
                <a16:creationId xmlns:a16="http://schemas.microsoft.com/office/drawing/2014/main" id="{E7FD48AA-C548-03E9-DAB2-849220F10420}"/>
              </a:ext>
            </a:extLst>
          </p:cNvPr>
          <p:cNvGrpSpPr/>
          <p:nvPr/>
        </p:nvGrpSpPr>
        <p:grpSpPr>
          <a:xfrm>
            <a:off x="704828" y="5397495"/>
            <a:ext cx="1008000" cy="261610"/>
            <a:chOff x="2445578" y="5518145"/>
            <a:chExt cx="1008000" cy="261610"/>
          </a:xfrm>
        </p:grpSpPr>
        <p:sp>
          <p:nvSpPr>
            <p:cNvPr id="41" name="正方形/長方形 40">
              <a:extLst>
                <a:ext uri="{FF2B5EF4-FFF2-40B4-BE49-F238E27FC236}">
                  <a16:creationId xmlns:a16="http://schemas.microsoft.com/office/drawing/2014/main" id="{4C9D6E23-A317-B884-1813-2A39F48E44EF}"/>
                </a:ext>
              </a:extLst>
            </p:cNvPr>
            <p:cNvSpPr/>
            <p:nvPr/>
          </p:nvSpPr>
          <p:spPr>
            <a:xfrm>
              <a:off x="2445578" y="5626091"/>
              <a:ext cx="100800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5F436F29-D4F8-AA7C-A2C2-44B1ABAB9BB7}"/>
                </a:ext>
              </a:extLst>
            </p:cNvPr>
            <p:cNvSpPr txBox="1"/>
            <p:nvPr/>
          </p:nvSpPr>
          <p:spPr>
            <a:xfrm>
              <a:off x="2445578" y="5518145"/>
              <a:ext cx="1008000" cy="261610"/>
            </a:xfrm>
            <a:prstGeom prst="rect">
              <a:avLst/>
            </a:prstGeom>
            <a:noFill/>
          </p:spPr>
          <p:txBody>
            <a:bodyPr wrap="square" rtlCol="0">
              <a:spAutoFit/>
            </a:bodyPr>
            <a:lstStyle/>
            <a:p>
              <a:pPr algn="ctr"/>
              <a:r>
                <a:rPr kumimoji="1" lang="ja-JP" altLang="en-US" sz="1100" dirty="0">
                  <a:solidFill>
                    <a:schemeClr val="accent1">
                      <a:lumMod val="75000"/>
                    </a:schemeClr>
                  </a:solidFill>
                </a:rPr>
                <a:t>社会の動向</a:t>
              </a:r>
            </a:p>
          </p:txBody>
        </p:sp>
      </p:grpSp>
      <p:sp>
        <p:nvSpPr>
          <p:cNvPr id="38" name="テキスト ボックス 37">
            <a:extLst>
              <a:ext uri="{FF2B5EF4-FFF2-40B4-BE49-F238E27FC236}">
                <a16:creationId xmlns:a16="http://schemas.microsoft.com/office/drawing/2014/main" id="{0B8476CE-58DE-6923-B4D4-45B97DEF3BAB}"/>
              </a:ext>
            </a:extLst>
          </p:cNvPr>
          <p:cNvSpPr txBox="1"/>
          <p:nvPr/>
        </p:nvSpPr>
        <p:spPr>
          <a:xfrm>
            <a:off x="5405931" y="5560830"/>
            <a:ext cx="4680000" cy="1061829"/>
          </a:xfrm>
          <a:prstGeom prst="rect">
            <a:avLst/>
          </a:prstGeom>
          <a:noFill/>
          <a:ln>
            <a:noFill/>
          </a:ln>
        </p:spPr>
        <p:txBody>
          <a:bodyPr wrap="square" rtlCol="0">
            <a:spAutoFit/>
          </a:bodyPr>
          <a:lstStyle/>
          <a:p>
            <a:pPr marL="180975" indent="-180975"/>
            <a:r>
              <a:rPr kumimoji="1" lang="ja-JP" altLang="en-US" sz="1100" dirty="0"/>
              <a:t>◆デジタル社会の実現に向けた重点計画</a:t>
            </a:r>
          </a:p>
          <a:p>
            <a:pPr marL="180975" indent="-180975"/>
            <a:r>
              <a:rPr kumimoji="1" lang="ja-JP" altLang="en-US" sz="900" dirty="0"/>
              <a:t>　・「</a:t>
            </a:r>
            <a:r>
              <a:rPr kumimoji="1" lang="ja-JP" altLang="en-US" sz="900" b="1" dirty="0"/>
              <a:t>デジタルの活用により、一人ひとりのニーズに合ったサービスを選ぶことができ、多様な幸せが実現できる社会</a:t>
            </a:r>
            <a:r>
              <a:rPr kumimoji="1" lang="ja-JP" altLang="en-US" sz="900" dirty="0"/>
              <a:t>」を掲げ、その実現に向けて施策を推進。</a:t>
            </a:r>
            <a:endParaRPr kumimoji="1" lang="en-US" altLang="ja-JP" sz="900" dirty="0"/>
          </a:p>
          <a:p>
            <a:pPr marL="180975" indent="-180975">
              <a:spcBef>
                <a:spcPts val="300"/>
              </a:spcBef>
            </a:pPr>
            <a:r>
              <a:rPr kumimoji="1" lang="ja-JP" altLang="en-US" sz="1100" dirty="0"/>
              <a:t>◆自治体ＤＸ推進計画</a:t>
            </a:r>
          </a:p>
          <a:p>
            <a:pPr marL="180975" indent="-180975"/>
            <a:r>
              <a:rPr kumimoji="1" lang="ja-JP" altLang="en-US" sz="900" dirty="0"/>
              <a:t>　・デジタル技術やデータを活用して、</a:t>
            </a:r>
            <a:r>
              <a:rPr kumimoji="1" lang="ja-JP" altLang="en-US" sz="900" b="1" dirty="0"/>
              <a:t>住民の利便性を向上</a:t>
            </a:r>
            <a:r>
              <a:rPr kumimoji="1" lang="ja-JP" altLang="en-US" sz="900" dirty="0"/>
              <a:t>させるとともに、</a:t>
            </a:r>
            <a:r>
              <a:rPr kumimoji="1" lang="ja-JP" altLang="en-US" sz="900" b="1" dirty="0"/>
              <a:t>業務効率化</a:t>
            </a:r>
            <a:r>
              <a:rPr kumimoji="1" lang="ja-JP" altLang="en-US" sz="900" dirty="0"/>
              <a:t>を図り、</a:t>
            </a:r>
            <a:r>
              <a:rPr kumimoji="1" lang="ja-JP" altLang="en-US" sz="900" b="1" dirty="0"/>
              <a:t>人的資源を行政サービスの更なる向上に繋げていく</a:t>
            </a:r>
            <a:r>
              <a:rPr kumimoji="1" lang="ja-JP" altLang="en-US" sz="900" dirty="0"/>
              <a:t>必要。</a:t>
            </a:r>
          </a:p>
        </p:txBody>
      </p:sp>
      <p:grpSp>
        <p:nvGrpSpPr>
          <p:cNvPr id="44" name="グループ化 43">
            <a:extLst>
              <a:ext uri="{FF2B5EF4-FFF2-40B4-BE49-F238E27FC236}">
                <a16:creationId xmlns:a16="http://schemas.microsoft.com/office/drawing/2014/main" id="{12E7DDDB-D8D3-2B8C-83ED-49449A417756}"/>
              </a:ext>
            </a:extLst>
          </p:cNvPr>
          <p:cNvGrpSpPr/>
          <p:nvPr/>
        </p:nvGrpSpPr>
        <p:grpSpPr>
          <a:xfrm>
            <a:off x="5691681" y="5397495"/>
            <a:ext cx="1008000" cy="261610"/>
            <a:chOff x="7231781" y="5470520"/>
            <a:chExt cx="1008000" cy="261610"/>
          </a:xfrm>
        </p:grpSpPr>
        <p:sp>
          <p:nvSpPr>
            <p:cNvPr id="43" name="正方形/長方形 42">
              <a:extLst>
                <a:ext uri="{FF2B5EF4-FFF2-40B4-BE49-F238E27FC236}">
                  <a16:creationId xmlns:a16="http://schemas.microsoft.com/office/drawing/2014/main" id="{0987ECF3-EA0B-10DE-E979-5F42E6424D80}"/>
                </a:ext>
              </a:extLst>
            </p:cNvPr>
            <p:cNvSpPr/>
            <p:nvPr/>
          </p:nvSpPr>
          <p:spPr>
            <a:xfrm>
              <a:off x="7231781" y="5578466"/>
              <a:ext cx="100800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94FE71E2-E3F1-4D18-86BF-13110B75339E}"/>
                </a:ext>
              </a:extLst>
            </p:cNvPr>
            <p:cNvSpPr txBox="1"/>
            <p:nvPr/>
          </p:nvSpPr>
          <p:spPr>
            <a:xfrm>
              <a:off x="7231781" y="5470520"/>
              <a:ext cx="1008000" cy="261610"/>
            </a:xfrm>
            <a:prstGeom prst="rect">
              <a:avLst/>
            </a:prstGeom>
            <a:noFill/>
          </p:spPr>
          <p:txBody>
            <a:bodyPr wrap="square" rtlCol="0">
              <a:spAutoFit/>
            </a:bodyPr>
            <a:lstStyle/>
            <a:p>
              <a:pPr algn="ctr"/>
              <a:r>
                <a:rPr kumimoji="1" lang="ja-JP" altLang="en-US" sz="1100" dirty="0">
                  <a:solidFill>
                    <a:schemeClr val="accent1">
                      <a:lumMod val="75000"/>
                    </a:schemeClr>
                  </a:solidFill>
                </a:rPr>
                <a:t>国の動向</a:t>
              </a:r>
            </a:p>
          </p:txBody>
        </p:sp>
      </p:grpSp>
      <p:sp>
        <p:nvSpPr>
          <p:cNvPr id="46" name="四角形: 角を丸くする 45">
            <a:extLst>
              <a:ext uri="{FF2B5EF4-FFF2-40B4-BE49-F238E27FC236}">
                <a16:creationId xmlns:a16="http://schemas.microsoft.com/office/drawing/2014/main" id="{9FFFD8DA-D35F-232A-191A-CF58E7F2DAB9}"/>
              </a:ext>
            </a:extLst>
          </p:cNvPr>
          <p:cNvSpPr/>
          <p:nvPr/>
        </p:nvSpPr>
        <p:spPr>
          <a:xfrm>
            <a:off x="419077" y="6739249"/>
            <a:ext cx="9666853" cy="468000"/>
          </a:xfrm>
          <a:prstGeom prst="roundRect">
            <a:avLst/>
          </a:prstGeom>
          <a:noFill/>
          <a:ln w="127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7" name="グループ化 46">
            <a:extLst>
              <a:ext uri="{FF2B5EF4-FFF2-40B4-BE49-F238E27FC236}">
                <a16:creationId xmlns:a16="http://schemas.microsoft.com/office/drawing/2014/main" id="{C80D2F9B-210A-8F47-77B5-4A51726E1421}"/>
              </a:ext>
            </a:extLst>
          </p:cNvPr>
          <p:cNvGrpSpPr/>
          <p:nvPr/>
        </p:nvGrpSpPr>
        <p:grpSpPr>
          <a:xfrm>
            <a:off x="711657" y="6608445"/>
            <a:ext cx="1008000" cy="261610"/>
            <a:chOff x="2445578" y="5518145"/>
            <a:chExt cx="1008000" cy="261610"/>
          </a:xfrm>
        </p:grpSpPr>
        <p:sp>
          <p:nvSpPr>
            <p:cNvPr id="48" name="正方形/長方形 47">
              <a:extLst>
                <a:ext uri="{FF2B5EF4-FFF2-40B4-BE49-F238E27FC236}">
                  <a16:creationId xmlns:a16="http://schemas.microsoft.com/office/drawing/2014/main" id="{AA3143DC-2A02-155F-2A5B-C5A9353D7F74}"/>
                </a:ext>
              </a:extLst>
            </p:cNvPr>
            <p:cNvSpPr/>
            <p:nvPr/>
          </p:nvSpPr>
          <p:spPr>
            <a:xfrm>
              <a:off x="2445578" y="5626091"/>
              <a:ext cx="100800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id="{191B02F6-4117-8929-839C-EBEEABEB2E1B}"/>
                </a:ext>
              </a:extLst>
            </p:cNvPr>
            <p:cNvSpPr txBox="1"/>
            <p:nvPr/>
          </p:nvSpPr>
          <p:spPr>
            <a:xfrm>
              <a:off x="2445578" y="5518145"/>
              <a:ext cx="1008000" cy="261610"/>
            </a:xfrm>
            <a:prstGeom prst="rect">
              <a:avLst/>
            </a:prstGeom>
            <a:noFill/>
          </p:spPr>
          <p:txBody>
            <a:bodyPr wrap="square" rtlCol="0">
              <a:spAutoFit/>
            </a:bodyPr>
            <a:lstStyle/>
            <a:p>
              <a:pPr algn="ctr"/>
              <a:r>
                <a:rPr kumimoji="1" lang="ja-JP" altLang="en-US" sz="1100" dirty="0">
                  <a:solidFill>
                    <a:schemeClr val="accent1">
                      <a:lumMod val="75000"/>
                    </a:schemeClr>
                  </a:solidFill>
                </a:rPr>
                <a:t>県の動向</a:t>
              </a:r>
            </a:p>
          </p:txBody>
        </p:sp>
      </p:grpSp>
      <p:sp>
        <p:nvSpPr>
          <p:cNvPr id="50" name="テキスト ボックス 49">
            <a:extLst>
              <a:ext uri="{FF2B5EF4-FFF2-40B4-BE49-F238E27FC236}">
                <a16:creationId xmlns:a16="http://schemas.microsoft.com/office/drawing/2014/main" id="{DD4EEFAB-569E-2284-AE5A-FB0C81661DB4}"/>
              </a:ext>
            </a:extLst>
          </p:cNvPr>
          <p:cNvSpPr txBox="1"/>
          <p:nvPr/>
        </p:nvSpPr>
        <p:spPr>
          <a:xfrm>
            <a:off x="425907" y="6790685"/>
            <a:ext cx="9469524" cy="400110"/>
          </a:xfrm>
          <a:prstGeom prst="rect">
            <a:avLst/>
          </a:prstGeom>
          <a:noFill/>
          <a:ln>
            <a:noFill/>
          </a:ln>
        </p:spPr>
        <p:txBody>
          <a:bodyPr wrap="square" rtlCol="0">
            <a:spAutoFit/>
          </a:bodyPr>
          <a:lstStyle/>
          <a:p>
            <a:pPr marL="180975" indent="-180975"/>
            <a:r>
              <a:rPr kumimoji="1" lang="ja-JP" altLang="en-US" sz="1100" dirty="0"/>
              <a:t>◆あいち行革プラン</a:t>
            </a:r>
            <a:r>
              <a:rPr kumimoji="1" lang="en-US" altLang="ja-JP" sz="1100" dirty="0"/>
              <a:t>2025</a:t>
            </a:r>
            <a:endParaRPr kumimoji="1" lang="ja-JP" altLang="en-US" sz="1100" dirty="0"/>
          </a:p>
          <a:p>
            <a:pPr marL="180975" indent="-180975"/>
            <a:r>
              <a:rPr kumimoji="1" lang="ja-JP" altLang="en-US" sz="900" dirty="0"/>
              <a:t>　・３つの改革の視点の一つとして、「</a:t>
            </a:r>
            <a:r>
              <a:rPr kumimoji="1" lang="en-US" altLang="ja-JP" sz="900" b="1" dirty="0"/>
              <a:t>DX</a:t>
            </a:r>
            <a:r>
              <a:rPr kumimoji="1" lang="ja-JP" altLang="en-US" sz="900" b="1" dirty="0"/>
              <a:t>の更なる推進</a:t>
            </a:r>
            <a:r>
              <a:rPr kumimoji="1" lang="ja-JP" altLang="en-US" sz="900" dirty="0"/>
              <a:t>」を設定し、</a:t>
            </a:r>
            <a:r>
              <a:rPr kumimoji="1" lang="ja-JP" altLang="en-US" sz="900" b="1" dirty="0"/>
              <a:t>デジタル技術を積極的に活用し、県の業務やサービスを変革することで、県行政の質を向上</a:t>
            </a:r>
            <a:r>
              <a:rPr kumimoji="1" lang="ja-JP" altLang="en-US" sz="900" dirty="0"/>
              <a:t>させる。</a:t>
            </a:r>
          </a:p>
        </p:txBody>
      </p:sp>
    </p:spTree>
    <p:extLst>
      <p:ext uri="{BB962C8B-B14F-4D97-AF65-F5344CB8AC3E}">
        <p14:creationId xmlns:p14="http://schemas.microsoft.com/office/powerpoint/2010/main" val="431380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78BF247E-BF77-B2F3-9CB5-98B7BF1D3A0E}"/>
              </a:ext>
            </a:extLst>
          </p:cNvPr>
          <p:cNvSpPr/>
          <p:nvPr/>
        </p:nvSpPr>
        <p:spPr>
          <a:xfrm>
            <a:off x="7541326" y="493165"/>
            <a:ext cx="2535580" cy="1430531"/>
          </a:xfrm>
          <a:prstGeom prst="round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3D0D4B32-BAFA-4B09-F728-0B56B3CB88FB}"/>
              </a:ext>
            </a:extLst>
          </p:cNvPr>
          <p:cNvSpPr txBox="1"/>
          <p:nvPr/>
        </p:nvSpPr>
        <p:spPr>
          <a:xfrm>
            <a:off x="7397115" y="630217"/>
            <a:ext cx="2824002" cy="1153264"/>
          </a:xfrm>
          <a:prstGeom prst="rect">
            <a:avLst/>
          </a:prstGeom>
          <a:noFill/>
          <a:ln>
            <a:noFill/>
          </a:ln>
        </p:spPr>
        <p:txBody>
          <a:bodyPr wrap="square" rtlCol="0" anchor="ctr">
            <a:spAutoFit/>
          </a:bodyPr>
          <a:lstStyle/>
          <a:p>
            <a:pPr algn="ctr">
              <a:lnSpc>
                <a:spcPct val="150000"/>
              </a:lnSpc>
              <a:spcBef>
                <a:spcPts val="300"/>
              </a:spcBef>
              <a:spcAft>
                <a:spcPts val="300"/>
              </a:spcAft>
            </a:pPr>
            <a:r>
              <a:rPr kumimoji="1" lang="ja-JP" altLang="en-US" sz="1200" dirty="0">
                <a:latin typeface="+mn-ea"/>
              </a:rPr>
              <a:t>　社会情勢の変化や</a:t>
            </a:r>
            <a:br>
              <a:rPr kumimoji="1" lang="en-US" altLang="ja-JP" sz="1200" dirty="0">
                <a:latin typeface="+mn-ea"/>
              </a:rPr>
            </a:br>
            <a:r>
              <a:rPr kumimoji="1" lang="ja-JP" altLang="en-US" sz="1200" dirty="0">
                <a:latin typeface="+mn-ea"/>
              </a:rPr>
              <a:t>デジタル技術の進展を的確に捉え、</a:t>
            </a:r>
            <a:br>
              <a:rPr kumimoji="1" lang="en-US" altLang="ja-JP" sz="1200" dirty="0">
                <a:latin typeface="+mn-ea"/>
              </a:rPr>
            </a:br>
            <a:r>
              <a:rPr kumimoji="1" lang="ja-JP" altLang="en-US" sz="1200" dirty="0">
                <a:latin typeface="+mn-ea"/>
              </a:rPr>
              <a:t>県全体のデジタル化・</a:t>
            </a:r>
            <a:r>
              <a:rPr kumimoji="1" lang="en-US" altLang="ja-JP" sz="1200" dirty="0">
                <a:latin typeface="+mn-ea"/>
              </a:rPr>
              <a:t>DX</a:t>
            </a:r>
            <a:r>
              <a:rPr kumimoji="1" lang="ja-JP" altLang="en-US" sz="1200" dirty="0">
                <a:latin typeface="+mn-ea"/>
              </a:rPr>
              <a:t>推進に</a:t>
            </a:r>
            <a:br>
              <a:rPr kumimoji="1" lang="en-US" altLang="ja-JP" sz="1200" dirty="0">
                <a:latin typeface="+mn-ea"/>
              </a:rPr>
            </a:br>
            <a:r>
              <a:rPr kumimoji="1" lang="ja-JP" altLang="en-US" sz="1200" dirty="0">
                <a:latin typeface="+mn-ea"/>
              </a:rPr>
              <a:t>引き続き取り組む必要がある。</a:t>
            </a:r>
            <a:endParaRPr kumimoji="1" lang="en-US" altLang="ja-JP" sz="1200" dirty="0">
              <a:latin typeface="+mn-ea"/>
            </a:endParaRPr>
          </a:p>
        </p:txBody>
      </p:sp>
      <p:pic>
        <p:nvPicPr>
          <p:cNvPr id="38" name="グラフィックス 37" descr="山形の矢印 単色塗りつぶし">
            <a:extLst>
              <a:ext uri="{FF2B5EF4-FFF2-40B4-BE49-F238E27FC236}">
                <a16:creationId xmlns:a16="http://schemas.microsoft.com/office/drawing/2014/main" id="{42DC8EA1-3B31-79B5-87B6-0E2489A05690}"/>
              </a:ext>
            </a:extLst>
          </p:cNvPr>
          <p:cNvPicPr>
            <a:picLocks/>
          </p:cNvPicPr>
          <p:nvPr/>
        </p:nvPicPr>
        <p:blipFill>
          <a:blip r:embed="rId2">
            <a:extLst>
              <a:ext uri="{96DAC541-7B7A-43D3-8B79-37D633B846F1}">
                <asvg:svgBlip xmlns:asvg="http://schemas.microsoft.com/office/drawing/2016/SVG/main" r:embed="rId3"/>
              </a:ext>
            </a:extLst>
          </a:blip>
          <a:stretch>
            <a:fillRect/>
          </a:stretch>
        </p:blipFill>
        <p:spPr>
          <a:xfrm>
            <a:off x="6988977" y="914406"/>
            <a:ext cx="540000" cy="612000"/>
          </a:xfrm>
          <a:prstGeom prst="rect">
            <a:avLst/>
          </a:prstGeom>
        </p:spPr>
      </p:pic>
      <p:sp>
        <p:nvSpPr>
          <p:cNvPr id="39" name="テキスト ボックス 38">
            <a:extLst>
              <a:ext uri="{FF2B5EF4-FFF2-40B4-BE49-F238E27FC236}">
                <a16:creationId xmlns:a16="http://schemas.microsoft.com/office/drawing/2014/main" id="{6B54DAD1-C821-3820-4081-7C68C97E8C6C}"/>
              </a:ext>
            </a:extLst>
          </p:cNvPr>
          <p:cNvSpPr txBox="1"/>
          <p:nvPr/>
        </p:nvSpPr>
        <p:spPr>
          <a:xfrm>
            <a:off x="211109" y="2149778"/>
            <a:ext cx="9900000" cy="307777"/>
          </a:xfrm>
          <a:prstGeom prst="rect">
            <a:avLst/>
          </a:prstGeom>
          <a:solidFill>
            <a:srgbClr val="00497A"/>
          </a:solidFill>
        </p:spPr>
        <p:txBody>
          <a:bodyPr wrap="square" rtlCol="0">
            <a:spAutoFit/>
          </a:bodyPr>
          <a:lstStyle/>
          <a:p>
            <a:r>
              <a:rPr kumimoji="1" lang="en-US" altLang="ja-JP" sz="1400" dirty="0">
                <a:solidFill>
                  <a:schemeClr val="bg1"/>
                </a:solidFill>
              </a:rPr>
              <a:t>Ⅱ</a:t>
            </a:r>
            <a:r>
              <a:rPr kumimoji="1" lang="ja-JP" altLang="en-US" sz="1400" dirty="0">
                <a:solidFill>
                  <a:schemeClr val="bg1"/>
                </a:solidFill>
              </a:rPr>
              <a:t>　あいちＤＸ推進プラン</a:t>
            </a:r>
            <a:r>
              <a:rPr kumimoji="1" lang="en-US" altLang="ja-JP" sz="1400" dirty="0">
                <a:solidFill>
                  <a:schemeClr val="bg1"/>
                </a:solidFill>
              </a:rPr>
              <a:t>2030</a:t>
            </a:r>
            <a:r>
              <a:rPr kumimoji="1" lang="ja-JP" altLang="en-US" sz="1400" dirty="0">
                <a:solidFill>
                  <a:schemeClr val="bg1"/>
                </a:solidFill>
              </a:rPr>
              <a:t>（仮称）の趣旨及び視点等</a:t>
            </a:r>
            <a:endParaRPr kumimoji="1" lang="en-US" altLang="ja-JP" sz="1400" dirty="0">
              <a:solidFill>
                <a:schemeClr val="bg1"/>
              </a:solidFill>
            </a:endParaRPr>
          </a:p>
        </p:txBody>
      </p:sp>
      <p:sp>
        <p:nvSpPr>
          <p:cNvPr id="41" name="テキスト ボックス 40">
            <a:extLst>
              <a:ext uri="{FF2B5EF4-FFF2-40B4-BE49-F238E27FC236}">
                <a16:creationId xmlns:a16="http://schemas.microsoft.com/office/drawing/2014/main" id="{ECAF9FEE-297A-0394-2947-2372E382018C}"/>
              </a:ext>
            </a:extLst>
          </p:cNvPr>
          <p:cNvSpPr txBox="1"/>
          <p:nvPr/>
        </p:nvSpPr>
        <p:spPr>
          <a:xfrm>
            <a:off x="429248" y="2781083"/>
            <a:ext cx="8962402" cy="1015663"/>
          </a:xfrm>
          <a:prstGeom prst="rect">
            <a:avLst/>
          </a:prstGeom>
          <a:noFill/>
          <a:ln>
            <a:noFill/>
          </a:ln>
        </p:spPr>
        <p:txBody>
          <a:bodyPr wrap="square" rtlCol="0">
            <a:spAutoFit/>
          </a:bodyPr>
          <a:lstStyle/>
          <a:p>
            <a:r>
              <a:rPr kumimoji="1" lang="ja-JP" altLang="en-US" sz="1100" dirty="0">
                <a:solidFill>
                  <a:srgbClr val="00497A"/>
                </a:solidFill>
              </a:rPr>
              <a:t>　策定趣旨</a:t>
            </a:r>
            <a:r>
              <a:rPr kumimoji="1" lang="en-US" altLang="ja-JP" sz="1100" dirty="0"/>
              <a:t>	</a:t>
            </a:r>
            <a:r>
              <a:rPr kumimoji="1" lang="ja-JP" altLang="en-US" sz="1100" dirty="0"/>
              <a:t>県におけるデジタル技術の利活用・</a:t>
            </a:r>
            <a:r>
              <a:rPr kumimoji="1" lang="en-US" altLang="ja-JP" sz="1100" dirty="0"/>
              <a:t>DX</a:t>
            </a:r>
            <a:r>
              <a:rPr kumimoji="1" lang="ja-JP" altLang="en-US" sz="1100" dirty="0"/>
              <a:t>推進の今後の展開を示す。</a:t>
            </a:r>
            <a:endParaRPr kumimoji="1" lang="en-US" altLang="ja-JP" sz="1100" dirty="0"/>
          </a:p>
          <a:p>
            <a:pPr>
              <a:spcBef>
                <a:spcPts val="300"/>
              </a:spcBef>
            </a:pPr>
            <a:r>
              <a:rPr kumimoji="1" lang="ja-JP" altLang="en-US" sz="1100" dirty="0"/>
              <a:t>　</a:t>
            </a:r>
            <a:r>
              <a:rPr kumimoji="1" lang="ja-JP" altLang="en-US" sz="1100" dirty="0">
                <a:solidFill>
                  <a:srgbClr val="00497A"/>
                </a:solidFill>
              </a:rPr>
              <a:t>位置付け</a:t>
            </a:r>
            <a:r>
              <a:rPr kumimoji="1" lang="en-US" altLang="ja-JP" sz="1100" dirty="0"/>
              <a:t>	</a:t>
            </a:r>
            <a:r>
              <a:rPr kumimoji="1" lang="ja-JP" altLang="en-US" sz="1100" dirty="0"/>
              <a:t>▶ 「あいちビジョン</a:t>
            </a:r>
            <a:r>
              <a:rPr kumimoji="1" lang="en-US" altLang="ja-JP" sz="1100" dirty="0"/>
              <a:t>2030</a:t>
            </a:r>
            <a:r>
              <a:rPr kumimoji="1" lang="ja-JP" altLang="en-US" sz="1100" dirty="0"/>
              <a:t>」や「あいち行革プラン</a:t>
            </a:r>
            <a:r>
              <a:rPr kumimoji="1" lang="en-US" altLang="ja-JP" sz="1100" dirty="0"/>
              <a:t>2025</a:t>
            </a:r>
            <a:r>
              <a:rPr kumimoji="1" lang="ja-JP" altLang="en-US" sz="1100" dirty="0"/>
              <a:t>」の取組をデジタル技術の利活用により加速させ、</a:t>
            </a:r>
            <a:r>
              <a:rPr kumimoji="1" lang="en-US" altLang="ja-JP" sz="1100" dirty="0"/>
              <a:t>DX</a:t>
            </a:r>
            <a:r>
              <a:rPr kumimoji="1" lang="ja-JP" altLang="en-US" sz="1100" dirty="0"/>
              <a:t>を推進する。</a:t>
            </a:r>
            <a:endParaRPr kumimoji="1" lang="en-US" altLang="ja-JP" sz="1100" dirty="0"/>
          </a:p>
          <a:p>
            <a:r>
              <a:rPr kumimoji="1" lang="en-US" altLang="ja-JP" sz="1100" dirty="0"/>
              <a:t>		</a:t>
            </a:r>
            <a:r>
              <a:rPr kumimoji="1" lang="ja-JP" altLang="en-US" sz="1100" dirty="0"/>
              <a:t>▶ 「官民データ活用推進基本法」に基づき、都道府県に策定が義務付けられている「都道府県官民データ活用推進計画」</a:t>
            </a:r>
            <a:endParaRPr kumimoji="1" lang="en-US" altLang="ja-JP" sz="1100" dirty="0"/>
          </a:p>
          <a:p>
            <a:r>
              <a:rPr kumimoji="1" lang="en-US" altLang="ja-JP" sz="1100" dirty="0"/>
              <a:t>		</a:t>
            </a:r>
            <a:r>
              <a:rPr kumimoji="1" lang="ja-JP" altLang="en-US" sz="1100" dirty="0"/>
              <a:t>▶ 県職員のデジタル人材の育成を計画的・効率的に推進するための「愛知県職員デジタル人材育成計画」</a:t>
            </a:r>
            <a:endParaRPr kumimoji="1" lang="en-US" altLang="ja-JP" sz="1100" dirty="0"/>
          </a:p>
          <a:p>
            <a:pPr>
              <a:spcBef>
                <a:spcPts val="300"/>
              </a:spcBef>
            </a:pPr>
            <a:r>
              <a:rPr kumimoji="1" lang="ja-JP" altLang="en-US" sz="1100" dirty="0">
                <a:solidFill>
                  <a:srgbClr val="00497A"/>
                </a:solidFill>
              </a:rPr>
              <a:t>　計画期間</a:t>
            </a:r>
            <a:r>
              <a:rPr kumimoji="1" lang="en-US" altLang="ja-JP" sz="1100" dirty="0"/>
              <a:t>	</a:t>
            </a:r>
            <a:r>
              <a:rPr kumimoji="1" lang="ja-JP" altLang="en-US" sz="1100" dirty="0"/>
              <a:t>５年間（</a:t>
            </a:r>
            <a:r>
              <a:rPr kumimoji="1" lang="en-US" altLang="ja-JP" sz="1100" dirty="0"/>
              <a:t>2026</a:t>
            </a:r>
            <a:r>
              <a:rPr kumimoji="1" lang="ja-JP" altLang="en-US" sz="1100" dirty="0"/>
              <a:t>～</a:t>
            </a:r>
            <a:r>
              <a:rPr kumimoji="1" lang="en-US" altLang="ja-JP" sz="1100" dirty="0"/>
              <a:t>2030</a:t>
            </a:r>
            <a:r>
              <a:rPr kumimoji="1" lang="ja-JP" altLang="en-US" sz="1100" dirty="0"/>
              <a:t>年度）</a:t>
            </a:r>
            <a:endParaRPr kumimoji="1" lang="en-US" altLang="ja-JP" dirty="0"/>
          </a:p>
        </p:txBody>
      </p:sp>
      <p:sp>
        <p:nvSpPr>
          <p:cNvPr id="55" name="テキスト ボックス 54">
            <a:extLst>
              <a:ext uri="{FF2B5EF4-FFF2-40B4-BE49-F238E27FC236}">
                <a16:creationId xmlns:a16="http://schemas.microsoft.com/office/drawing/2014/main" id="{70E0F1AF-D160-AD37-D7FE-BF336C3CBE8A}"/>
              </a:ext>
            </a:extLst>
          </p:cNvPr>
          <p:cNvSpPr txBox="1"/>
          <p:nvPr/>
        </p:nvSpPr>
        <p:spPr>
          <a:xfrm>
            <a:off x="231676" y="6621707"/>
            <a:ext cx="9845230" cy="306467"/>
          </a:xfrm>
          <a:prstGeom prst="roundRect">
            <a:avLst/>
          </a:prstGeom>
          <a:solidFill>
            <a:schemeClr val="accent4">
              <a:lumMod val="40000"/>
              <a:lumOff val="60000"/>
            </a:schemeClr>
          </a:solidFill>
          <a:ln>
            <a:noFill/>
          </a:ln>
        </p:spPr>
        <p:txBody>
          <a:bodyPr wrap="square" rtlCol="0">
            <a:spAutoFit/>
          </a:bodyPr>
          <a:lstStyle/>
          <a:p>
            <a:pPr marL="182563" indent="-182563" algn="ctr">
              <a:spcBef>
                <a:spcPts val="300"/>
              </a:spcBef>
              <a:spcAft>
                <a:spcPts val="300"/>
              </a:spcAft>
            </a:pPr>
            <a:r>
              <a:rPr kumimoji="1" lang="ja-JP" altLang="en-US" sz="1200" dirty="0">
                <a:latin typeface="+mn-ea"/>
              </a:rPr>
              <a:t>デジタル技術の利活用により産業と地域の活力を支え、行政サービスを進化させるとともに、誰もが恩恵を受けるデジタル社会の推進に取り組む。</a:t>
            </a:r>
            <a:endParaRPr kumimoji="1" lang="en-US" altLang="ja-JP" sz="1200" dirty="0">
              <a:latin typeface="+mn-ea"/>
            </a:endParaRPr>
          </a:p>
        </p:txBody>
      </p:sp>
      <p:sp>
        <p:nvSpPr>
          <p:cNvPr id="44" name="四角形: 角を丸くする 43">
            <a:extLst>
              <a:ext uri="{FF2B5EF4-FFF2-40B4-BE49-F238E27FC236}">
                <a16:creationId xmlns:a16="http://schemas.microsoft.com/office/drawing/2014/main" id="{35A0DC25-9FB3-7332-45DA-7D307B4609DD}"/>
              </a:ext>
            </a:extLst>
          </p:cNvPr>
          <p:cNvSpPr/>
          <p:nvPr/>
        </p:nvSpPr>
        <p:spPr>
          <a:xfrm>
            <a:off x="232395" y="4580814"/>
            <a:ext cx="3240000" cy="1620000"/>
          </a:xfrm>
          <a:prstGeom prst="roundRect">
            <a:avLst>
              <a:gd name="adj" fmla="val 5163"/>
            </a:avLst>
          </a:prstGeom>
          <a:solidFill>
            <a:schemeClr val="bg1"/>
          </a:solidFill>
          <a:ln w="95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endParaRPr kumimoji="1" lang="ja-JP" altLang="en-US" sz="1100" b="1" dirty="0">
              <a:solidFill>
                <a:srgbClr val="00497A"/>
              </a:solidFill>
              <a:latin typeface="+mn-ea"/>
            </a:endParaRPr>
          </a:p>
        </p:txBody>
      </p:sp>
      <p:sp>
        <p:nvSpPr>
          <p:cNvPr id="60" name="テキスト ボックス 59">
            <a:extLst>
              <a:ext uri="{FF2B5EF4-FFF2-40B4-BE49-F238E27FC236}">
                <a16:creationId xmlns:a16="http://schemas.microsoft.com/office/drawing/2014/main" id="{4413E1CB-3B95-61E9-FBDA-90B111E4E599}"/>
              </a:ext>
            </a:extLst>
          </p:cNvPr>
          <p:cNvSpPr txBox="1"/>
          <p:nvPr/>
        </p:nvSpPr>
        <p:spPr>
          <a:xfrm>
            <a:off x="232395" y="4932910"/>
            <a:ext cx="3239282" cy="430887"/>
          </a:xfrm>
          <a:prstGeom prst="rect">
            <a:avLst/>
          </a:prstGeom>
          <a:noFill/>
        </p:spPr>
        <p:txBody>
          <a:bodyPr wrap="square" rtlCol="0">
            <a:spAutoFit/>
          </a:bodyPr>
          <a:lstStyle/>
          <a:p>
            <a:pPr algn="ctr"/>
            <a:r>
              <a:rPr kumimoji="1" lang="ja-JP" altLang="en-US" sz="1100" dirty="0"/>
              <a:t>産業、地域社会、行政の活動に</a:t>
            </a:r>
            <a:br>
              <a:rPr kumimoji="1" lang="en-US" altLang="ja-JP" sz="1100" dirty="0"/>
            </a:br>
            <a:r>
              <a:rPr kumimoji="1" lang="ja-JP" altLang="en-US" sz="1100" dirty="0"/>
              <a:t>デジタル技術を優先して活用</a:t>
            </a:r>
          </a:p>
        </p:txBody>
      </p:sp>
      <p:sp>
        <p:nvSpPr>
          <p:cNvPr id="54" name="四角形: 角を丸くする 53">
            <a:extLst>
              <a:ext uri="{FF2B5EF4-FFF2-40B4-BE49-F238E27FC236}">
                <a16:creationId xmlns:a16="http://schemas.microsoft.com/office/drawing/2014/main" id="{7354C157-F39D-C0DC-C850-EFEF4C648539}"/>
              </a:ext>
            </a:extLst>
          </p:cNvPr>
          <p:cNvSpPr/>
          <p:nvPr/>
        </p:nvSpPr>
        <p:spPr>
          <a:xfrm>
            <a:off x="3535406" y="4580814"/>
            <a:ext cx="3240000" cy="1620000"/>
          </a:xfrm>
          <a:prstGeom prst="roundRect">
            <a:avLst>
              <a:gd name="adj" fmla="val 4987"/>
            </a:avLst>
          </a:prstGeom>
          <a:solidFill>
            <a:schemeClr val="bg1"/>
          </a:solidFill>
          <a:ln w="95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endParaRPr kumimoji="1" lang="ja-JP" altLang="en-US" sz="1100" b="1" dirty="0">
              <a:solidFill>
                <a:srgbClr val="00497A"/>
              </a:solidFill>
              <a:latin typeface="+mn-ea"/>
            </a:endParaRPr>
          </a:p>
        </p:txBody>
      </p:sp>
      <p:sp>
        <p:nvSpPr>
          <p:cNvPr id="61" name="テキスト ボックス 60">
            <a:extLst>
              <a:ext uri="{FF2B5EF4-FFF2-40B4-BE49-F238E27FC236}">
                <a16:creationId xmlns:a16="http://schemas.microsoft.com/office/drawing/2014/main" id="{C63A7A96-F7B8-C868-9E7D-F654631C61F4}"/>
              </a:ext>
            </a:extLst>
          </p:cNvPr>
          <p:cNvSpPr txBox="1"/>
          <p:nvPr/>
        </p:nvSpPr>
        <p:spPr>
          <a:xfrm>
            <a:off x="3534688" y="4932910"/>
            <a:ext cx="3240000" cy="430887"/>
          </a:xfrm>
          <a:prstGeom prst="rect">
            <a:avLst/>
          </a:prstGeom>
          <a:noFill/>
        </p:spPr>
        <p:txBody>
          <a:bodyPr wrap="square" rtlCol="0">
            <a:spAutoFit/>
          </a:bodyPr>
          <a:lstStyle/>
          <a:p>
            <a:pPr algn="ctr"/>
            <a:r>
              <a:rPr kumimoji="1" lang="ja-JP" altLang="en-US" sz="1100" dirty="0"/>
              <a:t>多様な利用者のニーズを効果的かつ効率的に</a:t>
            </a:r>
            <a:br>
              <a:rPr kumimoji="1" lang="en-US" altLang="ja-JP" sz="1100" dirty="0"/>
            </a:br>
            <a:r>
              <a:rPr kumimoji="1" lang="ja-JP" altLang="en-US" sz="1100" dirty="0"/>
              <a:t>達成できるよう利用者中心のサービスを提供</a:t>
            </a:r>
          </a:p>
        </p:txBody>
      </p:sp>
      <p:sp>
        <p:nvSpPr>
          <p:cNvPr id="45" name="四角形: 角を丸くする 44">
            <a:extLst>
              <a:ext uri="{FF2B5EF4-FFF2-40B4-BE49-F238E27FC236}">
                <a16:creationId xmlns:a16="http://schemas.microsoft.com/office/drawing/2014/main" id="{DA9C6617-DEE7-B7C5-55FC-DACBC0D5C234}"/>
              </a:ext>
            </a:extLst>
          </p:cNvPr>
          <p:cNvSpPr/>
          <p:nvPr/>
        </p:nvSpPr>
        <p:spPr>
          <a:xfrm>
            <a:off x="6838418" y="4580814"/>
            <a:ext cx="3240000" cy="1620000"/>
          </a:xfrm>
          <a:prstGeom prst="roundRect">
            <a:avLst>
              <a:gd name="adj" fmla="val 5634"/>
            </a:avLst>
          </a:prstGeom>
          <a:solidFill>
            <a:schemeClr val="bg1"/>
          </a:solidFill>
          <a:ln w="95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endParaRPr kumimoji="1" lang="ja-JP" altLang="en-US" sz="1100" b="1" dirty="0">
              <a:solidFill>
                <a:srgbClr val="00497A"/>
              </a:solidFill>
              <a:latin typeface="+mn-ea"/>
            </a:endParaRPr>
          </a:p>
        </p:txBody>
      </p:sp>
      <p:sp>
        <p:nvSpPr>
          <p:cNvPr id="62" name="テキスト ボックス 61">
            <a:extLst>
              <a:ext uri="{FF2B5EF4-FFF2-40B4-BE49-F238E27FC236}">
                <a16:creationId xmlns:a16="http://schemas.microsoft.com/office/drawing/2014/main" id="{9CA8751B-DB77-7845-0AF8-FA10672055D8}"/>
              </a:ext>
            </a:extLst>
          </p:cNvPr>
          <p:cNvSpPr txBox="1"/>
          <p:nvPr/>
        </p:nvSpPr>
        <p:spPr>
          <a:xfrm>
            <a:off x="6836981" y="4932910"/>
            <a:ext cx="3240000" cy="430887"/>
          </a:xfrm>
          <a:prstGeom prst="rect">
            <a:avLst/>
          </a:prstGeom>
          <a:noFill/>
        </p:spPr>
        <p:txBody>
          <a:bodyPr wrap="square" rtlCol="0">
            <a:spAutoFit/>
          </a:bodyPr>
          <a:lstStyle/>
          <a:p>
            <a:pPr algn="ctr"/>
            <a:r>
              <a:rPr kumimoji="1" lang="ja-JP" altLang="en-US" sz="1100" dirty="0"/>
              <a:t>全ての人がデジタルの恩恵を受けられるよう</a:t>
            </a:r>
            <a:br>
              <a:rPr kumimoji="1" lang="en-US" altLang="ja-JP" sz="1100" dirty="0"/>
            </a:br>
            <a:r>
              <a:rPr kumimoji="1" lang="ja-JP" altLang="en-US" sz="1100" dirty="0"/>
              <a:t>デジタル技術を適切に活用できる能力を向上</a:t>
            </a:r>
          </a:p>
        </p:txBody>
      </p:sp>
      <p:sp>
        <p:nvSpPr>
          <p:cNvPr id="20" name="テキスト ボックス 19">
            <a:extLst>
              <a:ext uri="{FF2B5EF4-FFF2-40B4-BE49-F238E27FC236}">
                <a16:creationId xmlns:a16="http://schemas.microsoft.com/office/drawing/2014/main" id="{348D75F7-F4E8-2822-8B36-DD7E6D738C22}"/>
              </a:ext>
            </a:extLst>
          </p:cNvPr>
          <p:cNvSpPr txBox="1"/>
          <p:nvPr/>
        </p:nvSpPr>
        <p:spPr>
          <a:xfrm>
            <a:off x="211109" y="225969"/>
            <a:ext cx="9481751" cy="276999"/>
          </a:xfrm>
          <a:prstGeom prst="rect">
            <a:avLst/>
          </a:prstGeom>
          <a:noFill/>
          <a:ln>
            <a:noFill/>
          </a:ln>
        </p:spPr>
        <p:txBody>
          <a:bodyPr wrap="square" rtlCol="0">
            <a:spAutoFit/>
          </a:bodyPr>
          <a:lstStyle/>
          <a:p>
            <a:r>
              <a:rPr kumimoji="1" lang="ja-JP" altLang="en-US" sz="1150" dirty="0"/>
              <a:t>（２）取組継続の必要性</a:t>
            </a:r>
            <a:endParaRPr kumimoji="1" lang="en-US" altLang="ja-JP" sz="1150" dirty="0"/>
          </a:p>
        </p:txBody>
      </p:sp>
      <p:sp>
        <p:nvSpPr>
          <p:cNvPr id="28" name="テキスト ボックス 27">
            <a:extLst>
              <a:ext uri="{FF2B5EF4-FFF2-40B4-BE49-F238E27FC236}">
                <a16:creationId xmlns:a16="http://schemas.microsoft.com/office/drawing/2014/main" id="{8BD5E5F9-0A43-D247-0261-400E1180A96F}"/>
              </a:ext>
            </a:extLst>
          </p:cNvPr>
          <p:cNvSpPr txBox="1"/>
          <p:nvPr/>
        </p:nvSpPr>
        <p:spPr>
          <a:xfrm>
            <a:off x="211109" y="4092037"/>
            <a:ext cx="9900000" cy="72000"/>
          </a:xfrm>
          <a:prstGeom prst="rect">
            <a:avLst/>
          </a:prstGeom>
          <a:solidFill>
            <a:schemeClr val="accent1">
              <a:lumMod val="20000"/>
              <a:lumOff val="80000"/>
            </a:schemeClr>
          </a:solidFill>
        </p:spPr>
        <p:txBody>
          <a:bodyPr wrap="square" rtlCol="0">
            <a:spAutoFit/>
          </a:bodyPr>
          <a:lstStyle/>
          <a:p>
            <a:endParaRPr kumimoji="1" lang="en-US" altLang="ja-JP" sz="1400" dirty="0"/>
          </a:p>
        </p:txBody>
      </p:sp>
      <p:sp>
        <p:nvSpPr>
          <p:cNvPr id="29" name="テキスト ボックス 28">
            <a:extLst>
              <a:ext uri="{FF2B5EF4-FFF2-40B4-BE49-F238E27FC236}">
                <a16:creationId xmlns:a16="http://schemas.microsoft.com/office/drawing/2014/main" id="{72D2360E-637E-62A3-1B6C-6965200A3FF7}"/>
              </a:ext>
            </a:extLst>
          </p:cNvPr>
          <p:cNvSpPr txBox="1"/>
          <p:nvPr/>
        </p:nvSpPr>
        <p:spPr>
          <a:xfrm>
            <a:off x="211109" y="3941960"/>
            <a:ext cx="9481751" cy="276999"/>
          </a:xfrm>
          <a:prstGeom prst="rect">
            <a:avLst/>
          </a:prstGeom>
          <a:noFill/>
        </p:spPr>
        <p:txBody>
          <a:bodyPr wrap="square" rtlCol="0">
            <a:spAutoFit/>
          </a:bodyPr>
          <a:lstStyle/>
          <a:p>
            <a:r>
              <a:rPr kumimoji="1" lang="en-US" altLang="ja-JP" sz="1200" dirty="0"/>
              <a:t>02</a:t>
            </a:r>
            <a:r>
              <a:rPr kumimoji="1" lang="ja-JP" altLang="en-US" sz="1200" dirty="0"/>
              <a:t>｜プランの３つの視点</a:t>
            </a:r>
            <a:endParaRPr kumimoji="1" lang="en-US" altLang="ja-JP" sz="1200" dirty="0"/>
          </a:p>
        </p:txBody>
      </p:sp>
      <p:sp>
        <p:nvSpPr>
          <p:cNvPr id="30" name="テキスト ボックス 29">
            <a:extLst>
              <a:ext uri="{FF2B5EF4-FFF2-40B4-BE49-F238E27FC236}">
                <a16:creationId xmlns:a16="http://schemas.microsoft.com/office/drawing/2014/main" id="{5BA3BF5E-4DBF-41EA-EC2C-4CC3CA167925}"/>
              </a:ext>
            </a:extLst>
          </p:cNvPr>
          <p:cNvSpPr txBox="1"/>
          <p:nvPr/>
        </p:nvSpPr>
        <p:spPr>
          <a:xfrm>
            <a:off x="211109" y="2653762"/>
            <a:ext cx="9900000" cy="72000"/>
          </a:xfrm>
          <a:prstGeom prst="rect">
            <a:avLst/>
          </a:prstGeom>
          <a:solidFill>
            <a:schemeClr val="accent1">
              <a:lumMod val="20000"/>
              <a:lumOff val="80000"/>
            </a:schemeClr>
          </a:solidFill>
        </p:spPr>
        <p:txBody>
          <a:bodyPr wrap="square" rtlCol="0">
            <a:spAutoFit/>
          </a:bodyPr>
          <a:lstStyle/>
          <a:p>
            <a:endParaRPr kumimoji="1" lang="en-US" altLang="ja-JP" sz="1400" dirty="0"/>
          </a:p>
        </p:txBody>
      </p:sp>
      <p:sp>
        <p:nvSpPr>
          <p:cNvPr id="35" name="テキスト ボックス 34">
            <a:extLst>
              <a:ext uri="{FF2B5EF4-FFF2-40B4-BE49-F238E27FC236}">
                <a16:creationId xmlns:a16="http://schemas.microsoft.com/office/drawing/2014/main" id="{64CCCB89-7323-8046-3F11-D6F106237869}"/>
              </a:ext>
            </a:extLst>
          </p:cNvPr>
          <p:cNvSpPr txBox="1"/>
          <p:nvPr/>
        </p:nvSpPr>
        <p:spPr>
          <a:xfrm>
            <a:off x="211109" y="2503685"/>
            <a:ext cx="9481751" cy="276999"/>
          </a:xfrm>
          <a:prstGeom prst="rect">
            <a:avLst/>
          </a:prstGeom>
          <a:noFill/>
        </p:spPr>
        <p:txBody>
          <a:bodyPr wrap="square" rtlCol="0">
            <a:spAutoFit/>
          </a:bodyPr>
          <a:lstStyle/>
          <a:p>
            <a:r>
              <a:rPr kumimoji="1" lang="en-US" altLang="ja-JP" sz="1200" dirty="0"/>
              <a:t>0</a:t>
            </a:r>
            <a:r>
              <a:rPr kumimoji="1" lang="ja-JP" altLang="en-US" sz="1200" dirty="0"/>
              <a:t>１｜プランの趣旨</a:t>
            </a:r>
            <a:endParaRPr kumimoji="1" lang="en-US" altLang="ja-JP" sz="1200" dirty="0"/>
          </a:p>
        </p:txBody>
      </p:sp>
      <p:sp>
        <p:nvSpPr>
          <p:cNvPr id="52" name="四角形: 上の 2 つの角を丸める 51">
            <a:extLst>
              <a:ext uri="{FF2B5EF4-FFF2-40B4-BE49-F238E27FC236}">
                <a16:creationId xmlns:a16="http://schemas.microsoft.com/office/drawing/2014/main" id="{E95FC9A9-3678-B327-6A88-0B99418F6DDD}"/>
              </a:ext>
            </a:extLst>
          </p:cNvPr>
          <p:cNvSpPr/>
          <p:nvPr/>
        </p:nvSpPr>
        <p:spPr>
          <a:xfrm>
            <a:off x="234852" y="4581304"/>
            <a:ext cx="3240000" cy="288000"/>
          </a:xfrm>
          <a:prstGeom prst="round2SameRect">
            <a:avLst>
              <a:gd name="adj1" fmla="val 28702"/>
              <a:gd name="adj2" fmla="val 0"/>
            </a:avLst>
          </a:prstGeom>
          <a:solidFill>
            <a:schemeClr val="accent1">
              <a:lumMod val="75000"/>
            </a:schemeClr>
          </a:solidFill>
          <a:ln w="95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100" b="1" dirty="0">
                <a:solidFill>
                  <a:schemeClr val="bg1"/>
                </a:solidFill>
                <a:latin typeface="+mn-ea"/>
              </a:rPr>
              <a:t>デジタルファースト</a:t>
            </a:r>
            <a:endParaRPr kumimoji="1" lang="ja-JP" altLang="en-US" sz="1050" b="1" dirty="0">
              <a:solidFill>
                <a:schemeClr val="bg1"/>
              </a:solidFill>
              <a:latin typeface="+mn-ea"/>
            </a:endParaRPr>
          </a:p>
        </p:txBody>
      </p:sp>
      <p:sp>
        <p:nvSpPr>
          <p:cNvPr id="53" name="四角形: 上の 2 つの角を丸める 52">
            <a:extLst>
              <a:ext uri="{FF2B5EF4-FFF2-40B4-BE49-F238E27FC236}">
                <a16:creationId xmlns:a16="http://schemas.microsoft.com/office/drawing/2014/main" id="{37849303-D7B4-C6DA-5CD7-016A5962FAF6}"/>
              </a:ext>
            </a:extLst>
          </p:cNvPr>
          <p:cNvSpPr/>
          <p:nvPr/>
        </p:nvSpPr>
        <p:spPr>
          <a:xfrm>
            <a:off x="3534688" y="4581304"/>
            <a:ext cx="3240000" cy="288000"/>
          </a:xfrm>
          <a:prstGeom prst="round2SameRect">
            <a:avLst>
              <a:gd name="adj1" fmla="val 28702"/>
              <a:gd name="adj2" fmla="val 0"/>
            </a:avLst>
          </a:prstGeom>
          <a:solidFill>
            <a:schemeClr val="accent1">
              <a:lumMod val="75000"/>
            </a:schemeClr>
          </a:solidFill>
          <a:ln w="95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100" b="1" dirty="0">
                <a:solidFill>
                  <a:schemeClr val="bg1"/>
                </a:solidFill>
                <a:latin typeface="+mn-ea"/>
              </a:rPr>
              <a:t>サービスデザイン</a:t>
            </a:r>
            <a:endParaRPr kumimoji="1" lang="ja-JP" altLang="en-US" sz="1050" b="1" dirty="0">
              <a:solidFill>
                <a:schemeClr val="bg1"/>
              </a:solidFill>
              <a:latin typeface="+mn-ea"/>
            </a:endParaRPr>
          </a:p>
        </p:txBody>
      </p:sp>
      <p:sp>
        <p:nvSpPr>
          <p:cNvPr id="56" name="四角形: 上の 2 つの角を丸める 55">
            <a:extLst>
              <a:ext uri="{FF2B5EF4-FFF2-40B4-BE49-F238E27FC236}">
                <a16:creationId xmlns:a16="http://schemas.microsoft.com/office/drawing/2014/main" id="{70867918-2E43-4FAA-6F94-64D3D485356E}"/>
              </a:ext>
            </a:extLst>
          </p:cNvPr>
          <p:cNvSpPr/>
          <p:nvPr/>
        </p:nvSpPr>
        <p:spPr>
          <a:xfrm>
            <a:off x="6836906" y="4581304"/>
            <a:ext cx="3240000" cy="288000"/>
          </a:xfrm>
          <a:prstGeom prst="round2SameRect">
            <a:avLst>
              <a:gd name="adj1" fmla="val 28702"/>
              <a:gd name="adj2" fmla="val 0"/>
            </a:avLst>
          </a:prstGeom>
          <a:solidFill>
            <a:schemeClr val="accent1">
              <a:lumMod val="75000"/>
            </a:schemeClr>
          </a:solidFill>
          <a:ln w="952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t"/>
          <a:lstStyle/>
          <a:p>
            <a:pPr algn="ctr"/>
            <a:r>
              <a:rPr kumimoji="1" lang="ja-JP" altLang="en-US" sz="1100" b="1" dirty="0">
                <a:solidFill>
                  <a:schemeClr val="bg1"/>
                </a:solidFill>
                <a:latin typeface="+mn-ea"/>
              </a:rPr>
              <a:t>デジタルリテラシー</a:t>
            </a:r>
            <a:endParaRPr kumimoji="1" lang="ja-JP" altLang="en-US" sz="1050" b="1" dirty="0">
              <a:solidFill>
                <a:schemeClr val="bg1"/>
              </a:solidFill>
              <a:latin typeface="+mn-ea"/>
            </a:endParaRPr>
          </a:p>
        </p:txBody>
      </p:sp>
      <p:sp>
        <p:nvSpPr>
          <p:cNvPr id="57" name="テキスト ボックス 56">
            <a:extLst>
              <a:ext uri="{FF2B5EF4-FFF2-40B4-BE49-F238E27FC236}">
                <a16:creationId xmlns:a16="http://schemas.microsoft.com/office/drawing/2014/main" id="{2BFB3629-2704-584D-C86B-D1DE85D6884A}"/>
              </a:ext>
            </a:extLst>
          </p:cNvPr>
          <p:cNvSpPr txBox="1"/>
          <p:nvPr/>
        </p:nvSpPr>
        <p:spPr>
          <a:xfrm>
            <a:off x="231676" y="5381454"/>
            <a:ext cx="3240000" cy="784830"/>
          </a:xfrm>
          <a:prstGeom prst="rect">
            <a:avLst/>
          </a:prstGeom>
          <a:noFill/>
        </p:spPr>
        <p:txBody>
          <a:bodyPr wrap="square">
            <a:spAutoFit/>
          </a:bodyPr>
          <a:lstStyle/>
          <a:p>
            <a:pPr marL="88900" indent="-88900">
              <a:spcAft>
                <a:spcPts val="900"/>
              </a:spcAft>
            </a:pP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　人口減少や少子高齢化が進行する中、限られた資源で持続可能な社会を形成していくために、課題解決にあたって「まずデジタル技術の活用や</a:t>
            </a:r>
            <a:r>
              <a:rPr kumimoji="1" lang="en-US" altLang="ja-JP" sz="900" dirty="0">
                <a:latin typeface="BIZ UDPゴシック" panose="020B0400000000000000" pitchFamily="50" charset="-128"/>
                <a:ea typeface="BIZ UDPゴシック" panose="020B0400000000000000" pitchFamily="50" charset="-128"/>
              </a:rPr>
              <a:t>DX</a:t>
            </a:r>
            <a:r>
              <a:rPr kumimoji="1" lang="ja-JP" altLang="en-US" sz="900" dirty="0">
                <a:latin typeface="BIZ UDPゴシック" panose="020B0400000000000000" pitchFamily="50" charset="-128"/>
                <a:ea typeface="BIZ UDPゴシック" panose="020B0400000000000000" pitchFamily="50" charset="-128"/>
              </a:rPr>
              <a:t>の推進による改善が可能か」を検討する視点を持ち、より</a:t>
            </a:r>
            <a:r>
              <a:rPr kumimoji="1" lang="ja-JP" altLang="en-US" sz="900" b="1" dirty="0">
                <a:latin typeface="BIZ UDPゴシック" panose="020B0400000000000000" pitchFamily="50" charset="-128"/>
                <a:ea typeface="BIZ UDPゴシック" panose="020B0400000000000000" pitchFamily="50" charset="-128"/>
              </a:rPr>
              <a:t>効果的かつ柔軟な施策を推進</a:t>
            </a:r>
            <a:r>
              <a:rPr kumimoji="1" lang="ja-JP" altLang="en-US" sz="900" dirty="0">
                <a:latin typeface="BIZ UDPゴシック" panose="020B0400000000000000" pitchFamily="50" charset="-128"/>
                <a:ea typeface="BIZ UDPゴシック" panose="020B0400000000000000" pitchFamily="50" charset="-128"/>
              </a:rPr>
              <a:t>する。</a:t>
            </a:r>
            <a:endParaRPr lang="ja-JP" altLang="en-US" sz="900" dirty="0">
              <a:latin typeface="BIZ UDPゴシック" panose="020B0400000000000000" pitchFamily="50" charset="-128"/>
              <a:ea typeface="BIZ UDPゴシック" panose="020B0400000000000000" pitchFamily="50" charset="-128"/>
            </a:endParaRPr>
          </a:p>
        </p:txBody>
      </p:sp>
      <p:sp>
        <p:nvSpPr>
          <p:cNvPr id="63" name="テキスト ボックス 62">
            <a:extLst>
              <a:ext uri="{FF2B5EF4-FFF2-40B4-BE49-F238E27FC236}">
                <a16:creationId xmlns:a16="http://schemas.microsoft.com/office/drawing/2014/main" id="{211DD43F-97D3-3F49-08EB-A7617DAD7A01}"/>
              </a:ext>
            </a:extLst>
          </p:cNvPr>
          <p:cNvSpPr txBox="1"/>
          <p:nvPr/>
        </p:nvSpPr>
        <p:spPr>
          <a:xfrm>
            <a:off x="3532230" y="5467179"/>
            <a:ext cx="3240000" cy="646331"/>
          </a:xfrm>
          <a:prstGeom prst="rect">
            <a:avLst/>
          </a:prstGeom>
          <a:noFill/>
        </p:spPr>
        <p:txBody>
          <a:bodyPr wrap="square">
            <a:spAutoFit/>
          </a:bodyPr>
          <a:lstStyle/>
          <a:p>
            <a:pPr marL="88900" indent="-88900">
              <a:spcAft>
                <a:spcPts val="900"/>
              </a:spcAft>
            </a:pP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　デジタル技術の活用にあたっては、</a:t>
            </a:r>
            <a:r>
              <a:rPr kumimoji="1" lang="ja-JP" altLang="en-US" sz="900" b="1" dirty="0">
                <a:latin typeface="BIZ UDPゴシック" panose="020B0400000000000000" pitchFamily="50" charset="-128"/>
                <a:ea typeface="BIZ UDPゴシック" panose="020B0400000000000000" pitchFamily="50" charset="-128"/>
              </a:rPr>
              <a:t>誰もが利用することができる</a:t>
            </a:r>
            <a:r>
              <a:rPr kumimoji="1" lang="ja-JP" altLang="en-US" sz="900" dirty="0">
                <a:latin typeface="BIZ UDPゴシック" panose="020B0400000000000000" pitchFamily="50" charset="-128"/>
                <a:ea typeface="BIZ UDPゴシック" panose="020B0400000000000000" pitchFamily="50" charset="-128"/>
              </a:rPr>
              <a:t>よう、「利用者目線で分かりやすく、使いやすいものになっているか」という視点を持ち、より</a:t>
            </a:r>
            <a:r>
              <a:rPr kumimoji="1" lang="ja-JP" altLang="en-US" sz="900" b="1" dirty="0">
                <a:latin typeface="BIZ UDPゴシック" panose="020B0400000000000000" pitchFamily="50" charset="-128"/>
                <a:ea typeface="BIZ UDPゴシック" panose="020B0400000000000000" pitchFamily="50" charset="-128"/>
              </a:rPr>
              <a:t>利用者に寄り添った施策を推進</a:t>
            </a:r>
            <a:r>
              <a:rPr kumimoji="1" lang="ja-JP" altLang="en-US" sz="900" dirty="0">
                <a:latin typeface="BIZ UDPゴシック" panose="020B0400000000000000" pitchFamily="50" charset="-128"/>
                <a:ea typeface="BIZ UDPゴシック" panose="020B0400000000000000" pitchFamily="50" charset="-128"/>
              </a:rPr>
              <a:t>する。</a:t>
            </a:r>
            <a:endParaRPr lang="ja-JP" altLang="en-US" sz="900" dirty="0">
              <a:latin typeface="BIZ UDPゴシック" panose="020B0400000000000000" pitchFamily="50" charset="-128"/>
              <a:ea typeface="BIZ UDPゴシック" panose="020B0400000000000000" pitchFamily="50" charset="-128"/>
            </a:endParaRPr>
          </a:p>
        </p:txBody>
      </p:sp>
      <p:sp>
        <p:nvSpPr>
          <p:cNvPr id="64" name="テキスト ボックス 63">
            <a:extLst>
              <a:ext uri="{FF2B5EF4-FFF2-40B4-BE49-F238E27FC236}">
                <a16:creationId xmlns:a16="http://schemas.microsoft.com/office/drawing/2014/main" id="{73F7BB04-DD3E-4BFB-7D3E-31BAF2BC5F45}"/>
              </a:ext>
            </a:extLst>
          </p:cNvPr>
          <p:cNvSpPr txBox="1"/>
          <p:nvPr/>
        </p:nvSpPr>
        <p:spPr>
          <a:xfrm>
            <a:off x="6838417" y="5476704"/>
            <a:ext cx="3240000" cy="507831"/>
          </a:xfrm>
          <a:prstGeom prst="rect">
            <a:avLst/>
          </a:prstGeom>
          <a:noFill/>
        </p:spPr>
        <p:txBody>
          <a:bodyPr wrap="square">
            <a:spAutoFit/>
          </a:bodyPr>
          <a:lstStyle/>
          <a:p>
            <a:pPr marL="88900" indent="-88900">
              <a:spcAft>
                <a:spcPts val="900"/>
              </a:spcAft>
            </a:pP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　変化するデジタル社会に適応しながら、</a:t>
            </a:r>
            <a:r>
              <a:rPr kumimoji="1" lang="ja-JP" altLang="en-US" sz="900" b="1" dirty="0">
                <a:latin typeface="BIZ UDPゴシック" panose="020B0400000000000000" pitchFamily="50" charset="-128"/>
                <a:ea typeface="BIZ UDPゴシック" panose="020B0400000000000000" pitchFamily="50" charset="-128"/>
              </a:rPr>
              <a:t>誰一人取り残されることなく</a:t>
            </a:r>
            <a:r>
              <a:rPr kumimoji="1" lang="ja-JP" altLang="en-US" sz="900" dirty="0">
                <a:latin typeface="BIZ UDPゴシック" panose="020B0400000000000000" pitchFamily="50" charset="-128"/>
                <a:ea typeface="BIZ UDPゴシック" panose="020B0400000000000000" pitchFamily="50" charset="-128"/>
              </a:rPr>
              <a:t>、その恩恵を受け続けられるよう、誰もが安心して</a:t>
            </a:r>
            <a:r>
              <a:rPr kumimoji="1" lang="ja-JP" altLang="en-US" sz="900" b="1" dirty="0">
                <a:latin typeface="BIZ UDPゴシック" panose="020B0400000000000000" pitchFamily="50" charset="-128"/>
                <a:ea typeface="BIZ UDPゴシック" panose="020B0400000000000000" pitchFamily="50" charset="-128"/>
              </a:rPr>
              <a:t>デジタル技術を使えるようになる施策を推進</a:t>
            </a:r>
            <a:r>
              <a:rPr kumimoji="1" lang="ja-JP" altLang="en-US" sz="900" dirty="0">
                <a:latin typeface="BIZ UDPゴシック" panose="020B0400000000000000" pitchFamily="50" charset="-128"/>
                <a:ea typeface="BIZ UDPゴシック" panose="020B0400000000000000" pitchFamily="50" charset="-128"/>
              </a:rPr>
              <a:t>する。</a:t>
            </a:r>
            <a:endParaRPr lang="ja-JP" altLang="en-US" sz="900" dirty="0">
              <a:latin typeface="BIZ UDPゴシック" panose="020B0400000000000000" pitchFamily="50" charset="-128"/>
              <a:ea typeface="BIZ UDPゴシック" panose="020B0400000000000000" pitchFamily="50" charset="-128"/>
            </a:endParaRPr>
          </a:p>
        </p:txBody>
      </p:sp>
      <p:sp>
        <p:nvSpPr>
          <p:cNvPr id="65" name="テキスト ボックス 64">
            <a:extLst>
              <a:ext uri="{FF2B5EF4-FFF2-40B4-BE49-F238E27FC236}">
                <a16:creationId xmlns:a16="http://schemas.microsoft.com/office/drawing/2014/main" id="{DCDAF4DF-FD10-B964-7EE0-8E72CABDC97A}"/>
              </a:ext>
            </a:extLst>
          </p:cNvPr>
          <p:cNvSpPr txBox="1"/>
          <p:nvPr/>
        </p:nvSpPr>
        <p:spPr>
          <a:xfrm>
            <a:off x="429248" y="4265951"/>
            <a:ext cx="4287600" cy="261610"/>
          </a:xfrm>
          <a:prstGeom prst="rect">
            <a:avLst/>
          </a:prstGeom>
          <a:noFill/>
          <a:ln>
            <a:noFill/>
          </a:ln>
        </p:spPr>
        <p:txBody>
          <a:bodyPr wrap="square" rtlCol="0">
            <a:spAutoFit/>
          </a:bodyPr>
          <a:lstStyle/>
          <a:p>
            <a:r>
              <a:rPr kumimoji="1" lang="ja-JP" altLang="en-US" sz="1100" dirty="0"/>
              <a:t>◆　取組を進めるにあたっては、以下の</a:t>
            </a:r>
            <a:r>
              <a:rPr kumimoji="1" lang="ja-JP" altLang="en-US" sz="1100" b="1" dirty="0"/>
              <a:t>３つの視点</a:t>
            </a:r>
            <a:r>
              <a:rPr kumimoji="1" lang="ja-JP" altLang="en-US" sz="1100" dirty="0"/>
              <a:t>を設定。</a:t>
            </a:r>
            <a:endParaRPr kumimoji="1" lang="en-US" altLang="ja-JP" sz="1100" dirty="0"/>
          </a:p>
        </p:txBody>
      </p:sp>
      <p:sp>
        <p:nvSpPr>
          <p:cNvPr id="67" name="フローチャート: 組合せ 66">
            <a:extLst>
              <a:ext uri="{FF2B5EF4-FFF2-40B4-BE49-F238E27FC236}">
                <a16:creationId xmlns:a16="http://schemas.microsoft.com/office/drawing/2014/main" id="{CAAA283B-5BFD-5B6B-6D74-5E0163F446B9}"/>
              </a:ext>
            </a:extLst>
          </p:cNvPr>
          <p:cNvSpPr/>
          <p:nvPr/>
        </p:nvSpPr>
        <p:spPr>
          <a:xfrm>
            <a:off x="4081109" y="6381045"/>
            <a:ext cx="2160000" cy="138116"/>
          </a:xfrm>
          <a:prstGeom prst="flowChartMerge">
            <a:avLst/>
          </a:prstGeom>
          <a:solidFill>
            <a:schemeClr val="accent5">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2E760710-02F3-DFB8-F9B8-8031D3CDAA81}"/>
              </a:ext>
            </a:extLst>
          </p:cNvPr>
          <p:cNvSpPr txBox="1"/>
          <p:nvPr/>
        </p:nvSpPr>
        <p:spPr>
          <a:xfrm>
            <a:off x="429248" y="460893"/>
            <a:ext cx="6450024" cy="1508105"/>
          </a:xfrm>
          <a:prstGeom prst="rect">
            <a:avLst/>
          </a:prstGeom>
          <a:noFill/>
        </p:spPr>
        <p:txBody>
          <a:bodyPr wrap="square">
            <a:spAutoFit/>
          </a:bodyPr>
          <a:lstStyle/>
          <a:p>
            <a:pPr marL="182563" indent="-182563" defTabSz="914400">
              <a:defRPr/>
            </a:pPr>
            <a:r>
              <a:rPr lang="ja-JP" altLang="en-US" sz="1100" kern="0" dirty="0">
                <a:solidFill>
                  <a:srgbClr val="000000"/>
                </a:solidFill>
                <a:latin typeface="+mn-ea"/>
              </a:rPr>
              <a:t>◆　技術革新に伴う産業の変革期を迎えていることや、あらゆる産業で労働人口の減少に対応していくため、デジタル技術の活用により</a:t>
            </a:r>
            <a:r>
              <a:rPr lang="ja-JP" altLang="en-US" sz="1100" b="1" kern="0" dirty="0">
                <a:solidFill>
                  <a:srgbClr val="000000"/>
                </a:solidFill>
                <a:latin typeface="+mn-ea"/>
              </a:rPr>
              <a:t>産業競争力を強化</a:t>
            </a:r>
            <a:r>
              <a:rPr lang="ja-JP" altLang="en-US" sz="1100" kern="0" dirty="0">
                <a:solidFill>
                  <a:srgbClr val="000000"/>
                </a:solidFill>
                <a:latin typeface="+mn-ea"/>
              </a:rPr>
              <a:t>していく必要がある。</a:t>
            </a:r>
            <a:endParaRPr lang="en-US" altLang="ja-JP" sz="1100" kern="0" dirty="0">
              <a:solidFill>
                <a:srgbClr val="000000"/>
              </a:solidFill>
              <a:latin typeface="+mn-ea"/>
            </a:endParaRPr>
          </a:p>
          <a:p>
            <a:pPr marL="182563" indent="-182563" defTabSz="914400">
              <a:spcBef>
                <a:spcPts val="600"/>
              </a:spcBef>
              <a:defRPr/>
            </a:pPr>
            <a:r>
              <a:rPr lang="ja-JP" altLang="en-US" sz="1100" kern="0" dirty="0">
                <a:solidFill>
                  <a:srgbClr val="000000"/>
                </a:solidFill>
                <a:latin typeface="+mn-ea"/>
              </a:rPr>
              <a:t>◆　人口減少や少子高齢化が見込まれる中、地域社会における課題解決にデジタル技術を活用し、県内全ての</a:t>
            </a:r>
            <a:r>
              <a:rPr lang="ja-JP" altLang="en-US" sz="1100" b="1" kern="0" dirty="0">
                <a:solidFill>
                  <a:srgbClr val="000000"/>
                </a:solidFill>
                <a:latin typeface="+mn-ea"/>
              </a:rPr>
              <a:t>地域の活力を維持し豊かな社会を実現</a:t>
            </a:r>
            <a:r>
              <a:rPr lang="ja-JP" altLang="en-US" sz="1100" kern="0" dirty="0">
                <a:solidFill>
                  <a:srgbClr val="000000"/>
                </a:solidFill>
                <a:latin typeface="+mn-ea"/>
              </a:rPr>
              <a:t>していく必要がある。</a:t>
            </a:r>
            <a:endParaRPr lang="en-US" altLang="ja-JP" sz="1100" kern="0" dirty="0">
              <a:solidFill>
                <a:srgbClr val="000000"/>
              </a:solidFill>
              <a:latin typeface="+mn-ea"/>
            </a:endParaRPr>
          </a:p>
          <a:p>
            <a:pPr marL="182563" indent="-182563" defTabSz="914400">
              <a:spcBef>
                <a:spcPts val="600"/>
              </a:spcBef>
              <a:defRPr/>
            </a:pPr>
            <a:r>
              <a:rPr lang="ja-JP" altLang="en-US" sz="1100" kern="0" dirty="0">
                <a:solidFill>
                  <a:srgbClr val="000000"/>
                </a:solidFill>
                <a:latin typeface="+mn-ea"/>
              </a:rPr>
              <a:t>◆　県・市町村を問わず行政職員の人材不足が懸念される中、デジタル技術の活用による</a:t>
            </a:r>
            <a:r>
              <a:rPr lang="ja-JP" altLang="en-US" sz="1100" b="1" kern="0" dirty="0">
                <a:solidFill>
                  <a:srgbClr val="000000"/>
                </a:solidFill>
                <a:latin typeface="+mn-ea"/>
              </a:rPr>
              <a:t>事務の効率化・高度化を図り、より質が高く持続可能な行政運営</a:t>
            </a:r>
            <a:r>
              <a:rPr lang="ja-JP" altLang="en-US" sz="1100" kern="0" dirty="0">
                <a:solidFill>
                  <a:srgbClr val="000000"/>
                </a:solidFill>
                <a:latin typeface="+mn-ea"/>
              </a:rPr>
              <a:t>を行っていく必要がある。</a:t>
            </a:r>
            <a:endParaRPr lang="en-US" altLang="ja-JP" sz="1100" kern="0" dirty="0">
              <a:solidFill>
                <a:srgbClr val="000000"/>
              </a:solidFill>
              <a:latin typeface="+mn-ea"/>
            </a:endParaRPr>
          </a:p>
          <a:p>
            <a:pPr defTabSz="914400">
              <a:spcBef>
                <a:spcPts val="600"/>
              </a:spcBef>
              <a:defRPr/>
            </a:pPr>
            <a:r>
              <a:rPr lang="ja-JP" altLang="en-US" sz="1100" kern="0" dirty="0">
                <a:solidFill>
                  <a:srgbClr val="000000"/>
                </a:solidFill>
                <a:latin typeface="+mn-ea"/>
              </a:rPr>
              <a:t>◆　デジタル技術の一層の活用に向けて、その実現を担う</a:t>
            </a:r>
            <a:r>
              <a:rPr lang="ja-JP" altLang="en-US" sz="1100" b="1" kern="0" dirty="0">
                <a:solidFill>
                  <a:srgbClr val="000000"/>
                </a:solidFill>
                <a:latin typeface="+mn-ea"/>
              </a:rPr>
              <a:t>デジタル人材を育成</a:t>
            </a:r>
            <a:r>
              <a:rPr lang="ja-JP" altLang="en-US" sz="1100" kern="0" dirty="0">
                <a:solidFill>
                  <a:srgbClr val="000000"/>
                </a:solidFill>
                <a:latin typeface="+mn-ea"/>
              </a:rPr>
              <a:t>していく必要がある。</a:t>
            </a:r>
            <a:endParaRPr lang="en-US" altLang="ja-JP" sz="1100" kern="0" dirty="0">
              <a:solidFill>
                <a:srgbClr val="000000"/>
              </a:solidFill>
              <a:latin typeface="+mn-ea"/>
            </a:endParaRPr>
          </a:p>
        </p:txBody>
      </p:sp>
      <p:sp>
        <p:nvSpPr>
          <p:cNvPr id="5" name="テキスト ボックス 4">
            <a:extLst>
              <a:ext uri="{FF2B5EF4-FFF2-40B4-BE49-F238E27FC236}">
                <a16:creationId xmlns:a16="http://schemas.microsoft.com/office/drawing/2014/main" id="{C2ECEA74-2E8A-E37B-4DAB-01D9FA43A188}"/>
              </a:ext>
            </a:extLst>
          </p:cNvPr>
          <p:cNvSpPr txBox="1"/>
          <p:nvPr/>
        </p:nvSpPr>
        <p:spPr>
          <a:xfrm>
            <a:off x="1338243" y="3764118"/>
            <a:ext cx="6203083" cy="221215"/>
          </a:xfrm>
          <a:prstGeom prst="rect">
            <a:avLst/>
          </a:prstGeom>
          <a:noFill/>
        </p:spPr>
        <p:txBody>
          <a:bodyPr wrap="none" lIns="0" tIns="0" rIns="0" bIns="0" anchor="ctr" anchorCtr="0">
            <a:noAutofit/>
          </a:bodyPr>
          <a:lstStyle/>
          <a:p>
            <a:pPr marL="1343025" indent="-1343025">
              <a:lnSpc>
                <a:spcPts val="0"/>
              </a:lnSpc>
              <a:spcAft>
                <a:spcPts val="900"/>
              </a:spcAft>
            </a:pPr>
            <a:r>
              <a:rPr kumimoji="1" lang="ja-JP" altLang="en-US" sz="800" dirty="0">
                <a:latin typeface="+mn-ea"/>
              </a:rPr>
              <a:t>　　</a:t>
            </a:r>
            <a:r>
              <a:rPr kumimoji="1" lang="en-US" altLang="ja-JP" sz="800" dirty="0">
                <a:latin typeface="+mn-ea"/>
              </a:rPr>
              <a:t>※</a:t>
            </a:r>
            <a:r>
              <a:rPr kumimoji="1" lang="ja-JP" altLang="en-US" sz="800" dirty="0">
                <a:latin typeface="+mn-ea"/>
              </a:rPr>
              <a:t>社会情勢の変化やデジタル技術の進展、各取組の状況を踏まえつつ、適宜、内容の見直し・改正を行う。</a:t>
            </a:r>
            <a:endParaRPr kumimoji="1" lang="en-US" altLang="ja-JP" sz="800" dirty="0">
              <a:latin typeface="+mn-ea"/>
            </a:endParaRPr>
          </a:p>
        </p:txBody>
      </p:sp>
    </p:spTree>
    <p:extLst>
      <p:ext uri="{BB962C8B-B14F-4D97-AF65-F5344CB8AC3E}">
        <p14:creationId xmlns:p14="http://schemas.microsoft.com/office/powerpoint/2010/main" val="1802486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正方形/長方形 79">
            <a:extLst>
              <a:ext uri="{FF2B5EF4-FFF2-40B4-BE49-F238E27FC236}">
                <a16:creationId xmlns:a16="http://schemas.microsoft.com/office/drawing/2014/main" id="{DD77768D-C80C-8A22-6949-D5131447D936}"/>
              </a:ext>
            </a:extLst>
          </p:cNvPr>
          <p:cNvSpPr/>
          <p:nvPr/>
        </p:nvSpPr>
        <p:spPr>
          <a:xfrm>
            <a:off x="211109" y="3085971"/>
            <a:ext cx="9723466" cy="406271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2" name="表 41">
            <a:extLst>
              <a:ext uri="{FF2B5EF4-FFF2-40B4-BE49-F238E27FC236}">
                <a16:creationId xmlns:a16="http://schemas.microsoft.com/office/drawing/2014/main" id="{A440B290-3B40-9EFF-3B52-6A1A5DE2AB32}"/>
              </a:ext>
            </a:extLst>
          </p:cNvPr>
          <p:cNvGraphicFramePr>
            <a:graphicFrameLocks noGrp="1"/>
          </p:cNvGraphicFramePr>
          <p:nvPr>
            <p:extLst>
              <p:ext uri="{D42A27DB-BD31-4B8C-83A1-F6EECF244321}">
                <p14:modId xmlns:p14="http://schemas.microsoft.com/office/powerpoint/2010/main" val="4151402218"/>
              </p:ext>
            </p:extLst>
          </p:nvPr>
        </p:nvGraphicFramePr>
        <p:xfrm>
          <a:off x="7532860" y="4083661"/>
          <a:ext cx="2160000" cy="3024000"/>
        </p:xfrm>
        <a:graphic>
          <a:graphicData uri="http://schemas.openxmlformats.org/drawingml/2006/table">
            <a:tbl>
              <a:tblPr firstRow="1" bandRow="1">
                <a:tableStyleId>{5C22544A-7EE6-4342-B048-85BDC9FD1C3A}</a:tableStyleId>
              </a:tblPr>
              <a:tblGrid>
                <a:gridCol w="2160000">
                  <a:extLst>
                    <a:ext uri="{9D8B030D-6E8A-4147-A177-3AD203B41FA5}">
                      <a16:colId xmlns:a16="http://schemas.microsoft.com/office/drawing/2014/main" val="1656667765"/>
                    </a:ext>
                  </a:extLst>
                </a:gridCol>
              </a:tblGrid>
              <a:tr h="465729">
                <a:tc>
                  <a:txBody>
                    <a:bodyPr/>
                    <a:lstStyle/>
                    <a:p>
                      <a:pPr algn="ctr"/>
                      <a:r>
                        <a:rPr kumimoji="1" lang="ja-JP" altLang="en-US" sz="1100" b="1" dirty="0">
                          <a:solidFill>
                            <a:schemeClr val="bg1"/>
                          </a:solidFill>
                          <a:latin typeface="+mn-ea"/>
                          <a:ea typeface="+mn-ea"/>
                        </a:rPr>
                        <a:t>人材の育成及び活用等</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F9C33A"/>
                    </a:solidFill>
                  </a:tcPr>
                </a:tc>
                <a:extLst>
                  <a:ext uri="{0D108BD9-81ED-4DB2-BD59-A6C34878D82A}">
                    <a16:rowId xmlns:a16="http://schemas.microsoft.com/office/drawing/2014/main" val="2727534117"/>
                  </a:ext>
                </a:extLst>
              </a:tr>
              <a:tr h="2558271">
                <a:tc>
                  <a:txBody>
                    <a:bodyPr/>
                    <a:lstStyle/>
                    <a:p>
                      <a:pPr>
                        <a:spcBef>
                          <a:spcPts val="300"/>
                        </a:spcBef>
                      </a:pPr>
                      <a:endParaRPr kumimoji="1" lang="ja-JP" altLang="en-US" sz="1100" i="1" dirty="0">
                        <a:solidFill>
                          <a:schemeClr val="tx2">
                            <a:lumMod val="50000"/>
                          </a:schemeClr>
                        </a:solidFill>
                      </a:endParaRPr>
                    </a:p>
                  </a:txBody>
                  <a:tcPr marL="216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489580068"/>
                  </a:ext>
                </a:extLst>
              </a:tr>
            </a:tbl>
          </a:graphicData>
        </a:graphic>
      </p:graphicFrame>
      <p:graphicFrame>
        <p:nvGraphicFramePr>
          <p:cNvPr id="43" name="表 42">
            <a:extLst>
              <a:ext uri="{FF2B5EF4-FFF2-40B4-BE49-F238E27FC236}">
                <a16:creationId xmlns:a16="http://schemas.microsoft.com/office/drawing/2014/main" id="{D81A6E1F-3B3D-20F4-CBB2-EB5669F7DF52}"/>
              </a:ext>
            </a:extLst>
          </p:cNvPr>
          <p:cNvGraphicFramePr>
            <a:graphicFrameLocks noGrp="1"/>
          </p:cNvGraphicFramePr>
          <p:nvPr>
            <p:extLst>
              <p:ext uri="{D42A27DB-BD31-4B8C-83A1-F6EECF244321}">
                <p14:modId xmlns:p14="http://schemas.microsoft.com/office/powerpoint/2010/main" val="1074616940"/>
              </p:ext>
            </p:extLst>
          </p:nvPr>
        </p:nvGraphicFramePr>
        <p:xfrm>
          <a:off x="2910915" y="4083661"/>
          <a:ext cx="2160000" cy="3024000"/>
        </p:xfrm>
        <a:graphic>
          <a:graphicData uri="http://schemas.openxmlformats.org/drawingml/2006/table">
            <a:tbl>
              <a:tblPr firstRow="1" bandRow="1">
                <a:tableStyleId>{5C22544A-7EE6-4342-B048-85BDC9FD1C3A}</a:tableStyleId>
              </a:tblPr>
              <a:tblGrid>
                <a:gridCol w="2160000">
                  <a:extLst>
                    <a:ext uri="{9D8B030D-6E8A-4147-A177-3AD203B41FA5}">
                      <a16:colId xmlns:a16="http://schemas.microsoft.com/office/drawing/2014/main" val="1656667765"/>
                    </a:ext>
                  </a:extLst>
                </a:gridCol>
              </a:tblGrid>
              <a:tr h="470661">
                <a:tc>
                  <a:txBody>
                    <a:bodyPr/>
                    <a:lstStyle/>
                    <a:p>
                      <a:pPr algn="ctr"/>
                      <a:r>
                        <a:rPr kumimoji="1" lang="ja-JP" altLang="en-US" sz="1100" b="1" dirty="0">
                          <a:solidFill>
                            <a:schemeClr val="bg1"/>
                          </a:solidFill>
                          <a:latin typeface="+mn-ea"/>
                          <a:ea typeface="+mn-ea"/>
                        </a:rPr>
                        <a:t>地域社会の課題の解決</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6DA945"/>
                    </a:solidFill>
                  </a:tcPr>
                </a:tc>
                <a:extLst>
                  <a:ext uri="{0D108BD9-81ED-4DB2-BD59-A6C34878D82A}">
                    <a16:rowId xmlns:a16="http://schemas.microsoft.com/office/drawing/2014/main" val="2727534117"/>
                  </a:ext>
                </a:extLst>
              </a:tr>
              <a:tr h="2553339">
                <a:tc>
                  <a:txBody>
                    <a:bodyPr/>
                    <a:lstStyle/>
                    <a:p>
                      <a:pPr>
                        <a:spcBef>
                          <a:spcPts val="300"/>
                        </a:spcBef>
                      </a:pPr>
                      <a:endParaRPr kumimoji="1" lang="ja-JP" altLang="en-US" sz="1100" dirty="0">
                        <a:solidFill>
                          <a:schemeClr val="tx2">
                            <a:lumMod val="50000"/>
                          </a:schemeClr>
                        </a:solidFill>
                      </a:endParaRPr>
                    </a:p>
                  </a:txBody>
                  <a:tcPr marL="216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489580068"/>
                  </a:ext>
                </a:extLst>
              </a:tr>
            </a:tbl>
          </a:graphicData>
        </a:graphic>
      </p:graphicFrame>
      <p:sp>
        <p:nvSpPr>
          <p:cNvPr id="44" name="四角形: 角を丸くする 43">
            <a:extLst>
              <a:ext uri="{FF2B5EF4-FFF2-40B4-BE49-F238E27FC236}">
                <a16:creationId xmlns:a16="http://schemas.microsoft.com/office/drawing/2014/main" id="{35A0DC25-9FB3-7332-45DA-7D307B4609DD}"/>
              </a:ext>
            </a:extLst>
          </p:cNvPr>
          <p:cNvSpPr/>
          <p:nvPr/>
        </p:nvSpPr>
        <p:spPr>
          <a:xfrm>
            <a:off x="599942" y="3607245"/>
            <a:ext cx="2880000" cy="396000"/>
          </a:xfrm>
          <a:prstGeom prst="roundRect">
            <a:avLst>
              <a:gd name="adj" fmla="val 11337"/>
            </a:avLst>
          </a:prstGeom>
          <a:solidFill>
            <a:schemeClr val="accent1">
              <a:lumMod val="7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100" b="1" dirty="0">
                <a:solidFill>
                  <a:schemeClr val="bg1"/>
                </a:solidFill>
                <a:latin typeface="+mn-ea"/>
              </a:rPr>
              <a:t>デジタルファースト</a:t>
            </a:r>
          </a:p>
        </p:txBody>
      </p:sp>
      <p:sp>
        <p:nvSpPr>
          <p:cNvPr id="45" name="四角形: 角を丸くする 44">
            <a:extLst>
              <a:ext uri="{FF2B5EF4-FFF2-40B4-BE49-F238E27FC236}">
                <a16:creationId xmlns:a16="http://schemas.microsoft.com/office/drawing/2014/main" id="{DA9C6617-DEE7-B7C5-55FC-DACBC0D5C234}"/>
              </a:ext>
            </a:extLst>
          </p:cNvPr>
          <p:cNvSpPr/>
          <p:nvPr/>
        </p:nvSpPr>
        <p:spPr>
          <a:xfrm>
            <a:off x="6807374" y="3607245"/>
            <a:ext cx="2880000" cy="396000"/>
          </a:xfrm>
          <a:prstGeom prst="roundRect">
            <a:avLst>
              <a:gd name="adj" fmla="val 11337"/>
            </a:avLst>
          </a:prstGeom>
          <a:solidFill>
            <a:schemeClr val="accent1">
              <a:lumMod val="7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100" b="1" dirty="0">
                <a:solidFill>
                  <a:schemeClr val="bg1"/>
                </a:solidFill>
                <a:latin typeface="+mn-ea"/>
              </a:rPr>
              <a:t>デジタルリテラシー</a:t>
            </a:r>
          </a:p>
        </p:txBody>
      </p:sp>
      <p:sp>
        <p:nvSpPr>
          <p:cNvPr id="46" name="テキスト ボックス 45">
            <a:extLst>
              <a:ext uri="{FF2B5EF4-FFF2-40B4-BE49-F238E27FC236}">
                <a16:creationId xmlns:a16="http://schemas.microsoft.com/office/drawing/2014/main" id="{9D8A0712-3378-166B-BDDD-E0A9A0ACFA58}"/>
              </a:ext>
            </a:extLst>
          </p:cNvPr>
          <p:cNvSpPr txBox="1"/>
          <p:nvPr/>
        </p:nvSpPr>
        <p:spPr>
          <a:xfrm>
            <a:off x="3312021" y="4818292"/>
            <a:ext cx="1357788" cy="2037793"/>
          </a:xfrm>
          <a:prstGeom prst="rect">
            <a:avLst/>
          </a:prstGeom>
          <a:noFill/>
        </p:spPr>
        <p:txBody>
          <a:bodyPr wrap="square" lIns="36000" tIns="36000" rIns="36000" bIns="36000" rtlCol="0">
            <a:spAutoFit/>
          </a:bodyPr>
          <a:lstStyle/>
          <a:p>
            <a:pPr>
              <a:lnSpc>
                <a:spcPct val="150000"/>
              </a:lnSpc>
              <a:spcBef>
                <a:spcPts val="300"/>
              </a:spcBef>
            </a:pPr>
            <a:r>
              <a:rPr kumimoji="1" lang="ja-JP" altLang="en-US" sz="1100" dirty="0">
                <a:solidFill>
                  <a:schemeClr val="tx2">
                    <a:lumMod val="50000"/>
                  </a:schemeClr>
                </a:solidFill>
              </a:rPr>
              <a:t>５．安全・安心</a:t>
            </a:r>
            <a:endParaRPr kumimoji="1" lang="en-US" altLang="ja-JP" sz="1100" dirty="0">
              <a:solidFill>
                <a:schemeClr val="tx2">
                  <a:lumMod val="50000"/>
                </a:schemeClr>
              </a:solidFill>
            </a:endParaRPr>
          </a:p>
          <a:p>
            <a:pPr>
              <a:lnSpc>
                <a:spcPct val="150000"/>
              </a:lnSpc>
              <a:spcBef>
                <a:spcPts val="300"/>
              </a:spcBef>
            </a:pPr>
            <a:r>
              <a:rPr kumimoji="1" lang="ja-JP" altLang="en-US" sz="1100" dirty="0">
                <a:solidFill>
                  <a:schemeClr val="tx2">
                    <a:lumMod val="50000"/>
                  </a:schemeClr>
                </a:solidFill>
              </a:rPr>
              <a:t>６．子ども・若者</a:t>
            </a:r>
            <a:endParaRPr kumimoji="1" lang="en-US" altLang="ja-JP" sz="1100" dirty="0">
              <a:solidFill>
                <a:schemeClr val="tx2">
                  <a:lumMod val="50000"/>
                </a:schemeClr>
              </a:solidFill>
            </a:endParaRPr>
          </a:p>
          <a:p>
            <a:pPr>
              <a:lnSpc>
                <a:spcPct val="150000"/>
              </a:lnSpc>
              <a:spcBef>
                <a:spcPts val="300"/>
              </a:spcBef>
            </a:pPr>
            <a:r>
              <a:rPr kumimoji="1" lang="ja-JP" altLang="en-US" sz="1100" dirty="0">
                <a:solidFill>
                  <a:schemeClr val="tx2">
                    <a:lumMod val="50000"/>
                  </a:schemeClr>
                </a:solidFill>
              </a:rPr>
              <a:t>７．健康・福祉</a:t>
            </a:r>
            <a:endParaRPr kumimoji="1" lang="en-US" altLang="ja-JP" sz="1100" dirty="0">
              <a:solidFill>
                <a:schemeClr val="tx2">
                  <a:lumMod val="50000"/>
                </a:schemeClr>
              </a:solidFill>
            </a:endParaRPr>
          </a:p>
          <a:p>
            <a:pPr>
              <a:lnSpc>
                <a:spcPct val="150000"/>
              </a:lnSpc>
              <a:spcBef>
                <a:spcPts val="300"/>
              </a:spcBef>
            </a:pPr>
            <a:r>
              <a:rPr kumimoji="1" lang="ja-JP" altLang="en-US" sz="1100" dirty="0">
                <a:solidFill>
                  <a:schemeClr val="tx2">
                    <a:lumMod val="50000"/>
                  </a:schemeClr>
                </a:solidFill>
              </a:rPr>
              <a:t>８．交通・社会基盤</a:t>
            </a:r>
            <a:endParaRPr kumimoji="1" lang="en-US" altLang="ja-JP" sz="1100" dirty="0">
              <a:solidFill>
                <a:schemeClr val="tx2">
                  <a:lumMod val="50000"/>
                </a:schemeClr>
              </a:solidFill>
            </a:endParaRPr>
          </a:p>
          <a:p>
            <a:pPr>
              <a:lnSpc>
                <a:spcPct val="150000"/>
              </a:lnSpc>
              <a:spcBef>
                <a:spcPts val="300"/>
              </a:spcBef>
            </a:pPr>
            <a:r>
              <a:rPr kumimoji="1" lang="ja-JP" altLang="en-US" sz="1100" dirty="0">
                <a:solidFill>
                  <a:schemeClr val="tx2">
                    <a:lumMod val="50000"/>
                  </a:schemeClr>
                </a:solidFill>
              </a:rPr>
              <a:t>９．文化・スポーツ</a:t>
            </a:r>
            <a:endParaRPr kumimoji="1" lang="en-US" altLang="ja-JP" sz="1100" dirty="0">
              <a:solidFill>
                <a:schemeClr val="tx2">
                  <a:lumMod val="50000"/>
                </a:schemeClr>
              </a:solidFill>
            </a:endParaRPr>
          </a:p>
          <a:p>
            <a:pPr>
              <a:lnSpc>
                <a:spcPct val="150000"/>
              </a:lnSpc>
              <a:spcBef>
                <a:spcPts val="300"/>
              </a:spcBef>
            </a:pPr>
            <a:r>
              <a:rPr kumimoji="1" lang="en-US" altLang="ja-JP" sz="1100" dirty="0">
                <a:solidFill>
                  <a:schemeClr val="tx2">
                    <a:lumMod val="50000"/>
                  </a:schemeClr>
                </a:solidFill>
              </a:rPr>
              <a:t>1</a:t>
            </a:r>
            <a:r>
              <a:rPr kumimoji="1" lang="ja-JP" altLang="en-US" sz="1100" dirty="0">
                <a:solidFill>
                  <a:schemeClr val="tx2">
                    <a:lumMod val="50000"/>
                  </a:schemeClr>
                </a:solidFill>
              </a:rPr>
              <a:t>０．観光</a:t>
            </a:r>
            <a:endParaRPr kumimoji="1" lang="en-US" altLang="ja-JP" sz="1100" dirty="0">
              <a:solidFill>
                <a:schemeClr val="tx2">
                  <a:lumMod val="50000"/>
                </a:schemeClr>
              </a:solidFill>
            </a:endParaRPr>
          </a:p>
          <a:p>
            <a:pPr>
              <a:lnSpc>
                <a:spcPct val="150000"/>
              </a:lnSpc>
              <a:spcBef>
                <a:spcPts val="300"/>
              </a:spcBef>
            </a:pPr>
            <a:r>
              <a:rPr kumimoji="1" lang="ja-JP" altLang="en-US" sz="1100" dirty="0">
                <a:solidFill>
                  <a:schemeClr val="tx2">
                    <a:lumMod val="50000"/>
                  </a:schemeClr>
                </a:solidFill>
              </a:rPr>
              <a:t>１１．教育</a:t>
            </a:r>
          </a:p>
        </p:txBody>
      </p:sp>
      <p:graphicFrame>
        <p:nvGraphicFramePr>
          <p:cNvPr id="48" name="表 47">
            <a:extLst>
              <a:ext uri="{FF2B5EF4-FFF2-40B4-BE49-F238E27FC236}">
                <a16:creationId xmlns:a16="http://schemas.microsoft.com/office/drawing/2014/main" id="{28D60B1C-9030-C036-C611-40D72446C08E}"/>
              </a:ext>
            </a:extLst>
          </p:cNvPr>
          <p:cNvGraphicFramePr>
            <a:graphicFrameLocks noGrp="1"/>
          </p:cNvGraphicFramePr>
          <p:nvPr>
            <p:extLst>
              <p:ext uri="{D42A27DB-BD31-4B8C-83A1-F6EECF244321}">
                <p14:modId xmlns:p14="http://schemas.microsoft.com/office/powerpoint/2010/main" val="2835286188"/>
              </p:ext>
            </p:extLst>
          </p:nvPr>
        </p:nvGraphicFramePr>
        <p:xfrm>
          <a:off x="599942" y="4083661"/>
          <a:ext cx="2160000" cy="3024000"/>
        </p:xfrm>
        <a:graphic>
          <a:graphicData uri="http://schemas.openxmlformats.org/drawingml/2006/table">
            <a:tbl>
              <a:tblPr firstRow="1" bandRow="1">
                <a:tableStyleId>{5C22544A-7EE6-4342-B048-85BDC9FD1C3A}</a:tableStyleId>
              </a:tblPr>
              <a:tblGrid>
                <a:gridCol w="2160000">
                  <a:extLst>
                    <a:ext uri="{9D8B030D-6E8A-4147-A177-3AD203B41FA5}">
                      <a16:colId xmlns:a16="http://schemas.microsoft.com/office/drawing/2014/main" val="1656667765"/>
                    </a:ext>
                  </a:extLst>
                </a:gridCol>
              </a:tblGrid>
              <a:tr h="470661">
                <a:tc>
                  <a:txBody>
                    <a:bodyPr/>
                    <a:lstStyle/>
                    <a:p>
                      <a:pPr algn="ctr"/>
                      <a:r>
                        <a:rPr kumimoji="1" lang="ja-JP" altLang="en-US" sz="1100" b="1" dirty="0">
                          <a:solidFill>
                            <a:schemeClr val="bg1"/>
                          </a:solidFill>
                          <a:latin typeface="+mn-ea"/>
                          <a:ea typeface="+mn-ea"/>
                        </a:rPr>
                        <a:t>産業競争力の強化</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C7320"/>
                    </a:solidFill>
                  </a:tcPr>
                </a:tc>
                <a:extLst>
                  <a:ext uri="{0D108BD9-81ED-4DB2-BD59-A6C34878D82A}">
                    <a16:rowId xmlns:a16="http://schemas.microsoft.com/office/drawing/2014/main" val="2727534117"/>
                  </a:ext>
                </a:extLst>
              </a:tr>
              <a:tr h="2553339">
                <a:tc>
                  <a:txBody>
                    <a:bodyPr/>
                    <a:lstStyle/>
                    <a:p>
                      <a:pPr>
                        <a:spcBef>
                          <a:spcPts val="300"/>
                        </a:spcBef>
                      </a:pPr>
                      <a:endParaRPr kumimoji="1" lang="ja-JP" altLang="en-US" sz="1100" dirty="0">
                        <a:solidFill>
                          <a:schemeClr val="tx2">
                            <a:lumMod val="50000"/>
                          </a:schemeClr>
                        </a:solidFill>
                      </a:endParaRPr>
                    </a:p>
                  </a:txBody>
                  <a:tcPr marL="216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489580068"/>
                  </a:ext>
                </a:extLst>
              </a:tr>
            </a:tbl>
          </a:graphicData>
        </a:graphic>
      </p:graphicFrame>
      <p:graphicFrame>
        <p:nvGraphicFramePr>
          <p:cNvPr id="49" name="表 48">
            <a:extLst>
              <a:ext uri="{FF2B5EF4-FFF2-40B4-BE49-F238E27FC236}">
                <a16:creationId xmlns:a16="http://schemas.microsoft.com/office/drawing/2014/main" id="{96173612-8E95-912A-7FF6-67FD7EC86065}"/>
              </a:ext>
            </a:extLst>
          </p:cNvPr>
          <p:cNvGraphicFramePr>
            <a:graphicFrameLocks noGrp="1"/>
          </p:cNvGraphicFramePr>
          <p:nvPr>
            <p:extLst>
              <p:ext uri="{D42A27DB-BD31-4B8C-83A1-F6EECF244321}">
                <p14:modId xmlns:p14="http://schemas.microsoft.com/office/powerpoint/2010/main" val="1970832194"/>
              </p:ext>
            </p:extLst>
          </p:nvPr>
        </p:nvGraphicFramePr>
        <p:xfrm>
          <a:off x="5221888" y="4083661"/>
          <a:ext cx="2160000" cy="3024000"/>
        </p:xfrm>
        <a:graphic>
          <a:graphicData uri="http://schemas.openxmlformats.org/drawingml/2006/table">
            <a:tbl>
              <a:tblPr firstRow="1" bandRow="1">
                <a:tableStyleId>{5C22544A-7EE6-4342-B048-85BDC9FD1C3A}</a:tableStyleId>
              </a:tblPr>
              <a:tblGrid>
                <a:gridCol w="2160000">
                  <a:extLst>
                    <a:ext uri="{9D8B030D-6E8A-4147-A177-3AD203B41FA5}">
                      <a16:colId xmlns:a16="http://schemas.microsoft.com/office/drawing/2014/main" val="1656667765"/>
                    </a:ext>
                  </a:extLst>
                </a:gridCol>
              </a:tblGrid>
              <a:tr h="470661">
                <a:tc>
                  <a:txBody>
                    <a:bodyPr/>
                    <a:lstStyle/>
                    <a:p>
                      <a:pPr algn="ctr"/>
                      <a:r>
                        <a:rPr kumimoji="1" lang="ja-JP" altLang="en-US" sz="1100" b="1" dirty="0">
                          <a:solidFill>
                            <a:schemeClr val="bg1"/>
                          </a:solidFill>
                          <a:latin typeface="+mn-ea"/>
                          <a:ea typeface="+mn-ea"/>
                        </a:rPr>
                        <a:t>行政サービスの利便性の向上等</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4B91D1"/>
                    </a:solidFill>
                  </a:tcPr>
                </a:tc>
                <a:extLst>
                  <a:ext uri="{0D108BD9-81ED-4DB2-BD59-A6C34878D82A}">
                    <a16:rowId xmlns:a16="http://schemas.microsoft.com/office/drawing/2014/main" val="2727534117"/>
                  </a:ext>
                </a:extLst>
              </a:tr>
              <a:tr h="2553339">
                <a:tc>
                  <a:txBody>
                    <a:bodyPr/>
                    <a:lstStyle/>
                    <a:p>
                      <a:pPr>
                        <a:spcBef>
                          <a:spcPts val="300"/>
                        </a:spcBef>
                      </a:pPr>
                      <a:endParaRPr kumimoji="1" lang="ja-JP" altLang="en-US" sz="1100" dirty="0">
                        <a:solidFill>
                          <a:schemeClr val="tx2">
                            <a:lumMod val="50000"/>
                          </a:schemeClr>
                        </a:solidFill>
                      </a:endParaRPr>
                    </a:p>
                  </a:txBody>
                  <a:tcPr marL="21600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89580068"/>
                  </a:ext>
                </a:extLst>
              </a:tr>
            </a:tbl>
          </a:graphicData>
        </a:graphic>
      </p:graphicFrame>
      <p:sp>
        <p:nvSpPr>
          <p:cNvPr id="50" name="テキスト ボックス 49">
            <a:extLst>
              <a:ext uri="{FF2B5EF4-FFF2-40B4-BE49-F238E27FC236}">
                <a16:creationId xmlns:a16="http://schemas.microsoft.com/office/drawing/2014/main" id="{D837DA50-FACF-3C0A-80A3-48FEE7FCF381}"/>
              </a:ext>
            </a:extLst>
          </p:cNvPr>
          <p:cNvSpPr txBox="1"/>
          <p:nvPr/>
        </p:nvSpPr>
        <p:spPr>
          <a:xfrm>
            <a:off x="5338285" y="4818292"/>
            <a:ext cx="1927207" cy="1783877"/>
          </a:xfrm>
          <a:prstGeom prst="rect">
            <a:avLst/>
          </a:prstGeom>
          <a:noFill/>
        </p:spPr>
        <p:txBody>
          <a:bodyPr wrap="square" lIns="36000" tIns="36000" rIns="36000" bIns="36000" rtlCol="0">
            <a:spAutoFit/>
          </a:bodyPr>
          <a:lstStyle/>
          <a:p>
            <a:pPr>
              <a:lnSpc>
                <a:spcPct val="150000"/>
              </a:lnSpc>
              <a:spcBef>
                <a:spcPts val="300"/>
              </a:spcBef>
            </a:pPr>
            <a:r>
              <a:rPr kumimoji="1" lang="en-US" altLang="ja-JP" sz="1100" dirty="0">
                <a:solidFill>
                  <a:schemeClr val="tx2">
                    <a:lumMod val="50000"/>
                  </a:schemeClr>
                </a:solidFill>
              </a:rPr>
              <a:t>1</a:t>
            </a:r>
            <a:r>
              <a:rPr kumimoji="1" lang="ja-JP" altLang="en-US" sz="1100" dirty="0">
                <a:solidFill>
                  <a:schemeClr val="tx2">
                    <a:lumMod val="50000"/>
                  </a:schemeClr>
                </a:solidFill>
              </a:rPr>
              <a:t>２</a:t>
            </a:r>
            <a:r>
              <a:rPr kumimoji="1" lang="en-US" altLang="ja-JP" sz="1100" dirty="0">
                <a:solidFill>
                  <a:schemeClr val="tx2">
                    <a:lumMod val="50000"/>
                  </a:schemeClr>
                </a:solidFill>
              </a:rPr>
              <a:t>.</a:t>
            </a:r>
            <a:r>
              <a:rPr kumimoji="1" lang="ja-JP" altLang="en-US" sz="1100" dirty="0">
                <a:solidFill>
                  <a:schemeClr val="tx2">
                    <a:lumMod val="50000"/>
                  </a:schemeClr>
                </a:solidFill>
              </a:rPr>
              <a:t>行政手続のデジタル化</a:t>
            </a:r>
            <a:endParaRPr kumimoji="1" lang="en-US" altLang="ja-JP" sz="1100" dirty="0">
              <a:solidFill>
                <a:schemeClr val="tx2">
                  <a:lumMod val="50000"/>
                </a:schemeClr>
              </a:solidFill>
            </a:endParaRPr>
          </a:p>
          <a:p>
            <a:pPr>
              <a:lnSpc>
                <a:spcPct val="150000"/>
              </a:lnSpc>
              <a:spcBef>
                <a:spcPts val="300"/>
              </a:spcBef>
            </a:pPr>
            <a:r>
              <a:rPr kumimoji="1" lang="en-US" altLang="ja-JP" sz="1100" dirty="0">
                <a:solidFill>
                  <a:schemeClr val="tx2">
                    <a:lumMod val="50000"/>
                  </a:schemeClr>
                </a:solidFill>
              </a:rPr>
              <a:t>1</a:t>
            </a:r>
            <a:r>
              <a:rPr kumimoji="1" lang="ja-JP" altLang="en-US" sz="1100" dirty="0">
                <a:solidFill>
                  <a:schemeClr val="tx2">
                    <a:lumMod val="50000"/>
                  </a:schemeClr>
                </a:solidFill>
              </a:rPr>
              <a:t>３</a:t>
            </a:r>
            <a:r>
              <a:rPr kumimoji="1" lang="en-US" altLang="ja-JP" sz="1100" dirty="0">
                <a:solidFill>
                  <a:schemeClr val="tx2">
                    <a:lumMod val="50000"/>
                  </a:schemeClr>
                </a:solidFill>
              </a:rPr>
              <a:t>.</a:t>
            </a:r>
            <a:r>
              <a:rPr kumimoji="1" lang="ja-JP" altLang="en-US" sz="1100" dirty="0">
                <a:solidFill>
                  <a:schemeClr val="tx2">
                    <a:lumMod val="50000"/>
                  </a:schemeClr>
                </a:solidFill>
              </a:rPr>
              <a:t>行政事務の効率化・高度化</a:t>
            </a:r>
            <a:endParaRPr kumimoji="1" lang="en-US" altLang="ja-JP" sz="1100" dirty="0">
              <a:solidFill>
                <a:schemeClr val="tx2">
                  <a:lumMod val="50000"/>
                </a:schemeClr>
              </a:solidFill>
            </a:endParaRPr>
          </a:p>
          <a:p>
            <a:pPr>
              <a:lnSpc>
                <a:spcPct val="150000"/>
              </a:lnSpc>
              <a:spcBef>
                <a:spcPts val="300"/>
              </a:spcBef>
            </a:pPr>
            <a:r>
              <a:rPr kumimoji="1" lang="en-US" altLang="ja-JP" sz="1100" dirty="0">
                <a:solidFill>
                  <a:schemeClr val="tx2">
                    <a:lumMod val="50000"/>
                  </a:schemeClr>
                </a:solidFill>
              </a:rPr>
              <a:t>1</a:t>
            </a:r>
            <a:r>
              <a:rPr kumimoji="1" lang="ja-JP" altLang="en-US" sz="1100" dirty="0">
                <a:solidFill>
                  <a:schemeClr val="tx2">
                    <a:lumMod val="50000"/>
                  </a:schemeClr>
                </a:solidFill>
              </a:rPr>
              <a:t>４</a:t>
            </a:r>
            <a:r>
              <a:rPr kumimoji="1" lang="en-US" altLang="ja-JP" sz="1100" dirty="0">
                <a:solidFill>
                  <a:schemeClr val="tx2">
                    <a:lumMod val="50000"/>
                  </a:schemeClr>
                </a:solidFill>
              </a:rPr>
              <a:t>.</a:t>
            </a:r>
            <a:r>
              <a:rPr kumimoji="1" lang="ja-JP" altLang="en-US" sz="1100" dirty="0">
                <a:solidFill>
                  <a:schemeClr val="tx2">
                    <a:lumMod val="50000"/>
                  </a:schemeClr>
                </a:solidFill>
              </a:rPr>
              <a:t>データ連携・利活用</a:t>
            </a:r>
            <a:endParaRPr kumimoji="1" lang="en-US" altLang="ja-JP" sz="1100" dirty="0">
              <a:solidFill>
                <a:schemeClr val="tx2">
                  <a:lumMod val="50000"/>
                </a:schemeClr>
              </a:solidFill>
            </a:endParaRPr>
          </a:p>
          <a:p>
            <a:pPr>
              <a:lnSpc>
                <a:spcPct val="150000"/>
              </a:lnSpc>
              <a:spcBef>
                <a:spcPts val="300"/>
              </a:spcBef>
            </a:pPr>
            <a:r>
              <a:rPr kumimoji="1" lang="en-US" altLang="ja-JP" sz="1100" dirty="0">
                <a:solidFill>
                  <a:schemeClr val="tx2">
                    <a:lumMod val="50000"/>
                  </a:schemeClr>
                </a:solidFill>
              </a:rPr>
              <a:t>1</a:t>
            </a:r>
            <a:r>
              <a:rPr kumimoji="1" lang="ja-JP" altLang="en-US" sz="1100" dirty="0">
                <a:solidFill>
                  <a:schemeClr val="tx2">
                    <a:lumMod val="50000"/>
                  </a:schemeClr>
                </a:solidFill>
              </a:rPr>
              <a:t>５</a:t>
            </a:r>
            <a:r>
              <a:rPr kumimoji="1" lang="en-US" altLang="ja-JP" sz="1100" dirty="0">
                <a:solidFill>
                  <a:schemeClr val="tx2">
                    <a:lumMod val="50000"/>
                  </a:schemeClr>
                </a:solidFill>
              </a:rPr>
              <a:t>.</a:t>
            </a:r>
            <a:r>
              <a:rPr kumimoji="1" lang="ja-JP" altLang="en-US" sz="1100" dirty="0">
                <a:solidFill>
                  <a:schemeClr val="tx2">
                    <a:lumMod val="50000"/>
                  </a:schemeClr>
                </a:solidFill>
              </a:rPr>
              <a:t>市町村支援</a:t>
            </a:r>
            <a:endParaRPr kumimoji="1" lang="en-US" altLang="ja-JP" sz="1100" dirty="0">
              <a:solidFill>
                <a:schemeClr val="tx2">
                  <a:lumMod val="50000"/>
                </a:schemeClr>
              </a:solidFill>
            </a:endParaRPr>
          </a:p>
          <a:p>
            <a:pPr>
              <a:lnSpc>
                <a:spcPct val="150000"/>
              </a:lnSpc>
              <a:spcBef>
                <a:spcPts val="300"/>
              </a:spcBef>
            </a:pPr>
            <a:r>
              <a:rPr kumimoji="1" lang="en-US" altLang="ja-JP" sz="1100" dirty="0">
                <a:solidFill>
                  <a:schemeClr val="tx2">
                    <a:lumMod val="50000"/>
                  </a:schemeClr>
                </a:solidFill>
              </a:rPr>
              <a:t>1</a:t>
            </a:r>
            <a:r>
              <a:rPr kumimoji="1" lang="ja-JP" altLang="en-US" sz="1100" dirty="0">
                <a:solidFill>
                  <a:schemeClr val="tx2">
                    <a:lumMod val="50000"/>
                  </a:schemeClr>
                </a:solidFill>
              </a:rPr>
              <a:t>６</a:t>
            </a:r>
            <a:r>
              <a:rPr kumimoji="1" lang="en-US" altLang="ja-JP" sz="1100" dirty="0">
                <a:solidFill>
                  <a:schemeClr val="tx2">
                    <a:lumMod val="50000"/>
                  </a:schemeClr>
                </a:solidFill>
              </a:rPr>
              <a:t>.</a:t>
            </a:r>
            <a:r>
              <a:rPr kumimoji="1" lang="ja-JP" altLang="en-US" sz="1100" dirty="0">
                <a:solidFill>
                  <a:schemeClr val="tx2">
                    <a:lumMod val="50000"/>
                  </a:schemeClr>
                </a:solidFill>
              </a:rPr>
              <a:t>デジタル基盤整備</a:t>
            </a:r>
            <a:endParaRPr kumimoji="1" lang="en-US" altLang="ja-JP" sz="1100" dirty="0">
              <a:solidFill>
                <a:schemeClr val="tx2">
                  <a:lumMod val="50000"/>
                </a:schemeClr>
              </a:solidFill>
            </a:endParaRPr>
          </a:p>
          <a:p>
            <a:pPr>
              <a:lnSpc>
                <a:spcPct val="150000"/>
              </a:lnSpc>
              <a:spcBef>
                <a:spcPts val="300"/>
              </a:spcBef>
            </a:pPr>
            <a:r>
              <a:rPr kumimoji="1" lang="en-US" altLang="ja-JP" sz="1100" dirty="0">
                <a:solidFill>
                  <a:schemeClr val="tx2">
                    <a:lumMod val="50000"/>
                  </a:schemeClr>
                </a:solidFill>
              </a:rPr>
              <a:t>1</a:t>
            </a:r>
            <a:r>
              <a:rPr kumimoji="1" lang="ja-JP" altLang="en-US" sz="1100" dirty="0">
                <a:solidFill>
                  <a:schemeClr val="tx2">
                    <a:lumMod val="50000"/>
                  </a:schemeClr>
                </a:solidFill>
              </a:rPr>
              <a:t>７</a:t>
            </a:r>
            <a:r>
              <a:rPr kumimoji="1" lang="en-US" altLang="ja-JP" sz="1100" dirty="0">
                <a:solidFill>
                  <a:schemeClr val="tx2">
                    <a:lumMod val="50000"/>
                  </a:schemeClr>
                </a:solidFill>
              </a:rPr>
              <a:t>.</a:t>
            </a:r>
            <a:r>
              <a:rPr kumimoji="1" lang="ja-JP" altLang="en-US" sz="1100" dirty="0">
                <a:solidFill>
                  <a:schemeClr val="tx2">
                    <a:lumMod val="50000"/>
                  </a:schemeClr>
                </a:solidFill>
              </a:rPr>
              <a:t>情報セキュリティ</a:t>
            </a:r>
          </a:p>
        </p:txBody>
      </p:sp>
      <p:sp>
        <p:nvSpPr>
          <p:cNvPr id="51" name="テキスト ボックス 50">
            <a:extLst>
              <a:ext uri="{FF2B5EF4-FFF2-40B4-BE49-F238E27FC236}">
                <a16:creationId xmlns:a16="http://schemas.microsoft.com/office/drawing/2014/main" id="{D1BBAE93-FEF3-2611-219A-2BC8D666F86C}"/>
              </a:ext>
            </a:extLst>
          </p:cNvPr>
          <p:cNvSpPr txBox="1"/>
          <p:nvPr/>
        </p:nvSpPr>
        <p:spPr>
          <a:xfrm>
            <a:off x="925562" y="4818292"/>
            <a:ext cx="1508761" cy="1160630"/>
          </a:xfrm>
          <a:prstGeom prst="rect">
            <a:avLst/>
          </a:prstGeom>
          <a:noFill/>
        </p:spPr>
        <p:txBody>
          <a:bodyPr wrap="square" lIns="36000" tIns="36000" rIns="36000" bIns="36000" rtlCol="0">
            <a:spAutoFit/>
          </a:bodyPr>
          <a:lstStyle/>
          <a:p>
            <a:pPr>
              <a:lnSpc>
                <a:spcPct val="150000"/>
              </a:lnSpc>
              <a:spcBef>
                <a:spcPts val="300"/>
              </a:spcBef>
            </a:pPr>
            <a:r>
              <a:rPr kumimoji="1" lang="ja-JP" altLang="en-US" sz="1100" dirty="0">
                <a:solidFill>
                  <a:schemeClr val="tx2">
                    <a:lumMod val="50000"/>
                  </a:schemeClr>
                </a:solidFill>
              </a:rPr>
              <a:t>１．イノベーション</a:t>
            </a:r>
          </a:p>
          <a:p>
            <a:pPr>
              <a:lnSpc>
                <a:spcPct val="150000"/>
              </a:lnSpc>
              <a:spcBef>
                <a:spcPts val="300"/>
              </a:spcBef>
            </a:pPr>
            <a:r>
              <a:rPr kumimoji="1" lang="ja-JP" altLang="en-US" sz="1100" dirty="0">
                <a:solidFill>
                  <a:schemeClr val="tx2">
                    <a:lumMod val="50000"/>
                  </a:schemeClr>
                </a:solidFill>
              </a:rPr>
              <a:t>２．地域を牽引する産業</a:t>
            </a:r>
          </a:p>
          <a:p>
            <a:pPr>
              <a:lnSpc>
                <a:spcPct val="150000"/>
              </a:lnSpc>
              <a:spcBef>
                <a:spcPts val="300"/>
              </a:spcBef>
            </a:pPr>
            <a:r>
              <a:rPr kumimoji="1" lang="ja-JP" altLang="en-US" sz="1100" dirty="0">
                <a:solidFill>
                  <a:schemeClr val="tx2">
                    <a:lumMod val="50000"/>
                  </a:schemeClr>
                </a:solidFill>
              </a:rPr>
              <a:t>３．農林水産業</a:t>
            </a:r>
          </a:p>
          <a:p>
            <a:pPr>
              <a:lnSpc>
                <a:spcPct val="150000"/>
              </a:lnSpc>
              <a:spcBef>
                <a:spcPts val="300"/>
              </a:spcBef>
            </a:pPr>
            <a:r>
              <a:rPr kumimoji="1" lang="ja-JP" altLang="en-US" sz="1100" dirty="0">
                <a:solidFill>
                  <a:schemeClr val="tx2">
                    <a:lumMod val="50000"/>
                  </a:schemeClr>
                </a:solidFill>
              </a:rPr>
              <a:t>４．中小企業</a:t>
            </a:r>
          </a:p>
        </p:txBody>
      </p:sp>
      <p:sp>
        <p:nvSpPr>
          <p:cNvPr id="54" name="四角形: 角を丸くする 53">
            <a:extLst>
              <a:ext uri="{FF2B5EF4-FFF2-40B4-BE49-F238E27FC236}">
                <a16:creationId xmlns:a16="http://schemas.microsoft.com/office/drawing/2014/main" id="{7354C157-F39D-C0DC-C850-EFEF4C648539}"/>
              </a:ext>
            </a:extLst>
          </p:cNvPr>
          <p:cNvSpPr/>
          <p:nvPr/>
        </p:nvSpPr>
        <p:spPr>
          <a:xfrm>
            <a:off x="3703658" y="3607245"/>
            <a:ext cx="2880000" cy="396000"/>
          </a:xfrm>
          <a:prstGeom prst="roundRect">
            <a:avLst>
              <a:gd name="adj" fmla="val 11337"/>
            </a:avLst>
          </a:prstGeom>
          <a:solidFill>
            <a:schemeClr val="accent1">
              <a:lumMod val="75000"/>
            </a:schemeClr>
          </a:solidFill>
          <a:ln w="9525">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kumimoji="1" lang="ja-JP" altLang="en-US" sz="1100" b="1" dirty="0">
                <a:solidFill>
                  <a:schemeClr val="bg1"/>
                </a:solidFill>
                <a:latin typeface="+mn-ea"/>
              </a:rPr>
              <a:t>サービスデザイン</a:t>
            </a:r>
          </a:p>
        </p:txBody>
      </p:sp>
      <p:sp>
        <p:nvSpPr>
          <p:cNvPr id="55" name="テキスト ボックス 54">
            <a:extLst>
              <a:ext uri="{FF2B5EF4-FFF2-40B4-BE49-F238E27FC236}">
                <a16:creationId xmlns:a16="http://schemas.microsoft.com/office/drawing/2014/main" id="{70E0F1AF-D160-AD37-D7FE-BF336C3CBE8A}"/>
              </a:ext>
            </a:extLst>
          </p:cNvPr>
          <p:cNvSpPr txBox="1"/>
          <p:nvPr/>
        </p:nvSpPr>
        <p:spPr>
          <a:xfrm>
            <a:off x="599942" y="3240260"/>
            <a:ext cx="9087432" cy="289441"/>
          </a:xfrm>
          <a:prstGeom prst="roundRect">
            <a:avLst/>
          </a:prstGeom>
          <a:solidFill>
            <a:schemeClr val="accent4">
              <a:lumMod val="40000"/>
              <a:lumOff val="60000"/>
            </a:schemeClr>
          </a:solidFill>
        </p:spPr>
        <p:txBody>
          <a:bodyPr wrap="square" rtlCol="0">
            <a:spAutoFit/>
          </a:bodyPr>
          <a:lstStyle/>
          <a:p>
            <a:pPr marL="182563" indent="-182563" algn="ctr">
              <a:spcBef>
                <a:spcPts val="300"/>
              </a:spcBef>
              <a:spcAft>
                <a:spcPts val="300"/>
              </a:spcAft>
            </a:pPr>
            <a:r>
              <a:rPr lang="ja-JP" altLang="en-US" sz="1100" dirty="0"/>
              <a:t>デジタル技術の利活用により産業と地域の活力を支え、行政サービスを進化させるとともに、誰もが恩恵を受けるデジタル社会の推進に取り組む。</a:t>
            </a:r>
            <a:endParaRPr kumimoji="1" lang="en-US" altLang="ja-JP" sz="1100" dirty="0">
              <a:latin typeface="+mn-ea"/>
            </a:endParaRPr>
          </a:p>
        </p:txBody>
      </p:sp>
      <p:grpSp>
        <p:nvGrpSpPr>
          <p:cNvPr id="5" name="グループ化 4">
            <a:extLst>
              <a:ext uri="{FF2B5EF4-FFF2-40B4-BE49-F238E27FC236}">
                <a16:creationId xmlns:a16="http://schemas.microsoft.com/office/drawing/2014/main" id="{0FCA34BD-C9CE-5F18-09D5-208B670ED143}"/>
              </a:ext>
            </a:extLst>
          </p:cNvPr>
          <p:cNvGrpSpPr/>
          <p:nvPr/>
        </p:nvGrpSpPr>
        <p:grpSpPr>
          <a:xfrm>
            <a:off x="461963" y="2935113"/>
            <a:ext cx="1345231" cy="259793"/>
            <a:chOff x="400420" y="2932541"/>
            <a:chExt cx="1345231" cy="259793"/>
          </a:xfrm>
        </p:grpSpPr>
        <p:sp>
          <p:nvSpPr>
            <p:cNvPr id="2" name="テキスト ボックス 1">
              <a:extLst>
                <a:ext uri="{FF2B5EF4-FFF2-40B4-BE49-F238E27FC236}">
                  <a16:creationId xmlns:a16="http://schemas.microsoft.com/office/drawing/2014/main" id="{B00213B0-44EF-C409-A9CF-2275CB5AE28E}"/>
                </a:ext>
              </a:extLst>
            </p:cNvPr>
            <p:cNvSpPr txBox="1"/>
            <p:nvPr/>
          </p:nvSpPr>
          <p:spPr>
            <a:xfrm>
              <a:off x="400420" y="2976334"/>
              <a:ext cx="1345231" cy="216000"/>
            </a:xfrm>
            <a:prstGeom prst="roundRect">
              <a:avLst/>
            </a:prstGeom>
            <a:solidFill>
              <a:schemeClr val="bg1"/>
            </a:solidFill>
            <a:ln>
              <a:solidFill>
                <a:schemeClr val="tx1"/>
              </a:solidFill>
            </a:ln>
          </p:spPr>
          <p:txBody>
            <a:bodyPr wrap="square" rtlCol="0">
              <a:spAutoFit/>
            </a:bodyPr>
            <a:lstStyle/>
            <a:p>
              <a:pPr algn="ctr"/>
              <a:endParaRPr kumimoji="1" lang="en-US" altLang="ja-JP" sz="1200" dirty="0"/>
            </a:p>
          </p:txBody>
        </p:sp>
        <p:sp>
          <p:nvSpPr>
            <p:cNvPr id="3" name="テキスト ボックス 2">
              <a:extLst>
                <a:ext uri="{FF2B5EF4-FFF2-40B4-BE49-F238E27FC236}">
                  <a16:creationId xmlns:a16="http://schemas.microsoft.com/office/drawing/2014/main" id="{6D2485A1-8EF8-B4FC-4CF2-419E790AC42A}"/>
                </a:ext>
              </a:extLst>
            </p:cNvPr>
            <p:cNvSpPr txBox="1"/>
            <p:nvPr/>
          </p:nvSpPr>
          <p:spPr>
            <a:xfrm>
              <a:off x="400420" y="2932541"/>
              <a:ext cx="1345231" cy="216000"/>
            </a:xfrm>
            <a:prstGeom prst="roundRect">
              <a:avLst/>
            </a:prstGeom>
            <a:noFill/>
            <a:ln>
              <a:noFill/>
            </a:ln>
          </p:spPr>
          <p:txBody>
            <a:bodyPr wrap="square" rtlCol="0">
              <a:spAutoFit/>
            </a:bodyPr>
            <a:lstStyle/>
            <a:p>
              <a:pPr algn="ctr"/>
              <a:r>
                <a:rPr kumimoji="1" lang="ja-JP" altLang="en-US" sz="1200" dirty="0"/>
                <a:t>プランの体系</a:t>
              </a:r>
              <a:endParaRPr kumimoji="1" lang="en-US" altLang="ja-JP" sz="1200" dirty="0"/>
            </a:p>
          </p:txBody>
        </p:sp>
      </p:grpSp>
      <p:sp>
        <p:nvSpPr>
          <p:cNvPr id="7" name="テキスト ボックス 6">
            <a:extLst>
              <a:ext uri="{FF2B5EF4-FFF2-40B4-BE49-F238E27FC236}">
                <a16:creationId xmlns:a16="http://schemas.microsoft.com/office/drawing/2014/main" id="{E71CAC16-D79C-2FAE-C431-E3A67FF3EA4C}"/>
              </a:ext>
            </a:extLst>
          </p:cNvPr>
          <p:cNvSpPr txBox="1"/>
          <p:nvPr/>
        </p:nvSpPr>
        <p:spPr>
          <a:xfrm>
            <a:off x="750287" y="6832385"/>
            <a:ext cx="8621680" cy="216000"/>
          </a:xfrm>
          <a:prstGeom prst="ellipse">
            <a:avLst/>
          </a:prstGeom>
          <a:solidFill>
            <a:schemeClr val="bg1"/>
          </a:solidFill>
          <a:ln w="3175">
            <a:solidFill>
              <a:schemeClr val="tx1"/>
            </a:solidFill>
            <a:prstDash val="solid"/>
          </a:ln>
        </p:spPr>
        <p:txBody>
          <a:bodyPr wrap="square" rtlCol="0" anchor="ctr" anchorCtr="0">
            <a:noAutofit/>
          </a:bodyPr>
          <a:lstStyle/>
          <a:p>
            <a:pPr algn="ctr">
              <a:spcBef>
                <a:spcPts val="600"/>
              </a:spcBef>
              <a:spcAft>
                <a:spcPts val="600"/>
              </a:spcAft>
            </a:pPr>
            <a:r>
              <a:rPr kumimoji="1" lang="ja-JP" altLang="en-US" sz="1000" dirty="0"/>
              <a:t>進捗管理指標（数値目標）</a:t>
            </a:r>
          </a:p>
        </p:txBody>
      </p:sp>
      <p:sp>
        <p:nvSpPr>
          <p:cNvPr id="8" name="テキスト ボックス 7">
            <a:extLst>
              <a:ext uri="{FF2B5EF4-FFF2-40B4-BE49-F238E27FC236}">
                <a16:creationId xmlns:a16="http://schemas.microsoft.com/office/drawing/2014/main" id="{F9C1F1E1-90ED-2281-E15B-198B99686B61}"/>
              </a:ext>
            </a:extLst>
          </p:cNvPr>
          <p:cNvSpPr txBox="1"/>
          <p:nvPr/>
        </p:nvSpPr>
        <p:spPr>
          <a:xfrm>
            <a:off x="810548" y="4558330"/>
            <a:ext cx="8621680" cy="252000"/>
          </a:xfrm>
          <a:prstGeom prst="roundRect">
            <a:avLst/>
          </a:prstGeom>
          <a:solidFill>
            <a:schemeClr val="bg1"/>
          </a:solidFill>
          <a:ln w="3175">
            <a:solidFill>
              <a:schemeClr val="tx1"/>
            </a:solidFill>
            <a:prstDash val="solid"/>
          </a:ln>
        </p:spPr>
        <p:txBody>
          <a:bodyPr wrap="square" rtlCol="0" anchor="ctr" anchorCtr="0">
            <a:noAutofit/>
          </a:bodyPr>
          <a:lstStyle/>
          <a:p>
            <a:pPr algn="ctr">
              <a:spcBef>
                <a:spcPts val="600"/>
              </a:spcBef>
              <a:spcAft>
                <a:spcPts val="600"/>
              </a:spcAft>
            </a:pPr>
            <a:r>
              <a:rPr kumimoji="1" lang="en-US" altLang="ja-JP" sz="1000" dirty="0"/>
              <a:t>2</a:t>
            </a:r>
            <a:r>
              <a:rPr kumimoji="1" lang="ja-JP" altLang="en-US" sz="1000" dirty="0"/>
              <a:t>２の主要取組事項</a:t>
            </a:r>
          </a:p>
        </p:txBody>
      </p:sp>
      <p:sp>
        <p:nvSpPr>
          <p:cNvPr id="6" name="テキスト ボックス 5">
            <a:extLst>
              <a:ext uri="{FF2B5EF4-FFF2-40B4-BE49-F238E27FC236}">
                <a16:creationId xmlns:a16="http://schemas.microsoft.com/office/drawing/2014/main" id="{E2D4CCC0-8219-EC8A-AC18-659C427A44BB}"/>
              </a:ext>
            </a:extLst>
          </p:cNvPr>
          <p:cNvSpPr txBox="1"/>
          <p:nvPr/>
        </p:nvSpPr>
        <p:spPr>
          <a:xfrm>
            <a:off x="211109" y="284838"/>
            <a:ext cx="9900000" cy="72000"/>
          </a:xfrm>
          <a:prstGeom prst="rect">
            <a:avLst/>
          </a:prstGeom>
          <a:solidFill>
            <a:schemeClr val="accent1">
              <a:lumMod val="20000"/>
              <a:lumOff val="80000"/>
            </a:schemeClr>
          </a:solidFill>
        </p:spPr>
        <p:txBody>
          <a:bodyPr wrap="square" rtlCol="0">
            <a:spAutoFit/>
          </a:bodyPr>
          <a:lstStyle/>
          <a:p>
            <a:endParaRPr kumimoji="1" lang="en-US" altLang="ja-JP" sz="1400" dirty="0"/>
          </a:p>
        </p:txBody>
      </p:sp>
      <p:sp>
        <p:nvSpPr>
          <p:cNvPr id="9" name="テキスト ボックス 8">
            <a:extLst>
              <a:ext uri="{FF2B5EF4-FFF2-40B4-BE49-F238E27FC236}">
                <a16:creationId xmlns:a16="http://schemas.microsoft.com/office/drawing/2014/main" id="{367347A3-F90E-AE94-DE6D-D360AB5C3390}"/>
              </a:ext>
            </a:extLst>
          </p:cNvPr>
          <p:cNvSpPr txBox="1"/>
          <p:nvPr/>
        </p:nvSpPr>
        <p:spPr>
          <a:xfrm>
            <a:off x="211109" y="134761"/>
            <a:ext cx="9481751" cy="276999"/>
          </a:xfrm>
          <a:prstGeom prst="rect">
            <a:avLst/>
          </a:prstGeom>
          <a:noFill/>
        </p:spPr>
        <p:txBody>
          <a:bodyPr wrap="square" rtlCol="0">
            <a:spAutoFit/>
          </a:bodyPr>
          <a:lstStyle/>
          <a:p>
            <a:r>
              <a:rPr kumimoji="1" lang="en-US" altLang="ja-JP" sz="1200" dirty="0"/>
              <a:t>0</a:t>
            </a:r>
            <a:r>
              <a:rPr kumimoji="1" lang="ja-JP" altLang="en-US" sz="1200" dirty="0"/>
              <a:t>３｜取組を進める４つの柱</a:t>
            </a:r>
            <a:endParaRPr kumimoji="1" lang="en-US" altLang="ja-JP" sz="1200" dirty="0"/>
          </a:p>
        </p:txBody>
      </p:sp>
      <p:sp>
        <p:nvSpPr>
          <p:cNvPr id="10" name="テキスト ボックス 9">
            <a:extLst>
              <a:ext uri="{FF2B5EF4-FFF2-40B4-BE49-F238E27FC236}">
                <a16:creationId xmlns:a16="http://schemas.microsoft.com/office/drawing/2014/main" id="{BE523F22-5EEF-2C45-791C-66FA48331178}"/>
              </a:ext>
            </a:extLst>
          </p:cNvPr>
          <p:cNvSpPr txBox="1"/>
          <p:nvPr/>
        </p:nvSpPr>
        <p:spPr>
          <a:xfrm>
            <a:off x="429248" y="430177"/>
            <a:ext cx="4847602" cy="261610"/>
          </a:xfrm>
          <a:prstGeom prst="rect">
            <a:avLst/>
          </a:prstGeom>
          <a:noFill/>
          <a:ln>
            <a:noFill/>
          </a:ln>
        </p:spPr>
        <p:txBody>
          <a:bodyPr wrap="square" rtlCol="0">
            <a:spAutoFit/>
          </a:bodyPr>
          <a:lstStyle/>
          <a:p>
            <a:r>
              <a:rPr kumimoji="1" lang="ja-JP" altLang="en-US" sz="1100" dirty="0"/>
              <a:t>◆　</a:t>
            </a:r>
            <a:r>
              <a:rPr kumimoji="1" lang="ja-JP" altLang="en-US" sz="1100" dirty="0">
                <a:latin typeface="+mn-ea"/>
              </a:rPr>
              <a:t> </a:t>
            </a:r>
            <a:r>
              <a:rPr kumimoji="1" lang="ja-JP" altLang="en-US" sz="1100" b="1" dirty="0">
                <a:latin typeface="+mn-ea"/>
              </a:rPr>
              <a:t>４つの柱</a:t>
            </a:r>
            <a:r>
              <a:rPr kumimoji="1" lang="ja-JP" altLang="en-US" sz="1100" dirty="0">
                <a:latin typeface="+mn-ea"/>
              </a:rPr>
              <a:t>を設定し、それぞれの柱のもと個別の取組を進める。</a:t>
            </a:r>
            <a:endParaRPr kumimoji="1" lang="en-US" altLang="ja-JP" sz="1100" dirty="0"/>
          </a:p>
        </p:txBody>
      </p:sp>
      <p:sp>
        <p:nvSpPr>
          <p:cNvPr id="64" name="四角形: 角を丸くする 63">
            <a:extLst>
              <a:ext uri="{FF2B5EF4-FFF2-40B4-BE49-F238E27FC236}">
                <a16:creationId xmlns:a16="http://schemas.microsoft.com/office/drawing/2014/main" id="{8D461E99-D3A6-6EB3-C18E-5966BFC70896}"/>
              </a:ext>
            </a:extLst>
          </p:cNvPr>
          <p:cNvSpPr/>
          <p:nvPr/>
        </p:nvSpPr>
        <p:spPr>
          <a:xfrm>
            <a:off x="618869" y="752486"/>
            <a:ext cx="2412000" cy="432000"/>
          </a:xfrm>
          <a:prstGeom prst="roundRect">
            <a:avLst/>
          </a:prstGeom>
          <a:solidFill>
            <a:srgbClr val="EC7320"/>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72000" rIns="108000" bIns="72000" rtlCol="0" anchor="ctr"/>
          <a:lstStyle/>
          <a:p>
            <a:pPr algn="ctr"/>
            <a:r>
              <a:rPr kumimoji="1" lang="ja-JP" altLang="en-US" sz="1100" dirty="0">
                <a:solidFill>
                  <a:schemeClr val="bg1"/>
                </a:solidFill>
                <a:latin typeface="+mn-ea"/>
              </a:rPr>
              <a:t>産業競争力の強化</a:t>
            </a:r>
          </a:p>
        </p:txBody>
      </p:sp>
      <p:sp>
        <p:nvSpPr>
          <p:cNvPr id="65" name="四角形: 角を丸くする 64">
            <a:extLst>
              <a:ext uri="{FF2B5EF4-FFF2-40B4-BE49-F238E27FC236}">
                <a16:creationId xmlns:a16="http://schemas.microsoft.com/office/drawing/2014/main" id="{B5BF8342-E25A-245A-4583-E75CD892F123}"/>
              </a:ext>
            </a:extLst>
          </p:cNvPr>
          <p:cNvSpPr/>
          <p:nvPr/>
        </p:nvSpPr>
        <p:spPr>
          <a:xfrm>
            <a:off x="618869" y="1261050"/>
            <a:ext cx="2412000" cy="432000"/>
          </a:xfrm>
          <a:prstGeom prst="roundRect">
            <a:avLst/>
          </a:prstGeom>
          <a:solidFill>
            <a:srgbClr val="6DA945"/>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72000" rIns="108000" bIns="72000" rtlCol="0" anchor="ctr"/>
          <a:lstStyle/>
          <a:p>
            <a:pPr algn="ctr"/>
            <a:r>
              <a:rPr kumimoji="1" lang="ja-JP" altLang="en-US" sz="1100" dirty="0">
                <a:solidFill>
                  <a:schemeClr val="bg1"/>
                </a:solidFill>
                <a:latin typeface="+mn-ea"/>
              </a:rPr>
              <a:t>地域社会の課題の解決</a:t>
            </a:r>
          </a:p>
        </p:txBody>
      </p:sp>
      <p:sp>
        <p:nvSpPr>
          <p:cNvPr id="66" name="テキスト ボックス 65">
            <a:extLst>
              <a:ext uri="{FF2B5EF4-FFF2-40B4-BE49-F238E27FC236}">
                <a16:creationId xmlns:a16="http://schemas.microsoft.com/office/drawing/2014/main" id="{AE4A7807-1CF9-F3E8-B300-CB89D868BE45}"/>
              </a:ext>
            </a:extLst>
          </p:cNvPr>
          <p:cNvSpPr txBox="1"/>
          <p:nvPr/>
        </p:nvSpPr>
        <p:spPr>
          <a:xfrm>
            <a:off x="3088747" y="727086"/>
            <a:ext cx="6013724" cy="246221"/>
          </a:xfrm>
          <a:prstGeom prst="rect">
            <a:avLst/>
          </a:prstGeom>
          <a:noFill/>
        </p:spPr>
        <p:txBody>
          <a:bodyPr wrap="square" rtlCol="0">
            <a:spAutoFit/>
          </a:bodyPr>
          <a:lstStyle/>
          <a:p>
            <a:r>
              <a:rPr kumimoji="1" lang="ja-JP" altLang="en-US" sz="1000" b="1" dirty="0"/>
              <a:t>生産性向上と新たな価値の創出を通じた産業変革の実現</a:t>
            </a:r>
          </a:p>
        </p:txBody>
      </p:sp>
      <p:sp>
        <p:nvSpPr>
          <p:cNvPr id="67" name="テキスト ボックス 66">
            <a:extLst>
              <a:ext uri="{FF2B5EF4-FFF2-40B4-BE49-F238E27FC236}">
                <a16:creationId xmlns:a16="http://schemas.microsoft.com/office/drawing/2014/main" id="{E8F6DE5F-5B55-3C34-8118-3AA272EEC87C}"/>
              </a:ext>
            </a:extLst>
          </p:cNvPr>
          <p:cNvSpPr txBox="1"/>
          <p:nvPr/>
        </p:nvSpPr>
        <p:spPr>
          <a:xfrm>
            <a:off x="3088747" y="1235650"/>
            <a:ext cx="6013724" cy="246221"/>
          </a:xfrm>
          <a:prstGeom prst="rect">
            <a:avLst/>
          </a:prstGeom>
          <a:noFill/>
        </p:spPr>
        <p:txBody>
          <a:bodyPr wrap="square" rtlCol="0">
            <a:spAutoFit/>
          </a:bodyPr>
          <a:lstStyle/>
          <a:p>
            <a:r>
              <a:rPr kumimoji="1" lang="ja-JP" altLang="en-US" sz="1000" b="1" dirty="0">
                <a:solidFill>
                  <a:schemeClr val="tx2">
                    <a:lumMod val="50000"/>
                  </a:schemeClr>
                </a:solidFill>
              </a:rPr>
              <a:t>暮らしやすさと豊かな地域社会の実現</a:t>
            </a:r>
          </a:p>
        </p:txBody>
      </p:sp>
      <p:sp>
        <p:nvSpPr>
          <p:cNvPr id="68" name="テキスト ボックス 67">
            <a:extLst>
              <a:ext uri="{FF2B5EF4-FFF2-40B4-BE49-F238E27FC236}">
                <a16:creationId xmlns:a16="http://schemas.microsoft.com/office/drawing/2014/main" id="{03053147-B52A-4433-2530-C4D2C9C55613}"/>
              </a:ext>
            </a:extLst>
          </p:cNvPr>
          <p:cNvSpPr txBox="1"/>
          <p:nvPr/>
        </p:nvSpPr>
        <p:spPr>
          <a:xfrm>
            <a:off x="3180819" y="946420"/>
            <a:ext cx="6753755" cy="230832"/>
          </a:xfrm>
          <a:prstGeom prst="rect">
            <a:avLst/>
          </a:prstGeom>
          <a:noFill/>
        </p:spPr>
        <p:txBody>
          <a:bodyPr wrap="square" rtlCol="0">
            <a:spAutoFit/>
          </a:bodyPr>
          <a:lstStyle/>
          <a:p>
            <a:r>
              <a:rPr kumimoji="1" lang="ja-JP" altLang="en-US" sz="900" dirty="0"/>
              <a:t>デジタル化・</a:t>
            </a:r>
            <a:r>
              <a:rPr kumimoji="1" lang="en-US" altLang="ja-JP" sz="900" dirty="0"/>
              <a:t>DX</a:t>
            </a:r>
            <a:r>
              <a:rPr kumimoji="1" lang="ja-JP" altLang="en-US" sz="900" dirty="0"/>
              <a:t>の推進により、業務効率化などの生産性向上や革新的なビジネスモデルの創造などの新たな価値の創出に取り組む。</a:t>
            </a:r>
          </a:p>
        </p:txBody>
      </p:sp>
      <p:cxnSp>
        <p:nvCxnSpPr>
          <p:cNvPr id="69" name="直線コネクタ 68">
            <a:extLst>
              <a:ext uri="{FF2B5EF4-FFF2-40B4-BE49-F238E27FC236}">
                <a16:creationId xmlns:a16="http://schemas.microsoft.com/office/drawing/2014/main" id="{73CE7AEF-08DE-CE39-46FE-51F6FBCF0B78}"/>
              </a:ext>
            </a:extLst>
          </p:cNvPr>
          <p:cNvCxnSpPr>
            <a:cxnSpLocks/>
          </p:cNvCxnSpPr>
          <p:nvPr/>
        </p:nvCxnSpPr>
        <p:spPr>
          <a:xfrm flipV="1">
            <a:off x="3031597" y="939126"/>
            <a:ext cx="6912000" cy="0"/>
          </a:xfrm>
          <a:prstGeom prst="line">
            <a:avLst/>
          </a:prstGeom>
          <a:ln w="1905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4B2A5257-DE97-5966-0272-4B37AB04C601}"/>
              </a:ext>
            </a:extLst>
          </p:cNvPr>
          <p:cNvCxnSpPr>
            <a:cxnSpLocks/>
          </p:cNvCxnSpPr>
          <p:nvPr/>
        </p:nvCxnSpPr>
        <p:spPr>
          <a:xfrm flipV="1">
            <a:off x="3031597" y="1447690"/>
            <a:ext cx="6912000" cy="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a:extLst>
              <a:ext uri="{FF2B5EF4-FFF2-40B4-BE49-F238E27FC236}">
                <a16:creationId xmlns:a16="http://schemas.microsoft.com/office/drawing/2014/main" id="{C77D420E-ED8B-08A3-6421-7C43ADFBE22F}"/>
              </a:ext>
            </a:extLst>
          </p:cNvPr>
          <p:cNvSpPr txBox="1"/>
          <p:nvPr/>
        </p:nvSpPr>
        <p:spPr>
          <a:xfrm>
            <a:off x="3180819" y="1444492"/>
            <a:ext cx="6128279" cy="230832"/>
          </a:xfrm>
          <a:prstGeom prst="rect">
            <a:avLst/>
          </a:prstGeom>
          <a:noFill/>
        </p:spPr>
        <p:txBody>
          <a:bodyPr wrap="square" rtlCol="0">
            <a:spAutoFit/>
          </a:bodyPr>
          <a:lstStyle/>
          <a:p>
            <a:r>
              <a:rPr kumimoji="1" lang="ja-JP" altLang="en-US" sz="900" dirty="0"/>
              <a:t>デジタル化・</a:t>
            </a:r>
            <a:r>
              <a:rPr kumimoji="1" lang="en-US" altLang="ja-JP" sz="900" dirty="0"/>
              <a:t>DX</a:t>
            </a:r>
            <a:r>
              <a:rPr kumimoji="1" lang="ja-JP" altLang="en-US" sz="900" dirty="0"/>
              <a:t>の推進により、誰もが安心して快適に暮らしていくことができる地域社会の実現に向けて取り組む。</a:t>
            </a:r>
          </a:p>
        </p:txBody>
      </p:sp>
      <p:sp>
        <p:nvSpPr>
          <p:cNvPr id="72" name="四角形: 角を丸くする 71">
            <a:extLst>
              <a:ext uri="{FF2B5EF4-FFF2-40B4-BE49-F238E27FC236}">
                <a16:creationId xmlns:a16="http://schemas.microsoft.com/office/drawing/2014/main" id="{0D4674B1-38E1-1FEA-64D5-05F50BF00010}"/>
              </a:ext>
            </a:extLst>
          </p:cNvPr>
          <p:cNvSpPr/>
          <p:nvPr/>
        </p:nvSpPr>
        <p:spPr>
          <a:xfrm>
            <a:off x="618869" y="1782314"/>
            <a:ext cx="2412000" cy="432000"/>
          </a:xfrm>
          <a:prstGeom prst="roundRect">
            <a:avLst/>
          </a:prstGeom>
          <a:solidFill>
            <a:srgbClr val="4B91D1"/>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72000" rIns="108000" bIns="72000" rtlCol="0" anchor="ctr"/>
          <a:lstStyle/>
          <a:p>
            <a:pPr algn="ctr"/>
            <a:r>
              <a:rPr kumimoji="1" lang="ja-JP" altLang="en-US" sz="1100" dirty="0">
                <a:solidFill>
                  <a:schemeClr val="bg1"/>
                </a:solidFill>
                <a:latin typeface="+mn-ea"/>
              </a:rPr>
              <a:t>行政サービスの利便性の向上等</a:t>
            </a:r>
          </a:p>
        </p:txBody>
      </p:sp>
      <p:sp>
        <p:nvSpPr>
          <p:cNvPr id="73" name="テキスト ボックス 72">
            <a:extLst>
              <a:ext uri="{FF2B5EF4-FFF2-40B4-BE49-F238E27FC236}">
                <a16:creationId xmlns:a16="http://schemas.microsoft.com/office/drawing/2014/main" id="{CAA10C94-5372-D6C9-7EA0-4D93A10F944F}"/>
              </a:ext>
            </a:extLst>
          </p:cNvPr>
          <p:cNvSpPr txBox="1"/>
          <p:nvPr/>
        </p:nvSpPr>
        <p:spPr>
          <a:xfrm>
            <a:off x="3180819" y="1963687"/>
            <a:ext cx="6565099" cy="230832"/>
          </a:xfrm>
          <a:prstGeom prst="rect">
            <a:avLst/>
          </a:prstGeom>
          <a:noFill/>
        </p:spPr>
        <p:txBody>
          <a:bodyPr wrap="square" rtlCol="0">
            <a:spAutoFit/>
          </a:bodyPr>
          <a:lstStyle/>
          <a:p>
            <a:r>
              <a:rPr kumimoji="1" lang="ja-JP" altLang="en-US" sz="900" dirty="0">
                <a:latin typeface="+mn-ea"/>
              </a:rPr>
              <a:t>デジタル化・</a:t>
            </a:r>
            <a:r>
              <a:rPr kumimoji="1" lang="en-US" altLang="ja-JP" sz="900" dirty="0">
                <a:latin typeface="+mn-ea"/>
              </a:rPr>
              <a:t>DX</a:t>
            </a:r>
            <a:r>
              <a:rPr kumimoji="1" lang="ja-JP" altLang="en-US" sz="900" dirty="0">
                <a:latin typeface="+mn-ea"/>
              </a:rPr>
              <a:t>の推進により、利用者目線での利便性の向上、質の高い行政サービスの提供、行政事務の変革などに取り組む。</a:t>
            </a:r>
          </a:p>
        </p:txBody>
      </p:sp>
      <p:cxnSp>
        <p:nvCxnSpPr>
          <p:cNvPr id="74" name="直線コネクタ 73">
            <a:extLst>
              <a:ext uri="{FF2B5EF4-FFF2-40B4-BE49-F238E27FC236}">
                <a16:creationId xmlns:a16="http://schemas.microsoft.com/office/drawing/2014/main" id="{2857392F-DD05-A625-E213-95E8CCF6BBE1}"/>
              </a:ext>
            </a:extLst>
          </p:cNvPr>
          <p:cNvCxnSpPr>
            <a:cxnSpLocks/>
          </p:cNvCxnSpPr>
          <p:nvPr/>
        </p:nvCxnSpPr>
        <p:spPr>
          <a:xfrm flipV="1">
            <a:off x="3031597" y="1962772"/>
            <a:ext cx="6912000" cy="0"/>
          </a:xfrm>
          <a:prstGeom prst="line">
            <a:avLst/>
          </a:prstGeom>
          <a:ln w="190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0C7A5CDA-ED4E-F87F-5BD8-9C6609963A6C}"/>
              </a:ext>
            </a:extLst>
          </p:cNvPr>
          <p:cNvSpPr txBox="1"/>
          <p:nvPr/>
        </p:nvSpPr>
        <p:spPr>
          <a:xfrm>
            <a:off x="3088747" y="1753739"/>
            <a:ext cx="6013724" cy="246221"/>
          </a:xfrm>
          <a:prstGeom prst="rect">
            <a:avLst/>
          </a:prstGeom>
          <a:noFill/>
        </p:spPr>
        <p:txBody>
          <a:bodyPr wrap="square" rtlCol="0">
            <a:spAutoFit/>
          </a:bodyPr>
          <a:lstStyle/>
          <a:p>
            <a:r>
              <a:rPr kumimoji="1" lang="ja-JP" altLang="en-US" sz="1000" b="1" dirty="0">
                <a:solidFill>
                  <a:schemeClr val="tx2">
                    <a:lumMod val="50000"/>
                  </a:schemeClr>
                </a:solidFill>
              </a:rPr>
              <a:t>利便性の向上と業務プロセス改革の実現</a:t>
            </a:r>
          </a:p>
        </p:txBody>
      </p:sp>
      <p:sp>
        <p:nvSpPr>
          <p:cNvPr id="76" name="四角形: 角を丸くする 75">
            <a:extLst>
              <a:ext uri="{FF2B5EF4-FFF2-40B4-BE49-F238E27FC236}">
                <a16:creationId xmlns:a16="http://schemas.microsoft.com/office/drawing/2014/main" id="{8EFF1A54-26B2-49C3-A202-17284A56A188}"/>
              </a:ext>
            </a:extLst>
          </p:cNvPr>
          <p:cNvSpPr/>
          <p:nvPr/>
        </p:nvSpPr>
        <p:spPr>
          <a:xfrm>
            <a:off x="618869" y="2313103"/>
            <a:ext cx="2412000" cy="432000"/>
          </a:xfrm>
          <a:prstGeom prst="roundRect">
            <a:avLst/>
          </a:prstGeom>
          <a:solidFill>
            <a:srgbClr val="F9C33A"/>
          </a:solidFill>
          <a:ln>
            <a:noFill/>
          </a:ln>
        </p:spPr>
        <p:style>
          <a:lnRef idx="2">
            <a:schemeClr val="accent1">
              <a:shade val="15000"/>
            </a:schemeClr>
          </a:lnRef>
          <a:fillRef idx="1">
            <a:schemeClr val="accent1"/>
          </a:fillRef>
          <a:effectRef idx="0">
            <a:schemeClr val="accent1"/>
          </a:effectRef>
          <a:fontRef idx="minor">
            <a:schemeClr val="lt1"/>
          </a:fontRef>
        </p:style>
        <p:txBody>
          <a:bodyPr lIns="108000" tIns="72000" rIns="108000" bIns="72000" rtlCol="0" anchor="ctr"/>
          <a:lstStyle/>
          <a:p>
            <a:pPr algn="ctr"/>
            <a:r>
              <a:rPr kumimoji="1" lang="ja-JP" altLang="en-US" sz="1100" dirty="0">
                <a:solidFill>
                  <a:schemeClr val="bg1"/>
                </a:solidFill>
                <a:latin typeface="+mn-ea"/>
              </a:rPr>
              <a:t>人材の育成及び活用等</a:t>
            </a:r>
          </a:p>
        </p:txBody>
      </p:sp>
      <p:sp>
        <p:nvSpPr>
          <p:cNvPr id="77" name="テキスト ボックス 76">
            <a:extLst>
              <a:ext uri="{FF2B5EF4-FFF2-40B4-BE49-F238E27FC236}">
                <a16:creationId xmlns:a16="http://schemas.microsoft.com/office/drawing/2014/main" id="{C3EC87BD-11BB-D2DF-01C3-68FB333F5363}"/>
              </a:ext>
            </a:extLst>
          </p:cNvPr>
          <p:cNvSpPr txBox="1"/>
          <p:nvPr/>
        </p:nvSpPr>
        <p:spPr>
          <a:xfrm>
            <a:off x="3088747" y="2278178"/>
            <a:ext cx="6013724" cy="246221"/>
          </a:xfrm>
          <a:prstGeom prst="rect">
            <a:avLst/>
          </a:prstGeom>
          <a:noFill/>
        </p:spPr>
        <p:txBody>
          <a:bodyPr wrap="square" rtlCol="0">
            <a:spAutoFit/>
          </a:bodyPr>
          <a:lstStyle/>
          <a:p>
            <a:r>
              <a:rPr kumimoji="1" lang="ja-JP" altLang="en-US" sz="1000" b="1" dirty="0">
                <a:solidFill>
                  <a:schemeClr val="tx2">
                    <a:lumMod val="50000"/>
                  </a:schemeClr>
                </a:solidFill>
              </a:rPr>
              <a:t>人材の育成と人に優しいデジタル社会の実現</a:t>
            </a:r>
          </a:p>
        </p:txBody>
      </p:sp>
      <p:sp>
        <p:nvSpPr>
          <p:cNvPr id="78" name="テキスト ボックス 77">
            <a:extLst>
              <a:ext uri="{FF2B5EF4-FFF2-40B4-BE49-F238E27FC236}">
                <a16:creationId xmlns:a16="http://schemas.microsoft.com/office/drawing/2014/main" id="{D73F36A8-BF7F-0342-6013-B425DEFFAD3E}"/>
              </a:ext>
            </a:extLst>
          </p:cNvPr>
          <p:cNvSpPr txBox="1"/>
          <p:nvPr/>
        </p:nvSpPr>
        <p:spPr>
          <a:xfrm>
            <a:off x="3180819" y="2489021"/>
            <a:ext cx="6753755" cy="230832"/>
          </a:xfrm>
          <a:prstGeom prst="rect">
            <a:avLst/>
          </a:prstGeom>
          <a:noFill/>
        </p:spPr>
        <p:txBody>
          <a:bodyPr wrap="square" rtlCol="0">
            <a:spAutoFit/>
          </a:bodyPr>
          <a:lstStyle/>
          <a:p>
            <a:r>
              <a:rPr kumimoji="1" lang="ja-JP" altLang="en-US" sz="900" dirty="0"/>
              <a:t>各分野のデジタル化・ＤＸの推進に必要なデジタル人材の育成や、誰もがデジタル社会の恩恵を受けられる環境づくりなどに取り組む。</a:t>
            </a:r>
          </a:p>
        </p:txBody>
      </p:sp>
      <p:cxnSp>
        <p:nvCxnSpPr>
          <p:cNvPr id="79" name="直線コネクタ 78">
            <a:extLst>
              <a:ext uri="{FF2B5EF4-FFF2-40B4-BE49-F238E27FC236}">
                <a16:creationId xmlns:a16="http://schemas.microsoft.com/office/drawing/2014/main" id="{DCA850A2-51B6-3E41-BA70-DF15D410CCE1}"/>
              </a:ext>
            </a:extLst>
          </p:cNvPr>
          <p:cNvCxnSpPr>
            <a:cxnSpLocks/>
          </p:cNvCxnSpPr>
          <p:nvPr/>
        </p:nvCxnSpPr>
        <p:spPr>
          <a:xfrm flipV="1">
            <a:off x="3031597" y="2490218"/>
            <a:ext cx="6912000" cy="0"/>
          </a:xfrm>
          <a:prstGeom prst="line">
            <a:avLst/>
          </a:prstGeom>
          <a:ln w="19050">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6E95EE3D-06C2-272A-6436-92EE2F92ED89}"/>
              </a:ext>
            </a:extLst>
          </p:cNvPr>
          <p:cNvSpPr txBox="1"/>
          <p:nvPr/>
        </p:nvSpPr>
        <p:spPr>
          <a:xfrm>
            <a:off x="7617077" y="4818292"/>
            <a:ext cx="2080878" cy="1491489"/>
          </a:xfrm>
          <a:prstGeom prst="rect">
            <a:avLst/>
          </a:prstGeom>
          <a:noFill/>
        </p:spPr>
        <p:txBody>
          <a:bodyPr wrap="square" lIns="36000" tIns="36000" rIns="36000" bIns="36000" rtlCol="0">
            <a:spAutoFit/>
          </a:bodyPr>
          <a:lstStyle/>
          <a:p>
            <a:pPr>
              <a:lnSpc>
                <a:spcPct val="150000"/>
              </a:lnSpc>
              <a:spcBef>
                <a:spcPts val="300"/>
              </a:spcBef>
            </a:pPr>
            <a:r>
              <a:rPr kumimoji="1" lang="en-US" altLang="ja-JP" sz="1100" dirty="0">
                <a:solidFill>
                  <a:schemeClr val="tx2">
                    <a:lumMod val="50000"/>
                  </a:schemeClr>
                </a:solidFill>
              </a:rPr>
              <a:t>1</a:t>
            </a:r>
            <a:r>
              <a:rPr kumimoji="1" lang="ja-JP" altLang="en-US" sz="1100" dirty="0">
                <a:solidFill>
                  <a:schemeClr val="tx2">
                    <a:lumMod val="50000"/>
                  </a:schemeClr>
                </a:solidFill>
              </a:rPr>
              <a:t>８</a:t>
            </a:r>
            <a:r>
              <a:rPr kumimoji="1" lang="en-US" altLang="ja-JP" sz="1100" dirty="0">
                <a:solidFill>
                  <a:schemeClr val="tx2">
                    <a:lumMod val="50000"/>
                  </a:schemeClr>
                </a:solidFill>
              </a:rPr>
              <a:t>.</a:t>
            </a:r>
            <a:r>
              <a:rPr kumimoji="1" lang="ja-JP" altLang="en-US" sz="1100" dirty="0">
                <a:solidFill>
                  <a:schemeClr val="tx2">
                    <a:lumMod val="50000"/>
                  </a:schemeClr>
                </a:solidFill>
              </a:rPr>
              <a:t>産業を支える人材の育成</a:t>
            </a:r>
          </a:p>
          <a:p>
            <a:pPr>
              <a:lnSpc>
                <a:spcPct val="150000"/>
              </a:lnSpc>
              <a:spcBef>
                <a:spcPts val="300"/>
              </a:spcBef>
            </a:pPr>
            <a:r>
              <a:rPr kumimoji="1" lang="ja-JP" altLang="en-US" sz="1100" dirty="0">
                <a:solidFill>
                  <a:schemeClr val="tx2">
                    <a:lumMod val="50000"/>
                  </a:schemeClr>
                </a:solidFill>
              </a:rPr>
              <a:t>１９</a:t>
            </a:r>
            <a:r>
              <a:rPr kumimoji="1" lang="en-US" altLang="ja-JP" sz="1100" dirty="0">
                <a:solidFill>
                  <a:schemeClr val="tx2">
                    <a:lumMod val="50000"/>
                  </a:schemeClr>
                </a:solidFill>
              </a:rPr>
              <a:t>.</a:t>
            </a:r>
            <a:r>
              <a:rPr kumimoji="1" lang="ja-JP" altLang="en-US" sz="1100" dirty="0">
                <a:solidFill>
                  <a:schemeClr val="tx2">
                    <a:lumMod val="50000"/>
                  </a:schemeClr>
                </a:solidFill>
              </a:rPr>
              <a:t>職員（デジタル人材）の育成</a:t>
            </a:r>
          </a:p>
          <a:p>
            <a:pPr>
              <a:lnSpc>
                <a:spcPct val="150000"/>
              </a:lnSpc>
              <a:spcBef>
                <a:spcPts val="300"/>
              </a:spcBef>
            </a:pPr>
            <a:r>
              <a:rPr kumimoji="1" lang="en-US" altLang="ja-JP" sz="1100" dirty="0">
                <a:solidFill>
                  <a:schemeClr val="tx2">
                    <a:lumMod val="50000"/>
                  </a:schemeClr>
                </a:solidFill>
              </a:rPr>
              <a:t>20.</a:t>
            </a:r>
            <a:r>
              <a:rPr kumimoji="1" lang="ja-JP" altLang="en-US" sz="1100" dirty="0">
                <a:solidFill>
                  <a:schemeClr val="tx2">
                    <a:lumMod val="50000"/>
                  </a:schemeClr>
                </a:solidFill>
              </a:rPr>
              <a:t>職員（デジタル人材）の活用</a:t>
            </a:r>
          </a:p>
          <a:p>
            <a:pPr>
              <a:lnSpc>
                <a:spcPct val="150000"/>
              </a:lnSpc>
              <a:spcBef>
                <a:spcPts val="300"/>
              </a:spcBef>
            </a:pPr>
            <a:r>
              <a:rPr kumimoji="1" lang="ja-JP" altLang="en-US" sz="1100" dirty="0">
                <a:solidFill>
                  <a:schemeClr val="tx2">
                    <a:lumMod val="50000"/>
                  </a:schemeClr>
                </a:solidFill>
              </a:rPr>
              <a:t>２１</a:t>
            </a:r>
            <a:r>
              <a:rPr kumimoji="1" lang="en-US" altLang="ja-JP" sz="1100" dirty="0">
                <a:solidFill>
                  <a:schemeClr val="tx2">
                    <a:lumMod val="50000"/>
                  </a:schemeClr>
                </a:solidFill>
              </a:rPr>
              <a:t>.</a:t>
            </a:r>
            <a:r>
              <a:rPr kumimoji="1" lang="ja-JP" altLang="en-US" sz="1100" dirty="0">
                <a:solidFill>
                  <a:schemeClr val="tx2">
                    <a:lumMod val="50000"/>
                  </a:schemeClr>
                </a:solidFill>
              </a:rPr>
              <a:t>デバイド対策</a:t>
            </a:r>
          </a:p>
          <a:p>
            <a:pPr>
              <a:lnSpc>
                <a:spcPct val="150000"/>
              </a:lnSpc>
              <a:spcBef>
                <a:spcPts val="300"/>
              </a:spcBef>
            </a:pPr>
            <a:r>
              <a:rPr kumimoji="1" lang="en-US" altLang="ja-JP" sz="1100" dirty="0">
                <a:solidFill>
                  <a:schemeClr val="tx2">
                    <a:lumMod val="50000"/>
                  </a:schemeClr>
                </a:solidFill>
              </a:rPr>
              <a:t>2</a:t>
            </a:r>
            <a:r>
              <a:rPr kumimoji="1" lang="ja-JP" altLang="en-US" sz="1100" dirty="0">
                <a:solidFill>
                  <a:schemeClr val="tx2">
                    <a:lumMod val="50000"/>
                  </a:schemeClr>
                </a:solidFill>
              </a:rPr>
              <a:t>２</a:t>
            </a:r>
            <a:r>
              <a:rPr kumimoji="1" lang="en-US" altLang="ja-JP" sz="1100" dirty="0">
                <a:solidFill>
                  <a:schemeClr val="tx2">
                    <a:lumMod val="50000"/>
                  </a:schemeClr>
                </a:solidFill>
              </a:rPr>
              <a:t>.</a:t>
            </a:r>
            <a:r>
              <a:rPr kumimoji="1" lang="ja-JP" altLang="en-US" sz="1100" dirty="0">
                <a:solidFill>
                  <a:schemeClr val="tx2">
                    <a:lumMod val="50000"/>
                  </a:schemeClr>
                </a:solidFill>
              </a:rPr>
              <a:t>リテラシー向上</a:t>
            </a:r>
          </a:p>
        </p:txBody>
      </p:sp>
    </p:spTree>
    <p:extLst>
      <p:ext uri="{BB962C8B-B14F-4D97-AF65-F5344CB8AC3E}">
        <p14:creationId xmlns:p14="http://schemas.microsoft.com/office/powerpoint/2010/main" val="2042534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FA585176-2F33-0AA0-4F39-6016E0010414}"/>
              </a:ext>
            </a:extLst>
          </p:cNvPr>
          <p:cNvSpPr txBox="1">
            <a:spLocks/>
          </p:cNvSpPr>
          <p:nvPr/>
        </p:nvSpPr>
        <p:spPr bwMode="gray">
          <a:xfrm>
            <a:off x="2421982" y="114230"/>
            <a:ext cx="5552574" cy="256480"/>
          </a:xfrm>
          <a:prstGeom prst="rect">
            <a:avLst/>
          </a:prstGeom>
          <a:noFill/>
        </p:spPr>
        <p:txBody>
          <a:bodyPr wrap="square" lIns="0" tIns="0" rIns="0" bIns="0" rtlCol="0">
            <a:spAutoFit/>
          </a:bodyPr>
          <a:lstStyle/>
          <a:p>
            <a:pPr algn="ctr">
              <a:lnSpc>
                <a:spcPts val="2000"/>
              </a:lnSpc>
            </a:pPr>
            <a:r>
              <a:rPr kumimoji="1" lang="ja-JP" altLang="en-US" sz="2000" b="1" dirty="0">
                <a:solidFill>
                  <a:schemeClr val="bg1"/>
                </a:solidFill>
                <a:latin typeface="BIZ UDPゴシック" panose="020B0400000000000000" pitchFamily="50" charset="-128"/>
                <a:ea typeface="BIZ UDPゴシック" panose="020B0400000000000000" pitchFamily="50" charset="-128"/>
              </a:rPr>
              <a:t>愛知県次期</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DX</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推進プラン素案の概要</a:t>
            </a:r>
          </a:p>
        </p:txBody>
      </p:sp>
      <p:graphicFrame>
        <p:nvGraphicFramePr>
          <p:cNvPr id="63" name="表 62">
            <a:extLst>
              <a:ext uri="{FF2B5EF4-FFF2-40B4-BE49-F238E27FC236}">
                <a16:creationId xmlns:a16="http://schemas.microsoft.com/office/drawing/2014/main" id="{CA353BFA-111F-1F60-7FFF-2EE182854623}"/>
              </a:ext>
            </a:extLst>
          </p:cNvPr>
          <p:cNvGraphicFramePr>
            <a:graphicFrameLocks noGrp="1"/>
          </p:cNvGraphicFramePr>
          <p:nvPr>
            <p:extLst>
              <p:ext uri="{D42A27DB-BD31-4B8C-83A1-F6EECF244321}">
                <p14:modId xmlns:p14="http://schemas.microsoft.com/office/powerpoint/2010/main" val="4170723100"/>
              </p:ext>
            </p:extLst>
          </p:nvPr>
        </p:nvGraphicFramePr>
        <p:xfrm>
          <a:off x="211109" y="604341"/>
          <a:ext cx="9900000" cy="2347080"/>
        </p:xfrm>
        <a:graphic>
          <a:graphicData uri="http://schemas.openxmlformats.org/drawingml/2006/table">
            <a:tbl>
              <a:tblPr firstRow="1" bandRow="1">
                <a:tableStyleId>{5C22544A-7EE6-4342-B048-85BDC9FD1C3A}</a:tableStyleId>
              </a:tblPr>
              <a:tblGrid>
                <a:gridCol w="2329412">
                  <a:extLst>
                    <a:ext uri="{9D8B030D-6E8A-4147-A177-3AD203B41FA5}">
                      <a16:colId xmlns:a16="http://schemas.microsoft.com/office/drawing/2014/main" val="106899346"/>
                    </a:ext>
                  </a:extLst>
                </a:gridCol>
                <a:gridCol w="7570588">
                  <a:extLst>
                    <a:ext uri="{9D8B030D-6E8A-4147-A177-3AD203B41FA5}">
                      <a16:colId xmlns:a16="http://schemas.microsoft.com/office/drawing/2014/main" val="3632540679"/>
                    </a:ext>
                  </a:extLst>
                </a:gridCol>
              </a:tblGrid>
              <a:tr h="360000">
                <a:tc gridSpan="2">
                  <a:txBody>
                    <a:bodyPr/>
                    <a:lstStyle/>
                    <a:p>
                      <a:pPr algn="ctr">
                        <a:lnSpc>
                          <a:spcPct val="100000"/>
                        </a:lnSpc>
                      </a:pPr>
                      <a:r>
                        <a:rPr kumimoji="1" lang="ja-JP" altLang="en-US" sz="1600" b="1" dirty="0">
                          <a:solidFill>
                            <a:schemeClr val="bg1"/>
                          </a:solidFill>
                        </a:rPr>
                        <a:t>産業競争力の強化</a:t>
                      </a:r>
                    </a:p>
                  </a:txBody>
                  <a:tcPr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C7320"/>
                    </a:solidFill>
                  </a:tcPr>
                </a:tc>
                <a:tc hMerge="1">
                  <a:txBody>
                    <a:bodyPr/>
                    <a:lstStyle/>
                    <a:p>
                      <a:pPr algn="ctr">
                        <a:lnSpc>
                          <a:spcPct val="100000"/>
                        </a:lnSpc>
                      </a:pPr>
                      <a:endParaRPr kumimoji="1" lang="ja-JP" altLang="en-US" sz="1600" b="1" dirty="0">
                        <a:solidFill>
                          <a:schemeClr val="bg1"/>
                        </a:solidFill>
                      </a:endParaRPr>
                    </a:p>
                  </a:txBody>
                  <a:tcPr anchor="ctr">
                    <a:lnL w="19050" cap="flat" cmpd="sng" algn="ctr">
                      <a:solidFill>
                        <a:srgbClr val="EC7320"/>
                      </a:solidFill>
                      <a:prstDash val="solid"/>
                      <a:round/>
                      <a:headEnd type="none" w="med" len="med"/>
                      <a:tailEnd type="none" w="med" len="med"/>
                    </a:lnL>
                    <a:lnR w="19050" cap="flat" cmpd="sng" algn="ctr">
                      <a:solidFill>
                        <a:srgbClr val="EC7320"/>
                      </a:solidFill>
                      <a:prstDash val="solid"/>
                      <a:round/>
                      <a:headEnd type="none" w="med" len="med"/>
                      <a:tailEnd type="none" w="med" len="med"/>
                    </a:lnR>
                    <a:lnT w="19050" cap="flat" cmpd="sng" algn="ctr">
                      <a:solidFill>
                        <a:srgbClr val="EC732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C7320"/>
                    </a:solidFill>
                  </a:tcPr>
                </a:tc>
                <a:extLst>
                  <a:ext uri="{0D108BD9-81ED-4DB2-BD59-A6C34878D82A}">
                    <a16:rowId xmlns:a16="http://schemas.microsoft.com/office/drawing/2014/main" val="2056008986"/>
                  </a:ext>
                </a:extLst>
              </a:tr>
              <a:tr h="216000">
                <a:tc>
                  <a:txBody>
                    <a:bodyPr/>
                    <a:lstStyle/>
                    <a:p>
                      <a:pPr algn="ctr">
                        <a:lnSpc>
                          <a:spcPct val="100000"/>
                        </a:lnSpc>
                      </a:pPr>
                      <a:r>
                        <a:rPr kumimoji="1" lang="ja-JP" altLang="en-US" sz="1100" b="0" dirty="0">
                          <a:solidFill>
                            <a:schemeClr val="tx1"/>
                          </a:solidFill>
                        </a:rPr>
                        <a:t>主要取組事項</a:t>
                      </a:r>
                    </a:p>
                  </a:txBody>
                  <a:tcPr anchor="ctr">
                    <a:lnL w="19050" cap="flat" cmpd="sng" algn="ctr">
                      <a:solidFill>
                        <a:schemeClr val="accent2"/>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68624"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rPr>
                        <a:t>取組の方向性</a:t>
                      </a:r>
                    </a:p>
                  </a:txBody>
                  <a:tcPr anchor="ctr">
                    <a:lnL w="6350" cap="flat" cmpd="sng" algn="ctr">
                      <a:solidFill>
                        <a:schemeClr val="tx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5322691"/>
                  </a:ext>
                </a:extLst>
              </a:tr>
              <a:tr h="432000">
                <a:tc>
                  <a:txBody>
                    <a:bodyPr/>
                    <a:lstStyle/>
                    <a:p>
                      <a:pPr marL="72000" indent="0">
                        <a:lnSpc>
                          <a:spcPct val="100000"/>
                        </a:lnSpc>
                      </a:pPr>
                      <a:r>
                        <a:rPr kumimoji="1" lang="ja-JP" altLang="en-US" sz="1100" dirty="0"/>
                        <a:t>◆ </a:t>
                      </a:r>
                      <a:r>
                        <a:rPr kumimoji="1" lang="ja-JP" altLang="en-US" sz="1100" dirty="0">
                          <a:solidFill>
                            <a:schemeClr val="tx2">
                              <a:lumMod val="50000"/>
                            </a:schemeClr>
                          </a:solidFill>
                        </a:rPr>
                        <a:t>イノベーション</a:t>
                      </a:r>
                    </a:p>
                  </a:txBody>
                  <a:tcPr anchor="ctr">
                    <a:lnL w="19050" cap="flat" cmpd="sng" algn="ctr">
                      <a:solidFill>
                        <a:schemeClr val="accent2"/>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180000">
                        <a:lnSpc>
                          <a:spcPct val="100000"/>
                        </a:lnSpc>
                      </a:pPr>
                      <a:r>
                        <a:rPr lang="ja-JP" altLang="en-US" sz="1100" dirty="0"/>
                        <a:t>イノベーション・エコシステムの形成や研究開発等への支援を実施する。</a:t>
                      </a:r>
                      <a:endParaRPr lang="en-US" altLang="ja-JP" sz="1100" dirty="0"/>
                    </a:p>
                  </a:txBody>
                  <a:tcPr anchor="ctr">
                    <a:lnL w="6350" cap="flat" cmpd="sng" algn="ctr">
                      <a:solidFill>
                        <a:schemeClr val="tx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117105080"/>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地域を牽引する産業</a:t>
                      </a:r>
                    </a:p>
                  </a:txBody>
                  <a:tcPr anchor="ctr">
                    <a:lnL w="19050" cap="flat" cmpd="sng" algn="ctr">
                      <a:solidFill>
                        <a:schemeClr val="accent2"/>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産業構造の転換への対応や、デジタル関連産業の振興・誘致等への支援を実施する。</a:t>
                      </a:r>
                    </a:p>
                  </a:txBody>
                  <a:tcPr anchor="ctr">
                    <a:lnL w="6350" cap="flat" cmpd="sng" algn="ctr">
                      <a:solidFill>
                        <a:schemeClr val="tx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60272443"/>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農林水産業</a:t>
                      </a:r>
                      <a:endParaRPr kumimoji="1" lang="en-US" altLang="ja-JP" sz="1100" dirty="0"/>
                    </a:p>
                  </a:txBody>
                  <a:tcPr anchor="ctr">
                    <a:lnL w="19050" cap="flat" cmpd="sng" algn="ctr">
                      <a:solidFill>
                        <a:schemeClr val="accent2"/>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先端技術の導入やシームレスな就農促進・支援などにより、農林水産業の振興を図る。</a:t>
                      </a:r>
                      <a:endParaRPr lang="en-US" altLang="ja-JP" sz="1100" dirty="0"/>
                    </a:p>
                  </a:txBody>
                  <a:tcPr anchor="ctr">
                    <a:lnL w="6350" cap="flat" cmpd="sng" algn="ctr">
                      <a:solidFill>
                        <a:schemeClr val="tx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78730681"/>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中小企業</a:t>
                      </a:r>
                    </a:p>
                  </a:txBody>
                  <a:tcPr anchor="ctr">
                    <a:lnL w="19050" cap="flat" cmpd="sng" algn="ctr">
                      <a:solidFill>
                        <a:schemeClr val="accent2"/>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デジタル技術導入や人材の育成など中小企業の競争力強化に向けた支援を実施する。</a:t>
                      </a:r>
                    </a:p>
                  </a:txBody>
                  <a:tcPr anchor="ctr">
                    <a:lnL w="6350" cap="flat" cmpd="sng" algn="ctr">
                      <a:solidFill>
                        <a:schemeClr val="tx1"/>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780923994"/>
                  </a:ext>
                </a:extLst>
              </a:tr>
            </a:tbl>
          </a:graphicData>
        </a:graphic>
      </p:graphicFrame>
      <p:sp>
        <p:nvSpPr>
          <p:cNvPr id="2" name="テキスト ボックス 1">
            <a:extLst>
              <a:ext uri="{FF2B5EF4-FFF2-40B4-BE49-F238E27FC236}">
                <a16:creationId xmlns:a16="http://schemas.microsoft.com/office/drawing/2014/main" id="{048916F7-CC45-E957-F001-4FB564BD9198}"/>
              </a:ext>
            </a:extLst>
          </p:cNvPr>
          <p:cNvSpPr txBox="1"/>
          <p:nvPr/>
        </p:nvSpPr>
        <p:spPr>
          <a:xfrm>
            <a:off x="211109" y="142804"/>
            <a:ext cx="9900000" cy="338554"/>
          </a:xfrm>
          <a:prstGeom prst="rect">
            <a:avLst/>
          </a:prstGeom>
          <a:solidFill>
            <a:srgbClr val="00497A"/>
          </a:solidFill>
        </p:spPr>
        <p:txBody>
          <a:bodyPr wrap="square" rtlCol="0">
            <a:spAutoFit/>
          </a:bodyPr>
          <a:lstStyle/>
          <a:p>
            <a:r>
              <a:rPr kumimoji="1" lang="en-US" altLang="ja-JP" sz="1600" dirty="0">
                <a:solidFill>
                  <a:schemeClr val="bg1"/>
                </a:solidFill>
              </a:rPr>
              <a:t>Ⅲ</a:t>
            </a:r>
            <a:r>
              <a:rPr kumimoji="1" lang="ja-JP" altLang="en-US" sz="1600" dirty="0">
                <a:solidFill>
                  <a:schemeClr val="bg1"/>
                </a:solidFill>
              </a:rPr>
              <a:t>　柱ごとの主要取組事項</a:t>
            </a:r>
            <a:endParaRPr kumimoji="1" lang="en-US" altLang="ja-JP" sz="1600" dirty="0">
              <a:solidFill>
                <a:schemeClr val="bg1"/>
              </a:solidFill>
            </a:endParaRPr>
          </a:p>
        </p:txBody>
      </p:sp>
      <p:graphicFrame>
        <p:nvGraphicFramePr>
          <p:cNvPr id="3" name="表 2">
            <a:extLst>
              <a:ext uri="{FF2B5EF4-FFF2-40B4-BE49-F238E27FC236}">
                <a16:creationId xmlns:a16="http://schemas.microsoft.com/office/drawing/2014/main" id="{1CA86F84-49DF-506F-5C32-31F031A38FB9}"/>
              </a:ext>
            </a:extLst>
          </p:cNvPr>
          <p:cNvGraphicFramePr>
            <a:graphicFrameLocks noGrp="1"/>
          </p:cNvGraphicFramePr>
          <p:nvPr>
            <p:extLst>
              <p:ext uri="{D42A27DB-BD31-4B8C-83A1-F6EECF244321}">
                <p14:modId xmlns:p14="http://schemas.microsoft.com/office/powerpoint/2010/main" val="3655724895"/>
              </p:ext>
            </p:extLst>
          </p:nvPr>
        </p:nvGraphicFramePr>
        <p:xfrm>
          <a:off x="211108" y="3218912"/>
          <a:ext cx="9899999" cy="3643080"/>
        </p:xfrm>
        <a:graphic>
          <a:graphicData uri="http://schemas.openxmlformats.org/drawingml/2006/table">
            <a:tbl>
              <a:tblPr firstRow="1" bandRow="1">
                <a:tableStyleId>{5C22544A-7EE6-4342-B048-85BDC9FD1C3A}</a:tableStyleId>
              </a:tblPr>
              <a:tblGrid>
                <a:gridCol w="2329412">
                  <a:extLst>
                    <a:ext uri="{9D8B030D-6E8A-4147-A177-3AD203B41FA5}">
                      <a16:colId xmlns:a16="http://schemas.microsoft.com/office/drawing/2014/main" val="106899346"/>
                    </a:ext>
                  </a:extLst>
                </a:gridCol>
                <a:gridCol w="7570587">
                  <a:extLst>
                    <a:ext uri="{9D8B030D-6E8A-4147-A177-3AD203B41FA5}">
                      <a16:colId xmlns:a16="http://schemas.microsoft.com/office/drawing/2014/main" val="3632540679"/>
                    </a:ext>
                  </a:extLst>
                </a:gridCol>
              </a:tblGrid>
              <a:tr h="360000">
                <a:tc gridSpan="2">
                  <a:txBody>
                    <a:bodyPr/>
                    <a:lstStyle/>
                    <a:p>
                      <a:pPr algn="ctr">
                        <a:lnSpc>
                          <a:spcPct val="100000"/>
                        </a:lnSpc>
                      </a:pPr>
                      <a:r>
                        <a:rPr kumimoji="1" lang="ja-JP" altLang="en-US" sz="1600" b="1" dirty="0">
                          <a:solidFill>
                            <a:schemeClr val="bg1"/>
                          </a:solidFill>
                        </a:rPr>
                        <a:t>地域社会の課題の解決</a:t>
                      </a:r>
                    </a:p>
                  </a:txBody>
                  <a:tcPr anchor="ctr">
                    <a:lnL w="19050" cap="flat" cmpd="sng" algn="ctr">
                      <a:solidFill>
                        <a:srgbClr val="6DA945"/>
                      </a:solidFill>
                      <a:prstDash val="solid"/>
                      <a:round/>
                      <a:headEnd type="none" w="med" len="med"/>
                      <a:tailEnd type="none" w="med" len="med"/>
                    </a:lnL>
                    <a:lnR w="19050" cap="flat" cmpd="sng" algn="ctr">
                      <a:solidFill>
                        <a:srgbClr val="6DA945"/>
                      </a:solidFill>
                      <a:prstDash val="solid"/>
                      <a:round/>
                      <a:headEnd type="none" w="med" len="med"/>
                      <a:tailEnd type="none" w="med" len="med"/>
                    </a:lnR>
                    <a:lnT w="19050" cap="flat" cmpd="sng" algn="ctr">
                      <a:solidFill>
                        <a:srgbClr val="6DA945"/>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DA945"/>
                    </a:solidFill>
                  </a:tcPr>
                </a:tc>
                <a:tc hMerge="1">
                  <a:txBody>
                    <a:bodyPr/>
                    <a:lstStyle/>
                    <a:p>
                      <a:pPr marL="0" marR="0" lvl="0" indent="0" algn="ctr" defTabSz="968624" rtl="0" eaLnBrk="1" fontAlgn="auto" latinLnBrk="0" hangingPunct="1">
                        <a:lnSpc>
                          <a:spcPct val="100000"/>
                        </a:lnSpc>
                        <a:spcBef>
                          <a:spcPts val="0"/>
                        </a:spcBef>
                        <a:spcAft>
                          <a:spcPts val="0"/>
                        </a:spcAft>
                        <a:buClrTx/>
                        <a:buSzTx/>
                        <a:buFontTx/>
                        <a:buNone/>
                        <a:tabLst/>
                        <a:defRPr/>
                      </a:pPr>
                      <a:endParaRPr lang="ja-JP" altLang="en-US" sz="1100" b="0" dirty="0">
                        <a:solidFill>
                          <a:schemeClr val="tx1"/>
                        </a:solidFill>
                      </a:endParaRPr>
                    </a:p>
                  </a:txBody>
                  <a:tcPr anchor="b">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056008986"/>
                  </a:ext>
                </a:extLst>
              </a:tr>
              <a:tr h="216000">
                <a:tc>
                  <a:txBody>
                    <a:bodyPr/>
                    <a:lstStyle/>
                    <a:p>
                      <a:pPr algn="ctr">
                        <a:lnSpc>
                          <a:spcPct val="100000"/>
                        </a:lnSpc>
                      </a:pPr>
                      <a:r>
                        <a:rPr kumimoji="1" lang="ja-JP" altLang="en-US" sz="1100" b="0" dirty="0">
                          <a:solidFill>
                            <a:schemeClr val="tx1"/>
                          </a:solidFill>
                        </a:rPr>
                        <a:t>主要取組事項</a:t>
                      </a:r>
                    </a:p>
                  </a:txBody>
                  <a:tcPr anchor="b">
                    <a:lnL w="19050" cap="flat" cmpd="sng" algn="ctr">
                      <a:solidFill>
                        <a:srgbClr val="6DA945"/>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68624"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rPr>
                        <a:t>取組の方向性</a:t>
                      </a:r>
                    </a:p>
                  </a:txBody>
                  <a:tcPr anchor="b">
                    <a:lnL w="6350" cap="flat" cmpd="sng" algn="ctr">
                      <a:solidFill>
                        <a:schemeClr val="tx1"/>
                      </a:solidFill>
                      <a:prstDash val="solid"/>
                      <a:round/>
                      <a:headEnd type="none" w="med" len="med"/>
                      <a:tailEnd type="none" w="med" len="med"/>
                    </a:lnL>
                    <a:lnR w="19050" cap="flat" cmpd="sng" algn="ctr">
                      <a:solidFill>
                        <a:srgbClr val="6DA945"/>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5322691"/>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安全・安心</a:t>
                      </a:r>
                      <a:endParaRPr kumimoji="1" lang="en-US" altLang="ja-JP" sz="1100" dirty="0"/>
                    </a:p>
                  </a:txBody>
                  <a:tcPr anchor="ctr">
                    <a:lnL w="19050" cap="flat" cmpd="sng" algn="ctr">
                      <a:solidFill>
                        <a:srgbClr val="6DA945"/>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効果的な情報共有や幅広い情報収集により防災・防犯対策の強化を図る。</a:t>
                      </a:r>
                    </a:p>
                  </a:txBody>
                  <a:tcPr anchor="ctr">
                    <a:lnL w="6350" cap="flat" cmpd="sng" algn="ctr">
                      <a:solidFill>
                        <a:schemeClr val="tx1"/>
                      </a:solidFill>
                      <a:prstDash val="solid"/>
                      <a:round/>
                      <a:headEnd type="none" w="med" len="med"/>
                      <a:tailEnd type="none" w="med" len="med"/>
                    </a:lnL>
                    <a:lnR w="19050" cap="flat" cmpd="sng" algn="ctr">
                      <a:solidFill>
                        <a:srgbClr val="6DA945"/>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17105080"/>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子ども・若者</a:t>
                      </a:r>
                      <a:endParaRPr kumimoji="1" lang="en-US" altLang="ja-JP" sz="1100" dirty="0">
                        <a:solidFill>
                          <a:schemeClr val="tx2">
                            <a:lumMod val="50000"/>
                          </a:schemeClr>
                        </a:solidFill>
                      </a:endParaRPr>
                    </a:p>
                  </a:txBody>
                  <a:tcPr anchor="ctr">
                    <a:lnL w="19050" cap="flat" cmpd="sng" algn="ctr">
                      <a:solidFill>
                        <a:srgbClr val="6DA945"/>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子ども・若者の成長や結婚、子育てを支える環境づくりを行う。</a:t>
                      </a:r>
                    </a:p>
                  </a:txBody>
                  <a:tcPr anchor="ctr">
                    <a:lnL w="6350" cap="flat" cmpd="sng" algn="ctr">
                      <a:solidFill>
                        <a:schemeClr val="tx1"/>
                      </a:solidFill>
                      <a:prstDash val="solid"/>
                      <a:round/>
                      <a:headEnd type="none" w="med" len="med"/>
                      <a:tailEnd type="none" w="med" len="med"/>
                    </a:lnL>
                    <a:lnR w="19050" cap="flat" cmpd="sng" algn="ctr">
                      <a:solidFill>
                        <a:srgbClr val="6DA945"/>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60272443"/>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健康・福祉</a:t>
                      </a:r>
                      <a:endParaRPr kumimoji="1" lang="en-US" altLang="ja-JP" sz="1100" dirty="0">
                        <a:solidFill>
                          <a:schemeClr val="tx2">
                            <a:lumMod val="50000"/>
                          </a:schemeClr>
                        </a:solidFill>
                      </a:endParaRPr>
                    </a:p>
                  </a:txBody>
                  <a:tcPr anchor="ctr">
                    <a:lnL w="19050" cap="flat" cmpd="sng" algn="ctr">
                      <a:solidFill>
                        <a:srgbClr val="6DA945"/>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人材不足に対応するための負担軽減や分野間の情報連携を行う。</a:t>
                      </a:r>
                    </a:p>
                  </a:txBody>
                  <a:tcPr anchor="ctr">
                    <a:lnL w="6350" cap="flat" cmpd="sng" algn="ctr">
                      <a:solidFill>
                        <a:schemeClr val="tx1"/>
                      </a:solidFill>
                      <a:prstDash val="solid"/>
                      <a:round/>
                      <a:headEnd type="none" w="med" len="med"/>
                      <a:tailEnd type="none" w="med" len="med"/>
                    </a:lnL>
                    <a:lnR w="19050" cap="flat" cmpd="sng" algn="ctr">
                      <a:solidFill>
                        <a:srgbClr val="6DA945"/>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494584812"/>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交通・社会基盤</a:t>
                      </a:r>
                      <a:endParaRPr kumimoji="1" lang="en-US" altLang="ja-JP" sz="1100" dirty="0">
                        <a:solidFill>
                          <a:schemeClr val="tx2">
                            <a:lumMod val="50000"/>
                          </a:schemeClr>
                        </a:solidFill>
                      </a:endParaRPr>
                    </a:p>
                  </a:txBody>
                  <a:tcPr anchor="ctr">
                    <a:lnL w="19050" cap="flat" cmpd="sng" algn="ctr">
                      <a:solidFill>
                        <a:srgbClr val="6DA945"/>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多様な交通手段や社会基盤の整備を促進する。</a:t>
                      </a:r>
                    </a:p>
                  </a:txBody>
                  <a:tcPr anchor="ctr">
                    <a:lnL w="6350" cap="flat" cmpd="sng" algn="ctr">
                      <a:solidFill>
                        <a:schemeClr val="tx1"/>
                      </a:solidFill>
                      <a:prstDash val="solid"/>
                      <a:round/>
                      <a:headEnd type="none" w="med" len="med"/>
                      <a:tailEnd type="none" w="med" len="med"/>
                    </a:lnL>
                    <a:lnR w="19050" cap="flat" cmpd="sng" algn="ctr">
                      <a:solidFill>
                        <a:srgbClr val="6DA945"/>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78730681"/>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文化・スポーツ</a:t>
                      </a:r>
                      <a:endParaRPr kumimoji="1" lang="ja-JP" altLang="en-US" sz="1100" dirty="0"/>
                    </a:p>
                  </a:txBody>
                  <a:tcPr anchor="ctr">
                    <a:lnL w="19050" cap="flat" cmpd="sng" algn="ctr">
                      <a:solidFill>
                        <a:srgbClr val="6DA945"/>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文化やスポーツに関する新しい情報や体験を提供し、地域の活性化を図る。</a:t>
                      </a:r>
                    </a:p>
                  </a:txBody>
                  <a:tcPr anchor="ctr">
                    <a:lnL w="6350" cap="flat" cmpd="sng" algn="ctr">
                      <a:solidFill>
                        <a:schemeClr val="tx1"/>
                      </a:solidFill>
                      <a:prstDash val="solid"/>
                      <a:round/>
                      <a:headEnd type="none" w="med" len="med"/>
                      <a:tailEnd type="none" w="med" len="med"/>
                    </a:lnL>
                    <a:lnR w="19050" cap="flat" cmpd="sng" algn="ctr">
                      <a:solidFill>
                        <a:srgbClr val="6DA945"/>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54804573"/>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観光</a:t>
                      </a:r>
                      <a:endParaRPr kumimoji="1" lang="ja-JP" altLang="en-US" sz="1100" dirty="0"/>
                    </a:p>
                  </a:txBody>
                  <a:tcPr anchor="ctr">
                    <a:lnL w="19050" cap="flat" cmpd="sng" algn="ctr">
                      <a:solidFill>
                        <a:srgbClr val="6DA945"/>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デジタル技術を活用した情報発信や新たなコンテンツなどにより、観光資源の魅力を高める。</a:t>
                      </a:r>
                    </a:p>
                  </a:txBody>
                  <a:tcPr anchor="ctr">
                    <a:lnL w="6350" cap="flat" cmpd="sng" algn="ctr">
                      <a:solidFill>
                        <a:schemeClr val="tx1"/>
                      </a:solidFill>
                      <a:prstDash val="solid"/>
                      <a:round/>
                      <a:headEnd type="none" w="med" len="med"/>
                      <a:tailEnd type="none" w="med" len="med"/>
                    </a:lnL>
                    <a:lnR w="19050" cap="flat" cmpd="sng" algn="ctr">
                      <a:solidFill>
                        <a:srgbClr val="6DA945"/>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08024483"/>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教育</a:t>
                      </a:r>
                      <a:endParaRPr kumimoji="1" lang="ja-JP" altLang="en-US" sz="1100" dirty="0"/>
                    </a:p>
                  </a:txBody>
                  <a:tcPr anchor="ctr">
                    <a:lnL w="19050" cap="flat" cmpd="sng" algn="ctr">
                      <a:solidFill>
                        <a:srgbClr val="6DA945"/>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rgbClr val="6DA945"/>
                      </a:solidFill>
                      <a:prstDash val="solid"/>
                      <a:round/>
                      <a:headEnd type="none" w="med" len="med"/>
                      <a:tailEnd type="none" w="med" len="med"/>
                    </a:lnB>
                    <a:solidFill>
                      <a:schemeClr val="accent6">
                        <a:lumMod val="20000"/>
                        <a:lumOff val="80000"/>
                      </a:schemeClr>
                    </a:solidFill>
                  </a:tcPr>
                </a:tc>
                <a:tc>
                  <a:txBody>
                    <a:bodyPr/>
                    <a:lstStyle/>
                    <a:p>
                      <a:pPr marL="180000"/>
                      <a:r>
                        <a:rPr lang="ja-JP" altLang="en-US" sz="1100" dirty="0"/>
                        <a:t>デジタルを活用した教育環境やコンテンツの充実等により、学びの質の向上を図る。</a:t>
                      </a:r>
                    </a:p>
                  </a:txBody>
                  <a:tcPr anchor="ctr">
                    <a:lnL w="6350" cap="flat" cmpd="sng" algn="ctr">
                      <a:solidFill>
                        <a:schemeClr val="tx1"/>
                      </a:solidFill>
                      <a:prstDash val="solid"/>
                      <a:round/>
                      <a:headEnd type="none" w="med" len="med"/>
                      <a:tailEnd type="none" w="med" len="med"/>
                    </a:lnL>
                    <a:lnR w="19050" cap="flat" cmpd="sng" algn="ctr">
                      <a:solidFill>
                        <a:srgbClr val="6DA945"/>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rgbClr val="6DA945"/>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794064008"/>
                  </a:ext>
                </a:extLst>
              </a:tr>
            </a:tbl>
          </a:graphicData>
        </a:graphic>
      </p:graphicFrame>
    </p:spTree>
    <p:extLst>
      <p:ext uri="{BB962C8B-B14F-4D97-AF65-F5344CB8AC3E}">
        <p14:creationId xmlns:p14="http://schemas.microsoft.com/office/powerpoint/2010/main" val="1429974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87B986F7-0CFA-FE5C-C640-CBC62EA2958F}"/>
              </a:ext>
            </a:extLst>
          </p:cNvPr>
          <p:cNvGraphicFramePr>
            <a:graphicFrameLocks noGrp="1"/>
          </p:cNvGraphicFramePr>
          <p:nvPr>
            <p:extLst>
              <p:ext uri="{D42A27DB-BD31-4B8C-83A1-F6EECF244321}">
                <p14:modId xmlns:p14="http://schemas.microsoft.com/office/powerpoint/2010/main" val="2590071769"/>
              </p:ext>
            </p:extLst>
          </p:nvPr>
        </p:nvGraphicFramePr>
        <p:xfrm>
          <a:off x="215352" y="610097"/>
          <a:ext cx="9899999" cy="3211080"/>
        </p:xfrm>
        <a:graphic>
          <a:graphicData uri="http://schemas.openxmlformats.org/drawingml/2006/table">
            <a:tbl>
              <a:tblPr firstRow="1" bandRow="1">
                <a:tableStyleId>{5C22544A-7EE6-4342-B048-85BDC9FD1C3A}</a:tableStyleId>
              </a:tblPr>
              <a:tblGrid>
                <a:gridCol w="2329412">
                  <a:extLst>
                    <a:ext uri="{9D8B030D-6E8A-4147-A177-3AD203B41FA5}">
                      <a16:colId xmlns:a16="http://schemas.microsoft.com/office/drawing/2014/main" val="106899346"/>
                    </a:ext>
                  </a:extLst>
                </a:gridCol>
                <a:gridCol w="7570587">
                  <a:extLst>
                    <a:ext uri="{9D8B030D-6E8A-4147-A177-3AD203B41FA5}">
                      <a16:colId xmlns:a16="http://schemas.microsoft.com/office/drawing/2014/main" val="3632540679"/>
                    </a:ext>
                  </a:extLst>
                </a:gridCol>
              </a:tblGrid>
              <a:tr h="360000">
                <a:tc gridSpan="2">
                  <a:txBody>
                    <a:bodyPr/>
                    <a:lstStyle/>
                    <a:p>
                      <a:pPr algn="ctr">
                        <a:lnSpc>
                          <a:spcPct val="100000"/>
                        </a:lnSpc>
                      </a:pPr>
                      <a:r>
                        <a:rPr kumimoji="1" lang="ja-JP" altLang="en-US" sz="1600" b="1" dirty="0">
                          <a:solidFill>
                            <a:schemeClr val="bg1"/>
                          </a:solidFill>
                        </a:rPr>
                        <a:t>行政サービスの利便性の向上等</a:t>
                      </a:r>
                    </a:p>
                  </a:txBody>
                  <a:tcPr anchor="ctr">
                    <a:lnL w="19050" cap="flat" cmpd="sng" algn="ctr">
                      <a:solidFill>
                        <a:srgbClr val="4B91D1"/>
                      </a:solidFill>
                      <a:prstDash val="solid"/>
                      <a:round/>
                      <a:headEnd type="none" w="med" len="med"/>
                      <a:tailEnd type="none" w="med" len="med"/>
                    </a:lnL>
                    <a:lnR w="19050" cap="flat" cmpd="sng" algn="ctr">
                      <a:solidFill>
                        <a:srgbClr val="4B91D1"/>
                      </a:solidFill>
                      <a:prstDash val="solid"/>
                      <a:round/>
                      <a:headEnd type="none" w="med" len="med"/>
                      <a:tailEnd type="none" w="med" len="med"/>
                    </a:lnR>
                    <a:lnT w="19050" cap="flat" cmpd="sng" algn="ctr">
                      <a:solidFill>
                        <a:srgbClr val="4B91D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4B91D1"/>
                    </a:solidFill>
                  </a:tcPr>
                </a:tc>
                <a:tc hMerge="1">
                  <a:txBody>
                    <a:bodyPr/>
                    <a:lstStyle/>
                    <a:p>
                      <a:pPr marL="0" marR="0" lvl="0" indent="0" algn="ctr" defTabSz="968624" rtl="0" eaLnBrk="1" fontAlgn="auto" latinLnBrk="0" hangingPunct="1">
                        <a:lnSpc>
                          <a:spcPct val="100000"/>
                        </a:lnSpc>
                        <a:spcBef>
                          <a:spcPts val="0"/>
                        </a:spcBef>
                        <a:spcAft>
                          <a:spcPts val="0"/>
                        </a:spcAft>
                        <a:buClrTx/>
                        <a:buSzTx/>
                        <a:buFontTx/>
                        <a:buNone/>
                        <a:tabLst/>
                        <a:defRPr/>
                      </a:pPr>
                      <a:endParaRPr lang="ja-JP" altLang="en-US" sz="1100" b="0" dirty="0">
                        <a:solidFill>
                          <a:schemeClr val="tx1"/>
                        </a:solidFill>
                      </a:endParaRPr>
                    </a:p>
                  </a:txBody>
                  <a:tcPr anchor="b">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056008986"/>
                  </a:ext>
                </a:extLst>
              </a:tr>
              <a:tr h="216000">
                <a:tc>
                  <a:txBody>
                    <a:bodyPr/>
                    <a:lstStyle/>
                    <a:p>
                      <a:pPr algn="ctr">
                        <a:lnSpc>
                          <a:spcPct val="100000"/>
                        </a:lnSpc>
                      </a:pPr>
                      <a:r>
                        <a:rPr kumimoji="1" lang="ja-JP" altLang="en-US" sz="1100" b="0" dirty="0">
                          <a:solidFill>
                            <a:schemeClr val="tx1"/>
                          </a:solidFill>
                        </a:rPr>
                        <a:t>主要取組事項</a:t>
                      </a:r>
                    </a:p>
                  </a:txBody>
                  <a:tcPr anchor="ctr">
                    <a:lnL w="19050" cap="flat" cmpd="sng" algn="ctr">
                      <a:solidFill>
                        <a:srgbClr val="4B91D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68624"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rPr>
                        <a:t>取組の方向性</a:t>
                      </a:r>
                    </a:p>
                  </a:txBody>
                  <a:tcPr anchor="ctr">
                    <a:lnL w="6350" cap="flat" cmpd="sng" algn="ctr">
                      <a:solidFill>
                        <a:schemeClr val="tx1"/>
                      </a:solidFill>
                      <a:prstDash val="solid"/>
                      <a:round/>
                      <a:headEnd type="none" w="med" len="med"/>
                      <a:tailEnd type="none" w="med" len="med"/>
                    </a:lnL>
                    <a:lnR w="19050" cap="flat" cmpd="sng" algn="ctr">
                      <a:solidFill>
                        <a:srgbClr val="4B91D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5322691"/>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行政手続のデジタル化</a:t>
                      </a:r>
                      <a:endParaRPr kumimoji="1" lang="en-US" altLang="ja-JP" sz="1100" dirty="0"/>
                    </a:p>
                  </a:txBody>
                  <a:tcPr anchor="ctr">
                    <a:lnL w="19050" cap="flat" cmpd="sng" algn="ctr">
                      <a:solidFill>
                        <a:srgbClr val="4B91D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80000">
                        <a:lnSpc>
                          <a:spcPct val="100000"/>
                        </a:lnSpc>
                      </a:pPr>
                      <a:r>
                        <a:rPr lang="ja-JP" altLang="en-US" sz="1100" dirty="0"/>
                        <a:t>行政手続のオンライン化等により、利用者が使いやすい県民サービスを提供する。</a:t>
                      </a:r>
                    </a:p>
                  </a:txBody>
                  <a:tcPr anchor="ctr">
                    <a:lnL w="6350" cap="flat" cmpd="sng" algn="ctr">
                      <a:solidFill>
                        <a:schemeClr val="tx1"/>
                      </a:solidFill>
                      <a:prstDash val="solid"/>
                      <a:round/>
                      <a:headEnd type="none" w="med" len="med"/>
                      <a:tailEnd type="none" w="med" len="med"/>
                    </a:lnL>
                    <a:lnR w="19050" cap="flat" cmpd="sng" algn="ctr">
                      <a:solidFill>
                        <a:srgbClr val="4B91D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17105080"/>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行政事務の効率化・高度化</a:t>
                      </a:r>
                      <a:endParaRPr kumimoji="1" lang="en-US" altLang="ja-JP" sz="1100" dirty="0"/>
                    </a:p>
                  </a:txBody>
                  <a:tcPr anchor="ctr">
                    <a:lnL w="19050" cap="flat" cmpd="sng" algn="ctr">
                      <a:solidFill>
                        <a:srgbClr val="4B91D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デジタル技術の導入や業務フローの見直し等により、行政事務の効率化と高度化を進める。</a:t>
                      </a:r>
                    </a:p>
                  </a:txBody>
                  <a:tcPr anchor="ctr">
                    <a:lnL w="6350" cap="flat" cmpd="sng" algn="ctr">
                      <a:solidFill>
                        <a:schemeClr val="tx1"/>
                      </a:solidFill>
                      <a:prstDash val="solid"/>
                      <a:round/>
                      <a:headEnd type="none" w="med" len="med"/>
                      <a:tailEnd type="none" w="med" len="med"/>
                    </a:lnL>
                    <a:lnR w="19050" cap="flat" cmpd="sng" algn="ctr">
                      <a:solidFill>
                        <a:srgbClr val="4B91D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60272443"/>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データ連携・利活用</a:t>
                      </a:r>
                      <a:endParaRPr kumimoji="1" lang="en-US" altLang="ja-JP" sz="1100" dirty="0"/>
                    </a:p>
                  </a:txBody>
                  <a:tcPr anchor="ctr">
                    <a:lnL w="19050" cap="flat" cmpd="sng" algn="ctr">
                      <a:solidFill>
                        <a:srgbClr val="4B91D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データ連携基盤の推進支援など、行政が保有するデータの連携や利活用を促進する。</a:t>
                      </a:r>
                    </a:p>
                  </a:txBody>
                  <a:tcPr anchor="ctr">
                    <a:lnL w="6350" cap="flat" cmpd="sng" algn="ctr">
                      <a:solidFill>
                        <a:schemeClr val="tx1"/>
                      </a:solidFill>
                      <a:prstDash val="solid"/>
                      <a:round/>
                      <a:headEnd type="none" w="med" len="med"/>
                      <a:tailEnd type="none" w="med" len="med"/>
                    </a:lnL>
                    <a:lnR w="19050" cap="flat" cmpd="sng" algn="ctr">
                      <a:solidFill>
                        <a:srgbClr val="4B91D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597270798"/>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市町村支援</a:t>
                      </a:r>
                      <a:endParaRPr kumimoji="1" lang="ja-JP" altLang="en-US" sz="1100" dirty="0">
                        <a:solidFill>
                          <a:schemeClr val="tx2">
                            <a:lumMod val="50000"/>
                          </a:schemeClr>
                        </a:solidFill>
                      </a:endParaRPr>
                    </a:p>
                  </a:txBody>
                  <a:tcPr anchor="ctr">
                    <a:lnL w="19050" cap="flat" cmpd="sng" algn="ctr">
                      <a:solidFill>
                        <a:srgbClr val="4B91D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システム共同利用や伴走支援などにより、市町村のデジタル化・</a:t>
                      </a:r>
                      <a:r>
                        <a:rPr lang="en-US" altLang="ja-JP" sz="1100" dirty="0"/>
                        <a:t>DX</a:t>
                      </a:r>
                      <a:r>
                        <a:rPr lang="ja-JP" altLang="en-US" sz="1100" dirty="0"/>
                        <a:t>を支援する。</a:t>
                      </a:r>
                    </a:p>
                  </a:txBody>
                  <a:tcPr anchor="ctr">
                    <a:lnL w="6350" cap="flat" cmpd="sng" algn="ctr">
                      <a:solidFill>
                        <a:schemeClr val="tx1"/>
                      </a:solidFill>
                      <a:prstDash val="solid"/>
                      <a:round/>
                      <a:headEnd type="none" w="med" len="med"/>
                      <a:tailEnd type="none" w="med" len="med"/>
                    </a:lnL>
                    <a:lnR w="19050" cap="flat" cmpd="sng" algn="ctr">
                      <a:solidFill>
                        <a:srgbClr val="4B91D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94584812"/>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デジタル基盤整備</a:t>
                      </a:r>
                      <a:endParaRPr kumimoji="1" lang="en-US" altLang="ja-JP" sz="1100" dirty="0"/>
                    </a:p>
                  </a:txBody>
                  <a:tcPr anchor="ctr">
                    <a:lnL w="19050" cap="flat" cmpd="sng" algn="ctr">
                      <a:solidFill>
                        <a:srgbClr val="4B91D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クラウドサービスを活用した基盤の整備などにより、行政</a:t>
                      </a:r>
                      <a:r>
                        <a:rPr lang="en-US" altLang="ja-JP" sz="1100" dirty="0"/>
                        <a:t>DX</a:t>
                      </a:r>
                      <a:r>
                        <a:rPr lang="ja-JP" altLang="en-US" sz="1100" dirty="0"/>
                        <a:t>の持続的な推進を支える。</a:t>
                      </a:r>
                    </a:p>
                  </a:txBody>
                  <a:tcPr anchor="ctr">
                    <a:lnL w="6350" cap="flat" cmpd="sng" algn="ctr">
                      <a:solidFill>
                        <a:schemeClr val="tx1"/>
                      </a:solidFill>
                      <a:prstDash val="solid"/>
                      <a:round/>
                      <a:headEnd type="none" w="med" len="med"/>
                      <a:tailEnd type="none" w="med" len="med"/>
                    </a:lnL>
                    <a:lnR w="19050" cap="flat" cmpd="sng" algn="ctr">
                      <a:solidFill>
                        <a:srgbClr val="4B91D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78730681"/>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情報セキュリティ</a:t>
                      </a:r>
                    </a:p>
                  </a:txBody>
                  <a:tcPr anchor="ctr">
                    <a:lnL w="19050" cap="flat" cmpd="sng" algn="ctr">
                      <a:solidFill>
                        <a:srgbClr val="4B91D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rgbClr val="4B91D1"/>
                      </a:solidFill>
                      <a:prstDash val="solid"/>
                      <a:round/>
                      <a:headEnd type="none" w="med" len="med"/>
                      <a:tailEnd type="none" w="med" len="med"/>
                    </a:lnB>
                    <a:solidFill>
                      <a:schemeClr val="accent1">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安全・安心な行政サービスの運用のため、セキュリティ対策の強化を継続的に進める。</a:t>
                      </a:r>
                    </a:p>
                  </a:txBody>
                  <a:tcPr anchor="ctr">
                    <a:lnL w="6350" cap="flat" cmpd="sng" algn="ctr">
                      <a:solidFill>
                        <a:schemeClr val="tx1"/>
                      </a:solidFill>
                      <a:prstDash val="solid"/>
                      <a:round/>
                      <a:headEnd type="none" w="med" len="med"/>
                      <a:tailEnd type="none" w="med" len="med"/>
                    </a:lnL>
                    <a:lnR w="19050" cap="flat" cmpd="sng" algn="ctr">
                      <a:solidFill>
                        <a:srgbClr val="4B91D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rgbClr val="4B91D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54804573"/>
                  </a:ext>
                </a:extLst>
              </a:tr>
            </a:tbl>
          </a:graphicData>
        </a:graphic>
      </p:graphicFrame>
      <p:graphicFrame>
        <p:nvGraphicFramePr>
          <p:cNvPr id="4" name="表 3">
            <a:extLst>
              <a:ext uri="{FF2B5EF4-FFF2-40B4-BE49-F238E27FC236}">
                <a16:creationId xmlns:a16="http://schemas.microsoft.com/office/drawing/2014/main" id="{C73F7DC4-695E-A7EF-561A-99EA3EBD1493}"/>
              </a:ext>
            </a:extLst>
          </p:cNvPr>
          <p:cNvGraphicFramePr>
            <a:graphicFrameLocks noGrp="1"/>
          </p:cNvGraphicFramePr>
          <p:nvPr>
            <p:extLst>
              <p:ext uri="{D42A27DB-BD31-4B8C-83A1-F6EECF244321}">
                <p14:modId xmlns:p14="http://schemas.microsoft.com/office/powerpoint/2010/main" val="3953766310"/>
              </p:ext>
            </p:extLst>
          </p:nvPr>
        </p:nvGraphicFramePr>
        <p:xfrm>
          <a:off x="215353" y="4138377"/>
          <a:ext cx="9899998" cy="2779080"/>
        </p:xfrm>
        <a:graphic>
          <a:graphicData uri="http://schemas.openxmlformats.org/drawingml/2006/table">
            <a:tbl>
              <a:tblPr firstRow="1" bandRow="1">
                <a:tableStyleId>{5C22544A-7EE6-4342-B048-85BDC9FD1C3A}</a:tableStyleId>
              </a:tblPr>
              <a:tblGrid>
                <a:gridCol w="2329411">
                  <a:extLst>
                    <a:ext uri="{9D8B030D-6E8A-4147-A177-3AD203B41FA5}">
                      <a16:colId xmlns:a16="http://schemas.microsoft.com/office/drawing/2014/main" val="106899346"/>
                    </a:ext>
                  </a:extLst>
                </a:gridCol>
                <a:gridCol w="7570587">
                  <a:extLst>
                    <a:ext uri="{9D8B030D-6E8A-4147-A177-3AD203B41FA5}">
                      <a16:colId xmlns:a16="http://schemas.microsoft.com/office/drawing/2014/main" val="3632540679"/>
                    </a:ext>
                  </a:extLst>
                </a:gridCol>
              </a:tblGrid>
              <a:tr h="360000">
                <a:tc gridSpan="2">
                  <a:txBody>
                    <a:bodyPr/>
                    <a:lstStyle/>
                    <a:p>
                      <a:pPr algn="ctr">
                        <a:lnSpc>
                          <a:spcPct val="100000"/>
                        </a:lnSpc>
                      </a:pPr>
                      <a:r>
                        <a:rPr kumimoji="1" lang="ja-JP" altLang="en-US" sz="1600" b="1" dirty="0">
                          <a:solidFill>
                            <a:schemeClr val="bg1"/>
                          </a:solidFill>
                        </a:rPr>
                        <a:t>人材の育成及び活用等</a:t>
                      </a:r>
                    </a:p>
                  </a:txBody>
                  <a:tcPr anchor="ctr">
                    <a:lnL w="19050" cap="flat" cmpd="sng" algn="ctr">
                      <a:solidFill>
                        <a:srgbClr val="F9C33A"/>
                      </a:solidFill>
                      <a:prstDash val="solid"/>
                      <a:round/>
                      <a:headEnd type="none" w="med" len="med"/>
                      <a:tailEnd type="none" w="med" len="med"/>
                    </a:lnL>
                    <a:lnR w="19050" cap="flat" cmpd="sng" algn="ctr">
                      <a:solidFill>
                        <a:srgbClr val="F9C33A"/>
                      </a:solidFill>
                      <a:prstDash val="solid"/>
                      <a:round/>
                      <a:headEnd type="none" w="med" len="med"/>
                      <a:tailEnd type="none" w="med" len="med"/>
                    </a:lnR>
                    <a:lnT w="19050" cap="flat" cmpd="sng" algn="ctr">
                      <a:solidFill>
                        <a:srgbClr val="F9C33A"/>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9C33A"/>
                    </a:solidFill>
                  </a:tcPr>
                </a:tc>
                <a:tc hMerge="1">
                  <a:txBody>
                    <a:bodyPr/>
                    <a:lstStyle/>
                    <a:p>
                      <a:pPr marL="0" marR="0" lvl="0" indent="0" algn="ctr" defTabSz="968624" rtl="0" eaLnBrk="1" fontAlgn="auto" latinLnBrk="0" hangingPunct="1">
                        <a:lnSpc>
                          <a:spcPct val="100000"/>
                        </a:lnSpc>
                        <a:spcBef>
                          <a:spcPts val="0"/>
                        </a:spcBef>
                        <a:spcAft>
                          <a:spcPts val="0"/>
                        </a:spcAft>
                        <a:buClrTx/>
                        <a:buSzTx/>
                        <a:buFontTx/>
                        <a:buNone/>
                        <a:tabLst/>
                        <a:defRPr/>
                      </a:pPr>
                      <a:endParaRPr lang="ja-JP" altLang="en-US" sz="1100" b="0" dirty="0">
                        <a:solidFill>
                          <a:schemeClr val="tx1"/>
                        </a:solidFill>
                      </a:endParaRPr>
                    </a:p>
                  </a:txBody>
                  <a:tcPr anchor="b">
                    <a:lnB w="2857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056008986"/>
                  </a:ext>
                </a:extLst>
              </a:tr>
              <a:tr h="216000">
                <a:tc>
                  <a:txBody>
                    <a:bodyPr/>
                    <a:lstStyle/>
                    <a:p>
                      <a:pPr algn="ctr">
                        <a:lnSpc>
                          <a:spcPct val="100000"/>
                        </a:lnSpc>
                      </a:pPr>
                      <a:r>
                        <a:rPr kumimoji="1" lang="ja-JP" altLang="en-US" sz="1100" b="0" dirty="0">
                          <a:solidFill>
                            <a:schemeClr val="tx1"/>
                          </a:solidFill>
                        </a:rPr>
                        <a:t>主要取組事項</a:t>
                      </a:r>
                    </a:p>
                  </a:txBody>
                  <a:tcPr anchor="b">
                    <a:lnL w="19050" cap="flat" cmpd="sng" algn="ctr">
                      <a:solidFill>
                        <a:srgbClr val="F9C33A"/>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68624" rtl="0" eaLnBrk="1" fontAlgn="auto" latinLnBrk="0" hangingPunct="1">
                        <a:lnSpc>
                          <a:spcPct val="100000"/>
                        </a:lnSpc>
                        <a:spcBef>
                          <a:spcPts val="0"/>
                        </a:spcBef>
                        <a:spcAft>
                          <a:spcPts val="0"/>
                        </a:spcAft>
                        <a:buClrTx/>
                        <a:buSzTx/>
                        <a:buFontTx/>
                        <a:buNone/>
                        <a:tabLst/>
                        <a:defRPr/>
                      </a:pPr>
                      <a:r>
                        <a:rPr lang="ja-JP" altLang="en-US" sz="1100" b="0" dirty="0">
                          <a:solidFill>
                            <a:schemeClr val="tx1"/>
                          </a:solidFill>
                        </a:rPr>
                        <a:t>取組の方向性</a:t>
                      </a:r>
                    </a:p>
                  </a:txBody>
                  <a:tcPr anchor="b">
                    <a:lnL w="6350" cap="flat" cmpd="sng" algn="ctr">
                      <a:solidFill>
                        <a:schemeClr val="tx1"/>
                      </a:solidFill>
                      <a:prstDash val="solid"/>
                      <a:round/>
                      <a:headEnd type="none" w="med" len="med"/>
                      <a:tailEnd type="none" w="med" len="med"/>
                    </a:lnL>
                    <a:lnR w="19050" cap="flat" cmpd="sng" algn="ctr">
                      <a:solidFill>
                        <a:srgbClr val="F9C33A"/>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5322691"/>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産業を支える人材の育成</a:t>
                      </a:r>
                      <a:endParaRPr kumimoji="1" lang="en-US" altLang="ja-JP" sz="1100" dirty="0"/>
                    </a:p>
                  </a:txBody>
                  <a:tcPr anchor="ctr">
                    <a:lnL w="19050" cap="flat" cmpd="sng" algn="ctr">
                      <a:solidFill>
                        <a:srgbClr val="F9C33A"/>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アドバイザー派遣・研修・リスキリング等により各産業の人材育成・確保を支援する。</a:t>
                      </a:r>
                    </a:p>
                  </a:txBody>
                  <a:tcPr anchor="ctr">
                    <a:lnL w="6350" cap="flat" cmpd="sng" algn="ctr">
                      <a:solidFill>
                        <a:schemeClr val="tx1"/>
                      </a:solidFill>
                      <a:prstDash val="solid"/>
                      <a:round/>
                      <a:headEnd type="none" w="med" len="med"/>
                      <a:tailEnd type="none" w="med" len="med"/>
                    </a:lnL>
                    <a:lnR w="19050" cap="flat" cmpd="sng" algn="ctr">
                      <a:solidFill>
                        <a:srgbClr val="F9C33A"/>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17105080"/>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2">
                              <a:lumMod val="50000"/>
                            </a:schemeClr>
                          </a:solidFill>
                        </a:rPr>
                        <a:t>◆ 職員（デジタル人材）の育成</a:t>
                      </a:r>
                      <a:endParaRPr kumimoji="1" lang="en-US" altLang="ja-JP" sz="1100" dirty="0"/>
                    </a:p>
                  </a:txBody>
                  <a:tcPr anchor="ctr">
                    <a:lnL w="19050" cap="flat" cmpd="sng" algn="ctr">
                      <a:solidFill>
                        <a:srgbClr val="F9C33A"/>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全職員が</a:t>
                      </a:r>
                      <a:r>
                        <a:rPr lang="en-US" altLang="ja-JP" sz="1100" dirty="0"/>
                        <a:t>DX</a:t>
                      </a:r>
                      <a:r>
                        <a:rPr lang="ja-JP" altLang="en-US" sz="1100" dirty="0"/>
                        <a:t>リテラシーを身につけるため、必要な研修等を実施する。</a:t>
                      </a:r>
                    </a:p>
                  </a:txBody>
                  <a:tcPr anchor="ctr">
                    <a:lnL w="6350" cap="flat" cmpd="sng" algn="ctr">
                      <a:solidFill>
                        <a:schemeClr val="tx1"/>
                      </a:solidFill>
                      <a:prstDash val="solid"/>
                      <a:round/>
                      <a:headEnd type="none" w="med" len="med"/>
                      <a:tailEnd type="none" w="med" len="med"/>
                    </a:lnL>
                    <a:lnR w="19050" cap="flat" cmpd="sng" algn="ctr">
                      <a:solidFill>
                        <a:srgbClr val="F9C33A"/>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850119816"/>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職員（デジタル人材）の活用</a:t>
                      </a:r>
                      <a:endParaRPr kumimoji="1" lang="en-US" altLang="ja-JP" sz="1100" dirty="0">
                        <a:solidFill>
                          <a:schemeClr val="tx2">
                            <a:lumMod val="50000"/>
                          </a:schemeClr>
                        </a:solidFill>
                      </a:endParaRPr>
                    </a:p>
                  </a:txBody>
                  <a:tcPr anchor="ctr">
                    <a:lnL w="19050" cap="flat" cmpd="sng" algn="ctr">
                      <a:solidFill>
                        <a:srgbClr val="F9C33A"/>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新規採用等による人材の確保や県庁内外との連携、評価制度の整備等を推進する。</a:t>
                      </a:r>
                    </a:p>
                  </a:txBody>
                  <a:tcPr anchor="ctr">
                    <a:lnL w="6350" cap="flat" cmpd="sng" algn="ctr">
                      <a:solidFill>
                        <a:schemeClr val="tx1"/>
                      </a:solidFill>
                      <a:prstDash val="solid"/>
                      <a:round/>
                      <a:headEnd type="none" w="med" len="med"/>
                      <a:tailEnd type="none" w="med" len="med"/>
                    </a:lnL>
                    <a:lnR w="19050" cap="flat" cmpd="sng" algn="ctr">
                      <a:solidFill>
                        <a:srgbClr val="F9C33A"/>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60272443"/>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デバイド対策</a:t>
                      </a:r>
                      <a:endParaRPr kumimoji="1" lang="en-US" altLang="ja-JP" sz="1100" dirty="0">
                        <a:solidFill>
                          <a:schemeClr val="tx2">
                            <a:lumMod val="50000"/>
                          </a:schemeClr>
                        </a:solidFill>
                      </a:endParaRPr>
                    </a:p>
                  </a:txBody>
                  <a:tcPr anchor="ctr">
                    <a:lnL w="19050" cap="flat" cmpd="sng" algn="ctr">
                      <a:solidFill>
                        <a:srgbClr val="F9C33A"/>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180000" marR="0" lvl="0" indent="0" algn="l" defTabSz="968624" rtl="0" eaLnBrk="1" fontAlgn="auto" latinLnBrk="0" hangingPunct="1">
                        <a:lnSpc>
                          <a:spcPct val="100000"/>
                        </a:lnSpc>
                        <a:spcBef>
                          <a:spcPts val="0"/>
                        </a:spcBef>
                        <a:spcAft>
                          <a:spcPts val="0"/>
                        </a:spcAft>
                        <a:buClrTx/>
                        <a:buSzTx/>
                        <a:buFontTx/>
                        <a:buNone/>
                        <a:tabLst/>
                        <a:defRPr/>
                      </a:pPr>
                      <a:r>
                        <a:rPr lang="ja-JP" altLang="en-US" sz="1100" dirty="0"/>
                        <a:t>デジタルデバイドを解消するため、環境整備やデジタル活用支援等に取り組む。</a:t>
                      </a:r>
                    </a:p>
                  </a:txBody>
                  <a:tcPr anchor="ctr">
                    <a:lnL w="6350" cap="flat" cmpd="sng" algn="ctr">
                      <a:solidFill>
                        <a:schemeClr val="tx1"/>
                      </a:solidFill>
                      <a:prstDash val="solid"/>
                      <a:round/>
                      <a:headEnd type="none" w="med" len="med"/>
                      <a:tailEnd type="none" w="med" len="med"/>
                    </a:lnL>
                    <a:lnR w="19050" cap="flat" cmpd="sng" algn="ctr">
                      <a:solidFill>
                        <a:srgbClr val="F9C33A"/>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494584812"/>
                  </a:ext>
                </a:extLst>
              </a:tr>
              <a:tr h="432000">
                <a:tc>
                  <a:txBody>
                    <a:bodyPr/>
                    <a:lstStyle/>
                    <a:p>
                      <a:pPr marL="72000" marR="0" lvl="0" indent="0" algn="l" defTabSz="968624" rtl="0" eaLnBrk="1" fontAlgn="auto" latinLnBrk="0" hangingPunct="1">
                        <a:lnSpc>
                          <a:spcPct val="100000"/>
                        </a:lnSpc>
                        <a:spcBef>
                          <a:spcPts val="0"/>
                        </a:spcBef>
                        <a:spcAft>
                          <a:spcPts val="0"/>
                        </a:spcAft>
                        <a:buClrTx/>
                        <a:buSzTx/>
                        <a:buFontTx/>
                        <a:buNone/>
                        <a:tabLst/>
                        <a:defRPr/>
                      </a:pPr>
                      <a:r>
                        <a:rPr kumimoji="1" lang="ja-JP" altLang="en-US" sz="1100" dirty="0"/>
                        <a:t>◆ </a:t>
                      </a:r>
                      <a:r>
                        <a:rPr kumimoji="1" lang="ja-JP" altLang="en-US" sz="1100" dirty="0">
                          <a:solidFill>
                            <a:schemeClr val="tx2">
                              <a:lumMod val="50000"/>
                            </a:schemeClr>
                          </a:solidFill>
                        </a:rPr>
                        <a:t>リテラシー向上</a:t>
                      </a:r>
                      <a:endParaRPr kumimoji="1" lang="en-US" altLang="ja-JP" sz="1100" dirty="0">
                        <a:solidFill>
                          <a:schemeClr val="tx2">
                            <a:lumMod val="50000"/>
                          </a:schemeClr>
                        </a:solidFill>
                      </a:endParaRPr>
                    </a:p>
                  </a:txBody>
                  <a:tcPr anchor="ctr">
                    <a:lnL w="19050" cap="flat" cmpd="sng" algn="ctr">
                      <a:solidFill>
                        <a:srgbClr val="F9C33A"/>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rgbClr val="F9C33A"/>
                      </a:solidFill>
                      <a:prstDash val="solid"/>
                      <a:round/>
                      <a:headEnd type="none" w="med" len="med"/>
                      <a:tailEnd type="none" w="med" len="med"/>
                    </a:lnB>
                    <a:solidFill>
                      <a:schemeClr val="accent4">
                        <a:lumMod val="20000"/>
                        <a:lumOff val="80000"/>
                      </a:schemeClr>
                    </a:solidFill>
                  </a:tcPr>
                </a:tc>
                <a:tc>
                  <a:txBody>
                    <a:bodyPr/>
                    <a:lstStyle/>
                    <a:p>
                      <a:pPr marL="180000"/>
                      <a:r>
                        <a:rPr lang="ja-JP" altLang="en-US" sz="1100" dirty="0"/>
                        <a:t>啓発活動や情報発信、講座の実施等により、県全体のリテラシー向上を図る。</a:t>
                      </a:r>
                    </a:p>
                  </a:txBody>
                  <a:tcPr anchor="ctr">
                    <a:lnL w="6350" cap="flat" cmpd="sng" algn="ctr">
                      <a:solidFill>
                        <a:schemeClr val="tx1"/>
                      </a:solidFill>
                      <a:prstDash val="solid"/>
                      <a:round/>
                      <a:headEnd type="none" w="med" len="med"/>
                      <a:tailEnd type="none" w="med" len="med"/>
                    </a:lnL>
                    <a:lnR w="19050" cap="flat" cmpd="sng" algn="ctr">
                      <a:solidFill>
                        <a:srgbClr val="F9C33A"/>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rgbClr val="F9C33A"/>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78730681"/>
                  </a:ext>
                </a:extLst>
              </a:tr>
            </a:tbl>
          </a:graphicData>
        </a:graphic>
      </p:graphicFrame>
    </p:spTree>
    <p:extLst>
      <p:ext uri="{BB962C8B-B14F-4D97-AF65-F5344CB8AC3E}">
        <p14:creationId xmlns:p14="http://schemas.microsoft.com/office/powerpoint/2010/main" val="7646000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IZ UDPゴシック">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2457</Words>
  <Application>Microsoft Office PowerPoint</Application>
  <PresentationFormat>ユーザー設定</PresentationFormat>
  <Paragraphs>240</Paragraphs>
  <Slides>5</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5</vt:i4>
      </vt:variant>
    </vt:vector>
  </HeadingPairs>
  <TitlesOfParts>
    <vt:vector size="8" baseType="lpstr">
      <vt:lpstr>BIZ UDPゴシック</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2025-09-24T06:20:57Z</dcterms:created>
  <dcterms:modified xsi:type="dcterms:W3CDTF">2025-09-24T06:21:04Z</dcterms:modified>
</cp:coreProperties>
</file>