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7" r:id="rId1"/>
    <p:sldMasterId id="2147483706" r:id="rId2"/>
  </p:sldMasterIdLst>
  <p:notesMasterIdLst>
    <p:notesMasterId r:id="rId39"/>
  </p:notesMasterIdLst>
  <p:handoutMasterIdLst>
    <p:handoutMasterId r:id="rId40"/>
  </p:handoutMasterIdLst>
  <p:sldIdLst>
    <p:sldId id="447" r:id="rId3"/>
    <p:sldId id="448" r:id="rId4"/>
    <p:sldId id="465" r:id="rId5"/>
    <p:sldId id="446" r:id="rId6"/>
    <p:sldId id="455" r:id="rId7"/>
    <p:sldId id="445" r:id="rId8"/>
    <p:sldId id="466" r:id="rId9"/>
    <p:sldId id="467" r:id="rId10"/>
    <p:sldId id="444" r:id="rId11"/>
    <p:sldId id="459" r:id="rId12"/>
    <p:sldId id="461" r:id="rId13"/>
    <p:sldId id="472" r:id="rId14"/>
    <p:sldId id="474" r:id="rId15"/>
    <p:sldId id="485" r:id="rId16"/>
    <p:sldId id="460" r:id="rId17"/>
    <p:sldId id="475" r:id="rId18"/>
    <p:sldId id="463" r:id="rId19"/>
    <p:sldId id="462" r:id="rId20"/>
    <p:sldId id="454" r:id="rId21"/>
    <p:sldId id="476" r:id="rId22"/>
    <p:sldId id="456" r:id="rId23"/>
    <p:sldId id="457" r:id="rId24"/>
    <p:sldId id="458" r:id="rId25"/>
    <p:sldId id="464" r:id="rId26"/>
    <p:sldId id="481" r:id="rId27"/>
    <p:sldId id="477" r:id="rId28"/>
    <p:sldId id="478" r:id="rId29"/>
    <p:sldId id="479" r:id="rId30"/>
    <p:sldId id="480" r:id="rId31"/>
    <p:sldId id="468" r:id="rId32"/>
    <p:sldId id="469" r:id="rId33"/>
    <p:sldId id="451" r:id="rId34"/>
    <p:sldId id="452" r:id="rId35"/>
    <p:sldId id="453" r:id="rId36"/>
    <p:sldId id="470" r:id="rId37"/>
    <p:sldId id="471" r:id="rId38"/>
  </p:sldIdLst>
  <p:sldSz cx="9906000" cy="6858000" type="A4"/>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1"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DBF"/>
    <a:srgbClr val="F9C33A"/>
    <a:srgbClr val="005B99"/>
    <a:srgbClr val="00497A"/>
    <a:srgbClr val="4B91D1"/>
    <a:srgbClr val="6DA945"/>
    <a:srgbClr val="EC7320"/>
    <a:srgbClr val="F2F2F2"/>
    <a:srgbClr val="FFC000"/>
    <a:srgbClr val="9FB6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1674" y="186"/>
      </p:cViewPr>
      <p:guideLst>
        <p:guide orient="horz" pos="2251"/>
        <p:guide pos="312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5448" cy="495131"/>
          </a:xfrm>
          <a:prstGeom prst="rect">
            <a:avLst/>
          </a:prstGeom>
        </p:spPr>
        <p:txBody>
          <a:bodyPr vert="horz" lIns="91008" tIns="45505" rIns="91008" bIns="4550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644" y="1"/>
            <a:ext cx="2945448" cy="495131"/>
          </a:xfrm>
          <a:prstGeom prst="rect">
            <a:avLst/>
          </a:prstGeom>
        </p:spPr>
        <p:txBody>
          <a:bodyPr vert="horz" lIns="91008" tIns="45505" rIns="91008" bIns="45505" rtlCol="0"/>
          <a:lstStyle>
            <a:lvl1pPr algn="r">
              <a:defRPr sz="1200"/>
            </a:lvl1pPr>
          </a:lstStyle>
          <a:p>
            <a:fld id="{FE838733-0CDA-465B-9D37-59CD43672482}" type="datetimeFigureOut">
              <a:rPr kumimoji="1" lang="ja-JP" altLang="en-US" smtClean="0"/>
              <a:t>2025/9/24</a:t>
            </a:fld>
            <a:endParaRPr kumimoji="1" lang="ja-JP" altLang="en-US"/>
          </a:p>
        </p:txBody>
      </p:sp>
      <p:sp>
        <p:nvSpPr>
          <p:cNvPr id="4" name="フッター プレースホルダー 3"/>
          <p:cNvSpPr>
            <a:spLocks noGrp="1"/>
          </p:cNvSpPr>
          <p:nvPr>
            <p:ph type="ftr" sz="quarter" idx="2"/>
          </p:nvPr>
        </p:nvSpPr>
        <p:spPr>
          <a:xfrm>
            <a:off x="1" y="9377533"/>
            <a:ext cx="2945448" cy="495131"/>
          </a:xfrm>
          <a:prstGeom prst="rect">
            <a:avLst/>
          </a:prstGeom>
        </p:spPr>
        <p:txBody>
          <a:bodyPr vert="horz" lIns="91008" tIns="45505" rIns="91008" bIns="4550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644" y="9377533"/>
            <a:ext cx="2945448" cy="495131"/>
          </a:xfrm>
          <a:prstGeom prst="rect">
            <a:avLst/>
          </a:prstGeom>
        </p:spPr>
        <p:txBody>
          <a:bodyPr vert="horz" lIns="91008" tIns="45505" rIns="91008" bIns="45505" rtlCol="0" anchor="b"/>
          <a:lstStyle>
            <a:lvl1pPr algn="r">
              <a:defRPr sz="1200"/>
            </a:lvl1pPr>
          </a:lstStyle>
          <a:p>
            <a:fld id="{2B618A07-11C8-4F91-A52F-E3DC0DCBEDD6}" type="slidenum">
              <a:rPr kumimoji="1" lang="ja-JP" altLang="en-US" smtClean="0"/>
              <a:t>‹#›</a:t>
            </a:fld>
            <a:endParaRPr kumimoji="1" lang="ja-JP" altLang="en-US"/>
          </a:p>
        </p:txBody>
      </p:sp>
    </p:spTree>
    <p:extLst>
      <p:ext uri="{BB962C8B-B14F-4D97-AF65-F5344CB8AC3E}">
        <p14:creationId xmlns:p14="http://schemas.microsoft.com/office/powerpoint/2010/main" val="265434991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5448" cy="495131"/>
          </a:xfrm>
          <a:prstGeom prst="rect">
            <a:avLst/>
          </a:prstGeom>
        </p:spPr>
        <p:txBody>
          <a:bodyPr vert="horz" lIns="91008" tIns="45505" rIns="91008" bIns="4550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644" y="1"/>
            <a:ext cx="2945448" cy="495131"/>
          </a:xfrm>
          <a:prstGeom prst="rect">
            <a:avLst/>
          </a:prstGeom>
        </p:spPr>
        <p:txBody>
          <a:bodyPr vert="horz" lIns="91008" tIns="45505" rIns="91008" bIns="45505" rtlCol="0"/>
          <a:lstStyle>
            <a:lvl1pPr algn="r">
              <a:defRPr sz="1200"/>
            </a:lvl1pPr>
          </a:lstStyle>
          <a:p>
            <a:fld id="{AA54D0EB-307D-4B1B-AA59-842B426E2BE0}" type="datetimeFigureOut">
              <a:rPr kumimoji="1" lang="ja-JP" altLang="en-US" smtClean="0"/>
              <a:t>2025/9/24</a:t>
            </a:fld>
            <a:endParaRPr kumimoji="1" lang="ja-JP" altLang="en-US"/>
          </a:p>
        </p:txBody>
      </p:sp>
      <p:sp>
        <p:nvSpPr>
          <p:cNvPr id="4" name="スライド イメージ プレースホルダー 3"/>
          <p:cNvSpPr>
            <a:spLocks noGrp="1" noRot="1" noChangeAspect="1"/>
          </p:cNvSpPr>
          <p:nvPr>
            <p:ph type="sldImg" idx="2"/>
          </p:nvPr>
        </p:nvSpPr>
        <p:spPr>
          <a:xfrm>
            <a:off x="992188" y="1235075"/>
            <a:ext cx="4813300" cy="3332163"/>
          </a:xfrm>
          <a:prstGeom prst="rect">
            <a:avLst/>
          </a:prstGeom>
          <a:noFill/>
          <a:ln w="12700">
            <a:solidFill>
              <a:prstClr val="black"/>
            </a:solidFill>
          </a:ln>
        </p:spPr>
        <p:txBody>
          <a:bodyPr vert="horz" lIns="91008" tIns="45505" rIns="91008" bIns="45505" rtlCol="0" anchor="ctr"/>
          <a:lstStyle/>
          <a:p>
            <a:endParaRPr lang="ja-JP" altLang="en-US"/>
          </a:p>
        </p:txBody>
      </p:sp>
      <p:sp>
        <p:nvSpPr>
          <p:cNvPr id="5" name="ノート プレースホルダー 4"/>
          <p:cNvSpPr>
            <a:spLocks noGrp="1"/>
          </p:cNvSpPr>
          <p:nvPr>
            <p:ph type="body" sz="quarter" idx="3"/>
          </p:nvPr>
        </p:nvSpPr>
        <p:spPr>
          <a:xfrm>
            <a:off x="680086" y="4751052"/>
            <a:ext cx="5437506" cy="3886937"/>
          </a:xfrm>
          <a:prstGeom prst="rect">
            <a:avLst/>
          </a:prstGeom>
        </p:spPr>
        <p:txBody>
          <a:bodyPr vert="horz" lIns="91008" tIns="45505" rIns="91008" bIns="4550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7533"/>
            <a:ext cx="2945448" cy="495131"/>
          </a:xfrm>
          <a:prstGeom prst="rect">
            <a:avLst/>
          </a:prstGeom>
        </p:spPr>
        <p:txBody>
          <a:bodyPr vert="horz" lIns="91008" tIns="45505" rIns="91008" bIns="4550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644" y="9377533"/>
            <a:ext cx="2945448" cy="495131"/>
          </a:xfrm>
          <a:prstGeom prst="rect">
            <a:avLst/>
          </a:prstGeom>
        </p:spPr>
        <p:txBody>
          <a:bodyPr vert="horz" lIns="91008" tIns="45505" rIns="91008" bIns="45505" rtlCol="0" anchor="b"/>
          <a:lstStyle>
            <a:lvl1pPr algn="r">
              <a:defRPr sz="1200"/>
            </a:lvl1pPr>
          </a:lstStyle>
          <a:p>
            <a:fld id="{96064C8F-E54B-44DF-B69F-3468037926F1}" type="slidenum">
              <a:rPr kumimoji="1" lang="ja-JP" altLang="en-US" smtClean="0"/>
              <a:t>‹#›</a:t>
            </a:fld>
            <a:endParaRPr kumimoji="1" lang="ja-JP" altLang="en-US"/>
          </a:p>
        </p:txBody>
      </p:sp>
    </p:spTree>
    <p:extLst>
      <p:ext uri="{BB962C8B-B14F-4D97-AF65-F5344CB8AC3E}">
        <p14:creationId xmlns:p14="http://schemas.microsoft.com/office/powerpoint/2010/main" val="207085425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106322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394116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897692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846915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03625-1CBC-58E2-A182-5478132E376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2352CC5-9011-2F30-0324-238161F1070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B5008AD-785A-FDDC-BF5D-5C52D30D7545}"/>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280047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8107C-BE79-021B-5CA3-2C6826C77F2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7C030A1-59D1-25C6-3C6E-788FE6A970E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DD2DCE8-CB8F-BA0B-10B4-A28DF7175D62}"/>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578267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09665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A91C0-942D-0B97-3865-6216C007D73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0AB47CF-6C32-2BD8-7589-8FFA062B070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794EFEB-E95C-49D8-6378-E1E910869850}"/>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560142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40FF5-A57D-05FE-F775-EC7E054ECD0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ADC658A-0476-6609-7A84-2ACDDF15463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247B194-528D-D268-39DF-796E3EF9B066}"/>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866675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9D9F0-B218-512D-D2B5-D2C3B4390DF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72F0C74-D7EB-9AEE-BF82-4D8FBC41F79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C28CDCB-7C14-DA0B-19D4-AC3A08570394}"/>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279781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513D3-53D2-615C-744A-26E3ED83912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26C43C4-C4E6-7744-EB1A-F14DDF3B3DC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83CD1C2-5871-0B8F-91F5-6B2980C89B5D}"/>
              </a:ext>
            </a:extLst>
          </p:cNvPr>
          <p:cNvSpPr>
            <a:spLocks noGrp="1"/>
          </p:cNvSpPr>
          <p:nvPr>
            <p:ph type="body" idx="1"/>
          </p:nvPr>
        </p:nvSpPr>
        <p:spPr/>
        <p:txBody>
          <a:bodyPr/>
          <a:lstStyle/>
          <a:p>
            <a:endParaRPr kumimoji="1" lang="en-US" altLang="ja-JP"/>
          </a:p>
        </p:txBody>
      </p:sp>
    </p:spTree>
    <p:extLst>
      <p:ext uri="{BB962C8B-B14F-4D97-AF65-F5344CB8AC3E}">
        <p14:creationId xmlns:p14="http://schemas.microsoft.com/office/powerpoint/2010/main" val="3448687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911213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A93D2-E854-C50F-FCCC-DC7AF07F493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8901006-6B7F-CA23-0D41-13FE58F1B23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0A88CB6-735F-89C7-F642-C80E0B0A5323}"/>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5130451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C215F-F87C-32DB-78F2-87EBA99AC3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677E67D-BC1C-79E3-4099-9839897C3C6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6387F4B-395D-5A6D-C586-520B1EA6280C}"/>
              </a:ext>
            </a:extLst>
          </p:cNvPr>
          <p:cNvSpPr>
            <a:spLocks noGrp="1"/>
          </p:cNvSpPr>
          <p:nvPr>
            <p:ph type="body" idx="1"/>
          </p:nvPr>
        </p:nvSpPr>
        <p:spPr/>
        <p:txBody>
          <a:bodyPr/>
          <a:lstStyle/>
          <a:p>
            <a:endParaRPr kumimoji="1" lang="en-US" altLang="ja-JP"/>
          </a:p>
        </p:txBody>
      </p:sp>
    </p:spTree>
    <p:extLst>
      <p:ext uri="{BB962C8B-B14F-4D97-AF65-F5344CB8AC3E}">
        <p14:creationId xmlns:p14="http://schemas.microsoft.com/office/powerpoint/2010/main" val="19663547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9210335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Tree>
    <p:extLst>
      <p:ext uri="{BB962C8B-B14F-4D97-AF65-F5344CB8AC3E}">
        <p14:creationId xmlns:p14="http://schemas.microsoft.com/office/powerpoint/2010/main" val="3669134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990482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DEBB1-F96D-92DF-9DBF-93CBF037DCA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59AF073-03B1-ED37-AD79-E5EF011CD50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A1CAAD1-480D-6F2D-F0EC-75B9AD9563AE}"/>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012049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FF5AD-CDA0-7C06-E890-7FC13FB917B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922DBFA-8FB2-656F-8022-61013D03DF9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A82FFA3-D042-AA12-A9B2-69E5B42F4AAF}"/>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076745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5D86B-F51C-8260-78EC-04FE734D36E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14E2DB4-7647-6410-304A-3AE084C007B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0015C59-672A-6B36-31B9-D12E5C265C60}"/>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361334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33313-7989-3010-55CA-45B8CAB0098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087D3E7-FC78-4924-BE28-66F415F2943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3B3DB51-0C9C-010A-F5FE-A99C911D4870}"/>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700791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011DD-5837-31C3-1B2D-CFF52DA5ED0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D7CE6FA-CDE0-AB41-B08F-6888725D5AC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B77DE9D-355C-F192-8F0D-AB77EE1B4CAC}"/>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634433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EBA56-A328-6B83-32C0-0FA23377993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E90506B-5C71-FC46-3D19-4C13AC9B274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3BD407C-AF12-1E7A-7B58-09BDDA8EA8F0}"/>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397656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汎用">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41D49A-254D-BBF1-6C9E-BF7EF14FC931}"/>
              </a:ext>
            </a:extLst>
          </p:cNvPr>
          <p:cNvSpPr>
            <a:spLocks noGrp="1"/>
          </p:cNvSpPr>
          <p:nvPr>
            <p:ph type="title"/>
          </p:nvPr>
        </p:nvSpPr>
        <p:spPr/>
        <p:txBody>
          <a:bodyPr/>
          <a:lstStyle/>
          <a:p>
            <a:r>
              <a:rPr kumimoji="1" lang="ja-JP" altLang="en-US"/>
              <a:t>マスター タイトルの書式設定</a:t>
            </a:r>
          </a:p>
        </p:txBody>
      </p:sp>
      <p:sp>
        <p:nvSpPr>
          <p:cNvPr id="4" name="コンテンツ プレースホルダー 3">
            <a:extLst>
              <a:ext uri="{FF2B5EF4-FFF2-40B4-BE49-F238E27FC236}">
                <a16:creationId xmlns:a16="http://schemas.microsoft.com/office/drawing/2014/main" id="{08E4380B-3EE3-C3DA-FF00-6692D561A1AD}"/>
              </a:ext>
            </a:extLst>
          </p:cNvPr>
          <p:cNvSpPr>
            <a:spLocks noGrp="1"/>
          </p:cNvSpPr>
          <p:nvPr>
            <p:ph sz="quarter" idx="10"/>
          </p:nvPr>
        </p:nvSpPr>
        <p:spPr>
          <a:xfrm>
            <a:off x="274457" y="949325"/>
            <a:ext cx="9145587" cy="5256213"/>
          </a:xfrm>
        </p:spPr>
        <p:txBody>
          <a:bodyPr>
            <a:normAutofit/>
          </a:bodyPr>
          <a:lstStyle>
            <a:lvl1pPr>
              <a:lnSpc>
                <a:spcPct val="100000"/>
              </a:lnSpc>
              <a:spcBef>
                <a:spcPts val="600"/>
              </a:spcBef>
              <a:defRPr sz="2000"/>
            </a:lvl1pPr>
            <a:lvl2pPr>
              <a:lnSpc>
                <a:spcPct val="100000"/>
              </a:lnSpc>
              <a:spcBef>
                <a:spcPts val="600"/>
              </a:spcBef>
              <a:defRPr sz="1800"/>
            </a:lvl2pPr>
            <a:lvl3pPr>
              <a:lnSpc>
                <a:spcPct val="100000"/>
              </a:lnSpc>
              <a:spcBef>
                <a:spcPts val="600"/>
              </a:spcBef>
              <a:defRPr sz="1600"/>
            </a:lvl3pPr>
            <a:lvl4pPr>
              <a:lnSpc>
                <a:spcPct val="100000"/>
              </a:lnSpc>
              <a:spcBef>
                <a:spcPts val="600"/>
              </a:spcBef>
              <a:defRPr sz="1400"/>
            </a:lvl4pPr>
            <a:lvl5pPr>
              <a:lnSpc>
                <a:spcPct val="100000"/>
              </a:lnSpc>
              <a:spcBef>
                <a:spcPts val="600"/>
              </a:spcBef>
              <a:defRPr sz="140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1608694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柱用（取組の方向性あり）">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A97D985D-5E9A-4F61-F8CA-47CCC153CFF4}"/>
              </a:ext>
            </a:extLst>
          </p:cNvPr>
          <p:cNvSpPr/>
          <p:nvPr userDrawn="1"/>
        </p:nvSpPr>
        <p:spPr>
          <a:xfrm>
            <a:off x="207213" y="3882785"/>
            <a:ext cx="9489389" cy="2748834"/>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Title 1"/>
          <p:cNvSpPr>
            <a:spLocks noGrp="1"/>
          </p:cNvSpPr>
          <p:nvPr>
            <p:ph type="title" hasCustomPrompt="1"/>
          </p:nvPr>
        </p:nvSpPr>
        <p:spPr/>
        <p:txBody>
          <a:bodyPr/>
          <a:lstStyle/>
          <a:p>
            <a:r>
              <a:rPr lang="ja-JP" altLang="en-US"/>
              <a:t>柱名を記載</a:t>
            </a:r>
            <a:endParaRPr lang="en-US"/>
          </a:p>
        </p:txBody>
      </p:sp>
      <p:sp>
        <p:nvSpPr>
          <p:cNvPr id="7" name="四角形: 対角を丸める 6">
            <a:extLst>
              <a:ext uri="{FF2B5EF4-FFF2-40B4-BE49-F238E27FC236}">
                <a16:creationId xmlns:a16="http://schemas.microsoft.com/office/drawing/2014/main" id="{22150E6E-29A0-B616-3CD2-C0EC4E5D9930}"/>
              </a:ext>
            </a:extLst>
          </p:cNvPr>
          <p:cNvSpPr/>
          <p:nvPr userDrawn="1"/>
        </p:nvSpPr>
        <p:spPr>
          <a:xfrm>
            <a:off x="209398" y="933883"/>
            <a:ext cx="9487204" cy="446837"/>
          </a:xfrm>
          <a:prstGeom prst="round2DiagRect">
            <a:avLst>
              <a:gd name="adj1" fmla="val 0"/>
              <a:gd name="adj2" fmla="val 30316"/>
            </a:avLst>
          </a:prstGeom>
          <a:solidFill>
            <a:srgbClr val="8FAADC"/>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2000" b="1" kern="0">
                <a:solidFill>
                  <a:prstClr val="white"/>
                </a:solidFill>
                <a:latin typeface="BIZ UDPゴシック" panose="020B0400000000000000" pitchFamily="50" charset="-128"/>
                <a:ea typeface="BIZ UDPゴシック" panose="020B0400000000000000" pitchFamily="50" charset="-128"/>
              </a:rPr>
              <a:t>	</a:t>
            </a:r>
            <a:endParaRPr kumimoji="1" lang="ja-JP" altLang="en-US" sz="2000" b="1" i="0" u="none" strike="noStrike" kern="0" cap="none" spc="0" normalizeH="0" baseline="0" noProof="0">
              <a:ln>
                <a:noFill/>
              </a:ln>
              <a:solidFill>
                <a:prstClr val="white"/>
              </a:solidFill>
              <a:uLnTx/>
              <a:uFillTx/>
              <a:latin typeface="BIZ UDPゴシック" panose="020B0400000000000000" pitchFamily="50" charset="-128"/>
              <a:ea typeface="BIZ UDPゴシック" panose="020B0400000000000000" pitchFamily="50" charset="-128"/>
            </a:endParaRPr>
          </a:p>
        </p:txBody>
      </p:sp>
      <p:sp>
        <p:nvSpPr>
          <p:cNvPr id="9" name="テキスト プレースホルダー 8">
            <a:extLst>
              <a:ext uri="{FF2B5EF4-FFF2-40B4-BE49-F238E27FC236}">
                <a16:creationId xmlns:a16="http://schemas.microsoft.com/office/drawing/2014/main" id="{087398BE-E37E-17FC-8EC4-02B67DA4E92C}"/>
              </a:ext>
            </a:extLst>
          </p:cNvPr>
          <p:cNvSpPr>
            <a:spLocks noGrp="1"/>
          </p:cNvSpPr>
          <p:nvPr>
            <p:ph type="body" sz="quarter" idx="10" hasCustomPrompt="1"/>
          </p:nvPr>
        </p:nvSpPr>
        <p:spPr>
          <a:xfrm>
            <a:off x="291666" y="933883"/>
            <a:ext cx="8993649" cy="446837"/>
          </a:xfrm>
        </p:spPr>
        <p:txBody>
          <a:bodyPr anchor="ctr">
            <a:normAutofit/>
          </a:bodyPr>
          <a:lstStyle>
            <a:lvl1pPr marL="0" indent="0">
              <a:buNone/>
              <a:defRPr sz="2000" b="1">
                <a:solidFill>
                  <a:schemeClr val="bg1"/>
                </a:solidFill>
              </a:defRPr>
            </a:lvl1pPr>
          </a:lstStyle>
          <a:p>
            <a:pPr lvl="0"/>
            <a:r>
              <a:rPr kumimoji="1" lang="ja-JP" altLang="en-US"/>
              <a:t>項目名を記載</a:t>
            </a:r>
          </a:p>
        </p:txBody>
      </p:sp>
      <p:sp>
        <p:nvSpPr>
          <p:cNvPr id="11" name="正方形/長方形 10">
            <a:extLst>
              <a:ext uri="{FF2B5EF4-FFF2-40B4-BE49-F238E27FC236}">
                <a16:creationId xmlns:a16="http://schemas.microsoft.com/office/drawing/2014/main" id="{63A43620-8B7F-6CF4-C9CB-6F3E937DCD8F}"/>
              </a:ext>
            </a:extLst>
          </p:cNvPr>
          <p:cNvSpPr/>
          <p:nvPr userDrawn="1"/>
        </p:nvSpPr>
        <p:spPr>
          <a:xfrm>
            <a:off x="5223365" y="1492202"/>
            <a:ext cx="4473237" cy="2287955"/>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プレースホルダー 14">
            <a:extLst>
              <a:ext uri="{FF2B5EF4-FFF2-40B4-BE49-F238E27FC236}">
                <a16:creationId xmlns:a16="http://schemas.microsoft.com/office/drawing/2014/main" id="{D16D465E-2F64-6352-CC03-20FA8C2BA3A0}"/>
              </a:ext>
            </a:extLst>
          </p:cNvPr>
          <p:cNvSpPr>
            <a:spLocks noGrp="1"/>
          </p:cNvSpPr>
          <p:nvPr>
            <p:ph type="body" sz="quarter" idx="11" hasCustomPrompt="1"/>
          </p:nvPr>
        </p:nvSpPr>
        <p:spPr>
          <a:xfrm>
            <a:off x="5374292" y="1908000"/>
            <a:ext cx="2894400" cy="1613646"/>
          </a:xfrm>
        </p:spPr>
        <p:txBody>
          <a:bodyPr>
            <a:normAutofit/>
          </a:bodyPr>
          <a:lstStyle>
            <a:lvl1pPr marL="285750" indent="-285750">
              <a:lnSpc>
                <a:spcPts val="2000"/>
              </a:lnSpc>
              <a:spcBef>
                <a:spcPts val="0"/>
              </a:spcBef>
              <a:spcAft>
                <a:spcPts val="900"/>
              </a:spcAft>
              <a:buClr>
                <a:schemeClr val="accent4"/>
              </a:buClr>
              <a:buFont typeface="Wingdings" panose="05000000000000000000" pitchFamily="2" charset="2"/>
              <a:buChar char="u"/>
              <a:defRPr sz="1500"/>
            </a:lvl1pPr>
          </a:lstStyle>
          <a:p>
            <a:pPr lvl="0"/>
            <a:r>
              <a:rPr kumimoji="1" lang="ja-JP" altLang="en-US"/>
              <a:t>テキストを入力</a:t>
            </a:r>
          </a:p>
        </p:txBody>
      </p:sp>
      <p:sp>
        <p:nvSpPr>
          <p:cNvPr id="13" name="正方形/長方形 12">
            <a:extLst>
              <a:ext uri="{FF2B5EF4-FFF2-40B4-BE49-F238E27FC236}">
                <a16:creationId xmlns:a16="http://schemas.microsoft.com/office/drawing/2014/main" id="{0BEA3B59-C4A9-EF7B-7D80-06E9CF2392B5}"/>
              </a:ext>
            </a:extLst>
          </p:cNvPr>
          <p:cNvSpPr/>
          <p:nvPr userDrawn="1"/>
        </p:nvSpPr>
        <p:spPr>
          <a:xfrm>
            <a:off x="207213" y="1492202"/>
            <a:ext cx="4473237" cy="2287955"/>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プレースホルダー 14">
            <a:extLst>
              <a:ext uri="{FF2B5EF4-FFF2-40B4-BE49-F238E27FC236}">
                <a16:creationId xmlns:a16="http://schemas.microsoft.com/office/drawing/2014/main" id="{68FE3DCB-1B68-F3DA-8D03-FFC7A0179BC3}"/>
              </a:ext>
            </a:extLst>
          </p:cNvPr>
          <p:cNvSpPr>
            <a:spLocks noGrp="1"/>
          </p:cNvSpPr>
          <p:nvPr>
            <p:ph type="body" sz="quarter" idx="15" hasCustomPrompt="1"/>
          </p:nvPr>
        </p:nvSpPr>
        <p:spPr>
          <a:xfrm>
            <a:off x="349515" y="1908000"/>
            <a:ext cx="2893001" cy="1613646"/>
          </a:xfrm>
        </p:spPr>
        <p:txBody>
          <a:bodyPr>
            <a:normAutofit/>
          </a:bodyPr>
          <a:lstStyle>
            <a:lvl1pPr marL="285750" indent="-285750">
              <a:lnSpc>
                <a:spcPts val="2000"/>
              </a:lnSpc>
              <a:spcBef>
                <a:spcPts val="0"/>
              </a:spcBef>
              <a:spcAft>
                <a:spcPts val="900"/>
              </a:spcAft>
              <a:buClr>
                <a:schemeClr val="accent1"/>
              </a:buClr>
              <a:buFont typeface="Wingdings" panose="05000000000000000000" pitchFamily="2" charset="2"/>
              <a:buChar char="u"/>
              <a:defRPr sz="1500"/>
            </a:lvl1pPr>
          </a:lstStyle>
          <a:p>
            <a:pPr lvl="0"/>
            <a:r>
              <a:rPr kumimoji="1" lang="ja-JP" altLang="en-US"/>
              <a:t>テキストを入力</a:t>
            </a:r>
          </a:p>
        </p:txBody>
      </p:sp>
      <p:sp>
        <p:nvSpPr>
          <p:cNvPr id="16" name="テキスト ボックス 15">
            <a:extLst>
              <a:ext uri="{FF2B5EF4-FFF2-40B4-BE49-F238E27FC236}">
                <a16:creationId xmlns:a16="http://schemas.microsoft.com/office/drawing/2014/main" id="{E772458F-E9CC-F6DC-F7E0-04779AD39DD9}"/>
              </a:ext>
            </a:extLst>
          </p:cNvPr>
          <p:cNvSpPr txBox="1"/>
          <p:nvPr userDrawn="1"/>
        </p:nvSpPr>
        <p:spPr>
          <a:xfrm>
            <a:off x="1827654" y="1549527"/>
            <a:ext cx="1174163" cy="338554"/>
          </a:xfrm>
          <a:prstGeom prst="rect">
            <a:avLst/>
          </a:prstGeom>
          <a:noFill/>
        </p:spPr>
        <p:txBody>
          <a:bodyPr wrap="none" rtlCol="0">
            <a:spAutoFit/>
          </a:bodyPr>
          <a:lstStyle/>
          <a:p>
            <a:pPr algn="ctr"/>
            <a:r>
              <a:rPr kumimoji="1" lang="ja-JP" altLang="en-US" sz="1600" b="1">
                <a:solidFill>
                  <a:srgbClr val="005B99"/>
                </a:solidFill>
              </a:rPr>
              <a:t>現状と課題</a:t>
            </a:r>
          </a:p>
        </p:txBody>
      </p:sp>
      <p:sp>
        <p:nvSpPr>
          <p:cNvPr id="18" name="テキスト ボックス 17">
            <a:extLst>
              <a:ext uri="{FF2B5EF4-FFF2-40B4-BE49-F238E27FC236}">
                <a16:creationId xmlns:a16="http://schemas.microsoft.com/office/drawing/2014/main" id="{9F6425E0-A4DC-DA36-746B-FE9C09B3CBBA}"/>
              </a:ext>
            </a:extLst>
          </p:cNvPr>
          <p:cNvSpPr txBox="1"/>
          <p:nvPr userDrawn="1"/>
        </p:nvSpPr>
        <p:spPr>
          <a:xfrm>
            <a:off x="6989582" y="1535701"/>
            <a:ext cx="998991" cy="338554"/>
          </a:xfrm>
          <a:prstGeom prst="rect">
            <a:avLst/>
          </a:prstGeom>
          <a:noFill/>
        </p:spPr>
        <p:txBody>
          <a:bodyPr wrap="none" rtlCol="0">
            <a:spAutoFit/>
          </a:bodyPr>
          <a:lstStyle/>
          <a:p>
            <a:pPr algn="ctr"/>
            <a:r>
              <a:rPr kumimoji="1" lang="ja-JP" altLang="en-US" sz="1600" b="1">
                <a:solidFill>
                  <a:srgbClr val="ED7D31"/>
                </a:solidFill>
              </a:rPr>
              <a:t>目指す姿</a:t>
            </a:r>
          </a:p>
        </p:txBody>
      </p:sp>
      <p:sp>
        <p:nvSpPr>
          <p:cNvPr id="21" name="二等辺三角形 20">
            <a:extLst>
              <a:ext uri="{FF2B5EF4-FFF2-40B4-BE49-F238E27FC236}">
                <a16:creationId xmlns:a16="http://schemas.microsoft.com/office/drawing/2014/main" id="{198AA395-584F-9D43-A447-98E5DE35FA25}"/>
              </a:ext>
            </a:extLst>
          </p:cNvPr>
          <p:cNvSpPr/>
          <p:nvPr userDrawn="1"/>
        </p:nvSpPr>
        <p:spPr>
          <a:xfrm rot="5400000">
            <a:off x="4515255" y="2520173"/>
            <a:ext cx="873303" cy="232012"/>
          </a:xfrm>
          <a:prstGeom prst="triangle">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 name="図プレースホルダー 3">
            <a:extLst>
              <a:ext uri="{FF2B5EF4-FFF2-40B4-BE49-F238E27FC236}">
                <a16:creationId xmlns:a16="http://schemas.microsoft.com/office/drawing/2014/main" id="{893B46C3-D37D-ABF5-BCC8-CBBD2F259373}"/>
              </a:ext>
            </a:extLst>
          </p:cNvPr>
          <p:cNvSpPr>
            <a:spLocks noGrp="1"/>
          </p:cNvSpPr>
          <p:nvPr>
            <p:ph type="pic" sz="quarter" idx="16"/>
          </p:nvPr>
        </p:nvSpPr>
        <p:spPr>
          <a:xfrm>
            <a:off x="7279653" y="4815262"/>
            <a:ext cx="2360613" cy="1746995"/>
          </a:xfrm>
        </p:spPr>
        <p:txBody>
          <a:bodyPr>
            <a:normAutofit/>
          </a:bodyPr>
          <a:lstStyle>
            <a:lvl1pPr marL="0" indent="0" algn="ctr">
              <a:buNone/>
              <a:defRPr sz="1800"/>
            </a:lvl1pPr>
          </a:lstStyle>
          <a:p>
            <a:endParaRPr kumimoji="1" lang="ja-JP" altLang="en-US"/>
          </a:p>
        </p:txBody>
      </p:sp>
      <p:sp>
        <p:nvSpPr>
          <p:cNvPr id="3" name="図プレースホルダー 3">
            <a:extLst>
              <a:ext uri="{FF2B5EF4-FFF2-40B4-BE49-F238E27FC236}">
                <a16:creationId xmlns:a16="http://schemas.microsoft.com/office/drawing/2014/main" id="{4676F993-13D7-855C-E1BE-F9ADDD2F2A53}"/>
              </a:ext>
            </a:extLst>
          </p:cNvPr>
          <p:cNvSpPr>
            <a:spLocks noGrp="1"/>
          </p:cNvSpPr>
          <p:nvPr>
            <p:ph type="pic" sz="quarter" idx="17"/>
          </p:nvPr>
        </p:nvSpPr>
        <p:spPr>
          <a:xfrm>
            <a:off x="3390178" y="2589683"/>
            <a:ext cx="1162975" cy="881206"/>
          </a:xfrm>
        </p:spPr>
        <p:txBody>
          <a:bodyPr>
            <a:normAutofit/>
          </a:bodyPr>
          <a:lstStyle>
            <a:lvl1pPr marL="0" indent="0" algn="ctr">
              <a:buNone/>
              <a:defRPr sz="1800"/>
            </a:lvl1pPr>
          </a:lstStyle>
          <a:p>
            <a:endParaRPr kumimoji="1" lang="ja-JP" altLang="en-US"/>
          </a:p>
        </p:txBody>
      </p:sp>
      <p:sp>
        <p:nvSpPr>
          <p:cNvPr id="5" name="図プレースホルダー 3">
            <a:extLst>
              <a:ext uri="{FF2B5EF4-FFF2-40B4-BE49-F238E27FC236}">
                <a16:creationId xmlns:a16="http://schemas.microsoft.com/office/drawing/2014/main" id="{A397E563-8B39-FE3B-DCED-569606B5CA26}"/>
              </a:ext>
            </a:extLst>
          </p:cNvPr>
          <p:cNvSpPr>
            <a:spLocks noGrp="1"/>
          </p:cNvSpPr>
          <p:nvPr>
            <p:ph type="pic" sz="quarter" idx="18"/>
          </p:nvPr>
        </p:nvSpPr>
        <p:spPr>
          <a:xfrm>
            <a:off x="8401159" y="2589683"/>
            <a:ext cx="1162975" cy="881206"/>
          </a:xfrm>
        </p:spPr>
        <p:txBody>
          <a:bodyPr>
            <a:normAutofit/>
          </a:bodyPr>
          <a:lstStyle>
            <a:lvl1pPr marL="0" indent="0" algn="ctr">
              <a:buNone/>
              <a:defRPr sz="1800"/>
            </a:lvl1pPr>
          </a:lstStyle>
          <a:p>
            <a:endParaRPr kumimoji="1" lang="ja-JP" altLang="en-US"/>
          </a:p>
        </p:txBody>
      </p:sp>
      <p:sp>
        <p:nvSpPr>
          <p:cNvPr id="12" name="テキスト ボックス 11">
            <a:extLst>
              <a:ext uri="{FF2B5EF4-FFF2-40B4-BE49-F238E27FC236}">
                <a16:creationId xmlns:a16="http://schemas.microsoft.com/office/drawing/2014/main" id="{1C0F84B0-D6FB-0B99-A5D0-6A9DC3A86099}"/>
              </a:ext>
            </a:extLst>
          </p:cNvPr>
          <p:cNvSpPr txBox="1"/>
          <p:nvPr userDrawn="1"/>
        </p:nvSpPr>
        <p:spPr>
          <a:xfrm>
            <a:off x="4244021" y="3907174"/>
            <a:ext cx="1415772" cy="391628"/>
          </a:xfrm>
          <a:prstGeom prst="rect">
            <a:avLst/>
          </a:prstGeom>
          <a:noFill/>
        </p:spPr>
        <p:txBody>
          <a:bodyPr wrap="none" tIns="72000" bIns="72000" rtlCol="0" anchor="ctr">
            <a:spAutoFit/>
          </a:bodyPr>
          <a:lstStyle/>
          <a:p>
            <a:pPr algn="ctr"/>
            <a:r>
              <a:rPr kumimoji="1" lang="ja-JP" altLang="en-US" sz="1600" b="1">
                <a:solidFill>
                  <a:srgbClr val="008E22"/>
                </a:solidFill>
              </a:rPr>
              <a:t>取組の方向性</a:t>
            </a:r>
          </a:p>
        </p:txBody>
      </p:sp>
      <p:sp>
        <p:nvSpPr>
          <p:cNvPr id="17" name="テキスト プレースホルダー 16">
            <a:extLst>
              <a:ext uri="{FF2B5EF4-FFF2-40B4-BE49-F238E27FC236}">
                <a16:creationId xmlns:a16="http://schemas.microsoft.com/office/drawing/2014/main" id="{4ED8C3B6-7027-1765-5B50-925A614C73CD}"/>
              </a:ext>
            </a:extLst>
          </p:cNvPr>
          <p:cNvSpPr>
            <a:spLocks noGrp="1"/>
          </p:cNvSpPr>
          <p:nvPr>
            <p:ph type="body" sz="quarter" idx="19"/>
          </p:nvPr>
        </p:nvSpPr>
        <p:spPr>
          <a:xfrm>
            <a:off x="349200" y="4376320"/>
            <a:ext cx="7812612" cy="284163"/>
          </a:xfrm>
        </p:spPr>
        <p:txBody>
          <a:bodyPr lIns="36000" tIns="0" rIns="36000" bIns="0" anchor="ctr">
            <a:noAutofit/>
          </a:bodyPr>
          <a:lstStyle>
            <a:lvl1pPr marL="285750" indent="-285750">
              <a:buClr>
                <a:srgbClr val="008E22"/>
              </a:buClr>
              <a:buFont typeface="Wingdings" panose="05000000000000000000" pitchFamily="2" charset="2"/>
              <a:buChar char="u"/>
              <a:defRPr sz="1500"/>
            </a:lvl1pPr>
            <a:lvl2pPr marL="457200" indent="0">
              <a:buNone/>
              <a:defRPr sz="1500"/>
            </a:lvl2pPr>
            <a:lvl3pPr marL="914400" indent="0">
              <a:buNone/>
              <a:defRPr sz="1500"/>
            </a:lvl3pPr>
            <a:lvl4pPr marL="1371600" indent="0">
              <a:buNone/>
              <a:defRPr sz="1500"/>
            </a:lvl4pPr>
            <a:lvl5pPr marL="1828800" indent="0">
              <a:buNone/>
              <a:defRPr sz="1500"/>
            </a:lvl5pPr>
          </a:lstStyle>
          <a:p>
            <a:pPr lvl="0"/>
            <a:endParaRPr kumimoji="1" lang="ja-JP" altLang="en-US"/>
          </a:p>
        </p:txBody>
      </p:sp>
      <p:sp>
        <p:nvSpPr>
          <p:cNvPr id="10" name="テキスト プレースホルダー 14">
            <a:extLst>
              <a:ext uri="{FF2B5EF4-FFF2-40B4-BE49-F238E27FC236}">
                <a16:creationId xmlns:a16="http://schemas.microsoft.com/office/drawing/2014/main" id="{427DD67F-BBDC-2012-F235-9A5030639D56}"/>
              </a:ext>
            </a:extLst>
          </p:cNvPr>
          <p:cNvSpPr>
            <a:spLocks noGrp="1"/>
          </p:cNvSpPr>
          <p:nvPr>
            <p:ph type="body" sz="quarter" idx="13" hasCustomPrompt="1"/>
          </p:nvPr>
        </p:nvSpPr>
        <p:spPr>
          <a:xfrm>
            <a:off x="349200" y="4971495"/>
            <a:ext cx="6508800" cy="1590763"/>
          </a:xfrm>
        </p:spPr>
        <p:txBody>
          <a:bodyPr>
            <a:normAutofit/>
          </a:bodyPr>
          <a:lstStyle>
            <a:lvl1pPr marL="285750" indent="-285750">
              <a:lnSpc>
                <a:spcPct val="100000"/>
              </a:lnSpc>
              <a:spcBef>
                <a:spcPts val="600"/>
              </a:spcBef>
              <a:buClr>
                <a:srgbClr val="008E22"/>
              </a:buClr>
              <a:buFont typeface="BIZ UDPゴシック" panose="020B0400000000000000" pitchFamily="50" charset="-128"/>
              <a:buChar char="○"/>
              <a:defRPr sz="1400"/>
            </a:lvl1pPr>
          </a:lstStyle>
          <a:p>
            <a:pPr lvl="0"/>
            <a:r>
              <a:rPr kumimoji="1" lang="ja-JP" altLang="en-US"/>
              <a:t>テキストを入力</a:t>
            </a:r>
          </a:p>
        </p:txBody>
      </p:sp>
    </p:spTree>
    <p:extLst>
      <p:ext uri="{BB962C8B-B14F-4D97-AF65-F5344CB8AC3E}">
        <p14:creationId xmlns:p14="http://schemas.microsoft.com/office/powerpoint/2010/main" val="1557832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柱用（取組の方向性あり）">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A97D985D-5E9A-4F61-F8CA-47CCC153CFF4}"/>
              </a:ext>
            </a:extLst>
          </p:cNvPr>
          <p:cNvSpPr/>
          <p:nvPr userDrawn="1"/>
        </p:nvSpPr>
        <p:spPr>
          <a:xfrm>
            <a:off x="207213" y="3882785"/>
            <a:ext cx="6782369" cy="2748834"/>
          </a:xfrm>
          <a:prstGeom prst="rect">
            <a:avLst/>
          </a:prstGeom>
          <a:solidFill>
            <a:srgbClr val="DBEC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title" hasCustomPrompt="1"/>
          </p:nvPr>
        </p:nvSpPr>
        <p:spPr/>
        <p:txBody>
          <a:bodyPr/>
          <a:lstStyle/>
          <a:p>
            <a:r>
              <a:rPr lang="ja-JP" altLang="en-US"/>
              <a:t>柱名を記載</a:t>
            </a:r>
            <a:endParaRPr lang="en-US"/>
          </a:p>
        </p:txBody>
      </p:sp>
      <p:sp>
        <p:nvSpPr>
          <p:cNvPr id="7" name="四角形: 対角を丸める 6">
            <a:extLst>
              <a:ext uri="{FF2B5EF4-FFF2-40B4-BE49-F238E27FC236}">
                <a16:creationId xmlns:a16="http://schemas.microsoft.com/office/drawing/2014/main" id="{22150E6E-29A0-B616-3CD2-C0EC4E5D9930}"/>
              </a:ext>
            </a:extLst>
          </p:cNvPr>
          <p:cNvSpPr/>
          <p:nvPr userDrawn="1"/>
        </p:nvSpPr>
        <p:spPr>
          <a:xfrm>
            <a:off x="209398" y="933883"/>
            <a:ext cx="9487204" cy="446837"/>
          </a:xfrm>
          <a:prstGeom prst="round2DiagRect">
            <a:avLst>
              <a:gd name="adj1" fmla="val 0"/>
              <a:gd name="adj2" fmla="val 30316"/>
            </a:avLst>
          </a:prstGeom>
          <a:solidFill>
            <a:srgbClr val="8FAADC"/>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2000" b="1" kern="0">
                <a:solidFill>
                  <a:prstClr val="white"/>
                </a:solidFill>
                <a:latin typeface="BIZ UDPゴシック" panose="020B0400000000000000" pitchFamily="50" charset="-128"/>
                <a:ea typeface="BIZ UDPゴシック" panose="020B0400000000000000" pitchFamily="50" charset="-128"/>
              </a:rPr>
              <a:t>	</a:t>
            </a:r>
            <a:endParaRPr kumimoji="1" lang="ja-JP" altLang="en-US" sz="2000" b="1" i="0" u="none" strike="noStrike" kern="0" cap="none" spc="0" normalizeH="0" baseline="0" noProof="0">
              <a:ln>
                <a:noFill/>
              </a:ln>
              <a:solidFill>
                <a:prstClr val="white"/>
              </a:solidFill>
              <a:uLnTx/>
              <a:uFillTx/>
              <a:latin typeface="BIZ UDPゴシック" panose="020B0400000000000000" pitchFamily="50" charset="-128"/>
              <a:ea typeface="BIZ UDPゴシック" panose="020B0400000000000000" pitchFamily="50" charset="-128"/>
            </a:endParaRPr>
          </a:p>
        </p:txBody>
      </p:sp>
      <p:sp>
        <p:nvSpPr>
          <p:cNvPr id="9" name="テキスト プレースホルダー 8">
            <a:extLst>
              <a:ext uri="{FF2B5EF4-FFF2-40B4-BE49-F238E27FC236}">
                <a16:creationId xmlns:a16="http://schemas.microsoft.com/office/drawing/2014/main" id="{087398BE-E37E-17FC-8EC4-02B67DA4E92C}"/>
              </a:ext>
            </a:extLst>
          </p:cNvPr>
          <p:cNvSpPr>
            <a:spLocks noGrp="1"/>
          </p:cNvSpPr>
          <p:nvPr>
            <p:ph type="body" sz="quarter" idx="10" hasCustomPrompt="1"/>
          </p:nvPr>
        </p:nvSpPr>
        <p:spPr>
          <a:xfrm>
            <a:off x="291666" y="933883"/>
            <a:ext cx="8993649" cy="446837"/>
          </a:xfrm>
        </p:spPr>
        <p:txBody>
          <a:bodyPr anchor="ctr">
            <a:normAutofit/>
          </a:bodyPr>
          <a:lstStyle>
            <a:lvl1pPr marL="0" indent="0">
              <a:buNone/>
              <a:defRPr sz="2000" b="1">
                <a:solidFill>
                  <a:schemeClr val="bg1"/>
                </a:solidFill>
              </a:defRPr>
            </a:lvl1pPr>
          </a:lstStyle>
          <a:p>
            <a:pPr lvl="0"/>
            <a:r>
              <a:rPr kumimoji="1" lang="ja-JP" altLang="en-US"/>
              <a:t>項目名を記載</a:t>
            </a:r>
          </a:p>
        </p:txBody>
      </p:sp>
      <p:sp>
        <p:nvSpPr>
          <p:cNvPr id="11" name="正方形/長方形 10">
            <a:extLst>
              <a:ext uri="{FF2B5EF4-FFF2-40B4-BE49-F238E27FC236}">
                <a16:creationId xmlns:a16="http://schemas.microsoft.com/office/drawing/2014/main" id="{63A43620-8B7F-6CF4-C9CB-6F3E937DCD8F}"/>
              </a:ext>
            </a:extLst>
          </p:cNvPr>
          <p:cNvSpPr/>
          <p:nvPr userDrawn="1"/>
        </p:nvSpPr>
        <p:spPr>
          <a:xfrm>
            <a:off x="5223365" y="1492202"/>
            <a:ext cx="4473237" cy="2287955"/>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プレースホルダー 14">
            <a:extLst>
              <a:ext uri="{FF2B5EF4-FFF2-40B4-BE49-F238E27FC236}">
                <a16:creationId xmlns:a16="http://schemas.microsoft.com/office/drawing/2014/main" id="{D16D465E-2F64-6352-CC03-20FA8C2BA3A0}"/>
              </a:ext>
            </a:extLst>
          </p:cNvPr>
          <p:cNvSpPr>
            <a:spLocks noGrp="1"/>
          </p:cNvSpPr>
          <p:nvPr>
            <p:ph type="body" sz="quarter" idx="11" hasCustomPrompt="1"/>
          </p:nvPr>
        </p:nvSpPr>
        <p:spPr>
          <a:xfrm>
            <a:off x="5374292" y="1908000"/>
            <a:ext cx="2894400" cy="1613646"/>
          </a:xfrm>
        </p:spPr>
        <p:txBody>
          <a:bodyPr>
            <a:normAutofit/>
          </a:bodyPr>
          <a:lstStyle>
            <a:lvl1pPr marL="285750" indent="-285750">
              <a:lnSpc>
                <a:spcPts val="2000"/>
              </a:lnSpc>
              <a:spcBef>
                <a:spcPts val="0"/>
              </a:spcBef>
              <a:spcAft>
                <a:spcPts val="900"/>
              </a:spcAft>
              <a:buClr>
                <a:schemeClr val="accent4"/>
              </a:buClr>
              <a:buFont typeface="Wingdings" panose="05000000000000000000" pitchFamily="2" charset="2"/>
              <a:buChar char="u"/>
              <a:defRPr sz="1500"/>
            </a:lvl1pPr>
          </a:lstStyle>
          <a:p>
            <a:pPr lvl="0"/>
            <a:r>
              <a:rPr kumimoji="1" lang="ja-JP" altLang="en-US"/>
              <a:t>テキストを入力</a:t>
            </a:r>
          </a:p>
        </p:txBody>
      </p:sp>
      <p:sp>
        <p:nvSpPr>
          <p:cNvPr id="13" name="正方形/長方形 12">
            <a:extLst>
              <a:ext uri="{FF2B5EF4-FFF2-40B4-BE49-F238E27FC236}">
                <a16:creationId xmlns:a16="http://schemas.microsoft.com/office/drawing/2014/main" id="{0BEA3B59-C4A9-EF7B-7D80-06E9CF2392B5}"/>
              </a:ext>
            </a:extLst>
          </p:cNvPr>
          <p:cNvSpPr/>
          <p:nvPr userDrawn="1"/>
        </p:nvSpPr>
        <p:spPr>
          <a:xfrm>
            <a:off x="207213" y="1492202"/>
            <a:ext cx="4473237" cy="2287955"/>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プレースホルダー 14">
            <a:extLst>
              <a:ext uri="{FF2B5EF4-FFF2-40B4-BE49-F238E27FC236}">
                <a16:creationId xmlns:a16="http://schemas.microsoft.com/office/drawing/2014/main" id="{68FE3DCB-1B68-F3DA-8D03-FFC7A0179BC3}"/>
              </a:ext>
            </a:extLst>
          </p:cNvPr>
          <p:cNvSpPr>
            <a:spLocks noGrp="1"/>
          </p:cNvSpPr>
          <p:nvPr>
            <p:ph type="body" sz="quarter" idx="15" hasCustomPrompt="1"/>
          </p:nvPr>
        </p:nvSpPr>
        <p:spPr>
          <a:xfrm>
            <a:off x="349515" y="1908000"/>
            <a:ext cx="2893001" cy="1613646"/>
          </a:xfrm>
        </p:spPr>
        <p:txBody>
          <a:bodyPr>
            <a:normAutofit/>
          </a:bodyPr>
          <a:lstStyle>
            <a:lvl1pPr marL="285750" indent="-285750">
              <a:lnSpc>
                <a:spcPts val="2000"/>
              </a:lnSpc>
              <a:spcBef>
                <a:spcPts val="0"/>
              </a:spcBef>
              <a:spcAft>
                <a:spcPts val="900"/>
              </a:spcAft>
              <a:buClr>
                <a:schemeClr val="accent1"/>
              </a:buClr>
              <a:buFont typeface="Wingdings" panose="05000000000000000000" pitchFamily="2" charset="2"/>
              <a:buChar char="u"/>
              <a:defRPr sz="1500"/>
            </a:lvl1pPr>
          </a:lstStyle>
          <a:p>
            <a:pPr lvl="0"/>
            <a:r>
              <a:rPr kumimoji="1" lang="ja-JP" altLang="en-US"/>
              <a:t>テキストを入力</a:t>
            </a:r>
          </a:p>
        </p:txBody>
      </p:sp>
      <p:sp>
        <p:nvSpPr>
          <p:cNvPr id="16" name="テキスト ボックス 15">
            <a:extLst>
              <a:ext uri="{FF2B5EF4-FFF2-40B4-BE49-F238E27FC236}">
                <a16:creationId xmlns:a16="http://schemas.microsoft.com/office/drawing/2014/main" id="{E772458F-E9CC-F6DC-F7E0-04779AD39DD9}"/>
              </a:ext>
            </a:extLst>
          </p:cNvPr>
          <p:cNvSpPr txBox="1"/>
          <p:nvPr userDrawn="1"/>
        </p:nvSpPr>
        <p:spPr>
          <a:xfrm>
            <a:off x="1827654" y="1549527"/>
            <a:ext cx="1174163" cy="338554"/>
          </a:xfrm>
          <a:prstGeom prst="rect">
            <a:avLst/>
          </a:prstGeom>
          <a:noFill/>
        </p:spPr>
        <p:txBody>
          <a:bodyPr wrap="none" rtlCol="0">
            <a:spAutoFit/>
          </a:bodyPr>
          <a:lstStyle/>
          <a:p>
            <a:pPr algn="ctr"/>
            <a:r>
              <a:rPr kumimoji="1" lang="ja-JP" altLang="en-US" sz="1600" b="1">
                <a:solidFill>
                  <a:srgbClr val="005B99"/>
                </a:solidFill>
              </a:rPr>
              <a:t>現状と課題</a:t>
            </a:r>
          </a:p>
        </p:txBody>
      </p:sp>
      <p:sp>
        <p:nvSpPr>
          <p:cNvPr id="18" name="テキスト ボックス 17">
            <a:extLst>
              <a:ext uri="{FF2B5EF4-FFF2-40B4-BE49-F238E27FC236}">
                <a16:creationId xmlns:a16="http://schemas.microsoft.com/office/drawing/2014/main" id="{9F6425E0-A4DC-DA36-746B-FE9C09B3CBBA}"/>
              </a:ext>
            </a:extLst>
          </p:cNvPr>
          <p:cNvSpPr txBox="1"/>
          <p:nvPr userDrawn="1"/>
        </p:nvSpPr>
        <p:spPr>
          <a:xfrm>
            <a:off x="6989582" y="1535701"/>
            <a:ext cx="998991" cy="338554"/>
          </a:xfrm>
          <a:prstGeom prst="rect">
            <a:avLst/>
          </a:prstGeom>
          <a:noFill/>
        </p:spPr>
        <p:txBody>
          <a:bodyPr wrap="none" rtlCol="0">
            <a:spAutoFit/>
          </a:bodyPr>
          <a:lstStyle/>
          <a:p>
            <a:pPr algn="ctr"/>
            <a:r>
              <a:rPr kumimoji="1" lang="ja-JP" altLang="en-US" sz="1600" b="1">
                <a:solidFill>
                  <a:srgbClr val="ED7D31"/>
                </a:solidFill>
              </a:rPr>
              <a:t>目指す姿</a:t>
            </a:r>
          </a:p>
        </p:txBody>
      </p:sp>
      <p:sp>
        <p:nvSpPr>
          <p:cNvPr id="20" name="テキスト プレースホルダー 14">
            <a:extLst>
              <a:ext uri="{FF2B5EF4-FFF2-40B4-BE49-F238E27FC236}">
                <a16:creationId xmlns:a16="http://schemas.microsoft.com/office/drawing/2014/main" id="{B27FAD5F-2E48-A95D-713F-23AD96934986}"/>
              </a:ext>
            </a:extLst>
          </p:cNvPr>
          <p:cNvSpPr>
            <a:spLocks noGrp="1"/>
          </p:cNvSpPr>
          <p:nvPr>
            <p:ph type="body" sz="quarter" idx="13" hasCustomPrompt="1"/>
          </p:nvPr>
        </p:nvSpPr>
        <p:spPr>
          <a:xfrm>
            <a:off x="349200" y="4971495"/>
            <a:ext cx="6508800" cy="1590763"/>
          </a:xfrm>
        </p:spPr>
        <p:txBody>
          <a:bodyPr>
            <a:normAutofit/>
          </a:bodyPr>
          <a:lstStyle>
            <a:lvl1pPr marL="285750" indent="-285750">
              <a:lnSpc>
                <a:spcPct val="100000"/>
              </a:lnSpc>
              <a:spcBef>
                <a:spcPts val="600"/>
              </a:spcBef>
              <a:buClr>
                <a:srgbClr val="008E22"/>
              </a:buClr>
              <a:buFont typeface="BIZ UDPゴシック" panose="020B0400000000000000" pitchFamily="50" charset="-128"/>
              <a:buChar char="○"/>
              <a:defRPr sz="1400"/>
            </a:lvl1pPr>
          </a:lstStyle>
          <a:p>
            <a:pPr lvl="0"/>
            <a:r>
              <a:rPr kumimoji="1" lang="ja-JP" altLang="en-US"/>
              <a:t>テキストを入力</a:t>
            </a:r>
          </a:p>
        </p:txBody>
      </p:sp>
      <p:sp>
        <p:nvSpPr>
          <p:cNvPr id="21" name="二等辺三角形 20">
            <a:extLst>
              <a:ext uri="{FF2B5EF4-FFF2-40B4-BE49-F238E27FC236}">
                <a16:creationId xmlns:a16="http://schemas.microsoft.com/office/drawing/2014/main" id="{198AA395-584F-9D43-A447-98E5DE35FA25}"/>
              </a:ext>
            </a:extLst>
          </p:cNvPr>
          <p:cNvSpPr/>
          <p:nvPr userDrawn="1"/>
        </p:nvSpPr>
        <p:spPr>
          <a:xfrm rot="5400000">
            <a:off x="4515255" y="2520173"/>
            <a:ext cx="873303" cy="232012"/>
          </a:xfrm>
          <a:prstGeom prst="triangle">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 name="図プレースホルダー 3">
            <a:extLst>
              <a:ext uri="{FF2B5EF4-FFF2-40B4-BE49-F238E27FC236}">
                <a16:creationId xmlns:a16="http://schemas.microsoft.com/office/drawing/2014/main" id="{893B46C3-D37D-ABF5-BCC8-CBBD2F259373}"/>
              </a:ext>
            </a:extLst>
          </p:cNvPr>
          <p:cNvSpPr>
            <a:spLocks noGrp="1"/>
          </p:cNvSpPr>
          <p:nvPr>
            <p:ph type="pic" sz="quarter" idx="16"/>
          </p:nvPr>
        </p:nvSpPr>
        <p:spPr>
          <a:xfrm>
            <a:off x="7279653" y="4815262"/>
            <a:ext cx="2360613" cy="1746995"/>
          </a:xfrm>
        </p:spPr>
        <p:txBody>
          <a:bodyPr>
            <a:normAutofit/>
          </a:bodyPr>
          <a:lstStyle>
            <a:lvl1pPr marL="0" indent="0" algn="ctr">
              <a:buNone/>
              <a:defRPr sz="1800"/>
            </a:lvl1pPr>
          </a:lstStyle>
          <a:p>
            <a:endParaRPr kumimoji="1" lang="ja-JP" altLang="en-US"/>
          </a:p>
        </p:txBody>
      </p:sp>
      <p:sp>
        <p:nvSpPr>
          <p:cNvPr id="3" name="図プレースホルダー 3">
            <a:extLst>
              <a:ext uri="{FF2B5EF4-FFF2-40B4-BE49-F238E27FC236}">
                <a16:creationId xmlns:a16="http://schemas.microsoft.com/office/drawing/2014/main" id="{4676F993-13D7-855C-E1BE-F9ADDD2F2A53}"/>
              </a:ext>
            </a:extLst>
          </p:cNvPr>
          <p:cNvSpPr>
            <a:spLocks noGrp="1"/>
          </p:cNvSpPr>
          <p:nvPr>
            <p:ph type="pic" sz="quarter" idx="17"/>
          </p:nvPr>
        </p:nvSpPr>
        <p:spPr>
          <a:xfrm>
            <a:off x="3390178" y="2589683"/>
            <a:ext cx="1162975" cy="881206"/>
          </a:xfrm>
        </p:spPr>
        <p:txBody>
          <a:bodyPr>
            <a:normAutofit/>
          </a:bodyPr>
          <a:lstStyle>
            <a:lvl1pPr marL="0" indent="0" algn="ctr">
              <a:buNone/>
              <a:defRPr sz="1800"/>
            </a:lvl1pPr>
          </a:lstStyle>
          <a:p>
            <a:endParaRPr kumimoji="1" lang="ja-JP" altLang="en-US"/>
          </a:p>
        </p:txBody>
      </p:sp>
      <p:sp>
        <p:nvSpPr>
          <p:cNvPr id="5" name="図プレースホルダー 3">
            <a:extLst>
              <a:ext uri="{FF2B5EF4-FFF2-40B4-BE49-F238E27FC236}">
                <a16:creationId xmlns:a16="http://schemas.microsoft.com/office/drawing/2014/main" id="{A397E563-8B39-FE3B-DCED-569606B5CA26}"/>
              </a:ext>
            </a:extLst>
          </p:cNvPr>
          <p:cNvSpPr>
            <a:spLocks noGrp="1"/>
          </p:cNvSpPr>
          <p:nvPr>
            <p:ph type="pic" sz="quarter" idx="18"/>
          </p:nvPr>
        </p:nvSpPr>
        <p:spPr>
          <a:xfrm>
            <a:off x="8401159" y="2589683"/>
            <a:ext cx="1162975" cy="881206"/>
          </a:xfrm>
        </p:spPr>
        <p:txBody>
          <a:bodyPr>
            <a:normAutofit/>
          </a:bodyPr>
          <a:lstStyle>
            <a:lvl1pPr marL="0" indent="0" algn="ctr">
              <a:buNone/>
              <a:defRPr sz="1800"/>
            </a:lvl1pPr>
          </a:lstStyle>
          <a:p>
            <a:endParaRPr kumimoji="1" lang="ja-JP" altLang="en-US"/>
          </a:p>
        </p:txBody>
      </p:sp>
      <p:sp>
        <p:nvSpPr>
          <p:cNvPr id="12" name="テキスト ボックス 11">
            <a:extLst>
              <a:ext uri="{FF2B5EF4-FFF2-40B4-BE49-F238E27FC236}">
                <a16:creationId xmlns:a16="http://schemas.microsoft.com/office/drawing/2014/main" id="{1C0F84B0-D6FB-0B99-A5D0-6A9DC3A86099}"/>
              </a:ext>
            </a:extLst>
          </p:cNvPr>
          <p:cNvSpPr txBox="1"/>
          <p:nvPr userDrawn="1"/>
        </p:nvSpPr>
        <p:spPr>
          <a:xfrm>
            <a:off x="2890511" y="3907174"/>
            <a:ext cx="1415772" cy="391628"/>
          </a:xfrm>
          <a:prstGeom prst="rect">
            <a:avLst/>
          </a:prstGeom>
          <a:noFill/>
        </p:spPr>
        <p:txBody>
          <a:bodyPr wrap="none" tIns="72000" bIns="72000" rtlCol="0" anchor="ctr">
            <a:spAutoFit/>
          </a:bodyPr>
          <a:lstStyle/>
          <a:p>
            <a:pPr algn="ctr"/>
            <a:r>
              <a:rPr kumimoji="1" lang="ja-JP" altLang="en-US" sz="1600" b="1">
                <a:solidFill>
                  <a:srgbClr val="008E22"/>
                </a:solidFill>
              </a:rPr>
              <a:t>取組の方向性</a:t>
            </a:r>
          </a:p>
        </p:txBody>
      </p:sp>
      <p:sp>
        <p:nvSpPr>
          <p:cNvPr id="17" name="テキスト プレースホルダー 16">
            <a:extLst>
              <a:ext uri="{FF2B5EF4-FFF2-40B4-BE49-F238E27FC236}">
                <a16:creationId xmlns:a16="http://schemas.microsoft.com/office/drawing/2014/main" id="{4ED8C3B6-7027-1765-5B50-925A614C73CD}"/>
              </a:ext>
            </a:extLst>
          </p:cNvPr>
          <p:cNvSpPr>
            <a:spLocks noGrp="1"/>
          </p:cNvSpPr>
          <p:nvPr>
            <p:ph type="body" sz="quarter" idx="19"/>
          </p:nvPr>
        </p:nvSpPr>
        <p:spPr>
          <a:xfrm>
            <a:off x="349201" y="4376320"/>
            <a:ext cx="6508800" cy="284163"/>
          </a:xfrm>
        </p:spPr>
        <p:txBody>
          <a:bodyPr lIns="36000" tIns="0" rIns="36000" bIns="0" anchor="ctr">
            <a:noAutofit/>
          </a:bodyPr>
          <a:lstStyle>
            <a:lvl1pPr marL="285750" indent="-285750">
              <a:buClr>
                <a:srgbClr val="008E22"/>
              </a:buClr>
              <a:buFont typeface="Wingdings" panose="05000000000000000000" pitchFamily="2" charset="2"/>
              <a:buChar char="u"/>
              <a:defRPr sz="1500"/>
            </a:lvl1pPr>
            <a:lvl2pPr marL="457200" indent="0">
              <a:buNone/>
              <a:defRPr sz="1500"/>
            </a:lvl2pPr>
            <a:lvl3pPr marL="914400" indent="0">
              <a:buNone/>
              <a:defRPr sz="1500"/>
            </a:lvl3pPr>
            <a:lvl4pPr marL="1371600" indent="0">
              <a:buNone/>
              <a:defRPr sz="1500"/>
            </a:lvl4pPr>
            <a:lvl5pPr marL="1828800" indent="0">
              <a:buNone/>
              <a:defRPr sz="1500"/>
            </a:lvl5pPr>
          </a:lstStyle>
          <a:p>
            <a:pPr lvl="0"/>
            <a:endParaRPr kumimoji="1" lang="ja-JP" altLang="en-US"/>
          </a:p>
        </p:txBody>
      </p:sp>
    </p:spTree>
    <p:extLst>
      <p:ext uri="{BB962C8B-B14F-4D97-AF65-F5344CB8AC3E}">
        <p14:creationId xmlns:p14="http://schemas.microsoft.com/office/powerpoint/2010/main" val="1326991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柱用（取組の方向性あり）">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ja-JP" altLang="en-US"/>
              <a:t>柱名を記載</a:t>
            </a:r>
            <a:endParaRPr lang="en-US"/>
          </a:p>
        </p:txBody>
      </p:sp>
      <p:sp>
        <p:nvSpPr>
          <p:cNvPr id="7" name="四角形: 対角を丸める 6">
            <a:extLst>
              <a:ext uri="{FF2B5EF4-FFF2-40B4-BE49-F238E27FC236}">
                <a16:creationId xmlns:a16="http://schemas.microsoft.com/office/drawing/2014/main" id="{22150E6E-29A0-B616-3CD2-C0EC4E5D9930}"/>
              </a:ext>
            </a:extLst>
          </p:cNvPr>
          <p:cNvSpPr/>
          <p:nvPr userDrawn="1"/>
        </p:nvSpPr>
        <p:spPr>
          <a:xfrm>
            <a:off x="209398" y="933883"/>
            <a:ext cx="9487204" cy="446837"/>
          </a:xfrm>
          <a:prstGeom prst="round2DiagRect">
            <a:avLst>
              <a:gd name="adj1" fmla="val 0"/>
              <a:gd name="adj2" fmla="val 30316"/>
            </a:avLst>
          </a:prstGeom>
          <a:solidFill>
            <a:srgbClr val="8FAADC"/>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2000" b="1" kern="0">
                <a:solidFill>
                  <a:prstClr val="white"/>
                </a:solidFill>
                <a:latin typeface="BIZ UDPゴシック" panose="020B0400000000000000" pitchFamily="50" charset="-128"/>
                <a:ea typeface="BIZ UDPゴシック" panose="020B0400000000000000" pitchFamily="50" charset="-128"/>
              </a:rPr>
              <a:t>	</a:t>
            </a:r>
            <a:endParaRPr kumimoji="1" lang="ja-JP" altLang="en-US" sz="2000" b="1" i="0" u="none" strike="noStrike" kern="0" cap="none" spc="0" normalizeH="0" baseline="0" noProof="0">
              <a:ln>
                <a:noFill/>
              </a:ln>
              <a:solidFill>
                <a:prstClr val="white"/>
              </a:solidFill>
              <a:uLnTx/>
              <a:uFillTx/>
              <a:latin typeface="BIZ UDPゴシック" panose="020B0400000000000000" pitchFamily="50" charset="-128"/>
              <a:ea typeface="BIZ UDPゴシック" panose="020B0400000000000000" pitchFamily="50" charset="-128"/>
            </a:endParaRPr>
          </a:p>
        </p:txBody>
      </p:sp>
      <p:sp>
        <p:nvSpPr>
          <p:cNvPr id="9" name="テキスト プレースホルダー 8">
            <a:extLst>
              <a:ext uri="{FF2B5EF4-FFF2-40B4-BE49-F238E27FC236}">
                <a16:creationId xmlns:a16="http://schemas.microsoft.com/office/drawing/2014/main" id="{087398BE-E37E-17FC-8EC4-02B67DA4E92C}"/>
              </a:ext>
            </a:extLst>
          </p:cNvPr>
          <p:cNvSpPr>
            <a:spLocks noGrp="1"/>
          </p:cNvSpPr>
          <p:nvPr>
            <p:ph type="body" sz="quarter" idx="10" hasCustomPrompt="1"/>
          </p:nvPr>
        </p:nvSpPr>
        <p:spPr>
          <a:xfrm>
            <a:off x="291666" y="933883"/>
            <a:ext cx="8993649" cy="446837"/>
          </a:xfrm>
        </p:spPr>
        <p:txBody>
          <a:bodyPr anchor="ctr">
            <a:normAutofit/>
          </a:bodyPr>
          <a:lstStyle>
            <a:lvl1pPr marL="0" indent="0">
              <a:buNone/>
              <a:defRPr sz="2000" b="1">
                <a:solidFill>
                  <a:schemeClr val="bg1"/>
                </a:solidFill>
              </a:defRPr>
            </a:lvl1pPr>
          </a:lstStyle>
          <a:p>
            <a:pPr lvl="0"/>
            <a:r>
              <a:rPr kumimoji="1" lang="ja-JP" altLang="en-US"/>
              <a:t>項目名を記載</a:t>
            </a:r>
          </a:p>
        </p:txBody>
      </p:sp>
      <p:sp>
        <p:nvSpPr>
          <p:cNvPr id="11" name="正方形/長方形 10">
            <a:extLst>
              <a:ext uri="{FF2B5EF4-FFF2-40B4-BE49-F238E27FC236}">
                <a16:creationId xmlns:a16="http://schemas.microsoft.com/office/drawing/2014/main" id="{63A43620-8B7F-6CF4-C9CB-6F3E937DCD8F}"/>
              </a:ext>
            </a:extLst>
          </p:cNvPr>
          <p:cNvSpPr/>
          <p:nvPr userDrawn="1"/>
        </p:nvSpPr>
        <p:spPr>
          <a:xfrm>
            <a:off x="5223365" y="1492202"/>
            <a:ext cx="4473237" cy="2287955"/>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プレースホルダー 14">
            <a:extLst>
              <a:ext uri="{FF2B5EF4-FFF2-40B4-BE49-F238E27FC236}">
                <a16:creationId xmlns:a16="http://schemas.microsoft.com/office/drawing/2014/main" id="{D16D465E-2F64-6352-CC03-20FA8C2BA3A0}"/>
              </a:ext>
            </a:extLst>
          </p:cNvPr>
          <p:cNvSpPr>
            <a:spLocks noGrp="1"/>
          </p:cNvSpPr>
          <p:nvPr>
            <p:ph type="body" sz="quarter" idx="11" hasCustomPrompt="1"/>
          </p:nvPr>
        </p:nvSpPr>
        <p:spPr>
          <a:xfrm>
            <a:off x="5374292" y="1908000"/>
            <a:ext cx="2894400" cy="1613646"/>
          </a:xfrm>
        </p:spPr>
        <p:txBody>
          <a:bodyPr>
            <a:normAutofit/>
          </a:bodyPr>
          <a:lstStyle>
            <a:lvl1pPr marL="285750" indent="-285750">
              <a:lnSpc>
                <a:spcPts val="2000"/>
              </a:lnSpc>
              <a:spcBef>
                <a:spcPts val="0"/>
              </a:spcBef>
              <a:spcAft>
                <a:spcPts val="900"/>
              </a:spcAft>
              <a:buClr>
                <a:schemeClr val="accent4"/>
              </a:buClr>
              <a:buFont typeface="Wingdings" panose="05000000000000000000" pitchFamily="2" charset="2"/>
              <a:buChar char="u"/>
              <a:defRPr sz="1500"/>
            </a:lvl1pPr>
          </a:lstStyle>
          <a:p>
            <a:pPr lvl="0"/>
            <a:r>
              <a:rPr kumimoji="1" lang="ja-JP" altLang="en-US"/>
              <a:t>テキストを入力</a:t>
            </a:r>
          </a:p>
        </p:txBody>
      </p:sp>
      <p:sp>
        <p:nvSpPr>
          <p:cNvPr id="13" name="正方形/長方形 12">
            <a:extLst>
              <a:ext uri="{FF2B5EF4-FFF2-40B4-BE49-F238E27FC236}">
                <a16:creationId xmlns:a16="http://schemas.microsoft.com/office/drawing/2014/main" id="{0BEA3B59-C4A9-EF7B-7D80-06E9CF2392B5}"/>
              </a:ext>
            </a:extLst>
          </p:cNvPr>
          <p:cNvSpPr/>
          <p:nvPr userDrawn="1"/>
        </p:nvSpPr>
        <p:spPr>
          <a:xfrm>
            <a:off x="207213" y="1492202"/>
            <a:ext cx="4473237" cy="2287955"/>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プレースホルダー 14">
            <a:extLst>
              <a:ext uri="{FF2B5EF4-FFF2-40B4-BE49-F238E27FC236}">
                <a16:creationId xmlns:a16="http://schemas.microsoft.com/office/drawing/2014/main" id="{68FE3DCB-1B68-F3DA-8D03-FFC7A0179BC3}"/>
              </a:ext>
            </a:extLst>
          </p:cNvPr>
          <p:cNvSpPr>
            <a:spLocks noGrp="1"/>
          </p:cNvSpPr>
          <p:nvPr>
            <p:ph type="body" sz="quarter" idx="15" hasCustomPrompt="1"/>
          </p:nvPr>
        </p:nvSpPr>
        <p:spPr>
          <a:xfrm>
            <a:off x="349515" y="1908000"/>
            <a:ext cx="2893001" cy="1613646"/>
          </a:xfrm>
        </p:spPr>
        <p:txBody>
          <a:bodyPr>
            <a:normAutofit/>
          </a:bodyPr>
          <a:lstStyle>
            <a:lvl1pPr marL="285750" indent="-285750">
              <a:lnSpc>
                <a:spcPts val="2000"/>
              </a:lnSpc>
              <a:spcBef>
                <a:spcPts val="0"/>
              </a:spcBef>
              <a:spcAft>
                <a:spcPts val="900"/>
              </a:spcAft>
              <a:buClr>
                <a:schemeClr val="accent1"/>
              </a:buClr>
              <a:buFont typeface="Wingdings" panose="05000000000000000000" pitchFamily="2" charset="2"/>
              <a:buChar char="u"/>
              <a:defRPr sz="1500"/>
            </a:lvl1pPr>
          </a:lstStyle>
          <a:p>
            <a:pPr lvl="0"/>
            <a:r>
              <a:rPr kumimoji="1" lang="ja-JP" altLang="en-US"/>
              <a:t>テキストを入力</a:t>
            </a:r>
          </a:p>
        </p:txBody>
      </p:sp>
      <p:sp>
        <p:nvSpPr>
          <p:cNvPr id="16" name="テキスト ボックス 15">
            <a:extLst>
              <a:ext uri="{FF2B5EF4-FFF2-40B4-BE49-F238E27FC236}">
                <a16:creationId xmlns:a16="http://schemas.microsoft.com/office/drawing/2014/main" id="{E772458F-E9CC-F6DC-F7E0-04779AD39DD9}"/>
              </a:ext>
            </a:extLst>
          </p:cNvPr>
          <p:cNvSpPr txBox="1"/>
          <p:nvPr userDrawn="1"/>
        </p:nvSpPr>
        <p:spPr>
          <a:xfrm>
            <a:off x="1827654" y="1549527"/>
            <a:ext cx="1174163" cy="338554"/>
          </a:xfrm>
          <a:prstGeom prst="rect">
            <a:avLst/>
          </a:prstGeom>
          <a:noFill/>
        </p:spPr>
        <p:txBody>
          <a:bodyPr wrap="none" rtlCol="0">
            <a:spAutoFit/>
          </a:bodyPr>
          <a:lstStyle/>
          <a:p>
            <a:pPr algn="ctr"/>
            <a:r>
              <a:rPr kumimoji="1" lang="ja-JP" altLang="en-US" sz="1600" b="1">
                <a:solidFill>
                  <a:srgbClr val="005B99"/>
                </a:solidFill>
              </a:rPr>
              <a:t>現状と課題</a:t>
            </a:r>
          </a:p>
        </p:txBody>
      </p:sp>
      <p:sp>
        <p:nvSpPr>
          <p:cNvPr id="18" name="テキスト ボックス 17">
            <a:extLst>
              <a:ext uri="{FF2B5EF4-FFF2-40B4-BE49-F238E27FC236}">
                <a16:creationId xmlns:a16="http://schemas.microsoft.com/office/drawing/2014/main" id="{9F6425E0-A4DC-DA36-746B-FE9C09B3CBBA}"/>
              </a:ext>
            </a:extLst>
          </p:cNvPr>
          <p:cNvSpPr txBox="1"/>
          <p:nvPr userDrawn="1"/>
        </p:nvSpPr>
        <p:spPr>
          <a:xfrm>
            <a:off x="6989582" y="1535701"/>
            <a:ext cx="998991" cy="338554"/>
          </a:xfrm>
          <a:prstGeom prst="rect">
            <a:avLst/>
          </a:prstGeom>
          <a:noFill/>
        </p:spPr>
        <p:txBody>
          <a:bodyPr wrap="none" rtlCol="0">
            <a:spAutoFit/>
          </a:bodyPr>
          <a:lstStyle/>
          <a:p>
            <a:pPr algn="ctr"/>
            <a:r>
              <a:rPr kumimoji="1" lang="ja-JP" altLang="en-US" sz="1600" b="1">
                <a:solidFill>
                  <a:srgbClr val="ED7D31"/>
                </a:solidFill>
              </a:rPr>
              <a:t>目指す姿</a:t>
            </a:r>
          </a:p>
        </p:txBody>
      </p:sp>
      <p:sp>
        <p:nvSpPr>
          <p:cNvPr id="19" name="フローチャート: 端子 18">
            <a:extLst>
              <a:ext uri="{FF2B5EF4-FFF2-40B4-BE49-F238E27FC236}">
                <a16:creationId xmlns:a16="http://schemas.microsoft.com/office/drawing/2014/main" id="{16EE7E1F-60B4-5AC3-0C46-DC24E8947DB1}"/>
              </a:ext>
            </a:extLst>
          </p:cNvPr>
          <p:cNvSpPr/>
          <p:nvPr userDrawn="1"/>
        </p:nvSpPr>
        <p:spPr>
          <a:xfrm>
            <a:off x="291639" y="4424133"/>
            <a:ext cx="1378795" cy="307571"/>
          </a:xfrm>
          <a:prstGeom prst="flowChartTerminator">
            <a:avLst/>
          </a:prstGeom>
          <a:noFill/>
          <a:ln>
            <a:solidFill>
              <a:srgbClr val="9FB6E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chemeClr val="tx1"/>
                </a:solidFill>
              </a:rPr>
              <a:t>取組の内容</a:t>
            </a:r>
          </a:p>
        </p:txBody>
      </p:sp>
      <p:sp>
        <p:nvSpPr>
          <p:cNvPr id="20" name="テキスト プレースホルダー 14">
            <a:extLst>
              <a:ext uri="{FF2B5EF4-FFF2-40B4-BE49-F238E27FC236}">
                <a16:creationId xmlns:a16="http://schemas.microsoft.com/office/drawing/2014/main" id="{B27FAD5F-2E48-A95D-713F-23AD96934986}"/>
              </a:ext>
            </a:extLst>
          </p:cNvPr>
          <p:cNvSpPr>
            <a:spLocks noGrp="1"/>
          </p:cNvSpPr>
          <p:nvPr>
            <p:ph type="body" sz="quarter" idx="13" hasCustomPrompt="1"/>
          </p:nvPr>
        </p:nvSpPr>
        <p:spPr>
          <a:xfrm>
            <a:off x="291639" y="4815263"/>
            <a:ext cx="6566361" cy="1746995"/>
          </a:xfrm>
        </p:spPr>
        <p:txBody>
          <a:bodyPr>
            <a:normAutofit/>
          </a:bodyPr>
          <a:lstStyle>
            <a:lvl1pPr marL="285750" indent="-285750">
              <a:lnSpc>
                <a:spcPct val="100000"/>
              </a:lnSpc>
              <a:spcBef>
                <a:spcPts val="600"/>
              </a:spcBef>
              <a:buClr>
                <a:schemeClr val="accent1"/>
              </a:buClr>
              <a:buFont typeface="BIZ UDPゴシック" panose="020B0400000000000000" pitchFamily="50" charset="-128"/>
              <a:buChar char="○"/>
              <a:defRPr sz="1400"/>
            </a:lvl1pPr>
          </a:lstStyle>
          <a:p>
            <a:pPr lvl="0"/>
            <a:r>
              <a:rPr kumimoji="1" lang="ja-JP" altLang="en-US"/>
              <a:t>テキストを入力</a:t>
            </a:r>
          </a:p>
        </p:txBody>
      </p:sp>
      <p:sp>
        <p:nvSpPr>
          <p:cNvPr id="21" name="二等辺三角形 20">
            <a:extLst>
              <a:ext uri="{FF2B5EF4-FFF2-40B4-BE49-F238E27FC236}">
                <a16:creationId xmlns:a16="http://schemas.microsoft.com/office/drawing/2014/main" id="{198AA395-584F-9D43-A447-98E5DE35FA25}"/>
              </a:ext>
            </a:extLst>
          </p:cNvPr>
          <p:cNvSpPr/>
          <p:nvPr userDrawn="1"/>
        </p:nvSpPr>
        <p:spPr>
          <a:xfrm rot="5400000">
            <a:off x="4515255" y="2520173"/>
            <a:ext cx="873303" cy="232012"/>
          </a:xfrm>
          <a:prstGeom prst="triangle">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 name="図プレースホルダー 3">
            <a:extLst>
              <a:ext uri="{FF2B5EF4-FFF2-40B4-BE49-F238E27FC236}">
                <a16:creationId xmlns:a16="http://schemas.microsoft.com/office/drawing/2014/main" id="{893B46C3-D37D-ABF5-BCC8-CBBD2F259373}"/>
              </a:ext>
            </a:extLst>
          </p:cNvPr>
          <p:cNvSpPr>
            <a:spLocks noGrp="1"/>
          </p:cNvSpPr>
          <p:nvPr>
            <p:ph type="pic" sz="quarter" idx="16"/>
          </p:nvPr>
        </p:nvSpPr>
        <p:spPr>
          <a:xfrm>
            <a:off x="7279653" y="4815262"/>
            <a:ext cx="2360613" cy="1746995"/>
          </a:xfrm>
        </p:spPr>
        <p:txBody>
          <a:bodyPr>
            <a:normAutofit/>
          </a:bodyPr>
          <a:lstStyle>
            <a:lvl1pPr marL="0" indent="0" algn="ctr">
              <a:buNone/>
              <a:defRPr sz="1800"/>
            </a:lvl1pPr>
          </a:lstStyle>
          <a:p>
            <a:endParaRPr kumimoji="1" lang="ja-JP" altLang="en-US"/>
          </a:p>
        </p:txBody>
      </p:sp>
      <p:sp>
        <p:nvSpPr>
          <p:cNvPr id="3" name="図プレースホルダー 3">
            <a:extLst>
              <a:ext uri="{FF2B5EF4-FFF2-40B4-BE49-F238E27FC236}">
                <a16:creationId xmlns:a16="http://schemas.microsoft.com/office/drawing/2014/main" id="{4676F993-13D7-855C-E1BE-F9ADDD2F2A53}"/>
              </a:ext>
            </a:extLst>
          </p:cNvPr>
          <p:cNvSpPr>
            <a:spLocks noGrp="1"/>
          </p:cNvSpPr>
          <p:nvPr>
            <p:ph type="pic" sz="quarter" idx="17"/>
          </p:nvPr>
        </p:nvSpPr>
        <p:spPr>
          <a:xfrm>
            <a:off x="3390178" y="2589683"/>
            <a:ext cx="1162975" cy="881206"/>
          </a:xfrm>
        </p:spPr>
        <p:txBody>
          <a:bodyPr>
            <a:normAutofit/>
          </a:bodyPr>
          <a:lstStyle>
            <a:lvl1pPr marL="0" indent="0" algn="ctr">
              <a:buNone/>
              <a:defRPr sz="1800"/>
            </a:lvl1pPr>
          </a:lstStyle>
          <a:p>
            <a:endParaRPr kumimoji="1" lang="ja-JP" altLang="en-US"/>
          </a:p>
        </p:txBody>
      </p:sp>
      <p:sp>
        <p:nvSpPr>
          <p:cNvPr id="5" name="図プレースホルダー 3">
            <a:extLst>
              <a:ext uri="{FF2B5EF4-FFF2-40B4-BE49-F238E27FC236}">
                <a16:creationId xmlns:a16="http://schemas.microsoft.com/office/drawing/2014/main" id="{A397E563-8B39-FE3B-DCED-569606B5CA26}"/>
              </a:ext>
            </a:extLst>
          </p:cNvPr>
          <p:cNvSpPr>
            <a:spLocks noGrp="1"/>
          </p:cNvSpPr>
          <p:nvPr>
            <p:ph type="pic" sz="quarter" idx="18"/>
          </p:nvPr>
        </p:nvSpPr>
        <p:spPr>
          <a:xfrm>
            <a:off x="8401159" y="2589683"/>
            <a:ext cx="1162975" cy="881206"/>
          </a:xfrm>
        </p:spPr>
        <p:txBody>
          <a:bodyPr>
            <a:normAutofit/>
          </a:bodyPr>
          <a:lstStyle>
            <a:lvl1pPr marL="0" indent="0" algn="ctr">
              <a:buNone/>
              <a:defRPr sz="1800"/>
            </a:lvl1pPr>
          </a:lstStyle>
          <a:p>
            <a:endParaRPr kumimoji="1" lang="ja-JP" altLang="en-US"/>
          </a:p>
        </p:txBody>
      </p:sp>
      <p:sp>
        <p:nvSpPr>
          <p:cNvPr id="6" name="正方形/長方形 5">
            <a:extLst>
              <a:ext uri="{FF2B5EF4-FFF2-40B4-BE49-F238E27FC236}">
                <a16:creationId xmlns:a16="http://schemas.microsoft.com/office/drawing/2014/main" id="{A97D985D-5E9A-4F61-F8CA-47CCC153CFF4}"/>
              </a:ext>
            </a:extLst>
          </p:cNvPr>
          <p:cNvSpPr/>
          <p:nvPr userDrawn="1"/>
        </p:nvSpPr>
        <p:spPr>
          <a:xfrm>
            <a:off x="207213" y="3882785"/>
            <a:ext cx="9489389" cy="440406"/>
          </a:xfrm>
          <a:prstGeom prst="rect">
            <a:avLst/>
          </a:prstGeom>
          <a:solidFill>
            <a:srgbClr val="DBEC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1C0F84B0-D6FB-0B99-A5D0-6A9DC3A86099}"/>
              </a:ext>
            </a:extLst>
          </p:cNvPr>
          <p:cNvSpPr txBox="1"/>
          <p:nvPr userDrawn="1"/>
        </p:nvSpPr>
        <p:spPr>
          <a:xfrm>
            <a:off x="242725" y="3907174"/>
            <a:ext cx="1415772" cy="391628"/>
          </a:xfrm>
          <a:prstGeom prst="rect">
            <a:avLst/>
          </a:prstGeom>
          <a:noFill/>
        </p:spPr>
        <p:txBody>
          <a:bodyPr wrap="none" tIns="72000" bIns="72000" rtlCol="0" anchor="ctr">
            <a:spAutoFit/>
          </a:bodyPr>
          <a:lstStyle/>
          <a:p>
            <a:pPr algn="ctr"/>
            <a:r>
              <a:rPr kumimoji="1" lang="ja-JP" altLang="en-US" sz="1600" b="1">
                <a:solidFill>
                  <a:srgbClr val="008E22"/>
                </a:solidFill>
              </a:rPr>
              <a:t>取組の方向性</a:t>
            </a:r>
          </a:p>
        </p:txBody>
      </p:sp>
      <p:sp>
        <p:nvSpPr>
          <p:cNvPr id="17" name="テキスト プレースホルダー 16">
            <a:extLst>
              <a:ext uri="{FF2B5EF4-FFF2-40B4-BE49-F238E27FC236}">
                <a16:creationId xmlns:a16="http://schemas.microsoft.com/office/drawing/2014/main" id="{4ED8C3B6-7027-1765-5B50-925A614C73CD}"/>
              </a:ext>
            </a:extLst>
          </p:cNvPr>
          <p:cNvSpPr>
            <a:spLocks noGrp="1"/>
          </p:cNvSpPr>
          <p:nvPr>
            <p:ph type="body" sz="quarter" idx="19"/>
          </p:nvPr>
        </p:nvSpPr>
        <p:spPr>
          <a:xfrm>
            <a:off x="1827654" y="3960907"/>
            <a:ext cx="7812612" cy="284163"/>
          </a:xfrm>
        </p:spPr>
        <p:txBody>
          <a:bodyPr lIns="36000" tIns="0" rIns="36000" bIns="0" anchor="ctr">
            <a:noAutofit/>
          </a:bodyPr>
          <a:lstStyle>
            <a:lvl1pPr marL="285750" indent="-285750">
              <a:buClr>
                <a:srgbClr val="008E22"/>
              </a:buClr>
              <a:buFont typeface="Wingdings" panose="05000000000000000000" pitchFamily="2" charset="2"/>
              <a:buChar char="u"/>
              <a:defRPr sz="1500"/>
            </a:lvl1pPr>
            <a:lvl2pPr marL="457200" indent="0">
              <a:buNone/>
              <a:defRPr sz="1500"/>
            </a:lvl2pPr>
            <a:lvl3pPr marL="914400" indent="0">
              <a:buNone/>
              <a:defRPr sz="1500"/>
            </a:lvl3pPr>
            <a:lvl4pPr marL="1371600" indent="0">
              <a:buNone/>
              <a:defRPr sz="1500"/>
            </a:lvl4pPr>
            <a:lvl5pPr marL="1828800" indent="0">
              <a:buNone/>
              <a:defRPr sz="1500"/>
            </a:lvl5pPr>
          </a:lstStyle>
          <a:p>
            <a:pPr lvl="0"/>
            <a:endParaRPr kumimoji="1" lang="ja-JP" altLang="en-US"/>
          </a:p>
        </p:txBody>
      </p:sp>
    </p:spTree>
    <p:extLst>
      <p:ext uri="{BB962C8B-B14F-4D97-AF65-F5344CB8AC3E}">
        <p14:creationId xmlns:p14="http://schemas.microsoft.com/office/powerpoint/2010/main" val="3127603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柱用">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ja-JP" altLang="en-US"/>
              <a:t>柱名を記載</a:t>
            </a:r>
            <a:endParaRPr lang="en-US"/>
          </a:p>
        </p:txBody>
      </p:sp>
      <p:sp>
        <p:nvSpPr>
          <p:cNvPr id="7" name="四角形: 対角を丸める 6">
            <a:extLst>
              <a:ext uri="{FF2B5EF4-FFF2-40B4-BE49-F238E27FC236}">
                <a16:creationId xmlns:a16="http://schemas.microsoft.com/office/drawing/2014/main" id="{22150E6E-29A0-B616-3CD2-C0EC4E5D9930}"/>
              </a:ext>
            </a:extLst>
          </p:cNvPr>
          <p:cNvSpPr/>
          <p:nvPr userDrawn="1"/>
        </p:nvSpPr>
        <p:spPr>
          <a:xfrm>
            <a:off x="207213" y="933883"/>
            <a:ext cx="9212830" cy="446837"/>
          </a:xfrm>
          <a:prstGeom prst="round2DiagRect">
            <a:avLst>
              <a:gd name="adj1" fmla="val 0"/>
              <a:gd name="adj2" fmla="val 30316"/>
            </a:avLst>
          </a:prstGeom>
          <a:solidFill>
            <a:srgbClr val="8FAADC"/>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2000" b="1" kern="0">
                <a:solidFill>
                  <a:prstClr val="white"/>
                </a:solidFill>
                <a:latin typeface="BIZ UDPゴシック" panose="020B0400000000000000" pitchFamily="50" charset="-128"/>
                <a:ea typeface="BIZ UDPゴシック" panose="020B0400000000000000" pitchFamily="50" charset="-128"/>
              </a:rPr>
              <a:t>	</a:t>
            </a:r>
            <a:endParaRPr kumimoji="1" lang="ja-JP" altLang="en-US" sz="2000" b="1" i="0" u="none" strike="noStrike" kern="0" cap="none" spc="0" normalizeH="0" baseline="0" noProof="0">
              <a:ln>
                <a:noFill/>
              </a:ln>
              <a:solidFill>
                <a:prstClr val="white"/>
              </a:solidFill>
              <a:uLnTx/>
              <a:uFillTx/>
              <a:latin typeface="BIZ UDPゴシック" panose="020B0400000000000000" pitchFamily="50" charset="-128"/>
              <a:ea typeface="BIZ UDPゴシック" panose="020B0400000000000000" pitchFamily="50" charset="-128"/>
            </a:endParaRPr>
          </a:p>
        </p:txBody>
      </p:sp>
      <p:sp>
        <p:nvSpPr>
          <p:cNvPr id="9" name="テキスト プレースホルダー 8">
            <a:extLst>
              <a:ext uri="{FF2B5EF4-FFF2-40B4-BE49-F238E27FC236}">
                <a16:creationId xmlns:a16="http://schemas.microsoft.com/office/drawing/2014/main" id="{087398BE-E37E-17FC-8EC4-02B67DA4E92C}"/>
              </a:ext>
            </a:extLst>
          </p:cNvPr>
          <p:cNvSpPr>
            <a:spLocks noGrp="1"/>
          </p:cNvSpPr>
          <p:nvPr>
            <p:ph type="body" sz="quarter" idx="10" hasCustomPrompt="1"/>
          </p:nvPr>
        </p:nvSpPr>
        <p:spPr>
          <a:xfrm>
            <a:off x="291666" y="933883"/>
            <a:ext cx="8993649" cy="446837"/>
          </a:xfrm>
        </p:spPr>
        <p:txBody>
          <a:bodyPr anchor="ctr">
            <a:normAutofit/>
          </a:bodyPr>
          <a:lstStyle>
            <a:lvl1pPr marL="0" indent="0">
              <a:buNone/>
              <a:defRPr sz="2000" b="1">
                <a:solidFill>
                  <a:schemeClr val="bg1"/>
                </a:solidFill>
              </a:defRPr>
            </a:lvl1pPr>
          </a:lstStyle>
          <a:p>
            <a:pPr lvl="0"/>
            <a:r>
              <a:rPr kumimoji="1" lang="ja-JP" altLang="en-US"/>
              <a:t>項目名を記載</a:t>
            </a:r>
          </a:p>
        </p:txBody>
      </p:sp>
      <p:sp>
        <p:nvSpPr>
          <p:cNvPr id="6" name="テキスト プレースホルダー 5">
            <a:extLst>
              <a:ext uri="{FF2B5EF4-FFF2-40B4-BE49-F238E27FC236}">
                <a16:creationId xmlns:a16="http://schemas.microsoft.com/office/drawing/2014/main" id="{81D29F08-C64D-9104-E963-FF3DB3F03205}"/>
              </a:ext>
            </a:extLst>
          </p:cNvPr>
          <p:cNvSpPr>
            <a:spLocks noGrp="1"/>
          </p:cNvSpPr>
          <p:nvPr>
            <p:ph type="body" sz="quarter" idx="14" hasCustomPrompt="1"/>
          </p:nvPr>
        </p:nvSpPr>
        <p:spPr>
          <a:xfrm>
            <a:off x="291639" y="1509712"/>
            <a:ext cx="8993649" cy="668671"/>
          </a:xfrm>
        </p:spPr>
        <p:txBody>
          <a:bodyPr>
            <a:normAutofit/>
          </a:bodyPr>
          <a:lstStyle>
            <a:lvl1pPr marL="0" indent="0" algn="ctr">
              <a:buNone/>
              <a:defRPr sz="1800"/>
            </a:lvl1pPr>
          </a:lstStyle>
          <a:p>
            <a:pPr lvl="0"/>
            <a:r>
              <a:rPr kumimoji="1" lang="ja-JP" altLang="en-US"/>
              <a:t>テキストを入力</a:t>
            </a:r>
          </a:p>
        </p:txBody>
      </p:sp>
      <p:sp>
        <p:nvSpPr>
          <p:cNvPr id="11" name="正方形/長方形 10">
            <a:extLst>
              <a:ext uri="{FF2B5EF4-FFF2-40B4-BE49-F238E27FC236}">
                <a16:creationId xmlns:a16="http://schemas.microsoft.com/office/drawing/2014/main" id="{63A43620-8B7F-6CF4-C9CB-6F3E937DCD8F}"/>
              </a:ext>
            </a:extLst>
          </p:cNvPr>
          <p:cNvSpPr/>
          <p:nvPr userDrawn="1"/>
        </p:nvSpPr>
        <p:spPr>
          <a:xfrm>
            <a:off x="5031469" y="2386220"/>
            <a:ext cx="4274346" cy="224605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プレースホルダー 14">
            <a:extLst>
              <a:ext uri="{FF2B5EF4-FFF2-40B4-BE49-F238E27FC236}">
                <a16:creationId xmlns:a16="http://schemas.microsoft.com/office/drawing/2014/main" id="{D16D465E-2F64-6352-CC03-20FA8C2BA3A0}"/>
              </a:ext>
            </a:extLst>
          </p:cNvPr>
          <p:cNvSpPr>
            <a:spLocks noGrp="1"/>
          </p:cNvSpPr>
          <p:nvPr>
            <p:ph type="body" sz="quarter" idx="11" hasCustomPrompt="1"/>
          </p:nvPr>
        </p:nvSpPr>
        <p:spPr>
          <a:xfrm>
            <a:off x="5175713" y="2853788"/>
            <a:ext cx="3985858" cy="1625657"/>
          </a:xfrm>
        </p:spPr>
        <p:txBody>
          <a:bodyPr>
            <a:normAutofit/>
          </a:bodyPr>
          <a:lstStyle>
            <a:lvl1pPr marL="285750" indent="-285750">
              <a:lnSpc>
                <a:spcPct val="100000"/>
              </a:lnSpc>
              <a:buClr>
                <a:schemeClr val="accent4"/>
              </a:buClr>
              <a:buFont typeface="Wingdings" panose="05000000000000000000" pitchFamily="2" charset="2"/>
              <a:buChar char="u"/>
              <a:defRPr sz="1400"/>
            </a:lvl1pPr>
          </a:lstStyle>
          <a:p>
            <a:pPr lvl="0"/>
            <a:r>
              <a:rPr kumimoji="1" lang="ja-JP" altLang="en-US"/>
              <a:t>テキストを入力</a:t>
            </a:r>
          </a:p>
        </p:txBody>
      </p:sp>
      <p:sp>
        <p:nvSpPr>
          <p:cNvPr id="13" name="正方形/長方形 12">
            <a:extLst>
              <a:ext uri="{FF2B5EF4-FFF2-40B4-BE49-F238E27FC236}">
                <a16:creationId xmlns:a16="http://schemas.microsoft.com/office/drawing/2014/main" id="{0BEA3B59-C4A9-EF7B-7D80-06E9CF2392B5}"/>
              </a:ext>
            </a:extLst>
          </p:cNvPr>
          <p:cNvSpPr/>
          <p:nvPr userDrawn="1"/>
        </p:nvSpPr>
        <p:spPr>
          <a:xfrm>
            <a:off x="290206" y="2381368"/>
            <a:ext cx="4274346" cy="224605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プレースホルダー 14">
            <a:extLst>
              <a:ext uri="{FF2B5EF4-FFF2-40B4-BE49-F238E27FC236}">
                <a16:creationId xmlns:a16="http://schemas.microsoft.com/office/drawing/2014/main" id="{68FE3DCB-1B68-F3DA-8D03-FFC7A0179BC3}"/>
              </a:ext>
            </a:extLst>
          </p:cNvPr>
          <p:cNvSpPr>
            <a:spLocks noGrp="1"/>
          </p:cNvSpPr>
          <p:nvPr>
            <p:ph type="body" sz="quarter" idx="15" hasCustomPrompt="1"/>
          </p:nvPr>
        </p:nvSpPr>
        <p:spPr>
          <a:xfrm>
            <a:off x="434450" y="2857844"/>
            <a:ext cx="3985858" cy="1625656"/>
          </a:xfrm>
        </p:spPr>
        <p:txBody>
          <a:bodyPr>
            <a:normAutofit/>
          </a:bodyPr>
          <a:lstStyle>
            <a:lvl1pPr marL="285750" indent="-285750">
              <a:lnSpc>
                <a:spcPct val="100000"/>
              </a:lnSpc>
              <a:buClr>
                <a:schemeClr val="accent1"/>
              </a:buClr>
              <a:buFont typeface="Wingdings" panose="05000000000000000000" pitchFamily="2" charset="2"/>
              <a:buChar char="u"/>
              <a:defRPr sz="1400"/>
            </a:lvl1pPr>
          </a:lstStyle>
          <a:p>
            <a:pPr lvl="0"/>
            <a:r>
              <a:rPr kumimoji="1" lang="ja-JP" altLang="en-US"/>
              <a:t>テキストを入力</a:t>
            </a:r>
          </a:p>
        </p:txBody>
      </p:sp>
      <p:sp>
        <p:nvSpPr>
          <p:cNvPr id="16" name="テキスト ボックス 15">
            <a:extLst>
              <a:ext uri="{FF2B5EF4-FFF2-40B4-BE49-F238E27FC236}">
                <a16:creationId xmlns:a16="http://schemas.microsoft.com/office/drawing/2014/main" id="{E772458F-E9CC-F6DC-F7E0-04779AD39DD9}"/>
              </a:ext>
            </a:extLst>
          </p:cNvPr>
          <p:cNvSpPr txBox="1"/>
          <p:nvPr userDrawn="1"/>
        </p:nvSpPr>
        <p:spPr>
          <a:xfrm>
            <a:off x="1840298" y="2410459"/>
            <a:ext cx="1174163" cy="338554"/>
          </a:xfrm>
          <a:prstGeom prst="rect">
            <a:avLst/>
          </a:prstGeom>
          <a:noFill/>
        </p:spPr>
        <p:txBody>
          <a:bodyPr wrap="none" rtlCol="0">
            <a:spAutoFit/>
          </a:bodyPr>
          <a:lstStyle/>
          <a:p>
            <a:pPr algn="ctr"/>
            <a:r>
              <a:rPr kumimoji="1" lang="ja-JP" altLang="en-US" sz="1600" b="1">
                <a:solidFill>
                  <a:srgbClr val="005B99"/>
                </a:solidFill>
              </a:rPr>
              <a:t>現状と課題</a:t>
            </a:r>
          </a:p>
        </p:txBody>
      </p:sp>
      <p:sp>
        <p:nvSpPr>
          <p:cNvPr id="18" name="テキスト ボックス 17">
            <a:extLst>
              <a:ext uri="{FF2B5EF4-FFF2-40B4-BE49-F238E27FC236}">
                <a16:creationId xmlns:a16="http://schemas.microsoft.com/office/drawing/2014/main" id="{9F6425E0-A4DC-DA36-746B-FE9C09B3CBBA}"/>
              </a:ext>
            </a:extLst>
          </p:cNvPr>
          <p:cNvSpPr txBox="1"/>
          <p:nvPr userDrawn="1"/>
        </p:nvSpPr>
        <p:spPr>
          <a:xfrm>
            <a:off x="6669147" y="2410459"/>
            <a:ext cx="998991" cy="338554"/>
          </a:xfrm>
          <a:prstGeom prst="rect">
            <a:avLst/>
          </a:prstGeom>
          <a:noFill/>
        </p:spPr>
        <p:txBody>
          <a:bodyPr wrap="none" rtlCol="0">
            <a:spAutoFit/>
          </a:bodyPr>
          <a:lstStyle/>
          <a:p>
            <a:pPr algn="ctr"/>
            <a:r>
              <a:rPr kumimoji="1" lang="ja-JP" altLang="en-US" sz="1600" b="1">
                <a:solidFill>
                  <a:srgbClr val="ED7D31"/>
                </a:solidFill>
              </a:rPr>
              <a:t>目指す姿</a:t>
            </a:r>
          </a:p>
        </p:txBody>
      </p:sp>
      <p:sp>
        <p:nvSpPr>
          <p:cNvPr id="19" name="フローチャート: 端子 18">
            <a:extLst>
              <a:ext uri="{FF2B5EF4-FFF2-40B4-BE49-F238E27FC236}">
                <a16:creationId xmlns:a16="http://schemas.microsoft.com/office/drawing/2014/main" id="{16EE7E1F-60B4-5AC3-0C46-DC24E8947DB1}"/>
              </a:ext>
            </a:extLst>
          </p:cNvPr>
          <p:cNvSpPr/>
          <p:nvPr userDrawn="1"/>
        </p:nvSpPr>
        <p:spPr>
          <a:xfrm>
            <a:off x="291639" y="4775100"/>
            <a:ext cx="1378795" cy="307571"/>
          </a:xfrm>
          <a:prstGeom prst="flowChartTerminator">
            <a:avLst/>
          </a:prstGeom>
          <a:noFill/>
          <a:ln>
            <a:solidFill>
              <a:srgbClr val="9FB6E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chemeClr val="tx1"/>
                </a:solidFill>
              </a:rPr>
              <a:t>取組の内容</a:t>
            </a:r>
          </a:p>
        </p:txBody>
      </p:sp>
      <p:sp>
        <p:nvSpPr>
          <p:cNvPr id="20" name="テキスト プレースホルダー 14">
            <a:extLst>
              <a:ext uri="{FF2B5EF4-FFF2-40B4-BE49-F238E27FC236}">
                <a16:creationId xmlns:a16="http://schemas.microsoft.com/office/drawing/2014/main" id="{B27FAD5F-2E48-A95D-713F-23AD96934986}"/>
              </a:ext>
            </a:extLst>
          </p:cNvPr>
          <p:cNvSpPr>
            <a:spLocks noGrp="1"/>
          </p:cNvSpPr>
          <p:nvPr>
            <p:ph type="body" sz="quarter" idx="13" hasCustomPrompt="1"/>
          </p:nvPr>
        </p:nvSpPr>
        <p:spPr>
          <a:xfrm>
            <a:off x="291639" y="5103894"/>
            <a:ext cx="9053560" cy="1458364"/>
          </a:xfrm>
        </p:spPr>
        <p:txBody>
          <a:bodyPr>
            <a:normAutofit/>
          </a:bodyPr>
          <a:lstStyle>
            <a:lvl1pPr marL="285750" indent="-285750">
              <a:lnSpc>
                <a:spcPct val="100000"/>
              </a:lnSpc>
              <a:buClr>
                <a:schemeClr val="accent1"/>
              </a:buClr>
              <a:buFont typeface="BIZ UDPゴシック" panose="020B0400000000000000" pitchFamily="50" charset="-128"/>
              <a:buChar char="○"/>
              <a:defRPr sz="1400"/>
            </a:lvl1pPr>
          </a:lstStyle>
          <a:p>
            <a:pPr lvl="0"/>
            <a:r>
              <a:rPr kumimoji="1" lang="ja-JP" altLang="en-US"/>
              <a:t>テキストを入力</a:t>
            </a:r>
          </a:p>
        </p:txBody>
      </p:sp>
      <p:sp>
        <p:nvSpPr>
          <p:cNvPr id="21" name="二等辺三角形 20">
            <a:extLst>
              <a:ext uri="{FF2B5EF4-FFF2-40B4-BE49-F238E27FC236}">
                <a16:creationId xmlns:a16="http://schemas.microsoft.com/office/drawing/2014/main" id="{198AA395-584F-9D43-A447-98E5DE35FA25}"/>
              </a:ext>
            </a:extLst>
          </p:cNvPr>
          <p:cNvSpPr/>
          <p:nvPr userDrawn="1"/>
        </p:nvSpPr>
        <p:spPr>
          <a:xfrm rot="5400000">
            <a:off x="4376976" y="3388387"/>
            <a:ext cx="873303" cy="232012"/>
          </a:xfrm>
          <a:prstGeom prst="triangle">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769056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C8FE9D51-9CB4-C5BE-D6D3-8866AED27108}"/>
              </a:ext>
            </a:extLst>
          </p:cNvPr>
          <p:cNvSpPr/>
          <p:nvPr userDrawn="1"/>
        </p:nvSpPr>
        <p:spPr>
          <a:xfrm>
            <a:off x="207213" y="1579418"/>
            <a:ext cx="9212830" cy="2194560"/>
          </a:xfrm>
          <a:prstGeom prst="rect">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title" hasCustomPrompt="1"/>
          </p:nvPr>
        </p:nvSpPr>
        <p:spPr/>
        <p:txBody>
          <a:bodyPr/>
          <a:lstStyle/>
          <a:p>
            <a:r>
              <a:rPr lang="ja-JP" altLang="en-US"/>
              <a:t>柱名を記載</a:t>
            </a:r>
            <a:endParaRPr lang="en-US"/>
          </a:p>
        </p:txBody>
      </p:sp>
      <p:sp>
        <p:nvSpPr>
          <p:cNvPr id="7" name="四角形: 対角を丸める 6">
            <a:extLst>
              <a:ext uri="{FF2B5EF4-FFF2-40B4-BE49-F238E27FC236}">
                <a16:creationId xmlns:a16="http://schemas.microsoft.com/office/drawing/2014/main" id="{22150E6E-29A0-B616-3CD2-C0EC4E5D9930}"/>
              </a:ext>
            </a:extLst>
          </p:cNvPr>
          <p:cNvSpPr/>
          <p:nvPr userDrawn="1"/>
        </p:nvSpPr>
        <p:spPr>
          <a:xfrm>
            <a:off x="207213" y="933883"/>
            <a:ext cx="9212830" cy="446837"/>
          </a:xfrm>
          <a:prstGeom prst="round2DiagRect">
            <a:avLst>
              <a:gd name="adj1" fmla="val 0"/>
              <a:gd name="adj2" fmla="val 30316"/>
            </a:avLst>
          </a:prstGeom>
          <a:solidFill>
            <a:srgbClr val="8FAADC"/>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2000" b="1" kern="0">
                <a:solidFill>
                  <a:prstClr val="white"/>
                </a:solidFill>
                <a:latin typeface="BIZ UDPゴシック" panose="020B0400000000000000" pitchFamily="50" charset="-128"/>
                <a:ea typeface="BIZ UDPゴシック" panose="020B0400000000000000" pitchFamily="50" charset="-128"/>
              </a:rPr>
              <a:t>	</a:t>
            </a:r>
            <a:endParaRPr kumimoji="1" lang="ja-JP" altLang="en-US" sz="2000" b="1" i="0" u="none" strike="noStrike" kern="0" cap="none" spc="0" normalizeH="0" baseline="0" noProof="0">
              <a:ln>
                <a:noFill/>
              </a:ln>
              <a:solidFill>
                <a:prstClr val="white"/>
              </a:solidFill>
              <a:uLnTx/>
              <a:uFillTx/>
              <a:latin typeface="BIZ UDPゴシック" panose="020B0400000000000000" pitchFamily="50" charset="-128"/>
              <a:ea typeface="BIZ UDPゴシック" panose="020B0400000000000000" pitchFamily="50" charset="-128"/>
            </a:endParaRPr>
          </a:p>
        </p:txBody>
      </p:sp>
      <p:sp>
        <p:nvSpPr>
          <p:cNvPr id="9" name="テキスト プレースホルダー 8">
            <a:extLst>
              <a:ext uri="{FF2B5EF4-FFF2-40B4-BE49-F238E27FC236}">
                <a16:creationId xmlns:a16="http://schemas.microsoft.com/office/drawing/2014/main" id="{087398BE-E37E-17FC-8EC4-02B67DA4E92C}"/>
              </a:ext>
            </a:extLst>
          </p:cNvPr>
          <p:cNvSpPr>
            <a:spLocks noGrp="1"/>
          </p:cNvSpPr>
          <p:nvPr>
            <p:ph type="body" sz="quarter" idx="10" hasCustomPrompt="1"/>
          </p:nvPr>
        </p:nvSpPr>
        <p:spPr>
          <a:xfrm>
            <a:off x="291666" y="933883"/>
            <a:ext cx="8993649" cy="446837"/>
          </a:xfrm>
        </p:spPr>
        <p:txBody>
          <a:bodyPr anchor="ctr">
            <a:normAutofit/>
          </a:bodyPr>
          <a:lstStyle>
            <a:lvl1pPr marL="0" indent="0">
              <a:buNone/>
              <a:defRPr sz="2000" b="1">
                <a:solidFill>
                  <a:schemeClr val="bg1"/>
                </a:solidFill>
              </a:defRPr>
            </a:lvl1pPr>
          </a:lstStyle>
          <a:p>
            <a:pPr lvl="0"/>
            <a:r>
              <a:rPr kumimoji="1" lang="ja-JP" altLang="en-US"/>
              <a:t>項目名を記載</a:t>
            </a:r>
          </a:p>
        </p:txBody>
      </p:sp>
      <p:sp>
        <p:nvSpPr>
          <p:cNvPr id="10" name="矢印: 五方向 9">
            <a:extLst>
              <a:ext uri="{FF2B5EF4-FFF2-40B4-BE49-F238E27FC236}">
                <a16:creationId xmlns:a16="http://schemas.microsoft.com/office/drawing/2014/main" id="{CFB2B26B-22CD-DFD5-F89C-1807086B108C}"/>
              </a:ext>
            </a:extLst>
          </p:cNvPr>
          <p:cNvSpPr/>
          <p:nvPr userDrawn="1"/>
        </p:nvSpPr>
        <p:spPr>
          <a:xfrm>
            <a:off x="207214" y="1579418"/>
            <a:ext cx="1463247" cy="307571"/>
          </a:xfrm>
          <a:prstGeom prst="homePlate">
            <a:avLst>
              <a:gd name="adj" fmla="val 14865"/>
            </a:avLst>
          </a:prstGeom>
          <a:solidFill>
            <a:schemeClr val="accent4">
              <a:lumMod val="60000"/>
              <a:lumOff val="40000"/>
            </a:schemeClr>
          </a:solidFill>
          <a:ln>
            <a:solidFill>
              <a:schemeClr val="accent4"/>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kumimoji="1" lang="ja-JP" altLang="en-US" sz="1600" b="0">
                <a:solidFill>
                  <a:schemeClr val="tx1"/>
                </a:solidFill>
              </a:rPr>
              <a:t>取組の方向</a:t>
            </a:r>
          </a:p>
        </p:txBody>
      </p:sp>
      <p:sp>
        <p:nvSpPr>
          <p:cNvPr id="12" name="フローチャート: 端子 11">
            <a:extLst>
              <a:ext uri="{FF2B5EF4-FFF2-40B4-BE49-F238E27FC236}">
                <a16:creationId xmlns:a16="http://schemas.microsoft.com/office/drawing/2014/main" id="{744B8CBA-BD88-BFCC-53DD-47105ACA3371}"/>
              </a:ext>
            </a:extLst>
          </p:cNvPr>
          <p:cNvSpPr/>
          <p:nvPr userDrawn="1"/>
        </p:nvSpPr>
        <p:spPr>
          <a:xfrm>
            <a:off x="291666" y="4036262"/>
            <a:ext cx="1378795" cy="307571"/>
          </a:xfrm>
          <a:prstGeom prst="flowChartTerminator">
            <a:avLst/>
          </a:prstGeom>
          <a:noFill/>
          <a:ln>
            <a:solidFill>
              <a:srgbClr val="9FB6E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chemeClr val="tx1"/>
                </a:solidFill>
              </a:rPr>
              <a:t>取組の内容</a:t>
            </a:r>
          </a:p>
        </p:txBody>
      </p:sp>
      <p:sp>
        <p:nvSpPr>
          <p:cNvPr id="15" name="テキスト プレースホルダー 14">
            <a:extLst>
              <a:ext uri="{FF2B5EF4-FFF2-40B4-BE49-F238E27FC236}">
                <a16:creationId xmlns:a16="http://schemas.microsoft.com/office/drawing/2014/main" id="{4824D1AE-F4E6-B9BC-FBED-6F3B7F9AE93F}"/>
              </a:ext>
            </a:extLst>
          </p:cNvPr>
          <p:cNvSpPr>
            <a:spLocks noGrp="1"/>
          </p:cNvSpPr>
          <p:nvPr>
            <p:ph type="body" sz="quarter" idx="11" hasCustomPrompt="1"/>
          </p:nvPr>
        </p:nvSpPr>
        <p:spPr>
          <a:xfrm>
            <a:off x="291666" y="1995488"/>
            <a:ext cx="4467043" cy="1625657"/>
          </a:xfrm>
        </p:spPr>
        <p:txBody>
          <a:bodyPr>
            <a:normAutofit/>
          </a:bodyPr>
          <a:lstStyle>
            <a:lvl1pPr marL="285750" indent="-285750">
              <a:lnSpc>
                <a:spcPct val="100000"/>
              </a:lnSpc>
              <a:buClr>
                <a:schemeClr val="accent4"/>
              </a:buClr>
              <a:buFont typeface="Wingdings" panose="05000000000000000000" pitchFamily="2" charset="2"/>
              <a:buChar char="u"/>
              <a:defRPr sz="1400"/>
            </a:lvl1pPr>
          </a:lstStyle>
          <a:p>
            <a:pPr lvl="0"/>
            <a:r>
              <a:rPr kumimoji="1" lang="ja-JP" altLang="en-US"/>
              <a:t>テキストを入力</a:t>
            </a:r>
          </a:p>
        </p:txBody>
      </p:sp>
      <p:sp>
        <p:nvSpPr>
          <p:cNvPr id="16" name="テキスト プレースホルダー 14">
            <a:extLst>
              <a:ext uri="{FF2B5EF4-FFF2-40B4-BE49-F238E27FC236}">
                <a16:creationId xmlns:a16="http://schemas.microsoft.com/office/drawing/2014/main" id="{701A37BF-F119-3BBE-6663-80A58FC51D9E}"/>
              </a:ext>
            </a:extLst>
          </p:cNvPr>
          <p:cNvSpPr>
            <a:spLocks noGrp="1"/>
          </p:cNvSpPr>
          <p:nvPr>
            <p:ph type="body" sz="quarter" idx="12" hasCustomPrompt="1"/>
          </p:nvPr>
        </p:nvSpPr>
        <p:spPr>
          <a:xfrm>
            <a:off x="4878183" y="1998692"/>
            <a:ext cx="4467043" cy="1625657"/>
          </a:xfrm>
        </p:spPr>
        <p:txBody>
          <a:bodyPr>
            <a:normAutofit/>
          </a:bodyPr>
          <a:lstStyle>
            <a:lvl1pPr marL="285750" indent="-285750">
              <a:lnSpc>
                <a:spcPct val="100000"/>
              </a:lnSpc>
              <a:buClr>
                <a:schemeClr val="accent4"/>
              </a:buClr>
              <a:buFont typeface="Wingdings" panose="05000000000000000000" pitchFamily="2" charset="2"/>
              <a:buChar char="u"/>
              <a:defRPr sz="1400"/>
            </a:lvl1pPr>
          </a:lstStyle>
          <a:p>
            <a:pPr lvl="0"/>
            <a:r>
              <a:rPr kumimoji="1" lang="ja-JP" altLang="en-US"/>
              <a:t>テキストを入力</a:t>
            </a:r>
          </a:p>
        </p:txBody>
      </p:sp>
      <p:sp>
        <p:nvSpPr>
          <p:cNvPr id="17" name="テキスト プレースホルダー 14">
            <a:extLst>
              <a:ext uri="{FF2B5EF4-FFF2-40B4-BE49-F238E27FC236}">
                <a16:creationId xmlns:a16="http://schemas.microsoft.com/office/drawing/2014/main" id="{760A96A0-CD9B-B5C3-1C6F-E680080210C3}"/>
              </a:ext>
            </a:extLst>
          </p:cNvPr>
          <p:cNvSpPr>
            <a:spLocks noGrp="1"/>
          </p:cNvSpPr>
          <p:nvPr>
            <p:ph type="body" sz="quarter" idx="13" hasCustomPrompt="1"/>
          </p:nvPr>
        </p:nvSpPr>
        <p:spPr>
          <a:xfrm>
            <a:off x="291666" y="4465754"/>
            <a:ext cx="9053560" cy="1458364"/>
          </a:xfrm>
        </p:spPr>
        <p:txBody>
          <a:bodyPr>
            <a:normAutofit/>
          </a:bodyPr>
          <a:lstStyle>
            <a:lvl1pPr marL="285750" indent="-285750">
              <a:lnSpc>
                <a:spcPct val="100000"/>
              </a:lnSpc>
              <a:buClr>
                <a:schemeClr val="accent1"/>
              </a:buClr>
              <a:buFont typeface="BIZ UDPゴシック" panose="020B0400000000000000" pitchFamily="50" charset="-128"/>
              <a:buChar char="○"/>
              <a:defRPr sz="1400"/>
            </a:lvl1pPr>
          </a:lstStyle>
          <a:p>
            <a:pPr lvl="0"/>
            <a:r>
              <a:rPr kumimoji="1" lang="ja-JP" altLang="en-US"/>
              <a:t>テキストを入力</a:t>
            </a:r>
          </a:p>
        </p:txBody>
      </p:sp>
    </p:spTree>
    <p:extLst>
      <p:ext uri="{BB962C8B-B14F-4D97-AF65-F5344CB8AC3E}">
        <p14:creationId xmlns:p14="http://schemas.microsoft.com/office/powerpoint/2010/main" val="2254097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ユーザー設定レイアウト">
    <p:spTree>
      <p:nvGrpSpPr>
        <p:cNvPr id="1" name=""/>
        <p:cNvGrpSpPr/>
        <p:nvPr/>
      </p:nvGrpSpPr>
      <p:grpSpPr>
        <a:xfrm>
          <a:off x="0" y="0"/>
          <a:ext cx="0" cy="0"/>
          <a:chOff x="0" y="0"/>
          <a:chExt cx="0" cy="0"/>
        </a:xfrm>
      </p:grpSpPr>
      <p:sp>
        <p:nvSpPr>
          <p:cNvPr id="3" name="スライド番号プレースホルダー 5">
            <a:extLst>
              <a:ext uri="{FF2B5EF4-FFF2-40B4-BE49-F238E27FC236}">
                <a16:creationId xmlns:a16="http://schemas.microsoft.com/office/drawing/2014/main" id="{D9602689-1B6A-95F8-DCB7-AE75EA024B5D}"/>
              </a:ext>
            </a:extLst>
          </p:cNvPr>
          <p:cNvSpPr txBox="1">
            <a:spLocks/>
          </p:cNvSpPr>
          <p:nvPr userDrawn="1"/>
        </p:nvSpPr>
        <p:spPr>
          <a:xfrm>
            <a:off x="9420044" y="6528387"/>
            <a:ext cx="485955" cy="365125"/>
          </a:xfrm>
          <a:prstGeom prst="rect">
            <a:avLst/>
          </a:prstGeom>
          <a:noFill/>
          <a:ln w="9525" cap="flat" cmpd="sng" algn="ctr">
            <a:noFill/>
            <a:prstDash val="solid"/>
          </a:ln>
          <a:effectLst/>
        </p:spPr>
        <p:style>
          <a:lnRef idx="1">
            <a:schemeClr val="accent3"/>
          </a:lnRef>
          <a:fillRef idx="3">
            <a:schemeClr val="accent3"/>
          </a:fillRef>
          <a:effectRef idx="2">
            <a:schemeClr val="accent3"/>
          </a:effectRef>
          <a:fontRef idx="minor">
            <a:schemeClr val="lt1"/>
          </a:fontRef>
        </p:style>
        <p:txBody>
          <a:bodyPr vert="horz" lIns="95691" tIns="47846" rIns="95691" bIns="47846"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fontAlgn="auto">
              <a:spcBef>
                <a:spcPts val="0"/>
              </a:spcBef>
              <a:spcAft>
                <a:spcPts val="0"/>
              </a:spcAft>
            </a:pPr>
            <a:fld id="{B92C5C9B-B9A1-4E91-AC8E-268A0F26E33A}" type="slidenum">
              <a:rPr lang="ja-JP" altLang="en-US" sz="1200">
                <a:solidFill>
                  <a:schemeClr val="tx1">
                    <a:lumMod val="65000"/>
                    <a:lumOff val="35000"/>
                  </a:schemeClr>
                </a:solidFill>
                <a:latin typeface="BIZ UDゴシック" panose="020B0400000000000000" pitchFamily="49" charset="-128"/>
                <a:ea typeface="BIZ UDゴシック" panose="020B0400000000000000" pitchFamily="49" charset="-128"/>
              </a:rPr>
              <a:pPr algn="ctr" fontAlgn="auto">
                <a:spcBef>
                  <a:spcPts val="0"/>
                </a:spcBef>
                <a:spcAft>
                  <a:spcPts val="0"/>
                </a:spcAft>
              </a:pPr>
              <a:t>‹#›</a:t>
            </a:fld>
            <a:endParaRPr lang="ja-JP" altLang="en-US" sz="1050">
              <a:solidFill>
                <a:schemeClr val="tx1">
                  <a:lumMod val="65000"/>
                  <a:lumOff val="35000"/>
                </a:schemeClr>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098348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ja-JP" altLang="en-US"/>
              <a:t>柱名を記載</a:t>
            </a:r>
            <a:endParaRPr lang="en-US"/>
          </a:p>
        </p:txBody>
      </p:sp>
      <p:sp>
        <p:nvSpPr>
          <p:cNvPr id="7" name="四角形: 対角を丸める 6">
            <a:extLst>
              <a:ext uri="{FF2B5EF4-FFF2-40B4-BE49-F238E27FC236}">
                <a16:creationId xmlns:a16="http://schemas.microsoft.com/office/drawing/2014/main" id="{22150E6E-29A0-B616-3CD2-C0EC4E5D9930}"/>
              </a:ext>
            </a:extLst>
          </p:cNvPr>
          <p:cNvSpPr/>
          <p:nvPr userDrawn="1"/>
        </p:nvSpPr>
        <p:spPr>
          <a:xfrm>
            <a:off x="207213" y="933883"/>
            <a:ext cx="9212830" cy="446837"/>
          </a:xfrm>
          <a:prstGeom prst="round2DiagRect">
            <a:avLst>
              <a:gd name="adj1" fmla="val 0"/>
              <a:gd name="adj2" fmla="val 30316"/>
            </a:avLst>
          </a:prstGeom>
          <a:solidFill>
            <a:srgbClr val="8FAADC"/>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2000" b="1" kern="0">
                <a:solidFill>
                  <a:prstClr val="white"/>
                </a:solidFill>
                <a:latin typeface="BIZ UDPゴシック" panose="020B0400000000000000" pitchFamily="50" charset="-128"/>
                <a:ea typeface="BIZ UDPゴシック" panose="020B0400000000000000" pitchFamily="50" charset="-128"/>
              </a:rPr>
              <a:t>	</a:t>
            </a:r>
            <a:endParaRPr kumimoji="1" lang="ja-JP" altLang="en-US" sz="2000" b="1" i="0" u="none" strike="noStrike" kern="0" cap="none" spc="0" normalizeH="0" baseline="0" noProof="0">
              <a:ln>
                <a:noFill/>
              </a:ln>
              <a:solidFill>
                <a:prstClr val="white"/>
              </a:solidFill>
              <a:uLnTx/>
              <a:uFillTx/>
              <a:latin typeface="BIZ UDPゴシック" panose="020B0400000000000000" pitchFamily="50" charset="-128"/>
              <a:ea typeface="BIZ UDPゴシック" panose="020B0400000000000000" pitchFamily="50" charset="-128"/>
            </a:endParaRPr>
          </a:p>
        </p:txBody>
      </p:sp>
      <p:sp>
        <p:nvSpPr>
          <p:cNvPr id="9" name="テキスト プレースホルダー 8">
            <a:extLst>
              <a:ext uri="{FF2B5EF4-FFF2-40B4-BE49-F238E27FC236}">
                <a16:creationId xmlns:a16="http://schemas.microsoft.com/office/drawing/2014/main" id="{087398BE-E37E-17FC-8EC4-02B67DA4E92C}"/>
              </a:ext>
            </a:extLst>
          </p:cNvPr>
          <p:cNvSpPr>
            <a:spLocks noGrp="1"/>
          </p:cNvSpPr>
          <p:nvPr>
            <p:ph type="body" sz="quarter" idx="10" hasCustomPrompt="1"/>
          </p:nvPr>
        </p:nvSpPr>
        <p:spPr>
          <a:xfrm>
            <a:off x="291666" y="933883"/>
            <a:ext cx="8993649" cy="446837"/>
          </a:xfrm>
        </p:spPr>
        <p:txBody>
          <a:bodyPr anchor="ctr">
            <a:normAutofit/>
          </a:bodyPr>
          <a:lstStyle>
            <a:lvl1pPr marL="0" indent="0">
              <a:buNone/>
              <a:defRPr sz="2000" b="1">
                <a:solidFill>
                  <a:schemeClr val="bg1"/>
                </a:solidFill>
              </a:defRPr>
            </a:lvl1pPr>
          </a:lstStyle>
          <a:p>
            <a:pPr lvl="0"/>
            <a:r>
              <a:rPr kumimoji="1" lang="ja-JP" altLang="en-US"/>
              <a:t>項目名を記載</a:t>
            </a:r>
          </a:p>
        </p:txBody>
      </p:sp>
      <p:sp>
        <p:nvSpPr>
          <p:cNvPr id="10" name="四角形: 角を丸くする 9">
            <a:extLst>
              <a:ext uri="{FF2B5EF4-FFF2-40B4-BE49-F238E27FC236}">
                <a16:creationId xmlns:a16="http://schemas.microsoft.com/office/drawing/2014/main" id="{CFB2B26B-22CD-DFD5-F89C-1807086B108C}"/>
              </a:ext>
            </a:extLst>
          </p:cNvPr>
          <p:cNvSpPr/>
          <p:nvPr userDrawn="1"/>
        </p:nvSpPr>
        <p:spPr>
          <a:xfrm>
            <a:off x="207214" y="1579418"/>
            <a:ext cx="1463247" cy="307571"/>
          </a:xfrm>
          <a:prstGeom prst="roundRect">
            <a:avLst/>
          </a:prstGeom>
          <a:solidFill>
            <a:schemeClr val="accent4">
              <a:lumMod val="60000"/>
              <a:lumOff val="40000"/>
            </a:schemeClr>
          </a:solidFill>
          <a:ln>
            <a:solidFill>
              <a:schemeClr val="accent4"/>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kumimoji="1" lang="ja-JP" altLang="en-US" sz="1600" b="0">
                <a:solidFill>
                  <a:schemeClr val="tx1"/>
                </a:solidFill>
              </a:rPr>
              <a:t>取組の方向</a:t>
            </a:r>
          </a:p>
        </p:txBody>
      </p:sp>
      <p:sp>
        <p:nvSpPr>
          <p:cNvPr id="12" name="フローチャート: 端子 11">
            <a:extLst>
              <a:ext uri="{FF2B5EF4-FFF2-40B4-BE49-F238E27FC236}">
                <a16:creationId xmlns:a16="http://schemas.microsoft.com/office/drawing/2014/main" id="{744B8CBA-BD88-BFCC-53DD-47105ACA3371}"/>
              </a:ext>
            </a:extLst>
          </p:cNvPr>
          <p:cNvSpPr/>
          <p:nvPr userDrawn="1"/>
        </p:nvSpPr>
        <p:spPr>
          <a:xfrm>
            <a:off x="291666" y="4036262"/>
            <a:ext cx="1378795" cy="307571"/>
          </a:xfrm>
          <a:prstGeom prst="flowChartTerminator">
            <a:avLst/>
          </a:prstGeom>
          <a:noFill/>
          <a:ln>
            <a:solidFill>
              <a:srgbClr val="9FB6E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chemeClr val="tx1"/>
                </a:solidFill>
              </a:rPr>
              <a:t>取組の内容</a:t>
            </a:r>
          </a:p>
        </p:txBody>
      </p:sp>
      <p:sp>
        <p:nvSpPr>
          <p:cNvPr id="15" name="テキスト プレースホルダー 14">
            <a:extLst>
              <a:ext uri="{FF2B5EF4-FFF2-40B4-BE49-F238E27FC236}">
                <a16:creationId xmlns:a16="http://schemas.microsoft.com/office/drawing/2014/main" id="{4824D1AE-F4E6-B9BC-FBED-6F3B7F9AE93F}"/>
              </a:ext>
            </a:extLst>
          </p:cNvPr>
          <p:cNvSpPr>
            <a:spLocks noGrp="1"/>
          </p:cNvSpPr>
          <p:nvPr>
            <p:ph type="body" sz="quarter" idx="11" hasCustomPrompt="1"/>
          </p:nvPr>
        </p:nvSpPr>
        <p:spPr>
          <a:xfrm>
            <a:off x="1809747" y="1612941"/>
            <a:ext cx="7475568" cy="1625657"/>
          </a:xfrm>
        </p:spPr>
        <p:txBody>
          <a:bodyPr>
            <a:normAutofit/>
          </a:bodyPr>
          <a:lstStyle>
            <a:lvl1pPr marL="285750" indent="-285750">
              <a:lnSpc>
                <a:spcPct val="100000"/>
              </a:lnSpc>
              <a:buClr>
                <a:schemeClr val="accent4"/>
              </a:buClr>
              <a:buFont typeface="Wingdings" panose="05000000000000000000" pitchFamily="2" charset="2"/>
              <a:buChar char="u"/>
              <a:defRPr sz="1400" b="1"/>
            </a:lvl1pPr>
          </a:lstStyle>
          <a:p>
            <a:pPr lvl="0"/>
            <a:r>
              <a:rPr kumimoji="1" lang="ja-JP" altLang="en-US"/>
              <a:t>テキストを入力</a:t>
            </a:r>
          </a:p>
        </p:txBody>
      </p:sp>
      <p:sp>
        <p:nvSpPr>
          <p:cNvPr id="17" name="テキスト プレースホルダー 14">
            <a:extLst>
              <a:ext uri="{FF2B5EF4-FFF2-40B4-BE49-F238E27FC236}">
                <a16:creationId xmlns:a16="http://schemas.microsoft.com/office/drawing/2014/main" id="{760A96A0-CD9B-B5C3-1C6F-E680080210C3}"/>
              </a:ext>
            </a:extLst>
          </p:cNvPr>
          <p:cNvSpPr>
            <a:spLocks noGrp="1"/>
          </p:cNvSpPr>
          <p:nvPr>
            <p:ph type="body" sz="quarter" idx="13" hasCustomPrompt="1"/>
          </p:nvPr>
        </p:nvSpPr>
        <p:spPr>
          <a:xfrm>
            <a:off x="1809747" y="4036262"/>
            <a:ext cx="7475568" cy="1458364"/>
          </a:xfrm>
        </p:spPr>
        <p:txBody>
          <a:bodyPr>
            <a:normAutofit/>
          </a:bodyPr>
          <a:lstStyle>
            <a:lvl1pPr marL="285750" indent="-285750">
              <a:lnSpc>
                <a:spcPct val="100000"/>
              </a:lnSpc>
              <a:buClr>
                <a:schemeClr val="accent1"/>
              </a:buClr>
              <a:buFont typeface="BIZ UDPゴシック" panose="020B0400000000000000" pitchFamily="50" charset="-128"/>
              <a:buChar char="○"/>
              <a:defRPr sz="1400"/>
            </a:lvl1pPr>
          </a:lstStyle>
          <a:p>
            <a:pPr lvl="0"/>
            <a:r>
              <a:rPr kumimoji="1" lang="ja-JP" altLang="en-US"/>
              <a:t>テキストを入力</a:t>
            </a:r>
          </a:p>
        </p:txBody>
      </p:sp>
    </p:spTree>
    <p:extLst>
      <p:ext uri="{BB962C8B-B14F-4D97-AF65-F5344CB8AC3E}">
        <p14:creationId xmlns:p14="http://schemas.microsoft.com/office/powerpoint/2010/main" val="1761743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タイトルとコンテンツ">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828DB408-2CB4-F0C6-A3DB-268800EC7142}"/>
              </a:ext>
            </a:extLst>
          </p:cNvPr>
          <p:cNvSpPr/>
          <p:nvPr userDrawn="1"/>
        </p:nvSpPr>
        <p:spPr>
          <a:xfrm>
            <a:off x="291665" y="1641875"/>
            <a:ext cx="8993649" cy="224605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title" hasCustomPrompt="1"/>
          </p:nvPr>
        </p:nvSpPr>
        <p:spPr/>
        <p:txBody>
          <a:bodyPr/>
          <a:lstStyle/>
          <a:p>
            <a:r>
              <a:rPr lang="ja-JP" altLang="en-US"/>
              <a:t>柱名を記載</a:t>
            </a:r>
            <a:endParaRPr lang="en-US"/>
          </a:p>
        </p:txBody>
      </p:sp>
      <p:sp>
        <p:nvSpPr>
          <p:cNvPr id="7" name="四角形: 対角を丸める 6">
            <a:extLst>
              <a:ext uri="{FF2B5EF4-FFF2-40B4-BE49-F238E27FC236}">
                <a16:creationId xmlns:a16="http://schemas.microsoft.com/office/drawing/2014/main" id="{22150E6E-29A0-B616-3CD2-C0EC4E5D9930}"/>
              </a:ext>
            </a:extLst>
          </p:cNvPr>
          <p:cNvSpPr/>
          <p:nvPr userDrawn="1"/>
        </p:nvSpPr>
        <p:spPr>
          <a:xfrm>
            <a:off x="207213" y="933883"/>
            <a:ext cx="9212830" cy="446837"/>
          </a:xfrm>
          <a:prstGeom prst="round2DiagRect">
            <a:avLst>
              <a:gd name="adj1" fmla="val 0"/>
              <a:gd name="adj2" fmla="val 30316"/>
            </a:avLst>
          </a:prstGeom>
          <a:solidFill>
            <a:srgbClr val="8FAADC"/>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2000" b="1" kern="0">
                <a:solidFill>
                  <a:prstClr val="white"/>
                </a:solidFill>
                <a:latin typeface="BIZ UDPゴシック" panose="020B0400000000000000" pitchFamily="50" charset="-128"/>
                <a:ea typeface="BIZ UDPゴシック" panose="020B0400000000000000" pitchFamily="50" charset="-128"/>
              </a:rPr>
              <a:t>	</a:t>
            </a:r>
            <a:endParaRPr kumimoji="1" lang="ja-JP" altLang="en-US" sz="2000" b="1" i="0" u="none" strike="noStrike" kern="0" cap="none" spc="0" normalizeH="0" baseline="0" noProof="0">
              <a:ln>
                <a:noFill/>
              </a:ln>
              <a:solidFill>
                <a:prstClr val="white"/>
              </a:solidFill>
              <a:uLnTx/>
              <a:uFillTx/>
              <a:latin typeface="BIZ UDPゴシック" panose="020B0400000000000000" pitchFamily="50" charset="-128"/>
              <a:ea typeface="BIZ UDPゴシック" panose="020B0400000000000000" pitchFamily="50" charset="-128"/>
            </a:endParaRPr>
          </a:p>
        </p:txBody>
      </p:sp>
      <p:sp>
        <p:nvSpPr>
          <p:cNvPr id="9" name="テキスト プレースホルダー 8">
            <a:extLst>
              <a:ext uri="{FF2B5EF4-FFF2-40B4-BE49-F238E27FC236}">
                <a16:creationId xmlns:a16="http://schemas.microsoft.com/office/drawing/2014/main" id="{087398BE-E37E-17FC-8EC4-02B67DA4E92C}"/>
              </a:ext>
            </a:extLst>
          </p:cNvPr>
          <p:cNvSpPr>
            <a:spLocks noGrp="1"/>
          </p:cNvSpPr>
          <p:nvPr>
            <p:ph type="body" sz="quarter" idx="10" hasCustomPrompt="1"/>
          </p:nvPr>
        </p:nvSpPr>
        <p:spPr>
          <a:xfrm>
            <a:off x="291666" y="933883"/>
            <a:ext cx="8993649" cy="446837"/>
          </a:xfrm>
        </p:spPr>
        <p:txBody>
          <a:bodyPr anchor="ctr">
            <a:normAutofit/>
          </a:bodyPr>
          <a:lstStyle>
            <a:lvl1pPr marL="0" indent="0">
              <a:buNone/>
              <a:defRPr sz="2000" b="1">
                <a:solidFill>
                  <a:schemeClr val="bg1"/>
                </a:solidFill>
              </a:defRPr>
            </a:lvl1pPr>
          </a:lstStyle>
          <a:p>
            <a:pPr lvl="0"/>
            <a:r>
              <a:rPr kumimoji="1" lang="ja-JP" altLang="en-US"/>
              <a:t>項目名を記載</a:t>
            </a:r>
          </a:p>
        </p:txBody>
      </p:sp>
      <p:sp>
        <p:nvSpPr>
          <p:cNvPr id="12" name="フローチャート: 端子 11">
            <a:extLst>
              <a:ext uri="{FF2B5EF4-FFF2-40B4-BE49-F238E27FC236}">
                <a16:creationId xmlns:a16="http://schemas.microsoft.com/office/drawing/2014/main" id="{744B8CBA-BD88-BFCC-53DD-47105ACA3371}"/>
              </a:ext>
            </a:extLst>
          </p:cNvPr>
          <p:cNvSpPr/>
          <p:nvPr userDrawn="1"/>
        </p:nvSpPr>
        <p:spPr>
          <a:xfrm>
            <a:off x="291666" y="4036262"/>
            <a:ext cx="1378795" cy="307571"/>
          </a:xfrm>
          <a:prstGeom prst="flowChartTerminator">
            <a:avLst/>
          </a:prstGeom>
          <a:noFill/>
          <a:ln>
            <a:solidFill>
              <a:srgbClr val="9FB6E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chemeClr val="tx1"/>
                </a:solidFill>
              </a:rPr>
              <a:t>取組の内容</a:t>
            </a:r>
          </a:p>
        </p:txBody>
      </p:sp>
      <p:sp>
        <p:nvSpPr>
          <p:cNvPr id="15" name="テキスト プレースホルダー 14">
            <a:extLst>
              <a:ext uri="{FF2B5EF4-FFF2-40B4-BE49-F238E27FC236}">
                <a16:creationId xmlns:a16="http://schemas.microsoft.com/office/drawing/2014/main" id="{4824D1AE-F4E6-B9BC-FBED-6F3B7F9AE93F}"/>
              </a:ext>
            </a:extLst>
          </p:cNvPr>
          <p:cNvSpPr>
            <a:spLocks noGrp="1"/>
          </p:cNvSpPr>
          <p:nvPr>
            <p:ph type="body" sz="quarter" idx="11" hasCustomPrompt="1"/>
          </p:nvPr>
        </p:nvSpPr>
        <p:spPr>
          <a:xfrm>
            <a:off x="407077" y="2066511"/>
            <a:ext cx="4292450" cy="1625657"/>
          </a:xfrm>
        </p:spPr>
        <p:txBody>
          <a:bodyPr>
            <a:normAutofit/>
          </a:bodyPr>
          <a:lstStyle>
            <a:lvl1pPr marL="285750" indent="-285750">
              <a:lnSpc>
                <a:spcPct val="100000"/>
              </a:lnSpc>
              <a:buClr>
                <a:schemeClr val="accent4"/>
              </a:buClr>
              <a:buFont typeface="Wingdings" panose="05000000000000000000" pitchFamily="2" charset="2"/>
              <a:buChar char="u"/>
              <a:defRPr sz="1400"/>
            </a:lvl1pPr>
          </a:lstStyle>
          <a:p>
            <a:pPr lvl="0"/>
            <a:r>
              <a:rPr kumimoji="1" lang="ja-JP" altLang="en-US"/>
              <a:t>テキストを入力</a:t>
            </a:r>
          </a:p>
        </p:txBody>
      </p:sp>
      <p:sp>
        <p:nvSpPr>
          <p:cNvPr id="16" name="テキスト プレースホルダー 14">
            <a:extLst>
              <a:ext uri="{FF2B5EF4-FFF2-40B4-BE49-F238E27FC236}">
                <a16:creationId xmlns:a16="http://schemas.microsoft.com/office/drawing/2014/main" id="{701A37BF-F119-3BBE-6663-80A58FC51D9E}"/>
              </a:ext>
            </a:extLst>
          </p:cNvPr>
          <p:cNvSpPr>
            <a:spLocks noGrp="1"/>
          </p:cNvSpPr>
          <p:nvPr>
            <p:ph type="body" sz="quarter" idx="12" hasCustomPrompt="1"/>
          </p:nvPr>
        </p:nvSpPr>
        <p:spPr>
          <a:xfrm>
            <a:off x="4878184" y="2069715"/>
            <a:ext cx="4292450" cy="1625657"/>
          </a:xfrm>
        </p:spPr>
        <p:txBody>
          <a:bodyPr>
            <a:normAutofit/>
          </a:bodyPr>
          <a:lstStyle>
            <a:lvl1pPr marL="285750" indent="-285750">
              <a:lnSpc>
                <a:spcPct val="100000"/>
              </a:lnSpc>
              <a:buClr>
                <a:schemeClr val="accent4"/>
              </a:buClr>
              <a:buFont typeface="Wingdings" panose="05000000000000000000" pitchFamily="2" charset="2"/>
              <a:buChar char="u"/>
              <a:defRPr sz="1400"/>
            </a:lvl1pPr>
          </a:lstStyle>
          <a:p>
            <a:pPr lvl="0"/>
            <a:r>
              <a:rPr kumimoji="1" lang="ja-JP" altLang="en-US"/>
              <a:t>テキストを入力</a:t>
            </a:r>
          </a:p>
        </p:txBody>
      </p:sp>
      <p:sp>
        <p:nvSpPr>
          <p:cNvPr id="17" name="テキスト プレースホルダー 14">
            <a:extLst>
              <a:ext uri="{FF2B5EF4-FFF2-40B4-BE49-F238E27FC236}">
                <a16:creationId xmlns:a16="http://schemas.microsoft.com/office/drawing/2014/main" id="{760A96A0-CD9B-B5C3-1C6F-E680080210C3}"/>
              </a:ext>
            </a:extLst>
          </p:cNvPr>
          <p:cNvSpPr>
            <a:spLocks noGrp="1"/>
          </p:cNvSpPr>
          <p:nvPr>
            <p:ph type="body" sz="quarter" idx="13" hasCustomPrompt="1"/>
          </p:nvPr>
        </p:nvSpPr>
        <p:spPr>
          <a:xfrm>
            <a:off x="291666" y="4465754"/>
            <a:ext cx="9053560" cy="1458364"/>
          </a:xfrm>
        </p:spPr>
        <p:txBody>
          <a:bodyPr>
            <a:normAutofit/>
          </a:bodyPr>
          <a:lstStyle>
            <a:lvl1pPr marL="285750" indent="-285750">
              <a:lnSpc>
                <a:spcPct val="100000"/>
              </a:lnSpc>
              <a:buClr>
                <a:schemeClr val="accent1"/>
              </a:buClr>
              <a:buFont typeface="BIZ UDPゴシック" panose="020B0400000000000000" pitchFamily="50" charset="-128"/>
              <a:buChar char="○"/>
              <a:defRPr sz="1400"/>
            </a:lvl1pPr>
          </a:lstStyle>
          <a:p>
            <a:pPr lvl="0"/>
            <a:r>
              <a:rPr kumimoji="1" lang="ja-JP" altLang="en-US"/>
              <a:t>テキストを入力</a:t>
            </a:r>
          </a:p>
        </p:txBody>
      </p:sp>
      <p:sp>
        <p:nvSpPr>
          <p:cNvPr id="4" name="テキスト ボックス 3">
            <a:extLst>
              <a:ext uri="{FF2B5EF4-FFF2-40B4-BE49-F238E27FC236}">
                <a16:creationId xmlns:a16="http://schemas.microsoft.com/office/drawing/2014/main" id="{68BAA9E5-2938-159E-7224-9DA174A0A258}"/>
              </a:ext>
            </a:extLst>
          </p:cNvPr>
          <p:cNvSpPr txBox="1"/>
          <p:nvPr userDrawn="1"/>
        </p:nvSpPr>
        <p:spPr>
          <a:xfrm>
            <a:off x="291665" y="1653789"/>
            <a:ext cx="1210588" cy="338554"/>
          </a:xfrm>
          <a:prstGeom prst="rect">
            <a:avLst/>
          </a:prstGeom>
          <a:noFill/>
        </p:spPr>
        <p:txBody>
          <a:bodyPr wrap="none" rtlCol="0">
            <a:spAutoFit/>
          </a:bodyPr>
          <a:lstStyle/>
          <a:p>
            <a:pPr algn="ctr"/>
            <a:r>
              <a:rPr kumimoji="1" lang="ja-JP" altLang="en-US" sz="1600" b="1">
                <a:solidFill>
                  <a:srgbClr val="ED7D31"/>
                </a:solidFill>
              </a:rPr>
              <a:t>取組の方向</a:t>
            </a:r>
          </a:p>
        </p:txBody>
      </p:sp>
    </p:spTree>
    <p:extLst>
      <p:ext uri="{BB962C8B-B14F-4D97-AF65-F5344CB8AC3E}">
        <p14:creationId xmlns:p14="http://schemas.microsoft.com/office/powerpoint/2010/main" val="948387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タイトルとコンテンツ">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828DB408-2CB4-F0C6-A3DB-268800EC7142}"/>
              </a:ext>
            </a:extLst>
          </p:cNvPr>
          <p:cNvSpPr/>
          <p:nvPr userDrawn="1"/>
        </p:nvSpPr>
        <p:spPr>
          <a:xfrm>
            <a:off x="291665" y="1641875"/>
            <a:ext cx="8993649" cy="224605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title" hasCustomPrompt="1"/>
          </p:nvPr>
        </p:nvSpPr>
        <p:spPr/>
        <p:txBody>
          <a:bodyPr/>
          <a:lstStyle/>
          <a:p>
            <a:r>
              <a:rPr lang="ja-JP" altLang="en-US"/>
              <a:t>柱名を記載</a:t>
            </a:r>
            <a:endParaRPr lang="en-US"/>
          </a:p>
        </p:txBody>
      </p:sp>
      <p:sp>
        <p:nvSpPr>
          <p:cNvPr id="7" name="四角形: 対角を丸める 6">
            <a:extLst>
              <a:ext uri="{FF2B5EF4-FFF2-40B4-BE49-F238E27FC236}">
                <a16:creationId xmlns:a16="http://schemas.microsoft.com/office/drawing/2014/main" id="{22150E6E-29A0-B616-3CD2-C0EC4E5D9930}"/>
              </a:ext>
            </a:extLst>
          </p:cNvPr>
          <p:cNvSpPr/>
          <p:nvPr userDrawn="1"/>
        </p:nvSpPr>
        <p:spPr>
          <a:xfrm>
            <a:off x="207213" y="933883"/>
            <a:ext cx="9212830" cy="446837"/>
          </a:xfrm>
          <a:prstGeom prst="round2DiagRect">
            <a:avLst>
              <a:gd name="adj1" fmla="val 0"/>
              <a:gd name="adj2" fmla="val 30316"/>
            </a:avLst>
          </a:prstGeom>
          <a:solidFill>
            <a:srgbClr val="8FAADC"/>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2000" b="1" kern="0">
                <a:solidFill>
                  <a:prstClr val="white"/>
                </a:solidFill>
                <a:latin typeface="BIZ UDPゴシック" panose="020B0400000000000000" pitchFamily="50" charset="-128"/>
                <a:ea typeface="BIZ UDPゴシック" panose="020B0400000000000000" pitchFamily="50" charset="-128"/>
              </a:rPr>
              <a:t>	</a:t>
            </a:r>
            <a:endParaRPr kumimoji="1" lang="ja-JP" altLang="en-US" sz="2000" b="1" i="0" u="none" strike="noStrike" kern="0" cap="none" spc="0" normalizeH="0" baseline="0" noProof="0">
              <a:ln>
                <a:noFill/>
              </a:ln>
              <a:solidFill>
                <a:prstClr val="white"/>
              </a:solidFill>
              <a:uLnTx/>
              <a:uFillTx/>
              <a:latin typeface="BIZ UDPゴシック" panose="020B0400000000000000" pitchFamily="50" charset="-128"/>
              <a:ea typeface="BIZ UDPゴシック" panose="020B0400000000000000" pitchFamily="50" charset="-128"/>
            </a:endParaRPr>
          </a:p>
        </p:txBody>
      </p:sp>
      <p:sp>
        <p:nvSpPr>
          <p:cNvPr id="9" name="テキスト プレースホルダー 8">
            <a:extLst>
              <a:ext uri="{FF2B5EF4-FFF2-40B4-BE49-F238E27FC236}">
                <a16:creationId xmlns:a16="http://schemas.microsoft.com/office/drawing/2014/main" id="{087398BE-E37E-17FC-8EC4-02B67DA4E92C}"/>
              </a:ext>
            </a:extLst>
          </p:cNvPr>
          <p:cNvSpPr>
            <a:spLocks noGrp="1"/>
          </p:cNvSpPr>
          <p:nvPr>
            <p:ph type="body" sz="quarter" idx="10" hasCustomPrompt="1"/>
          </p:nvPr>
        </p:nvSpPr>
        <p:spPr>
          <a:xfrm>
            <a:off x="291666" y="933883"/>
            <a:ext cx="8993649" cy="446837"/>
          </a:xfrm>
        </p:spPr>
        <p:txBody>
          <a:bodyPr anchor="ctr">
            <a:normAutofit/>
          </a:bodyPr>
          <a:lstStyle>
            <a:lvl1pPr marL="0" indent="0">
              <a:buNone/>
              <a:defRPr sz="2000" b="1">
                <a:solidFill>
                  <a:schemeClr val="bg1"/>
                </a:solidFill>
              </a:defRPr>
            </a:lvl1pPr>
          </a:lstStyle>
          <a:p>
            <a:pPr lvl="0"/>
            <a:r>
              <a:rPr kumimoji="1" lang="ja-JP" altLang="en-US"/>
              <a:t>項目名を記載</a:t>
            </a:r>
          </a:p>
        </p:txBody>
      </p:sp>
      <p:sp>
        <p:nvSpPr>
          <p:cNvPr id="12" name="フローチャート: 端子 11">
            <a:extLst>
              <a:ext uri="{FF2B5EF4-FFF2-40B4-BE49-F238E27FC236}">
                <a16:creationId xmlns:a16="http://schemas.microsoft.com/office/drawing/2014/main" id="{744B8CBA-BD88-BFCC-53DD-47105ACA3371}"/>
              </a:ext>
            </a:extLst>
          </p:cNvPr>
          <p:cNvSpPr/>
          <p:nvPr userDrawn="1"/>
        </p:nvSpPr>
        <p:spPr>
          <a:xfrm>
            <a:off x="291666" y="4036262"/>
            <a:ext cx="1378795" cy="307571"/>
          </a:xfrm>
          <a:prstGeom prst="flowChartTerminator">
            <a:avLst/>
          </a:prstGeom>
          <a:noFill/>
          <a:ln>
            <a:solidFill>
              <a:srgbClr val="9FB6E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chemeClr val="tx1"/>
                </a:solidFill>
              </a:rPr>
              <a:t>取組の内容</a:t>
            </a:r>
          </a:p>
        </p:txBody>
      </p:sp>
      <p:sp>
        <p:nvSpPr>
          <p:cNvPr id="15" name="テキスト プレースホルダー 14">
            <a:extLst>
              <a:ext uri="{FF2B5EF4-FFF2-40B4-BE49-F238E27FC236}">
                <a16:creationId xmlns:a16="http://schemas.microsoft.com/office/drawing/2014/main" id="{4824D1AE-F4E6-B9BC-FBED-6F3B7F9AE93F}"/>
              </a:ext>
            </a:extLst>
          </p:cNvPr>
          <p:cNvSpPr>
            <a:spLocks noGrp="1"/>
          </p:cNvSpPr>
          <p:nvPr>
            <p:ph type="body" sz="quarter" idx="11" hasCustomPrompt="1"/>
          </p:nvPr>
        </p:nvSpPr>
        <p:spPr>
          <a:xfrm>
            <a:off x="407077" y="2066511"/>
            <a:ext cx="4292450" cy="1625657"/>
          </a:xfrm>
        </p:spPr>
        <p:txBody>
          <a:bodyPr>
            <a:normAutofit/>
          </a:bodyPr>
          <a:lstStyle>
            <a:lvl1pPr marL="285750" indent="-285750">
              <a:lnSpc>
                <a:spcPct val="100000"/>
              </a:lnSpc>
              <a:buClr>
                <a:schemeClr val="accent1"/>
              </a:buClr>
              <a:buFont typeface="Wingdings" panose="05000000000000000000" pitchFamily="2" charset="2"/>
              <a:buChar char="u"/>
              <a:defRPr sz="1400"/>
            </a:lvl1pPr>
          </a:lstStyle>
          <a:p>
            <a:pPr lvl="0"/>
            <a:r>
              <a:rPr kumimoji="1" lang="ja-JP" altLang="en-US"/>
              <a:t>テキストを入力</a:t>
            </a:r>
          </a:p>
        </p:txBody>
      </p:sp>
      <p:sp>
        <p:nvSpPr>
          <p:cNvPr id="16" name="テキスト プレースホルダー 14">
            <a:extLst>
              <a:ext uri="{FF2B5EF4-FFF2-40B4-BE49-F238E27FC236}">
                <a16:creationId xmlns:a16="http://schemas.microsoft.com/office/drawing/2014/main" id="{701A37BF-F119-3BBE-6663-80A58FC51D9E}"/>
              </a:ext>
            </a:extLst>
          </p:cNvPr>
          <p:cNvSpPr>
            <a:spLocks noGrp="1"/>
          </p:cNvSpPr>
          <p:nvPr>
            <p:ph type="body" sz="quarter" idx="12" hasCustomPrompt="1"/>
          </p:nvPr>
        </p:nvSpPr>
        <p:spPr>
          <a:xfrm>
            <a:off x="4878184" y="2069715"/>
            <a:ext cx="4292450" cy="1625657"/>
          </a:xfrm>
        </p:spPr>
        <p:txBody>
          <a:bodyPr>
            <a:normAutofit/>
          </a:bodyPr>
          <a:lstStyle>
            <a:lvl1pPr marL="285750" indent="-285750">
              <a:lnSpc>
                <a:spcPct val="100000"/>
              </a:lnSpc>
              <a:buClr>
                <a:schemeClr val="accent1"/>
              </a:buClr>
              <a:buFont typeface="Wingdings" panose="05000000000000000000" pitchFamily="2" charset="2"/>
              <a:buChar char="u"/>
              <a:defRPr sz="1400"/>
            </a:lvl1pPr>
          </a:lstStyle>
          <a:p>
            <a:pPr lvl="0"/>
            <a:r>
              <a:rPr kumimoji="1" lang="ja-JP" altLang="en-US"/>
              <a:t>テキストを入力</a:t>
            </a:r>
          </a:p>
        </p:txBody>
      </p:sp>
      <p:sp>
        <p:nvSpPr>
          <p:cNvPr id="17" name="テキスト プレースホルダー 14">
            <a:extLst>
              <a:ext uri="{FF2B5EF4-FFF2-40B4-BE49-F238E27FC236}">
                <a16:creationId xmlns:a16="http://schemas.microsoft.com/office/drawing/2014/main" id="{760A96A0-CD9B-B5C3-1C6F-E680080210C3}"/>
              </a:ext>
            </a:extLst>
          </p:cNvPr>
          <p:cNvSpPr>
            <a:spLocks noGrp="1"/>
          </p:cNvSpPr>
          <p:nvPr>
            <p:ph type="body" sz="quarter" idx="13" hasCustomPrompt="1"/>
          </p:nvPr>
        </p:nvSpPr>
        <p:spPr>
          <a:xfrm>
            <a:off x="291666" y="4465754"/>
            <a:ext cx="9053560" cy="1458364"/>
          </a:xfrm>
        </p:spPr>
        <p:txBody>
          <a:bodyPr>
            <a:normAutofit/>
          </a:bodyPr>
          <a:lstStyle>
            <a:lvl1pPr marL="285750" indent="-285750">
              <a:lnSpc>
                <a:spcPct val="100000"/>
              </a:lnSpc>
              <a:buClr>
                <a:schemeClr val="accent1"/>
              </a:buClr>
              <a:buFont typeface="BIZ UDPゴシック" panose="020B0400000000000000" pitchFamily="50" charset="-128"/>
              <a:buChar char="○"/>
              <a:defRPr sz="1400"/>
            </a:lvl1pPr>
          </a:lstStyle>
          <a:p>
            <a:pPr lvl="0"/>
            <a:r>
              <a:rPr kumimoji="1" lang="ja-JP" altLang="en-US"/>
              <a:t>テキストを入力</a:t>
            </a:r>
          </a:p>
        </p:txBody>
      </p:sp>
      <p:sp>
        <p:nvSpPr>
          <p:cNvPr id="4" name="テキスト ボックス 3">
            <a:extLst>
              <a:ext uri="{FF2B5EF4-FFF2-40B4-BE49-F238E27FC236}">
                <a16:creationId xmlns:a16="http://schemas.microsoft.com/office/drawing/2014/main" id="{68BAA9E5-2938-159E-7224-9DA174A0A258}"/>
              </a:ext>
            </a:extLst>
          </p:cNvPr>
          <p:cNvSpPr txBox="1"/>
          <p:nvPr userDrawn="1"/>
        </p:nvSpPr>
        <p:spPr>
          <a:xfrm>
            <a:off x="291665" y="1653789"/>
            <a:ext cx="1210588" cy="338554"/>
          </a:xfrm>
          <a:prstGeom prst="rect">
            <a:avLst/>
          </a:prstGeom>
          <a:noFill/>
        </p:spPr>
        <p:txBody>
          <a:bodyPr wrap="none" rtlCol="0">
            <a:spAutoFit/>
          </a:bodyPr>
          <a:lstStyle/>
          <a:p>
            <a:pPr algn="ctr"/>
            <a:r>
              <a:rPr kumimoji="1" lang="ja-JP" altLang="en-US" sz="1600" b="1">
                <a:solidFill>
                  <a:srgbClr val="005B99"/>
                </a:solidFill>
              </a:rPr>
              <a:t>取組の方向</a:t>
            </a:r>
          </a:p>
        </p:txBody>
      </p:sp>
    </p:spTree>
    <p:extLst>
      <p:ext uri="{BB962C8B-B14F-4D97-AF65-F5344CB8AC3E}">
        <p14:creationId xmlns:p14="http://schemas.microsoft.com/office/powerpoint/2010/main" val="3622168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汎用">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41D49A-254D-BBF1-6C9E-BF7EF14FC931}"/>
              </a:ext>
            </a:extLst>
          </p:cNvPr>
          <p:cNvSpPr>
            <a:spLocks noGrp="1"/>
          </p:cNvSpPr>
          <p:nvPr>
            <p:ph type="title"/>
          </p:nvPr>
        </p:nvSpPr>
        <p:spPr/>
        <p:txBody>
          <a:bodyPr/>
          <a:lstStyle/>
          <a:p>
            <a:r>
              <a:rPr kumimoji="1" lang="ja-JP" altLang="en-US"/>
              <a:t>マスター タイトルの書式設定</a:t>
            </a:r>
          </a:p>
        </p:txBody>
      </p:sp>
      <p:sp>
        <p:nvSpPr>
          <p:cNvPr id="4" name="コンテンツ プレースホルダー 3">
            <a:extLst>
              <a:ext uri="{FF2B5EF4-FFF2-40B4-BE49-F238E27FC236}">
                <a16:creationId xmlns:a16="http://schemas.microsoft.com/office/drawing/2014/main" id="{08E4380B-3EE3-C3DA-FF00-6692D561A1AD}"/>
              </a:ext>
            </a:extLst>
          </p:cNvPr>
          <p:cNvSpPr>
            <a:spLocks noGrp="1"/>
          </p:cNvSpPr>
          <p:nvPr>
            <p:ph sz="quarter" idx="10"/>
          </p:nvPr>
        </p:nvSpPr>
        <p:spPr>
          <a:xfrm>
            <a:off x="274457" y="949325"/>
            <a:ext cx="9145587" cy="5256213"/>
          </a:xfrm>
        </p:spPr>
        <p:txBody>
          <a:bodyPr>
            <a:normAutofit/>
          </a:bodyPr>
          <a:lstStyle>
            <a:lvl1pPr>
              <a:lnSpc>
                <a:spcPct val="100000"/>
              </a:lnSpc>
              <a:spcBef>
                <a:spcPts val="600"/>
              </a:spcBef>
              <a:defRPr sz="2000"/>
            </a:lvl1pPr>
            <a:lvl2pPr>
              <a:lnSpc>
                <a:spcPct val="100000"/>
              </a:lnSpc>
              <a:spcBef>
                <a:spcPts val="600"/>
              </a:spcBef>
              <a:defRPr sz="1800"/>
            </a:lvl2pPr>
            <a:lvl3pPr>
              <a:lnSpc>
                <a:spcPct val="100000"/>
              </a:lnSpc>
              <a:spcBef>
                <a:spcPts val="600"/>
              </a:spcBef>
              <a:defRPr sz="1600"/>
            </a:lvl3pPr>
            <a:lvl4pPr>
              <a:lnSpc>
                <a:spcPct val="100000"/>
              </a:lnSpc>
              <a:spcBef>
                <a:spcPts val="600"/>
              </a:spcBef>
              <a:defRPr sz="1400"/>
            </a:lvl4pPr>
            <a:lvl5pPr>
              <a:lnSpc>
                <a:spcPct val="100000"/>
              </a:lnSpc>
              <a:spcBef>
                <a:spcPts val="600"/>
              </a:spcBef>
              <a:defRPr sz="140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3983820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柱用（取組の方向性あり）">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A97D985D-5E9A-4F61-F8CA-47CCC153CFF4}"/>
              </a:ext>
            </a:extLst>
          </p:cNvPr>
          <p:cNvSpPr/>
          <p:nvPr userDrawn="1"/>
        </p:nvSpPr>
        <p:spPr>
          <a:xfrm>
            <a:off x="207213" y="4264529"/>
            <a:ext cx="9489389" cy="2298196"/>
          </a:xfrm>
          <a:prstGeom prst="rect">
            <a:avLst/>
          </a:prstGeom>
          <a:solidFill>
            <a:srgbClr val="DBEC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title" hasCustomPrompt="1"/>
          </p:nvPr>
        </p:nvSpPr>
        <p:spPr/>
        <p:txBody>
          <a:bodyPr/>
          <a:lstStyle/>
          <a:p>
            <a:r>
              <a:rPr lang="ja-JP" altLang="en-US"/>
              <a:t>柱名を記載</a:t>
            </a:r>
            <a:endParaRPr lang="en-US"/>
          </a:p>
        </p:txBody>
      </p:sp>
      <p:sp>
        <p:nvSpPr>
          <p:cNvPr id="7" name="四角形: 対角を丸める 6">
            <a:extLst>
              <a:ext uri="{FF2B5EF4-FFF2-40B4-BE49-F238E27FC236}">
                <a16:creationId xmlns:a16="http://schemas.microsoft.com/office/drawing/2014/main" id="{22150E6E-29A0-B616-3CD2-C0EC4E5D9930}"/>
              </a:ext>
            </a:extLst>
          </p:cNvPr>
          <p:cNvSpPr/>
          <p:nvPr userDrawn="1"/>
        </p:nvSpPr>
        <p:spPr>
          <a:xfrm>
            <a:off x="209398" y="933883"/>
            <a:ext cx="9487204" cy="446837"/>
          </a:xfrm>
          <a:prstGeom prst="round2DiagRect">
            <a:avLst>
              <a:gd name="adj1" fmla="val 0"/>
              <a:gd name="adj2" fmla="val 30316"/>
            </a:avLst>
          </a:prstGeom>
          <a:solidFill>
            <a:srgbClr val="8FAADC"/>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2000" b="1" kern="0">
                <a:solidFill>
                  <a:prstClr val="white"/>
                </a:solidFill>
                <a:latin typeface="BIZ UDPゴシック" panose="020B0400000000000000" pitchFamily="50" charset="-128"/>
                <a:ea typeface="BIZ UDPゴシック" panose="020B0400000000000000" pitchFamily="50" charset="-128"/>
              </a:rPr>
              <a:t>	</a:t>
            </a:r>
            <a:endParaRPr kumimoji="1" lang="ja-JP" altLang="en-US" sz="2000" b="1" i="0" u="none" strike="noStrike" kern="0" cap="none" spc="0" normalizeH="0" baseline="0" noProof="0">
              <a:ln>
                <a:noFill/>
              </a:ln>
              <a:solidFill>
                <a:prstClr val="white"/>
              </a:solidFill>
              <a:uLnTx/>
              <a:uFillTx/>
              <a:latin typeface="BIZ UDPゴシック" panose="020B0400000000000000" pitchFamily="50" charset="-128"/>
              <a:ea typeface="BIZ UDPゴシック" panose="020B0400000000000000" pitchFamily="50" charset="-128"/>
            </a:endParaRPr>
          </a:p>
        </p:txBody>
      </p:sp>
      <p:sp>
        <p:nvSpPr>
          <p:cNvPr id="9" name="テキスト プレースホルダー 8">
            <a:extLst>
              <a:ext uri="{FF2B5EF4-FFF2-40B4-BE49-F238E27FC236}">
                <a16:creationId xmlns:a16="http://schemas.microsoft.com/office/drawing/2014/main" id="{087398BE-E37E-17FC-8EC4-02B67DA4E92C}"/>
              </a:ext>
            </a:extLst>
          </p:cNvPr>
          <p:cNvSpPr>
            <a:spLocks noGrp="1"/>
          </p:cNvSpPr>
          <p:nvPr>
            <p:ph type="body" sz="quarter" idx="10" hasCustomPrompt="1"/>
          </p:nvPr>
        </p:nvSpPr>
        <p:spPr>
          <a:xfrm>
            <a:off x="291666" y="933883"/>
            <a:ext cx="8993649" cy="446837"/>
          </a:xfrm>
        </p:spPr>
        <p:txBody>
          <a:bodyPr anchor="ctr">
            <a:normAutofit/>
          </a:bodyPr>
          <a:lstStyle>
            <a:lvl1pPr marL="0" indent="0">
              <a:buNone/>
              <a:defRPr sz="2000" b="1">
                <a:solidFill>
                  <a:schemeClr val="bg1"/>
                </a:solidFill>
              </a:defRPr>
            </a:lvl1pPr>
          </a:lstStyle>
          <a:p>
            <a:pPr lvl="0"/>
            <a:r>
              <a:rPr kumimoji="1" lang="ja-JP" altLang="en-US"/>
              <a:t>項目名を記載</a:t>
            </a:r>
          </a:p>
        </p:txBody>
      </p:sp>
      <p:sp>
        <p:nvSpPr>
          <p:cNvPr id="11" name="正方形/長方形 10">
            <a:extLst>
              <a:ext uri="{FF2B5EF4-FFF2-40B4-BE49-F238E27FC236}">
                <a16:creationId xmlns:a16="http://schemas.microsoft.com/office/drawing/2014/main" id="{63A43620-8B7F-6CF4-C9CB-6F3E937DCD8F}"/>
              </a:ext>
            </a:extLst>
          </p:cNvPr>
          <p:cNvSpPr/>
          <p:nvPr userDrawn="1"/>
        </p:nvSpPr>
        <p:spPr>
          <a:xfrm>
            <a:off x="5223365" y="1492202"/>
            <a:ext cx="4473237" cy="2694808"/>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200"/>
              </a:lnSpc>
            </a:pPr>
            <a:endParaRPr kumimoji="1" lang="ja-JP" altLang="en-US"/>
          </a:p>
        </p:txBody>
      </p:sp>
      <p:sp>
        <p:nvSpPr>
          <p:cNvPr id="8" name="テキスト プレースホルダー 14">
            <a:extLst>
              <a:ext uri="{FF2B5EF4-FFF2-40B4-BE49-F238E27FC236}">
                <a16:creationId xmlns:a16="http://schemas.microsoft.com/office/drawing/2014/main" id="{D16D465E-2F64-6352-CC03-20FA8C2BA3A0}"/>
              </a:ext>
            </a:extLst>
          </p:cNvPr>
          <p:cNvSpPr>
            <a:spLocks noGrp="1"/>
          </p:cNvSpPr>
          <p:nvPr>
            <p:ph type="body" sz="quarter" idx="11" hasCustomPrompt="1"/>
          </p:nvPr>
        </p:nvSpPr>
        <p:spPr>
          <a:xfrm>
            <a:off x="5373977" y="1959358"/>
            <a:ext cx="2894400" cy="2045514"/>
          </a:xfrm>
        </p:spPr>
        <p:txBody>
          <a:bodyPr>
            <a:noAutofit/>
          </a:bodyPr>
          <a:lstStyle>
            <a:lvl1pPr marL="285750" indent="-285750">
              <a:lnSpc>
                <a:spcPts val="2300"/>
              </a:lnSpc>
              <a:spcBef>
                <a:spcPts val="0"/>
              </a:spcBef>
              <a:spcAft>
                <a:spcPts val="900"/>
              </a:spcAft>
              <a:buClr>
                <a:schemeClr val="accent4"/>
              </a:buClr>
              <a:buFont typeface="Wingdings" panose="05000000000000000000" pitchFamily="2" charset="2"/>
              <a:buChar char="u"/>
              <a:defRPr sz="1500"/>
            </a:lvl1pPr>
          </a:lstStyle>
          <a:p>
            <a:pPr lvl="0"/>
            <a:r>
              <a:rPr kumimoji="1" lang="ja-JP" altLang="en-US"/>
              <a:t>テキストを入力</a:t>
            </a:r>
          </a:p>
        </p:txBody>
      </p:sp>
      <p:sp>
        <p:nvSpPr>
          <p:cNvPr id="13" name="正方形/長方形 12">
            <a:extLst>
              <a:ext uri="{FF2B5EF4-FFF2-40B4-BE49-F238E27FC236}">
                <a16:creationId xmlns:a16="http://schemas.microsoft.com/office/drawing/2014/main" id="{0BEA3B59-C4A9-EF7B-7D80-06E9CF2392B5}"/>
              </a:ext>
            </a:extLst>
          </p:cNvPr>
          <p:cNvSpPr/>
          <p:nvPr userDrawn="1"/>
        </p:nvSpPr>
        <p:spPr>
          <a:xfrm>
            <a:off x="207213" y="1492202"/>
            <a:ext cx="4473237" cy="2694808"/>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プレースホルダー 14">
            <a:extLst>
              <a:ext uri="{FF2B5EF4-FFF2-40B4-BE49-F238E27FC236}">
                <a16:creationId xmlns:a16="http://schemas.microsoft.com/office/drawing/2014/main" id="{68FE3DCB-1B68-F3DA-8D03-FFC7A0179BC3}"/>
              </a:ext>
            </a:extLst>
          </p:cNvPr>
          <p:cNvSpPr>
            <a:spLocks noGrp="1"/>
          </p:cNvSpPr>
          <p:nvPr>
            <p:ph type="body" sz="quarter" idx="15" hasCustomPrompt="1"/>
          </p:nvPr>
        </p:nvSpPr>
        <p:spPr>
          <a:xfrm>
            <a:off x="349200" y="1959357"/>
            <a:ext cx="2893001" cy="2045515"/>
          </a:xfrm>
        </p:spPr>
        <p:txBody>
          <a:bodyPr>
            <a:noAutofit/>
          </a:bodyPr>
          <a:lstStyle>
            <a:lvl1pPr marL="285750" indent="-285750">
              <a:lnSpc>
                <a:spcPts val="2300"/>
              </a:lnSpc>
              <a:spcBef>
                <a:spcPts val="0"/>
              </a:spcBef>
              <a:spcAft>
                <a:spcPts val="900"/>
              </a:spcAft>
              <a:buClr>
                <a:schemeClr val="accent1"/>
              </a:buClr>
              <a:buFont typeface="Wingdings" panose="05000000000000000000" pitchFamily="2" charset="2"/>
              <a:buChar char="u"/>
              <a:defRPr sz="1500"/>
            </a:lvl1pPr>
          </a:lstStyle>
          <a:p>
            <a:pPr lvl="0"/>
            <a:r>
              <a:rPr kumimoji="1" lang="ja-JP" altLang="en-US"/>
              <a:t>テキストを入力</a:t>
            </a:r>
          </a:p>
        </p:txBody>
      </p:sp>
      <p:sp>
        <p:nvSpPr>
          <p:cNvPr id="16" name="テキスト ボックス 15">
            <a:extLst>
              <a:ext uri="{FF2B5EF4-FFF2-40B4-BE49-F238E27FC236}">
                <a16:creationId xmlns:a16="http://schemas.microsoft.com/office/drawing/2014/main" id="{E772458F-E9CC-F6DC-F7E0-04779AD39DD9}"/>
              </a:ext>
            </a:extLst>
          </p:cNvPr>
          <p:cNvSpPr txBox="1"/>
          <p:nvPr userDrawn="1"/>
        </p:nvSpPr>
        <p:spPr>
          <a:xfrm>
            <a:off x="1827654" y="1578102"/>
            <a:ext cx="1174163" cy="338554"/>
          </a:xfrm>
          <a:prstGeom prst="rect">
            <a:avLst/>
          </a:prstGeom>
          <a:noFill/>
        </p:spPr>
        <p:txBody>
          <a:bodyPr wrap="none" rtlCol="0">
            <a:spAutoFit/>
          </a:bodyPr>
          <a:lstStyle/>
          <a:p>
            <a:pPr algn="ctr"/>
            <a:r>
              <a:rPr kumimoji="1" lang="ja-JP" altLang="en-US" sz="1600" b="1">
                <a:solidFill>
                  <a:srgbClr val="005B99"/>
                </a:solidFill>
              </a:rPr>
              <a:t>現状と課題</a:t>
            </a:r>
          </a:p>
        </p:txBody>
      </p:sp>
      <p:sp>
        <p:nvSpPr>
          <p:cNvPr id="18" name="テキスト ボックス 17">
            <a:extLst>
              <a:ext uri="{FF2B5EF4-FFF2-40B4-BE49-F238E27FC236}">
                <a16:creationId xmlns:a16="http://schemas.microsoft.com/office/drawing/2014/main" id="{9F6425E0-A4DC-DA36-746B-FE9C09B3CBBA}"/>
              </a:ext>
            </a:extLst>
          </p:cNvPr>
          <p:cNvSpPr txBox="1"/>
          <p:nvPr userDrawn="1"/>
        </p:nvSpPr>
        <p:spPr>
          <a:xfrm>
            <a:off x="6989582" y="1564276"/>
            <a:ext cx="998991" cy="338554"/>
          </a:xfrm>
          <a:prstGeom prst="rect">
            <a:avLst/>
          </a:prstGeom>
          <a:noFill/>
        </p:spPr>
        <p:txBody>
          <a:bodyPr wrap="none" rtlCol="0">
            <a:spAutoFit/>
          </a:bodyPr>
          <a:lstStyle/>
          <a:p>
            <a:pPr algn="ctr"/>
            <a:r>
              <a:rPr kumimoji="1" lang="ja-JP" altLang="en-US" sz="1600" b="1">
                <a:solidFill>
                  <a:srgbClr val="ED7D31"/>
                </a:solidFill>
              </a:rPr>
              <a:t>目指す姿</a:t>
            </a:r>
          </a:p>
        </p:txBody>
      </p:sp>
      <p:sp>
        <p:nvSpPr>
          <p:cNvPr id="21" name="二等辺三角形 20">
            <a:extLst>
              <a:ext uri="{FF2B5EF4-FFF2-40B4-BE49-F238E27FC236}">
                <a16:creationId xmlns:a16="http://schemas.microsoft.com/office/drawing/2014/main" id="{198AA395-584F-9D43-A447-98E5DE35FA25}"/>
              </a:ext>
            </a:extLst>
          </p:cNvPr>
          <p:cNvSpPr/>
          <p:nvPr userDrawn="1"/>
        </p:nvSpPr>
        <p:spPr>
          <a:xfrm rot="5400000">
            <a:off x="4537774" y="2723600"/>
            <a:ext cx="873303" cy="232012"/>
          </a:xfrm>
          <a:prstGeom prst="triangle">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1C0F84B0-D6FB-0B99-A5D0-6A9DC3A86099}"/>
              </a:ext>
            </a:extLst>
          </p:cNvPr>
          <p:cNvSpPr txBox="1"/>
          <p:nvPr userDrawn="1"/>
        </p:nvSpPr>
        <p:spPr>
          <a:xfrm>
            <a:off x="4244021" y="4317492"/>
            <a:ext cx="1415772" cy="391628"/>
          </a:xfrm>
          <a:prstGeom prst="rect">
            <a:avLst/>
          </a:prstGeom>
          <a:noFill/>
        </p:spPr>
        <p:txBody>
          <a:bodyPr wrap="none" tIns="72000" bIns="72000" rtlCol="0" anchor="ctr">
            <a:spAutoFit/>
          </a:bodyPr>
          <a:lstStyle/>
          <a:p>
            <a:pPr algn="ctr"/>
            <a:r>
              <a:rPr kumimoji="1" lang="ja-JP" altLang="en-US" sz="1600" b="1">
                <a:solidFill>
                  <a:srgbClr val="008E22"/>
                </a:solidFill>
              </a:rPr>
              <a:t>取組の方向性</a:t>
            </a:r>
          </a:p>
        </p:txBody>
      </p:sp>
      <p:sp>
        <p:nvSpPr>
          <p:cNvPr id="17" name="テキスト プレースホルダー 16">
            <a:extLst>
              <a:ext uri="{FF2B5EF4-FFF2-40B4-BE49-F238E27FC236}">
                <a16:creationId xmlns:a16="http://schemas.microsoft.com/office/drawing/2014/main" id="{4ED8C3B6-7027-1765-5B50-925A614C73CD}"/>
              </a:ext>
            </a:extLst>
          </p:cNvPr>
          <p:cNvSpPr>
            <a:spLocks noGrp="1"/>
          </p:cNvSpPr>
          <p:nvPr>
            <p:ph type="body" sz="quarter" idx="19"/>
          </p:nvPr>
        </p:nvSpPr>
        <p:spPr>
          <a:xfrm>
            <a:off x="349200" y="4758063"/>
            <a:ext cx="7812612" cy="284163"/>
          </a:xfrm>
        </p:spPr>
        <p:txBody>
          <a:bodyPr lIns="90000" tIns="0" rIns="36000" bIns="0" anchor="ctr">
            <a:noAutofit/>
          </a:bodyPr>
          <a:lstStyle>
            <a:lvl1pPr marL="285750" indent="-285750">
              <a:buClr>
                <a:srgbClr val="008E22"/>
              </a:buClr>
              <a:buFont typeface="Wingdings" panose="05000000000000000000" pitchFamily="2" charset="2"/>
              <a:buChar char="u"/>
              <a:defRPr sz="1500"/>
            </a:lvl1pPr>
            <a:lvl2pPr marL="457200" indent="0">
              <a:buNone/>
              <a:defRPr sz="1500"/>
            </a:lvl2pPr>
            <a:lvl3pPr marL="914400" indent="0">
              <a:buNone/>
              <a:defRPr sz="1500"/>
            </a:lvl3pPr>
            <a:lvl4pPr marL="1371600" indent="0">
              <a:buNone/>
              <a:defRPr sz="1500"/>
            </a:lvl4pPr>
            <a:lvl5pPr marL="1828800" indent="0">
              <a:buNone/>
              <a:defRPr sz="1500"/>
            </a:lvl5pPr>
          </a:lstStyle>
          <a:p>
            <a:pPr lvl="0"/>
            <a:endParaRPr kumimoji="1" lang="ja-JP" altLang="en-US"/>
          </a:p>
        </p:txBody>
      </p:sp>
      <p:sp>
        <p:nvSpPr>
          <p:cNvPr id="10" name="テキスト プレースホルダー 14">
            <a:extLst>
              <a:ext uri="{FF2B5EF4-FFF2-40B4-BE49-F238E27FC236}">
                <a16:creationId xmlns:a16="http://schemas.microsoft.com/office/drawing/2014/main" id="{4D266DEB-2B8A-9499-925E-5A237E6CA094}"/>
              </a:ext>
            </a:extLst>
          </p:cNvPr>
          <p:cNvSpPr>
            <a:spLocks noGrp="1"/>
          </p:cNvSpPr>
          <p:nvPr>
            <p:ph type="body" sz="quarter" idx="13" hasCustomPrompt="1"/>
          </p:nvPr>
        </p:nvSpPr>
        <p:spPr>
          <a:xfrm>
            <a:off x="618128" y="5062709"/>
            <a:ext cx="6508800" cy="1052216"/>
          </a:xfrm>
        </p:spPr>
        <p:txBody>
          <a:bodyPr>
            <a:noAutofit/>
          </a:bodyPr>
          <a:lstStyle>
            <a:lvl1pPr marL="285750" indent="-285750">
              <a:lnSpc>
                <a:spcPct val="100000"/>
              </a:lnSpc>
              <a:spcBef>
                <a:spcPts val="600"/>
              </a:spcBef>
              <a:buClr>
                <a:srgbClr val="008E22"/>
              </a:buClr>
              <a:buFont typeface="BIZ UDPゴシック" panose="020B0400000000000000" pitchFamily="50" charset="-128"/>
              <a:buChar char="○"/>
              <a:defRPr sz="1400"/>
            </a:lvl1pPr>
          </a:lstStyle>
          <a:p>
            <a:pPr lvl="0"/>
            <a:r>
              <a:rPr kumimoji="1" lang="ja-JP" altLang="en-US"/>
              <a:t>テキストを入力</a:t>
            </a:r>
          </a:p>
        </p:txBody>
      </p:sp>
    </p:spTree>
    <p:extLst>
      <p:ext uri="{BB962C8B-B14F-4D97-AF65-F5344CB8AC3E}">
        <p14:creationId xmlns:p14="http://schemas.microsoft.com/office/powerpoint/2010/main" val="437529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7213" y="78335"/>
            <a:ext cx="9212831" cy="59439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207213" y="834821"/>
            <a:ext cx="9212831" cy="5342142"/>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8" name="角丸四角形 6">
            <a:extLst>
              <a:ext uri="{FF2B5EF4-FFF2-40B4-BE49-F238E27FC236}">
                <a16:creationId xmlns:a16="http://schemas.microsoft.com/office/drawing/2014/main" id="{5C001799-621B-0C21-1F8F-35A54EE74F02}"/>
              </a:ext>
            </a:extLst>
          </p:cNvPr>
          <p:cNvSpPr/>
          <p:nvPr userDrawn="1"/>
        </p:nvSpPr>
        <p:spPr>
          <a:xfrm>
            <a:off x="8600" y="685196"/>
            <a:ext cx="9897402" cy="45719"/>
          </a:xfrm>
          <a:prstGeom prst="roundRect">
            <a:avLst/>
          </a:prstGeom>
          <a:gradFill>
            <a:gsLst>
              <a:gs pos="0">
                <a:schemeClr val="accent1">
                  <a:lumMod val="5000"/>
                  <a:lumOff val="95000"/>
                </a:schemeClr>
              </a:gs>
              <a:gs pos="46000">
                <a:schemeClr val="accent1">
                  <a:lumMod val="45000"/>
                  <a:lumOff val="55000"/>
                </a:schemeClr>
              </a:gs>
              <a:gs pos="96000">
                <a:srgbClr val="005B99"/>
              </a:gs>
              <a:gs pos="100000">
                <a:schemeClr val="accent1">
                  <a:lumMod val="30000"/>
                  <a:lumOff val="7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50"/>
          </a:p>
        </p:txBody>
      </p:sp>
      <p:sp>
        <p:nvSpPr>
          <p:cNvPr id="7" name="スライド番号プレースホルダー 5">
            <a:extLst>
              <a:ext uri="{FF2B5EF4-FFF2-40B4-BE49-F238E27FC236}">
                <a16:creationId xmlns:a16="http://schemas.microsoft.com/office/drawing/2014/main" id="{7C932978-A45D-D5B4-657F-C755B9964B57}"/>
              </a:ext>
            </a:extLst>
          </p:cNvPr>
          <p:cNvSpPr txBox="1">
            <a:spLocks/>
          </p:cNvSpPr>
          <p:nvPr userDrawn="1"/>
        </p:nvSpPr>
        <p:spPr>
          <a:xfrm>
            <a:off x="9420044" y="6528387"/>
            <a:ext cx="485955" cy="365125"/>
          </a:xfrm>
          <a:prstGeom prst="rect">
            <a:avLst/>
          </a:prstGeom>
          <a:noFill/>
          <a:ln w="9525" cap="flat" cmpd="sng" algn="ctr">
            <a:noFill/>
            <a:prstDash val="solid"/>
          </a:ln>
          <a:effectLst/>
        </p:spPr>
        <p:style>
          <a:lnRef idx="1">
            <a:schemeClr val="accent3"/>
          </a:lnRef>
          <a:fillRef idx="3">
            <a:schemeClr val="accent3"/>
          </a:fillRef>
          <a:effectRef idx="2">
            <a:schemeClr val="accent3"/>
          </a:effectRef>
          <a:fontRef idx="minor">
            <a:schemeClr val="lt1"/>
          </a:fontRef>
        </p:style>
        <p:txBody>
          <a:bodyPr vert="horz" lIns="95691" tIns="47846" rIns="95691" bIns="47846"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fontAlgn="auto">
              <a:spcBef>
                <a:spcPts val="0"/>
              </a:spcBef>
              <a:spcAft>
                <a:spcPts val="0"/>
              </a:spcAft>
            </a:pPr>
            <a:fld id="{B92C5C9B-B9A1-4E91-AC8E-268A0F26E33A}" type="slidenum">
              <a:rPr lang="ja-JP" altLang="en-US" sz="1200">
                <a:solidFill>
                  <a:schemeClr val="tx1">
                    <a:lumMod val="65000"/>
                    <a:lumOff val="35000"/>
                  </a:schemeClr>
                </a:solidFill>
                <a:latin typeface="BIZ UDゴシック" panose="020B0400000000000000" pitchFamily="49" charset="-128"/>
                <a:ea typeface="BIZ UDゴシック" panose="020B0400000000000000" pitchFamily="49" charset="-128"/>
              </a:rPr>
              <a:pPr algn="ctr" fontAlgn="auto">
                <a:spcBef>
                  <a:spcPts val="0"/>
                </a:spcBef>
                <a:spcAft>
                  <a:spcPts val="0"/>
                </a:spcAft>
              </a:pPr>
              <a:t>‹#›</a:t>
            </a:fld>
            <a:endParaRPr lang="ja-JP" altLang="en-US" sz="1050">
              <a:solidFill>
                <a:schemeClr val="tx1">
                  <a:lumMod val="65000"/>
                  <a:lumOff val="35000"/>
                </a:schemeClr>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98943151"/>
      </p:ext>
    </p:extLst>
  </p:cSld>
  <p:clrMap bg1="lt1" tx1="dk1" bg2="lt2" tx2="dk2" accent1="accent1" accent2="accent2" accent3="accent3" accent4="accent4" accent5="accent5" accent6="accent6" hlink="hlink" folHlink="folHlink"/>
  <p:sldLayoutIdLst>
    <p:sldLayoutId id="2147483704" r:id="rId1"/>
    <p:sldLayoutId id="2147483701" r:id="rId2"/>
    <p:sldLayoutId id="2147483699" r:id="rId3"/>
    <p:sldLayoutId id="2147483705" r:id="rId4"/>
    <p:sldLayoutId id="2147483700" r:id="rId5"/>
    <p:sldLayoutId id="2147483702" r:id="rId6"/>
    <p:sldLayoutId id="2147483703" r:id="rId7"/>
  </p:sldLayoutIdLst>
  <p:hf hdr="0" dt="0"/>
  <p:txStyles>
    <p:titleStyle>
      <a:lvl1pPr algn="l" defTabSz="914400" rtl="0" eaLnBrk="1" latinLnBrk="0" hangingPunct="1">
        <a:lnSpc>
          <a:spcPct val="90000"/>
        </a:lnSpc>
        <a:spcBef>
          <a:spcPct val="0"/>
        </a:spcBef>
        <a:buNone/>
        <a:defRPr kumimoji="1" sz="2800" b="1" kern="1200">
          <a:solidFill>
            <a:srgbClr val="005B99"/>
          </a:solidFill>
          <a:latin typeface="BIZ UDPゴシック" panose="020B0400000000000000" pitchFamily="50" charset="-128"/>
          <a:ea typeface="BIZ UDPゴシック" panose="020B0400000000000000"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7213" y="78335"/>
            <a:ext cx="9212831" cy="59439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207213" y="834821"/>
            <a:ext cx="9212831" cy="5342142"/>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8" name="角丸四角形 6">
            <a:extLst>
              <a:ext uri="{FF2B5EF4-FFF2-40B4-BE49-F238E27FC236}">
                <a16:creationId xmlns:a16="http://schemas.microsoft.com/office/drawing/2014/main" id="{5C001799-621B-0C21-1F8F-35A54EE74F02}"/>
              </a:ext>
            </a:extLst>
          </p:cNvPr>
          <p:cNvSpPr/>
          <p:nvPr userDrawn="1"/>
        </p:nvSpPr>
        <p:spPr>
          <a:xfrm>
            <a:off x="8600" y="685196"/>
            <a:ext cx="9897402" cy="45719"/>
          </a:xfrm>
          <a:prstGeom prst="roundRect">
            <a:avLst/>
          </a:prstGeom>
          <a:gradFill>
            <a:gsLst>
              <a:gs pos="0">
                <a:schemeClr val="accent1">
                  <a:lumMod val="5000"/>
                  <a:lumOff val="95000"/>
                </a:schemeClr>
              </a:gs>
              <a:gs pos="46000">
                <a:schemeClr val="accent1">
                  <a:lumMod val="45000"/>
                  <a:lumOff val="55000"/>
                </a:schemeClr>
              </a:gs>
              <a:gs pos="96000">
                <a:srgbClr val="005B99"/>
              </a:gs>
              <a:gs pos="100000">
                <a:schemeClr val="accent1">
                  <a:lumMod val="30000"/>
                  <a:lumOff val="7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50"/>
          </a:p>
        </p:txBody>
      </p:sp>
      <p:sp>
        <p:nvSpPr>
          <p:cNvPr id="7" name="スライド番号プレースホルダー 5">
            <a:extLst>
              <a:ext uri="{FF2B5EF4-FFF2-40B4-BE49-F238E27FC236}">
                <a16:creationId xmlns:a16="http://schemas.microsoft.com/office/drawing/2014/main" id="{7C932978-A45D-D5B4-657F-C755B9964B57}"/>
              </a:ext>
            </a:extLst>
          </p:cNvPr>
          <p:cNvSpPr txBox="1">
            <a:spLocks/>
          </p:cNvSpPr>
          <p:nvPr userDrawn="1"/>
        </p:nvSpPr>
        <p:spPr>
          <a:xfrm>
            <a:off x="9420044" y="6528387"/>
            <a:ext cx="485955" cy="365125"/>
          </a:xfrm>
          <a:prstGeom prst="rect">
            <a:avLst/>
          </a:prstGeom>
          <a:noFill/>
          <a:ln w="9525" cap="flat" cmpd="sng" algn="ctr">
            <a:noFill/>
            <a:prstDash val="solid"/>
          </a:ln>
          <a:effectLst/>
        </p:spPr>
        <p:style>
          <a:lnRef idx="1">
            <a:schemeClr val="accent3"/>
          </a:lnRef>
          <a:fillRef idx="3">
            <a:schemeClr val="accent3"/>
          </a:fillRef>
          <a:effectRef idx="2">
            <a:schemeClr val="accent3"/>
          </a:effectRef>
          <a:fontRef idx="minor">
            <a:schemeClr val="lt1"/>
          </a:fontRef>
        </p:style>
        <p:txBody>
          <a:bodyPr vert="horz" lIns="95691" tIns="47846" rIns="95691" bIns="47846"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fontAlgn="auto">
              <a:spcBef>
                <a:spcPts val="0"/>
              </a:spcBef>
              <a:spcAft>
                <a:spcPts val="0"/>
              </a:spcAft>
            </a:pPr>
            <a:fld id="{B92C5C9B-B9A1-4E91-AC8E-268A0F26E33A}" type="slidenum">
              <a:rPr lang="ja-JP" altLang="en-US" sz="1200">
                <a:solidFill>
                  <a:schemeClr val="tx1">
                    <a:lumMod val="65000"/>
                    <a:lumOff val="35000"/>
                  </a:schemeClr>
                </a:solidFill>
                <a:latin typeface="BIZ UDゴシック" panose="020B0400000000000000" pitchFamily="49" charset="-128"/>
                <a:ea typeface="BIZ UDゴシック" panose="020B0400000000000000" pitchFamily="49" charset="-128"/>
              </a:rPr>
              <a:pPr algn="ctr" fontAlgn="auto">
                <a:spcBef>
                  <a:spcPts val="0"/>
                </a:spcBef>
                <a:spcAft>
                  <a:spcPts val="0"/>
                </a:spcAft>
              </a:pPr>
              <a:t>‹#›</a:t>
            </a:fld>
            <a:endParaRPr lang="ja-JP" altLang="en-US" sz="1050">
              <a:solidFill>
                <a:schemeClr val="tx1">
                  <a:lumMod val="65000"/>
                  <a:lumOff val="35000"/>
                </a:schemeClr>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021106294"/>
      </p:ext>
    </p:extLst>
  </p:cSld>
  <p:clrMap bg1="lt1" tx1="dk1" bg2="lt2" tx2="dk2" accent1="accent1" accent2="accent2" accent3="accent3" accent4="accent4" accent5="accent5" accent6="accent6" hlink="hlink" folHlink="folHlink"/>
  <p:sldLayoutIdLst>
    <p:sldLayoutId id="2147483707" r:id="rId1"/>
    <p:sldLayoutId id="2147483715" r:id="rId2"/>
    <p:sldLayoutId id="2147483717" r:id="rId3"/>
    <p:sldLayoutId id="2147483716" r:id="rId4"/>
    <p:sldLayoutId id="2147483708" r:id="rId5"/>
  </p:sldLayoutIdLst>
  <p:hf hdr="0" dt="0"/>
  <p:txStyles>
    <p:titleStyle>
      <a:lvl1pPr algn="l" defTabSz="914400" rtl="0" eaLnBrk="1" latinLnBrk="0" hangingPunct="1">
        <a:lnSpc>
          <a:spcPct val="90000"/>
        </a:lnSpc>
        <a:spcBef>
          <a:spcPct val="0"/>
        </a:spcBef>
        <a:buNone/>
        <a:defRPr kumimoji="1" sz="2800" b="1" kern="1200">
          <a:solidFill>
            <a:srgbClr val="005B99"/>
          </a:solidFill>
          <a:latin typeface="BIZ UDPゴシック" panose="020B0400000000000000" pitchFamily="50" charset="-128"/>
          <a:ea typeface="BIZ UDPゴシック" panose="020B0400000000000000"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svg"/></Relationships>
</file>

<file path=ppt/slides/_rels/slide17.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18" Type="http://schemas.openxmlformats.org/officeDocument/2006/relationships/image" Target="../media/image34.svg"/><Relationship Id="rId3" Type="http://schemas.openxmlformats.org/officeDocument/2006/relationships/image" Target="../media/image19.png"/><Relationship Id="rId21" Type="http://schemas.openxmlformats.org/officeDocument/2006/relationships/image" Target="../media/image37.jpeg"/><Relationship Id="rId7" Type="http://schemas.openxmlformats.org/officeDocument/2006/relationships/image" Target="../media/image23.png"/><Relationship Id="rId12" Type="http://schemas.openxmlformats.org/officeDocument/2006/relationships/image" Target="../media/image28.svg"/><Relationship Id="rId17" Type="http://schemas.openxmlformats.org/officeDocument/2006/relationships/image" Target="../media/image33.png"/><Relationship Id="rId2" Type="http://schemas.openxmlformats.org/officeDocument/2006/relationships/notesSlide" Target="../notesSlides/notesSlide7.xml"/><Relationship Id="rId16" Type="http://schemas.openxmlformats.org/officeDocument/2006/relationships/image" Target="../media/image32.svg"/><Relationship Id="rId20" Type="http://schemas.openxmlformats.org/officeDocument/2006/relationships/image" Target="../media/image36.svg"/><Relationship Id="rId1" Type="http://schemas.openxmlformats.org/officeDocument/2006/relationships/slideLayout" Target="../slideLayouts/slideLayout9.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23" Type="http://schemas.openxmlformats.org/officeDocument/2006/relationships/image" Target="../media/image39.svg"/><Relationship Id="rId10" Type="http://schemas.openxmlformats.org/officeDocument/2006/relationships/image" Target="../media/image26.svg"/><Relationship Id="rId19" Type="http://schemas.openxmlformats.org/officeDocument/2006/relationships/image" Target="../media/image35.pn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30.svg"/><Relationship Id="rId22"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50.png"/><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svg"/></Relationships>
</file>

<file path=ppt/slides/_rels/slide23.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s>
</file>

<file path=ppt/slides/_rels/slide24.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25.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2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83.png"/><Relationship Id="rId4" Type="http://schemas.openxmlformats.org/officeDocument/2006/relationships/image" Target="../media/image82.png"/></Relationships>
</file>

<file path=ppt/slides/_rels/slide27.xml.rels><?xml version="1.0" encoding="UTF-8" standalone="yes"?>
<Relationships xmlns="http://schemas.openxmlformats.org/package/2006/relationships"><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28.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99.svg"/><Relationship Id="rId3" Type="http://schemas.openxmlformats.org/officeDocument/2006/relationships/image" Target="../media/image89.png"/><Relationship Id="rId7" Type="http://schemas.openxmlformats.org/officeDocument/2006/relationships/image" Target="../media/image93.png"/><Relationship Id="rId12" Type="http://schemas.openxmlformats.org/officeDocument/2006/relationships/image" Target="../media/image98.pn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92.png"/><Relationship Id="rId11" Type="http://schemas.openxmlformats.org/officeDocument/2006/relationships/image" Target="../media/image97.png"/><Relationship Id="rId5" Type="http://schemas.openxmlformats.org/officeDocument/2006/relationships/image" Target="../media/image91.png"/><Relationship Id="rId10" Type="http://schemas.openxmlformats.org/officeDocument/2006/relationships/image" Target="../media/image96.png"/><Relationship Id="rId4" Type="http://schemas.openxmlformats.org/officeDocument/2006/relationships/image" Target="../media/image90.png"/><Relationship Id="rId9" Type="http://schemas.openxmlformats.org/officeDocument/2006/relationships/image" Target="../media/image95.png"/><Relationship Id="rId14" Type="http://schemas.openxmlformats.org/officeDocument/2006/relationships/image" Target="../media/image100.png"/></Relationships>
</file>

<file path=ppt/slides/_rels/slide29.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image" Target="../media/image110.png"/><Relationship Id="rId3" Type="http://schemas.openxmlformats.org/officeDocument/2006/relationships/image" Target="../media/image101.png"/><Relationship Id="rId7" Type="http://schemas.openxmlformats.org/officeDocument/2006/relationships/image" Target="../media/image105.png"/><Relationship Id="rId12" Type="http://schemas.openxmlformats.org/officeDocument/2006/relationships/image" Target="../media/image109.png"/><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image" Target="../media/image104.png"/><Relationship Id="rId11" Type="http://schemas.openxmlformats.org/officeDocument/2006/relationships/image" Target="../media/image108.png"/><Relationship Id="rId5" Type="http://schemas.openxmlformats.org/officeDocument/2006/relationships/image" Target="../media/image103.png"/><Relationship Id="rId15" Type="http://schemas.openxmlformats.org/officeDocument/2006/relationships/image" Target="../media/image112.png"/><Relationship Id="rId10" Type="http://schemas.microsoft.com/office/2007/relationships/hdphoto" Target="../media/hdphoto1.wdp"/><Relationship Id="rId4" Type="http://schemas.openxmlformats.org/officeDocument/2006/relationships/image" Target="../media/image102.png"/><Relationship Id="rId9" Type="http://schemas.openxmlformats.org/officeDocument/2006/relationships/image" Target="../media/image107.png"/><Relationship Id="rId14" Type="http://schemas.openxmlformats.org/officeDocument/2006/relationships/image" Target="../media/image1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113.png"/><Relationship Id="rId7" Type="http://schemas.openxmlformats.org/officeDocument/2006/relationships/image" Target="../media/image116.png"/><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image" Target="../media/image108.png"/><Relationship Id="rId5" Type="http://schemas.openxmlformats.org/officeDocument/2006/relationships/image" Target="../media/image115.png"/><Relationship Id="rId10" Type="http://schemas.openxmlformats.org/officeDocument/2006/relationships/image" Target="../media/image119.png"/><Relationship Id="rId4" Type="http://schemas.openxmlformats.org/officeDocument/2006/relationships/image" Target="../media/image114.png"/><Relationship Id="rId9" Type="http://schemas.openxmlformats.org/officeDocument/2006/relationships/image" Target="../media/image118.png"/></Relationships>
</file>

<file path=ppt/slides/_rels/slide31.xml.rels><?xml version="1.0" encoding="UTF-8" standalone="yes"?>
<Relationships xmlns="http://schemas.openxmlformats.org/package/2006/relationships"><Relationship Id="rId8" Type="http://schemas.openxmlformats.org/officeDocument/2006/relationships/image" Target="../media/image125.png"/><Relationship Id="rId13" Type="http://schemas.openxmlformats.org/officeDocument/2006/relationships/image" Target="../media/image130.png"/><Relationship Id="rId3" Type="http://schemas.openxmlformats.org/officeDocument/2006/relationships/image" Target="../media/image120.png"/><Relationship Id="rId7" Type="http://schemas.openxmlformats.org/officeDocument/2006/relationships/image" Target="../media/image124.png"/><Relationship Id="rId12" Type="http://schemas.openxmlformats.org/officeDocument/2006/relationships/image" Target="../media/image129.png"/><Relationship Id="rId17" Type="http://schemas.openxmlformats.org/officeDocument/2006/relationships/image" Target="../media/image134.png"/><Relationship Id="rId2" Type="http://schemas.openxmlformats.org/officeDocument/2006/relationships/notesSlide" Target="../notesSlides/notesSlide21.xml"/><Relationship Id="rId16" Type="http://schemas.openxmlformats.org/officeDocument/2006/relationships/image" Target="../media/image133.png"/><Relationship Id="rId1" Type="http://schemas.openxmlformats.org/officeDocument/2006/relationships/slideLayout" Target="../slideLayouts/slideLayout9.xml"/><Relationship Id="rId6" Type="http://schemas.openxmlformats.org/officeDocument/2006/relationships/image" Target="../media/image123.png"/><Relationship Id="rId11" Type="http://schemas.openxmlformats.org/officeDocument/2006/relationships/image" Target="../media/image128.png"/><Relationship Id="rId5" Type="http://schemas.openxmlformats.org/officeDocument/2006/relationships/image" Target="../media/image122.png"/><Relationship Id="rId15" Type="http://schemas.openxmlformats.org/officeDocument/2006/relationships/image" Target="../media/image132.png"/><Relationship Id="rId10" Type="http://schemas.openxmlformats.org/officeDocument/2006/relationships/image" Target="../media/image127.png"/><Relationship Id="rId4" Type="http://schemas.openxmlformats.org/officeDocument/2006/relationships/image" Target="../media/image121.svg"/><Relationship Id="rId9" Type="http://schemas.openxmlformats.org/officeDocument/2006/relationships/image" Target="../media/image126.png"/><Relationship Id="rId14" Type="http://schemas.openxmlformats.org/officeDocument/2006/relationships/image" Target="../media/image131.png"/></Relationships>
</file>

<file path=ppt/slides/_rels/slide32.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image" Target="../media/image135.png"/><Relationship Id="rId7" Type="http://schemas.openxmlformats.org/officeDocument/2006/relationships/image" Target="../media/image139.png"/><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image" Target="../media/image138.png"/><Relationship Id="rId11" Type="http://schemas.openxmlformats.org/officeDocument/2006/relationships/image" Target="../media/image143.png"/><Relationship Id="rId5" Type="http://schemas.openxmlformats.org/officeDocument/2006/relationships/image" Target="../media/image137.png"/><Relationship Id="rId10" Type="http://schemas.openxmlformats.org/officeDocument/2006/relationships/image" Target="../media/image142.png"/><Relationship Id="rId4" Type="http://schemas.openxmlformats.org/officeDocument/2006/relationships/image" Target="../media/image136.png"/><Relationship Id="rId9" Type="http://schemas.openxmlformats.org/officeDocument/2006/relationships/image" Target="../media/image141.png"/></Relationships>
</file>

<file path=ppt/slides/_rels/slide33.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145.png"/></Relationships>
</file>

<file path=ppt/slides/_rels/slide34.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55.svg"/><Relationship Id="rId18" Type="http://schemas.openxmlformats.org/officeDocument/2006/relationships/image" Target="../media/image160.png"/><Relationship Id="rId3" Type="http://schemas.openxmlformats.org/officeDocument/2006/relationships/image" Target="../media/image147.png"/><Relationship Id="rId7" Type="http://schemas.openxmlformats.org/officeDocument/2006/relationships/image" Target="../media/image150.png"/><Relationship Id="rId12" Type="http://schemas.openxmlformats.org/officeDocument/2006/relationships/image" Target="../media/image154.png"/><Relationship Id="rId17" Type="http://schemas.openxmlformats.org/officeDocument/2006/relationships/image" Target="../media/image159.png"/><Relationship Id="rId2" Type="http://schemas.openxmlformats.org/officeDocument/2006/relationships/image" Target="../media/image146.png"/><Relationship Id="rId16" Type="http://schemas.openxmlformats.org/officeDocument/2006/relationships/image" Target="../media/image158.png"/><Relationship Id="rId1" Type="http://schemas.openxmlformats.org/officeDocument/2006/relationships/slideLayout" Target="../slideLayouts/slideLayout9.xml"/><Relationship Id="rId6" Type="http://schemas.openxmlformats.org/officeDocument/2006/relationships/image" Target="../media/image106.png"/><Relationship Id="rId11" Type="http://schemas.openxmlformats.org/officeDocument/2006/relationships/image" Target="../media/image153.svg"/><Relationship Id="rId5" Type="http://schemas.openxmlformats.org/officeDocument/2006/relationships/image" Target="../media/image149.png"/><Relationship Id="rId15" Type="http://schemas.openxmlformats.org/officeDocument/2006/relationships/image" Target="../media/image157.svg"/><Relationship Id="rId10" Type="http://schemas.openxmlformats.org/officeDocument/2006/relationships/image" Target="../media/image152.png"/><Relationship Id="rId4" Type="http://schemas.openxmlformats.org/officeDocument/2006/relationships/image" Target="../media/image148.png"/><Relationship Id="rId9" Type="http://schemas.openxmlformats.org/officeDocument/2006/relationships/image" Target="../media/image151.png"/><Relationship Id="rId14" Type="http://schemas.openxmlformats.org/officeDocument/2006/relationships/image" Target="../media/image156.png"/></Relationships>
</file>

<file path=ppt/slides/_rels/slide35.xml.rels><?xml version="1.0" encoding="UTF-8" standalone="yes"?>
<Relationships xmlns="http://schemas.openxmlformats.org/package/2006/relationships"><Relationship Id="rId8" Type="http://schemas.openxmlformats.org/officeDocument/2006/relationships/image" Target="../media/image167.png"/><Relationship Id="rId13" Type="http://schemas.openxmlformats.org/officeDocument/2006/relationships/image" Target="../media/image172.png"/><Relationship Id="rId3" Type="http://schemas.openxmlformats.org/officeDocument/2006/relationships/image" Target="../media/image162.png"/><Relationship Id="rId7" Type="http://schemas.openxmlformats.org/officeDocument/2006/relationships/image" Target="../media/image166.png"/><Relationship Id="rId12" Type="http://schemas.openxmlformats.org/officeDocument/2006/relationships/image" Target="../media/image171.png"/><Relationship Id="rId2" Type="http://schemas.openxmlformats.org/officeDocument/2006/relationships/image" Target="../media/image161.png"/><Relationship Id="rId1" Type="http://schemas.openxmlformats.org/officeDocument/2006/relationships/slideLayout" Target="../slideLayouts/slideLayout9.xml"/><Relationship Id="rId6" Type="http://schemas.openxmlformats.org/officeDocument/2006/relationships/image" Target="../media/image165.png"/><Relationship Id="rId11" Type="http://schemas.openxmlformats.org/officeDocument/2006/relationships/image" Target="../media/image170.png"/><Relationship Id="rId5" Type="http://schemas.openxmlformats.org/officeDocument/2006/relationships/image" Target="../media/image164.png"/><Relationship Id="rId10" Type="http://schemas.openxmlformats.org/officeDocument/2006/relationships/image" Target="../media/image169.png"/><Relationship Id="rId4" Type="http://schemas.openxmlformats.org/officeDocument/2006/relationships/image" Target="../media/image163.png"/><Relationship Id="rId9" Type="http://schemas.openxmlformats.org/officeDocument/2006/relationships/image" Target="../media/image168.png"/><Relationship Id="rId14" Type="http://schemas.openxmlformats.org/officeDocument/2006/relationships/image" Target="../media/image173.png"/></Relationships>
</file>

<file path=ppt/slides/_rels/slide36.xml.rels><?xml version="1.0" encoding="UTF-8" standalone="yes"?>
<Relationships xmlns="http://schemas.openxmlformats.org/package/2006/relationships"><Relationship Id="rId8" Type="http://schemas.openxmlformats.org/officeDocument/2006/relationships/image" Target="../media/image180.png"/><Relationship Id="rId3" Type="http://schemas.openxmlformats.org/officeDocument/2006/relationships/image" Target="../media/image175.png"/><Relationship Id="rId7" Type="http://schemas.openxmlformats.org/officeDocument/2006/relationships/image" Target="../media/image179.png"/><Relationship Id="rId2" Type="http://schemas.openxmlformats.org/officeDocument/2006/relationships/image" Target="../media/image174.png"/><Relationship Id="rId1" Type="http://schemas.openxmlformats.org/officeDocument/2006/relationships/slideLayout" Target="../slideLayouts/slideLayout9.xml"/><Relationship Id="rId6" Type="http://schemas.openxmlformats.org/officeDocument/2006/relationships/image" Target="../media/image178.png"/><Relationship Id="rId11" Type="http://schemas.openxmlformats.org/officeDocument/2006/relationships/image" Target="../media/image183.png"/><Relationship Id="rId5" Type="http://schemas.openxmlformats.org/officeDocument/2006/relationships/image" Target="../media/image177.png"/><Relationship Id="rId10" Type="http://schemas.openxmlformats.org/officeDocument/2006/relationships/image" Target="../media/image182.png"/><Relationship Id="rId4" Type="http://schemas.openxmlformats.org/officeDocument/2006/relationships/image" Target="../media/image176.png"/><Relationship Id="rId9" Type="http://schemas.openxmlformats.org/officeDocument/2006/relationships/image" Target="../media/image181.sv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F63AA456-0E5A-3E2E-2C12-09025E13BC60}"/>
              </a:ext>
            </a:extLst>
          </p:cNvPr>
          <p:cNvSpPr txBox="1"/>
          <p:nvPr/>
        </p:nvSpPr>
        <p:spPr>
          <a:xfrm>
            <a:off x="2195512" y="2397948"/>
            <a:ext cx="5514975" cy="2062103"/>
          </a:xfrm>
          <a:prstGeom prst="rect">
            <a:avLst/>
          </a:prstGeom>
          <a:noFill/>
        </p:spPr>
        <p:txBody>
          <a:bodyPr wrap="square" rtlCol="0">
            <a:spAutoFit/>
          </a:bodyPr>
          <a:lstStyle/>
          <a:p>
            <a:pPr algn="ctr"/>
            <a:r>
              <a:rPr kumimoji="1" lang="ja-JP" altLang="en-US" sz="3200"/>
              <a:t>次期</a:t>
            </a:r>
            <a:r>
              <a:rPr kumimoji="1" lang="ja-JP" altLang="en-US" sz="3200" dirty="0"/>
              <a:t>ＤＸ推進プラン　素案</a:t>
            </a:r>
            <a:endParaRPr kumimoji="1" lang="en-US" altLang="ja-JP" sz="3200" dirty="0"/>
          </a:p>
          <a:p>
            <a:pPr algn="ctr"/>
            <a:endParaRPr kumimoji="1" lang="en-US" altLang="ja-JP" sz="3200" dirty="0"/>
          </a:p>
          <a:p>
            <a:pPr algn="ctr"/>
            <a:endParaRPr kumimoji="1" lang="en-US" altLang="ja-JP" sz="3200" dirty="0"/>
          </a:p>
          <a:p>
            <a:pPr algn="ctr"/>
            <a:r>
              <a:rPr kumimoji="1" lang="en-US" altLang="ja-JP" sz="3200" dirty="0"/>
              <a:t>2025</a:t>
            </a:r>
            <a:r>
              <a:rPr kumimoji="1" lang="ja-JP" altLang="en-US" sz="3200" dirty="0"/>
              <a:t>年９月</a:t>
            </a:r>
            <a:endParaRPr kumimoji="1" lang="en-US" altLang="ja-JP" sz="3200" dirty="0"/>
          </a:p>
        </p:txBody>
      </p:sp>
    </p:spTree>
    <p:extLst>
      <p:ext uri="{BB962C8B-B14F-4D97-AF65-F5344CB8AC3E}">
        <p14:creationId xmlns:p14="http://schemas.microsoft.com/office/powerpoint/2010/main" val="919349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タイトル 1">
            <a:extLst>
              <a:ext uri="{FF2B5EF4-FFF2-40B4-BE49-F238E27FC236}">
                <a16:creationId xmlns:a16="http://schemas.microsoft.com/office/drawing/2014/main" id="{043B6931-7447-227B-A9CB-CB0822219772}"/>
              </a:ext>
            </a:extLst>
          </p:cNvPr>
          <p:cNvSpPr>
            <a:spLocks noGrp="1"/>
          </p:cNvSpPr>
          <p:nvPr>
            <p:ph type="title"/>
          </p:nvPr>
        </p:nvSpPr>
        <p:spPr>
          <a:xfrm>
            <a:off x="207213" y="78335"/>
            <a:ext cx="9517812" cy="594393"/>
          </a:xfrm>
        </p:spPr>
        <p:txBody>
          <a:bodyPr>
            <a:normAutofit/>
          </a:bodyPr>
          <a:lstStyle/>
          <a:p>
            <a:r>
              <a:rPr lang="en-US" altLang="ja-JP"/>
              <a:t>Ⅱ</a:t>
            </a:r>
            <a:r>
              <a:rPr lang="ja-JP" altLang="en-US"/>
              <a:t>　あいちＤＸ推進プラン</a:t>
            </a:r>
            <a:r>
              <a:rPr lang="en-US" altLang="ja-JP"/>
              <a:t>2030</a:t>
            </a:r>
            <a:r>
              <a:rPr lang="ja-JP" altLang="en-US"/>
              <a:t>（仮称）の趣旨及び視点等</a:t>
            </a:r>
            <a:endParaRPr kumimoji="1" lang="ja-JP" altLang="en-US"/>
          </a:p>
        </p:txBody>
      </p:sp>
      <p:sp>
        <p:nvSpPr>
          <p:cNvPr id="22" name="テキスト ボックス 21">
            <a:extLst>
              <a:ext uri="{FF2B5EF4-FFF2-40B4-BE49-F238E27FC236}">
                <a16:creationId xmlns:a16="http://schemas.microsoft.com/office/drawing/2014/main" id="{1AC79E5E-6B74-DB8E-145A-4739EE370C66}"/>
              </a:ext>
            </a:extLst>
          </p:cNvPr>
          <p:cNvSpPr txBox="1"/>
          <p:nvPr/>
        </p:nvSpPr>
        <p:spPr>
          <a:xfrm>
            <a:off x="528446" y="1489730"/>
            <a:ext cx="8820962" cy="4379469"/>
          </a:xfrm>
          <a:prstGeom prst="rect">
            <a:avLst/>
          </a:prstGeom>
          <a:noFill/>
        </p:spPr>
        <p:txBody>
          <a:bodyPr wrap="square" rtlCol="0">
            <a:spAutoFit/>
          </a:bodyPr>
          <a:lstStyle/>
          <a:p>
            <a:pPr>
              <a:lnSpc>
                <a:spcPts val="2000"/>
              </a:lnSpc>
              <a:spcBef>
                <a:spcPts val="300"/>
              </a:spcBef>
              <a:spcAft>
                <a:spcPts val="900"/>
              </a:spcAft>
            </a:pPr>
            <a:endParaRPr kumimoji="1" lang="en-US" altLang="ja-JP" sz="1600" b="1" dirty="0">
              <a:latin typeface="+mn-ea"/>
            </a:endParaRPr>
          </a:p>
          <a:p>
            <a:pPr>
              <a:lnSpc>
                <a:spcPts val="2000"/>
              </a:lnSpc>
              <a:spcAft>
                <a:spcPts val="900"/>
              </a:spcAft>
            </a:pPr>
            <a:r>
              <a:rPr kumimoji="1" lang="ja-JP" altLang="en-US" sz="1600" dirty="0">
                <a:latin typeface="+mn-ea"/>
              </a:rPr>
              <a:t>　　県におけるデジタル技術の利活用・ＤＸ推進の今後の展開を示す。</a:t>
            </a:r>
            <a:endParaRPr kumimoji="1" lang="en-US" altLang="ja-JP" sz="1600" dirty="0">
              <a:latin typeface="+mn-ea"/>
            </a:endParaRPr>
          </a:p>
          <a:p>
            <a:pPr marL="449263" indent="-449263">
              <a:lnSpc>
                <a:spcPts val="2000"/>
              </a:lnSpc>
              <a:spcBef>
                <a:spcPts val="300"/>
              </a:spcBef>
              <a:spcAft>
                <a:spcPts val="3000"/>
              </a:spcAft>
            </a:pPr>
            <a:endParaRPr kumimoji="1" lang="en-US" altLang="ja-JP" sz="1600" b="1" dirty="0">
              <a:latin typeface="+mn-ea"/>
            </a:endParaRPr>
          </a:p>
          <a:p>
            <a:pPr marL="449263" indent="-182563">
              <a:lnSpc>
                <a:spcPts val="2000"/>
              </a:lnSpc>
              <a:spcBef>
                <a:spcPts val="300"/>
              </a:spcBef>
              <a:spcAft>
                <a:spcPts val="900"/>
              </a:spcAft>
            </a:pPr>
            <a:r>
              <a:rPr kumimoji="1" lang="en-US" altLang="ja-JP" sz="1600" dirty="0">
                <a:latin typeface="+mn-ea"/>
              </a:rPr>
              <a:t>‣</a:t>
            </a:r>
            <a:r>
              <a:rPr kumimoji="1" lang="ja-JP" altLang="en-US" sz="1600" dirty="0">
                <a:latin typeface="+mn-ea"/>
              </a:rPr>
              <a:t>　「あいちビジョン２０３０」や「あいち行革プラン２０２５」の取組を</a:t>
            </a:r>
            <a:br>
              <a:rPr kumimoji="1" lang="en-US" altLang="ja-JP" sz="1600" dirty="0">
                <a:latin typeface="+mn-ea"/>
              </a:rPr>
            </a:br>
            <a:r>
              <a:rPr kumimoji="1" lang="ja-JP" altLang="en-US" sz="1600" dirty="0">
                <a:latin typeface="+mn-ea"/>
              </a:rPr>
              <a:t>デジタル技術の利活用により加速させ、ＤＸを推進する。</a:t>
            </a:r>
            <a:endParaRPr kumimoji="1" lang="en-US" altLang="ja-JP" sz="1600" dirty="0">
              <a:solidFill>
                <a:srgbClr val="FF0000"/>
              </a:solidFill>
              <a:latin typeface="+mn-ea"/>
            </a:endParaRPr>
          </a:p>
          <a:p>
            <a:pPr marL="449263" indent="-182563">
              <a:lnSpc>
                <a:spcPts val="2000"/>
              </a:lnSpc>
              <a:spcBef>
                <a:spcPts val="300"/>
              </a:spcBef>
              <a:spcAft>
                <a:spcPts val="900"/>
              </a:spcAft>
            </a:pPr>
            <a:r>
              <a:rPr kumimoji="1" lang="en-US" altLang="ja-JP" sz="1600" dirty="0">
                <a:latin typeface="+mn-ea"/>
              </a:rPr>
              <a:t>‣</a:t>
            </a:r>
            <a:r>
              <a:rPr kumimoji="1" lang="ja-JP" altLang="en-US" sz="1600" dirty="0">
                <a:latin typeface="+mn-ea"/>
              </a:rPr>
              <a:t>　「官民データ活用推進基本法」に基づき、都道府県に策定が義務付けられている</a:t>
            </a:r>
            <a:br>
              <a:rPr kumimoji="1" lang="en-US" altLang="ja-JP" sz="1600" dirty="0">
                <a:latin typeface="+mn-ea"/>
              </a:rPr>
            </a:br>
            <a:r>
              <a:rPr kumimoji="1" lang="ja-JP" altLang="en-US" sz="1600" dirty="0">
                <a:latin typeface="+mn-ea"/>
              </a:rPr>
              <a:t>「都道府県官民データ活用推進計画」</a:t>
            </a:r>
            <a:endParaRPr kumimoji="1" lang="en-US" altLang="ja-JP" sz="1600" dirty="0">
              <a:latin typeface="+mn-ea"/>
            </a:endParaRPr>
          </a:p>
          <a:p>
            <a:pPr marL="449263" indent="-182563">
              <a:lnSpc>
                <a:spcPts val="2000"/>
              </a:lnSpc>
              <a:spcBef>
                <a:spcPts val="300"/>
              </a:spcBef>
              <a:spcAft>
                <a:spcPts val="900"/>
              </a:spcAft>
            </a:pPr>
            <a:r>
              <a:rPr kumimoji="1" lang="en-US" altLang="ja-JP" sz="1600" dirty="0">
                <a:latin typeface="+mn-ea"/>
              </a:rPr>
              <a:t>‣</a:t>
            </a:r>
            <a:r>
              <a:rPr kumimoji="1" lang="ja-JP" altLang="en-US" sz="1600" dirty="0">
                <a:latin typeface="+mn-ea"/>
              </a:rPr>
              <a:t>　県職員のデジタル人材の育成を計画的・効率的に推進するための</a:t>
            </a:r>
            <a:br>
              <a:rPr kumimoji="1" lang="en-US" altLang="ja-JP" sz="1600" dirty="0">
                <a:latin typeface="+mn-ea"/>
              </a:rPr>
            </a:br>
            <a:r>
              <a:rPr kumimoji="1" lang="ja-JP" altLang="en-US" sz="1600" dirty="0">
                <a:latin typeface="+mn-ea"/>
              </a:rPr>
              <a:t> 「愛知県職員デジタル人材育成計画」</a:t>
            </a:r>
            <a:endParaRPr kumimoji="1" lang="en-US" altLang="ja-JP" sz="1600" dirty="0">
              <a:latin typeface="+mn-ea"/>
            </a:endParaRPr>
          </a:p>
          <a:p>
            <a:pPr marL="449263" indent="-182563">
              <a:lnSpc>
                <a:spcPts val="2000"/>
              </a:lnSpc>
              <a:spcBef>
                <a:spcPts val="300"/>
              </a:spcBef>
              <a:spcAft>
                <a:spcPts val="900"/>
              </a:spcAft>
            </a:pPr>
            <a:endParaRPr kumimoji="1" lang="en-US" altLang="ja-JP" sz="1600" dirty="0">
              <a:latin typeface="+mn-ea"/>
            </a:endParaRPr>
          </a:p>
          <a:p>
            <a:pPr>
              <a:lnSpc>
                <a:spcPts val="2000"/>
              </a:lnSpc>
              <a:spcBef>
                <a:spcPts val="1800"/>
              </a:spcBef>
              <a:spcAft>
                <a:spcPts val="900"/>
              </a:spcAft>
            </a:pPr>
            <a:r>
              <a:rPr kumimoji="1" lang="ja-JP" altLang="en-US" sz="1600" dirty="0">
                <a:latin typeface="+mn-ea"/>
              </a:rPr>
              <a:t>　　５年間（</a:t>
            </a:r>
            <a:r>
              <a:rPr kumimoji="1" lang="en-US" altLang="ja-JP" sz="1600" dirty="0">
                <a:latin typeface="+mn-ea"/>
              </a:rPr>
              <a:t>2026</a:t>
            </a:r>
            <a:r>
              <a:rPr kumimoji="1" lang="ja-JP" altLang="en-US" sz="1600" dirty="0">
                <a:latin typeface="+mn-ea"/>
              </a:rPr>
              <a:t>～</a:t>
            </a:r>
            <a:r>
              <a:rPr kumimoji="1" lang="en-US" altLang="ja-JP" sz="1600" dirty="0">
                <a:latin typeface="+mn-ea"/>
              </a:rPr>
              <a:t>2030</a:t>
            </a:r>
            <a:r>
              <a:rPr kumimoji="1" lang="ja-JP" altLang="en-US" sz="1600" dirty="0">
                <a:latin typeface="+mn-ea"/>
              </a:rPr>
              <a:t>年度）</a:t>
            </a:r>
            <a:endParaRPr kumimoji="1" lang="en-US" altLang="ja-JP" sz="1600" dirty="0">
              <a:latin typeface="+mn-ea"/>
            </a:endParaRPr>
          </a:p>
        </p:txBody>
      </p:sp>
      <p:sp>
        <p:nvSpPr>
          <p:cNvPr id="4" name="タイトル 1">
            <a:extLst>
              <a:ext uri="{FF2B5EF4-FFF2-40B4-BE49-F238E27FC236}">
                <a16:creationId xmlns:a16="http://schemas.microsoft.com/office/drawing/2014/main" id="{3FAA743B-65D9-B7B0-1F4C-8BD23232624E}"/>
              </a:ext>
            </a:extLst>
          </p:cNvPr>
          <p:cNvSpPr txBox="1">
            <a:spLocks/>
          </p:cNvSpPr>
          <p:nvPr/>
        </p:nvSpPr>
        <p:spPr>
          <a:xfrm>
            <a:off x="207212" y="838444"/>
            <a:ext cx="4812463" cy="3385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2800" b="1" kern="1200">
                <a:solidFill>
                  <a:srgbClr val="005B99"/>
                </a:solidFill>
                <a:latin typeface="BIZ UDPゴシック" panose="020B0400000000000000" pitchFamily="50" charset="-128"/>
                <a:ea typeface="BIZ UDPゴシック" panose="020B0400000000000000" pitchFamily="50" charset="-128"/>
                <a:cs typeface="+mj-cs"/>
              </a:defRPr>
            </a:lvl1pPr>
          </a:lstStyle>
          <a:p>
            <a:r>
              <a:rPr lang="en-US" altLang="ja-JP" sz="2200"/>
              <a:t>01</a:t>
            </a:r>
            <a:r>
              <a:rPr lang="ja-JP" altLang="en-US" sz="2200"/>
              <a:t>｜プランの趣旨</a:t>
            </a:r>
          </a:p>
        </p:txBody>
      </p:sp>
      <p:sp>
        <p:nvSpPr>
          <p:cNvPr id="3" name="四角形: 対角を丸める 2">
            <a:extLst>
              <a:ext uri="{FF2B5EF4-FFF2-40B4-BE49-F238E27FC236}">
                <a16:creationId xmlns:a16="http://schemas.microsoft.com/office/drawing/2014/main" id="{217F2DAE-E337-067C-193E-CC4413D45CC2}"/>
              </a:ext>
            </a:extLst>
          </p:cNvPr>
          <p:cNvSpPr/>
          <p:nvPr/>
        </p:nvSpPr>
        <p:spPr>
          <a:xfrm>
            <a:off x="311838" y="1391958"/>
            <a:ext cx="1620000" cy="338554"/>
          </a:xfrm>
          <a:prstGeom prst="round2DiagRect">
            <a:avLst>
              <a:gd name="adj1" fmla="val 0"/>
              <a:gd name="adj2" fmla="val 30316"/>
            </a:avLst>
          </a:prstGeom>
          <a:solidFill>
            <a:srgbClr val="005B99"/>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b="1" i="0" u="none" strike="noStrike" kern="0" cap="none" spc="0" normalizeH="0" baseline="0" noProof="0">
                <a:ln>
                  <a:noFill/>
                </a:ln>
                <a:solidFill>
                  <a:prstClr val="white"/>
                </a:solidFill>
                <a:uLnTx/>
                <a:uFillTx/>
                <a:latin typeface="BIZ UDPゴシック" panose="020B0400000000000000" pitchFamily="50" charset="-128"/>
                <a:ea typeface="BIZ UDPゴシック" panose="020B0400000000000000" pitchFamily="50" charset="-128"/>
              </a:rPr>
              <a:t>策定趣旨</a:t>
            </a:r>
          </a:p>
        </p:txBody>
      </p:sp>
      <p:sp>
        <p:nvSpPr>
          <p:cNvPr id="5" name="四角形: 対角を丸める 4">
            <a:extLst>
              <a:ext uri="{FF2B5EF4-FFF2-40B4-BE49-F238E27FC236}">
                <a16:creationId xmlns:a16="http://schemas.microsoft.com/office/drawing/2014/main" id="{BD354F91-9726-6768-65B2-6D738D8D23C6}"/>
              </a:ext>
            </a:extLst>
          </p:cNvPr>
          <p:cNvSpPr/>
          <p:nvPr/>
        </p:nvSpPr>
        <p:spPr>
          <a:xfrm>
            <a:off x="311838" y="2485263"/>
            <a:ext cx="1620000" cy="338554"/>
          </a:xfrm>
          <a:prstGeom prst="round2DiagRect">
            <a:avLst>
              <a:gd name="adj1" fmla="val 0"/>
              <a:gd name="adj2" fmla="val 30316"/>
            </a:avLst>
          </a:prstGeom>
          <a:solidFill>
            <a:srgbClr val="005B99"/>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b="1" kern="0">
                <a:solidFill>
                  <a:prstClr val="white"/>
                </a:solidFill>
                <a:latin typeface="BIZ UDPゴシック" panose="020B0400000000000000" pitchFamily="50" charset="-128"/>
                <a:ea typeface="BIZ UDPゴシック" panose="020B0400000000000000" pitchFamily="50" charset="-128"/>
              </a:rPr>
              <a:t>位置付け</a:t>
            </a:r>
            <a:endParaRPr kumimoji="1" lang="ja-JP" altLang="en-US" b="1" i="0" u="none" strike="noStrike" kern="0" cap="none" spc="0" normalizeH="0" baseline="0" noProof="0">
              <a:ln>
                <a:noFill/>
              </a:ln>
              <a:solidFill>
                <a:prstClr val="white"/>
              </a:solidFill>
              <a:uLnTx/>
              <a:uFillTx/>
              <a:latin typeface="BIZ UDPゴシック" panose="020B0400000000000000" pitchFamily="50" charset="-128"/>
              <a:ea typeface="BIZ UDPゴシック" panose="020B0400000000000000" pitchFamily="50" charset="-128"/>
            </a:endParaRPr>
          </a:p>
        </p:txBody>
      </p:sp>
      <p:sp>
        <p:nvSpPr>
          <p:cNvPr id="6" name="四角形: 対角を丸める 5">
            <a:extLst>
              <a:ext uri="{FF2B5EF4-FFF2-40B4-BE49-F238E27FC236}">
                <a16:creationId xmlns:a16="http://schemas.microsoft.com/office/drawing/2014/main" id="{31C0250F-C500-E7AA-EF97-78FADD1952CF}"/>
              </a:ext>
            </a:extLst>
          </p:cNvPr>
          <p:cNvSpPr/>
          <p:nvPr/>
        </p:nvSpPr>
        <p:spPr>
          <a:xfrm>
            <a:off x="311838" y="5102567"/>
            <a:ext cx="1620000" cy="338554"/>
          </a:xfrm>
          <a:prstGeom prst="round2DiagRect">
            <a:avLst>
              <a:gd name="adj1" fmla="val 0"/>
              <a:gd name="adj2" fmla="val 30316"/>
            </a:avLst>
          </a:prstGeom>
          <a:solidFill>
            <a:srgbClr val="005B99"/>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b="1" i="0" u="none" strike="noStrike" kern="0" cap="none" spc="0" normalizeH="0" baseline="0" noProof="0">
                <a:ln>
                  <a:noFill/>
                </a:ln>
                <a:solidFill>
                  <a:prstClr val="white"/>
                </a:solidFill>
                <a:uLnTx/>
                <a:uFillTx/>
                <a:latin typeface="BIZ UDPゴシック" panose="020B0400000000000000" pitchFamily="50" charset="-128"/>
                <a:ea typeface="BIZ UDPゴシック" panose="020B0400000000000000" pitchFamily="50" charset="-128"/>
              </a:rPr>
              <a:t>計画期間</a:t>
            </a:r>
          </a:p>
        </p:txBody>
      </p:sp>
      <p:sp>
        <p:nvSpPr>
          <p:cNvPr id="7" name="テキスト ボックス 6">
            <a:extLst>
              <a:ext uri="{FF2B5EF4-FFF2-40B4-BE49-F238E27FC236}">
                <a16:creationId xmlns:a16="http://schemas.microsoft.com/office/drawing/2014/main" id="{77D7C5BE-0681-EB4F-AEFF-2712E7D0DDF2}"/>
              </a:ext>
            </a:extLst>
          </p:cNvPr>
          <p:cNvSpPr txBox="1"/>
          <p:nvPr/>
        </p:nvSpPr>
        <p:spPr>
          <a:xfrm>
            <a:off x="629477" y="5621979"/>
            <a:ext cx="8719930" cy="764376"/>
          </a:xfrm>
          <a:prstGeom prst="rect">
            <a:avLst/>
          </a:prstGeom>
          <a:noFill/>
        </p:spPr>
        <p:txBody>
          <a:bodyPr wrap="square" rtlCol="0">
            <a:spAutoFit/>
          </a:bodyPr>
          <a:lstStyle/>
          <a:p>
            <a:pPr>
              <a:lnSpc>
                <a:spcPts val="2000"/>
              </a:lnSpc>
              <a:spcBef>
                <a:spcPts val="600"/>
              </a:spcBef>
              <a:spcAft>
                <a:spcPts val="900"/>
              </a:spcAft>
            </a:pPr>
            <a:endParaRPr kumimoji="1" lang="en-US" altLang="ja-JP" sz="1200">
              <a:latin typeface="+mn-ea"/>
            </a:endParaRPr>
          </a:p>
          <a:p>
            <a:pPr marL="1343025" indent="-1343025">
              <a:lnSpc>
                <a:spcPts val="0"/>
              </a:lnSpc>
              <a:spcAft>
                <a:spcPts val="900"/>
              </a:spcAft>
            </a:pPr>
            <a:r>
              <a:rPr kumimoji="1" lang="ja-JP" altLang="en-US" sz="1200">
                <a:latin typeface="+mn-ea"/>
              </a:rPr>
              <a:t>　　</a:t>
            </a:r>
            <a:r>
              <a:rPr kumimoji="1" lang="en-US" altLang="ja-JP" sz="1200">
                <a:latin typeface="+mn-ea"/>
              </a:rPr>
              <a:t>※</a:t>
            </a:r>
            <a:r>
              <a:rPr kumimoji="1" lang="ja-JP" altLang="en-US" sz="1200">
                <a:latin typeface="+mn-ea"/>
              </a:rPr>
              <a:t>社会情勢の変化やデジタル技術の進展、各取組の状況を踏まえつつ、適宜、内容の見直し・改正を行う。</a:t>
            </a:r>
            <a:endParaRPr kumimoji="1" lang="en-US" altLang="ja-JP" sz="1200">
              <a:latin typeface="+mn-ea"/>
            </a:endParaRPr>
          </a:p>
          <a:p>
            <a:endParaRPr kumimoji="1" lang="ja-JP" altLang="en-US" sz="1200">
              <a:latin typeface="+mn-ea"/>
            </a:endParaRPr>
          </a:p>
        </p:txBody>
      </p:sp>
    </p:spTree>
    <p:extLst>
      <p:ext uri="{BB962C8B-B14F-4D97-AF65-F5344CB8AC3E}">
        <p14:creationId xmlns:p14="http://schemas.microsoft.com/office/powerpoint/2010/main" val="3063143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2ADB2-FDAD-9F53-634F-194E68C14013}"/>
            </a:ext>
          </a:extLst>
        </p:cNvPr>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2EAE9485-9BCB-5CE9-FEB9-1B4024A83B59}"/>
              </a:ext>
            </a:extLst>
          </p:cNvPr>
          <p:cNvSpPr txBox="1"/>
          <p:nvPr/>
        </p:nvSpPr>
        <p:spPr>
          <a:xfrm>
            <a:off x="385028" y="825552"/>
            <a:ext cx="9060043" cy="310534"/>
          </a:xfrm>
          <a:prstGeom prst="rect">
            <a:avLst/>
          </a:prstGeom>
          <a:noFill/>
        </p:spPr>
        <p:txBody>
          <a:bodyPr wrap="square" rtlCol="0">
            <a:spAutoFit/>
          </a:bodyPr>
          <a:lstStyle/>
          <a:p>
            <a:pPr>
              <a:lnSpc>
                <a:spcPts val="2000"/>
              </a:lnSpc>
              <a:spcAft>
                <a:spcPts val="900"/>
              </a:spcAft>
            </a:pPr>
            <a:r>
              <a:rPr kumimoji="1" lang="ja-JP" altLang="en-US" sz="1400">
                <a:latin typeface="+mn-ea"/>
              </a:rPr>
              <a:t>◆　取組を進めるにあたっては、以下の</a:t>
            </a:r>
            <a:r>
              <a:rPr kumimoji="1" lang="ja-JP" altLang="en-US" sz="1400">
                <a:highlight>
                  <a:srgbClr val="F9FDBF"/>
                </a:highlight>
                <a:latin typeface="+mn-ea"/>
              </a:rPr>
              <a:t>３つの視点</a:t>
            </a:r>
            <a:r>
              <a:rPr kumimoji="1" lang="ja-JP" altLang="en-US" sz="1400">
                <a:latin typeface="+mn-ea"/>
              </a:rPr>
              <a:t>を設定する。</a:t>
            </a:r>
            <a:endParaRPr kumimoji="1" lang="en-US" altLang="ja-JP" sz="1400">
              <a:latin typeface="+mn-ea"/>
            </a:endParaRPr>
          </a:p>
        </p:txBody>
      </p:sp>
      <p:sp>
        <p:nvSpPr>
          <p:cNvPr id="7" name="四角形: 角を丸くする 6">
            <a:extLst>
              <a:ext uri="{FF2B5EF4-FFF2-40B4-BE49-F238E27FC236}">
                <a16:creationId xmlns:a16="http://schemas.microsoft.com/office/drawing/2014/main" id="{9A11D47A-D32F-6E0D-3935-5629775B8C42}"/>
              </a:ext>
            </a:extLst>
          </p:cNvPr>
          <p:cNvSpPr/>
          <p:nvPr/>
        </p:nvSpPr>
        <p:spPr>
          <a:xfrm>
            <a:off x="545306" y="1233968"/>
            <a:ext cx="396000" cy="396000"/>
          </a:xfrm>
          <a:prstGeom prst="roundRect">
            <a:avLst>
              <a:gd name="adj" fmla="val 29118"/>
            </a:avLst>
          </a:prstGeom>
          <a:solidFill>
            <a:srgbClr val="005B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a:t>1</a:t>
            </a:r>
            <a:endParaRPr kumimoji="1" lang="ja-JP" altLang="en-US" b="1"/>
          </a:p>
        </p:txBody>
      </p:sp>
      <p:sp>
        <p:nvSpPr>
          <p:cNvPr id="8" name="テキスト ボックス 7">
            <a:extLst>
              <a:ext uri="{FF2B5EF4-FFF2-40B4-BE49-F238E27FC236}">
                <a16:creationId xmlns:a16="http://schemas.microsoft.com/office/drawing/2014/main" id="{C3280D7D-045D-1E4D-C795-130C7AA4EB15}"/>
              </a:ext>
            </a:extLst>
          </p:cNvPr>
          <p:cNvSpPr txBox="1"/>
          <p:nvPr/>
        </p:nvSpPr>
        <p:spPr>
          <a:xfrm>
            <a:off x="1157306" y="1186924"/>
            <a:ext cx="2784774" cy="430887"/>
          </a:xfrm>
          <a:prstGeom prst="rect">
            <a:avLst/>
          </a:prstGeom>
          <a:noFill/>
        </p:spPr>
        <p:txBody>
          <a:bodyPr wrap="square" rtlCol="0">
            <a:spAutoFit/>
          </a:bodyPr>
          <a:lstStyle/>
          <a:p>
            <a:pPr>
              <a:spcBef>
                <a:spcPts val="300"/>
              </a:spcBef>
              <a:spcAft>
                <a:spcPts val="300"/>
              </a:spcAft>
            </a:pPr>
            <a:r>
              <a:rPr kumimoji="1" lang="ja-JP" altLang="en-US" sz="2200" b="1">
                <a:solidFill>
                  <a:srgbClr val="005B99"/>
                </a:solidFill>
                <a:latin typeface="+mn-ea"/>
              </a:rPr>
              <a:t>デジタルファースト</a:t>
            </a:r>
            <a:endParaRPr kumimoji="1" lang="en-US" altLang="ja-JP" sz="2200" b="1">
              <a:solidFill>
                <a:srgbClr val="005B99"/>
              </a:solidFill>
              <a:latin typeface="+mn-ea"/>
            </a:endParaRPr>
          </a:p>
        </p:txBody>
      </p:sp>
      <p:sp>
        <p:nvSpPr>
          <p:cNvPr id="10" name="テキスト ボックス 9">
            <a:extLst>
              <a:ext uri="{FF2B5EF4-FFF2-40B4-BE49-F238E27FC236}">
                <a16:creationId xmlns:a16="http://schemas.microsoft.com/office/drawing/2014/main" id="{395A08E0-093C-3B86-D701-84212EDE3E5A}"/>
              </a:ext>
            </a:extLst>
          </p:cNvPr>
          <p:cNvSpPr txBox="1"/>
          <p:nvPr/>
        </p:nvSpPr>
        <p:spPr>
          <a:xfrm>
            <a:off x="1198551" y="1621990"/>
            <a:ext cx="6065850" cy="338554"/>
          </a:xfrm>
          <a:prstGeom prst="rect">
            <a:avLst/>
          </a:prstGeom>
          <a:noFill/>
        </p:spPr>
        <p:txBody>
          <a:bodyPr wrap="square" rtlCol="0">
            <a:spAutoFit/>
          </a:bodyPr>
          <a:lstStyle/>
          <a:p>
            <a:pPr>
              <a:spcBef>
                <a:spcPts val="300"/>
              </a:spcBef>
              <a:spcAft>
                <a:spcPts val="300"/>
              </a:spcAft>
            </a:pPr>
            <a:r>
              <a:rPr kumimoji="1" lang="ja-JP" altLang="en-US" sz="1600" b="1">
                <a:latin typeface="+mn-ea"/>
              </a:rPr>
              <a:t>産業、地域社会、行政の活動にデジタル技術を優先して活用</a:t>
            </a:r>
            <a:endParaRPr kumimoji="1" lang="en-US" altLang="ja-JP" sz="1600" b="1">
              <a:latin typeface="+mn-ea"/>
            </a:endParaRPr>
          </a:p>
        </p:txBody>
      </p:sp>
      <p:sp>
        <p:nvSpPr>
          <p:cNvPr id="12" name="テキスト ボックス 11">
            <a:extLst>
              <a:ext uri="{FF2B5EF4-FFF2-40B4-BE49-F238E27FC236}">
                <a16:creationId xmlns:a16="http://schemas.microsoft.com/office/drawing/2014/main" id="{3CCB8030-2688-73F9-302C-CC24F1EF8D60}"/>
              </a:ext>
            </a:extLst>
          </p:cNvPr>
          <p:cNvSpPr txBox="1"/>
          <p:nvPr/>
        </p:nvSpPr>
        <p:spPr>
          <a:xfrm>
            <a:off x="1211579" y="1921636"/>
            <a:ext cx="8037195" cy="823495"/>
          </a:xfrm>
          <a:prstGeom prst="rect">
            <a:avLst/>
          </a:prstGeom>
          <a:noFill/>
        </p:spPr>
        <p:txBody>
          <a:bodyPr wrap="square">
            <a:spAutoFit/>
          </a:bodyPr>
          <a:lstStyle/>
          <a:p>
            <a:pPr marL="88900" indent="-88900">
              <a:lnSpc>
                <a:spcPts val="2000"/>
              </a:lnSpc>
              <a:spcAft>
                <a:spcPts val="900"/>
              </a:spcAft>
            </a:pP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　人口減少や少子高齢化が進行する中、限られた資源で持続可能な社会を形成していくために、課題解決にあたって「まずデジタル技術の活用や</a:t>
            </a:r>
            <a:r>
              <a:rPr kumimoji="1" lang="en-US" altLang="ja-JP" sz="1400" dirty="0">
                <a:latin typeface="BIZ UDPゴシック" panose="020B0400000000000000" pitchFamily="50" charset="-128"/>
                <a:ea typeface="BIZ UDPゴシック" panose="020B0400000000000000" pitchFamily="50" charset="-128"/>
              </a:rPr>
              <a:t>DX</a:t>
            </a:r>
            <a:r>
              <a:rPr kumimoji="1" lang="ja-JP" altLang="en-US" sz="1400" dirty="0">
                <a:latin typeface="BIZ UDPゴシック" panose="020B0400000000000000" pitchFamily="50" charset="-128"/>
                <a:ea typeface="BIZ UDPゴシック" panose="020B0400000000000000" pitchFamily="50" charset="-128"/>
              </a:rPr>
              <a:t>の推進による改善が可能か」を検討する視点を持ち、より</a:t>
            </a:r>
            <a:r>
              <a:rPr kumimoji="1" lang="ja-JP" altLang="en-US" sz="1400" dirty="0">
                <a:highlight>
                  <a:srgbClr val="F9FDBF"/>
                </a:highlight>
                <a:latin typeface="BIZ UDPゴシック" panose="020B0400000000000000" pitchFamily="50" charset="-128"/>
                <a:ea typeface="BIZ UDPゴシック" panose="020B0400000000000000" pitchFamily="50" charset="-128"/>
              </a:rPr>
              <a:t>効果的かつ柔軟な施策を推進</a:t>
            </a:r>
            <a:r>
              <a:rPr kumimoji="1" lang="ja-JP" altLang="en-US" sz="1400" dirty="0">
                <a:latin typeface="BIZ UDPゴシック" panose="020B0400000000000000" pitchFamily="50" charset="-128"/>
                <a:ea typeface="BIZ UDPゴシック" panose="020B0400000000000000" pitchFamily="50" charset="-128"/>
              </a:rPr>
              <a:t>する。</a:t>
            </a:r>
            <a:endParaRPr lang="ja-JP" altLang="en-US" sz="1400" dirty="0">
              <a:latin typeface="BIZ UDPゴシック" panose="020B0400000000000000" pitchFamily="50" charset="-128"/>
              <a:ea typeface="BIZ UDPゴシック" panose="020B0400000000000000" pitchFamily="50" charset="-128"/>
            </a:endParaRPr>
          </a:p>
        </p:txBody>
      </p:sp>
      <p:sp>
        <p:nvSpPr>
          <p:cNvPr id="22" name="四角形: 角を丸くする 21">
            <a:extLst>
              <a:ext uri="{FF2B5EF4-FFF2-40B4-BE49-F238E27FC236}">
                <a16:creationId xmlns:a16="http://schemas.microsoft.com/office/drawing/2014/main" id="{001863F8-4851-626A-7358-89760DA92917}"/>
              </a:ext>
            </a:extLst>
          </p:cNvPr>
          <p:cNvSpPr/>
          <p:nvPr/>
        </p:nvSpPr>
        <p:spPr>
          <a:xfrm>
            <a:off x="545306" y="2833474"/>
            <a:ext cx="396000" cy="396000"/>
          </a:xfrm>
          <a:prstGeom prst="roundRect">
            <a:avLst>
              <a:gd name="adj" fmla="val 29118"/>
            </a:avLst>
          </a:prstGeom>
          <a:solidFill>
            <a:srgbClr val="005B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t>２</a:t>
            </a:r>
          </a:p>
        </p:txBody>
      </p:sp>
      <p:sp>
        <p:nvSpPr>
          <p:cNvPr id="23" name="テキスト ボックス 22">
            <a:extLst>
              <a:ext uri="{FF2B5EF4-FFF2-40B4-BE49-F238E27FC236}">
                <a16:creationId xmlns:a16="http://schemas.microsoft.com/office/drawing/2014/main" id="{6586FA51-FCB8-F960-E2D7-419B19AEB8D7}"/>
              </a:ext>
            </a:extLst>
          </p:cNvPr>
          <p:cNvSpPr txBox="1"/>
          <p:nvPr/>
        </p:nvSpPr>
        <p:spPr>
          <a:xfrm>
            <a:off x="1157306" y="2777194"/>
            <a:ext cx="2784774" cy="430887"/>
          </a:xfrm>
          <a:prstGeom prst="rect">
            <a:avLst/>
          </a:prstGeom>
          <a:noFill/>
        </p:spPr>
        <p:txBody>
          <a:bodyPr wrap="square" rtlCol="0">
            <a:spAutoFit/>
          </a:bodyPr>
          <a:lstStyle/>
          <a:p>
            <a:pPr>
              <a:spcBef>
                <a:spcPts val="300"/>
              </a:spcBef>
              <a:spcAft>
                <a:spcPts val="300"/>
              </a:spcAft>
            </a:pPr>
            <a:r>
              <a:rPr kumimoji="1" lang="ja-JP" altLang="en-US" sz="2200" b="1" dirty="0">
                <a:solidFill>
                  <a:srgbClr val="005B99"/>
                </a:solidFill>
                <a:latin typeface="+mn-ea"/>
              </a:rPr>
              <a:t>サービスデザイン</a:t>
            </a:r>
            <a:endParaRPr kumimoji="1" lang="en-US" altLang="ja-JP" sz="2200" b="1" dirty="0">
              <a:solidFill>
                <a:srgbClr val="005B99"/>
              </a:solidFill>
              <a:latin typeface="+mn-ea"/>
            </a:endParaRPr>
          </a:p>
        </p:txBody>
      </p:sp>
      <p:sp>
        <p:nvSpPr>
          <p:cNvPr id="24" name="テキスト ボックス 23">
            <a:extLst>
              <a:ext uri="{FF2B5EF4-FFF2-40B4-BE49-F238E27FC236}">
                <a16:creationId xmlns:a16="http://schemas.microsoft.com/office/drawing/2014/main" id="{18A2039F-3F9F-609F-AB54-BCAD68151508}"/>
              </a:ext>
            </a:extLst>
          </p:cNvPr>
          <p:cNvSpPr txBox="1"/>
          <p:nvPr/>
        </p:nvSpPr>
        <p:spPr>
          <a:xfrm>
            <a:off x="1198550" y="3237082"/>
            <a:ext cx="8262949" cy="338554"/>
          </a:xfrm>
          <a:prstGeom prst="rect">
            <a:avLst/>
          </a:prstGeom>
          <a:noFill/>
        </p:spPr>
        <p:txBody>
          <a:bodyPr wrap="square" rtlCol="0">
            <a:spAutoFit/>
          </a:bodyPr>
          <a:lstStyle/>
          <a:p>
            <a:pPr>
              <a:spcBef>
                <a:spcPts val="300"/>
              </a:spcBef>
              <a:spcAft>
                <a:spcPts val="300"/>
              </a:spcAft>
            </a:pPr>
            <a:r>
              <a:rPr kumimoji="1" lang="ja-JP" altLang="en-US" sz="1600" b="1" dirty="0">
                <a:latin typeface="+mn-ea"/>
              </a:rPr>
              <a:t>多様な利用者のニーズを効果的かつ効率的に達成できるよう利用者中心のサービスを提供</a:t>
            </a:r>
            <a:endParaRPr kumimoji="1" lang="en-US" altLang="ja-JP" sz="1600" b="1" dirty="0">
              <a:latin typeface="+mn-ea"/>
            </a:endParaRPr>
          </a:p>
        </p:txBody>
      </p:sp>
      <p:sp>
        <p:nvSpPr>
          <p:cNvPr id="25" name="テキスト ボックス 24">
            <a:extLst>
              <a:ext uri="{FF2B5EF4-FFF2-40B4-BE49-F238E27FC236}">
                <a16:creationId xmlns:a16="http://schemas.microsoft.com/office/drawing/2014/main" id="{DDEF0350-4F03-C031-63A3-3923F10A5F6A}"/>
              </a:ext>
            </a:extLst>
          </p:cNvPr>
          <p:cNvSpPr txBox="1"/>
          <p:nvPr/>
        </p:nvSpPr>
        <p:spPr>
          <a:xfrm>
            <a:off x="1211579" y="3540192"/>
            <a:ext cx="8037195" cy="567015"/>
          </a:xfrm>
          <a:prstGeom prst="rect">
            <a:avLst/>
          </a:prstGeom>
          <a:noFill/>
        </p:spPr>
        <p:txBody>
          <a:bodyPr wrap="square">
            <a:spAutoFit/>
          </a:bodyPr>
          <a:lstStyle/>
          <a:p>
            <a:pPr marL="88900" indent="-88900">
              <a:lnSpc>
                <a:spcPts val="2000"/>
              </a:lnSpc>
              <a:spcAft>
                <a:spcPts val="900"/>
              </a:spcAft>
            </a:pP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　デジタル技術の活用にあたっては、</a:t>
            </a:r>
            <a:r>
              <a:rPr kumimoji="1" lang="ja-JP" altLang="en-US" sz="1400" dirty="0">
                <a:highlight>
                  <a:srgbClr val="F9FDBF"/>
                </a:highlight>
                <a:latin typeface="BIZ UDPゴシック" panose="020B0400000000000000" pitchFamily="50" charset="-128"/>
                <a:ea typeface="BIZ UDPゴシック" panose="020B0400000000000000" pitchFamily="50" charset="-128"/>
              </a:rPr>
              <a:t>誰もが利用することができる</a:t>
            </a:r>
            <a:r>
              <a:rPr kumimoji="1" lang="ja-JP" altLang="en-US" sz="1400" dirty="0">
                <a:latin typeface="BIZ UDPゴシック" panose="020B0400000000000000" pitchFamily="50" charset="-128"/>
                <a:ea typeface="BIZ UDPゴシック" panose="020B0400000000000000" pitchFamily="50" charset="-128"/>
              </a:rPr>
              <a:t>よう、「利用者目線で分かりやすく、使いやすいものになっているか」という視点を持ち、より</a:t>
            </a:r>
            <a:r>
              <a:rPr kumimoji="1" lang="ja-JP" altLang="en-US" sz="1400" dirty="0">
                <a:highlight>
                  <a:srgbClr val="F9FDBF"/>
                </a:highlight>
                <a:latin typeface="BIZ UDPゴシック" panose="020B0400000000000000" pitchFamily="50" charset="-128"/>
                <a:ea typeface="BIZ UDPゴシック" panose="020B0400000000000000" pitchFamily="50" charset="-128"/>
              </a:rPr>
              <a:t>利用者に寄り添った施策を推進</a:t>
            </a:r>
            <a:r>
              <a:rPr kumimoji="1" lang="ja-JP" altLang="en-US" sz="1400" dirty="0">
                <a:latin typeface="BIZ UDPゴシック" panose="020B0400000000000000" pitchFamily="50" charset="-128"/>
                <a:ea typeface="BIZ UDPゴシック" panose="020B0400000000000000" pitchFamily="50" charset="-128"/>
              </a:rPr>
              <a:t>する。</a:t>
            </a:r>
            <a:endParaRPr lang="ja-JP" altLang="en-US" sz="1400" dirty="0">
              <a:latin typeface="BIZ UDPゴシック" panose="020B0400000000000000" pitchFamily="50" charset="-128"/>
              <a:ea typeface="BIZ UDPゴシック" panose="020B0400000000000000" pitchFamily="50" charset="-128"/>
            </a:endParaRPr>
          </a:p>
        </p:txBody>
      </p:sp>
      <p:sp>
        <p:nvSpPr>
          <p:cNvPr id="26" name="四角形: 角を丸くする 25">
            <a:extLst>
              <a:ext uri="{FF2B5EF4-FFF2-40B4-BE49-F238E27FC236}">
                <a16:creationId xmlns:a16="http://schemas.microsoft.com/office/drawing/2014/main" id="{1A70C978-C3A8-38DA-F8CD-DC4FB605921E}"/>
              </a:ext>
            </a:extLst>
          </p:cNvPr>
          <p:cNvSpPr/>
          <p:nvPr/>
        </p:nvSpPr>
        <p:spPr>
          <a:xfrm>
            <a:off x="545306" y="4231516"/>
            <a:ext cx="396000" cy="396000"/>
          </a:xfrm>
          <a:prstGeom prst="roundRect">
            <a:avLst>
              <a:gd name="adj" fmla="val 29118"/>
            </a:avLst>
          </a:prstGeom>
          <a:solidFill>
            <a:srgbClr val="005B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t>３</a:t>
            </a:r>
          </a:p>
        </p:txBody>
      </p:sp>
      <p:sp>
        <p:nvSpPr>
          <p:cNvPr id="27" name="テキスト ボックス 26">
            <a:extLst>
              <a:ext uri="{FF2B5EF4-FFF2-40B4-BE49-F238E27FC236}">
                <a16:creationId xmlns:a16="http://schemas.microsoft.com/office/drawing/2014/main" id="{939E7009-C4E6-B2C2-18DF-1CAE32BCE47C}"/>
              </a:ext>
            </a:extLst>
          </p:cNvPr>
          <p:cNvSpPr txBox="1"/>
          <p:nvPr/>
        </p:nvSpPr>
        <p:spPr>
          <a:xfrm>
            <a:off x="1157306" y="4175236"/>
            <a:ext cx="2784774" cy="430887"/>
          </a:xfrm>
          <a:prstGeom prst="rect">
            <a:avLst/>
          </a:prstGeom>
          <a:noFill/>
        </p:spPr>
        <p:txBody>
          <a:bodyPr wrap="square" rtlCol="0">
            <a:spAutoFit/>
          </a:bodyPr>
          <a:lstStyle/>
          <a:p>
            <a:pPr>
              <a:spcBef>
                <a:spcPts val="300"/>
              </a:spcBef>
              <a:spcAft>
                <a:spcPts val="300"/>
              </a:spcAft>
            </a:pPr>
            <a:r>
              <a:rPr kumimoji="1" lang="ja-JP" altLang="en-US" sz="2200" b="1">
                <a:solidFill>
                  <a:srgbClr val="005B99"/>
                </a:solidFill>
                <a:latin typeface="+mn-ea"/>
              </a:rPr>
              <a:t>デジタルリテラシー</a:t>
            </a:r>
            <a:endParaRPr kumimoji="1" lang="en-US" altLang="ja-JP" sz="2200" b="1">
              <a:solidFill>
                <a:srgbClr val="005B99"/>
              </a:solidFill>
              <a:latin typeface="+mn-ea"/>
            </a:endParaRPr>
          </a:p>
        </p:txBody>
      </p:sp>
      <p:sp>
        <p:nvSpPr>
          <p:cNvPr id="28" name="テキスト ボックス 27">
            <a:extLst>
              <a:ext uri="{FF2B5EF4-FFF2-40B4-BE49-F238E27FC236}">
                <a16:creationId xmlns:a16="http://schemas.microsoft.com/office/drawing/2014/main" id="{405AE2B0-9D9F-1893-00FC-486C703B96EC}"/>
              </a:ext>
            </a:extLst>
          </p:cNvPr>
          <p:cNvSpPr txBox="1"/>
          <p:nvPr/>
        </p:nvSpPr>
        <p:spPr>
          <a:xfrm>
            <a:off x="1198550" y="4625599"/>
            <a:ext cx="8345500" cy="338554"/>
          </a:xfrm>
          <a:prstGeom prst="rect">
            <a:avLst/>
          </a:prstGeom>
          <a:noFill/>
        </p:spPr>
        <p:txBody>
          <a:bodyPr wrap="square" rtlCol="0">
            <a:spAutoFit/>
          </a:bodyPr>
          <a:lstStyle/>
          <a:p>
            <a:pPr>
              <a:spcBef>
                <a:spcPts val="300"/>
              </a:spcBef>
              <a:spcAft>
                <a:spcPts val="300"/>
              </a:spcAft>
            </a:pPr>
            <a:r>
              <a:rPr kumimoji="1" lang="ja-JP" altLang="en-US" sz="1600" b="1">
                <a:latin typeface="+mn-ea"/>
              </a:rPr>
              <a:t>全ての人がデジタルの恩恵を受けられるようデジタル技術を適切に活用できる能力を向上</a:t>
            </a:r>
            <a:endParaRPr kumimoji="1" lang="en-US" altLang="ja-JP" sz="1600" b="1">
              <a:latin typeface="+mn-ea"/>
            </a:endParaRPr>
          </a:p>
        </p:txBody>
      </p:sp>
      <p:sp>
        <p:nvSpPr>
          <p:cNvPr id="29" name="テキスト ボックス 28">
            <a:extLst>
              <a:ext uri="{FF2B5EF4-FFF2-40B4-BE49-F238E27FC236}">
                <a16:creationId xmlns:a16="http://schemas.microsoft.com/office/drawing/2014/main" id="{3155928A-5A47-19CC-9134-6D109D419F29}"/>
              </a:ext>
            </a:extLst>
          </p:cNvPr>
          <p:cNvSpPr txBox="1"/>
          <p:nvPr/>
        </p:nvSpPr>
        <p:spPr>
          <a:xfrm>
            <a:off x="1211580" y="4925823"/>
            <a:ext cx="7843520" cy="567015"/>
          </a:xfrm>
          <a:prstGeom prst="rect">
            <a:avLst/>
          </a:prstGeom>
          <a:noFill/>
        </p:spPr>
        <p:txBody>
          <a:bodyPr wrap="square">
            <a:spAutoFit/>
          </a:bodyPr>
          <a:lstStyle/>
          <a:p>
            <a:pPr marL="88900" indent="-88900">
              <a:lnSpc>
                <a:spcPts val="2000"/>
              </a:lnSpc>
              <a:spcAft>
                <a:spcPts val="900"/>
              </a:spcAft>
            </a:pP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　変化するデジタル社会に適応しながら、</a:t>
            </a:r>
            <a:r>
              <a:rPr kumimoji="1" lang="ja-JP" altLang="en-US" sz="1400" dirty="0">
                <a:highlight>
                  <a:srgbClr val="F9FDBF"/>
                </a:highlight>
                <a:latin typeface="BIZ UDPゴシック" panose="020B0400000000000000" pitchFamily="50" charset="-128"/>
                <a:ea typeface="BIZ UDPゴシック" panose="020B0400000000000000" pitchFamily="50" charset="-128"/>
              </a:rPr>
              <a:t>誰一人取り残されることなく、</a:t>
            </a:r>
            <a:r>
              <a:rPr kumimoji="1" lang="ja-JP" altLang="en-US" sz="1400" dirty="0">
                <a:latin typeface="BIZ UDPゴシック" panose="020B0400000000000000" pitchFamily="50" charset="-128"/>
                <a:ea typeface="BIZ UDPゴシック" panose="020B0400000000000000" pitchFamily="50" charset="-128"/>
              </a:rPr>
              <a:t>恩恵を受け続けられるよう、誰もが安心して</a:t>
            </a:r>
            <a:r>
              <a:rPr kumimoji="1" lang="ja-JP" altLang="en-US" sz="1400" dirty="0">
                <a:highlight>
                  <a:srgbClr val="F9FDBF"/>
                </a:highlight>
                <a:latin typeface="BIZ UDPゴシック" panose="020B0400000000000000" pitchFamily="50" charset="-128"/>
                <a:ea typeface="BIZ UDPゴシック" panose="020B0400000000000000" pitchFamily="50" charset="-128"/>
              </a:rPr>
              <a:t>デジタル技術を使えるようになる施策を推進</a:t>
            </a:r>
            <a:r>
              <a:rPr kumimoji="1" lang="ja-JP" altLang="en-US" sz="1400" dirty="0">
                <a:latin typeface="BIZ UDPゴシック" panose="020B0400000000000000" pitchFamily="50" charset="-128"/>
                <a:ea typeface="BIZ UDPゴシック" panose="020B0400000000000000" pitchFamily="50" charset="-128"/>
              </a:rPr>
              <a:t>する。</a:t>
            </a:r>
            <a:endParaRPr lang="ja-JP" altLang="en-US" sz="1400" dirty="0">
              <a:latin typeface="BIZ UDPゴシック" panose="020B0400000000000000" pitchFamily="50" charset="-128"/>
              <a:ea typeface="BIZ UDPゴシック" panose="020B0400000000000000" pitchFamily="50" charset="-128"/>
            </a:endParaRPr>
          </a:p>
        </p:txBody>
      </p:sp>
      <p:cxnSp>
        <p:nvCxnSpPr>
          <p:cNvPr id="37" name="直線コネクタ 36">
            <a:extLst>
              <a:ext uri="{FF2B5EF4-FFF2-40B4-BE49-F238E27FC236}">
                <a16:creationId xmlns:a16="http://schemas.microsoft.com/office/drawing/2014/main" id="{DC5D2D58-2F2C-C035-43E2-DD53B09E4E37}"/>
              </a:ext>
            </a:extLst>
          </p:cNvPr>
          <p:cNvCxnSpPr>
            <a:cxnSpLocks/>
          </p:cNvCxnSpPr>
          <p:nvPr/>
        </p:nvCxnSpPr>
        <p:spPr>
          <a:xfrm flipV="1">
            <a:off x="779306" y="1611479"/>
            <a:ext cx="3452170" cy="0"/>
          </a:xfrm>
          <a:prstGeom prst="line">
            <a:avLst/>
          </a:prstGeom>
          <a:ln w="28575">
            <a:solidFill>
              <a:srgbClr val="005B99"/>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F3B0BE91-3D68-1668-37E3-D28DE7637524}"/>
              </a:ext>
            </a:extLst>
          </p:cNvPr>
          <p:cNvCxnSpPr>
            <a:cxnSpLocks/>
          </p:cNvCxnSpPr>
          <p:nvPr/>
        </p:nvCxnSpPr>
        <p:spPr>
          <a:xfrm flipV="1">
            <a:off x="779306" y="3210222"/>
            <a:ext cx="3452170" cy="0"/>
          </a:xfrm>
          <a:prstGeom prst="line">
            <a:avLst/>
          </a:prstGeom>
          <a:ln w="28575">
            <a:solidFill>
              <a:srgbClr val="005B99"/>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83E49DB5-313F-3D52-86B3-DB3E32AC86CE}"/>
              </a:ext>
            </a:extLst>
          </p:cNvPr>
          <p:cNvCxnSpPr>
            <a:cxnSpLocks/>
          </p:cNvCxnSpPr>
          <p:nvPr/>
        </p:nvCxnSpPr>
        <p:spPr>
          <a:xfrm flipV="1">
            <a:off x="779306" y="4609856"/>
            <a:ext cx="3452170" cy="0"/>
          </a:xfrm>
          <a:prstGeom prst="line">
            <a:avLst/>
          </a:prstGeom>
          <a:ln w="28575">
            <a:solidFill>
              <a:srgbClr val="005B99"/>
            </a:solidFill>
          </a:ln>
        </p:spPr>
        <p:style>
          <a:lnRef idx="1">
            <a:schemeClr val="accent1"/>
          </a:lnRef>
          <a:fillRef idx="0">
            <a:schemeClr val="accent1"/>
          </a:fillRef>
          <a:effectRef idx="0">
            <a:schemeClr val="accent1"/>
          </a:effectRef>
          <a:fontRef idx="minor">
            <a:schemeClr val="tx1"/>
          </a:fontRef>
        </p:style>
      </p:cxnSp>
      <p:sp>
        <p:nvSpPr>
          <p:cNvPr id="3" name="タイトル 1">
            <a:extLst>
              <a:ext uri="{FF2B5EF4-FFF2-40B4-BE49-F238E27FC236}">
                <a16:creationId xmlns:a16="http://schemas.microsoft.com/office/drawing/2014/main" id="{189B320B-C9EE-9DE1-0ED7-4B0EC7734405}"/>
              </a:ext>
            </a:extLst>
          </p:cNvPr>
          <p:cNvSpPr txBox="1">
            <a:spLocks/>
          </p:cNvSpPr>
          <p:nvPr/>
        </p:nvSpPr>
        <p:spPr>
          <a:xfrm>
            <a:off x="207212" y="372927"/>
            <a:ext cx="4812463" cy="3385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2800" b="1" kern="1200">
                <a:solidFill>
                  <a:srgbClr val="005B99"/>
                </a:solidFill>
                <a:latin typeface="BIZ UDPゴシック" panose="020B0400000000000000" pitchFamily="50" charset="-128"/>
                <a:ea typeface="BIZ UDPゴシック" panose="020B0400000000000000" pitchFamily="50" charset="-128"/>
                <a:cs typeface="+mj-cs"/>
              </a:defRPr>
            </a:lvl1pPr>
          </a:lstStyle>
          <a:p>
            <a:r>
              <a:rPr lang="en-US" altLang="ja-JP" sz="2200"/>
              <a:t>0</a:t>
            </a:r>
            <a:r>
              <a:rPr lang="ja-JP" altLang="en-US" sz="2200"/>
              <a:t>２｜プランの３つの視点</a:t>
            </a:r>
          </a:p>
        </p:txBody>
      </p:sp>
      <p:sp>
        <p:nvSpPr>
          <p:cNvPr id="2" name="テキスト ボックス 1">
            <a:extLst>
              <a:ext uri="{FF2B5EF4-FFF2-40B4-BE49-F238E27FC236}">
                <a16:creationId xmlns:a16="http://schemas.microsoft.com/office/drawing/2014/main" id="{5CB94678-2C61-8F90-0307-D3EECE58A97E}"/>
              </a:ext>
            </a:extLst>
          </p:cNvPr>
          <p:cNvSpPr txBox="1"/>
          <p:nvPr/>
        </p:nvSpPr>
        <p:spPr>
          <a:xfrm>
            <a:off x="619194" y="5900957"/>
            <a:ext cx="8640000" cy="680918"/>
          </a:xfrm>
          <a:prstGeom prst="roundRect">
            <a:avLst>
              <a:gd name="adj" fmla="val 25274"/>
            </a:avLst>
          </a:prstGeom>
          <a:solidFill>
            <a:schemeClr val="accent4">
              <a:lumMod val="40000"/>
              <a:lumOff val="60000"/>
            </a:schemeClr>
          </a:solidFill>
        </p:spPr>
        <p:txBody>
          <a:bodyPr wrap="square" rtlCol="0">
            <a:spAutoFit/>
          </a:bodyPr>
          <a:lstStyle/>
          <a:p>
            <a:pPr marL="182563" indent="-182563" algn="ctr">
              <a:spcBef>
                <a:spcPts val="300"/>
              </a:spcBef>
              <a:spcAft>
                <a:spcPts val="300"/>
              </a:spcAft>
            </a:pPr>
            <a:r>
              <a:rPr kumimoji="1" lang="ja-JP" altLang="en-US" sz="1600" dirty="0">
                <a:latin typeface="+mn-ea"/>
              </a:rPr>
              <a:t>デジタル技術の利活用により産業と地域の活力を支え、行政サービスを進化させるとともに、誰もが恩恵を受けるデジタル社会の推進に取り組む。</a:t>
            </a:r>
            <a:endParaRPr kumimoji="1" lang="en-US" altLang="ja-JP" sz="1600" dirty="0">
              <a:latin typeface="+mn-ea"/>
            </a:endParaRPr>
          </a:p>
        </p:txBody>
      </p:sp>
      <p:sp>
        <p:nvSpPr>
          <p:cNvPr id="4" name="フローチャート: 組合せ 3">
            <a:extLst>
              <a:ext uri="{FF2B5EF4-FFF2-40B4-BE49-F238E27FC236}">
                <a16:creationId xmlns:a16="http://schemas.microsoft.com/office/drawing/2014/main" id="{2C128AD3-8A02-5BD5-F312-5934296BD4E7}"/>
              </a:ext>
            </a:extLst>
          </p:cNvPr>
          <p:cNvSpPr/>
          <p:nvPr/>
        </p:nvSpPr>
        <p:spPr>
          <a:xfrm>
            <a:off x="3856193" y="5595782"/>
            <a:ext cx="2160000" cy="211467"/>
          </a:xfrm>
          <a:prstGeom prst="flowChartMerg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63567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2ADB2-FDAD-9F53-634F-194E68C14013}"/>
            </a:ext>
          </a:extLst>
        </p:cNvPr>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64002131-E663-6277-4D85-4F18609BCBF1}"/>
              </a:ext>
            </a:extLst>
          </p:cNvPr>
          <p:cNvSpPr/>
          <p:nvPr/>
        </p:nvSpPr>
        <p:spPr>
          <a:xfrm>
            <a:off x="447420" y="1524011"/>
            <a:ext cx="2152649" cy="972000"/>
          </a:xfrm>
          <a:prstGeom prst="roundRect">
            <a:avLst/>
          </a:prstGeom>
          <a:solidFill>
            <a:srgbClr val="EC7320"/>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r>
              <a:rPr kumimoji="1" lang="ja-JP" altLang="en-US" sz="1600" b="1">
                <a:solidFill>
                  <a:schemeClr val="bg1"/>
                </a:solidFill>
                <a:latin typeface="+mn-ea"/>
              </a:rPr>
              <a:t>産業競争力の</a:t>
            </a:r>
            <a:br>
              <a:rPr kumimoji="1" lang="en-US" altLang="ja-JP" sz="1600" b="1">
                <a:solidFill>
                  <a:schemeClr val="bg1"/>
                </a:solidFill>
                <a:latin typeface="+mn-ea"/>
              </a:rPr>
            </a:br>
            <a:r>
              <a:rPr kumimoji="1" lang="ja-JP" altLang="en-US" sz="1600" b="1">
                <a:solidFill>
                  <a:schemeClr val="bg1"/>
                </a:solidFill>
                <a:latin typeface="+mn-ea"/>
              </a:rPr>
              <a:t>強化</a:t>
            </a:r>
          </a:p>
        </p:txBody>
      </p:sp>
      <p:sp>
        <p:nvSpPr>
          <p:cNvPr id="4" name="四角形: 角を丸くする 3">
            <a:extLst>
              <a:ext uri="{FF2B5EF4-FFF2-40B4-BE49-F238E27FC236}">
                <a16:creationId xmlns:a16="http://schemas.microsoft.com/office/drawing/2014/main" id="{945B1319-EA22-8BD9-D22F-931C1CA4F097}"/>
              </a:ext>
            </a:extLst>
          </p:cNvPr>
          <p:cNvSpPr/>
          <p:nvPr/>
        </p:nvSpPr>
        <p:spPr>
          <a:xfrm>
            <a:off x="447420" y="2826325"/>
            <a:ext cx="2152649" cy="972000"/>
          </a:xfrm>
          <a:prstGeom prst="roundRect">
            <a:avLst/>
          </a:prstGeom>
          <a:solidFill>
            <a:srgbClr val="6DA945"/>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r>
              <a:rPr kumimoji="1" lang="ja-JP" altLang="en-US" sz="1600" b="1" dirty="0">
                <a:solidFill>
                  <a:schemeClr val="bg1"/>
                </a:solidFill>
                <a:latin typeface="+mn-ea"/>
              </a:rPr>
              <a:t>地域社会の</a:t>
            </a:r>
            <a:br>
              <a:rPr kumimoji="1" lang="en-US" altLang="ja-JP" sz="1600" b="1" dirty="0">
                <a:solidFill>
                  <a:schemeClr val="bg1"/>
                </a:solidFill>
                <a:latin typeface="+mn-ea"/>
              </a:rPr>
            </a:br>
            <a:r>
              <a:rPr kumimoji="1" lang="ja-JP" altLang="en-US" sz="1600" b="1" dirty="0">
                <a:solidFill>
                  <a:schemeClr val="bg1"/>
                </a:solidFill>
                <a:latin typeface="+mn-ea"/>
              </a:rPr>
              <a:t>課題の解決</a:t>
            </a:r>
          </a:p>
        </p:txBody>
      </p:sp>
      <p:sp>
        <p:nvSpPr>
          <p:cNvPr id="5" name="テキスト ボックス 4">
            <a:extLst>
              <a:ext uri="{FF2B5EF4-FFF2-40B4-BE49-F238E27FC236}">
                <a16:creationId xmlns:a16="http://schemas.microsoft.com/office/drawing/2014/main" id="{04EA04FE-6425-7693-D7EC-48ABD1E1232A}"/>
              </a:ext>
            </a:extLst>
          </p:cNvPr>
          <p:cNvSpPr txBox="1"/>
          <p:nvPr/>
        </p:nvSpPr>
        <p:spPr>
          <a:xfrm>
            <a:off x="2710922" y="1524011"/>
            <a:ext cx="6013724" cy="323165"/>
          </a:xfrm>
          <a:prstGeom prst="rect">
            <a:avLst/>
          </a:prstGeom>
          <a:noFill/>
        </p:spPr>
        <p:txBody>
          <a:bodyPr wrap="square" rtlCol="0">
            <a:spAutoFit/>
          </a:bodyPr>
          <a:lstStyle/>
          <a:p>
            <a:r>
              <a:rPr kumimoji="1" lang="ja-JP" altLang="en-US" sz="1500" b="1"/>
              <a:t>生産性向上と新たな価値の創出を通じた産業変革の実現</a:t>
            </a:r>
          </a:p>
        </p:txBody>
      </p:sp>
      <p:sp>
        <p:nvSpPr>
          <p:cNvPr id="7" name="テキスト ボックス 6">
            <a:extLst>
              <a:ext uri="{FF2B5EF4-FFF2-40B4-BE49-F238E27FC236}">
                <a16:creationId xmlns:a16="http://schemas.microsoft.com/office/drawing/2014/main" id="{206DE022-9B53-753F-E092-2828B64C9033}"/>
              </a:ext>
            </a:extLst>
          </p:cNvPr>
          <p:cNvSpPr txBox="1"/>
          <p:nvPr/>
        </p:nvSpPr>
        <p:spPr>
          <a:xfrm>
            <a:off x="2710922" y="2826325"/>
            <a:ext cx="6013724" cy="323165"/>
          </a:xfrm>
          <a:prstGeom prst="rect">
            <a:avLst/>
          </a:prstGeom>
          <a:noFill/>
        </p:spPr>
        <p:txBody>
          <a:bodyPr wrap="square" rtlCol="0">
            <a:spAutoFit/>
          </a:bodyPr>
          <a:lstStyle/>
          <a:p>
            <a:r>
              <a:rPr kumimoji="1" lang="ja-JP" altLang="en-US" sz="1500" b="1">
                <a:solidFill>
                  <a:schemeClr val="tx2">
                    <a:lumMod val="50000"/>
                  </a:schemeClr>
                </a:solidFill>
              </a:rPr>
              <a:t>暮らしやすさと豊かな地域社会の実現</a:t>
            </a:r>
          </a:p>
        </p:txBody>
      </p:sp>
      <p:sp>
        <p:nvSpPr>
          <p:cNvPr id="9" name="テキスト ボックス 8">
            <a:extLst>
              <a:ext uri="{FF2B5EF4-FFF2-40B4-BE49-F238E27FC236}">
                <a16:creationId xmlns:a16="http://schemas.microsoft.com/office/drawing/2014/main" id="{8163D4C9-33B1-1A68-E3BB-B90B8B9E8BC7}"/>
              </a:ext>
            </a:extLst>
          </p:cNvPr>
          <p:cNvSpPr txBox="1"/>
          <p:nvPr/>
        </p:nvSpPr>
        <p:spPr>
          <a:xfrm>
            <a:off x="2901421" y="1873520"/>
            <a:ext cx="6013724" cy="523220"/>
          </a:xfrm>
          <a:prstGeom prst="rect">
            <a:avLst/>
          </a:prstGeom>
          <a:noFill/>
        </p:spPr>
        <p:txBody>
          <a:bodyPr wrap="square" rtlCol="0">
            <a:spAutoFit/>
          </a:bodyPr>
          <a:lstStyle/>
          <a:p>
            <a:r>
              <a:rPr kumimoji="1" lang="ja-JP" altLang="en-US" sz="1400" dirty="0"/>
              <a:t>デジタル化・</a:t>
            </a:r>
            <a:r>
              <a:rPr kumimoji="1" lang="en-US" altLang="ja-JP" sz="1400" dirty="0"/>
              <a:t>DX</a:t>
            </a:r>
            <a:r>
              <a:rPr kumimoji="1" lang="ja-JP" altLang="en-US" sz="1400" dirty="0"/>
              <a:t>の推進により、業務効率化などの生産性向上や革新的なビジネスモデルの創造などの新たな価値の創出に取り組む。</a:t>
            </a:r>
          </a:p>
        </p:txBody>
      </p:sp>
      <p:cxnSp>
        <p:nvCxnSpPr>
          <p:cNvPr id="11" name="直線コネクタ 10">
            <a:extLst>
              <a:ext uri="{FF2B5EF4-FFF2-40B4-BE49-F238E27FC236}">
                <a16:creationId xmlns:a16="http://schemas.microsoft.com/office/drawing/2014/main" id="{9119EB62-1836-59EA-0F14-AE96FD67DD2E}"/>
              </a:ext>
            </a:extLst>
          </p:cNvPr>
          <p:cNvCxnSpPr>
            <a:cxnSpLocks/>
          </p:cNvCxnSpPr>
          <p:nvPr/>
        </p:nvCxnSpPr>
        <p:spPr>
          <a:xfrm flipV="1">
            <a:off x="2710922" y="1847176"/>
            <a:ext cx="6012000" cy="0"/>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2D9418FF-93B3-673B-247F-20AE54B16E1E}"/>
              </a:ext>
            </a:extLst>
          </p:cNvPr>
          <p:cNvCxnSpPr>
            <a:cxnSpLocks/>
          </p:cNvCxnSpPr>
          <p:nvPr/>
        </p:nvCxnSpPr>
        <p:spPr>
          <a:xfrm flipV="1">
            <a:off x="2710922" y="3149490"/>
            <a:ext cx="6012000" cy="0"/>
          </a:xfrm>
          <a:prstGeom prst="line">
            <a:avLst/>
          </a:prstGeom>
          <a:ln w="285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51EEC829-6C22-3C69-A014-D060A88E7656}"/>
              </a:ext>
            </a:extLst>
          </p:cNvPr>
          <p:cNvSpPr txBox="1"/>
          <p:nvPr/>
        </p:nvSpPr>
        <p:spPr>
          <a:xfrm>
            <a:off x="2901421" y="3184392"/>
            <a:ext cx="6013724" cy="523220"/>
          </a:xfrm>
          <a:prstGeom prst="rect">
            <a:avLst/>
          </a:prstGeom>
          <a:noFill/>
        </p:spPr>
        <p:txBody>
          <a:bodyPr wrap="square" rtlCol="0">
            <a:spAutoFit/>
          </a:bodyPr>
          <a:lstStyle/>
          <a:p>
            <a:r>
              <a:rPr kumimoji="1" lang="ja-JP" altLang="en-US" sz="1400" dirty="0"/>
              <a:t>デジタル化・</a:t>
            </a:r>
            <a:r>
              <a:rPr kumimoji="1" lang="en-US" altLang="ja-JP" sz="1400" dirty="0"/>
              <a:t>DX</a:t>
            </a:r>
            <a:r>
              <a:rPr kumimoji="1" lang="ja-JP" altLang="en-US" sz="1400" dirty="0"/>
              <a:t>の推進により、誰もが安心して快適に暮らしていくことができる地域社会の実現に向けて取り組む。</a:t>
            </a:r>
          </a:p>
        </p:txBody>
      </p:sp>
      <p:sp>
        <p:nvSpPr>
          <p:cNvPr id="10" name="タイトル 1">
            <a:extLst>
              <a:ext uri="{FF2B5EF4-FFF2-40B4-BE49-F238E27FC236}">
                <a16:creationId xmlns:a16="http://schemas.microsoft.com/office/drawing/2014/main" id="{8196B3C0-D6AD-321E-4C13-8C14227576B6}"/>
              </a:ext>
            </a:extLst>
          </p:cNvPr>
          <p:cNvSpPr txBox="1">
            <a:spLocks/>
          </p:cNvSpPr>
          <p:nvPr/>
        </p:nvSpPr>
        <p:spPr>
          <a:xfrm>
            <a:off x="207212" y="373179"/>
            <a:ext cx="9422564" cy="3385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2800" b="1" kern="1200">
                <a:solidFill>
                  <a:srgbClr val="005B99"/>
                </a:solidFill>
                <a:latin typeface="BIZ UDPゴシック" panose="020B0400000000000000" pitchFamily="50" charset="-128"/>
                <a:ea typeface="BIZ UDPゴシック" panose="020B0400000000000000" pitchFamily="50" charset="-128"/>
                <a:cs typeface="+mj-cs"/>
              </a:defRPr>
            </a:lvl1pPr>
          </a:lstStyle>
          <a:p>
            <a:r>
              <a:rPr lang="en-US" altLang="ja-JP" sz="2200"/>
              <a:t>0</a:t>
            </a:r>
            <a:r>
              <a:rPr lang="ja-JP" altLang="en-US" sz="2200"/>
              <a:t>３｜取組を進める４つの柱</a:t>
            </a:r>
          </a:p>
        </p:txBody>
      </p:sp>
      <p:sp>
        <p:nvSpPr>
          <p:cNvPr id="2" name="四角形: 角を丸くする 1">
            <a:extLst>
              <a:ext uri="{FF2B5EF4-FFF2-40B4-BE49-F238E27FC236}">
                <a16:creationId xmlns:a16="http://schemas.microsoft.com/office/drawing/2014/main" id="{520CFE34-066F-FD50-4E20-68DE3A981CE3}"/>
              </a:ext>
            </a:extLst>
          </p:cNvPr>
          <p:cNvSpPr/>
          <p:nvPr/>
        </p:nvSpPr>
        <p:spPr>
          <a:xfrm>
            <a:off x="447420" y="4128639"/>
            <a:ext cx="2152649" cy="972000"/>
          </a:xfrm>
          <a:prstGeom prst="roundRect">
            <a:avLst/>
          </a:prstGeom>
          <a:solidFill>
            <a:srgbClr val="4B91D1"/>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r>
              <a:rPr kumimoji="1" lang="ja-JP" altLang="en-US" sz="1600" b="1" dirty="0">
                <a:solidFill>
                  <a:schemeClr val="bg1"/>
                </a:solidFill>
                <a:latin typeface="+mn-ea"/>
              </a:rPr>
              <a:t>行政サービスの</a:t>
            </a:r>
            <a:br>
              <a:rPr kumimoji="1" lang="en-US" altLang="ja-JP" sz="1600" b="1" dirty="0">
                <a:solidFill>
                  <a:schemeClr val="bg1"/>
                </a:solidFill>
                <a:latin typeface="+mn-ea"/>
              </a:rPr>
            </a:br>
            <a:r>
              <a:rPr kumimoji="1" lang="ja-JP" altLang="en-US" sz="1600" b="1" dirty="0">
                <a:solidFill>
                  <a:schemeClr val="bg1"/>
                </a:solidFill>
                <a:latin typeface="+mn-ea"/>
              </a:rPr>
              <a:t>利便性の向上等</a:t>
            </a:r>
          </a:p>
        </p:txBody>
      </p:sp>
      <p:sp>
        <p:nvSpPr>
          <p:cNvPr id="14" name="テキスト ボックス 13">
            <a:extLst>
              <a:ext uri="{FF2B5EF4-FFF2-40B4-BE49-F238E27FC236}">
                <a16:creationId xmlns:a16="http://schemas.microsoft.com/office/drawing/2014/main" id="{E0D23B6F-3AD2-E90D-FD7A-E6779A749CD9}"/>
              </a:ext>
            </a:extLst>
          </p:cNvPr>
          <p:cNvSpPr txBox="1"/>
          <p:nvPr/>
        </p:nvSpPr>
        <p:spPr>
          <a:xfrm>
            <a:off x="2901421" y="4468762"/>
            <a:ext cx="6013724" cy="523220"/>
          </a:xfrm>
          <a:prstGeom prst="rect">
            <a:avLst/>
          </a:prstGeom>
          <a:noFill/>
        </p:spPr>
        <p:txBody>
          <a:bodyPr wrap="square" rtlCol="0">
            <a:spAutoFit/>
          </a:bodyPr>
          <a:lstStyle/>
          <a:p>
            <a:r>
              <a:rPr kumimoji="1" lang="ja-JP" altLang="en-US" sz="1400" dirty="0"/>
              <a:t>デジタル化・</a:t>
            </a:r>
            <a:r>
              <a:rPr kumimoji="1" lang="en-US" altLang="ja-JP" sz="1400" dirty="0"/>
              <a:t>DX</a:t>
            </a:r>
            <a:r>
              <a:rPr kumimoji="1" lang="ja-JP" altLang="en-US" sz="1400" dirty="0"/>
              <a:t>の推進により、利用者目線での利便性の向上、質の高い行政サービスの提供、行政事務の変革などに取り組む。</a:t>
            </a:r>
          </a:p>
        </p:txBody>
      </p:sp>
      <p:cxnSp>
        <p:nvCxnSpPr>
          <p:cNvPr id="15" name="直線コネクタ 14">
            <a:extLst>
              <a:ext uri="{FF2B5EF4-FFF2-40B4-BE49-F238E27FC236}">
                <a16:creationId xmlns:a16="http://schemas.microsoft.com/office/drawing/2014/main" id="{874E8957-D922-87D6-1C79-85CAD371AC8E}"/>
              </a:ext>
            </a:extLst>
          </p:cNvPr>
          <p:cNvCxnSpPr>
            <a:cxnSpLocks/>
          </p:cNvCxnSpPr>
          <p:nvPr/>
        </p:nvCxnSpPr>
        <p:spPr>
          <a:xfrm flipV="1">
            <a:off x="2710922" y="4448797"/>
            <a:ext cx="60120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25E89F78-776C-CD9C-462C-8077B8EE6F00}"/>
              </a:ext>
            </a:extLst>
          </p:cNvPr>
          <p:cNvSpPr txBox="1"/>
          <p:nvPr/>
        </p:nvSpPr>
        <p:spPr>
          <a:xfrm>
            <a:off x="2710922" y="4128639"/>
            <a:ext cx="6013724" cy="323165"/>
          </a:xfrm>
          <a:prstGeom prst="rect">
            <a:avLst/>
          </a:prstGeom>
          <a:noFill/>
        </p:spPr>
        <p:txBody>
          <a:bodyPr wrap="square" rtlCol="0">
            <a:spAutoFit/>
          </a:bodyPr>
          <a:lstStyle/>
          <a:p>
            <a:r>
              <a:rPr kumimoji="1" lang="ja-JP" altLang="en-US" sz="1500" b="1">
                <a:solidFill>
                  <a:schemeClr val="tx2">
                    <a:lumMod val="50000"/>
                  </a:schemeClr>
                </a:solidFill>
              </a:rPr>
              <a:t>利便性の向上と業務プロセス改革の実現</a:t>
            </a:r>
          </a:p>
        </p:txBody>
      </p:sp>
      <p:sp>
        <p:nvSpPr>
          <p:cNvPr id="22" name="四角形: 角を丸くする 21">
            <a:extLst>
              <a:ext uri="{FF2B5EF4-FFF2-40B4-BE49-F238E27FC236}">
                <a16:creationId xmlns:a16="http://schemas.microsoft.com/office/drawing/2014/main" id="{B6B00395-CF8D-FA94-954C-80401E5B7BF8}"/>
              </a:ext>
            </a:extLst>
          </p:cNvPr>
          <p:cNvSpPr/>
          <p:nvPr/>
        </p:nvSpPr>
        <p:spPr>
          <a:xfrm>
            <a:off x="447420" y="5430953"/>
            <a:ext cx="2152649" cy="972000"/>
          </a:xfrm>
          <a:prstGeom prst="roundRect">
            <a:avLst/>
          </a:prstGeom>
          <a:solidFill>
            <a:srgbClr val="F9C33A"/>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r>
              <a:rPr kumimoji="1" lang="ja-JP" altLang="en-US" sz="1600" b="1" dirty="0">
                <a:solidFill>
                  <a:schemeClr val="bg1"/>
                </a:solidFill>
                <a:latin typeface="+mn-ea"/>
              </a:rPr>
              <a:t>人材の</a:t>
            </a:r>
            <a:br>
              <a:rPr kumimoji="1" lang="en-US" altLang="ja-JP" sz="1600" b="1" dirty="0">
                <a:solidFill>
                  <a:schemeClr val="bg1"/>
                </a:solidFill>
                <a:latin typeface="+mn-ea"/>
              </a:rPr>
            </a:br>
            <a:r>
              <a:rPr kumimoji="1" lang="ja-JP" altLang="en-US" sz="1600" b="1" dirty="0">
                <a:solidFill>
                  <a:schemeClr val="bg1"/>
                </a:solidFill>
                <a:latin typeface="+mn-ea"/>
              </a:rPr>
              <a:t>育成及び活用等</a:t>
            </a:r>
          </a:p>
        </p:txBody>
      </p:sp>
      <p:sp>
        <p:nvSpPr>
          <p:cNvPr id="23" name="テキスト ボックス 22">
            <a:extLst>
              <a:ext uri="{FF2B5EF4-FFF2-40B4-BE49-F238E27FC236}">
                <a16:creationId xmlns:a16="http://schemas.microsoft.com/office/drawing/2014/main" id="{AC56AB0B-3BA0-28F2-4589-D9CC333A07CB}"/>
              </a:ext>
            </a:extLst>
          </p:cNvPr>
          <p:cNvSpPr txBox="1"/>
          <p:nvPr/>
        </p:nvSpPr>
        <p:spPr>
          <a:xfrm>
            <a:off x="2710922" y="5430953"/>
            <a:ext cx="6013724" cy="323165"/>
          </a:xfrm>
          <a:prstGeom prst="rect">
            <a:avLst/>
          </a:prstGeom>
          <a:noFill/>
        </p:spPr>
        <p:txBody>
          <a:bodyPr wrap="square" rtlCol="0">
            <a:spAutoFit/>
          </a:bodyPr>
          <a:lstStyle/>
          <a:p>
            <a:r>
              <a:rPr kumimoji="1" lang="ja-JP" altLang="en-US" sz="1500" b="1">
                <a:solidFill>
                  <a:schemeClr val="tx2">
                    <a:lumMod val="50000"/>
                  </a:schemeClr>
                </a:solidFill>
              </a:rPr>
              <a:t>人材の育成と人に優しいデジタル社会の実現</a:t>
            </a:r>
          </a:p>
        </p:txBody>
      </p:sp>
      <p:sp>
        <p:nvSpPr>
          <p:cNvPr id="24" name="テキスト ボックス 23">
            <a:extLst>
              <a:ext uri="{FF2B5EF4-FFF2-40B4-BE49-F238E27FC236}">
                <a16:creationId xmlns:a16="http://schemas.microsoft.com/office/drawing/2014/main" id="{821AC0B8-3790-373B-597F-8613F4B40246}"/>
              </a:ext>
            </a:extLst>
          </p:cNvPr>
          <p:cNvSpPr txBox="1"/>
          <p:nvPr/>
        </p:nvSpPr>
        <p:spPr>
          <a:xfrm>
            <a:off x="2901421" y="5781496"/>
            <a:ext cx="6013724" cy="523220"/>
          </a:xfrm>
          <a:prstGeom prst="rect">
            <a:avLst/>
          </a:prstGeom>
          <a:noFill/>
        </p:spPr>
        <p:txBody>
          <a:bodyPr wrap="square" rtlCol="0">
            <a:spAutoFit/>
          </a:bodyPr>
          <a:lstStyle/>
          <a:p>
            <a:r>
              <a:rPr kumimoji="1" lang="ja-JP" altLang="en-US" sz="1400" dirty="0"/>
              <a:t>各分野のデジタル化・ＤＸの推進に必要なデジタル人材の育成や、誰もがデジタル社会の恩恵を受けられる環境づくりなどに取り組む。</a:t>
            </a:r>
          </a:p>
        </p:txBody>
      </p:sp>
      <p:cxnSp>
        <p:nvCxnSpPr>
          <p:cNvPr id="25" name="直線コネクタ 24">
            <a:extLst>
              <a:ext uri="{FF2B5EF4-FFF2-40B4-BE49-F238E27FC236}">
                <a16:creationId xmlns:a16="http://schemas.microsoft.com/office/drawing/2014/main" id="{19DA85C5-730A-8AD0-E77A-ACBA027C8621}"/>
              </a:ext>
            </a:extLst>
          </p:cNvPr>
          <p:cNvCxnSpPr>
            <a:cxnSpLocks/>
          </p:cNvCxnSpPr>
          <p:nvPr/>
        </p:nvCxnSpPr>
        <p:spPr>
          <a:xfrm flipV="1">
            <a:off x="2710922" y="5754118"/>
            <a:ext cx="6012000" cy="0"/>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84C579B7-9F6F-BB9B-3428-E3F0DFA173EC}"/>
              </a:ext>
            </a:extLst>
          </p:cNvPr>
          <p:cNvSpPr txBox="1"/>
          <p:nvPr/>
        </p:nvSpPr>
        <p:spPr>
          <a:xfrm>
            <a:off x="385028" y="862496"/>
            <a:ext cx="9060043" cy="310534"/>
          </a:xfrm>
          <a:prstGeom prst="rect">
            <a:avLst/>
          </a:prstGeom>
          <a:noFill/>
        </p:spPr>
        <p:txBody>
          <a:bodyPr wrap="square" rtlCol="0">
            <a:spAutoFit/>
          </a:bodyPr>
          <a:lstStyle/>
          <a:p>
            <a:pPr>
              <a:lnSpc>
                <a:spcPts val="2000"/>
              </a:lnSpc>
              <a:spcAft>
                <a:spcPts val="900"/>
              </a:spcAft>
            </a:pPr>
            <a:r>
              <a:rPr kumimoji="1" lang="ja-JP" altLang="en-US" sz="1400">
                <a:latin typeface="+mn-ea"/>
              </a:rPr>
              <a:t>◆　プランでは、</a:t>
            </a:r>
            <a:r>
              <a:rPr kumimoji="1" lang="ja-JP" altLang="en-US" sz="1400">
                <a:highlight>
                  <a:srgbClr val="F9FDBF"/>
                </a:highlight>
                <a:latin typeface="+mn-ea"/>
              </a:rPr>
              <a:t>４つの柱</a:t>
            </a:r>
            <a:r>
              <a:rPr kumimoji="1" lang="ja-JP" altLang="en-US" sz="1400">
                <a:latin typeface="+mn-ea"/>
              </a:rPr>
              <a:t>を設定し、それぞれの柱のもと個別の取組を進める。</a:t>
            </a:r>
            <a:endParaRPr kumimoji="1" lang="en-US" altLang="ja-JP" sz="1400">
              <a:latin typeface="+mn-ea"/>
            </a:endParaRPr>
          </a:p>
        </p:txBody>
      </p:sp>
    </p:spTree>
    <p:extLst>
      <p:ext uri="{BB962C8B-B14F-4D97-AF65-F5344CB8AC3E}">
        <p14:creationId xmlns:p14="http://schemas.microsoft.com/office/powerpoint/2010/main" val="129146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表 21">
            <a:extLst>
              <a:ext uri="{FF2B5EF4-FFF2-40B4-BE49-F238E27FC236}">
                <a16:creationId xmlns:a16="http://schemas.microsoft.com/office/drawing/2014/main" id="{216FB86B-E0D7-D949-E5CB-4EB564899DDA}"/>
              </a:ext>
            </a:extLst>
          </p:cNvPr>
          <p:cNvGraphicFramePr>
            <a:graphicFrameLocks noGrp="1"/>
          </p:cNvGraphicFramePr>
          <p:nvPr>
            <p:extLst>
              <p:ext uri="{D42A27DB-BD31-4B8C-83A1-F6EECF244321}">
                <p14:modId xmlns:p14="http://schemas.microsoft.com/office/powerpoint/2010/main" val="641636270"/>
              </p:ext>
            </p:extLst>
          </p:nvPr>
        </p:nvGraphicFramePr>
        <p:xfrm>
          <a:off x="7363718" y="2877580"/>
          <a:ext cx="2053677" cy="3574709"/>
        </p:xfrm>
        <a:graphic>
          <a:graphicData uri="http://schemas.openxmlformats.org/drawingml/2006/table">
            <a:tbl>
              <a:tblPr firstRow="1" bandRow="1">
                <a:tableStyleId>{5C22544A-7EE6-4342-B048-85BDC9FD1C3A}</a:tableStyleId>
              </a:tblPr>
              <a:tblGrid>
                <a:gridCol w="2053677">
                  <a:extLst>
                    <a:ext uri="{9D8B030D-6E8A-4147-A177-3AD203B41FA5}">
                      <a16:colId xmlns:a16="http://schemas.microsoft.com/office/drawing/2014/main" val="1656667765"/>
                    </a:ext>
                  </a:extLst>
                </a:gridCol>
              </a:tblGrid>
              <a:tr h="606976">
                <a:tc>
                  <a:txBody>
                    <a:bodyPr/>
                    <a:lstStyle/>
                    <a:p>
                      <a:pPr algn="ctr"/>
                      <a:r>
                        <a:rPr kumimoji="1" lang="ja-JP" altLang="en-US" sz="1400" b="1" dirty="0">
                          <a:solidFill>
                            <a:schemeClr val="bg1"/>
                          </a:solidFill>
                          <a:latin typeface="+mn-ea"/>
                          <a:ea typeface="+mn-ea"/>
                        </a:rPr>
                        <a:t>人材の</a:t>
                      </a:r>
                      <a:br>
                        <a:rPr kumimoji="1" lang="en-US" altLang="ja-JP" sz="1400" b="1" dirty="0">
                          <a:solidFill>
                            <a:schemeClr val="bg1"/>
                          </a:solidFill>
                          <a:latin typeface="+mn-ea"/>
                          <a:ea typeface="+mn-ea"/>
                        </a:rPr>
                      </a:br>
                      <a:r>
                        <a:rPr kumimoji="1" lang="ja-JP" altLang="en-US" sz="1400" b="1" dirty="0">
                          <a:solidFill>
                            <a:schemeClr val="bg1"/>
                          </a:solidFill>
                          <a:latin typeface="+mn-ea"/>
                          <a:ea typeface="+mn-ea"/>
                        </a:rPr>
                        <a:t>育成及び活用等</a:t>
                      </a:r>
                    </a:p>
                  </a:txBody>
                  <a:tcPr anchor="ctr">
                    <a:lnL w="19050" cap="flat" cmpd="sng" algn="ctr">
                      <a:solidFill>
                        <a:srgbClr val="F9C33A"/>
                      </a:solidFill>
                      <a:prstDash val="solid"/>
                      <a:round/>
                      <a:headEnd type="none" w="med" len="med"/>
                      <a:tailEnd type="none" w="med" len="med"/>
                    </a:lnL>
                    <a:lnR w="19050" cap="flat" cmpd="sng" algn="ctr">
                      <a:solidFill>
                        <a:srgbClr val="F9C33A"/>
                      </a:solidFill>
                      <a:prstDash val="solid"/>
                      <a:round/>
                      <a:headEnd type="none" w="med" len="med"/>
                      <a:tailEnd type="none" w="med" len="med"/>
                    </a:lnR>
                    <a:lnT w="19050" cap="flat" cmpd="sng" algn="ctr">
                      <a:solidFill>
                        <a:srgbClr val="F9C33A"/>
                      </a:solidFill>
                      <a:prstDash val="solid"/>
                      <a:round/>
                      <a:headEnd type="none" w="med" len="med"/>
                      <a:tailEnd type="none" w="med" len="med"/>
                    </a:lnT>
                    <a:solidFill>
                      <a:srgbClr val="F9C33A"/>
                    </a:solidFill>
                  </a:tcPr>
                </a:tc>
                <a:extLst>
                  <a:ext uri="{0D108BD9-81ED-4DB2-BD59-A6C34878D82A}">
                    <a16:rowId xmlns:a16="http://schemas.microsoft.com/office/drawing/2014/main" val="2727534117"/>
                  </a:ext>
                </a:extLst>
              </a:tr>
              <a:tr h="2967733">
                <a:tc>
                  <a:txBody>
                    <a:bodyPr/>
                    <a:lstStyle/>
                    <a:p>
                      <a:pPr>
                        <a:spcBef>
                          <a:spcPts val="300"/>
                        </a:spcBef>
                      </a:pPr>
                      <a:endParaRPr kumimoji="1" lang="ja-JP" altLang="en-US" sz="1200" i="1" dirty="0">
                        <a:solidFill>
                          <a:schemeClr val="tx2">
                            <a:lumMod val="50000"/>
                          </a:schemeClr>
                        </a:solidFill>
                      </a:endParaRPr>
                    </a:p>
                  </a:txBody>
                  <a:tcPr marL="216000">
                    <a:lnL w="19050" cap="flat" cmpd="sng" algn="ctr">
                      <a:solidFill>
                        <a:srgbClr val="F9C33A"/>
                      </a:solidFill>
                      <a:prstDash val="solid"/>
                      <a:round/>
                      <a:headEnd type="none" w="med" len="med"/>
                      <a:tailEnd type="none" w="med" len="med"/>
                    </a:lnL>
                    <a:lnR w="19050" cap="flat" cmpd="sng" algn="ctr">
                      <a:solidFill>
                        <a:srgbClr val="F9C33A"/>
                      </a:solidFill>
                      <a:prstDash val="solid"/>
                      <a:round/>
                      <a:headEnd type="none" w="med" len="med"/>
                      <a:tailEnd type="none" w="med" len="med"/>
                    </a:lnR>
                    <a:lnB w="19050" cap="flat" cmpd="sng" algn="ctr">
                      <a:solidFill>
                        <a:srgbClr val="F9C33A"/>
                      </a:solidFill>
                      <a:prstDash val="solid"/>
                      <a:round/>
                      <a:headEnd type="none" w="med" len="med"/>
                      <a:tailEnd type="none" w="med" len="med"/>
                    </a:lnB>
                    <a:solidFill>
                      <a:schemeClr val="bg1"/>
                    </a:solidFill>
                  </a:tcPr>
                </a:tc>
                <a:extLst>
                  <a:ext uri="{0D108BD9-81ED-4DB2-BD59-A6C34878D82A}">
                    <a16:rowId xmlns:a16="http://schemas.microsoft.com/office/drawing/2014/main" val="1489580068"/>
                  </a:ext>
                </a:extLst>
              </a:tr>
            </a:tbl>
          </a:graphicData>
        </a:graphic>
      </p:graphicFrame>
      <p:graphicFrame>
        <p:nvGraphicFramePr>
          <p:cNvPr id="15" name="表 14">
            <a:extLst>
              <a:ext uri="{FF2B5EF4-FFF2-40B4-BE49-F238E27FC236}">
                <a16:creationId xmlns:a16="http://schemas.microsoft.com/office/drawing/2014/main" id="{9CBB5FBD-E41E-BC18-29D8-2384D4DE6ACA}"/>
              </a:ext>
            </a:extLst>
          </p:cNvPr>
          <p:cNvGraphicFramePr>
            <a:graphicFrameLocks noGrp="1"/>
          </p:cNvGraphicFramePr>
          <p:nvPr>
            <p:extLst>
              <p:ext uri="{D42A27DB-BD31-4B8C-83A1-F6EECF244321}">
                <p14:modId xmlns:p14="http://schemas.microsoft.com/office/powerpoint/2010/main" val="363588156"/>
              </p:ext>
            </p:extLst>
          </p:nvPr>
        </p:nvGraphicFramePr>
        <p:xfrm>
          <a:off x="2821026" y="2877582"/>
          <a:ext cx="2053678" cy="3574707"/>
        </p:xfrm>
        <a:graphic>
          <a:graphicData uri="http://schemas.openxmlformats.org/drawingml/2006/table">
            <a:tbl>
              <a:tblPr firstRow="1" bandRow="1">
                <a:tableStyleId>{5C22544A-7EE6-4342-B048-85BDC9FD1C3A}</a:tableStyleId>
              </a:tblPr>
              <a:tblGrid>
                <a:gridCol w="2053678">
                  <a:extLst>
                    <a:ext uri="{9D8B030D-6E8A-4147-A177-3AD203B41FA5}">
                      <a16:colId xmlns:a16="http://schemas.microsoft.com/office/drawing/2014/main" val="1656667765"/>
                    </a:ext>
                  </a:extLst>
                </a:gridCol>
              </a:tblGrid>
              <a:tr h="606976">
                <a:tc>
                  <a:txBody>
                    <a:bodyPr/>
                    <a:lstStyle/>
                    <a:p>
                      <a:pPr algn="ctr"/>
                      <a:r>
                        <a:rPr kumimoji="1" lang="ja-JP" altLang="en-US" sz="1400" b="1" dirty="0">
                          <a:solidFill>
                            <a:schemeClr val="bg1"/>
                          </a:solidFill>
                          <a:latin typeface="+mn-ea"/>
                          <a:ea typeface="+mn-ea"/>
                        </a:rPr>
                        <a:t>地域社会の</a:t>
                      </a:r>
                      <a:br>
                        <a:rPr kumimoji="1" lang="ja-JP" altLang="en-US" sz="1400" b="1" dirty="0">
                          <a:solidFill>
                            <a:schemeClr val="bg1"/>
                          </a:solidFill>
                          <a:latin typeface="+mn-ea"/>
                          <a:ea typeface="+mn-ea"/>
                        </a:rPr>
                      </a:br>
                      <a:r>
                        <a:rPr kumimoji="1" lang="ja-JP" altLang="en-US" sz="1400" b="1" dirty="0">
                          <a:solidFill>
                            <a:schemeClr val="bg1"/>
                          </a:solidFill>
                          <a:latin typeface="+mn-ea"/>
                          <a:ea typeface="+mn-ea"/>
                        </a:rPr>
                        <a:t>課題の解決</a:t>
                      </a:r>
                    </a:p>
                  </a:txBody>
                  <a:tcPr anchor="ctr">
                    <a:lnL w="19050" cap="flat" cmpd="sng" algn="ctr">
                      <a:solidFill>
                        <a:srgbClr val="6DA945"/>
                      </a:solidFill>
                      <a:prstDash val="solid"/>
                      <a:round/>
                      <a:headEnd type="none" w="med" len="med"/>
                      <a:tailEnd type="none" w="med" len="med"/>
                    </a:lnL>
                    <a:lnR w="19050" cap="flat" cmpd="sng" algn="ctr">
                      <a:solidFill>
                        <a:srgbClr val="6DA945"/>
                      </a:solidFill>
                      <a:prstDash val="solid"/>
                      <a:round/>
                      <a:headEnd type="none" w="med" len="med"/>
                      <a:tailEnd type="none" w="med" len="med"/>
                    </a:lnR>
                    <a:lnT w="19050" cap="flat" cmpd="sng" algn="ctr">
                      <a:solidFill>
                        <a:srgbClr val="6DA945"/>
                      </a:solidFill>
                      <a:prstDash val="solid"/>
                      <a:round/>
                      <a:headEnd type="none" w="med" len="med"/>
                      <a:tailEnd type="none" w="med" len="med"/>
                    </a:lnT>
                    <a:solidFill>
                      <a:srgbClr val="6DA945"/>
                    </a:solidFill>
                  </a:tcPr>
                </a:tc>
                <a:extLst>
                  <a:ext uri="{0D108BD9-81ED-4DB2-BD59-A6C34878D82A}">
                    <a16:rowId xmlns:a16="http://schemas.microsoft.com/office/drawing/2014/main" val="2727534117"/>
                  </a:ext>
                </a:extLst>
              </a:tr>
              <a:tr h="2967731">
                <a:tc>
                  <a:txBody>
                    <a:bodyPr/>
                    <a:lstStyle/>
                    <a:p>
                      <a:pPr>
                        <a:spcBef>
                          <a:spcPts val="300"/>
                        </a:spcBef>
                      </a:pPr>
                      <a:endParaRPr kumimoji="1" lang="ja-JP" altLang="en-US" sz="1200" dirty="0">
                        <a:solidFill>
                          <a:schemeClr val="tx2">
                            <a:lumMod val="50000"/>
                          </a:schemeClr>
                        </a:solidFill>
                      </a:endParaRPr>
                    </a:p>
                  </a:txBody>
                  <a:tcPr marL="216000">
                    <a:lnL w="19050" cap="flat" cmpd="sng" algn="ctr">
                      <a:solidFill>
                        <a:srgbClr val="6DA945"/>
                      </a:solidFill>
                      <a:prstDash val="solid"/>
                      <a:round/>
                      <a:headEnd type="none" w="med" len="med"/>
                      <a:tailEnd type="none" w="med" len="med"/>
                    </a:lnL>
                    <a:lnR w="19050" cap="flat" cmpd="sng" algn="ctr">
                      <a:solidFill>
                        <a:srgbClr val="6DA945"/>
                      </a:solidFill>
                      <a:prstDash val="solid"/>
                      <a:round/>
                      <a:headEnd type="none" w="med" len="med"/>
                      <a:tailEnd type="none" w="med" len="med"/>
                    </a:lnR>
                    <a:lnB w="19050" cap="flat" cmpd="sng" algn="ctr">
                      <a:solidFill>
                        <a:srgbClr val="6DA945"/>
                      </a:solidFill>
                      <a:prstDash val="solid"/>
                      <a:round/>
                      <a:headEnd type="none" w="med" len="med"/>
                      <a:tailEnd type="none" w="med" len="med"/>
                    </a:lnB>
                    <a:solidFill>
                      <a:schemeClr val="bg1"/>
                    </a:solidFill>
                  </a:tcPr>
                </a:tc>
                <a:extLst>
                  <a:ext uri="{0D108BD9-81ED-4DB2-BD59-A6C34878D82A}">
                    <a16:rowId xmlns:a16="http://schemas.microsoft.com/office/drawing/2014/main" val="1489580068"/>
                  </a:ext>
                </a:extLst>
              </a:tr>
            </a:tbl>
          </a:graphicData>
        </a:graphic>
      </p:graphicFrame>
      <p:sp>
        <p:nvSpPr>
          <p:cNvPr id="3" name="四角形: 角を丸くする 2">
            <a:extLst>
              <a:ext uri="{FF2B5EF4-FFF2-40B4-BE49-F238E27FC236}">
                <a16:creationId xmlns:a16="http://schemas.microsoft.com/office/drawing/2014/main" id="{EF43A6E7-75A6-8076-2129-5EEFAB0DB512}"/>
              </a:ext>
            </a:extLst>
          </p:cNvPr>
          <p:cNvSpPr/>
          <p:nvPr/>
        </p:nvSpPr>
        <p:spPr>
          <a:xfrm>
            <a:off x="541598" y="1801091"/>
            <a:ext cx="2628000" cy="919480"/>
          </a:xfrm>
          <a:prstGeom prst="roundRect">
            <a:avLst>
              <a:gd name="adj" fmla="val 11337"/>
            </a:avLst>
          </a:prstGeom>
          <a:solidFill>
            <a:schemeClr val="accent5">
              <a:lumMod val="20000"/>
              <a:lumOff val="80000"/>
            </a:schemeClr>
          </a:solidFill>
          <a:ln w="19050">
            <a:solidFill>
              <a:srgbClr val="00497A"/>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600" b="1">
                <a:solidFill>
                  <a:srgbClr val="00497A"/>
                </a:solidFill>
                <a:latin typeface="+mn-ea"/>
              </a:rPr>
              <a:t>デジタルファースト</a:t>
            </a:r>
          </a:p>
        </p:txBody>
      </p:sp>
      <p:sp>
        <p:nvSpPr>
          <p:cNvPr id="6" name="四角形: 角を丸くする 5">
            <a:extLst>
              <a:ext uri="{FF2B5EF4-FFF2-40B4-BE49-F238E27FC236}">
                <a16:creationId xmlns:a16="http://schemas.microsoft.com/office/drawing/2014/main" id="{E28B024B-DCCE-0C29-A0C4-6A2037E344E1}"/>
              </a:ext>
            </a:extLst>
          </p:cNvPr>
          <p:cNvSpPr/>
          <p:nvPr/>
        </p:nvSpPr>
        <p:spPr>
          <a:xfrm>
            <a:off x="6804458" y="1801091"/>
            <a:ext cx="2628000" cy="919480"/>
          </a:xfrm>
          <a:prstGeom prst="roundRect">
            <a:avLst>
              <a:gd name="adj" fmla="val 11337"/>
            </a:avLst>
          </a:prstGeom>
          <a:solidFill>
            <a:schemeClr val="accent5">
              <a:lumMod val="20000"/>
              <a:lumOff val="80000"/>
            </a:schemeClr>
          </a:solidFill>
          <a:ln w="19050">
            <a:solidFill>
              <a:srgbClr val="00497A"/>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600" b="1">
                <a:solidFill>
                  <a:srgbClr val="00497A"/>
                </a:solidFill>
                <a:latin typeface="+mn-ea"/>
              </a:rPr>
              <a:t>デジタルリテラシー</a:t>
            </a:r>
          </a:p>
        </p:txBody>
      </p:sp>
      <p:sp>
        <p:nvSpPr>
          <p:cNvPr id="9" name="テキスト ボックス 8">
            <a:extLst>
              <a:ext uri="{FF2B5EF4-FFF2-40B4-BE49-F238E27FC236}">
                <a16:creationId xmlns:a16="http://schemas.microsoft.com/office/drawing/2014/main" id="{3310D5F3-3580-53FC-ACC4-D68273F6D964}"/>
              </a:ext>
            </a:extLst>
          </p:cNvPr>
          <p:cNvSpPr txBox="1"/>
          <p:nvPr/>
        </p:nvSpPr>
        <p:spPr>
          <a:xfrm>
            <a:off x="2980941" y="3914696"/>
            <a:ext cx="1357788" cy="2195464"/>
          </a:xfrm>
          <a:prstGeom prst="rect">
            <a:avLst/>
          </a:prstGeom>
          <a:noFill/>
        </p:spPr>
        <p:txBody>
          <a:bodyPr wrap="square" lIns="36000" tIns="36000" rIns="36000" bIns="36000" rtlCol="0">
            <a:spAutoFit/>
          </a:bodyPr>
          <a:lstStyle/>
          <a:p>
            <a:pPr>
              <a:lnSpc>
                <a:spcPct val="150000"/>
              </a:lnSpc>
              <a:spcBef>
                <a:spcPts val="300"/>
              </a:spcBef>
            </a:pPr>
            <a:r>
              <a:rPr kumimoji="1" lang="ja-JP" altLang="en-US" sz="1200" dirty="0">
                <a:solidFill>
                  <a:schemeClr val="tx2">
                    <a:lumMod val="50000"/>
                  </a:schemeClr>
                </a:solidFill>
              </a:rPr>
              <a:t>５．安全・安心</a:t>
            </a:r>
            <a:endParaRPr kumimoji="1" lang="en-US" altLang="ja-JP" sz="1200" dirty="0">
              <a:solidFill>
                <a:schemeClr val="tx2">
                  <a:lumMod val="50000"/>
                </a:schemeClr>
              </a:solidFill>
            </a:endParaRPr>
          </a:p>
          <a:p>
            <a:pPr>
              <a:lnSpc>
                <a:spcPct val="150000"/>
              </a:lnSpc>
              <a:spcBef>
                <a:spcPts val="300"/>
              </a:spcBef>
            </a:pPr>
            <a:r>
              <a:rPr kumimoji="1" lang="ja-JP" altLang="en-US" sz="1200" dirty="0">
                <a:solidFill>
                  <a:schemeClr val="tx2">
                    <a:lumMod val="50000"/>
                  </a:schemeClr>
                </a:solidFill>
              </a:rPr>
              <a:t>６．子ども・若者</a:t>
            </a:r>
            <a:endParaRPr kumimoji="1" lang="en-US" altLang="ja-JP" sz="1200" dirty="0">
              <a:solidFill>
                <a:schemeClr val="tx2">
                  <a:lumMod val="50000"/>
                </a:schemeClr>
              </a:solidFill>
            </a:endParaRPr>
          </a:p>
          <a:p>
            <a:pPr>
              <a:lnSpc>
                <a:spcPct val="150000"/>
              </a:lnSpc>
              <a:spcBef>
                <a:spcPts val="300"/>
              </a:spcBef>
            </a:pPr>
            <a:r>
              <a:rPr kumimoji="1" lang="ja-JP" altLang="en-US" sz="1200" dirty="0">
                <a:solidFill>
                  <a:schemeClr val="tx2">
                    <a:lumMod val="50000"/>
                  </a:schemeClr>
                </a:solidFill>
              </a:rPr>
              <a:t>７．健康・福祉</a:t>
            </a:r>
            <a:endParaRPr kumimoji="1" lang="en-US" altLang="ja-JP" sz="1200" dirty="0">
              <a:solidFill>
                <a:schemeClr val="tx2">
                  <a:lumMod val="50000"/>
                </a:schemeClr>
              </a:solidFill>
            </a:endParaRPr>
          </a:p>
          <a:p>
            <a:pPr>
              <a:lnSpc>
                <a:spcPct val="150000"/>
              </a:lnSpc>
              <a:spcBef>
                <a:spcPts val="300"/>
              </a:spcBef>
            </a:pPr>
            <a:r>
              <a:rPr kumimoji="1" lang="ja-JP" altLang="en-US" sz="1200" dirty="0">
                <a:solidFill>
                  <a:schemeClr val="tx2">
                    <a:lumMod val="50000"/>
                  </a:schemeClr>
                </a:solidFill>
              </a:rPr>
              <a:t>８．交通・社会基盤</a:t>
            </a:r>
            <a:endParaRPr kumimoji="1" lang="en-US" altLang="ja-JP" sz="1200" dirty="0">
              <a:solidFill>
                <a:schemeClr val="tx2">
                  <a:lumMod val="50000"/>
                </a:schemeClr>
              </a:solidFill>
            </a:endParaRPr>
          </a:p>
          <a:p>
            <a:pPr>
              <a:lnSpc>
                <a:spcPct val="150000"/>
              </a:lnSpc>
              <a:spcBef>
                <a:spcPts val="300"/>
              </a:spcBef>
            </a:pPr>
            <a:r>
              <a:rPr kumimoji="1" lang="ja-JP" altLang="en-US" sz="1200" dirty="0">
                <a:solidFill>
                  <a:schemeClr val="tx2">
                    <a:lumMod val="50000"/>
                  </a:schemeClr>
                </a:solidFill>
              </a:rPr>
              <a:t>９．文化・スポーツ</a:t>
            </a:r>
            <a:endParaRPr kumimoji="1" lang="en-US" altLang="ja-JP" sz="1200" dirty="0">
              <a:solidFill>
                <a:schemeClr val="tx2">
                  <a:lumMod val="50000"/>
                </a:schemeClr>
              </a:solidFill>
            </a:endParaRPr>
          </a:p>
          <a:p>
            <a:pPr>
              <a:lnSpc>
                <a:spcPct val="150000"/>
              </a:lnSpc>
              <a:spcBef>
                <a:spcPts val="300"/>
              </a:spcBef>
            </a:pPr>
            <a:r>
              <a:rPr kumimoji="1" lang="en-US" altLang="ja-JP" sz="1200" dirty="0">
                <a:solidFill>
                  <a:schemeClr val="tx2">
                    <a:lumMod val="50000"/>
                  </a:schemeClr>
                </a:solidFill>
              </a:rPr>
              <a:t>1</a:t>
            </a:r>
            <a:r>
              <a:rPr kumimoji="1" lang="ja-JP" altLang="en-US" sz="1200" dirty="0">
                <a:solidFill>
                  <a:schemeClr val="tx2">
                    <a:lumMod val="50000"/>
                  </a:schemeClr>
                </a:solidFill>
              </a:rPr>
              <a:t>０．観光</a:t>
            </a:r>
            <a:endParaRPr kumimoji="1" lang="en-US" altLang="ja-JP" sz="1200" dirty="0">
              <a:solidFill>
                <a:schemeClr val="tx2">
                  <a:lumMod val="50000"/>
                </a:schemeClr>
              </a:solidFill>
            </a:endParaRPr>
          </a:p>
          <a:p>
            <a:pPr>
              <a:lnSpc>
                <a:spcPct val="150000"/>
              </a:lnSpc>
              <a:spcBef>
                <a:spcPts val="300"/>
              </a:spcBef>
            </a:pPr>
            <a:r>
              <a:rPr kumimoji="1" lang="en-US" altLang="ja-JP" sz="1200" dirty="0">
                <a:solidFill>
                  <a:schemeClr val="tx2">
                    <a:lumMod val="50000"/>
                  </a:schemeClr>
                </a:solidFill>
              </a:rPr>
              <a:t>1</a:t>
            </a:r>
            <a:r>
              <a:rPr kumimoji="1" lang="ja-JP" altLang="en-US" sz="1200" dirty="0">
                <a:solidFill>
                  <a:schemeClr val="tx2">
                    <a:lumMod val="50000"/>
                  </a:schemeClr>
                </a:solidFill>
              </a:rPr>
              <a:t>１．教育</a:t>
            </a:r>
            <a:endParaRPr kumimoji="1" lang="en-US" altLang="ja-JP" sz="1200" dirty="0">
              <a:solidFill>
                <a:schemeClr val="tx2">
                  <a:lumMod val="50000"/>
                </a:schemeClr>
              </a:solidFill>
            </a:endParaRPr>
          </a:p>
        </p:txBody>
      </p:sp>
      <p:sp>
        <p:nvSpPr>
          <p:cNvPr id="18" name="テキスト ボックス 17">
            <a:extLst>
              <a:ext uri="{FF2B5EF4-FFF2-40B4-BE49-F238E27FC236}">
                <a16:creationId xmlns:a16="http://schemas.microsoft.com/office/drawing/2014/main" id="{008A48B5-1F8D-E6C2-3F75-F0416C86B612}"/>
              </a:ext>
            </a:extLst>
          </p:cNvPr>
          <p:cNvSpPr txBox="1"/>
          <p:nvPr/>
        </p:nvSpPr>
        <p:spPr>
          <a:xfrm>
            <a:off x="7376814" y="3914696"/>
            <a:ext cx="2040581" cy="1826132"/>
          </a:xfrm>
          <a:prstGeom prst="rect">
            <a:avLst/>
          </a:prstGeom>
          <a:noFill/>
        </p:spPr>
        <p:txBody>
          <a:bodyPr wrap="square" lIns="36000" tIns="36000" rIns="36000" bIns="36000" rtlCol="0">
            <a:spAutoFit/>
          </a:bodyPr>
          <a:lstStyle/>
          <a:p>
            <a:pPr>
              <a:lnSpc>
                <a:spcPct val="150000"/>
              </a:lnSpc>
              <a:spcBef>
                <a:spcPts val="1200"/>
              </a:spcBef>
            </a:pPr>
            <a:r>
              <a:rPr kumimoji="1" lang="en-US" altLang="ja-JP" sz="1200" dirty="0"/>
              <a:t>1</a:t>
            </a:r>
            <a:r>
              <a:rPr kumimoji="1" lang="ja-JP" altLang="en-US" sz="1200" dirty="0"/>
              <a:t>８</a:t>
            </a:r>
            <a:r>
              <a:rPr kumimoji="1" lang="en-US" altLang="ja-JP" sz="1200" dirty="0"/>
              <a:t>.</a:t>
            </a:r>
            <a:r>
              <a:rPr kumimoji="1" lang="ja-JP" altLang="en-US" sz="1200" dirty="0"/>
              <a:t>産業を支える人材の育成</a:t>
            </a:r>
            <a:endParaRPr kumimoji="1" lang="en-US" altLang="ja-JP" sz="1200" dirty="0"/>
          </a:p>
          <a:p>
            <a:pPr>
              <a:spcBef>
                <a:spcPts val="600"/>
              </a:spcBef>
            </a:pPr>
            <a:r>
              <a:rPr kumimoji="1" lang="ja-JP" altLang="en-US" sz="1200" dirty="0"/>
              <a:t>１９</a:t>
            </a:r>
            <a:r>
              <a:rPr kumimoji="1" lang="en-US" altLang="ja-JP" sz="1200" dirty="0"/>
              <a:t>.</a:t>
            </a:r>
            <a:r>
              <a:rPr kumimoji="1" lang="ja-JP" altLang="en-US" sz="1200" dirty="0"/>
              <a:t>職員（デジタル人材）の</a:t>
            </a:r>
            <a:endParaRPr kumimoji="1" lang="en-US" altLang="ja-JP" sz="1200" dirty="0"/>
          </a:p>
          <a:p>
            <a:r>
              <a:rPr kumimoji="1" lang="ja-JP" altLang="en-US" sz="1200" dirty="0"/>
              <a:t>　　 育成</a:t>
            </a:r>
            <a:endParaRPr kumimoji="1" lang="en-US" altLang="ja-JP" sz="1200" dirty="0"/>
          </a:p>
          <a:p>
            <a:pPr>
              <a:spcBef>
                <a:spcPts val="600"/>
              </a:spcBef>
            </a:pPr>
            <a:r>
              <a:rPr kumimoji="1" lang="ja-JP" altLang="en-US" sz="1200" dirty="0"/>
              <a:t>２０</a:t>
            </a:r>
            <a:r>
              <a:rPr kumimoji="1" lang="en-US" altLang="ja-JP" sz="1200" dirty="0"/>
              <a:t>.</a:t>
            </a:r>
            <a:r>
              <a:rPr kumimoji="1" lang="ja-JP" altLang="en-US" sz="1200" dirty="0"/>
              <a:t>職員（デジタル人材）の</a:t>
            </a:r>
            <a:endParaRPr kumimoji="1" lang="en-US" altLang="ja-JP" sz="1200" dirty="0"/>
          </a:p>
          <a:p>
            <a:r>
              <a:rPr kumimoji="1" lang="ja-JP" altLang="en-US" sz="1200" dirty="0"/>
              <a:t>　　 活用</a:t>
            </a:r>
            <a:endParaRPr kumimoji="1" lang="en-US" altLang="ja-JP" sz="1200" dirty="0"/>
          </a:p>
          <a:p>
            <a:pPr>
              <a:lnSpc>
                <a:spcPct val="150000"/>
              </a:lnSpc>
              <a:spcBef>
                <a:spcPts val="300"/>
              </a:spcBef>
            </a:pPr>
            <a:r>
              <a:rPr kumimoji="1" lang="ja-JP" altLang="en-US" sz="1200" dirty="0"/>
              <a:t>２１</a:t>
            </a:r>
            <a:r>
              <a:rPr kumimoji="1" lang="en-US" altLang="ja-JP" sz="1200" dirty="0"/>
              <a:t>.</a:t>
            </a:r>
            <a:r>
              <a:rPr kumimoji="1" lang="ja-JP" altLang="en-US" sz="1200" dirty="0"/>
              <a:t>デバイド対策</a:t>
            </a:r>
            <a:endParaRPr kumimoji="1" lang="en-US" altLang="ja-JP" sz="1200" dirty="0"/>
          </a:p>
          <a:p>
            <a:pPr>
              <a:lnSpc>
                <a:spcPct val="150000"/>
              </a:lnSpc>
              <a:spcBef>
                <a:spcPts val="300"/>
              </a:spcBef>
            </a:pPr>
            <a:r>
              <a:rPr kumimoji="1" lang="en-US" altLang="ja-JP" sz="1200" dirty="0"/>
              <a:t>2</a:t>
            </a:r>
            <a:r>
              <a:rPr kumimoji="1" lang="ja-JP" altLang="en-US" sz="1200" dirty="0"/>
              <a:t>２</a:t>
            </a:r>
            <a:r>
              <a:rPr kumimoji="1" lang="en-US" altLang="ja-JP" sz="1200" dirty="0"/>
              <a:t>.</a:t>
            </a:r>
            <a:r>
              <a:rPr kumimoji="1" lang="ja-JP" altLang="en-US" sz="1200" dirty="0"/>
              <a:t>リテラシー向上</a:t>
            </a:r>
            <a:endParaRPr kumimoji="1" lang="en-US" altLang="ja-JP" sz="1200" dirty="0"/>
          </a:p>
        </p:txBody>
      </p:sp>
      <p:sp>
        <p:nvSpPr>
          <p:cNvPr id="19" name="四角形: 対角を丸める 18">
            <a:extLst>
              <a:ext uri="{FF2B5EF4-FFF2-40B4-BE49-F238E27FC236}">
                <a16:creationId xmlns:a16="http://schemas.microsoft.com/office/drawing/2014/main" id="{6A162323-31CA-CA5F-B9E6-AF11D759DADE}"/>
              </a:ext>
            </a:extLst>
          </p:cNvPr>
          <p:cNvSpPr/>
          <p:nvPr/>
        </p:nvSpPr>
        <p:spPr>
          <a:xfrm>
            <a:off x="453731" y="349439"/>
            <a:ext cx="2340000" cy="338554"/>
          </a:xfrm>
          <a:prstGeom prst="round2DiagRect">
            <a:avLst>
              <a:gd name="adj1" fmla="val 0"/>
              <a:gd name="adj2" fmla="val 30316"/>
            </a:avLst>
          </a:prstGeom>
          <a:solidFill>
            <a:srgbClr val="005B99"/>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b="1" i="0" u="none" strike="noStrike" kern="0" cap="none" spc="0" normalizeH="0" baseline="0" noProof="0">
                <a:ln>
                  <a:noFill/>
                </a:ln>
                <a:solidFill>
                  <a:prstClr val="white"/>
                </a:solidFill>
                <a:uLnTx/>
                <a:uFillTx/>
                <a:latin typeface="BIZ UDPゴシック" panose="020B0400000000000000" pitchFamily="50" charset="-128"/>
                <a:ea typeface="BIZ UDPゴシック" panose="020B0400000000000000" pitchFamily="50" charset="-128"/>
              </a:rPr>
              <a:t>プランの体系</a:t>
            </a:r>
          </a:p>
        </p:txBody>
      </p:sp>
      <p:graphicFrame>
        <p:nvGraphicFramePr>
          <p:cNvPr id="8" name="表 7">
            <a:extLst>
              <a:ext uri="{FF2B5EF4-FFF2-40B4-BE49-F238E27FC236}">
                <a16:creationId xmlns:a16="http://schemas.microsoft.com/office/drawing/2014/main" id="{AF6C150D-0265-35C9-F72E-F660EE32D5DA}"/>
              </a:ext>
            </a:extLst>
          </p:cNvPr>
          <p:cNvGraphicFramePr>
            <a:graphicFrameLocks noGrp="1"/>
          </p:cNvGraphicFramePr>
          <p:nvPr>
            <p:extLst>
              <p:ext uri="{D42A27DB-BD31-4B8C-83A1-F6EECF244321}">
                <p14:modId xmlns:p14="http://schemas.microsoft.com/office/powerpoint/2010/main" val="2032249580"/>
              </p:ext>
            </p:extLst>
          </p:nvPr>
        </p:nvGraphicFramePr>
        <p:xfrm>
          <a:off x="541590" y="2877584"/>
          <a:ext cx="2053678" cy="3574706"/>
        </p:xfrm>
        <a:graphic>
          <a:graphicData uri="http://schemas.openxmlformats.org/drawingml/2006/table">
            <a:tbl>
              <a:tblPr firstRow="1" bandRow="1">
                <a:tableStyleId>{5C22544A-7EE6-4342-B048-85BDC9FD1C3A}</a:tableStyleId>
              </a:tblPr>
              <a:tblGrid>
                <a:gridCol w="2053678">
                  <a:extLst>
                    <a:ext uri="{9D8B030D-6E8A-4147-A177-3AD203B41FA5}">
                      <a16:colId xmlns:a16="http://schemas.microsoft.com/office/drawing/2014/main" val="1656667765"/>
                    </a:ext>
                  </a:extLst>
                </a:gridCol>
              </a:tblGrid>
              <a:tr h="606980">
                <a:tc>
                  <a:txBody>
                    <a:bodyPr/>
                    <a:lstStyle/>
                    <a:p>
                      <a:pPr algn="ctr"/>
                      <a:r>
                        <a:rPr kumimoji="1" lang="ja-JP" altLang="en-US" sz="1400" b="1">
                          <a:solidFill>
                            <a:schemeClr val="bg1"/>
                          </a:solidFill>
                          <a:latin typeface="+mn-ea"/>
                          <a:ea typeface="+mn-ea"/>
                        </a:rPr>
                        <a:t>産業競争力の</a:t>
                      </a:r>
                      <a:br>
                        <a:rPr kumimoji="1" lang="en-US" altLang="ja-JP" sz="1400" b="1">
                          <a:solidFill>
                            <a:schemeClr val="bg1"/>
                          </a:solidFill>
                          <a:latin typeface="+mn-ea"/>
                          <a:ea typeface="+mn-ea"/>
                        </a:rPr>
                      </a:br>
                      <a:r>
                        <a:rPr kumimoji="1" lang="ja-JP" altLang="en-US" sz="1400" b="1">
                          <a:solidFill>
                            <a:schemeClr val="bg1"/>
                          </a:solidFill>
                          <a:latin typeface="+mn-ea"/>
                          <a:ea typeface="+mn-ea"/>
                        </a:rPr>
                        <a:t>強化</a:t>
                      </a:r>
                    </a:p>
                  </a:txBody>
                  <a:tcPr anchor="ctr">
                    <a:lnL w="19050" cap="flat" cmpd="sng" algn="ctr">
                      <a:solidFill>
                        <a:srgbClr val="EC7320"/>
                      </a:solidFill>
                      <a:prstDash val="solid"/>
                      <a:round/>
                      <a:headEnd type="none" w="med" len="med"/>
                      <a:tailEnd type="none" w="med" len="med"/>
                    </a:lnL>
                    <a:lnR w="19050" cap="flat" cmpd="sng" algn="ctr">
                      <a:solidFill>
                        <a:srgbClr val="EC7320"/>
                      </a:solidFill>
                      <a:prstDash val="solid"/>
                      <a:round/>
                      <a:headEnd type="none" w="med" len="med"/>
                      <a:tailEnd type="none" w="med" len="med"/>
                    </a:lnR>
                    <a:lnT w="19050" cap="flat" cmpd="sng" algn="ctr">
                      <a:solidFill>
                        <a:srgbClr val="EC7320"/>
                      </a:solidFill>
                      <a:prstDash val="solid"/>
                      <a:round/>
                      <a:headEnd type="none" w="med" len="med"/>
                      <a:tailEnd type="none" w="med" len="med"/>
                    </a:lnT>
                    <a:solidFill>
                      <a:srgbClr val="EC7320"/>
                    </a:solidFill>
                  </a:tcPr>
                </a:tc>
                <a:extLst>
                  <a:ext uri="{0D108BD9-81ED-4DB2-BD59-A6C34878D82A}">
                    <a16:rowId xmlns:a16="http://schemas.microsoft.com/office/drawing/2014/main" val="2727534117"/>
                  </a:ext>
                </a:extLst>
              </a:tr>
              <a:tr h="2967726">
                <a:tc>
                  <a:txBody>
                    <a:bodyPr/>
                    <a:lstStyle/>
                    <a:p>
                      <a:pPr>
                        <a:spcBef>
                          <a:spcPts val="300"/>
                        </a:spcBef>
                      </a:pPr>
                      <a:endParaRPr kumimoji="1" lang="ja-JP" altLang="en-US" sz="1200" dirty="0">
                        <a:solidFill>
                          <a:schemeClr val="tx2">
                            <a:lumMod val="50000"/>
                          </a:schemeClr>
                        </a:solidFill>
                      </a:endParaRPr>
                    </a:p>
                  </a:txBody>
                  <a:tcPr marL="216000">
                    <a:lnL w="19050" cap="flat" cmpd="sng" algn="ctr">
                      <a:solidFill>
                        <a:srgbClr val="EC7320"/>
                      </a:solidFill>
                      <a:prstDash val="solid"/>
                      <a:round/>
                      <a:headEnd type="none" w="med" len="med"/>
                      <a:tailEnd type="none" w="med" len="med"/>
                    </a:lnL>
                    <a:lnR w="19050" cap="flat" cmpd="sng" algn="ctr">
                      <a:solidFill>
                        <a:srgbClr val="EC7320"/>
                      </a:solidFill>
                      <a:prstDash val="solid"/>
                      <a:round/>
                      <a:headEnd type="none" w="med" len="med"/>
                      <a:tailEnd type="none" w="med" len="med"/>
                    </a:lnR>
                    <a:lnB w="19050" cap="flat" cmpd="sng" algn="ctr">
                      <a:solidFill>
                        <a:srgbClr val="EC7320"/>
                      </a:solidFill>
                      <a:prstDash val="solid"/>
                      <a:round/>
                      <a:headEnd type="none" w="med" len="med"/>
                      <a:tailEnd type="none" w="med" len="med"/>
                    </a:lnB>
                    <a:solidFill>
                      <a:schemeClr val="bg1"/>
                    </a:solidFill>
                  </a:tcPr>
                </a:tc>
                <a:extLst>
                  <a:ext uri="{0D108BD9-81ED-4DB2-BD59-A6C34878D82A}">
                    <a16:rowId xmlns:a16="http://schemas.microsoft.com/office/drawing/2014/main" val="1489580068"/>
                  </a:ext>
                </a:extLst>
              </a:tr>
            </a:tbl>
          </a:graphicData>
        </a:graphic>
      </p:graphicFrame>
      <p:graphicFrame>
        <p:nvGraphicFramePr>
          <p:cNvPr id="21" name="表 20">
            <a:extLst>
              <a:ext uri="{FF2B5EF4-FFF2-40B4-BE49-F238E27FC236}">
                <a16:creationId xmlns:a16="http://schemas.microsoft.com/office/drawing/2014/main" id="{608DF146-71E1-159A-ABEA-9FCF5D67C8E1}"/>
              </a:ext>
            </a:extLst>
          </p:cNvPr>
          <p:cNvGraphicFramePr>
            <a:graphicFrameLocks noGrp="1"/>
          </p:cNvGraphicFramePr>
          <p:nvPr>
            <p:extLst>
              <p:ext uri="{D42A27DB-BD31-4B8C-83A1-F6EECF244321}">
                <p14:modId xmlns:p14="http://schemas.microsoft.com/office/powerpoint/2010/main" val="59807988"/>
              </p:ext>
            </p:extLst>
          </p:nvPr>
        </p:nvGraphicFramePr>
        <p:xfrm>
          <a:off x="5098920" y="2877582"/>
          <a:ext cx="2053678" cy="3574708"/>
        </p:xfrm>
        <a:graphic>
          <a:graphicData uri="http://schemas.openxmlformats.org/drawingml/2006/table">
            <a:tbl>
              <a:tblPr firstRow="1" bandRow="1">
                <a:tableStyleId>{5C22544A-7EE6-4342-B048-85BDC9FD1C3A}</a:tableStyleId>
              </a:tblPr>
              <a:tblGrid>
                <a:gridCol w="2053678">
                  <a:extLst>
                    <a:ext uri="{9D8B030D-6E8A-4147-A177-3AD203B41FA5}">
                      <a16:colId xmlns:a16="http://schemas.microsoft.com/office/drawing/2014/main" val="1656667765"/>
                    </a:ext>
                  </a:extLst>
                </a:gridCol>
              </a:tblGrid>
              <a:tr h="603936">
                <a:tc>
                  <a:txBody>
                    <a:bodyPr/>
                    <a:lstStyle/>
                    <a:p>
                      <a:pPr algn="ctr"/>
                      <a:r>
                        <a:rPr kumimoji="1" lang="ja-JP" altLang="en-US" sz="1400" b="1" dirty="0">
                          <a:solidFill>
                            <a:schemeClr val="bg1"/>
                          </a:solidFill>
                          <a:latin typeface="+mn-ea"/>
                          <a:ea typeface="+mn-ea"/>
                        </a:rPr>
                        <a:t>行政サービスの</a:t>
                      </a:r>
                      <a:br>
                        <a:rPr kumimoji="1" lang="ja-JP" altLang="en-US" sz="1400" b="1" dirty="0">
                          <a:solidFill>
                            <a:schemeClr val="bg1"/>
                          </a:solidFill>
                          <a:latin typeface="+mn-ea"/>
                          <a:ea typeface="+mn-ea"/>
                        </a:rPr>
                      </a:br>
                      <a:r>
                        <a:rPr kumimoji="1" lang="ja-JP" altLang="en-US" sz="1400" b="1" dirty="0">
                          <a:solidFill>
                            <a:schemeClr val="bg1"/>
                          </a:solidFill>
                          <a:latin typeface="+mn-ea"/>
                          <a:ea typeface="+mn-ea"/>
                        </a:rPr>
                        <a:t>利便性の向上等</a:t>
                      </a:r>
                    </a:p>
                  </a:txBody>
                  <a:tcPr anchor="ctr">
                    <a:lnL w="19050" cap="flat" cmpd="sng" algn="ctr">
                      <a:solidFill>
                        <a:srgbClr val="4B91D1"/>
                      </a:solidFill>
                      <a:prstDash val="solid"/>
                      <a:round/>
                      <a:headEnd type="none" w="med" len="med"/>
                      <a:tailEnd type="none" w="med" len="med"/>
                    </a:lnL>
                    <a:lnR w="19050" cap="flat" cmpd="sng" algn="ctr">
                      <a:solidFill>
                        <a:srgbClr val="4B91D1"/>
                      </a:solidFill>
                      <a:prstDash val="solid"/>
                      <a:round/>
                      <a:headEnd type="none" w="med" len="med"/>
                      <a:tailEnd type="none" w="med" len="med"/>
                    </a:lnR>
                    <a:lnT w="19050" cap="flat" cmpd="sng" algn="ctr">
                      <a:solidFill>
                        <a:srgbClr val="4B91D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4B91D1"/>
                    </a:solidFill>
                  </a:tcPr>
                </a:tc>
                <a:extLst>
                  <a:ext uri="{0D108BD9-81ED-4DB2-BD59-A6C34878D82A}">
                    <a16:rowId xmlns:a16="http://schemas.microsoft.com/office/drawing/2014/main" val="2727534117"/>
                  </a:ext>
                </a:extLst>
              </a:tr>
              <a:tr h="2970772">
                <a:tc>
                  <a:txBody>
                    <a:bodyPr/>
                    <a:lstStyle/>
                    <a:p>
                      <a:pPr>
                        <a:spcBef>
                          <a:spcPts val="300"/>
                        </a:spcBef>
                      </a:pPr>
                      <a:endParaRPr kumimoji="1" lang="ja-JP" altLang="en-US" sz="1200" dirty="0">
                        <a:solidFill>
                          <a:schemeClr val="tx2">
                            <a:lumMod val="50000"/>
                          </a:schemeClr>
                        </a:solidFill>
                      </a:endParaRPr>
                    </a:p>
                  </a:txBody>
                  <a:tcPr marL="216000">
                    <a:lnL w="19050" cap="flat" cmpd="sng" algn="ctr">
                      <a:solidFill>
                        <a:srgbClr val="4B91D1"/>
                      </a:solidFill>
                      <a:prstDash val="solid"/>
                      <a:round/>
                      <a:headEnd type="none" w="med" len="med"/>
                      <a:tailEnd type="none" w="med" len="med"/>
                    </a:lnL>
                    <a:lnR w="19050" cap="flat" cmpd="sng" algn="ctr">
                      <a:solidFill>
                        <a:srgbClr val="4B91D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rgbClr val="4B91D1"/>
                      </a:solidFill>
                      <a:prstDash val="solid"/>
                      <a:round/>
                      <a:headEnd type="none" w="med" len="med"/>
                      <a:tailEnd type="none" w="med" len="med"/>
                    </a:lnB>
                    <a:solidFill>
                      <a:schemeClr val="bg1"/>
                    </a:solidFill>
                  </a:tcPr>
                </a:tc>
                <a:extLst>
                  <a:ext uri="{0D108BD9-81ED-4DB2-BD59-A6C34878D82A}">
                    <a16:rowId xmlns:a16="http://schemas.microsoft.com/office/drawing/2014/main" val="1489580068"/>
                  </a:ext>
                </a:extLst>
              </a:tr>
            </a:tbl>
          </a:graphicData>
        </a:graphic>
      </p:graphicFrame>
      <p:sp>
        <p:nvSpPr>
          <p:cNvPr id="17" name="テキスト ボックス 16">
            <a:extLst>
              <a:ext uri="{FF2B5EF4-FFF2-40B4-BE49-F238E27FC236}">
                <a16:creationId xmlns:a16="http://schemas.microsoft.com/office/drawing/2014/main" id="{34F45A86-8B5A-3934-D088-0E8B0359836E}"/>
              </a:ext>
            </a:extLst>
          </p:cNvPr>
          <p:cNvSpPr txBox="1"/>
          <p:nvPr/>
        </p:nvSpPr>
        <p:spPr>
          <a:xfrm>
            <a:off x="5210505" y="3914696"/>
            <a:ext cx="1836221" cy="2010798"/>
          </a:xfrm>
          <a:prstGeom prst="rect">
            <a:avLst/>
          </a:prstGeom>
          <a:noFill/>
        </p:spPr>
        <p:txBody>
          <a:bodyPr wrap="square" lIns="36000" tIns="36000" rIns="36000" bIns="36000" rtlCol="0">
            <a:spAutoFit/>
          </a:bodyPr>
          <a:lstStyle/>
          <a:p>
            <a:pPr>
              <a:lnSpc>
                <a:spcPct val="150000"/>
              </a:lnSpc>
              <a:spcBef>
                <a:spcPts val="300"/>
              </a:spcBef>
            </a:pPr>
            <a:r>
              <a:rPr kumimoji="1" lang="en-US" altLang="ja-JP" sz="1200" dirty="0">
                <a:solidFill>
                  <a:schemeClr val="tx2">
                    <a:lumMod val="50000"/>
                  </a:schemeClr>
                </a:solidFill>
              </a:rPr>
              <a:t>1</a:t>
            </a:r>
            <a:r>
              <a:rPr kumimoji="1" lang="ja-JP" altLang="en-US" sz="1200" dirty="0">
                <a:solidFill>
                  <a:schemeClr val="tx2">
                    <a:lumMod val="50000"/>
                  </a:schemeClr>
                </a:solidFill>
              </a:rPr>
              <a:t>２</a:t>
            </a:r>
            <a:r>
              <a:rPr kumimoji="1" lang="en-US" altLang="ja-JP" sz="1200" dirty="0">
                <a:solidFill>
                  <a:schemeClr val="tx2">
                    <a:lumMod val="50000"/>
                  </a:schemeClr>
                </a:solidFill>
              </a:rPr>
              <a:t>.</a:t>
            </a:r>
            <a:r>
              <a:rPr kumimoji="1" lang="ja-JP" altLang="en-US" sz="1200" dirty="0">
                <a:solidFill>
                  <a:schemeClr val="tx2">
                    <a:lumMod val="50000"/>
                  </a:schemeClr>
                </a:solidFill>
              </a:rPr>
              <a:t>行政手続のデジタル化</a:t>
            </a:r>
            <a:endParaRPr kumimoji="1" lang="en-US" altLang="ja-JP" sz="1200" dirty="0">
              <a:solidFill>
                <a:schemeClr val="tx2">
                  <a:lumMod val="50000"/>
                </a:schemeClr>
              </a:solidFill>
            </a:endParaRPr>
          </a:p>
          <a:p>
            <a:pPr>
              <a:spcBef>
                <a:spcPts val="600"/>
              </a:spcBef>
            </a:pPr>
            <a:r>
              <a:rPr kumimoji="1" lang="en-US" altLang="ja-JP" sz="1200" dirty="0">
                <a:solidFill>
                  <a:schemeClr val="tx2">
                    <a:lumMod val="50000"/>
                  </a:schemeClr>
                </a:solidFill>
              </a:rPr>
              <a:t>1</a:t>
            </a:r>
            <a:r>
              <a:rPr kumimoji="1" lang="ja-JP" altLang="en-US" sz="1200" dirty="0">
                <a:solidFill>
                  <a:schemeClr val="tx2">
                    <a:lumMod val="50000"/>
                  </a:schemeClr>
                </a:solidFill>
              </a:rPr>
              <a:t>３</a:t>
            </a:r>
            <a:r>
              <a:rPr kumimoji="1" lang="en-US" altLang="ja-JP" sz="1200" dirty="0">
                <a:solidFill>
                  <a:schemeClr val="tx2">
                    <a:lumMod val="50000"/>
                  </a:schemeClr>
                </a:solidFill>
              </a:rPr>
              <a:t>.</a:t>
            </a:r>
            <a:r>
              <a:rPr kumimoji="1" lang="ja-JP" altLang="en-US" sz="1200" dirty="0">
                <a:solidFill>
                  <a:schemeClr val="tx2">
                    <a:lumMod val="50000"/>
                  </a:schemeClr>
                </a:solidFill>
              </a:rPr>
              <a:t>行政事務の効率化・</a:t>
            </a:r>
            <a:endParaRPr kumimoji="1" lang="en-US" altLang="ja-JP" sz="1200" dirty="0">
              <a:solidFill>
                <a:schemeClr val="tx2">
                  <a:lumMod val="50000"/>
                </a:schemeClr>
              </a:solidFill>
            </a:endParaRPr>
          </a:p>
          <a:p>
            <a:r>
              <a:rPr kumimoji="1" lang="ja-JP" altLang="en-US" sz="1200" dirty="0">
                <a:solidFill>
                  <a:schemeClr val="tx2">
                    <a:lumMod val="50000"/>
                  </a:schemeClr>
                </a:solidFill>
              </a:rPr>
              <a:t>　　 高度化</a:t>
            </a:r>
            <a:endParaRPr kumimoji="1" lang="en-US" altLang="ja-JP" sz="1200" dirty="0">
              <a:solidFill>
                <a:schemeClr val="tx2">
                  <a:lumMod val="50000"/>
                </a:schemeClr>
              </a:solidFill>
            </a:endParaRPr>
          </a:p>
          <a:p>
            <a:pPr>
              <a:lnSpc>
                <a:spcPct val="150000"/>
              </a:lnSpc>
              <a:spcBef>
                <a:spcPts val="300"/>
              </a:spcBef>
            </a:pPr>
            <a:r>
              <a:rPr kumimoji="1" lang="en-US" altLang="ja-JP" sz="1200" dirty="0">
                <a:solidFill>
                  <a:schemeClr val="tx2">
                    <a:lumMod val="50000"/>
                  </a:schemeClr>
                </a:solidFill>
              </a:rPr>
              <a:t>1</a:t>
            </a:r>
            <a:r>
              <a:rPr kumimoji="1" lang="ja-JP" altLang="en-US" sz="1200" dirty="0">
                <a:solidFill>
                  <a:schemeClr val="tx2">
                    <a:lumMod val="50000"/>
                  </a:schemeClr>
                </a:solidFill>
              </a:rPr>
              <a:t>４</a:t>
            </a:r>
            <a:r>
              <a:rPr kumimoji="1" lang="en-US" altLang="ja-JP" sz="1200" dirty="0">
                <a:solidFill>
                  <a:schemeClr val="tx2">
                    <a:lumMod val="50000"/>
                  </a:schemeClr>
                </a:solidFill>
              </a:rPr>
              <a:t>.</a:t>
            </a:r>
            <a:r>
              <a:rPr kumimoji="1" lang="ja-JP" altLang="en-US" sz="1200" dirty="0">
                <a:solidFill>
                  <a:schemeClr val="tx2">
                    <a:lumMod val="50000"/>
                  </a:schemeClr>
                </a:solidFill>
              </a:rPr>
              <a:t>データ連携・利活用</a:t>
            </a:r>
            <a:endParaRPr kumimoji="1" lang="en-US" altLang="ja-JP" sz="1200" dirty="0">
              <a:solidFill>
                <a:schemeClr val="tx2">
                  <a:lumMod val="50000"/>
                </a:schemeClr>
              </a:solidFill>
            </a:endParaRPr>
          </a:p>
          <a:p>
            <a:pPr>
              <a:lnSpc>
                <a:spcPct val="150000"/>
              </a:lnSpc>
              <a:spcBef>
                <a:spcPts val="300"/>
              </a:spcBef>
            </a:pPr>
            <a:r>
              <a:rPr kumimoji="1" lang="en-US" altLang="ja-JP" sz="1200" dirty="0">
                <a:solidFill>
                  <a:schemeClr val="tx2">
                    <a:lumMod val="50000"/>
                  </a:schemeClr>
                </a:solidFill>
              </a:rPr>
              <a:t>1</a:t>
            </a:r>
            <a:r>
              <a:rPr kumimoji="1" lang="ja-JP" altLang="en-US" sz="1200" dirty="0">
                <a:solidFill>
                  <a:schemeClr val="tx2">
                    <a:lumMod val="50000"/>
                  </a:schemeClr>
                </a:solidFill>
              </a:rPr>
              <a:t>５</a:t>
            </a:r>
            <a:r>
              <a:rPr kumimoji="1" lang="en-US" altLang="ja-JP" sz="1200" dirty="0">
                <a:solidFill>
                  <a:schemeClr val="tx2">
                    <a:lumMod val="50000"/>
                  </a:schemeClr>
                </a:solidFill>
              </a:rPr>
              <a:t>.</a:t>
            </a:r>
            <a:r>
              <a:rPr kumimoji="1" lang="ja-JP" altLang="en-US" sz="1200" dirty="0">
                <a:solidFill>
                  <a:schemeClr val="tx2">
                    <a:lumMod val="50000"/>
                  </a:schemeClr>
                </a:solidFill>
              </a:rPr>
              <a:t>市町村支援</a:t>
            </a:r>
            <a:endParaRPr kumimoji="1" lang="en-US" altLang="ja-JP" sz="1200" dirty="0">
              <a:solidFill>
                <a:schemeClr val="tx2">
                  <a:lumMod val="50000"/>
                </a:schemeClr>
              </a:solidFill>
            </a:endParaRPr>
          </a:p>
          <a:p>
            <a:pPr>
              <a:lnSpc>
                <a:spcPct val="150000"/>
              </a:lnSpc>
              <a:spcBef>
                <a:spcPts val="300"/>
              </a:spcBef>
            </a:pPr>
            <a:r>
              <a:rPr kumimoji="1" lang="en-US" altLang="ja-JP" sz="1200" dirty="0">
                <a:solidFill>
                  <a:schemeClr val="tx2">
                    <a:lumMod val="50000"/>
                  </a:schemeClr>
                </a:solidFill>
              </a:rPr>
              <a:t>1</a:t>
            </a:r>
            <a:r>
              <a:rPr kumimoji="1" lang="ja-JP" altLang="en-US" sz="1200" dirty="0">
                <a:solidFill>
                  <a:schemeClr val="tx2">
                    <a:lumMod val="50000"/>
                  </a:schemeClr>
                </a:solidFill>
              </a:rPr>
              <a:t>６</a:t>
            </a:r>
            <a:r>
              <a:rPr kumimoji="1" lang="en-US" altLang="ja-JP" sz="1200" dirty="0">
                <a:solidFill>
                  <a:schemeClr val="tx2">
                    <a:lumMod val="50000"/>
                  </a:schemeClr>
                </a:solidFill>
              </a:rPr>
              <a:t>.</a:t>
            </a:r>
            <a:r>
              <a:rPr kumimoji="1" lang="ja-JP" altLang="en-US" sz="1200" dirty="0">
                <a:solidFill>
                  <a:schemeClr val="tx2">
                    <a:lumMod val="50000"/>
                  </a:schemeClr>
                </a:solidFill>
              </a:rPr>
              <a:t>デジタル基盤整備</a:t>
            </a:r>
            <a:endParaRPr kumimoji="1" lang="en-US" altLang="ja-JP" sz="1200" dirty="0">
              <a:solidFill>
                <a:schemeClr val="tx2">
                  <a:lumMod val="50000"/>
                </a:schemeClr>
              </a:solidFill>
            </a:endParaRPr>
          </a:p>
          <a:p>
            <a:pPr>
              <a:lnSpc>
                <a:spcPct val="150000"/>
              </a:lnSpc>
              <a:spcBef>
                <a:spcPts val="300"/>
              </a:spcBef>
            </a:pPr>
            <a:r>
              <a:rPr kumimoji="1" lang="en-US" altLang="ja-JP" sz="1200" dirty="0">
                <a:solidFill>
                  <a:schemeClr val="tx2">
                    <a:lumMod val="50000"/>
                  </a:schemeClr>
                </a:solidFill>
              </a:rPr>
              <a:t>1</a:t>
            </a:r>
            <a:r>
              <a:rPr kumimoji="1" lang="ja-JP" altLang="en-US" sz="1200" dirty="0">
                <a:solidFill>
                  <a:schemeClr val="tx2">
                    <a:lumMod val="50000"/>
                  </a:schemeClr>
                </a:solidFill>
              </a:rPr>
              <a:t>７</a:t>
            </a:r>
            <a:r>
              <a:rPr kumimoji="1" lang="en-US" altLang="ja-JP" sz="1200" dirty="0">
                <a:solidFill>
                  <a:schemeClr val="tx2">
                    <a:lumMod val="50000"/>
                  </a:schemeClr>
                </a:solidFill>
              </a:rPr>
              <a:t>.</a:t>
            </a:r>
            <a:r>
              <a:rPr kumimoji="1" lang="ja-JP" altLang="en-US" sz="1200" dirty="0">
                <a:solidFill>
                  <a:schemeClr val="tx2">
                    <a:lumMod val="50000"/>
                  </a:schemeClr>
                </a:solidFill>
              </a:rPr>
              <a:t>情報セキュリティ</a:t>
            </a:r>
          </a:p>
        </p:txBody>
      </p:sp>
      <p:sp>
        <p:nvSpPr>
          <p:cNvPr id="33" name="テキスト ボックス 32">
            <a:extLst>
              <a:ext uri="{FF2B5EF4-FFF2-40B4-BE49-F238E27FC236}">
                <a16:creationId xmlns:a16="http://schemas.microsoft.com/office/drawing/2014/main" id="{6F2781B0-D313-7958-4FC7-100D35AD965E}"/>
              </a:ext>
            </a:extLst>
          </p:cNvPr>
          <p:cNvSpPr txBox="1"/>
          <p:nvPr/>
        </p:nvSpPr>
        <p:spPr>
          <a:xfrm>
            <a:off x="724164" y="3914696"/>
            <a:ext cx="1720802" cy="1249051"/>
          </a:xfrm>
          <a:prstGeom prst="rect">
            <a:avLst/>
          </a:prstGeom>
          <a:noFill/>
        </p:spPr>
        <p:txBody>
          <a:bodyPr wrap="square" lIns="36000" tIns="36000" rIns="36000" bIns="36000" rtlCol="0">
            <a:spAutoFit/>
          </a:bodyPr>
          <a:lstStyle/>
          <a:p>
            <a:pPr>
              <a:lnSpc>
                <a:spcPct val="150000"/>
              </a:lnSpc>
              <a:spcBef>
                <a:spcPts val="300"/>
              </a:spcBef>
            </a:pPr>
            <a:r>
              <a:rPr kumimoji="1" lang="ja-JP" altLang="en-US" sz="1200" dirty="0"/>
              <a:t>１．イノベーション</a:t>
            </a:r>
          </a:p>
          <a:p>
            <a:pPr>
              <a:lnSpc>
                <a:spcPct val="150000"/>
              </a:lnSpc>
              <a:spcBef>
                <a:spcPts val="300"/>
              </a:spcBef>
            </a:pPr>
            <a:r>
              <a:rPr kumimoji="1" lang="ja-JP" altLang="en-US" sz="1200" dirty="0"/>
              <a:t>２．地域を牽引する産業</a:t>
            </a:r>
          </a:p>
          <a:p>
            <a:pPr>
              <a:lnSpc>
                <a:spcPct val="150000"/>
              </a:lnSpc>
              <a:spcBef>
                <a:spcPts val="300"/>
              </a:spcBef>
            </a:pPr>
            <a:r>
              <a:rPr kumimoji="1" lang="en-US" altLang="ja-JP" sz="1200" dirty="0"/>
              <a:t>3</a:t>
            </a:r>
            <a:r>
              <a:rPr kumimoji="1" lang="ja-JP" altLang="en-US" sz="1200" dirty="0"/>
              <a:t>．農林水産業</a:t>
            </a:r>
            <a:endParaRPr kumimoji="1" lang="en-US" altLang="ja-JP" sz="1200" dirty="0"/>
          </a:p>
          <a:p>
            <a:pPr>
              <a:lnSpc>
                <a:spcPct val="150000"/>
              </a:lnSpc>
              <a:spcBef>
                <a:spcPts val="300"/>
              </a:spcBef>
            </a:pPr>
            <a:r>
              <a:rPr kumimoji="1" lang="ja-JP" altLang="en-US" sz="1200" dirty="0"/>
              <a:t>４．中小企業</a:t>
            </a:r>
          </a:p>
        </p:txBody>
      </p:sp>
      <p:sp>
        <p:nvSpPr>
          <p:cNvPr id="40" name="テキスト ボックス 39">
            <a:extLst>
              <a:ext uri="{FF2B5EF4-FFF2-40B4-BE49-F238E27FC236}">
                <a16:creationId xmlns:a16="http://schemas.microsoft.com/office/drawing/2014/main" id="{748CC2B8-3C9D-396F-E18E-2E0CDC56CE48}"/>
              </a:ext>
            </a:extLst>
          </p:cNvPr>
          <p:cNvSpPr txBox="1"/>
          <p:nvPr/>
        </p:nvSpPr>
        <p:spPr>
          <a:xfrm>
            <a:off x="679344" y="3544857"/>
            <a:ext cx="8621680" cy="360000"/>
          </a:xfrm>
          <a:prstGeom prst="rect">
            <a:avLst/>
          </a:prstGeom>
          <a:solidFill>
            <a:schemeClr val="bg1"/>
          </a:solidFill>
          <a:ln>
            <a:solidFill>
              <a:schemeClr val="tx1">
                <a:lumMod val="50000"/>
                <a:lumOff val="50000"/>
              </a:schemeClr>
            </a:solidFill>
            <a:prstDash val="solid"/>
          </a:ln>
        </p:spPr>
        <p:txBody>
          <a:bodyPr wrap="square" rtlCol="0" anchor="ctr" anchorCtr="0">
            <a:noAutofit/>
          </a:bodyPr>
          <a:lstStyle/>
          <a:p>
            <a:pPr algn="ctr">
              <a:lnSpc>
                <a:spcPts val="1800"/>
              </a:lnSpc>
              <a:spcBef>
                <a:spcPts val="600"/>
              </a:spcBef>
              <a:spcAft>
                <a:spcPts val="600"/>
              </a:spcAft>
            </a:pPr>
            <a:r>
              <a:rPr kumimoji="1" lang="ja-JP" altLang="en-US" sz="1400" dirty="0">
                <a:ln w="0"/>
              </a:rPr>
              <a:t>２２の主要取組事項</a:t>
            </a:r>
          </a:p>
        </p:txBody>
      </p:sp>
      <p:sp>
        <p:nvSpPr>
          <p:cNvPr id="48" name="テキスト ボックス 47">
            <a:extLst>
              <a:ext uri="{FF2B5EF4-FFF2-40B4-BE49-F238E27FC236}">
                <a16:creationId xmlns:a16="http://schemas.microsoft.com/office/drawing/2014/main" id="{45E67B9B-1A84-73F4-97DB-F22C3CD742BB}"/>
              </a:ext>
            </a:extLst>
          </p:cNvPr>
          <p:cNvSpPr txBox="1"/>
          <p:nvPr/>
        </p:nvSpPr>
        <p:spPr>
          <a:xfrm>
            <a:off x="994279" y="6092977"/>
            <a:ext cx="7991883" cy="246221"/>
          </a:xfrm>
          <a:prstGeom prst="ellipse">
            <a:avLst/>
          </a:prstGeom>
          <a:solidFill>
            <a:schemeClr val="bg1"/>
          </a:solidFill>
          <a:ln>
            <a:solidFill>
              <a:schemeClr val="tx1">
                <a:lumMod val="50000"/>
                <a:lumOff val="50000"/>
              </a:schemeClr>
            </a:solidFill>
            <a:prstDash val="solid"/>
          </a:ln>
        </p:spPr>
        <p:txBody>
          <a:bodyPr wrap="square" rtlCol="0" anchor="ctr" anchorCtr="0">
            <a:noAutofit/>
          </a:bodyPr>
          <a:lstStyle/>
          <a:p>
            <a:pPr algn="ctr">
              <a:lnSpc>
                <a:spcPts val="1800"/>
              </a:lnSpc>
              <a:spcBef>
                <a:spcPts val="600"/>
              </a:spcBef>
              <a:spcAft>
                <a:spcPts val="600"/>
              </a:spcAft>
            </a:pPr>
            <a:r>
              <a:rPr kumimoji="1" lang="ja-JP" altLang="en-US" sz="1200"/>
              <a:t>進捗管理指標（数値目標）</a:t>
            </a:r>
          </a:p>
        </p:txBody>
      </p:sp>
      <p:sp>
        <p:nvSpPr>
          <p:cNvPr id="7" name="四角形: 角を丸くする 6">
            <a:extLst>
              <a:ext uri="{FF2B5EF4-FFF2-40B4-BE49-F238E27FC236}">
                <a16:creationId xmlns:a16="http://schemas.microsoft.com/office/drawing/2014/main" id="{E13CB6B8-7D7E-5839-83E9-2A11A8EA9EC5}"/>
              </a:ext>
            </a:extLst>
          </p:cNvPr>
          <p:cNvSpPr/>
          <p:nvPr/>
        </p:nvSpPr>
        <p:spPr>
          <a:xfrm>
            <a:off x="3682257" y="1801091"/>
            <a:ext cx="2628000" cy="919480"/>
          </a:xfrm>
          <a:prstGeom prst="roundRect">
            <a:avLst>
              <a:gd name="adj" fmla="val 11337"/>
            </a:avLst>
          </a:prstGeom>
          <a:solidFill>
            <a:schemeClr val="accent5">
              <a:lumMod val="20000"/>
              <a:lumOff val="80000"/>
            </a:schemeClr>
          </a:solidFill>
          <a:ln w="19050">
            <a:solidFill>
              <a:srgbClr val="00497A"/>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600" b="1">
                <a:solidFill>
                  <a:srgbClr val="00497A"/>
                </a:solidFill>
                <a:latin typeface="+mn-ea"/>
              </a:rPr>
              <a:t>サービスデザイン</a:t>
            </a:r>
          </a:p>
        </p:txBody>
      </p:sp>
      <p:sp>
        <p:nvSpPr>
          <p:cNvPr id="10" name="テキスト ボックス 9">
            <a:extLst>
              <a:ext uri="{FF2B5EF4-FFF2-40B4-BE49-F238E27FC236}">
                <a16:creationId xmlns:a16="http://schemas.microsoft.com/office/drawing/2014/main" id="{14BD5E60-4143-3FA6-B959-AC6295C6012D}"/>
              </a:ext>
            </a:extLst>
          </p:cNvPr>
          <p:cNvSpPr txBox="1"/>
          <p:nvPr/>
        </p:nvSpPr>
        <p:spPr>
          <a:xfrm>
            <a:off x="554541" y="959497"/>
            <a:ext cx="8862853" cy="680918"/>
          </a:xfrm>
          <a:prstGeom prst="roundRect">
            <a:avLst>
              <a:gd name="adj" fmla="val 25274"/>
            </a:avLst>
          </a:prstGeom>
          <a:solidFill>
            <a:schemeClr val="accent4">
              <a:lumMod val="40000"/>
              <a:lumOff val="60000"/>
            </a:schemeClr>
          </a:solidFill>
        </p:spPr>
        <p:txBody>
          <a:bodyPr wrap="square" rtlCol="0">
            <a:spAutoFit/>
          </a:bodyPr>
          <a:lstStyle/>
          <a:p>
            <a:pPr marL="182563" indent="-182563" algn="ctr"/>
            <a:r>
              <a:rPr kumimoji="1" lang="ja-JP" altLang="en-US" sz="1600" dirty="0">
                <a:latin typeface="+mn-ea"/>
              </a:rPr>
              <a:t>デジタル技術の利活用により産業と地域の活力を支え、行政サービスを進化させるとともに、</a:t>
            </a:r>
            <a:endParaRPr kumimoji="1" lang="en-US" altLang="ja-JP" sz="1600" dirty="0">
              <a:latin typeface="+mn-ea"/>
            </a:endParaRPr>
          </a:p>
          <a:p>
            <a:pPr marL="182563" indent="-182563" algn="ctr"/>
            <a:r>
              <a:rPr kumimoji="1" lang="ja-JP" altLang="en-US" sz="1600" dirty="0">
                <a:latin typeface="+mn-ea"/>
              </a:rPr>
              <a:t>誰もが恩恵を受けるデジタル社会の推進に取り組む。</a:t>
            </a:r>
            <a:endParaRPr kumimoji="1" lang="en-US" altLang="ja-JP" sz="1600" dirty="0">
              <a:latin typeface="+mn-ea"/>
            </a:endParaRPr>
          </a:p>
        </p:txBody>
      </p:sp>
    </p:spTree>
    <p:extLst>
      <p:ext uri="{BB962C8B-B14F-4D97-AF65-F5344CB8AC3E}">
        <p14:creationId xmlns:p14="http://schemas.microsoft.com/office/powerpoint/2010/main" val="1352277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F06AD-5DA4-9227-A0D2-75CDDA156E5F}"/>
            </a:ext>
          </a:extLst>
        </p:cNvPr>
        <p:cNvGrpSpPr/>
        <p:nvPr/>
      </p:nvGrpSpPr>
      <p:grpSpPr>
        <a:xfrm>
          <a:off x="0" y="0"/>
          <a:ext cx="0" cy="0"/>
          <a:chOff x="0" y="0"/>
          <a:chExt cx="0" cy="0"/>
        </a:xfrm>
      </p:grpSpPr>
      <p:sp>
        <p:nvSpPr>
          <p:cNvPr id="23" name="タイトル 1">
            <a:extLst>
              <a:ext uri="{FF2B5EF4-FFF2-40B4-BE49-F238E27FC236}">
                <a16:creationId xmlns:a16="http://schemas.microsoft.com/office/drawing/2014/main" id="{64AAF9B1-1889-02C0-013A-F58D1306154D}"/>
              </a:ext>
            </a:extLst>
          </p:cNvPr>
          <p:cNvSpPr>
            <a:spLocks noGrp="1"/>
          </p:cNvSpPr>
          <p:nvPr>
            <p:ph type="title"/>
          </p:nvPr>
        </p:nvSpPr>
        <p:spPr>
          <a:xfrm>
            <a:off x="207213" y="78335"/>
            <a:ext cx="9517812" cy="594393"/>
          </a:xfrm>
        </p:spPr>
        <p:txBody>
          <a:bodyPr>
            <a:normAutofit/>
          </a:bodyPr>
          <a:lstStyle/>
          <a:p>
            <a:r>
              <a:rPr lang="en-US" altLang="ja-JP"/>
              <a:t>Ⅲ</a:t>
            </a:r>
            <a:r>
              <a:rPr lang="ja-JP" altLang="en-US"/>
              <a:t>　</a:t>
            </a:r>
            <a:r>
              <a:rPr lang="ja-JP" altLang="en-US">
                <a:latin typeface="BIZ UDゴシック" panose="020B0400000000000000" pitchFamily="49" charset="-128"/>
                <a:ea typeface="BIZ UDゴシック" panose="020B0400000000000000" pitchFamily="49" charset="-128"/>
              </a:rPr>
              <a:t>柱ごとの主要取組事項</a:t>
            </a:r>
            <a:endParaRPr kumimoji="1" lang="ja-JP" altLang="en-US"/>
          </a:p>
        </p:txBody>
      </p:sp>
      <p:sp>
        <p:nvSpPr>
          <p:cNvPr id="2" name="四角形: 角を丸くする 1">
            <a:extLst>
              <a:ext uri="{FF2B5EF4-FFF2-40B4-BE49-F238E27FC236}">
                <a16:creationId xmlns:a16="http://schemas.microsoft.com/office/drawing/2014/main" id="{9F007E3A-3F76-7E91-B394-1507461316B8}"/>
              </a:ext>
            </a:extLst>
          </p:cNvPr>
          <p:cNvSpPr/>
          <p:nvPr/>
        </p:nvSpPr>
        <p:spPr>
          <a:xfrm>
            <a:off x="447420" y="827626"/>
            <a:ext cx="2152649" cy="1188000"/>
          </a:xfrm>
          <a:prstGeom prst="roundRect">
            <a:avLst/>
          </a:prstGeom>
          <a:solidFill>
            <a:srgbClr val="EC7320"/>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r>
              <a:rPr kumimoji="1" lang="ja-JP" altLang="en-US" sz="1600" b="1" dirty="0">
                <a:solidFill>
                  <a:schemeClr val="bg1"/>
                </a:solidFill>
                <a:latin typeface="+mn-ea"/>
              </a:rPr>
              <a:t>産業競争力の</a:t>
            </a:r>
            <a:br>
              <a:rPr kumimoji="1" lang="en-US" altLang="ja-JP" sz="1600" b="1" dirty="0">
                <a:solidFill>
                  <a:schemeClr val="bg1"/>
                </a:solidFill>
                <a:latin typeface="+mn-ea"/>
              </a:rPr>
            </a:br>
            <a:r>
              <a:rPr kumimoji="1" lang="ja-JP" altLang="en-US" sz="1600" b="1" dirty="0">
                <a:solidFill>
                  <a:schemeClr val="bg1"/>
                </a:solidFill>
                <a:latin typeface="+mn-ea"/>
              </a:rPr>
              <a:t>強化</a:t>
            </a:r>
          </a:p>
        </p:txBody>
      </p:sp>
      <p:sp>
        <p:nvSpPr>
          <p:cNvPr id="8" name="四角形: 角を丸くする 7">
            <a:extLst>
              <a:ext uri="{FF2B5EF4-FFF2-40B4-BE49-F238E27FC236}">
                <a16:creationId xmlns:a16="http://schemas.microsoft.com/office/drawing/2014/main" id="{8AA3ED98-9CBB-9B4E-AE74-0219CDCBC70E}"/>
              </a:ext>
            </a:extLst>
          </p:cNvPr>
          <p:cNvSpPr/>
          <p:nvPr/>
        </p:nvSpPr>
        <p:spPr>
          <a:xfrm>
            <a:off x="447420" y="2338735"/>
            <a:ext cx="2152649" cy="1188000"/>
          </a:xfrm>
          <a:prstGeom prst="roundRect">
            <a:avLst/>
          </a:prstGeom>
          <a:solidFill>
            <a:srgbClr val="6DA945"/>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r>
              <a:rPr kumimoji="1" lang="ja-JP" altLang="en-US" sz="1600" b="1" dirty="0">
                <a:solidFill>
                  <a:schemeClr val="bg1"/>
                </a:solidFill>
                <a:latin typeface="+mn-ea"/>
              </a:rPr>
              <a:t>地域社会の</a:t>
            </a:r>
            <a:br>
              <a:rPr kumimoji="1" lang="en-US" altLang="ja-JP" sz="1600" b="1" dirty="0">
                <a:solidFill>
                  <a:schemeClr val="bg1"/>
                </a:solidFill>
                <a:latin typeface="+mn-ea"/>
              </a:rPr>
            </a:br>
            <a:r>
              <a:rPr kumimoji="1" lang="ja-JP" altLang="en-US" sz="1600" b="1" dirty="0">
                <a:solidFill>
                  <a:schemeClr val="bg1"/>
                </a:solidFill>
                <a:latin typeface="+mn-ea"/>
              </a:rPr>
              <a:t>課題の解決</a:t>
            </a:r>
          </a:p>
        </p:txBody>
      </p:sp>
      <p:sp>
        <p:nvSpPr>
          <p:cNvPr id="9" name="四角形: 角を丸くする 8">
            <a:extLst>
              <a:ext uri="{FF2B5EF4-FFF2-40B4-BE49-F238E27FC236}">
                <a16:creationId xmlns:a16="http://schemas.microsoft.com/office/drawing/2014/main" id="{5A3F4F1A-C874-126C-39B7-24EADA0B94D2}"/>
              </a:ext>
            </a:extLst>
          </p:cNvPr>
          <p:cNvSpPr/>
          <p:nvPr/>
        </p:nvSpPr>
        <p:spPr>
          <a:xfrm>
            <a:off x="447420" y="3953962"/>
            <a:ext cx="2152649" cy="1188000"/>
          </a:xfrm>
          <a:prstGeom prst="roundRect">
            <a:avLst/>
          </a:prstGeom>
          <a:solidFill>
            <a:srgbClr val="4B91D1"/>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r>
              <a:rPr kumimoji="1" lang="ja-JP" altLang="en-US" sz="1600" b="1" dirty="0">
                <a:solidFill>
                  <a:schemeClr val="bg1"/>
                </a:solidFill>
                <a:latin typeface="+mn-ea"/>
              </a:rPr>
              <a:t>行政サービスの</a:t>
            </a:r>
            <a:br>
              <a:rPr kumimoji="1" lang="en-US" altLang="ja-JP" sz="1600" b="1" dirty="0">
                <a:solidFill>
                  <a:schemeClr val="bg1"/>
                </a:solidFill>
                <a:latin typeface="+mn-ea"/>
              </a:rPr>
            </a:br>
            <a:r>
              <a:rPr kumimoji="1" lang="ja-JP" altLang="en-US" sz="1600" b="1" dirty="0">
                <a:solidFill>
                  <a:schemeClr val="bg1"/>
                </a:solidFill>
                <a:latin typeface="+mn-ea"/>
              </a:rPr>
              <a:t>利便性の向上等</a:t>
            </a:r>
          </a:p>
        </p:txBody>
      </p:sp>
      <p:sp>
        <p:nvSpPr>
          <p:cNvPr id="10" name="四角形: 角を丸くする 9">
            <a:extLst>
              <a:ext uri="{FF2B5EF4-FFF2-40B4-BE49-F238E27FC236}">
                <a16:creationId xmlns:a16="http://schemas.microsoft.com/office/drawing/2014/main" id="{69F07365-DFB7-0C70-ECC3-4EB5F1A59EAF}"/>
              </a:ext>
            </a:extLst>
          </p:cNvPr>
          <p:cNvSpPr/>
          <p:nvPr/>
        </p:nvSpPr>
        <p:spPr>
          <a:xfrm>
            <a:off x="447420" y="5353188"/>
            <a:ext cx="2152649" cy="1188000"/>
          </a:xfrm>
          <a:prstGeom prst="roundRect">
            <a:avLst/>
          </a:prstGeom>
          <a:solidFill>
            <a:srgbClr val="F9C33A"/>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r>
              <a:rPr kumimoji="1" lang="ja-JP" altLang="en-US" sz="1600" b="1" dirty="0">
                <a:solidFill>
                  <a:schemeClr val="bg1"/>
                </a:solidFill>
                <a:latin typeface="+mn-ea"/>
              </a:rPr>
              <a:t>人材の</a:t>
            </a:r>
            <a:br>
              <a:rPr kumimoji="1" lang="en-US" altLang="ja-JP" sz="1600" b="1" dirty="0">
                <a:solidFill>
                  <a:schemeClr val="bg1"/>
                </a:solidFill>
                <a:latin typeface="+mn-ea"/>
              </a:rPr>
            </a:br>
            <a:r>
              <a:rPr kumimoji="1" lang="ja-JP" altLang="en-US" sz="1600" b="1" dirty="0">
                <a:solidFill>
                  <a:schemeClr val="bg1"/>
                </a:solidFill>
                <a:latin typeface="+mn-ea"/>
              </a:rPr>
              <a:t>育成及び活用等</a:t>
            </a:r>
          </a:p>
        </p:txBody>
      </p:sp>
      <p:graphicFrame>
        <p:nvGraphicFramePr>
          <p:cNvPr id="16" name="表 15">
            <a:extLst>
              <a:ext uri="{FF2B5EF4-FFF2-40B4-BE49-F238E27FC236}">
                <a16:creationId xmlns:a16="http://schemas.microsoft.com/office/drawing/2014/main" id="{E9B8BB2E-1F04-DA7B-508A-AD53A8F69DCC}"/>
              </a:ext>
            </a:extLst>
          </p:cNvPr>
          <p:cNvGraphicFramePr>
            <a:graphicFrameLocks noGrp="1"/>
          </p:cNvGraphicFramePr>
          <p:nvPr>
            <p:extLst>
              <p:ext uri="{D42A27DB-BD31-4B8C-83A1-F6EECF244321}">
                <p14:modId xmlns:p14="http://schemas.microsoft.com/office/powerpoint/2010/main" val="3399888033"/>
              </p:ext>
            </p:extLst>
          </p:nvPr>
        </p:nvGraphicFramePr>
        <p:xfrm>
          <a:off x="2979467" y="990345"/>
          <a:ext cx="6450832" cy="864000"/>
        </p:xfrm>
        <a:graphic>
          <a:graphicData uri="http://schemas.openxmlformats.org/drawingml/2006/table">
            <a:tbl>
              <a:tblPr firstRow="1" bandRow="1">
                <a:tableStyleId>{912C8C85-51F0-491E-9774-3900AFEF0FD7}</a:tableStyleId>
              </a:tblPr>
              <a:tblGrid>
                <a:gridCol w="2082032">
                  <a:extLst>
                    <a:ext uri="{9D8B030D-6E8A-4147-A177-3AD203B41FA5}">
                      <a16:colId xmlns:a16="http://schemas.microsoft.com/office/drawing/2014/main" val="2841958014"/>
                    </a:ext>
                  </a:extLst>
                </a:gridCol>
                <a:gridCol w="4368800">
                  <a:extLst>
                    <a:ext uri="{9D8B030D-6E8A-4147-A177-3AD203B41FA5}">
                      <a16:colId xmlns:a16="http://schemas.microsoft.com/office/drawing/2014/main" val="78648806"/>
                    </a:ext>
                  </a:extLst>
                </a:gridCol>
              </a:tblGrid>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2">
                              <a:lumMod val="50000"/>
                            </a:schemeClr>
                          </a:solidFill>
                          <a:latin typeface="BIZ UDゴシック" panose="020B0400000000000000" pitchFamily="49" charset="-128"/>
                          <a:ea typeface="BIZ UDゴシック" panose="020B0400000000000000" pitchFamily="49" charset="-128"/>
                        </a:rPr>
                        <a:t>１</a:t>
                      </a:r>
                      <a:r>
                        <a:rPr kumimoji="1" lang="en-US" altLang="ja-JP" sz="900" b="0" dirty="0">
                          <a:solidFill>
                            <a:schemeClr val="tx2">
                              <a:lumMod val="50000"/>
                            </a:schemeClr>
                          </a:solidFill>
                          <a:latin typeface="BIZ UDゴシック" panose="020B0400000000000000" pitchFamily="49" charset="-128"/>
                          <a:ea typeface="BIZ UDゴシック" panose="020B0400000000000000" pitchFamily="49" charset="-128"/>
                        </a:rPr>
                        <a:t>.</a:t>
                      </a:r>
                      <a:r>
                        <a:rPr kumimoji="1" lang="ja-JP" altLang="en-US" sz="900" b="0" dirty="0">
                          <a:solidFill>
                            <a:schemeClr val="tx2">
                              <a:lumMod val="50000"/>
                            </a:schemeClr>
                          </a:solidFill>
                          <a:latin typeface="BIZ UDゴシック" panose="020B0400000000000000" pitchFamily="49" charset="-128"/>
                          <a:ea typeface="BIZ UDゴシック" panose="020B0400000000000000" pitchFamily="49" charset="-128"/>
                        </a:rPr>
                        <a:t>　イノベーション</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8000" marR="0" lvl="0" indent="0" algn="l" defTabSz="914400" rtl="0" eaLnBrk="1" fontAlgn="auto" latinLnBrk="0" hangingPunct="1">
                        <a:lnSpc>
                          <a:spcPct val="100000"/>
                        </a:lnSpc>
                        <a:spcBef>
                          <a:spcPts val="0"/>
                        </a:spcBef>
                        <a:spcAft>
                          <a:spcPts val="0"/>
                        </a:spcAft>
                        <a:buClrTx/>
                        <a:buSzTx/>
                        <a:buFontTx/>
                        <a:buNone/>
                        <a:tabLst/>
                        <a:defRPr/>
                      </a:pPr>
                      <a:r>
                        <a:rPr lang="ja-JP" altLang="en-US" sz="900" b="0" dirty="0">
                          <a:solidFill>
                            <a:schemeClr val="tx1"/>
                          </a:solidFill>
                          <a:latin typeface="BIZ UDゴシック" panose="020B0400000000000000" pitchFamily="49" charset="-128"/>
                          <a:ea typeface="BIZ UDゴシック" panose="020B0400000000000000" pitchFamily="49" charset="-128"/>
                        </a:rPr>
                        <a:t>イノベーションによる新たな価値の創出</a:t>
                      </a:r>
                      <a:endParaRPr kumimoji="1" lang="ja-JP" altLang="en-US" sz="900" b="0" dirty="0">
                        <a:solidFill>
                          <a:schemeClr val="tx1"/>
                        </a:solidFill>
                        <a:latin typeface="BIZ UDゴシック" panose="020B0400000000000000" pitchFamily="49" charset="-128"/>
                        <a:ea typeface="BIZ UDゴシック" panose="020B0400000000000000" pitchFamily="49" charset="-128"/>
                      </a:endParaRP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8668498"/>
                  </a:ext>
                </a:extLst>
              </a:tr>
              <a:tr h="216000">
                <a:tc>
                  <a:txBody>
                    <a:bodyPr/>
                    <a:lstStyle/>
                    <a:p>
                      <a:pPr>
                        <a:lnSpc>
                          <a:spcPct val="100000"/>
                        </a:lnSpc>
                        <a:spcBef>
                          <a:spcPts val="0"/>
                        </a:spcBef>
                      </a:pPr>
                      <a:r>
                        <a:rPr kumimoji="1" lang="ja-JP" altLang="en-US" sz="900" b="0" dirty="0">
                          <a:latin typeface="BIZ UDゴシック" panose="020B0400000000000000" pitchFamily="49" charset="-128"/>
                          <a:ea typeface="BIZ UDゴシック" panose="020B0400000000000000" pitchFamily="49" charset="-128"/>
                        </a:rPr>
                        <a:t>２</a:t>
                      </a:r>
                      <a:r>
                        <a:rPr kumimoji="1" lang="en-US" altLang="ja-JP" sz="900" b="0" dirty="0">
                          <a:latin typeface="BIZ UDゴシック" panose="020B0400000000000000" pitchFamily="49" charset="-128"/>
                          <a:ea typeface="BIZ UDゴシック" panose="020B0400000000000000" pitchFamily="49" charset="-128"/>
                        </a:rPr>
                        <a:t>.</a:t>
                      </a:r>
                      <a:r>
                        <a:rPr kumimoji="1" lang="ja-JP" altLang="en-US" sz="900" b="0" dirty="0">
                          <a:latin typeface="BIZ UDゴシック" panose="020B0400000000000000" pitchFamily="49" charset="-128"/>
                          <a:ea typeface="BIZ UDゴシック" panose="020B0400000000000000" pitchFamily="49" charset="-128"/>
                        </a:rPr>
                        <a:t>　地域を牽引する産業</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8000" algn="l"/>
                      <a:r>
                        <a:rPr lang="ja-JP" altLang="en-US" sz="900" b="0" dirty="0">
                          <a:solidFill>
                            <a:schemeClr val="tx1"/>
                          </a:solidFill>
                          <a:latin typeface="BIZ UDゴシック" panose="020B0400000000000000" pitchFamily="49" charset="-128"/>
                          <a:ea typeface="BIZ UDゴシック" panose="020B0400000000000000" pitchFamily="49" charset="-128"/>
                        </a:rPr>
                        <a:t>地域を牽引する産業の進化と成長の加速</a:t>
                      </a:r>
                      <a:endParaRPr kumimoji="1" lang="ja-JP" altLang="en-US" sz="900" b="0" u="none" dirty="0">
                        <a:solidFill>
                          <a:schemeClr val="tx1"/>
                        </a:solidFill>
                        <a:latin typeface="BIZ UDゴシック" panose="020B0400000000000000" pitchFamily="49" charset="-128"/>
                        <a:ea typeface="BIZ UDゴシック" panose="020B0400000000000000" pitchFamily="49" charset="-128"/>
                      </a:endParaRP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4406066"/>
                  </a:ext>
                </a:extLst>
              </a:tr>
              <a:tr h="216000">
                <a:tc>
                  <a:txBody>
                    <a:bodyPr/>
                    <a:lstStyle/>
                    <a:p>
                      <a:pPr>
                        <a:lnSpc>
                          <a:spcPct val="100000"/>
                        </a:lnSpc>
                        <a:spcBef>
                          <a:spcPts val="0"/>
                        </a:spcBef>
                      </a:pPr>
                      <a:r>
                        <a:rPr kumimoji="1" lang="ja-JP" altLang="en-US" sz="900" b="0" dirty="0">
                          <a:latin typeface="BIZ UDゴシック" panose="020B0400000000000000" pitchFamily="49" charset="-128"/>
                          <a:ea typeface="BIZ UDゴシック" panose="020B0400000000000000" pitchFamily="49" charset="-128"/>
                        </a:rPr>
                        <a:t>３</a:t>
                      </a:r>
                      <a:r>
                        <a:rPr kumimoji="1" lang="en-US" altLang="ja-JP" sz="900" b="0" dirty="0">
                          <a:latin typeface="BIZ UDゴシック" panose="020B0400000000000000" pitchFamily="49" charset="-128"/>
                          <a:ea typeface="BIZ UDゴシック" panose="020B0400000000000000" pitchFamily="49" charset="-128"/>
                        </a:rPr>
                        <a:t>.</a:t>
                      </a:r>
                      <a:r>
                        <a:rPr kumimoji="1" lang="ja-JP" altLang="en-US" sz="900" b="0" dirty="0">
                          <a:latin typeface="BIZ UDゴシック" panose="020B0400000000000000" pitchFamily="49" charset="-128"/>
                          <a:ea typeface="BIZ UDゴシック" panose="020B0400000000000000" pitchFamily="49" charset="-128"/>
                        </a:rPr>
                        <a:t>　農林水産業</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8000" algn="l"/>
                      <a:r>
                        <a:rPr lang="ja-JP" altLang="en-US" sz="900" b="0" dirty="0">
                          <a:latin typeface="BIZ UDゴシック" panose="020B0400000000000000" pitchFamily="49" charset="-128"/>
                          <a:ea typeface="BIZ UDゴシック" panose="020B0400000000000000" pitchFamily="49" charset="-128"/>
                        </a:rPr>
                        <a:t>デジタル技術の活用による農林水産業の振興</a:t>
                      </a:r>
                      <a:endParaRPr kumimoji="1" lang="ja-JP" altLang="en-US" sz="900" b="0" dirty="0">
                        <a:solidFill>
                          <a:schemeClr val="tx1"/>
                        </a:solidFill>
                        <a:latin typeface="BIZ UDゴシック" panose="020B0400000000000000" pitchFamily="49" charset="-128"/>
                        <a:ea typeface="BIZ UDゴシック" panose="020B0400000000000000" pitchFamily="49" charset="-128"/>
                      </a:endParaRP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671954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latin typeface="BIZ UDゴシック" panose="020B0400000000000000" pitchFamily="49" charset="-128"/>
                          <a:ea typeface="BIZ UDゴシック" panose="020B0400000000000000" pitchFamily="49" charset="-128"/>
                        </a:rPr>
                        <a:t>４</a:t>
                      </a:r>
                      <a:r>
                        <a:rPr kumimoji="1" lang="en-US" altLang="ja-JP" sz="900" b="0" dirty="0">
                          <a:latin typeface="BIZ UDゴシック" panose="020B0400000000000000" pitchFamily="49" charset="-128"/>
                          <a:ea typeface="BIZ UDゴシック" panose="020B0400000000000000" pitchFamily="49" charset="-128"/>
                        </a:rPr>
                        <a:t>.</a:t>
                      </a:r>
                      <a:r>
                        <a:rPr kumimoji="1" lang="ja-JP" altLang="en-US" sz="900" b="0" dirty="0">
                          <a:latin typeface="BIZ UDゴシック" panose="020B0400000000000000" pitchFamily="49" charset="-128"/>
                          <a:ea typeface="BIZ UDゴシック" panose="020B0400000000000000" pitchFamily="49" charset="-128"/>
                        </a:rPr>
                        <a:t>　中小企業</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8000" algn="l"/>
                      <a:r>
                        <a:rPr lang="ja-JP" altLang="en-US" sz="900" b="0" dirty="0">
                          <a:latin typeface="BIZ UDゴシック" panose="020B0400000000000000" pitchFamily="49" charset="-128"/>
                          <a:ea typeface="BIZ UDゴシック" panose="020B0400000000000000" pitchFamily="49" charset="-128"/>
                        </a:rPr>
                        <a:t>中小企業におけるデジタル技術の活用</a:t>
                      </a:r>
                      <a:endParaRPr kumimoji="1" lang="ja-JP" altLang="en-US" sz="900" b="0" dirty="0">
                        <a:solidFill>
                          <a:schemeClr val="tx1"/>
                        </a:solidFill>
                        <a:latin typeface="BIZ UDゴシック" panose="020B0400000000000000" pitchFamily="49" charset="-128"/>
                        <a:ea typeface="BIZ UDゴシック" panose="020B0400000000000000" pitchFamily="49" charset="-128"/>
                      </a:endParaRP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485412"/>
                  </a:ext>
                </a:extLst>
              </a:tr>
            </a:tbl>
          </a:graphicData>
        </a:graphic>
      </p:graphicFrame>
      <p:graphicFrame>
        <p:nvGraphicFramePr>
          <p:cNvPr id="17" name="表 16">
            <a:extLst>
              <a:ext uri="{FF2B5EF4-FFF2-40B4-BE49-F238E27FC236}">
                <a16:creationId xmlns:a16="http://schemas.microsoft.com/office/drawing/2014/main" id="{5DC5576E-2551-4DF3-22C9-2CD9F6ADBF31}"/>
              </a:ext>
            </a:extLst>
          </p:cNvPr>
          <p:cNvGraphicFramePr>
            <a:graphicFrameLocks noGrp="1"/>
          </p:cNvGraphicFramePr>
          <p:nvPr>
            <p:extLst>
              <p:ext uri="{D42A27DB-BD31-4B8C-83A1-F6EECF244321}">
                <p14:modId xmlns:p14="http://schemas.microsoft.com/office/powerpoint/2010/main" val="3678064101"/>
              </p:ext>
            </p:extLst>
          </p:nvPr>
        </p:nvGraphicFramePr>
        <p:xfrm>
          <a:off x="2979467" y="5407188"/>
          <a:ext cx="6450832" cy="1080000"/>
        </p:xfrm>
        <a:graphic>
          <a:graphicData uri="http://schemas.openxmlformats.org/drawingml/2006/table">
            <a:tbl>
              <a:tblPr firstRow="1" bandRow="1">
                <a:tableStyleId>{912C8C85-51F0-491E-9774-3900AFEF0FD7}</a:tableStyleId>
              </a:tblPr>
              <a:tblGrid>
                <a:gridCol w="2082032">
                  <a:extLst>
                    <a:ext uri="{9D8B030D-6E8A-4147-A177-3AD203B41FA5}">
                      <a16:colId xmlns:a16="http://schemas.microsoft.com/office/drawing/2014/main" val="2841958014"/>
                    </a:ext>
                  </a:extLst>
                </a:gridCol>
                <a:gridCol w="4368800">
                  <a:extLst>
                    <a:ext uri="{9D8B030D-6E8A-4147-A177-3AD203B41FA5}">
                      <a16:colId xmlns:a16="http://schemas.microsoft.com/office/drawing/2014/main" val="78648806"/>
                    </a:ext>
                  </a:extLst>
                </a:gridCol>
              </a:tblGrid>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BIZ UDゴシック" panose="020B0400000000000000" pitchFamily="49" charset="-128"/>
                          <a:ea typeface="BIZ UDゴシック" panose="020B0400000000000000" pitchFamily="49" charset="-128"/>
                        </a:rPr>
                        <a:t>１</a:t>
                      </a:r>
                      <a:r>
                        <a:rPr kumimoji="1" lang="en-US" altLang="ja-JP" sz="900" b="0" dirty="0">
                          <a:solidFill>
                            <a:schemeClr val="tx1"/>
                          </a:solidFill>
                          <a:latin typeface="BIZ UDゴシック" panose="020B0400000000000000" pitchFamily="49" charset="-128"/>
                          <a:ea typeface="BIZ UDゴシック" panose="020B0400000000000000" pitchFamily="49" charset="-128"/>
                        </a:rPr>
                        <a:t>.</a:t>
                      </a:r>
                      <a:r>
                        <a:rPr kumimoji="1" lang="ja-JP" altLang="en-US" sz="900" b="0" dirty="0">
                          <a:solidFill>
                            <a:schemeClr val="tx1"/>
                          </a:solidFill>
                          <a:latin typeface="BIZ UDゴシック" panose="020B0400000000000000" pitchFamily="49" charset="-128"/>
                          <a:ea typeface="BIZ UDゴシック" panose="020B0400000000000000" pitchFamily="49" charset="-128"/>
                        </a:rPr>
                        <a:t>　</a:t>
                      </a:r>
                      <a:r>
                        <a:rPr kumimoji="1" lang="ja-JP" altLang="en-US" sz="900" b="0" dirty="0">
                          <a:solidFill>
                            <a:schemeClr val="tx1"/>
                          </a:solidFill>
                        </a:rPr>
                        <a:t>産業を支える人材の育成</a:t>
                      </a:r>
                      <a:endParaRPr kumimoji="1" lang="ja-JP" altLang="en-US" sz="900" b="0" dirty="0">
                        <a:solidFill>
                          <a:schemeClr val="tx1"/>
                        </a:solidFill>
                        <a:latin typeface="BIZ UDゴシック" panose="020B0400000000000000" pitchFamily="49" charset="-128"/>
                        <a:ea typeface="BIZ UDゴシック" panose="020B0400000000000000" pitchFamily="49" charset="-128"/>
                      </a:endParaRP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8000" algn="l"/>
                      <a:r>
                        <a:rPr kumimoji="1" lang="ja-JP" altLang="en-US" sz="900" b="0" dirty="0">
                          <a:solidFill>
                            <a:schemeClr val="tx1"/>
                          </a:solidFill>
                        </a:rPr>
                        <a:t>産業を支えるデジタル人材の</a:t>
                      </a:r>
                      <a:r>
                        <a:rPr lang="ja-JP" altLang="en-US" sz="900" b="0" dirty="0">
                          <a:solidFill>
                            <a:schemeClr val="tx1"/>
                          </a:solidFill>
                        </a:rPr>
                        <a:t>育成</a:t>
                      </a:r>
                      <a:endParaRPr kumimoji="1" lang="ja-JP" altLang="en-US" sz="900" b="0" dirty="0">
                        <a:solidFill>
                          <a:schemeClr val="tx1"/>
                        </a:solidFill>
                        <a:latin typeface="BIZ UDゴシック" panose="020B0400000000000000" pitchFamily="49" charset="-128"/>
                        <a:ea typeface="BIZ UDゴシック" panose="020B0400000000000000" pitchFamily="49" charset="-128"/>
                      </a:endParaRP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1379374"/>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latin typeface="BIZ UDゴシック" panose="020B0400000000000000" pitchFamily="49" charset="-128"/>
                          <a:ea typeface="BIZ UDゴシック" panose="020B0400000000000000" pitchFamily="49" charset="-128"/>
                        </a:rPr>
                        <a:t>２</a:t>
                      </a:r>
                      <a:r>
                        <a:rPr kumimoji="1" lang="en-US" altLang="ja-JP" sz="900" b="0" dirty="0">
                          <a:latin typeface="BIZ UDゴシック" panose="020B0400000000000000" pitchFamily="49" charset="-128"/>
                          <a:ea typeface="BIZ UDゴシック" panose="020B0400000000000000" pitchFamily="49" charset="-128"/>
                        </a:rPr>
                        <a:t>.</a:t>
                      </a:r>
                      <a:r>
                        <a:rPr kumimoji="1" lang="ja-JP" altLang="en-US" sz="900" b="0" dirty="0">
                          <a:latin typeface="BIZ UDゴシック" panose="020B0400000000000000" pitchFamily="49" charset="-128"/>
                          <a:ea typeface="BIZ UDゴシック" panose="020B0400000000000000" pitchFamily="49" charset="-128"/>
                        </a:rPr>
                        <a:t>　職員（デジタル人材）の育成</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8000" algn="l"/>
                      <a:r>
                        <a:rPr lang="ja-JP" altLang="en-US" sz="900" dirty="0"/>
                        <a:t>職員（</a:t>
                      </a:r>
                      <a:r>
                        <a:rPr kumimoji="1" lang="ja-JP" altLang="en-US" sz="900" dirty="0"/>
                        <a:t>デジタル人材）の育成</a:t>
                      </a:r>
                      <a:endParaRPr kumimoji="1" lang="ja-JP" altLang="en-US" sz="900" b="0" dirty="0">
                        <a:solidFill>
                          <a:schemeClr val="tx1"/>
                        </a:solidFill>
                        <a:latin typeface="BIZ UDゴシック" panose="020B0400000000000000" pitchFamily="49" charset="-128"/>
                        <a:ea typeface="BIZ UDゴシック" panose="020B0400000000000000" pitchFamily="49" charset="-128"/>
                      </a:endParaRP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6038191"/>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2">
                              <a:lumMod val="50000"/>
                            </a:schemeClr>
                          </a:solidFill>
                          <a:latin typeface="BIZ UDゴシック" panose="020B0400000000000000" pitchFamily="49" charset="-128"/>
                          <a:ea typeface="BIZ UDゴシック" panose="020B0400000000000000" pitchFamily="49" charset="-128"/>
                        </a:rPr>
                        <a:t>３</a:t>
                      </a:r>
                      <a:r>
                        <a:rPr kumimoji="1" lang="en-US" altLang="ja-JP" sz="900" dirty="0">
                          <a:solidFill>
                            <a:schemeClr val="tx2">
                              <a:lumMod val="50000"/>
                            </a:schemeClr>
                          </a:solidFill>
                          <a:latin typeface="BIZ UDゴシック" panose="020B0400000000000000" pitchFamily="49" charset="-128"/>
                          <a:ea typeface="BIZ UDゴシック" panose="020B0400000000000000" pitchFamily="49" charset="-128"/>
                        </a:rPr>
                        <a:t>.</a:t>
                      </a:r>
                      <a:r>
                        <a:rPr kumimoji="1" lang="ja-JP" altLang="en-US" sz="900" dirty="0">
                          <a:solidFill>
                            <a:schemeClr val="tx2">
                              <a:lumMod val="50000"/>
                            </a:schemeClr>
                          </a:solidFill>
                          <a:latin typeface="BIZ UDゴシック" panose="020B0400000000000000" pitchFamily="49" charset="-128"/>
                          <a:ea typeface="BIZ UDゴシック" panose="020B0400000000000000" pitchFamily="49" charset="-128"/>
                        </a:rPr>
                        <a:t>　職員（デジタル人材）の活用</a:t>
                      </a:r>
                      <a:endParaRPr kumimoji="1" lang="ja-JP" altLang="en-US" sz="900" b="0" dirty="0">
                        <a:latin typeface="BIZ UDゴシック" panose="020B0400000000000000" pitchFamily="49" charset="-128"/>
                        <a:ea typeface="BIZ UDゴシック" panose="020B0400000000000000" pitchFamily="49" charset="-128"/>
                      </a:endParaRP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8000" algn="l"/>
                      <a:r>
                        <a:rPr kumimoji="1" lang="ja-JP" altLang="en-US" sz="900" dirty="0"/>
                        <a:t>職員（デジタル人材）の活用</a:t>
                      </a:r>
                      <a:endParaRPr kumimoji="1" lang="ja-JP" altLang="en-US" sz="900" b="0" dirty="0">
                        <a:solidFill>
                          <a:schemeClr val="tx1"/>
                        </a:solidFill>
                        <a:latin typeface="BIZ UDゴシック" panose="020B0400000000000000" pitchFamily="49" charset="-128"/>
                        <a:ea typeface="BIZ UDゴシック" panose="020B0400000000000000" pitchFamily="49" charset="-128"/>
                      </a:endParaRP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472951"/>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latin typeface="BIZ UDゴシック" panose="020B0400000000000000" pitchFamily="49" charset="-128"/>
                          <a:ea typeface="BIZ UDゴシック" panose="020B0400000000000000" pitchFamily="49" charset="-128"/>
                        </a:rPr>
                        <a:t>４</a:t>
                      </a:r>
                      <a:r>
                        <a:rPr kumimoji="1" lang="en-US" altLang="ja-JP" sz="900" b="0" dirty="0">
                          <a:latin typeface="BIZ UDゴシック" panose="020B0400000000000000" pitchFamily="49" charset="-128"/>
                          <a:ea typeface="BIZ UDゴシック" panose="020B0400000000000000" pitchFamily="49" charset="-128"/>
                        </a:rPr>
                        <a:t>.</a:t>
                      </a:r>
                      <a:r>
                        <a:rPr kumimoji="1" lang="ja-JP" altLang="en-US" sz="900" b="0" dirty="0">
                          <a:latin typeface="BIZ UDゴシック" panose="020B0400000000000000" pitchFamily="49" charset="-128"/>
                          <a:ea typeface="BIZ UDゴシック" panose="020B0400000000000000" pitchFamily="49" charset="-128"/>
                        </a:rPr>
                        <a:t>　デバイド対策</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8000" algn="l"/>
                      <a:r>
                        <a:rPr kumimoji="1" lang="ja-JP" altLang="en-US" sz="900" dirty="0"/>
                        <a:t>誰一人取り残されないためのデジタルデバイド対策</a:t>
                      </a:r>
                      <a:endParaRPr kumimoji="1" lang="ja-JP" altLang="en-US" sz="900" b="0" dirty="0">
                        <a:solidFill>
                          <a:schemeClr val="tx1"/>
                        </a:solidFill>
                        <a:latin typeface="BIZ UDゴシック" panose="020B0400000000000000" pitchFamily="49" charset="-128"/>
                        <a:ea typeface="BIZ UDゴシック" panose="020B0400000000000000" pitchFamily="49" charset="-128"/>
                      </a:endParaRP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5201338"/>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latin typeface="BIZ UDゴシック" panose="020B0400000000000000" pitchFamily="49" charset="-128"/>
                          <a:ea typeface="BIZ UDゴシック" panose="020B0400000000000000" pitchFamily="49" charset="-128"/>
                        </a:rPr>
                        <a:t>５</a:t>
                      </a:r>
                      <a:r>
                        <a:rPr kumimoji="1" lang="en-US" altLang="ja-JP" sz="900" b="0" dirty="0">
                          <a:latin typeface="BIZ UDゴシック" panose="020B0400000000000000" pitchFamily="49" charset="-128"/>
                          <a:ea typeface="BIZ UDゴシック" panose="020B0400000000000000" pitchFamily="49" charset="-128"/>
                        </a:rPr>
                        <a:t>.</a:t>
                      </a:r>
                      <a:r>
                        <a:rPr kumimoji="1" lang="ja-JP" altLang="en-US" sz="900" b="0" dirty="0">
                          <a:latin typeface="BIZ UDゴシック" panose="020B0400000000000000" pitchFamily="49" charset="-128"/>
                          <a:ea typeface="BIZ UDゴシック" panose="020B0400000000000000" pitchFamily="49" charset="-128"/>
                        </a:rPr>
                        <a:t>　リテラシー向上</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8000" algn="l"/>
                      <a:r>
                        <a:rPr kumimoji="1" lang="ja-JP" altLang="en-US" sz="900" dirty="0"/>
                        <a:t>安全・安心なデジタル社会の実現に向けたリテラシー向上</a:t>
                      </a:r>
                      <a:endParaRPr kumimoji="1" lang="ja-JP" altLang="en-US" sz="900" b="0" dirty="0">
                        <a:solidFill>
                          <a:schemeClr val="tx1"/>
                        </a:solidFill>
                        <a:latin typeface="BIZ UDゴシック" panose="020B0400000000000000" pitchFamily="49" charset="-128"/>
                        <a:ea typeface="BIZ UDゴシック" panose="020B0400000000000000" pitchFamily="49" charset="-128"/>
                      </a:endParaRP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4803330"/>
                  </a:ext>
                </a:extLst>
              </a:tr>
            </a:tbl>
          </a:graphicData>
        </a:graphic>
      </p:graphicFrame>
      <p:graphicFrame>
        <p:nvGraphicFramePr>
          <p:cNvPr id="19" name="表 18">
            <a:extLst>
              <a:ext uri="{FF2B5EF4-FFF2-40B4-BE49-F238E27FC236}">
                <a16:creationId xmlns:a16="http://schemas.microsoft.com/office/drawing/2014/main" id="{55F12102-2D0A-486A-53B1-FF696DCAE880}"/>
              </a:ext>
            </a:extLst>
          </p:cNvPr>
          <p:cNvGraphicFramePr>
            <a:graphicFrameLocks noGrp="1"/>
          </p:cNvGraphicFramePr>
          <p:nvPr>
            <p:extLst>
              <p:ext uri="{D42A27DB-BD31-4B8C-83A1-F6EECF244321}">
                <p14:modId xmlns:p14="http://schemas.microsoft.com/office/powerpoint/2010/main" val="2289714420"/>
              </p:ext>
            </p:extLst>
          </p:nvPr>
        </p:nvGraphicFramePr>
        <p:xfrm>
          <a:off x="2979467" y="3899962"/>
          <a:ext cx="6450832" cy="1296000"/>
        </p:xfrm>
        <a:graphic>
          <a:graphicData uri="http://schemas.openxmlformats.org/drawingml/2006/table">
            <a:tbl>
              <a:tblPr firstRow="1" bandRow="1">
                <a:tableStyleId>{912C8C85-51F0-491E-9774-3900AFEF0FD7}</a:tableStyleId>
              </a:tblPr>
              <a:tblGrid>
                <a:gridCol w="2082032">
                  <a:extLst>
                    <a:ext uri="{9D8B030D-6E8A-4147-A177-3AD203B41FA5}">
                      <a16:colId xmlns:a16="http://schemas.microsoft.com/office/drawing/2014/main" val="2841958014"/>
                    </a:ext>
                  </a:extLst>
                </a:gridCol>
                <a:gridCol w="4368800">
                  <a:extLst>
                    <a:ext uri="{9D8B030D-6E8A-4147-A177-3AD203B41FA5}">
                      <a16:colId xmlns:a16="http://schemas.microsoft.com/office/drawing/2014/main" val="78648806"/>
                    </a:ext>
                  </a:extLst>
                </a:gridCol>
              </a:tblGrid>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BIZ UDゴシック" panose="020B0400000000000000" pitchFamily="49" charset="-128"/>
                          <a:ea typeface="BIZ UDゴシック" panose="020B0400000000000000" pitchFamily="49" charset="-128"/>
                        </a:rPr>
                        <a:t>１</a:t>
                      </a:r>
                      <a:r>
                        <a:rPr kumimoji="1" lang="en-US" altLang="ja-JP" sz="900" b="0" dirty="0">
                          <a:solidFill>
                            <a:schemeClr val="tx1"/>
                          </a:solidFill>
                          <a:latin typeface="BIZ UDゴシック" panose="020B0400000000000000" pitchFamily="49" charset="-128"/>
                          <a:ea typeface="BIZ UDゴシック" panose="020B0400000000000000" pitchFamily="49" charset="-128"/>
                        </a:rPr>
                        <a:t>.</a:t>
                      </a:r>
                      <a:r>
                        <a:rPr kumimoji="1" lang="ja-JP" altLang="en-US" sz="900" b="0" dirty="0">
                          <a:solidFill>
                            <a:schemeClr val="tx1"/>
                          </a:solidFill>
                          <a:latin typeface="BIZ UDゴシック" panose="020B0400000000000000" pitchFamily="49" charset="-128"/>
                          <a:ea typeface="BIZ UDゴシック" panose="020B0400000000000000" pitchFamily="49" charset="-128"/>
                        </a:rPr>
                        <a:t>　</a:t>
                      </a:r>
                      <a:r>
                        <a:rPr kumimoji="1" lang="ja-JP" altLang="en-US" sz="900" b="0" dirty="0">
                          <a:solidFill>
                            <a:schemeClr val="tx1"/>
                          </a:solidFill>
                        </a:rPr>
                        <a:t>行政手続のデジタル化</a:t>
                      </a:r>
                      <a:endParaRPr kumimoji="1" lang="ja-JP" altLang="en-US" sz="900" b="0" dirty="0">
                        <a:solidFill>
                          <a:schemeClr val="tx1"/>
                        </a:solidFill>
                        <a:latin typeface="BIZ UDゴシック" panose="020B0400000000000000" pitchFamily="49" charset="-128"/>
                        <a:ea typeface="BIZ UDゴシック" panose="020B0400000000000000" pitchFamily="49" charset="-128"/>
                      </a:endParaRP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8000" algn="l"/>
                      <a:r>
                        <a:rPr lang="ja-JP" altLang="en-US" sz="900" b="0" dirty="0">
                          <a:solidFill>
                            <a:schemeClr val="tx1"/>
                          </a:solidFill>
                        </a:rPr>
                        <a:t>行政手続のデジタル化による県民サービスの向上</a:t>
                      </a:r>
                      <a:endParaRPr kumimoji="1" lang="ja-JP" altLang="en-US" sz="900" b="0" dirty="0">
                        <a:solidFill>
                          <a:schemeClr val="tx1"/>
                        </a:solidFill>
                        <a:latin typeface="BIZ UDゴシック" panose="020B0400000000000000" pitchFamily="49" charset="-128"/>
                        <a:ea typeface="BIZ UDゴシック" panose="020B0400000000000000" pitchFamily="49" charset="-128"/>
                      </a:endParaRP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971770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BIZ UDゴシック" panose="020B0400000000000000" pitchFamily="49" charset="-128"/>
                          <a:ea typeface="BIZ UDゴシック" panose="020B0400000000000000" pitchFamily="49" charset="-128"/>
                        </a:rPr>
                        <a:t>２</a:t>
                      </a:r>
                      <a:r>
                        <a:rPr kumimoji="1" lang="en-US" altLang="ja-JP" sz="900" b="0" dirty="0">
                          <a:solidFill>
                            <a:schemeClr val="tx1"/>
                          </a:solidFill>
                          <a:latin typeface="BIZ UDゴシック" panose="020B0400000000000000" pitchFamily="49" charset="-128"/>
                          <a:ea typeface="BIZ UDゴシック" panose="020B0400000000000000" pitchFamily="49" charset="-128"/>
                        </a:rPr>
                        <a:t>.</a:t>
                      </a:r>
                      <a:r>
                        <a:rPr kumimoji="1" lang="ja-JP" altLang="en-US" sz="900" b="0" dirty="0">
                          <a:solidFill>
                            <a:schemeClr val="tx1"/>
                          </a:solidFill>
                          <a:latin typeface="BIZ UDゴシック" panose="020B0400000000000000" pitchFamily="49" charset="-128"/>
                          <a:ea typeface="BIZ UDゴシック" panose="020B0400000000000000" pitchFamily="49" charset="-128"/>
                        </a:rPr>
                        <a:t>　</a:t>
                      </a:r>
                      <a:r>
                        <a:rPr kumimoji="1" lang="ja-JP" altLang="en-US" sz="900" b="0" dirty="0">
                          <a:solidFill>
                            <a:schemeClr val="tx1"/>
                          </a:solidFill>
                        </a:rPr>
                        <a:t>行政事務の効率化・高度化</a:t>
                      </a:r>
                      <a:endParaRPr kumimoji="1" lang="ja-JP" altLang="en-US" sz="900" b="0" dirty="0">
                        <a:solidFill>
                          <a:schemeClr val="tx1"/>
                        </a:solidFill>
                        <a:latin typeface="BIZ UDゴシック" panose="020B0400000000000000" pitchFamily="49" charset="-128"/>
                        <a:ea typeface="BIZ UDゴシック" panose="020B0400000000000000" pitchFamily="49" charset="-128"/>
                      </a:endParaRP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8000" algn="l"/>
                      <a:r>
                        <a:rPr lang="ja-JP" altLang="en-US" sz="900" b="0" dirty="0">
                          <a:solidFill>
                            <a:schemeClr val="tx1"/>
                          </a:solidFill>
                        </a:rPr>
                        <a:t>デジタル技術による行政事務の効率化と高度化</a:t>
                      </a:r>
                      <a:endParaRPr kumimoji="1" lang="ja-JP" altLang="en-US" sz="900" b="0" dirty="0">
                        <a:solidFill>
                          <a:schemeClr val="tx1"/>
                        </a:solidFill>
                        <a:latin typeface="BIZ UDゴシック" panose="020B0400000000000000" pitchFamily="49" charset="-128"/>
                        <a:ea typeface="BIZ UDゴシック" panose="020B0400000000000000" pitchFamily="49" charset="-128"/>
                      </a:endParaRP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3171294"/>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BIZ UDゴシック" panose="020B0400000000000000" pitchFamily="49" charset="-128"/>
                          <a:ea typeface="BIZ UDゴシック" panose="020B0400000000000000" pitchFamily="49" charset="-128"/>
                        </a:rPr>
                        <a:t>３</a:t>
                      </a:r>
                      <a:r>
                        <a:rPr kumimoji="1" lang="en-US" altLang="ja-JP" sz="900" b="0" dirty="0">
                          <a:solidFill>
                            <a:schemeClr val="tx1"/>
                          </a:solidFill>
                          <a:latin typeface="BIZ UDゴシック" panose="020B0400000000000000" pitchFamily="49" charset="-128"/>
                          <a:ea typeface="BIZ UDゴシック" panose="020B0400000000000000" pitchFamily="49" charset="-128"/>
                        </a:rPr>
                        <a:t>.</a:t>
                      </a:r>
                      <a:r>
                        <a:rPr kumimoji="1" lang="ja-JP" altLang="en-US" sz="900" b="0" dirty="0">
                          <a:solidFill>
                            <a:schemeClr val="tx1"/>
                          </a:solidFill>
                          <a:latin typeface="BIZ UDゴシック" panose="020B0400000000000000" pitchFamily="49" charset="-128"/>
                          <a:ea typeface="BIZ UDゴシック" panose="020B0400000000000000" pitchFamily="49" charset="-128"/>
                        </a:rPr>
                        <a:t>　</a:t>
                      </a:r>
                      <a:r>
                        <a:rPr kumimoji="1" lang="ja-JP" altLang="en-US" sz="900" b="0" dirty="0">
                          <a:solidFill>
                            <a:schemeClr val="tx1"/>
                          </a:solidFill>
                        </a:rPr>
                        <a:t>データ連携・利活用</a:t>
                      </a:r>
                      <a:endParaRPr kumimoji="1" lang="ja-JP" altLang="en-US" sz="900" b="0" dirty="0">
                        <a:solidFill>
                          <a:schemeClr val="tx1"/>
                        </a:solidFill>
                        <a:latin typeface="BIZ UDゴシック" panose="020B0400000000000000" pitchFamily="49" charset="-128"/>
                        <a:ea typeface="BIZ UDゴシック" panose="020B0400000000000000" pitchFamily="49" charset="-128"/>
                      </a:endParaRP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8000" algn="l"/>
                      <a:r>
                        <a:rPr lang="ja-JP" altLang="en-US" sz="900" b="0">
                          <a:solidFill>
                            <a:schemeClr val="tx1"/>
                          </a:solidFill>
                        </a:rPr>
                        <a:t>データの連携や利活用の推進</a:t>
                      </a:r>
                      <a:endParaRPr kumimoji="1" lang="ja-JP" altLang="en-US" sz="900" b="0">
                        <a:solidFill>
                          <a:schemeClr val="tx1"/>
                        </a:solidFill>
                        <a:latin typeface="BIZ UDゴシック" panose="020B0400000000000000" pitchFamily="49" charset="-128"/>
                        <a:ea typeface="BIZ UDゴシック" panose="020B0400000000000000" pitchFamily="49" charset="-128"/>
                      </a:endParaRP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6609818"/>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BIZ UDゴシック" panose="020B0400000000000000" pitchFamily="49" charset="-128"/>
                          <a:ea typeface="BIZ UDゴシック" panose="020B0400000000000000" pitchFamily="49" charset="-128"/>
                        </a:rPr>
                        <a:t>４</a:t>
                      </a:r>
                      <a:r>
                        <a:rPr kumimoji="1" lang="en-US" altLang="ja-JP" sz="900" b="0" dirty="0">
                          <a:solidFill>
                            <a:schemeClr val="tx1"/>
                          </a:solidFill>
                          <a:latin typeface="BIZ UDゴシック" panose="020B0400000000000000" pitchFamily="49" charset="-128"/>
                          <a:ea typeface="BIZ UDゴシック" panose="020B0400000000000000" pitchFamily="49" charset="-128"/>
                        </a:rPr>
                        <a:t>.</a:t>
                      </a:r>
                      <a:r>
                        <a:rPr kumimoji="1" lang="ja-JP" altLang="en-US" sz="900" b="0" dirty="0">
                          <a:solidFill>
                            <a:schemeClr val="tx1"/>
                          </a:solidFill>
                          <a:latin typeface="BIZ UDゴシック" panose="020B0400000000000000" pitchFamily="49" charset="-128"/>
                          <a:ea typeface="BIZ UDゴシック" panose="020B0400000000000000" pitchFamily="49" charset="-128"/>
                        </a:rPr>
                        <a:t>　</a:t>
                      </a:r>
                      <a:r>
                        <a:rPr kumimoji="1" lang="ja-JP" altLang="en-US" sz="900" b="0" dirty="0">
                          <a:solidFill>
                            <a:schemeClr val="tx1"/>
                          </a:solidFill>
                        </a:rPr>
                        <a:t>市町村支援</a:t>
                      </a:r>
                      <a:endParaRPr kumimoji="1" lang="ja-JP" altLang="en-US" sz="900" b="0" dirty="0">
                        <a:solidFill>
                          <a:schemeClr val="tx1"/>
                        </a:solidFill>
                        <a:latin typeface="BIZ UDゴシック" panose="020B0400000000000000" pitchFamily="49" charset="-128"/>
                        <a:ea typeface="BIZ UDゴシック" panose="020B0400000000000000" pitchFamily="49" charset="-128"/>
                      </a:endParaRP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8000" algn="l"/>
                      <a:r>
                        <a:rPr lang="ja-JP" altLang="en-US" sz="900" b="0" dirty="0">
                          <a:solidFill>
                            <a:schemeClr val="tx1"/>
                          </a:solidFill>
                        </a:rPr>
                        <a:t>市町村のデジタル化・</a:t>
                      </a:r>
                      <a:r>
                        <a:rPr lang="en-US" altLang="ja-JP" sz="900" b="0" dirty="0">
                          <a:solidFill>
                            <a:schemeClr val="tx1"/>
                          </a:solidFill>
                        </a:rPr>
                        <a:t>DX</a:t>
                      </a:r>
                      <a:r>
                        <a:rPr lang="ja-JP" altLang="en-US" sz="900" b="0" dirty="0">
                          <a:solidFill>
                            <a:schemeClr val="tx1"/>
                          </a:solidFill>
                        </a:rPr>
                        <a:t>の推進</a:t>
                      </a:r>
                      <a:endParaRPr kumimoji="1" lang="ja-JP" altLang="en-US" sz="900" b="0" dirty="0">
                        <a:solidFill>
                          <a:schemeClr val="tx1"/>
                        </a:solidFill>
                        <a:latin typeface="BIZ UDゴシック" panose="020B0400000000000000" pitchFamily="49" charset="-128"/>
                        <a:ea typeface="BIZ UDゴシック" panose="020B0400000000000000" pitchFamily="49" charset="-128"/>
                      </a:endParaRP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6111553"/>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BIZ UDゴシック" panose="020B0400000000000000" pitchFamily="49" charset="-128"/>
                          <a:ea typeface="BIZ UDゴシック" panose="020B0400000000000000" pitchFamily="49" charset="-128"/>
                        </a:rPr>
                        <a:t>５</a:t>
                      </a:r>
                      <a:r>
                        <a:rPr kumimoji="1" lang="en-US" altLang="ja-JP" sz="900" b="0" dirty="0">
                          <a:solidFill>
                            <a:schemeClr val="tx1"/>
                          </a:solidFill>
                          <a:latin typeface="BIZ UDゴシック" panose="020B0400000000000000" pitchFamily="49" charset="-128"/>
                          <a:ea typeface="BIZ UDゴシック" panose="020B0400000000000000" pitchFamily="49" charset="-128"/>
                        </a:rPr>
                        <a:t>.</a:t>
                      </a:r>
                      <a:r>
                        <a:rPr kumimoji="1" lang="ja-JP" altLang="en-US" sz="900" b="0" dirty="0">
                          <a:solidFill>
                            <a:schemeClr val="tx1"/>
                          </a:solidFill>
                          <a:latin typeface="BIZ UDゴシック" panose="020B0400000000000000" pitchFamily="49" charset="-128"/>
                          <a:ea typeface="BIZ UDゴシック" panose="020B0400000000000000" pitchFamily="49" charset="-128"/>
                        </a:rPr>
                        <a:t>　</a:t>
                      </a:r>
                      <a:r>
                        <a:rPr kumimoji="1" lang="ja-JP" altLang="en-US" sz="900" b="0" dirty="0">
                          <a:solidFill>
                            <a:schemeClr val="tx1"/>
                          </a:solidFill>
                        </a:rPr>
                        <a:t>デジタル基盤整備</a:t>
                      </a:r>
                      <a:endParaRPr kumimoji="1" lang="ja-JP" altLang="en-US" sz="900" b="0" dirty="0">
                        <a:solidFill>
                          <a:schemeClr val="tx1"/>
                        </a:solidFill>
                        <a:latin typeface="BIZ UDゴシック" panose="020B0400000000000000" pitchFamily="49" charset="-128"/>
                        <a:ea typeface="BIZ UDゴシック" panose="020B0400000000000000" pitchFamily="49" charset="-128"/>
                      </a:endParaRP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8000" algn="l"/>
                      <a:r>
                        <a:rPr lang="ja-JP" altLang="en-US" sz="900" b="0" dirty="0">
                          <a:solidFill>
                            <a:schemeClr val="tx1"/>
                          </a:solidFill>
                          <a:ea typeface="+mn-ea"/>
                        </a:rPr>
                        <a:t>行政の</a:t>
                      </a:r>
                      <a:r>
                        <a:rPr lang="en-US" altLang="ja-JP" sz="900" b="0" dirty="0">
                          <a:solidFill>
                            <a:schemeClr val="tx1"/>
                          </a:solidFill>
                          <a:ea typeface="+mn-ea"/>
                        </a:rPr>
                        <a:t>DX</a:t>
                      </a:r>
                      <a:r>
                        <a:rPr lang="ja-JP" altLang="en-US" sz="900" b="0" dirty="0">
                          <a:solidFill>
                            <a:schemeClr val="tx1"/>
                          </a:solidFill>
                          <a:ea typeface="+mn-ea"/>
                        </a:rPr>
                        <a:t>推進を支える基盤の整備</a:t>
                      </a:r>
                      <a:endParaRPr kumimoji="1" lang="ja-JP" altLang="en-US" sz="900" b="0" dirty="0">
                        <a:solidFill>
                          <a:schemeClr val="tx1"/>
                        </a:solidFill>
                        <a:latin typeface="BIZ UDゴシック" panose="020B0400000000000000" pitchFamily="49" charset="-128"/>
                        <a:ea typeface="BIZ UDゴシック" panose="020B0400000000000000" pitchFamily="49" charset="-128"/>
                      </a:endParaRP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6801027"/>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latin typeface="BIZ UDゴシック" panose="020B0400000000000000" pitchFamily="49" charset="-128"/>
                          <a:ea typeface="BIZ UDゴシック" panose="020B0400000000000000" pitchFamily="49" charset="-128"/>
                        </a:rPr>
                        <a:t>６</a:t>
                      </a:r>
                      <a:r>
                        <a:rPr kumimoji="1" lang="en-US" altLang="ja-JP" sz="900" b="0" dirty="0">
                          <a:latin typeface="BIZ UDゴシック" panose="020B0400000000000000" pitchFamily="49" charset="-128"/>
                          <a:ea typeface="BIZ UDゴシック" panose="020B0400000000000000" pitchFamily="49" charset="-128"/>
                        </a:rPr>
                        <a:t>.</a:t>
                      </a:r>
                      <a:r>
                        <a:rPr kumimoji="1" lang="ja-JP" altLang="en-US" sz="900" b="0" dirty="0">
                          <a:latin typeface="BIZ UDゴシック" panose="020B0400000000000000" pitchFamily="49" charset="-128"/>
                          <a:ea typeface="BIZ UDゴシック" panose="020B0400000000000000" pitchFamily="49" charset="-128"/>
                        </a:rPr>
                        <a:t>　</a:t>
                      </a:r>
                      <a:r>
                        <a:rPr kumimoji="1" lang="ja-JP" altLang="en-US" sz="900" dirty="0">
                          <a:solidFill>
                            <a:schemeClr val="tx2">
                              <a:lumMod val="50000"/>
                            </a:schemeClr>
                          </a:solidFill>
                        </a:rPr>
                        <a:t>情報セキュリティ</a:t>
                      </a:r>
                      <a:endParaRPr kumimoji="1" lang="ja-JP" altLang="en-US" sz="900" b="0" dirty="0">
                        <a:latin typeface="BIZ UDゴシック" panose="020B0400000000000000" pitchFamily="49" charset="-128"/>
                        <a:ea typeface="BIZ UDゴシック" panose="020B0400000000000000" pitchFamily="49" charset="-128"/>
                      </a:endParaRP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8000" algn="l"/>
                      <a:r>
                        <a:rPr lang="ja-JP" altLang="en-US" sz="900" dirty="0">
                          <a:ea typeface="+mn-ea"/>
                        </a:rPr>
                        <a:t>行政サービスを支える情報セキュリティの確保</a:t>
                      </a:r>
                      <a:endParaRPr kumimoji="1" lang="ja-JP" altLang="en-US" sz="900" b="0" dirty="0">
                        <a:solidFill>
                          <a:schemeClr val="tx1"/>
                        </a:solidFill>
                        <a:latin typeface="BIZ UDゴシック" panose="020B0400000000000000" pitchFamily="49" charset="-128"/>
                        <a:ea typeface="BIZ UDゴシック" panose="020B0400000000000000" pitchFamily="49" charset="-128"/>
                      </a:endParaRP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244682"/>
                  </a:ext>
                </a:extLst>
              </a:tr>
            </a:tbl>
          </a:graphicData>
        </a:graphic>
      </p:graphicFrame>
      <p:graphicFrame>
        <p:nvGraphicFramePr>
          <p:cNvPr id="18" name="表 17">
            <a:extLst>
              <a:ext uri="{FF2B5EF4-FFF2-40B4-BE49-F238E27FC236}">
                <a16:creationId xmlns:a16="http://schemas.microsoft.com/office/drawing/2014/main" id="{167799E3-2B25-56C9-D1DB-DBB1CF35D762}"/>
              </a:ext>
            </a:extLst>
          </p:cNvPr>
          <p:cNvGraphicFramePr>
            <a:graphicFrameLocks noGrp="1"/>
          </p:cNvGraphicFramePr>
          <p:nvPr>
            <p:extLst>
              <p:ext uri="{D42A27DB-BD31-4B8C-83A1-F6EECF244321}">
                <p14:modId xmlns:p14="http://schemas.microsoft.com/office/powerpoint/2010/main" val="4056025723"/>
              </p:ext>
            </p:extLst>
          </p:nvPr>
        </p:nvGraphicFramePr>
        <p:xfrm>
          <a:off x="2979467" y="2176735"/>
          <a:ext cx="6450832" cy="1512000"/>
        </p:xfrm>
        <a:graphic>
          <a:graphicData uri="http://schemas.openxmlformats.org/drawingml/2006/table">
            <a:tbl>
              <a:tblPr firstRow="1" bandRow="1">
                <a:tableStyleId>{912C8C85-51F0-491E-9774-3900AFEF0FD7}</a:tableStyleId>
              </a:tblPr>
              <a:tblGrid>
                <a:gridCol w="2082032">
                  <a:extLst>
                    <a:ext uri="{9D8B030D-6E8A-4147-A177-3AD203B41FA5}">
                      <a16:colId xmlns:a16="http://schemas.microsoft.com/office/drawing/2014/main" val="2841958014"/>
                    </a:ext>
                  </a:extLst>
                </a:gridCol>
                <a:gridCol w="4368800">
                  <a:extLst>
                    <a:ext uri="{9D8B030D-6E8A-4147-A177-3AD203B41FA5}">
                      <a16:colId xmlns:a16="http://schemas.microsoft.com/office/drawing/2014/main" val="78648806"/>
                    </a:ext>
                  </a:extLst>
                </a:gridCol>
              </a:tblGrid>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BIZ UDゴシック" panose="020B0400000000000000" pitchFamily="49" charset="-128"/>
                          <a:ea typeface="BIZ UDゴシック" panose="020B0400000000000000" pitchFamily="49" charset="-128"/>
                        </a:rPr>
                        <a:t>１</a:t>
                      </a:r>
                      <a:r>
                        <a:rPr kumimoji="1" lang="en-US" altLang="ja-JP" sz="900" b="0" dirty="0">
                          <a:solidFill>
                            <a:schemeClr val="tx1"/>
                          </a:solidFill>
                          <a:latin typeface="BIZ UDゴシック" panose="020B0400000000000000" pitchFamily="49" charset="-128"/>
                          <a:ea typeface="BIZ UDゴシック" panose="020B0400000000000000" pitchFamily="49" charset="-128"/>
                        </a:rPr>
                        <a:t>.</a:t>
                      </a:r>
                      <a:r>
                        <a:rPr kumimoji="1" lang="ja-JP" altLang="en-US" sz="900" b="0" dirty="0">
                          <a:solidFill>
                            <a:schemeClr val="tx1"/>
                          </a:solidFill>
                          <a:latin typeface="BIZ UDゴシック" panose="020B0400000000000000" pitchFamily="49" charset="-128"/>
                          <a:ea typeface="BIZ UDゴシック" panose="020B0400000000000000" pitchFamily="49" charset="-128"/>
                        </a:rPr>
                        <a:t>　安全・安心</a:t>
                      </a:r>
                      <a:endParaRPr kumimoji="1" lang="en-US" altLang="ja-JP" sz="900" b="0" dirty="0">
                        <a:solidFill>
                          <a:schemeClr val="tx1"/>
                        </a:solidFill>
                        <a:latin typeface="BIZ UDゴシック" panose="020B0400000000000000" pitchFamily="49" charset="-128"/>
                        <a:ea typeface="BIZ UDゴシック" panose="020B0400000000000000" pitchFamily="49" charset="-128"/>
                      </a:endParaRP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8000" marR="0" lvl="0" indent="0" algn="l" defTabSz="914400" rtl="0" eaLnBrk="1" fontAlgn="auto" latinLnBrk="0" hangingPunct="1">
                        <a:lnSpc>
                          <a:spcPct val="100000"/>
                        </a:lnSpc>
                        <a:spcBef>
                          <a:spcPts val="0"/>
                        </a:spcBef>
                        <a:spcAft>
                          <a:spcPts val="0"/>
                        </a:spcAft>
                        <a:buClrTx/>
                        <a:buSzTx/>
                        <a:buFontTx/>
                        <a:buNone/>
                        <a:tabLst/>
                        <a:defRPr/>
                      </a:pPr>
                      <a:r>
                        <a:rPr lang="ja-JP" altLang="en-US" sz="900" b="0" dirty="0">
                          <a:solidFill>
                            <a:schemeClr val="tx1"/>
                          </a:solidFill>
                        </a:rPr>
                        <a:t>県民</a:t>
                      </a:r>
                      <a:r>
                        <a:rPr kumimoji="1" lang="ja-JP" altLang="en-US" sz="900" b="0" dirty="0">
                          <a:solidFill>
                            <a:schemeClr val="tx1"/>
                          </a:solidFill>
                        </a:rPr>
                        <a:t>が安全で安心して暮らすことができる地域づくり</a:t>
                      </a:r>
                      <a:endParaRPr kumimoji="1" lang="ja-JP" altLang="en-US" sz="900" b="0" dirty="0">
                        <a:solidFill>
                          <a:schemeClr val="tx1"/>
                        </a:solidFill>
                        <a:latin typeface="BIZ UDゴシック" panose="020B0400000000000000" pitchFamily="49" charset="-128"/>
                        <a:ea typeface="BIZ UDゴシック" panose="020B0400000000000000" pitchFamily="49" charset="-128"/>
                      </a:endParaRP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264040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2">
                              <a:lumMod val="50000"/>
                            </a:schemeClr>
                          </a:solidFill>
                          <a:latin typeface="BIZ UDゴシック" panose="020B0400000000000000" pitchFamily="49" charset="-128"/>
                          <a:ea typeface="BIZ UDゴシック" panose="020B0400000000000000" pitchFamily="49" charset="-128"/>
                        </a:rPr>
                        <a:t>２</a:t>
                      </a:r>
                      <a:r>
                        <a:rPr kumimoji="1" lang="en-US" altLang="ja-JP" sz="900" dirty="0">
                          <a:solidFill>
                            <a:schemeClr val="tx2">
                              <a:lumMod val="50000"/>
                            </a:schemeClr>
                          </a:solidFill>
                          <a:latin typeface="BIZ UDゴシック" panose="020B0400000000000000" pitchFamily="49" charset="-128"/>
                          <a:ea typeface="BIZ UDゴシック" panose="020B0400000000000000" pitchFamily="49" charset="-128"/>
                        </a:rPr>
                        <a:t>.</a:t>
                      </a:r>
                      <a:r>
                        <a:rPr kumimoji="1" lang="ja-JP" altLang="en-US" sz="900" dirty="0">
                          <a:solidFill>
                            <a:schemeClr val="tx2">
                              <a:lumMod val="50000"/>
                            </a:schemeClr>
                          </a:solidFill>
                          <a:latin typeface="BIZ UDゴシック" panose="020B0400000000000000" pitchFamily="49" charset="-128"/>
                          <a:ea typeface="BIZ UDゴシック" panose="020B0400000000000000" pitchFamily="49" charset="-128"/>
                        </a:rPr>
                        <a:t>　子ども・若者</a:t>
                      </a:r>
                      <a:endParaRPr kumimoji="1" lang="en-US" altLang="ja-JP" sz="900" dirty="0">
                        <a:solidFill>
                          <a:schemeClr val="tx2">
                            <a:lumMod val="50000"/>
                          </a:schemeClr>
                        </a:solidFill>
                        <a:latin typeface="BIZ UDゴシック" panose="020B0400000000000000" pitchFamily="49" charset="-128"/>
                        <a:ea typeface="BIZ UDゴシック" panose="020B0400000000000000" pitchFamily="49" charset="-128"/>
                      </a:endParaRP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8000" algn="l"/>
                      <a:r>
                        <a:rPr kumimoji="1" lang="ja-JP" altLang="en-US" sz="900" dirty="0"/>
                        <a:t>子ども・若者が健やかに成長できる社会の実現</a:t>
                      </a:r>
                      <a:endParaRPr kumimoji="1" lang="ja-JP" altLang="en-US" sz="900" b="0" dirty="0">
                        <a:solidFill>
                          <a:schemeClr val="tx1"/>
                        </a:solidFill>
                        <a:latin typeface="BIZ UDゴシック" panose="020B0400000000000000" pitchFamily="49" charset="-128"/>
                        <a:ea typeface="BIZ UDゴシック" panose="020B0400000000000000" pitchFamily="49" charset="-128"/>
                      </a:endParaRP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933178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latin typeface="BIZ UDゴシック" panose="020B0400000000000000" pitchFamily="49" charset="-128"/>
                          <a:ea typeface="BIZ UDゴシック" panose="020B0400000000000000" pitchFamily="49" charset="-128"/>
                        </a:rPr>
                        <a:t>３</a:t>
                      </a:r>
                      <a:r>
                        <a:rPr kumimoji="1" lang="en-US" altLang="ja-JP" sz="900" b="0" dirty="0">
                          <a:latin typeface="BIZ UDゴシック" panose="020B0400000000000000" pitchFamily="49" charset="-128"/>
                          <a:ea typeface="BIZ UDゴシック" panose="020B0400000000000000" pitchFamily="49" charset="-128"/>
                        </a:rPr>
                        <a:t>.</a:t>
                      </a:r>
                      <a:r>
                        <a:rPr kumimoji="1" lang="ja-JP" altLang="en-US" sz="900" b="0" dirty="0">
                          <a:latin typeface="BIZ UDゴシック" panose="020B0400000000000000" pitchFamily="49" charset="-128"/>
                          <a:ea typeface="BIZ UDゴシック" panose="020B0400000000000000" pitchFamily="49" charset="-128"/>
                        </a:rPr>
                        <a:t>　</a:t>
                      </a:r>
                      <a:r>
                        <a:rPr kumimoji="1" lang="ja-JP" altLang="en-US" sz="900" dirty="0">
                          <a:solidFill>
                            <a:schemeClr val="tx2">
                              <a:lumMod val="50000"/>
                            </a:schemeClr>
                          </a:solidFill>
                        </a:rPr>
                        <a:t>健康・福祉</a:t>
                      </a:r>
                      <a:endParaRPr kumimoji="1" lang="ja-JP" altLang="en-US" sz="900" b="0" dirty="0">
                        <a:latin typeface="BIZ UDゴシック" panose="020B0400000000000000" pitchFamily="49" charset="-128"/>
                        <a:ea typeface="BIZ UDゴシック" panose="020B0400000000000000" pitchFamily="49" charset="-128"/>
                      </a:endParaRP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8000" algn="l"/>
                      <a:r>
                        <a:rPr kumimoji="1" lang="ja-JP" altLang="en-US" sz="900" dirty="0"/>
                        <a:t>心身ともに健やかに暮らすことができる環境づくり</a:t>
                      </a:r>
                      <a:endParaRPr kumimoji="1" lang="ja-JP" altLang="en-US" sz="900" b="0" dirty="0">
                        <a:solidFill>
                          <a:schemeClr val="tx1"/>
                        </a:solidFill>
                        <a:latin typeface="BIZ UDゴシック" panose="020B0400000000000000" pitchFamily="49" charset="-128"/>
                        <a:ea typeface="BIZ UDゴシック" panose="020B0400000000000000" pitchFamily="49" charset="-128"/>
                      </a:endParaRP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354760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latin typeface="BIZ UDゴシック" panose="020B0400000000000000" pitchFamily="49" charset="-128"/>
                          <a:ea typeface="BIZ UDゴシック" panose="020B0400000000000000" pitchFamily="49" charset="-128"/>
                        </a:rPr>
                        <a:t>４</a:t>
                      </a:r>
                      <a:r>
                        <a:rPr kumimoji="1" lang="en-US" altLang="ja-JP" sz="900" b="0" dirty="0">
                          <a:latin typeface="BIZ UDゴシック" panose="020B0400000000000000" pitchFamily="49" charset="-128"/>
                          <a:ea typeface="BIZ UDゴシック" panose="020B0400000000000000" pitchFamily="49" charset="-128"/>
                        </a:rPr>
                        <a:t>.</a:t>
                      </a:r>
                      <a:r>
                        <a:rPr kumimoji="1" lang="ja-JP" altLang="en-US" sz="900" b="0" dirty="0">
                          <a:latin typeface="BIZ UDゴシック" panose="020B0400000000000000" pitchFamily="49" charset="-128"/>
                          <a:ea typeface="BIZ UDゴシック" panose="020B0400000000000000" pitchFamily="49" charset="-128"/>
                        </a:rPr>
                        <a:t>　</a:t>
                      </a:r>
                      <a:r>
                        <a:rPr kumimoji="1" lang="ja-JP" altLang="en-US" sz="900" dirty="0">
                          <a:solidFill>
                            <a:schemeClr val="tx2">
                              <a:lumMod val="50000"/>
                            </a:schemeClr>
                          </a:solidFill>
                        </a:rPr>
                        <a:t>交通・社会基盤</a:t>
                      </a:r>
                      <a:endParaRPr kumimoji="1" lang="ja-JP" altLang="en-US" sz="900" b="0" dirty="0">
                        <a:latin typeface="BIZ UDゴシック" panose="020B0400000000000000" pitchFamily="49" charset="-128"/>
                        <a:ea typeface="BIZ UDゴシック" panose="020B0400000000000000" pitchFamily="49" charset="-128"/>
                      </a:endParaRP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8000" algn="l"/>
                      <a:r>
                        <a:rPr lang="ja-JP" altLang="en-US" sz="900" dirty="0"/>
                        <a:t>多様な交通手段や先端技術を取り入れた社会基盤の整備促進</a:t>
                      </a:r>
                      <a:endParaRPr kumimoji="1" lang="ja-JP" altLang="en-US" sz="900" b="0" dirty="0">
                        <a:solidFill>
                          <a:schemeClr val="tx1"/>
                        </a:solidFill>
                        <a:latin typeface="BIZ UDゴシック" panose="020B0400000000000000" pitchFamily="49" charset="-128"/>
                        <a:ea typeface="BIZ UDゴシック" panose="020B0400000000000000" pitchFamily="49" charset="-128"/>
                      </a:endParaRP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7657477"/>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latin typeface="BIZ UDゴシック" panose="020B0400000000000000" pitchFamily="49" charset="-128"/>
                          <a:ea typeface="BIZ UDゴシック" panose="020B0400000000000000" pitchFamily="49" charset="-128"/>
                        </a:rPr>
                        <a:t>５</a:t>
                      </a:r>
                      <a:r>
                        <a:rPr kumimoji="1" lang="en-US" altLang="ja-JP" sz="900" b="0" dirty="0">
                          <a:latin typeface="BIZ UDゴシック" panose="020B0400000000000000" pitchFamily="49" charset="-128"/>
                          <a:ea typeface="BIZ UDゴシック" panose="020B0400000000000000" pitchFamily="49" charset="-128"/>
                        </a:rPr>
                        <a:t>.</a:t>
                      </a:r>
                      <a:r>
                        <a:rPr kumimoji="1" lang="ja-JP" altLang="en-US" sz="900" b="0" dirty="0">
                          <a:latin typeface="BIZ UDゴシック" panose="020B0400000000000000" pitchFamily="49" charset="-128"/>
                          <a:ea typeface="BIZ UDゴシック" panose="020B0400000000000000" pitchFamily="49" charset="-128"/>
                        </a:rPr>
                        <a:t>　</a:t>
                      </a:r>
                      <a:r>
                        <a:rPr kumimoji="1" lang="ja-JP" altLang="en-US" sz="900" dirty="0">
                          <a:solidFill>
                            <a:schemeClr val="tx2">
                              <a:lumMod val="50000"/>
                            </a:schemeClr>
                          </a:solidFill>
                        </a:rPr>
                        <a:t>文化・スポーツ</a:t>
                      </a:r>
                      <a:endParaRPr kumimoji="1" lang="ja-JP" altLang="en-US" sz="900" b="0" dirty="0">
                        <a:latin typeface="BIZ UDゴシック" panose="020B0400000000000000" pitchFamily="49" charset="-128"/>
                        <a:ea typeface="BIZ UDゴシック" panose="020B0400000000000000" pitchFamily="49" charset="-128"/>
                      </a:endParaRP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8000" algn="l"/>
                      <a:r>
                        <a:rPr lang="ja-JP" altLang="en-US" sz="900" dirty="0"/>
                        <a:t>デジタルを活かした文化・スポーツの振興</a:t>
                      </a:r>
                      <a:endParaRPr kumimoji="1" lang="ja-JP" altLang="en-US" sz="900" b="0" dirty="0">
                        <a:solidFill>
                          <a:schemeClr val="tx1"/>
                        </a:solidFill>
                        <a:latin typeface="BIZ UDゴシック" panose="020B0400000000000000" pitchFamily="49" charset="-128"/>
                        <a:ea typeface="BIZ UDゴシック" panose="020B0400000000000000" pitchFamily="49" charset="-128"/>
                      </a:endParaRP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331191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latin typeface="BIZ UDゴシック" panose="020B0400000000000000" pitchFamily="49" charset="-128"/>
                          <a:ea typeface="BIZ UDゴシック" panose="020B0400000000000000" pitchFamily="49" charset="-128"/>
                        </a:rPr>
                        <a:t>６</a:t>
                      </a:r>
                      <a:r>
                        <a:rPr kumimoji="1" lang="en-US" altLang="ja-JP" sz="900" b="0" dirty="0">
                          <a:latin typeface="BIZ UDゴシック" panose="020B0400000000000000" pitchFamily="49" charset="-128"/>
                          <a:ea typeface="BIZ UDゴシック" panose="020B0400000000000000" pitchFamily="49" charset="-128"/>
                        </a:rPr>
                        <a:t>.</a:t>
                      </a:r>
                      <a:r>
                        <a:rPr kumimoji="1" lang="ja-JP" altLang="en-US" sz="900" b="0" dirty="0">
                          <a:latin typeface="BIZ UDゴシック" panose="020B0400000000000000" pitchFamily="49" charset="-128"/>
                          <a:ea typeface="BIZ UDゴシック" panose="020B0400000000000000" pitchFamily="49" charset="-128"/>
                        </a:rPr>
                        <a:t>　観光</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8000" algn="l"/>
                      <a:r>
                        <a:rPr kumimoji="1" lang="ja-JP" altLang="en-US" sz="900" b="0" dirty="0">
                          <a:solidFill>
                            <a:schemeClr val="tx1"/>
                          </a:solidFill>
                          <a:latin typeface="BIZ UDゴシック" panose="020B0400000000000000" pitchFamily="49" charset="-128"/>
                          <a:ea typeface="BIZ UDゴシック" panose="020B0400000000000000" pitchFamily="49" charset="-128"/>
                        </a:rPr>
                        <a:t>デジタル化・ＤＸによる観光振興</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81159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latin typeface="BIZ UDゴシック" panose="020B0400000000000000" pitchFamily="49" charset="-128"/>
                          <a:ea typeface="BIZ UDゴシック" panose="020B0400000000000000" pitchFamily="49" charset="-128"/>
                        </a:rPr>
                        <a:t>７</a:t>
                      </a:r>
                      <a:r>
                        <a:rPr kumimoji="1" lang="en-US" altLang="ja-JP" sz="900" b="0" dirty="0">
                          <a:latin typeface="BIZ UDゴシック" panose="020B0400000000000000" pitchFamily="49" charset="-128"/>
                          <a:ea typeface="BIZ UDゴシック" panose="020B0400000000000000" pitchFamily="49" charset="-128"/>
                        </a:rPr>
                        <a:t>.</a:t>
                      </a:r>
                      <a:r>
                        <a:rPr kumimoji="1" lang="ja-JP" altLang="en-US" sz="900" b="0" dirty="0">
                          <a:latin typeface="BIZ UDゴシック" panose="020B0400000000000000" pitchFamily="49" charset="-128"/>
                          <a:ea typeface="BIZ UDゴシック" panose="020B0400000000000000" pitchFamily="49" charset="-128"/>
                        </a:rPr>
                        <a:t>　教育</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8000" algn="l"/>
                      <a:r>
                        <a:rPr lang="ja-JP" altLang="en-US" sz="900" dirty="0"/>
                        <a:t>デジタル</a:t>
                      </a:r>
                      <a:r>
                        <a:rPr kumimoji="1" lang="ja-JP" altLang="en-US" sz="900" dirty="0"/>
                        <a:t>活用の促進による主体的な学びの実現</a:t>
                      </a:r>
                      <a:endParaRPr kumimoji="1" lang="ja-JP" altLang="en-US" sz="900" b="0" dirty="0">
                        <a:solidFill>
                          <a:schemeClr val="tx1"/>
                        </a:solidFill>
                        <a:latin typeface="BIZ UDゴシック" panose="020B0400000000000000" pitchFamily="49" charset="-128"/>
                        <a:ea typeface="BIZ UDゴシック" panose="020B0400000000000000" pitchFamily="49" charset="-128"/>
                      </a:endParaRP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1263736"/>
                  </a:ext>
                </a:extLst>
              </a:tr>
            </a:tbl>
          </a:graphicData>
        </a:graphic>
      </p:graphicFrame>
    </p:spTree>
    <p:extLst>
      <p:ext uri="{BB962C8B-B14F-4D97-AF65-F5344CB8AC3E}">
        <p14:creationId xmlns:p14="http://schemas.microsoft.com/office/powerpoint/2010/main" val="2845406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DB813-834D-A34D-A7E8-A91904EEAB50}"/>
            </a:ext>
          </a:extLst>
        </p:cNvPr>
        <p:cNvGrpSpPr/>
        <p:nvPr/>
      </p:nvGrpSpPr>
      <p:grpSpPr>
        <a:xfrm>
          <a:off x="0" y="0"/>
          <a:ext cx="0" cy="0"/>
          <a:chOff x="0" y="0"/>
          <a:chExt cx="0" cy="0"/>
        </a:xfrm>
      </p:grpSpPr>
      <p:pic>
        <p:nvPicPr>
          <p:cNvPr id="16" name="図 15">
            <a:extLst>
              <a:ext uri="{FF2B5EF4-FFF2-40B4-BE49-F238E27FC236}">
                <a16:creationId xmlns:a16="http://schemas.microsoft.com/office/drawing/2014/main" id="{25A044AA-53EC-472F-EF1C-1F7B6DE242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1100" y="4737580"/>
            <a:ext cx="2318944" cy="1545963"/>
          </a:xfrm>
          <a:prstGeom prst="rect">
            <a:avLst/>
          </a:prstGeom>
        </p:spPr>
      </p:pic>
      <p:sp>
        <p:nvSpPr>
          <p:cNvPr id="9" name="タイトル 8">
            <a:extLst>
              <a:ext uri="{FF2B5EF4-FFF2-40B4-BE49-F238E27FC236}">
                <a16:creationId xmlns:a16="http://schemas.microsoft.com/office/drawing/2014/main" id="{F11F7004-E8EF-65A5-729D-C0A3099B7A5C}"/>
              </a:ext>
            </a:extLst>
          </p:cNvPr>
          <p:cNvSpPr>
            <a:spLocks noGrp="1"/>
          </p:cNvSpPr>
          <p:nvPr>
            <p:ph type="title"/>
          </p:nvPr>
        </p:nvSpPr>
        <p:spPr>
          <a:xfrm>
            <a:off x="207213" y="78335"/>
            <a:ext cx="9212831" cy="594393"/>
          </a:xfrm>
        </p:spPr>
        <p:txBody>
          <a:bodyPr/>
          <a:lstStyle/>
          <a:p>
            <a:r>
              <a:rPr lang="ja-JP" altLang="en-US"/>
              <a:t>１　産業競争力の強化</a:t>
            </a:r>
          </a:p>
        </p:txBody>
      </p:sp>
      <p:sp>
        <p:nvSpPr>
          <p:cNvPr id="3" name="テキスト プレースホルダー 2">
            <a:extLst>
              <a:ext uri="{FF2B5EF4-FFF2-40B4-BE49-F238E27FC236}">
                <a16:creationId xmlns:a16="http://schemas.microsoft.com/office/drawing/2014/main" id="{D0444042-0035-48BD-E361-4908D93C5B0B}"/>
              </a:ext>
            </a:extLst>
          </p:cNvPr>
          <p:cNvSpPr>
            <a:spLocks noGrp="1"/>
          </p:cNvSpPr>
          <p:nvPr>
            <p:ph type="body" sz="quarter" idx="10"/>
          </p:nvPr>
        </p:nvSpPr>
        <p:spPr>
          <a:xfrm>
            <a:off x="291666" y="933883"/>
            <a:ext cx="8993649" cy="446837"/>
          </a:xfrm>
        </p:spPr>
        <p:txBody>
          <a:bodyPr/>
          <a:lstStyle/>
          <a:p>
            <a:r>
              <a:rPr lang="ja-JP" altLang="en-US"/>
              <a:t>１　イノベーションによる新たな価値の創出</a:t>
            </a:r>
          </a:p>
        </p:txBody>
      </p:sp>
      <p:sp>
        <p:nvSpPr>
          <p:cNvPr id="5" name="テキスト プレースホルダー 4">
            <a:extLst>
              <a:ext uri="{FF2B5EF4-FFF2-40B4-BE49-F238E27FC236}">
                <a16:creationId xmlns:a16="http://schemas.microsoft.com/office/drawing/2014/main" id="{72874337-E7B6-8B45-1C34-A6D9DE8B1896}"/>
              </a:ext>
            </a:extLst>
          </p:cNvPr>
          <p:cNvSpPr>
            <a:spLocks noGrp="1"/>
          </p:cNvSpPr>
          <p:nvPr>
            <p:ph type="body" sz="quarter" idx="11"/>
          </p:nvPr>
        </p:nvSpPr>
        <p:spPr>
          <a:xfrm>
            <a:off x="5373977" y="1959358"/>
            <a:ext cx="2894400" cy="2045514"/>
          </a:xfrm>
        </p:spPr>
        <p:txBody>
          <a:bodyPr>
            <a:normAutofit/>
          </a:bodyPr>
          <a:lstStyle/>
          <a:p>
            <a:r>
              <a:rPr lang="ja-JP" altLang="en-US" dirty="0"/>
              <a:t>デジタル技術の戦略的な活用が進み、スタートアップとの連携などにより、地域から絶え間なくイノベーションが創出されている。</a:t>
            </a:r>
          </a:p>
        </p:txBody>
      </p:sp>
      <p:sp>
        <p:nvSpPr>
          <p:cNvPr id="2" name="テキスト プレースホルダー 1">
            <a:extLst>
              <a:ext uri="{FF2B5EF4-FFF2-40B4-BE49-F238E27FC236}">
                <a16:creationId xmlns:a16="http://schemas.microsoft.com/office/drawing/2014/main" id="{0012FD65-5AC6-4AF9-FD0C-ECE59BD3EB56}"/>
              </a:ext>
            </a:extLst>
          </p:cNvPr>
          <p:cNvSpPr>
            <a:spLocks noGrp="1"/>
          </p:cNvSpPr>
          <p:nvPr>
            <p:ph type="body" sz="quarter" idx="15"/>
          </p:nvPr>
        </p:nvSpPr>
        <p:spPr>
          <a:xfrm>
            <a:off x="349200" y="1959357"/>
            <a:ext cx="2893001" cy="2045515"/>
          </a:xfrm>
        </p:spPr>
        <p:txBody>
          <a:bodyPr>
            <a:normAutofit/>
          </a:bodyPr>
          <a:lstStyle/>
          <a:p>
            <a:r>
              <a:rPr lang="ja-JP" altLang="en-US"/>
              <a:t>産業構造の転換や価値観の多様化が進む中、今後、社会経済の変化の潮流を捉え、地域から持続的にイノベーションを創出していく必要がある。</a:t>
            </a:r>
          </a:p>
        </p:txBody>
      </p:sp>
      <p:sp>
        <p:nvSpPr>
          <p:cNvPr id="11" name="テキスト プレースホルダー 10">
            <a:extLst>
              <a:ext uri="{FF2B5EF4-FFF2-40B4-BE49-F238E27FC236}">
                <a16:creationId xmlns:a16="http://schemas.microsoft.com/office/drawing/2014/main" id="{9B0D69CA-139F-86CF-BA8F-A597FE6BC75B}"/>
              </a:ext>
            </a:extLst>
          </p:cNvPr>
          <p:cNvSpPr>
            <a:spLocks noGrp="1"/>
          </p:cNvSpPr>
          <p:nvPr>
            <p:ph type="body" sz="quarter" idx="19"/>
          </p:nvPr>
        </p:nvSpPr>
        <p:spPr>
          <a:xfrm>
            <a:off x="349200" y="4758063"/>
            <a:ext cx="7812612" cy="284163"/>
          </a:xfrm>
        </p:spPr>
        <p:txBody>
          <a:bodyPr/>
          <a:lstStyle/>
          <a:p>
            <a:r>
              <a:rPr lang="ja-JP" altLang="en-US" dirty="0"/>
              <a:t>イノベーション・エコシステムの形成や研究開発等への支援を実施する。</a:t>
            </a:r>
          </a:p>
        </p:txBody>
      </p:sp>
      <p:sp>
        <p:nvSpPr>
          <p:cNvPr id="6" name="テキスト プレースホルダー 5">
            <a:extLst>
              <a:ext uri="{FF2B5EF4-FFF2-40B4-BE49-F238E27FC236}">
                <a16:creationId xmlns:a16="http://schemas.microsoft.com/office/drawing/2014/main" id="{ABD3C6A4-CD71-4A60-21C1-DB92D35CAF22}"/>
              </a:ext>
            </a:extLst>
          </p:cNvPr>
          <p:cNvSpPr>
            <a:spLocks noGrp="1"/>
          </p:cNvSpPr>
          <p:nvPr>
            <p:ph type="body" sz="quarter" idx="13"/>
          </p:nvPr>
        </p:nvSpPr>
        <p:spPr>
          <a:xfrm>
            <a:off x="618128" y="5062709"/>
            <a:ext cx="6508800" cy="1052216"/>
          </a:xfrm>
        </p:spPr>
        <p:txBody>
          <a:bodyPr vert="horz" lIns="91440" tIns="45720" rIns="91440" bIns="45720" rtlCol="0" anchor="t">
            <a:noAutofit/>
          </a:bodyPr>
          <a:lstStyle/>
          <a:p>
            <a:r>
              <a:rPr lang="ja-JP" altLang="en-US" dirty="0"/>
              <a:t>新たなコミュニティ形成の推進</a:t>
            </a:r>
          </a:p>
          <a:p>
            <a:r>
              <a:rPr lang="ja-JP" altLang="en-US" dirty="0"/>
              <a:t>民間主導プロジェクトの促進</a:t>
            </a:r>
          </a:p>
          <a:p>
            <a:r>
              <a:rPr lang="ja-JP" altLang="en-US" dirty="0"/>
              <a:t>近未来の事業やサービスの早期実用化を目指す取組の促進</a:t>
            </a:r>
          </a:p>
        </p:txBody>
      </p:sp>
      <p:pic>
        <p:nvPicPr>
          <p:cNvPr id="20" name="図 19" descr="アイコン&#10;&#10;AI によって生成されたコンテンツは間違っている可能性があります。">
            <a:extLst>
              <a:ext uri="{FF2B5EF4-FFF2-40B4-BE49-F238E27FC236}">
                <a16:creationId xmlns:a16="http://schemas.microsoft.com/office/drawing/2014/main" id="{72BC5A7F-A2CF-506B-C8FC-B93CFBDAB8C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175807" y="2599172"/>
            <a:ext cx="1380943" cy="1088445"/>
          </a:xfrm>
          <a:prstGeom prst="rect">
            <a:avLst/>
          </a:prstGeom>
        </p:spPr>
      </p:pic>
      <p:pic>
        <p:nvPicPr>
          <p:cNvPr id="14" name="図プレースホルダー 24" descr="グラフィカル ユーザー インターフェイス が含まれている画像&#10;&#10;AI によって生成されたコンテンツは間違っている可能性があります。">
            <a:extLst>
              <a:ext uri="{FF2B5EF4-FFF2-40B4-BE49-F238E27FC236}">
                <a16:creationId xmlns:a16="http://schemas.microsoft.com/office/drawing/2014/main" id="{E72A155C-E3F1-1C37-F6C9-49C0419D53E3}"/>
              </a:ext>
            </a:extLst>
          </p:cNvPr>
          <p:cNvPicPr>
            <a:picLocks noChangeAspect="1"/>
          </p:cNvPicPr>
          <p:nvPr/>
        </p:nvPicPr>
        <p:blipFill>
          <a:blip r:embed="rId5" cstate="print">
            <a:extLst>
              <a:ext uri="{28A0092B-C50C-407E-A947-70E740481C1C}">
                <a14:useLocalDpi xmlns:a14="http://schemas.microsoft.com/office/drawing/2010/main"/>
              </a:ext>
            </a:extLst>
          </a:blip>
          <a:srcRect l="-2113" t="-1" r="-3842" b="-16411"/>
          <a:stretch/>
        </p:blipFill>
        <p:spPr>
          <a:xfrm>
            <a:off x="3225800" y="2798399"/>
            <a:ext cx="1381125" cy="1071563"/>
          </a:xfrm>
          <a:prstGeom prst="rect">
            <a:avLst/>
          </a:prstGeom>
        </p:spPr>
      </p:pic>
    </p:spTree>
    <p:extLst>
      <p:ext uri="{BB962C8B-B14F-4D97-AF65-F5344CB8AC3E}">
        <p14:creationId xmlns:p14="http://schemas.microsoft.com/office/powerpoint/2010/main" val="1546049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CD90D-43E6-48DB-355F-43ED7EA3691F}"/>
            </a:ext>
          </a:extLst>
        </p:cNvPr>
        <p:cNvGrpSpPr/>
        <p:nvPr/>
      </p:nvGrpSpPr>
      <p:grpSpPr>
        <a:xfrm>
          <a:off x="0" y="0"/>
          <a:ext cx="0" cy="0"/>
          <a:chOff x="0" y="0"/>
          <a:chExt cx="0" cy="0"/>
        </a:xfrm>
      </p:grpSpPr>
      <p:sp>
        <p:nvSpPr>
          <p:cNvPr id="9" name="タイトル 8">
            <a:extLst>
              <a:ext uri="{FF2B5EF4-FFF2-40B4-BE49-F238E27FC236}">
                <a16:creationId xmlns:a16="http://schemas.microsoft.com/office/drawing/2014/main" id="{9A525BCA-E3DF-D28E-A800-92C815244A24}"/>
              </a:ext>
            </a:extLst>
          </p:cNvPr>
          <p:cNvSpPr>
            <a:spLocks noGrp="1"/>
          </p:cNvSpPr>
          <p:nvPr>
            <p:ph type="title"/>
          </p:nvPr>
        </p:nvSpPr>
        <p:spPr>
          <a:xfrm>
            <a:off x="207213" y="78335"/>
            <a:ext cx="9212831" cy="594393"/>
          </a:xfrm>
        </p:spPr>
        <p:txBody>
          <a:bodyPr/>
          <a:lstStyle/>
          <a:p>
            <a:r>
              <a:rPr lang="ja-JP" altLang="en-US"/>
              <a:t>１　産業競争力の強化</a:t>
            </a:r>
          </a:p>
        </p:txBody>
      </p:sp>
      <p:sp>
        <p:nvSpPr>
          <p:cNvPr id="3" name="テキスト プレースホルダー 2">
            <a:extLst>
              <a:ext uri="{FF2B5EF4-FFF2-40B4-BE49-F238E27FC236}">
                <a16:creationId xmlns:a16="http://schemas.microsoft.com/office/drawing/2014/main" id="{1F7EDEA5-90C7-0355-4738-BB6CD7DB46E3}"/>
              </a:ext>
            </a:extLst>
          </p:cNvPr>
          <p:cNvSpPr>
            <a:spLocks noGrp="1"/>
          </p:cNvSpPr>
          <p:nvPr>
            <p:ph type="body" sz="quarter" idx="10"/>
          </p:nvPr>
        </p:nvSpPr>
        <p:spPr>
          <a:xfrm>
            <a:off x="291666" y="933883"/>
            <a:ext cx="8993649" cy="446837"/>
          </a:xfrm>
        </p:spPr>
        <p:txBody>
          <a:bodyPr>
            <a:normAutofit/>
          </a:bodyPr>
          <a:lstStyle/>
          <a:p>
            <a:r>
              <a:rPr lang="ja-JP" altLang="en-US"/>
              <a:t>２　地域を牽引する産業の進化と成長の加速</a:t>
            </a:r>
          </a:p>
        </p:txBody>
      </p:sp>
      <p:sp>
        <p:nvSpPr>
          <p:cNvPr id="5" name="テキスト プレースホルダー 4">
            <a:extLst>
              <a:ext uri="{FF2B5EF4-FFF2-40B4-BE49-F238E27FC236}">
                <a16:creationId xmlns:a16="http://schemas.microsoft.com/office/drawing/2014/main" id="{4250D3FD-263F-7C09-158F-CFA5DD6C6D69}"/>
              </a:ext>
            </a:extLst>
          </p:cNvPr>
          <p:cNvSpPr>
            <a:spLocks noGrp="1"/>
          </p:cNvSpPr>
          <p:nvPr>
            <p:ph type="body" sz="quarter" idx="11"/>
          </p:nvPr>
        </p:nvSpPr>
        <p:spPr>
          <a:xfrm>
            <a:off x="5373977" y="1959358"/>
            <a:ext cx="2894400" cy="2045514"/>
          </a:xfrm>
        </p:spPr>
        <p:txBody>
          <a:bodyPr>
            <a:normAutofit/>
          </a:bodyPr>
          <a:lstStyle/>
          <a:p>
            <a:r>
              <a:rPr lang="ja-JP" altLang="en-US" dirty="0"/>
              <a:t>社会変化に対応したモノづくり産業の進化に加え、高付加価値な第三次産業の発展や誘致等によって、地域経済をリードする力強い競争力を持ち続けられている。</a:t>
            </a:r>
          </a:p>
        </p:txBody>
      </p:sp>
      <p:sp>
        <p:nvSpPr>
          <p:cNvPr id="4" name="テキスト プレースホルダー 3">
            <a:extLst>
              <a:ext uri="{FF2B5EF4-FFF2-40B4-BE49-F238E27FC236}">
                <a16:creationId xmlns:a16="http://schemas.microsoft.com/office/drawing/2014/main" id="{E53D5D6F-63C2-0DBE-B72B-08C08C485FF4}"/>
              </a:ext>
            </a:extLst>
          </p:cNvPr>
          <p:cNvSpPr>
            <a:spLocks noGrp="1"/>
          </p:cNvSpPr>
          <p:nvPr>
            <p:ph type="body" sz="quarter" idx="15"/>
          </p:nvPr>
        </p:nvSpPr>
        <p:spPr>
          <a:xfrm>
            <a:off x="349200" y="1959357"/>
            <a:ext cx="2893001" cy="2045515"/>
          </a:xfrm>
        </p:spPr>
        <p:txBody>
          <a:bodyPr/>
          <a:lstStyle/>
          <a:p>
            <a:r>
              <a:rPr lang="ja-JP" altLang="en-US" dirty="0"/>
              <a:t>本県を支えるモノづくり産業の更なる進化とともに、成長著しいデジタル関連産業など高付加価値な第三次産業を集積拡大する必要がある。</a:t>
            </a:r>
          </a:p>
        </p:txBody>
      </p:sp>
      <p:sp>
        <p:nvSpPr>
          <p:cNvPr id="10" name="テキスト プレースホルダー 9">
            <a:extLst>
              <a:ext uri="{FF2B5EF4-FFF2-40B4-BE49-F238E27FC236}">
                <a16:creationId xmlns:a16="http://schemas.microsoft.com/office/drawing/2014/main" id="{E8FC6321-7200-DCC5-A13D-4F7D287F4A58}"/>
              </a:ext>
            </a:extLst>
          </p:cNvPr>
          <p:cNvSpPr>
            <a:spLocks noGrp="1"/>
          </p:cNvSpPr>
          <p:nvPr>
            <p:ph type="body" sz="quarter" idx="19"/>
          </p:nvPr>
        </p:nvSpPr>
        <p:spPr>
          <a:xfrm>
            <a:off x="349200" y="4758063"/>
            <a:ext cx="7812612" cy="284163"/>
          </a:xfrm>
        </p:spPr>
        <p:txBody>
          <a:bodyPr/>
          <a:lstStyle/>
          <a:p>
            <a:r>
              <a:rPr lang="ja-JP" altLang="en-US"/>
              <a:t>産業構造の転換への対応や、デジタル関連産業の振興・誘致等への支援を実施する。</a:t>
            </a:r>
          </a:p>
        </p:txBody>
      </p:sp>
      <p:sp>
        <p:nvSpPr>
          <p:cNvPr id="2" name="テキスト プレースホルダー 6">
            <a:extLst>
              <a:ext uri="{FF2B5EF4-FFF2-40B4-BE49-F238E27FC236}">
                <a16:creationId xmlns:a16="http://schemas.microsoft.com/office/drawing/2014/main" id="{C82BAC9A-1DC0-1666-81EE-09682F822C36}"/>
              </a:ext>
            </a:extLst>
          </p:cNvPr>
          <p:cNvSpPr>
            <a:spLocks noGrp="1"/>
          </p:cNvSpPr>
          <p:nvPr>
            <p:ph type="body" sz="quarter" idx="13"/>
          </p:nvPr>
        </p:nvSpPr>
        <p:spPr>
          <a:xfrm>
            <a:off x="618128" y="5062709"/>
            <a:ext cx="6508800" cy="1052216"/>
          </a:xfrm>
        </p:spPr>
        <p:txBody>
          <a:bodyPr vert="horz" lIns="91440" tIns="45720" rIns="91440" bIns="45720" rtlCol="0" anchor="t">
            <a:normAutofit/>
          </a:bodyPr>
          <a:lstStyle/>
          <a:p>
            <a:r>
              <a:rPr lang="ja-JP" altLang="en-US" dirty="0"/>
              <a:t>研究開発や設備投資等の推進</a:t>
            </a:r>
            <a:endParaRPr lang="en-US" altLang="ja-JP" dirty="0"/>
          </a:p>
          <a:p>
            <a:r>
              <a:rPr lang="ja-JP" altLang="en-US" dirty="0"/>
              <a:t>産業の高度化・競争力強化や</a:t>
            </a:r>
            <a:r>
              <a:rPr lang="en-US" altLang="ja-JP" dirty="0"/>
              <a:t>ICT</a:t>
            </a:r>
            <a:r>
              <a:rPr lang="ja-JP" altLang="en-US" dirty="0"/>
              <a:t>の社会実装の促進</a:t>
            </a:r>
            <a:endParaRPr lang="en-US" altLang="ja-JP" dirty="0"/>
          </a:p>
          <a:p>
            <a:r>
              <a:rPr lang="ja-JP" altLang="en-US" dirty="0"/>
              <a:t>最新技術の活用や新たなソリューションモデルの確立に向けた取組の推進</a:t>
            </a:r>
            <a:endParaRPr lang="en-US" altLang="ja-JP" dirty="0"/>
          </a:p>
        </p:txBody>
      </p:sp>
      <p:pic>
        <p:nvPicPr>
          <p:cNvPr id="11" name="図プレースホルダー 9">
            <a:extLst>
              <a:ext uri="{FF2B5EF4-FFF2-40B4-BE49-F238E27FC236}">
                <a16:creationId xmlns:a16="http://schemas.microsoft.com/office/drawing/2014/main" id="{5A7A55BF-B048-1A7C-DECE-3FE9A71B8495}"/>
              </a:ext>
            </a:extLst>
          </p:cNvPr>
          <p:cNvPicPr>
            <a:picLocks noChangeAspect="1"/>
          </p:cNvPicPr>
          <p:nvPr/>
        </p:nvPicPr>
        <p:blipFill>
          <a:blip r:embed="rId3">
            <a:extLst>
              <a:ext uri="{96DAC541-7B7A-43D3-8B79-37D633B846F1}">
                <asvg:svgBlip xmlns:asvg="http://schemas.microsoft.com/office/drawing/2016/SVG/main" r:embed="rId4"/>
              </a:ext>
            </a:extLst>
          </a:blip>
          <a:srcRect t="-27444" b="-13751"/>
          <a:stretch/>
        </p:blipFill>
        <p:spPr>
          <a:xfrm>
            <a:off x="7745665" y="4142681"/>
            <a:ext cx="1635879" cy="2459800"/>
          </a:xfrm>
          <a:prstGeom prst="rect">
            <a:avLst/>
          </a:prstGeom>
        </p:spPr>
      </p:pic>
      <p:pic>
        <p:nvPicPr>
          <p:cNvPr id="17" name="図プレースホルダー 13" descr="アイコン&#10;&#10;AI によって生成されたコンテンツは間違っている可能性があります。">
            <a:extLst>
              <a:ext uri="{FF2B5EF4-FFF2-40B4-BE49-F238E27FC236}">
                <a16:creationId xmlns:a16="http://schemas.microsoft.com/office/drawing/2014/main" id="{FE5087CD-29A0-4861-C5CC-4BB7BDDC6536}"/>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8192591" y="2748429"/>
            <a:ext cx="1361185" cy="1031393"/>
          </a:xfrm>
          <a:prstGeom prst="rect">
            <a:avLst/>
          </a:prstGeom>
        </p:spPr>
      </p:pic>
      <p:pic>
        <p:nvPicPr>
          <p:cNvPr id="20" name="図プレースホルダー 12" descr="アイコン&#10;&#10;AI によって生成されたコンテンツは間違っている可能性があります。">
            <a:extLst>
              <a:ext uri="{FF2B5EF4-FFF2-40B4-BE49-F238E27FC236}">
                <a16:creationId xmlns:a16="http://schemas.microsoft.com/office/drawing/2014/main" id="{1CAD3B94-3A74-745A-C402-EEF2F174AE3C}"/>
              </a:ext>
            </a:extLst>
          </p:cNvPr>
          <p:cNvPicPr>
            <a:picLocks noChangeAspect="1"/>
          </p:cNvPicPr>
          <p:nvPr/>
        </p:nvPicPr>
        <p:blipFill>
          <a:blip r:embed="rId6" cstate="print">
            <a:extLst>
              <a:ext uri="{28A0092B-C50C-407E-A947-70E740481C1C}">
                <a14:useLocalDpi xmlns:a14="http://schemas.microsoft.com/office/drawing/2010/main"/>
              </a:ext>
            </a:extLst>
          </a:blip>
          <a:srcRect t="-3075"/>
          <a:stretch/>
        </p:blipFill>
        <p:spPr>
          <a:xfrm>
            <a:off x="3304767" y="2598241"/>
            <a:ext cx="1162975" cy="1181581"/>
          </a:xfrm>
          <a:prstGeom prst="rect">
            <a:avLst/>
          </a:prstGeom>
        </p:spPr>
      </p:pic>
    </p:spTree>
    <p:extLst>
      <p:ext uri="{BB962C8B-B14F-4D97-AF65-F5344CB8AC3E}">
        <p14:creationId xmlns:p14="http://schemas.microsoft.com/office/powerpoint/2010/main" val="764984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C936E-2FB6-6417-618E-B38E89A38E85}"/>
            </a:ext>
          </a:extLst>
        </p:cNvPr>
        <p:cNvGrpSpPr/>
        <p:nvPr/>
      </p:nvGrpSpPr>
      <p:grpSpPr>
        <a:xfrm>
          <a:off x="0" y="0"/>
          <a:ext cx="0" cy="0"/>
          <a:chOff x="0" y="0"/>
          <a:chExt cx="0" cy="0"/>
        </a:xfrm>
      </p:grpSpPr>
      <p:sp>
        <p:nvSpPr>
          <p:cNvPr id="9" name="タイトル 8">
            <a:extLst>
              <a:ext uri="{FF2B5EF4-FFF2-40B4-BE49-F238E27FC236}">
                <a16:creationId xmlns:a16="http://schemas.microsoft.com/office/drawing/2014/main" id="{E613D175-0CB8-2C5D-5999-41088D3A660E}"/>
              </a:ext>
            </a:extLst>
          </p:cNvPr>
          <p:cNvSpPr>
            <a:spLocks noGrp="1"/>
          </p:cNvSpPr>
          <p:nvPr>
            <p:ph type="title"/>
          </p:nvPr>
        </p:nvSpPr>
        <p:spPr>
          <a:xfrm>
            <a:off x="207213" y="78335"/>
            <a:ext cx="9212831" cy="594393"/>
          </a:xfrm>
        </p:spPr>
        <p:txBody>
          <a:bodyPr/>
          <a:lstStyle/>
          <a:p>
            <a:r>
              <a:rPr lang="ja-JP" altLang="en-US"/>
              <a:t>１　産業競争力の強化</a:t>
            </a:r>
          </a:p>
        </p:txBody>
      </p:sp>
      <p:sp>
        <p:nvSpPr>
          <p:cNvPr id="3" name="テキスト プレースホルダー 2">
            <a:extLst>
              <a:ext uri="{FF2B5EF4-FFF2-40B4-BE49-F238E27FC236}">
                <a16:creationId xmlns:a16="http://schemas.microsoft.com/office/drawing/2014/main" id="{731B4B29-BCBD-C842-BA66-D662E13A9511}"/>
              </a:ext>
            </a:extLst>
          </p:cNvPr>
          <p:cNvSpPr>
            <a:spLocks noGrp="1"/>
          </p:cNvSpPr>
          <p:nvPr>
            <p:ph type="body" sz="quarter" idx="10"/>
          </p:nvPr>
        </p:nvSpPr>
        <p:spPr>
          <a:xfrm>
            <a:off x="291666" y="933883"/>
            <a:ext cx="8993649" cy="446837"/>
          </a:xfrm>
        </p:spPr>
        <p:txBody>
          <a:bodyPr/>
          <a:lstStyle/>
          <a:p>
            <a:r>
              <a:rPr lang="ja-JP" altLang="en-US" dirty="0"/>
              <a:t>３　デジタル技術の活用による農林水産業の振興</a:t>
            </a:r>
          </a:p>
        </p:txBody>
      </p:sp>
      <p:sp>
        <p:nvSpPr>
          <p:cNvPr id="5" name="テキスト プレースホルダー 4">
            <a:extLst>
              <a:ext uri="{FF2B5EF4-FFF2-40B4-BE49-F238E27FC236}">
                <a16:creationId xmlns:a16="http://schemas.microsoft.com/office/drawing/2014/main" id="{7127E961-63C1-A6D9-938E-D23223F9B3F2}"/>
              </a:ext>
            </a:extLst>
          </p:cNvPr>
          <p:cNvSpPr>
            <a:spLocks noGrp="1"/>
          </p:cNvSpPr>
          <p:nvPr>
            <p:ph type="body" sz="quarter" idx="11"/>
          </p:nvPr>
        </p:nvSpPr>
        <p:spPr>
          <a:xfrm>
            <a:off x="5373977" y="1959358"/>
            <a:ext cx="2894400" cy="2045514"/>
          </a:xfrm>
        </p:spPr>
        <p:txBody>
          <a:bodyPr>
            <a:normAutofit/>
          </a:bodyPr>
          <a:lstStyle/>
          <a:p>
            <a:r>
              <a:rPr lang="ja-JP" altLang="en-US" dirty="0"/>
              <a:t>デジタル技術の導入による効果的な就農支援やスマート農林水産業の普及などが進み、収益性の高い持続可能な農林水産業が実現している。</a:t>
            </a:r>
          </a:p>
        </p:txBody>
      </p:sp>
      <p:sp>
        <p:nvSpPr>
          <p:cNvPr id="6" name="テキスト プレースホルダー 5">
            <a:extLst>
              <a:ext uri="{FF2B5EF4-FFF2-40B4-BE49-F238E27FC236}">
                <a16:creationId xmlns:a16="http://schemas.microsoft.com/office/drawing/2014/main" id="{A6C93DD3-737C-AFAA-33C3-42A27684F00B}"/>
              </a:ext>
            </a:extLst>
          </p:cNvPr>
          <p:cNvSpPr>
            <a:spLocks noGrp="1"/>
          </p:cNvSpPr>
          <p:nvPr>
            <p:ph type="body" sz="quarter" idx="15"/>
          </p:nvPr>
        </p:nvSpPr>
        <p:spPr>
          <a:xfrm>
            <a:off x="349200" y="1959357"/>
            <a:ext cx="2893001" cy="2045515"/>
          </a:xfrm>
        </p:spPr>
        <p:txBody>
          <a:bodyPr/>
          <a:lstStyle/>
          <a:p>
            <a:r>
              <a:rPr lang="ja-JP" altLang="en-US" dirty="0"/>
              <a:t>農林水産業従事者の減少が引き続き見込まれるため、新たな担い手の確保や省力化等による生産性向上を進めていく必要がある。</a:t>
            </a:r>
          </a:p>
          <a:p>
            <a:endParaRPr lang="ja-JP" altLang="en-US" dirty="0"/>
          </a:p>
        </p:txBody>
      </p:sp>
      <p:sp>
        <p:nvSpPr>
          <p:cNvPr id="13" name="テキスト プレースホルダー 12">
            <a:extLst>
              <a:ext uri="{FF2B5EF4-FFF2-40B4-BE49-F238E27FC236}">
                <a16:creationId xmlns:a16="http://schemas.microsoft.com/office/drawing/2014/main" id="{D1A9FC53-4C96-B3C8-AB29-7A1F680BA77E}"/>
              </a:ext>
            </a:extLst>
          </p:cNvPr>
          <p:cNvSpPr>
            <a:spLocks noGrp="1"/>
          </p:cNvSpPr>
          <p:nvPr>
            <p:ph type="body" sz="quarter" idx="19"/>
          </p:nvPr>
        </p:nvSpPr>
        <p:spPr>
          <a:xfrm>
            <a:off x="349200" y="4758063"/>
            <a:ext cx="7812612" cy="284163"/>
          </a:xfrm>
        </p:spPr>
        <p:txBody>
          <a:bodyPr/>
          <a:lstStyle/>
          <a:p>
            <a:r>
              <a:rPr lang="ja-JP" altLang="en-US" dirty="0"/>
              <a:t>先端技術の導入やシームレスな就農促進・支援などにより、農林水産業の振興を図る。</a:t>
            </a:r>
          </a:p>
        </p:txBody>
      </p:sp>
      <p:sp>
        <p:nvSpPr>
          <p:cNvPr id="2" name="テキスト プレースホルダー 1">
            <a:extLst>
              <a:ext uri="{FF2B5EF4-FFF2-40B4-BE49-F238E27FC236}">
                <a16:creationId xmlns:a16="http://schemas.microsoft.com/office/drawing/2014/main" id="{E286F5FE-DB79-DA71-CF7E-2B0286BCC53B}"/>
              </a:ext>
            </a:extLst>
          </p:cNvPr>
          <p:cNvSpPr>
            <a:spLocks noGrp="1"/>
          </p:cNvSpPr>
          <p:nvPr>
            <p:ph type="body" sz="quarter" idx="13"/>
          </p:nvPr>
        </p:nvSpPr>
        <p:spPr>
          <a:xfrm>
            <a:off x="618128" y="5062709"/>
            <a:ext cx="6508800" cy="1052216"/>
          </a:xfrm>
        </p:spPr>
        <p:txBody>
          <a:bodyPr>
            <a:normAutofit/>
          </a:bodyPr>
          <a:lstStyle/>
          <a:p>
            <a:r>
              <a:rPr lang="ja-JP" altLang="en-US" dirty="0"/>
              <a:t>スマート農林水産業の推進</a:t>
            </a:r>
          </a:p>
          <a:p>
            <a:r>
              <a:rPr lang="ja-JP" altLang="en-US" dirty="0"/>
              <a:t>デジタル技術を活用した就農促進・支援</a:t>
            </a:r>
          </a:p>
          <a:p>
            <a:r>
              <a:rPr lang="ja-JP" altLang="en-US" dirty="0"/>
              <a:t>次世代の農林水産業を担う人材の育成</a:t>
            </a:r>
          </a:p>
          <a:p>
            <a:endParaRPr lang="ja-JP" altLang="en-US" dirty="0"/>
          </a:p>
        </p:txBody>
      </p:sp>
      <p:pic>
        <p:nvPicPr>
          <p:cNvPr id="14" name="図プレースホルダー 15">
            <a:extLst>
              <a:ext uri="{FF2B5EF4-FFF2-40B4-BE49-F238E27FC236}">
                <a16:creationId xmlns:a16="http://schemas.microsoft.com/office/drawing/2014/main" id="{631D6799-56D3-C615-A169-DD325DE94385}"/>
              </a:ext>
            </a:extLst>
          </p:cNvPr>
          <p:cNvPicPr>
            <a:picLocks noChangeAspect="1"/>
          </p:cNvPicPr>
          <p:nvPr/>
        </p:nvPicPr>
        <p:blipFill>
          <a:blip r:embed="rId3">
            <a:extLst>
              <a:ext uri="{96DAC541-7B7A-43D3-8B79-37D633B846F1}">
                <asvg:svgBlip xmlns:asvg="http://schemas.microsoft.com/office/drawing/2016/SVG/main" r:embed="rId4"/>
              </a:ext>
            </a:extLst>
          </a:blip>
          <a:srcRect l="11920" t="410" r="53513" b="57586"/>
          <a:stretch/>
        </p:blipFill>
        <p:spPr>
          <a:xfrm>
            <a:off x="9315475" y="2554986"/>
            <a:ext cx="411888" cy="479228"/>
          </a:xfrm>
          <a:prstGeom prst="rect">
            <a:avLst/>
          </a:prstGeom>
        </p:spPr>
      </p:pic>
      <p:pic>
        <p:nvPicPr>
          <p:cNvPr id="15" name="図プレースホルダー 22">
            <a:extLst>
              <a:ext uri="{FF2B5EF4-FFF2-40B4-BE49-F238E27FC236}">
                <a16:creationId xmlns:a16="http://schemas.microsoft.com/office/drawing/2014/main" id="{67ACE9D1-60A9-818D-32DF-03E423E095F9}"/>
              </a:ext>
            </a:extLst>
          </p:cNvPr>
          <p:cNvPicPr>
            <a:picLocks noChangeAspect="1"/>
          </p:cNvPicPr>
          <p:nvPr/>
        </p:nvPicPr>
        <p:blipFill>
          <a:blip r:embed="rId5">
            <a:extLst>
              <a:ext uri="{96DAC541-7B7A-43D3-8B79-37D633B846F1}">
                <asvg:svgBlip xmlns:asvg="http://schemas.microsoft.com/office/drawing/2016/SVG/main" r:embed="rId6"/>
              </a:ext>
            </a:extLst>
          </a:blip>
          <a:srcRect l="-2" t="-276107" r="-276094" b="-512"/>
          <a:stretch/>
        </p:blipFill>
        <p:spPr>
          <a:xfrm>
            <a:off x="8268692" y="136701"/>
            <a:ext cx="1851827" cy="2348272"/>
          </a:xfrm>
          <a:prstGeom prst="rect">
            <a:avLst/>
          </a:prstGeom>
        </p:spPr>
      </p:pic>
      <p:pic>
        <p:nvPicPr>
          <p:cNvPr id="16" name="図プレースホルダー 27">
            <a:extLst>
              <a:ext uri="{FF2B5EF4-FFF2-40B4-BE49-F238E27FC236}">
                <a16:creationId xmlns:a16="http://schemas.microsoft.com/office/drawing/2014/main" id="{E236B413-FF09-82B7-E830-4DE42EBC4911}"/>
              </a:ext>
            </a:extLst>
          </p:cNvPr>
          <p:cNvPicPr>
            <a:picLocks noChangeAspect="1"/>
          </p:cNvPicPr>
          <p:nvPr/>
        </p:nvPicPr>
        <p:blipFill>
          <a:blip r:embed="rId7">
            <a:extLst>
              <a:ext uri="{96DAC541-7B7A-43D3-8B79-37D633B846F1}">
                <asvg:svgBlip xmlns:asvg="http://schemas.microsoft.com/office/drawing/2016/SVG/main" r:embed="rId8"/>
              </a:ext>
            </a:extLst>
          </a:blip>
          <a:srcRect l="61636" t="57556" b="-4365"/>
          <a:stretch/>
        </p:blipFill>
        <p:spPr>
          <a:xfrm>
            <a:off x="8523135" y="3291531"/>
            <a:ext cx="189969" cy="201904"/>
          </a:xfrm>
          <a:prstGeom prst="rect">
            <a:avLst/>
          </a:prstGeom>
        </p:spPr>
      </p:pic>
      <p:pic>
        <p:nvPicPr>
          <p:cNvPr id="17" name="図プレースホルダー 30">
            <a:extLst>
              <a:ext uri="{FF2B5EF4-FFF2-40B4-BE49-F238E27FC236}">
                <a16:creationId xmlns:a16="http://schemas.microsoft.com/office/drawing/2014/main" id="{324D90AE-FA51-35F3-82FF-E4937C6885CF}"/>
              </a:ext>
            </a:extLst>
          </p:cNvPr>
          <p:cNvPicPr>
            <a:picLocks noChangeAspect="1"/>
          </p:cNvPicPr>
          <p:nvPr/>
        </p:nvPicPr>
        <p:blipFill>
          <a:blip r:embed="rId9">
            <a:extLst>
              <a:ext uri="{96DAC541-7B7A-43D3-8B79-37D633B846F1}">
                <asvg:svgBlip xmlns:asvg="http://schemas.microsoft.com/office/drawing/2016/SVG/main" r:embed="rId10"/>
              </a:ext>
            </a:extLst>
          </a:blip>
          <a:srcRect t="-5931" b="-12871"/>
          <a:stretch/>
        </p:blipFill>
        <p:spPr>
          <a:xfrm>
            <a:off x="8689889" y="3132992"/>
            <a:ext cx="158624" cy="351201"/>
          </a:xfrm>
          <a:prstGeom prst="rect">
            <a:avLst/>
          </a:prstGeom>
        </p:spPr>
      </p:pic>
      <p:pic>
        <p:nvPicPr>
          <p:cNvPr id="18" name="図プレースホルダー 33">
            <a:extLst>
              <a:ext uri="{FF2B5EF4-FFF2-40B4-BE49-F238E27FC236}">
                <a16:creationId xmlns:a16="http://schemas.microsoft.com/office/drawing/2014/main" id="{960114C7-E420-9E9B-604A-366A63A77147}"/>
              </a:ext>
            </a:extLst>
          </p:cNvPr>
          <p:cNvPicPr>
            <a:picLocks noChangeAspect="1"/>
          </p:cNvPicPr>
          <p:nvPr/>
        </p:nvPicPr>
        <p:blipFill>
          <a:blip r:embed="rId11">
            <a:extLst>
              <a:ext uri="{96DAC541-7B7A-43D3-8B79-37D633B846F1}">
                <asvg:svgBlip xmlns:asvg="http://schemas.microsoft.com/office/drawing/2016/SVG/main" r:embed="rId12"/>
              </a:ext>
            </a:extLst>
          </a:blip>
          <a:srcRect l="53680" t="60687" b="-2643"/>
          <a:stretch/>
        </p:blipFill>
        <p:spPr>
          <a:xfrm>
            <a:off x="9155721" y="3190419"/>
            <a:ext cx="439413" cy="381539"/>
          </a:xfrm>
          <a:prstGeom prst="rect">
            <a:avLst/>
          </a:prstGeom>
        </p:spPr>
      </p:pic>
      <p:pic>
        <p:nvPicPr>
          <p:cNvPr id="19" name="図プレースホルダー 39">
            <a:extLst>
              <a:ext uri="{FF2B5EF4-FFF2-40B4-BE49-F238E27FC236}">
                <a16:creationId xmlns:a16="http://schemas.microsoft.com/office/drawing/2014/main" id="{2AC9AD98-2C40-8B63-420E-0AF4A9C116E5}"/>
              </a:ext>
            </a:extLst>
          </p:cNvPr>
          <p:cNvPicPr>
            <a:picLocks noChangeAspect="1"/>
          </p:cNvPicPr>
          <p:nvPr/>
        </p:nvPicPr>
        <p:blipFill>
          <a:blip r:embed="rId13">
            <a:extLst>
              <a:ext uri="{96DAC541-7B7A-43D3-8B79-37D633B846F1}">
                <asvg:svgBlip xmlns:asvg="http://schemas.microsoft.com/office/drawing/2016/SVG/main" r:embed="rId14"/>
              </a:ext>
            </a:extLst>
          </a:blip>
          <a:srcRect t="62771" r="57540" b="-1546"/>
          <a:stretch/>
        </p:blipFill>
        <p:spPr>
          <a:xfrm>
            <a:off x="9243775" y="1929961"/>
            <a:ext cx="442760" cy="382670"/>
          </a:xfrm>
          <a:prstGeom prst="rect">
            <a:avLst/>
          </a:prstGeom>
        </p:spPr>
      </p:pic>
      <p:cxnSp>
        <p:nvCxnSpPr>
          <p:cNvPr id="23" name="直線コネクタ 22">
            <a:extLst>
              <a:ext uri="{FF2B5EF4-FFF2-40B4-BE49-F238E27FC236}">
                <a16:creationId xmlns:a16="http://schemas.microsoft.com/office/drawing/2014/main" id="{6B4DEF7E-C461-97B1-BC48-92846B1C042A}"/>
              </a:ext>
            </a:extLst>
          </p:cNvPr>
          <p:cNvCxnSpPr>
            <a:cxnSpLocks/>
          </p:cNvCxnSpPr>
          <p:nvPr/>
        </p:nvCxnSpPr>
        <p:spPr>
          <a:xfrm flipH="1">
            <a:off x="9046837" y="2320618"/>
            <a:ext cx="212019" cy="290083"/>
          </a:xfrm>
          <a:prstGeom prst="line">
            <a:avLst/>
          </a:prstGeom>
          <a:ln w="25400" cap="rnd">
            <a:solidFill>
              <a:srgbClr val="9FB6E1"/>
            </a:solidFill>
            <a:prstDash val="sysDot"/>
            <a:round/>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48B81B58-72B6-79B0-7E90-F85D4E02A845}"/>
              </a:ext>
            </a:extLst>
          </p:cNvPr>
          <p:cNvCxnSpPr>
            <a:cxnSpLocks/>
          </p:cNvCxnSpPr>
          <p:nvPr/>
        </p:nvCxnSpPr>
        <p:spPr>
          <a:xfrm>
            <a:off x="8575102" y="2447081"/>
            <a:ext cx="161641" cy="185847"/>
          </a:xfrm>
          <a:prstGeom prst="line">
            <a:avLst/>
          </a:prstGeom>
          <a:ln w="25400" cap="rnd">
            <a:solidFill>
              <a:srgbClr val="9FB6E1"/>
            </a:solidFill>
            <a:prstDash val="sysDot"/>
            <a:round/>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D2AE6B99-30B6-A6EF-3021-CFDAA0E9BDBC}"/>
              </a:ext>
            </a:extLst>
          </p:cNvPr>
          <p:cNvCxnSpPr>
            <a:cxnSpLocks/>
          </p:cNvCxnSpPr>
          <p:nvPr/>
        </p:nvCxnSpPr>
        <p:spPr>
          <a:xfrm flipH="1">
            <a:off x="9070391" y="2762795"/>
            <a:ext cx="299828" cy="16206"/>
          </a:xfrm>
          <a:prstGeom prst="line">
            <a:avLst/>
          </a:prstGeom>
          <a:ln w="25400" cap="rnd">
            <a:solidFill>
              <a:srgbClr val="9FB6E1"/>
            </a:solidFill>
            <a:prstDash val="sysDot"/>
            <a:round/>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C7E43B45-37B3-F78A-513A-4DDEAEDC8D95}"/>
              </a:ext>
            </a:extLst>
          </p:cNvPr>
          <p:cNvCxnSpPr>
            <a:cxnSpLocks/>
          </p:cNvCxnSpPr>
          <p:nvPr/>
        </p:nvCxnSpPr>
        <p:spPr>
          <a:xfrm>
            <a:off x="9025814" y="2904738"/>
            <a:ext cx="344405" cy="381539"/>
          </a:xfrm>
          <a:prstGeom prst="line">
            <a:avLst/>
          </a:prstGeom>
          <a:ln w="25400" cap="rnd">
            <a:solidFill>
              <a:srgbClr val="9FB6E1"/>
            </a:solidFill>
            <a:prstDash val="sysDot"/>
            <a:round/>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5E6DD69E-B9AC-1C97-8109-087F90D695CB}"/>
              </a:ext>
            </a:extLst>
          </p:cNvPr>
          <p:cNvCxnSpPr>
            <a:cxnSpLocks/>
          </p:cNvCxnSpPr>
          <p:nvPr/>
        </p:nvCxnSpPr>
        <p:spPr>
          <a:xfrm flipH="1">
            <a:off x="8566028" y="2917863"/>
            <a:ext cx="190846" cy="253354"/>
          </a:xfrm>
          <a:prstGeom prst="line">
            <a:avLst/>
          </a:prstGeom>
          <a:ln w="25400" cap="rnd">
            <a:solidFill>
              <a:srgbClr val="9FB6E1"/>
            </a:solidFill>
            <a:prstDash val="sysDot"/>
            <a:round/>
          </a:ln>
        </p:spPr>
        <p:style>
          <a:lnRef idx="1">
            <a:schemeClr val="accent1"/>
          </a:lnRef>
          <a:fillRef idx="0">
            <a:schemeClr val="accent1"/>
          </a:fillRef>
          <a:effectRef idx="0">
            <a:schemeClr val="accent1"/>
          </a:effectRef>
          <a:fontRef idx="minor">
            <a:schemeClr val="tx1"/>
          </a:fontRef>
        </p:style>
      </p:cxnSp>
      <p:pic>
        <p:nvPicPr>
          <p:cNvPr id="31" name="グラフィックス 30">
            <a:extLst>
              <a:ext uri="{FF2B5EF4-FFF2-40B4-BE49-F238E27FC236}">
                <a16:creationId xmlns:a16="http://schemas.microsoft.com/office/drawing/2014/main" id="{97753787-2DD6-1E17-D369-1024B5B0E8E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233090" y="2272417"/>
            <a:ext cx="508780" cy="1283782"/>
          </a:xfrm>
          <a:prstGeom prst="rect">
            <a:avLst/>
          </a:prstGeom>
        </p:spPr>
      </p:pic>
      <p:pic>
        <p:nvPicPr>
          <p:cNvPr id="33" name="グラフィックス 32">
            <a:extLst>
              <a:ext uri="{FF2B5EF4-FFF2-40B4-BE49-F238E27FC236}">
                <a16:creationId xmlns:a16="http://schemas.microsoft.com/office/drawing/2014/main" id="{8D13C49B-61BC-2426-5C1E-8AAB6774477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987317" y="2272417"/>
            <a:ext cx="411892" cy="1283782"/>
          </a:xfrm>
          <a:prstGeom prst="rect">
            <a:avLst/>
          </a:prstGeom>
        </p:spPr>
      </p:pic>
      <p:pic>
        <p:nvPicPr>
          <p:cNvPr id="11" name="グラフィックス 10">
            <a:extLst>
              <a:ext uri="{FF2B5EF4-FFF2-40B4-BE49-F238E27FC236}">
                <a16:creationId xmlns:a16="http://schemas.microsoft.com/office/drawing/2014/main" id="{542ACBB7-0352-A007-0054-44AC9D32B965}"/>
              </a:ext>
            </a:extLst>
          </p:cNvPr>
          <p:cNvPicPr>
            <a:picLocks noChangeAspect="1"/>
          </p:cNvPicPr>
          <p:nvPr/>
        </p:nvPicPr>
        <p:blipFill>
          <a:blip r:embed="rId19">
            <a:extLst>
              <a:ext uri="{96DAC541-7B7A-43D3-8B79-37D633B846F1}">
                <asvg:svgBlip xmlns:asvg="http://schemas.microsoft.com/office/drawing/2016/SVG/main" r:embed="rId20"/>
              </a:ext>
            </a:extLst>
          </a:blip>
          <a:srcRect r="60778" b="63682"/>
          <a:stretch/>
        </p:blipFill>
        <p:spPr>
          <a:xfrm>
            <a:off x="8244336" y="3157354"/>
            <a:ext cx="303155" cy="278191"/>
          </a:xfrm>
          <a:prstGeom prst="rect">
            <a:avLst/>
          </a:prstGeom>
        </p:spPr>
      </p:pic>
      <p:pic>
        <p:nvPicPr>
          <p:cNvPr id="20" name="図 19">
            <a:extLst>
              <a:ext uri="{FF2B5EF4-FFF2-40B4-BE49-F238E27FC236}">
                <a16:creationId xmlns:a16="http://schemas.microsoft.com/office/drawing/2014/main" id="{D46C6C6B-621A-C0E0-7165-9D619E4DB2D6}"/>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583339" y="5071233"/>
            <a:ext cx="1856640" cy="1383416"/>
          </a:xfrm>
          <a:prstGeom prst="rect">
            <a:avLst/>
          </a:prstGeom>
        </p:spPr>
      </p:pic>
      <p:pic>
        <p:nvPicPr>
          <p:cNvPr id="7" name="グラフィックス 6">
            <a:extLst>
              <a:ext uri="{FF2B5EF4-FFF2-40B4-BE49-F238E27FC236}">
                <a16:creationId xmlns:a16="http://schemas.microsoft.com/office/drawing/2014/main" id="{27CA1051-CCD9-BB92-6C92-D8D9B9A6CE9E}"/>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8625869" y="2532126"/>
            <a:ext cx="496963" cy="560776"/>
          </a:xfrm>
          <a:prstGeom prst="rect">
            <a:avLst/>
          </a:prstGeom>
        </p:spPr>
      </p:pic>
    </p:spTree>
    <p:extLst>
      <p:ext uri="{BB962C8B-B14F-4D97-AF65-F5344CB8AC3E}">
        <p14:creationId xmlns:p14="http://schemas.microsoft.com/office/powerpoint/2010/main" val="2518627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E61BB-ED0B-5529-1308-C2FDF88EB794}"/>
            </a:ext>
          </a:extLst>
        </p:cNvPr>
        <p:cNvGrpSpPr/>
        <p:nvPr/>
      </p:nvGrpSpPr>
      <p:grpSpPr>
        <a:xfrm>
          <a:off x="0" y="0"/>
          <a:ext cx="0" cy="0"/>
          <a:chOff x="0" y="0"/>
          <a:chExt cx="0" cy="0"/>
        </a:xfrm>
      </p:grpSpPr>
      <p:sp>
        <p:nvSpPr>
          <p:cNvPr id="9" name="タイトル 8">
            <a:extLst>
              <a:ext uri="{FF2B5EF4-FFF2-40B4-BE49-F238E27FC236}">
                <a16:creationId xmlns:a16="http://schemas.microsoft.com/office/drawing/2014/main" id="{F0F45FDD-19E7-03A3-54D1-3C2751D757BE}"/>
              </a:ext>
            </a:extLst>
          </p:cNvPr>
          <p:cNvSpPr>
            <a:spLocks noGrp="1"/>
          </p:cNvSpPr>
          <p:nvPr>
            <p:ph type="title"/>
          </p:nvPr>
        </p:nvSpPr>
        <p:spPr>
          <a:xfrm>
            <a:off x="207213" y="78335"/>
            <a:ext cx="9212831" cy="594393"/>
          </a:xfrm>
        </p:spPr>
        <p:txBody>
          <a:bodyPr/>
          <a:lstStyle/>
          <a:p>
            <a:r>
              <a:rPr lang="ja-JP" altLang="en-US"/>
              <a:t>１　産業競争力の強化</a:t>
            </a:r>
          </a:p>
        </p:txBody>
      </p:sp>
      <p:sp>
        <p:nvSpPr>
          <p:cNvPr id="3" name="テキスト プレースホルダー 2">
            <a:extLst>
              <a:ext uri="{FF2B5EF4-FFF2-40B4-BE49-F238E27FC236}">
                <a16:creationId xmlns:a16="http://schemas.microsoft.com/office/drawing/2014/main" id="{7E9CAD24-D2A8-3C8E-C7B3-B0FA37DC6C92}"/>
              </a:ext>
            </a:extLst>
          </p:cNvPr>
          <p:cNvSpPr>
            <a:spLocks noGrp="1"/>
          </p:cNvSpPr>
          <p:nvPr>
            <p:ph type="body" sz="quarter" idx="10"/>
          </p:nvPr>
        </p:nvSpPr>
        <p:spPr>
          <a:xfrm>
            <a:off x="291666" y="933883"/>
            <a:ext cx="8993649" cy="446837"/>
          </a:xfrm>
        </p:spPr>
        <p:txBody>
          <a:bodyPr>
            <a:normAutofit/>
          </a:bodyPr>
          <a:lstStyle/>
          <a:p>
            <a:r>
              <a:rPr lang="ja-JP" altLang="en-US" dirty="0"/>
              <a:t>４　中小企業におけるデジタル技術の活用</a:t>
            </a:r>
          </a:p>
        </p:txBody>
      </p:sp>
      <p:sp>
        <p:nvSpPr>
          <p:cNvPr id="5" name="テキスト プレースホルダー 4">
            <a:extLst>
              <a:ext uri="{FF2B5EF4-FFF2-40B4-BE49-F238E27FC236}">
                <a16:creationId xmlns:a16="http://schemas.microsoft.com/office/drawing/2014/main" id="{CB816DB3-5CC8-4F9C-F4D3-42886B6730E9}"/>
              </a:ext>
            </a:extLst>
          </p:cNvPr>
          <p:cNvSpPr>
            <a:spLocks noGrp="1"/>
          </p:cNvSpPr>
          <p:nvPr>
            <p:ph type="body" sz="quarter" idx="11"/>
          </p:nvPr>
        </p:nvSpPr>
        <p:spPr>
          <a:xfrm>
            <a:off x="5373977" y="1959358"/>
            <a:ext cx="2894400" cy="2045514"/>
          </a:xfrm>
        </p:spPr>
        <p:txBody>
          <a:bodyPr>
            <a:normAutofit/>
          </a:bodyPr>
          <a:lstStyle/>
          <a:p>
            <a:r>
              <a:rPr lang="ja-JP" altLang="en-US" dirty="0"/>
              <a:t>デジタル技術の活用及びデジタル人材の育成などにより、中小企業の競争力が強化され、地域経済が持続的に発展している。</a:t>
            </a:r>
            <a:endParaRPr lang="en-US" altLang="ja-JP" dirty="0"/>
          </a:p>
        </p:txBody>
      </p:sp>
      <p:sp>
        <p:nvSpPr>
          <p:cNvPr id="8" name="テキスト プレースホルダー 7">
            <a:extLst>
              <a:ext uri="{FF2B5EF4-FFF2-40B4-BE49-F238E27FC236}">
                <a16:creationId xmlns:a16="http://schemas.microsoft.com/office/drawing/2014/main" id="{3E63E297-35BF-A6F7-44BD-7CA0666CDE7A}"/>
              </a:ext>
            </a:extLst>
          </p:cNvPr>
          <p:cNvSpPr>
            <a:spLocks noGrp="1"/>
          </p:cNvSpPr>
          <p:nvPr>
            <p:ph type="body" sz="quarter" idx="15"/>
          </p:nvPr>
        </p:nvSpPr>
        <p:spPr>
          <a:xfrm>
            <a:off x="349200" y="1959357"/>
            <a:ext cx="2893001" cy="2045515"/>
          </a:xfrm>
        </p:spPr>
        <p:txBody>
          <a:bodyPr>
            <a:normAutofit/>
          </a:bodyPr>
          <a:lstStyle/>
          <a:p>
            <a:r>
              <a:rPr lang="ja-JP" altLang="en-US" dirty="0"/>
              <a:t>経営環境が急速に変化する中で中小企業が持続的に発展していくためには、デジタル技術を戦略的に活用して企業競争力を強化していく必要がある。</a:t>
            </a:r>
          </a:p>
        </p:txBody>
      </p:sp>
      <p:sp>
        <p:nvSpPr>
          <p:cNvPr id="10" name="テキスト プレースホルダー 9">
            <a:extLst>
              <a:ext uri="{FF2B5EF4-FFF2-40B4-BE49-F238E27FC236}">
                <a16:creationId xmlns:a16="http://schemas.microsoft.com/office/drawing/2014/main" id="{A3890627-5F58-ECEA-6FEA-6E9FB3EECE81}"/>
              </a:ext>
            </a:extLst>
          </p:cNvPr>
          <p:cNvSpPr>
            <a:spLocks noGrp="1"/>
          </p:cNvSpPr>
          <p:nvPr>
            <p:ph type="body" sz="quarter" idx="19"/>
          </p:nvPr>
        </p:nvSpPr>
        <p:spPr>
          <a:xfrm>
            <a:off x="349200" y="4758063"/>
            <a:ext cx="7812612" cy="284163"/>
          </a:xfrm>
        </p:spPr>
        <p:txBody>
          <a:bodyPr/>
          <a:lstStyle/>
          <a:p>
            <a:r>
              <a:rPr lang="ja-JP" altLang="en-US" dirty="0"/>
              <a:t>デジタル技術導入や人材の育成など中小企業の競争力強化に向けた支援を実施する。</a:t>
            </a:r>
          </a:p>
        </p:txBody>
      </p:sp>
      <p:sp>
        <p:nvSpPr>
          <p:cNvPr id="2" name="テキスト プレースホルダー 1">
            <a:extLst>
              <a:ext uri="{FF2B5EF4-FFF2-40B4-BE49-F238E27FC236}">
                <a16:creationId xmlns:a16="http://schemas.microsoft.com/office/drawing/2014/main" id="{920F78E0-6A69-6CD8-86DD-1F2C67ADAF61}"/>
              </a:ext>
            </a:extLst>
          </p:cNvPr>
          <p:cNvSpPr>
            <a:spLocks noGrp="1"/>
          </p:cNvSpPr>
          <p:nvPr>
            <p:ph type="body" sz="quarter" idx="13"/>
          </p:nvPr>
        </p:nvSpPr>
        <p:spPr>
          <a:xfrm>
            <a:off x="618128" y="5062709"/>
            <a:ext cx="6508800" cy="1052216"/>
          </a:xfrm>
        </p:spPr>
        <p:txBody>
          <a:bodyPr vert="horz" lIns="91440" tIns="45720" rIns="91440" bIns="45720" rtlCol="0" anchor="t">
            <a:normAutofit/>
          </a:bodyPr>
          <a:lstStyle/>
          <a:p>
            <a:r>
              <a:rPr lang="ja-JP" altLang="en-US" dirty="0"/>
              <a:t>中小企業のデジタル化・ＤＸの促進</a:t>
            </a:r>
          </a:p>
          <a:p>
            <a:r>
              <a:rPr lang="ja-JP" altLang="en-US" dirty="0"/>
              <a:t>各職層に対する人材育成の支援</a:t>
            </a:r>
          </a:p>
          <a:p>
            <a:r>
              <a:rPr lang="ja-JP" altLang="en-US" dirty="0"/>
              <a:t>中小企業のテレワーク等の更なる普及促進</a:t>
            </a:r>
          </a:p>
          <a:p>
            <a:endParaRPr lang="ja-JP" altLang="en-US" dirty="0"/>
          </a:p>
        </p:txBody>
      </p:sp>
      <p:pic>
        <p:nvPicPr>
          <p:cNvPr id="14" name="図プレースホルダー 16" descr="アイコン&#10;&#10;AI によって生成されたコンテンツは間違っている可能性があります。">
            <a:extLst>
              <a:ext uri="{FF2B5EF4-FFF2-40B4-BE49-F238E27FC236}">
                <a16:creationId xmlns:a16="http://schemas.microsoft.com/office/drawing/2014/main" id="{019D83D0-3BDE-3E24-59D6-7E9F21CE9401}"/>
              </a:ext>
            </a:extLst>
          </p:cNvPr>
          <p:cNvPicPr>
            <a:picLocks noChangeAspect="1"/>
          </p:cNvPicPr>
          <p:nvPr/>
        </p:nvPicPr>
        <p:blipFill>
          <a:blip r:embed="rId3" cstate="print">
            <a:extLst>
              <a:ext uri="{28A0092B-C50C-407E-A947-70E740481C1C}">
                <a14:useLocalDpi xmlns:a14="http://schemas.microsoft.com/office/drawing/2010/main"/>
              </a:ext>
            </a:extLst>
          </a:blip>
          <a:srcRect t="21" b="1498"/>
          <a:stretch/>
        </p:blipFill>
        <p:spPr>
          <a:xfrm>
            <a:off x="3371850" y="2468563"/>
            <a:ext cx="1000125" cy="941387"/>
          </a:xfrm>
          <a:prstGeom prst="rect">
            <a:avLst/>
          </a:prstGeom>
        </p:spPr>
      </p:pic>
      <p:pic>
        <p:nvPicPr>
          <p:cNvPr id="15" name="図プレースホルダー 14" descr="ロゴ が含まれている画像&#10;&#10;AI によって生成されたコンテンツは間違っている可能性があります。">
            <a:extLst>
              <a:ext uri="{FF2B5EF4-FFF2-40B4-BE49-F238E27FC236}">
                <a16:creationId xmlns:a16="http://schemas.microsoft.com/office/drawing/2014/main" id="{D7C5EBF3-1BB0-A8CA-774F-1BF4785080A9}"/>
              </a:ext>
            </a:extLst>
          </p:cNvPr>
          <p:cNvPicPr>
            <a:picLocks noChangeAspect="1"/>
          </p:cNvPicPr>
          <p:nvPr/>
        </p:nvPicPr>
        <p:blipFill>
          <a:blip r:embed="rId4" cstate="print">
            <a:extLst>
              <a:ext uri="{28A0092B-C50C-407E-A947-70E740481C1C}">
                <a14:useLocalDpi xmlns:a14="http://schemas.microsoft.com/office/drawing/2010/main"/>
              </a:ext>
            </a:extLst>
          </a:blip>
          <a:srcRect t="-7897"/>
          <a:stretch/>
        </p:blipFill>
        <p:spPr>
          <a:xfrm>
            <a:off x="8161338" y="2320925"/>
            <a:ext cx="1295400" cy="1089025"/>
          </a:xfrm>
          <a:prstGeom prst="rect">
            <a:avLst/>
          </a:prstGeom>
        </p:spPr>
      </p:pic>
      <p:pic>
        <p:nvPicPr>
          <p:cNvPr id="16" name="図プレースホルダー 6">
            <a:extLst>
              <a:ext uri="{FF2B5EF4-FFF2-40B4-BE49-F238E27FC236}">
                <a16:creationId xmlns:a16="http://schemas.microsoft.com/office/drawing/2014/main" id="{8C4F6F80-16EF-1745-E62A-AA35A59FF231}"/>
              </a:ext>
            </a:extLst>
          </p:cNvPr>
          <p:cNvPicPr>
            <a:picLocks noChangeAspect="1"/>
          </p:cNvPicPr>
          <p:nvPr/>
        </p:nvPicPr>
        <p:blipFill>
          <a:blip r:embed="rId5">
            <a:extLst>
              <a:ext uri="{96DAC541-7B7A-43D3-8B79-37D633B846F1}">
                <asvg:svgBlip xmlns:asvg="http://schemas.microsoft.com/office/drawing/2016/SVG/main" r:embed="rId6"/>
              </a:ext>
            </a:extLst>
          </a:blip>
          <a:srcRect t="-468" b="569"/>
          <a:stretch/>
        </p:blipFill>
        <p:spPr>
          <a:xfrm>
            <a:off x="7697788" y="4694238"/>
            <a:ext cx="1787525" cy="1789112"/>
          </a:xfrm>
          <a:prstGeom prst="rect">
            <a:avLst/>
          </a:prstGeom>
        </p:spPr>
      </p:pic>
    </p:spTree>
    <p:extLst>
      <p:ext uri="{BB962C8B-B14F-4D97-AF65-F5344CB8AC3E}">
        <p14:creationId xmlns:p14="http://schemas.microsoft.com/office/powerpoint/2010/main" val="738825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9C770-886B-D6B1-AC3A-7F6C9ABDA3B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C3656B3-E133-F4D6-4697-1BB1BF62F7AD}"/>
              </a:ext>
            </a:extLst>
          </p:cNvPr>
          <p:cNvSpPr>
            <a:spLocks noGrp="1"/>
          </p:cNvSpPr>
          <p:nvPr>
            <p:ph type="title"/>
          </p:nvPr>
        </p:nvSpPr>
        <p:spPr>
          <a:xfrm>
            <a:off x="207213" y="78335"/>
            <a:ext cx="9212831" cy="594393"/>
          </a:xfrm>
        </p:spPr>
        <p:txBody>
          <a:bodyPr/>
          <a:lstStyle/>
          <a:p>
            <a:r>
              <a:rPr lang="ja-JP" altLang="en-US" dirty="0"/>
              <a:t>２　地域社会の課題の解決</a:t>
            </a:r>
          </a:p>
        </p:txBody>
      </p:sp>
      <p:sp>
        <p:nvSpPr>
          <p:cNvPr id="3" name="テキスト プレースホルダー 2">
            <a:extLst>
              <a:ext uri="{FF2B5EF4-FFF2-40B4-BE49-F238E27FC236}">
                <a16:creationId xmlns:a16="http://schemas.microsoft.com/office/drawing/2014/main" id="{A23AD327-BA5E-230B-7F31-85D19CBB18DC}"/>
              </a:ext>
            </a:extLst>
          </p:cNvPr>
          <p:cNvSpPr>
            <a:spLocks noGrp="1"/>
          </p:cNvSpPr>
          <p:nvPr>
            <p:ph type="body" sz="quarter" idx="10"/>
          </p:nvPr>
        </p:nvSpPr>
        <p:spPr>
          <a:xfrm>
            <a:off x="291666" y="933883"/>
            <a:ext cx="8993649" cy="446837"/>
          </a:xfrm>
        </p:spPr>
        <p:txBody>
          <a:bodyPr/>
          <a:lstStyle/>
          <a:p>
            <a:r>
              <a:rPr lang="ja-JP" altLang="en-US" dirty="0"/>
              <a:t>１　県民が安全で安心して暮らすことができる地域づくり</a:t>
            </a:r>
          </a:p>
        </p:txBody>
      </p:sp>
      <p:sp>
        <p:nvSpPr>
          <p:cNvPr id="5" name="テキスト プレースホルダー 4">
            <a:extLst>
              <a:ext uri="{FF2B5EF4-FFF2-40B4-BE49-F238E27FC236}">
                <a16:creationId xmlns:a16="http://schemas.microsoft.com/office/drawing/2014/main" id="{26ADE332-190D-67D4-ADB9-5650A5D31E45}"/>
              </a:ext>
            </a:extLst>
          </p:cNvPr>
          <p:cNvSpPr>
            <a:spLocks noGrp="1"/>
          </p:cNvSpPr>
          <p:nvPr>
            <p:ph type="body" sz="quarter" idx="11"/>
          </p:nvPr>
        </p:nvSpPr>
        <p:spPr>
          <a:xfrm>
            <a:off x="5373977" y="1959358"/>
            <a:ext cx="2894400" cy="2045514"/>
          </a:xfrm>
        </p:spPr>
        <p:txBody>
          <a:bodyPr>
            <a:normAutofit/>
          </a:bodyPr>
          <a:lstStyle/>
          <a:p>
            <a:r>
              <a:rPr lang="ja-JP" altLang="en-US" dirty="0"/>
              <a:t>デジタル技術を活用することで、県と地域で更に効果的な情報共有が行われ、県民の意識が更に高まるなど、安全・安心な地域づくりが進んでいる。</a:t>
            </a:r>
          </a:p>
        </p:txBody>
      </p:sp>
      <p:sp>
        <p:nvSpPr>
          <p:cNvPr id="6" name="テキスト プレースホルダー 5">
            <a:extLst>
              <a:ext uri="{FF2B5EF4-FFF2-40B4-BE49-F238E27FC236}">
                <a16:creationId xmlns:a16="http://schemas.microsoft.com/office/drawing/2014/main" id="{AA402507-198B-F3F9-9CA8-F3C11F27A3BA}"/>
              </a:ext>
            </a:extLst>
          </p:cNvPr>
          <p:cNvSpPr>
            <a:spLocks noGrp="1"/>
          </p:cNvSpPr>
          <p:nvPr>
            <p:ph type="body" sz="quarter" idx="15"/>
          </p:nvPr>
        </p:nvSpPr>
        <p:spPr>
          <a:xfrm>
            <a:off x="349200" y="1959357"/>
            <a:ext cx="2893001" cy="2045515"/>
          </a:xfrm>
        </p:spPr>
        <p:txBody>
          <a:bodyPr>
            <a:normAutofit/>
          </a:bodyPr>
          <a:lstStyle/>
          <a:p>
            <a:r>
              <a:rPr lang="ja-JP" altLang="en-US" dirty="0"/>
              <a:t>地域社会が直面する多様な課題に対して、県民の安全・安心を確保するため、幅広い情報共有や、県民の防災・防犯意識の向上を図る必要がある。</a:t>
            </a:r>
          </a:p>
        </p:txBody>
      </p:sp>
      <p:sp>
        <p:nvSpPr>
          <p:cNvPr id="8" name="テキスト プレースホルダー 7">
            <a:extLst>
              <a:ext uri="{FF2B5EF4-FFF2-40B4-BE49-F238E27FC236}">
                <a16:creationId xmlns:a16="http://schemas.microsoft.com/office/drawing/2014/main" id="{BC5EAA2F-538A-BAB9-DF2C-48412FBBCDF7}"/>
              </a:ext>
            </a:extLst>
          </p:cNvPr>
          <p:cNvSpPr>
            <a:spLocks noGrp="1"/>
          </p:cNvSpPr>
          <p:nvPr>
            <p:ph type="body" sz="quarter" idx="19"/>
          </p:nvPr>
        </p:nvSpPr>
        <p:spPr>
          <a:xfrm>
            <a:off x="349200" y="4758063"/>
            <a:ext cx="7812612" cy="284163"/>
          </a:xfrm>
        </p:spPr>
        <p:txBody>
          <a:bodyPr/>
          <a:lstStyle/>
          <a:p>
            <a:r>
              <a:rPr lang="ja-JP" altLang="en-US" dirty="0"/>
              <a:t>効果的な情報共有や幅広い情報収集により防災・防犯対策の強化を図る。</a:t>
            </a:r>
          </a:p>
        </p:txBody>
      </p:sp>
      <p:sp>
        <p:nvSpPr>
          <p:cNvPr id="11" name="テキスト プレースホルダー 6">
            <a:extLst>
              <a:ext uri="{FF2B5EF4-FFF2-40B4-BE49-F238E27FC236}">
                <a16:creationId xmlns:a16="http://schemas.microsoft.com/office/drawing/2014/main" id="{F089B9E0-F79A-81B9-D2EA-3FFE018EF42D}"/>
              </a:ext>
            </a:extLst>
          </p:cNvPr>
          <p:cNvSpPr>
            <a:spLocks noGrp="1"/>
          </p:cNvSpPr>
          <p:nvPr>
            <p:ph type="body" sz="quarter" idx="13"/>
          </p:nvPr>
        </p:nvSpPr>
        <p:spPr>
          <a:xfrm>
            <a:off x="618128" y="5062709"/>
            <a:ext cx="6508800" cy="1052216"/>
          </a:xfrm>
        </p:spPr>
        <p:txBody>
          <a:bodyPr vert="horz" lIns="91440" tIns="45720" rIns="91440" bIns="45720" rtlCol="0" anchor="t">
            <a:normAutofit/>
          </a:bodyPr>
          <a:lstStyle/>
          <a:p>
            <a:r>
              <a:rPr lang="ja-JP" altLang="en-US" dirty="0"/>
              <a:t>迅速な災害応急活動のための行政間連携の強化</a:t>
            </a:r>
            <a:endParaRPr lang="en-US" altLang="ja-JP" dirty="0"/>
          </a:p>
          <a:p>
            <a:r>
              <a:rPr lang="ja-JP" altLang="en-US" dirty="0"/>
              <a:t>防犯に関する総合的な情報の提供</a:t>
            </a:r>
            <a:endParaRPr lang="en-US" altLang="ja-JP" dirty="0"/>
          </a:p>
          <a:p>
            <a:r>
              <a:rPr lang="ja-JP" altLang="en-US" dirty="0"/>
              <a:t>土木施設の被災等情報の共有連携</a:t>
            </a:r>
            <a:endParaRPr lang="en-US" altLang="ja-JP" dirty="0"/>
          </a:p>
        </p:txBody>
      </p:sp>
      <p:pic>
        <p:nvPicPr>
          <p:cNvPr id="4" name="図 3">
            <a:extLst>
              <a:ext uri="{FF2B5EF4-FFF2-40B4-BE49-F238E27FC236}">
                <a16:creationId xmlns:a16="http://schemas.microsoft.com/office/drawing/2014/main" id="{4F8EF3B1-079F-D602-EE6D-068A48F430F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6389" y="4642441"/>
            <a:ext cx="1247239" cy="1050113"/>
          </a:xfrm>
          <a:prstGeom prst="rect">
            <a:avLst/>
          </a:prstGeom>
          <a:noFill/>
          <a:ln>
            <a:noFill/>
          </a:ln>
        </p:spPr>
      </p:pic>
      <p:pic>
        <p:nvPicPr>
          <p:cNvPr id="16" name="図 15" descr="ロゴ&#10;&#10;AI によって生成されたコンテンツは間違っている可能性があります。">
            <a:extLst>
              <a:ext uri="{FF2B5EF4-FFF2-40B4-BE49-F238E27FC236}">
                <a16:creationId xmlns:a16="http://schemas.microsoft.com/office/drawing/2014/main" id="{F756D9D9-BE08-D60B-50A3-DBD8699760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5386" y="5238443"/>
            <a:ext cx="1079692" cy="1199175"/>
          </a:xfrm>
          <a:prstGeom prst="rect">
            <a:avLst/>
          </a:prstGeom>
        </p:spPr>
      </p:pic>
      <p:pic>
        <p:nvPicPr>
          <p:cNvPr id="18" name="図プレースホルダー 11" descr="テキスト, アイコン&#10;&#10;AI によって生成されたコンテンツは間違っている可能性があります。">
            <a:extLst>
              <a:ext uri="{FF2B5EF4-FFF2-40B4-BE49-F238E27FC236}">
                <a16:creationId xmlns:a16="http://schemas.microsoft.com/office/drawing/2014/main" id="{069BAFD1-52E6-4698-3556-6B3804AE3E01}"/>
              </a:ext>
            </a:extLst>
          </p:cNvPr>
          <p:cNvPicPr>
            <a:picLocks noChangeAspect="1"/>
          </p:cNvPicPr>
          <p:nvPr/>
        </p:nvPicPr>
        <p:blipFill>
          <a:blip r:embed="rId5" cstate="print">
            <a:extLst>
              <a:ext uri="{28A0092B-C50C-407E-A947-70E740481C1C}">
                <a14:useLocalDpi xmlns:a14="http://schemas.microsoft.com/office/drawing/2010/main"/>
              </a:ext>
            </a:extLst>
          </a:blip>
          <a:srcRect l="-3580" r="-3627"/>
          <a:stretch/>
        </p:blipFill>
        <p:spPr>
          <a:xfrm>
            <a:off x="3241675" y="2497138"/>
            <a:ext cx="1439863" cy="858837"/>
          </a:xfrm>
          <a:prstGeom prst="rect">
            <a:avLst/>
          </a:prstGeom>
        </p:spPr>
      </p:pic>
      <p:pic>
        <p:nvPicPr>
          <p:cNvPr id="19" name="図プレースホルダー 13" descr="ロゴ&#10;&#10;AI によって生成されたコンテンツは間違っている可能性があります。">
            <a:extLst>
              <a:ext uri="{FF2B5EF4-FFF2-40B4-BE49-F238E27FC236}">
                <a16:creationId xmlns:a16="http://schemas.microsoft.com/office/drawing/2014/main" id="{4FC55726-72B2-911A-84EE-C676629255B2}"/>
              </a:ext>
            </a:extLst>
          </p:cNvPr>
          <p:cNvPicPr>
            <a:picLocks noChangeAspect="1"/>
          </p:cNvPicPr>
          <p:nvPr/>
        </p:nvPicPr>
        <p:blipFill>
          <a:blip r:embed="rId6" cstate="print">
            <a:extLst>
              <a:ext uri="{28A0092B-C50C-407E-A947-70E740481C1C}">
                <a14:useLocalDpi xmlns:a14="http://schemas.microsoft.com/office/drawing/2010/main"/>
              </a:ext>
            </a:extLst>
          </a:blip>
          <a:srcRect t="-4854" b="-7773"/>
          <a:stretch/>
        </p:blipFill>
        <p:spPr>
          <a:xfrm>
            <a:off x="8393113" y="2467769"/>
            <a:ext cx="1163637" cy="1028700"/>
          </a:xfrm>
          <a:prstGeom prst="rect">
            <a:avLst/>
          </a:prstGeom>
        </p:spPr>
      </p:pic>
    </p:spTree>
    <p:extLst>
      <p:ext uri="{BB962C8B-B14F-4D97-AF65-F5344CB8AC3E}">
        <p14:creationId xmlns:p14="http://schemas.microsoft.com/office/powerpoint/2010/main" val="1449956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950A15C0-08AC-C14E-0B64-83376E113FC1}"/>
              </a:ext>
            </a:extLst>
          </p:cNvPr>
          <p:cNvGrpSpPr/>
          <p:nvPr/>
        </p:nvGrpSpPr>
        <p:grpSpPr>
          <a:xfrm>
            <a:off x="2045415" y="767965"/>
            <a:ext cx="5815170" cy="5831468"/>
            <a:chOff x="1344375" y="767962"/>
            <a:chExt cx="5815170" cy="5831468"/>
          </a:xfrm>
        </p:grpSpPr>
        <p:sp>
          <p:nvSpPr>
            <p:cNvPr id="4" name="テキスト ボックス 3">
              <a:extLst>
                <a:ext uri="{FF2B5EF4-FFF2-40B4-BE49-F238E27FC236}">
                  <a16:creationId xmlns:a16="http://schemas.microsoft.com/office/drawing/2014/main" id="{751FE84E-4B3B-DCDA-93D1-422002691F4D}"/>
                </a:ext>
              </a:extLst>
            </p:cNvPr>
            <p:cNvSpPr txBox="1"/>
            <p:nvPr/>
          </p:nvSpPr>
          <p:spPr>
            <a:xfrm>
              <a:off x="1344375" y="767962"/>
              <a:ext cx="5593981" cy="5831468"/>
            </a:xfrm>
            <a:prstGeom prst="rect">
              <a:avLst/>
            </a:prstGeom>
            <a:noFill/>
          </p:spPr>
          <p:txBody>
            <a:bodyPr wrap="square" lIns="0" tIns="0" rIns="0" bIns="0" rtlCol="0">
              <a:spAutoFit/>
            </a:bodyPr>
            <a:lstStyle/>
            <a:p>
              <a:pPr marL="179388" indent="-179388" algn="just">
                <a:lnSpc>
                  <a:spcPts val="2800"/>
                </a:lnSpc>
              </a:pPr>
              <a:r>
                <a:rPr kumimoji="1" lang="en-US" altLang="ja-JP" sz="1200" dirty="0">
                  <a:latin typeface="BIZ UDゴシック" panose="020B0400000000000000" pitchFamily="49" charset="-128"/>
                  <a:ea typeface="BIZ UDゴシック" panose="020B0400000000000000" pitchFamily="49" charset="-128"/>
                </a:rPr>
                <a:t>Ⅰ</a:t>
              </a:r>
              <a:r>
                <a:rPr kumimoji="1" lang="ja-JP" altLang="en-US" sz="1200" dirty="0">
                  <a:latin typeface="BIZ UDゴシック" panose="020B0400000000000000" pitchFamily="49" charset="-128"/>
                  <a:ea typeface="BIZ UDゴシック" panose="020B0400000000000000" pitchFamily="49" charset="-128"/>
                </a:rPr>
                <a:t>　策定の背景・必要性</a:t>
              </a:r>
              <a:r>
                <a:rPr kumimoji="1" lang="ja-JP" altLang="en-US" sz="1200" dirty="0">
                  <a:latin typeface="BIZ UDPゴシック" panose="020B0400000000000000" pitchFamily="50" charset="-128"/>
                  <a:ea typeface="BIZ UDPゴシック" panose="020B0400000000000000" pitchFamily="50" charset="-128"/>
                </a:rPr>
                <a:t>・・・・・・・・・・・・・・・・・・・・・・・・・・・・・・・・・・・・・・・・・・・・・・・・・・</a:t>
              </a:r>
            </a:p>
            <a:p>
              <a:pPr marL="179388" indent="-179388" algn="just">
                <a:lnSpc>
                  <a:spcPts val="2800"/>
                </a:lnSpc>
              </a:pPr>
              <a:r>
                <a:rPr kumimoji="1" lang="ja-JP" altLang="en-US" sz="1200" dirty="0">
                  <a:latin typeface="BIZ UDゴシック" panose="020B0400000000000000" pitchFamily="49" charset="-128"/>
                  <a:ea typeface="BIZ UDゴシック" panose="020B0400000000000000" pitchFamily="49" charset="-128"/>
                </a:rPr>
                <a:t>　１　愛知県のデジタル化の取組状況</a:t>
              </a:r>
              <a:r>
                <a:rPr kumimoji="1" lang="ja-JP" altLang="en-US" sz="1200" dirty="0">
                  <a:latin typeface="BIZ UDPゴシック" panose="020B0400000000000000" pitchFamily="50" charset="-128"/>
                  <a:ea typeface="BIZ UDPゴシック" panose="020B0400000000000000" pitchFamily="50" charset="-128"/>
                </a:rPr>
                <a:t>・・・・・・・・・・・・・・・・・・・・・・・・・・・・・・・・・・・・・・</a:t>
              </a:r>
              <a:endParaRPr kumimoji="1" lang="ja-JP" altLang="en-US" sz="1200" dirty="0">
                <a:latin typeface="BIZ UDゴシック" panose="020B0400000000000000" pitchFamily="49" charset="-128"/>
                <a:ea typeface="BIZ UDゴシック" panose="020B0400000000000000" pitchFamily="49" charset="-128"/>
              </a:endParaRPr>
            </a:p>
            <a:p>
              <a:pPr marL="179388" indent="-179388" algn="just">
                <a:lnSpc>
                  <a:spcPts val="2800"/>
                </a:lnSpc>
              </a:pPr>
              <a:r>
                <a:rPr kumimoji="1" lang="ja-JP" altLang="en-US" sz="1200" dirty="0">
                  <a:latin typeface="BIZ UDゴシック" panose="020B0400000000000000" pitchFamily="49" charset="-128"/>
                  <a:ea typeface="BIZ UDゴシック" panose="020B0400000000000000" pitchFamily="49" charset="-128"/>
                </a:rPr>
                <a:t>　２　「あいちＤＸ推進プラン</a:t>
              </a:r>
              <a:r>
                <a:rPr kumimoji="1" lang="en-US" altLang="ja-JP" sz="1200" dirty="0">
                  <a:latin typeface="BIZ UDゴシック" panose="020B0400000000000000" pitchFamily="49" charset="-128"/>
                  <a:ea typeface="BIZ UDゴシック" panose="020B0400000000000000" pitchFamily="49" charset="-128"/>
                </a:rPr>
                <a:t>2025</a:t>
              </a:r>
              <a:r>
                <a:rPr kumimoji="1" lang="ja-JP" altLang="en-US" sz="1200" dirty="0">
                  <a:latin typeface="BIZ UDゴシック" panose="020B0400000000000000" pitchFamily="49" charset="-128"/>
                  <a:ea typeface="BIZ UDゴシック" panose="020B0400000000000000" pitchFamily="49" charset="-128"/>
                </a:rPr>
                <a:t>」の取組実績</a:t>
              </a:r>
              <a:r>
                <a:rPr kumimoji="1" lang="ja-JP" altLang="en-US" sz="1200" dirty="0">
                  <a:latin typeface="BIZ UDPゴシック" panose="020B0400000000000000" pitchFamily="50" charset="-128"/>
                  <a:ea typeface="BIZ UDPゴシック" panose="020B0400000000000000" pitchFamily="50" charset="-128"/>
                </a:rPr>
                <a:t>・・・・・・・・・・・・・・・・・・・・・・・・・・・・</a:t>
              </a:r>
              <a:endParaRPr kumimoji="1" lang="ja-JP" altLang="en-US" sz="1200" dirty="0">
                <a:latin typeface="BIZ UDゴシック" panose="020B0400000000000000" pitchFamily="49" charset="-128"/>
                <a:ea typeface="BIZ UDゴシック" panose="020B0400000000000000" pitchFamily="49" charset="-128"/>
              </a:endParaRPr>
            </a:p>
            <a:p>
              <a:pPr marL="179388" indent="-179388" algn="just">
                <a:lnSpc>
                  <a:spcPts val="2800"/>
                </a:lnSpc>
              </a:pPr>
              <a:r>
                <a:rPr kumimoji="1" lang="ja-JP" altLang="en-US" sz="1200" dirty="0">
                  <a:latin typeface="BIZ UDゴシック" panose="020B0400000000000000" pitchFamily="49" charset="-128"/>
                  <a:ea typeface="BIZ UDゴシック" panose="020B0400000000000000" pitchFamily="49" charset="-128"/>
                </a:rPr>
                <a:t>　３　「あいちＤＸ推進プラン</a:t>
              </a:r>
              <a:r>
                <a:rPr kumimoji="1" lang="en-US" altLang="ja-JP" sz="1200" dirty="0">
                  <a:latin typeface="BIZ UDゴシック" panose="020B0400000000000000" pitchFamily="49" charset="-128"/>
                  <a:ea typeface="BIZ UDゴシック" panose="020B0400000000000000" pitchFamily="49" charset="-128"/>
                </a:rPr>
                <a:t>2025</a:t>
              </a:r>
              <a:r>
                <a:rPr kumimoji="1" lang="ja-JP" altLang="en-US" sz="1200" dirty="0">
                  <a:latin typeface="BIZ UDゴシック" panose="020B0400000000000000" pitchFamily="49" charset="-128"/>
                  <a:ea typeface="BIZ UDゴシック" panose="020B0400000000000000" pitchFamily="49" charset="-128"/>
                </a:rPr>
                <a:t>」策定後の変化と取組継続の必要性</a:t>
              </a:r>
              <a:r>
                <a:rPr kumimoji="1" lang="ja-JP" altLang="en-US" sz="1200" dirty="0">
                  <a:latin typeface="BIZ UDPゴシック" panose="020B0400000000000000" pitchFamily="50" charset="-128"/>
                  <a:ea typeface="BIZ UDPゴシック" panose="020B0400000000000000" pitchFamily="50" charset="-128"/>
                </a:rPr>
                <a:t>・・・・・・・・</a:t>
              </a:r>
              <a:endParaRPr kumimoji="1" lang="ja-JP" altLang="en-US" sz="1200" dirty="0">
                <a:latin typeface="BIZ UDゴシック" panose="020B0400000000000000" pitchFamily="49" charset="-128"/>
                <a:ea typeface="BIZ UDゴシック" panose="020B0400000000000000" pitchFamily="49" charset="-128"/>
              </a:endParaRPr>
            </a:p>
            <a:p>
              <a:pPr marL="179388" indent="-179388" algn="just">
                <a:lnSpc>
                  <a:spcPts val="2800"/>
                </a:lnSpc>
              </a:pPr>
              <a:r>
                <a:rPr kumimoji="1" lang="ja-JP" altLang="en-US" sz="1200" dirty="0">
                  <a:latin typeface="BIZ UDゴシック" panose="020B0400000000000000" pitchFamily="49" charset="-128"/>
                  <a:ea typeface="BIZ UDゴシック" panose="020B0400000000000000" pitchFamily="49" charset="-128"/>
                </a:rPr>
                <a:t>　　</a:t>
              </a:r>
              <a:r>
                <a:rPr kumimoji="1" lang="en-US" altLang="ja-JP" sz="1200" dirty="0">
                  <a:latin typeface="BIZ UDゴシック" panose="020B0400000000000000" pitchFamily="49" charset="-128"/>
                  <a:ea typeface="BIZ UDゴシック" panose="020B0400000000000000" pitchFamily="49" charset="-128"/>
                </a:rPr>
                <a:t>(1) </a:t>
              </a:r>
              <a:r>
                <a:rPr kumimoji="1" lang="ja-JP" altLang="en-US" sz="1200" dirty="0">
                  <a:latin typeface="BIZ UDゴシック" panose="020B0400000000000000" pitchFamily="49" charset="-128"/>
                  <a:ea typeface="BIZ UDゴシック" panose="020B0400000000000000" pitchFamily="49" charset="-128"/>
                </a:rPr>
                <a:t>取り巻く環境の変化</a:t>
              </a:r>
              <a:r>
                <a:rPr kumimoji="1" lang="ja-JP" altLang="en-US" sz="1200" dirty="0">
                  <a:latin typeface="BIZ UDPゴシック" panose="020B0400000000000000" pitchFamily="50" charset="-128"/>
                  <a:ea typeface="BIZ UDPゴシック" panose="020B0400000000000000" pitchFamily="50" charset="-128"/>
                </a:rPr>
                <a:t>・・・・・・・・・・・・・・・・・・・・・・・・・・・・・・・・・・・・・・・・・・・・・・</a:t>
              </a:r>
              <a:endParaRPr kumimoji="1" lang="ja-JP" altLang="en-US" sz="1200" dirty="0">
                <a:latin typeface="BIZ UDゴシック" panose="020B0400000000000000" pitchFamily="49" charset="-128"/>
                <a:ea typeface="BIZ UDゴシック" panose="020B0400000000000000" pitchFamily="49" charset="-128"/>
              </a:endParaRPr>
            </a:p>
            <a:p>
              <a:pPr marL="179388" indent="-179388" algn="just">
                <a:lnSpc>
                  <a:spcPts val="2800"/>
                </a:lnSpc>
              </a:pPr>
              <a:r>
                <a:rPr kumimoji="1" lang="ja-JP" altLang="en-US" sz="1200" dirty="0">
                  <a:latin typeface="BIZ UDゴシック" panose="020B0400000000000000" pitchFamily="49" charset="-128"/>
                  <a:ea typeface="BIZ UDゴシック" panose="020B0400000000000000" pitchFamily="49" charset="-128"/>
                </a:rPr>
                <a:t>　　</a:t>
              </a:r>
              <a:r>
                <a:rPr kumimoji="1" lang="en-US" altLang="ja-JP" sz="1200" dirty="0">
                  <a:latin typeface="BIZ UDゴシック" panose="020B0400000000000000" pitchFamily="49" charset="-128"/>
                  <a:ea typeface="BIZ UDゴシック" panose="020B0400000000000000" pitchFamily="49" charset="-128"/>
                </a:rPr>
                <a:t>(2) </a:t>
              </a:r>
              <a:r>
                <a:rPr kumimoji="1" lang="ja-JP" altLang="en-US" sz="1200" dirty="0">
                  <a:latin typeface="BIZ UDゴシック" panose="020B0400000000000000" pitchFamily="49" charset="-128"/>
                  <a:ea typeface="BIZ UDゴシック" panose="020B0400000000000000" pitchFamily="49" charset="-128"/>
                </a:rPr>
                <a:t>取組継続の必要性</a:t>
              </a:r>
              <a:r>
                <a:rPr kumimoji="1" lang="ja-JP" altLang="en-US" sz="1200" dirty="0">
                  <a:latin typeface="BIZ UDPゴシック" panose="020B0400000000000000" pitchFamily="50" charset="-128"/>
                  <a:ea typeface="BIZ UDPゴシック" panose="020B0400000000000000" pitchFamily="50" charset="-128"/>
                </a:rPr>
                <a:t>・・・・・・・・・・・・・・・・・・・・・・・・・・・・・・・・・・・・・・・・・・・・・・・・</a:t>
              </a:r>
              <a:endParaRPr kumimoji="1" lang="ja-JP" altLang="en-US" sz="1200" dirty="0">
                <a:latin typeface="BIZ UDゴシック" panose="020B0400000000000000" pitchFamily="49" charset="-128"/>
                <a:ea typeface="BIZ UDゴシック" panose="020B0400000000000000" pitchFamily="49" charset="-128"/>
              </a:endParaRPr>
            </a:p>
            <a:p>
              <a:pPr marL="179388" indent="-179388" algn="just">
                <a:lnSpc>
                  <a:spcPts val="2800"/>
                </a:lnSpc>
                <a:spcBef>
                  <a:spcPts val="600"/>
                </a:spcBef>
              </a:pPr>
              <a:r>
                <a:rPr kumimoji="1" lang="en-US" altLang="ja-JP" sz="1200" dirty="0">
                  <a:latin typeface="BIZ UDゴシック" panose="020B0400000000000000" pitchFamily="49" charset="-128"/>
                  <a:ea typeface="BIZ UDゴシック" panose="020B0400000000000000" pitchFamily="49" charset="-128"/>
                </a:rPr>
                <a:t>Ⅱ</a:t>
              </a:r>
              <a:r>
                <a:rPr kumimoji="1" lang="ja-JP" altLang="en-US" sz="1200" dirty="0">
                  <a:latin typeface="BIZ UDゴシック" panose="020B0400000000000000" pitchFamily="49" charset="-128"/>
                  <a:ea typeface="BIZ UDゴシック" panose="020B0400000000000000" pitchFamily="49" charset="-128"/>
                </a:rPr>
                <a:t>　あいちＤＸ推進プラン</a:t>
              </a:r>
              <a:r>
                <a:rPr kumimoji="1" lang="en-US" altLang="ja-JP" sz="1200" dirty="0">
                  <a:latin typeface="BIZ UDゴシック" panose="020B0400000000000000" pitchFamily="49" charset="-128"/>
                  <a:ea typeface="BIZ UDゴシック" panose="020B0400000000000000" pitchFamily="49" charset="-128"/>
                </a:rPr>
                <a:t>2030</a:t>
              </a:r>
              <a:r>
                <a:rPr kumimoji="1" lang="ja-JP" altLang="en-US" sz="1200" dirty="0">
                  <a:latin typeface="BIZ UDゴシック" panose="020B0400000000000000" pitchFamily="49" charset="-128"/>
                  <a:ea typeface="BIZ UDゴシック" panose="020B0400000000000000" pitchFamily="49" charset="-128"/>
                </a:rPr>
                <a:t>（仮称）の趣旨及び視点等</a:t>
              </a:r>
              <a:r>
                <a:rPr kumimoji="1" lang="ja-JP" altLang="en-US" sz="1200" dirty="0">
                  <a:latin typeface="BIZ UDPゴシック" panose="020B0400000000000000" pitchFamily="50" charset="-128"/>
                  <a:ea typeface="BIZ UDPゴシック" panose="020B0400000000000000" pitchFamily="50" charset="-128"/>
                </a:rPr>
                <a:t>・・・・・・・・・・・・・・・・・・・・</a:t>
              </a:r>
              <a:endParaRPr kumimoji="1" lang="ja-JP" altLang="en-US" sz="1200" dirty="0">
                <a:latin typeface="BIZ UDゴシック" panose="020B0400000000000000" pitchFamily="49" charset="-128"/>
                <a:ea typeface="BIZ UDゴシック" panose="020B0400000000000000" pitchFamily="49" charset="-128"/>
              </a:endParaRPr>
            </a:p>
            <a:p>
              <a:pPr marL="179388" indent="-179388" algn="just">
                <a:lnSpc>
                  <a:spcPts val="2800"/>
                </a:lnSpc>
              </a:pPr>
              <a:r>
                <a:rPr kumimoji="1" lang="ja-JP" altLang="en-US" sz="1200" dirty="0">
                  <a:latin typeface="BIZ UDゴシック" panose="020B0400000000000000" pitchFamily="49" charset="-128"/>
                  <a:ea typeface="BIZ UDゴシック" panose="020B0400000000000000" pitchFamily="49" charset="-128"/>
                </a:rPr>
                <a:t>　１　プランの趣旨</a:t>
              </a:r>
              <a:r>
                <a:rPr kumimoji="1" lang="ja-JP" altLang="en-US" sz="1200" dirty="0">
                  <a:latin typeface="BIZ UDPゴシック" panose="020B0400000000000000" pitchFamily="50" charset="-128"/>
                  <a:ea typeface="BIZ UDPゴシック" panose="020B0400000000000000" pitchFamily="50" charset="-128"/>
                </a:rPr>
                <a:t>・・・・・・・・・・・・・・・・・・・・・・・・・・・・・・・・・・・・・・・・・・・・・・・・・・・・・・</a:t>
              </a:r>
              <a:endParaRPr kumimoji="1" lang="ja-JP" altLang="en-US" sz="1200" dirty="0">
                <a:latin typeface="BIZ UDゴシック" panose="020B0400000000000000" pitchFamily="49" charset="-128"/>
                <a:ea typeface="BIZ UDゴシック" panose="020B0400000000000000" pitchFamily="49" charset="-128"/>
              </a:endParaRPr>
            </a:p>
            <a:p>
              <a:pPr marL="179388" indent="-179388" algn="just">
                <a:lnSpc>
                  <a:spcPts val="2800"/>
                </a:lnSpc>
              </a:pPr>
              <a:r>
                <a:rPr kumimoji="1" lang="ja-JP" altLang="en-US" sz="1200" dirty="0">
                  <a:latin typeface="BIZ UDゴシック" panose="020B0400000000000000" pitchFamily="49" charset="-128"/>
                  <a:ea typeface="BIZ UDゴシック" panose="020B0400000000000000" pitchFamily="49" charset="-128"/>
                </a:rPr>
                <a:t>　２　プランの３つの視点</a:t>
              </a:r>
              <a:r>
                <a:rPr kumimoji="1" lang="ja-JP" altLang="en-US" sz="1200" dirty="0">
                  <a:latin typeface="BIZ UDPゴシック" panose="020B0400000000000000" pitchFamily="50" charset="-128"/>
                  <a:ea typeface="BIZ UDPゴシック" panose="020B0400000000000000" pitchFamily="50" charset="-128"/>
                </a:rPr>
                <a:t>・・・・・・・・・・・・・・・・・・・・・・・・・・・・・・・・・・・・・・・・・・・・・・・・</a:t>
              </a:r>
              <a:endParaRPr kumimoji="1" lang="en-US" altLang="ja-JP" sz="1200" dirty="0">
                <a:latin typeface="BIZ UDゴシック" panose="020B0400000000000000" pitchFamily="49" charset="-128"/>
                <a:ea typeface="BIZ UDゴシック" panose="020B0400000000000000" pitchFamily="49" charset="-128"/>
              </a:endParaRPr>
            </a:p>
            <a:p>
              <a:pPr marL="179388" indent="-179388" algn="just">
                <a:lnSpc>
                  <a:spcPts val="2800"/>
                </a:lnSpc>
              </a:pPr>
              <a:r>
                <a:rPr kumimoji="1" lang="ja-JP" altLang="en-US" sz="1200" dirty="0">
                  <a:latin typeface="BIZ UDゴシック" panose="020B0400000000000000" pitchFamily="49" charset="-128"/>
                  <a:ea typeface="BIZ UDゴシック" panose="020B0400000000000000" pitchFamily="49" charset="-128"/>
                </a:rPr>
                <a:t>　３　取組を進める４つの柱</a:t>
              </a:r>
              <a:r>
                <a:rPr kumimoji="1" lang="ja-JP" altLang="en-US" sz="1200" dirty="0">
                  <a:latin typeface="BIZ UDPゴシック" panose="020B0400000000000000" pitchFamily="50" charset="-128"/>
                  <a:ea typeface="BIZ UDPゴシック" panose="020B0400000000000000" pitchFamily="50" charset="-128"/>
                </a:rPr>
                <a:t>・・・・・・・・・・・・・・・・・・・・・・・・・・・・・・・・・・・・・・・・・・・・・・</a:t>
              </a:r>
              <a:endParaRPr kumimoji="1" lang="ja-JP" altLang="en-US" sz="1200" dirty="0">
                <a:latin typeface="BIZ UDゴシック" panose="020B0400000000000000" pitchFamily="49" charset="-128"/>
                <a:ea typeface="BIZ UDゴシック" panose="020B0400000000000000" pitchFamily="49" charset="-128"/>
              </a:endParaRPr>
            </a:p>
            <a:p>
              <a:pPr marL="179388" indent="-179388" algn="just">
                <a:lnSpc>
                  <a:spcPts val="2800"/>
                </a:lnSpc>
                <a:spcBef>
                  <a:spcPts val="600"/>
                </a:spcBef>
              </a:pPr>
              <a:r>
                <a:rPr kumimoji="1" lang="en-US" altLang="ja-JP" sz="1200" dirty="0">
                  <a:latin typeface="BIZ UDゴシック" panose="020B0400000000000000" pitchFamily="49" charset="-128"/>
                  <a:ea typeface="BIZ UDゴシック" panose="020B0400000000000000" pitchFamily="49" charset="-128"/>
                </a:rPr>
                <a:t>Ⅲ</a:t>
              </a:r>
              <a:r>
                <a:rPr kumimoji="1" lang="ja-JP" altLang="en-US" sz="1200" dirty="0">
                  <a:latin typeface="BIZ UDゴシック" panose="020B0400000000000000" pitchFamily="49" charset="-128"/>
                  <a:ea typeface="BIZ UDゴシック" panose="020B0400000000000000" pitchFamily="49" charset="-128"/>
                </a:rPr>
                <a:t>　柱ごとの主要取組事項</a:t>
              </a:r>
              <a:r>
                <a:rPr kumimoji="1" lang="ja-JP" altLang="en-US" sz="1200" dirty="0">
                  <a:latin typeface="BIZ UDPゴシック" panose="020B0400000000000000" pitchFamily="50" charset="-128"/>
                  <a:ea typeface="BIZ UDPゴシック" panose="020B0400000000000000" pitchFamily="50" charset="-128"/>
                </a:rPr>
                <a:t>・・・・・・・・・・・・・・・・・・・・・・・・・・・・・・・・・・・・・・・・・・・・・・・・</a:t>
              </a:r>
              <a:endParaRPr kumimoji="1" lang="ja-JP" altLang="en-US" sz="1200" dirty="0">
                <a:latin typeface="BIZ UDゴシック" panose="020B0400000000000000" pitchFamily="49" charset="-128"/>
                <a:ea typeface="BIZ UDゴシック" panose="020B0400000000000000" pitchFamily="49" charset="-128"/>
              </a:endParaRPr>
            </a:p>
            <a:p>
              <a:pPr marL="179388" indent="-179388" algn="just">
                <a:lnSpc>
                  <a:spcPts val="2800"/>
                </a:lnSpc>
              </a:pPr>
              <a:r>
                <a:rPr kumimoji="1" lang="ja-JP" altLang="en-US" sz="1200" dirty="0">
                  <a:latin typeface="BIZ UDゴシック" panose="020B0400000000000000" pitchFamily="49" charset="-128"/>
                  <a:ea typeface="BIZ UDゴシック" panose="020B0400000000000000" pitchFamily="49" charset="-128"/>
                </a:rPr>
                <a:t>　１　産業競争力の強化</a:t>
              </a:r>
              <a:r>
                <a:rPr kumimoji="1" lang="ja-JP" altLang="en-US" sz="1200" dirty="0">
                  <a:latin typeface="BIZ UDPゴシック" panose="020B0400000000000000" pitchFamily="50" charset="-128"/>
                  <a:ea typeface="BIZ UDPゴシック" panose="020B0400000000000000" pitchFamily="50" charset="-128"/>
                </a:rPr>
                <a:t>・・・・・・・・・・・・・・・・・・・・・・・・・・・・・・・・・・・・・・・・・・・・・・・・・・</a:t>
              </a:r>
              <a:endParaRPr kumimoji="1" lang="ja-JP" altLang="en-US" sz="1200" dirty="0">
                <a:latin typeface="BIZ UDゴシック" panose="020B0400000000000000" pitchFamily="49" charset="-128"/>
                <a:ea typeface="BIZ UDゴシック" panose="020B0400000000000000" pitchFamily="49" charset="-128"/>
              </a:endParaRPr>
            </a:p>
            <a:p>
              <a:pPr marL="179388" indent="-179388" algn="just">
                <a:lnSpc>
                  <a:spcPts val="2800"/>
                </a:lnSpc>
              </a:pPr>
              <a:r>
                <a:rPr kumimoji="1" lang="ja-JP" altLang="en-US" sz="1200" dirty="0">
                  <a:latin typeface="BIZ UDゴシック" panose="020B0400000000000000" pitchFamily="49" charset="-128"/>
                  <a:ea typeface="BIZ UDゴシック" panose="020B0400000000000000" pitchFamily="49" charset="-128"/>
                </a:rPr>
                <a:t>　２　地域社会の課題の解決</a:t>
              </a:r>
              <a:r>
                <a:rPr kumimoji="1" lang="ja-JP" altLang="en-US" sz="1200" dirty="0">
                  <a:latin typeface="BIZ UDPゴシック" panose="020B0400000000000000" pitchFamily="50" charset="-128"/>
                  <a:ea typeface="BIZ UDPゴシック" panose="020B0400000000000000" pitchFamily="50" charset="-128"/>
                </a:rPr>
                <a:t>・・・・・・・・・・・・・・・・・・・・・・・・・・・・・・・・・・・・・・・・・・・・・・</a:t>
              </a:r>
              <a:endParaRPr kumimoji="1" lang="en-US" altLang="ja-JP" sz="1200" dirty="0">
                <a:latin typeface="BIZ UDゴシック" panose="020B0400000000000000" pitchFamily="49" charset="-128"/>
                <a:ea typeface="BIZ UDゴシック" panose="020B0400000000000000" pitchFamily="49" charset="-128"/>
              </a:endParaRPr>
            </a:p>
            <a:p>
              <a:pPr marL="179388" indent="-179388" algn="just">
                <a:lnSpc>
                  <a:spcPts val="2800"/>
                </a:lnSpc>
              </a:pPr>
              <a:r>
                <a:rPr kumimoji="1" lang="ja-JP" altLang="en-US" sz="1200" dirty="0">
                  <a:latin typeface="BIZ UDゴシック" panose="020B0400000000000000" pitchFamily="49" charset="-128"/>
                  <a:ea typeface="BIZ UDゴシック" panose="020B0400000000000000" pitchFamily="49" charset="-128"/>
                </a:rPr>
                <a:t>　３　行政サービスの利便性の向上等</a:t>
              </a:r>
              <a:r>
                <a:rPr kumimoji="1" lang="ja-JP" altLang="en-US" sz="1200" dirty="0">
                  <a:latin typeface="BIZ UDPゴシック" panose="020B0400000000000000" pitchFamily="50" charset="-128"/>
                  <a:ea typeface="BIZ UDPゴシック" panose="020B0400000000000000" pitchFamily="50" charset="-128"/>
                </a:rPr>
                <a:t>・・・・・・・・・・・・・・・・・・・・・・・・・・・・・・・・・・・・・・</a:t>
              </a:r>
              <a:endParaRPr kumimoji="1" lang="en-US" altLang="ja-JP" sz="1200" dirty="0">
                <a:latin typeface="BIZ UDゴシック" panose="020B0400000000000000" pitchFamily="49" charset="-128"/>
                <a:ea typeface="BIZ UDゴシック" panose="020B0400000000000000" pitchFamily="49" charset="-128"/>
              </a:endParaRPr>
            </a:p>
            <a:p>
              <a:pPr marL="179388" indent="-179388" algn="just">
                <a:lnSpc>
                  <a:spcPts val="2800"/>
                </a:lnSpc>
              </a:pPr>
              <a:r>
                <a:rPr kumimoji="1" lang="ja-JP" altLang="en-US" sz="1200" dirty="0">
                  <a:latin typeface="BIZ UDゴシック" panose="020B0400000000000000" pitchFamily="49" charset="-128"/>
                  <a:ea typeface="BIZ UDゴシック" panose="020B0400000000000000" pitchFamily="49" charset="-128"/>
                </a:rPr>
                <a:t>　４　人材の育成及び活用等</a:t>
              </a:r>
              <a:r>
                <a:rPr kumimoji="1" lang="ja-JP" altLang="en-US" sz="1200" dirty="0">
                  <a:latin typeface="BIZ UDPゴシック" panose="020B0400000000000000" pitchFamily="50" charset="-128"/>
                  <a:ea typeface="BIZ UDPゴシック" panose="020B0400000000000000" pitchFamily="50" charset="-128"/>
                </a:rPr>
                <a:t>・・・・・・・・・・・・・・・・・・・・・・・・・・・・・・・・・・・・・・・・・・・・・・</a:t>
              </a:r>
              <a:endParaRPr kumimoji="1" lang="en-US" altLang="ja-JP" sz="1200" dirty="0">
                <a:latin typeface="BIZ UDゴシック" panose="020B0400000000000000" pitchFamily="49" charset="-128"/>
                <a:ea typeface="BIZ UDゴシック" panose="020B0400000000000000" pitchFamily="49" charset="-128"/>
              </a:endParaRPr>
            </a:p>
            <a:p>
              <a:pPr marL="179388" indent="-179388" algn="just">
                <a:lnSpc>
                  <a:spcPts val="2800"/>
                </a:lnSpc>
              </a:pPr>
              <a:endParaRPr kumimoji="1" lang="ja-JP" altLang="en-US" sz="1200" dirty="0">
                <a:latin typeface="BIZ UDゴシック" panose="020B0400000000000000" pitchFamily="49" charset="-128"/>
                <a:ea typeface="BIZ UDゴシック" panose="020B0400000000000000" pitchFamily="49" charset="-128"/>
              </a:endParaRPr>
            </a:p>
          </p:txBody>
        </p:sp>
        <p:sp>
          <p:nvSpPr>
            <p:cNvPr id="5" name="テキスト ボックス 4">
              <a:extLst>
                <a:ext uri="{FF2B5EF4-FFF2-40B4-BE49-F238E27FC236}">
                  <a16:creationId xmlns:a16="http://schemas.microsoft.com/office/drawing/2014/main" id="{B15C3BB2-4627-4517-A812-DD6A7085D9F0}"/>
                </a:ext>
              </a:extLst>
            </p:cNvPr>
            <p:cNvSpPr txBox="1"/>
            <p:nvPr/>
          </p:nvSpPr>
          <p:spPr>
            <a:xfrm>
              <a:off x="6743700" y="767962"/>
              <a:ext cx="415845" cy="5472396"/>
            </a:xfrm>
            <a:prstGeom prst="rect">
              <a:avLst/>
            </a:prstGeom>
            <a:noFill/>
          </p:spPr>
          <p:txBody>
            <a:bodyPr wrap="square" lIns="0" tIns="0" rIns="0" bIns="0" rtlCol="0">
              <a:spAutoFit/>
            </a:bodyPr>
            <a:lstStyle/>
            <a:p>
              <a:pPr marL="179388" indent="-179388" algn="r">
                <a:lnSpc>
                  <a:spcPts val="2800"/>
                </a:lnSpc>
              </a:pPr>
              <a:r>
                <a:rPr kumimoji="1" lang="ja-JP" altLang="en-US" sz="1200" dirty="0">
                  <a:latin typeface="BIZ UDゴシック" panose="020B0400000000000000" pitchFamily="49" charset="-128"/>
                  <a:ea typeface="BIZ UDゴシック" panose="020B0400000000000000" pitchFamily="49" charset="-128"/>
                </a:rPr>
                <a:t>３</a:t>
              </a:r>
              <a:endParaRPr kumimoji="1" lang="en-US" altLang="ja-JP" sz="1200" dirty="0">
                <a:latin typeface="BIZ UDゴシック" panose="020B0400000000000000" pitchFamily="49" charset="-128"/>
                <a:ea typeface="BIZ UDゴシック" panose="020B0400000000000000" pitchFamily="49" charset="-128"/>
              </a:endParaRPr>
            </a:p>
            <a:p>
              <a:pPr marL="179388" indent="-179388" algn="r">
                <a:lnSpc>
                  <a:spcPts val="2800"/>
                </a:lnSpc>
              </a:pPr>
              <a:r>
                <a:rPr kumimoji="1" lang="ja-JP" altLang="en-US" sz="1200" dirty="0">
                  <a:latin typeface="BIZ UDゴシック" panose="020B0400000000000000" pitchFamily="49" charset="-128"/>
                  <a:ea typeface="BIZ UDゴシック" panose="020B0400000000000000" pitchFamily="49" charset="-128"/>
                </a:rPr>
                <a:t>３</a:t>
              </a:r>
              <a:endParaRPr kumimoji="1" lang="en-US" altLang="ja-JP" sz="1200" dirty="0">
                <a:latin typeface="BIZ UDゴシック" panose="020B0400000000000000" pitchFamily="49" charset="-128"/>
                <a:ea typeface="BIZ UDゴシック" panose="020B0400000000000000" pitchFamily="49" charset="-128"/>
              </a:endParaRPr>
            </a:p>
            <a:p>
              <a:pPr marL="179388" indent="-179388" algn="r">
                <a:lnSpc>
                  <a:spcPts val="2800"/>
                </a:lnSpc>
              </a:pPr>
              <a:r>
                <a:rPr kumimoji="1" lang="ja-JP" altLang="en-US" sz="1200" dirty="0">
                  <a:latin typeface="BIZ UDゴシック" panose="020B0400000000000000" pitchFamily="49" charset="-128"/>
                  <a:ea typeface="BIZ UDゴシック" panose="020B0400000000000000" pitchFamily="49" charset="-128"/>
                </a:rPr>
                <a:t>４</a:t>
              </a:r>
              <a:endParaRPr kumimoji="1" lang="en-US" altLang="ja-JP" sz="1200" dirty="0">
                <a:latin typeface="BIZ UDゴシック" panose="020B0400000000000000" pitchFamily="49" charset="-128"/>
                <a:ea typeface="BIZ UDゴシック" panose="020B0400000000000000" pitchFamily="49" charset="-128"/>
              </a:endParaRPr>
            </a:p>
            <a:p>
              <a:pPr marL="179388" indent="-179388" algn="r">
                <a:lnSpc>
                  <a:spcPts val="2800"/>
                </a:lnSpc>
              </a:pPr>
              <a:r>
                <a:rPr kumimoji="1" lang="ja-JP" altLang="en-US" sz="1200" dirty="0">
                  <a:latin typeface="BIZ UDゴシック" panose="020B0400000000000000" pitchFamily="49" charset="-128"/>
                  <a:ea typeface="BIZ UDゴシック" panose="020B0400000000000000" pitchFamily="49" charset="-128"/>
                </a:rPr>
                <a:t>７</a:t>
              </a:r>
              <a:endParaRPr kumimoji="1" lang="en-US" altLang="ja-JP" sz="1200" dirty="0">
                <a:latin typeface="BIZ UDゴシック" panose="020B0400000000000000" pitchFamily="49" charset="-128"/>
                <a:ea typeface="BIZ UDゴシック" panose="020B0400000000000000" pitchFamily="49" charset="-128"/>
              </a:endParaRPr>
            </a:p>
            <a:p>
              <a:pPr marL="179388" indent="-179388" algn="r">
                <a:lnSpc>
                  <a:spcPts val="2800"/>
                </a:lnSpc>
              </a:pPr>
              <a:r>
                <a:rPr kumimoji="1" lang="ja-JP" altLang="en-US" sz="1200" dirty="0">
                  <a:latin typeface="BIZ UDゴシック" panose="020B0400000000000000" pitchFamily="49" charset="-128"/>
                  <a:ea typeface="BIZ UDゴシック" panose="020B0400000000000000" pitchFamily="49" charset="-128"/>
                </a:rPr>
                <a:t>７</a:t>
              </a:r>
              <a:endParaRPr kumimoji="1" lang="en-US" altLang="ja-JP" sz="1200" dirty="0">
                <a:latin typeface="BIZ UDゴシック" panose="020B0400000000000000" pitchFamily="49" charset="-128"/>
                <a:ea typeface="BIZ UDゴシック" panose="020B0400000000000000" pitchFamily="49" charset="-128"/>
              </a:endParaRPr>
            </a:p>
            <a:p>
              <a:pPr marL="179388" indent="-179388" algn="r">
                <a:lnSpc>
                  <a:spcPts val="2800"/>
                </a:lnSpc>
              </a:pPr>
              <a:r>
                <a:rPr kumimoji="1" lang="ja-JP" altLang="en-US" sz="1200" dirty="0">
                  <a:latin typeface="BIZ UDゴシック" panose="020B0400000000000000" pitchFamily="49" charset="-128"/>
                  <a:ea typeface="BIZ UDゴシック" panose="020B0400000000000000" pitchFamily="49" charset="-128"/>
                </a:rPr>
                <a:t>９</a:t>
              </a:r>
              <a:endParaRPr kumimoji="1" lang="en-US" altLang="ja-JP" sz="1200" dirty="0">
                <a:latin typeface="BIZ UDゴシック" panose="020B0400000000000000" pitchFamily="49" charset="-128"/>
                <a:ea typeface="BIZ UDゴシック" panose="020B0400000000000000" pitchFamily="49" charset="-128"/>
              </a:endParaRPr>
            </a:p>
            <a:p>
              <a:pPr marL="179388" indent="-179388" algn="r">
                <a:lnSpc>
                  <a:spcPts val="2800"/>
                </a:lnSpc>
                <a:spcBef>
                  <a:spcPts val="600"/>
                </a:spcBef>
              </a:pPr>
              <a:r>
                <a:rPr kumimoji="1" lang="ja-JP" altLang="en-US" sz="1200" dirty="0">
                  <a:latin typeface="BIZ UDゴシック" panose="020B0400000000000000" pitchFamily="49" charset="-128"/>
                  <a:ea typeface="BIZ UDゴシック" panose="020B0400000000000000" pitchFamily="49" charset="-128"/>
                </a:rPr>
                <a:t>１０</a:t>
              </a:r>
              <a:endParaRPr kumimoji="1" lang="en-US" altLang="ja-JP" sz="1200" dirty="0">
                <a:latin typeface="BIZ UDゴシック" panose="020B0400000000000000" pitchFamily="49" charset="-128"/>
                <a:ea typeface="BIZ UDゴシック" panose="020B0400000000000000" pitchFamily="49" charset="-128"/>
              </a:endParaRPr>
            </a:p>
            <a:p>
              <a:pPr marL="179388" indent="-179388" algn="r">
                <a:lnSpc>
                  <a:spcPts val="2800"/>
                </a:lnSpc>
              </a:pPr>
              <a:r>
                <a:rPr kumimoji="1" lang="ja-JP" altLang="en-US" sz="1200" dirty="0">
                  <a:latin typeface="BIZ UDゴシック" panose="020B0400000000000000" pitchFamily="49" charset="-128"/>
                  <a:ea typeface="BIZ UDゴシック" panose="020B0400000000000000" pitchFamily="49" charset="-128"/>
                </a:rPr>
                <a:t>１０</a:t>
              </a:r>
              <a:endParaRPr kumimoji="1" lang="en-US" altLang="ja-JP" sz="1200" dirty="0">
                <a:latin typeface="BIZ UDゴシック" panose="020B0400000000000000" pitchFamily="49" charset="-128"/>
                <a:ea typeface="BIZ UDゴシック" panose="020B0400000000000000" pitchFamily="49" charset="-128"/>
              </a:endParaRPr>
            </a:p>
            <a:p>
              <a:pPr marL="179388" indent="-179388" algn="r">
                <a:lnSpc>
                  <a:spcPts val="2800"/>
                </a:lnSpc>
              </a:pPr>
              <a:r>
                <a:rPr kumimoji="1" lang="ja-JP" altLang="en-US" sz="1200" dirty="0">
                  <a:latin typeface="BIZ UDゴシック" panose="020B0400000000000000" pitchFamily="49" charset="-128"/>
                  <a:ea typeface="BIZ UDゴシック" panose="020B0400000000000000" pitchFamily="49" charset="-128"/>
                </a:rPr>
                <a:t>１１</a:t>
              </a:r>
              <a:endParaRPr kumimoji="1" lang="en-US" altLang="ja-JP" sz="1200" dirty="0">
                <a:latin typeface="BIZ UDゴシック" panose="020B0400000000000000" pitchFamily="49" charset="-128"/>
                <a:ea typeface="BIZ UDゴシック" panose="020B0400000000000000" pitchFamily="49" charset="-128"/>
              </a:endParaRPr>
            </a:p>
            <a:p>
              <a:pPr marL="179388" indent="-179388" algn="r">
                <a:lnSpc>
                  <a:spcPts val="2800"/>
                </a:lnSpc>
              </a:pPr>
              <a:r>
                <a:rPr kumimoji="1" lang="ja-JP" altLang="en-US" sz="1200" dirty="0">
                  <a:latin typeface="BIZ UDゴシック" panose="020B0400000000000000" pitchFamily="49" charset="-128"/>
                  <a:ea typeface="BIZ UDゴシック" panose="020B0400000000000000" pitchFamily="49" charset="-128"/>
                </a:rPr>
                <a:t>１２</a:t>
              </a:r>
              <a:endParaRPr kumimoji="1" lang="en-US" altLang="ja-JP" sz="1200" dirty="0">
                <a:latin typeface="BIZ UDゴシック" panose="020B0400000000000000" pitchFamily="49" charset="-128"/>
                <a:ea typeface="BIZ UDゴシック" panose="020B0400000000000000" pitchFamily="49" charset="-128"/>
              </a:endParaRPr>
            </a:p>
            <a:p>
              <a:pPr marL="179388" indent="-179388" algn="r">
                <a:lnSpc>
                  <a:spcPts val="2800"/>
                </a:lnSpc>
                <a:spcBef>
                  <a:spcPts val="600"/>
                </a:spcBef>
              </a:pPr>
              <a:r>
                <a:rPr kumimoji="1" lang="ja-JP" altLang="en-US" sz="1200" dirty="0">
                  <a:latin typeface="BIZ UDゴシック" panose="020B0400000000000000" pitchFamily="49" charset="-128"/>
                  <a:ea typeface="BIZ UDゴシック" panose="020B0400000000000000" pitchFamily="49" charset="-128"/>
                </a:rPr>
                <a:t>１４</a:t>
              </a:r>
              <a:endParaRPr kumimoji="1" lang="en-US" altLang="ja-JP" sz="1200" dirty="0">
                <a:latin typeface="BIZ UDゴシック" panose="020B0400000000000000" pitchFamily="49" charset="-128"/>
                <a:ea typeface="BIZ UDゴシック" panose="020B0400000000000000" pitchFamily="49" charset="-128"/>
              </a:endParaRPr>
            </a:p>
            <a:p>
              <a:pPr marL="179388" indent="-179388" algn="r">
                <a:lnSpc>
                  <a:spcPts val="2800"/>
                </a:lnSpc>
              </a:pPr>
              <a:r>
                <a:rPr kumimoji="1" lang="ja-JP" altLang="en-US" sz="1200" dirty="0">
                  <a:latin typeface="BIZ UDゴシック" panose="020B0400000000000000" pitchFamily="49" charset="-128"/>
                  <a:ea typeface="BIZ UDゴシック" panose="020B0400000000000000" pitchFamily="49" charset="-128"/>
                </a:rPr>
                <a:t>１５</a:t>
              </a:r>
              <a:endParaRPr kumimoji="1" lang="en-US" altLang="ja-JP" sz="1200" dirty="0">
                <a:latin typeface="BIZ UDゴシック" panose="020B0400000000000000" pitchFamily="49" charset="-128"/>
                <a:ea typeface="BIZ UDゴシック" panose="020B0400000000000000" pitchFamily="49" charset="-128"/>
              </a:endParaRPr>
            </a:p>
            <a:p>
              <a:pPr marL="179388" indent="-179388" algn="r">
                <a:lnSpc>
                  <a:spcPts val="2800"/>
                </a:lnSpc>
              </a:pPr>
              <a:r>
                <a:rPr kumimoji="1" lang="ja-JP" altLang="en-US" sz="1200" dirty="0">
                  <a:latin typeface="BIZ UDゴシック" panose="020B0400000000000000" pitchFamily="49" charset="-128"/>
                  <a:ea typeface="BIZ UDゴシック" panose="020B0400000000000000" pitchFamily="49" charset="-128"/>
                </a:rPr>
                <a:t>１９</a:t>
              </a:r>
              <a:endParaRPr kumimoji="1" lang="en-US" altLang="ja-JP" sz="1200" dirty="0">
                <a:latin typeface="BIZ UDゴシック" panose="020B0400000000000000" pitchFamily="49" charset="-128"/>
                <a:ea typeface="BIZ UDゴシック" panose="020B0400000000000000" pitchFamily="49" charset="-128"/>
              </a:endParaRPr>
            </a:p>
            <a:p>
              <a:pPr marL="179388" indent="-179388" algn="r">
                <a:lnSpc>
                  <a:spcPts val="2800"/>
                </a:lnSpc>
              </a:pPr>
              <a:r>
                <a:rPr kumimoji="1" lang="ja-JP" altLang="en-US" sz="1200" dirty="0">
                  <a:latin typeface="BIZ UDゴシック" panose="020B0400000000000000" pitchFamily="49" charset="-128"/>
                  <a:ea typeface="BIZ UDゴシック" panose="020B0400000000000000" pitchFamily="49" charset="-128"/>
                </a:rPr>
                <a:t>２６</a:t>
              </a:r>
              <a:endParaRPr kumimoji="1" lang="en-US" altLang="ja-JP" sz="1200" dirty="0">
                <a:latin typeface="BIZ UDゴシック" panose="020B0400000000000000" pitchFamily="49" charset="-128"/>
                <a:ea typeface="BIZ UDゴシック" panose="020B0400000000000000" pitchFamily="49" charset="-128"/>
              </a:endParaRPr>
            </a:p>
            <a:p>
              <a:pPr marL="179388" indent="-179388" algn="r">
                <a:lnSpc>
                  <a:spcPts val="2800"/>
                </a:lnSpc>
              </a:pPr>
              <a:r>
                <a:rPr kumimoji="1" lang="ja-JP" altLang="en-US" sz="1200" dirty="0">
                  <a:latin typeface="BIZ UDゴシック" panose="020B0400000000000000" pitchFamily="49" charset="-128"/>
                  <a:ea typeface="BIZ UDゴシック" panose="020B0400000000000000" pitchFamily="49" charset="-128"/>
                </a:rPr>
                <a:t>３２</a:t>
              </a:r>
              <a:endParaRPr kumimoji="1" lang="en-US" altLang="ja-JP" sz="1200" dirty="0">
                <a:latin typeface="BIZ UDゴシック" panose="020B0400000000000000" pitchFamily="49" charset="-128"/>
                <a:ea typeface="BIZ UDゴシック" panose="020B0400000000000000" pitchFamily="49" charset="-128"/>
              </a:endParaRPr>
            </a:p>
          </p:txBody>
        </p:sp>
      </p:grpSp>
      <p:sp>
        <p:nvSpPr>
          <p:cNvPr id="6" name="正方形/長方形 5">
            <a:extLst>
              <a:ext uri="{FF2B5EF4-FFF2-40B4-BE49-F238E27FC236}">
                <a16:creationId xmlns:a16="http://schemas.microsoft.com/office/drawing/2014/main" id="{88D8D32E-F2F8-3A7D-BB40-42377C7E87CF}"/>
              </a:ext>
            </a:extLst>
          </p:cNvPr>
          <p:cNvSpPr/>
          <p:nvPr/>
        </p:nvSpPr>
        <p:spPr>
          <a:xfrm>
            <a:off x="-1" y="-1"/>
            <a:ext cx="9906001" cy="59266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a:solidFill>
                  <a:schemeClr val="bg2">
                    <a:lumMod val="10000"/>
                  </a:schemeClr>
                </a:solidFill>
              </a:rPr>
              <a:t>目　　　次</a:t>
            </a:r>
            <a:endParaRPr kumimoji="1" lang="ja-JP" altLang="en-US">
              <a:solidFill>
                <a:schemeClr val="bg2">
                  <a:lumMod val="10000"/>
                </a:schemeClr>
              </a:solidFill>
            </a:endParaRPr>
          </a:p>
        </p:txBody>
      </p:sp>
    </p:spTree>
    <p:extLst>
      <p:ext uri="{BB962C8B-B14F-4D97-AF65-F5344CB8AC3E}">
        <p14:creationId xmlns:p14="http://schemas.microsoft.com/office/powerpoint/2010/main" val="2049120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28DBA-383C-A002-6636-BAE69135253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253B81E-939D-B15D-D2F8-FD8252B8B653}"/>
              </a:ext>
            </a:extLst>
          </p:cNvPr>
          <p:cNvSpPr>
            <a:spLocks noGrp="1"/>
          </p:cNvSpPr>
          <p:nvPr>
            <p:ph type="title"/>
          </p:nvPr>
        </p:nvSpPr>
        <p:spPr>
          <a:xfrm>
            <a:off x="207213" y="78335"/>
            <a:ext cx="9212831" cy="594393"/>
          </a:xfrm>
        </p:spPr>
        <p:txBody>
          <a:bodyPr/>
          <a:lstStyle/>
          <a:p>
            <a:r>
              <a:rPr lang="ja-JP" altLang="en-US" dirty="0"/>
              <a:t>２　地域社会の課題の解決</a:t>
            </a:r>
          </a:p>
        </p:txBody>
      </p:sp>
      <p:sp>
        <p:nvSpPr>
          <p:cNvPr id="3" name="テキスト プレースホルダー 2">
            <a:extLst>
              <a:ext uri="{FF2B5EF4-FFF2-40B4-BE49-F238E27FC236}">
                <a16:creationId xmlns:a16="http://schemas.microsoft.com/office/drawing/2014/main" id="{EFF939B6-06A4-0B3F-B3EA-8CAC65E0713A}"/>
              </a:ext>
            </a:extLst>
          </p:cNvPr>
          <p:cNvSpPr>
            <a:spLocks noGrp="1"/>
          </p:cNvSpPr>
          <p:nvPr>
            <p:ph type="body" sz="quarter" idx="10"/>
          </p:nvPr>
        </p:nvSpPr>
        <p:spPr>
          <a:xfrm>
            <a:off x="291666" y="933883"/>
            <a:ext cx="8993649" cy="446837"/>
          </a:xfrm>
        </p:spPr>
        <p:txBody>
          <a:bodyPr>
            <a:normAutofit/>
          </a:bodyPr>
          <a:lstStyle/>
          <a:p>
            <a:r>
              <a:rPr lang="ja-JP" altLang="en-US"/>
              <a:t>２　子ども・若者が健やかに成長できる社会の実現</a:t>
            </a:r>
          </a:p>
        </p:txBody>
      </p:sp>
      <p:sp>
        <p:nvSpPr>
          <p:cNvPr id="5" name="テキスト プレースホルダー 4">
            <a:extLst>
              <a:ext uri="{FF2B5EF4-FFF2-40B4-BE49-F238E27FC236}">
                <a16:creationId xmlns:a16="http://schemas.microsoft.com/office/drawing/2014/main" id="{30951F0D-FD25-27E2-682E-58E30BE9C48A}"/>
              </a:ext>
            </a:extLst>
          </p:cNvPr>
          <p:cNvSpPr>
            <a:spLocks noGrp="1"/>
          </p:cNvSpPr>
          <p:nvPr>
            <p:ph type="body" sz="quarter" idx="11"/>
          </p:nvPr>
        </p:nvSpPr>
        <p:spPr>
          <a:xfrm>
            <a:off x="5373977" y="1959358"/>
            <a:ext cx="2894400" cy="2045514"/>
          </a:xfrm>
        </p:spPr>
        <p:txBody>
          <a:bodyPr>
            <a:normAutofit/>
          </a:bodyPr>
          <a:lstStyle/>
          <a:p>
            <a:r>
              <a:rPr lang="ja-JP" altLang="en-US" dirty="0"/>
              <a:t>デジタル技術を活用することで、子ども・若者の成長を支える環境と、希望を持って結婚や子育てができる地域社会が構築されている。</a:t>
            </a:r>
          </a:p>
        </p:txBody>
      </p:sp>
      <p:sp>
        <p:nvSpPr>
          <p:cNvPr id="6" name="テキスト プレースホルダー 5">
            <a:extLst>
              <a:ext uri="{FF2B5EF4-FFF2-40B4-BE49-F238E27FC236}">
                <a16:creationId xmlns:a16="http://schemas.microsoft.com/office/drawing/2014/main" id="{8C01AE40-FA26-9D76-1D25-C92E12FC4F2B}"/>
              </a:ext>
            </a:extLst>
          </p:cNvPr>
          <p:cNvSpPr>
            <a:spLocks noGrp="1"/>
          </p:cNvSpPr>
          <p:nvPr>
            <p:ph type="body" sz="quarter" idx="15"/>
          </p:nvPr>
        </p:nvSpPr>
        <p:spPr>
          <a:xfrm>
            <a:off x="349200" y="1959357"/>
            <a:ext cx="2893001" cy="2045515"/>
          </a:xfrm>
        </p:spPr>
        <p:txBody>
          <a:bodyPr>
            <a:normAutofit/>
          </a:bodyPr>
          <a:lstStyle/>
          <a:p>
            <a:r>
              <a:rPr lang="ja-JP" altLang="en-US"/>
              <a:t>子ども・若者・子育てに関する課題が複雑化する中、子ども・若者が健やかに成長できる環境や、結婚や子育てに対する支援を一層充実する必要がある。</a:t>
            </a:r>
          </a:p>
        </p:txBody>
      </p:sp>
      <p:sp>
        <p:nvSpPr>
          <p:cNvPr id="13" name="テキスト プレースホルダー 12">
            <a:extLst>
              <a:ext uri="{FF2B5EF4-FFF2-40B4-BE49-F238E27FC236}">
                <a16:creationId xmlns:a16="http://schemas.microsoft.com/office/drawing/2014/main" id="{23ACCB8C-0110-9FDD-37F5-75333357CD02}"/>
              </a:ext>
            </a:extLst>
          </p:cNvPr>
          <p:cNvSpPr>
            <a:spLocks noGrp="1"/>
          </p:cNvSpPr>
          <p:nvPr>
            <p:ph type="body" sz="quarter" idx="19"/>
          </p:nvPr>
        </p:nvSpPr>
        <p:spPr>
          <a:xfrm>
            <a:off x="349200" y="4758063"/>
            <a:ext cx="7812612" cy="284163"/>
          </a:xfrm>
        </p:spPr>
        <p:txBody>
          <a:bodyPr/>
          <a:lstStyle/>
          <a:p>
            <a:r>
              <a:rPr lang="ja-JP" altLang="en-US"/>
              <a:t>子ども・若者の成長や結婚、子育てを支える環境づくりを行う。</a:t>
            </a:r>
          </a:p>
        </p:txBody>
      </p:sp>
      <p:sp>
        <p:nvSpPr>
          <p:cNvPr id="7" name="テキスト プレースホルダー 6">
            <a:extLst>
              <a:ext uri="{FF2B5EF4-FFF2-40B4-BE49-F238E27FC236}">
                <a16:creationId xmlns:a16="http://schemas.microsoft.com/office/drawing/2014/main" id="{7F104530-0A2A-3460-D0B3-2D1B50A1E711}"/>
              </a:ext>
            </a:extLst>
          </p:cNvPr>
          <p:cNvSpPr>
            <a:spLocks noGrp="1"/>
          </p:cNvSpPr>
          <p:nvPr>
            <p:ph type="body" sz="quarter" idx="13"/>
          </p:nvPr>
        </p:nvSpPr>
        <p:spPr>
          <a:xfrm>
            <a:off x="618128" y="5062709"/>
            <a:ext cx="6508800" cy="1052216"/>
          </a:xfrm>
        </p:spPr>
        <p:txBody>
          <a:bodyPr vert="horz" lIns="91440" tIns="45720" rIns="91440" bIns="45720" rtlCol="0" anchor="t">
            <a:normAutofit/>
          </a:bodyPr>
          <a:lstStyle/>
          <a:p>
            <a:r>
              <a:rPr lang="ja-JP" altLang="en-US" dirty="0"/>
              <a:t>スマートフォン等を活用した子育て支援情報の提供</a:t>
            </a:r>
            <a:endParaRPr lang="en-US" altLang="ja-JP" dirty="0"/>
          </a:p>
          <a:p>
            <a:r>
              <a:rPr lang="ja-JP" altLang="en-US" dirty="0"/>
              <a:t>ＡＩやオンライン等を活用した結婚支援</a:t>
            </a:r>
          </a:p>
        </p:txBody>
      </p:sp>
      <p:pic>
        <p:nvPicPr>
          <p:cNvPr id="1026" name="Picture 2">
            <a:extLst>
              <a:ext uri="{FF2B5EF4-FFF2-40B4-BE49-F238E27FC236}">
                <a16:creationId xmlns:a16="http://schemas.microsoft.com/office/drawing/2014/main" id="{9DE8F4B3-8901-3AFD-81FA-7798774CA582}"/>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l="1641" r="1315"/>
          <a:stretch/>
        </p:blipFill>
        <p:spPr bwMode="auto">
          <a:xfrm>
            <a:off x="7214235" y="4351675"/>
            <a:ext cx="1072515" cy="2121992"/>
          </a:xfrm>
          <a:prstGeom prst="roundRect">
            <a:avLst/>
          </a:prstGeom>
          <a:noFill/>
          <a:extLst>
            <a:ext uri="{909E8E84-426E-40DD-AFC4-6F175D3DCCD1}">
              <a14:hiddenFill xmlns:a14="http://schemas.microsoft.com/office/drawing/2010/main">
                <a:solidFill>
                  <a:srgbClr val="FFFFFF"/>
                </a:solidFill>
              </a14:hiddenFill>
            </a:ext>
          </a:extLst>
        </p:spPr>
      </p:pic>
      <p:pic>
        <p:nvPicPr>
          <p:cNvPr id="16" name="図プレースホルダー 13" descr="挿絵 が含まれている画像&#10;&#10;AI によって生成されたコンテンツは間違っている可能性があります。">
            <a:extLst>
              <a:ext uri="{FF2B5EF4-FFF2-40B4-BE49-F238E27FC236}">
                <a16:creationId xmlns:a16="http://schemas.microsoft.com/office/drawing/2014/main" id="{9C2643D7-0265-9052-C294-D6F7DA274E97}"/>
              </a:ext>
            </a:extLst>
          </p:cNvPr>
          <p:cNvPicPr>
            <a:picLocks noChangeAspect="1"/>
          </p:cNvPicPr>
          <p:nvPr/>
        </p:nvPicPr>
        <p:blipFill>
          <a:blip r:embed="rId4" cstate="print">
            <a:extLst>
              <a:ext uri="{28A0092B-C50C-407E-A947-70E740481C1C}">
                <a14:useLocalDpi xmlns:a14="http://schemas.microsoft.com/office/drawing/2010/main"/>
              </a:ext>
            </a:extLst>
          </a:blip>
          <a:srcRect t="-619" b="1490"/>
          <a:stretch/>
        </p:blipFill>
        <p:spPr>
          <a:xfrm>
            <a:off x="3167063" y="2417763"/>
            <a:ext cx="1409700" cy="1065213"/>
          </a:xfrm>
          <a:prstGeom prst="rect">
            <a:avLst/>
          </a:prstGeom>
        </p:spPr>
      </p:pic>
      <p:pic>
        <p:nvPicPr>
          <p:cNvPr id="17" name="図プレースホルダー 11" descr="アイコン&#10;&#10;AI によって生成されたコンテンツは間違っている可能性があります。">
            <a:extLst>
              <a:ext uri="{FF2B5EF4-FFF2-40B4-BE49-F238E27FC236}">
                <a16:creationId xmlns:a16="http://schemas.microsoft.com/office/drawing/2014/main" id="{7D8B39FE-0B36-9850-C27C-29CC702EA798}"/>
              </a:ext>
            </a:extLst>
          </p:cNvPr>
          <p:cNvPicPr>
            <a:picLocks noChangeAspect="1"/>
          </p:cNvPicPr>
          <p:nvPr/>
        </p:nvPicPr>
        <p:blipFill>
          <a:blip r:embed="rId5" cstate="print">
            <a:extLst>
              <a:ext uri="{28A0092B-C50C-407E-A947-70E740481C1C}">
                <a14:useLocalDpi xmlns:a14="http://schemas.microsoft.com/office/drawing/2010/main"/>
              </a:ext>
            </a:extLst>
          </a:blip>
          <a:srcRect t="-9122" b="-2364"/>
          <a:stretch/>
        </p:blipFill>
        <p:spPr>
          <a:xfrm>
            <a:off x="8286750" y="2347912"/>
            <a:ext cx="1163637" cy="1254125"/>
          </a:xfrm>
          <a:prstGeom prst="rect">
            <a:avLst/>
          </a:prstGeom>
        </p:spPr>
      </p:pic>
    </p:spTree>
    <p:extLst>
      <p:ext uri="{BB962C8B-B14F-4D97-AF65-F5344CB8AC3E}">
        <p14:creationId xmlns:p14="http://schemas.microsoft.com/office/powerpoint/2010/main" val="2819726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95963-A5A0-29E7-8CDF-AFED3F3604E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A574CA5-3A21-3322-C112-14816E2FC5F2}"/>
              </a:ext>
            </a:extLst>
          </p:cNvPr>
          <p:cNvSpPr>
            <a:spLocks noGrp="1"/>
          </p:cNvSpPr>
          <p:nvPr>
            <p:ph type="title"/>
          </p:nvPr>
        </p:nvSpPr>
        <p:spPr>
          <a:xfrm>
            <a:off x="207213" y="78335"/>
            <a:ext cx="9212831" cy="594393"/>
          </a:xfrm>
        </p:spPr>
        <p:txBody>
          <a:bodyPr/>
          <a:lstStyle/>
          <a:p>
            <a:r>
              <a:rPr lang="ja-JP" altLang="en-US" dirty="0"/>
              <a:t>２　地域社会の課題の解決</a:t>
            </a:r>
          </a:p>
        </p:txBody>
      </p:sp>
      <p:sp>
        <p:nvSpPr>
          <p:cNvPr id="3" name="テキスト プレースホルダー 2">
            <a:extLst>
              <a:ext uri="{FF2B5EF4-FFF2-40B4-BE49-F238E27FC236}">
                <a16:creationId xmlns:a16="http://schemas.microsoft.com/office/drawing/2014/main" id="{5FCBDEB2-FE22-24C7-09B9-6A0596500484}"/>
              </a:ext>
            </a:extLst>
          </p:cNvPr>
          <p:cNvSpPr>
            <a:spLocks noGrp="1"/>
          </p:cNvSpPr>
          <p:nvPr>
            <p:ph type="body" sz="quarter" idx="10"/>
          </p:nvPr>
        </p:nvSpPr>
        <p:spPr>
          <a:xfrm>
            <a:off x="291666" y="933883"/>
            <a:ext cx="8993649" cy="446837"/>
          </a:xfrm>
        </p:spPr>
        <p:txBody>
          <a:bodyPr>
            <a:normAutofit/>
          </a:bodyPr>
          <a:lstStyle/>
          <a:p>
            <a:r>
              <a:rPr lang="ja-JP" altLang="en-US" dirty="0"/>
              <a:t>３　心身ともに健やかに暮らすことができる環境づくり</a:t>
            </a:r>
          </a:p>
        </p:txBody>
      </p:sp>
      <p:sp>
        <p:nvSpPr>
          <p:cNvPr id="5" name="テキスト プレースホルダー 4">
            <a:extLst>
              <a:ext uri="{FF2B5EF4-FFF2-40B4-BE49-F238E27FC236}">
                <a16:creationId xmlns:a16="http://schemas.microsoft.com/office/drawing/2014/main" id="{9B3DE95F-9C40-2976-E5AD-BAC5BD220536}"/>
              </a:ext>
            </a:extLst>
          </p:cNvPr>
          <p:cNvSpPr>
            <a:spLocks noGrp="1"/>
          </p:cNvSpPr>
          <p:nvPr>
            <p:ph type="body" sz="quarter" idx="11"/>
          </p:nvPr>
        </p:nvSpPr>
        <p:spPr>
          <a:xfrm>
            <a:off x="5373977" y="1959358"/>
            <a:ext cx="2894400" cy="2045514"/>
          </a:xfrm>
        </p:spPr>
        <p:txBody>
          <a:bodyPr>
            <a:normAutofit/>
          </a:bodyPr>
          <a:lstStyle/>
          <a:p>
            <a:r>
              <a:rPr lang="ja-JP" altLang="en-US" dirty="0"/>
              <a:t>医療・介護・福祉分野の連携や情報共有の取組が継続的に推進され、地域特性に応じた人材確保や支援体制が更に充実している。</a:t>
            </a:r>
          </a:p>
        </p:txBody>
      </p:sp>
      <p:sp>
        <p:nvSpPr>
          <p:cNvPr id="6" name="テキスト プレースホルダー 5">
            <a:extLst>
              <a:ext uri="{FF2B5EF4-FFF2-40B4-BE49-F238E27FC236}">
                <a16:creationId xmlns:a16="http://schemas.microsoft.com/office/drawing/2014/main" id="{0D9340D8-3C07-0CED-DD29-164275CFD69B}"/>
              </a:ext>
            </a:extLst>
          </p:cNvPr>
          <p:cNvSpPr>
            <a:spLocks noGrp="1"/>
          </p:cNvSpPr>
          <p:nvPr>
            <p:ph type="body" sz="quarter" idx="15"/>
          </p:nvPr>
        </p:nvSpPr>
        <p:spPr>
          <a:xfrm>
            <a:off x="349200" y="1959357"/>
            <a:ext cx="2893001" cy="2045515"/>
          </a:xfrm>
        </p:spPr>
        <p:txBody>
          <a:bodyPr>
            <a:normAutofit/>
          </a:bodyPr>
          <a:lstStyle/>
          <a:p>
            <a:r>
              <a:rPr lang="ja-JP" altLang="en-US" dirty="0"/>
              <a:t>高齢化や地域特性による人材不足への対応や、適切なサービスを提供するために医療・介護・福祉分野の連携による情報共有を更に充実していく必要がある。</a:t>
            </a:r>
          </a:p>
        </p:txBody>
      </p:sp>
      <p:sp>
        <p:nvSpPr>
          <p:cNvPr id="8" name="テキスト プレースホルダー 7">
            <a:extLst>
              <a:ext uri="{FF2B5EF4-FFF2-40B4-BE49-F238E27FC236}">
                <a16:creationId xmlns:a16="http://schemas.microsoft.com/office/drawing/2014/main" id="{1C1667DD-BC93-ADCC-432A-F9F00930E6DB}"/>
              </a:ext>
            </a:extLst>
          </p:cNvPr>
          <p:cNvSpPr>
            <a:spLocks noGrp="1"/>
          </p:cNvSpPr>
          <p:nvPr>
            <p:ph type="body" sz="quarter" idx="19"/>
          </p:nvPr>
        </p:nvSpPr>
        <p:spPr>
          <a:xfrm>
            <a:off x="349200" y="4758063"/>
            <a:ext cx="7812612" cy="284163"/>
          </a:xfrm>
        </p:spPr>
        <p:txBody>
          <a:bodyPr/>
          <a:lstStyle/>
          <a:p>
            <a:r>
              <a:rPr lang="ja-JP" altLang="en-US" dirty="0"/>
              <a:t>人材不足に対応するための負担軽減や分野間の情報連携を行う。</a:t>
            </a:r>
          </a:p>
        </p:txBody>
      </p:sp>
      <p:sp>
        <p:nvSpPr>
          <p:cNvPr id="7" name="テキスト プレースホルダー 6">
            <a:extLst>
              <a:ext uri="{FF2B5EF4-FFF2-40B4-BE49-F238E27FC236}">
                <a16:creationId xmlns:a16="http://schemas.microsoft.com/office/drawing/2014/main" id="{DEF46B32-E24A-3A26-3BEE-F27478F298DA}"/>
              </a:ext>
            </a:extLst>
          </p:cNvPr>
          <p:cNvSpPr>
            <a:spLocks noGrp="1"/>
          </p:cNvSpPr>
          <p:nvPr>
            <p:ph type="body" sz="quarter" idx="13"/>
          </p:nvPr>
        </p:nvSpPr>
        <p:spPr>
          <a:xfrm>
            <a:off x="618128" y="5062709"/>
            <a:ext cx="6508800" cy="1052216"/>
          </a:xfrm>
        </p:spPr>
        <p:txBody>
          <a:bodyPr vert="horz" lIns="91440" tIns="45720" rIns="91440" bIns="45720" rtlCol="0" anchor="t">
            <a:normAutofit/>
          </a:bodyPr>
          <a:lstStyle/>
          <a:p>
            <a:r>
              <a:rPr lang="ja-JP" altLang="en-US" dirty="0"/>
              <a:t>業務効率化や負担軽減に向けたデジタル技術導入の促進や支援</a:t>
            </a:r>
            <a:endParaRPr lang="en-US" altLang="ja-JP" dirty="0"/>
          </a:p>
          <a:p>
            <a:r>
              <a:rPr lang="ja-JP" altLang="en-US" dirty="0"/>
              <a:t>健康に関する各種サービス等の創出に向けた取組の推進</a:t>
            </a:r>
            <a:endParaRPr lang="en-US" altLang="ja-JP" dirty="0"/>
          </a:p>
        </p:txBody>
      </p:sp>
      <p:pic>
        <p:nvPicPr>
          <p:cNvPr id="17" name="図プレースホルダー 12">
            <a:extLst>
              <a:ext uri="{FF2B5EF4-FFF2-40B4-BE49-F238E27FC236}">
                <a16:creationId xmlns:a16="http://schemas.microsoft.com/office/drawing/2014/main" id="{B94CBC36-717F-DAC6-4974-4190515378D7}"/>
              </a:ext>
            </a:extLst>
          </p:cNvPr>
          <p:cNvPicPr>
            <a:picLocks noChangeAspect="1"/>
          </p:cNvPicPr>
          <p:nvPr/>
        </p:nvPicPr>
        <p:blipFill>
          <a:blip r:embed="rId3" cstate="print">
            <a:extLst>
              <a:ext uri="{28A0092B-C50C-407E-A947-70E740481C1C}">
                <a14:useLocalDpi xmlns:a14="http://schemas.microsoft.com/office/drawing/2010/main"/>
              </a:ext>
            </a:extLst>
          </a:blip>
          <a:srcRect t="-554" b="-2414"/>
          <a:stretch/>
        </p:blipFill>
        <p:spPr>
          <a:xfrm>
            <a:off x="3337719" y="2133600"/>
            <a:ext cx="1068388" cy="1331913"/>
          </a:xfrm>
          <a:prstGeom prst="rect">
            <a:avLst/>
          </a:prstGeom>
        </p:spPr>
      </p:pic>
      <p:pic>
        <p:nvPicPr>
          <p:cNvPr id="18" name="図プレースホルダー 14" descr="アイコン&#10;&#10;AI によって生成されたコンテンツは間違っている可能性があります。">
            <a:extLst>
              <a:ext uri="{FF2B5EF4-FFF2-40B4-BE49-F238E27FC236}">
                <a16:creationId xmlns:a16="http://schemas.microsoft.com/office/drawing/2014/main" id="{600B2012-E2DD-70FB-92BE-C93A929C5045}"/>
              </a:ext>
            </a:extLst>
          </p:cNvPr>
          <p:cNvPicPr>
            <a:picLocks noChangeAspect="1"/>
          </p:cNvPicPr>
          <p:nvPr/>
        </p:nvPicPr>
        <p:blipFill>
          <a:blip r:embed="rId4" cstate="print">
            <a:extLst>
              <a:ext uri="{28A0092B-C50C-407E-A947-70E740481C1C}">
                <a14:useLocalDpi xmlns:a14="http://schemas.microsoft.com/office/drawing/2010/main"/>
              </a:ext>
            </a:extLst>
          </a:blip>
          <a:srcRect l="-2344" t="-3542" b="-1"/>
          <a:stretch/>
        </p:blipFill>
        <p:spPr>
          <a:xfrm>
            <a:off x="8208168" y="2343149"/>
            <a:ext cx="1371600" cy="912813"/>
          </a:xfrm>
          <a:prstGeom prst="rect">
            <a:avLst/>
          </a:prstGeom>
        </p:spPr>
      </p:pic>
      <p:pic>
        <p:nvPicPr>
          <p:cNvPr id="19" name="図プレースホルダー 9">
            <a:extLst>
              <a:ext uri="{FF2B5EF4-FFF2-40B4-BE49-F238E27FC236}">
                <a16:creationId xmlns:a16="http://schemas.microsoft.com/office/drawing/2014/main" id="{4393DA27-88E4-F045-2DAA-7FCDD7F54667}"/>
              </a:ext>
            </a:extLst>
          </p:cNvPr>
          <p:cNvPicPr>
            <a:picLocks noChangeAspect="1"/>
          </p:cNvPicPr>
          <p:nvPr/>
        </p:nvPicPr>
        <p:blipFill>
          <a:blip r:embed="rId5">
            <a:extLst>
              <a:ext uri="{96DAC541-7B7A-43D3-8B79-37D633B846F1}">
                <asvg:svgBlip xmlns:asvg="http://schemas.microsoft.com/office/drawing/2016/SVG/main" r:embed="rId6"/>
              </a:ext>
            </a:extLst>
          </a:blip>
          <a:srcRect l="-197" r="-493"/>
          <a:stretch/>
        </p:blipFill>
        <p:spPr>
          <a:xfrm>
            <a:off x="6955631" y="4757738"/>
            <a:ext cx="2624137" cy="1258887"/>
          </a:xfrm>
          <a:prstGeom prst="rect">
            <a:avLst/>
          </a:prstGeom>
        </p:spPr>
      </p:pic>
    </p:spTree>
    <p:extLst>
      <p:ext uri="{BB962C8B-B14F-4D97-AF65-F5344CB8AC3E}">
        <p14:creationId xmlns:p14="http://schemas.microsoft.com/office/powerpoint/2010/main" val="2057101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AE55C-9E51-243F-F3F8-2C97B86ED61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45D8320-D337-BF6D-1234-0CF0479B9715}"/>
              </a:ext>
            </a:extLst>
          </p:cNvPr>
          <p:cNvSpPr>
            <a:spLocks noGrp="1"/>
          </p:cNvSpPr>
          <p:nvPr>
            <p:ph type="title"/>
          </p:nvPr>
        </p:nvSpPr>
        <p:spPr>
          <a:xfrm>
            <a:off x="207213" y="78335"/>
            <a:ext cx="9212831" cy="594393"/>
          </a:xfrm>
        </p:spPr>
        <p:txBody>
          <a:bodyPr/>
          <a:lstStyle/>
          <a:p>
            <a:r>
              <a:rPr lang="ja-JP" altLang="en-US" dirty="0"/>
              <a:t>２　地域社会の課題の解決</a:t>
            </a:r>
          </a:p>
        </p:txBody>
      </p:sp>
      <p:sp>
        <p:nvSpPr>
          <p:cNvPr id="3" name="テキスト プレースホルダー 2">
            <a:extLst>
              <a:ext uri="{FF2B5EF4-FFF2-40B4-BE49-F238E27FC236}">
                <a16:creationId xmlns:a16="http://schemas.microsoft.com/office/drawing/2014/main" id="{F7C9588E-2A9C-658C-F586-172BBAA9FC81}"/>
              </a:ext>
            </a:extLst>
          </p:cNvPr>
          <p:cNvSpPr>
            <a:spLocks noGrp="1"/>
          </p:cNvSpPr>
          <p:nvPr>
            <p:ph type="body" sz="quarter" idx="10"/>
          </p:nvPr>
        </p:nvSpPr>
        <p:spPr>
          <a:xfrm>
            <a:off x="291666" y="933883"/>
            <a:ext cx="8993649" cy="446837"/>
          </a:xfrm>
        </p:spPr>
        <p:txBody>
          <a:bodyPr/>
          <a:lstStyle/>
          <a:p>
            <a:r>
              <a:rPr lang="ja-JP" altLang="en-US" dirty="0"/>
              <a:t>４　多様な交通手段や先端技術を取り入れた社会基盤の整備促進</a:t>
            </a:r>
          </a:p>
        </p:txBody>
      </p:sp>
      <p:sp>
        <p:nvSpPr>
          <p:cNvPr id="5" name="テキスト プレースホルダー 4">
            <a:extLst>
              <a:ext uri="{FF2B5EF4-FFF2-40B4-BE49-F238E27FC236}">
                <a16:creationId xmlns:a16="http://schemas.microsoft.com/office/drawing/2014/main" id="{808414F9-5314-3699-CB32-3284F7349E3B}"/>
              </a:ext>
            </a:extLst>
          </p:cNvPr>
          <p:cNvSpPr>
            <a:spLocks noGrp="1"/>
          </p:cNvSpPr>
          <p:nvPr>
            <p:ph type="body" sz="quarter" idx="11"/>
          </p:nvPr>
        </p:nvSpPr>
        <p:spPr>
          <a:xfrm>
            <a:off x="5373977" y="1959358"/>
            <a:ext cx="2894400" cy="2045514"/>
          </a:xfrm>
        </p:spPr>
        <p:txBody>
          <a:bodyPr>
            <a:normAutofit/>
          </a:bodyPr>
          <a:lstStyle/>
          <a:p>
            <a:r>
              <a:rPr lang="ja-JP" altLang="en-US" dirty="0"/>
              <a:t>先端技術を取り入れることで、交通手段や社会基盤が効率的に整備・維持され、県全域において、強靭で持続可能な地域社会が実現されている。</a:t>
            </a:r>
          </a:p>
        </p:txBody>
      </p:sp>
      <p:sp>
        <p:nvSpPr>
          <p:cNvPr id="11" name="テキスト プレースホルダー 10">
            <a:extLst>
              <a:ext uri="{FF2B5EF4-FFF2-40B4-BE49-F238E27FC236}">
                <a16:creationId xmlns:a16="http://schemas.microsoft.com/office/drawing/2014/main" id="{59D27CD8-A01C-7269-E53B-12AB76A2FA21}"/>
              </a:ext>
            </a:extLst>
          </p:cNvPr>
          <p:cNvSpPr>
            <a:spLocks noGrp="1"/>
          </p:cNvSpPr>
          <p:nvPr>
            <p:ph type="body" sz="quarter" idx="15"/>
          </p:nvPr>
        </p:nvSpPr>
        <p:spPr>
          <a:xfrm>
            <a:off x="349200" y="1959357"/>
            <a:ext cx="2893001" cy="2045515"/>
          </a:xfrm>
        </p:spPr>
        <p:txBody>
          <a:bodyPr>
            <a:normAutofit/>
          </a:bodyPr>
          <a:lstStyle/>
          <a:p>
            <a:r>
              <a:rPr lang="ja-JP" altLang="en-US" dirty="0"/>
              <a:t>人材不足に伴う公共交通の維持や社会基盤の整備が問題となってきており、将来を見据えた交通手段や社会基盤を整備する必要がある。</a:t>
            </a:r>
          </a:p>
          <a:p>
            <a:endParaRPr lang="ja-JP" altLang="en-US" dirty="0"/>
          </a:p>
        </p:txBody>
      </p:sp>
      <p:sp>
        <p:nvSpPr>
          <p:cNvPr id="4" name="テキスト プレースホルダー 3">
            <a:extLst>
              <a:ext uri="{FF2B5EF4-FFF2-40B4-BE49-F238E27FC236}">
                <a16:creationId xmlns:a16="http://schemas.microsoft.com/office/drawing/2014/main" id="{A5DF8A91-A34D-2760-D2F4-3FA1508EDAC9}"/>
              </a:ext>
            </a:extLst>
          </p:cNvPr>
          <p:cNvSpPr>
            <a:spLocks noGrp="1"/>
          </p:cNvSpPr>
          <p:nvPr>
            <p:ph type="body" sz="quarter" idx="19"/>
          </p:nvPr>
        </p:nvSpPr>
        <p:spPr>
          <a:xfrm>
            <a:off x="349200" y="4758063"/>
            <a:ext cx="7812612" cy="284163"/>
          </a:xfrm>
        </p:spPr>
        <p:txBody>
          <a:bodyPr/>
          <a:lstStyle/>
          <a:p>
            <a:r>
              <a:rPr lang="ja-JP" altLang="en-US" dirty="0"/>
              <a:t>多様な交通手段や社会基盤の整備を促進する。</a:t>
            </a:r>
          </a:p>
        </p:txBody>
      </p:sp>
      <p:sp>
        <p:nvSpPr>
          <p:cNvPr id="7" name="テキスト プレースホルダー 6">
            <a:extLst>
              <a:ext uri="{FF2B5EF4-FFF2-40B4-BE49-F238E27FC236}">
                <a16:creationId xmlns:a16="http://schemas.microsoft.com/office/drawing/2014/main" id="{62D5FCA6-5EF3-5BCE-7343-D27CB6CA3EBA}"/>
              </a:ext>
            </a:extLst>
          </p:cNvPr>
          <p:cNvSpPr>
            <a:spLocks noGrp="1"/>
          </p:cNvSpPr>
          <p:nvPr>
            <p:ph type="body" sz="quarter" idx="13"/>
          </p:nvPr>
        </p:nvSpPr>
        <p:spPr>
          <a:xfrm>
            <a:off x="618128" y="5062709"/>
            <a:ext cx="6508800" cy="1052216"/>
          </a:xfrm>
        </p:spPr>
        <p:txBody>
          <a:bodyPr>
            <a:normAutofit/>
          </a:bodyPr>
          <a:lstStyle/>
          <a:p>
            <a:r>
              <a:rPr lang="ja-JP" altLang="en-US" dirty="0"/>
              <a:t>地域に適した移動方法の検討や、既存公共交通の活性化の促進</a:t>
            </a:r>
            <a:endParaRPr lang="en-US" altLang="ja-JP" dirty="0"/>
          </a:p>
          <a:p>
            <a:r>
              <a:rPr lang="ja-JP" altLang="en-US" dirty="0"/>
              <a:t>激甚化する災害対応や持続可能な社会基盤整備に向けた取組の推進</a:t>
            </a:r>
          </a:p>
        </p:txBody>
      </p:sp>
      <p:pic>
        <p:nvPicPr>
          <p:cNvPr id="10" name="図プレースホルダー 9">
            <a:extLst>
              <a:ext uri="{FF2B5EF4-FFF2-40B4-BE49-F238E27FC236}">
                <a16:creationId xmlns:a16="http://schemas.microsoft.com/office/drawing/2014/main" id="{44107BDC-29BB-436C-6F13-F1BCC52CCAD7}"/>
              </a:ext>
            </a:extLst>
          </p:cNvPr>
          <p:cNvPicPr>
            <a:picLocks noGrp="1" noChangeAspect="1"/>
          </p:cNvPicPr>
          <p:nvPr>
            <p:ph type="pic" sz="quarter" idx="4294967295"/>
          </p:nvPr>
        </p:nvPicPr>
        <p:blipFill>
          <a:blip r:embed="rId3">
            <a:extLst>
              <a:ext uri="{96DAC541-7B7A-43D3-8B79-37D633B846F1}">
                <asvg:svgBlip xmlns:asvg="http://schemas.microsoft.com/office/drawing/2016/SVG/main" r:embed="rId4"/>
              </a:ext>
            </a:extLst>
          </a:blip>
          <a:srcRect t="-2199" b="-2872"/>
          <a:stretch/>
        </p:blipFill>
        <p:spPr>
          <a:xfrm>
            <a:off x="6821177" y="4583510"/>
            <a:ext cx="2103437" cy="1931988"/>
          </a:xfrm>
        </p:spPr>
      </p:pic>
      <p:pic>
        <p:nvPicPr>
          <p:cNvPr id="17" name="図プレースホルダー 12" descr="携帯電話のホーム画面&#10;&#10;AI によって生成されたコンテンツは間違っている可能性があります。">
            <a:extLst>
              <a:ext uri="{FF2B5EF4-FFF2-40B4-BE49-F238E27FC236}">
                <a16:creationId xmlns:a16="http://schemas.microsoft.com/office/drawing/2014/main" id="{058B59CA-6264-CF91-20CE-15E1516F1191}"/>
              </a:ext>
            </a:extLst>
          </p:cNvPr>
          <p:cNvPicPr>
            <a:picLocks noChangeAspect="1"/>
          </p:cNvPicPr>
          <p:nvPr/>
        </p:nvPicPr>
        <p:blipFill>
          <a:blip r:embed="rId5" cstate="print">
            <a:extLst>
              <a:ext uri="{28A0092B-C50C-407E-A947-70E740481C1C}">
                <a14:useLocalDpi xmlns:a14="http://schemas.microsoft.com/office/drawing/2010/main"/>
              </a:ext>
            </a:extLst>
          </a:blip>
          <a:srcRect t="-5200" b="-1993"/>
          <a:stretch/>
        </p:blipFill>
        <p:spPr>
          <a:xfrm>
            <a:off x="3290094" y="2236788"/>
            <a:ext cx="1163638" cy="1192212"/>
          </a:xfrm>
          <a:prstGeom prst="rect">
            <a:avLst/>
          </a:prstGeom>
        </p:spPr>
      </p:pic>
      <p:pic>
        <p:nvPicPr>
          <p:cNvPr id="18" name="図プレースホルダー 14">
            <a:extLst>
              <a:ext uri="{FF2B5EF4-FFF2-40B4-BE49-F238E27FC236}">
                <a16:creationId xmlns:a16="http://schemas.microsoft.com/office/drawing/2014/main" id="{FF74B951-6991-D73B-3D9D-814748963C21}"/>
              </a:ext>
            </a:extLst>
          </p:cNvPr>
          <p:cNvPicPr>
            <a:picLocks noChangeAspect="1"/>
          </p:cNvPicPr>
          <p:nvPr/>
        </p:nvPicPr>
        <p:blipFill>
          <a:blip r:embed="rId6" cstate="print">
            <a:extLst>
              <a:ext uri="{28A0092B-C50C-407E-A947-70E740481C1C}">
                <a14:useLocalDpi xmlns:a14="http://schemas.microsoft.com/office/drawing/2010/main"/>
              </a:ext>
            </a:extLst>
          </a:blip>
          <a:srcRect t="-12807" b="-4999"/>
          <a:stretch/>
        </p:blipFill>
        <p:spPr>
          <a:xfrm>
            <a:off x="8405813" y="1818481"/>
            <a:ext cx="1150937" cy="1801812"/>
          </a:xfrm>
          <a:prstGeom prst="rect">
            <a:avLst/>
          </a:prstGeom>
        </p:spPr>
      </p:pic>
    </p:spTree>
    <p:extLst>
      <p:ext uri="{BB962C8B-B14F-4D97-AF65-F5344CB8AC3E}">
        <p14:creationId xmlns:p14="http://schemas.microsoft.com/office/powerpoint/2010/main" val="939154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04087-CE06-4E5D-692F-21A3AB9C436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6A4D373-3BEC-2FD2-7F70-DAF28C6BFC9F}"/>
              </a:ext>
            </a:extLst>
          </p:cNvPr>
          <p:cNvSpPr>
            <a:spLocks noGrp="1"/>
          </p:cNvSpPr>
          <p:nvPr>
            <p:ph type="title"/>
          </p:nvPr>
        </p:nvSpPr>
        <p:spPr>
          <a:xfrm>
            <a:off x="207213" y="78335"/>
            <a:ext cx="9212831" cy="594393"/>
          </a:xfrm>
        </p:spPr>
        <p:txBody>
          <a:bodyPr/>
          <a:lstStyle/>
          <a:p>
            <a:r>
              <a:rPr lang="ja-JP" altLang="en-US" dirty="0"/>
              <a:t>２　地域社会の課題の解決</a:t>
            </a:r>
          </a:p>
        </p:txBody>
      </p:sp>
      <p:sp>
        <p:nvSpPr>
          <p:cNvPr id="3" name="テキスト プレースホルダー 2">
            <a:extLst>
              <a:ext uri="{FF2B5EF4-FFF2-40B4-BE49-F238E27FC236}">
                <a16:creationId xmlns:a16="http://schemas.microsoft.com/office/drawing/2014/main" id="{2A0CABEF-5D4E-1AE3-C5AD-4532565A514F}"/>
              </a:ext>
            </a:extLst>
          </p:cNvPr>
          <p:cNvSpPr>
            <a:spLocks noGrp="1"/>
          </p:cNvSpPr>
          <p:nvPr>
            <p:ph type="body" sz="quarter" idx="10"/>
          </p:nvPr>
        </p:nvSpPr>
        <p:spPr>
          <a:xfrm>
            <a:off x="291666" y="933883"/>
            <a:ext cx="8993649" cy="446837"/>
          </a:xfrm>
        </p:spPr>
        <p:txBody>
          <a:bodyPr>
            <a:normAutofit/>
          </a:bodyPr>
          <a:lstStyle/>
          <a:p>
            <a:r>
              <a:rPr lang="ja-JP" altLang="en-US"/>
              <a:t>５　デジタルを活かした文化・スポーツの振興</a:t>
            </a:r>
          </a:p>
        </p:txBody>
      </p:sp>
      <p:sp>
        <p:nvSpPr>
          <p:cNvPr id="14" name="テキスト プレースホルダー 13">
            <a:extLst>
              <a:ext uri="{FF2B5EF4-FFF2-40B4-BE49-F238E27FC236}">
                <a16:creationId xmlns:a16="http://schemas.microsoft.com/office/drawing/2014/main" id="{9AAFC24E-E183-C27D-0E07-F43A8621269F}"/>
              </a:ext>
            </a:extLst>
          </p:cNvPr>
          <p:cNvSpPr>
            <a:spLocks noGrp="1"/>
          </p:cNvSpPr>
          <p:nvPr>
            <p:ph type="body" sz="quarter" idx="11"/>
          </p:nvPr>
        </p:nvSpPr>
        <p:spPr>
          <a:xfrm>
            <a:off x="5373977" y="1959358"/>
            <a:ext cx="2894400" cy="2045514"/>
          </a:xfrm>
        </p:spPr>
        <p:txBody>
          <a:bodyPr>
            <a:normAutofit/>
          </a:bodyPr>
          <a:lstStyle/>
          <a:p>
            <a:r>
              <a:rPr lang="ja-JP" altLang="en-US" dirty="0"/>
              <a:t>文化・スポーツの持つ創造性やつながりに、デジタルを掛け合わせることで、誰もが心豊かにいきいきと暮らせる社会が形成され、地域の活力が更に高まっている。</a:t>
            </a:r>
          </a:p>
        </p:txBody>
      </p:sp>
      <p:sp>
        <p:nvSpPr>
          <p:cNvPr id="9" name="テキスト プレースホルダー 8">
            <a:extLst>
              <a:ext uri="{FF2B5EF4-FFF2-40B4-BE49-F238E27FC236}">
                <a16:creationId xmlns:a16="http://schemas.microsoft.com/office/drawing/2014/main" id="{7092F677-8526-2FD0-C658-C8CA9F6E4517}"/>
              </a:ext>
            </a:extLst>
          </p:cNvPr>
          <p:cNvSpPr>
            <a:spLocks noGrp="1"/>
          </p:cNvSpPr>
          <p:nvPr>
            <p:ph type="body" sz="quarter" idx="15"/>
          </p:nvPr>
        </p:nvSpPr>
        <p:spPr>
          <a:xfrm>
            <a:off x="349200" y="1959357"/>
            <a:ext cx="2893001" cy="2045515"/>
          </a:xfrm>
        </p:spPr>
        <p:txBody>
          <a:bodyPr>
            <a:normAutofit/>
          </a:bodyPr>
          <a:lstStyle/>
          <a:p>
            <a:r>
              <a:rPr lang="ja-JP" altLang="en-US" dirty="0"/>
              <a:t>新たなデジタル技術を活用することで、更なる文化・スポーツ振興が図られ、地域の魅力度向上に繋がる可能性がある。</a:t>
            </a:r>
          </a:p>
        </p:txBody>
      </p:sp>
      <p:sp>
        <p:nvSpPr>
          <p:cNvPr id="20" name="テキスト プレースホルダー 19">
            <a:extLst>
              <a:ext uri="{FF2B5EF4-FFF2-40B4-BE49-F238E27FC236}">
                <a16:creationId xmlns:a16="http://schemas.microsoft.com/office/drawing/2014/main" id="{7F7886C3-68C4-D7B5-EC57-207DD65528CB}"/>
              </a:ext>
            </a:extLst>
          </p:cNvPr>
          <p:cNvSpPr>
            <a:spLocks noGrp="1"/>
          </p:cNvSpPr>
          <p:nvPr>
            <p:ph type="body" sz="quarter" idx="19"/>
          </p:nvPr>
        </p:nvSpPr>
        <p:spPr>
          <a:xfrm>
            <a:off x="349200" y="4758063"/>
            <a:ext cx="7812612" cy="284163"/>
          </a:xfrm>
        </p:spPr>
        <p:txBody>
          <a:bodyPr/>
          <a:lstStyle/>
          <a:p>
            <a:r>
              <a:rPr lang="ja-JP" altLang="en-US"/>
              <a:t>文化やスポーツに関する新しい情報や体験を提供し、地域の活性化を図る。</a:t>
            </a:r>
          </a:p>
        </p:txBody>
      </p:sp>
      <p:sp>
        <p:nvSpPr>
          <p:cNvPr id="19" name="テキスト プレースホルダー 18">
            <a:extLst>
              <a:ext uri="{FF2B5EF4-FFF2-40B4-BE49-F238E27FC236}">
                <a16:creationId xmlns:a16="http://schemas.microsoft.com/office/drawing/2014/main" id="{9BC0BFB0-CA9A-5F36-2A72-EF689495AAC4}"/>
              </a:ext>
            </a:extLst>
          </p:cNvPr>
          <p:cNvSpPr>
            <a:spLocks noGrp="1"/>
          </p:cNvSpPr>
          <p:nvPr>
            <p:ph type="body" sz="quarter" idx="13"/>
          </p:nvPr>
        </p:nvSpPr>
        <p:spPr>
          <a:xfrm>
            <a:off x="618128" y="5062709"/>
            <a:ext cx="6508800" cy="1052216"/>
          </a:xfrm>
        </p:spPr>
        <p:txBody>
          <a:bodyPr vert="horz" lIns="91440" tIns="45720" rIns="91440" bIns="45720" rtlCol="0" anchor="t">
            <a:normAutofit/>
          </a:bodyPr>
          <a:lstStyle/>
          <a:p>
            <a:r>
              <a:rPr lang="ja-JP" altLang="en-US" dirty="0"/>
              <a:t>文化財等の情報共有・提供の推進</a:t>
            </a:r>
            <a:endParaRPr lang="en-US" altLang="ja-JP" dirty="0"/>
          </a:p>
          <a:p>
            <a:r>
              <a:rPr lang="ja-JP" altLang="en-US" dirty="0"/>
              <a:t>デジタル技術を活用したコンテンツによる新しい体験・学びの提供</a:t>
            </a:r>
            <a:endParaRPr lang="en-US" altLang="ja-JP" dirty="0"/>
          </a:p>
          <a:p>
            <a:r>
              <a:rPr lang="ja-JP" altLang="en-US" dirty="0"/>
              <a:t>スポーツの成長産業化及び地域活性化に向けた取組の推進</a:t>
            </a:r>
          </a:p>
        </p:txBody>
      </p:sp>
      <p:pic>
        <p:nvPicPr>
          <p:cNvPr id="18" name="図 17" descr="アイコン&#10;&#10;AI によって生成されたコンテンツは間違っている可能性があります。">
            <a:extLst>
              <a:ext uri="{FF2B5EF4-FFF2-40B4-BE49-F238E27FC236}">
                <a16:creationId xmlns:a16="http://schemas.microsoft.com/office/drawing/2014/main" id="{62E96A70-0AF9-4A06-4165-2246F716BD8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95592" y="3013080"/>
            <a:ext cx="612683" cy="683428"/>
          </a:xfrm>
          <a:prstGeom prst="rect">
            <a:avLst/>
          </a:prstGeom>
        </p:spPr>
      </p:pic>
      <p:pic>
        <p:nvPicPr>
          <p:cNvPr id="27" name="図 26" descr="ミラー, 手鏡 が含まれている画像&#10;&#10;AI によって生成されたコンテンツは間違っている可能性があります。">
            <a:extLst>
              <a:ext uri="{FF2B5EF4-FFF2-40B4-BE49-F238E27FC236}">
                <a16:creationId xmlns:a16="http://schemas.microsoft.com/office/drawing/2014/main" id="{8DC7D09B-A9BB-E66A-10B3-8FF7C4E43D8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a:off x="3164282" y="2400183"/>
            <a:ext cx="731310" cy="764668"/>
          </a:xfrm>
          <a:prstGeom prst="rect">
            <a:avLst/>
          </a:prstGeom>
        </p:spPr>
      </p:pic>
      <p:pic>
        <p:nvPicPr>
          <p:cNvPr id="29" name="図 28" descr="黒い背景に白い文字がある&#10;&#10;AI によって生成されたコンテンツは間違っている可能性があります。">
            <a:extLst>
              <a:ext uri="{FF2B5EF4-FFF2-40B4-BE49-F238E27FC236}">
                <a16:creationId xmlns:a16="http://schemas.microsoft.com/office/drawing/2014/main" id="{B3B5227F-A224-8E5D-BD6A-4281C35B65E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378933" y="2496045"/>
            <a:ext cx="295869" cy="515001"/>
          </a:xfrm>
          <a:prstGeom prst="rect">
            <a:avLst/>
          </a:prstGeom>
        </p:spPr>
      </p:pic>
      <p:pic>
        <p:nvPicPr>
          <p:cNvPr id="35" name="図 34" descr="ミラー, 手鏡 が含まれている画像&#10;&#10;AI によって生成されたコンテンツは間違っている可能性があります。">
            <a:extLst>
              <a:ext uri="{FF2B5EF4-FFF2-40B4-BE49-F238E27FC236}">
                <a16:creationId xmlns:a16="http://schemas.microsoft.com/office/drawing/2014/main" id="{F92E4FD3-B620-867C-2D65-58E79EBD455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2940000">
            <a:off x="3832271" y="1989107"/>
            <a:ext cx="760134" cy="794807"/>
          </a:xfrm>
          <a:prstGeom prst="rect">
            <a:avLst/>
          </a:prstGeom>
        </p:spPr>
      </p:pic>
      <p:pic>
        <p:nvPicPr>
          <p:cNvPr id="7" name="図 6" descr="アイコン&#10;&#10;AI によって生成されたコンテンツは間違っている可能性があります。">
            <a:extLst>
              <a:ext uri="{FF2B5EF4-FFF2-40B4-BE49-F238E27FC236}">
                <a16:creationId xmlns:a16="http://schemas.microsoft.com/office/drawing/2014/main" id="{E0D51B41-DBDD-E649-E12A-3A3D86064455}"/>
              </a:ext>
            </a:extLst>
          </p:cNvPr>
          <p:cNvPicPr>
            <a:picLocks noChangeAspect="1"/>
          </p:cNvPicPr>
          <p:nvPr/>
        </p:nvPicPr>
        <p:blipFill>
          <a:blip r:embed="rId7" cstate="print">
            <a:extLst>
              <a:ext uri="{28A0092B-C50C-407E-A947-70E740481C1C}">
                <a14:useLocalDpi xmlns:a14="http://schemas.microsoft.com/office/drawing/2010/main"/>
              </a:ext>
            </a:extLst>
          </a:blip>
          <a:srcRect l="-1236" t="-2100"/>
          <a:stretch/>
        </p:blipFill>
        <p:spPr>
          <a:xfrm>
            <a:off x="3962502" y="2125505"/>
            <a:ext cx="514233" cy="484149"/>
          </a:xfrm>
          <a:prstGeom prst="rect">
            <a:avLst/>
          </a:prstGeom>
        </p:spPr>
      </p:pic>
      <p:pic>
        <p:nvPicPr>
          <p:cNvPr id="8" name="Google Shape;125;p5">
            <a:extLst>
              <a:ext uri="{FF2B5EF4-FFF2-40B4-BE49-F238E27FC236}">
                <a16:creationId xmlns:a16="http://schemas.microsoft.com/office/drawing/2014/main" id="{3802AEC2-7C16-F2CF-5D8A-2402366D89CB}"/>
              </a:ext>
            </a:extLst>
          </p:cNvPr>
          <p:cNvPicPr preferRelativeResize="0"/>
          <p:nvPr/>
        </p:nvPicPr>
        <p:blipFill rotWithShape="1">
          <a:blip r:embed="rId8" cstate="print">
            <a:alphaModFix/>
            <a:extLst>
              <a:ext uri="{28A0092B-C50C-407E-A947-70E740481C1C}">
                <a14:useLocalDpi xmlns:a14="http://schemas.microsoft.com/office/drawing/2010/main"/>
              </a:ext>
            </a:extLst>
          </a:blip>
          <a:srcRect/>
          <a:stretch/>
        </p:blipFill>
        <p:spPr>
          <a:xfrm>
            <a:off x="8052763" y="4771338"/>
            <a:ext cx="1451733" cy="1627579"/>
          </a:xfrm>
          <a:prstGeom prst="rect">
            <a:avLst/>
          </a:prstGeom>
          <a:noFill/>
          <a:ln>
            <a:solidFill>
              <a:schemeClr val="tx1"/>
            </a:solidFill>
          </a:ln>
        </p:spPr>
      </p:pic>
      <p:sp>
        <p:nvSpPr>
          <p:cNvPr id="21" name="矢印: 下 20">
            <a:extLst>
              <a:ext uri="{FF2B5EF4-FFF2-40B4-BE49-F238E27FC236}">
                <a16:creationId xmlns:a16="http://schemas.microsoft.com/office/drawing/2014/main" id="{BD2AA5A8-6419-90DF-9AA0-BE14A43675B7}"/>
              </a:ext>
            </a:extLst>
          </p:cNvPr>
          <p:cNvSpPr/>
          <p:nvPr/>
        </p:nvSpPr>
        <p:spPr>
          <a:xfrm rot="16200000">
            <a:off x="7864459" y="5036990"/>
            <a:ext cx="266573" cy="1084722"/>
          </a:xfrm>
          <a:prstGeom prst="downArrow">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Pゴシック"/>
              <a:ea typeface="BIZ UDPゴシック"/>
              <a:cs typeface="+mn-cs"/>
            </a:endParaRPr>
          </a:p>
        </p:txBody>
      </p:sp>
      <p:pic>
        <p:nvPicPr>
          <p:cNvPr id="17" name="図 16" descr="図形, 正方形&#10;&#10;AI によって生成されたコンテンツは間違っている可能性があります。">
            <a:extLst>
              <a:ext uri="{FF2B5EF4-FFF2-40B4-BE49-F238E27FC236}">
                <a16:creationId xmlns:a16="http://schemas.microsoft.com/office/drawing/2014/main" id="{B8BE96DF-73F2-A342-0832-670AE000A6EE}"/>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056790" y="4839955"/>
            <a:ext cx="790338" cy="1558962"/>
          </a:xfrm>
          <a:prstGeom prst="rect">
            <a:avLst/>
          </a:prstGeom>
        </p:spPr>
      </p:pic>
      <p:pic>
        <p:nvPicPr>
          <p:cNvPr id="6" name="Google Shape;123;p5">
            <a:extLst>
              <a:ext uri="{FF2B5EF4-FFF2-40B4-BE49-F238E27FC236}">
                <a16:creationId xmlns:a16="http://schemas.microsoft.com/office/drawing/2014/main" id="{5472B07D-F904-065F-AFAC-8B6C970AD398}"/>
              </a:ext>
            </a:extLst>
          </p:cNvPr>
          <p:cNvPicPr preferRelativeResize="0"/>
          <p:nvPr/>
        </p:nvPicPr>
        <p:blipFill rotWithShape="1">
          <a:blip r:embed="rId10" cstate="print">
            <a:alphaModFix/>
            <a:extLst>
              <a:ext uri="{28A0092B-C50C-407E-A947-70E740481C1C}">
                <a14:useLocalDpi xmlns:a14="http://schemas.microsoft.com/office/drawing/2010/main"/>
              </a:ext>
            </a:extLst>
          </a:blip>
          <a:srcRect/>
          <a:stretch/>
        </p:blipFill>
        <p:spPr>
          <a:xfrm>
            <a:off x="7085435" y="5064383"/>
            <a:ext cx="739898" cy="1057017"/>
          </a:xfrm>
          <a:prstGeom prst="rect">
            <a:avLst/>
          </a:prstGeom>
          <a:noFill/>
          <a:ln>
            <a:noFill/>
          </a:ln>
        </p:spPr>
      </p:pic>
      <p:sp>
        <p:nvSpPr>
          <p:cNvPr id="12" name="楕円 11">
            <a:extLst>
              <a:ext uri="{FF2B5EF4-FFF2-40B4-BE49-F238E27FC236}">
                <a16:creationId xmlns:a16="http://schemas.microsoft.com/office/drawing/2014/main" id="{D4740EB6-AA8C-F40E-FF46-94EB7DD49936}"/>
              </a:ext>
            </a:extLst>
          </p:cNvPr>
          <p:cNvSpPr/>
          <p:nvPr/>
        </p:nvSpPr>
        <p:spPr>
          <a:xfrm>
            <a:off x="7085435" y="5400040"/>
            <a:ext cx="739898" cy="312598"/>
          </a:xfrm>
          <a:prstGeom prst="ellipse">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Pゴシック"/>
              <a:ea typeface="BIZ UDPゴシック"/>
              <a:cs typeface="+mn-cs"/>
            </a:endParaRPr>
          </a:p>
        </p:txBody>
      </p:sp>
      <p:pic>
        <p:nvPicPr>
          <p:cNvPr id="4" name="図プレースホルダー 12" descr="挿絵 が含まれている画像&#10;&#10;AI によって生成されたコンテンツは間違っている可能性があります。">
            <a:extLst>
              <a:ext uri="{FF2B5EF4-FFF2-40B4-BE49-F238E27FC236}">
                <a16:creationId xmlns:a16="http://schemas.microsoft.com/office/drawing/2014/main" id="{2CB99760-6531-8CE3-1CB2-6A085C9DEB6F}"/>
              </a:ext>
            </a:extLst>
          </p:cNvPr>
          <p:cNvPicPr>
            <a:picLocks noChangeAspect="1"/>
          </p:cNvPicPr>
          <p:nvPr/>
        </p:nvPicPr>
        <p:blipFill>
          <a:blip r:embed="rId11" cstate="print">
            <a:extLst>
              <a:ext uri="{28A0092B-C50C-407E-A947-70E740481C1C}">
                <a14:useLocalDpi xmlns:a14="http://schemas.microsoft.com/office/drawing/2010/main"/>
              </a:ext>
            </a:extLst>
          </a:blip>
          <a:srcRect t="-1222" b="-137"/>
          <a:stretch/>
        </p:blipFill>
        <p:spPr>
          <a:xfrm>
            <a:off x="8264559" y="2214071"/>
            <a:ext cx="457660" cy="1440000"/>
          </a:xfrm>
          <a:prstGeom prst="rect">
            <a:avLst/>
          </a:prstGeom>
        </p:spPr>
      </p:pic>
      <p:pic>
        <p:nvPicPr>
          <p:cNvPr id="5" name="図プレースホルダー 15" descr="挿絵, 光 が含まれている画像&#10;&#10;AI によって生成されたコンテンツは間違っている可能性があります。">
            <a:extLst>
              <a:ext uri="{FF2B5EF4-FFF2-40B4-BE49-F238E27FC236}">
                <a16:creationId xmlns:a16="http://schemas.microsoft.com/office/drawing/2014/main" id="{3BE7B2F8-D2E1-CB03-A758-85172740F2BA}"/>
              </a:ext>
            </a:extLst>
          </p:cNvPr>
          <p:cNvPicPr>
            <a:picLocks noChangeAspect="1"/>
          </p:cNvPicPr>
          <p:nvPr/>
        </p:nvPicPr>
        <p:blipFill>
          <a:blip r:embed="rId12" cstate="print">
            <a:extLst>
              <a:ext uri="{28A0092B-C50C-407E-A947-70E740481C1C}">
                <a14:useLocalDpi xmlns:a14="http://schemas.microsoft.com/office/drawing/2010/main"/>
              </a:ext>
            </a:extLst>
          </a:blip>
          <a:srcRect t="-3204" b="-3394"/>
          <a:stretch/>
        </p:blipFill>
        <p:spPr>
          <a:xfrm>
            <a:off x="8810443" y="2203301"/>
            <a:ext cx="792978" cy="1440000"/>
          </a:xfrm>
          <a:prstGeom prst="rect">
            <a:avLst/>
          </a:prstGeom>
        </p:spPr>
      </p:pic>
    </p:spTree>
    <p:extLst>
      <p:ext uri="{BB962C8B-B14F-4D97-AF65-F5344CB8AC3E}">
        <p14:creationId xmlns:p14="http://schemas.microsoft.com/office/powerpoint/2010/main" val="1450304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1F37A-D0DA-A258-F85F-AC102A0D4BB7}"/>
            </a:ext>
          </a:extLst>
        </p:cNvPr>
        <p:cNvGrpSpPr/>
        <p:nvPr/>
      </p:nvGrpSpPr>
      <p:grpSpPr>
        <a:xfrm>
          <a:off x="0" y="0"/>
          <a:ext cx="0" cy="0"/>
          <a:chOff x="0" y="0"/>
          <a:chExt cx="0" cy="0"/>
        </a:xfrm>
      </p:grpSpPr>
      <p:sp>
        <p:nvSpPr>
          <p:cNvPr id="9" name="タイトル 8">
            <a:extLst>
              <a:ext uri="{FF2B5EF4-FFF2-40B4-BE49-F238E27FC236}">
                <a16:creationId xmlns:a16="http://schemas.microsoft.com/office/drawing/2014/main" id="{8F438999-0F1F-7A14-3D19-6A1E2CB7BFA2}"/>
              </a:ext>
            </a:extLst>
          </p:cNvPr>
          <p:cNvSpPr>
            <a:spLocks noGrp="1"/>
          </p:cNvSpPr>
          <p:nvPr>
            <p:ph type="title"/>
          </p:nvPr>
        </p:nvSpPr>
        <p:spPr>
          <a:xfrm>
            <a:off x="207213" y="78335"/>
            <a:ext cx="9212831" cy="594393"/>
          </a:xfrm>
        </p:spPr>
        <p:txBody>
          <a:bodyPr/>
          <a:lstStyle/>
          <a:p>
            <a:r>
              <a:rPr lang="ja-JP" altLang="en-US" dirty="0"/>
              <a:t>２　地域社会の課題の解決</a:t>
            </a:r>
          </a:p>
        </p:txBody>
      </p:sp>
      <p:sp>
        <p:nvSpPr>
          <p:cNvPr id="3" name="テキスト プレースホルダー 2">
            <a:extLst>
              <a:ext uri="{FF2B5EF4-FFF2-40B4-BE49-F238E27FC236}">
                <a16:creationId xmlns:a16="http://schemas.microsoft.com/office/drawing/2014/main" id="{CE5773D2-120A-69F0-2064-DE9004A2731C}"/>
              </a:ext>
            </a:extLst>
          </p:cNvPr>
          <p:cNvSpPr>
            <a:spLocks noGrp="1"/>
          </p:cNvSpPr>
          <p:nvPr>
            <p:ph type="body" sz="quarter" idx="10"/>
          </p:nvPr>
        </p:nvSpPr>
        <p:spPr>
          <a:xfrm>
            <a:off x="291666" y="933883"/>
            <a:ext cx="8993649" cy="446837"/>
          </a:xfrm>
        </p:spPr>
        <p:txBody>
          <a:bodyPr/>
          <a:lstStyle/>
          <a:p>
            <a:r>
              <a:rPr lang="ja-JP" altLang="en-US" dirty="0"/>
              <a:t>６　デジタル化・</a:t>
            </a:r>
            <a:r>
              <a:rPr lang="en-US" altLang="ja-JP" dirty="0"/>
              <a:t>DX</a:t>
            </a:r>
            <a:r>
              <a:rPr lang="ja-JP" altLang="en-US" dirty="0"/>
              <a:t>による観光振興</a:t>
            </a:r>
          </a:p>
        </p:txBody>
      </p:sp>
      <p:sp>
        <p:nvSpPr>
          <p:cNvPr id="5" name="テキスト プレースホルダー 4">
            <a:extLst>
              <a:ext uri="{FF2B5EF4-FFF2-40B4-BE49-F238E27FC236}">
                <a16:creationId xmlns:a16="http://schemas.microsoft.com/office/drawing/2014/main" id="{1B34869A-8516-0999-00ED-AC3ED7A9043D}"/>
              </a:ext>
            </a:extLst>
          </p:cNvPr>
          <p:cNvSpPr>
            <a:spLocks noGrp="1"/>
          </p:cNvSpPr>
          <p:nvPr>
            <p:ph type="body" sz="quarter" idx="11"/>
          </p:nvPr>
        </p:nvSpPr>
        <p:spPr>
          <a:xfrm>
            <a:off x="5373977" y="1959358"/>
            <a:ext cx="2894400" cy="2045514"/>
          </a:xfrm>
        </p:spPr>
        <p:txBody>
          <a:bodyPr vert="horz" lIns="91440" tIns="45720" rIns="91440" bIns="45720" rtlCol="0" anchor="t">
            <a:noAutofit/>
          </a:bodyPr>
          <a:lstStyle/>
          <a:p>
            <a:r>
              <a:rPr lang="ja-JP" altLang="en-US" dirty="0">
                <a:ea typeface="BIZ UDPゴシック"/>
              </a:rPr>
              <a:t>デジタル技術による情報発信や多言語対応など、誰もが快適に安心して観光を楽しめる環境が整い、地域の魅力が広く伝わることで、活力ある地域社会が実現されている。</a:t>
            </a:r>
          </a:p>
        </p:txBody>
      </p:sp>
      <p:sp>
        <p:nvSpPr>
          <p:cNvPr id="6" name="テキスト プレースホルダー 5">
            <a:extLst>
              <a:ext uri="{FF2B5EF4-FFF2-40B4-BE49-F238E27FC236}">
                <a16:creationId xmlns:a16="http://schemas.microsoft.com/office/drawing/2014/main" id="{7012AD0B-A9A3-7335-E68F-223AF2D56F9B}"/>
              </a:ext>
            </a:extLst>
          </p:cNvPr>
          <p:cNvSpPr>
            <a:spLocks noGrp="1"/>
          </p:cNvSpPr>
          <p:nvPr>
            <p:ph type="body" sz="quarter" idx="15"/>
          </p:nvPr>
        </p:nvSpPr>
        <p:spPr>
          <a:xfrm>
            <a:off x="349200" y="1985500"/>
            <a:ext cx="2893001" cy="2045515"/>
          </a:xfrm>
        </p:spPr>
        <p:txBody>
          <a:bodyPr>
            <a:normAutofit/>
          </a:bodyPr>
          <a:lstStyle/>
          <a:p>
            <a:r>
              <a:rPr lang="ja-JP" altLang="en-US" dirty="0"/>
              <a:t>すべての旅行者が安心して観光を楽しめるよう、障害者や外国人旅行者への対応を一層充実させ、地域の魅力を広く発信していく必要がある。</a:t>
            </a:r>
          </a:p>
        </p:txBody>
      </p:sp>
      <p:sp>
        <p:nvSpPr>
          <p:cNvPr id="7" name="テキスト プレースホルダー 6">
            <a:extLst>
              <a:ext uri="{FF2B5EF4-FFF2-40B4-BE49-F238E27FC236}">
                <a16:creationId xmlns:a16="http://schemas.microsoft.com/office/drawing/2014/main" id="{B0BF531D-56AC-BDD2-E146-0BC364CD8D4C}"/>
              </a:ext>
            </a:extLst>
          </p:cNvPr>
          <p:cNvSpPr>
            <a:spLocks noGrp="1"/>
          </p:cNvSpPr>
          <p:nvPr>
            <p:ph type="body" sz="quarter" idx="19"/>
          </p:nvPr>
        </p:nvSpPr>
        <p:spPr>
          <a:xfrm>
            <a:off x="349200" y="4745986"/>
            <a:ext cx="8000473" cy="284163"/>
          </a:xfrm>
        </p:spPr>
        <p:txBody>
          <a:bodyPr/>
          <a:lstStyle/>
          <a:p>
            <a:r>
              <a:rPr lang="ja-JP" altLang="en-US" dirty="0"/>
              <a:t>デジタル技術を活用した情報発信や新たなコンテンツなどにより、観光資源の魅力を高める。</a:t>
            </a:r>
          </a:p>
        </p:txBody>
      </p:sp>
      <p:sp>
        <p:nvSpPr>
          <p:cNvPr id="2" name="テキスト プレースホルダー 1">
            <a:extLst>
              <a:ext uri="{FF2B5EF4-FFF2-40B4-BE49-F238E27FC236}">
                <a16:creationId xmlns:a16="http://schemas.microsoft.com/office/drawing/2014/main" id="{C6908469-946E-7C46-9D70-29F257182EDA}"/>
              </a:ext>
            </a:extLst>
          </p:cNvPr>
          <p:cNvSpPr>
            <a:spLocks noGrp="1"/>
          </p:cNvSpPr>
          <p:nvPr>
            <p:ph type="body" sz="quarter" idx="13"/>
          </p:nvPr>
        </p:nvSpPr>
        <p:spPr>
          <a:xfrm>
            <a:off x="618128" y="5062709"/>
            <a:ext cx="6508800" cy="1052216"/>
          </a:xfrm>
        </p:spPr>
        <p:txBody>
          <a:bodyPr/>
          <a:lstStyle/>
          <a:p>
            <a:r>
              <a:rPr lang="en-US" altLang="ja-JP" dirty="0"/>
              <a:t>EBPM</a:t>
            </a:r>
            <a:r>
              <a:rPr lang="ja-JP" altLang="en-US" dirty="0"/>
              <a:t>（データ等のエビデンスに基づく施策の企画立案）の促進</a:t>
            </a:r>
          </a:p>
          <a:p>
            <a:r>
              <a:rPr lang="ja-JP" altLang="en-US" dirty="0"/>
              <a:t>データを活用した効果的なプロモーション等の推進</a:t>
            </a:r>
          </a:p>
        </p:txBody>
      </p:sp>
      <p:sp>
        <p:nvSpPr>
          <p:cNvPr id="12" name="テキスト プレースホルダー 5">
            <a:extLst>
              <a:ext uri="{FF2B5EF4-FFF2-40B4-BE49-F238E27FC236}">
                <a16:creationId xmlns:a16="http://schemas.microsoft.com/office/drawing/2014/main" id="{795B4CF8-6AB7-FFCF-53C9-C66E5A6B6A6D}"/>
              </a:ext>
            </a:extLst>
          </p:cNvPr>
          <p:cNvSpPr txBox="1">
            <a:spLocks/>
          </p:cNvSpPr>
          <p:nvPr/>
        </p:nvSpPr>
        <p:spPr>
          <a:xfrm>
            <a:off x="368814" y="2101157"/>
            <a:ext cx="2819726" cy="1993667"/>
          </a:xfrm>
          <a:prstGeom prst="rect">
            <a:avLst/>
          </a:prstGeom>
        </p:spPr>
        <p:txBody>
          <a:bodyPr vert="horz" lIns="91440" tIns="45720" rIns="91440" bIns="45720" rtlCol="0">
            <a:normAutofit/>
          </a:bodyPr>
          <a:lstStyle>
            <a:lvl1pPr marL="285750" indent="-285750" algn="l" defTabSz="914400" rtl="0" eaLnBrk="1" latinLnBrk="0" hangingPunct="1">
              <a:lnSpc>
                <a:spcPct val="100000"/>
              </a:lnSpc>
              <a:spcBef>
                <a:spcPts val="1000"/>
              </a:spcBef>
              <a:buClr>
                <a:schemeClr val="accent1"/>
              </a:buClr>
              <a:buFont typeface="Wingdings" panose="05000000000000000000" pitchFamily="2" charset="2"/>
              <a:buChar char="u"/>
              <a:defRPr kumimoji="1" sz="14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1000"/>
              </a:spcBef>
              <a:spcAft>
                <a:spcPts val="0"/>
              </a:spcAft>
              <a:buClr>
                <a:srgbClr val="4472C4"/>
              </a:buClr>
              <a:buSzTx/>
              <a:buFont typeface="Wingdings" panose="05000000000000000000" pitchFamily="2" charset="2"/>
              <a:buChar char="u"/>
              <a:tabLst/>
              <a:defRPr/>
            </a:pPr>
            <a:endPar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24" name="図プレースホルダー 15">
            <a:extLst>
              <a:ext uri="{FF2B5EF4-FFF2-40B4-BE49-F238E27FC236}">
                <a16:creationId xmlns:a16="http://schemas.microsoft.com/office/drawing/2014/main" id="{E4115CCB-6DE8-6569-0893-20BC69DD9CCC}"/>
              </a:ext>
            </a:extLst>
          </p:cNvPr>
          <p:cNvPicPr>
            <a:picLocks noChangeAspect="1"/>
          </p:cNvPicPr>
          <p:nvPr/>
        </p:nvPicPr>
        <p:blipFill>
          <a:blip r:embed="rId3" cstate="print">
            <a:extLst>
              <a:ext uri="{28A0092B-C50C-407E-A947-70E740481C1C}">
                <a14:useLocalDpi xmlns:a14="http://schemas.microsoft.com/office/drawing/2010/main"/>
              </a:ext>
            </a:extLst>
          </a:blip>
          <a:srcRect t="-2233" b="-2843"/>
          <a:stretch/>
        </p:blipFill>
        <p:spPr>
          <a:xfrm>
            <a:off x="8414815" y="2101157"/>
            <a:ext cx="957823" cy="1594786"/>
          </a:xfrm>
          <a:prstGeom prst="rect">
            <a:avLst/>
          </a:prstGeom>
        </p:spPr>
      </p:pic>
      <p:grpSp>
        <p:nvGrpSpPr>
          <p:cNvPr id="8" name="グループ化 7">
            <a:extLst>
              <a:ext uri="{FF2B5EF4-FFF2-40B4-BE49-F238E27FC236}">
                <a16:creationId xmlns:a16="http://schemas.microsoft.com/office/drawing/2014/main" id="{A1D6ABEB-AF12-028E-1A81-3B9F15F0AAC2}"/>
              </a:ext>
            </a:extLst>
          </p:cNvPr>
          <p:cNvGrpSpPr>
            <a:grpSpLocks noChangeAspect="1"/>
          </p:cNvGrpSpPr>
          <p:nvPr/>
        </p:nvGrpSpPr>
        <p:grpSpPr>
          <a:xfrm>
            <a:off x="7446832" y="5033584"/>
            <a:ext cx="2087930" cy="1487913"/>
            <a:chOff x="6910297" y="4555581"/>
            <a:chExt cx="2624228" cy="1870090"/>
          </a:xfrm>
        </p:grpSpPr>
        <p:pic>
          <p:nvPicPr>
            <p:cNvPr id="11" name="図 10" descr="アイコン&#10;&#10;AI によって生成されたコンテンツは間違っている可能性があります。">
              <a:extLst>
                <a:ext uri="{FF2B5EF4-FFF2-40B4-BE49-F238E27FC236}">
                  <a16:creationId xmlns:a16="http://schemas.microsoft.com/office/drawing/2014/main" id="{88B805AE-981E-192B-187B-F7B86039E87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911888" y="4584897"/>
              <a:ext cx="1622637" cy="574164"/>
            </a:xfrm>
            <a:prstGeom prst="rect">
              <a:avLst/>
            </a:prstGeom>
          </p:spPr>
        </p:pic>
        <p:pic>
          <p:nvPicPr>
            <p:cNvPr id="14" name="図 13" descr="アイコン&#10;&#10;AI によって生成されたコンテンツは間違っている可能性があります。">
              <a:extLst>
                <a:ext uri="{FF2B5EF4-FFF2-40B4-BE49-F238E27FC236}">
                  <a16:creationId xmlns:a16="http://schemas.microsoft.com/office/drawing/2014/main" id="{A44BECAA-7ED9-E21D-A7D8-A128F3C7AC1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972153" y="5286375"/>
              <a:ext cx="1792599" cy="1139296"/>
            </a:xfrm>
            <a:prstGeom prst="rect">
              <a:avLst/>
            </a:prstGeom>
          </p:spPr>
        </p:pic>
        <p:pic>
          <p:nvPicPr>
            <p:cNvPr id="16" name="図 15" descr="アイコン&#10;&#10;AI によって生成されたコンテンツは間違っている可能性があります。">
              <a:extLst>
                <a:ext uri="{FF2B5EF4-FFF2-40B4-BE49-F238E27FC236}">
                  <a16:creationId xmlns:a16="http://schemas.microsoft.com/office/drawing/2014/main" id="{8C052901-3447-32EE-3CB6-450C8C66B8BB}"/>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rot="1045084">
              <a:off x="8819810" y="5413605"/>
              <a:ext cx="695325" cy="550309"/>
            </a:xfrm>
            <a:prstGeom prst="rect">
              <a:avLst/>
            </a:prstGeom>
          </p:spPr>
        </p:pic>
        <p:pic>
          <p:nvPicPr>
            <p:cNvPr id="17" name="図 16" descr="アイコン&#10;&#10;AI によって生成されたコンテンツは間違っている可能性があります。">
              <a:extLst>
                <a:ext uri="{FF2B5EF4-FFF2-40B4-BE49-F238E27FC236}">
                  <a16:creationId xmlns:a16="http://schemas.microsoft.com/office/drawing/2014/main" id="{C9B7C251-F3A1-A5E6-9CD7-70EEABB4A7C6}"/>
                </a:ext>
              </a:extLst>
            </p:cNvPr>
            <p:cNvPicPr>
              <a:picLocks noChangeAspect="1"/>
            </p:cNvPicPr>
            <p:nvPr/>
          </p:nvPicPr>
          <p:blipFill>
            <a:blip r:embed="rId7" cstate="print">
              <a:extLst>
                <a:ext uri="{28A0092B-C50C-407E-A947-70E740481C1C}">
                  <a14:useLocalDpi xmlns:a14="http://schemas.microsoft.com/office/drawing/2010/main"/>
                </a:ext>
              </a:extLst>
            </a:blip>
            <a:srcRect l="-5599" b="-10094"/>
            <a:stretch/>
          </p:blipFill>
          <p:spPr>
            <a:xfrm rot="20850923">
              <a:off x="6910297" y="4555581"/>
              <a:ext cx="695325" cy="608782"/>
            </a:xfrm>
            <a:prstGeom prst="rect">
              <a:avLst/>
            </a:prstGeom>
          </p:spPr>
        </p:pic>
      </p:grpSp>
      <p:pic>
        <p:nvPicPr>
          <p:cNvPr id="21" name="図プレースホルダー 22">
            <a:extLst>
              <a:ext uri="{FF2B5EF4-FFF2-40B4-BE49-F238E27FC236}">
                <a16:creationId xmlns:a16="http://schemas.microsoft.com/office/drawing/2014/main" id="{38B8DB08-DB2C-498A-1CE9-A4B75BEB258B}"/>
              </a:ext>
            </a:extLst>
          </p:cNvPr>
          <p:cNvPicPr>
            <a:picLocks noChangeAspect="1"/>
          </p:cNvPicPr>
          <p:nvPr/>
        </p:nvPicPr>
        <p:blipFill>
          <a:blip r:embed="rId8" cstate="print">
            <a:extLst>
              <a:ext uri="{28A0092B-C50C-407E-A947-70E740481C1C}">
                <a14:useLocalDpi xmlns:a14="http://schemas.microsoft.com/office/drawing/2010/main"/>
              </a:ext>
            </a:extLst>
          </a:blip>
          <a:srcRect t="-1710" b="-242"/>
          <a:stretch/>
        </p:blipFill>
        <p:spPr>
          <a:xfrm>
            <a:off x="3440724" y="2232594"/>
            <a:ext cx="857250" cy="1331912"/>
          </a:xfrm>
          <a:prstGeom prst="rect">
            <a:avLst/>
          </a:prstGeom>
        </p:spPr>
      </p:pic>
    </p:spTree>
    <p:extLst>
      <p:ext uri="{BB962C8B-B14F-4D97-AF65-F5344CB8AC3E}">
        <p14:creationId xmlns:p14="http://schemas.microsoft.com/office/powerpoint/2010/main" val="1888111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13C99D-D488-6408-E9D3-3BBDE1D9DEBD}"/>
              </a:ext>
            </a:extLst>
          </p:cNvPr>
          <p:cNvSpPr>
            <a:spLocks noGrp="1"/>
          </p:cNvSpPr>
          <p:nvPr>
            <p:ph type="title"/>
          </p:nvPr>
        </p:nvSpPr>
        <p:spPr>
          <a:xfrm>
            <a:off x="207213" y="78335"/>
            <a:ext cx="9212831" cy="594393"/>
          </a:xfrm>
        </p:spPr>
        <p:txBody>
          <a:bodyPr/>
          <a:lstStyle/>
          <a:p>
            <a:r>
              <a:rPr lang="ja-JP" altLang="en-US" dirty="0"/>
              <a:t>２　地域社会の課題の解決</a:t>
            </a:r>
          </a:p>
        </p:txBody>
      </p:sp>
      <p:sp>
        <p:nvSpPr>
          <p:cNvPr id="3" name="テキスト プレースホルダー 2">
            <a:extLst>
              <a:ext uri="{FF2B5EF4-FFF2-40B4-BE49-F238E27FC236}">
                <a16:creationId xmlns:a16="http://schemas.microsoft.com/office/drawing/2014/main" id="{656E3240-63D1-323A-79C7-3605714D558D}"/>
              </a:ext>
            </a:extLst>
          </p:cNvPr>
          <p:cNvSpPr>
            <a:spLocks noGrp="1"/>
          </p:cNvSpPr>
          <p:nvPr>
            <p:ph type="body" sz="quarter" idx="10"/>
          </p:nvPr>
        </p:nvSpPr>
        <p:spPr>
          <a:xfrm>
            <a:off x="291666" y="933883"/>
            <a:ext cx="8993649" cy="446837"/>
          </a:xfrm>
        </p:spPr>
        <p:txBody>
          <a:bodyPr/>
          <a:lstStyle/>
          <a:p>
            <a:r>
              <a:rPr lang="ja-JP" altLang="en-US" dirty="0"/>
              <a:t>７　デジタル活用の促進による主体的な学びの実現</a:t>
            </a:r>
          </a:p>
        </p:txBody>
      </p:sp>
      <p:sp>
        <p:nvSpPr>
          <p:cNvPr id="16" name="テキスト プレースホルダー 10">
            <a:extLst>
              <a:ext uri="{FF2B5EF4-FFF2-40B4-BE49-F238E27FC236}">
                <a16:creationId xmlns:a16="http://schemas.microsoft.com/office/drawing/2014/main" id="{3778AEF9-BC6A-D17B-D6AC-3F12F7C88DB7}"/>
              </a:ext>
            </a:extLst>
          </p:cNvPr>
          <p:cNvSpPr>
            <a:spLocks noGrp="1"/>
          </p:cNvSpPr>
          <p:nvPr>
            <p:ph type="body" sz="quarter" idx="11"/>
          </p:nvPr>
        </p:nvSpPr>
        <p:spPr>
          <a:xfrm>
            <a:off x="5373977" y="1959358"/>
            <a:ext cx="2894400" cy="2045514"/>
          </a:xfrm>
        </p:spPr>
        <p:txBody>
          <a:bodyPr/>
          <a:lstStyle/>
          <a:p>
            <a:r>
              <a:rPr lang="ja-JP" altLang="en-US" dirty="0"/>
              <a:t>デジタルを活用することで、子どもたちがどんな状況でも意欲的に学ぶことができる教育環境の整備が進むとともに、デジタル社会への対応力向上につながっている。</a:t>
            </a:r>
          </a:p>
        </p:txBody>
      </p:sp>
      <p:sp>
        <p:nvSpPr>
          <p:cNvPr id="7" name="テキスト プレースホルダー 12">
            <a:extLst>
              <a:ext uri="{FF2B5EF4-FFF2-40B4-BE49-F238E27FC236}">
                <a16:creationId xmlns:a16="http://schemas.microsoft.com/office/drawing/2014/main" id="{B186B1DD-80C9-1299-7121-A8788A192102}"/>
              </a:ext>
            </a:extLst>
          </p:cNvPr>
          <p:cNvSpPr>
            <a:spLocks noGrp="1"/>
          </p:cNvSpPr>
          <p:nvPr>
            <p:ph type="body" sz="quarter" idx="15"/>
          </p:nvPr>
        </p:nvSpPr>
        <p:spPr>
          <a:xfrm>
            <a:off x="349200" y="1959357"/>
            <a:ext cx="2893001" cy="2045515"/>
          </a:xfrm>
        </p:spPr>
        <p:txBody>
          <a:bodyPr/>
          <a:lstStyle/>
          <a:p>
            <a:r>
              <a:rPr lang="ja-JP" altLang="en-US" dirty="0"/>
              <a:t>個別最適な学びの充実やデジタル社会に必要な能力の育成のため、教育の場でのデジタルの積極的な利活用を推進する必要がある。</a:t>
            </a:r>
          </a:p>
        </p:txBody>
      </p:sp>
      <p:sp>
        <p:nvSpPr>
          <p:cNvPr id="5" name="テキスト プレースホルダー 4">
            <a:extLst>
              <a:ext uri="{FF2B5EF4-FFF2-40B4-BE49-F238E27FC236}">
                <a16:creationId xmlns:a16="http://schemas.microsoft.com/office/drawing/2014/main" id="{6B43822C-49A0-C931-8AD2-3371345358A3}"/>
              </a:ext>
            </a:extLst>
          </p:cNvPr>
          <p:cNvSpPr>
            <a:spLocks noGrp="1"/>
          </p:cNvSpPr>
          <p:nvPr>
            <p:ph type="body" sz="quarter" idx="19"/>
          </p:nvPr>
        </p:nvSpPr>
        <p:spPr>
          <a:xfrm>
            <a:off x="349200" y="4758063"/>
            <a:ext cx="7812612" cy="284163"/>
          </a:xfrm>
        </p:spPr>
        <p:txBody>
          <a:bodyPr/>
          <a:lstStyle/>
          <a:p>
            <a:r>
              <a:rPr lang="ja-JP" altLang="en-US" dirty="0"/>
              <a:t>デジタルを活用した教育環境やコンテンツの充実等により、学びの質の向上を図る。</a:t>
            </a:r>
          </a:p>
        </p:txBody>
      </p:sp>
      <p:sp>
        <p:nvSpPr>
          <p:cNvPr id="12" name="テキスト プレースホルダー 11">
            <a:extLst>
              <a:ext uri="{FF2B5EF4-FFF2-40B4-BE49-F238E27FC236}">
                <a16:creationId xmlns:a16="http://schemas.microsoft.com/office/drawing/2014/main" id="{3699E51C-3CFB-5DA5-DD20-1BF0D53F9DD9}"/>
              </a:ext>
            </a:extLst>
          </p:cNvPr>
          <p:cNvSpPr>
            <a:spLocks noGrp="1"/>
          </p:cNvSpPr>
          <p:nvPr>
            <p:ph type="body" sz="quarter" idx="13"/>
          </p:nvPr>
        </p:nvSpPr>
        <p:spPr>
          <a:xfrm>
            <a:off x="618128" y="5062709"/>
            <a:ext cx="6508800" cy="1052216"/>
          </a:xfrm>
        </p:spPr>
        <p:txBody>
          <a:bodyPr>
            <a:normAutofit/>
          </a:bodyPr>
          <a:lstStyle/>
          <a:p>
            <a:r>
              <a:rPr lang="ja-JP" altLang="en-US" dirty="0"/>
              <a:t>デジタルを活用した教育のための環境整備の推進</a:t>
            </a:r>
            <a:endParaRPr lang="en-US" altLang="ja-JP" dirty="0"/>
          </a:p>
          <a:p>
            <a:r>
              <a:rPr lang="ja-JP" altLang="en-US" dirty="0"/>
              <a:t>教育現場における</a:t>
            </a:r>
            <a:r>
              <a:rPr lang="en-US" altLang="ja-JP" dirty="0"/>
              <a:t>AI</a:t>
            </a:r>
            <a:r>
              <a:rPr lang="ja-JP" altLang="en-US" dirty="0"/>
              <a:t>活用の推進</a:t>
            </a:r>
            <a:endParaRPr lang="en-US" altLang="ja-JP" dirty="0"/>
          </a:p>
          <a:p>
            <a:r>
              <a:rPr lang="ja-JP" altLang="en-US" dirty="0"/>
              <a:t>デジタルを利活用した教育コンテンツの充実</a:t>
            </a:r>
          </a:p>
        </p:txBody>
      </p:sp>
      <p:pic>
        <p:nvPicPr>
          <p:cNvPr id="14" name="図 13" descr="挿絵 が含まれている画像&#10;&#10;AI によって生成されたコンテンツは間違っている可能性があります。">
            <a:extLst>
              <a:ext uri="{FF2B5EF4-FFF2-40B4-BE49-F238E27FC236}">
                <a16:creationId xmlns:a16="http://schemas.microsoft.com/office/drawing/2014/main" id="{2476DBE3-AC76-4C7C-F31C-49F9A0F0489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474825" y="3012937"/>
            <a:ext cx="780278" cy="873380"/>
          </a:xfrm>
          <a:prstGeom prst="rect">
            <a:avLst/>
          </a:prstGeom>
        </p:spPr>
      </p:pic>
      <p:pic>
        <p:nvPicPr>
          <p:cNvPr id="15" name="図 14" descr="挿絵 が含まれている画像&#10;&#10;AI によって生成されたコンテンツは間違っている可能性があります。">
            <a:extLst>
              <a:ext uri="{FF2B5EF4-FFF2-40B4-BE49-F238E27FC236}">
                <a16:creationId xmlns:a16="http://schemas.microsoft.com/office/drawing/2014/main" id="{2CDDC047-BD0F-6674-92E6-C34DF77DE32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283477" y="2064143"/>
            <a:ext cx="1162975" cy="851309"/>
          </a:xfrm>
          <a:prstGeom prst="rect">
            <a:avLst/>
          </a:prstGeom>
        </p:spPr>
      </p:pic>
      <p:pic>
        <p:nvPicPr>
          <p:cNvPr id="9" name="図 8" descr="アイコン が含まれている画像&#10;&#10;AI によって生成されたコンテンツは間違っている可能性があります。">
            <a:extLst>
              <a:ext uri="{FF2B5EF4-FFF2-40B4-BE49-F238E27FC236}">
                <a16:creationId xmlns:a16="http://schemas.microsoft.com/office/drawing/2014/main" id="{7BF86153-91CA-9B33-8F51-5DA3A080098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200900" y="5035965"/>
            <a:ext cx="1664065" cy="1244966"/>
          </a:xfrm>
          <a:prstGeom prst="rect">
            <a:avLst/>
          </a:prstGeom>
        </p:spPr>
      </p:pic>
      <p:pic>
        <p:nvPicPr>
          <p:cNvPr id="17" name="図 16" descr="アイコン&#10;&#10;AI によって生成されたコンテンツは間違っている可能性があります。">
            <a:extLst>
              <a:ext uri="{FF2B5EF4-FFF2-40B4-BE49-F238E27FC236}">
                <a16:creationId xmlns:a16="http://schemas.microsoft.com/office/drawing/2014/main" id="{57CC7E0C-9BC6-CA7C-DDC7-F3887C3CFD6E}"/>
              </a:ext>
            </a:extLst>
          </p:cNvPr>
          <p:cNvPicPr>
            <a:picLocks noChangeAspect="1"/>
          </p:cNvPicPr>
          <p:nvPr/>
        </p:nvPicPr>
        <p:blipFill>
          <a:blip r:embed="rId6" cstate="print">
            <a:extLst>
              <a:ext uri="{28A0092B-C50C-407E-A947-70E740481C1C}">
                <a14:useLocalDpi xmlns:a14="http://schemas.microsoft.com/office/drawing/2010/main"/>
              </a:ext>
            </a:extLst>
          </a:blip>
          <a:srcRect b="-9601"/>
          <a:stretch/>
        </p:blipFill>
        <p:spPr>
          <a:xfrm>
            <a:off x="8992602" y="5691620"/>
            <a:ext cx="494121" cy="559600"/>
          </a:xfrm>
          <a:prstGeom prst="rect">
            <a:avLst/>
          </a:prstGeom>
        </p:spPr>
      </p:pic>
      <p:pic>
        <p:nvPicPr>
          <p:cNvPr id="19" name="図 18" descr="グラフィカル ユーザー インターフェイス&#10;&#10;AI によって生成されたコンテンツは間違っている可能性があります。">
            <a:extLst>
              <a:ext uri="{FF2B5EF4-FFF2-40B4-BE49-F238E27FC236}">
                <a16:creationId xmlns:a16="http://schemas.microsoft.com/office/drawing/2014/main" id="{DCFE1F97-1C80-729B-8D42-8C2E0AEF29A6}"/>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610949" y="4723726"/>
            <a:ext cx="1003412" cy="769038"/>
          </a:xfrm>
          <a:prstGeom prst="rect">
            <a:avLst/>
          </a:prstGeom>
        </p:spPr>
      </p:pic>
      <p:pic>
        <p:nvPicPr>
          <p:cNvPr id="28" name="図プレースホルダー 27" descr="挿絵 が含まれている画像&#10;&#10;AI によって生成されたコンテンツは間違っている可能性があります。">
            <a:extLst>
              <a:ext uri="{FF2B5EF4-FFF2-40B4-BE49-F238E27FC236}">
                <a16:creationId xmlns:a16="http://schemas.microsoft.com/office/drawing/2014/main" id="{036CDA7B-72A5-A0F7-5467-3898CFDD0725}"/>
              </a:ext>
            </a:extLst>
          </p:cNvPr>
          <p:cNvPicPr>
            <a:picLocks noChangeAspect="1"/>
          </p:cNvPicPr>
          <p:nvPr/>
        </p:nvPicPr>
        <p:blipFill>
          <a:blip r:embed="rId8" cstate="print">
            <a:extLst>
              <a:ext uri="{28A0092B-C50C-407E-A947-70E740481C1C}">
                <a14:useLocalDpi xmlns:a14="http://schemas.microsoft.com/office/drawing/2010/main"/>
              </a:ext>
            </a:extLst>
          </a:blip>
          <a:srcRect t="-628"/>
          <a:stretch/>
        </p:blipFill>
        <p:spPr>
          <a:xfrm>
            <a:off x="3139638" y="2244970"/>
            <a:ext cx="1336184" cy="1424354"/>
          </a:xfrm>
          <a:prstGeom prst="rect">
            <a:avLst/>
          </a:prstGeom>
        </p:spPr>
      </p:pic>
    </p:spTree>
    <p:extLst>
      <p:ext uri="{BB962C8B-B14F-4D97-AF65-F5344CB8AC3E}">
        <p14:creationId xmlns:p14="http://schemas.microsoft.com/office/powerpoint/2010/main" val="1623606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23856-EF2E-5EDB-C8B9-1368786A16B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4A54EDF-4636-CA63-893A-ACF5BD886574}"/>
              </a:ext>
            </a:extLst>
          </p:cNvPr>
          <p:cNvSpPr>
            <a:spLocks noGrp="1"/>
          </p:cNvSpPr>
          <p:nvPr>
            <p:ph type="title"/>
          </p:nvPr>
        </p:nvSpPr>
        <p:spPr>
          <a:xfrm>
            <a:off x="207213" y="78335"/>
            <a:ext cx="9212831" cy="594393"/>
          </a:xfrm>
        </p:spPr>
        <p:txBody>
          <a:bodyPr/>
          <a:lstStyle/>
          <a:p>
            <a:r>
              <a:rPr lang="ja-JP" altLang="en-US" dirty="0"/>
              <a:t>３　行政サービスの利便性の向上等</a:t>
            </a:r>
          </a:p>
        </p:txBody>
      </p:sp>
      <p:sp>
        <p:nvSpPr>
          <p:cNvPr id="3" name="テキスト プレースホルダー 2">
            <a:extLst>
              <a:ext uri="{FF2B5EF4-FFF2-40B4-BE49-F238E27FC236}">
                <a16:creationId xmlns:a16="http://schemas.microsoft.com/office/drawing/2014/main" id="{82266223-652E-2E44-4CA1-95D9234EA102}"/>
              </a:ext>
            </a:extLst>
          </p:cNvPr>
          <p:cNvSpPr>
            <a:spLocks noGrp="1"/>
          </p:cNvSpPr>
          <p:nvPr>
            <p:ph type="body" sz="quarter" idx="10"/>
          </p:nvPr>
        </p:nvSpPr>
        <p:spPr>
          <a:xfrm>
            <a:off x="291666" y="933883"/>
            <a:ext cx="8993649" cy="446837"/>
          </a:xfrm>
        </p:spPr>
        <p:txBody>
          <a:bodyPr/>
          <a:lstStyle/>
          <a:p>
            <a:r>
              <a:rPr lang="ja-JP" altLang="en-US"/>
              <a:t>１　行政手続のデジタル化による県民サービスの向上</a:t>
            </a:r>
          </a:p>
        </p:txBody>
      </p:sp>
      <p:sp>
        <p:nvSpPr>
          <p:cNvPr id="5" name="テキスト プレースホルダー 4">
            <a:extLst>
              <a:ext uri="{FF2B5EF4-FFF2-40B4-BE49-F238E27FC236}">
                <a16:creationId xmlns:a16="http://schemas.microsoft.com/office/drawing/2014/main" id="{DCB9BD8F-7E02-7CB0-1A97-31A07D1B922A}"/>
              </a:ext>
            </a:extLst>
          </p:cNvPr>
          <p:cNvSpPr>
            <a:spLocks noGrp="1"/>
          </p:cNvSpPr>
          <p:nvPr>
            <p:ph type="body" sz="quarter" idx="11"/>
          </p:nvPr>
        </p:nvSpPr>
        <p:spPr>
          <a:xfrm>
            <a:off x="5373977" y="1959358"/>
            <a:ext cx="2894400" cy="2045514"/>
          </a:xfrm>
        </p:spPr>
        <p:txBody>
          <a:bodyPr>
            <a:normAutofit/>
          </a:bodyPr>
          <a:lstStyle/>
          <a:p>
            <a:r>
              <a:rPr lang="ja-JP" altLang="en-US"/>
              <a:t>サービスデザインの視点を取り入れた、オンライン申請やマイナンバーカードの利活用などが進み、誰もが使いやすく、デジタル完結した県民サービスが実現している。</a:t>
            </a:r>
            <a:endParaRPr lang="en-US" altLang="ja-JP"/>
          </a:p>
        </p:txBody>
      </p:sp>
      <p:sp>
        <p:nvSpPr>
          <p:cNvPr id="6" name="テキスト プレースホルダー 5">
            <a:extLst>
              <a:ext uri="{FF2B5EF4-FFF2-40B4-BE49-F238E27FC236}">
                <a16:creationId xmlns:a16="http://schemas.microsoft.com/office/drawing/2014/main" id="{831065DF-0F77-62E6-9677-72CDB70B09D6}"/>
              </a:ext>
            </a:extLst>
          </p:cNvPr>
          <p:cNvSpPr>
            <a:spLocks noGrp="1"/>
          </p:cNvSpPr>
          <p:nvPr>
            <p:ph type="body" sz="quarter" idx="15"/>
          </p:nvPr>
        </p:nvSpPr>
        <p:spPr>
          <a:xfrm>
            <a:off x="349200" y="1959357"/>
            <a:ext cx="2893001" cy="2045515"/>
          </a:xfrm>
        </p:spPr>
        <p:txBody>
          <a:bodyPr>
            <a:normAutofit/>
          </a:bodyPr>
          <a:lstStyle/>
          <a:p>
            <a:r>
              <a:rPr lang="ja-JP" altLang="en-US" dirty="0"/>
              <a:t>県民の生活スタイルやニーズの多様化に対応するため、行政手続のデジタル化によるフロントヤードからバックヤードまで一気通貫した改革を、更に進めていく必要がある。</a:t>
            </a:r>
          </a:p>
        </p:txBody>
      </p:sp>
      <p:sp>
        <p:nvSpPr>
          <p:cNvPr id="4" name="テキスト プレースホルダー 3">
            <a:extLst>
              <a:ext uri="{FF2B5EF4-FFF2-40B4-BE49-F238E27FC236}">
                <a16:creationId xmlns:a16="http://schemas.microsoft.com/office/drawing/2014/main" id="{7996293B-8516-125D-C5AC-F62B842A1FC2}"/>
              </a:ext>
            </a:extLst>
          </p:cNvPr>
          <p:cNvSpPr>
            <a:spLocks noGrp="1"/>
          </p:cNvSpPr>
          <p:nvPr>
            <p:ph type="body" sz="quarter" idx="19"/>
          </p:nvPr>
        </p:nvSpPr>
        <p:spPr>
          <a:xfrm>
            <a:off x="349200" y="4758063"/>
            <a:ext cx="7812612" cy="284163"/>
          </a:xfrm>
        </p:spPr>
        <p:txBody>
          <a:bodyPr/>
          <a:lstStyle/>
          <a:p>
            <a:r>
              <a:rPr lang="ja-JP" altLang="en-US" dirty="0"/>
              <a:t>行政手続のオンライン化等により、利用者が使いやすい県民サービスを提供する。</a:t>
            </a:r>
          </a:p>
        </p:txBody>
      </p:sp>
      <p:sp>
        <p:nvSpPr>
          <p:cNvPr id="11" name="テキスト プレースホルダー 6">
            <a:extLst>
              <a:ext uri="{FF2B5EF4-FFF2-40B4-BE49-F238E27FC236}">
                <a16:creationId xmlns:a16="http://schemas.microsoft.com/office/drawing/2014/main" id="{3AC2E742-6321-06CB-CF1E-3F855447F74E}"/>
              </a:ext>
            </a:extLst>
          </p:cNvPr>
          <p:cNvSpPr>
            <a:spLocks noGrp="1"/>
          </p:cNvSpPr>
          <p:nvPr>
            <p:ph type="body" sz="quarter" idx="13"/>
          </p:nvPr>
        </p:nvSpPr>
        <p:spPr>
          <a:xfrm>
            <a:off x="618128" y="5062709"/>
            <a:ext cx="6508800" cy="1052216"/>
          </a:xfrm>
        </p:spPr>
        <p:txBody>
          <a:bodyPr>
            <a:normAutofit/>
          </a:bodyPr>
          <a:lstStyle/>
          <a:p>
            <a:r>
              <a:rPr lang="ja-JP" altLang="en-US" dirty="0"/>
              <a:t>きめ細やかな情報発信やオンライン手続の提供などによる利便性向上</a:t>
            </a:r>
            <a:endParaRPr lang="en-US" altLang="ja-JP" dirty="0"/>
          </a:p>
          <a:p>
            <a:r>
              <a:rPr lang="ja-JP" altLang="en-US" dirty="0"/>
              <a:t>各種手続のオンライン化に向けた取組の更なる推進</a:t>
            </a:r>
          </a:p>
          <a:p>
            <a:r>
              <a:rPr lang="ja-JP" altLang="en-US" dirty="0"/>
              <a:t>マイナンバーカードの利活用推進</a:t>
            </a:r>
          </a:p>
        </p:txBody>
      </p:sp>
      <p:pic>
        <p:nvPicPr>
          <p:cNvPr id="23" name="図プレースホルダー 6" descr="黒い背景に白い文字の絵&#10;&#10;AI によって生成されたコンテンツは間違っている可能性があります。">
            <a:extLst>
              <a:ext uri="{FF2B5EF4-FFF2-40B4-BE49-F238E27FC236}">
                <a16:creationId xmlns:a16="http://schemas.microsoft.com/office/drawing/2014/main" id="{CAD2C070-60BD-DB01-CEF7-2EE958217B60}"/>
              </a:ext>
            </a:extLst>
          </p:cNvPr>
          <p:cNvPicPr>
            <a:picLocks noChangeAspect="1"/>
          </p:cNvPicPr>
          <p:nvPr/>
        </p:nvPicPr>
        <p:blipFill>
          <a:blip r:embed="rId3" cstate="print">
            <a:extLst>
              <a:ext uri="{28A0092B-C50C-407E-A947-70E740481C1C}">
                <a14:useLocalDpi xmlns:a14="http://schemas.microsoft.com/office/drawing/2010/main"/>
              </a:ext>
            </a:extLst>
          </a:blip>
          <a:srcRect t="-6272" b="1436"/>
          <a:stretch/>
        </p:blipFill>
        <p:spPr>
          <a:xfrm>
            <a:off x="3366294" y="2244725"/>
            <a:ext cx="1011238" cy="1222375"/>
          </a:xfrm>
          <a:prstGeom prst="rect">
            <a:avLst/>
          </a:prstGeom>
        </p:spPr>
      </p:pic>
      <p:pic>
        <p:nvPicPr>
          <p:cNvPr id="24" name="図プレースホルダー 11" descr="黒い背景に白い文字がある&#10;&#10;AI によって生成されたコンテンツは間違っている可能性があります。">
            <a:extLst>
              <a:ext uri="{FF2B5EF4-FFF2-40B4-BE49-F238E27FC236}">
                <a16:creationId xmlns:a16="http://schemas.microsoft.com/office/drawing/2014/main" id="{D2CEBE4D-EE3B-C687-1859-3095094D974A}"/>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8394700" y="2494757"/>
            <a:ext cx="1162050" cy="881062"/>
          </a:xfrm>
          <a:prstGeom prst="rect">
            <a:avLst/>
          </a:prstGeom>
        </p:spPr>
      </p:pic>
      <p:pic>
        <p:nvPicPr>
          <p:cNvPr id="25" name="図プレースホルダー 8" descr="アイコン&#10;&#10;AI によって生成されたコンテンツは間違っている可能性があります。">
            <a:extLst>
              <a:ext uri="{FF2B5EF4-FFF2-40B4-BE49-F238E27FC236}">
                <a16:creationId xmlns:a16="http://schemas.microsoft.com/office/drawing/2014/main" id="{04929CC2-0322-7498-9148-D5F880000D31}"/>
              </a:ext>
            </a:extLst>
          </p:cNvPr>
          <p:cNvPicPr>
            <a:picLocks noChangeAspect="1"/>
          </p:cNvPicPr>
          <p:nvPr/>
        </p:nvPicPr>
        <p:blipFill>
          <a:blip r:embed="rId5" cstate="print">
            <a:extLst>
              <a:ext uri="{28A0092B-C50C-407E-A947-70E740481C1C}">
                <a14:useLocalDpi xmlns:a14="http://schemas.microsoft.com/office/drawing/2010/main"/>
              </a:ext>
            </a:extLst>
          </a:blip>
          <a:srcRect t="-6975" b="-758"/>
          <a:stretch/>
        </p:blipFill>
        <p:spPr>
          <a:xfrm>
            <a:off x="7233456" y="4895581"/>
            <a:ext cx="1779615" cy="1661979"/>
          </a:xfrm>
          <a:prstGeom prst="rect">
            <a:avLst/>
          </a:prstGeom>
        </p:spPr>
      </p:pic>
    </p:spTree>
    <p:extLst>
      <p:ext uri="{BB962C8B-B14F-4D97-AF65-F5344CB8AC3E}">
        <p14:creationId xmlns:p14="http://schemas.microsoft.com/office/powerpoint/2010/main" val="1467311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B5FEF-A5AE-9C42-5396-78C4E09048F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56D9C9B-97B8-0E1E-F17E-DBB14579DF2A}"/>
              </a:ext>
            </a:extLst>
          </p:cNvPr>
          <p:cNvSpPr>
            <a:spLocks noGrp="1"/>
          </p:cNvSpPr>
          <p:nvPr>
            <p:ph type="title"/>
          </p:nvPr>
        </p:nvSpPr>
        <p:spPr>
          <a:xfrm>
            <a:off x="207213" y="78335"/>
            <a:ext cx="9212831" cy="594393"/>
          </a:xfrm>
        </p:spPr>
        <p:txBody>
          <a:bodyPr/>
          <a:lstStyle/>
          <a:p>
            <a:r>
              <a:rPr lang="ja-JP" altLang="en-US" dirty="0"/>
              <a:t>３　行政サービスの利便性の向上等</a:t>
            </a:r>
          </a:p>
        </p:txBody>
      </p:sp>
      <p:sp>
        <p:nvSpPr>
          <p:cNvPr id="3" name="テキスト プレースホルダー 2">
            <a:extLst>
              <a:ext uri="{FF2B5EF4-FFF2-40B4-BE49-F238E27FC236}">
                <a16:creationId xmlns:a16="http://schemas.microsoft.com/office/drawing/2014/main" id="{163252AA-4115-C41B-337F-C6E7412C09AD}"/>
              </a:ext>
            </a:extLst>
          </p:cNvPr>
          <p:cNvSpPr>
            <a:spLocks noGrp="1"/>
          </p:cNvSpPr>
          <p:nvPr>
            <p:ph type="body" sz="quarter" idx="10"/>
          </p:nvPr>
        </p:nvSpPr>
        <p:spPr>
          <a:xfrm>
            <a:off x="291666" y="933883"/>
            <a:ext cx="8993649" cy="446837"/>
          </a:xfrm>
        </p:spPr>
        <p:txBody>
          <a:bodyPr>
            <a:normAutofit/>
          </a:bodyPr>
          <a:lstStyle/>
          <a:p>
            <a:r>
              <a:rPr lang="ja-JP" altLang="en-US"/>
              <a:t>２　デジタル技術による行政事務の効率化と高度化</a:t>
            </a:r>
          </a:p>
        </p:txBody>
      </p:sp>
      <p:sp>
        <p:nvSpPr>
          <p:cNvPr id="5" name="テキスト プレースホルダー 4">
            <a:extLst>
              <a:ext uri="{FF2B5EF4-FFF2-40B4-BE49-F238E27FC236}">
                <a16:creationId xmlns:a16="http://schemas.microsoft.com/office/drawing/2014/main" id="{020DA97D-CA06-106C-2D1D-E8C492682CA2}"/>
              </a:ext>
            </a:extLst>
          </p:cNvPr>
          <p:cNvSpPr>
            <a:spLocks noGrp="1"/>
          </p:cNvSpPr>
          <p:nvPr>
            <p:ph type="body" sz="quarter" idx="11"/>
          </p:nvPr>
        </p:nvSpPr>
        <p:spPr>
          <a:xfrm>
            <a:off x="5373977" y="1959358"/>
            <a:ext cx="2894400" cy="2045514"/>
          </a:xfrm>
        </p:spPr>
        <p:txBody>
          <a:bodyPr>
            <a:normAutofit/>
          </a:bodyPr>
          <a:lstStyle/>
          <a:p>
            <a:r>
              <a:rPr lang="ja-JP" altLang="en-US" dirty="0"/>
              <a:t>業務の徹底したデジタル化や先進技術の積極的な利活用により、行政事務の効率化が図られ、更に高度な行政サービスの提供に向けた業務に注力することができている。</a:t>
            </a:r>
          </a:p>
        </p:txBody>
      </p:sp>
      <p:sp>
        <p:nvSpPr>
          <p:cNvPr id="6" name="テキスト プレースホルダー 5">
            <a:extLst>
              <a:ext uri="{FF2B5EF4-FFF2-40B4-BE49-F238E27FC236}">
                <a16:creationId xmlns:a16="http://schemas.microsoft.com/office/drawing/2014/main" id="{C188E438-0AF9-40F1-FD03-E8A02E121778}"/>
              </a:ext>
            </a:extLst>
          </p:cNvPr>
          <p:cNvSpPr>
            <a:spLocks noGrp="1"/>
          </p:cNvSpPr>
          <p:nvPr>
            <p:ph type="body" sz="quarter" idx="15"/>
          </p:nvPr>
        </p:nvSpPr>
        <p:spPr>
          <a:xfrm>
            <a:off x="349200" y="1959357"/>
            <a:ext cx="2893001" cy="2045515"/>
          </a:xfrm>
        </p:spPr>
        <p:txBody>
          <a:bodyPr>
            <a:normAutofit/>
          </a:bodyPr>
          <a:lstStyle/>
          <a:p>
            <a:r>
              <a:rPr lang="ja-JP" altLang="en-US" dirty="0"/>
              <a:t>質の高い行政サービスを持続可能な形で提供していくため、職員が創意工夫を要する業務へ注力できる仕組みづくりを進める必要がある。</a:t>
            </a:r>
          </a:p>
        </p:txBody>
      </p:sp>
      <p:sp>
        <p:nvSpPr>
          <p:cNvPr id="4" name="テキスト プレースホルダー 3">
            <a:extLst>
              <a:ext uri="{FF2B5EF4-FFF2-40B4-BE49-F238E27FC236}">
                <a16:creationId xmlns:a16="http://schemas.microsoft.com/office/drawing/2014/main" id="{795B4C85-D4F1-2711-99FF-F5A6AFDA325D}"/>
              </a:ext>
            </a:extLst>
          </p:cNvPr>
          <p:cNvSpPr>
            <a:spLocks noGrp="1"/>
          </p:cNvSpPr>
          <p:nvPr>
            <p:ph type="body" sz="quarter" idx="19"/>
          </p:nvPr>
        </p:nvSpPr>
        <p:spPr>
          <a:xfrm>
            <a:off x="349200" y="4758063"/>
            <a:ext cx="7812612" cy="284163"/>
          </a:xfrm>
        </p:spPr>
        <p:txBody>
          <a:bodyPr/>
          <a:lstStyle/>
          <a:p>
            <a:r>
              <a:rPr lang="ja-JP" altLang="en-US" dirty="0"/>
              <a:t>デジタル技術の導入や業務フローの見直し等により、行政事務の効率化と高度化を進める。</a:t>
            </a:r>
          </a:p>
        </p:txBody>
      </p:sp>
      <p:sp>
        <p:nvSpPr>
          <p:cNvPr id="11" name="テキスト プレースホルダー 6">
            <a:extLst>
              <a:ext uri="{FF2B5EF4-FFF2-40B4-BE49-F238E27FC236}">
                <a16:creationId xmlns:a16="http://schemas.microsoft.com/office/drawing/2014/main" id="{4626DEDE-3E1D-BB5F-F50C-363E7F482C32}"/>
              </a:ext>
            </a:extLst>
          </p:cNvPr>
          <p:cNvSpPr>
            <a:spLocks noGrp="1"/>
          </p:cNvSpPr>
          <p:nvPr>
            <p:ph type="body" sz="quarter" idx="13"/>
          </p:nvPr>
        </p:nvSpPr>
        <p:spPr>
          <a:xfrm>
            <a:off x="618128" y="5062709"/>
            <a:ext cx="6508800" cy="1052216"/>
          </a:xfrm>
        </p:spPr>
        <p:txBody>
          <a:bodyPr vert="horz" lIns="91440" tIns="45720" rIns="91440" bIns="45720" rtlCol="0" anchor="t">
            <a:noAutofit/>
          </a:bodyPr>
          <a:lstStyle/>
          <a:p>
            <a:r>
              <a:rPr lang="ja-JP" altLang="en-US" dirty="0"/>
              <a:t>デジタル技術の活用による業務の効率化・高度化の更なる推進</a:t>
            </a:r>
            <a:endParaRPr lang="en-US" altLang="ja-JP" dirty="0"/>
          </a:p>
          <a:p>
            <a:r>
              <a:rPr lang="ja-JP" altLang="en-US" dirty="0"/>
              <a:t>行政事務のデジタル化、業務フローの見直し及びペーパーレス化の推進</a:t>
            </a:r>
            <a:endParaRPr lang="en-US" altLang="ja-JP" dirty="0"/>
          </a:p>
          <a:p>
            <a:r>
              <a:rPr lang="ja-JP" altLang="en-US" dirty="0"/>
              <a:t>デジタル化・</a:t>
            </a:r>
            <a:r>
              <a:rPr lang="en-US" altLang="ja-JP" dirty="0"/>
              <a:t>DX</a:t>
            </a:r>
            <a:r>
              <a:rPr lang="ja-JP" altLang="en-US" dirty="0"/>
              <a:t>推進担当による業務の効率化・高度化の推進</a:t>
            </a:r>
            <a:endParaRPr lang="en-US" altLang="ja-JP" dirty="0"/>
          </a:p>
        </p:txBody>
      </p:sp>
      <p:pic>
        <p:nvPicPr>
          <p:cNvPr id="26" name="図 25" descr="モニター画面に映る文字&#10;&#10;AI によって生成されたコンテンツは間違っている可能性があります。">
            <a:extLst>
              <a:ext uri="{FF2B5EF4-FFF2-40B4-BE49-F238E27FC236}">
                <a16:creationId xmlns:a16="http://schemas.microsoft.com/office/drawing/2014/main" id="{FB74C1F7-958F-41BB-A64F-ABC82C17182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19110" y="5195389"/>
            <a:ext cx="1250012" cy="703921"/>
          </a:xfrm>
          <a:prstGeom prst="rect">
            <a:avLst/>
          </a:prstGeom>
        </p:spPr>
      </p:pic>
      <p:pic>
        <p:nvPicPr>
          <p:cNvPr id="24" name="図 23" descr="アイコン&#10;&#10;AI によって生成されたコンテンツは間違っている可能性があります。">
            <a:extLst>
              <a:ext uri="{FF2B5EF4-FFF2-40B4-BE49-F238E27FC236}">
                <a16:creationId xmlns:a16="http://schemas.microsoft.com/office/drawing/2014/main" id="{46C3B7CE-5412-2EFA-61E3-B96BDBBAB4CB}"/>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7992600" y="5014151"/>
            <a:ext cx="699788" cy="680639"/>
          </a:xfrm>
          <a:prstGeom prst="rect">
            <a:avLst/>
          </a:prstGeom>
        </p:spPr>
      </p:pic>
      <p:pic>
        <p:nvPicPr>
          <p:cNvPr id="30" name="図 29" descr="光 が含まれている画像&#10;&#10;AI によって生成されたコンテンツは間違っている可能性があります。">
            <a:extLst>
              <a:ext uri="{FF2B5EF4-FFF2-40B4-BE49-F238E27FC236}">
                <a16:creationId xmlns:a16="http://schemas.microsoft.com/office/drawing/2014/main" id="{A656371D-2BB2-BE4C-231B-B73CCF4542A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720256" y="5588817"/>
            <a:ext cx="699788" cy="850671"/>
          </a:xfrm>
          <a:prstGeom prst="rect">
            <a:avLst/>
          </a:prstGeom>
        </p:spPr>
      </p:pic>
      <p:pic>
        <p:nvPicPr>
          <p:cNvPr id="22" name="図プレースホルダー 9" descr="グラフィカル ユーザー インターフェイス が含まれている画像&#10;&#10;AI によって生成されたコンテンツは間違っている可能性があります。">
            <a:extLst>
              <a:ext uri="{FF2B5EF4-FFF2-40B4-BE49-F238E27FC236}">
                <a16:creationId xmlns:a16="http://schemas.microsoft.com/office/drawing/2014/main" id="{207BC812-D20B-2931-5D35-8D3A96DF0904}"/>
              </a:ext>
            </a:extLst>
          </p:cNvPr>
          <p:cNvPicPr>
            <a:picLocks noChangeAspect="1"/>
          </p:cNvPicPr>
          <p:nvPr/>
        </p:nvPicPr>
        <p:blipFill>
          <a:blip r:embed="rId6" cstate="print">
            <a:extLst>
              <a:ext uri="{28A0092B-C50C-407E-A947-70E740481C1C}">
                <a14:useLocalDpi xmlns:a14="http://schemas.microsoft.com/office/drawing/2010/main"/>
              </a:ext>
            </a:extLst>
          </a:blip>
          <a:srcRect l="3280" r="3280"/>
          <a:stretch/>
        </p:blipFill>
        <p:spPr>
          <a:xfrm>
            <a:off x="3290888" y="2628900"/>
            <a:ext cx="1162050" cy="881063"/>
          </a:xfrm>
          <a:prstGeom prst="rect">
            <a:avLst/>
          </a:prstGeom>
        </p:spPr>
      </p:pic>
      <p:pic>
        <p:nvPicPr>
          <p:cNvPr id="23" name="図プレースホルダー 13" descr="グラフィカル ユーザー インターフェイス&#10;&#10;AI によって生成されたコンテンツは間違っている可能性があります。">
            <a:extLst>
              <a:ext uri="{FF2B5EF4-FFF2-40B4-BE49-F238E27FC236}">
                <a16:creationId xmlns:a16="http://schemas.microsoft.com/office/drawing/2014/main" id="{CC24592D-A542-6CAD-6E5A-0E2B80ECF314}"/>
              </a:ext>
            </a:extLst>
          </p:cNvPr>
          <p:cNvPicPr>
            <a:picLocks noChangeAspect="1"/>
          </p:cNvPicPr>
          <p:nvPr/>
        </p:nvPicPr>
        <p:blipFill>
          <a:blip r:embed="rId7" cstate="print">
            <a:extLst>
              <a:ext uri="{28A0092B-C50C-407E-A947-70E740481C1C}">
                <a14:useLocalDpi xmlns:a14="http://schemas.microsoft.com/office/drawing/2010/main"/>
              </a:ext>
            </a:extLst>
          </a:blip>
          <a:srcRect l="777" r="777"/>
          <a:stretch/>
        </p:blipFill>
        <p:spPr>
          <a:xfrm>
            <a:off x="8411369" y="2696017"/>
            <a:ext cx="1163637" cy="881062"/>
          </a:xfrm>
          <a:prstGeom prst="rect">
            <a:avLst/>
          </a:prstGeom>
          <a:ln>
            <a:noFill/>
          </a:ln>
        </p:spPr>
      </p:pic>
    </p:spTree>
    <p:extLst>
      <p:ext uri="{BB962C8B-B14F-4D97-AF65-F5344CB8AC3E}">
        <p14:creationId xmlns:p14="http://schemas.microsoft.com/office/powerpoint/2010/main" val="3799891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4D19D-A6A1-8226-4A79-2C8DEF99F44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7040AFB-F087-228F-E93D-E972F4749784}"/>
              </a:ext>
            </a:extLst>
          </p:cNvPr>
          <p:cNvSpPr>
            <a:spLocks noGrp="1"/>
          </p:cNvSpPr>
          <p:nvPr>
            <p:ph type="title"/>
          </p:nvPr>
        </p:nvSpPr>
        <p:spPr>
          <a:xfrm>
            <a:off x="207213" y="78335"/>
            <a:ext cx="9212831" cy="594393"/>
          </a:xfrm>
        </p:spPr>
        <p:txBody>
          <a:bodyPr/>
          <a:lstStyle/>
          <a:p>
            <a:r>
              <a:rPr lang="ja-JP" altLang="en-US" dirty="0"/>
              <a:t>３　行政サービスの利便性の向上等</a:t>
            </a:r>
          </a:p>
        </p:txBody>
      </p:sp>
      <p:sp>
        <p:nvSpPr>
          <p:cNvPr id="3" name="テキスト プレースホルダー 2">
            <a:extLst>
              <a:ext uri="{FF2B5EF4-FFF2-40B4-BE49-F238E27FC236}">
                <a16:creationId xmlns:a16="http://schemas.microsoft.com/office/drawing/2014/main" id="{554EAA48-47FD-E323-CEE6-48DAD6C55946}"/>
              </a:ext>
            </a:extLst>
          </p:cNvPr>
          <p:cNvSpPr>
            <a:spLocks noGrp="1"/>
          </p:cNvSpPr>
          <p:nvPr>
            <p:ph type="body" sz="quarter" idx="10"/>
          </p:nvPr>
        </p:nvSpPr>
        <p:spPr>
          <a:xfrm>
            <a:off x="291666" y="933883"/>
            <a:ext cx="8993649" cy="446837"/>
          </a:xfrm>
        </p:spPr>
        <p:txBody>
          <a:bodyPr/>
          <a:lstStyle/>
          <a:p>
            <a:r>
              <a:rPr lang="ja-JP" altLang="en-US"/>
              <a:t>３　データの連携や利活用の推進</a:t>
            </a:r>
          </a:p>
        </p:txBody>
      </p:sp>
      <p:sp>
        <p:nvSpPr>
          <p:cNvPr id="5" name="テキスト プレースホルダー 4">
            <a:extLst>
              <a:ext uri="{FF2B5EF4-FFF2-40B4-BE49-F238E27FC236}">
                <a16:creationId xmlns:a16="http://schemas.microsoft.com/office/drawing/2014/main" id="{FDD23C34-DBF7-4EE0-01A0-01342B836810}"/>
              </a:ext>
            </a:extLst>
          </p:cNvPr>
          <p:cNvSpPr>
            <a:spLocks noGrp="1"/>
          </p:cNvSpPr>
          <p:nvPr>
            <p:ph type="body" sz="quarter" idx="11"/>
          </p:nvPr>
        </p:nvSpPr>
        <p:spPr>
          <a:xfrm>
            <a:off x="5373977" y="1959358"/>
            <a:ext cx="2894400" cy="2045514"/>
          </a:xfrm>
        </p:spPr>
        <p:txBody>
          <a:bodyPr>
            <a:noAutofit/>
          </a:bodyPr>
          <a:lstStyle/>
          <a:p>
            <a:r>
              <a:rPr lang="ja-JP" altLang="en-US" dirty="0"/>
              <a:t>県、市町村の保有する各種データが、様々な形で広く連携・活用されているとともに、県においてもデータを活用した合理的な判断と政策立案が推進されている。</a:t>
            </a:r>
          </a:p>
        </p:txBody>
      </p:sp>
      <p:sp>
        <p:nvSpPr>
          <p:cNvPr id="6" name="テキスト プレースホルダー 5">
            <a:extLst>
              <a:ext uri="{FF2B5EF4-FFF2-40B4-BE49-F238E27FC236}">
                <a16:creationId xmlns:a16="http://schemas.microsoft.com/office/drawing/2014/main" id="{FB10FB65-3DF6-E87B-D53E-D393F7016807}"/>
              </a:ext>
            </a:extLst>
          </p:cNvPr>
          <p:cNvSpPr>
            <a:spLocks noGrp="1"/>
          </p:cNvSpPr>
          <p:nvPr>
            <p:ph type="body" sz="quarter" idx="15"/>
          </p:nvPr>
        </p:nvSpPr>
        <p:spPr>
          <a:xfrm>
            <a:off x="349200" y="1959357"/>
            <a:ext cx="2893001" cy="2045515"/>
          </a:xfrm>
        </p:spPr>
        <p:txBody>
          <a:bodyPr>
            <a:normAutofit/>
          </a:bodyPr>
          <a:lstStyle/>
          <a:p>
            <a:r>
              <a:rPr lang="ja-JP" altLang="en-US" dirty="0"/>
              <a:t>行政が保有するデータを社会全体で利活用できるよう共有・連携するとともに、県の政策立案等にデータを積極的に活用し県民サービスの向上につなげていく必要がある。</a:t>
            </a:r>
            <a:endParaRPr lang="en-US" altLang="ja-JP" dirty="0"/>
          </a:p>
        </p:txBody>
      </p:sp>
      <p:sp>
        <p:nvSpPr>
          <p:cNvPr id="27" name="テキスト プレースホルダー 26">
            <a:extLst>
              <a:ext uri="{FF2B5EF4-FFF2-40B4-BE49-F238E27FC236}">
                <a16:creationId xmlns:a16="http://schemas.microsoft.com/office/drawing/2014/main" id="{65CC7F51-B8BB-6518-BC47-B9163735990B}"/>
              </a:ext>
            </a:extLst>
          </p:cNvPr>
          <p:cNvSpPr>
            <a:spLocks noGrp="1"/>
          </p:cNvSpPr>
          <p:nvPr>
            <p:ph type="body" sz="quarter" idx="19"/>
          </p:nvPr>
        </p:nvSpPr>
        <p:spPr>
          <a:xfrm>
            <a:off x="349200" y="4758063"/>
            <a:ext cx="7812612" cy="284163"/>
          </a:xfrm>
        </p:spPr>
        <p:txBody>
          <a:bodyPr/>
          <a:lstStyle/>
          <a:p>
            <a:r>
              <a:rPr lang="ja-JP" altLang="en-US" dirty="0"/>
              <a:t>データ連携基盤の推進支援など、行政が保有するデータの連携や利活用を促進する。</a:t>
            </a:r>
          </a:p>
        </p:txBody>
      </p:sp>
      <p:sp>
        <p:nvSpPr>
          <p:cNvPr id="11" name="テキスト プレースホルダー 6">
            <a:extLst>
              <a:ext uri="{FF2B5EF4-FFF2-40B4-BE49-F238E27FC236}">
                <a16:creationId xmlns:a16="http://schemas.microsoft.com/office/drawing/2014/main" id="{1932D408-0BFB-B973-AD64-61CD040F9C54}"/>
              </a:ext>
            </a:extLst>
          </p:cNvPr>
          <p:cNvSpPr>
            <a:spLocks noGrp="1"/>
          </p:cNvSpPr>
          <p:nvPr>
            <p:ph type="body" sz="quarter" idx="13"/>
          </p:nvPr>
        </p:nvSpPr>
        <p:spPr>
          <a:xfrm>
            <a:off x="618128" y="5062709"/>
            <a:ext cx="6508800" cy="1052216"/>
          </a:xfrm>
        </p:spPr>
        <p:txBody>
          <a:bodyPr vert="horz" lIns="91440" tIns="45720" rIns="91440" bIns="45720" rtlCol="0" anchor="t">
            <a:noAutofit/>
          </a:bodyPr>
          <a:lstStyle/>
          <a:p>
            <a:r>
              <a:rPr lang="ja-JP" altLang="en-US" dirty="0"/>
              <a:t>県内市町村におけるデータ連携基盤の共同利用・相互連携による活用促進</a:t>
            </a:r>
            <a:endParaRPr lang="en-US" altLang="ja-JP" dirty="0"/>
          </a:p>
          <a:p>
            <a:r>
              <a:rPr lang="ja-JP" altLang="en-US" dirty="0"/>
              <a:t>オープンデータカタログサイトの運用及び利用可能なデータの提供促進</a:t>
            </a:r>
          </a:p>
        </p:txBody>
      </p:sp>
      <p:grpSp>
        <p:nvGrpSpPr>
          <p:cNvPr id="4" name="グループ化 3">
            <a:extLst>
              <a:ext uri="{FF2B5EF4-FFF2-40B4-BE49-F238E27FC236}">
                <a16:creationId xmlns:a16="http://schemas.microsoft.com/office/drawing/2014/main" id="{65CA2EC8-9753-A0CB-3AB9-E67356F08DC2}"/>
              </a:ext>
            </a:extLst>
          </p:cNvPr>
          <p:cNvGrpSpPr/>
          <p:nvPr/>
        </p:nvGrpSpPr>
        <p:grpSpPr>
          <a:xfrm>
            <a:off x="3654236" y="2218068"/>
            <a:ext cx="953006" cy="565449"/>
            <a:chOff x="3403484" y="1983806"/>
            <a:chExt cx="1085988" cy="611554"/>
          </a:xfrm>
        </p:grpSpPr>
        <p:pic>
          <p:nvPicPr>
            <p:cNvPr id="7" name="図 6" descr="モニター画面に映る文字&#10;&#10;AI によって生成されたコンテンツは間違っている可能性があります。">
              <a:extLst>
                <a:ext uri="{FF2B5EF4-FFF2-40B4-BE49-F238E27FC236}">
                  <a16:creationId xmlns:a16="http://schemas.microsoft.com/office/drawing/2014/main" id="{BC7DAA4C-388A-F1FA-EB42-5AC6C364906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03484" y="1983806"/>
              <a:ext cx="1085988" cy="611554"/>
            </a:xfrm>
            <a:prstGeom prst="rect">
              <a:avLst/>
            </a:prstGeom>
          </p:spPr>
        </p:pic>
        <p:pic>
          <p:nvPicPr>
            <p:cNvPr id="9" name="図 8" descr="建物, ウィンドウ, 光 が含まれている画像&#10;&#10;AI によって生成されたコンテンツは間違っている可能性があります。">
              <a:extLst>
                <a:ext uri="{FF2B5EF4-FFF2-40B4-BE49-F238E27FC236}">
                  <a16:creationId xmlns:a16="http://schemas.microsoft.com/office/drawing/2014/main" id="{24ADCC7F-96C0-9B58-A458-8127E9AED7BC}"/>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3609740" y="2042738"/>
              <a:ext cx="332935" cy="317464"/>
            </a:xfrm>
            <a:prstGeom prst="rect">
              <a:avLst/>
            </a:prstGeom>
          </p:spPr>
        </p:pic>
        <p:pic>
          <p:nvPicPr>
            <p:cNvPr id="10" name="図 9" descr="建物, ウィンドウ, 光 が含まれている画像&#10;&#10;AI によって生成されたコンテンツは間違っている可能性があります。">
              <a:extLst>
                <a:ext uri="{FF2B5EF4-FFF2-40B4-BE49-F238E27FC236}">
                  <a16:creationId xmlns:a16="http://schemas.microsoft.com/office/drawing/2014/main" id="{AC7A122D-45BD-A759-4EE6-8BF2AD8F8507}"/>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3946478" y="2194306"/>
              <a:ext cx="313867" cy="263865"/>
            </a:xfrm>
            <a:prstGeom prst="rect">
              <a:avLst/>
            </a:prstGeom>
          </p:spPr>
        </p:pic>
      </p:grpSp>
      <p:grpSp>
        <p:nvGrpSpPr>
          <p:cNvPr id="12" name="グループ化 11">
            <a:extLst>
              <a:ext uri="{FF2B5EF4-FFF2-40B4-BE49-F238E27FC236}">
                <a16:creationId xmlns:a16="http://schemas.microsoft.com/office/drawing/2014/main" id="{F83F35BA-DF3D-19ED-26EE-4CDE6A4AE512}"/>
              </a:ext>
            </a:extLst>
          </p:cNvPr>
          <p:cNvGrpSpPr/>
          <p:nvPr/>
        </p:nvGrpSpPr>
        <p:grpSpPr>
          <a:xfrm>
            <a:off x="3313589" y="2988897"/>
            <a:ext cx="953006" cy="565449"/>
            <a:chOff x="3403484" y="3198447"/>
            <a:chExt cx="1085988" cy="611554"/>
          </a:xfrm>
        </p:grpSpPr>
        <p:pic>
          <p:nvPicPr>
            <p:cNvPr id="14" name="図 13" descr="モニター画面に映る文字&#10;&#10;AI によって生成されたコンテンツは間違っている可能性があります。">
              <a:extLst>
                <a:ext uri="{FF2B5EF4-FFF2-40B4-BE49-F238E27FC236}">
                  <a16:creationId xmlns:a16="http://schemas.microsoft.com/office/drawing/2014/main" id="{E4FA6584-6A10-DC11-CA46-9E64EB2B0E0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03484" y="3198447"/>
              <a:ext cx="1085988" cy="611554"/>
            </a:xfrm>
            <a:prstGeom prst="rect">
              <a:avLst/>
            </a:prstGeom>
          </p:spPr>
        </p:pic>
        <p:pic>
          <p:nvPicPr>
            <p:cNvPr id="15" name="図 14" descr="建物, ウィンドウ, 光 が含まれている画像&#10;&#10;AI によって生成されたコンテンツは間違っている可能性があります。">
              <a:extLst>
                <a:ext uri="{FF2B5EF4-FFF2-40B4-BE49-F238E27FC236}">
                  <a16:creationId xmlns:a16="http://schemas.microsoft.com/office/drawing/2014/main" id="{5EEB0E7D-8C79-34E6-B91D-38914E4FB8B5}"/>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3576104" y="3251656"/>
              <a:ext cx="385117" cy="259894"/>
            </a:xfrm>
            <a:prstGeom prst="rect">
              <a:avLst/>
            </a:prstGeom>
          </p:spPr>
        </p:pic>
        <p:pic>
          <p:nvPicPr>
            <p:cNvPr id="17" name="図 16" descr="建物, ウィンドウ, 光 が含まれている画像&#10;&#10;AI によって生成されたコンテンツは間違っている可能性があります。">
              <a:extLst>
                <a:ext uri="{FF2B5EF4-FFF2-40B4-BE49-F238E27FC236}">
                  <a16:creationId xmlns:a16="http://schemas.microsoft.com/office/drawing/2014/main" id="{23D3AA43-1A6E-402B-F46F-8A6BF926DE12}"/>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3986853" y="3409001"/>
              <a:ext cx="311128" cy="311645"/>
            </a:xfrm>
            <a:prstGeom prst="rect">
              <a:avLst/>
            </a:prstGeom>
          </p:spPr>
        </p:pic>
      </p:grpSp>
      <p:grpSp>
        <p:nvGrpSpPr>
          <p:cNvPr id="18" name="グループ化 17">
            <a:extLst>
              <a:ext uri="{FF2B5EF4-FFF2-40B4-BE49-F238E27FC236}">
                <a16:creationId xmlns:a16="http://schemas.microsoft.com/office/drawing/2014/main" id="{17EA1D4A-3975-9EA1-8F76-181C86CC8699}"/>
              </a:ext>
            </a:extLst>
          </p:cNvPr>
          <p:cNvGrpSpPr/>
          <p:nvPr/>
        </p:nvGrpSpPr>
        <p:grpSpPr>
          <a:xfrm>
            <a:off x="8587212" y="1871373"/>
            <a:ext cx="1085988" cy="611554"/>
            <a:chOff x="8199327" y="1983806"/>
            <a:chExt cx="1085988" cy="611554"/>
          </a:xfrm>
        </p:grpSpPr>
        <p:pic>
          <p:nvPicPr>
            <p:cNvPr id="19" name="図 18" descr="モニター画面に映る文字&#10;&#10;AI によって生成されたコンテンツは間違っている可能性があります。">
              <a:extLst>
                <a:ext uri="{FF2B5EF4-FFF2-40B4-BE49-F238E27FC236}">
                  <a16:creationId xmlns:a16="http://schemas.microsoft.com/office/drawing/2014/main" id="{C6852ACA-B9FF-AB59-3FE0-1B4C7892ACE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199327" y="1983806"/>
              <a:ext cx="1085988" cy="611554"/>
            </a:xfrm>
            <a:prstGeom prst="rect">
              <a:avLst/>
            </a:prstGeom>
          </p:spPr>
        </p:pic>
        <p:pic>
          <p:nvPicPr>
            <p:cNvPr id="20" name="図 19" descr="建物, ウィンドウ, 光 が含まれている画像&#10;&#10;AI によって生成されたコンテンツは間違っている可能性があります。">
              <a:extLst>
                <a:ext uri="{FF2B5EF4-FFF2-40B4-BE49-F238E27FC236}">
                  <a16:creationId xmlns:a16="http://schemas.microsoft.com/office/drawing/2014/main" id="{B86056B9-A9F4-C42B-431C-EA12074928BE}"/>
                </a:ext>
              </a:extLst>
            </p:cNvPr>
            <p:cNvPicPr>
              <a:picLocks noChangeAspect="1"/>
            </p:cNvPicPr>
            <p:nvPr/>
          </p:nvPicPr>
          <p:blipFill>
            <a:blip r:embed="rId8" cstate="print">
              <a:extLst>
                <a:ext uri="{28A0092B-C50C-407E-A947-70E740481C1C}">
                  <a14:useLocalDpi xmlns:a14="http://schemas.microsoft.com/office/drawing/2010/main"/>
                </a:ext>
              </a:extLst>
            </a:blip>
            <a:srcRect/>
            <a:stretch/>
          </p:blipFill>
          <p:spPr>
            <a:xfrm>
              <a:off x="8405583" y="2042738"/>
              <a:ext cx="332935" cy="317464"/>
            </a:xfrm>
            <a:prstGeom prst="rect">
              <a:avLst/>
            </a:prstGeom>
          </p:spPr>
        </p:pic>
        <p:pic>
          <p:nvPicPr>
            <p:cNvPr id="21" name="図 20" descr="建物, ウィンドウ, 光 が含まれている画像&#10;&#10;AI によって生成されたコンテンツは間違っている可能性があります。">
              <a:extLst>
                <a:ext uri="{FF2B5EF4-FFF2-40B4-BE49-F238E27FC236}">
                  <a16:creationId xmlns:a16="http://schemas.microsoft.com/office/drawing/2014/main" id="{D215C201-D933-432B-2834-01ED826F1908}"/>
                </a:ext>
              </a:extLst>
            </p:cNvPr>
            <p:cNvPicPr>
              <a:picLocks noChangeAspect="1"/>
            </p:cNvPicPr>
            <p:nvPr/>
          </p:nvPicPr>
          <p:blipFill>
            <a:blip r:embed="rId9" cstate="print">
              <a:extLst>
                <a:ext uri="{28A0092B-C50C-407E-A947-70E740481C1C}">
                  <a14:useLocalDpi xmlns:a14="http://schemas.microsoft.com/office/drawing/2010/main"/>
                </a:ext>
              </a:extLst>
            </a:blip>
            <a:srcRect/>
            <a:stretch/>
          </p:blipFill>
          <p:spPr>
            <a:xfrm>
              <a:off x="8742321" y="2194306"/>
              <a:ext cx="313867" cy="263865"/>
            </a:xfrm>
            <a:prstGeom prst="rect">
              <a:avLst/>
            </a:prstGeom>
          </p:spPr>
        </p:pic>
      </p:grpSp>
      <p:grpSp>
        <p:nvGrpSpPr>
          <p:cNvPr id="22" name="グループ化 21">
            <a:extLst>
              <a:ext uri="{FF2B5EF4-FFF2-40B4-BE49-F238E27FC236}">
                <a16:creationId xmlns:a16="http://schemas.microsoft.com/office/drawing/2014/main" id="{33B401E4-CA85-8D0A-8A4E-2AFEF8602BE1}"/>
              </a:ext>
            </a:extLst>
          </p:cNvPr>
          <p:cNvGrpSpPr/>
          <p:nvPr/>
        </p:nvGrpSpPr>
        <p:grpSpPr>
          <a:xfrm>
            <a:off x="8101319" y="3041672"/>
            <a:ext cx="1085988" cy="611554"/>
            <a:chOff x="8199327" y="3198447"/>
            <a:chExt cx="1085988" cy="611554"/>
          </a:xfrm>
        </p:grpSpPr>
        <p:pic>
          <p:nvPicPr>
            <p:cNvPr id="23" name="図 22" descr="モニター画面に映る文字&#10;&#10;AI によって生成されたコンテンツは間違っている可能性があります。">
              <a:extLst>
                <a:ext uri="{FF2B5EF4-FFF2-40B4-BE49-F238E27FC236}">
                  <a16:creationId xmlns:a16="http://schemas.microsoft.com/office/drawing/2014/main" id="{4ABE36A9-C4E7-9CC8-1399-AEB78F67773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199327" y="3198447"/>
              <a:ext cx="1085988" cy="611554"/>
            </a:xfrm>
            <a:prstGeom prst="rect">
              <a:avLst/>
            </a:prstGeom>
          </p:spPr>
        </p:pic>
        <p:pic>
          <p:nvPicPr>
            <p:cNvPr id="24" name="図 23" descr="建物, ウィンドウ, 光 が含まれている画像&#10;&#10;AI によって生成されたコンテンツは間違っている可能性があります。">
              <a:extLst>
                <a:ext uri="{FF2B5EF4-FFF2-40B4-BE49-F238E27FC236}">
                  <a16:creationId xmlns:a16="http://schemas.microsoft.com/office/drawing/2014/main" id="{8F3CCC1C-B111-A985-5C04-3E4F42972CF7}"/>
                </a:ext>
              </a:extLst>
            </p:cNvPr>
            <p:cNvPicPr>
              <a:picLocks noChangeAspect="1"/>
            </p:cNvPicPr>
            <p:nvPr/>
          </p:nvPicPr>
          <p:blipFill>
            <a:blip r:embed="rId10" cstate="print">
              <a:extLst>
                <a:ext uri="{28A0092B-C50C-407E-A947-70E740481C1C}">
                  <a14:useLocalDpi xmlns:a14="http://schemas.microsoft.com/office/drawing/2010/main"/>
                </a:ext>
              </a:extLst>
            </a:blip>
            <a:srcRect/>
            <a:stretch/>
          </p:blipFill>
          <p:spPr>
            <a:xfrm>
              <a:off x="8371947" y="3251656"/>
              <a:ext cx="385117" cy="259894"/>
            </a:xfrm>
            <a:prstGeom prst="rect">
              <a:avLst/>
            </a:prstGeom>
          </p:spPr>
        </p:pic>
        <p:pic>
          <p:nvPicPr>
            <p:cNvPr id="25" name="図 24" descr="建物, ウィンドウ, 光 が含まれている画像&#10;&#10;AI によって生成されたコンテンツは間違っている可能性があります。">
              <a:extLst>
                <a:ext uri="{FF2B5EF4-FFF2-40B4-BE49-F238E27FC236}">
                  <a16:creationId xmlns:a16="http://schemas.microsoft.com/office/drawing/2014/main" id="{F8574A42-5183-BDDF-13C4-06D5027389DF}"/>
                </a:ext>
              </a:extLst>
            </p:cNvPr>
            <p:cNvPicPr>
              <a:picLocks noChangeAspect="1"/>
            </p:cNvPicPr>
            <p:nvPr/>
          </p:nvPicPr>
          <p:blipFill>
            <a:blip r:embed="rId11" cstate="print">
              <a:extLst>
                <a:ext uri="{28A0092B-C50C-407E-A947-70E740481C1C}">
                  <a14:useLocalDpi xmlns:a14="http://schemas.microsoft.com/office/drawing/2010/main"/>
                </a:ext>
              </a:extLst>
            </a:blip>
            <a:srcRect/>
            <a:stretch/>
          </p:blipFill>
          <p:spPr>
            <a:xfrm>
              <a:off x="8782696" y="3409001"/>
              <a:ext cx="311128" cy="311645"/>
            </a:xfrm>
            <a:prstGeom prst="rect">
              <a:avLst/>
            </a:prstGeom>
          </p:spPr>
        </p:pic>
      </p:grpSp>
      <p:pic>
        <p:nvPicPr>
          <p:cNvPr id="26" name="グラフィックス 25" descr="並べ替え 枠線">
            <a:extLst>
              <a:ext uri="{FF2B5EF4-FFF2-40B4-BE49-F238E27FC236}">
                <a16:creationId xmlns:a16="http://schemas.microsoft.com/office/drawing/2014/main" id="{2CBA9A9A-9F1F-EC9D-6B03-C19A889EFAB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2191941">
            <a:off x="8734297" y="2521910"/>
            <a:ext cx="451275" cy="451275"/>
          </a:xfrm>
          <a:prstGeom prst="rect">
            <a:avLst/>
          </a:prstGeom>
        </p:spPr>
      </p:pic>
      <p:pic>
        <p:nvPicPr>
          <p:cNvPr id="30" name="図 29" descr="ロゴ&#10;&#10;AI によって生成されたコンテンツは間違っている可能性があります。">
            <a:extLst>
              <a:ext uri="{FF2B5EF4-FFF2-40B4-BE49-F238E27FC236}">
                <a16:creationId xmlns:a16="http://schemas.microsoft.com/office/drawing/2014/main" id="{5D30E82F-BF05-A0C7-0012-F7580BEB3BEC}"/>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7809155" y="4844239"/>
            <a:ext cx="1371834" cy="1523646"/>
          </a:xfrm>
          <a:prstGeom prst="rect">
            <a:avLst/>
          </a:prstGeom>
        </p:spPr>
      </p:pic>
    </p:spTree>
    <p:extLst>
      <p:ext uri="{BB962C8B-B14F-4D97-AF65-F5344CB8AC3E}">
        <p14:creationId xmlns:p14="http://schemas.microsoft.com/office/powerpoint/2010/main" val="17799402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D6C0A-98C8-A478-BD50-C3FA0EE4BD5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9ED6E67-A997-B98E-5437-D46F54E352D8}"/>
              </a:ext>
            </a:extLst>
          </p:cNvPr>
          <p:cNvSpPr>
            <a:spLocks noGrp="1"/>
          </p:cNvSpPr>
          <p:nvPr>
            <p:ph type="title"/>
          </p:nvPr>
        </p:nvSpPr>
        <p:spPr>
          <a:xfrm>
            <a:off x="207213" y="78335"/>
            <a:ext cx="9212831" cy="594393"/>
          </a:xfrm>
        </p:spPr>
        <p:txBody>
          <a:bodyPr/>
          <a:lstStyle/>
          <a:p>
            <a:r>
              <a:rPr lang="ja-JP" altLang="en-US" dirty="0"/>
              <a:t>３　行政サービスの利便性の向上等</a:t>
            </a:r>
          </a:p>
        </p:txBody>
      </p:sp>
      <p:sp>
        <p:nvSpPr>
          <p:cNvPr id="3" name="テキスト プレースホルダー 2">
            <a:extLst>
              <a:ext uri="{FF2B5EF4-FFF2-40B4-BE49-F238E27FC236}">
                <a16:creationId xmlns:a16="http://schemas.microsoft.com/office/drawing/2014/main" id="{9076A77B-F53F-557D-CE8E-2C452E1DF4EA}"/>
              </a:ext>
            </a:extLst>
          </p:cNvPr>
          <p:cNvSpPr>
            <a:spLocks noGrp="1"/>
          </p:cNvSpPr>
          <p:nvPr>
            <p:ph type="body" sz="quarter" idx="10"/>
          </p:nvPr>
        </p:nvSpPr>
        <p:spPr>
          <a:xfrm>
            <a:off x="291666" y="933883"/>
            <a:ext cx="8993649" cy="446837"/>
          </a:xfrm>
        </p:spPr>
        <p:txBody>
          <a:bodyPr/>
          <a:lstStyle/>
          <a:p>
            <a:r>
              <a:rPr lang="ja-JP" altLang="en-US"/>
              <a:t>４　市町村のデジタル化・</a:t>
            </a:r>
            <a:r>
              <a:rPr lang="en-US" altLang="ja-JP"/>
              <a:t>DX</a:t>
            </a:r>
            <a:r>
              <a:rPr lang="ja-JP" altLang="en-US"/>
              <a:t>の推進</a:t>
            </a:r>
          </a:p>
        </p:txBody>
      </p:sp>
      <p:sp>
        <p:nvSpPr>
          <p:cNvPr id="5" name="テキスト プレースホルダー 4">
            <a:extLst>
              <a:ext uri="{FF2B5EF4-FFF2-40B4-BE49-F238E27FC236}">
                <a16:creationId xmlns:a16="http://schemas.microsoft.com/office/drawing/2014/main" id="{FC0A4150-596D-F60F-E81C-65C5E1C1E1A4}"/>
              </a:ext>
            </a:extLst>
          </p:cNvPr>
          <p:cNvSpPr>
            <a:spLocks noGrp="1"/>
          </p:cNvSpPr>
          <p:nvPr>
            <p:ph type="body" sz="quarter" idx="11"/>
          </p:nvPr>
        </p:nvSpPr>
        <p:spPr>
          <a:xfrm>
            <a:off x="5373977" y="1959358"/>
            <a:ext cx="2894400" cy="2045514"/>
          </a:xfrm>
        </p:spPr>
        <p:txBody>
          <a:bodyPr>
            <a:normAutofit/>
          </a:bodyPr>
          <a:lstStyle/>
          <a:p>
            <a:r>
              <a:rPr lang="ja-JP" altLang="en-US" dirty="0"/>
              <a:t>県と市町村の連携によって、市町村単独では困難な取組を継続的に実行するための</a:t>
            </a:r>
            <a:r>
              <a:rPr lang="en-US" altLang="ja-JP" dirty="0"/>
              <a:t>DX</a:t>
            </a:r>
            <a:r>
              <a:rPr lang="ja-JP" altLang="en-US" dirty="0"/>
              <a:t>推進体制が構築され、住民サービスが向上している。</a:t>
            </a:r>
          </a:p>
        </p:txBody>
      </p:sp>
      <p:sp>
        <p:nvSpPr>
          <p:cNvPr id="6" name="テキスト プレースホルダー 5">
            <a:extLst>
              <a:ext uri="{FF2B5EF4-FFF2-40B4-BE49-F238E27FC236}">
                <a16:creationId xmlns:a16="http://schemas.microsoft.com/office/drawing/2014/main" id="{BD73F7B6-711A-DCC8-A301-A0F015BF2038}"/>
              </a:ext>
            </a:extLst>
          </p:cNvPr>
          <p:cNvSpPr>
            <a:spLocks noGrp="1"/>
          </p:cNvSpPr>
          <p:nvPr>
            <p:ph type="body" sz="quarter" idx="15"/>
          </p:nvPr>
        </p:nvSpPr>
        <p:spPr>
          <a:xfrm>
            <a:off x="349200" y="1959357"/>
            <a:ext cx="2893001" cy="2045515"/>
          </a:xfrm>
        </p:spPr>
        <p:txBody>
          <a:bodyPr>
            <a:normAutofit/>
          </a:bodyPr>
          <a:lstStyle/>
          <a:p>
            <a:r>
              <a:rPr lang="ja-JP" altLang="en-US"/>
              <a:t>住民に最も身近な基礎的自治体である市町村が、引き続き、安定的かつ効率的に行政サービスを提供していくことができるようにデジタル化・</a:t>
            </a:r>
            <a:r>
              <a:rPr lang="en-US" altLang="ja-JP"/>
              <a:t>DX</a:t>
            </a:r>
            <a:r>
              <a:rPr lang="ja-JP" altLang="en-US"/>
              <a:t>を進める必要がある。</a:t>
            </a:r>
          </a:p>
        </p:txBody>
      </p:sp>
      <p:sp>
        <p:nvSpPr>
          <p:cNvPr id="22" name="テキスト プレースホルダー 21">
            <a:extLst>
              <a:ext uri="{FF2B5EF4-FFF2-40B4-BE49-F238E27FC236}">
                <a16:creationId xmlns:a16="http://schemas.microsoft.com/office/drawing/2014/main" id="{5D0F73F4-D761-AD86-1D70-92DAC4225A47}"/>
              </a:ext>
            </a:extLst>
          </p:cNvPr>
          <p:cNvSpPr>
            <a:spLocks noGrp="1"/>
          </p:cNvSpPr>
          <p:nvPr>
            <p:ph type="body" sz="quarter" idx="19"/>
          </p:nvPr>
        </p:nvSpPr>
        <p:spPr>
          <a:xfrm>
            <a:off x="349200" y="4758063"/>
            <a:ext cx="7812612" cy="284163"/>
          </a:xfrm>
        </p:spPr>
        <p:txBody>
          <a:bodyPr/>
          <a:lstStyle/>
          <a:p>
            <a:r>
              <a:rPr lang="ja-JP" altLang="en-US" dirty="0"/>
              <a:t>システム共同利用や伴走支援などにより、市町村のデジタル化・</a:t>
            </a:r>
            <a:r>
              <a:rPr lang="en-US" altLang="ja-JP" dirty="0"/>
              <a:t>DX</a:t>
            </a:r>
            <a:r>
              <a:rPr lang="ja-JP" altLang="en-US" dirty="0"/>
              <a:t>を支援する。</a:t>
            </a:r>
          </a:p>
        </p:txBody>
      </p:sp>
      <p:sp>
        <p:nvSpPr>
          <p:cNvPr id="11" name="テキスト プレースホルダー 6">
            <a:extLst>
              <a:ext uri="{FF2B5EF4-FFF2-40B4-BE49-F238E27FC236}">
                <a16:creationId xmlns:a16="http://schemas.microsoft.com/office/drawing/2014/main" id="{E665FF3B-84BA-676E-22B3-6F654101D156}"/>
              </a:ext>
            </a:extLst>
          </p:cNvPr>
          <p:cNvSpPr>
            <a:spLocks noGrp="1"/>
          </p:cNvSpPr>
          <p:nvPr>
            <p:ph type="body" sz="quarter" idx="13"/>
          </p:nvPr>
        </p:nvSpPr>
        <p:spPr>
          <a:xfrm>
            <a:off x="618128" y="5062709"/>
            <a:ext cx="6508800" cy="1052216"/>
          </a:xfrm>
        </p:spPr>
        <p:txBody>
          <a:bodyPr vert="horz" lIns="91440" tIns="45720" rIns="91440" bIns="45720" rtlCol="0" anchor="t">
            <a:noAutofit/>
          </a:bodyPr>
          <a:lstStyle/>
          <a:p>
            <a:r>
              <a:rPr lang="ja-JP" altLang="en-US" dirty="0"/>
              <a:t>各市町村の自治体ＤＸ推進に向けた支援</a:t>
            </a:r>
            <a:endParaRPr lang="en-US" altLang="ja-JP" dirty="0"/>
          </a:p>
          <a:p>
            <a:r>
              <a:rPr lang="ja-JP" altLang="en-US" dirty="0"/>
              <a:t>他市町村のデジタル化・</a:t>
            </a:r>
            <a:r>
              <a:rPr lang="en-US" altLang="ja-JP" dirty="0"/>
              <a:t>DX</a:t>
            </a:r>
            <a:r>
              <a:rPr lang="ja-JP" altLang="en-US" dirty="0"/>
              <a:t>事例の横展開などの情報共有</a:t>
            </a:r>
            <a:endParaRPr lang="en-US" altLang="ja-JP" dirty="0"/>
          </a:p>
          <a:p>
            <a:r>
              <a:rPr lang="ja-JP" altLang="en-US" dirty="0"/>
              <a:t>県と市町村の連携によるシステムの共同利用や導入に向けた支援</a:t>
            </a:r>
            <a:endParaRPr lang="en-US" altLang="ja-JP" dirty="0"/>
          </a:p>
        </p:txBody>
      </p:sp>
      <p:pic>
        <p:nvPicPr>
          <p:cNvPr id="4" name="Picture 10">
            <a:extLst>
              <a:ext uri="{FF2B5EF4-FFF2-40B4-BE49-F238E27FC236}">
                <a16:creationId xmlns:a16="http://schemas.microsoft.com/office/drawing/2014/main" id="{3FB7D9AB-510B-965A-4681-A5E1F3C2F467}"/>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605778" y="1720844"/>
            <a:ext cx="991102" cy="9370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a:extLst>
              <a:ext uri="{FF2B5EF4-FFF2-40B4-BE49-F238E27FC236}">
                <a16:creationId xmlns:a16="http://schemas.microsoft.com/office/drawing/2014/main" id="{D1215146-00FC-DC8C-DCA5-9E321FDEECE9}"/>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281559" y="2762175"/>
            <a:ext cx="692974" cy="86451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8">
            <a:extLst>
              <a:ext uri="{FF2B5EF4-FFF2-40B4-BE49-F238E27FC236}">
                <a16:creationId xmlns:a16="http://schemas.microsoft.com/office/drawing/2014/main" id="{D23F4ADF-D372-04C4-98F1-45029EFBC130}"/>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596359" y="5181008"/>
            <a:ext cx="1769351" cy="1299234"/>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descr="建物, ウィンドウ, 光 が含まれている画像&#10;&#10;AI によって生成されたコンテンツは間違っている可能性があります。">
            <a:extLst>
              <a:ext uri="{FF2B5EF4-FFF2-40B4-BE49-F238E27FC236}">
                <a16:creationId xmlns:a16="http://schemas.microsoft.com/office/drawing/2014/main" id="{B387F09A-0411-ADA7-35B0-B6875118FD99}"/>
              </a:ext>
            </a:extLst>
          </p:cNvPr>
          <p:cNvPicPr>
            <a:picLocks noChangeAspect="1"/>
          </p:cNvPicPr>
          <p:nvPr/>
        </p:nvPicPr>
        <p:blipFill>
          <a:blip r:embed="rId6" cstate="print">
            <a:extLst>
              <a:ext uri="{28A0092B-C50C-407E-A947-70E740481C1C}">
                <a14:useLocalDpi xmlns:a14="http://schemas.microsoft.com/office/drawing/2010/main"/>
              </a:ext>
            </a:extLst>
          </a:blip>
          <a:srcRect r="-16520" b="-24175"/>
          <a:stretch/>
        </p:blipFill>
        <p:spPr>
          <a:xfrm>
            <a:off x="8295792" y="5067870"/>
            <a:ext cx="666103" cy="500712"/>
          </a:xfrm>
          <a:prstGeom prst="rect">
            <a:avLst/>
          </a:prstGeom>
        </p:spPr>
      </p:pic>
      <p:pic>
        <p:nvPicPr>
          <p:cNvPr id="12" name="図 11" descr="アイコン&#10;&#10;AI によって生成されたコンテンツは間違っている可能性があります。">
            <a:extLst>
              <a:ext uri="{FF2B5EF4-FFF2-40B4-BE49-F238E27FC236}">
                <a16:creationId xmlns:a16="http://schemas.microsoft.com/office/drawing/2014/main" id="{E42D22F4-D391-AE27-798A-FF7FAF613F3D}"/>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8071436" y="4791231"/>
            <a:ext cx="369934" cy="389777"/>
          </a:xfrm>
          <a:prstGeom prst="rect">
            <a:avLst/>
          </a:prstGeom>
        </p:spPr>
      </p:pic>
      <p:pic>
        <p:nvPicPr>
          <p:cNvPr id="14" name="図 13" descr="図形, 円&#10;&#10;AI によって生成されたコンテンツは間違っている可能性があります。">
            <a:extLst>
              <a:ext uri="{FF2B5EF4-FFF2-40B4-BE49-F238E27FC236}">
                <a16:creationId xmlns:a16="http://schemas.microsoft.com/office/drawing/2014/main" id="{349F966B-21BD-1CD4-1B4C-C263E1CE5EAC}"/>
              </a:ext>
            </a:extLst>
          </p:cNvPr>
          <p:cNvPicPr>
            <a:picLocks noChangeAspect="1"/>
          </p:cNvPicPr>
          <p:nvPr/>
        </p:nvPicPr>
        <p:blipFill>
          <a:blip r:embed="rId8" cstate="print">
            <a:duotone>
              <a:prstClr val="black"/>
              <a:schemeClr val="accent5">
                <a:lumMod val="20000"/>
                <a:lumOff val="80000"/>
                <a:tint val="45000"/>
                <a:satMod val="400000"/>
              </a:schemeClr>
            </a:duotone>
            <a:extLst>
              <a:ext uri="{28A0092B-C50C-407E-A947-70E740481C1C}">
                <a14:useLocalDpi xmlns:a14="http://schemas.microsoft.com/office/drawing/2010/main"/>
              </a:ext>
            </a:extLst>
          </a:blip>
          <a:stretch>
            <a:fillRect/>
          </a:stretch>
        </p:blipFill>
        <p:spPr>
          <a:xfrm flipH="1">
            <a:off x="7335266" y="4907619"/>
            <a:ext cx="395434" cy="314960"/>
          </a:xfrm>
          <a:prstGeom prst="rect">
            <a:avLst/>
          </a:prstGeom>
        </p:spPr>
      </p:pic>
      <p:pic>
        <p:nvPicPr>
          <p:cNvPr id="15" name="図 14" descr="図形, 円&#10;&#10;AI によって生成されたコンテンツは間違っている可能性があります。">
            <a:extLst>
              <a:ext uri="{FF2B5EF4-FFF2-40B4-BE49-F238E27FC236}">
                <a16:creationId xmlns:a16="http://schemas.microsoft.com/office/drawing/2014/main" id="{A8B051C8-A9CE-AA59-E468-764202AF6B07}"/>
              </a:ext>
            </a:extLst>
          </p:cNvPr>
          <p:cNvPicPr>
            <a:picLocks noChangeAspect="1"/>
          </p:cNvPicPr>
          <p:nvPr/>
        </p:nvPicPr>
        <p:blipFill>
          <a:blip r:embed="rId9" cstate="print">
            <a:extLst>
              <a:ext uri="{BEBA8EAE-BF5A-486C-A8C5-ECC9F3942E4B}">
                <a14:imgProps xmlns:a14="http://schemas.microsoft.com/office/drawing/2010/main">
                  <a14:imgLayer r:embed="rId10">
                    <a14:imgEffect>
                      <a14:colorTemperature colorTemp="8800"/>
                    </a14:imgEffect>
                  </a14:imgLayer>
                </a14:imgProps>
              </a:ext>
              <a:ext uri="{28A0092B-C50C-407E-A947-70E740481C1C}">
                <a14:useLocalDpi xmlns:a14="http://schemas.microsoft.com/office/drawing/2010/main"/>
              </a:ext>
            </a:extLst>
          </a:blip>
          <a:stretch>
            <a:fillRect/>
          </a:stretch>
        </p:blipFill>
        <p:spPr>
          <a:xfrm>
            <a:off x="9203821" y="4949189"/>
            <a:ext cx="395434" cy="314960"/>
          </a:xfrm>
          <a:prstGeom prst="rect">
            <a:avLst/>
          </a:prstGeom>
        </p:spPr>
      </p:pic>
      <p:pic>
        <p:nvPicPr>
          <p:cNvPr id="17" name="Picture 12">
            <a:extLst>
              <a:ext uri="{FF2B5EF4-FFF2-40B4-BE49-F238E27FC236}">
                <a16:creationId xmlns:a16="http://schemas.microsoft.com/office/drawing/2014/main" id="{B53776FC-2B2F-C344-769E-0CCA5C012FEF}"/>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8477198" y="4535842"/>
            <a:ext cx="477299" cy="41334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7CC632C8-995B-1DFF-B932-0D4A57447D6C}"/>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8280823" y="2752201"/>
            <a:ext cx="1372749" cy="965658"/>
          </a:xfrm>
          <a:prstGeom prst="rect">
            <a:avLst/>
          </a:prstGeom>
          <a:noFill/>
          <a:extLst>
            <a:ext uri="{909E8E84-426E-40DD-AFC4-6F175D3DCCD1}">
              <a14:hiddenFill xmlns:a14="http://schemas.microsoft.com/office/drawing/2010/main">
                <a:solidFill>
                  <a:srgbClr val="FFFFFF"/>
                </a:solidFill>
              </a14:hiddenFill>
            </a:ext>
          </a:extLst>
        </p:spPr>
      </p:pic>
      <p:pic>
        <p:nvPicPr>
          <p:cNvPr id="19" name="図 18" descr="アイコン&#10;&#10;AI によって生成されたコンテンツは間違っている可能性があります。">
            <a:extLst>
              <a:ext uri="{FF2B5EF4-FFF2-40B4-BE49-F238E27FC236}">
                <a16:creationId xmlns:a16="http://schemas.microsoft.com/office/drawing/2014/main" id="{A4D4BF3F-A042-1A4E-A175-AFE2BC919455}"/>
              </a:ext>
            </a:extLst>
          </p:cNvPr>
          <p:cNvPicPr>
            <a:picLocks noChangeAspect="1"/>
          </p:cNvPicPr>
          <p:nvPr/>
        </p:nvPicPr>
        <p:blipFill>
          <a:blip r:embed="rId13" cstate="print">
            <a:extLst>
              <a:ext uri="{28A0092B-C50C-407E-A947-70E740481C1C}">
                <a14:useLocalDpi xmlns:a14="http://schemas.microsoft.com/office/drawing/2010/main"/>
              </a:ext>
            </a:extLst>
          </a:blip>
          <a:srcRect/>
          <a:stretch/>
        </p:blipFill>
        <p:spPr>
          <a:xfrm>
            <a:off x="9172051" y="2329363"/>
            <a:ext cx="481521" cy="380388"/>
          </a:xfrm>
          <a:prstGeom prst="rect">
            <a:avLst/>
          </a:prstGeom>
        </p:spPr>
      </p:pic>
      <p:pic>
        <p:nvPicPr>
          <p:cNvPr id="20" name="Picture 8">
            <a:extLst>
              <a:ext uri="{FF2B5EF4-FFF2-40B4-BE49-F238E27FC236}">
                <a16:creationId xmlns:a16="http://schemas.microsoft.com/office/drawing/2014/main" id="{065BCFCA-1FA0-29F9-76C9-59BB70C38E1D}"/>
              </a:ext>
            </a:extLst>
          </p:cNvPr>
          <p:cNvPicPr>
            <a:picLocks noChangeAspect="1" noChangeArrowheads="1"/>
          </p:cNvPicPr>
          <p:nvPr/>
        </p:nvPicPr>
        <p:blipFill rotWithShape="1">
          <a:blip r:embed="rId14" cstate="print">
            <a:extLst>
              <a:ext uri="{28A0092B-C50C-407E-A947-70E740481C1C}">
                <a14:useLocalDpi xmlns:a14="http://schemas.microsoft.com/office/drawing/2010/main"/>
              </a:ext>
            </a:extLst>
          </a:blip>
          <a:srcRect/>
          <a:stretch/>
        </p:blipFill>
        <p:spPr bwMode="auto">
          <a:xfrm>
            <a:off x="8619063" y="1974630"/>
            <a:ext cx="696267" cy="66701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4">
            <a:extLst>
              <a:ext uri="{FF2B5EF4-FFF2-40B4-BE49-F238E27FC236}">
                <a16:creationId xmlns:a16="http://schemas.microsoft.com/office/drawing/2014/main" id="{1884E454-DA3E-B893-0845-BB0B1C7906D5}"/>
              </a:ext>
            </a:extLst>
          </p:cNvPr>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8315024" y="2221492"/>
            <a:ext cx="357421" cy="526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854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2ADB2-FDAD-9F53-634F-194E68C1401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57B87A7-C7C9-6DCD-82AC-945AB3254DCD}"/>
              </a:ext>
            </a:extLst>
          </p:cNvPr>
          <p:cNvSpPr>
            <a:spLocks noGrp="1"/>
          </p:cNvSpPr>
          <p:nvPr>
            <p:ph type="title"/>
          </p:nvPr>
        </p:nvSpPr>
        <p:spPr>
          <a:xfrm>
            <a:off x="207213" y="78335"/>
            <a:ext cx="9212831" cy="594393"/>
          </a:xfrm>
        </p:spPr>
        <p:txBody>
          <a:bodyPr>
            <a:normAutofit/>
          </a:bodyPr>
          <a:lstStyle/>
          <a:p>
            <a:r>
              <a:rPr lang="en-US" altLang="ja-JP"/>
              <a:t>Ⅰ</a:t>
            </a:r>
            <a:r>
              <a:rPr lang="ja-JP" altLang="en-US"/>
              <a:t>　策定の背景・必要性</a:t>
            </a:r>
            <a:endParaRPr kumimoji="1" lang="ja-JP" altLang="en-US"/>
          </a:p>
        </p:txBody>
      </p:sp>
      <p:sp>
        <p:nvSpPr>
          <p:cNvPr id="9" name="四角形: 対角を丸める 8">
            <a:extLst>
              <a:ext uri="{FF2B5EF4-FFF2-40B4-BE49-F238E27FC236}">
                <a16:creationId xmlns:a16="http://schemas.microsoft.com/office/drawing/2014/main" id="{BAC717B1-B6CB-8188-4B66-5CF6F11BC069}"/>
              </a:ext>
            </a:extLst>
          </p:cNvPr>
          <p:cNvSpPr/>
          <p:nvPr/>
        </p:nvSpPr>
        <p:spPr>
          <a:xfrm>
            <a:off x="333104" y="3759187"/>
            <a:ext cx="3849701" cy="338554"/>
          </a:xfrm>
          <a:prstGeom prst="round2DiagRect">
            <a:avLst>
              <a:gd name="adj1" fmla="val 0"/>
              <a:gd name="adj2" fmla="val 30316"/>
            </a:avLst>
          </a:prstGeom>
          <a:solidFill>
            <a:srgbClr val="005B99"/>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b="1" kern="0">
                <a:solidFill>
                  <a:prstClr val="white"/>
                </a:solidFill>
                <a:latin typeface="BIZ UDPゴシック" panose="020B0400000000000000" pitchFamily="50" charset="-128"/>
                <a:ea typeface="BIZ UDPゴシック" panose="020B0400000000000000" pitchFamily="50" charset="-128"/>
              </a:rPr>
              <a:t>これまでのプランの策定状況</a:t>
            </a:r>
            <a:endParaRPr kumimoji="1" lang="ja-JP" altLang="en-US" b="1" i="0" u="none" strike="noStrike" kern="0" cap="none" spc="0" normalizeH="0" baseline="0" noProof="0">
              <a:ln>
                <a:noFill/>
              </a:ln>
              <a:solidFill>
                <a:prstClr val="white"/>
              </a:solidFill>
              <a:uLnTx/>
              <a:uFillTx/>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2EAE9485-9BCB-5CE9-FEB9-1B4024A83B59}"/>
              </a:ext>
            </a:extLst>
          </p:cNvPr>
          <p:cNvSpPr txBox="1"/>
          <p:nvPr/>
        </p:nvSpPr>
        <p:spPr>
          <a:xfrm>
            <a:off x="385028" y="1253021"/>
            <a:ext cx="9035016" cy="2336730"/>
          </a:xfrm>
          <a:prstGeom prst="rect">
            <a:avLst/>
          </a:prstGeom>
          <a:noFill/>
        </p:spPr>
        <p:txBody>
          <a:bodyPr wrap="square" rtlCol="0">
            <a:spAutoFit/>
          </a:bodyPr>
          <a:lstStyle/>
          <a:p>
            <a:pPr marL="180975" indent="-180975">
              <a:lnSpc>
                <a:spcPts val="2000"/>
              </a:lnSpc>
              <a:spcAft>
                <a:spcPts val="900"/>
              </a:spcAft>
            </a:pPr>
            <a:r>
              <a:rPr kumimoji="1" lang="ja-JP" altLang="en-US" sz="1400">
                <a:latin typeface="+mn-ea"/>
              </a:rPr>
              <a:t>◆　愛知県では、</a:t>
            </a:r>
            <a:r>
              <a:rPr kumimoji="1" lang="ja-JP" altLang="en-US" sz="1400">
                <a:highlight>
                  <a:srgbClr val="F9FDBF"/>
                </a:highlight>
                <a:latin typeface="+mn-ea"/>
              </a:rPr>
              <a:t>デジタル技術の活用によって豊かな県民生活と活力ある地域社会を実現</a:t>
            </a:r>
            <a:r>
              <a:rPr kumimoji="1" lang="ja-JP" altLang="en-US" sz="1400">
                <a:latin typeface="+mn-ea"/>
              </a:rPr>
              <a:t>するため、</a:t>
            </a:r>
            <a:r>
              <a:rPr kumimoji="1" lang="en-US" altLang="ja-JP" sz="1400">
                <a:latin typeface="+mn-ea"/>
              </a:rPr>
              <a:t>2002</a:t>
            </a:r>
            <a:r>
              <a:rPr kumimoji="1" lang="ja-JP" altLang="en-US" sz="1400">
                <a:latin typeface="+mn-ea"/>
              </a:rPr>
              <a:t>年</a:t>
            </a:r>
            <a:r>
              <a:rPr kumimoji="1" lang="en-US" altLang="ja-JP" sz="1400">
                <a:latin typeface="+mn-ea"/>
              </a:rPr>
              <a:t>3</a:t>
            </a:r>
            <a:r>
              <a:rPr kumimoji="1" lang="ja-JP" altLang="en-US" sz="1400">
                <a:latin typeface="+mn-ea"/>
              </a:rPr>
              <a:t>月に「あいち</a:t>
            </a:r>
            <a:r>
              <a:rPr kumimoji="1" lang="en-US" altLang="ja-JP" sz="1400">
                <a:latin typeface="+mn-ea"/>
              </a:rPr>
              <a:t>IT</a:t>
            </a:r>
            <a:r>
              <a:rPr kumimoji="1" lang="ja-JP" altLang="en-US" sz="1400">
                <a:latin typeface="+mn-ea"/>
              </a:rPr>
              <a:t>アクションプラン」を策定して以来、</a:t>
            </a:r>
            <a:r>
              <a:rPr kumimoji="1" lang="en-US" altLang="ja-JP" sz="1400">
                <a:latin typeface="+mn-ea"/>
              </a:rPr>
              <a:t>5</a:t>
            </a:r>
            <a:r>
              <a:rPr kumimoji="1" lang="ja-JP" altLang="en-US" sz="1400">
                <a:latin typeface="+mn-ea"/>
              </a:rPr>
              <a:t>次にわたるプランのもと、デジタル化の推進に取り組んできた。</a:t>
            </a:r>
            <a:endParaRPr kumimoji="1" lang="en-US" altLang="ja-JP" sz="1400">
              <a:latin typeface="+mn-ea"/>
            </a:endParaRPr>
          </a:p>
          <a:p>
            <a:pPr marL="180975" indent="-180975">
              <a:lnSpc>
                <a:spcPts val="2000"/>
              </a:lnSpc>
              <a:spcAft>
                <a:spcPts val="900"/>
              </a:spcAft>
            </a:pPr>
            <a:r>
              <a:rPr kumimoji="1" lang="ja-JP" altLang="en-US" sz="1400">
                <a:latin typeface="+mn-ea"/>
              </a:rPr>
              <a:t>◆　現在は、</a:t>
            </a:r>
            <a:r>
              <a:rPr kumimoji="1" lang="en-US" altLang="ja-JP" sz="1400">
                <a:latin typeface="+mn-ea"/>
              </a:rPr>
              <a:t> 2020</a:t>
            </a:r>
            <a:r>
              <a:rPr kumimoji="1" lang="ja-JP" altLang="en-US" sz="1400">
                <a:latin typeface="+mn-ea"/>
              </a:rPr>
              <a:t>年</a:t>
            </a:r>
            <a:r>
              <a:rPr kumimoji="1" lang="en-US" altLang="ja-JP" sz="1400">
                <a:latin typeface="+mn-ea"/>
              </a:rPr>
              <a:t>12</a:t>
            </a:r>
            <a:r>
              <a:rPr kumimoji="1" lang="ja-JP" altLang="en-US" sz="1400">
                <a:latin typeface="+mn-ea"/>
              </a:rPr>
              <a:t>月に策定した「</a:t>
            </a:r>
            <a:r>
              <a:rPr kumimoji="1" lang="ja-JP" altLang="en-US" sz="1400">
                <a:highlight>
                  <a:srgbClr val="F9FDBF"/>
                </a:highlight>
                <a:latin typeface="+mn-ea"/>
              </a:rPr>
              <a:t>あいち</a:t>
            </a:r>
            <a:r>
              <a:rPr kumimoji="1" lang="en-US" altLang="ja-JP" sz="1400">
                <a:highlight>
                  <a:srgbClr val="F9FDBF"/>
                </a:highlight>
                <a:latin typeface="+mn-ea"/>
              </a:rPr>
              <a:t>DX</a:t>
            </a:r>
            <a:r>
              <a:rPr kumimoji="1" lang="ja-JP" altLang="en-US" sz="1400">
                <a:highlight>
                  <a:srgbClr val="F9FDBF"/>
                </a:highlight>
                <a:latin typeface="+mn-ea"/>
              </a:rPr>
              <a:t>推進プラン２０２５</a:t>
            </a:r>
            <a:r>
              <a:rPr kumimoji="1" lang="ja-JP" altLang="en-US" sz="1400">
                <a:latin typeface="+mn-ea"/>
              </a:rPr>
              <a:t>」に基づき、 新型コロナウイルス感染症（</a:t>
            </a:r>
            <a:r>
              <a:rPr kumimoji="1" lang="en-US" altLang="ja-JP" sz="1400">
                <a:latin typeface="+mn-ea"/>
              </a:rPr>
              <a:t>COVID-19</a:t>
            </a:r>
            <a:r>
              <a:rPr kumimoji="1" lang="ja-JP" altLang="en-US" sz="1400">
                <a:latin typeface="+mn-ea"/>
              </a:rPr>
              <a:t>）の感染拡大や</a:t>
            </a:r>
            <a:r>
              <a:rPr kumimoji="1" lang="en-US" altLang="ja-JP" sz="1400">
                <a:latin typeface="+mn-ea"/>
              </a:rPr>
              <a:t>AI</a:t>
            </a:r>
            <a:r>
              <a:rPr kumimoji="1" lang="ja-JP" altLang="en-US" sz="1400">
                <a:latin typeface="+mn-ea"/>
              </a:rPr>
              <a:t>の進展・普及といった社会経済情勢の変化など県政を取り巻く環境を踏まえ、県におけるデジタル化・ＤＸ推進の取組を実施している。</a:t>
            </a:r>
            <a:endParaRPr kumimoji="1" lang="en-US" altLang="ja-JP" sz="1400">
              <a:latin typeface="+mn-ea"/>
            </a:endParaRPr>
          </a:p>
          <a:p>
            <a:pPr marL="180975" indent="-180975">
              <a:lnSpc>
                <a:spcPts val="2000"/>
              </a:lnSpc>
              <a:spcAft>
                <a:spcPts val="900"/>
              </a:spcAft>
            </a:pPr>
            <a:r>
              <a:rPr kumimoji="1" lang="ja-JP" altLang="en-US" sz="1400">
                <a:latin typeface="+mn-ea"/>
              </a:rPr>
              <a:t>◆　</a:t>
            </a:r>
            <a:r>
              <a:rPr kumimoji="1" lang="en-US" altLang="ja-JP" sz="1400">
                <a:latin typeface="+mn-ea"/>
              </a:rPr>
              <a:t>2025</a:t>
            </a:r>
            <a:r>
              <a:rPr kumimoji="1" lang="ja-JP" altLang="en-US" sz="1400">
                <a:latin typeface="+mn-ea"/>
              </a:rPr>
              <a:t>年度までの主な成果としては、</a:t>
            </a:r>
            <a:r>
              <a:rPr kumimoji="1" lang="ja-JP" altLang="en-US" sz="1400">
                <a:highlight>
                  <a:srgbClr val="F9FDBF"/>
                </a:highlight>
                <a:latin typeface="+mn-ea"/>
              </a:rPr>
              <a:t>行政手続のオンライン化</a:t>
            </a:r>
            <a:r>
              <a:rPr kumimoji="1" lang="ja-JP" altLang="en-US" sz="1400">
                <a:latin typeface="+mn-ea"/>
              </a:rPr>
              <a:t>、収納における</a:t>
            </a:r>
            <a:r>
              <a:rPr kumimoji="1" lang="ja-JP" altLang="en-US" sz="1400">
                <a:highlight>
                  <a:srgbClr val="F9FDBF"/>
                </a:highlight>
                <a:latin typeface="+mn-ea"/>
              </a:rPr>
              <a:t>キャッシュレス決済</a:t>
            </a:r>
            <a:r>
              <a:rPr kumimoji="1" lang="ja-JP" altLang="en-US" sz="1400">
                <a:latin typeface="+mn-ea"/>
              </a:rPr>
              <a:t>や</a:t>
            </a:r>
            <a:r>
              <a:rPr kumimoji="1" lang="ja-JP" altLang="en-US" sz="1400">
                <a:highlight>
                  <a:srgbClr val="F9FDBF"/>
                </a:highlight>
                <a:latin typeface="+mn-ea"/>
              </a:rPr>
              <a:t>電子契約</a:t>
            </a:r>
            <a:r>
              <a:rPr kumimoji="1" lang="ja-JP" altLang="en-US" sz="1400">
                <a:latin typeface="+mn-ea"/>
              </a:rPr>
              <a:t>の導入といった</a:t>
            </a:r>
            <a:r>
              <a:rPr kumimoji="1" lang="ja-JP" altLang="en-US" sz="1400">
                <a:highlight>
                  <a:srgbClr val="F9FDBF"/>
                </a:highlight>
                <a:latin typeface="+mn-ea"/>
              </a:rPr>
              <a:t>県民の利便性を向上</a:t>
            </a:r>
            <a:r>
              <a:rPr kumimoji="1" lang="ja-JP" altLang="en-US" sz="1400">
                <a:latin typeface="+mn-ea"/>
              </a:rPr>
              <a:t>させる取組のほか、</a:t>
            </a:r>
            <a:r>
              <a:rPr kumimoji="1" lang="en-US" altLang="ja-JP" sz="1400">
                <a:latin typeface="+mn-ea"/>
              </a:rPr>
              <a:t>DX</a:t>
            </a:r>
            <a:r>
              <a:rPr kumimoji="1" lang="ja-JP" altLang="en-US" sz="1400">
                <a:latin typeface="+mn-ea"/>
              </a:rPr>
              <a:t>推進環境を備えるスタートアップ支援拠点「</a:t>
            </a:r>
            <a:r>
              <a:rPr kumimoji="1" lang="en-US" altLang="ja-JP" sz="1400">
                <a:latin typeface="+mn-ea"/>
              </a:rPr>
              <a:t>STATION Ai</a:t>
            </a:r>
            <a:r>
              <a:rPr kumimoji="1" lang="ja-JP" altLang="en-US" sz="1400">
                <a:latin typeface="+mn-ea"/>
              </a:rPr>
              <a:t>」のオープンなど、行政事務や様々な分野へのデジタル技術の活用が進んだところである。</a:t>
            </a:r>
            <a:endParaRPr kumimoji="1" lang="en-US" altLang="ja-JP" sz="1400">
              <a:latin typeface="+mn-ea"/>
            </a:endParaRPr>
          </a:p>
        </p:txBody>
      </p:sp>
      <p:graphicFrame>
        <p:nvGraphicFramePr>
          <p:cNvPr id="3" name="表 2">
            <a:extLst>
              <a:ext uri="{FF2B5EF4-FFF2-40B4-BE49-F238E27FC236}">
                <a16:creationId xmlns:a16="http://schemas.microsoft.com/office/drawing/2014/main" id="{17204D9E-91DA-50AD-8041-4BC874C6E1DB}"/>
              </a:ext>
            </a:extLst>
          </p:cNvPr>
          <p:cNvGraphicFramePr>
            <a:graphicFrameLocks noGrp="1"/>
          </p:cNvGraphicFramePr>
          <p:nvPr>
            <p:extLst>
              <p:ext uri="{D42A27DB-BD31-4B8C-83A1-F6EECF244321}">
                <p14:modId xmlns:p14="http://schemas.microsoft.com/office/powerpoint/2010/main" val="2554310549"/>
              </p:ext>
            </p:extLst>
          </p:nvPr>
        </p:nvGraphicFramePr>
        <p:xfrm>
          <a:off x="333104" y="4185376"/>
          <a:ext cx="9209730" cy="2268000"/>
        </p:xfrm>
        <a:graphic>
          <a:graphicData uri="http://schemas.openxmlformats.org/drawingml/2006/table">
            <a:tbl>
              <a:tblPr firstRow="1" firstCol="1" bandRow="1">
                <a:tableStyleId>{10A1B5D5-9B99-4C35-A422-299274C87663}</a:tableStyleId>
              </a:tblPr>
              <a:tblGrid>
                <a:gridCol w="186183">
                  <a:extLst>
                    <a:ext uri="{9D8B030D-6E8A-4147-A177-3AD203B41FA5}">
                      <a16:colId xmlns:a16="http://schemas.microsoft.com/office/drawing/2014/main" val="3889948464"/>
                    </a:ext>
                  </a:extLst>
                </a:gridCol>
                <a:gridCol w="1385713">
                  <a:extLst>
                    <a:ext uri="{9D8B030D-6E8A-4147-A177-3AD203B41FA5}">
                      <a16:colId xmlns:a16="http://schemas.microsoft.com/office/drawing/2014/main" val="2620428047"/>
                    </a:ext>
                  </a:extLst>
                </a:gridCol>
                <a:gridCol w="4641715">
                  <a:extLst>
                    <a:ext uri="{9D8B030D-6E8A-4147-A177-3AD203B41FA5}">
                      <a16:colId xmlns:a16="http://schemas.microsoft.com/office/drawing/2014/main" val="323286985"/>
                    </a:ext>
                  </a:extLst>
                </a:gridCol>
                <a:gridCol w="2996119">
                  <a:extLst>
                    <a:ext uri="{9D8B030D-6E8A-4147-A177-3AD203B41FA5}">
                      <a16:colId xmlns:a16="http://schemas.microsoft.com/office/drawing/2014/main" val="2293973415"/>
                    </a:ext>
                  </a:extLst>
                </a:gridCol>
              </a:tblGrid>
              <a:tr h="324000">
                <a:tc gridSpan="2">
                  <a:txBody>
                    <a:bodyPr/>
                    <a:lstStyle/>
                    <a:p>
                      <a:pPr algn="ctr">
                        <a:lnSpc>
                          <a:spcPts val="1500"/>
                        </a:lnSpc>
                      </a:pPr>
                      <a:r>
                        <a:rPr lang="ja-JP" altLang="en-US" sz="1300" kern="10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策定時期</a:t>
                      </a:r>
                      <a:endParaRPr lang="ja-JP" sz="1300" kern="10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1816" marR="61816"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a:txBody>
                    <a:bodyPr/>
                    <a:lstStyle/>
                    <a:p>
                      <a:pPr algn="ctr">
                        <a:lnSpc>
                          <a:spcPts val="1500"/>
                        </a:lnSpc>
                      </a:pPr>
                      <a:r>
                        <a:rPr lang="ja-JP" altLang="en-US" sz="1300" kern="10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プランの名称</a:t>
                      </a:r>
                      <a:endParaRPr lang="ja-JP" sz="1300" kern="10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1816" marR="61816"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solidFill>
                      <a:schemeClr val="accent5">
                        <a:lumMod val="20000"/>
                        <a:lumOff val="80000"/>
                      </a:schemeClr>
                    </a:solidFill>
                  </a:tcPr>
                </a:tc>
                <a:tc>
                  <a:txBody>
                    <a:bodyPr/>
                    <a:lstStyle/>
                    <a:p>
                      <a:pPr algn="ctr">
                        <a:lnSpc>
                          <a:spcPts val="1500"/>
                        </a:lnSpc>
                      </a:pPr>
                      <a:r>
                        <a:rPr lang="ja-JP" altLang="en-US" sz="1300" kern="10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計画期間</a:t>
                      </a:r>
                      <a:endParaRPr lang="ja-JP" sz="1300" kern="10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1816" marR="61816"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7826250"/>
                  </a:ext>
                </a:extLst>
              </a:tr>
              <a:tr h="324000">
                <a:tc gridSpan="2">
                  <a:txBody>
                    <a:bodyPr/>
                    <a:lstStyle/>
                    <a:p>
                      <a:pPr algn="l">
                        <a:lnSpc>
                          <a:spcPts val="1650"/>
                        </a:lnSpc>
                        <a:spcBef>
                          <a:spcPts val="600"/>
                        </a:spcBef>
                      </a:pPr>
                      <a:r>
                        <a:rPr lang="ja-JP" altLang="en-US" sz="1300" b="0" kern="100">
                          <a:effectLst/>
                          <a:latin typeface="BIZ UDゴシック" panose="020B0400000000000000" pitchFamily="49" charset="-128"/>
                          <a:ea typeface="BIZ UDゴシック" panose="020B0400000000000000" pitchFamily="49" charset="-128"/>
                        </a:rPr>
                        <a:t>　 </a:t>
                      </a:r>
                      <a:r>
                        <a:rPr lang="en-US" altLang="ja-JP" sz="1300" b="0" kern="100">
                          <a:effectLst/>
                          <a:latin typeface="BIZ UDゴシック" panose="020B0400000000000000" pitchFamily="49" charset="-128"/>
                          <a:ea typeface="BIZ UDゴシック" panose="020B0400000000000000" pitchFamily="49" charset="-128"/>
                        </a:rPr>
                        <a:t>2002</a:t>
                      </a:r>
                      <a:r>
                        <a:rPr lang="ja-JP" altLang="en-US" sz="1300" b="0" kern="100">
                          <a:effectLst/>
                          <a:latin typeface="BIZ UDゴシック" panose="020B0400000000000000" pitchFamily="49" charset="-128"/>
                          <a:ea typeface="BIZ UDゴシック" panose="020B0400000000000000" pitchFamily="49" charset="-128"/>
                        </a:rPr>
                        <a:t>年３月</a:t>
                      </a:r>
                      <a:endParaRPr lang="en-US" altLang="ja-JP" sz="1300" b="0" kern="100">
                        <a:effectLst/>
                        <a:latin typeface="BIZ UDゴシック" panose="020B0400000000000000" pitchFamily="49" charset="-128"/>
                        <a:ea typeface="BIZ UDゴシック" panose="020B0400000000000000" pitchFamily="49" charset="-128"/>
                      </a:endParaRPr>
                    </a:p>
                  </a:txBody>
                  <a:tcPr marL="61816" marR="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noFill/>
                  </a:tcPr>
                </a:tc>
                <a:tc hMerge="1">
                  <a:txBody>
                    <a:bodyPr/>
                    <a:lstStyle/>
                    <a:p>
                      <a:endParaRPr kumimoji="1" lang="ja-JP" altLang="en-US"/>
                    </a:p>
                  </a:txBody>
                  <a:tcPr/>
                </a:tc>
                <a:tc>
                  <a:txBody>
                    <a:bodyPr/>
                    <a:lstStyle/>
                    <a:p>
                      <a:pPr algn="l">
                        <a:lnSpc>
                          <a:spcPts val="1650"/>
                        </a:lnSpc>
                        <a:spcBef>
                          <a:spcPts val="600"/>
                        </a:spcBef>
                      </a:pPr>
                      <a:r>
                        <a:rPr lang="ja-JP" altLang="en-US" sz="1300" kern="100">
                          <a:effectLst/>
                          <a:latin typeface="BIZ UDゴシック" panose="020B0400000000000000" pitchFamily="49" charset="-128"/>
                          <a:ea typeface="BIZ UDゴシック" panose="020B0400000000000000" pitchFamily="49" charset="-128"/>
                        </a:rPr>
                        <a:t>　　あいちＩＴアクションプラン</a:t>
                      </a:r>
                      <a:endParaRPr lang="en-US" altLang="ja-JP" sz="1300" kern="100">
                        <a:effectLst/>
                        <a:latin typeface="BIZ UDゴシック" panose="020B0400000000000000" pitchFamily="49" charset="-128"/>
                        <a:ea typeface="BIZ UDゴシック" panose="020B0400000000000000" pitchFamily="49" charset="-128"/>
                      </a:endParaRPr>
                    </a:p>
                  </a:txBody>
                  <a:tcPr marL="61816" marR="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noFill/>
                  </a:tcPr>
                </a:tc>
                <a:tc>
                  <a:txBody>
                    <a:bodyPr/>
                    <a:lstStyle/>
                    <a:p>
                      <a:pPr algn="l">
                        <a:lnSpc>
                          <a:spcPts val="1650"/>
                        </a:lnSpc>
                        <a:spcBef>
                          <a:spcPts val="600"/>
                        </a:spcBef>
                      </a:pPr>
                      <a:r>
                        <a:rPr lang="ja-JP" altLang="en-US" sz="1300" kern="100">
                          <a:effectLst/>
                          <a:latin typeface="BIZ UDゴシック" panose="020B0400000000000000" pitchFamily="49" charset="-128"/>
                          <a:ea typeface="BIZ UDゴシック" panose="020B0400000000000000" pitchFamily="49" charset="-128"/>
                        </a:rPr>
                        <a:t>　　</a:t>
                      </a:r>
                      <a:r>
                        <a:rPr lang="en-US" altLang="ja-JP" sz="1300" kern="100">
                          <a:effectLst/>
                          <a:latin typeface="BIZ UDゴシック" panose="020B0400000000000000" pitchFamily="49" charset="-128"/>
                          <a:ea typeface="BIZ UDゴシック" panose="020B0400000000000000" pitchFamily="49" charset="-128"/>
                        </a:rPr>
                        <a:t>2002</a:t>
                      </a:r>
                      <a:r>
                        <a:rPr lang="ja-JP" altLang="en-US" sz="1300" kern="100">
                          <a:effectLst/>
                          <a:latin typeface="BIZ UDゴシック" panose="020B0400000000000000" pitchFamily="49" charset="-128"/>
                          <a:ea typeface="BIZ UDゴシック" panose="020B0400000000000000" pitchFamily="49" charset="-128"/>
                        </a:rPr>
                        <a:t>～</a:t>
                      </a:r>
                      <a:r>
                        <a:rPr lang="en-US" altLang="ja-JP" sz="1300" kern="100">
                          <a:effectLst/>
                          <a:latin typeface="BIZ UDゴシック" panose="020B0400000000000000" pitchFamily="49" charset="-128"/>
                          <a:ea typeface="BIZ UDゴシック" panose="020B0400000000000000" pitchFamily="49" charset="-128"/>
                        </a:rPr>
                        <a:t>2005</a:t>
                      </a:r>
                      <a:r>
                        <a:rPr lang="ja-JP" altLang="en-US" sz="1300" kern="100">
                          <a:effectLst/>
                          <a:latin typeface="BIZ UDゴシック" panose="020B0400000000000000" pitchFamily="49" charset="-128"/>
                          <a:ea typeface="BIZ UDゴシック" panose="020B0400000000000000" pitchFamily="49" charset="-128"/>
                        </a:rPr>
                        <a:t>年度（４年間）</a:t>
                      </a:r>
                      <a:endParaRPr lang="en-US" altLang="ja-JP" sz="1300" kern="100">
                        <a:effectLst/>
                        <a:latin typeface="BIZ UDゴシック" panose="020B0400000000000000" pitchFamily="49" charset="-128"/>
                        <a:ea typeface="BIZ UDゴシック" panose="020B0400000000000000" pitchFamily="49" charset="-128"/>
                      </a:endParaRPr>
                    </a:p>
                  </a:txBody>
                  <a:tcPr marL="61816" marR="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noFill/>
                  </a:tcPr>
                </a:tc>
                <a:extLst>
                  <a:ext uri="{0D108BD9-81ED-4DB2-BD59-A6C34878D82A}">
                    <a16:rowId xmlns:a16="http://schemas.microsoft.com/office/drawing/2014/main" val="888584414"/>
                  </a:ext>
                </a:extLst>
              </a:tr>
              <a:tr h="324000">
                <a:tc gridSpan="2">
                  <a:txBody>
                    <a:bodyPr/>
                    <a:lstStyle/>
                    <a:p>
                      <a:pPr algn="l">
                        <a:lnSpc>
                          <a:spcPts val="1650"/>
                        </a:lnSpc>
                        <a:spcBef>
                          <a:spcPts val="600"/>
                        </a:spcBef>
                      </a:pPr>
                      <a:r>
                        <a:rPr lang="ja-JP" altLang="en-US" sz="1300" b="0" kern="100">
                          <a:effectLst/>
                          <a:latin typeface="BIZ UDゴシック" panose="020B0400000000000000" pitchFamily="49" charset="-128"/>
                          <a:ea typeface="BIZ UDゴシック" panose="020B0400000000000000" pitchFamily="49" charset="-128"/>
                        </a:rPr>
                        <a:t>　 </a:t>
                      </a:r>
                      <a:r>
                        <a:rPr lang="en-US" altLang="ja-JP" sz="1300" b="0" kern="100">
                          <a:effectLst/>
                          <a:latin typeface="BIZ UDゴシック" panose="020B0400000000000000" pitchFamily="49" charset="-128"/>
                          <a:ea typeface="BIZ UDゴシック" panose="020B0400000000000000" pitchFamily="49" charset="-128"/>
                        </a:rPr>
                        <a:t>2007</a:t>
                      </a:r>
                      <a:r>
                        <a:rPr lang="ja-JP" altLang="en-US" sz="1300" b="0" kern="100">
                          <a:effectLst/>
                          <a:latin typeface="BIZ UDゴシック" panose="020B0400000000000000" pitchFamily="49" charset="-128"/>
                          <a:ea typeface="BIZ UDゴシック" panose="020B0400000000000000" pitchFamily="49" charset="-128"/>
                        </a:rPr>
                        <a:t>年３月</a:t>
                      </a:r>
                      <a:endParaRPr lang="en-US" altLang="ja-JP" sz="1300" b="0" kern="100">
                        <a:effectLst/>
                        <a:latin typeface="BIZ UDゴシック" panose="020B0400000000000000" pitchFamily="49" charset="-128"/>
                        <a:ea typeface="BIZ UDゴシック" panose="020B0400000000000000" pitchFamily="49" charset="-128"/>
                      </a:endParaRPr>
                    </a:p>
                  </a:txBody>
                  <a:tcPr marL="61816" marR="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noFill/>
                  </a:tcPr>
                </a:tc>
                <a:tc hMerge="1">
                  <a:txBody>
                    <a:bodyPr/>
                    <a:lstStyle/>
                    <a:p>
                      <a:endParaRPr kumimoji="1" lang="ja-JP" altLang="en-US"/>
                    </a:p>
                  </a:txBody>
                  <a:tcPr/>
                </a:tc>
                <a:tc>
                  <a:txBody>
                    <a:bodyPr/>
                    <a:lstStyle/>
                    <a:p>
                      <a:pPr algn="l">
                        <a:lnSpc>
                          <a:spcPts val="1650"/>
                        </a:lnSpc>
                        <a:spcBef>
                          <a:spcPts val="600"/>
                        </a:spcBef>
                      </a:pPr>
                      <a:r>
                        <a:rPr lang="ja-JP" altLang="en-US" sz="1300" kern="100">
                          <a:effectLst/>
                          <a:latin typeface="BIZ UDゴシック" panose="020B0400000000000000" pitchFamily="49" charset="-128"/>
                          <a:ea typeface="BIZ UDゴシック" panose="020B0400000000000000" pitchFamily="49" charset="-128"/>
                        </a:rPr>
                        <a:t>　　あいちＩＴプラン</a:t>
                      </a:r>
                      <a:r>
                        <a:rPr lang="en-US" altLang="ja-JP" sz="1300" kern="100">
                          <a:effectLst/>
                          <a:latin typeface="BIZ UDゴシック" panose="020B0400000000000000" pitchFamily="49" charset="-128"/>
                          <a:ea typeface="BIZ UDゴシック" panose="020B0400000000000000" pitchFamily="49" charset="-128"/>
                        </a:rPr>
                        <a:t>2010</a:t>
                      </a:r>
                    </a:p>
                  </a:txBody>
                  <a:tcPr marL="61816" marR="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noFill/>
                  </a:tcPr>
                </a:tc>
                <a:tc>
                  <a:txBody>
                    <a:bodyPr/>
                    <a:lstStyle/>
                    <a:p>
                      <a:pPr algn="l">
                        <a:lnSpc>
                          <a:spcPts val="1650"/>
                        </a:lnSpc>
                        <a:spcBef>
                          <a:spcPts val="600"/>
                        </a:spcBef>
                      </a:pPr>
                      <a:r>
                        <a:rPr lang="ja-JP" altLang="en-US" sz="1300" kern="100">
                          <a:effectLst/>
                          <a:latin typeface="BIZ UDゴシック" panose="020B0400000000000000" pitchFamily="49" charset="-128"/>
                          <a:ea typeface="BIZ UDゴシック" panose="020B0400000000000000" pitchFamily="49" charset="-128"/>
                        </a:rPr>
                        <a:t>　　</a:t>
                      </a:r>
                      <a:r>
                        <a:rPr lang="en-US" altLang="ja-JP" sz="1300" kern="100">
                          <a:effectLst/>
                          <a:latin typeface="BIZ UDゴシック" panose="020B0400000000000000" pitchFamily="49" charset="-128"/>
                          <a:ea typeface="BIZ UDゴシック" panose="020B0400000000000000" pitchFamily="49" charset="-128"/>
                        </a:rPr>
                        <a:t>2006</a:t>
                      </a:r>
                      <a:r>
                        <a:rPr lang="ja-JP" altLang="en-US" sz="1300" kern="100">
                          <a:effectLst/>
                          <a:latin typeface="BIZ UDゴシック" panose="020B0400000000000000" pitchFamily="49" charset="-128"/>
                          <a:ea typeface="BIZ UDゴシック" panose="020B0400000000000000" pitchFamily="49" charset="-128"/>
                        </a:rPr>
                        <a:t>～</a:t>
                      </a:r>
                      <a:r>
                        <a:rPr lang="en-US" altLang="ja-JP" sz="1300" kern="100">
                          <a:effectLst/>
                          <a:latin typeface="BIZ UDゴシック" panose="020B0400000000000000" pitchFamily="49" charset="-128"/>
                          <a:ea typeface="BIZ UDゴシック" panose="020B0400000000000000" pitchFamily="49" charset="-128"/>
                        </a:rPr>
                        <a:t>2010</a:t>
                      </a:r>
                      <a:r>
                        <a:rPr lang="ja-JP" altLang="en-US" sz="1300" kern="100">
                          <a:effectLst/>
                          <a:latin typeface="BIZ UDゴシック" panose="020B0400000000000000" pitchFamily="49" charset="-128"/>
                          <a:ea typeface="BIZ UDゴシック" panose="020B0400000000000000" pitchFamily="49" charset="-128"/>
                        </a:rPr>
                        <a:t>年度（５年間）</a:t>
                      </a:r>
                      <a:endParaRPr lang="en-US" altLang="ja-JP" sz="1300" kern="100">
                        <a:effectLst/>
                        <a:latin typeface="BIZ UDゴシック" panose="020B0400000000000000" pitchFamily="49" charset="-128"/>
                        <a:ea typeface="BIZ UDゴシック" panose="020B0400000000000000" pitchFamily="49" charset="-128"/>
                      </a:endParaRPr>
                    </a:p>
                  </a:txBody>
                  <a:tcPr marL="61816" marR="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noFill/>
                  </a:tcPr>
                </a:tc>
                <a:extLst>
                  <a:ext uri="{0D108BD9-81ED-4DB2-BD59-A6C34878D82A}">
                    <a16:rowId xmlns:a16="http://schemas.microsoft.com/office/drawing/2014/main" val="1685702701"/>
                  </a:ext>
                </a:extLst>
              </a:tr>
              <a:tr h="324000">
                <a:tc gridSpan="2">
                  <a:txBody>
                    <a:bodyPr/>
                    <a:lstStyle/>
                    <a:p>
                      <a:pPr algn="l">
                        <a:lnSpc>
                          <a:spcPts val="1650"/>
                        </a:lnSpc>
                        <a:spcBef>
                          <a:spcPts val="600"/>
                        </a:spcBef>
                      </a:pPr>
                      <a:r>
                        <a:rPr lang="ja-JP" altLang="en-US" sz="1300" b="0" kern="100">
                          <a:effectLst/>
                          <a:latin typeface="BIZ UDゴシック" panose="020B0400000000000000" pitchFamily="49" charset="-128"/>
                          <a:ea typeface="BIZ UDゴシック" panose="020B0400000000000000" pitchFamily="49" charset="-128"/>
                        </a:rPr>
                        <a:t>　 </a:t>
                      </a:r>
                      <a:r>
                        <a:rPr lang="en-US" altLang="ja-JP" sz="1300" b="0" kern="100">
                          <a:effectLst/>
                          <a:latin typeface="BIZ UDゴシック" panose="020B0400000000000000" pitchFamily="49" charset="-128"/>
                          <a:ea typeface="BIZ UDゴシック" panose="020B0400000000000000" pitchFamily="49" charset="-128"/>
                        </a:rPr>
                        <a:t>2011</a:t>
                      </a:r>
                      <a:r>
                        <a:rPr lang="ja-JP" altLang="en-US" sz="1300" b="0" kern="100">
                          <a:effectLst/>
                          <a:latin typeface="BIZ UDゴシック" panose="020B0400000000000000" pitchFamily="49" charset="-128"/>
                          <a:ea typeface="BIZ UDゴシック" panose="020B0400000000000000" pitchFamily="49" charset="-128"/>
                        </a:rPr>
                        <a:t>年</a:t>
                      </a:r>
                      <a:r>
                        <a:rPr lang="en-US" altLang="ja-JP" sz="1300" b="0" kern="100">
                          <a:effectLst/>
                          <a:latin typeface="BIZ UDゴシック" panose="020B0400000000000000" pitchFamily="49" charset="-128"/>
                          <a:ea typeface="BIZ UDゴシック" panose="020B0400000000000000" pitchFamily="49" charset="-128"/>
                        </a:rPr>
                        <a:t>12</a:t>
                      </a:r>
                      <a:r>
                        <a:rPr lang="ja-JP" altLang="en-US" sz="1300" b="0" kern="100">
                          <a:effectLst/>
                          <a:latin typeface="BIZ UDゴシック" panose="020B0400000000000000" pitchFamily="49" charset="-128"/>
                          <a:ea typeface="BIZ UDゴシック" panose="020B0400000000000000" pitchFamily="49" charset="-128"/>
                        </a:rPr>
                        <a:t>月</a:t>
                      </a:r>
                      <a:endParaRPr lang="en-US" altLang="ja-JP" sz="1300" b="0" kern="100">
                        <a:effectLst/>
                        <a:latin typeface="BIZ UDゴシック" panose="020B0400000000000000" pitchFamily="49" charset="-128"/>
                        <a:ea typeface="BIZ UDゴシック" panose="020B0400000000000000" pitchFamily="49" charset="-128"/>
                      </a:endParaRPr>
                    </a:p>
                  </a:txBody>
                  <a:tcPr marL="61816" marR="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noFill/>
                  </a:tcPr>
                </a:tc>
                <a:tc hMerge="1">
                  <a:txBody>
                    <a:bodyPr/>
                    <a:lstStyle/>
                    <a:p>
                      <a:endParaRPr kumimoji="1" lang="ja-JP" altLang="en-US"/>
                    </a:p>
                  </a:txBody>
                  <a:tcPr/>
                </a:tc>
                <a:tc>
                  <a:txBody>
                    <a:bodyPr/>
                    <a:lstStyle/>
                    <a:p>
                      <a:pPr algn="l">
                        <a:lnSpc>
                          <a:spcPts val="1650"/>
                        </a:lnSpc>
                        <a:spcBef>
                          <a:spcPts val="600"/>
                        </a:spcBef>
                      </a:pPr>
                      <a:r>
                        <a:rPr lang="ja-JP" altLang="en-US" sz="1300" kern="100">
                          <a:effectLst/>
                          <a:latin typeface="BIZ UDゴシック" panose="020B0400000000000000" pitchFamily="49" charset="-128"/>
                          <a:ea typeface="BIZ UDゴシック" panose="020B0400000000000000" pitchFamily="49" charset="-128"/>
                        </a:rPr>
                        <a:t>　　あいちＩＣＴアクションプラン</a:t>
                      </a:r>
                      <a:r>
                        <a:rPr lang="en-US" altLang="ja-JP" sz="1300" kern="100">
                          <a:effectLst/>
                          <a:latin typeface="BIZ UDゴシック" panose="020B0400000000000000" pitchFamily="49" charset="-128"/>
                          <a:ea typeface="BIZ UDゴシック" panose="020B0400000000000000" pitchFamily="49" charset="-128"/>
                        </a:rPr>
                        <a:t>2015</a:t>
                      </a:r>
                    </a:p>
                  </a:txBody>
                  <a:tcPr marL="61816" marR="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noFill/>
                  </a:tcPr>
                </a:tc>
                <a:tc>
                  <a:txBody>
                    <a:bodyPr/>
                    <a:lstStyle/>
                    <a:p>
                      <a:pPr algn="l">
                        <a:lnSpc>
                          <a:spcPts val="1650"/>
                        </a:lnSpc>
                        <a:spcBef>
                          <a:spcPts val="600"/>
                        </a:spcBef>
                      </a:pPr>
                      <a:r>
                        <a:rPr lang="ja-JP" altLang="en-US" sz="1300" kern="100">
                          <a:effectLst/>
                          <a:latin typeface="BIZ UDゴシック" panose="020B0400000000000000" pitchFamily="49" charset="-128"/>
                          <a:ea typeface="BIZ UDゴシック" panose="020B0400000000000000" pitchFamily="49" charset="-128"/>
                        </a:rPr>
                        <a:t>　　</a:t>
                      </a:r>
                      <a:r>
                        <a:rPr lang="en-US" altLang="ja-JP" sz="1300" kern="100">
                          <a:effectLst/>
                          <a:latin typeface="BIZ UDゴシック" panose="020B0400000000000000" pitchFamily="49" charset="-128"/>
                          <a:ea typeface="BIZ UDゴシック" panose="020B0400000000000000" pitchFamily="49" charset="-128"/>
                        </a:rPr>
                        <a:t>2011</a:t>
                      </a:r>
                      <a:r>
                        <a:rPr lang="ja-JP" altLang="en-US" sz="1300" kern="100">
                          <a:effectLst/>
                          <a:latin typeface="BIZ UDゴシック" panose="020B0400000000000000" pitchFamily="49" charset="-128"/>
                          <a:ea typeface="BIZ UDゴシック" panose="020B0400000000000000" pitchFamily="49" charset="-128"/>
                        </a:rPr>
                        <a:t>～</a:t>
                      </a:r>
                      <a:r>
                        <a:rPr lang="en-US" altLang="ja-JP" sz="1300" kern="100">
                          <a:effectLst/>
                          <a:latin typeface="BIZ UDゴシック" panose="020B0400000000000000" pitchFamily="49" charset="-128"/>
                          <a:ea typeface="BIZ UDゴシック" panose="020B0400000000000000" pitchFamily="49" charset="-128"/>
                        </a:rPr>
                        <a:t>2015</a:t>
                      </a:r>
                      <a:r>
                        <a:rPr lang="ja-JP" altLang="en-US" sz="1300" kern="100">
                          <a:effectLst/>
                          <a:latin typeface="BIZ UDゴシック" panose="020B0400000000000000" pitchFamily="49" charset="-128"/>
                          <a:ea typeface="BIZ UDゴシック" panose="020B0400000000000000" pitchFamily="49" charset="-128"/>
                        </a:rPr>
                        <a:t>年度（５年間）</a:t>
                      </a:r>
                      <a:endParaRPr lang="en-US" altLang="ja-JP" sz="1300" kern="100">
                        <a:effectLst/>
                        <a:latin typeface="BIZ UDゴシック" panose="020B0400000000000000" pitchFamily="49" charset="-128"/>
                        <a:ea typeface="BIZ UDゴシック" panose="020B0400000000000000" pitchFamily="49" charset="-128"/>
                      </a:endParaRPr>
                    </a:p>
                  </a:txBody>
                  <a:tcPr marL="61816" marR="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noFill/>
                  </a:tcPr>
                </a:tc>
                <a:extLst>
                  <a:ext uri="{0D108BD9-81ED-4DB2-BD59-A6C34878D82A}">
                    <a16:rowId xmlns:a16="http://schemas.microsoft.com/office/drawing/2014/main" val="1331688383"/>
                  </a:ext>
                </a:extLst>
              </a:tr>
              <a:tr h="324000">
                <a:tc gridSpan="2">
                  <a:txBody>
                    <a:bodyPr/>
                    <a:lstStyle/>
                    <a:p>
                      <a:pPr algn="l">
                        <a:lnSpc>
                          <a:spcPts val="1650"/>
                        </a:lnSpc>
                        <a:spcBef>
                          <a:spcPts val="600"/>
                        </a:spcBef>
                      </a:pPr>
                      <a:r>
                        <a:rPr lang="ja-JP" altLang="en-US" sz="1300" b="0" kern="100">
                          <a:effectLst/>
                          <a:latin typeface="BIZ UDゴシック" panose="020B0400000000000000" pitchFamily="49" charset="-128"/>
                          <a:ea typeface="BIZ UDゴシック" panose="020B0400000000000000" pitchFamily="49" charset="-128"/>
                        </a:rPr>
                        <a:t>　 </a:t>
                      </a:r>
                      <a:r>
                        <a:rPr lang="en-US" altLang="ja-JP" sz="1300" b="0" kern="100">
                          <a:effectLst/>
                          <a:latin typeface="BIZ UDゴシック" panose="020B0400000000000000" pitchFamily="49" charset="-128"/>
                          <a:ea typeface="BIZ UDゴシック" panose="020B0400000000000000" pitchFamily="49" charset="-128"/>
                        </a:rPr>
                        <a:t>2016</a:t>
                      </a:r>
                      <a:r>
                        <a:rPr lang="ja-JP" altLang="en-US" sz="1300" b="0" kern="100">
                          <a:effectLst/>
                          <a:latin typeface="BIZ UDゴシック" panose="020B0400000000000000" pitchFamily="49" charset="-128"/>
                          <a:ea typeface="BIZ UDゴシック" panose="020B0400000000000000" pitchFamily="49" charset="-128"/>
                        </a:rPr>
                        <a:t>年３月</a:t>
                      </a:r>
                      <a:endParaRPr lang="en-US" altLang="ja-JP" sz="1300" b="0" kern="100">
                        <a:effectLst/>
                        <a:latin typeface="BIZ UDゴシック" panose="020B0400000000000000" pitchFamily="49" charset="-128"/>
                        <a:ea typeface="BIZ UDゴシック" panose="020B0400000000000000" pitchFamily="49" charset="-128"/>
                      </a:endParaRPr>
                    </a:p>
                  </a:txBody>
                  <a:tcPr marL="61816" marR="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noFill/>
                  </a:tcPr>
                </a:tc>
                <a:tc hMerge="1">
                  <a:txBody>
                    <a:bodyPr/>
                    <a:lstStyle/>
                    <a:p>
                      <a:endParaRPr kumimoji="1" lang="ja-JP" altLang="en-US"/>
                    </a:p>
                  </a:txBody>
                  <a:tcPr/>
                </a:tc>
                <a:tc>
                  <a:txBody>
                    <a:bodyPr/>
                    <a:lstStyle/>
                    <a:p>
                      <a:pPr algn="l">
                        <a:lnSpc>
                          <a:spcPts val="1650"/>
                        </a:lnSpc>
                        <a:spcBef>
                          <a:spcPts val="600"/>
                        </a:spcBef>
                      </a:pPr>
                      <a:r>
                        <a:rPr lang="ja-JP" altLang="en-US" sz="1300" kern="100">
                          <a:effectLst/>
                          <a:latin typeface="BIZ UDゴシック" panose="020B0400000000000000" pitchFamily="49" charset="-128"/>
                          <a:ea typeface="BIZ UDゴシック" panose="020B0400000000000000" pitchFamily="49" charset="-128"/>
                        </a:rPr>
                        <a:t>　　あいちＩＣＴ戦略プラン</a:t>
                      </a:r>
                      <a:r>
                        <a:rPr lang="en-US" altLang="ja-JP" sz="1300" kern="100">
                          <a:effectLst/>
                          <a:latin typeface="BIZ UDゴシック" panose="020B0400000000000000" pitchFamily="49" charset="-128"/>
                          <a:ea typeface="BIZ UDゴシック" panose="020B0400000000000000" pitchFamily="49" charset="-128"/>
                        </a:rPr>
                        <a:t>2020</a:t>
                      </a:r>
                    </a:p>
                  </a:txBody>
                  <a:tcPr marL="61816" marR="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noFill/>
                  </a:tcPr>
                </a:tc>
                <a:tc>
                  <a:txBody>
                    <a:bodyPr/>
                    <a:lstStyle/>
                    <a:p>
                      <a:pPr algn="l">
                        <a:lnSpc>
                          <a:spcPts val="1650"/>
                        </a:lnSpc>
                        <a:spcBef>
                          <a:spcPts val="600"/>
                        </a:spcBef>
                      </a:pPr>
                      <a:r>
                        <a:rPr lang="ja-JP" altLang="en-US" sz="1300" kern="100">
                          <a:effectLst/>
                          <a:latin typeface="BIZ UDゴシック" panose="020B0400000000000000" pitchFamily="49" charset="-128"/>
                          <a:ea typeface="BIZ UDゴシック" panose="020B0400000000000000" pitchFamily="49" charset="-128"/>
                        </a:rPr>
                        <a:t>　　</a:t>
                      </a:r>
                      <a:r>
                        <a:rPr lang="en-US" altLang="ja-JP" sz="1300" kern="100">
                          <a:effectLst/>
                          <a:latin typeface="BIZ UDゴシック" panose="020B0400000000000000" pitchFamily="49" charset="-128"/>
                          <a:ea typeface="BIZ UDゴシック" panose="020B0400000000000000" pitchFamily="49" charset="-128"/>
                        </a:rPr>
                        <a:t>2016</a:t>
                      </a:r>
                      <a:r>
                        <a:rPr lang="ja-JP" altLang="en-US" sz="1300" kern="100">
                          <a:effectLst/>
                          <a:latin typeface="BIZ UDゴシック" panose="020B0400000000000000" pitchFamily="49" charset="-128"/>
                          <a:ea typeface="BIZ UDゴシック" panose="020B0400000000000000" pitchFamily="49" charset="-128"/>
                        </a:rPr>
                        <a:t>～</a:t>
                      </a:r>
                      <a:r>
                        <a:rPr lang="en-US" altLang="ja-JP" sz="1300" kern="100">
                          <a:effectLst/>
                          <a:latin typeface="BIZ UDゴシック" panose="020B0400000000000000" pitchFamily="49" charset="-128"/>
                          <a:ea typeface="BIZ UDゴシック" panose="020B0400000000000000" pitchFamily="49" charset="-128"/>
                        </a:rPr>
                        <a:t>2020</a:t>
                      </a:r>
                      <a:r>
                        <a:rPr lang="ja-JP" altLang="en-US" sz="1300" kern="100">
                          <a:effectLst/>
                          <a:latin typeface="BIZ UDゴシック" panose="020B0400000000000000" pitchFamily="49" charset="-128"/>
                          <a:ea typeface="BIZ UDゴシック" panose="020B0400000000000000" pitchFamily="49" charset="-128"/>
                        </a:rPr>
                        <a:t>年度（５年間）</a:t>
                      </a:r>
                      <a:endParaRPr lang="en-US" altLang="ja-JP" sz="1300" kern="100">
                        <a:effectLst/>
                        <a:latin typeface="BIZ UDゴシック" panose="020B0400000000000000" pitchFamily="49" charset="-128"/>
                        <a:ea typeface="BIZ UDゴシック" panose="020B0400000000000000" pitchFamily="49" charset="-128"/>
                      </a:endParaRPr>
                    </a:p>
                  </a:txBody>
                  <a:tcPr marL="61816" marR="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noFill/>
                  </a:tcPr>
                </a:tc>
                <a:extLst>
                  <a:ext uri="{0D108BD9-81ED-4DB2-BD59-A6C34878D82A}">
                    <a16:rowId xmlns:a16="http://schemas.microsoft.com/office/drawing/2014/main" val="3545791108"/>
                  </a:ext>
                </a:extLst>
              </a:tr>
              <a:tr h="324000">
                <a:tc gridSpan="2">
                  <a:txBody>
                    <a:bodyPr/>
                    <a:lstStyle/>
                    <a:p>
                      <a:pPr algn="l">
                        <a:lnSpc>
                          <a:spcPts val="1650"/>
                        </a:lnSpc>
                        <a:spcBef>
                          <a:spcPts val="600"/>
                        </a:spcBef>
                      </a:pPr>
                      <a:r>
                        <a:rPr lang="ja-JP" altLang="en-US" sz="1300" b="0" kern="100">
                          <a:effectLst/>
                          <a:latin typeface="BIZ UDゴシック" panose="020B0400000000000000" pitchFamily="49" charset="-128"/>
                          <a:ea typeface="BIZ UDゴシック" panose="020B0400000000000000" pitchFamily="49" charset="-128"/>
                        </a:rPr>
                        <a:t>　 </a:t>
                      </a:r>
                      <a:r>
                        <a:rPr lang="en-US" altLang="ja-JP" sz="1300" b="0" kern="100">
                          <a:effectLst/>
                          <a:latin typeface="BIZ UDゴシック" panose="020B0400000000000000" pitchFamily="49" charset="-128"/>
                          <a:ea typeface="BIZ UDゴシック" panose="020B0400000000000000" pitchFamily="49" charset="-128"/>
                        </a:rPr>
                        <a:t>2020</a:t>
                      </a:r>
                      <a:r>
                        <a:rPr lang="ja-JP" altLang="en-US" sz="1300" b="0" kern="100">
                          <a:effectLst/>
                          <a:latin typeface="BIZ UDゴシック" panose="020B0400000000000000" pitchFamily="49" charset="-128"/>
                          <a:ea typeface="BIZ UDゴシック" panose="020B0400000000000000" pitchFamily="49" charset="-128"/>
                        </a:rPr>
                        <a:t>年</a:t>
                      </a:r>
                      <a:r>
                        <a:rPr lang="en-US" altLang="ja-JP" sz="1300" b="0" kern="100">
                          <a:effectLst/>
                          <a:latin typeface="BIZ UDゴシック" panose="020B0400000000000000" pitchFamily="49" charset="-128"/>
                          <a:ea typeface="BIZ UDゴシック" panose="020B0400000000000000" pitchFamily="49" charset="-128"/>
                        </a:rPr>
                        <a:t>12</a:t>
                      </a:r>
                      <a:r>
                        <a:rPr lang="ja-JP" altLang="en-US" sz="1300" b="0" kern="100">
                          <a:effectLst/>
                          <a:latin typeface="BIZ UDゴシック" panose="020B0400000000000000" pitchFamily="49" charset="-128"/>
                          <a:ea typeface="BIZ UDゴシック" panose="020B0400000000000000" pitchFamily="49" charset="-128"/>
                        </a:rPr>
                        <a:t>月</a:t>
                      </a:r>
                      <a:endParaRPr lang="en-US" altLang="ja-JP" sz="1300" b="0" kern="100">
                        <a:effectLst/>
                        <a:latin typeface="BIZ UDゴシック" panose="020B0400000000000000" pitchFamily="49" charset="-128"/>
                        <a:ea typeface="BIZ UDゴシック" panose="020B0400000000000000" pitchFamily="49" charset="-128"/>
                      </a:endParaRPr>
                    </a:p>
                  </a:txBody>
                  <a:tcPr marL="61816" marR="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kumimoji="1" lang="ja-JP" altLang="en-US"/>
                    </a:p>
                  </a:txBody>
                  <a:tcPr/>
                </a:tc>
                <a:tc>
                  <a:txBody>
                    <a:bodyPr/>
                    <a:lstStyle/>
                    <a:p>
                      <a:pPr algn="l">
                        <a:lnSpc>
                          <a:spcPts val="1650"/>
                        </a:lnSpc>
                        <a:spcBef>
                          <a:spcPts val="600"/>
                        </a:spcBef>
                      </a:pPr>
                      <a:r>
                        <a:rPr lang="ja-JP" altLang="en-US" sz="1300" kern="100">
                          <a:effectLst/>
                          <a:latin typeface="BIZ UDゴシック" panose="020B0400000000000000" pitchFamily="49" charset="-128"/>
                          <a:ea typeface="BIZ UDゴシック" panose="020B0400000000000000" pitchFamily="49" charset="-128"/>
                        </a:rPr>
                        <a:t>　　あいちＤＸ推進プラン</a:t>
                      </a:r>
                      <a:r>
                        <a:rPr lang="en-US" altLang="ja-JP" sz="1300" kern="100">
                          <a:effectLst/>
                          <a:latin typeface="BIZ UDゴシック" panose="020B0400000000000000" pitchFamily="49" charset="-128"/>
                          <a:ea typeface="BIZ UDゴシック" panose="020B0400000000000000" pitchFamily="49" charset="-128"/>
                        </a:rPr>
                        <a:t>2025</a:t>
                      </a:r>
                    </a:p>
                  </a:txBody>
                  <a:tcPr marL="61816" marR="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noFill/>
                  </a:tcPr>
                </a:tc>
                <a:tc>
                  <a:txBody>
                    <a:bodyPr/>
                    <a:lstStyle/>
                    <a:p>
                      <a:pPr algn="l">
                        <a:lnSpc>
                          <a:spcPts val="1650"/>
                        </a:lnSpc>
                        <a:spcBef>
                          <a:spcPts val="600"/>
                        </a:spcBef>
                      </a:pPr>
                      <a:r>
                        <a:rPr lang="ja-JP" altLang="en-US" sz="1300" kern="100">
                          <a:effectLst/>
                          <a:latin typeface="BIZ UDゴシック" panose="020B0400000000000000" pitchFamily="49" charset="-128"/>
                          <a:ea typeface="BIZ UDゴシック" panose="020B0400000000000000" pitchFamily="49" charset="-128"/>
                        </a:rPr>
                        <a:t>　　</a:t>
                      </a:r>
                      <a:r>
                        <a:rPr lang="en-US" altLang="ja-JP" sz="1300" kern="100">
                          <a:effectLst/>
                          <a:latin typeface="BIZ UDゴシック" panose="020B0400000000000000" pitchFamily="49" charset="-128"/>
                          <a:ea typeface="BIZ UDゴシック" panose="020B0400000000000000" pitchFamily="49" charset="-128"/>
                        </a:rPr>
                        <a:t>2021</a:t>
                      </a:r>
                      <a:r>
                        <a:rPr lang="ja-JP" altLang="en-US" sz="1300" kern="100">
                          <a:effectLst/>
                          <a:latin typeface="BIZ UDゴシック" panose="020B0400000000000000" pitchFamily="49" charset="-128"/>
                          <a:ea typeface="BIZ UDゴシック" panose="020B0400000000000000" pitchFamily="49" charset="-128"/>
                        </a:rPr>
                        <a:t>～</a:t>
                      </a:r>
                      <a:r>
                        <a:rPr lang="en-US" altLang="ja-JP" sz="1300" kern="100">
                          <a:effectLst/>
                          <a:latin typeface="BIZ UDゴシック" panose="020B0400000000000000" pitchFamily="49" charset="-128"/>
                          <a:ea typeface="BIZ UDゴシック" panose="020B0400000000000000" pitchFamily="49" charset="-128"/>
                        </a:rPr>
                        <a:t>2025</a:t>
                      </a:r>
                      <a:r>
                        <a:rPr lang="ja-JP" altLang="en-US" sz="1300" kern="100">
                          <a:effectLst/>
                          <a:latin typeface="BIZ UDゴシック" panose="020B0400000000000000" pitchFamily="49" charset="-128"/>
                          <a:ea typeface="BIZ UDゴシック" panose="020B0400000000000000" pitchFamily="49" charset="-128"/>
                        </a:rPr>
                        <a:t>年度（５年間）</a:t>
                      </a:r>
                      <a:endParaRPr lang="en-US" altLang="ja-JP" sz="1300" kern="100">
                        <a:effectLst/>
                        <a:latin typeface="BIZ UDゴシック" panose="020B0400000000000000" pitchFamily="49" charset="-128"/>
                        <a:ea typeface="BIZ UDゴシック" panose="020B0400000000000000" pitchFamily="49" charset="-128"/>
                      </a:endParaRPr>
                    </a:p>
                  </a:txBody>
                  <a:tcPr marL="61816" marR="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noFill/>
                  </a:tcPr>
                </a:tc>
                <a:extLst>
                  <a:ext uri="{0D108BD9-81ED-4DB2-BD59-A6C34878D82A}">
                    <a16:rowId xmlns:a16="http://schemas.microsoft.com/office/drawing/2014/main" val="2875170372"/>
                  </a:ext>
                </a:extLst>
              </a:tr>
              <a:tr h="324000">
                <a:tc>
                  <a:txBody>
                    <a:bodyPr/>
                    <a:lstStyle/>
                    <a:p>
                      <a:pPr algn="l">
                        <a:lnSpc>
                          <a:spcPts val="1650"/>
                        </a:lnSpc>
                        <a:spcBef>
                          <a:spcPts val="600"/>
                        </a:spcBef>
                      </a:pPr>
                      <a:endParaRPr lang="en-US" altLang="ja-JP" sz="1400" b="0" kern="100">
                        <a:effectLst/>
                        <a:latin typeface="BIZ UDゴシック" panose="020B0400000000000000" pitchFamily="49" charset="-128"/>
                        <a:ea typeface="BIZ UDゴシック" panose="020B0400000000000000" pitchFamily="49" charset="-128"/>
                      </a:endParaRPr>
                    </a:p>
                  </a:txBody>
                  <a:tcPr marL="61816" marR="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FAADC"/>
                      </a:solidFill>
                      <a:prstDash val="solid"/>
                      <a:round/>
                      <a:headEnd type="none" w="med" len="med"/>
                      <a:tailEnd type="none" w="med" len="med"/>
                    </a:lnB>
                    <a:noFill/>
                  </a:tcPr>
                </a:tc>
                <a:tc>
                  <a:txBody>
                    <a:bodyPr/>
                    <a:lstStyle/>
                    <a:p>
                      <a:pPr marL="0" marR="0" lvl="0" indent="0" algn="l" defTabSz="914400" rtl="0" eaLnBrk="1" fontAlgn="auto" latinLnBrk="0" hangingPunct="1">
                        <a:lnSpc>
                          <a:spcPts val="1650"/>
                        </a:lnSpc>
                        <a:spcBef>
                          <a:spcPts val="600"/>
                        </a:spcBef>
                        <a:spcAft>
                          <a:spcPts val="0"/>
                        </a:spcAft>
                        <a:buClrTx/>
                        <a:buSzTx/>
                        <a:buFontTx/>
                        <a:buNone/>
                        <a:tabLst/>
                        <a:defRPr/>
                      </a:pPr>
                      <a:r>
                        <a:rPr lang="ja-JP" altLang="en-US" sz="1300" b="0" kern="100">
                          <a:effectLst/>
                          <a:latin typeface="BIZ UDゴシック" panose="020B0400000000000000" pitchFamily="49" charset="-128"/>
                          <a:ea typeface="BIZ UDゴシック" panose="020B0400000000000000" pitchFamily="49" charset="-128"/>
                        </a:rPr>
                        <a:t>　 </a:t>
                      </a:r>
                      <a:r>
                        <a:rPr lang="en-US" altLang="ja-JP" sz="1300" b="0" kern="100">
                          <a:effectLst/>
                          <a:latin typeface="BIZ UDゴシック" panose="020B0400000000000000" pitchFamily="49" charset="-128"/>
                          <a:ea typeface="BIZ UDゴシック" panose="020B0400000000000000" pitchFamily="49" charset="-128"/>
                        </a:rPr>
                        <a:t>2023</a:t>
                      </a:r>
                      <a:r>
                        <a:rPr lang="ja-JP" altLang="en-US" sz="1300" b="0" kern="100">
                          <a:effectLst/>
                          <a:latin typeface="BIZ UDゴシック" panose="020B0400000000000000" pitchFamily="49" charset="-128"/>
                          <a:ea typeface="BIZ UDゴシック" panose="020B0400000000000000" pitchFamily="49" charset="-128"/>
                        </a:rPr>
                        <a:t>年</a:t>
                      </a:r>
                      <a:r>
                        <a:rPr lang="en-US" altLang="ja-JP" sz="1300" b="0" kern="100">
                          <a:effectLst/>
                          <a:latin typeface="BIZ UDゴシック" panose="020B0400000000000000" pitchFamily="49" charset="-128"/>
                          <a:ea typeface="BIZ UDゴシック" panose="020B0400000000000000" pitchFamily="49" charset="-128"/>
                        </a:rPr>
                        <a:t>12</a:t>
                      </a:r>
                      <a:r>
                        <a:rPr lang="ja-JP" altLang="en-US" sz="1300" b="0" kern="100">
                          <a:effectLst/>
                          <a:latin typeface="BIZ UDゴシック" panose="020B0400000000000000" pitchFamily="49" charset="-128"/>
                          <a:ea typeface="BIZ UDゴシック" panose="020B0400000000000000" pitchFamily="49" charset="-128"/>
                        </a:rPr>
                        <a:t>月</a:t>
                      </a:r>
                      <a:endParaRPr lang="en-US" altLang="ja-JP" sz="1300" b="0" kern="100">
                        <a:effectLst/>
                        <a:latin typeface="BIZ UDゴシック" panose="020B0400000000000000" pitchFamily="49" charset="-128"/>
                        <a:ea typeface="BIZ UDゴシック" panose="020B0400000000000000" pitchFamily="49" charset="-128"/>
                      </a:endParaRPr>
                    </a:p>
                  </a:txBody>
                  <a:tcPr marL="61816" marR="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noFill/>
                  </a:tcPr>
                </a:tc>
                <a:tc>
                  <a:txBody>
                    <a:bodyPr/>
                    <a:lstStyle/>
                    <a:p>
                      <a:pPr algn="l">
                        <a:lnSpc>
                          <a:spcPts val="1650"/>
                        </a:lnSpc>
                        <a:spcBef>
                          <a:spcPts val="600"/>
                        </a:spcBef>
                      </a:pPr>
                      <a:r>
                        <a:rPr lang="ja-JP" altLang="en-US" sz="1300" kern="100" dirty="0">
                          <a:effectLst/>
                          <a:latin typeface="BIZ UDゴシック" panose="020B0400000000000000" pitchFamily="49" charset="-128"/>
                          <a:ea typeface="BIZ UDゴシック" panose="020B0400000000000000" pitchFamily="49" charset="-128"/>
                        </a:rPr>
                        <a:t>　　あいちＤＸ推進プラン</a:t>
                      </a:r>
                      <a:r>
                        <a:rPr lang="en-US" altLang="ja-JP" sz="1300" kern="100" dirty="0">
                          <a:effectLst/>
                          <a:latin typeface="BIZ UDゴシック" panose="020B0400000000000000" pitchFamily="49" charset="-128"/>
                          <a:ea typeface="BIZ UDゴシック" panose="020B0400000000000000" pitchFamily="49" charset="-128"/>
                        </a:rPr>
                        <a:t>2025</a:t>
                      </a:r>
                      <a:r>
                        <a:rPr lang="ja-JP" altLang="en-US" sz="1300" kern="100" dirty="0">
                          <a:effectLst/>
                          <a:latin typeface="BIZ UDゴシック" panose="020B0400000000000000" pitchFamily="49" charset="-128"/>
                          <a:ea typeface="BIZ UDゴシック" panose="020B0400000000000000" pitchFamily="49" charset="-128"/>
                        </a:rPr>
                        <a:t>　後半の取組</a:t>
                      </a:r>
                      <a:endParaRPr lang="en-US" altLang="ja-JP" sz="1300" kern="100" dirty="0">
                        <a:effectLst/>
                        <a:latin typeface="BIZ UDゴシック" panose="020B0400000000000000" pitchFamily="49" charset="-128"/>
                        <a:ea typeface="BIZ UDゴシック" panose="020B0400000000000000" pitchFamily="49" charset="-128"/>
                      </a:endParaRPr>
                    </a:p>
                  </a:txBody>
                  <a:tcPr marL="61816" marR="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noFill/>
                  </a:tcPr>
                </a:tc>
                <a:tc>
                  <a:txBody>
                    <a:bodyPr/>
                    <a:lstStyle/>
                    <a:p>
                      <a:pPr marL="0" indent="0" algn="ctr">
                        <a:lnSpc>
                          <a:spcPts val="1650"/>
                        </a:lnSpc>
                        <a:spcBef>
                          <a:spcPts val="600"/>
                        </a:spcBef>
                      </a:pPr>
                      <a:r>
                        <a:rPr lang="ja-JP" altLang="en-US" sz="1300" kern="100" dirty="0">
                          <a:effectLst/>
                          <a:latin typeface="BIZ UDゴシック" panose="020B0400000000000000" pitchFamily="49" charset="-128"/>
                          <a:ea typeface="BIZ UDゴシック" panose="020B0400000000000000" pitchFamily="49" charset="-128"/>
                        </a:rPr>
                        <a:t>ー</a:t>
                      </a:r>
                      <a:endParaRPr lang="en-US" altLang="ja-JP" sz="1300" kern="100" dirty="0">
                        <a:effectLst/>
                        <a:latin typeface="BIZ UDゴシック" panose="020B0400000000000000" pitchFamily="49" charset="-128"/>
                        <a:ea typeface="BIZ UDゴシック" panose="020B0400000000000000" pitchFamily="49" charset="-128"/>
                      </a:endParaRPr>
                    </a:p>
                  </a:txBody>
                  <a:tcPr marL="61816" marR="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noFill/>
                  </a:tcPr>
                </a:tc>
                <a:extLst>
                  <a:ext uri="{0D108BD9-81ED-4DB2-BD59-A6C34878D82A}">
                    <a16:rowId xmlns:a16="http://schemas.microsoft.com/office/drawing/2014/main" val="1191734082"/>
                  </a:ext>
                </a:extLst>
              </a:tr>
            </a:tbl>
          </a:graphicData>
        </a:graphic>
      </p:graphicFrame>
      <p:sp>
        <p:nvSpPr>
          <p:cNvPr id="4" name="タイトル 1">
            <a:extLst>
              <a:ext uri="{FF2B5EF4-FFF2-40B4-BE49-F238E27FC236}">
                <a16:creationId xmlns:a16="http://schemas.microsoft.com/office/drawing/2014/main" id="{C37A13A5-C7AB-13FC-2609-9B0A422170EE}"/>
              </a:ext>
            </a:extLst>
          </p:cNvPr>
          <p:cNvSpPr txBox="1">
            <a:spLocks/>
          </p:cNvSpPr>
          <p:nvPr/>
        </p:nvSpPr>
        <p:spPr>
          <a:xfrm>
            <a:off x="207212" y="838444"/>
            <a:ext cx="4812463" cy="3385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2800" b="1" kern="1200">
                <a:solidFill>
                  <a:srgbClr val="005B99"/>
                </a:solidFill>
                <a:latin typeface="BIZ UDPゴシック" panose="020B0400000000000000" pitchFamily="50" charset="-128"/>
                <a:ea typeface="BIZ UDPゴシック" panose="020B0400000000000000" pitchFamily="50" charset="-128"/>
                <a:cs typeface="+mj-cs"/>
              </a:defRPr>
            </a:lvl1pPr>
          </a:lstStyle>
          <a:p>
            <a:r>
              <a:rPr lang="en-US" altLang="ja-JP" sz="2200"/>
              <a:t>01</a:t>
            </a:r>
            <a:r>
              <a:rPr lang="ja-JP" altLang="en-US" sz="2200"/>
              <a:t>｜愛知県のデジタル化の取組状況</a:t>
            </a:r>
          </a:p>
        </p:txBody>
      </p:sp>
    </p:spTree>
    <p:extLst>
      <p:ext uri="{BB962C8B-B14F-4D97-AF65-F5344CB8AC3E}">
        <p14:creationId xmlns:p14="http://schemas.microsoft.com/office/powerpoint/2010/main" val="25011928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B81C0-F9AB-214C-F85D-F0186C34CC7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0448B58-F103-948D-D197-CCE7AF3B3C54}"/>
              </a:ext>
            </a:extLst>
          </p:cNvPr>
          <p:cNvSpPr>
            <a:spLocks noGrp="1"/>
          </p:cNvSpPr>
          <p:nvPr>
            <p:ph type="title"/>
          </p:nvPr>
        </p:nvSpPr>
        <p:spPr>
          <a:xfrm>
            <a:off x="207213" y="78335"/>
            <a:ext cx="9212831" cy="594393"/>
          </a:xfrm>
        </p:spPr>
        <p:txBody>
          <a:bodyPr/>
          <a:lstStyle/>
          <a:p>
            <a:r>
              <a:rPr lang="ja-JP" altLang="en-US" dirty="0"/>
              <a:t>３　行政サービスの利便性の向上等</a:t>
            </a:r>
          </a:p>
        </p:txBody>
      </p:sp>
      <p:sp>
        <p:nvSpPr>
          <p:cNvPr id="3" name="テキスト プレースホルダー 2">
            <a:extLst>
              <a:ext uri="{FF2B5EF4-FFF2-40B4-BE49-F238E27FC236}">
                <a16:creationId xmlns:a16="http://schemas.microsoft.com/office/drawing/2014/main" id="{0B730458-B2B0-E023-66AE-61AA65D51171}"/>
              </a:ext>
            </a:extLst>
          </p:cNvPr>
          <p:cNvSpPr>
            <a:spLocks noGrp="1"/>
          </p:cNvSpPr>
          <p:nvPr>
            <p:ph type="body" sz="quarter" idx="10"/>
          </p:nvPr>
        </p:nvSpPr>
        <p:spPr>
          <a:xfrm>
            <a:off x="291666" y="933883"/>
            <a:ext cx="8993649" cy="446837"/>
          </a:xfrm>
        </p:spPr>
        <p:txBody>
          <a:bodyPr/>
          <a:lstStyle/>
          <a:p>
            <a:r>
              <a:rPr lang="ja-JP" altLang="en-US"/>
              <a:t>5　行政の</a:t>
            </a:r>
            <a:r>
              <a:rPr lang="en-US" altLang="ja-JP"/>
              <a:t>DX</a:t>
            </a:r>
            <a:r>
              <a:rPr lang="ja-JP" altLang="en-US"/>
              <a:t>推進を支える基盤の整備</a:t>
            </a:r>
          </a:p>
        </p:txBody>
      </p:sp>
      <p:sp>
        <p:nvSpPr>
          <p:cNvPr id="5" name="テキスト プレースホルダー 4">
            <a:extLst>
              <a:ext uri="{FF2B5EF4-FFF2-40B4-BE49-F238E27FC236}">
                <a16:creationId xmlns:a16="http://schemas.microsoft.com/office/drawing/2014/main" id="{894127C8-5D3A-2234-A931-C880D060506E}"/>
              </a:ext>
            </a:extLst>
          </p:cNvPr>
          <p:cNvSpPr>
            <a:spLocks noGrp="1"/>
          </p:cNvSpPr>
          <p:nvPr>
            <p:ph type="body" sz="quarter" idx="11"/>
          </p:nvPr>
        </p:nvSpPr>
        <p:spPr>
          <a:xfrm>
            <a:off x="5373977" y="1959358"/>
            <a:ext cx="2894400" cy="2045514"/>
          </a:xfrm>
        </p:spPr>
        <p:txBody>
          <a:bodyPr>
            <a:normAutofit/>
          </a:bodyPr>
          <a:lstStyle/>
          <a:p>
            <a:r>
              <a:rPr lang="ja-JP" altLang="en-US" dirty="0"/>
              <a:t>クラウドサービスを柔軟に利活用しながら、システム標準化への適合や全体最適の視点を意識した整備が進み、行政</a:t>
            </a:r>
            <a:r>
              <a:rPr lang="en-US" altLang="ja-JP" dirty="0"/>
              <a:t>DX</a:t>
            </a:r>
            <a:r>
              <a:rPr lang="ja-JP" altLang="en-US" dirty="0"/>
              <a:t>を支える基盤が安定運用されている。</a:t>
            </a:r>
          </a:p>
        </p:txBody>
      </p:sp>
      <p:sp>
        <p:nvSpPr>
          <p:cNvPr id="6" name="テキスト プレースホルダー 5">
            <a:extLst>
              <a:ext uri="{FF2B5EF4-FFF2-40B4-BE49-F238E27FC236}">
                <a16:creationId xmlns:a16="http://schemas.microsoft.com/office/drawing/2014/main" id="{7600624B-F157-B30F-BE9E-3768E4FBDD60}"/>
              </a:ext>
            </a:extLst>
          </p:cNvPr>
          <p:cNvSpPr>
            <a:spLocks noGrp="1"/>
          </p:cNvSpPr>
          <p:nvPr>
            <p:ph type="body" sz="quarter" idx="15"/>
          </p:nvPr>
        </p:nvSpPr>
        <p:spPr>
          <a:xfrm>
            <a:off x="349200" y="1959357"/>
            <a:ext cx="2893001" cy="2045515"/>
          </a:xfrm>
        </p:spPr>
        <p:txBody>
          <a:bodyPr>
            <a:normAutofit/>
          </a:bodyPr>
          <a:lstStyle/>
          <a:p>
            <a:r>
              <a:rPr lang="ja-JP" altLang="en-US" dirty="0"/>
              <a:t>社会の変化に対応し県行政の</a:t>
            </a:r>
            <a:r>
              <a:rPr lang="en-US" altLang="ja-JP" dirty="0"/>
              <a:t>DX</a:t>
            </a:r>
            <a:r>
              <a:rPr lang="ja-JP" altLang="en-US" dirty="0"/>
              <a:t>を推進していくために、クラウドサービスを一層活用しながら、デジタル基盤の整備を進めていくことが求められる。</a:t>
            </a:r>
          </a:p>
        </p:txBody>
      </p:sp>
      <p:sp>
        <p:nvSpPr>
          <p:cNvPr id="13" name="テキスト プレースホルダー 12">
            <a:extLst>
              <a:ext uri="{FF2B5EF4-FFF2-40B4-BE49-F238E27FC236}">
                <a16:creationId xmlns:a16="http://schemas.microsoft.com/office/drawing/2014/main" id="{1E99305E-CB4A-260F-88B1-B712F845F014}"/>
              </a:ext>
            </a:extLst>
          </p:cNvPr>
          <p:cNvSpPr>
            <a:spLocks noGrp="1"/>
          </p:cNvSpPr>
          <p:nvPr>
            <p:ph type="body" sz="quarter" idx="19"/>
          </p:nvPr>
        </p:nvSpPr>
        <p:spPr>
          <a:xfrm>
            <a:off x="349200" y="4758063"/>
            <a:ext cx="7812612" cy="284163"/>
          </a:xfrm>
        </p:spPr>
        <p:txBody>
          <a:bodyPr/>
          <a:lstStyle/>
          <a:p>
            <a:r>
              <a:rPr lang="ja-JP" altLang="en-US" dirty="0"/>
              <a:t>クラウドサービスを活用した基盤の整備などにより、行政</a:t>
            </a:r>
            <a:r>
              <a:rPr lang="en-US" altLang="ja-JP" dirty="0"/>
              <a:t>DX</a:t>
            </a:r>
            <a:r>
              <a:rPr lang="ja-JP" altLang="en-US" dirty="0"/>
              <a:t>の持続的な推進を支える。</a:t>
            </a:r>
          </a:p>
        </p:txBody>
      </p:sp>
      <p:sp>
        <p:nvSpPr>
          <p:cNvPr id="11" name="テキスト プレースホルダー 6">
            <a:extLst>
              <a:ext uri="{FF2B5EF4-FFF2-40B4-BE49-F238E27FC236}">
                <a16:creationId xmlns:a16="http://schemas.microsoft.com/office/drawing/2014/main" id="{87153672-E58D-5FDF-C726-6BEAE319FC1A}"/>
              </a:ext>
            </a:extLst>
          </p:cNvPr>
          <p:cNvSpPr>
            <a:spLocks noGrp="1"/>
          </p:cNvSpPr>
          <p:nvPr>
            <p:ph type="body" sz="quarter" idx="13"/>
          </p:nvPr>
        </p:nvSpPr>
        <p:spPr>
          <a:xfrm>
            <a:off x="618128" y="5062709"/>
            <a:ext cx="6508800" cy="1052216"/>
          </a:xfrm>
        </p:spPr>
        <p:txBody>
          <a:bodyPr vert="horz" lIns="91440" tIns="45720" rIns="91440" bIns="45720" rtlCol="0" anchor="t">
            <a:noAutofit/>
          </a:bodyPr>
          <a:lstStyle/>
          <a:p>
            <a:r>
              <a:rPr lang="ja-JP" altLang="en-US" dirty="0"/>
              <a:t>コンテンツクラウドサービスの活用</a:t>
            </a:r>
            <a:endParaRPr lang="en-US" altLang="ja-JP" dirty="0"/>
          </a:p>
          <a:p>
            <a:r>
              <a:rPr lang="ja-JP" altLang="en-US" dirty="0"/>
              <a:t>クラウドサービス等の活用による柔軟な働き方の推進</a:t>
            </a:r>
          </a:p>
          <a:p>
            <a:r>
              <a:rPr lang="ja-JP" altLang="en-US" dirty="0"/>
              <a:t>庁内におけるテレワークの推進</a:t>
            </a:r>
            <a:endParaRPr lang="en-US" altLang="ja-JP" dirty="0"/>
          </a:p>
        </p:txBody>
      </p:sp>
      <p:pic>
        <p:nvPicPr>
          <p:cNvPr id="7" name="Picture 2">
            <a:extLst>
              <a:ext uri="{FF2B5EF4-FFF2-40B4-BE49-F238E27FC236}">
                <a16:creationId xmlns:a16="http://schemas.microsoft.com/office/drawing/2014/main" id="{34C0A65A-6C2C-6CFE-A5D8-C5C173D99EC5}"/>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301469" y="1994045"/>
            <a:ext cx="1201056" cy="11571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6">
            <a:extLst>
              <a:ext uri="{FF2B5EF4-FFF2-40B4-BE49-F238E27FC236}">
                <a16:creationId xmlns:a16="http://schemas.microsoft.com/office/drawing/2014/main" id="{25A19BC9-075A-683A-8B18-373715015B1D}"/>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981980" y="2646523"/>
            <a:ext cx="538383" cy="50249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a:extLst>
              <a:ext uri="{FF2B5EF4-FFF2-40B4-BE49-F238E27FC236}">
                <a16:creationId xmlns:a16="http://schemas.microsoft.com/office/drawing/2014/main" id="{F293A3A4-E7C3-CB0B-15EF-F65998DD985B}"/>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3624291" y="2992036"/>
            <a:ext cx="589773" cy="9065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a:extLst>
              <a:ext uri="{FF2B5EF4-FFF2-40B4-BE49-F238E27FC236}">
                <a16:creationId xmlns:a16="http://schemas.microsoft.com/office/drawing/2014/main" id="{52FA00E8-9642-A59C-3205-A76D7E0CA994}"/>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3317991" y="2460429"/>
            <a:ext cx="538383" cy="5024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a:extLst>
              <a:ext uri="{FF2B5EF4-FFF2-40B4-BE49-F238E27FC236}">
                <a16:creationId xmlns:a16="http://schemas.microsoft.com/office/drawing/2014/main" id="{8F70B538-8B59-C644-6B0A-384DB7473525}"/>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3308888" y="2345319"/>
            <a:ext cx="477299" cy="41334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6">
            <a:extLst>
              <a:ext uri="{FF2B5EF4-FFF2-40B4-BE49-F238E27FC236}">
                <a16:creationId xmlns:a16="http://schemas.microsoft.com/office/drawing/2014/main" id="{4165296B-D90C-FC72-EE46-5E0046321DE0}"/>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953857" y="1998590"/>
            <a:ext cx="538383" cy="50249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56409EED-9615-6747-2E7C-78A6A75B1421}"/>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4052493" y="2662819"/>
            <a:ext cx="451641" cy="3641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79F17AE9-D68F-2741-6857-A361724F8EA0}"/>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8677940" y="2995921"/>
            <a:ext cx="614796" cy="945014"/>
          </a:xfrm>
          <a:prstGeom prst="rect">
            <a:avLst/>
          </a:prstGeom>
          <a:noFill/>
          <a:extLst>
            <a:ext uri="{909E8E84-426E-40DD-AFC4-6F175D3DCCD1}">
              <a14:hiddenFill xmlns:a14="http://schemas.microsoft.com/office/drawing/2010/main">
                <a:solidFill>
                  <a:srgbClr val="FFFFFF"/>
                </a:solidFill>
              </a14:hiddenFill>
            </a:ext>
          </a:extLst>
        </p:spPr>
      </p:pic>
      <p:pic>
        <p:nvPicPr>
          <p:cNvPr id="17" name="図 16" descr="アイコン&#10;&#10;AI によって生成されたコンテンツは間違っている可能性があります。">
            <a:extLst>
              <a:ext uri="{FF2B5EF4-FFF2-40B4-BE49-F238E27FC236}">
                <a16:creationId xmlns:a16="http://schemas.microsoft.com/office/drawing/2014/main" id="{58D7D9F8-DA9B-F90C-D9A1-5AC540312E0F}"/>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981980" y="1937107"/>
            <a:ext cx="456913" cy="430284"/>
          </a:xfrm>
          <a:prstGeom prst="rect">
            <a:avLst/>
          </a:prstGeom>
        </p:spPr>
      </p:pic>
      <p:pic>
        <p:nvPicPr>
          <p:cNvPr id="9" name="図 8" descr="アイコン&#10;&#10;AI によって生成されたコンテンツは間違っている可能性があります。">
            <a:extLst>
              <a:ext uri="{FF2B5EF4-FFF2-40B4-BE49-F238E27FC236}">
                <a16:creationId xmlns:a16="http://schemas.microsoft.com/office/drawing/2014/main" id="{4D09EB48-2EE0-ACC2-3531-CB23004FEF5E}"/>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428990" y="5048545"/>
            <a:ext cx="2073535" cy="1397994"/>
          </a:xfrm>
          <a:prstGeom prst="rect">
            <a:avLst/>
          </a:prstGeom>
        </p:spPr>
      </p:pic>
    </p:spTree>
    <p:extLst>
      <p:ext uri="{BB962C8B-B14F-4D97-AF65-F5344CB8AC3E}">
        <p14:creationId xmlns:p14="http://schemas.microsoft.com/office/powerpoint/2010/main" val="18319849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D5AB5-F9BC-77CF-1C47-478177DBCCC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F735F4A-5477-EA40-B219-445FEA9C7E74}"/>
              </a:ext>
            </a:extLst>
          </p:cNvPr>
          <p:cNvSpPr>
            <a:spLocks noGrp="1"/>
          </p:cNvSpPr>
          <p:nvPr>
            <p:ph type="title"/>
          </p:nvPr>
        </p:nvSpPr>
        <p:spPr>
          <a:xfrm>
            <a:off x="207213" y="78335"/>
            <a:ext cx="9212831" cy="594393"/>
          </a:xfrm>
        </p:spPr>
        <p:txBody>
          <a:bodyPr/>
          <a:lstStyle/>
          <a:p>
            <a:r>
              <a:rPr lang="ja-JP" altLang="en-US" dirty="0"/>
              <a:t>３　行政サービスの利便性の向上等</a:t>
            </a:r>
          </a:p>
        </p:txBody>
      </p:sp>
      <p:sp>
        <p:nvSpPr>
          <p:cNvPr id="3" name="テキスト プレースホルダー 2">
            <a:extLst>
              <a:ext uri="{FF2B5EF4-FFF2-40B4-BE49-F238E27FC236}">
                <a16:creationId xmlns:a16="http://schemas.microsoft.com/office/drawing/2014/main" id="{0F6F8221-43BB-AAA8-2C4C-E0732AC100E7}"/>
              </a:ext>
            </a:extLst>
          </p:cNvPr>
          <p:cNvSpPr>
            <a:spLocks noGrp="1"/>
          </p:cNvSpPr>
          <p:nvPr>
            <p:ph type="body" sz="quarter" idx="10"/>
          </p:nvPr>
        </p:nvSpPr>
        <p:spPr>
          <a:xfrm>
            <a:off x="291666" y="933883"/>
            <a:ext cx="8993649" cy="446837"/>
          </a:xfrm>
        </p:spPr>
        <p:txBody>
          <a:bodyPr/>
          <a:lstStyle/>
          <a:p>
            <a:r>
              <a:rPr lang="ja-JP" altLang="en-US"/>
              <a:t>6　行政サービスを支える情報セキュリティの確保</a:t>
            </a:r>
          </a:p>
        </p:txBody>
      </p:sp>
      <p:sp>
        <p:nvSpPr>
          <p:cNvPr id="5" name="テキスト プレースホルダー 4">
            <a:extLst>
              <a:ext uri="{FF2B5EF4-FFF2-40B4-BE49-F238E27FC236}">
                <a16:creationId xmlns:a16="http://schemas.microsoft.com/office/drawing/2014/main" id="{AD0654C3-734B-3893-7344-333AD8907EA3}"/>
              </a:ext>
            </a:extLst>
          </p:cNvPr>
          <p:cNvSpPr>
            <a:spLocks noGrp="1"/>
          </p:cNvSpPr>
          <p:nvPr>
            <p:ph type="body" sz="quarter" idx="11"/>
          </p:nvPr>
        </p:nvSpPr>
        <p:spPr>
          <a:xfrm>
            <a:off x="5373977" y="1959358"/>
            <a:ext cx="2894400" cy="2174492"/>
          </a:xfrm>
        </p:spPr>
        <p:txBody>
          <a:bodyPr>
            <a:normAutofit/>
          </a:bodyPr>
          <a:lstStyle/>
          <a:p>
            <a:r>
              <a:rPr lang="ja-JP" altLang="en-US" dirty="0"/>
              <a:t>デジタル技術の進展に対応した見直しなど、継続して情報セキュリティの確保に取り組むことで、サイバー攻撃等の脅威に対応し、安全・安心な行政サービスの運営ができている。</a:t>
            </a:r>
          </a:p>
        </p:txBody>
      </p:sp>
      <p:sp>
        <p:nvSpPr>
          <p:cNvPr id="6" name="テキスト プレースホルダー 5">
            <a:extLst>
              <a:ext uri="{FF2B5EF4-FFF2-40B4-BE49-F238E27FC236}">
                <a16:creationId xmlns:a16="http://schemas.microsoft.com/office/drawing/2014/main" id="{643E230E-31A6-E621-B88C-FF26F719C0E8}"/>
              </a:ext>
            </a:extLst>
          </p:cNvPr>
          <p:cNvSpPr>
            <a:spLocks noGrp="1"/>
          </p:cNvSpPr>
          <p:nvPr>
            <p:ph type="body" sz="quarter" idx="15"/>
          </p:nvPr>
        </p:nvSpPr>
        <p:spPr>
          <a:xfrm>
            <a:off x="349200" y="1959357"/>
            <a:ext cx="2893001" cy="2045515"/>
          </a:xfrm>
        </p:spPr>
        <p:txBody>
          <a:bodyPr>
            <a:noAutofit/>
          </a:bodyPr>
          <a:lstStyle/>
          <a:p>
            <a:r>
              <a:rPr lang="ja-JP" altLang="en-US" dirty="0"/>
              <a:t>オンライン利用の拡大や情報システムの高度化が進む中、重要情報を守り、システムを安定的に運用するために、情報セキュリティの確保の重要性が一層高まっている。</a:t>
            </a:r>
          </a:p>
        </p:txBody>
      </p:sp>
      <p:sp>
        <p:nvSpPr>
          <p:cNvPr id="22" name="テキスト プレースホルダー 21">
            <a:extLst>
              <a:ext uri="{FF2B5EF4-FFF2-40B4-BE49-F238E27FC236}">
                <a16:creationId xmlns:a16="http://schemas.microsoft.com/office/drawing/2014/main" id="{2B0DEA8F-32F0-006C-FBB1-1BF2535952CF}"/>
              </a:ext>
            </a:extLst>
          </p:cNvPr>
          <p:cNvSpPr>
            <a:spLocks noGrp="1"/>
          </p:cNvSpPr>
          <p:nvPr>
            <p:ph type="body" sz="quarter" idx="19"/>
          </p:nvPr>
        </p:nvSpPr>
        <p:spPr>
          <a:xfrm>
            <a:off x="349200" y="4758063"/>
            <a:ext cx="7812612" cy="284163"/>
          </a:xfrm>
        </p:spPr>
        <p:txBody>
          <a:bodyPr/>
          <a:lstStyle/>
          <a:p>
            <a:r>
              <a:rPr lang="ja-JP" altLang="en-US"/>
              <a:t>安全・安心な行政サービスの運用のため、セキュリティ対策の強化を継続的に進める。</a:t>
            </a:r>
          </a:p>
        </p:txBody>
      </p:sp>
      <p:sp>
        <p:nvSpPr>
          <p:cNvPr id="11" name="テキスト プレースホルダー 6">
            <a:extLst>
              <a:ext uri="{FF2B5EF4-FFF2-40B4-BE49-F238E27FC236}">
                <a16:creationId xmlns:a16="http://schemas.microsoft.com/office/drawing/2014/main" id="{8D8CF7FC-2045-5025-1F22-04030D5DB2CD}"/>
              </a:ext>
            </a:extLst>
          </p:cNvPr>
          <p:cNvSpPr>
            <a:spLocks noGrp="1"/>
          </p:cNvSpPr>
          <p:nvPr>
            <p:ph type="body" sz="quarter" idx="13"/>
          </p:nvPr>
        </p:nvSpPr>
        <p:spPr>
          <a:xfrm>
            <a:off x="618128" y="5062709"/>
            <a:ext cx="6508800" cy="1052216"/>
          </a:xfrm>
        </p:spPr>
        <p:txBody>
          <a:bodyPr vert="horz" lIns="91440" tIns="45720" rIns="91440" bIns="45720" rtlCol="0" anchor="t">
            <a:noAutofit/>
          </a:bodyPr>
          <a:lstStyle/>
          <a:p>
            <a:r>
              <a:rPr lang="ja-JP" altLang="en-US" dirty="0"/>
              <a:t>セキュリティを強化したネットワークの実現</a:t>
            </a:r>
            <a:endParaRPr lang="en-US" altLang="ja-JP" dirty="0"/>
          </a:p>
          <a:p>
            <a:r>
              <a:rPr lang="ja-JP" altLang="en-US" dirty="0"/>
              <a:t>県全体で高いセキュリティレベルを確保するための基盤の運用</a:t>
            </a:r>
            <a:endParaRPr lang="en-US" altLang="ja-JP" dirty="0"/>
          </a:p>
          <a:p>
            <a:r>
              <a:rPr lang="ja-JP" altLang="en-US" dirty="0"/>
              <a:t>情報セキュリティインシデント対応の強化</a:t>
            </a:r>
            <a:endParaRPr lang="en-US" altLang="ja-JP" dirty="0"/>
          </a:p>
        </p:txBody>
      </p:sp>
      <p:grpSp>
        <p:nvGrpSpPr>
          <p:cNvPr id="4" name="グループ化 3">
            <a:extLst>
              <a:ext uri="{FF2B5EF4-FFF2-40B4-BE49-F238E27FC236}">
                <a16:creationId xmlns:a16="http://schemas.microsoft.com/office/drawing/2014/main" id="{1B055D1B-CEB3-1D2F-2FA8-623A10369300}"/>
              </a:ext>
            </a:extLst>
          </p:cNvPr>
          <p:cNvGrpSpPr/>
          <p:nvPr/>
        </p:nvGrpSpPr>
        <p:grpSpPr>
          <a:xfrm>
            <a:off x="3130133" y="1999196"/>
            <a:ext cx="1368000" cy="1368000"/>
            <a:chOff x="3127098" y="2178927"/>
            <a:chExt cx="1512343" cy="1454424"/>
          </a:xfrm>
        </p:grpSpPr>
        <p:pic>
          <p:nvPicPr>
            <p:cNvPr id="7" name="グラフィックス 6" descr="ネットワーク 枠線">
              <a:extLst>
                <a:ext uri="{FF2B5EF4-FFF2-40B4-BE49-F238E27FC236}">
                  <a16:creationId xmlns:a16="http://schemas.microsoft.com/office/drawing/2014/main" id="{CE4E2D5D-911B-95A6-A5EC-1C02CB6699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72693" y="2246482"/>
              <a:ext cx="1386869" cy="1386869"/>
            </a:xfrm>
            <a:prstGeom prst="rect">
              <a:avLst/>
            </a:prstGeom>
          </p:spPr>
        </p:pic>
        <p:pic>
          <p:nvPicPr>
            <p:cNvPr id="9" name="図 8" descr="図形, 正方形&#10;&#10;AI によって生成されたコンテンツは間違っている可能性があります。">
              <a:extLst>
                <a:ext uri="{FF2B5EF4-FFF2-40B4-BE49-F238E27FC236}">
                  <a16:creationId xmlns:a16="http://schemas.microsoft.com/office/drawing/2014/main" id="{EDCBC55E-B052-E4E3-5388-E71AF91396A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750031" y="2178927"/>
              <a:ext cx="232192" cy="458005"/>
            </a:xfrm>
            <a:prstGeom prst="rect">
              <a:avLst/>
            </a:prstGeom>
          </p:spPr>
        </p:pic>
        <p:pic>
          <p:nvPicPr>
            <p:cNvPr id="10" name="図 9" descr="アイコン&#10;&#10;AI によって生成されたコンテンツは間違っている可能性があります。">
              <a:extLst>
                <a:ext uri="{FF2B5EF4-FFF2-40B4-BE49-F238E27FC236}">
                  <a16:creationId xmlns:a16="http://schemas.microsoft.com/office/drawing/2014/main" id="{B3988FBF-3718-8A97-6D68-24C40202A90A}"/>
                </a:ext>
              </a:extLst>
            </p:cNvPr>
            <p:cNvPicPr>
              <a:picLocks noChangeAspect="1"/>
            </p:cNvPicPr>
            <p:nvPr/>
          </p:nvPicPr>
          <p:blipFill>
            <a:blip r:embed="rId6" cstate="print">
              <a:extLst>
                <a:ext uri="{28A0092B-C50C-407E-A947-70E740481C1C}">
                  <a14:useLocalDpi xmlns:a14="http://schemas.microsoft.com/office/drawing/2010/main"/>
                </a:ext>
              </a:extLst>
            </a:blip>
            <a:srcRect r="-5952" b="-7040"/>
            <a:stretch/>
          </p:blipFill>
          <p:spPr>
            <a:xfrm>
              <a:off x="3903743" y="3167707"/>
              <a:ext cx="543055" cy="458006"/>
            </a:xfrm>
            <a:prstGeom prst="rect">
              <a:avLst/>
            </a:prstGeom>
          </p:spPr>
        </p:pic>
        <p:pic>
          <p:nvPicPr>
            <p:cNvPr id="12" name="図 11" descr="アイコン&#10;&#10;AI によって生成されたコンテンツは間違っている可能性があります。">
              <a:extLst>
                <a:ext uri="{FF2B5EF4-FFF2-40B4-BE49-F238E27FC236}">
                  <a16:creationId xmlns:a16="http://schemas.microsoft.com/office/drawing/2014/main" id="{F2E3AE42-DBDC-2070-5CCF-141487B495E5}"/>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3689990" y="2808743"/>
              <a:ext cx="311901" cy="369178"/>
            </a:xfrm>
            <a:prstGeom prst="rect">
              <a:avLst/>
            </a:prstGeom>
          </p:spPr>
        </p:pic>
        <p:pic>
          <p:nvPicPr>
            <p:cNvPr id="13" name="図 12">
              <a:extLst>
                <a:ext uri="{FF2B5EF4-FFF2-40B4-BE49-F238E27FC236}">
                  <a16:creationId xmlns:a16="http://schemas.microsoft.com/office/drawing/2014/main" id="{EAF12F6E-9A6C-6146-E21F-E53E587D8F9B}"/>
                </a:ext>
              </a:extLst>
            </p:cNvPr>
            <p:cNvPicPr>
              <a:picLocks noChangeAspect="1"/>
            </p:cNvPicPr>
            <p:nvPr/>
          </p:nvPicPr>
          <p:blipFill>
            <a:blip r:embed="rId8"/>
            <a:stretch>
              <a:fillRect/>
            </a:stretch>
          </p:blipFill>
          <p:spPr>
            <a:xfrm>
              <a:off x="4088382" y="2624154"/>
              <a:ext cx="551059" cy="369177"/>
            </a:xfrm>
            <a:prstGeom prst="rect">
              <a:avLst/>
            </a:prstGeom>
          </p:spPr>
        </p:pic>
        <p:pic>
          <p:nvPicPr>
            <p:cNvPr id="14" name="図 13" descr="チェアー, テーブル が含まれている画像&#10;&#10;AI によって生成されたコンテンツは間違っている可能性があります。">
              <a:extLst>
                <a:ext uri="{FF2B5EF4-FFF2-40B4-BE49-F238E27FC236}">
                  <a16:creationId xmlns:a16="http://schemas.microsoft.com/office/drawing/2014/main" id="{B5E60BA8-46E4-4A6D-1D61-EBC4BDBD6F37}"/>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099254" y="2624889"/>
              <a:ext cx="492231" cy="315028"/>
            </a:xfrm>
            <a:prstGeom prst="rect">
              <a:avLst/>
            </a:prstGeom>
          </p:spPr>
        </p:pic>
        <p:pic>
          <p:nvPicPr>
            <p:cNvPr id="15" name="図 14">
              <a:extLst>
                <a:ext uri="{FF2B5EF4-FFF2-40B4-BE49-F238E27FC236}">
                  <a16:creationId xmlns:a16="http://schemas.microsoft.com/office/drawing/2014/main" id="{98A0D3F2-83BD-1F80-17A4-E5CC1A7D6F6C}"/>
                </a:ext>
              </a:extLst>
            </p:cNvPr>
            <p:cNvPicPr>
              <a:picLocks noChangeAspect="1"/>
            </p:cNvPicPr>
            <p:nvPr/>
          </p:nvPicPr>
          <p:blipFill>
            <a:blip r:embed="rId8"/>
            <a:stretch>
              <a:fillRect/>
            </a:stretch>
          </p:blipFill>
          <p:spPr>
            <a:xfrm>
              <a:off x="3228049" y="2734320"/>
              <a:ext cx="362575" cy="305811"/>
            </a:xfrm>
            <a:prstGeom prst="rect">
              <a:avLst/>
            </a:prstGeom>
          </p:spPr>
        </p:pic>
        <p:pic>
          <p:nvPicPr>
            <p:cNvPr id="17" name="図 16" descr="モニター画面に映る文字&#10;&#10;AI によって生成されたコンテンツは間違っている可能性があります。">
              <a:extLst>
                <a:ext uri="{FF2B5EF4-FFF2-40B4-BE49-F238E27FC236}">
                  <a16:creationId xmlns:a16="http://schemas.microsoft.com/office/drawing/2014/main" id="{6498F5ED-3AD8-D2AC-E6DB-61B185FA1DAE}"/>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127098" y="2614891"/>
              <a:ext cx="543054" cy="305811"/>
            </a:xfrm>
            <a:prstGeom prst="rect">
              <a:avLst/>
            </a:prstGeom>
          </p:spPr>
        </p:pic>
        <p:pic>
          <p:nvPicPr>
            <p:cNvPr id="18" name="図 17">
              <a:extLst>
                <a:ext uri="{FF2B5EF4-FFF2-40B4-BE49-F238E27FC236}">
                  <a16:creationId xmlns:a16="http://schemas.microsoft.com/office/drawing/2014/main" id="{3AA4DEF8-DC28-10A0-92C5-F131DEC72965}"/>
                </a:ext>
              </a:extLst>
            </p:cNvPr>
            <p:cNvPicPr>
              <a:picLocks noChangeAspect="1"/>
            </p:cNvPicPr>
            <p:nvPr/>
          </p:nvPicPr>
          <p:blipFill>
            <a:blip r:embed="rId8"/>
            <a:stretch>
              <a:fillRect/>
            </a:stretch>
          </p:blipFill>
          <p:spPr>
            <a:xfrm rot="2573641">
              <a:off x="3290073" y="3189268"/>
              <a:ext cx="390154" cy="394743"/>
            </a:xfrm>
            <a:prstGeom prst="rect">
              <a:avLst/>
            </a:prstGeom>
          </p:spPr>
        </p:pic>
        <p:pic>
          <p:nvPicPr>
            <p:cNvPr id="19" name="図 18" descr="アイコン&#10;&#10;AI によって生成されたコンテンツは間違っている可能性があります。">
              <a:extLst>
                <a:ext uri="{FF2B5EF4-FFF2-40B4-BE49-F238E27FC236}">
                  <a16:creationId xmlns:a16="http://schemas.microsoft.com/office/drawing/2014/main" id="{FEEA79E5-551A-AE5B-B102-BC9B65F7CC56}"/>
                </a:ext>
              </a:extLst>
            </p:cNvPr>
            <p:cNvPicPr>
              <a:picLocks noChangeAspect="1"/>
            </p:cNvPicPr>
            <p:nvPr/>
          </p:nvPicPr>
          <p:blipFill>
            <a:blip r:embed="rId11" cstate="print">
              <a:extLst>
                <a:ext uri="{28A0092B-C50C-407E-A947-70E740481C1C}">
                  <a14:useLocalDpi xmlns:a14="http://schemas.microsoft.com/office/drawing/2010/main"/>
                </a:ext>
              </a:extLst>
            </a:blip>
            <a:srcRect l="-36" b="-5370"/>
            <a:stretch/>
          </p:blipFill>
          <p:spPr>
            <a:xfrm>
              <a:off x="3247924" y="3151226"/>
              <a:ext cx="543055" cy="453264"/>
            </a:xfrm>
            <a:prstGeom prst="rect">
              <a:avLst/>
            </a:prstGeom>
          </p:spPr>
        </p:pic>
      </p:grpSp>
      <p:pic>
        <p:nvPicPr>
          <p:cNvPr id="20" name="図 19" descr="アイコン&#10;&#10;AI によって生成されたコンテンツは間違っている可能性があります。">
            <a:extLst>
              <a:ext uri="{FF2B5EF4-FFF2-40B4-BE49-F238E27FC236}">
                <a16:creationId xmlns:a16="http://schemas.microsoft.com/office/drawing/2014/main" id="{B876FDEB-E665-FF65-BD45-21A7B98FA7AE}"/>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3900088" y="3312635"/>
            <a:ext cx="761955" cy="717547"/>
          </a:xfrm>
          <a:prstGeom prst="rect">
            <a:avLst/>
          </a:prstGeom>
        </p:spPr>
      </p:pic>
      <p:grpSp>
        <p:nvGrpSpPr>
          <p:cNvPr id="1025" name="グループ化 1024">
            <a:extLst>
              <a:ext uri="{FF2B5EF4-FFF2-40B4-BE49-F238E27FC236}">
                <a16:creationId xmlns:a16="http://schemas.microsoft.com/office/drawing/2014/main" id="{0F7A5955-A256-3281-D844-0633DC177C7F}"/>
              </a:ext>
            </a:extLst>
          </p:cNvPr>
          <p:cNvGrpSpPr/>
          <p:nvPr/>
        </p:nvGrpSpPr>
        <p:grpSpPr>
          <a:xfrm>
            <a:off x="8178279" y="1912909"/>
            <a:ext cx="1367999" cy="1368000"/>
            <a:chOff x="7911310" y="2070126"/>
            <a:chExt cx="1512342" cy="1454424"/>
          </a:xfrm>
        </p:grpSpPr>
        <p:pic>
          <p:nvPicPr>
            <p:cNvPr id="1026" name="グラフィックス 1025" descr="ネットワーク 枠線">
              <a:extLst>
                <a:ext uri="{FF2B5EF4-FFF2-40B4-BE49-F238E27FC236}">
                  <a16:creationId xmlns:a16="http://schemas.microsoft.com/office/drawing/2014/main" id="{608A122E-E2DD-2FED-789F-985DAC63AD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56905" y="2137681"/>
              <a:ext cx="1386869" cy="1386869"/>
            </a:xfrm>
            <a:prstGeom prst="rect">
              <a:avLst/>
            </a:prstGeom>
          </p:spPr>
        </p:pic>
        <p:pic>
          <p:nvPicPr>
            <p:cNvPr id="1027" name="図 1026" descr="図形, 正方形&#10;&#10;AI によって生成されたコンテンツは間違っている可能性があります。">
              <a:extLst>
                <a:ext uri="{FF2B5EF4-FFF2-40B4-BE49-F238E27FC236}">
                  <a16:creationId xmlns:a16="http://schemas.microsoft.com/office/drawing/2014/main" id="{206ECC3A-A8FF-8AFC-1AFC-D189343FBA6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534243" y="2070126"/>
              <a:ext cx="232192" cy="458005"/>
            </a:xfrm>
            <a:prstGeom prst="rect">
              <a:avLst/>
            </a:prstGeom>
          </p:spPr>
        </p:pic>
        <p:pic>
          <p:nvPicPr>
            <p:cNvPr id="1029" name="図 1028" descr="アイコン&#10;&#10;AI によって生成されたコンテンツは間違っている可能性があります。">
              <a:extLst>
                <a:ext uri="{FF2B5EF4-FFF2-40B4-BE49-F238E27FC236}">
                  <a16:creationId xmlns:a16="http://schemas.microsoft.com/office/drawing/2014/main" id="{0FDDC954-E57F-85E8-0148-12EDA7F39F56}"/>
                </a:ext>
              </a:extLst>
            </p:cNvPr>
            <p:cNvPicPr>
              <a:picLocks noChangeAspect="1"/>
            </p:cNvPicPr>
            <p:nvPr/>
          </p:nvPicPr>
          <p:blipFill>
            <a:blip r:embed="rId6" cstate="print">
              <a:extLst>
                <a:ext uri="{28A0092B-C50C-407E-A947-70E740481C1C}">
                  <a14:useLocalDpi xmlns:a14="http://schemas.microsoft.com/office/drawing/2010/main"/>
                </a:ext>
              </a:extLst>
            </a:blip>
            <a:srcRect r="-5952" b="-7040"/>
            <a:stretch/>
          </p:blipFill>
          <p:spPr>
            <a:xfrm>
              <a:off x="8687955" y="3058906"/>
              <a:ext cx="543055" cy="458006"/>
            </a:xfrm>
            <a:prstGeom prst="rect">
              <a:avLst/>
            </a:prstGeom>
          </p:spPr>
        </p:pic>
        <p:pic>
          <p:nvPicPr>
            <p:cNvPr id="1030" name="図 1029" descr="アイコン&#10;&#10;AI によって生成されたコンテンツは間違っている可能性があります。">
              <a:extLst>
                <a:ext uri="{FF2B5EF4-FFF2-40B4-BE49-F238E27FC236}">
                  <a16:creationId xmlns:a16="http://schemas.microsoft.com/office/drawing/2014/main" id="{A85F2C00-5674-7AAB-A5A4-05388F1BB3A4}"/>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8474202" y="2699942"/>
              <a:ext cx="311901" cy="369178"/>
            </a:xfrm>
            <a:prstGeom prst="rect">
              <a:avLst/>
            </a:prstGeom>
          </p:spPr>
        </p:pic>
        <p:pic>
          <p:nvPicPr>
            <p:cNvPr id="1031" name="図 1030">
              <a:extLst>
                <a:ext uri="{FF2B5EF4-FFF2-40B4-BE49-F238E27FC236}">
                  <a16:creationId xmlns:a16="http://schemas.microsoft.com/office/drawing/2014/main" id="{373110F7-AE49-C1CE-6A02-6ACF5C0278C0}"/>
                </a:ext>
              </a:extLst>
            </p:cNvPr>
            <p:cNvPicPr>
              <a:picLocks noChangeAspect="1"/>
            </p:cNvPicPr>
            <p:nvPr/>
          </p:nvPicPr>
          <p:blipFill>
            <a:blip r:embed="rId13"/>
            <a:stretch>
              <a:fillRect/>
            </a:stretch>
          </p:blipFill>
          <p:spPr>
            <a:xfrm>
              <a:off x="8863357" y="2465373"/>
              <a:ext cx="560295" cy="419158"/>
            </a:xfrm>
            <a:prstGeom prst="rect">
              <a:avLst/>
            </a:prstGeom>
          </p:spPr>
        </p:pic>
        <p:pic>
          <p:nvPicPr>
            <p:cNvPr id="1032" name="図 1031" descr="チェアー, テーブル が含まれている画像&#10;&#10;AI によって生成されたコンテンツは間違っている可能性があります。">
              <a:extLst>
                <a:ext uri="{FF2B5EF4-FFF2-40B4-BE49-F238E27FC236}">
                  <a16:creationId xmlns:a16="http://schemas.microsoft.com/office/drawing/2014/main" id="{E10C25BA-5CD1-4B32-B851-E379A7DF8E6D}"/>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8883466" y="2516088"/>
              <a:ext cx="492231" cy="315028"/>
            </a:xfrm>
            <a:prstGeom prst="rect">
              <a:avLst/>
            </a:prstGeom>
          </p:spPr>
        </p:pic>
        <p:pic>
          <p:nvPicPr>
            <p:cNvPr id="1033" name="図 1032">
              <a:extLst>
                <a:ext uri="{FF2B5EF4-FFF2-40B4-BE49-F238E27FC236}">
                  <a16:creationId xmlns:a16="http://schemas.microsoft.com/office/drawing/2014/main" id="{2213B995-2032-9BE5-40D6-87F625EA0A54}"/>
                </a:ext>
              </a:extLst>
            </p:cNvPr>
            <p:cNvPicPr>
              <a:picLocks noChangeAspect="1"/>
            </p:cNvPicPr>
            <p:nvPr/>
          </p:nvPicPr>
          <p:blipFill>
            <a:blip r:embed="rId13"/>
            <a:stretch>
              <a:fillRect/>
            </a:stretch>
          </p:blipFill>
          <p:spPr>
            <a:xfrm>
              <a:off x="8029295" y="2616639"/>
              <a:ext cx="311901" cy="290205"/>
            </a:xfrm>
            <a:prstGeom prst="rect">
              <a:avLst/>
            </a:prstGeom>
          </p:spPr>
        </p:pic>
        <p:pic>
          <p:nvPicPr>
            <p:cNvPr id="1034" name="図 1033" descr="モニター画面に映る文字&#10;&#10;AI によって生成されたコンテンツは間違っている可能性があります。">
              <a:extLst>
                <a:ext uri="{FF2B5EF4-FFF2-40B4-BE49-F238E27FC236}">
                  <a16:creationId xmlns:a16="http://schemas.microsoft.com/office/drawing/2014/main" id="{AE7024A1-A7A2-14AD-94C1-2E75E790C94E}"/>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911310" y="2506090"/>
              <a:ext cx="543054" cy="305811"/>
            </a:xfrm>
            <a:prstGeom prst="rect">
              <a:avLst/>
            </a:prstGeom>
          </p:spPr>
        </p:pic>
        <p:pic>
          <p:nvPicPr>
            <p:cNvPr id="1035" name="図 1034">
              <a:extLst>
                <a:ext uri="{FF2B5EF4-FFF2-40B4-BE49-F238E27FC236}">
                  <a16:creationId xmlns:a16="http://schemas.microsoft.com/office/drawing/2014/main" id="{48FD6FC4-5ABB-48D5-A158-DB0B89E26C1B}"/>
                </a:ext>
              </a:extLst>
            </p:cNvPr>
            <p:cNvPicPr>
              <a:picLocks noChangeAspect="1"/>
            </p:cNvPicPr>
            <p:nvPr/>
          </p:nvPicPr>
          <p:blipFill>
            <a:blip r:embed="rId13"/>
            <a:stretch>
              <a:fillRect/>
            </a:stretch>
          </p:blipFill>
          <p:spPr>
            <a:xfrm rot="3407067">
              <a:off x="8080433" y="3048447"/>
              <a:ext cx="413291" cy="419158"/>
            </a:xfrm>
            <a:prstGeom prst="rect">
              <a:avLst/>
            </a:prstGeom>
          </p:spPr>
        </p:pic>
        <p:pic>
          <p:nvPicPr>
            <p:cNvPr id="1036" name="図 1035" descr="アイコン&#10;&#10;AI によって生成されたコンテンツは間違っている可能性があります。">
              <a:extLst>
                <a:ext uri="{FF2B5EF4-FFF2-40B4-BE49-F238E27FC236}">
                  <a16:creationId xmlns:a16="http://schemas.microsoft.com/office/drawing/2014/main" id="{53313109-700A-6E42-10C2-8FD7C11D422A}"/>
                </a:ext>
              </a:extLst>
            </p:cNvPr>
            <p:cNvPicPr>
              <a:picLocks noChangeAspect="1"/>
            </p:cNvPicPr>
            <p:nvPr/>
          </p:nvPicPr>
          <p:blipFill>
            <a:blip r:embed="rId11" cstate="print">
              <a:extLst>
                <a:ext uri="{28A0092B-C50C-407E-A947-70E740481C1C}">
                  <a14:useLocalDpi xmlns:a14="http://schemas.microsoft.com/office/drawing/2010/main"/>
                </a:ext>
              </a:extLst>
            </a:blip>
            <a:srcRect l="-36" b="-5370"/>
            <a:stretch/>
          </p:blipFill>
          <p:spPr>
            <a:xfrm>
              <a:off x="8032136" y="3042425"/>
              <a:ext cx="543055" cy="453264"/>
            </a:xfrm>
            <a:prstGeom prst="rect">
              <a:avLst/>
            </a:prstGeom>
          </p:spPr>
        </p:pic>
      </p:grpSp>
      <p:pic>
        <p:nvPicPr>
          <p:cNvPr id="1037" name="図 1036" descr="アイコン&#10;&#10;AI によって生成されたコンテンツは間違っている可能性があります。">
            <a:extLst>
              <a:ext uri="{FF2B5EF4-FFF2-40B4-BE49-F238E27FC236}">
                <a16:creationId xmlns:a16="http://schemas.microsoft.com/office/drawing/2014/main" id="{0B54C83E-482E-776C-C2A7-948FC9F70F90}"/>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8795432" y="3167102"/>
            <a:ext cx="869482" cy="824811"/>
          </a:xfrm>
          <a:prstGeom prst="rect">
            <a:avLst/>
          </a:prstGeom>
        </p:spPr>
      </p:pic>
      <p:pic>
        <p:nvPicPr>
          <p:cNvPr id="1038" name="図 1037" descr="アイコン&#10;&#10;AI によって生成されたコンテンツは間違っている可能性があります。">
            <a:extLst>
              <a:ext uri="{FF2B5EF4-FFF2-40B4-BE49-F238E27FC236}">
                <a16:creationId xmlns:a16="http://schemas.microsoft.com/office/drawing/2014/main" id="{303D0F01-E5B7-4D5E-BC4A-1B5E855DFA27}"/>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7560125" y="5383228"/>
            <a:ext cx="1236317" cy="1081777"/>
          </a:xfrm>
          <a:prstGeom prst="rect">
            <a:avLst/>
          </a:prstGeom>
        </p:spPr>
      </p:pic>
      <p:pic>
        <p:nvPicPr>
          <p:cNvPr id="1039" name="図 1038" descr="アイコン&#10;&#10;AI によって生成されたコンテンツは間違っている可能性があります。">
            <a:extLst>
              <a:ext uri="{FF2B5EF4-FFF2-40B4-BE49-F238E27FC236}">
                <a16:creationId xmlns:a16="http://schemas.microsoft.com/office/drawing/2014/main" id="{9E9DE116-5570-6D87-26C6-C38A52365DAE}"/>
              </a:ext>
            </a:extLst>
          </p:cNvPr>
          <p:cNvPicPr>
            <a:picLocks noChangeAspect="1"/>
          </p:cNvPicPr>
          <p:nvPr/>
        </p:nvPicPr>
        <p:blipFill>
          <a:blip r:embed="rId16" cstate="print">
            <a:extLst>
              <a:ext uri="{28A0092B-C50C-407E-A947-70E740481C1C}">
                <a14:useLocalDpi xmlns:a14="http://schemas.microsoft.com/office/drawing/2010/main"/>
              </a:ext>
            </a:extLst>
          </a:blip>
          <a:srcRect/>
          <a:stretch/>
        </p:blipFill>
        <p:spPr>
          <a:xfrm>
            <a:off x="8631276" y="5287916"/>
            <a:ext cx="776646" cy="377631"/>
          </a:xfrm>
          <a:prstGeom prst="rect">
            <a:avLst/>
          </a:prstGeom>
        </p:spPr>
      </p:pic>
      <p:pic>
        <p:nvPicPr>
          <p:cNvPr id="1040" name="図 1039" descr="アイコン&#10;&#10;AI によって生成されたコンテンツは間違っている可能性があります。">
            <a:extLst>
              <a:ext uri="{FF2B5EF4-FFF2-40B4-BE49-F238E27FC236}">
                <a16:creationId xmlns:a16="http://schemas.microsoft.com/office/drawing/2014/main" id="{7910784A-2B51-B08B-24EB-E3AF41378390}"/>
              </a:ext>
            </a:extLst>
          </p:cNvPr>
          <p:cNvPicPr>
            <a:picLocks noChangeAspect="1"/>
          </p:cNvPicPr>
          <p:nvPr/>
        </p:nvPicPr>
        <p:blipFill>
          <a:blip r:embed="rId17" cstate="print">
            <a:extLst>
              <a:ext uri="{28A0092B-C50C-407E-A947-70E740481C1C}">
                <a14:useLocalDpi xmlns:a14="http://schemas.microsoft.com/office/drawing/2010/main"/>
              </a:ext>
            </a:extLst>
          </a:blip>
          <a:srcRect/>
          <a:stretch/>
        </p:blipFill>
        <p:spPr>
          <a:xfrm>
            <a:off x="7771960" y="4738136"/>
            <a:ext cx="527993" cy="518997"/>
          </a:xfrm>
          <a:prstGeom prst="rect">
            <a:avLst/>
          </a:prstGeom>
        </p:spPr>
      </p:pic>
    </p:spTree>
    <p:extLst>
      <p:ext uri="{BB962C8B-B14F-4D97-AF65-F5344CB8AC3E}">
        <p14:creationId xmlns:p14="http://schemas.microsoft.com/office/powerpoint/2010/main" val="160862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13C99D-D488-6408-E9D3-3BBDE1D9DEBD}"/>
              </a:ext>
            </a:extLst>
          </p:cNvPr>
          <p:cNvSpPr>
            <a:spLocks noGrp="1"/>
          </p:cNvSpPr>
          <p:nvPr>
            <p:ph type="title"/>
          </p:nvPr>
        </p:nvSpPr>
        <p:spPr>
          <a:xfrm>
            <a:off x="207213" y="78335"/>
            <a:ext cx="9212831" cy="594393"/>
          </a:xfrm>
        </p:spPr>
        <p:txBody>
          <a:bodyPr/>
          <a:lstStyle/>
          <a:p>
            <a:r>
              <a:rPr lang="ja-JP" altLang="en-US" dirty="0"/>
              <a:t>４　人材の育成及び活用等</a:t>
            </a:r>
          </a:p>
        </p:txBody>
      </p:sp>
      <p:sp>
        <p:nvSpPr>
          <p:cNvPr id="3" name="テキスト プレースホルダー 2">
            <a:extLst>
              <a:ext uri="{FF2B5EF4-FFF2-40B4-BE49-F238E27FC236}">
                <a16:creationId xmlns:a16="http://schemas.microsoft.com/office/drawing/2014/main" id="{656E3240-63D1-323A-79C7-3605714D558D}"/>
              </a:ext>
            </a:extLst>
          </p:cNvPr>
          <p:cNvSpPr>
            <a:spLocks noGrp="1"/>
          </p:cNvSpPr>
          <p:nvPr>
            <p:ph type="body" sz="quarter" idx="10"/>
          </p:nvPr>
        </p:nvSpPr>
        <p:spPr>
          <a:xfrm>
            <a:off x="291666" y="933883"/>
            <a:ext cx="8993649" cy="446837"/>
          </a:xfrm>
        </p:spPr>
        <p:txBody>
          <a:bodyPr/>
          <a:lstStyle/>
          <a:p>
            <a:r>
              <a:rPr lang="ja-JP" altLang="en-US"/>
              <a:t>１　産業を支えるデジタル人材の</a:t>
            </a:r>
            <a:r>
              <a:rPr lang="ja-JP" altLang="en-US" dirty="0"/>
              <a:t>育成</a:t>
            </a:r>
            <a:endParaRPr lang="ja-JP" altLang="en-US"/>
          </a:p>
        </p:txBody>
      </p:sp>
      <p:sp>
        <p:nvSpPr>
          <p:cNvPr id="11" name="テキスト プレースホルダー 10">
            <a:extLst>
              <a:ext uri="{FF2B5EF4-FFF2-40B4-BE49-F238E27FC236}">
                <a16:creationId xmlns:a16="http://schemas.microsoft.com/office/drawing/2014/main" id="{21E8F68C-9E7B-5B91-17B9-7E6987382499}"/>
              </a:ext>
            </a:extLst>
          </p:cNvPr>
          <p:cNvSpPr>
            <a:spLocks noGrp="1"/>
          </p:cNvSpPr>
          <p:nvPr>
            <p:ph type="body" sz="quarter" idx="11"/>
          </p:nvPr>
        </p:nvSpPr>
        <p:spPr>
          <a:xfrm>
            <a:off x="5373977" y="1959358"/>
            <a:ext cx="2894400" cy="2045514"/>
          </a:xfrm>
        </p:spPr>
        <p:txBody>
          <a:bodyPr>
            <a:noAutofit/>
          </a:bodyPr>
          <a:lstStyle/>
          <a:p>
            <a:r>
              <a:rPr lang="ja-JP" altLang="en-US" dirty="0"/>
              <a:t>リスキリングや伴走支援等によってデジタル人材の育成が進み、各産業分野でデジタル化・ＤＸを担う人材が確保されることで、産業競争力が維持・強化されている。</a:t>
            </a:r>
          </a:p>
        </p:txBody>
      </p:sp>
      <p:sp>
        <p:nvSpPr>
          <p:cNvPr id="13" name="テキスト プレースホルダー 12">
            <a:extLst>
              <a:ext uri="{FF2B5EF4-FFF2-40B4-BE49-F238E27FC236}">
                <a16:creationId xmlns:a16="http://schemas.microsoft.com/office/drawing/2014/main" id="{047C5076-8482-884E-90AE-6441533A5181}"/>
              </a:ext>
            </a:extLst>
          </p:cNvPr>
          <p:cNvSpPr>
            <a:spLocks noGrp="1"/>
          </p:cNvSpPr>
          <p:nvPr>
            <p:ph type="body" sz="quarter" idx="15"/>
          </p:nvPr>
        </p:nvSpPr>
        <p:spPr>
          <a:xfrm>
            <a:off x="349200" y="1959357"/>
            <a:ext cx="2893001" cy="2045515"/>
          </a:xfrm>
        </p:spPr>
        <p:txBody>
          <a:bodyPr>
            <a:noAutofit/>
          </a:bodyPr>
          <a:lstStyle/>
          <a:p>
            <a:r>
              <a:rPr lang="ja-JP" altLang="en-US" dirty="0"/>
              <a:t>デジタル化やイノベーションの進展に対応できる人材が不足しており、県内産業のデジタル化・</a:t>
            </a:r>
            <a:r>
              <a:rPr lang="en-US" altLang="ja-JP" dirty="0"/>
              <a:t>DX</a:t>
            </a:r>
            <a:r>
              <a:rPr lang="ja-JP" altLang="en-US" dirty="0"/>
              <a:t>を支える人材を育成する必要がある。</a:t>
            </a:r>
          </a:p>
        </p:txBody>
      </p:sp>
      <p:sp>
        <p:nvSpPr>
          <p:cNvPr id="10" name="テキスト プレースホルダー 9">
            <a:extLst>
              <a:ext uri="{FF2B5EF4-FFF2-40B4-BE49-F238E27FC236}">
                <a16:creationId xmlns:a16="http://schemas.microsoft.com/office/drawing/2014/main" id="{9311FEB4-418B-6423-92D3-D84FE595468F}"/>
              </a:ext>
            </a:extLst>
          </p:cNvPr>
          <p:cNvSpPr>
            <a:spLocks noGrp="1"/>
          </p:cNvSpPr>
          <p:nvPr>
            <p:ph type="body" sz="quarter" idx="19"/>
          </p:nvPr>
        </p:nvSpPr>
        <p:spPr>
          <a:xfrm>
            <a:off x="349200" y="4758063"/>
            <a:ext cx="7812612" cy="284163"/>
          </a:xfrm>
        </p:spPr>
        <p:txBody>
          <a:bodyPr/>
          <a:lstStyle/>
          <a:p>
            <a:r>
              <a:rPr lang="ja-JP" altLang="en-US" dirty="0"/>
              <a:t>アドバイザー派遣・研修・リスキリング等により各産業の人材育成・確保を支援する。</a:t>
            </a:r>
          </a:p>
        </p:txBody>
      </p:sp>
      <p:sp>
        <p:nvSpPr>
          <p:cNvPr id="12" name="テキスト プレースホルダー 11">
            <a:extLst>
              <a:ext uri="{FF2B5EF4-FFF2-40B4-BE49-F238E27FC236}">
                <a16:creationId xmlns:a16="http://schemas.microsoft.com/office/drawing/2014/main" id="{4F4C454F-1657-07A6-1DB0-95155333281B}"/>
              </a:ext>
            </a:extLst>
          </p:cNvPr>
          <p:cNvSpPr>
            <a:spLocks noGrp="1"/>
          </p:cNvSpPr>
          <p:nvPr>
            <p:ph type="body" sz="quarter" idx="13"/>
          </p:nvPr>
        </p:nvSpPr>
        <p:spPr>
          <a:xfrm>
            <a:off x="618128" y="5062709"/>
            <a:ext cx="6508800" cy="1052216"/>
          </a:xfrm>
        </p:spPr>
        <p:txBody>
          <a:bodyPr/>
          <a:lstStyle/>
          <a:p>
            <a:r>
              <a:rPr lang="ja-JP" altLang="en-US" dirty="0"/>
              <a:t>中小企業のニーズに応じた支援</a:t>
            </a:r>
            <a:endParaRPr lang="en-US" altLang="ja-JP" dirty="0"/>
          </a:p>
          <a:p>
            <a:r>
              <a:rPr lang="ja-JP" altLang="en-US" dirty="0"/>
              <a:t>中小企業のデジタル人材育成の支援</a:t>
            </a:r>
            <a:endParaRPr lang="en-US" altLang="ja-JP" dirty="0"/>
          </a:p>
          <a:p>
            <a:r>
              <a:rPr lang="ja-JP" altLang="en-US" dirty="0"/>
              <a:t>デジタル技術を活用できるモノづくり人材の育成推進</a:t>
            </a:r>
          </a:p>
        </p:txBody>
      </p:sp>
      <p:pic>
        <p:nvPicPr>
          <p:cNvPr id="45" name="図プレースホルダー 20" descr="アイコン&#10;&#10;AI によって生成されたコンテンツは間違っている可能性があります。">
            <a:extLst>
              <a:ext uri="{FF2B5EF4-FFF2-40B4-BE49-F238E27FC236}">
                <a16:creationId xmlns:a16="http://schemas.microsoft.com/office/drawing/2014/main" id="{047DD9F9-2F0D-7404-1250-1A80695D4FFD}"/>
              </a:ext>
            </a:extLst>
          </p:cNvPr>
          <p:cNvPicPr>
            <a:picLocks noGrp="1" noChangeAspect="1"/>
          </p:cNvPicPr>
          <p:nvPr>
            <p:ph type="pic" sz="quarter" idx="4294967295"/>
          </p:nvPr>
        </p:nvPicPr>
        <p:blipFill>
          <a:blip r:embed="rId3" cstate="print">
            <a:extLst>
              <a:ext uri="{28A0092B-C50C-407E-A947-70E740481C1C}">
                <a14:useLocalDpi xmlns:a14="http://schemas.microsoft.com/office/drawing/2010/main"/>
              </a:ext>
            </a:extLst>
          </a:blip>
          <a:srcRect t="-2845" b="-6894"/>
          <a:stretch/>
        </p:blipFill>
        <p:spPr>
          <a:xfrm>
            <a:off x="8382000" y="2466975"/>
            <a:ext cx="1162050" cy="1203325"/>
          </a:xfrm>
        </p:spPr>
      </p:pic>
      <p:pic>
        <p:nvPicPr>
          <p:cNvPr id="46" name="図 45" descr="建物, ウィンドウ, 光 が含まれている画像&#10;&#10;AI によって生成されたコンテンツは間違っている可能性があります。">
            <a:extLst>
              <a:ext uri="{FF2B5EF4-FFF2-40B4-BE49-F238E27FC236}">
                <a16:creationId xmlns:a16="http://schemas.microsoft.com/office/drawing/2014/main" id="{0692EC86-44F1-55BF-A228-1FC1F84B3B21}"/>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6968191" y="5441572"/>
            <a:ext cx="794862" cy="670350"/>
          </a:xfrm>
          <a:prstGeom prst="rect">
            <a:avLst/>
          </a:prstGeom>
        </p:spPr>
      </p:pic>
      <p:pic>
        <p:nvPicPr>
          <p:cNvPr id="47" name="図 46" descr="建物, ウィンドウ, 光 が含まれている画像&#10;&#10;AI によって生成されたコンテンツは間違っている可能性があります。">
            <a:extLst>
              <a:ext uri="{FF2B5EF4-FFF2-40B4-BE49-F238E27FC236}">
                <a16:creationId xmlns:a16="http://schemas.microsoft.com/office/drawing/2014/main" id="{D0D95F7C-CA21-49C8-D330-A47FECC84487}"/>
              </a:ext>
            </a:extLst>
          </p:cNvPr>
          <p:cNvPicPr>
            <a:picLocks noChangeAspect="1"/>
          </p:cNvPicPr>
          <p:nvPr/>
        </p:nvPicPr>
        <p:blipFill>
          <a:blip r:embed="rId5" cstate="print">
            <a:extLst>
              <a:ext uri="{28A0092B-C50C-407E-A947-70E740481C1C}">
                <a14:useLocalDpi xmlns:a14="http://schemas.microsoft.com/office/drawing/2010/main"/>
              </a:ext>
            </a:extLst>
          </a:blip>
          <a:srcRect r="-16520" b="-24175"/>
          <a:stretch/>
        </p:blipFill>
        <p:spPr>
          <a:xfrm>
            <a:off x="7559579" y="4775569"/>
            <a:ext cx="930813" cy="699695"/>
          </a:xfrm>
          <a:prstGeom prst="rect">
            <a:avLst/>
          </a:prstGeom>
        </p:spPr>
      </p:pic>
      <p:pic>
        <p:nvPicPr>
          <p:cNvPr id="48" name="図 47" descr="建物, ウィンドウ, 光 が含まれている画像&#10;&#10;AI によって生成されたコンテンツは間違っている可能性があります。">
            <a:extLst>
              <a:ext uri="{FF2B5EF4-FFF2-40B4-BE49-F238E27FC236}">
                <a16:creationId xmlns:a16="http://schemas.microsoft.com/office/drawing/2014/main" id="{66F7CBD8-8E7B-9411-DD91-09E5533FC46C}"/>
              </a:ext>
            </a:extLst>
          </p:cNvPr>
          <p:cNvPicPr>
            <a:picLocks noChangeAspect="1"/>
          </p:cNvPicPr>
          <p:nvPr/>
        </p:nvPicPr>
        <p:blipFill>
          <a:blip r:embed="rId6" cstate="print">
            <a:extLst>
              <a:ext uri="{28A0092B-C50C-407E-A947-70E740481C1C}">
                <a14:useLocalDpi xmlns:a14="http://schemas.microsoft.com/office/drawing/2010/main"/>
              </a:ext>
            </a:extLst>
          </a:blip>
          <a:srcRect l="-9709" b="-13065"/>
          <a:stretch/>
        </p:blipFill>
        <p:spPr>
          <a:xfrm>
            <a:off x="7728969" y="5885374"/>
            <a:ext cx="738575" cy="555189"/>
          </a:xfrm>
          <a:prstGeom prst="rect">
            <a:avLst/>
          </a:prstGeom>
        </p:spPr>
      </p:pic>
      <p:pic>
        <p:nvPicPr>
          <p:cNvPr id="5" name="図 4" descr="ケーキ が含まれている画像&#10;&#10;AI によって生成されたコンテンツは間違っている可能性があります。">
            <a:extLst>
              <a:ext uri="{FF2B5EF4-FFF2-40B4-BE49-F238E27FC236}">
                <a16:creationId xmlns:a16="http://schemas.microsoft.com/office/drawing/2014/main" id="{6E6C5FD6-3AC5-149E-51C6-26F43902AFF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464675" y="2588608"/>
            <a:ext cx="682688" cy="1149605"/>
          </a:xfrm>
          <a:prstGeom prst="rect">
            <a:avLst/>
          </a:prstGeom>
        </p:spPr>
      </p:pic>
      <p:pic>
        <p:nvPicPr>
          <p:cNvPr id="7" name="図 6" descr="アイコン&#10;&#10;AI によって生成されたコンテンツは間違っている可能性があります。">
            <a:extLst>
              <a:ext uri="{FF2B5EF4-FFF2-40B4-BE49-F238E27FC236}">
                <a16:creationId xmlns:a16="http://schemas.microsoft.com/office/drawing/2014/main" id="{515A8E46-53C3-A833-D1C0-4A997FA440FC}"/>
              </a:ext>
            </a:extLst>
          </p:cNvPr>
          <p:cNvPicPr>
            <a:picLocks noChangeAspect="1"/>
          </p:cNvPicPr>
          <p:nvPr/>
        </p:nvPicPr>
        <p:blipFill>
          <a:blip r:embed="rId8" cstate="print">
            <a:extLst>
              <a:ext uri="{28A0092B-C50C-407E-A947-70E740481C1C}">
                <a14:useLocalDpi xmlns:a14="http://schemas.microsoft.com/office/drawing/2010/main"/>
              </a:ext>
            </a:extLst>
          </a:blip>
          <a:srcRect/>
          <a:stretch/>
        </p:blipFill>
        <p:spPr>
          <a:xfrm rot="20445300">
            <a:off x="3117447" y="2077239"/>
            <a:ext cx="617325" cy="542926"/>
          </a:xfrm>
          <a:prstGeom prst="rect">
            <a:avLst/>
          </a:prstGeom>
        </p:spPr>
      </p:pic>
      <p:pic>
        <p:nvPicPr>
          <p:cNvPr id="8" name="図 7" descr="アイコン&#10;&#10;AI によって生成されたコンテンツは間違っている可能性があります。">
            <a:extLst>
              <a:ext uri="{FF2B5EF4-FFF2-40B4-BE49-F238E27FC236}">
                <a16:creationId xmlns:a16="http://schemas.microsoft.com/office/drawing/2014/main" id="{06F518CF-6EA3-FDD9-CF53-BF4D7ABF8053}"/>
              </a:ext>
            </a:extLst>
          </p:cNvPr>
          <p:cNvPicPr>
            <a:picLocks noChangeAspect="1"/>
          </p:cNvPicPr>
          <p:nvPr/>
        </p:nvPicPr>
        <p:blipFill>
          <a:blip r:embed="rId9" cstate="print">
            <a:extLst>
              <a:ext uri="{28A0092B-C50C-407E-A947-70E740481C1C}">
                <a14:useLocalDpi xmlns:a14="http://schemas.microsoft.com/office/drawing/2010/main"/>
              </a:ext>
            </a:extLst>
          </a:blip>
          <a:srcRect r="-3029"/>
          <a:stretch/>
        </p:blipFill>
        <p:spPr>
          <a:xfrm rot="2431095">
            <a:off x="4088329" y="2355969"/>
            <a:ext cx="565854" cy="465279"/>
          </a:xfrm>
          <a:prstGeom prst="rect">
            <a:avLst/>
          </a:prstGeom>
        </p:spPr>
      </p:pic>
      <p:pic>
        <p:nvPicPr>
          <p:cNvPr id="14" name="図 13" descr="アイコン&#10;&#10;AI によって生成されたコンテンツは間違っている可能性があります。">
            <a:extLst>
              <a:ext uri="{FF2B5EF4-FFF2-40B4-BE49-F238E27FC236}">
                <a16:creationId xmlns:a16="http://schemas.microsoft.com/office/drawing/2014/main" id="{65419E5D-A3BF-A993-AD23-292BC9224E44}"/>
              </a:ext>
            </a:extLst>
          </p:cNvPr>
          <p:cNvPicPr>
            <a:picLocks noChangeAspect="1"/>
          </p:cNvPicPr>
          <p:nvPr/>
        </p:nvPicPr>
        <p:blipFill>
          <a:blip r:embed="rId10" cstate="print">
            <a:extLst>
              <a:ext uri="{28A0092B-C50C-407E-A947-70E740481C1C}">
                <a14:useLocalDpi xmlns:a14="http://schemas.microsoft.com/office/drawing/2010/main"/>
              </a:ext>
            </a:extLst>
          </a:blip>
          <a:srcRect/>
          <a:stretch/>
        </p:blipFill>
        <p:spPr>
          <a:xfrm rot="1177502">
            <a:off x="3891551" y="1865091"/>
            <a:ext cx="329627" cy="485868"/>
          </a:xfrm>
          <a:prstGeom prst="rect">
            <a:avLst/>
          </a:prstGeom>
        </p:spPr>
      </p:pic>
      <p:pic>
        <p:nvPicPr>
          <p:cNvPr id="24" name="図プレースホルダー 22" descr="アイコン&#10;&#10;AI によって生成されたコンテンツは間違っている可能性があります。">
            <a:extLst>
              <a:ext uri="{FF2B5EF4-FFF2-40B4-BE49-F238E27FC236}">
                <a16:creationId xmlns:a16="http://schemas.microsoft.com/office/drawing/2014/main" id="{40854240-2BFF-86D0-4743-1BCF2F6154FF}"/>
              </a:ext>
            </a:extLst>
          </p:cNvPr>
          <p:cNvPicPr>
            <a:picLocks noChangeAspect="1"/>
          </p:cNvPicPr>
          <p:nvPr/>
        </p:nvPicPr>
        <p:blipFill>
          <a:blip r:embed="rId11" cstate="print">
            <a:extLst>
              <a:ext uri="{28A0092B-C50C-407E-A947-70E740481C1C}">
                <a14:useLocalDpi xmlns:a14="http://schemas.microsoft.com/office/drawing/2010/main"/>
              </a:ext>
            </a:extLst>
          </a:blip>
          <a:srcRect t="-777"/>
          <a:stretch/>
        </p:blipFill>
        <p:spPr>
          <a:xfrm>
            <a:off x="8332611" y="5025711"/>
            <a:ext cx="738187" cy="1501775"/>
          </a:xfrm>
          <a:prstGeom prst="rect">
            <a:avLst/>
          </a:prstGeom>
        </p:spPr>
      </p:pic>
    </p:spTree>
    <p:extLst>
      <p:ext uri="{BB962C8B-B14F-4D97-AF65-F5344CB8AC3E}">
        <p14:creationId xmlns:p14="http://schemas.microsoft.com/office/powerpoint/2010/main" val="1851572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13C99D-D488-6408-E9D3-3BBDE1D9DEBD}"/>
              </a:ext>
            </a:extLst>
          </p:cNvPr>
          <p:cNvSpPr>
            <a:spLocks noGrp="1"/>
          </p:cNvSpPr>
          <p:nvPr>
            <p:ph type="title"/>
          </p:nvPr>
        </p:nvSpPr>
        <p:spPr>
          <a:xfrm>
            <a:off x="207213" y="78335"/>
            <a:ext cx="9212831" cy="594393"/>
          </a:xfrm>
        </p:spPr>
        <p:txBody>
          <a:bodyPr/>
          <a:lstStyle/>
          <a:p>
            <a:r>
              <a:rPr lang="ja-JP" altLang="en-US" dirty="0"/>
              <a:t>４　人材の育成及び活用等</a:t>
            </a:r>
          </a:p>
        </p:txBody>
      </p:sp>
      <p:sp>
        <p:nvSpPr>
          <p:cNvPr id="3" name="テキスト プレースホルダー 2">
            <a:extLst>
              <a:ext uri="{FF2B5EF4-FFF2-40B4-BE49-F238E27FC236}">
                <a16:creationId xmlns:a16="http://schemas.microsoft.com/office/drawing/2014/main" id="{656E3240-63D1-323A-79C7-3605714D558D}"/>
              </a:ext>
            </a:extLst>
          </p:cNvPr>
          <p:cNvSpPr>
            <a:spLocks noGrp="1"/>
          </p:cNvSpPr>
          <p:nvPr>
            <p:ph type="body" sz="quarter" idx="10"/>
          </p:nvPr>
        </p:nvSpPr>
        <p:spPr>
          <a:xfrm>
            <a:off x="291666" y="933883"/>
            <a:ext cx="8993649" cy="446837"/>
          </a:xfrm>
        </p:spPr>
        <p:txBody>
          <a:bodyPr>
            <a:normAutofit/>
          </a:bodyPr>
          <a:lstStyle/>
          <a:p>
            <a:r>
              <a:rPr lang="en-US" altLang="ja-JP" dirty="0"/>
              <a:t>2</a:t>
            </a:r>
            <a:r>
              <a:rPr lang="ja-JP" altLang="en-US" dirty="0"/>
              <a:t>　職員（デジタル人材）の育成</a:t>
            </a:r>
          </a:p>
        </p:txBody>
      </p:sp>
      <p:sp>
        <p:nvSpPr>
          <p:cNvPr id="11" name="テキスト プレースホルダー 10">
            <a:extLst>
              <a:ext uri="{FF2B5EF4-FFF2-40B4-BE49-F238E27FC236}">
                <a16:creationId xmlns:a16="http://schemas.microsoft.com/office/drawing/2014/main" id="{7AD1013C-B160-B287-32C4-8088BD642446}"/>
              </a:ext>
            </a:extLst>
          </p:cNvPr>
          <p:cNvSpPr>
            <a:spLocks noGrp="1"/>
          </p:cNvSpPr>
          <p:nvPr>
            <p:ph type="body" sz="quarter" idx="11"/>
          </p:nvPr>
        </p:nvSpPr>
        <p:spPr>
          <a:xfrm>
            <a:off x="5373977" y="1959358"/>
            <a:ext cx="2894400" cy="2045514"/>
          </a:xfrm>
        </p:spPr>
        <p:txBody>
          <a:bodyPr>
            <a:noAutofit/>
          </a:bodyPr>
          <a:lstStyle/>
          <a:p>
            <a:r>
              <a:rPr lang="ja-JP" altLang="en-US" dirty="0"/>
              <a:t>全ての職員が</a:t>
            </a:r>
            <a:r>
              <a:rPr lang="en-US" altLang="ja-JP" dirty="0"/>
              <a:t>DX</a:t>
            </a:r>
            <a:r>
              <a:rPr lang="ja-JP" altLang="en-US" dirty="0"/>
              <a:t>の必要性を認識し、体系的な育成プログラムによって、それぞれの立場や役割で必要な知識を習得できており、組織全体で</a:t>
            </a:r>
            <a:r>
              <a:rPr lang="en-US" altLang="ja-JP" dirty="0"/>
              <a:t>DX</a:t>
            </a:r>
            <a:r>
              <a:rPr lang="ja-JP" altLang="en-US" dirty="0"/>
              <a:t>を推進する能力が継続的に向上している。</a:t>
            </a:r>
            <a:endParaRPr lang="en-US" altLang="ja-JP" dirty="0"/>
          </a:p>
        </p:txBody>
      </p:sp>
      <p:sp>
        <p:nvSpPr>
          <p:cNvPr id="13" name="テキスト プレースホルダー 12">
            <a:extLst>
              <a:ext uri="{FF2B5EF4-FFF2-40B4-BE49-F238E27FC236}">
                <a16:creationId xmlns:a16="http://schemas.microsoft.com/office/drawing/2014/main" id="{155BDCA2-4351-21B4-332D-00561F6E1F3D}"/>
              </a:ext>
            </a:extLst>
          </p:cNvPr>
          <p:cNvSpPr>
            <a:spLocks noGrp="1"/>
          </p:cNvSpPr>
          <p:nvPr>
            <p:ph type="body" sz="quarter" idx="15"/>
          </p:nvPr>
        </p:nvSpPr>
        <p:spPr>
          <a:xfrm>
            <a:off x="349200" y="1959357"/>
            <a:ext cx="2893001" cy="2045515"/>
          </a:xfrm>
        </p:spPr>
        <p:txBody>
          <a:bodyPr>
            <a:noAutofit/>
          </a:bodyPr>
          <a:lstStyle/>
          <a:p>
            <a:r>
              <a:rPr lang="ja-JP" altLang="en-US"/>
              <a:t>進化するデジタル技術や変化する社会ニーズに対応し続けていくため、ＤＸに関する知識の習得環境を整え、その知識によって新たな価値を生み出すことができる人材を育てていく必要がある。</a:t>
            </a:r>
          </a:p>
        </p:txBody>
      </p:sp>
      <p:sp>
        <p:nvSpPr>
          <p:cNvPr id="23" name="テキスト プレースホルダー 22">
            <a:extLst>
              <a:ext uri="{FF2B5EF4-FFF2-40B4-BE49-F238E27FC236}">
                <a16:creationId xmlns:a16="http://schemas.microsoft.com/office/drawing/2014/main" id="{7A2C7768-DB88-E145-364C-E3A810BA71D8}"/>
              </a:ext>
            </a:extLst>
          </p:cNvPr>
          <p:cNvSpPr>
            <a:spLocks noGrp="1"/>
          </p:cNvSpPr>
          <p:nvPr>
            <p:ph type="body" sz="quarter" idx="19"/>
          </p:nvPr>
        </p:nvSpPr>
        <p:spPr>
          <a:xfrm>
            <a:off x="349200" y="4758063"/>
            <a:ext cx="7812612" cy="284163"/>
          </a:xfrm>
        </p:spPr>
        <p:txBody>
          <a:bodyPr/>
          <a:lstStyle/>
          <a:p>
            <a:r>
              <a:rPr lang="ja-JP" altLang="en-US" dirty="0"/>
              <a:t>全職員が</a:t>
            </a:r>
            <a:r>
              <a:rPr lang="en-US" altLang="ja-JP" dirty="0"/>
              <a:t>DX</a:t>
            </a:r>
            <a:r>
              <a:rPr lang="ja-JP" altLang="en-US" dirty="0"/>
              <a:t>リテラシーを身につけるため、必要な研修等を実施する。</a:t>
            </a:r>
          </a:p>
        </p:txBody>
      </p:sp>
      <p:sp>
        <p:nvSpPr>
          <p:cNvPr id="12" name="テキスト プレースホルダー 11">
            <a:extLst>
              <a:ext uri="{FF2B5EF4-FFF2-40B4-BE49-F238E27FC236}">
                <a16:creationId xmlns:a16="http://schemas.microsoft.com/office/drawing/2014/main" id="{6D24BD88-FF45-FC65-7BD3-5C03960E2C32}"/>
              </a:ext>
            </a:extLst>
          </p:cNvPr>
          <p:cNvSpPr>
            <a:spLocks noGrp="1"/>
          </p:cNvSpPr>
          <p:nvPr>
            <p:ph type="body" sz="quarter" idx="13"/>
          </p:nvPr>
        </p:nvSpPr>
        <p:spPr>
          <a:xfrm>
            <a:off x="618128" y="5062709"/>
            <a:ext cx="5041527" cy="1052216"/>
          </a:xfrm>
        </p:spPr>
        <p:txBody>
          <a:bodyPr>
            <a:normAutofit/>
          </a:bodyPr>
          <a:lstStyle/>
          <a:p>
            <a:r>
              <a:rPr lang="ja-JP" altLang="en-US" dirty="0"/>
              <a:t>研修等の実施や資格取得の促進</a:t>
            </a:r>
            <a:endParaRPr lang="en-US" altLang="ja-JP" dirty="0"/>
          </a:p>
          <a:p>
            <a:r>
              <a:rPr lang="ja-JP" altLang="en-US" dirty="0"/>
              <a:t>実務を取りまとめる中核となる人材の育成支援</a:t>
            </a:r>
          </a:p>
          <a:p>
            <a:r>
              <a:rPr lang="ja-JP" altLang="en-US" dirty="0"/>
              <a:t>全職員のデジタル利活用能力の向上に向けた支援</a:t>
            </a:r>
          </a:p>
          <a:p>
            <a:endParaRPr lang="ja-JP" altLang="en-US" dirty="0"/>
          </a:p>
        </p:txBody>
      </p:sp>
      <p:sp>
        <p:nvSpPr>
          <p:cNvPr id="4" name="四角形: 角を丸くする 3">
            <a:extLst>
              <a:ext uri="{FF2B5EF4-FFF2-40B4-BE49-F238E27FC236}">
                <a16:creationId xmlns:a16="http://schemas.microsoft.com/office/drawing/2014/main" id="{C25626A3-A98A-5B58-A267-729489F2B1D3}"/>
              </a:ext>
            </a:extLst>
          </p:cNvPr>
          <p:cNvSpPr/>
          <p:nvPr/>
        </p:nvSpPr>
        <p:spPr>
          <a:xfrm>
            <a:off x="6685723" y="4737455"/>
            <a:ext cx="2819725" cy="1673086"/>
          </a:xfrm>
          <a:prstGeom prst="roundRect">
            <a:avLst>
              <a:gd name="adj" fmla="val 9690"/>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dirty="0">
                <a:ln>
                  <a:noFill/>
                </a:ln>
                <a:solidFill>
                  <a:prstClr val="black"/>
                </a:solidFill>
                <a:effectLst/>
                <a:uLnTx/>
                <a:uFillTx/>
                <a:latin typeface="BIZ UDPゴシック"/>
                <a:ea typeface="BIZ UDPゴシック"/>
                <a:cs typeface="+mn-cs"/>
              </a:rPr>
              <a:t>デジタル人材（すべての県職員）</a:t>
            </a:r>
            <a:endParaRPr kumimoji="1" lang="en-US" altLang="ja-JP" sz="1400" b="1" i="0" u="sng" strike="noStrike" kern="1200" cap="none" spc="0" normalizeH="0" baseline="0" noProof="0" dirty="0">
              <a:ln>
                <a:noFill/>
              </a:ln>
              <a:solidFill>
                <a:prstClr val="black"/>
              </a:solidFill>
              <a:effectLst/>
              <a:uLnTx/>
              <a:uFillTx/>
              <a:latin typeface="BIZ UDPゴシック"/>
              <a:ea typeface="BIZ UDPゴシック"/>
              <a:cs typeface="+mn-cs"/>
            </a:endParaRPr>
          </a:p>
        </p:txBody>
      </p:sp>
      <p:sp>
        <p:nvSpPr>
          <p:cNvPr id="5" name="テキスト ボックス 4">
            <a:extLst>
              <a:ext uri="{FF2B5EF4-FFF2-40B4-BE49-F238E27FC236}">
                <a16:creationId xmlns:a16="http://schemas.microsoft.com/office/drawing/2014/main" id="{83EB4A94-F2B9-7AE2-23F0-389C8314CDB6}"/>
              </a:ext>
            </a:extLst>
          </p:cNvPr>
          <p:cNvSpPr txBox="1"/>
          <p:nvPr/>
        </p:nvSpPr>
        <p:spPr>
          <a:xfrm>
            <a:off x="6723093" y="5259532"/>
            <a:ext cx="1372492" cy="90794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BIZ UDPゴシック"/>
                <a:ea typeface="BIZ UDPゴシック"/>
                <a:cs typeface="+mn-cs"/>
              </a:rPr>
              <a:t>一般職員</a:t>
            </a:r>
            <a:endParaRPr kumimoji="1" lang="en-US" altLang="ja-JP" sz="1000" b="1" i="0" u="none" strike="noStrike" kern="1200" cap="none" spc="0" normalizeH="0" baseline="0" noProof="0" dirty="0">
              <a:ln>
                <a:noFill/>
              </a:ln>
              <a:solidFill>
                <a:prstClr val="black"/>
              </a:solidFill>
              <a:effectLst/>
              <a:uLnTx/>
              <a:uFillTx/>
              <a:latin typeface="BIZ UDPゴシック"/>
              <a:ea typeface="BIZ UDP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a:ea typeface="BIZ UDPゴシック"/>
                <a:cs typeface="+mn-cs"/>
              </a:rPr>
              <a:t>・導入されたツールを</a:t>
            </a:r>
            <a:endParaRPr kumimoji="1" lang="en-US" altLang="ja-JP" sz="1000" b="0" i="0" u="none" strike="noStrike" kern="1200" cap="none" spc="0" normalizeH="0" baseline="0" noProof="0" dirty="0">
              <a:ln>
                <a:noFill/>
              </a:ln>
              <a:solidFill>
                <a:prstClr val="black"/>
              </a:solidFill>
              <a:effectLst/>
              <a:uLnTx/>
              <a:uFillTx/>
              <a:latin typeface="BIZ UDPゴシック"/>
              <a:ea typeface="BIZ UDP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a:ea typeface="BIZ UDPゴシック"/>
                <a:cs typeface="+mn-cs"/>
              </a:rPr>
              <a:t>　「正しく使える」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a:ea typeface="BIZ UDPゴシック"/>
                <a:cs typeface="+mn-cs"/>
              </a:rPr>
              <a:t>・県民のニーズを</a:t>
            </a:r>
            <a:br>
              <a:rPr kumimoji="1" lang="en-US" altLang="ja-JP" sz="1000" b="0" i="0" u="none" strike="noStrike" kern="1200" cap="none" spc="0" normalizeH="0" baseline="0" noProof="0" dirty="0">
                <a:ln>
                  <a:noFill/>
                </a:ln>
                <a:solidFill>
                  <a:prstClr val="black"/>
                </a:solidFill>
                <a:effectLst/>
                <a:uLnTx/>
                <a:uFillTx/>
                <a:latin typeface="BIZ UDPゴシック"/>
                <a:ea typeface="BIZ UDPゴシック"/>
                <a:cs typeface="+mn-cs"/>
              </a:rPr>
            </a:br>
            <a:r>
              <a:rPr kumimoji="1" lang="ja-JP" altLang="en-US" sz="1000" b="0" i="0" u="none" strike="noStrike" kern="1200" cap="none" spc="0" normalizeH="0" baseline="0" noProof="0" dirty="0">
                <a:ln>
                  <a:noFill/>
                </a:ln>
                <a:solidFill>
                  <a:prstClr val="black"/>
                </a:solidFill>
                <a:effectLst/>
                <a:uLnTx/>
                <a:uFillTx/>
                <a:latin typeface="BIZ UDPゴシック"/>
                <a:ea typeface="BIZ UDPゴシック"/>
                <a:cs typeface="+mn-cs"/>
              </a:rPr>
              <a:t>　的確に「把握する」</a:t>
            </a:r>
          </a:p>
        </p:txBody>
      </p:sp>
      <p:sp>
        <p:nvSpPr>
          <p:cNvPr id="8" name="四角形: 角を丸くする 7">
            <a:extLst>
              <a:ext uri="{FF2B5EF4-FFF2-40B4-BE49-F238E27FC236}">
                <a16:creationId xmlns:a16="http://schemas.microsoft.com/office/drawing/2014/main" id="{F358F000-47C0-7967-3CE1-7575270F8906}"/>
              </a:ext>
            </a:extLst>
          </p:cNvPr>
          <p:cNvSpPr/>
          <p:nvPr/>
        </p:nvSpPr>
        <p:spPr>
          <a:xfrm>
            <a:off x="8048648" y="5182801"/>
            <a:ext cx="1399971" cy="1117494"/>
          </a:xfrm>
          <a:prstGeom prst="roundRect">
            <a:avLst>
              <a:gd name="adj" fmla="val 9690"/>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BIZ UDPゴシック"/>
                <a:ea typeface="BIZ UDPゴシック"/>
                <a:cs typeface="+mn-cs"/>
              </a:rPr>
              <a:t>中核となって</a:t>
            </a:r>
            <a:endParaRPr kumimoji="1" lang="en-US" altLang="ja-JP" sz="1050" b="1" i="0" u="none" strike="noStrike" kern="1200" cap="none" spc="0" normalizeH="0" baseline="0" noProof="0" dirty="0">
              <a:ln>
                <a:noFill/>
              </a:ln>
              <a:solidFill>
                <a:prstClr val="black"/>
              </a:solidFill>
              <a:effectLst/>
              <a:uLnTx/>
              <a:uFillTx/>
              <a:latin typeface="BIZ UDPゴシック"/>
              <a:ea typeface="BIZ UDPゴシック"/>
              <a:cs typeface="+mn-cs"/>
            </a:endParaRPr>
          </a:p>
          <a:p>
            <a:pPr marL="0" marR="0" lvl="0" indent="0" algn="ctr" defTabSz="457200" rtl="0" eaLnBrk="1" fontAlgn="auto" latinLnBrk="0" hangingPunct="1">
              <a:lnSpc>
                <a:spcPct val="100000"/>
              </a:lnSpc>
              <a:spcBef>
                <a:spcPts val="0"/>
              </a:spcBef>
              <a:spcAft>
                <a:spcPts val="30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BIZ UDPゴシック"/>
                <a:ea typeface="BIZ UDPゴシック"/>
                <a:cs typeface="+mn-cs"/>
              </a:rPr>
              <a:t>DX</a:t>
            </a:r>
            <a:r>
              <a:rPr kumimoji="1" lang="ja-JP" altLang="en-US" sz="1050" b="1" i="0" u="none" strike="noStrike" kern="1200" cap="none" spc="0" normalizeH="0" baseline="0" noProof="0" dirty="0">
                <a:ln>
                  <a:noFill/>
                </a:ln>
                <a:solidFill>
                  <a:prstClr val="black"/>
                </a:solidFill>
                <a:effectLst/>
                <a:uLnTx/>
                <a:uFillTx/>
                <a:latin typeface="BIZ UDPゴシック"/>
                <a:ea typeface="BIZ UDPゴシック"/>
                <a:cs typeface="+mn-cs"/>
              </a:rPr>
              <a:t>を推進する人材</a:t>
            </a:r>
            <a:endParaRPr kumimoji="1" lang="en-US" altLang="ja-JP" sz="1050" b="1" i="0" u="none" strike="noStrike" kern="1200" cap="none" spc="0" normalizeH="0" baseline="0" noProof="0" dirty="0">
              <a:ln>
                <a:noFill/>
              </a:ln>
              <a:solidFill>
                <a:prstClr val="black"/>
              </a:solidFill>
              <a:effectLst/>
              <a:uLnTx/>
              <a:uFillTx/>
              <a:latin typeface="BIZ UDPゴシック"/>
              <a:ea typeface="BIZ UDP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a:ea typeface="BIZ UDPゴシック"/>
                <a:cs typeface="+mn-cs"/>
              </a:rPr>
              <a:t>・デジタルツールを</a:t>
            </a:r>
            <a:br>
              <a:rPr kumimoji="1" lang="en-US" altLang="ja-JP" sz="1000" b="0" i="0" u="none" strike="noStrike" kern="1200" cap="none" spc="0" normalizeH="0" baseline="0" noProof="0" dirty="0">
                <a:ln>
                  <a:noFill/>
                </a:ln>
                <a:solidFill>
                  <a:prstClr val="black"/>
                </a:solidFill>
                <a:effectLst/>
                <a:uLnTx/>
                <a:uFillTx/>
                <a:latin typeface="BIZ UDPゴシック"/>
                <a:ea typeface="BIZ UDPゴシック"/>
                <a:cs typeface="+mn-cs"/>
              </a:rPr>
            </a:br>
            <a:r>
              <a:rPr kumimoji="1" lang="ja-JP" altLang="en-US" sz="1000" b="0" i="0" u="none" strike="noStrike" kern="1200" cap="none" spc="0" normalizeH="0" baseline="0" noProof="0" dirty="0">
                <a:ln>
                  <a:noFill/>
                </a:ln>
                <a:solidFill>
                  <a:prstClr val="black"/>
                </a:solidFill>
                <a:effectLst/>
                <a:uLnTx/>
                <a:uFillTx/>
                <a:latin typeface="BIZ UDPゴシック"/>
                <a:ea typeface="BIZ UDPゴシック"/>
                <a:cs typeface="+mn-cs"/>
              </a:rPr>
              <a:t>　「活用できる」</a:t>
            </a:r>
            <a:br>
              <a:rPr kumimoji="1" lang="en-US" altLang="ja-JP" sz="1000" b="0" i="0" u="none" strike="noStrike" kern="1200" cap="none" spc="0" normalizeH="0" baseline="0" noProof="0" dirty="0">
                <a:ln>
                  <a:noFill/>
                </a:ln>
                <a:solidFill>
                  <a:prstClr val="black"/>
                </a:solidFill>
                <a:effectLst/>
                <a:uLnTx/>
                <a:uFillTx/>
                <a:latin typeface="BIZ UDPゴシック"/>
                <a:ea typeface="BIZ UDPゴシック"/>
                <a:cs typeface="+mn-cs"/>
              </a:rPr>
            </a:br>
            <a:r>
              <a:rPr kumimoji="1" lang="ja-JP" altLang="en-US" sz="1000" b="0" i="0" u="none" strike="noStrike" kern="1200" cap="none" spc="0" normalizeH="0" baseline="0" noProof="0" dirty="0">
                <a:ln>
                  <a:noFill/>
                </a:ln>
                <a:solidFill>
                  <a:prstClr val="black"/>
                </a:solidFill>
                <a:effectLst/>
                <a:uLnTx/>
                <a:uFillTx/>
                <a:latin typeface="BIZ UDPゴシック"/>
                <a:ea typeface="BIZ UDPゴシック"/>
                <a:cs typeface="+mn-cs"/>
              </a:rPr>
              <a:t>・要件を整理して</a:t>
            </a:r>
            <a:br>
              <a:rPr kumimoji="1" lang="en-US" altLang="ja-JP" sz="1000" b="0" i="0" u="none" strike="noStrike" kern="1200" cap="none" spc="0" normalizeH="0" baseline="0" noProof="0" dirty="0">
                <a:ln>
                  <a:noFill/>
                </a:ln>
                <a:solidFill>
                  <a:prstClr val="black"/>
                </a:solidFill>
                <a:effectLst/>
                <a:uLnTx/>
                <a:uFillTx/>
                <a:latin typeface="BIZ UDPゴシック"/>
                <a:ea typeface="BIZ UDPゴシック"/>
                <a:cs typeface="+mn-cs"/>
              </a:rPr>
            </a:br>
            <a:r>
              <a:rPr kumimoji="1" lang="ja-JP" altLang="en-US" sz="1000" b="0" i="0" u="none" strike="noStrike" kern="1200" cap="none" spc="0" normalizeH="0" baseline="0" noProof="0" dirty="0">
                <a:ln>
                  <a:noFill/>
                </a:ln>
                <a:solidFill>
                  <a:prstClr val="black"/>
                </a:solidFill>
                <a:effectLst/>
                <a:uLnTx/>
                <a:uFillTx/>
                <a:latin typeface="BIZ UDPゴシック"/>
                <a:ea typeface="BIZ UDPゴシック"/>
                <a:cs typeface="+mn-cs"/>
              </a:rPr>
              <a:t>　「発注できる」</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BIZ UDPゴシック"/>
              <a:ea typeface="BIZ UDPゴシック"/>
              <a:cs typeface="+mn-cs"/>
            </a:endParaRPr>
          </a:p>
        </p:txBody>
      </p:sp>
      <p:pic>
        <p:nvPicPr>
          <p:cNvPr id="18" name="図プレースホルダー 16" descr="アイコン&#10;&#10;AI によって生成されたコンテンツは間違っている可能性があります。">
            <a:extLst>
              <a:ext uri="{FF2B5EF4-FFF2-40B4-BE49-F238E27FC236}">
                <a16:creationId xmlns:a16="http://schemas.microsoft.com/office/drawing/2014/main" id="{2DBB7785-7316-81FF-8ECE-26C4046EE998}"/>
              </a:ext>
            </a:extLst>
          </p:cNvPr>
          <p:cNvPicPr>
            <a:picLocks noChangeAspect="1"/>
          </p:cNvPicPr>
          <p:nvPr/>
        </p:nvPicPr>
        <p:blipFill>
          <a:blip r:embed="rId3" cstate="print">
            <a:extLst>
              <a:ext uri="{28A0092B-C50C-407E-A947-70E740481C1C}">
                <a14:useLocalDpi xmlns:a14="http://schemas.microsoft.com/office/drawing/2010/main"/>
              </a:ext>
            </a:extLst>
          </a:blip>
          <a:srcRect t="-2198" b="-3855"/>
          <a:stretch/>
        </p:blipFill>
        <p:spPr>
          <a:xfrm>
            <a:off x="3283349" y="2229581"/>
            <a:ext cx="1162975" cy="1380744"/>
          </a:xfrm>
          <a:prstGeom prst="rect">
            <a:avLst/>
          </a:prstGeom>
        </p:spPr>
      </p:pic>
      <p:pic>
        <p:nvPicPr>
          <p:cNvPr id="19" name="図プレースホルダー 9" descr="時計, 挿絵, ウィンドウ が含まれている画像&#10;&#10;AI によって生成されたコンテンツは間違っている可能性があります。">
            <a:extLst>
              <a:ext uri="{FF2B5EF4-FFF2-40B4-BE49-F238E27FC236}">
                <a16:creationId xmlns:a16="http://schemas.microsoft.com/office/drawing/2014/main" id="{7C3ABADC-1F97-5046-6844-F2CFB3F2B2CE}"/>
              </a:ext>
            </a:extLst>
          </p:cNvPr>
          <p:cNvPicPr>
            <a:picLocks noChangeAspect="1"/>
          </p:cNvPicPr>
          <p:nvPr/>
        </p:nvPicPr>
        <p:blipFill>
          <a:blip r:embed="rId4" cstate="print">
            <a:extLst>
              <a:ext uri="{28A0092B-C50C-407E-A947-70E740481C1C}">
                <a14:useLocalDpi xmlns:a14="http://schemas.microsoft.com/office/drawing/2010/main"/>
              </a:ext>
            </a:extLst>
          </a:blip>
          <a:srcRect t="-2740" b="-4675"/>
          <a:stretch/>
        </p:blipFill>
        <p:spPr>
          <a:xfrm>
            <a:off x="8229444" y="2183861"/>
            <a:ext cx="1384917" cy="1426464"/>
          </a:xfrm>
          <a:prstGeom prst="rect">
            <a:avLst/>
          </a:prstGeom>
        </p:spPr>
      </p:pic>
    </p:spTree>
    <p:extLst>
      <p:ext uri="{BB962C8B-B14F-4D97-AF65-F5344CB8AC3E}">
        <p14:creationId xmlns:p14="http://schemas.microsoft.com/office/powerpoint/2010/main" val="9446645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13C99D-D488-6408-E9D3-3BBDE1D9DEBD}"/>
              </a:ext>
            </a:extLst>
          </p:cNvPr>
          <p:cNvSpPr>
            <a:spLocks noGrp="1"/>
          </p:cNvSpPr>
          <p:nvPr>
            <p:ph type="title"/>
          </p:nvPr>
        </p:nvSpPr>
        <p:spPr>
          <a:xfrm>
            <a:off x="207213" y="78335"/>
            <a:ext cx="9212831" cy="594393"/>
          </a:xfrm>
        </p:spPr>
        <p:txBody>
          <a:bodyPr/>
          <a:lstStyle/>
          <a:p>
            <a:r>
              <a:rPr lang="ja-JP" altLang="en-US" dirty="0"/>
              <a:t>４　人材の育成及び活用等</a:t>
            </a:r>
          </a:p>
        </p:txBody>
      </p:sp>
      <p:sp>
        <p:nvSpPr>
          <p:cNvPr id="3" name="テキスト プレースホルダー 2">
            <a:extLst>
              <a:ext uri="{FF2B5EF4-FFF2-40B4-BE49-F238E27FC236}">
                <a16:creationId xmlns:a16="http://schemas.microsoft.com/office/drawing/2014/main" id="{656E3240-63D1-323A-79C7-3605714D558D}"/>
              </a:ext>
            </a:extLst>
          </p:cNvPr>
          <p:cNvSpPr>
            <a:spLocks noGrp="1"/>
          </p:cNvSpPr>
          <p:nvPr>
            <p:ph type="body" sz="quarter" idx="10"/>
          </p:nvPr>
        </p:nvSpPr>
        <p:spPr>
          <a:xfrm>
            <a:off x="291666" y="933883"/>
            <a:ext cx="8993649" cy="446837"/>
          </a:xfrm>
        </p:spPr>
        <p:txBody>
          <a:bodyPr>
            <a:normAutofit/>
          </a:bodyPr>
          <a:lstStyle/>
          <a:p>
            <a:r>
              <a:rPr lang="ja-JP" altLang="en-US" dirty="0"/>
              <a:t>３　職員（デジタル人材）の活用</a:t>
            </a:r>
          </a:p>
        </p:txBody>
      </p:sp>
      <p:sp>
        <p:nvSpPr>
          <p:cNvPr id="11" name="テキスト プレースホルダー 10">
            <a:extLst>
              <a:ext uri="{FF2B5EF4-FFF2-40B4-BE49-F238E27FC236}">
                <a16:creationId xmlns:a16="http://schemas.microsoft.com/office/drawing/2014/main" id="{E3AFDF22-A711-571A-53FC-CC921B76A297}"/>
              </a:ext>
            </a:extLst>
          </p:cNvPr>
          <p:cNvSpPr>
            <a:spLocks noGrp="1"/>
          </p:cNvSpPr>
          <p:nvPr>
            <p:ph type="body" sz="quarter" idx="11"/>
          </p:nvPr>
        </p:nvSpPr>
        <p:spPr>
          <a:xfrm>
            <a:off x="5373977" y="1959358"/>
            <a:ext cx="2894400" cy="2045514"/>
          </a:xfrm>
        </p:spPr>
        <p:txBody>
          <a:bodyPr>
            <a:noAutofit/>
          </a:bodyPr>
          <a:lstStyle/>
          <a:p>
            <a:r>
              <a:rPr lang="ja-JP" altLang="en-US"/>
              <a:t>デジタル人材の知識とスキルが発揮できる環境が整い、デジタル人材を中心に連携しながら、組織全体で行政事務の効率化や高度化、行政サービスの利便性向上に取り組むことができている。</a:t>
            </a:r>
          </a:p>
        </p:txBody>
      </p:sp>
      <p:sp>
        <p:nvSpPr>
          <p:cNvPr id="13" name="テキスト プレースホルダー 12">
            <a:extLst>
              <a:ext uri="{FF2B5EF4-FFF2-40B4-BE49-F238E27FC236}">
                <a16:creationId xmlns:a16="http://schemas.microsoft.com/office/drawing/2014/main" id="{6B550D7F-7FC3-EBCE-B9A7-3DA22D76ECC5}"/>
              </a:ext>
            </a:extLst>
          </p:cNvPr>
          <p:cNvSpPr>
            <a:spLocks noGrp="1"/>
          </p:cNvSpPr>
          <p:nvPr>
            <p:ph type="body" sz="quarter" idx="15"/>
          </p:nvPr>
        </p:nvSpPr>
        <p:spPr>
          <a:xfrm>
            <a:off x="349200" y="1959357"/>
            <a:ext cx="2893001" cy="2045515"/>
          </a:xfrm>
        </p:spPr>
        <p:txBody>
          <a:bodyPr>
            <a:normAutofit/>
          </a:bodyPr>
          <a:lstStyle/>
          <a:p>
            <a:r>
              <a:rPr lang="ja-JP" altLang="en-US"/>
              <a:t>育成・確保したデジタル人材を活用し、行政サービスの利便性の向上や、事務の効率化・高度化に向けた取組を更に進める必要がある。</a:t>
            </a:r>
          </a:p>
        </p:txBody>
      </p:sp>
      <p:sp>
        <p:nvSpPr>
          <p:cNvPr id="8" name="テキスト プレースホルダー 7">
            <a:extLst>
              <a:ext uri="{FF2B5EF4-FFF2-40B4-BE49-F238E27FC236}">
                <a16:creationId xmlns:a16="http://schemas.microsoft.com/office/drawing/2014/main" id="{A27C4581-215A-89EE-FE44-5FA818634380}"/>
              </a:ext>
            </a:extLst>
          </p:cNvPr>
          <p:cNvSpPr>
            <a:spLocks noGrp="1"/>
          </p:cNvSpPr>
          <p:nvPr>
            <p:ph type="body" sz="quarter" idx="19"/>
          </p:nvPr>
        </p:nvSpPr>
        <p:spPr>
          <a:xfrm>
            <a:off x="349200" y="4758063"/>
            <a:ext cx="7812612" cy="284163"/>
          </a:xfrm>
        </p:spPr>
        <p:txBody>
          <a:bodyPr/>
          <a:lstStyle/>
          <a:p>
            <a:r>
              <a:rPr lang="ja-JP" altLang="en-US" dirty="0"/>
              <a:t>新規採用等による人材の確保や県庁内外との連携、評価制度の整備等を推進する。</a:t>
            </a:r>
          </a:p>
        </p:txBody>
      </p:sp>
      <p:sp>
        <p:nvSpPr>
          <p:cNvPr id="12" name="テキスト プレースホルダー 11">
            <a:extLst>
              <a:ext uri="{FF2B5EF4-FFF2-40B4-BE49-F238E27FC236}">
                <a16:creationId xmlns:a16="http://schemas.microsoft.com/office/drawing/2014/main" id="{B6E7E47F-F0E5-3206-6F00-D6327B95ADE9}"/>
              </a:ext>
            </a:extLst>
          </p:cNvPr>
          <p:cNvSpPr>
            <a:spLocks noGrp="1"/>
          </p:cNvSpPr>
          <p:nvPr>
            <p:ph type="body" sz="quarter" idx="13"/>
          </p:nvPr>
        </p:nvSpPr>
        <p:spPr>
          <a:xfrm>
            <a:off x="618128" y="5062709"/>
            <a:ext cx="6508800" cy="1052216"/>
          </a:xfrm>
        </p:spPr>
        <p:txBody>
          <a:bodyPr>
            <a:normAutofit/>
          </a:bodyPr>
          <a:lstStyle/>
          <a:p>
            <a:r>
              <a:rPr lang="ja-JP" altLang="en-US" dirty="0"/>
              <a:t>民間企業等の多様な人材の積極的な活用</a:t>
            </a:r>
            <a:endParaRPr lang="en-US" altLang="ja-JP" dirty="0"/>
          </a:p>
          <a:p>
            <a:r>
              <a:rPr lang="ja-JP" altLang="en-US" dirty="0"/>
              <a:t>デジタル化・</a:t>
            </a:r>
            <a:r>
              <a:rPr lang="en-US" altLang="ja-JP" dirty="0"/>
              <a:t>DX</a:t>
            </a:r>
            <a:r>
              <a:rPr lang="ja-JP" altLang="en-US" dirty="0"/>
              <a:t>推進チームを中心としたデジタル化・</a:t>
            </a:r>
            <a:r>
              <a:rPr lang="en-US" altLang="ja-JP" dirty="0"/>
              <a:t>DX</a:t>
            </a:r>
            <a:r>
              <a:rPr lang="ja-JP" altLang="en-US" dirty="0"/>
              <a:t>の推進</a:t>
            </a:r>
            <a:endParaRPr lang="en-US" altLang="ja-JP" dirty="0"/>
          </a:p>
          <a:p>
            <a:r>
              <a:rPr lang="ja-JP" altLang="en-US" dirty="0"/>
              <a:t>デジタル化・ＤＸによる業務改革を実施した職員の評価</a:t>
            </a:r>
          </a:p>
        </p:txBody>
      </p:sp>
      <p:pic>
        <p:nvPicPr>
          <p:cNvPr id="19" name="図プレースホルダー 4" descr="アイコン&#10;&#10;AI によって生成されたコンテンツは間違っている可能性があります。">
            <a:extLst>
              <a:ext uri="{FF2B5EF4-FFF2-40B4-BE49-F238E27FC236}">
                <a16:creationId xmlns:a16="http://schemas.microsoft.com/office/drawing/2014/main" id="{75CD295E-71C7-54C8-7C04-C1493A6869D3}"/>
              </a:ext>
            </a:extLst>
          </p:cNvPr>
          <p:cNvPicPr>
            <a:picLocks noChangeAspect="1"/>
          </p:cNvPicPr>
          <p:nvPr/>
        </p:nvPicPr>
        <p:blipFill>
          <a:blip r:embed="rId2" cstate="print">
            <a:extLst>
              <a:ext uri="{28A0092B-C50C-407E-A947-70E740481C1C}">
                <a14:useLocalDpi xmlns:a14="http://schemas.microsoft.com/office/drawing/2010/main"/>
              </a:ext>
            </a:extLst>
          </a:blip>
          <a:srcRect t="-1532" b="1540"/>
          <a:stretch/>
        </p:blipFill>
        <p:spPr>
          <a:xfrm>
            <a:off x="3185859" y="2770876"/>
            <a:ext cx="800409" cy="974250"/>
          </a:xfrm>
          <a:prstGeom prst="rect">
            <a:avLst/>
          </a:prstGeom>
        </p:spPr>
      </p:pic>
      <p:pic>
        <p:nvPicPr>
          <p:cNvPr id="21" name="図 20" descr="記号, 挿絵, マグカップ が含まれている画像&#10;&#10;AI によって生成されたコンテンツは間違っている可能性があります。">
            <a:extLst>
              <a:ext uri="{FF2B5EF4-FFF2-40B4-BE49-F238E27FC236}">
                <a16:creationId xmlns:a16="http://schemas.microsoft.com/office/drawing/2014/main" id="{71BA3183-8426-02A9-C434-C4A41492931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18222" y="1870866"/>
            <a:ext cx="653790" cy="1081787"/>
          </a:xfrm>
          <a:prstGeom prst="rect">
            <a:avLst/>
          </a:prstGeom>
        </p:spPr>
      </p:pic>
      <p:pic>
        <p:nvPicPr>
          <p:cNvPr id="25" name="図 24" descr="建物, ウィンドウ, 光 が含まれている画像&#10;&#10;AI によって生成されたコンテンツは間違っている可能性があります。">
            <a:extLst>
              <a:ext uri="{FF2B5EF4-FFF2-40B4-BE49-F238E27FC236}">
                <a16:creationId xmlns:a16="http://schemas.microsoft.com/office/drawing/2014/main" id="{D5A743AD-16DE-03DD-53A8-93B1A086CA1C}"/>
              </a:ext>
            </a:extLst>
          </p:cNvPr>
          <p:cNvPicPr>
            <a:picLocks noChangeAspect="1"/>
          </p:cNvPicPr>
          <p:nvPr/>
        </p:nvPicPr>
        <p:blipFill>
          <a:blip r:embed="rId4" cstate="print">
            <a:extLst>
              <a:ext uri="{28A0092B-C50C-407E-A947-70E740481C1C}">
                <a14:useLocalDpi xmlns:a14="http://schemas.microsoft.com/office/drawing/2010/main"/>
              </a:ext>
            </a:extLst>
          </a:blip>
          <a:srcRect r="-16520" b="-24175"/>
          <a:stretch/>
        </p:blipFill>
        <p:spPr>
          <a:xfrm>
            <a:off x="8701790" y="2077378"/>
            <a:ext cx="549512" cy="413070"/>
          </a:xfrm>
          <a:prstGeom prst="rect">
            <a:avLst/>
          </a:prstGeom>
        </p:spPr>
      </p:pic>
      <p:pic>
        <p:nvPicPr>
          <p:cNvPr id="26" name="図 25" descr="アイコン&#10;&#10;AI によって生成されたコンテンツは間違っている可能性があります。">
            <a:extLst>
              <a:ext uri="{FF2B5EF4-FFF2-40B4-BE49-F238E27FC236}">
                <a16:creationId xmlns:a16="http://schemas.microsoft.com/office/drawing/2014/main" id="{3A7D1B1B-D50E-2D5B-0BCB-4DA58C023BAC}"/>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9251302" y="2830524"/>
            <a:ext cx="305183" cy="321553"/>
          </a:xfrm>
          <a:prstGeom prst="rect">
            <a:avLst/>
          </a:prstGeom>
        </p:spPr>
      </p:pic>
      <p:pic>
        <p:nvPicPr>
          <p:cNvPr id="28" name="図 27" descr="図形, 円&#10;&#10;AI によって生成されたコンテンツは間違っている可能性があります。">
            <a:extLst>
              <a:ext uri="{FF2B5EF4-FFF2-40B4-BE49-F238E27FC236}">
                <a16:creationId xmlns:a16="http://schemas.microsoft.com/office/drawing/2014/main" id="{9BAF5F34-283D-E7D0-B139-42C72E373BB0}"/>
              </a:ext>
            </a:extLst>
          </p:cNvPr>
          <p:cNvPicPr>
            <a:picLocks noChangeAspect="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flipH="1">
            <a:off x="8375349" y="2381815"/>
            <a:ext cx="326220" cy="259832"/>
          </a:xfrm>
          <a:prstGeom prst="rect">
            <a:avLst/>
          </a:prstGeom>
        </p:spPr>
      </p:pic>
      <p:pic>
        <p:nvPicPr>
          <p:cNvPr id="31" name="図 30" descr="図形, 円&#10;&#10;AI によって生成されたコンテンツは間違っている可能性があります。">
            <a:extLst>
              <a:ext uri="{FF2B5EF4-FFF2-40B4-BE49-F238E27FC236}">
                <a16:creationId xmlns:a16="http://schemas.microsoft.com/office/drawing/2014/main" id="{1C062FC3-A593-4303-AE1B-632318BE5490}"/>
              </a:ext>
            </a:extLst>
          </p:cNvPr>
          <p:cNvPicPr>
            <a:picLocks noChangeAspect="1"/>
          </p:cNvPicPr>
          <p:nvPr/>
        </p:nvPicPr>
        <p:blipFill>
          <a:blip r:embed="rId7" cstate="print">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a:ext>
            </a:extLst>
          </a:blip>
          <a:stretch>
            <a:fillRect/>
          </a:stretch>
        </p:blipFill>
        <p:spPr>
          <a:xfrm>
            <a:off x="9210942" y="2327734"/>
            <a:ext cx="326220" cy="259832"/>
          </a:xfrm>
          <a:prstGeom prst="rect">
            <a:avLst/>
          </a:prstGeom>
        </p:spPr>
      </p:pic>
      <p:pic>
        <p:nvPicPr>
          <p:cNvPr id="33" name="図 32" descr="アイコン&#10;&#10;AI によって生成されたコンテンツは間違っている可能性があります。">
            <a:extLst>
              <a:ext uri="{FF2B5EF4-FFF2-40B4-BE49-F238E27FC236}">
                <a16:creationId xmlns:a16="http://schemas.microsoft.com/office/drawing/2014/main" id="{671DC01F-E412-3108-95C8-6BA713D49B58}"/>
              </a:ext>
            </a:extLst>
          </p:cNvPr>
          <p:cNvPicPr>
            <a:picLocks noChangeAspect="1"/>
          </p:cNvPicPr>
          <p:nvPr/>
        </p:nvPicPr>
        <p:blipFill>
          <a:blip r:embed="rId9" cstate="print">
            <a:extLst>
              <a:ext uri="{28A0092B-C50C-407E-A947-70E740481C1C}">
                <a14:useLocalDpi xmlns:a14="http://schemas.microsoft.com/office/drawing/2010/main"/>
              </a:ext>
            </a:extLst>
          </a:blip>
          <a:srcRect/>
          <a:stretch/>
        </p:blipFill>
        <p:spPr>
          <a:xfrm>
            <a:off x="8193517" y="2737858"/>
            <a:ext cx="397238" cy="313807"/>
          </a:xfrm>
          <a:prstGeom prst="rect">
            <a:avLst/>
          </a:prstGeom>
        </p:spPr>
      </p:pic>
      <p:pic>
        <p:nvPicPr>
          <p:cNvPr id="35" name="グラフィックス 34" descr="水 単色塗りつぶし">
            <a:extLst>
              <a:ext uri="{FF2B5EF4-FFF2-40B4-BE49-F238E27FC236}">
                <a16:creationId xmlns:a16="http://schemas.microsoft.com/office/drawing/2014/main" id="{7B2BB781-62F6-F956-3EF2-B3E8C0DDF13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5400000">
            <a:off x="3155680" y="2944677"/>
            <a:ext cx="195713" cy="195713"/>
          </a:xfrm>
          <a:prstGeom prst="rect">
            <a:avLst/>
          </a:prstGeom>
        </p:spPr>
      </p:pic>
      <p:pic>
        <p:nvPicPr>
          <p:cNvPr id="37" name="グラフィックス 36" descr="水 単色塗りつぶし">
            <a:extLst>
              <a:ext uri="{FF2B5EF4-FFF2-40B4-BE49-F238E27FC236}">
                <a16:creationId xmlns:a16="http://schemas.microsoft.com/office/drawing/2014/main" id="{1FB2C977-BD33-D887-DD40-24C1382D275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17741814" flipV="1">
            <a:off x="3219307" y="2851454"/>
            <a:ext cx="157200" cy="157200"/>
          </a:xfrm>
          <a:prstGeom prst="rect">
            <a:avLst/>
          </a:prstGeom>
        </p:spPr>
      </p:pic>
      <p:pic>
        <p:nvPicPr>
          <p:cNvPr id="38" name="グラフィックス 37" descr="稲妻 単色塗りつぶし">
            <a:extLst>
              <a:ext uri="{FF2B5EF4-FFF2-40B4-BE49-F238E27FC236}">
                <a16:creationId xmlns:a16="http://schemas.microsoft.com/office/drawing/2014/main" id="{1DDA9B6E-D25B-2071-96D5-3BCF9A6B305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18350359">
            <a:off x="3257478" y="2476242"/>
            <a:ext cx="325517" cy="325517"/>
          </a:xfrm>
          <a:prstGeom prst="rect">
            <a:avLst/>
          </a:prstGeom>
        </p:spPr>
      </p:pic>
      <p:pic>
        <p:nvPicPr>
          <p:cNvPr id="40" name="グラフィックス 39" descr="稲妻 単色塗りつぶし">
            <a:extLst>
              <a:ext uri="{FF2B5EF4-FFF2-40B4-BE49-F238E27FC236}">
                <a16:creationId xmlns:a16="http://schemas.microsoft.com/office/drawing/2014/main" id="{877C56F3-EC70-FDF3-7E1F-DFC953EA9E7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3249641" flipH="1">
            <a:off x="3885789" y="2905784"/>
            <a:ext cx="325517" cy="325517"/>
          </a:xfrm>
          <a:prstGeom prst="rect">
            <a:avLst/>
          </a:prstGeom>
        </p:spPr>
      </p:pic>
      <p:pic>
        <p:nvPicPr>
          <p:cNvPr id="41" name="図 40">
            <a:extLst>
              <a:ext uri="{FF2B5EF4-FFF2-40B4-BE49-F238E27FC236}">
                <a16:creationId xmlns:a16="http://schemas.microsoft.com/office/drawing/2014/main" id="{590029BF-EF32-3D54-4420-08E1B4BDFB9E}"/>
              </a:ext>
            </a:extLst>
          </p:cNvPr>
          <p:cNvPicPr>
            <a:picLocks noChangeAspect="1"/>
          </p:cNvPicPr>
          <p:nvPr/>
        </p:nvPicPr>
        <p:blipFill>
          <a:blip r:embed="rId16" cstate="print">
            <a:extLst>
              <a:ext uri="{28A0092B-C50C-407E-A947-70E740481C1C}">
                <a14:useLocalDpi xmlns:a14="http://schemas.microsoft.com/office/drawing/2010/main"/>
              </a:ext>
            </a:extLst>
          </a:blip>
          <a:srcRect/>
          <a:stretch/>
        </p:blipFill>
        <p:spPr>
          <a:xfrm rot="1141433" flipH="1">
            <a:off x="4416807" y="1841074"/>
            <a:ext cx="260412" cy="256137"/>
          </a:xfrm>
          <a:prstGeom prst="rect">
            <a:avLst/>
          </a:prstGeom>
        </p:spPr>
      </p:pic>
      <p:pic>
        <p:nvPicPr>
          <p:cNvPr id="9" name="図 8" descr="挿絵 が含まれている画像&#10;&#10;AI によって生成されたコンテンツは間違っている可能性があります。">
            <a:extLst>
              <a:ext uri="{FF2B5EF4-FFF2-40B4-BE49-F238E27FC236}">
                <a16:creationId xmlns:a16="http://schemas.microsoft.com/office/drawing/2014/main" id="{527B4D30-88D4-A0B9-5C06-DFDBA6D505B8}"/>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7247125" y="5163281"/>
            <a:ext cx="1892784" cy="1101177"/>
          </a:xfrm>
          <a:prstGeom prst="rect">
            <a:avLst/>
          </a:prstGeom>
        </p:spPr>
      </p:pic>
      <p:sp>
        <p:nvSpPr>
          <p:cNvPr id="18" name="星: 4 pt 17">
            <a:extLst>
              <a:ext uri="{FF2B5EF4-FFF2-40B4-BE49-F238E27FC236}">
                <a16:creationId xmlns:a16="http://schemas.microsoft.com/office/drawing/2014/main" id="{3931922E-F54E-5553-30CC-FE23DE6F835C}"/>
              </a:ext>
            </a:extLst>
          </p:cNvPr>
          <p:cNvSpPr/>
          <p:nvPr/>
        </p:nvSpPr>
        <p:spPr>
          <a:xfrm rot="1060089">
            <a:off x="9055344" y="5174492"/>
            <a:ext cx="173846" cy="186029"/>
          </a:xfrm>
          <a:prstGeom prst="star4">
            <a:avLst>
              <a:gd name="adj" fmla="val 30706"/>
            </a:avLst>
          </a:prstGeom>
          <a:solidFill>
            <a:schemeClr val="accent4"/>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BIZ UDPゴシック"/>
              <a:ea typeface="BIZ UDPゴシック"/>
              <a:cs typeface="+mn-cs"/>
            </a:endParaRPr>
          </a:p>
        </p:txBody>
      </p:sp>
      <p:sp>
        <p:nvSpPr>
          <p:cNvPr id="22" name="星: 4 pt 21">
            <a:extLst>
              <a:ext uri="{FF2B5EF4-FFF2-40B4-BE49-F238E27FC236}">
                <a16:creationId xmlns:a16="http://schemas.microsoft.com/office/drawing/2014/main" id="{88BBE569-E137-2A0F-89F0-C0878C432862}"/>
              </a:ext>
            </a:extLst>
          </p:cNvPr>
          <p:cNvSpPr/>
          <p:nvPr/>
        </p:nvSpPr>
        <p:spPr>
          <a:xfrm rot="1060089">
            <a:off x="9281693" y="5164483"/>
            <a:ext cx="107206" cy="112501"/>
          </a:xfrm>
          <a:prstGeom prst="star4">
            <a:avLst>
              <a:gd name="adj" fmla="val 30706"/>
            </a:avLst>
          </a:prstGeom>
          <a:solidFill>
            <a:schemeClr val="accent4"/>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BIZ UDPゴシック"/>
              <a:ea typeface="BIZ UDPゴシック"/>
              <a:cs typeface="+mn-cs"/>
            </a:endParaRPr>
          </a:p>
        </p:txBody>
      </p:sp>
      <p:sp>
        <p:nvSpPr>
          <p:cNvPr id="24" name="星: 4 pt 23">
            <a:extLst>
              <a:ext uri="{FF2B5EF4-FFF2-40B4-BE49-F238E27FC236}">
                <a16:creationId xmlns:a16="http://schemas.microsoft.com/office/drawing/2014/main" id="{234B4E49-6687-549D-8C8F-ADA17C4CB252}"/>
              </a:ext>
            </a:extLst>
          </p:cNvPr>
          <p:cNvSpPr/>
          <p:nvPr/>
        </p:nvSpPr>
        <p:spPr>
          <a:xfrm rot="20790185">
            <a:off x="7239135" y="5311553"/>
            <a:ext cx="173846" cy="186029"/>
          </a:xfrm>
          <a:prstGeom prst="star4">
            <a:avLst>
              <a:gd name="adj" fmla="val 30706"/>
            </a:avLst>
          </a:prstGeom>
          <a:solidFill>
            <a:schemeClr val="accent4"/>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BIZ UDPゴシック"/>
              <a:ea typeface="BIZ UDPゴシック"/>
              <a:cs typeface="+mn-cs"/>
            </a:endParaRPr>
          </a:p>
        </p:txBody>
      </p:sp>
      <p:sp>
        <p:nvSpPr>
          <p:cNvPr id="30" name="星: 4 pt 29">
            <a:extLst>
              <a:ext uri="{FF2B5EF4-FFF2-40B4-BE49-F238E27FC236}">
                <a16:creationId xmlns:a16="http://schemas.microsoft.com/office/drawing/2014/main" id="{5BB6285B-F9CB-CF2D-AB34-B08556677948}"/>
              </a:ext>
            </a:extLst>
          </p:cNvPr>
          <p:cNvSpPr/>
          <p:nvPr/>
        </p:nvSpPr>
        <p:spPr>
          <a:xfrm rot="321302">
            <a:off x="8015170" y="5052634"/>
            <a:ext cx="107206" cy="112501"/>
          </a:xfrm>
          <a:prstGeom prst="star4">
            <a:avLst>
              <a:gd name="adj" fmla="val 30706"/>
            </a:avLst>
          </a:prstGeom>
          <a:solidFill>
            <a:schemeClr val="accent4"/>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BIZ UDPゴシック"/>
              <a:ea typeface="BIZ UDPゴシック"/>
              <a:cs typeface="+mn-cs"/>
            </a:endParaRPr>
          </a:p>
        </p:txBody>
      </p:sp>
      <p:pic>
        <p:nvPicPr>
          <p:cNvPr id="32" name="図プレースホルダー 28" descr="アイコン が含まれている画像&#10;&#10;AI によって生成されたコンテンツは間違っている可能性があります。">
            <a:extLst>
              <a:ext uri="{FF2B5EF4-FFF2-40B4-BE49-F238E27FC236}">
                <a16:creationId xmlns:a16="http://schemas.microsoft.com/office/drawing/2014/main" id="{61F4AD9A-1409-8E24-0CDA-DA1C688A08F2}"/>
              </a:ext>
            </a:extLst>
          </p:cNvPr>
          <p:cNvPicPr>
            <a:picLocks noChangeAspect="1"/>
          </p:cNvPicPr>
          <p:nvPr/>
        </p:nvPicPr>
        <p:blipFill>
          <a:blip r:embed="rId18" cstate="print">
            <a:extLst>
              <a:ext uri="{28A0092B-C50C-407E-A947-70E740481C1C}">
                <a14:useLocalDpi xmlns:a14="http://schemas.microsoft.com/office/drawing/2010/main"/>
              </a:ext>
            </a:extLst>
          </a:blip>
          <a:srcRect t="-4593" b="-5148"/>
          <a:stretch/>
        </p:blipFill>
        <p:spPr>
          <a:xfrm>
            <a:off x="8514700" y="2737858"/>
            <a:ext cx="850900" cy="1098550"/>
          </a:xfrm>
          <a:prstGeom prst="rect">
            <a:avLst/>
          </a:prstGeom>
        </p:spPr>
      </p:pic>
    </p:spTree>
    <p:extLst>
      <p:ext uri="{BB962C8B-B14F-4D97-AF65-F5344CB8AC3E}">
        <p14:creationId xmlns:p14="http://schemas.microsoft.com/office/powerpoint/2010/main" val="17598787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13C99D-D488-6408-E9D3-3BBDE1D9DEBD}"/>
              </a:ext>
            </a:extLst>
          </p:cNvPr>
          <p:cNvSpPr>
            <a:spLocks noGrp="1"/>
          </p:cNvSpPr>
          <p:nvPr>
            <p:ph type="title"/>
          </p:nvPr>
        </p:nvSpPr>
        <p:spPr>
          <a:xfrm>
            <a:off x="207213" y="78335"/>
            <a:ext cx="9212831" cy="594393"/>
          </a:xfrm>
        </p:spPr>
        <p:txBody>
          <a:bodyPr/>
          <a:lstStyle/>
          <a:p>
            <a:r>
              <a:rPr lang="ja-JP" altLang="en-US" dirty="0"/>
              <a:t>４　人材の育成及び活用等</a:t>
            </a:r>
          </a:p>
        </p:txBody>
      </p:sp>
      <p:sp>
        <p:nvSpPr>
          <p:cNvPr id="3" name="テキスト プレースホルダー 2">
            <a:extLst>
              <a:ext uri="{FF2B5EF4-FFF2-40B4-BE49-F238E27FC236}">
                <a16:creationId xmlns:a16="http://schemas.microsoft.com/office/drawing/2014/main" id="{656E3240-63D1-323A-79C7-3605714D558D}"/>
              </a:ext>
            </a:extLst>
          </p:cNvPr>
          <p:cNvSpPr>
            <a:spLocks noGrp="1"/>
          </p:cNvSpPr>
          <p:nvPr>
            <p:ph type="body" sz="quarter" idx="10"/>
          </p:nvPr>
        </p:nvSpPr>
        <p:spPr>
          <a:xfrm>
            <a:off x="291666" y="933883"/>
            <a:ext cx="8993649" cy="446837"/>
          </a:xfrm>
        </p:spPr>
        <p:txBody>
          <a:bodyPr/>
          <a:lstStyle/>
          <a:p>
            <a:r>
              <a:rPr lang="ja-JP" altLang="en-US"/>
              <a:t>４　誰一人取り残されないためのデジタルデバイド対策</a:t>
            </a:r>
          </a:p>
        </p:txBody>
      </p:sp>
      <p:sp>
        <p:nvSpPr>
          <p:cNvPr id="11" name="テキスト プレースホルダー 10">
            <a:extLst>
              <a:ext uri="{FF2B5EF4-FFF2-40B4-BE49-F238E27FC236}">
                <a16:creationId xmlns:a16="http://schemas.microsoft.com/office/drawing/2014/main" id="{B2CD016E-04A4-490D-9E9F-9734FAFE1C53}"/>
              </a:ext>
            </a:extLst>
          </p:cNvPr>
          <p:cNvSpPr>
            <a:spLocks noGrp="1"/>
          </p:cNvSpPr>
          <p:nvPr>
            <p:ph type="body" sz="quarter" idx="11"/>
          </p:nvPr>
        </p:nvSpPr>
        <p:spPr>
          <a:xfrm>
            <a:off x="5373977" y="1959358"/>
            <a:ext cx="2894400" cy="2045514"/>
          </a:xfrm>
        </p:spPr>
        <p:txBody>
          <a:bodyPr>
            <a:normAutofit/>
          </a:bodyPr>
          <a:lstStyle/>
          <a:p>
            <a:r>
              <a:rPr lang="ja-JP" altLang="en-US"/>
              <a:t>デジタル社会の恩恵を誰もが享受できるように、環境整備やデジタル活用支援などによってアクセシビリティの確保が進み、デジタルデバイドが解消されている。</a:t>
            </a:r>
          </a:p>
        </p:txBody>
      </p:sp>
      <p:sp>
        <p:nvSpPr>
          <p:cNvPr id="13" name="テキスト プレースホルダー 12">
            <a:extLst>
              <a:ext uri="{FF2B5EF4-FFF2-40B4-BE49-F238E27FC236}">
                <a16:creationId xmlns:a16="http://schemas.microsoft.com/office/drawing/2014/main" id="{9E962C89-EF04-629C-8B7F-3856946952BA}"/>
              </a:ext>
            </a:extLst>
          </p:cNvPr>
          <p:cNvSpPr>
            <a:spLocks noGrp="1"/>
          </p:cNvSpPr>
          <p:nvPr>
            <p:ph type="body" sz="quarter" idx="15"/>
          </p:nvPr>
        </p:nvSpPr>
        <p:spPr>
          <a:xfrm>
            <a:off x="349200" y="1959357"/>
            <a:ext cx="2893001" cy="2045515"/>
          </a:xfrm>
        </p:spPr>
        <p:txBody>
          <a:bodyPr/>
          <a:lstStyle/>
          <a:p>
            <a:r>
              <a:rPr lang="ja-JP" altLang="en-US"/>
              <a:t>居住地域や年齢、障害の有無等に関係なく、誰一人取り残されないデジタル社会を実現していく必要がある。</a:t>
            </a:r>
          </a:p>
        </p:txBody>
      </p:sp>
      <p:sp>
        <p:nvSpPr>
          <p:cNvPr id="9" name="テキスト プレースホルダー 8">
            <a:extLst>
              <a:ext uri="{FF2B5EF4-FFF2-40B4-BE49-F238E27FC236}">
                <a16:creationId xmlns:a16="http://schemas.microsoft.com/office/drawing/2014/main" id="{98D56CDF-63A5-9D7D-414D-4296277E1F82}"/>
              </a:ext>
            </a:extLst>
          </p:cNvPr>
          <p:cNvSpPr>
            <a:spLocks noGrp="1"/>
          </p:cNvSpPr>
          <p:nvPr>
            <p:ph type="body" sz="quarter" idx="19"/>
          </p:nvPr>
        </p:nvSpPr>
        <p:spPr>
          <a:xfrm>
            <a:off x="349200" y="4758063"/>
            <a:ext cx="7812612" cy="284163"/>
          </a:xfrm>
        </p:spPr>
        <p:txBody>
          <a:bodyPr/>
          <a:lstStyle/>
          <a:p>
            <a:r>
              <a:rPr lang="ja-JP" altLang="en-US"/>
              <a:t>デジタルデバイドを解消するため、環境整備やデジタル活用支援等に取り組む。</a:t>
            </a:r>
          </a:p>
        </p:txBody>
      </p:sp>
      <p:sp>
        <p:nvSpPr>
          <p:cNvPr id="12" name="テキスト プレースホルダー 11">
            <a:extLst>
              <a:ext uri="{FF2B5EF4-FFF2-40B4-BE49-F238E27FC236}">
                <a16:creationId xmlns:a16="http://schemas.microsoft.com/office/drawing/2014/main" id="{46160D1D-B51E-4173-BD5D-DBF9159D4A6C}"/>
              </a:ext>
            </a:extLst>
          </p:cNvPr>
          <p:cNvSpPr>
            <a:spLocks noGrp="1"/>
          </p:cNvSpPr>
          <p:nvPr>
            <p:ph type="body" sz="quarter" idx="13"/>
          </p:nvPr>
        </p:nvSpPr>
        <p:spPr>
          <a:xfrm>
            <a:off x="618128" y="5062709"/>
            <a:ext cx="6508800" cy="1052216"/>
          </a:xfrm>
        </p:spPr>
        <p:txBody>
          <a:bodyPr/>
          <a:lstStyle/>
          <a:p>
            <a:r>
              <a:rPr lang="ja-JP" altLang="en-US" dirty="0"/>
              <a:t>地域間格差の是正を目的とした通信環境整備の支援</a:t>
            </a:r>
            <a:endParaRPr lang="en-US" altLang="ja-JP" dirty="0"/>
          </a:p>
          <a:p>
            <a:r>
              <a:rPr lang="ja-JP" altLang="en-US" dirty="0"/>
              <a:t>誰もが必要な情報にアクセスしやすい情報発信の実施</a:t>
            </a:r>
            <a:endParaRPr lang="en-US" altLang="ja-JP" dirty="0"/>
          </a:p>
          <a:p>
            <a:r>
              <a:rPr lang="ja-JP" altLang="en-US" dirty="0"/>
              <a:t>年齢によるデジタルデバイドの解消につながる支援</a:t>
            </a:r>
          </a:p>
        </p:txBody>
      </p:sp>
      <p:pic>
        <p:nvPicPr>
          <p:cNvPr id="17" name="図プレースホルダー 4" descr="アイコン&#10;&#10;AI によって生成されたコンテンツは間違っている可能性があります。">
            <a:extLst>
              <a:ext uri="{FF2B5EF4-FFF2-40B4-BE49-F238E27FC236}">
                <a16:creationId xmlns:a16="http://schemas.microsoft.com/office/drawing/2014/main" id="{371D7739-CFFB-955A-3B69-CDDBAFCF5FD2}"/>
              </a:ext>
            </a:extLst>
          </p:cNvPr>
          <p:cNvPicPr>
            <a:picLocks noChangeAspect="1"/>
          </p:cNvPicPr>
          <p:nvPr/>
        </p:nvPicPr>
        <p:blipFill>
          <a:blip r:embed="rId2" cstate="print">
            <a:extLst>
              <a:ext uri="{28A0092B-C50C-407E-A947-70E740481C1C}">
                <a14:useLocalDpi xmlns:a14="http://schemas.microsoft.com/office/drawing/2010/main"/>
              </a:ext>
            </a:extLst>
          </a:blip>
          <a:srcRect t="-1433" b="929"/>
          <a:stretch/>
        </p:blipFill>
        <p:spPr>
          <a:xfrm>
            <a:off x="4038075" y="2347634"/>
            <a:ext cx="583967" cy="741704"/>
          </a:xfrm>
          <a:prstGeom prst="rect">
            <a:avLst/>
          </a:prstGeom>
        </p:spPr>
      </p:pic>
      <p:pic>
        <p:nvPicPr>
          <p:cNvPr id="18" name="図 17" descr="図形&#10;&#10;AI によって生成されたコンテンツは間違っている可能性があります。">
            <a:extLst>
              <a:ext uri="{FF2B5EF4-FFF2-40B4-BE49-F238E27FC236}">
                <a16:creationId xmlns:a16="http://schemas.microsoft.com/office/drawing/2014/main" id="{5B9061EF-6974-C91B-9341-D7A24A7E450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flipH="1">
            <a:off x="3232588" y="1869220"/>
            <a:ext cx="842434" cy="786272"/>
          </a:xfrm>
          <a:prstGeom prst="rect">
            <a:avLst/>
          </a:prstGeom>
        </p:spPr>
      </p:pic>
      <p:pic>
        <p:nvPicPr>
          <p:cNvPr id="19" name="図 18" descr="図形, 四角形&#10;&#10;AI によって生成されたコンテンツは間違っている可能性があります。">
            <a:extLst>
              <a:ext uri="{FF2B5EF4-FFF2-40B4-BE49-F238E27FC236}">
                <a16:creationId xmlns:a16="http://schemas.microsoft.com/office/drawing/2014/main" id="{DCE8095A-8F93-7B62-3AD9-F49568CF984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701777" y="2124891"/>
            <a:ext cx="409920" cy="433825"/>
          </a:xfrm>
          <a:prstGeom prst="rect">
            <a:avLst/>
          </a:prstGeom>
        </p:spPr>
      </p:pic>
      <p:pic>
        <p:nvPicPr>
          <p:cNvPr id="20" name="図 19" descr="時計 が含まれている画像&#10;&#10;AI によって生成されたコンテンツは間違っている可能性があります。">
            <a:extLst>
              <a:ext uri="{FF2B5EF4-FFF2-40B4-BE49-F238E27FC236}">
                <a16:creationId xmlns:a16="http://schemas.microsoft.com/office/drawing/2014/main" id="{B4A9D8FB-9329-0FFD-2592-4BAA0367FF2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292462" y="2435918"/>
            <a:ext cx="1306487" cy="1160907"/>
          </a:xfrm>
          <a:prstGeom prst="rect">
            <a:avLst/>
          </a:prstGeom>
        </p:spPr>
      </p:pic>
      <p:pic>
        <p:nvPicPr>
          <p:cNvPr id="24" name="図 23" descr="アイコン&#10;&#10;AI によって生成されたコンテンツは間違っている可能性があります。">
            <a:extLst>
              <a:ext uri="{FF2B5EF4-FFF2-40B4-BE49-F238E27FC236}">
                <a16:creationId xmlns:a16="http://schemas.microsoft.com/office/drawing/2014/main" id="{8398BA8B-A5A1-114E-5F6D-2639606F11F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955205" y="2978532"/>
            <a:ext cx="903907" cy="958453"/>
          </a:xfrm>
          <a:prstGeom prst="rect">
            <a:avLst/>
          </a:prstGeom>
        </p:spPr>
      </p:pic>
      <p:pic>
        <p:nvPicPr>
          <p:cNvPr id="25" name="図 24" descr="図形, 正方形&#10;&#10;AI によって生成されたコンテンツは間違っている可能性があります。">
            <a:extLst>
              <a:ext uri="{FF2B5EF4-FFF2-40B4-BE49-F238E27FC236}">
                <a16:creationId xmlns:a16="http://schemas.microsoft.com/office/drawing/2014/main" id="{12265643-2446-E322-F83F-0DDCAAAB52C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414688" y="1966140"/>
            <a:ext cx="201555" cy="397573"/>
          </a:xfrm>
          <a:prstGeom prst="rect">
            <a:avLst/>
          </a:prstGeom>
        </p:spPr>
      </p:pic>
      <p:sp>
        <p:nvSpPr>
          <p:cNvPr id="34" name="フリーフォーム: 図形 33">
            <a:extLst>
              <a:ext uri="{FF2B5EF4-FFF2-40B4-BE49-F238E27FC236}">
                <a16:creationId xmlns:a16="http://schemas.microsoft.com/office/drawing/2014/main" id="{FE08CD1B-79A1-D5C1-4790-2BED01F49983}"/>
              </a:ext>
            </a:extLst>
          </p:cNvPr>
          <p:cNvSpPr>
            <a:spLocks noChangeAspect="1"/>
          </p:cNvSpPr>
          <p:nvPr/>
        </p:nvSpPr>
        <p:spPr>
          <a:xfrm rot="9126921">
            <a:off x="3534474" y="2216841"/>
            <a:ext cx="1078443" cy="2302124"/>
          </a:xfrm>
          <a:custGeom>
            <a:avLst/>
            <a:gdLst>
              <a:gd name="connsiteX0" fmla="*/ 938175 w 938175"/>
              <a:gd name="connsiteY0" fmla="*/ 2002698 h 2002698"/>
              <a:gd name="connsiteX1" fmla="*/ 434862 w 938175"/>
              <a:gd name="connsiteY1" fmla="*/ 1305523 h 2002698"/>
              <a:gd name="connsiteX2" fmla="*/ 530851 w 938175"/>
              <a:gd name="connsiteY2" fmla="*/ 1208742 h 2002698"/>
              <a:gd name="connsiteX3" fmla="*/ 218126 w 938175"/>
              <a:gd name="connsiteY3" fmla="*/ 762175 h 2002698"/>
              <a:gd name="connsiteX4" fmla="*/ 330185 w 938175"/>
              <a:gd name="connsiteY4" fmla="*/ 624200 h 2002698"/>
              <a:gd name="connsiteX5" fmla="*/ 0 w 938175"/>
              <a:gd name="connsiteY5" fmla="*/ 155732 h 2002698"/>
              <a:gd name="connsiteX6" fmla="*/ 141256 w 938175"/>
              <a:gd name="connsiteY6" fmla="*/ 0 h 2002698"/>
              <a:gd name="connsiteX7" fmla="*/ 499223 w 938175"/>
              <a:gd name="connsiteY7" fmla="*/ 189411 h 2002698"/>
              <a:gd name="connsiteX8" fmla="*/ 499741 w 938175"/>
              <a:gd name="connsiteY8" fmla="*/ 188432 h 2002698"/>
              <a:gd name="connsiteX9" fmla="*/ 558562 w 938175"/>
              <a:gd name="connsiteY9" fmla="*/ 384126 h 2002698"/>
              <a:gd name="connsiteX10" fmla="*/ 479946 w 938175"/>
              <a:gd name="connsiteY10" fmla="*/ 458901 h 2002698"/>
              <a:gd name="connsiteX11" fmla="*/ 720006 w 938175"/>
              <a:gd name="connsiteY11" fmla="*/ 1002249 h 2002698"/>
              <a:gd name="connsiteX12" fmla="*/ 641390 w 938175"/>
              <a:gd name="connsiteY12" fmla="*/ 1092981 h 200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8175" h="2002698">
                <a:moveTo>
                  <a:pt x="938175" y="2002698"/>
                </a:moveTo>
                <a:lnTo>
                  <a:pt x="434862" y="1305523"/>
                </a:lnTo>
                <a:lnTo>
                  <a:pt x="530851" y="1208742"/>
                </a:lnTo>
                <a:lnTo>
                  <a:pt x="218126" y="762175"/>
                </a:lnTo>
                <a:lnTo>
                  <a:pt x="330185" y="624200"/>
                </a:lnTo>
                <a:lnTo>
                  <a:pt x="0" y="155732"/>
                </a:lnTo>
                <a:lnTo>
                  <a:pt x="141256" y="0"/>
                </a:lnTo>
                <a:lnTo>
                  <a:pt x="499223" y="189411"/>
                </a:lnTo>
                <a:lnTo>
                  <a:pt x="499741" y="188432"/>
                </a:lnTo>
                <a:lnTo>
                  <a:pt x="558562" y="384126"/>
                </a:lnTo>
                <a:lnTo>
                  <a:pt x="479946" y="458901"/>
                </a:lnTo>
                <a:lnTo>
                  <a:pt x="720006" y="1002249"/>
                </a:lnTo>
                <a:lnTo>
                  <a:pt x="641390" y="1092981"/>
                </a:lnTo>
                <a:close/>
              </a:path>
            </a:pathLst>
          </a:custGeom>
          <a:gradFill flip="none" rotWithShape="1">
            <a:gsLst>
              <a:gs pos="0">
                <a:schemeClr val="bg1"/>
              </a:gs>
              <a:gs pos="50000">
                <a:schemeClr val="bg1">
                  <a:alpha val="80000"/>
                </a:schemeClr>
              </a:gs>
              <a:gs pos="100000">
                <a:schemeClr val="bg1">
                  <a:shade val="100000"/>
                  <a:satMod val="115000"/>
                  <a:alpha val="50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BIZ UDPゴシック"/>
              <a:ea typeface="BIZ UDPゴシック"/>
              <a:cs typeface="+mn-cs"/>
            </a:endParaRPr>
          </a:p>
        </p:txBody>
      </p:sp>
      <p:pic>
        <p:nvPicPr>
          <p:cNvPr id="7" name="図 6" descr="ウィンドウ, 記号, 挿絵 が含まれている画像&#10;&#10;AI によって生成されたコンテンツは間違っている可能性があります。">
            <a:extLst>
              <a:ext uri="{FF2B5EF4-FFF2-40B4-BE49-F238E27FC236}">
                <a16:creationId xmlns:a16="http://schemas.microsoft.com/office/drawing/2014/main" id="{4FBC7586-FE4E-F942-7C5A-8F985AAE8DDC}"/>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263481" y="4340641"/>
            <a:ext cx="541441" cy="720966"/>
          </a:xfrm>
          <a:prstGeom prst="rect">
            <a:avLst/>
          </a:prstGeom>
        </p:spPr>
      </p:pic>
      <p:pic>
        <p:nvPicPr>
          <p:cNvPr id="10" name="図 9">
            <a:extLst>
              <a:ext uri="{FF2B5EF4-FFF2-40B4-BE49-F238E27FC236}">
                <a16:creationId xmlns:a16="http://schemas.microsoft.com/office/drawing/2014/main" id="{604B03D7-8B6B-C67D-D1F0-3585D2EA91B7}"/>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8545391" y="5813006"/>
            <a:ext cx="800628" cy="709128"/>
          </a:xfrm>
          <a:prstGeom prst="rect">
            <a:avLst/>
          </a:prstGeom>
        </p:spPr>
      </p:pic>
      <p:pic>
        <p:nvPicPr>
          <p:cNvPr id="28" name="図 27" descr="挿絵 が含まれている画像&#10;&#10;AI によって生成されたコンテンツは間違っている可能性があります。">
            <a:extLst>
              <a:ext uri="{FF2B5EF4-FFF2-40B4-BE49-F238E27FC236}">
                <a16:creationId xmlns:a16="http://schemas.microsoft.com/office/drawing/2014/main" id="{57882D22-8882-1274-B573-15574FE34A1F}"/>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8659645" y="4774789"/>
            <a:ext cx="1012165" cy="770176"/>
          </a:xfrm>
          <a:prstGeom prst="rect">
            <a:avLst/>
          </a:prstGeom>
        </p:spPr>
      </p:pic>
      <p:pic>
        <p:nvPicPr>
          <p:cNvPr id="30" name="図 29" descr="アイコン&#10;&#10;AI によって生成されたコンテンツは間違っている可能性があります。">
            <a:extLst>
              <a:ext uri="{FF2B5EF4-FFF2-40B4-BE49-F238E27FC236}">
                <a16:creationId xmlns:a16="http://schemas.microsoft.com/office/drawing/2014/main" id="{161D1FAD-7801-BDCD-70C8-C3FB39069B56}"/>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7994377" y="5177968"/>
            <a:ext cx="618170" cy="807273"/>
          </a:xfrm>
          <a:prstGeom prst="rect">
            <a:avLst/>
          </a:prstGeom>
        </p:spPr>
      </p:pic>
      <p:pic>
        <p:nvPicPr>
          <p:cNvPr id="32" name="図 31" descr="絵と文字の加工写真&#10;&#10;AI によって生成されたコンテンツは間違っている可能性があります。">
            <a:extLst>
              <a:ext uri="{FF2B5EF4-FFF2-40B4-BE49-F238E27FC236}">
                <a16:creationId xmlns:a16="http://schemas.microsoft.com/office/drawing/2014/main" id="{752DECCB-3213-5614-DE4E-4DEB04EB2599}"/>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7190862" y="4284922"/>
            <a:ext cx="1014011" cy="740017"/>
          </a:xfrm>
          <a:prstGeom prst="rect">
            <a:avLst/>
          </a:prstGeom>
        </p:spPr>
      </p:pic>
      <p:pic>
        <p:nvPicPr>
          <p:cNvPr id="23" name="図 22" descr="ケーキ, 記号, 誕生日 が含まれている画像&#10;&#10;AI によって生成されたコンテンツは間違っている可能性があります。">
            <a:extLst>
              <a:ext uri="{FF2B5EF4-FFF2-40B4-BE49-F238E27FC236}">
                <a16:creationId xmlns:a16="http://schemas.microsoft.com/office/drawing/2014/main" id="{7AB2B298-AB91-DB75-B57D-7D9174E7E427}"/>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7148912" y="4945806"/>
            <a:ext cx="479500" cy="767684"/>
          </a:xfrm>
          <a:prstGeom prst="rect">
            <a:avLst/>
          </a:prstGeom>
        </p:spPr>
      </p:pic>
      <p:pic>
        <p:nvPicPr>
          <p:cNvPr id="15" name="図 14" descr="アイコン&#10;&#10;AI によって生成されたコンテンツは間違っている可能性があります。">
            <a:extLst>
              <a:ext uri="{FF2B5EF4-FFF2-40B4-BE49-F238E27FC236}">
                <a16:creationId xmlns:a16="http://schemas.microsoft.com/office/drawing/2014/main" id="{90EFA41E-D4D3-2B55-8439-71AEB444381F}"/>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7388662" y="5645735"/>
            <a:ext cx="573868" cy="687584"/>
          </a:xfrm>
          <a:prstGeom prst="rect">
            <a:avLst/>
          </a:prstGeom>
        </p:spPr>
      </p:pic>
    </p:spTree>
    <p:extLst>
      <p:ext uri="{BB962C8B-B14F-4D97-AF65-F5344CB8AC3E}">
        <p14:creationId xmlns:p14="http://schemas.microsoft.com/office/powerpoint/2010/main" val="38572695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13C99D-D488-6408-E9D3-3BBDE1D9DEBD}"/>
              </a:ext>
            </a:extLst>
          </p:cNvPr>
          <p:cNvSpPr>
            <a:spLocks noGrp="1"/>
          </p:cNvSpPr>
          <p:nvPr>
            <p:ph type="title"/>
          </p:nvPr>
        </p:nvSpPr>
        <p:spPr>
          <a:xfrm>
            <a:off x="207213" y="78335"/>
            <a:ext cx="9212831" cy="594393"/>
          </a:xfrm>
        </p:spPr>
        <p:txBody>
          <a:bodyPr/>
          <a:lstStyle/>
          <a:p>
            <a:r>
              <a:rPr lang="ja-JP" altLang="en-US" dirty="0"/>
              <a:t>４　人材の育成及び活用等</a:t>
            </a:r>
          </a:p>
        </p:txBody>
      </p:sp>
      <p:sp>
        <p:nvSpPr>
          <p:cNvPr id="3" name="テキスト プレースホルダー 2">
            <a:extLst>
              <a:ext uri="{FF2B5EF4-FFF2-40B4-BE49-F238E27FC236}">
                <a16:creationId xmlns:a16="http://schemas.microsoft.com/office/drawing/2014/main" id="{656E3240-63D1-323A-79C7-3605714D558D}"/>
              </a:ext>
            </a:extLst>
          </p:cNvPr>
          <p:cNvSpPr>
            <a:spLocks noGrp="1"/>
          </p:cNvSpPr>
          <p:nvPr>
            <p:ph type="body" sz="quarter" idx="10"/>
          </p:nvPr>
        </p:nvSpPr>
        <p:spPr>
          <a:xfrm>
            <a:off x="291666" y="933883"/>
            <a:ext cx="8993649" cy="446837"/>
          </a:xfrm>
        </p:spPr>
        <p:txBody>
          <a:bodyPr/>
          <a:lstStyle/>
          <a:p>
            <a:r>
              <a:rPr lang="ja-JP" altLang="en-US"/>
              <a:t>５　安全・安心なデジタル社会の実現に向けたリテラシー向上</a:t>
            </a:r>
          </a:p>
        </p:txBody>
      </p:sp>
      <p:sp>
        <p:nvSpPr>
          <p:cNvPr id="11" name="テキスト プレースホルダー 10">
            <a:extLst>
              <a:ext uri="{FF2B5EF4-FFF2-40B4-BE49-F238E27FC236}">
                <a16:creationId xmlns:a16="http://schemas.microsoft.com/office/drawing/2014/main" id="{81E552EF-87ED-3A0B-5522-6D687C64A327}"/>
              </a:ext>
            </a:extLst>
          </p:cNvPr>
          <p:cNvSpPr>
            <a:spLocks noGrp="1"/>
          </p:cNvSpPr>
          <p:nvPr>
            <p:ph type="body" sz="quarter" idx="11"/>
          </p:nvPr>
        </p:nvSpPr>
        <p:spPr>
          <a:xfrm>
            <a:off x="5373977" y="1959358"/>
            <a:ext cx="2894400" cy="2045514"/>
          </a:xfrm>
        </p:spPr>
        <p:txBody>
          <a:bodyPr/>
          <a:lstStyle/>
          <a:p>
            <a:r>
              <a:rPr lang="ja-JP" altLang="en-US" dirty="0"/>
              <a:t>すべての人がデジタル社会を生きるために必要なリテラシーを身につけられる環境が整い、不安なくデジタルを使うことができている。</a:t>
            </a:r>
          </a:p>
        </p:txBody>
      </p:sp>
      <p:sp>
        <p:nvSpPr>
          <p:cNvPr id="13" name="テキスト プレースホルダー 12">
            <a:extLst>
              <a:ext uri="{FF2B5EF4-FFF2-40B4-BE49-F238E27FC236}">
                <a16:creationId xmlns:a16="http://schemas.microsoft.com/office/drawing/2014/main" id="{BE7642EB-2234-2D83-0704-9000CC90304C}"/>
              </a:ext>
            </a:extLst>
          </p:cNvPr>
          <p:cNvSpPr>
            <a:spLocks noGrp="1"/>
          </p:cNvSpPr>
          <p:nvPr>
            <p:ph type="body" sz="quarter" idx="15"/>
          </p:nvPr>
        </p:nvSpPr>
        <p:spPr>
          <a:xfrm>
            <a:off x="349200" y="1959357"/>
            <a:ext cx="2893001" cy="2045515"/>
          </a:xfrm>
        </p:spPr>
        <p:txBody>
          <a:bodyPr/>
          <a:lstStyle/>
          <a:p>
            <a:r>
              <a:rPr lang="ja-JP" altLang="en-US" dirty="0"/>
              <a:t>あらゆる人がデジタルを当たり前に使う社会が進展する中、リスクも急激に増大しており、すべての人のリテラシーの向上が必要である。</a:t>
            </a:r>
          </a:p>
        </p:txBody>
      </p:sp>
      <p:sp>
        <p:nvSpPr>
          <p:cNvPr id="8" name="テキスト プレースホルダー 7">
            <a:extLst>
              <a:ext uri="{FF2B5EF4-FFF2-40B4-BE49-F238E27FC236}">
                <a16:creationId xmlns:a16="http://schemas.microsoft.com/office/drawing/2014/main" id="{BC009102-DD3C-901E-E8A8-1A2B35FCC5E9}"/>
              </a:ext>
            </a:extLst>
          </p:cNvPr>
          <p:cNvSpPr>
            <a:spLocks noGrp="1"/>
          </p:cNvSpPr>
          <p:nvPr>
            <p:ph type="body" sz="quarter" idx="19"/>
          </p:nvPr>
        </p:nvSpPr>
        <p:spPr>
          <a:xfrm>
            <a:off x="349200" y="4758063"/>
            <a:ext cx="7812612" cy="284163"/>
          </a:xfrm>
        </p:spPr>
        <p:txBody>
          <a:bodyPr/>
          <a:lstStyle/>
          <a:p>
            <a:r>
              <a:rPr lang="ja-JP" altLang="en-US" dirty="0"/>
              <a:t>啓発活動や情報発信、講座の実施等により、県全体のリテラシー向上を図る。</a:t>
            </a:r>
          </a:p>
        </p:txBody>
      </p:sp>
      <p:sp>
        <p:nvSpPr>
          <p:cNvPr id="12" name="テキスト プレースホルダー 11">
            <a:extLst>
              <a:ext uri="{FF2B5EF4-FFF2-40B4-BE49-F238E27FC236}">
                <a16:creationId xmlns:a16="http://schemas.microsoft.com/office/drawing/2014/main" id="{6854D2B3-D282-2BB6-BB28-25486A3A78E6}"/>
              </a:ext>
            </a:extLst>
          </p:cNvPr>
          <p:cNvSpPr>
            <a:spLocks noGrp="1"/>
          </p:cNvSpPr>
          <p:nvPr>
            <p:ph type="body" sz="quarter" idx="13"/>
          </p:nvPr>
        </p:nvSpPr>
        <p:spPr>
          <a:xfrm>
            <a:off x="618127" y="5062709"/>
            <a:ext cx="6649447" cy="1052216"/>
          </a:xfrm>
        </p:spPr>
        <p:txBody>
          <a:bodyPr>
            <a:noAutofit/>
          </a:bodyPr>
          <a:lstStyle/>
          <a:p>
            <a:r>
              <a:rPr lang="ja-JP" altLang="en-US" dirty="0"/>
              <a:t>インターネット関連消費者被害の防止を図るための啓発活動等の推進</a:t>
            </a:r>
            <a:endParaRPr lang="en-US" altLang="ja-JP" dirty="0"/>
          </a:p>
          <a:p>
            <a:r>
              <a:rPr lang="ja-JP" altLang="en-US" dirty="0"/>
              <a:t>インターネットを通じた青少年の犯罪被害防止のための啓発活動等の推進</a:t>
            </a:r>
          </a:p>
          <a:p>
            <a:r>
              <a:rPr lang="ja-JP" altLang="en-US" dirty="0"/>
              <a:t>情報モラルや情報活用について学ぶことができる教材等の利用促進</a:t>
            </a:r>
          </a:p>
        </p:txBody>
      </p:sp>
      <p:pic>
        <p:nvPicPr>
          <p:cNvPr id="16" name="図プレースホルダー 4" descr="アイコン&#10;&#10;AI によって生成されたコンテンツは間違っている可能性があります。">
            <a:extLst>
              <a:ext uri="{FF2B5EF4-FFF2-40B4-BE49-F238E27FC236}">
                <a16:creationId xmlns:a16="http://schemas.microsoft.com/office/drawing/2014/main" id="{41C01742-F110-33FE-2E4F-3212094CE43A}"/>
              </a:ext>
            </a:extLst>
          </p:cNvPr>
          <p:cNvPicPr>
            <a:picLocks noChangeAspect="1"/>
          </p:cNvPicPr>
          <p:nvPr/>
        </p:nvPicPr>
        <p:blipFill>
          <a:blip r:embed="rId2" cstate="print">
            <a:extLst>
              <a:ext uri="{28A0092B-C50C-407E-A947-70E740481C1C}">
                <a14:useLocalDpi xmlns:a14="http://schemas.microsoft.com/office/drawing/2010/main"/>
              </a:ext>
            </a:extLst>
          </a:blip>
          <a:srcRect t="-1485" b="-3941"/>
          <a:stretch/>
        </p:blipFill>
        <p:spPr>
          <a:xfrm>
            <a:off x="3729470" y="3076359"/>
            <a:ext cx="845622" cy="837491"/>
          </a:xfrm>
          <a:prstGeom prst="rect">
            <a:avLst/>
          </a:prstGeom>
        </p:spPr>
      </p:pic>
      <p:pic>
        <p:nvPicPr>
          <p:cNvPr id="18" name="図 17" descr="アイコン&#10;&#10;AI によって生成されたコンテンツは間違っている可能性があります。">
            <a:extLst>
              <a:ext uri="{FF2B5EF4-FFF2-40B4-BE49-F238E27FC236}">
                <a16:creationId xmlns:a16="http://schemas.microsoft.com/office/drawing/2014/main" id="{D21888C7-B76F-B347-C228-A2D2C83EB6E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524750" y="2020225"/>
            <a:ext cx="1007274" cy="665315"/>
          </a:xfrm>
          <a:prstGeom prst="rect">
            <a:avLst/>
          </a:prstGeom>
        </p:spPr>
      </p:pic>
      <p:pic>
        <p:nvPicPr>
          <p:cNvPr id="20" name="図 19" descr="アイコン&#10;&#10;AI によって生成されたコンテンツは間違っている可能性があります。">
            <a:extLst>
              <a:ext uri="{FF2B5EF4-FFF2-40B4-BE49-F238E27FC236}">
                <a16:creationId xmlns:a16="http://schemas.microsoft.com/office/drawing/2014/main" id="{B86B41EA-3E82-522B-7159-F6CA7497EA3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153113" y="2768914"/>
            <a:ext cx="696324" cy="762355"/>
          </a:xfrm>
          <a:prstGeom prst="rect">
            <a:avLst/>
          </a:prstGeom>
        </p:spPr>
      </p:pic>
      <p:pic>
        <p:nvPicPr>
          <p:cNvPr id="21" name="図 20" descr="アイコン&#10;&#10;AI によって生成されたコンテンツは間違っている可能性があります。">
            <a:extLst>
              <a:ext uri="{FF2B5EF4-FFF2-40B4-BE49-F238E27FC236}">
                <a16:creationId xmlns:a16="http://schemas.microsoft.com/office/drawing/2014/main" id="{6FE5ACD9-874E-952E-DC75-61A0C2D3D2A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892983" y="1859491"/>
            <a:ext cx="722193" cy="685089"/>
          </a:xfrm>
          <a:prstGeom prst="rect">
            <a:avLst/>
          </a:prstGeom>
        </p:spPr>
      </p:pic>
      <p:pic>
        <p:nvPicPr>
          <p:cNvPr id="22" name="図プレースホルダー 4" descr="アイコン&#10;&#10;AI によって生成されたコンテンツは間違っている可能性があります。">
            <a:extLst>
              <a:ext uri="{FF2B5EF4-FFF2-40B4-BE49-F238E27FC236}">
                <a16:creationId xmlns:a16="http://schemas.microsoft.com/office/drawing/2014/main" id="{661D9F05-2A8A-E1A6-9822-6526B04D3336}"/>
              </a:ext>
            </a:extLst>
          </p:cNvPr>
          <p:cNvPicPr>
            <a:picLocks noChangeAspect="1"/>
          </p:cNvPicPr>
          <p:nvPr/>
        </p:nvPicPr>
        <p:blipFill>
          <a:blip r:embed="rId6" cstate="print">
            <a:extLst>
              <a:ext uri="{28A0092B-C50C-407E-A947-70E740481C1C}">
                <a14:useLocalDpi xmlns:a14="http://schemas.microsoft.com/office/drawing/2010/main"/>
              </a:ext>
            </a:extLst>
          </a:blip>
          <a:srcRect t="-1485" b="-3941"/>
          <a:stretch/>
        </p:blipFill>
        <p:spPr>
          <a:xfrm>
            <a:off x="8771039" y="3135099"/>
            <a:ext cx="789132" cy="781544"/>
          </a:xfrm>
          <a:prstGeom prst="rect">
            <a:avLst/>
          </a:prstGeom>
        </p:spPr>
      </p:pic>
      <p:pic>
        <p:nvPicPr>
          <p:cNvPr id="25" name="図 24" descr="アイコン&#10;&#10;AI によって生成されたコンテンツは間違っている可能性があります。">
            <a:extLst>
              <a:ext uri="{FF2B5EF4-FFF2-40B4-BE49-F238E27FC236}">
                <a16:creationId xmlns:a16="http://schemas.microsoft.com/office/drawing/2014/main" id="{52407F66-E7C6-D66E-BF22-35439C49843B}"/>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173879" y="2518271"/>
            <a:ext cx="722193" cy="839693"/>
          </a:xfrm>
          <a:prstGeom prst="rect">
            <a:avLst/>
          </a:prstGeom>
        </p:spPr>
      </p:pic>
      <p:pic>
        <p:nvPicPr>
          <p:cNvPr id="27" name="グラフィックス 26" descr="追加 単色塗りつぶし">
            <a:extLst>
              <a:ext uri="{FF2B5EF4-FFF2-40B4-BE49-F238E27FC236}">
                <a16:creationId xmlns:a16="http://schemas.microsoft.com/office/drawing/2014/main" id="{D24BAF75-F6F0-5E6E-6057-BC5CBCA7B49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422168">
            <a:off x="8731390" y="3202984"/>
            <a:ext cx="820040" cy="820040"/>
          </a:xfrm>
          <a:prstGeom prst="rect">
            <a:avLst/>
          </a:prstGeom>
        </p:spPr>
      </p:pic>
      <p:pic>
        <p:nvPicPr>
          <p:cNvPr id="30" name="図 29" descr="アイコン&#10;&#10;AI によって生成されたコンテンツは間違っている可能性があります。">
            <a:extLst>
              <a:ext uri="{FF2B5EF4-FFF2-40B4-BE49-F238E27FC236}">
                <a16:creationId xmlns:a16="http://schemas.microsoft.com/office/drawing/2014/main" id="{86AF42AD-9744-7FAB-72BA-3B32CF5FBE71}"/>
              </a:ext>
            </a:extLst>
          </p:cNvPr>
          <p:cNvPicPr>
            <a:picLocks noChangeAspect="1"/>
          </p:cNvPicPr>
          <p:nvPr/>
        </p:nvPicPr>
        <p:blipFill>
          <a:blip r:embed="rId10" cstate="print">
            <a:extLst>
              <a:ext uri="{28A0092B-C50C-407E-A947-70E740481C1C}">
                <a14:useLocalDpi xmlns:a14="http://schemas.microsoft.com/office/drawing/2010/main"/>
              </a:ext>
            </a:extLst>
          </a:blip>
          <a:srcRect/>
          <a:stretch/>
        </p:blipFill>
        <p:spPr>
          <a:xfrm>
            <a:off x="7475181" y="4495332"/>
            <a:ext cx="407338" cy="446941"/>
          </a:xfrm>
          <a:prstGeom prst="rect">
            <a:avLst/>
          </a:prstGeom>
        </p:spPr>
      </p:pic>
      <p:pic>
        <p:nvPicPr>
          <p:cNvPr id="26" name="図プレースホルダー 33" descr="アイコン&#10;&#10;AI によって生成されたコンテンツは間違っている可能性があります。">
            <a:extLst>
              <a:ext uri="{FF2B5EF4-FFF2-40B4-BE49-F238E27FC236}">
                <a16:creationId xmlns:a16="http://schemas.microsoft.com/office/drawing/2014/main" id="{D2551927-C4D3-FB75-3B2F-E6EBA7074EC9}"/>
              </a:ext>
            </a:extLst>
          </p:cNvPr>
          <p:cNvPicPr>
            <a:picLocks noChangeAspect="1"/>
          </p:cNvPicPr>
          <p:nvPr/>
        </p:nvPicPr>
        <p:blipFill>
          <a:blip r:embed="rId11" cstate="print">
            <a:extLst>
              <a:ext uri="{28A0092B-C50C-407E-A947-70E740481C1C}">
                <a14:useLocalDpi xmlns:a14="http://schemas.microsoft.com/office/drawing/2010/main"/>
              </a:ext>
            </a:extLst>
          </a:blip>
          <a:srcRect l="917" r="917"/>
          <a:stretch>
            <a:fillRect/>
          </a:stretch>
        </p:blipFill>
        <p:spPr>
          <a:xfrm>
            <a:off x="7435595" y="4903387"/>
            <a:ext cx="2008187" cy="1485900"/>
          </a:xfrm>
          <a:prstGeom prst="rect">
            <a:avLst/>
          </a:prstGeom>
        </p:spPr>
      </p:pic>
    </p:spTree>
    <p:extLst>
      <p:ext uri="{BB962C8B-B14F-4D97-AF65-F5344CB8AC3E}">
        <p14:creationId xmlns:p14="http://schemas.microsoft.com/office/powerpoint/2010/main" val="792848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2ADB2-FDAD-9F53-634F-194E68C14013}"/>
            </a:ext>
          </a:extLst>
        </p:cNvPr>
        <p:cNvGrpSpPr/>
        <p:nvPr/>
      </p:nvGrpSpPr>
      <p:grpSpPr>
        <a:xfrm>
          <a:off x="0" y="0"/>
          <a:ext cx="0" cy="0"/>
          <a:chOff x="0" y="0"/>
          <a:chExt cx="0" cy="0"/>
        </a:xfrm>
      </p:grpSpPr>
      <p:pic>
        <p:nvPicPr>
          <p:cNvPr id="15" name="図 14">
            <a:extLst>
              <a:ext uri="{FF2B5EF4-FFF2-40B4-BE49-F238E27FC236}">
                <a16:creationId xmlns:a16="http://schemas.microsoft.com/office/drawing/2014/main" id="{28942BE3-3524-2476-AAF4-6D9D4AA8E43D}"/>
              </a:ext>
            </a:extLst>
          </p:cNvPr>
          <p:cNvPicPr>
            <a:picLocks noChangeAspect="1"/>
          </p:cNvPicPr>
          <p:nvPr/>
        </p:nvPicPr>
        <p:blipFill>
          <a:blip r:embed="rId2"/>
          <a:stretch>
            <a:fillRect/>
          </a:stretch>
        </p:blipFill>
        <p:spPr>
          <a:xfrm>
            <a:off x="5992879" y="2010059"/>
            <a:ext cx="3563499" cy="1488614"/>
          </a:xfrm>
          <a:prstGeom prst="rect">
            <a:avLst/>
          </a:prstGeom>
        </p:spPr>
      </p:pic>
      <p:sp>
        <p:nvSpPr>
          <p:cNvPr id="2" name="テキスト ボックス 1">
            <a:extLst>
              <a:ext uri="{FF2B5EF4-FFF2-40B4-BE49-F238E27FC236}">
                <a16:creationId xmlns:a16="http://schemas.microsoft.com/office/drawing/2014/main" id="{A7F74892-D8DB-E82D-739B-459918A334B2}"/>
              </a:ext>
            </a:extLst>
          </p:cNvPr>
          <p:cNvSpPr txBox="1"/>
          <p:nvPr/>
        </p:nvSpPr>
        <p:spPr>
          <a:xfrm>
            <a:off x="385027" y="629354"/>
            <a:ext cx="9060043" cy="2452146"/>
          </a:xfrm>
          <a:prstGeom prst="rect">
            <a:avLst/>
          </a:prstGeom>
          <a:noFill/>
        </p:spPr>
        <p:txBody>
          <a:bodyPr wrap="square" rtlCol="0">
            <a:spAutoFit/>
          </a:bodyPr>
          <a:lstStyle/>
          <a:p>
            <a:pPr marL="180975" indent="-180975">
              <a:lnSpc>
                <a:spcPts val="2000"/>
              </a:lnSpc>
              <a:spcAft>
                <a:spcPts val="900"/>
              </a:spcAft>
            </a:pPr>
            <a:r>
              <a:rPr kumimoji="1" lang="ja-JP" altLang="en-US" sz="1400" dirty="0">
                <a:latin typeface="+mn-ea"/>
              </a:rPr>
              <a:t>◆　「あいちＤＸ推進プラン２０２５」では、</a:t>
            </a:r>
            <a:r>
              <a:rPr kumimoji="1" lang="ja-JP" altLang="en-US" sz="1400" dirty="0">
                <a:highlight>
                  <a:srgbClr val="F9FDBF"/>
                </a:highlight>
                <a:latin typeface="+mn-ea"/>
              </a:rPr>
              <a:t>「デジタルで生まれ変わる愛知」</a:t>
            </a:r>
            <a:r>
              <a:rPr kumimoji="1" lang="ja-JP" altLang="en-US" sz="1400" dirty="0">
                <a:latin typeface="+mn-ea"/>
              </a:rPr>
              <a:t>をキャッチフレーズに、</a:t>
            </a:r>
            <a:r>
              <a:rPr kumimoji="1" lang="en-US" altLang="ja-JP" sz="1400" dirty="0">
                <a:latin typeface="+mn-ea"/>
              </a:rPr>
              <a:t>4</a:t>
            </a:r>
            <a:r>
              <a:rPr kumimoji="1" lang="ja-JP" altLang="en-US" sz="1400" dirty="0">
                <a:latin typeface="+mn-ea"/>
              </a:rPr>
              <a:t>つの視点・柱、６つの主要取組事項、１９０の個別取組事項を設定し、愛知県のデジタル化・ＤＸ推進に取り組んでいる。</a:t>
            </a:r>
            <a:endParaRPr kumimoji="1" lang="en-US" altLang="ja-JP" sz="1400" dirty="0">
              <a:latin typeface="+mn-ea"/>
            </a:endParaRPr>
          </a:p>
          <a:p>
            <a:pPr marL="180975" indent="-180975">
              <a:lnSpc>
                <a:spcPts val="2000"/>
              </a:lnSpc>
              <a:spcAft>
                <a:spcPts val="900"/>
              </a:spcAft>
            </a:pPr>
            <a:r>
              <a:rPr kumimoji="1" lang="ja-JP" altLang="en-US" sz="1400" dirty="0">
                <a:latin typeface="+mn-ea"/>
              </a:rPr>
              <a:t>◆　プランに掲げた個別取組事項については、計画に沿って着実に取組を進めており、６つの主要取組事項がどの程度達成されているかを表す</a:t>
            </a:r>
            <a:r>
              <a:rPr kumimoji="1" lang="ja-JP" altLang="en-US" sz="1400" dirty="0">
                <a:highlight>
                  <a:srgbClr val="F9FDBF"/>
                </a:highlight>
                <a:latin typeface="+mn-ea"/>
              </a:rPr>
              <a:t>１５の進捗管理指標の全ての項目で数値が向上</a:t>
            </a:r>
            <a:r>
              <a:rPr kumimoji="1" lang="ja-JP" altLang="en-US" sz="1400" dirty="0">
                <a:latin typeface="+mn-ea"/>
              </a:rPr>
              <a:t>している。</a:t>
            </a:r>
            <a:endParaRPr kumimoji="1" lang="en-US" altLang="ja-JP" sz="1400" dirty="0">
              <a:latin typeface="+mn-ea"/>
            </a:endParaRPr>
          </a:p>
          <a:p>
            <a:pPr marL="180975" indent="-180975">
              <a:lnSpc>
                <a:spcPts val="2000"/>
              </a:lnSpc>
              <a:spcAft>
                <a:spcPts val="900"/>
              </a:spcAft>
            </a:pPr>
            <a:r>
              <a:rPr kumimoji="1" lang="ja-JP" altLang="en-US" sz="1400" dirty="0">
                <a:latin typeface="+mn-ea"/>
              </a:rPr>
              <a:t>◆　また、この進捗管理指標のうち、</a:t>
            </a:r>
            <a:r>
              <a:rPr kumimoji="1" lang="ja-JP" altLang="en-US" sz="1400" dirty="0">
                <a:highlight>
                  <a:srgbClr val="F9FDBF"/>
                </a:highlight>
                <a:latin typeface="+mn-ea"/>
              </a:rPr>
              <a:t>９項目については数値目標を設定</a:t>
            </a:r>
            <a:br>
              <a:rPr kumimoji="1" lang="en-US" altLang="ja-JP" sz="1400" dirty="0">
                <a:highlight>
                  <a:srgbClr val="F9FDBF"/>
                </a:highlight>
                <a:latin typeface="+mn-ea"/>
              </a:rPr>
            </a:br>
            <a:r>
              <a:rPr kumimoji="1" lang="ja-JP" altLang="en-US" sz="1400" dirty="0">
                <a:latin typeface="+mn-ea"/>
              </a:rPr>
              <a:t>して計画的に取り組むべきものとしており、</a:t>
            </a:r>
            <a:r>
              <a:rPr kumimoji="1" lang="en-US" altLang="ja-JP" sz="1400" dirty="0">
                <a:latin typeface="+mn-ea"/>
              </a:rPr>
              <a:t>2024</a:t>
            </a:r>
            <a:r>
              <a:rPr kumimoji="1" lang="ja-JP" altLang="en-US" sz="1400" dirty="0">
                <a:latin typeface="+mn-ea"/>
              </a:rPr>
              <a:t>年度末時点で</a:t>
            </a:r>
            <a:br>
              <a:rPr kumimoji="1" lang="en-US" altLang="ja-JP" sz="1400" dirty="0">
                <a:latin typeface="+mn-ea"/>
              </a:rPr>
            </a:br>
            <a:r>
              <a:rPr kumimoji="1" lang="ja-JP" altLang="en-US" sz="1400" dirty="0">
                <a:highlight>
                  <a:srgbClr val="F9FDBF"/>
                </a:highlight>
                <a:latin typeface="+mn-ea"/>
              </a:rPr>
              <a:t>約７割の６項目が目標を達成</a:t>
            </a:r>
            <a:r>
              <a:rPr kumimoji="1" lang="ja-JP" altLang="en-US" sz="1400" dirty="0">
                <a:latin typeface="+mn-ea"/>
              </a:rPr>
              <a:t>している。</a:t>
            </a:r>
            <a:endParaRPr kumimoji="1" lang="en-US" altLang="ja-JP" sz="1400" dirty="0">
              <a:latin typeface="+mn-ea"/>
            </a:endParaRPr>
          </a:p>
          <a:p>
            <a:pPr>
              <a:lnSpc>
                <a:spcPts val="2000"/>
              </a:lnSpc>
              <a:spcAft>
                <a:spcPts val="900"/>
              </a:spcAft>
            </a:pPr>
            <a:r>
              <a:rPr kumimoji="1" lang="ja-JP" altLang="en-US" sz="1400" dirty="0">
                <a:latin typeface="+mn-ea"/>
              </a:rPr>
              <a:t>◆　これにより、</a:t>
            </a:r>
            <a:r>
              <a:rPr kumimoji="1" lang="ja-JP" altLang="en-US" sz="1400" dirty="0">
                <a:highlight>
                  <a:srgbClr val="F9FDBF"/>
                </a:highlight>
                <a:latin typeface="+mn-ea"/>
              </a:rPr>
              <a:t>プランは概ね順調に進捗しつつある</a:t>
            </a:r>
            <a:r>
              <a:rPr kumimoji="1" lang="ja-JP" altLang="en-US" sz="1400" dirty="0">
                <a:latin typeface="+mn-ea"/>
              </a:rPr>
              <a:t>と言える。</a:t>
            </a:r>
            <a:endParaRPr kumimoji="1" lang="en-US" altLang="ja-JP" sz="1400" dirty="0">
              <a:latin typeface="+mn-ea"/>
            </a:endParaRPr>
          </a:p>
        </p:txBody>
      </p:sp>
      <p:sp>
        <p:nvSpPr>
          <p:cNvPr id="9" name="四角形: 対角を丸める 8">
            <a:extLst>
              <a:ext uri="{FF2B5EF4-FFF2-40B4-BE49-F238E27FC236}">
                <a16:creationId xmlns:a16="http://schemas.microsoft.com/office/drawing/2014/main" id="{BAC717B1-B6CB-8188-4B66-5CF6F11BC069}"/>
              </a:ext>
            </a:extLst>
          </p:cNvPr>
          <p:cNvSpPr/>
          <p:nvPr/>
        </p:nvSpPr>
        <p:spPr>
          <a:xfrm>
            <a:off x="339067" y="3317536"/>
            <a:ext cx="3849701" cy="338554"/>
          </a:xfrm>
          <a:prstGeom prst="round2DiagRect">
            <a:avLst>
              <a:gd name="adj1" fmla="val 0"/>
              <a:gd name="adj2" fmla="val 30316"/>
            </a:avLst>
          </a:prstGeom>
          <a:solidFill>
            <a:srgbClr val="005B99"/>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b="1" kern="0">
                <a:solidFill>
                  <a:prstClr val="white"/>
                </a:solidFill>
                <a:latin typeface="BIZ UDPゴシック" panose="020B0400000000000000" pitchFamily="50" charset="-128"/>
                <a:ea typeface="BIZ UDPゴシック" panose="020B0400000000000000" pitchFamily="50" charset="-128"/>
              </a:rPr>
              <a:t>各主要取組事項の主な取組実績</a:t>
            </a:r>
            <a:endParaRPr kumimoji="1" lang="ja-JP" altLang="en-US" b="1" i="0" u="none" strike="noStrike" kern="0" cap="none" spc="0" normalizeH="0" baseline="0" noProof="0">
              <a:ln>
                <a:noFill/>
              </a:ln>
              <a:solidFill>
                <a:prstClr val="white"/>
              </a:solidFill>
              <a:uLnTx/>
              <a:uFillTx/>
              <a:latin typeface="BIZ UDPゴシック" panose="020B0400000000000000" pitchFamily="50" charset="-128"/>
              <a:ea typeface="BIZ UDPゴシック" panose="020B0400000000000000" pitchFamily="50" charset="-128"/>
            </a:endParaRPr>
          </a:p>
        </p:txBody>
      </p:sp>
      <p:graphicFrame>
        <p:nvGraphicFramePr>
          <p:cNvPr id="3" name="表 2">
            <a:extLst>
              <a:ext uri="{FF2B5EF4-FFF2-40B4-BE49-F238E27FC236}">
                <a16:creationId xmlns:a16="http://schemas.microsoft.com/office/drawing/2014/main" id="{17204D9E-91DA-50AD-8041-4BC874C6E1DB}"/>
              </a:ext>
            </a:extLst>
          </p:cNvPr>
          <p:cNvGraphicFramePr>
            <a:graphicFrameLocks noGrp="1"/>
          </p:cNvGraphicFramePr>
          <p:nvPr>
            <p:extLst>
              <p:ext uri="{D42A27DB-BD31-4B8C-83A1-F6EECF244321}">
                <p14:modId xmlns:p14="http://schemas.microsoft.com/office/powerpoint/2010/main" val="4025905081"/>
              </p:ext>
            </p:extLst>
          </p:nvPr>
        </p:nvGraphicFramePr>
        <p:xfrm>
          <a:off x="333104" y="3771878"/>
          <a:ext cx="9240671" cy="2796856"/>
        </p:xfrm>
        <a:graphic>
          <a:graphicData uri="http://schemas.openxmlformats.org/drawingml/2006/table">
            <a:tbl>
              <a:tblPr firstRow="1" firstCol="1" bandRow="1">
                <a:tableStyleId>{10A1B5D5-9B99-4C35-A422-299274C87663}</a:tableStyleId>
              </a:tblPr>
              <a:tblGrid>
                <a:gridCol w="1562400">
                  <a:extLst>
                    <a:ext uri="{9D8B030D-6E8A-4147-A177-3AD203B41FA5}">
                      <a16:colId xmlns:a16="http://schemas.microsoft.com/office/drawing/2014/main" val="1398993097"/>
                    </a:ext>
                  </a:extLst>
                </a:gridCol>
                <a:gridCol w="7678271">
                  <a:extLst>
                    <a:ext uri="{9D8B030D-6E8A-4147-A177-3AD203B41FA5}">
                      <a16:colId xmlns:a16="http://schemas.microsoft.com/office/drawing/2014/main" val="323286985"/>
                    </a:ext>
                  </a:extLst>
                </a:gridCol>
              </a:tblGrid>
              <a:tr h="309150">
                <a:tc>
                  <a:txBody>
                    <a:bodyPr/>
                    <a:lstStyle/>
                    <a:p>
                      <a:pPr algn="ctr">
                        <a:lnSpc>
                          <a:spcPts val="1500"/>
                        </a:lnSpc>
                      </a:pPr>
                      <a:r>
                        <a:rPr lang="ja-JP" sz="1100" kern="100">
                          <a:solidFill>
                            <a:schemeClr val="tx1"/>
                          </a:solidFill>
                          <a:effectLst/>
                          <a:latin typeface="BIZ UDゴシック" panose="020B0400000000000000" pitchFamily="49" charset="-128"/>
                          <a:ea typeface="BIZ UDゴシック" panose="020B0400000000000000" pitchFamily="49" charset="-128"/>
                        </a:rPr>
                        <a:t>主要取組事項</a:t>
                      </a:r>
                      <a:endParaRPr lang="ja-JP" sz="1100" kern="10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1816" marR="61816"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solidFill>
                      <a:schemeClr val="accent5">
                        <a:lumMod val="20000"/>
                        <a:lumOff val="80000"/>
                      </a:schemeClr>
                    </a:solidFill>
                  </a:tcPr>
                </a:tc>
                <a:tc>
                  <a:txBody>
                    <a:bodyPr/>
                    <a:lstStyle/>
                    <a:p>
                      <a:pPr algn="ctr">
                        <a:lnSpc>
                          <a:spcPts val="1500"/>
                        </a:lnSpc>
                      </a:pPr>
                      <a:r>
                        <a:rPr lang="ja-JP" altLang="en-US" sz="1100" kern="100">
                          <a:solidFill>
                            <a:schemeClr val="tx1"/>
                          </a:solidFill>
                          <a:effectLst/>
                          <a:latin typeface="BIZ UDゴシック" panose="020B0400000000000000" pitchFamily="49" charset="-128"/>
                          <a:ea typeface="BIZ UDゴシック" panose="020B0400000000000000" pitchFamily="49" charset="-128"/>
                        </a:rPr>
                        <a:t>主な</a:t>
                      </a:r>
                      <a:r>
                        <a:rPr lang="ja-JP" sz="1100" kern="100">
                          <a:solidFill>
                            <a:schemeClr val="tx1"/>
                          </a:solidFill>
                          <a:effectLst/>
                          <a:latin typeface="BIZ UDゴシック" panose="020B0400000000000000" pitchFamily="49" charset="-128"/>
                          <a:ea typeface="BIZ UDゴシック" panose="020B0400000000000000" pitchFamily="49" charset="-128"/>
                        </a:rPr>
                        <a:t>取組実績</a:t>
                      </a:r>
                      <a:endParaRPr lang="ja-JP" sz="1100" kern="10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1816" marR="61816"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7826250"/>
                  </a:ext>
                </a:extLst>
              </a:tr>
              <a:tr h="2487706">
                <a:tc>
                  <a:txBody>
                    <a:bodyPr/>
                    <a:lstStyle/>
                    <a:p>
                      <a:pPr algn="just">
                        <a:lnSpc>
                          <a:spcPts val="1500"/>
                        </a:lnSpc>
                      </a:pPr>
                      <a:r>
                        <a:rPr lang="ja-JP" altLang="ja-JP" sz="1100" kern="100">
                          <a:effectLst/>
                          <a:latin typeface="BIZ UDゴシック" panose="020B0400000000000000" pitchFamily="49" charset="-128"/>
                          <a:ea typeface="BIZ UDゴシック" panose="020B0400000000000000" pitchFamily="49" charset="-128"/>
                        </a:rPr>
                        <a:t>１</a:t>
                      </a:r>
                    </a:p>
                    <a:p>
                      <a:pPr algn="just">
                        <a:lnSpc>
                          <a:spcPts val="1500"/>
                        </a:lnSpc>
                      </a:pPr>
                      <a:r>
                        <a:rPr kumimoji="1" lang="ja-JP" altLang="en-US" sz="1100" b="1"/>
                        <a:t>先進的な</a:t>
                      </a:r>
                      <a:r>
                        <a:rPr kumimoji="1" lang="en-US" altLang="ja-JP" sz="1100" b="1"/>
                        <a:t>ICT</a:t>
                      </a:r>
                      <a:r>
                        <a:rPr kumimoji="1" lang="ja-JP" altLang="en-US" sz="1100" b="1"/>
                        <a:t>を取り入れた業務変革</a:t>
                      </a:r>
                      <a:endParaRPr lang="ja-JP" altLang="ja-JP" sz="11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1816" marR="61816" marT="7200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ja-JP" altLang="ja-JP" sz="1100" kern="100" dirty="0">
                          <a:effectLst/>
                          <a:latin typeface="BIZ UDゴシック" panose="020B0400000000000000" pitchFamily="49" charset="-128"/>
                          <a:ea typeface="BIZ UDゴシック" panose="020B0400000000000000" pitchFamily="49" charset="-128"/>
                        </a:rPr>
                        <a:t>・</a:t>
                      </a:r>
                      <a:r>
                        <a:rPr lang="ja-JP" altLang="en-US" sz="1100" kern="100" dirty="0">
                          <a:effectLst/>
                          <a:latin typeface="BIZ UDゴシック" panose="020B0400000000000000" pitchFamily="49" charset="-128"/>
                          <a:ea typeface="BIZ UDゴシック" panose="020B0400000000000000" pitchFamily="49" charset="-128"/>
                        </a:rPr>
                        <a:t> </a:t>
                      </a:r>
                      <a:r>
                        <a:rPr kumimoji="1" lang="ja-JP" altLang="en-US" sz="1100" b="0" i="0" u="none" strike="noStrike" kern="0" cap="none" spc="0" normalizeH="0" baseline="0" noProof="0" dirty="0">
                          <a:ln>
                            <a:noFill/>
                          </a:ln>
                          <a:solidFill>
                            <a:schemeClr val="tx1"/>
                          </a:solidFill>
                          <a:effectLst/>
                          <a:uLnTx/>
                          <a:uFillTx/>
                          <a:latin typeface="+mn-ea"/>
                          <a:ea typeface="+mn-ea"/>
                          <a:cs typeface="+mn-cs"/>
                        </a:rPr>
                        <a:t>庁内業務において、生成</a:t>
                      </a:r>
                      <a:r>
                        <a:rPr kumimoji="1" lang="en-US" altLang="ja-JP" sz="1100" b="0" i="0" u="none" strike="noStrike" kern="0" cap="none" spc="0" normalizeH="0" baseline="0" noProof="0" dirty="0">
                          <a:ln>
                            <a:noFill/>
                          </a:ln>
                          <a:solidFill>
                            <a:schemeClr val="tx1"/>
                          </a:solidFill>
                          <a:effectLst/>
                          <a:uLnTx/>
                          <a:uFillTx/>
                          <a:latin typeface="+mn-ea"/>
                          <a:ea typeface="+mn-ea"/>
                          <a:cs typeface="+mn-cs"/>
                        </a:rPr>
                        <a:t>AI</a:t>
                      </a:r>
                      <a:r>
                        <a:rPr kumimoji="1" lang="ja-JP" altLang="en-US" sz="1100" b="0" i="0" u="none" strike="noStrike" kern="0" cap="none" spc="0" normalizeH="0" baseline="0" noProof="0" dirty="0">
                          <a:ln>
                            <a:noFill/>
                          </a:ln>
                          <a:solidFill>
                            <a:schemeClr val="tx1"/>
                          </a:solidFill>
                          <a:effectLst/>
                          <a:uLnTx/>
                          <a:uFillTx/>
                          <a:latin typeface="+mn-ea"/>
                          <a:ea typeface="+mn-ea"/>
                          <a:cs typeface="+mn-cs"/>
                        </a:rPr>
                        <a:t>の利用に関するガイドラインを策定し、</a:t>
                      </a:r>
                      <a:r>
                        <a:rPr kumimoji="1" lang="ja-JP" altLang="en-US" sz="1100" b="1" i="0" u="none" strike="noStrike" kern="0" cap="none" spc="0" normalizeH="0" baseline="0" noProof="0" dirty="0">
                          <a:ln>
                            <a:noFill/>
                          </a:ln>
                          <a:solidFill>
                            <a:schemeClr val="tx1"/>
                          </a:solidFill>
                          <a:effectLst/>
                          <a:uLnTx/>
                          <a:uFillTx/>
                          <a:latin typeface="+mn-ea"/>
                          <a:ea typeface="+mn-ea"/>
                          <a:cs typeface="+mn-cs"/>
                        </a:rPr>
                        <a:t>生成</a:t>
                      </a:r>
                      <a:r>
                        <a:rPr kumimoji="1" lang="en-US" altLang="ja-JP" sz="1100" b="1" i="0" u="none" strike="noStrike" kern="0" cap="none" spc="0" normalizeH="0" baseline="0" noProof="0" dirty="0">
                          <a:ln>
                            <a:noFill/>
                          </a:ln>
                          <a:solidFill>
                            <a:schemeClr val="tx1"/>
                          </a:solidFill>
                          <a:effectLst/>
                          <a:uLnTx/>
                          <a:uFillTx/>
                          <a:latin typeface="+mn-ea"/>
                          <a:ea typeface="+mn-ea"/>
                          <a:cs typeface="+mn-cs"/>
                        </a:rPr>
                        <a:t>AI</a:t>
                      </a:r>
                      <a:r>
                        <a:rPr kumimoji="1" lang="ja-JP" altLang="en-US" sz="1100" b="0" i="0" u="none" strike="noStrike" kern="0" cap="none" spc="0" normalizeH="0" baseline="0" noProof="0" dirty="0">
                          <a:ln>
                            <a:noFill/>
                          </a:ln>
                          <a:solidFill>
                            <a:schemeClr val="tx1"/>
                          </a:solidFill>
                          <a:effectLst/>
                          <a:uLnTx/>
                          <a:uFillTx/>
                          <a:latin typeface="+mn-ea"/>
                          <a:ea typeface="+mn-ea"/>
                          <a:cs typeface="+mn-cs"/>
                        </a:rPr>
                        <a:t>の全庁利用を開始</a:t>
                      </a:r>
                      <a:endParaRPr lang="ja-JP" altLang="ja-JP" sz="1100" kern="100" dirty="0">
                        <a:effectLst/>
                        <a:latin typeface="BIZ UDゴシック" panose="020B0400000000000000" pitchFamily="49" charset="-128"/>
                        <a:ea typeface="BIZ UDゴシック" panose="020B0400000000000000" pitchFamily="49" charset="-128"/>
                      </a:endParaRPr>
                    </a:p>
                    <a:p>
                      <a:pPr algn="l">
                        <a:lnSpc>
                          <a:spcPts val="1800"/>
                        </a:lnSpc>
                      </a:pPr>
                      <a:r>
                        <a:rPr lang="ja-JP" altLang="ja-JP" sz="1100" kern="100" dirty="0">
                          <a:effectLst/>
                          <a:latin typeface="BIZ UDゴシック" panose="020B0400000000000000" pitchFamily="49" charset="-128"/>
                          <a:ea typeface="BIZ UDゴシック" panose="020B0400000000000000" pitchFamily="49" charset="-128"/>
                        </a:rPr>
                        <a:t>・</a:t>
                      </a:r>
                      <a:r>
                        <a:rPr lang="en-US" altLang="ja-JP" sz="1100" kern="100" dirty="0">
                          <a:effectLst/>
                          <a:latin typeface="BIZ UDゴシック" panose="020B0400000000000000" pitchFamily="49" charset="-128"/>
                          <a:ea typeface="BIZ UDゴシック" panose="020B0400000000000000" pitchFamily="49" charset="-128"/>
                        </a:rPr>
                        <a:t> </a:t>
                      </a:r>
                      <a:r>
                        <a:rPr lang="ja-JP" altLang="en-US" sz="1100" kern="100" dirty="0">
                          <a:effectLst/>
                          <a:latin typeface="BIZ UDゴシック" panose="020B0400000000000000" pitchFamily="49" charset="-128"/>
                          <a:ea typeface="BIZ UDゴシック" panose="020B0400000000000000" pitchFamily="49" charset="-128"/>
                        </a:rPr>
                        <a:t>高等学校等就学支援金や県税、図書館の問合せ対応に</a:t>
                      </a:r>
                      <a:r>
                        <a:rPr kumimoji="1" lang="en-US" altLang="ja-JP" sz="1100" b="1" i="0" u="none" strike="noStrike" kern="0" cap="none" spc="0" normalizeH="0" baseline="0" noProof="0" dirty="0">
                          <a:ln>
                            <a:noFill/>
                          </a:ln>
                          <a:solidFill>
                            <a:schemeClr val="tx1"/>
                          </a:solidFill>
                          <a:effectLst/>
                          <a:uLnTx/>
                          <a:uFillTx/>
                          <a:latin typeface="+mn-ea"/>
                          <a:ea typeface="+mn-ea"/>
                          <a:cs typeface="+mn-cs"/>
                        </a:rPr>
                        <a:t>AI</a:t>
                      </a:r>
                      <a:r>
                        <a:rPr lang="ja-JP" altLang="en-US" sz="1100" b="1" kern="100" dirty="0">
                          <a:effectLst/>
                          <a:latin typeface="BIZ UDゴシック" panose="020B0400000000000000" pitchFamily="49" charset="-128"/>
                          <a:ea typeface="BIZ UDゴシック" panose="020B0400000000000000" pitchFamily="49" charset="-128"/>
                        </a:rPr>
                        <a:t>チャットボット</a:t>
                      </a:r>
                      <a:r>
                        <a:rPr lang="ja-JP" altLang="en-US" sz="1100" kern="100" dirty="0">
                          <a:effectLst/>
                          <a:latin typeface="BIZ UDゴシック" panose="020B0400000000000000" pitchFamily="49" charset="-128"/>
                          <a:ea typeface="BIZ UDゴシック" panose="020B0400000000000000" pitchFamily="49" charset="-128"/>
                        </a:rPr>
                        <a:t>を導入</a:t>
                      </a:r>
                    </a:p>
                    <a:p>
                      <a:pPr algn="l">
                        <a:lnSpc>
                          <a:spcPts val="1800"/>
                        </a:lnSpc>
                      </a:pPr>
                      <a:r>
                        <a:rPr lang="ja-JP" altLang="ja-JP" sz="1100" kern="100" dirty="0">
                          <a:effectLst/>
                          <a:latin typeface="BIZ UDゴシック" panose="020B0400000000000000" pitchFamily="49" charset="-128"/>
                          <a:ea typeface="BIZ UDゴシック" panose="020B0400000000000000" pitchFamily="49" charset="-128"/>
                        </a:rPr>
                        <a:t>・</a:t>
                      </a:r>
                      <a:r>
                        <a:rPr lang="en-US" altLang="ja-JP" sz="1100" kern="100" dirty="0">
                          <a:effectLst/>
                          <a:latin typeface="BIZ UDゴシック" panose="020B0400000000000000" pitchFamily="49" charset="-128"/>
                          <a:ea typeface="BIZ UDゴシック" panose="020B0400000000000000" pitchFamily="49" charset="-128"/>
                        </a:rPr>
                        <a:t> </a:t>
                      </a:r>
                      <a:r>
                        <a:rPr kumimoji="0" lang="ja-JP" altLang="en-US" sz="1100" b="0" i="0" u="none" strike="noStrike" kern="0" cap="none" spc="0" normalizeH="0" baseline="0" noProof="0" dirty="0">
                          <a:ln>
                            <a:noFill/>
                          </a:ln>
                          <a:solidFill>
                            <a:schemeClr val="tx1"/>
                          </a:solidFill>
                          <a:effectLst/>
                          <a:uLnTx/>
                          <a:uFillTx/>
                          <a:latin typeface="+mn-ea"/>
                          <a:ea typeface="+mn-ea"/>
                          <a:cs typeface="+mn-cs"/>
                        </a:rPr>
                        <a:t>パソコン上で定型業務を自動処理する</a:t>
                      </a:r>
                      <a:r>
                        <a:rPr kumimoji="1" lang="en-US" altLang="ja-JP" sz="1100" b="1" i="0" u="none" strike="noStrike" kern="0" cap="none" spc="0" normalizeH="0" baseline="0" noProof="0" dirty="0">
                          <a:ln>
                            <a:noFill/>
                          </a:ln>
                          <a:solidFill>
                            <a:schemeClr val="tx1"/>
                          </a:solidFill>
                          <a:effectLst/>
                          <a:uLnTx/>
                          <a:uFillTx/>
                          <a:latin typeface="+mn-ea"/>
                          <a:ea typeface="+mn-ea"/>
                          <a:cs typeface="+mn-cs"/>
                        </a:rPr>
                        <a:t>RPA</a:t>
                      </a:r>
                      <a:r>
                        <a:rPr kumimoji="1" lang="ja-JP" altLang="en-US" sz="1100" b="1" i="0" u="none" strike="noStrike" kern="0" cap="none" spc="0" normalizeH="0" baseline="0" noProof="0" dirty="0">
                          <a:ln>
                            <a:noFill/>
                          </a:ln>
                          <a:solidFill>
                            <a:schemeClr val="tx1"/>
                          </a:solidFill>
                          <a:effectLst/>
                          <a:uLnTx/>
                          <a:uFillTx/>
                          <a:latin typeface="+mn-ea"/>
                          <a:ea typeface="+mn-ea"/>
                          <a:cs typeface="+mn-cs"/>
                        </a:rPr>
                        <a:t>（ロボティック・プロセス・オートメーション）</a:t>
                      </a:r>
                      <a:r>
                        <a:rPr kumimoji="1" lang="ja-JP" altLang="en-US" sz="1100" b="0" i="0" u="none" strike="noStrike" kern="0" cap="none" spc="0" normalizeH="0" baseline="0" noProof="0" dirty="0">
                          <a:ln>
                            <a:noFill/>
                          </a:ln>
                          <a:solidFill>
                            <a:schemeClr val="tx1"/>
                          </a:solidFill>
                          <a:effectLst/>
                          <a:uLnTx/>
                          <a:uFillTx/>
                          <a:latin typeface="+mn-ea"/>
                          <a:ea typeface="+mn-ea"/>
                          <a:cs typeface="+mn-cs"/>
                        </a:rPr>
                        <a:t>を導入し、累計</a:t>
                      </a:r>
                      <a:r>
                        <a:rPr kumimoji="1" lang="en-US" altLang="ja-JP" sz="1100" b="0" i="0" u="none" strike="noStrike" kern="0" cap="none" spc="0" normalizeH="0" baseline="0" noProof="0" dirty="0">
                          <a:ln>
                            <a:noFill/>
                          </a:ln>
                          <a:solidFill>
                            <a:schemeClr val="tx1"/>
                          </a:solidFill>
                          <a:effectLst/>
                          <a:uLnTx/>
                          <a:uFillTx/>
                          <a:latin typeface="+mn-ea"/>
                          <a:ea typeface="+mn-ea"/>
                          <a:cs typeface="+mn-cs"/>
                        </a:rPr>
                        <a:t>109</a:t>
                      </a:r>
                      <a:r>
                        <a:rPr kumimoji="1" lang="ja-JP" altLang="en-US" sz="1100" b="0" i="0" u="none" strike="noStrike" kern="0" cap="none" spc="0" normalizeH="0" baseline="0" noProof="0" dirty="0">
                          <a:ln>
                            <a:noFill/>
                          </a:ln>
                          <a:solidFill>
                            <a:schemeClr val="tx1"/>
                          </a:solidFill>
                          <a:effectLst/>
                          <a:uLnTx/>
                          <a:uFillTx/>
                          <a:latin typeface="+mn-ea"/>
                          <a:ea typeface="+mn-ea"/>
                          <a:cs typeface="+mn-cs"/>
                        </a:rPr>
                        <a:t>業務で活用</a:t>
                      </a:r>
                      <a:endParaRPr kumimoji="1" lang="en-US" altLang="ja-JP" sz="1100" b="0" i="0" u="none" strike="noStrike" kern="0" cap="none" spc="0" normalizeH="0" baseline="0" noProof="0" dirty="0">
                        <a:ln>
                          <a:noFill/>
                        </a:ln>
                        <a:solidFill>
                          <a:schemeClr val="tx1"/>
                        </a:solidFill>
                        <a:effectLst/>
                        <a:uLnTx/>
                        <a:uFillTx/>
                        <a:latin typeface="+mn-ea"/>
                        <a:ea typeface="+mn-ea"/>
                        <a:cs typeface="+mn-cs"/>
                      </a:endParaRPr>
                    </a:p>
                    <a:p>
                      <a:pPr algn="l">
                        <a:lnSpc>
                          <a:spcPts val="1800"/>
                        </a:lnSpc>
                      </a:pPr>
                      <a:r>
                        <a:rPr lang="ja-JP" altLang="ja-JP" sz="1100" kern="100" dirty="0">
                          <a:effectLst/>
                          <a:latin typeface="BIZ UDゴシック" panose="020B0400000000000000" pitchFamily="49" charset="-128"/>
                          <a:ea typeface="BIZ UDゴシック" panose="020B0400000000000000" pitchFamily="49" charset="-128"/>
                        </a:rPr>
                        <a:t>・</a:t>
                      </a:r>
                      <a:r>
                        <a:rPr lang="en-US" altLang="ja-JP" sz="1100" kern="100" dirty="0">
                          <a:effectLst/>
                          <a:latin typeface="BIZ UDゴシック" panose="020B0400000000000000" pitchFamily="49" charset="-128"/>
                          <a:ea typeface="BIZ UDゴシック" panose="020B0400000000000000" pitchFamily="49" charset="-128"/>
                        </a:rPr>
                        <a:t> </a:t>
                      </a:r>
                      <a:r>
                        <a:rPr kumimoji="1" lang="ja-JP" altLang="en-US" sz="1100" b="0" i="0" u="none" strike="noStrike" kern="0" cap="none" spc="0" normalizeH="0" baseline="0" noProof="0" dirty="0">
                          <a:ln>
                            <a:noFill/>
                          </a:ln>
                          <a:solidFill>
                            <a:schemeClr val="tx1"/>
                          </a:solidFill>
                          <a:effectLst/>
                          <a:uLnTx/>
                          <a:uFillTx/>
                          <a:latin typeface="+mn-ea"/>
                          <a:ea typeface="+mn-ea"/>
                          <a:cs typeface="+mn-cs"/>
                        </a:rPr>
                        <a:t>プログラム言語の知識不要で作業のシステム化が可能な</a:t>
                      </a:r>
                      <a:r>
                        <a:rPr kumimoji="1" lang="ja-JP" altLang="en-US" sz="1100" b="1" i="0" u="none" strike="noStrike" kern="0" cap="none" spc="0" normalizeH="0" baseline="0" noProof="0" dirty="0">
                          <a:ln>
                            <a:noFill/>
                          </a:ln>
                          <a:solidFill>
                            <a:schemeClr val="tx1"/>
                          </a:solidFill>
                          <a:effectLst/>
                          <a:uLnTx/>
                          <a:uFillTx/>
                          <a:latin typeface="+mn-ea"/>
                          <a:ea typeface="+mn-ea"/>
                          <a:cs typeface="+mn-cs"/>
                        </a:rPr>
                        <a:t>ノーコード・ローコードツール</a:t>
                      </a:r>
                      <a:r>
                        <a:rPr kumimoji="1" lang="ja-JP" altLang="en-US" sz="1100" b="0" i="0" u="none" strike="noStrike" kern="0" cap="none" spc="0" normalizeH="0" baseline="0" noProof="0" dirty="0">
                          <a:ln>
                            <a:noFill/>
                          </a:ln>
                          <a:solidFill>
                            <a:schemeClr val="tx1"/>
                          </a:solidFill>
                          <a:effectLst/>
                          <a:uLnTx/>
                          <a:uFillTx/>
                          <a:latin typeface="+mn-ea"/>
                          <a:ea typeface="+mn-ea"/>
                          <a:cs typeface="+mn-cs"/>
                        </a:rPr>
                        <a:t>を導入し、累計</a:t>
                      </a:r>
                      <a:r>
                        <a:rPr kumimoji="1" lang="en-US" altLang="ja-JP" sz="1100" b="0" i="0" u="none" strike="noStrike" kern="0" cap="none" spc="0" normalizeH="0" baseline="0" noProof="0" dirty="0">
                          <a:ln>
                            <a:noFill/>
                          </a:ln>
                          <a:solidFill>
                            <a:schemeClr val="tx1"/>
                          </a:solidFill>
                          <a:effectLst/>
                          <a:uLnTx/>
                          <a:uFillTx/>
                          <a:latin typeface="+mn-ea"/>
                          <a:ea typeface="+mn-ea"/>
                          <a:cs typeface="+mn-cs"/>
                        </a:rPr>
                        <a:t>72</a:t>
                      </a:r>
                      <a:r>
                        <a:rPr kumimoji="1" lang="ja-JP" altLang="en-US" sz="1100" b="0" i="0" u="none" strike="noStrike" kern="0" cap="none" spc="0" normalizeH="0" baseline="0" noProof="0" dirty="0">
                          <a:ln>
                            <a:noFill/>
                          </a:ln>
                          <a:solidFill>
                            <a:schemeClr val="tx1"/>
                          </a:solidFill>
                          <a:effectLst/>
                          <a:uLnTx/>
                          <a:uFillTx/>
                          <a:latin typeface="+mn-ea"/>
                          <a:ea typeface="+mn-ea"/>
                          <a:cs typeface="+mn-cs"/>
                        </a:rPr>
                        <a:t>業務で活用</a:t>
                      </a:r>
                      <a:endParaRPr kumimoji="1" lang="en-US" altLang="ja-JP" sz="1100" b="0" i="0" u="none" strike="noStrike" kern="0" cap="none" spc="0" normalizeH="0" baseline="0" noProof="0" dirty="0">
                        <a:ln>
                          <a:noFill/>
                        </a:ln>
                        <a:solidFill>
                          <a:schemeClr val="tx1"/>
                        </a:solidFill>
                        <a:effectLst/>
                        <a:uLnTx/>
                        <a:uFillTx/>
                        <a:latin typeface="+mn-ea"/>
                        <a:ea typeface="+mn-ea"/>
                        <a:cs typeface="+mn-cs"/>
                      </a:endParaRPr>
                    </a:p>
                    <a:p>
                      <a:pPr algn="l">
                        <a:lnSpc>
                          <a:spcPts val="1800"/>
                        </a:lnSpc>
                      </a:pPr>
                      <a:r>
                        <a:rPr lang="ja-JP" altLang="ja-JP" sz="1100" kern="100" dirty="0">
                          <a:effectLst/>
                          <a:latin typeface="BIZ UDゴシック" panose="020B0400000000000000" pitchFamily="49" charset="-128"/>
                          <a:ea typeface="BIZ UDゴシック" panose="020B0400000000000000" pitchFamily="49" charset="-128"/>
                        </a:rPr>
                        <a:t>・</a:t>
                      </a:r>
                      <a:r>
                        <a:rPr lang="en-US" altLang="ja-JP" sz="1100" kern="100" dirty="0">
                          <a:effectLst/>
                          <a:latin typeface="BIZ UDゴシック" panose="020B0400000000000000" pitchFamily="49" charset="-128"/>
                          <a:ea typeface="BIZ UDゴシック" panose="020B0400000000000000" pitchFamily="49" charset="-128"/>
                        </a:rPr>
                        <a:t> </a:t>
                      </a:r>
                      <a:r>
                        <a:rPr kumimoji="1" lang="ja-JP" altLang="en-US" sz="1100" b="0" i="0" u="none" strike="noStrike" kern="0" cap="none" spc="0" normalizeH="0" baseline="0" noProof="0" dirty="0">
                          <a:ln>
                            <a:noFill/>
                          </a:ln>
                          <a:solidFill>
                            <a:schemeClr val="tx1"/>
                          </a:solidFill>
                          <a:effectLst/>
                          <a:uLnTx/>
                          <a:uFillTx/>
                          <a:latin typeface="+mn-ea"/>
                          <a:ea typeface="+mn-ea"/>
                          <a:cs typeface="+mn-cs"/>
                        </a:rPr>
                        <a:t>民間企業等のノウハウを取り入れ、</a:t>
                      </a:r>
                      <a:r>
                        <a:rPr kumimoji="1" lang="en-US" altLang="ja-JP" sz="1100" b="1" i="0" u="none" strike="noStrike" kern="0" cap="none" spc="0" normalizeH="0" baseline="0" noProof="0" dirty="0">
                          <a:ln>
                            <a:noFill/>
                          </a:ln>
                          <a:solidFill>
                            <a:schemeClr val="tx1"/>
                          </a:solidFill>
                          <a:effectLst/>
                          <a:uLnTx/>
                          <a:uFillTx/>
                          <a:latin typeface="+mn-ea"/>
                          <a:ea typeface="+mn-ea"/>
                          <a:cs typeface="+mn-cs"/>
                        </a:rPr>
                        <a:t>ICT</a:t>
                      </a:r>
                      <a:r>
                        <a:rPr kumimoji="1" lang="ja-JP" altLang="en-US" sz="1100" b="1" i="0" u="none" strike="noStrike" kern="0" cap="none" spc="0" normalizeH="0" baseline="0" noProof="0" dirty="0">
                          <a:ln>
                            <a:noFill/>
                          </a:ln>
                          <a:solidFill>
                            <a:schemeClr val="tx1"/>
                          </a:solidFill>
                          <a:effectLst/>
                          <a:uLnTx/>
                          <a:uFillTx/>
                          <a:latin typeface="+mn-ea"/>
                          <a:ea typeface="+mn-ea"/>
                          <a:cs typeface="+mn-cs"/>
                        </a:rPr>
                        <a:t>を活用した行政課題の解決を図るための実証実験</a:t>
                      </a:r>
                      <a:r>
                        <a:rPr kumimoji="1" lang="ja-JP" altLang="en-US" sz="1100" b="0" i="0" u="none" strike="noStrike" kern="0" cap="none" spc="0" normalizeH="0" baseline="0" noProof="0" dirty="0">
                          <a:ln>
                            <a:noFill/>
                          </a:ln>
                          <a:solidFill>
                            <a:schemeClr val="tx1"/>
                          </a:solidFill>
                          <a:effectLst/>
                          <a:uLnTx/>
                          <a:uFillTx/>
                          <a:latin typeface="+mn-ea"/>
                          <a:ea typeface="+mn-ea"/>
                          <a:cs typeface="+mn-cs"/>
                        </a:rPr>
                        <a:t>を実施</a:t>
                      </a:r>
                      <a:endParaRPr kumimoji="1" lang="en-US" altLang="ja-JP" sz="1100" b="0" i="0" u="none" strike="noStrike" kern="0" cap="none" spc="0" normalizeH="0" baseline="0" noProof="0" dirty="0">
                        <a:ln>
                          <a:noFill/>
                        </a:ln>
                        <a:solidFill>
                          <a:schemeClr val="tx1"/>
                        </a:solidFill>
                        <a:effectLst/>
                        <a:uLnTx/>
                        <a:uFillTx/>
                        <a:latin typeface="+mn-ea"/>
                        <a:ea typeface="+mn-ea"/>
                        <a:cs typeface="+mn-cs"/>
                      </a:endParaRPr>
                    </a:p>
                    <a:p>
                      <a:pPr algn="l">
                        <a:lnSpc>
                          <a:spcPts val="1800"/>
                        </a:lnSpc>
                      </a:pPr>
                      <a:r>
                        <a:rPr lang="ja-JP" altLang="ja-JP" sz="1100" kern="100" dirty="0">
                          <a:effectLst/>
                          <a:latin typeface="BIZ UDゴシック" panose="020B0400000000000000" pitchFamily="49" charset="-128"/>
                          <a:ea typeface="BIZ UDゴシック" panose="020B0400000000000000" pitchFamily="49" charset="-128"/>
                        </a:rPr>
                        <a:t>・</a:t>
                      </a:r>
                      <a:r>
                        <a:rPr lang="en-US" altLang="ja-JP" sz="1100" kern="100" dirty="0">
                          <a:effectLst/>
                          <a:latin typeface="BIZ UDゴシック" panose="020B0400000000000000" pitchFamily="49" charset="-128"/>
                          <a:ea typeface="BIZ UDゴシック" panose="020B0400000000000000" pitchFamily="49" charset="-128"/>
                        </a:rPr>
                        <a:t> </a:t>
                      </a:r>
                      <a:r>
                        <a:rPr kumimoji="1" lang="ja-JP" altLang="en-US" sz="1100" b="1" i="0" u="none" strike="noStrike" kern="0" cap="none" spc="0" normalizeH="0" baseline="0" noProof="0" dirty="0">
                          <a:ln>
                            <a:noFill/>
                          </a:ln>
                          <a:solidFill>
                            <a:schemeClr val="tx1"/>
                          </a:solidFill>
                          <a:effectLst/>
                          <a:uLnTx/>
                          <a:uFillTx/>
                          <a:latin typeface="+mn-ea"/>
                          <a:ea typeface="+mn-ea"/>
                          <a:cs typeface="+mn-cs"/>
                        </a:rPr>
                        <a:t>クラウドサービス</a:t>
                      </a:r>
                      <a:r>
                        <a:rPr kumimoji="1" lang="ja-JP" altLang="en-US" sz="1100" b="0" i="0" u="none" strike="noStrike" kern="0" cap="none" spc="0" normalizeH="0" baseline="0" noProof="0" dirty="0">
                          <a:ln>
                            <a:noFill/>
                          </a:ln>
                          <a:solidFill>
                            <a:schemeClr val="tx1"/>
                          </a:solidFill>
                          <a:effectLst/>
                          <a:uLnTx/>
                          <a:uFillTx/>
                          <a:latin typeface="+mn-ea"/>
                          <a:ea typeface="+mn-ea"/>
                          <a:cs typeface="+mn-cs"/>
                        </a:rPr>
                        <a:t>利用への移行支援</a:t>
                      </a:r>
                      <a:endParaRPr lang="en-US" altLang="ja-JP" sz="1100" kern="100" dirty="0">
                        <a:effectLst/>
                        <a:latin typeface="BIZ UDゴシック" panose="020B0400000000000000" pitchFamily="49" charset="-128"/>
                        <a:ea typeface="BIZ UDゴシック" panose="020B0400000000000000" pitchFamily="49" charset="-128"/>
                      </a:endParaRPr>
                    </a:p>
                    <a:p>
                      <a:pPr algn="l">
                        <a:lnSpc>
                          <a:spcPts val="2000"/>
                        </a:lnSpc>
                        <a:spcBef>
                          <a:spcPts val="600"/>
                        </a:spcBef>
                      </a:pPr>
                      <a:endParaRPr lang="en-US" altLang="ja-JP" sz="1100" kern="100" dirty="0">
                        <a:effectLst/>
                        <a:latin typeface="BIZ UDゴシック" panose="020B0400000000000000" pitchFamily="49" charset="-128"/>
                        <a:ea typeface="BIZ UDゴシック" panose="020B0400000000000000" pitchFamily="49" charset="-128"/>
                      </a:endParaRPr>
                    </a:p>
                    <a:p>
                      <a:pPr algn="l">
                        <a:lnSpc>
                          <a:spcPts val="2000"/>
                        </a:lnSpc>
                        <a:spcBef>
                          <a:spcPts val="600"/>
                        </a:spcBef>
                      </a:pPr>
                      <a:endParaRPr lang="en-US" altLang="ja-JP" sz="1100" kern="100" dirty="0">
                        <a:effectLst/>
                        <a:latin typeface="BIZ UDゴシック" panose="020B0400000000000000" pitchFamily="49" charset="-128"/>
                        <a:ea typeface="BIZ UDゴシック" panose="020B0400000000000000" pitchFamily="49" charset="-128"/>
                      </a:endParaRPr>
                    </a:p>
                    <a:p>
                      <a:pPr algn="l">
                        <a:lnSpc>
                          <a:spcPts val="1650"/>
                        </a:lnSpc>
                        <a:spcBef>
                          <a:spcPts val="600"/>
                        </a:spcBef>
                      </a:pPr>
                      <a:endParaRPr lang="en-US" altLang="ja-JP" sz="1100" kern="100" dirty="0">
                        <a:effectLst/>
                        <a:latin typeface="BIZ UDゴシック" panose="020B0400000000000000" pitchFamily="49" charset="-128"/>
                        <a:ea typeface="BIZ UDゴシック" panose="020B0400000000000000" pitchFamily="49" charset="-128"/>
                      </a:endParaRPr>
                    </a:p>
                  </a:txBody>
                  <a:tcPr marL="61816" marR="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noFill/>
                  </a:tcPr>
                </a:tc>
                <a:extLst>
                  <a:ext uri="{0D108BD9-81ED-4DB2-BD59-A6C34878D82A}">
                    <a16:rowId xmlns:a16="http://schemas.microsoft.com/office/drawing/2014/main" val="357204660"/>
                  </a:ext>
                </a:extLst>
              </a:tr>
            </a:tbl>
          </a:graphicData>
        </a:graphic>
      </p:graphicFrame>
      <p:graphicFrame>
        <p:nvGraphicFramePr>
          <p:cNvPr id="4" name="表 3">
            <a:extLst>
              <a:ext uri="{FF2B5EF4-FFF2-40B4-BE49-F238E27FC236}">
                <a16:creationId xmlns:a16="http://schemas.microsoft.com/office/drawing/2014/main" id="{FBD8D642-9315-2B6C-0722-FF9D5697B897}"/>
              </a:ext>
            </a:extLst>
          </p:cNvPr>
          <p:cNvGraphicFramePr>
            <a:graphicFrameLocks noGrp="1"/>
          </p:cNvGraphicFramePr>
          <p:nvPr>
            <p:extLst>
              <p:ext uri="{D42A27DB-BD31-4B8C-83A1-F6EECF244321}">
                <p14:modId xmlns:p14="http://schemas.microsoft.com/office/powerpoint/2010/main" val="3481882168"/>
              </p:ext>
            </p:extLst>
          </p:nvPr>
        </p:nvGraphicFramePr>
        <p:xfrm>
          <a:off x="2185168" y="5486085"/>
          <a:ext cx="7079876" cy="900994"/>
        </p:xfrm>
        <a:graphic>
          <a:graphicData uri="http://schemas.openxmlformats.org/drawingml/2006/table">
            <a:tbl>
              <a:tblPr firstRow="1" bandRow="1">
                <a:tableStyleId>{912C8C85-51F0-491E-9774-3900AFEF0FD7}</a:tableStyleId>
              </a:tblPr>
              <a:tblGrid>
                <a:gridCol w="2796973">
                  <a:extLst>
                    <a:ext uri="{9D8B030D-6E8A-4147-A177-3AD203B41FA5}">
                      <a16:colId xmlns:a16="http://schemas.microsoft.com/office/drawing/2014/main" val="2841958014"/>
                    </a:ext>
                  </a:extLst>
                </a:gridCol>
                <a:gridCol w="2043953">
                  <a:extLst>
                    <a:ext uri="{9D8B030D-6E8A-4147-A177-3AD203B41FA5}">
                      <a16:colId xmlns:a16="http://schemas.microsoft.com/office/drawing/2014/main" val="78648806"/>
                    </a:ext>
                  </a:extLst>
                </a:gridCol>
                <a:gridCol w="800100">
                  <a:extLst>
                    <a:ext uri="{9D8B030D-6E8A-4147-A177-3AD203B41FA5}">
                      <a16:colId xmlns:a16="http://schemas.microsoft.com/office/drawing/2014/main" val="3099092045"/>
                    </a:ext>
                  </a:extLst>
                </a:gridCol>
                <a:gridCol w="800100">
                  <a:extLst>
                    <a:ext uri="{9D8B030D-6E8A-4147-A177-3AD203B41FA5}">
                      <a16:colId xmlns:a16="http://schemas.microsoft.com/office/drawing/2014/main" val="1611212139"/>
                    </a:ext>
                  </a:extLst>
                </a:gridCol>
                <a:gridCol w="638750">
                  <a:extLst>
                    <a:ext uri="{9D8B030D-6E8A-4147-A177-3AD203B41FA5}">
                      <a16:colId xmlns:a16="http://schemas.microsoft.com/office/drawing/2014/main" val="899097253"/>
                    </a:ext>
                  </a:extLst>
                </a:gridCol>
              </a:tblGrid>
              <a:tr h="193131">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a:solidFill>
                          <a:schemeClr val="tx1"/>
                        </a:solidFill>
                        <a:latin typeface="BIZ UDPゴシック" panose="020B0400000000000000" pitchFamily="50" charset="-128"/>
                        <a:ea typeface="BIZ UDPゴシック" panose="020B0400000000000000" pitchFamily="50" charset="-128"/>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a:solidFill>
                          <a:schemeClr val="tx1"/>
                        </a:solidFill>
                        <a:latin typeface="BIZ UDPゴシック" panose="020B0400000000000000" pitchFamily="50" charset="-128"/>
                        <a:ea typeface="BIZ UDPゴシック" panose="020B0400000000000000" pitchFamily="50" charset="-128"/>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a:solidFill>
                          <a:schemeClr val="tx1"/>
                        </a:solidFill>
                        <a:latin typeface="BIZ UDPゴシック" panose="020B0400000000000000" pitchFamily="50" charset="-128"/>
                        <a:ea typeface="BIZ UDPゴシック" panose="020B0400000000000000" pitchFamily="50" charset="-128"/>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3595091"/>
                  </a:ext>
                </a:extLst>
              </a:tr>
              <a:tr h="203863">
                <a:tc>
                  <a:txBody>
                    <a:bodyPr/>
                    <a:lstStyle/>
                    <a:p>
                      <a:pPr algn="ctr"/>
                      <a:r>
                        <a:rPr kumimoji="1" lang="ja-JP" altLang="en-US" sz="900" b="0">
                          <a:solidFill>
                            <a:schemeClr val="tx1"/>
                          </a:solidFill>
                          <a:latin typeface="BIZ UDPゴシック" panose="020B0400000000000000" pitchFamily="50" charset="-128"/>
                          <a:ea typeface="BIZ UDPゴシック" panose="020B0400000000000000" pitchFamily="50" charset="-128"/>
                        </a:rPr>
                        <a:t>進捗管理指標</a:t>
                      </a:r>
                      <a:endParaRPr kumimoji="1" lang="en-US" altLang="ja-JP" sz="900" b="0">
                        <a:solidFill>
                          <a:schemeClr val="tx1"/>
                        </a:solidFill>
                        <a:latin typeface="BIZ UDPゴシック" panose="020B0400000000000000" pitchFamily="50" charset="-128"/>
                        <a:ea typeface="BIZ UDPゴシック" panose="020B0400000000000000" pitchFamily="50" charset="-128"/>
                      </a:endParaRP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solidFill>
                      <a:srgbClr val="79DCFF"/>
                    </a:solidFill>
                  </a:tcPr>
                </a:tc>
                <a:tc>
                  <a:txBody>
                    <a:bodyPr/>
                    <a:lstStyle/>
                    <a:p>
                      <a:pPr algn="ctr"/>
                      <a:r>
                        <a:rPr kumimoji="1" lang="ja-JP" altLang="en-US" sz="900" b="0">
                          <a:solidFill>
                            <a:schemeClr val="tx1"/>
                          </a:solidFill>
                          <a:latin typeface="BIZ UDPゴシック" panose="020B0400000000000000" pitchFamily="50" charset="-128"/>
                          <a:ea typeface="BIZ UDPゴシック" panose="020B0400000000000000" pitchFamily="50" charset="-128"/>
                        </a:rPr>
                        <a:t>数値目標</a:t>
                      </a:r>
                      <a:endParaRPr kumimoji="1" lang="en-US" altLang="ja-JP" sz="900" b="0">
                        <a:solidFill>
                          <a:schemeClr val="tx1"/>
                        </a:solidFill>
                        <a:latin typeface="BIZ UDPゴシック" panose="020B0400000000000000" pitchFamily="50" charset="-128"/>
                        <a:ea typeface="BIZ UDPゴシック" panose="020B0400000000000000" pitchFamily="50" charset="-128"/>
                      </a:endParaRP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solidFill>
                      <a:srgbClr val="79DC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a:solidFill>
                            <a:schemeClr val="tx1"/>
                          </a:solidFill>
                          <a:latin typeface="BIZ UDPゴシック" panose="020B0400000000000000" pitchFamily="50" charset="-128"/>
                          <a:ea typeface="BIZ UDPゴシック" panose="020B0400000000000000" pitchFamily="50" charset="-128"/>
                        </a:rPr>
                        <a:t>策定当初</a:t>
                      </a:r>
                      <a:endParaRPr kumimoji="1" lang="en-US" altLang="ja-JP" sz="900" b="0">
                        <a:solidFill>
                          <a:schemeClr val="tx1"/>
                        </a:solidFill>
                        <a:latin typeface="BIZ UDPゴシック" panose="020B0400000000000000" pitchFamily="50" charset="-128"/>
                        <a:ea typeface="BIZ UDPゴシック" panose="020B0400000000000000" pitchFamily="50" charset="-128"/>
                      </a:endParaRP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solidFill>
                      <a:srgbClr val="79DCFF"/>
                    </a:solidFill>
                  </a:tcPr>
                </a:tc>
                <a:tc>
                  <a:txBody>
                    <a:bodyPr/>
                    <a:lstStyle/>
                    <a:p>
                      <a:pPr algn="ctr"/>
                      <a:r>
                        <a:rPr kumimoji="1" lang="en-US" altLang="ja-JP" sz="900" b="0">
                          <a:solidFill>
                            <a:schemeClr val="tx1"/>
                          </a:solidFill>
                          <a:latin typeface="BIZ UDPゴシック" panose="020B0400000000000000" pitchFamily="50" charset="-128"/>
                          <a:ea typeface="BIZ UDPゴシック" panose="020B0400000000000000" pitchFamily="50" charset="-128"/>
                        </a:rPr>
                        <a:t>2024</a:t>
                      </a:r>
                      <a:r>
                        <a:rPr kumimoji="1" lang="ja-JP" altLang="en-US" sz="900" b="0">
                          <a:solidFill>
                            <a:schemeClr val="tx1"/>
                          </a:solidFill>
                          <a:latin typeface="BIZ UDPゴシック" panose="020B0400000000000000" pitchFamily="50" charset="-128"/>
                          <a:ea typeface="BIZ UDPゴシック" panose="020B0400000000000000" pitchFamily="50" charset="-128"/>
                        </a:rPr>
                        <a:t>年度</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solidFill>
                      <a:srgbClr val="79DCFF"/>
                    </a:solidFill>
                  </a:tcPr>
                </a:tc>
                <a:tc>
                  <a:txBody>
                    <a:bodyPr/>
                    <a:lstStyle/>
                    <a:p>
                      <a:pPr algn="ctr"/>
                      <a:r>
                        <a:rPr kumimoji="1" lang="ja-JP" altLang="en-US" sz="900" b="0">
                          <a:solidFill>
                            <a:schemeClr val="tx1"/>
                          </a:solidFill>
                          <a:latin typeface="BIZ UDPゴシック" panose="020B0400000000000000" pitchFamily="50" charset="-128"/>
                          <a:ea typeface="BIZ UDPゴシック" panose="020B0400000000000000" pitchFamily="50" charset="-128"/>
                        </a:rPr>
                        <a:t>状況</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solidFill>
                      <a:srgbClr val="79DCFF"/>
                    </a:solidFill>
                  </a:tcPr>
                </a:tc>
                <a:extLst>
                  <a:ext uri="{0D108BD9-81ED-4DB2-BD59-A6C34878D82A}">
                    <a16:rowId xmlns:a16="http://schemas.microsoft.com/office/drawing/2014/main" val="3060188519"/>
                  </a:ext>
                </a:extLst>
              </a:tr>
              <a:tr h="252000">
                <a:tc>
                  <a:txBody>
                    <a:bodyPr/>
                    <a:lstStyle/>
                    <a:p>
                      <a:pPr algn="l"/>
                      <a:r>
                        <a:rPr kumimoji="1" lang="en-US" altLang="ja-JP" sz="900" b="0">
                          <a:solidFill>
                            <a:schemeClr val="tx1"/>
                          </a:solidFill>
                          <a:latin typeface="BIZ UDPゴシック" panose="020B0400000000000000" pitchFamily="50" charset="-128"/>
                          <a:ea typeface="BIZ UDPゴシック" panose="020B0400000000000000" pitchFamily="50" charset="-128"/>
                        </a:rPr>
                        <a:t>RPA</a:t>
                      </a:r>
                      <a:r>
                        <a:rPr kumimoji="1" lang="ja-JP" altLang="en-US" sz="900" b="0">
                          <a:solidFill>
                            <a:schemeClr val="tx1"/>
                          </a:solidFill>
                          <a:latin typeface="BIZ UDPゴシック" panose="020B0400000000000000" pitchFamily="50" charset="-128"/>
                          <a:ea typeface="BIZ UDPゴシック" panose="020B0400000000000000" pitchFamily="50" charset="-128"/>
                        </a:rPr>
                        <a:t>の活用業務数（累計）</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900" b="0">
                          <a:solidFill>
                            <a:schemeClr val="tx1"/>
                          </a:solidFill>
                          <a:latin typeface="BIZ UDPゴシック" panose="020B0400000000000000" pitchFamily="50" charset="-128"/>
                          <a:ea typeface="BIZ UDPゴシック" panose="020B0400000000000000" pitchFamily="50" charset="-128"/>
                        </a:rPr>
                        <a:t>－</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a:solidFill>
                            <a:schemeClr val="tx1"/>
                          </a:solidFill>
                          <a:latin typeface="BIZ UDPゴシック" panose="020B0400000000000000" pitchFamily="50" charset="-128"/>
                          <a:ea typeface="BIZ UDPゴシック" panose="020B0400000000000000" pitchFamily="50" charset="-128"/>
                        </a:rPr>
                        <a:t>４業務</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a:solidFill>
                            <a:schemeClr val="tx1"/>
                          </a:solidFill>
                          <a:latin typeface="BIZ UDPゴシック" panose="020B0400000000000000" pitchFamily="50" charset="-128"/>
                          <a:ea typeface="BIZ UDPゴシック" panose="020B0400000000000000" pitchFamily="50" charset="-128"/>
                        </a:rPr>
                        <a:t>109</a:t>
                      </a:r>
                      <a:r>
                        <a:rPr kumimoji="1" lang="ja-JP" altLang="en-US" sz="900" b="0">
                          <a:solidFill>
                            <a:schemeClr val="tx1"/>
                          </a:solidFill>
                          <a:latin typeface="BIZ UDPゴシック" panose="020B0400000000000000" pitchFamily="50" charset="-128"/>
                          <a:ea typeface="BIZ UDPゴシック" panose="020B0400000000000000" pitchFamily="50" charset="-128"/>
                        </a:rPr>
                        <a:t>業務</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a:solidFill>
                            <a:schemeClr val="tx1"/>
                          </a:solidFill>
                          <a:latin typeface="BIZ UDPゴシック" panose="020B0400000000000000" pitchFamily="50" charset="-128"/>
                          <a:ea typeface="BIZ UDPゴシック" panose="020B0400000000000000" pitchFamily="50" charset="-128"/>
                        </a:rPr>
                        <a:t>数値向上</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solidFill>
                      <a:srgbClr val="D5F729"/>
                    </a:solidFill>
                  </a:tcPr>
                </a:tc>
                <a:extLst>
                  <a:ext uri="{0D108BD9-81ED-4DB2-BD59-A6C34878D82A}">
                    <a16:rowId xmlns:a16="http://schemas.microsoft.com/office/drawing/2014/main" val="683082672"/>
                  </a:ext>
                </a:extLst>
              </a:tr>
              <a:tr h="252000">
                <a:tc>
                  <a:txBody>
                    <a:bodyPr/>
                    <a:lstStyle/>
                    <a:p>
                      <a:pPr algn="l"/>
                      <a:r>
                        <a:rPr kumimoji="1" lang="ja-JP" altLang="en-US" sz="900" b="0">
                          <a:solidFill>
                            <a:schemeClr val="tx1"/>
                          </a:solidFill>
                          <a:latin typeface="BIZ UDPゴシック" panose="020B0400000000000000" pitchFamily="50" charset="-128"/>
                          <a:ea typeface="BIZ UDPゴシック" panose="020B0400000000000000" pitchFamily="50" charset="-128"/>
                        </a:rPr>
                        <a:t>クラウドサービス利用件数（累計）</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00" b="0">
                          <a:solidFill>
                            <a:schemeClr val="tx1"/>
                          </a:solidFill>
                          <a:latin typeface="BIZ UDPゴシック" panose="020B0400000000000000" pitchFamily="50" charset="-128"/>
                          <a:ea typeface="BIZ UDPゴシック" panose="020B0400000000000000" pitchFamily="50" charset="-128"/>
                        </a:rPr>
                        <a:t>2025</a:t>
                      </a:r>
                      <a:r>
                        <a:rPr kumimoji="1" lang="ja-JP" altLang="en-US" sz="900" b="0">
                          <a:solidFill>
                            <a:schemeClr val="tx1"/>
                          </a:solidFill>
                          <a:latin typeface="BIZ UDPゴシック" panose="020B0400000000000000" pitchFamily="50" charset="-128"/>
                          <a:ea typeface="BIZ UDPゴシック" panose="020B0400000000000000" pitchFamily="50" charset="-128"/>
                        </a:rPr>
                        <a:t>年度末までに</a:t>
                      </a:r>
                      <a:r>
                        <a:rPr kumimoji="1" lang="en-US" altLang="ja-JP" sz="900" b="0">
                          <a:solidFill>
                            <a:schemeClr val="tx1"/>
                          </a:solidFill>
                          <a:latin typeface="BIZ UDPゴシック" panose="020B0400000000000000" pitchFamily="50" charset="-128"/>
                          <a:ea typeface="BIZ UDPゴシック" panose="020B0400000000000000" pitchFamily="50" charset="-128"/>
                        </a:rPr>
                        <a:t>31</a:t>
                      </a:r>
                      <a:r>
                        <a:rPr kumimoji="1" lang="ja-JP" altLang="en-US" sz="900" b="0">
                          <a:solidFill>
                            <a:schemeClr val="tx1"/>
                          </a:solidFill>
                          <a:latin typeface="BIZ UDPゴシック" panose="020B0400000000000000" pitchFamily="50" charset="-128"/>
                          <a:ea typeface="BIZ UDPゴシック" panose="020B0400000000000000" pitchFamily="50" charset="-128"/>
                        </a:rPr>
                        <a:t>件</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900" b="0">
                          <a:solidFill>
                            <a:schemeClr val="tx1"/>
                          </a:solidFill>
                          <a:latin typeface="BIZ UDPゴシック" panose="020B0400000000000000" pitchFamily="50" charset="-128"/>
                          <a:ea typeface="BIZ UDPゴシック" panose="020B0400000000000000" pitchFamily="50" charset="-128"/>
                        </a:rPr>
                        <a:t>２１件</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a:solidFill>
                            <a:schemeClr val="tx1"/>
                          </a:solidFill>
                          <a:latin typeface="BIZ UDPゴシック" panose="020B0400000000000000" pitchFamily="50" charset="-128"/>
                          <a:ea typeface="BIZ UDPゴシック" panose="020B0400000000000000" pitchFamily="50" charset="-128"/>
                        </a:rPr>
                        <a:t>37</a:t>
                      </a:r>
                      <a:r>
                        <a:rPr kumimoji="1" lang="ja-JP" altLang="en-US" sz="900" b="0">
                          <a:solidFill>
                            <a:schemeClr val="tx1"/>
                          </a:solidFill>
                          <a:latin typeface="BIZ UDPゴシック" panose="020B0400000000000000" pitchFamily="50" charset="-128"/>
                          <a:ea typeface="BIZ UDPゴシック" panose="020B0400000000000000" pitchFamily="50" charset="-128"/>
                        </a:rPr>
                        <a:t>件</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BIZ UDPゴシック" panose="020B0400000000000000" pitchFamily="50" charset="-128"/>
                          <a:ea typeface="BIZ UDPゴシック" panose="020B0400000000000000" pitchFamily="50" charset="-128"/>
                        </a:rPr>
                        <a:t>目標達成</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3691209955"/>
                  </a:ext>
                </a:extLst>
              </a:tr>
            </a:tbl>
          </a:graphicData>
        </a:graphic>
      </p:graphicFrame>
      <p:sp>
        <p:nvSpPr>
          <p:cNvPr id="8" name="タイトル 1">
            <a:extLst>
              <a:ext uri="{FF2B5EF4-FFF2-40B4-BE49-F238E27FC236}">
                <a16:creationId xmlns:a16="http://schemas.microsoft.com/office/drawing/2014/main" id="{67CD2EFA-6D4C-C55A-3412-DE8918C585F8}"/>
              </a:ext>
            </a:extLst>
          </p:cNvPr>
          <p:cNvSpPr txBox="1">
            <a:spLocks/>
          </p:cNvSpPr>
          <p:nvPr/>
        </p:nvSpPr>
        <p:spPr>
          <a:xfrm>
            <a:off x="207212" y="162169"/>
            <a:ext cx="7717588" cy="3385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2800" b="1" kern="1200">
                <a:solidFill>
                  <a:srgbClr val="005B99"/>
                </a:solidFill>
                <a:latin typeface="BIZ UDPゴシック" panose="020B0400000000000000" pitchFamily="50" charset="-128"/>
                <a:ea typeface="BIZ UDPゴシック" panose="020B0400000000000000" pitchFamily="50" charset="-128"/>
                <a:cs typeface="+mj-cs"/>
              </a:defRPr>
            </a:lvl1pPr>
          </a:lstStyle>
          <a:p>
            <a:r>
              <a:rPr lang="en-US" altLang="ja-JP" sz="2200" dirty="0"/>
              <a:t>0</a:t>
            </a:r>
            <a:r>
              <a:rPr lang="ja-JP" altLang="en-US" sz="2200" dirty="0"/>
              <a:t>２｜「あいちＤＸ推進プラン</a:t>
            </a:r>
            <a:r>
              <a:rPr lang="en-US" altLang="ja-JP" sz="2200" dirty="0"/>
              <a:t>2025</a:t>
            </a:r>
            <a:r>
              <a:rPr lang="ja-JP" altLang="en-US" sz="2200" dirty="0"/>
              <a:t>」の取組実績</a:t>
            </a:r>
          </a:p>
        </p:txBody>
      </p:sp>
    </p:spTree>
    <p:extLst>
      <p:ext uri="{BB962C8B-B14F-4D97-AF65-F5344CB8AC3E}">
        <p14:creationId xmlns:p14="http://schemas.microsoft.com/office/powerpoint/2010/main" val="3251587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A3C8E537-FFB3-A24D-F0D2-1A57E9CAC0C9}"/>
              </a:ext>
            </a:extLst>
          </p:cNvPr>
          <p:cNvGraphicFramePr>
            <a:graphicFrameLocks noGrp="1"/>
          </p:cNvGraphicFramePr>
          <p:nvPr>
            <p:extLst>
              <p:ext uri="{D42A27DB-BD31-4B8C-83A1-F6EECF244321}">
                <p14:modId xmlns:p14="http://schemas.microsoft.com/office/powerpoint/2010/main" val="3203283111"/>
              </p:ext>
            </p:extLst>
          </p:nvPr>
        </p:nvGraphicFramePr>
        <p:xfrm>
          <a:off x="333104" y="389944"/>
          <a:ext cx="9241199" cy="6180069"/>
        </p:xfrm>
        <a:graphic>
          <a:graphicData uri="http://schemas.openxmlformats.org/drawingml/2006/table">
            <a:tbl>
              <a:tblPr firstRow="1" firstCol="1" bandRow="1">
                <a:tableStyleId>{10A1B5D5-9B99-4C35-A422-299274C87663}</a:tableStyleId>
              </a:tblPr>
              <a:tblGrid>
                <a:gridCol w="1562928">
                  <a:extLst>
                    <a:ext uri="{9D8B030D-6E8A-4147-A177-3AD203B41FA5}">
                      <a16:colId xmlns:a16="http://schemas.microsoft.com/office/drawing/2014/main" val="4054119070"/>
                    </a:ext>
                  </a:extLst>
                </a:gridCol>
                <a:gridCol w="7678271">
                  <a:extLst>
                    <a:ext uri="{9D8B030D-6E8A-4147-A177-3AD203B41FA5}">
                      <a16:colId xmlns:a16="http://schemas.microsoft.com/office/drawing/2014/main" val="323286985"/>
                    </a:ext>
                  </a:extLst>
                </a:gridCol>
              </a:tblGrid>
              <a:tr h="309150">
                <a:tc>
                  <a:txBody>
                    <a:bodyPr/>
                    <a:lstStyle/>
                    <a:p>
                      <a:pPr algn="ctr">
                        <a:lnSpc>
                          <a:spcPts val="1500"/>
                        </a:lnSpc>
                      </a:pPr>
                      <a:r>
                        <a:rPr lang="ja-JP" sz="1100" kern="100" dirty="0">
                          <a:solidFill>
                            <a:schemeClr val="tx1"/>
                          </a:solidFill>
                          <a:effectLst/>
                          <a:latin typeface="BIZ UDゴシック" panose="020B0400000000000000" pitchFamily="49" charset="-128"/>
                          <a:ea typeface="BIZ UDゴシック" panose="020B0400000000000000" pitchFamily="49" charset="-128"/>
                        </a:rPr>
                        <a:t>主要取組事項</a:t>
                      </a:r>
                      <a:endParaRPr lang="ja-JP" sz="11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1816" marR="61816"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solidFill>
                      <a:schemeClr val="accent5">
                        <a:lumMod val="20000"/>
                        <a:lumOff val="80000"/>
                      </a:schemeClr>
                    </a:solidFill>
                  </a:tcPr>
                </a:tc>
                <a:tc>
                  <a:txBody>
                    <a:bodyPr/>
                    <a:lstStyle/>
                    <a:p>
                      <a:pPr algn="ctr">
                        <a:lnSpc>
                          <a:spcPts val="1500"/>
                        </a:lnSpc>
                      </a:pPr>
                      <a:r>
                        <a:rPr lang="ja-JP" altLang="en-US" sz="1100" kern="100">
                          <a:solidFill>
                            <a:schemeClr val="tx1"/>
                          </a:solidFill>
                          <a:effectLst/>
                          <a:latin typeface="BIZ UDゴシック" panose="020B0400000000000000" pitchFamily="49" charset="-128"/>
                          <a:ea typeface="BIZ UDゴシック" panose="020B0400000000000000" pitchFamily="49" charset="-128"/>
                        </a:rPr>
                        <a:t>主な</a:t>
                      </a:r>
                      <a:r>
                        <a:rPr lang="ja-JP" sz="1100" kern="100">
                          <a:solidFill>
                            <a:schemeClr val="tx1"/>
                          </a:solidFill>
                          <a:effectLst/>
                          <a:latin typeface="BIZ UDゴシック" panose="020B0400000000000000" pitchFamily="49" charset="-128"/>
                          <a:ea typeface="BIZ UDゴシック" panose="020B0400000000000000" pitchFamily="49" charset="-128"/>
                        </a:rPr>
                        <a:t>取組実績</a:t>
                      </a:r>
                      <a:endParaRPr lang="ja-JP" sz="1100" kern="10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1816" marR="61816"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7826250"/>
                  </a:ext>
                </a:extLst>
              </a:tr>
              <a:tr h="1728100">
                <a:tc>
                  <a:txBody>
                    <a:bodyPr/>
                    <a:lstStyle/>
                    <a:p>
                      <a:pPr algn="just">
                        <a:lnSpc>
                          <a:spcPts val="1500"/>
                        </a:lnSpc>
                      </a:pPr>
                      <a:r>
                        <a:rPr lang="ja-JP" altLang="en-US" sz="1100" kern="100">
                          <a:effectLst/>
                          <a:latin typeface="BIZ UDゴシック" panose="020B0400000000000000" pitchFamily="49" charset="-128"/>
                          <a:ea typeface="BIZ UDゴシック" panose="020B0400000000000000" pitchFamily="49" charset="-128"/>
                        </a:rPr>
                        <a:t>２</a:t>
                      </a:r>
                      <a:endParaRPr lang="ja-JP" sz="1100" kern="100">
                        <a:effectLst/>
                        <a:latin typeface="BIZ UDゴシック" panose="020B0400000000000000" pitchFamily="49" charset="-128"/>
                        <a:ea typeface="BIZ UDゴシック" panose="020B0400000000000000" pitchFamily="49" charset="-128"/>
                      </a:endParaRPr>
                    </a:p>
                    <a:p>
                      <a:pPr algn="just">
                        <a:lnSpc>
                          <a:spcPts val="1500"/>
                        </a:lnSpc>
                      </a:pPr>
                      <a:r>
                        <a:rPr kumimoji="1" lang="en-US" altLang="ja-JP" sz="1100" b="1"/>
                        <a:t>ICT</a:t>
                      </a:r>
                      <a:r>
                        <a:rPr kumimoji="1" lang="ja-JP" altLang="en-US" sz="1100" b="1"/>
                        <a:t>環境のモバイル化</a:t>
                      </a:r>
                      <a:endParaRPr lang="ja-JP" sz="11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1816" marR="61816" marT="7200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noFill/>
                  </a:tcPr>
                </a:tc>
                <a:tc>
                  <a:txBody>
                    <a:bodyPr/>
                    <a:lstStyle/>
                    <a:p>
                      <a:pPr algn="l">
                        <a:lnSpc>
                          <a:spcPts val="1800"/>
                        </a:lnSpc>
                        <a:spcBef>
                          <a:spcPts val="600"/>
                        </a:spcBef>
                      </a:pPr>
                      <a:r>
                        <a:rPr lang="ja-JP" sz="1100" kern="100" dirty="0">
                          <a:effectLst/>
                          <a:latin typeface="BIZ UDゴシック" panose="020B0400000000000000" pitchFamily="49" charset="-128"/>
                          <a:ea typeface="BIZ UDゴシック" panose="020B0400000000000000" pitchFamily="49" charset="-128"/>
                        </a:rPr>
                        <a:t>・</a:t>
                      </a:r>
                      <a:r>
                        <a:rPr lang="en-US" altLang="ja-JP" sz="1100" kern="100" dirty="0">
                          <a:effectLst/>
                          <a:latin typeface="BIZ UDゴシック" panose="020B0400000000000000" pitchFamily="49" charset="-128"/>
                          <a:ea typeface="BIZ UDゴシック" panose="020B0400000000000000" pitchFamily="49" charset="-128"/>
                        </a:rPr>
                        <a:t> </a:t>
                      </a:r>
                      <a:r>
                        <a:rPr kumimoji="0" lang="ja-JP" altLang="en-US" sz="1100" b="0" i="0" u="none" strike="noStrike" kern="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職員のパソコンを順次モバイルパソコンに切り替え、モバイルルータを配備し、</a:t>
                      </a:r>
                      <a:r>
                        <a:rPr kumimoji="0" lang="ja-JP" altLang="en-US" sz="1100" b="1" i="0" u="none" strike="noStrike" kern="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テレワークで利用可能な端末台数を拡充</a:t>
                      </a:r>
                      <a:endParaRPr kumimoji="0" lang="en-US" altLang="ja-JP" sz="1100" b="0" i="0" u="none" strike="noStrike" kern="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algn="l">
                        <a:lnSpc>
                          <a:spcPts val="1800"/>
                        </a:lnSpc>
                      </a:pPr>
                      <a:r>
                        <a:rPr lang="ja-JP" sz="1100" kern="100" dirty="0">
                          <a:effectLst/>
                          <a:latin typeface="BIZ UDゴシック" panose="020B0400000000000000" pitchFamily="49" charset="-128"/>
                          <a:ea typeface="BIZ UDゴシック" panose="020B0400000000000000" pitchFamily="49" charset="-128"/>
                        </a:rPr>
                        <a:t>・</a:t>
                      </a:r>
                      <a:r>
                        <a:rPr lang="en-US" altLang="ja-JP" sz="1100" kern="100" dirty="0">
                          <a:effectLst/>
                          <a:latin typeface="BIZ UDゴシック" panose="020B0400000000000000" pitchFamily="49" charset="-128"/>
                          <a:ea typeface="BIZ UDゴシック" panose="020B0400000000000000" pitchFamily="49" charset="-128"/>
                        </a:rPr>
                        <a:t> </a:t>
                      </a:r>
                      <a:r>
                        <a:rPr kumimoji="0" lang="ja-JP" altLang="en-US" sz="1100" b="1" i="0" u="none" strike="noStrike" kern="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メールシステム</a:t>
                      </a:r>
                      <a:r>
                        <a:rPr kumimoji="0" lang="ja-JP" altLang="en-US" sz="1100" b="0" i="0" u="none" strike="noStrike" kern="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を更新すると共に、</a:t>
                      </a:r>
                      <a:r>
                        <a:rPr kumimoji="0" lang="ja-JP" altLang="en-US" sz="1100" b="1" i="0" u="none" strike="noStrike" kern="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スケジュール管理、</a:t>
                      </a:r>
                      <a:r>
                        <a:rPr kumimoji="0" lang="en-US" altLang="ja-JP" sz="1100" b="1" i="0" u="none" strike="noStrike" kern="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Web</a:t>
                      </a:r>
                      <a:r>
                        <a:rPr kumimoji="0" lang="ja-JP" altLang="en-US" sz="1100" b="1" i="0" u="none" strike="noStrike" kern="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会議、チャット等の機能を持ったシステム</a:t>
                      </a:r>
                      <a:r>
                        <a:rPr kumimoji="0" lang="ja-JP" altLang="en-US" sz="1100" b="0" i="0" u="none" strike="noStrike" kern="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を導入</a:t>
                      </a:r>
                      <a:endParaRPr kumimoji="1" lang="en-US" altLang="ja-JP" sz="1100" b="0" i="0" u="none" strike="noStrike" kern="0" cap="none" spc="0" normalizeH="0" baseline="0" noProof="0" dirty="0">
                        <a:ln>
                          <a:noFill/>
                        </a:ln>
                        <a:solidFill>
                          <a:schemeClr val="tx1"/>
                        </a:solidFill>
                        <a:effectLst/>
                        <a:uLnTx/>
                        <a:uFillTx/>
                        <a:latin typeface="+mn-ea"/>
                        <a:ea typeface="+mn-ea"/>
                        <a:cs typeface="+mn-cs"/>
                      </a:endParaRPr>
                    </a:p>
                    <a:p>
                      <a:pPr algn="l">
                        <a:lnSpc>
                          <a:spcPts val="1800"/>
                        </a:lnSpc>
                      </a:pPr>
                      <a:r>
                        <a:rPr lang="ja-JP" altLang="ja-JP" sz="1100" kern="100" dirty="0">
                          <a:solidFill>
                            <a:schemeClr val="tx1"/>
                          </a:solidFill>
                          <a:effectLst/>
                          <a:latin typeface="BIZ UDゴシック" panose="020B0400000000000000" pitchFamily="49" charset="-128"/>
                          <a:ea typeface="BIZ UDゴシック" panose="020B0400000000000000" pitchFamily="49" charset="-128"/>
                        </a:rPr>
                        <a:t>・</a:t>
                      </a:r>
                      <a:r>
                        <a:rPr lang="ja-JP" altLang="en-US" sz="1100" kern="100" dirty="0">
                          <a:solidFill>
                            <a:schemeClr val="tx1"/>
                          </a:solidFill>
                          <a:effectLst/>
                          <a:latin typeface="BIZ UDゴシック" panose="020B0400000000000000" pitchFamily="49" charset="-128"/>
                          <a:ea typeface="BIZ UDゴシック" panose="020B0400000000000000" pitchFamily="49" charset="-128"/>
                        </a:rPr>
                        <a:t> 端末管理用ソフトウェアを</a:t>
                      </a:r>
                      <a:r>
                        <a:rPr kumimoji="0" lang="ja-JP" altLang="en-US" sz="1100" b="0" i="0" u="none" strike="noStrike" kern="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導入し、</a:t>
                      </a:r>
                      <a:r>
                        <a:rPr kumimoji="0" lang="ja-JP" altLang="en-US" sz="1100" b="1" i="0" u="none" strike="noStrike" kern="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私用スマートフォンからのメールやチャット等の基本的な機能の利用開始</a:t>
                      </a:r>
                      <a:endParaRPr lang="en-US" altLang="ja-JP" sz="1100" kern="100" dirty="0">
                        <a:effectLst/>
                        <a:latin typeface="BIZ UDゴシック" panose="020B0400000000000000" pitchFamily="49" charset="-128"/>
                        <a:ea typeface="BIZ UDゴシック" panose="020B0400000000000000" pitchFamily="49" charset="-128"/>
                      </a:endParaRPr>
                    </a:p>
                    <a:p>
                      <a:pPr algn="l">
                        <a:lnSpc>
                          <a:spcPts val="2000"/>
                        </a:lnSpc>
                        <a:spcBef>
                          <a:spcPts val="600"/>
                        </a:spcBef>
                      </a:pPr>
                      <a:endParaRPr lang="en-US" altLang="ja-JP" sz="1100" kern="100" dirty="0">
                        <a:effectLst/>
                        <a:latin typeface="BIZ UDゴシック" panose="020B0400000000000000" pitchFamily="49" charset="-128"/>
                        <a:ea typeface="BIZ UDゴシック" panose="020B0400000000000000" pitchFamily="49" charset="-128"/>
                      </a:endParaRPr>
                    </a:p>
                    <a:p>
                      <a:pPr algn="l">
                        <a:lnSpc>
                          <a:spcPts val="2000"/>
                        </a:lnSpc>
                        <a:spcBef>
                          <a:spcPts val="600"/>
                        </a:spcBef>
                      </a:pPr>
                      <a:endParaRPr lang="en-US" altLang="ja-JP" sz="1100" kern="100" dirty="0">
                        <a:effectLst/>
                        <a:latin typeface="BIZ UDゴシック" panose="020B0400000000000000" pitchFamily="49" charset="-128"/>
                        <a:ea typeface="BIZ UDゴシック" panose="020B0400000000000000" pitchFamily="49" charset="-128"/>
                      </a:endParaRPr>
                    </a:p>
                    <a:p>
                      <a:pPr algn="l">
                        <a:lnSpc>
                          <a:spcPts val="1650"/>
                        </a:lnSpc>
                        <a:spcBef>
                          <a:spcPts val="600"/>
                        </a:spcBef>
                      </a:pPr>
                      <a:endParaRPr lang="ja-JP" sz="1100" kern="100" dirty="0">
                        <a:effectLst/>
                        <a:latin typeface="BIZ UDゴシック" panose="020B0400000000000000" pitchFamily="49" charset="-128"/>
                        <a:ea typeface="BIZ UDゴシック" panose="020B0400000000000000" pitchFamily="49" charset="-128"/>
                      </a:endParaRPr>
                    </a:p>
                  </a:txBody>
                  <a:tcPr marL="61816" marR="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noFill/>
                  </a:tcPr>
                </a:tc>
                <a:extLst>
                  <a:ext uri="{0D108BD9-81ED-4DB2-BD59-A6C34878D82A}">
                    <a16:rowId xmlns:a16="http://schemas.microsoft.com/office/drawing/2014/main" val="2141434906"/>
                  </a:ext>
                </a:extLst>
              </a:tr>
              <a:tr h="1991081">
                <a:tc>
                  <a:txBody>
                    <a:bodyPr/>
                    <a:lstStyle/>
                    <a:p>
                      <a:pPr algn="just">
                        <a:lnSpc>
                          <a:spcPts val="1500"/>
                        </a:lnSpc>
                      </a:pPr>
                      <a:r>
                        <a:rPr lang="ja-JP" altLang="en-US" sz="1100" kern="100">
                          <a:effectLst/>
                          <a:latin typeface="BIZ UDゴシック" panose="020B0400000000000000" pitchFamily="49" charset="-128"/>
                          <a:ea typeface="BIZ UDゴシック" panose="020B0400000000000000" pitchFamily="49" charset="-128"/>
                        </a:rPr>
                        <a:t>３</a:t>
                      </a:r>
                      <a:endParaRPr lang="ja-JP" altLang="ja-JP" sz="1100" kern="100">
                        <a:effectLst/>
                        <a:latin typeface="BIZ UDゴシック" panose="020B0400000000000000" pitchFamily="49" charset="-128"/>
                        <a:ea typeface="BIZ UDゴシック" panose="020B0400000000000000" pitchFamily="49" charset="-128"/>
                      </a:endParaRPr>
                    </a:p>
                    <a:p>
                      <a:pPr algn="just">
                        <a:lnSpc>
                          <a:spcPts val="1500"/>
                        </a:lnSpc>
                      </a:pPr>
                      <a:r>
                        <a:rPr kumimoji="1" lang="ja-JP" altLang="en-US" sz="1100" b="1"/>
                        <a:t>行政手続のデジタル化</a:t>
                      </a:r>
                      <a:endParaRPr lang="ja-JP" sz="11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1816" marR="61816" marT="7200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ja-JP" altLang="ja-JP" sz="1100" kern="100" dirty="0">
                          <a:effectLst/>
                          <a:latin typeface="BIZ UDゴシック" panose="020B0400000000000000" pitchFamily="49" charset="-128"/>
                          <a:ea typeface="BIZ UDゴシック" panose="020B0400000000000000" pitchFamily="49" charset="-128"/>
                        </a:rPr>
                        <a:t>・</a:t>
                      </a:r>
                      <a:r>
                        <a:rPr lang="en-US" altLang="ja-JP" sz="1100" kern="100" dirty="0">
                          <a:effectLst/>
                          <a:latin typeface="BIZ UDゴシック" panose="020B0400000000000000" pitchFamily="49" charset="-128"/>
                          <a:ea typeface="BIZ UDゴシック" panose="020B0400000000000000" pitchFamily="49" charset="-128"/>
                        </a:rPr>
                        <a:t> </a:t>
                      </a:r>
                      <a:r>
                        <a:rPr kumimoji="0" lang="ja-JP" altLang="en-US" sz="1100" b="0" i="0" u="none" strike="noStrike" kern="0" cap="none" spc="0" normalizeH="0" baseline="0" noProof="0" dirty="0">
                          <a:ln>
                            <a:noFill/>
                          </a:ln>
                          <a:solidFill>
                            <a:schemeClr val="tx1"/>
                          </a:solidFill>
                          <a:effectLst/>
                          <a:uLnTx/>
                          <a:uFillTx/>
                          <a:latin typeface="+mn-ea"/>
                          <a:ea typeface="+mn-ea"/>
                          <a:cs typeface="+mn-cs"/>
                        </a:rPr>
                        <a:t>「</a:t>
                      </a:r>
                      <a:r>
                        <a:rPr kumimoji="0" lang="ja-JP" altLang="en-US" sz="1100" b="1" i="0" u="none" strike="noStrike" kern="0" cap="none" spc="0" normalizeH="0" baseline="0" noProof="0" dirty="0">
                          <a:ln>
                            <a:noFill/>
                          </a:ln>
                          <a:solidFill>
                            <a:schemeClr val="tx1"/>
                          </a:solidFill>
                          <a:effectLst/>
                          <a:uLnTx/>
                          <a:uFillTx/>
                          <a:latin typeface="+mn-ea"/>
                          <a:ea typeface="+mn-ea"/>
                          <a:cs typeface="+mn-cs"/>
                        </a:rPr>
                        <a:t>行政手続のオンライン化方針</a:t>
                      </a:r>
                      <a:r>
                        <a:rPr kumimoji="0" lang="ja-JP" altLang="en-US" sz="1100" b="0" i="0" u="none" strike="noStrike" kern="0" cap="none" spc="0" normalizeH="0" baseline="0" noProof="0" dirty="0">
                          <a:ln>
                            <a:noFill/>
                          </a:ln>
                          <a:solidFill>
                            <a:schemeClr val="tx1"/>
                          </a:solidFill>
                          <a:effectLst/>
                          <a:uLnTx/>
                          <a:uFillTx/>
                          <a:latin typeface="+mn-ea"/>
                          <a:ea typeface="+mn-ea"/>
                          <a:cs typeface="+mn-cs"/>
                        </a:rPr>
                        <a:t>」を決定し、年間処理件数の多い手続を優先的に検討を進め、順次オンライン化</a:t>
                      </a:r>
                      <a:endParaRPr lang="ja-JP" altLang="ja-JP" sz="1100" kern="100" dirty="0">
                        <a:effectLst/>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lang="ja-JP" altLang="ja-JP" sz="1100" kern="100" dirty="0">
                          <a:effectLst/>
                          <a:latin typeface="BIZ UDゴシック" panose="020B0400000000000000" pitchFamily="49" charset="-128"/>
                          <a:ea typeface="BIZ UDゴシック" panose="020B0400000000000000" pitchFamily="49" charset="-128"/>
                        </a:rPr>
                        <a:t>・</a:t>
                      </a:r>
                      <a:r>
                        <a:rPr lang="en-US" altLang="ja-JP" sz="1100" kern="100" dirty="0">
                          <a:effectLst/>
                          <a:latin typeface="BIZ UDゴシック" panose="020B0400000000000000" pitchFamily="49" charset="-128"/>
                          <a:ea typeface="BIZ UDゴシック" panose="020B0400000000000000" pitchFamily="49" charset="-128"/>
                        </a:rPr>
                        <a:t> </a:t>
                      </a:r>
                      <a:r>
                        <a:rPr kumimoji="0" lang="ja-JP" altLang="en-US" sz="1100" b="0" i="0" u="none" strike="noStrike" kern="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オンライン申請に伴う収納や公の施設、県施設の窓口での収納に</a:t>
                      </a:r>
                      <a:r>
                        <a:rPr kumimoji="0" lang="ja-JP" altLang="en-US" sz="1100" b="1" i="0" u="none" strike="noStrike" kern="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キャッシュレス決済を導入</a:t>
                      </a:r>
                      <a:endParaRPr kumimoji="1" lang="en-US" altLang="ja-JP" sz="1100" b="0" i="0" u="none" strike="noStrike" kern="0" cap="none" spc="0" normalizeH="0" baseline="0" noProof="0" dirty="0">
                        <a:ln>
                          <a:noFill/>
                        </a:ln>
                        <a:solidFill>
                          <a:schemeClr val="tx1"/>
                        </a:solidFill>
                        <a:effectLst/>
                        <a:uLnTx/>
                        <a:uFillTx/>
                        <a:latin typeface="+mn-ea"/>
                        <a:ea typeface="+mn-ea"/>
                        <a:cs typeface="+mn-cs"/>
                      </a:endParaRPr>
                    </a:p>
                    <a:p>
                      <a:pPr algn="l">
                        <a:lnSpc>
                          <a:spcPts val="1800"/>
                        </a:lnSpc>
                      </a:pPr>
                      <a:r>
                        <a:rPr lang="ja-JP" altLang="ja-JP" sz="1100" kern="100" dirty="0">
                          <a:effectLst/>
                          <a:latin typeface="BIZ UDゴシック" panose="020B0400000000000000" pitchFamily="49" charset="-128"/>
                          <a:ea typeface="BIZ UDゴシック" panose="020B0400000000000000" pitchFamily="49" charset="-128"/>
                        </a:rPr>
                        <a:t>・</a:t>
                      </a:r>
                      <a:r>
                        <a:rPr lang="en-US" altLang="ja-JP" sz="1100" kern="100" dirty="0">
                          <a:effectLst/>
                          <a:latin typeface="BIZ UDゴシック" panose="020B0400000000000000" pitchFamily="49" charset="-128"/>
                          <a:ea typeface="BIZ UDゴシック" panose="020B0400000000000000" pitchFamily="49" charset="-128"/>
                        </a:rPr>
                        <a:t> </a:t>
                      </a:r>
                      <a:r>
                        <a:rPr kumimoji="0" lang="ja-JP" altLang="en-US" sz="1100" b="0" i="0" u="none" strike="noStrike" kern="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全ての契約を対象とした</a:t>
                      </a:r>
                      <a:r>
                        <a:rPr kumimoji="1" lang="ja-JP" altLang="en-US" sz="1100" b="1" kern="0" noProof="0" dirty="0">
                          <a:solidFill>
                            <a:schemeClr val="tx1"/>
                          </a:solidFill>
                          <a:latin typeface="BIZ UDPゴシック" panose="020B0400000000000000" pitchFamily="50" charset="-128"/>
                          <a:ea typeface="BIZ UDPゴシック" panose="020B0400000000000000" pitchFamily="50" charset="-128"/>
                          <a:cs typeface="+mn-cs"/>
                        </a:rPr>
                        <a:t>電子契約サービスの提供</a:t>
                      </a:r>
                      <a:endParaRPr lang="en-US" altLang="ja-JP" sz="1100" kern="100" dirty="0">
                        <a:effectLst/>
                        <a:latin typeface="BIZ UDゴシック" panose="020B0400000000000000" pitchFamily="49" charset="-128"/>
                        <a:ea typeface="BIZ UDゴシック" panose="020B0400000000000000" pitchFamily="49" charset="-128"/>
                      </a:endParaRPr>
                    </a:p>
                    <a:p>
                      <a:pPr algn="l">
                        <a:lnSpc>
                          <a:spcPts val="1800"/>
                        </a:lnSpc>
                        <a:spcBef>
                          <a:spcPts val="600"/>
                        </a:spcBef>
                      </a:pPr>
                      <a:endParaRPr lang="en-US" altLang="ja-JP" sz="1100" kern="100" dirty="0">
                        <a:effectLst/>
                        <a:latin typeface="BIZ UDゴシック" panose="020B0400000000000000" pitchFamily="49" charset="-128"/>
                        <a:ea typeface="BIZ UDゴシック" panose="020B0400000000000000" pitchFamily="49" charset="-128"/>
                      </a:endParaRPr>
                    </a:p>
                    <a:p>
                      <a:pPr algn="l">
                        <a:lnSpc>
                          <a:spcPts val="1800"/>
                        </a:lnSpc>
                        <a:spcBef>
                          <a:spcPts val="600"/>
                        </a:spcBef>
                      </a:pPr>
                      <a:endParaRPr lang="en-US" altLang="ja-JP" sz="1100" kern="100" dirty="0">
                        <a:effectLst/>
                        <a:latin typeface="BIZ UDゴシック" panose="020B0400000000000000" pitchFamily="49" charset="-128"/>
                        <a:ea typeface="BIZ UDゴシック" panose="020B0400000000000000" pitchFamily="49" charset="-128"/>
                      </a:endParaRPr>
                    </a:p>
                    <a:p>
                      <a:pPr algn="l">
                        <a:lnSpc>
                          <a:spcPts val="1800"/>
                        </a:lnSpc>
                        <a:spcBef>
                          <a:spcPts val="600"/>
                        </a:spcBef>
                      </a:pPr>
                      <a:endParaRPr lang="en-US" altLang="ja-JP" sz="1100" kern="100" dirty="0">
                        <a:effectLst/>
                        <a:latin typeface="BIZ UDゴシック" panose="020B0400000000000000" pitchFamily="49" charset="-128"/>
                        <a:ea typeface="BIZ UDゴシック" panose="020B0400000000000000" pitchFamily="49" charset="-128"/>
                      </a:endParaRPr>
                    </a:p>
                    <a:p>
                      <a:pPr algn="l">
                        <a:lnSpc>
                          <a:spcPts val="1650"/>
                        </a:lnSpc>
                        <a:spcBef>
                          <a:spcPts val="600"/>
                        </a:spcBef>
                      </a:pPr>
                      <a:endParaRPr lang="en-US" altLang="ja-JP" sz="1100" kern="100" dirty="0">
                        <a:effectLst/>
                        <a:latin typeface="BIZ UDゴシック" panose="020B0400000000000000" pitchFamily="49" charset="-128"/>
                        <a:ea typeface="BIZ UDゴシック" panose="020B0400000000000000" pitchFamily="49" charset="-128"/>
                      </a:endParaRPr>
                    </a:p>
                  </a:txBody>
                  <a:tcPr marL="61816" marR="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noFill/>
                  </a:tcPr>
                </a:tc>
                <a:extLst>
                  <a:ext uri="{0D108BD9-81ED-4DB2-BD59-A6C34878D82A}">
                    <a16:rowId xmlns:a16="http://schemas.microsoft.com/office/drawing/2014/main" val="357204660"/>
                  </a:ext>
                </a:extLst>
              </a:tr>
              <a:tr h="2151738">
                <a:tc>
                  <a:txBody>
                    <a:bodyPr/>
                    <a:lstStyle/>
                    <a:p>
                      <a:pPr algn="just">
                        <a:lnSpc>
                          <a:spcPts val="1500"/>
                        </a:lnSpc>
                      </a:pPr>
                      <a:r>
                        <a:rPr lang="ja-JP" altLang="en-US" sz="1100" kern="100">
                          <a:effectLst/>
                          <a:latin typeface="BIZ UDゴシック" panose="020B0400000000000000" pitchFamily="49" charset="-128"/>
                          <a:ea typeface="BIZ UDゴシック" panose="020B0400000000000000" pitchFamily="49" charset="-128"/>
                        </a:rPr>
                        <a:t>４</a:t>
                      </a:r>
                      <a:endParaRPr lang="ja-JP" altLang="ja-JP" sz="1100" kern="100">
                        <a:effectLst/>
                        <a:latin typeface="BIZ UDゴシック" panose="020B0400000000000000" pitchFamily="49" charset="-128"/>
                        <a:ea typeface="BIZ UDゴシック" panose="020B0400000000000000" pitchFamily="49" charset="-128"/>
                      </a:endParaRPr>
                    </a:p>
                    <a:p>
                      <a:pPr algn="just">
                        <a:lnSpc>
                          <a:spcPts val="1500"/>
                        </a:lnSpc>
                      </a:pPr>
                      <a:r>
                        <a:rPr kumimoji="1" lang="ja-JP" altLang="en-US" sz="1100" b="1"/>
                        <a:t>官・民における積極的データ活用</a:t>
                      </a:r>
                      <a:endParaRPr lang="ja-JP" sz="11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1816" marR="61816" marT="7200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ja-JP" altLang="ja-JP" sz="1100" kern="100" dirty="0">
                          <a:effectLst/>
                          <a:latin typeface="BIZ UDゴシック" panose="020B0400000000000000" pitchFamily="49" charset="-128"/>
                          <a:ea typeface="BIZ UDゴシック" panose="020B0400000000000000" pitchFamily="49" charset="-128"/>
                        </a:rPr>
                        <a:t>・</a:t>
                      </a:r>
                      <a:r>
                        <a:rPr lang="en-US" altLang="ja-JP" sz="1100" kern="100" dirty="0">
                          <a:effectLst/>
                          <a:latin typeface="BIZ UDゴシック" panose="020B0400000000000000" pitchFamily="49" charset="-128"/>
                          <a:ea typeface="BIZ UDゴシック" panose="020B0400000000000000" pitchFamily="49" charset="-128"/>
                        </a:rPr>
                        <a:t> </a:t>
                      </a:r>
                      <a:r>
                        <a:rPr lang="ja-JP" altLang="en-US" sz="1100" b="1" kern="100" dirty="0">
                          <a:solidFill>
                            <a:schemeClr val="tx1"/>
                          </a:solidFill>
                          <a:effectLst/>
                          <a:latin typeface="+mn-ea"/>
                          <a:ea typeface="+mn-ea"/>
                          <a:cs typeface="游ゴシック" panose="020B0400000000000000" pitchFamily="50" charset="-128"/>
                        </a:rPr>
                        <a:t>国が公開を推奨するデータ</a:t>
                      </a:r>
                      <a:r>
                        <a:rPr lang="ja-JP" altLang="en-US" sz="1100" kern="100" dirty="0">
                          <a:solidFill>
                            <a:schemeClr val="tx1"/>
                          </a:solidFill>
                          <a:effectLst/>
                          <a:latin typeface="+mn-ea"/>
                          <a:ea typeface="+mn-ea"/>
                          <a:cs typeface="游ゴシック" panose="020B0400000000000000" pitchFamily="50" charset="-128"/>
                        </a:rPr>
                        <a:t>について、</a:t>
                      </a:r>
                      <a:r>
                        <a:rPr lang="en-US" altLang="ja-JP" sz="1100" kern="100" dirty="0">
                          <a:solidFill>
                            <a:schemeClr val="tx1"/>
                          </a:solidFill>
                          <a:effectLst/>
                          <a:latin typeface="+mn-ea"/>
                          <a:ea typeface="+mn-ea"/>
                          <a:cs typeface="游ゴシック" panose="020B0400000000000000" pitchFamily="50" charset="-128"/>
                        </a:rPr>
                        <a:t>19</a:t>
                      </a:r>
                      <a:r>
                        <a:rPr lang="ja-JP" altLang="en-US" sz="1100" kern="100" dirty="0">
                          <a:solidFill>
                            <a:schemeClr val="tx1"/>
                          </a:solidFill>
                          <a:effectLst/>
                          <a:latin typeface="+mn-ea"/>
                          <a:ea typeface="+mn-ea"/>
                          <a:cs typeface="游ゴシック" panose="020B0400000000000000" pitchFamily="50" charset="-128"/>
                        </a:rPr>
                        <a:t>項目を公開</a:t>
                      </a:r>
                      <a:endParaRPr lang="ja-JP" altLang="ja-JP" sz="1100" kern="100" dirty="0">
                        <a:effectLst/>
                        <a:latin typeface="BIZ UDゴシック" panose="020B0400000000000000" pitchFamily="49" charset="-128"/>
                        <a:ea typeface="BIZ UDゴシック" panose="020B0400000000000000" pitchFamily="49" charset="-128"/>
                      </a:endParaRPr>
                    </a:p>
                    <a:p>
                      <a:pPr algn="l">
                        <a:lnSpc>
                          <a:spcPts val="1800"/>
                        </a:lnSpc>
                      </a:pPr>
                      <a:r>
                        <a:rPr lang="ja-JP" altLang="ja-JP" sz="1100" kern="100" dirty="0">
                          <a:effectLst/>
                          <a:latin typeface="BIZ UDゴシック" panose="020B0400000000000000" pitchFamily="49" charset="-128"/>
                          <a:ea typeface="BIZ UDゴシック" panose="020B0400000000000000" pitchFamily="49" charset="-128"/>
                        </a:rPr>
                        <a:t>・</a:t>
                      </a:r>
                      <a:r>
                        <a:rPr lang="en-US" altLang="ja-JP" sz="1100" kern="100" dirty="0">
                          <a:effectLst/>
                          <a:latin typeface="BIZ UDゴシック" panose="020B0400000000000000" pitchFamily="49" charset="-128"/>
                          <a:ea typeface="BIZ UDゴシック" panose="020B0400000000000000" pitchFamily="49" charset="-128"/>
                        </a:rPr>
                        <a:t> </a:t>
                      </a:r>
                      <a:r>
                        <a:rPr lang="ja-JP" altLang="en-US" sz="1100" kern="100" dirty="0">
                          <a:solidFill>
                            <a:schemeClr val="tx1"/>
                          </a:solidFill>
                          <a:effectLst/>
                          <a:latin typeface="+mn-ea"/>
                          <a:ea typeface="+mn-ea"/>
                          <a:cs typeface="游ゴシック" panose="020B0400000000000000" pitchFamily="50" charset="-128"/>
                        </a:rPr>
                        <a:t>観光振興施策において、</a:t>
                      </a:r>
                      <a:r>
                        <a:rPr lang="en-US" altLang="ja-JP" sz="1100" b="1" kern="100" dirty="0">
                          <a:solidFill>
                            <a:schemeClr val="tx1"/>
                          </a:solidFill>
                          <a:effectLst/>
                          <a:latin typeface="+mn-ea"/>
                          <a:ea typeface="+mn-ea"/>
                          <a:cs typeface="游ゴシック" panose="020B0400000000000000" pitchFamily="50" charset="-128"/>
                        </a:rPr>
                        <a:t> EBPM</a:t>
                      </a:r>
                      <a:r>
                        <a:rPr lang="ja-JP" altLang="en-US" sz="1100" b="1" kern="100" dirty="0">
                          <a:solidFill>
                            <a:schemeClr val="tx1"/>
                          </a:solidFill>
                          <a:effectLst/>
                          <a:latin typeface="+mn-ea"/>
                          <a:ea typeface="+mn-ea"/>
                          <a:cs typeface="游ゴシック" panose="020B0400000000000000" pitchFamily="50" charset="-128"/>
                        </a:rPr>
                        <a:t>（データ等のエビデンスに基づく施策の企画立案）の手法</a:t>
                      </a:r>
                      <a:r>
                        <a:rPr lang="ja-JP" altLang="en-US" sz="1100" kern="100" dirty="0">
                          <a:solidFill>
                            <a:schemeClr val="tx1"/>
                          </a:solidFill>
                          <a:effectLst/>
                          <a:latin typeface="+mn-ea"/>
                          <a:ea typeface="+mn-ea"/>
                          <a:cs typeface="游ゴシック" panose="020B0400000000000000" pitchFamily="50" charset="-128"/>
                        </a:rPr>
                        <a:t>により、位置情報のデータを分</a:t>
                      </a:r>
                      <a:endParaRPr lang="en-US" altLang="ja-JP" sz="1100" kern="100" dirty="0">
                        <a:solidFill>
                          <a:schemeClr val="tx1"/>
                        </a:solidFill>
                        <a:effectLst/>
                        <a:latin typeface="+mn-ea"/>
                        <a:ea typeface="+mn-ea"/>
                        <a:cs typeface="游ゴシック" panose="020B0400000000000000" pitchFamily="50" charset="-128"/>
                      </a:endParaRPr>
                    </a:p>
                    <a:p>
                      <a:pPr algn="l">
                        <a:lnSpc>
                          <a:spcPts val="1400"/>
                        </a:lnSpc>
                      </a:pPr>
                      <a:r>
                        <a:rPr lang="ja-JP" altLang="en-US" sz="1000" kern="100" dirty="0">
                          <a:solidFill>
                            <a:schemeClr val="tx1"/>
                          </a:solidFill>
                          <a:effectLst/>
                          <a:latin typeface="+mn-ea"/>
                          <a:ea typeface="+mn-ea"/>
                          <a:cs typeface="游ゴシック" panose="020B0400000000000000" pitchFamily="50" charset="-128"/>
                        </a:rPr>
                        <a:t>     </a:t>
                      </a:r>
                      <a:r>
                        <a:rPr lang="ja-JP" altLang="en-US" sz="1100" kern="100" dirty="0">
                          <a:solidFill>
                            <a:schemeClr val="tx1"/>
                          </a:solidFill>
                          <a:effectLst/>
                          <a:latin typeface="+mn-ea"/>
                          <a:ea typeface="+mn-ea"/>
                          <a:cs typeface="游ゴシック" panose="020B0400000000000000" pitchFamily="50" charset="-128"/>
                        </a:rPr>
                        <a:t>析活用し、より効果的なターゲットに向けた</a:t>
                      </a:r>
                      <a:r>
                        <a:rPr lang="en-US" altLang="ja-JP" sz="1100" kern="100" dirty="0">
                          <a:solidFill>
                            <a:schemeClr val="tx1"/>
                          </a:solidFill>
                          <a:effectLst/>
                          <a:latin typeface="+mn-ea"/>
                          <a:ea typeface="+mn-ea"/>
                          <a:cs typeface="游ゴシック" panose="020B0400000000000000" pitchFamily="50" charset="-128"/>
                        </a:rPr>
                        <a:t>PR</a:t>
                      </a:r>
                      <a:r>
                        <a:rPr lang="ja-JP" altLang="en-US" sz="1100" kern="100" dirty="0">
                          <a:solidFill>
                            <a:schemeClr val="tx1"/>
                          </a:solidFill>
                          <a:effectLst/>
                          <a:latin typeface="+mn-ea"/>
                          <a:ea typeface="+mn-ea"/>
                          <a:cs typeface="游ゴシック" panose="020B0400000000000000" pitchFamily="50" charset="-128"/>
                        </a:rPr>
                        <a:t>、プロモーションを実施</a:t>
                      </a:r>
                      <a:endParaRPr kumimoji="0" lang="en-US" altLang="ja-JP" sz="1100" b="0" i="0" u="none" strike="noStrike" kern="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algn="l">
                        <a:lnSpc>
                          <a:spcPts val="1800"/>
                        </a:lnSpc>
                      </a:pPr>
                      <a:r>
                        <a:rPr lang="ja-JP" altLang="ja-JP" sz="1100" kern="100" dirty="0">
                          <a:effectLst/>
                          <a:latin typeface="BIZ UDゴシック" panose="020B0400000000000000" pitchFamily="49" charset="-128"/>
                          <a:ea typeface="BIZ UDゴシック" panose="020B0400000000000000" pitchFamily="49" charset="-128"/>
                        </a:rPr>
                        <a:t>・</a:t>
                      </a:r>
                      <a:r>
                        <a:rPr lang="en-US" altLang="ja-JP" sz="1100" kern="100" dirty="0">
                          <a:effectLst/>
                          <a:latin typeface="BIZ UDゴシック" panose="020B0400000000000000" pitchFamily="49" charset="-128"/>
                          <a:ea typeface="BIZ UDゴシック" panose="020B0400000000000000" pitchFamily="49" charset="-128"/>
                        </a:rPr>
                        <a:t> </a:t>
                      </a:r>
                      <a:r>
                        <a:rPr lang="ja-JP" altLang="en-US" sz="1100" kern="0" dirty="0">
                          <a:solidFill>
                            <a:schemeClr val="tx1"/>
                          </a:solidFill>
                          <a:latin typeface="+mn-ea"/>
                          <a:ea typeface="+mn-ea"/>
                        </a:rPr>
                        <a:t>マイナンバー制度における</a:t>
                      </a:r>
                      <a:r>
                        <a:rPr lang="ja-JP" altLang="en-US" sz="1100" b="1" kern="0" dirty="0">
                          <a:solidFill>
                            <a:schemeClr val="tx1"/>
                          </a:solidFill>
                          <a:latin typeface="+mn-ea"/>
                          <a:ea typeface="+mn-ea"/>
                        </a:rPr>
                        <a:t>情報連携を行う事務の拡充</a:t>
                      </a:r>
                      <a:r>
                        <a:rPr lang="ja-JP" altLang="en-US" sz="1100" kern="0" dirty="0">
                          <a:solidFill>
                            <a:schemeClr val="tx1"/>
                          </a:solidFill>
                          <a:latin typeface="+mn-ea"/>
                          <a:ea typeface="+mn-ea"/>
                        </a:rPr>
                        <a:t>を推進</a:t>
                      </a:r>
                      <a:endParaRPr lang="en-US" altLang="ja-JP" sz="1100" kern="0" dirty="0">
                        <a:solidFill>
                          <a:schemeClr val="tx1"/>
                        </a:solidFill>
                        <a:latin typeface="+mn-ea"/>
                        <a:ea typeface="+mn-ea"/>
                      </a:endParaRPr>
                    </a:p>
                    <a:p>
                      <a:pPr algn="l">
                        <a:lnSpc>
                          <a:spcPts val="1900"/>
                        </a:lnSpc>
                      </a:pPr>
                      <a:endParaRPr lang="en-US" altLang="ja-JP" sz="1100" kern="100" dirty="0">
                        <a:effectLst/>
                        <a:latin typeface="BIZ UDゴシック" panose="020B0400000000000000" pitchFamily="49" charset="-128"/>
                        <a:ea typeface="BIZ UDゴシック" panose="020B0400000000000000" pitchFamily="49" charset="-128"/>
                      </a:endParaRPr>
                    </a:p>
                    <a:p>
                      <a:pPr algn="l">
                        <a:lnSpc>
                          <a:spcPts val="1900"/>
                        </a:lnSpc>
                      </a:pPr>
                      <a:endParaRPr lang="en-US" altLang="ja-JP" sz="1100" kern="100" dirty="0">
                        <a:effectLst/>
                        <a:latin typeface="BIZ UDゴシック" panose="020B0400000000000000" pitchFamily="49" charset="-128"/>
                        <a:ea typeface="BIZ UDゴシック" panose="020B0400000000000000" pitchFamily="49" charset="-128"/>
                      </a:endParaRPr>
                    </a:p>
                    <a:p>
                      <a:pPr algn="l">
                        <a:lnSpc>
                          <a:spcPts val="1900"/>
                        </a:lnSpc>
                      </a:pPr>
                      <a:endParaRPr lang="en-US" altLang="ja-JP" sz="1100" kern="100" dirty="0">
                        <a:effectLst/>
                        <a:latin typeface="BIZ UDゴシック" panose="020B0400000000000000" pitchFamily="49" charset="-128"/>
                        <a:ea typeface="BIZ UDゴシック" panose="020B0400000000000000" pitchFamily="49" charset="-128"/>
                      </a:endParaRPr>
                    </a:p>
                    <a:p>
                      <a:pPr algn="l">
                        <a:lnSpc>
                          <a:spcPts val="1900"/>
                        </a:lnSpc>
                      </a:pPr>
                      <a:endParaRPr lang="en-US" altLang="ja-JP" sz="1100" kern="100" dirty="0">
                        <a:effectLst/>
                        <a:latin typeface="BIZ UDゴシック" panose="020B0400000000000000" pitchFamily="49" charset="-128"/>
                        <a:ea typeface="BIZ UDゴシック" panose="020B0400000000000000" pitchFamily="49" charset="-128"/>
                      </a:endParaRPr>
                    </a:p>
                    <a:p>
                      <a:pPr algn="l">
                        <a:lnSpc>
                          <a:spcPts val="1800"/>
                        </a:lnSpc>
                      </a:pPr>
                      <a:endParaRPr lang="en-US" altLang="ja-JP" sz="1100" kern="100" dirty="0">
                        <a:effectLst/>
                        <a:latin typeface="BIZ UDゴシック" panose="020B0400000000000000" pitchFamily="49" charset="-128"/>
                        <a:ea typeface="BIZ UDゴシック" panose="020B0400000000000000" pitchFamily="49" charset="-128"/>
                      </a:endParaRPr>
                    </a:p>
                  </a:txBody>
                  <a:tcPr marL="61816" marR="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noFill/>
                  </a:tcPr>
                </a:tc>
                <a:extLst>
                  <a:ext uri="{0D108BD9-81ED-4DB2-BD59-A6C34878D82A}">
                    <a16:rowId xmlns:a16="http://schemas.microsoft.com/office/drawing/2014/main" val="3868799212"/>
                  </a:ext>
                </a:extLst>
              </a:tr>
            </a:tbl>
          </a:graphicData>
        </a:graphic>
      </p:graphicFrame>
      <p:graphicFrame>
        <p:nvGraphicFramePr>
          <p:cNvPr id="9" name="表 8">
            <a:extLst>
              <a:ext uri="{FF2B5EF4-FFF2-40B4-BE49-F238E27FC236}">
                <a16:creationId xmlns:a16="http://schemas.microsoft.com/office/drawing/2014/main" id="{113BF71C-8080-A4F8-29BD-B3DA30F17E4C}"/>
              </a:ext>
            </a:extLst>
          </p:cNvPr>
          <p:cNvGraphicFramePr>
            <a:graphicFrameLocks noGrp="1"/>
          </p:cNvGraphicFramePr>
          <p:nvPr/>
        </p:nvGraphicFramePr>
        <p:xfrm>
          <a:off x="2185168" y="1351131"/>
          <a:ext cx="7079876" cy="923314"/>
        </p:xfrm>
        <a:graphic>
          <a:graphicData uri="http://schemas.openxmlformats.org/drawingml/2006/table">
            <a:tbl>
              <a:tblPr firstRow="1" bandRow="1">
                <a:tableStyleId>{912C8C85-51F0-491E-9774-3900AFEF0FD7}</a:tableStyleId>
              </a:tblPr>
              <a:tblGrid>
                <a:gridCol w="2796973">
                  <a:extLst>
                    <a:ext uri="{9D8B030D-6E8A-4147-A177-3AD203B41FA5}">
                      <a16:colId xmlns:a16="http://schemas.microsoft.com/office/drawing/2014/main" val="2841958014"/>
                    </a:ext>
                  </a:extLst>
                </a:gridCol>
                <a:gridCol w="2043953">
                  <a:extLst>
                    <a:ext uri="{9D8B030D-6E8A-4147-A177-3AD203B41FA5}">
                      <a16:colId xmlns:a16="http://schemas.microsoft.com/office/drawing/2014/main" val="78648806"/>
                    </a:ext>
                  </a:extLst>
                </a:gridCol>
                <a:gridCol w="800100">
                  <a:extLst>
                    <a:ext uri="{9D8B030D-6E8A-4147-A177-3AD203B41FA5}">
                      <a16:colId xmlns:a16="http://schemas.microsoft.com/office/drawing/2014/main" val="3099092045"/>
                    </a:ext>
                  </a:extLst>
                </a:gridCol>
                <a:gridCol w="800100">
                  <a:extLst>
                    <a:ext uri="{9D8B030D-6E8A-4147-A177-3AD203B41FA5}">
                      <a16:colId xmlns:a16="http://schemas.microsoft.com/office/drawing/2014/main" val="1611212139"/>
                    </a:ext>
                  </a:extLst>
                </a:gridCol>
                <a:gridCol w="638750">
                  <a:extLst>
                    <a:ext uri="{9D8B030D-6E8A-4147-A177-3AD203B41FA5}">
                      <a16:colId xmlns:a16="http://schemas.microsoft.com/office/drawing/2014/main" val="899097253"/>
                    </a:ext>
                  </a:extLst>
                </a:gridCol>
              </a:tblGrid>
              <a:tr h="193131">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a:solidFill>
                          <a:schemeClr val="tx1"/>
                        </a:solidFill>
                        <a:latin typeface="BIZ UDPゴシック" panose="020B0400000000000000" pitchFamily="50" charset="-128"/>
                        <a:ea typeface="BIZ UDPゴシック" panose="020B0400000000000000" pitchFamily="50" charset="-128"/>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a:solidFill>
                          <a:schemeClr val="tx1"/>
                        </a:solidFill>
                        <a:latin typeface="BIZ UDPゴシック" panose="020B0400000000000000" pitchFamily="50" charset="-128"/>
                        <a:ea typeface="BIZ UDPゴシック" panose="020B0400000000000000" pitchFamily="50" charset="-128"/>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a:solidFill>
                          <a:schemeClr val="tx1"/>
                        </a:solidFill>
                        <a:latin typeface="BIZ UDPゴシック" panose="020B0400000000000000" pitchFamily="50" charset="-128"/>
                        <a:ea typeface="BIZ UDPゴシック" panose="020B0400000000000000" pitchFamily="50" charset="-128"/>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3595091"/>
                  </a:ext>
                </a:extLst>
              </a:tr>
              <a:tr h="203863">
                <a:tc>
                  <a:txBody>
                    <a:bodyPr/>
                    <a:lstStyle/>
                    <a:p>
                      <a:pPr algn="ctr"/>
                      <a:r>
                        <a:rPr kumimoji="1" lang="ja-JP" altLang="en-US" sz="900" b="0">
                          <a:solidFill>
                            <a:schemeClr val="tx1"/>
                          </a:solidFill>
                          <a:latin typeface="BIZ UDPゴシック" panose="020B0400000000000000" pitchFamily="50" charset="-128"/>
                          <a:ea typeface="BIZ UDPゴシック" panose="020B0400000000000000" pitchFamily="50" charset="-128"/>
                        </a:rPr>
                        <a:t>進捗管理指標</a:t>
                      </a:r>
                      <a:endParaRPr kumimoji="1" lang="en-US" altLang="ja-JP" sz="900" b="0">
                        <a:solidFill>
                          <a:schemeClr val="tx1"/>
                        </a:solidFill>
                        <a:latin typeface="BIZ UDPゴシック" panose="020B0400000000000000" pitchFamily="50" charset="-128"/>
                        <a:ea typeface="BIZ UDPゴシック" panose="020B0400000000000000" pitchFamily="50" charset="-128"/>
                      </a:endParaRP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solidFill>
                      <a:srgbClr val="79DCFF"/>
                    </a:solidFill>
                  </a:tcPr>
                </a:tc>
                <a:tc>
                  <a:txBody>
                    <a:bodyPr/>
                    <a:lstStyle/>
                    <a:p>
                      <a:pPr algn="ctr"/>
                      <a:r>
                        <a:rPr kumimoji="1" lang="ja-JP" altLang="en-US" sz="900" b="0">
                          <a:solidFill>
                            <a:schemeClr val="tx1"/>
                          </a:solidFill>
                          <a:latin typeface="BIZ UDPゴシック" panose="020B0400000000000000" pitchFamily="50" charset="-128"/>
                          <a:ea typeface="BIZ UDPゴシック" panose="020B0400000000000000" pitchFamily="50" charset="-128"/>
                        </a:rPr>
                        <a:t>数値目標</a:t>
                      </a:r>
                      <a:endParaRPr kumimoji="1" lang="en-US" altLang="ja-JP" sz="900" b="0">
                        <a:solidFill>
                          <a:schemeClr val="tx1"/>
                        </a:solidFill>
                        <a:latin typeface="BIZ UDPゴシック" panose="020B0400000000000000" pitchFamily="50" charset="-128"/>
                        <a:ea typeface="BIZ UDPゴシック" panose="020B0400000000000000" pitchFamily="50" charset="-128"/>
                      </a:endParaRP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solidFill>
                      <a:srgbClr val="79DC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a:solidFill>
                            <a:schemeClr val="tx1"/>
                          </a:solidFill>
                          <a:latin typeface="BIZ UDPゴシック" panose="020B0400000000000000" pitchFamily="50" charset="-128"/>
                          <a:ea typeface="BIZ UDPゴシック" panose="020B0400000000000000" pitchFamily="50" charset="-128"/>
                        </a:rPr>
                        <a:t>策定当初</a:t>
                      </a:r>
                      <a:endParaRPr kumimoji="1" lang="en-US" altLang="ja-JP" sz="900" b="0">
                        <a:solidFill>
                          <a:schemeClr val="tx1"/>
                        </a:solidFill>
                        <a:latin typeface="BIZ UDPゴシック" panose="020B0400000000000000" pitchFamily="50" charset="-128"/>
                        <a:ea typeface="BIZ UDPゴシック" panose="020B0400000000000000" pitchFamily="50" charset="-128"/>
                      </a:endParaRP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solidFill>
                      <a:srgbClr val="79DCFF"/>
                    </a:solidFill>
                  </a:tcPr>
                </a:tc>
                <a:tc>
                  <a:txBody>
                    <a:bodyPr/>
                    <a:lstStyle/>
                    <a:p>
                      <a:pPr algn="ctr"/>
                      <a:r>
                        <a:rPr kumimoji="1" lang="en-US" altLang="ja-JP" sz="900" b="0">
                          <a:solidFill>
                            <a:schemeClr val="tx1"/>
                          </a:solidFill>
                          <a:latin typeface="BIZ UDPゴシック" panose="020B0400000000000000" pitchFamily="50" charset="-128"/>
                          <a:ea typeface="BIZ UDPゴシック" panose="020B0400000000000000" pitchFamily="50" charset="-128"/>
                        </a:rPr>
                        <a:t>2024</a:t>
                      </a:r>
                      <a:r>
                        <a:rPr kumimoji="1" lang="ja-JP" altLang="en-US" sz="900" b="0">
                          <a:solidFill>
                            <a:schemeClr val="tx1"/>
                          </a:solidFill>
                          <a:latin typeface="BIZ UDPゴシック" panose="020B0400000000000000" pitchFamily="50" charset="-128"/>
                          <a:ea typeface="BIZ UDPゴシック" panose="020B0400000000000000" pitchFamily="50" charset="-128"/>
                        </a:rPr>
                        <a:t>年度</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solidFill>
                      <a:srgbClr val="79DCFF"/>
                    </a:solidFill>
                  </a:tcPr>
                </a:tc>
                <a:tc>
                  <a:txBody>
                    <a:bodyPr/>
                    <a:lstStyle/>
                    <a:p>
                      <a:pPr algn="ctr"/>
                      <a:r>
                        <a:rPr kumimoji="1" lang="ja-JP" altLang="en-US" sz="900" b="0">
                          <a:solidFill>
                            <a:schemeClr val="tx1"/>
                          </a:solidFill>
                          <a:latin typeface="BIZ UDPゴシック" panose="020B0400000000000000" pitchFamily="50" charset="-128"/>
                          <a:ea typeface="BIZ UDPゴシック" panose="020B0400000000000000" pitchFamily="50" charset="-128"/>
                        </a:rPr>
                        <a:t>状況</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solidFill>
                      <a:srgbClr val="79DCFF"/>
                    </a:solidFill>
                  </a:tcPr>
                </a:tc>
                <a:extLst>
                  <a:ext uri="{0D108BD9-81ED-4DB2-BD59-A6C34878D82A}">
                    <a16:rowId xmlns:a16="http://schemas.microsoft.com/office/drawing/2014/main" val="3060188519"/>
                  </a:ext>
                </a:extLst>
              </a:tr>
              <a:tr h="252000">
                <a:tc>
                  <a:txBody>
                    <a:bodyPr/>
                    <a:lstStyle/>
                    <a:p>
                      <a:pPr algn="l"/>
                      <a:r>
                        <a:rPr kumimoji="1" lang="ja-JP" altLang="en-US" sz="900" b="0">
                          <a:solidFill>
                            <a:schemeClr val="tx1"/>
                          </a:solidFill>
                          <a:latin typeface="BIZ UDPゴシック" panose="020B0400000000000000" pitchFamily="50" charset="-128"/>
                          <a:ea typeface="BIZ UDPゴシック" panose="020B0400000000000000" pitchFamily="50" charset="-128"/>
                        </a:rPr>
                        <a:t>テレワークで利用可能な端末台数（累計）</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a:solidFill>
                            <a:schemeClr val="tx1"/>
                          </a:solidFill>
                          <a:latin typeface="BIZ UDPゴシック" panose="020B0400000000000000" pitchFamily="50" charset="-128"/>
                          <a:ea typeface="BIZ UDPゴシック" panose="020B0400000000000000" pitchFamily="50" charset="-128"/>
                        </a:rPr>
                        <a:t>－</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a:solidFill>
                            <a:schemeClr val="tx1"/>
                          </a:solidFill>
                          <a:latin typeface="BIZ UDPゴシック" panose="020B0400000000000000" pitchFamily="50" charset="-128"/>
                          <a:ea typeface="BIZ UDPゴシック" panose="020B0400000000000000" pitchFamily="50" charset="-128"/>
                        </a:rPr>
                        <a:t>1,100</a:t>
                      </a:r>
                      <a:r>
                        <a:rPr kumimoji="1" lang="ja-JP" altLang="en-US" sz="900" b="0">
                          <a:solidFill>
                            <a:schemeClr val="tx1"/>
                          </a:solidFill>
                          <a:latin typeface="BIZ UDPゴシック" panose="020B0400000000000000" pitchFamily="50" charset="-128"/>
                          <a:ea typeface="BIZ UDPゴシック" panose="020B0400000000000000" pitchFamily="50" charset="-128"/>
                        </a:rPr>
                        <a:t>台</a:t>
                      </a:r>
                      <a:endParaRPr kumimoji="1" lang="en-US" altLang="ja-JP" sz="900" b="0">
                        <a:solidFill>
                          <a:schemeClr val="tx1"/>
                        </a:solidFill>
                        <a:latin typeface="BIZ UDPゴシック" panose="020B0400000000000000" pitchFamily="50" charset="-128"/>
                        <a:ea typeface="BIZ UDPゴシック" panose="020B0400000000000000" pitchFamily="50" charset="-128"/>
                      </a:endParaRP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tx1"/>
                          </a:solidFill>
                          <a:latin typeface="BIZ UDPゴシック" panose="020B0400000000000000" pitchFamily="50" charset="-128"/>
                          <a:ea typeface="BIZ UDPゴシック" panose="020B0400000000000000" pitchFamily="50" charset="-128"/>
                          <a:cs typeface="+mn-cs"/>
                        </a:rPr>
                        <a:t>13,108</a:t>
                      </a:r>
                      <a:r>
                        <a:rPr kumimoji="1" lang="ja-JP" altLang="en-US" sz="900" b="0" kern="1200">
                          <a:solidFill>
                            <a:schemeClr val="tx1"/>
                          </a:solidFill>
                          <a:latin typeface="BIZ UDPゴシック" panose="020B0400000000000000" pitchFamily="50" charset="-128"/>
                          <a:ea typeface="BIZ UDPゴシック" panose="020B0400000000000000" pitchFamily="50" charset="-128"/>
                          <a:cs typeface="+mn-cs"/>
                        </a:rPr>
                        <a:t>台</a:t>
                      </a:r>
                      <a:endParaRPr kumimoji="1" lang="en-US" altLang="ja-JP" sz="900" b="0" kern="1200">
                        <a:solidFill>
                          <a:schemeClr val="tx1"/>
                        </a:solidFill>
                        <a:latin typeface="BIZ UDPゴシック" panose="020B0400000000000000" pitchFamily="50" charset="-128"/>
                        <a:ea typeface="BIZ UDPゴシック" panose="020B0400000000000000" pitchFamily="50" charset="-128"/>
                        <a:cs typeface="+mn-cs"/>
                      </a:endParaRP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a:solidFill>
                            <a:schemeClr val="tx1"/>
                          </a:solidFill>
                          <a:latin typeface="BIZ UDPゴシック" panose="020B0400000000000000" pitchFamily="50" charset="-128"/>
                          <a:ea typeface="BIZ UDPゴシック" panose="020B0400000000000000" pitchFamily="50" charset="-128"/>
                        </a:rPr>
                        <a:t>数値向上</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solidFill>
                      <a:srgbClr val="D5F729"/>
                    </a:solidFill>
                  </a:tcPr>
                </a:tc>
                <a:extLst>
                  <a:ext uri="{0D108BD9-81ED-4DB2-BD59-A6C34878D82A}">
                    <a16:rowId xmlns:a16="http://schemas.microsoft.com/office/drawing/2014/main" val="2131230185"/>
                  </a:ext>
                </a:extLst>
              </a:tr>
              <a:tr h="252000">
                <a:tc>
                  <a:txBody>
                    <a:bodyPr/>
                    <a:lstStyle/>
                    <a:p>
                      <a:pPr marL="0" indent="0" algn="l"/>
                      <a:r>
                        <a:rPr kumimoji="1" lang="ja-JP" altLang="en-US" sz="900" b="0" u="none" dirty="0">
                          <a:solidFill>
                            <a:schemeClr val="tx1"/>
                          </a:solidFill>
                          <a:latin typeface="BIZ UDPゴシック" panose="020B0400000000000000" pitchFamily="50" charset="-128"/>
                          <a:ea typeface="BIZ UDPゴシック" panose="020B0400000000000000" pitchFamily="50" charset="-128"/>
                        </a:rPr>
                        <a:t>他の所属の職員と電子ファイルを共有して共通作業を行うグループ数（累計）　</a:t>
                      </a:r>
                      <a:endParaRPr kumimoji="1" lang="en-US" altLang="ja-JP" sz="900" b="0" u="none" dirty="0">
                        <a:solidFill>
                          <a:schemeClr val="tx1"/>
                        </a:solidFill>
                        <a:latin typeface="BIZ UDPゴシック" panose="020B0400000000000000" pitchFamily="50" charset="-128"/>
                        <a:ea typeface="BIZ UDPゴシック" panose="020B0400000000000000" pitchFamily="50" charset="-128"/>
                      </a:endParaRP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00" b="0" u="none">
                          <a:solidFill>
                            <a:schemeClr val="tx1"/>
                          </a:solidFill>
                          <a:latin typeface="BIZ UDPゴシック" panose="020B0400000000000000" pitchFamily="50" charset="-128"/>
                          <a:ea typeface="BIZ UDPゴシック" panose="020B0400000000000000" pitchFamily="50" charset="-128"/>
                        </a:rPr>
                        <a:t>2025</a:t>
                      </a:r>
                      <a:r>
                        <a:rPr kumimoji="1" lang="ja-JP" altLang="en-US" sz="900" b="0" u="none">
                          <a:solidFill>
                            <a:schemeClr val="tx1"/>
                          </a:solidFill>
                          <a:latin typeface="BIZ UDPゴシック" panose="020B0400000000000000" pitchFamily="50" charset="-128"/>
                          <a:ea typeface="BIZ UDPゴシック" panose="020B0400000000000000" pitchFamily="50" charset="-128"/>
                        </a:rPr>
                        <a:t>年度末までに</a:t>
                      </a:r>
                      <a:r>
                        <a:rPr kumimoji="1" lang="en-US" altLang="ja-JP" sz="900" b="0" u="none">
                          <a:solidFill>
                            <a:schemeClr val="tx1"/>
                          </a:solidFill>
                          <a:latin typeface="BIZ UDPゴシック" panose="020B0400000000000000" pitchFamily="50" charset="-128"/>
                          <a:ea typeface="BIZ UDPゴシック" panose="020B0400000000000000" pitchFamily="50" charset="-128"/>
                        </a:rPr>
                        <a:t>100</a:t>
                      </a:r>
                      <a:r>
                        <a:rPr kumimoji="1" lang="ja-JP" altLang="en-US" sz="900" b="0" u="none">
                          <a:solidFill>
                            <a:schemeClr val="tx1"/>
                          </a:solidFill>
                          <a:latin typeface="BIZ UDPゴシック" panose="020B0400000000000000" pitchFamily="50" charset="-128"/>
                          <a:ea typeface="BIZ UDPゴシック" panose="020B0400000000000000" pitchFamily="50" charset="-128"/>
                        </a:rPr>
                        <a:t>件以上</a:t>
                      </a:r>
                      <a:r>
                        <a:rPr kumimoji="1" lang="ja-JP" altLang="en-US" sz="800" b="0" u="none">
                          <a:solidFill>
                            <a:schemeClr val="tx1"/>
                          </a:solidFill>
                          <a:latin typeface="BIZ UDPゴシック" panose="020B0400000000000000" pitchFamily="50" charset="-128"/>
                          <a:ea typeface="BIZ UDPゴシック" panose="020B0400000000000000" pitchFamily="50" charset="-128"/>
                        </a:rPr>
                        <a:t>　</a:t>
                      </a:r>
                      <a:endParaRPr kumimoji="1" lang="ja-JP" altLang="en-US" sz="900" b="0" u="none">
                        <a:solidFill>
                          <a:schemeClr val="tx1"/>
                        </a:solidFill>
                        <a:latin typeface="BIZ UDPゴシック" panose="020B0400000000000000" pitchFamily="50" charset="-128"/>
                        <a:ea typeface="BIZ UDPゴシック" panose="020B0400000000000000" pitchFamily="50" charset="-128"/>
                      </a:endParaRP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a:solidFill>
                            <a:schemeClr val="tx1"/>
                          </a:solidFill>
                          <a:latin typeface="BIZ UDPゴシック" panose="020B0400000000000000" pitchFamily="50" charset="-128"/>
                          <a:ea typeface="BIZ UDPゴシック" panose="020B0400000000000000" pitchFamily="50" charset="-128"/>
                        </a:rPr>
                        <a:t>－</a:t>
                      </a:r>
                      <a:endParaRPr kumimoji="1" lang="en-US" altLang="ja-JP" sz="900" b="0">
                        <a:solidFill>
                          <a:schemeClr val="tx1"/>
                        </a:solidFill>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00" b="0">
                          <a:solidFill>
                            <a:schemeClr val="tx1"/>
                          </a:solidFill>
                          <a:latin typeface="BIZ UDPゴシック" panose="020B0400000000000000" pitchFamily="50" charset="-128"/>
                          <a:ea typeface="BIZ UDPゴシック" panose="020B0400000000000000" pitchFamily="50" charset="-128"/>
                        </a:rPr>
                        <a:t>（</a:t>
                      </a:r>
                      <a:r>
                        <a:rPr kumimoji="1" lang="en-US" altLang="ja-JP" sz="500" b="0">
                          <a:solidFill>
                            <a:schemeClr val="tx1"/>
                          </a:solidFill>
                          <a:latin typeface="BIZ UDPゴシック" panose="020B0400000000000000" pitchFamily="50" charset="-128"/>
                          <a:ea typeface="BIZ UDPゴシック" panose="020B0400000000000000" pitchFamily="50" charset="-128"/>
                        </a:rPr>
                        <a:t>2023</a:t>
                      </a:r>
                      <a:r>
                        <a:rPr kumimoji="1" lang="ja-JP" altLang="en-US" sz="500" b="0">
                          <a:solidFill>
                            <a:schemeClr val="tx1"/>
                          </a:solidFill>
                          <a:latin typeface="BIZ UDPゴシック" panose="020B0400000000000000" pitchFamily="50" charset="-128"/>
                          <a:ea typeface="BIZ UDPゴシック" panose="020B0400000000000000" pitchFamily="50" charset="-128"/>
                        </a:rPr>
                        <a:t>年</a:t>
                      </a:r>
                      <a:r>
                        <a:rPr kumimoji="1" lang="en-US" altLang="ja-JP" sz="500" b="0">
                          <a:solidFill>
                            <a:schemeClr val="tx1"/>
                          </a:solidFill>
                          <a:latin typeface="BIZ UDPゴシック" panose="020B0400000000000000" pitchFamily="50" charset="-128"/>
                          <a:ea typeface="BIZ UDPゴシック" panose="020B0400000000000000" pitchFamily="50" charset="-128"/>
                        </a:rPr>
                        <a:t>11</a:t>
                      </a:r>
                      <a:r>
                        <a:rPr kumimoji="1" lang="ja-JP" altLang="en-US" sz="500" b="0">
                          <a:solidFill>
                            <a:schemeClr val="tx1"/>
                          </a:solidFill>
                          <a:latin typeface="BIZ UDPゴシック" panose="020B0400000000000000" pitchFamily="50" charset="-128"/>
                          <a:ea typeface="BIZ UDPゴシック" panose="020B0400000000000000" pitchFamily="50" charset="-128"/>
                        </a:rPr>
                        <a:t>月末時点）</a:t>
                      </a:r>
                      <a:endParaRPr kumimoji="1" lang="en-US" altLang="ja-JP" sz="500" b="0">
                        <a:solidFill>
                          <a:schemeClr val="tx1"/>
                        </a:solidFill>
                        <a:latin typeface="BIZ UDPゴシック" panose="020B0400000000000000" pitchFamily="50" charset="-128"/>
                        <a:ea typeface="BIZ UDPゴシック" panose="020B0400000000000000" pitchFamily="50" charset="-128"/>
                      </a:endParaRP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a:solidFill>
                            <a:schemeClr val="tx1"/>
                          </a:solidFill>
                          <a:latin typeface="BIZ UDPゴシック" panose="020B0400000000000000" pitchFamily="50" charset="-128"/>
                          <a:ea typeface="BIZ UDPゴシック" panose="020B0400000000000000" pitchFamily="50" charset="-128"/>
                        </a:rPr>
                        <a:t>133</a:t>
                      </a:r>
                      <a:r>
                        <a:rPr kumimoji="1" lang="ja-JP" altLang="en-US" sz="900" b="0">
                          <a:solidFill>
                            <a:schemeClr val="tx1"/>
                          </a:solidFill>
                          <a:latin typeface="BIZ UDPゴシック" panose="020B0400000000000000" pitchFamily="50" charset="-128"/>
                          <a:ea typeface="BIZ UDPゴシック" panose="020B0400000000000000" pitchFamily="50" charset="-128"/>
                        </a:rPr>
                        <a:t>件</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BIZ UDPゴシック" panose="020B0400000000000000" pitchFamily="50" charset="-128"/>
                          <a:ea typeface="BIZ UDPゴシック" panose="020B0400000000000000" pitchFamily="50" charset="-128"/>
                        </a:rPr>
                        <a:t>目標達成</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151036318"/>
                  </a:ext>
                </a:extLst>
              </a:tr>
            </a:tbl>
          </a:graphicData>
        </a:graphic>
      </p:graphicFrame>
      <p:graphicFrame>
        <p:nvGraphicFramePr>
          <p:cNvPr id="10" name="表 9">
            <a:extLst>
              <a:ext uri="{FF2B5EF4-FFF2-40B4-BE49-F238E27FC236}">
                <a16:creationId xmlns:a16="http://schemas.microsoft.com/office/drawing/2014/main" id="{468CCD3F-759A-DABE-E795-F98568C1705E}"/>
              </a:ext>
            </a:extLst>
          </p:cNvPr>
          <p:cNvGraphicFramePr>
            <a:graphicFrameLocks noGrp="1"/>
          </p:cNvGraphicFramePr>
          <p:nvPr/>
        </p:nvGraphicFramePr>
        <p:xfrm>
          <a:off x="2185168" y="3105970"/>
          <a:ext cx="7079876" cy="1152994"/>
        </p:xfrm>
        <a:graphic>
          <a:graphicData uri="http://schemas.openxmlformats.org/drawingml/2006/table">
            <a:tbl>
              <a:tblPr firstRow="1" bandRow="1">
                <a:tableStyleId>{912C8C85-51F0-491E-9774-3900AFEF0FD7}</a:tableStyleId>
              </a:tblPr>
              <a:tblGrid>
                <a:gridCol w="2796973">
                  <a:extLst>
                    <a:ext uri="{9D8B030D-6E8A-4147-A177-3AD203B41FA5}">
                      <a16:colId xmlns:a16="http://schemas.microsoft.com/office/drawing/2014/main" val="2841958014"/>
                    </a:ext>
                  </a:extLst>
                </a:gridCol>
                <a:gridCol w="2043953">
                  <a:extLst>
                    <a:ext uri="{9D8B030D-6E8A-4147-A177-3AD203B41FA5}">
                      <a16:colId xmlns:a16="http://schemas.microsoft.com/office/drawing/2014/main" val="78648806"/>
                    </a:ext>
                  </a:extLst>
                </a:gridCol>
                <a:gridCol w="800100">
                  <a:extLst>
                    <a:ext uri="{9D8B030D-6E8A-4147-A177-3AD203B41FA5}">
                      <a16:colId xmlns:a16="http://schemas.microsoft.com/office/drawing/2014/main" val="3099092045"/>
                    </a:ext>
                  </a:extLst>
                </a:gridCol>
                <a:gridCol w="800100">
                  <a:extLst>
                    <a:ext uri="{9D8B030D-6E8A-4147-A177-3AD203B41FA5}">
                      <a16:colId xmlns:a16="http://schemas.microsoft.com/office/drawing/2014/main" val="1611212139"/>
                    </a:ext>
                  </a:extLst>
                </a:gridCol>
                <a:gridCol w="638750">
                  <a:extLst>
                    <a:ext uri="{9D8B030D-6E8A-4147-A177-3AD203B41FA5}">
                      <a16:colId xmlns:a16="http://schemas.microsoft.com/office/drawing/2014/main" val="899097253"/>
                    </a:ext>
                  </a:extLst>
                </a:gridCol>
              </a:tblGrid>
              <a:tr h="193131">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dirty="0">
                        <a:solidFill>
                          <a:schemeClr val="tx1"/>
                        </a:solidFill>
                        <a:latin typeface="BIZ UDPゴシック" panose="020B0400000000000000" pitchFamily="50" charset="-128"/>
                        <a:ea typeface="BIZ UDPゴシック" panose="020B0400000000000000" pitchFamily="50" charset="-128"/>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a:solidFill>
                          <a:schemeClr val="tx1"/>
                        </a:solidFill>
                        <a:latin typeface="BIZ UDPゴシック" panose="020B0400000000000000" pitchFamily="50" charset="-128"/>
                        <a:ea typeface="BIZ UDPゴシック" panose="020B0400000000000000" pitchFamily="50" charset="-128"/>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a:solidFill>
                          <a:schemeClr val="tx1"/>
                        </a:solidFill>
                        <a:latin typeface="BIZ UDPゴシック" panose="020B0400000000000000" pitchFamily="50" charset="-128"/>
                        <a:ea typeface="BIZ UDPゴシック" panose="020B0400000000000000" pitchFamily="50" charset="-128"/>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3595091"/>
                  </a:ext>
                </a:extLst>
              </a:tr>
              <a:tr h="203863">
                <a:tc>
                  <a:txBody>
                    <a:bodyPr/>
                    <a:lstStyle/>
                    <a:p>
                      <a:pPr algn="ctr"/>
                      <a:r>
                        <a:rPr kumimoji="1" lang="ja-JP" altLang="en-US" sz="900" b="0">
                          <a:solidFill>
                            <a:schemeClr val="tx1"/>
                          </a:solidFill>
                          <a:latin typeface="BIZ UDPゴシック" panose="020B0400000000000000" pitchFamily="50" charset="-128"/>
                          <a:ea typeface="BIZ UDPゴシック" panose="020B0400000000000000" pitchFamily="50" charset="-128"/>
                        </a:rPr>
                        <a:t>進捗管理指標</a:t>
                      </a:r>
                      <a:endParaRPr kumimoji="1" lang="en-US" altLang="ja-JP" sz="900" b="0">
                        <a:solidFill>
                          <a:schemeClr val="tx1"/>
                        </a:solidFill>
                        <a:latin typeface="BIZ UDPゴシック" panose="020B0400000000000000" pitchFamily="50" charset="-128"/>
                        <a:ea typeface="BIZ UDPゴシック" panose="020B0400000000000000" pitchFamily="50" charset="-128"/>
                      </a:endParaRP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solidFill>
                      <a:srgbClr val="79DCFF"/>
                    </a:solidFill>
                  </a:tcPr>
                </a:tc>
                <a:tc>
                  <a:txBody>
                    <a:bodyPr/>
                    <a:lstStyle/>
                    <a:p>
                      <a:pPr algn="ctr"/>
                      <a:r>
                        <a:rPr kumimoji="1" lang="ja-JP" altLang="en-US" sz="900" b="0">
                          <a:solidFill>
                            <a:schemeClr val="tx1"/>
                          </a:solidFill>
                          <a:latin typeface="BIZ UDPゴシック" panose="020B0400000000000000" pitchFamily="50" charset="-128"/>
                          <a:ea typeface="BIZ UDPゴシック" panose="020B0400000000000000" pitchFamily="50" charset="-128"/>
                        </a:rPr>
                        <a:t>数値目標</a:t>
                      </a:r>
                      <a:endParaRPr kumimoji="1" lang="en-US" altLang="ja-JP" sz="900" b="0">
                        <a:solidFill>
                          <a:schemeClr val="tx1"/>
                        </a:solidFill>
                        <a:latin typeface="BIZ UDPゴシック" panose="020B0400000000000000" pitchFamily="50" charset="-128"/>
                        <a:ea typeface="BIZ UDPゴシック" panose="020B0400000000000000" pitchFamily="50" charset="-128"/>
                      </a:endParaRP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solidFill>
                      <a:srgbClr val="79DC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a:solidFill>
                            <a:schemeClr val="tx1"/>
                          </a:solidFill>
                          <a:latin typeface="BIZ UDPゴシック" panose="020B0400000000000000" pitchFamily="50" charset="-128"/>
                          <a:ea typeface="BIZ UDPゴシック" panose="020B0400000000000000" pitchFamily="50" charset="-128"/>
                        </a:rPr>
                        <a:t>策定当初</a:t>
                      </a:r>
                      <a:endParaRPr kumimoji="1" lang="en-US" altLang="ja-JP" sz="900" b="0">
                        <a:solidFill>
                          <a:schemeClr val="tx1"/>
                        </a:solidFill>
                        <a:latin typeface="BIZ UDPゴシック" panose="020B0400000000000000" pitchFamily="50" charset="-128"/>
                        <a:ea typeface="BIZ UDPゴシック" panose="020B0400000000000000" pitchFamily="50" charset="-128"/>
                      </a:endParaRP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solidFill>
                      <a:srgbClr val="79DCFF"/>
                    </a:solidFill>
                  </a:tcPr>
                </a:tc>
                <a:tc>
                  <a:txBody>
                    <a:bodyPr/>
                    <a:lstStyle/>
                    <a:p>
                      <a:pPr algn="ctr"/>
                      <a:r>
                        <a:rPr kumimoji="1" lang="en-US" altLang="ja-JP" sz="900" b="0">
                          <a:solidFill>
                            <a:schemeClr val="tx1"/>
                          </a:solidFill>
                          <a:latin typeface="BIZ UDPゴシック" panose="020B0400000000000000" pitchFamily="50" charset="-128"/>
                          <a:ea typeface="BIZ UDPゴシック" panose="020B0400000000000000" pitchFamily="50" charset="-128"/>
                        </a:rPr>
                        <a:t>2024</a:t>
                      </a:r>
                      <a:r>
                        <a:rPr kumimoji="1" lang="ja-JP" altLang="en-US" sz="900" b="0">
                          <a:solidFill>
                            <a:schemeClr val="tx1"/>
                          </a:solidFill>
                          <a:latin typeface="BIZ UDPゴシック" panose="020B0400000000000000" pitchFamily="50" charset="-128"/>
                          <a:ea typeface="BIZ UDPゴシック" panose="020B0400000000000000" pitchFamily="50" charset="-128"/>
                        </a:rPr>
                        <a:t>年度</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solidFill>
                      <a:srgbClr val="79DCFF"/>
                    </a:solidFill>
                  </a:tcPr>
                </a:tc>
                <a:tc>
                  <a:txBody>
                    <a:bodyPr/>
                    <a:lstStyle/>
                    <a:p>
                      <a:pPr algn="ctr"/>
                      <a:r>
                        <a:rPr kumimoji="1" lang="ja-JP" altLang="en-US" sz="900" b="0">
                          <a:solidFill>
                            <a:schemeClr val="tx1"/>
                          </a:solidFill>
                          <a:latin typeface="BIZ UDPゴシック" panose="020B0400000000000000" pitchFamily="50" charset="-128"/>
                          <a:ea typeface="BIZ UDPゴシック" panose="020B0400000000000000" pitchFamily="50" charset="-128"/>
                        </a:rPr>
                        <a:t>状況</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solidFill>
                      <a:srgbClr val="79DCFF"/>
                    </a:solidFill>
                  </a:tcPr>
                </a:tc>
                <a:extLst>
                  <a:ext uri="{0D108BD9-81ED-4DB2-BD59-A6C34878D82A}">
                    <a16:rowId xmlns:a16="http://schemas.microsoft.com/office/drawing/2014/main" val="3060188519"/>
                  </a:ext>
                </a:extLst>
              </a:tr>
              <a:tr h="252000">
                <a:tc>
                  <a:txBody>
                    <a:bodyPr/>
                    <a:lstStyle/>
                    <a:p>
                      <a:pPr algn="l"/>
                      <a:r>
                        <a:rPr kumimoji="1" lang="ja-JP" altLang="en-US" sz="900" b="0">
                          <a:solidFill>
                            <a:schemeClr val="tx1"/>
                          </a:solidFill>
                          <a:latin typeface="+mn-ea"/>
                          <a:ea typeface="+mn-ea"/>
                        </a:rPr>
                        <a:t>電子申請・届出システム利用手続数（愛知県分）</a:t>
                      </a:r>
                      <a:endParaRPr kumimoji="1" lang="ja-JP" altLang="en-US" sz="900" b="0">
                        <a:solidFill>
                          <a:schemeClr val="tx1"/>
                        </a:solidFill>
                        <a:latin typeface="BIZ UDPゴシック" panose="020B0400000000000000" pitchFamily="50" charset="-128"/>
                        <a:ea typeface="BIZ UDPゴシック" panose="020B0400000000000000" pitchFamily="50" charset="-128"/>
                      </a:endParaRP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a:solidFill>
                            <a:schemeClr val="tx1"/>
                          </a:solidFill>
                          <a:latin typeface="BIZ UDPゴシック" panose="020B0400000000000000" pitchFamily="50" charset="-128"/>
                          <a:ea typeface="BIZ UDPゴシック" panose="020B0400000000000000" pitchFamily="50" charset="-128"/>
                        </a:rPr>
                        <a:t>－</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900" b="0">
                          <a:solidFill>
                            <a:schemeClr val="tx1"/>
                          </a:solidFill>
                          <a:latin typeface="BIZ UDPゴシック" panose="020B0400000000000000" pitchFamily="50" charset="-128"/>
                          <a:ea typeface="BIZ UDPゴシック" panose="020B0400000000000000" pitchFamily="50" charset="-128"/>
                        </a:rPr>
                        <a:t>114</a:t>
                      </a:r>
                      <a:r>
                        <a:rPr kumimoji="1" lang="ja-JP" altLang="en-US" sz="900" b="0">
                          <a:solidFill>
                            <a:schemeClr val="tx1"/>
                          </a:solidFill>
                          <a:latin typeface="BIZ UDPゴシック" panose="020B0400000000000000" pitchFamily="50" charset="-128"/>
                          <a:ea typeface="BIZ UDPゴシック" panose="020B0400000000000000" pitchFamily="50" charset="-128"/>
                        </a:rPr>
                        <a:t>件</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a:solidFill>
                            <a:schemeClr val="tx1"/>
                          </a:solidFill>
                          <a:latin typeface="BIZ UDPゴシック" panose="020B0400000000000000" pitchFamily="50" charset="-128"/>
                          <a:ea typeface="BIZ UDPゴシック" panose="020B0400000000000000" pitchFamily="50" charset="-128"/>
                        </a:rPr>
                        <a:t>162</a:t>
                      </a:r>
                      <a:r>
                        <a:rPr kumimoji="1" lang="ja-JP" altLang="en-US" sz="900" b="0">
                          <a:solidFill>
                            <a:schemeClr val="tx1"/>
                          </a:solidFill>
                          <a:latin typeface="BIZ UDPゴシック" panose="020B0400000000000000" pitchFamily="50" charset="-128"/>
                          <a:ea typeface="BIZ UDPゴシック" panose="020B0400000000000000" pitchFamily="50" charset="-128"/>
                        </a:rPr>
                        <a:t>件</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a:solidFill>
                            <a:schemeClr val="tx1"/>
                          </a:solidFill>
                          <a:latin typeface="BIZ UDPゴシック" panose="020B0400000000000000" pitchFamily="50" charset="-128"/>
                          <a:ea typeface="BIZ UDPゴシック" panose="020B0400000000000000" pitchFamily="50" charset="-128"/>
                        </a:rPr>
                        <a:t>数値向上</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solidFill>
                      <a:srgbClr val="D5F729"/>
                    </a:solidFill>
                  </a:tcPr>
                </a:tc>
                <a:extLst>
                  <a:ext uri="{0D108BD9-81ED-4DB2-BD59-A6C34878D82A}">
                    <a16:rowId xmlns:a16="http://schemas.microsoft.com/office/drawing/2014/main" val="1978668498"/>
                  </a:ext>
                </a:extLst>
              </a:tr>
              <a:tr h="252000">
                <a:tc>
                  <a:txBody>
                    <a:bodyPr/>
                    <a:lstStyle/>
                    <a:p>
                      <a:pPr algn="l"/>
                      <a:r>
                        <a:rPr kumimoji="1" lang="ja-JP" altLang="en-US" sz="900" b="0">
                          <a:solidFill>
                            <a:schemeClr val="tx1"/>
                          </a:solidFill>
                          <a:latin typeface="+mn-ea"/>
                          <a:ea typeface="+mn-ea"/>
                        </a:rPr>
                        <a:t>「ぴったりサービス」対応市町村数</a:t>
                      </a:r>
                      <a:endParaRPr kumimoji="1" lang="ja-JP" altLang="en-US" sz="900" b="0">
                        <a:solidFill>
                          <a:schemeClr val="tx1"/>
                        </a:solidFill>
                        <a:latin typeface="BIZ UDPゴシック" panose="020B0400000000000000" pitchFamily="50" charset="-128"/>
                        <a:ea typeface="BIZ UDPゴシック" panose="020B0400000000000000" pitchFamily="50" charset="-128"/>
                      </a:endParaRP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00" b="0" u="none" dirty="0">
                          <a:solidFill>
                            <a:schemeClr val="tx1"/>
                          </a:solidFill>
                          <a:latin typeface="+mn-ea"/>
                          <a:ea typeface="+mn-ea"/>
                        </a:rPr>
                        <a:t>2025</a:t>
                      </a:r>
                      <a:r>
                        <a:rPr kumimoji="1" lang="ja-JP" altLang="en-US" sz="900" b="0" u="none" dirty="0">
                          <a:solidFill>
                            <a:schemeClr val="tx1"/>
                          </a:solidFill>
                          <a:latin typeface="+mn-ea"/>
                          <a:ea typeface="+mn-ea"/>
                        </a:rPr>
                        <a:t>年度末までに全市町村での対応</a:t>
                      </a:r>
                      <a:endParaRPr kumimoji="1" lang="ja-JP" altLang="en-US" sz="900" b="0" u="none" dirty="0">
                        <a:solidFill>
                          <a:schemeClr val="tx1"/>
                        </a:solidFill>
                        <a:latin typeface="BIZ UDPゴシック" panose="020B0400000000000000" pitchFamily="50" charset="-128"/>
                        <a:ea typeface="BIZ UDPゴシック" panose="020B0400000000000000" pitchFamily="50" charset="-128"/>
                      </a:endParaRP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900" b="0">
                          <a:solidFill>
                            <a:schemeClr val="tx1"/>
                          </a:solidFill>
                          <a:latin typeface="BIZ UDPゴシック" panose="020B0400000000000000" pitchFamily="50" charset="-128"/>
                          <a:ea typeface="BIZ UDPゴシック" panose="020B0400000000000000" pitchFamily="50" charset="-128"/>
                        </a:rPr>
                        <a:t>28</a:t>
                      </a:r>
                      <a:r>
                        <a:rPr kumimoji="1" lang="ja-JP" altLang="en-US" sz="900" b="0">
                          <a:solidFill>
                            <a:schemeClr val="tx1"/>
                          </a:solidFill>
                          <a:latin typeface="BIZ UDPゴシック" panose="020B0400000000000000" pitchFamily="50" charset="-128"/>
                          <a:ea typeface="BIZ UDPゴシック" panose="020B0400000000000000" pitchFamily="50" charset="-128"/>
                        </a:rPr>
                        <a:t>市町村</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dirty="0">
                          <a:solidFill>
                            <a:schemeClr val="tx1"/>
                          </a:solidFill>
                          <a:latin typeface="BIZ UDPゴシック" panose="020B0400000000000000" pitchFamily="50" charset="-128"/>
                          <a:ea typeface="BIZ UDPゴシック" panose="020B0400000000000000" pitchFamily="50" charset="-128"/>
                        </a:rPr>
                        <a:t>54</a:t>
                      </a:r>
                      <a:r>
                        <a:rPr kumimoji="1" lang="ja-JP" altLang="en-US" sz="900" b="0" dirty="0">
                          <a:solidFill>
                            <a:schemeClr val="tx1"/>
                          </a:solidFill>
                          <a:latin typeface="BIZ UDPゴシック" panose="020B0400000000000000" pitchFamily="50" charset="-128"/>
                          <a:ea typeface="BIZ UDPゴシック" panose="020B0400000000000000" pitchFamily="50" charset="-128"/>
                        </a:rPr>
                        <a:t>市町村</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BIZ UDPゴシック" panose="020B0400000000000000" pitchFamily="50" charset="-128"/>
                          <a:ea typeface="BIZ UDPゴシック" panose="020B0400000000000000" pitchFamily="50" charset="-128"/>
                        </a:rPr>
                        <a:t>目標達成</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3554406066"/>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BIZ UDPゴシック" panose="020B0400000000000000" pitchFamily="50" charset="-128"/>
                          <a:ea typeface="BIZ UDPゴシック" panose="020B0400000000000000" pitchFamily="50" charset="-128"/>
                        </a:rPr>
                        <a:t>電子契約サービスによる契約件数（累計）</a:t>
                      </a:r>
                      <a:endParaRPr kumimoji="1" lang="en-US" altLang="ja-JP" sz="900" b="0" dirty="0">
                        <a:solidFill>
                          <a:schemeClr val="tx1"/>
                        </a:solidFill>
                        <a:latin typeface="BIZ UDPゴシック" panose="020B0400000000000000" pitchFamily="50" charset="-128"/>
                        <a:ea typeface="BIZ UDPゴシック" panose="020B0400000000000000" pitchFamily="50" charset="-128"/>
                      </a:endParaRP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00" b="0">
                          <a:solidFill>
                            <a:schemeClr val="tx1"/>
                          </a:solidFill>
                          <a:latin typeface="BIZ UDPゴシック" panose="020B0400000000000000" pitchFamily="50" charset="-128"/>
                          <a:ea typeface="BIZ UDPゴシック" panose="020B0400000000000000" pitchFamily="50" charset="-128"/>
                        </a:rPr>
                        <a:t>2025</a:t>
                      </a:r>
                      <a:r>
                        <a:rPr kumimoji="1" lang="ja-JP" altLang="en-US" sz="900" b="0">
                          <a:solidFill>
                            <a:schemeClr val="tx1"/>
                          </a:solidFill>
                          <a:latin typeface="BIZ UDPゴシック" panose="020B0400000000000000" pitchFamily="50" charset="-128"/>
                          <a:ea typeface="BIZ UDPゴシック" panose="020B0400000000000000" pitchFamily="50" charset="-128"/>
                        </a:rPr>
                        <a:t>年度末までに</a:t>
                      </a:r>
                      <a:r>
                        <a:rPr kumimoji="1" lang="en-US" altLang="ja-JP" sz="900" b="0">
                          <a:solidFill>
                            <a:schemeClr val="tx1"/>
                          </a:solidFill>
                          <a:latin typeface="BIZ UDPゴシック" panose="020B0400000000000000" pitchFamily="50" charset="-128"/>
                          <a:ea typeface="BIZ UDPゴシック" panose="020B0400000000000000" pitchFamily="50" charset="-128"/>
                        </a:rPr>
                        <a:t>4,400</a:t>
                      </a:r>
                      <a:r>
                        <a:rPr kumimoji="1" lang="ja-JP" altLang="en-US" sz="900" b="0">
                          <a:solidFill>
                            <a:schemeClr val="tx1"/>
                          </a:solidFill>
                          <a:latin typeface="BIZ UDPゴシック" panose="020B0400000000000000" pitchFamily="50" charset="-128"/>
                          <a:ea typeface="BIZ UDPゴシック" panose="020B0400000000000000" pitchFamily="50" charset="-128"/>
                        </a:rPr>
                        <a:t>件以上</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900" b="0">
                          <a:solidFill>
                            <a:schemeClr val="tx1"/>
                          </a:solidFill>
                          <a:latin typeface="BIZ UDPゴシック" panose="020B0400000000000000" pitchFamily="50" charset="-128"/>
                          <a:ea typeface="BIZ UDPゴシック" panose="020B0400000000000000" pitchFamily="50" charset="-128"/>
                        </a:rPr>
                        <a:t>379</a:t>
                      </a:r>
                      <a:r>
                        <a:rPr kumimoji="1" lang="ja-JP" altLang="en-US" sz="900" b="0">
                          <a:solidFill>
                            <a:schemeClr val="tx1"/>
                          </a:solidFill>
                          <a:latin typeface="BIZ UDPゴシック" panose="020B0400000000000000" pitchFamily="50" charset="-128"/>
                          <a:ea typeface="BIZ UDPゴシック" panose="020B0400000000000000" pitchFamily="50" charset="-128"/>
                        </a:rPr>
                        <a:t>件</a:t>
                      </a:r>
                      <a:endParaRPr kumimoji="1" lang="en-US" altLang="ja-JP" sz="900" b="0">
                        <a:solidFill>
                          <a:schemeClr val="tx1"/>
                        </a:solidFill>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00" b="0">
                          <a:solidFill>
                            <a:schemeClr val="tx1"/>
                          </a:solidFill>
                          <a:latin typeface="BIZ UDPゴシック" panose="020B0400000000000000" pitchFamily="50" charset="-128"/>
                          <a:ea typeface="BIZ UDPゴシック" panose="020B0400000000000000" pitchFamily="50" charset="-128"/>
                        </a:rPr>
                        <a:t>（</a:t>
                      </a:r>
                      <a:r>
                        <a:rPr kumimoji="1" lang="en-US" altLang="ja-JP" sz="500" b="0">
                          <a:solidFill>
                            <a:schemeClr val="tx1"/>
                          </a:solidFill>
                          <a:latin typeface="BIZ UDPゴシック" panose="020B0400000000000000" pitchFamily="50" charset="-128"/>
                          <a:ea typeface="BIZ UDPゴシック" panose="020B0400000000000000" pitchFamily="50" charset="-128"/>
                        </a:rPr>
                        <a:t>2023</a:t>
                      </a:r>
                      <a:r>
                        <a:rPr kumimoji="1" lang="ja-JP" altLang="en-US" sz="500" b="0">
                          <a:solidFill>
                            <a:schemeClr val="tx1"/>
                          </a:solidFill>
                          <a:latin typeface="BIZ UDPゴシック" panose="020B0400000000000000" pitchFamily="50" charset="-128"/>
                          <a:ea typeface="BIZ UDPゴシック" panose="020B0400000000000000" pitchFamily="50" charset="-128"/>
                        </a:rPr>
                        <a:t>年</a:t>
                      </a:r>
                      <a:r>
                        <a:rPr kumimoji="1" lang="en-US" altLang="ja-JP" sz="500" b="0">
                          <a:solidFill>
                            <a:schemeClr val="tx1"/>
                          </a:solidFill>
                          <a:latin typeface="BIZ UDPゴシック" panose="020B0400000000000000" pitchFamily="50" charset="-128"/>
                          <a:ea typeface="BIZ UDPゴシック" panose="020B0400000000000000" pitchFamily="50" charset="-128"/>
                        </a:rPr>
                        <a:t>11</a:t>
                      </a:r>
                      <a:r>
                        <a:rPr kumimoji="1" lang="ja-JP" altLang="en-US" sz="500" b="0">
                          <a:solidFill>
                            <a:schemeClr val="tx1"/>
                          </a:solidFill>
                          <a:latin typeface="BIZ UDPゴシック" panose="020B0400000000000000" pitchFamily="50" charset="-128"/>
                          <a:ea typeface="BIZ UDPゴシック" panose="020B0400000000000000" pitchFamily="50" charset="-128"/>
                        </a:rPr>
                        <a:t>月末時点）</a:t>
                      </a:r>
                      <a:endParaRPr kumimoji="1" lang="en-US" altLang="ja-JP" sz="500" b="0">
                        <a:solidFill>
                          <a:schemeClr val="tx1"/>
                        </a:solidFill>
                        <a:latin typeface="BIZ UDPゴシック" panose="020B0400000000000000" pitchFamily="50" charset="-128"/>
                        <a:ea typeface="BIZ UDPゴシック" panose="020B0400000000000000" pitchFamily="50" charset="-128"/>
                      </a:endParaRP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a:solidFill>
                            <a:schemeClr val="tx1"/>
                          </a:solidFill>
                          <a:latin typeface="BIZ UDPゴシック" panose="020B0400000000000000" pitchFamily="50" charset="-128"/>
                          <a:ea typeface="BIZ UDPゴシック" panose="020B0400000000000000" pitchFamily="50" charset="-128"/>
                        </a:rPr>
                        <a:t>5,565</a:t>
                      </a:r>
                      <a:r>
                        <a:rPr kumimoji="1" lang="ja-JP" altLang="en-US" sz="900" b="0">
                          <a:solidFill>
                            <a:schemeClr val="tx1"/>
                          </a:solidFill>
                          <a:latin typeface="BIZ UDPゴシック" panose="020B0400000000000000" pitchFamily="50" charset="-128"/>
                          <a:ea typeface="BIZ UDPゴシック" panose="020B0400000000000000" pitchFamily="50" charset="-128"/>
                        </a:rPr>
                        <a:t>件</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BIZ UDPゴシック" panose="020B0400000000000000" pitchFamily="50" charset="-128"/>
                          <a:ea typeface="BIZ UDPゴシック" panose="020B0400000000000000" pitchFamily="50" charset="-128"/>
                        </a:rPr>
                        <a:t>目標達成</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226719546"/>
                  </a:ext>
                </a:extLst>
              </a:tr>
            </a:tbl>
          </a:graphicData>
        </a:graphic>
      </p:graphicFrame>
      <p:graphicFrame>
        <p:nvGraphicFramePr>
          <p:cNvPr id="11" name="表 10">
            <a:extLst>
              <a:ext uri="{FF2B5EF4-FFF2-40B4-BE49-F238E27FC236}">
                <a16:creationId xmlns:a16="http://schemas.microsoft.com/office/drawing/2014/main" id="{BD75BC5A-C90A-A95C-32E8-BC2A9965D30A}"/>
              </a:ext>
            </a:extLst>
          </p:cNvPr>
          <p:cNvGraphicFramePr>
            <a:graphicFrameLocks noGrp="1"/>
          </p:cNvGraphicFramePr>
          <p:nvPr>
            <p:extLst>
              <p:ext uri="{D42A27DB-BD31-4B8C-83A1-F6EECF244321}">
                <p14:modId xmlns:p14="http://schemas.microsoft.com/office/powerpoint/2010/main" val="2060387164"/>
              </p:ext>
            </p:extLst>
          </p:nvPr>
        </p:nvGraphicFramePr>
        <p:xfrm>
          <a:off x="2185168" y="5244036"/>
          <a:ext cx="7079876" cy="1197634"/>
        </p:xfrm>
        <a:graphic>
          <a:graphicData uri="http://schemas.openxmlformats.org/drawingml/2006/table">
            <a:tbl>
              <a:tblPr firstRow="1" bandRow="1">
                <a:tableStyleId>{912C8C85-51F0-491E-9774-3900AFEF0FD7}</a:tableStyleId>
              </a:tblPr>
              <a:tblGrid>
                <a:gridCol w="2796973">
                  <a:extLst>
                    <a:ext uri="{9D8B030D-6E8A-4147-A177-3AD203B41FA5}">
                      <a16:colId xmlns:a16="http://schemas.microsoft.com/office/drawing/2014/main" val="2841958014"/>
                    </a:ext>
                  </a:extLst>
                </a:gridCol>
                <a:gridCol w="2043953">
                  <a:extLst>
                    <a:ext uri="{9D8B030D-6E8A-4147-A177-3AD203B41FA5}">
                      <a16:colId xmlns:a16="http://schemas.microsoft.com/office/drawing/2014/main" val="78648806"/>
                    </a:ext>
                  </a:extLst>
                </a:gridCol>
                <a:gridCol w="800100">
                  <a:extLst>
                    <a:ext uri="{9D8B030D-6E8A-4147-A177-3AD203B41FA5}">
                      <a16:colId xmlns:a16="http://schemas.microsoft.com/office/drawing/2014/main" val="3099092045"/>
                    </a:ext>
                  </a:extLst>
                </a:gridCol>
                <a:gridCol w="800100">
                  <a:extLst>
                    <a:ext uri="{9D8B030D-6E8A-4147-A177-3AD203B41FA5}">
                      <a16:colId xmlns:a16="http://schemas.microsoft.com/office/drawing/2014/main" val="1611212139"/>
                    </a:ext>
                  </a:extLst>
                </a:gridCol>
                <a:gridCol w="638750">
                  <a:extLst>
                    <a:ext uri="{9D8B030D-6E8A-4147-A177-3AD203B41FA5}">
                      <a16:colId xmlns:a16="http://schemas.microsoft.com/office/drawing/2014/main" val="899097253"/>
                    </a:ext>
                  </a:extLst>
                </a:gridCol>
              </a:tblGrid>
              <a:tr h="193131">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dirty="0">
                        <a:solidFill>
                          <a:schemeClr val="tx1"/>
                        </a:solidFill>
                        <a:latin typeface="BIZ UDPゴシック" panose="020B0400000000000000" pitchFamily="50" charset="-128"/>
                        <a:ea typeface="BIZ UDPゴシック" panose="020B0400000000000000" pitchFamily="50" charset="-128"/>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a:solidFill>
                          <a:schemeClr val="tx1"/>
                        </a:solidFill>
                        <a:latin typeface="BIZ UDPゴシック" panose="020B0400000000000000" pitchFamily="50" charset="-128"/>
                        <a:ea typeface="BIZ UDPゴシック" panose="020B0400000000000000" pitchFamily="50" charset="-128"/>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a:solidFill>
                          <a:schemeClr val="tx1"/>
                        </a:solidFill>
                        <a:latin typeface="BIZ UDPゴシック" panose="020B0400000000000000" pitchFamily="50" charset="-128"/>
                        <a:ea typeface="BIZ UDPゴシック" panose="020B0400000000000000" pitchFamily="50" charset="-128"/>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3595091"/>
                  </a:ext>
                </a:extLst>
              </a:tr>
              <a:tr h="203863">
                <a:tc>
                  <a:txBody>
                    <a:bodyPr/>
                    <a:lstStyle/>
                    <a:p>
                      <a:pPr algn="ctr"/>
                      <a:r>
                        <a:rPr kumimoji="1" lang="ja-JP" altLang="en-US" sz="900" b="0">
                          <a:solidFill>
                            <a:schemeClr val="tx1"/>
                          </a:solidFill>
                          <a:latin typeface="BIZ UDPゴシック" panose="020B0400000000000000" pitchFamily="50" charset="-128"/>
                          <a:ea typeface="BIZ UDPゴシック" panose="020B0400000000000000" pitchFamily="50" charset="-128"/>
                        </a:rPr>
                        <a:t>進捗管理指標</a:t>
                      </a:r>
                      <a:endParaRPr kumimoji="1" lang="en-US" altLang="ja-JP" sz="900" b="0">
                        <a:solidFill>
                          <a:schemeClr val="tx1"/>
                        </a:solidFill>
                        <a:latin typeface="BIZ UDPゴシック" panose="020B0400000000000000" pitchFamily="50" charset="-128"/>
                        <a:ea typeface="BIZ UDPゴシック" panose="020B0400000000000000" pitchFamily="50" charset="-128"/>
                      </a:endParaRP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solidFill>
                      <a:srgbClr val="79DCFF"/>
                    </a:solidFill>
                  </a:tcPr>
                </a:tc>
                <a:tc>
                  <a:txBody>
                    <a:bodyPr/>
                    <a:lstStyle/>
                    <a:p>
                      <a:pPr algn="ctr"/>
                      <a:r>
                        <a:rPr kumimoji="1" lang="ja-JP" altLang="en-US" sz="900" b="0">
                          <a:solidFill>
                            <a:schemeClr val="tx1"/>
                          </a:solidFill>
                          <a:latin typeface="BIZ UDPゴシック" panose="020B0400000000000000" pitchFamily="50" charset="-128"/>
                          <a:ea typeface="BIZ UDPゴシック" panose="020B0400000000000000" pitchFamily="50" charset="-128"/>
                        </a:rPr>
                        <a:t>数値目標</a:t>
                      </a:r>
                      <a:endParaRPr kumimoji="1" lang="en-US" altLang="ja-JP" sz="900" b="0">
                        <a:solidFill>
                          <a:schemeClr val="tx1"/>
                        </a:solidFill>
                        <a:latin typeface="BIZ UDPゴシック" panose="020B0400000000000000" pitchFamily="50" charset="-128"/>
                        <a:ea typeface="BIZ UDPゴシック" panose="020B0400000000000000" pitchFamily="50" charset="-128"/>
                      </a:endParaRP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solidFill>
                      <a:srgbClr val="79DC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a:solidFill>
                            <a:schemeClr val="tx1"/>
                          </a:solidFill>
                          <a:latin typeface="BIZ UDPゴシック" panose="020B0400000000000000" pitchFamily="50" charset="-128"/>
                          <a:ea typeface="BIZ UDPゴシック" panose="020B0400000000000000" pitchFamily="50" charset="-128"/>
                        </a:rPr>
                        <a:t>策定当初</a:t>
                      </a:r>
                      <a:endParaRPr kumimoji="1" lang="en-US" altLang="ja-JP" sz="900" b="0">
                        <a:solidFill>
                          <a:schemeClr val="tx1"/>
                        </a:solidFill>
                        <a:latin typeface="BIZ UDPゴシック" panose="020B0400000000000000" pitchFamily="50" charset="-128"/>
                        <a:ea typeface="BIZ UDPゴシック" panose="020B0400000000000000" pitchFamily="50" charset="-128"/>
                      </a:endParaRP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solidFill>
                      <a:srgbClr val="79DCFF"/>
                    </a:solidFill>
                  </a:tcPr>
                </a:tc>
                <a:tc>
                  <a:txBody>
                    <a:bodyPr/>
                    <a:lstStyle/>
                    <a:p>
                      <a:pPr algn="ctr"/>
                      <a:r>
                        <a:rPr kumimoji="1" lang="en-US" altLang="ja-JP" sz="900" b="0">
                          <a:solidFill>
                            <a:schemeClr val="tx1"/>
                          </a:solidFill>
                          <a:latin typeface="BIZ UDPゴシック" panose="020B0400000000000000" pitchFamily="50" charset="-128"/>
                          <a:ea typeface="BIZ UDPゴシック" panose="020B0400000000000000" pitchFamily="50" charset="-128"/>
                        </a:rPr>
                        <a:t>2024</a:t>
                      </a:r>
                      <a:r>
                        <a:rPr kumimoji="1" lang="ja-JP" altLang="en-US" sz="900" b="0">
                          <a:solidFill>
                            <a:schemeClr val="tx1"/>
                          </a:solidFill>
                          <a:latin typeface="BIZ UDPゴシック" panose="020B0400000000000000" pitchFamily="50" charset="-128"/>
                          <a:ea typeface="BIZ UDPゴシック" panose="020B0400000000000000" pitchFamily="50" charset="-128"/>
                        </a:rPr>
                        <a:t>年度</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solidFill>
                      <a:srgbClr val="79DCFF"/>
                    </a:solidFill>
                  </a:tcPr>
                </a:tc>
                <a:tc>
                  <a:txBody>
                    <a:bodyPr/>
                    <a:lstStyle/>
                    <a:p>
                      <a:pPr algn="ctr"/>
                      <a:r>
                        <a:rPr kumimoji="1" lang="ja-JP" altLang="en-US" sz="900" b="0">
                          <a:solidFill>
                            <a:schemeClr val="tx1"/>
                          </a:solidFill>
                          <a:latin typeface="BIZ UDPゴシック" panose="020B0400000000000000" pitchFamily="50" charset="-128"/>
                          <a:ea typeface="BIZ UDPゴシック" panose="020B0400000000000000" pitchFamily="50" charset="-128"/>
                        </a:rPr>
                        <a:t>状況</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solidFill>
                      <a:srgbClr val="79DCFF"/>
                    </a:solidFill>
                  </a:tcPr>
                </a:tc>
                <a:extLst>
                  <a:ext uri="{0D108BD9-81ED-4DB2-BD59-A6C34878D82A}">
                    <a16:rowId xmlns:a16="http://schemas.microsoft.com/office/drawing/2014/main" val="3060188519"/>
                  </a:ext>
                </a:extLst>
              </a:tr>
              <a:tr h="252000">
                <a:tc>
                  <a:txBody>
                    <a:bodyPr/>
                    <a:lstStyle/>
                    <a:p>
                      <a:pPr algn="l"/>
                      <a:r>
                        <a:rPr kumimoji="1" lang="ja-JP" altLang="en-US" sz="900" b="0">
                          <a:solidFill>
                            <a:schemeClr val="tx1"/>
                          </a:solidFill>
                          <a:latin typeface="+mn-ea"/>
                          <a:ea typeface="+mn-ea"/>
                        </a:rPr>
                        <a:t>オープンデータ推奨データセット項目数（累計）</a:t>
                      </a:r>
                      <a:endParaRPr kumimoji="1" lang="ja-JP" altLang="en-US" sz="900" b="0">
                        <a:solidFill>
                          <a:schemeClr val="tx1"/>
                        </a:solidFill>
                        <a:latin typeface="BIZ UDPゴシック" panose="020B0400000000000000" pitchFamily="50" charset="-128"/>
                        <a:ea typeface="BIZ UDPゴシック" panose="020B0400000000000000" pitchFamily="50" charset="-128"/>
                      </a:endParaRP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00" b="0" dirty="0">
                          <a:solidFill>
                            <a:schemeClr val="tx1"/>
                          </a:solidFill>
                          <a:latin typeface="BIZ UDPゴシック" panose="020B0400000000000000" pitchFamily="50" charset="-128"/>
                          <a:ea typeface="BIZ UDPゴシック" panose="020B0400000000000000" pitchFamily="50" charset="-128"/>
                        </a:rPr>
                        <a:t>2025</a:t>
                      </a:r>
                      <a:r>
                        <a:rPr kumimoji="1" lang="ja-JP" altLang="en-US" sz="900" b="0" dirty="0">
                          <a:solidFill>
                            <a:schemeClr val="tx1"/>
                          </a:solidFill>
                          <a:latin typeface="BIZ UDPゴシック" panose="020B0400000000000000" pitchFamily="50" charset="-128"/>
                          <a:ea typeface="BIZ UDPゴシック" panose="020B0400000000000000" pitchFamily="50" charset="-128"/>
                        </a:rPr>
                        <a:t>年度末までに</a:t>
                      </a:r>
                      <a:r>
                        <a:rPr kumimoji="1" lang="en-US" altLang="ja-JP" sz="900" b="0" dirty="0">
                          <a:solidFill>
                            <a:schemeClr val="tx1"/>
                          </a:solidFill>
                          <a:latin typeface="BIZ UDPゴシック" panose="020B0400000000000000" pitchFamily="50" charset="-128"/>
                          <a:ea typeface="BIZ UDPゴシック" panose="020B0400000000000000" pitchFamily="50" charset="-128"/>
                        </a:rPr>
                        <a:t>17</a:t>
                      </a:r>
                      <a:r>
                        <a:rPr kumimoji="1" lang="ja-JP" altLang="en-US" sz="900" b="0" dirty="0">
                          <a:solidFill>
                            <a:schemeClr val="tx1"/>
                          </a:solidFill>
                          <a:latin typeface="BIZ UDPゴシック" panose="020B0400000000000000" pitchFamily="50" charset="-128"/>
                          <a:ea typeface="BIZ UDPゴシック" panose="020B0400000000000000" pitchFamily="50" charset="-128"/>
                        </a:rPr>
                        <a:t>項目</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900" b="0">
                          <a:solidFill>
                            <a:schemeClr val="tx1"/>
                          </a:solidFill>
                          <a:latin typeface="BIZ UDPゴシック" panose="020B0400000000000000" pitchFamily="50" charset="-128"/>
                          <a:ea typeface="BIZ UDPゴシック" panose="020B0400000000000000" pitchFamily="50" charset="-128"/>
                        </a:rPr>
                        <a:t>10</a:t>
                      </a:r>
                      <a:r>
                        <a:rPr kumimoji="1" lang="ja-JP" altLang="en-US" sz="900" b="0">
                          <a:solidFill>
                            <a:schemeClr val="tx1"/>
                          </a:solidFill>
                          <a:latin typeface="BIZ UDPゴシック" panose="020B0400000000000000" pitchFamily="50" charset="-128"/>
                          <a:ea typeface="BIZ UDPゴシック" panose="020B0400000000000000" pitchFamily="50" charset="-128"/>
                        </a:rPr>
                        <a:t>項目</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a:solidFill>
                            <a:schemeClr val="tx1"/>
                          </a:solidFill>
                          <a:latin typeface="BIZ UDPゴシック" panose="020B0400000000000000" pitchFamily="50" charset="-128"/>
                          <a:ea typeface="BIZ UDPゴシック" panose="020B0400000000000000" pitchFamily="50" charset="-128"/>
                        </a:rPr>
                        <a:t>19</a:t>
                      </a:r>
                      <a:r>
                        <a:rPr kumimoji="1" lang="ja-JP" altLang="en-US" sz="900" b="0">
                          <a:solidFill>
                            <a:schemeClr val="tx1"/>
                          </a:solidFill>
                          <a:latin typeface="BIZ UDPゴシック" panose="020B0400000000000000" pitchFamily="50" charset="-128"/>
                          <a:ea typeface="BIZ UDPゴシック" panose="020B0400000000000000" pitchFamily="50" charset="-128"/>
                        </a:rPr>
                        <a:t>項目</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a:solidFill>
                            <a:schemeClr val="tx1"/>
                          </a:solidFill>
                          <a:latin typeface="BIZ UDPゴシック" panose="020B0400000000000000" pitchFamily="50" charset="-128"/>
                          <a:ea typeface="BIZ UDPゴシック" panose="020B0400000000000000" pitchFamily="50" charset="-128"/>
                        </a:rPr>
                        <a:t>目標達成</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65618801"/>
                  </a:ext>
                </a:extLst>
              </a:tr>
              <a:tr h="252000">
                <a:tc>
                  <a:txBody>
                    <a:bodyPr/>
                    <a:lstStyle/>
                    <a:p>
                      <a:pPr marL="0" indent="0" algn="l"/>
                      <a:r>
                        <a:rPr kumimoji="1" lang="en-US" altLang="ja-JP" sz="900" b="0" dirty="0">
                          <a:solidFill>
                            <a:schemeClr val="tx1"/>
                          </a:solidFill>
                          <a:latin typeface="+mn-ea"/>
                          <a:ea typeface="+mn-ea"/>
                        </a:rPr>
                        <a:t>EBPM</a:t>
                      </a:r>
                      <a:r>
                        <a:rPr kumimoji="1" lang="ja-JP" altLang="en-US" sz="900" b="0" dirty="0">
                          <a:solidFill>
                            <a:schemeClr val="tx1"/>
                          </a:solidFill>
                          <a:latin typeface="+mn-ea"/>
                          <a:ea typeface="+mn-ea"/>
                        </a:rPr>
                        <a:t>の手法により収集したデータを分析・</a:t>
                      </a:r>
                      <a:r>
                        <a:rPr kumimoji="1" lang="en-US" altLang="ja-JP" sz="900" b="0" dirty="0">
                          <a:solidFill>
                            <a:schemeClr val="tx1"/>
                          </a:solidFill>
                          <a:latin typeface="+mn-ea"/>
                          <a:ea typeface="+mn-ea"/>
                        </a:rPr>
                        <a:t> </a:t>
                      </a:r>
                      <a:r>
                        <a:rPr kumimoji="1" lang="ja-JP" altLang="en-US" sz="900" b="0" dirty="0">
                          <a:solidFill>
                            <a:schemeClr val="tx1"/>
                          </a:solidFill>
                          <a:latin typeface="+mn-ea"/>
                          <a:ea typeface="+mn-ea"/>
                        </a:rPr>
                        <a:t>活用した</a:t>
                      </a:r>
                      <a:r>
                        <a:rPr kumimoji="1" lang="en-US" altLang="ja-JP" sz="900" b="0" dirty="0">
                          <a:solidFill>
                            <a:schemeClr val="tx1"/>
                          </a:solidFill>
                          <a:latin typeface="+mn-ea"/>
                          <a:ea typeface="+mn-ea"/>
                        </a:rPr>
                        <a:t>PR</a:t>
                      </a:r>
                      <a:r>
                        <a:rPr kumimoji="1" lang="ja-JP" altLang="en-US" sz="900" b="0" dirty="0">
                          <a:solidFill>
                            <a:schemeClr val="tx1"/>
                          </a:solidFill>
                          <a:latin typeface="+mn-ea"/>
                          <a:ea typeface="+mn-ea"/>
                        </a:rPr>
                        <a:t>・プロモーション件数（年間）</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a:solidFill>
                            <a:schemeClr val="tx1"/>
                          </a:solidFill>
                          <a:latin typeface="BIZ UDPゴシック" panose="020B0400000000000000" pitchFamily="50" charset="-128"/>
                          <a:ea typeface="BIZ UDPゴシック" panose="020B0400000000000000" pitchFamily="50" charset="-128"/>
                        </a:rPr>
                        <a:t>－</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900" b="0">
                          <a:solidFill>
                            <a:schemeClr val="tx1"/>
                          </a:solidFill>
                          <a:latin typeface="BIZ UDPゴシック" panose="020B0400000000000000" pitchFamily="50" charset="-128"/>
                          <a:ea typeface="BIZ UDPゴシック" panose="020B0400000000000000" pitchFamily="50" charset="-128"/>
                        </a:rPr>
                        <a:t>5</a:t>
                      </a:r>
                      <a:r>
                        <a:rPr kumimoji="1" lang="ja-JP" altLang="en-US" sz="900" b="0">
                          <a:solidFill>
                            <a:schemeClr val="tx1"/>
                          </a:solidFill>
                          <a:latin typeface="BIZ UDPゴシック" panose="020B0400000000000000" pitchFamily="50" charset="-128"/>
                          <a:ea typeface="BIZ UDPゴシック" panose="020B0400000000000000" pitchFamily="50" charset="-128"/>
                        </a:rPr>
                        <a:t>件</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a:solidFill>
                            <a:schemeClr val="tx1"/>
                          </a:solidFill>
                          <a:latin typeface="BIZ UDPゴシック" panose="020B0400000000000000" pitchFamily="50" charset="-128"/>
                          <a:ea typeface="BIZ UDPゴシック" panose="020B0400000000000000" pitchFamily="50" charset="-128"/>
                        </a:rPr>
                        <a:t>7</a:t>
                      </a:r>
                      <a:r>
                        <a:rPr kumimoji="1" lang="ja-JP" altLang="en-US" sz="900" b="0">
                          <a:solidFill>
                            <a:schemeClr val="tx1"/>
                          </a:solidFill>
                          <a:latin typeface="BIZ UDPゴシック" panose="020B0400000000000000" pitchFamily="50" charset="-128"/>
                          <a:ea typeface="BIZ UDPゴシック" panose="020B0400000000000000" pitchFamily="50" charset="-128"/>
                        </a:rPr>
                        <a:t>件</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a:solidFill>
                            <a:schemeClr val="tx1"/>
                          </a:solidFill>
                          <a:latin typeface="BIZ UDPゴシック" panose="020B0400000000000000" pitchFamily="50" charset="-128"/>
                          <a:ea typeface="BIZ UDPゴシック" panose="020B0400000000000000" pitchFamily="50" charset="-128"/>
                        </a:rPr>
                        <a:t>数値向上</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solidFill>
                      <a:srgbClr val="D5F729"/>
                    </a:solidFill>
                  </a:tcPr>
                </a:tc>
                <a:extLst>
                  <a:ext uri="{0D108BD9-81ED-4DB2-BD59-A6C34878D82A}">
                    <a16:rowId xmlns:a16="http://schemas.microsoft.com/office/drawing/2014/main" val="2932738829"/>
                  </a:ext>
                </a:extLst>
              </a:tr>
              <a:tr h="252000">
                <a:tc>
                  <a:txBody>
                    <a:bodyPr/>
                    <a:lstStyle/>
                    <a:p>
                      <a:pPr algn="l"/>
                      <a:r>
                        <a:rPr kumimoji="1" lang="ja-JP" altLang="en-US" sz="900" b="0" dirty="0">
                          <a:solidFill>
                            <a:schemeClr val="tx1"/>
                          </a:solidFill>
                          <a:latin typeface="+mn-ea"/>
                          <a:ea typeface="+mn-ea"/>
                        </a:rPr>
                        <a:t>マイナンバー制度における情報連携を行う事務の数</a:t>
                      </a:r>
                      <a:endParaRPr kumimoji="1" lang="en-US" altLang="ja-JP" sz="900" b="0" dirty="0">
                        <a:solidFill>
                          <a:schemeClr val="tx1"/>
                        </a:solidFill>
                        <a:latin typeface="+mn-ea"/>
                        <a:ea typeface="+mn-ea"/>
                      </a:endParaRPr>
                    </a:p>
                    <a:p>
                      <a:pPr algn="l"/>
                      <a:r>
                        <a:rPr kumimoji="1" lang="en-US" altLang="ja-JP" sz="900" b="0" dirty="0">
                          <a:solidFill>
                            <a:schemeClr val="tx1"/>
                          </a:solidFill>
                          <a:latin typeface="+mn-ea"/>
                          <a:ea typeface="+mn-ea"/>
                        </a:rPr>
                        <a:t>(</a:t>
                      </a:r>
                      <a:r>
                        <a:rPr kumimoji="1" lang="ja-JP" altLang="en-US" sz="900" b="0" dirty="0">
                          <a:solidFill>
                            <a:schemeClr val="tx1"/>
                          </a:solidFill>
                          <a:latin typeface="+mn-ea"/>
                          <a:ea typeface="+mn-ea"/>
                        </a:rPr>
                        <a:t>累計</a:t>
                      </a:r>
                      <a:r>
                        <a:rPr kumimoji="1" lang="en-US" altLang="ja-JP" sz="900" b="0" dirty="0">
                          <a:solidFill>
                            <a:schemeClr val="tx1"/>
                          </a:solidFill>
                          <a:latin typeface="+mn-ea"/>
                          <a:ea typeface="+mn-ea"/>
                        </a:rPr>
                        <a:t>)</a:t>
                      </a:r>
                      <a:endParaRPr kumimoji="1" lang="ja-JP" altLang="en-US" sz="900" b="0" dirty="0">
                        <a:solidFill>
                          <a:schemeClr val="tx1"/>
                        </a:solidFill>
                        <a:latin typeface="BIZ UDPゴシック" panose="020B0400000000000000" pitchFamily="50" charset="-128"/>
                        <a:ea typeface="BIZ UDPゴシック" panose="020B0400000000000000" pitchFamily="50" charset="-128"/>
                      </a:endParaRP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a:solidFill>
                            <a:schemeClr val="tx1"/>
                          </a:solidFill>
                          <a:latin typeface="BIZ UDPゴシック" panose="020B0400000000000000" pitchFamily="50" charset="-128"/>
                          <a:ea typeface="BIZ UDPゴシック" panose="020B0400000000000000" pitchFamily="50" charset="-128"/>
                        </a:rPr>
                        <a:t>2025</a:t>
                      </a:r>
                      <a:r>
                        <a:rPr kumimoji="1" lang="ja-JP" altLang="en-US" sz="900" b="0">
                          <a:solidFill>
                            <a:schemeClr val="tx1"/>
                          </a:solidFill>
                          <a:latin typeface="BIZ UDPゴシック" panose="020B0400000000000000" pitchFamily="50" charset="-128"/>
                          <a:ea typeface="BIZ UDPゴシック" panose="020B0400000000000000" pitchFamily="50" charset="-128"/>
                        </a:rPr>
                        <a:t>年度末までに</a:t>
                      </a:r>
                      <a:r>
                        <a:rPr kumimoji="1" lang="en-US" altLang="ja-JP" sz="900" b="0">
                          <a:solidFill>
                            <a:schemeClr val="tx1"/>
                          </a:solidFill>
                          <a:latin typeface="BIZ UDPゴシック" panose="020B0400000000000000" pitchFamily="50" charset="-128"/>
                          <a:ea typeface="BIZ UDPゴシック" panose="020B0400000000000000" pitchFamily="50" charset="-128"/>
                        </a:rPr>
                        <a:t>26</a:t>
                      </a:r>
                      <a:r>
                        <a:rPr kumimoji="1" lang="ja-JP" altLang="en-US" sz="900" b="0">
                          <a:solidFill>
                            <a:schemeClr val="tx1"/>
                          </a:solidFill>
                          <a:latin typeface="BIZ UDPゴシック" panose="020B0400000000000000" pitchFamily="50" charset="-128"/>
                          <a:ea typeface="BIZ UDPゴシック" panose="020B0400000000000000" pitchFamily="50" charset="-128"/>
                        </a:rPr>
                        <a:t>件</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900" b="0">
                          <a:solidFill>
                            <a:schemeClr val="tx1"/>
                          </a:solidFill>
                          <a:latin typeface="BIZ UDPゴシック" panose="020B0400000000000000" pitchFamily="50" charset="-128"/>
                          <a:ea typeface="BIZ UDPゴシック" panose="020B0400000000000000" pitchFamily="50" charset="-128"/>
                        </a:rPr>
                        <a:t>21</a:t>
                      </a:r>
                      <a:r>
                        <a:rPr kumimoji="1" lang="ja-JP" altLang="en-US" sz="900" b="0">
                          <a:solidFill>
                            <a:schemeClr val="tx1"/>
                          </a:solidFill>
                          <a:latin typeface="BIZ UDPゴシック" panose="020B0400000000000000" pitchFamily="50" charset="-128"/>
                          <a:ea typeface="BIZ UDPゴシック" panose="020B0400000000000000" pitchFamily="50" charset="-128"/>
                        </a:rPr>
                        <a:t>件</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a:solidFill>
                            <a:schemeClr val="tx1"/>
                          </a:solidFill>
                          <a:latin typeface="BIZ UDPゴシック" panose="020B0400000000000000" pitchFamily="50" charset="-128"/>
                          <a:ea typeface="BIZ UDPゴシック" panose="020B0400000000000000" pitchFamily="50" charset="-128"/>
                        </a:rPr>
                        <a:t>23</a:t>
                      </a:r>
                      <a:r>
                        <a:rPr kumimoji="1" lang="ja-JP" altLang="en-US" sz="900" b="0">
                          <a:solidFill>
                            <a:schemeClr val="tx1"/>
                          </a:solidFill>
                          <a:latin typeface="BIZ UDPゴシック" panose="020B0400000000000000" pitchFamily="50" charset="-128"/>
                          <a:ea typeface="BIZ UDPゴシック" panose="020B0400000000000000" pitchFamily="50" charset="-128"/>
                        </a:rPr>
                        <a:t>件</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BIZ UDPゴシック" panose="020B0400000000000000" pitchFamily="50" charset="-128"/>
                          <a:ea typeface="BIZ UDPゴシック" panose="020B0400000000000000" pitchFamily="50" charset="-128"/>
                        </a:rPr>
                        <a:t>数値向上</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solidFill>
                      <a:srgbClr val="D5F729"/>
                    </a:solidFill>
                  </a:tcPr>
                </a:tc>
                <a:extLst>
                  <a:ext uri="{0D108BD9-81ED-4DB2-BD59-A6C34878D82A}">
                    <a16:rowId xmlns:a16="http://schemas.microsoft.com/office/drawing/2014/main" val="3168125362"/>
                  </a:ext>
                </a:extLst>
              </a:tr>
            </a:tbl>
          </a:graphicData>
        </a:graphic>
      </p:graphicFrame>
    </p:spTree>
    <p:extLst>
      <p:ext uri="{BB962C8B-B14F-4D97-AF65-F5344CB8AC3E}">
        <p14:creationId xmlns:p14="http://schemas.microsoft.com/office/powerpoint/2010/main" val="360590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D3665-1D90-BB9C-6230-5E9FFB3FB4F0}"/>
            </a:ext>
          </a:extLst>
        </p:cNvPr>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6FA7BFC5-11BD-AF4A-6AA7-B6C252AE7B73}"/>
              </a:ext>
            </a:extLst>
          </p:cNvPr>
          <p:cNvGraphicFramePr>
            <a:graphicFrameLocks noGrp="1"/>
          </p:cNvGraphicFramePr>
          <p:nvPr/>
        </p:nvGraphicFramePr>
        <p:xfrm>
          <a:off x="333104" y="389944"/>
          <a:ext cx="9241199" cy="6178944"/>
        </p:xfrm>
        <a:graphic>
          <a:graphicData uri="http://schemas.openxmlformats.org/drawingml/2006/table">
            <a:tbl>
              <a:tblPr firstRow="1" firstCol="1" bandRow="1">
                <a:tableStyleId>{10A1B5D5-9B99-4C35-A422-299274C87663}</a:tableStyleId>
              </a:tblPr>
              <a:tblGrid>
                <a:gridCol w="1562928">
                  <a:extLst>
                    <a:ext uri="{9D8B030D-6E8A-4147-A177-3AD203B41FA5}">
                      <a16:colId xmlns:a16="http://schemas.microsoft.com/office/drawing/2014/main" val="4054119070"/>
                    </a:ext>
                  </a:extLst>
                </a:gridCol>
                <a:gridCol w="7678271">
                  <a:extLst>
                    <a:ext uri="{9D8B030D-6E8A-4147-A177-3AD203B41FA5}">
                      <a16:colId xmlns:a16="http://schemas.microsoft.com/office/drawing/2014/main" val="323286985"/>
                    </a:ext>
                  </a:extLst>
                </a:gridCol>
              </a:tblGrid>
              <a:tr h="309150">
                <a:tc>
                  <a:txBody>
                    <a:bodyPr/>
                    <a:lstStyle/>
                    <a:p>
                      <a:pPr algn="ctr">
                        <a:lnSpc>
                          <a:spcPts val="1500"/>
                        </a:lnSpc>
                      </a:pPr>
                      <a:r>
                        <a:rPr lang="ja-JP" sz="1100" kern="100">
                          <a:solidFill>
                            <a:schemeClr val="tx1"/>
                          </a:solidFill>
                          <a:effectLst/>
                          <a:latin typeface="BIZ UDゴシック" panose="020B0400000000000000" pitchFamily="49" charset="-128"/>
                          <a:ea typeface="BIZ UDゴシック" panose="020B0400000000000000" pitchFamily="49" charset="-128"/>
                        </a:rPr>
                        <a:t>主要取組事項</a:t>
                      </a:r>
                      <a:endParaRPr lang="ja-JP" sz="1100" kern="10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1816" marR="61816"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solidFill>
                      <a:schemeClr val="accent5">
                        <a:lumMod val="20000"/>
                        <a:lumOff val="80000"/>
                      </a:schemeClr>
                    </a:solidFill>
                  </a:tcPr>
                </a:tc>
                <a:tc>
                  <a:txBody>
                    <a:bodyPr/>
                    <a:lstStyle/>
                    <a:p>
                      <a:pPr algn="ctr">
                        <a:lnSpc>
                          <a:spcPts val="1500"/>
                        </a:lnSpc>
                      </a:pPr>
                      <a:r>
                        <a:rPr lang="ja-JP" altLang="en-US" sz="1100" kern="100">
                          <a:solidFill>
                            <a:schemeClr val="tx1"/>
                          </a:solidFill>
                          <a:effectLst/>
                          <a:latin typeface="BIZ UDゴシック" panose="020B0400000000000000" pitchFamily="49" charset="-128"/>
                          <a:ea typeface="BIZ UDゴシック" panose="020B0400000000000000" pitchFamily="49" charset="-128"/>
                        </a:rPr>
                        <a:t>主な</a:t>
                      </a:r>
                      <a:r>
                        <a:rPr lang="ja-JP" sz="1100" kern="100">
                          <a:solidFill>
                            <a:schemeClr val="tx1"/>
                          </a:solidFill>
                          <a:effectLst/>
                          <a:latin typeface="BIZ UDゴシック" panose="020B0400000000000000" pitchFamily="49" charset="-128"/>
                          <a:ea typeface="BIZ UDゴシック" panose="020B0400000000000000" pitchFamily="49" charset="-128"/>
                        </a:rPr>
                        <a:t>取組実績</a:t>
                      </a:r>
                      <a:endParaRPr lang="ja-JP" sz="1100" kern="10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1816" marR="61816"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7826250"/>
                  </a:ext>
                </a:extLst>
              </a:tr>
              <a:tr h="3382088">
                <a:tc>
                  <a:txBody>
                    <a:bodyPr/>
                    <a:lstStyle/>
                    <a:p>
                      <a:pPr algn="just">
                        <a:lnSpc>
                          <a:spcPts val="1500"/>
                        </a:lnSpc>
                      </a:pPr>
                      <a:r>
                        <a:rPr lang="ja-JP" altLang="en-US" sz="1100" kern="100">
                          <a:effectLst/>
                          <a:latin typeface="BIZ UDゴシック" panose="020B0400000000000000" pitchFamily="49" charset="-128"/>
                          <a:ea typeface="BIZ UDゴシック" panose="020B0400000000000000" pitchFamily="49" charset="-128"/>
                        </a:rPr>
                        <a:t>５</a:t>
                      </a:r>
                      <a:endParaRPr lang="ja-JP" altLang="ja-JP" sz="1100" kern="100">
                        <a:effectLst/>
                        <a:latin typeface="BIZ UDゴシック" panose="020B0400000000000000" pitchFamily="49" charset="-128"/>
                        <a:ea typeface="BIZ UDゴシック" panose="020B0400000000000000" pitchFamily="49" charset="-128"/>
                      </a:endParaRPr>
                    </a:p>
                    <a:p>
                      <a:pPr algn="just">
                        <a:lnSpc>
                          <a:spcPts val="1500"/>
                        </a:lnSpc>
                      </a:pPr>
                      <a:r>
                        <a:rPr kumimoji="1" lang="ja-JP" altLang="en-US" sz="1100" b="1"/>
                        <a:t>県全体の情報化の推進</a:t>
                      </a:r>
                      <a:endParaRPr lang="ja-JP" altLang="ja-JP" sz="11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1816" marR="61816" marT="7200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ja-JP" altLang="ja-JP" sz="1100" kern="100">
                          <a:effectLst/>
                          <a:latin typeface="BIZ UDゴシック" panose="020B0400000000000000" pitchFamily="49" charset="-128"/>
                          <a:ea typeface="BIZ UDゴシック" panose="020B0400000000000000" pitchFamily="49" charset="-128"/>
                        </a:rPr>
                        <a:t>・</a:t>
                      </a:r>
                      <a:r>
                        <a:rPr lang="en-US" altLang="ja-JP" sz="1100" kern="100">
                          <a:effectLst/>
                          <a:latin typeface="BIZ UDゴシック" panose="020B0400000000000000" pitchFamily="49" charset="-128"/>
                          <a:ea typeface="BIZ UDゴシック" panose="020B0400000000000000" pitchFamily="49" charset="-128"/>
                        </a:rPr>
                        <a:t> </a:t>
                      </a:r>
                      <a:r>
                        <a:rPr lang="ja-JP" altLang="en-US" sz="1100" b="0" kern="100">
                          <a:solidFill>
                            <a:schemeClr val="tx1"/>
                          </a:solidFill>
                          <a:latin typeface="+mn-ea"/>
                          <a:ea typeface="+mn-ea"/>
                          <a:cs typeface="游ゴシック" panose="020B0400000000000000" pitchFamily="50" charset="-128"/>
                        </a:rPr>
                        <a:t>県全体のＤＸを推進するため、既存の元気な愛知の市町村づくり補助金に「</a:t>
                      </a:r>
                      <a:r>
                        <a:rPr lang="ja-JP" altLang="en-US" sz="1100" b="1" kern="100">
                          <a:solidFill>
                            <a:schemeClr val="tx1"/>
                          </a:solidFill>
                          <a:latin typeface="+mn-ea"/>
                          <a:ea typeface="+mn-ea"/>
                          <a:cs typeface="游ゴシック" panose="020B0400000000000000" pitchFamily="50" charset="-128"/>
                        </a:rPr>
                        <a:t>ＤＸ推進枠</a:t>
                      </a:r>
                      <a:r>
                        <a:rPr lang="ja-JP" altLang="en-US" sz="1100" b="0" kern="100">
                          <a:solidFill>
                            <a:schemeClr val="tx1"/>
                          </a:solidFill>
                          <a:latin typeface="+mn-ea"/>
                          <a:ea typeface="+mn-ea"/>
                          <a:cs typeface="游ゴシック" panose="020B0400000000000000" pitchFamily="50" charset="-128"/>
                        </a:rPr>
                        <a:t>」を追加</a:t>
                      </a:r>
                      <a:endParaRPr kumimoji="0" lang="en-US" altLang="ja-JP" sz="1100" b="0" i="0" u="none" strike="noStrike" kern="0" cap="none" spc="0" normalizeH="0" baseline="0" noProof="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algn="l">
                        <a:lnSpc>
                          <a:spcPts val="1800"/>
                        </a:lnSpc>
                      </a:pPr>
                      <a:r>
                        <a:rPr lang="ja-JP" altLang="ja-JP" sz="1100" kern="100">
                          <a:effectLst/>
                          <a:latin typeface="BIZ UDゴシック" panose="020B0400000000000000" pitchFamily="49" charset="-128"/>
                          <a:ea typeface="BIZ UDゴシック" panose="020B0400000000000000" pitchFamily="49" charset="-128"/>
                        </a:rPr>
                        <a:t>・</a:t>
                      </a:r>
                      <a:r>
                        <a:rPr lang="en-US" altLang="ja-JP" sz="1100" kern="100">
                          <a:effectLst/>
                          <a:latin typeface="BIZ UDゴシック" panose="020B0400000000000000" pitchFamily="49" charset="-128"/>
                          <a:ea typeface="BIZ UDゴシック" panose="020B0400000000000000" pitchFamily="49" charset="-128"/>
                        </a:rPr>
                        <a:t> </a:t>
                      </a:r>
                      <a:r>
                        <a:rPr lang="ja-JP" altLang="en-US" sz="1100" b="0" kern="100">
                          <a:solidFill>
                            <a:schemeClr val="tx1"/>
                          </a:solidFill>
                          <a:effectLst/>
                          <a:latin typeface="+mn-ea"/>
                          <a:ea typeface="+mn-ea"/>
                          <a:cs typeface="游ゴシック" panose="020B0400000000000000" pitchFamily="50" charset="-128"/>
                        </a:rPr>
                        <a:t>地域の経済団体、大学、金融機関、行政等が連携し、施策を展開する「</a:t>
                      </a:r>
                      <a:r>
                        <a:rPr lang="ja-JP" altLang="en-US" sz="1100" b="1" kern="100">
                          <a:solidFill>
                            <a:schemeClr val="tx1"/>
                          </a:solidFill>
                          <a:effectLst/>
                          <a:latin typeface="+mn-ea"/>
                          <a:ea typeface="+mn-ea"/>
                          <a:cs typeface="游ゴシック" panose="020B0400000000000000" pitchFamily="50" charset="-128"/>
                        </a:rPr>
                        <a:t>あいち産業</a:t>
                      </a:r>
                      <a:r>
                        <a:rPr lang="en-US" altLang="ja-JP" sz="1100" b="1" kern="100">
                          <a:solidFill>
                            <a:schemeClr val="tx1"/>
                          </a:solidFill>
                          <a:effectLst/>
                          <a:latin typeface="+mn-ea"/>
                          <a:ea typeface="+mn-ea"/>
                          <a:cs typeface="游ゴシック" panose="020B0400000000000000" pitchFamily="50" charset="-128"/>
                        </a:rPr>
                        <a:t>DX</a:t>
                      </a:r>
                      <a:r>
                        <a:rPr lang="ja-JP" altLang="en-US" sz="1100" b="1" kern="100">
                          <a:solidFill>
                            <a:schemeClr val="tx1"/>
                          </a:solidFill>
                          <a:effectLst/>
                          <a:latin typeface="+mn-ea"/>
                          <a:ea typeface="+mn-ea"/>
                          <a:cs typeface="游ゴシック" panose="020B0400000000000000" pitchFamily="50" charset="-128"/>
                        </a:rPr>
                        <a:t>推進コンソーシアム</a:t>
                      </a:r>
                      <a:r>
                        <a:rPr lang="ja-JP" altLang="en-US" sz="1100" b="0" kern="100">
                          <a:solidFill>
                            <a:schemeClr val="tx1"/>
                          </a:solidFill>
                          <a:effectLst/>
                          <a:latin typeface="+mn-ea"/>
                          <a:ea typeface="+mn-ea"/>
                          <a:cs typeface="游ゴシック" panose="020B0400000000000000" pitchFamily="50" charset="-128"/>
                        </a:rPr>
                        <a:t>」</a:t>
                      </a:r>
                      <a:r>
                        <a:rPr lang="ja-JP" altLang="en-US" sz="1100" b="0" kern="100">
                          <a:solidFill>
                            <a:schemeClr val="tx1"/>
                          </a:solidFill>
                          <a:latin typeface="+mn-ea"/>
                          <a:ea typeface="+mn-ea"/>
                          <a:cs typeface="游ゴシック" panose="020B0400000000000000" pitchFamily="50" charset="-128"/>
                        </a:rPr>
                        <a:t>との連携</a:t>
                      </a:r>
                      <a:endParaRPr lang="en-US" altLang="ja-JP" sz="1100" kern="100">
                        <a:effectLst/>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lang="ja-JP" altLang="ja-JP" sz="1100" kern="100">
                          <a:effectLst/>
                          <a:latin typeface="BIZ UDゴシック" panose="020B0400000000000000" pitchFamily="49" charset="-128"/>
                          <a:ea typeface="BIZ UDゴシック" panose="020B0400000000000000" pitchFamily="49" charset="-128"/>
                        </a:rPr>
                        <a:t>・</a:t>
                      </a:r>
                      <a:r>
                        <a:rPr lang="en-US" altLang="ja-JP" sz="1100" kern="100">
                          <a:effectLst/>
                          <a:latin typeface="BIZ UDゴシック" panose="020B0400000000000000" pitchFamily="49" charset="-128"/>
                          <a:ea typeface="BIZ UDゴシック" panose="020B0400000000000000" pitchFamily="49" charset="-128"/>
                        </a:rPr>
                        <a:t> </a:t>
                      </a:r>
                      <a:r>
                        <a:rPr lang="en-US" altLang="ja-JP" sz="1100" b="0" kern="100">
                          <a:solidFill>
                            <a:schemeClr val="tx1"/>
                          </a:solidFill>
                          <a:effectLst/>
                          <a:latin typeface="+mn-ea"/>
                          <a:ea typeface="+mn-ea"/>
                          <a:cs typeface="游ゴシック" panose="020B0400000000000000" pitchFamily="50" charset="-128"/>
                        </a:rPr>
                        <a:t>DX</a:t>
                      </a:r>
                      <a:r>
                        <a:rPr lang="ja-JP" altLang="en-US" sz="1100" b="0" kern="100">
                          <a:solidFill>
                            <a:schemeClr val="tx1"/>
                          </a:solidFill>
                          <a:effectLst/>
                          <a:latin typeface="+mn-ea"/>
                          <a:ea typeface="+mn-ea"/>
                          <a:cs typeface="游ゴシック" panose="020B0400000000000000" pitchFamily="50" charset="-128"/>
                        </a:rPr>
                        <a:t>推進環境を備えるスタートアップ支援拠点「</a:t>
                      </a:r>
                      <a:r>
                        <a:rPr lang="en-US" altLang="ja-JP" sz="1100" b="1" kern="100">
                          <a:solidFill>
                            <a:schemeClr val="tx1"/>
                          </a:solidFill>
                          <a:effectLst/>
                          <a:latin typeface="+mn-ea"/>
                          <a:ea typeface="+mn-ea"/>
                          <a:cs typeface="游ゴシック" panose="020B0400000000000000" pitchFamily="50" charset="-128"/>
                        </a:rPr>
                        <a:t>STATION Ai</a:t>
                      </a:r>
                      <a:r>
                        <a:rPr lang="ja-JP" altLang="en-US" sz="1100" b="0" kern="100">
                          <a:solidFill>
                            <a:schemeClr val="tx1"/>
                          </a:solidFill>
                          <a:effectLst/>
                          <a:latin typeface="+mn-ea"/>
                          <a:ea typeface="+mn-ea"/>
                          <a:cs typeface="游ゴシック" panose="020B0400000000000000" pitchFamily="50" charset="-128"/>
                        </a:rPr>
                        <a:t>」のオープン</a:t>
                      </a:r>
                      <a:endParaRPr kumimoji="0" lang="en-US" altLang="ja-JP" sz="1100" b="0" i="0" u="none" strike="noStrike" kern="0" cap="none" spc="0" normalizeH="0" baseline="0" noProof="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lang="ja-JP" altLang="ja-JP" sz="1100" kern="100">
                          <a:effectLst/>
                          <a:latin typeface="BIZ UDゴシック" panose="020B0400000000000000" pitchFamily="49" charset="-128"/>
                          <a:ea typeface="BIZ UDゴシック" panose="020B0400000000000000" pitchFamily="49" charset="-128"/>
                        </a:rPr>
                        <a:t>・</a:t>
                      </a:r>
                      <a:r>
                        <a:rPr lang="en-US" altLang="ja-JP" sz="1100" kern="100">
                          <a:effectLst/>
                          <a:latin typeface="BIZ UDゴシック" panose="020B0400000000000000" pitchFamily="49" charset="-128"/>
                          <a:ea typeface="BIZ UDゴシック" panose="020B0400000000000000" pitchFamily="49" charset="-128"/>
                        </a:rPr>
                        <a:t> </a:t>
                      </a:r>
                      <a:r>
                        <a:rPr lang="ja-JP" altLang="en-US" sz="1100" b="0" kern="100">
                          <a:solidFill>
                            <a:schemeClr val="tx1"/>
                          </a:solidFill>
                          <a:latin typeface="+mn-ea"/>
                          <a:ea typeface="+mn-ea"/>
                          <a:cs typeface="游ゴシック" panose="020B0400000000000000" pitchFamily="50" charset="-128"/>
                        </a:rPr>
                        <a:t>近未来の事業・サービスの実用化を目指す「</a:t>
                      </a:r>
                      <a:r>
                        <a:rPr lang="ja-JP" altLang="en-US" sz="1100" b="1" kern="100">
                          <a:solidFill>
                            <a:schemeClr val="tx1"/>
                          </a:solidFill>
                          <a:latin typeface="+mn-ea"/>
                          <a:ea typeface="+mn-ea"/>
                          <a:cs typeface="游ゴシック" panose="020B0400000000000000" pitchFamily="50" charset="-128"/>
                        </a:rPr>
                        <a:t>あいちデジタルアイランドプロジェクト</a:t>
                      </a:r>
                      <a:r>
                        <a:rPr lang="ja-JP" altLang="en-US" sz="1100" b="0" kern="100">
                          <a:solidFill>
                            <a:schemeClr val="tx1"/>
                          </a:solidFill>
                          <a:latin typeface="+mn-ea"/>
                          <a:ea typeface="+mn-ea"/>
                          <a:cs typeface="游ゴシック" panose="020B0400000000000000" pitchFamily="50" charset="-128"/>
                        </a:rPr>
                        <a:t>」の推進</a:t>
                      </a:r>
                      <a:endParaRPr kumimoji="1" lang="en-US" altLang="ja-JP" sz="1100" b="0" i="0" u="none" strike="noStrike" kern="0" cap="none" spc="0" normalizeH="0" baseline="0" noProof="0">
                        <a:ln>
                          <a:noFill/>
                        </a:ln>
                        <a:solidFill>
                          <a:schemeClr val="tx1"/>
                        </a:solidFill>
                        <a:effectLst/>
                        <a:uLnTx/>
                        <a:uFillTx/>
                        <a:latin typeface="+mn-ea"/>
                        <a:ea typeface="+mn-ea"/>
                        <a:cs typeface="+mn-cs"/>
                      </a:endParaRPr>
                    </a:p>
                    <a:p>
                      <a:pPr algn="l">
                        <a:lnSpc>
                          <a:spcPts val="1800"/>
                        </a:lnSpc>
                      </a:pPr>
                      <a:r>
                        <a:rPr lang="ja-JP" altLang="ja-JP" sz="1100" kern="100">
                          <a:effectLst/>
                          <a:latin typeface="BIZ UDゴシック" panose="020B0400000000000000" pitchFamily="49" charset="-128"/>
                          <a:ea typeface="BIZ UDゴシック" panose="020B0400000000000000" pitchFamily="49" charset="-128"/>
                        </a:rPr>
                        <a:t>・</a:t>
                      </a:r>
                      <a:r>
                        <a:rPr lang="en-US" altLang="ja-JP" sz="1100" kern="100">
                          <a:effectLst/>
                          <a:latin typeface="BIZ UDゴシック" panose="020B0400000000000000" pitchFamily="49" charset="-128"/>
                          <a:ea typeface="BIZ UDゴシック" panose="020B0400000000000000" pitchFamily="49" charset="-128"/>
                        </a:rPr>
                        <a:t> </a:t>
                      </a:r>
                      <a:r>
                        <a:rPr lang="ja-JP" altLang="en-US" sz="1100" b="0" kern="100">
                          <a:solidFill>
                            <a:schemeClr val="tx1"/>
                          </a:solidFill>
                          <a:effectLst/>
                          <a:latin typeface="+mn-ea"/>
                          <a:ea typeface="+mn-ea"/>
                          <a:cs typeface="游ゴシック" panose="020B0400000000000000" pitchFamily="50" charset="-128"/>
                        </a:rPr>
                        <a:t>自動運転の社会実装推進のため、実証実験の実施及び「</a:t>
                      </a:r>
                      <a:r>
                        <a:rPr lang="ja-JP" altLang="en-US" sz="1100" b="1" kern="100">
                          <a:solidFill>
                            <a:schemeClr val="tx1"/>
                          </a:solidFill>
                          <a:effectLst/>
                          <a:latin typeface="+mn-ea"/>
                          <a:ea typeface="+mn-ea"/>
                          <a:cs typeface="游ゴシック" panose="020B0400000000000000" pitchFamily="50" charset="-128"/>
                        </a:rPr>
                        <a:t>あいち自動運転ワンストップセンター」</a:t>
                      </a:r>
                      <a:r>
                        <a:rPr lang="ja-JP" altLang="en-US" sz="1100" b="0" kern="100">
                          <a:solidFill>
                            <a:schemeClr val="tx1"/>
                          </a:solidFill>
                          <a:effectLst/>
                          <a:latin typeface="+mn-ea"/>
                          <a:ea typeface="+mn-ea"/>
                          <a:cs typeface="游ゴシック" panose="020B0400000000000000" pitchFamily="50" charset="-128"/>
                        </a:rPr>
                        <a:t>による相談</a:t>
                      </a:r>
                      <a:r>
                        <a:rPr lang="ja-JP" altLang="en-US" sz="1100" b="0" kern="100">
                          <a:solidFill>
                            <a:schemeClr val="tx1"/>
                          </a:solidFill>
                          <a:latin typeface="+mn-ea"/>
                          <a:ea typeface="+mn-ea"/>
                          <a:cs typeface="游ゴシック" panose="020B0400000000000000" pitchFamily="50" charset="-128"/>
                        </a:rPr>
                        <a:t>対応</a:t>
                      </a:r>
                      <a:endParaRPr lang="en-US" altLang="ja-JP" sz="1100" kern="100">
                        <a:effectLst/>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lang="ja-JP" altLang="ja-JP" sz="1100" kern="100">
                          <a:effectLst/>
                          <a:latin typeface="BIZ UDゴシック" panose="020B0400000000000000" pitchFamily="49" charset="-128"/>
                          <a:ea typeface="BIZ UDゴシック" panose="020B0400000000000000" pitchFamily="49" charset="-128"/>
                        </a:rPr>
                        <a:t>・</a:t>
                      </a:r>
                      <a:r>
                        <a:rPr lang="en-US" altLang="ja-JP" sz="1100" kern="100">
                          <a:effectLst/>
                          <a:latin typeface="BIZ UDゴシック" panose="020B0400000000000000" pitchFamily="49" charset="-128"/>
                          <a:ea typeface="BIZ UDゴシック" panose="020B0400000000000000" pitchFamily="49" charset="-128"/>
                        </a:rPr>
                        <a:t> </a:t>
                      </a:r>
                      <a:r>
                        <a:rPr lang="ja-JP" altLang="en-US" sz="1100" b="0" kern="100">
                          <a:solidFill>
                            <a:schemeClr val="tx1"/>
                          </a:solidFill>
                          <a:latin typeface="+mn-ea"/>
                          <a:ea typeface="+mn-ea"/>
                          <a:cs typeface="游ゴシック" panose="020B0400000000000000" pitchFamily="50" charset="-128"/>
                        </a:rPr>
                        <a:t>デジタル・デバイド対策として</a:t>
                      </a:r>
                      <a:r>
                        <a:rPr lang="ja-JP" altLang="en-US" sz="1100" b="0" kern="100">
                          <a:solidFill>
                            <a:schemeClr val="tx1"/>
                          </a:solidFill>
                          <a:effectLst/>
                          <a:latin typeface="+mn-ea"/>
                          <a:ea typeface="+mn-ea"/>
                          <a:cs typeface="游ゴシック" panose="020B0400000000000000" pitchFamily="50" charset="-128"/>
                        </a:rPr>
                        <a:t>、</a:t>
                      </a:r>
                      <a:r>
                        <a:rPr lang="ja-JP" altLang="en-US" sz="1100" b="1" kern="100">
                          <a:solidFill>
                            <a:schemeClr val="tx1"/>
                          </a:solidFill>
                          <a:effectLst/>
                          <a:latin typeface="+mn-ea"/>
                          <a:ea typeface="+mn-ea"/>
                          <a:cs typeface="游ゴシック" panose="020B0400000000000000" pitchFamily="50" charset="-128"/>
                        </a:rPr>
                        <a:t>高齢者デジタルサポーター</a:t>
                      </a:r>
                      <a:r>
                        <a:rPr lang="ja-JP" altLang="en-US" sz="1100" b="0" kern="100">
                          <a:solidFill>
                            <a:schemeClr val="tx1"/>
                          </a:solidFill>
                          <a:effectLst/>
                          <a:latin typeface="+mn-ea"/>
                          <a:ea typeface="+mn-ea"/>
                          <a:cs typeface="游ゴシック" panose="020B0400000000000000" pitchFamily="50" charset="-128"/>
                        </a:rPr>
                        <a:t>を育成登録し、市町村の要請に基づき高齢者向けのスマホ講座</a:t>
                      </a:r>
                      <a:endParaRPr lang="en-US" altLang="ja-JP" sz="1100" b="0" kern="100">
                        <a:solidFill>
                          <a:schemeClr val="tx1"/>
                        </a:solidFill>
                        <a:effectLst/>
                        <a:latin typeface="+mn-ea"/>
                        <a:ea typeface="+mn-ea"/>
                        <a:cs typeface="游ゴシック" panose="020B0400000000000000" pitchFamily="50"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lang="en-US" altLang="ja-JP" sz="1000" b="0" kern="100">
                          <a:solidFill>
                            <a:schemeClr val="tx1"/>
                          </a:solidFill>
                          <a:effectLst/>
                          <a:latin typeface="+mn-ea"/>
                          <a:ea typeface="+mn-ea"/>
                          <a:cs typeface="游ゴシック" panose="020B0400000000000000" pitchFamily="50" charset="-128"/>
                        </a:rPr>
                        <a:t>     </a:t>
                      </a:r>
                      <a:r>
                        <a:rPr lang="ja-JP" altLang="en-US" sz="1100" b="0" kern="100">
                          <a:solidFill>
                            <a:schemeClr val="tx1"/>
                          </a:solidFill>
                          <a:effectLst/>
                          <a:latin typeface="+mn-ea"/>
                          <a:ea typeface="+mn-ea"/>
                          <a:cs typeface="游ゴシック" panose="020B0400000000000000" pitchFamily="50" charset="-128"/>
                        </a:rPr>
                        <a:t>へサポーターを派遣</a:t>
                      </a:r>
                      <a:endParaRPr kumimoji="0" lang="en-US" altLang="ja-JP" sz="1100" b="0" i="0" u="none" strike="noStrike" kern="0" cap="none" spc="0" normalizeH="0" baseline="0" noProof="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lang="ja-JP" altLang="ja-JP" sz="1100" kern="100">
                          <a:effectLst/>
                          <a:latin typeface="BIZ UDゴシック" panose="020B0400000000000000" pitchFamily="49" charset="-128"/>
                          <a:ea typeface="BIZ UDゴシック" panose="020B0400000000000000" pitchFamily="49" charset="-128"/>
                        </a:rPr>
                        <a:t>・</a:t>
                      </a:r>
                      <a:r>
                        <a:rPr lang="en-US" altLang="ja-JP" sz="1100" kern="100">
                          <a:effectLst/>
                          <a:latin typeface="BIZ UDゴシック" panose="020B0400000000000000" pitchFamily="49" charset="-128"/>
                          <a:ea typeface="BIZ UDゴシック" panose="020B0400000000000000" pitchFamily="49" charset="-128"/>
                        </a:rPr>
                        <a:t> </a:t>
                      </a:r>
                      <a:r>
                        <a:rPr kumimoji="0" lang="ja-JP" altLang="en-US" sz="1100" b="1" i="0" u="none" strike="noStrike" kern="0" cap="none" spc="0" normalizeH="0" baseline="0" noProof="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地域医療ネットワーク基盤</a:t>
                      </a:r>
                      <a:r>
                        <a:rPr kumimoji="0" lang="ja-JP" altLang="en-US" sz="1100" b="0" i="0" u="none" strike="noStrike" kern="0" cap="none" spc="0" normalizeH="0" baseline="0" noProof="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を整備する医療機関へ要望に応じ支援</a:t>
                      </a:r>
                      <a:endParaRPr kumimoji="1" lang="en-US" altLang="ja-JP" sz="1100" b="0" i="0" u="none" strike="noStrike" kern="0" cap="none" spc="0" normalizeH="0" baseline="0" noProof="0">
                        <a:ln>
                          <a:noFill/>
                        </a:ln>
                        <a:solidFill>
                          <a:schemeClr val="tx1"/>
                        </a:solidFill>
                        <a:effectLst/>
                        <a:uLnTx/>
                        <a:uFillTx/>
                        <a:latin typeface="+mn-ea"/>
                        <a:ea typeface="+mn-ea"/>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lang="ja-JP" altLang="ja-JP" sz="1100" kern="100">
                          <a:effectLst/>
                          <a:latin typeface="BIZ UDゴシック" panose="020B0400000000000000" pitchFamily="49" charset="-128"/>
                          <a:ea typeface="BIZ UDゴシック" panose="020B0400000000000000" pitchFamily="49" charset="-128"/>
                        </a:rPr>
                        <a:t>・</a:t>
                      </a:r>
                      <a:r>
                        <a:rPr lang="en-US" altLang="ja-JP" sz="1100" kern="100">
                          <a:effectLst/>
                          <a:latin typeface="BIZ UDゴシック" panose="020B0400000000000000" pitchFamily="49" charset="-128"/>
                          <a:ea typeface="BIZ UDゴシック" panose="020B0400000000000000" pitchFamily="49" charset="-128"/>
                        </a:rPr>
                        <a:t> </a:t>
                      </a:r>
                      <a:r>
                        <a:rPr lang="ja-JP" altLang="en-US" sz="1100" kern="0">
                          <a:solidFill>
                            <a:schemeClr val="tx1"/>
                          </a:solidFill>
                          <a:latin typeface="BIZ UDPゴシック" panose="020B0400000000000000" pitchFamily="50" charset="-128"/>
                          <a:ea typeface="BIZ UDPゴシック" panose="020B0400000000000000" pitchFamily="50" charset="-128"/>
                        </a:rPr>
                        <a:t>現場業務において</a:t>
                      </a:r>
                      <a:r>
                        <a:rPr lang="en-US" altLang="ja-JP" sz="1100" kern="0">
                          <a:solidFill>
                            <a:schemeClr val="tx1"/>
                          </a:solidFill>
                          <a:latin typeface="BIZ UDPゴシック" panose="020B0400000000000000" pitchFamily="50" charset="-128"/>
                          <a:ea typeface="BIZ UDPゴシック" panose="020B0400000000000000" pitchFamily="50" charset="-128"/>
                        </a:rPr>
                        <a:t>ICT</a:t>
                      </a:r>
                      <a:r>
                        <a:rPr lang="ja-JP" altLang="en-US" sz="1100" kern="0">
                          <a:solidFill>
                            <a:schemeClr val="tx1"/>
                          </a:solidFill>
                          <a:latin typeface="BIZ UDPゴシック" panose="020B0400000000000000" pitchFamily="50" charset="-128"/>
                          <a:ea typeface="BIZ UDPゴシック" panose="020B0400000000000000" pitchFamily="50" charset="-128"/>
                        </a:rPr>
                        <a:t>機器（</a:t>
                      </a:r>
                      <a:r>
                        <a:rPr lang="en-US" altLang="ja-JP" sz="1100" kern="0">
                          <a:solidFill>
                            <a:schemeClr val="tx1"/>
                          </a:solidFill>
                          <a:latin typeface="BIZ UDPゴシック" panose="020B0400000000000000" pitchFamily="50" charset="-128"/>
                          <a:ea typeface="BIZ UDPゴシック" panose="020B0400000000000000" pitchFamily="50" charset="-128"/>
                        </a:rPr>
                        <a:t>ICT</a:t>
                      </a:r>
                      <a:r>
                        <a:rPr lang="ja-JP" altLang="en-US" sz="1100" kern="0">
                          <a:solidFill>
                            <a:schemeClr val="tx1"/>
                          </a:solidFill>
                          <a:latin typeface="BIZ UDPゴシック" panose="020B0400000000000000" pitchFamily="50" charset="-128"/>
                          <a:ea typeface="BIZ UDPゴシック" panose="020B0400000000000000" pitchFamily="50" charset="-128"/>
                        </a:rPr>
                        <a:t>建設機械、ドローン等）を活用し、 </a:t>
                      </a:r>
                      <a:r>
                        <a:rPr lang="en-US" altLang="ja-JP" sz="1100" b="1" kern="0">
                          <a:solidFill>
                            <a:schemeClr val="tx1"/>
                          </a:solidFill>
                          <a:latin typeface="BIZ UDPゴシック" panose="020B0400000000000000" pitchFamily="50" charset="-128"/>
                          <a:ea typeface="BIZ UDPゴシック" panose="020B0400000000000000" pitchFamily="50" charset="-128"/>
                        </a:rPr>
                        <a:t>ICT</a:t>
                      </a:r>
                      <a:r>
                        <a:rPr lang="ja-JP" altLang="en-US" sz="1100" b="1" kern="0">
                          <a:solidFill>
                            <a:schemeClr val="tx1"/>
                          </a:solidFill>
                          <a:latin typeface="BIZ UDPゴシック" panose="020B0400000000000000" pitchFamily="50" charset="-128"/>
                          <a:ea typeface="BIZ UDPゴシック" panose="020B0400000000000000" pitchFamily="50" charset="-128"/>
                        </a:rPr>
                        <a:t>活用工事</a:t>
                      </a:r>
                      <a:r>
                        <a:rPr lang="ja-JP" altLang="en-US" sz="1100" kern="0">
                          <a:solidFill>
                            <a:schemeClr val="tx1"/>
                          </a:solidFill>
                          <a:latin typeface="BIZ UDPゴシック" panose="020B0400000000000000" pitchFamily="50" charset="-128"/>
                          <a:ea typeface="BIZ UDPゴシック" panose="020B0400000000000000" pitchFamily="50" charset="-128"/>
                        </a:rPr>
                        <a:t>や遠隔臨場を実施</a:t>
                      </a:r>
                      <a:endParaRPr lang="en-US" altLang="ja-JP" sz="1100" kern="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ts val="2500"/>
                        </a:lnSpc>
                        <a:spcBef>
                          <a:spcPts val="0"/>
                        </a:spcBef>
                        <a:spcAft>
                          <a:spcPts val="0"/>
                        </a:spcAft>
                        <a:buClrTx/>
                        <a:buSzTx/>
                        <a:buFontTx/>
                        <a:buNone/>
                        <a:tabLst/>
                        <a:defRPr/>
                      </a:pPr>
                      <a:endParaRPr lang="en-US" altLang="ja-JP" sz="1100" kern="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ts val="2500"/>
                        </a:lnSpc>
                        <a:spcBef>
                          <a:spcPts val="0"/>
                        </a:spcBef>
                        <a:spcAft>
                          <a:spcPts val="0"/>
                        </a:spcAft>
                        <a:buClrTx/>
                        <a:buSzTx/>
                        <a:buFontTx/>
                        <a:buNone/>
                        <a:tabLst/>
                        <a:defRPr/>
                      </a:pPr>
                      <a:endParaRPr lang="en-US" altLang="ja-JP" sz="1100" kern="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ts val="2500"/>
                        </a:lnSpc>
                        <a:spcBef>
                          <a:spcPts val="0"/>
                        </a:spcBef>
                        <a:spcAft>
                          <a:spcPts val="0"/>
                        </a:spcAft>
                        <a:buClrTx/>
                        <a:buSzTx/>
                        <a:buFontTx/>
                        <a:buNone/>
                        <a:tabLst/>
                        <a:defRPr/>
                      </a:pPr>
                      <a:endParaRPr lang="en-US" altLang="ja-JP" sz="1100" kern="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endParaRPr lang="ja-JP" altLang="en-US" sz="1100" kern="0">
                        <a:solidFill>
                          <a:schemeClr val="tx1"/>
                        </a:solidFill>
                        <a:latin typeface="BIZ UDPゴシック" panose="020B0400000000000000" pitchFamily="50" charset="-128"/>
                        <a:ea typeface="BIZ UDPゴシック" panose="020B0400000000000000" pitchFamily="50" charset="-128"/>
                      </a:endParaRPr>
                    </a:p>
                  </a:txBody>
                  <a:tcPr marL="61816" marR="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noFill/>
                  </a:tcPr>
                </a:tc>
                <a:extLst>
                  <a:ext uri="{0D108BD9-81ED-4DB2-BD59-A6C34878D82A}">
                    <a16:rowId xmlns:a16="http://schemas.microsoft.com/office/drawing/2014/main" val="2141434906"/>
                  </a:ext>
                </a:extLst>
              </a:tr>
              <a:tr h="2487706">
                <a:tc>
                  <a:txBody>
                    <a:bodyPr/>
                    <a:lstStyle/>
                    <a:p>
                      <a:pPr algn="just">
                        <a:lnSpc>
                          <a:spcPts val="1500"/>
                        </a:lnSpc>
                      </a:pPr>
                      <a:r>
                        <a:rPr lang="ja-JP" altLang="en-US" sz="1100" kern="100">
                          <a:effectLst/>
                          <a:latin typeface="BIZ UDゴシック" panose="020B0400000000000000" pitchFamily="49" charset="-128"/>
                          <a:ea typeface="BIZ UDゴシック" panose="020B0400000000000000" pitchFamily="49" charset="-128"/>
                        </a:rPr>
                        <a:t>６</a:t>
                      </a:r>
                      <a:endParaRPr lang="ja-JP" altLang="ja-JP" sz="1100" kern="100">
                        <a:effectLst/>
                        <a:latin typeface="BIZ UDゴシック" panose="020B0400000000000000" pitchFamily="49" charset="-128"/>
                        <a:ea typeface="BIZ UDゴシック" panose="020B0400000000000000" pitchFamily="49" charset="-128"/>
                      </a:endParaRPr>
                    </a:p>
                    <a:p>
                      <a:pPr algn="just">
                        <a:lnSpc>
                          <a:spcPts val="1500"/>
                        </a:lnSpc>
                      </a:pPr>
                      <a:r>
                        <a:rPr kumimoji="1" lang="ja-JP" altLang="en-US" sz="1100" b="1"/>
                        <a:t>デジタル人材の育成</a:t>
                      </a:r>
                      <a:endParaRPr lang="ja-JP" altLang="ja-JP" sz="11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1816" marR="61816" marT="7200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ja-JP" altLang="ja-JP" sz="1100" kern="100" dirty="0">
                          <a:effectLst/>
                          <a:latin typeface="BIZ UDゴシック" panose="020B0400000000000000" pitchFamily="49" charset="-128"/>
                          <a:ea typeface="BIZ UDゴシック" panose="020B0400000000000000" pitchFamily="49" charset="-128"/>
                        </a:rPr>
                        <a:t>・</a:t>
                      </a:r>
                      <a:r>
                        <a:rPr lang="en-US" altLang="ja-JP" sz="1100" kern="100" dirty="0">
                          <a:effectLst/>
                          <a:latin typeface="BIZ UDゴシック" panose="020B0400000000000000" pitchFamily="49" charset="-128"/>
                          <a:ea typeface="BIZ UDゴシック" panose="020B0400000000000000" pitchFamily="49" charset="-128"/>
                        </a:rPr>
                        <a:t> </a:t>
                      </a:r>
                      <a:r>
                        <a:rPr lang="ja-JP" altLang="en-US" sz="1100" b="1" kern="100" dirty="0">
                          <a:solidFill>
                            <a:schemeClr val="tx1"/>
                          </a:solidFill>
                          <a:effectLst/>
                          <a:latin typeface="+mn-ea"/>
                          <a:ea typeface="+mn-ea"/>
                          <a:cs typeface="游ゴシック" panose="020B0400000000000000" pitchFamily="50" charset="-128"/>
                        </a:rPr>
                        <a:t>愛知県職員デジタル人材育成計画を策定</a:t>
                      </a:r>
                      <a:r>
                        <a:rPr lang="ja-JP" altLang="en-US" sz="1100" kern="100" dirty="0">
                          <a:solidFill>
                            <a:schemeClr val="tx1"/>
                          </a:solidFill>
                          <a:effectLst/>
                          <a:latin typeface="+mn-ea"/>
                          <a:ea typeface="+mn-ea"/>
                          <a:cs typeface="游ゴシック" panose="020B0400000000000000" pitchFamily="50" charset="-128"/>
                        </a:rPr>
                        <a:t>し、集合・動画研修を実施（計</a:t>
                      </a:r>
                      <a:r>
                        <a:rPr lang="en-US" altLang="ja-JP" sz="1100" kern="100" dirty="0">
                          <a:solidFill>
                            <a:schemeClr val="tx1"/>
                          </a:solidFill>
                          <a:effectLst/>
                          <a:latin typeface="+mn-ea"/>
                          <a:ea typeface="+mn-ea"/>
                          <a:cs typeface="游ゴシック" panose="020B0400000000000000" pitchFamily="50" charset="-128"/>
                        </a:rPr>
                        <a:t>38</a:t>
                      </a:r>
                      <a:r>
                        <a:rPr lang="ja-JP" altLang="en-US" sz="1100" kern="100" dirty="0">
                          <a:solidFill>
                            <a:schemeClr val="tx1"/>
                          </a:solidFill>
                          <a:effectLst/>
                          <a:latin typeface="+mn-ea"/>
                          <a:ea typeface="+mn-ea"/>
                          <a:cs typeface="游ゴシック" panose="020B0400000000000000" pitchFamily="50" charset="-128"/>
                        </a:rPr>
                        <a:t>研修）</a:t>
                      </a:r>
                      <a:endParaRPr lang="en-US" altLang="ja-JP" sz="1100" kern="100" dirty="0">
                        <a:solidFill>
                          <a:schemeClr val="tx1"/>
                        </a:solidFill>
                        <a:effectLst/>
                        <a:latin typeface="BIZ UDゴシック" panose="020B0400000000000000" pitchFamily="49" charset="-128"/>
                        <a:ea typeface="BIZ UDゴシック" panose="020B0400000000000000" pitchFamily="49" charset="-128"/>
                        <a:cs typeface="游ゴシック" panose="020B0400000000000000"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lang="ja-JP" altLang="ja-JP" sz="1100" kern="100" dirty="0">
                          <a:effectLst/>
                          <a:latin typeface="BIZ UDゴシック" panose="020B0400000000000000" pitchFamily="49" charset="-128"/>
                          <a:ea typeface="BIZ UDゴシック" panose="020B0400000000000000" pitchFamily="49" charset="-128"/>
                        </a:rPr>
                        <a:t>・</a:t>
                      </a:r>
                      <a:r>
                        <a:rPr lang="en-US" altLang="ja-JP" sz="1100" kern="100" dirty="0">
                          <a:effectLst/>
                          <a:latin typeface="BIZ UDゴシック" panose="020B0400000000000000" pitchFamily="49" charset="-128"/>
                          <a:ea typeface="BIZ UDゴシック" panose="020B0400000000000000" pitchFamily="49" charset="-128"/>
                        </a:rPr>
                        <a:t> </a:t>
                      </a:r>
                      <a:r>
                        <a:rPr lang="ja-JP" altLang="en-US" sz="1100" kern="100" dirty="0">
                          <a:solidFill>
                            <a:schemeClr val="tx1"/>
                          </a:solidFill>
                          <a:effectLst/>
                          <a:latin typeface="+mn-ea"/>
                          <a:ea typeface="+mn-ea"/>
                          <a:cs typeface="游ゴシック" panose="020B0400000000000000" pitchFamily="50" charset="-128"/>
                        </a:rPr>
                        <a:t>民間企業等職務経験者試験の区分に</a:t>
                      </a:r>
                      <a:r>
                        <a:rPr lang="en-US" altLang="ja-JP" sz="1100" kern="100" dirty="0">
                          <a:solidFill>
                            <a:schemeClr val="tx1"/>
                          </a:solidFill>
                          <a:effectLst/>
                          <a:latin typeface="+mn-ea"/>
                          <a:ea typeface="+mn-ea"/>
                          <a:cs typeface="游ゴシック" panose="020B0400000000000000" pitchFamily="50" charset="-128"/>
                        </a:rPr>
                        <a:t>ICT</a:t>
                      </a:r>
                      <a:r>
                        <a:rPr lang="ja-JP" altLang="en-US" sz="1100" kern="100" dirty="0">
                          <a:solidFill>
                            <a:schemeClr val="tx1"/>
                          </a:solidFill>
                          <a:effectLst/>
                          <a:latin typeface="+mn-ea"/>
                          <a:ea typeface="+mn-ea"/>
                          <a:cs typeface="游ゴシック" panose="020B0400000000000000" pitchFamily="50" charset="-128"/>
                        </a:rPr>
                        <a:t>を新設、人事交流による</a:t>
                      </a:r>
                      <a:r>
                        <a:rPr lang="ja-JP" altLang="en-US" sz="1100" b="1" kern="100" dirty="0">
                          <a:solidFill>
                            <a:schemeClr val="tx1"/>
                          </a:solidFill>
                          <a:effectLst/>
                          <a:latin typeface="+mn-ea"/>
                          <a:ea typeface="+mn-ea"/>
                          <a:cs typeface="游ゴシック" panose="020B0400000000000000" pitchFamily="50" charset="-128"/>
                        </a:rPr>
                        <a:t>民間企業のデジタル人材</a:t>
                      </a:r>
                      <a:r>
                        <a:rPr lang="ja-JP" altLang="en-US" sz="1100" kern="100" dirty="0">
                          <a:solidFill>
                            <a:schemeClr val="tx1"/>
                          </a:solidFill>
                          <a:effectLst/>
                          <a:latin typeface="+mn-ea"/>
                          <a:ea typeface="+mn-ea"/>
                          <a:cs typeface="游ゴシック" panose="020B0400000000000000" pitchFamily="50" charset="-128"/>
                        </a:rPr>
                        <a:t>の受け入れ　</a:t>
                      </a:r>
                      <a:endParaRPr lang="en-US" altLang="ja-JP" sz="1100" kern="100" dirty="0">
                        <a:solidFill>
                          <a:schemeClr val="tx1"/>
                        </a:solidFill>
                        <a:effectLst/>
                        <a:latin typeface="+mn-ea"/>
                        <a:ea typeface="+mn-ea"/>
                        <a:cs typeface="游ゴシック" panose="020B0400000000000000"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lang="ja-JP" altLang="ja-JP" sz="1100" kern="100" dirty="0">
                          <a:effectLst/>
                          <a:latin typeface="BIZ UDゴシック" panose="020B0400000000000000" pitchFamily="49" charset="-128"/>
                          <a:ea typeface="BIZ UDゴシック" panose="020B0400000000000000" pitchFamily="49" charset="-128"/>
                        </a:rPr>
                        <a:t>・</a:t>
                      </a:r>
                      <a:r>
                        <a:rPr lang="en-US" altLang="ja-JP" sz="1100" kern="100" dirty="0">
                          <a:effectLst/>
                          <a:latin typeface="BIZ UDゴシック" panose="020B0400000000000000" pitchFamily="49" charset="-128"/>
                          <a:ea typeface="BIZ UDゴシック" panose="020B0400000000000000" pitchFamily="49" charset="-128"/>
                        </a:rPr>
                        <a:t> </a:t>
                      </a:r>
                      <a:r>
                        <a:rPr lang="ja-JP" altLang="en-US" sz="1100" kern="100" dirty="0">
                          <a:solidFill>
                            <a:schemeClr val="tx1"/>
                          </a:solidFill>
                          <a:effectLst/>
                          <a:latin typeface="+mn-ea"/>
                          <a:ea typeface="+mn-ea"/>
                          <a:cs typeface="游ゴシック" panose="020B0400000000000000" pitchFamily="50" charset="-128"/>
                        </a:rPr>
                        <a:t>県立学校における児童生徒の</a:t>
                      </a:r>
                      <a:r>
                        <a:rPr lang="ja-JP" altLang="en-US" sz="1100" b="1" kern="100" dirty="0">
                          <a:solidFill>
                            <a:schemeClr val="tx1"/>
                          </a:solidFill>
                          <a:effectLst/>
                          <a:latin typeface="+mn-ea"/>
                          <a:ea typeface="+mn-ea"/>
                          <a:cs typeface="游ゴシック" panose="020B0400000000000000" pitchFamily="50" charset="-128"/>
                        </a:rPr>
                        <a:t>一人一台タブレット端末を配備完了</a:t>
                      </a:r>
                      <a:r>
                        <a:rPr lang="ja-JP" altLang="en-US" sz="1100" kern="100" dirty="0">
                          <a:solidFill>
                            <a:schemeClr val="tx1"/>
                          </a:solidFill>
                          <a:effectLst/>
                          <a:latin typeface="+mn-ea"/>
                          <a:ea typeface="+mn-ea"/>
                          <a:cs typeface="游ゴシック" panose="020B0400000000000000" pitchFamily="50" charset="-128"/>
                        </a:rPr>
                        <a:t>（計</a:t>
                      </a:r>
                      <a:r>
                        <a:rPr lang="en-US" altLang="ja-JP" sz="1100" kern="100" dirty="0">
                          <a:solidFill>
                            <a:schemeClr val="tx1"/>
                          </a:solidFill>
                          <a:effectLst/>
                          <a:latin typeface="+mn-ea"/>
                          <a:ea typeface="+mn-ea"/>
                          <a:cs typeface="游ゴシック" panose="020B0400000000000000" pitchFamily="50" charset="-128"/>
                        </a:rPr>
                        <a:t>122,600</a:t>
                      </a:r>
                      <a:r>
                        <a:rPr lang="ja-JP" altLang="en-US" sz="1100" kern="100" dirty="0">
                          <a:solidFill>
                            <a:schemeClr val="tx1"/>
                          </a:solidFill>
                          <a:effectLst/>
                          <a:latin typeface="+mn-ea"/>
                          <a:ea typeface="+mn-ea"/>
                          <a:cs typeface="游ゴシック" panose="020B0400000000000000" pitchFamily="50" charset="-128"/>
                        </a:rPr>
                        <a:t>台）</a:t>
                      </a:r>
                    </a:p>
                    <a:p>
                      <a:pPr marL="0" marR="0" lvl="0" indent="0" algn="l" defTabSz="914400" rtl="0" eaLnBrk="1" fontAlgn="auto" latinLnBrk="0" hangingPunct="1">
                        <a:lnSpc>
                          <a:spcPts val="1800"/>
                        </a:lnSpc>
                        <a:spcBef>
                          <a:spcPts val="0"/>
                        </a:spcBef>
                        <a:spcAft>
                          <a:spcPts val="0"/>
                        </a:spcAft>
                        <a:buClrTx/>
                        <a:buSzTx/>
                        <a:buFontTx/>
                        <a:buNone/>
                        <a:tabLst/>
                        <a:defRPr/>
                      </a:pPr>
                      <a:r>
                        <a:rPr lang="ja-JP" altLang="ja-JP" sz="1100" kern="100" dirty="0">
                          <a:effectLst/>
                          <a:latin typeface="BIZ UDゴシック" panose="020B0400000000000000" pitchFamily="49" charset="-128"/>
                          <a:ea typeface="BIZ UDゴシック" panose="020B0400000000000000" pitchFamily="49" charset="-128"/>
                        </a:rPr>
                        <a:t>・</a:t>
                      </a:r>
                      <a:r>
                        <a:rPr lang="en-US" altLang="ja-JP" sz="1100" kern="100" dirty="0">
                          <a:effectLst/>
                          <a:latin typeface="BIZ UDゴシック" panose="020B0400000000000000" pitchFamily="49" charset="-128"/>
                          <a:ea typeface="BIZ UDゴシック" panose="020B0400000000000000" pitchFamily="49" charset="-128"/>
                        </a:rPr>
                        <a:t> </a:t>
                      </a:r>
                      <a:r>
                        <a:rPr lang="ja-JP" altLang="en-US" sz="1100" kern="100" dirty="0">
                          <a:solidFill>
                            <a:schemeClr val="tx1"/>
                          </a:solidFill>
                          <a:effectLst/>
                          <a:latin typeface="+mn-ea"/>
                          <a:ea typeface="+mn-ea"/>
                          <a:cs typeface="游ゴシック" panose="020B0400000000000000" pitchFamily="50" charset="-128"/>
                        </a:rPr>
                        <a:t>民間クラウドサービス活用による</a:t>
                      </a:r>
                      <a:r>
                        <a:rPr lang="ja-JP" altLang="en-US" sz="1100" b="1" kern="100" dirty="0">
                          <a:solidFill>
                            <a:schemeClr val="tx1"/>
                          </a:solidFill>
                          <a:effectLst/>
                          <a:latin typeface="+mn-ea"/>
                          <a:ea typeface="+mn-ea"/>
                          <a:cs typeface="游ゴシック" panose="020B0400000000000000" pitchFamily="50" charset="-128"/>
                        </a:rPr>
                        <a:t>オンライン学習支援</a:t>
                      </a:r>
                      <a:r>
                        <a:rPr lang="ja-JP" altLang="en-US" sz="1100" kern="100" dirty="0">
                          <a:solidFill>
                            <a:schemeClr val="tx1"/>
                          </a:solidFill>
                          <a:effectLst/>
                          <a:latin typeface="+mn-ea"/>
                          <a:ea typeface="+mn-ea"/>
                          <a:cs typeface="游ゴシック" panose="020B0400000000000000" pitchFamily="50" charset="-128"/>
                        </a:rPr>
                        <a:t>の実施</a:t>
                      </a:r>
                      <a:endParaRPr lang="en-US" altLang="ja-JP" sz="1100" kern="100" dirty="0">
                        <a:solidFill>
                          <a:schemeClr val="tx1"/>
                        </a:solidFill>
                        <a:effectLst/>
                        <a:latin typeface="+mn-ea"/>
                        <a:ea typeface="+mn-ea"/>
                        <a:cs typeface="游ゴシック" panose="020B0400000000000000"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lang="ja-JP" altLang="ja-JP" sz="1100" kern="100" dirty="0">
                          <a:effectLst/>
                          <a:latin typeface="BIZ UDゴシック" panose="020B0400000000000000" pitchFamily="49" charset="-128"/>
                          <a:ea typeface="BIZ UDゴシック" panose="020B0400000000000000" pitchFamily="49" charset="-128"/>
                        </a:rPr>
                        <a:t>・</a:t>
                      </a:r>
                      <a:r>
                        <a:rPr lang="en-US" altLang="ja-JP" sz="1100" kern="100" dirty="0">
                          <a:effectLst/>
                          <a:latin typeface="BIZ UDゴシック" panose="020B0400000000000000" pitchFamily="49" charset="-128"/>
                          <a:ea typeface="BIZ UDゴシック" panose="020B0400000000000000" pitchFamily="49" charset="-128"/>
                        </a:rPr>
                        <a:t> </a:t>
                      </a:r>
                      <a:r>
                        <a:rPr lang="ja-JP" altLang="en-US" sz="1100" kern="100" dirty="0">
                          <a:solidFill>
                            <a:schemeClr val="tx1"/>
                          </a:solidFill>
                          <a:effectLst/>
                          <a:latin typeface="+mn-ea"/>
                          <a:ea typeface="+mn-ea"/>
                          <a:cs typeface="游ゴシック" panose="020B0400000000000000" pitchFamily="50" charset="-128"/>
                        </a:rPr>
                        <a:t>中小企業等に</a:t>
                      </a:r>
                      <a:r>
                        <a:rPr lang="ja-JP" altLang="en-US" sz="1100" b="1" kern="100" dirty="0">
                          <a:solidFill>
                            <a:schemeClr val="tx1"/>
                          </a:solidFill>
                          <a:effectLst/>
                          <a:latin typeface="+mn-ea"/>
                          <a:ea typeface="+mn-ea"/>
                          <a:cs typeface="游ゴシック" panose="020B0400000000000000" pitchFamily="50" charset="-128"/>
                        </a:rPr>
                        <a:t>デジタル人材育成アドバイザー</a:t>
                      </a:r>
                      <a:r>
                        <a:rPr lang="ja-JP" altLang="en-US" sz="1100" kern="100" dirty="0">
                          <a:solidFill>
                            <a:schemeClr val="tx1"/>
                          </a:solidFill>
                          <a:effectLst/>
                          <a:latin typeface="+mn-ea"/>
                          <a:ea typeface="+mn-ea"/>
                          <a:cs typeface="游ゴシック" panose="020B0400000000000000" pitchFamily="50" charset="-128"/>
                        </a:rPr>
                        <a:t>を派遣しサポートを実施</a:t>
                      </a:r>
                    </a:p>
                    <a:p>
                      <a:pPr marL="0" marR="0" lvl="0" indent="0" algn="l" defTabSz="914400" rtl="0" eaLnBrk="1" fontAlgn="auto" latinLnBrk="0" hangingPunct="1">
                        <a:lnSpc>
                          <a:spcPts val="1800"/>
                        </a:lnSpc>
                        <a:spcBef>
                          <a:spcPts val="0"/>
                        </a:spcBef>
                        <a:spcAft>
                          <a:spcPts val="0"/>
                        </a:spcAft>
                        <a:buClrTx/>
                        <a:buSzTx/>
                        <a:buFontTx/>
                        <a:buNone/>
                        <a:tabLst/>
                        <a:defRPr/>
                      </a:pPr>
                      <a:r>
                        <a:rPr lang="ja-JP" altLang="ja-JP" sz="1100" kern="100" dirty="0">
                          <a:effectLst/>
                          <a:latin typeface="BIZ UDゴシック" panose="020B0400000000000000" pitchFamily="49" charset="-128"/>
                          <a:ea typeface="BIZ UDゴシック" panose="020B0400000000000000" pitchFamily="49" charset="-128"/>
                        </a:rPr>
                        <a:t>・</a:t>
                      </a:r>
                      <a:r>
                        <a:rPr lang="en-US" altLang="ja-JP" sz="1100" kern="100" dirty="0">
                          <a:effectLst/>
                          <a:latin typeface="BIZ UDゴシック" panose="020B0400000000000000" pitchFamily="49" charset="-128"/>
                          <a:ea typeface="BIZ UDゴシック" panose="020B0400000000000000" pitchFamily="49" charset="-128"/>
                        </a:rPr>
                        <a:t> </a:t>
                      </a:r>
                      <a:r>
                        <a:rPr lang="ja-JP" altLang="en-US" sz="1100" b="1" kern="0" dirty="0">
                          <a:solidFill>
                            <a:schemeClr val="tx1"/>
                          </a:solidFill>
                          <a:latin typeface="+mn-ea"/>
                          <a:ea typeface="+mn-ea"/>
                        </a:rPr>
                        <a:t>ネット関連の消費者被害未然防止</a:t>
                      </a:r>
                      <a:r>
                        <a:rPr lang="ja-JP" altLang="en-US" sz="1100" kern="0" dirty="0">
                          <a:solidFill>
                            <a:schemeClr val="tx1"/>
                          </a:solidFill>
                          <a:latin typeface="+mn-ea"/>
                          <a:ea typeface="+mn-ea"/>
                        </a:rPr>
                        <a:t>を図るための啓発活動やインターネット経由の犯罪から青少年を守るための講座を実施</a:t>
                      </a:r>
                    </a:p>
                    <a:p>
                      <a:pPr algn="l">
                        <a:lnSpc>
                          <a:spcPts val="2000"/>
                        </a:lnSpc>
                        <a:spcBef>
                          <a:spcPts val="600"/>
                        </a:spcBef>
                      </a:pPr>
                      <a:endParaRPr lang="en-US" altLang="ja-JP" sz="1100" kern="100" dirty="0">
                        <a:effectLst/>
                        <a:latin typeface="BIZ UDゴシック" panose="020B0400000000000000" pitchFamily="49" charset="-128"/>
                        <a:ea typeface="BIZ UDゴシック" panose="020B0400000000000000" pitchFamily="49" charset="-128"/>
                      </a:endParaRPr>
                    </a:p>
                    <a:p>
                      <a:pPr algn="l">
                        <a:lnSpc>
                          <a:spcPts val="2000"/>
                        </a:lnSpc>
                        <a:spcBef>
                          <a:spcPts val="600"/>
                        </a:spcBef>
                      </a:pPr>
                      <a:endParaRPr lang="en-US" altLang="ja-JP" sz="1100" kern="100" dirty="0">
                        <a:effectLst/>
                        <a:latin typeface="BIZ UDゴシック" panose="020B0400000000000000" pitchFamily="49" charset="-128"/>
                        <a:ea typeface="BIZ UDゴシック" panose="020B0400000000000000" pitchFamily="49" charset="-128"/>
                      </a:endParaRPr>
                    </a:p>
                    <a:p>
                      <a:pPr algn="l">
                        <a:lnSpc>
                          <a:spcPts val="1650"/>
                        </a:lnSpc>
                        <a:spcBef>
                          <a:spcPts val="600"/>
                        </a:spcBef>
                      </a:pPr>
                      <a:endParaRPr lang="en-US" altLang="ja-JP" sz="1100" kern="100" dirty="0">
                        <a:effectLst/>
                        <a:latin typeface="BIZ UDゴシック" panose="020B0400000000000000" pitchFamily="49" charset="-128"/>
                        <a:ea typeface="BIZ UDゴシック" panose="020B0400000000000000" pitchFamily="49" charset="-128"/>
                      </a:endParaRPr>
                    </a:p>
                  </a:txBody>
                  <a:tcPr marL="61816" marR="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noFill/>
                  </a:tcPr>
                </a:tc>
                <a:extLst>
                  <a:ext uri="{0D108BD9-81ED-4DB2-BD59-A6C34878D82A}">
                    <a16:rowId xmlns:a16="http://schemas.microsoft.com/office/drawing/2014/main" val="357204660"/>
                  </a:ext>
                </a:extLst>
              </a:tr>
            </a:tbl>
          </a:graphicData>
        </a:graphic>
      </p:graphicFrame>
      <p:graphicFrame>
        <p:nvGraphicFramePr>
          <p:cNvPr id="6" name="表 5">
            <a:extLst>
              <a:ext uri="{FF2B5EF4-FFF2-40B4-BE49-F238E27FC236}">
                <a16:creationId xmlns:a16="http://schemas.microsoft.com/office/drawing/2014/main" id="{475B6663-0638-B29A-F07C-0C6391A61758}"/>
              </a:ext>
            </a:extLst>
          </p:cNvPr>
          <p:cNvGraphicFramePr>
            <a:graphicFrameLocks noGrp="1"/>
          </p:cNvGraphicFramePr>
          <p:nvPr/>
        </p:nvGraphicFramePr>
        <p:xfrm>
          <a:off x="2185168" y="2749636"/>
          <a:ext cx="7079876" cy="1175314"/>
        </p:xfrm>
        <a:graphic>
          <a:graphicData uri="http://schemas.openxmlformats.org/drawingml/2006/table">
            <a:tbl>
              <a:tblPr firstRow="1" bandRow="1">
                <a:tableStyleId>{912C8C85-51F0-491E-9774-3900AFEF0FD7}</a:tableStyleId>
              </a:tblPr>
              <a:tblGrid>
                <a:gridCol w="2796973">
                  <a:extLst>
                    <a:ext uri="{9D8B030D-6E8A-4147-A177-3AD203B41FA5}">
                      <a16:colId xmlns:a16="http://schemas.microsoft.com/office/drawing/2014/main" val="2841958014"/>
                    </a:ext>
                  </a:extLst>
                </a:gridCol>
                <a:gridCol w="2043953">
                  <a:extLst>
                    <a:ext uri="{9D8B030D-6E8A-4147-A177-3AD203B41FA5}">
                      <a16:colId xmlns:a16="http://schemas.microsoft.com/office/drawing/2014/main" val="78648806"/>
                    </a:ext>
                  </a:extLst>
                </a:gridCol>
                <a:gridCol w="800100">
                  <a:extLst>
                    <a:ext uri="{9D8B030D-6E8A-4147-A177-3AD203B41FA5}">
                      <a16:colId xmlns:a16="http://schemas.microsoft.com/office/drawing/2014/main" val="3099092045"/>
                    </a:ext>
                  </a:extLst>
                </a:gridCol>
                <a:gridCol w="800100">
                  <a:extLst>
                    <a:ext uri="{9D8B030D-6E8A-4147-A177-3AD203B41FA5}">
                      <a16:colId xmlns:a16="http://schemas.microsoft.com/office/drawing/2014/main" val="1611212139"/>
                    </a:ext>
                  </a:extLst>
                </a:gridCol>
                <a:gridCol w="638750">
                  <a:extLst>
                    <a:ext uri="{9D8B030D-6E8A-4147-A177-3AD203B41FA5}">
                      <a16:colId xmlns:a16="http://schemas.microsoft.com/office/drawing/2014/main" val="899097253"/>
                    </a:ext>
                  </a:extLst>
                </a:gridCol>
              </a:tblGrid>
              <a:tr h="193131">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a:solidFill>
                          <a:schemeClr val="tx1"/>
                        </a:solidFill>
                        <a:latin typeface="BIZ UDPゴシック" panose="020B0400000000000000" pitchFamily="50" charset="-128"/>
                        <a:ea typeface="BIZ UDPゴシック" panose="020B0400000000000000" pitchFamily="50" charset="-128"/>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a:solidFill>
                          <a:schemeClr val="tx1"/>
                        </a:solidFill>
                        <a:latin typeface="BIZ UDPゴシック" panose="020B0400000000000000" pitchFamily="50" charset="-128"/>
                        <a:ea typeface="BIZ UDPゴシック" panose="020B0400000000000000" pitchFamily="50" charset="-128"/>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a:solidFill>
                          <a:schemeClr val="tx1"/>
                        </a:solidFill>
                        <a:latin typeface="BIZ UDPゴシック" panose="020B0400000000000000" pitchFamily="50" charset="-128"/>
                        <a:ea typeface="BIZ UDPゴシック" panose="020B0400000000000000" pitchFamily="50" charset="-128"/>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3595091"/>
                  </a:ext>
                </a:extLst>
              </a:tr>
              <a:tr h="203863">
                <a:tc>
                  <a:txBody>
                    <a:bodyPr/>
                    <a:lstStyle/>
                    <a:p>
                      <a:pPr algn="ctr"/>
                      <a:r>
                        <a:rPr kumimoji="1" lang="ja-JP" altLang="en-US" sz="900" b="0">
                          <a:solidFill>
                            <a:schemeClr val="tx1"/>
                          </a:solidFill>
                          <a:latin typeface="BIZ UDPゴシック" panose="020B0400000000000000" pitchFamily="50" charset="-128"/>
                          <a:ea typeface="BIZ UDPゴシック" panose="020B0400000000000000" pitchFamily="50" charset="-128"/>
                        </a:rPr>
                        <a:t>進捗管理指標</a:t>
                      </a:r>
                      <a:endParaRPr kumimoji="1" lang="en-US" altLang="ja-JP" sz="900" b="0">
                        <a:solidFill>
                          <a:schemeClr val="tx1"/>
                        </a:solidFill>
                        <a:latin typeface="BIZ UDPゴシック" panose="020B0400000000000000" pitchFamily="50" charset="-128"/>
                        <a:ea typeface="BIZ UDPゴシック" panose="020B0400000000000000" pitchFamily="50" charset="-128"/>
                      </a:endParaRP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solidFill>
                      <a:srgbClr val="79DCFF"/>
                    </a:solidFill>
                  </a:tcPr>
                </a:tc>
                <a:tc>
                  <a:txBody>
                    <a:bodyPr/>
                    <a:lstStyle/>
                    <a:p>
                      <a:pPr algn="ctr"/>
                      <a:r>
                        <a:rPr kumimoji="1" lang="ja-JP" altLang="en-US" sz="900" b="0">
                          <a:solidFill>
                            <a:schemeClr val="tx1"/>
                          </a:solidFill>
                          <a:latin typeface="BIZ UDPゴシック" panose="020B0400000000000000" pitchFamily="50" charset="-128"/>
                          <a:ea typeface="BIZ UDPゴシック" panose="020B0400000000000000" pitchFamily="50" charset="-128"/>
                        </a:rPr>
                        <a:t>数値目標</a:t>
                      </a:r>
                      <a:endParaRPr kumimoji="1" lang="en-US" altLang="ja-JP" sz="900" b="0">
                        <a:solidFill>
                          <a:schemeClr val="tx1"/>
                        </a:solidFill>
                        <a:latin typeface="BIZ UDPゴシック" panose="020B0400000000000000" pitchFamily="50" charset="-128"/>
                        <a:ea typeface="BIZ UDPゴシック" panose="020B0400000000000000" pitchFamily="50" charset="-128"/>
                      </a:endParaRP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solidFill>
                      <a:srgbClr val="79DC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a:solidFill>
                            <a:schemeClr val="tx1"/>
                          </a:solidFill>
                          <a:latin typeface="BIZ UDPゴシック" panose="020B0400000000000000" pitchFamily="50" charset="-128"/>
                          <a:ea typeface="BIZ UDPゴシック" panose="020B0400000000000000" pitchFamily="50" charset="-128"/>
                        </a:rPr>
                        <a:t>策定当初</a:t>
                      </a:r>
                      <a:endParaRPr kumimoji="1" lang="en-US" altLang="ja-JP" sz="900" b="0">
                        <a:solidFill>
                          <a:schemeClr val="tx1"/>
                        </a:solidFill>
                        <a:latin typeface="BIZ UDPゴシック" panose="020B0400000000000000" pitchFamily="50" charset="-128"/>
                        <a:ea typeface="BIZ UDPゴシック" panose="020B0400000000000000" pitchFamily="50" charset="-128"/>
                      </a:endParaRP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solidFill>
                      <a:srgbClr val="79DCFF"/>
                    </a:solidFill>
                  </a:tcPr>
                </a:tc>
                <a:tc>
                  <a:txBody>
                    <a:bodyPr/>
                    <a:lstStyle/>
                    <a:p>
                      <a:pPr algn="ctr"/>
                      <a:r>
                        <a:rPr kumimoji="1" lang="en-US" altLang="ja-JP" sz="900" b="0">
                          <a:solidFill>
                            <a:schemeClr val="tx1"/>
                          </a:solidFill>
                          <a:latin typeface="BIZ UDPゴシック" panose="020B0400000000000000" pitchFamily="50" charset="-128"/>
                          <a:ea typeface="BIZ UDPゴシック" panose="020B0400000000000000" pitchFamily="50" charset="-128"/>
                        </a:rPr>
                        <a:t>2024</a:t>
                      </a:r>
                      <a:r>
                        <a:rPr kumimoji="1" lang="ja-JP" altLang="en-US" sz="900" b="0">
                          <a:solidFill>
                            <a:schemeClr val="tx1"/>
                          </a:solidFill>
                          <a:latin typeface="BIZ UDPゴシック" panose="020B0400000000000000" pitchFamily="50" charset="-128"/>
                          <a:ea typeface="BIZ UDPゴシック" panose="020B0400000000000000" pitchFamily="50" charset="-128"/>
                        </a:rPr>
                        <a:t>年度</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solidFill>
                      <a:srgbClr val="79DCFF"/>
                    </a:solidFill>
                  </a:tcPr>
                </a:tc>
                <a:tc>
                  <a:txBody>
                    <a:bodyPr/>
                    <a:lstStyle/>
                    <a:p>
                      <a:pPr algn="ctr"/>
                      <a:r>
                        <a:rPr kumimoji="1" lang="ja-JP" altLang="en-US" sz="900" b="0">
                          <a:solidFill>
                            <a:schemeClr val="tx1"/>
                          </a:solidFill>
                          <a:latin typeface="BIZ UDPゴシック" panose="020B0400000000000000" pitchFamily="50" charset="-128"/>
                          <a:ea typeface="BIZ UDPゴシック" panose="020B0400000000000000" pitchFamily="50" charset="-128"/>
                        </a:rPr>
                        <a:t>状況</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solidFill>
                      <a:srgbClr val="79DCFF"/>
                    </a:solidFill>
                  </a:tcPr>
                </a:tc>
                <a:extLst>
                  <a:ext uri="{0D108BD9-81ED-4DB2-BD59-A6C34878D82A}">
                    <a16:rowId xmlns:a16="http://schemas.microsoft.com/office/drawing/2014/main" val="3060188519"/>
                  </a:ext>
                </a:extLst>
              </a:tr>
              <a:tr h="252000">
                <a:tc>
                  <a:txBody>
                    <a:bodyPr/>
                    <a:lstStyle/>
                    <a:p>
                      <a:pPr algn="l"/>
                      <a:r>
                        <a:rPr kumimoji="1" lang="ja-JP" altLang="en-US" sz="900" b="0">
                          <a:solidFill>
                            <a:schemeClr val="tx1"/>
                          </a:solidFill>
                          <a:latin typeface="BIZ UDPゴシック" panose="020B0400000000000000" pitchFamily="50" charset="-128"/>
                          <a:ea typeface="BIZ UDPゴシック" panose="020B0400000000000000" pitchFamily="50" charset="-128"/>
                        </a:rPr>
                        <a:t>テレワーク導入市町村数</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u="none">
                          <a:solidFill>
                            <a:schemeClr val="tx1"/>
                          </a:solidFill>
                          <a:latin typeface="+mn-ea"/>
                          <a:ea typeface="+mn-ea"/>
                        </a:rPr>
                        <a:t>2025</a:t>
                      </a:r>
                      <a:r>
                        <a:rPr kumimoji="1" lang="ja-JP" altLang="en-US" sz="900" b="0" u="none">
                          <a:solidFill>
                            <a:schemeClr val="tx1"/>
                          </a:solidFill>
                          <a:latin typeface="+mn-ea"/>
                          <a:ea typeface="+mn-ea"/>
                        </a:rPr>
                        <a:t>年度末までに全市町村での対応</a:t>
                      </a:r>
                      <a:endParaRPr kumimoji="1" lang="ja-JP" altLang="en-US" sz="900" b="0" u="none">
                        <a:solidFill>
                          <a:schemeClr val="tx1"/>
                        </a:solidFill>
                        <a:latin typeface="BIZ UDPゴシック" panose="020B0400000000000000" pitchFamily="50" charset="-128"/>
                        <a:ea typeface="BIZ UDPゴシック" panose="020B0400000000000000" pitchFamily="50" charset="-128"/>
                      </a:endParaRP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900" b="0">
                          <a:solidFill>
                            <a:schemeClr val="tx1"/>
                          </a:solidFill>
                          <a:latin typeface="BIZ UDPゴシック" panose="020B0400000000000000" pitchFamily="50" charset="-128"/>
                          <a:ea typeface="BIZ UDPゴシック" panose="020B0400000000000000" pitchFamily="50" charset="-128"/>
                        </a:rPr>
                        <a:t>14</a:t>
                      </a:r>
                      <a:r>
                        <a:rPr kumimoji="1" lang="ja-JP" altLang="en-US" sz="900" b="0">
                          <a:solidFill>
                            <a:schemeClr val="tx1"/>
                          </a:solidFill>
                          <a:latin typeface="BIZ UDPゴシック" panose="020B0400000000000000" pitchFamily="50" charset="-128"/>
                          <a:ea typeface="BIZ UDPゴシック" panose="020B0400000000000000" pitchFamily="50" charset="-128"/>
                        </a:rPr>
                        <a:t>団体</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a:solidFill>
                            <a:schemeClr val="tx1"/>
                          </a:solidFill>
                          <a:latin typeface="BIZ UDPゴシック" panose="020B0400000000000000" pitchFamily="50" charset="-128"/>
                          <a:ea typeface="BIZ UDPゴシック" panose="020B0400000000000000" pitchFamily="50" charset="-128"/>
                        </a:rPr>
                        <a:t>49</a:t>
                      </a:r>
                      <a:r>
                        <a:rPr kumimoji="1" lang="ja-JP" altLang="en-US" sz="900" b="0">
                          <a:solidFill>
                            <a:schemeClr val="tx1"/>
                          </a:solidFill>
                          <a:latin typeface="BIZ UDPゴシック" panose="020B0400000000000000" pitchFamily="50" charset="-128"/>
                          <a:ea typeface="BIZ UDPゴシック" panose="020B0400000000000000" pitchFamily="50" charset="-128"/>
                        </a:rPr>
                        <a:t>団体</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a:solidFill>
                            <a:schemeClr val="tx1"/>
                          </a:solidFill>
                          <a:latin typeface="BIZ UDPゴシック" panose="020B0400000000000000" pitchFamily="50" charset="-128"/>
                          <a:ea typeface="BIZ UDPゴシック" panose="020B0400000000000000" pitchFamily="50" charset="-128"/>
                        </a:rPr>
                        <a:t>数値向上</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solidFill>
                      <a:srgbClr val="D5F729"/>
                    </a:solidFill>
                  </a:tcPr>
                </a:tc>
                <a:extLst>
                  <a:ext uri="{0D108BD9-81ED-4DB2-BD59-A6C34878D82A}">
                    <a16:rowId xmlns:a16="http://schemas.microsoft.com/office/drawing/2014/main" val="2182898336"/>
                  </a:ext>
                </a:extLst>
              </a:tr>
              <a:tr h="252000">
                <a:tc>
                  <a:txBody>
                    <a:bodyPr/>
                    <a:lstStyle/>
                    <a:p>
                      <a:pPr algn="l"/>
                      <a:r>
                        <a:rPr kumimoji="1" lang="ja-JP" altLang="en-US" sz="900" b="0">
                          <a:solidFill>
                            <a:schemeClr val="tx1"/>
                          </a:solidFill>
                          <a:latin typeface="+mn-ea"/>
                          <a:ea typeface="+mn-ea"/>
                        </a:rPr>
                        <a:t>県が補助した地域医療ネットワークの参加医療機関数（延べ数）</a:t>
                      </a:r>
                      <a:endParaRPr kumimoji="1" lang="ja-JP" altLang="en-US" sz="900" b="0">
                        <a:solidFill>
                          <a:schemeClr val="tx1"/>
                        </a:solidFill>
                        <a:latin typeface="BIZ UDPゴシック" panose="020B0400000000000000" pitchFamily="50" charset="-128"/>
                        <a:ea typeface="BIZ UDPゴシック" panose="020B0400000000000000" pitchFamily="50" charset="-128"/>
                      </a:endParaRP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a:solidFill>
                            <a:schemeClr val="tx1"/>
                          </a:solidFill>
                          <a:latin typeface="BIZ UDPゴシック" panose="020B0400000000000000" pitchFamily="50" charset="-128"/>
                          <a:ea typeface="BIZ UDPゴシック" panose="020B0400000000000000" pitchFamily="50" charset="-128"/>
                        </a:rPr>
                        <a:t>－</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900" b="0">
                          <a:solidFill>
                            <a:schemeClr val="tx1"/>
                          </a:solidFill>
                          <a:latin typeface="BIZ UDPゴシック" panose="020B0400000000000000" pitchFamily="50" charset="-128"/>
                          <a:ea typeface="BIZ UDPゴシック" panose="020B0400000000000000" pitchFamily="50" charset="-128"/>
                        </a:rPr>
                        <a:t>2,089</a:t>
                      </a:r>
                      <a:r>
                        <a:rPr kumimoji="1" lang="ja-JP" altLang="en-US" sz="900" b="0">
                          <a:solidFill>
                            <a:schemeClr val="tx1"/>
                          </a:solidFill>
                          <a:latin typeface="BIZ UDPゴシック" panose="020B0400000000000000" pitchFamily="50" charset="-128"/>
                          <a:ea typeface="BIZ UDPゴシック" panose="020B0400000000000000" pitchFamily="50" charset="-128"/>
                        </a:rPr>
                        <a:t>機関</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a:solidFill>
                            <a:schemeClr val="tx1"/>
                          </a:solidFill>
                          <a:latin typeface="BIZ UDPゴシック" panose="020B0400000000000000" pitchFamily="50" charset="-128"/>
                          <a:ea typeface="BIZ UDPゴシック" panose="020B0400000000000000" pitchFamily="50" charset="-128"/>
                        </a:rPr>
                        <a:t>13,760</a:t>
                      </a:r>
                      <a:r>
                        <a:rPr kumimoji="1" lang="ja-JP" altLang="en-US" sz="900" b="0">
                          <a:solidFill>
                            <a:schemeClr val="tx1"/>
                          </a:solidFill>
                          <a:latin typeface="BIZ UDPゴシック" panose="020B0400000000000000" pitchFamily="50" charset="-128"/>
                          <a:ea typeface="BIZ UDPゴシック" panose="020B0400000000000000" pitchFamily="50" charset="-128"/>
                        </a:rPr>
                        <a:t>機関</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a:solidFill>
                            <a:schemeClr val="tx1"/>
                          </a:solidFill>
                          <a:latin typeface="BIZ UDPゴシック" panose="020B0400000000000000" pitchFamily="50" charset="-128"/>
                          <a:ea typeface="BIZ UDPゴシック" panose="020B0400000000000000" pitchFamily="50" charset="-128"/>
                        </a:rPr>
                        <a:t>数値向上</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solidFill>
                      <a:srgbClr val="D5F729"/>
                    </a:solidFill>
                  </a:tcPr>
                </a:tc>
                <a:extLst>
                  <a:ext uri="{0D108BD9-81ED-4DB2-BD59-A6C34878D82A}">
                    <a16:rowId xmlns:a16="http://schemas.microsoft.com/office/drawing/2014/main" val="398083021"/>
                  </a:ext>
                </a:extLst>
              </a:tr>
              <a:tr h="252000">
                <a:tc>
                  <a:txBody>
                    <a:bodyPr/>
                    <a:lstStyle/>
                    <a:p>
                      <a:pPr algn="l"/>
                      <a:r>
                        <a:rPr kumimoji="1" lang="ja-JP" altLang="en-US" sz="900" b="0">
                          <a:solidFill>
                            <a:schemeClr val="tx1"/>
                          </a:solidFill>
                          <a:latin typeface="+mn-ea"/>
                          <a:ea typeface="+mn-ea"/>
                        </a:rPr>
                        <a:t>愛知県発注工事における</a:t>
                      </a:r>
                      <a:r>
                        <a:rPr kumimoji="1" lang="en-US" altLang="ja-JP" sz="900" b="0">
                          <a:solidFill>
                            <a:schemeClr val="tx1"/>
                          </a:solidFill>
                          <a:latin typeface="+mn-ea"/>
                          <a:ea typeface="+mn-ea"/>
                        </a:rPr>
                        <a:t>ICT</a:t>
                      </a:r>
                      <a:r>
                        <a:rPr kumimoji="1" lang="ja-JP" altLang="en-US" sz="900" b="0">
                          <a:solidFill>
                            <a:schemeClr val="tx1"/>
                          </a:solidFill>
                          <a:latin typeface="+mn-ea"/>
                          <a:ea typeface="+mn-ea"/>
                        </a:rPr>
                        <a:t>活用工事件数（年間）</a:t>
                      </a:r>
                      <a:endParaRPr kumimoji="1" lang="ja-JP" altLang="en-US" sz="900" b="0">
                        <a:solidFill>
                          <a:schemeClr val="tx1"/>
                        </a:solidFill>
                        <a:latin typeface="BIZ UDPゴシック" panose="020B0400000000000000" pitchFamily="50" charset="-128"/>
                        <a:ea typeface="BIZ UDPゴシック" panose="020B0400000000000000" pitchFamily="50" charset="-128"/>
                      </a:endParaRP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a:solidFill>
                            <a:schemeClr val="tx1"/>
                          </a:solidFill>
                          <a:latin typeface="BIZ UDPゴシック" panose="020B0400000000000000" pitchFamily="50" charset="-128"/>
                          <a:ea typeface="BIZ UDPゴシック" panose="020B0400000000000000" pitchFamily="50" charset="-128"/>
                        </a:rPr>
                        <a:t>－</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900" b="0">
                          <a:solidFill>
                            <a:schemeClr val="tx1"/>
                          </a:solidFill>
                          <a:latin typeface="BIZ UDPゴシック" panose="020B0400000000000000" pitchFamily="50" charset="-128"/>
                          <a:ea typeface="BIZ UDPゴシック" panose="020B0400000000000000" pitchFamily="50" charset="-128"/>
                        </a:rPr>
                        <a:t>２１件</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a:solidFill>
                            <a:schemeClr val="tx1"/>
                          </a:solidFill>
                          <a:latin typeface="BIZ UDPゴシック" panose="020B0400000000000000" pitchFamily="50" charset="-128"/>
                          <a:ea typeface="BIZ UDPゴシック" panose="020B0400000000000000" pitchFamily="50" charset="-128"/>
                        </a:rPr>
                        <a:t>169</a:t>
                      </a:r>
                      <a:r>
                        <a:rPr kumimoji="1" lang="ja-JP" altLang="en-US" sz="900" b="0">
                          <a:solidFill>
                            <a:schemeClr val="tx1"/>
                          </a:solidFill>
                          <a:latin typeface="BIZ UDPゴシック" panose="020B0400000000000000" pitchFamily="50" charset="-128"/>
                          <a:ea typeface="BIZ UDPゴシック" panose="020B0400000000000000" pitchFamily="50" charset="-128"/>
                        </a:rPr>
                        <a:t>件</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BIZ UDPゴシック" panose="020B0400000000000000" pitchFamily="50" charset="-128"/>
                          <a:ea typeface="BIZ UDPゴシック" panose="020B0400000000000000" pitchFamily="50" charset="-128"/>
                        </a:rPr>
                        <a:t>数値向上</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solidFill>
                      <a:srgbClr val="D5F729"/>
                    </a:solidFill>
                  </a:tcPr>
                </a:tc>
                <a:extLst>
                  <a:ext uri="{0D108BD9-81ED-4DB2-BD59-A6C34878D82A}">
                    <a16:rowId xmlns:a16="http://schemas.microsoft.com/office/drawing/2014/main" val="2787756443"/>
                  </a:ext>
                </a:extLst>
              </a:tr>
            </a:tbl>
          </a:graphicData>
        </a:graphic>
      </p:graphicFrame>
      <p:graphicFrame>
        <p:nvGraphicFramePr>
          <p:cNvPr id="7" name="表 6">
            <a:extLst>
              <a:ext uri="{FF2B5EF4-FFF2-40B4-BE49-F238E27FC236}">
                <a16:creationId xmlns:a16="http://schemas.microsoft.com/office/drawing/2014/main" id="{43FEF2F6-0970-A334-5171-CC1DF955FC79}"/>
              </a:ext>
            </a:extLst>
          </p:cNvPr>
          <p:cNvGraphicFramePr>
            <a:graphicFrameLocks noGrp="1"/>
          </p:cNvGraphicFramePr>
          <p:nvPr>
            <p:extLst>
              <p:ext uri="{D42A27DB-BD31-4B8C-83A1-F6EECF244321}">
                <p14:modId xmlns:p14="http://schemas.microsoft.com/office/powerpoint/2010/main" val="1568002737"/>
              </p:ext>
            </p:extLst>
          </p:nvPr>
        </p:nvGraphicFramePr>
        <p:xfrm>
          <a:off x="2185168" y="5465909"/>
          <a:ext cx="7079876" cy="945634"/>
        </p:xfrm>
        <a:graphic>
          <a:graphicData uri="http://schemas.openxmlformats.org/drawingml/2006/table">
            <a:tbl>
              <a:tblPr firstRow="1" bandRow="1">
                <a:tableStyleId>{912C8C85-51F0-491E-9774-3900AFEF0FD7}</a:tableStyleId>
              </a:tblPr>
              <a:tblGrid>
                <a:gridCol w="2796973">
                  <a:extLst>
                    <a:ext uri="{9D8B030D-6E8A-4147-A177-3AD203B41FA5}">
                      <a16:colId xmlns:a16="http://schemas.microsoft.com/office/drawing/2014/main" val="2841958014"/>
                    </a:ext>
                  </a:extLst>
                </a:gridCol>
                <a:gridCol w="2043953">
                  <a:extLst>
                    <a:ext uri="{9D8B030D-6E8A-4147-A177-3AD203B41FA5}">
                      <a16:colId xmlns:a16="http://schemas.microsoft.com/office/drawing/2014/main" val="78648806"/>
                    </a:ext>
                  </a:extLst>
                </a:gridCol>
                <a:gridCol w="800100">
                  <a:extLst>
                    <a:ext uri="{9D8B030D-6E8A-4147-A177-3AD203B41FA5}">
                      <a16:colId xmlns:a16="http://schemas.microsoft.com/office/drawing/2014/main" val="3099092045"/>
                    </a:ext>
                  </a:extLst>
                </a:gridCol>
                <a:gridCol w="800100">
                  <a:extLst>
                    <a:ext uri="{9D8B030D-6E8A-4147-A177-3AD203B41FA5}">
                      <a16:colId xmlns:a16="http://schemas.microsoft.com/office/drawing/2014/main" val="1611212139"/>
                    </a:ext>
                  </a:extLst>
                </a:gridCol>
                <a:gridCol w="638750">
                  <a:extLst>
                    <a:ext uri="{9D8B030D-6E8A-4147-A177-3AD203B41FA5}">
                      <a16:colId xmlns:a16="http://schemas.microsoft.com/office/drawing/2014/main" val="899097253"/>
                    </a:ext>
                  </a:extLst>
                </a:gridCol>
              </a:tblGrid>
              <a:tr h="193131">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a:solidFill>
                          <a:schemeClr val="tx1"/>
                        </a:solidFill>
                        <a:latin typeface="BIZ UDPゴシック" panose="020B0400000000000000" pitchFamily="50" charset="-128"/>
                        <a:ea typeface="BIZ UDPゴシック" panose="020B0400000000000000" pitchFamily="50" charset="-128"/>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a:solidFill>
                          <a:schemeClr val="tx1"/>
                        </a:solidFill>
                        <a:latin typeface="BIZ UDPゴシック" panose="020B0400000000000000" pitchFamily="50" charset="-128"/>
                        <a:ea typeface="BIZ UDPゴシック" panose="020B0400000000000000" pitchFamily="50" charset="-128"/>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a:solidFill>
                          <a:schemeClr val="tx1"/>
                        </a:solidFill>
                        <a:latin typeface="BIZ UDPゴシック" panose="020B0400000000000000" pitchFamily="50" charset="-128"/>
                        <a:ea typeface="BIZ UDPゴシック" panose="020B0400000000000000" pitchFamily="50" charset="-128"/>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3595091"/>
                  </a:ext>
                </a:extLst>
              </a:tr>
              <a:tr h="203863">
                <a:tc>
                  <a:txBody>
                    <a:bodyPr/>
                    <a:lstStyle/>
                    <a:p>
                      <a:pPr algn="ctr"/>
                      <a:r>
                        <a:rPr kumimoji="1" lang="ja-JP" altLang="en-US" sz="900" b="0">
                          <a:solidFill>
                            <a:schemeClr val="tx1"/>
                          </a:solidFill>
                          <a:latin typeface="BIZ UDPゴシック" panose="020B0400000000000000" pitchFamily="50" charset="-128"/>
                          <a:ea typeface="BIZ UDPゴシック" panose="020B0400000000000000" pitchFamily="50" charset="-128"/>
                        </a:rPr>
                        <a:t>進捗管理指標</a:t>
                      </a:r>
                      <a:endParaRPr kumimoji="1" lang="en-US" altLang="ja-JP" sz="900" b="0">
                        <a:solidFill>
                          <a:schemeClr val="tx1"/>
                        </a:solidFill>
                        <a:latin typeface="BIZ UDPゴシック" panose="020B0400000000000000" pitchFamily="50" charset="-128"/>
                        <a:ea typeface="BIZ UDPゴシック" panose="020B0400000000000000" pitchFamily="50" charset="-128"/>
                      </a:endParaRP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solidFill>
                      <a:srgbClr val="79DCFF"/>
                    </a:solidFill>
                  </a:tcPr>
                </a:tc>
                <a:tc>
                  <a:txBody>
                    <a:bodyPr/>
                    <a:lstStyle/>
                    <a:p>
                      <a:pPr algn="ctr"/>
                      <a:r>
                        <a:rPr kumimoji="1" lang="ja-JP" altLang="en-US" sz="900" b="0">
                          <a:solidFill>
                            <a:schemeClr val="tx1"/>
                          </a:solidFill>
                          <a:latin typeface="BIZ UDPゴシック" panose="020B0400000000000000" pitchFamily="50" charset="-128"/>
                          <a:ea typeface="BIZ UDPゴシック" panose="020B0400000000000000" pitchFamily="50" charset="-128"/>
                        </a:rPr>
                        <a:t>数値目標</a:t>
                      </a:r>
                      <a:endParaRPr kumimoji="1" lang="en-US" altLang="ja-JP" sz="900" b="0">
                        <a:solidFill>
                          <a:schemeClr val="tx1"/>
                        </a:solidFill>
                        <a:latin typeface="BIZ UDPゴシック" panose="020B0400000000000000" pitchFamily="50" charset="-128"/>
                        <a:ea typeface="BIZ UDPゴシック" panose="020B0400000000000000" pitchFamily="50" charset="-128"/>
                      </a:endParaRP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solidFill>
                      <a:srgbClr val="79DC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a:solidFill>
                            <a:schemeClr val="tx1"/>
                          </a:solidFill>
                          <a:latin typeface="BIZ UDPゴシック" panose="020B0400000000000000" pitchFamily="50" charset="-128"/>
                          <a:ea typeface="BIZ UDPゴシック" panose="020B0400000000000000" pitchFamily="50" charset="-128"/>
                        </a:rPr>
                        <a:t>策定当初</a:t>
                      </a:r>
                      <a:endParaRPr kumimoji="1" lang="en-US" altLang="ja-JP" sz="900" b="0">
                        <a:solidFill>
                          <a:schemeClr val="tx1"/>
                        </a:solidFill>
                        <a:latin typeface="BIZ UDPゴシック" panose="020B0400000000000000" pitchFamily="50" charset="-128"/>
                        <a:ea typeface="BIZ UDPゴシック" panose="020B0400000000000000" pitchFamily="50" charset="-128"/>
                      </a:endParaRP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solidFill>
                      <a:srgbClr val="79DCFF"/>
                    </a:solidFill>
                  </a:tcPr>
                </a:tc>
                <a:tc>
                  <a:txBody>
                    <a:bodyPr/>
                    <a:lstStyle/>
                    <a:p>
                      <a:pPr algn="ctr"/>
                      <a:r>
                        <a:rPr kumimoji="1" lang="en-US" altLang="ja-JP" sz="900" b="0">
                          <a:solidFill>
                            <a:schemeClr val="tx1"/>
                          </a:solidFill>
                          <a:latin typeface="BIZ UDPゴシック" panose="020B0400000000000000" pitchFamily="50" charset="-128"/>
                          <a:ea typeface="BIZ UDPゴシック" panose="020B0400000000000000" pitchFamily="50" charset="-128"/>
                        </a:rPr>
                        <a:t>2024</a:t>
                      </a:r>
                      <a:r>
                        <a:rPr kumimoji="1" lang="ja-JP" altLang="en-US" sz="900" b="0">
                          <a:solidFill>
                            <a:schemeClr val="tx1"/>
                          </a:solidFill>
                          <a:latin typeface="BIZ UDPゴシック" panose="020B0400000000000000" pitchFamily="50" charset="-128"/>
                          <a:ea typeface="BIZ UDPゴシック" panose="020B0400000000000000" pitchFamily="50" charset="-128"/>
                        </a:rPr>
                        <a:t>年度</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solidFill>
                      <a:srgbClr val="79DCFF"/>
                    </a:solidFill>
                  </a:tcPr>
                </a:tc>
                <a:tc>
                  <a:txBody>
                    <a:bodyPr/>
                    <a:lstStyle/>
                    <a:p>
                      <a:pPr algn="ctr"/>
                      <a:r>
                        <a:rPr kumimoji="1" lang="ja-JP" altLang="en-US" sz="900" b="0">
                          <a:solidFill>
                            <a:schemeClr val="tx1"/>
                          </a:solidFill>
                          <a:latin typeface="BIZ UDPゴシック" panose="020B0400000000000000" pitchFamily="50" charset="-128"/>
                          <a:ea typeface="BIZ UDPゴシック" panose="020B0400000000000000" pitchFamily="50" charset="-128"/>
                        </a:rPr>
                        <a:t>状況</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solidFill>
                      <a:srgbClr val="79DCFF"/>
                    </a:solidFill>
                  </a:tcPr>
                </a:tc>
                <a:extLst>
                  <a:ext uri="{0D108BD9-81ED-4DB2-BD59-A6C34878D82A}">
                    <a16:rowId xmlns:a16="http://schemas.microsoft.com/office/drawing/2014/main" val="3060188519"/>
                  </a:ext>
                </a:extLst>
              </a:tr>
              <a:tr h="252000">
                <a:tc>
                  <a:txBody>
                    <a:bodyPr/>
                    <a:lstStyle/>
                    <a:p>
                      <a:pPr algn="l"/>
                      <a:r>
                        <a:rPr kumimoji="1" lang="ja-JP" altLang="en-US" sz="900" b="0">
                          <a:solidFill>
                            <a:schemeClr val="tx1"/>
                          </a:solidFill>
                          <a:latin typeface="+mn-ea"/>
                          <a:ea typeface="+mn-ea"/>
                        </a:rPr>
                        <a:t>行政</a:t>
                      </a:r>
                      <a:r>
                        <a:rPr kumimoji="1" lang="en-US" altLang="ja-JP" sz="900" b="0">
                          <a:solidFill>
                            <a:schemeClr val="tx1"/>
                          </a:solidFill>
                          <a:latin typeface="+mn-ea"/>
                          <a:ea typeface="+mn-ea"/>
                        </a:rPr>
                        <a:t>DX</a:t>
                      </a:r>
                      <a:r>
                        <a:rPr kumimoji="1" lang="ja-JP" altLang="en-US" sz="900" b="0">
                          <a:solidFill>
                            <a:schemeClr val="tx1"/>
                          </a:solidFill>
                          <a:latin typeface="+mn-ea"/>
                          <a:ea typeface="+mn-ea"/>
                        </a:rPr>
                        <a:t>人材育成研修の延べ受講所属数（累計）</a:t>
                      </a:r>
                      <a:endParaRPr kumimoji="1" lang="ja-JP" altLang="en-US" sz="900" b="0">
                        <a:solidFill>
                          <a:schemeClr val="tx1"/>
                        </a:solidFill>
                        <a:latin typeface="BIZ UDPゴシック" panose="020B0400000000000000" pitchFamily="50" charset="-128"/>
                        <a:ea typeface="BIZ UDPゴシック" panose="020B0400000000000000" pitchFamily="50" charset="-128"/>
                      </a:endParaRP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00" b="0" u="none">
                          <a:solidFill>
                            <a:schemeClr val="tx1"/>
                          </a:solidFill>
                          <a:latin typeface="+mn-ea"/>
                          <a:ea typeface="+mn-ea"/>
                        </a:rPr>
                        <a:t>2021</a:t>
                      </a:r>
                      <a:r>
                        <a:rPr kumimoji="1" lang="ja-JP" altLang="en-US" sz="900" b="0" u="none">
                          <a:solidFill>
                            <a:schemeClr val="tx1"/>
                          </a:solidFill>
                          <a:latin typeface="+mn-ea"/>
                          <a:ea typeface="+mn-ea"/>
                        </a:rPr>
                        <a:t>～</a:t>
                      </a:r>
                      <a:r>
                        <a:rPr kumimoji="1" lang="en-US" altLang="ja-JP" sz="900" b="0" u="none">
                          <a:solidFill>
                            <a:schemeClr val="tx1"/>
                          </a:solidFill>
                          <a:latin typeface="+mn-ea"/>
                          <a:ea typeface="+mn-ea"/>
                        </a:rPr>
                        <a:t>2025</a:t>
                      </a:r>
                      <a:r>
                        <a:rPr kumimoji="1" lang="ja-JP" altLang="en-US" sz="900" b="0" u="none">
                          <a:solidFill>
                            <a:schemeClr val="tx1"/>
                          </a:solidFill>
                          <a:latin typeface="+mn-ea"/>
                          <a:ea typeface="+mn-ea"/>
                        </a:rPr>
                        <a:t>年度の</a:t>
                      </a:r>
                      <a:r>
                        <a:rPr kumimoji="1" lang="en-US" altLang="ja-JP" sz="900" b="0" u="none">
                          <a:solidFill>
                            <a:schemeClr val="tx1"/>
                          </a:solidFill>
                          <a:latin typeface="+mn-ea"/>
                          <a:ea typeface="+mn-ea"/>
                        </a:rPr>
                        <a:t>5</a:t>
                      </a:r>
                      <a:r>
                        <a:rPr kumimoji="1" lang="ja-JP" altLang="en-US" sz="900" b="0" u="none">
                          <a:solidFill>
                            <a:schemeClr val="tx1"/>
                          </a:solidFill>
                          <a:latin typeface="+mn-ea"/>
                          <a:ea typeface="+mn-ea"/>
                        </a:rPr>
                        <a:t>年間で全所属の職員の受講</a:t>
                      </a:r>
                      <a:endParaRPr kumimoji="1" lang="ja-JP" altLang="en-US" sz="900" b="0" u="none">
                        <a:solidFill>
                          <a:schemeClr val="tx1"/>
                        </a:solidFill>
                        <a:latin typeface="BIZ UDPゴシック" panose="020B0400000000000000" pitchFamily="50" charset="-128"/>
                        <a:ea typeface="BIZ UDPゴシック" panose="020B0400000000000000" pitchFamily="50" charset="-128"/>
                      </a:endParaRP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BIZ UDPゴシック" panose="020B0400000000000000" pitchFamily="50" charset="-128"/>
                          <a:ea typeface="BIZ UDPゴシック" panose="020B0400000000000000" pitchFamily="50" charset="-128"/>
                        </a:rPr>
                        <a:t>－</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a:solidFill>
                            <a:schemeClr val="tx1"/>
                          </a:solidFill>
                          <a:latin typeface="BIZ UDPゴシック" panose="020B0400000000000000" pitchFamily="50" charset="-128"/>
                          <a:ea typeface="BIZ UDPゴシック" panose="020B0400000000000000" pitchFamily="50" charset="-128"/>
                        </a:rPr>
                        <a:t>425</a:t>
                      </a:r>
                      <a:r>
                        <a:rPr kumimoji="1" lang="ja-JP" altLang="en-US" sz="900" b="0">
                          <a:solidFill>
                            <a:schemeClr val="tx1"/>
                          </a:solidFill>
                          <a:latin typeface="BIZ UDPゴシック" panose="020B0400000000000000" pitchFamily="50" charset="-128"/>
                          <a:ea typeface="BIZ UDPゴシック" panose="020B0400000000000000" pitchFamily="50" charset="-128"/>
                        </a:rPr>
                        <a:t>所属</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a:solidFill>
                            <a:schemeClr val="tx1"/>
                          </a:solidFill>
                          <a:latin typeface="BIZ UDPゴシック" panose="020B0400000000000000" pitchFamily="50" charset="-128"/>
                          <a:ea typeface="BIZ UDPゴシック" panose="020B0400000000000000" pitchFamily="50" charset="-128"/>
                        </a:rPr>
                        <a:t>目標達成</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627763916"/>
                  </a:ext>
                </a:extLst>
              </a:tr>
              <a:tr h="252000">
                <a:tc>
                  <a:txBody>
                    <a:bodyPr/>
                    <a:lstStyle/>
                    <a:p>
                      <a:pPr algn="l"/>
                      <a:r>
                        <a:rPr kumimoji="1" lang="ja-JP" altLang="en-US" sz="900" b="0">
                          <a:solidFill>
                            <a:schemeClr val="tx1"/>
                          </a:solidFill>
                          <a:latin typeface="+mn-ea"/>
                          <a:ea typeface="+mn-ea"/>
                        </a:rPr>
                        <a:t>民間クラウドサービスを活用して家庭学習を行う高等学校数</a:t>
                      </a:r>
                      <a:endParaRPr kumimoji="1" lang="ja-JP" altLang="en-US" sz="900" b="0">
                        <a:solidFill>
                          <a:schemeClr val="tx1"/>
                        </a:solidFill>
                        <a:latin typeface="BIZ UDPゴシック" panose="020B0400000000000000" pitchFamily="50" charset="-128"/>
                        <a:ea typeface="BIZ UDPゴシック" panose="020B0400000000000000" pitchFamily="50" charset="-128"/>
                      </a:endParaRP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00" b="0" u="none">
                          <a:solidFill>
                            <a:schemeClr val="tx1"/>
                          </a:solidFill>
                          <a:latin typeface="+mn-ea"/>
                          <a:ea typeface="+mn-ea"/>
                        </a:rPr>
                        <a:t>2025</a:t>
                      </a:r>
                      <a:r>
                        <a:rPr kumimoji="1" lang="ja-JP" altLang="en-US" sz="900" b="0" u="none">
                          <a:solidFill>
                            <a:schemeClr val="tx1"/>
                          </a:solidFill>
                          <a:latin typeface="+mn-ea"/>
                          <a:ea typeface="+mn-ea"/>
                        </a:rPr>
                        <a:t>年度末までに全校で家庭学習での活用を目指す</a:t>
                      </a:r>
                      <a:endParaRPr kumimoji="1" lang="ja-JP" altLang="en-US" sz="900" b="0" u="none">
                        <a:solidFill>
                          <a:schemeClr val="tx1"/>
                        </a:solidFill>
                        <a:latin typeface="BIZ UDPゴシック" panose="020B0400000000000000" pitchFamily="50" charset="-128"/>
                        <a:ea typeface="BIZ UDPゴシック" panose="020B0400000000000000" pitchFamily="50" charset="-128"/>
                      </a:endParaRP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900" b="0" dirty="0">
                          <a:solidFill>
                            <a:schemeClr val="tx1"/>
                          </a:solidFill>
                          <a:latin typeface="BIZ UDPゴシック" panose="020B0400000000000000" pitchFamily="50" charset="-128"/>
                          <a:ea typeface="BIZ UDPゴシック" panose="020B0400000000000000" pitchFamily="50" charset="-128"/>
                        </a:rPr>
                        <a:t>83</a:t>
                      </a:r>
                      <a:r>
                        <a:rPr kumimoji="1" lang="ja-JP" altLang="en-US" sz="900" b="0" dirty="0">
                          <a:solidFill>
                            <a:schemeClr val="tx1"/>
                          </a:solidFill>
                          <a:latin typeface="BIZ UDPゴシック" panose="020B0400000000000000" pitchFamily="50" charset="-128"/>
                          <a:ea typeface="BIZ UDPゴシック" panose="020B0400000000000000" pitchFamily="50" charset="-128"/>
                        </a:rPr>
                        <a:t>校</a:t>
                      </a:r>
                      <a:endParaRPr kumimoji="1" lang="en-US" altLang="ja-JP" sz="900" b="0" dirty="0">
                        <a:solidFill>
                          <a:schemeClr val="tx1"/>
                        </a:solidFill>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00" b="0" dirty="0">
                          <a:solidFill>
                            <a:schemeClr val="tx1"/>
                          </a:solidFill>
                          <a:latin typeface="BIZ UDPゴシック" panose="020B0400000000000000" pitchFamily="50" charset="-128"/>
                          <a:ea typeface="BIZ UDPゴシック" panose="020B0400000000000000" pitchFamily="50" charset="-128"/>
                        </a:rPr>
                        <a:t>（</a:t>
                      </a:r>
                      <a:r>
                        <a:rPr kumimoji="1" lang="en-US" altLang="ja-JP" sz="500" b="0" dirty="0">
                          <a:solidFill>
                            <a:schemeClr val="tx1"/>
                          </a:solidFill>
                          <a:latin typeface="BIZ UDPゴシック" panose="020B0400000000000000" pitchFamily="50" charset="-128"/>
                          <a:ea typeface="BIZ UDPゴシック" panose="020B0400000000000000" pitchFamily="50" charset="-128"/>
                        </a:rPr>
                        <a:t>2023</a:t>
                      </a:r>
                      <a:r>
                        <a:rPr kumimoji="1" lang="ja-JP" altLang="en-US" sz="500" b="0" dirty="0">
                          <a:solidFill>
                            <a:schemeClr val="tx1"/>
                          </a:solidFill>
                          <a:latin typeface="BIZ UDPゴシック" panose="020B0400000000000000" pitchFamily="50" charset="-128"/>
                          <a:ea typeface="BIZ UDPゴシック" panose="020B0400000000000000" pitchFamily="50" charset="-128"/>
                        </a:rPr>
                        <a:t>年</a:t>
                      </a:r>
                      <a:r>
                        <a:rPr kumimoji="1" lang="en-US" altLang="ja-JP" sz="500" b="0" dirty="0">
                          <a:solidFill>
                            <a:schemeClr val="tx1"/>
                          </a:solidFill>
                          <a:latin typeface="BIZ UDPゴシック" panose="020B0400000000000000" pitchFamily="50" charset="-128"/>
                          <a:ea typeface="BIZ UDPゴシック" panose="020B0400000000000000" pitchFamily="50" charset="-128"/>
                        </a:rPr>
                        <a:t>10</a:t>
                      </a:r>
                      <a:r>
                        <a:rPr kumimoji="1" lang="ja-JP" altLang="en-US" sz="500" b="0" dirty="0">
                          <a:solidFill>
                            <a:schemeClr val="tx1"/>
                          </a:solidFill>
                          <a:latin typeface="BIZ UDPゴシック" panose="020B0400000000000000" pitchFamily="50" charset="-128"/>
                          <a:ea typeface="BIZ UDPゴシック" panose="020B0400000000000000" pitchFamily="50" charset="-128"/>
                        </a:rPr>
                        <a:t>月末時点）</a:t>
                      </a:r>
                      <a:endParaRPr kumimoji="1" lang="en-US" altLang="ja-JP" sz="500" b="0" dirty="0">
                        <a:solidFill>
                          <a:schemeClr val="tx1"/>
                        </a:solidFill>
                        <a:latin typeface="BIZ UDPゴシック" panose="020B0400000000000000" pitchFamily="50" charset="-128"/>
                        <a:ea typeface="BIZ UDPゴシック" panose="020B0400000000000000" pitchFamily="50" charset="-128"/>
                      </a:endParaRP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a:solidFill>
                            <a:schemeClr val="tx1"/>
                          </a:solidFill>
                          <a:latin typeface="BIZ UDPゴシック" panose="020B0400000000000000" pitchFamily="50" charset="-128"/>
                          <a:ea typeface="BIZ UDPゴシック" panose="020B0400000000000000" pitchFamily="50" charset="-128"/>
                        </a:rPr>
                        <a:t>106</a:t>
                      </a:r>
                      <a:r>
                        <a:rPr kumimoji="1" lang="ja-JP" altLang="en-US" sz="900" b="0">
                          <a:solidFill>
                            <a:schemeClr val="tx1"/>
                          </a:solidFill>
                          <a:latin typeface="BIZ UDPゴシック" panose="020B0400000000000000" pitchFamily="50" charset="-128"/>
                          <a:ea typeface="BIZ UDPゴシック" panose="020B0400000000000000" pitchFamily="50" charset="-128"/>
                        </a:rPr>
                        <a:t>校</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BIZ UDPゴシック" panose="020B0400000000000000" pitchFamily="50" charset="-128"/>
                          <a:ea typeface="BIZ UDPゴシック" panose="020B0400000000000000" pitchFamily="50" charset="-128"/>
                        </a:rPr>
                        <a:t>数値向上</a:t>
                      </a:r>
                    </a:p>
                  </a:txBody>
                  <a:tcPr marL="36000" marR="3600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lnTlToBr w="12700" cmpd="sng">
                      <a:noFill/>
                      <a:prstDash val="solid"/>
                    </a:lnTlToBr>
                    <a:lnBlToTr w="12700" cmpd="sng">
                      <a:noFill/>
                      <a:prstDash val="solid"/>
                    </a:lnBlToTr>
                    <a:solidFill>
                      <a:srgbClr val="D5F729"/>
                    </a:solidFill>
                  </a:tcPr>
                </a:tc>
                <a:extLst>
                  <a:ext uri="{0D108BD9-81ED-4DB2-BD59-A6C34878D82A}">
                    <a16:rowId xmlns:a16="http://schemas.microsoft.com/office/drawing/2014/main" val="1753764378"/>
                  </a:ext>
                </a:extLst>
              </a:tr>
            </a:tbl>
          </a:graphicData>
        </a:graphic>
      </p:graphicFrame>
    </p:spTree>
    <p:extLst>
      <p:ext uri="{BB962C8B-B14F-4D97-AF65-F5344CB8AC3E}">
        <p14:creationId xmlns:p14="http://schemas.microsoft.com/office/powerpoint/2010/main" val="337032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対角を丸める 4">
            <a:extLst>
              <a:ext uri="{FF2B5EF4-FFF2-40B4-BE49-F238E27FC236}">
                <a16:creationId xmlns:a16="http://schemas.microsoft.com/office/drawing/2014/main" id="{2A0E7600-D77C-701A-E11B-1ACB906A2AF3}"/>
              </a:ext>
            </a:extLst>
          </p:cNvPr>
          <p:cNvSpPr/>
          <p:nvPr/>
        </p:nvSpPr>
        <p:spPr>
          <a:xfrm>
            <a:off x="311838" y="1246186"/>
            <a:ext cx="1620000" cy="338554"/>
          </a:xfrm>
          <a:prstGeom prst="round2DiagRect">
            <a:avLst>
              <a:gd name="adj1" fmla="val 0"/>
              <a:gd name="adj2" fmla="val 30316"/>
            </a:avLst>
          </a:prstGeom>
          <a:solidFill>
            <a:srgbClr val="005B99"/>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b="1" kern="0" dirty="0">
                <a:solidFill>
                  <a:prstClr val="white"/>
                </a:solidFill>
                <a:latin typeface="BIZ UDPゴシック" panose="020B0400000000000000" pitchFamily="50" charset="-128"/>
                <a:ea typeface="BIZ UDPゴシック" panose="020B0400000000000000" pitchFamily="50" charset="-128"/>
              </a:rPr>
              <a:t>社会の動向</a:t>
            </a:r>
            <a:endParaRPr kumimoji="1" lang="ja-JP" altLang="en-US" b="1" i="0" u="none" strike="noStrike" kern="0" cap="none" spc="0" normalizeH="0" baseline="0" noProof="0" dirty="0">
              <a:ln>
                <a:noFill/>
              </a:ln>
              <a:solidFill>
                <a:prstClr val="white"/>
              </a:solidFill>
              <a:uLnTx/>
              <a:uFillTx/>
              <a:latin typeface="BIZ UDPゴシック" panose="020B0400000000000000" pitchFamily="50" charset="-128"/>
              <a:ea typeface="BIZ UDPゴシック" panose="020B0400000000000000" pitchFamily="50" charset="-128"/>
            </a:endParaRPr>
          </a:p>
        </p:txBody>
      </p:sp>
      <p:pic>
        <p:nvPicPr>
          <p:cNvPr id="10" name="図 9">
            <a:extLst>
              <a:ext uri="{FF2B5EF4-FFF2-40B4-BE49-F238E27FC236}">
                <a16:creationId xmlns:a16="http://schemas.microsoft.com/office/drawing/2014/main" id="{518AC567-0207-52C2-C12B-592B799F0BD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485137" y="2661769"/>
            <a:ext cx="2971518" cy="1607607"/>
          </a:xfrm>
          <a:prstGeom prst="rect">
            <a:avLst/>
          </a:prstGeom>
          <a:ln>
            <a:solidFill>
              <a:schemeClr val="accent1"/>
            </a:solidFill>
          </a:ln>
        </p:spPr>
      </p:pic>
      <p:pic>
        <p:nvPicPr>
          <p:cNvPr id="6" name="図 5">
            <a:extLst>
              <a:ext uri="{FF2B5EF4-FFF2-40B4-BE49-F238E27FC236}">
                <a16:creationId xmlns:a16="http://schemas.microsoft.com/office/drawing/2014/main" id="{65A0B269-EF1D-CBB6-3621-18F3611ABAA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85137" y="976059"/>
            <a:ext cx="2971518" cy="1619753"/>
          </a:xfrm>
          <a:prstGeom prst="rect">
            <a:avLst/>
          </a:prstGeom>
          <a:ln>
            <a:solidFill>
              <a:schemeClr val="accent1"/>
            </a:solidFill>
          </a:ln>
        </p:spPr>
      </p:pic>
      <p:sp>
        <p:nvSpPr>
          <p:cNvPr id="4" name="テキスト ボックス 3">
            <a:extLst>
              <a:ext uri="{FF2B5EF4-FFF2-40B4-BE49-F238E27FC236}">
                <a16:creationId xmlns:a16="http://schemas.microsoft.com/office/drawing/2014/main" id="{9847B55D-B95A-01E4-06C4-2379A8A431CB}"/>
              </a:ext>
            </a:extLst>
          </p:cNvPr>
          <p:cNvSpPr txBox="1"/>
          <p:nvPr/>
        </p:nvSpPr>
        <p:spPr>
          <a:xfrm>
            <a:off x="259663" y="4815539"/>
            <a:ext cx="8808138" cy="1823769"/>
          </a:xfrm>
          <a:prstGeom prst="rect">
            <a:avLst/>
          </a:prstGeom>
          <a:noFill/>
        </p:spPr>
        <p:txBody>
          <a:bodyPr wrap="square" rtlCol="0">
            <a:spAutoFit/>
          </a:bodyPr>
          <a:lstStyle/>
          <a:p>
            <a:pPr>
              <a:lnSpc>
                <a:spcPts val="2000"/>
              </a:lnSpc>
              <a:spcAft>
                <a:spcPts val="900"/>
              </a:spcAft>
              <a:buClr>
                <a:srgbClr val="8FAADC"/>
              </a:buClr>
            </a:pPr>
            <a:r>
              <a:rPr lang="ja-JP" altLang="en-US" sz="1400">
                <a:latin typeface="BIZ UDPゴシック" panose="020B0400000000000000" pitchFamily="50" charset="-128"/>
                <a:ea typeface="BIZ UDPゴシック" panose="020B0400000000000000" pitchFamily="50" charset="-128"/>
              </a:rPr>
              <a:t>　近年、デジタル技術は急速な進化を遂げ、社会のあらゆる分野に浸透しており、</a:t>
            </a:r>
            <a:r>
              <a:rPr lang="en-US" altLang="ja-JP" sz="1400">
                <a:latin typeface="BIZ UDPゴシック" panose="020B0400000000000000" pitchFamily="50" charset="-128"/>
                <a:ea typeface="BIZ UDPゴシック" panose="020B0400000000000000" pitchFamily="50" charset="-128"/>
              </a:rPr>
              <a:t>AI</a:t>
            </a:r>
            <a:r>
              <a:rPr lang="ja-JP" altLang="en-US" sz="1400">
                <a:latin typeface="BIZ UDPゴシック" panose="020B0400000000000000" pitchFamily="50" charset="-128"/>
                <a:ea typeface="BIZ UDPゴシック" panose="020B0400000000000000" pitchFamily="50" charset="-128"/>
              </a:rPr>
              <a:t>や、</a:t>
            </a:r>
            <a:r>
              <a:rPr lang="en-US" altLang="ja-JP" sz="1400">
                <a:latin typeface="BIZ UDPゴシック" panose="020B0400000000000000" pitchFamily="50" charset="-128"/>
                <a:ea typeface="BIZ UDPゴシック" panose="020B0400000000000000" pitchFamily="50" charset="-128"/>
              </a:rPr>
              <a:t>IoT</a:t>
            </a:r>
            <a:r>
              <a:rPr lang="ja-JP" altLang="en-US" sz="1400">
                <a:latin typeface="BIZ UDPゴシック" panose="020B0400000000000000" pitchFamily="50" charset="-128"/>
                <a:ea typeface="BIZ UDPゴシック" panose="020B0400000000000000" pitchFamily="50" charset="-128"/>
              </a:rPr>
              <a:t>、５</a:t>
            </a:r>
            <a:r>
              <a:rPr lang="en-US" altLang="ja-JP" sz="1400">
                <a:latin typeface="BIZ UDPゴシック" panose="020B0400000000000000" pitchFamily="50" charset="-128"/>
                <a:ea typeface="BIZ UDPゴシック" panose="020B0400000000000000" pitchFamily="50" charset="-128"/>
              </a:rPr>
              <a:t>G</a:t>
            </a:r>
            <a:r>
              <a:rPr lang="ja-JP" altLang="en-US" sz="1400">
                <a:latin typeface="BIZ UDPゴシック" panose="020B0400000000000000" pitchFamily="50" charset="-128"/>
                <a:ea typeface="BIZ UDPゴシック" panose="020B0400000000000000" pitchFamily="50" charset="-128"/>
              </a:rPr>
              <a:t>、クラウドコンピューティングなどの技術革新によって、</a:t>
            </a:r>
            <a:r>
              <a:rPr lang="ja-JP" altLang="en-US" sz="1400">
                <a:highlight>
                  <a:srgbClr val="F9FDBF"/>
                </a:highlight>
                <a:latin typeface="BIZ UDPゴシック" panose="020B0400000000000000" pitchFamily="50" charset="-128"/>
                <a:ea typeface="BIZ UDPゴシック" panose="020B0400000000000000" pitchFamily="50" charset="-128"/>
              </a:rPr>
              <a:t>産業構造や生活スタイルが大きく変化</a:t>
            </a:r>
            <a:r>
              <a:rPr lang="ja-JP" altLang="en-US" sz="1400">
                <a:latin typeface="BIZ UDPゴシック" panose="020B0400000000000000" pitchFamily="50" charset="-128"/>
                <a:ea typeface="BIZ UDPゴシック" panose="020B0400000000000000" pitchFamily="50" charset="-128"/>
              </a:rPr>
              <a:t>している。</a:t>
            </a:r>
            <a:endParaRPr lang="en-US" altLang="ja-JP" sz="1400">
              <a:latin typeface="BIZ UDPゴシック" panose="020B0400000000000000" pitchFamily="50" charset="-128"/>
              <a:ea typeface="BIZ UDPゴシック" panose="020B0400000000000000" pitchFamily="50" charset="-128"/>
            </a:endParaRPr>
          </a:p>
          <a:p>
            <a:pPr>
              <a:lnSpc>
                <a:spcPts val="2000"/>
              </a:lnSpc>
              <a:spcAft>
                <a:spcPts val="900"/>
              </a:spcAft>
              <a:buClr>
                <a:srgbClr val="8FAADC"/>
              </a:buClr>
            </a:pPr>
            <a:r>
              <a:rPr lang="ja-JP" altLang="en-US" sz="1400">
                <a:latin typeface="BIZ UDPゴシック" panose="020B0400000000000000" pitchFamily="50" charset="-128"/>
                <a:ea typeface="BIZ UDPゴシック" panose="020B0400000000000000" pitchFamily="50" charset="-128"/>
              </a:rPr>
              <a:t>　中でも、</a:t>
            </a:r>
            <a:r>
              <a:rPr lang="en-US" altLang="ja-JP" sz="1400">
                <a:latin typeface="BIZ UDPゴシック" panose="020B0400000000000000" pitchFamily="50" charset="-128"/>
                <a:ea typeface="BIZ UDPゴシック" panose="020B0400000000000000" pitchFamily="50" charset="-128"/>
              </a:rPr>
              <a:t>2022</a:t>
            </a:r>
            <a:r>
              <a:rPr lang="ja-JP" altLang="en-US" sz="1400">
                <a:latin typeface="BIZ UDPゴシック" panose="020B0400000000000000" pitchFamily="50" charset="-128"/>
                <a:ea typeface="BIZ UDPゴシック" panose="020B0400000000000000" pitchFamily="50" charset="-128"/>
              </a:rPr>
              <a:t>年</a:t>
            </a:r>
            <a:r>
              <a:rPr lang="en-US" altLang="ja-JP" sz="1400">
                <a:latin typeface="BIZ UDPゴシック" panose="020B0400000000000000" pitchFamily="50" charset="-128"/>
                <a:ea typeface="BIZ UDPゴシック" panose="020B0400000000000000" pitchFamily="50" charset="-128"/>
              </a:rPr>
              <a:t>11</a:t>
            </a:r>
            <a:r>
              <a:rPr lang="ja-JP" altLang="en-US" sz="1400">
                <a:latin typeface="BIZ UDPゴシック" panose="020B0400000000000000" pitchFamily="50" charset="-128"/>
                <a:ea typeface="BIZ UDPゴシック" panose="020B0400000000000000" pitchFamily="50" charset="-128"/>
              </a:rPr>
              <a:t>月の「</a:t>
            </a:r>
            <a:r>
              <a:rPr lang="en-US" altLang="ja-JP" sz="1400">
                <a:latin typeface="BIZ UDPゴシック" panose="020B0400000000000000" pitchFamily="50" charset="-128"/>
                <a:ea typeface="BIZ UDPゴシック" panose="020B0400000000000000" pitchFamily="50" charset="-128"/>
              </a:rPr>
              <a:t>ChatGPT</a:t>
            </a:r>
            <a:r>
              <a:rPr lang="ja-JP" altLang="en-US" sz="1400">
                <a:latin typeface="BIZ UDPゴシック" panose="020B0400000000000000" pitchFamily="50" charset="-128"/>
                <a:ea typeface="BIZ UDPゴシック" panose="020B0400000000000000" pitchFamily="50" charset="-128"/>
              </a:rPr>
              <a:t>」の発表を契機とした</a:t>
            </a:r>
            <a:r>
              <a:rPr lang="ja-JP" altLang="en-US" sz="1400">
                <a:highlight>
                  <a:srgbClr val="F9FDBF"/>
                </a:highlight>
                <a:latin typeface="BIZ UDPゴシック" panose="020B0400000000000000" pitchFamily="50" charset="-128"/>
                <a:ea typeface="BIZ UDPゴシック" panose="020B0400000000000000" pitchFamily="50" charset="-128"/>
              </a:rPr>
              <a:t>生成</a:t>
            </a:r>
            <a:r>
              <a:rPr lang="en-US" altLang="ja-JP" sz="1400">
                <a:highlight>
                  <a:srgbClr val="F9FDBF"/>
                </a:highlight>
                <a:latin typeface="BIZ UDPゴシック" panose="020B0400000000000000" pitchFamily="50" charset="-128"/>
                <a:ea typeface="BIZ UDPゴシック" panose="020B0400000000000000" pitchFamily="50" charset="-128"/>
              </a:rPr>
              <a:t>AI</a:t>
            </a:r>
            <a:r>
              <a:rPr lang="ja-JP" altLang="en-US" sz="1400">
                <a:highlight>
                  <a:srgbClr val="F9FDBF"/>
                </a:highlight>
                <a:latin typeface="BIZ UDPゴシック" panose="020B0400000000000000" pitchFamily="50" charset="-128"/>
                <a:ea typeface="BIZ UDPゴシック" panose="020B0400000000000000" pitchFamily="50" charset="-128"/>
              </a:rPr>
              <a:t>の急速な普及</a:t>
            </a:r>
            <a:r>
              <a:rPr lang="ja-JP" altLang="en-US" sz="1400">
                <a:latin typeface="BIZ UDPゴシック" panose="020B0400000000000000" pitchFamily="50" charset="-128"/>
                <a:ea typeface="BIZ UDPゴシック" panose="020B0400000000000000" pitchFamily="50" charset="-128"/>
              </a:rPr>
              <a:t>は、社会・経済活動に大きなインパクトを与え、</a:t>
            </a:r>
            <a:r>
              <a:rPr lang="ja-JP" altLang="en-US" sz="1400">
                <a:highlight>
                  <a:srgbClr val="F9FDBF"/>
                </a:highlight>
                <a:latin typeface="BIZ UDPゴシック" panose="020B0400000000000000" pitchFamily="50" charset="-128"/>
                <a:ea typeface="BIZ UDPゴシック" panose="020B0400000000000000" pitchFamily="50" charset="-128"/>
              </a:rPr>
              <a:t>様々な領域で変革</a:t>
            </a:r>
            <a:r>
              <a:rPr lang="ja-JP" altLang="en-US" sz="1400">
                <a:latin typeface="BIZ UDPゴシック" panose="020B0400000000000000" pitchFamily="50" charset="-128"/>
                <a:ea typeface="BIZ UDPゴシック" panose="020B0400000000000000" pitchFamily="50" charset="-128"/>
              </a:rPr>
              <a:t>を起こしつつある。</a:t>
            </a:r>
            <a:endParaRPr lang="en-US" altLang="ja-JP" sz="1400">
              <a:latin typeface="BIZ UDPゴシック" panose="020B0400000000000000" pitchFamily="50" charset="-128"/>
              <a:ea typeface="BIZ UDPゴシック" panose="020B0400000000000000" pitchFamily="50" charset="-128"/>
            </a:endParaRPr>
          </a:p>
          <a:p>
            <a:pPr>
              <a:lnSpc>
                <a:spcPts val="2000"/>
              </a:lnSpc>
              <a:spcAft>
                <a:spcPts val="900"/>
              </a:spcAft>
              <a:buClr>
                <a:srgbClr val="8FAADC"/>
              </a:buClr>
            </a:pPr>
            <a:r>
              <a:rPr lang="ja-JP" altLang="en-US" sz="1400">
                <a:latin typeface="BIZ UDPゴシック" panose="020B0400000000000000" pitchFamily="50" charset="-128"/>
                <a:ea typeface="BIZ UDPゴシック" panose="020B0400000000000000" pitchFamily="50" charset="-128"/>
              </a:rPr>
              <a:t>　一方、高齢者や障害者、地域間でのデジタルデバイドや、サイバーセキュリティ、個人情報保護の問題も顕在化しており、</a:t>
            </a:r>
            <a:r>
              <a:rPr lang="ja-JP" altLang="en-US" sz="1400">
                <a:highlight>
                  <a:srgbClr val="F9FDBF"/>
                </a:highlight>
                <a:latin typeface="BIZ UDPゴシック" panose="020B0400000000000000" pitchFamily="50" charset="-128"/>
                <a:ea typeface="BIZ UDPゴシック" panose="020B0400000000000000" pitchFamily="50" charset="-128"/>
              </a:rPr>
              <a:t>安全・安心なデジタル社会の形成</a:t>
            </a:r>
            <a:r>
              <a:rPr lang="ja-JP" altLang="en-US" sz="1400">
                <a:latin typeface="BIZ UDPゴシック" panose="020B0400000000000000" pitchFamily="50" charset="-128"/>
                <a:ea typeface="BIZ UDPゴシック" panose="020B0400000000000000" pitchFamily="50" charset="-128"/>
              </a:rPr>
              <a:t>に向けた取組も求められている。</a:t>
            </a:r>
            <a:endParaRPr lang="en-US" altLang="ja-JP" sz="1400">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C0359323-8D65-7843-C79C-0F72444DFE11}"/>
              </a:ext>
            </a:extLst>
          </p:cNvPr>
          <p:cNvSpPr/>
          <p:nvPr/>
        </p:nvSpPr>
        <p:spPr>
          <a:xfrm>
            <a:off x="291667" y="4530251"/>
            <a:ext cx="3661208" cy="24990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600" b="1" u="sng">
                <a:solidFill>
                  <a:schemeClr val="tx1"/>
                </a:solidFill>
              </a:rPr>
              <a:t>◆　進化するデジタル技術との共生　　　　　　　　　　　</a:t>
            </a:r>
          </a:p>
        </p:txBody>
      </p:sp>
      <p:sp>
        <p:nvSpPr>
          <p:cNvPr id="18" name="タイトル 1">
            <a:extLst>
              <a:ext uri="{FF2B5EF4-FFF2-40B4-BE49-F238E27FC236}">
                <a16:creationId xmlns:a16="http://schemas.microsoft.com/office/drawing/2014/main" id="{3AAE715C-F23E-DA1A-0650-FD59CF232E84}"/>
              </a:ext>
            </a:extLst>
          </p:cNvPr>
          <p:cNvSpPr txBox="1">
            <a:spLocks/>
          </p:cNvSpPr>
          <p:nvPr/>
        </p:nvSpPr>
        <p:spPr>
          <a:xfrm>
            <a:off x="207212" y="162169"/>
            <a:ext cx="9698788" cy="3385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2800" b="1" kern="1200">
                <a:solidFill>
                  <a:srgbClr val="005B99"/>
                </a:solidFill>
                <a:latin typeface="BIZ UDPゴシック" panose="020B0400000000000000" pitchFamily="50" charset="-128"/>
                <a:ea typeface="BIZ UDPゴシック" panose="020B0400000000000000" pitchFamily="50" charset="-128"/>
                <a:cs typeface="+mj-cs"/>
              </a:defRPr>
            </a:lvl1pPr>
          </a:lstStyle>
          <a:p>
            <a:r>
              <a:rPr lang="en-US" altLang="ja-JP" sz="2200" dirty="0"/>
              <a:t>03</a:t>
            </a:r>
            <a:r>
              <a:rPr lang="ja-JP" altLang="en-US" sz="2200" dirty="0"/>
              <a:t>｜「あいちＤＸ推進プラン</a:t>
            </a:r>
            <a:r>
              <a:rPr lang="en-US" altLang="ja-JP" sz="2200" dirty="0"/>
              <a:t>2025</a:t>
            </a:r>
            <a:r>
              <a:rPr lang="ja-JP" altLang="en-US" sz="2200" dirty="0"/>
              <a:t>」策定後の変化と取組継続の必要性</a:t>
            </a:r>
            <a:endParaRPr lang="en-US" altLang="ja-JP" sz="2200" dirty="0"/>
          </a:p>
        </p:txBody>
      </p:sp>
      <p:sp>
        <p:nvSpPr>
          <p:cNvPr id="19" name="タイトル 1">
            <a:extLst>
              <a:ext uri="{FF2B5EF4-FFF2-40B4-BE49-F238E27FC236}">
                <a16:creationId xmlns:a16="http://schemas.microsoft.com/office/drawing/2014/main" id="{650BF8BC-DE53-0167-0DDD-FB547D711618}"/>
              </a:ext>
            </a:extLst>
          </p:cNvPr>
          <p:cNvSpPr txBox="1">
            <a:spLocks/>
          </p:cNvSpPr>
          <p:nvPr/>
        </p:nvSpPr>
        <p:spPr>
          <a:xfrm>
            <a:off x="359612" y="760023"/>
            <a:ext cx="9546388" cy="3385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2800" b="1" kern="1200">
                <a:solidFill>
                  <a:srgbClr val="005B99"/>
                </a:solidFill>
                <a:latin typeface="BIZ UDPゴシック" panose="020B0400000000000000" pitchFamily="50" charset="-128"/>
                <a:ea typeface="BIZ UDPゴシック" panose="020B0400000000000000" pitchFamily="50" charset="-128"/>
                <a:cs typeface="+mj-cs"/>
              </a:defRPr>
            </a:lvl1pPr>
          </a:lstStyle>
          <a:p>
            <a:r>
              <a:rPr lang="ja-JP" altLang="en-US" sz="2000"/>
              <a:t>（１）　</a:t>
            </a:r>
            <a:r>
              <a:rPr lang="ja-JP" altLang="en-US" sz="2000" b="0">
                <a:solidFill>
                  <a:schemeClr val="tx2">
                    <a:lumMod val="50000"/>
                  </a:schemeClr>
                </a:solidFill>
              </a:rPr>
              <a:t>取り巻く環境の変化</a:t>
            </a:r>
            <a:endParaRPr lang="en-US" altLang="ja-JP" sz="2000" b="0">
              <a:solidFill>
                <a:schemeClr val="tx2">
                  <a:lumMod val="50000"/>
                </a:schemeClr>
              </a:solidFill>
            </a:endParaRPr>
          </a:p>
        </p:txBody>
      </p:sp>
      <p:sp>
        <p:nvSpPr>
          <p:cNvPr id="2" name="テキスト ボックス 1">
            <a:extLst>
              <a:ext uri="{FF2B5EF4-FFF2-40B4-BE49-F238E27FC236}">
                <a16:creationId xmlns:a16="http://schemas.microsoft.com/office/drawing/2014/main" id="{C57669CD-8119-BE6B-E8B0-B49136F258A1}"/>
              </a:ext>
            </a:extLst>
          </p:cNvPr>
          <p:cNvSpPr txBox="1"/>
          <p:nvPr/>
        </p:nvSpPr>
        <p:spPr>
          <a:xfrm>
            <a:off x="259661" y="2010867"/>
            <a:ext cx="6011599" cy="2080249"/>
          </a:xfrm>
          <a:prstGeom prst="rect">
            <a:avLst/>
          </a:prstGeom>
          <a:noFill/>
        </p:spPr>
        <p:txBody>
          <a:bodyPr wrap="square" rtlCol="0">
            <a:spAutoFit/>
          </a:bodyPr>
          <a:lstStyle/>
          <a:p>
            <a:pPr>
              <a:lnSpc>
                <a:spcPts val="2000"/>
              </a:lnSpc>
              <a:spcAft>
                <a:spcPts val="900"/>
              </a:spcAft>
              <a:buClr>
                <a:srgbClr val="8FAADC"/>
              </a:buClr>
            </a:pPr>
            <a:r>
              <a:rPr lang="ja-JP" altLang="en-US" sz="1400" dirty="0">
                <a:latin typeface="BIZ UDPゴシック" panose="020B0400000000000000" pitchFamily="50" charset="-128"/>
                <a:ea typeface="BIZ UDPゴシック" panose="020B0400000000000000" pitchFamily="50" charset="-128"/>
              </a:rPr>
              <a:t>　日本の総人口は</a:t>
            </a:r>
            <a:r>
              <a:rPr lang="en-US" altLang="ja-JP" sz="1400" dirty="0">
                <a:latin typeface="BIZ UDPゴシック" panose="020B0400000000000000" pitchFamily="50" charset="-128"/>
                <a:ea typeface="BIZ UDPゴシック" panose="020B0400000000000000" pitchFamily="50" charset="-128"/>
              </a:rPr>
              <a:t>2070</a:t>
            </a:r>
            <a:r>
              <a:rPr lang="ja-JP" altLang="en-US" sz="1400" dirty="0">
                <a:latin typeface="BIZ UDPゴシック" panose="020B0400000000000000" pitchFamily="50" charset="-128"/>
                <a:ea typeface="BIZ UDPゴシック" panose="020B0400000000000000" pitchFamily="50" charset="-128"/>
              </a:rPr>
              <a:t>年には現在の約７割にまで減少すると予測されており、今後</a:t>
            </a:r>
            <a:r>
              <a:rPr lang="ja-JP" altLang="en-US" sz="1400" dirty="0">
                <a:highlight>
                  <a:srgbClr val="F9FDBF"/>
                </a:highlight>
                <a:latin typeface="BIZ UDPゴシック" panose="020B0400000000000000" pitchFamily="50" charset="-128"/>
                <a:ea typeface="BIZ UDPゴシック" panose="020B0400000000000000" pitchFamily="50" charset="-128"/>
              </a:rPr>
              <a:t>少子高齢化がますます進行</a:t>
            </a:r>
            <a:r>
              <a:rPr lang="ja-JP" altLang="en-US" sz="1400" dirty="0">
                <a:latin typeface="BIZ UDPゴシック" panose="020B0400000000000000" pitchFamily="50" charset="-128"/>
                <a:ea typeface="BIZ UDPゴシック" panose="020B0400000000000000" pitchFamily="50" charset="-128"/>
              </a:rPr>
              <a:t>すると見込まれている。</a:t>
            </a:r>
            <a:endParaRPr lang="en-US" altLang="ja-JP" sz="1400" dirty="0">
              <a:latin typeface="BIZ UDPゴシック" panose="020B0400000000000000" pitchFamily="50" charset="-128"/>
              <a:ea typeface="BIZ UDPゴシック" panose="020B0400000000000000" pitchFamily="50" charset="-128"/>
            </a:endParaRPr>
          </a:p>
          <a:p>
            <a:pPr>
              <a:lnSpc>
                <a:spcPts val="2000"/>
              </a:lnSpc>
              <a:spcAft>
                <a:spcPts val="900"/>
              </a:spcAft>
              <a:buClr>
                <a:srgbClr val="8FAADC"/>
              </a:buClr>
            </a:pPr>
            <a:r>
              <a:rPr lang="ja-JP" altLang="en-US" sz="1400" dirty="0">
                <a:latin typeface="BIZ UDPゴシック" panose="020B0400000000000000" pitchFamily="50" charset="-128"/>
                <a:ea typeface="BIZ UDPゴシック" panose="020B0400000000000000" pitchFamily="50" charset="-128"/>
              </a:rPr>
              <a:t>　急激な人口減少や少子高齢化に伴う労働力不足は、</a:t>
            </a:r>
            <a:r>
              <a:rPr lang="ja-JP" altLang="en-US" sz="1400" dirty="0">
                <a:highlight>
                  <a:srgbClr val="F9FDBF"/>
                </a:highlight>
                <a:latin typeface="BIZ UDPゴシック" panose="020B0400000000000000" pitchFamily="50" charset="-128"/>
                <a:ea typeface="BIZ UDPゴシック" panose="020B0400000000000000" pitchFamily="50" charset="-128"/>
              </a:rPr>
              <a:t>経済の需給両面において成長の制約要因</a:t>
            </a:r>
            <a:r>
              <a:rPr lang="ja-JP" altLang="en-US" sz="1400" dirty="0">
                <a:latin typeface="BIZ UDPゴシック" panose="020B0400000000000000" pitchFamily="50" charset="-128"/>
                <a:ea typeface="BIZ UDPゴシック" panose="020B0400000000000000" pitchFamily="50" charset="-128"/>
              </a:rPr>
              <a:t>となり、地域の人口密度の低下によって最低限必要な公共サービスの維持が難しくなることが懸念されている。</a:t>
            </a:r>
          </a:p>
          <a:p>
            <a:pPr>
              <a:lnSpc>
                <a:spcPts val="2000"/>
              </a:lnSpc>
              <a:spcAft>
                <a:spcPts val="900"/>
              </a:spcAft>
              <a:buClr>
                <a:srgbClr val="8FAADC"/>
              </a:buClr>
            </a:pPr>
            <a:r>
              <a:rPr lang="ja-JP" altLang="en-US" sz="1400" dirty="0">
                <a:latin typeface="BIZ UDPゴシック" panose="020B0400000000000000" pitchFamily="50" charset="-128"/>
                <a:ea typeface="BIZ UDPゴシック" panose="020B0400000000000000" pitchFamily="50" charset="-128"/>
              </a:rPr>
              <a:t>　本県の人口においても、</a:t>
            </a:r>
            <a:r>
              <a:rPr lang="en-US" altLang="ja-JP" sz="1400" dirty="0">
                <a:latin typeface="BIZ UDPゴシック" panose="020B0400000000000000" pitchFamily="50" charset="-128"/>
                <a:ea typeface="BIZ UDPゴシック" panose="020B0400000000000000" pitchFamily="50" charset="-128"/>
              </a:rPr>
              <a:t>2019 </a:t>
            </a:r>
            <a:r>
              <a:rPr lang="ja-JP" altLang="en-US" sz="1400" dirty="0">
                <a:latin typeface="BIZ UDPゴシック" panose="020B0400000000000000" pitchFamily="50" charset="-128"/>
                <a:ea typeface="BIZ UDPゴシック" panose="020B0400000000000000" pitchFamily="50" charset="-128"/>
              </a:rPr>
              <a:t>年をピークに</a:t>
            </a:r>
            <a:r>
              <a:rPr lang="en-US" altLang="ja-JP" sz="1400" dirty="0">
                <a:latin typeface="BIZ UDPゴシック" panose="020B0400000000000000" pitchFamily="50" charset="-128"/>
                <a:ea typeface="BIZ UDPゴシック" panose="020B0400000000000000" pitchFamily="50" charset="-128"/>
              </a:rPr>
              <a:t>5</a:t>
            </a:r>
            <a:r>
              <a:rPr lang="ja-JP" altLang="en-US" sz="1400" dirty="0">
                <a:latin typeface="BIZ UDPゴシック" panose="020B0400000000000000" pitchFamily="50" charset="-128"/>
                <a:ea typeface="BIZ UDPゴシック" panose="020B0400000000000000" pitchFamily="50" charset="-128"/>
              </a:rPr>
              <a:t>年連続で減少し続けており、</a:t>
            </a:r>
            <a:r>
              <a:rPr lang="ja-JP" altLang="en-US" sz="1400" dirty="0">
                <a:highlight>
                  <a:srgbClr val="F9FDBF"/>
                </a:highlight>
                <a:latin typeface="BIZ UDPゴシック" panose="020B0400000000000000" pitchFamily="50" charset="-128"/>
                <a:ea typeface="BIZ UDPゴシック" panose="020B0400000000000000" pitchFamily="50" charset="-128"/>
              </a:rPr>
              <a:t>人口問題は愛知県においても重要な課題</a:t>
            </a:r>
            <a:r>
              <a:rPr lang="ja-JP" altLang="en-US" sz="1400" dirty="0">
                <a:latin typeface="BIZ UDPゴシック" panose="020B0400000000000000" pitchFamily="50" charset="-128"/>
                <a:ea typeface="BIZ UDPゴシック" panose="020B0400000000000000" pitchFamily="50" charset="-128"/>
              </a:rPr>
              <a:t>となっている。</a:t>
            </a:r>
          </a:p>
        </p:txBody>
      </p:sp>
      <p:sp>
        <p:nvSpPr>
          <p:cNvPr id="8" name="正方形/長方形 7">
            <a:extLst>
              <a:ext uri="{FF2B5EF4-FFF2-40B4-BE49-F238E27FC236}">
                <a16:creationId xmlns:a16="http://schemas.microsoft.com/office/drawing/2014/main" id="{6A69AE83-5DF8-DF60-CF19-817C8A511452}"/>
              </a:ext>
            </a:extLst>
          </p:cNvPr>
          <p:cNvSpPr/>
          <p:nvPr/>
        </p:nvSpPr>
        <p:spPr>
          <a:xfrm>
            <a:off x="291667" y="1687425"/>
            <a:ext cx="3309309" cy="24990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600" b="1" u="sng">
                <a:solidFill>
                  <a:schemeClr val="tx1"/>
                </a:solidFill>
              </a:rPr>
              <a:t>◆　人口の減少・年齢構成の変化</a:t>
            </a:r>
          </a:p>
        </p:txBody>
      </p:sp>
      <p:sp>
        <p:nvSpPr>
          <p:cNvPr id="9" name="テキスト ボックス 8">
            <a:extLst>
              <a:ext uri="{FF2B5EF4-FFF2-40B4-BE49-F238E27FC236}">
                <a16:creationId xmlns:a16="http://schemas.microsoft.com/office/drawing/2014/main" id="{7EA48670-B6EB-553E-6696-9F0849EFAFEC}"/>
              </a:ext>
            </a:extLst>
          </p:cNvPr>
          <p:cNvSpPr txBox="1"/>
          <p:nvPr/>
        </p:nvSpPr>
        <p:spPr>
          <a:xfrm>
            <a:off x="6437595" y="4282482"/>
            <a:ext cx="3019060" cy="646331"/>
          </a:xfrm>
          <a:prstGeom prst="rect">
            <a:avLst/>
          </a:prstGeom>
          <a:noFill/>
        </p:spPr>
        <p:txBody>
          <a:bodyPr wrap="square" lIns="91440" tIns="45720" rIns="91440" bIns="45720" anchor="t">
            <a:spAutoFit/>
          </a:bodyPr>
          <a:lstStyle/>
          <a:p>
            <a:r>
              <a:rPr lang="ja-JP" altLang="en-US" sz="700"/>
              <a:t>出所：国立社会保障・人口問題研究所</a:t>
            </a:r>
            <a:br>
              <a:rPr lang="en-US" altLang="ja-JP" sz="700"/>
            </a:br>
            <a:r>
              <a:rPr lang="ja-JP" altLang="en-US" sz="700"/>
              <a:t>　　　　「日本の将来推計人口（令和５年推計）」（出生中位（死亡中位）推計）</a:t>
            </a:r>
          </a:p>
          <a:p>
            <a:r>
              <a:rPr lang="ja-JP" altLang="en-US" sz="700"/>
              <a:t>　　　　「日本の地域別将来推計人口　令和５年推計」</a:t>
            </a:r>
          </a:p>
          <a:p>
            <a:endParaRPr lang="ja-JP" altLang="en-US" sz="800"/>
          </a:p>
        </p:txBody>
      </p:sp>
      <p:sp>
        <p:nvSpPr>
          <p:cNvPr id="14" name="Speech Bubble: Rectangle 13">
            <a:extLst>
              <a:ext uri="{FF2B5EF4-FFF2-40B4-BE49-F238E27FC236}">
                <a16:creationId xmlns:a16="http://schemas.microsoft.com/office/drawing/2014/main" id="{57C2ED08-3FAA-EFC3-4387-BF5F744039ED}"/>
              </a:ext>
            </a:extLst>
          </p:cNvPr>
          <p:cNvSpPr/>
          <p:nvPr/>
        </p:nvSpPr>
        <p:spPr>
          <a:xfrm>
            <a:off x="6962055" y="1249309"/>
            <a:ext cx="504507" cy="145088"/>
          </a:xfrm>
          <a:prstGeom prst="wedgeRectCallout">
            <a:avLst>
              <a:gd name="adj1" fmla="val -16995"/>
              <a:gd name="adj2" fmla="val 126912"/>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peech Bubble: Rectangle 14">
            <a:extLst>
              <a:ext uri="{FF2B5EF4-FFF2-40B4-BE49-F238E27FC236}">
                <a16:creationId xmlns:a16="http://schemas.microsoft.com/office/drawing/2014/main" id="{33FEC012-3A77-E992-88DE-DAA447DB972A}"/>
              </a:ext>
            </a:extLst>
          </p:cNvPr>
          <p:cNvSpPr/>
          <p:nvPr/>
        </p:nvSpPr>
        <p:spPr>
          <a:xfrm>
            <a:off x="8749180" y="1610672"/>
            <a:ext cx="456944" cy="145088"/>
          </a:xfrm>
          <a:prstGeom prst="wedgeRectCallout">
            <a:avLst>
              <a:gd name="adj1" fmla="val -153"/>
              <a:gd name="adj2" fmla="val 82600"/>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peech Bubble: Rectangle 13">
            <a:extLst>
              <a:ext uri="{FF2B5EF4-FFF2-40B4-BE49-F238E27FC236}">
                <a16:creationId xmlns:a16="http://schemas.microsoft.com/office/drawing/2014/main" id="{3820E248-E018-238F-A524-08919A93F85A}"/>
              </a:ext>
            </a:extLst>
          </p:cNvPr>
          <p:cNvSpPr/>
          <p:nvPr/>
        </p:nvSpPr>
        <p:spPr>
          <a:xfrm>
            <a:off x="6924209" y="2993104"/>
            <a:ext cx="411327" cy="144000"/>
          </a:xfrm>
          <a:prstGeom prst="wedgeRectCallout">
            <a:avLst>
              <a:gd name="adj1" fmla="val -18448"/>
              <a:gd name="adj2" fmla="val 110881"/>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peech Bubble: Rectangle 13">
            <a:extLst>
              <a:ext uri="{FF2B5EF4-FFF2-40B4-BE49-F238E27FC236}">
                <a16:creationId xmlns:a16="http://schemas.microsoft.com/office/drawing/2014/main" id="{68932432-C947-AF1A-85FA-A26758A2A130}"/>
              </a:ext>
            </a:extLst>
          </p:cNvPr>
          <p:cNvSpPr/>
          <p:nvPr/>
        </p:nvSpPr>
        <p:spPr>
          <a:xfrm>
            <a:off x="8056464" y="3158545"/>
            <a:ext cx="416989" cy="144000"/>
          </a:xfrm>
          <a:prstGeom prst="wedgeRectCallout">
            <a:avLst>
              <a:gd name="adj1" fmla="val -8820"/>
              <a:gd name="adj2" fmla="val 95913"/>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テキスト ボックス 22">
            <a:extLst>
              <a:ext uri="{FF2B5EF4-FFF2-40B4-BE49-F238E27FC236}">
                <a16:creationId xmlns:a16="http://schemas.microsoft.com/office/drawing/2014/main" id="{8F739B6D-BF27-F6CB-71F6-0BDFCD42E84A}"/>
              </a:ext>
            </a:extLst>
          </p:cNvPr>
          <p:cNvSpPr txBox="1"/>
          <p:nvPr/>
        </p:nvSpPr>
        <p:spPr>
          <a:xfrm>
            <a:off x="6892999" y="1220080"/>
            <a:ext cx="643663" cy="186061"/>
          </a:xfrm>
          <a:prstGeom prst="rect">
            <a:avLst/>
          </a:prstGeom>
          <a:noFill/>
        </p:spPr>
        <p:txBody>
          <a:bodyPr wrap="square" rtlCol="0">
            <a:spAutoFit/>
          </a:bodyPr>
          <a:lstStyle/>
          <a:p>
            <a:r>
              <a:rPr kumimoji="1" lang="en-US" altLang="ja-JP" sz="600"/>
              <a:t>12,615</a:t>
            </a:r>
            <a:r>
              <a:rPr kumimoji="1" lang="ja-JP" altLang="en-US" sz="600"/>
              <a:t>万人</a:t>
            </a:r>
          </a:p>
        </p:txBody>
      </p:sp>
      <p:sp>
        <p:nvSpPr>
          <p:cNvPr id="24" name="テキスト ボックス 23">
            <a:extLst>
              <a:ext uri="{FF2B5EF4-FFF2-40B4-BE49-F238E27FC236}">
                <a16:creationId xmlns:a16="http://schemas.microsoft.com/office/drawing/2014/main" id="{2DD6B373-FA30-9484-8318-4577C5C7C330}"/>
              </a:ext>
            </a:extLst>
          </p:cNvPr>
          <p:cNvSpPr txBox="1"/>
          <p:nvPr/>
        </p:nvSpPr>
        <p:spPr>
          <a:xfrm>
            <a:off x="8691263" y="1582090"/>
            <a:ext cx="618910" cy="186061"/>
          </a:xfrm>
          <a:prstGeom prst="rect">
            <a:avLst/>
          </a:prstGeom>
          <a:noFill/>
        </p:spPr>
        <p:txBody>
          <a:bodyPr wrap="square" rtlCol="0">
            <a:spAutoFit/>
          </a:bodyPr>
          <a:lstStyle/>
          <a:p>
            <a:r>
              <a:rPr kumimoji="1" lang="en-US" altLang="ja-JP" sz="600"/>
              <a:t>8,700</a:t>
            </a:r>
            <a:r>
              <a:rPr kumimoji="1" lang="ja-JP" altLang="en-US" sz="600"/>
              <a:t>万人</a:t>
            </a:r>
          </a:p>
        </p:txBody>
      </p:sp>
      <p:sp>
        <p:nvSpPr>
          <p:cNvPr id="25" name="テキスト ボックス 24">
            <a:extLst>
              <a:ext uri="{FF2B5EF4-FFF2-40B4-BE49-F238E27FC236}">
                <a16:creationId xmlns:a16="http://schemas.microsoft.com/office/drawing/2014/main" id="{CC900C1B-CA76-1A56-8A15-D337909A0A87}"/>
              </a:ext>
            </a:extLst>
          </p:cNvPr>
          <p:cNvSpPr txBox="1"/>
          <p:nvPr/>
        </p:nvSpPr>
        <p:spPr>
          <a:xfrm>
            <a:off x="6873267" y="2972771"/>
            <a:ext cx="550429" cy="184666"/>
          </a:xfrm>
          <a:prstGeom prst="rect">
            <a:avLst/>
          </a:prstGeom>
          <a:noFill/>
        </p:spPr>
        <p:txBody>
          <a:bodyPr wrap="square" rtlCol="0">
            <a:spAutoFit/>
          </a:bodyPr>
          <a:lstStyle/>
          <a:p>
            <a:r>
              <a:rPr kumimoji="1" lang="en-US" altLang="ja-JP" sz="600"/>
              <a:t>755</a:t>
            </a:r>
            <a:r>
              <a:rPr kumimoji="1" lang="ja-JP" altLang="en-US" sz="600"/>
              <a:t>万人</a:t>
            </a:r>
          </a:p>
        </p:txBody>
      </p:sp>
      <p:sp>
        <p:nvSpPr>
          <p:cNvPr id="26" name="テキスト ボックス 25">
            <a:extLst>
              <a:ext uri="{FF2B5EF4-FFF2-40B4-BE49-F238E27FC236}">
                <a16:creationId xmlns:a16="http://schemas.microsoft.com/office/drawing/2014/main" id="{DFB7630A-A341-717C-8130-C46B494C707C}"/>
              </a:ext>
            </a:extLst>
          </p:cNvPr>
          <p:cNvSpPr txBox="1"/>
          <p:nvPr/>
        </p:nvSpPr>
        <p:spPr>
          <a:xfrm>
            <a:off x="8008545" y="3137104"/>
            <a:ext cx="512825" cy="184666"/>
          </a:xfrm>
          <a:prstGeom prst="rect">
            <a:avLst/>
          </a:prstGeom>
          <a:noFill/>
        </p:spPr>
        <p:txBody>
          <a:bodyPr wrap="square" rtlCol="0">
            <a:spAutoFit/>
          </a:bodyPr>
          <a:lstStyle/>
          <a:p>
            <a:r>
              <a:rPr kumimoji="1" lang="ja-JP" altLang="en-US" sz="600"/>
              <a:t>６６８万人</a:t>
            </a:r>
          </a:p>
        </p:txBody>
      </p:sp>
      <p:sp>
        <p:nvSpPr>
          <p:cNvPr id="11" name="テキスト ボックス 10">
            <a:extLst>
              <a:ext uri="{FF2B5EF4-FFF2-40B4-BE49-F238E27FC236}">
                <a16:creationId xmlns:a16="http://schemas.microsoft.com/office/drawing/2014/main" id="{994B47BD-6C72-432F-7D12-5FAB1477E58D}"/>
              </a:ext>
            </a:extLst>
          </p:cNvPr>
          <p:cNvSpPr txBox="1"/>
          <p:nvPr/>
        </p:nvSpPr>
        <p:spPr>
          <a:xfrm>
            <a:off x="8430922" y="3511284"/>
            <a:ext cx="636516" cy="165036"/>
          </a:xfrm>
          <a:prstGeom prst="rect">
            <a:avLst/>
          </a:prstGeom>
          <a:ln w="6350">
            <a:prstDash val="dash"/>
          </a:ln>
        </p:spPr>
        <p:style>
          <a:lnRef idx="2">
            <a:schemeClr val="dk1"/>
          </a:lnRef>
          <a:fillRef idx="1">
            <a:schemeClr val="lt1"/>
          </a:fillRef>
          <a:effectRef idx="0">
            <a:schemeClr val="dk1"/>
          </a:effectRef>
          <a:fontRef idx="minor">
            <a:schemeClr val="dk1"/>
          </a:fontRef>
        </p:style>
        <p:txBody>
          <a:bodyPr wrap="square" lIns="36000" tIns="36000" rIns="36000" bIns="36000" rtlCol="0">
            <a:spAutoFit/>
          </a:bodyPr>
          <a:lstStyle/>
          <a:p>
            <a:pPr algn="ctr"/>
            <a:r>
              <a:rPr kumimoji="1" lang="ja-JP" altLang="en-US" sz="600">
                <a:latin typeface="BIZ UDゴシック" panose="020B0400000000000000" pitchFamily="49" charset="-128"/>
                <a:ea typeface="BIZ UDゴシック" panose="020B0400000000000000" pitchFamily="49" charset="-128"/>
              </a:rPr>
              <a:t>データなし</a:t>
            </a:r>
          </a:p>
        </p:txBody>
      </p:sp>
    </p:spTree>
    <p:extLst>
      <p:ext uri="{BB962C8B-B14F-4D97-AF65-F5344CB8AC3E}">
        <p14:creationId xmlns:p14="http://schemas.microsoft.com/office/powerpoint/2010/main" val="779221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331D0-B888-A720-7E5B-7A66CD631876}"/>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8ED3A4D1-E4D7-CDF1-8F06-1129F78967AC}"/>
              </a:ext>
            </a:extLst>
          </p:cNvPr>
          <p:cNvSpPr/>
          <p:nvPr/>
        </p:nvSpPr>
        <p:spPr>
          <a:xfrm>
            <a:off x="291665" y="3838432"/>
            <a:ext cx="9614335" cy="24990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600" b="1" u="sng">
                <a:solidFill>
                  <a:schemeClr val="tx1"/>
                </a:solidFill>
                <a:latin typeface="+mn-ea"/>
              </a:rPr>
              <a:t>◆　ポストコロナの経済社会に対応する地方制度のあり方に関する答申</a:t>
            </a:r>
            <a:r>
              <a:rPr kumimoji="1" lang="zh-TW" altLang="en-US" sz="1100" b="1" u="sng">
                <a:solidFill>
                  <a:schemeClr val="tx1"/>
                </a:solidFill>
                <a:latin typeface="+mn-ea"/>
              </a:rPr>
              <a:t>（</a:t>
            </a:r>
            <a:r>
              <a:rPr kumimoji="1" lang="ja-JP" altLang="en-US" sz="1100" b="1" u="sng">
                <a:solidFill>
                  <a:schemeClr val="tx1"/>
                </a:solidFill>
                <a:latin typeface="+mn-ea"/>
              </a:rPr>
              <a:t>第</a:t>
            </a:r>
            <a:r>
              <a:rPr kumimoji="1" lang="en-US" altLang="ja-JP" sz="1100" b="1" u="sng">
                <a:solidFill>
                  <a:schemeClr val="tx1"/>
                </a:solidFill>
                <a:latin typeface="+mn-ea"/>
              </a:rPr>
              <a:t>33</a:t>
            </a:r>
            <a:r>
              <a:rPr kumimoji="1" lang="ja-JP" altLang="en-US" sz="1100" b="1" u="sng">
                <a:solidFill>
                  <a:schemeClr val="tx1"/>
                </a:solidFill>
                <a:latin typeface="+mn-ea"/>
              </a:rPr>
              <a:t>次地方制度調査会）　（</a:t>
            </a:r>
            <a:r>
              <a:rPr kumimoji="1" lang="en-US" altLang="zh-TW" sz="1100" b="1" u="sng">
                <a:solidFill>
                  <a:schemeClr val="tx1"/>
                </a:solidFill>
                <a:latin typeface="+mn-ea"/>
              </a:rPr>
              <a:t>202</a:t>
            </a:r>
            <a:r>
              <a:rPr kumimoji="1" lang="ja-JP" altLang="en-US" sz="1100" b="1" u="sng">
                <a:solidFill>
                  <a:schemeClr val="tx1"/>
                </a:solidFill>
                <a:latin typeface="+mn-ea"/>
              </a:rPr>
              <a:t>３</a:t>
            </a:r>
            <a:r>
              <a:rPr kumimoji="1" lang="zh-TW" altLang="en-US" sz="1100" b="1" u="sng">
                <a:solidFill>
                  <a:schemeClr val="tx1"/>
                </a:solidFill>
                <a:latin typeface="+mn-ea"/>
              </a:rPr>
              <a:t>年</a:t>
            </a:r>
            <a:r>
              <a:rPr kumimoji="1" lang="ja-JP" altLang="en-US" sz="1100" b="1" u="sng">
                <a:solidFill>
                  <a:schemeClr val="tx1"/>
                </a:solidFill>
                <a:latin typeface="+mn-ea"/>
              </a:rPr>
              <a:t>１２</a:t>
            </a:r>
            <a:r>
              <a:rPr kumimoji="1" lang="zh-TW" altLang="en-US" sz="1100" b="1" u="sng">
                <a:solidFill>
                  <a:schemeClr val="tx1"/>
                </a:solidFill>
                <a:latin typeface="+mn-ea"/>
              </a:rPr>
              <a:t>月）</a:t>
            </a:r>
            <a:endParaRPr kumimoji="1" lang="ja-JP" altLang="en-US" sz="1100" b="1" u="sng">
              <a:solidFill>
                <a:schemeClr val="tx1"/>
              </a:solidFill>
              <a:latin typeface="+mn-ea"/>
            </a:endParaRPr>
          </a:p>
        </p:txBody>
      </p:sp>
      <p:sp>
        <p:nvSpPr>
          <p:cNvPr id="4" name="テキスト ボックス 3">
            <a:extLst>
              <a:ext uri="{FF2B5EF4-FFF2-40B4-BE49-F238E27FC236}">
                <a16:creationId xmlns:a16="http://schemas.microsoft.com/office/drawing/2014/main" id="{495F6ADA-DFD1-850C-B440-679C5B1329A2}"/>
              </a:ext>
            </a:extLst>
          </p:cNvPr>
          <p:cNvSpPr txBox="1"/>
          <p:nvPr/>
        </p:nvSpPr>
        <p:spPr>
          <a:xfrm>
            <a:off x="580800" y="4136692"/>
            <a:ext cx="8763223" cy="567015"/>
          </a:xfrm>
          <a:prstGeom prst="rect">
            <a:avLst/>
          </a:prstGeom>
          <a:noFill/>
        </p:spPr>
        <p:txBody>
          <a:bodyPr wrap="square" rtlCol="0">
            <a:spAutoFit/>
          </a:bodyPr>
          <a:lstStyle/>
          <a:p>
            <a:pPr>
              <a:lnSpc>
                <a:spcPts val="2000"/>
              </a:lnSpc>
              <a:spcAft>
                <a:spcPts val="900"/>
              </a:spcAft>
              <a:buClr>
                <a:srgbClr val="8FAADC"/>
              </a:buClr>
            </a:pPr>
            <a:r>
              <a:rPr lang="ja-JP" altLang="en-US" sz="1400" dirty="0">
                <a:latin typeface="BIZ UDPゴシック" panose="020B0400000000000000" pitchFamily="50" charset="-128"/>
                <a:ea typeface="BIZ UDPゴシック" panose="020B0400000000000000" pitchFamily="50" charset="-128"/>
              </a:rPr>
              <a:t>　</a:t>
            </a:r>
            <a:r>
              <a:rPr lang="ja-JP" altLang="en-US" sz="1400" dirty="0">
                <a:highlight>
                  <a:srgbClr val="F9FDBF"/>
                </a:highlight>
                <a:latin typeface="BIZ UDPゴシック" panose="020B0400000000000000" pitchFamily="50" charset="-128"/>
                <a:ea typeface="BIZ UDPゴシック" panose="020B0400000000000000" pitchFamily="50" charset="-128"/>
              </a:rPr>
              <a:t>より質の高い行政サービスを持続可能な形で提供</a:t>
            </a:r>
            <a:r>
              <a:rPr lang="ja-JP" altLang="en-US" sz="1400" dirty="0">
                <a:latin typeface="BIZ UDPゴシック" panose="020B0400000000000000" pitchFamily="50" charset="-128"/>
                <a:ea typeface="BIZ UDPゴシック" panose="020B0400000000000000" pitchFamily="50" charset="-128"/>
              </a:rPr>
              <a:t>していくためには、</a:t>
            </a:r>
            <a:r>
              <a:rPr lang="ja-JP" altLang="en-US" sz="1400" dirty="0">
                <a:highlight>
                  <a:srgbClr val="F9FDBF"/>
                </a:highlight>
                <a:latin typeface="BIZ UDPゴシック" panose="020B0400000000000000" pitchFamily="50" charset="-128"/>
                <a:ea typeface="BIZ UDPゴシック" panose="020B0400000000000000" pitchFamily="50" charset="-128"/>
              </a:rPr>
              <a:t>デジタル技術を活用</a:t>
            </a:r>
            <a:r>
              <a:rPr lang="ja-JP" altLang="en-US" sz="1400" dirty="0">
                <a:latin typeface="BIZ UDPゴシック" panose="020B0400000000000000" pitchFamily="50" charset="-128"/>
                <a:ea typeface="BIZ UDPゴシック" panose="020B0400000000000000" pitchFamily="50" charset="-128"/>
              </a:rPr>
              <a:t>し、住民との接点（フロントヤード）や内部事務（バックヤード）、意思形成における</a:t>
            </a:r>
            <a:r>
              <a:rPr lang="ja-JP" altLang="en-US" sz="1400" dirty="0">
                <a:highlight>
                  <a:srgbClr val="F9FDBF"/>
                </a:highlight>
                <a:latin typeface="BIZ UDPゴシック" panose="020B0400000000000000" pitchFamily="50" charset="-128"/>
                <a:ea typeface="BIZ UDPゴシック" panose="020B0400000000000000" pitchFamily="50" charset="-128"/>
              </a:rPr>
              <a:t>業務改革</a:t>
            </a:r>
            <a:r>
              <a:rPr lang="ja-JP" altLang="en-US" sz="1400" dirty="0">
                <a:latin typeface="BIZ UDPゴシック" panose="020B0400000000000000" pitchFamily="50" charset="-128"/>
                <a:ea typeface="BIZ UDPゴシック" panose="020B0400000000000000" pitchFamily="50" charset="-128"/>
              </a:rPr>
              <a:t>を飛躍的に進める必要があるとしている。</a:t>
            </a:r>
            <a:endParaRPr lang="en-US" altLang="ja-JP" sz="1400" dirty="0">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B29900DF-E8BD-2250-6816-A300EEBFD6BB}"/>
              </a:ext>
            </a:extLst>
          </p:cNvPr>
          <p:cNvSpPr/>
          <p:nvPr/>
        </p:nvSpPr>
        <p:spPr>
          <a:xfrm>
            <a:off x="291666" y="1029613"/>
            <a:ext cx="7109259" cy="2568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600" b="1" u="sng" dirty="0">
                <a:solidFill>
                  <a:schemeClr val="tx1"/>
                </a:solidFill>
                <a:latin typeface="+mn-ea"/>
              </a:rPr>
              <a:t>◆　デジタル社会の実現に向けた重点計画　</a:t>
            </a:r>
            <a:r>
              <a:rPr kumimoji="1" lang="ja-JP" altLang="en-US" sz="1100" b="1" u="sng" dirty="0">
                <a:solidFill>
                  <a:schemeClr val="tx1"/>
                </a:solidFill>
                <a:latin typeface="+mn-ea"/>
              </a:rPr>
              <a:t>（</a:t>
            </a:r>
            <a:r>
              <a:rPr kumimoji="1" lang="en-US" altLang="ja-JP" sz="1100" b="1" u="sng" dirty="0">
                <a:solidFill>
                  <a:schemeClr val="tx1"/>
                </a:solidFill>
                <a:latin typeface="+mn-ea"/>
              </a:rPr>
              <a:t>2021</a:t>
            </a:r>
            <a:r>
              <a:rPr kumimoji="1" lang="ja-JP" altLang="en-US" sz="1100" b="1" u="sng" dirty="0">
                <a:solidFill>
                  <a:schemeClr val="tx1"/>
                </a:solidFill>
                <a:latin typeface="+mn-ea"/>
              </a:rPr>
              <a:t>年</a:t>
            </a:r>
            <a:r>
              <a:rPr kumimoji="1" lang="en-US" altLang="ja-JP" sz="1100" b="1" u="sng" dirty="0">
                <a:solidFill>
                  <a:schemeClr val="tx1"/>
                </a:solidFill>
                <a:latin typeface="+mn-ea"/>
              </a:rPr>
              <a:t>12</a:t>
            </a:r>
            <a:r>
              <a:rPr kumimoji="1" lang="ja-JP" altLang="en-US" sz="1100" b="1" u="sng" dirty="0">
                <a:solidFill>
                  <a:schemeClr val="tx1"/>
                </a:solidFill>
                <a:latin typeface="+mn-ea"/>
              </a:rPr>
              <a:t>月策定、</a:t>
            </a:r>
            <a:r>
              <a:rPr kumimoji="1" lang="en-US" altLang="ja-JP" sz="1100" b="1" u="sng" dirty="0">
                <a:solidFill>
                  <a:schemeClr val="tx1"/>
                </a:solidFill>
                <a:latin typeface="+mn-ea"/>
              </a:rPr>
              <a:t>2025</a:t>
            </a:r>
            <a:r>
              <a:rPr kumimoji="1" lang="ja-JP" altLang="en-US" sz="1100" b="1" u="sng" dirty="0">
                <a:solidFill>
                  <a:schemeClr val="tx1"/>
                </a:solidFill>
                <a:latin typeface="+mn-ea"/>
              </a:rPr>
              <a:t>年６月改定）</a:t>
            </a:r>
            <a:endParaRPr kumimoji="1" lang="ja-JP" altLang="en-US" sz="1600" b="1" u="sng" dirty="0">
              <a:solidFill>
                <a:schemeClr val="tx1"/>
              </a:solidFill>
              <a:latin typeface="+mn-ea"/>
            </a:endParaRPr>
          </a:p>
        </p:txBody>
      </p:sp>
      <p:sp>
        <p:nvSpPr>
          <p:cNvPr id="7" name="テキスト ボックス 6">
            <a:extLst>
              <a:ext uri="{FF2B5EF4-FFF2-40B4-BE49-F238E27FC236}">
                <a16:creationId xmlns:a16="http://schemas.microsoft.com/office/drawing/2014/main" id="{33F1965C-8FA8-D131-BD98-AD53A959F6D4}"/>
              </a:ext>
            </a:extLst>
          </p:cNvPr>
          <p:cNvSpPr txBox="1"/>
          <p:nvPr/>
        </p:nvSpPr>
        <p:spPr>
          <a:xfrm>
            <a:off x="580802" y="1324780"/>
            <a:ext cx="8667974" cy="1079976"/>
          </a:xfrm>
          <a:prstGeom prst="rect">
            <a:avLst/>
          </a:prstGeom>
          <a:noFill/>
        </p:spPr>
        <p:txBody>
          <a:bodyPr wrap="square" rtlCol="0">
            <a:spAutoFit/>
          </a:bodyPr>
          <a:lstStyle/>
          <a:p>
            <a:pPr>
              <a:lnSpc>
                <a:spcPts val="2000"/>
              </a:lnSpc>
              <a:spcAft>
                <a:spcPts val="900"/>
              </a:spcAft>
              <a:buClr>
                <a:srgbClr val="8FAADC"/>
              </a:buClr>
            </a:pPr>
            <a:r>
              <a:rPr lang="ja-JP" altLang="en-US" sz="1400" dirty="0">
                <a:latin typeface="BIZ UDPゴシック" panose="020B0400000000000000" pitchFamily="50" charset="-128"/>
                <a:ea typeface="BIZ UDPゴシック" panose="020B0400000000000000" pitchFamily="50" charset="-128"/>
              </a:rPr>
              <a:t>　デジタル社会の目指すビジョンとして、「</a:t>
            </a:r>
            <a:r>
              <a:rPr lang="ja-JP" altLang="en-US" sz="1400" dirty="0">
                <a:highlight>
                  <a:srgbClr val="F9FDBF"/>
                </a:highlight>
                <a:latin typeface="BIZ UDPゴシック" panose="020B0400000000000000" pitchFamily="50" charset="-128"/>
                <a:ea typeface="BIZ UDPゴシック" panose="020B0400000000000000" pitchFamily="50" charset="-128"/>
              </a:rPr>
              <a:t>デジタルの活用により、一人ひとりのニーズに合ったサービスを選ぶことができ、多様な幸せが実現できる社会</a:t>
            </a:r>
            <a:r>
              <a:rPr lang="ja-JP" altLang="en-US" sz="1400" dirty="0">
                <a:latin typeface="BIZ UDPゴシック" panose="020B0400000000000000" pitchFamily="50" charset="-128"/>
                <a:ea typeface="BIZ UDPゴシック" panose="020B0400000000000000" pitchFamily="50" charset="-128"/>
              </a:rPr>
              <a:t>」を掲げ、その実現に向けた、①デジタル化による成長戦略、②医療・教育・防災・こども等の準公共分野のデジタル化、③デジタル化による地域の活性化、④誰一人取り残されないデジタル社会、⑤デジタル人材の育成・確保、などを推進することとしている。</a:t>
            </a:r>
            <a:endParaRPr lang="en-US" altLang="ja-JP" sz="1400"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DD971272-06A3-89AF-652A-F0AEC8F84B86}"/>
              </a:ext>
            </a:extLst>
          </p:cNvPr>
          <p:cNvSpPr txBox="1"/>
          <p:nvPr/>
        </p:nvSpPr>
        <p:spPr>
          <a:xfrm>
            <a:off x="580801" y="5822068"/>
            <a:ext cx="8695673" cy="567015"/>
          </a:xfrm>
          <a:prstGeom prst="rect">
            <a:avLst/>
          </a:prstGeom>
          <a:noFill/>
        </p:spPr>
        <p:txBody>
          <a:bodyPr wrap="square" rtlCol="0">
            <a:spAutoFit/>
          </a:bodyPr>
          <a:lstStyle/>
          <a:p>
            <a:pPr>
              <a:lnSpc>
                <a:spcPts val="2000"/>
              </a:lnSpc>
              <a:spcAft>
                <a:spcPts val="900"/>
              </a:spcAft>
              <a:buClr>
                <a:srgbClr val="8FAADC"/>
              </a:buClr>
            </a:pPr>
            <a:r>
              <a:rPr lang="ja-JP" altLang="en-US" sz="1400">
                <a:latin typeface="BIZ UDPゴシック" panose="020B0400000000000000" pitchFamily="50" charset="-128"/>
                <a:ea typeface="BIZ UDPゴシック" panose="020B0400000000000000" pitchFamily="50" charset="-128"/>
              </a:rPr>
              <a:t>　３つの改革の視点の一つとして「</a:t>
            </a:r>
            <a:r>
              <a:rPr lang="ja-JP" altLang="en-US" sz="1400">
                <a:highlight>
                  <a:srgbClr val="F9FDBF"/>
                </a:highlight>
                <a:latin typeface="BIZ UDPゴシック" panose="020B0400000000000000" pitchFamily="50" charset="-128"/>
                <a:ea typeface="BIZ UDPゴシック" panose="020B0400000000000000" pitchFamily="50" charset="-128"/>
              </a:rPr>
              <a:t>ＤＸの更なる推進</a:t>
            </a:r>
            <a:r>
              <a:rPr lang="ja-JP" altLang="en-US" sz="1400">
                <a:latin typeface="BIZ UDPゴシック" panose="020B0400000000000000" pitchFamily="50" charset="-128"/>
                <a:ea typeface="BIZ UDPゴシック" panose="020B0400000000000000" pitchFamily="50" charset="-128"/>
              </a:rPr>
              <a:t>」を設定し、</a:t>
            </a:r>
            <a:r>
              <a:rPr lang="ja-JP" altLang="en-US" sz="1400">
                <a:highlight>
                  <a:srgbClr val="F9FDBF"/>
                </a:highlight>
                <a:latin typeface="BIZ UDPゴシック" panose="020B0400000000000000" pitchFamily="50" charset="-128"/>
                <a:ea typeface="BIZ UDPゴシック" panose="020B0400000000000000" pitchFamily="50" charset="-128"/>
              </a:rPr>
              <a:t>デジタル技術を積極的に活用し、県の業務やサービスを変革することで、県行政の質を向上</a:t>
            </a:r>
            <a:r>
              <a:rPr lang="ja-JP" altLang="en-US" sz="1400">
                <a:latin typeface="BIZ UDPゴシック" panose="020B0400000000000000" pitchFamily="50" charset="-128"/>
                <a:ea typeface="BIZ UDPゴシック" panose="020B0400000000000000" pitchFamily="50" charset="-128"/>
              </a:rPr>
              <a:t>させることとしている。</a:t>
            </a:r>
          </a:p>
        </p:txBody>
      </p:sp>
      <p:sp>
        <p:nvSpPr>
          <p:cNvPr id="8" name="正方形/長方形 7">
            <a:extLst>
              <a:ext uri="{FF2B5EF4-FFF2-40B4-BE49-F238E27FC236}">
                <a16:creationId xmlns:a16="http://schemas.microsoft.com/office/drawing/2014/main" id="{A77EDA99-7384-A1DC-B426-B36061690812}"/>
              </a:ext>
            </a:extLst>
          </p:cNvPr>
          <p:cNvSpPr/>
          <p:nvPr/>
        </p:nvSpPr>
        <p:spPr>
          <a:xfrm>
            <a:off x="291665" y="2631879"/>
            <a:ext cx="9052359" cy="24990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600" b="1" u="sng">
                <a:solidFill>
                  <a:schemeClr val="tx1"/>
                </a:solidFill>
                <a:latin typeface="+mn-ea"/>
              </a:rPr>
              <a:t>◆　自治体ＤＸ推進計画</a:t>
            </a:r>
            <a:r>
              <a:rPr kumimoji="1" lang="zh-TW" altLang="en-US" sz="1600" b="1" u="sng">
                <a:solidFill>
                  <a:schemeClr val="tx1"/>
                </a:solidFill>
                <a:latin typeface="+mn-ea"/>
              </a:rPr>
              <a:t>　</a:t>
            </a:r>
            <a:r>
              <a:rPr kumimoji="1" lang="zh-TW" altLang="en-US" sz="1100" b="1" u="sng">
                <a:solidFill>
                  <a:schemeClr val="tx1"/>
                </a:solidFill>
                <a:latin typeface="+mn-ea"/>
              </a:rPr>
              <a:t>（</a:t>
            </a:r>
            <a:r>
              <a:rPr kumimoji="1" lang="en-US" altLang="ja-JP" sz="1100" b="1" u="sng">
                <a:solidFill>
                  <a:schemeClr val="tx1"/>
                </a:solidFill>
                <a:latin typeface="+mn-ea"/>
              </a:rPr>
              <a:t>2020</a:t>
            </a:r>
            <a:r>
              <a:rPr kumimoji="1" lang="ja-JP" altLang="en-US" sz="1100" b="1" u="sng">
                <a:solidFill>
                  <a:schemeClr val="tx1"/>
                </a:solidFill>
                <a:latin typeface="+mn-ea"/>
              </a:rPr>
              <a:t>年１２月策定、</a:t>
            </a:r>
            <a:r>
              <a:rPr kumimoji="1" lang="en-US" altLang="zh-TW" sz="1100" b="1" u="sng">
                <a:solidFill>
                  <a:schemeClr val="tx1"/>
                </a:solidFill>
                <a:latin typeface="+mn-ea"/>
              </a:rPr>
              <a:t>202</a:t>
            </a:r>
            <a:r>
              <a:rPr kumimoji="1" lang="ja-JP" altLang="en-US" sz="1100" b="1" u="sng">
                <a:solidFill>
                  <a:schemeClr val="tx1"/>
                </a:solidFill>
                <a:latin typeface="+mn-ea"/>
              </a:rPr>
              <a:t>５</a:t>
            </a:r>
            <a:r>
              <a:rPr kumimoji="1" lang="zh-TW" altLang="en-US" sz="1100" b="1" u="sng">
                <a:solidFill>
                  <a:schemeClr val="tx1"/>
                </a:solidFill>
                <a:latin typeface="+mn-ea"/>
              </a:rPr>
              <a:t>年</a:t>
            </a:r>
            <a:r>
              <a:rPr kumimoji="1" lang="ja-JP" altLang="en-US" sz="1100" b="1" u="sng">
                <a:solidFill>
                  <a:schemeClr val="tx1"/>
                </a:solidFill>
                <a:latin typeface="+mn-ea"/>
              </a:rPr>
              <a:t>３</a:t>
            </a:r>
            <a:r>
              <a:rPr kumimoji="1" lang="zh-TW" altLang="en-US" sz="1100" b="1" u="sng">
                <a:solidFill>
                  <a:schemeClr val="tx1"/>
                </a:solidFill>
                <a:latin typeface="+mn-ea"/>
              </a:rPr>
              <a:t>月</a:t>
            </a:r>
            <a:r>
              <a:rPr kumimoji="1" lang="ja-JP" altLang="en-US" sz="1100" b="1" u="sng">
                <a:solidFill>
                  <a:schemeClr val="tx1"/>
                </a:solidFill>
                <a:latin typeface="+mn-ea"/>
              </a:rPr>
              <a:t>改定</a:t>
            </a:r>
            <a:r>
              <a:rPr kumimoji="1" lang="zh-TW" altLang="en-US" sz="1100" b="1" u="sng">
                <a:solidFill>
                  <a:schemeClr val="tx1"/>
                </a:solidFill>
                <a:latin typeface="+mn-ea"/>
              </a:rPr>
              <a:t>）</a:t>
            </a:r>
            <a:endParaRPr kumimoji="1" lang="ja-JP" altLang="en-US" sz="1600" b="1" u="sng">
              <a:solidFill>
                <a:schemeClr val="tx1"/>
              </a:solidFill>
              <a:latin typeface="+mn-ea"/>
            </a:endParaRPr>
          </a:p>
        </p:txBody>
      </p:sp>
      <p:sp>
        <p:nvSpPr>
          <p:cNvPr id="10" name="テキスト ボックス 9">
            <a:extLst>
              <a:ext uri="{FF2B5EF4-FFF2-40B4-BE49-F238E27FC236}">
                <a16:creationId xmlns:a16="http://schemas.microsoft.com/office/drawing/2014/main" id="{57426792-CE25-E462-D4A8-3FCC485B2D14}"/>
              </a:ext>
            </a:extLst>
          </p:cNvPr>
          <p:cNvSpPr txBox="1"/>
          <p:nvPr/>
        </p:nvSpPr>
        <p:spPr>
          <a:xfrm>
            <a:off x="580802" y="2930139"/>
            <a:ext cx="8667974" cy="567015"/>
          </a:xfrm>
          <a:prstGeom prst="rect">
            <a:avLst/>
          </a:prstGeom>
          <a:noFill/>
        </p:spPr>
        <p:txBody>
          <a:bodyPr wrap="square" rtlCol="0">
            <a:spAutoFit/>
          </a:bodyPr>
          <a:lstStyle/>
          <a:p>
            <a:pPr>
              <a:lnSpc>
                <a:spcPts val="2000"/>
              </a:lnSpc>
              <a:spcAft>
                <a:spcPts val="900"/>
              </a:spcAft>
              <a:buClr>
                <a:srgbClr val="8FAADC"/>
              </a:buClr>
            </a:pPr>
            <a:r>
              <a:rPr lang="ja-JP" altLang="en-US" sz="1400" dirty="0">
                <a:latin typeface="BIZ UDPゴシック" panose="020B0400000000000000" pitchFamily="50" charset="-128"/>
                <a:ea typeface="BIZ UDPゴシック" panose="020B0400000000000000" pitchFamily="50" charset="-128"/>
              </a:rPr>
              <a:t>　デジタル技術やデータを活用して、</a:t>
            </a:r>
            <a:r>
              <a:rPr lang="ja-JP" altLang="en-US" sz="1400" dirty="0">
                <a:highlight>
                  <a:srgbClr val="F9FDBF"/>
                </a:highlight>
                <a:latin typeface="BIZ UDPゴシック" panose="020B0400000000000000" pitchFamily="50" charset="-128"/>
                <a:ea typeface="BIZ UDPゴシック" panose="020B0400000000000000" pitchFamily="50" charset="-128"/>
              </a:rPr>
              <a:t>住民の利便性を向上</a:t>
            </a:r>
            <a:r>
              <a:rPr lang="ja-JP" altLang="en-US" sz="1400" dirty="0">
                <a:latin typeface="BIZ UDPゴシック" panose="020B0400000000000000" pitchFamily="50" charset="-128"/>
                <a:ea typeface="BIZ UDPゴシック" panose="020B0400000000000000" pitchFamily="50" charset="-128"/>
              </a:rPr>
              <a:t>させるとともに、デジタル技術や</a:t>
            </a:r>
            <a:r>
              <a:rPr lang="en-US" altLang="ja-JP" sz="1400" dirty="0">
                <a:latin typeface="BIZ UDPゴシック" panose="020B0400000000000000" pitchFamily="50" charset="-128"/>
                <a:ea typeface="BIZ UDPゴシック" panose="020B0400000000000000" pitchFamily="50" charset="-128"/>
              </a:rPr>
              <a:t>AI</a:t>
            </a:r>
            <a:r>
              <a:rPr lang="ja-JP" altLang="en-US" sz="1400" dirty="0">
                <a:latin typeface="BIZ UDPゴシック" panose="020B0400000000000000" pitchFamily="50" charset="-128"/>
                <a:ea typeface="BIZ UDPゴシック" panose="020B0400000000000000" pitchFamily="50" charset="-128"/>
              </a:rPr>
              <a:t>等の活用により</a:t>
            </a:r>
            <a:r>
              <a:rPr lang="ja-JP" altLang="en-US" sz="1400" dirty="0">
                <a:highlight>
                  <a:srgbClr val="F9FDBF"/>
                </a:highlight>
                <a:latin typeface="BIZ UDPゴシック" panose="020B0400000000000000" pitchFamily="50" charset="-128"/>
                <a:ea typeface="BIZ UDPゴシック" panose="020B0400000000000000" pitchFamily="50" charset="-128"/>
              </a:rPr>
              <a:t>業務効率化</a:t>
            </a:r>
            <a:r>
              <a:rPr lang="ja-JP" altLang="en-US" sz="1400" dirty="0">
                <a:latin typeface="BIZ UDPゴシック" panose="020B0400000000000000" pitchFamily="50" charset="-128"/>
                <a:ea typeface="BIZ UDPゴシック" panose="020B0400000000000000" pitchFamily="50" charset="-128"/>
              </a:rPr>
              <a:t>を図り、</a:t>
            </a:r>
            <a:r>
              <a:rPr lang="ja-JP" altLang="en-US" sz="1400" dirty="0">
                <a:highlight>
                  <a:srgbClr val="F9FDBF"/>
                </a:highlight>
                <a:latin typeface="BIZ UDPゴシック" panose="020B0400000000000000" pitchFamily="50" charset="-128"/>
                <a:ea typeface="BIZ UDPゴシック" panose="020B0400000000000000" pitchFamily="50" charset="-128"/>
              </a:rPr>
              <a:t>人的資源を行政サービスの更なる向上に繋げていく</a:t>
            </a:r>
            <a:r>
              <a:rPr lang="ja-JP" altLang="en-US" sz="1400" dirty="0">
                <a:latin typeface="BIZ UDPゴシック" panose="020B0400000000000000" pitchFamily="50" charset="-128"/>
                <a:ea typeface="BIZ UDPゴシック" panose="020B0400000000000000" pitchFamily="50" charset="-128"/>
              </a:rPr>
              <a:t>必要があるとしている。</a:t>
            </a:r>
          </a:p>
        </p:txBody>
      </p:sp>
      <p:sp>
        <p:nvSpPr>
          <p:cNvPr id="3" name="正方形/長方形 2">
            <a:extLst>
              <a:ext uri="{FF2B5EF4-FFF2-40B4-BE49-F238E27FC236}">
                <a16:creationId xmlns:a16="http://schemas.microsoft.com/office/drawing/2014/main" id="{489A4B57-FBF7-FD68-021D-4043BBAB3D4A}"/>
              </a:ext>
            </a:extLst>
          </p:cNvPr>
          <p:cNvSpPr/>
          <p:nvPr/>
        </p:nvSpPr>
        <p:spPr>
          <a:xfrm>
            <a:off x="291665" y="5400106"/>
            <a:ext cx="5724748" cy="36261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600" b="1" u="sng">
                <a:solidFill>
                  <a:schemeClr val="tx1"/>
                </a:solidFill>
              </a:rPr>
              <a:t>◆　あいち行革プラン２０２５</a:t>
            </a:r>
            <a:r>
              <a:rPr kumimoji="1" lang="ja-JP" altLang="en-US" sz="2400" b="1" u="sng">
                <a:solidFill>
                  <a:schemeClr val="tx1"/>
                </a:solidFill>
                <a:latin typeface="+mn-ea"/>
              </a:rPr>
              <a:t>　</a:t>
            </a:r>
            <a:r>
              <a:rPr kumimoji="1" lang="zh-TW" altLang="en-US" sz="1100" b="1" u="sng">
                <a:solidFill>
                  <a:schemeClr val="tx1"/>
                </a:solidFill>
                <a:latin typeface="+mn-ea"/>
              </a:rPr>
              <a:t>（</a:t>
            </a:r>
            <a:r>
              <a:rPr kumimoji="1" lang="en-US" altLang="zh-TW" sz="1100" b="1" u="sng">
                <a:solidFill>
                  <a:schemeClr val="tx1"/>
                </a:solidFill>
                <a:latin typeface="+mn-ea"/>
              </a:rPr>
              <a:t>202</a:t>
            </a:r>
            <a:r>
              <a:rPr kumimoji="1" lang="ja-JP" altLang="en-US" sz="1100" b="1" u="sng">
                <a:solidFill>
                  <a:schemeClr val="tx1"/>
                </a:solidFill>
                <a:latin typeface="+mn-ea"/>
              </a:rPr>
              <a:t>４</a:t>
            </a:r>
            <a:r>
              <a:rPr kumimoji="1" lang="zh-TW" altLang="en-US" sz="1100" b="1" u="sng">
                <a:solidFill>
                  <a:schemeClr val="tx1"/>
                </a:solidFill>
                <a:latin typeface="+mn-ea"/>
              </a:rPr>
              <a:t>年</a:t>
            </a:r>
            <a:r>
              <a:rPr kumimoji="1" lang="ja-JP" altLang="en-US" sz="1100" b="1" u="sng">
                <a:solidFill>
                  <a:schemeClr val="tx1"/>
                </a:solidFill>
                <a:latin typeface="+mn-ea"/>
              </a:rPr>
              <a:t>１２</a:t>
            </a:r>
            <a:r>
              <a:rPr kumimoji="1" lang="zh-TW" altLang="en-US" sz="1100" b="1" u="sng">
                <a:solidFill>
                  <a:schemeClr val="tx1"/>
                </a:solidFill>
                <a:latin typeface="+mn-ea"/>
              </a:rPr>
              <a:t>月</a:t>
            </a:r>
            <a:r>
              <a:rPr kumimoji="1" lang="ja-JP" altLang="en-US" sz="1100" b="1" u="sng">
                <a:solidFill>
                  <a:schemeClr val="tx1"/>
                </a:solidFill>
                <a:latin typeface="+mn-ea"/>
              </a:rPr>
              <a:t>策定</a:t>
            </a:r>
            <a:r>
              <a:rPr kumimoji="1" lang="zh-TW" altLang="en-US" sz="1100" b="1" u="sng">
                <a:solidFill>
                  <a:schemeClr val="tx1"/>
                </a:solidFill>
                <a:latin typeface="+mn-ea"/>
              </a:rPr>
              <a:t>）</a:t>
            </a:r>
            <a:endParaRPr kumimoji="1" lang="ja-JP" altLang="en-US" sz="1600" b="1" u="sng">
              <a:solidFill>
                <a:schemeClr val="tx1"/>
              </a:solidFill>
            </a:endParaRPr>
          </a:p>
        </p:txBody>
      </p:sp>
      <p:sp>
        <p:nvSpPr>
          <p:cNvPr id="11" name="四角形: 対角を丸める 10">
            <a:extLst>
              <a:ext uri="{FF2B5EF4-FFF2-40B4-BE49-F238E27FC236}">
                <a16:creationId xmlns:a16="http://schemas.microsoft.com/office/drawing/2014/main" id="{90C5B510-9C5F-F766-5241-DC53847D4A91}"/>
              </a:ext>
            </a:extLst>
          </p:cNvPr>
          <p:cNvSpPr/>
          <p:nvPr/>
        </p:nvSpPr>
        <p:spPr>
          <a:xfrm>
            <a:off x="311838" y="5042309"/>
            <a:ext cx="1620000" cy="338554"/>
          </a:xfrm>
          <a:prstGeom prst="round2DiagRect">
            <a:avLst>
              <a:gd name="adj1" fmla="val 0"/>
              <a:gd name="adj2" fmla="val 30316"/>
            </a:avLst>
          </a:prstGeom>
          <a:solidFill>
            <a:srgbClr val="005B99"/>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b="1" kern="0">
                <a:solidFill>
                  <a:prstClr val="white"/>
                </a:solidFill>
                <a:latin typeface="BIZ UDPゴシック" panose="020B0400000000000000" pitchFamily="50" charset="-128"/>
                <a:ea typeface="BIZ UDPゴシック" panose="020B0400000000000000" pitchFamily="50" charset="-128"/>
              </a:rPr>
              <a:t>県の動向</a:t>
            </a:r>
            <a:endParaRPr kumimoji="1" lang="ja-JP" altLang="en-US" b="1" i="0" u="none" strike="noStrike" kern="0" cap="none" spc="0" normalizeH="0" baseline="0" noProof="0">
              <a:ln>
                <a:noFill/>
              </a:ln>
              <a:solidFill>
                <a:prstClr val="white"/>
              </a:solidFill>
              <a:uLnTx/>
              <a:uFillTx/>
              <a:latin typeface="BIZ UDPゴシック" panose="020B0400000000000000" pitchFamily="50" charset="-128"/>
              <a:ea typeface="BIZ UDPゴシック" panose="020B0400000000000000" pitchFamily="50" charset="-128"/>
            </a:endParaRPr>
          </a:p>
        </p:txBody>
      </p:sp>
      <p:sp>
        <p:nvSpPr>
          <p:cNvPr id="13" name="四角形: 対角を丸める 12">
            <a:extLst>
              <a:ext uri="{FF2B5EF4-FFF2-40B4-BE49-F238E27FC236}">
                <a16:creationId xmlns:a16="http://schemas.microsoft.com/office/drawing/2014/main" id="{B2AF64CE-9D4D-F0DD-F4C3-60CE7B1AFAEC}"/>
              </a:ext>
            </a:extLst>
          </p:cNvPr>
          <p:cNvSpPr/>
          <p:nvPr/>
        </p:nvSpPr>
        <p:spPr>
          <a:xfrm>
            <a:off x="311838" y="564195"/>
            <a:ext cx="1620000" cy="338554"/>
          </a:xfrm>
          <a:prstGeom prst="round2DiagRect">
            <a:avLst>
              <a:gd name="adj1" fmla="val 0"/>
              <a:gd name="adj2" fmla="val 30316"/>
            </a:avLst>
          </a:prstGeom>
          <a:solidFill>
            <a:srgbClr val="005B99"/>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b="1" kern="0">
                <a:solidFill>
                  <a:prstClr val="white"/>
                </a:solidFill>
                <a:latin typeface="BIZ UDPゴシック" panose="020B0400000000000000" pitchFamily="50" charset="-128"/>
                <a:ea typeface="BIZ UDPゴシック" panose="020B0400000000000000" pitchFamily="50" charset="-128"/>
              </a:rPr>
              <a:t>国の動向</a:t>
            </a:r>
            <a:endParaRPr kumimoji="1" lang="ja-JP" altLang="en-US" b="1" i="0" u="none" strike="noStrike" kern="0" cap="none" spc="0" normalizeH="0" baseline="0" noProof="0">
              <a:ln>
                <a:noFill/>
              </a:ln>
              <a:solidFill>
                <a:prstClr val="white"/>
              </a:solidFill>
              <a:uLnTx/>
              <a:uFillTx/>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8951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四角形: 角を丸くする 13">
            <a:extLst>
              <a:ext uri="{FF2B5EF4-FFF2-40B4-BE49-F238E27FC236}">
                <a16:creationId xmlns:a16="http://schemas.microsoft.com/office/drawing/2014/main" id="{44E326FF-92A3-45AE-5A66-74D5E1A3BC32}"/>
              </a:ext>
            </a:extLst>
          </p:cNvPr>
          <p:cNvSpPr/>
          <p:nvPr/>
        </p:nvSpPr>
        <p:spPr>
          <a:xfrm>
            <a:off x="5075955" y="3286897"/>
            <a:ext cx="4125194" cy="900000"/>
          </a:xfrm>
          <a:prstGeom prst="roundRect">
            <a:avLst>
              <a:gd name="adj" fmla="val 11337"/>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r>
              <a:rPr kumimoji="1" lang="ja-JP" altLang="en-US" sz="1600">
                <a:solidFill>
                  <a:schemeClr val="tx1"/>
                </a:solidFill>
                <a:latin typeface="+mn-ea"/>
              </a:rPr>
              <a:t>  地域社会</a:t>
            </a:r>
            <a:endParaRPr kumimoji="1" lang="en-US" altLang="ja-JP" sz="1600">
              <a:solidFill>
                <a:schemeClr val="tx1"/>
              </a:solidFill>
              <a:latin typeface="+mn-ea"/>
            </a:endParaRPr>
          </a:p>
          <a:p>
            <a:pPr algn="ctr"/>
            <a:endParaRPr kumimoji="1" lang="en-US" altLang="ja-JP" sz="1600">
              <a:solidFill>
                <a:schemeClr val="tx1"/>
              </a:solidFill>
              <a:latin typeface="+mn-ea"/>
            </a:endParaRPr>
          </a:p>
          <a:p>
            <a:pPr algn="ctr"/>
            <a:endParaRPr kumimoji="1" lang="ja-JP" altLang="en-US" sz="1600">
              <a:solidFill>
                <a:schemeClr val="tx1"/>
              </a:solidFill>
              <a:latin typeface="+mn-ea"/>
            </a:endParaRPr>
          </a:p>
        </p:txBody>
      </p:sp>
      <p:sp>
        <p:nvSpPr>
          <p:cNvPr id="7" name="四角形: 角を丸くする 6">
            <a:extLst>
              <a:ext uri="{FF2B5EF4-FFF2-40B4-BE49-F238E27FC236}">
                <a16:creationId xmlns:a16="http://schemas.microsoft.com/office/drawing/2014/main" id="{ED97AE8B-E79D-EF83-6139-07B8211345F9}"/>
              </a:ext>
            </a:extLst>
          </p:cNvPr>
          <p:cNvSpPr/>
          <p:nvPr/>
        </p:nvSpPr>
        <p:spPr>
          <a:xfrm>
            <a:off x="684527" y="3289285"/>
            <a:ext cx="4125195" cy="900000"/>
          </a:xfrm>
          <a:prstGeom prst="roundRect">
            <a:avLst>
              <a:gd name="adj" fmla="val 11337"/>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rtlCol="0" anchor="ctr"/>
          <a:lstStyle/>
          <a:p>
            <a:r>
              <a:rPr kumimoji="1" lang="ja-JP" altLang="en-US" sz="1600">
                <a:solidFill>
                  <a:schemeClr val="tx1"/>
                </a:solidFill>
                <a:latin typeface="+mn-ea"/>
              </a:rPr>
              <a:t>　　 産業</a:t>
            </a:r>
            <a:endParaRPr kumimoji="1" lang="en-US" altLang="ja-JP" sz="1600">
              <a:solidFill>
                <a:schemeClr val="tx1"/>
              </a:solidFill>
              <a:latin typeface="+mn-ea"/>
            </a:endParaRPr>
          </a:p>
          <a:p>
            <a:endParaRPr kumimoji="1" lang="en-US" altLang="ja-JP" sz="1600">
              <a:solidFill>
                <a:schemeClr val="tx1"/>
              </a:solidFill>
              <a:latin typeface="+mn-ea"/>
            </a:endParaRPr>
          </a:p>
          <a:p>
            <a:endParaRPr kumimoji="1" lang="ja-JP" altLang="en-US" sz="1600">
              <a:solidFill>
                <a:schemeClr val="tx1"/>
              </a:solidFill>
              <a:latin typeface="+mn-ea"/>
            </a:endParaRPr>
          </a:p>
        </p:txBody>
      </p:sp>
      <p:sp>
        <p:nvSpPr>
          <p:cNvPr id="18" name="四角形: 角を丸くする 17">
            <a:extLst>
              <a:ext uri="{FF2B5EF4-FFF2-40B4-BE49-F238E27FC236}">
                <a16:creationId xmlns:a16="http://schemas.microsoft.com/office/drawing/2014/main" id="{7259C305-E635-CDB4-7A20-743D6332CF1A}"/>
              </a:ext>
            </a:extLst>
          </p:cNvPr>
          <p:cNvSpPr/>
          <p:nvPr/>
        </p:nvSpPr>
        <p:spPr>
          <a:xfrm>
            <a:off x="5075952" y="4319341"/>
            <a:ext cx="4125197" cy="900000"/>
          </a:xfrm>
          <a:prstGeom prst="roundRect">
            <a:avLst>
              <a:gd name="adj" fmla="val 11337"/>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r>
              <a:rPr kumimoji="1" lang="ja-JP" altLang="en-US" sz="1600">
                <a:solidFill>
                  <a:schemeClr val="tx1"/>
                </a:solidFill>
                <a:latin typeface="+mn-ea"/>
              </a:rPr>
              <a:t>　　 人材</a:t>
            </a:r>
            <a:endParaRPr kumimoji="1" lang="en-US" altLang="ja-JP" sz="1600">
              <a:solidFill>
                <a:schemeClr val="tx1"/>
              </a:solidFill>
              <a:latin typeface="+mn-ea"/>
            </a:endParaRPr>
          </a:p>
          <a:p>
            <a:endParaRPr kumimoji="1" lang="en-US" altLang="ja-JP" sz="1600">
              <a:solidFill>
                <a:schemeClr val="tx1"/>
              </a:solidFill>
              <a:latin typeface="+mn-ea"/>
            </a:endParaRPr>
          </a:p>
          <a:p>
            <a:endParaRPr kumimoji="1" lang="ja-JP" altLang="en-US" sz="1600">
              <a:solidFill>
                <a:schemeClr val="tx1"/>
              </a:solidFill>
              <a:latin typeface="+mn-ea"/>
            </a:endParaRPr>
          </a:p>
        </p:txBody>
      </p:sp>
      <p:pic>
        <p:nvPicPr>
          <p:cNvPr id="20" name="グラフィックス 19" descr="生産 単色塗りつぶし">
            <a:extLst>
              <a:ext uri="{FF2B5EF4-FFF2-40B4-BE49-F238E27FC236}">
                <a16:creationId xmlns:a16="http://schemas.microsoft.com/office/drawing/2014/main" id="{1B28A838-1122-78DC-96E9-2D5BF9AF18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7971" y="3603200"/>
            <a:ext cx="504000" cy="598157"/>
          </a:xfrm>
          <a:prstGeom prst="rect">
            <a:avLst/>
          </a:prstGeom>
        </p:spPr>
      </p:pic>
      <p:pic>
        <p:nvPicPr>
          <p:cNvPr id="22" name="グラフィックス 21" descr="近隣 単色塗りつぶし">
            <a:extLst>
              <a:ext uri="{FF2B5EF4-FFF2-40B4-BE49-F238E27FC236}">
                <a16:creationId xmlns:a16="http://schemas.microsoft.com/office/drawing/2014/main" id="{D1F193A2-F2B9-754A-F877-2E69B22E9BB5}"/>
              </a:ext>
            </a:extLst>
          </p:cNvPr>
          <p:cNvPicPr>
            <a:picLocks noChangeAspect="1"/>
          </p:cNvPicPr>
          <p:nvPr/>
        </p:nvPicPr>
        <p:blipFill>
          <a:blip r:embed="rId5">
            <a:extLst>
              <a:ext uri="{96DAC541-7B7A-43D3-8B79-37D633B846F1}">
                <asvg:svgBlip xmlns:asvg="http://schemas.microsoft.com/office/drawing/2016/SVG/main" r:embed="rId6"/>
              </a:ext>
            </a:extLst>
          </a:blip>
          <a:srcRect t="42166"/>
          <a:stretch/>
        </p:blipFill>
        <p:spPr>
          <a:xfrm>
            <a:off x="5349216" y="3788325"/>
            <a:ext cx="720000" cy="416403"/>
          </a:xfrm>
          <a:prstGeom prst="rect">
            <a:avLst/>
          </a:prstGeom>
        </p:spPr>
      </p:pic>
      <p:pic>
        <p:nvPicPr>
          <p:cNvPr id="24" name="グラフィックス 23" descr="人工知能 単色塗りつぶし">
            <a:extLst>
              <a:ext uri="{FF2B5EF4-FFF2-40B4-BE49-F238E27FC236}">
                <a16:creationId xmlns:a16="http://schemas.microsoft.com/office/drawing/2014/main" id="{8AA65956-869D-E082-DC6A-E4E9E602296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62325" y="4669266"/>
            <a:ext cx="504000" cy="504000"/>
          </a:xfrm>
          <a:prstGeom prst="rect">
            <a:avLst/>
          </a:prstGeom>
        </p:spPr>
      </p:pic>
      <p:sp>
        <p:nvSpPr>
          <p:cNvPr id="12" name="タイトル 1">
            <a:extLst>
              <a:ext uri="{FF2B5EF4-FFF2-40B4-BE49-F238E27FC236}">
                <a16:creationId xmlns:a16="http://schemas.microsoft.com/office/drawing/2014/main" id="{CE87B5F5-D40D-6E07-C164-DD6A8FFC9377}"/>
              </a:ext>
            </a:extLst>
          </p:cNvPr>
          <p:cNvSpPr txBox="1">
            <a:spLocks/>
          </p:cNvSpPr>
          <p:nvPr/>
        </p:nvSpPr>
        <p:spPr>
          <a:xfrm>
            <a:off x="359612" y="262600"/>
            <a:ext cx="9546388" cy="3385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2800" b="1" kern="1200">
                <a:solidFill>
                  <a:srgbClr val="005B99"/>
                </a:solidFill>
                <a:latin typeface="BIZ UDPゴシック" panose="020B0400000000000000" pitchFamily="50" charset="-128"/>
                <a:ea typeface="BIZ UDPゴシック" panose="020B0400000000000000" pitchFamily="50" charset="-128"/>
                <a:cs typeface="+mj-cs"/>
              </a:defRPr>
            </a:lvl1pPr>
          </a:lstStyle>
          <a:p>
            <a:r>
              <a:rPr lang="ja-JP" altLang="en-US" sz="2000"/>
              <a:t>（２）　</a:t>
            </a:r>
            <a:r>
              <a:rPr lang="ja-JP" altLang="en-US" sz="2000" b="0">
                <a:solidFill>
                  <a:schemeClr val="tx2">
                    <a:lumMod val="50000"/>
                  </a:schemeClr>
                </a:solidFill>
              </a:rPr>
              <a:t>取組継続の必要性</a:t>
            </a:r>
            <a:endParaRPr lang="en-US" altLang="ja-JP" sz="2000" b="0">
              <a:solidFill>
                <a:schemeClr val="tx2">
                  <a:lumMod val="50000"/>
                </a:schemeClr>
              </a:solidFill>
            </a:endParaRPr>
          </a:p>
        </p:txBody>
      </p:sp>
      <p:sp>
        <p:nvSpPr>
          <p:cNvPr id="8" name="テキスト ボックス 7">
            <a:extLst>
              <a:ext uri="{FF2B5EF4-FFF2-40B4-BE49-F238E27FC236}">
                <a16:creationId xmlns:a16="http://schemas.microsoft.com/office/drawing/2014/main" id="{A28FC0FA-4F21-70DC-6CE5-B92B1F274B0E}"/>
              </a:ext>
            </a:extLst>
          </p:cNvPr>
          <p:cNvSpPr txBox="1"/>
          <p:nvPr/>
        </p:nvSpPr>
        <p:spPr>
          <a:xfrm>
            <a:off x="1613642" y="5620002"/>
            <a:ext cx="6678713" cy="770513"/>
          </a:xfrm>
          <a:prstGeom prst="roundRect">
            <a:avLst>
              <a:gd name="adj" fmla="val 25274"/>
            </a:avLst>
          </a:prstGeom>
          <a:solidFill>
            <a:schemeClr val="accent4">
              <a:lumMod val="40000"/>
              <a:lumOff val="60000"/>
            </a:schemeClr>
          </a:solidFill>
        </p:spPr>
        <p:txBody>
          <a:bodyPr wrap="square" rtlCol="0">
            <a:spAutoFit/>
          </a:bodyPr>
          <a:lstStyle/>
          <a:p>
            <a:pPr marL="182563" indent="-182563" algn="ctr">
              <a:spcBef>
                <a:spcPts val="300"/>
              </a:spcBef>
              <a:spcAft>
                <a:spcPts val="300"/>
              </a:spcAft>
            </a:pPr>
            <a:r>
              <a:rPr kumimoji="1" lang="ja-JP" altLang="en-US" sz="1600">
                <a:latin typeface="+mn-ea"/>
              </a:rPr>
              <a:t>　社会情勢の変化やデジタル技術の進展を的確に捉え、</a:t>
            </a:r>
            <a:endParaRPr kumimoji="1" lang="en-US" altLang="ja-JP" sz="1600">
              <a:latin typeface="+mn-ea"/>
            </a:endParaRPr>
          </a:p>
          <a:p>
            <a:pPr marL="182563" indent="-182563" algn="ctr">
              <a:spcBef>
                <a:spcPts val="300"/>
              </a:spcBef>
              <a:spcAft>
                <a:spcPts val="300"/>
              </a:spcAft>
            </a:pPr>
            <a:r>
              <a:rPr kumimoji="1" lang="ja-JP" altLang="en-US" sz="1600">
                <a:latin typeface="+mn-ea"/>
              </a:rPr>
              <a:t>県全体のデジタル化・</a:t>
            </a:r>
            <a:r>
              <a:rPr kumimoji="1" lang="en-US" altLang="ja-JP" sz="1600">
                <a:latin typeface="+mn-ea"/>
              </a:rPr>
              <a:t>DX</a:t>
            </a:r>
            <a:r>
              <a:rPr kumimoji="1" lang="ja-JP" altLang="en-US" sz="1600">
                <a:latin typeface="+mn-ea"/>
              </a:rPr>
              <a:t>推進に引き続き取り組む必要がある。</a:t>
            </a:r>
            <a:endParaRPr kumimoji="1" lang="en-US" altLang="ja-JP" sz="1600">
              <a:latin typeface="+mn-ea"/>
            </a:endParaRPr>
          </a:p>
        </p:txBody>
      </p:sp>
      <p:sp>
        <p:nvSpPr>
          <p:cNvPr id="9" name="フローチャート: 組合せ 8">
            <a:extLst>
              <a:ext uri="{FF2B5EF4-FFF2-40B4-BE49-F238E27FC236}">
                <a16:creationId xmlns:a16="http://schemas.microsoft.com/office/drawing/2014/main" id="{A73D0BD7-55DB-9DBB-F0AD-9872E76F1F10}"/>
              </a:ext>
            </a:extLst>
          </p:cNvPr>
          <p:cNvSpPr/>
          <p:nvPr/>
        </p:nvSpPr>
        <p:spPr>
          <a:xfrm>
            <a:off x="3873000" y="5334790"/>
            <a:ext cx="2160000" cy="211467"/>
          </a:xfrm>
          <a:prstGeom prst="flowChartMerg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プレースホルダー 4">
            <a:extLst>
              <a:ext uri="{FF2B5EF4-FFF2-40B4-BE49-F238E27FC236}">
                <a16:creationId xmlns:a16="http://schemas.microsoft.com/office/drawing/2014/main" id="{18BAB812-1452-A1F3-BCCF-6CB7E8B73898}"/>
              </a:ext>
            </a:extLst>
          </p:cNvPr>
          <p:cNvSpPr txBox="1">
            <a:spLocks/>
          </p:cNvSpPr>
          <p:nvPr/>
        </p:nvSpPr>
        <p:spPr>
          <a:xfrm>
            <a:off x="6348261" y="4409632"/>
            <a:ext cx="2852887" cy="720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tIns="72000" bIns="72000"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66700" indent="-266700">
              <a:lnSpc>
                <a:spcPct val="100000"/>
              </a:lnSpc>
              <a:spcBef>
                <a:spcPts val="600"/>
              </a:spcBef>
              <a:buClr>
                <a:schemeClr val="accent5"/>
              </a:buClr>
              <a:buNone/>
            </a:pPr>
            <a:r>
              <a:rPr lang="ja-JP" altLang="en-US" sz="1400" kern="0" dirty="0">
                <a:solidFill>
                  <a:srgbClr val="000000"/>
                </a:solidFill>
                <a:latin typeface="+mn-ea"/>
              </a:rPr>
              <a:t>デジタル技術を理解して</a:t>
            </a:r>
            <a:endParaRPr lang="en-US" altLang="ja-JP" sz="1400" kern="0" dirty="0">
              <a:solidFill>
                <a:srgbClr val="000000"/>
              </a:solidFill>
              <a:latin typeface="+mn-ea"/>
            </a:endParaRPr>
          </a:p>
          <a:p>
            <a:pPr marL="266700" indent="-266700">
              <a:lnSpc>
                <a:spcPct val="100000"/>
              </a:lnSpc>
              <a:spcBef>
                <a:spcPts val="600"/>
              </a:spcBef>
              <a:buClr>
                <a:schemeClr val="accent5"/>
              </a:buClr>
              <a:buNone/>
            </a:pPr>
            <a:r>
              <a:rPr lang="ja-JP" altLang="en-US" sz="1400" kern="0" dirty="0">
                <a:solidFill>
                  <a:srgbClr val="000000"/>
                </a:solidFill>
                <a:latin typeface="+mn-ea"/>
              </a:rPr>
              <a:t>活用できる人材の育成</a:t>
            </a:r>
            <a:endParaRPr lang="en-US" altLang="ja-JP" sz="1400" kern="0" dirty="0">
              <a:solidFill>
                <a:srgbClr val="000000"/>
              </a:solidFill>
              <a:latin typeface="+mn-ea"/>
              <a:ea typeface="+mn-ea"/>
            </a:endParaRPr>
          </a:p>
        </p:txBody>
      </p:sp>
      <p:sp>
        <p:nvSpPr>
          <p:cNvPr id="3" name="テキスト プレースホルダー 4">
            <a:extLst>
              <a:ext uri="{FF2B5EF4-FFF2-40B4-BE49-F238E27FC236}">
                <a16:creationId xmlns:a16="http://schemas.microsoft.com/office/drawing/2014/main" id="{B9DA89C1-D9A2-AE46-DC64-F1E06B26FA07}"/>
              </a:ext>
            </a:extLst>
          </p:cNvPr>
          <p:cNvSpPr txBox="1">
            <a:spLocks/>
          </p:cNvSpPr>
          <p:nvPr/>
        </p:nvSpPr>
        <p:spPr>
          <a:xfrm>
            <a:off x="1951049" y="3371967"/>
            <a:ext cx="2858671" cy="720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tIns="72000" bIns="72000"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66700" indent="-266700">
              <a:lnSpc>
                <a:spcPct val="100000"/>
              </a:lnSpc>
              <a:spcBef>
                <a:spcPts val="600"/>
              </a:spcBef>
              <a:buClr>
                <a:schemeClr val="accent5"/>
              </a:buClr>
              <a:buNone/>
            </a:pPr>
            <a:r>
              <a:rPr lang="ja-JP" altLang="en-US" sz="1400" kern="0">
                <a:solidFill>
                  <a:srgbClr val="000000"/>
                </a:solidFill>
                <a:latin typeface="+mn-ea"/>
              </a:rPr>
              <a:t>技術革新による</a:t>
            </a:r>
            <a:endParaRPr lang="en-US" altLang="ja-JP" sz="1400" kern="0">
              <a:solidFill>
                <a:srgbClr val="000000"/>
              </a:solidFill>
              <a:latin typeface="+mn-ea"/>
            </a:endParaRPr>
          </a:p>
          <a:p>
            <a:pPr marL="266700" indent="-266700">
              <a:lnSpc>
                <a:spcPct val="100000"/>
              </a:lnSpc>
              <a:spcBef>
                <a:spcPts val="600"/>
              </a:spcBef>
              <a:buClr>
                <a:schemeClr val="accent5"/>
              </a:buClr>
              <a:buNone/>
            </a:pPr>
            <a:r>
              <a:rPr lang="ja-JP" altLang="en-US" sz="1400" kern="0">
                <a:solidFill>
                  <a:srgbClr val="000000"/>
                </a:solidFill>
                <a:latin typeface="+mn-ea"/>
              </a:rPr>
              <a:t>産業分野の変革への対応</a:t>
            </a:r>
            <a:endParaRPr lang="en-US" altLang="ja-JP" sz="1400" kern="0">
              <a:solidFill>
                <a:srgbClr val="000000"/>
              </a:solidFill>
              <a:latin typeface="+mn-ea"/>
              <a:ea typeface="+mn-ea"/>
            </a:endParaRPr>
          </a:p>
        </p:txBody>
      </p:sp>
      <p:sp>
        <p:nvSpPr>
          <p:cNvPr id="4" name="テキスト プレースホルダー 4">
            <a:extLst>
              <a:ext uri="{FF2B5EF4-FFF2-40B4-BE49-F238E27FC236}">
                <a16:creationId xmlns:a16="http://schemas.microsoft.com/office/drawing/2014/main" id="{1EBC7282-E7C5-40A6-DBB0-491C8CE96D07}"/>
              </a:ext>
            </a:extLst>
          </p:cNvPr>
          <p:cNvSpPr txBox="1">
            <a:spLocks/>
          </p:cNvSpPr>
          <p:nvPr/>
        </p:nvSpPr>
        <p:spPr>
          <a:xfrm>
            <a:off x="6342476" y="3371967"/>
            <a:ext cx="2858672" cy="720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tIns="72000" bIns="72000"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66700" indent="-266700">
              <a:lnSpc>
                <a:spcPct val="100000"/>
              </a:lnSpc>
              <a:spcBef>
                <a:spcPts val="600"/>
              </a:spcBef>
              <a:buClr>
                <a:schemeClr val="accent5"/>
              </a:buClr>
              <a:buNone/>
            </a:pPr>
            <a:r>
              <a:rPr lang="ja-JP" altLang="en-US" sz="1400" kern="0">
                <a:solidFill>
                  <a:srgbClr val="000000"/>
                </a:solidFill>
                <a:latin typeface="+mn-ea"/>
              </a:rPr>
              <a:t>豊かな地域社会の実現に向けた</a:t>
            </a:r>
          </a:p>
          <a:p>
            <a:pPr marL="266700" indent="-266700">
              <a:lnSpc>
                <a:spcPct val="100000"/>
              </a:lnSpc>
              <a:spcBef>
                <a:spcPts val="600"/>
              </a:spcBef>
              <a:buClr>
                <a:schemeClr val="accent5"/>
              </a:buClr>
              <a:buNone/>
            </a:pPr>
            <a:r>
              <a:rPr lang="ja-JP" altLang="en-US" sz="1400" kern="0">
                <a:solidFill>
                  <a:srgbClr val="000000"/>
                </a:solidFill>
                <a:latin typeface="+mn-ea"/>
              </a:rPr>
              <a:t>地域の活力維持・向上</a:t>
            </a:r>
            <a:endParaRPr lang="en-US" altLang="ja-JP" sz="1400" kern="0">
              <a:solidFill>
                <a:srgbClr val="000000"/>
              </a:solidFill>
              <a:latin typeface="+mn-ea"/>
              <a:ea typeface="+mn-ea"/>
            </a:endParaRPr>
          </a:p>
        </p:txBody>
      </p:sp>
      <p:sp>
        <p:nvSpPr>
          <p:cNvPr id="5" name="四角形: 角を丸くする 4">
            <a:extLst>
              <a:ext uri="{FF2B5EF4-FFF2-40B4-BE49-F238E27FC236}">
                <a16:creationId xmlns:a16="http://schemas.microsoft.com/office/drawing/2014/main" id="{8472B4B4-8C8D-6C94-2214-EED162AD3C66}"/>
              </a:ext>
            </a:extLst>
          </p:cNvPr>
          <p:cNvSpPr/>
          <p:nvPr/>
        </p:nvSpPr>
        <p:spPr>
          <a:xfrm>
            <a:off x="684526" y="4319341"/>
            <a:ext cx="4125196" cy="900000"/>
          </a:xfrm>
          <a:prstGeom prst="roundRect">
            <a:avLst>
              <a:gd name="adj" fmla="val 11337"/>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r>
              <a:rPr kumimoji="1" lang="ja-JP" altLang="en-US" sz="1600">
                <a:solidFill>
                  <a:schemeClr val="tx1"/>
                </a:solidFill>
                <a:latin typeface="+mn-ea"/>
              </a:rPr>
              <a:t>     行政</a:t>
            </a:r>
            <a:endParaRPr kumimoji="1" lang="en-US" altLang="ja-JP" sz="1600">
              <a:solidFill>
                <a:schemeClr val="tx1"/>
              </a:solidFill>
              <a:latin typeface="+mn-ea"/>
            </a:endParaRPr>
          </a:p>
          <a:p>
            <a:pPr algn="ctr"/>
            <a:endParaRPr kumimoji="1" lang="en-US" altLang="ja-JP" sz="1600">
              <a:solidFill>
                <a:schemeClr val="tx1"/>
              </a:solidFill>
              <a:latin typeface="+mn-ea"/>
            </a:endParaRPr>
          </a:p>
          <a:p>
            <a:pPr algn="ctr"/>
            <a:endParaRPr kumimoji="1" lang="ja-JP" altLang="en-US" sz="1600">
              <a:solidFill>
                <a:schemeClr val="tx1"/>
              </a:solidFill>
              <a:latin typeface="+mn-ea"/>
            </a:endParaRPr>
          </a:p>
        </p:txBody>
      </p:sp>
      <p:sp>
        <p:nvSpPr>
          <p:cNvPr id="6" name="テキスト プレースホルダー 4">
            <a:extLst>
              <a:ext uri="{FF2B5EF4-FFF2-40B4-BE49-F238E27FC236}">
                <a16:creationId xmlns:a16="http://schemas.microsoft.com/office/drawing/2014/main" id="{71B8E05C-3DC9-1EF4-7BE9-72AAC4FCAAA7}"/>
              </a:ext>
            </a:extLst>
          </p:cNvPr>
          <p:cNvSpPr txBox="1">
            <a:spLocks/>
          </p:cNvSpPr>
          <p:nvPr/>
        </p:nvSpPr>
        <p:spPr>
          <a:xfrm>
            <a:off x="1956834" y="4409632"/>
            <a:ext cx="2852887" cy="720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tIns="72000" bIns="72000"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66700" indent="-266700">
              <a:lnSpc>
                <a:spcPct val="100000"/>
              </a:lnSpc>
              <a:spcBef>
                <a:spcPts val="600"/>
              </a:spcBef>
              <a:buClr>
                <a:schemeClr val="accent5"/>
              </a:buClr>
              <a:buNone/>
            </a:pPr>
            <a:r>
              <a:rPr lang="ja-JP" altLang="en-US" sz="1400" kern="0" dirty="0">
                <a:solidFill>
                  <a:srgbClr val="000000"/>
                </a:solidFill>
                <a:latin typeface="+mn-ea"/>
                <a:ea typeface="+mn-ea"/>
              </a:rPr>
              <a:t>より質が高く持続可能な</a:t>
            </a:r>
            <a:endParaRPr lang="en-US" altLang="ja-JP" sz="1400" kern="0" dirty="0">
              <a:solidFill>
                <a:srgbClr val="000000"/>
              </a:solidFill>
              <a:latin typeface="+mn-ea"/>
              <a:ea typeface="+mn-ea"/>
            </a:endParaRPr>
          </a:p>
          <a:p>
            <a:pPr marL="266700" indent="-266700">
              <a:lnSpc>
                <a:spcPct val="100000"/>
              </a:lnSpc>
              <a:spcBef>
                <a:spcPts val="600"/>
              </a:spcBef>
              <a:buClr>
                <a:schemeClr val="accent5"/>
              </a:buClr>
              <a:buNone/>
            </a:pPr>
            <a:r>
              <a:rPr lang="ja-JP" altLang="en-US" sz="1400" kern="0" dirty="0">
                <a:solidFill>
                  <a:srgbClr val="000000"/>
                </a:solidFill>
                <a:latin typeface="+mn-ea"/>
                <a:ea typeface="+mn-ea"/>
              </a:rPr>
              <a:t>行政運営</a:t>
            </a:r>
            <a:endParaRPr lang="en-US" altLang="ja-JP" sz="1400" kern="0" dirty="0">
              <a:solidFill>
                <a:srgbClr val="000000"/>
              </a:solidFill>
              <a:latin typeface="+mn-ea"/>
              <a:ea typeface="+mn-ea"/>
            </a:endParaRPr>
          </a:p>
        </p:txBody>
      </p:sp>
      <p:pic>
        <p:nvPicPr>
          <p:cNvPr id="10" name="グラフィックス 9" descr="建物 単色塗りつぶし">
            <a:extLst>
              <a:ext uri="{FF2B5EF4-FFF2-40B4-BE49-F238E27FC236}">
                <a16:creationId xmlns:a16="http://schemas.microsoft.com/office/drawing/2014/main" id="{1772CE9D-C542-30D5-850B-1BC115F1C48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45040" y="4671689"/>
            <a:ext cx="504000" cy="504000"/>
          </a:xfrm>
          <a:prstGeom prst="rect">
            <a:avLst/>
          </a:prstGeom>
        </p:spPr>
      </p:pic>
      <p:sp>
        <p:nvSpPr>
          <p:cNvPr id="13" name="テキスト ボックス 12">
            <a:extLst>
              <a:ext uri="{FF2B5EF4-FFF2-40B4-BE49-F238E27FC236}">
                <a16:creationId xmlns:a16="http://schemas.microsoft.com/office/drawing/2014/main" id="{81B5FEC3-0CA0-61C6-9B3C-228A840307A2}"/>
              </a:ext>
            </a:extLst>
          </p:cNvPr>
          <p:cNvSpPr txBox="1"/>
          <p:nvPr/>
        </p:nvSpPr>
        <p:spPr>
          <a:xfrm>
            <a:off x="522602" y="729338"/>
            <a:ext cx="8811897" cy="2234138"/>
          </a:xfrm>
          <a:prstGeom prst="rect">
            <a:avLst/>
          </a:prstGeom>
          <a:noFill/>
        </p:spPr>
        <p:txBody>
          <a:bodyPr wrap="square">
            <a:spAutoFit/>
          </a:bodyPr>
          <a:lstStyle/>
          <a:p>
            <a:pPr marL="144000" indent="-457200" defTabSz="914400">
              <a:lnSpc>
                <a:spcPts val="2000"/>
              </a:lnSpc>
              <a:spcAft>
                <a:spcPts val="1000"/>
              </a:spcAft>
              <a:defRPr/>
            </a:pPr>
            <a:r>
              <a:rPr lang="ja-JP" altLang="en-US" sz="1400" kern="0" dirty="0">
                <a:solidFill>
                  <a:srgbClr val="000000"/>
                </a:solidFill>
                <a:latin typeface="+mn-ea"/>
              </a:rPr>
              <a:t>◆　技術革新に伴う産業の変革期を迎えていることや、あらゆる産業で労働人口の減少に対応していくため、</a:t>
            </a:r>
            <a:br>
              <a:rPr lang="en-US" altLang="ja-JP" sz="1400" kern="0" dirty="0">
                <a:solidFill>
                  <a:srgbClr val="000000"/>
                </a:solidFill>
                <a:latin typeface="+mn-ea"/>
              </a:rPr>
            </a:br>
            <a:r>
              <a:rPr lang="ja-JP" altLang="en-US" sz="1400" kern="0" dirty="0">
                <a:solidFill>
                  <a:srgbClr val="000000"/>
                </a:solidFill>
                <a:latin typeface="+mn-ea"/>
              </a:rPr>
              <a:t>デジタル技術の活用により</a:t>
            </a:r>
            <a:r>
              <a:rPr lang="ja-JP" altLang="en-US" sz="1400" kern="0" dirty="0">
                <a:solidFill>
                  <a:srgbClr val="000000"/>
                </a:solidFill>
                <a:highlight>
                  <a:srgbClr val="F9FDBF"/>
                </a:highlight>
                <a:latin typeface="+mn-ea"/>
              </a:rPr>
              <a:t>産業競争力を強化</a:t>
            </a:r>
            <a:r>
              <a:rPr lang="ja-JP" altLang="en-US" sz="1400" kern="0" dirty="0">
                <a:solidFill>
                  <a:srgbClr val="000000"/>
                </a:solidFill>
                <a:latin typeface="+mn-ea"/>
              </a:rPr>
              <a:t>していく必要がある。</a:t>
            </a:r>
            <a:endParaRPr lang="en-US" altLang="ja-JP" sz="1400" kern="0" dirty="0">
              <a:solidFill>
                <a:srgbClr val="000000"/>
              </a:solidFill>
              <a:latin typeface="+mn-ea"/>
            </a:endParaRPr>
          </a:p>
          <a:p>
            <a:pPr marL="144000" indent="-457200" defTabSz="914400">
              <a:lnSpc>
                <a:spcPts val="2000"/>
              </a:lnSpc>
              <a:spcAft>
                <a:spcPts val="1000"/>
              </a:spcAft>
              <a:defRPr/>
            </a:pPr>
            <a:r>
              <a:rPr lang="ja-JP" altLang="en-US" sz="1400" kern="0" dirty="0">
                <a:solidFill>
                  <a:srgbClr val="000000"/>
                </a:solidFill>
                <a:latin typeface="+mn-ea"/>
              </a:rPr>
              <a:t>◆　人口減少や少子高齢化が見込まれる中、地域社会における課題解決にデジタル技術を活用し、県内全ての</a:t>
            </a:r>
            <a:br>
              <a:rPr lang="en-US" altLang="ja-JP" sz="1400" kern="0" dirty="0">
                <a:solidFill>
                  <a:srgbClr val="000000"/>
                </a:solidFill>
                <a:latin typeface="+mn-ea"/>
              </a:rPr>
            </a:br>
            <a:r>
              <a:rPr lang="ja-JP" altLang="en-US" sz="1400" kern="0" dirty="0">
                <a:solidFill>
                  <a:srgbClr val="000000"/>
                </a:solidFill>
                <a:highlight>
                  <a:srgbClr val="F9FDBF"/>
                </a:highlight>
                <a:latin typeface="+mn-ea"/>
              </a:rPr>
              <a:t>地域の活力を維持し豊かな社会を実現</a:t>
            </a:r>
            <a:r>
              <a:rPr lang="ja-JP" altLang="en-US" sz="1400" kern="0" dirty="0">
                <a:solidFill>
                  <a:srgbClr val="000000"/>
                </a:solidFill>
                <a:latin typeface="+mn-ea"/>
              </a:rPr>
              <a:t>していく必要がある。</a:t>
            </a:r>
            <a:endParaRPr lang="en-US" altLang="ja-JP" sz="1400" kern="0" dirty="0">
              <a:solidFill>
                <a:srgbClr val="000000"/>
              </a:solidFill>
              <a:latin typeface="+mn-ea"/>
            </a:endParaRPr>
          </a:p>
          <a:p>
            <a:pPr marL="144000" indent="-457200" defTabSz="914400">
              <a:lnSpc>
                <a:spcPts val="2000"/>
              </a:lnSpc>
              <a:spcAft>
                <a:spcPts val="1000"/>
              </a:spcAft>
              <a:defRPr/>
            </a:pPr>
            <a:r>
              <a:rPr lang="ja-JP" altLang="en-US" sz="1400" kern="0" dirty="0">
                <a:solidFill>
                  <a:srgbClr val="000000"/>
                </a:solidFill>
                <a:latin typeface="+mn-ea"/>
              </a:rPr>
              <a:t>◆　県・市町村を問わず行政職員の人材不足が懸念される中、デジタル技術の活用による</a:t>
            </a:r>
            <a:r>
              <a:rPr lang="ja-JP" altLang="en-US" sz="1400" kern="0" dirty="0">
                <a:solidFill>
                  <a:srgbClr val="000000"/>
                </a:solidFill>
                <a:highlight>
                  <a:srgbClr val="F9FDBF"/>
                </a:highlight>
                <a:latin typeface="+mn-ea"/>
              </a:rPr>
              <a:t>事務の効率化・高度化を図り、より質が高く持続可能な行政運営</a:t>
            </a:r>
            <a:r>
              <a:rPr lang="ja-JP" altLang="en-US" sz="1400" kern="0" dirty="0">
                <a:solidFill>
                  <a:srgbClr val="000000"/>
                </a:solidFill>
                <a:latin typeface="+mn-ea"/>
              </a:rPr>
              <a:t>を行っていく必要がある。</a:t>
            </a:r>
            <a:endParaRPr lang="en-US" altLang="ja-JP" sz="1400" kern="0" dirty="0">
              <a:solidFill>
                <a:srgbClr val="000000"/>
              </a:solidFill>
              <a:latin typeface="+mn-ea"/>
            </a:endParaRPr>
          </a:p>
          <a:p>
            <a:pPr marL="144000" indent="-457200" defTabSz="914400">
              <a:lnSpc>
                <a:spcPts val="2000"/>
              </a:lnSpc>
              <a:spcAft>
                <a:spcPts val="1000"/>
              </a:spcAft>
              <a:defRPr/>
            </a:pPr>
            <a:r>
              <a:rPr lang="ja-JP" altLang="en-US" sz="1400" kern="0" dirty="0">
                <a:solidFill>
                  <a:srgbClr val="000000"/>
                </a:solidFill>
                <a:latin typeface="+mn-ea"/>
              </a:rPr>
              <a:t>◆　デジタル技術の一層の活用に向けて、その実現を担う</a:t>
            </a:r>
            <a:r>
              <a:rPr lang="ja-JP" altLang="en-US" sz="1400" kern="0" dirty="0">
                <a:solidFill>
                  <a:srgbClr val="000000"/>
                </a:solidFill>
                <a:highlight>
                  <a:srgbClr val="F9FDBF"/>
                </a:highlight>
                <a:latin typeface="+mn-ea"/>
              </a:rPr>
              <a:t>デジタル人材を育成</a:t>
            </a:r>
            <a:r>
              <a:rPr lang="ja-JP" altLang="en-US" sz="1400" kern="0" dirty="0">
                <a:solidFill>
                  <a:srgbClr val="000000"/>
                </a:solidFill>
                <a:latin typeface="+mn-ea"/>
              </a:rPr>
              <a:t>していく必要がある。</a:t>
            </a:r>
            <a:endParaRPr lang="en-US" altLang="ja-JP" sz="1400" kern="0" dirty="0">
              <a:solidFill>
                <a:srgbClr val="000000"/>
              </a:solidFill>
              <a:latin typeface="+mn-ea"/>
            </a:endParaRPr>
          </a:p>
        </p:txBody>
      </p:sp>
    </p:spTree>
    <p:extLst>
      <p:ext uri="{BB962C8B-B14F-4D97-AF65-F5344CB8AC3E}">
        <p14:creationId xmlns:p14="http://schemas.microsoft.com/office/powerpoint/2010/main" val="460586245"/>
      </p:ext>
    </p:extLst>
  </p:cSld>
  <p:clrMapOvr>
    <a:masterClrMapping/>
  </p:clrMapOvr>
</p:sld>
</file>

<file path=ppt/theme/theme1.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IZ UDPゴシック">
      <a:majorFont>
        <a:latin typeface="BIZ UDPゴシック"/>
        <a:ea typeface="BIZ UDPゴシック"/>
        <a:cs typeface=""/>
      </a:majorFont>
      <a:minorFont>
        <a:latin typeface="BIZ UDPゴシック"/>
        <a:ea typeface="BIZ UDP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IZ UDPゴシック">
      <a:majorFont>
        <a:latin typeface="BIZ UDPゴシック"/>
        <a:ea typeface="BIZ UDPゴシック"/>
        <a:cs typeface=""/>
      </a:majorFont>
      <a:minorFont>
        <a:latin typeface="BIZ UDPゴシック"/>
        <a:ea typeface="BIZ UDP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7678</Words>
  <Application>Microsoft Office PowerPoint</Application>
  <PresentationFormat>A4 210 x 297 mm</PresentationFormat>
  <Paragraphs>592</Paragraphs>
  <Slides>36</Slides>
  <Notes>23</Notes>
  <HiddenSlides>0</HiddenSlides>
  <MMClips>0</MMClips>
  <ScaleCrop>false</ScaleCrop>
  <HeadingPairs>
    <vt:vector size="6" baseType="variant">
      <vt:variant>
        <vt:lpstr>使用されているフォント</vt:lpstr>
      </vt:variant>
      <vt:variant>
        <vt:i4>5</vt:i4>
      </vt:variant>
      <vt:variant>
        <vt:lpstr>テーマ</vt:lpstr>
      </vt:variant>
      <vt:variant>
        <vt:i4>2</vt:i4>
      </vt:variant>
      <vt:variant>
        <vt:lpstr>スライド タイトル</vt:lpstr>
      </vt:variant>
      <vt:variant>
        <vt:i4>36</vt:i4>
      </vt:variant>
    </vt:vector>
  </HeadingPairs>
  <TitlesOfParts>
    <vt:vector size="43" baseType="lpstr">
      <vt:lpstr>BIZ UDPゴシック</vt:lpstr>
      <vt:lpstr>BIZ UDゴシック</vt:lpstr>
      <vt:lpstr>游ゴシック</vt:lpstr>
      <vt:lpstr>Arial</vt:lpstr>
      <vt:lpstr>Wingdings</vt:lpstr>
      <vt:lpstr>1_Office テーマ</vt:lpstr>
      <vt:lpstr>2_Office テーマ</vt:lpstr>
      <vt:lpstr>PowerPoint プレゼンテーション</vt:lpstr>
      <vt:lpstr>PowerPoint プレゼンテーション</vt:lpstr>
      <vt:lpstr>Ⅰ　策定の背景・必要性</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Ⅱ　あいちＤＸ推進プラン2030（仮称）の趣旨及び視点等</vt:lpstr>
      <vt:lpstr>PowerPoint プレゼンテーション</vt:lpstr>
      <vt:lpstr>PowerPoint プレゼンテーション</vt:lpstr>
      <vt:lpstr>PowerPoint プレゼンテーション</vt:lpstr>
      <vt:lpstr>Ⅲ　柱ごとの主要取組事項</vt:lpstr>
      <vt:lpstr>１　産業競争力の強化</vt:lpstr>
      <vt:lpstr>１　産業競争力の強化</vt:lpstr>
      <vt:lpstr>１　産業競争力の強化</vt:lpstr>
      <vt:lpstr>１　産業競争力の強化</vt:lpstr>
      <vt:lpstr>２　地域社会の課題の解決</vt:lpstr>
      <vt:lpstr>２　地域社会の課題の解決</vt:lpstr>
      <vt:lpstr>２　地域社会の課題の解決</vt:lpstr>
      <vt:lpstr>２　地域社会の課題の解決</vt:lpstr>
      <vt:lpstr>２　地域社会の課題の解決</vt:lpstr>
      <vt:lpstr>２　地域社会の課題の解決</vt:lpstr>
      <vt:lpstr>２　地域社会の課題の解決</vt:lpstr>
      <vt:lpstr>３　行政サービスの利便性の向上等</vt:lpstr>
      <vt:lpstr>３　行政サービスの利便性の向上等</vt:lpstr>
      <vt:lpstr>３　行政サービスの利便性の向上等</vt:lpstr>
      <vt:lpstr>３　行政サービスの利便性の向上等</vt:lpstr>
      <vt:lpstr>３　行政サービスの利便性の向上等</vt:lpstr>
      <vt:lpstr>３　行政サービスの利便性の向上等</vt:lpstr>
      <vt:lpstr>４　人材の育成及び活用等</vt:lpstr>
      <vt:lpstr>４　人材の育成及び活用等</vt:lpstr>
      <vt:lpstr>４　人材の育成及び活用等</vt:lpstr>
      <vt:lpstr>４　人材の育成及び活用等</vt:lpstr>
      <vt:lpstr>４　人材の育成及び活用等</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2025-09-24T06:39:22Z</dcterms:created>
  <dcterms:modified xsi:type="dcterms:W3CDTF">2025-09-24T06:45:15Z</dcterms:modified>
</cp:coreProperties>
</file>