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48" r:id="rId1"/>
  </p:sldMasterIdLst>
  <p:notesMasterIdLst>
    <p:notesMasterId r:id="rId5"/>
  </p:notesMasterIdLst>
  <p:sldIdLst>
    <p:sldId id="296" r:id="rId2"/>
    <p:sldId id="300" r:id="rId3"/>
    <p:sldId id="298" r:id="rId4"/>
  </p:sldIdLst>
  <p:sldSz cx="12801600" cy="9601200" type="A3"/>
  <p:notesSz cx="9866313" cy="14295438"/>
  <p:defaultTex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3024">
          <p15:clr>
            <a:srgbClr val="A4A3A4"/>
          </p15:clr>
        </p15:guide>
        <p15:guide id="2" pos="403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DDDD"/>
    <a:srgbClr val="FFFFB2"/>
    <a:srgbClr val="FFCCFF"/>
    <a:srgbClr val="FFFF66"/>
    <a:srgbClr val="FFCC66"/>
    <a:srgbClr val="CCFF99"/>
    <a:srgbClr val="FF9933"/>
    <a:srgbClr val="FF3300"/>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6483" autoAdjust="0"/>
    <p:restoredTop sz="92877" autoAdjust="0"/>
  </p:normalViewPr>
  <p:slideViewPr>
    <p:cSldViewPr>
      <p:cViewPr varScale="1">
        <p:scale>
          <a:sx n="52" d="100"/>
          <a:sy n="52" d="100"/>
        </p:scale>
        <p:origin x="2160" y="67"/>
      </p:cViewPr>
      <p:guideLst>
        <p:guide orient="horz" pos="3024"/>
        <p:guide pos="4032"/>
      </p:guideLst>
    </p:cSldViewPr>
  </p:slideViewPr>
  <p:notesTextViewPr>
    <p:cViewPr>
      <p:scale>
        <a:sx n="100" d="100"/>
        <a:sy n="100" d="100"/>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bwMode="auto">
          <a:xfrm>
            <a:off x="0" y="0"/>
            <a:ext cx="4276725" cy="71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t" anchorCtr="0" compatLnSpc="1">
            <a:prstTxWarp prst="textNoShape">
              <a:avLst/>
            </a:prstTxWarp>
          </a:bodyPr>
          <a:lstStyle>
            <a:lvl1pPr defTabSz="1327150">
              <a:defRPr sz="1700">
                <a:latin typeface="ＭＳ ゴシック" panose="020B0609070205080204" pitchFamily="49" charset="-128"/>
                <a:ea typeface="ＭＳ ゴシック" panose="020B0609070205080204" pitchFamily="49" charset="-128"/>
              </a:defRPr>
            </a:lvl1pPr>
          </a:lstStyle>
          <a:p>
            <a:endParaRPr lang="en-US" altLang="ja-JP" dirty="0"/>
          </a:p>
        </p:txBody>
      </p:sp>
      <p:sp>
        <p:nvSpPr>
          <p:cNvPr id="51203" name="Rectangle 3"/>
          <p:cNvSpPr>
            <a:spLocks noGrp="1" noChangeArrowheads="1"/>
          </p:cNvSpPr>
          <p:nvPr>
            <p:ph type="dt" idx="1"/>
          </p:nvPr>
        </p:nvSpPr>
        <p:spPr bwMode="auto">
          <a:xfrm>
            <a:off x="5588000" y="0"/>
            <a:ext cx="4276725" cy="71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t" anchorCtr="0" compatLnSpc="1">
            <a:prstTxWarp prst="textNoShape">
              <a:avLst/>
            </a:prstTxWarp>
          </a:bodyPr>
          <a:lstStyle>
            <a:lvl1pPr algn="r" defTabSz="1327150">
              <a:defRPr sz="1700">
                <a:latin typeface="ＭＳ ゴシック" panose="020B0609070205080204" pitchFamily="49" charset="-128"/>
                <a:ea typeface="ＭＳ ゴシック" panose="020B0609070205080204" pitchFamily="49" charset="-128"/>
              </a:defRPr>
            </a:lvl1pPr>
          </a:lstStyle>
          <a:p>
            <a:endParaRPr lang="en-US" altLang="ja-JP" dirty="0"/>
          </a:p>
        </p:txBody>
      </p:sp>
      <p:sp>
        <p:nvSpPr>
          <p:cNvPr id="51204" name="Rectangle 4"/>
          <p:cNvSpPr>
            <a:spLocks noGrp="1" noRot="1" noChangeAspect="1" noChangeArrowheads="1" noTextEdit="1"/>
          </p:cNvSpPr>
          <p:nvPr>
            <p:ph type="sldImg" idx="2"/>
          </p:nvPr>
        </p:nvSpPr>
        <p:spPr bwMode="auto">
          <a:xfrm>
            <a:off x="1358900" y="1071563"/>
            <a:ext cx="7150100" cy="5362575"/>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05" name="Rectangle 5"/>
          <p:cNvSpPr>
            <a:spLocks noGrp="1" noChangeArrowheads="1"/>
          </p:cNvSpPr>
          <p:nvPr>
            <p:ph type="body" sz="quarter" idx="3"/>
          </p:nvPr>
        </p:nvSpPr>
        <p:spPr bwMode="auto">
          <a:xfrm>
            <a:off x="985838" y="6789738"/>
            <a:ext cx="7894637" cy="6434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t" anchorCtr="0" compatLnSpc="1">
            <a:prstTxWarp prst="textNoShape">
              <a:avLst/>
            </a:prstTxWarp>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51206" name="Rectangle 6"/>
          <p:cNvSpPr>
            <a:spLocks noGrp="1" noChangeArrowheads="1"/>
          </p:cNvSpPr>
          <p:nvPr>
            <p:ph type="ftr" sz="quarter" idx="4"/>
          </p:nvPr>
        </p:nvSpPr>
        <p:spPr bwMode="auto">
          <a:xfrm>
            <a:off x="0" y="13577888"/>
            <a:ext cx="4276725" cy="71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b" anchorCtr="0" compatLnSpc="1">
            <a:prstTxWarp prst="textNoShape">
              <a:avLst/>
            </a:prstTxWarp>
          </a:bodyPr>
          <a:lstStyle>
            <a:lvl1pPr defTabSz="1327150">
              <a:defRPr sz="1700">
                <a:latin typeface="ＭＳ ゴシック" panose="020B0609070205080204" pitchFamily="49" charset="-128"/>
                <a:ea typeface="ＭＳ ゴシック" panose="020B0609070205080204" pitchFamily="49" charset="-128"/>
              </a:defRPr>
            </a:lvl1pPr>
          </a:lstStyle>
          <a:p>
            <a:endParaRPr lang="en-US" altLang="ja-JP" dirty="0"/>
          </a:p>
        </p:txBody>
      </p:sp>
      <p:sp>
        <p:nvSpPr>
          <p:cNvPr id="51207" name="Rectangle 7"/>
          <p:cNvSpPr>
            <a:spLocks noGrp="1" noChangeArrowheads="1"/>
          </p:cNvSpPr>
          <p:nvPr>
            <p:ph type="sldNum" sz="quarter" idx="5"/>
          </p:nvPr>
        </p:nvSpPr>
        <p:spPr bwMode="auto">
          <a:xfrm>
            <a:off x="5588000" y="13577888"/>
            <a:ext cx="4276725" cy="71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b" anchorCtr="0" compatLnSpc="1">
            <a:prstTxWarp prst="textNoShape">
              <a:avLst/>
            </a:prstTxWarp>
          </a:bodyPr>
          <a:lstStyle>
            <a:lvl1pPr algn="r" defTabSz="1327150">
              <a:defRPr sz="1700">
                <a:latin typeface="ＭＳ ゴシック" panose="020B0609070205080204" pitchFamily="49" charset="-128"/>
                <a:ea typeface="ＭＳ ゴシック" panose="020B0609070205080204" pitchFamily="49" charset="-128"/>
              </a:defRPr>
            </a:lvl1pPr>
          </a:lstStyle>
          <a:p>
            <a:fld id="{ADF64284-3FFE-4C4B-ADF9-2C78FA821295}" type="slidenum">
              <a:rPr lang="en-US" altLang="ja-JP" smtClean="0"/>
              <a:pPr/>
              <a:t>‹#›</a:t>
            </a:fld>
            <a:endParaRPr lang="en-US" altLang="ja-JP" dirty="0"/>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1pPr>
    <a:lvl2pPr marL="457200"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2pPr>
    <a:lvl3pPr marL="914400"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3pPr>
    <a:lvl4pPr marL="1371600"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4pPr>
    <a:lvl5pPr marL="1828800"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DF64284-3FFE-4C4B-ADF9-2C78FA821295}" type="slidenum">
              <a:rPr lang="en-US" altLang="ja-JP" smtClean="0"/>
              <a:pPr/>
              <a:t>0</a:t>
            </a:fld>
            <a:endParaRPr lang="en-US" altLang="ja-JP"/>
          </a:p>
        </p:txBody>
      </p:sp>
    </p:spTree>
    <p:extLst>
      <p:ext uri="{BB962C8B-B14F-4D97-AF65-F5344CB8AC3E}">
        <p14:creationId xmlns:p14="http://schemas.microsoft.com/office/powerpoint/2010/main" val="22782989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DF64284-3FFE-4C4B-ADF9-2C78FA821295}" type="slidenum">
              <a:rPr lang="en-US" altLang="ja-JP" smtClean="0"/>
              <a:pPr/>
              <a:t>1</a:t>
            </a:fld>
            <a:endParaRPr lang="en-US" altLang="ja-JP"/>
          </a:p>
        </p:txBody>
      </p:sp>
    </p:spTree>
    <p:extLst>
      <p:ext uri="{BB962C8B-B14F-4D97-AF65-F5344CB8AC3E}">
        <p14:creationId xmlns:p14="http://schemas.microsoft.com/office/powerpoint/2010/main" val="24847898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32889748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1745489-4FC6-83AD-5922-F24D955B0228}"/>
              </a:ext>
            </a:extLst>
          </p:cNvPr>
          <p:cNvSpPr>
            <a:spLocks noGrp="1"/>
          </p:cNvSpPr>
          <p:nvPr>
            <p:ph type="title"/>
          </p:nvPr>
        </p:nvSpPr>
        <p:spPr>
          <a:xfrm>
            <a:off x="879475" y="511175"/>
            <a:ext cx="11042650" cy="1855788"/>
          </a:xfrm>
          <a:prstGeom prst="rect">
            <a:avLst/>
          </a:prstGeom>
        </p:spPr>
        <p:txBody>
          <a:bodyPr/>
          <a:lstStyle/>
          <a:p>
            <a:r>
              <a:rPr kumimoji="1" lang="ja-JP" altLang="en-US"/>
              <a:t>マスター タイトルの書式設定</a:t>
            </a:r>
          </a:p>
        </p:txBody>
      </p:sp>
    </p:spTree>
    <p:extLst>
      <p:ext uri="{BB962C8B-B14F-4D97-AF65-F5344CB8AC3E}">
        <p14:creationId xmlns:p14="http://schemas.microsoft.com/office/powerpoint/2010/main" val="220215745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2" name="Line 8"/>
          <p:cNvSpPr>
            <a:spLocks noChangeShapeType="1"/>
          </p:cNvSpPr>
          <p:nvPr/>
        </p:nvSpPr>
        <p:spPr bwMode="auto">
          <a:xfrm>
            <a:off x="0" y="542925"/>
            <a:ext cx="1528763" cy="0"/>
          </a:xfrm>
          <a:prstGeom prst="line">
            <a:avLst/>
          </a:prstGeom>
          <a:noFill/>
          <a:ln w="127000">
            <a:solidFill>
              <a:srgbClr val="96969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latin typeface="ＭＳ ゴシック" panose="020B0609070205080204" pitchFamily="49" charset="-128"/>
              <a:ea typeface="ＭＳ ゴシック" panose="020B0609070205080204" pitchFamily="49" charset="-128"/>
            </a:endParaRPr>
          </a:p>
        </p:txBody>
      </p:sp>
      <p:sp>
        <p:nvSpPr>
          <p:cNvPr id="1033" name="Line 9"/>
          <p:cNvSpPr>
            <a:spLocks noChangeShapeType="1"/>
          </p:cNvSpPr>
          <p:nvPr/>
        </p:nvSpPr>
        <p:spPr bwMode="auto">
          <a:xfrm>
            <a:off x="1644650" y="542925"/>
            <a:ext cx="11156950" cy="0"/>
          </a:xfrm>
          <a:prstGeom prst="line">
            <a:avLst/>
          </a:prstGeom>
          <a:noFill/>
          <a:ln w="127000">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latin typeface="ＭＳ ゴシック" panose="020B0609070205080204" pitchFamily="49" charset="-128"/>
              <a:ea typeface="ＭＳ ゴシック" panose="020B0609070205080204" pitchFamily="49" charset="-128"/>
            </a:endParaRPr>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Lst>
  <p:txStyles>
    <p:titleStyle>
      <a:lvl1pPr algn="ctr" rtl="0" fontAlgn="base">
        <a:spcBef>
          <a:spcPct val="0"/>
        </a:spcBef>
        <a:spcAft>
          <a:spcPct val="0"/>
        </a:spcAft>
        <a:defRPr kumimoji="1" sz="4400" kern="1200">
          <a:solidFill>
            <a:schemeClr val="tx2"/>
          </a:solidFill>
          <a:latin typeface="+mj-lt"/>
          <a:ea typeface="+mj-ea"/>
          <a:cs typeface="+mj-cs"/>
        </a:defRPr>
      </a:lvl1pPr>
      <a:lvl2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2pPr>
      <a:lvl3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3pPr>
      <a:lvl4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4pPr>
      <a:lvl5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5pPr>
      <a:lvl6pPr marL="4572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6pPr>
      <a:lvl7pPr marL="9144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7pPr>
      <a:lvl8pPr marL="13716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8pPr>
      <a:lvl9pPr marL="18288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9pPr>
    </p:titleStyle>
    <p:bodyStyle>
      <a:lvl1pPr marL="342900" indent="-342900" algn="l" rtl="0" fontAlgn="base">
        <a:spcBef>
          <a:spcPct val="20000"/>
        </a:spcBef>
        <a:spcAft>
          <a:spcPct val="0"/>
        </a:spcAft>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940" name="Text Box 236"/>
          <p:cNvSpPr txBox="1">
            <a:spLocks noChangeArrowheads="1"/>
          </p:cNvSpPr>
          <p:nvPr/>
        </p:nvSpPr>
        <p:spPr bwMode="auto">
          <a:xfrm>
            <a:off x="320081" y="167863"/>
            <a:ext cx="3865161"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400" dirty="0">
                <a:latin typeface="ＭＳ ゴシック" panose="020B0609070205080204" pitchFamily="49" charset="-128"/>
                <a:ea typeface="ＭＳ ゴシック" panose="020B0609070205080204" pitchFamily="49" charset="-128"/>
              </a:rPr>
              <a:t>STEP4</a:t>
            </a:r>
            <a:r>
              <a:rPr lang="ja-JP" altLang="en-US" sz="1400" dirty="0">
                <a:latin typeface="ＭＳ ゴシック" panose="020B0609070205080204" pitchFamily="49" charset="-128"/>
                <a:ea typeface="ＭＳ ゴシック" panose="020B0609070205080204" pitchFamily="49" charset="-128"/>
              </a:rPr>
              <a:t>　長期的なＢＣＰ対応策の実施計画立案</a:t>
            </a:r>
          </a:p>
        </p:txBody>
      </p:sp>
      <p:sp>
        <p:nvSpPr>
          <p:cNvPr id="73013" name="Text Box 309"/>
          <p:cNvSpPr txBox="1">
            <a:spLocks noChangeArrowheads="1"/>
          </p:cNvSpPr>
          <p:nvPr/>
        </p:nvSpPr>
        <p:spPr bwMode="auto">
          <a:xfrm>
            <a:off x="12312728" y="9322020"/>
            <a:ext cx="335646" cy="27918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en-US" altLang="ja-JP" sz="1200" b="1" dirty="0">
                <a:solidFill>
                  <a:srgbClr val="3333FF"/>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15</a:t>
            </a:r>
          </a:p>
        </p:txBody>
      </p:sp>
      <p:sp>
        <p:nvSpPr>
          <p:cNvPr id="73014" name="Text Box 310"/>
          <p:cNvSpPr txBox="1">
            <a:spLocks noChangeArrowheads="1"/>
          </p:cNvSpPr>
          <p:nvPr/>
        </p:nvSpPr>
        <p:spPr bwMode="auto">
          <a:xfrm>
            <a:off x="388372" y="624136"/>
            <a:ext cx="11899900" cy="9694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88900" indent="-88900">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90000" indent="-90000">
              <a:spcAft>
                <a:spcPts val="600"/>
              </a:spcAft>
            </a:pPr>
            <a:r>
              <a:rPr lang="en-US" altLang="ja-JP" sz="1200" dirty="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ポイント</a:t>
            </a:r>
            <a:r>
              <a:rPr lang="en-US" altLang="ja-JP" sz="1200" dirty="0">
                <a:latin typeface="ＭＳ ゴシック" panose="020B0609070205080204" pitchFamily="49" charset="-128"/>
                <a:ea typeface="ＭＳ ゴシック" panose="020B0609070205080204" pitchFamily="49" charset="-128"/>
              </a:rPr>
              <a:t>-</a:t>
            </a:r>
            <a:endParaRPr lang="en-US" altLang="ja-JP" sz="1000" dirty="0">
              <a:latin typeface="ＭＳ ゴシック" panose="020B0609070205080204" pitchFamily="49" charset="-128"/>
              <a:ea typeface="ＭＳ ゴシック" panose="020B0609070205080204" pitchFamily="49" charset="-128"/>
            </a:endParaRPr>
          </a:p>
          <a:p>
            <a:pPr marL="90000" indent="-90000">
              <a:spcAft>
                <a:spcPts val="600"/>
              </a:spcAft>
              <a:buFont typeface="Arial" panose="020B0604020202020204" pitchFamily="34" charset="0"/>
              <a:buChar char="•"/>
            </a:pPr>
            <a:r>
              <a:rPr lang="en-US" altLang="ja-JP" sz="1000" dirty="0">
                <a:solidFill>
                  <a:schemeClr val="hlink"/>
                </a:solidFill>
                <a:latin typeface="ＭＳ ゴシック" panose="020B0609070205080204" pitchFamily="49" charset="-128"/>
                <a:ea typeface="ＭＳ ゴシック" panose="020B0609070205080204" pitchFamily="49" charset="-128"/>
              </a:rPr>
              <a:t>STEP3</a:t>
            </a:r>
            <a:r>
              <a:rPr lang="ja-JP" altLang="en-US" sz="1000" dirty="0">
                <a:solidFill>
                  <a:schemeClr val="hlink"/>
                </a:solidFill>
                <a:latin typeface="ＭＳ ゴシック" panose="020B0609070205080204" pitchFamily="49" charset="-128"/>
                <a:ea typeface="ＭＳ ゴシック" panose="020B0609070205080204" pitchFamily="49" charset="-128"/>
              </a:rPr>
              <a:t>で整理したＢＣＰ対応策のうち、長期的に取り組む対応策の実施計画を作成してください。</a:t>
            </a:r>
          </a:p>
          <a:p>
            <a:pPr marL="90000" indent="-90000">
              <a:spcAft>
                <a:spcPts val="600"/>
              </a:spcAft>
              <a:buFont typeface="Arial" panose="020B0604020202020204" pitchFamily="34" charset="0"/>
              <a:buChar char="•"/>
            </a:pPr>
            <a:r>
              <a:rPr lang="ja-JP" altLang="en-US" sz="1000" dirty="0">
                <a:latin typeface="ＭＳ ゴシック" panose="020B0609070205080204" pitchFamily="49" charset="-128"/>
                <a:ea typeface="ＭＳ ゴシック" panose="020B0609070205080204" pitchFamily="49" charset="-128"/>
              </a:rPr>
              <a:t>耐震補強などの多額の費用を要する対応策は、事業所の移転・新築などの全社的な投資計画と一緒に検討することで、対策費用の最適化を図りましょう。</a:t>
            </a:r>
          </a:p>
          <a:p>
            <a:pPr marL="90000" indent="-90000">
              <a:spcAft>
                <a:spcPts val="600"/>
              </a:spcAft>
              <a:buFont typeface="Arial" panose="020B0604020202020204" pitchFamily="34" charset="0"/>
              <a:buChar char="•"/>
            </a:pPr>
            <a:r>
              <a:rPr lang="ja-JP" altLang="en-US" sz="1000" dirty="0">
                <a:latin typeface="ＭＳ ゴシック" panose="020B0609070205080204" pitchFamily="49" charset="-128"/>
                <a:ea typeface="ＭＳ ゴシック" panose="020B0609070205080204" pitchFamily="49" charset="-128"/>
              </a:rPr>
              <a:t>人命に係わる対応策は、優先的に取り組む必要があることを十分認識してください。</a:t>
            </a:r>
          </a:p>
        </p:txBody>
      </p:sp>
      <p:sp>
        <p:nvSpPr>
          <p:cNvPr id="73706" name="AutoShape 1002"/>
          <p:cNvSpPr>
            <a:spLocks noChangeArrowheads="1"/>
          </p:cNvSpPr>
          <p:nvPr/>
        </p:nvSpPr>
        <p:spPr bwMode="auto">
          <a:xfrm flipH="1">
            <a:off x="10528300" y="63500"/>
            <a:ext cx="1042988" cy="387350"/>
          </a:xfrm>
          <a:prstGeom prst="flowChartOnlineStorage">
            <a:avLst/>
          </a:prstGeom>
          <a:solidFill>
            <a:srgbClr val="DDDDDD"/>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pPr algn="ctr"/>
            <a:endParaRPr lang="ja-JP" altLang="ja-JP" sz="1000" dirty="0">
              <a:solidFill>
                <a:schemeClr val="bg2"/>
              </a:solidFill>
              <a:latin typeface="ＭＳ ゴシック" panose="020B0609070205080204" pitchFamily="49" charset="-128"/>
              <a:ea typeface="ＭＳ ゴシック" panose="020B0609070205080204" pitchFamily="49" charset="-128"/>
            </a:endParaRPr>
          </a:p>
        </p:txBody>
      </p:sp>
      <p:sp>
        <p:nvSpPr>
          <p:cNvPr id="73707" name="Text Box 1003"/>
          <p:cNvSpPr txBox="1">
            <a:spLocks noChangeArrowheads="1"/>
          </p:cNvSpPr>
          <p:nvPr/>
        </p:nvSpPr>
        <p:spPr bwMode="auto">
          <a:xfrm>
            <a:off x="10716896" y="57150"/>
            <a:ext cx="822959" cy="40229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ja-JP" altLang="en-US" sz="1000" dirty="0">
                <a:solidFill>
                  <a:schemeClr val="bg2"/>
                </a:solidFill>
                <a:latin typeface="ＭＳ ゴシック" panose="020B0609070205080204" pitchFamily="49" charset="-128"/>
                <a:ea typeface="ＭＳ ゴシック" panose="020B0609070205080204" pitchFamily="49" charset="-128"/>
              </a:rPr>
              <a:t>ギャップを</a:t>
            </a:r>
          </a:p>
          <a:p>
            <a:pPr algn="ctr"/>
            <a:r>
              <a:rPr lang="ja-JP" altLang="en-US" sz="1000" dirty="0">
                <a:solidFill>
                  <a:schemeClr val="bg2"/>
                </a:solidFill>
                <a:latin typeface="ＭＳ ゴシック" panose="020B0609070205080204" pitchFamily="49" charset="-128"/>
                <a:ea typeface="ＭＳ ゴシック" panose="020B0609070205080204" pitchFamily="49" charset="-128"/>
              </a:rPr>
              <a:t>把握する！</a:t>
            </a:r>
          </a:p>
        </p:txBody>
      </p:sp>
      <p:sp>
        <p:nvSpPr>
          <p:cNvPr id="73708" name="AutoShape 1004"/>
          <p:cNvSpPr>
            <a:spLocks noChangeArrowheads="1"/>
          </p:cNvSpPr>
          <p:nvPr/>
        </p:nvSpPr>
        <p:spPr bwMode="auto">
          <a:xfrm flipH="1">
            <a:off x="11550650" y="60325"/>
            <a:ext cx="1042988" cy="387350"/>
          </a:xfrm>
          <a:prstGeom prst="flowChartOnlineStorage">
            <a:avLst/>
          </a:prstGeom>
          <a:solidFill>
            <a:srgbClr val="CCECFF"/>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3709" name="AutoShape 1005"/>
          <p:cNvSpPr>
            <a:spLocks noChangeArrowheads="1"/>
          </p:cNvSpPr>
          <p:nvPr/>
        </p:nvSpPr>
        <p:spPr bwMode="auto">
          <a:xfrm flipH="1">
            <a:off x="9496425" y="60325"/>
            <a:ext cx="1052513" cy="387350"/>
          </a:xfrm>
          <a:prstGeom prst="flowChartOnlineStorage">
            <a:avLst/>
          </a:prstGeom>
          <a:solidFill>
            <a:srgbClr val="DDDDDD"/>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3710" name="Text Box 1006"/>
          <p:cNvSpPr txBox="1">
            <a:spLocks noChangeArrowheads="1"/>
          </p:cNvSpPr>
          <p:nvPr/>
        </p:nvSpPr>
        <p:spPr bwMode="auto">
          <a:xfrm>
            <a:off x="9817100" y="57150"/>
            <a:ext cx="694719" cy="40229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r>
              <a:rPr lang="ja-JP" altLang="en-US" sz="1000" dirty="0">
                <a:solidFill>
                  <a:schemeClr val="bg2"/>
                </a:solidFill>
                <a:latin typeface="ＭＳ ゴシック" panose="020B0609070205080204" pitchFamily="49" charset="-128"/>
                <a:ea typeface="ＭＳ ゴシック" panose="020B0609070205080204" pitchFamily="49" charset="-128"/>
              </a:rPr>
              <a:t>目標を</a:t>
            </a:r>
          </a:p>
          <a:p>
            <a:r>
              <a:rPr lang="ja-JP" altLang="en-US" sz="1000" dirty="0">
                <a:solidFill>
                  <a:schemeClr val="bg2"/>
                </a:solidFill>
                <a:latin typeface="ＭＳ ゴシック" panose="020B0609070205080204" pitchFamily="49" charset="-128"/>
                <a:ea typeface="ＭＳ ゴシック" panose="020B0609070205080204" pitchFamily="49" charset="-128"/>
              </a:rPr>
              <a:t>たてる！</a:t>
            </a:r>
          </a:p>
        </p:txBody>
      </p:sp>
      <p:sp>
        <p:nvSpPr>
          <p:cNvPr id="73711" name="Text Box 1007"/>
          <p:cNvSpPr txBox="1">
            <a:spLocks noChangeArrowheads="1"/>
          </p:cNvSpPr>
          <p:nvPr/>
        </p:nvSpPr>
        <p:spPr bwMode="auto">
          <a:xfrm>
            <a:off x="11653697" y="57150"/>
            <a:ext cx="917857" cy="40229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marL="93663"/>
            <a:r>
              <a:rPr lang="ja-JP" altLang="en-US" sz="1000" dirty="0">
                <a:solidFill>
                  <a:schemeClr val="accent2"/>
                </a:solidFill>
                <a:latin typeface="ＭＳ ゴシック" panose="020B0609070205080204" pitchFamily="49" charset="-128"/>
                <a:ea typeface="ＭＳ ゴシック" panose="020B0609070205080204" pitchFamily="49" charset="-128"/>
              </a:rPr>
              <a:t>ギャップを</a:t>
            </a:r>
            <a:endParaRPr lang="en-US" altLang="ja-JP" sz="1000" dirty="0">
              <a:solidFill>
                <a:schemeClr val="accent2"/>
              </a:solidFill>
              <a:latin typeface="ＭＳ ゴシック" panose="020B0609070205080204" pitchFamily="49" charset="-128"/>
              <a:ea typeface="ＭＳ ゴシック" panose="020B0609070205080204" pitchFamily="49" charset="-128"/>
            </a:endParaRPr>
          </a:p>
          <a:p>
            <a:pPr marL="93663"/>
            <a:r>
              <a:rPr lang="ja-JP" altLang="en-US" sz="1000" dirty="0">
                <a:solidFill>
                  <a:schemeClr val="accent2"/>
                </a:solidFill>
                <a:latin typeface="ＭＳ ゴシック" panose="020B0609070205080204" pitchFamily="49" charset="-128"/>
                <a:ea typeface="ＭＳ ゴシック" panose="020B0609070205080204" pitchFamily="49" charset="-128"/>
              </a:rPr>
              <a:t>埋める！</a:t>
            </a:r>
          </a:p>
        </p:txBody>
      </p:sp>
      <p:graphicFrame>
        <p:nvGraphicFramePr>
          <p:cNvPr id="2" name="Group 1014">
            <a:extLst>
              <a:ext uri="{FF2B5EF4-FFF2-40B4-BE49-F238E27FC236}">
                <a16:creationId xmlns:a16="http://schemas.microsoft.com/office/drawing/2014/main" id="{111A6280-7576-3EED-B4F1-12B3DD101513}"/>
              </a:ext>
            </a:extLst>
          </p:cNvPr>
          <p:cNvGraphicFramePr>
            <a:graphicFrameLocks/>
          </p:cNvGraphicFramePr>
          <p:nvPr>
            <p:extLst>
              <p:ext uri="{D42A27DB-BD31-4B8C-83A1-F6EECF244321}">
                <p14:modId xmlns:p14="http://schemas.microsoft.com/office/powerpoint/2010/main" val="2851516901"/>
              </p:ext>
            </p:extLst>
          </p:nvPr>
        </p:nvGraphicFramePr>
        <p:xfrm>
          <a:off x="64305" y="1766918"/>
          <a:ext cx="12672989" cy="7006935"/>
        </p:xfrm>
        <a:graphic>
          <a:graphicData uri="http://schemas.openxmlformats.org/drawingml/2006/table">
            <a:tbl>
              <a:tblPr/>
              <a:tblGrid>
                <a:gridCol w="1439863">
                  <a:extLst>
                    <a:ext uri="{9D8B030D-6E8A-4147-A177-3AD203B41FA5}">
                      <a16:colId xmlns:a16="http://schemas.microsoft.com/office/drawing/2014/main" val="86742927"/>
                    </a:ext>
                  </a:extLst>
                </a:gridCol>
                <a:gridCol w="2314575">
                  <a:extLst>
                    <a:ext uri="{9D8B030D-6E8A-4147-A177-3AD203B41FA5}">
                      <a16:colId xmlns:a16="http://schemas.microsoft.com/office/drawing/2014/main" val="2908100162"/>
                    </a:ext>
                  </a:extLst>
                </a:gridCol>
                <a:gridCol w="606425">
                  <a:extLst>
                    <a:ext uri="{9D8B030D-6E8A-4147-A177-3AD203B41FA5}">
                      <a16:colId xmlns:a16="http://schemas.microsoft.com/office/drawing/2014/main" val="2058159233"/>
                    </a:ext>
                  </a:extLst>
                </a:gridCol>
                <a:gridCol w="854075">
                  <a:extLst>
                    <a:ext uri="{9D8B030D-6E8A-4147-A177-3AD203B41FA5}">
                      <a16:colId xmlns:a16="http://schemas.microsoft.com/office/drawing/2014/main" val="857755913"/>
                    </a:ext>
                  </a:extLst>
                </a:gridCol>
                <a:gridCol w="1354137">
                  <a:extLst>
                    <a:ext uri="{9D8B030D-6E8A-4147-A177-3AD203B41FA5}">
                      <a16:colId xmlns:a16="http://schemas.microsoft.com/office/drawing/2014/main" val="4003260566"/>
                    </a:ext>
                  </a:extLst>
                </a:gridCol>
                <a:gridCol w="647582">
                  <a:extLst>
                    <a:ext uri="{9D8B030D-6E8A-4147-A177-3AD203B41FA5}">
                      <a16:colId xmlns:a16="http://schemas.microsoft.com/office/drawing/2014/main" val="2795526136"/>
                    </a:ext>
                  </a:extLst>
                </a:gridCol>
                <a:gridCol w="647582">
                  <a:extLst>
                    <a:ext uri="{9D8B030D-6E8A-4147-A177-3AD203B41FA5}">
                      <a16:colId xmlns:a16="http://schemas.microsoft.com/office/drawing/2014/main" val="461373655"/>
                    </a:ext>
                  </a:extLst>
                </a:gridCol>
                <a:gridCol w="648000">
                  <a:extLst>
                    <a:ext uri="{9D8B030D-6E8A-4147-A177-3AD203B41FA5}">
                      <a16:colId xmlns:a16="http://schemas.microsoft.com/office/drawing/2014/main" val="532938528"/>
                    </a:ext>
                  </a:extLst>
                </a:gridCol>
                <a:gridCol w="648000">
                  <a:extLst>
                    <a:ext uri="{9D8B030D-6E8A-4147-A177-3AD203B41FA5}">
                      <a16:colId xmlns:a16="http://schemas.microsoft.com/office/drawing/2014/main" val="1431939993"/>
                    </a:ext>
                  </a:extLst>
                </a:gridCol>
                <a:gridCol w="648000">
                  <a:extLst>
                    <a:ext uri="{9D8B030D-6E8A-4147-A177-3AD203B41FA5}">
                      <a16:colId xmlns:a16="http://schemas.microsoft.com/office/drawing/2014/main" val="3591151919"/>
                    </a:ext>
                  </a:extLst>
                </a:gridCol>
                <a:gridCol w="648000">
                  <a:extLst>
                    <a:ext uri="{9D8B030D-6E8A-4147-A177-3AD203B41FA5}">
                      <a16:colId xmlns:a16="http://schemas.microsoft.com/office/drawing/2014/main" val="3754668387"/>
                    </a:ext>
                  </a:extLst>
                </a:gridCol>
                <a:gridCol w="648000">
                  <a:extLst>
                    <a:ext uri="{9D8B030D-6E8A-4147-A177-3AD203B41FA5}">
                      <a16:colId xmlns:a16="http://schemas.microsoft.com/office/drawing/2014/main" val="1033120936"/>
                    </a:ext>
                  </a:extLst>
                </a:gridCol>
                <a:gridCol w="648000">
                  <a:extLst>
                    <a:ext uri="{9D8B030D-6E8A-4147-A177-3AD203B41FA5}">
                      <a16:colId xmlns:a16="http://schemas.microsoft.com/office/drawing/2014/main" val="2793080368"/>
                    </a:ext>
                  </a:extLst>
                </a:gridCol>
                <a:gridCol w="920750">
                  <a:extLst>
                    <a:ext uri="{9D8B030D-6E8A-4147-A177-3AD203B41FA5}">
                      <a16:colId xmlns:a16="http://schemas.microsoft.com/office/drawing/2014/main" val="3315512487"/>
                    </a:ext>
                  </a:extLst>
                </a:gridCol>
              </a:tblGrid>
              <a:tr h="222250">
                <a:tc row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重要な経営資源</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の区分</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row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対応策</a:t>
                      </a:r>
                      <a:endPar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row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実施済</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gridSpan="2">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対策費用が必要な場合</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hMerge="1">
                  <a:txBody>
                    <a:bodyPr/>
                    <a:lstStyle/>
                    <a:p>
                      <a:endParaRPr kumimoji="1" lang="ja-JP" altLang="en-US"/>
                    </a:p>
                  </a:txBody>
                  <a:tcPr/>
                </a:tc>
                <a:tc gridSpan="8">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実施予定時期と必要資金（万円）</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hMerge="1">
                  <a:txBody>
                    <a:bodyPr/>
                    <a:lstStyle/>
                    <a:p>
                      <a:endParaRPr kumimoji="1" lang="ja-JP" altLang="en-US"/>
                    </a:p>
                  </a:txBody>
                  <a:tcPr/>
                </a:tc>
                <a:tc hMerge="1">
                  <a:txBody>
                    <a:bodyPr/>
                    <a:lstStyle/>
                    <a:p>
                      <a:endParaRPr kumimoji="1" lang="ja-JP" altLang="en-US"/>
                    </a:p>
                  </a:txBody>
                  <a:tcPr>
                    <a:lnL w="9525"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9525"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9525" cap="flat" cmpd="sng" algn="ctr">
                      <a:solidFill>
                        <a:schemeClr val="tx1"/>
                      </a:solidFill>
                      <a:prstDash val="solid"/>
                      <a:round/>
                      <a:headEnd type="none" w="med" len="med"/>
                      <a:tailEnd type="none" w="med" len="med"/>
                    </a:lnL>
                  </a:tcPr>
                </a:tc>
                <a:tc hMerge="1">
                  <a:txBody>
                    <a:bodyPr/>
                    <a:lstStyle/>
                    <a:p>
                      <a:endParaRPr kumimoji="1" lang="ja-JP" altLang="en-US"/>
                    </a:p>
                  </a:txBody>
                  <a:tcPr/>
                </a:tc>
                <a:tc row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備考</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3498450315"/>
                  </a:ext>
                </a:extLst>
              </a:tr>
              <a:tr h="20955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rowSpan="2">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必要資金</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（万円）</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rowSpan="2">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資金</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調達法</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rgbClr val="C00000"/>
                          </a:solidFill>
                          <a:effectLst/>
                          <a:latin typeface="ＭＳ Ｐ明朝" panose="02020600040205080304" pitchFamily="18" charset="-128"/>
                          <a:ea typeface="ＭＳ Ｐ明朝" panose="02020600040205080304" pitchFamily="18" charset="-128"/>
                        </a:rPr>
                        <a:t>２０２６</a:t>
                      </a:r>
                      <a:endParaRPr kumimoji="1" lang="ja-JP" altLang="en-US" sz="10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r>
                        <a:rPr kumimoji="1" lang="ja-JP" altLang="en-US" sz="10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rPr>
                        <a:t>年度</a:t>
                      </a:r>
                      <a:endParaRPr kumimoji="1" lang="ja-JP" altLang="en-US" dirty="0"/>
                    </a:p>
                  </a:txBody>
                  <a:tcPr marL="36000" marR="36000" marT="36000" marB="36000" anchor="ctr" horzOverflow="overflow">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rgbClr val="C00000"/>
                          </a:solidFill>
                          <a:effectLst/>
                          <a:latin typeface="ＭＳ Ｐ明朝" panose="02020600040205080304" pitchFamily="18" charset="-128"/>
                          <a:ea typeface="ＭＳ Ｐ明朝" panose="02020600040205080304" pitchFamily="18" charset="-128"/>
                        </a:rPr>
                        <a:t>２０２７</a:t>
                      </a:r>
                      <a:endParaRPr kumimoji="1" lang="ja-JP" altLang="en-US" sz="10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r>
                        <a:rPr kumimoji="1" lang="ja-JP" altLang="en-US" sz="10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rPr>
                        <a:t>年度</a:t>
                      </a:r>
                      <a:endParaRPr kumimoji="1" lang="ja-JP" altLang="en-US" dirty="0"/>
                    </a:p>
                  </a:txBody>
                  <a:tcPr marL="36000" marR="36000" marT="36000" marB="36000" anchor="ctr" horzOverflow="overflow">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r" defTabSz="914400" rtl="0" eaLnBrk="1" fontAlgn="ctr"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srgbClr val="C00000"/>
                          </a:solidFill>
                          <a:effectLst/>
                          <a:uLnTx/>
                          <a:uFillTx/>
                          <a:latin typeface="ＭＳ Ｐ明朝" panose="02020600040205080304" pitchFamily="18" charset="-128"/>
                          <a:ea typeface="ＭＳ Ｐ明朝" panose="02020600040205080304" pitchFamily="18" charset="-128"/>
                          <a:cs typeface="+mn-cs"/>
                        </a:rPr>
                        <a:t>２０２８</a:t>
                      </a:r>
                      <a:endParaRPr kumimoji="1" lang="ja-JP" altLang="en-US" sz="10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r>
                        <a:rPr kumimoji="1" lang="ja-JP" altLang="en-US" sz="10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rPr>
                        <a:t>年度</a:t>
                      </a:r>
                      <a:endParaRPr kumimoji="1" lang="ja-JP" altLang="en-US" dirty="0"/>
                    </a:p>
                  </a:txBody>
                  <a:tcPr marL="36000" marR="36000" marT="36000" marB="36000" anchor="ctr" horzOverflow="overflow">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r" defTabSz="914400" rtl="0" eaLnBrk="1" fontAlgn="ctr"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srgbClr val="C00000"/>
                          </a:solidFill>
                          <a:effectLst/>
                          <a:uLnTx/>
                          <a:uFillTx/>
                          <a:latin typeface="ＭＳ Ｐ明朝" panose="02020600040205080304" pitchFamily="18" charset="-128"/>
                          <a:ea typeface="ＭＳ Ｐ明朝" panose="02020600040205080304" pitchFamily="18" charset="-128"/>
                          <a:cs typeface="+mn-cs"/>
                        </a:rPr>
                        <a:t>２０２９</a:t>
                      </a:r>
                      <a:endParaRPr kumimoji="1" lang="ja-JP" altLang="en-US" sz="10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r>
                        <a:rPr kumimoji="1" lang="ja-JP" altLang="en-US" sz="10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rPr>
                        <a:t>年度</a:t>
                      </a:r>
                      <a:endParaRPr kumimoji="1" lang="ja-JP" altLang="en-US" dirty="0"/>
                    </a:p>
                  </a:txBody>
                  <a:tcPr marL="36000" marR="36000" marT="36000" marB="36000" anchor="ctr" horzOverflow="overflow">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vMerge="1">
                  <a:txBody>
                    <a:bodyPr/>
                    <a:lstStyle/>
                    <a:p>
                      <a:endParaRPr kumimoji="1" lang="ja-JP" altLang="en-US"/>
                    </a:p>
                  </a:txBody>
                  <a:tcPr/>
                </a:tc>
                <a:extLst>
                  <a:ext uri="{0D108BD9-81ED-4DB2-BD59-A6C34878D82A}">
                    <a16:rowId xmlns:a16="http://schemas.microsoft.com/office/drawing/2014/main" val="846390468"/>
                  </a:ext>
                </a:extLst>
              </a:tr>
              <a:tr h="44767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前期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後期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前期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後期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前期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後期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前期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後期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vMerge="1">
                  <a:txBody>
                    <a:bodyPr/>
                    <a:lstStyle/>
                    <a:p>
                      <a:endParaRPr kumimoji="1" lang="ja-JP" altLang="en-US"/>
                    </a:p>
                  </a:txBody>
                  <a:tcPr/>
                </a:tc>
                <a:extLst>
                  <a:ext uri="{0D108BD9-81ED-4DB2-BD59-A6C34878D82A}">
                    <a16:rowId xmlns:a16="http://schemas.microsoft.com/office/drawing/2014/main" val="2353683342"/>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（モノ）設備</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身の回りの安全確保（什器の固定）</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100</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50</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50</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13658254"/>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（モノ）施設</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cs typeface="Times New Roman" panose="02020603050405020304" pitchFamily="18" charset="0"/>
                        </a:rPr>
                        <a:t>耐震補強対策の実施</a:t>
                      </a:r>
                    </a:p>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cs typeface="Times New Roman" panose="02020603050405020304" pitchFamily="18" charset="0"/>
                        </a:rPr>
                        <a:t>（必要に応じて）</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融資制度活用</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（予定）</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耐震診断結果により検討</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43058353"/>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（モノ）施設</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cs typeface="Times New Roman" panose="02020603050405020304" pitchFamily="18" charset="0"/>
                        </a:rPr>
                        <a:t>事務所移転の実施</a:t>
                      </a:r>
                    </a:p>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cs typeface="Times New Roman" panose="02020603050405020304" pitchFamily="18" charset="0"/>
                        </a:rPr>
                        <a:t>（必要に応じて）</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融資制度活用</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（予定）</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耐震診断結果により検討</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27702662"/>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（モノ）設備</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cs typeface="Times New Roman" panose="02020603050405020304" pitchFamily="18" charset="0"/>
                        </a:rPr>
                        <a:t>各種ラックの落下防止対策の実施</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200</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自己資金</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100</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100</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78982137"/>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システム・データ</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cs typeface="Times New Roman" panose="02020603050405020304" pitchFamily="18" charset="0"/>
                        </a:rPr>
                        <a:t>データサーバの固定対策の実施</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rPr>
                        <a:t>□</a:t>
                      </a:r>
                      <a:endParaRPr kumimoji="1" lang="en-US" altLang="ja-JP" sz="11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100</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自己資金</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50</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50</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811280582"/>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17011993"/>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253278170"/>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64186801"/>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07130409"/>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022913774"/>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24433347"/>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58363780"/>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10772825"/>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75434615"/>
                  </a:ext>
                </a:extLst>
              </a:tr>
              <a:tr h="227013">
                <a:tc grid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合計金額</a:t>
                      </a:r>
                    </a:p>
                  </a:txBody>
                  <a:tcPr marL="36000" marR="36000" marT="0" marB="0" anchor="ctr" horzOverflow="overflow">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tc h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l-GR"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400</a:t>
                      </a:r>
                      <a:b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br>
                      <a:r>
                        <a:rPr kumimoji="1" lang="ja-JP" altLang="el-GR"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el-GR"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α</a:t>
                      </a:r>
                      <a:r>
                        <a:rPr kumimoji="1" lang="ja-JP" altLang="el-GR"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p>
                  </a:txBody>
                  <a:tcPr marL="36000" marR="36000" marT="0" marB="0" anchor="ctr" horzOverflow="overflow">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003300"/>
                          </a:solidFill>
                          <a:effectLst/>
                          <a:latin typeface="ＭＳ ゴシック" panose="020B0609070205080204" pitchFamily="49" charset="-128"/>
                          <a:ea typeface="ＭＳ ゴシック" panose="020B0609070205080204" pitchFamily="49" charset="-128"/>
                        </a:rPr>
                        <a:t>（小計）</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100</a:t>
                      </a: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200</a:t>
                      </a: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100</a:t>
                      </a: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2475099679"/>
                  </a:ext>
                </a:extLst>
              </a:tr>
            </a:tbl>
          </a:graphicData>
        </a:graphic>
      </p:graphicFrame>
      <p:sp>
        <p:nvSpPr>
          <p:cNvPr id="3" name="AutoShape 983">
            <a:extLst>
              <a:ext uri="{FF2B5EF4-FFF2-40B4-BE49-F238E27FC236}">
                <a16:creationId xmlns:a16="http://schemas.microsoft.com/office/drawing/2014/main" id="{E465E71D-B441-91FA-7CAD-6592104697FB}"/>
              </a:ext>
            </a:extLst>
          </p:cNvPr>
          <p:cNvSpPr>
            <a:spLocks noChangeArrowheads="1"/>
          </p:cNvSpPr>
          <p:nvPr/>
        </p:nvSpPr>
        <p:spPr bwMode="auto">
          <a:xfrm>
            <a:off x="1503919" y="8887751"/>
            <a:ext cx="9575800" cy="465137"/>
          </a:xfrm>
          <a:prstGeom prst="roundRect">
            <a:avLst>
              <a:gd name="adj" fmla="val 16667"/>
            </a:avLst>
          </a:prstGeom>
          <a:solidFill>
            <a:schemeClr val="accent5"/>
          </a:solidFill>
          <a:ln w="6350">
            <a:solidFill>
              <a:srgbClr val="003300"/>
            </a:solidFill>
            <a:round/>
            <a:headEnd/>
            <a:tailEnd/>
          </a:ln>
          <a:effectLst/>
        </p:spPr>
        <p:txBody>
          <a:bodyPr wrap="none" lIns="90000" tIns="46800" rIns="90000" bIns="46800"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rgbClr val="003300"/>
                </a:solidFill>
                <a:effectLst/>
                <a:uLnTx/>
                <a:uFillTx/>
                <a:latin typeface="+mn-ea"/>
                <a:ea typeface="+mn-ea"/>
                <a:cs typeface="+mn-cs"/>
              </a:rPr>
              <a:t>ここまでで、あなたの会社のＢＣＰとして、災害が起こる前までに実施すべき対応策が整理できました。ぜひ計画的にここに挙げた対応策を実施してください。</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rgbClr val="003300"/>
                </a:solidFill>
                <a:effectLst/>
                <a:uLnTx/>
                <a:uFillTx/>
                <a:latin typeface="+mn-ea"/>
                <a:ea typeface="+mn-ea"/>
                <a:cs typeface="+mn-cs"/>
              </a:rPr>
              <a:t>次の「３</a:t>
            </a:r>
            <a:r>
              <a:rPr kumimoji="1" lang="en-US" altLang="ja-JP" sz="1000" b="0" i="0" u="none" strike="noStrike" kern="1200" cap="none" spc="0" normalizeH="0" baseline="0" noProof="0" dirty="0">
                <a:ln>
                  <a:noFill/>
                </a:ln>
                <a:solidFill>
                  <a:srgbClr val="003300"/>
                </a:solidFill>
                <a:effectLst/>
                <a:uLnTx/>
                <a:uFillTx/>
                <a:latin typeface="+mn-ea"/>
                <a:ea typeface="+mn-ea"/>
                <a:cs typeface="+mn-cs"/>
              </a:rPr>
              <a:t>.</a:t>
            </a:r>
            <a:r>
              <a:rPr kumimoji="1" lang="ja-JP" altLang="en-US" sz="1000" b="0" i="0" u="none" strike="noStrike" kern="1200" cap="none" spc="0" normalizeH="0" baseline="0" noProof="0" dirty="0">
                <a:ln>
                  <a:noFill/>
                </a:ln>
                <a:solidFill>
                  <a:srgbClr val="003300"/>
                </a:solidFill>
                <a:effectLst/>
                <a:uLnTx/>
                <a:uFillTx/>
                <a:latin typeface="+mn-ea"/>
                <a:ea typeface="+mn-ea"/>
                <a:cs typeface="+mn-cs"/>
              </a:rPr>
              <a:t>　事業継続対応」では、災害発生後にどのように対応するのかを整理し、中心となる担当責任者とその役割を明確にします。</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rgbClr val="003300"/>
                </a:solidFill>
                <a:effectLst/>
                <a:uLnTx/>
                <a:uFillTx/>
                <a:latin typeface="+mn-ea"/>
                <a:ea typeface="+mn-ea"/>
                <a:cs typeface="+mn-cs"/>
              </a:rPr>
              <a:t>特に、人命の安全確保に必要な対応策については、より具体的に決定します。</a:t>
            </a:r>
          </a:p>
        </p:txBody>
      </p:sp>
      <p:sp>
        <p:nvSpPr>
          <p:cNvPr id="4" name="AutoShape 1009">
            <a:extLst>
              <a:ext uri="{FF2B5EF4-FFF2-40B4-BE49-F238E27FC236}">
                <a16:creationId xmlns:a16="http://schemas.microsoft.com/office/drawing/2014/main" id="{3F2EF934-3C58-EF87-6E8A-A8E6B4C10DB5}"/>
              </a:ext>
            </a:extLst>
          </p:cNvPr>
          <p:cNvSpPr>
            <a:spLocks noChangeArrowheads="1"/>
          </p:cNvSpPr>
          <p:nvPr/>
        </p:nvSpPr>
        <p:spPr bwMode="auto">
          <a:xfrm>
            <a:off x="6616824" y="3072408"/>
            <a:ext cx="2374900" cy="522287"/>
          </a:xfrm>
          <a:prstGeom prst="wedgeRectCallout">
            <a:avLst>
              <a:gd name="adj1" fmla="val -44852"/>
              <a:gd name="adj2" fmla="val 84648"/>
            </a:avLst>
          </a:prstGeom>
          <a:solidFill>
            <a:schemeClr val="accent5"/>
          </a:solidFill>
          <a:ln w="9525">
            <a:solidFill>
              <a:srgbClr val="003300"/>
            </a:solidFill>
            <a:miter lim="800000"/>
            <a:headEnd/>
            <a:tailEnd/>
          </a:ln>
          <a:effectLst/>
        </p:spPr>
        <p:txBody>
          <a:bodyPr/>
          <a:lstStyle/>
          <a:p>
            <a:r>
              <a:rPr lang="ja-JP" altLang="en-US" sz="900" dirty="0">
                <a:solidFill>
                  <a:srgbClr val="003300"/>
                </a:solidFill>
                <a:latin typeface="+mn-ea"/>
                <a:ea typeface="+mn-ea"/>
              </a:rPr>
              <a:t>ＢＣＰ対応に十分な費用を工面できない</a:t>
            </a:r>
          </a:p>
          <a:p>
            <a:r>
              <a:rPr lang="ja-JP" altLang="en-US" sz="900" dirty="0">
                <a:solidFill>
                  <a:srgbClr val="003300"/>
                </a:solidFill>
                <a:latin typeface="+mn-ea"/>
                <a:ea typeface="+mn-ea"/>
              </a:rPr>
              <a:t>場合には、費用をあまり必要としない対策から取り組みましょう。</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8391" name="Group 567"/>
          <p:cNvGraphicFramePr>
            <a:graphicFrameLocks noGrp="1"/>
          </p:cNvGraphicFramePr>
          <p:nvPr>
            <p:extLst>
              <p:ext uri="{D42A27DB-BD31-4B8C-83A1-F6EECF244321}">
                <p14:modId xmlns:p14="http://schemas.microsoft.com/office/powerpoint/2010/main" val="4173305302"/>
              </p:ext>
            </p:extLst>
          </p:nvPr>
        </p:nvGraphicFramePr>
        <p:xfrm>
          <a:off x="485775" y="3767583"/>
          <a:ext cx="10739438" cy="4996264"/>
        </p:xfrm>
        <a:graphic>
          <a:graphicData uri="http://schemas.openxmlformats.org/drawingml/2006/table">
            <a:tbl>
              <a:tblPr/>
              <a:tblGrid>
                <a:gridCol w="1954213">
                  <a:extLst>
                    <a:ext uri="{9D8B030D-6E8A-4147-A177-3AD203B41FA5}">
                      <a16:colId xmlns:a16="http://schemas.microsoft.com/office/drawing/2014/main" val="3624006364"/>
                    </a:ext>
                  </a:extLst>
                </a:gridCol>
                <a:gridCol w="1368425">
                  <a:extLst>
                    <a:ext uri="{9D8B030D-6E8A-4147-A177-3AD203B41FA5}">
                      <a16:colId xmlns:a16="http://schemas.microsoft.com/office/drawing/2014/main" val="575808759"/>
                    </a:ext>
                  </a:extLst>
                </a:gridCol>
                <a:gridCol w="4105275">
                  <a:extLst>
                    <a:ext uri="{9D8B030D-6E8A-4147-A177-3AD203B41FA5}">
                      <a16:colId xmlns:a16="http://schemas.microsoft.com/office/drawing/2014/main" val="2515635714"/>
                    </a:ext>
                  </a:extLst>
                </a:gridCol>
                <a:gridCol w="1150937">
                  <a:extLst>
                    <a:ext uri="{9D8B030D-6E8A-4147-A177-3AD203B41FA5}">
                      <a16:colId xmlns:a16="http://schemas.microsoft.com/office/drawing/2014/main" val="3856986549"/>
                    </a:ext>
                  </a:extLst>
                </a:gridCol>
                <a:gridCol w="1081088">
                  <a:extLst>
                    <a:ext uri="{9D8B030D-6E8A-4147-A177-3AD203B41FA5}">
                      <a16:colId xmlns:a16="http://schemas.microsoft.com/office/drawing/2014/main" val="1206879869"/>
                    </a:ext>
                  </a:extLst>
                </a:gridCol>
                <a:gridCol w="1079500">
                  <a:extLst>
                    <a:ext uri="{9D8B030D-6E8A-4147-A177-3AD203B41FA5}">
                      <a16:colId xmlns:a16="http://schemas.microsoft.com/office/drawing/2014/main" val="2129037308"/>
                    </a:ext>
                  </a:extLst>
                </a:gridCol>
              </a:tblGrid>
              <a:tr h="180975">
                <a:tc rowSpan="1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人命の安全確保</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・避難計画に基づく避難の実施</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・防災備蓄品を用いた救援活動</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・二次災害防止対応</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・ルールに従い従業員・家族の安否確認実施</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様式②</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様式③</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様式④</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様式⑤、様式⑥</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管理部長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倉庫管理部長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52210903"/>
                  </a:ext>
                </a:extLst>
              </a:tr>
              <a:tr h="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79484366"/>
                  </a:ext>
                </a:extLst>
              </a:tr>
              <a:tr h="407988">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地域貢献</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・初期消火等周辺地域の安全確保に協力</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様式⑦</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管理部長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倉庫管理部長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241906716"/>
                  </a:ext>
                </a:extLst>
              </a:tr>
              <a:tr h="452438">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被災状況把握</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・事業所建物、設備、通信システム等の被害状況の確認</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様式⑧</a:t>
                      </a:r>
                      <a:r>
                        <a:rPr kumimoji="1" lang="en-US" altLang="ja-JP"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管理部長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倉庫管理部長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39345389"/>
                  </a:ext>
                </a:extLst>
              </a:tr>
              <a:tr h="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36676107"/>
                  </a:ext>
                </a:extLst>
              </a:tr>
              <a:tr h="180975">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対外的な情報発信</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および情報共有</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・顧客・関連会社の被災状況の収集、インフラの被災・復旧状況把握</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・自社主要拠点の被害状況、稼働状況の情報発信</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様式⑧</a:t>
                      </a:r>
                      <a:r>
                        <a:rPr kumimoji="1" lang="en-US" altLang="ja-JP"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-2</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様式⑨</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社長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営業部長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66562486"/>
                  </a:ext>
                </a:extLst>
              </a:tr>
              <a:tr h="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605696136"/>
                  </a:ext>
                </a:extLst>
              </a:tr>
              <a:tr h="414338">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復旧作業</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・関連企業と協力した片付け</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・施設・設備、データの復旧作業</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様式⑨、様式⑩</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様式⑪</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倉庫管理部長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営業部長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667430709"/>
                  </a:ext>
                </a:extLst>
              </a:tr>
              <a:tr h="390525">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地域貢献</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・周辺地域の被災建物の片付け作業等に協力し復旧活動に貢献</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様式⑦</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管理部長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倉庫管理部長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33847212"/>
                  </a:ext>
                </a:extLst>
              </a:tr>
              <a:tr h="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59698387"/>
                  </a:ext>
                </a:extLst>
              </a:tr>
              <a:tr h="32385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対外的な情報発信</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および情報共有</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・サービス再開に向けた各種取引先への連絡、調整</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様式⑨</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社長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営業部長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11913213"/>
                  </a:ext>
                </a:extLst>
              </a:tr>
              <a:tr h="442913">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重要業務の再開</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・サービス再開</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様式⑨</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社長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営業部長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83683502"/>
                  </a:ext>
                </a:extLst>
              </a:tr>
            </a:tbl>
          </a:graphicData>
        </a:graphic>
      </p:graphicFrame>
      <p:graphicFrame>
        <p:nvGraphicFramePr>
          <p:cNvPr id="78405" name="Group 581"/>
          <p:cNvGraphicFramePr>
            <a:graphicFrameLocks noGrp="1"/>
          </p:cNvGraphicFramePr>
          <p:nvPr>
            <p:extLst>
              <p:ext uri="{D42A27DB-BD31-4B8C-83A1-F6EECF244321}">
                <p14:modId xmlns:p14="http://schemas.microsoft.com/office/powerpoint/2010/main" val="4235107672"/>
              </p:ext>
            </p:extLst>
          </p:nvPr>
        </p:nvGraphicFramePr>
        <p:xfrm>
          <a:off x="485775" y="8880921"/>
          <a:ext cx="8578850" cy="384175"/>
        </p:xfrm>
        <a:graphic>
          <a:graphicData uri="http://schemas.openxmlformats.org/drawingml/2006/table">
            <a:tbl>
              <a:tblPr/>
              <a:tblGrid>
                <a:gridCol w="1954213">
                  <a:extLst>
                    <a:ext uri="{9D8B030D-6E8A-4147-A177-3AD203B41FA5}">
                      <a16:colId xmlns:a16="http://schemas.microsoft.com/office/drawing/2014/main" val="2084861550"/>
                    </a:ext>
                  </a:extLst>
                </a:gridCol>
                <a:gridCol w="1368425">
                  <a:extLst>
                    <a:ext uri="{9D8B030D-6E8A-4147-A177-3AD203B41FA5}">
                      <a16:colId xmlns:a16="http://schemas.microsoft.com/office/drawing/2014/main" val="3551783608"/>
                    </a:ext>
                  </a:extLst>
                </a:gridCol>
                <a:gridCol w="4105275">
                  <a:extLst>
                    <a:ext uri="{9D8B030D-6E8A-4147-A177-3AD203B41FA5}">
                      <a16:colId xmlns:a16="http://schemas.microsoft.com/office/drawing/2014/main" val="572792895"/>
                    </a:ext>
                  </a:extLst>
                </a:gridCol>
                <a:gridCol w="1150937">
                  <a:extLst>
                    <a:ext uri="{9D8B030D-6E8A-4147-A177-3AD203B41FA5}">
                      <a16:colId xmlns:a16="http://schemas.microsoft.com/office/drawing/2014/main" val="1429094031"/>
                    </a:ext>
                  </a:extLst>
                </a:gridCol>
              </a:tblGrid>
              <a:tr h="384175">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ＢＣＰ対応要員以外の従業員</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初動対応</a:t>
                      </a: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・決められたルール（従業員携帯カードに記載）に基づく初動対応</a:t>
                      </a: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様式⑫</a:t>
                      </a: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999468349"/>
                  </a:ext>
                </a:extLst>
              </a:tr>
            </a:tbl>
          </a:graphicData>
        </a:graphic>
      </p:graphicFrame>
      <p:graphicFrame>
        <p:nvGraphicFramePr>
          <p:cNvPr id="78273" name="Group 449"/>
          <p:cNvGraphicFramePr>
            <a:graphicFrameLocks noGrp="1"/>
          </p:cNvGraphicFramePr>
          <p:nvPr>
            <p:extLst>
              <p:ext uri="{D42A27DB-BD31-4B8C-83A1-F6EECF244321}">
                <p14:modId xmlns:p14="http://schemas.microsoft.com/office/powerpoint/2010/main" val="1312089334"/>
              </p:ext>
            </p:extLst>
          </p:nvPr>
        </p:nvGraphicFramePr>
        <p:xfrm>
          <a:off x="485775" y="2656333"/>
          <a:ext cx="11830050" cy="964080"/>
        </p:xfrm>
        <a:graphic>
          <a:graphicData uri="http://schemas.openxmlformats.org/drawingml/2006/table">
            <a:tbl>
              <a:tblPr/>
              <a:tblGrid>
                <a:gridCol w="1954213">
                  <a:extLst>
                    <a:ext uri="{9D8B030D-6E8A-4147-A177-3AD203B41FA5}">
                      <a16:colId xmlns:a16="http://schemas.microsoft.com/office/drawing/2014/main" val="17124493"/>
                    </a:ext>
                  </a:extLst>
                </a:gridCol>
                <a:gridCol w="1368425">
                  <a:extLst>
                    <a:ext uri="{9D8B030D-6E8A-4147-A177-3AD203B41FA5}">
                      <a16:colId xmlns:a16="http://schemas.microsoft.com/office/drawing/2014/main" val="3102448138"/>
                    </a:ext>
                  </a:extLst>
                </a:gridCol>
                <a:gridCol w="4105275">
                  <a:extLst>
                    <a:ext uri="{9D8B030D-6E8A-4147-A177-3AD203B41FA5}">
                      <a16:colId xmlns:a16="http://schemas.microsoft.com/office/drawing/2014/main" val="1159246418"/>
                    </a:ext>
                  </a:extLst>
                </a:gridCol>
                <a:gridCol w="1150937">
                  <a:extLst>
                    <a:ext uri="{9D8B030D-6E8A-4147-A177-3AD203B41FA5}">
                      <a16:colId xmlns:a16="http://schemas.microsoft.com/office/drawing/2014/main" val="2800577001"/>
                    </a:ext>
                  </a:extLst>
                </a:gridCol>
                <a:gridCol w="1081088">
                  <a:extLst>
                    <a:ext uri="{9D8B030D-6E8A-4147-A177-3AD203B41FA5}">
                      <a16:colId xmlns:a16="http://schemas.microsoft.com/office/drawing/2014/main" val="746288327"/>
                    </a:ext>
                  </a:extLst>
                </a:gridCol>
                <a:gridCol w="1079500">
                  <a:extLst>
                    <a:ext uri="{9D8B030D-6E8A-4147-A177-3AD203B41FA5}">
                      <a16:colId xmlns:a16="http://schemas.microsoft.com/office/drawing/2014/main" val="350919588"/>
                    </a:ext>
                  </a:extLst>
                </a:gridCol>
                <a:gridCol w="1090612">
                  <a:extLst>
                    <a:ext uri="{9D8B030D-6E8A-4147-A177-3AD203B41FA5}">
                      <a16:colId xmlns:a16="http://schemas.microsoft.com/office/drawing/2014/main" val="2880302929"/>
                    </a:ext>
                  </a:extLst>
                </a:gridCol>
              </a:tblGrid>
              <a:tr h="180975">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対応区分</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ＢＣＰ対応</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行動内容例</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使用する様式</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gridSpan="3">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担当責任者</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962461633"/>
                  </a:ext>
                </a:extLst>
              </a:tr>
              <a:tr h="18097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（第一順位）</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（第二順位）</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（第三順位）</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2660238108"/>
                  </a:ext>
                </a:extLst>
              </a:tr>
              <a:tr h="180975">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事前～復旧</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統括</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・全社の対応に関する重要な意思決定、指揮命令、統括</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・ＢＣＰ対応組織の立ち上げ</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様式①</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社長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管理部長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営業部長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561616141"/>
                  </a:ext>
                </a:extLst>
              </a:tr>
            </a:tbl>
          </a:graphicData>
        </a:graphic>
      </p:graphicFrame>
      <p:sp>
        <p:nvSpPr>
          <p:cNvPr id="77962" name="Text Box 138"/>
          <p:cNvSpPr txBox="1">
            <a:spLocks noChangeArrowheads="1"/>
          </p:cNvSpPr>
          <p:nvPr/>
        </p:nvSpPr>
        <p:spPr bwMode="auto">
          <a:xfrm>
            <a:off x="12323840" y="9322020"/>
            <a:ext cx="335646" cy="27918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en-US" altLang="ja-JP" sz="1200" b="1" dirty="0">
                <a:solidFill>
                  <a:srgbClr val="3333FF"/>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16</a:t>
            </a:r>
          </a:p>
        </p:txBody>
      </p:sp>
      <p:sp>
        <p:nvSpPr>
          <p:cNvPr id="77963" name="Text Box 139"/>
          <p:cNvSpPr txBox="1">
            <a:spLocks noChangeArrowheads="1"/>
          </p:cNvSpPr>
          <p:nvPr/>
        </p:nvSpPr>
        <p:spPr bwMode="auto">
          <a:xfrm>
            <a:off x="423863" y="627063"/>
            <a:ext cx="12025312" cy="9694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88900" indent="-88900">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spcAft>
                <a:spcPts val="600"/>
              </a:spcAft>
            </a:pPr>
            <a:r>
              <a:rPr lang="en-US" altLang="ja-JP" sz="1200" dirty="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ポイント</a:t>
            </a:r>
            <a:r>
              <a:rPr lang="en-US" altLang="ja-JP" sz="1200" dirty="0">
                <a:latin typeface="ＭＳ ゴシック" panose="020B0609070205080204" pitchFamily="49" charset="-128"/>
                <a:ea typeface="ＭＳ ゴシック" panose="020B0609070205080204" pitchFamily="49" charset="-128"/>
              </a:rPr>
              <a:t>-</a:t>
            </a:r>
          </a:p>
          <a:p>
            <a:pPr>
              <a:spcAft>
                <a:spcPts val="600"/>
              </a:spcAft>
              <a:buFontTx/>
              <a:buChar char="•"/>
            </a:pPr>
            <a:r>
              <a:rPr lang="ja-JP" altLang="en-US" sz="1000" dirty="0">
                <a:latin typeface="ＭＳ ゴシック" panose="020B0609070205080204" pitchFamily="49" charset="-128"/>
                <a:ea typeface="ＭＳ ゴシック" panose="020B0609070205080204" pitchFamily="49" charset="-128"/>
              </a:rPr>
              <a:t>被災後、事業を継続または早期に復旧させるには、どのような場合に、どのような対応を行うのかをあらかじめ決めておくことが重要です。</a:t>
            </a:r>
          </a:p>
          <a:p>
            <a:pPr>
              <a:spcAft>
                <a:spcPts val="600"/>
              </a:spcAft>
              <a:buFontTx/>
              <a:buChar char="•"/>
            </a:pPr>
            <a:r>
              <a:rPr lang="ja-JP" altLang="en-US" sz="1000" dirty="0">
                <a:latin typeface="ＭＳ ゴシック" panose="020B0609070205080204" pitchFamily="49" charset="-128"/>
                <a:ea typeface="ＭＳ ゴシック" panose="020B0609070205080204" pitchFamily="49" charset="-128"/>
              </a:rPr>
              <a:t>また、各対応の担当責任者とその代理を決めておくことも重要です。</a:t>
            </a:r>
          </a:p>
          <a:p>
            <a:pPr>
              <a:spcAft>
                <a:spcPts val="600"/>
              </a:spcAft>
              <a:buFontTx/>
              <a:buChar char="•"/>
            </a:pPr>
            <a:r>
              <a:rPr lang="ja-JP" altLang="en-US" sz="1000" dirty="0">
                <a:latin typeface="ＭＳ ゴシック" panose="020B0609070205080204" pitchFamily="49" charset="-128"/>
                <a:ea typeface="ＭＳ ゴシック" panose="020B0609070205080204" pitchFamily="49" charset="-128"/>
              </a:rPr>
              <a:t>ＢＣＰの発動基準、対応体制については、全従業員に周知するよう努めてください。</a:t>
            </a:r>
          </a:p>
        </p:txBody>
      </p:sp>
      <p:sp>
        <p:nvSpPr>
          <p:cNvPr id="77965" name="Text Box 141"/>
          <p:cNvSpPr txBox="1">
            <a:spLocks noChangeArrowheads="1"/>
          </p:cNvSpPr>
          <p:nvPr/>
        </p:nvSpPr>
        <p:spPr bwMode="auto">
          <a:xfrm>
            <a:off x="44450" y="57150"/>
            <a:ext cx="31162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sz="2000" dirty="0">
                <a:latin typeface="ＭＳ ゴシック" panose="020B0609070205080204" pitchFamily="49" charset="-128"/>
                <a:ea typeface="ＭＳ ゴシック" panose="020B0609070205080204" pitchFamily="49" charset="-128"/>
              </a:rPr>
              <a:t>３．事業継続対応</a:t>
            </a:r>
          </a:p>
        </p:txBody>
      </p:sp>
      <p:sp>
        <p:nvSpPr>
          <p:cNvPr id="78158" name="Oval 334"/>
          <p:cNvSpPr>
            <a:spLocks noChangeArrowheads="1"/>
          </p:cNvSpPr>
          <p:nvPr/>
        </p:nvSpPr>
        <p:spPr bwMode="auto">
          <a:xfrm>
            <a:off x="933450" y="7995308"/>
            <a:ext cx="863600" cy="504825"/>
          </a:xfrm>
          <a:prstGeom prst="ellipse">
            <a:avLst/>
          </a:prstGeom>
          <a:solidFill>
            <a:srgbClr val="DDDDDD"/>
          </a:solidFill>
          <a:ln>
            <a:noFill/>
          </a:ln>
          <a:effectLst/>
          <a:extLst>
            <a:ext uri="{91240B29-F687-4F45-9708-019B960494DF}">
              <a14:hiddenLine xmlns:a14="http://schemas.microsoft.com/office/drawing/2010/main" w="2857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8159" name="AutoShape 335"/>
          <p:cNvSpPr>
            <a:spLocks noChangeArrowheads="1"/>
          </p:cNvSpPr>
          <p:nvPr/>
        </p:nvSpPr>
        <p:spPr bwMode="auto">
          <a:xfrm rot="237933">
            <a:off x="835025" y="3904320"/>
            <a:ext cx="1169988" cy="528638"/>
          </a:xfrm>
          <a:prstGeom prst="irregularSeal2">
            <a:avLst/>
          </a:prstGeom>
          <a:solidFill>
            <a:srgbClr val="DDDDDD"/>
          </a:solidFill>
          <a:ln>
            <a:noFill/>
          </a:ln>
          <a:effectLst/>
          <a:extLst>
            <a:ext uri="{91240B29-F687-4F45-9708-019B960494DF}">
              <a14:hiddenLine xmlns:a14="http://schemas.microsoft.com/office/drawing/2010/main" w="28575">
                <a:solidFill>
                  <a:srgbClr val="808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8160" name="Text Box 336"/>
          <p:cNvSpPr txBox="1">
            <a:spLocks noChangeArrowheads="1"/>
          </p:cNvSpPr>
          <p:nvPr/>
        </p:nvSpPr>
        <p:spPr bwMode="auto">
          <a:xfrm>
            <a:off x="788988" y="3899346"/>
            <a:ext cx="1152525" cy="457200"/>
          </a:xfrm>
          <a:prstGeom prst="rect">
            <a:avLst/>
          </a:prstGeom>
          <a:noFill/>
          <a:ln>
            <a:noFill/>
          </a:ln>
          <a:effectLst/>
          <a:extLst>
            <a:ext uri="{909E8E84-426E-40DD-AFC4-6F175D3DCCD1}">
              <a14:hiddenFill xmlns:a14="http://schemas.microsoft.com/office/drawing/2010/main">
                <a:solidFill>
                  <a:schemeClr val="hlink"/>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ja-JP" altLang="en-US" sz="1200" b="1" dirty="0">
                <a:latin typeface="ＭＳ ゴシック" panose="020B0609070205080204" pitchFamily="49" charset="-128"/>
                <a:ea typeface="ＭＳ ゴシック" panose="020B0609070205080204" pitchFamily="49" charset="-128"/>
              </a:rPr>
              <a:t>（災害発生）</a:t>
            </a:r>
          </a:p>
          <a:p>
            <a:pPr algn="ctr"/>
            <a:r>
              <a:rPr lang="ja-JP" altLang="en-US" sz="1200" b="1" dirty="0">
                <a:latin typeface="ＭＳ ゴシック" panose="020B0609070205080204" pitchFamily="49" charset="-128"/>
                <a:ea typeface="ＭＳ ゴシック" panose="020B0609070205080204" pitchFamily="49" charset="-128"/>
              </a:rPr>
              <a:t>ＢＣＰ発動！</a:t>
            </a:r>
          </a:p>
        </p:txBody>
      </p:sp>
      <p:sp>
        <p:nvSpPr>
          <p:cNvPr id="78161" name="Text Box 337"/>
          <p:cNvSpPr txBox="1">
            <a:spLocks noChangeArrowheads="1"/>
          </p:cNvSpPr>
          <p:nvPr/>
        </p:nvSpPr>
        <p:spPr bwMode="auto">
          <a:xfrm>
            <a:off x="658819" y="7963346"/>
            <a:ext cx="1412864" cy="46384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ja-JP" altLang="en-US" sz="1200" b="1" dirty="0">
                <a:latin typeface="ＭＳ ゴシック" panose="020B0609070205080204" pitchFamily="49" charset="-128"/>
                <a:ea typeface="ＭＳ ゴシック" panose="020B0609070205080204" pitchFamily="49" charset="-128"/>
              </a:rPr>
              <a:t>平時業務</a:t>
            </a:r>
          </a:p>
          <a:p>
            <a:pPr algn="ctr"/>
            <a:r>
              <a:rPr lang="ja-JP" altLang="en-US" sz="1200" b="1" dirty="0">
                <a:latin typeface="ＭＳ ゴシック" panose="020B0609070205080204" pitchFamily="49" charset="-128"/>
                <a:ea typeface="ＭＳ ゴシック" panose="020B0609070205080204" pitchFamily="49" charset="-128"/>
              </a:rPr>
              <a:t>（サービス再開）</a:t>
            </a:r>
          </a:p>
        </p:txBody>
      </p:sp>
      <p:sp>
        <p:nvSpPr>
          <p:cNvPr id="78162" name="AutoShape 338"/>
          <p:cNvSpPr>
            <a:spLocks noChangeArrowheads="1"/>
          </p:cNvSpPr>
          <p:nvPr/>
        </p:nvSpPr>
        <p:spPr bwMode="auto">
          <a:xfrm>
            <a:off x="1231900" y="4488309"/>
            <a:ext cx="301625" cy="3327868"/>
          </a:xfrm>
          <a:prstGeom prst="downArrow">
            <a:avLst>
              <a:gd name="adj1" fmla="val 51380"/>
              <a:gd name="adj2" fmla="val 121063"/>
            </a:avLst>
          </a:prstGeom>
          <a:gradFill rotWithShape="1">
            <a:gsLst>
              <a:gs pos="0">
                <a:srgbClr val="DDDDDD"/>
              </a:gs>
              <a:gs pos="100000">
                <a:srgbClr val="DDDDDD">
                  <a:gamma/>
                  <a:tint val="0"/>
                  <a:invGamma/>
                </a:srgbClr>
              </a:gs>
            </a:gsLst>
            <a:lin ang="5400000" scaled="1"/>
          </a:gradFill>
          <a:ln w="2857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8164" name="AutoShape 340"/>
          <p:cNvSpPr>
            <a:spLocks noChangeArrowheads="1"/>
          </p:cNvSpPr>
          <p:nvPr/>
        </p:nvSpPr>
        <p:spPr bwMode="auto">
          <a:xfrm rot="5400000">
            <a:off x="941387" y="6694488"/>
            <a:ext cx="2638425" cy="215900"/>
          </a:xfrm>
          <a:prstGeom prst="homePlate">
            <a:avLst>
              <a:gd name="adj" fmla="val 106138"/>
            </a:avLst>
          </a:prstGeom>
          <a:gradFill rotWithShape="1">
            <a:gsLst>
              <a:gs pos="0">
                <a:srgbClr val="DDDDDD"/>
              </a:gs>
              <a:gs pos="100000">
                <a:srgbClr val="DDDDDD">
                  <a:gamma/>
                  <a:tint val="0"/>
                  <a:invGamma/>
                </a:srgbClr>
              </a:gs>
            </a:gsLst>
            <a:lin ang="0" scaled="1"/>
          </a:gra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nchorCtr="1"/>
          <a:lstStyle/>
          <a:p>
            <a:pPr algn="ctr"/>
            <a:endParaRPr lang="ja-JP" altLang="en-US" sz="1200" dirty="0">
              <a:latin typeface="ＭＳ ゴシック" panose="020B0609070205080204" pitchFamily="49" charset="-128"/>
              <a:ea typeface="ＭＳ ゴシック" panose="020B0609070205080204" pitchFamily="49" charset="-128"/>
            </a:endParaRPr>
          </a:p>
        </p:txBody>
      </p:sp>
      <p:sp>
        <p:nvSpPr>
          <p:cNvPr id="78165" name="AutoShape 341"/>
          <p:cNvSpPr>
            <a:spLocks noChangeArrowheads="1"/>
          </p:cNvSpPr>
          <p:nvPr/>
        </p:nvSpPr>
        <p:spPr bwMode="auto">
          <a:xfrm rot="5400000">
            <a:off x="1108075" y="4824858"/>
            <a:ext cx="2305050" cy="215900"/>
          </a:xfrm>
          <a:prstGeom prst="homePlate">
            <a:avLst>
              <a:gd name="adj" fmla="val 92727"/>
            </a:avLst>
          </a:prstGeom>
          <a:gradFill rotWithShape="1">
            <a:gsLst>
              <a:gs pos="0">
                <a:srgbClr val="DDDDDD"/>
              </a:gs>
              <a:gs pos="100000">
                <a:srgbClr val="DDDDDD">
                  <a:gamma/>
                  <a:tint val="0"/>
                  <a:invGamma/>
                </a:srgbClr>
              </a:gs>
            </a:gsLst>
            <a:lin ang="0" scaled="1"/>
          </a:gra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nchorCtr="1"/>
          <a:lstStyle/>
          <a:p>
            <a:pPr algn="ctr"/>
            <a:endParaRPr lang="ja-JP" altLang="en-US" sz="1200" dirty="0">
              <a:latin typeface="ＭＳ ゴシック" panose="020B0609070205080204" pitchFamily="49" charset="-128"/>
              <a:ea typeface="ＭＳ ゴシック" panose="020B0609070205080204" pitchFamily="49" charset="-128"/>
            </a:endParaRPr>
          </a:p>
        </p:txBody>
      </p:sp>
      <p:sp>
        <p:nvSpPr>
          <p:cNvPr id="2" name="正方形/長方形 1">
            <a:extLst>
              <a:ext uri="{FF2B5EF4-FFF2-40B4-BE49-F238E27FC236}">
                <a16:creationId xmlns:a16="http://schemas.microsoft.com/office/drawing/2014/main" id="{D586B056-0B39-2294-4E3A-0420BE136A90}"/>
              </a:ext>
            </a:extLst>
          </p:cNvPr>
          <p:cNvSpPr/>
          <p:nvPr/>
        </p:nvSpPr>
        <p:spPr bwMode="auto">
          <a:xfrm>
            <a:off x="2128837" y="4196557"/>
            <a:ext cx="301625" cy="750887"/>
          </a:xfrm>
          <a:prstGeom prst="rect">
            <a:avLst/>
          </a:prstGeom>
          <a:noFill/>
          <a:ln w="28575" cap="flat" cmpd="sng" algn="ctr">
            <a:noFill/>
            <a:prstDash val="solid"/>
            <a:round/>
            <a:headEnd type="none" w="med" len="med"/>
            <a:tailEnd type="none" w="med" len="med"/>
          </a:ln>
          <a:effectLst/>
        </p:spPr>
        <p:txBody>
          <a:bodyPr vert="eaVert" wrap="square" lIns="90000" tIns="46800" rIns="90000" bIns="46800" numCol="1" rtlCol="0" anchor="ctr" anchorCtr="0" compatLnSpc="1">
            <a:prstTxWarp prst="textNoShape">
              <a:avLst/>
            </a:prstTxWarp>
          </a:bodyPr>
          <a:lstStyle/>
          <a:p>
            <a:r>
              <a:rPr lang="ja-JP" altLang="en-US" sz="1200" dirty="0">
                <a:latin typeface="ＭＳ ゴシック" panose="020B0609070205080204" pitchFamily="49" charset="-128"/>
                <a:ea typeface="ＭＳ ゴシック" panose="020B0609070205080204" pitchFamily="49" charset="-128"/>
              </a:rPr>
              <a:t>初動対応</a:t>
            </a:r>
          </a:p>
        </p:txBody>
      </p:sp>
      <p:sp>
        <p:nvSpPr>
          <p:cNvPr id="4" name="正方形/長方形 3">
            <a:extLst>
              <a:ext uri="{FF2B5EF4-FFF2-40B4-BE49-F238E27FC236}">
                <a16:creationId xmlns:a16="http://schemas.microsoft.com/office/drawing/2014/main" id="{F3652657-E0B4-C9B9-C807-322B10F308B8}"/>
              </a:ext>
            </a:extLst>
          </p:cNvPr>
          <p:cNvSpPr/>
          <p:nvPr/>
        </p:nvSpPr>
        <p:spPr bwMode="auto">
          <a:xfrm>
            <a:off x="2128836" y="6426995"/>
            <a:ext cx="301625" cy="750887"/>
          </a:xfrm>
          <a:prstGeom prst="rect">
            <a:avLst/>
          </a:prstGeom>
          <a:noFill/>
          <a:ln w="28575" cap="flat" cmpd="sng" algn="ctr">
            <a:noFill/>
            <a:prstDash val="solid"/>
            <a:round/>
            <a:headEnd type="none" w="med" len="med"/>
            <a:tailEnd type="none" w="med" len="med"/>
          </a:ln>
          <a:effectLst/>
        </p:spPr>
        <p:txBody>
          <a:bodyPr vert="eaVert" wrap="square" lIns="90000" tIns="46800" rIns="90000" bIns="46800" numCol="1" rtlCol="0" anchor="ctr" anchorCtr="0" compatLnSpc="1">
            <a:prstTxWarp prst="textNoShape">
              <a:avLst/>
            </a:prstTxWarp>
          </a:bodyPr>
          <a:lstStyle/>
          <a:p>
            <a:r>
              <a:rPr lang="ja-JP" altLang="en-US" sz="1200" dirty="0">
                <a:latin typeface="ＭＳ ゴシック" panose="020B0609070205080204" pitchFamily="49" charset="-128"/>
                <a:ea typeface="ＭＳ ゴシック" panose="020B0609070205080204" pitchFamily="49" charset="-128"/>
              </a:rPr>
              <a:t>復旧活動</a:t>
            </a:r>
          </a:p>
        </p:txBody>
      </p:sp>
      <p:graphicFrame>
        <p:nvGraphicFramePr>
          <p:cNvPr id="8" name="Group 96">
            <a:extLst>
              <a:ext uri="{FF2B5EF4-FFF2-40B4-BE49-F238E27FC236}">
                <a16:creationId xmlns:a16="http://schemas.microsoft.com/office/drawing/2014/main" id="{2D191F23-9AE9-6544-8862-72FE5E091EBB}"/>
              </a:ext>
            </a:extLst>
          </p:cNvPr>
          <p:cNvGraphicFramePr>
            <a:graphicFrameLocks noGrp="1"/>
          </p:cNvGraphicFramePr>
          <p:nvPr>
            <p:extLst>
              <p:ext uri="{D42A27DB-BD31-4B8C-83A1-F6EECF244321}">
                <p14:modId xmlns:p14="http://schemas.microsoft.com/office/powerpoint/2010/main" val="1112620067"/>
              </p:ext>
            </p:extLst>
          </p:nvPr>
        </p:nvGraphicFramePr>
        <p:xfrm>
          <a:off x="485775" y="1570685"/>
          <a:ext cx="5400000" cy="720000"/>
        </p:xfrm>
        <a:graphic>
          <a:graphicData uri="http://schemas.openxmlformats.org/drawingml/2006/table">
            <a:tbl>
              <a:tblPr/>
              <a:tblGrid>
                <a:gridCol w="1800000">
                  <a:extLst>
                    <a:ext uri="{9D8B030D-6E8A-4147-A177-3AD203B41FA5}">
                      <a16:colId xmlns:a16="http://schemas.microsoft.com/office/drawing/2014/main" val="1041228150"/>
                    </a:ext>
                  </a:extLst>
                </a:gridCol>
                <a:gridCol w="3600000">
                  <a:extLst>
                    <a:ext uri="{9D8B030D-6E8A-4147-A177-3AD203B41FA5}">
                      <a16:colId xmlns:a16="http://schemas.microsoft.com/office/drawing/2014/main" val="2002554869"/>
                    </a:ext>
                  </a:extLst>
                </a:gridCol>
              </a:tblGrid>
              <a:tr h="720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ＢＣＰ発動基準</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171450" marR="0" lvl="0" indent="-1714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r>
                        <a:rPr kumimoji="1" lang="ja-JP" altLang="en-US" sz="1200" b="0" i="0" u="none" strike="noStrike" cap="none" normalizeH="0" baseline="0" dirty="0">
                          <a:ln>
                            <a:noFill/>
                          </a:ln>
                          <a:solidFill>
                            <a:srgbClr val="C00000"/>
                          </a:solidFill>
                          <a:effectLst/>
                          <a:latin typeface="ＭＳ ゴシック" panose="020B0609070205080204" pitchFamily="49" charset="-128"/>
                          <a:ea typeface="ＭＳ 明朝" panose="02020609040205080304" pitchFamily="17" charset="-128"/>
                        </a:rPr>
                        <a:t>半田市内で震度５強以上の地震が発生したとき</a:t>
                      </a:r>
                      <a:endParaRPr kumimoji="1" lang="en-US" altLang="ja-JP" sz="1200" b="0" i="0" u="none" strike="noStrike" cap="none" normalizeH="0" baseline="0" dirty="0">
                        <a:ln>
                          <a:noFill/>
                        </a:ln>
                        <a:solidFill>
                          <a:srgbClr val="C00000"/>
                        </a:solidFill>
                        <a:effectLst/>
                        <a:latin typeface="ＭＳ ゴシック" panose="020B0609070205080204" pitchFamily="49" charset="-128"/>
                        <a:ea typeface="ＭＳ 明朝" panose="02020609040205080304" pitchFamily="17" charset="-128"/>
                      </a:endParaRPr>
                    </a:p>
                    <a:p>
                      <a:pPr marL="171450" marR="0" lvl="0" indent="-1714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r>
                        <a:rPr kumimoji="1" lang="ja-JP" altLang="en-US" sz="1200" b="0" i="0" u="none" strike="noStrike" cap="none" normalizeH="0" baseline="0" dirty="0">
                          <a:ln>
                            <a:noFill/>
                          </a:ln>
                          <a:solidFill>
                            <a:srgbClr val="C00000"/>
                          </a:solidFill>
                          <a:effectLst/>
                          <a:latin typeface="ＭＳ ゴシック" panose="020B0609070205080204" pitchFamily="49" charset="-128"/>
                          <a:ea typeface="ＭＳ 明朝" panose="02020609040205080304" pitchFamily="17" charset="-128"/>
                        </a:rPr>
                        <a:t>その他、社長が必要と判断した場合</a:t>
                      </a: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50093649"/>
                  </a:ext>
                </a:extLst>
              </a:tr>
            </a:tbl>
          </a:graphicData>
        </a:graphic>
      </p:graphicFrame>
      <p:sp>
        <p:nvSpPr>
          <p:cNvPr id="9" name="Text Box 2">
            <a:extLst>
              <a:ext uri="{FF2B5EF4-FFF2-40B4-BE49-F238E27FC236}">
                <a16:creationId xmlns:a16="http://schemas.microsoft.com/office/drawing/2014/main" id="{72096882-170A-524C-A1E2-A2C7307A2AA4}"/>
              </a:ext>
            </a:extLst>
          </p:cNvPr>
          <p:cNvSpPr txBox="1">
            <a:spLocks noChangeArrowheads="1"/>
          </p:cNvSpPr>
          <p:nvPr/>
        </p:nvSpPr>
        <p:spPr bwMode="auto">
          <a:xfrm>
            <a:off x="485775" y="2348184"/>
            <a:ext cx="20129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200" dirty="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ＢＣＰ対応と体制一覧</a:t>
            </a:r>
            <a:r>
              <a:rPr lang="en-US" altLang="ja-JP" sz="1200" dirty="0">
                <a:latin typeface="ＭＳ ゴシック" panose="020B0609070205080204" pitchFamily="49" charset="-128"/>
                <a:ea typeface="ＭＳ ゴシック" panose="020B0609070205080204" pitchFamily="49" charset="-128"/>
              </a:rPr>
              <a:t>】</a:t>
            </a:r>
          </a:p>
        </p:txBody>
      </p:sp>
      <p:sp>
        <p:nvSpPr>
          <p:cNvPr id="10" name="Text Box 417">
            <a:extLst>
              <a:ext uri="{FF2B5EF4-FFF2-40B4-BE49-F238E27FC236}">
                <a16:creationId xmlns:a16="http://schemas.microsoft.com/office/drawing/2014/main" id="{3DA22F72-A24B-879B-6EB1-FFD332223743}"/>
              </a:ext>
            </a:extLst>
          </p:cNvPr>
          <p:cNvSpPr txBox="1">
            <a:spLocks noChangeArrowheads="1"/>
          </p:cNvSpPr>
          <p:nvPr/>
        </p:nvSpPr>
        <p:spPr bwMode="auto">
          <a:xfrm>
            <a:off x="6184776" y="2280240"/>
            <a:ext cx="6492273" cy="24840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000" tIns="46800" rIns="90000" bIns="46800">
            <a:spAutoFit/>
          </a:bodyPr>
          <a:lstStyle>
            <a:lvl1pPr marL="85725" indent="-85725">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en-US" altLang="ja-JP" sz="1000" dirty="0">
                <a:solidFill>
                  <a:schemeClr val="hlink"/>
                </a:solidFill>
                <a:latin typeface="ＭＳ ゴシック" panose="020B0609070205080204" pitchFamily="49" charset="-128"/>
                <a:ea typeface="ＭＳ ゴシック" panose="020B0609070205080204" pitchFamily="49" charset="-128"/>
              </a:rPr>
              <a:t>※</a:t>
            </a:r>
            <a:r>
              <a:rPr lang="ja-JP" altLang="en-US" sz="1000" dirty="0">
                <a:solidFill>
                  <a:schemeClr val="hlink"/>
                </a:solidFill>
                <a:latin typeface="ＭＳ ゴシック" panose="020B0609070205080204" pitchFamily="49" charset="-128"/>
                <a:ea typeface="ＭＳ ゴシック" panose="020B0609070205080204" pitchFamily="49" charset="-128"/>
              </a:rPr>
              <a:t>夜間・休日など、就業時間外に参集する場合は、安全に出社できることを確認してから参集してください。</a:t>
            </a:r>
          </a:p>
        </p:txBody>
      </p:sp>
      <p:graphicFrame>
        <p:nvGraphicFramePr>
          <p:cNvPr id="11" name="Group 96">
            <a:extLst>
              <a:ext uri="{FF2B5EF4-FFF2-40B4-BE49-F238E27FC236}">
                <a16:creationId xmlns:a16="http://schemas.microsoft.com/office/drawing/2014/main" id="{0C01CEC1-4984-116E-5CAC-693D5468CAE7}"/>
              </a:ext>
            </a:extLst>
          </p:cNvPr>
          <p:cNvGraphicFramePr>
            <a:graphicFrameLocks noGrp="1"/>
          </p:cNvGraphicFramePr>
          <p:nvPr>
            <p:extLst>
              <p:ext uri="{D42A27DB-BD31-4B8C-83A1-F6EECF244321}">
                <p14:modId xmlns:p14="http://schemas.microsoft.com/office/powerpoint/2010/main" val="3559325994"/>
              </p:ext>
            </p:extLst>
          </p:nvPr>
        </p:nvGraphicFramePr>
        <p:xfrm>
          <a:off x="6184776" y="1560240"/>
          <a:ext cx="6120000" cy="720000"/>
        </p:xfrm>
        <a:graphic>
          <a:graphicData uri="http://schemas.openxmlformats.org/drawingml/2006/table">
            <a:tbl>
              <a:tblPr/>
              <a:tblGrid>
                <a:gridCol w="1800000">
                  <a:extLst>
                    <a:ext uri="{9D8B030D-6E8A-4147-A177-3AD203B41FA5}">
                      <a16:colId xmlns:a16="http://schemas.microsoft.com/office/drawing/2014/main" val="1041228150"/>
                    </a:ext>
                  </a:extLst>
                </a:gridCol>
                <a:gridCol w="4320000">
                  <a:extLst>
                    <a:ext uri="{9D8B030D-6E8A-4147-A177-3AD203B41FA5}">
                      <a16:colId xmlns:a16="http://schemas.microsoft.com/office/drawing/2014/main" val="2002554869"/>
                    </a:ext>
                  </a:extLst>
                </a:gridCol>
              </a:tblGrid>
              <a:tr h="720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対応要員の参集基準</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ゴシック" panose="020B0609070205080204" pitchFamily="49" charset="-128"/>
                          <a:ea typeface="ＭＳ 明朝" panose="02020609040205080304" pitchFamily="17" charset="-128"/>
                        </a:rPr>
                        <a:t>ＢＣＰ発動基準と同様</a:t>
                      </a: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50093649"/>
                  </a:ext>
                </a:extLst>
              </a:tr>
            </a:tbl>
          </a:graphicData>
        </a:graphic>
      </p:graphicFrame>
      <p:sp>
        <p:nvSpPr>
          <p:cNvPr id="3" name="AutoShape 142">
            <a:extLst>
              <a:ext uri="{FF2B5EF4-FFF2-40B4-BE49-F238E27FC236}">
                <a16:creationId xmlns:a16="http://schemas.microsoft.com/office/drawing/2014/main" id="{7F17DF6B-8EBB-C64D-8449-9D73929E06C1}"/>
              </a:ext>
            </a:extLst>
          </p:cNvPr>
          <p:cNvSpPr>
            <a:spLocks noChangeArrowheads="1"/>
          </p:cNvSpPr>
          <p:nvPr/>
        </p:nvSpPr>
        <p:spPr bwMode="auto">
          <a:xfrm>
            <a:off x="9655146" y="4478090"/>
            <a:ext cx="3012355" cy="367978"/>
          </a:xfrm>
          <a:prstGeom prst="wedgeRectCallout">
            <a:avLst>
              <a:gd name="adj1" fmla="val 10729"/>
              <a:gd name="adj2" fmla="val -296305"/>
            </a:avLst>
          </a:prstGeom>
          <a:solidFill>
            <a:schemeClr val="accent5"/>
          </a:solidFill>
          <a:ln w="9525">
            <a:solidFill>
              <a:srgbClr val="003300"/>
            </a:solidFill>
            <a:miter lim="800000"/>
            <a:headEnd/>
            <a:tailEnd/>
          </a:ln>
          <a:effectLst/>
        </p:spPr>
        <p:txBody>
          <a:bodyPr lIns="90000" tIns="46800" rIns="90000" bIns="46800"/>
          <a:lstStyle/>
          <a:p>
            <a:r>
              <a:rPr lang="ja-JP" altLang="en-US" sz="900" dirty="0">
                <a:solidFill>
                  <a:srgbClr val="003300"/>
                </a:solidFill>
                <a:latin typeface="+mn-ea"/>
                <a:ea typeface="+mn-ea"/>
              </a:rPr>
              <a:t>担当責任者が不在の場合もありますので、第二順位（及び第三順位）の担当者も決めておきましょう。</a:t>
            </a:r>
          </a:p>
        </p:txBody>
      </p:sp>
      <p:sp>
        <p:nvSpPr>
          <p:cNvPr id="5" name="AutoShape 74">
            <a:extLst>
              <a:ext uri="{FF2B5EF4-FFF2-40B4-BE49-F238E27FC236}">
                <a16:creationId xmlns:a16="http://schemas.microsoft.com/office/drawing/2014/main" id="{2ACA6203-34A0-CA86-1516-A2A0E54C7FEC}"/>
              </a:ext>
            </a:extLst>
          </p:cNvPr>
          <p:cNvSpPr>
            <a:spLocks noChangeArrowheads="1"/>
          </p:cNvSpPr>
          <p:nvPr/>
        </p:nvSpPr>
        <p:spPr bwMode="auto">
          <a:xfrm>
            <a:off x="5114925" y="9337104"/>
            <a:ext cx="7200900" cy="193675"/>
          </a:xfrm>
          <a:prstGeom prst="roundRect">
            <a:avLst>
              <a:gd name="adj" fmla="val 16667"/>
            </a:avLst>
          </a:prstGeom>
          <a:solidFill>
            <a:schemeClr val="accent5"/>
          </a:solidFill>
          <a:ln w="6350">
            <a:solidFill>
              <a:srgbClr val="003300"/>
            </a:solidFill>
            <a:round/>
            <a:headEnd/>
            <a:tailEnd/>
          </a:ln>
          <a:effectLst/>
        </p:spPr>
        <p:txBody>
          <a:bodyPr wrap="none" lIns="90000" tIns="46800" rIns="90000" bIns="46800"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rgbClr val="003300"/>
                </a:solidFill>
                <a:effectLst/>
                <a:uLnTx/>
                <a:uFillTx/>
                <a:latin typeface="+mn-ea"/>
                <a:ea typeface="+mn-ea"/>
                <a:cs typeface="+mn-cs"/>
              </a:rPr>
              <a:t>ここで決めたＢＣＰ対応を従業員に定着させるための方策を、次の「４</a:t>
            </a:r>
            <a:r>
              <a:rPr kumimoji="1" lang="en-US" altLang="ja-JP" sz="1000" b="0" i="0" u="none" strike="noStrike" kern="1200" cap="none" spc="0" normalizeH="0" baseline="0" noProof="0" dirty="0">
                <a:ln>
                  <a:noFill/>
                </a:ln>
                <a:solidFill>
                  <a:srgbClr val="003300"/>
                </a:solidFill>
                <a:effectLst/>
                <a:uLnTx/>
                <a:uFillTx/>
                <a:latin typeface="+mn-ea"/>
                <a:ea typeface="+mn-ea"/>
                <a:cs typeface="+mn-cs"/>
              </a:rPr>
              <a:t>.</a:t>
            </a:r>
            <a:r>
              <a:rPr kumimoji="1" lang="ja-JP" altLang="en-US" sz="1000" b="0" i="0" u="none" strike="noStrike" kern="1200" cap="none" spc="0" normalizeH="0" baseline="0" noProof="0" dirty="0">
                <a:ln>
                  <a:noFill/>
                </a:ln>
                <a:solidFill>
                  <a:srgbClr val="003300"/>
                </a:solidFill>
                <a:effectLst/>
                <a:uLnTx/>
                <a:uFillTx/>
                <a:latin typeface="+mn-ea"/>
                <a:ea typeface="+mn-ea"/>
                <a:cs typeface="+mn-cs"/>
              </a:rPr>
              <a:t>　教育・訓練計画」で検討します。</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a:extLst>
              <a:ext uri="{FF2B5EF4-FFF2-40B4-BE49-F238E27FC236}">
                <a16:creationId xmlns:a16="http://schemas.microsoft.com/office/drawing/2014/main" id="{BEECBE0D-5E4F-FF2C-F6C4-3C302AC10283}"/>
              </a:ext>
            </a:extLst>
          </p:cNvPr>
          <p:cNvGraphicFramePr>
            <a:graphicFrameLocks noGrp="1"/>
          </p:cNvGraphicFramePr>
          <p:nvPr>
            <p:extLst>
              <p:ext uri="{D42A27DB-BD31-4B8C-83A1-F6EECF244321}">
                <p14:modId xmlns:p14="http://schemas.microsoft.com/office/powerpoint/2010/main" val="580332524"/>
              </p:ext>
            </p:extLst>
          </p:nvPr>
        </p:nvGraphicFramePr>
        <p:xfrm>
          <a:off x="1206798" y="1358674"/>
          <a:ext cx="10464204" cy="7852773"/>
        </p:xfrm>
        <a:graphic>
          <a:graphicData uri="http://schemas.openxmlformats.org/drawingml/2006/table">
            <a:tbl>
              <a:tblPr firstRow="1" bandRow="1">
                <a:tableStyleId>{5C22544A-7EE6-4342-B048-85BDC9FD1C3A}</a:tableStyleId>
              </a:tblPr>
              <a:tblGrid>
                <a:gridCol w="3488068">
                  <a:extLst>
                    <a:ext uri="{9D8B030D-6E8A-4147-A177-3AD203B41FA5}">
                      <a16:colId xmlns:a16="http://schemas.microsoft.com/office/drawing/2014/main" val="1410454753"/>
                    </a:ext>
                  </a:extLst>
                </a:gridCol>
                <a:gridCol w="3488068">
                  <a:extLst>
                    <a:ext uri="{9D8B030D-6E8A-4147-A177-3AD203B41FA5}">
                      <a16:colId xmlns:a16="http://schemas.microsoft.com/office/drawing/2014/main" val="4172551544"/>
                    </a:ext>
                  </a:extLst>
                </a:gridCol>
                <a:gridCol w="3488068">
                  <a:extLst>
                    <a:ext uri="{9D8B030D-6E8A-4147-A177-3AD203B41FA5}">
                      <a16:colId xmlns:a16="http://schemas.microsoft.com/office/drawing/2014/main" val="4114059191"/>
                    </a:ext>
                  </a:extLst>
                </a:gridCol>
              </a:tblGrid>
              <a:tr h="2062344">
                <a:tc>
                  <a:txBody>
                    <a:bodyPr/>
                    <a:lstStyle/>
                    <a:p>
                      <a:r>
                        <a:rPr kumimoji="1" lang="zh-TW" altLang="en-US" sz="1100" b="1" dirty="0">
                          <a:solidFill>
                            <a:schemeClr val="tx1"/>
                          </a:solidFill>
                        </a:rPr>
                        <a:t>［１］</a:t>
                      </a:r>
                      <a:r>
                        <a:rPr kumimoji="1" lang="ja-JP" altLang="en-US" sz="1100" b="1" dirty="0">
                          <a:solidFill>
                            <a:schemeClr val="tx1"/>
                          </a:solidFill>
                        </a:rPr>
                        <a:t>　</a:t>
                      </a:r>
                      <a:r>
                        <a:rPr kumimoji="1" lang="zh-TW" altLang="en-US" sz="1100" b="1" dirty="0">
                          <a:solidFill>
                            <a:schemeClr val="tx1"/>
                          </a:solidFill>
                        </a:rPr>
                        <a:t>初期動作</a:t>
                      </a:r>
                    </a:p>
                    <a:p>
                      <a:endParaRPr kumimoji="1" lang="ja-JP" altLang="en-US" sz="900" b="0" dirty="0">
                        <a:solidFill>
                          <a:schemeClr val="tx1"/>
                        </a:solidFill>
                      </a:endParaRP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zh-TW" altLang="en-US" sz="1100" b="1" dirty="0">
                          <a:solidFill>
                            <a:schemeClr val="tx1"/>
                          </a:solidFill>
                        </a:rPr>
                        <a:t>［２］</a:t>
                      </a:r>
                      <a:r>
                        <a:rPr kumimoji="1" lang="ja-JP" altLang="en-US" sz="1100" b="1" dirty="0">
                          <a:solidFill>
                            <a:schemeClr val="tx1"/>
                          </a:solidFill>
                        </a:rPr>
                        <a:t>　</a:t>
                      </a:r>
                      <a:r>
                        <a:rPr kumimoji="1" lang="zh-TW" altLang="en-US" sz="1100" b="1" dirty="0">
                          <a:solidFill>
                            <a:schemeClr val="tx1"/>
                          </a:solidFill>
                        </a:rPr>
                        <a:t>行動要領</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800" b="1" dirty="0">
                          <a:solidFill>
                            <a:schemeClr val="tx1"/>
                          </a:solidFill>
                        </a:rPr>
                        <a:t>従業員携帯カード</a:t>
                      </a:r>
                      <a:endParaRPr kumimoji="1" lang="en-US" altLang="ja-JP" sz="1800" b="1" dirty="0">
                        <a:solidFill>
                          <a:schemeClr val="tx1"/>
                        </a:solidFill>
                      </a:endParaRPr>
                    </a:p>
                    <a:p>
                      <a:pPr algn="ctr"/>
                      <a:endParaRPr kumimoji="1" lang="en-US" altLang="ja-JP" sz="1800" b="0" u="sng" dirty="0">
                        <a:solidFill>
                          <a:schemeClr val="tx1"/>
                        </a:solidFill>
                      </a:endParaRPr>
                    </a:p>
                    <a:p>
                      <a:pPr algn="ctr"/>
                      <a:endParaRPr kumimoji="1" lang="en-US" altLang="ja-JP" sz="1800" b="0" u="sng" dirty="0">
                        <a:solidFill>
                          <a:schemeClr val="tx1"/>
                        </a:solidFill>
                      </a:endParaRPr>
                    </a:p>
                  </a:txBody>
                  <a:tcPr marL="74744" marR="74744" marT="37372" marB="3737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39140310"/>
                  </a:ext>
                </a:extLst>
              </a:tr>
              <a:tr h="19301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latin typeface="ＭＳ ゴシック" panose="020B0609070205080204" pitchFamily="49" charset="-128"/>
                        </a:rPr>
                        <a:t>［３</a:t>
                      </a:r>
                      <a:r>
                        <a:rPr lang="en-US" altLang="ja-JP" sz="1100" b="1" dirty="0">
                          <a:latin typeface="ＭＳ ゴシック" panose="020B0609070205080204" pitchFamily="49" charset="-128"/>
                        </a:rPr>
                        <a:t>-</a:t>
                      </a:r>
                      <a:r>
                        <a:rPr lang="ja-JP" altLang="en-US" sz="1100" b="1" dirty="0">
                          <a:latin typeface="ＭＳ ゴシック" panose="020B0609070205080204" pitchFamily="49" charset="-128"/>
                        </a:rPr>
                        <a:t>１］本人</a:t>
                      </a:r>
                      <a:r>
                        <a:rPr lang="ja-JP" altLang="en-US" sz="1100" b="1" dirty="0"/>
                        <a:t>情報</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latin typeface="ＭＳ ゴシック" panose="020B0609070205080204" pitchFamily="49" charset="-128"/>
                        </a:rPr>
                        <a:t>［３</a:t>
                      </a:r>
                      <a:r>
                        <a:rPr lang="en-US" altLang="ja-JP" sz="1100" b="1" dirty="0">
                          <a:latin typeface="ＭＳ ゴシック" panose="020B0609070205080204" pitchFamily="49" charset="-128"/>
                        </a:rPr>
                        <a:t>-</a:t>
                      </a:r>
                      <a:r>
                        <a:rPr lang="ja-JP" altLang="en-US" sz="1100" b="1" dirty="0">
                          <a:latin typeface="ＭＳ ゴシック" panose="020B0609070205080204" pitchFamily="49" charset="-128"/>
                        </a:rPr>
                        <a:t>２］　重要連絡先</a:t>
                      </a:r>
                      <a:endParaRPr lang="ja-JP" altLang="en-US" sz="1100" b="1" dirty="0"/>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［４］　指定緊急避難場所</a:t>
                      </a:r>
                      <a:endParaRPr lang="en-US" altLang="ja-JP" sz="1100" b="1" dirty="0"/>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96948125"/>
                  </a:ext>
                </a:extLst>
              </a:tr>
              <a:tr h="19301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［５］　安否報告ルール</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［５－１］　会社への連絡方法</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［５－２］　家族への連絡方法</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6515266"/>
                  </a:ext>
                </a:extLst>
              </a:tr>
              <a:tr h="19301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［５－３］　ＮＴＴ災害伝言ダイヤル　１７１</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kumimoji="1" lang="ja-JP" altLang="en-US" sz="1100" b="1" dirty="0">
                          <a:solidFill>
                            <a:schemeClr val="tx1"/>
                          </a:solidFill>
                        </a:rPr>
                        <a:t>［５－４］　携帯各社「災害用伝言板サービス」</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sz="900" b="0" dirty="0">
                        <a:solidFill>
                          <a:schemeClr val="tx1"/>
                        </a:solidFill>
                      </a:endParaRP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76762451"/>
                  </a:ext>
                </a:extLst>
              </a:tr>
            </a:tbl>
          </a:graphicData>
        </a:graphic>
      </p:graphicFrame>
      <p:sp>
        <p:nvSpPr>
          <p:cNvPr id="74754" name="Text Box 2"/>
          <p:cNvSpPr txBox="1">
            <a:spLocks noChangeArrowheads="1"/>
          </p:cNvSpPr>
          <p:nvPr/>
        </p:nvSpPr>
        <p:spPr bwMode="auto">
          <a:xfrm>
            <a:off x="468281" y="2846388"/>
            <a:ext cx="65" cy="9156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1279525">
              <a:defRPr kumimoji="1">
                <a:solidFill>
                  <a:schemeClr val="tx1"/>
                </a:solidFill>
                <a:latin typeface="Arial" panose="020B0604020202020204" pitchFamily="34" charset="0"/>
                <a:ea typeface="ＭＳ Ｐゴシック" panose="020B0600070205080204" pitchFamily="50" charset="-128"/>
              </a:defRPr>
            </a:lvl1pPr>
            <a:lvl2pPr marL="611188" defTabSz="1279525">
              <a:defRPr kumimoji="1">
                <a:solidFill>
                  <a:schemeClr val="tx1"/>
                </a:solidFill>
                <a:latin typeface="Arial" panose="020B0604020202020204" pitchFamily="34" charset="0"/>
                <a:ea typeface="ＭＳ Ｐゴシック" panose="020B0600070205080204" pitchFamily="50" charset="-128"/>
              </a:defRPr>
            </a:lvl2pPr>
            <a:lvl3pPr marL="1222375" defTabSz="1279525">
              <a:defRPr kumimoji="1">
                <a:solidFill>
                  <a:schemeClr val="tx1"/>
                </a:solidFill>
                <a:latin typeface="Arial" panose="020B0604020202020204" pitchFamily="34" charset="0"/>
                <a:ea typeface="ＭＳ Ｐゴシック" panose="020B0600070205080204" pitchFamily="50" charset="-128"/>
              </a:defRPr>
            </a:lvl3pPr>
            <a:lvl4pPr marL="1833563" defTabSz="1279525">
              <a:defRPr kumimoji="1">
                <a:solidFill>
                  <a:schemeClr val="tx1"/>
                </a:solidFill>
                <a:latin typeface="Arial" panose="020B0604020202020204" pitchFamily="34" charset="0"/>
                <a:ea typeface="ＭＳ Ｐゴシック" panose="020B0600070205080204" pitchFamily="50" charset="-128"/>
              </a:defRPr>
            </a:lvl4pPr>
            <a:lvl5pPr marL="2441575" defTabSz="1279525">
              <a:defRPr kumimoji="1">
                <a:solidFill>
                  <a:schemeClr val="tx1"/>
                </a:solidFill>
                <a:latin typeface="Arial" panose="020B0604020202020204" pitchFamily="34" charset="0"/>
                <a:ea typeface="ＭＳ Ｐゴシック" panose="020B0600070205080204" pitchFamily="50" charset="-128"/>
              </a:defRPr>
            </a:lvl5pPr>
            <a:lvl6pPr marL="2898775" defTabSz="1279525"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355975" defTabSz="1279525"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813175" defTabSz="1279525"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270375" defTabSz="1279525"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endParaRPr lang="ja-JP" altLang="ja-JP" sz="700" dirty="0">
              <a:latin typeface="ＭＳ ゴシック" panose="020B0609070205080204" pitchFamily="49" charset="-128"/>
              <a:ea typeface="ＭＳ ゴシック" panose="020B0609070205080204" pitchFamily="49" charset="-128"/>
            </a:endParaRPr>
          </a:p>
        </p:txBody>
      </p:sp>
      <p:grpSp>
        <p:nvGrpSpPr>
          <p:cNvPr id="8" name="グループ化 7">
            <a:extLst>
              <a:ext uri="{FF2B5EF4-FFF2-40B4-BE49-F238E27FC236}">
                <a16:creationId xmlns:a16="http://schemas.microsoft.com/office/drawing/2014/main" id="{6A6E64FF-71B0-895A-A0D2-165331E75781}"/>
              </a:ext>
            </a:extLst>
          </p:cNvPr>
          <p:cNvGrpSpPr/>
          <p:nvPr/>
        </p:nvGrpSpPr>
        <p:grpSpPr>
          <a:xfrm>
            <a:off x="1477782" y="1716088"/>
            <a:ext cx="2977066" cy="1641475"/>
            <a:chOff x="1931356" y="1751013"/>
            <a:chExt cx="2797114" cy="1571625"/>
          </a:xfrm>
        </p:grpSpPr>
        <p:sp>
          <p:nvSpPr>
            <p:cNvPr id="74764" name="AutoShape 12"/>
            <p:cNvSpPr>
              <a:spLocks noChangeArrowheads="1"/>
            </p:cNvSpPr>
            <p:nvPr/>
          </p:nvSpPr>
          <p:spPr bwMode="auto">
            <a:xfrm>
              <a:off x="1931356" y="1751013"/>
              <a:ext cx="1386782" cy="1168400"/>
            </a:xfrm>
            <a:prstGeom prst="roundRect">
              <a:avLst>
                <a:gd name="adj" fmla="val 0"/>
              </a:avLst>
            </a:prstGeom>
            <a:solidFill>
              <a:srgbClr val="DDDDDD"/>
            </a:solidFill>
            <a:ln w="9525" algn="ctr">
              <a:solidFill>
                <a:srgbClr val="333333"/>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72000" anchor="ctr"/>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marL="879475" indent="-342900" defTabSz="957263">
                <a:defRPr kumimoji="1">
                  <a:solidFill>
                    <a:schemeClr val="tx1"/>
                  </a:solidFill>
                  <a:latin typeface="Arial" panose="020B0604020202020204" pitchFamily="34" charset="0"/>
                  <a:ea typeface="ＭＳ Ｐゴシック" panose="020B0600070205080204" pitchFamily="50" charset="-128"/>
                </a:defRPr>
              </a:lvl2pPr>
              <a:lvl3pPr marL="1401763" indent="-342900" defTabSz="957263">
                <a:defRPr kumimoji="1">
                  <a:solidFill>
                    <a:schemeClr val="tx1"/>
                  </a:solidFill>
                  <a:latin typeface="Arial" panose="020B0604020202020204" pitchFamily="34" charset="0"/>
                  <a:ea typeface="ＭＳ Ｐゴシック" panose="020B0600070205080204" pitchFamily="50" charset="-128"/>
                </a:defRPr>
              </a:lvl3pPr>
              <a:lvl4pPr marL="1924050" indent="-342900" defTabSz="957263">
                <a:defRPr kumimoji="1">
                  <a:solidFill>
                    <a:schemeClr val="tx1"/>
                  </a:solidFill>
                  <a:latin typeface="Arial" panose="020B0604020202020204" pitchFamily="34" charset="0"/>
                  <a:ea typeface="ＭＳ Ｐゴシック" panose="020B0600070205080204" pitchFamily="50" charset="-128"/>
                </a:defRPr>
              </a:lvl4pPr>
              <a:lvl5pPr marL="2446338" indent="-342900" defTabSz="957263">
                <a:defRPr kumimoji="1">
                  <a:solidFill>
                    <a:schemeClr val="tx1"/>
                  </a:solidFill>
                  <a:latin typeface="Arial" panose="020B0604020202020204" pitchFamily="34" charset="0"/>
                  <a:ea typeface="ＭＳ Ｐゴシック" panose="020B0600070205080204" pitchFamily="50" charset="-128"/>
                </a:defRPr>
              </a:lvl5pPr>
              <a:lvl6pPr marL="2903538"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360738"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817938"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275138"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0000"/>
                </a:spcAft>
                <a:buFontTx/>
                <a:buAutoNum type="circleNumDbPlain"/>
              </a:pPr>
              <a:endParaRPr lang="en-US" altLang="ja-JP" sz="700" dirty="0">
                <a:latin typeface="ＭＳ ゴシック" panose="020B0609070205080204" pitchFamily="49" charset="-128"/>
                <a:ea typeface="ＭＳ ゴシック" panose="020B0609070205080204" pitchFamily="49" charset="-128"/>
              </a:endParaRP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落ち着いて！</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机の下に入るなどして身を守る</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揺れがおさまったら火元を確認</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出口を確保</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靴を履き、非常持出品を用意</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消火活動・救助活動に協力</a:t>
              </a:r>
            </a:p>
          </p:txBody>
        </p:sp>
        <p:sp>
          <p:nvSpPr>
            <p:cNvPr id="74765" name="AutoShape 13"/>
            <p:cNvSpPr>
              <a:spLocks noChangeArrowheads="1"/>
            </p:cNvSpPr>
            <p:nvPr/>
          </p:nvSpPr>
          <p:spPr bwMode="auto">
            <a:xfrm>
              <a:off x="3341688" y="1751013"/>
              <a:ext cx="1386782" cy="1168400"/>
            </a:xfrm>
            <a:prstGeom prst="roundRect">
              <a:avLst>
                <a:gd name="adj" fmla="val 0"/>
              </a:avLst>
            </a:prstGeom>
            <a:solidFill>
              <a:srgbClr val="DDDDDD"/>
            </a:solidFill>
            <a:ln w="9525" algn="ctr">
              <a:solidFill>
                <a:srgbClr val="333333"/>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54000" anchor="ctr"/>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marL="266700" defTabSz="957263">
                <a:defRPr kumimoji="1">
                  <a:solidFill>
                    <a:schemeClr val="tx1"/>
                  </a:solidFill>
                  <a:latin typeface="Arial" panose="020B0604020202020204" pitchFamily="34" charset="0"/>
                  <a:ea typeface="ＭＳ Ｐゴシック" panose="020B0600070205080204" pitchFamily="50" charset="-128"/>
                </a:defRPr>
              </a:lvl2pPr>
              <a:lvl3pPr marL="1314450" indent="-342900" defTabSz="957263">
                <a:defRPr kumimoji="1">
                  <a:solidFill>
                    <a:schemeClr val="tx1"/>
                  </a:solidFill>
                  <a:latin typeface="Arial" panose="020B0604020202020204" pitchFamily="34" charset="0"/>
                  <a:ea typeface="ＭＳ Ｐゴシック" panose="020B0600070205080204" pitchFamily="50" charset="-128"/>
                </a:defRPr>
              </a:lvl3pPr>
              <a:lvl4pPr marL="1836738" indent="-342900" defTabSz="957263">
                <a:defRPr kumimoji="1">
                  <a:solidFill>
                    <a:schemeClr val="tx1"/>
                  </a:solidFill>
                  <a:latin typeface="Arial" panose="020B0604020202020204" pitchFamily="34" charset="0"/>
                  <a:ea typeface="ＭＳ Ｐゴシック" panose="020B0600070205080204" pitchFamily="50" charset="-128"/>
                </a:defRPr>
              </a:lvl4pPr>
              <a:lvl5pPr marL="2359025" indent="-342900" defTabSz="957263">
                <a:defRPr kumimoji="1">
                  <a:solidFill>
                    <a:schemeClr val="tx1"/>
                  </a:solidFill>
                  <a:latin typeface="Arial" panose="020B0604020202020204" pitchFamily="34" charset="0"/>
                  <a:ea typeface="ＭＳ Ｐゴシック" panose="020B0600070205080204" pitchFamily="50" charset="-128"/>
                </a:defRPr>
              </a:lvl5pPr>
              <a:lvl6pPr marL="2816225"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273425"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730625"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187825"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0000"/>
                </a:spcAft>
                <a:buFontTx/>
                <a:buAutoNum type="circleNumDbPlain"/>
              </a:pPr>
              <a:endParaRPr lang="en-US" altLang="ja-JP" sz="700" dirty="0">
                <a:latin typeface="ＭＳ ゴシック" panose="020B0609070205080204" pitchFamily="49" charset="-128"/>
                <a:ea typeface="ＭＳ ゴシック" panose="020B0609070205080204" pitchFamily="49" charset="-128"/>
              </a:endParaRPr>
            </a:p>
            <a:p>
              <a:pPr>
                <a:lnSpc>
                  <a:spcPct val="90000"/>
                </a:lnSpc>
                <a:spcAft>
                  <a:spcPct val="20000"/>
                </a:spcAft>
                <a:buFontTx/>
                <a:buAutoNum type="circleNumDbPlain"/>
              </a:pPr>
              <a:endParaRPr lang="en-US" altLang="ja-JP" sz="700" dirty="0">
                <a:latin typeface="ＭＳ ゴシック" panose="020B0609070205080204" pitchFamily="49" charset="-128"/>
                <a:ea typeface="ＭＳ ゴシック" panose="020B0609070205080204" pitchFamily="49" charset="-128"/>
              </a:endParaRP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落ち着いて！</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カバンなどで頭を保護し、落下部から離れる</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ブロック塀や門柱等のそばには</a:t>
              </a:r>
              <a:br>
                <a:rPr lang="en-US" altLang="ja-JP" sz="700" dirty="0">
                  <a:latin typeface="ＭＳ ゴシック" panose="020B0609070205080204" pitchFamily="49" charset="-128"/>
                  <a:ea typeface="ＭＳ ゴシック" panose="020B0609070205080204" pitchFamily="49" charset="-128"/>
                </a:rPr>
              </a:br>
              <a:r>
                <a:rPr lang="ja-JP" altLang="en-US" sz="700" dirty="0">
                  <a:latin typeface="ＭＳ ゴシック" panose="020B0609070205080204" pitchFamily="49" charset="-128"/>
                  <a:ea typeface="ＭＳ ゴシック" panose="020B0609070205080204" pitchFamily="49" charset="-128"/>
                </a:rPr>
                <a:t>近寄らない</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運転中の場合、自動車での避難はしない。放置する場合はキーを</a:t>
              </a:r>
              <a:br>
                <a:rPr lang="en-US" altLang="ja-JP" sz="700" dirty="0">
                  <a:latin typeface="ＭＳ ゴシック" panose="020B0609070205080204" pitchFamily="49" charset="-128"/>
                  <a:ea typeface="ＭＳ ゴシック" panose="020B0609070205080204" pitchFamily="49" charset="-128"/>
                </a:rPr>
              </a:br>
              <a:r>
                <a:rPr lang="ja-JP" altLang="en-US" sz="700" dirty="0">
                  <a:latin typeface="ＭＳ ゴシック" panose="020B0609070205080204" pitchFamily="49" charset="-128"/>
                  <a:ea typeface="ＭＳ ゴシック" panose="020B0609070205080204" pitchFamily="49" charset="-128"/>
                </a:rPr>
                <a:t>つけたままロックはしないこと</a:t>
              </a:r>
            </a:p>
          </p:txBody>
        </p:sp>
        <p:sp>
          <p:nvSpPr>
            <p:cNvPr id="74766" name="AutoShape 14"/>
            <p:cNvSpPr>
              <a:spLocks noChangeArrowheads="1"/>
            </p:cNvSpPr>
            <p:nvPr/>
          </p:nvSpPr>
          <p:spPr bwMode="auto">
            <a:xfrm>
              <a:off x="3051175" y="3178175"/>
              <a:ext cx="576263" cy="144463"/>
            </a:xfrm>
            <a:prstGeom prst="roundRect">
              <a:avLst>
                <a:gd name="adj" fmla="val 9898"/>
              </a:avLst>
            </a:prstGeom>
            <a:solidFill>
              <a:srgbClr val="FFFFFF"/>
            </a:solidFill>
            <a:ln w="9525" algn="ctr">
              <a:solidFill>
                <a:srgbClr val="80808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0800" tIns="0" rIns="1080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90000"/>
                </a:lnSpc>
                <a:spcAft>
                  <a:spcPct val="20000"/>
                </a:spcAft>
              </a:pPr>
              <a:r>
                <a:rPr lang="en-US" altLang="ja-JP" sz="600" dirty="0">
                  <a:latin typeface="ＭＳ ゴシック" panose="020B0609070205080204" pitchFamily="49" charset="-128"/>
                  <a:ea typeface="ＭＳ ゴシック" panose="020B0609070205080204" pitchFamily="49" charset="-128"/>
                </a:rPr>
                <a:t>[</a:t>
              </a:r>
              <a:r>
                <a:rPr lang="ja-JP" altLang="en-US" sz="600" dirty="0">
                  <a:latin typeface="ＭＳ ゴシック" panose="020B0609070205080204" pitchFamily="49" charset="-128"/>
                  <a:ea typeface="ＭＳ ゴシック" panose="020B0609070205080204" pitchFamily="49" charset="-128"/>
                </a:rPr>
                <a:t>２</a:t>
              </a:r>
              <a:r>
                <a:rPr lang="en-US" altLang="ja-JP" sz="600" dirty="0">
                  <a:latin typeface="ＭＳ ゴシック" panose="020B0609070205080204" pitchFamily="49" charset="-128"/>
                  <a:ea typeface="ＭＳ ゴシック" panose="020B0609070205080204" pitchFamily="49" charset="-128"/>
                </a:rPr>
                <a:t>]</a:t>
              </a:r>
              <a:r>
                <a:rPr lang="ja-JP" altLang="en-US" sz="600" dirty="0">
                  <a:latin typeface="ＭＳ ゴシック" panose="020B0609070205080204" pitchFamily="49" charset="-128"/>
                  <a:ea typeface="ＭＳ ゴシック" panose="020B0609070205080204" pitchFamily="49" charset="-128"/>
                </a:rPr>
                <a:t>行動要領へ</a:t>
              </a:r>
            </a:p>
          </p:txBody>
        </p:sp>
        <p:sp>
          <p:nvSpPr>
            <p:cNvPr id="74767" name="Rectangle 15"/>
            <p:cNvSpPr>
              <a:spLocks noChangeArrowheads="1"/>
            </p:cNvSpPr>
            <p:nvPr/>
          </p:nvSpPr>
          <p:spPr bwMode="auto">
            <a:xfrm>
              <a:off x="2043113" y="1751013"/>
              <a:ext cx="381000" cy="157162"/>
            </a:xfrm>
            <a:prstGeom prst="rect">
              <a:avLst/>
            </a:prstGeom>
            <a:solidFill>
              <a:schemeClr val="bg1"/>
            </a:solidFill>
            <a:ln w="12700" algn="ctr">
              <a:solidFill>
                <a:schemeClr val="bg2"/>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latin typeface="ＭＳ ゴシック" panose="020B0609070205080204" pitchFamily="49" charset="-128"/>
                  <a:ea typeface="ＭＳ ゴシック" panose="020B0609070205080204" pitchFamily="49" charset="-128"/>
                </a:rPr>
                <a:t>屋内</a:t>
              </a:r>
            </a:p>
          </p:txBody>
        </p:sp>
        <p:sp>
          <p:nvSpPr>
            <p:cNvPr id="74768" name="Rectangle 16"/>
            <p:cNvSpPr>
              <a:spLocks noChangeArrowheads="1"/>
            </p:cNvSpPr>
            <p:nvPr/>
          </p:nvSpPr>
          <p:spPr bwMode="auto">
            <a:xfrm>
              <a:off x="3340100" y="1751013"/>
              <a:ext cx="381000" cy="157162"/>
            </a:xfrm>
            <a:prstGeom prst="rect">
              <a:avLst/>
            </a:prstGeom>
            <a:solidFill>
              <a:schemeClr val="bg1"/>
            </a:solidFill>
            <a:ln w="12700" algn="ctr">
              <a:solidFill>
                <a:schemeClr val="bg2"/>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latin typeface="ＭＳ ゴシック" panose="020B0609070205080204" pitchFamily="49" charset="-128"/>
                  <a:ea typeface="ＭＳ ゴシック" panose="020B0609070205080204" pitchFamily="49" charset="-128"/>
                </a:rPr>
                <a:t>屋外</a:t>
              </a:r>
            </a:p>
          </p:txBody>
        </p:sp>
        <p:cxnSp>
          <p:nvCxnSpPr>
            <p:cNvPr id="74769" name="AutoShape 17"/>
            <p:cNvCxnSpPr>
              <a:cxnSpLocks noChangeShapeType="1"/>
              <a:stCxn id="74764" idx="2"/>
              <a:endCxn id="74766" idx="0"/>
            </p:cNvCxnSpPr>
            <p:nvPr/>
          </p:nvCxnSpPr>
          <p:spPr bwMode="auto">
            <a:xfrm rot="16200000" flipH="1">
              <a:off x="2852646" y="2691513"/>
              <a:ext cx="258761" cy="714560"/>
            </a:xfrm>
            <a:prstGeom prst="bentConnector3">
              <a:avLst>
                <a:gd name="adj1" fmla="val 50000"/>
              </a:avLst>
            </a:prstGeom>
            <a:noFill/>
            <a:ln w="9525">
              <a:solidFill>
                <a:srgbClr val="333333"/>
              </a:solidFill>
              <a:miter lim="800000"/>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74770" name="AutoShape 18"/>
            <p:cNvCxnSpPr>
              <a:cxnSpLocks noChangeShapeType="1"/>
              <a:stCxn id="74765" idx="2"/>
              <a:endCxn id="74766" idx="0"/>
            </p:cNvCxnSpPr>
            <p:nvPr/>
          </p:nvCxnSpPr>
          <p:spPr bwMode="auto">
            <a:xfrm rot="5400000">
              <a:off x="3557813" y="2700908"/>
              <a:ext cx="258761" cy="695772"/>
            </a:xfrm>
            <a:prstGeom prst="bentConnector3">
              <a:avLst>
                <a:gd name="adj1" fmla="val 50000"/>
              </a:avLst>
            </a:prstGeom>
            <a:noFill/>
            <a:ln w="9525">
              <a:solidFill>
                <a:srgbClr val="333333"/>
              </a:solidFill>
              <a:miter lim="800000"/>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grpSp>
        <p:nvGrpSpPr>
          <p:cNvPr id="9" name="グループ化 8">
            <a:extLst>
              <a:ext uri="{FF2B5EF4-FFF2-40B4-BE49-F238E27FC236}">
                <a16:creationId xmlns:a16="http://schemas.microsoft.com/office/drawing/2014/main" id="{DB7C7776-AFE1-5427-877F-26C8F08820CC}"/>
              </a:ext>
            </a:extLst>
          </p:cNvPr>
          <p:cNvGrpSpPr/>
          <p:nvPr/>
        </p:nvGrpSpPr>
        <p:grpSpPr>
          <a:xfrm>
            <a:off x="4967287" y="1632248"/>
            <a:ext cx="2911613" cy="1658938"/>
            <a:chOff x="4967287" y="1663700"/>
            <a:chExt cx="2911613" cy="1658938"/>
          </a:xfrm>
        </p:grpSpPr>
        <p:sp>
          <p:nvSpPr>
            <p:cNvPr id="74771" name="AutoShape 19"/>
            <p:cNvSpPr>
              <a:spLocks noChangeArrowheads="1"/>
            </p:cNvSpPr>
            <p:nvPr/>
          </p:nvSpPr>
          <p:spPr bwMode="auto">
            <a:xfrm>
              <a:off x="4967288" y="1663700"/>
              <a:ext cx="1440000" cy="835025"/>
            </a:xfrm>
            <a:prstGeom prst="roundRect">
              <a:avLst>
                <a:gd name="adj" fmla="val 9898"/>
              </a:avLst>
            </a:prstGeom>
            <a:solidFill>
              <a:srgbClr val="FFFFFF"/>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0"/>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5000"/>
                </a:spcAft>
              </a:pPr>
              <a:r>
                <a:rPr lang="ja-JP" altLang="en-US" sz="1000" b="1" dirty="0">
                  <a:latin typeface="ＭＳ ゴシック" panose="020B0609070205080204" pitchFamily="49" charset="-128"/>
                  <a:ea typeface="ＭＳ ゴシック" panose="020B0609070205080204" pitchFamily="49" charset="-128"/>
                </a:rPr>
                <a:t>外出・通勤時</a:t>
              </a:r>
              <a:endParaRPr lang="ja-JP" altLang="en-US"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原則として帰社（外出先が自宅に近い場合は帰宅するなど状況により判断）</a:t>
              </a: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帰宅後、安否報告ルールに従い、会社に安否等を報告</a:t>
              </a:r>
            </a:p>
          </p:txBody>
        </p:sp>
        <p:sp>
          <p:nvSpPr>
            <p:cNvPr id="74772" name="AutoShape 20"/>
            <p:cNvSpPr>
              <a:spLocks noChangeArrowheads="1"/>
            </p:cNvSpPr>
            <p:nvPr/>
          </p:nvSpPr>
          <p:spPr bwMode="auto">
            <a:xfrm>
              <a:off x="6438900" y="1665288"/>
              <a:ext cx="1440000" cy="822325"/>
            </a:xfrm>
            <a:prstGeom prst="roundRect">
              <a:avLst>
                <a:gd name="adj" fmla="val 9898"/>
              </a:avLst>
            </a:prstGeom>
            <a:solidFill>
              <a:srgbClr val="FFFFFF"/>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0"/>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5000"/>
                </a:spcAft>
              </a:pPr>
              <a:r>
                <a:rPr lang="ja-JP" altLang="en-US" sz="1000" b="1" dirty="0">
                  <a:latin typeface="ＭＳ ゴシック" panose="020B0609070205080204" pitchFamily="49" charset="-128"/>
                  <a:ea typeface="ＭＳ ゴシック" panose="020B0609070205080204" pitchFamily="49" charset="-128"/>
                </a:rPr>
                <a:t>早朝・夜間・休日</a:t>
              </a:r>
              <a:endParaRPr lang="ja-JP" altLang="en-US"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原則として指示があるまで自宅待機</a:t>
              </a: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安否報告ルールに従い、会社に安否等を報告する</a:t>
              </a:r>
            </a:p>
          </p:txBody>
        </p:sp>
        <p:sp>
          <p:nvSpPr>
            <p:cNvPr id="74773" name="AutoShape 21"/>
            <p:cNvSpPr>
              <a:spLocks noChangeArrowheads="1"/>
            </p:cNvSpPr>
            <p:nvPr/>
          </p:nvSpPr>
          <p:spPr bwMode="auto">
            <a:xfrm>
              <a:off x="4967287" y="2552700"/>
              <a:ext cx="2880000" cy="769938"/>
            </a:xfrm>
            <a:prstGeom prst="roundRect">
              <a:avLst>
                <a:gd name="adj" fmla="val 9898"/>
              </a:avLst>
            </a:prstGeom>
            <a:solidFill>
              <a:srgbClr val="FFFFFF"/>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0"/>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5000"/>
                </a:spcAft>
              </a:pPr>
              <a:r>
                <a:rPr lang="ja-JP" altLang="en-US" sz="1000" b="1" dirty="0">
                  <a:latin typeface="ＭＳ ゴシック" panose="020B0609070205080204" pitchFamily="49" charset="-128"/>
                  <a:ea typeface="ＭＳ ゴシック" panose="020B0609070205080204" pitchFamily="49" charset="-128"/>
                </a:rPr>
                <a:t>就業時</a:t>
              </a:r>
              <a:endParaRPr lang="ja-JP" altLang="en-US"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指示に従い避難</a:t>
              </a:r>
              <a:endParaRPr lang="en-US" altLang="ja-JP"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予め定めた初動対応の実施</a:t>
              </a:r>
              <a:endParaRPr lang="en-US" altLang="ja-JP"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原則として指示があるまで</a:t>
              </a:r>
              <a:br>
                <a:rPr lang="en-US" altLang="ja-JP" sz="800" dirty="0">
                  <a:latin typeface="ＭＳ ゴシック" panose="020B0609070205080204" pitchFamily="49" charset="-128"/>
                  <a:ea typeface="ＭＳ ゴシック" panose="020B0609070205080204" pitchFamily="49" charset="-128"/>
                </a:rPr>
              </a:br>
              <a:r>
                <a:rPr lang="ja-JP" altLang="en-US" sz="800" dirty="0">
                  <a:latin typeface="ＭＳ ゴシック" panose="020B0609070205080204" pitchFamily="49" charset="-128"/>
                  <a:ea typeface="ＭＳ ゴシック" panose="020B0609070205080204" pitchFamily="49" charset="-128"/>
                </a:rPr>
                <a:t>会社で待機</a:t>
              </a:r>
              <a:endParaRPr lang="en-US" altLang="ja-JP" sz="800" dirty="0">
                <a:latin typeface="ＭＳ ゴシック" panose="020B0609070205080204" pitchFamily="49" charset="-128"/>
                <a:ea typeface="ＭＳ ゴシック" panose="020B0609070205080204" pitchFamily="49" charset="-128"/>
              </a:endParaRPr>
            </a:p>
          </p:txBody>
        </p:sp>
      </p:grpSp>
      <p:graphicFrame>
        <p:nvGraphicFramePr>
          <p:cNvPr id="75002" name="Group 250"/>
          <p:cNvGraphicFramePr>
            <a:graphicFrameLocks noGrp="1"/>
          </p:cNvGraphicFramePr>
          <p:nvPr>
            <p:extLst>
              <p:ext uri="{D42A27DB-BD31-4B8C-83A1-F6EECF244321}">
                <p14:modId xmlns:p14="http://schemas.microsoft.com/office/powerpoint/2010/main" val="3178302110"/>
              </p:ext>
            </p:extLst>
          </p:nvPr>
        </p:nvGraphicFramePr>
        <p:xfrm>
          <a:off x="8492166" y="5648438"/>
          <a:ext cx="2887550" cy="1082675"/>
        </p:xfrm>
        <a:graphic>
          <a:graphicData uri="http://schemas.openxmlformats.org/drawingml/2006/table">
            <a:tbl>
              <a:tblPr/>
              <a:tblGrid>
                <a:gridCol w="900000">
                  <a:extLst>
                    <a:ext uri="{9D8B030D-6E8A-4147-A177-3AD203B41FA5}">
                      <a16:colId xmlns:a16="http://schemas.microsoft.com/office/drawing/2014/main" val="3701751551"/>
                    </a:ext>
                  </a:extLst>
                </a:gridCol>
                <a:gridCol w="1987550">
                  <a:extLst>
                    <a:ext uri="{9D8B030D-6E8A-4147-A177-3AD203B41FA5}">
                      <a16:colId xmlns:a16="http://schemas.microsoft.com/office/drawing/2014/main" val="48445895"/>
                    </a:ext>
                  </a:extLst>
                </a:gridCol>
              </a:tblGrid>
              <a:tr h="219075">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8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氏名</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8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連絡先</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1581786782"/>
                  </a:ext>
                </a:extLst>
              </a:tr>
              <a:tr h="20955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愛知　花子</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０９０－００００－００００</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792828140"/>
                  </a:ext>
                </a:extLst>
              </a:tr>
              <a:tr h="212725">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a:ln>
                            <a:noFill/>
                          </a:ln>
                          <a:solidFill>
                            <a:srgbClr val="C00000"/>
                          </a:solidFill>
                          <a:effectLst/>
                          <a:latin typeface="ＭＳ 明朝" panose="02020609040205080304" pitchFamily="17" charset="-128"/>
                          <a:ea typeface="ＭＳ 明朝" panose="02020609040205080304" pitchFamily="17" charset="-128"/>
                        </a:rPr>
                        <a:t>愛知　五郎</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０９０－００００－００００</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844141423"/>
                  </a:ext>
                </a:extLst>
              </a:tr>
              <a:tr h="231775">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017989076"/>
                  </a:ext>
                </a:extLst>
              </a:tr>
              <a:tr h="20955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770661623"/>
                  </a:ext>
                </a:extLst>
              </a:tr>
            </a:tbl>
          </a:graphicData>
        </a:graphic>
      </p:graphicFrame>
      <p:sp>
        <p:nvSpPr>
          <p:cNvPr id="74824" name="Text Box 72"/>
          <p:cNvSpPr txBox="1">
            <a:spLocks noChangeArrowheads="1"/>
          </p:cNvSpPr>
          <p:nvPr/>
        </p:nvSpPr>
        <p:spPr bwMode="auto">
          <a:xfrm>
            <a:off x="8342556" y="6999669"/>
            <a:ext cx="3186770" cy="2154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lang="ja-JP" altLang="en-US" sz="700" dirty="0">
                <a:latin typeface="ＭＳ ゴシック" panose="020B0609070205080204" pitchFamily="49" charset="-128"/>
                <a:ea typeface="ＭＳ ゴシック" panose="020B0609070205080204" pitchFamily="49" charset="-128"/>
              </a:rPr>
              <a:t>日頃から災害時の連絡方法について家族と確認しておきましょう。</a:t>
            </a:r>
          </a:p>
          <a:p>
            <a:pPr algn="ctr"/>
            <a:r>
              <a:rPr lang="en-US" altLang="ja-JP" sz="700" dirty="0">
                <a:latin typeface="ＭＳ ゴシック" panose="020B0609070205080204" pitchFamily="49" charset="-128"/>
                <a:ea typeface="ＭＳ ゴシック" panose="020B0609070205080204" pitchFamily="49" charset="-128"/>
              </a:rPr>
              <a:t>NTT</a:t>
            </a:r>
            <a:r>
              <a:rPr lang="ja-JP" altLang="en-US" sz="700" dirty="0">
                <a:latin typeface="ＭＳ ゴシック" panose="020B0609070205080204" pitchFamily="49" charset="-128"/>
                <a:ea typeface="ＭＳ ゴシック" panose="020B0609070205080204" pitchFamily="49" charset="-128"/>
              </a:rPr>
              <a:t>災害用伝言ダイヤル１７１や携帯各社の伝言板サービスを活用しましょう。</a:t>
            </a:r>
          </a:p>
        </p:txBody>
      </p:sp>
      <p:graphicFrame>
        <p:nvGraphicFramePr>
          <p:cNvPr id="75003" name="Group 251"/>
          <p:cNvGraphicFramePr>
            <a:graphicFrameLocks noGrp="1"/>
          </p:cNvGraphicFramePr>
          <p:nvPr>
            <p:extLst>
              <p:ext uri="{D42A27DB-BD31-4B8C-83A1-F6EECF244321}">
                <p14:modId xmlns:p14="http://schemas.microsoft.com/office/powerpoint/2010/main" val="945792212"/>
              </p:ext>
            </p:extLst>
          </p:nvPr>
        </p:nvGraphicFramePr>
        <p:xfrm>
          <a:off x="8492166" y="6766038"/>
          <a:ext cx="2898662" cy="169863"/>
        </p:xfrm>
        <a:graphic>
          <a:graphicData uri="http://schemas.openxmlformats.org/drawingml/2006/table">
            <a:tbl>
              <a:tblPr/>
              <a:tblGrid>
                <a:gridCol w="900000">
                  <a:extLst>
                    <a:ext uri="{9D8B030D-6E8A-4147-A177-3AD203B41FA5}">
                      <a16:colId xmlns:a16="http://schemas.microsoft.com/office/drawing/2014/main" val="3613110014"/>
                    </a:ext>
                  </a:extLst>
                </a:gridCol>
                <a:gridCol w="1998662">
                  <a:extLst>
                    <a:ext uri="{9D8B030D-6E8A-4147-A177-3AD203B41FA5}">
                      <a16:colId xmlns:a16="http://schemas.microsoft.com/office/drawing/2014/main" val="1107475589"/>
                    </a:ext>
                  </a:extLst>
                </a:gridCol>
              </a:tblGrid>
              <a:tr h="169863">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8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集合場所</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defRPr/>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□□山公園</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178838572"/>
                  </a:ext>
                </a:extLst>
              </a:tr>
            </a:tbl>
          </a:graphicData>
        </a:graphic>
      </p:graphicFrame>
      <p:graphicFrame>
        <p:nvGraphicFramePr>
          <p:cNvPr id="74993" name="Group 241"/>
          <p:cNvGraphicFramePr>
            <a:graphicFrameLocks noGrp="1"/>
          </p:cNvGraphicFramePr>
          <p:nvPr>
            <p:extLst>
              <p:ext uri="{D42A27DB-BD31-4B8C-83A1-F6EECF244321}">
                <p14:modId xmlns:p14="http://schemas.microsoft.com/office/powerpoint/2010/main" val="2358156745"/>
              </p:ext>
            </p:extLst>
          </p:nvPr>
        </p:nvGraphicFramePr>
        <p:xfrm>
          <a:off x="1339183" y="3679825"/>
          <a:ext cx="3210563" cy="1574804"/>
        </p:xfrm>
        <a:graphic>
          <a:graphicData uri="http://schemas.openxmlformats.org/drawingml/2006/table">
            <a:tbl>
              <a:tblPr/>
              <a:tblGrid>
                <a:gridCol w="690563">
                  <a:extLst>
                    <a:ext uri="{9D8B030D-6E8A-4147-A177-3AD203B41FA5}">
                      <a16:colId xmlns:a16="http://schemas.microsoft.com/office/drawing/2014/main" val="4062215884"/>
                    </a:ext>
                  </a:extLst>
                </a:gridCol>
                <a:gridCol w="2520000">
                  <a:extLst>
                    <a:ext uri="{9D8B030D-6E8A-4147-A177-3AD203B41FA5}">
                      <a16:colId xmlns:a16="http://schemas.microsoft.com/office/drawing/2014/main" val="2337890716"/>
                    </a:ext>
                  </a:extLst>
                </a:gridCol>
              </a:tblGrid>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氏名</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愛知　太郎</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634352309"/>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住所</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名古屋市○○９－９９９９</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668274077"/>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en-US" altLang="ja-JP"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TEL</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０９０－００００－００００</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873804448"/>
                  </a:ext>
                </a:extLst>
              </a:tr>
              <a:tr h="224972">
                <a:tc>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ﾒｰﾙｱﾄﾞﾚｽ</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１９</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年</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月</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日</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51933254"/>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生年月日</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型</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546364148"/>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血液型</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974546562"/>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保険証番号</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679515190"/>
                  </a:ext>
                </a:extLst>
              </a:tr>
            </a:tbl>
          </a:graphicData>
        </a:graphic>
      </p:graphicFrame>
      <p:graphicFrame>
        <p:nvGraphicFramePr>
          <p:cNvPr id="74994" name="Group 242"/>
          <p:cNvGraphicFramePr>
            <a:graphicFrameLocks noGrp="1"/>
          </p:cNvGraphicFramePr>
          <p:nvPr>
            <p:extLst>
              <p:ext uri="{D42A27DB-BD31-4B8C-83A1-F6EECF244321}">
                <p14:modId xmlns:p14="http://schemas.microsoft.com/office/powerpoint/2010/main" val="1633276449"/>
              </p:ext>
            </p:extLst>
          </p:nvPr>
        </p:nvGraphicFramePr>
        <p:xfrm>
          <a:off x="4844050" y="3672008"/>
          <a:ext cx="3217938" cy="1561752"/>
        </p:xfrm>
        <a:graphic>
          <a:graphicData uri="http://schemas.openxmlformats.org/drawingml/2006/table">
            <a:tbl>
              <a:tblPr/>
              <a:tblGrid>
                <a:gridCol w="769938">
                  <a:extLst>
                    <a:ext uri="{9D8B030D-6E8A-4147-A177-3AD203B41FA5}">
                      <a16:colId xmlns:a16="http://schemas.microsoft.com/office/drawing/2014/main" val="2148332620"/>
                    </a:ext>
                  </a:extLst>
                </a:gridCol>
                <a:gridCol w="2448000">
                  <a:extLst>
                    <a:ext uri="{9D8B030D-6E8A-4147-A177-3AD203B41FA5}">
                      <a16:colId xmlns:a16="http://schemas.microsoft.com/office/drawing/2014/main" val="3713805211"/>
                    </a:ext>
                  </a:extLst>
                </a:gridCol>
              </a:tblGrid>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名称</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電話番号</a:t>
                      </a:r>
                      <a:endParaRPr kumimoji="1" lang="ja-JP" altLang="ja-JP" sz="1000" b="1" i="0" u="none" strike="noStrike" cap="none" normalizeH="0" baseline="0" dirty="0">
                        <a:ln>
                          <a:noFill/>
                        </a:ln>
                        <a:solidFill>
                          <a:schemeClr val="tx1"/>
                        </a:solidFill>
                        <a:effectLst/>
                        <a:latin typeface="+mn-ea"/>
                        <a:ea typeface="+mn-ea"/>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extLst>
                  <a:ext uri="{0D108BD9-81ED-4DB2-BD59-A6C34878D82A}">
                    <a16:rowId xmlns:a16="http://schemas.microsoft.com/office/drawing/2014/main" val="838366383"/>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取引先①</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食品　○○氏　</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62807661"/>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取引先②</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設備　○○氏　</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663705222"/>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取引先③</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酒店　○○氏　</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969863501"/>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関係団体</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a:ln>
                            <a:noFill/>
                          </a:ln>
                          <a:solidFill>
                            <a:srgbClr val="C00000"/>
                          </a:solidFill>
                          <a:effectLst/>
                          <a:latin typeface="ＭＳ 明朝" panose="02020609040205080304" pitchFamily="17" charset="-128"/>
                          <a:ea typeface="ＭＳ 明朝" panose="02020609040205080304" pitchFamily="17" charset="-128"/>
                        </a:rPr>
                        <a:t>トラック協会</a:t>
                      </a:r>
                      <a:endPar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l" defTabSz="957263"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○○氏　</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199291160"/>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その他</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通運　　○○氏　</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231258024"/>
                  </a:ext>
                </a:extLst>
              </a:tr>
            </a:tbl>
          </a:graphicData>
        </a:graphic>
      </p:graphicFrame>
      <p:sp>
        <p:nvSpPr>
          <p:cNvPr id="74907" name="Text Box 155"/>
          <p:cNvSpPr txBox="1">
            <a:spLocks noChangeArrowheads="1"/>
          </p:cNvSpPr>
          <p:nvPr/>
        </p:nvSpPr>
        <p:spPr bwMode="auto">
          <a:xfrm>
            <a:off x="1639795" y="8961759"/>
            <a:ext cx="2737930" cy="10772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lang="ja-JP" altLang="en-US" sz="700" dirty="0">
                <a:latin typeface="ＭＳ ゴシック" panose="020B0609070205080204" pitchFamily="49" charset="-128"/>
                <a:ea typeface="ＭＳ ゴシック" panose="020B0609070205080204" pitchFamily="49" charset="-128"/>
              </a:rPr>
              <a:t>原則として、</a:t>
            </a:r>
            <a:r>
              <a:rPr lang="en-US" altLang="ja-JP" sz="700" dirty="0">
                <a:latin typeface="ＭＳ ゴシック" panose="020B0609070205080204" pitchFamily="49" charset="-128"/>
                <a:ea typeface="ＭＳ ゴシック" panose="020B0609070205080204" pitchFamily="49" charset="-128"/>
              </a:rPr>
              <a:t>Web</a:t>
            </a:r>
            <a:r>
              <a:rPr lang="ja-JP" altLang="en-US" sz="700" dirty="0">
                <a:latin typeface="ＭＳ ゴシック" panose="020B0609070205080204" pitchFamily="49" charset="-128"/>
                <a:ea typeface="ＭＳ ゴシック" panose="020B0609070205080204" pitchFamily="49" charset="-128"/>
              </a:rPr>
              <a:t>１７１も災害用伝言ダイヤルと同時提供されます。</a:t>
            </a:r>
          </a:p>
        </p:txBody>
      </p:sp>
      <p:graphicFrame>
        <p:nvGraphicFramePr>
          <p:cNvPr id="75006" name="Group 254"/>
          <p:cNvGraphicFramePr>
            <a:graphicFrameLocks noGrp="1"/>
          </p:cNvGraphicFramePr>
          <p:nvPr>
            <p:extLst>
              <p:ext uri="{D42A27DB-BD31-4B8C-83A1-F6EECF244321}">
                <p14:modId xmlns:p14="http://schemas.microsoft.com/office/powerpoint/2010/main" val="3503379627"/>
              </p:ext>
            </p:extLst>
          </p:nvPr>
        </p:nvGraphicFramePr>
        <p:xfrm>
          <a:off x="4863497" y="7536904"/>
          <a:ext cx="6694775" cy="1477118"/>
        </p:xfrm>
        <a:graphic>
          <a:graphicData uri="http://schemas.openxmlformats.org/drawingml/2006/table">
            <a:tbl>
              <a:tblPr/>
              <a:tblGrid>
                <a:gridCol w="358775">
                  <a:extLst>
                    <a:ext uri="{9D8B030D-6E8A-4147-A177-3AD203B41FA5}">
                      <a16:colId xmlns:a16="http://schemas.microsoft.com/office/drawing/2014/main" val="2718922618"/>
                    </a:ext>
                  </a:extLst>
                </a:gridCol>
                <a:gridCol w="2268000">
                  <a:extLst>
                    <a:ext uri="{9D8B030D-6E8A-4147-A177-3AD203B41FA5}">
                      <a16:colId xmlns:a16="http://schemas.microsoft.com/office/drawing/2014/main" val="2766348988"/>
                    </a:ext>
                  </a:extLst>
                </a:gridCol>
                <a:gridCol w="1260000">
                  <a:extLst>
                    <a:ext uri="{9D8B030D-6E8A-4147-A177-3AD203B41FA5}">
                      <a16:colId xmlns:a16="http://schemas.microsoft.com/office/drawing/2014/main" val="3752224767"/>
                    </a:ext>
                  </a:extLst>
                </a:gridCol>
                <a:gridCol w="864000">
                  <a:extLst>
                    <a:ext uri="{9D8B030D-6E8A-4147-A177-3AD203B41FA5}">
                      <a16:colId xmlns:a16="http://schemas.microsoft.com/office/drawing/2014/main" val="1983785931"/>
                    </a:ext>
                  </a:extLst>
                </a:gridCol>
                <a:gridCol w="972000">
                  <a:extLst>
                    <a:ext uri="{9D8B030D-6E8A-4147-A177-3AD203B41FA5}">
                      <a16:colId xmlns:a16="http://schemas.microsoft.com/office/drawing/2014/main" val="1959864254"/>
                    </a:ext>
                  </a:extLst>
                </a:gridCol>
                <a:gridCol w="972000">
                  <a:extLst>
                    <a:ext uri="{9D8B030D-6E8A-4147-A177-3AD203B41FA5}">
                      <a16:colId xmlns:a16="http://schemas.microsoft.com/office/drawing/2014/main" val="3872809197"/>
                    </a:ext>
                  </a:extLst>
                </a:gridCol>
              </a:tblGrid>
              <a:tr h="183746">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21600" marR="2160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アクセス</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登録</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登録件数</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送信</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確認</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3896760398"/>
                  </a:ext>
                </a:extLst>
              </a:tr>
              <a:tr h="540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90000"/>
                        </a:lnSpc>
                        <a:spcBef>
                          <a:spcPts val="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ドコモ</a:t>
                      </a:r>
                    </a:p>
                  </a:txBody>
                  <a:tcPr marL="21600" marR="21600" marT="0" marB="0" vert="eaVert"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災害用キット</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アプリ</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→災害用伝言板</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d</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メニュー→災害用安否確認</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（ドコモケータイの場合）</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メニュー→あんしん→災害用伝言板</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4</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つのｺﾒﾝﾄから選択または</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100</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字以内のｺﾒﾝﾄ登録可</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rowSpan="3">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１電話番号につき</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10</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件登録可能</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rowSpan="3">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設定されたアドレスに安否情報を送信</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rowSpan="3">
                  <a:txBody>
                    <a:bodyPr/>
                    <a:lstStyle>
                      <a:lvl1pPr marL="87313" indent="-87313"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1196975" indent="-476250"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776413" indent="-400050"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2317750" indent="-361950"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859088" indent="-361950"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316288" indent="-361950"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773488" indent="-361950"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4230688" indent="-361950"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687888" indent="-361950"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87313" marR="0" lvl="0" indent="-87313" algn="l" defTabSz="957263" rtl="0" eaLnBrk="1" fontAlgn="base" latinLnBrk="0" hangingPunct="1">
                        <a:lnSpc>
                          <a:spcPct val="100000"/>
                        </a:lnSpc>
                        <a:spcBef>
                          <a:spcPts val="0"/>
                        </a:spcBef>
                        <a:spcAft>
                          <a:spcPct val="0"/>
                        </a:spcAft>
                        <a:buClrTx/>
                        <a:buSzTx/>
                        <a:buFontTx/>
                        <a:buAutoNum type="circleNumDbPlain"/>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「災害伝言板」の</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「安否の確認」を</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選択</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endPar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87313" marR="0" lvl="0" indent="-87313" algn="l" defTabSz="957263" rtl="0" eaLnBrk="1" fontAlgn="base" latinLnBrk="0" hangingPunct="1">
                        <a:lnSpc>
                          <a:spcPct val="100000"/>
                        </a:lnSpc>
                        <a:spcBef>
                          <a:spcPts val="0"/>
                        </a:spcBef>
                        <a:spcAft>
                          <a:spcPct val="0"/>
                        </a:spcAft>
                        <a:buClrTx/>
                        <a:buSzTx/>
                        <a:buFontTx/>
                        <a:buAutoNum type="circleNumDbPlain"/>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確認したい人の</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電話番号を入力</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・検索</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544476500"/>
                  </a:ext>
                </a:extLst>
              </a:tr>
              <a:tr h="326659">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90000"/>
                        </a:lnSpc>
                        <a:spcBef>
                          <a:spcPts val="0"/>
                        </a:spcBef>
                        <a:spcAft>
                          <a:spcPct val="0"/>
                        </a:spcAft>
                        <a:buClrTx/>
                        <a:buSzTx/>
                        <a:buFontTx/>
                        <a:buNone/>
                        <a:tabLst/>
                      </a:pPr>
                      <a:r>
                        <a:rPr kumimoji="1" lang="en-US" altLang="ja-JP"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au</a:t>
                      </a:r>
                    </a:p>
                  </a:txBody>
                  <a:tcPr marL="21600" marR="2160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https://dengon.ezweb.ne.jp/</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→災害用伝言板</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＋ﾒｯｾｰｼﾞ公式ｱｶｳﾝﾄ</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au</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災害対策→災害用伝言板</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au</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災害対策アプリ→災害用伝言板</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5</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つのｺﾒﾝﾄから選択または</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100</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字以内のｺﾒﾝﾄ登録可</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4002504156"/>
                  </a:ext>
                </a:extLst>
              </a:tr>
              <a:tr h="38761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90000"/>
                        </a:lnSpc>
                        <a:spcBef>
                          <a:spcPts val="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ソフト</a:t>
                      </a:r>
                    </a:p>
                    <a:p>
                      <a:pPr marL="0" marR="0" lvl="0" indent="0" algn="ctr" defTabSz="957263" rtl="0" eaLnBrk="1" fontAlgn="base" latinLnBrk="0" hangingPunct="1">
                        <a:lnSpc>
                          <a:spcPct val="90000"/>
                        </a:lnSpc>
                        <a:spcBef>
                          <a:spcPts val="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バンク</a:t>
                      </a:r>
                    </a:p>
                  </a:txBody>
                  <a:tcPr marL="21600" marR="21600" marT="0" marB="0" vert="eaVert"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災害対策アプリ→災害用伝言板</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ﾒｲﾝﾒﾆｭｰ→ｻｰﾋﾞｽ</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安心機能</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→災害用伝言板</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4</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つのｺﾒﾝﾄから選択または</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100</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字以内のｺﾒﾝﾄ登録可</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414232985"/>
                  </a:ext>
                </a:extLst>
              </a:tr>
            </a:tbl>
          </a:graphicData>
        </a:graphic>
      </p:graphicFrame>
      <p:grpSp>
        <p:nvGrpSpPr>
          <p:cNvPr id="11" name="グループ化 10">
            <a:extLst>
              <a:ext uri="{FF2B5EF4-FFF2-40B4-BE49-F238E27FC236}">
                <a16:creationId xmlns:a16="http://schemas.microsoft.com/office/drawing/2014/main" id="{40C5C85B-401F-D26C-500B-F006319AB16C}"/>
              </a:ext>
            </a:extLst>
          </p:cNvPr>
          <p:cNvGrpSpPr/>
          <p:nvPr/>
        </p:nvGrpSpPr>
        <p:grpSpPr>
          <a:xfrm>
            <a:off x="1748282" y="7633472"/>
            <a:ext cx="2392363" cy="1219200"/>
            <a:chOff x="2146300" y="7637463"/>
            <a:chExt cx="2392363" cy="1219200"/>
          </a:xfrm>
        </p:grpSpPr>
        <p:sp>
          <p:nvSpPr>
            <p:cNvPr id="74892" name="Rectangle 140"/>
            <p:cNvSpPr>
              <a:spLocks noChangeArrowheads="1"/>
            </p:cNvSpPr>
            <p:nvPr/>
          </p:nvSpPr>
          <p:spPr bwMode="auto">
            <a:xfrm>
              <a:off x="2232025" y="7931150"/>
              <a:ext cx="2222500" cy="119063"/>
            </a:xfrm>
            <a:prstGeom prst="rect">
              <a:avLst/>
            </a:prstGeom>
            <a:solidFill>
              <a:srgbClr val="3366FF"/>
            </a:solidFill>
            <a:ln w="9525" algn="ctr">
              <a:solidFill>
                <a:srgbClr val="3366FF"/>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solidFill>
                    <a:schemeClr val="bg1"/>
                  </a:solidFill>
                  <a:latin typeface="ＭＳ ゴシック" panose="020B0609070205080204" pitchFamily="49" charset="-128"/>
                  <a:ea typeface="ＭＳ ゴシック" panose="020B0609070205080204" pitchFamily="49" charset="-128"/>
                </a:rPr>
                <a:t>１</a:t>
              </a:r>
              <a:r>
                <a:rPr lang="en-US" altLang="ja-JP" sz="800" b="1" dirty="0">
                  <a:solidFill>
                    <a:schemeClr val="bg1"/>
                  </a:solidFill>
                  <a:latin typeface="ＭＳ ゴシック" panose="020B0609070205080204" pitchFamily="49" charset="-128"/>
                  <a:ea typeface="ＭＳ ゴシック" panose="020B0609070205080204" pitchFamily="49" charset="-128"/>
                </a:rPr>
                <a:t>71</a:t>
              </a:r>
              <a:r>
                <a:rPr lang="ja-JP" altLang="en-US" sz="800" b="1" dirty="0">
                  <a:solidFill>
                    <a:schemeClr val="bg1"/>
                  </a:solidFill>
                  <a:latin typeface="ＭＳ ゴシック" panose="020B0609070205080204" pitchFamily="49" charset="-128"/>
                  <a:ea typeface="ＭＳ ゴシック" panose="020B0609070205080204" pitchFamily="49" charset="-128"/>
                </a:rPr>
                <a:t>をダイヤル</a:t>
              </a:r>
            </a:p>
          </p:txBody>
        </p:sp>
        <p:sp>
          <p:nvSpPr>
            <p:cNvPr id="74893" name="Text Box 141"/>
            <p:cNvSpPr txBox="1">
              <a:spLocks noChangeArrowheads="1"/>
            </p:cNvSpPr>
            <p:nvPr/>
          </p:nvSpPr>
          <p:spPr bwMode="auto">
            <a:xfrm>
              <a:off x="2988172" y="8193088"/>
              <a:ext cx="718145" cy="1046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dirty="0">
                  <a:latin typeface="ＭＳ ゴシック" panose="020B0609070205080204" pitchFamily="49" charset="-128"/>
                  <a:ea typeface="ＭＳ ゴシック" panose="020B0609070205080204" pitchFamily="49" charset="-128"/>
                </a:rPr>
                <a:t>メニューを選択</a:t>
              </a:r>
            </a:p>
          </p:txBody>
        </p:sp>
        <p:sp>
          <p:nvSpPr>
            <p:cNvPr id="74894" name="Rectangle 142"/>
            <p:cNvSpPr>
              <a:spLocks noChangeArrowheads="1"/>
            </p:cNvSpPr>
            <p:nvPr/>
          </p:nvSpPr>
          <p:spPr bwMode="auto">
            <a:xfrm>
              <a:off x="2232025" y="8169275"/>
              <a:ext cx="485775" cy="119063"/>
            </a:xfrm>
            <a:prstGeom prst="rect">
              <a:avLst/>
            </a:prstGeom>
            <a:solidFill>
              <a:srgbClr val="008000"/>
            </a:soli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900" b="1" dirty="0">
                  <a:solidFill>
                    <a:schemeClr val="bg1"/>
                  </a:solidFill>
                  <a:latin typeface="ＭＳ ゴシック" panose="020B0609070205080204" pitchFamily="49" charset="-128"/>
                  <a:ea typeface="ＭＳ ゴシック" panose="020B0609070205080204" pitchFamily="49" charset="-128"/>
                </a:rPr>
                <a:t>１</a:t>
              </a:r>
            </a:p>
          </p:txBody>
        </p:sp>
        <p:sp>
          <p:nvSpPr>
            <p:cNvPr id="74895" name="Rectangle 143"/>
            <p:cNvSpPr>
              <a:spLocks noChangeArrowheads="1"/>
            </p:cNvSpPr>
            <p:nvPr/>
          </p:nvSpPr>
          <p:spPr bwMode="auto">
            <a:xfrm>
              <a:off x="3960813" y="8169275"/>
              <a:ext cx="493712" cy="119063"/>
            </a:xfrm>
            <a:prstGeom prst="rect">
              <a:avLst/>
            </a:prstGeom>
            <a:solidFill>
              <a:srgbClr val="FF0066"/>
            </a:solidFill>
            <a:ln w="9525" algn="ctr">
              <a:solidFill>
                <a:srgbClr val="FF0066"/>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900" b="1" dirty="0">
                  <a:solidFill>
                    <a:schemeClr val="bg1"/>
                  </a:solidFill>
                  <a:latin typeface="ＭＳ ゴシック" panose="020B0609070205080204" pitchFamily="49" charset="-128"/>
                  <a:ea typeface="ＭＳ ゴシック" panose="020B0609070205080204" pitchFamily="49" charset="-128"/>
                </a:rPr>
                <a:t>２</a:t>
              </a:r>
            </a:p>
          </p:txBody>
        </p:sp>
        <p:sp>
          <p:nvSpPr>
            <p:cNvPr id="74896" name="Rectangle 144"/>
            <p:cNvSpPr>
              <a:spLocks noChangeArrowheads="1"/>
            </p:cNvSpPr>
            <p:nvPr/>
          </p:nvSpPr>
          <p:spPr bwMode="auto">
            <a:xfrm>
              <a:off x="2232025" y="8408988"/>
              <a:ext cx="2222500" cy="119062"/>
            </a:xfrm>
            <a:prstGeom prst="rect">
              <a:avLst/>
            </a:prstGeom>
            <a:solidFill>
              <a:srgbClr val="3366FF"/>
            </a:solidFill>
            <a:ln w="9525" algn="ctr">
              <a:solidFill>
                <a:srgbClr val="3366FF"/>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solidFill>
                    <a:schemeClr val="bg1"/>
                  </a:solidFill>
                  <a:latin typeface="ＭＳ ゴシック" panose="020B0609070205080204" pitchFamily="49" charset="-128"/>
                  <a:ea typeface="ＭＳ ゴシック" panose="020B0609070205080204" pitchFamily="49" charset="-128"/>
                </a:rPr>
                <a:t>（被災地の市外局番）－</a:t>
              </a:r>
              <a:r>
                <a:rPr lang="en-US" altLang="ja-JP" sz="800" b="1" dirty="0">
                  <a:solidFill>
                    <a:schemeClr val="bg1"/>
                  </a:solidFill>
                  <a:latin typeface="ＭＳ ゴシック" panose="020B0609070205080204" pitchFamily="49" charset="-128"/>
                  <a:ea typeface="ＭＳ ゴシック" panose="020B0609070205080204" pitchFamily="49" charset="-128"/>
                </a:rPr>
                <a:t>XXX</a:t>
              </a:r>
              <a:r>
                <a:rPr lang="ja-JP" altLang="en-US" sz="800" b="1" dirty="0">
                  <a:solidFill>
                    <a:schemeClr val="bg1"/>
                  </a:solidFill>
                  <a:latin typeface="ＭＳ ゴシック" panose="020B0609070205080204" pitchFamily="49" charset="-128"/>
                  <a:ea typeface="ＭＳ ゴシック" panose="020B0609070205080204" pitchFamily="49" charset="-128"/>
                </a:rPr>
                <a:t>－</a:t>
              </a:r>
              <a:r>
                <a:rPr lang="en-US" altLang="ja-JP" sz="800" b="1" dirty="0">
                  <a:solidFill>
                    <a:schemeClr val="bg1"/>
                  </a:solidFill>
                  <a:latin typeface="ＭＳ ゴシック" panose="020B0609070205080204" pitchFamily="49" charset="-128"/>
                  <a:ea typeface="ＭＳ ゴシック" panose="020B0609070205080204" pitchFamily="49" charset="-128"/>
                </a:rPr>
                <a:t>XXXX</a:t>
              </a:r>
            </a:p>
          </p:txBody>
        </p:sp>
        <p:sp>
          <p:nvSpPr>
            <p:cNvPr id="74897" name="Rectangle 145"/>
            <p:cNvSpPr>
              <a:spLocks noChangeArrowheads="1"/>
            </p:cNvSpPr>
            <p:nvPr/>
          </p:nvSpPr>
          <p:spPr bwMode="auto">
            <a:xfrm>
              <a:off x="2232025" y="8662988"/>
              <a:ext cx="485775" cy="193675"/>
            </a:xfrm>
            <a:prstGeom prst="rect">
              <a:avLst/>
            </a:prstGeom>
            <a:solidFill>
              <a:srgbClr val="008000"/>
            </a:soli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solidFill>
                    <a:schemeClr val="bg1"/>
                  </a:solidFill>
                  <a:latin typeface="ＭＳ ゴシック" panose="020B0609070205080204" pitchFamily="49" charset="-128"/>
                  <a:ea typeface="ＭＳ ゴシック" panose="020B0609070205080204" pitchFamily="49" charset="-128"/>
                </a:rPr>
                <a:t>録音</a:t>
              </a:r>
            </a:p>
            <a:p>
              <a:pPr algn="ctr">
                <a:lnSpc>
                  <a:spcPct val="85000"/>
                </a:lnSpc>
              </a:pPr>
              <a:r>
                <a:rPr lang="ja-JP" altLang="en-US" sz="700" b="1" dirty="0">
                  <a:solidFill>
                    <a:schemeClr val="bg1"/>
                  </a:solidFill>
                  <a:latin typeface="ＭＳ ゴシック" panose="020B0609070205080204" pitchFamily="49" charset="-128"/>
                  <a:ea typeface="ＭＳ ゴシック" panose="020B0609070205080204" pitchFamily="49" charset="-128"/>
                </a:rPr>
                <a:t>（</a:t>
              </a:r>
              <a:r>
                <a:rPr lang="en-US" altLang="ja-JP" sz="700" b="1" dirty="0">
                  <a:solidFill>
                    <a:schemeClr val="bg1"/>
                  </a:solidFill>
                  <a:latin typeface="ＭＳ ゴシック" panose="020B0609070205080204" pitchFamily="49" charset="-128"/>
                  <a:ea typeface="ＭＳ ゴシック" panose="020B0609070205080204" pitchFamily="49" charset="-128"/>
                </a:rPr>
                <a:t>30</a:t>
              </a:r>
              <a:r>
                <a:rPr lang="ja-JP" altLang="en-US" sz="700" b="1" dirty="0">
                  <a:solidFill>
                    <a:schemeClr val="bg1"/>
                  </a:solidFill>
                  <a:latin typeface="ＭＳ ゴシック" panose="020B0609070205080204" pitchFamily="49" charset="-128"/>
                  <a:ea typeface="ＭＳ ゴシック" panose="020B0609070205080204" pitchFamily="49" charset="-128"/>
                </a:rPr>
                <a:t>秒以内）</a:t>
              </a:r>
            </a:p>
          </p:txBody>
        </p:sp>
        <p:sp>
          <p:nvSpPr>
            <p:cNvPr id="74898" name="Rectangle 146"/>
            <p:cNvSpPr>
              <a:spLocks noChangeArrowheads="1"/>
            </p:cNvSpPr>
            <p:nvPr/>
          </p:nvSpPr>
          <p:spPr bwMode="auto">
            <a:xfrm>
              <a:off x="3960813" y="8650288"/>
              <a:ext cx="498475" cy="193675"/>
            </a:xfrm>
            <a:prstGeom prst="rect">
              <a:avLst/>
            </a:prstGeom>
            <a:solidFill>
              <a:srgbClr val="FF0066"/>
            </a:solidFill>
            <a:ln w="9525" algn="ctr">
              <a:solidFill>
                <a:srgbClr val="FF0066"/>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solidFill>
                    <a:schemeClr val="bg1"/>
                  </a:solidFill>
                  <a:latin typeface="ＭＳ ゴシック" panose="020B0609070205080204" pitchFamily="49" charset="-128"/>
                  <a:ea typeface="ＭＳ ゴシック" panose="020B0609070205080204" pitchFamily="49" charset="-128"/>
                </a:rPr>
                <a:t>再生</a:t>
              </a:r>
            </a:p>
          </p:txBody>
        </p:sp>
        <p:sp>
          <p:nvSpPr>
            <p:cNvPr id="74899" name="Line 147"/>
            <p:cNvSpPr>
              <a:spLocks noChangeShapeType="1"/>
            </p:cNvSpPr>
            <p:nvPr/>
          </p:nvSpPr>
          <p:spPr bwMode="auto">
            <a:xfrm>
              <a:off x="2465388" y="7821613"/>
              <a:ext cx="0" cy="109537"/>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0" name="Line 148"/>
            <p:cNvSpPr>
              <a:spLocks noChangeShapeType="1"/>
            </p:cNvSpPr>
            <p:nvPr/>
          </p:nvSpPr>
          <p:spPr bwMode="auto">
            <a:xfrm>
              <a:off x="2466975" y="8053388"/>
              <a:ext cx="0" cy="109537"/>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1" name="Line 149"/>
            <p:cNvSpPr>
              <a:spLocks noChangeShapeType="1"/>
            </p:cNvSpPr>
            <p:nvPr/>
          </p:nvSpPr>
          <p:spPr bwMode="auto">
            <a:xfrm>
              <a:off x="2466975" y="8299450"/>
              <a:ext cx="0" cy="109538"/>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2" name="Line 150"/>
            <p:cNvSpPr>
              <a:spLocks noChangeShapeType="1"/>
            </p:cNvSpPr>
            <p:nvPr/>
          </p:nvSpPr>
          <p:spPr bwMode="auto">
            <a:xfrm>
              <a:off x="2466975" y="8537575"/>
              <a:ext cx="0" cy="109538"/>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3" name="Line 151"/>
            <p:cNvSpPr>
              <a:spLocks noChangeShapeType="1"/>
            </p:cNvSpPr>
            <p:nvPr/>
          </p:nvSpPr>
          <p:spPr bwMode="auto">
            <a:xfrm>
              <a:off x="4216400" y="7821613"/>
              <a:ext cx="0" cy="109537"/>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4" name="Line 152"/>
            <p:cNvSpPr>
              <a:spLocks noChangeShapeType="1"/>
            </p:cNvSpPr>
            <p:nvPr/>
          </p:nvSpPr>
          <p:spPr bwMode="auto">
            <a:xfrm>
              <a:off x="4217988" y="8053388"/>
              <a:ext cx="0" cy="109537"/>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5" name="Line 153"/>
            <p:cNvSpPr>
              <a:spLocks noChangeShapeType="1"/>
            </p:cNvSpPr>
            <p:nvPr/>
          </p:nvSpPr>
          <p:spPr bwMode="auto">
            <a:xfrm>
              <a:off x="4217988" y="8299450"/>
              <a:ext cx="0" cy="109538"/>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6" name="Line 154"/>
            <p:cNvSpPr>
              <a:spLocks noChangeShapeType="1"/>
            </p:cNvSpPr>
            <p:nvPr/>
          </p:nvSpPr>
          <p:spPr bwMode="auto">
            <a:xfrm>
              <a:off x="4217988" y="8537575"/>
              <a:ext cx="0" cy="109538"/>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46" name="Text Box 194"/>
            <p:cNvSpPr txBox="1">
              <a:spLocks noChangeArrowheads="1"/>
            </p:cNvSpPr>
            <p:nvPr/>
          </p:nvSpPr>
          <p:spPr bwMode="auto">
            <a:xfrm>
              <a:off x="2730897" y="8678863"/>
              <a:ext cx="1231107" cy="1046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dirty="0">
                  <a:latin typeface="ＭＳ ゴシック" panose="020B0609070205080204" pitchFamily="49" charset="-128"/>
                  <a:ea typeface="ＭＳ ゴシック" panose="020B0609070205080204" pitchFamily="49" charset="-128"/>
                </a:rPr>
                <a:t>ガイダンスに従って下さい</a:t>
              </a:r>
            </a:p>
          </p:txBody>
        </p:sp>
        <p:sp>
          <p:nvSpPr>
            <p:cNvPr id="74947" name="AutoShape 195"/>
            <p:cNvSpPr>
              <a:spLocks noChangeArrowheads="1"/>
            </p:cNvSpPr>
            <p:nvPr/>
          </p:nvSpPr>
          <p:spPr bwMode="auto">
            <a:xfrm>
              <a:off x="2146300" y="7637463"/>
              <a:ext cx="663575" cy="209550"/>
            </a:xfrm>
            <a:prstGeom prst="roundRect">
              <a:avLst>
                <a:gd name="adj" fmla="val 16667"/>
              </a:avLst>
            </a:prstGeom>
            <a:solidFill>
              <a:srgbClr val="FFFFFF"/>
            </a:solidFill>
            <a:ln w="3175" algn="ctr">
              <a:solidFill>
                <a:srgbClr val="C0C0C0"/>
              </a:solidFill>
              <a:round/>
              <a:headEnd/>
              <a:tailEnd/>
            </a:ln>
            <a:effectLst>
              <a:prstShdw prst="shdw17" dist="17961" dir="2700000">
                <a:srgbClr val="C0C0C0">
                  <a:gamma/>
                  <a:shade val="60000"/>
                  <a:invGamma/>
                </a:srgbClr>
              </a:prstShdw>
            </a:effec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dirty="0">
                  <a:latin typeface="ＭＳ ゴシック" panose="020B0609070205080204" pitchFamily="49" charset="-128"/>
                  <a:ea typeface="ＭＳ ゴシック" panose="020B0609070205080204" pitchFamily="49" charset="-128"/>
                </a:rPr>
                <a:t>伝言を録音</a:t>
              </a:r>
            </a:p>
          </p:txBody>
        </p:sp>
        <p:sp>
          <p:nvSpPr>
            <p:cNvPr id="74948" name="AutoShape 196"/>
            <p:cNvSpPr>
              <a:spLocks noChangeArrowheads="1"/>
            </p:cNvSpPr>
            <p:nvPr/>
          </p:nvSpPr>
          <p:spPr bwMode="auto">
            <a:xfrm>
              <a:off x="3875088" y="7637463"/>
              <a:ext cx="663575" cy="209550"/>
            </a:xfrm>
            <a:prstGeom prst="roundRect">
              <a:avLst>
                <a:gd name="adj" fmla="val 16667"/>
              </a:avLst>
            </a:prstGeom>
            <a:solidFill>
              <a:srgbClr val="FFFFFF"/>
            </a:solidFill>
            <a:ln w="3175" algn="ctr">
              <a:solidFill>
                <a:srgbClr val="C0C0C0"/>
              </a:solidFill>
              <a:round/>
              <a:headEnd/>
              <a:tailEnd/>
            </a:ln>
            <a:effectLst>
              <a:prstShdw prst="shdw17" dist="17961" dir="2700000">
                <a:srgbClr val="C0C0C0">
                  <a:gamma/>
                  <a:shade val="60000"/>
                  <a:invGamma/>
                </a:srgbClr>
              </a:prstShdw>
            </a:effec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dirty="0">
                  <a:latin typeface="ＭＳ ゴシック" panose="020B0609070205080204" pitchFamily="49" charset="-128"/>
                  <a:ea typeface="ＭＳ ゴシック" panose="020B0609070205080204" pitchFamily="49" charset="-128"/>
                </a:rPr>
                <a:t>伝言を再生</a:t>
              </a:r>
            </a:p>
          </p:txBody>
        </p:sp>
      </p:grpSp>
      <p:sp>
        <p:nvSpPr>
          <p:cNvPr id="74949" name="Text Box 197"/>
          <p:cNvSpPr txBox="1">
            <a:spLocks noChangeArrowheads="1"/>
          </p:cNvSpPr>
          <p:nvPr/>
        </p:nvSpPr>
        <p:spPr bwMode="auto">
          <a:xfrm>
            <a:off x="1439618" y="5592688"/>
            <a:ext cx="3180358" cy="10726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indent="-455613"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85000"/>
              </a:lnSpc>
            </a:pPr>
            <a:r>
              <a:rPr lang="en-US" altLang="ja-JP" sz="1000" dirty="0">
                <a:latin typeface="ＭＳ ゴシック" panose="020B0609070205080204" pitchFamily="49" charset="-128"/>
                <a:ea typeface="ＭＳ ゴシック" panose="020B0609070205080204" pitchFamily="49" charset="-128"/>
              </a:rPr>
              <a:t>①</a:t>
            </a:r>
            <a:r>
              <a:rPr lang="ja-JP" altLang="en-US" sz="1000" dirty="0">
                <a:latin typeface="ＭＳ ゴシック" panose="020B0609070205080204" pitchFamily="49" charset="-128"/>
                <a:ea typeface="ＭＳ ゴシック" panose="020B0609070205080204" pitchFamily="49" charset="-128"/>
              </a:rPr>
              <a:t>基本ルール</a:t>
            </a:r>
          </a:p>
          <a:p>
            <a:pPr>
              <a:lnSpc>
                <a:spcPct val="85000"/>
              </a:lnSpc>
            </a:pPr>
            <a:r>
              <a:rPr lang="ja-JP" altLang="en-US" sz="800" dirty="0">
                <a:latin typeface="ＭＳ ゴシック" panose="020B0609070205080204" pitchFamily="49" charset="-128"/>
                <a:ea typeface="ＭＳ ゴシック" panose="020B0609070205080204" pitchFamily="49" charset="-128"/>
              </a:rPr>
              <a:t>　・安否情報を所属長へ連絡する。所属長への連絡がつかない場合、</a:t>
            </a:r>
          </a:p>
          <a:p>
            <a:pPr>
              <a:lnSpc>
                <a:spcPct val="85000"/>
              </a:lnSpc>
            </a:pPr>
            <a:r>
              <a:rPr lang="ja-JP" altLang="en-US" sz="800" dirty="0">
                <a:latin typeface="ＭＳ ゴシック" panose="020B0609070205080204" pitchFamily="49" charset="-128"/>
                <a:ea typeface="ＭＳ ゴシック" panose="020B0609070205080204" pitchFamily="49" charset="-128"/>
              </a:rPr>
              <a:t>　　対策本部のアドレスへメールまたは電話を通じて報告する。</a:t>
            </a:r>
          </a:p>
          <a:p>
            <a:pPr>
              <a:lnSpc>
                <a:spcPct val="85000"/>
              </a:lnSpc>
            </a:pPr>
            <a:endParaRPr lang="en-US" altLang="ja-JP" sz="700" dirty="0">
              <a:latin typeface="ＭＳ ゴシック" panose="020B0609070205080204" pitchFamily="49" charset="-128"/>
              <a:ea typeface="ＭＳ ゴシック" panose="020B0609070205080204" pitchFamily="49" charset="-128"/>
            </a:endParaRPr>
          </a:p>
          <a:p>
            <a:pPr>
              <a:lnSpc>
                <a:spcPct val="85000"/>
              </a:lnSpc>
            </a:pPr>
            <a:r>
              <a:rPr lang="ja-JP" altLang="en-US" sz="1000" dirty="0">
                <a:latin typeface="ＭＳ ゴシック" panose="020B0609070205080204" pitchFamily="49" charset="-128"/>
                <a:ea typeface="ＭＳ ゴシック" panose="020B0609070205080204" pitchFamily="49" charset="-128"/>
              </a:rPr>
              <a:t>②報告内容</a:t>
            </a:r>
          </a:p>
          <a:p>
            <a:pPr lvl="1">
              <a:lnSpc>
                <a:spcPct val="85000"/>
              </a:lnSpc>
            </a:pPr>
            <a:r>
              <a:rPr lang="ja-JP" altLang="en-US" sz="800" dirty="0">
                <a:latin typeface="ＭＳ ゴシック" panose="020B0609070205080204" pitchFamily="49" charset="-128"/>
                <a:ea typeface="ＭＳ ゴシック" panose="020B0609070205080204" pitchFamily="49" charset="-128"/>
              </a:rPr>
              <a:t>　・本人および同居家族の安否</a:t>
            </a:r>
          </a:p>
          <a:p>
            <a:pPr lvl="1">
              <a:lnSpc>
                <a:spcPct val="85000"/>
              </a:lnSpc>
            </a:pPr>
            <a:r>
              <a:rPr lang="ja-JP" altLang="en-US" sz="800" dirty="0">
                <a:latin typeface="ＭＳ ゴシック" panose="020B0609070205080204" pitchFamily="49" charset="-128"/>
                <a:ea typeface="ＭＳ ゴシック" panose="020B0609070205080204" pitchFamily="49" charset="-128"/>
              </a:rPr>
              <a:t>　・自宅の損傷状況、出社の見込み</a:t>
            </a:r>
          </a:p>
          <a:p>
            <a:pPr lvl="1">
              <a:lnSpc>
                <a:spcPct val="85000"/>
              </a:lnSpc>
            </a:pPr>
            <a:r>
              <a:rPr lang="ja-JP" altLang="en-US" sz="800" dirty="0">
                <a:latin typeface="ＭＳ ゴシック" panose="020B0609070205080204" pitchFamily="49" charset="-128"/>
                <a:ea typeface="ＭＳ ゴシック" panose="020B0609070205080204" pitchFamily="49" charset="-128"/>
              </a:rPr>
              <a:t>　・避難している場合、その場所・電話番号</a:t>
            </a:r>
          </a:p>
          <a:p>
            <a:pPr lvl="1">
              <a:lnSpc>
                <a:spcPct val="85000"/>
              </a:lnSpc>
            </a:pPr>
            <a:endParaRPr lang="ja-JP" altLang="en-US" sz="500" dirty="0">
              <a:latin typeface="ＭＳ ゴシック" panose="020B0609070205080204" pitchFamily="49" charset="-128"/>
              <a:ea typeface="ＭＳ ゴシック" panose="020B0609070205080204" pitchFamily="49" charset="-128"/>
            </a:endParaRPr>
          </a:p>
          <a:p>
            <a:pPr>
              <a:lnSpc>
                <a:spcPct val="85000"/>
              </a:lnSpc>
            </a:pPr>
            <a:r>
              <a:rPr lang="ja-JP" altLang="en-US" sz="1000" dirty="0">
                <a:latin typeface="ＭＳ ゴシック" panose="020B0609070205080204" pitchFamily="49" charset="-128"/>
                <a:ea typeface="ＭＳ ゴシック" panose="020B0609070205080204" pitchFamily="49" charset="-128"/>
              </a:rPr>
              <a:t>③報告を行う場合は以下のいずれか</a:t>
            </a:r>
          </a:p>
        </p:txBody>
      </p:sp>
      <p:graphicFrame>
        <p:nvGraphicFramePr>
          <p:cNvPr id="74992" name="Group 240"/>
          <p:cNvGraphicFramePr>
            <a:graphicFrameLocks noGrp="1"/>
          </p:cNvGraphicFramePr>
          <p:nvPr>
            <p:extLst>
              <p:ext uri="{D42A27DB-BD31-4B8C-83A1-F6EECF244321}">
                <p14:modId xmlns:p14="http://schemas.microsoft.com/office/powerpoint/2010/main" val="1421122600"/>
              </p:ext>
            </p:extLst>
          </p:nvPr>
        </p:nvGraphicFramePr>
        <p:xfrm>
          <a:off x="1338883" y="6715584"/>
          <a:ext cx="3188950" cy="499529"/>
        </p:xfrm>
        <a:graphic>
          <a:graphicData uri="http://schemas.openxmlformats.org/drawingml/2006/table">
            <a:tbl>
              <a:tblPr/>
              <a:tblGrid>
                <a:gridCol w="488950">
                  <a:extLst>
                    <a:ext uri="{9D8B030D-6E8A-4147-A177-3AD203B41FA5}">
                      <a16:colId xmlns:a16="http://schemas.microsoft.com/office/drawing/2014/main" val="1052726897"/>
                    </a:ext>
                  </a:extLst>
                </a:gridCol>
                <a:gridCol w="2700000">
                  <a:extLst>
                    <a:ext uri="{9D8B030D-6E8A-4147-A177-3AD203B41FA5}">
                      <a16:colId xmlns:a16="http://schemas.microsoft.com/office/drawing/2014/main" val="3486453317"/>
                    </a:ext>
                  </a:extLst>
                </a:gridCol>
              </a:tblGrid>
              <a:tr h="499529">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安否確認</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実施基準</a:t>
                      </a: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marL="88900" indent="-88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72000" marR="0" lvl="0" indent="-72000" algn="l" defTabSz="914400" rtl="0" eaLnBrk="1" fontAlgn="base" latinLnBrk="0" hangingPunct="1">
                        <a:lnSpc>
                          <a:spcPct val="100000"/>
                        </a:lnSpc>
                        <a:spcBef>
                          <a:spcPts val="0"/>
                        </a:spcBef>
                        <a:spcAft>
                          <a:spcPct val="0"/>
                        </a:spcAft>
                        <a:buClrTx/>
                        <a:buSzTx/>
                        <a:buFont typeface="Arial" panose="020B0604020202020204" pitchFamily="34" charset="0"/>
                        <a:buChar char="•"/>
                        <a:tabLst/>
                      </a:pPr>
                      <a:r>
                        <a:rPr kumimoji="1" lang="ja-JP" altLang="en-US" sz="900" b="0" i="0" u="none" strike="noStrike" cap="none" normalizeH="0" baseline="0" dirty="0">
                          <a:ln>
                            <a:noFill/>
                          </a:ln>
                          <a:solidFill>
                            <a:srgbClr val="C00000"/>
                          </a:solidFill>
                          <a:effectLst/>
                          <a:latin typeface="ＭＳ ゴシック" panose="020B0609070205080204" pitchFamily="49" charset="-128"/>
                          <a:ea typeface="ＭＳ 明朝" panose="02020609040205080304" pitchFamily="17" charset="-128"/>
                        </a:rPr>
                        <a:t>愛知県内で震度５強以上の地震が発生したとき</a:t>
                      </a:r>
                    </a:p>
                    <a:p>
                      <a:pPr marL="72000" marR="0" lvl="0" indent="-72000" algn="l" defTabSz="914400" rtl="0" eaLnBrk="1" fontAlgn="base" latinLnBrk="0" hangingPunct="1">
                        <a:lnSpc>
                          <a:spcPct val="100000"/>
                        </a:lnSpc>
                        <a:spcBef>
                          <a:spcPts val="0"/>
                        </a:spcBef>
                        <a:spcAft>
                          <a:spcPct val="0"/>
                        </a:spcAft>
                        <a:buClrTx/>
                        <a:buSzTx/>
                        <a:buFont typeface="Arial" panose="020B0604020202020204" pitchFamily="34" charset="0"/>
                        <a:buChar char="•"/>
                        <a:tabLst/>
                      </a:pPr>
                      <a:r>
                        <a:rPr kumimoji="1" lang="ja-JP" altLang="en-US" sz="900" b="0" i="0" u="none" strike="noStrike" cap="none" normalizeH="0" baseline="0" dirty="0">
                          <a:ln>
                            <a:noFill/>
                          </a:ln>
                          <a:solidFill>
                            <a:srgbClr val="C00000"/>
                          </a:solidFill>
                          <a:effectLst/>
                          <a:latin typeface="ＭＳ ゴシック" panose="020B0609070205080204" pitchFamily="49" charset="-128"/>
                          <a:ea typeface="ＭＳ 明朝" panose="02020609040205080304" pitchFamily="17" charset="-128"/>
                        </a:rPr>
                        <a:t>その他、社長が必要と判断した場合</a:t>
                      </a: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91296558"/>
                  </a:ext>
                </a:extLst>
              </a:tr>
            </a:tbl>
          </a:graphicData>
        </a:graphic>
      </p:graphicFrame>
      <p:graphicFrame>
        <p:nvGraphicFramePr>
          <p:cNvPr id="74999" name="Group 247"/>
          <p:cNvGraphicFramePr>
            <a:graphicFrameLocks noGrp="1"/>
          </p:cNvGraphicFramePr>
          <p:nvPr>
            <p:extLst>
              <p:ext uri="{D42A27DB-BD31-4B8C-83A1-F6EECF244321}">
                <p14:modId xmlns:p14="http://schemas.microsoft.com/office/powerpoint/2010/main" val="767109750"/>
              </p:ext>
            </p:extLst>
          </p:nvPr>
        </p:nvGraphicFramePr>
        <p:xfrm>
          <a:off x="6423025" y="2552998"/>
          <a:ext cx="1343025" cy="653760"/>
        </p:xfrm>
        <a:graphic>
          <a:graphicData uri="http://schemas.openxmlformats.org/drawingml/2006/table">
            <a:tbl>
              <a:tblPr/>
              <a:tblGrid>
                <a:gridCol w="1143000">
                  <a:extLst>
                    <a:ext uri="{9D8B030D-6E8A-4147-A177-3AD203B41FA5}">
                      <a16:colId xmlns:a16="http://schemas.microsoft.com/office/drawing/2014/main" val="1557670867"/>
                    </a:ext>
                  </a:extLst>
                </a:gridCol>
                <a:gridCol w="200025">
                  <a:extLst>
                    <a:ext uri="{9D8B030D-6E8A-4147-A177-3AD203B41FA5}">
                      <a16:colId xmlns:a16="http://schemas.microsoft.com/office/drawing/2014/main" val="2421134179"/>
                    </a:ext>
                  </a:extLst>
                </a:gridCol>
              </a:tblGrid>
              <a:tr h="130175">
                <a:tc grid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7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まずチェック！</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extLst>
                  <a:ext uri="{0D108BD9-81ED-4DB2-BD59-A6C34878D82A}">
                    <a16:rowId xmlns:a16="http://schemas.microsoft.com/office/drawing/2014/main" val="1562357265"/>
                  </a:ext>
                </a:extLst>
              </a:tr>
              <a:tr h="134938">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600" b="0" i="0" u="none" strike="noStrike" cap="none" normalizeH="0" baseline="0" dirty="0">
                          <a:ln>
                            <a:noFill/>
                          </a:ln>
                          <a:solidFill>
                            <a:schemeClr val="tx1"/>
                          </a:solidFill>
                          <a:effectLst/>
                          <a:latin typeface="+mj-ea"/>
                          <a:ea typeface="+mj-ea"/>
                        </a:rPr>
                        <a:t>火の始末</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5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611666"/>
                  </a:ext>
                </a:extLst>
              </a:tr>
              <a:tr h="134938">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600" b="0" i="0" u="none" strike="noStrike" cap="none" normalizeH="0" baseline="0" dirty="0">
                          <a:ln>
                            <a:noFill/>
                          </a:ln>
                          <a:solidFill>
                            <a:schemeClr val="tx1"/>
                          </a:solidFill>
                          <a:effectLst/>
                          <a:latin typeface="+mj-ea"/>
                          <a:ea typeface="+mj-ea"/>
                        </a:rPr>
                        <a:t>自分の周囲の機器の電源をオフ</a:t>
                      </a:r>
                      <a:endParaRPr kumimoji="1" lang="en-US" altLang="ja-JP" sz="600" b="0" i="0" u="none" strike="noStrike" cap="none" normalizeH="0" baseline="0" dirty="0">
                        <a:ln>
                          <a:noFill/>
                        </a:ln>
                        <a:solidFill>
                          <a:schemeClr val="tx1"/>
                        </a:solidFill>
                        <a:effectLst/>
                        <a:latin typeface="+mj-ea"/>
                        <a:ea typeface="+mj-ea"/>
                      </a:endParaRP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5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65262200"/>
                  </a:ext>
                </a:extLst>
              </a:tr>
              <a:tr h="13335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500" b="0" i="0" u="none" strike="noStrike" cap="none" normalizeH="0" baseline="0" dirty="0">
                        <a:ln>
                          <a:noFill/>
                        </a:ln>
                        <a:solidFill>
                          <a:srgbClr val="FF0000"/>
                        </a:solidFill>
                        <a:effectLst/>
                        <a:latin typeface="ＭＳ ゴシック" panose="020B0609070205080204" pitchFamily="49" charset="-128"/>
                        <a:ea typeface="ＭＳ ゴシック" panose="020B0609070205080204" pitchFamily="49" charset="-128"/>
                      </a:endParaRP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5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636290904"/>
                  </a:ext>
                </a:extLst>
              </a:tr>
            </a:tbl>
          </a:graphicData>
        </a:graphic>
      </p:graphicFrame>
      <p:sp>
        <p:nvSpPr>
          <p:cNvPr id="74975" name="Text Box 223"/>
          <p:cNvSpPr txBox="1">
            <a:spLocks noChangeArrowheads="1"/>
          </p:cNvSpPr>
          <p:nvPr/>
        </p:nvSpPr>
        <p:spPr bwMode="auto">
          <a:xfrm>
            <a:off x="-5574" y="111125"/>
            <a:ext cx="318548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dirty="0">
                <a:latin typeface="ＭＳ ゴシック" panose="020B0609070205080204" pitchFamily="49" charset="-128"/>
                <a:ea typeface="ＭＳ ゴシック" panose="020B0609070205080204" pitchFamily="49" charset="-128"/>
              </a:rPr>
              <a:t>【</a:t>
            </a:r>
            <a:r>
              <a:rPr lang="ja-JP" altLang="en-US" dirty="0">
                <a:latin typeface="ＭＳ ゴシック" panose="020B0609070205080204" pitchFamily="49" charset="-128"/>
                <a:ea typeface="ＭＳ ゴシック" panose="020B0609070205080204" pitchFamily="49" charset="-128"/>
              </a:rPr>
              <a:t>様式⑫</a:t>
            </a:r>
            <a:r>
              <a:rPr lang="en-US" altLang="ja-JP" dirty="0">
                <a:latin typeface="ＭＳ ゴシック" panose="020B0609070205080204" pitchFamily="49" charset="-128"/>
                <a:ea typeface="ＭＳ ゴシック" panose="020B0609070205080204" pitchFamily="49" charset="-128"/>
              </a:rPr>
              <a:t>】</a:t>
            </a:r>
            <a:r>
              <a:rPr lang="ja-JP" altLang="en-US" dirty="0">
                <a:latin typeface="ＭＳ ゴシック" panose="020B0609070205080204" pitchFamily="49" charset="-128"/>
                <a:ea typeface="ＭＳ ゴシック" panose="020B0609070205080204" pitchFamily="49" charset="-128"/>
              </a:rPr>
              <a:t>従業員携帯カード</a:t>
            </a:r>
          </a:p>
        </p:txBody>
      </p:sp>
      <p:sp>
        <p:nvSpPr>
          <p:cNvPr id="74976" name="Text Box 224"/>
          <p:cNvSpPr txBox="1">
            <a:spLocks noChangeArrowheads="1"/>
          </p:cNvSpPr>
          <p:nvPr/>
        </p:nvSpPr>
        <p:spPr bwMode="auto">
          <a:xfrm>
            <a:off x="12313471" y="9322020"/>
            <a:ext cx="335646" cy="27918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en-US" altLang="ja-JP" sz="1200" b="1" dirty="0">
                <a:solidFill>
                  <a:srgbClr val="3333FF"/>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34</a:t>
            </a:r>
          </a:p>
        </p:txBody>
      </p:sp>
      <p:sp>
        <p:nvSpPr>
          <p:cNvPr id="74978" name="Text Box 226"/>
          <p:cNvSpPr txBox="1">
            <a:spLocks noChangeArrowheads="1"/>
          </p:cNvSpPr>
          <p:nvPr/>
        </p:nvSpPr>
        <p:spPr bwMode="auto">
          <a:xfrm>
            <a:off x="214757" y="636931"/>
            <a:ext cx="6524625"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R="0" lvl="0" algn="l" defTabSz="914400" rtl="0" eaLnBrk="1" fontAlgn="base" latinLnBrk="0" hangingPunct="1">
              <a:lnSpc>
                <a:spcPct val="100000"/>
              </a:lnSpc>
              <a:spcBef>
                <a:spcPct val="0"/>
              </a:spcBef>
              <a:spcAft>
                <a:spcPts val="600"/>
              </a:spcAft>
              <a:buClrTx/>
              <a:buSzTx/>
              <a:tabLst/>
              <a:defRPr/>
            </a:pPr>
            <a:r>
              <a:rPr lang="ja-JP" altLang="en-US" sz="1200" dirty="0">
                <a:latin typeface="ＭＳ ゴシック" panose="020B0609070205080204" pitchFamily="49" charset="-128"/>
                <a:ea typeface="ＭＳ ゴシック" panose="020B0609070205080204" pitchFamily="49" charset="-128"/>
              </a:rPr>
              <a:t>－ポイント－</a:t>
            </a:r>
            <a:endParaRPr lang="en-US" altLang="ja-JP" sz="1200" dirty="0">
              <a:latin typeface="ＭＳ ゴシック" panose="020B0609070205080204" pitchFamily="49" charset="-128"/>
              <a:ea typeface="ＭＳ ゴシック" panose="020B0609070205080204" pitchFamily="49" charset="-128"/>
            </a:endParaRPr>
          </a:p>
          <a:p>
            <a:pPr marL="90000" marR="0" lvl="0" indent="-90000" algn="l" defTabSz="914400" rtl="0" eaLnBrk="1" fontAlgn="base" latinLnBrk="0" hangingPunct="1">
              <a:lnSpc>
                <a:spcPct val="100000"/>
              </a:lnSpc>
              <a:spcBef>
                <a:spcPct val="0"/>
              </a:spcBef>
              <a:spcAft>
                <a:spcPts val="600"/>
              </a:spcAft>
              <a:buClrTx/>
              <a:buSzTx/>
              <a:buFont typeface="Arial" panose="020B0604020202020204" pitchFamily="34" charset="0"/>
              <a:buChar char="•"/>
              <a:tabLst/>
              <a:defRPr/>
            </a:pPr>
            <a:r>
              <a:rPr kumimoji="1" lang="ja-JP" altLang="en-US" sz="1000" b="0" i="0" u="none"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cs typeface="+mn-cs"/>
              </a:rPr>
              <a:t>各従業員が、被災時の連絡先や自分のやるべきことについて記入しましょう。</a:t>
            </a:r>
          </a:p>
          <a:p>
            <a:pPr marL="90000" marR="0" lvl="0" indent="-90000" algn="l" defTabSz="914400" rtl="0" eaLnBrk="1" fontAlgn="base" latinLnBrk="0" hangingPunct="1">
              <a:lnSpc>
                <a:spcPct val="100000"/>
              </a:lnSpc>
              <a:spcBef>
                <a:spcPct val="0"/>
              </a:spcBef>
              <a:spcAft>
                <a:spcPts val="600"/>
              </a:spcAft>
              <a:buClrTx/>
              <a:buSzTx/>
              <a:buFont typeface="Arial" panose="020B0604020202020204" pitchFamily="34" charset="0"/>
              <a:buChar char="•"/>
              <a:tabLst/>
              <a:defRPr/>
            </a:pPr>
            <a:r>
              <a:rPr kumimoji="1" lang="ja-JP" altLang="en-US" sz="1000" b="0" i="0" u="none"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cs typeface="+mn-cs"/>
              </a:rPr>
              <a:t>記入したものは、定期入れや財布に納め常に携帯するようにしてください。</a:t>
            </a:r>
          </a:p>
        </p:txBody>
      </p:sp>
      <p:graphicFrame>
        <p:nvGraphicFramePr>
          <p:cNvPr id="2" name="表 1">
            <a:extLst>
              <a:ext uri="{FF2B5EF4-FFF2-40B4-BE49-F238E27FC236}">
                <a16:creationId xmlns:a16="http://schemas.microsoft.com/office/drawing/2014/main" id="{720A9665-1ECF-2520-504A-B341AECE3908}"/>
              </a:ext>
            </a:extLst>
          </p:cNvPr>
          <p:cNvGraphicFramePr>
            <a:graphicFrameLocks noGrp="1"/>
          </p:cNvGraphicFramePr>
          <p:nvPr>
            <p:extLst>
              <p:ext uri="{D42A27DB-BD31-4B8C-83A1-F6EECF244321}">
                <p14:modId xmlns:p14="http://schemas.microsoft.com/office/powerpoint/2010/main" val="2136130632"/>
              </p:ext>
            </p:extLst>
          </p:nvPr>
        </p:nvGraphicFramePr>
        <p:xfrm>
          <a:off x="8502842" y="3711971"/>
          <a:ext cx="2876550" cy="1512000"/>
        </p:xfrm>
        <a:graphic>
          <a:graphicData uri="http://schemas.openxmlformats.org/drawingml/2006/table">
            <a:tbl>
              <a:tblPr/>
              <a:tblGrid>
                <a:gridCol w="769938">
                  <a:extLst>
                    <a:ext uri="{9D8B030D-6E8A-4147-A177-3AD203B41FA5}">
                      <a16:colId xmlns:a16="http://schemas.microsoft.com/office/drawing/2014/main" val="2856428671"/>
                    </a:ext>
                  </a:extLst>
                </a:gridCol>
                <a:gridCol w="2106612">
                  <a:extLst>
                    <a:ext uri="{9D8B030D-6E8A-4147-A177-3AD203B41FA5}">
                      <a16:colId xmlns:a16="http://schemas.microsoft.com/office/drawing/2014/main" val="1634145577"/>
                    </a:ext>
                  </a:extLst>
                </a:gridCol>
              </a:tblGrid>
              <a:tr h="252000">
                <a:tc gridSpan="2">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自宅周辺</a:t>
                      </a: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900" b="1" i="1" u="none" strike="noStrike" cap="none" normalizeH="0" baseline="0" dirty="0">
                        <a:ln>
                          <a:noFill/>
                        </a:ln>
                        <a:solidFill>
                          <a:srgbClr val="800000"/>
                        </a:solidFill>
                        <a:effectLst/>
                        <a:latin typeface="ＭＳ Ｐ明朝" panose="02020600040205080304" pitchFamily="18" charset="-128"/>
                        <a:ea typeface="ＭＳ Ｐ明朝" panose="02020600040205080304" pitchFamily="18"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842690299"/>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地震時</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□□山公園</a:t>
                      </a:r>
                      <a:endParaRPr kumimoji="1" lang="ja-JP"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0794144"/>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津波時</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同上</a:t>
                      </a:r>
                      <a:endParaRPr kumimoji="1" lang="ja-JP"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730321696"/>
                  </a:ext>
                </a:extLst>
              </a:tr>
              <a:tr h="252000">
                <a:tc gridSpan="2">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事業所周辺</a:t>
                      </a: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900" b="1" i="1" u="none" strike="noStrike" cap="none" normalizeH="0" baseline="0" dirty="0">
                        <a:ln>
                          <a:noFill/>
                        </a:ln>
                        <a:solidFill>
                          <a:srgbClr val="800000"/>
                        </a:solidFill>
                        <a:effectLst/>
                        <a:latin typeface="ＭＳ Ｐ明朝" panose="02020600040205080304" pitchFamily="18" charset="-128"/>
                        <a:ea typeface="ＭＳ Ｐ明朝" panose="02020600040205080304" pitchFamily="18"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936070192"/>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地震時</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57263" rtl="0" eaLnBrk="1" fontAlgn="base" latinLnBrk="0" hangingPunct="1">
                        <a:lnSpc>
                          <a:spcPct val="100000"/>
                        </a:lnSpc>
                        <a:spcBef>
                          <a:spcPct val="20000"/>
                        </a:spcBef>
                        <a:spcAft>
                          <a:spcPct val="0"/>
                        </a:spcAft>
                        <a:buClrTx/>
                        <a:buSzTx/>
                        <a:buFontTx/>
                        <a:buNone/>
                        <a:tabLst/>
                        <a:defRPr/>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本店駐車場</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396172577"/>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津波時</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57263" rtl="0" eaLnBrk="1" fontAlgn="base" latinLnBrk="0" hangingPunct="1">
                        <a:lnSpc>
                          <a:spcPct val="100000"/>
                        </a:lnSpc>
                        <a:spcBef>
                          <a:spcPct val="20000"/>
                        </a:spcBef>
                        <a:spcAft>
                          <a:spcPct val="0"/>
                        </a:spcAft>
                        <a:buClrTx/>
                        <a:buSzTx/>
                        <a:buFontTx/>
                        <a:buNone/>
                        <a:tabLst/>
                        <a:defRPr/>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本店周辺　△△ビル屋上</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547614317"/>
                  </a:ext>
                </a:extLst>
              </a:tr>
            </a:tbl>
          </a:graphicData>
        </a:graphic>
      </p:graphicFrame>
      <p:graphicFrame>
        <p:nvGraphicFramePr>
          <p:cNvPr id="10" name="表 9">
            <a:extLst>
              <a:ext uri="{FF2B5EF4-FFF2-40B4-BE49-F238E27FC236}">
                <a16:creationId xmlns:a16="http://schemas.microsoft.com/office/drawing/2014/main" id="{0FE80F6B-F7FF-6499-9CF2-B7A5F73B8C5C}"/>
              </a:ext>
            </a:extLst>
          </p:cNvPr>
          <p:cNvGraphicFramePr>
            <a:graphicFrameLocks noGrp="1"/>
          </p:cNvGraphicFramePr>
          <p:nvPr>
            <p:extLst>
              <p:ext uri="{D42A27DB-BD31-4B8C-83A1-F6EECF244321}">
                <p14:modId xmlns:p14="http://schemas.microsoft.com/office/powerpoint/2010/main" val="752821492"/>
              </p:ext>
            </p:extLst>
          </p:nvPr>
        </p:nvGraphicFramePr>
        <p:xfrm>
          <a:off x="4851399" y="5615490"/>
          <a:ext cx="3181938" cy="1368000"/>
        </p:xfrm>
        <a:graphic>
          <a:graphicData uri="http://schemas.openxmlformats.org/drawingml/2006/table">
            <a:tbl>
              <a:tblPr/>
              <a:tblGrid>
                <a:gridCol w="360040">
                  <a:extLst>
                    <a:ext uri="{9D8B030D-6E8A-4147-A177-3AD203B41FA5}">
                      <a16:colId xmlns:a16="http://schemas.microsoft.com/office/drawing/2014/main" val="1913160611"/>
                    </a:ext>
                  </a:extLst>
                </a:gridCol>
                <a:gridCol w="409898">
                  <a:extLst>
                    <a:ext uri="{9D8B030D-6E8A-4147-A177-3AD203B41FA5}">
                      <a16:colId xmlns:a16="http://schemas.microsoft.com/office/drawing/2014/main" val="1055058219"/>
                    </a:ext>
                  </a:extLst>
                </a:gridCol>
                <a:gridCol w="2412000">
                  <a:extLst>
                    <a:ext uri="{9D8B030D-6E8A-4147-A177-3AD203B41FA5}">
                      <a16:colId xmlns:a16="http://schemas.microsoft.com/office/drawing/2014/main" val="1742841221"/>
                    </a:ext>
                  </a:extLst>
                </a:gridCol>
              </a:tblGrid>
              <a:tr h="252000">
                <a:tc>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dirty="0">
                          <a:ln>
                            <a:noFill/>
                          </a:ln>
                          <a:solidFill>
                            <a:schemeClr val="bg1"/>
                          </a:solidFill>
                          <a:effectLst/>
                          <a:latin typeface="+mn-lt"/>
                          <a:ea typeface="+mn-ea"/>
                        </a:rPr>
                        <a:t>A</a:t>
                      </a:r>
                      <a:endParaRPr kumimoji="1" lang="ja-JP" altLang="en-US" sz="1600" b="1" i="0" u="none" strike="noStrike" cap="none" normalizeH="0" baseline="0" dirty="0">
                        <a:ln>
                          <a:noFill/>
                        </a:ln>
                        <a:solidFill>
                          <a:schemeClr val="bg1"/>
                        </a:solidFill>
                        <a:effectLst/>
                        <a:latin typeface="+mn-lt"/>
                        <a:ea typeface="+mn-ea"/>
                      </a:endParaRP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tx1"/>
                    </a:solidFill>
                  </a:tcPr>
                </a:tc>
                <a:tc gridSpan="2">
                  <a:txBody>
                    <a:bodyPr/>
                    <a:lstStyle/>
                    <a:p>
                      <a:r>
                        <a:rPr kumimoji="1" lang="ja-JP" altLang="en-US" sz="1000" b="1" i="0" u="none" strike="noStrike" cap="none" normalizeH="0" baseline="0" dirty="0">
                          <a:ln>
                            <a:noFill/>
                          </a:ln>
                          <a:solidFill>
                            <a:schemeClr val="tx1"/>
                          </a:solidFill>
                          <a:effectLst/>
                          <a:latin typeface="+mn-ea"/>
                          <a:ea typeface="+mn-ea"/>
                        </a:rPr>
                        <a:t>　所属長に連絡する（所属長は対策本部へ連絡）</a:t>
                      </a:r>
                      <a:endParaRPr kumimoji="1" lang="ja-JP" altLang="en-US" sz="1000" b="1" dirty="0">
                        <a:latin typeface="+mn-ea"/>
                        <a:ea typeface="+mn-ea"/>
                      </a:endParaRP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900" b="1" i="1" u="none" strike="noStrike" cap="none" normalizeH="0" baseline="0" dirty="0">
                        <a:ln>
                          <a:noFill/>
                        </a:ln>
                        <a:solidFill>
                          <a:srgbClr val="800000"/>
                        </a:solidFill>
                        <a:effectLst/>
                        <a:latin typeface="ＭＳ Ｐ明朝" panose="02020600040205080304" pitchFamily="18" charset="-128"/>
                        <a:ea typeface="ＭＳ Ｐ明朝" panose="02020600040205080304" pitchFamily="18"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001172720"/>
                  </a:ext>
                </a:extLst>
              </a:tr>
              <a:tr h="288000">
                <a:tc gridSpan="2">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携帯</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en-US" sz="10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endParaRPr>
                    </a:p>
                  </a:txBody>
                  <a:tcPr marL="0" marR="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０９０－００００－００００</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740212800"/>
                  </a:ext>
                </a:extLst>
              </a:tr>
              <a:tr h="288000">
                <a:tc gridSpan="2">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ﾒｰﾙｱﾄﾞﾚｽ</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en-US" sz="10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endParaRPr>
                    </a:p>
                  </a:txBody>
                  <a:tcPr marL="0" marR="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.ne.jp</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762443437"/>
                  </a:ext>
                </a:extLst>
              </a:tr>
              <a:tr h="288000">
                <a:tc gridSpan="2">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自宅</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ー</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038138656"/>
                  </a:ext>
                </a:extLst>
              </a:tr>
              <a:tr h="252000">
                <a:tc>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dirty="0">
                          <a:ln>
                            <a:noFill/>
                          </a:ln>
                          <a:solidFill>
                            <a:schemeClr val="bg1"/>
                          </a:solidFill>
                          <a:effectLst/>
                          <a:latin typeface="ＭＳ ゴシック" panose="020B0609070205080204" pitchFamily="49" charset="-128"/>
                          <a:ea typeface="ＭＳ ゴシック" panose="020B0609070205080204" pitchFamily="49" charset="-128"/>
                        </a:rPr>
                        <a:t>B</a:t>
                      </a:r>
                      <a:endParaRPr kumimoji="1" lang="ja-JP" altLang="en-US" sz="1600" b="1" i="0" u="none" strike="noStrike" cap="none" normalizeH="0" baseline="0" dirty="0">
                        <a:ln>
                          <a:noFill/>
                        </a:ln>
                        <a:solidFill>
                          <a:schemeClr val="bg1"/>
                        </a:solidFill>
                        <a:effectLst/>
                        <a:latin typeface="ＭＳ ゴシック" panose="020B0609070205080204" pitchFamily="49" charset="-128"/>
                        <a:ea typeface="ＭＳ ゴシック" panose="020B0609070205080204" pitchFamily="49" charset="-128"/>
                      </a:endParaRP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tx1"/>
                    </a:solidFill>
                  </a:tcPr>
                </a:tc>
                <a:tc gridSpan="2">
                  <a:txBody>
                    <a:bodyPr/>
                    <a:lstStyle/>
                    <a:p>
                      <a:r>
                        <a:rPr kumimoji="1" lang="en-US" altLang="ja-JP" sz="1000" dirty="0">
                          <a:latin typeface="+mn-ea"/>
                          <a:ea typeface="+mn-ea"/>
                        </a:rPr>
                        <a:t> </a:t>
                      </a:r>
                      <a:r>
                        <a:rPr kumimoji="1" lang="ja-JP" altLang="en-US" sz="1000" b="1" dirty="0">
                          <a:latin typeface="+mn-ea"/>
                          <a:ea typeface="+mn-ea"/>
                        </a:rPr>
                        <a:t>安否確認システムで報告する</a:t>
                      </a: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900" b="1" i="1" u="none" strike="noStrike" cap="none" normalizeH="0" baseline="0" dirty="0">
                        <a:ln>
                          <a:noFill/>
                        </a:ln>
                        <a:solidFill>
                          <a:srgbClr val="800000"/>
                        </a:solidFill>
                        <a:effectLst/>
                        <a:latin typeface="ＭＳ Ｐ明朝" panose="02020600040205080304" pitchFamily="18" charset="-128"/>
                        <a:ea typeface="ＭＳ Ｐ明朝" panose="02020600040205080304" pitchFamily="18"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814107411"/>
                  </a:ext>
                </a:extLst>
              </a:tr>
            </a:tbl>
          </a:graphicData>
        </a:graphic>
      </p:graphicFrame>
      <p:sp>
        <p:nvSpPr>
          <p:cNvPr id="15" name="Text Box 72">
            <a:extLst>
              <a:ext uri="{FF2B5EF4-FFF2-40B4-BE49-F238E27FC236}">
                <a16:creationId xmlns:a16="http://schemas.microsoft.com/office/drawing/2014/main" id="{0F1D858D-8C5F-8B54-BBF3-73A5B8864550}"/>
              </a:ext>
            </a:extLst>
          </p:cNvPr>
          <p:cNvSpPr txBox="1">
            <a:spLocks noChangeArrowheads="1"/>
          </p:cNvSpPr>
          <p:nvPr/>
        </p:nvSpPr>
        <p:spPr bwMode="auto">
          <a:xfrm>
            <a:off x="5277437" y="9049072"/>
            <a:ext cx="5371835" cy="10772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en-US" altLang="ja-JP" sz="700" dirty="0">
                <a:latin typeface="ＭＳ ゴシック" panose="020B0609070205080204" pitchFamily="49" charset="-128"/>
                <a:ea typeface="ＭＳ ゴシック" panose="020B0609070205080204" pitchFamily="49" charset="-128"/>
              </a:rPr>
              <a:t>※</a:t>
            </a:r>
            <a:r>
              <a:rPr lang="ja-JP" altLang="en-US" sz="700" dirty="0">
                <a:latin typeface="ＭＳ ゴシック" panose="020B0609070205080204" pitchFamily="49" charset="-128"/>
                <a:ea typeface="ＭＳ ゴシック" panose="020B0609070205080204" pitchFamily="49" charset="-128"/>
              </a:rPr>
              <a:t>　アプリを利用したい場合、平時にダウンロードしておくことが必要です。</a:t>
            </a:r>
          </a:p>
        </p:txBody>
      </p:sp>
      <p:sp>
        <p:nvSpPr>
          <p:cNvPr id="3" name="Text Box 37">
            <a:extLst>
              <a:ext uri="{FF2B5EF4-FFF2-40B4-BE49-F238E27FC236}">
                <a16:creationId xmlns:a16="http://schemas.microsoft.com/office/drawing/2014/main" id="{4856F215-53EA-F966-C92F-8865062B1CDC}"/>
              </a:ext>
            </a:extLst>
          </p:cNvPr>
          <p:cNvSpPr txBox="1">
            <a:spLocks noChangeArrowheads="1"/>
          </p:cNvSpPr>
          <p:nvPr/>
        </p:nvSpPr>
        <p:spPr bwMode="auto">
          <a:xfrm>
            <a:off x="4844050" y="7055797"/>
            <a:ext cx="3175637" cy="1046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85000"/>
              </a:lnSpc>
            </a:pPr>
            <a:r>
              <a:rPr lang="en-US" altLang="ja-JP" sz="800" dirty="0">
                <a:latin typeface="ＭＳ ゴシック" panose="020B0609070205080204" pitchFamily="49" charset="-128"/>
                <a:ea typeface="ＭＳ ゴシック" panose="020B0609070205080204" pitchFamily="49" charset="-128"/>
              </a:rPr>
              <a:t>※</a:t>
            </a:r>
            <a:r>
              <a:rPr lang="ja-JP" altLang="en-US" sz="800" dirty="0">
                <a:latin typeface="ＭＳ ゴシック" panose="020B0609070205080204" pitchFamily="49" charset="-128"/>
                <a:ea typeface="ＭＳ ゴシック" panose="020B0609070205080204" pitchFamily="49" charset="-128"/>
              </a:rPr>
              <a:t>　所属長に連絡がつかない場合は対策本部へ直接連絡</a:t>
            </a:r>
          </a:p>
        </p:txBody>
      </p:sp>
      <p:graphicFrame>
        <p:nvGraphicFramePr>
          <p:cNvPr id="4" name="表 3">
            <a:extLst>
              <a:ext uri="{FF2B5EF4-FFF2-40B4-BE49-F238E27FC236}">
                <a16:creationId xmlns:a16="http://schemas.microsoft.com/office/drawing/2014/main" id="{7DE41662-0E4E-24D0-DFFB-0F49464737A4}"/>
              </a:ext>
            </a:extLst>
          </p:cNvPr>
          <p:cNvGraphicFramePr>
            <a:graphicFrameLocks noGrp="1"/>
          </p:cNvGraphicFramePr>
          <p:nvPr>
            <p:extLst>
              <p:ext uri="{D42A27DB-BD31-4B8C-83A1-F6EECF244321}">
                <p14:modId xmlns:p14="http://schemas.microsoft.com/office/powerpoint/2010/main" val="3674117208"/>
              </p:ext>
            </p:extLst>
          </p:nvPr>
        </p:nvGraphicFramePr>
        <p:xfrm>
          <a:off x="8882634" y="2419738"/>
          <a:ext cx="2106612" cy="720000"/>
        </p:xfrm>
        <a:graphic>
          <a:graphicData uri="http://schemas.openxmlformats.org/drawingml/2006/table">
            <a:tbl>
              <a:tblPr/>
              <a:tblGrid>
                <a:gridCol w="398486">
                  <a:extLst>
                    <a:ext uri="{9D8B030D-6E8A-4147-A177-3AD203B41FA5}">
                      <a16:colId xmlns:a16="http://schemas.microsoft.com/office/drawing/2014/main" val="571016927"/>
                    </a:ext>
                  </a:extLst>
                </a:gridCol>
                <a:gridCol w="1708126">
                  <a:extLst>
                    <a:ext uri="{9D8B030D-6E8A-4147-A177-3AD203B41FA5}">
                      <a16:colId xmlns:a16="http://schemas.microsoft.com/office/drawing/2014/main" val="2939242883"/>
                    </a:ext>
                  </a:extLst>
                </a:gridCol>
              </a:tblGrid>
              <a:tr h="360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mn-ea"/>
                          <a:ea typeface="+mn-ea"/>
                        </a:rPr>
                        <a:t>所属</a:t>
                      </a:r>
                      <a:endParaRPr kumimoji="1" lang="ja-JP" altLang="ja-JP" sz="900" b="1" i="0" u="none" strike="noStrike" cap="none" normalizeH="0" baseline="0" dirty="0">
                        <a:ln>
                          <a:noFill/>
                        </a:ln>
                        <a:solidFill>
                          <a:schemeClr val="tx1"/>
                        </a:solidFill>
                        <a:effectLst/>
                        <a:latin typeface="+mn-ea"/>
                        <a:ea typeface="+mn-ea"/>
                      </a:endParaRPr>
                    </a:p>
                  </a:txBody>
                  <a:tcPr marL="0" marR="0" marT="0" marB="0" anchor="ctr" horzOverflow="overflow">
                    <a:lnL w="9525"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57263" rtl="0" eaLnBrk="1" fontAlgn="base" latinLnBrk="0" hangingPunct="1">
                        <a:lnSpc>
                          <a:spcPct val="100000"/>
                        </a:lnSpc>
                        <a:spcBef>
                          <a:spcPct val="20000"/>
                        </a:spcBef>
                        <a:spcAft>
                          <a:spcPct val="0"/>
                        </a:spcAft>
                        <a:buClrTx/>
                        <a:buSzTx/>
                        <a:buFontTx/>
                        <a:buNone/>
                        <a:tabLst/>
                      </a:pPr>
                      <a:r>
                        <a:rPr lang="en-US" altLang="ja-JP" sz="900" b="0" i="0" dirty="0">
                          <a:solidFill>
                            <a:srgbClr val="C00000"/>
                          </a:solidFill>
                          <a:ea typeface="ＭＳ 明朝" panose="02020609040205080304" pitchFamily="17" charset="-128"/>
                        </a:rPr>
                        <a:t>(</a:t>
                      </a:r>
                      <a:r>
                        <a:rPr lang="ja-JP" altLang="en-US" sz="900" b="0" i="0" dirty="0">
                          <a:solidFill>
                            <a:srgbClr val="C00000"/>
                          </a:solidFill>
                          <a:ea typeface="ＭＳ 明朝" panose="02020609040205080304" pitchFamily="17" charset="-128"/>
                        </a:rPr>
                        <a:t>株</a:t>
                      </a:r>
                      <a:r>
                        <a:rPr lang="en-US" altLang="ja-JP" sz="900" b="0" i="0" dirty="0">
                          <a:solidFill>
                            <a:srgbClr val="C00000"/>
                          </a:solidFill>
                          <a:ea typeface="ＭＳ 明朝" panose="02020609040205080304" pitchFamily="17" charset="-128"/>
                        </a:rPr>
                        <a:t>)</a:t>
                      </a:r>
                      <a:r>
                        <a:rPr lang="ja-JP" altLang="en-US" sz="900" b="0" i="0" dirty="0">
                          <a:solidFill>
                            <a:srgbClr val="C00000"/>
                          </a:solidFill>
                          <a:ea typeface="ＭＳ 明朝" panose="02020609040205080304" pitchFamily="17" charset="-128"/>
                        </a:rPr>
                        <a:t>○○フードロジクティクス</a:t>
                      </a:r>
                      <a:endParaRPr kumimoji="1" lang="ja-JP" altLang="ja-JP" sz="900" b="0" i="0" u="none" strike="noStrike" cap="none" normalizeH="0" baseline="0" dirty="0">
                        <a:ln>
                          <a:noFill/>
                        </a:ln>
                        <a:solidFill>
                          <a:srgbClr val="C00000"/>
                        </a:solidFill>
                        <a:effectLst/>
                        <a:latin typeface="+mn-ea"/>
                        <a:ea typeface="+mn-ea"/>
                      </a:endParaRPr>
                    </a:p>
                  </a:txBody>
                  <a:tcPr marL="0" marR="0" marT="0" marB="0" anchor="ctr" horzOverflow="overflow">
                    <a:lnL w="9525"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178633107"/>
                  </a:ext>
                </a:extLst>
              </a:tr>
              <a:tr h="360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mn-ea"/>
                          <a:ea typeface="+mn-ea"/>
                        </a:rPr>
                        <a:t>氏名</a:t>
                      </a:r>
                      <a:endParaRPr kumimoji="1" lang="ja-JP" altLang="ja-JP" sz="900" b="1" i="0" u="none" strike="noStrike" cap="none" normalizeH="0" baseline="0" dirty="0">
                        <a:ln>
                          <a:noFill/>
                        </a:ln>
                        <a:solidFill>
                          <a:schemeClr val="tx1"/>
                        </a:solidFill>
                        <a:effectLst/>
                        <a:latin typeface="+mn-ea"/>
                        <a:ea typeface="+mn-ea"/>
                      </a:endParaRPr>
                    </a:p>
                  </a:txBody>
                  <a:tcPr marL="0" marR="0" marT="0" marB="0" anchor="ctr" horzOverflow="overflow">
                    <a:lnL w="9525"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愛知　太郎</a:t>
                      </a:r>
                      <a:endParaRPr kumimoji="1" lang="ja-JP"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620402215"/>
                  </a:ext>
                </a:extLst>
              </a:tr>
            </a:tbl>
          </a:graphicData>
        </a:graphic>
      </p:graphicFrame>
    </p:spTree>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ユーザー定義 3">
      <a:majorFont>
        <a:latin typeface="ＭＳ ゴシック"/>
        <a:ea typeface="ＭＳ ゴシック"/>
        <a:cs typeface=""/>
      </a:majorFont>
      <a:minorFont>
        <a:latin typeface="ＭＳ ゴシック"/>
        <a:ea typeface="ＭＳ 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bg1"/>
        </a:solidFill>
        <a:ln w="28575" cap="flat" cmpd="sng" algn="ctr">
          <a:solidFill>
            <a:srgbClr val="00FF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000" tIns="46800" rIns="90000" bIns="4680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defRPr>
        </a:defPPr>
      </a:lstStyle>
    </a:spDef>
    <a:lnDef>
      <a:spPr bwMode="auto">
        <a:xfrm>
          <a:off x="0" y="0"/>
          <a:ext cx="1" cy="1"/>
        </a:xfrm>
        <a:custGeom>
          <a:avLst/>
          <a:gdLst/>
          <a:ahLst/>
          <a:cxnLst/>
          <a:rect l="0" t="0" r="0" b="0"/>
          <a:pathLst/>
        </a:custGeom>
        <a:solidFill>
          <a:schemeClr val="bg1"/>
        </a:solidFill>
        <a:ln w="28575" cap="flat" cmpd="sng" algn="ctr">
          <a:solidFill>
            <a:srgbClr val="00FF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000" tIns="46800" rIns="90000" bIns="4680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3321</Words>
  <Application>Microsoft Office PowerPoint</Application>
  <PresentationFormat>A3 297x420 mm</PresentationFormat>
  <Paragraphs>350</Paragraphs>
  <Slides>3</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vt:i4>
      </vt:variant>
    </vt:vector>
  </HeadingPairs>
  <TitlesOfParts>
    <vt:vector size="9" baseType="lpstr">
      <vt:lpstr>HG丸ｺﾞｼｯｸM-PRO</vt:lpstr>
      <vt:lpstr>ＭＳ Ｐ明朝</vt:lpstr>
      <vt:lpstr>ＭＳ ゴシック</vt:lpstr>
      <vt:lpstr>ＭＳ 明朝</vt:lpstr>
      <vt:lpstr>Arial</vt:lpstr>
      <vt:lpstr>標準デザイン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2025-08-21T11:09:11Z</dcterms:created>
  <dcterms:modified xsi:type="dcterms:W3CDTF">2025-08-21T11:09:20Z</dcterms:modified>
</cp:coreProperties>
</file>