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5"/>
  </p:notesMasterIdLst>
  <p:sldIdLst>
    <p:sldId id="296" r:id="rId2"/>
    <p:sldId id="300" r:id="rId3"/>
    <p:sldId id="298" r:id="rId4"/>
  </p:sldIdLst>
  <p:sldSz cx="12801600" cy="9601200" type="A3"/>
  <p:notesSz cx="9866313" cy="14295438"/>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FFB2"/>
    <a:srgbClr val="FFCCFF"/>
    <a:srgbClr val="FFFF66"/>
    <a:srgbClr val="FFCC66"/>
    <a:srgbClr val="CCFF99"/>
    <a:srgbClr val="FF9933"/>
    <a:srgbClr val="FF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483" autoAdjust="0"/>
    <p:restoredTop sz="92877" autoAdjust="0"/>
  </p:normalViewPr>
  <p:slideViewPr>
    <p:cSldViewPr>
      <p:cViewPr varScale="1">
        <p:scale>
          <a:sx n="52" d="100"/>
          <a:sy n="52" d="100"/>
        </p:scale>
        <p:origin x="2160" y="67"/>
      </p:cViewPr>
      <p:guideLst>
        <p:guide orient="horz" pos="3024"/>
        <p:guide pos="4032"/>
      </p:guideLst>
    </p:cSldViewPr>
  </p:slideViewPr>
  <p:notesTextViewPr>
    <p:cViewPr>
      <p:scale>
        <a:sx n="100" d="100"/>
        <a:sy n="100" d="100"/>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3" name="Rectangle 3"/>
          <p:cNvSpPr>
            <a:spLocks noGrp="1" noChangeArrowheads="1"/>
          </p:cNvSpPr>
          <p:nvPr>
            <p:ph type="dt" idx="1"/>
          </p:nvPr>
        </p:nvSpPr>
        <p:spPr bwMode="auto">
          <a:xfrm>
            <a:off x="558800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4" name="Rectangle 4"/>
          <p:cNvSpPr>
            <a:spLocks noGrp="1" noRot="1" noChangeAspect="1" noChangeArrowheads="1" noTextEdit="1"/>
          </p:cNvSpPr>
          <p:nvPr>
            <p:ph type="sldImg" idx="2"/>
          </p:nvPr>
        </p:nvSpPr>
        <p:spPr bwMode="auto">
          <a:xfrm>
            <a:off x="1358900" y="1071563"/>
            <a:ext cx="7150100" cy="53625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5" name="Rectangle 5"/>
          <p:cNvSpPr>
            <a:spLocks noGrp="1" noChangeArrowheads="1"/>
          </p:cNvSpPr>
          <p:nvPr>
            <p:ph type="body" sz="quarter" idx="3"/>
          </p:nvPr>
        </p:nvSpPr>
        <p:spPr bwMode="auto">
          <a:xfrm>
            <a:off x="985838" y="6789738"/>
            <a:ext cx="7894637" cy="643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1206" name="Rectangle 6"/>
          <p:cNvSpPr>
            <a:spLocks noGrp="1" noChangeArrowheads="1"/>
          </p:cNvSpPr>
          <p:nvPr>
            <p:ph type="ftr" sz="quarter" idx="4"/>
          </p:nvPr>
        </p:nvSpPr>
        <p:spPr bwMode="auto">
          <a:xfrm>
            <a:off x="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7" name="Rectangle 7"/>
          <p:cNvSpPr>
            <a:spLocks noGrp="1" noChangeArrowheads="1"/>
          </p:cNvSpPr>
          <p:nvPr>
            <p:ph type="sldNum" sz="quarter" idx="5"/>
          </p:nvPr>
        </p:nvSpPr>
        <p:spPr bwMode="auto">
          <a:xfrm>
            <a:off x="558800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fld id="{ADF64284-3FFE-4C4B-ADF9-2C78FA821295}" type="slidenum">
              <a:rPr lang="en-US" altLang="ja-JP" smtClean="0"/>
              <a:pPr/>
              <a:t>‹#›</a:t>
            </a:fld>
            <a:endParaRPr lang="en-US" altLang="ja-JP"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1pPr>
    <a:lvl2pPr marL="4572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2pPr>
    <a:lvl3pPr marL="9144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3pPr>
    <a:lvl4pPr marL="13716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4pPr>
    <a:lvl5pPr marL="18288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0</a:t>
            </a:fld>
            <a:endParaRPr lang="en-US" altLang="ja-JP"/>
          </a:p>
        </p:txBody>
      </p:sp>
    </p:spTree>
    <p:extLst>
      <p:ext uri="{BB962C8B-B14F-4D97-AF65-F5344CB8AC3E}">
        <p14:creationId xmlns:p14="http://schemas.microsoft.com/office/powerpoint/2010/main" val="227829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1</a:t>
            </a:fld>
            <a:endParaRPr lang="en-US" altLang="ja-JP"/>
          </a:p>
        </p:txBody>
      </p:sp>
    </p:spTree>
    <p:extLst>
      <p:ext uri="{BB962C8B-B14F-4D97-AF65-F5344CB8AC3E}">
        <p14:creationId xmlns:p14="http://schemas.microsoft.com/office/powerpoint/2010/main" val="2484789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8974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745489-4FC6-83AD-5922-F24D955B0228}"/>
              </a:ext>
            </a:extLst>
          </p:cNvPr>
          <p:cNvSpPr>
            <a:spLocks noGrp="1"/>
          </p:cNvSpPr>
          <p:nvPr>
            <p:ph type="title"/>
          </p:nvPr>
        </p:nvSpPr>
        <p:spPr>
          <a:xfrm>
            <a:off x="879475" y="511175"/>
            <a:ext cx="11042650" cy="1855788"/>
          </a:xfrm>
          <a:prstGeom prst="rect">
            <a:avLst/>
          </a:prstGeom>
        </p:spPr>
        <p:txBody>
          <a:bodyPr/>
          <a:lstStyle/>
          <a:p>
            <a:r>
              <a:rPr kumimoji="1" lang="ja-JP" altLang="en-US"/>
              <a:t>マスター タイトルの書式設定</a:t>
            </a:r>
          </a:p>
        </p:txBody>
      </p:sp>
    </p:spTree>
    <p:extLst>
      <p:ext uri="{BB962C8B-B14F-4D97-AF65-F5344CB8AC3E}">
        <p14:creationId xmlns:p14="http://schemas.microsoft.com/office/powerpoint/2010/main" val="22021574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Line 8"/>
          <p:cNvSpPr>
            <a:spLocks noChangeShapeType="1"/>
          </p:cNvSpPr>
          <p:nvPr/>
        </p:nvSpPr>
        <p:spPr bwMode="auto">
          <a:xfrm>
            <a:off x="0" y="542925"/>
            <a:ext cx="1528763" cy="0"/>
          </a:xfrm>
          <a:prstGeom prst="line">
            <a:avLst/>
          </a:prstGeom>
          <a:noFill/>
          <a:ln w="127000">
            <a:solidFill>
              <a:srgbClr val="96969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
        <p:nvSpPr>
          <p:cNvPr id="1033" name="Line 9"/>
          <p:cNvSpPr>
            <a:spLocks noChangeShapeType="1"/>
          </p:cNvSpPr>
          <p:nvPr/>
        </p:nvSpPr>
        <p:spPr bwMode="auto">
          <a:xfrm>
            <a:off x="1644650" y="542925"/>
            <a:ext cx="11156950" cy="0"/>
          </a:xfrm>
          <a:prstGeom prst="line">
            <a:avLst/>
          </a:prstGeom>
          <a:noFill/>
          <a:ln w="12700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40" name="Text Box 236"/>
          <p:cNvSpPr txBox="1">
            <a:spLocks noChangeArrowheads="1"/>
          </p:cNvSpPr>
          <p:nvPr/>
        </p:nvSpPr>
        <p:spPr bwMode="auto">
          <a:xfrm>
            <a:off x="320081" y="167863"/>
            <a:ext cx="38651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dirty="0">
                <a:latin typeface="ＭＳ ゴシック" panose="020B0609070205080204" pitchFamily="49" charset="-128"/>
                <a:ea typeface="ＭＳ ゴシック" panose="020B0609070205080204" pitchFamily="49" charset="-128"/>
              </a:rPr>
              <a:t>STEP4</a:t>
            </a:r>
            <a:r>
              <a:rPr lang="ja-JP" altLang="en-US" sz="1400" dirty="0">
                <a:latin typeface="ＭＳ ゴシック" panose="020B0609070205080204" pitchFamily="49" charset="-128"/>
                <a:ea typeface="ＭＳ ゴシック" panose="020B0609070205080204" pitchFamily="49" charset="-128"/>
              </a:rPr>
              <a:t>　長期的なＢＣＰ対応策の実施計画立案</a:t>
            </a:r>
          </a:p>
        </p:txBody>
      </p:sp>
      <p:sp>
        <p:nvSpPr>
          <p:cNvPr id="73013" name="Text Box 309"/>
          <p:cNvSpPr txBox="1">
            <a:spLocks noChangeArrowheads="1"/>
          </p:cNvSpPr>
          <p:nvPr/>
        </p:nvSpPr>
        <p:spPr bwMode="auto">
          <a:xfrm>
            <a:off x="12312728"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15</a:t>
            </a:r>
          </a:p>
        </p:txBody>
      </p:sp>
      <p:sp>
        <p:nvSpPr>
          <p:cNvPr id="73014" name="Text Box 310"/>
          <p:cNvSpPr txBox="1">
            <a:spLocks noChangeArrowheads="1"/>
          </p:cNvSpPr>
          <p:nvPr/>
        </p:nvSpPr>
        <p:spPr bwMode="auto">
          <a:xfrm>
            <a:off x="388372" y="624136"/>
            <a:ext cx="11899900"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90000" indent="-90000">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endParaRPr lang="en-US" altLang="ja-JP" sz="1000" dirty="0">
              <a:latin typeface="ＭＳ ゴシック" panose="020B0609070205080204" pitchFamily="49" charset="-128"/>
              <a:ea typeface="ＭＳ ゴシック" panose="020B0609070205080204" pitchFamily="49" charset="-128"/>
            </a:endParaRPr>
          </a:p>
          <a:p>
            <a:pPr marL="90000" indent="-90000">
              <a:spcAft>
                <a:spcPts val="600"/>
              </a:spcAft>
              <a:buFont typeface="Arial" panose="020B0604020202020204" pitchFamily="34" charset="0"/>
              <a:buChar char="•"/>
            </a:pPr>
            <a:r>
              <a:rPr lang="en-US" altLang="ja-JP" sz="1000" dirty="0">
                <a:solidFill>
                  <a:schemeClr val="hlink"/>
                </a:solidFill>
                <a:latin typeface="ＭＳ ゴシック" panose="020B0609070205080204" pitchFamily="49" charset="-128"/>
                <a:ea typeface="ＭＳ ゴシック" panose="020B0609070205080204" pitchFamily="49" charset="-128"/>
              </a:rPr>
              <a:t>STEP3</a:t>
            </a:r>
            <a:r>
              <a:rPr lang="ja-JP" altLang="en-US" sz="1000" dirty="0">
                <a:solidFill>
                  <a:schemeClr val="hlink"/>
                </a:solidFill>
                <a:latin typeface="ＭＳ ゴシック" panose="020B0609070205080204" pitchFamily="49" charset="-128"/>
                <a:ea typeface="ＭＳ ゴシック" panose="020B0609070205080204" pitchFamily="49" charset="-128"/>
              </a:rPr>
              <a:t>で整理したＢＣＰ対応策のうち、長期的に取り組む対応策の実施計画を作成してください。</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耐震補強などの多額の費用を要する対応策は、事業所の移転・新築などの全社的な投資計画と一緒に検討することで、対策費用の最適化を図りましょう。</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人命に係わる対応策は、優先的に取り組む必要があることを十分認識してください。</a:t>
            </a:r>
          </a:p>
        </p:txBody>
      </p:sp>
      <p:sp>
        <p:nvSpPr>
          <p:cNvPr id="73706" name="AutoShape 1002"/>
          <p:cNvSpPr>
            <a:spLocks noChangeArrowheads="1"/>
          </p:cNvSpPr>
          <p:nvPr/>
        </p:nvSpPr>
        <p:spPr bwMode="auto">
          <a:xfrm flipH="1">
            <a:off x="10528300" y="63500"/>
            <a:ext cx="1042988"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a:endParaRPr lang="ja-JP" altLang="ja-JP" sz="1000" dirty="0">
              <a:solidFill>
                <a:schemeClr val="bg2"/>
              </a:solidFill>
              <a:latin typeface="ＭＳ ゴシック" panose="020B0609070205080204" pitchFamily="49" charset="-128"/>
              <a:ea typeface="ＭＳ ゴシック" panose="020B0609070205080204" pitchFamily="49" charset="-128"/>
            </a:endParaRPr>
          </a:p>
        </p:txBody>
      </p:sp>
      <p:sp>
        <p:nvSpPr>
          <p:cNvPr id="73707" name="Text Box 1003"/>
          <p:cNvSpPr txBox="1">
            <a:spLocks noChangeArrowheads="1"/>
          </p:cNvSpPr>
          <p:nvPr/>
        </p:nvSpPr>
        <p:spPr bwMode="auto">
          <a:xfrm>
            <a:off x="10716896" y="57150"/>
            <a:ext cx="82295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dirty="0">
                <a:solidFill>
                  <a:schemeClr val="bg2"/>
                </a:solidFill>
                <a:latin typeface="ＭＳ ゴシック" panose="020B0609070205080204" pitchFamily="49" charset="-128"/>
                <a:ea typeface="ＭＳ ゴシック" panose="020B0609070205080204" pitchFamily="49" charset="-128"/>
              </a:rPr>
              <a:t>ギャップを</a:t>
            </a:r>
          </a:p>
          <a:p>
            <a:pPr algn="ctr"/>
            <a:r>
              <a:rPr lang="ja-JP" altLang="en-US" sz="1000" dirty="0">
                <a:solidFill>
                  <a:schemeClr val="bg2"/>
                </a:solidFill>
                <a:latin typeface="ＭＳ ゴシック" panose="020B0609070205080204" pitchFamily="49" charset="-128"/>
                <a:ea typeface="ＭＳ ゴシック" panose="020B0609070205080204" pitchFamily="49" charset="-128"/>
              </a:rPr>
              <a:t>把握する！</a:t>
            </a:r>
          </a:p>
        </p:txBody>
      </p:sp>
      <p:sp>
        <p:nvSpPr>
          <p:cNvPr id="73708" name="AutoShape 1004"/>
          <p:cNvSpPr>
            <a:spLocks noChangeArrowheads="1"/>
          </p:cNvSpPr>
          <p:nvPr/>
        </p:nvSpPr>
        <p:spPr bwMode="auto">
          <a:xfrm flipH="1">
            <a:off x="11550650" y="60325"/>
            <a:ext cx="1042988" cy="387350"/>
          </a:xfrm>
          <a:prstGeom prst="flowChartOnlineStorage">
            <a:avLst/>
          </a:prstGeom>
          <a:solidFill>
            <a:srgbClr val="CCECFF"/>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09" name="AutoShape 1005"/>
          <p:cNvSpPr>
            <a:spLocks noChangeArrowheads="1"/>
          </p:cNvSpPr>
          <p:nvPr/>
        </p:nvSpPr>
        <p:spPr bwMode="auto">
          <a:xfrm flipH="1">
            <a:off x="9496425" y="60325"/>
            <a:ext cx="1052513"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10" name="Text Box 1006"/>
          <p:cNvSpPr txBox="1">
            <a:spLocks noChangeArrowheads="1"/>
          </p:cNvSpPr>
          <p:nvPr/>
        </p:nvSpPr>
        <p:spPr bwMode="auto">
          <a:xfrm>
            <a:off x="9817100" y="57150"/>
            <a:ext cx="69471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dirty="0">
                <a:solidFill>
                  <a:schemeClr val="bg2"/>
                </a:solidFill>
                <a:latin typeface="ＭＳ ゴシック" panose="020B0609070205080204" pitchFamily="49" charset="-128"/>
                <a:ea typeface="ＭＳ ゴシック" panose="020B0609070205080204" pitchFamily="49" charset="-128"/>
              </a:rPr>
              <a:t>目標を</a:t>
            </a:r>
          </a:p>
          <a:p>
            <a:r>
              <a:rPr lang="ja-JP" altLang="en-US" sz="1000" dirty="0">
                <a:solidFill>
                  <a:schemeClr val="bg2"/>
                </a:solidFill>
                <a:latin typeface="ＭＳ ゴシック" panose="020B0609070205080204" pitchFamily="49" charset="-128"/>
                <a:ea typeface="ＭＳ ゴシック" panose="020B0609070205080204" pitchFamily="49" charset="-128"/>
              </a:rPr>
              <a:t>たてる！</a:t>
            </a:r>
          </a:p>
        </p:txBody>
      </p:sp>
      <p:sp>
        <p:nvSpPr>
          <p:cNvPr id="73711" name="Text Box 1007"/>
          <p:cNvSpPr txBox="1">
            <a:spLocks noChangeArrowheads="1"/>
          </p:cNvSpPr>
          <p:nvPr/>
        </p:nvSpPr>
        <p:spPr bwMode="auto">
          <a:xfrm>
            <a:off x="11653697" y="57150"/>
            <a:ext cx="917857"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ギャップを</a:t>
            </a:r>
            <a:endParaRPr lang="en-US" altLang="ja-JP" sz="1000" dirty="0">
              <a:solidFill>
                <a:schemeClr val="accent2"/>
              </a:solidFill>
              <a:latin typeface="ＭＳ ゴシック" panose="020B0609070205080204" pitchFamily="49" charset="-128"/>
              <a:ea typeface="ＭＳ ゴシック" panose="020B0609070205080204" pitchFamily="49" charset="-128"/>
            </a:endParaRPr>
          </a:p>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埋める！</a:t>
            </a:r>
          </a:p>
        </p:txBody>
      </p:sp>
      <p:graphicFrame>
        <p:nvGraphicFramePr>
          <p:cNvPr id="2" name="Group 1014">
            <a:extLst>
              <a:ext uri="{FF2B5EF4-FFF2-40B4-BE49-F238E27FC236}">
                <a16:creationId xmlns:a16="http://schemas.microsoft.com/office/drawing/2014/main" id="{111A6280-7576-3EED-B4F1-12B3DD101513}"/>
              </a:ext>
            </a:extLst>
          </p:cNvPr>
          <p:cNvGraphicFramePr>
            <a:graphicFrameLocks/>
          </p:cNvGraphicFramePr>
          <p:nvPr>
            <p:extLst>
              <p:ext uri="{D42A27DB-BD31-4B8C-83A1-F6EECF244321}">
                <p14:modId xmlns:p14="http://schemas.microsoft.com/office/powerpoint/2010/main" val="3547814725"/>
              </p:ext>
            </p:extLst>
          </p:nvPr>
        </p:nvGraphicFramePr>
        <p:xfrm>
          <a:off x="64305" y="1766918"/>
          <a:ext cx="12672989" cy="7006935"/>
        </p:xfrm>
        <a:graphic>
          <a:graphicData uri="http://schemas.openxmlformats.org/drawingml/2006/table">
            <a:tbl>
              <a:tblPr/>
              <a:tblGrid>
                <a:gridCol w="1439863">
                  <a:extLst>
                    <a:ext uri="{9D8B030D-6E8A-4147-A177-3AD203B41FA5}">
                      <a16:colId xmlns:a16="http://schemas.microsoft.com/office/drawing/2014/main" val="86742927"/>
                    </a:ext>
                  </a:extLst>
                </a:gridCol>
                <a:gridCol w="2314575">
                  <a:extLst>
                    <a:ext uri="{9D8B030D-6E8A-4147-A177-3AD203B41FA5}">
                      <a16:colId xmlns:a16="http://schemas.microsoft.com/office/drawing/2014/main" val="2908100162"/>
                    </a:ext>
                  </a:extLst>
                </a:gridCol>
                <a:gridCol w="606425">
                  <a:extLst>
                    <a:ext uri="{9D8B030D-6E8A-4147-A177-3AD203B41FA5}">
                      <a16:colId xmlns:a16="http://schemas.microsoft.com/office/drawing/2014/main" val="2058159233"/>
                    </a:ext>
                  </a:extLst>
                </a:gridCol>
                <a:gridCol w="854075">
                  <a:extLst>
                    <a:ext uri="{9D8B030D-6E8A-4147-A177-3AD203B41FA5}">
                      <a16:colId xmlns:a16="http://schemas.microsoft.com/office/drawing/2014/main" val="857755913"/>
                    </a:ext>
                  </a:extLst>
                </a:gridCol>
                <a:gridCol w="1354137">
                  <a:extLst>
                    <a:ext uri="{9D8B030D-6E8A-4147-A177-3AD203B41FA5}">
                      <a16:colId xmlns:a16="http://schemas.microsoft.com/office/drawing/2014/main" val="4003260566"/>
                    </a:ext>
                  </a:extLst>
                </a:gridCol>
                <a:gridCol w="647582">
                  <a:extLst>
                    <a:ext uri="{9D8B030D-6E8A-4147-A177-3AD203B41FA5}">
                      <a16:colId xmlns:a16="http://schemas.microsoft.com/office/drawing/2014/main" val="2795526136"/>
                    </a:ext>
                  </a:extLst>
                </a:gridCol>
                <a:gridCol w="647582">
                  <a:extLst>
                    <a:ext uri="{9D8B030D-6E8A-4147-A177-3AD203B41FA5}">
                      <a16:colId xmlns:a16="http://schemas.microsoft.com/office/drawing/2014/main" val="461373655"/>
                    </a:ext>
                  </a:extLst>
                </a:gridCol>
                <a:gridCol w="648000">
                  <a:extLst>
                    <a:ext uri="{9D8B030D-6E8A-4147-A177-3AD203B41FA5}">
                      <a16:colId xmlns:a16="http://schemas.microsoft.com/office/drawing/2014/main" val="532938528"/>
                    </a:ext>
                  </a:extLst>
                </a:gridCol>
                <a:gridCol w="648000">
                  <a:extLst>
                    <a:ext uri="{9D8B030D-6E8A-4147-A177-3AD203B41FA5}">
                      <a16:colId xmlns:a16="http://schemas.microsoft.com/office/drawing/2014/main" val="1431939993"/>
                    </a:ext>
                  </a:extLst>
                </a:gridCol>
                <a:gridCol w="648000">
                  <a:extLst>
                    <a:ext uri="{9D8B030D-6E8A-4147-A177-3AD203B41FA5}">
                      <a16:colId xmlns:a16="http://schemas.microsoft.com/office/drawing/2014/main" val="3591151919"/>
                    </a:ext>
                  </a:extLst>
                </a:gridCol>
                <a:gridCol w="648000">
                  <a:extLst>
                    <a:ext uri="{9D8B030D-6E8A-4147-A177-3AD203B41FA5}">
                      <a16:colId xmlns:a16="http://schemas.microsoft.com/office/drawing/2014/main" val="3754668387"/>
                    </a:ext>
                  </a:extLst>
                </a:gridCol>
                <a:gridCol w="648000">
                  <a:extLst>
                    <a:ext uri="{9D8B030D-6E8A-4147-A177-3AD203B41FA5}">
                      <a16:colId xmlns:a16="http://schemas.microsoft.com/office/drawing/2014/main" val="1033120936"/>
                    </a:ext>
                  </a:extLst>
                </a:gridCol>
                <a:gridCol w="648000">
                  <a:extLst>
                    <a:ext uri="{9D8B030D-6E8A-4147-A177-3AD203B41FA5}">
                      <a16:colId xmlns:a16="http://schemas.microsoft.com/office/drawing/2014/main" val="2793080368"/>
                    </a:ext>
                  </a:extLst>
                </a:gridCol>
                <a:gridCol w="920750">
                  <a:extLst>
                    <a:ext uri="{9D8B030D-6E8A-4147-A177-3AD203B41FA5}">
                      <a16:colId xmlns:a16="http://schemas.microsoft.com/office/drawing/2014/main" val="3315512487"/>
                    </a:ext>
                  </a:extLst>
                </a:gridCol>
              </a:tblGrid>
              <a:tr h="222250">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重要な経営資源</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の区分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対応策</a:t>
                      </a:r>
                      <a:endPar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実施済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grid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対策費用が必要な場合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gridSpan="8">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実施予定時期と必要資金（万円）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備考</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3498450315"/>
                  </a:ext>
                </a:extLst>
              </a:tr>
              <a:tr h="20955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必要資金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（万円）</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調達法</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２０２６</a:t>
                      </a:r>
                      <a:endPar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２０２７</a:t>
                      </a:r>
                      <a:endPar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srgbClr val="C00000"/>
                          </a:solidFill>
                          <a:effectLst/>
                          <a:uLnTx/>
                          <a:uFillTx/>
                          <a:latin typeface="ＭＳ Ｐ明朝" panose="02020600040205080304" pitchFamily="18" charset="-128"/>
                          <a:ea typeface="ＭＳ Ｐ明朝" panose="02020600040205080304" pitchFamily="18" charset="-128"/>
                          <a:cs typeface="+mn-cs"/>
                        </a:rPr>
                        <a:t>２０２８</a:t>
                      </a:r>
                      <a:endParaRPr kumimoji="1" lang="ja-JP" altLang="en-US" sz="10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srgbClr val="C00000"/>
                          </a:solidFill>
                          <a:effectLst/>
                          <a:uLnTx/>
                          <a:uFillTx/>
                          <a:latin typeface="ＭＳ Ｐ明朝" panose="02020600040205080304" pitchFamily="18" charset="-128"/>
                          <a:ea typeface="ＭＳ Ｐ明朝" panose="02020600040205080304" pitchFamily="18" charset="-128"/>
                          <a:cs typeface="+mn-cs"/>
                        </a:rPr>
                        <a:t>２０２９</a:t>
                      </a:r>
                      <a:endParaRPr kumimoji="1" lang="ja-JP" altLang="en-US" sz="10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846390468"/>
                  </a:ext>
                </a:extLst>
              </a:tr>
              <a:tr h="4476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235368334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（モノ）設備</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作業現場の二次災害防止</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1365825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（モノ）施設</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耐震補強対策の実施</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（必要に応じて）</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融資制度活用</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（予定）</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耐震診断結果により検討</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4305835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（モノ）施設</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事務所移転の実施</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（必要に応じて）</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融資制度活用</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（予定）</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耐震診断結果により検討</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770266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（モノ）設備</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各種ラックの落下防止対策の実施</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200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自己資金</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7898213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システム・データ</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データサーバの固定対策の実施</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endParaRPr kumimoji="1" lang="en-US" altLang="ja-JP" sz="11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自己資金</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1128058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1701199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5327817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64186801"/>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7130409"/>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2291377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443334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5836378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0772825"/>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75434615"/>
                  </a:ext>
                </a:extLst>
              </a:tr>
              <a:tr h="227013">
                <a:tc grid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合計金額</a:t>
                      </a:r>
                    </a:p>
                  </a:txBody>
                  <a:tcPr marL="36000" marR="36000" marT="0" marB="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l-GR"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400</a:t>
                      </a:r>
                      <a:b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br>
                      <a:r>
                        <a:rPr kumimoji="1" lang="ja-JP" altLang="el-GR"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l-GR"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α</a:t>
                      </a:r>
                      <a:r>
                        <a:rPr kumimoji="1" lang="ja-JP" altLang="el-GR"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36000" marR="36000" marT="0" marB="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003300"/>
                          </a:solidFill>
                          <a:effectLst/>
                          <a:latin typeface="ＭＳ ゴシック" panose="020B0609070205080204" pitchFamily="49" charset="-128"/>
                          <a:ea typeface="ＭＳ ゴシック" panose="020B0609070205080204" pitchFamily="49" charset="-128"/>
                        </a:rPr>
                        <a:t>（小計）</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200</a:t>
                      </a: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475099679"/>
                  </a:ext>
                </a:extLst>
              </a:tr>
            </a:tbl>
          </a:graphicData>
        </a:graphic>
      </p:graphicFrame>
      <p:sp>
        <p:nvSpPr>
          <p:cNvPr id="3" name="AutoShape 983">
            <a:extLst>
              <a:ext uri="{FF2B5EF4-FFF2-40B4-BE49-F238E27FC236}">
                <a16:creationId xmlns:a16="http://schemas.microsoft.com/office/drawing/2014/main" id="{E465E71D-B441-91FA-7CAD-6592104697FB}"/>
              </a:ext>
            </a:extLst>
          </p:cNvPr>
          <p:cNvSpPr>
            <a:spLocks noChangeArrowheads="1"/>
          </p:cNvSpPr>
          <p:nvPr/>
        </p:nvSpPr>
        <p:spPr bwMode="auto">
          <a:xfrm>
            <a:off x="1503919" y="8887751"/>
            <a:ext cx="9575800" cy="465137"/>
          </a:xfrm>
          <a:prstGeom prst="roundRect">
            <a:avLst>
              <a:gd name="adj" fmla="val 16667"/>
            </a:avLst>
          </a:prstGeom>
          <a:solidFill>
            <a:schemeClr val="accent5"/>
          </a:solidFill>
          <a:ln w="6350">
            <a:solidFill>
              <a:srgbClr val="003300"/>
            </a:solidFill>
            <a:round/>
            <a:headEnd/>
            <a:tailEnd/>
          </a:ln>
          <a:effectLst/>
        </p:spPr>
        <p:txBody>
          <a:bodyPr wrap="none" lIns="90000" tIns="46800" rIns="90000" bIns="4680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ここまでで、あなたの会社のＢＣＰとして、災害が起こる前までに実施すべき対応策が整理できました。ぜひ計画的にここに挙げた対応策を実施してください。</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次の「３</a:t>
            </a:r>
            <a:r>
              <a:rPr kumimoji="1" lang="en-US" altLang="ja-JP" sz="1000" b="0" i="0" u="none" strike="noStrike" kern="1200" cap="none" spc="0" normalizeH="0" baseline="0" noProof="0" dirty="0">
                <a:ln>
                  <a:noFill/>
                </a:ln>
                <a:solidFill>
                  <a:srgbClr val="003300"/>
                </a:solidFill>
                <a:effectLst/>
                <a:uLnTx/>
                <a:uFillTx/>
                <a:latin typeface="+mn-ea"/>
                <a:ea typeface="+mn-ea"/>
                <a:cs typeface="+mn-cs"/>
              </a:rPr>
              <a:t>.</a:t>
            </a: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　事業継続対応」では、災害発生後にどのように対応するのかを整理し、中心となる担当責任者とその役割を明確にします。</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特に、人命の安全確保に必要な対応策については、より具体的に決定します。</a:t>
            </a:r>
          </a:p>
        </p:txBody>
      </p:sp>
      <p:sp>
        <p:nvSpPr>
          <p:cNvPr id="4" name="AutoShape 1009">
            <a:extLst>
              <a:ext uri="{FF2B5EF4-FFF2-40B4-BE49-F238E27FC236}">
                <a16:creationId xmlns:a16="http://schemas.microsoft.com/office/drawing/2014/main" id="{3F2EF934-3C58-EF87-6E8A-A8E6B4C10DB5}"/>
              </a:ext>
            </a:extLst>
          </p:cNvPr>
          <p:cNvSpPr>
            <a:spLocks noChangeArrowheads="1"/>
          </p:cNvSpPr>
          <p:nvPr/>
        </p:nvSpPr>
        <p:spPr bwMode="auto">
          <a:xfrm>
            <a:off x="6616824" y="3072408"/>
            <a:ext cx="2374900" cy="522287"/>
          </a:xfrm>
          <a:prstGeom prst="wedgeRectCallout">
            <a:avLst>
              <a:gd name="adj1" fmla="val -44852"/>
              <a:gd name="adj2" fmla="val 84648"/>
            </a:avLst>
          </a:prstGeom>
          <a:solidFill>
            <a:schemeClr val="accent5"/>
          </a:solidFill>
          <a:ln w="9525">
            <a:solidFill>
              <a:srgbClr val="003300"/>
            </a:solidFill>
            <a:miter lim="800000"/>
            <a:headEnd/>
            <a:tailEnd/>
          </a:ln>
          <a:effectLst/>
        </p:spPr>
        <p:txBody>
          <a:bodyPr/>
          <a:lstStyle/>
          <a:p>
            <a:r>
              <a:rPr lang="ja-JP" altLang="en-US" sz="900" dirty="0">
                <a:solidFill>
                  <a:srgbClr val="003300"/>
                </a:solidFill>
                <a:latin typeface="+mn-ea"/>
                <a:ea typeface="+mn-ea"/>
              </a:rPr>
              <a:t>ＢＣＰ対応に十分な費用を工面できない</a:t>
            </a:r>
          </a:p>
          <a:p>
            <a:r>
              <a:rPr lang="ja-JP" altLang="en-US" sz="900" dirty="0">
                <a:solidFill>
                  <a:srgbClr val="003300"/>
                </a:solidFill>
                <a:latin typeface="+mn-ea"/>
                <a:ea typeface="+mn-ea"/>
              </a:rPr>
              <a:t>場合には、費用をあまり必要としない対策から取り組みましょう。</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8391" name="Group 567"/>
          <p:cNvGraphicFramePr>
            <a:graphicFrameLocks noGrp="1"/>
          </p:cNvGraphicFramePr>
          <p:nvPr>
            <p:extLst>
              <p:ext uri="{D42A27DB-BD31-4B8C-83A1-F6EECF244321}">
                <p14:modId xmlns:p14="http://schemas.microsoft.com/office/powerpoint/2010/main" val="1751939585"/>
              </p:ext>
            </p:extLst>
          </p:nvPr>
        </p:nvGraphicFramePr>
        <p:xfrm>
          <a:off x="485775" y="3767583"/>
          <a:ext cx="10739438" cy="4996264"/>
        </p:xfrm>
        <a:graphic>
          <a:graphicData uri="http://schemas.openxmlformats.org/drawingml/2006/table">
            <a:tbl>
              <a:tblPr/>
              <a:tblGrid>
                <a:gridCol w="1954213">
                  <a:extLst>
                    <a:ext uri="{9D8B030D-6E8A-4147-A177-3AD203B41FA5}">
                      <a16:colId xmlns:a16="http://schemas.microsoft.com/office/drawing/2014/main" val="3624006364"/>
                    </a:ext>
                  </a:extLst>
                </a:gridCol>
                <a:gridCol w="1368425">
                  <a:extLst>
                    <a:ext uri="{9D8B030D-6E8A-4147-A177-3AD203B41FA5}">
                      <a16:colId xmlns:a16="http://schemas.microsoft.com/office/drawing/2014/main" val="575808759"/>
                    </a:ext>
                  </a:extLst>
                </a:gridCol>
                <a:gridCol w="4105275">
                  <a:extLst>
                    <a:ext uri="{9D8B030D-6E8A-4147-A177-3AD203B41FA5}">
                      <a16:colId xmlns:a16="http://schemas.microsoft.com/office/drawing/2014/main" val="2515635714"/>
                    </a:ext>
                  </a:extLst>
                </a:gridCol>
                <a:gridCol w="1150937">
                  <a:extLst>
                    <a:ext uri="{9D8B030D-6E8A-4147-A177-3AD203B41FA5}">
                      <a16:colId xmlns:a16="http://schemas.microsoft.com/office/drawing/2014/main" val="3856986549"/>
                    </a:ext>
                  </a:extLst>
                </a:gridCol>
                <a:gridCol w="1081088">
                  <a:extLst>
                    <a:ext uri="{9D8B030D-6E8A-4147-A177-3AD203B41FA5}">
                      <a16:colId xmlns:a16="http://schemas.microsoft.com/office/drawing/2014/main" val="1206879869"/>
                    </a:ext>
                  </a:extLst>
                </a:gridCol>
                <a:gridCol w="1079500">
                  <a:extLst>
                    <a:ext uri="{9D8B030D-6E8A-4147-A177-3AD203B41FA5}">
                      <a16:colId xmlns:a16="http://schemas.microsoft.com/office/drawing/2014/main" val="2129037308"/>
                    </a:ext>
                  </a:extLst>
                </a:gridCol>
              </a:tblGrid>
              <a:tr h="180975">
                <a:tc rowSpan="1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人命の安全確保</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・避難計画に基づく避難の実施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・防災備蓄品を用いた救援活動</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・二次災害防止対応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・ルールに従い従業員・家族の安否確認実施</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様式③</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様式④</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様式⑤、様式⑥</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52210903"/>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79484366"/>
                  </a:ext>
                </a:extLst>
              </a:tr>
              <a:tr h="40798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・初期消火等周辺地域の安全確保に協力</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41906716"/>
                  </a:ext>
                </a:extLst>
              </a:tr>
              <a:tr h="4524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被災状況把握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・事業所建物、設備、通信システム等の被害状況の確認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39345389"/>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36676107"/>
                  </a:ext>
                </a:extLst>
              </a:tr>
              <a:tr h="18097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・顧客・関連会社の被災状況の収集、インフラの被災・復旧状況把握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・自社主要拠点の被害状況、稼働状況の情報発信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66562486"/>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05696136"/>
                  </a:ext>
                </a:extLst>
              </a:tr>
              <a:tr h="4143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・関連企業と協力した片付け</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・施設・設備、データの復旧作業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様式⑨、様式⑩</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様式⑪</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67430709"/>
                  </a:ext>
                </a:extLst>
              </a:tr>
              <a:tr h="39052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・周辺地域の被災建物の片付け作業等に協力し復旧活動に貢献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33847212"/>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698387"/>
                  </a:ext>
                </a:extLst>
              </a:tr>
              <a:tr h="32385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・サービス再開に向けた各種取引先への連絡、調整</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11913213"/>
                  </a:ext>
                </a:extLst>
              </a:tr>
              <a:tr h="442913">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重要業務の再開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3683502"/>
                  </a:ext>
                </a:extLst>
              </a:tr>
            </a:tbl>
          </a:graphicData>
        </a:graphic>
      </p:graphicFrame>
      <p:graphicFrame>
        <p:nvGraphicFramePr>
          <p:cNvPr id="78405" name="Group 581"/>
          <p:cNvGraphicFramePr>
            <a:graphicFrameLocks noGrp="1"/>
          </p:cNvGraphicFramePr>
          <p:nvPr>
            <p:extLst>
              <p:ext uri="{D42A27DB-BD31-4B8C-83A1-F6EECF244321}">
                <p14:modId xmlns:p14="http://schemas.microsoft.com/office/powerpoint/2010/main" val="4235107672"/>
              </p:ext>
            </p:extLst>
          </p:nvPr>
        </p:nvGraphicFramePr>
        <p:xfrm>
          <a:off x="485775" y="8880921"/>
          <a:ext cx="8578850" cy="384175"/>
        </p:xfrm>
        <a:graphic>
          <a:graphicData uri="http://schemas.openxmlformats.org/drawingml/2006/table">
            <a:tbl>
              <a:tblPr/>
              <a:tblGrid>
                <a:gridCol w="1954213">
                  <a:extLst>
                    <a:ext uri="{9D8B030D-6E8A-4147-A177-3AD203B41FA5}">
                      <a16:colId xmlns:a16="http://schemas.microsoft.com/office/drawing/2014/main" val="2084861550"/>
                    </a:ext>
                  </a:extLst>
                </a:gridCol>
                <a:gridCol w="1368425">
                  <a:extLst>
                    <a:ext uri="{9D8B030D-6E8A-4147-A177-3AD203B41FA5}">
                      <a16:colId xmlns:a16="http://schemas.microsoft.com/office/drawing/2014/main" val="3551783608"/>
                    </a:ext>
                  </a:extLst>
                </a:gridCol>
                <a:gridCol w="4105275">
                  <a:extLst>
                    <a:ext uri="{9D8B030D-6E8A-4147-A177-3AD203B41FA5}">
                      <a16:colId xmlns:a16="http://schemas.microsoft.com/office/drawing/2014/main" val="572792895"/>
                    </a:ext>
                  </a:extLst>
                </a:gridCol>
                <a:gridCol w="1150937">
                  <a:extLst>
                    <a:ext uri="{9D8B030D-6E8A-4147-A177-3AD203B41FA5}">
                      <a16:colId xmlns:a16="http://schemas.microsoft.com/office/drawing/2014/main" val="1429094031"/>
                    </a:ext>
                  </a:extLst>
                </a:gridCol>
              </a:tblGrid>
              <a:tr h="3841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ＢＣＰ対応要員以外の従業員</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・決められたルール（従業員携帯カードに記載）に基づく初動対応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様式⑫</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99468349"/>
                  </a:ext>
                </a:extLst>
              </a:tr>
            </a:tbl>
          </a:graphicData>
        </a:graphic>
      </p:graphicFrame>
      <p:graphicFrame>
        <p:nvGraphicFramePr>
          <p:cNvPr id="78273" name="Group 449"/>
          <p:cNvGraphicFramePr>
            <a:graphicFrameLocks noGrp="1"/>
          </p:cNvGraphicFramePr>
          <p:nvPr>
            <p:extLst>
              <p:ext uri="{D42A27DB-BD31-4B8C-83A1-F6EECF244321}">
                <p14:modId xmlns:p14="http://schemas.microsoft.com/office/powerpoint/2010/main" val="215963696"/>
              </p:ext>
            </p:extLst>
          </p:nvPr>
        </p:nvGraphicFramePr>
        <p:xfrm>
          <a:off x="485775" y="2656333"/>
          <a:ext cx="11830050" cy="964080"/>
        </p:xfrm>
        <a:graphic>
          <a:graphicData uri="http://schemas.openxmlformats.org/drawingml/2006/table">
            <a:tbl>
              <a:tblPr/>
              <a:tblGrid>
                <a:gridCol w="1954213">
                  <a:extLst>
                    <a:ext uri="{9D8B030D-6E8A-4147-A177-3AD203B41FA5}">
                      <a16:colId xmlns:a16="http://schemas.microsoft.com/office/drawing/2014/main" val="17124493"/>
                    </a:ext>
                  </a:extLst>
                </a:gridCol>
                <a:gridCol w="1368425">
                  <a:extLst>
                    <a:ext uri="{9D8B030D-6E8A-4147-A177-3AD203B41FA5}">
                      <a16:colId xmlns:a16="http://schemas.microsoft.com/office/drawing/2014/main" val="3102448138"/>
                    </a:ext>
                  </a:extLst>
                </a:gridCol>
                <a:gridCol w="4105275">
                  <a:extLst>
                    <a:ext uri="{9D8B030D-6E8A-4147-A177-3AD203B41FA5}">
                      <a16:colId xmlns:a16="http://schemas.microsoft.com/office/drawing/2014/main" val="1159246418"/>
                    </a:ext>
                  </a:extLst>
                </a:gridCol>
                <a:gridCol w="1150937">
                  <a:extLst>
                    <a:ext uri="{9D8B030D-6E8A-4147-A177-3AD203B41FA5}">
                      <a16:colId xmlns:a16="http://schemas.microsoft.com/office/drawing/2014/main" val="2800577001"/>
                    </a:ext>
                  </a:extLst>
                </a:gridCol>
                <a:gridCol w="1081088">
                  <a:extLst>
                    <a:ext uri="{9D8B030D-6E8A-4147-A177-3AD203B41FA5}">
                      <a16:colId xmlns:a16="http://schemas.microsoft.com/office/drawing/2014/main" val="746288327"/>
                    </a:ext>
                  </a:extLst>
                </a:gridCol>
                <a:gridCol w="1079500">
                  <a:extLst>
                    <a:ext uri="{9D8B030D-6E8A-4147-A177-3AD203B41FA5}">
                      <a16:colId xmlns:a16="http://schemas.microsoft.com/office/drawing/2014/main" val="350919588"/>
                    </a:ext>
                  </a:extLst>
                </a:gridCol>
                <a:gridCol w="1090612">
                  <a:extLst>
                    <a:ext uri="{9D8B030D-6E8A-4147-A177-3AD203B41FA5}">
                      <a16:colId xmlns:a16="http://schemas.microsoft.com/office/drawing/2014/main" val="2880302929"/>
                    </a:ext>
                  </a:extLst>
                </a:gridCol>
              </a:tblGrid>
              <a:tr h="1809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対応区分</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行動内容例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使用する様式</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担当責任者</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62461633"/>
                  </a:ext>
                </a:extLst>
              </a:tr>
              <a:tr h="1809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（第一順位）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（第二順位）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（第三順位）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660238108"/>
                  </a:ext>
                </a:extLst>
              </a:tr>
              <a:tr h="1809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事前～復旧</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統括</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・全社の対応に関する重要な意思決定、指揮命令、統括</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・ＢＣＰ対応組織の立ち上げ</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様式①</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志向管理部長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61616141"/>
                  </a:ext>
                </a:extLst>
              </a:tr>
            </a:tbl>
          </a:graphicData>
        </a:graphic>
      </p:graphicFrame>
      <p:sp>
        <p:nvSpPr>
          <p:cNvPr id="77962" name="Text Box 138"/>
          <p:cNvSpPr txBox="1">
            <a:spLocks noChangeArrowheads="1"/>
          </p:cNvSpPr>
          <p:nvPr/>
        </p:nvSpPr>
        <p:spPr bwMode="auto">
          <a:xfrm>
            <a:off x="12323840"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16</a:t>
            </a:r>
          </a:p>
        </p:txBody>
      </p:sp>
      <p:sp>
        <p:nvSpPr>
          <p:cNvPr id="77963" name="Text Box 139"/>
          <p:cNvSpPr txBox="1">
            <a:spLocks noChangeArrowheads="1"/>
          </p:cNvSpPr>
          <p:nvPr/>
        </p:nvSpPr>
        <p:spPr bwMode="auto">
          <a:xfrm>
            <a:off x="423863" y="627063"/>
            <a:ext cx="12025312"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被災後、事業を継続または早期に復旧させるには、どのような場合に、どのような対応を行うのかをあらかじめ決めておくことが重要です。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また、各対応の担当責任者とその代理を決めておくことも重要です。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ＢＣＰの発動基準、対応体制については、全従業員に周知するよう努めてください。</a:t>
            </a:r>
          </a:p>
        </p:txBody>
      </p:sp>
      <p:sp>
        <p:nvSpPr>
          <p:cNvPr id="77965" name="Text Box 141"/>
          <p:cNvSpPr txBox="1">
            <a:spLocks noChangeArrowheads="1"/>
          </p:cNvSpPr>
          <p:nvPr/>
        </p:nvSpPr>
        <p:spPr bwMode="auto">
          <a:xfrm>
            <a:off x="44450" y="57150"/>
            <a:ext cx="31162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dirty="0">
                <a:latin typeface="ＭＳ ゴシック" panose="020B0609070205080204" pitchFamily="49" charset="-128"/>
                <a:ea typeface="ＭＳ ゴシック" panose="020B0609070205080204" pitchFamily="49" charset="-128"/>
              </a:rPr>
              <a:t>３．事業継続対応</a:t>
            </a:r>
          </a:p>
        </p:txBody>
      </p:sp>
      <p:sp>
        <p:nvSpPr>
          <p:cNvPr id="78158" name="Oval 334"/>
          <p:cNvSpPr>
            <a:spLocks noChangeArrowheads="1"/>
          </p:cNvSpPr>
          <p:nvPr/>
        </p:nvSpPr>
        <p:spPr bwMode="auto">
          <a:xfrm>
            <a:off x="933450" y="7995308"/>
            <a:ext cx="863600" cy="504825"/>
          </a:xfrm>
          <a:prstGeom prst="ellipse">
            <a:avLst/>
          </a:prstGeom>
          <a:solidFill>
            <a:srgbClr val="DDDDDD"/>
          </a:solidFill>
          <a:ln>
            <a:noFill/>
          </a:ln>
          <a:effectLst/>
          <a:extLst>
            <a:ext uri="{91240B29-F687-4F45-9708-019B960494DF}">
              <a14:hiddenLine xmlns:a14="http://schemas.microsoft.com/office/drawing/2010/main" w="2857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59" name="AutoShape 335"/>
          <p:cNvSpPr>
            <a:spLocks noChangeArrowheads="1"/>
          </p:cNvSpPr>
          <p:nvPr/>
        </p:nvSpPr>
        <p:spPr bwMode="auto">
          <a:xfrm rot="237933">
            <a:off x="835025" y="3904320"/>
            <a:ext cx="1169988" cy="528638"/>
          </a:xfrm>
          <a:prstGeom prst="irregularSeal2">
            <a:avLst/>
          </a:prstGeom>
          <a:solidFill>
            <a:srgbClr val="DDDDDD"/>
          </a:solidFill>
          <a:ln>
            <a:noFill/>
          </a:ln>
          <a:effectLst/>
          <a:extLst>
            <a:ext uri="{91240B29-F687-4F45-9708-019B960494DF}">
              <a14:hiddenLine xmlns:a14="http://schemas.microsoft.com/office/drawing/2010/main" w="28575">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0" name="Text Box 336"/>
          <p:cNvSpPr txBox="1">
            <a:spLocks noChangeArrowheads="1"/>
          </p:cNvSpPr>
          <p:nvPr/>
        </p:nvSpPr>
        <p:spPr bwMode="auto">
          <a:xfrm>
            <a:off x="788988" y="3899346"/>
            <a:ext cx="1152525" cy="4572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ja-JP" altLang="en-US" sz="1200" b="1" dirty="0">
                <a:latin typeface="ＭＳ ゴシック" panose="020B0609070205080204" pitchFamily="49" charset="-128"/>
                <a:ea typeface="ＭＳ ゴシック" panose="020B0609070205080204" pitchFamily="49" charset="-128"/>
              </a:rPr>
              <a:t>（災害発生）</a:t>
            </a:r>
          </a:p>
          <a:p>
            <a:pPr algn="ctr"/>
            <a:r>
              <a:rPr lang="ja-JP" altLang="en-US" sz="1200" b="1" dirty="0">
                <a:latin typeface="ＭＳ ゴシック" panose="020B0609070205080204" pitchFamily="49" charset="-128"/>
                <a:ea typeface="ＭＳ ゴシック" panose="020B0609070205080204" pitchFamily="49" charset="-128"/>
              </a:rPr>
              <a:t>ＢＣＰ発動！</a:t>
            </a:r>
          </a:p>
        </p:txBody>
      </p:sp>
      <p:sp>
        <p:nvSpPr>
          <p:cNvPr id="78161" name="Text Box 337"/>
          <p:cNvSpPr txBox="1">
            <a:spLocks noChangeArrowheads="1"/>
          </p:cNvSpPr>
          <p:nvPr/>
        </p:nvSpPr>
        <p:spPr bwMode="auto">
          <a:xfrm>
            <a:off x="658819" y="7963346"/>
            <a:ext cx="1412864" cy="4638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200" b="1" dirty="0">
                <a:latin typeface="ＭＳ ゴシック" panose="020B0609070205080204" pitchFamily="49" charset="-128"/>
                <a:ea typeface="ＭＳ ゴシック" panose="020B0609070205080204" pitchFamily="49" charset="-128"/>
              </a:rPr>
              <a:t>平時業務</a:t>
            </a:r>
          </a:p>
          <a:p>
            <a:pPr algn="ctr"/>
            <a:r>
              <a:rPr lang="ja-JP" altLang="en-US" sz="1200" b="1" dirty="0">
                <a:latin typeface="ＭＳ ゴシック" panose="020B0609070205080204" pitchFamily="49" charset="-128"/>
                <a:ea typeface="ＭＳ ゴシック" panose="020B0609070205080204" pitchFamily="49" charset="-128"/>
              </a:rPr>
              <a:t>（サービス再開）</a:t>
            </a:r>
          </a:p>
        </p:txBody>
      </p:sp>
      <p:sp>
        <p:nvSpPr>
          <p:cNvPr id="78162" name="AutoShape 338"/>
          <p:cNvSpPr>
            <a:spLocks noChangeArrowheads="1"/>
          </p:cNvSpPr>
          <p:nvPr/>
        </p:nvSpPr>
        <p:spPr bwMode="auto">
          <a:xfrm>
            <a:off x="1231900" y="4488309"/>
            <a:ext cx="301625" cy="3327868"/>
          </a:xfrm>
          <a:prstGeom prst="downArrow">
            <a:avLst>
              <a:gd name="adj1" fmla="val 51380"/>
              <a:gd name="adj2" fmla="val 121063"/>
            </a:avLst>
          </a:prstGeom>
          <a:gradFill rotWithShape="1">
            <a:gsLst>
              <a:gs pos="0">
                <a:srgbClr val="DDDDDD"/>
              </a:gs>
              <a:gs pos="100000">
                <a:srgbClr val="DDDDDD">
                  <a:gamma/>
                  <a:tint val="0"/>
                  <a:invGamma/>
                </a:srgbClr>
              </a:gs>
            </a:gsLst>
            <a:lin ang="5400000" scaled="1"/>
          </a:gradFill>
          <a:ln w="2857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4" name="AutoShape 340"/>
          <p:cNvSpPr>
            <a:spLocks noChangeArrowheads="1"/>
          </p:cNvSpPr>
          <p:nvPr/>
        </p:nvSpPr>
        <p:spPr bwMode="auto">
          <a:xfrm rot="5400000">
            <a:off x="941387" y="6694488"/>
            <a:ext cx="2638425" cy="215900"/>
          </a:xfrm>
          <a:prstGeom prst="homePlate">
            <a:avLst>
              <a:gd name="adj" fmla="val 106138"/>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78165" name="AutoShape 341"/>
          <p:cNvSpPr>
            <a:spLocks noChangeArrowheads="1"/>
          </p:cNvSpPr>
          <p:nvPr/>
        </p:nvSpPr>
        <p:spPr bwMode="auto">
          <a:xfrm rot="5400000">
            <a:off x="1108075" y="4824858"/>
            <a:ext cx="2305050" cy="215900"/>
          </a:xfrm>
          <a:prstGeom prst="homePlate">
            <a:avLst>
              <a:gd name="adj" fmla="val 92727"/>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D586B056-0B39-2294-4E3A-0420BE136A90}"/>
              </a:ext>
            </a:extLst>
          </p:cNvPr>
          <p:cNvSpPr/>
          <p:nvPr/>
        </p:nvSpPr>
        <p:spPr bwMode="auto">
          <a:xfrm>
            <a:off x="2128837" y="4196557"/>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初動対応</a:t>
            </a:r>
          </a:p>
        </p:txBody>
      </p:sp>
      <p:sp>
        <p:nvSpPr>
          <p:cNvPr id="4" name="正方形/長方形 3">
            <a:extLst>
              <a:ext uri="{FF2B5EF4-FFF2-40B4-BE49-F238E27FC236}">
                <a16:creationId xmlns:a16="http://schemas.microsoft.com/office/drawing/2014/main" id="{F3652657-E0B4-C9B9-C807-322B10F308B8}"/>
              </a:ext>
            </a:extLst>
          </p:cNvPr>
          <p:cNvSpPr/>
          <p:nvPr/>
        </p:nvSpPr>
        <p:spPr bwMode="auto">
          <a:xfrm>
            <a:off x="2128836" y="6426995"/>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復旧活動</a:t>
            </a:r>
          </a:p>
        </p:txBody>
      </p:sp>
      <p:graphicFrame>
        <p:nvGraphicFramePr>
          <p:cNvPr id="8" name="Group 96">
            <a:extLst>
              <a:ext uri="{FF2B5EF4-FFF2-40B4-BE49-F238E27FC236}">
                <a16:creationId xmlns:a16="http://schemas.microsoft.com/office/drawing/2014/main" id="{2D191F23-9AE9-6544-8862-72FE5E091EBB}"/>
              </a:ext>
            </a:extLst>
          </p:cNvPr>
          <p:cNvGraphicFramePr>
            <a:graphicFrameLocks noGrp="1"/>
          </p:cNvGraphicFramePr>
          <p:nvPr>
            <p:extLst>
              <p:ext uri="{D42A27DB-BD31-4B8C-83A1-F6EECF244321}">
                <p14:modId xmlns:p14="http://schemas.microsoft.com/office/powerpoint/2010/main" val="1112620067"/>
              </p:ext>
            </p:extLst>
          </p:nvPr>
        </p:nvGraphicFramePr>
        <p:xfrm>
          <a:off x="485775" y="1570685"/>
          <a:ext cx="540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360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ＢＣＰ発動基準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半田市内で震度５強以上の地震が発生したとき</a:t>
                      </a:r>
                      <a:endParaRPr kumimoji="1" lang="en-US"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その他、社長が必要と判断した場合</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9" name="Text Box 2">
            <a:extLst>
              <a:ext uri="{FF2B5EF4-FFF2-40B4-BE49-F238E27FC236}">
                <a16:creationId xmlns:a16="http://schemas.microsoft.com/office/drawing/2014/main" id="{72096882-170A-524C-A1E2-A2C7307A2AA4}"/>
              </a:ext>
            </a:extLst>
          </p:cNvPr>
          <p:cNvSpPr txBox="1">
            <a:spLocks noChangeArrowheads="1"/>
          </p:cNvSpPr>
          <p:nvPr/>
        </p:nvSpPr>
        <p:spPr bwMode="auto">
          <a:xfrm>
            <a:off x="485775" y="2348184"/>
            <a:ext cx="2012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ＢＣＰ対応と体制一覧</a:t>
            </a:r>
            <a:r>
              <a:rPr lang="en-US" altLang="ja-JP" sz="1200" dirty="0">
                <a:latin typeface="ＭＳ ゴシック" panose="020B0609070205080204" pitchFamily="49" charset="-128"/>
                <a:ea typeface="ＭＳ ゴシック" panose="020B0609070205080204" pitchFamily="49" charset="-128"/>
              </a:rPr>
              <a:t>】</a:t>
            </a:r>
          </a:p>
        </p:txBody>
      </p:sp>
      <p:sp>
        <p:nvSpPr>
          <p:cNvPr id="10" name="Text Box 417">
            <a:extLst>
              <a:ext uri="{FF2B5EF4-FFF2-40B4-BE49-F238E27FC236}">
                <a16:creationId xmlns:a16="http://schemas.microsoft.com/office/drawing/2014/main" id="{3DA22F72-A24B-879B-6EB1-FFD332223743}"/>
              </a:ext>
            </a:extLst>
          </p:cNvPr>
          <p:cNvSpPr txBox="1">
            <a:spLocks noChangeArrowheads="1"/>
          </p:cNvSpPr>
          <p:nvPr/>
        </p:nvSpPr>
        <p:spPr bwMode="auto">
          <a:xfrm>
            <a:off x="6184776" y="2280240"/>
            <a:ext cx="6492273" cy="24840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marL="85725" indent="-857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1000" dirty="0">
                <a:solidFill>
                  <a:schemeClr val="hlink"/>
                </a:solidFill>
                <a:latin typeface="ＭＳ ゴシック" panose="020B0609070205080204" pitchFamily="49" charset="-128"/>
                <a:ea typeface="ＭＳ ゴシック" panose="020B0609070205080204" pitchFamily="49" charset="-128"/>
              </a:rPr>
              <a:t>※</a:t>
            </a:r>
            <a:r>
              <a:rPr lang="ja-JP" altLang="en-US" sz="1000" dirty="0">
                <a:solidFill>
                  <a:schemeClr val="hlink"/>
                </a:solidFill>
                <a:latin typeface="ＭＳ ゴシック" panose="020B0609070205080204" pitchFamily="49" charset="-128"/>
                <a:ea typeface="ＭＳ ゴシック" panose="020B0609070205080204" pitchFamily="49" charset="-128"/>
              </a:rPr>
              <a:t>夜間・休日など、就業時間外に参集する場合は、安全に出社できることを確認してから参集してください。</a:t>
            </a:r>
          </a:p>
        </p:txBody>
      </p:sp>
      <p:graphicFrame>
        <p:nvGraphicFramePr>
          <p:cNvPr id="11" name="Group 96">
            <a:extLst>
              <a:ext uri="{FF2B5EF4-FFF2-40B4-BE49-F238E27FC236}">
                <a16:creationId xmlns:a16="http://schemas.microsoft.com/office/drawing/2014/main" id="{0C01CEC1-4984-116E-5CAC-693D5468CAE7}"/>
              </a:ext>
            </a:extLst>
          </p:cNvPr>
          <p:cNvGraphicFramePr>
            <a:graphicFrameLocks noGrp="1"/>
          </p:cNvGraphicFramePr>
          <p:nvPr>
            <p:extLst>
              <p:ext uri="{D42A27DB-BD31-4B8C-83A1-F6EECF244321}">
                <p14:modId xmlns:p14="http://schemas.microsoft.com/office/powerpoint/2010/main" val="3559325994"/>
              </p:ext>
            </p:extLst>
          </p:nvPr>
        </p:nvGraphicFramePr>
        <p:xfrm>
          <a:off x="6184776" y="1560240"/>
          <a:ext cx="612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432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対応要員の参集基準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ＢＣＰ発動基準と同様</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3" name="AutoShape 142">
            <a:extLst>
              <a:ext uri="{FF2B5EF4-FFF2-40B4-BE49-F238E27FC236}">
                <a16:creationId xmlns:a16="http://schemas.microsoft.com/office/drawing/2014/main" id="{7F17DF6B-8EBB-C64D-8449-9D73929E06C1}"/>
              </a:ext>
            </a:extLst>
          </p:cNvPr>
          <p:cNvSpPr>
            <a:spLocks noChangeArrowheads="1"/>
          </p:cNvSpPr>
          <p:nvPr/>
        </p:nvSpPr>
        <p:spPr bwMode="auto">
          <a:xfrm>
            <a:off x="9655146" y="4478090"/>
            <a:ext cx="3012355" cy="367978"/>
          </a:xfrm>
          <a:prstGeom prst="wedgeRectCallout">
            <a:avLst>
              <a:gd name="adj1" fmla="val 10729"/>
              <a:gd name="adj2" fmla="val -296305"/>
            </a:avLst>
          </a:prstGeom>
          <a:solidFill>
            <a:schemeClr val="accent5"/>
          </a:solidFill>
          <a:ln w="9525">
            <a:solidFill>
              <a:srgbClr val="003300"/>
            </a:solidFill>
            <a:miter lim="800000"/>
            <a:headEnd/>
            <a:tailEnd/>
          </a:ln>
          <a:effectLst/>
        </p:spPr>
        <p:txBody>
          <a:bodyPr lIns="90000" tIns="46800" rIns="90000" bIns="46800"/>
          <a:lstStyle/>
          <a:p>
            <a:r>
              <a:rPr lang="ja-JP" altLang="en-US" sz="900" dirty="0">
                <a:solidFill>
                  <a:srgbClr val="003300"/>
                </a:solidFill>
                <a:latin typeface="+mn-ea"/>
                <a:ea typeface="+mn-ea"/>
              </a:rPr>
              <a:t>担当責任者が不在の場合もありますので、第二順位（及び第三順位）の担当者も決めておきましょう。</a:t>
            </a:r>
          </a:p>
        </p:txBody>
      </p:sp>
      <p:sp>
        <p:nvSpPr>
          <p:cNvPr id="5" name="AutoShape 74">
            <a:extLst>
              <a:ext uri="{FF2B5EF4-FFF2-40B4-BE49-F238E27FC236}">
                <a16:creationId xmlns:a16="http://schemas.microsoft.com/office/drawing/2014/main" id="{2ACA6203-34A0-CA86-1516-A2A0E54C7FEC}"/>
              </a:ext>
            </a:extLst>
          </p:cNvPr>
          <p:cNvSpPr>
            <a:spLocks noChangeArrowheads="1"/>
          </p:cNvSpPr>
          <p:nvPr/>
        </p:nvSpPr>
        <p:spPr bwMode="auto">
          <a:xfrm>
            <a:off x="5114925" y="9337104"/>
            <a:ext cx="7200900" cy="193675"/>
          </a:xfrm>
          <a:prstGeom prst="roundRect">
            <a:avLst>
              <a:gd name="adj" fmla="val 16667"/>
            </a:avLst>
          </a:prstGeom>
          <a:solidFill>
            <a:schemeClr val="accent5"/>
          </a:solidFill>
          <a:ln w="6350">
            <a:solidFill>
              <a:srgbClr val="003300"/>
            </a:solidFill>
            <a:round/>
            <a:headEnd/>
            <a:tailEnd/>
          </a:ln>
          <a:effectLst/>
        </p:spPr>
        <p:txBody>
          <a:bodyPr wrap="none" lIns="90000" tIns="46800" rIns="90000" bIns="4680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ここで決めたＢＣＰ対応を従業員に定着させるための方策を、次の「４</a:t>
            </a:r>
            <a:r>
              <a:rPr kumimoji="1" lang="en-US" altLang="ja-JP" sz="1000" b="0" i="0" u="none" strike="noStrike" kern="1200" cap="none" spc="0" normalizeH="0" baseline="0" noProof="0" dirty="0">
                <a:ln>
                  <a:noFill/>
                </a:ln>
                <a:solidFill>
                  <a:srgbClr val="003300"/>
                </a:solidFill>
                <a:effectLst/>
                <a:uLnTx/>
                <a:uFillTx/>
                <a:latin typeface="+mn-ea"/>
                <a:ea typeface="+mn-ea"/>
                <a:cs typeface="+mn-cs"/>
              </a:rPr>
              <a:t>.</a:t>
            </a: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　教育・訓練計画」で検討します。</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BEECBE0D-5E4F-FF2C-F6C4-3C302AC10283}"/>
              </a:ext>
            </a:extLst>
          </p:cNvPr>
          <p:cNvGraphicFramePr>
            <a:graphicFrameLocks noGrp="1"/>
          </p:cNvGraphicFramePr>
          <p:nvPr>
            <p:extLst>
              <p:ext uri="{D42A27DB-BD31-4B8C-83A1-F6EECF244321}">
                <p14:modId xmlns:p14="http://schemas.microsoft.com/office/powerpoint/2010/main" val="580332524"/>
              </p:ext>
            </p:extLst>
          </p:nvPr>
        </p:nvGraphicFramePr>
        <p:xfrm>
          <a:off x="1206798" y="1358674"/>
          <a:ext cx="10464204" cy="7852773"/>
        </p:xfrm>
        <a:graphic>
          <a:graphicData uri="http://schemas.openxmlformats.org/drawingml/2006/table">
            <a:tbl>
              <a:tblPr firstRow="1" bandRow="1">
                <a:tableStyleId>{5C22544A-7EE6-4342-B048-85BDC9FD1C3A}</a:tableStyleId>
              </a:tblPr>
              <a:tblGrid>
                <a:gridCol w="3488068">
                  <a:extLst>
                    <a:ext uri="{9D8B030D-6E8A-4147-A177-3AD203B41FA5}">
                      <a16:colId xmlns:a16="http://schemas.microsoft.com/office/drawing/2014/main" val="1410454753"/>
                    </a:ext>
                  </a:extLst>
                </a:gridCol>
                <a:gridCol w="3488068">
                  <a:extLst>
                    <a:ext uri="{9D8B030D-6E8A-4147-A177-3AD203B41FA5}">
                      <a16:colId xmlns:a16="http://schemas.microsoft.com/office/drawing/2014/main" val="4172551544"/>
                    </a:ext>
                  </a:extLst>
                </a:gridCol>
                <a:gridCol w="3488068">
                  <a:extLst>
                    <a:ext uri="{9D8B030D-6E8A-4147-A177-3AD203B41FA5}">
                      <a16:colId xmlns:a16="http://schemas.microsoft.com/office/drawing/2014/main" val="4114059191"/>
                    </a:ext>
                  </a:extLst>
                </a:gridCol>
              </a:tblGrid>
              <a:tr h="2062344">
                <a:tc>
                  <a:txBody>
                    <a:bodyPr/>
                    <a:lstStyle/>
                    <a:p>
                      <a:r>
                        <a:rPr kumimoji="1" lang="zh-TW" altLang="en-US" sz="1100" b="1" dirty="0">
                          <a:solidFill>
                            <a:schemeClr val="tx1"/>
                          </a:solidFill>
                        </a:rPr>
                        <a:t>［１］</a:t>
                      </a:r>
                      <a:r>
                        <a:rPr kumimoji="1" lang="ja-JP" altLang="en-US" sz="1100" b="1" dirty="0">
                          <a:solidFill>
                            <a:schemeClr val="tx1"/>
                          </a:solidFill>
                        </a:rPr>
                        <a:t>　</a:t>
                      </a:r>
                      <a:r>
                        <a:rPr kumimoji="1" lang="zh-TW" altLang="en-US" sz="1100" b="1" dirty="0">
                          <a:solidFill>
                            <a:schemeClr val="tx1"/>
                          </a:solidFill>
                        </a:rPr>
                        <a:t>初期動作</a:t>
                      </a:r>
                    </a:p>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100" b="1" dirty="0">
                          <a:solidFill>
                            <a:schemeClr val="tx1"/>
                          </a:solidFill>
                        </a:rPr>
                        <a:t>［２］</a:t>
                      </a:r>
                      <a:r>
                        <a:rPr kumimoji="1" lang="ja-JP" altLang="en-US" sz="1100" b="1" dirty="0">
                          <a:solidFill>
                            <a:schemeClr val="tx1"/>
                          </a:solidFill>
                        </a:rPr>
                        <a:t>　</a:t>
                      </a:r>
                      <a:r>
                        <a:rPr kumimoji="1" lang="zh-TW" altLang="en-US" sz="1100" b="1" dirty="0">
                          <a:solidFill>
                            <a:schemeClr val="tx1"/>
                          </a:solidFill>
                        </a:rPr>
                        <a:t>行動要領</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800" b="1" dirty="0">
                          <a:solidFill>
                            <a:schemeClr val="tx1"/>
                          </a:solidFill>
                        </a:rPr>
                        <a:t>従業員携帯カード</a:t>
                      </a:r>
                      <a:endParaRPr kumimoji="1" lang="en-US" altLang="ja-JP" sz="1800" b="1" dirty="0">
                        <a:solidFill>
                          <a:schemeClr val="tx1"/>
                        </a:solidFill>
                      </a:endParaRPr>
                    </a:p>
                    <a:p>
                      <a:pPr algn="ctr"/>
                      <a:endParaRPr kumimoji="1" lang="en-US" altLang="ja-JP" sz="1800" b="0" u="sng" dirty="0">
                        <a:solidFill>
                          <a:schemeClr val="tx1"/>
                        </a:solidFill>
                      </a:endParaRPr>
                    </a:p>
                    <a:p>
                      <a:pPr algn="ctr"/>
                      <a:endParaRPr kumimoji="1" lang="en-US" altLang="ja-JP" sz="1800" b="0" u="sng" dirty="0">
                        <a:solidFill>
                          <a:schemeClr val="tx1"/>
                        </a:solidFill>
                      </a:endParaRPr>
                    </a:p>
                  </a:txBody>
                  <a:tcPr marL="74744" marR="74744" marT="37372" marB="3737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9140310"/>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１］本人</a:t>
                      </a:r>
                      <a:r>
                        <a:rPr lang="ja-JP" altLang="en-US" sz="1100" b="1" dirty="0"/>
                        <a:t>情報</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２］　重要連絡先</a:t>
                      </a:r>
                      <a:endParaRPr lang="ja-JP" altLang="en-US"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［４］　指定緊急避難場所</a:t>
                      </a:r>
                      <a:endParaRPr lang="en-US" altLang="ja-JP"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6948125"/>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　安否報告ルール</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［５－１］　会社への連絡方法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［５－２］　家族への連絡方法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515266"/>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［５－３］　ＮＴＴ災害伝言ダイヤル　１７１</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100" b="1" dirty="0">
                          <a:solidFill>
                            <a:schemeClr val="tx1"/>
                          </a:solidFill>
                        </a:rPr>
                        <a:t>［５－４］　携帯各社「災害用伝言板サービス」</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6762451"/>
                  </a:ext>
                </a:extLst>
              </a:tr>
            </a:tbl>
          </a:graphicData>
        </a:graphic>
      </p:graphicFrame>
      <p:sp>
        <p:nvSpPr>
          <p:cNvPr id="74754" name="Text Box 2"/>
          <p:cNvSpPr txBox="1">
            <a:spLocks noChangeArrowheads="1"/>
          </p:cNvSpPr>
          <p:nvPr/>
        </p:nvSpPr>
        <p:spPr bwMode="auto">
          <a:xfrm>
            <a:off x="468281" y="2846388"/>
            <a:ext cx="65" cy="915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1279525">
              <a:defRPr kumimoji="1">
                <a:solidFill>
                  <a:schemeClr val="tx1"/>
                </a:solidFill>
                <a:latin typeface="Arial" panose="020B0604020202020204" pitchFamily="34" charset="0"/>
                <a:ea typeface="ＭＳ Ｐゴシック" panose="020B0600070205080204" pitchFamily="50" charset="-128"/>
              </a:defRPr>
            </a:lvl1pPr>
            <a:lvl2pPr marL="611188" defTabSz="1279525">
              <a:defRPr kumimoji="1">
                <a:solidFill>
                  <a:schemeClr val="tx1"/>
                </a:solidFill>
                <a:latin typeface="Arial" panose="020B0604020202020204" pitchFamily="34" charset="0"/>
                <a:ea typeface="ＭＳ Ｐゴシック" panose="020B0600070205080204" pitchFamily="50" charset="-128"/>
              </a:defRPr>
            </a:lvl2pPr>
            <a:lvl3pPr marL="1222375" defTabSz="1279525">
              <a:defRPr kumimoji="1">
                <a:solidFill>
                  <a:schemeClr val="tx1"/>
                </a:solidFill>
                <a:latin typeface="Arial" panose="020B0604020202020204" pitchFamily="34" charset="0"/>
                <a:ea typeface="ＭＳ Ｐゴシック" panose="020B0600070205080204" pitchFamily="50" charset="-128"/>
              </a:defRPr>
            </a:lvl3pPr>
            <a:lvl4pPr marL="1833563" defTabSz="1279525">
              <a:defRPr kumimoji="1">
                <a:solidFill>
                  <a:schemeClr val="tx1"/>
                </a:solidFill>
                <a:latin typeface="Arial" panose="020B0604020202020204" pitchFamily="34" charset="0"/>
                <a:ea typeface="ＭＳ Ｐゴシック" panose="020B0600070205080204" pitchFamily="50" charset="-128"/>
              </a:defRPr>
            </a:lvl4pPr>
            <a:lvl5pPr marL="2441575" defTabSz="1279525">
              <a:defRPr kumimoji="1">
                <a:solidFill>
                  <a:schemeClr val="tx1"/>
                </a:solidFill>
                <a:latin typeface="Arial" panose="020B0604020202020204" pitchFamily="34" charset="0"/>
                <a:ea typeface="ＭＳ Ｐゴシック" panose="020B0600070205080204" pitchFamily="50" charset="-128"/>
              </a:defRPr>
            </a:lvl5pPr>
            <a:lvl6pPr marL="28987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559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31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03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endParaRPr lang="ja-JP" altLang="ja-JP" sz="700" dirty="0">
              <a:latin typeface="ＭＳ ゴシック" panose="020B0609070205080204" pitchFamily="49" charset="-128"/>
              <a:ea typeface="ＭＳ ゴシック" panose="020B0609070205080204" pitchFamily="49" charset="-128"/>
            </a:endParaRPr>
          </a:p>
        </p:txBody>
      </p:sp>
      <p:grpSp>
        <p:nvGrpSpPr>
          <p:cNvPr id="8" name="グループ化 7">
            <a:extLst>
              <a:ext uri="{FF2B5EF4-FFF2-40B4-BE49-F238E27FC236}">
                <a16:creationId xmlns:a16="http://schemas.microsoft.com/office/drawing/2014/main" id="{6A6E64FF-71B0-895A-A0D2-165331E75781}"/>
              </a:ext>
            </a:extLst>
          </p:cNvPr>
          <p:cNvGrpSpPr/>
          <p:nvPr/>
        </p:nvGrpSpPr>
        <p:grpSpPr>
          <a:xfrm>
            <a:off x="1477782" y="1716088"/>
            <a:ext cx="2977066" cy="1641475"/>
            <a:chOff x="1931356" y="1751013"/>
            <a:chExt cx="2797114" cy="1571625"/>
          </a:xfrm>
        </p:grpSpPr>
        <p:sp>
          <p:nvSpPr>
            <p:cNvPr id="74764" name="AutoShape 12"/>
            <p:cNvSpPr>
              <a:spLocks noChangeArrowheads="1"/>
            </p:cNvSpPr>
            <p:nvPr/>
          </p:nvSpPr>
          <p:spPr bwMode="auto">
            <a:xfrm>
              <a:off x="1931356"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72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879475" indent="-342900" defTabSz="957263">
                <a:defRPr kumimoji="1">
                  <a:solidFill>
                    <a:schemeClr val="tx1"/>
                  </a:solidFill>
                  <a:latin typeface="Arial" panose="020B0604020202020204" pitchFamily="34" charset="0"/>
                  <a:ea typeface="ＭＳ Ｐゴシック" panose="020B0600070205080204" pitchFamily="50" charset="-128"/>
                </a:defRPr>
              </a:lvl2pPr>
              <a:lvl3pPr marL="1401763" indent="-342900" defTabSz="957263">
                <a:defRPr kumimoji="1">
                  <a:solidFill>
                    <a:schemeClr val="tx1"/>
                  </a:solidFill>
                  <a:latin typeface="Arial" panose="020B0604020202020204" pitchFamily="34" charset="0"/>
                  <a:ea typeface="ＭＳ Ｐゴシック" panose="020B0600070205080204" pitchFamily="50" charset="-128"/>
                </a:defRPr>
              </a:lvl3pPr>
              <a:lvl4pPr marL="1924050" indent="-342900" defTabSz="957263">
                <a:defRPr kumimoji="1">
                  <a:solidFill>
                    <a:schemeClr val="tx1"/>
                  </a:solidFill>
                  <a:latin typeface="Arial" panose="020B0604020202020204" pitchFamily="34" charset="0"/>
                  <a:ea typeface="ＭＳ Ｐゴシック" panose="020B0600070205080204" pitchFamily="50" charset="-128"/>
                </a:defRPr>
              </a:lvl4pPr>
              <a:lvl5pPr marL="2446338" indent="-342900" defTabSz="957263">
                <a:defRPr kumimoji="1">
                  <a:solidFill>
                    <a:schemeClr val="tx1"/>
                  </a:solidFill>
                  <a:latin typeface="Arial" panose="020B0604020202020204" pitchFamily="34" charset="0"/>
                  <a:ea typeface="ＭＳ Ｐゴシック" panose="020B0600070205080204" pitchFamily="50" charset="-128"/>
                </a:defRPr>
              </a:lvl5pPr>
              <a:lvl6pPr marL="29035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607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79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51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机の下に入るなどして身を守る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揺れがおさまったら火元を確認</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出口を確保</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靴を履き、非常持出品を用意</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消火活動・救助活動に協力</a:t>
              </a:r>
            </a:p>
          </p:txBody>
        </p:sp>
        <p:sp>
          <p:nvSpPr>
            <p:cNvPr id="74765" name="AutoShape 13"/>
            <p:cNvSpPr>
              <a:spLocks noChangeArrowheads="1"/>
            </p:cNvSpPr>
            <p:nvPr/>
          </p:nvSpPr>
          <p:spPr bwMode="auto">
            <a:xfrm>
              <a:off x="3341688"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54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266700" defTabSz="957263">
                <a:defRPr kumimoji="1">
                  <a:solidFill>
                    <a:schemeClr val="tx1"/>
                  </a:solidFill>
                  <a:latin typeface="Arial" panose="020B0604020202020204" pitchFamily="34" charset="0"/>
                  <a:ea typeface="ＭＳ Ｐゴシック" panose="020B0600070205080204" pitchFamily="50" charset="-128"/>
                </a:defRPr>
              </a:lvl2pPr>
              <a:lvl3pPr marL="1314450" indent="-342900" defTabSz="957263">
                <a:defRPr kumimoji="1">
                  <a:solidFill>
                    <a:schemeClr val="tx1"/>
                  </a:solidFill>
                  <a:latin typeface="Arial" panose="020B0604020202020204" pitchFamily="34" charset="0"/>
                  <a:ea typeface="ＭＳ Ｐゴシック" panose="020B0600070205080204" pitchFamily="50" charset="-128"/>
                </a:defRPr>
              </a:lvl3pPr>
              <a:lvl4pPr marL="1836738" indent="-342900" defTabSz="957263">
                <a:defRPr kumimoji="1">
                  <a:solidFill>
                    <a:schemeClr val="tx1"/>
                  </a:solidFill>
                  <a:latin typeface="Arial" panose="020B0604020202020204" pitchFamily="34" charset="0"/>
                  <a:ea typeface="ＭＳ Ｐゴシック" panose="020B0600070205080204" pitchFamily="50" charset="-128"/>
                </a:defRPr>
              </a:lvl4pPr>
              <a:lvl5pPr marL="2359025" indent="-342900" defTabSz="957263">
                <a:defRPr kumimoji="1">
                  <a:solidFill>
                    <a:schemeClr val="tx1"/>
                  </a:solidFill>
                  <a:latin typeface="Arial" panose="020B0604020202020204" pitchFamily="34" charset="0"/>
                  <a:ea typeface="ＭＳ Ｐゴシック" panose="020B0600070205080204" pitchFamily="50" charset="-128"/>
                </a:defRPr>
              </a:lvl5pPr>
              <a:lvl6pPr marL="28162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2734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7306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1878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カバンなどで頭を保護し、落下部から離れる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ブロック塀や門柱等のそばには</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近寄らない</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運転中の場合、自動車での避難はしない。放置する場合はキーを</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つけたままロックはしないこと</a:t>
              </a:r>
            </a:p>
          </p:txBody>
        </p:sp>
        <p:sp>
          <p:nvSpPr>
            <p:cNvPr id="74766" name="AutoShape 14"/>
            <p:cNvSpPr>
              <a:spLocks noChangeArrowheads="1"/>
            </p:cNvSpPr>
            <p:nvPr/>
          </p:nvSpPr>
          <p:spPr bwMode="auto">
            <a:xfrm>
              <a:off x="3051175" y="3178175"/>
              <a:ext cx="576263" cy="144463"/>
            </a:xfrm>
            <a:prstGeom prst="roundRect">
              <a:avLst>
                <a:gd name="adj" fmla="val 9898"/>
              </a:avLst>
            </a:prstGeom>
            <a:solidFill>
              <a:srgbClr val="FFFFFF"/>
            </a:solidFill>
            <a:ln w="9525" algn="ctr">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0800" tIns="0" rIns="1080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90000"/>
                </a:lnSpc>
                <a:spcAft>
                  <a:spcPct val="20000"/>
                </a:spcAft>
              </a:pP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２</a:t>
              </a: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行動要領へ</a:t>
              </a:r>
            </a:p>
          </p:txBody>
        </p:sp>
        <p:sp>
          <p:nvSpPr>
            <p:cNvPr id="74767" name="Rectangle 15"/>
            <p:cNvSpPr>
              <a:spLocks noChangeArrowheads="1"/>
            </p:cNvSpPr>
            <p:nvPr/>
          </p:nvSpPr>
          <p:spPr bwMode="auto">
            <a:xfrm>
              <a:off x="2043113"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屋内</a:t>
              </a:r>
            </a:p>
          </p:txBody>
        </p:sp>
        <p:sp>
          <p:nvSpPr>
            <p:cNvPr id="74768" name="Rectangle 16"/>
            <p:cNvSpPr>
              <a:spLocks noChangeArrowheads="1"/>
            </p:cNvSpPr>
            <p:nvPr/>
          </p:nvSpPr>
          <p:spPr bwMode="auto">
            <a:xfrm>
              <a:off x="3340100"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屋外</a:t>
              </a:r>
            </a:p>
          </p:txBody>
        </p:sp>
        <p:cxnSp>
          <p:nvCxnSpPr>
            <p:cNvPr id="74769" name="AutoShape 17"/>
            <p:cNvCxnSpPr>
              <a:cxnSpLocks noChangeShapeType="1"/>
              <a:stCxn id="74764" idx="2"/>
              <a:endCxn id="74766" idx="0"/>
            </p:cNvCxnSpPr>
            <p:nvPr/>
          </p:nvCxnSpPr>
          <p:spPr bwMode="auto">
            <a:xfrm rot="16200000" flipH="1">
              <a:off x="2852646" y="2691513"/>
              <a:ext cx="258761" cy="714560"/>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4770" name="AutoShape 18"/>
            <p:cNvCxnSpPr>
              <a:cxnSpLocks noChangeShapeType="1"/>
              <a:stCxn id="74765" idx="2"/>
              <a:endCxn id="74766" idx="0"/>
            </p:cNvCxnSpPr>
            <p:nvPr/>
          </p:nvCxnSpPr>
          <p:spPr bwMode="auto">
            <a:xfrm rot="5400000">
              <a:off x="3557813" y="2700908"/>
              <a:ext cx="258761" cy="695772"/>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9" name="グループ化 8">
            <a:extLst>
              <a:ext uri="{FF2B5EF4-FFF2-40B4-BE49-F238E27FC236}">
                <a16:creationId xmlns:a16="http://schemas.microsoft.com/office/drawing/2014/main" id="{DB7C7776-AFE1-5427-877F-26C8F08820CC}"/>
              </a:ext>
            </a:extLst>
          </p:cNvPr>
          <p:cNvGrpSpPr/>
          <p:nvPr/>
        </p:nvGrpSpPr>
        <p:grpSpPr>
          <a:xfrm>
            <a:off x="4967287" y="1632248"/>
            <a:ext cx="2911613" cy="1658938"/>
            <a:chOff x="4967287" y="1663700"/>
            <a:chExt cx="2911613" cy="1658938"/>
          </a:xfrm>
        </p:grpSpPr>
        <p:sp>
          <p:nvSpPr>
            <p:cNvPr id="74771" name="AutoShape 19"/>
            <p:cNvSpPr>
              <a:spLocks noChangeArrowheads="1"/>
            </p:cNvSpPr>
            <p:nvPr/>
          </p:nvSpPr>
          <p:spPr bwMode="auto">
            <a:xfrm>
              <a:off x="4967288" y="1663700"/>
              <a:ext cx="1440000" cy="8350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外出・通勤時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原則として帰社（外出先が自宅に近い場合は帰宅するなど状況により判断）</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帰宅後、安否報告ルールに従い、会社に安否等を報告</a:t>
              </a:r>
            </a:p>
          </p:txBody>
        </p:sp>
        <p:sp>
          <p:nvSpPr>
            <p:cNvPr id="74772" name="AutoShape 20"/>
            <p:cNvSpPr>
              <a:spLocks noChangeArrowheads="1"/>
            </p:cNvSpPr>
            <p:nvPr/>
          </p:nvSpPr>
          <p:spPr bwMode="auto">
            <a:xfrm>
              <a:off x="6438900" y="1665288"/>
              <a:ext cx="1440000" cy="8223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早朝・夜間・休日</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原則として指示があるまで自宅待機</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安否報告ルールに従い、会社に安否等を報告する</a:t>
              </a:r>
            </a:p>
          </p:txBody>
        </p:sp>
        <p:sp>
          <p:nvSpPr>
            <p:cNvPr id="74773" name="AutoShape 21"/>
            <p:cNvSpPr>
              <a:spLocks noChangeArrowheads="1"/>
            </p:cNvSpPr>
            <p:nvPr/>
          </p:nvSpPr>
          <p:spPr bwMode="auto">
            <a:xfrm>
              <a:off x="4967287" y="2552700"/>
              <a:ext cx="2880000" cy="769938"/>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就業時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指示に従い避難</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予め定めた初動対応の実施</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a:t>
              </a:r>
              <a:br>
                <a:rPr lang="en-US" altLang="ja-JP" sz="800" dirty="0">
                  <a:latin typeface="ＭＳ ゴシック" panose="020B0609070205080204" pitchFamily="49" charset="-128"/>
                  <a:ea typeface="ＭＳ ゴシック" panose="020B0609070205080204" pitchFamily="49" charset="-128"/>
                </a:rPr>
              </a:br>
              <a:r>
                <a:rPr lang="ja-JP" altLang="en-US" sz="800" dirty="0">
                  <a:latin typeface="ＭＳ ゴシック" panose="020B0609070205080204" pitchFamily="49" charset="-128"/>
                  <a:ea typeface="ＭＳ ゴシック" panose="020B0609070205080204" pitchFamily="49" charset="-128"/>
                </a:rPr>
                <a:t>会社で待機</a:t>
              </a:r>
              <a:endParaRPr lang="en-US" altLang="ja-JP" sz="800" dirty="0">
                <a:latin typeface="ＭＳ ゴシック" panose="020B0609070205080204" pitchFamily="49" charset="-128"/>
                <a:ea typeface="ＭＳ ゴシック" panose="020B0609070205080204" pitchFamily="49" charset="-128"/>
              </a:endParaRPr>
            </a:p>
          </p:txBody>
        </p:sp>
      </p:grpSp>
      <p:graphicFrame>
        <p:nvGraphicFramePr>
          <p:cNvPr id="75002" name="Group 250"/>
          <p:cNvGraphicFramePr>
            <a:graphicFrameLocks noGrp="1"/>
          </p:cNvGraphicFramePr>
          <p:nvPr>
            <p:extLst>
              <p:ext uri="{D42A27DB-BD31-4B8C-83A1-F6EECF244321}">
                <p14:modId xmlns:p14="http://schemas.microsoft.com/office/powerpoint/2010/main" val="3178302110"/>
              </p:ext>
            </p:extLst>
          </p:nvPr>
        </p:nvGraphicFramePr>
        <p:xfrm>
          <a:off x="8492166" y="5648438"/>
          <a:ext cx="2887550" cy="1082675"/>
        </p:xfrm>
        <a:graphic>
          <a:graphicData uri="http://schemas.openxmlformats.org/drawingml/2006/table">
            <a:tbl>
              <a:tblPr/>
              <a:tblGrid>
                <a:gridCol w="900000">
                  <a:extLst>
                    <a:ext uri="{9D8B030D-6E8A-4147-A177-3AD203B41FA5}">
                      <a16:colId xmlns:a16="http://schemas.microsoft.com/office/drawing/2014/main" val="3701751551"/>
                    </a:ext>
                  </a:extLst>
                </a:gridCol>
                <a:gridCol w="1987550">
                  <a:extLst>
                    <a:ext uri="{9D8B030D-6E8A-4147-A177-3AD203B41FA5}">
                      <a16:colId xmlns:a16="http://schemas.microsoft.com/office/drawing/2014/main" val="48445895"/>
                    </a:ext>
                  </a:extLst>
                </a:gridCol>
              </a:tblGrid>
              <a:tr h="2190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連絡先</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581786782"/>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花子</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92828140"/>
                  </a:ext>
                </a:extLst>
              </a:tr>
              <a:tr h="21272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rPr>
                        <a:t>愛知　五郎</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844141423"/>
                  </a:ext>
                </a:extLst>
              </a:tr>
              <a:tr h="2317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17989076"/>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770661623"/>
                  </a:ext>
                </a:extLst>
              </a:tr>
            </a:tbl>
          </a:graphicData>
        </a:graphic>
      </p:graphicFrame>
      <p:sp>
        <p:nvSpPr>
          <p:cNvPr id="74824" name="Text Box 72"/>
          <p:cNvSpPr txBox="1">
            <a:spLocks noChangeArrowheads="1"/>
          </p:cNvSpPr>
          <p:nvPr/>
        </p:nvSpPr>
        <p:spPr bwMode="auto">
          <a:xfrm>
            <a:off x="8342556" y="6999669"/>
            <a:ext cx="3186770" cy="215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日頃から災害時の連絡方法について家族と確認しておきましょう。</a:t>
            </a:r>
          </a:p>
          <a:p>
            <a:pPr algn="ctr"/>
            <a:r>
              <a:rPr lang="en-US" altLang="ja-JP" sz="700" dirty="0">
                <a:latin typeface="ＭＳ ゴシック" panose="020B0609070205080204" pitchFamily="49" charset="-128"/>
                <a:ea typeface="ＭＳ ゴシック" panose="020B0609070205080204" pitchFamily="49" charset="-128"/>
              </a:rPr>
              <a:t>NTT</a:t>
            </a:r>
            <a:r>
              <a:rPr lang="ja-JP" altLang="en-US" sz="700" dirty="0">
                <a:latin typeface="ＭＳ ゴシック" panose="020B0609070205080204" pitchFamily="49" charset="-128"/>
                <a:ea typeface="ＭＳ ゴシック" panose="020B0609070205080204" pitchFamily="49" charset="-128"/>
              </a:rPr>
              <a:t>災害用伝言ダイヤル１７１や携帯各社の伝言板サービスを活用しましょう。</a:t>
            </a:r>
          </a:p>
        </p:txBody>
      </p:sp>
      <p:graphicFrame>
        <p:nvGraphicFramePr>
          <p:cNvPr id="75003" name="Group 251"/>
          <p:cNvGraphicFramePr>
            <a:graphicFrameLocks noGrp="1"/>
          </p:cNvGraphicFramePr>
          <p:nvPr>
            <p:extLst>
              <p:ext uri="{D42A27DB-BD31-4B8C-83A1-F6EECF244321}">
                <p14:modId xmlns:p14="http://schemas.microsoft.com/office/powerpoint/2010/main" val="945792212"/>
              </p:ext>
            </p:extLst>
          </p:nvPr>
        </p:nvGraphicFramePr>
        <p:xfrm>
          <a:off x="8492166" y="6766038"/>
          <a:ext cx="2898662" cy="169863"/>
        </p:xfrm>
        <a:graphic>
          <a:graphicData uri="http://schemas.openxmlformats.org/drawingml/2006/table">
            <a:tbl>
              <a:tblPr/>
              <a:tblGrid>
                <a:gridCol w="900000">
                  <a:extLst>
                    <a:ext uri="{9D8B030D-6E8A-4147-A177-3AD203B41FA5}">
                      <a16:colId xmlns:a16="http://schemas.microsoft.com/office/drawing/2014/main" val="3613110014"/>
                    </a:ext>
                  </a:extLst>
                </a:gridCol>
                <a:gridCol w="1998662">
                  <a:extLst>
                    <a:ext uri="{9D8B030D-6E8A-4147-A177-3AD203B41FA5}">
                      <a16:colId xmlns:a16="http://schemas.microsoft.com/office/drawing/2014/main" val="1107475589"/>
                    </a:ext>
                  </a:extLst>
                </a:gridCol>
              </a:tblGrid>
              <a:tr h="169863">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集合場所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□□山公園</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178838572"/>
                  </a:ext>
                </a:extLst>
              </a:tr>
            </a:tbl>
          </a:graphicData>
        </a:graphic>
      </p:graphicFrame>
      <p:graphicFrame>
        <p:nvGraphicFramePr>
          <p:cNvPr id="74993" name="Group 241"/>
          <p:cNvGraphicFramePr>
            <a:graphicFrameLocks noGrp="1"/>
          </p:cNvGraphicFramePr>
          <p:nvPr>
            <p:extLst>
              <p:ext uri="{D42A27DB-BD31-4B8C-83A1-F6EECF244321}">
                <p14:modId xmlns:p14="http://schemas.microsoft.com/office/powerpoint/2010/main" val="2358156745"/>
              </p:ext>
            </p:extLst>
          </p:nvPr>
        </p:nvGraphicFramePr>
        <p:xfrm>
          <a:off x="1339183" y="3679825"/>
          <a:ext cx="3210563" cy="1574804"/>
        </p:xfrm>
        <a:graphic>
          <a:graphicData uri="http://schemas.openxmlformats.org/drawingml/2006/table">
            <a:tbl>
              <a:tblPr/>
              <a:tblGrid>
                <a:gridCol w="690563">
                  <a:extLst>
                    <a:ext uri="{9D8B030D-6E8A-4147-A177-3AD203B41FA5}">
                      <a16:colId xmlns:a16="http://schemas.microsoft.com/office/drawing/2014/main" val="4062215884"/>
                    </a:ext>
                  </a:extLst>
                </a:gridCol>
                <a:gridCol w="2520000">
                  <a:extLst>
                    <a:ext uri="{9D8B030D-6E8A-4147-A177-3AD203B41FA5}">
                      <a16:colId xmlns:a16="http://schemas.microsoft.com/office/drawing/2014/main" val="2337890716"/>
                    </a:ext>
                  </a:extLst>
                </a:gridCol>
              </a:tblGrid>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太郎</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34352309"/>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住所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名古屋市○○９－９９９９</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68274077"/>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TEL</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73804448"/>
                  </a:ext>
                </a:extLst>
              </a:tr>
              <a:tr h="224972">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１９</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年</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月</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日</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1933254"/>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生年月日</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型</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546364148"/>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血液型</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74546562"/>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保険証番号</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679515190"/>
                  </a:ext>
                </a:extLst>
              </a:tr>
            </a:tbl>
          </a:graphicData>
        </a:graphic>
      </p:graphicFrame>
      <p:graphicFrame>
        <p:nvGraphicFramePr>
          <p:cNvPr id="74994" name="Group 242"/>
          <p:cNvGraphicFramePr>
            <a:graphicFrameLocks noGrp="1"/>
          </p:cNvGraphicFramePr>
          <p:nvPr>
            <p:extLst>
              <p:ext uri="{D42A27DB-BD31-4B8C-83A1-F6EECF244321}">
                <p14:modId xmlns:p14="http://schemas.microsoft.com/office/powerpoint/2010/main" val="19394794"/>
              </p:ext>
            </p:extLst>
          </p:nvPr>
        </p:nvGraphicFramePr>
        <p:xfrm>
          <a:off x="4844050" y="3672008"/>
          <a:ext cx="3217938" cy="1512000"/>
        </p:xfrm>
        <a:graphic>
          <a:graphicData uri="http://schemas.openxmlformats.org/drawingml/2006/table">
            <a:tbl>
              <a:tblPr/>
              <a:tblGrid>
                <a:gridCol w="769938">
                  <a:extLst>
                    <a:ext uri="{9D8B030D-6E8A-4147-A177-3AD203B41FA5}">
                      <a16:colId xmlns:a16="http://schemas.microsoft.com/office/drawing/2014/main" val="2148332620"/>
                    </a:ext>
                  </a:extLst>
                </a:gridCol>
                <a:gridCol w="2448000">
                  <a:extLst>
                    <a:ext uri="{9D8B030D-6E8A-4147-A177-3AD203B41FA5}">
                      <a16:colId xmlns:a16="http://schemas.microsoft.com/office/drawing/2014/main" val="3713805211"/>
                    </a:ext>
                  </a:extLst>
                </a:gridCol>
              </a:tblGrid>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名称</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電話番号</a:t>
                      </a:r>
                      <a:endParaRPr kumimoji="1" lang="ja-JP" altLang="ja-JP" sz="10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838366383"/>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取引先①</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 ○○</a:t>
                      </a: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資材　○○氏　</a:t>
                      </a: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280766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取引先②</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 ××</a:t>
                      </a: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建材　○○氏　</a:t>
                      </a: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6370522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取引先③</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 ○○</a:t>
                      </a: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機材レンタル　○○氏　</a:t>
                      </a: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6986350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関係団体</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 ○○</a:t>
                      </a: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警備保障　○○氏　</a:t>
                      </a: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199291160"/>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その他</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 ××</a:t>
                      </a: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通運　　○○氏　</a:t>
                      </a: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231258024"/>
                  </a:ext>
                </a:extLst>
              </a:tr>
            </a:tbl>
          </a:graphicData>
        </a:graphic>
      </p:graphicFrame>
      <p:sp>
        <p:nvSpPr>
          <p:cNvPr id="74907" name="Text Box 155"/>
          <p:cNvSpPr txBox="1">
            <a:spLocks noChangeArrowheads="1"/>
          </p:cNvSpPr>
          <p:nvPr/>
        </p:nvSpPr>
        <p:spPr bwMode="auto">
          <a:xfrm>
            <a:off x="1639795" y="8961759"/>
            <a:ext cx="2737930"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原則として、</a:t>
            </a:r>
            <a:r>
              <a:rPr lang="en-US" altLang="ja-JP" sz="700" dirty="0">
                <a:latin typeface="ＭＳ ゴシック" panose="020B0609070205080204" pitchFamily="49" charset="-128"/>
                <a:ea typeface="ＭＳ ゴシック" panose="020B0609070205080204" pitchFamily="49" charset="-128"/>
              </a:rPr>
              <a:t>Web</a:t>
            </a:r>
            <a:r>
              <a:rPr lang="ja-JP" altLang="en-US" sz="700" dirty="0">
                <a:latin typeface="ＭＳ ゴシック" panose="020B0609070205080204" pitchFamily="49" charset="-128"/>
                <a:ea typeface="ＭＳ ゴシック" panose="020B0609070205080204" pitchFamily="49" charset="-128"/>
              </a:rPr>
              <a:t>１７１も災害用伝言ダイヤルと同時提供されます。</a:t>
            </a:r>
          </a:p>
        </p:txBody>
      </p:sp>
      <p:graphicFrame>
        <p:nvGraphicFramePr>
          <p:cNvPr id="75006" name="Group 254"/>
          <p:cNvGraphicFramePr>
            <a:graphicFrameLocks noGrp="1"/>
          </p:cNvGraphicFramePr>
          <p:nvPr>
            <p:extLst>
              <p:ext uri="{D42A27DB-BD31-4B8C-83A1-F6EECF244321}">
                <p14:modId xmlns:p14="http://schemas.microsoft.com/office/powerpoint/2010/main" val="3503379627"/>
              </p:ext>
            </p:extLst>
          </p:nvPr>
        </p:nvGraphicFramePr>
        <p:xfrm>
          <a:off x="4863497" y="7536904"/>
          <a:ext cx="6694775" cy="1477118"/>
        </p:xfrm>
        <a:graphic>
          <a:graphicData uri="http://schemas.openxmlformats.org/drawingml/2006/table">
            <a:tbl>
              <a:tblPr/>
              <a:tblGrid>
                <a:gridCol w="358775">
                  <a:extLst>
                    <a:ext uri="{9D8B030D-6E8A-4147-A177-3AD203B41FA5}">
                      <a16:colId xmlns:a16="http://schemas.microsoft.com/office/drawing/2014/main" val="2718922618"/>
                    </a:ext>
                  </a:extLst>
                </a:gridCol>
                <a:gridCol w="2268000">
                  <a:extLst>
                    <a:ext uri="{9D8B030D-6E8A-4147-A177-3AD203B41FA5}">
                      <a16:colId xmlns:a16="http://schemas.microsoft.com/office/drawing/2014/main" val="2766348988"/>
                    </a:ext>
                  </a:extLst>
                </a:gridCol>
                <a:gridCol w="1260000">
                  <a:extLst>
                    <a:ext uri="{9D8B030D-6E8A-4147-A177-3AD203B41FA5}">
                      <a16:colId xmlns:a16="http://schemas.microsoft.com/office/drawing/2014/main" val="3752224767"/>
                    </a:ext>
                  </a:extLst>
                </a:gridCol>
                <a:gridCol w="864000">
                  <a:extLst>
                    <a:ext uri="{9D8B030D-6E8A-4147-A177-3AD203B41FA5}">
                      <a16:colId xmlns:a16="http://schemas.microsoft.com/office/drawing/2014/main" val="1983785931"/>
                    </a:ext>
                  </a:extLst>
                </a:gridCol>
                <a:gridCol w="972000">
                  <a:extLst>
                    <a:ext uri="{9D8B030D-6E8A-4147-A177-3AD203B41FA5}">
                      <a16:colId xmlns:a16="http://schemas.microsoft.com/office/drawing/2014/main" val="1959864254"/>
                    </a:ext>
                  </a:extLst>
                </a:gridCol>
                <a:gridCol w="972000">
                  <a:extLst>
                    <a:ext uri="{9D8B030D-6E8A-4147-A177-3AD203B41FA5}">
                      <a16:colId xmlns:a16="http://schemas.microsoft.com/office/drawing/2014/main" val="3872809197"/>
                    </a:ext>
                  </a:extLst>
                </a:gridCol>
              </a:tblGrid>
              <a:tr h="183746">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アクセス</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登録件数</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3896760398"/>
                  </a:ext>
                </a:extLst>
              </a:tr>
              <a:tr h="54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災害用キット</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アプリ</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d</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メニュー→災害用安否確認</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（ドコモケータイの場合）</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メニュー→あんしん→災害用伝言板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１電話番号につき</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件登録可能</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設定されたアドレスに安否情報を送信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marL="87313" indent="-87313"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1196975" indent="-476250"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776413" indent="-400050"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2317750"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859088"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3162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7734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42306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6878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「災害伝言板」の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「安否の確認」を</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選択</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endPar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確認したい人の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電話番号を入力</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・検索</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4476500"/>
                  </a:ext>
                </a:extLst>
              </a:tr>
              <a:tr h="326659">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en-US"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https://dengon.ezweb.ne.jp/</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＋ﾒｯｾｰｼﾞ公式ｱｶｳﾝﾄ</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5</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02504156"/>
                  </a:ext>
                </a:extLst>
              </a:tr>
              <a:tr h="38761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ソフト</a:t>
                      </a:r>
                    </a:p>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バンク</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ﾒｲﾝﾒﾆｭｰ→ｻｰﾋﾞｽ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安心機能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4232985"/>
                  </a:ext>
                </a:extLst>
              </a:tr>
            </a:tbl>
          </a:graphicData>
        </a:graphic>
      </p:graphicFrame>
      <p:grpSp>
        <p:nvGrpSpPr>
          <p:cNvPr id="11" name="グループ化 10">
            <a:extLst>
              <a:ext uri="{FF2B5EF4-FFF2-40B4-BE49-F238E27FC236}">
                <a16:creationId xmlns:a16="http://schemas.microsoft.com/office/drawing/2014/main" id="{40C5C85B-401F-D26C-500B-F006319AB16C}"/>
              </a:ext>
            </a:extLst>
          </p:cNvPr>
          <p:cNvGrpSpPr/>
          <p:nvPr/>
        </p:nvGrpSpPr>
        <p:grpSpPr>
          <a:xfrm>
            <a:off x="1748282" y="7633472"/>
            <a:ext cx="2392363" cy="1219200"/>
            <a:chOff x="2146300" y="7637463"/>
            <a:chExt cx="2392363" cy="1219200"/>
          </a:xfrm>
        </p:grpSpPr>
        <p:sp>
          <p:nvSpPr>
            <p:cNvPr id="74892" name="Rectangle 140"/>
            <p:cNvSpPr>
              <a:spLocks noChangeArrowheads="1"/>
            </p:cNvSpPr>
            <p:nvPr/>
          </p:nvSpPr>
          <p:spPr bwMode="auto">
            <a:xfrm>
              <a:off x="2232025" y="7931150"/>
              <a:ext cx="2222500" cy="119063"/>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１</a:t>
              </a:r>
              <a:r>
                <a:rPr lang="en-US" altLang="ja-JP" sz="800" b="1" dirty="0">
                  <a:solidFill>
                    <a:schemeClr val="bg1"/>
                  </a:solidFill>
                  <a:latin typeface="ＭＳ ゴシック" panose="020B0609070205080204" pitchFamily="49" charset="-128"/>
                  <a:ea typeface="ＭＳ ゴシック" panose="020B0609070205080204" pitchFamily="49" charset="-128"/>
                </a:rPr>
                <a:t>71</a:t>
              </a:r>
              <a:r>
                <a:rPr lang="ja-JP" altLang="en-US" sz="800" b="1" dirty="0">
                  <a:solidFill>
                    <a:schemeClr val="bg1"/>
                  </a:solidFill>
                  <a:latin typeface="ＭＳ ゴシック" panose="020B0609070205080204" pitchFamily="49" charset="-128"/>
                  <a:ea typeface="ＭＳ ゴシック" panose="020B0609070205080204" pitchFamily="49" charset="-128"/>
                </a:rPr>
                <a:t>をダイヤル</a:t>
              </a:r>
            </a:p>
          </p:txBody>
        </p:sp>
        <p:sp>
          <p:nvSpPr>
            <p:cNvPr id="74893" name="Text Box 141"/>
            <p:cNvSpPr txBox="1">
              <a:spLocks noChangeArrowheads="1"/>
            </p:cNvSpPr>
            <p:nvPr/>
          </p:nvSpPr>
          <p:spPr bwMode="auto">
            <a:xfrm>
              <a:off x="2988172" y="8193088"/>
              <a:ext cx="718145"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メニューを選択</a:t>
              </a:r>
            </a:p>
          </p:txBody>
        </p:sp>
        <p:sp>
          <p:nvSpPr>
            <p:cNvPr id="74894" name="Rectangle 142"/>
            <p:cNvSpPr>
              <a:spLocks noChangeArrowheads="1"/>
            </p:cNvSpPr>
            <p:nvPr/>
          </p:nvSpPr>
          <p:spPr bwMode="auto">
            <a:xfrm>
              <a:off x="2232025" y="8169275"/>
              <a:ext cx="485775" cy="119063"/>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１</a:t>
              </a:r>
            </a:p>
          </p:txBody>
        </p:sp>
        <p:sp>
          <p:nvSpPr>
            <p:cNvPr id="74895" name="Rectangle 143"/>
            <p:cNvSpPr>
              <a:spLocks noChangeArrowheads="1"/>
            </p:cNvSpPr>
            <p:nvPr/>
          </p:nvSpPr>
          <p:spPr bwMode="auto">
            <a:xfrm>
              <a:off x="3960813" y="8169275"/>
              <a:ext cx="493712" cy="119063"/>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２</a:t>
              </a:r>
            </a:p>
          </p:txBody>
        </p:sp>
        <p:sp>
          <p:nvSpPr>
            <p:cNvPr id="74896" name="Rectangle 144"/>
            <p:cNvSpPr>
              <a:spLocks noChangeArrowheads="1"/>
            </p:cNvSpPr>
            <p:nvPr/>
          </p:nvSpPr>
          <p:spPr bwMode="auto">
            <a:xfrm>
              <a:off x="2232025" y="8408988"/>
              <a:ext cx="2222500" cy="119062"/>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（被災地の市外局番）－</a:t>
              </a:r>
              <a:r>
                <a:rPr lang="en-US" altLang="ja-JP" sz="800" b="1" dirty="0">
                  <a:solidFill>
                    <a:schemeClr val="bg1"/>
                  </a:solidFill>
                  <a:latin typeface="ＭＳ ゴシック" panose="020B0609070205080204" pitchFamily="49" charset="-128"/>
                  <a:ea typeface="ＭＳ ゴシック" panose="020B0609070205080204" pitchFamily="49" charset="-128"/>
                </a:rPr>
                <a:t>XXX</a:t>
              </a:r>
              <a:r>
                <a:rPr lang="ja-JP" altLang="en-US" sz="800" b="1" dirty="0">
                  <a:solidFill>
                    <a:schemeClr val="bg1"/>
                  </a:solidFill>
                  <a:latin typeface="ＭＳ ゴシック" panose="020B0609070205080204" pitchFamily="49" charset="-128"/>
                  <a:ea typeface="ＭＳ ゴシック" panose="020B0609070205080204" pitchFamily="49" charset="-128"/>
                </a:rPr>
                <a:t>－</a:t>
              </a:r>
              <a:r>
                <a:rPr lang="en-US" altLang="ja-JP" sz="800" b="1" dirty="0">
                  <a:solidFill>
                    <a:schemeClr val="bg1"/>
                  </a:solidFill>
                  <a:latin typeface="ＭＳ ゴシック" panose="020B0609070205080204" pitchFamily="49" charset="-128"/>
                  <a:ea typeface="ＭＳ ゴシック" panose="020B0609070205080204" pitchFamily="49" charset="-128"/>
                </a:rPr>
                <a:t>XXXX</a:t>
              </a:r>
            </a:p>
          </p:txBody>
        </p:sp>
        <p:sp>
          <p:nvSpPr>
            <p:cNvPr id="74897" name="Rectangle 145"/>
            <p:cNvSpPr>
              <a:spLocks noChangeArrowheads="1"/>
            </p:cNvSpPr>
            <p:nvPr/>
          </p:nvSpPr>
          <p:spPr bwMode="auto">
            <a:xfrm>
              <a:off x="2232025" y="8662988"/>
              <a:ext cx="485775" cy="193675"/>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録音</a:t>
              </a:r>
            </a:p>
            <a:p>
              <a:pPr algn="ctr">
                <a:lnSpc>
                  <a:spcPct val="85000"/>
                </a:lnSpc>
              </a:pPr>
              <a:r>
                <a:rPr lang="ja-JP" altLang="en-US" sz="700" b="1" dirty="0">
                  <a:solidFill>
                    <a:schemeClr val="bg1"/>
                  </a:solidFill>
                  <a:latin typeface="ＭＳ ゴシック" panose="020B0609070205080204" pitchFamily="49" charset="-128"/>
                  <a:ea typeface="ＭＳ ゴシック" panose="020B0609070205080204" pitchFamily="49" charset="-128"/>
                </a:rPr>
                <a:t>（</a:t>
              </a:r>
              <a:r>
                <a:rPr lang="en-US" altLang="ja-JP" sz="700" b="1" dirty="0">
                  <a:solidFill>
                    <a:schemeClr val="bg1"/>
                  </a:solidFill>
                  <a:latin typeface="ＭＳ ゴシック" panose="020B0609070205080204" pitchFamily="49" charset="-128"/>
                  <a:ea typeface="ＭＳ ゴシック" panose="020B0609070205080204" pitchFamily="49" charset="-128"/>
                </a:rPr>
                <a:t>30</a:t>
              </a:r>
              <a:r>
                <a:rPr lang="ja-JP" altLang="en-US" sz="700" b="1" dirty="0">
                  <a:solidFill>
                    <a:schemeClr val="bg1"/>
                  </a:solidFill>
                  <a:latin typeface="ＭＳ ゴシック" panose="020B0609070205080204" pitchFamily="49" charset="-128"/>
                  <a:ea typeface="ＭＳ ゴシック" panose="020B0609070205080204" pitchFamily="49" charset="-128"/>
                </a:rPr>
                <a:t>秒以内）</a:t>
              </a:r>
            </a:p>
          </p:txBody>
        </p:sp>
        <p:sp>
          <p:nvSpPr>
            <p:cNvPr id="74898" name="Rectangle 146"/>
            <p:cNvSpPr>
              <a:spLocks noChangeArrowheads="1"/>
            </p:cNvSpPr>
            <p:nvPr/>
          </p:nvSpPr>
          <p:spPr bwMode="auto">
            <a:xfrm>
              <a:off x="3960813" y="8650288"/>
              <a:ext cx="498475" cy="193675"/>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再生</a:t>
              </a:r>
            </a:p>
          </p:txBody>
        </p:sp>
        <p:sp>
          <p:nvSpPr>
            <p:cNvPr id="74899" name="Line 147"/>
            <p:cNvSpPr>
              <a:spLocks noChangeShapeType="1"/>
            </p:cNvSpPr>
            <p:nvPr/>
          </p:nvSpPr>
          <p:spPr bwMode="auto">
            <a:xfrm>
              <a:off x="2465388"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0" name="Line 148"/>
            <p:cNvSpPr>
              <a:spLocks noChangeShapeType="1"/>
            </p:cNvSpPr>
            <p:nvPr/>
          </p:nvSpPr>
          <p:spPr bwMode="auto">
            <a:xfrm>
              <a:off x="2466975"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1" name="Line 149"/>
            <p:cNvSpPr>
              <a:spLocks noChangeShapeType="1"/>
            </p:cNvSpPr>
            <p:nvPr/>
          </p:nvSpPr>
          <p:spPr bwMode="auto">
            <a:xfrm>
              <a:off x="2466975"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2" name="Line 150"/>
            <p:cNvSpPr>
              <a:spLocks noChangeShapeType="1"/>
            </p:cNvSpPr>
            <p:nvPr/>
          </p:nvSpPr>
          <p:spPr bwMode="auto">
            <a:xfrm>
              <a:off x="2466975"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3" name="Line 151"/>
            <p:cNvSpPr>
              <a:spLocks noChangeShapeType="1"/>
            </p:cNvSpPr>
            <p:nvPr/>
          </p:nvSpPr>
          <p:spPr bwMode="auto">
            <a:xfrm>
              <a:off x="4216400"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4" name="Line 152"/>
            <p:cNvSpPr>
              <a:spLocks noChangeShapeType="1"/>
            </p:cNvSpPr>
            <p:nvPr/>
          </p:nvSpPr>
          <p:spPr bwMode="auto">
            <a:xfrm>
              <a:off x="4217988"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5" name="Line 153"/>
            <p:cNvSpPr>
              <a:spLocks noChangeShapeType="1"/>
            </p:cNvSpPr>
            <p:nvPr/>
          </p:nvSpPr>
          <p:spPr bwMode="auto">
            <a:xfrm>
              <a:off x="4217988"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6" name="Line 154"/>
            <p:cNvSpPr>
              <a:spLocks noChangeShapeType="1"/>
            </p:cNvSpPr>
            <p:nvPr/>
          </p:nvSpPr>
          <p:spPr bwMode="auto">
            <a:xfrm>
              <a:off x="4217988"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46" name="Text Box 194"/>
            <p:cNvSpPr txBox="1">
              <a:spLocks noChangeArrowheads="1"/>
            </p:cNvSpPr>
            <p:nvPr/>
          </p:nvSpPr>
          <p:spPr bwMode="auto">
            <a:xfrm>
              <a:off x="2730897" y="8678863"/>
              <a:ext cx="123110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ガイダンスに従って下さい</a:t>
              </a:r>
            </a:p>
          </p:txBody>
        </p:sp>
        <p:sp>
          <p:nvSpPr>
            <p:cNvPr id="74947" name="AutoShape 195"/>
            <p:cNvSpPr>
              <a:spLocks noChangeArrowheads="1"/>
            </p:cNvSpPr>
            <p:nvPr/>
          </p:nvSpPr>
          <p:spPr bwMode="auto">
            <a:xfrm>
              <a:off x="2146300"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伝言を録音</a:t>
              </a:r>
            </a:p>
          </p:txBody>
        </p:sp>
        <p:sp>
          <p:nvSpPr>
            <p:cNvPr id="74948" name="AutoShape 196"/>
            <p:cNvSpPr>
              <a:spLocks noChangeArrowheads="1"/>
            </p:cNvSpPr>
            <p:nvPr/>
          </p:nvSpPr>
          <p:spPr bwMode="auto">
            <a:xfrm>
              <a:off x="3875088"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伝言を再生</a:t>
              </a:r>
            </a:p>
          </p:txBody>
        </p:sp>
      </p:grpSp>
      <p:sp>
        <p:nvSpPr>
          <p:cNvPr id="74949" name="Text Box 197"/>
          <p:cNvSpPr txBox="1">
            <a:spLocks noChangeArrowheads="1"/>
          </p:cNvSpPr>
          <p:nvPr/>
        </p:nvSpPr>
        <p:spPr bwMode="auto">
          <a:xfrm>
            <a:off x="1439618" y="5592688"/>
            <a:ext cx="3180358" cy="10726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indent="-455613"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1000" dirty="0">
                <a:latin typeface="ＭＳ ゴシック" panose="020B0609070205080204" pitchFamily="49" charset="-128"/>
                <a:ea typeface="ＭＳ ゴシック" panose="020B0609070205080204" pitchFamily="49" charset="-128"/>
              </a:rPr>
              <a:t>①</a:t>
            </a:r>
            <a:r>
              <a:rPr lang="ja-JP" altLang="en-US" sz="1000" dirty="0">
                <a:latin typeface="ＭＳ ゴシック" panose="020B0609070205080204" pitchFamily="49" charset="-128"/>
                <a:ea typeface="ＭＳ ゴシック" panose="020B0609070205080204" pitchFamily="49" charset="-128"/>
              </a:rPr>
              <a:t>基本ルール</a:t>
            </a:r>
          </a:p>
          <a:p>
            <a:pPr>
              <a:lnSpc>
                <a:spcPct val="85000"/>
              </a:lnSpc>
            </a:pPr>
            <a:r>
              <a:rPr lang="ja-JP" altLang="en-US" sz="800" dirty="0">
                <a:latin typeface="ＭＳ ゴシック" panose="020B0609070205080204" pitchFamily="49" charset="-128"/>
                <a:ea typeface="ＭＳ ゴシック" panose="020B0609070205080204" pitchFamily="49" charset="-128"/>
              </a:rPr>
              <a:t>　・安否情報を所属長へ連絡する。所属長への連絡がつかない場合、</a:t>
            </a:r>
          </a:p>
          <a:p>
            <a:pPr>
              <a:lnSpc>
                <a:spcPct val="85000"/>
              </a:lnSpc>
            </a:pPr>
            <a:r>
              <a:rPr lang="ja-JP" altLang="en-US" sz="800" dirty="0">
                <a:latin typeface="ＭＳ ゴシック" panose="020B0609070205080204" pitchFamily="49" charset="-128"/>
                <a:ea typeface="ＭＳ ゴシック" panose="020B0609070205080204" pitchFamily="49" charset="-128"/>
              </a:rPr>
              <a:t>　　対策本部のアドレスへメールまたは電話を通じて報告する。</a:t>
            </a:r>
          </a:p>
          <a:p>
            <a:pPr>
              <a:lnSpc>
                <a:spcPct val="85000"/>
              </a:lnSpc>
            </a:pPr>
            <a:endParaRPr lang="en-US" altLang="ja-JP" sz="7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②報告内容</a:t>
            </a:r>
          </a:p>
          <a:p>
            <a:pPr lvl="1">
              <a:lnSpc>
                <a:spcPct val="85000"/>
              </a:lnSpc>
            </a:pPr>
            <a:r>
              <a:rPr lang="ja-JP" altLang="en-US" sz="800" dirty="0">
                <a:latin typeface="ＭＳ ゴシック" panose="020B0609070205080204" pitchFamily="49" charset="-128"/>
                <a:ea typeface="ＭＳ ゴシック" panose="020B0609070205080204" pitchFamily="49" charset="-128"/>
              </a:rPr>
              <a:t>　・本人および同居家族の安否</a:t>
            </a:r>
          </a:p>
          <a:p>
            <a:pPr lvl="1">
              <a:lnSpc>
                <a:spcPct val="85000"/>
              </a:lnSpc>
            </a:pPr>
            <a:r>
              <a:rPr lang="ja-JP" altLang="en-US" sz="800" dirty="0">
                <a:latin typeface="ＭＳ ゴシック" panose="020B0609070205080204" pitchFamily="49" charset="-128"/>
                <a:ea typeface="ＭＳ ゴシック" panose="020B0609070205080204" pitchFamily="49" charset="-128"/>
              </a:rPr>
              <a:t>　・自宅の損傷状況、出社の見込み</a:t>
            </a:r>
          </a:p>
          <a:p>
            <a:pPr lvl="1">
              <a:lnSpc>
                <a:spcPct val="85000"/>
              </a:lnSpc>
            </a:pPr>
            <a:r>
              <a:rPr lang="ja-JP" altLang="en-US" sz="800" dirty="0">
                <a:latin typeface="ＭＳ ゴシック" panose="020B0609070205080204" pitchFamily="49" charset="-128"/>
                <a:ea typeface="ＭＳ ゴシック" panose="020B0609070205080204" pitchFamily="49" charset="-128"/>
              </a:rPr>
              <a:t>　・避難している場合、その場所・電話番号</a:t>
            </a:r>
          </a:p>
          <a:p>
            <a:pPr lvl="1">
              <a:lnSpc>
                <a:spcPct val="85000"/>
              </a:lnSpc>
            </a:pPr>
            <a:endParaRPr lang="ja-JP" altLang="en-US" sz="5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③報告を行う場合は以下のいずれか</a:t>
            </a:r>
          </a:p>
        </p:txBody>
      </p:sp>
      <p:graphicFrame>
        <p:nvGraphicFramePr>
          <p:cNvPr id="74992" name="Group 240"/>
          <p:cNvGraphicFramePr>
            <a:graphicFrameLocks noGrp="1"/>
          </p:cNvGraphicFramePr>
          <p:nvPr>
            <p:extLst>
              <p:ext uri="{D42A27DB-BD31-4B8C-83A1-F6EECF244321}">
                <p14:modId xmlns:p14="http://schemas.microsoft.com/office/powerpoint/2010/main" val="1421122600"/>
              </p:ext>
            </p:extLst>
          </p:nvPr>
        </p:nvGraphicFramePr>
        <p:xfrm>
          <a:off x="1338883" y="6715584"/>
          <a:ext cx="3188950" cy="499529"/>
        </p:xfrm>
        <a:graphic>
          <a:graphicData uri="http://schemas.openxmlformats.org/drawingml/2006/table">
            <a:tbl>
              <a:tblPr/>
              <a:tblGrid>
                <a:gridCol w="488950">
                  <a:extLst>
                    <a:ext uri="{9D8B030D-6E8A-4147-A177-3AD203B41FA5}">
                      <a16:colId xmlns:a16="http://schemas.microsoft.com/office/drawing/2014/main" val="1052726897"/>
                    </a:ext>
                  </a:extLst>
                </a:gridCol>
                <a:gridCol w="2700000">
                  <a:extLst>
                    <a:ext uri="{9D8B030D-6E8A-4147-A177-3AD203B41FA5}">
                      <a16:colId xmlns:a16="http://schemas.microsoft.com/office/drawing/2014/main" val="3486453317"/>
                    </a:ext>
                  </a:extLst>
                </a:gridCol>
              </a:tblGrid>
              <a:tr h="499529">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安否確認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実施基準</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marL="88900" indent="-88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72000" marR="0" lvl="0" indent="-72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愛知県内で震度５強以上の地震が発生したとき</a:t>
                      </a:r>
                    </a:p>
                    <a:p>
                      <a:pPr marL="72000" marR="0" lvl="0" indent="-72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その他、社長が必要と判断した場合</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1296558"/>
                  </a:ext>
                </a:extLst>
              </a:tr>
            </a:tbl>
          </a:graphicData>
        </a:graphic>
      </p:graphicFrame>
      <p:graphicFrame>
        <p:nvGraphicFramePr>
          <p:cNvPr id="74999" name="Group 247"/>
          <p:cNvGraphicFramePr>
            <a:graphicFrameLocks noGrp="1"/>
          </p:cNvGraphicFramePr>
          <p:nvPr>
            <p:extLst>
              <p:ext uri="{D42A27DB-BD31-4B8C-83A1-F6EECF244321}">
                <p14:modId xmlns:p14="http://schemas.microsoft.com/office/powerpoint/2010/main" val="767109750"/>
              </p:ext>
            </p:extLst>
          </p:nvPr>
        </p:nvGraphicFramePr>
        <p:xfrm>
          <a:off x="6423025" y="2552998"/>
          <a:ext cx="1343025" cy="653760"/>
        </p:xfrm>
        <a:graphic>
          <a:graphicData uri="http://schemas.openxmlformats.org/drawingml/2006/table">
            <a:tbl>
              <a:tblPr/>
              <a:tblGrid>
                <a:gridCol w="1143000">
                  <a:extLst>
                    <a:ext uri="{9D8B030D-6E8A-4147-A177-3AD203B41FA5}">
                      <a16:colId xmlns:a16="http://schemas.microsoft.com/office/drawing/2014/main" val="1557670867"/>
                    </a:ext>
                  </a:extLst>
                </a:gridCol>
                <a:gridCol w="200025">
                  <a:extLst>
                    <a:ext uri="{9D8B030D-6E8A-4147-A177-3AD203B41FA5}">
                      <a16:colId xmlns:a16="http://schemas.microsoft.com/office/drawing/2014/main" val="2421134179"/>
                    </a:ext>
                  </a:extLst>
                </a:gridCol>
              </a:tblGrid>
              <a:tr h="130175">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7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まずチェック！</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extLst>
                  <a:ext uri="{0D108BD9-81ED-4DB2-BD59-A6C34878D82A}">
                    <a16:rowId xmlns:a16="http://schemas.microsoft.com/office/drawing/2014/main" val="1562357265"/>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火の始末</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11666"/>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自分の周囲の機器の電源をオフ</a:t>
                      </a:r>
                      <a:endParaRPr kumimoji="1" lang="en-US" altLang="ja-JP" sz="600" b="0" i="0" u="none" strike="noStrike" cap="none" normalizeH="0" baseline="0" dirty="0">
                        <a:ln>
                          <a:noFill/>
                        </a:ln>
                        <a:solidFill>
                          <a:schemeClr val="tx1"/>
                        </a:solidFill>
                        <a:effectLst/>
                        <a:latin typeface="+mj-ea"/>
                        <a:ea typeface="+mj-ea"/>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5262200"/>
                  </a:ext>
                </a:extLst>
              </a:tr>
              <a:tr h="1333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500" b="0" i="0" u="none" strike="noStrike" cap="none" normalizeH="0" baseline="0" dirty="0">
                        <a:ln>
                          <a:noFill/>
                        </a:ln>
                        <a:solidFill>
                          <a:srgbClr val="FF0000"/>
                        </a:solidFill>
                        <a:effectLst/>
                        <a:latin typeface="ＭＳ ゴシック" panose="020B0609070205080204" pitchFamily="49" charset="-128"/>
                        <a:ea typeface="ＭＳ ゴシック" panose="020B0609070205080204" pitchFamily="49" charset="-128"/>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36290904"/>
                  </a:ext>
                </a:extLst>
              </a:tr>
            </a:tbl>
          </a:graphicData>
        </a:graphic>
      </p:graphicFrame>
      <p:sp>
        <p:nvSpPr>
          <p:cNvPr id="74975" name="Text Box 223"/>
          <p:cNvSpPr txBox="1">
            <a:spLocks noChangeArrowheads="1"/>
          </p:cNvSpPr>
          <p:nvPr/>
        </p:nvSpPr>
        <p:spPr bwMode="auto">
          <a:xfrm>
            <a:off x="-5574" y="111125"/>
            <a:ext cx="31854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様式⑫</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従業員携帯カード</a:t>
            </a:r>
          </a:p>
        </p:txBody>
      </p:sp>
      <p:sp>
        <p:nvSpPr>
          <p:cNvPr id="74976" name="Text Box 224"/>
          <p:cNvSpPr txBox="1">
            <a:spLocks noChangeArrowheads="1"/>
          </p:cNvSpPr>
          <p:nvPr/>
        </p:nvSpPr>
        <p:spPr bwMode="auto">
          <a:xfrm>
            <a:off x="12313471"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34</a:t>
            </a:r>
          </a:p>
        </p:txBody>
      </p:sp>
      <p:sp>
        <p:nvSpPr>
          <p:cNvPr id="74978" name="Text Box 226"/>
          <p:cNvSpPr txBox="1">
            <a:spLocks noChangeArrowheads="1"/>
          </p:cNvSpPr>
          <p:nvPr/>
        </p:nvSpPr>
        <p:spPr bwMode="auto">
          <a:xfrm>
            <a:off x="214757" y="636931"/>
            <a:ext cx="6524625"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R="0" lvl="0" algn="l" defTabSz="914400" rtl="0" eaLnBrk="1" fontAlgn="base" latinLnBrk="0" hangingPunct="1">
              <a:lnSpc>
                <a:spcPct val="100000"/>
              </a:lnSpc>
              <a:spcBef>
                <a:spcPct val="0"/>
              </a:spcBef>
              <a:spcAft>
                <a:spcPts val="600"/>
              </a:spcAft>
              <a:buClrTx/>
              <a:buSzTx/>
              <a:tabLst/>
              <a:defRPr/>
            </a:pPr>
            <a:r>
              <a:rPr lang="ja-JP" altLang="en-US" sz="1200" dirty="0">
                <a:latin typeface="ＭＳ ゴシック" panose="020B0609070205080204" pitchFamily="49" charset="-128"/>
                <a:ea typeface="ＭＳ ゴシック" panose="020B0609070205080204" pitchFamily="49" charset="-128"/>
              </a:rPr>
              <a:t>－ポイント－</a:t>
            </a:r>
            <a:endParaRPr lang="en-US" altLang="ja-JP" sz="1200" dirty="0">
              <a:latin typeface="ＭＳ ゴシック" panose="020B0609070205080204" pitchFamily="49" charset="-128"/>
              <a:ea typeface="ＭＳ ゴシック" panose="020B0609070205080204" pitchFamily="49" charset="-128"/>
            </a:endParaRP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各従業員が、被災時の連絡先や自分のやるべきことについて記入しましょう。</a:t>
            </a: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記入したものは、定期入れや財布に納め常に携帯するようにしてください。</a:t>
            </a:r>
          </a:p>
        </p:txBody>
      </p:sp>
      <p:graphicFrame>
        <p:nvGraphicFramePr>
          <p:cNvPr id="2" name="表 1">
            <a:extLst>
              <a:ext uri="{FF2B5EF4-FFF2-40B4-BE49-F238E27FC236}">
                <a16:creationId xmlns:a16="http://schemas.microsoft.com/office/drawing/2014/main" id="{720A9665-1ECF-2520-504A-B341AECE3908}"/>
              </a:ext>
            </a:extLst>
          </p:cNvPr>
          <p:cNvGraphicFramePr>
            <a:graphicFrameLocks noGrp="1"/>
          </p:cNvGraphicFramePr>
          <p:nvPr>
            <p:extLst>
              <p:ext uri="{D42A27DB-BD31-4B8C-83A1-F6EECF244321}">
                <p14:modId xmlns:p14="http://schemas.microsoft.com/office/powerpoint/2010/main" val="1859950199"/>
              </p:ext>
            </p:extLst>
          </p:nvPr>
        </p:nvGraphicFramePr>
        <p:xfrm>
          <a:off x="8502842" y="3711971"/>
          <a:ext cx="2876550" cy="1512000"/>
        </p:xfrm>
        <a:graphic>
          <a:graphicData uri="http://schemas.openxmlformats.org/drawingml/2006/table">
            <a:tbl>
              <a:tblPr/>
              <a:tblGrid>
                <a:gridCol w="769938">
                  <a:extLst>
                    <a:ext uri="{9D8B030D-6E8A-4147-A177-3AD203B41FA5}">
                      <a16:colId xmlns:a16="http://schemas.microsoft.com/office/drawing/2014/main" val="2856428671"/>
                    </a:ext>
                  </a:extLst>
                </a:gridCol>
                <a:gridCol w="2106612">
                  <a:extLst>
                    <a:ext uri="{9D8B030D-6E8A-4147-A177-3AD203B41FA5}">
                      <a16:colId xmlns:a16="http://schemas.microsoft.com/office/drawing/2014/main" val="1634145577"/>
                    </a:ext>
                  </a:extLst>
                </a:gridCol>
              </a:tblGrid>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自宅周辺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842690299"/>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□□山公園</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794144"/>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同上</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30321696"/>
                  </a:ext>
                </a:extLst>
              </a:tr>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93607019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本社駐車場</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396172577"/>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本社周辺　△△ビル屋上</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7614317"/>
                  </a:ext>
                </a:extLst>
              </a:tr>
            </a:tbl>
          </a:graphicData>
        </a:graphic>
      </p:graphicFrame>
      <p:graphicFrame>
        <p:nvGraphicFramePr>
          <p:cNvPr id="10" name="表 9">
            <a:extLst>
              <a:ext uri="{FF2B5EF4-FFF2-40B4-BE49-F238E27FC236}">
                <a16:creationId xmlns:a16="http://schemas.microsoft.com/office/drawing/2014/main" id="{0FE80F6B-F7FF-6499-9CF2-B7A5F73B8C5C}"/>
              </a:ext>
            </a:extLst>
          </p:cNvPr>
          <p:cNvGraphicFramePr>
            <a:graphicFrameLocks noGrp="1"/>
          </p:cNvGraphicFramePr>
          <p:nvPr>
            <p:extLst>
              <p:ext uri="{D42A27DB-BD31-4B8C-83A1-F6EECF244321}">
                <p14:modId xmlns:p14="http://schemas.microsoft.com/office/powerpoint/2010/main" val="752821492"/>
              </p:ext>
            </p:extLst>
          </p:nvPr>
        </p:nvGraphicFramePr>
        <p:xfrm>
          <a:off x="4851399" y="5615490"/>
          <a:ext cx="3181938" cy="1368000"/>
        </p:xfrm>
        <a:graphic>
          <a:graphicData uri="http://schemas.openxmlformats.org/drawingml/2006/table">
            <a:tbl>
              <a:tblPr/>
              <a:tblGrid>
                <a:gridCol w="360040">
                  <a:extLst>
                    <a:ext uri="{9D8B030D-6E8A-4147-A177-3AD203B41FA5}">
                      <a16:colId xmlns:a16="http://schemas.microsoft.com/office/drawing/2014/main" val="1913160611"/>
                    </a:ext>
                  </a:extLst>
                </a:gridCol>
                <a:gridCol w="409898">
                  <a:extLst>
                    <a:ext uri="{9D8B030D-6E8A-4147-A177-3AD203B41FA5}">
                      <a16:colId xmlns:a16="http://schemas.microsoft.com/office/drawing/2014/main" val="1055058219"/>
                    </a:ext>
                  </a:extLst>
                </a:gridCol>
                <a:gridCol w="2412000">
                  <a:extLst>
                    <a:ext uri="{9D8B030D-6E8A-4147-A177-3AD203B41FA5}">
                      <a16:colId xmlns:a16="http://schemas.microsoft.com/office/drawing/2014/main" val="1742841221"/>
                    </a:ext>
                  </a:extLst>
                </a:gridCol>
              </a:tblGrid>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mn-lt"/>
                          <a:ea typeface="+mn-ea"/>
                        </a:rPr>
                        <a:t>A</a:t>
                      </a:r>
                      <a:endParaRPr kumimoji="1" lang="ja-JP" altLang="en-US" sz="1600" b="1" i="0" u="none" strike="noStrike" cap="none" normalizeH="0" baseline="0" dirty="0">
                        <a:ln>
                          <a:noFill/>
                        </a:ln>
                        <a:solidFill>
                          <a:schemeClr val="bg1"/>
                        </a:solidFill>
                        <a:effectLst/>
                        <a:latin typeface="+mn-lt"/>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ja-JP" altLang="en-US" sz="1000" b="1" i="0" u="none" strike="noStrike" cap="none" normalizeH="0" baseline="0" dirty="0">
                          <a:ln>
                            <a:noFill/>
                          </a:ln>
                          <a:solidFill>
                            <a:schemeClr val="tx1"/>
                          </a:solidFill>
                          <a:effectLst/>
                          <a:latin typeface="+mn-ea"/>
                          <a:ea typeface="+mn-ea"/>
                        </a:rPr>
                        <a:t>　所属長に連絡する（所属長は対策本部へ連絡）</a:t>
                      </a:r>
                      <a:endParaRPr kumimoji="1" lang="ja-JP" altLang="en-US" sz="1000" b="1" dirty="0">
                        <a:latin typeface="+mn-ea"/>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01172720"/>
                  </a:ext>
                </a:extLst>
              </a:tr>
              <a:tr h="288000">
                <a:tc gridSpan="2">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携帯</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740212800"/>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.ne.jp</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762443437"/>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自宅</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ー</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038138656"/>
                  </a:ext>
                </a:extLst>
              </a:tr>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rPr>
                        <a:t>B</a:t>
                      </a:r>
                      <a:endParaRPr kumimoji="1" lang="ja-JP" altLang="en-US"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en-US" altLang="ja-JP" sz="1000" dirty="0">
                          <a:latin typeface="+mn-ea"/>
                          <a:ea typeface="+mn-ea"/>
                        </a:rPr>
                        <a:t> </a:t>
                      </a:r>
                      <a:r>
                        <a:rPr kumimoji="1" lang="ja-JP" altLang="en-US" sz="1000" b="1" dirty="0">
                          <a:latin typeface="+mn-ea"/>
                          <a:ea typeface="+mn-ea"/>
                        </a:rPr>
                        <a:t>安否確認システムで報告する</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14107411"/>
                  </a:ext>
                </a:extLst>
              </a:tr>
            </a:tbl>
          </a:graphicData>
        </a:graphic>
      </p:graphicFrame>
      <p:sp>
        <p:nvSpPr>
          <p:cNvPr id="15" name="Text Box 72">
            <a:extLst>
              <a:ext uri="{FF2B5EF4-FFF2-40B4-BE49-F238E27FC236}">
                <a16:creationId xmlns:a16="http://schemas.microsoft.com/office/drawing/2014/main" id="{0F1D858D-8C5F-8B54-BBF3-73A5B8864550}"/>
              </a:ext>
            </a:extLst>
          </p:cNvPr>
          <p:cNvSpPr txBox="1">
            <a:spLocks noChangeArrowheads="1"/>
          </p:cNvSpPr>
          <p:nvPr/>
        </p:nvSpPr>
        <p:spPr bwMode="auto">
          <a:xfrm>
            <a:off x="5277437" y="9049072"/>
            <a:ext cx="5371835"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700" dirty="0">
                <a:latin typeface="ＭＳ ゴシック" panose="020B0609070205080204" pitchFamily="49" charset="-128"/>
                <a:ea typeface="ＭＳ ゴシック" panose="020B0609070205080204" pitchFamily="49" charset="-128"/>
              </a:rPr>
              <a:t>※</a:t>
            </a:r>
            <a:r>
              <a:rPr lang="ja-JP" altLang="en-US" sz="700" dirty="0">
                <a:latin typeface="ＭＳ ゴシック" panose="020B0609070205080204" pitchFamily="49" charset="-128"/>
                <a:ea typeface="ＭＳ ゴシック" panose="020B0609070205080204" pitchFamily="49" charset="-128"/>
              </a:rPr>
              <a:t>　アプリを利用したい場合、平時にダウンロードしておくことが必要です。</a:t>
            </a:r>
          </a:p>
        </p:txBody>
      </p:sp>
      <p:sp>
        <p:nvSpPr>
          <p:cNvPr id="3" name="Text Box 37">
            <a:extLst>
              <a:ext uri="{FF2B5EF4-FFF2-40B4-BE49-F238E27FC236}">
                <a16:creationId xmlns:a16="http://schemas.microsoft.com/office/drawing/2014/main" id="{4856F215-53EA-F966-C92F-8865062B1CDC}"/>
              </a:ext>
            </a:extLst>
          </p:cNvPr>
          <p:cNvSpPr txBox="1">
            <a:spLocks noChangeArrowheads="1"/>
          </p:cNvSpPr>
          <p:nvPr/>
        </p:nvSpPr>
        <p:spPr bwMode="auto">
          <a:xfrm>
            <a:off x="4844050" y="7055797"/>
            <a:ext cx="317563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800" dirty="0">
                <a:latin typeface="ＭＳ ゴシック" panose="020B0609070205080204" pitchFamily="49" charset="-128"/>
                <a:ea typeface="ＭＳ ゴシック" panose="020B0609070205080204" pitchFamily="49" charset="-128"/>
              </a:rPr>
              <a:t>※</a:t>
            </a:r>
            <a:r>
              <a:rPr lang="ja-JP" altLang="en-US" sz="800" dirty="0">
                <a:latin typeface="ＭＳ ゴシック" panose="020B0609070205080204" pitchFamily="49" charset="-128"/>
                <a:ea typeface="ＭＳ ゴシック" panose="020B0609070205080204" pitchFamily="49" charset="-128"/>
              </a:rPr>
              <a:t>　所属長に連絡がつかない場合は対策本部へ直接連絡</a:t>
            </a:r>
          </a:p>
        </p:txBody>
      </p:sp>
      <p:graphicFrame>
        <p:nvGraphicFramePr>
          <p:cNvPr id="4" name="表 3">
            <a:extLst>
              <a:ext uri="{FF2B5EF4-FFF2-40B4-BE49-F238E27FC236}">
                <a16:creationId xmlns:a16="http://schemas.microsoft.com/office/drawing/2014/main" id="{7DE41662-0E4E-24D0-DFFB-0F49464737A4}"/>
              </a:ext>
            </a:extLst>
          </p:cNvPr>
          <p:cNvGraphicFramePr>
            <a:graphicFrameLocks noGrp="1"/>
          </p:cNvGraphicFramePr>
          <p:nvPr>
            <p:extLst>
              <p:ext uri="{D42A27DB-BD31-4B8C-83A1-F6EECF244321}">
                <p14:modId xmlns:p14="http://schemas.microsoft.com/office/powerpoint/2010/main" val="2711078582"/>
              </p:ext>
            </p:extLst>
          </p:nvPr>
        </p:nvGraphicFramePr>
        <p:xfrm>
          <a:off x="8882634" y="2419738"/>
          <a:ext cx="2106612" cy="720000"/>
        </p:xfrm>
        <a:graphic>
          <a:graphicData uri="http://schemas.openxmlformats.org/drawingml/2006/table">
            <a:tbl>
              <a:tblPr/>
              <a:tblGrid>
                <a:gridCol w="398486">
                  <a:extLst>
                    <a:ext uri="{9D8B030D-6E8A-4147-A177-3AD203B41FA5}">
                      <a16:colId xmlns:a16="http://schemas.microsoft.com/office/drawing/2014/main" val="571016927"/>
                    </a:ext>
                  </a:extLst>
                </a:gridCol>
                <a:gridCol w="1708126">
                  <a:extLst>
                    <a:ext uri="{9D8B030D-6E8A-4147-A177-3AD203B41FA5}">
                      <a16:colId xmlns:a16="http://schemas.microsoft.com/office/drawing/2014/main" val="2939242883"/>
                    </a:ext>
                  </a:extLst>
                </a:gridCol>
              </a:tblGrid>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所属</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r>
                        <a:rPr lang="ja-JP" altLang="en-US" sz="900" b="0" i="0" dirty="0">
                          <a:solidFill>
                            <a:srgbClr val="C00000"/>
                          </a:solidFill>
                          <a:ea typeface="ＭＳ 明朝" panose="02020609040205080304" pitchFamily="17" charset="-128"/>
                        </a:rPr>
                        <a:t>株式会社</a:t>
                      </a:r>
                      <a:r>
                        <a:rPr kumimoji="1" lang="ja-JP" altLang="en-US" sz="900" b="0" i="0" u="none" strike="noStrike" cap="none" normalizeH="0" baseline="0" dirty="0">
                          <a:ln>
                            <a:noFill/>
                          </a:ln>
                          <a:solidFill>
                            <a:srgbClr val="C00000"/>
                          </a:solidFill>
                          <a:effectLst/>
                          <a:latin typeface="+mn-ea"/>
                          <a:ea typeface="+mn-ea"/>
                        </a:rPr>
                        <a:t>○○建設</a:t>
                      </a:r>
                      <a:endParaRPr kumimoji="1" lang="ja-JP" altLang="ja-JP" sz="900" b="0" i="0" u="none" strike="noStrike" cap="none" normalizeH="0" baseline="0" dirty="0">
                        <a:ln>
                          <a:noFill/>
                        </a:ln>
                        <a:solidFill>
                          <a:srgbClr val="C00000"/>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78633107"/>
                  </a:ext>
                </a:extLst>
              </a:tr>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氏名</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太郎</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20402215"/>
                  </a:ext>
                </a:extLst>
              </a:tr>
            </a:tbl>
          </a:graphicData>
        </a:graphic>
      </p:graphicFrame>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3">
      <a:majorFont>
        <a:latin typeface="ＭＳ ゴシック"/>
        <a:ea typeface="ＭＳ ゴシック"/>
        <a:cs typeface=""/>
      </a:majorFont>
      <a:minorFont>
        <a:latin typeface="ＭＳ ゴシック"/>
        <a:ea typeface="ＭＳ 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3304</Words>
  <Application>Microsoft Office PowerPoint</Application>
  <PresentationFormat>A3 297x420 mm</PresentationFormat>
  <Paragraphs>349</Paragraphs>
  <Slides>3</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HG丸ｺﾞｼｯｸM-PRO</vt:lpstr>
      <vt:lpstr>ＭＳ Ｐ明朝</vt:lpstr>
      <vt:lpstr>ＭＳ ゴシック</vt:lpstr>
      <vt:lpstr>ＭＳ 明朝</vt:lpstr>
      <vt:lpstr>Arial</vt:lpstr>
      <vt:lpstr>標準デザイン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2025-08-21T11:16:58Z</dcterms:created>
  <dcterms:modified xsi:type="dcterms:W3CDTF">2025-08-21T11:17:04Z</dcterms:modified>
</cp:coreProperties>
</file>