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521" autoAdjust="0"/>
  </p:normalViewPr>
  <p:slideViewPr>
    <p:cSldViewPr>
      <p:cViewPr varScale="1">
        <p:scale>
          <a:sx n="75" d="100"/>
          <a:sy n="75" d="100"/>
        </p:scale>
        <p:origin x="3360"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［中小建設業向け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717032" y="1136650"/>
            <a:ext cx="2925068" cy="902428"/>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（株）○○建設</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半田市に拠点</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１００人程度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建設業</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2449513" y="7545288"/>
            <a:ext cx="19912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（株）○○建設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98782439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1631564468"/>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４５</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８００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３００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１１</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89">
            <a:extLst>
              <a:ext uri="{FF2B5EF4-FFF2-40B4-BE49-F238E27FC236}">
                <a16:creationId xmlns:a16="http://schemas.microsoft.com/office/drawing/2014/main" id="{B6A5A6C2-F628-D914-6FE3-9B8F5EA516FC}"/>
              </a:ext>
            </a:extLst>
          </p:cNvPr>
          <p:cNvGraphicFramePr>
            <a:graphicFrameLocks noGrp="1"/>
          </p:cNvGraphicFramePr>
          <p:nvPr>
            <p:extLst>
              <p:ext uri="{D42A27DB-BD31-4B8C-83A1-F6EECF244321}">
                <p14:modId xmlns:p14="http://schemas.microsoft.com/office/powerpoint/2010/main" val="2411921240"/>
              </p:ext>
            </p:extLst>
          </p:nvPr>
        </p:nvGraphicFramePr>
        <p:xfrm>
          <a:off x="677873" y="2580461"/>
          <a:ext cx="5912838" cy="6681956"/>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営業部門５名</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一部作業は重機オペレーターの資格が必要</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作業員</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名</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Ｐ明朝" panose="02020600040205080304" pitchFamily="18" charset="-128"/>
                        <a:ea typeface="ＭＳ Ｐ明朝" panose="02020600040205080304" pitchFamily="18"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事業所の復旧に総務△△氏</a:t>
                      </a: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事務所や倉庫が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本社事業所</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事務作業はリモートワークで対応可能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データサーバー</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2026</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年クラウドに移行予定</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重機類（別表）</a:t>
                      </a:r>
                    </a:p>
                  </a:txBody>
                  <a:tcPr marL="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協力会社からレンタル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3994382"/>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資材・サプライヤーが必要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各種建設資材（別表）</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複数のメーカーより入庫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698250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320703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○○運輸</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〇〇運輸に変更可能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非常用発電機Ｘ５（大型）</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通信（電話・通信回線）</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400727"/>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MCA</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無線</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会社で常に充電</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ガソリン・軽油</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〇〇石油と契約有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受発注関連データ</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事務所のサーバーに保管し</a:t>
                      </a:r>
                      <a:b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ている</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資材仕入れ関連データ</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事務所のサーバーに保管し</a:t>
                      </a:r>
                      <a:b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ている</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平時の運転資金２５百万円</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1218921298"/>
              </p:ext>
            </p:extLst>
          </p:nvPr>
        </p:nvGraphicFramePr>
        <p:xfrm>
          <a:off x="166193" y="2570007"/>
          <a:ext cx="468000" cy="6736218"/>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9539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36167">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災害復旧業務</a:t>
                      </a:r>
                      <a:br>
                        <a:rPr kumimoji="1" lang="en-US" altLang="ja-JP"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br>
                      <a:r>
                        <a:rPr kumimoji="1" lang="ja-JP" altLang="en-US" sz="14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（災害協定業務、竣工物件への対応）</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2004654">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789423" y="3236079"/>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885776" y="4596244"/>
            <a:ext cx="1373846" cy="369332"/>
          </a:xfrm>
          <a:prstGeom prst="wedgeRectCallout">
            <a:avLst>
              <a:gd name="adj1" fmla="val -67931"/>
              <a:gd name="adj2" fmla="val 47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487499633"/>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安否確認用</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LINE</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グループを作成し、災害時の連絡方法を定める。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災害時出社基準を明確にし、全従業員に周知する。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ＭＳ 明朝" panose="02020609040205080304" pitchFamily="17" charset="-128"/>
                          <a:cs typeface="+mn-cs"/>
                        </a:rPr>
                        <a:t>交通機関が使えない時の出社可能性を考慮に入れ、ＢＣＰ対応要員を決定する。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ＭＳ 明朝" panose="02020609040205080304" pitchFamily="17" charset="-128"/>
                          <a:cs typeface="+mn-cs"/>
                        </a:rPr>
                        <a:t>関連取引先など応援要請先を検討する。</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作業現場の二次災害対策は実施済みですか？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就業時間外に発災した場合、事業所・事務所に出社する要員を決めていますか？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377248"/>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30702052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316109">
                  <a:extLst>
                    <a:ext uri="{9D8B030D-6E8A-4147-A177-3AD203B41FA5}">
                      <a16:colId xmlns:a16="http://schemas.microsoft.com/office/drawing/2014/main" val="4138415489"/>
                    </a:ext>
                  </a:extLst>
                </a:gridCol>
                <a:gridCol w="1168984">
                  <a:extLst>
                    <a:ext uri="{9D8B030D-6E8A-4147-A177-3AD203B41FA5}">
                      <a16:colId xmlns:a16="http://schemas.microsoft.com/office/drawing/2014/main" val="540101505"/>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災害復旧業務（災害協定業務、竣工物件への対応）</a:t>
                      </a: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endParaRPr lang="ja-JP" altLang="en-US" sz="1000" b="0" dirty="0">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発災翌日までに　</a:t>
                      </a:r>
                      <a:r>
                        <a:rPr kumimoji="1" lang="en-US" altLang="ja-JP" sz="1000" b="0" i="0" u="none" strike="noStrike" cap="none" normalizeH="0" baseline="0" dirty="0">
                          <a:ln>
                            <a:noFill/>
                          </a:ln>
                          <a:solidFill>
                            <a:srgbClr val="C00000"/>
                          </a:solidFill>
                          <a:effectLst/>
                          <a:latin typeface="+mn-ea"/>
                          <a:ea typeface="+mn-ea"/>
                        </a:rPr>
                        <a:t>50</a:t>
                      </a:r>
                      <a:r>
                        <a:rPr kumimoji="1" lang="ja-JP" altLang="en-US" sz="1000" b="0" i="0" u="none" strike="noStrike" cap="none" normalizeH="0" baseline="0" dirty="0">
                          <a:ln>
                            <a:noFill/>
                          </a:ln>
                          <a:solidFill>
                            <a:srgbClr val="C00000"/>
                          </a:solidFill>
                          <a:effectLst/>
                          <a:latin typeface="+mn-ea"/>
                          <a:ea typeface="+mn-ea"/>
                        </a:rPr>
                        <a:t>％の稼働</a:t>
                      </a:r>
                      <a:endPar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240129439"/>
              </p:ext>
            </p:extLst>
          </p:nvPr>
        </p:nvGraphicFramePr>
        <p:xfrm>
          <a:off x="394075" y="4180603"/>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必要に応じて事務所を新耐震の建物に移転する</a:t>
                      </a:r>
                      <a:r>
                        <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必要に応じて耐震診断／耐震補強対策を検討する。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災害時の対応拠点について検討する。</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ＭＳ 明朝" panose="02020609040205080304" pitchFamily="17" charset="-128"/>
                          <a:cs typeface="+mn-cs"/>
                        </a:rPr>
                        <a:t>事務所が使えない場合は資材倉庫で作業する</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ＭＳ 明朝" panose="02020609040205080304" pitchFamily="17" charset="-128"/>
                        <a:cs typeface="+mn-cs"/>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3944142765"/>
              </p:ext>
            </p:extLst>
          </p:nvPr>
        </p:nvGraphicFramePr>
        <p:xfrm>
          <a:off x="394075" y="6647881"/>
          <a:ext cx="6048000" cy="2631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什器等の移動・転倒防止対策を実施する。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ＭＳ 明朝" panose="02020609040205080304" pitchFamily="17" charset="-128"/>
                          <a:cs typeface="+mn-cs"/>
                        </a:rPr>
                        <a:t>設備の耐震性調査を実施する。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ＭＳ 明朝" panose="02020609040205080304" pitchFamily="17" charset="-128"/>
                          <a:cs typeface="+mn-cs"/>
                        </a:rPr>
                        <a:t>各種ラックに落下防止金具を取り付ける。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電子機器の漏電対策を行う。</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設備メーカーの緊急時の連絡先をリスト化しておく。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Arial" panose="020B0604020202020204" pitchFamily="34" charset="0"/>
                          <a:ea typeface="ＭＳ Ｐゴシック" panose="020B0600070205080204" pitchFamily="50" charset="-128"/>
                        </a:rPr>
                        <a:t>■</a:t>
                      </a:r>
                      <a:endParaRPr kumimoji="1" lang="en-US" altLang="ja-JP" sz="1000" b="0" i="0" u="none" strike="noStrike" cap="none" normalizeH="0" baseline="0" dirty="0">
                        <a:ln>
                          <a:noFill/>
                        </a:ln>
                        <a:solidFill>
                          <a:srgbClr val="C00000"/>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416393" y="3239222"/>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85522" y="3644892"/>
            <a:ext cx="2270168" cy="503238"/>
          </a:xfrm>
          <a:prstGeom prst="wedgeRectCallout">
            <a:avLst>
              <a:gd name="adj1" fmla="val 98867"/>
              <a:gd name="adj2" fmla="val -8456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2564680" y="8798530"/>
            <a:ext cx="2376488" cy="373614"/>
          </a:xfrm>
          <a:prstGeom prst="wedgeRectCallout">
            <a:avLst>
              <a:gd name="adj1" fmla="val 48286"/>
              <a:gd name="adj2" fmla="val -18337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FD47687A-A83E-3450-AD4D-DA126B84DBA4}"/>
              </a:ext>
            </a:extLst>
          </p:cNvPr>
          <p:cNvSpPr>
            <a:spLocks noChangeArrowheads="1"/>
          </p:cNvSpPr>
          <p:nvPr/>
        </p:nvSpPr>
        <p:spPr bwMode="auto">
          <a:xfrm>
            <a:off x="3183440" y="647256"/>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4207391908"/>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資材・ｻﾌﾟﾗｲﾔー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津波の恐れがある場合は、本社のトラックや重機、重要資材を</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60</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分以内に市内の資材倉庫に避難させる。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資材の調達先の代替先をあらかじめ検討し、平時から調達先を分散する。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仕入先と事前に協議し、緊急時の連絡先、連絡手段を決めておく。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1670640495"/>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配送業者と災害時の配送方法について事前に協議する。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3799944751"/>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（非常用発電機・水は備蓄済み）</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従業員全員の電話番号だけでなく個人用メールアドレスもリスト化する。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（仮設トイレを活用する）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1396170398"/>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本社サーバーの固定と、クラウドへ毎日自動バックアップする体制を構築する。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許認可書類、契約書等の重要書類をデジタル化し、複数の場所で保管する。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1576636871"/>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商工会議所や△△信金と緊急時の資金繰りに関して事前に協議しておく。</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公的融資制度を事前に調査する。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設備復旧費用を見積もり、リスト化する。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2662883360"/>
              </p:ext>
            </p:extLst>
          </p:nvPr>
        </p:nvGraphicFramePr>
        <p:xfrm>
          <a:off x="405000" y="6364145"/>
          <a:ext cx="6048000" cy="28305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顧客の連絡先を複数確認しておく</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（協力会社が現状</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社と連携予定、遠隔地にあるので同時被災はないと判断）</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協力会社（下請け・リース会社など）の代替はありますか？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1953417376"/>
              </p:ext>
            </p:extLst>
          </p:nvPr>
        </p:nvGraphicFramePr>
        <p:xfrm>
          <a:off x="115888" y="1168400"/>
          <a:ext cx="6599010" cy="7625797"/>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安否確認用</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LINE</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グループを作成し、災害時の連絡方法を定める。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災害時出社基準を明確にし、全従業員に周知する。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交通機関が使えない時の出社可能性を考慮に入れ、ＢＣＰ対応要員を決定する。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関連取引先など応援要請先を検討する。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事務所移転</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必要に応じて事務所を新耐震の建物に移転する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BCP</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対応拠点の複数化</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災害時の対応拠点について検討する。事務所が使えない場合は資材倉庫で作業する。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什器等</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の移動・転倒防止対策を実施する。</a:t>
                      </a:r>
                      <a:b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各種ラックに落下防止金具を取り付ける。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設備の耐震性調査を実施する。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電子機器の漏電対策を行う。</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6671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資材在庫の把握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津波の恐れがある場合は、本社のトラックや重機、重要資材を</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分以内に市内の資材倉庫に避難させる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資材の代替調達先</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資材の調達先の代替先をあらかじめ検討し、平時から調達先を分散する。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仕入先との連絡</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仕入先と事前に協議し、緊急時の連絡先、連絡手段を決めておく。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配送業者と災害時の対応について事前に協議する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災害時に備え、従業員全員の電話番号だけでなく個人用メールアドレスもリスト化する。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本社サーバーの固定と、クラウドへ毎日自動バックアップする体制を構築する。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許認可書類、契約書等の重要書類をデジタル化し、複数の場所で保管する。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運転資金の把握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事務所別の設備復旧費用を見積もり、リスト化する。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商工会議所や△△信金と緊急時の資金繰りに関して事前に協議しておく。</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13363">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顧客との連絡</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顧客の連絡先を複数確認しておく。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r h="213363">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7960637"/>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8130354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402432">
                  <a:extLst>
                    <a:ext uri="{9D8B030D-6E8A-4147-A177-3AD203B41FA5}">
                      <a16:colId xmlns:a16="http://schemas.microsoft.com/office/drawing/2014/main" val="1190168296"/>
                    </a:ext>
                  </a:extLst>
                </a:gridCol>
                <a:gridCol w="1188806">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緊急参集訓練</a:t>
                      </a:r>
                      <a:endPar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災害発生時の参集</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緊急対応要員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2170325294"/>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毎年３月の経営者会議において定期的な見直しを実施する。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事務所の移転や人事異動の際には、ＢＣＰを全て見直す。</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2996655700"/>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資材倉庫</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管理会社携帯電話：○○○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01171" y="2360712"/>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393341664"/>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管理部長（管理課長）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避難誘導責任者は、避難路の確保や危険エリアの確認を直ちに</a:t>
                      </a:r>
                      <a:b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行い、お客様へ声をかけ、人命確保に努める。</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4" name="グループ化 33">
            <a:extLst>
              <a:ext uri="{FF2B5EF4-FFF2-40B4-BE49-F238E27FC236}">
                <a16:creationId xmlns:a16="http://schemas.microsoft.com/office/drawing/2014/main" id="{88D8604E-7A51-50B7-8B0E-F948EC7CD5FE}"/>
              </a:ext>
            </a:extLst>
          </p:cNvPr>
          <p:cNvGrpSpPr/>
          <p:nvPr/>
        </p:nvGrpSpPr>
        <p:grpSpPr>
          <a:xfrm>
            <a:off x="397102" y="2431481"/>
            <a:ext cx="2827338" cy="325437"/>
            <a:chOff x="8037512" y="2459038"/>
            <a:chExt cx="2827338" cy="325437"/>
          </a:xfrm>
        </p:grpSpPr>
        <p:grpSp>
          <p:nvGrpSpPr>
            <p:cNvPr id="33" name="グループ化 32">
              <a:extLst>
                <a:ext uri="{FF2B5EF4-FFF2-40B4-BE49-F238E27FC236}">
                  <a16:creationId xmlns:a16="http://schemas.microsoft.com/office/drawing/2014/main" id="{D8D16E5D-953D-F11F-BF47-BE0456A7EC1A}"/>
                </a:ext>
              </a:extLst>
            </p:cNvPr>
            <p:cNvGrpSpPr/>
            <p:nvPr/>
          </p:nvGrpSpPr>
          <p:grpSpPr>
            <a:xfrm>
              <a:off x="8037512" y="2459038"/>
              <a:ext cx="2827338" cy="325437"/>
              <a:chOff x="8037512" y="2459038"/>
              <a:chExt cx="2827338" cy="325437"/>
            </a:xfrm>
          </p:grpSpPr>
          <p:sp>
            <p:nvSpPr>
              <p:cNvPr id="24612" name="Rectangle 316"/>
              <p:cNvSpPr>
                <a:spLocks noChangeArrowheads="1"/>
              </p:cNvSpPr>
              <p:nvPr/>
            </p:nvSpPr>
            <p:spPr bwMode="auto">
              <a:xfrm>
                <a:off x="8037512"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813117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9255125"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9767887"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grpSp>
        <p:sp>
          <p:nvSpPr>
            <p:cNvPr id="24616" name="Rectangle 320"/>
            <p:cNvSpPr>
              <a:spLocks noChangeArrowheads="1"/>
            </p:cNvSpPr>
            <p:nvPr/>
          </p:nvSpPr>
          <p:spPr bwMode="auto">
            <a:xfrm>
              <a:off x="8097837" y="2681287"/>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sp>
        <p:nvSpPr>
          <p:cNvPr id="41" name="正方形/長方形 40">
            <a:extLst>
              <a:ext uri="{FF2B5EF4-FFF2-40B4-BE49-F238E27FC236}">
                <a16:creationId xmlns:a16="http://schemas.microsoft.com/office/drawing/2014/main" id="{47E5AFBE-4CFA-C9F6-BD4A-014F1AB8E77E}"/>
              </a:ext>
            </a:extLst>
          </p:cNvPr>
          <p:cNvSpPr/>
          <p:nvPr/>
        </p:nvSpPr>
        <p:spPr bwMode="auto">
          <a:xfrm>
            <a:off x="1260475" y="2970210"/>
            <a:ext cx="4730750" cy="803455"/>
          </a:xfrm>
          <a:prstGeom prst="rect">
            <a:avLst/>
          </a:prstGeom>
          <a:solidFill>
            <a:srgbClr val="FFCCFF"/>
          </a:solid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バックヤード（倉庫</a:t>
            </a:r>
            <a:r>
              <a:rPr kumimoji="1" lang="ja-JP" altLang="en-US" sz="1000" b="1" i="0" u="none" strike="noStrike" cap="none" normalizeH="0" baseline="0" dirty="0">
                <a:ln>
                  <a:noFill/>
                </a:ln>
                <a:solidFill>
                  <a:schemeClr val="tx1"/>
                </a:solidFill>
                <a:effectLst/>
                <a:latin typeface="Arial" panose="020B0604020202020204" pitchFamily="34" charset="0"/>
                <a:ea typeface="ＭＳ 明朝" panose="02020609040205080304" pitchFamily="17" charset="-128"/>
              </a:rPr>
              <a:t>）</a:t>
            </a:r>
          </a:p>
        </p:txBody>
      </p:sp>
      <p:sp>
        <p:nvSpPr>
          <p:cNvPr id="42" name="テキスト ボックス 41">
            <a:extLst>
              <a:ext uri="{FF2B5EF4-FFF2-40B4-BE49-F238E27FC236}">
                <a16:creationId xmlns:a16="http://schemas.microsoft.com/office/drawing/2014/main" id="{A6E333DC-1391-DC60-D20B-45F454C8E483}"/>
              </a:ext>
            </a:extLst>
          </p:cNvPr>
          <p:cNvSpPr txBox="1"/>
          <p:nvPr/>
        </p:nvSpPr>
        <p:spPr>
          <a:xfrm>
            <a:off x="1886790" y="3576517"/>
            <a:ext cx="1813989" cy="215444"/>
          </a:xfrm>
          <a:prstGeom prst="rect">
            <a:avLst/>
          </a:prstGeom>
          <a:solidFill>
            <a:schemeClr val="accent1"/>
          </a:solidFill>
        </p:spPr>
        <p:txBody>
          <a:bodyPr wrap="square" rtlCol="0">
            <a:spAutoFit/>
          </a:bodyPr>
          <a:lstStyle/>
          <a:p>
            <a:pPr algn="ctr"/>
            <a:r>
              <a:rPr kumimoji="1" lang="ja-JP" altLang="en-US" sz="800" dirty="0">
                <a:ea typeface="ＭＳ 明朝" panose="02020609040205080304" pitchFamily="17" charset="-128"/>
              </a:rPr>
              <a:t>窓ガラス</a:t>
            </a:r>
          </a:p>
        </p:txBody>
      </p:sp>
      <p:sp>
        <p:nvSpPr>
          <p:cNvPr id="43" name="正方形/長方形 42">
            <a:extLst>
              <a:ext uri="{FF2B5EF4-FFF2-40B4-BE49-F238E27FC236}">
                <a16:creationId xmlns:a16="http://schemas.microsoft.com/office/drawing/2014/main" id="{F5A1CC4D-1025-FE9C-E822-A3FFE67CE639}"/>
              </a:ext>
            </a:extLst>
          </p:cNvPr>
          <p:cNvSpPr/>
          <p:nvPr/>
        </p:nvSpPr>
        <p:spPr bwMode="auto">
          <a:xfrm>
            <a:off x="1240933" y="3099355"/>
            <a:ext cx="339713" cy="2721497"/>
          </a:xfrm>
          <a:prstGeom prst="rect">
            <a:avLst/>
          </a:prstGeom>
          <a:solidFill>
            <a:srgbClr val="FFCCFF"/>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Arial" panose="020B0604020202020204" pitchFamily="34" charset="0"/>
              <a:ea typeface="ＭＳ 明朝" panose="02020609040205080304" pitchFamily="17" charset="-128"/>
            </a:endParaRPr>
          </a:p>
        </p:txBody>
      </p:sp>
      <p:sp>
        <p:nvSpPr>
          <p:cNvPr id="44" name="Rectangle 51">
            <a:extLst>
              <a:ext uri="{FF2B5EF4-FFF2-40B4-BE49-F238E27FC236}">
                <a16:creationId xmlns:a16="http://schemas.microsoft.com/office/drawing/2014/main" id="{17ED4A7F-4962-4188-14DF-1C95798159D6}"/>
              </a:ext>
            </a:extLst>
          </p:cNvPr>
          <p:cNvSpPr>
            <a:spLocks noChangeArrowheads="1"/>
          </p:cNvSpPr>
          <p:nvPr/>
        </p:nvSpPr>
        <p:spPr bwMode="auto">
          <a:xfrm>
            <a:off x="661988" y="2963863"/>
            <a:ext cx="520700" cy="2808287"/>
          </a:xfrm>
          <a:prstGeom prst="rect">
            <a:avLst/>
          </a:prstGeom>
          <a:noFill/>
          <a:ln w="28575" cap="rnd">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ea typeface="ＭＳ 明朝" panose="02020609040205080304" pitchFamily="17" charset="-128"/>
            </a:endParaRPr>
          </a:p>
        </p:txBody>
      </p:sp>
      <p:sp>
        <p:nvSpPr>
          <p:cNvPr id="45" name="Rectangle 54">
            <a:extLst>
              <a:ext uri="{FF2B5EF4-FFF2-40B4-BE49-F238E27FC236}">
                <a16:creationId xmlns:a16="http://schemas.microsoft.com/office/drawing/2014/main" id="{6F3D5063-8E1B-5E01-EF41-0D5A216B4817}"/>
              </a:ext>
            </a:extLst>
          </p:cNvPr>
          <p:cNvSpPr>
            <a:spLocks noChangeArrowheads="1"/>
          </p:cNvSpPr>
          <p:nvPr/>
        </p:nvSpPr>
        <p:spPr bwMode="auto">
          <a:xfrm>
            <a:off x="2460891" y="5500626"/>
            <a:ext cx="2400300" cy="26035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キャビネット①</a:t>
            </a:r>
          </a:p>
        </p:txBody>
      </p:sp>
      <p:sp>
        <p:nvSpPr>
          <p:cNvPr id="46" name="Freeform 55">
            <a:extLst>
              <a:ext uri="{FF2B5EF4-FFF2-40B4-BE49-F238E27FC236}">
                <a16:creationId xmlns:a16="http://schemas.microsoft.com/office/drawing/2014/main" id="{A49866CA-1DBA-D703-F875-392C1C118067}"/>
              </a:ext>
            </a:extLst>
          </p:cNvPr>
          <p:cNvSpPr>
            <a:spLocks/>
          </p:cNvSpPr>
          <p:nvPr/>
        </p:nvSpPr>
        <p:spPr bwMode="auto">
          <a:xfrm>
            <a:off x="1238250" y="2963863"/>
            <a:ext cx="4752975" cy="2808287"/>
          </a:xfrm>
          <a:custGeom>
            <a:avLst/>
            <a:gdLst>
              <a:gd name="T0" fmla="*/ 2147483646 w 2994"/>
              <a:gd name="T1" fmla="*/ 2147483646 h 1769"/>
              <a:gd name="T2" fmla="*/ 2147483646 w 2994"/>
              <a:gd name="T3" fmla="*/ 2147483646 h 1769"/>
              <a:gd name="T4" fmla="*/ 2147483646 w 2994"/>
              <a:gd name="T5" fmla="*/ 0 h 1769"/>
              <a:gd name="T6" fmla="*/ 0 w 2994"/>
              <a:gd name="T7" fmla="*/ 0 h 1769"/>
              <a:gd name="T8" fmla="*/ 0 w 2994"/>
              <a:gd name="T9" fmla="*/ 2147483646 h 1769"/>
              <a:gd name="T10" fmla="*/ 2147483646 w 2994"/>
              <a:gd name="T11" fmla="*/ 2147483646 h 1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4" h="1769">
                <a:moveTo>
                  <a:pt x="2767" y="1769"/>
                </a:moveTo>
                <a:lnTo>
                  <a:pt x="2994" y="1769"/>
                </a:lnTo>
                <a:lnTo>
                  <a:pt x="2994" y="0"/>
                </a:lnTo>
                <a:lnTo>
                  <a:pt x="0" y="0"/>
                </a:lnTo>
                <a:lnTo>
                  <a:pt x="0" y="1769"/>
                </a:lnTo>
                <a:lnTo>
                  <a:pt x="363" y="1769"/>
                </a:lnTo>
              </a:path>
            </a:pathLst>
          </a:custGeom>
          <a:noFill/>
          <a:ln w="25400">
            <a:solidFill>
              <a:srgbClr val="33339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47" name="Line 62">
            <a:extLst>
              <a:ext uri="{FF2B5EF4-FFF2-40B4-BE49-F238E27FC236}">
                <a16:creationId xmlns:a16="http://schemas.microsoft.com/office/drawing/2014/main" id="{3CA70C0A-F476-387B-2AD6-93E313221615}"/>
              </a:ext>
            </a:extLst>
          </p:cNvPr>
          <p:cNvSpPr>
            <a:spLocks noChangeShapeType="1"/>
          </p:cNvSpPr>
          <p:nvPr/>
        </p:nvSpPr>
        <p:spPr bwMode="auto">
          <a:xfrm flipH="1">
            <a:off x="1564217" y="3773666"/>
            <a:ext cx="2485481" cy="7938"/>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48" name="Line 63">
            <a:extLst>
              <a:ext uri="{FF2B5EF4-FFF2-40B4-BE49-F238E27FC236}">
                <a16:creationId xmlns:a16="http://schemas.microsoft.com/office/drawing/2014/main" id="{5BFD8E81-35CB-68EE-3FE2-789D3488BD3C}"/>
              </a:ext>
            </a:extLst>
          </p:cNvPr>
          <p:cNvSpPr>
            <a:spLocks noChangeShapeType="1"/>
          </p:cNvSpPr>
          <p:nvPr/>
        </p:nvSpPr>
        <p:spPr bwMode="auto">
          <a:xfrm>
            <a:off x="1597025" y="4619625"/>
            <a:ext cx="1588" cy="1152525"/>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49" name="Rectangle 72">
            <a:extLst>
              <a:ext uri="{FF2B5EF4-FFF2-40B4-BE49-F238E27FC236}">
                <a16:creationId xmlns:a16="http://schemas.microsoft.com/office/drawing/2014/main" id="{21F5D17A-8B25-F0C3-42F5-82E593DE62F8}"/>
              </a:ext>
            </a:extLst>
          </p:cNvPr>
          <p:cNvSpPr>
            <a:spLocks noChangeArrowheads="1"/>
          </p:cNvSpPr>
          <p:nvPr/>
        </p:nvSpPr>
        <p:spPr bwMode="auto">
          <a:xfrm>
            <a:off x="5800406" y="3773665"/>
            <a:ext cx="189550" cy="1171396"/>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キャビネット②</a:t>
            </a:r>
          </a:p>
        </p:txBody>
      </p:sp>
      <p:sp>
        <p:nvSpPr>
          <p:cNvPr id="50" name="Rectangle 75">
            <a:extLst>
              <a:ext uri="{FF2B5EF4-FFF2-40B4-BE49-F238E27FC236}">
                <a16:creationId xmlns:a16="http://schemas.microsoft.com/office/drawing/2014/main" id="{132FBF67-B169-62F6-1806-E057F2B14B15}"/>
              </a:ext>
            </a:extLst>
          </p:cNvPr>
          <p:cNvSpPr>
            <a:spLocks noChangeArrowheads="1"/>
          </p:cNvSpPr>
          <p:nvPr/>
        </p:nvSpPr>
        <p:spPr bwMode="auto">
          <a:xfrm>
            <a:off x="1598613" y="4619625"/>
            <a:ext cx="215900" cy="11525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mj-ea"/>
                <a:ea typeface="+mj-ea"/>
              </a:rPr>
              <a:t>キャビネット</a:t>
            </a:r>
            <a:endParaRPr lang="en-US" altLang="ja-JP" dirty="0">
              <a:latin typeface="+mj-ea"/>
              <a:ea typeface="+mj-ea"/>
            </a:endParaRPr>
          </a:p>
          <a:p>
            <a:pPr algn="ctr" eaLnBrk="1" hangingPunct="1"/>
            <a:r>
              <a:rPr lang="ja-JP" altLang="en-US" dirty="0">
                <a:latin typeface="+mj-ea"/>
                <a:ea typeface="+mj-ea"/>
              </a:rPr>
              <a:t>③</a:t>
            </a:r>
          </a:p>
        </p:txBody>
      </p:sp>
      <p:grpSp>
        <p:nvGrpSpPr>
          <p:cNvPr id="51" name="Group 79">
            <a:extLst>
              <a:ext uri="{FF2B5EF4-FFF2-40B4-BE49-F238E27FC236}">
                <a16:creationId xmlns:a16="http://schemas.microsoft.com/office/drawing/2014/main" id="{D2D6DA8B-FA14-DAA7-58A5-78C45DB98EFE}"/>
              </a:ext>
            </a:extLst>
          </p:cNvPr>
          <p:cNvGrpSpPr>
            <a:grpSpLocks/>
          </p:cNvGrpSpPr>
          <p:nvPr/>
        </p:nvGrpSpPr>
        <p:grpSpPr bwMode="auto">
          <a:xfrm>
            <a:off x="2326264" y="3828239"/>
            <a:ext cx="280987" cy="234950"/>
            <a:chOff x="3195" y="2477"/>
            <a:chExt cx="177" cy="148"/>
          </a:xfrm>
        </p:grpSpPr>
        <p:sp>
          <p:nvSpPr>
            <p:cNvPr id="52" name="Freeform 80">
              <a:extLst>
                <a:ext uri="{FF2B5EF4-FFF2-40B4-BE49-F238E27FC236}">
                  <a16:creationId xmlns:a16="http://schemas.microsoft.com/office/drawing/2014/main" id="{4157BED6-A201-7A96-C9CB-4F5A0B246962}"/>
                </a:ext>
              </a:extLst>
            </p:cNvPr>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53" name="Freeform 81">
              <a:extLst>
                <a:ext uri="{FF2B5EF4-FFF2-40B4-BE49-F238E27FC236}">
                  <a16:creationId xmlns:a16="http://schemas.microsoft.com/office/drawing/2014/main" id="{A11D6A4A-B9BE-0381-590C-E6F588816734}"/>
                </a:ext>
              </a:extLst>
            </p:cNvPr>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54" name="Freeform 82">
              <a:extLst>
                <a:ext uri="{FF2B5EF4-FFF2-40B4-BE49-F238E27FC236}">
                  <a16:creationId xmlns:a16="http://schemas.microsoft.com/office/drawing/2014/main" id="{CDEEA1CE-D5E5-F63D-B6FC-6B40CB9D22A9}"/>
                </a:ext>
              </a:extLst>
            </p:cNvPr>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55" name="Freeform 83">
              <a:extLst>
                <a:ext uri="{FF2B5EF4-FFF2-40B4-BE49-F238E27FC236}">
                  <a16:creationId xmlns:a16="http://schemas.microsoft.com/office/drawing/2014/main" id="{B5FDBBA3-5C6C-807C-DA43-ED7356056B2C}"/>
                </a:ext>
              </a:extLst>
            </p:cNvPr>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grpSp>
      <p:sp>
        <p:nvSpPr>
          <p:cNvPr id="56" name="Rectangle 84">
            <a:extLst>
              <a:ext uri="{FF2B5EF4-FFF2-40B4-BE49-F238E27FC236}">
                <a16:creationId xmlns:a16="http://schemas.microsoft.com/office/drawing/2014/main" id="{72BB41D6-689E-1742-427D-327C9B89F830}"/>
              </a:ext>
            </a:extLst>
          </p:cNvPr>
          <p:cNvSpPr>
            <a:spLocks noChangeArrowheads="1"/>
          </p:cNvSpPr>
          <p:nvPr/>
        </p:nvSpPr>
        <p:spPr bwMode="auto">
          <a:xfrm>
            <a:off x="2691388" y="3906027"/>
            <a:ext cx="827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Ｐゴシック" panose="020B0600070205080204" pitchFamily="50" charset="-128"/>
                <a:ea typeface="ＭＳ Ｐゴシック" panose="020B0600070205080204" pitchFamily="50" charset="-128"/>
              </a:rPr>
              <a:t>ガラス破損・飛散！</a:t>
            </a:r>
            <a:endParaRPr lang="ja-JP" altLang="en-US" sz="1800" dirty="0">
              <a:ea typeface="ＭＳ Ｐゴシック" panose="020B0600070205080204" pitchFamily="50" charset="-128"/>
            </a:endParaRPr>
          </a:p>
        </p:txBody>
      </p:sp>
      <p:sp>
        <p:nvSpPr>
          <p:cNvPr id="57" name="Text Box 89">
            <a:extLst>
              <a:ext uri="{FF2B5EF4-FFF2-40B4-BE49-F238E27FC236}">
                <a16:creationId xmlns:a16="http://schemas.microsoft.com/office/drawing/2014/main" id="{88467F20-329D-D5EC-4DBF-D1AC8509C8E6}"/>
              </a:ext>
            </a:extLst>
          </p:cNvPr>
          <p:cNvSpPr txBox="1">
            <a:spLocks noChangeArrowheads="1"/>
          </p:cNvSpPr>
          <p:nvPr/>
        </p:nvSpPr>
        <p:spPr bwMode="auto">
          <a:xfrm>
            <a:off x="748840" y="3756025"/>
            <a:ext cx="303673"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lnSpc>
                <a:spcPct val="50000"/>
              </a:lnSpc>
              <a:spcBef>
                <a:spcPct val="50000"/>
              </a:spcBef>
            </a:pPr>
            <a:r>
              <a:rPr lang="ja-JP" altLang="en-US" sz="1500" dirty="0">
                <a:latin typeface="ＭＳ Ｐゴシック" panose="020B0600070205080204" pitchFamily="50" charset="-128"/>
                <a:ea typeface="ＭＳ Ｐゴシック" panose="020B0600070205080204" pitchFamily="50" charset="-128"/>
              </a:rPr>
              <a:t>駐　車　場</a:t>
            </a:r>
          </a:p>
        </p:txBody>
      </p:sp>
      <p:grpSp>
        <p:nvGrpSpPr>
          <p:cNvPr id="58" name="Group 90">
            <a:extLst>
              <a:ext uri="{FF2B5EF4-FFF2-40B4-BE49-F238E27FC236}">
                <a16:creationId xmlns:a16="http://schemas.microsoft.com/office/drawing/2014/main" id="{A727F98C-D2E9-68ED-54E2-D3764C379DC4}"/>
              </a:ext>
            </a:extLst>
          </p:cNvPr>
          <p:cNvGrpSpPr>
            <a:grpSpLocks/>
          </p:cNvGrpSpPr>
          <p:nvPr/>
        </p:nvGrpSpPr>
        <p:grpSpPr bwMode="auto">
          <a:xfrm>
            <a:off x="4382873" y="3249904"/>
            <a:ext cx="249237" cy="225425"/>
            <a:chOff x="1525" y="2426"/>
            <a:chExt cx="157" cy="142"/>
          </a:xfrm>
        </p:grpSpPr>
        <p:sp>
          <p:nvSpPr>
            <p:cNvPr id="59" name="Rectangle 91">
              <a:extLst>
                <a:ext uri="{FF2B5EF4-FFF2-40B4-BE49-F238E27FC236}">
                  <a16:creationId xmlns:a16="http://schemas.microsoft.com/office/drawing/2014/main" id="{8C0F5AF0-77F0-D0E6-0EA5-C305D1D084DD}"/>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ea typeface="ＭＳ 明朝" panose="02020609040205080304" pitchFamily="17" charset="-128"/>
              </a:endParaRPr>
            </a:p>
          </p:txBody>
        </p:sp>
        <p:sp>
          <p:nvSpPr>
            <p:cNvPr id="60" name="Freeform 92">
              <a:extLst>
                <a:ext uri="{FF2B5EF4-FFF2-40B4-BE49-F238E27FC236}">
                  <a16:creationId xmlns:a16="http://schemas.microsoft.com/office/drawing/2014/main" id="{DF6BF4DC-5EFC-68AE-5752-E5931DE27571}"/>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61" name="Line 93">
              <a:extLst>
                <a:ext uri="{FF2B5EF4-FFF2-40B4-BE49-F238E27FC236}">
                  <a16:creationId xmlns:a16="http://schemas.microsoft.com/office/drawing/2014/main" id="{D467BB69-D462-E11D-9EB8-EBCCC640911F}"/>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62" name="Line 94">
              <a:extLst>
                <a:ext uri="{FF2B5EF4-FFF2-40B4-BE49-F238E27FC236}">
                  <a16:creationId xmlns:a16="http://schemas.microsoft.com/office/drawing/2014/main" id="{F9896C41-DE0D-81E3-EB8E-0A97B2A839B9}"/>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63" name="Line 95">
              <a:extLst>
                <a:ext uri="{FF2B5EF4-FFF2-40B4-BE49-F238E27FC236}">
                  <a16:creationId xmlns:a16="http://schemas.microsoft.com/office/drawing/2014/main" id="{30D89A6A-DE95-1AC3-A49E-5FE379C8A7C3}"/>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44" name="Rectangle 96">
              <a:extLst>
                <a:ext uri="{FF2B5EF4-FFF2-40B4-BE49-F238E27FC236}">
                  <a16:creationId xmlns:a16="http://schemas.microsoft.com/office/drawing/2014/main" id="{83C0E9D1-6AD4-CB64-EDEA-3565BE9406BE}"/>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ea typeface="ＭＳ 明朝" panose="02020609040205080304" pitchFamily="17" charset="-128"/>
              </a:endParaRPr>
            </a:p>
          </p:txBody>
        </p:sp>
        <p:sp>
          <p:nvSpPr>
            <p:cNvPr id="12545" name="Freeform 97">
              <a:extLst>
                <a:ext uri="{FF2B5EF4-FFF2-40B4-BE49-F238E27FC236}">
                  <a16:creationId xmlns:a16="http://schemas.microsoft.com/office/drawing/2014/main" id="{C03D2D06-4916-AC8D-967C-B763C3F2476B}"/>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12546" name="Line 98">
              <a:extLst>
                <a:ext uri="{FF2B5EF4-FFF2-40B4-BE49-F238E27FC236}">
                  <a16:creationId xmlns:a16="http://schemas.microsoft.com/office/drawing/2014/main" id="{C815E3BB-E3E5-17E5-4609-D3043B9310C4}"/>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47" name="Line 99">
              <a:extLst>
                <a:ext uri="{FF2B5EF4-FFF2-40B4-BE49-F238E27FC236}">
                  <a16:creationId xmlns:a16="http://schemas.microsoft.com/office/drawing/2014/main" id="{F99C6458-BAB3-E701-60C8-B3DCD83A6653}"/>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48" name="Line 100">
              <a:extLst>
                <a:ext uri="{FF2B5EF4-FFF2-40B4-BE49-F238E27FC236}">
                  <a16:creationId xmlns:a16="http://schemas.microsoft.com/office/drawing/2014/main" id="{18152D07-25D0-E01E-CEA1-C89A5D81A1D4}"/>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grpSp>
      <p:sp>
        <p:nvSpPr>
          <p:cNvPr id="12549" name="Rectangle 101">
            <a:extLst>
              <a:ext uri="{FF2B5EF4-FFF2-40B4-BE49-F238E27FC236}">
                <a16:creationId xmlns:a16="http://schemas.microsoft.com/office/drawing/2014/main" id="{661DC9CC-C173-3F01-7F42-CEDF83CEC889}"/>
              </a:ext>
            </a:extLst>
          </p:cNvPr>
          <p:cNvSpPr>
            <a:spLocks noChangeArrowheads="1"/>
          </p:cNvSpPr>
          <p:nvPr/>
        </p:nvSpPr>
        <p:spPr bwMode="auto">
          <a:xfrm>
            <a:off x="4687675" y="3307707"/>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6600"/>
                </a:solidFill>
                <a:latin typeface="ＭＳ Ｐゴシック" panose="020B0600070205080204" pitchFamily="50" charset="-128"/>
                <a:ea typeface="ＭＳ Ｐゴシック" panose="020B0600070205080204" pitchFamily="50" charset="-128"/>
              </a:rPr>
              <a:t>転倒・落下・棚挟まれ！</a:t>
            </a:r>
            <a:endParaRPr lang="ja-JP" altLang="en-US" sz="1800" dirty="0">
              <a:ea typeface="ＭＳ Ｐゴシック" panose="020B0600070205080204" pitchFamily="50" charset="-128"/>
            </a:endParaRPr>
          </a:p>
        </p:txBody>
      </p:sp>
      <p:pic>
        <p:nvPicPr>
          <p:cNvPr id="12550" name="Picture 102">
            <a:extLst>
              <a:ext uri="{FF2B5EF4-FFF2-40B4-BE49-F238E27FC236}">
                <a16:creationId xmlns:a16="http://schemas.microsoft.com/office/drawing/2014/main" id="{14D3C04D-A757-40D8-4E8B-D95045F19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688"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51" name="Picture 103">
            <a:extLst>
              <a:ext uri="{FF2B5EF4-FFF2-40B4-BE49-F238E27FC236}">
                <a16:creationId xmlns:a16="http://schemas.microsoft.com/office/drawing/2014/main" id="{6144CAC0-0DB7-1581-68CF-7BA345DE16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52" name="Line 109">
            <a:extLst>
              <a:ext uri="{FF2B5EF4-FFF2-40B4-BE49-F238E27FC236}">
                <a16:creationId xmlns:a16="http://schemas.microsoft.com/office/drawing/2014/main" id="{1E9D119F-3F76-35DF-D4C1-6D75C88DBD79}"/>
              </a:ext>
            </a:extLst>
          </p:cNvPr>
          <p:cNvSpPr>
            <a:spLocks noChangeShapeType="1"/>
          </p:cNvSpPr>
          <p:nvPr/>
        </p:nvSpPr>
        <p:spPr bwMode="auto">
          <a:xfrm flipH="1">
            <a:off x="2030412" y="4252912"/>
            <a:ext cx="14286" cy="151923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53" name="Line 115">
            <a:extLst>
              <a:ext uri="{FF2B5EF4-FFF2-40B4-BE49-F238E27FC236}">
                <a16:creationId xmlns:a16="http://schemas.microsoft.com/office/drawing/2014/main" id="{4512B14E-C3A1-A2D5-0DCA-4DBA15D86308}"/>
              </a:ext>
            </a:extLst>
          </p:cNvPr>
          <p:cNvSpPr>
            <a:spLocks noChangeShapeType="1"/>
          </p:cNvSpPr>
          <p:nvPr/>
        </p:nvSpPr>
        <p:spPr bwMode="auto">
          <a:xfrm>
            <a:off x="2044698" y="5413175"/>
            <a:ext cx="3434887" cy="14878"/>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54" name="Line 116">
            <a:extLst>
              <a:ext uri="{FF2B5EF4-FFF2-40B4-BE49-F238E27FC236}">
                <a16:creationId xmlns:a16="http://schemas.microsoft.com/office/drawing/2014/main" id="{59C813A6-3A4F-65ED-5E2A-72EE92DCBCF1}"/>
              </a:ext>
            </a:extLst>
          </p:cNvPr>
          <p:cNvSpPr>
            <a:spLocks noChangeShapeType="1"/>
          </p:cNvSpPr>
          <p:nvPr/>
        </p:nvSpPr>
        <p:spPr bwMode="auto">
          <a:xfrm>
            <a:off x="3068960" y="4252912"/>
            <a:ext cx="1" cy="1152525"/>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55" name="Rectangle 139">
            <a:extLst>
              <a:ext uri="{FF2B5EF4-FFF2-40B4-BE49-F238E27FC236}">
                <a16:creationId xmlns:a16="http://schemas.microsoft.com/office/drawing/2014/main" id="{AF103072-A890-0553-614E-F5B86F89E8DB}"/>
              </a:ext>
            </a:extLst>
          </p:cNvPr>
          <p:cNvSpPr>
            <a:spLocks noChangeArrowheads="1"/>
          </p:cNvSpPr>
          <p:nvPr/>
        </p:nvSpPr>
        <p:spPr bwMode="auto">
          <a:xfrm>
            <a:off x="4861191" y="5499038"/>
            <a:ext cx="428616" cy="26351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dirty="0">
                <a:ea typeface="ＭＳ 明朝" panose="02020609040205080304" pitchFamily="17" charset="-128"/>
              </a:rPr>
              <a:t>AED</a:t>
            </a:r>
            <a:endParaRPr lang="ja-JP" altLang="en-US" dirty="0">
              <a:ea typeface="ＭＳ 明朝" panose="02020609040205080304" pitchFamily="17" charset="-128"/>
            </a:endParaRPr>
          </a:p>
        </p:txBody>
      </p:sp>
      <p:graphicFrame>
        <p:nvGraphicFramePr>
          <p:cNvPr id="12556" name="表 12555">
            <a:extLst>
              <a:ext uri="{FF2B5EF4-FFF2-40B4-BE49-F238E27FC236}">
                <a16:creationId xmlns:a16="http://schemas.microsoft.com/office/drawing/2014/main" id="{A9D1C175-85AA-678C-A862-09800FDA2268}"/>
              </a:ext>
            </a:extLst>
          </p:cNvPr>
          <p:cNvGraphicFramePr>
            <a:graphicFrameLocks noGrp="1"/>
          </p:cNvGraphicFramePr>
          <p:nvPr>
            <p:extLst>
              <p:ext uri="{D42A27DB-BD31-4B8C-83A1-F6EECF244321}">
                <p14:modId xmlns:p14="http://schemas.microsoft.com/office/powerpoint/2010/main" val="2237432137"/>
              </p:ext>
            </p:extLst>
          </p:nvPr>
        </p:nvGraphicFramePr>
        <p:xfrm>
          <a:off x="2348880" y="4191774"/>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2791633582"/>
                    </a:ext>
                  </a:extLst>
                </a:gridCol>
                <a:gridCol w="244938">
                  <a:extLst>
                    <a:ext uri="{9D8B030D-6E8A-4147-A177-3AD203B41FA5}">
                      <a16:colId xmlns:a16="http://schemas.microsoft.com/office/drawing/2014/main" val="1023625123"/>
                    </a:ext>
                  </a:extLst>
                </a:gridCol>
              </a:tblGrid>
              <a:tr h="269875">
                <a:tc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227610"/>
                  </a:ext>
                </a:extLst>
              </a:tr>
              <a:tr h="269875">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60170"/>
                  </a:ext>
                </a:extLst>
              </a:tr>
              <a:tr h="269875">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240983"/>
                  </a:ext>
                </a:extLst>
              </a:tr>
            </a:tbl>
          </a:graphicData>
        </a:graphic>
      </p:graphicFrame>
      <p:graphicFrame>
        <p:nvGraphicFramePr>
          <p:cNvPr id="12557" name="表 12556">
            <a:extLst>
              <a:ext uri="{FF2B5EF4-FFF2-40B4-BE49-F238E27FC236}">
                <a16:creationId xmlns:a16="http://schemas.microsoft.com/office/drawing/2014/main" id="{1FD8FF71-C5A2-2DB8-2862-EDCDD06BD0DE}"/>
              </a:ext>
            </a:extLst>
          </p:cNvPr>
          <p:cNvGraphicFramePr>
            <a:graphicFrameLocks noGrp="1"/>
          </p:cNvGraphicFramePr>
          <p:nvPr>
            <p:extLst>
              <p:ext uri="{D42A27DB-BD31-4B8C-83A1-F6EECF244321}">
                <p14:modId xmlns:p14="http://schemas.microsoft.com/office/powerpoint/2010/main" val="1097490378"/>
              </p:ext>
            </p:extLst>
          </p:nvPr>
        </p:nvGraphicFramePr>
        <p:xfrm>
          <a:off x="4293096" y="4191774"/>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sp>
        <p:nvSpPr>
          <p:cNvPr id="12558" name="Line 109">
            <a:extLst>
              <a:ext uri="{FF2B5EF4-FFF2-40B4-BE49-F238E27FC236}">
                <a16:creationId xmlns:a16="http://schemas.microsoft.com/office/drawing/2014/main" id="{D8F9EE83-D73B-040C-032E-21F087E3F468}"/>
              </a:ext>
            </a:extLst>
          </p:cNvPr>
          <p:cNvSpPr>
            <a:spLocks noChangeShapeType="1"/>
          </p:cNvSpPr>
          <p:nvPr/>
        </p:nvSpPr>
        <p:spPr bwMode="auto">
          <a:xfrm>
            <a:off x="5458160" y="4303712"/>
            <a:ext cx="14288" cy="1538288"/>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59" name="Line 62">
            <a:extLst>
              <a:ext uri="{FF2B5EF4-FFF2-40B4-BE49-F238E27FC236}">
                <a16:creationId xmlns:a16="http://schemas.microsoft.com/office/drawing/2014/main" id="{77B7848B-19C8-078E-5CE2-0DC15756381E}"/>
              </a:ext>
            </a:extLst>
          </p:cNvPr>
          <p:cNvSpPr>
            <a:spLocks noChangeShapeType="1"/>
          </p:cNvSpPr>
          <p:nvPr/>
        </p:nvSpPr>
        <p:spPr bwMode="auto">
          <a:xfrm flipH="1" flipV="1">
            <a:off x="1567074" y="3774064"/>
            <a:ext cx="2539" cy="542920"/>
          </a:xfrm>
          <a:prstGeom prst="line">
            <a:avLst/>
          </a:prstGeom>
          <a:noFill/>
          <a:ln w="25400">
            <a:solidFill>
              <a:schemeClr val="accent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grpSp>
        <p:nvGrpSpPr>
          <p:cNvPr id="12560" name="Group 90">
            <a:extLst>
              <a:ext uri="{FF2B5EF4-FFF2-40B4-BE49-F238E27FC236}">
                <a16:creationId xmlns:a16="http://schemas.microsoft.com/office/drawing/2014/main" id="{2F87CC7E-82DD-FC05-8A93-E310791949AE}"/>
              </a:ext>
            </a:extLst>
          </p:cNvPr>
          <p:cNvGrpSpPr>
            <a:grpSpLocks/>
          </p:cNvGrpSpPr>
          <p:nvPr/>
        </p:nvGrpSpPr>
        <p:grpSpPr bwMode="auto">
          <a:xfrm>
            <a:off x="1468014" y="3307497"/>
            <a:ext cx="249237" cy="225425"/>
            <a:chOff x="1525" y="2426"/>
            <a:chExt cx="157" cy="142"/>
          </a:xfrm>
        </p:grpSpPr>
        <p:sp>
          <p:nvSpPr>
            <p:cNvPr id="12561" name="Rectangle 91">
              <a:extLst>
                <a:ext uri="{FF2B5EF4-FFF2-40B4-BE49-F238E27FC236}">
                  <a16:creationId xmlns:a16="http://schemas.microsoft.com/office/drawing/2014/main" id="{636519D1-9AB0-5866-FC38-CD5937F984F4}"/>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ea typeface="ＭＳ 明朝" panose="02020609040205080304" pitchFamily="17" charset="-128"/>
              </a:endParaRPr>
            </a:p>
          </p:txBody>
        </p:sp>
        <p:sp>
          <p:nvSpPr>
            <p:cNvPr id="12562" name="Freeform 92">
              <a:extLst>
                <a:ext uri="{FF2B5EF4-FFF2-40B4-BE49-F238E27FC236}">
                  <a16:creationId xmlns:a16="http://schemas.microsoft.com/office/drawing/2014/main" id="{B8925505-C918-05B3-C39C-4888BE5072D6}"/>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12563" name="Line 93">
              <a:extLst>
                <a:ext uri="{FF2B5EF4-FFF2-40B4-BE49-F238E27FC236}">
                  <a16:creationId xmlns:a16="http://schemas.microsoft.com/office/drawing/2014/main" id="{3A274302-82F0-195F-371D-E7EA508D7F55}"/>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64" name="Line 94">
              <a:extLst>
                <a:ext uri="{FF2B5EF4-FFF2-40B4-BE49-F238E27FC236}">
                  <a16:creationId xmlns:a16="http://schemas.microsoft.com/office/drawing/2014/main" id="{0122D123-F6F8-11EC-C60F-C544B5F44695}"/>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65" name="Line 95">
              <a:extLst>
                <a:ext uri="{FF2B5EF4-FFF2-40B4-BE49-F238E27FC236}">
                  <a16:creationId xmlns:a16="http://schemas.microsoft.com/office/drawing/2014/main" id="{D857A94A-1B9A-6DD4-A2F8-95950A52C7AF}"/>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66" name="Rectangle 96">
              <a:extLst>
                <a:ext uri="{FF2B5EF4-FFF2-40B4-BE49-F238E27FC236}">
                  <a16:creationId xmlns:a16="http://schemas.microsoft.com/office/drawing/2014/main" id="{A91B6B4A-4529-56C3-5049-2A4CA70F0DF7}"/>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ea typeface="ＭＳ 明朝" panose="02020609040205080304" pitchFamily="17" charset="-128"/>
              </a:endParaRPr>
            </a:p>
          </p:txBody>
        </p:sp>
        <p:sp>
          <p:nvSpPr>
            <p:cNvPr id="12567" name="Freeform 97">
              <a:extLst>
                <a:ext uri="{FF2B5EF4-FFF2-40B4-BE49-F238E27FC236}">
                  <a16:creationId xmlns:a16="http://schemas.microsoft.com/office/drawing/2014/main" id="{45E0138E-4C14-0A4C-1C4B-A6B7A0FD6CC9}"/>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ea typeface="ＭＳ 明朝" panose="02020609040205080304" pitchFamily="17" charset="-128"/>
              </a:endParaRPr>
            </a:p>
          </p:txBody>
        </p:sp>
        <p:sp>
          <p:nvSpPr>
            <p:cNvPr id="12568" name="Line 98">
              <a:extLst>
                <a:ext uri="{FF2B5EF4-FFF2-40B4-BE49-F238E27FC236}">
                  <a16:creationId xmlns:a16="http://schemas.microsoft.com/office/drawing/2014/main" id="{CE3033D6-E369-38B7-6787-71DFB3A3E24C}"/>
                </a:ext>
              </a:extLst>
            </p:cNvPr>
            <p:cNvSpPr>
              <a:spLocks noChangeShapeType="1"/>
            </p:cNvSpPr>
            <p:nvPr/>
          </p:nvSpPr>
          <p:spPr bwMode="auto">
            <a:xfrm>
              <a:off x="1604"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69" name="Line 99">
              <a:extLst>
                <a:ext uri="{FF2B5EF4-FFF2-40B4-BE49-F238E27FC236}">
                  <a16:creationId xmlns:a16="http://schemas.microsoft.com/office/drawing/2014/main" id="{B98DB289-C611-C176-4520-EB8CAC072D62}"/>
                </a:ext>
              </a:extLst>
            </p:cNvPr>
            <p:cNvSpPr>
              <a:spLocks noChangeShapeType="1"/>
            </p:cNvSpPr>
            <p:nvPr/>
          </p:nvSpPr>
          <p:spPr bwMode="auto">
            <a:xfrm>
              <a:off x="1620"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sp>
          <p:nvSpPr>
            <p:cNvPr id="12570" name="Line 100">
              <a:extLst>
                <a:ext uri="{FF2B5EF4-FFF2-40B4-BE49-F238E27FC236}">
                  <a16:creationId xmlns:a16="http://schemas.microsoft.com/office/drawing/2014/main" id="{CEF6FEB3-9EB8-4CAE-7E0F-9964182CB588}"/>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ea typeface="ＭＳ 明朝" panose="02020609040205080304" pitchFamily="17" charset="-128"/>
              </a:endParaRPr>
            </a:p>
          </p:txBody>
        </p:sp>
      </p:grpSp>
      <p:sp>
        <p:nvSpPr>
          <p:cNvPr id="12571" name="Rectangle 101">
            <a:extLst>
              <a:ext uri="{FF2B5EF4-FFF2-40B4-BE49-F238E27FC236}">
                <a16:creationId xmlns:a16="http://schemas.microsoft.com/office/drawing/2014/main" id="{F9AA6394-9CC8-BEB7-8B22-007E8B4178DE}"/>
              </a:ext>
            </a:extLst>
          </p:cNvPr>
          <p:cNvSpPr>
            <a:spLocks noChangeArrowheads="1"/>
          </p:cNvSpPr>
          <p:nvPr/>
        </p:nvSpPr>
        <p:spPr bwMode="auto">
          <a:xfrm>
            <a:off x="1772816" y="3365300"/>
            <a:ext cx="10048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6600"/>
                </a:solidFill>
                <a:latin typeface="ＭＳ Ｐゴシック" panose="020B0600070205080204" pitchFamily="50" charset="-128"/>
                <a:ea typeface="ＭＳ Ｐゴシック" panose="020B0600070205080204" pitchFamily="50" charset="-128"/>
              </a:rPr>
              <a:t>転倒・落下・棚挟まれ！</a:t>
            </a:r>
            <a:endParaRPr lang="ja-JP" altLang="en-US" sz="1800" dirty="0">
              <a:ea typeface="ＭＳ Ｐゴシック" panose="020B0600070205080204" pitchFamily="50" charset="-128"/>
            </a:endParaRPr>
          </a:p>
        </p:txBody>
      </p:sp>
      <p:sp>
        <p:nvSpPr>
          <p:cNvPr id="12572" name="Line 56">
            <a:extLst>
              <a:ext uri="{FF2B5EF4-FFF2-40B4-BE49-F238E27FC236}">
                <a16:creationId xmlns:a16="http://schemas.microsoft.com/office/drawing/2014/main" id="{774CF0B0-6D2B-EDEB-2B35-E7A2A2D47C45}"/>
              </a:ext>
            </a:extLst>
          </p:cNvPr>
          <p:cNvSpPr>
            <a:spLocks noChangeShapeType="1"/>
          </p:cNvSpPr>
          <p:nvPr/>
        </p:nvSpPr>
        <p:spPr bwMode="auto">
          <a:xfrm>
            <a:off x="2174875" y="5772150"/>
            <a:ext cx="3095625" cy="1588"/>
          </a:xfrm>
          <a:prstGeom prst="line">
            <a:avLst/>
          </a:prstGeom>
          <a:noFill/>
          <a:ln w="254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73" name="テキスト ボックス 12572">
            <a:extLst>
              <a:ext uri="{FF2B5EF4-FFF2-40B4-BE49-F238E27FC236}">
                <a16:creationId xmlns:a16="http://schemas.microsoft.com/office/drawing/2014/main" id="{22BA924B-080D-0405-8B14-77337DEEBB9F}"/>
              </a:ext>
            </a:extLst>
          </p:cNvPr>
          <p:cNvSpPr txBox="1"/>
          <p:nvPr/>
        </p:nvSpPr>
        <p:spPr>
          <a:xfrm>
            <a:off x="2461564" y="463535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mj-ea"/>
                <a:ea typeface="+mj-ea"/>
              </a:rPr>
              <a:t>営業部</a:t>
            </a:r>
            <a:endParaRPr kumimoji="1" lang="ja-JP" altLang="en-US" sz="800" dirty="0">
              <a:latin typeface="+mj-ea"/>
              <a:ea typeface="+mj-ea"/>
            </a:endParaRPr>
          </a:p>
        </p:txBody>
      </p:sp>
      <p:sp>
        <p:nvSpPr>
          <p:cNvPr id="12574" name="テキスト ボックス 12573">
            <a:extLst>
              <a:ext uri="{FF2B5EF4-FFF2-40B4-BE49-F238E27FC236}">
                <a16:creationId xmlns:a16="http://schemas.microsoft.com/office/drawing/2014/main" id="{AFDCBD11-7D92-752B-099D-98B0F0BC5FAF}"/>
              </a:ext>
            </a:extLst>
          </p:cNvPr>
          <p:cNvSpPr txBox="1"/>
          <p:nvPr/>
        </p:nvSpPr>
        <p:spPr>
          <a:xfrm>
            <a:off x="4396056" y="464289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mj-ea"/>
                <a:ea typeface="+mj-ea"/>
              </a:rPr>
              <a:t>管理部</a:t>
            </a:r>
            <a:endParaRPr kumimoji="1" lang="ja-JP" altLang="en-US" sz="800" dirty="0">
              <a:latin typeface="+mj-ea"/>
              <a:ea typeface="+mj-ea"/>
            </a:endParaRPr>
          </a:p>
        </p:txBody>
      </p:sp>
      <p:graphicFrame>
        <p:nvGraphicFramePr>
          <p:cNvPr id="12575" name="表 12574">
            <a:extLst>
              <a:ext uri="{FF2B5EF4-FFF2-40B4-BE49-F238E27FC236}">
                <a16:creationId xmlns:a16="http://schemas.microsoft.com/office/drawing/2014/main" id="{437FE1EC-F192-7735-4D06-C82ABE0A27FD}"/>
              </a:ext>
            </a:extLst>
          </p:cNvPr>
          <p:cNvGraphicFramePr>
            <a:graphicFrameLocks noGrp="1"/>
          </p:cNvGraphicFramePr>
          <p:nvPr>
            <p:extLst>
              <p:ext uri="{D42A27DB-BD31-4B8C-83A1-F6EECF244321}">
                <p14:modId xmlns:p14="http://schemas.microsoft.com/office/powerpoint/2010/main" val="1851987979"/>
              </p:ext>
            </p:extLst>
          </p:nvPr>
        </p:nvGraphicFramePr>
        <p:xfrm>
          <a:off x="3299165" y="4187446"/>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sp>
        <p:nvSpPr>
          <p:cNvPr id="12576" name="テキスト ボックス 12575">
            <a:extLst>
              <a:ext uri="{FF2B5EF4-FFF2-40B4-BE49-F238E27FC236}">
                <a16:creationId xmlns:a16="http://schemas.microsoft.com/office/drawing/2014/main" id="{BE13E7FA-6A92-CD71-01DF-6FA143D6468E}"/>
              </a:ext>
            </a:extLst>
          </p:cNvPr>
          <p:cNvSpPr txBox="1"/>
          <p:nvPr/>
        </p:nvSpPr>
        <p:spPr>
          <a:xfrm>
            <a:off x="3402125" y="4638564"/>
            <a:ext cx="269165" cy="461665"/>
          </a:xfrm>
          <a:prstGeom prst="rect">
            <a:avLst/>
          </a:prstGeom>
          <a:solidFill>
            <a:schemeClr val="bg1">
              <a:lumMod val="75000"/>
            </a:schemeClr>
          </a:solidFill>
        </p:spPr>
        <p:txBody>
          <a:bodyPr wrap="square" rtlCol="0" anchor="ctr">
            <a:spAutoFit/>
          </a:bodyPr>
          <a:lstStyle/>
          <a:p>
            <a:pPr algn="ctr"/>
            <a:r>
              <a:rPr kumimoji="1" lang="ja-JP" altLang="en-US" sz="800" dirty="0">
                <a:latin typeface="+mj-ea"/>
                <a:ea typeface="+mj-ea"/>
              </a:rPr>
              <a:t>物流部</a:t>
            </a:r>
          </a:p>
        </p:txBody>
      </p:sp>
      <p:sp>
        <p:nvSpPr>
          <p:cNvPr id="12577" name="Line 116">
            <a:extLst>
              <a:ext uri="{FF2B5EF4-FFF2-40B4-BE49-F238E27FC236}">
                <a16:creationId xmlns:a16="http://schemas.microsoft.com/office/drawing/2014/main" id="{47307B02-5503-48BD-8E97-D1B4EE65E33C}"/>
              </a:ext>
            </a:extLst>
          </p:cNvPr>
          <p:cNvSpPr>
            <a:spLocks noChangeShapeType="1"/>
          </p:cNvSpPr>
          <p:nvPr/>
        </p:nvSpPr>
        <p:spPr bwMode="auto">
          <a:xfrm>
            <a:off x="4056063" y="4256250"/>
            <a:ext cx="1" cy="1152525"/>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78" name="テキスト ボックス 12577">
            <a:extLst>
              <a:ext uri="{FF2B5EF4-FFF2-40B4-BE49-F238E27FC236}">
                <a16:creationId xmlns:a16="http://schemas.microsoft.com/office/drawing/2014/main" id="{61635202-3854-913C-0D0C-A94E8A224C56}"/>
              </a:ext>
            </a:extLst>
          </p:cNvPr>
          <p:cNvSpPr txBox="1"/>
          <p:nvPr/>
        </p:nvSpPr>
        <p:spPr>
          <a:xfrm>
            <a:off x="4752389" y="3566463"/>
            <a:ext cx="1152298" cy="215444"/>
          </a:xfrm>
          <a:prstGeom prst="rect">
            <a:avLst/>
          </a:prstGeom>
          <a:solidFill>
            <a:schemeClr val="accent1"/>
          </a:solidFill>
        </p:spPr>
        <p:txBody>
          <a:bodyPr wrap="square" rtlCol="0">
            <a:spAutoFit/>
          </a:bodyPr>
          <a:lstStyle/>
          <a:p>
            <a:pPr algn="ctr"/>
            <a:r>
              <a:rPr kumimoji="1" lang="ja-JP" altLang="en-US" sz="800" dirty="0">
                <a:ea typeface="ＭＳ 明朝" panose="02020609040205080304" pitchFamily="17" charset="-128"/>
              </a:rPr>
              <a:t>窓ガラス</a:t>
            </a:r>
          </a:p>
        </p:txBody>
      </p:sp>
      <p:sp>
        <p:nvSpPr>
          <p:cNvPr id="12579" name="Line 61">
            <a:extLst>
              <a:ext uri="{FF2B5EF4-FFF2-40B4-BE49-F238E27FC236}">
                <a16:creationId xmlns:a16="http://schemas.microsoft.com/office/drawing/2014/main" id="{75353EC0-D460-CF94-4A00-7D10F2942C10}"/>
              </a:ext>
            </a:extLst>
          </p:cNvPr>
          <p:cNvSpPr>
            <a:spLocks noChangeShapeType="1"/>
          </p:cNvSpPr>
          <p:nvPr/>
        </p:nvSpPr>
        <p:spPr bwMode="auto">
          <a:xfrm flipH="1">
            <a:off x="4539664" y="3763763"/>
            <a:ext cx="1439862" cy="1587"/>
          </a:xfrm>
          <a:prstGeom prst="line">
            <a:avLst/>
          </a:prstGeom>
          <a:noFill/>
          <a:ln w="25400">
            <a:solidFill>
              <a:schemeClr val="accent2"/>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ea typeface="ＭＳ 明朝" panose="02020609040205080304" pitchFamily="17" charset="-128"/>
            </a:endParaRPr>
          </a:p>
        </p:txBody>
      </p:sp>
      <p:sp>
        <p:nvSpPr>
          <p:cNvPr id="12580" name="正方形/長方形 12579">
            <a:extLst>
              <a:ext uri="{FF2B5EF4-FFF2-40B4-BE49-F238E27FC236}">
                <a16:creationId xmlns:a16="http://schemas.microsoft.com/office/drawing/2014/main" id="{BCEF38B7-0F7D-EF04-C0F8-BC19AEF44447}"/>
              </a:ext>
            </a:extLst>
          </p:cNvPr>
          <p:cNvSpPr/>
          <p:nvPr/>
        </p:nvSpPr>
        <p:spPr bwMode="auto">
          <a:xfrm>
            <a:off x="1260474" y="4808984"/>
            <a:ext cx="312001" cy="942231"/>
          </a:xfrm>
          <a:prstGeom prst="rect">
            <a:avLst/>
          </a:prstGeom>
          <a:solidFill>
            <a:srgbClr val="FFCCCC"/>
          </a:solidFill>
          <a:ln w="19050" cap="flat" cmpd="sng" algn="ctr">
            <a:solidFill>
              <a:srgbClr val="0033CC"/>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Arial" panose="020B0604020202020204" pitchFamily="34" charset="0"/>
                <a:ea typeface="ＭＳ 明朝" panose="02020609040205080304" pitchFamily="17" charset="-128"/>
              </a:rPr>
              <a:t>備品倉庫</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1655507634"/>
              </p:ext>
            </p:extLst>
          </p:nvPr>
        </p:nvGraphicFramePr>
        <p:xfrm>
          <a:off x="226368" y="2286675"/>
          <a:ext cx="6217576" cy="72635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3L×100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900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事務所・倉庫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事務所・倉庫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事務所・倉庫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事務所キャビネット①</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発電機</a:t>
                      </a:r>
                    </a:p>
                  </a:txBody>
                  <a:tcPr marL="72000" marR="72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発電機用燃料ガソリン</a:t>
                      </a:r>
                    </a:p>
                  </a:txBody>
                  <a:tcPr marL="72000" marR="72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備品倉庫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2292992525"/>
              </p:ext>
            </p:extLst>
          </p:nvPr>
        </p:nvGraphicFramePr>
        <p:xfrm>
          <a:off x="387518" y="2792760"/>
          <a:ext cx="6011525" cy="2818332"/>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危険物倉庫・可燃物保管場所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（初期消火活動）</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担当責任者である管理部長（管理課長）の指示の下、要確認箇所の被害状況を迅速に確認し、状況報告を行う。必要に応じて初期消火等の対応を行う。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機械油・燃料保管場所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（機械油の漏洩防止）</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担当責任者である管理部長（管理課長）の指示の下、機械油の保管状況について確認し、状況報告を行う。必要に応じて機械油除去作業を行う。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12990489"/>
              </p:ext>
            </p:extLst>
          </p:nvPr>
        </p:nvGraphicFramePr>
        <p:xfrm>
          <a:off x="140510" y="2238286"/>
          <a:ext cx="6576979" cy="7062478"/>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副社長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管理者（</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admin.</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設計部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設計部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設計部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設計部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技術部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技術部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技術部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技術部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施工管理部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施工管理部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施工管理部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施工管理部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469903" y="5498025"/>
            <a:ext cx="1223963" cy="720725"/>
          </a:xfrm>
          <a:prstGeom prst="wedgeRectCallout">
            <a:avLst>
              <a:gd name="adj1" fmla="val -29380"/>
              <a:gd name="adj2" fmla="val -7863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67690" y="3828161"/>
            <a:ext cx="24518" cy="24236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828161"/>
            <a:ext cx="7046" cy="24236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393126" y="652156"/>
            <a:ext cx="12700" cy="4549129"/>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06347473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058126854"/>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2096230619"/>
              </p:ext>
            </p:extLst>
          </p:nvPr>
        </p:nvGraphicFramePr>
        <p:xfrm>
          <a:off x="128561" y="2926721"/>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2793900590"/>
              </p:ext>
            </p:extLst>
          </p:nvPr>
        </p:nvGraphicFramePr>
        <p:xfrm>
          <a:off x="2427952" y="2926721"/>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92201545"/>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271750988"/>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057811345"/>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728940606"/>
              </p:ext>
            </p:extLst>
          </p:nvPr>
        </p:nvGraphicFramePr>
        <p:xfrm>
          <a:off x="2420907" y="5093992"/>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409606203"/>
              </p:ext>
            </p:extLst>
          </p:nvPr>
        </p:nvGraphicFramePr>
        <p:xfrm>
          <a:off x="2420907" y="4039138"/>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1768803793"/>
              </p:ext>
            </p:extLst>
          </p:nvPr>
        </p:nvGraphicFramePr>
        <p:xfrm>
          <a:off x="4704724" y="5093992"/>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076243807"/>
              </p:ext>
            </p:extLst>
          </p:nvPr>
        </p:nvGraphicFramePr>
        <p:xfrm>
          <a:off x="4702208" y="4028931"/>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1709630892"/>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733791833"/>
              </p:ext>
            </p:extLst>
          </p:nvPr>
        </p:nvGraphicFramePr>
        <p:xfrm>
          <a:off x="4677690" y="2926721"/>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381912454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724208649"/>
              </p:ext>
            </p:extLst>
          </p:nvPr>
        </p:nvGraphicFramePr>
        <p:xfrm>
          <a:off x="128561" y="5093992"/>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3163821587"/>
              </p:ext>
            </p:extLst>
          </p:nvPr>
        </p:nvGraphicFramePr>
        <p:xfrm>
          <a:off x="121515" y="4028931"/>
          <a:ext cx="1980000" cy="9014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3495013385"/>
              </p:ext>
            </p:extLst>
          </p:nvPr>
        </p:nvGraphicFramePr>
        <p:xfrm>
          <a:off x="115888" y="4084638"/>
          <a:ext cx="6626225" cy="4613212"/>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防火管理者</a:t>
                      </a: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システム管理</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2149449895"/>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炊き出し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（発災から数週間）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事務所周辺での炊き出し等の活動に協力し、周辺地域の復旧活動に貢献する。（作業員に余裕があれば）</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4003777645"/>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本社</a:t>
                      </a:r>
                      <a:endPar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キャビネット①</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キャビネット②</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キャビネット③</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重機</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C</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書類</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資材</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653136" y="3944888"/>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089344454"/>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〇〇資材株式会社</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愛知県岡崎市○○○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8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管理部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停電。</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従業員の安否確認中。</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従業員の安否確認結果を基に、参集要員を選定。</a:t>
                      </a: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その後詳細な復旧スケジュールを検討後、関係する取引先企業へ配布予定。</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一週間以内に生産設備の復旧・調整を完了予定。</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200" b="0" i="0" u="none" strike="noStrike" cap="none" normalizeH="0" baseline="0" dirty="0">
                          <a:ln>
                            <a:noFill/>
                          </a:ln>
                          <a:solidFill>
                            <a:srgbClr val="0070C0"/>
                          </a:solidFill>
                          <a:effectLst/>
                          <a:latin typeface="Arial" panose="020B0604020202020204" pitchFamily="34" charset="0"/>
                          <a:ea typeface="ＭＳ 明朝" panose="02020609040205080304" pitchFamily="17" charset="-128"/>
                        </a:rPr>
                        <a:t>復旧時期を逐次確認する。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4242558306"/>
              </p:ext>
            </p:extLst>
          </p:nvPr>
        </p:nvGraphicFramePr>
        <p:xfrm>
          <a:off x="435829" y="1961167"/>
          <a:ext cx="5955030" cy="74654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第二拠点</a:t>
                      </a:r>
                    </a:p>
                  </a:txBody>
                  <a:tcPr marL="36000" marR="36000" marT="36000" marB="36000" horzOverflow="overflow">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第三拠点</a:t>
                      </a: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資材倉庫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上位ｻﾌﾟﾗｲﾔ</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〇〇資材株式会社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代替生産先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建材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警備会社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警備</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重機類</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レンタリース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什器</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ファシリティーズ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資材</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通運</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仕入先①</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〇〇石油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仕入先②</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△△石油サービス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4118458812"/>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同業他社との協力</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県外（岐阜県）の協力会社</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と緊急時に一時的な人材派遣や資材支援の協定を結んでいる。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3351544389"/>
              </p:ext>
            </p:extLst>
          </p:nvPr>
        </p:nvGraphicFramePr>
        <p:xfrm>
          <a:off x="404813" y="2346325"/>
          <a:ext cx="6159500" cy="4321150"/>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在庫ﾃﾞｰﾀ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施工管理部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入出庫ﾃﾞｰﾀ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施工管理部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（一部取引先と共有）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社員ﾃﾞｰﾀ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出納ﾃﾞｰﾀ</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図面ﾃﾞｰﾀ</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技術部</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ﾃﾞｰﾀｻｰﾊﾞ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ﾊﾞｯｸｱｯﾌﾟｻｰﾊﾞ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１回</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本社ｻｰﾊﾞﾙｰﾑ</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1123950" y="4953000"/>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105834148"/>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F4E2FF52-59CF-2F05-7040-E94D4949324F}"/>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65138" y="9653632"/>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あいちＢＣＰモデル［中小建設業向け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1918918474"/>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安否確認後できる限り災害復旧事業に注力する。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3225936878"/>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協力会社のネットワークを活用することで互いに早期復旧することを目指し、</a:t>
                      </a:r>
                      <a:b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br>
                      <a:r>
                        <a:rPr kumimoji="1" lang="ja-JP" altLang="en-US" sz="10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rPr>
                        <a:t>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3651889247"/>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○○建設</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3224208074"/>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土木工事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建築工事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リフォーム</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土木工事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建築工事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リフォーム</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災害復旧業務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83091158"/>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災害復旧業務（災害協定業務、竣工物件への対応）</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1361793493"/>
              </p:ext>
            </p:extLst>
          </p:nvPr>
        </p:nvGraphicFramePr>
        <p:xfrm>
          <a:off x="507999" y="6222390"/>
          <a:ext cx="5781293" cy="2216718"/>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発災後翌日の災害復旧業務開始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（地震発生後の被害状況に応じて、他業者と協議し、個別に設定）</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従業員の被災状況に合わせ可能な限り対応する（目標</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50</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（～１週間）</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70</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b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（～２週間）</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90</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（～１か月）</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100</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14252</Words>
  <Application>Microsoft Office PowerPoint</Application>
  <PresentationFormat>A4 210 x 297 mm</PresentationFormat>
  <Paragraphs>2649</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40</vt:i4>
      </vt:variant>
    </vt:vector>
  </HeadingPairs>
  <TitlesOfParts>
    <vt:vector size="48" baseType="lpstr">
      <vt:lpstr>HG丸ｺﾞｼｯｸM-PRO</vt:lpstr>
      <vt:lpstr>ＭＳ Ｐゴシック</vt:lpstr>
      <vt:lpstr>ＭＳ Ｐ明朝</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2025-08-21T11:15:45Z</dcterms:created>
  <dcterms:modified xsi:type="dcterms:W3CDTF">2025-09-18T07:30:51Z</dcterms:modified>
</cp:coreProperties>
</file>