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2399404038"/>
              </p:ext>
            </p:extLst>
          </p:nvPr>
        </p:nvGraphicFramePr>
        <p:xfrm>
          <a:off x="64305" y="1766918"/>
          <a:ext cx="12672989" cy="7007815"/>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２０２６</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２０２７</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２０２８</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２０２９</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身の回りの安全確保（什器の固定）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耐震補強対策の実施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店舗移転の実施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各種ラックの落下防止対策の実施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設備の安全確保</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緊急地震速報</a:t>
                      </a: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地震感知器の導入</a:t>
                      </a: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endParaRPr kumimoji="1" lang="en-US" altLang="ja-JP" sz="11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400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システム・データ</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データサーバの固定対策の実施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endParaRPr kumimoji="1" lang="en-US" altLang="ja-JP" sz="11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8</a:t>
                      </a: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00</a:t>
                      </a:r>
                      <a:b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α</a:t>
                      </a: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300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150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300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
        <p:nvSpPr>
          <p:cNvPr id="3" name="AutoShape 983">
            <a:extLst>
              <a:ext uri="{FF2B5EF4-FFF2-40B4-BE49-F238E27FC236}">
                <a16:creationId xmlns:a16="http://schemas.microsoft.com/office/drawing/2014/main" id="{E465E71D-B441-91FA-7CAD-6592104697FB}"/>
              </a:ext>
            </a:extLst>
          </p:cNvPr>
          <p:cNvSpPr>
            <a:spLocks noChangeArrowheads="1"/>
          </p:cNvSpPr>
          <p:nvPr/>
        </p:nvSpPr>
        <p:spPr bwMode="auto">
          <a:xfrm>
            <a:off x="1503919" y="8887751"/>
            <a:ext cx="9575800" cy="465137"/>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ここまでで、あなたの会社のＢＣＰとして、災害が起こる前までに実施すべき対応策が整理できました。ぜひ計画的にここに挙げた対応策を実施してください。</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次の「３</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事業継続対応」では、災害発生後にどのように対応するのかを整理し、中心となる担当責任者とその役割を明確にします。</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特に、人命の安全確保に必要な対応策については、より具体的に決定します。</a:t>
            </a:r>
          </a:p>
        </p:txBody>
      </p:sp>
      <p:sp>
        <p:nvSpPr>
          <p:cNvPr id="4" name="AutoShape 1009">
            <a:extLst>
              <a:ext uri="{FF2B5EF4-FFF2-40B4-BE49-F238E27FC236}">
                <a16:creationId xmlns:a16="http://schemas.microsoft.com/office/drawing/2014/main" id="{3F2EF934-3C58-EF87-6E8A-A8E6B4C10DB5}"/>
              </a:ext>
            </a:extLst>
          </p:cNvPr>
          <p:cNvSpPr>
            <a:spLocks noChangeArrowheads="1"/>
          </p:cNvSpPr>
          <p:nvPr/>
        </p:nvSpPr>
        <p:spPr bwMode="auto">
          <a:xfrm>
            <a:off x="6616824" y="3072408"/>
            <a:ext cx="2374900" cy="522287"/>
          </a:xfrm>
          <a:prstGeom prst="wedgeRectCallout">
            <a:avLst>
              <a:gd name="adj1" fmla="val -44852"/>
              <a:gd name="adj2" fmla="val 84648"/>
            </a:avLst>
          </a:prstGeom>
          <a:solidFill>
            <a:schemeClr val="accent5"/>
          </a:solidFill>
          <a:ln w="9525">
            <a:solidFill>
              <a:srgbClr val="003300"/>
            </a:solidFill>
            <a:miter lim="800000"/>
            <a:headEnd/>
            <a:tailEnd/>
          </a:ln>
          <a:effectLst/>
        </p:spPr>
        <p:txBody>
          <a:bodyPr/>
          <a:lstStyle/>
          <a:p>
            <a:r>
              <a:rPr lang="ja-JP" altLang="en-US" sz="900" dirty="0">
                <a:solidFill>
                  <a:srgbClr val="003300"/>
                </a:solidFill>
                <a:latin typeface="+mn-ea"/>
                <a:ea typeface="+mn-ea"/>
              </a:rPr>
              <a:t>ＢＣＰ対応に十分な費用を工面できない</a:t>
            </a:r>
          </a:p>
          <a:p>
            <a:r>
              <a:rPr lang="ja-JP" altLang="en-US" sz="900" dirty="0">
                <a:solidFill>
                  <a:srgbClr val="003300"/>
                </a:solidFill>
                <a:latin typeface="+mn-ea"/>
                <a:ea typeface="+mn-ea"/>
              </a:rPr>
              <a:t>場合には、費用をあまり必要としない対策から取り組みましょう。</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723819908"/>
              </p:ext>
            </p:extLst>
          </p:nvPr>
        </p:nvGraphicFramePr>
        <p:xfrm>
          <a:off x="485775" y="3767583"/>
          <a:ext cx="10739438" cy="4882036"/>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各店舗店長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各店舗</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ホール責任者</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総務・経理</a:t>
                      </a:r>
                      <a:b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各店舗店長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各店舗店長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各店舗</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料理長・調理師</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総務部長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各店舗店長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各店舗</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料理長・調理師</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総務部長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各店舗店長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総務・経理</a:t>
                      </a:r>
                      <a:b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総務・経理</a:t>
                      </a:r>
                      <a:b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36000" marR="36000" marT="36000" marB="36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1090977271"/>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本店店長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□□店店長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1112620067"/>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半田市内で震度５強以上の地震が発生したとき</a:t>
                      </a:r>
                      <a:endParaRPr kumimoji="1" lang="en-US"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3559325994"/>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ＢＣＰ発動基準と同様</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3" name="AutoShape 142">
            <a:extLst>
              <a:ext uri="{FF2B5EF4-FFF2-40B4-BE49-F238E27FC236}">
                <a16:creationId xmlns:a16="http://schemas.microsoft.com/office/drawing/2014/main" id="{7F17DF6B-8EBB-C64D-8449-9D73929E06C1}"/>
              </a:ext>
            </a:extLst>
          </p:cNvPr>
          <p:cNvSpPr>
            <a:spLocks noChangeArrowheads="1"/>
          </p:cNvSpPr>
          <p:nvPr/>
        </p:nvSpPr>
        <p:spPr bwMode="auto">
          <a:xfrm>
            <a:off x="9655146" y="4478090"/>
            <a:ext cx="3012355" cy="367978"/>
          </a:xfrm>
          <a:prstGeom prst="wedgeRectCallout">
            <a:avLst>
              <a:gd name="adj1" fmla="val 10729"/>
              <a:gd name="adj2" fmla="val -296305"/>
            </a:avLst>
          </a:prstGeom>
          <a:solidFill>
            <a:schemeClr val="accent5"/>
          </a:solidFill>
          <a:ln w="9525">
            <a:solidFill>
              <a:srgbClr val="003300"/>
            </a:solidFill>
            <a:miter lim="800000"/>
            <a:headEnd/>
            <a:tailEnd/>
          </a:ln>
          <a:effectLst/>
        </p:spPr>
        <p:txBody>
          <a:bodyPr lIns="90000" tIns="46800" rIns="90000" bIns="46800"/>
          <a:lstStyle/>
          <a:p>
            <a:r>
              <a:rPr lang="ja-JP" altLang="en-US" sz="900" dirty="0">
                <a:solidFill>
                  <a:srgbClr val="003300"/>
                </a:solidFill>
                <a:latin typeface="+mn-ea"/>
                <a:ea typeface="+mn-ea"/>
              </a:rPr>
              <a:t>担当責任者が不在の場合もありますので、第二順位（及び第三順位）の担当者も決めておきましょう。</a:t>
            </a:r>
          </a:p>
        </p:txBody>
      </p:sp>
      <p:sp>
        <p:nvSpPr>
          <p:cNvPr id="5" name="AutoShape 74">
            <a:extLst>
              <a:ext uri="{FF2B5EF4-FFF2-40B4-BE49-F238E27FC236}">
                <a16:creationId xmlns:a16="http://schemas.microsoft.com/office/drawing/2014/main" id="{2ACA6203-34A0-CA86-1516-A2A0E54C7FEC}"/>
              </a:ext>
            </a:extLst>
          </p:cNvPr>
          <p:cNvSpPr>
            <a:spLocks noChangeArrowheads="1"/>
          </p:cNvSpPr>
          <p:nvPr/>
        </p:nvSpPr>
        <p:spPr bwMode="auto">
          <a:xfrm>
            <a:off x="5114925" y="9337104"/>
            <a:ext cx="7200900" cy="193675"/>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ここで決めたＢＣＰ対応を従業員に定着させるための方策を、次の「４</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教育・訓練計画」で検討します。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178302110"/>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花子</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愛知　五郎</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945792212"/>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235815674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名古屋市○○９－９９９９</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１９</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年</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月</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日</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型</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259419216"/>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食品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設備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酒店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食品衛生組合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通運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1421122600"/>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愛知県内で震度５強以上の地震が発生したとき</a:t>
                      </a:r>
                    </a:p>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2136130632"/>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同上</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本店駐車場</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本店周辺　△△ビル屋上</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752821492"/>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.ne.jp</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ー</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331841024"/>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lang="ja-JP" altLang="en-US" sz="900" b="0" i="0" dirty="0">
                          <a:solidFill>
                            <a:srgbClr val="C00000"/>
                          </a:solidFill>
                          <a:ea typeface="ＭＳ 明朝" panose="02020609040205080304" pitchFamily="17" charset="-128"/>
                        </a:rPr>
                        <a:t>株式会社○○亭</a:t>
                      </a:r>
                      <a:endParaRPr kumimoji="1" lang="ja-JP" altLang="ja-JP" sz="900" b="0" i="0" u="none" strike="noStrike" cap="none" normalizeH="0" baseline="0" dirty="0">
                        <a:ln>
                          <a:noFill/>
                        </a:ln>
                        <a:solidFill>
                          <a:srgbClr val="C00000"/>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3375</Words>
  <Application>Microsoft Office PowerPoint</Application>
  <PresentationFormat>A3 297x420 mm</PresentationFormat>
  <Paragraphs>360</Paragraphs>
  <Slides>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HG丸ｺﾞｼｯｸM-PRO</vt:lpstr>
      <vt:lpstr>ＭＳ Ｐ明朝</vt: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2025-08-21T11:04:25Z</dcterms:created>
  <dcterms:modified xsi:type="dcterms:W3CDTF">2025-08-21T11:04:31Z</dcterms:modified>
</cp:coreProperties>
</file>