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mailto:***@***.ne.jp"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［中小飲食店向け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938396033"/>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285997B0-3325-1730-8CF7-744969E1D00B}"/>
              </a:ext>
            </a:extLst>
          </p:cNvPr>
          <p:cNvSpPr txBox="1">
            <a:spLocks noChangeArrowheads="1"/>
          </p:cNvSpPr>
          <p:nvPr/>
        </p:nvSpPr>
        <p:spPr bwMode="auto">
          <a:xfrm>
            <a:off x="3717032" y="1136650"/>
            <a:ext cx="2925068" cy="902428"/>
          </a:xfrm>
          <a:prstGeom prst="rect">
            <a:avLst/>
          </a:prstGeom>
          <a:solidFill>
            <a:schemeClr val="accent5"/>
          </a:solidFill>
          <a:ln w="9525">
            <a:solidFill>
              <a:srgbClr val="003300"/>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050" b="0" dirty="0">
                <a:solidFill>
                  <a:srgbClr val="003300"/>
                </a:solidFill>
                <a:latin typeface="ＭＳ ゴシック" panose="020B0609070205080204" pitchFamily="49" charset="-128"/>
                <a:ea typeface="ＭＳ ゴシック" panose="020B0609070205080204" pitchFamily="49" charset="-128"/>
              </a:rPr>
              <a:t>◇</a:t>
            </a:r>
            <a:r>
              <a:rPr lang="ja-JP" altLang="en-US" sz="1050" b="0" dirty="0">
                <a:solidFill>
                  <a:srgbClr val="003300"/>
                </a:solidFill>
                <a:latin typeface="ＭＳ ゴシック" panose="020B0609070205080204" pitchFamily="49" charset="-128"/>
                <a:ea typeface="ＭＳ ゴシック" panose="020B0609070205080204" pitchFamily="49" charset="-128"/>
              </a:rPr>
              <a:t>記入例の企業概要</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・名称　　株式会社○○亭</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・所在　　半田市に２拠点</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・規模　　３０人程度</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・業種　　飲食店</a:t>
            </a:r>
          </a:p>
        </p:txBody>
      </p:sp>
      <p:sp>
        <p:nvSpPr>
          <p:cNvPr id="4" name="Text Box 35">
            <a:extLst>
              <a:ext uri="{FF2B5EF4-FFF2-40B4-BE49-F238E27FC236}">
                <a16:creationId xmlns:a16="http://schemas.microsoft.com/office/drawing/2014/main" id="{9054417C-E453-EC6C-4711-968AAF64B1FB}"/>
              </a:ext>
            </a:extLst>
          </p:cNvPr>
          <p:cNvSpPr txBox="1">
            <a:spLocks noChangeArrowheads="1"/>
          </p:cNvSpPr>
          <p:nvPr/>
        </p:nvSpPr>
        <p:spPr bwMode="auto">
          <a:xfrm>
            <a:off x="2449513" y="5568950"/>
            <a:ext cx="1977121"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＜記入例＞</a:t>
            </a:r>
          </a:p>
        </p:txBody>
      </p:sp>
      <p:sp>
        <p:nvSpPr>
          <p:cNvPr id="5" name="Text Box 22">
            <a:extLst>
              <a:ext uri="{FF2B5EF4-FFF2-40B4-BE49-F238E27FC236}">
                <a16:creationId xmlns:a16="http://schemas.microsoft.com/office/drawing/2014/main" id="{09C4BE6F-A559-6A19-6060-A4D51705BC92}"/>
              </a:ext>
            </a:extLst>
          </p:cNvPr>
          <p:cNvSpPr txBox="1">
            <a:spLocks noChangeArrowheads="1"/>
          </p:cNvSpPr>
          <p:nvPr/>
        </p:nvSpPr>
        <p:spPr bwMode="auto">
          <a:xfrm>
            <a:off x="2449513" y="7545288"/>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solidFill>
                  <a:srgbClr val="C00000"/>
                </a:solidFill>
                <a:latin typeface="ＭＳ 明朝" panose="02020609040205080304" pitchFamily="17" charset="-128"/>
                <a:ea typeface="ＭＳ 明朝" panose="02020609040205080304" pitchFamily="17" charset="-128"/>
              </a:rPr>
              <a:t>（株）○○亭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62511850"/>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　</a:t>
                      </a:r>
                      <a:endParaRPr kumimoji="1" lang="ja-JP" altLang="en-US" sz="18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７１</a:t>
                      </a:r>
                      <a:endParaRPr kumimoji="1" lang="ja-JP" altLang="en-US" sz="1800" b="0" i="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4" name="Text Box 749">
            <a:extLst>
              <a:ext uri="{FF2B5EF4-FFF2-40B4-BE49-F238E27FC236}">
                <a16:creationId xmlns:a16="http://schemas.microsoft.com/office/drawing/2014/main" id="{2DC21B75-510C-9DAB-7AC3-2C786D50BF7B}"/>
              </a:ext>
            </a:extLst>
          </p:cNvPr>
          <p:cNvSpPr txBox="1">
            <a:spLocks noChangeArrowheads="1"/>
          </p:cNvSpPr>
          <p:nvPr/>
        </p:nvSpPr>
        <p:spPr bwMode="auto">
          <a:xfrm>
            <a:off x="1628800" y="2576736"/>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200" b="1"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201">
            <a:extLst>
              <a:ext uri="{FF2B5EF4-FFF2-40B4-BE49-F238E27FC236}">
                <a16:creationId xmlns:a16="http://schemas.microsoft.com/office/drawing/2014/main" id="{63CE1445-E2C2-93E9-9C6F-30BFC8A54413}"/>
              </a:ext>
            </a:extLst>
          </p:cNvPr>
          <p:cNvSpPr>
            <a:spLocks noChangeArrowheads="1"/>
          </p:cNvSpPr>
          <p:nvPr/>
        </p:nvSpPr>
        <p:spPr bwMode="auto">
          <a:xfrm>
            <a:off x="5573712" y="3478171"/>
            <a:ext cx="1150938" cy="576262"/>
          </a:xfrm>
          <a:prstGeom prst="rect">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8" name="Line 10">
            <a:extLst>
              <a:ext uri="{FF2B5EF4-FFF2-40B4-BE49-F238E27FC236}">
                <a16:creationId xmlns:a16="http://schemas.microsoft.com/office/drawing/2014/main" id="{6843B304-60AC-7FEC-289B-D1E59832E952}"/>
              </a:ext>
            </a:extLst>
          </p:cNvPr>
          <p:cNvSpPr>
            <a:spLocks noChangeShapeType="1"/>
          </p:cNvSpPr>
          <p:nvPr/>
        </p:nvSpPr>
        <p:spPr bwMode="auto">
          <a:xfrm flipV="1">
            <a:off x="1669247" y="3816106"/>
            <a:ext cx="3904465" cy="1749278"/>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1" name="Text Box 749">
            <a:extLst>
              <a:ext uri="{FF2B5EF4-FFF2-40B4-BE49-F238E27FC236}">
                <a16:creationId xmlns:a16="http://schemas.microsoft.com/office/drawing/2014/main" id="{C928CF05-F2B1-5FC6-6544-165C3ED3FDCE}"/>
              </a:ext>
            </a:extLst>
          </p:cNvPr>
          <p:cNvSpPr txBox="1">
            <a:spLocks noChangeArrowheads="1"/>
          </p:cNvSpPr>
          <p:nvPr/>
        </p:nvSpPr>
        <p:spPr bwMode="auto">
          <a:xfrm>
            <a:off x="1128115" y="5482377"/>
            <a:ext cx="514739"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3" name="Text Box 749">
            <a:extLst>
              <a:ext uri="{FF2B5EF4-FFF2-40B4-BE49-F238E27FC236}">
                <a16:creationId xmlns:a16="http://schemas.microsoft.com/office/drawing/2014/main" id="{611A8177-92A1-AF29-E0F4-0A146BA90BEB}"/>
              </a:ext>
            </a:extLst>
          </p:cNvPr>
          <p:cNvSpPr txBox="1">
            <a:spLocks noChangeArrowheads="1"/>
          </p:cNvSpPr>
          <p:nvPr/>
        </p:nvSpPr>
        <p:spPr bwMode="auto">
          <a:xfrm>
            <a:off x="2907255" y="7878164"/>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4" name="Line 10">
            <a:extLst>
              <a:ext uri="{FF2B5EF4-FFF2-40B4-BE49-F238E27FC236}">
                <a16:creationId xmlns:a16="http://schemas.microsoft.com/office/drawing/2014/main" id="{5F300B71-9D4E-C945-B011-960D58E507A8}"/>
              </a:ext>
            </a:extLst>
          </p:cNvPr>
          <p:cNvSpPr>
            <a:spLocks noChangeShapeType="1"/>
          </p:cNvSpPr>
          <p:nvPr/>
        </p:nvSpPr>
        <p:spPr bwMode="auto">
          <a:xfrm flipV="1">
            <a:off x="3429000" y="4054433"/>
            <a:ext cx="2713427" cy="382373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3676155564"/>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3" name="AutoShape 223">
            <a:extLst>
              <a:ext uri="{FF2B5EF4-FFF2-40B4-BE49-F238E27FC236}">
                <a16:creationId xmlns:a16="http://schemas.microsoft.com/office/drawing/2014/main" id="{BB212C90-EF58-B375-1FE8-64127F674193}"/>
              </a:ext>
            </a:extLst>
          </p:cNvPr>
          <p:cNvSpPr>
            <a:spLocks noChangeArrowheads="1"/>
          </p:cNvSpPr>
          <p:nvPr/>
        </p:nvSpPr>
        <p:spPr bwMode="auto">
          <a:xfrm>
            <a:off x="2633346" y="3450896"/>
            <a:ext cx="2160587" cy="503238"/>
          </a:xfrm>
          <a:prstGeom prst="wedgeRectCallout">
            <a:avLst>
              <a:gd name="adj1" fmla="val 81026"/>
              <a:gd name="adj2" fmla="val 397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4" name="AutoShape 225">
            <a:extLst>
              <a:ext uri="{FF2B5EF4-FFF2-40B4-BE49-F238E27FC236}">
                <a16:creationId xmlns:a16="http://schemas.microsoft.com/office/drawing/2014/main" id="{5D8CEC4E-FED7-6011-BFEC-9109C6691223}"/>
              </a:ext>
            </a:extLst>
          </p:cNvPr>
          <p:cNvSpPr>
            <a:spLocks noChangeArrowheads="1"/>
          </p:cNvSpPr>
          <p:nvPr/>
        </p:nvSpPr>
        <p:spPr bwMode="auto">
          <a:xfrm>
            <a:off x="3509009" y="7815164"/>
            <a:ext cx="3095625" cy="360362"/>
          </a:xfrm>
          <a:prstGeom prst="wedgeRectCallout">
            <a:avLst>
              <a:gd name="adj1" fmla="val 33723"/>
              <a:gd name="adj2" fmla="val -23123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2786757977"/>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2758861875"/>
              </p:ext>
            </p:extLst>
          </p:nvPr>
        </p:nvGraphicFramePr>
        <p:xfrm>
          <a:off x="333375" y="5400171"/>
          <a:ext cx="5878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468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36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４５</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１３</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１７０</a:t>
                      </a: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５，９７０</a:t>
                      </a: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
        <p:nvSpPr>
          <p:cNvPr id="4" name="AutoShape 116">
            <a:extLst>
              <a:ext uri="{FF2B5EF4-FFF2-40B4-BE49-F238E27FC236}">
                <a16:creationId xmlns:a16="http://schemas.microsoft.com/office/drawing/2014/main" id="{C91B95A4-4E2D-58A5-837B-B86ACC13FD7B}"/>
              </a:ext>
            </a:extLst>
          </p:cNvPr>
          <p:cNvSpPr>
            <a:spLocks noChangeArrowheads="1"/>
          </p:cNvSpPr>
          <p:nvPr/>
        </p:nvSpPr>
        <p:spPr bwMode="auto">
          <a:xfrm>
            <a:off x="5083906" y="2259294"/>
            <a:ext cx="1584325" cy="504825"/>
          </a:xfrm>
          <a:prstGeom prst="wedgeRectCallout">
            <a:avLst>
              <a:gd name="adj1" fmla="val -39797"/>
              <a:gd name="adj2" fmla="val 82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応急対策や当面の運転資金として、売上高１か月分を確保しましょう。（</a:t>
            </a:r>
            <a:r>
              <a:rPr lang="en-US" altLang="ja-JP" sz="900" b="0" dirty="0">
                <a:solidFill>
                  <a:srgbClr val="003300"/>
                </a:solidFill>
                <a:latin typeface="ＭＳ ゴシック" panose="020B0609070205080204" pitchFamily="49" charset="-128"/>
                <a:ea typeface="ＭＳ ゴシック" panose="020B0609070205080204" pitchFamily="49" charset="-128"/>
              </a:rPr>
              <a:t>※</a:t>
            </a:r>
            <a:r>
              <a:rPr lang="ja-JP" altLang="en-US" sz="900" b="0" dirty="0">
                <a:solidFill>
                  <a:srgbClr val="003300"/>
                </a:solidFill>
                <a:latin typeface="ＭＳ ゴシック" panose="020B0609070205080204" pitchFamily="49" charset="-128"/>
                <a:ea typeface="ＭＳ ゴシック" panose="020B0609070205080204" pitchFamily="49" charset="-128"/>
              </a:rPr>
              <a:t>）</a:t>
            </a:r>
          </a:p>
        </p:txBody>
      </p:sp>
      <p:sp>
        <p:nvSpPr>
          <p:cNvPr id="5" name="AutoShape 117">
            <a:extLst>
              <a:ext uri="{FF2B5EF4-FFF2-40B4-BE49-F238E27FC236}">
                <a16:creationId xmlns:a16="http://schemas.microsoft.com/office/drawing/2014/main" id="{53C50296-4835-A506-D1F7-A621DC95633D}"/>
              </a:ext>
            </a:extLst>
          </p:cNvPr>
          <p:cNvSpPr>
            <a:spLocks noChangeArrowheads="1"/>
          </p:cNvSpPr>
          <p:nvPr/>
        </p:nvSpPr>
        <p:spPr bwMode="auto">
          <a:xfrm>
            <a:off x="2839341" y="6822030"/>
            <a:ext cx="2139526" cy="371475"/>
          </a:xfrm>
          <a:prstGeom prst="wedgeRectCallout">
            <a:avLst>
              <a:gd name="adj1" fmla="val 31538"/>
              <a:gd name="adj2" fmla="val 1818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「復旧期間の最大値」を用いて、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その期間に必要な支払額を概算します。</a:t>
            </a:r>
          </a:p>
        </p:txBody>
      </p:sp>
      <p:sp>
        <p:nvSpPr>
          <p:cNvPr id="6" name="AutoShape 71">
            <a:extLst>
              <a:ext uri="{FF2B5EF4-FFF2-40B4-BE49-F238E27FC236}">
                <a16:creationId xmlns:a16="http://schemas.microsoft.com/office/drawing/2014/main" id="{8C3BBC62-29C6-800F-F345-96EF8DB026AC}"/>
              </a:ext>
            </a:extLst>
          </p:cNvPr>
          <p:cNvSpPr>
            <a:spLocks noChangeArrowheads="1"/>
          </p:cNvSpPr>
          <p:nvPr/>
        </p:nvSpPr>
        <p:spPr bwMode="auto">
          <a:xfrm>
            <a:off x="329696" y="9201176"/>
            <a:ext cx="5976938" cy="4905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ここまでに確認したあなたの会社の被害状況を基に、「２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５　被害想定に基づくＢＣＰ対応策の検討」</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では、より詳細に重要業務に必要な経営資源が受ける被害の影響を分析し、目標とする時間内での</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復旧が難しい要因については、その対応策を検討します。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89">
            <a:extLst>
              <a:ext uri="{FF2B5EF4-FFF2-40B4-BE49-F238E27FC236}">
                <a16:creationId xmlns:a16="http://schemas.microsoft.com/office/drawing/2014/main" id="{52F3745E-4C73-2B7E-B773-0EF2160F9878}"/>
              </a:ext>
            </a:extLst>
          </p:cNvPr>
          <p:cNvGraphicFramePr>
            <a:graphicFrameLocks noGrp="1"/>
          </p:cNvGraphicFramePr>
          <p:nvPr>
            <p:extLst>
              <p:ext uri="{D42A27DB-BD31-4B8C-83A1-F6EECF244321}">
                <p14:modId xmlns:p14="http://schemas.microsoft.com/office/powerpoint/2010/main" val="838708241"/>
              </p:ext>
            </p:extLst>
          </p:nvPr>
        </p:nvGraphicFramePr>
        <p:xfrm>
          <a:off x="677873" y="2580461"/>
          <a:ext cx="5912838" cy="6681956"/>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調理スタッフ　３名</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臨時のアルバイトで対応可</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ホールスタッフ　</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4</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名</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店長　</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名　　本部責任者　１名</a:t>
                      </a:r>
                    </a:p>
                  </a:txBody>
                  <a:tcPr marL="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店舗・事務所が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本店店舗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4155777"/>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ガスコンロ、冷蔵庫など</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レンタル品等で対応可能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調理器具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原材料・商品・</a:t>
                      </a:r>
                      <a:endParaRPr kumimoji="1" lang="en-US" altLang="ja-JP"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原材料・商品が必要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食材、調味料、飲料</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仕入業者Ｘ⇒Ｙに変更可能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890027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873367"/>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食材仕入れルート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▲▲運送に変更可能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飲料仕入れルート</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○○商店に変更可能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非常用発電機（○時間分）</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都市ガス</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上下水道</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POS/</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レジシステム</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予約台帳　（紙）</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店舗管理システム（売上・在庫）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平時の運転資金</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200</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万円</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□□店は</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150</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万円</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平時の仕入れ資金</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300</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万円</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□□店は</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200</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万円</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Ｐゴシック" panose="020B0600070205080204" pitchFamily="50" charset="-128"/>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電話・インターネット回線</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942524456"/>
              </p:ext>
            </p:extLst>
          </p:nvPr>
        </p:nvGraphicFramePr>
        <p:xfrm>
          <a:off x="166193" y="2570007"/>
          <a:ext cx="468000" cy="6736218"/>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9539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3616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zh-TW"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本店　店舗内飲食</a:t>
                      </a: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2004654">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
        <p:nvSpPr>
          <p:cNvPr id="3" name="AutoShape 118">
            <a:extLst>
              <a:ext uri="{FF2B5EF4-FFF2-40B4-BE49-F238E27FC236}">
                <a16:creationId xmlns:a16="http://schemas.microsoft.com/office/drawing/2014/main" id="{05AFBC00-006A-1B6D-3275-042A0B2172AB}"/>
              </a:ext>
            </a:extLst>
          </p:cNvPr>
          <p:cNvSpPr>
            <a:spLocks noChangeArrowheads="1"/>
          </p:cNvSpPr>
          <p:nvPr/>
        </p:nvSpPr>
        <p:spPr bwMode="auto">
          <a:xfrm>
            <a:off x="2668553" y="2164686"/>
            <a:ext cx="4071972" cy="398957"/>
          </a:xfrm>
          <a:prstGeom prst="wedgeRectCallout">
            <a:avLst>
              <a:gd name="adj1" fmla="val -15449"/>
              <a:gd name="adj2" fmla="val 7290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5" name="AutoShape 119">
            <a:extLst>
              <a:ext uri="{FF2B5EF4-FFF2-40B4-BE49-F238E27FC236}">
                <a16:creationId xmlns:a16="http://schemas.microsoft.com/office/drawing/2014/main" id="{77D9FB85-5445-46A8-8F7F-8EE0A3B01ECE}"/>
              </a:ext>
            </a:extLst>
          </p:cNvPr>
          <p:cNvSpPr>
            <a:spLocks noChangeArrowheads="1"/>
          </p:cNvSpPr>
          <p:nvPr/>
        </p:nvSpPr>
        <p:spPr bwMode="auto">
          <a:xfrm>
            <a:off x="1810640" y="3375429"/>
            <a:ext cx="1566552" cy="369332"/>
          </a:xfrm>
          <a:prstGeom prst="wedgeRectCallout">
            <a:avLst>
              <a:gd name="adj1" fmla="val -131968"/>
              <a:gd name="adj2" fmla="val 84964"/>
            </a:avLst>
          </a:prstGeom>
          <a:solidFill>
            <a:schemeClr val="accent5"/>
          </a:solidFill>
          <a:ln w="9525">
            <a:solidFill>
              <a:srgbClr val="003300"/>
            </a:solidFill>
            <a:miter lim="800000"/>
            <a:headEnd/>
            <a:tailEnd/>
          </a:ln>
          <a:effec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２</a:t>
            </a:r>
            <a:r>
              <a:rPr lang="en-US" altLang="ja-JP" sz="900" b="0" dirty="0">
                <a:latin typeface="ＭＳ ゴシック" panose="020B0609070205080204" pitchFamily="49" charset="-128"/>
                <a:ea typeface="ＭＳ ゴシック" panose="020B0609070205080204" pitchFamily="49" charset="-128"/>
              </a:rPr>
              <a:t>.</a:t>
            </a:r>
            <a:r>
              <a:rPr lang="ja-JP" altLang="en-US" sz="900" b="0" dirty="0">
                <a:latin typeface="ＭＳ ゴシック" panose="020B0609070205080204" pitchFamily="49" charset="-128"/>
                <a:ea typeface="ＭＳ ゴシック" panose="020B0609070205080204" pitchFamily="49" charset="-128"/>
              </a:rPr>
              <a:t>２で決定した重要業務</a:t>
            </a:r>
            <a:r>
              <a:rPr lang="ja-JP" altLang="en-US" sz="900" b="0" dirty="0">
                <a:solidFill>
                  <a:srgbClr val="003300"/>
                </a:solidFill>
                <a:latin typeface="ＭＳ ゴシック" panose="020B0609070205080204" pitchFamily="49" charset="-128"/>
                <a:ea typeface="ＭＳ ゴシック" panose="020B0609070205080204" pitchFamily="49" charset="-128"/>
              </a:rPr>
              <a:t>を記入してください。</a:t>
            </a:r>
          </a:p>
        </p:txBody>
      </p:sp>
      <p:sp>
        <p:nvSpPr>
          <p:cNvPr id="6" name="AutoShape 122">
            <a:extLst>
              <a:ext uri="{FF2B5EF4-FFF2-40B4-BE49-F238E27FC236}">
                <a16:creationId xmlns:a16="http://schemas.microsoft.com/office/drawing/2014/main" id="{65FF9E8A-9E08-58AE-CC63-68E63F1D36A5}"/>
              </a:ext>
            </a:extLst>
          </p:cNvPr>
          <p:cNvSpPr>
            <a:spLocks noChangeArrowheads="1"/>
          </p:cNvSpPr>
          <p:nvPr/>
        </p:nvSpPr>
        <p:spPr bwMode="auto">
          <a:xfrm>
            <a:off x="1906993" y="4923904"/>
            <a:ext cx="1373846" cy="369332"/>
          </a:xfrm>
          <a:prstGeom prst="wedgeRectCallout">
            <a:avLst>
              <a:gd name="adj1" fmla="val -67931"/>
              <a:gd name="adj2" fmla="val 47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着眼する経営資源の</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種類を示しています。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560214268"/>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lvl="0" indent="-85725" eaLnBrk="1" hangingPunct="1">
                        <a:spcBef>
                          <a:spcPct val="20000"/>
                        </a:spcBef>
                        <a:buFontTx/>
                        <a:buChar char="•"/>
                      </a:pPr>
                      <a:r>
                        <a:rPr lang="ja-JP" altLang="en-US" sz="1000" i="0" dirty="0">
                          <a:solidFill>
                            <a:srgbClr val="C00000"/>
                          </a:solidFill>
                          <a:latin typeface="ＭＳ 明朝" panose="02020609040205080304" pitchFamily="17" charset="-128"/>
                          <a:ea typeface="ＭＳ 明朝" panose="02020609040205080304" pitchFamily="17" charset="-128"/>
                        </a:rPr>
                        <a:t>全店舗共通の安否確認用</a:t>
                      </a:r>
                      <a:r>
                        <a:rPr lang="en-US" altLang="ja-JP" sz="1000" i="0" dirty="0">
                          <a:solidFill>
                            <a:srgbClr val="C00000"/>
                          </a:solidFill>
                          <a:latin typeface="ＭＳ 明朝" panose="02020609040205080304" pitchFamily="17" charset="-128"/>
                          <a:ea typeface="ＭＳ 明朝" panose="02020609040205080304" pitchFamily="17" charset="-128"/>
                        </a:rPr>
                        <a:t>LINE</a:t>
                      </a:r>
                      <a:r>
                        <a:rPr lang="ja-JP" altLang="en-US" sz="1000" i="0" dirty="0">
                          <a:solidFill>
                            <a:srgbClr val="C00000"/>
                          </a:solidFill>
                          <a:latin typeface="ＭＳ 明朝" panose="02020609040205080304" pitchFamily="17" charset="-128"/>
                          <a:ea typeface="ＭＳ 明朝" panose="02020609040205080304" pitchFamily="17" charset="-128"/>
                        </a:rPr>
                        <a:t>グループを作成し、災害時の連絡方法を定める。</a:t>
                      </a:r>
                    </a:p>
                    <a:p>
                      <a:pPr marL="85725" lvl="0" indent="-85725" eaLnBrk="1" hangingPunct="1">
                        <a:spcBef>
                          <a:spcPct val="20000"/>
                        </a:spcBef>
                        <a:buFontTx/>
                        <a:buChar char="•"/>
                      </a:pPr>
                      <a:r>
                        <a:rPr lang="ja-JP" altLang="en-US" sz="1000" i="0" dirty="0">
                          <a:solidFill>
                            <a:srgbClr val="C00000"/>
                          </a:solidFill>
                          <a:latin typeface="ＭＳ 明朝" panose="02020609040205080304" pitchFamily="17" charset="-128"/>
                          <a:ea typeface="ＭＳ 明朝" panose="02020609040205080304" pitchFamily="17" charset="-128"/>
                        </a:rPr>
                        <a:t>店舗ごとの災害時出社基準を明確にし、全従業員に周知する。</a:t>
                      </a:r>
                    </a:p>
                    <a:p>
                      <a:pPr marL="85725" lvl="0" indent="-85725" eaLnBrk="1" hangingPunct="1">
                        <a:spcBef>
                          <a:spcPct val="20000"/>
                        </a:spcBef>
                        <a:buFontTx/>
                        <a:buChar char="•"/>
                      </a:pPr>
                      <a:r>
                        <a:rPr lang="ja-JP" altLang="en-US" sz="1000" i="0" dirty="0">
                          <a:solidFill>
                            <a:srgbClr val="C00000"/>
                          </a:solidFill>
                          <a:latin typeface="ＭＳ 明朝" panose="02020609040205080304" pitchFamily="17" charset="-128"/>
                          <a:ea typeface="ＭＳ 明朝" panose="02020609040205080304" pitchFamily="17" charset="-128"/>
                        </a:rPr>
                        <a:t>各店舗の店長と料理長を第一出社要員として指定する。</a:t>
                      </a:r>
                    </a:p>
                    <a:p>
                      <a:pPr marL="85725" lvl="0" indent="-85725" eaLnBrk="1" hangingPunct="1">
                        <a:spcBef>
                          <a:spcPct val="20000"/>
                        </a:spcBef>
                        <a:buFontTx/>
                        <a:buChar char="•"/>
                      </a:pPr>
                      <a:r>
                        <a:rPr lang="ja-JP" altLang="en-US" sz="1000" i="0" dirty="0">
                          <a:solidFill>
                            <a:srgbClr val="C00000"/>
                          </a:solidFill>
                          <a:latin typeface="ＭＳ 明朝" panose="02020609040205080304" pitchFamily="17" charset="-128"/>
                          <a:ea typeface="ＭＳ 明朝" panose="02020609040205080304" pitchFamily="17" charset="-128"/>
                        </a:rPr>
                        <a:t>店舗間の応援体制を構築し、店舗間でスタッフを融通し合う仕組みを作る。</a:t>
                      </a:r>
                      <a:endParaRPr lang="ja-JP" altLang="en-US" sz="800" i="0" dirty="0">
                        <a:solidFill>
                          <a:srgbClr val="C00000"/>
                        </a:solidFill>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377248"/>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39262557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316109">
                  <a:extLst>
                    <a:ext uri="{9D8B030D-6E8A-4147-A177-3AD203B41FA5}">
                      <a16:colId xmlns:a16="http://schemas.microsoft.com/office/drawing/2014/main" val="4138415489"/>
                    </a:ext>
                  </a:extLst>
                </a:gridCol>
                <a:gridCol w="1168984">
                  <a:extLst>
                    <a:ext uri="{9D8B030D-6E8A-4147-A177-3AD203B41FA5}">
                      <a16:colId xmlns:a16="http://schemas.microsoft.com/office/drawing/2014/main" val="540101505"/>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zh-TW"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　店舗内飲食</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endParaRPr lang="ja-JP" altLang="en-US" sz="1000" b="0" dirty="0">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２週間以内に席数の３０％営業再開すること</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489208795"/>
              </p:ext>
            </p:extLst>
          </p:nvPr>
        </p:nvGraphicFramePr>
        <p:xfrm>
          <a:off x="394075" y="4180603"/>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新耐震の建物への移転を検討する。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必要に応じて耐震診断／耐震補強対策を検討する。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災害時の対応拠点について検討</a:t>
                      </a:r>
                      <a:b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ガラス飛散防止フィルムを貼る。</a:t>
                      </a:r>
                      <a:b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またお皿などを割れにくい素材に変更する。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mn-cs"/>
                        </a:rPr>
                        <a:t>刃物やガラスでのけが対策は実施済みですか？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Arial" panose="020B0604020202020204" pitchFamily="34" charset="0"/>
                          <a:ea typeface="ＭＳ Ｐゴシック" panose="020B0600070205080204" pitchFamily="50" charset="-128"/>
                        </a:rPr>
                        <a:t>■</a:t>
                      </a:r>
                      <a:endParaRPr kumimoji="1" lang="en-US" altLang="ja-JP" sz="1000" b="0" i="0" u="none" strike="noStrike" cap="none" normalizeH="0" baseline="0" dirty="0">
                        <a:ln>
                          <a:noFill/>
                        </a:ln>
                        <a:solidFill>
                          <a:srgbClr val="C0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2847327864"/>
              </p:ext>
            </p:extLst>
          </p:nvPr>
        </p:nvGraphicFramePr>
        <p:xfrm>
          <a:off x="394075" y="6647881"/>
          <a:ext cx="6048000" cy="2631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冷蔵庫、調理器具の転倒防止対策を実施する。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両店舗のガス設備等の点検業者と災害時の対応について事前に協議する。</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電子機器の漏電対策を行う。</a:t>
                      </a: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設備メーカーの緊急時の連絡先をリスト化しておく。</a:t>
                      </a: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3" name="AutoShape 381">
            <a:extLst>
              <a:ext uri="{FF2B5EF4-FFF2-40B4-BE49-F238E27FC236}">
                <a16:creationId xmlns:a16="http://schemas.microsoft.com/office/drawing/2014/main" id="{741D9AA9-9C48-3A2C-4679-F55A50F0EEAC}"/>
              </a:ext>
            </a:extLst>
          </p:cNvPr>
          <p:cNvSpPr>
            <a:spLocks noChangeArrowheads="1"/>
          </p:cNvSpPr>
          <p:nvPr/>
        </p:nvSpPr>
        <p:spPr bwMode="auto">
          <a:xfrm>
            <a:off x="416393" y="3239222"/>
            <a:ext cx="2364535" cy="345626"/>
          </a:xfrm>
          <a:prstGeom prst="wedgeRectCallout">
            <a:avLst>
              <a:gd name="adj1" fmla="val 72955"/>
              <a:gd name="adj2" fmla="val -7745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solidFill>
                  <a:srgbClr val="003300"/>
                </a:solidFill>
                <a:latin typeface="ＭＳ ゴシック" panose="020B0609070205080204" pitchFamily="49" charset="-128"/>
                <a:ea typeface="ＭＳ ゴシック" panose="020B0609070205080204" pitchFamily="49" charset="-128"/>
              </a:rPr>
              <a:t>STEP1</a:t>
            </a:r>
            <a:r>
              <a:rPr lang="ja-JP" altLang="en-US" sz="900" b="0" dirty="0">
                <a:solidFill>
                  <a:srgbClr val="003300"/>
                </a:solidFill>
                <a:latin typeface="ＭＳ ゴシック" panose="020B0609070205080204" pitchFamily="49" charset="-128"/>
                <a:ea typeface="ＭＳ ゴシック" panose="020B0609070205080204" pitchFamily="49" charset="-128"/>
              </a:rPr>
              <a:t>で抽出した経営資源に対する設問に、</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「はい」「いいえ」で答えてください。</a:t>
            </a:r>
          </a:p>
        </p:txBody>
      </p:sp>
      <p:sp>
        <p:nvSpPr>
          <p:cNvPr id="4" name="AutoShape 383">
            <a:extLst>
              <a:ext uri="{FF2B5EF4-FFF2-40B4-BE49-F238E27FC236}">
                <a16:creationId xmlns:a16="http://schemas.microsoft.com/office/drawing/2014/main" id="{0AA7DAA0-FC3F-8F2C-2168-1B7B1028EBD0}"/>
              </a:ext>
            </a:extLst>
          </p:cNvPr>
          <p:cNvSpPr>
            <a:spLocks noChangeArrowheads="1"/>
          </p:cNvSpPr>
          <p:nvPr/>
        </p:nvSpPr>
        <p:spPr bwMode="auto">
          <a:xfrm>
            <a:off x="985522" y="3644892"/>
            <a:ext cx="2270168" cy="503238"/>
          </a:xfrm>
          <a:prstGeom prst="wedgeRectCallout">
            <a:avLst>
              <a:gd name="adj1" fmla="val 98867"/>
              <a:gd name="adj2" fmla="val -8456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dirty="0">
                <a:solidFill>
                  <a:srgbClr val="003300"/>
                </a:solidFill>
                <a:latin typeface="ＭＳ ゴシック" panose="020B0609070205080204" pitchFamily="49" charset="-128"/>
                <a:ea typeface="ＭＳ ゴシック" panose="020B0609070205080204" pitchFamily="49" charset="-128"/>
              </a:rPr>
              <a:t>「いいえ」の場合には、重要業務を継続・早期復旧するための対応策を検討し、記入してください。</a:t>
            </a:r>
            <a:endParaRPr lang="ja-JP" altLang="en-US" sz="900" b="0" dirty="0">
              <a:solidFill>
                <a:srgbClr val="003300"/>
              </a:solidFill>
              <a:latin typeface="ＭＳ ゴシック" panose="020B0609070205080204" pitchFamily="49" charset="-128"/>
              <a:ea typeface="ＭＳ ゴシック" panose="020B0609070205080204" pitchFamily="49" charset="-128"/>
            </a:endParaRPr>
          </a:p>
        </p:txBody>
      </p:sp>
      <p:sp>
        <p:nvSpPr>
          <p:cNvPr id="7" name="AutoShape 384">
            <a:extLst>
              <a:ext uri="{FF2B5EF4-FFF2-40B4-BE49-F238E27FC236}">
                <a16:creationId xmlns:a16="http://schemas.microsoft.com/office/drawing/2014/main" id="{FDB5B8D3-C634-7D74-716A-1CBB09D34CAC}"/>
              </a:ext>
            </a:extLst>
          </p:cNvPr>
          <p:cNvSpPr>
            <a:spLocks noChangeArrowheads="1"/>
          </p:cNvSpPr>
          <p:nvPr/>
        </p:nvSpPr>
        <p:spPr bwMode="auto">
          <a:xfrm>
            <a:off x="2020485" y="9053029"/>
            <a:ext cx="2376488" cy="373614"/>
          </a:xfrm>
          <a:prstGeom prst="wedgeRectCallout">
            <a:avLst>
              <a:gd name="adj1" fmla="val 66669"/>
              <a:gd name="adj2" fmla="val -10978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対応策を検討する際には他企業等との連携の可能性についても考慮してください。</a:t>
            </a:r>
          </a:p>
        </p:txBody>
      </p:sp>
      <p:sp>
        <p:nvSpPr>
          <p:cNvPr id="8" name="AutoShape 275">
            <a:extLst>
              <a:ext uri="{FF2B5EF4-FFF2-40B4-BE49-F238E27FC236}">
                <a16:creationId xmlns:a16="http://schemas.microsoft.com/office/drawing/2014/main" id="{78EB1A79-B8D9-7B9C-2BA9-AEB513640E08}"/>
              </a:ext>
            </a:extLst>
          </p:cNvPr>
          <p:cNvSpPr>
            <a:spLocks noChangeArrowheads="1"/>
          </p:cNvSpPr>
          <p:nvPr/>
        </p:nvSpPr>
        <p:spPr bwMode="auto">
          <a:xfrm>
            <a:off x="3307556" y="655929"/>
            <a:ext cx="1584325" cy="360363"/>
          </a:xfrm>
          <a:prstGeom prst="wedgeRectCallout">
            <a:avLst>
              <a:gd name="adj1" fmla="val -66833"/>
              <a:gd name="adj2" fmla="val 4691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a:t>
            </a:r>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2.3</a:t>
            </a:r>
            <a:r>
              <a:rPr lang="ja-JP" altLang="en-US" sz="900" b="0" dirty="0">
                <a:solidFill>
                  <a:schemeClr val="hlink"/>
                </a:solidFill>
                <a:latin typeface="HG丸ｺﾞｼｯｸM-PRO" panose="020F0600000000000000" pitchFamily="50" charset="-128"/>
              </a:rPr>
              <a:t>で決定した重要業務・復旧目標</a:t>
            </a:r>
            <a:r>
              <a:rPr lang="ja-JP" altLang="en-US" sz="900" b="0" dirty="0">
                <a:solidFill>
                  <a:srgbClr val="003300"/>
                </a:solidFill>
                <a:latin typeface="HG丸ｺﾞｼｯｸM-PRO" panose="020F0600000000000000" pitchFamily="50" charset="-128"/>
              </a:rPr>
              <a:t>を記入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3906575930"/>
              </p:ext>
            </p:extLst>
          </p:nvPr>
        </p:nvGraphicFramePr>
        <p:xfrm>
          <a:off x="405000" y="842118"/>
          <a:ext cx="6048000" cy="28000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原材料・商品・ｻﾌﾟﾗｲﾔー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原材料・商品の在庫状況はすぐに把握できますか？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在庫管理システムを改善し、店舗以外でも確認できるようにする。</a:t>
                      </a: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仕入業者の代替リストを作成する。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仕入先と緊急時の連絡手段について事前に協議する。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原材料・商品の代替調達先を確保していますか？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1670640495"/>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配送業者と災害時の配送方法について事前に協議する。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地域防災計画や地震被害想定結果により緊急輸送路となる幹線道路や、土砂災害などにより通行が不可能となる可能性が高い道路を事前に確認し、それ以外の通行可能ルートを確認する。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1927289588"/>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本店にポータブル発電機を導入する。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従業員全員の電話番号だけでなく個人用メールアドレスもリスト化する。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本店にポータブルトイレを用意する。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3994599302"/>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本部サーバーを固定する。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重要データのクラウドバックアップ体制を構築する。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許認可書類、契約書等の重要書類をデジタル化し、複数の場所で保管する。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1316614249"/>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店舗別・全社での</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2</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ヶ月の営業停止を想定した資金計画を立てる。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商工会議所や△△信金と緊急時の資金繰りに関して事前に協議しておく。</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公的融資制度を事前に調査する。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店舗別の設備復旧費用を見積もり、</a:t>
                      </a:r>
                      <a:b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リスト化する。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847053452"/>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・顧客の連絡先を複数確認しておく。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3246065411"/>
              </p:ext>
            </p:extLst>
          </p:nvPr>
        </p:nvGraphicFramePr>
        <p:xfrm>
          <a:off x="115888" y="1168400"/>
          <a:ext cx="6599010" cy="7769923"/>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安否確認手段、ルール整備</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全店舗共通の安否確認用</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LINE</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グループを作成し、災害時の連絡方法を定める。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様式⑫</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連絡・指示</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店舗ごとの災害時出社基準を明確にし、全従業員に周知する。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ＢＣＰ対応要員の決定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各店店長と料理長を第一出社要員として指定する。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応援要請先の検討</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店舗間の応援体制を構築し、店舗間でスタッフを融通し合う仕組みを作る。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耐震性</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□□店について、新耐震の建物への移転を検討する。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耐震補強</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必要に応じて耐震補強対策を実施する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BCP</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対応拠点の複数化</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災害時の対応拠点について検討する。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什器等の移動・転倒防止対策を実施する。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両店舗のガス設備等の点検業者と災害時の対応について事前に協議する。電子機器の漏電対策を行う。</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設備メーカーの緊急時の連絡先をリスト化しておく。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6671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原材料・商品在庫の把握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在庫管理システムを改善し、店舗以外でも確認できるようにする。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原材料・商品の代替調達先</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仕入業者の代替リストを作成する。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仕入先との連絡</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仕入先と緊急時の連絡手段について事前に協議する。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事前調整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配送業者と災害時の対応について事前に協議する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通行可能ﾙｰﾄの把握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緊急輸送路となる幹線道路や、土砂災害などにより通行が不可能となる可能性が高い道路を事前に確認する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本店にポータブル発電機を導入する。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従業員全員の電話番号だけでなく個人用メールアドレスもリスト化する。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本店にポータブルトイレを用意する。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ｻｰﾊﾞｰ等の耐震化</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本部サーバーを固定する。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バックアップ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重要データのクラウドバックアップを導入する。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重要な書類の保管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許認可書類、契約書等の重要書類をデジタル化し、複数の場所で保管する。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店舗別・全社での</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ヶ月の営業停止を想定した資金計画を立てる。</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店舗別の設備復旧費用を見積もり、リスト化する。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資金の調達</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商工会議所や△△信金と緊急時の資金繰りに関して事前に協議しておく。</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公的融資制度を事前に調査する。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顧客との連絡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顧客の連絡先を複数確認しておく。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425945436"/>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ＢＣＰ研修</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全従業員へのＢＣＰ対応の周知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グループごとに実施</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避難時の対応の周知徹底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毎年１回</a:t>
                      </a:r>
                      <a:r>
                        <a:rPr kumimoji="1" lang="en-US" altLang="ja-JP"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９月実施</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安否確認連絡訓練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最低年２回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ﾒｰﾘﾝｸﾞﾘｽﾄ</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/web171)</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地域防災訓練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消火活動の訓練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全従業員及び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○○町内会</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
        <p:nvSpPr>
          <p:cNvPr id="6" name="AutoShape 226">
            <a:extLst>
              <a:ext uri="{FF2B5EF4-FFF2-40B4-BE49-F238E27FC236}">
                <a16:creationId xmlns:a16="http://schemas.microsoft.com/office/drawing/2014/main" id="{29B19D6E-A06E-312E-4454-4A73CC2A29C0}"/>
              </a:ext>
            </a:extLst>
          </p:cNvPr>
          <p:cNvSpPr>
            <a:spLocks noChangeArrowheads="1"/>
          </p:cNvSpPr>
          <p:nvPr/>
        </p:nvSpPr>
        <p:spPr bwMode="auto">
          <a:xfrm>
            <a:off x="4699437" y="5306711"/>
            <a:ext cx="1584325" cy="433387"/>
          </a:xfrm>
          <a:prstGeom prst="wedgeRectCallout">
            <a:avLst>
              <a:gd name="adj1" fmla="val -42787"/>
              <a:gd name="adj2" fmla="val -957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921D6C4F-1AE0-D0B1-92A5-5BFA4D6480AC}"/>
              </a:ext>
            </a:extLst>
          </p:cNvPr>
          <p:cNvSpPr>
            <a:spLocks noChangeArrowheads="1"/>
          </p:cNvSpPr>
          <p:nvPr/>
        </p:nvSpPr>
        <p:spPr bwMode="auto">
          <a:xfrm>
            <a:off x="4581525" y="1567855"/>
            <a:ext cx="2087563" cy="504825"/>
          </a:xfrm>
          <a:prstGeom prst="wedgeRectCallout">
            <a:avLst>
              <a:gd name="adj1" fmla="val -10306"/>
              <a:gd name="adj2" fmla="val 792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年１回以上の実施をしてください。</a:t>
            </a:r>
          </a:p>
        </p:txBody>
      </p:sp>
      <p:sp>
        <p:nvSpPr>
          <p:cNvPr id="9" name="AutoShape 228">
            <a:extLst>
              <a:ext uri="{FF2B5EF4-FFF2-40B4-BE49-F238E27FC236}">
                <a16:creationId xmlns:a16="http://schemas.microsoft.com/office/drawing/2014/main" id="{7BAA6408-CF0E-AE07-1CC0-CFD2A032575E}"/>
              </a:ext>
            </a:extLst>
          </p:cNvPr>
          <p:cNvSpPr>
            <a:spLocks noChangeArrowheads="1"/>
          </p:cNvSpPr>
          <p:nvPr/>
        </p:nvSpPr>
        <p:spPr bwMode="auto">
          <a:xfrm>
            <a:off x="2641600" y="1638126"/>
            <a:ext cx="1619250" cy="433388"/>
          </a:xfrm>
          <a:prstGeom prst="wedgeRectCallout">
            <a:avLst>
              <a:gd name="adj1" fmla="val -39806"/>
              <a:gd name="adj2" fmla="val 8223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0" name="AutoShape 235">
            <a:extLst>
              <a:ext uri="{FF2B5EF4-FFF2-40B4-BE49-F238E27FC236}">
                <a16:creationId xmlns:a16="http://schemas.microsoft.com/office/drawing/2014/main" id="{A2154621-E624-AE5C-D5C9-36C6A597ACD1}"/>
              </a:ext>
            </a:extLst>
          </p:cNvPr>
          <p:cNvSpPr>
            <a:spLocks noChangeArrowheads="1"/>
          </p:cNvSpPr>
          <p:nvPr/>
        </p:nvSpPr>
        <p:spPr bwMode="auto">
          <a:xfrm>
            <a:off x="260350" y="1639292"/>
            <a:ext cx="1512888" cy="433388"/>
          </a:xfrm>
          <a:prstGeom prst="wedgeRectCallout">
            <a:avLst>
              <a:gd name="adj1" fmla="val -23139"/>
              <a:gd name="adj2" fmla="val 793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1" name="AutoShape 220">
            <a:extLst>
              <a:ext uri="{FF2B5EF4-FFF2-40B4-BE49-F238E27FC236}">
                <a16:creationId xmlns:a16="http://schemas.microsoft.com/office/drawing/2014/main" id="{D7C6B105-15EC-CE10-6286-E0CCE826E6C7}"/>
              </a:ext>
            </a:extLst>
          </p:cNvPr>
          <p:cNvSpPr>
            <a:spLocks noChangeArrowheads="1"/>
          </p:cNvSpPr>
          <p:nvPr/>
        </p:nvSpPr>
        <p:spPr bwMode="auto">
          <a:xfrm>
            <a:off x="619125" y="7073715"/>
            <a:ext cx="5761038" cy="1984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次の「５</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4008204987"/>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毎年３月の経営者会議において定期的な見直しを実施する。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店舗の移転や新店オープン、人事異動の際には、ＢＣＰを全て見直す。</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
        <p:nvSpPr>
          <p:cNvPr id="2" name="AutoShape 124">
            <a:extLst>
              <a:ext uri="{FF2B5EF4-FFF2-40B4-BE49-F238E27FC236}">
                <a16:creationId xmlns:a16="http://schemas.microsoft.com/office/drawing/2014/main" id="{63AAFB10-A2CF-E2E9-D6E6-9556010EF524}"/>
              </a:ext>
            </a:extLst>
          </p:cNvPr>
          <p:cNvSpPr>
            <a:spLocks noChangeArrowheads="1"/>
          </p:cNvSpPr>
          <p:nvPr/>
        </p:nvSpPr>
        <p:spPr bwMode="auto">
          <a:xfrm>
            <a:off x="4797425" y="2505075"/>
            <a:ext cx="1800225" cy="431800"/>
          </a:xfrm>
          <a:prstGeom prst="wedgeRectCallout">
            <a:avLst>
              <a:gd name="adj1" fmla="val -40565"/>
              <a:gd name="adj2" fmla="val 9154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年１回以上の見直しをしてください。</a:t>
            </a:r>
          </a:p>
        </p:txBody>
      </p:sp>
      <p:sp>
        <p:nvSpPr>
          <p:cNvPr id="3" name="AutoShape 145">
            <a:extLst>
              <a:ext uri="{FF2B5EF4-FFF2-40B4-BE49-F238E27FC236}">
                <a16:creationId xmlns:a16="http://schemas.microsoft.com/office/drawing/2014/main" id="{DD95A094-2228-7EBB-AD1C-C990ABE96BED}"/>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4" name="AutoShape 91">
            <a:extLst>
              <a:ext uri="{FF2B5EF4-FFF2-40B4-BE49-F238E27FC236}">
                <a16:creationId xmlns:a16="http://schemas.microsoft.com/office/drawing/2014/main" id="{0A949DA5-7F6C-67AA-F418-ECFDFA6BB4DE}"/>
              </a:ext>
            </a:extLst>
          </p:cNvPr>
          <p:cNvSpPr>
            <a:spLocks noChangeArrowheads="1"/>
          </p:cNvSpPr>
          <p:nvPr/>
        </p:nvSpPr>
        <p:spPr bwMode="auto">
          <a:xfrm>
            <a:off x="549275" y="8106887"/>
            <a:ext cx="5761038" cy="765651"/>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 name="Group 234">
            <a:extLst>
              <a:ext uri="{FF2B5EF4-FFF2-40B4-BE49-F238E27FC236}">
                <a16:creationId xmlns:a16="http://schemas.microsoft.com/office/drawing/2014/main" id="{0CDA098E-BABE-8DB8-7E4B-5662933869A0}"/>
              </a:ext>
            </a:extLst>
          </p:cNvPr>
          <p:cNvGraphicFramePr>
            <a:graphicFrameLocks/>
          </p:cNvGraphicFramePr>
          <p:nvPr>
            <p:extLst>
              <p:ext uri="{D42A27DB-BD31-4B8C-83A1-F6EECF244321}">
                <p14:modId xmlns:p14="http://schemas.microsoft.com/office/powerpoint/2010/main" val="308679836"/>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extLst>
              <p:ext uri="{D42A27DB-BD31-4B8C-83A1-F6EECF244321}">
                <p14:modId xmlns:p14="http://schemas.microsoft.com/office/powerpoint/2010/main" val="1369667048"/>
              </p:ext>
            </p:extLst>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管理本部長（</a:t>
                      </a:r>
                      <a:r>
                        <a:rPr kumimoji="1" lang="en-US" altLang="zh-TW"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zh-TW"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
        <p:nvSpPr>
          <p:cNvPr id="12607" name="AutoShape 128">
            <a:extLst>
              <a:ext uri="{FF2B5EF4-FFF2-40B4-BE49-F238E27FC236}">
                <a16:creationId xmlns:a16="http://schemas.microsoft.com/office/drawing/2014/main" id="{D8E1F187-15B7-5BDA-2C06-00953E1308C9}"/>
              </a:ext>
            </a:extLst>
          </p:cNvPr>
          <p:cNvSpPr>
            <a:spLocks noChangeArrowheads="1"/>
          </p:cNvSpPr>
          <p:nvPr/>
        </p:nvSpPr>
        <p:spPr bwMode="auto">
          <a:xfrm>
            <a:off x="188913" y="8913813"/>
            <a:ext cx="1971675" cy="719137"/>
          </a:xfrm>
          <a:prstGeom prst="wedgeRectCallout">
            <a:avLst>
              <a:gd name="adj1" fmla="val 57005"/>
              <a:gd name="adj2" fmla="val -54417"/>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aphicFrame>
        <p:nvGraphicFramePr>
          <p:cNvPr id="33" name="表 32">
            <a:extLst>
              <a:ext uri="{FF2B5EF4-FFF2-40B4-BE49-F238E27FC236}">
                <a16:creationId xmlns:a16="http://schemas.microsoft.com/office/drawing/2014/main" id="{7BB1A469-A255-92CA-4114-61BBE5839A18}"/>
              </a:ext>
            </a:extLst>
          </p:cNvPr>
          <p:cNvGraphicFramePr>
            <a:graphicFrameLocks noGrp="1"/>
          </p:cNvGraphicFramePr>
          <p:nvPr>
            <p:extLst>
              <p:ext uri="{D42A27DB-BD31-4B8C-83A1-F6EECF244321}">
                <p14:modId xmlns:p14="http://schemas.microsoft.com/office/powerpoint/2010/main" val="4020032590"/>
              </p:ext>
            </p:extLst>
          </p:nvPr>
        </p:nvGraphicFramePr>
        <p:xfrm>
          <a:off x="1522413" y="2907374"/>
          <a:ext cx="4684670" cy="2880000"/>
        </p:xfrm>
        <a:graphic>
          <a:graphicData uri="http://schemas.openxmlformats.org/drawingml/2006/table">
            <a:tbl>
              <a:tblPr firstRow="1" bandRow="1">
                <a:tableStyleId>{5C22544A-7EE6-4342-B048-85BDC9FD1C3A}</a:tableStyleId>
              </a:tblPr>
              <a:tblGrid>
                <a:gridCol w="3747734">
                  <a:extLst>
                    <a:ext uri="{9D8B030D-6E8A-4147-A177-3AD203B41FA5}">
                      <a16:colId xmlns:a16="http://schemas.microsoft.com/office/drawing/2014/main" val="3339932304"/>
                    </a:ext>
                  </a:extLst>
                </a:gridCol>
                <a:gridCol w="936936">
                  <a:extLst>
                    <a:ext uri="{9D8B030D-6E8A-4147-A177-3AD203B41FA5}">
                      <a16:colId xmlns:a16="http://schemas.microsoft.com/office/drawing/2014/main" val="1448506649"/>
                    </a:ext>
                  </a:extLst>
                </a:gridCol>
              </a:tblGrid>
              <a:tr h="1800000">
                <a:tc>
                  <a:txBody>
                    <a:bodyPr/>
                    <a:lstStyle/>
                    <a:p>
                      <a:endParaRPr kumimoji="1" lang="ja-JP" altLang="en-US" dirty="0"/>
                    </a:p>
                  </a:txBody>
                  <a:tcPr>
                    <a:lnL w="635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1080000">
                <a:tc>
                  <a:txBody>
                    <a:bodyPr/>
                    <a:lstStyle/>
                    <a:p>
                      <a:endParaRPr kumimoji="1" lang="ja-JP" altLang="en-US" dirty="0"/>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graphicFrame>
        <p:nvGraphicFramePr>
          <p:cNvPr id="34" name="表 33">
            <a:extLst>
              <a:ext uri="{FF2B5EF4-FFF2-40B4-BE49-F238E27FC236}">
                <a16:creationId xmlns:a16="http://schemas.microsoft.com/office/drawing/2014/main" id="{F1973A56-6D3F-557A-0E3D-C6D655147A0A}"/>
              </a:ext>
            </a:extLst>
          </p:cNvPr>
          <p:cNvGraphicFramePr>
            <a:graphicFrameLocks noGrp="1"/>
          </p:cNvGraphicFramePr>
          <p:nvPr>
            <p:extLst>
              <p:ext uri="{D42A27DB-BD31-4B8C-83A1-F6EECF244321}">
                <p14:modId xmlns:p14="http://schemas.microsoft.com/office/powerpoint/2010/main" val="2110728576"/>
              </p:ext>
            </p:extLst>
          </p:nvPr>
        </p:nvGraphicFramePr>
        <p:xfrm>
          <a:off x="2097064" y="2917019"/>
          <a:ext cx="1908000" cy="115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339932304"/>
                    </a:ext>
                  </a:extLst>
                </a:gridCol>
                <a:gridCol w="1620000">
                  <a:extLst>
                    <a:ext uri="{9D8B030D-6E8A-4147-A177-3AD203B41FA5}">
                      <a16:colId xmlns:a16="http://schemas.microsoft.com/office/drawing/2014/main" val="1448506649"/>
                    </a:ext>
                  </a:extLst>
                </a:gridCol>
              </a:tblGrid>
              <a:tr h="864000">
                <a:tc>
                  <a:txBody>
                    <a:bodyPr/>
                    <a:lstStyle/>
                    <a:p>
                      <a:endParaRPr kumimoji="1" lang="ja-JP" altLang="en-US" sz="1000" dirty="0"/>
                    </a:p>
                  </a:txBody>
                  <a:tcP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p>
                  </a:txBody>
                  <a:tcP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288000">
                <a:tc>
                  <a:txBody>
                    <a:bodyPr/>
                    <a:lstStyle/>
                    <a:p>
                      <a:endParaRPr kumimoji="1" lang="ja-JP" altLang="en-US" sz="1000" dirty="0"/>
                    </a:p>
                  </a:txBody>
                  <a:tcPr>
                    <a:lnL w="635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00" dirty="0"/>
                        <a:t>カウンター</a:t>
                      </a:r>
                    </a:p>
                  </a:txBody>
                  <a:tcPr anchor="ctr">
                    <a:lnL w="1270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graphicFrame>
        <p:nvGraphicFramePr>
          <p:cNvPr id="35" name="表 34">
            <a:extLst>
              <a:ext uri="{FF2B5EF4-FFF2-40B4-BE49-F238E27FC236}">
                <a16:creationId xmlns:a16="http://schemas.microsoft.com/office/drawing/2014/main" id="{624B6481-6BCE-0CE4-521F-CB6DF2119525}"/>
              </a:ext>
            </a:extLst>
          </p:cNvPr>
          <p:cNvGraphicFramePr>
            <a:graphicFrameLocks noGrp="1"/>
          </p:cNvGraphicFramePr>
          <p:nvPr>
            <p:extLst>
              <p:ext uri="{D42A27DB-BD31-4B8C-83A1-F6EECF244321}">
                <p14:modId xmlns:p14="http://schemas.microsoft.com/office/powerpoint/2010/main" val="3969658945"/>
              </p:ext>
            </p:extLst>
          </p:nvPr>
        </p:nvGraphicFramePr>
        <p:xfrm>
          <a:off x="4470039" y="2912915"/>
          <a:ext cx="720000" cy="78936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339932304"/>
                    </a:ext>
                  </a:extLst>
                </a:gridCol>
                <a:gridCol w="504000">
                  <a:extLst>
                    <a:ext uri="{9D8B030D-6E8A-4147-A177-3AD203B41FA5}">
                      <a16:colId xmlns:a16="http://schemas.microsoft.com/office/drawing/2014/main" val="1448506649"/>
                    </a:ext>
                  </a:extLst>
                </a:gridCol>
              </a:tblGrid>
              <a:tr h="180000">
                <a:tc>
                  <a:txBody>
                    <a:bodyPr/>
                    <a:lstStyle/>
                    <a:p>
                      <a:endParaRPr kumimoji="1" lang="ja-JP" altLang="en-US" sz="800" b="0" dirty="0">
                        <a:solidFill>
                          <a:schemeClr val="tx1"/>
                        </a:solidFill>
                      </a:endParaRPr>
                    </a:p>
                  </a:txBody>
                  <a:tcP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rPr>
                        <a:t>保管庫</a:t>
                      </a:r>
                    </a:p>
                  </a:txBody>
                  <a:tcP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759698"/>
                  </a:ext>
                </a:extLst>
              </a:tr>
              <a:tr h="576000">
                <a:tc>
                  <a:txBody>
                    <a:bodyPr/>
                    <a:lstStyle/>
                    <a:p>
                      <a:endParaRPr kumimoji="1" lang="ja-JP" altLang="en-US" sz="800" b="0" dirty="0">
                        <a:solidFill>
                          <a:schemeClr val="tx1"/>
                        </a:solidFill>
                      </a:endParaRPr>
                    </a:p>
                  </a:txBody>
                  <a:tcP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800" b="0" dirty="0">
                        <a:solidFill>
                          <a:schemeClr val="tx1"/>
                        </a:solidFill>
                      </a:endParaRPr>
                    </a:p>
                  </a:txBody>
                  <a:tcPr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bl>
          </a:graphicData>
        </a:graphic>
      </p:graphicFrame>
      <p:cxnSp>
        <p:nvCxnSpPr>
          <p:cNvPr id="36" name="コネクタ: カギ線 12552">
            <a:extLst>
              <a:ext uri="{FF2B5EF4-FFF2-40B4-BE49-F238E27FC236}">
                <a16:creationId xmlns:a16="http://schemas.microsoft.com/office/drawing/2014/main" id="{17515D2C-22A8-FD4E-A874-C9238230612C}"/>
              </a:ext>
            </a:extLst>
          </p:cNvPr>
          <p:cNvCxnSpPr/>
          <p:nvPr/>
        </p:nvCxnSpPr>
        <p:spPr bwMode="auto">
          <a:xfrm>
            <a:off x="1832131" y="3043257"/>
            <a:ext cx="0" cy="2015137"/>
          </a:xfrm>
          <a:prstGeom prst="straightConnector1">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29">
            <a:extLst>
              <a:ext uri="{FF2B5EF4-FFF2-40B4-BE49-F238E27FC236}">
                <a16:creationId xmlns:a16="http://schemas.microsoft.com/office/drawing/2014/main" id="{4DDD65E1-6CFB-E663-6085-02C64DFB8821}"/>
              </a:ext>
            </a:extLst>
          </p:cNvPr>
          <p:cNvSpPr>
            <a:spLocks noChangeArrowheads="1"/>
          </p:cNvSpPr>
          <p:nvPr/>
        </p:nvSpPr>
        <p:spPr bwMode="auto">
          <a:xfrm>
            <a:off x="387350" y="2351653"/>
            <a:ext cx="5995988" cy="3681412"/>
          </a:xfrm>
          <a:prstGeom prst="rect">
            <a:avLst/>
          </a:prstGeom>
          <a:noFill/>
          <a:ln w="9525">
            <a:solidFill>
              <a:schemeClr val="tx1"/>
            </a:solidFill>
            <a:miter lim="800000"/>
            <a:headEnd/>
            <a:tailEnd/>
          </a:ln>
          <a:effec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8" name="正方形/長方形 37">
            <a:extLst>
              <a:ext uri="{FF2B5EF4-FFF2-40B4-BE49-F238E27FC236}">
                <a16:creationId xmlns:a16="http://schemas.microsoft.com/office/drawing/2014/main" id="{37AF9EE1-9EE3-852E-CD7A-4783BB612F0F}"/>
              </a:ext>
            </a:extLst>
          </p:cNvPr>
          <p:cNvSpPr/>
          <p:nvPr/>
        </p:nvSpPr>
        <p:spPr bwMode="auto">
          <a:xfrm>
            <a:off x="3654365" y="2908320"/>
            <a:ext cx="809185" cy="293758"/>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rPr>
              <a:t>冷蔵庫</a:t>
            </a:r>
          </a:p>
        </p:txBody>
      </p:sp>
      <p:sp>
        <p:nvSpPr>
          <p:cNvPr id="39" name="正方形/長方形 38">
            <a:extLst>
              <a:ext uri="{FF2B5EF4-FFF2-40B4-BE49-F238E27FC236}">
                <a16:creationId xmlns:a16="http://schemas.microsoft.com/office/drawing/2014/main" id="{5249F49C-2DBC-C9DD-A26F-9E5296FE6B70}"/>
              </a:ext>
            </a:extLst>
          </p:cNvPr>
          <p:cNvSpPr/>
          <p:nvPr/>
        </p:nvSpPr>
        <p:spPr bwMode="auto">
          <a:xfrm>
            <a:off x="4463870" y="2909640"/>
            <a:ext cx="729729" cy="826587"/>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　</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br>
              <a:rPr lang="en-US" altLang="ja-JP" dirty="0"/>
            </a:br>
            <a:br>
              <a:rPr lang="en-US" altLang="ja-JP" dirty="0"/>
            </a:br>
            <a:r>
              <a:rPr lang="ja-JP" altLang="en-US" dirty="0"/>
              <a:t>　　</a:t>
            </a:r>
            <a:r>
              <a:rPr lang="ja-JP" altLang="en-US" b="0" dirty="0"/>
              <a:t>倉庫</a:t>
            </a:r>
            <a:endPar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40" name="正方形/長方形 39">
            <a:extLst>
              <a:ext uri="{FF2B5EF4-FFF2-40B4-BE49-F238E27FC236}">
                <a16:creationId xmlns:a16="http://schemas.microsoft.com/office/drawing/2014/main" id="{EA887D7B-4A6F-DC34-B579-87E0A8C647E7}"/>
              </a:ext>
            </a:extLst>
          </p:cNvPr>
          <p:cNvSpPr/>
          <p:nvPr/>
        </p:nvSpPr>
        <p:spPr bwMode="auto">
          <a:xfrm>
            <a:off x="5832271" y="2908652"/>
            <a:ext cx="374811" cy="82658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t>トイレ</a:t>
            </a:r>
            <a:endParaRPr kumimoji="1" lang="ja-JP" altLang="en-US" sz="1000" b="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41" name="正方形/長方形 40">
            <a:extLst>
              <a:ext uri="{FF2B5EF4-FFF2-40B4-BE49-F238E27FC236}">
                <a16:creationId xmlns:a16="http://schemas.microsoft.com/office/drawing/2014/main" id="{9127710F-31D7-4B41-FFEE-5828B126CA8E}"/>
              </a:ext>
            </a:extLst>
          </p:cNvPr>
          <p:cNvSpPr/>
          <p:nvPr/>
        </p:nvSpPr>
        <p:spPr bwMode="auto">
          <a:xfrm>
            <a:off x="5198139" y="2909640"/>
            <a:ext cx="628276" cy="826586"/>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0" dirty="0">
                <a:latin typeface="HG丸ｺﾞｼｯｸM-PRO" panose="020F0600000000000000" pitchFamily="50" charset="-128"/>
              </a:rPr>
              <a:t>従業員</a:t>
            </a:r>
            <a:endParaRPr lang="en-US" altLang="ja-JP" b="0" dirty="0">
              <a:latin typeface="HG丸ｺﾞｼｯｸM-PRO" panose="020F06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HG丸ｺﾞｼｯｸM-PRO" panose="020F0600000000000000" pitchFamily="50" charset="-128"/>
              </a:rPr>
              <a:t>控室</a:t>
            </a:r>
          </a:p>
        </p:txBody>
      </p:sp>
      <p:sp>
        <p:nvSpPr>
          <p:cNvPr id="42" name="楕円 41">
            <a:extLst>
              <a:ext uri="{FF2B5EF4-FFF2-40B4-BE49-F238E27FC236}">
                <a16:creationId xmlns:a16="http://schemas.microsoft.com/office/drawing/2014/main" id="{5706D810-5A1D-DB33-5AF3-73F0402AEEBE}"/>
              </a:ext>
            </a:extLst>
          </p:cNvPr>
          <p:cNvSpPr/>
          <p:nvPr/>
        </p:nvSpPr>
        <p:spPr bwMode="auto">
          <a:xfrm>
            <a:off x="2443081" y="3347905"/>
            <a:ext cx="395984" cy="395984"/>
          </a:xfrm>
          <a:prstGeom prst="ellipse">
            <a:avLst/>
          </a:prstGeom>
          <a:solidFill>
            <a:srgbClr val="FFCCF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ガス</a:t>
            </a:r>
            <a:endParaRPr lang="en-US" altLang="ja-JP" sz="900"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コンロ</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43" name="楕円 42">
            <a:extLst>
              <a:ext uri="{FF2B5EF4-FFF2-40B4-BE49-F238E27FC236}">
                <a16:creationId xmlns:a16="http://schemas.microsoft.com/office/drawing/2014/main" id="{62D5F86B-3FA7-F2B3-BF73-5C4013313DA0}"/>
              </a:ext>
            </a:extLst>
          </p:cNvPr>
          <p:cNvSpPr/>
          <p:nvPr/>
        </p:nvSpPr>
        <p:spPr bwMode="auto">
          <a:xfrm>
            <a:off x="2910997" y="3347905"/>
            <a:ext cx="395984" cy="395984"/>
          </a:xfrm>
          <a:prstGeom prst="ellipse">
            <a:avLst/>
          </a:prstGeom>
          <a:solidFill>
            <a:srgbClr val="FFCCF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ガス</a:t>
            </a:r>
            <a:endParaRPr lang="en-US" altLang="ja-JP" sz="900"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コンロ</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44" name="楕円 43">
            <a:extLst>
              <a:ext uri="{FF2B5EF4-FFF2-40B4-BE49-F238E27FC236}">
                <a16:creationId xmlns:a16="http://schemas.microsoft.com/office/drawing/2014/main" id="{65186BEC-7FD4-EAD7-73D3-826F85403CD7}"/>
              </a:ext>
            </a:extLst>
          </p:cNvPr>
          <p:cNvSpPr/>
          <p:nvPr/>
        </p:nvSpPr>
        <p:spPr bwMode="auto">
          <a:xfrm>
            <a:off x="3378913" y="3347905"/>
            <a:ext cx="395984" cy="395984"/>
          </a:xfrm>
          <a:prstGeom prst="ellipse">
            <a:avLst/>
          </a:prstGeom>
          <a:solidFill>
            <a:srgbClr val="FFCCF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ガス</a:t>
            </a:r>
            <a:endParaRPr lang="en-US" altLang="ja-JP" sz="900"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sz="900" dirty="0"/>
              <a:t>コンロ</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grpSp>
        <p:nvGrpSpPr>
          <p:cNvPr id="45" name="グループ化 44">
            <a:extLst>
              <a:ext uri="{FF2B5EF4-FFF2-40B4-BE49-F238E27FC236}">
                <a16:creationId xmlns:a16="http://schemas.microsoft.com/office/drawing/2014/main" id="{FA31C27B-6CAB-1210-3250-7AD0662A6512}"/>
              </a:ext>
            </a:extLst>
          </p:cNvPr>
          <p:cNvGrpSpPr/>
          <p:nvPr/>
        </p:nvGrpSpPr>
        <p:grpSpPr>
          <a:xfrm>
            <a:off x="3645503" y="3160951"/>
            <a:ext cx="840482" cy="225425"/>
            <a:chOff x="2420938" y="3851275"/>
            <a:chExt cx="840482" cy="225425"/>
          </a:xfrm>
        </p:grpSpPr>
        <p:sp>
          <p:nvSpPr>
            <p:cNvPr id="46" name="Rectangle 429">
              <a:extLst>
                <a:ext uri="{FF2B5EF4-FFF2-40B4-BE49-F238E27FC236}">
                  <a16:creationId xmlns:a16="http://schemas.microsoft.com/office/drawing/2014/main" id="{B3C25C97-3466-283D-D2A8-63ADDC3475D0}"/>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430">
              <a:extLst>
                <a:ext uri="{FF2B5EF4-FFF2-40B4-BE49-F238E27FC236}">
                  <a16:creationId xmlns:a16="http://schemas.microsoft.com/office/drawing/2014/main" id="{B577B94C-E42A-F000-1E0E-ED3F39F46D62}"/>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431">
              <a:extLst>
                <a:ext uri="{FF2B5EF4-FFF2-40B4-BE49-F238E27FC236}">
                  <a16:creationId xmlns:a16="http://schemas.microsoft.com/office/drawing/2014/main" id="{43AAA341-19AF-A22F-3E52-AC614FEFCB2B}"/>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432">
              <a:extLst>
                <a:ext uri="{FF2B5EF4-FFF2-40B4-BE49-F238E27FC236}">
                  <a16:creationId xmlns:a16="http://schemas.microsoft.com/office/drawing/2014/main" id="{D37214F6-8777-94B2-2E5F-67C9B30CD393}"/>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433">
              <a:extLst>
                <a:ext uri="{FF2B5EF4-FFF2-40B4-BE49-F238E27FC236}">
                  <a16:creationId xmlns:a16="http://schemas.microsoft.com/office/drawing/2014/main" id="{8C597C81-F146-60C0-1B91-1F810966E6E4}"/>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48">
              <a:extLst>
                <a:ext uri="{FF2B5EF4-FFF2-40B4-BE49-F238E27FC236}">
                  <a16:creationId xmlns:a16="http://schemas.microsoft.com/office/drawing/2014/main" id="{29588990-FB35-9E1D-52AA-8236C6D3D83A}"/>
                </a:ext>
              </a:extLst>
            </p:cNvPr>
            <p:cNvSpPr>
              <a:spLocks noChangeArrowheads="1"/>
            </p:cNvSpPr>
            <p:nvPr/>
          </p:nvSpPr>
          <p:spPr bwMode="auto">
            <a:xfrm>
              <a:off x="2697163" y="3895725"/>
              <a:ext cx="5642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grpSp>
        <p:nvGrpSpPr>
          <p:cNvPr id="52" name="グループ化 51">
            <a:extLst>
              <a:ext uri="{FF2B5EF4-FFF2-40B4-BE49-F238E27FC236}">
                <a16:creationId xmlns:a16="http://schemas.microsoft.com/office/drawing/2014/main" id="{238B851C-822A-794B-78EE-743C0A529EEE}"/>
              </a:ext>
            </a:extLst>
          </p:cNvPr>
          <p:cNvGrpSpPr/>
          <p:nvPr/>
        </p:nvGrpSpPr>
        <p:grpSpPr>
          <a:xfrm>
            <a:off x="4542761" y="3088218"/>
            <a:ext cx="584002" cy="290671"/>
            <a:chOff x="2420938" y="3851275"/>
            <a:chExt cx="584002" cy="290671"/>
          </a:xfrm>
        </p:grpSpPr>
        <p:sp>
          <p:nvSpPr>
            <p:cNvPr id="53" name="Rectangle 429">
              <a:extLst>
                <a:ext uri="{FF2B5EF4-FFF2-40B4-BE49-F238E27FC236}">
                  <a16:creationId xmlns:a16="http://schemas.microsoft.com/office/drawing/2014/main" id="{2EC49C4E-8106-1B0E-E689-6B088343FA7C}"/>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30">
              <a:extLst>
                <a:ext uri="{FF2B5EF4-FFF2-40B4-BE49-F238E27FC236}">
                  <a16:creationId xmlns:a16="http://schemas.microsoft.com/office/drawing/2014/main" id="{39FD1A34-6DBB-237D-98F0-8031AACB9236}"/>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431">
              <a:extLst>
                <a:ext uri="{FF2B5EF4-FFF2-40B4-BE49-F238E27FC236}">
                  <a16:creationId xmlns:a16="http://schemas.microsoft.com/office/drawing/2014/main" id="{A5B7BE85-E27C-D5F2-3D49-05C503FED342}"/>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432">
              <a:extLst>
                <a:ext uri="{FF2B5EF4-FFF2-40B4-BE49-F238E27FC236}">
                  <a16:creationId xmlns:a16="http://schemas.microsoft.com/office/drawing/2014/main" id="{D20548BC-C029-17EC-B714-5BFE0F475082}"/>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433">
              <a:extLst>
                <a:ext uri="{FF2B5EF4-FFF2-40B4-BE49-F238E27FC236}">
                  <a16:creationId xmlns:a16="http://schemas.microsoft.com/office/drawing/2014/main" id="{7026FD55-9865-957B-FC97-C2B3D140DD3C}"/>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48">
              <a:extLst>
                <a:ext uri="{FF2B5EF4-FFF2-40B4-BE49-F238E27FC236}">
                  <a16:creationId xmlns:a16="http://schemas.microsoft.com/office/drawing/2014/main" id="{B1896E61-7A38-4D53-5DEB-F3D10336001A}"/>
                </a:ext>
              </a:extLst>
            </p:cNvPr>
            <p:cNvSpPr>
              <a:spLocks noChangeArrowheads="1"/>
            </p:cNvSpPr>
            <p:nvPr/>
          </p:nvSpPr>
          <p:spPr bwMode="auto">
            <a:xfrm>
              <a:off x="2697163" y="3895725"/>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a:t>
              </a:r>
              <a:br>
                <a:rPr kumimoji="0" lang="en-US"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b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pic>
        <p:nvPicPr>
          <p:cNvPr id="59" name="Picture 492">
            <a:extLst>
              <a:ext uri="{FF2B5EF4-FFF2-40B4-BE49-F238E27FC236}">
                <a16:creationId xmlns:a16="http://schemas.microsoft.com/office/drawing/2014/main" id="{E9D5F3A2-31C9-2023-265D-CE3BA978E8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197" y="5059481"/>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グループ化 59">
            <a:extLst>
              <a:ext uri="{FF2B5EF4-FFF2-40B4-BE49-F238E27FC236}">
                <a16:creationId xmlns:a16="http://schemas.microsoft.com/office/drawing/2014/main" id="{9D05A5EE-DCE0-4D9B-8007-512EAC82A806}"/>
              </a:ext>
            </a:extLst>
          </p:cNvPr>
          <p:cNvGrpSpPr/>
          <p:nvPr/>
        </p:nvGrpSpPr>
        <p:grpSpPr>
          <a:xfrm>
            <a:off x="2444643" y="2931008"/>
            <a:ext cx="318890" cy="416798"/>
            <a:chOff x="4070350" y="3563938"/>
            <a:chExt cx="318890" cy="416798"/>
          </a:xfrm>
        </p:grpSpPr>
        <p:sp>
          <p:nvSpPr>
            <p:cNvPr id="61" name="Rectangle 485">
              <a:extLst>
                <a:ext uri="{FF2B5EF4-FFF2-40B4-BE49-F238E27FC236}">
                  <a16:creationId xmlns:a16="http://schemas.microsoft.com/office/drawing/2014/main" id="{A471397F-D764-F5EA-615F-0900E022AB93}"/>
                </a:ext>
              </a:extLst>
            </p:cNvPr>
            <p:cNvSpPr>
              <a:spLocks noChangeArrowheads="1"/>
            </p:cNvSpPr>
            <p:nvPr/>
          </p:nvSpPr>
          <p:spPr bwMode="auto">
            <a:xfrm>
              <a:off x="4070350" y="3563938"/>
              <a:ext cx="255587" cy="257175"/>
            </a:xfrm>
            <a:prstGeom prst="rect">
              <a:avLst/>
            </a:prstGeom>
            <a:solidFill>
              <a:srgbClr val="FFFFCC"/>
            </a:solid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488">
              <a:extLst>
                <a:ext uri="{FF2B5EF4-FFF2-40B4-BE49-F238E27FC236}">
                  <a16:creationId xmlns:a16="http://schemas.microsoft.com/office/drawing/2014/main" id="{0C557324-06A4-1127-8E9B-FF53B0065D5E}"/>
                </a:ext>
              </a:extLst>
            </p:cNvPr>
            <p:cNvSpPr>
              <a:spLocks/>
            </p:cNvSpPr>
            <p:nvPr/>
          </p:nvSpPr>
          <p:spPr bwMode="auto">
            <a:xfrm>
              <a:off x="4122738" y="3576638"/>
              <a:ext cx="146050" cy="225425"/>
            </a:xfrm>
            <a:custGeom>
              <a:avLst/>
              <a:gdLst>
                <a:gd name="T0" fmla="*/ 58 w 92"/>
                <a:gd name="T1" fmla="*/ 141 h 142"/>
                <a:gd name="T2" fmla="*/ 65 w 92"/>
                <a:gd name="T3" fmla="*/ 140 h 142"/>
                <a:gd name="T4" fmla="*/ 75 w 92"/>
                <a:gd name="T5" fmla="*/ 135 h 142"/>
                <a:gd name="T6" fmla="*/ 85 w 92"/>
                <a:gd name="T7" fmla="*/ 124 h 142"/>
                <a:gd name="T8" fmla="*/ 91 w 92"/>
                <a:gd name="T9" fmla="*/ 105 h 142"/>
                <a:gd name="T10" fmla="*/ 92 w 92"/>
                <a:gd name="T11" fmla="*/ 87 h 142"/>
                <a:gd name="T12" fmla="*/ 90 w 92"/>
                <a:gd name="T13" fmla="*/ 89 h 142"/>
                <a:gd name="T14" fmla="*/ 88 w 92"/>
                <a:gd name="T15" fmla="*/ 92 h 142"/>
                <a:gd name="T16" fmla="*/ 87 w 92"/>
                <a:gd name="T17" fmla="*/ 88 h 142"/>
                <a:gd name="T18" fmla="*/ 87 w 92"/>
                <a:gd name="T19" fmla="*/ 69 h 142"/>
                <a:gd name="T20" fmla="*/ 79 w 92"/>
                <a:gd name="T21" fmla="*/ 54 h 142"/>
                <a:gd name="T22" fmla="*/ 79 w 92"/>
                <a:gd name="T23" fmla="*/ 61 h 142"/>
                <a:gd name="T24" fmla="*/ 77 w 92"/>
                <a:gd name="T25" fmla="*/ 75 h 142"/>
                <a:gd name="T26" fmla="*/ 74 w 92"/>
                <a:gd name="T27" fmla="*/ 77 h 142"/>
                <a:gd name="T28" fmla="*/ 74 w 92"/>
                <a:gd name="T29" fmla="*/ 58 h 142"/>
                <a:gd name="T30" fmla="*/ 65 w 92"/>
                <a:gd name="T31" fmla="*/ 33 h 142"/>
                <a:gd name="T32" fmla="*/ 59 w 92"/>
                <a:gd name="T33" fmla="*/ 36 h 142"/>
                <a:gd name="T34" fmla="*/ 59 w 92"/>
                <a:gd name="T35" fmla="*/ 45 h 142"/>
                <a:gd name="T36" fmla="*/ 50 w 92"/>
                <a:gd name="T37" fmla="*/ 27 h 142"/>
                <a:gd name="T38" fmla="*/ 41 w 92"/>
                <a:gd name="T39" fmla="*/ 5 h 142"/>
                <a:gd name="T40" fmla="*/ 39 w 92"/>
                <a:gd name="T41" fmla="*/ 2 h 142"/>
                <a:gd name="T42" fmla="*/ 37 w 92"/>
                <a:gd name="T43" fmla="*/ 15 h 142"/>
                <a:gd name="T44" fmla="*/ 38 w 92"/>
                <a:gd name="T45" fmla="*/ 37 h 142"/>
                <a:gd name="T46" fmla="*/ 34 w 92"/>
                <a:gd name="T47" fmla="*/ 34 h 142"/>
                <a:gd name="T48" fmla="*/ 28 w 92"/>
                <a:gd name="T49" fmla="*/ 28 h 142"/>
                <a:gd name="T50" fmla="*/ 24 w 92"/>
                <a:gd name="T51" fmla="*/ 26 h 142"/>
                <a:gd name="T52" fmla="*/ 26 w 92"/>
                <a:gd name="T53" fmla="*/ 42 h 142"/>
                <a:gd name="T54" fmla="*/ 25 w 92"/>
                <a:gd name="T55" fmla="*/ 61 h 142"/>
                <a:gd name="T56" fmla="*/ 23 w 92"/>
                <a:gd name="T57" fmla="*/ 64 h 142"/>
                <a:gd name="T58" fmla="*/ 20 w 92"/>
                <a:gd name="T59" fmla="*/ 56 h 142"/>
                <a:gd name="T60" fmla="*/ 10 w 92"/>
                <a:gd name="T61" fmla="*/ 50 h 142"/>
                <a:gd name="T62" fmla="*/ 12 w 92"/>
                <a:gd name="T63" fmla="*/ 55 h 142"/>
                <a:gd name="T64" fmla="*/ 14 w 92"/>
                <a:gd name="T65" fmla="*/ 71 h 142"/>
                <a:gd name="T66" fmla="*/ 12 w 92"/>
                <a:gd name="T67" fmla="*/ 88 h 142"/>
                <a:gd name="T68" fmla="*/ 10 w 92"/>
                <a:gd name="T69" fmla="*/ 82 h 142"/>
                <a:gd name="T70" fmla="*/ 3 w 92"/>
                <a:gd name="T71" fmla="*/ 77 h 142"/>
                <a:gd name="T72" fmla="*/ 1 w 92"/>
                <a:gd name="T73" fmla="*/ 79 h 142"/>
                <a:gd name="T74" fmla="*/ 5 w 92"/>
                <a:gd name="T75" fmla="*/ 89 h 142"/>
                <a:gd name="T76" fmla="*/ 7 w 92"/>
                <a:gd name="T77" fmla="*/ 101 h 142"/>
                <a:gd name="T78" fmla="*/ 7 w 92"/>
                <a:gd name="T79" fmla="*/ 117 h 142"/>
                <a:gd name="T80" fmla="*/ 15 w 92"/>
                <a:gd name="T81" fmla="*/ 133 h 142"/>
                <a:gd name="T82" fmla="*/ 32 w 92"/>
                <a:gd name="T83" fmla="*/ 140 h 142"/>
                <a:gd name="T84" fmla="*/ 42 w 92"/>
                <a:gd name="T85" fmla="*/ 141 h 142"/>
                <a:gd name="T86" fmla="*/ 48 w 92"/>
                <a:gd name="T87" fmla="*/ 142 h 142"/>
                <a:gd name="T88" fmla="*/ 53 w 92"/>
                <a:gd name="T89" fmla="*/ 142 h 142"/>
                <a:gd name="T90" fmla="*/ 55 w 92"/>
                <a:gd name="T9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42">
                  <a:moveTo>
                    <a:pt x="56" y="141"/>
                  </a:moveTo>
                  <a:lnTo>
                    <a:pt x="56" y="141"/>
                  </a:lnTo>
                  <a:lnTo>
                    <a:pt x="58" y="141"/>
                  </a:lnTo>
                  <a:lnTo>
                    <a:pt x="60" y="141"/>
                  </a:lnTo>
                  <a:lnTo>
                    <a:pt x="62" y="141"/>
                  </a:lnTo>
                  <a:lnTo>
                    <a:pt x="65" y="140"/>
                  </a:lnTo>
                  <a:lnTo>
                    <a:pt x="68" y="139"/>
                  </a:lnTo>
                  <a:lnTo>
                    <a:pt x="71" y="137"/>
                  </a:lnTo>
                  <a:lnTo>
                    <a:pt x="75" y="135"/>
                  </a:lnTo>
                  <a:lnTo>
                    <a:pt x="78" y="132"/>
                  </a:lnTo>
                  <a:lnTo>
                    <a:pt x="82" y="129"/>
                  </a:lnTo>
                  <a:lnTo>
                    <a:pt x="85" y="124"/>
                  </a:lnTo>
                  <a:lnTo>
                    <a:pt x="87" y="119"/>
                  </a:lnTo>
                  <a:lnTo>
                    <a:pt x="90" y="113"/>
                  </a:lnTo>
                  <a:lnTo>
                    <a:pt x="91" y="105"/>
                  </a:lnTo>
                  <a:lnTo>
                    <a:pt x="92" y="97"/>
                  </a:lnTo>
                  <a:lnTo>
                    <a:pt x="92" y="87"/>
                  </a:lnTo>
                  <a:lnTo>
                    <a:pt x="92" y="87"/>
                  </a:lnTo>
                  <a:lnTo>
                    <a:pt x="92" y="88"/>
                  </a:lnTo>
                  <a:lnTo>
                    <a:pt x="91" y="88"/>
                  </a:lnTo>
                  <a:lnTo>
                    <a:pt x="90" y="89"/>
                  </a:lnTo>
                  <a:lnTo>
                    <a:pt x="90" y="90"/>
                  </a:lnTo>
                  <a:lnTo>
                    <a:pt x="89" y="91"/>
                  </a:lnTo>
                  <a:lnTo>
                    <a:pt x="88" y="92"/>
                  </a:lnTo>
                  <a:lnTo>
                    <a:pt x="87" y="94"/>
                  </a:lnTo>
                  <a:lnTo>
                    <a:pt x="87" y="92"/>
                  </a:lnTo>
                  <a:lnTo>
                    <a:pt x="87" y="88"/>
                  </a:lnTo>
                  <a:lnTo>
                    <a:pt x="87" y="82"/>
                  </a:lnTo>
                  <a:lnTo>
                    <a:pt x="87" y="76"/>
                  </a:lnTo>
                  <a:lnTo>
                    <a:pt x="87" y="69"/>
                  </a:lnTo>
                  <a:lnTo>
                    <a:pt x="85" y="62"/>
                  </a:lnTo>
                  <a:lnTo>
                    <a:pt x="83" y="57"/>
                  </a:lnTo>
                  <a:lnTo>
                    <a:pt x="79" y="54"/>
                  </a:lnTo>
                  <a:lnTo>
                    <a:pt x="79" y="55"/>
                  </a:lnTo>
                  <a:lnTo>
                    <a:pt x="79" y="57"/>
                  </a:lnTo>
                  <a:lnTo>
                    <a:pt x="79" y="61"/>
                  </a:lnTo>
                  <a:lnTo>
                    <a:pt x="78" y="66"/>
                  </a:lnTo>
                  <a:lnTo>
                    <a:pt x="77" y="70"/>
                  </a:lnTo>
                  <a:lnTo>
                    <a:pt x="77" y="75"/>
                  </a:lnTo>
                  <a:lnTo>
                    <a:pt x="75" y="78"/>
                  </a:lnTo>
                  <a:lnTo>
                    <a:pt x="74" y="79"/>
                  </a:lnTo>
                  <a:lnTo>
                    <a:pt x="74" y="77"/>
                  </a:lnTo>
                  <a:lnTo>
                    <a:pt x="74" y="73"/>
                  </a:lnTo>
                  <a:lnTo>
                    <a:pt x="74" y="66"/>
                  </a:lnTo>
                  <a:lnTo>
                    <a:pt x="74" y="58"/>
                  </a:lnTo>
                  <a:lnTo>
                    <a:pt x="72" y="49"/>
                  </a:lnTo>
                  <a:lnTo>
                    <a:pt x="69" y="41"/>
                  </a:lnTo>
                  <a:lnTo>
                    <a:pt x="65" y="33"/>
                  </a:lnTo>
                  <a:lnTo>
                    <a:pt x="58" y="27"/>
                  </a:lnTo>
                  <a:lnTo>
                    <a:pt x="58" y="30"/>
                  </a:lnTo>
                  <a:lnTo>
                    <a:pt x="59" y="36"/>
                  </a:lnTo>
                  <a:lnTo>
                    <a:pt x="60" y="43"/>
                  </a:lnTo>
                  <a:lnTo>
                    <a:pt x="60" y="47"/>
                  </a:lnTo>
                  <a:lnTo>
                    <a:pt x="59" y="45"/>
                  </a:lnTo>
                  <a:lnTo>
                    <a:pt x="57" y="41"/>
                  </a:lnTo>
                  <a:lnTo>
                    <a:pt x="54" y="34"/>
                  </a:lnTo>
                  <a:lnTo>
                    <a:pt x="50" y="27"/>
                  </a:lnTo>
                  <a:lnTo>
                    <a:pt x="47" y="19"/>
                  </a:lnTo>
                  <a:lnTo>
                    <a:pt x="43" y="11"/>
                  </a:lnTo>
                  <a:lnTo>
                    <a:pt x="41" y="5"/>
                  </a:lnTo>
                  <a:lnTo>
                    <a:pt x="40" y="0"/>
                  </a:lnTo>
                  <a:lnTo>
                    <a:pt x="40" y="1"/>
                  </a:lnTo>
                  <a:lnTo>
                    <a:pt x="39" y="2"/>
                  </a:lnTo>
                  <a:lnTo>
                    <a:pt x="38" y="5"/>
                  </a:lnTo>
                  <a:lnTo>
                    <a:pt x="37" y="10"/>
                  </a:lnTo>
                  <a:lnTo>
                    <a:pt x="37" y="15"/>
                  </a:lnTo>
                  <a:lnTo>
                    <a:pt x="36" y="21"/>
                  </a:lnTo>
                  <a:lnTo>
                    <a:pt x="37" y="29"/>
                  </a:lnTo>
                  <a:lnTo>
                    <a:pt x="38" y="37"/>
                  </a:lnTo>
                  <a:lnTo>
                    <a:pt x="38" y="37"/>
                  </a:lnTo>
                  <a:lnTo>
                    <a:pt x="36" y="36"/>
                  </a:lnTo>
                  <a:lnTo>
                    <a:pt x="34" y="34"/>
                  </a:lnTo>
                  <a:lnTo>
                    <a:pt x="32" y="32"/>
                  </a:lnTo>
                  <a:lnTo>
                    <a:pt x="30" y="30"/>
                  </a:lnTo>
                  <a:lnTo>
                    <a:pt x="28" y="28"/>
                  </a:lnTo>
                  <a:lnTo>
                    <a:pt x="25" y="26"/>
                  </a:lnTo>
                  <a:lnTo>
                    <a:pt x="24" y="25"/>
                  </a:lnTo>
                  <a:lnTo>
                    <a:pt x="24" y="26"/>
                  </a:lnTo>
                  <a:lnTo>
                    <a:pt x="24" y="30"/>
                  </a:lnTo>
                  <a:lnTo>
                    <a:pt x="25" y="35"/>
                  </a:lnTo>
                  <a:lnTo>
                    <a:pt x="26" y="42"/>
                  </a:lnTo>
                  <a:lnTo>
                    <a:pt x="26" y="48"/>
                  </a:lnTo>
                  <a:lnTo>
                    <a:pt x="26" y="55"/>
                  </a:lnTo>
                  <a:lnTo>
                    <a:pt x="25" y="61"/>
                  </a:lnTo>
                  <a:lnTo>
                    <a:pt x="24" y="66"/>
                  </a:lnTo>
                  <a:lnTo>
                    <a:pt x="24" y="65"/>
                  </a:lnTo>
                  <a:lnTo>
                    <a:pt x="23" y="64"/>
                  </a:lnTo>
                  <a:lnTo>
                    <a:pt x="22" y="61"/>
                  </a:lnTo>
                  <a:lnTo>
                    <a:pt x="21" y="58"/>
                  </a:lnTo>
                  <a:lnTo>
                    <a:pt x="20" y="56"/>
                  </a:lnTo>
                  <a:lnTo>
                    <a:pt x="17" y="53"/>
                  </a:lnTo>
                  <a:lnTo>
                    <a:pt x="14" y="51"/>
                  </a:lnTo>
                  <a:lnTo>
                    <a:pt x="10" y="50"/>
                  </a:lnTo>
                  <a:lnTo>
                    <a:pt x="10" y="50"/>
                  </a:lnTo>
                  <a:lnTo>
                    <a:pt x="11" y="52"/>
                  </a:lnTo>
                  <a:lnTo>
                    <a:pt x="12" y="55"/>
                  </a:lnTo>
                  <a:lnTo>
                    <a:pt x="13" y="59"/>
                  </a:lnTo>
                  <a:lnTo>
                    <a:pt x="14" y="64"/>
                  </a:lnTo>
                  <a:lnTo>
                    <a:pt x="14" y="71"/>
                  </a:lnTo>
                  <a:lnTo>
                    <a:pt x="14" y="79"/>
                  </a:lnTo>
                  <a:lnTo>
                    <a:pt x="12" y="88"/>
                  </a:lnTo>
                  <a:lnTo>
                    <a:pt x="12" y="88"/>
                  </a:lnTo>
                  <a:lnTo>
                    <a:pt x="12" y="86"/>
                  </a:lnTo>
                  <a:lnTo>
                    <a:pt x="11" y="84"/>
                  </a:lnTo>
                  <a:lnTo>
                    <a:pt x="10" y="82"/>
                  </a:lnTo>
                  <a:lnTo>
                    <a:pt x="8" y="80"/>
                  </a:lnTo>
                  <a:lnTo>
                    <a:pt x="6" y="78"/>
                  </a:lnTo>
                  <a:lnTo>
                    <a:pt x="3" y="77"/>
                  </a:lnTo>
                  <a:lnTo>
                    <a:pt x="0" y="77"/>
                  </a:lnTo>
                  <a:lnTo>
                    <a:pt x="0" y="78"/>
                  </a:lnTo>
                  <a:lnTo>
                    <a:pt x="1" y="79"/>
                  </a:lnTo>
                  <a:lnTo>
                    <a:pt x="2" y="82"/>
                  </a:lnTo>
                  <a:lnTo>
                    <a:pt x="4" y="85"/>
                  </a:lnTo>
                  <a:lnTo>
                    <a:pt x="5" y="89"/>
                  </a:lnTo>
                  <a:lnTo>
                    <a:pt x="6" y="93"/>
                  </a:lnTo>
                  <a:lnTo>
                    <a:pt x="7" y="97"/>
                  </a:lnTo>
                  <a:lnTo>
                    <a:pt x="7" y="101"/>
                  </a:lnTo>
                  <a:lnTo>
                    <a:pt x="6" y="105"/>
                  </a:lnTo>
                  <a:lnTo>
                    <a:pt x="6" y="111"/>
                  </a:lnTo>
                  <a:lnTo>
                    <a:pt x="7" y="117"/>
                  </a:lnTo>
                  <a:lnTo>
                    <a:pt x="8" y="123"/>
                  </a:lnTo>
                  <a:lnTo>
                    <a:pt x="11" y="128"/>
                  </a:lnTo>
                  <a:lnTo>
                    <a:pt x="15" y="133"/>
                  </a:lnTo>
                  <a:lnTo>
                    <a:pt x="20" y="137"/>
                  </a:lnTo>
                  <a:lnTo>
                    <a:pt x="28" y="139"/>
                  </a:lnTo>
                  <a:lnTo>
                    <a:pt x="32" y="140"/>
                  </a:lnTo>
                  <a:lnTo>
                    <a:pt x="35" y="141"/>
                  </a:lnTo>
                  <a:lnTo>
                    <a:pt x="39" y="141"/>
                  </a:lnTo>
                  <a:lnTo>
                    <a:pt x="42" y="141"/>
                  </a:lnTo>
                  <a:lnTo>
                    <a:pt x="44" y="142"/>
                  </a:lnTo>
                  <a:lnTo>
                    <a:pt x="47" y="142"/>
                  </a:lnTo>
                  <a:lnTo>
                    <a:pt x="48" y="142"/>
                  </a:lnTo>
                  <a:lnTo>
                    <a:pt x="50" y="142"/>
                  </a:lnTo>
                  <a:lnTo>
                    <a:pt x="52" y="142"/>
                  </a:lnTo>
                  <a:lnTo>
                    <a:pt x="53" y="142"/>
                  </a:lnTo>
                  <a:lnTo>
                    <a:pt x="54" y="142"/>
                  </a:lnTo>
                  <a:lnTo>
                    <a:pt x="55" y="142"/>
                  </a:lnTo>
                  <a:lnTo>
                    <a:pt x="55" y="141"/>
                  </a:lnTo>
                  <a:lnTo>
                    <a:pt x="56" y="141"/>
                  </a:lnTo>
                  <a:lnTo>
                    <a:pt x="56" y="1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490">
              <a:extLst>
                <a:ext uri="{FF2B5EF4-FFF2-40B4-BE49-F238E27FC236}">
                  <a16:creationId xmlns:a16="http://schemas.microsoft.com/office/drawing/2014/main" id="{0CEC5C59-8B06-5B64-284C-2383AA96B74D}"/>
                </a:ext>
              </a:extLst>
            </p:cNvPr>
            <p:cNvSpPr>
              <a:spLocks noChangeArrowheads="1"/>
            </p:cNvSpPr>
            <p:nvPr/>
          </p:nvSpPr>
          <p:spPr bwMode="auto">
            <a:xfrm>
              <a:off x="4081463" y="3857625"/>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出火！</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cxnSp>
        <p:nvCxnSpPr>
          <p:cNvPr id="12544" name="コネクタ: カギ線 12543">
            <a:extLst>
              <a:ext uri="{FF2B5EF4-FFF2-40B4-BE49-F238E27FC236}">
                <a16:creationId xmlns:a16="http://schemas.microsoft.com/office/drawing/2014/main" id="{BF80107E-91ED-3D98-823C-B932238E4391}"/>
              </a:ext>
            </a:extLst>
          </p:cNvPr>
          <p:cNvCxnSpPr>
            <a:endCxn id="59" idx="3"/>
          </p:cNvCxnSpPr>
          <p:nvPr/>
        </p:nvCxnSpPr>
        <p:spPr bwMode="auto">
          <a:xfrm rot="5400000">
            <a:off x="1694310" y="4337568"/>
            <a:ext cx="910293" cy="716094"/>
          </a:xfrm>
          <a:prstGeom prst="bentConnector2">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45" name="コネクタ: カギ線 12544">
            <a:extLst>
              <a:ext uri="{FF2B5EF4-FFF2-40B4-BE49-F238E27FC236}">
                <a16:creationId xmlns:a16="http://schemas.microsoft.com/office/drawing/2014/main" id="{EF0886C6-87BB-FE75-FF5F-58E225610655}"/>
              </a:ext>
            </a:extLst>
          </p:cNvPr>
          <p:cNvCxnSpPr/>
          <p:nvPr/>
        </p:nvCxnSpPr>
        <p:spPr bwMode="auto">
          <a:xfrm rot="10800000" flipV="1">
            <a:off x="2531590" y="3827647"/>
            <a:ext cx="1705764" cy="414795"/>
          </a:xfrm>
          <a:prstGeom prst="bentConnector3">
            <a:avLst>
              <a:gd name="adj1" fmla="val 414"/>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46" name="コネクタ: カギ線 12552">
            <a:extLst>
              <a:ext uri="{FF2B5EF4-FFF2-40B4-BE49-F238E27FC236}">
                <a16:creationId xmlns:a16="http://schemas.microsoft.com/office/drawing/2014/main" id="{9930DEF2-7F67-F6AB-D5AB-368577DBB61E}"/>
              </a:ext>
            </a:extLst>
          </p:cNvPr>
          <p:cNvCxnSpPr/>
          <p:nvPr/>
        </p:nvCxnSpPr>
        <p:spPr bwMode="auto">
          <a:xfrm flipH="1">
            <a:off x="2531589" y="5135105"/>
            <a:ext cx="3165650" cy="11735"/>
          </a:xfrm>
          <a:prstGeom prst="straightConnector1">
            <a:avLst/>
          </a:prstGeom>
          <a:solidFill>
            <a:schemeClr val="bg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547" name="グループ化 12546">
            <a:extLst>
              <a:ext uri="{FF2B5EF4-FFF2-40B4-BE49-F238E27FC236}">
                <a16:creationId xmlns:a16="http://schemas.microsoft.com/office/drawing/2014/main" id="{478AEAD9-462F-D65B-D8E3-C3621B548055}"/>
              </a:ext>
            </a:extLst>
          </p:cNvPr>
          <p:cNvGrpSpPr/>
          <p:nvPr/>
        </p:nvGrpSpPr>
        <p:grpSpPr>
          <a:xfrm>
            <a:off x="1657731" y="4088378"/>
            <a:ext cx="835165" cy="370042"/>
            <a:chOff x="1018606" y="4125913"/>
            <a:chExt cx="835165" cy="370042"/>
          </a:xfrm>
        </p:grpSpPr>
        <p:sp>
          <p:nvSpPr>
            <p:cNvPr id="12548" name="Rectangle 446">
              <a:extLst>
                <a:ext uri="{FF2B5EF4-FFF2-40B4-BE49-F238E27FC236}">
                  <a16:creationId xmlns:a16="http://schemas.microsoft.com/office/drawing/2014/main" id="{3DCEBB6E-8E42-0008-801E-1A06AC122FE7}"/>
                </a:ext>
              </a:extLst>
            </p:cNvPr>
            <p:cNvSpPr>
              <a:spLocks noChangeArrowheads="1"/>
            </p:cNvSpPr>
            <p:nvPr/>
          </p:nvSpPr>
          <p:spPr bwMode="auto">
            <a:xfrm>
              <a:off x="1018606" y="4372844"/>
              <a:ext cx="835165"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ガラス破損・飛散！</a:t>
              </a:r>
              <a:endParaRPr kumimoji="0" lang="ja-JP" altLang="ja-JP" sz="1800" b="1" i="0" u="none" strike="noStrike" cap="none" normalizeH="0" baseline="0" dirty="0">
                <a:ln>
                  <a:noFill/>
                </a:ln>
                <a:solidFill>
                  <a:schemeClr val="tx1"/>
                </a:solidFill>
                <a:effectLst/>
              </a:endParaRPr>
            </a:p>
          </p:txBody>
        </p:sp>
        <p:grpSp>
          <p:nvGrpSpPr>
            <p:cNvPr id="12549" name="グループ化 12548">
              <a:extLst>
                <a:ext uri="{FF2B5EF4-FFF2-40B4-BE49-F238E27FC236}">
                  <a16:creationId xmlns:a16="http://schemas.microsoft.com/office/drawing/2014/main" id="{39CB2B0F-DDBA-4E95-21F7-EC0DCA00B37D}"/>
                </a:ext>
              </a:extLst>
            </p:cNvPr>
            <p:cNvGrpSpPr/>
            <p:nvPr/>
          </p:nvGrpSpPr>
          <p:grpSpPr>
            <a:xfrm>
              <a:off x="1046163" y="4125913"/>
              <a:ext cx="280987" cy="234950"/>
              <a:chOff x="1046163" y="4125913"/>
              <a:chExt cx="280987" cy="234950"/>
            </a:xfrm>
          </p:grpSpPr>
          <p:sp>
            <p:nvSpPr>
              <p:cNvPr id="12550" name="Freeform 436">
                <a:extLst>
                  <a:ext uri="{FF2B5EF4-FFF2-40B4-BE49-F238E27FC236}">
                    <a16:creationId xmlns:a16="http://schemas.microsoft.com/office/drawing/2014/main" id="{BA5B9D4C-35E2-F968-5A0D-892515C58E0D}"/>
                  </a:ext>
                </a:extLst>
              </p:cNvPr>
              <p:cNvSpPr>
                <a:spLocks/>
              </p:cNvSpPr>
              <p:nvPr/>
            </p:nvSpPr>
            <p:spPr bwMode="auto">
              <a:xfrm>
                <a:off x="1046163" y="4125913"/>
                <a:ext cx="280987" cy="234950"/>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chemeClr val="bg1"/>
              </a:solidFill>
              <a:ln w="12700">
                <a:solidFill>
                  <a:srgbClr val="FF0000"/>
                </a:solidFill>
                <a:round/>
                <a:headEnd/>
                <a:tailEnd/>
              </a:ln>
            </p:spPr>
            <p:txBody>
              <a:bodyPr vert="horz" wrap="none" lIns="91440" tIns="45720" rIns="91440" bIns="18000" numCol="1" anchor="b" anchorCtr="0" compatLnSpc="1">
                <a:prstTxWarp prst="textNoShape">
                  <a:avLst/>
                </a:prstTxWarp>
              </a:bodyPr>
              <a:lstStyle/>
              <a:p>
                <a:pPr algn="ctr"/>
                <a:endParaRPr lang="ja-JP" altLang="en-US" b="1" dirty="0"/>
              </a:p>
            </p:txBody>
          </p:sp>
          <p:pic>
            <p:nvPicPr>
              <p:cNvPr id="12551" name="グラフィックス 12550" descr="感嘆符 単色塗りつぶし">
                <a:extLst>
                  <a:ext uri="{FF2B5EF4-FFF2-40B4-BE49-F238E27FC236}">
                    <a16:creationId xmlns:a16="http://schemas.microsoft.com/office/drawing/2014/main" id="{C0AAC812-AB96-5734-116D-316CBE7046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861" y="4172096"/>
                <a:ext cx="186289" cy="186289"/>
              </a:xfrm>
              <a:prstGeom prst="rect">
                <a:avLst/>
              </a:prstGeom>
            </p:spPr>
          </p:pic>
        </p:grpSp>
      </p:grpSp>
      <p:sp>
        <p:nvSpPr>
          <p:cNvPr id="12552" name="Rectangle 446">
            <a:extLst>
              <a:ext uri="{FF2B5EF4-FFF2-40B4-BE49-F238E27FC236}">
                <a16:creationId xmlns:a16="http://schemas.microsoft.com/office/drawing/2014/main" id="{BD61A867-B966-1003-506F-01F31219F420}"/>
              </a:ext>
            </a:extLst>
          </p:cNvPr>
          <p:cNvSpPr>
            <a:spLocks noChangeArrowheads="1"/>
          </p:cNvSpPr>
          <p:nvPr/>
        </p:nvSpPr>
        <p:spPr bwMode="auto">
          <a:xfrm>
            <a:off x="4489375" y="3997345"/>
            <a:ext cx="30777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dirty="0">
                <a:solidFill>
                  <a:srgbClr val="FF0000"/>
                </a:solidFill>
                <a:latin typeface="ＭＳ Ｐゴシック" panose="020B0600070205080204" pitchFamily="50" charset="-128"/>
                <a:ea typeface="ＭＳ Ｐゴシック" panose="020B0600070205080204" pitchFamily="50" charset="-128"/>
              </a:rPr>
              <a:t>消火器</a:t>
            </a:r>
            <a:endParaRPr kumimoji="0" lang="ja-JP" altLang="ja-JP" sz="1800" b="1" i="0" u="none" strike="noStrike" cap="none" normalizeH="0" baseline="0" dirty="0">
              <a:ln>
                <a:noFill/>
              </a:ln>
              <a:solidFill>
                <a:schemeClr val="tx1"/>
              </a:solidFill>
              <a:effectLst/>
            </a:endParaRPr>
          </a:p>
        </p:txBody>
      </p:sp>
      <p:sp>
        <p:nvSpPr>
          <p:cNvPr id="12553" name="正方形/長方形 12552">
            <a:extLst>
              <a:ext uri="{FF2B5EF4-FFF2-40B4-BE49-F238E27FC236}">
                <a16:creationId xmlns:a16="http://schemas.microsoft.com/office/drawing/2014/main" id="{E719561E-C86A-0A06-8DB2-CF561FFA87CB}"/>
              </a:ext>
            </a:extLst>
          </p:cNvPr>
          <p:cNvSpPr/>
          <p:nvPr/>
        </p:nvSpPr>
        <p:spPr bwMode="auto">
          <a:xfrm>
            <a:off x="474663" y="2895188"/>
            <a:ext cx="841418" cy="2892185"/>
          </a:xfrm>
          <a:prstGeom prst="rect">
            <a:avLst/>
          </a:prstGeom>
          <a:pattFill prst="wdUpDiag">
            <a:fgClr>
              <a:srgbClr val="92D050"/>
            </a:fgClr>
            <a:bgClr>
              <a:schemeClr val="bg1"/>
            </a:bgClr>
          </a:pattFill>
          <a:ln w="38100" cap="flat" cmpd="sng" algn="ctr">
            <a:solidFill>
              <a:srgbClr val="00B050"/>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i="0" u="none" strike="noStrike" cap="none" normalizeH="0" baseline="0" dirty="0">
              <a:ln>
                <a:noFill/>
              </a:ln>
              <a:solidFill>
                <a:schemeClr val="tx1"/>
              </a:solidFill>
              <a:effectLst/>
              <a:latin typeface="Arial" panose="020B0604020202020204" pitchFamily="34" charset="0"/>
              <a:ea typeface="HG丸ｺﾞｼｯｸM-PRO" panose="020F0600000000000000" pitchFamily="50" charset="-128"/>
            </a:endParaRPr>
          </a:p>
        </p:txBody>
      </p:sp>
      <p:sp>
        <p:nvSpPr>
          <p:cNvPr id="12554" name="正方形/長方形 12553">
            <a:extLst>
              <a:ext uri="{FF2B5EF4-FFF2-40B4-BE49-F238E27FC236}">
                <a16:creationId xmlns:a16="http://schemas.microsoft.com/office/drawing/2014/main" id="{A546D4FF-8E1F-3D7E-32DF-71E20D8CD8FA}"/>
              </a:ext>
            </a:extLst>
          </p:cNvPr>
          <p:cNvSpPr/>
          <p:nvPr/>
        </p:nvSpPr>
        <p:spPr bwMode="auto">
          <a:xfrm>
            <a:off x="5168845" y="5169024"/>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555" name="正方形/長方形 12554">
            <a:extLst>
              <a:ext uri="{FF2B5EF4-FFF2-40B4-BE49-F238E27FC236}">
                <a16:creationId xmlns:a16="http://schemas.microsoft.com/office/drawing/2014/main" id="{A29FEE5C-ACB5-D8AD-E444-1B67658EDDCA}"/>
              </a:ext>
            </a:extLst>
          </p:cNvPr>
          <p:cNvSpPr/>
          <p:nvPr/>
        </p:nvSpPr>
        <p:spPr bwMode="auto">
          <a:xfrm>
            <a:off x="4134912" y="5169024"/>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556" name="正方形/長方形 12555">
            <a:extLst>
              <a:ext uri="{FF2B5EF4-FFF2-40B4-BE49-F238E27FC236}">
                <a16:creationId xmlns:a16="http://schemas.microsoft.com/office/drawing/2014/main" id="{17B972DF-6488-0F98-9C7B-BB04354C78A3}"/>
              </a:ext>
            </a:extLst>
          </p:cNvPr>
          <p:cNvSpPr/>
          <p:nvPr/>
        </p:nvSpPr>
        <p:spPr bwMode="auto">
          <a:xfrm>
            <a:off x="3166372" y="5169024"/>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pic>
        <p:nvPicPr>
          <p:cNvPr id="12557" name="グラフィックス 12556" descr="消火器 単色塗りつぶし">
            <a:extLst>
              <a:ext uri="{FF2B5EF4-FFF2-40B4-BE49-F238E27FC236}">
                <a16:creationId xmlns:a16="http://schemas.microsoft.com/office/drawing/2014/main" id="{EC54B92C-C537-BB0B-10E1-5A0CD85EAE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4355" y="3728864"/>
            <a:ext cx="297804" cy="297804"/>
          </a:xfrm>
          <a:prstGeom prst="rect">
            <a:avLst/>
          </a:prstGeom>
        </p:spPr>
      </p:pic>
      <p:sp>
        <p:nvSpPr>
          <p:cNvPr id="12558" name="正方形/長方形 12557">
            <a:extLst>
              <a:ext uri="{FF2B5EF4-FFF2-40B4-BE49-F238E27FC236}">
                <a16:creationId xmlns:a16="http://schemas.microsoft.com/office/drawing/2014/main" id="{95504E1C-77E0-0345-3395-C8441786107B}"/>
              </a:ext>
            </a:extLst>
          </p:cNvPr>
          <p:cNvSpPr/>
          <p:nvPr/>
        </p:nvSpPr>
        <p:spPr bwMode="auto">
          <a:xfrm>
            <a:off x="5168845" y="4376936"/>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559" name="正方形/長方形 12558">
            <a:extLst>
              <a:ext uri="{FF2B5EF4-FFF2-40B4-BE49-F238E27FC236}">
                <a16:creationId xmlns:a16="http://schemas.microsoft.com/office/drawing/2014/main" id="{E60A1508-B5F2-2B4F-8137-DDD74F3617EC}"/>
              </a:ext>
            </a:extLst>
          </p:cNvPr>
          <p:cNvSpPr/>
          <p:nvPr/>
        </p:nvSpPr>
        <p:spPr bwMode="auto">
          <a:xfrm>
            <a:off x="4134912" y="4376936"/>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560" name="正方形/長方形 12559">
            <a:extLst>
              <a:ext uri="{FF2B5EF4-FFF2-40B4-BE49-F238E27FC236}">
                <a16:creationId xmlns:a16="http://schemas.microsoft.com/office/drawing/2014/main" id="{07A6242D-1537-F929-6D5B-5FE70F91F920}"/>
              </a:ext>
            </a:extLst>
          </p:cNvPr>
          <p:cNvSpPr/>
          <p:nvPr/>
        </p:nvSpPr>
        <p:spPr bwMode="auto">
          <a:xfrm>
            <a:off x="3166372" y="4376936"/>
            <a:ext cx="540000" cy="552086"/>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900" b="0" dirty="0"/>
              <a:t>テーブル</a:t>
            </a:r>
            <a:endParaRPr kumimoji="1" lang="ja-JP" altLang="en-US" sz="900" b="0" i="0" u="none" strike="noStrike" cap="none" normalizeH="0" baseline="0" dirty="0">
              <a:ln>
                <a:noFill/>
              </a:ln>
              <a:effectLst/>
              <a:latin typeface="Arial" panose="020B0604020202020204" pitchFamily="34" charset="0"/>
              <a:ea typeface="HG丸ｺﾞｼｯｸM-PRO" panose="020F0600000000000000" pitchFamily="50" charset="-128"/>
            </a:endParaRPr>
          </a:p>
        </p:txBody>
      </p:sp>
      <p:sp>
        <p:nvSpPr>
          <p:cNvPr id="12606" name="AutoShape 134">
            <a:extLst>
              <a:ext uri="{FF2B5EF4-FFF2-40B4-BE49-F238E27FC236}">
                <a16:creationId xmlns:a16="http://schemas.microsoft.com/office/drawing/2014/main" id="{233D9F5A-6FF0-B920-B591-D1CA814EADF5}"/>
              </a:ext>
            </a:extLst>
          </p:cNvPr>
          <p:cNvSpPr>
            <a:spLocks noChangeArrowheads="1"/>
          </p:cNvSpPr>
          <p:nvPr/>
        </p:nvSpPr>
        <p:spPr bwMode="auto">
          <a:xfrm>
            <a:off x="1700213" y="6176963"/>
            <a:ext cx="1873250" cy="431800"/>
          </a:xfrm>
          <a:prstGeom prst="wedgeRectCallout">
            <a:avLst>
              <a:gd name="adj1" fmla="val 15426"/>
              <a:gd name="adj2" fmla="val -124264"/>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既に避難経路図等があれば、それを活用しましょう。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4223882461"/>
              </p:ext>
            </p:extLst>
          </p:nvPr>
        </p:nvGraphicFramePr>
        <p:xfrm>
          <a:off x="226368" y="2286675"/>
          <a:ext cx="6217576" cy="72635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3L×20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防災食等</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4440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個</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10m×10m×5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各店舗</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AutoShape 513">
            <a:extLst>
              <a:ext uri="{FF2B5EF4-FFF2-40B4-BE49-F238E27FC236}">
                <a16:creationId xmlns:a16="http://schemas.microsoft.com/office/drawing/2014/main" id="{152871BE-FC0B-44FB-2082-FA045A734606}"/>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4" name="AutoShape 514">
            <a:extLst>
              <a:ext uri="{FF2B5EF4-FFF2-40B4-BE49-F238E27FC236}">
                <a16:creationId xmlns:a16="http://schemas.microsoft.com/office/drawing/2014/main" id="{60F523C4-CE91-BA53-EADF-58A2091485C9}"/>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水や食料などの備蓄量は、</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人数</a:t>
            </a:r>
            <a:r>
              <a:rPr lang="en-US" altLang="ja-JP" b="0" dirty="0">
                <a:solidFill>
                  <a:srgbClr val="003300"/>
                </a:solidFill>
                <a:latin typeface="ＭＳ ゴシック" panose="020B0609070205080204" pitchFamily="49" charset="-128"/>
                <a:ea typeface="ＭＳ ゴシック" panose="020B0609070205080204" pitchFamily="49" charset="-128"/>
              </a:rPr>
              <a:t>×3</a:t>
            </a:r>
            <a:r>
              <a:rPr lang="ja-JP" altLang="en-US" b="0" dirty="0">
                <a:solidFill>
                  <a:srgbClr val="003300"/>
                </a:solidFill>
                <a:latin typeface="ＭＳ ゴシック" panose="020B0609070205080204" pitchFamily="49" charset="-128"/>
                <a:ea typeface="ＭＳ ゴシック" panose="020B0609070205080204" pitchFamily="49" charset="-128"/>
              </a:rPr>
              <a:t>日分</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が目安と言われています。</a:t>
            </a:r>
          </a:p>
        </p:txBody>
      </p:sp>
      <p:sp>
        <p:nvSpPr>
          <p:cNvPr id="5" name="AutoShape 516">
            <a:extLst>
              <a:ext uri="{FF2B5EF4-FFF2-40B4-BE49-F238E27FC236}">
                <a16:creationId xmlns:a16="http://schemas.microsoft.com/office/drawing/2014/main" id="{E7042C2C-FF67-54B4-2CFC-68A43E597CAB}"/>
              </a:ext>
            </a:extLst>
          </p:cNvPr>
          <p:cNvSpPr>
            <a:spLocks noChangeArrowheads="1"/>
          </p:cNvSpPr>
          <p:nvPr/>
        </p:nvSpPr>
        <p:spPr bwMode="auto">
          <a:xfrm>
            <a:off x="4480688" y="5111392"/>
            <a:ext cx="1376363" cy="863600"/>
          </a:xfrm>
          <a:prstGeom prst="wedgeRectCallout">
            <a:avLst>
              <a:gd name="adj1" fmla="val -81144"/>
              <a:gd name="adj2" fmla="val -2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6" name="AutoShape 512">
            <a:extLst>
              <a:ext uri="{FF2B5EF4-FFF2-40B4-BE49-F238E27FC236}">
                <a16:creationId xmlns:a16="http://schemas.microsoft.com/office/drawing/2014/main" id="{BADCCB09-E0F8-4C62-BB2D-D196F36F21C2}"/>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様式②</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4278490461"/>
              </p:ext>
            </p:extLst>
          </p:nvPr>
        </p:nvGraphicFramePr>
        <p:xfrm>
          <a:off x="387518" y="2792760"/>
          <a:ext cx="6011525" cy="2708639"/>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担当責任者である店長の指示の下、棚の転倒や商品落下によるガラスの散乱が懸念されるため、必要に応じて立ち入り禁止の措置を行う。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厨房　（初期消火活動）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担当責任者である店長の指示の下、要確認箇所の被害状況を迅速に確認し、状況報告を行う。必要に応じて初期消火等の対応を行う。</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384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AutoShape 94">
            <a:extLst>
              <a:ext uri="{FF2B5EF4-FFF2-40B4-BE49-F238E27FC236}">
                <a16:creationId xmlns:a16="http://schemas.microsoft.com/office/drawing/2014/main" id="{9C196AAD-A338-A369-8A7D-212975C7B7B8}"/>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CC"/>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2889231043"/>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管理者（</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admin.</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パート</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食品衛生責任者</a:t>
                      </a:r>
                      <a:b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防火管理者</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副店長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食品衛生責任者</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料理長</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食品衛生責任者</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調理師免許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調理師</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調理師免許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調理補助</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調理補助</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責任者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食品衛生責任者</a:t>
                      </a:r>
                      <a:b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防火管理者</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副店長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食品衛生責任者</a:t>
                      </a: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調理師</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調理師免許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調理補助</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hlinkClick r:id="rId2"/>
                        </a:rPr>
                        <a:t>***@***.ne.jp</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責任者</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hlinkClick r:id="rId2"/>
                        </a:rPr>
                        <a:t>***@***.ne.jp</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hlinkClick r:id="rId2"/>
                        </a:rPr>
                        <a:t>***@***.ne.jp</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hlinkClick r:id="rId2"/>
                        </a:rPr>
                        <a:t>***@***.ne.jp</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ホール</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スタッフ</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hlinkClick r:id="rId2"/>
                        </a:rPr>
                        <a:t>***@***.ne.jp</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2633597362"/>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
        <p:nvSpPr>
          <p:cNvPr id="4" name="AutoShape 296">
            <a:extLst>
              <a:ext uri="{FF2B5EF4-FFF2-40B4-BE49-F238E27FC236}">
                <a16:creationId xmlns:a16="http://schemas.microsoft.com/office/drawing/2014/main" id="{6413CF6D-C4C3-0841-EEAF-8BE25CA67D03}"/>
              </a:ext>
            </a:extLst>
          </p:cNvPr>
          <p:cNvSpPr>
            <a:spLocks noChangeArrowheads="1"/>
          </p:cNvSpPr>
          <p:nvPr/>
        </p:nvSpPr>
        <p:spPr bwMode="auto">
          <a:xfrm>
            <a:off x="5469903" y="5498025"/>
            <a:ext cx="1223963" cy="720725"/>
          </a:xfrm>
          <a:prstGeom prst="wedgeRectCallout">
            <a:avLst>
              <a:gd name="adj1" fmla="val -29380"/>
              <a:gd name="adj2" fmla="val -7863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ＢＣＰ要員として参集すべきヒトを明確にしておきましょう。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1670695845"/>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flipH="1">
            <a:off x="3375104" y="2140857"/>
            <a:ext cx="28758" cy="5688789"/>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206347473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1920188095"/>
              </p:ext>
            </p:extLst>
          </p:nvPr>
        </p:nvGraphicFramePr>
        <p:xfrm>
          <a:off x="2413862" y="1136577"/>
          <a:ext cx="1980000" cy="100428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br>
                        <a:rPr kumimoji="1" lang="en-US" altLang="ja-JP" sz="900" b="0" i="0" u="none" strike="noStrike" cap="none" normalizeH="0" baseline="0" dirty="0">
                          <a:ln>
                            <a:noFill/>
                          </a:ln>
                          <a:solidFill>
                            <a:srgbClr val="C00000"/>
                          </a:solidFill>
                          <a:effectLst/>
                          <a:latin typeface="+mn-ea"/>
                          <a:ea typeface="+mn-ea"/>
                        </a:rPr>
                      </a:b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総務・経理課長）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1588848351"/>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パート</a:t>
                      </a: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1806671662"/>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店長</a:t>
                      </a: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2052154699"/>
              </p:ext>
            </p:extLst>
          </p:nvPr>
        </p:nvGraphicFramePr>
        <p:xfrm>
          <a:off x="2385104" y="7829646"/>
          <a:ext cx="1980000" cy="100428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br>
                        <a:rPr kumimoji="1" lang="en-US" altLang="ja-JP" sz="900" b="0" i="0" u="none" strike="noStrike" cap="none" normalizeH="0" baseline="0" dirty="0">
                          <a:ln>
                            <a:noFill/>
                          </a:ln>
                          <a:solidFill>
                            <a:srgbClr val="C00000"/>
                          </a:solidFill>
                          <a:effectLst/>
                          <a:latin typeface="+mn-ea"/>
                          <a:ea typeface="+mn-ea"/>
                        </a:rPr>
                      </a:b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総務・経理課長）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271750988"/>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3005589534"/>
              </p:ext>
            </p:extLst>
          </p:nvPr>
        </p:nvGraphicFramePr>
        <p:xfrm>
          <a:off x="2413861" y="6251817"/>
          <a:ext cx="1980000" cy="100428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br>
                        <a:rPr kumimoji="1" lang="en-US" altLang="ja-JP" sz="900" b="0" i="0" u="none" strike="noStrike" cap="none" normalizeH="0" baseline="0" dirty="0">
                          <a:ln>
                            <a:noFill/>
                          </a:ln>
                          <a:solidFill>
                            <a:srgbClr val="C00000"/>
                          </a:solidFill>
                          <a:effectLst/>
                          <a:latin typeface="+mn-ea"/>
                          <a:ea typeface="+mn-ea"/>
                        </a:rPr>
                      </a:b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スタッフ</a:t>
                      </a: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803956524"/>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副店長</a:t>
                      </a: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466999278"/>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副店長</a:t>
                      </a: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2971127820"/>
              </p:ext>
            </p:extLst>
          </p:nvPr>
        </p:nvGraphicFramePr>
        <p:xfrm>
          <a:off x="4702208" y="6251817"/>
          <a:ext cx="1980000" cy="100428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br>
                        <a:rPr kumimoji="1" lang="en-US" altLang="ja-JP" sz="900" b="0" i="0" u="none" strike="noStrike" cap="none" normalizeH="0" baseline="0" dirty="0">
                          <a:ln>
                            <a:noFill/>
                          </a:ln>
                          <a:solidFill>
                            <a:srgbClr val="C00000"/>
                          </a:solidFill>
                          <a:effectLst/>
                          <a:latin typeface="+mn-ea"/>
                          <a:ea typeface="+mn-ea"/>
                        </a:rPr>
                      </a:b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スタッフ</a:t>
                      </a: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161982401"/>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 ○○</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店長</a:t>
                      </a:r>
                      <a:r>
                        <a:rPr kumimoji="1" lang="en-US" altLang="ja-JP" sz="900" b="0" i="0" u="none" strike="noStrike" cap="none" normalizeH="0" baseline="0" dirty="0">
                          <a:ln>
                            <a:noFill/>
                          </a:ln>
                          <a:solidFill>
                            <a:srgbClr val="C00000"/>
                          </a:solidFill>
                          <a:effectLst/>
                          <a:latin typeface="+mn-ea"/>
                          <a:ea typeface="+mn-ea"/>
                        </a:rPr>
                        <a:t>)</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flipH="1">
            <a:off x="3318042" y="4881931"/>
            <a:ext cx="167640" cy="4580693"/>
          </a:xfrm>
          <a:prstGeom prst="bentConnector3">
            <a:avLst>
              <a:gd name="adj1" fmla="val -136364"/>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980686846"/>
              </p:ext>
            </p:extLst>
          </p:nvPr>
        </p:nvGraphicFramePr>
        <p:xfrm>
          <a:off x="121515" y="625181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239444108"/>
              </p:ext>
            </p:extLst>
          </p:nvPr>
        </p:nvGraphicFramePr>
        <p:xfrm>
          <a:off x="121515"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mn-ea"/>
                        <a:ea typeface="+mn-ea"/>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61907311"/>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764620169"/>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pic>
        <p:nvPicPr>
          <p:cNvPr id="2" name="グラフィックス 1" descr="その他 単色塗りつぶし">
            <a:extLst>
              <a:ext uri="{FF2B5EF4-FFF2-40B4-BE49-F238E27FC236}">
                <a16:creationId xmlns:a16="http://schemas.microsoft.com/office/drawing/2014/main" id="{2FE47889-804F-BC49-CBA4-39BFE4F1AD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2529873" y="5152292"/>
            <a:ext cx="914400" cy="914400"/>
          </a:xfrm>
          <a:prstGeom prst="rect">
            <a:avLst/>
          </a:prstGeom>
        </p:spPr>
      </p:pic>
      <p:pic>
        <p:nvPicPr>
          <p:cNvPr id="3" name="グラフィックス 2" descr="その他 単色塗りつぶし">
            <a:extLst>
              <a:ext uri="{FF2B5EF4-FFF2-40B4-BE49-F238E27FC236}">
                <a16:creationId xmlns:a16="http://schemas.microsoft.com/office/drawing/2014/main" id="{0C2DC7B7-1C90-BFC2-9B85-34C2C38534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97115" y="5150288"/>
            <a:ext cx="914400" cy="914400"/>
          </a:xfrm>
          <a:prstGeom prst="rect">
            <a:avLst/>
          </a:prstGeom>
        </p:spPr>
      </p:pic>
      <p:pic>
        <p:nvPicPr>
          <p:cNvPr id="5" name="グラフィックス 4" descr="その他 単色塗りつぶし">
            <a:extLst>
              <a:ext uri="{FF2B5EF4-FFF2-40B4-BE49-F238E27FC236}">
                <a16:creationId xmlns:a16="http://schemas.microsoft.com/office/drawing/2014/main" id="{516F9DC9-5F91-B7AA-1399-1ECCEBCF47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4746848" y="5150288"/>
            <a:ext cx="914400" cy="914400"/>
          </a:xfrm>
          <a:prstGeom prst="rect">
            <a:avLst/>
          </a:prstGeom>
        </p:spPr>
      </p:pic>
      <p:sp>
        <p:nvSpPr>
          <p:cNvPr id="8" name="正方形/長方形 7">
            <a:extLst>
              <a:ext uri="{FF2B5EF4-FFF2-40B4-BE49-F238E27FC236}">
                <a16:creationId xmlns:a16="http://schemas.microsoft.com/office/drawing/2014/main" id="{0D8F6B3B-5CA3-4A6F-82F1-270285D7622F}"/>
              </a:ext>
            </a:extLst>
          </p:cNvPr>
          <p:cNvSpPr/>
          <p:nvPr/>
        </p:nvSpPr>
        <p:spPr bwMode="auto">
          <a:xfrm>
            <a:off x="84407" y="2650838"/>
            <a:ext cx="2103595" cy="4746793"/>
          </a:xfrm>
          <a:prstGeom prst="rect">
            <a:avLst/>
          </a:prstGeom>
          <a:noFill/>
          <a:ln w="28575" cap="flat" cmpd="sng" algn="ctr">
            <a:solidFill>
              <a:srgbClr val="C0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総務・経理</a:t>
            </a:r>
          </a:p>
        </p:txBody>
      </p:sp>
      <p:sp>
        <p:nvSpPr>
          <p:cNvPr id="9" name="正方形/長方形 8">
            <a:extLst>
              <a:ext uri="{FF2B5EF4-FFF2-40B4-BE49-F238E27FC236}">
                <a16:creationId xmlns:a16="http://schemas.microsoft.com/office/drawing/2014/main" id="{1BB7AB04-1463-C23A-81D8-DD06F5D9EC03}"/>
              </a:ext>
            </a:extLst>
          </p:cNvPr>
          <p:cNvSpPr/>
          <p:nvPr/>
        </p:nvSpPr>
        <p:spPr bwMode="auto">
          <a:xfrm>
            <a:off x="2294779" y="2650838"/>
            <a:ext cx="2218165" cy="4746793"/>
          </a:xfrm>
          <a:prstGeom prst="rect">
            <a:avLst/>
          </a:prstGeom>
          <a:noFill/>
          <a:ln w="28575" cap="flat" cmpd="sng" algn="ctr">
            <a:solidFill>
              <a:srgbClr val="C0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400" b="0" dirty="0">
                <a:solidFill>
                  <a:srgbClr val="C00000"/>
                </a:solidFill>
                <a:latin typeface="ＭＳ 明朝" panose="02020609040205080304" pitchFamily="17" charset="-128"/>
                <a:ea typeface="ＭＳ 明朝" panose="02020609040205080304" pitchFamily="17" charset="-128"/>
              </a:rPr>
              <a:t>本店</a:t>
            </a:r>
            <a:endParaRPr kumimoji="1" lang="ja-JP" altLang="en-US"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p:txBody>
      </p:sp>
      <p:sp>
        <p:nvSpPr>
          <p:cNvPr id="10" name="正方形/長方形 9">
            <a:extLst>
              <a:ext uri="{FF2B5EF4-FFF2-40B4-BE49-F238E27FC236}">
                <a16:creationId xmlns:a16="http://schemas.microsoft.com/office/drawing/2014/main" id="{2214250A-9ADF-A420-3443-9230018B6AAB}"/>
              </a:ext>
            </a:extLst>
          </p:cNvPr>
          <p:cNvSpPr/>
          <p:nvPr/>
        </p:nvSpPr>
        <p:spPr bwMode="auto">
          <a:xfrm>
            <a:off x="4583126" y="2654479"/>
            <a:ext cx="2218165" cy="4746793"/>
          </a:xfrm>
          <a:prstGeom prst="rect">
            <a:avLst/>
          </a:prstGeom>
          <a:noFill/>
          <a:ln w="28575" cap="flat" cmpd="sng" algn="ctr">
            <a:solidFill>
              <a:srgbClr val="C0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400" b="0" dirty="0">
                <a:solidFill>
                  <a:srgbClr val="C00000"/>
                </a:solidFill>
                <a:latin typeface="ＭＳ 明朝" panose="02020609040205080304" pitchFamily="17" charset="-128"/>
                <a:ea typeface="ＭＳ 明朝" panose="02020609040205080304" pitchFamily="17" charset="-128"/>
              </a:rPr>
              <a:t>□□店</a:t>
            </a:r>
            <a:endParaRPr kumimoji="1" lang="ja-JP" altLang="en-US"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664110491"/>
              </p:ext>
            </p:extLst>
          </p:nvPr>
        </p:nvGraphicFramePr>
        <p:xfrm>
          <a:off x="115888" y="4084638"/>
          <a:ext cx="6626225" cy="4613212"/>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防火管理者</a:t>
                      </a: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調理師</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食品衛生責任者</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34857779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５強</a:t>
                      </a: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3" name="AutoShape 606">
            <a:extLst>
              <a:ext uri="{FF2B5EF4-FFF2-40B4-BE49-F238E27FC236}">
                <a16:creationId xmlns:a16="http://schemas.microsoft.com/office/drawing/2014/main" id="{25D8C3F8-6D11-69FE-3FD1-07AB31CF31C2}"/>
              </a:ext>
            </a:extLst>
          </p:cNvPr>
          <p:cNvSpPr>
            <a:spLocks noChangeArrowheads="1"/>
          </p:cNvSpPr>
          <p:nvPr/>
        </p:nvSpPr>
        <p:spPr bwMode="auto">
          <a:xfrm>
            <a:off x="4941888" y="8815387"/>
            <a:ext cx="1800225" cy="431800"/>
          </a:xfrm>
          <a:prstGeom prst="wedgeRectCallout">
            <a:avLst>
              <a:gd name="adj1" fmla="val -31338"/>
              <a:gd name="adj2" fmla="val -244745"/>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1416511403"/>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店舗周辺で、被災建物の片付け等の活動に協力し、</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炊き出し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（発災から数週間）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余裕があれば本店周辺での炊き出し等の活動に協力し、周辺地域の復旧活動に貢献する。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
        <p:nvSpPr>
          <p:cNvPr id="2" name="AutoShape 126">
            <a:extLst>
              <a:ext uri="{FF2B5EF4-FFF2-40B4-BE49-F238E27FC236}">
                <a16:creationId xmlns:a16="http://schemas.microsoft.com/office/drawing/2014/main" id="{24C88CF9-82FE-E390-4467-ADA1CE86D78F}"/>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貢献策が考えやすくなります。</a:t>
            </a:r>
          </a:p>
        </p:txBody>
      </p:sp>
      <p:sp>
        <p:nvSpPr>
          <p:cNvPr id="3" name="AutoShape 125">
            <a:extLst>
              <a:ext uri="{FF2B5EF4-FFF2-40B4-BE49-F238E27FC236}">
                <a16:creationId xmlns:a16="http://schemas.microsoft.com/office/drawing/2014/main" id="{0CC91AD2-1A43-5C2F-78A5-753FA9A68C5B}"/>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388109477"/>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本店</a:t>
                      </a:r>
                      <a:endParaRPr kumimoji="1" lang="zh-TW"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rPr>
                        <a:t>半田</a:t>
                      </a: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u="none"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安否不明２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冷蔵庫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ガスコンロ</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食洗機</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製氷機</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換気扇</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カウンター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亀裂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調理器具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レジ</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ＰＣ・サーバー</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仕込済食材</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調理中の料理</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野菜など</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落下により使用不可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dirty="0"/>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調味料など</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3" name="AutoShape 1585">
            <a:extLst>
              <a:ext uri="{FF2B5EF4-FFF2-40B4-BE49-F238E27FC236}">
                <a16:creationId xmlns:a16="http://schemas.microsoft.com/office/drawing/2014/main" id="{34C7B99B-7EB1-CC4A-DCFF-4E7DDEB3E4B1}"/>
              </a:ext>
            </a:extLst>
          </p:cNvPr>
          <p:cNvSpPr>
            <a:spLocks noChangeArrowheads="1"/>
          </p:cNvSpPr>
          <p:nvPr/>
        </p:nvSpPr>
        <p:spPr bwMode="auto">
          <a:xfrm>
            <a:off x="4796457" y="4296955"/>
            <a:ext cx="1800225" cy="431800"/>
          </a:xfrm>
          <a:prstGeom prst="wedgeRectCallout">
            <a:avLst>
              <a:gd name="adj1" fmla="val -67546"/>
              <a:gd name="adj2" fmla="val 6029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1583">
            <a:extLst>
              <a:ext uri="{FF2B5EF4-FFF2-40B4-BE49-F238E27FC236}">
                <a16:creationId xmlns:a16="http://schemas.microsoft.com/office/drawing/2014/main" id="{E783990D-76F5-AD40-E79E-83CE1176C85F}"/>
              </a:ext>
            </a:extLst>
          </p:cNvPr>
          <p:cNvSpPr>
            <a:spLocks noChangeArrowheads="1"/>
          </p:cNvSpPr>
          <p:nvPr/>
        </p:nvSpPr>
        <p:spPr bwMode="auto">
          <a:xfrm>
            <a:off x="3182646" y="8599354"/>
            <a:ext cx="3386137" cy="431800"/>
          </a:xfrm>
          <a:prstGeom prst="wedgeRectCallout">
            <a:avLst>
              <a:gd name="adj1" fmla="val -10667"/>
              <a:gd name="adj2" fmla="val -808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912714782"/>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Ａ社（食品卸）</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カスタマーセンター</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物流センター：商品の</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30%</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が落下・破損、冷蔵設備は稼働中</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配送能力：車両</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10</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台中</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7</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台が使用可能、主要道路は通行可能</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在庫状況：生鮮</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70%</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、乾物・調味料</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90%</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が無事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本日より優先取引先への限定配送を再開</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注文は電話・</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FAX</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で受付（システムは明日復旧予定）</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緊急時の代替商品リストを提供可能</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米類</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乾物</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調味料：本日より供給可能（通常の</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80-90%</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野菜</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肉類：</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2-3</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日以内に供給再開（通常の</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50-60%</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魚介類：</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4</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日後より供給再開（通常の</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40%</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支払期限：当面の間、</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2</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週間延長対応</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緊急連絡先：</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24</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時間対応（</a:t>
                      </a:r>
                      <a:r>
                        <a:rPr kumimoji="1" lang="en-US" altLang="ja-JP"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090-XXXX-ZZZZ</a:t>
                      </a: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a:t>
                      </a:r>
                    </a:p>
                    <a:p>
                      <a:pPr marL="90000" marR="0" lvl="0" indent="-900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33CC"/>
                          </a:solidFill>
                          <a:effectLst/>
                          <a:latin typeface="ＭＳ 明朝" panose="02020609040205080304" pitchFamily="17" charset="-128"/>
                          <a:ea typeface="ＭＳ 明朝" panose="02020609040205080304" pitchFamily="17" charset="-128"/>
                        </a:rPr>
                        <a:t>情報更新：毎日正午にメール連絡</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
        <p:nvSpPr>
          <p:cNvPr id="3" name="AutoShape 566">
            <a:extLst>
              <a:ext uri="{FF2B5EF4-FFF2-40B4-BE49-F238E27FC236}">
                <a16:creationId xmlns:a16="http://schemas.microsoft.com/office/drawing/2014/main" id="{52B85FDA-2DAC-55C8-F820-59663A9F37A4}"/>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564">
            <a:extLst>
              <a:ext uri="{FF2B5EF4-FFF2-40B4-BE49-F238E27FC236}">
                <a16:creationId xmlns:a16="http://schemas.microsoft.com/office/drawing/2014/main" id="{151E930C-B69B-D1CB-133E-1BDF9299257E}"/>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3902854192"/>
              </p:ext>
            </p:extLst>
          </p:nvPr>
        </p:nvGraphicFramePr>
        <p:xfrm>
          <a:off x="435829" y="1961167"/>
          <a:ext cx="5955030" cy="745018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第二拠点</a:t>
                      </a:r>
                    </a:p>
                  </a:txBody>
                  <a:tcPr marL="36000" marR="36000" marT="36000" marB="36000" horzOverflow="overflow">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第三拠点</a:t>
                      </a: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冷蔵庫ﾒｰｶｰ</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運輸</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NTT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市○○局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協同組合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231755379"/>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810898479"/>
              </p:ext>
            </p:extLst>
          </p:nvPr>
        </p:nvGraphicFramePr>
        <p:xfrm>
          <a:off x="549275" y="2576513"/>
          <a:ext cx="5832475" cy="1873545"/>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近隣地域内の飲食店○○、ガソリンスタンド△△とともに、初期消火や救命活動、ライフラインの被害・復旧状況の情報共有を行う約束あり。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AutoShape 87">
            <a:extLst>
              <a:ext uri="{FF2B5EF4-FFF2-40B4-BE49-F238E27FC236}">
                <a16:creationId xmlns:a16="http://schemas.microsoft.com/office/drawing/2014/main" id="{3AC161A1-4F89-D5B2-B908-2BA69C20B117}"/>
              </a:ext>
            </a:extLst>
          </p:cNvPr>
          <p:cNvSpPr>
            <a:spLocks noChangeArrowheads="1"/>
          </p:cNvSpPr>
          <p:nvPr/>
        </p:nvSpPr>
        <p:spPr bwMode="auto">
          <a:xfrm>
            <a:off x="981075" y="3513138"/>
            <a:ext cx="1584325" cy="504825"/>
          </a:xfrm>
          <a:prstGeom prst="wedgeRectCallout">
            <a:avLst>
              <a:gd name="adj1" fmla="val -36273"/>
              <a:gd name="adj2" fmla="val -11100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335627966"/>
              </p:ext>
            </p:extLst>
          </p:nvPr>
        </p:nvGraphicFramePr>
        <p:xfrm>
          <a:off x="404813" y="2346325"/>
          <a:ext cx="6159500" cy="4332520"/>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販売管理</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総務課長</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ＰＣ</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ﾌﾗｯｼｭﾒﾓﾘを利用した転送</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販売管理</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総務課長</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ﾌﾗｯｼｭﾒﾓﾘにﾊﾞｯｸｱｯﾌﾟ</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耐火金庫</a:t>
                      </a: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
        <p:nvSpPr>
          <p:cNvPr id="2" name="AutoShape 448">
            <a:extLst>
              <a:ext uri="{FF2B5EF4-FFF2-40B4-BE49-F238E27FC236}">
                <a16:creationId xmlns:a16="http://schemas.microsoft.com/office/drawing/2014/main" id="{82BCF854-00AC-E64C-18DD-C50C94577F76}"/>
              </a:ext>
            </a:extLst>
          </p:cNvPr>
          <p:cNvSpPr>
            <a:spLocks noChangeArrowheads="1"/>
          </p:cNvSpPr>
          <p:nvPr/>
        </p:nvSpPr>
        <p:spPr bwMode="auto">
          <a:xfrm>
            <a:off x="1123950" y="4953000"/>
            <a:ext cx="2303463" cy="504825"/>
          </a:xfrm>
          <a:prstGeom prst="wedgeRectCallout">
            <a:avLst>
              <a:gd name="adj1" fmla="val -45519"/>
              <a:gd name="adj2" fmla="val -139620"/>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重要なデータごとに、記録媒体やバックアップの頻度、保管場所などを決めて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記入しましょう。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105834148"/>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F4E2FF52-59CF-2F05-7040-E94D4949324F}"/>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65138" y="9653632"/>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あいちＢＣＰモデル［中小飲食店向け　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1409987189"/>
              </p:ext>
            </p:extLst>
          </p:nvPr>
        </p:nvGraphicFramePr>
        <p:xfrm>
          <a:off x="549275" y="3276600"/>
          <a:ext cx="6048375" cy="4086742"/>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地震が起きても来訪者の安全（避難）を最優先する。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r>
                        <a:rPr kumimoji="1" lang="en-US" altLang="ja-JP" sz="10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被災した際にも速やかに復旧可能な体制を整備し、</a:t>
                      </a:r>
                      <a:br>
                        <a:rPr kumimoji="1" lang="en-US" altLang="ja-JP" sz="1000" b="0" i="0" u="none" strike="noStrike" cap="none" normalizeH="0" baseline="0" dirty="0">
                          <a:ln>
                            <a:noFill/>
                          </a:ln>
                          <a:solidFill>
                            <a:schemeClr val="tx1"/>
                          </a:solidFill>
                          <a:effectLst/>
                          <a:latin typeface="+mn-ea"/>
                          <a:ea typeface="+mn-ea"/>
                        </a:rPr>
                      </a:br>
                      <a:r>
                        <a:rPr kumimoji="1" lang="ja-JP" altLang="en-US" sz="1000" b="0" i="0" u="none" strike="noStrike" cap="none" normalizeH="0" baseline="0" dirty="0">
                          <a:ln>
                            <a:noFill/>
                          </a:ln>
                          <a:solidFill>
                            <a:schemeClr val="tx1"/>
                          </a:solidFill>
                          <a:effectLst/>
                          <a:latin typeface="+mn-ea"/>
                          <a:ea typeface="+mn-ea"/>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dirty="0"/>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被災後、</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日間は余裕があれば地域住民の救命活動を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1529107067"/>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系列店のネットワークを活用することで互いに早期復旧することを目指し、</a:t>
                      </a:r>
                      <a:b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計画を立案する。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265704960"/>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株</a:t>
                      </a: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○○亭</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
        <p:nvSpPr>
          <p:cNvPr id="4" name="AutoShape 771">
            <a:extLst>
              <a:ext uri="{FF2B5EF4-FFF2-40B4-BE49-F238E27FC236}">
                <a16:creationId xmlns:a16="http://schemas.microsoft.com/office/drawing/2014/main" id="{94B32B3C-A49F-05F7-D412-022E2495C144}"/>
              </a:ext>
            </a:extLst>
          </p:cNvPr>
          <p:cNvSpPr>
            <a:spLocks noChangeArrowheads="1"/>
          </p:cNvSpPr>
          <p:nvPr/>
        </p:nvSpPr>
        <p:spPr bwMode="auto">
          <a:xfrm>
            <a:off x="2773043" y="1352307"/>
            <a:ext cx="1893888" cy="285750"/>
          </a:xfrm>
          <a:prstGeom prst="wedgeRectCallout">
            <a:avLst>
              <a:gd name="adj1" fmla="val -39690"/>
              <a:gd name="adj2" fmla="val 10722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
        <p:nvSpPr>
          <p:cNvPr id="5" name="AutoShape 772">
            <a:extLst>
              <a:ext uri="{FF2B5EF4-FFF2-40B4-BE49-F238E27FC236}">
                <a16:creationId xmlns:a16="http://schemas.microsoft.com/office/drawing/2014/main" id="{9BD4654D-B277-9113-C570-56F2D33AAD25}"/>
              </a:ext>
            </a:extLst>
          </p:cNvPr>
          <p:cNvSpPr>
            <a:spLocks noChangeArrowheads="1"/>
          </p:cNvSpPr>
          <p:nvPr/>
        </p:nvSpPr>
        <p:spPr bwMode="auto">
          <a:xfrm>
            <a:off x="337818" y="2798252"/>
            <a:ext cx="2435225" cy="285750"/>
          </a:xfrm>
          <a:prstGeom prst="wedgeRectCallout">
            <a:avLst>
              <a:gd name="adj1" fmla="val -33440"/>
              <a:gd name="adj2" fmla="val 10888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6" name="AutoShape 449">
            <a:extLst>
              <a:ext uri="{FF2B5EF4-FFF2-40B4-BE49-F238E27FC236}">
                <a16:creationId xmlns:a16="http://schemas.microsoft.com/office/drawing/2014/main" id="{4A9C350B-011F-7912-8CA4-55800909FB3B}"/>
              </a:ext>
            </a:extLst>
          </p:cNvPr>
          <p:cNvSpPr>
            <a:spLocks noChangeArrowheads="1"/>
          </p:cNvSpPr>
          <p:nvPr/>
        </p:nvSpPr>
        <p:spPr bwMode="auto">
          <a:xfrm>
            <a:off x="5229200" y="2768142"/>
            <a:ext cx="1484312" cy="431800"/>
          </a:xfrm>
          <a:prstGeom prst="wedgeRectCallout">
            <a:avLst>
              <a:gd name="adj1" fmla="val 8929"/>
              <a:gd name="adj2" fmla="val 241910"/>
            </a:avLst>
          </a:prstGeom>
          <a:solidFill>
            <a:schemeClr val="accent5"/>
          </a:solidFill>
          <a:ln w="9525">
            <a:solidFill>
              <a:srgbClr val="003300"/>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7" name="Text Box 523">
            <a:extLst>
              <a:ext uri="{FF2B5EF4-FFF2-40B4-BE49-F238E27FC236}">
                <a16:creationId xmlns:a16="http://schemas.microsoft.com/office/drawing/2014/main" id="{668F5EDC-EA2D-7AA1-1B47-E686D441CEBC}"/>
              </a:ext>
            </a:extLst>
          </p:cNvPr>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8" name="AutoShape 431">
            <a:extLst>
              <a:ext uri="{FF2B5EF4-FFF2-40B4-BE49-F238E27FC236}">
                <a16:creationId xmlns:a16="http://schemas.microsoft.com/office/drawing/2014/main" id="{C489916C-70F3-128D-AD23-BEBC9FD55E9E}"/>
              </a:ext>
            </a:extLst>
          </p:cNvPr>
          <p:cNvSpPr>
            <a:spLocks noChangeArrowheads="1"/>
          </p:cNvSpPr>
          <p:nvPr/>
        </p:nvSpPr>
        <p:spPr bwMode="auto">
          <a:xfrm>
            <a:off x="621506" y="9274175"/>
            <a:ext cx="5761037" cy="35877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solidFill>
                  <a:srgbClr val="003300"/>
                </a:solidFill>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1719796763"/>
              </p:ext>
            </p:extLst>
          </p:nvPr>
        </p:nvGraphicFramePr>
        <p:xfrm>
          <a:off x="333375" y="5240338"/>
          <a:ext cx="6192000" cy="3546831"/>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テイクアウトサービス</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テイクアウトサービス</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店舗内飲食</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2689061297"/>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　店舗内飲食</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
        <p:nvSpPr>
          <p:cNvPr id="3" name="AutoShape 135">
            <a:extLst>
              <a:ext uri="{FF2B5EF4-FFF2-40B4-BE49-F238E27FC236}">
                <a16:creationId xmlns:a16="http://schemas.microsoft.com/office/drawing/2014/main" id="{BC5CED32-AD7A-896F-1D4B-487FCC691826}"/>
              </a:ext>
            </a:extLst>
          </p:cNvPr>
          <p:cNvSpPr>
            <a:spLocks noChangeArrowheads="1"/>
          </p:cNvSpPr>
          <p:nvPr/>
        </p:nvSpPr>
        <p:spPr bwMode="auto">
          <a:xfrm>
            <a:off x="2972443" y="491190"/>
            <a:ext cx="3807283" cy="504201"/>
          </a:xfrm>
          <a:prstGeom prst="wedgeRectCallout">
            <a:avLst>
              <a:gd name="adj1" fmla="val -42766"/>
              <a:gd name="adj2" fmla="val 9806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4" name="AutoShape 108">
            <a:extLst>
              <a:ext uri="{FF2B5EF4-FFF2-40B4-BE49-F238E27FC236}">
                <a16:creationId xmlns:a16="http://schemas.microsoft.com/office/drawing/2014/main" id="{DFC41A67-264C-3D1E-63B3-1E23800A754E}"/>
              </a:ext>
            </a:extLst>
          </p:cNvPr>
          <p:cNvSpPr>
            <a:spLocks noChangeArrowheads="1"/>
          </p:cNvSpPr>
          <p:nvPr/>
        </p:nvSpPr>
        <p:spPr bwMode="auto">
          <a:xfrm>
            <a:off x="2633265" y="2719339"/>
            <a:ext cx="4031159" cy="885824"/>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南海トラフ地震が発生した場合に、</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２　重要業務の決定」「２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目標復旧時間の設定」で</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考えます。</a:t>
            </a:r>
          </a:p>
        </p:txBody>
      </p:sp>
      <p:sp>
        <p:nvSpPr>
          <p:cNvPr id="5" name="AutoShape 150">
            <a:extLst>
              <a:ext uri="{FF2B5EF4-FFF2-40B4-BE49-F238E27FC236}">
                <a16:creationId xmlns:a16="http://schemas.microsoft.com/office/drawing/2014/main" id="{02298184-2F2F-397D-CB45-83EBA155AA3E}"/>
              </a:ext>
            </a:extLst>
          </p:cNvPr>
          <p:cNvSpPr>
            <a:spLocks noChangeArrowheads="1"/>
          </p:cNvSpPr>
          <p:nvPr/>
        </p:nvSpPr>
        <p:spPr bwMode="auto">
          <a:xfrm>
            <a:off x="48567" y="7829550"/>
            <a:ext cx="3312542" cy="863600"/>
          </a:xfrm>
          <a:prstGeom prst="wedgeRectCallout">
            <a:avLst>
              <a:gd name="adj1" fmla="val -1614"/>
              <a:gd name="adj2" fmla="val -6285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それぞれの観点で自社へ最も影響のある業務を選び、そのうち、会社の存続に関わる業務（停止してしまうと最も困る業務）を決めてください。</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限られた経営資源を投入する、最低限必要な業務を絞り込まなければ、会社の存続に係わります。</a:t>
            </a:r>
          </a:p>
        </p:txBody>
      </p:sp>
      <p:sp>
        <p:nvSpPr>
          <p:cNvPr id="6" name="AutoShape 136">
            <a:extLst>
              <a:ext uri="{FF2B5EF4-FFF2-40B4-BE49-F238E27FC236}">
                <a16:creationId xmlns:a16="http://schemas.microsoft.com/office/drawing/2014/main" id="{4CD34397-B22E-5CB8-6655-92CA3C114F01}"/>
              </a:ext>
            </a:extLst>
          </p:cNvPr>
          <p:cNvSpPr>
            <a:spLocks noChangeArrowheads="1"/>
          </p:cNvSpPr>
          <p:nvPr/>
        </p:nvSpPr>
        <p:spPr bwMode="auto">
          <a:xfrm>
            <a:off x="4364038" y="7976435"/>
            <a:ext cx="2447925" cy="863600"/>
          </a:xfrm>
          <a:prstGeom prst="wedgeRectCallout">
            <a:avLst>
              <a:gd name="adj1" fmla="val -46701"/>
              <a:gd name="adj2" fmla="val 749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solidFill>
                  <a:srgbClr val="003300"/>
                </a:solidFill>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7" name="AutoShape 132">
            <a:extLst>
              <a:ext uri="{FF2B5EF4-FFF2-40B4-BE49-F238E27FC236}">
                <a16:creationId xmlns:a16="http://schemas.microsoft.com/office/drawing/2014/main" id="{C4027837-EDAF-A999-12DD-782243D5B692}"/>
              </a:ext>
            </a:extLst>
          </p:cNvPr>
          <p:cNvSpPr>
            <a:spLocks noChangeArrowheads="1"/>
          </p:cNvSpPr>
          <p:nvPr/>
        </p:nvSpPr>
        <p:spPr bwMode="auto">
          <a:xfrm>
            <a:off x="584200" y="9297988"/>
            <a:ext cx="5761037" cy="323850"/>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その目標を次の「２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251268473"/>
              </p:ext>
            </p:extLst>
          </p:nvPr>
        </p:nvGraphicFramePr>
        <p:xfrm>
          <a:off x="507999" y="6222390"/>
          <a:ext cx="5781293" cy="1695765"/>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（発災後何日以内）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２週間以内</a:t>
                      </a:r>
                      <a:endPar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本店の店舗内飲食について、</a:t>
                      </a:r>
                      <a:b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席数の３０％営業再開</a:t>
                      </a:r>
                      <a:endPar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
        <p:nvSpPr>
          <p:cNvPr id="2" name="AutoShape 66">
            <a:extLst>
              <a:ext uri="{FF2B5EF4-FFF2-40B4-BE49-F238E27FC236}">
                <a16:creationId xmlns:a16="http://schemas.microsoft.com/office/drawing/2014/main" id="{6F75583E-5CDF-F9D0-EBC7-BC12656FBFF8}"/>
              </a:ext>
            </a:extLst>
          </p:cNvPr>
          <p:cNvSpPr>
            <a:spLocks noChangeArrowheads="1"/>
          </p:cNvSpPr>
          <p:nvPr/>
        </p:nvSpPr>
        <p:spPr bwMode="auto">
          <a:xfrm>
            <a:off x="333375" y="7673256"/>
            <a:ext cx="1800225" cy="431800"/>
          </a:xfrm>
          <a:prstGeom prst="wedgeRectCallout">
            <a:avLst>
              <a:gd name="adj1" fmla="val 45691"/>
              <a:gd name="adj2" fmla="val -8916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4" name="AutoShape 67">
            <a:extLst>
              <a:ext uri="{FF2B5EF4-FFF2-40B4-BE49-F238E27FC236}">
                <a16:creationId xmlns:a16="http://schemas.microsoft.com/office/drawing/2014/main" id="{7A9D96C0-7730-98E5-DC25-F86D641B9187}"/>
              </a:ext>
            </a:extLst>
          </p:cNvPr>
          <p:cNvSpPr>
            <a:spLocks noChangeArrowheads="1"/>
          </p:cNvSpPr>
          <p:nvPr/>
        </p:nvSpPr>
        <p:spPr bwMode="auto">
          <a:xfrm>
            <a:off x="2743993" y="7673256"/>
            <a:ext cx="1512887" cy="431800"/>
          </a:xfrm>
          <a:prstGeom prst="wedgeRectCallout">
            <a:avLst>
              <a:gd name="adj1" fmla="val -73253"/>
              <a:gd name="adj2" fmla="val -8259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必要なライフラインは具体的に何ですか？</a:t>
            </a:r>
          </a:p>
        </p:txBody>
      </p:sp>
      <p:sp>
        <p:nvSpPr>
          <p:cNvPr id="5" name="AutoShape 48">
            <a:extLst>
              <a:ext uri="{FF2B5EF4-FFF2-40B4-BE49-F238E27FC236}">
                <a16:creationId xmlns:a16="http://schemas.microsoft.com/office/drawing/2014/main" id="{B0F548A0-1952-2A28-B6FF-B3DEE4A75DD9}"/>
              </a:ext>
            </a:extLst>
          </p:cNvPr>
          <p:cNvSpPr>
            <a:spLocks noChangeArrowheads="1"/>
          </p:cNvSpPr>
          <p:nvPr/>
        </p:nvSpPr>
        <p:spPr bwMode="auto">
          <a:xfrm>
            <a:off x="476250" y="8302857"/>
            <a:ext cx="6048375" cy="46672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a:t>
            </a:r>
            <a:r>
              <a:rPr lang="en-US" altLang="ja-JP" b="0" dirty="0">
                <a:solidFill>
                  <a:srgbClr val="003300"/>
                </a:solidFill>
                <a:latin typeface="ＭＳ ゴシック" panose="020B0609070205080204" pitchFamily="49" charset="-128"/>
                <a:ea typeface="ＭＳ ゴシック" panose="020B0609070205080204" pitchFamily="49" charset="-128"/>
              </a:rPr>
              <a:t>2.2</a:t>
            </a:r>
            <a:r>
              <a:rPr lang="ja-JP" altLang="en-US" b="0" dirty="0">
                <a:solidFill>
                  <a:srgbClr val="003300"/>
                </a:solidFill>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把握するために、次の「２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４　重要業務が受ける被害の想定」で、被害状況を確認します。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3896481171"/>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Line 10">
            <a:extLst>
              <a:ext uri="{FF2B5EF4-FFF2-40B4-BE49-F238E27FC236}">
                <a16:creationId xmlns:a16="http://schemas.microsoft.com/office/drawing/2014/main" id="{79CD47DB-B09B-D8DC-BE25-C43A10DD2A76}"/>
              </a:ext>
            </a:extLst>
          </p:cNvPr>
          <p:cNvSpPr>
            <a:spLocks noChangeShapeType="1"/>
          </p:cNvSpPr>
          <p:nvPr/>
        </p:nvSpPr>
        <p:spPr bwMode="auto">
          <a:xfrm flipV="1">
            <a:off x="4269754" y="3378223"/>
            <a:ext cx="1560653" cy="143109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Text Box 749">
            <a:extLst>
              <a:ext uri="{FF2B5EF4-FFF2-40B4-BE49-F238E27FC236}">
                <a16:creationId xmlns:a16="http://schemas.microsoft.com/office/drawing/2014/main" id="{119D483B-2B9D-14AC-22BB-589E5E7C2EF4}"/>
              </a:ext>
            </a:extLst>
          </p:cNvPr>
          <p:cNvSpPr txBox="1">
            <a:spLocks noChangeArrowheads="1"/>
          </p:cNvSpPr>
          <p:nvPr/>
        </p:nvSpPr>
        <p:spPr bwMode="auto">
          <a:xfrm>
            <a:off x="3761581" y="4809314"/>
            <a:ext cx="514739" cy="25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57">
            <a:extLst>
              <a:ext uri="{FF2B5EF4-FFF2-40B4-BE49-F238E27FC236}">
                <a16:creationId xmlns:a16="http://schemas.microsoft.com/office/drawing/2014/main" id="{A0C36D5E-C740-9EB8-0645-17B5088ACACB}"/>
              </a:ext>
            </a:extLst>
          </p:cNvPr>
          <p:cNvSpPr>
            <a:spLocks noChangeArrowheads="1"/>
          </p:cNvSpPr>
          <p:nvPr/>
        </p:nvSpPr>
        <p:spPr bwMode="auto">
          <a:xfrm>
            <a:off x="5519737" y="2801961"/>
            <a:ext cx="1150938" cy="576263"/>
          </a:xfrm>
          <a:prstGeom prst="wedgeRectCallout">
            <a:avLst>
              <a:gd name="adj1" fmla="val -17867"/>
              <a:gd name="adj2" fmla="val 466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7E8A36A5-4433-FB44-53F5-4C5AFF4514AF}"/>
              </a:ext>
            </a:extLst>
          </p:cNvPr>
          <p:cNvSpPr>
            <a:spLocks noChangeArrowheads="1"/>
          </p:cNvSpPr>
          <p:nvPr/>
        </p:nvSpPr>
        <p:spPr bwMode="auto">
          <a:xfrm>
            <a:off x="2897187" y="2804716"/>
            <a:ext cx="1728788" cy="576263"/>
          </a:xfrm>
          <a:prstGeom prst="wedgeRectCallout">
            <a:avLst>
              <a:gd name="adj1" fmla="val -47152"/>
              <a:gd name="adj2" fmla="val 9707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DDBB4EA9-953D-A7C7-D38A-4392110B2D08}"/>
              </a:ext>
            </a:extLst>
          </p:cNvPr>
          <p:cNvSpPr>
            <a:spLocks noChangeArrowheads="1"/>
          </p:cNvSpPr>
          <p:nvPr/>
        </p:nvSpPr>
        <p:spPr bwMode="auto">
          <a:xfrm>
            <a:off x="364257" y="9056687"/>
            <a:ext cx="6057181" cy="525682"/>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ここで確認した主要拠点の震度を基に、「２</a:t>
            </a:r>
            <a:r>
              <a:rPr lang="en-US" altLang="ja-JP" b="0" dirty="0">
                <a:solidFill>
                  <a:srgbClr val="003300"/>
                </a:solidFill>
                <a:latin typeface="+mn-ea"/>
                <a:ea typeface="+mn-ea"/>
              </a:rPr>
              <a:t>.4.</a:t>
            </a:r>
            <a:r>
              <a:rPr lang="ja-JP" altLang="en-US" b="0" dirty="0">
                <a:solidFill>
                  <a:srgbClr val="003300"/>
                </a:solidFill>
                <a:latin typeface="+mn-ea"/>
                <a:ea typeface="+mn-ea"/>
              </a:rPr>
              <a:t>２　自社に想定される被害」では、</a:t>
            </a:r>
            <a:br>
              <a:rPr lang="en-US" altLang="ja-JP" b="0" dirty="0">
                <a:solidFill>
                  <a:srgbClr val="003300"/>
                </a:solidFill>
                <a:latin typeface="+mn-ea"/>
                <a:ea typeface="+mn-ea"/>
              </a:rPr>
            </a:br>
            <a:r>
              <a:rPr lang="ja-JP" altLang="en-US" b="0" dirty="0">
                <a:solidFill>
                  <a:srgbClr val="003300"/>
                </a:solidFill>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1209265572"/>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
        <p:nvSpPr>
          <p:cNvPr id="2" name="Line 10">
            <a:extLst>
              <a:ext uri="{FF2B5EF4-FFF2-40B4-BE49-F238E27FC236}">
                <a16:creationId xmlns:a16="http://schemas.microsoft.com/office/drawing/2014/main" id="{E61988CF-E95A-43B7-956C-D984982ADA6F}"/>
              </a:ext>
            </a:extLst>
          </p:cNvPr>
          <p:cNvSpPr>
            <a:spLocks noChangeShapeType="1"/>
          </p:cNvSpPr>
          <p:nvPr/>
        </p:nvSpPr>
        <p:spPr bwMode="auto">
          <a:xfrm flipV="1">
            <a:off x="2420888" y="4755243"/>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AutoShape 201">
            <a:extLst>
              <a:ext uri="{FF2B5EF4-FFF2-40B4-BE49-F238E27FC236}">
                <a16:creationId xmlns:a16="http://schemas.microsoft.com/office/drawing/2014/main" id="{7725066F-E3C3-5474-3BD1-38AC8AC98981}"/>
              </a:ext>
            </a:extLst>
          </p:cNvPr>
          <p:cNvSpPr>
            <a:spLocks noChangeArrowheads="1"/>
          </p:cNvSpPr>
          <p:nvPr/>
        </p:nvSpPr>
        <p:spPr bwMode="auto">
          <a:xfrm>
            <a:off x="5286251" y="4178982"/>
            <a:ext cx="1150938" cy="576262"/>
          </a:xfrm>
          <a:prstGeom prst="wedgeRectCallout">
            <a:avLst>
              <a:gd name="adj1" fmla="val -20632"/>
              <a:gd name="adj2" fmla="val 46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14218</Words>
  <Application>Microsoft Office PowerPoint</Application>
  <PresentationFormat>A4 210 x 297 mm</PresentationFormat>
  <Paragraphs>2602</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40</vt:i4>
      </vt:variant>
    </vt:vector>
  </HeadingPairs>
  <TitlesOfParts>
    <vt:vector size="48" baseType="lpstr">
      <vt:lpstr>HG丸ｺﾞｼｯｸM-PRO</vt:lpstr>
      <vt:lpstr>ＭＳ Ｐゴシック</vt:lpstr>
      <vt:lpstr>ＭＳ Ｐ明朝</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2025-08-21T11:03:13Z</dcterms:created>
  <dcterms:modified xsi:type="dcterms:W3CDTF">2025-09-18T07:20:52Z</dcterms:modified>
</cp:coreProperties>
</file>