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48" r:id="rId1"/>
    <p:sldMasterId id="2147483649" r:id="rId2"/>
  </p:sldMasterIdLst>
  <p:notesMasterIdLst>
    <p:notesMasterId r:id="rId43"/>
  </p:notesMasterIdLst>
  <p:sldIdLst>
    <p:sldId id="367" r:id="rId3"/>
    <p:sldId id="345" r:id="rId4"/>
    <p:sldId id="325" r:id="rId5"/>
    <p:sldId id="342" r:id="rId6"/>
    <p:sldId id="267" r:id="rId7"/>
    <p:sldId id="268" r:id="rId8"/>
    <p:sldId id="354" r:id="rId9"/>
    <p:sldId id="349" r:id="rId10"/>
    <p:sldId id="347" r:id="rId11"/>
    <p:sldId id="350" r:id="rId12"/>
    <p:sldId id="292" r:id="rId13"/>
    <p:sldId id="368" r:id="rId14"/>
    <p:sldId id="340" r:id="rId15"/>
    <p:sldId id="341" r:id="rId16"/>
    <p:sldId id="324" r:id="rId17"/>
    <p:sldId id="323" r:id="rId18"/>
    <p:sldId id="326" r:id="rId19"/>
    <p:sldId id="328" r:id="rId20"/>
    <p:sldId id="293" r:id="rId21"/>
    <p:sldId id="329" r:id="rId22"/>
    <p:sldId id="355" r:id="rId23"/>
    <p:sldId id="353" r:id="rId24"/>
    <p:sldId id="258" r:id="rId25"/>
    <p:sldId id="297" r:id="rId26"/>
    <p:sldId id="313" r:id="rId27"/>
    <p:sldId id="263" r:id="rId28"/>
    <p:sldId id="264" r:id="rId29"/>
    <p:sldId id="335" r:id="rId30"/>
    <p:sldId id="286" r:id="rId31"/>
    <p:sldId id="366" r:id="rId32"/>
    <p:sldId id="277" r:id="rId33"/>
    <p:sldId id="315" r:id="rId34"/>
    <p:sldId id="295" r:id="rId35"/>
    <p:sldId id="294" r:id="rId36"/>
    <p:sldId id="278" r:id="rId37"/>
    <p:sldId id="316" r:id="rId38"/>
    <p:sldId id="284" r:id="rId39"/>
    <p:sldId id="309" r:id="rId40"/>
    <p:sldId id="346" r:id="rId41"/>
    <p:sldId id="344" r:id="rId42"/>
  </p:sldIdLst>
  <p:sldSz cx="6858000" cy="9906000" type="A4"/>
  <p:notesSz cx="6807200" cy="9939338"/>
  <p:defaultTextStyle>
    <a:defPPr>
      <a:defRPr lang="ja-JP"/>
    </a:defPPr>
    <a:lvl1pPr algn="l" rtl="0" eaLnBrk="0" fontAlgn="base" hangingPunct="0">
      <a:spcBef>
        <a:spcPct val="0"/>
      </a:spcBef>
      <a:spcAft>
        <a:spcPct val="0"/>
      </a:spcAft>
      <a:defRPr kumimoji="1" sz="1000" b="1" kern="1200">
        <a:solidFill>
          <a:schemeClr val="tx1"/>
        </a:solidFill>
        <a:latin typeface="Arial" panose="020B0604020202020204" pitchFamily="34" charset="0"/>
        <a:ea typeface="HG丸ｺﾞｼｯｸM-PRO" panose="020F0600000000000000" pitchFamily="50" charset="-128"/>
        <a:cs typeface="+mn-cs"/>
      </a:defRPr>
    </a:lvl1pPr>
    <a:lvl2pPr marL="457200" algn="l" rtl="0" eaLnBrk="0" fontAlgn="base" hangingPunct="0">
      <a:spcBef>
        <a:spcPct val="0"/>
      </a:spcBef>
      <a:spcAft>
        <a:spcPct val="0"/>
      </a:spcAft>
      <a:defRPr kumimoji="1" sz="1000" b="1" kern="1200">
        <a:solidFill>
          <a:schemeClr val="tx1"/>
        </a:solidFill>
        <a:latin typeface="Arial" panose="020B0604020202020204" pitchFamily="34" charset="0"/>
        <a:ea typeface="HG丸ｺﾞｼｯｸM-PRO" panose="020F0600000000000000" pitchFamily="50" charset="-128"/>
        <a:cs typeface="+mn-cs"/>
      </a:defRPr>
    </a:lvl2pPr>
    <a:lvl3pPr marL="914400" algn="l" rtl="0" eaLnBrk="0" fontAlgn="base" hangingPunct="0">
      <a:spcBef>
        <a:spcPct val="0"/>
      </a:spcBef>
      <a:spcAft>
        <a:spcPct val="0"/>
      </a:spcAft>
      <a:defRPr kumimoji="1" sz="1000" b="1" kern="1200">
        <a:solidFill>
          <a:schemeClr val="tx1"/>
        </a:solidFill>
        <a:latin typeface="Arial" panose="020B0604020202020204" pitchFamily="34" charset="0"/>
        <a:ea typeface="HG丸ｺﾞｼｯｸM-PRO" panose="020F0600000000000000" pitchFamily="50" charset="-128"/>
        <a:cs typeface="+mn-cs"/>
      </a:defRPr>
    </a:lvl3pPr>
    <a:lvl4pPr marL="1371600" algn="l" rtl="0" eaLnBrk="0" fontAlgn="base" hangingPunct="0">
      <a:spcBef>
        <a:spcPct val="0"/>
      </a:spcBef>
      <a:spcAft>
        <a:spcPct val="0"/>
      </a:spcAft>
      <a:defRPr kumimoji="1" sz="1000" b="1" kern="1200">
        <a:solidFill>
          <a:schemeClr val="tx1"/>
        </a:solidFill>
        <a:latin typeface="Arial" panose="020B0604020202020204" pitchFamily="34" charset="0"/>
        <a:ea typeface="HG丸ｺﾞｼｯｸM-PRO" panose="020F0600000000000000" pitchFamily="50" charset="-128"/>
        <a:cs typeface="+mn-cs"/>
      </a:defRPr>
    </a:lvl4pPr>
    <a:lvl5pPr marL="1828800" algn="l" rtl="0" eaLnBrk="0" fontAlgn="base" hangingPunct="0">
      <a:spcBef>
        <a:spcPct val="0"/>
      </a:spcBef>
      <a:spcAft>
        <a:spcPct val="0"/>
      </a:spcAft>
      <a:defRPr kumimoji="1" sz="1000" b="1" kern="1200">
        <a:solidFill>
          <a:schemeClr val="tx1"/>
        </a:solidFill>
        <a:latin typeface="Arial" panose="020B0604020202020204" pitchFamily="34" charset="0"/>
        <a:ea typeface="HG丸ｺﾞｼｯｸM-PRO" panose="020F0600000000000000" pitchFamily="50" charset="-128"/>
        <a:cs typeface="+mn-cs"/>
      </a:defRPr>
    </a:lvl5pPr>
    <a:lvl6pPr marL="2286000" algn="l" defTabSz="914400" rtl="0" eaLnBrk="1" latinLnBrk="0" hangingPunct="1">
      <a:defRPr kumimoji="1" sz="1000" b="1" kern="1200">
        <a:solidFill>
          <a:schemeClr val="tx1"/>
        </a:solidFill>
        <a:latin typeface="Arial" panose="020B0604020202020204" pitchFamily="34" charset="0"/>
        <a:ea typeface="HG丸ｺﾞｼｯｸM-PRO" panose="020F0600000000000000" pitchFamily="50" charset="-128"/>
        <a:cs typeface="+mn-cs"/>
      </a:defRPr>
    </a:lvl6pPr>
    <a:lvl7pPr marL="2743200" algn="l" defTabSz="914400" rtl="0" eaLnBrk="1" latinLnBrk="0" hangingPunct="1">
      <a:defRPr kumimoji="1" sz="1000" b="1" kern="1200">
        <a:solidFill>
          <a:schemeClr val="tx1"/>
        </a:solidFill>
        <a:latin typeface="Arial" panose="020B0604020202020204" pitchFamily="34" charset="0"/>
        <a:ea typeface="HG丸ｺﾞｼｯｸM-PRO" panose="020F0600000000000000" pitchFamily="50" charset="-128"/>
        <a:cs typeface="+mn-cs"/>
      </a:defRPr>
    </a:lvl7pPr>
    <a:lvl8pPr marL="3200400" algn="l" defTabSz="914400" rtl="0" eaLnBrk="1" latinLnBrk="0" hangingPunct="1">
      <a:defRPr kumimoji="1" sz="1000" b="1" kern="1200">
        <a:solidFill>
          <a:schemeClr val="tx1"/>
        </a:solidFill>
        <a:latin typeface="Arial" panose="020B0604020202020204" pitchFamily="34" charset="0"/>
        <a:ea typeface="HG丸ｺﾞｼｯｸM-PRO" panose="020F0600000000000000" pitchFamily="50" charset="-128"/>
        <a:cs typeface="+mn-cs"/>
      </a:defRPr>
    </a:lvl8pPr>
    <a:lvl9pPr marL="3657600" algn="l" defTabSz="914400" rtl="0" eaLnBrk="1" latinLnBrk="0" hangingPunct="1">
      <a:defRPr kumimoji="1" sz="1000" b="1" kern="1200">
        <a:solidFill>
          <a:schemeClr val="tx1"/>
        </a:solidFill>
        <a:latin typeface="Arial" panose="020B0604020202020204" pitchFamily="34" charset="0"/>
        <a:ea typeface="HG丸ｺﾞｼｯｸM-PRO" panose="020F0600000000000000" pitchFamily="50" charset="-128"/>
        <a:cs typeface="+mn-cs"/>
      </a:defRPr>
    </a:lvl9pPr>
  </p:defaultTextStyle>
  <p:extLst>
    <p:ext uri="{EFAFB233-063F-42B5-8137-9DF3F51BA10A}">
      <p15:sldGuideLst xmlns:p15="http://schemas.microsoft.com/office/powerpoint/2012/main">
        <p15:guide id="1" orient="horz" pos="852" userDrawn="1">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808080"/>
    <a:srgbClr val="009999"/>
    <a:srgbClr val="3333FF"/>
    <a:srgbClr val="9999FF"/>
    <a:srgbClr val="CCFF99"/>
    <a:srgbClr val="CCFFCC"/>
    <a:srgbClr val="DDDDDD"/>
    <a:srgbClr val="FFCC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521" autoAdjust="0"/>
  </p:normalViewPr>
  <p:slideViewPr>
    <p:cSldViewPr>
      <p:cViewPr varScale="1">
        <p:scale>
          <a:sx n="75" d="100"/>
          <a:sy n="75" d="100"/>
        </p:scale>
        <p:origin x="3018" y="54"/>
      </p:cViewPr>
      <p:guideLst>
        <p:guide orient="horz" pos="852"/>
        <p:guide pos="216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10" tIns="46107" rIns="92210" bIns="46107" numCol="1" anchor="t" anchorCtr="0" compatLnSpc="1">
            <a:prstTxWarp prst="textNoShape">
              <a:avLst/>
            </a:prstTxWarp>
          </a:bodyPr>
          <a:lstStyle>
            <a:lvl1pPr defTabSz="923957" eaLnBrk="1" hangingPunct="1">
              <a:defRPr sz="1200" b="0">
                <a:latin typeface="ＭＳ ゴシック" panose="020B0609070205080204" pitchFamily="49" charset="-128"/>
                <a:ea typeface="ＭＳ ゴシック" panose="020B0609070205080204" pitchFamily="49" charset="-128"/>
              </a:defRPr>
            </a:lvl1pPr>
          </a:lstStyle>
          <a:p>
            <a:pPr>
              <a:defRPr/>
            </a:pPr>
            <a:endParaRPr lang="en-US" altLang="ja-JP" dirty="0"/>
          </a:p>
        </p:txBody>
      </p:sp>
      <p:sp>
        <p:nvSpPr>
          <p:cNvPr id="51203" name="Rectangle 3"/>
          <p:cNvSpPr>
            <a:spLocks noGrp="1" noChangeArrowheads="1"/>
          </p:cNvSpPr>
          <p:nvPr>
            <p:ph type="dt" idx="1"/>
          </p:nvPr>
        </p:nvSpPr>
        <p:spPr bwMode="auto">
          <a:xfrm>
            <a:off x="3856038" y="0"/>
            <a:ext cx="294957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10" tIns="46107" rIns="92210" bIns="46107" numCol="1" anchor="t" anchorCtr="0" compatLnSpc="1">
            <a:prstTxWarp prst="textNoShape">
              <a:avLst/>
            </a:prstTxWarp>
          </a:bodyPr>
          <a:lstStyle>
            <a:lvl1pPr algn="r" defTabSz="923957" eaLnBrk="1" hangingPunct="1">
              <a:defRPr sz="1200" b="0">
                <a:latin typeface="ＭＳ ゴシック" panose="020B0609070205080204" pitchFamily="49" charset="-128"/>
                <a:ea typeface="ＭＳ ゴシック" panose="020B0609070205080204" pitchFamily="49" charset="-128"/>
              </a:defRPr>
            </a:lvl1pPr>
          </a:lstStyle>
          <a:p>
            <a:pPr>
              <a:defRPr/>
            </a:pPr>
            <a:endParaRPr lang="en-US" altLang="ja-JP" dirty="0"/>
          </a:p>
        </p:txBody>
      </p:sp>
      <p:sp>
        <p:nvSpPr>
          <p:cNvPr id="2052" name="Rectangle 4"/>
          <p:cNvSpPr>
            <a:spLocks noGrp="1" noRot="1" noChangeAspect="1" noChangeArrowheads="1" noTextEdit="1"/>
          </p:cNvSpPr>
          <p:nvPr>
            <p:ph type="sldImg" idx="2"/>
          </p:nvPr>
        </p:nvSpPr>
        <p:spPr bwMode="auto">
          <a:xfrm>
            <a:off x="2112963" y="744538"/>
            <a:ext cx="2582862" cy="37306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05" name="Rectangle 5"/>
          <p:cNvSpPr>
            <a:spLocks noGrp="1" noChangeArrowheads="1"/>
          </p:cNvSpPr>
          <p:nvPr>
            <p:ph type="body" sz="quarter" idx="3"/>
          </p:nvPr>
        </p:nvSpPr>
        <p:spPr bwMode="auto">
          <a:xfrm>
            <a:off x="679450" y="4721225"/>
            <a:ext cx="54483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10" tIns="46107" rIns="92210" bIns="46107" numCol="1" anchor="t" anchorCtr="0" compatLnSpc="1">
            <a:prstTxWarp prst="textNoShape">
              <a:avLst/>
            </a:prstTxWarp>
          </a:bodyPr>
          <a:lstStyle/>
          <a:p>
            <a:pPr lvl="0"/>
            <a:r>
              <a:rPr lang="ja-JP" altLang="en-US" noProof="0" dirty="0"/>
              <a:t>マスタ テキストの書式設定</a:t>
            </a:r>
          </a:p>
          <a:p>
            <a:pPr lvl="1"/>
            <a:r>
              <a:rPr lang="ja-JP" altLang="en-US" noProof="0" dirty="0"/>
              <a:t>第 </a:t>
            </a:r>
            <a:r>
              <a:rPr lang="en-US" altLang="ja-JP" noProof="0" dirty="0"/>
              <a:t>2 </a:t>
            </a:r>
            <a:r>
              <a:rPr lang="ja-JP" altLang="en-US" noProof="0" dirty="0"/>
              <a:t>レベル</a:t>
            </a:r>
          </a:p>
          <a:p>
            <a:pPr lvl="2"/>
            <a:r>
              <a:rPr lang="ja-JP" altLang="en-US" noProof="0" dirty="0"/>
              <a:t>第 </a:t>
            </a:r>
            <a:r>
              <a:rPr lang="en-US" altLang="ja-JP" noProof="0" dirty="0"/>
              <a:t>3 </a:t>
            </a:r>
            <a:r>
              <a:rPr lang="ja-JP" altLang="en-US" noProof="0" dirty="0"/>
              <a:t>レベル</a:t>
            </a:r>
          </a:p>
          <a:p>
            <a:pPr lvl="3"/>
            <a:r>
              <a:rPr lang="ja-JP" altLang="en-US" noProof="0" dirty="0"/>
              <a:t>第 </a:t>
            </a:r>
            <a:r>
              <a:rPr lang="en-US" altLang="ja-JP" noProof="0" dirty="0"/>
              <a:t>4 </a:t>
            </a:r>
            <a:r>
              <a:rPr lang="ja-JP" altLang="en-US" noProof="0" dirty="0"/>
              <a:t>レベル</a:t>
            </a:r>
          </a:p>
          <a:p>
            <a:pPr lvl="4"/>
            <a:r>
              <a:rPr lang="ja-JP" altLang="en-US" noProof="0" dirty="0"/>
              <a:t>第 </a:t>
            </a:r>
            <a:r>
              <a:rPr lang="en-US" altLang="ja-JP" noProof="0" dirty="0"/>
              <a:t>5 </a:t>
            </a:r>
            <a:r>
              <a:rPr lang="ja-JP" altLang="en-US" noProof="0" dirty="0"/>
              <a:t>レベル</a:t>
            </a:r>
          </a:p>
        </p:txBody>
      </p:sp>
      <p:sp>
        <p:nvSpPr>
          <p:cNvPr id="51206" name="Rectangle 6"/>
          <p:cNvSpPr>
            <a:spLocks noGrp="1" noChangeArrowheads="1"/>
          </p:cNvSpPr>
          <p:nvPr>
            <p:ph type="ftr" sz="quarter" idx="4"/>
          </p:nvPr>
        </p:nvSpPr>
        <p:spPr bwMode="auto">
          <a:xfrm>
            <a:off x="0" y="9440863"/>
            <a:ext cx="2951163"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10" tIns="46107" rIns="92210" bIns="46107" numCol="1" anchor="b" anchorCtr="0" compatLnSpc="1">
            <a:prstTxWarp prst="textNoShape">
              <a:avLst/>
            </a:prstTxWarp>
          </a:bodyPr>
          <a:lstStyle>
            <a:lvl1pPr defTabSz="923957" eaLnBrk="1" hangingPunct="1">
              <a:defRPr sz="1200" b="0">
                <a:latin typeface="ＭＳ ゴシック" panose="020B0609070205080204" pitchFamily="49" charset="-128"/>
                <a:ea typeface="ＭＳ ゴシック" panose="020B0609070205080204" pitchFamily="49" charset="-128"/>
              </a:defRPr>
            </a:lvl1pPr>
          </a:lstStyle>
          <a:p>
            <a:pPr>
              <a:defRPr/>
            </a:pPr>
            <a:endParaRPr lang="en-US" altLang="ja-JP" dirty="0"/>
          </a:p>
        </p:txBody>
      </p:sp>
      <p:sp>
        <p:nvSpPr>
          <p:cNvPr id="51207" name="Rectangle 7"/>
          <p:cNvSpPr>
            <a:spLocks noGrp="1" noChangeArrowheads="1"/>
          </p:cNvSpPr>
          <p:nvPr>
            <p:ph type="sldNum" sz="quarter" idx="5"/>
          </p:nvPr>
        </p:nvSpPr>
        <p:spPr bwMode="auto">
          <a:xfrm>
            <a:off x="3856038" y="9440863"/>
            <a:ext cx="294957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10" tIns="46107" rIns="92210" bIns="46107" numCol="1" anchor="b" anchorCtr="0" compatLnSpc="1">
            <a:prstTxWarp prst="textNoShape">
              <a:avLst/>
            </a:prstTxWarp>
          </a:bodyPr>
          <a:lstStyle>
            <a:lvl1pPr algn="r" defTabSz="923957" eaLnBrk="1" hangingPunct="1">
              <a:defRPr sz="1200" b="0">
                <a:latin typeface="ＭＳ ゴシック" panose="020B0609070205080204" pitchFamily="49" charset="-128"/>
                <a:ea typeface="ＭＳ ゴシック" panose="020B0609070205080204" pitchFamily="49" charset="-128"/>
              </a:defRPr>
            </a:lvl1pPr>
          </a:lstStyle>
          <a:p>
            <a:pPr>
              <a:defRPr/>
            </a:pPr>
            <a:fld id="{241FE78A-704C-4947-A931-74D60657B9B1}" type="slidenum">
              <a:rPr lang="en-US" altLang="ja-JP" smtClean="0"/>
              <a:pPr>
                <a:defRPr/>
              </a:pPr>
              <a:t>‹#›</a:t>
            </a:fld>
            <a:endParaRPr lang="en-US" altLang="ja-JP"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ＭＳ ゴシック" panose="020B0609070205080204" pitchFamily="49" charset="-128"/>
        <a:ea typeface="ＭＳ 明朝" panose="02020609040205080304" pitchFamily="17" charset="-128"/>
        <a:cs typeface="+mn-cs"/>
      </a:defRPr>
    </a:lvl1pPr>
    <a:lvl2pPr marL="457200" algn="l" rtl="0" eaLnBrk="0" fontAlgn="base" hangingPunct="0">
      <a:spcBef>
        <a:spcPct val="30000"/>
      </a:spcBef>
      <a:spcAft>
        <a:spcPct val="0"/>
      </a:spcAft>
      <a:defRPr kumimoji="1" sz="1200" kern="1200">
        <a:solidFill>
          <a:schemeClr val="tx1"/>
        </a:solidFill>
        <a:latin typeface="ＭＳ ゴシック" panose="020B0609070205080204" pitchFamily="49" charset="-128"/>
        <a:ea typeface="ＭＳ 明朝" panose="02020609040205080304" pitchFamily="17" charset="-128"/>
        <a:cs typeface="+mn-cs"/>
      </a:defRPr>
    </a:lvl2pPr>
    <a:lvl3pPr marL="914400" algn="l" rtl="0" eaLnBrk="0" fontAlgn="base" hangingPunct="0">
      <a:spcBef>
        <a:spcPct val="30000"/>
      </a:spcBef>
      <a:spcAft>
        <a:spcPct val="0"/>
      </a:spcAft>
      <a:defRPr kumimoji="1" sz="1200" kern="1200">
        <a:solidFill>
          <a:schemeClr val="tx1"/>
        </a:solidFill>
        <a:latin typeface="ＭＳ ゴシック" panose="020B0609070205080204" pitchFamily="49" charset="-128"/>
        <a:ea typeface="ＭＳ 明朝" panose="02020609040205080304" pitchFamily="17" charset="-128"/>
        <a:cs typeface="+mn-cs"/>
      </a:defRPr>
    </a:lvl3pPr>
    <a:lvl4pPr marL="1371600" algn="l" rtl="0" eaLnBrk="0" fontAlgn="base" hangingPunct="0">
      <a:spcBef>
        <a:spcPct val="30000"/>
      </a:spcBef>
      <a:spcAft>
        <a:spcPct val="0"/>
      </a:spcAft>
      <a:defRPr kumimoji="1" sz="1200" kern="1200">
        <a:solidFill>
          <a:schemeClr val="tx1"/>
        </a:solidFill>
        <a:latin typeface="ＭＳ ゴシック" panose="020B0609070205080204" pitchFamily="49" charset="-128"/>
        <a:ea typeface="ＭＳ 明朝" panose="02020609040205080304" pitchFamily="17" charset="-128"/>
        <a:cs typeface="+mn-cs"/>
      </a:defRPr>
    </a:lvl4pPr>
    <a:lvl5pPr marL="1828800" algn="l" rtl="0" eaLnBrk="0" fontAlgn="base" hangingPunct="0">
      <a:spcBef>
        <a:spcPct val="30000"/>
      </a:spcBef>
      <a:spcAft>
        <a:spcPct val="0"/>
      </a:spcAft>
      <a:defRPr kumimoji="1" sz="1200" kern="1200">
        <a:solidFill>
          <a:schemeClr val="tx1"/>
        </a:solidFill>
        <a:latin typeface="ＭＳ ゴシック" panose="020B0609070205080204" pitchFamily="49" charset="-128"/>
        <a:ea typeface="ＭＳ 明朝" panose="02020609040205080304" pitchFamily="17"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defTabSz="923925">
              <a:defRPr kumimoji="1" sz="1000" b="1">
                <a:solidFill>
                  <a:schemeClr val="tx1"/>
                </a:solidFill>
                <a:latin typeface="Arial" panose="020B0604020202020204" pitchFamily="34" charset="0"/>
                <a:ea typeface="HG丸ｺﾞｼｯｸM-PRO" panose="020F0600000000000000" pitchFamily="50" charset="-128"/>
              </a:defRPr>
            </a:lvl1pPr>
            <a:lvl2pPr marL="749300" indent="-287338" defTabSz="923925">
              <a:defRPr kumimoji="1" sz="1000" b="1">
                <a:solidFill>
                  <a:schemeClr val="tx1"/>
                </a:solidFill>
                <a:latin typeface="Arial" panose="020B0604020202020204" pitchFamily="34" charset="0"/>
                <a:ea typeface="HG丸ｺﾞｼｯｸM-PRO" panose="020F0600000000000000" pitchFamily="50" charset="-128"/>
              </a:defRPr>
            </a:lvl2pPr>
            <a:lvl3pPr marL="1152525" indent="-230188" defTabSz="923925">
              <a:defRPr kumimoji="1" sz="1000" b="1">
                <a:solidFill>
                  <a:schemeClr val="tx1"/>
                </a:solidFill>
                <a:latin typeface="Arial" panose="020B0604020202020204" pitchFamily="34" charset="0"/>
                <a:ea typeface="HG丸ｺﾞｼｯｸM-PRO" panose="020F0600000000000000" pitchFamily="50" charset="-128"/>
              </a:defRPr>
            </a:lvl3pPr>
            <a:lvl4pPr marL="1612900" indent="-230188" defTabSz="923925">
              <a:defRPr kumimoji="1" sz="1000" b="1">
                <a:solidFill>
                  <a:schemeClr val="tx1"/>
                </a:solidFill>
                <a:latin typeface="Arial" panose="020B0604020202020204" pitchFamily="34" charset="0"/>
                <a:ea typeface="HG丸ｺﾞｼｯｸM-PRO" panose="020F0600000000000000" pitchFamily="50" charset="-128"/>
              </a:defRPr>
            </a:lvl4pPr>
            <a:lvl5pPr marL="2074863" indent="-230188" defTabSz="923925">
              <a:defRPr kumimoji="1" sz="1000" b="1">
                <a:solidFill>
                  <a:schemeClr val="tx1"/>
                </a:solidFill>
                <a:latin typeface="Arial" panose="020B0604020202020204" pitchFamily="34" charset="0"/>
                <a:ea typeface="HG丸ｺﾞｼｯｸM-PRO" panose="020F0600000000000000" pitchFamily="50" charset="-128"/>
              </a:defRPr>
            </a:lvl5pPr>
            <a:lvl6pPr marL="2532063" indent="-230188" defTabSz="923925"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89263" indent="-230188" defTabSz="923925"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46463" indent="-230188" defTabSz="923925"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903663" indent="-230188" defTabSz="923925"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fld id="{9F1CF3A2-240D-46DE-BEA5-DAB2EECF1E96}" type="slidenum">
              <a:rPr lang="en-US" altLang="ja-JP" sz="1200" b="0" smtClean="0">
                <a:latin typeface="ＭＳ ゴシック" panose="020B0609070205080204" pitchFamily="49" charset="-128"/>
                <a:ea typeface="ＭＳ ゴシック" panose="020B0609070205080204" pitchFamily="49" charset="-128"/>
              </a:rPr>
              <a:pPr/>
              <a:t>0</a:t>
            </a:fld>
            <a:endParaRPr lang="en-US" altLang="ja-JP" sz="1200" b="0" dirty="0">
              <a:latin typeface="ＭＳ ゴシック" panose="020B0609070205080204" pitchFamily="49" charset="-128"/>
              <a:ea typeface="ＭＳ ゴシック" panose="020B0609070205080204" pitchFamily="49" charset="-128"/>
            </a:endParaRPr>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ja-JP" altLang="ja-JP"/>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857250" y="1620838"/>
            <a:ext cx="5143500" cy="3449637"/>
          </a:xfrm>
          <a:prstGeom prst="rect">
            <a:avLst/>
          </a:prstGeom>
        </p:spPr>
        <p:txBody>
          <a:bodyPr anchor="b"/>
          <a:lstStyle>
            <a:lvl1pPr algn="ctr">
              <a:defRPr sz="6000"/>
            </a:lvl1pPr>
          </a:lstStyle>
          <a:p>
            <a:r>
              <a:rPr lang="ja-JP" altLang="en-US"/>
              <a:t>マスター タイトルの書式設定</a:t>
            </a:r>
          </a:p>
        </p:txBody>
      </p:sp>
      <p:sp>
        <p:nvSpPr>
          <p:cNvPr id="3" name="サブタイトル 2"/>
          <p:cNvSpPr>
            <a:spLocks noGrp="1"/>
          </p:cNvSpPr>
          <p:nvPr>
            <p:ph type="subTitle" idx="1"/>
          </p:nvPr>
        </p:nvSpPr>
        <p:spPr>
          <a:xfrm>
            <a:off x="857250" y="5202238"/>
            <a:ext cx="5143500" cy="2392362"/>
          </a:xfrm>
          <a:prstGeom prst="rect">
            <a:avLst/>
          </a:prstGeom>
        </p:spPr>
        <p:txBody>
          <a:bodyPr/>
          <a:lstStyle>
            <a:lvl1pPr marL="0" indent="0" algn="ctr">
              <a:buNone/>
              <a:defRPr sz="2400">
                <a:latin typeface="ＭＳ ゴシック" panose="020B0609070205080204" pitchFamily="49" charset="-128"/>
                <a:ea typeface="ＭＳ ゴシック" panose="020B0609070205080204" pitchFamily="49"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p>
        </p:txBody>
      </p:sp>
    </p:spTree>
    <p:extLst>
      <p:ext uri="{BB962C8B-B14F-4D97-AF65-F5344CB8AC3E}">
        <p14:creationId xmlns:p14="http://schemas.microsoft.com/office/powerpoint/2010/main" val="3342889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71488" y="2636838"/>
            <a:ext cx="5915025" cy="6284912"/>
          </a:xfrm>
          <a:prstGeom prst="rect">
            <a:avLst/>
          </a:prstGeom>
        </p:spPr>
        <p:txBody>
          <a:bodyPr vert="eaVert"/>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1787537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08550" y="527050"/>
            <a:ext cx="1477963" cy="8394700"/>
          </a:xfrm>
          <a:prstGeom prst="rect">
            <a:avLst/>
          </a:prstGeo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71488" y="527050"/>
            <a:ext cx="4284662" cy="8394700"/>
          </a:xfrm>
          <a:prstGeom prst="rect">
            <a:avLst/>
          </a:prstGeom>
        </p:spPr>
        <p:txBody>
          <a:bodyPr vert="eaVert"/>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3848562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71488" y="527050"/>
            <a:ext cx="5915025" cy="8394700"/>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34568771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857250" y="1620838"/>
            <a:ext cx="5143500" cy="3449637"/>
          </a:xfrm>
          <a:prstGeom prst="rect">
            <a:avLst/>
          </a:prstGeom>
        </p:spPr>
        <p:txBody>
          <a:bodyPr anchor="b"/>
          <a:lstStyle>
            <a:lvl1pPr algn="ctr">
              <a:defRPr sz="6000">
                <a:latin typeface="ＭＳ ゴシック" panose="020B0609070205080204" pitchFamily="49" charset="-128"/>
                <a:ea typeface="ＭＳ ゴシック" panose="020B0609070205080204" pitchFamily="49" charset="-128"/>
              </a:defRPr>
            </a:lvl1pPr>
          </a:lstStyle>
          <a:p>
            <a:r>
              <a:rPr lang="ja-JP" altLang="en-US" dirty="0"/>
              <a:t>マスター タイトルの書式設定</a:t>
            </a:r>
          </a:p>
        </p:txBody>
      </p:sp>
      <p:sp>
        <p:nvSpPr>
          <p:cNvPr id="3" name="サブタイトル 2"/>
          <p:cNvSpPr>
            <a:spLocks noGrp="1"/>
          </p:cNvSpPr>
          <p:nvPr>
            <p:ph type="subTitle" idx="1"/>
          </p:nvPr>
        </p:nvSpPr>
        <p:spPr>
          <a:xfrm>
            <a:off x="857250" y="5202238"/>
            <a:ext cx="5143500" cy="2392362"/>
          </a:xfrm>
          <a:prstGeom prst="rect">
            <a:avLst/>
          </a:prstGeom>
        </p:spPr>
        <p:txBody>
          <a:bodyPr/>
          <a:lstStyle>
            <a:lvl1pPr marL="0" indent="0" algn="ctr">
              <a:buNone/>
              <a:defRPr sz="2400">
                <a:latin typeface="ＭＳ ゴシック" panose="020B0609070205080204" pitchFamily="49" charset="-128"/>
                <a:ea typeface="ＭＳ ゴシック" panose="020B0609070205080204" pitchFamily="49"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p>
        </p:txBody>
      </p:sp>
    </p:spTree>
    <p:extLst>
      <p:ext uri="{BB962C8B-B14F-4D97-AF65-F5344CB8AC3E}">
        <p14:creationId xmlns:p14="http://schemas.microsoft.com/office/powerpoint/2010/main" val="38287641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stStyle>
          <a:p>
            <a:r>
              <a:rPr lang="ja-JP" altLang="en-US" dirty="0"/>
              <a:t>マスター タイトルの書式設定</a:t>
            </a:r>
          </a:p>
        </p:txBody>
      </p:sp>
      <p:sp>
        <p:nvSpPr>
          <p:cNvPr id="3" name="コンテンツ プレースホルダー 2"/>
          <p:cNvSpPr>
            <a:spLocks noGrp="1"/>
          </p:cNvSpPr>
          <p:nvPr>
            <p:ph idx="1"/>
          </p:nvPr>
        </p:nvSpPr>
        <p:spPr>
          <a:xfrm>
            <a:off x="471488" y="2636838"/>
            <a:ext cx="5915025" cy="6284912"/>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14969140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468313" y="2470150"/>
            <a:ext cx="5915025" cy="4119563"/>
          </a:xfrm>
          <a:prstGeom prst="rect">
            <a:avLst/>
          </a:prstGeom>
        </p:spPr>
        <p:txBody>
          <a:bodyPr anchor="b"/>
          <a:lstStyle>
            <a:lvl1pPr>
              <a:defRPr sz="6000">
                <a:latin typeface="ＭＳ ゴシック" panose="020B0609070205080204" pitchFamily="49" charset="-128"/>
                <a:ea typeface="ＭＳ ゴシック" panose="020B0609070205080204" pitchFamily="49" charset="-128"/>
              </a:defRPr>
            </a:lvl1pPr>
          </a:lstStyle>
          <a:p>
            <a:r>
              <a:rPr lang="ja-JP" altLang="en-US" dirty="0"/>
              <a:t>マスター タイトルの書式設定</a:t>
            </a:r>
          </a:p>
        </p:txBody>
      </p:sp>
      <p:sp>
        <p:nvSpPr>
          <p:cNvPr id="3" name="テキスト プレースホルダー 2"/>
          <p:cNvSpPr>
            <a:spLocks noGrp="1"/>
          </p:cNvSpPr>
          <p:nvPr>
            <p:ph type="body" idx="1"/>
          </p:nvPr>
        </p:nvSpPr>
        <p:spPr>
          <a:xfrm>
            <a:off x="468313" y="6629400"/>
            <a:ext cx="5915025" cy="2166938"/>
          </a:xfrm>
          <a:prstGeom prst="rect">
            <a:avLst/>
          </a:prstGeom>
        </p:spPr>
        <p:txBody>
          <a:bodyPr/>
          <a:lstStyle>
            <a:lvl1pPr marL="0" indent="0">
              <a:buNone/>
              <a:defRPr sz="2400">
                <a:latin typeface="ＭＳ ゴシック" panose="020B0609070205080204" pitchFamily="49" charset="-128"/>
                <a:ea typeface="ＭＳ ゴシック" panose="020B0609070205080204" pitchFamily="49" charset="-128"/>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dirty="0"/>
              <a:t>マスター テキストの書式設定</a:t>
            </a:r>
          </a:p>
        </p:txBody>
      </p:sp>
    </p:spTree>
    <p:extLst>
      <p:ext uri="{BB962C8B-B14F-4D97-AF65-F5344CB8AC3E}">
        <p14:creationId xmlns:p14="http://schemas.microsoft.com/office/powerpoint/2010/main" val="12011222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stStyle>
          <a:p>
            <a:r>
              <a:rPr lang="ja-JP" altLang="en-US" dirty="0"/>
              <a:t>マスター タイトルの書式設定</a:t>
            </a:r>
          </a:p>
        </p:txBody>
      </p:sp>
      <p:sp>
        <p:nvSpPr>
          <p:cNvPr id="3" name="コンテンツ プレースホルダー 2"/>
          <p:cNvSpPr>
            <a:spLocks noGrp="1"/>
          </p:cNvSpPr>
          <p:nvPr>
            <p:ph sz="half" idx="1"/>
          </p:nvPr>
        </p:nvSpPr>
        <p:spPr>
          <a:xfrm>
            <a:off x="471488" y="2636838"/>
            <a:ext cx="2881312" cy="6284912"/>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コンテンツ プレースホルダー 3"/>
          <p:cNvSpPr>
            <a:spLocks noGrp="1"/>
          </p:cNvSpPr>
          <p:nvPr>
            <p:ph sz="half" idx="2"/>
          </p:nvPr>
        </p:nvSpPr>
        <p:spPr>
          <a:xfrm>
            <a:off x="3505200" y="2636838"/>
            <a:ext cx="2881313" cy="6284912"/>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2691438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73075" y="527050"/>
            <a:ext cx="5915025" cy="1914525"/>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stStyle>
          <a:p>
            <a:r>
              <a:rPr lang="ja-JP" altLang="en-US" dirty="0"/>
              <a:t>マスター タイトルの書式設定</a:t>
            </a:r>
          </a:p>
        </p:txBody>
      </p:sp>
      <p:sp>
        <p:nvSpPr>
          <p:cNvPr id="3" name="テキスト プレースホルダー 2"/>
          <p:cNvSpPr>
            <a:spLocks noGrp="1"/>
          </p:cNvSpPr>
          <p:nvPr>
            <p:ph type="body" idx="1"/>
          </p:nvPr>
        </p:nvSpPr>
        <p:spPr>
          <a:xfrm>
            <a:off x="473075" y="2428875"/>
            <a:ext cx="2900363" cy="1189038"/>
          </a:xfrm>
          <a:prstGeom prst="rect">
            <a:avLst/>
          </a:prstGeom>
        </p:spPr>
        <p:txBody>
          <a:bodyPr anchor="b"/>
          <a:lstStyle>
            <a:lvl1pPr marL="0" indent="0">
              <a:buNone/>
              <a:defRPr sz="2400" b="1">
                <a:latin typeface="ＭＳ ゴシック" panose="020B0609070205080204" pitchFamily="49" charset="-128"/>
                <a:ea typeface="ＭＳ ゴシック" panose="020B0609070205080204" pitchFamily="49"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dirty="0"/>
              <a:t>マスター テキストの書式設定</a:t>
            </a:r>
          </a:p>
        </p:txBody>
      </p:sp>
      <p:sp>
        <p:nvSpPr>
          <p:cNvPr id="4" name="コンテンツ プレースホルダー 3"/>
          <p:cNvSpPr>
            <a:spLocks noGrp="1"/>
          </p:cNvSpPr>
          <p:nvPr>
            <p:ph sz="half" idx="2"/>
          </p:nvPr>
        </p:nvSpPr>
        <p:spPr>
          <a:xfrm>
            <a:off x="473075" y="3617913"/>
            <a:ext cx="2900363" cy="5322887"/>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5" name="テキスト プレースホルダー 4"/>
          <p:cNvSpPr>
            <a:spLocks noGrp="1"/>
          </p:cNvSpPr>
          <p:nvPr>
            <p:ph type="body" sz="quarter" idx="3"/>
          </p:nvPr>
        </p:nvSpPr>
        <p:spPr>
          <a:xfrm>
            <a:off x="3471863" y="2428875"/>
            <a:ext cx="2916237" cy="1189038"/>
          </a:xfrm>
          <a:prstGeom prst="rect">
            <a:avLst/>
          </a:prstGeom>
        </p:spPr>
        <p:txBody>
          <a:bodyPr anchor="b"/>
          <a:lstStyle>
            <a:lvl1pPr marL="0" indent="0">
              <a:buNone/>
              <a:defRPr sz="2400" b="1">
                <a:latin typeface="ＭＳ ゴシック" panose="020B0609070205080204" pitchFamily="49" charset="-128"/>
                <a:ea typeface="ＭＳ ゴシック" panose="020B0609070205080204" pitchFamily="49"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dirty="0"/>
              <a:t>マスター テキストの書式設定</a:t>
            </a:r>
          </a:p>
        </p:txBody>
      </p:sp>
      <p:sp>
        <p:nvSpPr>
          <p:cNvPr id="6" name="コンテンツ プレースホルダー 5"/>
          <p:cNvSpPr>
            <a:spLocks noGrp="1"/>
          </p:cNvSpPr>
          <p:nvPr>
            <p:ph sz="quarter" idx="4"/>
          </p:nvPr>
        </p:nvSpPr>
        <p:spPr>
          <a:xfrm>
            <a:off x="3471863" y="3617913"/>
            <a:ext cx="2916237" cy="5322887"/>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8751957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stStyle>
          <a:p>
            <a:r>
              <a:rPr lang="ja-JP" altLang="en-US" dirty="0"/>
              <a:t>マスター タイトルの書式設定</a:t>
            </a:r>
          </a:p>
        </p:txBody>
      </p:sp>
    </p:spTree>
    <p:extLst>
      <p:ext uri="{BB962C8B-B14F-4D97-AF65-F5344CB8AC3E}">
        <p14:creationId xmlns:p14="http://schemas.microsoft.com/office/powerpoint/2010/main" val="27510429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2590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idx="1"/>
          </p:nvPr>
        </p:nvSpPr>
        <p:spPr>
          <a:xfrm>
            <a:off x="471488" y="2636838"/>
            <a:ext cx="5915025" cy="6284912"/>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4227321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3075" y="660400"/>
            <a:ext cx="2211388" cy="2311400"/>
          </a:xfrm>
          <a:prstGeom prst="rect">
            <a:avLst/>
          </a:prstGeom>
        </p:spPr>
        <p:txBody>
          <a:bodyPr anchor="b"/>
          <a:lstStyle>
            <a:lvl1pPr>
              <a:defRPr sz="3200">
                <a:latin typeface="ＭＳ ゴシック" panose="020B0609070205080204" pitchFamily="49" charset="-128"/>
                <a:ea typeface="ＭＳ ゴシック" panose="020B0609070205080204" pitchFamily="49" charset="-128"/>
              </a:defRPr>
            </a:lvl1pPr>
          </a:lstStyle>
          <a:p>
            <a:r>
              <a:rPr lang="ja-JP" altLang="en-US" dirty="0"/>
              <a:t>マスター タイトルの書式設定</a:t>
            </a:r>
          </a:p>
        </p:txBody>
      </p:sp>
      <p:sp>
        <p:nvSpPr>
          <p:cNvPr id="3" name="コンテンツ プレースホルダー 2"/>
          <p:cNvSpPr>
            <a:spLocks noGrp="1"/>
          </p:cNvSpPr>
          <p:nvPr>
            <p:ph idx="1"/>
          </p:nvPr>
        </p:nvSpPr>
        <p:spPr>
          <a:xfrm>
            <a:off x="2916238" y="1425575"/>
            <a:ext cx="3471862" cy="7040563"/>
          </a:xfrm>
          <a:prstGeom prst="rect">
            <a:avLst/>
          </a:prstGeom>
        </p:spPr>
        <p:txBody>
          <a:bodyPr/>
          <a:lstStyle>
            <a:lvl1pPr>
              <a:defRPr sz="3200">
                <a:latin typeface="ＭＳ ゴシック" panose="020B0609070205080204" pitchFamily="49" charset="-128"/>
                <a:ea typeface="ＭＳ ゴシック" panose="020B0609070205080204" pitchFamily="49" charset="-128"/>
              </a:defRPr>
            </a:lvl1pPr>
            <a:lvl2pPr>
              <a:defRPr sz="2800">
                <a:latin typeface="ＭＳ ゴシック" panose="020B0609070205080204" pitchFamily="49" charset="-128"/>
                <a:ea typeface="ＭＳ ゴシック" panose="020B0609070205080204" pitchFamily="49" charset="-128"/>
              </a:defRPr>
            </a:lvl2pPr>
            <a:lvl3pPr>
              <a:defRPr sz="2400">
                <a:latin typeface="ＭＳ ゴシック" panose="020B0609070205080204" pitchFamily="49" charset="-128"/>
                <a:ea typeface="ＭＳ ゴシック" panose="020B0609070205080204" pitchFamily="49" charset="-128"/>
              </a:defRPr>
            </a:lvl3pPr>
            <a:lvl4pPr>
              <a:defRPr sz="2000">
                <a:latin typeface="ＭＳ ゴシック" panose="020B0609070205080204" pitchFamily="49" charset="-128"/>
                <a:ea typeface="ＭＳ ゴシック" panose="020B0609070205080204" pitchFamily="49" charset="-128"/>
              </a:defRPr>
            </a:lvl4pPr>
            <a:lvl5pPr>
              <a:defRPr sz="2000">
                <a:latin typeface="ＭＳ ゴシック" panose="020B0609070205080204" pitchFamily="49" charset="-128"/>
                <a:ea typeface="ＭＳ ゴシック" panose="020B0609070205080204" pitchFamily="49" charset="-128"/>
              </a:defRPr>
            </a:lvl5pPr>
            <a:lvl6pPr>
              <a:defRPr sz="2000"/>
            </a:lvl6pPr>
            <a:lvl7pPr>
              <a:defRPr sz="2000"/>
            </a:lvl7pPr>
            <a:lvl8pPr>
              <a:defRPr sz="2000"/>
            </a:lvl8pPr>
            <a:lvl9pPr>
              <a:defRPr sz="2000"/>
            </a:lvl9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テキスト プレースホルダー 3"/>
          <p:cNvSpPr>
            <a:spLocks noGrp="1"/>
          </p:cNvSpPr>
          <p:nvPr>
            <p:ph type="body" sz="half" idx="2"/>
          </p:nvPr>
        </p:nvSpPr>
        <p:spPr>
          <a:xfrm>
            <a:off x="473075" y="2971800"/>
            <a:ext cx="2211388" cy="5505450"/>
          </a:xfrm>
          <a:prstGeom prst="rect">
            <a:avLst/>
          </a:prstGeom>
        </p:spPr>
        <p:txBody>
          <a:bodyPr/>
          <a:lstStyle>
            <a:lvl1pPr marL="0" indent="0">
              <a:buNone/>
              <a:defRPr sz="1600">
                <a:latin typeface="ＭＳ ゴシック" panose="020B0609070205080204" pitchFamily="49" charset="-128"/>
                <a:ea typeface="ＭＳ ゴシック" panose="020B0609070205080204" pitchFamily="49"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dirty="0"/>
              <a:t>マスター テキストの書式設定</a:t>
            </a:r>
          </a:p>
        </p:txBody>
      </p:sp>
    </p:spTree>
    <p:extLst>
      <p:ext uri="{BB962C8B-B14F-4D97-AF65-F5344CB8AC3E}">
        <p14:creationId xmlns:p14="http://schemas.microsoft.com/office/powerpoint/2010/main" val="1848084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473075" y="660400"/>
            <a:ext cx="2211388" cy="2311400"/>
          </a:xfrm>
          <a:prstGeom prst="rect">
            <a:avLst/>
          </a:prstGeom>
        </p:spPr>
        <p:txBody>
          <a:bodyPr anchor="b"/>
          <a:lstStyle>
            <a:lvl1pPr>
              <a:defRPr sz="3200">
                <a:latin typeface="ＭＳ ゴシック" panose="020B0609070205080204" pitchFamily="49" charset="-128"/>
                <a:ea typeface="ＭＳ ゴシック" panose="020B0609070205080204" pitchFamily="49" charset="-128"/>
              </a:defRPr>
            </a:lvl1pPr>
          </a:lstStyle>
          <a:p>
            <a:r>
              <a:rPr lang="ja-JP" altLang="en-US" dirty="0"/>
              <a:t>マスター タイトルの書式設定</a:t>
            </a:r>
          </a:p>
        </p:txBody>
      </p:sp>
      <p:sp>
        <p:nvSpPr>
          <p:cNvPr id="3" name="図プレースホルダー 2"/>
          <p:cNvSpPr>
            <a:spLocks noGrp="1"/>
          </p:cNvSpPr>
          <p:nvPr>
            <p:ph type="pic" idx="1"/>
          </p:nvPr>
        </p:nvSpPr>
        <p:spPr>
          <a:xfrm>
            <a:off x="2916238" y="1425575"/>
            <a:ext cx="3471862" cy="7040563"/>
          </a:xfrm>
          <a:prstGeom prst="rect">
            <a:avLst/>
          </a:prstGeom>
        </p:spPr>
        <p:txBody>
          <a:bodyPr/>
          <a:lstStyle>
            <a:lvl1pPr marL="0" indent="0">
              <a:buNone/>
              <a:defRPr sz="3200">
                <a:latin typeface="ＭＳ ゴシック" panose="020B0609070205080204" pitchFamily="49" charset="-128"/>
                <a:ea typeface="ＭＳ ゴシック" panose="020B0609070205080204" pitchFamily="49" charset="-128"/>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ー 3"/>
          <p:cNvSpPr>
            <a:spLocks noGrp="1"/>
          </p:cNvSpPr>
          <p:nvPr>
            <p:ph type="body" sz="half" idx="2"/>
          </p:nvPr>
        </p:nvSpPr>
        <p:spPr>
          <a:xfrm>
            <a:off x="473075" y="2971800"/>
            <a:ext cx="2211388" cy="5505450"/>
          </a:xfrm>
          <a:prstGeom prst="rect">
            <a:avLst/>
          </a:prstGeom>
        </p:spPr>
        <p:txBody>
          <a:bodyPr/>
          <a:lstStyle>
            <a:lvl1pPr marL="0" indent="0">
              <a:buNone/>
              <a:defRPr sz="1600">
                <a:latin typeface="ＭＳ ゴシック" panose="020B0609070205080204" pitchFamily="49" charset="-128"/>
                <a:ea typeface="ＭＳ ゴシック" panose="020B0609070205080204" pitchFamily="49"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dirty="0"/>
              <a:t>マスター テキストの書式設定</a:t>
            </a:r>
          </a:p>
        </p:txBody>
      </p:sp>
    </p:spTree>
    <p:extLst>
      <p:ext uri="{BB962C8B-B14F-4D97-AF65-F5344CB8AC3E}">
        <p14:creationId xmlns:p14="http://schemas.microsoft.com/office/powerpoint/2010/main" val="22804409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stStyle>
          <a:p>
            <a:r>
              <a:rPr lang="ja-JP" altLang="en-US" dirty="0"/>
              <a:t>マスター タイトルの書式設定</a:t>
            </a:r>
          </a:p>
        </p:txBody>
      </p:sp>
      <p:sp>
        <p:nvSpPr>
          <p:cNvPr id="3" name="縦書きテキスト プレースホルダー 2"/>
          <p:cNvSpPr>
            <a:spLocks noGrp="1"/>
          </p:cNvSpPr>
          <p:nvPr>
            <p:ph type="body" orient="vert" idx="1"/>
          </p:nvPr>
        </p:nvSpPr>
        <p:spPr>
          <a:xfrm>
            <a:off x="471488" y="2636838"/>
            <a:ext cx="5915025" cy="6284912"/>
          </a:xfrm>
          <a:prstGeom prst="rect">
            <a:avLst/>
          </a:prstGeom>
        </p:spPr>
        <p:txBody>
          <a:bodyPr vert="eaVert"/>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42781592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08550" y="527050"/>
            <a:ext cx="1477963" cy="8394700"/>
          </a:xfrm>
          <a:prstGeom prst="rect">
            <a:avLst/>
          </a:prstGeom>
        </p:spPr>
        <p:txBody>
          <a:bodyPr vert="eaVert"/>
          <a:lstStyle>
            <a:lvl1pPr>
              <a:defRPr>
                <a:latin typeface="ＭＳ ゴシック" panose="020B0609070205080204" pitchFamily="49" charset="-128"/>
                <a:ea typeface="ＭＳ ゴシック" panose="020B0609070205080204" pitchFamily="49" charset="-128"/>
              </a:defRPr>
            </a:lvl1pPr>
          </a:lstStyle>
          <a:p>
            <a:r>
              <a:rPr lang="ja-JP" altLang="en-US" dirty="0"/>
              <a:t>マスター タイトルの書式設定</a:t>
            </a:r>
          </a:p>
        </p:txBody>
      </p:sp>
      <p:sp>
        <p:nvSpPr>
          <p:cNvPr id="3" name="縦書きテキスト プレースホルダー 2"/>
          <p:cNvSpPr>
            <a:spLocks noGrp="1"/>
          </p:cNvSpPr>
          <p:nvPr>
            <p:ph type="body" orient="vert" idx="1"/>
          </p:nvPr>
        </p:nvSpPr>
        <p:spPr>
          <a:xfrm>
            <a:off x="471488" y="527050"/>
            <a:ext cx="4284662" cy="8394700"/>
          </a:xfrm>
          <a:prstGeom prst="rect">
            <a:avLst/>
          </a:prstGeom>
        </p:spPr>
        <p:txBody>
          <a:bodyPr vert="eaVert"/>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1722643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468313" y="2470150"/>
            <a:ext cx="5915025" cy="4119563"/>
          </a:xfrm>
          <a:prstGeom prst="rect">
            <a:avLst/>
          </a:prstGeom>
        </p:spPr>
        <p:txBody>
          <a:bodyPr anchor="b"/>
          <a:lstStyle>
            <a:lvl1pPr>
              <a:defRPr sz="6000"/>
            </a:lvl1pPr>
          </a:lstStyle>
          <a:p>
            <a:r>
              <a:rPr lang="ja-JP" altLang="en-US"/>
              <a:t>マスター タイトルの書式設定</a:t>
            </a:r>
          </a:p>
        </p:txBody>
      </p:sp>
      <p:sp>
        <p:nvSpPr>
          <p:cNvPr id="3" name="テキスト プレースホルダー 2"/>
          <p:cNvSpPr>
            <a:spLocks noGrp="1"/>
          </p:cNvSpPr>
          <p:nvPr>
            <p:ph type="body" idx="1"/>
          </p:nvPr>
        </p:nvSpPr>
        <p:spPr>
          <a:xfrm>
            <a:off x="468313" y="6629400"/>
            <a:ext cx="5915025" cy="2166938"/>
          </a:xfrm>
          <a:prstGeom prst="rect">
            <a:avLst/>
          </a:prstGeom>
        </p:spPr>
        <p:txBody>
          <a:bodyPr/>
          <a:lstStyle>
            <a:lvl1pPr marL="0" indent="0">
              <a:buNone/>
              <a:defRPr sz="2400">
                <a:latin typeface="ＭＳ ゴシック" panose="020B0609070205080204" pitchFamily="49" charset="-128"/>
                <a:ea typeface="ＭＳ ゴシック" panose="020B0609070205080204" pitchFamily="49" charset="-128"/>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dirty="0"/>
              <a:t>マスター テキストの書式設定</a:t>
            </a:r>
          </a:p>
        </p:txBody>
      </p:sp>
    </p:spTree>
    <p:extLst>
      <p:ext uri="{BB962C8B-B14F-4D97-AF65-F5344CB8AC3E}">
        <p14:creationId xmlns:p14="http://schemas.microsoft.com/office/powerpoint/2010/main" val="3647524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71488" y="2636838"/>
            <a:ext cx="2881312" cy="6284912"/>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コンテンツ プレースホルダー 3"/>
          <p:cNvSpPr>
            <a:spLocks noGrp="1"/>
          </p:cNvSpPr>
          <p:nvPr>
            <p:ph sz="half" idx="2"/>
          </p:nvPr>
        </p:nvSpPr>
        <p:spPr>
          <a:xfrm>
            <a:off x="3505200" y="2636838"/>
            <a:ext cx="2881313" cy="6284912"/>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3880320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73075" y="527050"/>
            <a:ext cx="5915025" cy="1914525"/>
          </a:xfrm>
          <a:prstGeom prst="rect">
            <a:avLst/>
          </a:prstGeom>
        </p:spPr>
        <p:txBody>
          <a:bodyPr/>
          <a:lstStyle/>
          <a:p>
            <a:r>
              <a:rPr lang="ja-JP" altLang="en-US"/>
              <a:t>マスター タイトルの書式設定</a:t>
            </a:r>
          </a:p>
        </p:txBody>
      </p:sp>
      <p:sp>
        <p:nvSpPr>
          <p:cNvPr id="3" name="テキスト プレースホルダー 2"/>
          <p:cNvSpPr>
            <a:spLocks noGrp="1"/>
          </p:cNvSpPr>
          <p:nvPr>
            <p:ph type="body" idx="1"/>
          </p:nvPr>
        </p:nvSpPr>
        <p:spPr>
          <a:xfrm>
            <a:off x="473075" y="2428875"/>
            <a:ext cx="2900363" cy="1189038"/>
          </a:xfrm>
          <a:prstGeom prst="rect">
            <a:avLst/>
          </a:prstGeom>
        </p:spPr>
        <p:txBody>
          <a:bodyPr anchor="b"/>
          <a:lstStyle>
            <a:lvl1pPr marL="0" indent="0">
              <a:buNone/>
              <a:defRPr sz="2400" b="1">
                <a:latin typeface="ＭＳ ゴシック" panose="020B0609070205080204" pitchFamily="49" charset="-128"/>
                <a:ea typeface="ＭＳ ゴシック" panose="020B0609070205080204" pitchFamily="49"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dirty="0"/>
              <a:t>マスター テキストの書式設定</a:t>
            </a:r>
          </a:p>
        </p:txBody>
      </p:sp>
      <p:sp>
        <p:nvSpPr>
          <p:cNvPr id="4" name="コンテンツ プレースホルダー 3"/>
          <p:cNvSpPr>
            <a:spLocks noGrp="1"/>
          </p:cNvSpPr>
          <p:nvPr>
            <p:ph sz="half" idx="2"/>
          </p:nvPr>
        </p:nvSpPr>
        <p:spPr>
          <a:xfrm>
            <a:off x="473075" y="3617913"/>
            <a:ext cx="2900363" cy="5322887"/>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5" name="テキスト プレースホルダー 4"/>
          <p:cNvSpPr>
            <a:spLocks noGrp="1"/>
          </p:cNvSpPr>
          <p:nvPr>
            <p:ph type="body" sz="quarter" idx="3"/>
          </p:nvPr>
        </p:nvSpPr>
        <p:spPr>
          <a:xfrm>
            <a:off x="3471863" y="2428875"/>
            <a:ext cx="2916237" cy="1189038"/>
          </a:xfrm>
          <a:prstGeom prst="rect">
            <a:avLst/>
          </a:prstGeom>
        </p:spPr>
        <p:txBody>
          <a:bodyPr anchor="b"/>
          <a:lstStyle>
            <a:lvl1pPr marL="0" indent="0">
              <a:buNone/>
              <a:defRPr sz="2400" b="1">
                <a:latin typeface="ＭＳ ゴシック" panose="020B0609070205080204" pitchFamily="49" charset="-128"/>
                <a:ea typeface="ＭＳ ゴシック" panose="020B0609070205080204" pitchFamily="49"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dirty="0"/>
              <a:t>マスター テキストの書式設定</a:t>
            </a:r>
          </a:p>
        </p:txBody>
      </p:sp>
      <p:sp>
        <p:nvSpPr>
          <p:cNvPr id="6" name="コンテンツ プレースホルダー 5"/>
          <p:cNvSpPr>
            <a:spLocks noGrp="1"/>
          </p:cNvSpPr>
          <p:nvPr>
            <p:ph sz="quarter" idx="4"/>
          </p:nvPr>
        </p:nvSpPr>
        <p:spPr>
          <a:xfrm>
            <a:off x="3471863" y="3617913"/>
            <a:ext cx="2916237" cy="5322887"/>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3718694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p>
            <a:r>
              <a:rPr lang="ja-JP" altLang="en-US"/>
              <a:t>マスター タイトルの書式設定</a:t>
            </a:r>
          </a:p>
        </p:txBody>
      </p:sp>
    </p:spTree>
    <p:extLst>
      <p:ext uri="{BB962C8B-B14F-4D97-AF65-F5344CB8AC3E}">
        <p14:creationId xmlns:p14="http://schemas.microsoft.com/office/powerpoint/2010/main" val="1644199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8901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3075" y="660400"/>
            <a:ext cx="2211388" cy="2311400"/>
          </a:xfrm>
          <a:prstGeom prst="rect">
            <a:avLst/>
          </a:prstGeom>
        </p:spPr>
        <p:txBody>
          <a:bodyPr anchor="b"/>
          <a:lstStyle>
            <a:lvl1pPr>
              <a:defRPr sz="3200"/>
            </a:lvl1pPr>
          </a:lstStyle>
          <a:p>
            <a:r>
              <a:rPr lang="ja-JP" altLang="en-US"/>
              <a:t>マスター タイトルの書式設定</a:t>
            </a:r>
          </a:p>
        </p:txBody>
      </p:sp>
      <p:sp>
        <p:nvSpPr>
          <p:cNvPr id="3" name="コンテンツ プレースホルダー 2"/>
          <p:cNvSpPr>
            <a:spLocks noGrp="1"/>
          </p:cNvSpPr>
          <p:nvPr>
            <p:ph idx="1"/>
          </p:nvPr>
        </p:nvSpPr>
        <p:spPr>
          <a:xfrm>
            <a:off x="2916238" y="1425575"/>
            <a:ext cx="3471862" cy="7040563"/>
          </a:xfrm>
          <a:prstGeom prst="rect">
            <a:avLst/>
          </a:prstGeom>
        </p:spPr>
        <p:txBody>
          <a:bodyPr/>
          <a:lstStyle>
            <a:lvl1pPr>
              <a:defRPr sz="3200">
                <a:latin typeface="ＭＳ ゴシック" panose="020B0609070205080204" pitchFamily="49" charset="-128"/>
                <a:ea typeface="ＭＳ ゴシック" panose="020B0609070205080204" pitchFamily="49" charset="-128"/>
              </a:defRPr>
            </a:lvl1pPr>
            <a:lvl2pPr>
              <a:defRPr sz="2800">
                <a:latin typeface="ＭＳ ゴシック" panose="020B0609070205080204" pitchFamily="49" charset="-128"/>
                <a:ea typeface="ＭＳ ゴシック" panose="020B0609070205080204" pitchFamily="49" charset="-128"/>
              </a:defRPr>
            </a:lvl2pPr>
            <a:lvl3pPr>
              <a:defRPr sz="2400">
                <a:latin typeface="ＭＳ ゴシック" panose="020B0609070205080204" pitchFamily="49" charset="-128"/>
                <a:ea typeface="ＭＳ ゴシック" panose="020B0609070205080204" pitchFamily="49" charset="-128"/>
              </a:defRPr>
            </a:lvl3pPr>
            <a:lvl4pPr>
              <a:defRPr sz="2000">
                <a:latin typeface="ＭＳ ゴシック" panose="020B0609070205080204" pitchFamily="49" charset="-128"/>
                <a:ea typeface="ＭＳ ゴシック" panose="020B0609070205080204" pitchFamily="49" charset="-128"/>
              </a:defRPr>
            </a:lvl4pPr>
            <a:lvl5pPr>
              <a:defRPr sz="2000">
                <a:latin typeface="ＭＳ ゴシック" panose="020B0609070205080204" pitchFamily="49" charset="-128"/>
                <a:ea typeface="ＭＳ ゴシック" panose="020B0609070205080204" pitchFamily="49" charset="-128"/>
              </a:defRPr>
            </a:lvl5pPr>
            <a:lvl6pPr>
              <a:defRPr sz="2000"/>
            </a:lvl6pPr>
            <a:lvl7pPr>
              <a:defRPr sz="2000"/>
            </a:lvl7pPr>
            <a:lvl8pPr>
              <a:defRPr sz="2000"/>
            </a:lvl8pPr>
            <a:lvl9pPr>
              <a:defRPr sz="2000"/>
            </a:lvl9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テキスト プレースホルダー 3"/>
          <p:cNvSpPr>
            <a:spLocks noGrp="1"/>
          </p:cNvSpPr>
          <p:nvPr>
            <p:ph type="body" sz="half" idx="2"/>
          </p:nvPr>
        </p:nvSpPr>
        <p:spPr>
          <a:xfrm>
            <a:off x="473075" y="2971800"/>
            <a:ext cx="2211388" cy="5505450"/>
          </a:xfrm>
          <a:prstGeom prst="rect">
            <a:avLst/>
          </a:prstGeom>
        </p:spPr>
        <p:txBody>
          <a:bodyPr/>
          <a:lstStyle>
            <a:lvl1pPr marL="0" indent="0">
              <a:buNone/>
              <a:defRPr sz="1600">
                <a:latin typeface="ＭＳ ゴシック" panose="020B0609070205080204" pitchFamily="49" charset="-128"/>
                <a:ea typeface="ＭＳ ゴシック" panose="020B0609070205080204" pitchFamily="49"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dirty="0"/>
              <a:t>マスター テキストの書式設定</a:t>
            </a:r>
          </a:p>
        </p:txBody>
      </p:sp>
    </p:spTree>
    <p:extLst>
      <p:ext uri="{BB962C8B-B14F-4D97-AF65-F5344CB8AC3E}">
        <p14:creationId xmlns:p14="http://schemas.microsoft.com/office/powerpoint/2010/main" val="1978032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473075" y="660400"/>
            <a:ext cx="2211388" cy="2311400"/>
          </a:xfrm>
          <a:prstGeom prst="rect">
            <a:avLst/>
          </a:prstGeom>
        </p:spPr>
        <p:txBody>
          <a:bodyPr anchor="b"/>
          <a:lstStyle>
            <a:lvl1pPr>
              <a:defRPr sz="3200"/>
            </a:lvl1pPr>
          </a:lstStyle>
          <a:p>
            <a:r>
              <a:rPr lang="ja-JP" altLang="en-US"/>
              <a:t>マスター タイトルの書式設定</a:t>
            </a:r>
          </a:p>
        </p:txBody>
      </p:sp>
      <p:sp>
        <p:nvSpPr>
          <p:cNvPr id="3" name="図プレースホルダー 2"/>
          <p:cNvSpPr>
            <a:spLocks noGrp="1"/>
          </p:cNvSpPr>
          <p:nvPr>
            <p:ph type="pic" idx="1"/>
          </p:nvPr>
        </p:nvSpPr>
        <p:spPr>
          <a:xfrm>
            <a:off x="2916238" y="1425575"/>
            <a:ext cx="3471862" cy="7040563"/>
          </a:xfrm>
          <a:prstGeom prst="rect">
            <a:avLst/>
          </a:prstGeom>
        </p:spPr>
        <p:txBody>
          <a:bodyPr/>
          <a:lstStyle>
            <a:lvl1pPr marL="0" indent="0">
              <a:buNone/>
              <a:defRPr sz="3200">
                <a:latin typeface="ＭＳ ゴシック" panose="020B0609070205080204" pitchFamily="49" charset="-128"/>
                <a:ea typeface="ＭＳ ゴシック" panose="020B0609070205080204" pitchFamily="49" charset="-128"/>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ー 3"/>
          <p:cNvSpPr>
            <a:spLocks noGrp="1"/>
          </p:cNvSpPr>
          <p:nvPr>
            <p:ph type="body" sz="half" idx="2"/>
          </p:nvPr>
        </p:nvSpPr>
        <p:spPr>
          <a:xfrm>
            <a:off x="473075" y="2971800"/>
            <a:ext cx="2211388" cy="5505450"/>
          </a:xfrm>
          <a:prstGeom prst="rect">
            <a:avLst/>
          </a:prstGeom>
        </p:spPr>
        <p:txBody>
          <a:bodyPr/>
          <a:lstStyle>
            <a:lvl1pPr marL="0" indent="0">
              <a:buNone/>
              <a:defRPr sz="1600">
                <a:latin typeface="ＭＳ ゴシック" panose="020B0609070205080204" pitchFamily="49" charset="-128"/>
                <a:ea typeface="ＭＳ ゴシック" panose="020B0609070205080204" pitchFamily="49"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dirty="0"/>
              <a:t>マスター テキストの書式設定</a:t>
            </a:r>
          </a:p>
        </p:txBody>
      </p:sp>
    </p:spTree>
    <p:extLst>
      <p:ext uri="{BB962C8B-B14F-4D97-AF65-F5344CB8AC3E}">
        <p14:creationId xmlns:p14="http://schemas.microsoft.com/office/powerpoint/2010/main" val="386229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8"/>
          <p:cNvSpPr>
            <a:spLocks noChangeShapeType="1"/>
          </p:cNvSpPr>
          <p:nvPr/>
        </p:nvSpPr>
        <p:spPr bwMode="auto">
          <a:xfrm>
            <a:off x="0" y="560388"/>
            <a:ext cx="819150" cy="0"/>
          </a:xfrm>
          <a:prstGeom prst="line">
            <a:avLst/>
          </a:prstGeom>
          <a:noFill/>
          <a:ln w="1270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1027" name="Line 9"/>
          <p:cNvSpPr>
            <a:spLocks noChangeShapeType="1"/>
          </p:cNvSpPr>
          <p:nvPr/>
        </p:nvSpPr>
        <p:spPr bwMode="auto">
          <a:xfrm>
            <a:off x="881063" y="560388"/>
            <a:ext cx="5976937" cy="0"/>
          </a:xfrm>
          <a:prstGeom prst="line">
            <a:avLst/>
          </a:prstGeom>
          <a:noFill/>
          <a:ln w="1270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ctr" rtl="0" eaLnBrk="0" fontAlgn="base" hangingPunct="0">
        <a:spcBef>
          <a:spcPct val="0"/>
        </a:spcBef>
        <a:spcAft>
          <a:spcPct val="0"/>
        </a:spcAft>
        <a:defRPr kumimoji="1" sz="4400" kern="12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eaLnBrk="0" fontAlgn="base" hangingPunct="0">
        <a:spcBef>
          <a:spcPct val="0"/>
        </a:spcBef>
        <a:spcAft>
          <a:spcPct val="0"/>
        </a:spcAft>
        <a:defRPr kumimoji="1" sz="4400" kern="12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bousai.go.jp/jishin/nankai/taisaku_wg_02/index.html"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hyperlink" Target="https://www.jma.go.jp/jma/kishou/know/shindo/kaisetsu.html"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hyperlink" Target="https://www.bousai.go.jp/jishin/nankai/taisaku_wg_02/index.html"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bousai.go.jp/jishin/nankai/rinji/index&#65299;.htm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bousai.go.jp/jishin/nankai/pdf/rinji_kaizen241220.pdf"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www.bousai.go.jp/jishin/nankai/taisaku_wg_02/index.html"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hyperlink" Target="https://www.bousai.go.jp/jishin/nankai/taisaku_wg_02/index.html"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38"/>
          <p:cNvSpPr>
            <a:spLocks noChangeArrowheads="1"/>
          </p:cNvSpPr>
          <p:nvPr/>
        </p:nvSpPr>
        <p:spPr bwMode="auto">
          <a:xfrm>
            <a:off x="765175" y="3081338"/>
            <a:ext cx="5329238" cy="2159000"/>
          </a:xfrm>
          <a:prstGeom prst="roundRect">
            <a:avLst>
              <a:gd name="adj" fmla="val 20736"/>
            </a:avLst>
          </a:prstGeom>
          <a:solidFill>
            <a:schemeClr val="bg1"/>
          </a:solidFill>
          <a:ln w="6350">
            <a:solidFill>
              <a:schemeClr val="tx1"/>
            </a:solidFill>
            <a:round/>
            <a:headEnd/>
            <a:tailEnd/>
          </a:ln>
          <a:effectLst>
            <a:outerShdw dist="35921" dir="2700000" algn="ctr" rotWithShape="0">
              <a:schemeClr val="bg2"/>
            </a:outerShdw>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3075" name="Rectangle 2"/>
          <p:cNvSpPr>
            <a:spLocks noGrp="1" noChangeArrowheads="1"/>
          </p:cNvSpPr>
          <p:nvPr>
            <p:ph type="ctrTitle"/>
          </p:nvPr>
        </p:nvSpPr>
        <p:spPr bwMode="auto">
          <a:xfrm>
            <a:off x="514350" y="3076575"/>
            <a:ext cx="5829300" cy="2124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pPr eaLnBrk="1" hangingPunct="1"/>
            <a:r>
              <a:rPr lang="ja-JP" altLang="en-US" sz="4000" dirty="0">
                <a:ea typeface="ＭＳ ゴシック" panose="020B0609070205080204" pitchFamily="49" charset="-128"/>
              </a:rPr>
              <a:t>事業継続計画書</a:t>
            </a:r>
            <a:br>
              <a:rPr lang="ja-JP" altLang="en-US" sz="4000" dirty="0">
                <a:ea typeface="ＭＳ ゴシック" panose="020B0609070205080204" pitchFamily="49" charset="-128"/>
              </a:rPr>
            </a:br>
            <a:r>
              <a:rPr lang="ja-JP" altLang="en-US" sz="4000" dirty="0">
                <a:ea typeface="ＭＳ ゴシック" panose="020B0609070205080204" pitchFamily="49" charset="-128"/>
              </a:rPr>
              <a:t>（ＢＣＰ）</a:t>
            </a:r>
          </a:p>
        </p:txBody>
      </p:sp>
      <p:sp>
        <p:nvSpPr>
          <p:cNvPr id="3076" name="Text Box 4"/>
          <p:cNvSpPr txBox="1">
            <a:spLocks noChangeArrowheads="1"/>
          </p:cNvSpPr>
          <p:nvPr/>
        </p:nvSpPr>
        <p:spPr bwMode="auto">
          <a:xfrm>
            <a:off x="128588" y="149225"/>
            <a:ext cx="5724644"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800" b="0" dirty="0">
                <a:latin typeface="ＭＳ ゴシック" panose="020B0609070205080204" pitchFamily="49" charset="-128"/>
                <a:ea typeface="ＭＳ ゴシック" panose="020B0609070205080204" pitchFamily="49" charset="-128"/>
              </a:rPr>
              <a:t>あいちＢＣＰモデル</a:t>
            </a:r>
          </a:p>
          <a:p>
            <a:pPr eaLnBrk="1" hangingPunct="1"/>
            <a:endParaRPr lang="ja-JP" altLang="en-US" sz="1800" b="0" dirty="0">
              <a:latin typeface="ＭＳ ゴシック" panose="020B0609070205080204" pitchFamily="49" charset="-128"/>
              <a:ea typeface="ＭＳ ゴシック" panose="020B0609070205080204" pitchFamily="49" charset="-128"/>
            </a:endParaRPr>
          </a:p>
          <a:p>
            <a:pPr eaLnBrk="1" hangingPunct="1"/>
            <a:r>
              <a:rPr lang="ja-JP" altLang="en-US" sz="1800" b="0" dirty="0">
                <a:latin typeface="ＭＳ ゴシック" panose="020B0609070205080204" pitchFamily="49" charset="-128"/>
                <a:ea typeface="ＭＳ ゴシック" panose="020B0609070205080204" pitchFamily="49" charset="-128"/>
              </a:rPr>
              <a:t>［中小製造業向け</a:t>
            </a:r>
            <a:r>
              <a:rPr lang="ja-JP" altLang="en-US" sz="1800" b="0" dirty="0">
                <a:solidFill>
                  <a:srgbClr val="00B050"/>
                </a:solidFill>
                <a:latin typeface="ＭＳ ゴシック" panose="020B0609070205080204" pitchFamily="49" charset="-128"/>
                <a:ea typeface="ＭＳ ゴシック" panose="020B0609070205080204" pitchFamily="49" charset="-128"/>
              </a:rPr>
              <a:t>　</a:t>
            </a:r>
            <a:r>
              <a:rPr lang="ja-JP" altLang="en-US" sz="1800" b="0" dirty="0">
                <a:latin typeface="ＭＳ ゴシック" panose="020B0609070205080204" pitchFamily="49" charset="-128"/>
                <a:ea typeface="ＭＳ ゴシック" panose="020B0609070205080204" pitchFamily="49" charset="-128"/>
              </a:rPr>
              <a:t>標準版（第２版）令和７年改訂］</a:t>
            </a:r>
            <a:endParaRPr lang="ja-JP" altLang="en-US" sz="1400" b="0" dirty="0">
              <a:latin typeface="ＭＳ ゴシック" panose="020B0609070205080204" pitchFamily="49" charset="-128"/>
              <a:ea typeface="ＭＳ ゴシック" panose="020B0609070205080204" pitchFamily="49" charset="-128"/>
            </a:endParaRPr>
          </a:p>
        </p:txBody>
      </p:sp>
      <p:graphicFrame>
        <p:nvGraphicFramePr>
          <p:cNvPr id="2" name="表 1">
            <a:extLst>
              <a:ext uri="{FF2B5EF4-FFF2-40B4-BE49-F238E27FC236}">
                <a16:creationId xmlns:a16="http://schemas.microsoft.com/office/drawing/2014/main" id="{8BBBE647-5F08-301F-A469-EE49FEDC8BA7}"/>
              </a:ext>
            </a:extLst>
          </p:cNvPr>
          <p:cNvGraphicFramePr>
            <a:graphicFrameLocks noGrp="1"/>
          </p:cNvGraphicFramePr>
          <p:nvPr>
            <p:extLst>
              <p:ext uri="{D42A27DB-BD31-4B8C-83A1-F6EECF244321}">
                <p14:modId xmlns:p14="http://schemas.microsoft.com/office/powerpoint/2010/main" val="736786838"/>
              </p:ext>
            </p:extLst>
          </p:nvPr>
        </p:nvGraphicFramePr>
        <p:xfrm>
          <a:off x="886162" y="8697416"/>
          <a:ext cx="5457488" cy="741680"/>
        </p:xfrm>
        <a:graphic>
          <a:graphicData uri="http://schemas.openxmlformats.org/drawingml/2006/table">
            <a:tbl>
              <a:tblPr firstRow="1" bandRow="1">
                <a:tableStyleId>{5C22544A-7EE6-4342-B048-85BDC9FD1C3A}</a:tableStyleId>
              </a:tblPr>
              <a:tblGrid>
                <a:gridCol w="1080000">
                  <a:extLst>
                    <a:ext uri="{9D8B030D-6E8A-4147-A177-3AD203B41FA5}">
                      <a16:colId xmlns:a16="http://schemas.microsoft.com/office/drawing/2014/main" val="2561387707"/>
                    </a:ext>
                  </a:extLst>
                </a:gridCol>
                <a:gridCol w="346075">
                  <a:extLst>
                    <a:ext uri="{9D8B030D-6E8A-4147-A177-3AD203B41FA5}">
                      <a16:colId xmlns:a16="http://schemas.microsoft.com/office/drawing/2014/main" val="2991071510"/>
                    </a:ext>
                  </a:extLst>
                </a:gridCol>
                <a:gridCol w="540000">
                  <a:extLst>
                    <a:ext uri="{9D8B030D-6E8A-4147-A177-3AD203B41FA5}">
                      <a16:colId xmlns:a16="http://schemas.microsoft.com/office/drawing/2014/main" val="2574329278"/>
                    </a:ext>
                  </a:extLst>
                </a:gridCol>
                <a:gridCol w="346075">
                  <a:extLst>
                    <a:ext uri="{9D8B030D-6E8A-4147-A177-3AD203B41FA5}">
                      <a16:colId xmlns:a16="http://schemas.microsoft.com/office/drawing/2014/main" val="3572086079"/>
                    </a:ext>
                  </a:extLst>
                </a:gridCol>
                <a:gridCol w="540000">
                  <a:extLst>
                    <a:ext uri="{9D8B030D-6E8A-4147-A177-3AD203B41FA5}">
                      <a16:colId xmlns:a16="http://schemas.microsoft.com/office/drawing/2014/main" val="137647913"/>
                    </a:ext>
                  </a:extLst>
                </a:gridCol>
                <a:gridCol w="346075">
                  <a:extLst>
                    <a:ext uri="{9D8B030D-6E8A-4147-A177-3AD203B41FA5}">
                      <a16:colId xmlns:a16="http://schemas.microsoft.com/office/drawing/2014/main" val="2629816153"/>
                    </a:ext>
                  </a:extLst>
                </a:gridCol>
                <a:gridCol w="576263">
                  <a:extLst>
                    <a:ext uri="{9D8B030D-6E8A-4147-A177-3AD203B41FA5}">
                      <a16:colId xmlns:a16="http://schemas.microsoft.com/office/drawing/2014/main" val="2642732909"/>
                    </a:ext>
                  </a:extLst>
                </a:gridCol>
                <a:gridCol w="571500">
                  <a:extLst>
                    <a:ext uri="{9D8B030D-6E8A-4147-A177-3AD203B41FA5}">
                      <a16:colId xmlns:a16="http://schemas.microsoft.com/office/drawing/2014/main" val="3666064842"/>
                    </a:ext>
                  </a:extLst>
                </a:gridCol>
                <a:gridCol w="540000">
                  <a:extLst>
                    <a:ext uri="{9D8B030D-6E8A-4147-A177-3AD203B41FA5}">
                      <a16:colId xmlns:a16="http://schemas.microsoft.com/office/drawing/2014/main" val="3187512476"/>
                    </a:ext>
                  </a:extLst>
                </a:gridCol>
                <a:gridCol w="571500">
                  <a:extLst>
                    <a:ext uri="{9D8B030D-6E8A-4147-A177-3AD203B41FA5}">
                      <a16:colId xmlns:a16="http://schemas.microsoft.com/office/drawing/2014/main" val="1543798269"/>
                    </a:ext>
                  </a:extLst>
                </a:gridCol>
              </a:tblGrid>
              <a:tr h="370840">
                <a:tc>
                  <a:txBody>
                    <a:bodyPr/>
                    <a:lstStyle/>
                    <a:p>
                      <a:pPr algn="r"/>
                      <a:endParaRPr kumimoji="1" lang="ja-JP" altLang="en-US" b="0" dirty="0">
                        <a:solidFill>
                          <a:srgbClr val="C00000"/>
                        </a:solidFill>
                        <a:latin typeface="ＭＳ 明朝" panose="02020609040205080304" pitchFamily="17" charset="-128"/>
                        <a:ea typeface="ＭＳ 明朝" panose="02020609040205080304" pitchFamily="17" charset="-128"/>
                      </a:endParaRPr>
                    </a:p>
                  </a:txBody>
                  <a:tcPr marL="0" marR="0" marT="36000" marB="36000">
                    <a:noFill/>
                  </a:tcPr>
                </a:tc>
                <a:tc>
                  <a:txBody>
                    <a:bodyPr/>
                    <a:lstStyle/>
                    <a:p>
                      <a:r>
                        <a:rPr kumimoji="1" lang="ja-JP" altLang="en-US" b="0" dirty="0">
                          <a:solidFill>
                            <a:schemeClr val="tx1"/>
                          </a:solidFill>
                        </a:rPr>
                        <a:t>年</a:t>
                      </a:r>
                    </a:p>
                  </a:txBody>
                  <a:tcPr marL="0" marR="0" marT="36000" marB="36000">
                    <a:noFill/>
                  </a:tcPr>
                </a:tc>
                <a:tc>
                  <a:txBody>
                    <a:bodyPr/>
                    <a:lstStyle/>
                    <a:p>
                      <a:pPr algn="r"/>
                      <a:endParaRPr kumimoji="1" lang="ja-JP" altLang="en-US" b="0" dirty="0">
                        <a:solidFill>
                          <a:srgbClr val="C00000"/>
                        </a:solidFill>
                        <a:latin typeface="ＭＳ 明朝" panose="02020609040205080304" pitchFamily="17" charset="-128"/>
                        <a:ea typeface="ＭＳ 明朝" panose="02020609040205080304" pitchFamily="17" charset="-128"/>
                      </a:endParaRPr>
                    </a:p>
                  </a:txBody>
                  <a:tcPr marL="0" marR="0" marT="36000" marB="36000">
                    <a:noFill/>
                  </a:tcPr>
                </a:tc>
                <a:tc>
                  <a:txBody>
                    <a:bodyPr/>
                    <a:lstStyle/>
                    <a:p>
                      <a:r>
                        <a:rPr kumimoji="1" lang="ja-JP" altLang="en-US" b="0" dirty="0">
                          <a:solidFill>
                            <a:schemeClr val="tx1"/>
                          </a:solidFill>
                        </a:rPr>
                        <a:t>月</a:t>
                      </a:r>
                    </a:p>
                  </a:txBody>
                  <a:tcPr marL="0" marR="0" marT="36000" marB="36000">
                    <a:noFill/>
                  </a:tcPr>
                </a:tc>
                <a:tc>
                  <a:txBody>
                    <a:bodyPr/>
                    <a:lstStyle/>
                    <a:p>
                      <a:pPr algn="r"/>
                      <a:endParaRPr kumimoji="1" lang="ja-JP" altLang="en-US" b="0" dirty="0">
                        <a:solidFill>
                          <a:srgbClr val="C00000"/>
                        </a:solidFill>
                        <a:latin typeface="ＭＳ 明朝" panose="02020609040205080304" pitchFamily="17" charset="-128"/>
                        <a:ea typeface="ＭＳ 明朝" panose="02020609040205080304" pitchFamily="17" charset="-128"/>
                      </a:endParaRPr>
                    </a:p>
                  </a:txBody>
                  <a:tcPr marL="0" marR="0" marT="36000" marB="36000">
                    <a:noFill/>
                  </a:tcPr>
                </a:tc>
                <a:tc>
                  <a:txBody>
                    <a:bodyPr/>
                    <a:lstStyle/>
                    <a:p>
                      <a:r>
                        <a:rPr kumimoji="1" lang="ja-JP" altLang="en-US" b="0" dirty="0">
                          <a:solidFill>
                            <a:schemeClr val="tx1"/>
                          </a:solidFill>
                        </a:rPr>
                        <a:t>日</a:t>
                      </a:r>
                    </a:p>
                  </a:txBody>
                  <a:tcPr marL="0" marR="0" marT="36000" marB="36000">
                    <a:noFill/>
                  </a:tcPr>
                </a:tc>
                <a:tc>
                  <a:txBody>
                    <a:bodyPr/>
                    <a:lstStyle/>
                    <a:p>
                      <a:r>
                        <a:rPr kumimoji="1" lang="ja-JP" altLang="en-US" b="0" dirty="0">
                          <a:solidFill>
                            <a:schemeClr val="tx1"/>
                          </a:solidFill>
                        </a:rPr>
                        <a:t>作成</a:t>
                      </a:r>
                    </a:p>
                  </a:txBody>
                  <a:tcPr marL="0" marR="0" marT="36000" marB="36000">
                    <a:noFill/>
                  </a:tcPr>
                </a:tc>
                <a:tc>
                  <a:txBody>
                    <a:bodyPr/>
                    <a:lstStyle/>
                    <a:p>
                      <a:endParaRPr kumimoji="1" lang="ja-JP" altLang="en-US" b="0" dirty="0">
                        <a:solidFill>
                          <a:schemeClr val="tx1"/>
                        </a:solidFill>
                      </a:endParaRPr>
                    </a:p>
                  </a:txBody>
                  <a:tcPr marL="0" marR="0" marT="36000" marB="36000">
                    <a:noFill/>
                  </a:tcPr>
                </a:tc>
                <a:tc>
                  <a:txBody>
                    <a:bodyPr/>
                    <a:lstStyle/>
                    <a:p>
                      <a:endParaRPr kumimoji="1" lang="ja-JP" altLang="en-US" b="0" dirty="0">
                        <a:solidFill>
                          <a:schemeClr val="tx1"/>
                        </a:solidFill>
                      </a:endParaRPr>
                    </a:p>
                  </a:txBody>
                  <a:tcPr marL="0" marR="0" marT="36000" marB="36000">
                    <a:noFill/>
                  </a:tcPr>
                </a:tc>
                <a:tc>
                  <a:txBody>
                    <a:bodyPr/>
                    <a:lstStyle/>
                    <a:p>
                      <a:endParaRPr kumimoji="1" lang="ja-JP" altLang="en-US" b="0" dirty="0">
                        <a:solidFill>
                          <a:schemeClr val="tx1"/>
                        </a:solidFill>
                      </a:endParaRPr>
                    </a:p>
                  </a:txBody>
                  <a:tcPr marL="0" marR="0" marT="36000" marB="36000">
                    <a:noFill/>
                  </a:tcPr>
                </a:tc>
                <a:extLst>
                  <a:ext uri="{0D108BD9-81ED-4DB2-BD59-A6C34878D82A}">
                    <a16:rowId xmlns:a16="http://schemas.microsoft.com/office/drawing/2014/main" val="1033628989"/>
                  </a:ext>
                </a:extLst>
              </a:tr>
              <a:tr h="370840">
                <a:tc>
                  <a:txBody>
                    <a:bodyPr/>
                    <a:lstStyle/>
                    <a:p>
                      <a:pPr algn="r"/>
                      <a:endParaRPr kumimoji="1" lang="ja-JP" altLang="en-US" b="0" dirty="0">
                        <a:solidFill>
                          <a:srgbClr val="C00000"/>
                        </a:solidFill>
                        <a:latin typeface="ＭＳ 明朝" panose="02020609040205080304" pitchFamily="17" charset="-128"/>
                        <a:ea typeface="ＭＳ 明朝" panose="02020609040205080304" pitchFamily="17" charset="-128"/>
                      </a:endParaRPr>
                    </a:p>
                  </a:txBody>
                  <a:tcPr marL="0" marR="0" marT="36000" marB="36000">
                    <a:noFill/>
                  </a:tcPr>
                </a:tc>
                <a:tc>
                  <a:txBody>
                    <a:bodyPr/>
                    <a:lstStyle/>
                    <a:p>
                      <a:r>
                        <a:rPr kumimoji="1" lang="ja-JP" altLang="en-US" b="0" dirty="0">
                          <a:solidFill>
                            <a:schemeClr val="tx1"/>
                          </a:solidFill>
                        </a:rPr>
                        <a:t>年</a:t>
                      </a:r>
                    </a:p>
                  </a:txBody>
                  <a:tcPr marL="0" marR="0" marT="36000" marB="36000">
                    <a:noFill/>
                  </a:tcPr>
                </a:tc>
                <a:tc>
                  <a:txBody>
                    <a:bodyPr/>
                    <a:lstStyle/>
                    <a:p>
                      <a:pPr algn="r"/>
                      <a:endParaRPr kumimoji="1" lang="ja-JP" altLang="en-US" b="0" dirty="0">
                        <a:solidFill>
                          <a:srgbClr val="C00000"/>
                        </a:solidFill>
                        <a:latin typeface="ＭＳ 明朝" panose="02020609040205080304" pitchFamily="17" charset="-128"/>
                        <a:ea typeface="ＭＳ 明朝" panose="02020609040205080304" pitchFamily="17" charset="-128"/>
                      </a:endParaRPr>
                    </a:p>
                  </a:txBody>
                  <a:tcPr marL="0" marR="0" marT="36000" marB="36000">
                    <a:noFill/>
                  </a:tcPr>
                </a:tc>
                <a:tc>
                  <a:txBody>
                    <a:bodyPr/>
                    <a:lstStyle/>
                    <a:p>
                      <a:r>
                        <a:rPr kumimoji="1" lang="ja-JP" altLang="en-US" b="0" dirty="0">
                          <a:solidFill>
                            <a:schemeClr val="tx1"/>
                          </a:solidFill>
                        </a:rPr>
                        <a:t>月</a:t>
                      </a:r>
                    </a:p>
                  </a:txBody>
                  <a:tcPr marL="0" marR="0" marT="36000" marB="36000">
                    <a:noFill/>
                  </a:tcPr>
                </a:tc>
                <a:tc>
                  <a:txBody>
                    <a:bodyPr/>
                    <a:lstStyle/>
                    <a:p>
                      <a:pPr algn="r"/>
                      <a:endParaRPr kumimoji="1" lang="ja-JP" altLang="en-US" b="0" dirty="0">
                        <a:solidFill>
                          <a:srgbClr val="C00000"/>
                        </a:solidFill>
                        <a:latin typeface="ＭＳ 明朝" panose="02020609040205080304" pitchFamily="17" charset="-128"/>
                        <a:ea typeface="ＭＳ 明朝" panose="02020609040205080304" pitchFamily="17" charset="-128"/>
                      </a:endParaRPr>
                    </a:p>
                  </a:txBody>
                  <a:tcPr marL="0" marR="0" marT="36000" marB="36000">
                    <a:noFill/>
                  </a:tcPr>
                </a:tc>
                <a:tc>
                  <a:txBody>
                    <a:bodyPr/>
                    <a:lstStyle/>
                    <a:p>
                      <a:r>
                        <a:rPr kumimoji="1" lang="ja-JP" altLang="en-US" b="0" dirty="0">
                          <a:solidFill>
                            <a:schemeClr val="tx1"/>
                          </a:solidFill>
                        </a:rPr>
                        <a:t>日</a:t>
                      </a:r>
                    </a:p>
                  </a:txBody>
                  <a:tcPr marL="0" marR="0" marT="36000" marB="36000">
                    <a:noFill/>
                  </a:tcPr>
                </a:tc>
                <a:tc>
                  <a:txBody>
                    <a:bodyPr/>
                    <a:lstStyle/>
                    <a:p>
                      <a:r>
                        <a:rPr kumimoji="1" lang="ja-JP" altLang="en-US" b="0" dirty="0">
                          <a:solidFill>
                            <a:schemeClr val="tx1"/>
                          </a:solidFill>
                        </a:rPr>
                        <a:t>改定</a:t>
                      </a:r>
                    </a:p>
                  </a:txBody>
                  <a:tcPr marL="0" marR="0" marT="36000" marB="36000">
                    <a:noFill/>
                  </a:tcPr>
                </a:tc>
                <a:tc>
                  <a:txBody>
                    <a:bodyPr/>
                    <a:lstStyle/>
                    <a:p>
                      <a:r>
                        <a:rPr kumimoji="1" lang="ja-JP" altLang="en-US" b="0" dirty="0">
                          <a:solidFill>
                            <a:schemeClr val="tx1"/>
                          </a:solidFill>
                        </a:rPr>
                        <a:t>（第</a:t>
                      </a:r>
                    </a:p>
                  </a:txBody>
                  <a:tcPr marL="0" marR="0" marT="36000" marB="36000">
                    <a:noFill/>
                  </a:tcPr>
                </a:tc>
                <a:tc>
                  <a:txBody>
                    <a:bodyPr/>
                    <a:lstStyle/>
                    <a:p>
                      <a:pPr algn="ctr"/>
                      <a:endParaRPr kumimoji="1" lang="ja-JP" altLang="en-US" b="0" dirty="0">
                        <a:solidFill>
                          <a:srgbClr val="C00000"/>
                        </a:solidFill>
                        <a:latin typeface="ＭＳ 明朝" panose="02020609040205080304" pitchFamily="17" charset="-128"/>
                        <a:ea typeface="ＭＳ 明朝" panose="02020609040205080304" pitchFamily="17" charset="-128"/>
                      </a:endParaRPr>
                    </a:p>
                  </a:txBody>
                  <a:tcPr marL="0" marR="0" marT="36000" marB="36000">
                    <a:noFill/>
                  </a:tcPr>
                </a:tc>
                <a:tc>
                  <a:txBody>
                    <a:bodyPr/>
                    <a:lstStyle/>
                    <a:p>
                      <a:r>
                        <a:rPr kumimoji="1" lang="ja-JP" altLang="en-US" b="0" dirty="0">
                          <a:solidFill>
                            <a:schemeClr val="tx1"/>
                          </a:solidFill>
                        </a:rPr>
                        <a:t>版）</a:t>
                      </a:r>
                    </a:p>
                  </a:txBody>
                  <a:tcPr marL="0" marR="0" marT="36000" marB="36000">
                    <a:noFill/>
                  </a:tcPr>
                </a:tc>
                <a:extLst>
                  <a:ext uri="{0D108BD9-81ED-4DB2-BD59-A6C34878D82A}">
                    <a16:rowId xmlns:a16="http://schemas.microsoft.com/office/drawing/2014/main" val="374122877"/>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6EAF05-84B2-58FB-573E-6C315DF258FC}"/>
            </a:ext>
          </a:extLst>
        </p:cNvPr>
        <p:cNvGrpSpPr/>
        <p:nvPr/>
      </p:nvGrpSpPr>
      <p:grpSpPr>
        <a:xfrm>
          <a:off x="0" y="0"/>
          <a:ext cx="0" cy="0"/>
          <a:chOff x="0" y="0"/>
          <a:chExt cx="0" cy="0"/>
        </a:xfrm>
      </p:grpSpPr>
      <p:sp>
        <p:nvSpPr>
          <p:cNvPr id="12320" name="Text Box 3">
            <a:extLst>
              <a:ext uri="{FF2B5EF4-FFF2-40B4-BE49-F238E27FC236}">
                <a16:creationId xmlns:a16="http://schemas.microsoft.com/office/drawing/2014/main" id="{E0189780-9AD0-A8F0-A3FB-E9D06A60BB8B}"/>
              </a:ext>
            </a:extLst>
          </p:cNvPr>
          <p:cNvSpPr txBox="1">
            <a:spLocks noChangeArrowheads="1"/>
          </p:cNvSpPr>
          <p:nvPr/>
        </p:nvSpPr>
        <p:spPr bwMode="auto">
          <a:xfrm>
            <a:off x="333375" y="632520"/>
            <a:ext cx="6524625" cy="172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sz="1400" dirty="0">
                <a:latin typeface="ＭＳ ゴシック" panose="020B0609070205080204" pitchFamily="49" charset="-128"/>
                <a:ea typeface="ＭＳ ゴシック" panose="020B0609070205080204" pitchFamily="49" charset="-128"/>
              </a:rPr>
              <a:t>③津波</a:t>
            </a:r>
            <a:endParaRPr lang="ja-JP" altLang="en-US" dirty="0">
              <a:latin typeface="ＭＳ ゴシック" panose="020B0609070205080204" pitchFamily="49" charset="-128"/>
              <a:ea typeface="ＭＳ ゴシック" panose="020B0609070205080204" pitchFamily="49" charset="-128"/>
            </a:endParaRPr>
          </a:p>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sz="800" b="0" dirty="0">
              <a:latin typeface="ＭＳ ゴシック" panose="020B0609070205080204" pitchFamily="49" charset="-128"/>
              <a:ea typeface="ＭＳ ゴシック" panose="020B0609070205080204" pitchFamily="49" charset="-128"/>
            </a:endParaRP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ここでは、津波に伴う被害発生の危険性について確認してください。</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まずは、下表の中に主要拠点の市町村名が有るかをご確認いただき、有る場合は「主要拠点に津波が到達する</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可能性」の「有」に○、無い場合は「無」に○をつけてください。</a:t>
            </a:r>
            <a:endParaRPr lang="en-US" altLang="ja-JP" b="0" dirty="0">
              <a:latin typeface="ＭＳ ゴシック" panose="020B0609070205080204" pitchFamily="49" charset="-128"/>
              <a:ea typeface="ＭＳ ゴシック" panose="020B0609070205080204" pitchFamily="49" charset="-128"/>
            </a:endParaRP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「有」に○がついた場合は、主要拠点で想定される最大津波高と最短到達時間について、下表を参考に空欄を</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埋めてください。</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実際に津波が到達するかどうかは、ハザードマップ等で確認してください。</a:t>
            </a:r>
          </a:p>
        </p:txBody>
      </p:sp>
      <p:sp>
        <p:nvSpPr>
          <p:cNvPr id="66717" name="Text Box 157">
            <a:extLst>
              <a:ext uri="{FF2B5EF4-FFF2-40B4-BE49-F238E27FC236}">
                <a16:creationId xmlns:a16="http://schemas.microsoft.com/office/drawing/2014/main" id="{209136F8-8E6A-6750-2A72-D6076B183F36}"/>
              </a:ext>
            </a:extLst>
          </p:cNvPr>
          <p:cNvSpPr txBox="1">
            <a:spLocks noChangeArrowheads="1"/>
          </p:cNvSpPr>
          <p:nvPr/>
        </p:nvSpPr>
        <p:spPr bwMode="auto">
          <a:xfrm>
            <a:off x="3260383" y="9647238"/>
            <a:ext cx="335647"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６</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12324" name="AutoShape 203">
            <a:extLst>
              <a:ext uri="{FF2B5EF4-FFF2-40B4-BE49-F238E27FC236}">
                <a16:creationId xmlns:a16="http://schemas.microsoft.com/office/drawing/2014/main" id="{B4CA160F-ECEA-4FC1-592F-3F443B108D77}"/>
              </a:ext>
            </a:extLst>
          </p:cNvPr>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2325" name="AutoShape 204">
            <a:extLst>
              <a:ext uri="{FF2B5EF4-FFF2-40B4-BE49-F238E27FC236}">
                <a16:creationId xmlns:a16="http://schemas.microsoft.com/office/drawing/2014/main" id="{CCA9EF3C-ED75-0CD2-601D-DD2806A894B0}"/>
              </a:ext>
            </a:extLst>
          </p:cNvPr>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2326" name="AutoShape 205">
            <a:extLst>
              <a:ext uri="{FF2B5EF4-FFF2-40B4-BE49-F238E27FC236}">
                <a16:creationId xmlns:a16="http://schemas.microsoft.com/office/drawing/2014/main" id="{8F24CC6E-8B3C-D2DC-3808-510F81F6533E}"/>
              </a:ext>
            </a:extLst>
          </p:cNvPr>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2327" name="Text Box 206">
            <a:extLst>
              <a:ext uri="{FF2B5EF4-FFF2-40B4-BE49-F238E27FC236}">
                <a16:creationId xmlns:a16="http://schemas.microsoft.com/office/drawing/2014/main" id="{55BE599F-2F1B-111E-6A1B-03F13610C37B}"/>
              </a:ext>
            </a:extLst>
          </p:cNvPr>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2328" name="Text Box 207">
            <a:extLst>
              <a:ext uri="{FF2B5EF4-FFF2-40B4-BE49-F238E27FC236}">
                <a16:creationId xmlns:a16="http://schemas.microsoft.com/office/drawing/2014/main" id="{7E82DCBC-A638-3EE5-12ED-DDB67F4021E5}"/>
              </a:ext>
            </a:extLst>
          </p:cNvPr>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把握する！</a:t>
            </a:r>
          </a:p>
        </p:txBody>
      </p:sp>
      <p:sp>
        <p:nvSpPr>
          <p:cNvPr id="12329" name="Text Box 208">
            <a:extLst>
              <a:ext uri="{FF2B5EF4-FFF2-40B4-BE49-F238E27FC236}">
                <a16:creationId xmlns:a16="http://schemas.microsoft.com/office/drawing/2014/main" id="{E89EBF0B-1E6D-69F5-B12F-CB6DF4EB3D57}"/>
              </a:ext>
            </a:extLst>
          </p:cNvPr>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埋める！</a:t>
            </a:r>
          </a:p>
        </p:txBody>
      </p:sp>
      <p:graphicFrame>
        <p:nvGraphicFramePr>
          <p:cNvPr id="6" name="表 5">
            <a:extLst>
              <a:ext uri="{FF2B5EF4-FFF2-40B4-BE49-F238E27FC236}">
                <a16:creationId xmlns:a16="http://schemas.microsoft.com/office/drawing/2014/main" id="{00D9FC13-6CD8-90F9-5A60-C2F4BA4C1049}"/>
              </a:ext>
            </a:extLst>
          </p:cNvPr>
          <p:cNvGraphicFramePr>
            <a:graphicFrameLocks noGrp="1"/>
          </p:cNvGraphicFramePr>
          <p:nvPr>
            <p:extLst>
              <p:ext uri="{D42A27DB-BD31-4B8C-83A1-F6EECF244321}">
                <p14:modId xmlns:p14="http://schemas.microsoft.com/office/powerpoint/2010/main" val="1232412236"/>
              </p:ext>
            </p:extLst>
          </p:nvPr>
        </p:nvGraphicFramePr>
        <p:xfrm>
          <a:off x="347701" y="2360713"/>
          <a:ext cx="2735400" cy="936000"/>
        </p:xfrm>
        <a:graphic>
          <a:graphicData uri="http://schemas.openxmlformats.org/drawingml/2006/table">
            <a:tbl>
              <a:tblPr/>
              <a:tblGrid>
                <a:gridCol w="1295400">
                  <a:extLst>
                    <a:ext uri="{9D8B030D-6E8A-4147-A177-3AD203B41FA5}">
                      <a16:colId xmlns:a16="http://schemas.microsoft.com/office/drawing/2014/main" val="4147707013"/>
                    </a:ext>
                  </a:extLst>
                </a:gridCol>
                <a:gridCol w="1440000">
                  <a:extLst>
                    <a:ext uri="{9D8B030D-6E8A-4147-A177-3AD203B41FA5}">
                      <a16:colId xmlns:a16="http://schemas.microsoft.com/office/drawing/2014/main" val="3311833278"/>
                    </a:ext>
                  </a:extLst>
                </a:gridCol>
              </a:tblGrid>
              <a:tr h="93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主要拠点に</a:t>
                      </a:r>
                      <a:b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津波が到達する</a:t>
                      </a:r>
                      <a:b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可能性</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有　・　無</a:t>
                      </a:r>
                      <a:endParaRPr kumimoji="1" lang="ja-JP" altLang="en-US" sz="1400" b="1" i="1" u="none" strike="noStrike" cap="none" normalizeH="0" baseline="0" dirty="0">
                        <a:ln>
                          <a:noFill/>
                        </a:ln>
                        <a:solidFill>
                          <a:schemeClr val="tx1"/>
                        </a:solidFill>
                        <a:effectLst/>
                        <a:latin typeface="ＭＳ ゴシック" panose="020B0609070205080204" pitchFamily="49" charset="-128"/>
                        <a:ea typeface="ＭＳ 明朝" panose="02020609040205080304" pitchFamily="17"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69120470"/>
                  </a:ext>
                </a:extLst>
              </a:tr>
            </a:tbl>
          </a:graphicData>
        </a:graphic>
      </p:graphicFrame>
      <p:sp>
        <p:nvSpPr>
          <p:cNvPr id="9" name="二等辺三角形 8">
            <a:extLst>
              <a:ext uri="{FF2B5EF4-FFF2-40B4-BE49-F238E27FC236}">
                <a16:creationId xmlns:a16="http://schemas.microsoft.com/office/drawing/2014/main" id="{07AE4F4B-3DCE-DAAB-2A49-5B979C2F50D3}"/>
              </a:ext>
            </a:extLst>
          </p:cNvPr>
          <p:cNvSpPr/>
          <p:nvPr/>
        </p:nvSpPr>
        <p:spPr bwMode="auto">
          <a:xfrm rot="5400000">
            <a:off x="3157867" y="2705942"/>
            <a:ext cx="767419" cy="316017"/>
          </a:xfrm>
          <a:prstGeom prst="triangle">
            <a:avLst/>
          </a:prstGeom>
          <a:solidFill>
            <a:schemeClr val="tx1"/>
          </a:solidFill>
          <a:ln w="2857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graphicFrame>
        <p:nvGraphicFramePr>
          <p:cNvPr id="3" name="表 2">
            <a:extLst>
              <a:ext uri="{FF2B5EF4-FFF2-40B4-BE49-F238E27FC236}">
                <a16:creationId xmlns:a16="http://schemas.microsoft.com/office/drawing/2014/main" id="{1834EDC1-68FB-9F10-C5ED-3DF495DDB4B3}"/>
              </a:ext>
            </a:extLst>
          </p:cNvPr>
          <p:cNvGraphicFramePr>
            <a:graphicFrameLocks noGrp="1"/>
          </p:cNvGraphicFramePr>
          <p:nvPr>
            <p:extLst>
              <p:ext uri="{D42A27DB-BD31-4B8C-83A1-F6EECF244321}">
                <p14:modId xmlns:p14="http://schemas.microsoft.com/office/powerpoint/2010/main" val="3508801888"/>
              </p:ext>
            </p:extLst>
          </p:nvPr>
        </p:nvGraphicFramePr>
        <p:xfrm>
          <a:off x="347701" y="3424646"/>
          <a:ext cx="6300000" cy="2592000"/>
        </p:xfrm>
        <a:graphic>
          <a:graphicData uri="http://schemas.openxmlformats.org/drawingml/2006/table">
            <a:tbl>
              <a:tblPr/>
              <a:tblGrid>
                <a:gridCol w="720000">
                  <a:extLst>
                    <a:ext uri="{9D8B030D-6E8A-4147-A177-3AD203B41FA5}">
                      <a16:colId xmlns:a16="http://schemas.microsoft.com/office/drawing/2014/main" val="2914354804"/>
                    </a:ext>
                  </a:extLst>
                </a:gridCol>
                <a:gridCol w="5580000">
                  <a:extLst>
                    <a:ext uri="{9D8B030D-6E8A-4147-A177-3AD203B41FA5}">
                      <a16:colId xmlns:a16="http://schemas.microsoft.com/office/drawing/2014/main" val="827249370"/>
                    </a:ext>
                  </a:extLst>
                </a:gridCol>
              </a:tblGrid>
              <a:tr h="28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最大値</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市区町村名</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337491733"/>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２２</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田原市</a:t>
                      </a: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44422704"/>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１９</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豊橋市</a:t>
                      </a:r>
                      <a:endPar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12536500"/>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１０</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知多郡　南知多町</a:t>
                      </a: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37356691"/>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７</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西尾市、知多郡　美浜町</a:t>
                      </a: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36671123"/>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６</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蒲郡市、常滑市</a:t>
                      </a: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31905975"/>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５</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名古屋市　港区、東海市、知多市、</a:t>
                      </a: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41294992"/>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半田市、豊川市、碧南市、高浜市、弥富市、海部郡　飛鳥村、知多郡　武豊町</a:t>
                      </a: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28596043"/>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刈谷市、知多郡　東浦町</a:t>
                      </a: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58569449"/>
                  </a:ext>
                </a:extLst>
              </a:tr>
            </a:tbl>
          </a:graphicData>
        </a:graphic>
      </p:graphicFrame>
      <p:sp>
        <p:nvSpPr>
          <p:cNvPr id="12" name="Text Box 5">
            <a:extLst>
              <a:ext uri="{FF2B5EF4-FFF2-40B4-BE49-F238E27FC236}">
                <a16:creationId xmlns:a16="http://schemas.microsoft.com/office/drawing/2014/main" id="{ECBD47F8-9069-3ED8-FC99-24A16DFB5D99}"/>
              </a:ext>
            </a:extLst>
          </p:cNvPr>
          <p:cNvSpPr txBox="1">
            <a:spLocks noChangeArrowheads="1"/>
          </p:cNvSpPr>
          <p:nvPr/>
        </p:nvSpPr>
        <p:spPr bwMode="auto">
          <a:xfrm>
            <a:off x="347701" y="8902551"/>
            <a:ext cx="6271258" cy="73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spcAft>
                <a:spcPts val="300"/>
              </a:spcAft>
            </a:pPr>
            <a:r>
              <a:rPr lang="ja-JP" altLang="en-US" sz="1200" b="0" dirty="0">
                <a:solidFill>
                  <a:srgbClr val="C00000"/>
                </a:solidFill>
                <a:latin typeface="ＭＳ ゴシック" panose="020B0609070205080204" pitchFamily="49" charset="-128"/>
                <a:ea typeface="ＭＳ ゴシック" panose="020B0609070205080204" pitchFamily="49" charset="-128"/>
              </a:rPr>
              <a:t>　　　</a:t>
            </a:r>
            <a:r>
              <a:rPr lang="ja-JP" altLang="en-US" sz="900" b="0" dirty="0">
                <a:solidFill>
                  <a:srgbClr val="C00000"/>
                </a:solidFill>
                <a:latin typeface="ＭＳ ゴシック" panose="020B0609070205080204" pitchFamily="49" charset="-128"/>
                <a:ea typeface="ＭＳ ゴシック" panose="020B0609070205080204" pitchFamily="49" charset="-128"/>
              </a:rPr>
              <a:t>　</a:t>
            </a:r>
            <a:r>
              <a:rPr lang="ja-JP" altLang="en-US" b="0" dirty="0">
                <a:latin typeface="ＭＳ ゴシック" panose="020B0609070205080204" pitchFamily="49" charset="-128"/>
                <a:ea typeface="ＭＳ ゴシック" panose="020B0609070205080204" pitchFamily="49" charset="-128"/>
              </a:rPr>
              <a:t>最短津波到達時間</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１</a:t>
            </a:r>
            <a:r>
              <a:rPr lang="en-US" altLang="ja-JP" b="0" dirty="0">
                <a:latin typeface="ＭＳ ゴシック" panose="020B0609070205080204" pitchFamily="49" charset="-128"/>
                <a:ea typeface="ＭＳ ゴシック" panose="020B0609070205080204" pitchFamily="49" charset="-128"/>
              </a:rPr>
              <a:t>m</a:t>
            </a:r>
            <a:r>
              <a:rPr lang="ja-JP" altLang="en-US" b="0" dirty="0">
                <a:latin typeface="ＭＳ ゴシック" panose="020B0609070205080204" pitchFamily="49" charset="-128"/>
                <a:ea typeface="ＭＳ ゴシック" panose="020B0609070205080204" pitchFamily="49" charset="-128"/>
              </a:rPr>
              <a:t>の津波が到達する最短の時間</a:t>
            </a:r>
            <a:r>
              <a:rPr lang="en-US" altLang="ja-JP" b="0" dirty="0">
                <a:latin typeface="ＭＳ ゴシック" panose="020B0609070205080204" pitchFamily="49" charset="-128"/>
                <a:ea typeface="ＭＳ ゴシック" panose="020B0609070205080204" pitchFamily="49" charset="-128"/>
              </a:rPr>
              <a:t>)</a:t>
            </a:r>
            <a:endParaRPr lang="ja-JP" altLang="en-US" sz="900" b="0" dirty="0">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spcBef>
                <a:spcPct val="0"/>
              </a:spcBef>
              <a:spcAft>
                <a:spcPts val="300"/>
              </a:spcAft>
              <a:buClrTx/>
              <a:buSzTx/>
              <a:buFontTx/>
              <a:buNone/>
              <a:tabLst/>
              <a:defRPr/>
            </a:pPr>
            <a:r>
              <a:rPr kumimoji="1" lang="ja-JP" altLang="en-US"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t>出典：南海トラフ巨大地震対策ワーキンググループ　・　最大クラス地震における被害想定について</a:t>
            </a:r>
            <a:br>
              <a:rPr kumimoji="1" lang="en-US" altLang="ja-JP"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br>
            <a:r>
              <a:rPr kumimoji="1" lang="ja-JP" altLang="en-US"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t>（令和７年３月３１日公表）をもとに加工して作成</a:t>
            </a:r>
            <a:br>
              <a:rPr kumimoji="1" lang="en-US" altLang="ja-JP"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br>
            <a:r>
              <a:rPr kumimoji="1" lang="en-US" altLang="ja-JP"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hlinkClick r:id="rId2"/>
              </a:rPr>
              <a:t>https://www.bousai.go.jp/jishin/nankai/taisaku_wg_02/index.html</a:t>
            </a:r>
            <a:endParaRPr kumimoji="1" lang="ja-JP" altLang="en-US"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endParaRPr>
          </a:p>
        </p:txBody>
      </p:sp>
      <p:graphicFrame>
        <p:nvGraphicFramePr>
          <p:cNvPr id="5" name="表 4">
            <a:extLst>
              <a:ext uri="{FF2B5EF4-FFF2-40B4-BE49-F238E27FC236}">
                <a16:creationId xmlns:a16="http://schemas.microsoft.com/office/drawing/2014/main" id="{EF0B74D6-3B97-8B35-0511-64BA29DCB204}"/>
              </a:ext>
            </a:extLst>
          </p:cNvPr>
          <p:cNvGraphicFramePr>
            <a:graphicFrameLocks noGrp="1"/>
          </p:cNvGraphicFramePr>
          <p:nvPr>
            <p:extLst>
              <p:ext uri="{D42A27DB-BD31-4B8C-83A1-F6EECF244321}">
                <p14:modId xmlns:p14="http://schemas.microsoft.com/office/powerpoint/2010/main" val="2449807829"/>
              </p:ext>
            </p:extLst>
          </p:nvPr>
        </p:nvGraphicFramePr>
        <p:xfrm>
          <a:off x="347701" y="6836151"/>
          <a:ext cx="6300000" cy="2066400"/>
        </p:xfrm>
        <a:graphic>
          <a:graphicData uri="http://schemas.openxmlformats.org/drawingml/2006/table">
            <a:tbl>
              <a:tblPr/>
              <a:tblGrid>
                <a:gridCol w="1260000">
                  <a:extLst>
                    <a:ext uri="{9D8B030D-6E8A-4147-A177-3AD203B41FA5}">
                      <a16:colId xmlns:a16="http://schemas.microsoft.com/office/drawing/2014/main" val="2914354804"/>
                    </a:ext>
                  </a:extLst>
                </a:gridCol>
                <a:gridCol w="5040000">
                  <a:extLst>
                    <a:ext uri="{9D8B030D-6E8A-4147-A177-3AD203B41FA5}">
                      <a16:colId xmlns:a16="http://schemas.microsoft.com/office/drawing/2014/main" val="827249370"/>
                    </a:ext>
                  </a:extLst>
                </a:gridCol>
              </a:tblGrid>
              <a:tr h="28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最短到達時間</a:t>
                      </a:r>
                    </a:p>
                  </a:txBody>
                  <a:tcPr marL="36000" marR="36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市区町村名</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最短到達時間詳細</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337491733"/>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３０分以内</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200" b="0" i="0" u="none" strike="noStrike" cap="none" normalizeH="0" baseline="0" dirty="0">
                          <a:ln>
                            <a:noFill/>
                          </a:ln>
                          <a:solidFill>
                            <a:schemeClr val="tx1"/>
                          </a:solidFill>
                          <a:effectLst/>
                          <a:latin typeface="+mn-ea"/>
                          <a:ea typeface="+mn-ea"/>
                        </a:rPr>
                        <a:t>豊橋市</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８分</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zh-TW" altLang="en-US" sz="1200" b="0" i="0" u="none" strike="noStrike" cap="none" normalizeH="0" baseline="0" dirty="0">
                          <a:ln>
                            <a:noFill/>
                          </a:ln>
                          <a:solidFill>
                            <a:schemeClr val="tx1"/>
                          </a:solidFill>
                          <a:effectLst/>
                          <a:latin typeface="+mn-ea"/>
                          <a:ea typeface="+mn-ea"/>
                        </a:rPr>
                        <a:t>田原市</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１１分</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zh-TW" altLang="en-US" sz="1200" b="0" i="0" u="none" strike="noStrike" cap="none" normalizeH="0" baseline="0" dirty="0">
                        <a:ln>
                          <a:noFill/>
                        </a:ln>
                        <a:solidFill>
                          <a:schemeClr val="tx1"/>
                        </a:solidFill>
                        <a:effectLst/>
                        <a:latin typeface="+mn-ea"/>
                        <a:ea typeface="+mn-ea"/>
                      </a:endParaRP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44422704"/>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６０分以内</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知多郡　南知多町</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３４分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、西尾市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４３分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、知多郡　美浜町</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４４分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、常滑市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５８分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、知多郡　武豊町</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５９分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、碧南市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６０分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12536500"/>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９０分以内</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蒲郡市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６１分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、半田市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７１分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、知多市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７６分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、高浜市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８０分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b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b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豊川市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８１分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、弥富市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８４分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、蒲郡郡　飛鳥村</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９０分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endPar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37356691"/>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１２０分以内</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名古屋市　港区</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９５分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、東海市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９５分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endPar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36671123"/>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１２０分超</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知多郡　東浦町</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１２４分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、刈谷市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１８５分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endPar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31905975"/>
                  </a:ext>
                </a:extLst>
              </a:tr>
            </a:tbl>
          </a:graphicData>
        </a:graphic>
      </p:graphicFrame>
      <p:sp>
        <p:nvSpPr>
          <p:cNvPr id="10" name="Text Box 5">
            <a:extLst>
              <a:ext uri="{FF2B5EF4-FFF2-40B4-BE49-F238E27FC236}">
                <a16:creationId xmlns:a16="http://schemas.microsoft.com/office/drawing/2014/main" id="{1534B3D8-CB42-F1B8-4EF4-FE451D77C101}"/>
              </a:ext>
            </a:extLst>
          </p:cNvPr>
          <p:cNvSpPr txBox="1">
            <a:spLocks noChangeArrowheads="1"/>
          </p:cNvSpPr>
          <p:nvPr/>
        </p:nvSpPr>
        <p:spPr bwMode="auto">
          <a:xfrm>
            <a:off x="333375" y="5995835"/>
            <a:ext cx="6300000" cy="73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spcAft>
                <a:spcPts val="300"/>
              </a:spcAft>
            </a:pPr>
            <a:r>
              <a:rPr lang="ja-JP" altLang="en-US" sz="1200" b="0" dirty="0">
                <a:solidFill>
                  <a:srgbClr val="C00000"/>
                </a:solidFill>
                <a:latin typeface="ＭＳ ゴシック" panose="020B0609070205080204" pitchFamily="49" charset="-128"/>
                <a:ea typeface="ＭＳ ゴシック" panose="020B0609070205080204" pitchFamily="49" charset="-128"/>
              </a:rPr>
              <a:t>　　　</a:t>
            </a:r>
            <a:r>
              <a:rPr lang="ja-JP" altLang="en-US" b="0" dirty="0">
                <a:solidFill>
                  <a:srgbClr val="C00000"/>
                </a:solidFill>
                <a:latin typeface="ＭＳ ゴシック" panose="020B0609070205080204" pitchFamily="49" charset="-128"/>
                <a:ea typeface="ＭＳ ゴシック" panose="020B0609070205080204" pitchFamily="49" charset="-128"/>
              </a:rPr>
              <a:t>　</a:t>
            </a:r>
            <a:r>
              <a:rPr lang="ja-JP" altLang="en-US" b="0" dirty="0">
                <a:latin typeface="ＭＳ ゴシック" panose="020B0609070205080204" pitchFamily="49" charset="-128"/>
                <a:ea typeface="ＭＳ ゴシック" panose="020B0609070205080204" pitchFamily="49" charset="-128"/>
              </a:rPr>
              <a:t>市町村別最大津波高（最大値）</a:t>
            </a:r>
            <a:endParaRPr lang="en-US" altLang="ja-JP" sz="900" b="0" dirty="0">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spcBef>
                <a:spcPct val="0"/>
              </a:spcBef>
              <a:spcAft>
                <a:spcPts val="300"/>
              </a:spcAft>
              <a:buClrTx/>
              <a:buSzTx/>
              <a:buFontTx/>
              <a:buNone/>
              <a:tabLst/>
              <a:defRPr/>
            </a:pPr>
            <a:r>
              <a:rPr kumimoji="1" lang="ja-JP" altLang="en-US"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t>出典：南海トラフ巨大地震対策ワーキンググループ　・　最大クラス地震における被害想定について</a:t>
            </a:r>
            <a:br>
              <a:rPr kumimoji="1" lang="en-US" altLang="ja-JP"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br>
            <a:r>
              <a:rPr kumimoji="1" lang="ja-JP" altLang="en-US"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t>（令和７年３月３１日公表）をもとに加工して作成</a:t>
            </a:r>
            <a:br>
              <a:rPr kumimoji="1" lang="en-US" altLang="ja-JP"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br>
            <a:r>
              <a:rPr kumimoji="1" lang="en-US" altLang="ja-JP"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hlinkClick r:id="rId2"/>
              </a:rPr>
              <a:t>https://www.bousai.go.jp/jishin/nankai/taisaku_wg_02/index.html</a:t>
            </a:r>
            <a:endParaRPr kumimoji="1" lang="ja-JP" altLang="en-US"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endParaRPr>
          </a:p>
        </p:txBody>
      </p:sp>
      <p:graphicFrame>
        <p:nvGraphicFramePr>
          <p:cNvPr id="2" name="Group 48">
            <a:extLst>
              <a:ext uri="{FF2B5EF4-FFF2-40B4-BE49-F238E27FC236}">
                <a16:creationId xmlns:a16="http://schemas.microsoft.com/office/drawing/2014/main" id="{91734833-166C-2229-8B4A-B332E8B0A33A}"/>
              </a:ext>
            </a:extLst>
          </p:cNvPr>
          <p:cNvGraphicFramePr>
            <a:graphicFrameLocks noGrp="1"/>
          </p:cNvGraphicFramePr>
          <p:nvPr>
            <p:extLst>
              <p:ext uri="{D42A27DB-BD31-4B8C-83A1-F6EECF244321}">
                <p14:modId xmlns:p14="http://schemas.microsoft.com/office/powerpoint/2010/main" val="2486075334"/>
              </p:ext>
            </p:extLst>
          </p:nvPr>
        </p:nvGraphicFramePr>
        <p:xfrm>
          <a:off x="3912301" y="2360712"/>
          <a:ext cx="2735400" cy="936000"/>
        </p:xfrm>
        <a:graphic>
          <a:graphicData uri="http://schemas.openxmlformats.org/drawingml/2006/table">
            <a:tbl>
              <a:tblPr/>
              <a:tblGrid>
                <a:gridCol w="1295400">
                  <a:extLst>
                    <a:ext uri="{9D8B030D-6E8A-4147-A177-3AD203B41FA5}">
                      <a16:colId xmlns:a16="http://schemas.microsoft.com/office/drawing/2014/main" val="1686670757"/>
                    </a:ext>
                  </a:extLst>
                </a:gridCol>
                <a:gridCol w="1080000">
                  <a:extLst>
                    <a:ext uri="{9D8B030D-6E8A-4147-A177-3AD203B41FA5}">
                      <a16:colId xmlns:a16="http://schemas.microsoft.com/office/drawing/2014/main" val="1668626060"/>
                    </a:ext>
                  </a:extLst>
                </a:gridCol>
                <a:gridCol w="360000">
                  <a:extLst>
                    <a:ext uri="{9D8B030D-6E8A-4147-A177-3AD203B41FA5}">
                      <a16:colId xmlns:a16="http://schemas.microsoft.com/office/drawing/2014/main" val="4169444514"/>
                    </a:ext>
                  </a:extLst>
                </a:gridCol>
              </a:tblGrid>
              <a:tr h="46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最大津波高</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endParaRPr kumimoji="1" lang="ja-JP" altLang="en-US" sz="1800" b="0" i="1" u="none" strike="noStrike" cap="none" normalizeH="0" baseline="0" dirty="0">
                        <a:ln>
                          <a:noFill/>
                        </a:ln>
                        <a:solidFill>
                          <a:schemeClr val="tx1"/>
                        </a:solidFill>
                        <a:effectLst/>
                        <a:latin typeface="ＭＳ ゴシック" panose="020B0609070205080204" pitchFamily="49" charset="-128"/>
                        <a:ea typeface="ＭＳ 明朝" panose="02020609040205080304" pitchFamily="17" charset="-128"/>
                      </a:endParaRPr>
                    </a:p>
                  </a:txBody>
                  <a:tcPr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ｍ</a:t>
                      </a:r>
                      <a:endParaRPr kumimoji="1" lang="ja-JP" altLang="en-US" sz="1200" b="1" i="1" u="none" strike="noStrike" cap="none" normalizeH="0" baseline="0" dirty="0">
                        <a:ln>
                          <a:noFill/>
                        </a:ln>
                        <a:solidFill>
                          <a:schemeClr val="tx1"/>
                        </a:solidFill>
                        <a:effectLst/>
                        <a:latin typeface="ＭＳ ゴシック" panose="020B0609070205080204" pitchFamily="49" charset="-128"/>
                        <a:ea typeface="ＭＳ 明朝" panose="02020609040205080304" pitchFamily="17" charset="-128"/>
                      </a:endParaRPr>
                    </a:p>
                  </a:txBody>
                  <a:tcPr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62231475"/>
                  </a:ext>
                </a:extLst>
              </a:tr>
              <a:tr h="46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最短到達時間</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endParaRPr kumimoji="1" lang="ja-JP" altLang="en-US" sz="1800" b="0" i="1" u="none" strike="noStrike" kern="1200" cap="none" spc="0" normalizeH="0" baseline="0" noProof="0" dirty="0">
                        <a:ln>
                          <a:noFill/>
                        </a:ln>
                        <a:solidFill>
                          <a:srgbClr val="000000"/>
                        </a:solidFill>
                        <a:effectLst/>
                        <a:uLnTx/>
                        <a:uFillTx/>
                        <a:latin typeface="ＭＳ ゴシック" panose="020B0609070205080204" pitchFamily="49" charset="-128"/>
                        <a:ea typeface="ＭＳ 明朝" panose="02020609040205080304" pitchFamily="17" charset="-128"/>
                        <a:cs typeface="+mn-cs"/>
                      </a:endParaRPr>
                    </a:p>
                  </a:txBody>
                  <a:tcPr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a:t>
                      </a:r>
                      <a:endParaRPr kumimoji="1" lang="ja-JP" altLang="en-US" sz="1200" b="1" i="1" u="none" strike="noStrike" kern="1200" cap="none" spc="0" normalizeH="0" baseline="0" noProof="0" dirty="0">
                        <a:ln>
                          <a:noFill/>
                        </a:ln>
                        <a:solidFill>
                          <a:srgbClr val="000000"/>
                        </a:solidFill>
                        <a:effectLst/>
                        <a:uLnTx/>
                        <a:uFillTx/>
                        <a:latin typeface="ＭＳ ゴシック" panose="020B0609070205080204" pitchFamily="49" charset="-128"/>
                        <a:ea typeface="ＭＳ 明朝" panose="02020609040205080304" pitchFamily="17" charset="-128"/>
                        <a:cs typeface="+mn-cs"/>
                      </a:endParaRPr>
                    </a:p>
                  </a:txBody>
                  <a:tcPr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04357071"/>
                  </a:ext>
                </a:extLst>
              </a:tr>
            </a:tbl>
          </a:graphicData>
        </a:graphic>
      </p:graphicFrame>
    </p:spTree>
    <p:extLst>
      <p:ext uri="{BB962C8B-B14F-4D97-AF65-F5344CB8AC3E}">
        <p14:creationId xmlns:p14="http://schemas.microsoft.com/office/powerpoint/2010/main" val="188029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333375" y="632520"/>
            <a:ext cx="6191250"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sz="1400" b="0" dirty="0">
                <a:latin typeface="ＭＳ ゴシック" panose="020B0609070205080204" pitchFamily="49" charset="-128"/>
                <a:ea typeface="ＭＳ ゴシック" panose="020B0609070205080204" pitchFamily="49" charset="-128"/>
              </a:rPr>
              <a:t>２．４．２　自社に想定される被害</a:t>
            </a:r>
            <a:endParaRPr lang="en-US" altLang="ja-JP" sz="1400" b="0" dirty="0">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spcBef>
                <a:spcPct val="0"/>
              </a:spcBef>
              <a:spcAft>
                <a:spcPts val="600"/>
              </a:spcAft>
              <a:buClrTx/>
              <a:buSzTx/>
              <a:buFontTx/>
              <a:buNone/>
              <a:tabLst/>
              <a:defRPr/>
            </a:pP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ポイント</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p>
          <a:p>
            <a:pPr marL="90000" marR="0" lvl="0" indent="-90000" algn="l" defTabSz="914400" rtl="0" eaLnBrk="1" fontAlgn="base" latinLnBrk="0" hangingPunct="1">
              <a:spcBef>
                <a:spcPct val="0"/>
              </a:spcBef>
              <a:spcAft>
                <a:spcPts val="600"/>
              </a:spcAft>
              <a:buClrTx/>
              <a:buSzTx/>
              <a:buFontTx/>
              <a:buChar char="•"/>
              <a:tabLst/>
              <a:defRPr/>
            </a:pPr>
            <a:r>
              <a:rPr kumimoji="1" lang="ja-JP" altLang="en-US"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「２</a:t>
            </a:r>
            <a:r>
              <a:rPr kumimoji="1" lang="en-US" altLang="ja-JP"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４</a:t>
            </a:r>
            <a:r>
              <a:rPr kumimoji="1" lang="en-US" altLang="ja-JP"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１」で確認した、あなたの会社の主要拠点における震度を次頁②に当てはめ、</a:t>
            </a:r>
            <a:r>
              <a:rPr kumimoji="1" lang="ja-JP" altLang="en-US" sz="1000" b="0" i="0" u="none" strike="noStrike" kern="1200" cap="none" spc="0" normalizeH="0" baseline="0" noProof="0" dirty="0">
                <a:ln>
                  <a:noFill/>
                </a:ln>
                <a:solidFill>
                  <a:srgbClr val="009999"/>
                </a:solidFill>
                <a:effectLst/>
                <a:uLnTx/>
                <a:uFillTx/>
                <a:latin typeface="ＭＳ ゴシック" panose="020B0609070205080204" pitchFamily="49" charset="-128"/>
                <a:ea typeface="ＭＳ ゴシック" panose="020B0609070205080204" pitchFamily="49" charset="-128"/>
                <a:cs typeface="+mn-cs"/>
              </a:rPr>
              <a:t>あなたの会社の建物や設備等に起こる被害をイメージしてください。</a:t>
            </a:r>
          </a:p>
          <a:p>
            <a:pPr marL="90000" marR="0" lvl="0" indent="-90000" algn="l" defTabSz="914400" rtl="0" eaLnBrk="1" fontAlgn="base" latinLnBrk="0" hangingPunct="1">
              <a:spcBef>
                <a:spcPct val="0"/>
              </a:spcBef>
              <a:spcAft>
                <a:spcPts val="600"/>
              </a:spcAft>
              <a:buClrTx/>
              <a:buSzTx/>
              <a:buFontTx/>
              <a:buChar char="•"/>
              <a:tabLst/>
              <a:defRPr/>
            </a:pPr>
            <a:r>
              <a:rPr kumimoji="1" lang="ja-JP" altLang="en-US"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その他経営資源の被害状況については、次頁②から被害をイメージしてください。</a:t>
            </a:r>
          </a:p>
          <a:p>
            <a:pPr marL="90000" marR="0" lvl="0" indent="-90000" algn="l" defTabSz="914400" rtl="0" eaLnBrk="1" fontAlgn="base" latinLnBrk="0" hangingPunct="1">
              <a:spcBef>
                <a:spcPct val="0"/>
              </a:spcBef>
              <a:spcAft>
                <a:spcPts val="600"/>
              </a:spcAft>
              <a:buClrTx/>
              <a:buSzTx/>
              <a:buFontTx/>
              <a:buChar char="•"/>
              <a:tabLst/>
              <a:defRPr/>
            </a:pPr>
            <a:r>
              <a:rPr kumimoji="1" lang="ja-JP" altLang="en-US" sz="1000" b="0" i="0" u="none" strike="noStrike" kern="1200" cap="none" spc="0" normalizeH="0" baseline="0" noProof="0" dirty="0">
                <a:ln>
                  <a:noFill/>
                </a:ln>
                <a:solidFill>
                  <a:srgbClr val="009999"/>
                </a:solidFill>
                <a:effectLst/>
                <a:uLnTx/>
                <a:uFillTx/>
                <a:latin typeface="ＭＳ ゴシック" panose="020B0609070205080204" pitchFamily="49" charset="-128"/>
                <a:ea typeface="ＭＳ ゴシック" panose="020B0609070205080204" pitchFamily="49" charset="-128"/>
                <a:cs typeface="+mn-cs"/>
              </a:rPr>
              <a:t>近年の地震発生状況からも「震度７」の被害状況を念頭に置き、ＢＣＰを作成することをお勧めします。</a:t>
            </a:r>
            <a:r>
              <a:rPr lang="ja-JP" altLang="en-US" sz="1600" b="0" u="sng" dirty="0">
                <a:latin typeface="ＭＳ ゴシック" panose="020B0609070205080204" pitchFamily="49" charset="-128"/>
                <a:ea typeface="ＭＳ ゴシック" panose="020B0609070205080204" pitchFamily="49" charset="-128"/>
              </a:rPr>
              <a:t>　</a:t>
            </a:r>
          </a:p>
        </p:txBody>
      </p:sp>
      <p:graphicFrame>
        <p:nvGraphicFramePr>
          <p:cNvPr id="45251" name="Group 195"/>
          <p:cNvGraphicFramePr>
            <a:graphicFrameLocks noGrp="1"/>
          </p:cNvGraphicFramePr>
          <p:nvPr>
            <p:extLst>
              <p:ext uri="{D42A27DB-BD31-4B8C-83A1-F6EECF244321}">
                <p14:modId xmlns:p14="http://schemas.microsoft.com/office/powerpoint/2010/main" val="4170220959"/>
              </p:ext>
            </p:extLst>
          </p:nvPr>
        </p:nvGraphicFramePr>
        <p:xfrm>
          <a:off x="333137" y="2926908"/>
          <a:ext cx="6262688" cy="4183814"/>
        </p:xfrm>
        <a:graphic>
          <a:graphicData uri="http://schemas.openxmlformats.org/drawingml/2006/table">
            <a:tbl>
              <a:tblPr/>
              <a:tblGrid>
                <a:gridCol w="1295400">
                  <a:extLst>
                    <a:ext uri="{9D8B030D-6E8A-4147-A177-3AD203B41FA5}">
                      <a16:colId xmlns:a16="http://schemas.microsoft.com/office/drawing/2014/main" val="1994194374"/>
                    </a:ext>
                  </a:extLst>
                </a:gridCol>
                <a:gridCol w="1655763">
                  <a:extLst>
                    <a:ext uri="{9D8B030D-6E8A-4147-A177-3AD203B41FA5}">
                      <a16:colId xmlns:a16="http://schemas.microsoft.com/office/drawing/2014/main" val="2507180297"/>
                    </a:ext>
                  </a:extLst>
                </a:gridCol>
                <a:gridCol w="1655762">
                  <a:extLst>
                    <a:ext uri="{9D8B030D-6E8A-4147-A177-3AD203B41FA5}">
                      <a16:colId xmlns:a16="http://schemas.microsoft.com/office/drawing/2014/main" val="3125483322"/>
                    </a:ext>
                  </a:extLst>
                </a:gridCol>
                <a:gridCol w="1655763">
                  <a:extLst>
                    <a:ext uri="{9D8B030D-6E8A-4147-A177-3AD203B41FA5}">
                      <a16:colId xmlns:a16="http://schemas.microsoft.com/office/drawing/2014/main" val="2522899507"/>
                    </a:ext>
                  </a:extLst>
                </a:gridCol>
              </a:tblGrid>
              <a:tr h="276491">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対象</a:t>
                      </a: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想定される震度に応じた被害状況</a:t>
                      </a: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763747045"/>
                  </a:ext>
                </a:extLst>
              </a:tr>
              <a:tr h="299573">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６弱</a:t>
                      </a: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６強</a:t>
                      </a: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７</a:t>
                      </a: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918795277"/>
                  </a:ext>
                </a:extLst>
              </a:tr>
              <a:tr h="426736">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該当箇所に</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「○」を記入</a:t>
                      </a:r>
                    </a:p>
                  </a:txBody>
                  <a:tcPr marT="45722" marB="4572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800" b="0"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72000" marR="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72000" marR="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72000" marR="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95570067"/>
                  </a:ext>
                </a:extLst>
              </a:tr>
              <a:tr h="85347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事業所建物</a:t>
                      </a:r>
                    </a:p>
                  </a:txBody>
                  <a:tcPr marT="45722" marB="4572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耐震性の低い建物で、壁・梁・柱などのひび割れが多くなります。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耐震性の低い建物で、壁・梁・柱などに斜めのひび割れがみられるようになり、</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１階や中間階の柱が崩れ、倒れることがあります。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耐震性の高い建物でも、壁・梁・柱などのひび割れが多くなります。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耐震性の低い建物で、壁・梁・柱などに斜めのひび割れがさらに多くみられるようになり、１階や中間階の柱が崩れ、倒れるものが多くなります。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耐震性の高い建物でも、壁・梁・柱などのひび割れがさらに多くなり、１階や中間階が変形し、まれに傾くものがあります。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03357750"/>
                  </a:ext>
                </a:extLst>
              </a:tr>
              <a:tr h="70106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設備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機械及び装置</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22" marB="4572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未固定の設備の多くが移動し、転倒することもあります。</a:t>
                      </a: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未固定の設備のほとんどが移動し、転倒するものが多くなります。</a:t>
                      </a: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未固定の設備のほとんどが移動・転倒し、飛ぶこともあります。</a:t>
                      </a: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02843749"/>
                  </a:ext>
                </a:extLst>
              </a:tr>
              <a:tr h="70106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備品</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工具・器具</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22" marB="4572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未固定の什器類の多くが移動し、転倒することもあります。書類や備品も散乱します。</a:t>
                      </a: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未固定の什器類のほとんどが移動し、転倒するものが多くなります。書類や備品も散乱します。</a:t>
                      </a: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未固定の什器類のほとんどが移動・転倒し、飛ぶこともあります。書類や備品も散乱します。</a:t>
                      </a: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2597887"/>
                  </a:ext>
                </a:extLst>
              </a:tr>
            </a:tbl>
          </a:graphicData>
        </a:graphic>
      </p:graphicFrame>
      <p:sp>
        <p:nvSpPr>
          <p:cNvPr id="11301" name="Text Box 59"/>
          <p:cNvSpPr txBox="1">
            <a:spLocks noChangeArrowheads="1"/>
          </p:cNvSpPr>
          <p:nvPr/>
        </p:nvSpPr>
        <p:spPr bwMode="auto">
          <a:xfrm>
            <a:off x="333137" y="2603207"/>
            <a:ext cx="6408231"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indent="0" eaLnBrk="1" hangingPunct="1"/>
            <a:r>
              <a:rPr lang="ja-JP" altLang="en-US" sz="900" b="0" dirty="0">
                <a:solidFill>
                  <a:schemeClr val="hlink"/>
                </a:solidFill>
                <a:latin typeface="ＭＳ ゴシック" panose="020B0609070205080204" pitchFamily="49" charset="-128"/>
                <a:ea typeface="ＭＳ ゴシック" panose="020B0609070205080204" pitchFamily="49" charset="-128"/>
              </a:rPr>
              <a:t>耐震性の低い建物の目安は、昭和５６年以前の古い耐震基準で設計されている建物で、耐震補強がされていない建物です。</a:t>
            </a:r>
          </a:p>
        </p:txBody>
      </p:sp>
      <p:sp>
        <p:nvSpPr>
          <p:cNvPr id="11302" name="Text Box 61"/>
          <p:cNvSpPr txBox="1">
            <a:spLocks noChangeArrowheads="1"/>
          </p:cNvSpPr>
          <p:nvPr/>
        </p:nvSpPr>
        <p:spPr bwMode="auto">
          <a:xfrm>
            <a:off x="190500" y="2360712"/>
            <a:ext cx="303159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dirty="0">
                <a:latin typeface="ＭＳ ゴシック" panose="020B0609070205080204" pitchFamily="49" charset="-128"/>
                <a:ea typeface="ＭＳ ゴシック" panose="020B0609070205080204" pitchFamily="49" charset="-128"/>
              </a:rPr>
              <a:t>［表① 事業所の被害状況</a:t>
            </a: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震度階級別</a:t>
            </a: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a:t>
            </a:r>
          </a:p>
        </p:txBody>
      </p:sp>
      <p:sp>
        <p:nvSpPr>
          <p:cNvPr id="45136" name="Text Box 80"/>
          <p:cNvSpPr txBox="1">
            <a:spLocks noChangeArrowheads="1"/>
          </p:cNvSpPr>
          <p:nvPr/>
        </p:nvSpPr>
        <p:spPr bwMode="auto">
          <a:xfrm>
            <a:off x="3260383" y="9647238"/>
            <a:ext cx="335647"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７</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11343" name="Rectangle 224"/>
          <p:cNvSpPr>
            <a:spLocks noChangeArrowheads="1"/>
          </p:cNvSpPr>
          <p:nvPr/>
        </p:nvSpPr>
        <p:spPr bwMode="auto">
          <a:xfrm>
            <a:off x="4941888" y="2314575"/>
            <a:ext cx="1655762" cy="2951163"/>
          </a:xfrm>
          <a:prstGeom prst="rect">
            <a:avLst/>
          </a:prstGeom>
          <a:noFill/>
          <a:ln>
            <a:noFill/>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1344" name="AutoShape 227"/>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1345" name="AutoShape 228"/>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1346" name="AutoShape 229"/>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1347" name="Text Box 230"/>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1348" name="Text Box 231"/>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把握する！</a:t>
            </a:r>
          </a:p>
        </p:txBody>
      </p:sp>
      <p:sp>
        <p:nvSpPr>
          <p:cNvPr id="11349" name="Text Box 232"/>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埋める！</a:t>
            </a:r>
          </a:p>
        </p:txBody>
      </p:sp>
      <p:sp>
        <p:nvSpPr>
          <p:cNvPr id="2" name="Text Box 5">
            <a:extLst>
              <a:ext uri="{FF2B5EF4-FFF2-40B4-BE49-F238E27FC236}">
                <a16:creationId xmlns:a16="http://schemas.microsoft.com/office/drawing/2014/main" id="{0791F815-B90A-5E3A-02A8-8F4317818C16}"/>
              </a:ext>
            </a:extLst>
          </p:cNvPr>
          <p:cNvSpPr txBox="1">
            <a:spLocks noChangeArrowheads="1"/>
          </p:cNvSpPr>
          <p:nvPr/>
        </p:nvSpPr>
        <p:spPr bwMode="auto">
          <a:xfrm>
            <a:off x="351267" y="7148298"/>
            <a:ext cx="615084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900" b="0" dirty="0">
                <a:solidFill>
                  <a:srgbClr val="C00000"/>
                </a:solidFill>
                <a:latin typeface="ＭＳ ゴシック" panose="020B0609070205080204" pitchFamily="49" charset="-128"/>
                <a:ea typeface="ＭＳ ゴシック" panose="020B0609070205080204" pitchFamily="49" charset="-128"/>
              </a:rPr>
              <a:t>　</a:t>
            </a:r>
            <a:r>
              <a:rPr lang="ja-JP" altLang="en-US" sz="900" b="0" dirty="0">
                <a:solidFill>
                  <a:srgbClr val="808080"/>
                </a:solidFill>
                <a:latin typeface="ＭＳ ゴシック" panose="020B0609070205080204" pitchFamily="49" charset="-128"/>
                <a:ea typeface="ＭＳ ゴシック" panose="020B0609070205080204" pitchFamily="49" charset="-128"/>
              </a:rPr>
              <a:t>出典：気象庁　震度階級関連解説表</a:t>
            </a:r>
            <a:r>
              <a:rPr lang="en-US" altLang="ja-JP" sz="900" b="0" dirty="0">
                <a:solidFill>
                  <a:srgbClr val="808080"/>
                </a:solidFill>
                <a:latin typeface="ＭＳ ゴシック" panose="020B0609070205080204" pitchFamily="49" charset="-128"/>
                <a:ea typeface="ＭＳ ゴシック" panose="020B0609070205080204" pitchFamily="49" charset="-128"/>
              </a:rPr>
              <a:t>(</a:t>
            </a:r>
            <a:r>
              <a:rPr lang="ja-JP" altLang="en-US" sz="900" b="0" dirty="0">
                <a:solidFill>
                  <a:srgbClr val="808080"/>
                </a:solidFill>
                <a:latin typeface="ＭＳ ゴシック" panose="020B0609070205080204" pitchFamily="49" charset="-128"/>
                <a:ea typeface="ＭＳ ゴシック" panose="020B0609070205080204" pitchFamily="49" charset="-128"/>
              </a:rPr>
              <a:t>平成２１年３月３１日改定</a:t>
            </a:r>
            <a:r>
              <a:rPr lang="en-US" altLang="ja-JP" sz="900" b="0" dirty="0">
                <a:solidFill>
                  <a:srgbClr val="808080"/>
                </a:solidFill>
                <a:latin typeface="ＭＳ ゴシック" panose="020B0609070205080204" pitchFamily="49" charset="-128"/>
                <a:ea typeface="ＭＳ ゴシック" panose="020B0609070205080204" pitchFamily="49" charset="-128"/>
              </a:rPr>
              <a:t>)</a:t>
            </a:r>
            <a:r>
              <a:rPr lang="ja-JP" altLang="en-US" sz="900" b="0" dirty="0">
                <a:solidFill>
                  <a:srgbClr val="808080"/>
                </a:solidFill>
                <a:latin typeface="ＭＳ ゴシック" panose="020B0609070205080204" pitchFamily="49" charset="-128"/>
                <a:ea typeface="ＭＳ ゴシック" panose="020B0609070205080204" pitchFamily="49" charset="-128"/>
              </a:rPr>
              <a:t>　をもとに加工して作成</a:t>
            </a:r>
            <a:endParaRPr lang="en-US" altLang="ja-JP" sz="900" b="0" dirty="0">
              <a:solidFill>
                <a:srgbClr val="808080"/>
              </a:solidFill>
              <a:latin typeface="ＭＳ ゴシック" panose="020B0609070205080204" pitchFamily="49" charset="-128"/>
              <a:ea typeface="ＭＳ ゴシック" panose="020B0609070205080204" pitchFamily="49" charset="-128"/>
            </a:endParaRPr>
          </a:p>
          <a:p>
            <a:pPr algn="ctr" eaLnBrk="1" hangingPunct="1"/>
            <a:r>
              <a:rPr lang="en-US" altLang="ja-JP" sz="900" b="0" dirty="0">
                <a:solidFill>
                  <a:srgbClr val="808080"/>
                </a:solidFill>
                <a:latin typeface="ＭＳ ゴシック" panose="020B0609070205080204" pitchFamily="49" charset="-128"/>
                <a:ea typeface="ＭＳ ゴシック" panose="020B0609070205080204" pitchFamily="49" charset="-128"/>
                <a:hlinkClick r:id="rId2"/>
              </a:rPr>
              <a:t>https://www.jma.go.jp/jma/kishou/know/shindo/kaisetsu.html</a:t>
            </a:r>
            <a:endParaRPr lang="ja-JP" altLang="en-US" sz="900" b="0" dirty="0">
              <a:solidFill>
                <a:srgbClr val="808080"/>
              </a:solidFill>
              <a:latin typeface="ＭＳ ゴシック" panose="020B0609070205080204" pitchFamily="49" charset="-128"/>
              <a:ea typeface="ＭＳ ゴシック" panose="020B0609070205080204" pitchFamily="49" charset="-12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8B72C9-A4F4-A30C-277A-A109E6190554}"/>
            </a:ext>
          </a:extLst>
        </p:cNvPr>
        <p:cNvGrpSpPr/>
        <p:nvPr/>
      </p:nvGrpSpPr>
      <p:grpSpPr>
        <a:xfrm>
          <a:off x="0" y="0"/>
          <a:ext cx="0" cy="0"/>
          <a:chOff x="0" y="0"/>
          <a:chExt cx="0" cy="0"/>
        </a:xfrm>
      </p:grpSpPr>
      <p:sp>
        <p:nvSpPr>
          <p:cNvPr id="45136" name="Text Box 80">
            <a:extLst>
              <a:ext uri="{FF2B5EF4-FFF2-40B4-BE49-F238E27FC236}">
                <a16:creationId xmlns:a16="http://schemas.microsoft.com/office/drawing/2014/main" id="{8710D489-05DD-8ACA-79E3-97216137C8A5}"/>
              </a:ext>
            </a:extLst>
          </p:cNvPr>
          <p:cNvSpPr txBox="1">
            <a:spLocks noChangeArrowheads="1"/>
          </p:cNvSpPr>
          <p:nvPr/>
        </p:nvSpPr>
        <p:spPr bwMode="auto">
          <a:xfrm>
            <a:off x="3260383" y="9647238"/>
            <a:ext cx="335647"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3333FF"/>
                </a:solidFill>
                <a:effectLst>
                  <a:outerShdw blurRad="38100" dist="38100" dir="2700000" algn="tl">
                    <a:srgbClr val="C0C0C0"/>
                  </a:outerShdw>
                </a:effectLst>
                <a:uLnTx/>
                <a:uFillTx/>
                <a:latin typeface="ＭＳ ゴシック" panose="020B0609070205080204" pitchFamily="49" charset="-128"/>
                <a:ea typeface="ＭＳ ゴシック" panose="020B0609070205080204" pitchFamily="49" charset="-128"/>
                <a:cs typeface="+mn-cs"/>
              </a:rPr>
              <a:t>８</a:t>
            </a:r>
            <a:endParaRPr kumimoji="1" lang="en-US" altLang="ja-JP" sz="1200" b="1" i="0" u="none" strike="noStrike" kern="1200" cap="none" spc="0" normalizeH="0" baseline="0" noProof="0" dirty="0">
              <a:ln>
                <a:noFill/>
              </a:ln>
              <a:solidFill>
                <a:srgbClr val="3333FF"/>
              </a:solidFill>
              <a:effectLst>
                <a:outerShdw blurRad="38100" dist="38100" dir="2700000" algn="tl">
                  <a:srgbClr val="C0C0C0"/>
                </a:outerShdw>
              </a:effectLst>
              <a:uLnTx/>
              <a:uFillTx/>
              <a:latin typeface="ＭＳ ゴシック" panose="020B0609070205080204" pitchFamily="49" charset="-128"/>
              <a:ea typeface="ＭＳ ゴシック" panose="020B0609070205080204" pitchFamily="49" charset="-128"/>
              <a:cs typeface="+mn-cs"/>
            </a:endParaRPr>
          </a:p>
        </p:txBody>
      </p:sp>
      <p:sp>
        <p:nvSpPr>
          <p:cNvPr id="11330" name="Text Box 104">
            <a:extLst>
              <a:ext uri="{FF2B5EF4-FFF2-40B4-BE49-F238E27FC236}">
                <a16:creationId xmlns:a16="http://schemas.microsoft.com/office/drawing/2014/main" id="{53D02A7F-25F7-4511-C0B1-F2BF9B5A0559}"/>
              </a:ext>
            </a:extLst>
          </p:cNvPr>
          <p:cNvSpPr txBox="1">
            <a:spLocks noChangeArrowheads="1"/>
          </p:cNvSpPr>
          <p:nvPr/>
        </p:nvSpPr>
        <p:spPr bwMode="auto">
          <a:xfrm>
            <a:off x="182251" y="704528"/>
            <a:ext cx="272382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［表② その他経営資源の被害状況］</a:t>
            </a:r>
          </a:p>
        </p:txBody>
      </p:sp>
      <p:sp>
        <p:nvSpPr>
          <p:cNvPr id="11344" name="AutoShape 227">
            <a:extLst>
              <a:ext uri="{FF2B5EF4-FFF2-40B4-BE49-F238E27FC236}">
                <a16:creationId xmlns:a16="http://schemas.microsoft.com/office/drawing/2014/main" id="{A1C5F052-AC9B-203C-4DD7-932875390FE4}"/>
              </a:ext>
            </a:extLst>
          </p:cNvPr>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p:txBody>
      </p:sp>
      <p:sp>
        <p:nvSpPr>
          <p:cNvPr id="11345" name="AutoShape 228">
            <a:extLst>
              <a:ext uri="{FF2B5EF4-FFF2-40B4-BE49-F238E27FC236}">
                <a16:creationId xmlns:a16="http://schemas.microsoft.com/office/drawing/2014/main" id="{AAEA8E8A-CCED-7EEF-4332-3740DCA92D06}"/>
              </a:ext>
            </a:extLst>
          </p:cNvPr>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p:txBody>
      </p:sp>
      <p:sp>
        <p:nvSpPr>
          <p:cNvPr id="11346" name="AutoShape 229">
            <a:extLst>
              <a:ext uri="{FF2B5EF4-FFF2-40B4-BE49-F238E27FC236}">
                <a16:creationId xmlns:a16="http://schemas.microsoft.com/office/drawing/2014/main" id="{57241A30-7711-F0C5-8690-DBF5F9947576}"/>
              </a:ext>
            </a:extLst>
          </p:cNvPr>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p:txBody>
      </p:sp>
      <p:sp>
        <p:nvSpPr>
          <p:cNvPr id="11347" name="Text Box 230">
            <a:extLst>
              <a:ext uri="{FF2B5EF4-FFF2-40B4-BE49-F238E27FC236}">
                <a16:creationId xmlns:a16="http://schemas.microsoft.com/office/drawing/2014/main" id="{393D2605-308A-F7B2-883F-397616E43D83}"/>
              </a:ext>
            </a:extLst>
          </p:cNvPr>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t>目標を</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t>たてる！</a:t>
            </a:r>
          </a:p>
        </p:txBody>
      </p:sp>
      <p:sp>
        <p:nvSpPr>
          <p:cNvPr id="11348" name="Text Box 231">
            <a:extLst>
              <a:ext uri="{FF2B5EF4-FFF2-40B4-BE49-F238E27FC236}">
                <a16:creationId xmlns:a16="http://schemas.microsoft.com/office/drawing/2014/main" id="{19E7C299-D3DD-740F-AEE0-FAD8ACE44FDF}"/>
              </a:ext>
            </a:extLst>
          </p:cNvPr>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FF3300"/>
                </a:solidFill>
                <a:effectLst/>
                <a:uLnTx/>
                <a:uFillTx/>
                <a:latin typeface="ＭＳ ゴシック" panose="020B0609070205080204" pitchFamily="49" charset="-128"/>
                <a:ea typeface="ＭＳ ゴシック" panose="020B0609070205080204" pitchFamily="49" charset="-128"/>
                <a:cs typeface="+mn-cs"/>
              </a:rPr>
              <a:t>ギャップを</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FF3300"/>
                </a:solidFill>
                <a:effectLst/>
                <a:uLnTx/>
                <a:uFillTx/>
                <a:latin typeface="ＭＳ ゴシック" panose="020B0609070205080204" pitchFamily="49" charset="-128"/>
                <a:ea typeface="ＭＳ ゴシック" panose="020B0609070205080204" pitchFamily="49" charset="-128"/>
                <a:cs typeface="+mn-cs"/>
              </a:rPr>
              <a:t>把握する！</a:t>
            </a:r>
          </a:p>
        </p:txBody>
      </p:sp>
      <p:sp>
        <p:nvSpPr>
          <p:cNvPr id="11349" name="Text Box 232">
            <a:extLst>
              <a:ext uri="{FF2B5EF4-FFF2-40B4-BE49-F238E27FC236}">
                <a16:creationId xmlns:a16="http://schemas.microsoft.com/office/drawing/2014/main" id="{435FF8AE-5D9E-CFCA-6A5A-547D5E23B3FB}"/>
              </a:ext>
            </a:extLst>
          </p:cNvPr>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t>ギャップを</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t>埋める！</a:t>
            </a:r>
          </a:p>
        </p:txBody>
      </p:sp>
      <p:graphicFrame>
        <p:nvGraphicFramePr>
          <p:cNvPr id="3" name="表 2">
            <a:extLst>
              <a:ext uri="{FF2B5EF4-FFF2-40B4-BE49-F238E27FC236}">
                <a16:creationId xmlns:a16="http://schemas.microsoft.com/office/drawing/2014/main" id="{6A59AC8B-B8C8-4D7F-9DA4-6330E9A1A2FA}"/>
              </a:ext>
            </a:extLst>
          </p:cNvPr>
          <p:cNvGraphicFramePr>
            <a:graphicFrameLocks noGrp="1"/>
          </p:cNvGraphicFramePr>
          <p:nvPr>
            <p:extLst>
              <p:ext uri="{D42A27DB-BD31-4B8C-83A1-F6EECF244321}">
                <p14:modId xmlns:p14="http://schemas.microsoft.com/office/powerpoint/2010/main" val="828558369"/>
              </p:ext>
            </p:extLst>
          </p:nvPr>
        </p:nvGraphicFramePr>
        <p:xfrm>
          <a:off x="331265" y="1014793"/>
          <a:ext cx="6300000" cy="7163886"/>
        </p:xfrm>
        <a:graphic>
          <a:graphicData uri="http://schemas.openxmlformats.org/drawingml/2006/table">
            <a:tbl>
              <a:tblPr>
                <a:tableStyleId>{5C22544A-7EE6-4342-B048-85BDC9FD1C3A}</a:tableStyleId>
              </a:tblPr>
              <a:tblGrid>
                <a:gridCol w="540000">
                  <a:extLst>
                    <a:ext uri="{9D8B030D-6E8A-4147-A177-3AD203B41FA5}">
                      <a16:colId xmlns:a16="http://schemas.microsoft.com/office/drawing/2014/main" val="339254014"/>
                    </a:ext>
                  </a:extLst>
                </a:gridCol>
                <a:gridCol w="1440000">
                  <a:extLst>
                    <a:ext uri="{9D8B030D-6E8A-4147-A177-3AD203B41FA5}">
                      <a16:colId xmlns:a16="http://schemas.microsoft.com/office/drawing/2014/main" val="2921773036"/>
                    </a:ext>
                  </a:extLst>
                </a:gridCol>
                <a:gridCol w="2160000">
                  <a:extLst>
                    <a:ext uri="{9D8B030D-6E8A-4147-A177-3AD203B41FA5}">
                      <a16:colId xmlns:a16="http://schemas.microsoft.com/office/drawing/2014/main" val="4135251424"/>
                    </a:ext>
                  </a:extLst>
                </a:gridCol>
                <a:gridCol w="2160000">
                  <a:extLst>
                    <a:ext uri="{9D8B030D-6E8A-4147-A177-3AD203B41FA5}">
                      <a16:colId xmlns:a16="http://schemas.microsoft.com/office/drawing/2014/main" val="670651765"/>
                    </a:ext>
                  </a:extLst>
                </a:gridCol>
              </a:tblGrid>
              <a:tr h="0">
                <a:tc>
                  <a:txBody>
                    <a:bodyPr/>
                    <a:lstStyle/>
                    <a:p>
                      <a:pPr algn="ctr" fontAlgn="ct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1000" u="none" strike="noStrike" dirty="0">
                          <a:effectLst/>
                          <a:latin typeface="ＭＳ ゴシック" panose="020B0609070205080204" pitchFamily="49" charset="-128"/>
                          <a:ea typeface="ＭＳ ゴシック" panose="020B0609070205080204" pitchFamily="49" charset="-128"/>
                        </a:rPr>
                        <a:t>愛知県の被災想定</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zh-TW" altLang="en-US" sz="1000" u="none" strike="noStrike" dirty="0">
                          <a:effectLst/>
                          <a:latin typeface="+mn-ea"/>
                          <a:ea typeface="+mn-ea"/>
                        </a:rPr>
                        <a:t>初期段階発災～７２時間</a:t>
                      </a:r>
                      <a:endParaRPr lang="zh-TW" altLang="en-US" sz="1000" b="0" i="0" u="none" strike="noStrike" dirty="0">
                        <a:solidFill>
                          <a:srgbClr val="000000"/>
                        </a:solidFill>
                        <a:effectLst/>
                        <a:latin typeface="+mn-ea"/>
                        <a:ea typeface="+mn-ea"/>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zh-TW" altLang="en-US" sz="1000" u="none" strike="noStrike" dirty="0">
                          <a:effectLst/>
                          <a:latin typeface="+mn-ea"/>
                          <a:ea typeface="+mn-ea"/>
                        </a:rPr>
                        <a:t>応急段階～１週間</a:t>
                      </a:r>
                      <a:endParaRPr lang="zh-TW" altLang="en-US" sz="1000" b="0" i="0" u="none" strike="noStrike" dirty="0">
                        <a:solidFill>
                          <a:srgbClr val="000000"/>
                        </a:solidFill>
                        <a:effectLst/>
                        <a:latin typeface="+mn-ea"/>
                        <a:ea typeface="+mn-ea"/>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913989024"/>
                  </a:ext>
                </a:extLst>
              </a:tr>
              <a:tr h="755903">
                <a:tc>
                  <a:txBody>
                    <a:bodyPr/>
                    <a:lstStyle/>
                    <a:p>
                      <a:pPr algn="ctr" fontAlgn="ctr"/>
                      <a:r>
                        <a:rPr lang="ja-JP" altLang="en-US" sz="1000" u="none" strike="noStrike" dirty="0">
                          <a:effectLst/>
                          <a:latin typeface="ＭＳ ゴシック" panose="020B0609070205080204" pitchFamily="49" charset="-128"/>
                          <a:ea typeface="ＭＳ ゴシック" panose="020B0609070205080204" pitchFamily="49" charset="-128"/>
                        </a:rPr>
                        <a:t>電力</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ctr"/>
                      <a:r>
                        <a:rPr lang="zh-TW" altLang="en-US" sz="1000" u="none" strike="noStrike" dirty="0">
                          <a:effectLst/>
                          <a:latin typeface="+mn-ea"/>
                          <a:ea typeface="+mn-ea"/>
                        </a:rPr>
                        <a:t>停電率</a:t>
                      </a:r>
                      <a:br>
                        <a:rPr lang="en-US" altLang="zh-TW" sz="1000" u="none" strike="noStrike" dirty="0">
                          <a:effectLst/>
                          <a:latin typeface="+mn-ea"/>
                          <a:ea typeface="+mn-ea"/>
                        </a:rPr>
                      </a:br>
                      <a:r>
                        <a:rPr lang="zh-TW" altLang="en-US" sz="1000" u="none" strike="noStrike" dirty="0">
                          <a:effectLst/>
                          <a:latin typeface="+mn-ea"/>
                          <a:ea typeface="+mn-ea"/>
                        </a:rPr>
                        <a:t>１日後</a:t>
                      </a:r>
                      <a:r>
                        <a:rPr lang="en-US" altLang="zh-TW" sz="1000" u="none" strike="noStrike" dirty="0">
                          <a:effectLst/>
                          <a:latin typeface="+mn-ea"/>
                          <a:ea typeface="+mn-ea"/>
                        </a:rPr>
                        <a:t>:</a:t>
                      </a:r>
                      <a:r>
                        <a:rPr lang="zh-TW" altLang="en-US" sz="1000" u="none" strike="noStrike" dirty="0">
                          <a:effectLst/>
                          <a:latin typeface="+mn-ea"/>
                          <a:ea typeface="+mn-ea"/>
                        </a:rPr>
                        <a:t>５３％</a:t>
                      </a:r>
                      <a:br>
                        <a:rPr lang="en-US" altLang="zh-TW" sz="1000" u="none" strike="noStrike" dirty="0">
                          <a:effectLst/>
                          <a:latin typeface="+mn-ea"/>
                          <a:ea typeface="+mn-ea"/>
                        </a:rPr>
                      </a:br>
                      <a:r>
                        <a:rPr lang="zh-TW" altLang="en-US" sz="1000" u="none" strike="noStrike" dirty="0">
                          <a:effectLst/>
                          <a:latin typeface="+mn-ea"/>
                          <a:ea typeface="+mn-ea"/>
                        </a:rPr>
                        <a:t>４日後：１％</a:t>
                      </a:r>
                      <a:endParaRPr lang="zh-TW" altLang="en-US" sz="1000" b="0" i="0" u="none" strike="noStrike" dirty="0">
                        <a:solidFill>
                          <a:srgbClr val="000000"/>
                        </a:solidFill>
                        <a:effectLst/>
                        <a:latin typeface="+mn-ea"/>
                        <a:ea typeface="+mn-ea"/>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広域で停電・空調設備やエレベーターが停止、ビル等の使用が困難となる。</a:t>
                      </a:r>
                      <a:endParaRPr lang="en-US" altLang="ja-JP" sz="1000" u="none" strike="noStrike" dirty="0">
                        <a:effectLst/>
                        <a:latin typeface="ＭＳ ゴシック" panose="020B0609070205080204" pitchFamily="49" charset="-128"/>
                        <a:ea typeface="ＭＳ ゴシック" panose="020B0609070205080204" pitchFamily="49" charset="-128"/>
                      </a:endParaRPr>
                    </a:p>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スマートフォンや電子機器の充電ができなくなる。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電力の融通が実施されるが、需要を満たすことは困難であり、節電要請や大規模な計画停電が実施される。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1125136"/>
                  </a:ext>
                </a:extLst>
              </a:tr>
              <a:tr h="944343">
                <a:tc>
                  <a:txBody>
                    <a:bodyPr/>
                    <a:lstStyle/>
                    <a:p>
                      <a:pPr algn="ctr" fontAlgn="ctr"/>
                      <a:r>
                        <a:rPr lang="ja-JP" altLang="en-US" sz="1000" u="none" strike="noStrike" dirty="0">
                          <a:effectLst/>
                          <a:latin typeface="ＭＳ ゴシック" panose="020B0609070205080204" pitchFamily="49" charset="-128"/>
                          <a:ea typeface="ＭＳ ゴシック" panose="020B0609070205080204" pitchFamily="49" charset="-128"/>
                        </a:rPr>
                        <a:t>情報</a:t>
                      </a:r>
                      <a:br>
                        <a:rPr lang="en-US" altLang="ja-JP" sz="1000" u="none" strike="noStrike" dirty="0">
                          <a:effectLst/>
                          <a:latin typeface="ＭＳ ゴシック" panose="020B0609070205080204" pitchFamily="49" charset="-128"/>
                          <a:ea typeface="ＭＳ ゴシック" panose="020B0609070205080204" pitchFamily="49" charset="-128"/>
                        </a:rPr>
                      </a:br>
                      <a:r>
                        <a:rPr lang="ja-JP" altLang="en-US" sz="1000" u="none" strike="noStrike" dirty="0">
                          <a:effectLst/>
                          <a:latin typeface="ＭＳ ゴシック" panose="020B0609070205080204" pitchFamily="49" charset="-128"/>
                          <a:ea typeface="ＭＳ ゴシック" panose="020B0609070205080204" pitchFamily="49" charset="-128"/>
                        </a:rPr>
                        <a:t>通信</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ctr"/>
                      <a:r>
                        <a:rPr lang="zh-TW" altLang="en-US" sz="1000" u="none" strike="noStrike" dirty="0">
                          <a:effectLst/>
                          <a:latin typeface="+mn-ea"/>
                          <a:ea typeface="+mn-ea"/>
                        </a:rPr>
                        <a:t>不通回線率</a:t>
                      </a:r>
                      <a:br>
                        <a:rPr lang="en-US" altLang="zh-TW" sz="1000" u="none" strike="noStrike" dirty="0">
                          <a:effectLst/>
                          <a:latin typeface="+mn-ea"/>
                          <a:ea typeface="+mn-ea"/>
                        </a:rPr>
                      </a:br>
                      <a:r>
                        <a:rPr lang="zh-TW" altLang="en-US" sz="1000" u="none" strike="noStrike" dirty="0">
                          <a:effectLst/>
                          <a:latin typeface="+mn-ea"/>
                          <a:ea typeface="+mn-ea"/>
                        </a:rPr>
                        <a:t>１日後：５３％</a:t>
                      </a:r>
                      <a:br>
                        <a:rPr lang="en-US" altLang="zh-TW" sz="1000" u="none" strike="noStrike" dirty="0">
                          <a:effectLst/>
                          <a:latin typeface="+mn-ea"/>
                          <a:ea typeface="+mn-ea"/>
                        </a:rPr>
                      </a:br>
                      <a:r>
                        <a:rPr lang="zh-TW" altLang="en-US" sz="1000" u="none" strike="noStrike" dirty="0">
                          <a:effectLst/>
                          <a:latin typeface="+mn-ea"/>
                          <a:ea typeface="+mn-ea"/>
                        </a:rPr>
                        <a:t>１週間後</a:t>
                      </a:r>
                      <a:r>
                        <a:rPr lang="en-US" altLang="zh-TW" sz="1000" u="none" strike="noStrike" dirty="0">
                          <a:effectLst/>
                          <a:latin typeface="+mn-ea"/>
                          <a:ea typeface="+mn-ea"/>
                        </a:rPr>
                        <a:t>:</a:t>
                      </a:r>
                      <a:r>
                        <a:rPr lang="zh-TW" altLang="en-US" sz="1000" u="none" strike="noStrike" dirty="0">
                          <a:effectLst/>
                          <a:latin typeface="+mn-ea"/>
                          <a:ea typeface="+mn-ea"/>
                        </a:rPr>
                        <a:t>１</a:t>
                      </a:r>
                      <a:r>
                        <a:rPr lang="en-US" altLang="zh-TW" sz="1000" u="none" strike="noStrike" dirty="0">
                          <a:effectLst/>
                          <a:latin typeface="+mn-ea"/>
                          <a:ea typeface="+mn-ea"/>
                        </a:rPr>
                        <a:t>%</a:t>
                      </a:r>
                      <a:endParaRPr lang="en-US" altLang="zh-TW" sz="1000" b="0" i="0" u="none" strike="noStrike" dirty="0">
                        <a:solidFill>
                          <a:srgbClr val="000000"/>
                        </a:solidFill>
                        <a:effectLst/>
                        <a:latin typeface="+mn-ea"/>
                        <a:ea typeface="+mn-ea"/>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音声電話やパケット通信ができなくなり、安否確認が困難となる。</a:t>
                      </a:r>
                      <a:endParaRPr lang="en-US" altLang="ja-JP" sz="1000" u="none" strike="noStrike" dirty="0">
                        <a:effectLst/>
                        <a:latin typeface="ＭＳ ゴシック" panose="020B0609070205080204" pitchFamily="49" charset="-128"/>
                        <a:ea typeface="ＭＳ ゴシック" panose="020B0609070205080204" pitchFamily="49" charset="-128"/>
                      </a:endParaRPr>
                    </a:p>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通信回線が輻輳</a:t>
                      </a:r>
                      <a:r>
                        <a:rPr lang="en-US" altLang="ja-JP" sz="1000" u="none" strike="noStrike" dirty="0">
                          <a:effectLst/>
                          <a:latin typeface="ＭＳ ゴシック" panose="020B0609070205080204" pitchFamily="49" charset="-128"/>
                          <a:ea typeface="ＭＳ ゴシック" panose="020B0609070205080204" pitchFamily="49" charset="-128"/>
                        </a:rPr>
                        <a:t>(</a:t>
                      </a:r>
                      <a:r>
                        <a:rPr lang="ja-JP" altLang="en-US" sz="1000" u="none" strike="noStrike" dirty="0">
                          <a:effectLst/>
                          <a:latin typeface="ＭＳ ゴシック" panose="020B0609070205080204" pitchFamily="49" charset="-128"/>
                          <a:ea typeface="ＭＳ ゴシック" panose="020B0609070205080204" pitchFamily="49" charset="-128"/>
                        </a:rPr>
                        <a:t>ふくそう</a:t>
                      </a:r>
                      <a:r>
                        <a:rPr lang="en-US" altLang="ja-JP" sz="1000" u="none" strike="noStrike" dirty="0">
                          <a:effectLst/>
                          <a:latin typeface="ＭＳ ゴシック" panose="020B0609070205080204" pitchFamily="49" charset="-128"/>
                          <a:ea typeface="ＭＳ ゴシック" panose="020B0609070205080204" pitchFamily="49" charset="-128"/>
                        </a:rPr>
                        <a:t>)</a:t>
                      </a:r>
                      <a:r>
                        <a:rPr lang="ja-JP" altLang="en-US" sz="1000" u="none" strike="noStrike" dirty="0">
                          <a:effectLst/>
                          <a:latin typeface="ＭＳ ゴシック" panose="020B0609070205080204" pitchFamily="49" charset="-128"/>
                          <a:ea typeface="ＭＳ ゴシック" panose="020B0609070205080204" pitchFamily="49" charset="-128"/>
                        </a:rPr>
                        <a:t>し、被災情報等の入手も困難となる。</a:t>
                      </a:r>
                      <a:endParaRPr lang="en-US" altLang="ja-JP" sz="1000" u="none" strike="noStrike" dirty="0">
                        <a:effectLst/>
                        <a:latin typeface="ＭＳ ゴシック" panose="020B0609070205080204" pitchFamily="49" charset="-128"/>
                        <a:ea typeface="ＭＳ ゴシック" panose="020B0609070205080204" pitchFamily="49" charset="-128"/>
                      </a:endParaRPr>
                    </a:p>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電子決済機能に影響が生じる。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燃料枯渇により基地局や中継局の</a:t>
                      </a:r>
                      <a:br>
                        <a:rPr lang="en-US" altLang="ja-JP" sz="1000" u="none" strike="noStrike" dirty="0">
                          <a:effectLst/>
                          <a:latin typeface="ＭＳ ゴシック" panose="020B0609070205080204" pitchFamily="49" charset="-128"/>
                          <a:ea typeface="ＭＳ ゴシック" panose="020B0609070205080204" pitchFamily="49" charset="-128"/>
                        </a:rPr>
                      </a:br>
                      <a:r>
                        <a:rPr lang="ja-JP" altLang="en-US" sz="1000" u="none" strike="noStrike" dirty="0">
                          <a:effectLst/>
                          <a:latin typeface="ＭＳ ゴシック" panose="020B0609070205080204" pitchFamily="49" charset="-128"/>
                          <a:ea typeface="ＭＳ ゴシック" panose="020B0609070205080204" pitchFamily="49" charset="-128"/>
                        </a:rPr>
                        <a:t>非常用電源が切れ、通信や放送が　</a:t>
                      </a:r>
                      <a:br>
                        <a:rPr lang="en-US" altLang="ja-JP" sz="1000" u="none" strike="noStrike" dirty="0">
                          <a:effectLst/>
                          <a:latin typeface="ＭＳ ゴシック" panose="020B0609070205080204" pitchFamily="49" charset="-128"/>
                          <a:ea typeface="ＭＳ ゴシック" panose="020B0609070205080204" pitchFamily="49" charset="-128"/>
                        </a:rPr>
                      </a:br>
                      <a:r>
                        <a:rPr lang="ja-JP" altLang="en-US" sz="1000" u="none" strike="noStrike" dirty="0">
                          <a:effectLst/>
                          <a:latin typeface="ＭＳ ゴシック" panose="020B0609070205080204" pitchFamily="49" charset="-128"/>
                          <a:ea typeface="ＭＳ ゴシック" panose="020B0609070205080204" pitchFamily="49" charset="-128"/>
                        </a:rPr>
                        <a:t>困難となる。</a:t>
                      </a:r>
                      <a:endParaRPr lang="en-US" altLang="ja-JP" sz="1000" u="none" strike="noStrike" dirty="0">
                        <a:effectLst/>
                        <a:latin typeface="ＭＳ ゴシック" panose="020B0609070205080204" pitchFamily="49" charset="-128"/>
                        <a:ea typeface="ＭＳ ゴシック" panose="020B0609070205080204" pitchFamily="49" charset="-128"/>
                      </a:endParaRPr>
                    </a:p>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人口の集中するエリアの一部で、代替手段による機能回復が図られる。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42480582"/>
                  </a:ext>
                </a:extLst>
              </a:tr>
              <a:tr h="755903">
                <a:tc>
                  <a:txBody>
                    <a:bodyPr/>
                    <a:lstStyle/>
                    <a:p>
                      <a:pPr algn="ctr" fontAlgn="ctr"/>
                      <a:r>
                        <a:rPr lang="ja-JP" altLang="en-US" sz="1000" u="none" strike="noStrike" dirty="0">
                          <a:effectLst/>
                          <a:latin typeface="ＭＳ ゴシック" panose="020B0609070205080204" pitchFamily="49" charset="-128"/>
                          <a:ea typeface="ＭＳ ゴシック" panose="020B0609070205080204" pitchFamily="49" charset="-128"/>
                        </a:rPr>
                        <a:t>上水道</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ctr"/>
                      <a:r>
                        <a:rPr lang="zh-TW" altLang="en-US" sz="1000" u="none" strike="noStrike" dirty="0">
                          <a:effectLst/>
                          <a:latin typeface="+mn-ea"/>
                          <a:ea typeface="+mn-ea"/>
                        </a:rPr>
                        <a:t>断水率</a:t>
                      </a:r>
                      <a:br>
                        <a:rPr lang="en-US" altLang="zh-TW" sz="1000" u="none" strike="noStrike" dirty="0">
                          <a:effectLst/>
                          <a:latin typeface="+mn-ea"/>
                          <a:ea typeface="+mn-ea"/>
                        </a:rPr>
                      </a:br>
                      <a:r>
                        <a:rPr lang="zh-TW" altLang="en-US" sz="1000" u="none" strike="noStrike" dirty="0">
                          <a:effectLst/>
                          <a:latin typeface="+mn-ea"/>
                          <a:ea typeface="+mn-ea"/>
                        </a:rPr>
                        <a:t>１日後：６０％</a:t>
                      </a:r>
                      <a:br>
                        <a:rPr lang="en-US" altLang="zh-TW" sz="1000" u="none" strike="noStrike" dirty="0">
                          <a:effectLst/>
                          <a:latin typeface="+mn-ea"/>
                          <a:ea typeface="+mn-ea"/>
                        </a:rPr>
                      </a:br>
                      <a:r>
                        <a:rPr lang="zh-TW" altLang="en-US" sz="1000" u="none" strike="noStrike" dirty="0">
                          <a:effectLst/>
                          <a:latin typeface="+mn-ea"/>
                          <a:ea typeface="+mn-ea"/>
                        </a:rPr>
                        <a:t>１週間後：３０％</a:t>
                      </a:r>
                      <a:endParaRPr lang="zh-TW" altLang="en-US" sz="1000" b="0" i="0" u="none" strike="noStrike" dirty="0">
                        <a:solidFill>
                          <a:srgbClr val="000000"/>
                        </a:solidFill>
                        <a:effectLst/>
                        <a:latin typeface="+mn-ea"/>
                        <a:ea typeface="+mn-ea"/>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管路被害や浄水場被害により、断水、風呂やトイレが使用できなくなる。</a:t>
                      </a:r>
                      <a:endParaRPr lang="en-US" altLang="ja-JP" sz="1000" u="none" strike="noStrike" dirty="0">
                        <a:effectLst/>
                        <a:latin typeface="ＭＳ ゴシック" panose="020B0609070205080204" pitchFamily="49" charset="-128"/>
                        <a:ea typeface="ＭＳ ゴシック" panose="020B0609070205080204" pitchFamily="49" charset="-128"/>
                      </a:endParaRPr>
                    </a:p>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給水車が派遣されるが、給水可能な範囲は限定的となる。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被害の無かった浄水場において、燃料枯渇により　非常用電源が切れた場合、断水被害が増加する。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7339655"/>
                  </a:ext>
                </a:extLst>
              </a:tr>
              <a:tr h="850123">
                <a:tc>
                  <a:txBody>
                    <a:bodyPr/>
                    <a:lstStyle/>
                    <a:p>
                      <a:pPr algn="ctr" fontAlgn="ctr"/>
                      <a:r>
                        <a:rPr lang="ja-JP" altLang="en-US" sz="1000" u="none" strike="noStrike" dirty="0">
                          <a:effectLst/>
                          <a:latin typeface="ＭＳ ゴシック" panose="020B0609070205080204" pitchFamily="49" charset="-128"/>
                          <a:ea typeface="ＭＳ ゴシック" panose="020B0609070205080204" pitchFamily="49" charset="-128"/>
                        </a:rPr>
                        <a:t>下水道</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ctr"/>
                      <a:r>
                        <a:rPr lang="zh-TW" altLang="en-US" sz="1000" u="none" strike="noStrike" dirty="0">
                          <a:effectLst/>
                          <a:latin typeface="+mn-ea"/>
                          <a:ea typeface="+mn-ea"/>
                        </a:rPr>
                        <a:t>支障人口率</a:t>
                      </a:r>
                      <a:br>
                        <a:rPr lang="en-US" altLang="zh-TW" sz="1000" u="none" strike="noStrike" dirty="0">
                          <a:effectLst/>
                          <a:latin typeface="+mn-ea"/>
                          <a:ea typeface="+mn-ea"/>
                        </a:rPr>
                      </a:br>
                      <a:r>
                        <a:rPr lang="zh-TW" altLang="en-US" sz="1000" u="none" strike="noStrike" dirty="0">
                          <a:effectLst/>
                          <a:latin typeface="+mn-ea"/>
                          <a:ea typeface="+mn-ea"/>
                        </a:rPr>
                        <a:t>１日後：６２％</a:t>
                      </a:r>
                      <a:br>
                        <a:rPr lang="en-US" altLang="zh-TW" sz="1000" u="none" strike="noStrike" dirty="0">
                          <a:effectLst/>
                          <a:latin typeface="+mn-ea"/>
                          <a:ea typeface="+mn-ea"/>
                        </a:rPr>
                      </a:br>
                      <a:r>
                        <a:rPr lang="zh-TW" altLang="en-US" sz="1000" u="none" strike="noStrike" dirty="0">
                          <a:effectLst/>
                          <a:latin typeface="+mn-ea"/>
                          <a:ea typeface="+mn-ea"/>
                        </a:rPr>
                        <a:t>１週間後：５％</a:t>
                      </a:r>
                      <a:endParaRPr lang="zh-TW" altLang="en-US" sz="1000" b="0" i="0" u="none" strike="noStrike" dirty="0">
                        <a:solidFill>
                          <a:srgbClr val="000000"/>
                        </a:solidFill>
                        <a:effectLst/>
                        <a:latin typeface="+mn-ea"/>
                        <a:ea typeface="+mn-ea"/>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管路被害や処理被害により、トイレが流せない状況が発生する。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被害の無かった処理場において、燃料枯渇により非常用電源が切れた場合、機能支障が拡大する。</a:t>
                      </a:r>
                      <a:endParaRPr lang="en-US" altLang="ja-JP" sz="1000" u="none" strike="noStrike" dirty="0">
                        <a:effectLst/>
                        <a:latin typeface="ＭＳ ゴシック" panose="020B0609070205080204" pitchFamily="49" charset="-128"/>
                        <a:ea typeface="ＭＳ ゴシック" panose="020B0609070205080204" pitchFamily="49" charset="-128"/>
                      </a:endParaRPr>
                    </a:p>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携帯用トイレ等が不足し、衛生状態が悪化する。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59949769"/>
                  </a:ext>
                </a:extLst>
              </a:tr>
              <a:tr h="379022">
                <a:tc>
                  <a:txBody>
                    <a:bodyPr/>
                    <a:lstStyle/>
                    <a:p>
                      <a:pPr algn="ctr" fontAlgn="ctr"/>
                      <a:r>
                        <a:rPr lang="ja-JP" altLang="en-US" sz="1000" u="none" strike="noStrike" dirty="0">
                          <a:effectLst/>
                          <a:latin typeface="ＭＳ ゴシック" panose="020B0609070205080204" pitchFamily="49" charset="-128"/>
                          <a:ea typeface="ＭＳ ゴシック" panose="020B0609070205080204" pitchFamily="49" charset="-128"/>
                        </a:rPr>
                        <a:t>ガス</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ctr"/>
                      <a:r>
                        <a:rPr lang="zh-TW" altLang="en-US" sz="1000" u="none" strike="noStrike" dirty="0">
                          <a:effectLst/>
                          <a:latin typeface="+mn-ea"/>
                          <a:ea typeface="+mn-ea"/>
                        </a:rPr>
                        <a:t>供給停止率</a:t>
                      </a:r>
                      <a:br>
                        <a:rPr lang="en-US" altLang="zh-TW" sz="1000" u="none" strike="noStrike" dirty="0">
                          <a:effectLst/>
                          <a:latin typeface="+mn-ea"/>
                          <a:ea typeface="+mn-ea"/>
                        </a:rPr>
                      </a:br>
                      <a:r>
                        <a:rPr lang="zh-TW" altLang="en-US" sz="1000" u="none" strike="noStrike" dirty="0">
                          <a:effectLst/>
                          <a:latin typeface="+mn-ea"/>
                          <a:ea typeface="+mn-ea"/>
                        </a:rPr>
                        <a:t>１日後：５０％</a:t>
                      </a:r>
                      <a:br>
                        <a:rPr lang="en-US" altLang="zh-TW" sz="1000" u="none" strike="noStrike" dirty="0">
                          <a:effectLst/>
                          <a:latin typeface="+mn-ea"/>
                          <a:ea typeface="+mn-ea"/>
                        </a:rPr>
                      </a:br>
                      <a:r>
                        <a:rPr lang="zh-TW" altLang="en-US" sz="1000" u="none" strike="noStrike" dirty="0">
                          <a:effectLst/>
                          <a:latin typeface="+mn-ea"/>
                          <a:ea typeface="+mn-ea"/>
                        </a:rPr>
                        <a:t>１週間後</a:t>
                      </a:r>
                      <a:r>
                        <a:rPr lang="en-US" altLang="zh-TW" sz="1000" u="none" strike="noStrike" dirty="0">
                          <a:effectLst/>
                          <a:latin typeface="+mn-ea"/>
                          <a:ea typeface="+mn-ea"/>
                        </a:rPr>
                        <a:t>:</a:t>
                      </a:r>
                      <a:r>
                        <a:rPr lang="zh-TW" altLang="en-US" sz="1000" u="none" strike="noStrike" dirty="0">
                          <a:effectLst/>
                          <a:latin typeface="+mn-ea"/>
                          <a:ea typeface="+mn-ea"/>
                        </a:rPr>
                        <a:t>４０％</a:t>
                      </a:r>
                      <a:endParaRPr lang="zh-TW" altLang="en-US" sz="1000" b="0" i="0" u="none" strike="noStrike" dirty="0">
                        <a:solidFill>
                          <a:srgbClr val="000000"/>
                        </a:solidFill>
                        <a:effectLst/>
                        <a:latin typeface="+mn-ea"/>
                        <a:ea typeface="+mn-ea"/>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都市ガスは振動に応じて自動的に　</a:t>
                      </a:r>
                      <a:br>
                        <a:rPr lang="en-US" altLang="ja-JP" sz="1000" u="none" strike="noStrike" dirty="0">
                          <a:effectLst/>
                          <a:latin typeface="ＭＳ ゴシック" panose="020B0609070205080204" pitchFamily="49" charset="-128"/>
                          <a:ea typeface="ＭＳ ゴシック" panose="020B0609070205080204" pitchFamily="49" charset="-128"/>
                        </a:rPr>
                      </a:br>
                      <a:r>
                        <a:rPr lang="ja-JP" altLang="en-US" sz="1000" u="none" strike="noStrike" dirty="0">
                          <a:effectLst/>
                          <a:latin typeface="ＭＳ ゴシック" panose="020B0609070205080204" pitchFamily="49" charset="-128"/>
                          <a:ea typeface="ＭＳ ゴシック" panose="020B0609070205080204" pitchFamily="49" charset="-128"/>
                        </a:rPr>
                        <a:t>供給が停止される。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安全点検や復旧作業により、徐々にガス停止が解消される。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22664982"/>
                  </a:ext>
                </a:extLst>
              </a:tr>
              <a:tr h="944343">
                <a:tc>
                  <a:txBody>
                    <a:bodyPr/>
                    <a:lstStyle/>
                    <a:p>
                      <a:pPr algn="ctr" fontAlgn="ctr"/>
                      <a:r>
                        <a:rPr lang="ja-JP" altLang="en-US" sz="1000" u="none" strike="noStrike" dirty="0">
                          <a:effectLst/>
                          <a:latin typeface="ＭＳ ゴシック" panose="020B0609070205080204" pitchFamily="49" charset="-128"/>
                          <a:ea typeface="ＭＳ ゴシック" panose="020B0609070205080204" pitchFamily="49" charset="-128"/>
                        </a:rPr>
                        <a:t>道路</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ctr"/>
                      <a:r>
                        <a:rPr lang="zh-TW" altLang="en-US" sz="1000" u="none" strike="noStrike" dirty="0">
                          <a:effectLst/>
                          <a:latin typeface="+mn-ea"/>
                          <a:ea typeface="+mn-ea"/>
                        </a:rPr>
                        <a:t>道路設備</a:t>
                      </a:r>
                      <a:br>
                        <a:rPr lang="en-US" altLang="zh-TW" sz="1000" u="none" strike="noStrike" dirty="0">
                          <a:effectLst/>
                          <a:latin typeface="+mn-ea"/>
                          <a:ea typeface="+mn-ea"/>
                        </a:rPr>
                      </a:br>
                      <a:r>
                        <a:rPr lang="zh-TW" altLang="en-US" sz="1000" u="none" strike="noStrike" dirty="0">
                          <a:effectLst/>
                          <a:latin typeface="+mn-ea"/>
                          <a:ea typeface="+mn-ea"/>
                        </a:rPr>
                        <a:t>被害箇所数</a:t>
                      </a:r>
                      <a:br>
                        <a:rPr lang="en-US" altLang="zh-TW" sz="1000" u="none" strike="noStrike" dirty="0">
                          <a:effectLst/>
                          <a:latin typeface="+mn-ea"/>
                          <a:ea typeface="+mn-ea"/>
                        </a:rPr>
                      </a:br>
                      <a:r>
                        <a:rPr lang="zh-TW" altLang="en-US" sz="1000" u="none" strike="noStrike" dirty="0">
                          <a:effectLst/>
                          <a:latin typeface="+mn-ea"/>
                          <a:ea typeface="+mn-ea"/>
                        </a:rPr>
                        <a:t>５０００箇所</a:t>
                      </a:r>
                      <a:endParaRPr lang="zh-TW" altLang="en-US" sz="1000" b="0" i="0" u="none" strike="noStrike" dirty="0">
                        <a:solidFill>
                          <a:srgbClr val="000000"/>
                        </a:solidFill>
                        <a:effectLst/>
                        <a:latin typeface="+mn-ea"/>
                        <a:ea typeface="+mn-ea"/>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道路設備の損傷、液状化、土砂災害等で通行止めが発生する。</a:t>
                      </a:r>
                      <a:endParaRPr lang="en-US" altLang="ja-JP" sz="1000" u="none" strike="noStrike" dirty="0">
                        <a:effectLst/>
                        <a:latin typeface="ＭＳ ゴシック" panose="020B0609070205080204" pitchFamily="49" charset="-128"/>
                        <a:ea typeface="ＭＳ ゴシック" panose="020B0609070205080204" pitchFamily="49" charset="-128"/>
                      </a:endParaRPr>
                    </a:p>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停電で信号が停止、建物倒壊による道路閉塞や大渋滞が発生し、消防・救命活動に支障をきたす。</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高速道路や直轄国道で仮復旧が進められる。</a:t>
                      </a:r>
                      <a:endParaRPr lang="en-US" altLang="ja-JP" sz="1000" u="none" strike="noStrike" dirty="0">
                        <a:effectLst/>
                        <a:latin typeface="ＭＳ ゴシック" panose="020B0609070205080204" pitchFamily="49" charset="-128"/>
                        <a:ea typeface="ＭＳ ゴシック" panose="020B0609070205080204" pitchFamily="49" charset="-128"/>
                      </a:endParaRPr>
                    </a:p>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津波浸水地域に侵入できないほか、</a:t>
                      </a:r>
                      <a:br>
                        <a:rPr lang="en-US" altLang="ja-JP" sz="1000" u="none" strike="noStrike" dirty="0">
                          <a:effectLst/>
                          <a:latin typeface="ＭＳ ゴシック" panose="020B0609070205080204" pitchFamily="49" charset="-128"/>
                          <a:ea typeface="ＭＳ ゴシック" panose="020B0609070205080204" pitchFamily="49" charset="-128"/>
                        </a:rPr>
                      </a:br>
                      <a:r>
                        <a:rPr lang="ja-JP" altLang="en-US" sz="1000" u="none" strike="noStrike" dirty="0">
                          <a:effectLst/>
                          <a:latin typeface="ＭＳ ゴシック" panose="020B0609070205080204" pitchFamily="49" charset="-128"/>
                          <a:ea typeface="ＭＳ ゴシック" panose="020B0609070205080204" pitchFamily="49" charset="-128"/>
                        </a:rPr>
                        <a:t>迂回路も渋滞することで、物流・人流が滞る。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89450655"/>
                  </a:ext>
                </a:extLst>
              </a:tr>
              <a:tr h="567462">
                <a:tc>
                  <a:txBody>
                    <a:bodyPr/>
                    <a:lstStyle/>
                    <a:p>
                      <a:pPr algn="ctr" fontAlgn="ctr"/>
                      <a:r>
                        <a:rPr lang="ja-JP" altLang="en-US" sz="1000" u="none" strike="noStrike" dirty="0">
                          <a:effectLst/>
                          <a:latin typeface="ＭＳ ゴシック" panose="020B0609070205080204" pitchFamily="49" charset="-128"/>
                          <a:ea typeface="ＭＳ ゴシック" panose="020B0609070205080204" pitchFamily="49" charset="-128"/>
                        </a:rPr>
                        <a:t>鉄道</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ctr"/>
                      <a:r>
                        <a:rPr lang="zh-TW" altLang="en-US" sz="1000" u="none" strike="noStrike" dirty="0">
                          <a:effectLst/>
                          <a:latin typeface="+mn-ea"/>
                          <a:ea typeface="+mn-ea"/>
                        </a:rPr>
                        <a:t>鉄道施設</a:t>
                      </a:r>
                      <a:br>
                        <a:rPr lang="en-US" altLang="zh-TW" sz="1000" u="none" strike="noStrike" dirty="0">
                          <a:effectLst/>
                          <a:latin typeface="+mn-ea"/>
                          <a:ea typeface="+mn-ea"/>
                        </a:rPr>
                      </a:br>
                      <a:r>
                        <a:rPr lang="zh-TW" altLang="en-US" sz="1000" u="none" strike="noStrike" dirty="0">
                          <a:effectLst/>
                          <a:latin typeface="+mn-ea"/>
                          <a:ea typeface="+mn-ea"/>
                        </a:rPr>
                        <a:t>被害箇所数</a:t>
                      </a:r>
                      <a:br>
                        <a:rPr lang="en-US" altLang="zh-TW" sz="1000" u="none" strike="noStrike" dirty="0">
                          <a:effectLst/>
                          <a:latin typeface="+mn-ea"/>
                          <a:ea typeface="+mn-ea"/>
                        </a:rPr>
                      </a:br>
                      <a:r>
                        <a:rPr lang="zh-TW" altLang="en-US" sz="1000" u="none" strike="noStrike" dirty="0">
                          <a:effectLst/>
                          <a:latin typeface="+mn-ea"/>
                          <a:ea typeface="+mn-ea"/>
                        </a:rPr>
                        <a:t>１８００箇所</a:t>
                      </a:r>
                      <a:endParaRPr lang="zh-TW" altLang="en-US" sz="1000" b="0" i="0" u="none" strike="noStrike" dirty="0">
                        <a:solidFill>
                          <a:srgbClr val="000000"/>
                        </a:solidFill>
                        <a:effectLst/>
                        <a:latin typeface="+mn-ea"/>
                        <a:ea typeface="+mn-ea"/>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新幹線・在来線共に広域にわたり運転を見合わせ、大量の帰宅困難者が発生する。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鉄道輸送が停滞し、内陸部等燃料を鉄道貨物輸送に頼っている地域で燃料不足が発生する。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1477945"/>
                  </a:ext>
                </a:extLst>
              </a:tr>
              <a:tr h="944343">
                <a:tc>
                  <a:txBody>
                    <a:bodyPr/>
                    <a:lstStyle/>
                    <a:p>
                      <a:pPr algn="ctr" fontAlgn="ctr"/>
                      <a:r>
                        <a:rPr lang="ja-JP" altLang="en-US" sz="1000" u="none" strike="noStrike" dirty="0">
                          <a:effectLst/>
                          <a:latin typeface="ＭＳ ゴシック" panose="020B0609070205080204" pitchFamily="49" charset="-128"/>
                          <a:ea typeface="ＭＳ ゴシック" panose="020B0609070205080204" pitchFamily="49" charset="-128"/>
                        </a:rPr>
                        <a:t>港湾</a:t>
                      </a:r>
                      <a:br>
                        <a:rPr lang="en-US" altLang="ja-JP" sz="1000" u="none" strike="noStrike" dirty="0">
                          <a:effectLst/>
                          <a:latin typeface="ＭＳ ゴシック" panose="020B0609070205080204" pitchFamily="49" charset="-128"/>
                          <a:ea typeface="ＭＳ ゴシック" panose="020B0609070205080204" pitchFamily="49" charset="-128"/>
                        </a:rPr>
                      </a:br>
                      <a:r>
                        <a:rPr lang="ja-JP" altLang="en-US" sz="1000" u="none" strike="noStrike" dirty="0">
                          <a:effectLst/>
                          <a:latin typeface="ＭＳ ゴシック" panose="020B0609070205080204" pitchFamily="49" charset="-128"/>
                          <a:ea typeface="ＭＳ ゴシック" panose="020B0609070205080204" pitchFamily="49" charset="-128"/>
                        </a:rPr>
                        <a:t>・</a:t>
                      </a:r>
                      <a:br>
                        <a:rPr lang="en-US" altLang="ja-JP" sz="1000" u="none" strike="noStrike" dirty="0">
                          <a:effectLst/>
                          <a:latin typeface="ＭＳ ゴシック" panose="020B0609070205080204" pitchFamily="49" charset="-128"/>
                          <a:ea typeface="ＭＳ ゴシック" panose="020B0609070205080204" pitchFamily="49" charset="-128"/>
                        </a:rPr>
                      </a:br>
                      <a:r>
                        <a:rPr lang="ja-JP" altLang="en-US" sz="1000" u="none" strike="noStrike" dirty="0">
                          <a:effectLst/>
                          <a:latin typeface="ＭＳ ゴシック" panose="020B0609070205080204" pitchFamily="49" charset="-128"/>
                          <a:ea typeface="ＭＳ ゴシック" panose="020B0609070205080204" pitchFamily="49" charset="-128"/>
                        </a:rPr>
                        <a:t>空港</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ctr"/>
                      <a:r>
                        <a:rPr lang="ja-JP" altLang="en-US" sz="1000" u="none" strike="noStrike" dirty="0">
                          <a:effectLst/>
                          <a:latin typeface="ＭＳ ゴシック" panose="020B0609070205080204" pitchFamily="49" charset="-128"/>
                          <a:ea typeface="ＭＳ ゴシック" panose="020B0609070205080204" pitchFamily="49" charset="-128"/>
                        </a:rPr>
                        <a:t>係留施設</a:t>
                      </a:r>
                      <a:br>
                        <a:rPr lang="en-US" altLang="ja-JP" sz="1000" u="none" strike="noStrike" dirty="0">
                          <a:effectLst/>
                          <a:latin typeface="ＭＳ ゴシック" panose="020B0609070205080204" pitchFamily="49" charset="-128"/>
                          <a:ea typeface="ＭＳ ゴシック" panose="020B0609070205080204" pitchFamily="49" charset="-128"/>
                        </a:rPr>
                      </a:br>
                      <a:r>
                        <a:rPr lang="ja-JP" altLang="en-US" sz="1000" u="none" strike="noStrike" dirty="0">
                          <a:effectLst/>
                          <a:latin typeface="ＭＳ ゴシック" panose="020B0609070205080204" pitchFamily="49" charset="-128"/>
                          <a:ea typeface="ＭＳ ゴシック" panose="020B0609070205080204" pitchFamily="49" charset="-128"/>
                        </a:rPr>
                        <a:t>被害箇所数</a:t>
                      </a:r>
                      <a:br>
                        <a:rPr lang="en-US" altLang="ja-JP" sz="1000" u="none" strike="noStrike" dirty="0">
                          <a:effectLst/>
                          <a:latin typeface="ＭＳ ゴシック" panose="020B0609070205080204" pitchFamily="49" charset="-128"/>
                          <a:ea typeface="ＭＳ ゴシック" panose="020B0609070205080204" pitchFamily="49" charset="-128"/>
                        </a:rPr>
                      </a:br>
                      <a:r>
                        <a:rPr lang="ja-JP" altLang="en-US" sz="1000" u="none" strike="noStrike" dirty="0">
                          <a:effectLst/>
                          <a:latin typeface="ＭＳ ゴシック" panose="020B0609070205080204" pitchFamily="49" charset="-128"/>
                          <a:ea typeface="ＭＳ ゴシック" panose="020B0609070205080204" pitchFamily="49" charset="-128"/>
                        </a:rPr>
                        <a:t>岸壁：２２０</a:t>
                      </a:r>
                      <a:br>
                        <a:rPr lang="en-US" altLang="ja-JP" sz="1000" u="none" strike="noStrike" dirty="0">
                          <a:effectLst/>
                          <a:latin typeface="ＭＳ ゴシック" panose="020B0609070205080204" pitchFamily="49" charset="-128"/>
                          <a:ea typeface="ＭＳ ゴシック" panose="020B0609070205080204" pitchFamily="49" charset="-128"/>
                        </a:rPr>
                      </a:br>
                      <a:r>
                        <a:rPr lang="ja-JP" altLang="en-US" sz="1000" u="none" strike="noStrike" dirty="0">
                          <a:effectLst/>
                          <a:latin typeface="ＭＳ ゴシック" panose="020B0609070205080204" pitchFamily="49" charset="-128"/>
                          <a:ea typeface="ＭＳ ゴシック" panose="020B0609070205080204" pitchFamily="49" charset="-128"/>
                        </a:rPr>
                        <a:t>その他係留施設</a:t>
                      </a:r>
                      <a:r>
                        <a:rPr lang="en-US" altLang="ja-JP" sz="1000" u="none" strike="noStrike" dirty="0">
                          <a:effectLst/>
                          <a:latin typeface="ＭＳ ゴシック" panose="020B0609070205080204" pitchFamily="49" charset="-128"/>
                          <a:ea typeface="ＭＳ ゴシック" panose="020B0609070205080204" pitchFamily="49" charset="-128"/>
                        </a:rPr>
                        <a:t>:</a:t>
                      </a:r>
                      <a:r>
                        <a:rPr lang="ja-JP" altLang="en-US" sz="1000" u="none" strike="noStrike" dirty="0">
                          <a:effectLst/>
                          <a:latin typeface="ＭＳ ゴシック" panose="020B0609070205080204" pitchFamily="49" charset="-128"/>
                          <a:ea typeface="ＭＳ ゴシック" panose="020B0609070205080204" pitchFamily="49" charset="-128"/>
                        </a:rPr>
                        <a:t>５１０</a:t>
                      </a:r>
                      <a:endParaRPr lang="en-US" altLang="ja-JP"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揺れにより岸壁に被害が発生、津波により設備や航路に被害が発生、機能が停止する。</a:t>
                      </a:r>
                      <a:endParaRPr lang="en-US" altLang="ja-JP" sz="1000" u="none" strike="noStrike" dirty="0">
                        <a:effectLst/>
                        <a:latin typeface="ＭＳ ゴシック" panose="020B0609070205080204" pitchFamily="49" charset="-128"/>
                        <a:ea typeface="ＭＳ ゴシック" panose="020B0609070205080204" pitchFamily="49" charset="-128"/>
                      </a:endParaRPr>
                    </a:p>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被害確認のため、空港が閉鎖される。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被害状況や復旧状況により、救急・救命活動、物資・人員輸送の拠点として使用される場合もある。</a:t>
                      </a:r>
                      <a:endParaRPr lang="en-US" altLang="ja-JP" sz="1000" u="none" strike="noStrike" dirty="0">
                        <a:effectLst/>
                        <a:latin typeface="ＭＳ ゴシック" panose="020B0609070205080204" pitchFamily="49" charset="-128"/>
                        <a:ea typeface="ＭＳ ゴシック" panose="020B0609070205080204" pitchFamily="49" charset="-128"/>
                      </a:endParaRPr>
                    </a:p>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拠点となる空港への航空便は、他空港へ代替運航となる。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9103134"/>
                  </a:ext>
                </a:extLst>
              </a:tr>
            </a:tbl>
          </a:graphicData>
        </a:graphic>
      </p:graphicFrame>
      <p:sp>
        <p:nvSpPr>
          <p:cNvPr id="5" name="Text Box 5">
            <a:extLst>
              <a:ext uri="{FF2B5EF4-FFF2-40B4-BE49-F238E27FC236}">
                <a16:creationId xmlns:a16="http://schemas.microsoft.com/office/drawing/2014/main" id="{F7524F4B-09C3-5DF6-5B4E-93B6C550C71E}"/>
              </a:ext>
            </a:extLst>
          </p:cNvPr>
          <p:cNvSpPr txBox="1">
            <a:spLocks noChangeArrowheads="1"/>
          </p:cNvSpPr>
          <p:nvPr/>
        </p:nvSpPr>
        <p:spPr bwMode="auto">
          <a:xfrm>
            <a:off x="331141" y="8303318"/>
            <a:ext cx="6193882"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t>出典：南海トラフ巨大地震対策ワーキンググループ　・　最大クラス地震における被害想定について</a:t>
            </a:r>
            <a:br>
              <a:rPr kumimoji="1" lang="en-US" altLang="ja-JP"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br>
            <a:r>
              <a:rPr kumimoji="1" lang="ja-JP" altLang="en-US"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t>（令和７年３月３１日公表）をもとに加工して作成</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hlinkClick r:id="rId2"/>
              </a:rPr>
              <a:t>https://www.bousai.go.jp/jishin/nankai/taisaku_wg_02/index.html</a:t>
            </a:r>
            <a:endParaRPr kumimoji="1" lang="ja-JP" altLang="en-US"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endParaRPr>
          </a:p>
        </p:txBody>
      </p:sp>
      <p:sp>
        <p:nvSpPr>
          <p:cNvPr id="2" name="AutoShape 147">
            <a:extLst>
              <a:ext uri="{FF2B5EF4-FFF2-40B4-BE49-F238E27FC236}">
                <a16:creationId xmlns:a16="http://schemas.microsoft.com/office/drawing/2014/main" id="{C0BAABFF-4AAF-3677-C942-673A9FDAE4B9}"/>
              </a:ext>
            </a:extLst>
          </p:cNvPr>
          <p:cNvSpPr>
            <a:spLocks noChangeArrowheads="1"/>
          </p:cNvSpPr>
          <p:nvPr/>
        </p:nvSpPr>
        <p:spPr bwMode="auto">
          <a:xfrm>
            <a:off x="331141" y="8891207"/>
            <a:ext cx="6275076" cy="445283"/>
          </a:xfrm>
          <a:prstGeom prst="roundRect">
            <a:avLst>
              <a:gd name="adj" fmla="val 16667"/>
            </a:avLst>
          </a:prstGeom>
          <a:solidFill>
            <a:schemeClr val="accent5"/>
          </a:solidFill>
          <a:ln w="6350">
            <a:solidFill>
              <a:srgbClr val="003300"/>
            </a:solidFill>
            <a:round/>
            <a:headEnd/>
            <a:tailEnd/>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ここで主な経営資源の被害イメージをつかみました。</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「２</a:t>
            </a:r>
            <a:r>
              <a:rPr kumimoji="1" lang="en-US" altLang="ja-JP" sz="1000" b="0"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000" b="0"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４</a:t>
            </a:r>
            <a:r>
              <a:rPr kumimoji="1" lang="en-US" altLang="ja-JP" sz="1000" b="0"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000" b="0"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３　財務面での被害想定」では、操業が停止した場合の財務状況について考えます。</a:t>
            </a:r>
          </a:p>
        </p:txBody>
      </p:sp>
    </p:spTree>
    <p:extLst>
      <p:ext uri="{BB962C8B-B14F-4D97-AF65-F5344CB8AC3E}">
        <p14:creationId xmlns:p14="http://schemas.microsoft.com/office/powerpoint/2010/main" val="370896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ChangeArrowheads="1"/>
          </p:cNvSpPr>
          <p:nvPr/>
        </p:nvSpPr>
        <p:spPr bwMode="auto">
          <a:xfrm>
            <a:off x="333375" y="2432720"/>
            <a:ext cx="14033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dirty="0">
                <a:latin typeface="ＭＳ ゴシック" panose="020B0609070205080204" pitchFamily="49" charset="-128"/>
                <a:ea typeface="ＭＳ ゴシック" panose="020B0609070205080204" pitchFamily="49" charset="-128"/>
              </a:rPr>
              <a:t>①</a:t>
            </a:r>
            <a:r>
              <a:rPr lang="ja-JP" altLang="en-US" sz="1200" b="0" dirty="0">
                <a:latin typeface="ＭＳ ゴシック" panose="020B0609070205080204" pitchFamily="49" charset="-128"/>
                <a:ea typeface="ＭＳ ゴシック" panose="020B0609070205080204" pitchFamily="49" charset="-128"/>
              </a:rPr>
              <a:t>手元資金の状況</a:t>
            </a:r>
            <a:endParaRPr lang="ja-JP" altLang="en-US" sz="1800" b="0" dirty="0">
              <a:latin typeface="ＭＳ ゴシック" panose="020B0609070205080204" pitchFamily="49" charset="-128"/>
              <a:ea typeface="ＭＳ ゴシック" panose="020B0609070205080204" pitchFamily="49" charset="-128"/>
            </a:endParaRPr>
          </a:p>
        </p:txBody>
      </p:sp>
      <p:graphicFrame>
        <p:nvGraphicFramePr>
          <p:cNvPr id="114803" name="Group 115"/>
          <p:cNvGraphicFramePr>
            <a:graphicFrameLocks noGrp="1"/>
          </p:cNvGraphicFramePr>
          <p:nvPr>
            <p:extLst>
              <p:ext uri="{D42A27DB-BD31-4B8C-83A1-F6EECF244321}">
                <p14:modId xmlns:p14="http://schemas.microsoft.com/office/powerpoint/2010/main" val="1987580110"/>
              </p:ext>
            </p:extLst>
          </p:nvPr>
        </p:nvGraphicFramePr>
        <p:xfrm>
          <a:off x="333375" y="2707357"/>
          <a:ext cx="5897713" cy="2089169"/>
        </p:xfrm>
        <a:graphic>
          <a:graphicData uri="http://schemas.openxmlformats.org/drawingml/2006/table">
            <a:tbl>
              <a:tblPr/>
              <a:tblGrid>
                <a:gridCol w="1001713">
                  <a:extLst>
                    <a:ext uri="{9D8B030D-6E8A-4147-A177-3AD203B41FA5}">
                      <a16:colId xmlns:a16="http://schemas.microsoft.com/office/drawing/2014/main" val="2033862265"/>
                    </a:ext>
                  </a:extLst>
                </a:gridCol>
                <a:gridCol w="1440000">
                  <a:extLst>
                    <a:ext uri="{9D8B030D-6E8A-4147-A177-3AD203B41FA5}">
                      <a16:colId xmlns:a16="http://schemas.microsoft.com/office/drawing/2014/main" val="1345278266"/>
                    </a:ext>
                  </a:extLst>
                </a:gridCol>
                <a:gridCol w="396000">
                  <a:extLst>
                    <a:ext uri="{9D8B030D-6E8A-4147-A177-3AD203B41FA5}">
                      <a16:colId xmlns:a16="http://schemas.microsoft.com/office/drawing/2014/main" val="1711057269"/>
                    </a:ext>
                  </a:extLst>
                </a:gridCol>
                <a:gridCol w="3060000">
                  <a:extLst>
                    <a:ext uri="{9D8B030D-6E8A-4147-A177-3AD203B41FA5}">
                      <a16:colId xmlns:a16="http://schemas.microsoft.com/office/drawing/2014/main" val="3806888703"/>
                    </a:ext>
                  </a:extLst>
                </a:gridCol>
              </a:tblGrid>
              <a:tr h="24381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種　　類</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金　　　額</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備　　　　考</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4041603212"/>
                  </a:ext>
                </a:extLst>
              </a:tr>
              <a:tr h="39677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現金・預金</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T="45708" marB="45708" anchor="ctr"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endPar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保有している現金・預金の総額を記入してください。</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2566722"/>
                  </a:ext>
                </a:extLst>
              </a:tr>
              <a:tr h="548601">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損害保険金</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T="45708" marB="45708" anchor="ctr"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endPar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損害保険の加入対象をチェックし、保険金の補償額を記入してください。</a:t>
                      </a: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火災　□水害　□地震　□事業中断</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25703488"/>
                  </a:ext>
                </a:extLst>
              </a:tr>
              <a:tr h="44279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会社資産</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T="45708" marB="45708" anchor="ctr"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endPar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株券等の売却可能な資産を記入してください。</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02338068"/>
                  </a:ext>
                </a:extLst>
              </a:tr>
              <a:tr h="45716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手元資金</a:t>
                      </a: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（計）</a:t>
                      </a:r>
                      <a:endParaRPr kumimoji="1" lang="ja-JP" altLang="en-US" sz="1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T="45708" marB="45708" anchor="ctr"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endParaRPr kumimoji="1" lang="ja-JP" altLang="en-US" sz="14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62986207"/>
                  </a:ext>
                </a:extLst>
              </a:tr>
            </a:tbl>
          </a:graphicData>
        </a:graphic>
      </p:graphicFrame>
      <p:sp>
        <p:nvSpPr>
          <p:cNvPr id="13342" name="Rectangle 30"/>
          <p:cNvSpPr>
            <a:spLocks noChangeArrowheads="1"/>
          </p:cNvSpPr>
          <p:nvPr/>
        </p:nvSpPr>
        <p:spPr bwMode="auto">
          <a:xfrm>
            <a:off x="333375" y="5142996"/>
            <a:ext cx="247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dirty="0">
                <a:latin typeface="ＭＳ ゴシック" panose="020B0609070205080204" pitchFamily="49" charset="-128"/>
                <a:ea typeface="ＭＳ ゴシック" panose="020B0609070205080204" pitchFamily="49" charset="-128"/>
              </a:rPr>
              <a:t>②</a:t>
            </a:r>
            <a:r>
              <a:rPr lang="ja-JP" altLang="en-US" sz="1200" b="0" dirty="0">
                <a:latin typeface="ＭＳ ゴシック" panose="020B0609070205080204" pitchFamily="49" charset="-128"/>
                <a:ea typeface="ＭＳ ゴシック" panose="020B0609070205080204" pitchFamily="49" charset="-128"/>
              </a:rPr>
              <a:t>復旧費用・その他支払額の予測</a:t>
            </a:r>
            <a:endParaRPr lang="ja-JP" altLang="en-US" sz="1800" b="0" dirty="0">
              <a:latin typeface="ＭＳ ゴシック" panose="020B0609070205080204" pitchFamily="49" charset="-128"/>
              <a:ea typeface="ＭＳ ゴシック" panose="020B0609070205080204" pitchFamily="49" charset="-128"/>
            </a:endParaRPr>
          </a:p>
        </p:txBody>
      </p:sp>
      <p:sp>
        <p:nvSpPr>
          <p:cNvPr id="13343" name="Text Box 31"/>
          <p:cNvSpPr txBox="1">
            <a:spLocks noChangeArrowheads="1"/>
          </p:cNvSpPr>
          <p:nvPr/>
        </p:nvSpPr>
        <p:spPr bwMode="auto">
          <a:xfrm>
            <a:off x="333374" y="920750"/>
            <a:ext cx="6271259"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88900" indent="-88900">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ポイントｰ</a:t>
            </a:r>
          </a:p>
          <a:p>
            <a:pPr eaLnBrk="1" hangingPunct="1"/>
            <a:endParaRPr lang="ja-JP" altLang="en-US" sz="800" b="0" dirty="0">
              <a:solidFill>
                <a:srgbClr val="808080"/>
              </a:solidFill>
              <a:latin typeface="ＭＳ ゴシック" panose="020B0609070205080204" pitchFamily="49" charset="-128"/>
              <a:ea typeface="ＭＳ ゴシック" panose="020B0609070205080204" pitchFamily="49" charset="-128"/>
            </a:endParaRPr>
          </a:p>
          <a:p>
            <a:pPr eaLnBrk="1" hangingPunct="1">
              <a:buFontTx/>
              <a:buChar char="•"/>
            </a:pPr>
            <a:r>
              <a:rPr lang="ja-JP" altLang="en-US" b="0" dirty="0">
                <a:latin typeface="ＭＳ ゴシック" panose="020B0609070205080204" pitchFamily="49" charset="-128"/>
                <a:ea typeface="ＭＳ ゴシック" panose="020B0609070205080204" pitchFamily="49" charset="-128"/>
              </a:rPr>
              <a:t>被災により、工場の操業が停止すると、収入が“ゼロ”になってしまいます。</a:t>
            </a:r>
          </a:p>
          <a:p>
            <a:pPr eaLnBrk="1" hangingPunct="1">
              <a:buFontTx/>
              <a:buChar char="•"/>
            </a:pPr>
            <a:r>
              <a:rPr lang="ja-JP" altLang="en-US" b="0" dirty="0">
                <a:latin typeface="ＭＳ ゴシック" panose="020B0609070205080204" pitchFamily="49" charset="-128"/>
                <a:ea typeface="ＭＳ ゴシック" panose="020B0609070205080204" pitchFamily="49" charset="-128"/>
              </a:rPr>
              <a:t>一方、支出は、被害を受けた設備などの復旧費用に加え、従業員の給与の支払いや買掛金の決済など、</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平常時と変わらず行う必要があります。</a:t>
            </a:r>
          </a:p>
          <a:p>
            <a:pPr eaLnBrk="1" hangingPunct="1">
              <a:buFontTx/>
              <a:buChar char="•"/>
            </a:pPr>
            <a:r>
              <a:rPr lang="ja-JP" altLang="en-US" b="0" dirty="0">
                <a:solidFill>
                  <a:schemeClr val="hlink"/>
                </a:solidFill>
                <a:latin typeface="ＭＳ ゴシック" panose="020B0609070205080204" pitchFamily="49" charset="-128"/>
                <a:ea typeface="ＭＳ ゴシック" panose="020B0609070205080204" pitchFamily="49" charset="-128"/>
              </a:rPr>
              <a:t>この項目では、あなたの会社で利用できる資金を整理するとともに、被災後の財務状況を簡単に見積もります。</a:t>
            </a:r>
          </a:p>
          <a:p>
            <a:pPr eaLnBrk="1" hangingPunct="1">
              <a:buFontTx/>
              <a:buChar char="•"/>
            </a:pPr>
            <a:r>
              <a:rPr lang="ja-JP" altLang="en-US" b="0" dirty="0">
                <a:latin typeface="ＭＳ ゴシック" panose="020B0609070205080204" pitchFamily="49" charset="-128"/>
                <a:ea typeface="ＭＳ ゴシック" panose="020B0609070205080204" pitchFamily="49" charset="-128"/>
              </a:rPr>
              <a:t>概算して得られた「手元資金」が、「復旧費用」よりも少ない場合は、緊急貸付についてあらかじめ取引のある金融機関に相談することをお勧めします。</a:t>
            </a:r>
            <a:endParaRPr lang="ja-JP" altLang="en-US" b="0" strike="sngStrike" dirty="0">
              <a:highlight>
                <a:srgbClr val="FFFF00"/>
              </a:highlight>
              <a:latin typeface="ＭＳ ゴシック" panose="020B0609070205080204" pitchFamily="49" charset="-128"/>
              <a:ea typeface="ＭＳ ゴシック" panose="020B0609070205080204" pitchFamily="49" charset="-128"/>
            </a:endParaRPr>
          </a:p>
        </p:txBody>
      </p:sp>
      <p:sp>
        <p:nvSpPr>
          <p:cNvPr id="13344" name="Text Box 32"/>
          <p:cNvSpPr txBox="1">
            <a:spLocks noChangeArrowheads="1"/>
          </p:cNvSpPr>
          <p:nvPr/>
        </p:nvSpPr>
        <p:spPr bwMode="auto">
          <a:xfrm>
            <a:off x="333375" y="615950"/>
            <a:ext cx="61912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400" b="0" dirty="0">
                <a:latin typeface="ＭＳ ゴシック" panose="020B0609070205080204" pitchFamily="49" charset="-128"/>
                <a:ea typeface="ＭＳ ゴシック" panose="020B0609070205080204" pitchFamily="49" charset="-128"/>
              </a:rPr>
              <a:t>２．４．３　財務面での被害想定</a:t>
            </a:r>
            <a:endParaRPr lang="ja-JP" altLang="en-US" b="0" dirty="0">
              <a:latin typeface="ＭＳ ゴシック" panose="020B0609070205080204" pitchFamily="49" charset="-128"/>
              <a:ea typeface="ＭＳ ゴシック" panose="020B0609070205080204" pitchFamily="49" charset="-128"/>
            </a:endParaRPr>
          </a:p>
        </p:txBody>
      </p:sp>
      <p:sp>
        <p:nvSpPr>
          <p:cNvPr id="114721" name="Text Box 33"/>
          <p:cNvSpPr txBox="1">
            <a:spLocks noChangeArrowheads="1"/>
          </p:cNvSpPr>
          <p:nvPr/>
        </p:nvSpPr>
        <p:spPr bwMode="auto">
          <a:xfrm>
            <a:off x="3260383" y="9647238"/>
            <a:ext cx="335647"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９</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13381" name="Text Box 81"/>
          <p:cNvSpPr txBox="1">
            <a:spLocks noChangeArrowheads="1"/>
          </p:cNvSpPr>
          <p:nvPr/>
        </p:nvSpPr>
        <p:spPr bwMode="auto">
          <a:xfrm>
            <a:off x="333375" y="4796538"/>
            <a:ext cx="61912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buFont typeface="HG丸ｺﾞｼｯｸM-PRO" panose="020F0600000000000000" pitchFamily="50" charset="-128"/>
              <a:buChar char="※"/>
            </a:pPr>
            <a:r>
              <a:rPr lang="ja-JP" altLang="en-US" sz="900" b="0" dirty="0">
                <a:solidFill>
                  <a:srgbClr val="808080"/>
                </a:solidFill>
                <a:latin typeface="ＭＳ ゴシック" panose="020B0609070205080204" pitchFamily="49" charset="-128"/>
                <a:ea typeface="ＭＳ ゴシック" panose="020B0609070205080204" pitchFamily="49" charset="-128"/>
              </a:rPr>
              <a:t>過去の被災企業の経験等により、一般的に１か月分の売上高程度を確保することが望ましいと考えられています。（中小企業庁「中小企業ＢＣＰ策定運用指針」より）</a:t>
            </a:r>
          </a:p>
        </p:txBody>
      </p:sp>
      <p:sp>
        <p:nvSpPr>
          <p:cNvPr id="13384" name="AutoShape 108"/>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3385" name="AutoShape 109"/>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3386" name="AutoShape 110"/>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3387" name="Text Box 111"/>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3388" name="Text Box 112"/>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把握する！</a:t>
            </a:r>
          </a:p>
        </p:txBody>
      </p:sp>
      <p:sp>
        <p:nvSpPr>
          <p:cNvPr id="13389" name="Text Box 113"/>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埋める！</a:t>
            </a:r>
          </a:p>
        </p:txBody>
      </p:sp>
      <p:sp>
        <p:nvSpPr>
          <p:cNvPr id="2" name="Text Box 2">
            <a:extLst>
              <a:ext uri="{FF2B5EF4-FFF2-40B4-BE49-F238E27FC236}">
                <a16:creationId xmlns:a16="http://schemas.microsoft.com/office/drawing/2014/main" id="{70946634-94EA-3BA2-26BC-9146E2EE9FD4}"/>
              </a:ext>
            </a:extLst>
          </p:cNvPr>
          <p:cNvSpPr txBox="1">
            <a:spLocks noChangeArrowheads="1"/>
          </p:cNvSpPr>
          <p:nvPr/>
        </p:nvSpPr>
        <p:spPr bwMode="auto">
          <a:xfrm>
            <a:off x="292572" y="8597900"/>
            <a:ext cx="5976938"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buFont typeface="HG丸ｺﾞｼｯｸM-PRO" panose="020F0600000000000000" pitchFamily="50" charset="-128"/>
              <a:buChar char="※"/>
            </a:pPr>
            <a:r>
              <a:rPr lang="ja-JP" altLang="en-US" sz="900" b="0" dirty="0">
                <a:solidFill>
                  <a:srgbClr val="777777"/>
                </a:solidFill>
                <a:latin typeface="ＭＳ ゴシック" panose="020B0609070205080204" pitchFamily="49" charset="-128"/>
                <a:ea typeface="ＭＳ ゴシック" panose="020B0609070205080204" pitchFamily="49" charset="-128"/>
              </a:rPr>
              <a:t>財務面での被害を細かく予測することは困難です。ここでは目安と考え、概ねの計算で結構です。</a:t>
            </a:r>
          </a:p>
          <a:p>
            <a:pPr eaLnBrk="1" hangingPunct="1">
              <a:buFont typeface="HG丸ｺﾞｼｯｸM-PRO" panose="020F0600000000000000" pitchFamily="50" charset="-128"/>
              <a:buChar char="※"/>
            </a:pPr>
            <a:r>
              <a:rPr lang="ja-JP" altLang="en-US" sz="900" b="0" dirty="0">
                <a:solidFill>
                  <a:srgbClr val="777777"/>
                </a:solidFill>
                <a:latin typeface="ＭＳ ゴシック" panose="020B0609070205080204" pitchFamily="49" charset="-128"/>
                <a:ea typeface="ＭＳ ゴシック" panose="020B0609070205080204" pitchFamily="49" charset="-128"/>
              </a:rPr>
              <a:t>損害保険金は、被災後すぐに支払われない場合もありますので、被災直後の資金繰りへの寄与は期待できないと考えてください。</a:t>
            </a:r>
          </a:p>
          <a:p>
            <a:pPr eaLnBrk="1" hangingPunct="1">
              <a:buFont typeface="HG丸ｺﾞｼｯｸM-PRO" panose="020F0600000000000000" pitchFamily="50" charset="-128"/>
              <a:buChar char="※"/>
            </a:pPr>
            <a:r>
              <a:rPr lang="ja-JP" altLang="en-US" sz="900" b="0" dirty="0">
                <a:solidFill>
                  <a:srgbClr val="777777"/>
                </a:solidFill>
                <a:latin typeface="ＭＳ ゴシック" panose="020B0609070205080204" pitchFamily="49" charset="-128"/>
                <a:ea typeface="ＭＳ ゴシック" panose="020B0609070205080204" pitchFamily="49" charset="-128"/>
              </a:rPr>
              <a:t>復旧期間・再調達期間は、工場の操業停止期間中であっても必要となる給与等の支払額を概算するために用います。</a:t>
            </a:r>
          </a:p>
        </p:txBody>
      </p:sp>
      <p:graphicFrame>
        <p:nvGraphicFramePr>
          <p:cNvPr id="3" name="Group 114">
            <a:extLst>
              <a:ext uri="{FF2B5EF4-FFF2-40B4-BE49-F238E27FC236}">
                <a16:creationId xmlns:a16="http://schemas.microsoft.com/office/drawing/2014/main" id="{110D73C4-17D0-7306-DC63-A39DEA549461}"/>
              </a:ext>
            </a:extLst>
          </p:cNvPr>
          <p:cNvGraphicFramePr>
            <a:graphicFrameLocks noGrp="1"/>
          </p:cNvGraphicFramePr>
          <p:nvPr>
            <p:extLst>
              <p:ext uri="{D42A27DB-BD31-4B8C-83A1-F6EECF244321}">
                <p14:modId xmlns:p14="http://schemas.microsoft.com/office/powerpoint/2010/main" val="788216851"/>
              </p:ext>
            </p:extLst>
          </p:nvPr>
        </p:nvGraphicFramePr>
        <p:xfrm>
          <a:off x="333375" y="5400171"/>
          <a:ext cx="5950272" cy="3081221"/>
        </p:xfrm>
        <a:graphic>
          <a:graphicData uri="http://schemas.openxmlformats.org/drawingml/2006/table">
            <a:tbl>
              <a:tblPr/>
              <a:tblGrid>
                <a:gridCol w="1440000">
                  <a:extLst>
                    <a:ext uri="{9D8B030D-6E8A-4147-A177-3AD203B41FA5}">
                      <a16:colId xmlns:a16="http://schemas.microsoft.com/office/drawing/2014/main" val="3654223482"/>
                    </a:ext>
                  </a:extLst>
                </a:gridCol>
                <a:gridCol w="1080000">
                  <a:extLst>
                    <a:ext uri="{9D8B030D-6E8A-4147-A177-3AD203B41FA5}">
                      <a16:colId xmlns:a16="http://schemas.microsoft.com/office/drawing/2014/main" val="1908366501"/>
                    </a:ext>
                  </a:extLst>
                </a:gridCol>
                <a:gridCol w="216000">
                  <a:extLst>
                    <a:ext uri="{9D8B030D-6E8A-4147-A177-3AD203B41FA5}">
                      <a16:colId xmlns:a16="http://schemas.microsoft.com/office/drawing/2014/main" val="210246106"/>
                    </a:ext>
                  </a:extLst>
                </a:gridCol>
                <a:gridCol w="442232">
                  <a:extLst>
                    <a:ext uri="{9D8B030D-6E8A-4147-A177-3AD203B41FA5}">
                      <a16:colId xmlns:a16="http://schemas.microsoft.com/office/drawing/2014/main" val="1554978676"/>
                    </a:ext>
                  </a:extLst>
                </a:gridCol>
                <a:gridCol w="360000">
                  <a:extLst>
                    <a:ext uri="{9D8B030D-6E8A-4147-A177-3AD203B41FA5}">
                      <a16:colId xmlns:a16="http://schemas.microsoft.com/office/drawing/2014/main" val="1167693386"/>
                    </a:ext>
                  </a:extLst>
                </a:gridCol>
                <a:gridCol w="360040">
                  <a:extLst>
                    <a:ext uri="{9D8B030D-6E8A-4147-A177-3AD203B41FA5}">
                      <a16:colId xmlns:a16="http://schemas.microsoft.com/office/drawing/2014/main" val="1612614555"/>
                    </a:ext>
                  </a:extLst>
                </a:gridCol>
                <a:gridCol w="540000">
                  <a:extLst>
                    <a:ext uri="{9D8B030D-6E8A-4147-A177-3AD203B41FA5}">
                      <a16:colId xmlns:a16="http://schemas.microsoft.com/office/drawing/2014/main" val="778167531"/>
                    </a:ext>
                  </a:extLst>
                </a:gridCol>
                <a:gridCol w="252000">
                  <a:extLst>
                    <a:ext uri="{9D8B030D-6E8A-4147-A177-3AD203B41FA5}">
                      <a16:colId xmlns:a16="http://schemas.microsoft.com/office/drawing/2014/main" val="617855304"/>
                    </a:ext>
                  </a:extLst>
                </a:gridCol>
                <a:gridCol w="900000">
                  <a:extLst>
                    <a:ext uri="{9D8B030D-6E8A-4147-A177-3AD203B41FA5}">
                      <a16:colId xmlns:a16="http://schemas.microsoft.com/office/drawing/2014/main" val="2852970419"/>
                    </a:ext>
                  </a:extLst>
                </a:gridCol>
                <a:gridCol w="360000">
                  <a:extLst>
                    <a:ext uri="{9D8B030D-6E8A-4147-A177-3AD203B41FA5}">
                      <a16:colId xmlns:a16="http://schemas.microsoft.com/office/drawing/2014/main" val="3863435893"/>
                    </a:ext>
                  </a:extLst>
                </a:gridCol>
              </a:tblGrid>
              <a:tr h="39632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復旧期間・</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再調達期間</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tcPr>
                </a:tc>
                <a:tc gridSpan="7">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復旧費用・その他支払額</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733446030"/>
                  </a:ext>
                </a:extLst>
              </a:tr>
              <a:tr h="42672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事業所建物</a:t>
                      </a: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72000" marR="72000" marT="36000" marB="36000" anchor="b"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72000" marT="36000" marB="36000" anchor="b"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gridSpan="6">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72000" marR="72000" marT="36000" marB="36000" anchor="ctr"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tcPr>
                </a:tc>
                <a:tc hMerge="1">
                  <a:txBody>
                    <a:bodyPr/>
                    <a:lstStyle/>
                    <a:p>
                      <a:endParaRPr kumimoji="1" lang="ja-JP" altLang="en-US"/>
                    </a:p>
                  </a:txBody>
                  <a:tcPr/>
                </a:tc>
                <a:tc>
                  <a:txBody>
                    <a:bodyPr/>
                    <a:lstStyle/>
                    <a:p>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endParaRPr kumimoji="1" lang="ja-JP" altLang="en-US" dirty="0">
                        <a:latin typeface="ＭＳ ゴシック" panose="020B0609070205080204" pitchFamily="49" charset="-128"/>
                        <a:ea typeface="ＭＳ ゴシック" panose="020B0609070205080204" pitchFamily="49" charset="-128"/>
                      </a:endParaRPr>
                    </a:p>
                  </a:txBody>
                  <a:tcPr marL="72000" marR="72000" marT="36000" marB="36000" anchor="ctr"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46144492"/>
                  </a:ext>
                </a:extLst>
              </a:tr>
              <a:tr h="42672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設備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機械及び装置</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72000" marR="72000" marT="36000" marB="36000" anchor="b"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72000" marT="36000" marB="36000" anchor="b"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6">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72000" marR="72000" marT="36000" marB="36000" anchor="ctr"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tcPr>
                </a:tc>
                <a:tc hMerge="1">
                  <a:txBody>
                    <a:bodyPr/>
                    <a:lstStyle/>
                    <a:p>
                      <a:endParaRPr kumimoji="1" lang="ja-JP" altLang="en-US"/>
                    </a:p>
                  </a:txBody>
                  <a:tcPr/>
                </a:tc>
                <a:tc>
                  <a:txBody>
                    <a:bodyPr/>
                    <a:lstStyle/>
                    <a:p>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endParaRPr kumimoji="1" lang="ja-JP" altLang="en-US" dirty="0">
                        <a:latin typeface="ＭＳ ゴシック" panose="020B0609070205080204" pitchFamily="49" charset="-128"/>
                        <a:ea typeface="ＭＳ ゴシック" panose="020B0609070205080204" pitchFamily="49" charset="-128"/>
                      </a:endParaRPr>
                    </a:p>
                  </a:txBody>
                  <a:tcPr marL="72000" marR="72000" marT="36000" marB="36000" anchor="ctr"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98622931"/>
                  </a:ext>
                </a:extLst>
              </a:tr>
              <a:tr h="42672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備品</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工具・器具</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72000" marR="72000" marT="36000" marB="36000" anchor="b"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72000" marT="36000" marB="36000" anchor="b"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6">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72000" marR="72000" marT="36000" marB="36000" anchor="ctr"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tcPr>
                </a:tc>
                <a:tc hMerge="1">
                  <a:txBody>
                    <a:bodyPr/>
                    <a:lstStyle/>
                    <a:p>
                      <a:endParaRPr kumimoji="1" lang="ja-JP" altLang="en-US"/>
                    </a:p>
                  </a:txBody>
                  <a:tcPr/>
                </a:tc>
                <a:tc>
                  <a:txBody>
                    <a:bodyPr/>
                    <a:lstStyle/>
                    <a:p>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endParaRPr kumimoji="1" lang="ja-JP" altLang="en-US" dirty="0">
                        <a:latin typeface="ＭＳ ゴシック" panose="020B0609070205080204" pitchFamily="49" charset="-128"/>
                        <a:ea typeface="ＭＳ ゴシック" panose="020B0609070205080204" pitchFamily="49" charset="-128"/>
                      </a:endParaRPr>
                    </a:p>
                  </a:txBody>
                  <a:tcPr marL="72000" marR="72000" marT="36000" marB="36000" anchor="ctr"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92300137"/>
                  </a:ext>
                </a:extLst>
              </a:tr>
              <a:tr h="213362">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小　計</a:t>
                      </a: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上記の最大値を記入</a:t>
                      </a:r>
                    </a:p>
                  </a:txBody>
                  <a:tcPr marL="72000" marR="72000" marT="36000" marB="36000" anchor="b"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endParaRPr kumimoji="1" lang="ja-JP" altLang="en-US" sz="800" b="1" dirty="0">
                        <a:latin typeface="ＭＳ ゴシック" panose="020B0609070205080204" pitchFamily="49" charset="-128"/>
                        <a:ea typeface="ＭＳ ゴシック" panose="020B0609070205080204" pitchFamily="49" charset="-128"/>
                      </a:endParaRPr>
                    </a:p>
                  </a:txBody>
                  <a:tcPr marL="72000" marR="72000" marT="36000" marB="36000" anchor="b"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rowSpan="2" gridSpan="6">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72000" marR="72000" marT="36000" marB="36000" anchor="ctr"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lnL w="12700" cap="flat" cmpd="sng" algn="ctr">
                      <a:solidFill>
                        <a:srgbClr val="000000"/>
                      </a:solidFill>
                      <a:prstDash val="solid"/>
                      <a:round/>
                      <a:headEnd type="none" w="med" len="med"/>
                      <a:tailEnd type="none" w="med" len="med"/>
                    </a:lnL>
                  </a:tcPr>
                </a:tc>
                <a:tc rowSpan="2" hMerge="1">
                  <a:txBody>
                    <a:bodyPr/>
                    <a:lstStyle/>
                    <a:p>
                      <a:endParaRPr kumimoji="1" lang="ja-JP" altLang="en-US"/>
                    </a:p>
                  </a:txBody>
                  <a:tcPr/>
                </a:tc>
                <a:tc rowSpan="2">
                  <a:txBody>
                    <a:bodyPr/>
                    <a:lstStyle/>
                    <a:p>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endParaRPr kumimoji="1" lang="ja-JP" altLang="en-US" b="1" dirty="0">
                        <a:latin typeface="ＭＳ ゴシック" panose="020B0609070205080204" pitchFamily="49" charset="-128"/>
                        <a:ea typeface="ＭＳ ゴシック" panose="020B0609070205080204" pitchFamily="49" charset="-128"/>
                      </a:endParaRPr>
                    </a:p>
                  </a:txBody>
                  <a:tcPr marL="72000" marR="72000" marT="36000" marB="36000" anchor="ctr"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83433219"/>
                  </a:ext>
                </a:extLst>
              </a:tr>
              <a:tr h="213362">
                <a:tc vMerge="1">
                  <a:txBody>
                    <a:bodyPr/>
                    <a:lstStyle/>
                    <a:p>
                      <a:endParaRPr kumimoji="1" lang="ja-JP" altLang="en-US"/>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1200" b="1"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endParaRPr>
                    </a:p>
                  </a:txBody>
                  <a:tcPr marL="72000" marR="72000" marT="36000" marB="36000" anchor="b"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endParaRPr kumimoji="1" lang="ja-JP" altLang="en-US" sz="1400" b="1" dirty="0">
                        <a:latin typeface="ＭＳ ゴシック" panose="020B0609070205080204" pitchFamily="49" charset="-128"/>
                        <a:ea typeface="ＭＳ ゴシック" panose="020B0609070205080204" pitchFamily="49" charset="-128"/>
                      </a:endParaRPr>
                    </a:p>
                  </a:txBody>
                  <a:tcPr marL="72000" marR="72000" marT="36000" marB="36000" anchor="b"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6"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229002827"/>
                  </a:ext>
                </a:extLst>
              </a:tr>
              <a:tr h="213362">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平時からの支払</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（従業員給与など）</a:t>
                      </a: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上記の最大値を記入</a:t>
                      </a:r>
                    </a:p>
                  </a:txBody>
                  <a:tcPr marL="72000" marR="72000" marT="36000" marB="36000" anchor="b"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endParaRPr kumimoji="1" lang="ja-JP" altLang="en-US" sz="800" dirty="0">
                        <a:latin typeface="ＭＳ ゴシック" panose="020B0609070205080204" pitchFamily="49" charset="-128"/>
                        <a:ea typeface="ＭＳ ゴシック" panose="020B0609070205080204" pitchFamily="49" charset="-128"/>
                      </a:endParaRPr>
                    </a:p>
                  </a:txBody>
                  <a:tcPr marL="72000" marR="72000" marT="36000" marB="36000" anchor="b" horzOverflow="overflow">
                    <a:lnL w="6350" cap="flat" cmpd="sng" algn="ctr">
                      <a:noFill/>
                      <a:prstDash val="solid"/>
                      <a:round/>
                      <a:headEnd type="none" w="med" len="med"/>
                      <a:tailEnd type="none" w="med" len="med"/>
                    </a:lnL>
                    <a:lnT w="1270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一日</a:t>
                      </a:r>
                      <a:br>
                        <a:rPr kumimoji="1" lang="en-US" altLang="ja-JP" sz="8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8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あ</a:t>
                      </a: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たり 　　　　　　　　</a:t>
                      </a:r>
                    </a:p>
                  </a:txBody>
                  <a:tcPr marL="0" marR="0" marT="36000" marB="36000" anchor="ctr" horzOverflow="overflow">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万円</a:t>
                      </a:r>
                      <a:r>
                        <a:rPr kumimoji="1" lang="en-US" altLang="ja-JP" sz="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a:t>
                      </a:r>
                      <a:endPar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日＝</a:t>
                      </a:r>
                      <a:endPar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万円</a:t>
                      </a:r>
                      <a:endPar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72000" marT="36000" marB="36000" anchor="ctr"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a:noFill/>
                    </a:lnTlToBr>
                    <a:lnBlToTr>
                      <a:noFill/>
                    </a:lnBlToTr>
                    <a:noFill/>
                  </a:tcPr>
                </a:tc>
                <a:extLst>
                  <a:ext uri="{0D108BD9-81ED-4DB2-BD59-A6C34878D82A}">
                    <a16:rowId xmlns:a16="http://schemas.microsoft.com/office/drawing/2014/main" val="2211502995"/>
                  </a:ext>
                </a:extLst>
              </a:tr>
              <a:tr h="213362">
                <a:tc vMerge="1">
                  <a:txBody>
                    <a:bodyPr/>
                    <a:lstStyle/>
                    <a:p>
                      <a:endParaRPr kumimoji="1" lang="ja-JP" altLang="en-US"/>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endParaRPr>
                    </a:p>
                  </a:txBody>
                  <a:tcPr marL="72000" marR="72000" marT="36000" marB="36000" anchor="b"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endParaRPr kumimoji="1" lang="ja-JP" altLang="en-US" sz="1400" dirty="0">
                        <a:latin typeface="ＭＳ ゴシック" panose="020B0609070205080204" pitchFamily="49" charset="-128"/>
                        <a:ea typeface="ＭＳ ゴシック" panose="020B0609070205080204" pitchFamily="49" charset="-128"/>
                      </a:endParaRPr>
                    </a:p>
                  </a:txBody>
                  <a:tcPr marL="72000" marR="72000" marT="36000" marB="36000" anchor="b" horzOverflow="overflow">
                    <a:lnL w="6350" cap="flat" cmpd="sng" algn="ctr">
                      <a:noFill/>
                      <a:prstDash val="solid"/>
                      <a:round/>
                      <a:headEnd type="none" w="med" len="med"/>
                      <a:tailEnd type="none" w="med" len="med"/>
                    </a:lnL>
                    <a:lnT w="6350" cap="flat" cmpd="sng" algn="ctr">
                      <a:noFill/>
                      <a:prstDash val="solid"/>
                      <a:round/>
                      <a:headEnd type="none" w="med" len="med"/>
                      <a:tailEnd type="none" w="med" len="med"/>
                    </a:lnT>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916042623"/>
                  </a:ext>
                </a:extLst>
              </a:tr>
              <a:tr h="213362">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合計</a:t>
                      </a:r>
                    </a:p>
                  </a:txBody>
                  <a:tcPr marL="54000" marR="54000" marT="54011" marB="540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上記の最大値を記入</a:t>
                      </a:r>
                    </a:p>
                  </a:txBody>
                  <a:tcPr marL="72000" marR="72000" marT="36000" marB="36000" anchor="b"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endParaRPr kumimoji="1" lang="ja-JP" altLang="en-US" sz="800" b="1" dirty="0">
                        <a:latin typeface="ＭＳ ゴシック" panose="020B0609070205080204" pitchFamily="49" charset="-128"/>
                        <a:ea typeface="ＭＳ ゴシック" panose="020B0609070205080204" pitchFamily="49" charset="-128"/>
                      </a:endParaRPr>
                    </a:p>
                  </a:txBody>
                  <a:tcPr marL="72000" marR="72000" marT="36000" marB="36000" anchor="b" horzOverflow="overflow">
                    <a:lnL w="6350" cap="flat" cmpd="sng" algn="ctr">
                      <a:noFill/>
                      <a:prstDash val="solid"/>
                      <a:round/>
                      <a:headEnd type="none" w="med" len="med"/>
                      <a:tailEnd type="none" w="med" len="med"/>
                    </a:lnL>
                    <a:lnB w="6350" cap="flat" cmpd="sng" algn="ctr">
                      <a:noFill/>
                      <a:prstDash val="solid"/>
                      <a:round/>
                      <a:headEnd type="none" w="med" len="med"/>
                      <a:tailEnd type="none" w="med" len="med"/>
                    </a:lnB>
                  </a:tcPr>
                </a:tc>
                <a:tc rowSpan="2" gridSpan="6">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72000" marR="72000" marT="36000" marB="36000" anchor="ctr" horzOverflow="overflow">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rowSpan="2" hMerge="1">
                  <a:txBody>
                    <a:bodyPr/>
                    <a:lstStyle/>
                    <a:p>
                      <a:endParaRPr kumimoji="1" lang="ja-JP" altLang="en-US"/>
                    </a:p>
                  </a:txBody>
                  <a:tcPr/>
                </a:tc>
                <a:tc rowSpan="2">
                  <a:txBody>
                    <a:bodyPr/>
                    <a:lstStyle/>
                    <a:p>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endParaRPr kumimoji="1" lang="ja-JP" altLang="en-US" b="1" dirty="0">
                        <a:latin typeface="ＭＳ ゴシック" panose="020B0609070205080204" pitchFamily="49" charset="-128"/>
                        <a:ea typeface="ＭＳ ゴシック" panose="020B0609070205080204" pitchFamily="49" charset="-128"/>
                      </a:endParaRPr>
                    </a:p>
                  </a:txBody>
                  <a:tcPr marL="72000" marR="72000" marT="36000" marB="36000" anchor="ctr" horzOverflow="overflow">
                    <a:lnL w="6350" cap="flat" cmpd="sng" algn="ctr">
                      <a:noFill/>
                      <a:prstDash val="solid"/>
                      <a:round/>
                      <a:headEnd type="none" w="med" len="med"/>
                      <a:tailEnd type="none" w="med" len="med"/>
                    </a:lnL>
                  </a:tcPr>
                </a:tc>
                <a:extLst>
                  <a:ext uri="{0D108BD9-81ED-4DB2-BD59-A6C34878D82A}">
                    <a16:rowId xmlns:a16="http://schemas.microsoft.com/office/drawing/2014/main" val="2106992659"/>
                  </a:ext>
                </a:extLst>
              </a:tr>
              <a:tr h="213362">
                <a:tc vMerge="1">
                  <a:txBody>
                    <a:bodyPr/>
                    <a:lstStyle/>
                    <a:p>
                      <a:endParaRPr kumimoji="1" lang="ja-JP" altLang="en-US"/>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1200" b="1"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endParaRPr>
                    </a:p>
                  </a:txBody>
                  <a:tcPr marL="72000" marR="72000" marT="36000" marB="36000" anchor="b"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endParaRPr kumimoji="1" lang="ja-JP" altLang="en-US" sz="1400" b="1" dirty="0">
                        <a:latin typeface="ＭＳ ゴシック" panose="020B0609070205080204" pitchFamily="49" charset="-128"/>
                        <a:ea typeface="ＭＳ ゴシック" panose="020B0609070205080204" pitchFamily="49" charset="-128"/>
                      </a:endParaRPr>
                    </a:p>
                  </a:txBody>
                  <a:tcPr marL="72000" marR="72000" marT="36000" marB="36000" anchor="b" horzOverflow="overflow">
                    <a:lnL w="6350" cap="flat" cmpd="sng" algn="ctr">
                      <a:noFill/>
                      <a:prstDash val="solid"/>
                      <a:round/>
                      <a:headEnd type="none" w="med" len="med"/>
                      <a:tailEnd type="none" w="med" len="med"/>
                    </a:lnL>
                    <a:lnT w="6350" cap="flat" cmpd="sng" algn="ctr">
                      <a:noFill/>
                      <a:prstDash val="solid"/>
                      <a:round/>
                      <a:headEnd type="none" w="med" len="med"/>
                      <a:tailEnd type="none" w="med" len="med"/>
                    </a:lnT>
                  </a:tcPr>
                </a:tc>
                <a:tc gridSpan="6"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015603490"/>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a:extLst>
              <a:ext uri="{FF2B5EF4-FFF2-40B4-BE49-F238E27FC236}">
                <a16:creationId xmlns:a16="http://schemas.microsoft.com/office/drawing/2014/main" id="{B77AB15E-01C2-B821-A6F1-68717FAB5188}"/>
              </a:ext>
            </a:extLst>
          </p:cNvPr>
          <p:cNvGrpSpPr/>
          <p:nvPr/>
        </p:nvGrpSpPr>
        <p:grpSpPr>
          <a:xfrm>
            <a:off x="2227070" y="9345488"/>
            <a:ext cx="2438786" cy="384979"/>
            <a:chOff x="2227070" y="9324820"/>
            <a:chExt cx="2438786" cy="384979"/>
          </a:xfrm>
        </p:grpSpPr>
        <p:sp>
          <p:nvSpPr>
            <p:cNvPr id="4" name="二等辺三角形 3">
              <a:extLst>
                <a:ext uri="{FF2B5EF4-FFF2-40B4-BE49-F238E27FC236}">
                  <a16:creationId xmlns:a16="http://schemas.microsoft.com/office/drawing/2014/main" id="{38227898-BB21-433B-8A90-824177578A39}"/>
                </a:ext>
              </a:extLst>
            </p:cNvPr>
            <p:cNvSpPr/>
            <p:nvPr/>
          </p:nvSpPr>
          <p:spPr bwMode="auto">
            <a:xfrm flipV="1">
              <a:off x="2354247" y="9324820"/>
              <a:ext cx="2184432" cy="384979"/>
            </a:xfrm>
            <a:prstGeom prst="triangle">
              <a:avLst>
                <a:gd name="adj" fmla="val 50000"/>
              </a:avLst>
            </a:prstGeom>
            <a:solidFill>
              <a:schemeClr val="bg2">
                <a:lumMod val="20000"/>
                <a:lumOff val="80000"/>
              </a:schemeClr>
            </a:solidFill>
            <a:ln w="2857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14456" name="Text Box 278"/>
            <p:cNvSpPr txBox="1">
              <a:spLocks noChangeArrowheads="1"/>
            </p:cNvSpPr>
            <p:nvPr/>
          </p:nvSpPr>
          <p:spPr bwMode="auto">
            <a:xfrm>
              <a:off x="2227070" y="9416925"/>
              <a:ext cx="2438786" cy="2637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100" b="0" dirty="0">
                  <a:latin typeface="ＭＳ ゴシック" panose="020B0609070205080204" pitchFamily="49" charset="-128"/>
                  <a:ea typeface="ＭＳ ゴシック" panose="020B0609070205080204" pitchFamily="49" charset="-128"/>
                </a:rPr>
                <a:t>ＳＴＥＰ２の各種経営資源の設問へ</a:t>
              </a:r>
            </a:p>
          </p:txBody>
        </p:sp>
      </p:grpSp>
      <p:sp>
        <p:nvSpPr>
          <p:cNvPr id="14338" name="AutoShape 2"/>
          <p:cNvSpPr>
            <a:spLocks noChangeArrowheads="1"/>
          </p:cNvSpPr>
          <p:nvPr/>
        </p:nvSpPr>
        <p:spPr bwMode="auto">
          <a:xfrm>
            <a:off x="115888" y="1065213"/>
            <a:ext cx="6624637" cy="417512"/>
          </a:xfrm>
          <a:prstGeom prst="roundRect">
            <a:avLst>
              <a:gd name="adj" fmla="val 16667"/>
            </a:avLst>
          </a:prstGeom>
          <a:solidFill>
            <a:srgbClr val="CCFF99"/>
          </a:solidFill>
          <a:ln w="6350">
            <a:solidFill>
              <a:srgbClr val="003300"/>
            </a:solidFill>
            <a:round/>
            <a:headEnd/>
            <a:tailEnd/>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4340" name="Text Box 4"/>
          <p:cNvSpPr txBox="1">
            <a:spLocks noChangeArrowheads="1"/>
          </p:cNvSpPr>
          <p:nvPr/>
        </p:nvSpPr>
        <p:spPr bwMode="auto">
          <a:xfrm>
            <a:off x="118889" y="2257409"/>
            <a:ext cx="233910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dirty="0">
                <a:latin typeface="ＭＳ ゴシック" panose="020B0609070205080204" pitchFamily="49" charset="-128"/>
                <a:ea typeface="ＭＳ ゴシック" panose="020B0609070205080204" pitchFamily="49" charset="-128"/>
              </a:rPr>
              <a:t>STEP</a:t>
            </a:r>
            <a:r>
              <a:rPr lang="ja-JP" altLang="en-US" sz="1200" b="0" dirty="0">
                <a:latin typeface="ＭＳ ゴシック" panose="020B0609070205080204" pitchFamily="49" charset="-128"/>
                <a:ea typeface="ＭＳ ゴシック" panose="020B0609070205080204" pitchFamily="49" charset="-128"/>
              </a:rPr>
              <a:t>１　重要な経営資源の抽出</a:t>
            </a:r>
          </a:p>
        </p:txBody>
      </p:sp>
      <p:sp>
        <p:nvSpPr>
          <p:cNvPr id="115717" name="Text Box 5"/>
          <p:cNvSpPr txBox="1">
            <a:spLocks noChangeArrowheads="1"/>
          </p:cNvSpPr>
          <p:nvPr/>
        </p:nvSpPr>
        <p:spPr bwMode="auto">
          <a:xfrm>
            <a:off x="3183440"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１０</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graphicFrame>
        <p:nvGraphicFramePr>
          <p:cNvPr id="116001" name="Group 289"/>
          <p:cNvGraphicFramePr>
            <a:graphicFrameLocks noGrp="1"/>
          </p:cNvGraphicFramePr>
          <p:nvPr>
            <p:extLst>
              <p:ext uri="{D42A27DB-BD31-4B8C-83A1-F6EECF244321}">
                <p14:modId xmlns:p14="http://schemas.microsoft.com/office/powerpoint/2010/main" val="2816901944"/>
              </p:ext>
            </p:extLst>
          </p:nvPr>
        </p:nvGraphicFramePr>
        <p:xfrm>
          <a:off x="677873" y="2580461"/>
          <a:ext cx="5912838" cy="6665528"/>
        </p:xfrm>
        <a:graphic>
          <a:graphicData uri="http://schemas.openxmlformats.org/drawingml/2006/table">
            <a:tbl>
              <a:tblPr/>
              <a:tblGrid>
                <a:gridCol w="302855">
                  <a:extLst>
                    <a:ext uri="{9D8B030D-6E8A-4147-A177-3AD203B41FA5}">
                      <a16:colId xmlns:a16="http://schemas.microsoft.com/office/drawing/2014/main" val="2104106331"/>
                    </a:ext>
                  </a:extLst>
                </a:gridCol>
                <a:gridCol w="2333983">
                  <a:extLst>
                    <a:ext uri="{9D8B030D-6E8A-4147-A177-3AD203B41FA5}">
                      <a16:colId xmlns:a16="http://schemas.microsoft.com/office/drawing/2014/main" val="2389560408"/>
                    </a:ext>
                  </a:extLst>
                </a:gridCol>
                <a:gridCol w="1440000">
                  <a:extLst>
                    <a:ext uri="{9D8B030D-6E8A-4147-A177-3AD203B41FA5}">
                      <a16:colId xmlns:a16="http://schemas.microsoft.com/office/drawing/2014/main" val="344614311"/>
                    </a:ext>
                  </a:extLst>
                </a:gridCol>
                <a:gridCol w="576000">
                  <a:extLst>
                    <a:ext uri="{9D8B030D-6E8A-4147-A177-3AD203B41FA5}">
                      <a16:colId xmlns:a16="http://schemas.microsoft.com/office/drawing/2014/main" val="3914944808"/>
                    </a:ext>
                  </a:extLst>
                </a:gridCol>
                <a:gridCol w="1260000">
                  <a:extLst>
                    <a:ext uri="{9D8B030D-6E8A-4147-A177-3AD203B41FA5}">
                      <a16:colId xmlns:a16="http://schemas.microsoft.com/office/drawing/2014/main" val="3905054793"/>
                    </a:ext>
                  </a:extLst>
                </a:gridCol>
              </a:tblGrid>
              <a:tr h="234918">
                <a:tc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経営資源の区分</a:t>
                      </a: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重要な経営資源</a:t>
                      </a: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代替性</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の有無</a:t>
                      </a: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代替内容</a:t>
                      </a: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859623418"/>
                  </a:ext>
                </a:extLst>
              </a:tr>
              <a:tr h="217028">
                <a:tc rowSpan="4"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ヒト</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誰が必要ですか？</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何人必要ですか？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54523305"/>
                  </a:ext>
                </a:extLst>
              </a:tr>
              <a:tr h="217028">
                <a:tc gridSpan="2" vMerge="1">
                  <a:txBody>
                    <a:bodyPr/>
                    <a:lstStyle/>
                    <a:p>
                      <a:endParaRPr kumimoji="1" lang="ja-JP" altLang="en-US"/>
                    </a:p>
                  </a:txBody>
                  <a:tcPr/>
                </a:tc>
                <a:tc hMerge="1" vMerge="1">
                  <a:txBody>
                    <a:bodyPr/>
                    <a:lstStyle/>
                    <a:p>
                      <a:endParaRPr kumimoji="1" lang="ja-JP" altLang="en-US"/>
                    </a:p>
                  </a:txBody>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8618163"/>
                  </a:ext>
                </a:extLst>
              </a:tr>
              <a:tr h="217028">
                <a:tc gridSpan="2" vMerge="1">
                  <a:txBody>
                    <a:bodyPr/>
                    <a:lstStyle/>
                    <a:p>
                      <a:endParaRPr kumimoji="1" lang="ja-JP" altLang="en-US"/>
                    </a:p>
                  </a:txBody>
                  <a:tcPr/>
                </a:tc>
                <a:tc hMerge="1" vMerge="1">
                  <a:txBody>
                    <a:bodyPr/>
                    <a:lstStyle/>
                    <a:p>
                      <a:endParaRPr kumimoji="1" lang="ja-JP" altLang="en-US"/>
                    </a:p>
                  </a:txBody>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78428082"/>
                  </a:ext>
                </a:extLst>
              </a:tr>
              <a:tr h="217028">
                <a:tc gridSpan="2" vMerge="1">
                  <a:txBody>
                    <a:bodyPr/>
                    <a:lstStyle/>
                    <a:p>
                      <a:endParaRPr kumimoji="1" lang="ja-JP" altLang="en-US"/>
                    </a:p>
                  </a:txBody>
                  <a:tcPr>
                    <a:lnT w="12700" cap="flat" cmpd="sng" algn="ctr">
                      <a:solidFill>
                        <a:schemeClr val="tx1"/>
                      </a:solidFill>
                      <a:prstDash val="solid"/>
                      <a:round/>
                      <a:headEnd type="none" w="med" len="med"/>
                      <a:tailEnd type="none" w="med" len="med"/>
                    </a:lnT>
                  </a:tcPr>
                </a:tc>
                <a:tc hMerge="1" vMerge="1">
                  <a:txBody>
                    <a:bodyPr/>
                    <a:lstStyle/>
                    <a:p>
                      <a:endParaRPr kumimoji="1" lang="ja-JP" altLang="en-US"/>
                    </a:p>
                  </a:txBody>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43067887"/>
                  </a:ext>
                </a:extLst>
              </a:tr>
              <a:tr h="217028">
                <a:tc rowSpan="18">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3333FF"/>
                          </a:solidFill>
                          <a:effectLst/>
                          <a:uLnTx/>
                          <a:uFillTx/>
                          <a:latin typeface="ＭＳ ゴシック" panose="020B0609070205080204" pitchFamily="49" charset="-128"/>
                          <a:ea typeface="ＭＳ ゴシック" panose="020B0609070205080204" pitchFamily="49" charset="-128"/>
                          <a:cs typeface="+mn-cs"/>
                        </a:rPr>
                        <a:t>モノ</a:t>
                      </a:r>
                    </a:p>
                  </a:txBody>
                  <a:tcPr marL="36000" marR="36000" marT="0" marB="0" vert="eaVert" anchor="ct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施設</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どの</a:t>
                      </a: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t>施設が</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必要ですか？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19317009"/>
                  </a:ext>
                </a:extLst>
              </a:tr>
              <a:tr h="217028">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23747678"/>
                  </a:ext>
                </a:extLst>
              </a:tr>
              <a:tr h="217028">
                <a:tc vMerge="1">
                  <a:txBody>
                    <a:bodyPr/>
                    <a:lstStyle/>
                    <a:p>
                      <a:endParaRPr kumimoji="1" lang="ja-JP" altLang="en-US"/>
                    </a:p>
                  </a:txBody>
                  <a:tcPr/>
                </a:tc>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17869699"/>
                  </a:ext>
                </a:extLst>
              </a:tr>
              <a:tr h="217028">
                <a:tc vMerge="1">
                  <a:txBody>
                    <a:bodyPr/>
                    <a:lstStyle/>
                    <a:p>
                      <a:endParaRPr kumimoji="1" lang="ja-JP" altLang="en-US"/>
                    </a:p>
                  </a:txBody>
                  <a:tcPr/>
                </a:tc>
                <a:tc rowSpan="5">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設備・備品・車両等</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どの設備・備品・車両等が必要ですか？</a:t>
                      </a:r>
                    </a:p>
                  </a:txBody>
                  <a:tcPr marL="36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26569101"/>
                  </a:ext>
                </a:extLst>
              </a:tr>
              <a:tr h="21702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72157052"/>
                  </a:ext>
                </a:extLst>
              </a:tr>
              <a:tr h="217028">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98140052"/>
                  </a:ext>
                </a:extLst>
              </a:tr>
              <a:tr h="21702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19280972"/>
                  </a:ext>
                </a:extLst>
              </a:tr>
              <a:tr h="217028">
                <a:tc vMerge="1">
                  <a:txBody>
                    <a:bodyPr/>
                    <a:lstStyle/>
                    <a:p>
                      <a:endParaRPr kumimoji="1" lang="ja-JP" altLang="en-US"/>
                    </a:p>
                  </a:txBody>
                  <a:tcPr/>
                </a:tc>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1509272"/>
                  </a:ext>
                </a:extLst>
              </a:tr>
              <a:tr h="217028">
                <a:tc vMerge="1">
                  <a:txBody>
                    <a:bodyPr/>
                    <a:lstStyle/>
                    <a:p>
                      <a:endParaRPr kumimoji="1" lang="ja-JP" altLang="en-US"/>
                    </a:p>
                  </a:txBody>
                  <a:tcPr/>
                </a:tc>
                <a:tc rowSpan="5">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原材料・部品・</a:t>
                      </a:r>
                      <a:br>
                        <a:rPr kumimoji="1" lang="en-US" altLang="ja-JP"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br>
                      <a:r>
                        <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サプライヤー</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どの原材料・</a:t>
                      </a: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t>部品が必要</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ですか？</a:t>
                      </a:r>
                    </a:p>
                  </a:txBody>
                  <a:tcPr marL="36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77969325"/>
                  </a:ext>
                </a:extLst>
              </a:tr>
              <a:tr h="217028">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13685987"/>
                  </a:ext>
                </a:extLst>
              </a:tr>
              <a:tr h="217028">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57755532"/>
                  </a:ext>
                </a:extLst>
              </a:tr>
              <a:tr h="21702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75029503"/>
                  </a:ext>
                </a:extLst>
              </a:tr>
              <a:tr h="21702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96191381"/>
                  </a:ext>
                </a:extLst>
              </a:tr>
              <a:tr h="217028">
                <a:tc vMerge="1">
                  <a:txBody>
                    <a:bodyPr/>
                    <a:lstStyle/>
                    <a:p>
                      <a:endParaRPr kumimoji="1" lang="ja-JP" altLang="en-US"/>
                    </a:p>
                  </a:txBody>
                  <a:tcPr/>
                </a:tc>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物流</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入出荷等に関わる物流は？</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50297628"/>
                  </a:ext>
                </a:extLst>
              </a:tr>
              <a:tr h="21702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85294000"/>
                  </a:ext>
                </a:extLst>
              </a:tr>
              <a:tr h="217028">
                <a:tc vMerge="1">
                  <a:txBody>
                    <a:bodyPr/>
                    <a:lstStyle/>
                    <a:p>
                      <a:endParaRPr kumimoji="1" lang="ja-JP" altLang="en-US"/>
                    </a:p>
                  </a:txBody>
                  <a:tcPr/>
                </a:tc>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インフラ</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必要なインフラは？</a:t>
                      </a:r>
                      <a:endPar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78272036"/>
                  </a:ext>
                </a:extLst>
              </a:tr>
              <a:tr h="217028">
                <a:tc vMerge="1">
                  <a:txBody>
                    <a:bodyPr/>
                    <a:lstStyle/>
                    <a:p>
                      <a:endParaRPr kumimoji="1" lang="ja-JP" altLang="en-US"/>
                    </a:p>
                  </a:txBody>
                  <a:tcPr/>
                </a:tc>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33466482"/>
                  </a:ext>
                </a:extLst>
              </a:tr>
              <a:tr h="21702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82249322"/>
                  </a:ext>
                </a:extLst>
              </a:tr>
              <a:tr h="217028">
                <a:tc rowSpan="3"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システム・データ・書類</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どのシステムが必要ですか？</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データ・書類は何が必要ですか？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5474719"/>
                  </a:ext>
                </a:extLst>
              </a:tr>
              <a:tr h="217028">
                <a:tc gridSpan="2" vMerge="1">
                  <a:txBody>
                    <a:bodyPr/>
                    <a:lstStyle/>
                    <a:p>
                      <a:endParaRPr kumimoji="1" lang="ja-JP" altLang="en-US"/>
                    </a:p>
                  </a:txBody>
                  <a:tcPr>
                    <a:lnT w="12700" cap="flat" cmpd="sng" algn="ctr">
                      <a:solidFill>
                        <a:schemeClr val="tx1"/>
                      </a:solidFill>
                      <a:prstDash val="solid"/>
                      <a:round/>
                      <a:headEnd type="none" w="med" len="med"/>
                      <a:tailEnd type="none" w="med" len="med"/>
                    </a:lnT>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84696734"/>
                  </a:ext>
                </a:extLst>
              </a:tr>
              <a:tr h="21702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08407230"/>
                  </a:ext>
                </a:extLst>
              </a:tr>
              <a:tr h="217028">
                <a:tc rowSpan="2"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カネ</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運転資金にどれぐらいの額が必要ですか？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kumimoji="1" lang="ja-JP" altLang="en-US"/>
                    </a:p>
                  </a:txBody>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49146158"/>
                  </a:ext>
                </a:extLst>
              </a:tr>
              <a:tr h="217028">
                <a:tc gridSpan="2" vMerge="1">
                  <a:txBody>
                    <a:bodyPr/>
                    <a:lstStyle/>
                    <a:p>
                      <a:endParaRPr kumimoji="1" lang="ja-JP" altLang="en-US"/>
                    </a:p>
                  </a:txBody>
                  <a:tcPr>
                    <a:lnT w="12700" cap="flat" cmpd="sng" algn="ctr">
                      <a:solidFill>
                        <a:schemeClr val="tx1"/>
                      </a:solidFill>
                      <a:prstDash val="solid"/>
                      <a:round/>
                      <a:headEnd type="none" w="med" len="med"/>
                      <a:tailEnd type="none" w="med" len="med"/>
                    </a:lnT>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38144943"/>
                  </a:ext>
                </a:extLst>
              </a:tr>
              <a:tr h="217028">
                <a:tc rowSpan="2"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その他（協力会社等）</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35921429"/>
                  </a:ext>
                </a:extLst>
              </a:tr>
              <a:tr h="217028">
                <a:tc gridSpan="2" vMerge="1">
                  <a:txBody>
                    <a:bodyPr/>
                    <a:lstStyle/>
                    <a:p>
                      <a:endParaRPr kumimoji="1" lang="ja-JP" altLang="en-US"/>
                    </a:p>
                  </a:txBody>
                  <a:tcPr>
                    <a:lnT w="12700" cap="flat" cmpd="sng" algn="ctr">
                      <a:solidFill>
                        <a:schemeClr val="tx1"/>
                      </a:solidFill>
                      <a:prstDash val="solid"/>
                      <a:round/>
                      <a:headEnd type="none" w="med" len="med"/>
                      <a:tailEnd type="none" w="med" len="med"/>
                    </a:lnT>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10094469"/>
                  </a:ext>
                </a:extLst>
              </a:tr>
            </a:tbl>
          </a:graphicData>
        </a:graphic>
      </p:graphicFrame>
      <p:sp>
        <p:nvSpPr>
          <p:cNvPr id="14424" name="Text Box 117"/>
          <p:cNvSpPr txBox="1">
            <a:spLocks noChangeArrowheads="1"/>
          </p:cNvSpPr>
          <p:nvPr/>
        </p:nvSpPr>
        <p:spPr bwMode="auto">
          <a:xfrm>
            <a:off x="333375" y="623888"/>
            <a:ext cx="61912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400" b="0" dirty="0">
                <a:latin typeface="ＭＳ ゴシック" panose="020B0609070205080204" pitchFamily="49" charset="-128"/>
                <a:ea typeface="ＭＳ ゴシック" panose="020B0609070205080204" pitchFamily="49" charset="-128"/>
              </a:rPr>
              <a:t>２．５　被害想定に基づくＢＣＰ対応策の検討</a:t>
            </a:r>
          </a:p>
        </p:txBody>
      </p:sp>
      <p:sp>
        <p:nvSpPr>
          <p:cNvPr id="14425" name="Text Box 120"/>
          <p:cNvSpPr txBox="1">
            <a:spLocks noChangeArrowheads="1"/>
          </p:cNvSpPr>
          <p:nvPr/>
        </p:nvSpPr>
        <p:spPr bwMode="auto">
          <a:xfrm>
            <a:off x="115888" y="1484313"/>
            <a:ext cx="6669087" cy="7318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8900" indent="-88900">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b="0" dirty="0">
              <a:latin typeface="ＭＳ ゴシック" panose="020B0609070205080204" pitchFamily="49" charset="-128"/>
              <a:ea typeface="ＭＳ ゴシック" panose="020B0609070205080204" pitchFamily="49" charset="-128"/>
            </a:endParaRPr>
          </a:p>
          <a:p>
            <a:pPr eaLnBrk="1" hangingPunct="1">
              <a:buFontTx/>
              <a:buChar char="•"/>
            </a:pPr>
            <a:r>
              <a:rPr lang="ja-JP" altLang="en-US" b="0" dirty="0">
                <a:latin typeface="ＭＳ ゴシック" panose="020B0609070205080204" pitchFamily="49" charset="-128"/>
                <a:ea typeface="ＭＳ ゴシック" panose="020B0609070205080204" pitchFamily="49" charset="-128"/>
              </a:rPr>
              <a:t>「２</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２　重要業務の決定</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で決めた、あなたの会社の重要業務を対象</a:t>
            </a:r>
            <a:r>
              <a:rPr lang="ja-JP" altLang="en-US" b="0">
                <a:latin typeface="ＭＳ ゴシック" panose="020B0609070205080204" pitchFamily="49" charset="-128"/>
                <a:ea typeface="ＭＳ ゴシック" panose="020B0609070205080204" pitchFamily="49" charset="-128"/>
              </a:rPr>
              <a:t>に、</a:t>
            </a:r>
            <a:r>
              <a:rPr lang="en-US" altLang="ja-JP" b="0">
                <a:latin typeface="ＭＳ ゴシック" panose="020B0609070205080204" pitchFamily="49" charset="-128"/>
                <a:ea typeface="ＭＳ ゴシック" panose="020B0609070205080204" pitchFamily="49" charset="-128"/>
              </a:rPr>
              <a:t>STEP</a:t>
            </a:r>
            <a:r>
              <a:rPr lang="ja-JP" altLang="en-US" b="0">
                <a:latin typeface="ＭＳ ゴシック" panose="020B0609070205080204" pitchFamily="49" charset="-128"/>
                <a:ea typeface="ＭＳ ゴシック" panose="020B0609070205080204" pitchFamily="49" charset="-128"/>
              </a:rPr>
              <a:t>１</a:t>
            </a:r>
            <a:r>
              <a:rPr lang="ja-JP" altLang="en-US" b="0" dirty="0">
                <a:latin typeface="ＭＳ ゴシック" panose="020B0609070205080204" pitchFamily="49" charset="-128"/>
                <a:ea typeface="ＭＳ ゴシック" panose="020B0609070205080204" pitchFamily="49" charset="-128"/>
              </a:rPr>
              <a:t>では、どのような経営資源が必要なのかを整理</a:t>
            </a:r>
            <a:r>
              <a:rPr lang="ja-JP" altLang="en-US" b="0">
                <a:latin typeface="ＭＳ ゴシック" panose="020B0609070205080204" pitchFamily="49" charset="-128"/>
                <a:ea typeface="ＭＳ ゴシック" panose="020B0609070205080204" pitchFamily="49" charset="-128"/>
              </a:rPr>
              <a:t>し、</a:t>
            </a:r>
            <a:r>
              <a:rPr lang="en-US" altLang="ja-JP" b="0">
                <a:latin typeface="ＭＳ ゴシック" panose="020B0609070205080204" pitchFamily="49" charset="-128"/>
                <a:ea typeface="ＭＳ ゴシック" panose="020B0609070205080204" pitchFamily="49" charset="-128"/>
              </a:rPr>
              <a:t>STEP</a:t>
            </a:r>
            <a:r>
              <a:rPr lang="ja-JP" altLang="en-US" b="0">
                <a:latin typeface="ＭＳ ゴシック" panose="020B0609070205080204" pitchFamily="49" charset="-128"/>
                <a:ea typeface="ＭＳ ゴシック" panose="020B0609070205080204" pitchFamily="49" charset="-128"/>
              </a:rPr>
              <a:t>２</a:t>
            </a:r>
            <a:r>
              <a:rPr lang="ja-JP" altLang="en-US" b="0" dirty="0">
                <a:latin typeface="ＭＳ ゴシック" panose="020B0609070205080204" pitchFamily="49" charset="-128"/>
                <a:ea typeface="ＭＳ ゴシック" panose="020B0609070205080204" pitchFamily="49" charset="-128"/>
              </a:rPr>
              <a:t>では、大規模地震が発生すると、どのような状況（被害）になり、復旧目標までに事業を復旧させるには、どのような対応策を行う必要があるのかを検討します。</a:t>
            </a:r>
          </a:p>
        </p:txBody>
      </p:sp>
      <p:sp>
        <p:nvSpPr>
          <p:cNvPr id="14426" name="Oval 123"/>
          <p:cNvSpPr>
            <a:spLocks noChangeArrowheads="1"/>
          </p:cNvSpPr>
          <p:nvPr/>
        </p:nvSpPr>
        <p:spPr bwMode="auto">
          <a:xfrm>
            <a:off x="187325" y="1138238"/>
            <a:ext cx="649288" cy="231775"/>
          </a:xfrm>
          <a:prstGeom prst="ellipse">
            <a:avLst/>
          </a:prstGeom>
          <a:gradFill rotWithShape="1">
            <a:gsLst>
              <a:gs pos="0">
                <a:srgbClr val="FFFFFF"/>
              </a:gs>
              <a:gs pos="100000">
                <a:srgbClr val="DDDDDD"/>
              </a:gs>
            </a:gsLst>
            <a:path path="shape">
              <a:fillToRect l="50000" t="50000" r="50000" b="50000"/>
            </a:path>
          </a:gradFill>
          <a:ln w="28575">
            <a:solidFill>
              <a:srgbClr val="77777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4427" name="Text Box 124"/>
          <p:cNvSpPr txBox="1">
            <a:spLocks noChangeArrowheads="1"/>
          </p:cNvSpPr>
          <p:nvPr/>
        </p:nvSpPr>
        <p:spPr bwMode="auto">
          <a:xfrm>
            <a:off x="311808" y="1130300"/>
            <a:ext cx="474933"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360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en-US" altLang="ja-JP" sz="900" b="0" dirty="0">
                <a:latin typeface="ＭＳ ゴシック" panose="020B0609070205080204" pitchFamily="49" charset="-128"/>
                <a:ea typeface="ＭＳ ゴシック" panose="020B0609070205080204" pitchFamily="49" charset="-128"/>
              </a:rPr>
              <a:t>STEP</a:t>
            </a:r>
            <a:r>
              <a:rPr lang="ja-JP" altLang="en-US" sz="900" b="0" dirty="0">
                <a:latin typeface="ＭＳ ゴシック" panose="020B0609070205080204" pitchFamily="49" charset="-128"/>
                <a:ea typeface="ＭＳ ゴシック" panose="020B0609070205080204" pitchFamily="49" charset="-128"/>
              </a:rPr>
              <a:t>１</a:t>
            </a:r>
            <a:endParaRPr lang="en-US" altLang="ja-JP" sz="900" b="0" dirty="0">
              <a:latin typeface="ＭＳ ゴシック" panose="020B0609070205080204" pitchFamily="49" charset="-128"/>
              <a:ea typeface="ＭＳ ゴシック" panose="020B0609070205080204" pitchFamily="49" charset="-128"/>
            </a:endParaRPr>
          </a:p>
        </p:txBody>
      </p:sp>
      <p:sp>
        <p:nvSpPr>
          <p:cNvPr id="14428" name="Text Box 125"/>
          <p:cNvSpPr txBox="1">
            <a:spLocks noChangeArrowheads="1"/>
          </p:cNvSpPr>
          <p:nvPr/>
        </p:nvSpPr>
        <p:spPr bwMode="auto">
          <a:xfrm>
            <a:off x="836613" y="1085850"/>
            <a:ext cx="7191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800" b="0" dirty="0">
                <a:solidFill>
                  <a:srgbClr val="003300"/>
                </a:solidFill>
                <a:latin typeface="ＭＳ ゴシック" panose="020B0609070205080204" pitchFamily="49" charset="-128"/>
                <a:ea typeface="ＭＳ ゴシック" panose="020B0609070205080204" pitchFamily="49" charset="-128"/>
              </a:rPr>
              <a:t>重要な経営資源の抽出</a:t>
            </a:r>
          </a:p>
        </p:txBody>
      </p:sp>
      <p:sp>
        <p:nvSpPr>
          <p:cNvPr id="14429" name="Oval 126"/>
          <p:cNvSpPr>
            <a:spLocks noChangeArrowheads="1"/>
          </p:cNvSpPr>
          <p:nvPr/>
        </p:nvSpPr>
        <p:spPr bwMode="auto">
          <a:xfrm>
            <a:off x="1778000" y="1138238"/>
            <a:ext cx="649288" cy="231775"/>
          </a:xfrm>
          <a:prstGeom prst="ellipse">
            <a:avLst/>
          </a:prstGeom>
          <a:gradFill rotWithShape="1">
            <a:gsLst>
              <a:gs pos="0">
                <a:srgbClr val="FFFFFF"/>
              </a:gs>
              <a:gs pos="100000">
                <a:srgbClr val="DDDDDD"/>
              </a:gs>
            </a:gsLst>
            <a:path path="shape">
              <a:fillToRect l="50000" t="50000" r="50000" b="50000"/>
            </a:path>
          </a:gradFill>
          <a:ln w="28575">
            <a:solidFill>
              <a:srgbClr val="77777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4430" name="Text Box 127"/>
          <p:cNvSpPr txBox="1">
            <a:spLocks noChangeArrowheads="1"/>
          </p:cNvSpPr>
          <p:nvPr/>
        </p:nvSpPr>
        <p:spPr bwMode="auto">
          <a:xfrm>
            <a:off x="1854858" y="1130300"/>
            <a:ext cx="474933"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360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en-US" altLang="ja-JP" sz="900" b="0">
                <a:latin typeface="ＭＳ ゴシック" panose="020B0609070205080204" pitchFamily="49" charset="-128"/>
                <a:ea typeface="ＭＳ ゴシック" panose="020B0609070205080204" pitchFamily="49" charset="-128"/>
              </a:rPr>
              <a:t>STEP</a:t>
            </a:r>
            <a:r>
              <a:rPr lang="ja-JP" altLang="en-US" sz="900" b="0">
                <a:latin typeface="ＭＳ ゴシック" panose="020B0609070205080204" pitchFamily="49" charset="-128"/>
                <a:ea typeface="ＭＳ ゴシック" panose="020B0609070205080204" pitchFamily="49" charset="-128"/>
              </a:rPr>
              <a:t>２</a:t>
            </a:r>
            <a:endParaRPr lang="en-US" altLang="ja-JP" sz="900" b="0" dirty="0">
              <a:latin typeface="ＭＳ ゴシック" panose="020B0609070205080204" pitchFamily="49" charset="-128"/>
              <a:ea typeface="ＭＳ ゴシック" panose="020B0609070205080204" pitchFamily="49" charset="-128"/>
            </a:endParaRPr>
          </a:p>
        </p:txBody>
      </p:sp>
      <p:sp>
        <p:nvSpPr>
          <p:cNvPr id="14431" name="Text Box 128"/>
          <p:cNvSpPr txBox="1">
            <a:spLocks noChangeArrowheads="1"/>
          </p:cNvSpPr>
          <p:nvPr/>
        </p:nvSpPr>
        <p:spPr bwMode="auto">
          <a:xfrm>
            <a:off x="2419350" y="1085850"/>
            <a:ext cx="863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800" b="0" dirty="0">
                <a:solidFill>
                  <a:srgbClr val="003300"/>
                </a:solidFill>
                <a:latin typeface="ＭＳ ゴシック" panose="020B0609070205080204" pitchFamily="49" charset="-128"/>
                <a:ea typeface="ＭＳ ゴシック" panose="020B0609070205080204" pitchFamily="49" charset="-128"/>
              </a:rPr>
              <a:t>抽出した経営資源の評価</a:t>
            </a:r>
          </a:p>
        </p:txBody>
      </p:sp>
      <p:sp>
        <p:nvSpPr>
          <p:cNvPr id="14432" name="Oval 129"/>
          <p:cNvSpPr>
            <a:spLocks noChangeArrowheads="1"/>
          </p:cNvSpPr>
          <p:nvPr/>
        </p:nvSpPr>
        <p:spPr bwMode="auto">
          <a:xfrm>
            <a:off x="3429000" y="1138238"/>
            <a:ext cx="649288" cy="231775"/>
          </a:xfrm>
          <a:prstGeom prst="ellipse">
            <a:avLst/>
          </a:prstGeom>
          <a:gradFill rotWithShape="1">
            <a:gsLst>
              <a:gs pos="0">
                <a:srgbClr val="FFFFFF"/>
              </a:gs>
              <a:gs pos="100000">
                <a:srgbClr val="DDDDDD"/>
              </a:gs>
            </a:gsLst>
            <a:path path="shape">
              <a:fillToRect l="50000" t="50000" r="50000" b="50000"/>
            </a:path>
          </a:gradFill>
          <a:ln w="28575">
            <a:solidFill>
              <a:srgbClr val="77777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4433" name="Text Box 130"/>
          <p:cNvSpPr txBox="1">
            <a:spLocks noChangeArrowheads="1"/>
          </p:cNvSpPr>
          <p:nvPr/>
        </p:nvSpPr>
        <p:spPr bwMode="auto">
          <a:xfrm>
            <a:off x="3505858" y="1130300"/>
            <a:ext cx="474933"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360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en-US" altLang="ja-JP" sz="900" b="0">
                <a:latin typeface="ＭＳ ゴシック" panose="020B0609070205080204" pitchFamily="49" charset="-128"/>
                <a:ea typeface="ＭＳ ゴシック" panose="020B0609070205080204" pitchFamily="49" charset="-128"/>
              </a:rPr>
              <a:t>STEP</a:t>
            </a:r>
            <a:r>
              <a:rPr lang="ja-JP" altLang="en-US" sz="900" b="0">
                <a:latin typeface="ＭＳ ゴシック" panose="020B0609070205080204" pitchFamily="49" charset="-128"/>
                <a:ea typeface="ＭＳ ゴシック" panose="020B0609070205080204" pitchFamily="49" charset="-128"/>
              </a:rPr>
              <a:t>３</a:t>
            </a:r>
            <a:endParaRPr lang="en-US" altLang="ja-JP" sz="900" b="0" dirty="0">
              <a:latin typeface="ＭＳ ゴシック" panose="020B0609070205080204" pitchFamily="49" charset="-128"/>
              <a:ea typeface="ＭＳ ゴシック" panose="020B0609070205080204" pitchFamily="49" charset="-128"/>
            </a:endParaRPr>
          </a:p>
        </p:txBody>
      </p:sp>
      <p:sp>
        <p:nvSpPr>
          <p:cNvPr id="14434" name="Text Box 131"/>
          <p:cNvSpPr txBox="1">
            <a:spLocks noChangeArrowheads="1"/>
          </p:cNvSpPr>
          <p:nvPr/>
        </p:nvSpPr>
        <p:spPr bwMode="auto">
          <a:xfrm>
            <a:off x="4078288" y="1085850"/>
            <a:ext cx="9350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800" b="0" dirty="0">
                <a:solidFill>
                  <a:srgbClr val="003300"/>
                </a:solidFill>
                <a:latin typeface="ＭＳ ゴシック" panose="020B0609070205080204" pitchFamily="49" charset="-128"/>
                <a:ea typeface="ＭＳ ゴシック" panose="020B0609070205080204" pitchFamily="49" charset="-128"/>
              </a:rPr>
              <a:t>ＢＣＰ対応策の実施時期の決定</a:t>
            </a:r>
          </a:p>
        </p:txBody>
      </p:sp>
      <p:sp>
        <p:nvSpPr>
          <p:cNvPr id="14435" name="Oval 132"/>
          <p:cNvSpPr>
            <a:spLocks noChangeArrowheads="1"/>
          </p:cNvSpPr>
          <p:nvPr/>
        </p:nvSpPr>
        <p:spPr bwMode="auto">
          <a:xfrm>
            <a:off x="5230813" y="1138238"/>
            <a:ext cx="649287" cy="231775"/>
          </a:xfrm>
          <a:prstGeom prst="ellipse">
            <a:avLst/>
          </a:prstGeom>
          <a:gradFill rotWithShape="1">
            <a:gsLst>
              <a:gs pos="0">
                <a:srgbClr val="FFFFFF"/>
              </a:gs>
              <a:gs pos="100000">
                <a:srgbClr val="DDDDDD"/>
              </a:gs>
            </a:gsLst>
            <a:path path="shape">
              <a:fillToRect l="50000" t="50000" r="50000" b="50000"/>
            </a:path>
          </a:gradFill>
          <a:ln w="28575">
            <a:solidFill>
              <a:srgbClr val="77777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4436" name="Text Box 133"/>
          <p:cNvSpPr txBox="1">
            <a:spLocks noChangeArrowheads="1"/>
          </p:cNvSpPr>
          <p:nvPr/>
        </p:nvSpPr>
        <p:spPr bwMode="auto">
          <a:xfrm>
            <a:off x="5307670" y="1130300"/>
            <a:ext cx="474933"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360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en-US" altLang="ja-JP" sz="900" b="0">
                <a:latin typeface="ＭＳ ゴシック" panose="020B0609070205080204" pitchFamily="49" charset="-128"/>
                <a:ea typeface="ＭＳ ゴシック" panose="020B0609070205080204" pitchFamily="49" charset="-128"/>
              </a:rPr>
              <a:t>STEP</a:t>
            </a:r>
            <a:r>
              <a:rPr lang="ja-JP" altLang="en-US" sz="900" b="0">
                <a:latin typeface="ＭＳ ゴシック" panose="020B0609070205080204" pitchFamily="49" charset="-128"/>
                <a:ea typeface="ＭＳ ゴシック" panose="020B0609070205080204" pitchFamily="49" charset="-128"/>
              </a:rPr>
              <a:t>４</a:t>
            </a:r>
            <a:endParaRPr lang="en-US" altLang="ja-JP" sz="900" b="0" dirty="0">
              <a:latin typeface="ＭＳ ゴシック" panose="020B0609070205080204" pitchFamily="49" charset="-128"/>
              <a:ea typeface="ＭＳ ゴシック" panose="020B0609070205080204" pitchFamily="49" charset="-128"/>
            </a:endParaRPr>
          </a:p>
        </p:txBody>
      </p:sp>
      <p:sp>
        <p:nvSpPr>
          <p:cNvPr id="14437" name="Text Box 134"/>
          <p:cNvSpPr txBox="1">
            <a:spLocks noChangeArrowheads="1"/>
          </p:cNvSpPr>
          <p:nvPr/>
        </p:nvSpPr>
        <p:spPr bwMode="auto">
          <a:xfrm>
            <a:off x="5832475" y="1052513"/>
            <a:ext cx="909638"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lnSpc>
                <a:spcPct val="95000"/>
              </a:lnSpc>
            </a:pPr>
            <a:r>
              <a:rPr lang="ja-JP" altLang="en-US" sz="800" b="0" dirty="0">
                <a:solidFill>
                  <a:srgbClr val="003300"/>
                </a:solidFill>
                <a:latin typeface="ＭＳ ゴシック" panose="020B0609070205080204" pitchFamily="49" charset="-128"/>
                <a:ea typeface="ＭＳ ゴシック" panose="020B0609070205080204" pitchFamily="49" charset="-128"/>
              </a:rPr>
              <a:t>長期的なＢＣＰ対応策の実施 計画立案</a:t>
            </a:r>
          </a:p>
        </p:txBody>
      </p:sp>
      <p:sp>
        <p:nvSpPr>
          <p:cNvPr id="14438" name="Line 135"/>
          <p:cNvSpPr>
            <a:spLocks noChangeShapeType="1"/>
          </p:cNvSpPr>
          <p:nvPr/>
        </p:nvSpPr>
        <p:spPr bwMode="auto">
          <a:xfrm>
            <a:off x="1482725" y="1254125"/>
            <a:ext cx="215900" cy="0"/>
          </a:xfrm>
          <a:prstGeom prst="line">
            <a:avLst/>
          </a:prstGeom>
          <a:noFill/>
          <a:ln w="28575">
            <a:solidFill>
              <a:srgbClr val="00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14439" name="Line 136"/>
          <p:cNvSpPr>
            <a:spLocks noChangeShapeType="1"/>
          </p:cNvSpPr>
          <p:nvPr/>
        </p:nvSpPr>
        <p:spPr bwMode="auto">
          <a:xfrm>
            <a:off x="3140075" y="1254125"/>
            <a:ext cx="215900" cy="0"/>
          </a:xfrm>
          <a:prstGeom prst="line">
            <a:avLst/>
          </a:prstGeom>
          <a:noFill/>
          <a:ln w="28575">
            <a:solidFill>
              <a:srgbClr val="00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14440" name="Line 137"/>
          <p:cNvSpPr>
            <a:spLocks noChangeShapeType="1"/>
          </p:cNvSpPr>
          <p:nvPr/>
        </p:nvSpPr>
        <p:spPr bwMode="auto">
          <a:xfrm>
            <a:off x="4941888" y="1254125"/>
            <a:ext cx="215900" cy="0"/>
          </a:xfrm>
          <a:prstGeom prst="line">
            <a:avLst/>
          </a:prstGeom>
          <a:noFill/>
          <a:ln w="28575">
            <a:solidFill>
              <a:srgbClr val="00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14441" name="AutoShape 151"/>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4442" name="AutoShape 152"/>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4443" name="AutoShape 153"/>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4444" name="Text Box 154"/>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4445" name="Text Box 155"/>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把握する！</a:t>
            </a:r>
          </a:p>
        </p:txBody>
      </p:sp>
      <p:sp>
        <p:nvSpPr>
          <p:cNvPr id="14446" name="Text Box 156"/>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埋める！</a:t>
            </a:r>
          </a:p>
        </p:txBody>
      </p:sp>
      <p:graphicFrame>
        <p:nvGraphicFramePr>
          <p:cNvPr id="2" name="表 1">
            <a:extLst>
              <a:ext uri="{FF2B5EF4-FFF2-40B4-BE49-F238E27FC236}">
                <a16:creationId xmlns:a16="http://schemas.microsoft.com/office/drawing/2014/main" id="{B870A273-691B-C6F6-AC86-3466F19064F1}"/>
              </a:ext>
            </a:extLst>
          </p:cNvPr>
          <p:cNvGraphicFramePr>
            <a:graphicFrameLocks noGrp="1"/>
          </p:cNvGraphicFramePr>
          <p:nvPr>
            <p:extLst>
              <p:ext uri="{D42A27DB-BD31-4B8C-83A1-F6EECF244321}">
                <p14:modId xmlns:p14="http://schemas.microsoft.com/office/powerpoint/2010/main" val="3344100079"/>
              </p:ext>
            </p:extLst>
          </p:nvPr>
        </p:nvGraphicFramePr>
        <p:xfrm>
          <a:off x="166193" y="2570008"/>
          <a:ext cx="468000" cy="6675982"/>
        </p:xfrm>
        <a:graphic>
          <a:graphicData uri="http://schemas.openxmlformats.org/drawingml/2006/table">
            <a:tbl>
              <a:tblPr/>
              <a:tblGrid>
                <a:gridCol w="468000">
                  <a:extLst>
                    <a:ext uri="{9D8B030D-6E8A-4147-A177-3AD203B41FA5}">
                      <a16:colId xmlns:a16="http://schemas.microsoft.com/office/drawing/2014/main" val="2996627543"/>
                    </a:ext>
                  </a:extLst>
                </a:gridCol>
              </a:tblGrid>
              <a:tr h="1283813">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1279525" rtl="0" eaLnBrk="1" fontAlgn="ctr" latinLnBrk="0" hangingPunct="1">
                        <a:lnSpc>
                          <a:spcPct val="90000"/>
                        </a:lnSpc>
                        <a:spcBef>
                          <a:spcPct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重要業務である</a:t>
                      </a:r>
                    </a:p>
                  </a:txBody>
                  <a:tcPr marL="0" marR="0" marT="0" marB="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14655299"/>
                  </a:ext>
                </a:extLst>
              </a:tr>
              <a:tr h="3405441">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90000"/>
                        </a:lnSpc>
                        <a:spcBef>
                          <a:spcPct val="0"/>
                        </a:spcBef>
                        <a:spcAft>
                          <a:spcPct val="0"/>
                        </a:spcAft>
                        <a:buClrTx/>
                        <a:buSzTx/>
                        <a:buFontTx/>
                        <a:buNone/>
                        <a:tabLst/>
                        <a:defRPr/>
                      </a:pPr>
                      <a:endParaRPr kumimoji="1" lang="ja-JP" altLang="en-US" sz="1800" b="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endParaRPr>
                    </a:p>
                  </a:txBody>
                  <a:tcPr marL="0" marR="0" marT="0" marB="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70615854"/>
                  </a:ext>
                </a:extLst>
              </a:tr>
              <a:tr h="1986728">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defRPr/>
                      </a:pPr>
                      <a:r>
                        <a:rPr lang="ja-JP" altLang="en-US" sz="1200" b="0" dirty="0">
                          <a:latin typeface="ＭＳ ゴシック" panose="020B0609070205080204" pitchFamily="49" charset="-128"/>
                          <a:ea typeface="ＭＳ ゴシック" panose="020B0609070205080204" pitchFamily="49" charset="-128"/>
                        </a:rPr>
                        <a:t>には右表の経営資源が必要</a:t>
                      </a:r>
                    </a:p>
                  </a:txBody>
                  <a:tcPr marL="0" marR="0" marT="0" marB="0" vert="eaVert" anchor="ctr" horzOverflow="overflow">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587572"/>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3" name="Text Box 19"/>
          <p:cNvSpPr txBox="1">
            <a:spLocks noChangeArrowheads="1"/>
          </p:cNvSpPr>
          <p:nvPr/>
        </p:nvSpPr>
        <p:spPr bwMode="auto">
          <a:xfrm>
            <a:off x="4360" y="195089"/>
            <a:ext cx="403225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400" b="0" dirty="0">
                <a:latin typeface="ＭＳ ゴシック" panose="020B0609070205080204" pitchFamily="49" charset="-128"/>
                <a:ea typeface="ＭＳ ゴシック" panose="020B0609070205080204" pitchFamily="49" charset="-128"/>
              </a:rPr>
              <a:t>STEP</a:t>
            </a:r>
            <a:r>
              <a:rPr lang="ja-JP" altLang="en-US" sz="1400" b="0" dirty="0">
                <a:latin typeface="ＭＳ ゴシック" panose="020B0609070205080204" pitchFamily="49" charset="-128"/>
                <a:ea typeface="ＭＳ ゴシック" panose="020B0609070205080204" pitchFamily="49" charset="-128"/>
              </a:rPr>
              <a:t>２　抽出した経営資源の評価（１／３）</a:t>
            </a:r>
          </a:p>
        </p:txBody>
      </p:sp>
      <p:graphicFrame>
        <p:nvGraphicFramePr>
          <p:cNvPr id="93570" name="Group 386"/>
          <p:cNvGraphicFramePr>
            <a:graphicFrameLocks noGrp="1"/>
          </p:cNvGraphicFramePr>
          <p:nvPr>
            <p:extLst>
              <p:ext uri="{D42A27DB-BD31-4B8C-83A1-F6EECF244321}">
                <p14:modId xmlns:p14="http://schemas.microsoft.com/office/powerpoint/2010/main" val="1075250699"/>
              </p:ext>
            </p:extLst>
          </p:nvPr>
        </p:nvGraphicFramePr>
        <p:xfrm>
          <a:off x="405000" y="1425323"/>
          <a:ext cx="6048000" cy="2672253"/>
        </p:xfrm>
        <a:graphic>
          <a:graphicData uri="http://schemas.openxmlformats.org/drawingml/2006/table">
            <a:tbl>
              <a:tblPr/>
              <a:tblGrid>
                <a:gridCol w="2880000">
                  <a:extLst>
                    <a:ext uri="{9D8B030D-6E8A-4147-A177-3AD203B41FA5}">
                      <a16:colId xmlns:a16="http://schemas.microsoft.com/office/drawing/2014/main" val="3416415048"/>
                    </a:ext>
                  </a:extLst>
                </a:gridCol>
                <a:gridCol w="504000">
                  <a:extLst>
                    <a:ext uri="{9D8B030D-6E8A-4147-A177-3AD203B41FA5}">
                      <a16:colId xmlns:a16="http://schemas.microsoft.com/office/drawing/2014/main" val="3005084830"/>
                    </a:ext>
                  </a:extLst>
                </a:gridCol>
                <a:gridCol w="504000">
                  <a:extLst>
                    <a:ext uri="{9D8B030D-6E8A-4147-A177-3AD203B41FA5}">
                      <a16:colId xmlns:a16="http://schemas.microsoft.com/office/drawing/2014/main" val="2890129880"/>
                    </a:ext>
                  </a:extLst>
                </a:gridCol>
                <a:gridCol w="2160000">
                  <a:extLst>
                    <a:ext uri="{9D8B030D-6E8A-4147-A177-3AD203B41FA5}">
                      <a16:colId xmlns:a16="http://schemas.microsoft.com/office/drawing/2014/main" val="218707236"/>
                    </a:ext>
                  </a:extLst>
                </a:gridCol>
              </a:tblGrid>
              <a:tr h="27945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１</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で抽出した　</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2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ヒト　</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はい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（いいえの場合）対応策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19801287"/>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安否確認はできますか？（電話が使えない場合）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8">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06830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出社・待機の指示はできますか？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94646369"/>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従業員の身の回りの安全は確保できていますか？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946200"/>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就業時間外に発災した場合、事</a:t>
                      </a:r>
                      <a:r>
                        <a:rPr kumimoji="1" lang="ja-JP" altLang="en-US" sz="1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業所に</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出社する要員を決めていますか？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405529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応援要請は可能ですか？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830138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716225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extLst>
                  <a:ext uri="{0D108BD9-81ED-4DB2-BD59-A6C34878D82A}">
                    <a16:rowId xmlns:a16="http://schemas.microsoft.com/office/drawing/2014/main" val="1821193372"/>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9706269"/>
                  </a:ext>
                </a:extLst>
              </a:tr>
            </a:tbl>
          </a:graphicData>
        </a:graphic>
      </p:graphicFrame>
      <p:sp>
        <p:nvSpPr>
          <p:cNvPr id="93315" name="Text Box 131"/>
          <p:cNvSpPr txBox="1">
            <a:spLocks noChangeArrowheads="1"/>
          </p:cNvSpPr>
          <p:nvPr/>
        </p:nvSpPr>
        <p:spPr bwMode="auto">
          <a:xfrm>
            <a:off x="3183440"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１１</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pic>
        <p:nvPicPr>
          <p:cNvPr id="15486" name="Picture 36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9300" y="9362270"/>
            <a:ext cx="1511832" cy="3346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493" name="AutoShape 375"/>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5494" name="AutoShape 376"/>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5495" name="AutoShape 377"/>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5496" name="Text Box 378"/>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5497" name="Text Box 379"/>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把握する！</a:t>
            </a:r>
          </a:p>
        </p:txBody>
      </p:sp>
      <p:sp>
        <p:nvSpPr>
          <p:cNvPr id="15498" name="Text Box 380"/>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埋める！</a:t>
            </a:r>
          </a:p>
        </p:txBody>
      </p:sp>
      <p:graphicFrame>
        <p:nvGraphicFramePr>
          <p:cNvPr id="2" name="表 1">
            <a:extLst>
              <a:ext uri="{FF2B5EF4-FFF2-40B4-BE49-F238E27FC236}">
                <a16:creationId xmlns:a16="http://schemas.microsoft.com/office/drawing/2014/main" id="{190FF589-41F7-D7D3-02E9-EC58B2DA2B06}"/>
              </a:ext>
            </a:extLst>
          </p:cNvPr>
          <p:cNvGraphicFramePr>
            <a:graphicFrameLocks noGrp="1"/>
          </p:cNvGraphicFramePr>
          <p:nvPr>
            <p:extLst>
              <p:ext uri="{D42A27DB-BD31-4B8C-83A1-F6EECF244321}">
                <p14:modId xmlns:p14="http://schemas.microsoft.com/office/powerpoint/2010/main" val="1004934764"/>
              </p:ext>
            </p:extLst>
          </p:nvPr>
        </p:nvGraphicFramePr>
        <p:xfrm>
          <a:off x="416393" y="666164"/>
          <a:ext cx="5981791" cy="638910"/>
        </p:xfrm>
        <a:graphic>
          <a:graphicData uri="http://schemas.openxmlformats.org/drawingml/2006/table">
            <a:tbl>
              <a:tblPr/>
              <a:tblGrid>
                <a:gridCol w="649850">
                  <a:extLst>
                    <a:ext uri="{9D8B030D-6E8A-4147-A177-3AD203B41FA5}">
                      <a16:colId xmlns:a16="http://schemas.microsoft.com/office/drawing/2014/main" val="1817253645"/>
                    </a:ext>
                  </a:extLst>
                </a:gridCol>
                <a:gridCol w="374650">
                  <a:extLst>
                    <a:ext uri="{9D8B030D-6E8A-4147-A177-3AD203B41FA5}">
                      <a16:colId xmlns:a16="http://schemas.microsoft.com/office/drawing/2014/main" val="3593118771"/>
                    </a:ext>
                  </a:extLst>
                </a:gridCol>
                <a:gridCol w="3472198">
                  <a:extLst>
                    <a:ext uri="{9D8B030D-6E8A-4147-A177-3AD203B41FA5}">
                      <a16:colId xmlns:a16="http://schemas.microsoft.com/office/drawing/2014/main" val="4250036833"/>
                    </a:ext>
                  </a:extLst>
                </a:gridCol>
                <a:gridCol w="1485093">
                  <a:extLst>
                    <a:ext uri="{9D8B030D-6E8A-4147-A177-3AD203B41FA5}">
                      <a16:colId xmlns:a16="http://schemas.microsoft.com/office/drawing/2014/main" val="4138415489"/>
                    </a:ext>
                  </a:extLst>
                </a:gridCol>
              </a:tblGrid>
              <a:tr h="0">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重要業務</a:t>
                      </a: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anchor="ctr" horzOverflow="overflow">
                    <a:lnL w="38100" cap="flat" cmpd="sng" algn="ctr">
                      <a:solidFill>
                        <a:srgbClr val="FFC000"/>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FFC00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gridSpan="2">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72000" marR="0" marT="36000"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FFC00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hMerge="1">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endParaRPr>
                    </a:p>
                  </a:txBody>
                  <a:tcPr marL="72000" marR="72000" marT="36000"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FFC00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について、</a:t>
                      </a: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anchor="ctr" horzOverflow="overflow">
                    <a:lnL w="12700" cmpd="sng">
                      <a:noFill/>
                      <a:prstDash val="soli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35120315"/>
                  </a:ext>
                </a:extLst>
              </a:tr>
              <a:tr h="0">
                <a:tc gridSpan="4">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defRPr/>
                      </a:pPr>
                      <a:r>
                        <a:rPr lang="ja-JP" altLang="en-US" sz="1000" b="0" dirty="0">
                          <a:latin typeface="ＭＳ ゴシック" panose="020B0609070205080204" pitchFamily="49" charset="-128"/>
                          <a:ea typeface="ＭＳ ゴシック" panose="020B0609070205080204" pitchFamily="49" charset="-128"/>
                        </a:rPr>
                        <a:t>震度７の地震が発生した場合にも、</a:t>
                      </a:r>
                    </a:p>
                  </a:txBody>
                  <a:tcPr marL="72000" marR="0" marT="36000" marB="36000" anchor="ctr" horzOverflow="overflow">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ＭＳ Ｐ明朝" panose="02020600040205080304" pitchFamily="18" charset="-128"/>
                        <a:ea typeface="ＭＳ Ｐ明朝" panose="02020600040205080304" pitchFamily="18" charset="-128"/>
                      </a:endParaRPr>
                    </a:p>
                  </a:txBody>
                  <a:tcPr marL="90000" marR="90000" marT="46793" marB="46793" anchor="ctr" horzOverflow="overflow">
                    <a:lnL w="38100" cap="flat" cmpd="sng" algn="ctr">
                      <a:noFill/>
                      <a:prstDash val="solid"/>
                      <a:round/>
                      <a:headEnd type="none" w="med" len="med"/>
                      <a:tailEnd type="none" w="med" len="med"/>
                    </a:lnL>
                    <a:lnR w="38100" cap="flat" cmpd="sng" algn="ctr">
                      <a:solidFill>
                        <a:srgbClr val="FFC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val="3763994005"/>
                  </a:ext>
                </a:extLst>
              </a:tr>
              <a:tr h="0">
                <a:tc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復旧目標である</a:t>
                      </a: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anchor="ctr" horzOverflow="overflow">
                    <a:lnL w="38100" cap="flat" cmpd="sng" algn="ctr">
                      <a:solidFill>
                        <a:srgbClr val="FFC000"/>
                      </a:solid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C000"/>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ＭＳ Ｐ明朝" panose="02020600040205080304" pitchFamily="18" charset="-128"/>
                        <a:ea typeface="ＭＳ Ｐ明朝" panose="02020600040205080304" pitchFamily="18" charset="-128"/>
                      </a:endParaRPr>
                    </a:p>
                  </a:txBody>
                  <a:tcPr marL="72000" marR="72000" marT="36000"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C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72000" marR="0" marT="36000"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C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を目指す。</a:t>
                      </a: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anchor="ctr" horzOverflow="overflow">
                    <a:lnL w="38100" cap="flat" cmpd="sng" algn="ctr">
                      <a:noFill/>
                      <a:prstDash val="solid"/>
                      <a:round/>
                      <a:headEnd type="none" w="med" len="med"/>
                      <a:tailEnd type="none" w="med" len="med"/>
                    </a:lnL>
                    <a:lnR w="38100" cap="flat" cmpd="sng" algn="ctr">
                      <a:solidFill>
                        <a:srgbClr val="FFC000"/>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C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673890259"/>
                  </a:ext>
                </a:extLst>
              </a:tr>
            </a:tbl>
          </a:graphicData>
        </a:graphic>
      </p:graphicFrame>
      <p:graphicFrame>
        <p:nvGraphicFramePr>
          <p:cNvPr id="5" name="Group 386">
            <a:extLst>
              <a:ext uri="{FF2B5EF4-FFF2-40B4-BE49-F238E27FC236}">
                <a16:creationId xmlns:a16="http://schemas.microsoft.com/office/drawing/2014/main" id="{A6F26760-54F0-B188-33C5-8E86EBF383CC}"/>
              </a:ext>
            </a:extLst>
          </p:cNvPr>
          <p:cNvGraphicFramePr>
            <a:graphicFrameLocks noGrp="1"/>
          </p:cNvGraphicFramePr>
          <p:nvPr>
            <p:extLst>
              <p:ext uri="{D42A27DB-BD31-4B8C-83A1-F6EECF244321}">
                <p14:modId xmlns:p14="http://schemas.microsoft.com/office/powerpoint/2010/main" val="114838813"/>
              </p:ext>
            </p:extLst>
          </p:nvPr>
        </p:nvGraphicFramePr>
        <p:xfrm>
          <a:off x="394075" y="4180603"/>
          <a:ext cx="6048000" cy="2096253"/>
        </p:xfrm>
        <a:graphic>
          <a:graphicData uri="http://schemas.openxmlformats.org/drawingml/2006/table">
            <a:tbl>
              <a:tblPr/>
              <a:tblGrid>
                <a:gridCol w="2880000">
                  <a:extLst>
                    <a:ext uri="{9D8B030D-6E8A-4147-A177-3AD203B41FA5}">
                      <a16:colId xmlns:a16="http://schemas.microsoft.com/office/drawing/2014/main" val="3416415048"/>
                    </a:ext>
                  </a:extLst>
                </a:gridCol>
                <a:gridCol w="504000">
                  <a:extLst>
                    <a:ext uri="{9D8B030D-6E8A-4147-A177-3AD203B41FA5}">
                      <a16:colId xmlns:a16="http://schemas.microsoft.com/office/drawing/2014/main" val="3005084830"/>
                    </a:ext>
                  </a:extLst>
                </a:gridCol>
                <a:gridCol w="504000">
                  <a:extLst>
                    <a:ext uri="{9D8B030D-6E8A-4147-A177-3AD203B41FA5}">
                      <a16:colId xmlns:a16="http://schemas.microsoft.com/office/drawing/2014/main" val="2890129880"/>
                    </a:ext>
                  </a:extLst>
                </a:gridCol>
                <a:gridCol w="2160000">
                  <a:extLst>
                    <a:ext uri="{9D8B030D-6E8A-4147-A177-3AD203B41FA5}">
                      <a16:colId xmlns:a16="http://schemas.microsoft.com/office/drawing/2014/main" val="218707236"/>
                    </a:ext>
                  </a:extLst>
                </a:gridCol>
              </a:tblGrid>
              <a:tr h="27945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１</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で抽出した</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2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施設　</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はい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（いいえの場合）対応策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19801287"/>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新耐震設計法（昭和５６年以降）による設計ですか？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6">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06830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耐震診断／耐震補強は実施済みですか？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94646369"/>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ＢＣＰ対応拠点を複数検討していますか？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946200"/>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施設が使えない時の代替候補はありますか？</a:t>
                      </a:r>
                      <a:endParaRPr kumimoji="1" lang="ja-JP" altLang="ja-JP" sz="10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4055294"/>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716225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9706269"/>
                  </a:ext>
                </a:extLst>
              </a:tr>
            </a:tbl>
          </a:graphicData>
        </a:graphic>
      </p:graphicFrame>
      <p:graphicFrame>
        <p:nvGraphicFramePr>
          <p:cNvPr id="6" name="Group 386">
            <a:extLst>
              <a:ext uri="{FF2B5EF4-FFF2-40B4-BE49-F238E27FC236}">
                <a16:creationId xmlns:a16="http://schemas.microsoft.com/office/drawing/2014/main" id="{C73047E8-7780-DF71-1ED7-207B1D5B81B3}"/>
              </a:ext>
            </a:extLst>
          </p:cNvPr>
          <p:cNvGraphicFramePr>
            <a:graphicFrameLocks noGrp="1"/>
          </p:cNvGraphicFramePr>
          <p:nvPr>
            <p:extLst>
              <p:ext uri="{D42A27DB-BD31-4B8C-83A1-F6EECF244321}">
                <p14:modId xmlns:p14="http://schemas.microsoft.com/office/powerpoint/2010/main" val="506612036"/>
              </p:ext>
            </p:extLst>
          </p:nvPr>
        </p:nvGraphicFramePr>
        <p:xfrm>
          <a:off x="383288" y="6359883"/>
          <a:ext cx="6048000" cy="2919360"/>
        </p:xfrm>
        <a:graphic>
          <a:graphicData uri="http://schemas.openxmlformats.org/drawingml/2006/table">
            <a:tbl>
              <a:tblPr/>
              <a:tblGrid>
                <a:gridCol w="2880000">
                  <a:extLst>
                    <a:ext uri="{9D8B030D-6E8A-4147-A177-3AD203B41FA5}">
                      <a16:colId xmlns:a16="http://schemas.microsoft.com/office/drawing/2014/main" val="3416415048"/>
                    </a:ext>
                  </a:extLst>
                </a:gridCol>
                <a:gridCol w="504000">
                  <a:extLst>
                    <a:ext uri="{9D8B030D-6E8A-4147-A177-3AD203B41FA5}">
                      <a16:colId xmlns:a16="http://schemas.microsoft.com/office/drawing/2014/main" val="3005084830"/>
                    </a:ext>
                  </a:extLst>
                </a:gridCol>
                <a:gridCol w="504000">
                  <a:extLst>
                    <a:ext uri="{9D8B030D-6E8A-4147-A177-3AD203B41FA5}">
                      <a16:colId xmlns:a16="http://schemas.microsoft.com/office/drawing/2014/main" val="2890129880"/>
                    </a:ext>
                  </a:extLst>
                </a:gridCol>
                <a:gridCol w="2160000">
                  <a:extLst>
                    <a:ext uri="{9D8B030D-6E8A-4147-A177-3AD203B41FA5}">
                      <a16:colId xmlns:a16="http://schemas.microsoft.com/office/drawing/2014/main" val="218707236"/>
                    </a:ext>
                  </a:extLst>
                </a:gridCol>
              </a:tblGrid>
              <a:tr h="27945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１で抽出した</a:t>
                      </a:r>
                      <a:b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2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設備・備品・車両等　</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はい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（いいえの場合）対応策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19801287"/>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什器の固定対策は実施済みですか？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8">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06830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自社設備の耐震性を把握していますか？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94646369"/>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金型、治具、工具類</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の保管状況は万全ですか？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946200"/>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出火のおそれがある設備に地震感知器等を設置していますか？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405529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設備の点検・調整は必要ありますか（自社で対応可能ですか）？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830138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716225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extLst>
                  <a:ext uri="{0D108BD9-81ED-4DB2-BD59-A6C34878D82A}">
                    <a16:rowId xmlns:a16="http://schemas.microsoft.com/office/drawing/2014/main" val="2441820973"/>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9706269"/>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00" name="Text Box 210"/>
          <p:cNvSpPr txBox="1">
            <a:spLocks noChangeArrowheads="1"/>
          </p:cNvSpPr>
          <p:nvPr/>
        </p:nvSpPr>
        <p:spPr bwMode="auto">
          <a:xfrm>
            <a:off x="24573" y="210387"/>
            <a:ext cx="410368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400" b="0" dirty="0">
                <a:latin typeface="ＭＳ ゴシック" panose="020B0609070205080204" pitchFamily="49" charset="-128"/>
                <a:ea typeface="ＭＳ ゴシック" panose="020B0609070205080204" pitchFamily="49" charset="-128"/>
              </a:rPr>
              <a:t>STEP</a:t>
            </a:r>
            <a:r>
              <a:rPr lang="ja-JP" altLang="en-US" sz="1400" b="0" dirty="0">
                <a:latin typeface="ＭＳ ゴシック" panose="020B0609070205080204" pitchFamily="49" charset="-128"/>
                <a:ea typeface="ＭＳ ゴシック" panose="020B0609070205080204" pitchFamily="49" charset="-128"/>
              </a:rPr>
              <a:t>２　抽出した経営資源の評価（２／３）</a:t>
            </a:r>
          </a:p>
        </p:txBody>
      </p:sp>
      <p:sp>
        <p:nvSpPr>
          <p:cNvPr id="92294" name="Text Box 134"/>
          <p:cNvSpPr txBox="1">
            <a:spLocks noChangeArrowheads="1"/>
          </p:cNvSpPr>
          <p:nvPr/>
        </p:nvSpPr>
        <p:spPr bwMode="auto">
          <a:xfrm>
            <a:off x="3184233"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１２</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16511" name="AutoShape 316"/>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6512" name="AutoShape 317"/>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6513" name="AutoShape 318"/>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6514" name="Text Box 319"/>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6515" name="Text Box 320"/>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把握する！</a:t>
            </a:r>
          </a:p>
        </p:txBody>
      </p:sp>
      <p:sp>
        <p:nvSpPr>
          <p:cNvPr id="16516" name="Text Box 321"/>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埋める！</a:t>
            </a:r>
          </a:p>
        </p:txBody>
      </p:sp>
      <p:graphicFrame>
        <p:nvGraphicFramePr>
          <p:cNvPr id="3" name="Group 386">
            <a:extLst>
              <a:ext uri="{FF2B5EF4-FFF2-40B4-BE49-F238E27FC236}">
                <a16:creationId xmlns:a16="http://schemas.microsoft.com/office/drawing/2014/main" id="{595A7834-0A66-7143-CB06-FDADC805A5A2}"/>
              </a:ext>
            </a:extLst>
          </p:cNvPr>
          <p:cNvGraphicFramePr>
            <a:graphicFrameLocks noGrp="1"/>
          </p:cNvGraphicFramePr>
          <p:nvPr>
            <p:extLst>
              <p:ext uri="{D42A27DB-BD31-4B8C-83A1-F6EECF244321}">
                <p14:modId xmlns:p14="http://schemas.microsoft.com/office/powerpoint/2010/main" val="3918543239"/>
              </p:ext>
            </p:extLst>
          </p:nvPr>
        </p:nvGraphicFramePr>
        <p:xfrm>
          <a:off x="405000" y="842118"/>
          <a:ext cx="6048000" cy="2800080"/>
        </p:xfrm>
        <a:graphic>
          <a:graphicData uri="http://schemas.openxmlformats.org/drawingml/2006/table">
            <a:tbl>
              <a:tblPr/>
              <a:tblGrid>
                <a:gridCol w="2880000">
                  <a:extLst>
                    <a:ext uri="{9D8B030D-6E8A-4147-A177-3AD203B41FA5}">
                      <a16:colId xmlns:a16="http://schemas.microsoft.com/office/drawing/2014/main" val="3416415048"/>
                    </a:ext>
                  </a:extLst>
                </a:gridCol>
                <a:gridCol w="504000">
                  <a:extLst>
                    <a:ext uri="{9D8B030D-6E8A-4147-A177-3AD203B41FA5}">
                      <a16:colId xmlns:a16="http://schemas.microsoft.com/office/drawing/2014/main" val="3005084830"/>
                    </a:ext>
                  </a:extLst>
                </a:gridCol>
                <a:gridCol w="504000">
                  <a:extLst>
                    <a:ext uri="{9D8B030D-6E8A-4147-A177-3AD203B41FA5}">
                      <a16:colId xmlns:a16="http://schemas.microsoft.com/office/drawing/2014/main" val="2890129880"/>
                    </a:ext>
                  </a:extLst>
                </a:gridCol>
                <a:gridCol w="2160000">
                  <a:extLst>
                    <a:ext uri="{9D8B030D-6E8A-4147-A177-3AD203B41FA5}">
                      <a16:colId xmlns:a16="http://schemas.microsoft.com/office/drawing/2014/main" val="218707236"/>
                    </a:ext>
                  </a:extLst>
                </a:gridCol>
              </a:tblGrid>
              <a:tr h="27945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１で抽出した</a:t>
                      </a:r>
                      <a:br>
                        <a:rPr kumimoji="1" lang="en-US" altLang="ja-JP"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en-US" altLang="ja-JP"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1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原材料・部品・ｻﾌﾟﾗｲﾔー　</a:t>
                      </a:r>
                      <a:r>
                        <a:rPr kumimoji="1" lang="en-US" altLang="ja-JP"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はい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（いいえの場合）対応策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19801287"/>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rPr>
                        <a:t>原材料・部品の在庫状況はすぐに把握できますか？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8">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06830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rPr>
                        <a:t>原材料・部品の代替調達先を確保していますか？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94646369"/>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顧客側の安全在庫を把握していますか？</a:t>
                      </a:r>
                      <a:endParaRPr kumimoji="1" lang="ja-JP"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946200"/>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4055294"/>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830138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716225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extLst>
                  <a:ext uri="{0D108BD9-81ED-4DB2-BD59-A6C34878D82A}">
                    <a16:rowId xmlns:a16="http://schemas.microsoft.com/office/drawing/2014/main" val="1821193372"/>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9706269"/>
                  </a:ext>
                </a:extLst>
              </a:tr>
            </a:tbl>
          </a:graphicData>
        </a:graphic>
      </p:graphicFrame>
      <p:pic>
        <p:nvPicPr>
          <p:cNvPr id="4" name="Picture 366">
            <a:extLst>
              <a:ext uri="{FF2B5EF4-FFF2-40B4-BE49-F238E27FC236}">
                <a16:creationId xmlns:a16="http://schemas.microsoft.com/office/drawing/2014/main" id="{F8D5C114-0ECF-3DF8-9F73-ED39223C9CA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5759" y="9312576"/>
            <a:ext cx="1511832" cy="3346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Group 386">
            <a:extLst>
              <a:ext uri="{FF2B5EF4-FFF2-40B4-BE49-F238E27FC236}">
                <a16:creationId xmlns:a16="http://schemas.microsoft.com/office/drawing/2014/main" id="{B1C5A4B9-9AD2-4103-129C-B60FC869A1B1}"/>
              </a:ext>
            </a:extLst>
          </p:cNvPr>
          <p:cNvGraphicFramePr>
            <a:graphicFrameLocks noGrp="1"/>
          </p:cNvGraphicFramePr>
          <p:nvPr>
            <p:extLst>
              <p:ext uri="{D42A27DB-BD31-4B8C-83A1-F6EECF244321}">
                <p14:modId xmlns:p14="http://schemas.microsoft.com/office/powerpoint/2010/main" val="639313050"/>
              </p:ext>
            </p:extLst>
          </p:nvPr>
        </p:nvGraphicFramePr>
        <p:xfrm>
          <a:off x="405000" y="3773221"/>
          <a:ext cx="6048000" cy="2384253"/>
        </p:xfrm>
        <a:graphic>
          <a:graphicData uri="http://schemas.openxmlformats.org/drawingml/2006/table">
            <a:tbl>
              <a:tblPr/>
              <a:tblGrid>
                <a:gridCol w="2880000">
                  <a:extLst>
                    <a:ext uri="{9D8B030D-6E8A-4147-A177-3AD203B41FA5}">
                      <a16:colId xmlns:a16="http://schemas.microsoft.com/office/drawing/2014/main" val="3416415048"/>
                    </a:ext>
                  </a:extLst>
                </a:gridCol>
                <a:gridCol w="504000">
                  <a:extLst>
                    <a:ext uri="{9D8B030D-6E8A-4147-A177-3AD203B41FA5}">
                      <a16:colId xmlns:a16="http://schemas.microsoft.com/office/drawing/2014/main" val="3005084830"/>
                    </a:ext>
                  </a:extLst>
                </a:gridCol>
                <a:gridCol w="504000">
                  <a:extLst>
                    <a:ext uri="{9D8B030D-6E8A-4147-A177-3AD203B41FA5}">
                      <a16:colId xmlns:a16="http://schemas.microsoft.com/office/drawing/2014/main" val="2890129880"/>
                    </a:ext>
                  </a:extLst>
                </a:gridCol>
                <a:gridCol w="2160000">
                  <a:extLst>
                    <a:ext uri="{9D8B030D-6E8A-4147-A177-3AD203B41FA5}">
                      <a16:colId xmlns:a16="http://schemas.microsoft.com/office/drawing/2014/main" val="218707236"/>
                    </a:ext>
                  </a:extLst>
                </a:gridCol>
              </a:tblGrid>
              <a:tr h="27945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１</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で抽出した</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2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物流　</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はい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（いいえの場合）対応策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19801287"/>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lumMod val="95000"/>
                              <a:lumOff val="5000"/>
                            </a:schemeClr>
                          </a:solidFill>
                          <a:effectLst/>
                          <a:latin typeface="ＭＳ ゴシック" panose="020B0609070205080204" pitchFamily="49" charset="-128"/>
                          <a:ea typeface="ＭＳ ゴシック" panose="020B0609070205080204" pitchFamily="49" charset="-128"/>
                        </a:rPr>
                        <a:t>交通網の被災状況をすぐに把握できますか？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7">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06830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lumMod val="95000"/>
                              <a:lumOff val="5000"/>
                            </a:schemeClr>
                          </a:solidFill>
                          <a:effectLst/>
                          <a:latin typeface="ＭＳ ゴシック" panose="020B0609070205080204" pitchFamily="49" charset="-128"/>
                          <a:ea typeface="ＭＳ ゴシック" panose="020B0609070205080204" pitchFamily="49" charset="-128"/>
                        </a:rPr>
                        <a:t>配送業者と災害時の対応について協議していますか？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94646369"/>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配送業者の代替業者は考えてありますか？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946200"/>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4055294"/>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830138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716225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9706269"/>
                  </a:ext>
                </a:extLst>
              </a:tr>
            </a:tbl>
          </a:graphicData>
        </a:graphic>
      </p:graphicFrame>
      <p:graphicFrame>
        <p:nvGraphicFramePr>
          <p:cNvPr id="6" name="Group 386">
            <a:extLst>
              <a:ext uri="{FF2B5EF4-FFF2-40B4-BE49-F238E27FC236}">
                <a16:creationId xmlns:a16="http://schemas.microsoft.com/office/drawing/2014/main" id="{ACFC3365-53F9-B967-F854-9FF6EF209256}"/>
              </a:ext>
            </a:extLst>
          </p:cNvPr>
          <p:cNvGraphicFramePr>
            <a:graphicFrameLocks noGrp="1"/>
          </p:cNvGraphicFramePr>
          <p:nvPr>
            <p:extLst>
              <p:ext uri="{D42A27DB-BD31-4B8C-83A1-F6EECF244321}">
                <p14:modId xmlns:p14="http://schemas.microsoft.com/office/powerpoint/2010/main" val="846299586"/>
              </p:ext>
            </p:extLst>
          </p:nvPr>
        </p:nvGraphicFramePr>
        <p:xfrm>
          <a:off x="405000" y="6443298"/>
          <a:ext cx="6048000" cy="2672253"/>
        </p:xfrm>
        <a:graphic>
          <a:graphicData uri="http://schemas.openxmlformats.org/drawingml/2006/table">
            <a:tbl>
              <a:tblPr/>
              <a:tblGrid>
                <a:gridCol w="2880000">
                  <a:extLst>
                    <a:ext uri="{9D8B030D-6E8A-4147-A177-3AD203B41FA5}">
                      <a16:colId xmlns:a16="http://schemas.microsoft.com/office/drawing/2014/main" val="3416415048"/>
                    </a:ext>
                  </a:extLst>
                </a:gridCol>
                <a:gridCol w="504000">
                  <a:extLst>
                    <a:ext uri="{9D8B030D-6E8A-4147-A177-3AD203B41FA5}">
                      <a16:colId xmlns:a16="http://schemas.microsoft.com/office/drawing/2014/main" val="3005084830"/>
                    </a:ext>
                  </a:extLst>
                </a:gridCol>
                <a:gridCol w="504000">
                  <a:extLst>
                    <a:ext uri="{9D8B030D-6E8A-4147-A177-3AD203B41FA5}">
                      <a16:colId xmlns:a16="http://schemas.microsoft.com/office/drawing/2014/main" val="2890129880"/>
                    </a:ext>
                  </a:extLst>
                </a:gridCol>
                <a:gridCol w="2160000">
                  <a:extLst>
                    <a:ext uri="{9D8B030D-6E8A-4147-A177-3AD203B41FA5}">
                      <a16:colId xmlns:a16="http://schemas.microsoft.com/office/drawing/2014/main" val="218707236"/>
                    </a:ext>
                  </a:extLst>
                </a:gridCol>
              </a:tblGrid>
              <a:tr h="27945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１</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で抽出した</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2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インフラ　</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はい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（いいえの場合）対応策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19801287"/>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操業に必要なインフラを把握していますか？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8">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06830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電気・ガス・水道などが長期に停止した場合を想定した対処をしていますか？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94646369"/>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非常時の通信手段を検討していますか？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946200"/>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断水した時のトイレの対策はありますか？</a:t>
                      </a: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4055294"/>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830138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716225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extLst>
                  <a:ext uri="{0D108BD9-81ED-4DB2-BD59-A6C34878D82A}">
                    <a16:rowId xmlns:a16="http://schemas.microsoft.com/office/drawing/2014/main" val="2441820973"/>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9706269"/>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Text Box 8"/>
          <p:cNvSpPr txBox="1">
            <a:spLocks noChangeArrowheads="1"/>
          </p:cNvSpPr>
          <p:nvPr/>
        </p:nvSpPr>
        <p:spPr bwMode="auto">
          <a:xfrm>
            <a:off x="-1244" y="202337"/>
            <a:ext cx="388778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400" b="0" dirty="0">
                <a:latin typeface="ＭＳ ゴシック" panose="020B0609070205080204" pitchFamily="49" charset="-128"/>
                <a:ea typeface="ＭＳ ゴシック" panose="020B0609070205080204" pitchFamily="49" charset="-128"/>
              </a:rPr>
              <a:t>STEP</a:t>
            </a:r>
            <a:r>
              <a:rPr lang="ja-JP" altLang="en-US" sz="1400" b="0" dirty="0">
                <a:latin typeface="ＭＳ ゴシック" panose="020B0609070205080204" pitchFamily="49" charset="-128"/>
                <a:ea typeface="ＭＳ ゴシック" panose="020B0609070205080204" pitchFamily="49" charset="-128"/>
              </a:rPr>
              <a:t>２　抽出した経営資源の評価（３／３）</a:t>
            </a:r>
          </a:p>
        </p:txBody>
      </p:sp>
      <p:sp>
        <p:nvSpPr>
          <p:cNvPr id="97399" name="Text Box 119"/>
          <p:cNvSpPr txBox="1">
            <a:spLocks noChangeArrowheads="1"/>
          </p:cNvSpPr>
          <p:nvPr/>
        </p:nvSpPr>
        <p:spPr bwMode="auto">
          <a:xfrm>
            <a:off x="3184233"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１３</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17536" name="AutoShape 281"/>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7537" name="AutoShape 282"/>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7538" name="AutoShape 283"/>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7539" name="Text Box 284"/>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7540" name="Text Box 285"/>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把握する！</a:t>
            </a:r>
          </a:p>
        </p:txBody>
      </p:sp>
      <p:sp>
        <p:nvSpPr>
          <p:cNvPr id="17541" name="Text Box 286"/>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埋める！</a:t>
            </a:r>
          </a:p>
        </p:txBody>
      </p:sp>
      <p:graphicFrame>
        <p:nvGraphicFramePr>
          <p:cNvPr id="3" name="Group 386">
            <a:extLst>
              <a:ext uri="{FF2B5EF4-FFF2-40B4-BE49-F238E27FC236}">
                <a16:creationId xmlns:a16="http://schemas.microsoft.com/office/drawing/2014/main" id="{C06F8247-0C55-964A-6057-6E2F15099897}"/>
              </a:ext>
            </a:extLst>
          </p:cNvPr>
          <p:cNvGraphicFramePr>
            <a:graphicFrameLocks noGrp="1"/>
          </p:cNvGraphicFramePr>
          <p:nvPr>
            <p:extLst>
              <p:ext uri="{D42A27DB-BD31-4B8C-83A1-F6EECF244321}">
                <p14:modId xmlns:p14="http://schemas.microsoft.com/office/powerpoint/2010/main" val="2632170787"/>
              </p:ext>
            </p:extLst>
          </p:nvPr>
        </p:nvGraphicFramePr>
        <p:xfrm>
          <a:off x="405000" y="824790"/>
          <a:ext cx="6048000" cy="2741760"/>
        </p:xfrm>
        <a:graphic>
          <a:graphicData uri="http://schemas.openxmlformats.org/drawingml/2006/table">
            <a:tbl>
              <a:tblPr/>
              <a:tblGrid>
                <a:gridCol w="2880000">
                  <a:extLst>
                    <a:ext uri="{9D8B030D-6E8A-4147-A177-3AD203B41FA5}">
                      <a16:colId xmlns:a16="http://schemas.microsoft.com/office/drawing/2014/main" val="3416415048"/>
                    </a:ext>
                  </a:extLst>
                </a:gridCol>
                <a:gridCol w="504000">
                  <a:extLst>
                    <a:ext uri="{9D8B030D-6E8A-4147-A177-3AD203B41FA5}">
                      <a16:colId xmlns:a16="http://schemas.microsoft.com/office/drawing/2014/main" val="3005084830"/>
                    </a:ext>
                  </a:extLst>
                </a:gridCol>
                <a:gridCol w="504000">
                  <a:extLst>
                    <a:ext uri="{9D8B030D-6E8A-4147-A177-3AD203B41FA5}">
                      <a16:colId xmlns:a16="http://schemas.microsoft.com/office/drawing/2014/main" val="2890129880"/>
                    </a:ext>
                  </a:extLst>
                </a:gridCol>
                <a:gridCol w="2160000">
                  <a:extLst>
                    <a:ext uri="{9D8B030D-6E8A-4147-A177-3AD203B41FA5}">
                      <a16:colId xmlns:a16="http://schemas.microsoft.com/office/drawing/2014/main" val="218707236"/>
                    </a:ext>
                  </a:extLst>
                </a:gridCol>
              </a:tblGrid>
              <a:tr h="27945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１で抽出した</a:t>
                      </a:r>
                      <a:b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2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ｼｽﾃﾑ・ﾃﾞｰﾀ・書類　</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はい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（いいえの場合）対応策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19801287"/>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基幹ｼｽﾃﾑ、ﾃﾞｰﾀｻｰﾊﾞの耐震対策は万全ですか？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8">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06830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ﾃﾞｰﾀのﾊﾞｯｸｱｯﾌﾟは定期的に行っていますか？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94646369"/>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特に重要なﾃﾞｰﾀは特別な保管を行っていますか？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946200"/>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重要な書類はすぐに持ち出せる状態ですか？</a:t>
                      </a: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4055294"/>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830138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716225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extLst>
                  <a:ext uri="{0D108BD9-81ED-4DB2-BD59-A6C34878D82A}">
                    <a16:rowId xmlns:a16="http://schemas.microsoft.com/office/drawing/2014/main" val="1821193372"/>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9706269"/>
                  </a:ext>
                </a:extLst>
              </a:tr>
            </a:tbl>
          </a:graphicData>
        </a:graphic>
      </p:graphicFrame>
      <p:pic>
        <p:nvPicPr>
          <p:cNvPr id="4" name="Picture 366">
            <a:extLst>
              <a:ext uri="{FF2B5EF4-FFF2-40B4-BE49-F238E27FC236}">
                <a16:creationId xmlns:a16="http://schemas.microsoft.com/office/drawing/2014/main" id="{E1D601BB-F275-E4DC-275D-11C4B64240E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5759" y="9312576"/>
            <a:ext cx="1511832" cy="3346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Group 386">
            <a:extLst>
              <a:ext uri="{FF2B5EF4-FFF2-40B4-BE49-F238E27FC236}">
                <a16:creationId xmlns:a16="http://schemas.microsoft.com/office/drawing/2014/main" id="{623AF2AA-7CCC-F97E-2A83-267C21E3BEB7}"/>
              </a:ext>
            </a:extLst>
          </p:cNvPr>
          <p:cNvGraphicFramePr>
            <a:graphicFrameLocks noGrp="1"/>
          </p:cNvGraphicFramePr>
          <p:nvPr>
            <p:extLst>
              <p:ext uri="{D42A27DB-BD31-4B8C-83A1-F6EECF244321}">
                <p14:modId xmlns:p14="http://schemas.microsoft.com/office/powerpoint/2010/main" val="799323436"/>
              </p:ext>
            </p:extLst>
          </p:nvPr>
        </p:nvGraphicFramePr>
        <p:xfrm>
          <a:off x="405000" y="3773221"/>
          <a:ext cx="6048000" cy="2384253"/>
        </p:xfrm>
        <a:graphic>
          <a:graphicData uri="http://schemas.openxmlformats.org/drawingml/2006/table">
            <a:tbl>
              <a:tblPr/>
              <a:tblGrid>
                <a:gridCol w="2880000">
                  <a:extLst>
                    <a:ext uri="{9D8B030D-6E8A-4147-A177-3AD203B41FA5}">
                      <a16:colId xmlns:a16="http://schemas.microsoft.com/office/drawing/2014/main" val="3416415048"/>
                    </a:ext>
                  </a:extLst>
                </a:gridCol>
                <a:gridCol w="504000">
                  <a:extLst>
                    <a:ext uri="{9D8B030D-6E8A-4147-A177-3AD203B41FA5}">
                      <a16:colId xmlns:a16="http://schemas.microsoft.com/office/drawing/2014/main" val="3005084830"/>
                    </a:ext>
                  </a:extLst>
                </a:gridCol>
                <a:gridCol w="504000">
                  <a:extLst>
                    <a:ext uri="{9D8B030D-6E8A-4147-A177-3AD203B41FA5}">
                      <a16:colId xmlns:a16="http://schemas.microsoft.com/office/drawing/2014/main" val="2890129880"/>
                    </a:ext>
                  </a:extLst>
                </a:gridCol>
                <a:gridCol w="2160000">
                  <a:extLst>
                    <a:ext uri="{9D8B030D-6E8A-4147-A177-3AD203B41FA5}">
                      <a16:colId xmlns:a16="http://schemas.microsoft.com/office/drawing/2014/main" val="218707236"/>
                    </a:ext>
                  </a:extLst>
                </a:gridCol>
              </a:tblGrid>
              <a:tr h="27945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１</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で抽出した</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2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カネ　</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はい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（いいえの場合）対応策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19801287"/>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必要な運転資金を把握していますか？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7">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06830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操業が停止した場合の影響を検討していますか？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94646369"/>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現在の手持ち資金で対応可能ですか？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946200"/>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被害が発生した際の概算復旧費用を把握していますか？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4055294"/>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830138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716225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9706269"/>
                  </a:ext>
                </a:extLst>
              </a:tr>
            </a:tbl>
          </a:graphicData>
        </a:graphic>
      </p:graphicFrame>
      <p:graphicFrame>
        <p:nvGraphicFramePr>
          <p:cNvPr id="6" name="Group 386">
            <a:extLst>
              <a:ext uri="{FF2B5EF4-FFF2-40B4-BE49-F238E27FC236}">
                <a16:creationId xmlns:a16="http://schemas.microsoft.com/office/drawing/2014/main" id="{ABED1635-ACBB-E1FB-4D47-6A68C9A935B0}"/>
              </a:ext>
            </a:extLst>
          </p:cNvPr>
          <p:cNvGraphicFramePr>
            <a:graphicFrameLocks noGrp="1"/>
          </p:cNvGraphicFramePr>
          <p:nvPr>
            <p:extLst>
              <p:ext uri="{D42A27DB-BD31-4B8C-83A1-F6EECF244321}">
                <p14:modId xmlns:p14="http://schemas.microsoft.com/office/powerpoint/2010/main" val="2310901320"/>
              </p:ext>
            </p:extLst>
          </p:nvPr>
        </p:nvGraphicFramePr>
        <p:xfrm>
          <a:off x="405000" y="6364145"/>
          <a:ext cx="6048000" cy="2741760"/>
        </p:xfrm>
        <a:graphic>
          <a:graphicData uri="http://schemas.openxmlformats.org/drawingml/2006/table">
            <a:tbl>
              <a:tblPr/>
              <a:tblGrid>
                <a:gridCol w="2880000">
                  <a:extLst>
                    <a:ext uri="{9D8B030D-6E8A-4147-A177-3AD203B41FA5}">
                      <a16:colId xmlns:a16="http://schemas.microsoft.com/office/drawing/2014/main" val="3416415048"/>
                    </a:ext>
                  </a:extLst>
                </a:gridCol>
                <a:gridCol w="504000">
                  <a:extLst>
                    <a:ext uri="{9D8B030D-6E8A-4147-A177-3AD203B41FA5}">
                      <a16:colId xmlns:a16="http://schemas.microsoft.com/office/drawing/2014/main" val="3005084830"/>
                    </a:ext>
                  </a:extLst>
                </a:gridCol>
                <a:gridCol w="504000">
                  <a:extLst>
                    <a:ext uri="{9D8B030D-6E8A-4147-A177-3AD203B41FA5}">
                      <a16:colId xmlns:a16="http://schemas.microsoft.com/office/drawing/2014/main" val="2890129880"/>
                    </a:ext>
                  </a:extLst>
                </a:gridCol>
                <a:gridCol w="2160000">
                  <a:extLst>
                    <a:ext uri="{9D8B030D-6E8A-4147-A177-3AD203B41FA5}">
                      <a16:colId xmlns:a16="http://schemas.microsoft.com/office/drawing/2014/main" val="218707236"/>
                    </a:ext>
                  </a:extLst>
                </a:gridCol>
              </a:tblGrid>
              <a:tr h="27945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１で抽出した</a:t>
                      </a:r>
                      <a:b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2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その他（協力会社等）</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はい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（いいえの場合）対応策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19801287"/>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顧客と緊急時に連絡する方法は決めていますか？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8">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06830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協力会社の代替はありますか？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94646369"/>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946200"/>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405529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830138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716225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extLst>
                  <a:ext uri="{0D108BD9-81ED-4DB2-BD59-A6C34878D82A}">
                    <a16:rowId xmlns:a16="http://schemas.microsoft.com/office/drawing/2014/main" val="2441820973"/>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9706269"/>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0099" name="Group 771"/>
          <p:cNvGraphicFramePr>
            <a:graphicFrameLocks noGrp="1"/>
          </p:cNvGraphicFramePr>
          <p:nvPr>
            <p:extLst>
              <p:ext uri="{D42A27DB-BD31-4B8C-83A1-F6EECF244321}">
                <p14:modId xmlns:p14="http://schemas.microsoft.com/office/powerpoint/2010/main" val="2501949015"/>
              </p:ext>
            </p:extLst>
          </p:nvPr>
        </p:nvGraphicFramePr>
        <p:xfrm>
          <a:off x="115888" y="1168400"/>
          <a:ext cx="6599010" cy="7727689"/>
        </p:xfrm>
        <a:graphic>
          <a:graphicData uri="http://schemas.openxmlformats.org/drawingml/2006/table">
            <a:tbl>
              <a:tblPr/>
              <a:tblGrid>
                <a:gridCol w="203261">
                  <a:extLst>
                    <a:ext uri="{9D8B030D-6E8A-4147-A177-3AD203B41FA5}">
                      <a16:colId xmlns:a16="http://schemas.microsoft.com/office/drawing/2014/main" val="2002059075"/>
                    </a:ext>
                  </a:extLst>
                </a:gridCol>
                <a:gridCol w="605334">
                  <a:extLst>
                    <a:ext uri="{9D8B030D-6E8A-4147-A177-3AD203B41FA5}">
                      <a16:colId xmlns:a16="http://schemas.microsoft.com/office/drawing/2014/main" val="976099030"/>
                    </a:ext>
                  </a:extLst>
                </a:gridCol>
                <a:gridCol w="873877">
                  <a:extLst>
                    <a:ext uri="{9D8B030D-6E8A-4147-A177-3AD203B41FA5}">
                      <a16:colId xmlns:a16="http://schemas.microsoft.com/office/drawing/2014/main" val="2802308037"/>
                    </a:ext>
                  </a:extLst>
                </a:gridCol>
                <a:gridCol w="2520000">
                  <a:extLst>
                    <a:ext uri="{9D8B030D-6E8A-4147-A177-3AD203B41FA5}">
                      <a16:colId xmlns:a16="http://schemas.microsoft.com/office/drawing/2014/main" val="413831855"/>
                    </a:ext>
                  </a:extLst>
                </a:gridCol>
                <a:gridCol w="437681">
                  <a:extLst>
                    <a:ext uri="{9D8B030D-6E8A-4147-A177-3AD203B41FA5}">
                      <a16:colId xmlns:a16="http://schemas.microsoft.com/office/drawing/2014/main" val="3733411244"/>
                    </a:ext>
                  </a:extLst>
                </a:gridCol>
                <a:gridCol w="437680">
                  <a:extLst>
                    <a:ext uri="{9D8B030D-6E8A-4147-A177-3AD203B41FA5}">
                      <a16:colId xmlns:a16="http://schemas.microsoft.com/office/drawing/2014/main" val="1771347423"/>
                    </a:ext>
                  </a:extLst>
                </a:gridCol>
                <a:gridCol w="720000">
                  <a:extLst>
                    <a:ext uri="{9D8B030D-6E8A-4147-A177-3AD203B41FA5}">
                      <a16:colId xmlns:a16="http://schemas.microsoft.com/office/drawing/2014/main" val="1331527130"/>
                    </a:ext>
                  </a:extLst>
                </a:gridCol>
                <a:gridCol w="801177">
                  <a:extLst>
                    <a:ext uri="{9D8B030D-6E8A-4147-A177-3AD203B41FA5}">
                      <a16:colId xmlns:a16="http://schemas.microsoft.com/office/drawing/2014/main" val="1332629120"/>
                    </a:ext>
                  </a:extLst>
                </a:gridCol>
              </a:tblGrid>
              <a:tr h="393220">
                <a:tc rowSpan="2"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重要な</a:t>
                      </a:r>
                    </a:p>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経営資源</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rowSpan="2" hMerge="1">
                  <a:txBody>
                    <a:bodyPr/>
                    <a:lstStyle/>
                    <a:p>
                      <a:endParaRPr kumimoji="1" lang="ja-JP" altLang="en-US"/>
                    </a:p>
                  </a:txBody>
                  <a:tcPr/>
                </a:tc>
                <a:tc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ＢＣＰ対応</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対応策の実施計画</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対応のため整備・使用する様式</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324619843"/>
                  </a:ext>
                </a:extLst>
              </a:tr>
              <a:tr h="228617">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項目</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対応策</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短期</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長期</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期限</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vMerge="1">
                  <a:txBody>
                    <a:bodyPr/>
                    <a:lstStyle/>
                    <a:p>
                      <a:endParaRPr kumimoji="1" lang="ja-JP" altLang="en-US"/>
                    </a:p>
                  </a:txBody>
                  <a:tcPr/>
                </a:tc>
                <a:extLst>
                  <a:ext uri="{0D108BD9-81ED-4DB2-BD59-A6C34878D82A}">
                    <a16:rowId xmlns:a16="http://schemas.microsoft.com/office/drawing/2014/main" val="799108628"/>
                  </a:ext>
                </a:extLst>
              </a:tr>
              <a:tr h="246018">
                <a:tc rowSpan="5"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ヒト</a:t>
                      </a:r>
                    </a:p>
                  </a:txBody>
                  <a:tcPr marL="0" marR="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9186943"/>
                  </a:ext>
                </a:extLst>
              </a:tr>
              <a:tr h="24601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22249469"/>
                  </a:ext>
                </a:extLst>
              </a:tr>
              <a:tr h="261957">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99049642"/>
                  </a:ext>
                </a:extLst>
              </a:tr>
              <a:tr h="24601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00048550"/>
                  </a:ext>
                </a:extLst>
              </a:tr>
              <a:tr h="24601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54518844"/>
                  </a:ext>
                </a:extLst>
              </a:tr>
              <a:tr h="246018">
                <a:tc rowSpan="17">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モノ</a:t>
                      </a:r>
                    </a:p>
                  </a:txBody>
                  <a:tcPr marL="0" marR="0" marT="46803" marB="46803"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施設</a:t>
                      </a:r>
                    </a:p>
                  </a:txBody>
                  <a:tcPr marL="0" marR="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73144930"/>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58127733"/>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78604179"/>
                  </a:ext>
                </a:extLst>
              </a:tr>
              <a:tr h="246018">
                <a:tc vMerge="1">
                  <a:txBody>
                    <a:bodyPr/>
                    <a:lstStyle/>
                    <a:p>
                      <a:endParaRPr kumimoji="1" lang="ja-JP" altLang="en-US"/>
                    </a:p>
                  </a:txBody>
                  <a:tcPr/>
                </a:tc>
                <a:tc rowSpan="5">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設備・</a:t>
                      </a:r>
                      <a:endParaRPr kumimoji="1" lang="en-US" altLang="ja-JP"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endParaRPr>
                    </a:p>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備品・</a:t>
                      </a:r>
                      <a:br>
                        <a:rPr kumimoji="1" lang="en-US" altLang="ja-JP"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br>
                      <a:r>
                        <a:rPr kumimoji="1" lang="ja-JP" altLang="en-US"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車両等</a:t>
                      </a:r>
                    </a:p>
                  </a:txBody>
                  <a:tcPr marL="0" marR="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24971210"/>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01864628"/>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55604119"/>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66616817"/>
                  </a:ext>
                </a:extLst>
              </a:tr>
              <a:tr h="266719">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71246918"/>
                  </a:ext>
                </a:extLst>
              </a:tr>
              <a:tr h="246018">
                <a:tc vMerge="1">
                  <a:txBody>
                    <a:bodyPr/>
                    <a:lstStyle/>
                    <a:p>
                      <a:endParaRPr kumimoji="1" lang="ja-JP" altLang="en-US"/>
                    </a:p>
                  </a:txBody>
                  <a:tcPr/>
                </a:tc>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原材料・</a:t>
                      </a:r>
                      <a:endParaRPr kumimoji="1" lang="en-US" altLang="ja-JP" sz="8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endParaRPr>
                    </a:p>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部品・</a:t>
                      </a:r>
                    </a:p>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ｻﾌﾟﾗｲﾔー</a:t>
                      </a:r>
                    </a:p>
                  </a:txBody>
                  <a:tcPr marL="0" marR="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53656097"/>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48994383"/>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2782394"/>
                  </a:ext>
                </a:extLst>
              </a:tr>
              <a:tr h="246018">
                <a:tc vMerge="1">
                  <a:txBody>
                    <a:bodyPr/>
                    <a:lstStyle/>
                    <a:p>
                      <a:endParaRPr kumimoji="1" lang="ja-JP" altLang="en-US"/>
                    </a:p>
                  </a:txBody>
                  <a:tcPr/>
                </a:tc>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物流</a:t>
                      </a:r>
                    </a:p>
                  </a:txBody>
                  <a:tcPr marL="0" marR="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02426597"/>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82082348"/>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40000138"/>
                  </a:ext>
                </a:extLst>
              </a:tr>
              <a:tr h="246018">
                <a:tc vMerge="1">
                  <a:txBody>
                    <a:bodyPr/>
                    <a:lstStyle/>
                    <a:p>
                      <a:endParaRPr kumimoji="1" lang="ja-JP" altLang="en-US"/>
                    </a:p>
                  </a:txBody>
                  <a:tcPr/>
                </a:tc>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インフラ</a:t>
                      </a:r>
                    </a:p>
                  </a:txBody>
                  <a:tcPr marL="0" marR="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06825381"/>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03137941"/>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99903434"/>
                  </a:ext>
                </a:extLst>
              </a:tr>
              <a:tr h="246018">
                <a:tc rowSpan="3"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defRPr/>
                      </a:pPr>
                      <a:r>
                        <a:rPr kumimoji="1" lang="ja-JP" altLang="en-US" sz="1000" b="0" i="0" u="none" strike="noStrike" kern="1200" cap="none" spc="0" normalizeH="0" baseline="0" noProof="0" dirty="0">
                          <a:ln>
                            <a:noFill/>
                          </a:ln>
                          <a:solidFill>
                            <a:srgbClr val="3333FF"/>
                          </a:solidFill>
                          <a:effectLst/>
                          <a:uLnTx/>
                          <a:uFillTx/>
                          <a:latin typeface="ＭＳ ゴシック" panose="020B0609070205080204" pitchFamily="49" charset="-128"/>
                          <a:ea typeface="ＭＳ ゴシック" panose="020B0609070205080204" pitchFamily="49" charset="-128"/>
                          <a:cs typeface="+mn-cs"/>
                        </a:rPr>
                        <a:t>ｼｽﾃﾑ・ﾃﾞｰﾀ・書類</a:t>
                      </a:r>
                    </a:p>
                  </a:txBody>
                  <a:tcPr marL="0" marR="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2120781"/>
                  </a:ext>
                </a:extLst>
              </a:tr>
              <a:tr h="24601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55243369"/>
                  </a:ext>
                </a:extLst>
              </a:tr>
              <a:tr h="24601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16824933"/>
                  </a:ext>
                </a:extLst>
              </a:tr>
              <a:tr h="246018">
                <a:tc rowSpan="2"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カネ</a:t>
                      </a:r>
                    </a:p>
                  </a:txBody>
                  <a:tcPr marL="0" marR="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1626478"/>
                  </a:ext>
                </a:extLst>
              </a:tr>
              <a:tr h="24601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28597916"/>
                  </a:ext>
                </a:extLst>
              </a:tr>
              <a:tr h="246018">
                <a:tc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その他</a:t>
                      </a:r>
                      <a:endParaRPr kumimoji="1" lang="en-US" altLang="ja-JP" sz="10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endParaRPr>
                    </a:p>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協力会社等</a:t>
                      </a:r>
                      <a:r>
                        <a:rPr kumimoji="1" lang="en-US" altLang="ja-JP" sz="10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a:t>
                      </a:r>
                    </a:p>
                  </a:txBody>
                  <a:tcPr marL="0" marR="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78708306"/>
                  </a:ext>
                </a:extLst>
              </a:tr>
            </a:tbl>
          </a:graphicData>
        </a:graphic>
      </p:graphicFrame>
      <p:sp>
        <p:nvSpPr>
          <p:cNvPr id="18634" name="Text Box 195"/>
          <p:cNvSpPr txBox="1">
            <a:spLocks noChangeArrowheads="1"/>
          </p:cNvSpPr>
          <p:nvPr/>
        </p:nvSpPr>
        <p:spPr bwMode="auto">
          <a:xfrm>
            <a:off x="23793" y="161950"/>
            <a:ext cx="341632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400" b="0" dirty="0">
                <a:latin typeface="ＭＳ ゴシック" panose="020B0609070205080204" pitchFamily="49" charset="-128"/>
                <a:ea typeface="ＭＳ ゴシック" panose="020B0609070205080204" pitchFamily="49" charset="-128"/>
              </a:rPr>
              <a:t>STEP</a:t>
            </a:r>
            <a:r>
              <a:rPr lang="ja-JP" altLang="en-US" sz="1400" b="0" dirty="0">
                <a:latin typeface="ＭＳ ゴシック" panose="020B0609070205080204" pitchFamily="49" charset="-128"/>
                <a:ea typeface="ＭＳ ゴシック" panose="020B0609070205080204" pitchFamily="49" charset="-128"/>
              </a:rPr>
              <a:t>３　ＢＣＰ対応策の実施時期の決定</a:t>
            </a:r>
          </a:p>
        </p:txBody>
      </p:sp>
      <p:sp>
        <p:nvSpPr>
          <p:cNvPr id="18635" name="Text Box 197"/>
          <p:cNvSpPr txBox="1">
            <a:spLocks noChangeArrowheads="1"/>
          </p:cNvSpPr>
          <p:nvPr/>
        </p:nvSpPr>
        <p:spPr bwMode="auto">
          <a:xfrm>
            <a:off x="115888" y="590550"/>
            <a:ext cx="669766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5725" indent="-857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p>
          <a:p>
            <a:pPr marL="90000" indent="-90000" eaLnBrk="1" hangingPunct="1">
              <a:buFont typeface="Arial" panose="020B0604020202020204" pitchFamily="34" charset="0"/>
              <a:buChar char="•"/>
            </a:pPr>
            <a:r>
              <a:rPr lang="en-US" altLang="ja-JP" b="0">
                <a:solidFill>
                  <a:schemeClr val="hlink"/>
                </a:solidFill>
                <a:latin typeface="ＭＳ ゴシック" panose="020B0609070205080204" pitchFamily="49" charset="-128"/>
                <a:ea typeface="ＭＳ ゴシック" panose="020B0609070205080204" pitchFamily="49" charset="-128"/>
              </a:rPr>
              <a:t>STEP</a:t>
            </a:r>
            <a:r>
              <a:rPr lang="ja-JP" altLang="en-US" b="0">
                <a:solidFill>
                  <a:schemeClr val="hlink"/>
                </a:solidFill>
                <a:latin typeface="ＭＳ ゴシック" panose="020B0609070205080204" pitchFamily="49" charset="-128"/>
                <a:ea typeface="ＭＳ ゴシック" panose="020B0609070205080204" pitchFamily="49" charset="-128"/>
              </a:rPr>
              <a:t>２</a:t>
            </a:r>
            <a:r>
              <a:rPr lang="ja-JP" altLang="en-US" b="0" dirty="0">
                <a:solidFill>
                  <a:schemeClr val="hlink"/>
                </a:solidFill>
                <a:latin typeface="ＭＳ ゴシック" panose="020B0609070205080204" pitchFamily="49" charset="-128"/>
                <a:ea typeface="ＭＳ ゴシック" panose="020B0609070205080204" pitchFamily="49" charset="-128"/>
              </a:rPr>
              <a:t>で洗い出した対応策を、「ＢＣＰ対応策一覧」としてまとめ、短期的に実施する項目か、長期的に実施</a:t>
            </a:r>
            <a:br>
              <a:rPr lang="en-US" altLang="ja-JP" b="0" dirty="0">
                <a:solidFill>
                  <a:schemeClr val="hlink"/>
                </a:solidFill>
                <a:latin typeface="ＭＳ ゴシック" panose="020B0609070205080204" pitchFamily="49" charset="-128"/>
                <a:ea typeface="ＭＳ ゴシック" panose="020B0609070205080204" pitchFamily="49" charset="-128"/>
              </a:rPr>
            </a:br>
            <a:r>
              <a:rPr lang="ja-JP" altLang="en-US" b="0" dirty="0">
                <a:solidFill>
                  <a:schemeClr val="hlink"/>
                </a:solidFill>
                <a:latin typeface="ＭＳ ゴシック" panose="020B0609070205080204" pitchFamily="49" charset="-128"/>
                <a:ea typeface="ＭＳ ゴシック" panose="020B0609070205080204" pitchFamily="49" charset="-128"/>
              </a:rPr>
              <a:t>する項目かに分けましょう。</a:t>
            </a:r>
          </a:p>
        </p:txBody>
      </p:sp>
      <p:sp>
        <p:nvSpPr>
          <p:cNvPr id="99526" name="Text Box 198"/>
          <p:cNvSpPr txBox="1">
            <a:spLocks noChangeArrowheads="1"/>
          </p:cNvSpPr>
          <p:nvPr/>
        </p:nvSpPr>
        <p:spPr bwMode="auto">
          <a:xfrm>
            <a:off x="3184233"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１４</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18637" name="AutoShape 619"/>
          <p:cNvSpPr>
            <a:spLocks noChangeArrowheads="1"/>
          </p:cNvSpPr>
          <p:nvPr/>
        </p:nvSpPr>
        <p:spPr bwMode="auto">
          <a:xfrm flipH="1">
            <a:off x="4605338" y="63500"/>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endParaRPr lang="ja-JP" altLang="ja-JP" b="0" dirty="0">
              <a:solidFill>
                <a:schemeClr val="bg2"/>
              </a:solidFill>
              <a:latin typeface="ＭＳ ゴシック" panose="020B0609070205080204" pitchFamily="49" charset="-128"/>
              <a:ea typeface="ＭＳ ゴシック" panose="020B0609070205080204" pitchFamily="49" charset="-128"/>
            </a:endParaRPr>
          </a:p>
        </p:txBody>
      </p:sp>
      <p:sp>
        <p:nvSpPr>
          <p:cNvPr id="18638" name="Text Box 620"/>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把握する！</a:t>
            </a:r>
          </a:p>
        </p:txBody>
      </p:sp>
      <p:sp>
        <p:nvSpPr>
          <p:cNvPr id="18639" name="AutoShape 621"/>
          <p:cNvSpPr>
            <a:spLocks noChangeArrowheads="1"/>
          </p:cNvSpPr>
          <p:nvPr/>
        </p:nvSpPr>
        <p:spPr bwMode="auto">
          <a:xfrm flipH="1">
            <a:off x="5627688" y="60325"/>
            <a:ext cx="1042987" cy="387350"/>
          </a:xfrm>
          <a:prstGeom prst="flowChartOnlineStorage">
            <a:avLst/>
          </a:prstGeom>
          <a:solidFill>
            <a:srgbClr val="CCECFF"/>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8640" name="AutoShape 622"/>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8641" name="Text Box 623"/>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8642" name="Text Box 624"/>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accent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accent2"/>
                </a:solidFill>
                <a:latin typeface="ＭＳ ゴシック" panose="020B0609070205080204" pitchFamily="49" charset="-128"/>
                <a:ea typeface="ＭＳ ゴシック" panose="020B0609070205080204" pitchFamily="49" charset="-128"/>
              </a:rPr>
              <a:t>埋める！</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8" name="Text Box 206"/>
          <p:cNvSpPr txBox="1">
            <a:spLocks noChangeArrowheads="1"/>
          </p:cNvSpPr>
          <p:nvPr/>
        </p:nvSpPr>
        <p:spPr bwMode="auto">
          <a:xfrm>
            <a:off x="0" y="190989"/>
            <a:ext cx="476496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400" b="0" dirty="0">
                <a:latin typeface="ＭＳ ゴシック" panose="020B0609070205080204" pitchFamily="49" charset="-128"/>
                <a:ea typeface="ＭＳ ゴシック" panose="020B0609070205080204" pitchFamily="49" charset="-128"/>
              </a:rPr>
              <a:t>STEP</a:t>
            </a:r>
            <a:r>
              <a:rPr lang="ja-JP" altLang="en-US" sz="1400" b="0" dirty="0">
                <a:latin typeface="ＭＳ ゴシック" panose="020B0609070205080204" pitchFamily="49" charset="-128"/>
                <a:ea typeface="ＭＳ ゴシック" panose="020B0609070205080204" pitchFamily="49" charset="-128"/>
              </a:rPr>
              <a:t>４　長期的なＢＣＰ対応策の実施計画立案　</a:t>
            </a:r>
          </a:p>
        </p:txBody>
      </p:sp>
      <p:sp>
        <p:nvSpPr>
          <p:cNvPr id="19458" name="Text Box 167"/>
          <p:cNvSpPr txBox="1">
            <a:spLocks noChangeArrowheads="1"/>
          </p:cNvSpPr>
          <p:nvPr/>
        </p:nvSpPr>
        <p:spPr bwMode="auto">
          <a:xfrm>
            <a:off x="1628775" y="4089400"/>
            <a:ext cx="3600450" cy="1510286"/>
          </a:xfrm>
          <a:prstGeom prst="rect">
            <a:avLst/>
          </a:prstGeom>
          <a:solidFill>
            <a:schemeClr val="bg1"/>
          </a:solidFill>
          <a:ln>
            <a:noFill/>
          </a:ln>
          <a:effectLst/>
          <a:extLs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6000" dirty="0">
                <a:solidFill>
                  <a:srgbClr val="3333FF"/>
                </a:solidFill>
                <a:latin typeface="ＭＳ ゴシック" panose="020B0609070205080204" pitchFamily="49" charset="-128"/>
                <a:ea typeface="ＭＳ ゴシック" panose="020B0609070205080204" pitchFamily="49" charset="-128"/>
              </a:rPr>
              <a:t>別途作成</a:t>
            </a:r>
          </a:p>
          <a:p>
            <a:pPr algn="ctr" eaLnBrk="1" hangingPunct="1"/>
            <a:r>
              <a:rPr lang="ja-JP" altLang="en-US" sz="3200" dirty="0">
                <a:solidFill>
                  <a:srgbClr val="3333FF"/>
                </a:solidFill>
                <a:latin typeface="ＭＳ ゴシック" panose="020B0609070205080204" pitchFamily="49" charset="-128"/>
                <a:ea typeface="ＭＳ ゴシック" panose="020B0609070205080204" pitchFamily="49" charset="-128"/>
              </a:rPr>
              <a:t>（別ファイル）</a:t>
            </a:r>
          </a:p>
        </p:txBody>
      </p:sp>
      <p:sp>
        <p:nvSpPr>
          <p:cNvPr id="46252" name="Text Box 172"/>
          <p:cNvSpPr txBox="1">
            <a:spLocks noChangeArrowheads="1"/>
          </p:cNvSpPr>
          <p:nvPr/>
        </p:nvSpPr>
        <p:spPr bwMode="auto">
          <a:xfrm>
            <a:off x="3184233"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１５</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19460" name="AutoShape 198"/>
          <p:cNvSpPr>
            <a:spLocks noChangeArrowheads="1"/>
          </p:cNvSpPr>
          <p:nvPr/>
        </p:nvSpPr>
        <p:spPr bwMode="auto">
          <a:xfrm flipH="1">
            <a:off x="5949950" y="176213"/>
            <a:ext cx="647700" cy="241300"/>
          </a:xfrm>
          <a:prstGeom prst="flowChartOnlineStorage">
            <a:avLst/>
          </a:prstGeom>
          <a:solidFill>
            <a:srgbClr val="CCECFF"/>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9461" name="AutoShape 199"/>
          <p:cNvSpPr>
            <a:spLocks noChangeArrowheads="1"/>
          </p:cNvSpPr>
          <p:nvPr/>
        </p:nvSpPr>
        <p:spPr bwMode="auto">
          <a:xfrm flipH="1">
            <a:off x="5314950" y="177800"/>
            <a:ext cx="647700" cy="24130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9462" name="AutoShape 200"/>
          <p:cNvSpPr>
            <a:spLocks noChangeArrowheads="1"/>
          </p:cNvSpPr>
          <p:nvPr/>
        </p:nvSpPr>
        <p:spPr bwMode="auto">
          <a:xfrm flipH="1">
            <a:off x="4673600" y="176213"/>
            <a:ext cx="654050" cy="24130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9463" name="Text Box 201"/>
          <p:cNvSpPr txBox="1">
            <a:spLocks noChangeArrowheads="1"/>
          </p:cNvSpPr>
          <p:nvPr/>
        </p:nvSpPr>
        <p:spPr bwMode="auto">
          <a:xfrm>
            <a:off x="4757738" y="128588"/>
            <a:ext cx="592127" cy="34073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800"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sz="800"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9464" name="Text Box 202"/>
          <p:cNvSpPr txBox="1">
            <a:spLocks noChangeArrowheads="1"/>
          </p:cNvSpPr>
          <p:nvPr/>
        </p:nvSpPr>
        <p:spPr bwMode="auto">
          <a:xfrm>
            <a:off x="5382424" y="130175"/>
            <a:ext cx="592127" cy="34073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800" b="0" dirty="0">
                <a:solidFill>
                  <a:schemeClr val="bg2"/>
                </a:solidFill>
                <a:latin typeface="ＭＳ ゴシック" panose="020B0609070205080204" pitchFamily="49" charset="-128"/>
                <a:ea typeface="ＭＳ ゴシック" panose="020B0609070205080204" pitchFamily="49" charset="-128"/>
              </a:rPr>
              <a:t>ギャップ</a:t>
            </a:r>
          </a:p>
          <a:p>
            <a:pPr algn="ctr" eaLnBrk="1" hangingPunct="1"/>
            <a:r>
              <a:rPr lang="ja-JP" altLang="en-US" sz="800" b="0" dirty="0">
                <a:solidFill>
                  <a:schemeClr val="bg2"/>
                </a:solidFill>
                <a:latin typeface="ＭＳ ゴシック" panose="020B0609070205080204" pitchFamily="49" charset="-128"/>
                <a:ea typeface="ＭＳ ゴシック" panose="020B0609070205080204" pitchFamily="49" charset="-128"/>
              </a:rPr>
              <a:t>の把握！</a:t>
            </a:r>
          </a:p>
        </p:txBody>
      </p:sp>
      <p:sp>
        <p:nvSpPr>
          <p:cNvPr id="19465" name="Text Box 203"/>
          <p:cNvSpPr txBox="1">
            <a:spLocks noChangeArrowheads="1"/>
          </p:cNvSpPr>
          <p:nvPr/>
        </p:nvSpPr>
        <p:spPr bwMode="auto">
          <a:xfrm>
            <a:off x="5877272" y="128588"/>
            <a:ext cx="797311" cy="34073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800" b="0" dirty="0">
                <a:solidFill>
                  <a:schemeClr val="accent2"/>
                </a:solidFill>
                <a:latin typeface="ＭＳ ゴシック" panose="020B0609070205080204" pitchFamily="49" charset="-128"/>
                <a:ea typeface="ＭＳ ゴシック" panose="020B0609070205080204" pitchFamily="49" charset="-128"/>
              </a:rPr>
              <a:t>ギャップ</a:t>
            </a:r>
          </a:p>
          <a:p>
            <a:pPr algn="ctr" eaLnBrk="1" hangingPunct="1"/>
            <a:r>
              <a:rPr lang="ja-JP" altLang="en-US" sz="800" b="0" dirty="0">
                <a:solidFill>
                  <a:schemeClr val="accent2"/>
                </a:solidFill>
                <a:latin typeface="ＭＳ ゴシック" panose="020B0609070205080204" pitchFamily="49" charset="-128"/>
                <a:ea typeface="ＭＳ ゴシック" panose="020B0609070205080204" pitchFamily="49" charset="-128"/>
              </a:rPr>
              <a:t>　を埋める！</a:t>
            </a:r>
          </a:p>
        </p:txBody>
      </p:sp>
      <p:sp>
        <p:nvSpPr>
          <p:cNvPr id="4" name="正方形/長方形 3">
            <a:extLst>
              <a:ext uri="{FF2B5EF4-FFF2-40B4-BE49-F238E27FC236}">
                <a16:creationId xmlns:a16="http://schemas.microsoft.com/office/drawing/2014/main" id="{AC6912FA-5585-FD0E-8150-58F8F0548E52}"/>
              </a:ext>
            </a:extLst>
          </p:cNvPr>
          <p:cNvSpPr/>
          <p:nvPr/>
        </p:nvSpPr>
        <p:spPr bwMode="auto">
          <a:xfrm>
            <a:off x="766976" y="920552"/>
            <a:ext cx="5544616" cy="427332"/>
          </a:xfrm>
          <a:prstGeom prst="rect">
            <a:avLst/>
          </a:prstGeom>
          <a:solidFill>
            <a:schemeClr val="bg1"/>
          </a:solidFill>
          <a:ln w="28575" cap="flat" cmpd="sng" algn="ctr">
            <a:solidFill>
              <a:srgbClr val="3333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5" name="正方形/長方形 4">
            <a:extLst>
              <a:ext uri="{FF2B5EF4-FFF2-40B4-BE49-F238E27FC236}">
                <a16:creationId xmlns:a16="http://schemas.microsoft.com/office/drawing/2014/main" id="{346A1AB9-10AE-E808-9F5E-1D242D9E596E}"/>
              </a:ext>
            </a:extLst>
          </p:cNvPr>
          <p:cNvSpPr/>
          <p:nvPr/>
        </p:nvSpPr>
        <p:spPr bwMode="auto">
          <a:xfrm>
            <a:off x="838984" y="980392"/>
            <a:ext cx="5400600" cy="307652"/>
          </a:xfrm>
          <a:prstGeom prst="rect">
            <a:avLst/>
          </a:prstGeom>
          <a:solidFill>
            <a:schemeClr val="bg1"/>
          </a:solidFill>
          <a:ln w="28575" cap="flat" cmpd="sng" algn="ctr">
            <a:solidFill>
              <a:srgbClr val="3333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400" i="0" u="none" strike="noStrike" cap="none" spc="1000" normalizeH="0" dirty="0">
                <a:ln>
                  <a:noFill/>
                </a:ln>
                <a:solidFill>
                  <a:srgbClr val="3333FF"/>
                </a:solidFill>
                <a:effectLst/>
                <a:latin typeface="ＭＳ ゴシック" panose="020B0609070205080204" pitchFamily="49" charset="-128"/>
                <a:ea typeface="ＭＳ ゴシック" panose="020B0609070205080204" pitchFamily="49" charset="-128"/>
              </a:rPr>
              <a:t>のりしろ</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7" name="Text Box 5"/>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１６</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0483" name="Text Box 218"/>
          <p:cNvSpPr txBox="1">
            <a:spLocks noChangeArrowheads="1"/>
          </p:cNvSpPr>
          <p:nvPr/>
        </p:nvSpPr>
        <p:spPr bwMode="auto">
          <a:xfrm>
            <a:off x="44450" y="57150"/>
            <a:ext cx="287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b="0" dirty="0">
                <a:latin typeface="ＭＳ ゴシック" panose="020B0609070205080204" pitchFamily="49" charset="-128"/>
                <a:ea typeface="ＭＳ ゴシック" panose="020B0609070205080204" pitchFamily="49" charset="-128"/>
              </a:rPr>
              <a:t>３．事業継続対応</a:t>
            </a:r>
          </a:p>
        </p:txBody>
      </p:sp>
      <p:sp>
        <p:nvSpPr>
          <p:cNvPr id="20484" name="Text Box 220"/>
          <p:cNvSpPr txBox="1">
            <a:spLocks noChangeArrowheads="1"/>
          </p:cNvSpPr>
          <p:nvPr/>
        </p:nvSpPr>
        <p:spPr bwMode="auto">
          <a:xfrm>
            <a:off x="1627188" y="4206081"/>
            <a:ext cx="3600450" cy="1510286"/>
          </a:xfrm>
          <a:prstGeom prst="rect">
            <a:avLst/>
          </a:prstGeom>
          <a:solidFill>
            <a:schemeClr val="bg1"/>
          </a:solidFill>
          <a:ln>
            <a:noFill/>
          </a:ln>
          <a:effectLst/>
          <a:extLs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6000" dirty="0">
                <a:solidFill>
                  <a:srgbClr val="3333FF"/>
                </a:solidFill>
                <a:latin typeface="ＭＳ ゴシック" panose="020B0609070205080204" pitchFamily="49" charset="-128"/>
                <a:ea typeface="ＭＳ ゴシック" panose="020B0609070205080204" pitchFamily="49" charset="-128"/>
              </a:rPr>
              <a:t>別途作成</a:t>
            </a:r>
          </a:p>
          <a:p>
            <a:pPr algn="ctr" eaLnBrk="1" hangingPunct="1"/>
            <a:r>
              <a:rPr lang="ja-JP" altLang="en-US" sz="3200" dirty="0">
                <a:solidFill>
                  <a:srgbClr val="3333FF"/>
                </a:solidFill>
                <a:latin typeface="ＭＳ ゴシック" panose="020B0609070205080204" pitchFamily="49" charset="-128"/>
                <a:ea typeface="ＭＳ ゴシック" panose="020B0609070205080204" pitchFamily="49" charset="-128"/>
              </a:rPr>
              <a:t>（別ファイル）</a:t>
            </a:r>
          </a:p>
        </p:txBody>
      </p:sp>
      <p:sp>
        <p:nvSpPr>
          <p:cNvPr id="6" name="正方形/長方形 5">
            <a:extLst>
              <a:ext uri="{FF2B5EF4-FFF2-40B4-BE49-F238E27FC236}">
                <a16:creationId xmlns:a16="http://schemas.microsoft.com/office/drawing/2014/main" id="{CE1D2C9A-539A-DEC5-CC8F-B5C82E70721A}"/>
              </a:ext>
            </a:extLst>
          </p:cNvPr>
          <p:cNvSpPr/>
          <p:nvPr/>
        </p:nvSpPr>
        <p:spPr bwMode="auto">
          <a:xfrm>
            <a:off x="766976" y="920552"/>
            <a:ext cx="5544616" cy="427332"/>
          </a:xfrm>
          <a:prstGeom prst="rect">
            <a:avLst/>
          </a:prstGeom>
          <a:solidFill>
            <a:schemeClr val="bg1"/>
          </a:solidFill>
          <a:ln w="28575" cap="flat" cmpd="sng" algn="ctr">
            <a:solidFill>
              <a:srgbClr val="3333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7" name="正方形/長方形 6">
            <a:extLst>
              <a:ext uri="{FF2B5EF4-FFF2-40B4-BE49-F238E27FC236}">
                <a16:creationId xmlns:a16="http://schemas.microsoft.com/office/drawing/2014/main" id="{371D0E5F-364B-B9D6-3F56-FEC87B04F203}"/>
              </a:ext>
            </a:extLst>
          </p:cNvPr>
          <p:cNvSpPr/>
          <p:nvPr/>
        </p:nvSpPr>
        <p:spPr bwMode="auto">
          <a:xfrm>
            <a:off x="838984" y="980392"/>
            <a:ext cx="5400600" cy="307652"/>
          </a:xfrm>
          <a:prstGeom prst="rect">
            <a:avLst/>
          </a:prstGeom>
          <a:solidFill>
            <a:schemeClr val="bg1"/>
          </a:solidFill>
          <a:ln w="28575" cap="flat" cmpd="sng" algn="ctr">
            <a:solidFill>
              <a:srgbClr val="3333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400" i="0" u="none" strike="noStrike" cap="none" spc="1000" normalizeH="0" dirty="0">
                <a:ln>
                  <a:noFill/>
                </a:ln>
                <a:solidFill>
                  <a:srgbClr val="3333FF"/>
                </a:solidFill>
                <a:effectLst/>
                <a:latin typeface="ＭＳ ゴシック" panose="020B0609070205080204" pitchFamily="49" charset="-128"/>
                <a:ea typeface="ＭＳ ゴシック" panose="020B0609070205080204" pitchFamily="49" charset="-128"/>
              </a:rPr>
              <a:t>のりしろ</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7E501B-C27D-C0C7-F6D4-440D3067FC3B}"/>
            </a:ext>
          </a:extLst>
        </p:cNvPr>
        <p:cNvGrpSpPr/>
        <p:nvPr/>
      </p:nvGrpSpPr>
      <p:grpSpPr>
        <a:xfrm>
          <a:off x="0" y="0"/>
          <a:ext cx="0" cy="0"/>
          <a:chOff x="0" y="0"/>
          <a:chExt cx="0" cy="0"/>
        </a:xfrm>
      </p:grpSpPr>
      <p:sp>
        <p:nvSpPr>
          <p:cNvPr id="100357" name="Text Box 5">
            <a:extLst>
              <a:ext uri="{FF2B5EF4-FFF2-40B4-BE49-F238E27FC236}">
                <a16:creationId xmlns:a16="http://schemas.microsoft.com/office/drawing/2014/main" id="{DC498C70-ADFE-8F5D-DC31-32280052123E}"/>
              </a:ext>
            </a:extLst>
          </p:cNvPr>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１７</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0483" name="Text Box 218">
            <a:extLst>
              <a:ext uri="{FF2B5EF4-FFF2-40B4-BE49-F238E27FC236}">
                <a16:creationId xmlns:a16="http://schemas.microsoft.com/office/drawing/2014/main" id="{0019FF24-CD32-9CDE-A0D1-6D1A51098B68}"/>
              </a:ext>
            </a:extLst>
          </p:cNvPr>
          <p:cNvSpPr txBox="1">
            <a:spLocks noChangeArrowheads="1"/>
          </p:cNvSpPr>
          <p:nvPr/>
        </p:nvSpPr>
        <p:spPr bwMode="auto">
          <a:xfrm>
            <a:off x="44450" y="57150"/>
            <a:ext cx="287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b="0" dirty="0">
                <a:latin typeface="ＭＳ ゴシック" panose="020B0609070205080204" pitchFamily="49" charset="-128"/>
                <a:ea typeface="ＭＳ ゴシック" panose="020B0609070205080204" pitchFamily="49" charset="-128"/>
              </a:rPr>
              <a:t>３．事業継続対応</a:t>
            </a:r>
          </a:p>
        </p:txBody>
      </p:sp>
      <p:sp>
        <p:nvSpPr>
          <p:cNvPr id="2" name="Text Box 16">
            <a:extLst>
              <a:ext uri="{FF2B5EF4-FFF2-40B4-BE49-F238E27FC236}">
                <a16:creationId xmlns:a16="http://schemas.microsoft.com/office/drawing/2014/main" id="{AABFC919-4DA8-AB73-2224-BCC0495E70DF}"/>
              </a:ext>
            </a:extLst>
          </p:cNvPr>
          <p:cNvSpPr txBox="1">
            <a:spLocks noChangeArrowheads="1"/>
          </p:cNvSpPr>
          <p:nvPr/>
        </p:nvSpPr>
        <p:spPr bwMode="auto">
          <a:xfrm>
            <a:off x="343040" y="1111051"/>
            <a:ext cx="6192688" cy="6155159"/>
          </a:xfrm>
          <a:prstGeom prst="rect">
            <a:avLst/>
          </a:prstGeom>
          <a:solidFill>
            <a:schemeClr val="bg1"/>
          </a:solidFill>
          <a:ln w="9525">
            <a:solidFill>
              <a:srgbClr val="3333FF"/>
            </a:solidFill>
            <a:miter lim="800000"/>
            <a:headEnd/>
            <a:tailEnd/>
          </a:ln>
          <a:effectLst>
            <a:outerShdw dist="35921" dir="2700000" algn="ctr" rotWithShape="0">
              <a:srgbClr val="808080"/>
            </a:outerShdw>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br>
              <a:rPr lang="en-US" altLang="ja-JP" b="0" dirty="0">
                <a:latin typeface="ＭＳ ゴシック" panose="020B0609070205080204" pitchFamily="49" charset="-128"/>
                <a:ea typeface="ＭＳ ゴシック" panose="020B0609070205080204" pitchFamily="49" charset="-128"/>
              </a:rPr>
            </a:b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r>
              <a:rPr lang="ja-JP" altLang="en-US" b="0" dirty="0">
                <a:latin typeface="ＭＳ ゴシック" panose="020B0609070205080204" pitchFamily="49" charset="-128"/>
                <a:ea typeface="ＭＳ ゴシック" panose="020B0609070205080204" pitchFamily="49" charset="-128"/>
              </a:rPr>
              <a:t>　「南海トラフ地震臨時情報」は、南海トラフ沿いで異常な現象を観測された場合や地震発生の可能性が相対的に高まっていると評価された場合等に、気象庁から発表される情報です。情報名の後にキーワードが付記され「南海トラフ地震臨時情報（調査中）」等の形で情報発表されます。 </a:t>
            </a: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r>
              <a:rPr lang="ja-JP" altLang="en-US" b="0" dirty="0">
                <a:latin typeface="ＭＳ ゴシック" panose="020B0609070205080204" pitchFamily="49" charset="-128"/>
                <a:ea typeface="ＭＳ ゴシック" panose="020B0609070205080204" pitchFamily="49" charset="-128"/>
              </a:rPr>
              <a:t>　気象庁において、マグニチュード６</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８以上の地震等の異常な現象を観測した後、５～３０分後に南海トラフ地震臨時情報（調査中）が発表されます。その後、「南海トラフ沿いの地震に関する評価検討会」の臨時会合における調査結果を受けて、該当するキーワードを付した臨時情報が発表されます。  </a:t>
            </a: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r>
              <a:rPr lang="ja-JP" altLang="en-US" b="0" dirty="0">
                <a:latin typeface="ＭＳ ゴシック" panose="020B0609070205080204" pitchFamily="49" charset="-128"/>
                <a:ea typeface="ＭＳ ゴシック" panose="020B0609070205080204" pitchFamily="49" charset="-128"/>
              </a:rPr>
              <a:t>　政府や自治体から、キーワードに応じた防災対応が呼びかけられますので、呼びかけの内容に応じた防災対応をとってください。</a:t>
            </a:r>
          </a:p>
        </p:txBody>
      </p:sp>
      <p:sp>
        <p:nvSpPr>
          <p:cNvPr id="3" name="Text Box 74">
            <a:extLst>
              <a:ext uri="{FF2B5EF4-FFF2-40B4-BE49-F238E27FC236}">
                <a16:creationId xmlns:a16="http://schemas.microsoft.com/office/drawing/2014/main" id="{A6C4C39C-5D4C-9881-E38E-824DAEB33B01}"/>
              </a:ext>
            </a:extLst>
          </p:cNvPr>
          <p:cNvSpPr txBox="1">
            <a:spLocks noChangeArrowheads="1"/>
          </p:cNvSpPr>
          <p:nvPr/>
        </p:nvSpPr>
        <p:spPr bwMode="auto">
          <a:xfrm>
            <a:off x="477977" y="920552"/>
            <a:ext cx="2573506" cy="342932"/>
          </a:xfrm>
          <a:prstGeom prst="roundRect">
            <a:avLst/>
          </a:prstGeom>
          <a:solidFill>
            <a:srgbClr val="CCFF99"/>
          </a:solidFill>
          <a:ln>
            <a:solidFill>
              <a:schemeClr val="tx1"/>
            </a:solidFill>
          </a:ln>
          <a:effectLst/>
        </p:spPr>
        <p:txBody>
          <a:bodyPr wrap="squar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400" b="0" dirty="0">
                <a:latin typeface="ＭＳ ゴシック" panose="020B0609070205080204" pitchFamily="49" charset="-128"/>
                <a:ea typeface="ＭＳ ゴシック" panose="020B0609070205080204" pitchFamily="49" charset="-128"/>
              </a:rPr>
              <a:t>南海トラフ地震臨時情報とは</a:t>
            </a:r>
          </a:p>
        </p:txBody>
      </p:sp>
      <p:sp>
        <p:nvSpPr>
          <p:cNvPr id="4" name="Text Box 5">
            <a:extLst>
              <a:ext uri="{FF2B5EF4-FFF2-40B4-BE49-F238E27FC236}">
                <a16:creationId xmlns:a16="http://schemas.microsoft.com/office/drawing/2014/main" id="{115919BD-0D86-2EA1-1DA2-9F51EA840916}"/>
              </a:ext>
            </a:extLst>
          </p:cNvPr>
          <p:cNvSpPr txBox="1">
            <a:spLocks noChangeArrowheads="1"/>
          </p:cNvSpPr>
          <p:nvPr/>
        </p:nvSpPr>
        <p:spPr bwMode="auto">
          <a:xfrm>
            <a:off x="336574" y="7424268"/>
            <a:ext cx="61816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900" b="0" dirty="0">
                <a:solidFill>
                  <a:srgbClr val="808080"/>
                </a:solidFill>
                <a:latin typeface="ＭＳ ゴシック" panose="020B0609070205080204" pitchFamily="49" charset="-128"/>
                <a:ea typeface="ＭＳ ゴシック" panose="020B0609070205080204" pitchFamily="49" charset="-128"/>
              </a:rPr>
              <a:t>出典：内閣府　南海トラフ地震臨時情報が発表されたら！　をもとに加工して作成</a:t>
            </a:r>
            <a:endParaRPr lang="en-US" altLang="ja-JP" sz="900" b="0" dirty="0">
              <a:solidFill>
                <a:srgbClr val="808080"/>
              </a:solidFill>
              <a:latin typeface="ＭＳ ゴシック" panose="020B0609070205080204" pitchFamily="49" charset="-128"/>
              <a:ea typeface="ＭＳ ゴシック" panose="020B0609070205080204" pitchFamily="49" charset="-128"/>
            </a:endParaRPr>
          </a:p>
          <a:p>
            <a:pPr algn="ctr" eaLnBrk="1" hangingPunct="1"/>
            <a:r>
              <a:rPr lang="en-US" altLang="ja-JP" sz="900" b="0" dirty="0">
                <a:solidFill>
                  <a:srgbClr val="808080"/>
                </a:solidFill>
                <a:latin typeface="ＭＳ ゴシック" panose="020B0609070205080204" pitchFamily="49" charset="-128"/>
                <a:ea typeface="ＭＳ ゴシック" panose="020B0609070205080204" pitchFamily="49" charset="-128"/>
              </a:rPr>
              <a:t> </a:t>
            </a:r>
            <a:r>
              <a:rPr lang="en-US" altLang="ja-JP" sz="900" b="0" dirty="0">
                <a:solidFill>
                  <a:srgbClr val="808080"/>
                </a:solidFill>
                <a:latin typeface="ＭＳ ゴシック" panose="020B0609070205080204" pitchFamily="49" charset="-128"/>
                <a:ea typeface="ＭＳ ゴシック" panose="020B0609070205080204" pitchFamily="49" charset="-128"/>
                <a:hlinkClick r:id="rId2"/>
              </a:rPr>
              <a:t>https://www.bousai.go.jp/jishin/nankai/rinji/index3.html</a:t>
            </a:r>
            <a:endParaRPr lang="ja-JP" altLang="en-US" sz="900" b="0" dirty="0">
              <a:solidFill>
                <a:srgbClr val="808080"/>
              </a:solidFill>
              <a:latin typeface="ＭＳ ゴシック" panose="020B0609070205080204" pitchFamily="49" charset="-128"/>
              <a:ea typeface="ＭＳ ゴシック" panose="020B0609070205080204" pitchFamily="49" charset="-128"/>
            </a:endParaRPr>
          </a:p>
        </p:txBody>
      </p:sp>
      <p:graphicFrame>
        <p:nvGraphicFramePr>
          <p:cNvPr id="5" name="表 4">
            <a:extLst>
              <a:ext uri="{FF2B5EF4-FFF2-40B4-BE49-F238E27FC236}">
                <a16:creationId xmlns:a16="http://schemas.microsoft.com/office/drawing/2014/main" id="{4E1CB4D3-3CDF-09B5-3C48-88E835A5B225}"/>
              </a:ext>
            </a:extLst>
          </p:cNvPr>
          <p:cNvGraphicFramePr>
            <a:graphicFrameLocks noGrp="1"/>
          </p:cNvGraphicFramePr>
          <p:nvPr>
            <p:extLst>
              <p:ext uri="{D42A27DB-BD31-4B8C-83A1-F6EECF244321}">
                <p14:modId xmlns:p14="http://schemas.microsoft.com/office/powerpoint/2010/main" val="2014567306"/>
              </p:ext>
            </p:extLst>
          </p:nvPr>
        </p:nvGraphicFramePr>
        <p:xfrm>
          <a:off x="418889" y="3152800"/>
          <a:ext cx="6017046" cy="3854760"/>
        </p:xfrm>
        <a:graphic>
          <a:graphicData uri="http://schemas.openxmlformats.org/drawingml/2006/table">
            <a:tbl>
              <a:tblPr firstRow="1" bandRow="1">
                <a:tableStyleId>{5C22544A-7EE6-4342-B048-85BDC9FD1C3A}</a:tableStyleId>
              </a:tblPr>
              <a:tblGrid>
                <a:gridCol w="437046">
                  <a:extLst>
                    <a:ext uri="{9D8B030D-6E8A-4147-A177-3AD203B41FA5}">
                      <a16:colId xmlns:a16="http://schemas.microsoft.com/office/drawing/2014/main" val="3640834512"/>
                    </a:ext>
                  </a:extLst>
                </a:gridCol>
                <a:gridCol w="1260000">
                  <a:extLst>
                    <a:ext uri="{9D8B030D-6E8A-4147-A177-3AD203B41FA5}">
                      <a16:colId xmlns:a16="http://schemas.microsoft.com/office/drawing/2014/main" val="1935132153"/>
                    </a:ext>
                  </a:extLst>
                </a:gridCol>
                <a:gridCol w="4320000">
                  <a:extLst>
                    <a:ext uri="{9D8B030D-6E8A-4147-A177-3AD203B41FA5}">
                      <a16:colId xmlns:a16="http://schemas.microsoft.com/office/drawing/2014/main" val="3418633814"/>
                    </a:ext>
                  </a:extLst>
                </a:gridCol>
              </a:tblGrid>
              <a:tr h="720000">
                <a:tc>
                  <a:txBody>
                    <a:bodyPr/>
                    <a:lstStyle/>
                    <a:p>
                      <a:pPr algn="r"/>
                      <a:r>
                        <a:rPr kumimoji="1" lang="ja-JP" altLang="en-US" sz="1200" b="1" dirty="0">
                          <a:solidFill>
                            <a:schemeClr val="bg1"/>
                          </a:solidFill>
                          <a:latin typeface="ＭＳ ゴシック" panose="020B0609070205080204" pitchFamily="49" charset="-128"/>
                          <a:ea typeface="ＭＳ ゴシック" panose="020B0609070205080204" pitchFamily="49" charset="-128"/>
                        </a:rPr>
                        <a:t>発表条件</a:t>
                      </a:r>
                    </a:p>
                  </a:txBody>
                  <a:tcPr vert="eaVert"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2"/>
                    </a:solidFill>
                  </a:tcPr>
                </a:tc>
                <a:tc gridSpan="2">
                  <a:txBody>
                    <a:bodyPr/>
                    <a:lstStyle/>
                    <a:p>
                      <a:pPr marL="171450" indent="-171450">
                        <a:spcAft>
                          <a:spcPts val="300"/>
                        </a:spcAft>
                        <a:buFont typeface="Arial" panose="020B0604020202020204" pitchFamily="34" charset="0"/>
                        <a:buChar char="•"/>
                      </a:pPr>
                      <a:r>
                        <a:rPr kumimoji="1" lang="ja-JP" altLang="en-US" sz="1000" b="0" dirty="0">
                          <a:solidFill>
                            <a:schemeClr val="tx1"/>
                          </a:solidFill>
                          <a:latin typeface="ＭＳ ゴシック" panose="020B0609070205080204" pitchFamily="49" charset="-128"/>
                          <a:ea typeface="ＭＳ ゴシック" panose="020B0609070205080204" pitchFamily="49" charset="-128"/>
                        </a:rPr>
                        <a:t>南海トラフ沿いで異常な現象が観測され、その現象が南海トラフ沿いの大規模な地震と関連するかどうか調査を開始した場合、または調査を継続している場合</a:t>
                      </a:r>
                      <a:endParaRPr kumimoji="1" lang="en-US" altLang="ja-JP" sz="1000" b="0" dirty="0">
                        <a:solidFill>
                          <a:schemeClr val="tx1"/>
                        </a:solidFill>
                        <a:ea typeface="ＭＳ ゴシック" panose="020B0609070205080204" pitchFamily="49" charset="-128"/>
                      </a:endParaRPr>
                    </a:p>
                    <a:p>
                      <a:pPr marL="171450" indent="-171450">
                        <a:spcAft>
                          <a:spcPts val="300"/>
                        </a:spcAft>
                        <a:buFont typeface="Arial" panose="020B0604020202020204" pitchFamily="34" charset="0"/>
                        <a:buChar char="•"/>
                      </a:pPr>
                      <a:r>
                        <a:rPr kumimoji="1" lang="ja-JP" altLang="en-US" sz="1000" b="0" dirty="0">
                          <a:solidFill>
                            <a:schemeClr val="tx1"/>
                          </a:solidFill>
                        </a:rPr>
                        <a:t>観測された異常な現象の調査結果を発表する場合</a:t>
                      </a:r>
                      <a:endParaRPr kumimoji="1" lang="en-US" altLang="ja-JP" sz="1000" b="0" dirty="0">
                        <a:solidFill>
                          <a:schemeClr val="tx1"/>
                        </a:solidFill>
                      </a:endParaRPr>
                    </a:p>
                  </a:txBody>
                  <a:tcPr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hMerge="1">
                  <a:txBody>
                    <a:bodyPr/>
                    <a:lstStyle/>
                    <a:p>
                      <a:endParaRPr dirty="0"/>
                    </a:p>
                  </a:txBody>
                  <a:tcPr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3875374175"/>
                  </a:ext>
                </a:extLst>
              </a:tr>
              <a:tr h="180000">
                <a:tc gridSpan="2">
                  <a:txBody>
                    <a:bodyPr/>
                    <a:lstStyle/>
                    <a:p>
                      <a:pPr algn="r"/>
                      <a:endParaRPr kumimoji="1" lang="ja-JP" altLang="en-US" sz="800" b="0" dirty="0">
                        <a:solidFill>
                          <a:schemeClr val="tx1"/>
                        </a:solidFill>
                        <a:latin typeface="ＭＳ ゴシック" panose="020B0609070205080204" pitchFamily="49" charset="-128"/>
                        <a:ea typeface="ＭＳ ゴシック" panose="020B0609070205080204" pitchFamily="49"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accent4"/>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a:txBody>
                    <a:bodyPr/>
                    <a:lstStyle/>
                    <a:p>
                      <a:pPr marL="171450" indent="-171450">
                        <a:buFont typeface="Arial" panose="020B0604020202020204" pitchFamily="34" charset="0"/>
                        <a:buChar char="•"/>
                      </a:pPr>
                      <a:endParaRPr kumimoji="1" lang="en-US" altLang="ja-JP" sz="800" b="0" dirty="0">
                        <a:solidFill>
                          <a:schemeClr val="tx1"/>
                        </a:solidFill>
                        <a:latin typeface="ＭＳ ゴシック" panose="020B0609070205080204" pitchFamily="49" charset="-128"/>
                        <a:ea typeface="ＭＳ ゴシック" panose="020B0609070205080204" pitchFamily="49"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83391467"/>
                  </a:ext>
                </a:extLst>
              </a:tr>
              <a:tr h="370840">
                <a:tc rowSpan="4">
                  <a:txBody>
                    <a:bodyPr/>
                    <a:lstStyle/>
                    <a:p>
                      <a:pPr algn="ctr"/>
                      <a:r>
                        <a:rPr kumimoji="1" lang="ja-JP" altLang="en-US" sz="1200" b="1" dirty="0">
                          <a:solidFill>
                            <a:schemeClr val="bg1"/>
                          </a:solidFill>
                          <a:latin typeface="ＭＳ ゴシック" panose="020B0609070205080204" pitchFamily="49" charset="-128"/>
                          <a:ea typeface="ＭＳ ゴシック" panose="020B0609070205080204" pitchFamily="49" charset="-128"/>
                        </a:rPr>
                        <a:t>キーワード</a:t>
                      </a:r>
                    </a:p>
                  </a:txBody>
                  <a:tcPr marT="108000" marB="108000" vert="eaVert" anchor="ctr">
                    <a:lnL w="6350" cap="flat" cmpd="sng" algn="ctr">
                      <a:solidFill>
                        <a:schemeClr val="tx1"/>
                      </a:solidFill>
                      <a:prstDash val="solid"/>
                      <a:round/>
                      <a:headEnd type="none" w="med" len="med"/>
                      <a:tailEnd type="none" w="med" len="med"/>
                    </a:lnL>
                    <a:lnR w="9525" cap="flat" cmpd="sng" algn="ctr">
                      <a:solidFill>
                        <a:schemeClr val="accent4"/>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solidFill>
                  </a:tcPr>
                </a:tc>
                <a:tc>
                  <a:txBody>
                    <a:bodyPr/>
                    <a:lstStyle/>
                    <a:p>
                      <a:pPr algn="r"/>
                      <a:r>
                        <a:rPr kumimoji="1" lang="ja-JP" altLang="en-US" sz="1200" b="0" dirty="0">
                          <a:solidFill>
                            <a:schemeClr val="tx1"/>
                          </a:solidFill>
                          <a:latin typeface="ＭＳ ゴシック" panose="020B0609070205080204" pitchFamily="49" charset="-128"/>
                          <a:ea typeface="ＭＳ ゴシック" panose="020B0609070205080204" pitchFamily="49" charset="-128"/>
                        </a:rPr>
                        <a:t>調査中</a:t>
                      </a:r>
                    </a:p>
                  </a:txBody>
                  <a:tcPr marT="108000" marB="10800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2">
                        <a:lumMod val="20000"/>
                        <a:lumOff val="80000"/>
                      </a:schemeClr>
                    </a:solidFill>
                  </a:tcPr>
                </a:tc>
                <a:tc>
                  <a:txBody>
                    <a:bodyPr/>
                    <a:lstStyle/>
                    <a:p>
                      <a:pPr marL="171450" indent="-171450">
                        <a:spcAft>
                          <a:spcPts val="300"/>
                        </a:spcAft>
                        <a:buFont typeface="Arial" panose="020B0604020202020204" pitchFamily="34" charset="0"/>
                        <a:buChar char="•"/>
                      </a:pPr>
                      <a:r>
                        <a:rPr kumimoji="1" lang="ja-JP" altLang="en-US" sz="1000" b="0" dirty="0">
                          <a:solidFill>
                            <a:schemeClr val="tx1"/>
                          </a:solidFill>
                          <a:latin typeface="ＭＳ ゴシック" panose="020B0609070205080204" pitchFamily="49" charset="-128"/>
                          <a:ea typeface="ＭＳ ゴシック" panose="020B0609070205080204" pitchFamily="49" charset="-128"/>
                        </a:rPr>
                        <a:t>観測された異常な現象が南海トラフ沿いの大規模な地震と関連するかどうか調査を開始した場合、または調査を継続している場合</a:t>
                      </a:r>
                      <a:endParaRPr kumimoji="1" lang="en-US" altLang="ja-JP" sz="1000" b="0" dirty="0">
                        <a:solidFill>
                          <a:schemeClr val="tx1"/>
                        </a:solidFill>
                        <a:ea typeface="ＭＳ ゴシック" panose="020B0609070205080204" pitchFamily="49" charset="-128"/>
                      </a:endParaRPr>
                    </a:p>
                  </a:txBody>
                  <a:tcPr marT="108000" marB="10800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3776938965"/>
                  </a:ext>
                </a:extLst>
              </a:tr>
              <a:tr h="37084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solidFill>
                  </a:tcPr>
                </a:tc>
                <a:tc>
                  <a:txBody>
                    <a:bodyPr/>
                    <a:lstStyle/>
                    <a:p>
                      <a:pPr algn="r"/>
                      <a:r>
                        <a:rPr kumimoji="1" lang="ja-JP" altLang="en-US" sz="1200" b="0" dirty="0">
                          <a:solidFill>
                            <a:schemeClr val="tx1"/>
                          </a:solidFill>
                          <a:latin typeface="ＭＳ ゴシック" panose="020B0609070205080204" pitchFamily="49" charset="-128"/>
                          <a:ea typeface="ＭＳ ゴシック" panose="020B0609070205080204" pitchFamily="49" charset="-128"/>
                        </a:rPr>
                        <a:t>巨大地震警戒</a:t>
                      </a:r>
                    </a:p>
                  </a:txBody>
                  <a:tcPr marT="108000" marB="10800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2">
                        <a:lumMod val="20000"/>
                        <a:lumOff val="80000"/>
                      </a:schemeClr>
                    </a:solidFill>
                  </a:tcPr>
                </a:tc>
                <a:tc>
                  <a:txBody>
                    <a:bodyPr/>
                    <a:lstStyle/>
                    <a:p>
                      <a:pPr marL="171450" indent="-171450">
                        <a:spcAft>
                          <a:spcPts val="300"/>
                        </a:spcAft>
                        <a:buFont typeface="Arial" panose="020B0604020202020204" pitchFamily="34" charset="0"/>
                        <a:buChar char="•"/>
                      </a:pPr>
                      <a:r>
                        <a:rPr kumimoji="1" lang="ja-JP" altLang="en-US" sz="1000" b="0" dirty="0">
                          <a:solidFill>
                            <a:schemeClr val="tx1"/>
                          </a:solidFill>
                          <a:latin typeface="ＭＳ ゴシック" panose="020B0609070205080204" pitchFamily="49" charset="-128"/>
                          <a:ea typeface="ＭＳ ゴシック" panose="020B0609070205080204" pitchFamily="49" charset="-128"/>
                        </a:rPr>
                        <a:t>南海トラフ沿いの想定震源域内のプレート境界において</a:t>
                      </a:r>
                      <a:r>
                        <a:rPr kumimoji="1" lang="en-US" altLang="ja-JP" sz="1000" b="0" dirty="0">
                          <a:solidFill>
                            <a:schemeClr val="tx1"/>
                          </a:solidFill>
                          <a:ea typeface="ＭＳ ゴシック" panose="020B0609070205080204" pitchFamily="49" charset="-128"/>
                        </a:rPr>
                        <a:t>M</a:t>
                      </a:r>
                      <a:r>
                        <a:rPr kumimoji="1" lang="ja-JP" altLang="en-US" sz="1000" b="0" dirty="0">
                          <a:solidFill>
                            <a:schemeClr val="tx1"/>
                          </a:solidFill>
                          <a:ea typeface="ＭＳ ゴシック" panose="020B0609070205080204" pitchFamily="49" charset="-128"/>
                        </a:rPr>
                        <a:t>８</a:t>
                      </a:r>
                      <a:r>
                        <a:rPr kumimoji="1" lang="en-US" altLang="ja-JP" sz="1000" b="0" dirty="0">
                          <a:solidFill>
                            <a:schemeClr val="tx1"/>
                          </a:solidFill>
                          <a:ea typeface="ＭＳ ゴシック" panose="020B0609070205080204" pitchFamily="49" charset="-128"/>
                        </a:rPr>
                        <a:t>.</a:t>
                      </a:r>
                      <a:r>
                        <a:rPr kumimoji="1" lang="ja-JP" altLang="en-US" sz="1000" b="0" dirty="0">
                          <a:solidFill>
                            <a:schemeClr val="tx1"/>
                          </a:solidFill>
                          <a:ea typeface="ＭＳ ゴシック" panose="020B0609070205080204" pitchFamily="49" charset="-128"/>
                        </a:rPr>
                        <a:t>０</a:t>
                      </a:r>
                      <a:r>
                        <a:rPr kumimoji="1" lang="ja-JP" altLang="en-US" sz="1000" b="0" dirty="0">
                          <a:solidFill>
                            <a:schemeClr val="tx1"/>
                          </a:solidFill>
                        </a:rPr>
                        <a:t>以上の地震が発生したと評価した場合</a:t>
                      </a:r>
                    </a:p>
                  </a:txBody>
                  <a:tcPr marT="108000" marB="10800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1753163572"/>
                  </a:ext>
                </a:extLst>
              </a:tr>
              <a:tr h="37084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solidFill>
                  </a:tcPr>
                </a:tc>
                <a:tc>
                  <a:txBody>
                    <a:bodyPr/>
                    <a:lstStyle/>
                    <a:p>
                      <a:pPr algn="r"/>
                      <a:r>
                        <a:rPr kumimoji="1" lang="ja-JP" altLang="en-US" sz="1200" b="0" dirty="0">
                          <a:solidFill>
                            <a:schemeClr val="tx1"/>
                          </a:solidFill>
                          <a:latin typeface="ＭＳ ゴシック" panose="020B0609070205080204" pitchFamily="49" charset="-128"/>
                          <a:ea typeface="ＭＳ ゴシック" panose="020B0609070205080204" pitchFamily="49" charset="-128"/>
                        </a:rPr>
                        <a:t>巨大地震注意</a:t>
                      </a:r>
                    </a:p>
                  </a:txBody>
                  <a:tcPr marT="108000" marB="10800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2">
                        <a:lumMod val="20000"/>
                        <a:lumOff val="80000"/>
                      </a:schemeClr>
                    </a:solidFill>
                  </a:tcPr>
                </a:tc>
                <a:tc>
                  <a:txBody>
                    <a:bodyPr/>
                    <a:lstStyle/>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1" lang="ja-JP" altLang="en-US" sz="1000" b="0" dirty="0">
                          <a:solidFill>
                            <a:schemeClr val="tx1"/>
                          </a:solidFill>
                          <a:latin typeface="ＭＳ ゴシック" panose="020B0609070205080204" pitchFamily="49" charset="-128"/>
                          <a:ea typeface="ＭＳ ゴシック" panose="020B0609070205080204" pitchFamily="49" charset="-128"/>
                        </a:rPr>
                        <a:t>南海トラフ沿いの想定震源域内のプレート境界において</a:t>
                      </a:r>
                      <a:r>
                        <a:rPr kumimoji="1" lang="en-US" altLang="ja-JP" sz="1000" b="0" dirty="0">
                          <a:solidFill>
                            <a:schemeClr val="tx1"/>
                          </a:solidFill>
                          <a:ea typeface="ＭＳ ゴシック" panose="020B0609070205080204" pitchFamily="49" charset="-128"/>
                        </a:rPr>
                        <a:t>M</a:t>
                      </a:r>
                      <a:r>
                        <a:rPr kumimoji="1" lang="ja-JP" altLang="en-US" sz="1000" b="0" dirty="0">
                          <a:solidFill>
                            <a:schemeClr val="tx1"/>
                          </a:solidFill>
                          <a:ea typeface="ＭＳ ゴシック" panose="020B0609070205080204" pitchFamily="49" charset="-128"/>
                        </a:rPr>
                        <a:t>７</a:t>
                      </a:r>
                      <a:r>
                        <a:rPr kumimoji="1" lang="en-US" altLang="ja-JP" sz="1000" b="0" dirty="0">
                          <a:solidFill>
                            <a:schemeClr val="tx1"/>
                          </a:solidFill>
                          <a:ea typeface="ＭＳ ゴシック" panose="020B0609070205080204" pitchFamily="49" charset="-128"/>
                        </a:rPr>
                        <a:t>.</a:t>
                      </a:r>
                      <a:r>
                        <a:rPr kumimoji="1" lang="ja-JP" altLang="en-US" sz="1000" b="0" dirty="0">
                          <a:solidFill>
                            <a:schemeClr val="tx1"/>
                          </a:solidFill>
                          <a:ea typeface="ＭＳ ゴシック" panose="020B0609070205080204" pitchFamily="49" charset="-128"/>
                        </a:rPr>
                        <a:t>０</a:t>
                      </a:r>
                      <a:r>
                        <a:rPr kumimoji="1" lang="ja-JP" altLang="en-US" sz="1000" b="0" dirty="0">
                          <a:solidFill>
                            <a:schemeClr val="tx1"/>
                          </a:solidFill>
                        </a:rPr>
                        <a:t>以上、</a:t>
                      </a:r>
                      <a:r>
                        <a:rPr kumimoji="1" lang="en-US" altLang="ja-JP" sz="1000" b="0" dirty="0">
                          <a:solidFill>
                            <a:schemeClr val="tx1"/>
                          </a:solidFill>
                        </a:rPr>
                        <a:t>M</a:t>
                      </a:r>
                      <a:r>
                        <a:rPr kumimoji="1" lang="ja-JP" altLang="en-US" sz="1000" b="0" dirty="0">
                          <a:solidFill>
                            <a:schemeClr val="tx1"/>
                          </a:solidFill>
                        </a:rPr>
                        <a:t>８</a:t>
                      </a:r>
                      <a:r>
                        <a:rPr kumimoji="1" lang="en-US" altLang="ja-JP" sz="1000" b="0" dirty="0">
                          <a:solidFill>
                            <a:schemeClr val="tx1"/>
                          </a:solidFill>
                        </a:rPr>
                        <a:t>.</a:t>
                      </a:r>
                      <a:r>
                        <a:rPr kumimoji="1" lang="ja-JP" altLang="en-US" sz="1000" b="0" dirty="0">
                          <a:solidFill>
                            <a:schemeClr val="tx1"/>
                          </a:solidFill>
                        </a:rPr>
                        <a:t>０未満の地震が発生したと評価した場合</a:t>
                      </a:r>
                      <a:endParaRPr kumimoji="1" lang="en-US" altLang="ja-JP" sz="1000" b="0" dirty="0">
                        <a:solidFill>
                          <a:schemeClr val="tx1"/>
                        </a:solidFill>
                      </a:endParaRP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1" lang="ja-JP" altLang="en-US" sz="1000" b="0" dirty="0">
                          <a:solidFill>
                            <a:schemeClr val="tx1"/>
                          </a:solidFill>
                        </a:rPr>
                        <a:t>想定震源域内のプレート境界以外や、想定震源域の海溝軸外側５０</a:t>
                      </a:r>
                      <a:r>
                        <a:rPr kumimoji="1" lang="en-US" altLang="ja-JP" sz="1000" b="0" dirty="0">
                          <a:solidFill>
                            <a:schemeClr val="tx1"/>
                          </a:solidFill>
                        </a:rPr>
                        <a:t>km</a:t>
                      </a:r>
                      <a:r>
                        <a:rPr kumimoji="1" lang="ja-JP" altLang="en-US" sz="1000" b="0" dirty="0">
                          <a:solidFill>
                            <a:schemeClr val="tx1"/>
                          </a:solidFill>
                        </a:rPr>
                        <a:t>程度までの範囲で</a:t>
                      </a:r>
                      <a:r>
                        <a:rPr kumimoji="1" lang="en-US" altLang="ja-JP" sz="1000" b="0" dirty="0">
                          <a:solidFill>
                            <a:schemeClr val="tx1"/>
                          </a:solidFill>
                        </a:rPr>
                        <a:t>M</a:t>
                      </a:r>
                      <a:r>
                        <a:rPr kumimoji="1" lang="ja-JP" altLang="en-US" sz="1000" b="0" dirty="0">
                          <a:solidFill>
                            <a:schemeClr val="tx1"/>
                          </a:solidFill>
                        </a:rPr>
                        <a:t>７</a:t>
                      </a:r>
                      <a:r>
                        <a:rPr kumimoji="1" lang="en-US" altLang="ja-JP" sz="1000" b="0" dirty="0">
                          <a:solidFill>
                            <a:schemeClr val="tx1"/>
                          </a:solidFill>
                        </a:rPr>
                        <a:t>.</a:t>
                      </a:r>
                      <a:r>
                        <a:rPr kumimoji="1" lang="ja-JP" altLang="en-US" sz="1000" b="0" dirty="0">
                          <a:solidFill>
                            <a:schemeClr val="tx1"/>
                          </a:solidFill>
                        </a:rPr>
                        <a:t>０以上の地震が発生したと評価した場合</a:t>
                      </a:r>
                      <a:endParaRPr kumimoji="1" lang="en-US" altLang="ja-JP" sz="1000" b="0" dirty="0">
                        <a:solidFill>
                          <a:schemeClr val="tx1"/>
                        </a:solidFill>
                      </a:endParaRP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1" lang="ja-JP" altLang="en-US" sz="1000" b="0" dirty="0">
                          <a:solidFill>
                            <a:schemeClr val="tx1"/>
                          </a:solidFill>
                        </a:rPr>
                        <a:t>ひずみ計等で有意な変化として捉えられる、短い期間にプレート境界の固着状態が明らかに変化しているような通常とは異なるゆっくりすべりが観測された場合</a:t>
                      </a:r>
                    </a:p>
                  </a:txBody>
                  <a:tcPr marT="108000" marB="10800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1893594142"/>
                  </a:ext>
                </a:extLst>
              </a:tr>
              <a:tr h="37084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solidFill>
                  </a:tcPr>
                </a:tc>
                <a:tc>
                  <a:txBody>
                    <a:bodyPr/>
                    <a:lstStyle/>
                    <a:p>
                      <a:pPr algn="r"/>
                      <a:r>
                        <a:rPr kumimoji="1" lang="ja-JP" altLang="en-US" sz="1200" b="0" dirty="0">
                          <a:solidFill>
                            <a:schemeClr val="tx1"/>
                          </a:solidFill>
                          <a:latin typeface="ＭＳ ゴシック" panose="020B0609070205080204" pitchFamily="49" charset="-128"/>
                          <a:ea typeface="ＭＳ ゴシック" panose="020B0609070205080204" pitchFamily="49" charset="-128"/>
                        </a:rPr>
                        <a:t>調査終了</a:t>
                      </a:r>
                    </a:p>
                  </a:txBody>
                  <a:tcPr marT="108000" marB="10800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2">
                        <a:lumMod val="20000"/>
                        <a:lumOff val="80000"/>
                      </a:schemeClr>
                    </a:solidFill>
                  </a:tcPr>
                </a:tc>
                <a:tc>
                  <a:txBody>
                    <a:bodyPr/>
                    <a:lstStyle/>
                    <a:p>
                      <a:pPr marL="171450" indent="-171450">
                        <a:spcAft>
                          <a:spcPts val="300"/>
                        </a:spcAft>
                        <a:buFont typeface="Arial" panose="020B0604020202020204" pitchFamily="34" charset="0"/>
                        <a:buChar char="•"/>
                      </a:pPr>
                      <a:r>
                        <a:rPr kumimoji="1" lang="ja-JP" altLang="en-US" sz="1000" b="0" dirty="0">
                          <a:solidFill>
                            <a:schemeClr val="tx1"/>
                          </a:solidFill>
                          <a:latin typeface="ＭＳ ゴシック" panose="020B0609070205080204" pitchFamily="49" charset="-128"/>
                          <a:ea typeface="ＭＳ ゴシック" panose="020B0609070205080204" pitchFamily="49" charset="-128"/>
                        </a:rPr>
                        <a:t>巨大地震警戒、巨大地震注意のいずれにも当てはまらない現象と評価した場合</a:t>
                      </a:r>
                    </a:p>
                  </a:txBody>
                  <a:tcPr marT="108000" marB="10800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2130966553"/>
                  </a:ext>
                </a:extLst>
              </a:tr>
            </a:tbl>
          </a:graphicData>
        </a:graphic>
      </p:graphicFrame>
    </p:spTree>
    <p:extLst>
      <p:ext uri="{BB962C8B-B14F-4D97-AF65-F5344CB8AC3E}">
        <p14:creationId xmlns:p14="http://schemas.microsoft.com/office/powerpoint/2010/main" val="21240750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91DB6C-4433-CD19-E70A-8D266B4E24C1}"/>
            </a:ext>
          </a:extLst>
        </p:cNvPr>
        <p:cNvGrpSpPr/>
        <p:nvPr/>
      </p:nvGrpSpPr>
      <p:grpSpPr>
        <a:xfrm>
          <a:off x="0" y="0"/>
          <a:ext cx="0" cy="0"/>
          <a:chOff x="0" y="0"/>
          <a:chExt cx="0" cy="0"/>
        </a:xfrm>
      </p:grpSpPr>
      <p:sp>
        <p:nvSpPr>
          <p:cNvPr id="100357" name="Text Box 5">
            <a:extLst>
              <a:ext uri="{FF2B5EF4-FFF2-40B4-BE49-F238E27FC236}">
                <a16:creationId xmlns:a16="http://schemas.microsoft.com/office/drawing/2014/main" id="{192254E5-9BEE-9E02-E06C-C88EF95DE974}"/>
              </a:ext>
            </a:extLst>
          </p:cNvPr>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１８</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0483" name="Text Box 218">
            <a:extLst>
              <a:ext uri="{FF2B5EF4-FFF2-40B4-BE49-F238E27FC236}">
                <a16:creationId xmlns:a16="http://schemas.microsoft.com/office/drawing/2014/main" id="{29601739-0C45-4EDF-55B1-C8908586D26E}"/>
              </a:ext>
            </a:extLst>
          </p:cNvPr>
          <p:cNvSpPr txBox="1">
            <a:spLocks noChangeArrowheads="1"/>
          </p:cNvSpPr>
          <p:nvPr/>
        </p:nvSpPr>
        <p:spPr bwMode="auto">
          <a:xfrm>
            <a:off x="44450" y="57150"/>
            <a:ext cx="287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b="0" dirty="0">
                <a:latin typeface="ＭＳ ゴシック" panose="020B0609070205080204" pitchFamily="49" charset="-128"/>
                <a:ea typeface="ＭＳ ゴシック" panose="020B0609070205080204" pitchFamily="49" charset="-128"/>
              </a:rPr>
              <a:t>３．事業継続対応</a:t>
            </a:r>
          </a:p>
        </p:txBody>
      </p:sp>
      <p:grpSp>
        <p:nvGrpSpPr>
          <p:cNvPr id="2" name="グループ化 1">
            <a:extLst>
              <a:ext uri="{FF2B5EF4-FFF2-40B4-BE49-F238E27FC236}">
                <a16:creationId xmlns:a16="http://schemas.microsoft.com/office/drawing/2014/main" id="{FC5020A5-D961-A0F2-BEB7-FE53F34F52ED}"/>
              </a:ext>
            </a:extLst>
          </p:cNvPr>
          <p:cNvGrpSpPr/>
          <p:nvPr/>
        </p:nvGrpSpPr>
        <p:grpSpPr>
          <a:xfrm>
            <a:off x="265616" y="992560"/>
            <a:ext cx="6323593" cy="7774686"/>
            <a:chOff x="265616" y="776536"/>
            <a:chExt cx="6323593" cy="7774686"/>
          </a:xfrm>
        </p:grpSpPr>
        <p:grpSp>
          <p:nvGrpSpPr>
            <p:cNvPr id="11" name="グループ化 10">
              <a:extLst>
                <a:ext uri="{FF2B5EF4-FFF2-40B4-BE49-F238E27FC236}">
                  <a16:creationId xmlns:a16="http://schemas.microsoft.com/office/drawing/2014/main" id="{C4DE1AC8-C513-9A0A-5DEE-D085D637A660}"/>
                </a:ext>
              </a:extLst>
            </p:cNvPr>
            <p:cNvGrpSpPr/>
            <p:nvPr/>
          </p:nvGrpSpPr>
          <p:grpSpPr>
            <a:xfrm>
              <a:off x="265616" y="776536"/>
              <a:ext cx="6323593" cy="7774686"/>
              <a:chOff x="273759" y="5819037"/>
              <a:chExt cx="6323593" cy="7774686"/>
            </a:xfrm>
          </p:grpSpPr>
          <p:sp>
            <p:nvSpPr>
              <p:cNvPr id="7" name="Text Box 16">
                <a:extLst>
                  <a:ext uri="{FF2B5EF4-FFF2-40B4-BE49-F238E27FC236}">
                    <a16:creationId xmlns:a16="http://schemas.microsoft.com/office/drawing/2014/main" id="{91F81F5E-87E7-BD52-501A-BFF84435CD3E}"/>
                  </a:ext>
                </a:extLst>
              </p:cNvPr>
              <p:cNvSpPr txBox="1">
                <a:spLocks noChangeArrowheads="1"/>
              </p:cNvSpPr>
              <p:nvPr/>
            </p:nvSpPr>
            <p:spPr bwMode="auto">
              <a:xfrm>
                <a:off x="332656" y="6009537"/>
                <a:ext cx="6192688" cy="7010300"/>
              </a:xfrm>
              <a:prstGeom prst="rect">
                <a:avLst/>
              </a:prstGeom>
              <a:solidFill>
                <a:schemeClr val="bg1"/>
              </a:solidFill>
              <a:ln w="9525">
                <a:solidFill>
                  <a:srgbClr val="3333FF"/>
                </a:solidFill>
                <a:miter lim="800000"/>
                <a:headEnd/>
                <a:tailEnd/>
              </a:ln>
              <a:effectLst>
                <a:outerShdw dist="35921" dir="2700000" algn="ctr" rotWithShape="0">
                  <a:srgbClr val="808080"/>
                </a:outerShdw>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br>
                  <a:rPr lang="en-US" altLang="ja-JP" b="0" dirty="0">
                    <a:latin typeface="ＭＳ ゴシック" panose="020B0609070205080204" pitchFamily="49" charset="-128"/>
                    <a:ea typeface="ＭＳ ゴシック" panose="020B0609070205080204" pitchFamily="49" charset="-128"/>
                  </a:rPr>
                </a:br>
                <a:r>
                  <a:rPr lang="ja-JP" altLang="en-US" sz="1200" dirty="0">
                    <a:latin typeface="ＭＳ ゴシック" panose="020B0609070205080204" pitchFamily="49" charset="-128"/>
                    <a:ea typeface="ＭＳ ゴシック" panose="020B0609070205080204" pitchFamily="49" charset="-128"/>
                  </a:rPr>
                  <a:t>○南海トラフ地震臨時情報　（</a:t>
                </a:r>
                <a:r>
                  <a:rPr lang="ja-JP" altLang="en-US" sz="1200" dirty="0">
                    <a:solidFill>
                      <a:srgbClr val="009999"/>
                    </a:solidFill>
                    <a:latin typeface="ＭＳ ゴシック" panose="020B0609070205080204" pitchFamily="49" charset="-128"/>
                    <a:ea typeface="ＭＳ ゴシック" panose="020B0609070205080204" pitchFamily="49" charset="-128"/>
                  </a:rPr>
                  <a:t>巨大地震警戒</a:t>
                </a:r>
                <a:r>
                  <a:rPr lang="ja-JP" altLang="en-US" sz="1200" dirty="0">
                    <a:latin typeface="ＭＳ ゴシック" panose="020B0609070205080204" pitchFamily="49" charset="-128"/>
                    <a:ea typeface="ＭＳ ゴシック" panose="020B0609070205080204" pitchFamily="49" charset="-128"/>
                  </a:rPr>
                  <a:t>）　発表時</a:t>
                </a:r>
                <a:endParaRPr lang="en-US" altLang="ja-JP" sz="1200" dirty="0">
                  <a:latin typeface="ＭＳ ゴシック" panose="020B0609070205080204" pitchFamily="49" charset="-128"/>
                  <a:ea typeface="ＭＳ ゴシック" panose="020B0609070205080204" pitchFamily="49" charset="-128"/>
                </a:endParaRPr>
              </a:p>
              <a:p>
                <a:pPr eaLnBrk="1" hangingPunct="1">
                  <a:spcAft>
                    <a:spcPts val="600"/>
                  </a:spcAft>
                </a:pPr>
                <a:r>
                  <a:rPr lang="ja-JP" altLang="en-US" sz="1100" dirty="0">
                    <a:latin typeface="ＭＳ ゴシック" panose="020B0609070205080204" pitchFamily="49" charset="-128"/>
                    <a:ea typeface="ＭＳ ゴシック" panose="020B0609070205080204" pitchFamily="49" charset="-128"/>
                  </a:rPr>
                  <a:t>　</a:t>
                </a:r>
                <a:r>
                  <a:rPr lang="ja-JP" altLang="en-US" u="sng" dirty="0">
                    <a:latin typeface="ＭＳ ゴシック" panose="020B0609070205080204" pitchFamily="49" charset="-128"/>
                    <a:ea typeface="ＭＳ ゴシック" panose="020B0609070205080204" pitchFamily="49" charset="-128"/>
                  </a:rPr>
                  <a:t>①津波到達が早く、事前の避難が必要な地域</a:t>
                </a:r>
                <a:r>
                  <a:rPr lang="en-US" altLang="ja-JP" u="sng" dirty="0">
                    <a:latin typeface="ＭＳ ゴシック" panose="020B0609070205080204" pitchFamily="49" charset="-128"/>
                    <a:ea typeface="ＭＳ ゴシック" panose="020B0609070205080204" pitchFamily="49" charset="-128"/>
                  </a:rPr>
                  <a:t>(</a:t>
                </a:r>
                <a:r>
                  <a:rPr lang="ja-JP" altLang="en-US" u="sng" dirty="0">
                    <a:latin typeface="ＭＳ ゴシック" panose="020B0609070205080204" pitchFamily="49" charset="-128"/>
                    <a:ea typeface="ＭＳ ゴシック" panose="020B0609070205080204" pitchFamily="49" charset="-128"/>
                  </a:rPr>
                  <a:t>事前避難対象地域</a:t>
                </a:r>
                <a:r>
                  <a:rPr lang="en-US" altLang="ja-JP" u="sng" dirty="0">
                    <a:latin typeface="ＭＳ ゴシック" panose="020B0609070205080204" pitchFamily="49" charset="-128"/>
                    <a:ea typeface="ＭＳ ゴシック" panose="020B0609070205080204" pitchFamily="49" charset="-128"/>
                  </a:rPr>
                  <a:t>)</a:t>
                </a:r>
                <a:r>
                  <a:rPr lang="ja-JP" altLang="en-US" u="sng" dirty="0">
                    <a:latin typeface="ＭＳ ゴシック" panose="020B0609070205080204" pitchFamily="49" charset="-128"/>
                    <a:ea typeface="ＭＳ ゴシック" panose="020B0609070205080204" pitchFamily="49" charset="-128"/>
                  </a:rPr>
                  <a:t>に位置する事業者等の皆様</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　　</a:t>
                </a:r>
                <a:r>
                  <a:rPr lang="ja-JP" altLang="en-US" dirty="0">
                    <a:solidFill>
                      <a:srgbClr val="009999"/>
                    </a:solidFill>
                    <a:latin typeface="ＭＳ ゴシック" panose="020B0609070205080204" pitchFamily="49" charset="-128"/>
                    <a:ea typeface="ＭＳ ゴシック" panose="020B0609070205080204" pitchFamily="49" charset="-128"/>
                  </a:rPr>
                  <a:t>事前に作成した事業継続計画等を確認</a:t>
                </a:r>
                <a:r>
                  <a:rPr lang="ja-JP" altLang="en-US" b="0" dirty="0">
                    <a:latin typeface="ＭＳ ゴシック" panose="020B0609070205080204" pitchFamily="49" charset="-128"/>
                    <a:ea typeface="ＭＳ ゴシック" panose="020B0609070205080204" pitchFamily="49" charset="-128"/>
                  </a:rPr>
                  <a:t>し、通常通りの企業活動をした場合に従業員や利用者等の生命</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　　に危険が及ぶ場合には、それを回避するため、市町村が発令する</a:t>
                </a:r>
                <a:r>
                  <a:rPr lang="ja-JP" altLang="en-US" dirty="0">
                    <a:solidFill>
                      <a:srgbClr val="009999"/>
                    </a:solidFill>
                    <a:latin typeface="ＭＳ ゴシック" panose="020B0609070205080204" pitchFamily="49" charset="-128"/>
                    <a:ea typeface="ＭＳ ゴシック" panose="020B0609070205080204" pitchFamily="49" charset="-128"/>
                  </a:rPr>
                  <a:t>避難指示に従い、従業員や利用者等</a:t>
                </a:r>
                <a:br>
                  <a:rPr lang="en-US" altLang="ja-JP" dirty="0">
                    <a:solidFill>
                      <a:srgbClr val="009999"/>
                    </a:solidFill>
                    <a:latin typeface="ＭＳ ゴシック" panose="020B0609070205080204" pitchFamily="49" charset="-128"/>
                    <a:ea typeface="ＭＳ ゴシック" panose="020B0609070205080204" pitchFamily="49" charset="-128"/>
                  </a:rPr>
                </a:br>
                <a:r>
                  <a:rPr lang="ja-JP" altLang="en-US" dirty="0">
                    <a:solidFill>
                      <a:srgbClr val="009999"/>
                    </a:solidFill>
                    <a:latin typeface="ＭＳ ゴシック" panose="020B0609070205080204" pitchFamily="49" charset="-128"/>
                    <a:ea typeface="ＭＳ ゴシック" panose="020B0609070205080204" pitchFamily="49" charset="-128"/>
                  </a:rPr>
                  <a:t>　　を避難させる</a:t>
                </a:r>
                <a:r>
                  <a:rPr lang="ja-JP" altLang="en-US" b="0" dirty="0">
                    <a:latin typeface="ＭＳ ゴシック" panose="020B0609070205080204" pitchFamily="49" charset="-128"/>
                    <a:ea typeface="ＭＳ ゴシック" panose="020B0609070205080204" pitchFamily="49" charset="-128"/>
                  </a:rPr>
                  <a:t>等の措置を実施。</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　　</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ただし、事業継続しながら危機回避措置をとることができる場合は、十分な危機回避措置をとった</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　　　上で、事業を継続。</a:t>
                </a: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r>
                  <a:rPr lang="ja-JP" altLang="en-US" sz="1000" dirty="0">
                    <a:latin typeface="ＭＳ ゴシック" panose="020B0609070205080204" pitchFamily="49" charset="-128"/>
                    <a:ea typeface="ＭＳ ゴシック" panose="020B0609070205080204" pitchFamily="49" charset="-128"/>
                  </a:rPr>
                  <a:t>　</a:t>
                </a:r>
                <a:r>
                  <a:rPr lang="ja-JP" altLang="en-US" u="sng" dirty="0">
                    <a:latin typeface="ＭＳ ゴシック" panose="020B0609070205080204" pitchFamily="49" charset="-128"/>
                    <a:ea typeface="ＭＳ ゴシック" panose="020B0609070205080204" pitchFamily="49" charset="-128"/>
                  </a:rPr>
                  <a:t>②</a:t>
                </a:r>
                <a:r>
                  <a:rPr lang="ja-JP" altLang="en-US" sz="1000" u="sng" dirty="0">
                    <a:latin typeface="ＭＳ ゴシック" panose="020B0609070205080204" pitchFamily="49" charset="-128"/>
                    <a:ea typeface="ＭＳ ゴシック" panose="020B0609070205080204" pitchFamily="49" charset="-128"/>
                  </a:rPr>
                  <a:t>臨時情報の発表に伴い防災対応をとるべき地域に位置する事業者等の皆様</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　　</a:t>
                </a:r>
                <a:r>
                  <a:rPr lang="ja-JP" altLang="en-US" dirty="0">
                    <a:solidFill>
                      <a:srgbClr val="009999"/>
                    </a:solidFill>
                    <a:latin typeface="ＭＳ ゴシック" panose="020B0609070205080204" pitchFamily="49" charset="-128"/>
                    <a:ea typeface="ＭＳ ゴシック" panose="020B0609070205080204" pitchFamily="49" charset="-128"/>
                  </a:rPr>
                  <a:t>事前に作成した事業継続計画等を確認</a:t>
                </a:r>
                <a:r>
                  <a:rPr lang="ja-JP" altLang="en-US" b="0" dirty="0">
                    <a:latin typeface="ＭＳ ゴシック" panose="020B0609070205080204" pitchFamily="49" charset="-128"/>
                    <a:ea typeface="ＭＳ ゴシック" panose="020B0609070205080204" pitchFamily="49" charset="-128"/>
                  </a:rPr>
                  <a:t>し、</a:t>
                </a:r>
                <a:endParaRPr lang="en-US" altLang="ja-JP" b="0" dirty="0">
                  <a:latin typeface="ＭＳ ゴシック" panose="020B0609070205080204" pitchFamily="49" charset="-128"/>
                  <a:ea typeface="ＭＳ ゴシック" panose="020B0609070205080204" pitchFamily="49" charset="-128"/>
                </a:endParaRPr>
              </a:p>
              <a:p>
                <a:pPr marL="177800" indent="88900" eaLnBrk="1" hangingPunct="1">
                  <a:spcAft>
                    <a:spcPts val="0"/>
                  </a:spcAft>
                  <a:buSzPct val="70000"/>
                  <a:buFont typeface="Arial" panose="020B0604020202020204" pitchFamily="34" charset="0"/>
                  <a:buChar char="•"/>
                  <a:tabLst>
                    <a:tab pos="92075" algn="l"/>
                  </a:tabLst>
                </a:pPr>
                <a:r>
                  <a:rPr lang="ja-JP" altLang="en-US" b="0" dirty="0">
                    <a:latin typeface="ＭＳ ゴシック" panose="020B0609070205080204" pitchFamily="49" charset="-128"/>
                    <a:ea typeface="ＭＳ ゴシック" panose="020B0609070205080204" pitchFamily="49" charset="-128"/>
                  </a:rPr>
                  <a:t>新たな大規模地震が発生した場合に被害が生じるおそれのある施設や設備の破損等を防止するための</a:t>
                </a:r>
                <a:br>
                  <a:rPr lang="ja-JP" altLang="en-US"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　</a:t>
                </a:r>
                <a:r>
                  <a:rPr lang="ja-JP" altLang="en-US" dirty="0">
                    <a:solidFill>
                      <a:srgbClr val="009999"/>
                    </a:solidFill>
                    <a:latin typeface="ＭＳ ゴシック" panose="020B0609070205080204" pitchFamily="49" charset="-128"/>
                    <a:ea typeface="ＭＳ ゴシック" panose="020B0609070205080204" pitchFamily="49" charset="-128"/>
                  </a:rPr>
                  <a:t>点検・確認</a:t>
                </a:r>
                <a:endParaRPr lang="en-US" altLang="ja-JP" dirty="0">
                  <a:solidFill>
                    <a:srgbClr val="009999"/>
                  </a:solidFill>
                  <a:latin typeface="ＭＳ ゴシック" panose="020B0609070205080204" pitchFamily="49" charset="-128"/>
                  <a:ea typeface="ＭＳ ゴシック" panose="020B0609070205080204" pitchFamily="49" charset="-128"/>
                </a:endParaRPr>
              </a:p>
              <a:p>
                <a:pPr marL="177800" indent="88900" eaLnBrk="1" hangingPunct="1">
                  <a:spcAft>
                    <a:spcPts val="600"/>
                  </a:spcAft>
                  <a:buSzPct val="70000"/>
                  <a:buFont typeface="Arial" panose="020B0604020202020204" pitchFamily="34" charset="0"/>
                  <a:buChar char="•"/>
                  <a:tabLst>
                    <a:tab pos="92075" algn="l"/>
                  </a:tabLst>
                </a:pPr>
                <a:r>
                  <a:rPr lang="ja-JP" altLang="en-US" b="0" dirty="0">
                    <a:latin typeface="ＭＳ ゴシック" panose="020B0609070205080204" pitchFamily="49" charset="-128"/>
                    <a:ea typeface="ＭＳ ゴシック" panose="020B0609070205080204" pitchFamily="49" charset="-128"/>
                  </a:rPr>
                  <a:t>後発地震が発生した場合に</a:t>
                </a:r>
                <a:r>
                  <a:rPr lang="ja-JP" altLang="en-US" dirty="0">
                    <a:solidFill>
                      <a:srgbClr val="009999"/>
                    </a:solidFill>
                    <a:latin typeface="ＭＳ ゴシック" panose="020B0609070205080204" pitchFamily="49" charset="-128"/>
                    <a:ea typeface="ＭＳ ゴシック" panose="020B0609070205080204" pitchFamily="49" charset="-128"/>
                  </a:rPr>
                  <a:t>被災リスクの高い活動の回避</a:t>
                </a:r>
                <a:endParaRPr lang="en-US" altLang="ja-JP" dirty="0">
                  <a:solidFill>
                    <a:srgbClr val="009999"/>
                  </a:solidFill>
                  <a:latin typeface="ＭＳ ゴシック" panose="020B0609070205080204" pitchFamily="49" charset="-128"/>
                  <a:ea typeface="ＭＳ ゴシック" panose="020B0609070205080204" pitchFamily="49" charset="-128"/>
                </a:endParaRPr>
              </a:p>
              <a:p>
                <a:pPr eaLnBrk="1" hangingPunct="1">
                  <a:spcAft>
                    <a:spcPts val="600"/>
                  </a:spcAft>
                </a:pPr>
                <a:r>
                  <a:rPr lang="ja-JP" altLang="en-US" b="0" dirty="0">
                    <a:latin typeface="ＭＳ ゴシック" panose="020B0609070205080204" pitchFamily="49" charset="-128"/>
                    <a:ea typeface="ＭＳ ゴシック" panose="020B0609070205080204" pitchFamily="49" charset="-128"/>
                  </a:rPr>
                  <a:t>　　等の措置を実施した上で一部の従業員が出社できない可能性があることや被災地における関連業務</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　　への影響等を踏まえ、</a:t>
                </a:r>
                <a:r>
                  <a:rPr lang="ja-JP" altLang="en-US" dirty="0">
                    <a:solidFill>
                      <a:srgbClr val="009999"/>
                    </a:solidFill>
                    <a:latin typeface="ＭＳ ゴシック" panose="020B0609070205080204" pitchFamily="49" charset="-128"/>
                    <a:ea typeface="ＭＳ ゴシック" panose="020B0609070205080204" pitchFamily="49" charset="-128"/>
                  </a:rPr>
                  <a:t>企業活動を効率的に継続するための措置を実施。</a:t>
                </a:r>
                <a:endParaRPr lang="en-US" altLang="ja-JP" b="0" dirty="0">
                  <a:solidFill>
                    <a:srgbClr val="009999"/>
                  </a:solidFill>
                  <a:latin typeface="ＭＳ ゴシック" panose="020B0609070205080204" pitchFamily="49" charset="-128"/>
                  <a:ea typeface="ＭＳ ゴシック" panose="020B0609070205080204" pitchFamily="49" charset="-128"/>
                </a:endParaRPr>
              </a:p>
              <a:p>
                <a:pPr eaLnBrk="1" hangingPunct="1">
                  <a:spcAft>
                    <a:spcPts val="600"/>
                  </a:spcAft>
                </a:pP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r>
                  <a:rPr lang="ja-JP" altLang="en-US" sz="1200" dirty="0">
                    <a:latin typeface="ＭＳ ゴシック" panose="020B0609070205080204" pitchFamily="49" charset="-128"/>
                    <a:ea typeface="ＭＳ ゴシック" panose="020B0609070205080204" pitchFamily="49" charset="-128"/>
                  </a:rPr>
                  <a:t>○南海トラフ地震臨時情報　（</a:t>
                </a:r>
                <a:r>
                  <a:rPr lang="ja-JP" altLang="en-US" sz="1200" dirty="0">
                    <a:solidFill>
                      <a:srgbClr val="009999"/>
                    </a:solidFill>
                    <a:latin typeface="ＭＳ ゴシック" panose="020B0609070205080204" pitchFamily="49" charset="-128"/>
                    <a:ea typeface="ＭＳ ゴシック" panose="020B0609070205080204" pitchFamily="49" charset="-128"/>
                  </a:rPr>
                  <a:t>巨大地震注意</a:t>
                </a:r>
                <a:r>
                  <a:rPr lang="ja-JP" altLang="en-US" sz="1200" dirty="0">
                    <a:latin typeface="ＭＳ ゴシック" panose="020B0609070205080204" pitchFamily="49" charset="-128"/>
                    <a:ea typeface="ＭＳ ゴシック" panose="020B0609070205080204" pitchFamily="49" charset="-128"/>
                  </a:rPr>
                  <a:t>）　発表時</a:t>
                </a:r>
                <a:endParaRPr lang="en-US" altLang="ja-JP" sz="1200" dirty="0">
                  <a:latin typeface="ＭＳ ゴシック" panose="020B0609070205080204" pitchFamily="49" charset="-128"/>
                  <a:ea typeface="ＭＳ ゴシック" panose="020B0609070205080204" pitchFamily="49" charset="-128"/>
                </a:endParaRPr>
              </a:p>
              <a:p>
                <a:pPr marL="182563" indent="-90488" eaLnBrk="1" hangingPunct="1">
                  <a:spcAft>
                    <a:spcPts val="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避難場所、避難経路及び避難誘導⼿順の再確認の徹底や、</a:t>
                </a:r>
                <a:endParaRPr lang="en-US" altLang="ja-JP" b="0" dirty="0">
                  <a:latin typeface="ＭＳ ゴシック" panose="020B0609070205080204" pitchFamily="49" charset="-128"/>
                  <a:ea typeface="ＭＳ ゴシック" panose="020B0609070205080204" pitchFamily="49" charset="-128"/>
                </a:endParaRPr>
              </a:p>
              <a:p>
                <a:pPr marL="182563" indent="-90488" eaLnBrk="1" hangingPunct="1">
                  <a:spcAft>
                    <a:spcPts val="60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従業員や施設利⽤者への情報の正確かつ迅速な伝達など、</a:t>
                </a: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r>
                  <a:rPr lang="ja-JP" altLang="en-US" b="0" dirty="0">
                    <a:latin typeface="ＭＳ ゴシック" panose="020B0609070205080204" pitchFamily="49" charset="-128"/>
                    <a:ea typeface="ＭＳ ゴシック" panose="020B0609070205080204" pitchFamily="49" charset="-128"/>
                  </a:rPr>
                  <a:t>　</a:t>
                </a:r>
                <a:r>
                  <a:rPr lang="ja-JP" altLang="en-US" dirty="0">
                    <a:solidFill>
                      <a:srgbClr val="009999"/>
                    </a:solidFill>
                    <a:latin typeface="ＭＳ ゴシック" panose="020B0609070205080204" pitchFamily="49" charset="-128"/>
                    <a:ea typeface="ＭＳ ゴシック" panose="020B0609070205080204" pitchFamily="49" charset="-128"/>
                  </a:rPr>
                  <a:t>揺れを感じたり、津波警報等が発表されたりした場合に、</a:t>
                </a:r>
                <a:br>
                  <a:rPr lang="en-US" altLang="ja-JP" dirty="0">
                    <a:solidFill>
                      <a:srgbClr val="009999"/>
                    </a:solidFill>
                    <a:latin typeface="ＭＳ ゴシック" panose="020B0609070205080204" pitchFamily="49" charset="-128"/>
                    <a:ea typeface="ＭＳ ゴシック" panose="020B0609070205080204" pitchFamily="49" charset="-128"/>
                  </a:rPr>
                </a:br>
                <a:r>
                  <a:rPr lang="ja-JP" altLang="en-US" dirty="0">
                    <a:solidFill>
                      <a:srgbClr val="009999"/>
                    </a:solidFill>
                    <a:latin typeface="ＭＳ ゴシック" panose="020B0609070205080204" pitchFamily="49" charset="-128"/>
                    <a:ea typeface="ＭＳ ゴシック" panose="020B0609070205080204" pitchFamily="49" charset="-128"/>
                  </a:rPr>
                  <a:t>　従業員や施設利⽤者が直ちに避難できる態勢</a:t>
                </a:r>
                <a:r>
                  <a:rPr lang="ja-JP" altLang="en-US" b="0" dirty="0">
                    <a:latin typeface="ＭＳ ゴシック" panose="020B0609070205080204" pitchFamily="49" charset="-128"/>
                    <a:ea typeface="ＭＳ ゴシック" panose="020B0609070205080204" pitchFamily="49" charset="-128"/>
                  </a:rPr>
                  <a:t>をとった上で、社会経済活動を継続。</a:t>
                </a: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r>
                  <a:rPr kumimoji="1" lang="ja-JP" altLang="en-US" sz="12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○南海トラフ地震臨時情報　呼びかけ終了時</a:t>
                </a:r>
                <a:endParaRPr kumimoji="1" lang="en-US" altLang="ja-JP" sz="12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182563" indent="-90488" eaLnBrk="1" hangingPunct="1">
                  <a:spcAft>
                    <a:spcPts val="60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政府からの</a:t>
                </a:r>
                <a:r>
                  <a:rPr lang="ja-JP" altLang="en-US" dirty="0">
                    <a:solidFill>
                      <a:srgbClr val="009999"/>
                    </a:solidFill>
                    <a:latin typeface="ＭＳ ゴシック" panose="020B0609070205080204" pitchFamily="49" charset="-128"/>
                    <a:ea typeface="ＭＳ ゴシック" panose="020B0609070205080204" pitchFamily="49" charset="-128"/>
                  </a:rPr>
                  <a:t>呼びかけが終了したとしても、大規模地震発生の可能性がなくなったわけではない。</a:t>
                </a:r>
                <a:br>
                  <a:rPr lang="ja-JP" altLang="en-US" dirty="0">
                    <a:solidFill>
                      <a:srgbClr val="009999"/>
                    </a:solidFill>
                    <a:latin typeface="ＭＳ ゴシック" panose="020B0609070205080204" pitchFamily="49" charset="-128"/>
                    <a:ea typeface="ＭＳ ゴシック" panose="020B0609070205080204" pitchFamily="49" charset="-128"/>
                  </a:rPr>
                </a:br>
                <a:r>
                  <a:rPr lang="ja-JP" altLang="en-US" dirty="0">
                    <a:solidFill>
                      <a:srgbClr val="009999"/>
                    </a:solidFill>
                    <a:latin typeface="ＭＳ ゴシック" panose="020B0609070205080204" pitchFamily="49" charset="-128"/>
                    <a:ea typeface="ＭＳ ゴシック" panose="020B0609070205080204" pitchFamily="49" charset="-128"/>
                  </a:rPr>
                  <a:t>日頃からの地震への備えは、引き続き実施</a:t>
                </a:r>
                <a:r>
                  <a:rPr lang="ja-JP" altLang="en-US" b="0" dirty="0">
                    <a:latin typeface="ＭＳ ゴシック" panose="020B0609070205080204" pitchFamily="49" charset="-128"/>
                    <a:ea typeface="ＭＳ ゴシック" panose="020B0609070205080204" pitchFamily="49" charset="-128"/>
                  </a:rPr>
                  <a:t>する。</a:t>
                </a:r>
                <a:endParaRPr lang="en-US" altLang="ja-JP" b="0" dirty="0">
                  <a:latin typeface="ＭＳ ゴシック" panose="020B0609070205080204" pitchFamily="49" charset="-128"/>
                  <a:ea typeface="ＭＳ ゴシック" panose="020B0609070205080204" pitchFamily="49" charset="-128"/>
                </a:endParaRPr>
              </a:p>
              <a:p>
                <a:pPr marL="182563" indent="-90488" eaLnBrk="1" hangingPunct="1">
                  <a:spcAft>
                    <a:spcPts val="60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呼びかけ期間に地震の備えについて再確認した際に、もし、</a:t>
                </a:r>
                <a:r>
                  <a:rPr lang="ja-JP" altLang="en-US" dirty="0">
                    <a:solidFill>
                      <a:srgbClr val="009999"/>
                    </a:solidFill>
                    <a:latin typeface="ＭＳ ゴシック" panose="020B0609070205080204" pitchFamily="49" charset="-128"/>
                    <a:ea typeface="ＭＳ ゴシック" panose="020B0609070205080204" pitchFamily="49" charset="-128"/>
                  </a:rPr>
                  <a:t>備えに不十分なところがあれば、</a:t>
                </a:r>
                <a:br>
                  <a:rPr lang="ja-JP" altLang="en-US" dirty="0">
                    <a:solidFill>
                      <a:srgbClr val="009999"/>
                    </a:solidFill>
                    <a:latin typeface="ＭＳ ゴシック" panose="020B0609070205080204" pitchFamily="49" charset="-128"/>
                    <a:ea typeface="ＭＳ ゴシック" panose="020B0609070205080204" pitchFamily="49" charset="-128"/>
                  </a:rPr>
                </a:br>
                <a:r>
                  <a:rPr lang="ja-JP" altLang="en-US" dirty="0">
                    <a:solidFill>
                      <a:srgbClr val="009999"/>
                    </a:solidFill>
                    <a:latin typeface="ＭＳ ゴシック" panose="020B0609070205080204" pitchFamily="49" charset="-128"/>
                    <a:ea typeface="ＭＳ ゴシック" panose="020B0609070205080204" pitchFamily="49" charset="-128"/>
                  </a:rPr>
                  <a:t>十分な備えとするよう取り組む。</a:t>
                </a:r>
                <a:endParaRPr lang="en-US" altLang="ja-JP" dirty="0">
                  <a:solidFill>
                    <a:srgbClr val="009999"/>
                  </a:solidFill>
                  <a:latin typeface="ＭＳ ゴシック" panose="020B0609070205080204" pitchFamily="49" charset="-128"/>
                  <a:ea typeface="ＭＳ ゴシック" panose="020B0609070205080204" pitchFamily="49" charset="-128"/>
                </a:endParaRPr>
              </a:p>
            </p:txBody>
          </p:sp>
          <p:sp>
            <p:nvSpPr>
              <p:cNvPr id="8" name="Text Box 74">
                <a:extLst>
                  <a:ext uri="{FF2B5EF4-FFF2-40B4-BE49-F238E27FC236}">
                    <a16:creationId xmlns:a16="http://schemas.microsoft.com/office/drawing/2014/main" id="{F7DF33E3-D10A-5320-4678-796E07B75046}"/>
                  </a:ext>
                </a:extLst>
              </p:cNvPr>
              <p:cNvSpPr txBox="1">
                <a:spLocks noChangeArrowheads="1"/>
              </p:cNvSpPr>
              <p:nvPr/>
            </p:nvSpPr>
            <p:spPr bwMode="auto">
              <a:xfrm>
                <a:off x="467593" y="5819037"/>
                <a:ext cx="2177515" cy="342932"/>
              </a:xfrm>
              <a:prstGeom prst="roundRect">
                <a:avLst/>
              </a:prstGeom>
              <a:solidFill>
                <a:srgbClr val="CCFF99"/>
              </a:solidFill>
              <a:ln>
                <a:solidFill>
                  <a:schemeClr val="tx1"/>
                </a:solidFill>
              </a:ln>
              <a:effec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400" b="0" dirty="0">
                    <a:latin typeface="ＭＳ ゴシック" panose="020B0609070205080204" pitchFamily="49" charset="-128"/>
                    <a:ea typeface="ＭＳ ゴシック" panose="020B0609070205080204" pitchFamily="49" charset="-128"/>
                  </a:rPr>
                  <a:t>事業者等がとるべき対応</a:t>
                </a:r>
              </a:p>
            </p:txBody>
          </p:sp>
          <p:sp>
            <p:nvSpPr>
              <p:cNvPr id="9" name="Text Box 5">
                <a:extLst>
                  <a:ext uri="{FF2B5EF4-FFF2-40B4-BE49-F238E27FC236}">
                    <a16:creationId xmlns:a16="http://schemas.microsoft.com/office/drawing/2014/main" id="{339E78EE-6544-F278-9CC7-430B6FBBC9D9}"/>
                  </a:ext>
                </a:extLst>
              </p:cNvPr>
              <p:cNvSpPr txBox="1">
                <a:spLocks noChangeArrowheads="1"/>
              </p:cNvSpPr>
              <p:nvPr/>
            </p:nvSpPr>
            <p:spPr bwMode="auto">
              <a:xfrm>
                <a:off x="273759" y="13085892"/>
                <a:ext cx="6323593"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900" b="0" dirty="0">
                    <a:solidFill>
                      <a:srgbClr val="808080"/>
                    </a:solidFill>
                    <a:latin typeface="ＭＳ ゴシック" panose="020B0609070205080204" pitchFamily="49" charset="-128"/>
                    <a:ea typeface="ＭＳ ゴシック" panose="020B0609070205080204" pitchFamily="49" charset="-128"/>
                  </a:rPr>
                  <a:t>出典：内閣府　南海トラフ地震臨時情報</a:t>
                </a:r>
                <a:r>
                  <a:rPr lang="en-US" altLang="ja-JP" sz="900" b="0" dirty="0">
                    <a:solidFill>
                      <a:srgbClr val="808080"/>
                    </a:solidFill>
                    <a:latin typeface="ＭＳ ゴシック" panose="020B0609070205080204" pitchFamily="49" charset="-128"/>
                    <a:ea typeface="ＭＳ ゴシック" panose="020B0609070205080204" pitchFamily="49" charset="-128"/>
                  </a:rPr>
                  <a:t>(</a:t>
                </a:r>
                <a:r>
                  <a:rPr lang="ja-JP" altLang="en-US" sz="900" b="0" dirty="0">
                    <a:solidFill>
                      <a:srgbClr val="808080"/>
                    </a:solidFill>
                    <a:latin typeface="ＭＳ ゴシック" panose="020B0609070205080204" pitchFamily="49" charset="-128"/>
                    <a:ea typeface="ＭＳ ゴシック" panose="020B0609070205080204" pitchFamily="49" charset="-128"/>
                  </a:rPr>
                  <a:t>巨大地震注意</a:t>
                </a:r>
                <a:r>
                  <a:rPr lang="en-US" altLang="ja-JP" sz="900" b="0" dirty="0">
                    <a:solidFill>
                      <a:srgbClr val="808080"/>
                    </a:solidFill>
                    <a:latin typeface="ＭＳ ゴシック" panose="020B0609070205080204" pitchFamily="49" charset="-128"/>
                    <a:ea typeface="ＭＳ ゴシック" panose="020B0609070205080204" pitchFamily="49" charset="-128"/>
                  </a:rPr>
                  <a:t>)</a:t>
                </a:r>
                <a:r>
                  <a:rPr lang="ja-JP" altLang="en-US" sz="900" b="0" dirty="0">
                    <a:solidFill>
                      <a:srgbClr val="808080"/>
                    </a:solidFill>
                    <a:latin typeface="ＭＳ ゴシック" panose="020B0609070205080204" pitchFamily="49" charset="-128"/>
                    <a:ea typeface="ＭＳ ゴシック" panose="020B0609070205080204" pitchFamily="49" charset="-128"/>
                  </a:rPr>
                  <a:t>発表を受けての防災対応に関する検証と改善方策</a:t>
                </a:r>
                <a:br>
                  <a:rPr lang="en-US" altLang="ja-JP" sz="900" b="0" dirty="0">
                    <a:solidFill>
                      <a:srgbClr val="808080"/>
                    </a:solidFill>
                    <a:latin typeface="ＭＳ ゴシック" panose="020B0609070205080204" pitchFamily="49" charset="-128"/>
                    <a:ea typeface="ＭＳ ゴシック" panose="020B0609070205080204" pitchFamily="49" charset="-128"/>
                  </a:rPr>
                </a:br>
                <a:r>
                  <a:rPr lang="ja-JP" altLang="en-US" sz="900" b="0" dirty="0">
                    <a:solidFill>
                      <a:srgbClr val="808080"/>
                    </a:solidFill>
                    <a:latin typeface="ＭＳ ゴシック" panose="020B0609070205080204" pitchFamily="49" charset="-128"/>
                    <a:ea typeface="ＭＳ ゴシック" panose="020B0609070205080204" pitchFamily="49" charset="-128"/>
                  </a:rPr>
                  <a:t>（令和６年１２月２０日）をもとに加工して作成</a:t>
                </a:r>
                <a:br>
                  <a:rPr lang="en-US" altLang="ja-JP" sz="900" b="0" dirty="0">
                    <a:solidFill>
                      <a:srgbClr val="808080"/>
                    </a:solidFill>
                    <a:latin typeface="ＭＳ ゴシック" panose="020B0609070205080204" pitchFamily="49" charset="-128"/>
                    <a:ea typeface="ＭＳ ゴシック" panose="020B0609070205080204" pitchFamily="49" charset="-128"/>
                  </a:rPr>
                </a:br>
                <a:r>
                  <a:rPr lang="en-US" altLang="ja-JP" sz="900" b="0" dirty="0">
                    <a:solidFill>
                      <a:srgbClr val="808080"/>
                    </a:solidFill>
                    <a:latin typeface="ＭＳ ゴシック" panose="020B0609070205080204" pitchFamily="49" charset="-128"/>
                    <a:ea typeface="ＭＳ ゴシック" panose="020B0609070205080204" pitchFamily="49" charset="-128"/>
                    <a:hlinkClick r:id="rId2"/>
                  </a:rPr>
                  <a:t>https://www.bousai.go.jp/jishin/nankai/pdf/rinji_kaizen</a:t>
                </a:r>
                <a:r>
                  <a:rPr lang="ja-JP" altLang="en-US" sz="900" b="0" dirty="0">
                    <a:solidFill>
                      <a:srgbClr val="808080"/>
                    </a:solidFill>
                    <a:latin typeface="ＭＳ ゴシック" panose="020B0609070205080204" pitchFamily="49" charset="-128"/>
                    <a:ea typeface="ＭＳ ゴシック" panose="020B0609070205080204" pitchFamily="49" charset="-128"/>
                    <a:hlinkClick r:id="rId2"/>
                  </a:rPr>
                  <a:t>２４１２２０</a:t>
                </a:r>
                <a:r>
                  <a:rPr lang="en-US" altLang="ja-JP" sz="900" b="0" dirty="0">
                    <a:solidFill>
                      <a:srgbClr val="808080"/>
                    </a:solidFill>
                    <a:latin typeface="ＭＳ ゴシック" panose="020B0609070205080204" pitchFamily="49" charset="-128"/>
                    <a:ea typeface="ＭＳ ゴシック" panose="020B0609070205080204" pitchFamily="49" charset="-128"/>
                    <a:hlinkClick r:id="rId2"/>
                  </a:rPr>
                  <a:t>.pdf</a:t>
                </a:r>
                <a:endParaRPr lang="en-US" altLang="ja-JP" sz="900" b="0" dirty="0">
                  <a:solidFill>
                    <a:srgbClr val="808080"/>
                  </a:solidFill>
                  <a:latin typeface="ＭＳ ゴシック" panose="020B0609070205080204" pitchFamily="49" charset="-128"/>
                  <a:ea typeface="ＭＳ ゴシック" panose="020B0609070205080204" pitchFamily="49" charset="-128"/>
                </a:endParaRPr>
              </a:p>
            </p:txBody>
          </p:sp>
        </p:grpSp>
        <p:sp>
          <p:nvSpPr>
            <p:cNvPr id="12" name="Text Box 16">
              <a:extLst>
                <a:ext uri="{FF2B5EF4-FFF2-40B4-BE49-F238E27FC236}">
                  <a16:creationId xmlns:a16="http://schemas.microsoft.com/office/drawing/2014/main" id="{78A73157-3211-F23E-44FE-7CFEFA1AEC15}"/>
                </a:ext>
              </a:extLst>
            </p:cNvPr>
            <p:cNvSpPr txBox="1">
              <a:spLocks noChangeArrowheads="1"/>
            </p:cNvSpPr>
            <p:nvPr/>
          </p:nvSpPr>
          <p:spPr bwMode="auto">
            <a:xfrm>
              <a:off x="459333" y="4022536"/>
              <a:ext cx="2846911" cy="1137326"/>
            </a:xfrm>
            <a:prstGeom prst="rect">
              <a:avLst/>
            </a:prstGeom>
            <a:solidFill>
              <a:schemeClr val="bg1"/>
            </a:solidFill>
            <a:ln w="9525">
              <a:solidFill>
                <a:schemeClr val="tx1"/>
              </a:solidFill>
              <a:prstDash val="lgDash"/>
              <a:miter lim="800000"/>
              <a:headEnd/>
              <a:tailEnd/>
            </a:ln>
            <a:effectLst/>
          </p:spPr>
          <p:txBody>
            <a:bodyPr lIns="36000" rIns="360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u="sng" dirty="0">
                  <a:latin typeface="ＭＳ ゴシック" panose="020B0609070205080204" pitchFamily="49" charset="-128"/>
                  <a:ea typeface="ＭＳ ゴシック" panose="020B0609070205080204" pitchFamily="49" charset="-128"/>
                </a:rPr>
                <a:t>施設や設備等の点検・確認</a:t>
              </a:r>
              <a:endParaRPr lang="en-US" altLang="ja-JP" u="sng" dirty="0">
                <a:latin typeface="ＭＳ ゴシック" panose="020B0609070205080204" pitchFamily="49" charset="-128"/>
                <a:ea typeface="ＭＳ ゴシック" panose="020B0609070205080204" pitchFamily="49" charset="-128"/>
              </a:endParaRPr>
            </a:p>
            <a:p>
              <a:pPr marL="144000" indent="-108000" eaLnBrk="1" hangingPunct="1">
                <a:spcAft>
                  <a:spcPts val="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主要生産設備の点検</a:t>
              </a:r>
              <a:endParaRPr lang="en-US" altLang="ja-JP" b="0" dirty="0">
                <a:latin typeface="ＭＳ ゴシック" panose="020B0609070205080204" pitchFamily="49" charset="-128"/>
                <a:ea typeface="ＭＳ ゴシック" panose="020B0609070205080204" pitchFamily="49" charset="-128"/>
              </a:endParaRPr>
            </a:p>
            <a:p>
              <a:pPr marL="144000" indent="-108000" eaLnBrk="1" hangingPunct="1">
                <a:spcAft>
                  <a:spcPts val="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施設の耐震診断結果に基づく危険箇所の点検</a:t>
              </a:r>
              <a:endParaRPr lang="en-US" altLang="ja-JP" b="0" dirty="0">
                <a:latin typeface="ＭＳ ゴシック" panose="020B0609070205080204" pitchFamily="49" charset="-128"/>
                <a:ea typeface="ＭＳ ゴシック" panose="020B0609070205080204" pitchFamily="49" charset="-128"/>
              </a:endParaRPr>
            </a:p>
            <a:p>
              <a:pPr marL="144000" indent="-108000" eaLnBrk="1" hangingPunct="1">
                <a:spcAft>
                  <a:spcPts val="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転倒・落下物の危険箇所の点検</a:t>
              </a:r>
              <a:endParaRPr lang="en-US" altLang="ja-JP" b="0" dirty="0">
                <a:latin typeface="ＭＳ ゴシック" panose="020B0609070205080204" pitchFamily="49" charset="-128"/>
                <a:ea typeface="ＭＳ ゴシック" panose="020B0609070205080204" pitchFamily="49" charset="-128"/>
              </a:endParaRPr>
            </a:p>
            <a:p>
              <a:pPr marL="144000" indent="-108000" eaLnBrk="1" hangingPunct="1">
                <a:spcAft>
                  <a:spcPts val="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緊急用自動車の点検　等</a:t>
              </a:r>
              <a:endParaRPr lang="en-US" altLang="ja-JP" b="0" dirty="0">
                <a:latin typeface="ＭＳ ゴシック" panose="020B0609070205080204" pitchFamily="49" charset="-128"/>
                <a:ea typeface="ＭＳ ゴシック" panose="020B0609070205080204" pitchFamily="49" charset="-128"/>
              </a:endParaRPr>
            </a:p>
          </p:txBody>
        </p:sp>
        <p:sp>
          <p:nvSpPr>
            <p:cNvPr id="13" name="Text Box 16">
              <a:extLst>
                <a:ext uri="{FF2B5EF4-FFF2-40B4-BE49-F238E27FC236}">
                  <a16:creationId xmlns:a16="http://schemas.microsoft.com/office/drawing/2014/main" id="{363EDBBC-32FB-BADD-9D2D-AF27F72E463E}"/>
                </a:ext>
              </a:extLst>
            </p:cNvPr>
            <p:cNvSpPr txBox="1">
              <a:spLocks noChangeArrowheads="1"/>
            </p:cNvSpPr>
            <p:nvPr/>
          </p:nvSpPr>
          <p:spPr bwMode="auto">
            <a:xfrm>
              <a:off x="3488637" y="4022536"/>
              <a:ext cx="2846911" cy="1137326"/>
            </a:xfrm>
            <a:prstGeom prst="rect">
              <a:avLst/>
            </a:prstGeom>
            <a:solidFill>
              <a:schemeClr val="bg1"/>
            </a:solidFill>
            <a:ln w="9525">
              <a:solidFill>
                <a:schemeClr val="tx1"/>
              </a:solidFill>
              <a:prstDash val="lgDash"/>
              <a:miter lim="800000"/>
              <a:headEnd/>
              <a:tailEnd/>
            </a:ln>
            <a:effectLst/>
          </p:spPr>
          <p:txBody>
            <a:bodyPr lIns="36000" rIns="360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u="sng" dirty="0">
                  <a:latin typeface="ＭＳ ゴシック" panose="020B0609070205080204" pitchFamily="49" charset="-128"/>
                  <a:ea typeface="ＭＳ ゴシック" panose="020B0609070205080204" pitchFamily="49" charset="-128"/>
                </a:rPr>
                <a:t>被災リスクの高い活動の回避</a:t>
              </a:r>
              <a:endParaRPr lang="en-US" altLang="ja-JP" u="sng" dirty="0">
                <a:latin typeface="ＭＳ ゴシック" panose="020B0609070205080204" pitchFamily="49" charset="-128"/>
                <a:ea typeface="ＭＳ ゴシック" panose="020B0609070205080204" pitchFamily="49" charset="-128"/>
              </a:endParaRPr>
            </a:p>
            <a:p>
              <a:pPr marL="144000" indent="-108000" defTabSz="900000" eaLnBrk="1" hangingPunct="1">
                <a:spcAft>
                  <a:spcPts val="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輸送時や移動時の使用道路の変更</a:t>
              </a:r>
              <a:endParaRPr lang="en-US" altLang="ja-JP" b="0" dirty="0">
                <a:latin typeface="ＭＳ ゴシック" panose="020B0609070205080204" pitchFamily="49" charset="-128"/>
                <a:ea typeface="ＭＳ ゴシック" panose="020B0609070205080204" pitchFamily="49" charset="-128"/>
              </a:endParaRPr>
            </a:p>
            <a:p>
              <a:pPr marL="144000" indent="-108000" defTabSz="900000" eaLnBrk="1" hangingPunct="1">
                <a:spcAft>
                  <a:spcPts val="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事前避難対象地域に位置する関連企業の対応</a:t>
              </a:r>
              <a:br>
                <a:rPr lang="ja-JP" altLang="en-US"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状況の確認</a:t>
              </a:r>
              <a:endParaRPr lang="en-US" altLang="ja-JP" b="0" dirty="0">
                <a:latin typeface="ＭＳ ゴシック" panose="020B0609070205080204" pitchFamily="49" charset="-128"/>
                <a:ea typeface="ＭＳ ゴシック" panose="020B0609070205080204" pitchFamily="49" charset="-128"/>
              </a:endParaRPr>
            </a:p>
            <a:p>
              <a:pPr marL="144000" indent="-108000" defTabSz="900000" eaLnBrk="1" hangingPunct="1">
                <a:spcAft>
                  <a:spcPts val="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住まいや出勤経路が事前避難対象地域に位置する従業員の対応指示　等</a:t>
              </a:r>
            </a:p>
          </p:txBody>
        </p:sp>
      </p:grpSp>
    </p:spTree>
    <p:extLst>
      <p:ext uri="{BB962C8B-B14F-4D97-AF65-F5344CB8AC3E}">
        <p14:creationId xmlns:p14="http://schemas.microsoft.com/office/powerpoint/2010/main" val="41617265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39" name="Text Box 62"/>
          <p:cNvSpPr txBox="1">
            <a:spLocks noChangeArrowheads="1"/>
          </p:cNvSpPr>
          <p:nvPr/>
        </p:nvSpPr>
        <p:spPr bwMode="auto">
          <a:xfrm>
            <a:off x="601663" y="6077376"/>
            <a:ext cx="56515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buFont typeface="HG丸ｺﾞｼｯｸM-PRO" panose="020F0600000000000000" pitchFamily="50" charset="-128"/>
              <a:buChar char="※"/>
            </a:pPr>
            <a:r>
              <a:rPr lang="ja-JP" altLang="en-US" b="0" dirty="0">
                <a:solidFill>
                  <a:srgbClr val="808080"/>
                </a:solidFill>
                <a:latin typeface="ＭＳ ゴシック" panose="020B0609070205080204" pitchFamily="49" charset="-128"/>
                <a:ea typeface="ＭＳ ゴシック" panose="020B0609070205080204" pitchFamily="49" charset="-128"/>
              </a:rPr>
              <a:t>はじめは消火訓練など簡単な訓練でも構いませんので、定期的に訓練を実施し、従業員の理解に応じて、より広範な訓練を実施していくことが重要です。</a:t>
            </a:r>
          </a:p>
          <a:p>
            <a:pPr eaLnBrk="1" hangingPunct="1">
              <a:buFont typeface="HG丸ｺﾞｼｯｸM-PRO" panose="020F0600000000000000" pitchFamily="50" charset="-128"/>
              <a:buChar char="※"/>
            </a:pPr>
            <a:r>
              <a:rPr lang="ja-JP" altLang="en-US" b="0" dirty="0">
                <a:solidFill>
                  <a:srgbClr val="808080"/>
                </a:solidFill>
                <a:latin typeface="ＭＳ ゴシック" panose="020B0609070205080204" pitchFamily="49" charset="-128"/>
                <a:ea typeface="ＭＳ ゴシック" panose="020B0609070205080204" pitchFamily="49" charset="-128"/>
              </a:rPr>
              <a:t>特に、初動対応については、従業員携帯カードなどを活用した研修や、安否確認訓練などを実施し、確実に必要な行動が取れるようにしましょう。</a:t>
            </a:r>
          </a:p>
          <a:p>
            <a:pPr eaLnBrk="1" hangingPunct="1">
              <a:buFont typeface="HG丸ｺﾞｼｯｸM-PRO" panose="020F0600000000000000" pitchFamily="50" charset="-128"/>
              <a:buChar char="※"/>
            </a:pPr>
            <a:r>
              <a:rPr lang="ja-JP" altLang="en-US" b="0" dirty="0">
                <a:solidFill>
                  <a:srgbClr val="808080"/>
                </a:solidFill>
                <a:latin typeface="ＭＳ ゴシック" panose="020B0609070205080204" pitchFamily="49" charset="-128"/>
                <a:ea typeface="ＭＳ ゴシック" panose="020B0609070205080204" pitchFamily="49" charset="-128"/>
              </a:rPr>
              <a:t>訓練の結果に応じて、このＢＣＰの見直しをしましょう。</a:t>
            </a:r>
          </a:p>
        </p:txBody>
      </p:sp>
      <p:sp>
        <p:nvSpPr>
          <p:cNvPr id="21540" name="Text Box 66"/>
          <p:cNvSpPr txBox="1">
            <a:spLocks noChangeArrowheads="1"/>
          </p:cNvSpPr>
          <p:nvPr/>
        </p:nvSpPr>
        <p:spPr bwMode="auto">
          <a:xfrm>
            <a:off x="188913" y="704850"/>
            <a:ext cx="6524625"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p>
          <a:p>
            <a:pPr marL="171450" indent="-171450" eaLnBrk="1" hangingPunct="1">
              <a:spcAft>
                <a:spcPts val="600"/>
              </a:spcAft>
              <a:buFont typeface="Arial" panose="020B0604020202020204" pitchFamily="34" charset="0"/>
              <a:buChar char="•"/>
            </a:pPr>
            <a:r>
              <a:rPr kumimoji="1" lang="ja-JP" altLang="en-US"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被災時に、これまでに検討してきたＢＣＰ対応を、従業員の皆様が迅速かつ的確に行うには、各自の役割とその対応内容を十分理解しておく必要があります。そのためには、従業員への教育や訓練が欠かせません。</a:t>
            </a:r>
            <a:endParaRPr lang="en-US" altLang="ja-JP" sz="1200" b="0" dirty="0">
              <a:latin typeface="ＭＳ ゴシック" panose="020B0609070205080204" pitchFamily="49" charset="-128"/>
              <a:ea typeface="ＭＳ ゴシック" panose="020B0609070205080204" pitchFamily="49" charset="-128"/>
            </a:endParaRPr>
          </a:p>
        </p:txBody>
      </p:sp>
      <p:sp>
        <p:nvSpPr>
          <p:cNvPr id="21541" name="Text Box 75"/>
          <p:cNvSpPr txBox="1">
            <a:spLocks noChangeArrowheads="1"/>
          </p:cNvSpPr>
          <p:nvPr/>
        </p:nvSpPr>
        <p:spPr bwMode="auto">
          <a:xfrm>
            <a:off x="44450" y="57150"/>
            <a:ext cx="2708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b="0" dirty="0">
                <a:latin typeface="ＭＳ ゴシック" panose="020B0609070205080204" pitchFamily="49" charset="-128"/>
                <a:ea typeface="ＭＳ ゴシック" panose="020B0609070205080204" pitchFamily="49" charset="-128"/>
              </a:rPr>
              <a:t>４．教育・訓練計画</a:t>
            </a:r>
          </a:p>
        </p:txBody>
      </p:sp>
      <p:sp>
        <p:nvSpPr>
          <p:cNvPr id="4278" name="Text Box 182"/>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１９</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 name="Text Box 175">
            <a:extLst>
              <a:ext uri="{FF2B5EF4-FFF2-40B4-BE49-F238E27FC236}">
                <a16:creationId xmlns:a16="http://schemas.microsoft.com/office/drawing/2014/main" id="{C0CC43AA-41E6-03C0-F43C-5E1282C56951}"/>
              </a:ext>
            </a:extLst>
          </p:cNvPr>
          <p:cNvSpPr txBox="1">
            <a:spLocks noChangeArrowheads="1"/>
          </p:cNvSpPr>
          <p:nvPr/>
        </p:nvSpPr>
        <p:spPr bwMode="auto">
          <a:xfrm>
            <a:off x="2347913" y="7636288"/>
            <a:ext cx="3744912" cy="2484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b" anchorCtr="1">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dirty="0">
                <a:solidFill>
                  <a:srgbClr val="333399"/>
                </a:solidFill>
                <a:latin typeface="ＭＳ ゴシック" panose="020B0609070205080204" pitchFamily="49" charset="-128"/>
                <a:ea typeface="ＭＳ ゴシック" panose="020B0609070205080204" pitchFamily="49" charset="-128"/>
              </a:rPr>
              <a:t>地域住民と連携した訓練も検討してみましょう。</a:t>
            </a:r>
          </a:p>
        </p:txBody>
      </p:sp>
      <p:grpSp>
        <p:nvGrpSpPr>
          <p:cNvPr id="3" name="Group 177">
            <a:extLst>
              <a:ext uri="{FF2B5EF4-FFF2-40B4-BE49-F238E27FC236}">
                <a16:creationId xmlns:a16="http://schemas.microsoft.com/office/drawing/2014/main" id="{D341820F-0692-8E99-B07A-FCF0A5694C20}"/>
              </a:ext>
            </a:extLst>
          </p:cNvPr>
          <p:cNvGrpSpPr>
            <a:grpSpLocks/>
          </p:cNvGrpSpPr>
          <p:nvPr/>
        </p:nvGrpSpPr>
        <p:grpSpPr bwMode="auto">
          <a:xfrm>
            <a:off x="1123950" y="7591003"/>
            <a:ext cx="1584325" cy="314325"/>
            <a:chOff x="2675" y="4828"/>
            <a:chExt cx="998" cy="198"/>
          </a:xfrm>
        </p:grpSpPr>
        <p:sp>
          <p:nvSpPr>
            <p:cNvPr id="4" name="AutoShape 178">
              <a:extLst>
                <a:ext uri="{FF2B5EF4-FFF2-40B4-BE49-F238E27FC236}">
                  <a16:creationId xmlns:a16="http://schemas.microsoft.com/office/drawing/2014/main" id="{7041128C-5777-E137-5711-96C1EF211B4B}"/>
                </a:ext>
              </a:extLst>
            </p:cNvPr>
            <p:cNvSpPr>
              <a:spLocks noChangeArrowheads="1"/>
            </p:cNvSpPr>
            <p:nvPr/>
          </p:nvSpPr>
          <p:spPr bwMode="auto">
            <a:xfrm>
              <a:off x="2675" y="4828"/>
              <a:ext cx="998" cy="198"/>
            </a:xfrm>
            <a:prstGeom prst="roundRect">
              <a:avLst>
                <a:gd name="adj" fmla="val 16667"/>
              </a:avLst>
            </a:prstGeom>
            <a:solidFill>
              <a:schemeClr val="bg1"/>
            </a:solidFill>
            <a:ln w="19050">
              <a:solidFill>
                <a:srgbClr val="0000FF"/>
              </a:solidFill>
              <a:round/>
              <a:headEnd/>
              <a:tailEnd/>
            </a:ln>
            <a:effectLst>
              <a:outerShdw dist="17961" dir="2700000" algn="ctr" rotWithShape="0">
                <a:schemeClr val="bg2"/>
              </a:outerShdw>
            </a:effectLst>
          </p:spPr>
          <p:txBody>
            <a:bodyPr>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dirty="0">
                  <a:solidFill>
                    <a:srgbClr val="0066FF"/>
                  </a:solidFill>
                  <a:latin typeface="ＭＳ ゴシック" panose="020B0609070205080204" pitchFamily="49" charset="-128"/>
                  <a:ea typeface="ＭＳ ゴシック" panose="020B0609070205080204" pitchFamily="49" charset="-128"/>
                </a:rPr>
                <a:t>連携が有効！</a:t>
              </a:r>
            </a:p>
          </p:txBody>
        </p:sp>
        <p:pic>
          <p:nvPicPr>
            <p:cNvPr id="5" name="Picture 179" descr="j0305433">
              <a:extLst>
                <a:ext uri="{FF2B5EF4-FFF2-40B4-BE49-F238E27FC236}">
                  <a16:creationId xmlns:a16="http://schemas.microsoft.com/office/drawing/2014/main" id="{A3B3D30C-0D40-241B-F494-7A57B3A6EAB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7" y="4828"/>
              <a:ext cx="234"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7" name="Group 293">
            <a:extLst>
              <a:ext uri="{FF2B5EF4-FFF2-40B4-BE49-F238E27FC236}">
                <a16:creationId xmlns:a16="http://schemas.microsoft.com/office/drawing/2014/main" id="{B246E4F5-AE81-2A92-17E1-AB637624E2FE}"/>
              </a:ext>
            </a:extLst>
          </p:cNvPr>
          <p:cNvGraphicFramePr>
            <a:graphicFrameLocks noGrp="1"/>
          </p:cNvGraphicFramePr>
          <p:nvPr>
            <p:extLst>
              <p:ext uri="{D42A27DB-BD31-4B8C-83A1-F6EECF244321}">
                <p14:modId xmlns:p14="http://schemas.microsoft.com/office/powerpoint/2010/main" val="3790753518"/>
              </p:ext>
            </p:extLst>
          </p:nvPr>
        </p:nvGraphicFramePr>
        <p:xfrm>
          <a:off x="437587" y="2182226"/>
          <a:ext cx="5979651" cy="3123899"/>
        </p:xfrm>
        <a:graphic>
          <a:graphicData uri="http://schemas.openxmlformats.org/drawingml/2006/table">
            <a:tbl>
              <a:tblPr/>
              <a:tblGrid>
                <a:gridCol w="284725">
                  <a:extLst>
                    <a:ext uri="{9D8B030D-6E8A-4147-A177-3AD203B41FA5}">
                      <a16:colId xmlns:a16="http://schemas.microsoft.com/office/drawing/2014/main" val="4009308589"/>
                    </a:ext>
                  </a:extLst>
                </a:gridCol>
                <a:gridCol w="394263">
                  <a:extLst>
                    <a:ext uri="{9D8B030D-6E8A-4147-A177-3AD203B41FA5}">
                      <a16:colId xmlns:a16="http://schemas.microsoft.com/office/drawing/2014/main" val="1190168296"/>
                    </a:ext>
                  </a:extLst>
                </a:gridCol>
                <a:gridCol w="1196975">
                  <a:extLst>
                    <a:ext uri="{9D8B030D-6E8A-4147-A177-3AD203B41FA5}">
                      <a16:colId xmlns:a16="http://schemas.microsoft.com/office/drawing/2014/main" val="2121137349"/>
                    </a:ext>
                  </a:extLst>
                </a:gridCol>
                <a:gridCol w="1296988">
                  <a:extLst>
                    <a:ext uri="{9D8B030D-6E8A-4147-A177-3AD203B41FA5}">
                      <a16:colId xmlns:a16="http://schemas.microsoft.com/office/drawing/2014/main" val="2890098283"/>
                    </a:ext>
                  </a:extLst>
                </a:gridCol>
                <a:gridCol w="1511300">
                  <a:extLst>
                    <a:ext uri="{9D8B030D-6E8A-4147-A177-3AD203B41FA5}">
                      <a16:colId xmlns:a16="http://schemas.microsoft.com/office/drawing/2014/main" val="4231593200"/>
                    </a:ext>
                  </a:extLst>
                </a:gridCol>
                <a:gridCol w="1295400">
                  <a:extLst>
                    <a:ext uri="{9D8B030D-6E8A-4147-A177-3AD203B41FA5}">
                      <a16:colId xmlns:a16="http://schemas.microsoft.com/office/drawing/2014/main" val="1577616056"/>
                    </a:ext>
                  </a:extLst>
                </a:gridCol>
              </a:tblGrid>
              <a:tr h="243899">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ゴシック" panose="020B0609070205080204" pitchFamily="49" charset="-128"/>
                        </a:rPr>
                        <a:t>区分</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1" marB="45731"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ゴシック" panose="020B0609070205080204" pitchFamily="49" charset="-128"/>
                        </a:rPr>
                        <a:t>内　容</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1" marB="45731"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ゴシック" panose="020B0609070205080204" pitchFamily="49" charset="-128"/>
                        </a:rPr>
                        <a:t>目　的</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1" marB="45731"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ゴシック" panose="020B0609070205080204" pitchFamily="49" charset="-128"/>
                        </a:rPr>
                        <a:t>対象者</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1" marB="45731"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ゴシック" panose="020B0609070205080204" pitchFamily="49" charset="-128"/>
                        </a:rPr>
                        <a:t>頻度・時期</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1" marB="45731"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434354440"/>
                  </a:ext>
                </a:extLst>
              </a:tr>
              <a:tr h="36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en-US" altLang="ja-JP"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endPar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b"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教育</a:t>
                      </a:r>
                    </a:p>
                  </a:txBody>
                  <a:tcPr marL="36000" marR="36000" marT="36000" marB="36000" anchor="b"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24371868"/>
                  </a:ext>
                </a:extLst>
              </a:tr>
              <a:tr h="36000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訓練</a:t>
                      </a:r>
                    </a:p>
                  </a:txBody>
                  <a:tcPr marL="36000" marR="36000" marT="36000" marB="36000"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50494962"/>
                  </a:ext>
                </a:extLst>
              </a:tr>
              <a:tr h="36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en-US" altLang="ja-JP"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endPar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b"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教育</a:t>
                      </a:r>
                    </a:p>
                  </a:txBody>
                  <a:tcPr marL="36000" marR="36000" marT="36000" marB="36000" anchor="b"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98397310"/>
                  </a:ext>
                </a:extLst>
              </a:tr>
              <a:tr h="36000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訓練</a:t>
                      </a:r>
                    </a:p>
                  </a:txBody>
                  <a:tcPr marL="36000" marR="36000" marT="36000" marB="36000"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509542266"/>
                  </a:ext>
                </a:extLst>
              </a:tr>
              <a:tr h="36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en-US" altLang="ja-JP"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endPar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b"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教育</a:t>
                      </a:r>
                    </a:p>
                  </a:txBody>
                  <a:tcPr marL="36000" marR="36000" marT="36000" marB="36000" anchor="b"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60890303"/>
                  </a:ext>
                </a:extLst>
              </a:tr>
              <a:tr h="36000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訓練</a:t>
                      </a:r>
                    </a:p>
                  </a:txBody>
                  <a:tcPr marL="36000" marR="36000" marT="36000" marB="36000"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739323355"/>
                  </a:ext>
                </a:extLst>
              </a:tr>
              <a:tr h="36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en-US" altLang="ja-JP"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endPar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b"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教育</a:t>
                      </a:r>
                    </a:p>
                  </a:txBody>
                  <a:tcPr marL="36000" marR="36000" marT="36000" marB="36000" anchor="b"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58927072"/>
                  </a:ext>
                </a:extLst>
              </a:tr>
              <a:tr h="36000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訓練</a:t>
                      </a:r>
                    </a:p>
                  </a:txBody>
                  <a:tcPr marL="36000" marR="36000" marT="36000" marB="36000"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081978242"/>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1"/>
          <p:cNvSpPr txBox="1">
            <a:spLocks noChangeArrowheads="1"/>
          </p:cNvSpPr>
          <p:nvPr/>
        </p:nvSpPr>
        <p:spPr bwMode="auto">
          <a:xfrm>
            <a:off x="333375" y="776288"/>
            <a:ext cx="6335713"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8900" indent="-88900">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b="0" dirty="0">
              <a:latin typeface="ＭＳ ゴシック" panose="020B0609070205080204" pitchFamily="49" charset="-128"/>
              <a:ea typeface="ＭＳ ゴシック" panose="020B0609070205080204" pitchFamily="49" charset="-128"/>
            </a:endParaRP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ＢＣＰで決めた各種対応策の実施状況を踏まえ、定期的な見直しを行う必要があります。また、それ</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以外に見直しを行うべき場合も、あらかじめ決めておきましょう。</a:t>
            </a:r>
          </a:p>
        </p:txBody>
      </p:sp>
      <p:sp>
        <p:nvSpPr>
          <p:cNvPr id="22531" name="Text Box 34"/>
          <p:cNvSpPr txBox="1">
            <a:spLocks noChangeArrowheads="1"/>
          </p:cNvSpPr>
          <p:nvPr/>
        </p:nvSpPr>
        <p:spPr bwMode="auto">
          <a:xfrm>
            <a:off x="44450" y="57150"/>
            <a:ext cx="36718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b="0" dirty="0">
                <a:latin typeface="ＭＳ ゴシック" panose="020B0609070205080204" pitchFamily="49" charset="-128"/>
                <a:ea typeface="ＭＳ ゴシック" panose="020B0609070205080204" pitchFamily="49" charset="-128"/>
              </a:rPr>
              <a:t>５．点検・是正措置・見直し</a:t>
            </a:r>
          </a:p>
        </p:txBody>
      </p:sp>
      <p:graphicFrame>
        <p:nvGraphicFramePr>
          <p:cNvPr id="53404" name="Group 156"/>
          <p:cNvGraphicFramePr>
            <a:graphicFrameLocks noGrp="1"/>
          </p:cNvGraphicFramePr>
          <p:nvPr>
            <p:extLst>
              <p:ext uri="{D42A27DB-BD31-4B8C-83A1-F6EECF244321}">
                <p14:modId xmlns:p14="http://schemas.microsoft.com/office/powerpoint/2010/main" val="3908872759"/>
              </p:ext>
            </p:extLst>
          </p:nvPr>
        </p:nvGraphicFramePr>
        <p:xfrm>
          <a:off x="476250" y="3032222"/>
          <a:ext cx="5905500" cy="2019301"/>
        </p:xfrm>
        <a:graphic>
          <a:graphicData uri="http://schemas.openxmlformats.org/drawingml/2006/table">
            <a:tbl>
              <a:tblPr/>
              <a:tblGrid>
                <a:gridCol w="5905500">
                  <a:extLst>
                    <a:ext uri="{9D8B030D-6E8A-4147-A177-3AD203B41FA5}">
                      <a16:colId xmlns:a16="http://schemas.microsoft.com/office/drawing/2014/main" val="3460361290"/>
                    </a:ext>
                  </a:extLst>
                </a:gridCol>
              </a:tblGrid>
              <a:tr h="306931">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点検・是正措置・見直しの基準</a:t>
                      </a:r>
                    </a:p>
                  </a:txBody>
                  <a:tcPr marL="90000" marR="90000" marT="46786" marB="4678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189631801"/>
                  </a:ext>
                </a:extLst>
              </a:tr>
              <a:tr h="41738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1"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786" marB="4678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24060169"/>
                  </a:ext>
                </a:extLst>
              </a:tr>
              <a:tr h="4316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1"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786" marB="4678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75507248"/>
                  </a:ext>
                </a:extLst>
              </a:tr>
              <a:tr h="4316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1"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786" marB="4678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84103391"/>
                  </a:ext>
                </a:extLst>
              </a:tr>
              <a:tr h="4316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786" marB="4678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46702531"/>
                  </a:ext>
                </a:extLst>
              </a:tr>
            </a:tbl>
          </a:graphicData>
        </a:graphic>
      </p:graphicFrame>
      <p:sp>
        <p:nvSpPr>
          <p:cNvPr id="53333" name="Text Box 85"/>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２０</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graphicFrame>
        <p:nvGraphicFramePr>
          <p:cNvPr id="53373" name="Group 125"/>
          <p:cNvGraphicFramePr>
            <a:graphicFrameLocks noGrp="1"/>
          </p:cNvGraphicFramePr>
          <p:nvPr>
            <p:extLst>
              <p:ext uri="{D42A27DB-BD31-4B8C-83A1-F6EECF244321}">
                <p14:modId xmlns:p14="http://schemas.microsoft.com/office/powerpoint/2010/main" val="615757262"/>
              </p:ext>
            </p:extLst>
          </p:nvPr>
        </p:nvGraphicFramePr>
        <p:xfrm>
          <a:off x="1916113" y="5710335"/>
          <a:ext cx="4465637" cy="1258889"/>
        </p:xfrm>
        <a:graphic>
          <a:graphicData uri="http://schemas.openxmlformats.org/drawingml/2006/table">
            <a:tbl>
              <a:tblPr/>
              <a:tblGrid>
                <a:gridCol w="3817937">
                  <a:extLst>
                    <a:ext uri="{9D8B030D-6E8A-4147-A177-3AD203B41FA5}">
                      <a16:colId xmlns:a16="http://schemas.microsoft.com/office/drawing/2014/main" val="1833438368"/>
                    </a:ext>
                  </a:extLst>
                </a:gridCol>
                <a:gridCol w="647700">
                  <a:extLst>
                    <a:ext uri="{9D8B030D-6E8A-4147-A177-3AD203B41FA5}">
                      <a16:colId xmlns:a16="http://schemas.microsoft.com/office/drawing/2014/main" val="3067283136"/>
                    </a:ext>
                  </a:extLst>
                </a:gridCol>
              </a:tblGrid>
              <a:tr h="26038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点検・見直しを行う着眼点（例）</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チェック</a:t>
                      </a:r>
                    </a:p>
                  </a:txBody>
                  <a:tcPr marL="36000" marR="36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74117169"/>
                  </a:ext>
                </a:extLst>
              </a:tr>
              <a:tr h="24603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主要な製品や取引先に変更はないか？</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02130367"/>
                  </a:ext>
                </a:extLst>
              </a:tr>
              <a:tr h="26038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重要業務に必要な各種経営資源に変更はないか？</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66121519"/>
                  </a:ext>
                </a:extLst>
              </a:tr>
              <a:tr h="24603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ＢＣＰ対応策の優先順位、実施時期に変更はないか？</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22667920"/>
                  </a:ext>
                </a:extLst>
              </a:tr>
              <a:tr h="24603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会社の組織体制に変更はないか？</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68569386"/>
                  </a:ext>
                </a:extLst>
              </a:tr>
            </a:tbl>
          </a:graphicData>
        </a:graphic>
      </p:graphicFrame>
      <p:sp>
        <p:nvSpPr>
          <p:cNvPr id="22567" name="Text Box 149"/>
          <p:cNvSpPr txBox="1">
            <a:spLocks noChangeArrowheads="1"/>
          </p:cNvSpPr>
          <p:nvPr/>
        </p:nvSpPr>
        <p:spPr bwMode="auto">
          <a:xfrm>
            <a:off x="404813" y="2216150"/>
            <a:ext cx="6138862" cy="6485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20000"/>
              </a:spcBef>
            </a:pPr>
            <a:r>
              <a:rPr lang="ja-JP" altLang="en-US" sz="1200" b="0" dirty="0">
                <a:latin typeface="ＭＳ ゴシック" panose="020B0609070205080204" pitchFamily="49" charset="-128"/>
                <a:ea typeface="ＭＳ ゴシック" panose="020B0609070205080204" pitchFamily="49" charset="-128"/>
              </a:rPr>
              <a:t>以下の基準に該当する場合には、経営者及び各部門長で見直しを行い、必要に応じて</a:t>
            </a:r>
            <a:br>
              <a:rPr lang="en-US" altLang="ja-JP" sz="1200" b="0" dirty="0">
                <a:latin typeface="ＭＳ ゴシック" panose="020B0609070205080204" pitchFamily="49" charset="-128"/>
                <a:ea typeface="ＭＳ ゴシック" panose="020B0609070205080204" pitchFamily="49" charset="-128"/>
              </a:rPr>
            </a:br>
            <a:r>
              <a:rPr lang="ja-JP" altLang="en-US" sz="1200" b="0" dirty="0">
                <a:latin typeface="ＭＳ ゴシック" panose="020B0609070205080204" pitchFamily="49" charset="-128"/>
                <a:ea typeface="ＭＳ ゴシック" panose="020B0609070205080204" pitchFamily="49" charset="-128"/>
              </a:rPr>
              <a:t>更新する。</a:t>
            </a:r>
          </a:p>
          <a:p>
            <a:pPr eaLnBrk="1" hangingPunct="1"/>
            <a:endParaRPr lang="en-US" altLang="ja-JP" sz="1200" dirty="0">
              <a:latin typeface="ＭＳ ゴシック" panose="020B0609070205080204" pitchFamily="49" charset="-128"/>
              <a:ea typeface="ＭＳ ゴシック" panose="020B0609070205080204" pitchFamily="49" charset="-128"/>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ext Box 3"/>
          <p:cNvSpPr txBox="1">
            <a:spLocks noChangeArrowheads="1"/>
          </p:cNvSpPr>
          <p:nvPr/>
        </p:nvSpPr>
        <p:spPr bwMode="auto">
          <a:xfrm>
            <a:off x="234950" y="128588"/>
            <a:ext cx="341632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様式①</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ＢＣＰ対応拠点一覧</a:t>
            </a:r>
          </a:p>
        </p:txBody>
      </p:sp>
      <p:sp>
        <p:nvSpPr>
          <p:cNvPr id="23557" name="Text Box 67"/>
          <p:cNvSpPr txBox="1">
            <a:spLocks noChangeArrowheads="1"/>
          </p:cNvSpPr>
          <p:nvPr/>
        </p:nvSpPr>
        <p:spPr bwMode="auto">
          <a:xfrm>
            <a:off x="333374" y="849313"/>
            <a:ext cx="6298525"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b="0" dirty="0">
              <a:latin typeface="ＭＳ ゴシック" panose="020B0609070205080204" pitchFamily="49" charset="-128"/>
              <a:ea typeface="ＭＳ ゴシック" panose="020B0609070205080204" pitchFamily="49" charset="-128"/>
            </a:endParaRP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事業を継続または早期に復旧させるには、従業員の安否確認、取引先との連絡、情報の集約、指揮などを行うための重要拠点を明確にし、全従業員に周知する必要があります。</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事業所に立ち入れなくなる場合も想定して、 ３か所程度のＢＣＰ対応を行う拠点を、あらかじめ決めておきましょう。</a:t>
            </a:r>
          </a:p>
        </p:txBody>
      </p:sp>
      <p:sp>
        <p:nvSpPr>
          <p:cNvPr id="23558" name="Text Box 68"/>
          <p:cNvSpPr txBox="1">
            <a:spLocks noChangeArrowheads="1"/>
          </p:cNvSpPr>
          <p:nvPr/>
        </p:nvSpPr>
        <p:spPr bwMode="auto">
          <a:xfrm>
            <a:off x="439062" y="6930062"/>
            <a:ext cx="61928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b="0" dirty="0">
                <a:solidFill>
                  <a:srgbClr val="808080"/>
                </a:solidFill>
                <a:latin typeface="ＭＳ ゴシック" panose="020B0609070205080204" pitchFamily="49" charset="-128"/>
                <a:ea typeface="ＭＳ ゴシック" panose="020B0609070205080204" pitchFamily="49" charset="-128"/>
              </a:rPr>
              <a:t>※</a:t>
            </a:r>
            <a:r>
              <a:rPr lang="ja-JP" altLang="en-US" b="0" dirty="0">
                <a:solidFill>
                  <a:srgbClr val="808080"/>
                </a:solidFill>
                <a:latin typeface="ＭＳ ゴシック" panose="020B0609070205080204" pitchFamily="49" charset="-128"/>
                <a:ea typeface="ＭＳ ゴシック" panose="020B0609070205080204" pitchFamily="49" charset="-128"/>
              </a:rPr>
              <a:t>上記の重要拠点には、ＢＣＰ対応に必要な連絡先リストなど、必要なツールを事前に整備しましょう。</a:t>
            </a:r>
          </a:p>
        </p:txBody>
      </p:sp>
      <p:graphicFrame>
        <p:nvGraphicFramePr>
          <p:cNvPr id="81130" name="Group 234"/>
          <p:cNvGraphicFramePr>
            <a:graphicFrameLocks noGrp="1"/>
          </p:cNvGraphicFramePr>
          <p:nvPr>
            <p:ph/>
            <p:extLst>
              <p:ext uri="{D42A27DB-BD31-4B8C-83A1-F6EECF244321}">
                <p14:modId xmlns:p14="http://schemas.microsoft.com/office/powerpoint/2010/main" val="1947389094"/>
              </p:ext>
            </p:extLst>
          </p:nvPr>
        </p:nvGraphicFramePr>
        <p:xfrm>
          <a:off x="439062" y="2090437"/>
          <a:ext cx="6201912" cy="4634125"/>
        </p:xfrm>
        <a:graphic>
          <a:graphicData uri="http://schemas.openxmlformats.org/drawingml/2006/table">
            <a:tbl>
              <a:tblPr/>
              <a:tblGrid>
                <a:gridCol w="965200">
                  <a:extLst>
                    <a:ext uri="{9D8B030D-6E8A-4147-A177-3AD203B41FA5}">
                      <a16:colId xmlns:a16="http://schemas.microsoft.com/office/drawing/2014/main" val="4172571851"/>
                    </a:ext>
                  </a:extLst>
                </a:gridCol>
                <a:gridCol w="1636712">
                  <a:extLst>
                    <a:ext uri="{9D8B030D-6E8A-4147-A177-3AD203B41FA5}">
                      <a16:colId xmlns:a16="http://schemas.microsoft.com/office/drawing/2014/main" val="729499173"/>
                    </a:ext>
                  </a:extLst>
                </a:gridCol>
                <a:gridCol w="3600000">
                  <a:extLst>
                    <a:ext uri="{9D8B030D-6E8A-4147-A177-3AD203B41FA5}">
                      <a16:colId xmlns:a16="http://schemas.microsoft.com/office/drawing/2014/main" val="3866472241"/>
                    </a:ext>
                  </a:extLst>
                </a:gridCol>
              </a:tblGrid>
              <a:tr h="51281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優先順位</a:t>
                      </a: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重要拠点</a:t>
                      </a: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連絡手段・連絡先</a:t>
                      </a: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522753186"/>
                  </a:ext>
                </a:extLst>
              </a:tr>
              <a:tr h="137377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27867154"/>
                  </a:ext>
                </a:extLst>
              </a:tr>
              <a:tr h="137377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35231905"/>
                  </a:ext>
                </a:extLst>
              </a:tr>
              <a:tr h="137377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64772772"/>
                  </a:ext>
                </a:extLst>
              </a:tr>
            </a:tbl>
          </a:graphicData>
        </a:graphic>
      </p:graphicFrame>
      <p:sp>
        <p:nvSpPr>
          <p:cNvPr id="81044" name="Text Box 148"/>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２１</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 Box 3"/>
          <p:cNvSpPr txBox="1">
            <a:spLocks noChangeArrowheads="1"/>
          </p:cNvSpPr>
          <p:nvPr/>
        </p:nvSpPr>
        <p:spPr bwMode="auto">
          <a:xfrm>
            <a:off x="241300" y="133350"/>
            <a:ext cx="387798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様式②</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避難経路図・避難計画　</a:t>
            </a:r>
          </a:p>
        </p:txBody>
      </p:sp>
      <p:sp>
        <p:nvSpPr>
          <p:cNvPr id="24581" name="Rectangle 29"/>
          <p:cNvSpPr>
            <a:spLocks noChangeArrowheads="1"/>
          </p:cNvSpPr>
          <p:nvPr/>
        </p:nvSpPr>
        <p:spPr bwMode="auto">
          <a:xfrm>
            <a:off x="387350" y="2389188"/>
            <a:ext cx="5995988" cy="368141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24582" name="Text Box 31"/>
          <p:cNvSpPr txBox="1">
            <a:spLocks noChangeArrowheads="1"/>
          </p:cNvSpPr>
          <p:nvPr/>
        </p:nvSpPr>
        <p:spPr bwMode="auto">
          <a:xfrm>
            <a:off x="188913" y="631825"/>
            <a:ext cx="65246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dirty="0">
                <a:latin typeface="ＭＳ ゴシック" panose="020B0609070205080204" pitchFamily="49" charset="-128"/>
                <a:ea typeface="ＭＳ ゴシック" panose="020B0609070205080204" pitchFamily="49" charset="-128"/>
              </a:rPr>
              <a:t>避難経路図</a:t>
            </a:r>
          </a:p>
        </p:txBody>
      </p:sp>
      <p:sp>
        <p:nvSpPr>
          <p:cNvPr id="24584" name="Text Box 34"/>
          <p:cNvSpPr txBox="1">
            <a:spLocks noChangeArrowheads="1"/>
          </p:cNvSpPr>
          <p:nvPr/>
        </p:nvSpPr>
        <p:spPr bwMode="auto">
          <a:xfrm>
            <a:off x="188913" y="6301641"/>
            <a:ext cx="65246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dirty="0">
                <a:latin typeface="ＭＳ ゴシック" panose="020B0609070205080204" pitchFamily="49" charset="-128"/>
                <a:ea typeface="ＭＳ ゴシック" panose="020B0609070205080204" pitchFamily="49" charset="-128"/>
              </a:rPr>
              <a:t>避難計画</a:t>
            </a:r>
          </a:p>
        </p:txBody>
      </p:sp>
      <p:sp>
        <p:nvSpPr>
          <p:cNvPr id="24585" name="Text Box 35"/>
          <p:cNvSpPr txBox="1">
            <a:spLocks noChangeArrowheads="1"/>
          </p:cNvSpPr>
          <p:nvPr/>
        </p:nvSpPr>
        <p:spPr bwMode="auto">
          <a:xfrm>
            <a:off x="188913" y="6573838"/>
            <a:ext cx="6524625"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90000" indent="-90000"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p>
          <a:p>
            <a:pPr marL="90000" indent="-90000" eaLnBrk="1" hangingPunct="1">
              <a:spcAft>
                <a:spcPts val="600"/>
              </a:spcAft>
              <a:buFont typeface="Arial" panose="020B0604020202020204" pitchFamily="34" charset="0"/>
              <a:buChar char="•"/>
            </a:pPr>
            <a:r>
              <a:rPr kumimoji="1" lang="ja-JP" altLang="en-US"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火災や倒壊の危険がない場合は、事業所内にとどまる方が安全な場合があります。避難誘導責任者には、</a:t>
            </a:r>
            <a:br>
              <a:rPr kumimoji="1" lang="en-US" altLang="ja-JP"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br>
            <a:r>
              <a:rPr kumimoji="1" lang="ja-JP" altLang="en-US"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臨機応変な対応が求められます。</a:t>
            </a:r>
          </a:p>
        </p:txBody>
      </p:sp>
      <p:sp>
        <p:nvSpPr>
          <p:cNvPr id="24586" name="Text Box 167"/>
          <p:cNvSpPr txBox="1">
            <a:spLocks noChangeArrowheads="1"/>
          </p:cNvSpPr>
          <p:nvPr/>
        </p:nvSpPr>
        <p:spPr bwMode="auto">
          <a:xfrm>
            <a:off x="246856" y="869970"/>
            <a:ext cx="6408738"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b="0" dirty="0">
              <a:latin typeface="ＭＳ ゴシック" panose="020B0609070205080204" pitchFamily="49" charset="-128"/>
              <a:ea typeface="ＭＳ ゴシック" panose="020B0609070205080204" pitchFamily="49" charset="-128"/>
            </a:endParaRP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取引先や来客、従業員が、安全な場所へスムーズに避難できるように、避難計画を作成しましょう。</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避難経路を決める際には、事業所内で爆発や延焼の可能性のある危険物の設置場所を把握しておくことが、重要です。</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安全な避難のため、経路だけでなく、危険物の保管場所、消火器や工具などの保管場所、また、非常口や</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非常階段の場所を記載しておきましょう。</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この経路図は、事業所内に掲示板として設置しましょう。</a:t>
            </a:r>
          </a:p>
        </p:txBody>
      </p:sp>
      <p:graphicFrame>
        <p:nvGraphicFramePr>
          <p:cNvPr id="12618" name="Group 330"/>
          <p:cNvGraphicFramePr>
            <a:graphicFrameLocks noGrp="1"/>
          </p:cNvGraphicFramePr>
          <p:nvPr/>
        </p:nvGraphicFramePr>
        <p:xfrm>
          <a:off x="692150" y="7337425"/>
          <a:ext cx="5499100" cy="1644667"/>
        </p:xfrm>
        <a:graphic>
          <a:graphicData uri="http://schemas.openxmlformats.org/drawingml/2006/table">
            <a:tbl>
              <a:tblPr/>
              <a:tblGrid>
                <a:gridCol w="1755775">
                  <a:extLst>
                    <a:ext uri="{9D8B030D-6E8A-4147-A177-3AD203B41FA5}">
                      <a16:colId xmlns:a16="http://schemas.microsoft.com/office/drawing/2014/main" val="1800595330"/>
                    </a:ext>
                  </a:extLst>
                </a:gridCol>
                <a:gridCol w="3743325">
                  <a:extLst>
                    <a:ext uri="{9D8B030D-6E8A-4147-A177-3AD203B41FA5}">
                      <a16:colId xmlns:a16="http://schemas.microsoft.com/office/drawing/2014/main" val="2175001877"/>
                    </a:ext>
                  </a:extLst>
                </a:gridCol>
              </a:tblGrid>
              <a:tr h="32375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事業所名</a:t>
                      </a: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dirty="0">
                        <a:ln>
                          <a:noFill/>
                        </a:ln>
                        <a:solidFill>
                          <a:srgbClr val="800000"/>
                        </a:solidFill>
                        <a:effectLst/>
                        <a:latin typeface="ＭＳ ゴシック" panose="020B0609070205080204" pitchFamily="49" charset="-128"/>
                        <a:ea typeface="ＭＳ 明朝" panose="02020609040205080304" pitchFamily="17" charset="-128"/>
                      </a:endParaRPr>
                    </a:p>
                  </a:txBody>
                  <a:tcPr marL="72000" marR="72000" marT="71979" marB="719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67057907"/>
                  </a:ext>
                </a:extLst>
              </a:tr>
              <a:tr h="39620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t>避難場所</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t>（集合場所）</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dirty="0">
                        <a:ln>
                          <a:noFill/>
                        </a:ln>
                        <a:solidFill>
                          <a:srgbClr val="800000"/>
                        </a:solidFill>
                        <a:effectLst/>
                        <a:latin typeface="ＭＳ ゴシック" panose="020B0609070205080204" pitchFamily="49" charset="-128"/>
                        <a:ea typeface="ＭＳ 明朝" panose="02020609040205080304" pitchFamily="17" charset="-128"/>
                      </a:endParaRPr>
                    </a:p>
                  </a:txBody>
                  <a:tcPr marL="72000" marR="72000" marT="71979" marB="719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68841371"/>
                  </a:ext>
                </a:extLst>
              </a:tr>
              <a:tr h="39620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t>避難誘導責任者</a:t>
                      </a:r>
                      <a:b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t>（代理責任者）</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72000" marT="71979" marB="719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82404065"/>
                  </a:ext>
                </a:extLst>
              </a:tr>
              <a:tr h="52848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t>備考</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dirty="0">
                        <a:ln>
                          <a:noFill/>
                        </a:ln>
                        <a:solidFill>
                          <a:srgbClr val="800000"/>
                        </a:solidFill>
                        <a:effectLst/>
                        <a:latin typeface="ＭＳ ゴシック" panose="020B0609070205080204" pitchFamily="49" charset="-128"/>
                        <a:ea typeface="ＭＳ 明朝" panose="02020609040205080304" pitchFamily="17" charset="-128"/>
                      </a:endParaRPr>
                    </a:p>
                  </a:txBody>
                  <a:tcPr marL="72000" marR="72000" marT="71979" marB="719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46516522"/>
                  </a:ext>
                </a:extLst>
              </a:tr>
            </a:tbl>
          </a:graphicData>
        </a:graphic>
      </p:graphicFrame>
      <p:sp>
        <p:nvSpPr>
          <p:cNvPr id="12595" name="Text Box 307"/>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２２</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4605" name="Rectangle 309"/>
          <p:cNvSpPr>
            <a:spLocks noChangeArrowheads="1"/>
          </p:cNvSpPr>
          <p:nvPr/>
        </p:nvSpPr>
        <p:spPr bwMode="auto">
          <a:xfrm>
            <a:off x="593725" y="2566988"/>
            <a:ext cx="571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500" b="0" dirty="0">
                <a:solidFill>
                  <a:srgbClr val="808080"/>
                </a:solidFill>
                <a:latin typeface="ＭＳ ゴシック" panose="020B0609070205080204" pitchFamily="49" charset="-128"/>
                <a:ea typeface="ＭＳ ゴシック" panose="020B0609070205080204" pitchFamily="49" charset="-128"/>
              </a:rPr>
              <a:t>避難図</a:t>
            </a:r>
            <a:endParaRPr lang="ja-JP" altLang="en-US" sz="1800" b="0" dirty="0">
              <a:latin typeface="ＭＳ ゴシック" panose="020B0609070205080204" pitchFamily="49" charset="-128"/>
              <a:ea typeface="ＭＳ ゴシック" panose="020B0609070205080204" pitchFamily="49" charset="-128"/>
            </a:endParaRPr>
          </a:p>
        </p:txBody>
      </p:sp>
      <p:sp>
        <p:nvSpPr>
          <p:cNvPr id="24606" name="Rectangle 310"/>
          <p:cNvSpPr>
            <a:spLocks noChangeArrowheads="1"/>
          </p:cNvSpPr>
          <p:nvPr/>
        </p:nvSpPr>
        <p:spPr bwMode="auto">
          <a:xfrm>
            <a:off x="1327150" y="2566988"/>
            <a:ext cx="381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500" b="0" dirty="0">
                <a:solidFill>
                  <a:srgbClr val="808080"/>
                </a:solidFill>
                <a:latin typeface="ＭＳ ゴシック" panose="020B0609070205080204" pitchFamily="49" charset="-128"/>
                <a:ea typeface="ＭＳ ゴシック" panose="020B0609070205080204" pitchFamily="49" charset="-128"/>
              </a:rPr>
              <a:t>及び</a:t>
            </a:r>
            <a:endParaRPr lang="ja-JP" altLang="en-US" sz="1800" b="0" dirty="0">
              <a:latin typeface="ＭＳ ゴシック" panose="020B0609070205080204" pitchFamily="49" charset="-128"/>
              <a:ea typeface="ＭＳ ゴシック" panose="020B0609070205080204" pitchFamily="49" charset="-128"/>
            </a:endParaRPr>
          </a:p>
        </p:txBody>
      </p:sp>
      <p:sp>
        <p:nvSpPr>
          <p:cNvPr id="24607" name="Rectangle 311"/>
          <p:cNvSpPr>
            <a:spLocks noChangeArrowheads="1"/>
          </p:cNvSpPr>
          <p:nvPr/>
        </p:nvSpPr>
        <p:spPr bwMode="auto">
          <a:xfrm>
            <a:off x="1876425" y="2566988"/>
            <a:ext cx="952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500" b="0" dirty="0">
                <a:solidFill>
                  <a:srgbClr val="808080"/>
                </a:solidFill>
                <a:latin typeface="ＭＳ ゴシック" panose="020B0609070205080204" pitchFamily="49" charset="-128"/>
                <a:ea typeface="ＭＳ ゴシック" panose="020B0609070205080204" pitchFamily="49" charset="-128"/>
              </a:rPr>
              <a:t>危険マップ</a:t>
            </a:r>
            <a:endParaRPr lang="ja-JP" altLang="en-US" sz="1800" b="0" dirty="0">
              <a:latin typeface="ＭＳ ゴシック" panose="020B0609070205080204" pitchFamily="49" charset="-128"/>
              <a:ea typeface="ＭＳ ゴシック" panose="020B0609070205080204" pitchFamily="49" charset="-128"/>
            </a:endParaRPr>
          </a:p>
        </p:txBody>
      </p:sp>
      <p:sp>
        <p:nvSpPr>
          <p:cNvPr id="24608" name="Rectangle 312"/>
          <p:cNvSpPr>
            <a:spLocks noChangeArrowheads="1"/>
          </p:cNvSpPr>
          <p:nvPr/>
        </p:nvSpPr>
        <p:spPr bwMode="auto">
          <a:xfrm>
            <a:off x="593725" y="2741613"/>
            <a:ext cx="2605088" cy="793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24609" name="Rectangle 313"/>
          <p:cNvSpPr>
            <a:spLocks noChangeArrowheads="1"/>
          </p:cNvSpPr>
          <p:nvPr/>
        </p:nvSpPr>
        <p:spPr bwMode="auto">
          <a:xfrm>
            <a:off x="500063" y="2481263"/>
            <a:ext cx="2827337" cy="327025"/>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24610" name="Rectangle 314"/>
          <p:cNvSpPr>
            <a:spLocks noChangeArrowheads="1"/>
          </p:cNvSpPr>
          <p:nvPr/>
        </p:nvSpPr>
        <p:spPr bwMode="auto">
          <a:xfrm>
            <a:off x="500063" y="2481263"/>
            <a:ext cx="2827337" cy="327025"/>
          </a:xfrm>
          <a:prstGeom prst="rect">
            <a:avLst/>
          </a:prstGeom>
          <a:noFill/>
          <a:ln w="23813" cap="rnd">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24611" name="Rectangle 315"/>
          <p:cNvSpPr>
            <a:spLocks noChangeArrowheads="1"/>
          </p:cNvSpPr>
          <p:nvPr/>
        </p:nvSpPr>
        <p:spPr bwMode="auto">
          <a:xfrm>
            <a:off x="476250" y="2459038"/>
            <a:ext cx="2827338" cy="3254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24612" name="Rectangle 316"/>
          <p:cNvSpPr>
            <a:spLocks noChangeArrowheads="1"/>
          </p:cNvSpPr>
          <p:nvPr/>
        </p:nvSpPr>
        <p:spPr bwMode="auto">
          <a:xfrm>
            <a:off x="476250" y="2459038"/>
            <a:ext cx="2827338" cy="325437"/>
          </a:xfrm>
          <a:prstGeom prst="rect">
            <a:avLst/>
          </a:prstGeom>
          <a:noFill/>
          <a:ln w="23813" cap="rnd">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24613" name="Rectangle 317"/>
          <p:cNvSpPr>
            <a:spLocks noChangeArrowheads="1"/>
          </p:cNvSpPr>
          <p:nvPr/>
        </p:nvSpPr>
        <p:spPr bwMode="auto">
          <a:xfrm>
            <a:off x="569913" y="2466975"/>
            <a:ext cx="952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500" b="0" dirty="0">
                <a:solidFill>
                  <a:srgbClr val="000000"/>
                </a:solidFill>
                <a:latin typeface="ＭＳ ゴシック" panose="020B0609070205080204" pitchFamily="49" charset="-128"/>
                <a:ea typeface="ＭＳ ゴシック" panose="020B0609070205080204" pitchFamily="49" charset="-128"/>
              </a:rPr>
              <a:t>避難経路図</a:t>
            </a:r>
            <a:endParaRPr lang="ja-JP" altLang="en-US" sz="1800" b="0" dirty="0">
              <a:latin typeface="ＭＳ ゴシック" panose="020B0609070205080204" pitchFamily="49" charset="-128"/>
              <a:ea typeface="ＭＳ ゴシック" panose="020B0609070205080204" pitchFamily="49" charset="-128"/>
            </a:endParaRPr>
          </a:p>
        </p:txBody>
      </p:sp>
      <p:sp>
        <p:nvSpPr>
          <p:cNvPr id="24614" name="Rectangle 318"/>
          <p:cNvSpPr>
            <a:spLocks noChangeArrowheads="1"/>
          </p:cNvSpPr>
          <p:nvPr/>
        </p:nvSpPr>
        <p:spPr bwMode="auto">
          <a:xfrm>
            <a:off x="1693863" y="2466975"/>
            <a:ext cx="381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500" b="0" dirty="0">
                <a:solidFill>
                  <a:srgbClr val="000000"/>
                </a:solidFill>
                <a:latin typeface="ＭＳ ゴシック" panose="020B0609070205080204" pitchFamily="49" charset="-128"/>
                <a:ea typeface="ＭＳ ゴシック" panose="020B0609070205080204" pitchFamily="49" charset="-128"/>
              </a:rPr>
              <a:t>及び</a:t>
            </a:r>
            <a:endParaRPr lang="ja-JP" altLang="en-US" sz="1800" b="0" dirty="0">
              <a:latin typeface="ＭＳ ゴシック" panose="020B0609070205080204" pitchFamily="49" charset="-128"/>
              <a:ea typeface="ＭＳ ゴシック" panose="020B0609070205080204" pitchFamily="49" charset="-128"/>
            </a:endParaRPr>
          </a:p>
        </p:txBody>
      </p:sp>
      <p:sp>
        <p:nvSpPr>
          <p:cNvPr id="24615" name="Rectangle 319"/>
          <p:cNvSpPr>
            <a:spLocks noChangeArrowheads="1"/>
          </p:cNvSpPr>
          <p:nvPr/>
        </p:nvSpPr>
        <p:spPr bwMode="auto">
          <a:xfrm>
            <a:off x="2206625" y="2466975"/>
            <a:ext cx="952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500" b="0" dirty="0">
                <a:solidFill>
                  <a:srgbClr val="000000"/>
                </a:solidFill>
                <a:latin typeface="ＭＳ ゴシック" panose="020B0609070205080204" pitchFamily="49" charset="-128"/>
                <a:ea typeface="ＭＳ ゴシック" panose="020B0609070205080204" pitchFamily="49" charset="-128"/>
              </a:rPr>
              <a:t>危険マップ</a:t>
            </a:r>
            <a:endParaRPr lang="ja-JP" altLang="en-US" sz="1800" b="0" dirty="0">
              <a:latin typeface="ＭＳ ゴシック" panose="020B0609070205080204" pitchFamily="49" charset="-128"/>
              <a:ea typeface="ＭＳ ゴシック" panose="020B0609070205080204" pitchFamily="49" charset="-128"/>
            </a:endParaRPr>
          </a:p>
        </p:txBody>
      </p:sp>
      <p:sp>
        <p:nvSpPr>
          <p:cNvPr id="24616" name="Rectangle 320"/>
          <p:cNvSpPr>
            <a:spLocks noChangeArrowheads="1"/>
          </p:cNvSpPr>
          <p:nvPr/>
        </p:nvSpPr>
        <p:spPr bwMode="auto">
          <a:xfrm>
            <a:off x="569913" y="2717800"/>
            <a:ext cx="2605087"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24617" name="Text Box 329"/>
          <p:cNvSpPr txBox="1">
            <a:spLocks noChangeArrowheads="1"/>
          </p:cNvSpPr>
          <p:nvPr/>
        </p:nvSpPr>
        <p:spPr bwMode="auto">
          <a:xfrm>
            <a:off x="4005263" y="6032500"/>
            <a:ext cx="285273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buFont typeface="HG丸ｺﾞｼｯｸM-PRO" panose="020F0600000000000000" pitchFamily="50" charset="-128"/>
              <a:buChar char="※"/>
            </a:pPr>
            <a:r>
              <a:rPr lang="ja-JP" altLang="en-US" b="0" dirty="0">
                <a:solidFill>
                  <a:srgbClr val="808080"/>
                </a:solidFill>
                <a:latin typeface="ＭＳ ゴシック" panose="020B0609070205080204" pitchFamily="49" charset="-128"/>
                <a:ea typeface="ＭＳ ゴシック" panose="020B0609070205080204" pitchFamily="49" charset="-128"/>
              </a:rPr>
              <a:t>この様式の大きさにかかわらず、</a:t>
            </a:r>
            <a:br>
              <a:rPr lang="en-US" altLang="ja-JP" b="0" dirty="0">
                <a:solidFill>
                  <a:srgbClr val="808080"/>
                </a:solidFill>
                <a:latin typeface="ＭＳ ゴシック" panose="020B0609070205080204" pitchFamily="49" charset="-128"/>
                <a:ea typeface="ＭＳ ゴシック" panose="020B0609070205080204" pitchFamily="49" charset="-128"/>
              </a:rPr>
            </a:br>
            <a:r>
              <a:rPr lang="ja-JP" altLang="en-US" b="0" dirty="0">
                <a:solidFill>
                  <a:srgbClr val="808080"/>
                </a:solidFill>
                <a:latin typeface="ＭＳ ゴシック" panose="020B0609070205080204" pitchFamily="49" charset="-128"/>
                <a:ea typeface="ＭＳ ゴシック" panose="020B0609070205080204" pitchFamily="49" charset="-128"/>
              </a:rPr>
              <a:t>できるだけ大きく張り出してください。</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ext Box 3"/>
          <p:cNvSpPr txBox="1">
            <a:spLocks noChangeArrowheads="1"/>
          </p:cNvSpPr>
          <p:nvPr/>
        </p:nvSpPr>
        <p:spPr bwMode="auto">
          <a:xfrm>
            <a:off x="241300" y="133350"/>
            <a:ext cx="295465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様式③</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備蓄品リスト　</a:t>
            </a:r>
          </a:p>
        </p:txBody>
      </p:sp>
      <p:sp>
        <p:nvSpPr>
          <p:cNvPr id="13812" name="Text Box 500"/>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２３</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5722" name="Text Box 520"/>
          <p:cNvSpPr txBox="1">
            <a:spLocks noChangeArrowheads="1"/>
          </p:cNvSpPr>
          <p:nvPr/>
        </p:nvSpPr>
        <p:spPr bwMode="auto">
          <a:xfrm>
            <a:off x="260350" y="631825"/>
            <a:ext cx="6337300" cy="1277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90000" indent="-90000"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b="0" dirty="0">
              <a:latin typeface="ＭＳ ゴシック" panose="020B0609070205080204" pitchFamily="49" charset="-128"/>
              <a:ea typeface="ＭＳ ゴシック" panose="020B0609070205080204" pitchFamily="49" charset="-128"/>
            </a:endParaRP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備蓄品は、災害が発生した際に、その場から避難するために必要なモノ、救援などの応急措置に必要な</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モノ、その後生きながらえるために必要なモノといった観点から考えてください。</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水や食料などの備蓄量は、≪人数</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３日分≫が目安といわれています。あなたの会社の予算やスペースの制約もあると思われますが、人命の安全確保の観点からも３日分を目安に確保してください。</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ＢＣＰ対応を行う要員や、帰宅できない従業員を対象とした備蓄品については、特に準備が必要です。</a:t>
            </a:r>
          </a:p>
        </p:txBody>
      </p:sp>
      <p:graphicFrame>
        <p:nvGraphicFramePr>
          <p:cNvPr id="2" name="Group 572">
            <a:extLst>
              <a:ext uri="{FF2B5EF4-FFF2-40B4-BE49-F238E27FC236}">
                <a16:creationId xmlns:a16="http://schemas.microsoft.com/office/drawing/2014/main" id="{0BB1301B-7384-D473-F2D3-959CFBA7F8CB}"/>
              </a:ext>
            </a:extLst>
          </p:cNvPr>
          <p:cNvGraphicFramePr>
            <a:graphicFrameLocks noGrp="1"/>
          </p:cNvGraphicFramePr>
          <p:nvPr>
            <p:extLst>
              <p:ext uri="{D42A27DB-BD31-4B8C-83A1-F6EECF244321}">
                <p14:modId xmlns:p14="http://schemas.microsoft.com/office/powerpoint/2010/main" val="3360269284"/>
              </p:ext>
            </p:extLst>
          </p:nvPr>
        </p:nvGraphicFramePr>
        <p:xfrm>
          <a:off x="241300" y="2288704"/>
          <a:ext cx="6217576" cy="7130357"/>
        </p:xfrm>
        <a:graphic>
          <a:graphicData uri="http://schemas.openxmlformats.org/drawingml/2006/table">
            <a:tbl>
              <a:tblPr/>
              <a:tblGrid>
                <a:gridCol w="2160000">
                  <a:extLst>
                    <a:ext uri="{9D8B030D-6E8A-4147-A177-3AD203B41FA5}">
                      <a16:colId xmlns:a16="http://schemas.microsoft.com/office/drawing/2014/main" val="2620645537"/>
                    </a:ext>
                  </a:extLst>
                </a:gridCol>
                <a:gridCol w="1080000">
                  <a:extLst>
                    <a:ext uri="{9D8B030D-6E8A-4147-A177-3AD203B41FA5}">
                      <a16:colId xmlns:a16="http://schemas.microsoft.com/office/drawing/2014/main" val="2674400715"/>
                    </a:ext>
                  </a:extLst>
                </a:gridCol>
                <a:gridCol w="941651">
                  <a:extLst>
                    <a:ext uri="{9D8B030D-6E8A-4147-A177-3AD203B41FA5}">
                      <a16:colId xmlns:a16="http://schemas.microsoft.com/office/drawing/2014/main" val="583871258"/>
                    </a:ext>
                  </a:extLst>
                </a:gridCol>
                <a:gridCol w="595925">
                  <a:extLst>
                    <a:ext uri="{9D8B030D-6E8A-4147-A177-3AD203B41FA5}">
                      <a16:colId xmlns:a16="http://schemas.microsoft.com/office/drawing/2014/main" val="4054043989"/>
                    </a:ext>
                  </a:extLst>
                </a:gridCol>
                <a:gridCol w="720000">
                  <a:extLst>
                    <a:ext uri="{9D8B030D-6E8A-4147-A177-3AD203B41FA5}">
                      <a16:colId xmlns:a16="http://schemas.microsoft.com/office/drawing/2014/main" val="2110487705"/>
                    </a:ext>
                  </a:extLst>
                </a:gridCol>
                <a:gridCol w="720000">
                  <a:extLst>
                    <a:ext uri="{9D8B030D-6E8A-4147-A177-3AD203B41FA5}">
                      <a16:colId xmlns:a16="http://schemas.microsoft.com/office/drawing/2014/main" val="495736162"/>
                    </a:ext>
                  </a:extLst>
                </a:gridCol>
              </a:tblGrid>
              <a:tr h="39835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項目</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備蓄量</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備蓄場所</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要更新</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更新確認</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時期</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整備状況チェック</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304511467"/>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従業員分の水（１人あたり１日３リットルが目安）</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53726359"/>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食料</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30135899"/>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ラジオ（乾電池型、手巻充電型）と予備乾電池</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13799592"/>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懐中電灯と予備乾電池</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19167573"/>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救急箱</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82754723"/>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衛生用具類（ウェットティッシュ、トイレットペーパーなど）</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31530796"/>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工具類（バール、ペンチハンマー、シャベルなど）</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61339990"/>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ビニールシート及び布テープ</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02072475"/>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ブルーシート</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47673955"/>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簡易トイレ製品（または、トイレ用ビニール袋及びビニールテープ）</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26659997"/>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毛布</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26679380"/>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スマートフォンの充電器</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95110299"/>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拡声器</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38821381"/>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発電機</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86838140"/>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発電機用燃料ガソリン</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11796371"/>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00426667"/>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2815666"/>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Text Box 3"/>
          <p:cNvSpPr txBox="1">
            <a:spLocks noChangeArrowheads="1"/>
          </p:cNvSpPr>
          <p:nvPr/>
        </p:nvSpPr>
        <p:spPr bwMode="auto">
          <a:xfrm>
            <a:off x="241300" y="147638"/>
            <a:ext cx="4916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様式④</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二次災害防止用チェックリスト　</a:t>
            </a:r>
          </a:p>
        </p:txBody>
      </p:sp>
      <p:sp>
        <p:nvSpPr>
          <p:cNvPr id="26629" name="Text Box 5"/>
          <p:cNvSpPr txBox="1">
            <a:spLocks noChangeArrowheads="1"/>
          </p:cNvSpPr>
          <p:nvPr/>
        </p:nvSpPr>
        <p:spPr bwMode="auto">
          <a:xfrm>
            <a:off x="333375" y="828675"/>
            <a:ext cx="6119813"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90000" indent="-90000"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ja-JP" altLang="en-US" b="0" dirty="0">
              <a:latin typeface="ＭＳ ゴシック" panose="020B0609070205080204" pitchFamily="49" charset="-128"/>
              <a:ea typeface="ＭＳ ゴシック" panose="020B0609070205080204" pitchFamily="49" charset="-128"/>
            </a:endParaRP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被災時に、事業所を早期に復旧するためにも、被害は最小限にとどめなければなりません。また、</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周辺の住民や他企業へ迷惑をかけないよう、二次災害の防止に努めなければなりません。</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危険物の漏洩や火災発生のおそれがある箇所については、特に十分な措置を行う必要があります。</a:t>
            </a:r>
            <a:endParaRPr lang="en-US" altLang="ja-JP" b="0" dirty="0">
              <a:latin typeface="ＭＳ ゴシック" panose="020B0609070205080204" pitchFamily="49" charset="-128"/>
              <a:ea typeface="ＭＳ ゴシック" panose="020B0609070205080204" pitchFamily="49" charset="-128"/>
            </a:endParaRP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地震の場合には、建物崩壊の危険性や火災の発生がなければ、無理に避難する必要はありません。</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避難する際にも、揺れが収まるまでは、まず身の安全を確保することが最優先です。揺れが収まったら、落ち着いて二次災害を防止する措置を行った後に、避難しましょう。</a:t>
            </a:r>
          </a:p>
        </p:txBody>
      </p:sp>
      <p:graphicFrame>
        <p:nvGraphicFramePr>
          <p:cNvPr id="109668" name="Group 100"/>
          <p:cNvGraphicFramePr>
            <a:graphicFrameLocks noGrp="1"/>
          </p:cNvGraphicFramePr>
          <p:nvPr>
            <p:extLst>
              <p:ext uri="{D42A27DB-BD31-4B8C-83A1-F6EECF244321}">
                <p14:modId xmlns:p14="http://schemas.microsoft.com/office/powerpoint/2010/main" val="145912858"/>
              </p:ext>
            </p:extLst>
          </p:nvPr>
        </p:nvGraphicFramePr>
        <p:xfrm>
          <a:off x="387518" y="2792760"/>
          <a:ext cx="6011525" cy="2598936"/>
        </p:xfrm>
        <a:graphic>
          <a:graphicData uri="http://schemas.openxmlformats.org/drawingml/2006/table">
            <a:tbl>
              <a:tblPr/>
              <a:tblGrid>
                <a:gridCol w="1980000">
                  <a:extLst>
                    <a:ext uri="{9D8B030D-6E8A-4147-A177-3AD203B41FA5}">
                      <a16:colId xmlns:a16="http://schemas.microsoft.com/office/drawing/2014/main" val="1469765863"/>
                    </a:ext>
                  </a:extLst>
                </a:gridCol>
                <a:gridCol w="3311525">
                  <a:extLst>
                    <a:ext uri="{9D8B030D-6E8A-4147-A177-3AD203B41FA5}">
                      <a16:colId xmlns:a16="http://schemas.microsoft.com/office/drawing/2014/main" val="2080611576"/>
                    </a:ext>
                  </a:extLst>
                </a:gridCol>
                <a:gridCol w="720000">
                  <a:extLst>
                    <a:ext uri="{9D8B030D-6E8A-4147-A177-3AD203B41FA5}">
                      <a16:colId xmlns:a16="http://schemas.microsoft.com/office/drawing/2014/main" val="2756642828"/>
                    </a:ext>
                  </a:extLst>
                </a:gridCol>
              </a:tblGrid>
              <a:tr h="45929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チェックすべき</a:t>
                      </a:r>
                      <a:b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箇所・項目</a:t>
                      </a:r>
                    </a:p>
                  </a:txBody>
                  <a:tcPr marL="90000" marR="90000" marT="46785" marB="4678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具体的な対応策</a:t>
                      </a:r>
                    </a:p>
                  </a:txBody>
                  <a:tcPr marL="90000" marR="90000" marT="46785" marB="4678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対応済</a:t>
                      </a:r>
                    </a:p>
                  </a:txBody>
                  <a:tcPr marL="90000" marR="90000" marT="46785" marB="4678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245603817"/>
                  </a:ext>
                </a:extLst>
              </a:tr>
              <a:tr h="71314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T="45705" marB="45705"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T="45705" marB="45705"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T="45705" marB="457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71940310"/>
                  </a:ext>
                </a:extLst>
              </a:tr>
              <a:tr h="71314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T="45705" marB="45705"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T="45705" marB="45705"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T="45705" marB="457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46262178"/>
                  </a:ext>
                </a:extLst>
              </a:tr>
              <a:tr h="71314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T="45705" marB="45705"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T="45705" marB="45705"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T="45705" marB="457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60983338"/>
                  </a:ext>
                </a:extLst>
              </a:tr>
            </a:tbl>
          </a:graphicData>
        </a:graphic>
      </p:graphicFrame>
      <p:sp>
        <p:nvSpPr>
          <p:cNvPr id="109609" name="Text Box 41"/>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２４</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6653" name="AutoShape 95"/>
          <p:cNvSpPr>
            <a:spLocks noChangeArrowheads="1"/>
          </p:cNvSpPr>
          <p:nvPr/>
        </p:nvSpPr>
        <p:spPr bwMode="auto">
          <a:xfrm>
            <a:off x="4770437" y="147638"/>
            <a:ext cx="2087563" cy="649287"/>
          </a:xfrm>
          <a:prstGeom prst="star16">
            <a:avLst>
              <a:gd name="adj" fmla="val 41245"/>
            </a:avLst>
          </a:prstGeom>
          <a:solidFill>
            <a:srgbClr val="FFFF99"/>
          </a:solidFill>
          <a:ln w="9525">
            <a:solidFill>
              <a:srgbClr val="FF6600"/>
            </a:solidFill>
            <a:miter lim="800000"/>
            <a:headEnd/>
            <a:tailEnd/>
          </a:ln>
          <a:effectLst>
            <a:outerShdw dist="35921" dir="2700000" algn="ctr" rotWithShape="0">
              <a:schemeClr val="bg2"/>
            </a:outerShdw>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200" b="0" dirty="0">
                <a:latin typeface="ＭＳ ゴシック" panose="020B0609070205080204" pitchFamily="49" charset="-128"/>
                <a:ea typeface="ＭＳ ゴシック" panose="020B0609070205080204" pitchFamily="49" charset="-128"/>
              </a:rPr>
              <a:t>この様式は災害</a:t>
            </a:r>
          </a:p>
          <a:p>
            <a:pPr algn="ctr" eaLnBrk="1" hangingPunct="1"/>
            <a:r>
              <a:rPr lang="ja-JP" altLang="en-US" sz="1200" b="0" dirty="0">
                <a:latin typeface="ＭＳ ゴシック" panose="020B0609070205080204" pitchFamily="49" charset="-128"/>
                <a:ea typeface="ＭＳ ゴシック" panose="020B0609070205080204" pitchFamily="49" charset="-128"/>
              </a:rPr>
              <a:t>発生後も記入します</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4"/>
          <p:cNvSpPr txBox="1">
            <a:spLocks noChangeArrowheads="1"/>
          </p:cNvSpPr>
          <p:nvPr/>
        </p:nvSpPr>
        <p:spPr bwMode="auto">
          <a:xfrm>
            <a:off x="241300" y="133350"/>
            <a:ext cx="43396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様式⑤</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従業員連絡先リスト・連絡網</a:t>
            </a:r>
          </a:p>
        </p:txBody>
      </p:sp>
      <p:sp>
        <p:nvSpPr>
          <p:cNvPr id="37150" name="Text Box 286"/>
          <p:cNvSpPr txBox="1">
            <a:spLocks noChangeArrowheads="1"/>
          </p:cNvSpPr>
          <p:nvPr/>
        </p:nvSpPr>
        <p:spPr bwMode="auto">
          <a:xfrm>
            <a:off x="3184231" y="962257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２５</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7917" name="Text Box 297"/>
          <p:cNvSpPr txBox="1">
            <a:spLocks noChangeArrowheads="1"/>
          </p:cNvSpPr>
          <p:nvPr/>
        </p:nvSpPr>
        <p:spPr bwMode="auto">
          <a:xfrm>
            <a:off x="140510" y="638175"/>
            <a:ext cx="6576979" cy="1431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87313" indent="-87313">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90000" indent="-90000"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p>
          <a:p>
            <a:pPr marL="90000" indent="-90000" eaLnBrk="1" hangingPunct="1">
              <a:spcAft>
                <a:spcPts val="0"/>
              </a:spcAft>
              <a:buFontTx/>
              <a:buChar char="•"/>
            </a:pPr>
            <a:r>
              <a:rPr lang="ja-JP" altLang="en-US" b="0" dirty="0">
                <a:latin typeface="ＭＳ ゴシック" panose="020B0609070205080204" pitchFamily="49" charset="-128"/>
                <a:ea typeface="ＭＳ ゴシック" panose="020B0609070205080204" pitchFamily="49" charset="-128"/>
              </a:rPr>
              <a:t>この様式に記載した内容を基に、「安否確認チェックシート」「緊急時出社メンバーリスト」や「部単位の</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リスト」などに適宜加工し、利用するようにしてください。</a:t>
            </a:r>
          </a:p>
          <a:p>
            <a:pPr marL="90000" indent="-90000" eaLnBrk="1" hangingPunct="1">
              <a:spcAft>
                <a:spcPts val="0"/>
              </a:spcAft>
              <a:buFontTx/>
              <a:buChar char="•"/>
            </a:pPr>
            <a:r>
              <a:rPr lang="ja-JP" altLang="en-US" b="0" dirty="0">
                <a:latin typeface="ＭＳ ゴシック" panose="020B0609070205080204" pitchFamily="49" charset="-128"/>
                <a:ea typeface="ＭＳ ゴシック" panose="020B0609070205080204" pitchFamily="49" charset="-128"/>
              </a:rPr>
              <a:t>既存の同様のリストがある場合は、それを加工することで、作業を軽減できます。</a:t>
            </a:r>
          </a:p>
          <a:p>
            <a:pPr marL="90000" indent="-90000" eaLnBrk="1" hangingPunct="1">
              <a:spcAft>
                <a:spcPts val="0"/>
              </a:spcAft>
              <a:buFontTx/>
              <a:buChar char="•"/>
            </a:pPr>
            <a:r>
              <a:rPr lang="ja-JP" altLang="en-US" b="0" dirty="0">
                <a:solidFill>
                  <a:schemeClr val="hlink"/>
                </a:solidFill>
                <a:latin typeface="ＭＳ ゴシック" panose="020B0609070205080204" pitchFamily="49" charset="-128"/>
                <a:ea typeface="ＭＳ ゴシック" panose="020B0609070205080204" pitchFamily="49" charset="-128"/>
              </a:rPr>
              <a:t>被災時において、雇用形態は関係ありません。役員・従業員だけでなく、パートやアルバイトの情報も記載しましょう。</a:t>
            </a:r>
            <a:endParaRPr lang="en-US" altLang="ja-JP" b="0" dirty="0">
              <a:solidFill>
                <a:schemeClr val="hlink"/>
              </a:solidFill>
              <a:latin typeface="ＭＳ ゴシック" panose="020B0609070205080204" pitchFamily="49" charset="-128"/>
              <a:ea typeface="ＭＳ ゴシック" panose="020B0609070205080204" pitchFamily="49" charset="-128"/>
            </a:endParaRPr>
          </a:p>
          <a:p>
            <a:pPr marL="90000" indent="-90000" eaLnBrk="1" hangingPunct="1">
              <a:spcAft>
                <a:spcPts val="0"/>
              </a:spcAft>
              <a:buFontTx/>
              <a:buChar char="•"/>
            </a:pPr>
            <a:r>
              <a:rPr lang="ja-JP" altLang="en-US" b="0" dirty="0">
                <a:latin typeface="ＭＳ ゴシック" panose="020B0609070205080204" pitchFamily="49" charset="-128"/>
                <a:ea typeface="ＭＳ ゴシック" panose="020B0609070205080204" pitchFamily="49" charset="-128"/>
              </a:rPr>
              <a:t>電話がつながりにくいことが想定されます。電話だけではなく、メールアドレスなどについても、連絡先を</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複数把握しておきましょう。</a:t>
            </a:r>
          </a:p>
        </p:txBody>
      </p:sp>
      <p:sp>
        <p:nvSpPr>
          <p:cNvPr id="27918" name="Text Box 298"/>
          <p:cNvSpPr txBox="1">
            <a:spLocks noChangeArrowheads="1"/>
          </p:cNvSpPr>
          <p:nvPr/>
        </p:nvSpPr>
        <p:spPr bwMode="auto">
          <a:xfrm>
            <a:off x="115888" y="9415463"/>
            <a:ext cx="6401409" cy="2484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　上記リストに追加する際には、連絡・指示に用いる</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安否確認用ﾒｰﾘﾝｸﾞﾘｽﾄ</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についても更新を行うこと。</a:t>
            </a:r>
          </a:p>
        </p:txBody>
      </p:sp>
      <p:graphicFrame>
        <p:nvGraphicFramePr>
          <p:cNvPr id="2" name="Group 294">
            <a:extLst>
              <a:ext uri="{FF2B5EF4-FFF2-40B4-BE49-F238E27FC236}">
                <a16:creationId xmlns:a16="http://schemas.microsoft.com/office/drawing/2014/main" id="{EBCBAF89-99D0-23B9-5C19-4328197F86BC}"/>
              </a:ext>
            </a:extLst>
          </p:cNvPr>
          <p:cNvGraphicFramePr>
            <a:graphicFrameLocks noGrp="1"/>
          </p:cNvGraphicFramePr>
          <p:nvPr>
            <p:extLst>
              <p:ext uri="{D42A27DB-BD31-4B8C-83A1-F6EECF244321}">
                <p14:modId xmlns:p14="http://schemas.microsoft.com/office/powerpoint/2010/main" val="1724425365"/>
              </p:ext>
            </p:extLst>
          </p:nvPr>
        </p:nvGraphicFramePr>
        <p:xfrm>
          <a:off x="140510" y="2238286"/>
          <a:ext cx="6576979" cy="7180253"/>
        </p:xfrm>
        <a:graphic>
          <a:graphicData uri="http://schemas.openxmlformats.org/drawingml/2006/table">
            <a:tbl>
              <a:tblPr/>
              <a:tblGrid>
                <a:gridCol w="673100">
                  <a:extLst>
                    <a:ext uri="{9D8B030D-6E8A-4147-A177-3AD203B41FA5}">
                      <a16:colId xmlns:a16="http://schemas.microsoft.com/office/drawing/2014/main" val="3191647239"/>
                    </a:ext>
                  </a:extLst>
                </a:gridCol>
                <a:gridCol w="523875">
                  <a:extLst>
                    <a:ext uri="{9D8B030D-6E8A-4147-A177-3AD203B41FA5}">
                      <a16:colId xmlns:a16="http://schemas.microsoft.com/office/drawing/2014/main" val="1501026082"/>
                    </a:ext>
                  </a:extLst>
                </a:gridCol>
                <a:gridCol w="523875">
                  <a:extLst>
                    <a:ext uri="{9D8B030D-6E8A-4147-A177-3AD203B41FA5}">
                      <a16:colId xmlns:a16="http://schemas.microsoft.com/office/drawing/2014/main" val="2445665960"/>
                    </a:ext>
                  </a:extLst>
                </a:gridCol>
                <a:gridCol w="866775">
                  <a:extLst>
                    <a:ext uri="{9D8B030D-6E8A-4147-A177-3AD203B41FA5}">
                      <a16:colId xmlns:a16="http://schemas.microsoft.com/office/drawing/2014/main" val="1997031084"/>
                    </a:ext>
                  </a:extLst>
                </a:gridCol>
                <a:gridCol w="889000">
                  <a:extLst>
                    <a:ext uri="{9D8B030D-6E8A-4147-A177-3AD203B41FA5}">
                      <a16:colId xmlns:a16="http://schemas.microsoft.com/office/drawing/2014/main" val="3194278492"/>
                    </a:ext>
                  </a:extLst>
                </a:gridCol>
                <a:gridCol w="866775">
                  <a:extLst>
                    <a:ext uri="{9D8B030D-6E8A-4147-A177-3AD203B41FA5}">
                      <a16:colId xmlns:a16="http://schemas.microsoft.com/office/drawing/2014/main" val="2922804850"/>
                    </a:ext>
                  </a:extLst>
                </a:gridCol>
                <a:gridCol w="844550">
                  <a:extLst>
                    <a:ext uri="{9D8B030D-6E8A-4147-A177-3AD203B41FA5}">
                      <a16:colId xmlns:a16="http://schemas.microsoft.com/office/drawing/2014/main" val="911262109"/>
                    </a:ext>
                  </a:extLst>
                </a:gridCol>
                <a:gridCol w="563529">
                  <a:extLst>
                    <a:ext uri="{9D8B030D-6E8A-4147-A177-3AD203B41FA5}">
                      <a16:colId xmlns:a16="http://schemas.microsoft.com/office/drawing/2014/main" val="2851610406"/>
                    </a:ext>
                  </a:extLst>
                </a:gridCol>
                <a:gridCol w="825500">
                  <a:extLst>
                    <a:ext uri="{9D8B030D-6E8A-4147-A177-3AD203B41FA5}">
                      <a16:colId xmlns:a16="http://schemas.microsoft.com/office/drawing/2014/main" val="2297597982"/>
                    </a:ext>
                  </a:extLst>
                </a:gridCol>
              </a:tblGrid>
              <a:tr h="55080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部署</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電話番号</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携帯番号</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緊急連絡先</a:t>
                      </a:r>
                      <a:b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（家族など）</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メール</a:t>
                      </a:r>
                      <a:b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アドレス</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緊急時</a:t>
                      </a: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出社の</a:t>
                      </a:r>
                      <a:b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必要性</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キーとなる</a:t>
                      </a:r>
                      <a:b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スキル</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807555371"/>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74100633"/>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35951253"/>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05028951"/>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19670498"/>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18961134"/>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38392413"/>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94108201"/>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28322859"/>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90023336"/>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31180600"/>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06897677"/>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52896262"/>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73448761"/>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2481781"/>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93568278"/>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9431113"/>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32561165"/>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43682025"/>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56134261"/>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94859823"/>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60572235"/>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76608790"/>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77217277"/>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55616518"/>
                  </a:ext>
                </a:extLst>
              </a:tr>
            </a:tbl>
          </a:graphicData>
        </a:graphic>
      </p:graphicFrame>
      <p:graphicFrame>
        <p:nvGraphicFramePr>
          <p:cNvPr id="3" name="表 2">
            <a:extLst>
              <a:ext uri="{FF2B5EF4-FFF2-40B4-BE49-F238E27FC236}">
                <a16:creationId xmlns:a16="http://schemas.microsoft.com/office/drawing/2014/main" id="{D80CD93E-39ED-1FB7-5300-8E1294E58738}"/>
              </a:ext>
            </a:extLst>
          </p:cNvPr>
          <p:cNvGraphicFramePr>
            <a:graphicFrameLocks noGrp="1"/>
          </p:cNvGraphicFramePr>
          <p:nvPr>
            <p:extLst>
              <p:ext uri="{D42A27DB-BD31-4B8C-83A1-F6EECF244321}">
                <p14:modId xmlns:p14="http://schemas.microsoft.com/office/powerpoint/2010/main" val="116005505"/>
              </p:ext>
            </p:extLst>
          </p:nvPr>
        </p:nvGraphicFramePr>
        <p:xfrm>
          <a:off x="4117117" y="1992960"/>
          <a:ext cx="2600372" cy="209160"/>
        </p:xfrm>
        <a:graphic>
          <a:graphicData uri="http://schemas.openxmlformats.org/drawingml/2006/table">
            <a:tbl>
              <a:tblPr/>
              <a:tblGrid>
                <a:gridCol w="360000">
                  <a:extLst>
                    <a:ext uri="{9D8B030D-6E8A-4147-A177-3AD203B41FA5}">
                      <a16:colId xmlns:a16="http://schemas.microsoft.com/office/drawing/2014/main" val="1394380977"/>
                    </a:ext>
                  </a:extLst>
                </a:gridCol>
                <a:gridCol w="540000">
                  <a:extLst>
                    <a:ext uri="{9D8B030D-6E8A-4147-A177-3AD203B41FA5}">
                      <a16:colId xmlns:a16="http://schemas.microsoft.com/office/drawing/2014/main" val="1033268093"/>
                    </a:ext>
                  </a:extLst>
                </a:gridCol>
                <a:gridCol w="165100">
                  <a:extLst>
                    <a:ext uri="{9D8B030D-6E8A-4147-A177-3AD203B41FA5}">
                      <a16:colId xmlns:a16="http://schemas.microsoft.com/office/drawing/2014/main" val="1140181122"/>
                    </a:ext>
                  </a:extLst>
                </a:gridCol>
                <a:gridCol w="360000">
                  <a:extLst>
                    <a:ext uri="{9D8B030D-6E8A-4147-A177-3AD203B41FA5}">
                      <a16:colId xmlns:a16="http://schemas.microsoft.com/office/drawing/2014/main" val="2193052246"/>
                    </a:ext>
                  </a:extLst>
                </a:gridCol>
                <a:gridCol w="116772">
                  <a:extLst>
                    <a:ext uri="{9D8B030D-6E8A-4147-A177-3AD203B41FA5}">
                      <a16:colId xmlns:a16="http://schemas.microsoft.com/office/drawing/2014/main" val="1178091905"/>
                    </a:ext>
                  </a:extLst>
                </a:gridCol>
                <a:gridCol w="360000">
                  <a:extLst>
                    <a:ext uri="{9D8B030D-6E8A-4147-A177-3AD203B41FA5}">
                      <a16:colId xmlns:a16="http://schemas.microsoft.com/office/drawing/2014/main" val="1693205887"/>
                    </a:ext>
                  </a:extLst>
                </a:gridCol>
                <a:gridCol w="698500">
                  <a:extLst>
                    <a:ext uri="{9D8B030D-6E8A-4147-A177-3AD203B41FA5}">
                      <a16:colId xmlns:a16="http://schemas.microsoft.com/office/drawing/2014/main" val="1136097146"/>
                    </a:ext>
                  </a:extLst>
                </a:gridCol>
              </a:tblGrid>
              <a:tr h="200025">
                <a:tc>
                  <a:txBody>
                    <a:bodyPr/>
                    <a:lstStyle/>
                    <a:p>
                      <a:pPr marL="0" marR="0" lvl="0" indent="0" algn="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a:endParaRPr kumimoji="1" lang="ja-JP" altLang="en-US" sz="900" dirty="0">
                        <a:solidFill>
                          <a:srgbClr val="C00000"/>
                        </a:solidFill>
                        <a:latin typeface="ＭＳ 明朝" panose="02020609040205080304" pitchFamily="17" charset="-128"/>
                        <a:ea typeface="ＭＳ 明朝" panose="02020609040205080304" pitchFamily="17"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endParaRPr kumimoji="1" lang="ja-JP" altLang="en-US" sz="900" dirty="0">
                        <a:latin typeface="ＭＳ ゴシック" panose="020B0609070205080204" pitchFamily="49" charset="-128"/>
                        <a:ea typeface="ＭＳ ゴシック" panose="020B0609070205080204" pitchFamily="49"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　更新）</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46478290"/>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6881" name="Group 625"/>
          <p:cNvGraphicFramePr>
            <a:graphicFrameLocks noGrp="1"/>
          </p:cNvGraphicFramePr>
          <p:nvPr>
            <p:extLst>
              <p:ext uri="{D42A27DB-BD31-4B8C-83A1-F6EECF244321}">
                <p14:modId xmlns:p14="http://schemas.microsoft.com/office/powerpoint/2010/main" val="1551498774"/>
              </p:ext>
            </p:extLst>
          </p:nvPr>
        </p:nvGraphicFramePr>
        <p:xfrm>
          <a:off x="965200" y="709613"/>
          <a:ext cx="5041900" cy="4427640"/>
        </p:xfrm>
        <a:graphic>
          <a:graphicData uri="http://schemas.openxmlformats.org/drawingml/2006/table">
            <a:tbl>
              <a:tblPr/>
              <a:tblGrid>
                <a:gridCol w="688891">
                  <a:extLst>
                    <a:ext uri="{9D8B030D-6E8A-4147-A177-3AD203B41FA5}">
                      <a16:colId xmlns:a16="http://schemas.microsoft.com/office/drawing/2014/main" val="1071610007"/>
                    </a:ext>
                  </a:extLst>
                </a:gridCol>
                <a:gridCol w="205378">
                  <a:extLst>
                    <a:ext uri="{9D8B030D-6E8A-4147-A177-3AD203B41FA5}">
                      <a16:colId xmlns:a16="http://schemas.microsoft.com/office/drawing/2014/main" val="446314315"/>
                    </a:ext>
                  </a:extLst>
                </a:gridCol>
                <a:gridCol w="3342866">
                  <a:extLst>
                    <a:ext uri="{9D8B030D-6E8A-4147-A177-3AD203B41FA5}">
                      <a16:colId xmlns:a16="http://schemas.microsoft.com/office/drawing/2014/main" val="474506975"/>
                    </a:ext>
                  </a:extLst>
                </a:gridCol>
                <a:gridCol w="804765">
                  <a:extLst>
                    <a:ext uri="{9D8B030D-6E8A-4147-A177-3AD203B41FA5}">
                      <a16:colId xmlns:a16="http://schemas.microsoft.com/office/drawing/2014/main" val="2502329754"/>
                    </a:ext>
                  </a:extLst>
                </a:gridCol>
              </a:tblGrid>
              <a:tr h="245974">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項目</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EAEAEA"/>
                    </a:solid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ページ</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073805304"/>
                  </a:ext>
                </a:extLst>
              </a:tr>
              <a:tr h="245974">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検討の流れ</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3773939571"/>
                  </a:ext>
                </a:extLst>
              </a:tr>
              <a:tr h="245974">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ＢＣＰ基本方針の決定</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C864"/>
                    </a:solid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C864"/>
                    </a:solidFill>
                  </a:tcPr>
                </a:tc>
                <a:extLst>
                  <a:ext uri="{0D108BD9-81ED-4DB2-BD59-A6C34878D82A}">
                    <a16:rowId xmlns:a16="http://schemas.microsoft.com/office/drawing/2014/main" val="1115032084"/>
                  </a:ext>
                </a:extLst>
              </a:tr>
              <a:tr h="245974">
                <a:tc rowSpan="1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計画</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　対象とする災害</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E5E5"/>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E5E5"/>
                    </a:solidFill>
                  </a:tcPr>
                </a:tc>
                <a:extLst>
                  <a:ext uri="{0D108BD9-81ED-4DB2-BD59-A6C34878D82A}">
                    <a16:rowId xmlns:a16="http://schemas.microsoft.com/office/drawing/2014/main" val="4240625588"/>
                  </a:ext>
                </a:extLst>
              </a:tr>
              <a:tr h="245974">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　重要業務の決定</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E5E5"/>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E5E5"/>
                    </a:solidFill>
                  </a:tcPr>
                </a:tc>
                <a:extLst>
                  <a:ext uri="{0D108BD9-81ED-4DB2-BD59-A6C34878D82A}">
                    <a16:rowId xmlns:a16="http://schemas.microsoft.com/office/drawing/2014/main" val="3309823941"/>
                  </a:ext>
                </a:extLst>
              </a:tr>
              <a:tr h="245974">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　目標とする復旧時間の決定</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E5E5"/>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E5E5"/>
                    </a:solidFill>
                  </a:tcPr>
                </a:tc>
                <a:extLst>
                  <a:ext uri="{0D108BD9-81ED-4DB2-BD59-A6C34878D82A}">
                    <a16:rowId xmlns:a16="http://schemas.microsoft.com/office/drawing/2014/main" val="1643370403"/>
                  </a:ext>
                </a:extLst>
              </a:tr>
              <a:tr h="245974">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　重要業務が受ける被害の想定</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2574233092"/>
                  </a:ext>
                </a:extLst>
              </a:tr>
              <a:tr h="245974">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p>
                  </a:txBody>
                  <a:tcPr marL="89989" marR="89989" marT="46790" marB="46790" anchor="ctr" horzOverflow="overflow">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　危険度の確認（前提条件）</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2804631356"/>
                  </a:ext>
                </a:extLst>
              </a:tr>
              <a:tr h="245974">
                <a:tc vMerge="1">
                  <a:txBody>
                    <a:bodyPr/>
                    <a:lstStyle/>
                    <a:p>
                      <a:endParaRPr kumimoji="1" lang="ja-JP" altLang="en-US"/>
                    </a:p>
                  </a:txBody>
                  <a:tcPr>
                    <a:lnT w="6350" cap="flat" cmpd="sng" algn="ctr">
                      <a:solidFill>
                        <a:schemeClr val="tx1"/>
                      </a:solidFill>
                      <a:prstDash val="solid"/>
                      <a:round/>
                      <a:headEnd type="none" w="med" len="med"/>
                      <a:tailEnd type="none" w="med" len="med"/>
                    </a:lnT>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p>
                  </a:txBody>
                  <a:tcPr marL="89989" marR="89989" marT="46790" marB="46790" anchor="ctr" horzOverflow="overflow">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　自社に想定される被害</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７</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1713190389"/>
                  </a:ext>
                </a:extLst>
              </a:tr>
              <a:tr h="245974">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　財務面での被害想定</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2585191439"/>
                  </a:ext>
                </a:extLst>
              </a:tr>
              <a:tr h="245974">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５　被害想定に基づくＢＣＰ対応策の検討</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１０</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2771034269"/>
                  </a:ext>
                </a:extLst>
              </a:tr>
              <a:tr h="245974">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１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重要な経営資源の抽出</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１０</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4252020326"/>
                  </a:ext>
                </a:extLst>
              </a:tr>
              <a:tr h="245974">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p>
                  </a:txBody>
                  <a:tcPr marL="89989" marR="89989" marT="46790" marB="46790" anchor="ctr" horzOverflow="overflow">
                    <a:lnL>
                      <a:noFill/>
                    </a:lnL>
                    <a:lnR w="63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２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抽出した経営資源の評価</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１１</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2083961189"/>
                  </a:ext>
                </a:extLst>
              </a:tr>
              <a:tr h="245974">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p>
                  </a:txBody>
                  <a:tcPr marL="89989" marR="89989" marT="46790" marB="46790" anchor="ctr" horzOverflow="overflow">
                    <a:lnL>
                      <a:noFill/>
                    </a:lnL>
                    <a:lnR w="63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３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ＢＣＰ対応策の実施時期の決定</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１４</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782253895"/>
                  </a:ext>
                </a:extLst>
              </a:tr>
              <a:tr h="245974">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p>
                  </a:txBody>
                  <a:tcPr marL="89989" marR="89989" marT="46790" marB="46790" anchor="ctr" horzOverflow="overflow">
                    <a:lnL>
                      <a:noFill/>
                    </a:lnL>
                    <a:lnR w="6350" cap="flat" cmpd="sng" algn="ctr">
                      <a:solidFill>
                        <a:schemeClr val="tx1"/>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４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長期的なＢＣＰ対応策の実施計画立案</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１５</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2357269081"/>
                  </a:ext>
                </a:extLst>
              </a:tr>
              <a:tr h="245974">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事業継続対応</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１６</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748438350"/>
                  </a:ext>
                </a:extLst>
              </a:tr>
              <a:tr h="245974">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教育・訓練計画</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216875993"/>
                  </a:ext>
                </a:extLst>
              </a:tr>
              <a:tr h="245974">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５</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点検・是正措置・見直し</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２０</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711961714"/>
                  </a:ext>
                </a:extLst>
              </a:tr>
            </a:tbl>
          </a:graphicData>
        </a:graphic>
      </p:graphicFrame>
      <p:sp>
        <p:nvSpPr>
          <p:cNvPr id="5193" name="Text Box 2"/>
          <p:cNvSpPr txBox="1">
            <a:spLocks noChangeArrowheads="1"/>
          </p:cNvSpPr>
          <p:nvPr/>
        </p:nvSpPr>
        <p:spPr bwMode="auto">
          <a:xfrm>
            <a:off x="44450" y="57150"/>
            <a:ext cx="2708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b="0" dirty="0">
                <a:latin typeface="ＭＳ ゴシック" panose="020B0609070205080204" pitchFamily="49" charset="-128"/>
                <a:ea typeface="ＭＳ ゴシック" panose="020B0609070205080204" pitchFamily="49" charset="-128"/>
              </a:rPr>
              <a:t>目次</a:t>
            </a:r>
          </a:p>
        </p:txBody>
      </p:sp>
      <p:pic>
        <p:nvPicPr>
          <p:cNvPr id="5194" name="Picture 139" descr="j03054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8538" y="1223963"/>
            <a:ext cx="2301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95" name="Picture 140" descr="j030543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8538" y="3663950"/>
            <a:ext cx="2301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96" name="Text Box 147"/>
          <p:cNvSpPr txBox="1">
            <a:spLocks noChangeArrowheads="1"/>
          </p:cNvSpPr>
          <p:nvPr/>
        </p:nvSpPr>
        <p:spPr bwMode="auto">
          <a:xfrm>
            <a:off x="1196752" y="9245111"/>
            <a:ext cx="4810348" cy="2484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b" anchorCtr="1">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rgbClr val="333399"/>
                </a:solidFill>
                <a:latin typeface="ＭＳ ゴシック" panose="020B0609070205080204" pitchFamily="49" charset="-128"/>
                <a:ea typeface="ＭＳ ゴシック" panose="020B0609070205080204" pitchFamily="49" charset="-128"/>
              </a:rPr>
              <a:t>マークの付いている項目は、連携した取組みを検討することが効果的な項目です。</a:t>
            </a:r>
          </a:p>
        </p:txBody>
      </p:sp>
      <p:pic>
        <p:nvPicPr>
          <p:cNvPr id="5197" name="Picture 148" descr="j030543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6715" y="9245111"/>
            <a:ext cx="300037"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98" name="Picture 149" descr="j030543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06950" y="8281988"/>
            <a:ext cx="2301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6934" name="Group 678"/>
          <p:cNvGraphicFramePr>
            <a:graphicFrameLocks noGrp="1"/>
          </p:cNvGraphicFramePr>
          <p:nvPr>
            <p:extLst>
              <p:ext uri="{D42A27DB-BD31-4B8C-83A1-F6EECF244321}">
                <p14:modId xmlns:p14="http://schemas.microsoft.com/office/powerpoint/2010/main" val="2879652233"/>
              </p:ext>
            </p:extLst>
          </p:nvPr>
        </p:nvGraphicFramePr>
        <p:xfrm>
          <a:off x="965200" y="5241032"/>
          <a:ext cx="5027613" cy="3644900"/>
        </p:xfrm>
        <a:graphic>
          <a:graphicData uri="http://schemas.openxmlformats.org/drawingml/2006/table">
            <a:tbl>
              <a:tblPr/>
              <a:tblGrid>
                <a:gridCol w="4222750">
                  <a:extLst>
                    <a:ext uri="{9D8B030D-6E8A-4147-A177-3AD203B41FA5}">
                      <a16:colId xmlns:a16="http://schemas.microsoft.com/office/drawing/2014/main" val="2669638459"/>
                    </a:ext>
                  </a:extLst>
                </a:gridCol>
                <a:gridCol w="804863">
                  <a:extLst>
                    <a:ext uri="{9D8B030D-6E8A-4147-A177-3AD203B41FA5}">
                      <a16:colId xmlns:a16="http://schemas.microsoft.com/office/drawing/2014/main" val="1028951503"/>
                    </a:ext>
                  </a:extLst>
                </a:gridCol>
              </a:tblGrid>
              <a:tr h="260350">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［様式集］</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hMerge="1">
                  <a:txBody>
                    <a:bodyPr/>
                    <a:lstStyle/>
                    <a:p>
                      <a:endParaRPr kumimoji="1" lang="ja-JP" altLang="en-US"/>
                    </a:p>
                  </a:txBody>
                  <a:tcPr/>
                </a:tc>
                <a:extLst>
                  <a:ext uri="{0D108BD9-81ED-4DB2-BD59-A6C34878D82A}">
                    <a16:rowId xmlns:a16="http://schemas.microsoft.com/office/drawing/2014/main" val="1860362172"/>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様式①</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ＢＣＰ対応拠点一覧</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２１</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364773466"/>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様式②</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避難経路図・避難計画</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２２</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974940983"/>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様式③</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備蓄品リスト</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２３</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602355199"/>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様式④</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二次災害防止用チェックリスト</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２４</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9873993"/>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様式⑤</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従業員連絡先リスト・連絡網</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２５</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577074331"/>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様式⑥</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安否確認チェックシート</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２７</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189749293"/>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様式⑦</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地域貢献策一覧</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２８</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556704782"/>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様式⑧</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被災状況調査シート（自社用）</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085572228"/>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様式⑧</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被災状況調査シート（取引先用）</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３０</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564814318"/>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様式⑨</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主要連絡先リスト</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３１</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365143943"/>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様式⑩</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連携対応策一覧</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３２</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82921381"/>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様式⑪</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重要な情報のバックアップ</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３３</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659867603"/>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様式⑫</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従業員携帯カード</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３４</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80605764"/>
                  </a:ext>
                </a:extLst>
              </a:tr>
            </a:tbl>
          </a:graphicData>
        </a:graphic>
      </p:graphicFrame>
      <p:pic>
        <p:nvPicPr>
          <p:cNvPr id="5245" name="Picture 263" descr="j030543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06950" y="7113240"/>
            <a:ext cx="2301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46" name="Picture 416" descr="j030543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06950" y="8143528"/>
            <a:ext cx="2301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650B19-1809-C462-438A-8DAE0015AA73}"/>
            </a:ext>
          </a:extLst>
        </p:cNvPr>
        <p:cNvGrpSpPr/>
        <p:nvPr/>
      </p:nvGrpSpPr>
      <p:grpSpPr>
        <a:xfrm>
          <a:off x="0" y="0"/>
          <a:ext cx="0" cy="0"/>
          <a:chOff x="0" y="0"/>
          <a:chExt cx="0" cy="0"/>
        </a:xfrm>
      </p:grpSpPr>
      <p:cxnSp>
        <p:nvCxnSpPr>
          <p:cNvPr id="42" name="コネクタ: カギ線 17">
            <a:extLst>
              <a:ext uri="{FF2B5EF4-FFF2-40B4-BE49-F238E27FC236}">
                <a16:creationId xmlns:a16="http://schemas.microsoft.com/office/drawing/2014/main" id="{1284DE58-0D8A-2C10-BF41-68488D54AF92}"/>
              </a:ext>
            </a:extLst>
          </p:cNvPr>
          <p:cNvCxnSpPr>
            <a:cxnSpLocks/>
            <a:stCxn id="27932" idx="2"/>
            <a:endCxn id="27931" idx="0"/>
          </p:cNvCxnSpPr>
          <p:nvPr/>
        </p:nvCxnSpPr>
        <p:spPr bwMode="auto">
          <a:xfrm>
            <a:off x="5692208" y="3800872"/>
            <a:ext cx="0" cy="2450945"/>
          </a:xfrm>
          <a:prstGeom prst="straightConnector1">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コネクタ: カギ線 17">
            <a:extLst>
              <a:ext uri="{FF2B5EF4-FFF2-40B4-BE49-F238E27FC236}">
                <a16:creationId xmlns:a16="http://schemas.microsoft.com/office/drawing/2014/main" id="{6D3E3297-BFFA-FFCB-BA8A-7FEF8CED440E}"/>
              </a:ext>
            </a:extLst>
          </p:cNvPr>
          <p:cNvCxnSpPr>
            <a:cxnSpLocks/>
            <a:stCxn id="24" idx="2"/>
            <a:endCxn id="27940" idx="0"/>
          </p:cNvCxnSpPr>
          <p:nvPr/>
        </p:nvCxnSpPr>
        <p:spPr bwMode="auto">
          <a:xfrm flipH="1">
            <a:off x="1111515" y="3793841"/>
            <a:ext cx="7046" cy="2457976"/>
          </a:xfrm>
          <a:prstGeom prst="straightConnector1">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150" name="Text Box 286">
            <a:extLst>
              <a:ext uri="{FF2B5EF4-FFF2-40B4-BE49-F238E27FC236}">
                <a16:creationId xmlns:a16="http://schemas.microsoft.com/office/drawing/2014/main" id="{F6330F7F-3A03-A290-D80E-02ED72814742}"/>
              </a:ext>
            </a:extLst>
          </p:cNvPr>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２６</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7918" name="Text Box 298">
            <a:extLst>
              <a:ext uri="{FF2B5EF4-FFF2-40B4-BE49-F238E27FC236}">
                <a16:creationId xmlns:a16="http://schemas.microsoft.com/office/drawing/2014/main" id="{A7B3D6F8-78B6-DF87-4844-247DD1ED6755}"/>
              </a:ext>
            </a:extLst>
          </p:cNvPr>
          <p:cNvSpPr txBox="1">
            <a:spLocks noChangeArrowheads="1"/>
          </p:cNvSpPr>
          <p:nvPr/>
        </p:nvSpPr>
        <p:spPr bwMode="auto">
          <a:xfrm>
            <a:off x="2188002" y="9457126"/>
            <a:ext cx="4669998" cy="2484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　上記連絡網に合わせて</a:t>
            </a:r>
            <a:r>
              <a:rPr lang="en-US" altLang="ja-JP" b="0" dirty="0">
                <a:latin typeface="ＭＳ ゴシック" panose="020B0609070205080204" pitchFamily="49" charset="-128"/>
                <a:ea typeface="ＭＳ ゴシック" panose="020B0609070205080204" pitchFamily="49" charset="-128"/>
              </a:rPr>
              <a:t>『</a:t>
            </a:r>
            <a:r>
              <a:rPr lang="ja-JP" altLang="en-US" sz="1000" b="0" dirty="0">
                <a:latin typeface="ＭＳ ゴシック" panose="020B0609070205080204" pitchFamily="49" charset="-128"/>
                <a:ea typeface="ＭＳ ゴシック" panose="020B0609070205080204" pitchFamily="49" charset="-128"/>
              </a:rPr>
              <a:t>従業員連絡先リスト</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についても更新を行うこと。</a:t>
            </a:r>
          </a:p>
        </p:txBody>
      </p:sp>
      <p:cxnSp>
        <p:nvCxnSpPr>
          <p:cNvPr id="13" name="コネクタ: カギ線 12">
            <a:extLst>
              <a:ext uri="{FF2B5EF4-FFF2-40B4-BE49-F238E27FC236}">
                <a16:creationId xmlns:a16="http://schemas.microsoft.com/office/drawing/2014/main" id="{EB408F4B-D701-A3D7-4DF5-BD9C6271C3CE}"/>
              </a:ext>
            </a:extLst>
          </p:cNvPr>
          <p:cNvCxnSpPr>
            <a:cxnSpLocks/>
            <a:stCxn id="27932" idx="0"/>
            <a:endCxn id="24" idx="0"/>
          </p:cNvCxnSpPr>
          <p:nvPr/>
        </p:nvCxnSpPr>
        <p:spPr bwMode="auto">
          <a:xfrm rot="16200000" flipV="1">
            <a:off x="3401870" y="643413"/>
            <a:ext cx="7031" cy="4573647"/>
          </a:xfrm>
          <a:prstGeom prst="bentConnector3">
            <a:avLst>
              <a:gd name="adj1" fmla="val 3351316"/>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コネクタ: カギ線 17">
            <a:extLst>
              <a:ext uri="{FF2B5EF4-FFF2-40B4-BE49-F238E27FC236}">
                <a16:creationId xmlns:a16="http://schemas.microsoft.com/office/drawing/2014/main" id="{C353928D-2467-3779-4E00-3CB0359A9D4D}"/>
              </a:ext>
            </a:extLst>
          </p:cNvPr>
          <p:cNvCxnSpPr>
            <a:cxnSpLocks/>
            <a:stCxn id="23" idx="2"/>
            <a:endCxn id="47" idx="0"/>
          </p:cNvCxnSpPr>
          <p:nvPr/>
        </p:nvCxnSpPr>
        <p:spPr bwMode="auto">
          <a:xfrm>
            <a:off x="3403862" y="2003697"/>
            <a:ext cx="14090" cy="5976010"/>
          </a:xfrm>
          <a:prstGeom prst="straightConnector1">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20" name="表 19">
            <a:extLst>
              <a:ext uri="{FF2B5EF4-FFF2-40B4-BE49-F238E27FC236}">
                <a16:creationId xmlns:a16="http://schemas.microsoft.com/office/drawing/2014/main" id="{1C1B3D90-F388-D906-60E5-15FBDA30989A}"/>
              </a:ext>
            </a:extLst>
          </p:cNvPr>
          <p:cNvGraphicFramePr>
            <a:graphicFrameLocks noGrp="1"/>
          </p:cNvGraphicFramePr>
          <p:nvPr>
            <p:extLst>
              <p:ext uri="{D42A27DB-BD31-4B8C-83A1-F6EECF244321}">
                <p14:modId xmlns:p14="http://schemas.microsoft.com/office/powerpoint/2010/main" val="1248622602"/>
              </p:ext>
            </p:extLst>
          </p:nvPr>
        </p:nvGraphicFramePr>
        <p:xfrm>
          <a:off x="93231" y="1136577"/>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3" name="表 22">
            <a:extLst>
              <a:ext uri="{FF2B5EF4-FFF2-40B4-BE49-F238E27FC236}">
                <a16:creationId xmlns:a16="http://schemas.microsoft.com/office/drawing/2014/main" id="{5CA40CD0-F89A-BC6F-62AA-86E366388F76}"/>
              </a:ext>
            </a:extLst>
          </p:cNvPr>
          <p:cNvGraphicFramePr>
            <a:graphicFrameLocks noGrp="1"/>
          </p:cNvGraphicFramePr>
          <p:nvPr>
            <p:extLst>
              <p:ext uri="{D42A27DB-BD31-4B8C-83A1-F6EECF244321}">
                <p14:modId xmlns:p14="http://schemas.microsoft.com/office/powerpoint/2010/main" val="2613115306"/>
              </p:ext>
            </p:extLst>
          </p:nvPr>
        </p:nvGraphicFramePr>
        <p:xfrm>
          <a:off x="2413862" y="1136577"/>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4" name="表 23">
            <a:extLst>
              <a:ext uri="{FF2B5EF4-FFF2-40B4-BE49-F238E27FC236}">
                <a16:creationId xmlns:a16="http://schemas.microsoft.com/office/drawing/2014/main" id="{988A2CBC-CAE5-6594-EBD9-0AD54BD707E2}"/>
              </a:ext>
            </a:extLst>
          </p:cNvPr>
          <p:cNvGraphicFramePr>
            <a:graphicFrameLocks noGrp="1"/>
          </p:cNvGraphicFramePr>
          <p:nvPr>
            <p:extLst>
              <p:ext uri="{D42A27DB-BD31-4B8C-83A1-F6EECF244321}">
                <p14:modId xmlns:p14="http://schemas.microsoft.com/office/powerpoint/2010/main" val="447130750"/>
              </p:ext>
            </p:extLst>
          </p:nvPr>
        </p:nvGraphicFramePr>
        <p:xfrm>
          <a:off x="128561" y="2926721"/>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5" name="表 24">
            <a:extLst>
              <a:ext uri="{FF2B5EF4-FFF2-40B4-BE49-F238E27FC236}">
                <a16:creationId xmlns:a16="http://schemas.microsoft.com/office/drawing/2014/main" id="{A5A90155-70DC-0B15-D2B7-1DCEC6BC4F12}"/>
              </a:ext>
            </a:extLst>
          </p:cNvPr>
          <p:cNvGraphicFramePr>
            <a:graphicFrameLocks noGrp="1"/>
          </p:cNvGraphicFramePr>
          <p:nvPr>
            <p:extLst>
              <p:ext uri="{D42A27DB-BD31-4B8C-83A1-F6EECF244321}">
                <p14:modId xmlns:p14="http://schemas.microsoft.com/office/powerpoint/2010/main" val="3719803130"/>
              </p:ext>
            </p:extLst>
          </p:nvPr>
        </p:nvGraphicFramePr>
        <p:xfrm>
          <a:off x="2427952" y="2926721"/>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47" name="表 46">
            <a:extLst>
              <a:ext uri="{FF2B5EF4-FFF2-40B4-BE49-F238E27FC236}">
                <a16:creationId xmlns:a16="http://schemas.microsoft.com/office/drawing/2014/main" id="{0601620C-D0E8-1F79-AA6B-71F404B8B5FE}"/>
              </a:ext>
            </a:extLst>
          </p:cNvPr>
          <p:cNvGraphicFramePr>
            <a:graphicFrameLocks noGrp="1"/>
          </p:cNvGraphicFramePr>
          <p:nvPr>
            <p:extLst>
              <p:ext uri="{D42A27DB-BD31-4B8C-83A1-F6EECF244321}">
                <p14:modId xmlns:p14="http://schemas.microsoft.com/office/powerpoint/2010/main" val="1479970573"/>
              </p:ext>
            </p:extLst>
          </p:nvPr>
        </p:nvGraphicFramePr>
        <p:xfrm>
          <a:off x="2427952" y="7979707"/>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49" name="表 48">
            <a:extLst>
              <a:ext uri="{FF2B5EF4-FFF2-40B4-BE49-F238E27FC236}">
                <a16:creationId xmlns:a16="http://schemas.microsoft.com/office/drawing/2014/main" id="{B2C267D1-D53C-6C88-1631-EF550232B748}"/>
              </a:ext>
            </a:extLst>
          </p:cNvPr>
          <p:cNvGraphicFramePr>
            <a:graphicFrameLocks noGrp="1"/>
          </p:cNvGraphicFramePr>
          <p:nvPr>
            <p:extLst>
              <p:ext uri="{D42A27DB-BD31-4B8C-83A1-F6EECF244321}">
                <p14:modId xmlns:p14="http://schemas.microsoft.com/office/powerpoint/2010/main" val="1772673044"/>
              </p:ext>
            </p:extLst>
          </p:nvPr>
        </p:nvGraphicFramePr>
        <p:xfrm>
          <a:off x="4788856" y="7974312"/>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sp>
        <p:nvSpPr>
          <p:cNvPr id="63" name="二等辺三角形 62">
            <a:extLst>
              <a:ext uri="{FF2B5EF4-FFF2-40B4-BE49-F238E27FC236}">
                <a16:creationId xmlns:a16="http://schemas.microsoft.com/office/drawing/2014/main" id="{B1B511A7-1108-DB3D-058E-B5F49AD9FEFF}"/>
              </a:ext>
            </a:extLst>
          </p:cNvPr>
          <p:cNvSpPr/>
          <p:nvPr/>
        </p:nvSpPr>
        <p:spPr bwMode="auto">
          <a:xfrm rot="5400000">
            <a:off x="1820756" y="1475573"/>
            <a:ext cx="867120" cy="189127"/>
          </a:xfrm>
          <a:prstGeom prst="triangle">
            <a:avLst/>
          </a:prstGeom>
          <a:solidFill>
            <a:schemeClr val="tx1"/>
          </a:solidFill>
          <a:ln w="2857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27904" name="二等辺三角形 27903">
            <a:extLst>
              <a:ext uri="{FF2B5EF4-FFF2-40B4-BE49-F238E27FC236}">
                <a16:creationId xmlns:a16="http://schemas.microsoft.com/office/drawing/2014/main" id="{97DADE37-CC70-B639-8931-2B20F33132FC}"/>
              </a:ext>
            </a:extLst>
          </p:cNvPr>
          <p:cNvSpPr/>
          <p:nvPr/>
        </p:nvSpPr>
        <p:spPr bwMode="auto">
          <a:xfrm rot="5400000">
            <a:off x="4149566" y="8307091"/>
            <a:ext cx="867120" cy="189127"/>
          </a:xfrm>
          <a:prstGeom prst="triangle">
            <a:avLst/>
          </a:prstGeom>
          <a:solidFill>
            <a:schemeClr val="tx1"/>
          </a:solidFill>
          <a:ln w="2857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graphicFrame>
        <p:nvGraphicFramePr>
          <p:cNvPr id="27905" name="表 27904">
            <a:extLst>
              <a:ext uri="{FF2B5EF4-FFF2-40B4-BE49-F238E27FC236}">
                <a16:creationId xmlns:a16="http://schemas.microsoft.com/office/drawing/2014/main" id="{3EF7B7A8-0CB5-5B21-9DF2-CF4A6D1A05A1}"/>
              </a:ext>
            </a:extLst>
          </p:cNvPr>
          <p:cNvGraphicFramePr>
            <a:graphicFrameLocks noGrp="1"/>
          </p:cNvGraphicFramePr>
          <p:nvPr>
            <p:extLst>
              <p:ext uri="{D42A27DB-BD31-4B8C-83A1-F6EECF244321}">
                <p14:modId xmlns:p14="http://schemas.microsoft.com/office/powerpoint/2010/main" val="2838132972"/>
              </p:ext>
            </p:extLst>
          </p:nvPr>
        </p:nvGraphicFramePr>
        <p:xfrm>
          <a:off x="2413861" y="6251817"/>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7927" name="表 27926">
            <a:extLst>
              <a:ext uri="{FF2B5EF4-FFF2-40B4-BE49-F238E27FC236}">
                <a16:creationId xmlns:a16="http://schemas.microsoft.com/office/drawing/2014/main" id="{586D9289-5A5F-EEAB-6707-35E22A0AC915}"/>
              </a:ext>
            </a:extLst>
          </p:cNvPr>
          <p:cNvGraphicFramePr>
            <a:graphicFrameLocks noGrp="1"/>
          </p:cNvGraphicFramePr>
          <p:nvPr>
            <p:extLst>
              <p:ext uri="{D42A27DB-BD31-4B8C-83A1-F6EECF244321}">
                <p14:modId xmlns:p14="http://schemas.microsoft.com/office/powerpoint/2010/main" val="2249553700"/>
              </p:ext>
            </p:extLst>
          </p:nvPr>
        </p:nvGraphicFramePr>
        <p:xfrm>
          <a:off x="2420907" y="5093992"/>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7928" name="表 27927">
            <a:extLst>
              <a:ext uri="{FF2B5EF4-FFF2-40B4-BE49-F238E27FC236}">
                <a16:creationId xmlns:a16="http://schemas.microsoft.com/office/drawing/2014/main" id="{DC67C022-1FFD-F329-5FDD-016BB57F84D2}"/>
              </a:ext>
            </a:extLst>
          </p:cNvPr>
          <p:cNvGraphicFramePr>
            <a:graphicFrameLocks noGrp="1"/>
          </p:cNvGraphicFramePr>
          <p:nvPr>
            <p:extLst>
              <p:ext uri="{D42A27DB-BD31-4B8C-83A1-F6EECF244321}">
                <p14:modId xmlns:p14="http://schemas.microsoft.com/office/powerpoint/2010/main" val="3127901235"/>
              </p:ext>
            </p:extLst>
          </p:nvPr>
        </p:nvGraphicFramePr>
        <p:xfrm>
          <a:off x="2420907" y="4039138"/>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7929" name="表 27928">
            <a:extLst>
              <a:ext uri="{FF2B5EF4-FFF2-40B4-BE49-F238E27FC236}">
                <a16:creationId xmlns:a16="http://schemas.microsoft.com/office/drawing/2014/main" id="{CE8A545A-AC3B-05E8-6AEF-5C23D1463D1A}"/>
              </a:ext>
            </a:extLst>
          </p:cNvPr>
          <p:cNvGraphicFramePr>
            <a:graphicFrameLocks noGrp="1"/>
          </p:cNvGraphicFramePr>
          <p:nvPr>
            <p:extLst>
              <p:ext uri="{D42A27DB-BD31-4B8C-83A1-F6EECF244321}">
                <p14:modId xmlns:p14="http://schemas.microsoft.com/office/powerpoint/2010/main" val="258616395"/>
              </p:ext>
            </p:extLst>
          </p:nvPr>
        </p:nvGraphicFramePr>
        <p:xfrm>
          <a:off x="4704724" y="5093992"/>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7930" name="表 27929">
            <a:extLst>
              <a:ext uri="{FF2B5EF4-FFF2-40B4-BE49-F238E27FC236}">
                <a16:creationId xmlns:a16="http://schemas.microsoft.com/office/drawing/2014/main" id="{C2761024-A1D5-F1A1-D81F-49B2E0625EDF}"/>
              </a:ext>
            </a:extLst>
          </p:cNvPr>
          <p:cNvGraphicFramePr>
            <a:graphicFrameLocks noGrp="1"/>
          </p:cNvGraphicFramePr>
          <p:nvPr>
            <p:extLst>
              <p:ext uri="{D42A27DB-BD31-4B8C-83A1-F6EECF244321}">
                <p14:modId xmlns:p14="http://schemas.microsoft.com/office/powerpoint/2010/main" val="298313905"/>
              </p:ext>
            </p:extLst>
          </p:nvPr>
        </p:nvGraphicFramePr>
        <p:xfrm>
          <a:off x="4702208" y="4028931"/>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7931" name="表 27930">
            <a:extLst>
              <a:ext uri="{FF2B5EF4-FFF2-40B4-BE49-F238E27FC236}">
                <a16:creationId xmlns:a16="http://schemas.microsoft.com/office/drawing/2014/main" id="{8A11409C-84D1-B220-ED48-CF13EBAF7C69}"/>
              </a:ext>
            </a:extLst>
          </p:cNvPr>
          <p:cNvGraphicFramePr>
            <a:graphicFrameLocks noGrp="1"/>
          </p:cNvGraphicFramePr>
          <p:nvPr>
            <p:extLst>
              <p:ext uri="{D42A27DB-BD31-4B8C-83A1-F6EECF244321}">
                <p14:modId xmlns:p14="http://schemas.microsoft.com/office/powerpoint/2010/main" val="4246313324"/>
              </p:ext>
            </p:extLst>
          </p:nvPr>
        </p:nvGraphicFramePr>
        <p:xfrm>
          <a:off x="4702208" y="6251817"/>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7932" name="表 27931">
            <a:extLst>
              <a:ext uri="{FF2B5EF4-FFF2-40B4-BE49-F238E27FC236}">
                <a16:creationId xmlns:a16="http://schemas.microsoft.com/office/drawing/2014/main" id="{07A944DA-4323-4F4E-F2EB-26DDE979EF5F}"/>
              </a:ext>
            </a:extLst>
          </p:cNvPr>
          <p:cNvGraphicFramePr>
            <a:graphicFrameLocks noGrp="1"/>
          </p:cNvGraphicFramePr>
          <p:nvPr>
            <p:extLst>
              <p:ext uri="{D42A27DB-BD31-4B8C-83A1-F6EECF244321}">
                <p14:modId xmlns:p14="http://schemas.microsoft.com/office/powerpoint/2010/main" val="185655203"/>
              </p:ext>
            </p:extLst>
          </p:nvPr>
        </p:nvGraphicFramePr>
        <p:xfrm>
          <a:off x="4702208" y="2933752"/>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cxnSp>
        <p:nvCxnSpPr>
          <p:cNvPr id="27933" name="コネクタ: カギ線 27932">
            <a:extLst>
              <a:ext uri="{FF2B5EF4-FFF2-40B4-BE49-F238E27FC236}">
                <a16:creationId xmlns:a16="http://schemas.microsoft.com/office/drawing/2014/main" id="{174626AD-EEDF-1338-CEAF-A2EC130649DC}"/>
              </a:ext>
            </a:extLst>
          </p:cNvPr>
          <p:cNvCxnSpPr>
            <a:cxnSpLocks/>
            <a:stCxn id="27931" idx="2"/>
            <a:endCxn id="27940" idx="2"/>
          </p:cNvCxnSpPr>
          <p:nvPr/>
        </p:nvCxnSpPr>
        <p:spPr bwMode="auto">
          <a:xfrm rot="5400000">
            <a:off x="3401862" y="4828591"/>
            <a:ext cx="12700" cy="4580693"/>
          </a:xfrm>
          <a:prstGeom prst="bentConnector3">
            <a:avLst>
              <a:gd name="adj1" fmla="val 1800000"/>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27940" name="表 27939">
            <a:extLst>
              <a:ext uri="{FF2B5EF4-FFF2-40B4-BE49-F238E27FC236}">
                <a16:creationId xmlns:a16="http://schemas.microsoft.com/office/drawing/2014/main" id="{ED89C4FC-24AD-6172-44CA-DE2E64E08342}"/>
              </a:ext>
            </a:extLst>
          </p:cNvPr>
          <p:cNvGraphicFramePr>
            <a:graphicFrameLocks noGrp="1"/>
          </p:cNvGraphicFramePr>
          <p:nvPr>
            <p:extLst>
              <p:ext uri="{D42A27DB-BD31-4B8C-83A1-F6EECF244321}">
                <p14:modId xmlns:p14="http://schemas.microsoft.com/office/powerpoint/2010/main" val="2407125676"/>
              </p:ext>
            </p:extLst>
          </p:nvPr>
        </p:nvGraphicFramePr>
        <p:xfrm>
          <a:off x="121515" y="6251817"/>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7941" name="表 27940">
            <a:extLst>
              <a:ext uri="{FF2B5EF4-FFF2-40B4-BE49-F238E27FC236}">
                <a16:creationId xmlns:a16="http://schemas.microsoft.com/office/drawing/2014/main" id="{5CD9B4D0-AAAA-5E60-3AA0-68CDE3694517}"/>
              </a:ext>
            </a:extLst>
          </p:cNvPr>
          <p:cNvGraphicFramePr>
            <a:graphicFrameLocks noGrp="1"/>
          </p:cNvGraphicFramePr>
          <p:nvPr>
            <p:extLst>
              <p:ext uri="{D42A27DB-BD31-4B8C-83A1-F6EECF244321}">
                <p14:modId xmlns:p14="http://schemas.microsoft.com/office/powerpoint/2010/main" val="2972811340"/>
              </p:ext>
            </p:extLst>
          </p:nvPr>
        </p:nvGraphicFramePr>
        <p:xfrm>
          <a:off x="128561" y="5093992"/>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7942" name="表 27941">
            <a:extLst>
              <a:ext uri="{FF2B5EF4-FFF2-40B4-BE49-F238E27FC236}">
                <a16:creationId xmlns:a16="http://schemas.microsoft.com/office/drawing/2014/main" id="{629BE212-2A47-AC12-A84D-D89BFC6A14D9}"/>
              </a:ext>
            </a:extLst>
          </p:cNvPr>
          <p:cNvGraphicFramePr>
            <a:graphicFrameLocks noGrp="1"/>
          </p:cNvGraphicFramePr>
          <p:nvPr>
            <p:extLst>
              <p:ext uri="{D42A27DB-BD31-4B8C-83A1-F6EECF244321}">
                <p14:modId xmlns:p14="http://schemas.microsoft.com/office/powerpoint/2010/main" val="4100121719"/>
              </p:ext>
            </p:extLst>
          </p:nvPr>
        </p:nvGraphicFramePr>
        <p:xfrm>
          <a:off x="128561" y="4039138"/>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4" name="表 3">
            <a:extLst>
              <a:ext uri="{FF2B5EF4-FFF2-40B4-BE49-F238E27FC236}">
                <a16:creationId xmlns:a16="http://schemas.microsoft.com/office/drawing/2014/main" id="{003ABF35-1238-6D8C-68C8-C864A62B636E}"/>
              </a:ext>
            </a:extLst>
          </p:cNvPr>
          <p:cNvGraphicFramePr>
            <a:graphicFrameLocks noGrp="1"/>
          </p:cNvGraphicFramePr>
          <p:nvPr>
            <p:extLst>
              <p:ext uri="{D42A27DB-BD31-4B8C-83A1-F6EECF244321}">
                <p14:modId xmlns:p14="http://schemas.microsoft.com/office/powerpoint/2010/main" val="2021755913"/>
              </p:ext>
            </p:extLst>
          </p:nvPr>
        </p:nvGraphicFramePr>
        <p:xfrm>
          <a:off x="125888" y="706119"/>
          <a:ext cx="3065872" cy="209160"/>
        </p:xfrm>
        <a:graphic>
          <a:graphicData uri="http://schemas.openxmlformats.org/drawingml/2006/table">
            <a:tbl>
              <a:tblPr/>
              <a:tblGrid>
                <a:gridCol w="825500">
                  <a:extLst>
                    <a:ext uri="{9D8B030D-6E8A-4147-A177-3AD203B41FA5}">
                      <a16:colId xmlns:a16="http://schemas.microsoft.com/office/drawing/2014/main" val="1394380977"/>
                    </a:ext>
                  </a:extLst>
                </a:gridCol>
                <a:gridCol w="540000">
                  <a:extLst>
                    <a:ext uri="{9D8B030D-6E8A-4147-A177-3AD203B41FA5}">
                      <a16:colId xmlns:a16="http://schemas.microsoft.com/office/drawing/2014/main" val="1033268093"/>
                    </a:ext>
                  </a:extLst>
                </a:gridCol>
                <a:gridCol w="165100">
                  <a:extLst>
                    <a:ext uri="{9D8B030D-6E8A-4147-A177-3AD203B41FA5}">
                      <a16:colId xmlns:a16="http://schemas.microsoft.com/office/drawing/2014/main" val="1140181122"/>
                    </a:ext>
                  </a:extLst>
                </a:gridCol>
                <a:gridCol w="360000">
                  <a:extLst>
                    <a:ext uri="{9D8B030D-6E8A-4147-A177-3AD203B41FA5}">
                      <a16:colId xmlns:a16="http://schemas.microsoft.com/office/drawing/2014/main" val="2193052246"/>
                    </a:ext>
                  </a:extLst>
                </a:gridCol>
                <a:gridCol w="116772">
                  <a:extLst>
                    <a:ext uri="{9D8B030D-6E8A-4147-A177-3AD203B41FA5}">
                      <a16:colId xmlns:a16="http://schemas.microsoft.com/office/drawing/2014/main" val="1178091905"/>
                    </a:ext>
                  </a:extLst>
                </a:gridCol>
                <a:gridCol w="360000">
                  <a:extLst>
                    <a:ext uri="{9D8B030D-6E8A-4147-A177-3AD203B41FA5}">
                      <a16:colId xmlns:a16="http://schemas.microsoft.com/office/drawing/2014/main" val="1693205887"/>
                    </a:ext>
                  </a:extLst>
                </a:gridCol>
                <a:gridCol w="698500">
                  <a:extLst>
                    <a:ext uri="{9D8B030D-6E8A-4147-A177-3AD203B41FA5}">
                      <a16:colId xmlns:a16="http://schemas.microsoft.com/office/drawing/2014/main" val="1136097146"/>
                    </a:ext>
                  </a:extLst>
                </a:gridCol>
              </a:tblGrid>
              <a:tr h="190058">
                <a:tc>
                  <a:txBody>
                    <a:bodyPr/>
                    <a:lstStyle/>
                    <a:p>
                      <a:pPr marL="0" marR="0" lvl="0" indent="0" algn="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連絡網（</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a:endParaRPr kumimoji="1" lang="ja-JP" altLang="en-US" sz="900" dirty="0">
                        <a:solidFill>
                          <a:srgbClr val="C00000"/>
                        </a:solidFill>
                        <a:latin typeface="ＭＳ 明朝" panose="02020609040205080304" pitchFamily="17" charset="-128"/>
                        <a:ea typeface="ＭＳ 明朝" panose="02020609040205080304" pitchFamily="17"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endParaRPr kumimoji="1" lang="ja-JP" altLang="en-US" sz="900" dirty="0">
                        <a:latin typeface="ＭＳ ゴシック" panose="020B0609070205080204" pitchFamily="49" charset="-128"/>
                        <a:ea typeface="ＭＳ ゴシック" panose="020B0609070205080204" pitchFamily="49"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　更新）</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46478290"/>
                  </a:ext>
                </a:extLst>
              </a:tr>
            </a:tbl>
          </a:graphicData>
        </a:graphic>
      </p:graphicFrame>
      <p:graphicFrame>
        <p:nvGraphicFramePr>
          <p:cNvPr id="6" name="表 5">
            <a:extLst>
              <a:ext uri="{FF2B5EF4-FFF2-40B4-BE49-F238E27FC236}">
                <a16:creationId xmlns:a16="http://schemas.microsoft.com/office/drawing/2014/main" id="{4DFEDF36-198A-870D-F58F-480AA5C97185}"/>
              </a:ext>
            </a:extLst>
          </p:cNvPr>
          <p:cNvGraphicFramePr>
            <a:graphicFrameLocks noGrp="1"/>
          </p:cNvGraphicFramePr>
          <p:nvPr>
            <p:extLst>
              <p:ext uri="{D42A27DB-BD31-4B8C-83A1-F6EECF244321}">
                <p14:modId xmlns:p14="http://schemas.microsoft.com/office/powerpoint/2010/main" val="355290036"/>
              </p:ext>
            </p:extLst>
          </p:nvPr>
        </p:nvGraphicFramePr>
        <p:xfrm>
          <a:off x="494731" y="8974378"/>
          <a:ext cx="5865363" cy="360000"/>
        </p:xfrm>
        <a:graphic>
          <a:graphicData uri="http://schemas.openxmlformats.org/drawingml/2006/table">
            <a:tbl>
              <a:tblPr/>
              <a:tblGrid>
                <a:gridCol w="1425575">
                  <a:extLst>
                    <a:ext uri="{9D8B030D-6E8A-4147-A177-3AD203B41FA5}">
                      <a16:colId xmlns:a16="http://schemas.microsoft.com/office/drawing/2014/main" val="1316363118"/>
                    </a:ext>
                  </a:extLst>
                </a:gridCol>
                <a:gridCol w="1800000">
                  <a:extLst>
                    <a:ext uri="{9D8B030D-6E8A-4147-A177-3AD203B41FA5}">
                      <a16:colId xmlns:a16="http://schemas.microsoft.com/office/drawing/2014/main" val="3739061872"/>
                    </a:ext>
                  </a:extLst>
                </a:gridCol>
                <a:gridCol w="839788">
                  <a:extLst>
                    <a:ext uri="{9D8B030D-6E8A-4147-A177-3AD203B41FA5}">
                      <a16:colId xmlns:a16="http://schemas.microsoft.com/office/drawing/2014/main" val="2810470226"/>
                    </a:ext>
                  </a:extLst>
                </a:gridCol>
                <a:gridCol w="1800000">
                  <a:extLst>
                    <a:ext uri="{9D8B030D-6E8A-4147-A177-3AD203B41FA5}">
                      <a16:colId xmlns:a16="http://schemas.microsoft.com/office/drawing/2014/main" val="2485003246"/>
                    </a:ext>
                  </a:extLst>
                </a:gridCol>
              </a:tblGrid>
              <a:tr h="360000">
                <a:tc>
                  <a:txBody>
                    <a:bodyPr/>
                    <a:lstStyle/>
                    <a:p>
                      <a:pPr marL="0" marR="0" lvl="0" indent="0" algn="r" defTabSz="1279525" rtl="0" eaLnBrk="1" fontAlgn="base" latinLnBrk="0" hangingPunct="1">
                        <a:lnSpc>
                          <a:spcPct val="100000"/>
                        </a:lnSpc>
                        <a:spcBef>
                          <a:spcPct val="20000"/>
                        </a:spcBef>
                        <a:spcAft>
                          <a:spcPct val="0"/>
                        </a:spcAft>
                        <a:buClrTx/>
                        <a:buSzTx/>
                        <a:buFontTx/>
                        <a:buNone/>
                        <a:tabLst/>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本社　電話番号：</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p>
                  </a:txBody>
                  <a:tcPr marL="0" marR="0" marT="36000" marB="3600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FAX</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番号：</a:t>
                      </a:r>
                      <a:endParaRPr kumimoji="1" lang="ja-JP" altLang="en-US" sz="1000" dirty="0">
                        <a:solidFill>
                          <a:srgbClr val="C00000"/>
                        </a:solidFill>
                        <a:latin typeface="ＭＳ ゴシック" panose="020B0609070205080204" pitchFamily="49" charset="-128"/>
                        <a:ea typeface="ＭＳ ゴシック" panose="020B0609070205080204" pitchFamily="49" charset="-128"/>
                      </a:endParaRPr>
                    </a:p>
                  </a:txBody>
                  <a:tcPr marL="0" marR="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endParaRPr kumimoji="1" lang="ja-JP" altLang="en-US" sz="1200" dirty="0">
                        <a:solidFill>
                          <a:srgbClr val="C00000"/>
                        </a:solidFill>
                        <a:latin typeface="ＭＳ 明朝" panose="02020609040205080304" pitchFamily="17" charset="-128"/>
                        <a:ea typeface="ＭＳ 明朝" panose="02020609040205080304" pitchFamily="17" charset="-128"/>
                      </a:endParaRPr>
                    </a:p>
                  </a:txBody>
                  <a:tcPr marL="0" marR="0" marT="36000" marB="3600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360910"/>
                  </a:ext>
                </a:extLst>
              </a:tr>
            </a:tbl>
          </a:graphicData>
        </a:graphic>
      </p:graphicFrame>
      <p:sp>
        <p:nvSpPr>
          <p:cNvPr id="7" name="Text Box 4">
            <a:extLst>
              <a:ext uri="{FF2B5EF4-FFF2-40B4-BE49-F238E27FC236}">
                <a16:creationId xmlns:a16="http://schemas.microsoft.com/office/drawing/2014/main" id="{D6B3B9ED-5D57-E2C1-36D4-EC8BDE705B5E}"/>
              </a:ext>
            </a:extLst>
          </p:cNvPr>
          <p:cNvSpPr txBox="1">
            <a:spLocks noChangeArrowheads="1"/>
          </p:cNvSpPr>
          <p:nvPr/>
        </p:nvSpPr>
        <p:spPr bwMode="auto">
          <a:xfrm>
            <a:off x="241300" y="133350"/>
            <a:ext cx="43396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様式⑤</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従業員連絡先リスト・連絡網</a:t>
            </a:r>
          </a:p>
        </p:txBody>
      </p:sp>
    </p:spTree>
    <p:extLst>
      <p:ext uri="{BB962C8B-B14F-4D97-AF65-F5344CB8AC3E}">
        <p14:creationId xmlns:p14="http://schemas.microsoft.com/office/powerpoint/2010/main" val="7257239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340" name="Group 716"/>
          <p:cNvGraphicFramePr>
            <a:graphicFrameLocks noGrp="1"/>
          </p:cNvGraphicFramePr>
          <p:nvPr>
            <p:extLst>
              <p:ext uri="{D42A27DB-BD31-4B8C-83A1-F6EECF244321}">
                <p14:modId xmlns:p14="http://schemas.microsoft.com/office/powerpoint/2010/main" val="1609049598"/>
              </p:ext>
            </p:extLst>
          </p:nvPr>
        </p:nvGraphicFramePr>
        <p:xfrm>
          <a:off x="115888" y="4084638"/>
          <a:ext cx="6626225" cy="3925265"/>
        </p:xfrm>
        <a:graphic>
          <a:graphicData uri="http://schemas.openxmlformats.org/drawingml/2006/table">
            <a:tbl>
              <a:tblPr/>
              <a:tblGrid>
                <a:gridCol w="384175">
                  <a:extLst>
                    <a:ext uri="{9D8B030D-6E8A-4147-A177-3AD203B41FA5}">
                      <a16:colId xmlns:a16="http://schemas.microsoft.com/office/drawing/2014/main" val="1509270831"/>
                    </a:ext>
                  </a:extLst>
                </a:gridCol>
                <a:gridCol w="625475">
                  <a:extLst>
                    <a:ext uri="{9D8B030D-6E8A-4147-A177-3AD203B41FA5}">
                      <a16:colId xmlns:a16="http://schemas.microsoft.com/office/drawing/2014/main" val="1390613850"/>
                    </a:ext>
                  </a:extLst>
                </a:gridCol>
                <a:gridCol w="647700">
                  <a:extLst>
                    <a:ext uri="{9D8B030D-6E8A-4147-A177-3AD203B41FA5}">
                      <a16:colId xmlns:a16="http://schemas.microsoft.com/office/drawing/2014/main" val="2376697051"/>
                    </a:ext>
                  </a:extLst>
                </a:gridCol>
                <a:gridCol w="576262">
                  <a:extLst>
                    <a:ext uri="{9D8B030D-6E8A-4147-A177-3AD203B41FA5}">
                      <a16:colId xmlns:a16="http://schemas.microsoft.com/office/drawing/2014/main" val="3343809262"/>
                    </a:ext>
                  </a:extLst>
                </a:gridCol>
                <a:gridCol w="647700">
                  <a:extLst>
                    <a:ext uri="{9D8B030D-6E8A-4147-A177-3AD203B41FA5}">
                      <a16:colId xmlns:a16="http://schemas.microsoft.com/office/drawing/2014/main" val="502082774"/>
                    </a:ext>
                  </a:extLst>
                </a:gridCol>
                <a:gridCol w="706438">
                  <a:extLst>
                    <a:ext uri="{9D8B030D-6E8A-4147-A177-3AD203B41FA5}">
                      <a16:colId xmlns:a16="http://schemas.microsoft.com/office/drawing/2014/main" val="4032725010"/>
                    </a:ext>
                  </a:extLst>
                </a:gridCol>
                <a:gridCol w="877887">
                  <a:extLst>
                    <a:ext uri="{9D8B030D-6E8A-4147-A177-3AD203B41FA5}">
                      <a16:colId xmlns:a16="http://schemas.microsoft.com/office/drawing/2014/main" val="3472432111"/>
                    </a:ext>
                  </a:extLst>
                </a:gridCol>
                <a:gridCol w="792163">
                  <a:extLst>
                    <a:ext uri="{9D8B030D-6E8A-4147-A177-3AD203B41FA5}">
                      <a16:colId xmlns:a16="http://schemas.microsoft.com/office/drawing/2014/main" val="1349920658"/>
                    </a:ext>
                  </a:extLst>
                </a:gridCol>
                <a:gridCol w="593725">
                  <a:extLst>
                    <a:ext uri="{9D8B030D-6E8A-4147-A177-3AD203B41FA5}">
                      <a16:colId xmlns:a16="http://schemas.microsoft.com/office/drawing/2014/main" val="1441312385"/>
                    </a:ext>
                  </a:extLst>
                </a:gridCol>
                <a:gridCol w="774700">
                  <a:extLst>
                    <a:ext uri="{9D8B030D-6E8A-4147-A177-3AD203B41FA5}">
                      <a16:colId xmlns:a16="http://schemas.microsoft.com/office/drawing/2014/main" val="2074368978"/>
                    </a:ext>
                  </a:extLst>
                </a:gridCol>
              </a:tblGrid>
              <a:tr h="230742">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NO</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確認</a:t>
                      </a: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年月日</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従業員名</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キーとなる</a:t>
                      </a:r>
                      <a:b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スキル</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緊急時</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連絡先</a:t>
                      </a: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TEL</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ﾒｰﾙｱﾄﾞﾚｽ</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gridSpan="4">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確認事項</a:t>
                      </a:r>
                    </a:p>
                  </a:txBody>
                  <a:tcPr marL="90000" marR="90000" marT="46792" marB="46792" anchor="ctr" anchorCtr="1"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40480570"/>
                  </a:ext>
                </a:extLst>
              </a:tr>
              <a:tr h="367901">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従業員・家族の安否状況</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家屋の</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被害状況</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出勤</a:t>
                      </a: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予定日</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避難先等</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381795090"/>
                  </a:ext>
                </a:extLst>
              </a:tr>
              <a:tr h="2698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1</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08469948"/>
                  </a:ext>
                </a:extLst>
              </a:tr>
              <a:tr h="2698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2</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14367765"/>
                  </a:ext>
                </a:extLst>
              </a:tr>
              <a:tr h="2698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3</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10501507"/>
                  </a:ext>
                </a:extLst>
              </a:tr>
              <a:tr h="24382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4</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40159589"/>
                  </a:ext>
                </a:extLst>
              </a:tr>
              <a:tr h="2698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5</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5976798"/>
                  </a:ext>
                </a:extLst>
              </a:tr>
              <a:tr h="2698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6</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13038407"/>
                  </a:ext>
                </a:extLst>
              </a:tr>
              <a:tr h="28411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7</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33030395"/>
                  </a:ext>
                </a:extLst>
              </a:tr>
              <a:tr h="2698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8</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51012392"/>
                  </a:ext>
                </a:extLst>
              </a:tr>
              <a:tr h="2698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9</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73284653"/>
                  </a:ext>
                </a:extLst>
              </a:tr>
              <a:tr h="2698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10</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99867372"/>
                  </a:ext>
                </a:extLst>
              </a:tr>
              <a:tr h="54862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例</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25/4/1</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田中一郎</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090-xxxx-xxxx</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ichiro@xxx.co.jp</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本人：かすり傷</a:t>
                      </a: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長男：打撲傷</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建物少し傾く。家具転倒。ガラス散乱。</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4/4</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予定</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中学校に避難</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val="279051799"/>
                  </a:ext>
                </a:extLst>
              </a:tr>
            </a:tbl>
          </a:graphicData>
        </a:graphic>
      </p:graphicFrame>
      <p:sp>
        <p:nvSpPr>
          <p:cNvPr id="28824" name="Text Box 348"/>
          <p:cNvSpPr txBox="1">
            <a:spLocks noChangeArrowheads="1"/>
          </p:cNvSpPr>
          <p:nvPr/>
        </p:nvSpPr>
        <p:spPr bwMode="auto">
          <a:xfrm>
            <a:off x="-5927" y="128588"/>
            <a:ext cx="387798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様式⑥</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安否確認チェックシート</a:t>
            </a:r>
          </a:p>
        </p:txBody>
      </p:sp>
      <p:sp>
        <p:nvSpPr>
          <p:cNvPr id="28825" name="Text Box 398"/>
          <p:cNvSpPr txBox="1">
            <a:spLocks noChangeArrowheads="1"/>
          </p:cNvSpPr>
          <p:nvPr/>
        </p:nvSpPr>
        <p:spPr bwMode="auto">
          <a:xfrm>
            <a:off x="260350" y="658813"/>
            <a:ext cx="6408738"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p>
          <a:p>
            <a:pPr eaLnBrk="1" hangingPunct="1"/>
            <a:endParaRPr lang="en-US" altLang="ja-JP" b="0" dirty="0">
              <a:latin typeface="ＭＳ ゴシック" panose="020B0609070205080204" pitchFamily="49" charset="-128"/>
              <a:ea typeface="ＭＳ ゴシック" panose="020B0609070205080204" pitchFamily="49" charset="-128"/>
            </a:endParaRPr>
          </a:p>
          <a:p>
            <a:pPr eaLnBrk="1" hangingPunct="1">
              <a:buFontTx/>
              <a:buChar char="•"/>
            </a:pPr>
            <a:r>
              <a:rPr lang="ja-JP" altLang="en-US" b="0" dirty="0">
                <a:latin typeface="ＭＳ ゴシック" panose="020B0609070205080204" pitchFamily="49" charset="-128"/>
                <a:ea typeface="ＭＳ ゴシック" panose="020B0609070205080204" pitchFamily="49" charset="-128"/>
              </a:rPr>
              <a:t>ＢＣＰ対応をスムーズに行うには、被災後の復旧活動において、何よりも人員を確保することが重要です。被災直後に、速やかに役員及び従業員の安否確認ができるようにしましょう。</a:t>
            </a:r>
          </a:p>
          <a:p>
            <a:pPr eaLnBrk="1" hangingPunct="1">
              <a:buFontTx/>
              <a:buChar char="•"/>
            </a:pPr>
            <a:r>
              <a:rPr lang="ja-JP" altLang="en-US" b="0" dirty="0">
                <a:latin typeface="ＭＳ ゴシック" panose="020B0609070205080204" pitchFamily="49" charset="-128"/>
                <a:ea typeface="ＭＳ ゴシック" panose="020B0609070205080204" pitchFamily="49" charset="-128"/>
              </a:rPr>
              <a:t>既に、防災計画等で作成済みの場合には、それを活用してください。</a:t>
            </a:r>
          </a:p>
          <a:p>
            <a:pPr eaLnBrk="1" hangingPunct="1">
              <a:buFontTx/>
              <a:buChar char="•"/>
            </a:pPr>
            <a:r>
              <a:rPr lang="ja-JP" altLang="en-US" b="0" dirty="0">
                <a:latin typeface="ＭＳ ゴシック" panose="020B0609070205080204" pitchFamily="49" charset="-128"/>
                <a:ea typeface="ＭＳ ゴシック" panose="020B0609070205080204" pitchFamily="49" charset="-128"/>
              </a:rPr>
              <a:t>また、従業員本人のみならず、その家族の安否についても確認しましょう。家族の怪我などの状況によっては、家族への対応を優先させることも考えられます。</a:t>
            </a:r>
          </a:p>
          <a:p>
            <a:pPr eaLnBrk="1" hangingPunct="1">
              <a:buFontTx/>
              <a:buChar char="•"/>
            </a:pPr>
            <a:endParaRPr lang="en-US" altLang="ja-JP" b="0" dirty="0">
              <a:solidFill>
                <a:srgbClr val="808080"/>
              </a:solidFill>
              <a:latin typeface="ＭＳ ゴシック" panose="020B0609070205080204" pitchFamily="49" charset="-128"/>
              <a:ea typeface="ＭＳ ゴシック" panose="020B0609070205080204" pitchFamily="49" charset="-128"/>
            </a:endParaRPr>
          </a:p>
        </p:txBody>
      </p:sp>
      <p:sp>
        <p:nvSpPr>
          <p:cNvPr id="28826" name="Text Box 400"/>
          <p:cNvSpPr txBox="1">
            <a:spLocks noChangeArrowheads="1"/>
          </p:cNvSpPr>
          <p:nvPr/>
        </p:nvSpPr>
        <p:spPr bwMode="auto">
          <a:xfrm>
            <a:off x="404019" y="3196829"/>
            <a:ext cx="61198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（参考）</a:t>
            </a:r>
          </a:p>
          <a:p>
            <a:pPr eaLnBrk="1" hangingPunct="1">
              <a:buFont typeface="HG丸ｺﾞｼｯｸM-PRO" panose="020F0600000000000000" pitchFamily="50" charset="-128"/>
              <a:buChar char="※"/>
            </a:pPr>
            <a:r>
              <a:rPr lang="ja-JP" altLang="en-US" b="0" dirty="0">
                <a:latin typeface="ＭＳ ゴシック" panose="020B0609070205080204" pitchFamily="49" charset="-128"/>
                <a:ea typeface="ＭＳ ゴシック" panose="020B0609070205080204" pitchFamily="49" charset="-128"/>
              </a:rPr>
              <a:t>従業員全員を対象に、定期的に安否確認の訓練を実施しましょう。</a:t>
            </a:r>
          </a:p>
          <a:p>
            <a:pPr eaLnBrk="1" hangingPunct="1">
              <a:buFont typeface="HG丸ｺﾞｼｯｸM-PRO" panose="020F0600000000000000" pitchFamily="50" charset="-128"/>
              <a:buChar char="※"/>
            </a:pPr>
            <a:r>
              <a:rPr lang="ja-JP" altLang="en-US" b="0" dirty="0">
                <a:latin typeface="ＭＳ ゴシック" panose="020B0609070205080204" pitchFamily="49" charset="-128"/>
                <a:ea typeface="ＭＳ ゴシック" panose="020B0609070205080204" pitchFamily="49" charset="-128"/>
              </a:rPr>
              <a:t>安否確認を行う際には、</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様式⑤</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の「従業員連絡先リスト・連絡網」を活用してください。</a:t>
            </a:r>
          </a:p>
          <a:p>
            <a:pPr eaLnBrk="1" hangingPunct="1">
              <a:buFont typeface="HG丸ｺﾞｼｯｸM-PRO" panose="020F0600000000000000" pitchFamily="50" charset="-128"/>
              <a:buChar char="※"/>
            </a:pPr>
            <a:r>
              <a:rPr lang="ja-JP" altLang="en-US" b="0" dirty="0">
                <a:latin typeface="ＭＳ ゴシック" panose="020B0609070205080204" pitchFamily="49" charset="-128"/>
                <a:ea typeface="ＭＳ ゴシック" panose="020B0609070205080204" pitchFamily="49" charset="-128"/>
              </a:rPr>
              <a:t>必要な情報を</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様式⑫</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の「従業員携帯カード」に記載し、従業員全員に携帯させてください。</a:t>
            </a:r>
          </a:p>
        </p:txBody>
      </p:sp>
      <p:sp>
        <p:nvSpPr>
          <p:cNvPr id="27030" name="Text Box 406"/>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２７</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8828" name="AutoShape 694"/>
          <p:cNvSpPr>
            <a:spLocks noChangeArrowheads="1"/>
          </p:cNvSpPr>
          <p:nvPr/>
        </p:nvSpPr>
        <p:spPr bwMode="auto">
          <a:xfrm>
            <a:off x="4508500" y="128588"/>
            <a:ext cx="2087563" cy="649287"/>
          </a:xfrm>
          <a:prstGeom prst="star16">
            <a:avLst>
              <a:gd name="adj" fmla="val 41245"/>
            </a:avLst>
          </a:prstGeom>
          <a:solidFill>
            <a:srgbClr val="FFFF99"/>
          </a:solidFill>
          <a:ln w="9525">
            <a:solidFill>
              <a:srgbClr val="FF6600"/>
            </a:solidFill>
            <a:miter lim="800000"/>
            <a:headEnd/>
            <a:tailEnd/>
          </a:ln>
          <a:effectLst>
            <a:outerShdw dist="35921" dir="2700000" algn="ctr" rotWithShape="0">
              <a:schemeClr val="bg2"/>
            </a:outerShdw>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200" b="0" dirty="0">
                <a:latin typeface="ＭＳ ゴシック" panose="020B0609070205080204" pitchFamily="49" charset="-128"/>
                <a:ea typeface="ＭＳ ゴシック" panose="020B0609070205080204" pitchFamily="49" charset="-128"/>
              </a:rPr>
              <a:t>この様式は災害</a:t>
            </a:r>
          </a:p>
          <a:p>
            <a:pPr algn="ctr" eaLnBrk="1" hangingPunct="1"/>
            <a:r>
              <a:rPr lang="ja-JP" altLang="en-US" sz="1200" b="0" dirty="0">
                <a:latin typeface="ＭＳ ゴシック" panose="020B0609070205080204" pitchFamily="49" charset="-128"/>
                <a:ea typeface="ＭＳ ゴシック" panose="020B0609070205080204" pitchFamily="49" charset="-128"/>
              </a:rPr>
              <a:t>発生後も記入します</a:t>
            </a:r>
          </a:p>
        </p:txBody>
      </p:sp>
      <p:graphicFrame>
        <p:nvGraphicFramePr>
          <p:cNvPr id="2" name="Group 714">
            <a:extLst>
              <a:ext uri="{FF2B5EF4-FFF2-40B4-BE49-F238E27FC236}">
                <a16:creationId xmlns:a16="http://schemas.microsoft.com/office/drawing/2014/main" id="{3DF85044-ED93-3ADF-BDA3-CA9A674C695F}"/>
              </a:ext>
            </a:extLst>
          </p:cNvPr>
          <p:cNvGraphicFramePr>
            <a:graphicFrameLocks noGrp="1"/>
          </p:cNvGraphicFramePr>
          <p:nvPr>
            <p:extLst>
              <p:ext uri="{D42A27DB-BD31-4B8C-83A1-F6EECF244321}">
                <p14:modId xmlns:p14="http://schemas.microsoft.com/office/powerpoint/2010/main" val="2157994460"/>
              </p:ext>
            </p:extLst>
          </p:nvPr>
        </p:nvGraphicFramePr>
        <p:xfrm>
          <a:off x="260350" y="2000250"/>
          <a:ext cx="6314144" cy="1188000"/>
        </p:xfrm>
        <a:graphic>
          <a:graphicData uri="http://schemas.openxmlformats.org/drawingml/2006/table">
            <a:tbl>
              <a:tblPr/>
              <a:tblGrid>
                <a:gridCol w="1487612">
                  <a:extLst>
                    <a:ext uri="{9D8B030D-6E8A-4147-A177-3AD203B41FA5}">
                      <a16:colId xmlns:a16="http://schemas.microsoft.com/office/drawing/2014/main" val="3667742566"/>
                    </a:ext>
                  </a:extLst>
                </a:gridCol>
                <a:gridCol w="276065">
                  <a:extLst>
                    <a:ext uri="{9D8B030D-6E8A-4147-A177-3AD203B41FA5}">
                      <a16:colId xmlns:a16="http://schemas.microsoft.com/office/drawing/2014/main" val="581945186"/>
                    </a:ext>
                  </a:extLst>
                </a:gridCol>
                <a:gridCol w="1102019">
                  <a:extLst>
                    <a:ext uri="{9D8B030D-6E8A-4147-A177-3AD203B41FA5}">
                      <a16:colId xmlns:a16="http://schemas.microsoft.com/office/drawing/2014/main" val="3125378744"/>
                    </a:ext>
                  </a:extLst>
                </a:gridCol>
                <a:gridCol w="757800">
                  <a:extLst>
                    <a:ext uri="{9D8B030D-6E8A-4147-A177-3AD203B41FA5}">
                      <a16:colId xmlns:a16="http://schemas.microsoft.com/office/drawing/2014/main" val="3776757102"/>
                    </a:ext>
                  </a:extLst>
                </a:gridCol>
                <a:gridCol w="540000">
                  <a:extLst>
                    <a:ext uri="{9D8B030D-6E8A-4147-A177-3AD203B41FA5}">
                      <a16:colId xmlns:a16="http://schemas.microsoft.com/office/drawing/2014/main" val="1029141853"/>
                    </a:ext>
                  </a:extLst>
                </a:gridCol>
                <a:gridCol w="2150648">
                  <a:extLst>
                    <a:ext uri="{9D8B030D-6E8A-4147-A177-3AD203B41FA5}">
                      <a16:colId xmlns:a16="http://schemas.microsoft.com/office/drawing/2014/main" val="3874628971"/>
                    </a:ext>
                  </a:extLst>
                </a:gridCol>
              </a:tblGrid>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安否確認手段</a:t>
                      </a:r>
                    </a:p>
                  </a:txBody>
                  <a:tcPr marL="90000" marR="90000" marT="46754" marB="46754"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ＭＳ 明朝" panose="02020609040205080304" pitchFamily="17" charset="-128"/>
                          <a:ea typeface="ＭＳ 明朝" panose="02020609040205080304" pitchFamily="17" charset="-128"/>
                          <a:cs typeface="+mn-cs"/>
                        </a:rPr>
                        <a:t>・</a:t>
                      </a:r>
                    </a:p>
                  </a:txBody>
                  <a:tcPr marT="45676" marB="45676"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gridSpan="4">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12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endParaRPr>
                    </a:p>
                  </a:txBody>
                  <a:tcPr marL="36000" marR="36000" marT="36000" marB="36000"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967860122"/>
                  </a:ext>
                </a:extLst>
              </a:tr>
              <a:tr h="396000">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安否確認</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実施基準</a:t>
                      </a:r>
                    </a:p>
                  </a:txBody>
                  <a:tcPr marL="90000" marR="90000" marT="46754" marB="46754"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endParaRPr kumimoji="1" lang="ja-JP"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a:txBody>
                  <a:tcPr marT="45676" marB="45676"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で、震度</a:t>
                      </a: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以上の地震が発生したとき</a:t>
                      </a: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04912776"/>
                  </a:ext>
                </a:extLst>
              </a:tr>
              <a:tr h="396000">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endPar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a:txBody>
                  <a:tcPr marT="45676" marB="45676"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623126637"/>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5"/>
          <p:cNvSpPr txBox="1">
            <a:spLocks noChangeArrowheads="1"/>
          </p:cNvSpPr>
          <p:nvPr/>
        </p:nvSpPr>
        <p:spPr bwMode="auto">
          <a:xfrm>
            <a:off x="405606" y="632520"/>
            <a:ext cx="6119812"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企業は、人道的な面からも、被災時の地域貢献が求められています。初動対応での人命救助を疎かにしたことで、非難を浴びた事例もあります。また、事業を再開するにあたっては、地域と共に復旧に向けた活動を行うなど、周囲とのバランスも大切です。</a:t>
            </a:r>
          </a:p>
          <a:p>
            <a:pPr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ＣＳＲ（企業の社会的責任）の観点からも、地域貢献には積極的に取り組みましょう。</a:t>
            </a:r>
          </a:p>
          <a:p>
            <a:pPr eaLnBrk="1" hangingPunct="1">
              <a:spcAft>
                <a:spcPts val="600"/>
              </a:spcAft>
            </a:pPr>
            <a:r>
              <a:rPr lang="ja-JP" altLang="en-US" b="0" dirty="0">
                <a:solidFill>
                  <a:srgbClr val="808080"/>
                </a:solidFill>
                <a:latin typeface="ＭＳ ゴシック" panose="020B0609070205080204" pitchFamily="49" charset="-128"/>
                <a:ea typeface="ＭＳ ゴシック" panose="020B0609070205080204" pitchFamily="49" charset="-128"/>
              </a:rPr>
              <a:t>　</a:t>
            </a:r>
          </a:p>
          <a:p>
            <a:pPr eaLnBrk="1" hangingPunct="1">
              <a:spcAft>
                <a:spcPts val="600"/>
              </a:spcAft>
            </a:pPr>
            <a:r>
              <a:rPr lang="ja-JP" altLang="en-US" b="0" dirty="0">
                <a:solidFill>
                  <a:srgbClr val="808080"/>
                </a:solidFill>
                <a:latin typeface="ＭＳ ゴシック" panose="020B0609070205080204" pitchFamily="49" charset="-128"/>
                <a:ea typeface="ＭＳ ゴシック" panose="020B0609070205080204" pitchFamily="49" charset="-128"/>
              </a:rPr>
              <a:t>　</a:t>
            </a:r>
          </a:p>
        </p:txBody>
      </p:sp>
      <p:sp>
        <p:nvSpPr>
          <p:cNvPr id="29700" name="Text Box 58"/>
          <p:cNvSpPr txBox="1">
            <a:spLocks noChangeArrowheads="1"/>
          </p:cNvSpPr>
          <p:nvPr/>
        </p:nvSpPr>
        <p:spPr bwMode="auto">
          <a:xfrm>
            <a:off x="-1111" y="119172"/>
            <a:ext cx="307007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様式⑦</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地域貢献策一覧</a:t>
            </a:r>
          </a:p>
        </p:txBody>
      </p:sp>
      <p:graphicFrame>
        <p:nvGraphicFramePr>
          <p:cNvPr id="84095" name="Group 127"/>
          <p:cNvGraphicFramePr>
            <a:graphicFrameLocks noGrp="1"/>
          </p:cNvGraphicFramePr>
          <p:nvPr>
            <p:extLst>
              <p:ext uri="{D42A27DB-BD31-4B8C-83A1-F6EECF244321}">
                <p14:modId xmlns:p14="http://schemas.microsoft.com/office/powerpoint/2010/main" val="786729660"/>
              </p:ext>
            </p:extLst>
          </p:nvPr>
        </p:nvGraphicFramePr>
        <p:xfrm>
          <a:off x="554580" y="2280696"/>
          <a:ext cx="5832475" cy="3164163"/>
        </p:xfrm>
        <a:graphic>
          <a:graphicData uri="http://schemas.openxmlformats.org/drawingml/2006/table">
            <a:tbl>
              <a:tblPr/>
              <a:tblGrid>
                <a:gridCol w="2159000">
                  <a:extLst>
                    <a:ext uri="{9D8B030D-6E8A-4147-A177-3AD203B41FA5}">
                      <a16:colId xmlns:a16="http://schemas.microsoft.com/office/drawing/2014/main" val="3725244131"/>
                    </a:ext>
                  </a:extLst>
                </a:gridCol>
                <a:gridCol w="3673475">
                  <a:extLst>
                    <a:ext uri="{9D8B030D-6E8A-4147-A177-3AD203B41FA5}">
                      <a16:colId xmlns:a16="http://schemas.microsoft.com/office/drawing/2014/main" val="3802682717"/>
                    </a:ext>
                  </a:extLst>
                </a:gridCol>
              </a:tblGrid>
              <a:tr h="2841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地域貢献策</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具体的な地域貢献の内容</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4180556699"/>
                  </a:ext>
                </a:extLst>
              </a:tr>
              <a:tr h="72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9061708"/>
                  </a:ext>
                </a:extLst>
              </a:tr>
              <a:tr h="72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10776752"/>
                  </a:ext>
                </a:extLst>
              </a:tr>
              <a:tr h="72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46384117"/>
                  </a:ext>
                </a:extLst>
              </a:tr>
              <a:tr h="72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24229580"/>
                  </a:ext>
                </a:extLst>
              </a:tr>
            </a:tbl>
          </a:graphicData>
        </a:graphic>
      </p:graphicFrame>
      <p:sp>
        <p:nvSpPr>
          <p:cNvPr id="84059" name="Text Box 91"/>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２８</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grpSp>
        <p:nvGrpSpPr>
          <p:cNvPr id="29723" name="Group 106"/>
          <p:cNvGrpSpPr>
            <a:grpSpLocks/>
          </p:cNvGrpSpPr>
          <p:nvPr/>
        </p:nvGrpSpPr>
        <p:grpSpPr bwMode="auto">
          <a:xfrm>
            <a:off x="692150" y="5707063"/>
            <a:ext cx="1584325" cy="314325"/>
            <a:chOff x="2675" y="4828"/>
            <a:chExt cx="998" cy="198"/>
          </a:xfrm>
        </p:grpSpPr>
        <p:sp>
          <p:nvSpPr>
            <p:cNvPr id="29725" name="AutoShape 107"/>
            <p:cNvSpPr>
              <a:spLocks noChangeArrowheads="1"/>
            </p:cNvSpPr>
            <p:nvPr/>
          </p:nvSpPr>
          <p:spPr bwMode="auto">
            <a:xfrm>
              <a:off x="2675" y="4828"/>
              <a:ext cx="998" cy="198"/>
            </a:xfrm>
            <a:prstGeom prst="roundRect">
              <a:avLst>
                <a:gd name="adj" fmla="val 16667"/>
              </a:avLst>
            </a:prstGeom>
            <a:solidFill>
              <a:schemeClr val="bg1"/>
            </a:solidFill>
            <a:ln w="19050">
              <a:solidFill>
                <a:srgbClr val="0000FF"/>
              </a:solidFill>
              <a:round/>
              <a:headEnd/>
              <a:tailEnd/>
            </a:ln>
            <a:effectLst>
              <a:outerShdw dist="17961" dir="2700000" algn="ctr" rotWithShape="0">
                <a:schemeClr val="bg2"/>
              </a:outerShdw>
            </a:effec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dirty="0">
                  <a:solidFill>
                    <a:srgbClr val="0066FF"/>
                  </a:solidFill>
                  <a:latin typeface="ＭＳ ゴシック" panose="020B0609070205080204" pitchFamily="49" charset="-128"/>
                  <a:ea typeface="ＭＳ ゴシック" panose="020B0609070205080204" pitchFamily="49" charset="-128"/>
                </a:rPr>
                <a:t>連携が有効！</a:t>
              </a:r>
            </a:p>
          </p:txBody>
        </p:sp>
        <p:pic>
          <p:nvPicPr>
            <p:cNvPr id="29726" name="Picture 108" descr="j03054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7" y="4828"/>
              <a:ext cx="234"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724" name="Text Box 110"/>
          <p:cNvSpPr txBox="1">
            <a:spLocks noChangeArrowheads="1"/>
          </p:cNvSpPr>
          <p:nvPr/>
        </p:nvSpPr>
        <p:spPr bwMode="auto">
          <a:xfrm>
            <a:off x="2276475" y="5707063"/>
            <a:ext cx="4176713"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accent2"/>
                </a:solidFill>
                <a:latin typeface="ＭＳ ゴシック" panose="020B0609070205080204" pitchFamily="49" charset="-128"/>
                <a:ea typeface="ＭＳ ゴシック" panose="020B0609070205080204" pitchFamily="49" charset="-128"/>
              </a:rPr>
              <a:t>地域と連携することが効果的です。</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Box 2"/>
          <p:cNvSpPr txBox="1">
            <a:spLocks noChangeArrowheads="1"/>
          </p:cNvSpPr>
          <p:nvPr/>
        </p:nvSpPr>
        <p:spPr bwMode="auto">
          <a:xfrm>
            <a:off x="0" y="90227"/>
            <a:ext cx="4916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様式⑧</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１</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被災状況調査シート（自社用）</a:t>
            </a:r>
          </a:p>
        </p:txBody>
      </p:sp>
      <p:sp>
        <p:nvSpPr>
          <p:cNvPr id="30725" name="Line 801"/>
          <p:cNvSpPr>
            <a:spLocks noChangeShapeType="1"/>
          </p:cNvSpPr>
          <p:nvPr/>
        </p:nvSpPr>
        <p:spPr bwMode="auto">
          <a:xfrm>
            <a:off x="893763" y="33178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26" name="Line 802"/>
          <p:cNvSpPr>
            <a:spLocks noChangeShapeType="1"/>
          </p:cNvSpPr>
          <p:nvPr/>
        </p:nvSpPr>
        <p:spPr bwMode="auto">
          <a:xfrm>
            <a:off x="893763" y="584200"/>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27" name="Line 807"/>
          <p:cNvSpPr>
            <a:spLocks noChangeShapeType="1"/>
          </p:cNvSpPr>
          <p:nvPr/>
        </p:nvSpPr>
        <p:spPr bwMode="auto">
          <a:xfrm>
            <a:off x="3175000" y="1089025"/>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28" name="Line 808"/>
          <p:cNvSpPr>
            <a:spLocks noChangeShapeType="1"/>
          </p:cNvSpPr>
          <p:nvPr/>
        </p:nvSpPr>
        <p:spPr bwMode="auto">
          <a:xfrm>
            <a:off x="3175000" y="134143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29" name="Line 809"/>
          <p:cNvSpPr>
            <a:spLocks noChangeShapeType="1"/>
          </p:cNvSpPr>
          <p:nvPr/>
        </p:nvSpPr>
        <p:spPr bwMode="auto">
          <a:xfrm>
            <a:off x="3973513" y="134143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0" name="Line 810"/>
          <p:cNvSpPr>
            <a:spLocks noChangeShapeType="1"/>
          </p:cNvSpPr>
          <p:nvPr/>
        </p:nvSpPr>
        <p:spPr bwMode="auto">
          <a:xfrm>
            <a:off x="3973513" y="1593850"/>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1" name="Line 811"/>
          <p:cNvSpPr>
            <a:spLocks noChangeShapeType="1"/>
          </p:cNvSpPr>
          <p:nvPr/>
        </p:nvSpPr>
        <p:spPr bwMode="auto">
          <a:xfrm>
            <a:off x="5095875" y="1593850"/>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2" name="Line 976"/>
          <p:cNvSpPr>
            <a:spLocks noChangeShapeType="1"/>
          </p:cNvSpPr>
          <p:nvPr/>
        </p:nvSpPr>
        <p:spPr bwMode="auto">
          <a:xfrm>
            <a:off x="893763" y="2098675"/>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3" name="Line 977"/>
          <p:cNvSpPr>
            <a:spLocks noChangeShapeType="1"/>
          </p:cNvSpPr>
          <p:nvPr/>
        </p:nvSpPr>
        <p:spPr bwMode="auto">
          <a:xfrm>
            <a:off x="893763" y="235108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4" name="Line 982"/>
          <p:cNvSpPr>
            <a:spLocks noChangeShapeType="1"/>
          </p:cNvSpPr>
          <p:nvPr/>
        </p:nvSpPr>
        <p:spPr bwMode="auto">
          <a:xfrm>
            <a:off x="3175000" y="2855913"/>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5" name="Line 1104"/>
          <p:cNvSpPr>
            <a:spLocks noChangeShapeType="1"/>
          </p:cNvSpPr>
          <p:nvPr/>
        </p:nvSpPr>
        <p:spPr bwMode="auto">
          <a:xfrm>
            <a:off x="893763" y="336073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6" name="Line 1105"/>
          <p:cNvSpPr>
            <a:spLocks noChangeShapeType="1"/>
          </p:cNvSpPr>
          <p:nvPr/>
        </p:nvSpPr>
        <p:spPr bwMode="auto">
          <a:xfrm>
            <a:off x="893763" y="3613150"/>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50716" name="Text Box 1564"/>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２９</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30865" name="AutoShape 1584"/>
          <p:cNvSpPr>
            <a:spLocks noChangeArrowheads="1"/>
          </p:cNvSpPr>
          <p:nvPr/>
        </p:nvSpPr>
        <p:spPr bwMode="auto">
          <a:xfrm>
            <a:off x="4731126" y="90227"/>
            <a:ext cx="2087562" cy="649287"/>
          </a:xfrm>
          <a:prstGeom prst="star16">
            <a:avLst>
              <a:gd name="adj" fmla="val 41245"/>
            </a:avLst>
          </a:prstGeom>
          <a:solidFill>
            <a:srgbClr val="FFFF99"/>
          </a:solidFill>
          <a:ln w="9525">
            <a:solidFill>
              <a:srgbClr val="FF6600"/>
            </a:solidFill>
            <a:miter lim="800000"/>
            <a:headEnd/>
            <a:tailEnd/>
          </a:ln>
          <a:effectLst>
            <a:outerShdw dist="35921" dir="2700000" algn="ctr" rotWithShape="0">
              <a:schemeClr val="bg2"/>
            </a:outerShdw>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200" b="0" dirty="0">
                <a:latin typeface="ＭＳ ゴシック" panose="020B0609070205080204" pitchFamily="49" charset="-128"/>
                <a:ea typeface="ＭＳ ゴシック" panose="020B0609070205080204" pitchFamily="49" charset="-128"/>
              </a:rPr>
              <a:t>この様式は災害</a:t>
            </a:r>
          </a:p>
          <a:p>
            <a:pPr algn="ctr" eaLnBrk="1" hangingPunct="1"/>
            <a:r>
              <a:rPr lang="ja-JP" altLang="en-US" sz="1200" b="0" dirty="0">
                <a:latin typeface="ＭＳ ゴシック" panose="020B0609070205080204" pitchFamily="49" charset="-128"/>
                <a:ea typeface="ＭＳ ゴシック" panose="020B0609070205080204" pitchFamily="49" charset="-128"/>
              </a:rPr>
              <a:t>発生後も記入します</a:t>
            </a:r>
          </a:p>
        </p:txBody>
      </p:sp>
      <p:graphicFrame>
        <p:nvGraphicFramePr>
          <p:cNvPr id="2" name="Group 1591">
            <a:extLst>
              <a:ext uri="{FF2B5EF4-FFF2-40B4-BE49-F238E27FC236}">
                <a16:creationId xmlns:a16="http://schemas.microsoft.com/office/drawing/2014/main" id="{276DA5CE-96A0-66D4-DDAC-B5BF8D049813}"/>
              </a:ext>
            </a:extLst>
          </p:cNvPr>
          <p:cNvGraphicFramePr>
            <a:graphicFrameLocks noGrp="1"/>
          </p:cNvGraphicFramePr>
          <p:nvPr>
            <p:extLst>
              <p:ext uri="{D42A27DB-BD31-4B8C-83A1-F6EECF244321}">
                <p14:modId xmlns:p14="http://schemas.microsoft.com/office/powerpoint/2010/main" val="683547530"/>
              </p:ext>
            </p:extLst>
          </p:nvPr>
        </p:nvGraphicFramePr>
        <p:xfrm>
          <a:off x="89797" y="858156"/>
          <a:ext cx="6747765" cy="8198556"/>
        </p:xfrm>
        <a:graphic>
          <a:graphicData uri="http://schemas.openxmlformats.org/drawingml/2006/table">
            <a:tbl>
              <a:tblPr/>
              <a:tblGrid>
                <a:gridCol w="563494">
                  <a:extLst>
                    <a:ext uri="{9D8B030D-6E8A-4147-A177-3AD203B41FA5}">
                      <a16:colId xmlns:a16="http://schemas.microsoft.com/office/drawing/2014/main" val="1802737686"/>
                    </a:ext>
                  </a:extLst>
                </a:gridCol>
                <a:gridCol w="134336">
                  <a:extLst>
                    <a:ext uri="{9D8B030D-6E8A-4147-A177-3AD203B41FA5}">
                      <a16:colId xmlns:a16="http://schemas.microsoft.com/office/drawing/2014/main" val="2096795357"/>
                    </a:ext>
                  </a:extLst>
                </a:gridCol>
                <a:gridCol w="801255">
                  <a:extLst>
                    <a:ext uri="{9D8B030D-6E8A-4147-A177-3AD203B41FA5}">
                      <a16:colId xmlns:a16="http://schemas.microsoft.com/office/drawing/2014/main" val="2491000418"/>
                    </a:ext>
                  </a:extLst>
                </a:gridCol>
                <a:gridCol w="179817">
                  <a:extLst>
                    <a:ext uri="{9D8B030D-6E8A-4147-A177-3AD203B41FA5}">
                      <a16:colId xmlns:a16="http://schemas.microsoft.com/office/drawing/2014/main" val="4060217446"/>
                    </a:ext>
                  </a:extLst>
                </a:gridCol>
                <a:gridCol w="221266">
                  <a:extLst>
                    <a:ext uri="{9D8B030D-6E8A-4147-A177-3AD203B41FA5}">
                      <a16:colId xmlns:a16="http://schemas.microsoft.com/office/drawing/2014/main" val="3175391438"/>
                    </a:ext>
                  </a:extLst>
                </a:gridCol>
                <a:gridCol w="179817">
                  <a:extLst>
                    <a:ext uri="{9D8B030D-6E8A-4147-A177-3AD203B41FA5}">
                      <a16:colId xmlns:a16="http://schemas.microsoft.com/office/drawing/2014/main" val="3833965475"/>
                    </a:ext>
                  </a:extLst>
                </a:gridCol>
                <a:gridCol w="285750">
                  <a:extLst>
                    <a:ext uri="{9D8B030D-6E8A-4147-A177-3AD203B41FA5}">
                      <a16:colId xmlns:a16="http://schemas.microsoft.com/office/drawing/2014/main" val="3006542752"/>
                    </a:ext>
                  </a:extLst>
                </a:gridCol>
                <a:gridCol w="285750">
                  <a:extLst>
                    <a:ext uri="{9D8B030D-6E8A-4147-A177-3AD203B41FA5}">
                      <a16:colId xmlns:a16="http://schemas.microsoft.com/office/drawing/2014/main" val="1481258552"/>
                    </a:ext>
                  </a:extLst>
                </a:gridCol>
                <a:gridCol w="648000">
                  <a:extLst>
                    <a:ext uri="{9D8B030D-6E8A-4147-A177-3AD203B41FA5}">
                      <a16:colId xmlns:a16="http://schemas.microsoft.com/office/drawing/2014/main" val="2572828095"/>
                    </a:ext>
                  </a:extLst>
                </a:gridCol>
                <a:gridCol w="352280">
                  <a:extLst>
                    <a:ext uri="{9D8B030D-6E8A-4147-A177-3AD203B41FA5}">
                      <a16:colId xmlns:a16="http://schemas.microsoft.com/office/drawing/2014/main" val="2353338759"/>
                    </a:ext>
                  </a:extLst>
                </a:gridCol>
                <a:gridCol w="648000">
                  <a:extLst>
                    <a:ext uri="{9D8B030D-6E8A-4147-A177-3AD203B41FA5}">
                      <a16:colId xmlns:a16="http://schemas.microsoft.com/office/drawing/2014/main" val="631494812"/>
                    </a:ext>
                  </a:extLst>
                </a:gridCol>
                <a:gridCol w="144000">
                  <a:extLst>
                    <a:ext uri="{9D8B030D-6E8A-4147-A177-3AD203B41FA5}">
                      <a16:colId xmlns:a16="http://schemas.microsoft.com/office/drawing/2014/main" val="1354655064"/>
                    </a:ext>
                  </a:extLst>
                </a:gridCol>
                <a:gridCol w="396000">
                  <a:extLst>
                    <a:ext uri="{9D8B030D-6E8A-4147-A177-3AD203B41FA5}">
                      <a16:colId xmlns:a16="http://schemas.microsoft.com/office/drawing/2014/main" val="1978188542"/>
                    </a:ext>
                  </a:extLst>
                </a:gridCol>
                <a:gridCol w="936000">
                  <a:extLst>
                    <a:ext uri="{9D8B030D-6E8A-4147-A177-3AD203B41FA5}">
                      <a16:colId xmlns:a16="http://schemas.microsoft.com/office/drawing/2014/main" val="980812280"/>
                    </a:ext>
                  </a:extLst>
                </a:gridCol>
                <a:gridCol w="972000">
                  <a:extLst>
                    <a:ext uri="{9D8B030D-6E8A-4147-A177-3AD203B41FA5}">
                      <a16:colId xmlns:a16="http://schemas.microsoft.com/office/drawing/2014/main" val="1639326039"/>
                    </a:ext>
                  </a:extLst>
                </a:gridCol>
              </a:tblGrid>
              <a:tr h="396874">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施設名</a:t>
                      </a: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場所</a:t>
                      </a: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dirty="0"/>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FF"/>
                    </a:solidFill>
                  </a:tcPr>
                </a:tc>
                <a:tc gridSpan="4">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ja-JP" sz="1200" b="0" i="0" u="none" strike="noStrike" kern="1200" cap="none" spc="0" normalizeH="0" baseline="0" noProof="0" dirty="0">
                        <a:ln>
                          <a:noFill/>
                        </a:ln>
                        <a:solidFill>
                          <a:srgbClr val="0070C0"/>
                        </a:solidFill>
                        <a:effectLst/>
                        <a:uLnTx/>
                        <a:uFillTx/>
                        <a:latin typeface="ＭＳ 明朝" panose="02020609040205080304" pitchFamily="17" charset="-128"/>
                        <a:ea typeface="ＭＳ 明朝" panose="02020609040205080304" pitchFamily="17" charset="-128"/>
                        <a:cs typeface="+mn-cs"/>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lnL w="9525" cap="flat" cmpd="sng" algn="ctr">
                      <a:solidFill>
                        <a:schemeClr val="tx1"/>
                      </a:solidFill>
                      <a:prstDash val="solid"/>
                      <a:round/>
                      <a:headEnd type="none" w="med" len="med"/>
                      <a:tailEnd type="none" w="med" len="med"/>
                    </a:lnL>
                  </a:tcPr>
                </a:tc>
                <a:tc hMerge="1">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確認者</a:t>
                      </a: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781913041"/>
                  </a:ext>
                </a:extLst>
              </a:tr>
              <a:tr h="288000">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チェック項目</a:t>
                      </a: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gridSpan="1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異常の有無、被害状況</a:t>
                      </a: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9525" cap="flat" cmpd="sng" algn="ctr">
                      <a:solidFill>
                        <a:schemeClr val="tx1"/>
                      </a:solidFill>
                      <a:prstDash val="solid"/>
                      <a:round/>
                      <a:headEnd type="none" w="med" len="med"/>
                      <a:tailEnd type="none" w="med" len="med"/>
                    </a:lnL>
                  </a:tcPr>
                </a:tc>
                <a:tc hMerge="1">
                  <a:txBody>
                    <a:bodyPr/>
                    <a:lstStyle/>
                    <a:p>
                      <a:endParaRPr kumimoji="1" lang="ja-JP" altLang="en-US"/>
                    </a:p>
                  </a:txBody>
                  <a:tcPr>
                    <a:lnL w="9525"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tcPr>
                </a:tc>
                <a:tc hMerge="1">
                  <a:txBody>
                    <a:bodyPr/>
                    <a:lstStyle/>
                    <a:p>
                      <a:endParaRPr kumimoji="1" lang="ja-JP" altLang="en-US"/>
                    </a:p>
                  </a:txBody>
                  <a:tcPr>
                    <a:lnL w="9525"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extLst>
                  <a:ext uri="{0D108BD9-81ED-4DB2-BD59-A6C34878D82A}">
                    <a16:rowId xmlns:a16="http://schemas.microsoft.com/office/drawing/2014/main" val="1596947398"/>
                  </a:ext>
                </a:extLst>
              </a:tr>
              <a:tr h="288000">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人的被害の有無</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軽傷</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人</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endParaRPr kumimoji="1" lang="ja-JP" altLang="en-US" dirty="0">
                        <a:latin typeface="ＭＳ ゴシック" panose="020B0609070205080204" pitchFamily="49" charset="-128"/>
                        <a:ea typeface="ＭＳ ゴシック" panose="020B0609070205080204" pitchFamily="49" charset="-128"/>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重傷</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9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人</a:t>
                      </a:r>
                      <a:r>
                        <a:rPr kumimoji="1" lang="en-US" altLang="ja-JP" sz="9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endParaRPr kumimoji="1" lang="ja-JP" altLang="en-US" sz="1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marL="0" marR="0" marT="36000" marB="36000" anchor="ctr">
                    <a:lnL w="12700" cmpd="sng">
                      <a:noFill/>
                      <a:prstDash val="soli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3565885193"/>
                  </a:ext>
                </a:extLst>
              </a:tr>
              <a:tr h="288000">
                <a:tc rowSpan="6">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施設</a:t>
                      </a: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一部破損</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ほぼ全壊</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4156855294"/>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一部破損</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ほぼ全壊</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565573639"/>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一部破損</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ほぼ全壊</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729568054"/>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一部破損</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ほぼ全壊</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193272582"/>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一部破損</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ほぼ全壊</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496625185"/>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一部破損</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ほぼ全壊</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3028933295"/>
                  </a:ext>
                </a:extLst>
              </a:tr>
              <a:tr h="288000">
                <a:tc row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設備</a:t>
                      </a:r>
                      <a:endPar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車両等</a:t>
                      </a: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154637070"/>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428721485"/>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708266243"/>
                  </a:ext>
                </a:extLst>
              </a:tr>
              <a:tr h="288000">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04006652"/>
                  </a:ext>
                </a:extLst>
              </a:tr>
              <a:tr h="288000">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3817823253"/>
                  </a:ext>
                </a:extLst>
              </a:tr>
              <a:tr h="288000">
                <a:tc row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什器</a:t>
                      </a:r>
                      <a:b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b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b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b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備品</a:t>
                      </a: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3487345037"/>
                  </a:ext>
                </a:extLst>
              </a:tr>
              <a:tr h="288000">
                <a:tc vMerge="1">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endParaRPr dirty="0"/>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325383134"/>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4180602518"/>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576090040"/>
                  </a:ext>
                </a:extLst>
              </a:tr>
              <a:tr h="288000">
                <a:tc vMerge="1">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3498843026"/>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917323385"/>
                  </a:ext>
                </a:extLst>
              </a:tr>
              <a:tr h="288000">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仕掛品・</a:t>
                      </a:r>
                      <a:endPar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原材料・部品</a:t>
                      </a:r>
                      <a:endParaRPr kumimoji="1" lang="ja-JP" altLang="en-US" dirty="0"/>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378237574"/>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325837490"/>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4193382235"/>
                  </a:ext>
                </a:extLst>
              </a:tr>
              <a:tr h="288000">
                <a:tc vMerge="1">
                  <a:txBody>
                    <a:bodyPr/>
                    <a:lstStyle/>
                    <a:p>
                      <a:endParaRPr kumimoji="1" lang="ja-JP" altLang="en-US"/>
                    </a:p>
                  </a:txBody>
                  <a:tcPr>
                    <a:lnT w="9525" cap="flat" cmpd="sng" algn="ctr">
                      <a:solidFill>
                        <a:schemeClr val="tx1"/>
                      </a:solidFill>
                      <a:prstDash val="solid"/>
                      <a:round/>
                      <a:headEnd type="none" w="med" len="med"/>
                      <a:tailEnd type="none" w="med" len="med"/>
                    </a:lnT>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322212044"/>
                  </a:ext>
                </a:extLst>
              </a:tr>
              <a:tr h="313682">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493290690"/>
                  </a:ext>
                </a:extLst>
              </a:tr>
              <a:tr h="288000">
                <a:tc row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その他</a:t>
                      </a: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3">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dirty="0"/>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702841078"/>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3">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dirty="0"/>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602701782"/>
                  </a:ext>
                </a:extLst>
              </a:tr>
              <a:tr h="288000">
                <a:tc vMerge="1">
                  <a:txBody>
                    <a:bodyPr/>
                    <a:lstStyle/>
                    <a:p>
                      <a:endParaRPr kumimoji="1" lang="ja-JP" altLang="en-US"/>
                    </a:p>
                  </a:txBody>
                  <a:tcPr>
                    <a:lnT w="9525" cap="flat" cmpd="sng" algn="ctr">
                      <a:solidFill>
                        <a:schemeClr val="tx1"/>
                      </a:solidFill>
                      <a:prstDash val="solid"/>
                      <a:round/>
                      <a:headEnd type="none" w="med" len="med"/>
                      <a:tailEnd type="none" w="med" len="med"/>
                    </a:lnT>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3">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dirty="0"/>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3093455608"/>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701" name="Group 573"/>
          <p:cNvGraphicFramePr>
            <a:graphicFrameLocks noGrp="1"/>
          </p:cNvGraphicFramePr>
          <p:nvPr>
            <p:extLst>
              <p:ext uri="{D42A27DB-BD31-4B8C-83A1-F6EECF244321}">
                <p14:modId xmlns:p14="http://schemas.microsoft.com/office/powerpoint/2010/main" val="2234731030"/>
              </p:ext>
            </p:extLst>
          </p:nvPr>
        </p:nvGraphicFramePr>
        <p:xfrm>
          <a:off x="279400" y="690563"/>
          <a:ext cx="6299200" cy="8782048"/>
        </p:xfrm>
        <a:graphic>
          <a:graphicData uri="http://schemas.openxmlformats.org/drawingml/2006/table">
            <a:tbl>
              <a:tblPr/>
              <a:tblGrid>
                <a:gridCol w="695325">
                  <a:extLst>
                    <a:ext uri="{9D8B030D-6E8A-4147-A177-3AD203B41FA5}">
                      <a16:colId xmlns:a16="http://schemas.microsoft.com/office/drawing/2014/main" val="288664361"/>
                    </a:ext>
                  </a:extLst>
                </a:gridCol>
                <a:gridCol w="1169988">
                  <a:extLst>
                    <a:ext uri="{9D8B030D-6E8A-4147-A177-3AD203B41FA5}">
                      <a16:colId xmlns:a16="http://schemas.microsoft.com/office/drawing/2014/main" val="2128438283"/>
                    </a:ext>
                  </a:extLst>
                </a:gridCol>
                <a:gridCol w="1870075">
                  <a:extLst>
                    <a:ext uri="{9D8B030D-6E8A-4147-A177-3AD203B41FA5}">
                      <a16:colId xmlns:a16="http://schemas.microsoft.com/office/drawing/2014/main" val="2802052238"/>
                    </a:ext>
                  </a:extLst>
                </a:gridCol>
                <a:gridCol w="1125537">
                  <a:extLst>
                    <a:ext uri="{9D8B030D-6E8A-4147-A177-3AD203B41FA5}">
                      <a16:colId xmlns:a16="http://schemas.microsoft.com/office/drawing/2014/main" val="121874050"/>
                    </a:ext>
                  </a:extLst>
                </a:gridCol>
                <a:gridCol w="1438275">
                  <a:extLst>
                    <a:ext uri="{9D8B030D-6E8A-4147-A177-3AD203B41FA5}">
                      <a16:colId xmlns:a16="http://schemas.microsoft.com/office/drawing/2014/main" val="3450770445"/>
                    </a:ext>
                  </a:extLst>
                </a:gridCol>
              </a:tblGrid>
              <a:tr h="276475">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会社名</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000" b="0" i="1"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798" marB="467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392018501"/>
                  </a:ext>
                </a:extLst>
              </a:tr>
              <a:tr h="276475">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住所</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000" b="0" i="1"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798" marB="467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164183318"/>
                  </a:ext>
                </a:extLst>
              </a:tr>
              <a:tr h="276475">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電話番号</a:t>
                      </a:r>
                      <a:r>
                        <a:rPr kumimoji="1" lang="en-US" altLang="ja-JP"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代表</a:t>
                      </a:r>
                      <a:r>
                        <a:rPr kumimoji="1" lang="en-US" altLang="ja-JP"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1"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798" marB="467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731620365"/>
                  </a:ext>
                </a:extLst>
              </a:tr>
              <a:tr h="276475">
                <a:tc row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第１</a:t>
                      </a:r>
                      <a:endParaRPr kumimoji="1" lang="ja-JP" altLang="en-US" sz="1000" b="0" i="0" u="none" strike="noStrike" cap="none" normalizeH="0" baseline="0" dirty="0">
                        <a:ln>
                          <a:noFill/>
                        </a:ln>
                        <a:solidFill>
                          <a:schemeClr val="tx1"/>
                        </a:solidFill>
                        <a:effectLst/>
                        <a:latin typeface="ＭＳ 明朝" panose="02020609040205080304" pitchFamily="17" charset="-128"/>
                        <a:ea typeface="ＭＳ ゴシック" panose="020B0609070205080204" pitchFamily="49" charset="-128"/>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連絡先</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部門</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000" b="0" i="1"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担当者名</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798" marB="467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42504469"/>
                  </a:ext>
                </a:extLst>
              </a:tr>
              <a:tr h="276475">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電話番号</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携帯電話等</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798" marB="467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58141328"/>
                  </a:ext>
                </a:extLst>
              </a:tr>
              <a:tr h="276475">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Fax</a:t>
                      </a: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番号</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ﾒｰﾙｱﾄﾞﾚｽ</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798" marB="467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40432871"/>
                  </a:ext>
                </a:extLst>
              </a:tr>
              <a:tr h="276475">
                <a:tc row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第２</a:t>
                      </a:r>
                      <a:endParaRPr kumimoji="1" lang="ja-JP" altLang="en-US" sz="1000" b="0" i="0" u="none" strike="noStrike" cap="none" normalizeH="0" baseline="0" dirty="0">
                        <a:ln>
                          <a:noFill/>
                        </a:ln>
                        <a:solidFill>
                          <a:schemeClr val="tx1"/>
                        </a:solidFill>
                        <a:effectLst/>
                        <a:latin typeface="ＭＳ 明朝" panose="02020609040205080304" pitchFamily="17" charset="-128"/>
                        <a:ea typeface="ＭＳ ゴシック" panose="020B0609070205080204" pitchFamily="49" charset="-128"/>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連絡先</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部門</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1"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担当者名</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798" marB="467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19955731"/>
                  </a:ext>
                </a:extLst>
              </a:tr>
              <a:tr h="276475">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電話番号</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000" b="0"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携帯電話等</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798" marB="467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28437469"/>
                  </a:ext>
                </a:extLst>
              </a:tr>
              <a:tr h="245995">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Fax</a:t>
                      </a: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番号</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000" b="0"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ﾒｰﾙｱﾄﾞﾚｽ</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798" marB="467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70010805"/>
                  </a:ext>
                </a:extLst>
              </a:tr>
              <a:tr h="1581063">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現在の被災状況</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0070C0"/>
                        </a:solidFill>
                        <a:effectLst/>
                        <a:latin typeface="ＭＳ ゴシック" panose="020B0609070205080204" pitchFamily="49" charset="-128"/>
                        <a:ea typeface="ＭＳ 明朝" panose="02020609040205080304" pitchFamily="17" charset="-128"/>
                      </a:endParaRPr>
                    </a:p>
                  </a:txBody>
                  <a:tcPr marL="90000" marR="90000" marT="46798" marB="467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678221683"/>
                  </a:ext>
                </a:extLst>
              </a:tr>
              <a:tr h="1581063">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今後の対応方針</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marL="88900" indent="-8890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88900" marR="0" lvl="0" indent="-8890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0070C0"/>
                        </a:solidFill>
                        <a:effectLst/>
                        <a:latin typeface="ＭＳ ゴシック" panose="020B0609070205080204" pitchFamily="49" charset="-128"/>
                        <a:ea typeface="ＭＳ 明朝" panose="02020609040205080304" pitchFamily="17" charset="-128"/>
                      </a:endParaRPr>
                    </a:p>
                  </a:txBody>
                  <a:tcPr marL="90000" marR="90000" marT="46798" marB="467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88640081"/>
                  </a:ext>
                </a:extLst>
              </a:tr>
              <a:tr h="1581063">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製品・サービスの復旧予定</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0070C0"/>
                        </a:solidFill>
                        <a:effectLst/>
                        <a:latin typeface="ＭＳ ゴシック" panose="020B0609070205080204" pitchFamily="49" charset="-128"/>
                        <a:ea typeface="ＭＳ 明朝" panose="02020609040205080304" pitchFamily="17" charset="-128"/>
                      </a:endParaRPr>
                    </a:p>
                  </a:txBody>
                  <a:tcPr marL="90000" marR="90000" marT="46798" marB="467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862916885"/>
                  </a:ext>
                </a:extLst>
              </a:tr>
              <a:tr h="1581063">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備考</a:t>
                      </a:r>
                      <a:endParaRPr kumimoji="1" lang="ja-JP" altLang="en-US" sz="1000" b="0" i="0" u="none" strike="noStrike" cap="none" normalizeH="0" baseline="0" dirty="0">
                        <a:ln>
                          <a:noFill/>
                        </a:ln>
                        <a:solidFill>
                          <a:schemeClr val="tx1"/>
                        </a:solidFill>
                        <a:effectLst/>
                        <a:latin typeface="ＭＳ 明朝" panose="02020609040205080304" pitchFamily="17" charset="-128"/>
                        <a:ea typeface="ＭＳ ゴシック" panose="020B0609070205080204" pitchFamily="49" charset="-128"/>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（自社の対応方針等）</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0070C0"/>
                        </a:solidFill>
                        <a:effectLst/>
                        <a:latin typeface="ＭＳ ゴシック" panose="020B0609070205080204" pitchFamily="49" charset="-128"/>
                        <a:ea typeface="ＭＳ 明朝" panose="02020609040205080304" pitchFamily="17" charset="-128"/>
                      </a:endParaRPr>
                    </a:p>
                  </a:txBody>
                  <a:tcPr marL="90000" marR="90000" marT="46798" marB="467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321536185"/>
                  </a:ext>
                </a:extLst>
              </a:tr>
            </a:tbl>
          </a:graphicData>
        </a:graphic>
      </p:graphicFrame>
      <p:sp>
        <p:nvSpPr>
          <p:cNvPr id="48662" name="Text Box 534"/>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３０</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31811" name="AutoShape 565"/>
          <p:cNvSpPr>
            <a:spLocks noChangeArrowheads="1"/>
          </p:cNvSpPr>
          <p:nvPr/>
        </p:nvSpPr>
        <p:spPr bwMode="auto">
          <a:xfrm>
            <a:off x="4771967" y="90227"/>
            <a:ext cx="2087562" cy="649287"/>
          </a:xfrm>
          <a:prstGeom prst="star16">
            <a:avLst>
              <a:gd name="adj" fmla="val 41245"/>
            </a:avLst>
          </a:prstGeom>
          <a:solidFill>
            <a:srgbClr val="FFFF99"/>
          </a:solidFill>
          <a:ln w="9525">
            <a:solidFill>
              <a:srgbClr val="FF6600"/>
            </a:solidFill>
            <a:miter lim="800000"/>
            <a:headEnd/>
            <a:tailEnd/>
          </a:ln>
          <a:effectLst>
            <a:outerShdw dist="35921" dir="2700000" algn="ctr" rotWithShape="0">
              <a:schemeClr val="bg2"/>
            </a:outerShdw>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200" b="0" dirty="0">
                <a:latin typeface="ＭＳ ゴシック" panose="020B0609070205080204" pitchFamily="49" charset="-128"/>
                <a:ea typeface="ＭＳ ゴシック" panose="020B0609070205080204" pitchFamily="49" charset="-128"/>
              </a:rPr>
              <a:t>この様式は災害</a:t>
            </a:r>
          </a:p>
          <a:p>
            <a:pPr algn="ctr" eaLnBrk="1" hangingPunct="1"/>
            <a:r>
              <a:rPr lang="ja-JP" altLang="en-US" sz="1200" b="0" dirty="0">
                <a:latin typeface="ＭＳ ゴシック" panose="020B0609070205080204" pitchFamily="49" charset="-128"/>
                <a:ea typeface="ＭＳ ゴシック" panose="020B0609070205080204" pitchFamily="49" charset="-128"/>
              </a:rPr>
              <a:t>発生後も記入します</a:t>
            </a:r>
          </a:p>
        </p:txBody>
      </p:sp>
      <p:sp>
        <p:nvSpPr>
          <p:cNvPr id="2" name="Text Box 2">
            <a:extLst>
              <a:ext uri="{FF2B5EF4-FFF2-40B4-BE49-F238E27FC236}">
                <a16:creationId xmlns:a16="http://schemas.microsoft.com/office/drawing/2014/main" id="{819831C8-B30A-8CA6-7760-F58C4A273529}"/>
              </a:ext>
            </a:extLst>
          </p:cNvPr>
          <p:cNvSpPr txBox="1">
            <a:spLocks noChangeArrowheads="1"/>
          </p:cNvSpPr>
          <p:nvPr/>
        </p:nvSpPr>
        <p:spPr bwMode="auto">
          <a:xfrm>
            <a:off x="0" y="90227"/>
            <a:ext cx="51475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様式⑧</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２</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被災状況調査シート（取引先用）</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xt Box 320"/>
          <p:cNvSpPr txBox="1">
            <a:spLocks noChangeArrowheads="1"/>
          </p:cNvSpPr>
          <p:nvPr/>
        </p:nvSpPr>
        <p:spPr bwMode="auto">
          <a:xfrm>
            <a:off x="0" y="124808"/>
            <a:ext cx="31854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様式⑨</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主要連絡先リスト</a:t>
            </a:r>
          </a:p>
        </p:txBody>
      </p:sp>
      <p:graphicFrame>
        <p:nvGraphicFramePr>
          <p:cNvPr id="95632" name="Group 4496"/>
          <p:cNvGraphicFramePr>
            <a:graphicFrameLocks noGrp="1"/>
          </p:cNvGraphicFramePr>
          <p:nvPr>
            <p:extLst>
              <p:ext uri="{D42A27DB-BD31-4B8C-83A1-F6EECF244321}">
                <p14:modId xmlns:p14="http://schemas.microsoft.com/office/powerpoint/2010/main" val="2217426283"/>
              </p:ext>
            </p:extLst>
          </p:nvPr>
        </p:nvGraphicFramePr>
        <p:xfrm>
          <a:off x="435829" y="1961167"/>
          <a:ext cx="5955030" cy="7008225"/>
        </p:xfrm>
        <a:graphic>
          <a:graphicData uri="http://schemas.openxmlformats.org/drawingml/2006/table">
            <a:tbl>
              <a:tblPr/>
              <a:tblGrid>
                <a:gridCol w="925830">
                  <a:extLst>
                    <a:ext uri="{9D8B030D-6E8A-4147-A177-3AD203B41FA5}">
                      <a16:colId xmlns:a16="http://schemas.microsoft.com/office/drawing/2014/main" val="552340483"/>
                    </a:ext>
                  </a:extLst>
                </a:gridCol>
                <a:gridCol w="989013">
                  <a:extLst>
                    <a:ext uri="{9D8B030D-6E8A-4147-A177-3AD203B41FA5}">
                      <a16:colId xmlns:a16="http://schemas.microsoft.com/office/drawing/2014/main" val="2570914972"/>
                    </a:ext>
                  </a:extLst>
                </a:gridCol>
                <a:gridCol w="1200150">
                  <a:extLst>
                    <a:ext uri="{9D8B030D-6E8A-4147-A177-3AD203B41FA5}">
                      <a16:colId xmlns:a16="http://schemas.microsoft.com/office/drawing/2014/main" val="3060684018"/>
                    </a:ext>
                  </a:extLst>
                </a:gridCol>
                <a:gridCol w="808037">
                  <a:extLst>
                    <a:ext uri="{9D8B030D-6E8A-4147-A177-3AD203B41FA5}">
                      <a16:colId xmlns:a16="http://schemas.microsoft.com/office/drawing/2014/main" val="3802489109"/>
                    </a:ext>
                  </a:extLst>
                </a:gridCol>
                <a:gridCol w="692150">
                  <a:extLst>
                    <a:ext uri="{9D8B030D-6E8A-4147-A177-3AD203B41FA5}">
                      <a16:colId xmlns:a16="http://schemas.microsoft.com/office/drawing/2014/main" val="1883747547"/>
                    </a:ext>
                  </a:extLst>
                </a:gridCol>
                <a:gridCol w="1339850">
                  <a:extLst>
                    <a:ext uri="{9D8B030D-6E8A-4147-A177-3AD203B41FA5}">
                      <a16:colId xmlns:a16="http://schemas.microsoft.com/office/drawing/2014/main" val="4238530150"/>
                    </a:ext>
                  </a:extLst>
                </a:gridCol>
              </a:tblGrid>
              <a:tr h="200025">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区分</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項目</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相手先</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担当者</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連絡手段</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連絡先</a:t>
                      </a:r>
                    </a:p>
                  </a:txBody>
                  <a:tcP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609513025"/>
                  </a:ext>
                </a:extLst>
              </a:tr>
              <a:tr h="180975">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重要拠点</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51900056"/>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18100941"/>
                  </a:ext>
                </a:extLst>
              </a:tr>
              <a:tr h="180975">
                <a:tc vMerge="1">
                  <a:txBody>
                    <a:bodyPr/>
                    <a:lstStyle/>
                    <a:p>
                      <a:endParaRPr kumimoji="1" lang="ja-JP" altLang="en-US"/>
                    </a:p>
                  </a:txBody>
                  <a:tcPr>
                    <a:lnT w="12700" cap="flat" cmpd="sng" algn="ctr">
                      <a:solidFill>
                        <a:schemeClr val="tx1"/>
                      </a:solidFill>
                      <a:prstDash val="solid"/>
                      <a:round/>
                      <a:headEnd type="none" w="med" len="med"/>
                      <a:tailEnd type="none" w="med" len="med"/>
                    </a:lnT>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45419220"/>
                  </a:ext>
                </a:extLst>
              </a:tr>
              <a:tr h="180975">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協力会社</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61077693"/>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85714043"/>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85454109"/>
                  </a:ext>
                </a:extLst>
              </a:tr>
              <a:tr h="180975">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設備・車両</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65659335"/>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22946707"/>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44397490"/>
                  </a:ext>
                </a:extLst>
              </a:tr>
              <a:tr h="180975">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原材料・部品</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62545840"/>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02801570"/>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42053377"/>
                  </a:ext>
                </a:extLst>
              </a:tr>
              <a:tr h="180975">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物流</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51891493"/>
                  </a:ext>
                </a:extLst>
              </a:tr>
              <a:tr h="27622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23575578"/>
                  </a:ext>
                </a:extLst>
              </a:tr>
              <a:tr h="180975">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ｼｽﾃﾑ・ﾃﾞｰﾀ</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59796630"/>
                  </a:ext>
                </a:extLst>
              </a:tr>
              <a:tr h="180975">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カネ</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88854536"/>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17757219"/>
                  </a:ext>
                </a:extLst>
              </a:tr>
              <a:tr h="180975">
                <a:tc rowSpan="5">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ライフライン</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5499093"/>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69765387"/>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09257592"/>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89531826"/>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60142583"/>
                  </a:ext>
                </a:extLst>
              </a:tr>
              <a:tr h="180975">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官公庁</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39229612"/>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23799564"/>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25500405"/>
                  </a:ext>
                </a:extLst>
              </a:tr>
              <a:tr h="180975">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組合</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17061119"/>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48577646"/>
                  </a:ext>
                </a:extLst>
              </a:tr>
              <a:tr h="180975">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取引先</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57124955"/>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35191344"/>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34008891"/>
                  </a:ext>
                </a:extLst>
              </a:tr>
              <a:tr h="180975">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その他</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90755808"/>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05832377"/>
                  </a:ext>
                </a:extLst>
              </a:tr>
            </a:tbl>
          </a:graphicData>
        </a:graphic>
      </p:graphicFrame>
      <p:sp>
        <p:nvSpPr>
          <p:cNvPr id="95270" name="Text Box 4134"/>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３１</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33010" name="Text Box 4295"/>
          <p:cNvSpPr txBox="1">
            <a:spLocks noChangeArrowheads="1"/>
          </p:cNvSpPr>
          <p:nvPr/>
        </p:nvSpPr>
        <p:spPr bwMode="auto">
          <a:xfrm>
            <a:off x="264379" y="642742"/>
            <a:ext cx="6191250"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5725" indent="-857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90000" indent="-90000" eaLnBrk="1" hangingPunct="1">
              <a:spcAft>
                <a:spcPts val="600"/>
              </a:spcAft>
            </a:pPr>
            <a:r>
              <a:rPr lang="ja-JP" altLang="en-US" sz="1200" b="0" dirty="0">
                <a:latin typeface="ＭＳ ゴシック" panose="020B0609070205080204" pitchFamily="49" charset="-128"/>
                <a:ea typeface="ＭＳ ゴシック" panose="020B0609070205080204" pitchFamily="49" charset="-128"/>
              </a:rPr>
              <a:t>－ポイント－</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災害・事故発生時には、関係各社とお互いの被災状況や重要業務の復旧、再開などについて情報共有する必要があります。</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また、生産設備などに被害が発生した場合には、設備業者を速やかに確保するなどの対応が必要です。あらかじめ、どこに、どのような手段で連絡するのかを整理しましょう。</a:t>
            </a:r>
            <a:endParaRPr lang="ja-JP" altLang="en-US" sz="1800" b="0" dirty="0">
              <a:latin typeface="ＭＳ ゴシック" panose="020B0609070205080204" pitchFamily="49" charset="-128"/>
              <a:ea typeface="ＭＳ ゴシック" panose="020B0609070205080204" pitchFamily="49" charset="-128"/>
            </a:endParaRPr>
          </a:p>
        </p:txBody>
      </p:sp>
      <p:graphicFrame>
        <p:nvGraphicFramePr>
          <p:cNvPr id="3" name="表 2">
            <a:extLst>
              <a:ext uri="{FF2B5EF4-FFF2-40B4-BE49-F238E27FC236}">
                <a16:creationId xmlns:a16="http://schemas.microsoft.com/office/drawing/2014/main" id="{2DE01A1F-5EB5-B3B5-9295-8A963397C47F}"/>
              </a:ext>
            </a:extLst>
          </p:cNvPr>
          <p:cNvGraphicFramePr>
            <a:graphicFrameLocks noGrp="1"/>
          </p:cNvGraphicFramePr>
          <p:nvPr>
            <p:extLst>
              <p:ext uri="{D42A27DB-BD31-4B8C-83A1-F6EECF244321}">
                <p14:modId xmlns:p14="http://schemas.microsoft.com/office/powerpoint/2010/main" val="3498099765"/>
              </p:ext>
            </p:extLst>
          </p:nvPr>
        </p:nvGraphicFramePr>
        <p:xfrm>
          <a:off x="3855257" y="1706688"/>
          <a:ext cx="2600372" cy="209160"/>
        </p:xfrm>
        <a:graphic>
          <a:graphicData uri="http://schemas.openxmlformats.org/drawingml/2006/table">
            <a:tbl>
              <a:tblPr/>
              <a:tblGrid>
                <a:gridCol w="360000">
                  <a:extLst>
                    <a:ext uri="{9D8B030D-6E8A-4147-A177-3AD203B41FA5}">
                      <a16:colId xmlns:a16="http://schemas.microsoft.com/office/drawing/2014/main" val="1394380977"/>
                    </a:ext>
                  </a:extLst>
                </a:gridCol>
                <a:gridCol w="540000">
                  <a:extLst>
                    <a:ext uri="{9D8B030D-6E8A-4147-A177-3AD203B41FA5}">
                      <a16:colId xmlns:a16="http://schemas.microsoft.com/office/drawing/2014/main" val="1033268093"/>
                    </a:ext>
                  </a:extLst>
                </a:gridCol>
                <a:gridCol w="165100">
                  <a:extLst>
                    <a:ext uri="{9D8B030D-6E8A-4147-A177-3AD203B41FA5}">
                      <a16:colId xmlns:a16="http://schemas.microsoft.com/office/drawing/2014/main" val="1140181122"/>
                    </a:ext>
                  </a:extLst>
                </a:gridCol>
                <a:gridCol w="360000">
                  <a:extLst>
                    <a:ext uri="{9D8B030D-6E8A-4147-A177-3AD203B41FA5}">
                      <a16:colId xmlns:a16="http://schemas.microsoft.com/office/drawing/2014/main" val="2193052246"/>
                    </a:ext>
                  </a:extLst>
                </a:gridCol>
                <a:gridCol w="116772">
                  <a:extLst>
                    <a:ext uri="{9D8B030D-6E8A-4147-A177-3AD203B41FA5}">
                      <a16:colId xmlns:a16="http://schemas.microsoft.com/office/drawing/2014/main" val="1178091905"/>
                    </a:ext>
                  </a:extLst>
                </a:gridCol>
                <a:gridCol w="360000">
                  <a:extLst>
                    <a:ext uri="{9D8B030D-6E8A-4147-A177-3AD203B41FA5}">
                      <a16:colId xmlns:a16="http://schemas.microsoft.com/office/drawing/2014/main" val="1693205887"/>
                    </a:ext>
                  </a:extLst>
                </a:gridCol>
                <a:gridCol w="698500">
                  <a:extLst>
                    <a:ext uri="{9D8B030D-6E8A-4147-A177-3AD203B41FA5}">
                      <a16:colId xmlns:a16="http://schemas.microsoft.com/office/drawing/2014/main" val="1136097146"/>
                    </a:ext>
                  </a:extLst>
                </a:gridCol>
              </a:tblGrid>
              <a:tr h="200025">
                <a:tc>
                  <a:txBody>
                    <a:bodyPr/>
                    <a:lstStyle/>
                    <a:p>
                      <a:pPr marL="0" marR="0" lvl="0" indent="0" algn="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a:endParaRPr kumimoji="1" lang="ja-JP" altLang="en-US" sz="900" dirty="0">
                        <a:solidFill>
                          <a:srgbClr val="C00000"/>
                        </a:solidFill>
                        <a:latin typeface="ＭＳ ゴシック" panose="020B0609070205080204" pitchFamily="49" charset="-128"/>
                        <a:ea typeface="ＭＳ ゴシック" panose="020B0609070205080204" pitchFamily="49"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endParaRPr kumimoji="1" lang="ja-JP" altLang="en-US" sz="900" dirty="0">
                        <a:latin typeface="ＭＳ ゴシック" panose="020B0609070205080204" pitchFamily="49" charset="-128"/>
                        <a:ea typeface="ＭＳ ゴシック" panose="020B0609070205080204" pitchFamily="49"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　更新）</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46478290"/>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ext Box 2"/>
          <p:cNvSpPr txBox="1">
            <a:spLocks noChangeArrowheads="1"/>
          </p:cNvSpPr>
          <p:nvPr/>
        </p:nvSpPr>
        <p:spPr bwMode="auto">
          <a:xfrm>
            <a:off x="-9128" y="131802"/>
            <a:ext cx="307007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様式⑩</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連携対応策一覧</a:t>
            </a:r>
          </a:p>
        </p:txBody>
      </p:sp>
      <p:sp>
        <p:nvSpPr>
          <p:cNvPr id="33797" name="Text Box 58"/>
          <p:cNvSpPr txBox="1">
            <a:spLocks noChangeArrowheads="1"/>
          </p:cNvSpPr>
          <p:nvPr/>
        </p:nvSpPr>
        <p:spPr bwMode="auto">
          <a:xfrm>
            <a:off x="333375" y="947738"/>
            <a:ext cx="6191250" cy="1431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b="0" dirty="0">
              <a:latin typeface="ＭＳ ゴシック" panose="020B0609070205080204" pitchFamily="49" charset="-128"/>
              <a:ea typeface="ＭＳ ゴシック" panose="020B0609070205080204" pitchFamily="49" charset="-128"/>
            </a:endParaRPr>
          </a:p>
          <a:p>
            <a:pPr marL="90000" indent="-90000" eaLnBrk="1" hangingPunct="1">
              <a:spcAft>
                <a:spcPts val="600"/>
              </a:spcAft>
              <a:buFontTx/>
              <a:buChar char="•"/>
              <a:tabLst>
                <a:tab pos="182563" algn="l"/>
              </a:tabLst>
            </a:pPr>
            <a:r>
              <a:rPr lang="ja-JP" altLang="en-US" b="0" dirty="0">
                <a:latin typeface="ＭＳ ゴシック" panose="020B0609070205080204" pitchFamily="49" charset="-128"/>
                <a:ea typeface="ＭＳ ゴシック" panose="020B0609070205080204" pitchFamily="49" charset="-128"/>
              </a:rPr>
              <a:t>被害が広く県内に及ぶような広域災害の場合には、過去の災害の例を見ても、あなたの会社の対応だけでは早期に復旧できない場合があります。</a:t>
            </a:r>
          </a:p>
          <a:p>
            <a:pPr marL="90000" indent="-90000" eaLnBrk="1" hangingPunct="1">
              <a:spcAft>
                <a:spcPts val="600"/>
              </a:spcAft>
              <a:buFontTx/>
              <a:buChar char="•"/>
              <a:tabLst>
                <a:tab pos="182563" algn="l"/>
              </a:tabLst>
            </a:pPr>
            <a:r>
              <a:rPr lang="ja-JP" altLang="en-US" b="0" dirty="0">
                <a:solidFill>
                  <a:schemeClr val="hlink"/>
                </a:solidFill>
                <a:latin typeface="ＭＳ ゴシック" panose="020B0609070205080204" pitchFamily="49" charset="-128"/>
                <a:ea typeface="ＭＳ ゴシック" panose="020B0609070205080204" pitchFamily="49" charset="-128"/>
              </a:rPr>
              <a:t>取引先企業や同業他社との共助などを、あらかじめ検討しておくと有効です。日頃の組合の会合、定例の研修会などで培ったネットワークが、震災時の代替生産、応援要員派遣など、共助の足がかりになります。</a:t>
            </a:r>
          </a:p>
          <a:p>
            <a:pPr marL="90000" indent="-90000" eaLnBrk="1" hangingPunct="1">
              <a:spcAft>
                <a:spcPts val="600"/>
              </a:spcAft>
              <a:buFontTx/>
              <a:buChar char="•"/>
              <a:tabLst>
                <a:tab pos="182563" algn="l"/>
              </a:tabLst>
            </a:pPr>
            <a:r>
              <a:rPr lang="ja-JP" altLang="en-US" b="0" dirty="0">
                <a:latin typeface="ＭＳ ゴシック" panose="020B0609070205080204" pitchFamily="49" charset="-128"/>
                <a:ea typeface="ＭＳ ゴシック" panose="020B0609070205080204" pitchFamily="49" charset="-128"/>
              </a:rPr>
              <a:t>（参考）の①～③の視点から、どのような連携対応策があるのかを検討しましょう。　</a:t>
            </a:r>
          </a:p>
        </p:txBody>
      </p:sp>
      <p:sp>
        <p:nvSpPr>
          <p:cNvPr id="33798" name="Text Box 59"/>
          <p:cNvSpPr txBox="1">
            <a:spLocks noChangeArrowheads="1"/>
          </p:cNvSpPr>
          <p:nvPr/>
        </p:nvSpPr>
        <p:spPr bwMode="auto">
          <a:xfrm>
            <a:off x="735013" y="4843463"/>
            <a:ext cx="5399087"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528638" indent="-174625">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u="sng" dirty="0">
                <a:solidFill>
                  <a:schemeClr val="hlink"/>
                </a:solidFill>
                <a:latin typeface="ＭＳ ゴシック" panose="020B0609070205080204" pitchFamily="49" charset="-128"/>
                <a:ea typeface="ＭＳ ゴシック" panose="020B0609070205080204" pitchFamily="49" charset="-128"/>
              </a:rPr>
              <a:t>①</a:t>
            </a:r>
            <a:r>
              <a:rPr lang="ja-JP" altLang="en-US" sz="1200" b="0" u="sng" dirty="0">
                <a:solidFill>
                  <a:schemeClr val="hlink"/>
                </a:solidFill>
                <a:latin typeface="ＭＳ ゴシック" panose="020B0609070205080204" pitchFamily="49" charset="-128"/>
                <a:ea typeface="ＭＳ ゴシック" panose="020B0609070205080204" pitchFamily="49" charset="-128"/>
              </a:rPr>
              <a:t>近隣企業との共助</a:t>
            </a:r>
          </a:p>
          <a:p>
            <a:pPr eaLnBrk="1" hangingPunct="1"/>
            <a:endParaRPr lang="ja-JP" altLang="en-US" sz="1200" b="0" dirty="0">
              <a:solidFill>
                <a:srgbClr val="777777"/>
              </a:solidFill>
              <a:latin typeface="ＭＳ ゴシック" panose="020B0609070205080204" pitchFamily="49" charset="-128"/>
              <a:ea typeface="ＭＳ ゴシック" panose="020B0609070205080204" pitchFamily="49" charset="-128"/>
            </a:endParaRPr>
          </a:p>
          <a:p>
            <a:pPr eaLnBrk="1" hangingPunct="1">
              <a:buFont typeface="HG丸ｺﾞｼｯｸM-PRO" panose="020F0600000000000000" pitchFamily="50" charset="-128"/>
              <a:buChar char="※"/>
            </a:pPr>
            <a:r>
              <a:rPr lang="ja-JP" altLang="en-US" sz="1200" b="0" dirty="0">
                <a:latin typeface="ＭＳ ゴシック" panose="020B0609070205080204" pitchFamily="49" charset="-128"/>
                <a:ea typeface="ＭＳ ゴシック" panose="020B0609070205080204" pitchFamily="49" charset="-128"/>
              </a:rPr>
              <a:t>平時における共同防災訓練や共同備蓄などを行い、近隣企業との交流を持つことが非常に重要です。</a:t>
            </a:r>
          </a:p>
          <a:p>
            <a:pPr eaLnBrk="1" hangingPunct="1"/>
            <a:endParaRPr lang="ja-JP" altLang="en-US" sz="800" b="0" dirty="0">
              <a:latin typeface="ＭＳ ゴシック" panose="020B0609070205080204" pitchFamily="49" charset="-128"/>
              <a:ea typeface="ＭＳ ゴシック" panose="020B0609070205080204" pitchFamily="49" charset="-128"/>
            </a:endParaRPr>
          </a:p>
          <a:p>
            <a:pPr eaLnBrk="1" hangingPunct="1"/>
            <a:r>
              <a:rPr lang="ja-JP" altLang="en-US" b="0" dirty="0">
                <a:latin typeface="ＭＳ ゴシック" panose="020B0609070205080204" pitchFamily="49" charset="-128"/>
                <a:ea typeface="ＭＳ ゴシック" panose="020B0609070205080204" pitchFamily="49" charset="-128"/>
              </a:rPr>
              <a:t>・災害時における初期消火や救命活動の支援など</a:t>
            </a:r>
          </a:p>
          <a:p>
            <a:pPr eaLnBrk="1" hangingPunct="1"/>
            <a:r>
              <a:rPr lang="ja-JP" altLang="en-US" b="0" dirty="0">
                <a:latin typeface="ＭＳ ゴシック" panose="020B0609070205080204" pitchFamily="49" charset="-128"/>
                <a:ea typeface="ＭＳ ゴシック" panose="020B0609070205080204" pitchFamily="49" charset="-128"/>
              </a:rPr>
              <a:t>・ライフラインの被害状況把握や、復旧情報の共有、それらに関する業者の共同手配など</a:t>
            </a:r>
          </a:p>
        </p:txBody>
      </p:sp>
      <p:sp>
        <p:nvSpPr>
          <p:cNvPr id="33799" name="Text Box 60"/>
          <p:cNvSpPr txBox="1">
            <a:spLocks noChangeArrowheads="1"/>
          </p:cNvSpPr>
          <p:nvPr/>
        </p:nvSpPr>
        <p:spPr bwMode="auto">
          <a:xfrm>
            <a:off x="735013" y="6178550"/>
            <a:ext cx="5399087"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528638" indent="-174625">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u="sng" dirty="0">
                <a:solidFill>
                  <a:schemeClr val="hlink"/>
                </a:solidFill>
                <a:latin typeface="ＭＳ ゴシック" panose="020B0609070205080204" pitchFamily="49" charset="-128"/>
                <a:ea typeface="ＭＳ ゴシック" panose="020B0609070205080204" pitchFamily="49" charset="-128"/>
              </a:rPr>
              <a:t>②</a:t>
            </a:r>
            <a:r>
              <a:rPr lang="ja-JP" altLang="en-US" sz="1200" b="0" u="sng" dirty="0">
                <a:solidFill>
                  <a:schemeClr val="hlink"/>
                </a:solidFill>
                <a:latin typeface="ＭＳ ゴシック" panose="020B0609070205080204" pitchFamily="49" charset="-128"/>
                <a:ea typeface="ＭＳ ゴシック" panose="020B0609070205080204" pitchFamily="49" charset="-128"/>
              </a:rPr>
              <a:t>同業他社との共助</a:t>
            </a:r>
          </a:p>
          <a:p>
            <a:pPr eaLnBrk="1" hangingPunct="1"/>
            <a:endParaRPr lang="ja-JP" altLang="en-US" sz="1200" b="0" dirty="0">
              <a:solidFill>
                <a:schemeClr val="hlink"/>
              </a:solidFill>
              <a:latin typeface="ＭＳ ゴシック" panose="020B0609070205080204" pitchFamily="49" charset="-128"/>
              <a:ea typeface="ＭＳ ゴシック" panose="020B0609070205080204" pitchFamily="49" charset="-128"/>
            </a:endParaRPr>
          </a:p>
          <a:p>
            <a:pPr eaLnBrk="1" hangingPunct="1">
              <a:buFont typeface="HG丸ｺﾞｼｯｸM-PRO" panose="020F0600000000000000" pitchFamily="50" charset="-128"/>
              <a:buChar char="※"/>
            </a:pPr>
            <a:r>
              <a:rPr lang="ja-JP" altLang="en-US" sz="1200" b="0" dirty="0">
                <a:latin typeface="ＭＳ ゴシック" panose="020B0609070205080204" pitchFamily="49" charset="-128"/>
                <a:ea typeface="ＭＳ ゴシック" panose="020B0609070205080204" pitchFamily="49" charset="-128"/>
              </a:rPr>
              <a:t>日頃からのネットワーク、信頼関係が重要ですので、普段からの取引や組合活動の中で、「勉強会」「セミナー」などの機会を通じて、話し合うことも重要です。</a:t>
            </a:r>
          </a:p>
          <a:p>
            <a:pPr eaLnBrk="1" hangingPunct="1"/>
            <a:endParaRPr lang="ja-JP" altLang="en-US" sz="800" b="0" dirty="0">
              <a:latin typeface="ＭＳ ゴシック" panose="020B0609070205080204" pitchFamily="49" charset="-128"/>
              <a:ea typeface="ＭＳ ゴシック" panose="020B0609070205080204" pitchFamily="49" charset="-128"/>
            </a:endParaRPr>
          </a:p>
          <a:p>
            <a:pPr eaLnBrk="1" hangingPunct="1"/>
            <a:r>
              <a:rPr lang="ja-JP" altLang="en-US" b="0" dirty="0">
                <a:latin typeface="ＭＳ ゴシック" panose="020B0609070205080204" pitchFamily="49" charset="-128"/>
                <a:ea typeface="ＭＳ ゴシック" panose="020B0609070205080204" pitchFamily="49" charset="-128"/>
              </a:rPr>
              <a:t>・施設、設備、要員の応援や一時的な生産請負など</a:t>
            </a:r>
          </a:p>
        </p:txBody>
      </p:sp>
      <p:sp>
        <p:nvSpPr>
          <p:cNvPr id="33800" name="Text Box 61"/>
          <p:cNvSpPr txBox="1">
            <a:spLocks noChangeArrowheads="1"/>
          </p:cNvSpPr>
          <p:nvPr/>
        </p:nvSpPr>
        <p:spPr bwMode="auto">
          <a:xfrm>
            <a:off x="735013" y="7545388"/>
            <a:ext cx="5399087" cy="200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7800" indent="-177800">
              <a:defRPr kumimoji="1" sz="1000" b="1">
                <a:solidFill>
                  <a:schemeClr val="tx1"/>
                </a:solidFill>
                <a:latin typeface="Arial" panose="020B0604020202020204" pitchFamily="34" charset="0"/>
                <a:ea typeface="HG丸ｺﾞｼｯｸM-PRO" panose="020F0600000000000000" pitchFamily="50" charset="-128"/>
              </a:defRPr>
            </a:lvl1pPr>
            <a:lvl2pPr marL="536575" indent="-179388">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u="sng" dirty="0">
                <a:solidFill>
                  <a:schemeClr val="hlink"/>
                </a:solidFill>
                <a:latin typeface="ＭＳ ゴシック" panose="020B0609070205080204" pitchFamily="49" charset="-128"/>
                <a:ea typeface="ＭＳ ゴシック" panose="020B0609070205080204" pitchFamily="49" charset="-128"/>
              </a:rPr>
              <a:t>③</a:t>
            </a:r>
            <a:r>
              <a:rPr lang="ja-JP" altLang="en-US" sz="1200" b="0" u="sng" dirty="0">
                <a:solidFill>
                  <a:schemeClr val="hlink"/>
                </a:solidFill>
                <a:latin typeface="ＭＳ ゴシック" panose="020B0609070205080204" pitchFamily="49" charset="-128"/>
                <a:ea typeface="ＭＳ ゴシック" panose="020B0609070205080204" pitchFamily="49" charset="-128"/>
              </a:rPr>
              <a:t>サプライチェーンにおける共助</a:t>
            </a:r>
          </a:p>
          <a:p>
            <a:pPr eaLnBrk="1" hangingPunct="1"/>
            <a:endParaRPr lang="ja-JP" altLang="en-US" b="0" dirty="0">
              <a:solidFill>
                <a:schemeClr val="hlink"/>
              </a:solidFill>
              <a:latin typeface="ＭＳ ゴシック" panose="020B0609070205080204" pitchFamily="49" charset="-128"/>
              <a:ea typeface="ＭＳ ゴシック" panose="020B0609070205080204" pitchFamily="49" charset="-128"/>
            </a:endParaRPr>
          </a:p>
          <a:p>
            <a:pPr eaLnBrk="1" hangingPunct="1">
              <a:buFont typeface="HG丸ｺﾞｼｯｸM-PRO" panose="020F0600000000000000" pitchFamily="50" charset="-128"/>
              <a:buChar char="※"/>
            </a:pPr>
            <a:r>
              <a:rPr lang="ja-JP" altLang="en-US" sz="1200" b="0" dirty="0">
                <a:latin typeface="ＭＳ ゴシック" panose="020B0609070205080204" pitchFamily="49" charset="-128"/>
                <a:ea typeface="ＭＳ ゴシック" panose="020B0609070205080204" pitchFamily="49" charset="-128"/>
              </a:rPr>
              <a:t>企業は、少なからずサプライチェーンの中に組み込まれています。</a:t>
            </a:r>
          </a:p>
          <a:p>
            <a:pPr eaLnBrk="1" hangingPunct="1">
              <a:buFont typeface="HG丸ｺﾞｼｯｸM-PRO" panose="020F0600000000000000" pitchFamily="50" charset="-128"/>
              <a:buChar char="※"/>
            </a:pPr>
            <a:r>
              <a:rPr lang="ja-JP" altLang="en-US" sz="1200" b="0" dirty="0">
                <a:latin typeface="ＭＳ ゴシック" panose="020B0609070205080204" pitchFamily="49" charset="-128"/>
                <a:ea typeface="ＭＳ ゴシック" panose="020B0609070205080204" pitchFamily="49" charset="-128"/>
              </a:rPr>
              <a:t>ＢＣＰをまとめていく上でも、重要な供給先、仕入先企業など各種取引先との関係を考慮・想定しながら整理していくことが重要です。</a:t>
            </a:r>
          </a:p>
          <a:p>
            <a:pPr eaLnBrk="1" hangingPunct="1">
              <a:buFont typeface="HG丸ｺﾞｼｯｸM-PRO" panose="020F0600000000000000" pitchFamily="50" charset="-128"/>
              <a:buChar char="※"/>
            </a:pPr>
            <a:r>
              <a:rPr lang="ja-JP" altLang="en-US" sz="1200" b="0" dirty="0">
                <a:latin typeface="ＭＳ ゴシック" panose="020B0609070205080204" pitchFamily="49" charset="-128"/>
                <a:ea typeface="ＭＳ ゴシック" panose="020B0609070205080204" pitchFamily="49" charset="-128"/>
              </a:rPr>
              <a:t>また、被災時においては、サプライチェーンの中でのあなたの会社の重要性・存在感が、その後の復旧や支援に大きく関わってきます。ここで作成したＢＣＰを取引先へ伝えるなど積極的にアピールすることで、あなたの会社の存在感も高まります。</a:t>
            </a:r>
          </a:p>
          <a:p>
            <a:pPr eaLnBrk="1" hangingPunct="1"/>
            <a:endParaRPr lang="ja-JP" altLang="en-US" sz="800" b="0" dirty="0">
              <a:latin typeface="ＭＳ ゴシック" panose="020B0609070205080204" pitchFamily="49" charset="-128"/>
              <a:ea typeface="ＭＳ ゴシック" panose="020B0609070205080204" pitchFamily="49" charset="-128"/>
            </a:endParaRPr>
          </a:p>
          <a:p>
            <a:pPr eaLnBrk="1" hangingPunct="1"/>
            <a:r>
              <a:rPr lang="ja-JP" altLang="en-US" b="0" dirty="0">
                <a:latin typeface="ＭＳ ゴシック" panose="020B0609070205080204" pitchFamily="49" charset="-128"/>
                <a:ea typeface="ＭＳ ゴシック" panose="020B0609070205080204" pitchFamily="49" charset="-128"/>
              </a:rPr>
              <a:t>・上位サプライヤーとの事前協議、応援要請など</a:t>
            </a:r>
          </a:p>
        </p:txBody>
      </p:sp>
      <p:graphicFrame>
        <p:nvGraphicFramePr>
          <p:cNvPr id="85077" name="Group 85"/>
          <p:cNvGraphicFramePr>
            <a:graphicFrameLocks noGrp="1"/>
          </p:cNvGraphicFramePr>
          <p:nvPr>
            <p:extLst>
              <p:ext uri="{D42A27DB-BD31-4B8C-83A1-F6EECF244321}">
                <p14:modId xmlns:p14="http://schemas.microsoft.com/office/powerpoint/2010/main" val="3484671908"/>
              </p:ext>
            </p:extLst>
          </p:nvPr>
        </p:nvGraphicFramePr>
        <p:xfrm>
          <a:off x="549275" y="2576513"/>
          <a:ext cx="5832475" cy="1708149"/>
        </p:xfrm>
        <a:graphic>
          <a:graphicData uri="http://schemas.openxmlformats.org/drawingml/2006/table">
            <a:tbl>
              <a:tblPr/>
              <a:tblGrid>
                <a:gridCol w="2089150">
                  <a:extLst>
                    <a:ext uri="{9D8B030D-6E8A-4147-A177-3AD203B41FA5}">
                      <a16:colId xmlns:a16="http://schemas.microsoft.com/office/drawing/2014/main" val="456581219"/>
                    </a:ext>
                  </a:extLst>
                </a:gridCol>
                <a:gridCol w="3743325">
                  <a:extLst>
                    <a:ext uri="{9D8B030D-6E8A-4147-A177-3AD203B41FA5}">
                      <a16:colId xmlns:a16="http://schemas.microsoft.com/office/drawing/2014/main" val="2175249321"/>
                    </a:ext>
                  </a:extLst>
                </a:gridCol>
              </a:tblGrid>
              <a:tr h="2841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連携対応策</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連携対応策の具体的な内容</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4066585871"/>
                  </a:ext>
                </a:extLst>
              </a:tr>
              <a:tr h="47466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3803163"/>
                  </a:ext>
                </a:extLst>
              </a:tr>
              <a:tr h="47466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81455177"/>
                  </a:ext>
                </a:extLst>
              </a:tr>
              <a:tr h="47466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67557856"/>
                  </a:ext>
                </a:extLst>
              </a:tr>
            </a:tbl>
          </a:graphicData>
        </a:graphic>
      </p:graphicFrame>
      <p:sp>
        <p:nvSpPr>
          <p:cNvPr id="85072" name="Text Box 80"/>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３２</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grpSp>
        <p:nvGrpSpPr>
          <p:cNvPr id="33819" name="Group 81"/>
          <p:cNvGrpSpPr>
            <a:grpSpLocks/>
          </p:cNvGrpSpPr>
          <p:nvPr/>
        </p:nvGrpSpPr>
        <p:grpSpPr bwMode="auto">
          <a:xfrm>
            <a:off x="4724400" y="822325"/>
            <a:ext cx="1584325" cy="314325"/>
            <a:chOff x="2675" y="4828"/>
            <a:chExt cx="998" cy="198"/>
          </a:xfrm>
        </p:grpSpPr>
        <p:sp>
          <p:nvSpPr>
            <p:cNvPr id="33822" name="AutoShape 82"/>
            <p:cNvSpPr>
              <a:spLocks noChangeArrowheads="1"/>
            </p:cNvSpPr>
            <p:nvPr/>
          </p:nvSpPr>
          <p:spPr bwMode="auto">
            <a:xfrm>
              <a:off x="2675" y="4828"/>
              <a:ext cx="998" cy="198"/>
            </a:xfrm>
            <a:prstGeom prst="roundRect">
              <a:avLst>
                <a:gd name="adj" fmla="val 16667"/>
              </a:avLst>
            </a:prstGeom>
            <a:solidFill>
              <a:schemeClr val="bg1"/>
            </a:solidFill>
            <a:ln w="19050">
              <a:solidFill>
                <a:srgbClr val="0000FF"/>
              </a:solidFill>
              <a:round/>
              <a:headEnd/>
              <a:tailEnd/>
            </a:ln>
            <a:effectLst>
              <a:outerShdw dist="17961" dir="2700000" algn="ctr" rotWithShape="0">
                <a:schemeClr val="bg2"/>
              </a:outerShdw>
            </a:effec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dirty="0">
                  <a:solidFill>
                    <a:srgbClr val="0066FF"/>
                  </a:solidFill>
                  <a:latin typeface="ＭＳ ゴシック" panose="020B0609070205080204" pitchFamily="49" charset="-128"/>
                  <a:ea typeface="ＭＳ ゴシック" panose="020B0609070205080204" pitchFamily="49" charset="-128"/>
                </a:rPr>
                <a:t>連携が有効！</a:t>
              </a:r>
            </a:p>
          </p:txBody>
        </p:sp>
        <p:pic>
          <p:nvPicPr>
            <p:cNvPr id="33823" name="Picture 83" descr="j03054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7" y="4828"/>
              <a:ext cx="234"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820" name="Text Box 84"/>
          <p:cNvSpPr txBox="1">
            <a:spLocks noChangeArrowheads="1"/>
          </p:cNvSpPr>
          <p:nvPr/>
        </p:nvSpPr>
        <p:spPr bwMode="auto">
          <a:xfrm>
            <a:off x="549275" y="4519613"/>
            <a:ext cx="797311"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buFont typeface="HG丸ｺﾞｼｯｸM-PRO" panose="020F0600000000000000" pitchFamily="50" charset="-128"/>
              <a:buNone/>
            </a:pPr>
            <a:r>
              <a:rPr lang="ja-JP" altLang="en-US" sz="1200" b="0" dirty="0">
                <a:latin typeface="ＭＳ ゴシック" panose="020B0609070205080204" pitchFamily="49" charset="-128"/>
                <a:ea typeface="ＭＳ ゴシック" panose="020B0609070205080204" pitchFamily="49" charset="-128"/>
              </a:rPr>
              <a:t>（参考）</a:t>
            </a:r>
          </a:p>
        </p:txBody>
      </p:sp>
      <p:sp>
        <p:nvSpPr>
          <p:cNvPr id="33821" name="Rectangle 88"/>
          <p:cNvSpPr>
            <a:spLocks noChangeArrowheads="1"/>
          </p:cNvSpPr>
          <p:nvPr/>
        </p:nvSpPr>
        <p:spPr bwMode="auto">
          <a:xfrm>
            <a:off x="661988" y="4808538"/>
            <a:ext cx="5545137" cy="4752975"/>
          </a:xfrm>
          <a:prstGeom prst="rect">
            <a:avLst/>
          </a:prstGeom>
          <a:noFill/>
          <a:ln w="28575">
            <a:solidFill>
              <a:schemeClr val="bg2"/>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241" name="Group 449"/>
          <p:cNvGraphicFramePr>
            <a:graphicFrameLocks noGrp="1"/>
          </p:cNvGraphicFramePr>
          <p:nvPr>
            <p:extLst>
              <p:ext uri="{D42A27DB-BD31-4B8C-83A1-F6EECF244321}">
                <p14:modId xmlns:p14="http://schemas.microsoft.com/office/powerpoint/2010/main" val="2638526267"/>
              </p:ext>
            </p:extLst>
          </p:nvPr>
        </p:nvGraphicFramePr>
        <p:xfrm>
          <a:off x="404813" y="2346325"/>
          <a:ext cx="6159500" cy="4013304"/>
        </p:xfrm>
        <a:graphic>
          <a:graphicData uri="http://schemas.openxmlformats.org/drawingml/2006/table">
            <a:tbl>
              <a:tblPr/>
              <a:tblGrid>
                <a:gridCol w="882650">
                  <a:extLst>
                    <a:ext uri="{9D8B030D-6E8A-4147-A177-3AD203B41FA5}">
                      <a16:colId xmlns:a16="http://schemas.microsoft.com/office/drawing/2014/main" val="3462836306"/>
                    </a:ext>
                  </a:extLst>
                </a:gridCol>
                <a:gridCol w="795337">
                  <a:extLst>
                    <a:ext uri="{9D8B030D-6E8A-4147-A177-3AD203B41FA5}">
                      <a16:colId xmlns:a16="http://schemas.microsoft.com/office/drawing/2014/main" val="3870143267"/>
                    </a:ext>
                  </a:extLst>
                </a:gridCol>
                <a:gridCol w="795338">
                  <a:extLst>
                    <a:ext uri="{9D8B030D-6E8A-4147-A177-3AD203B41FA5}">
                      <a16:colId xmlns:a16="http://schemas.microsoft.com/office/drawing/2014/main" val="1236317780"/>
                    </a:ext>
                  </a:extLst>
                </a:gridCol>
                <a:gridCol w="766762">
                  <a:extLst>
                    <a:ext uri="{9D8B030D-6E8A-4147-A177-3AD203B41FA5}">
                      <a16:colId xmlns:a16="http://schemas.microsoft.com/office/drawing/2014/main" val="3522242512"/>
                    </a:ext>
                  </a:extLst>
                </a:gridCol>
                <a:gridCol w="1008063">
                  <a:extLst>
                    <a:ext uri="{9D8B030D-6E8A-4147-A177-3AD203B41FA5}">
                      <a16:colId xmlns:a16="http://schemas.microsoft.com/office/drawing/2014/main" val="2296760656"/>
                    </a:ext>
                  </a:extLst>
                </a:gridCol>
                <a:gridCol w="830262">
                  <a:extLst>
                    <a:ext uri="{9D8B030D-6E8A-4147-A177-3AD203B41FA5}">
                      <a16:colId xmlns:a16="http://schemas.microsoft.com/office/drawing/2014/main" val="2840961059"/>
                    </a:ext>
                  </a:extLst>
                </a:gridCol>
                <a:gridCol w="1081088">
                  <a:extLst>
                    <a:ext uri="{9D8B030D-6E8A-4147-A177-3AD203B41FA5}">
                      <a16:colId xmlns:a16="http://schemas.microsoft.com/office/drawing/2014/main" val="2411451688"/>
                    </a:ext>
                  </a:extLst>
                </a:gridCol>
              </a:tblGrid>
              <a:tr h="243807">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情報・文書名</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担当部署</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担当者</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記録媒体</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バックアップ手段</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205632087"/>
                  </a:ext>
                </a:extLst>
              </a:tr>
              <a:tr h="243807">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方法</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頻度</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保管場所</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531217586"/>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23773645"/>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41481054"/>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41891972"/>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40794458"/>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09537013"/>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62581288"/>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53289192"/>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53212017"/>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57580256"/>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19557318"/>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96076846"/>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64324484"/>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51062654"/>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52790498"/>
                  </a:ext>
                </a:extLst>
              </a:tr>
            </a:tbl>
          </a:graphicData>
        </a:graphic>
      </p:graphicFrame>
      <p:sp>
        <p:nvSpPr>
          <p:cNvPr id="34951" name="Text Box 65"/>
          <p:cNvSpPr txBox="1">
            <a:spLocks noChangeArrowheads="1"/>
          </p:cNvSpPr>
          <p:nvPr/>
        </p:nvSpPr>
        <p:spPr bwMode="auto">
          <a:xfrm>
            <a:off x="0" y="148519"/>
            <a:ext cx="410881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様式⑪</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重要な情報のバックアップ</a:t>
            </a:r>
          </a:p>
        </p:txBody>
      </p:sp>
      <p:sp>
        <p:nvSpPr>
          <p:cNvPr id="34219" name="Text Box 427"/>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３３</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34954" name="Text Box 445"/>
          <p:cNvSpPr txBox="1">
            <a:spLocks noChangeArrowheads="1"/>
          </p:cNvSpPr>
          <p:nvPr/>
        </p:nvSpPr>
        <p:spPr bwMode="auto">
          <a:xfrm>
            <a:off x="404813" y="776288"/>
            <a:ext cx="6119812" cy="13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8900" indent="-88900">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ts val="0"/>
              </a:spcBef>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p>
          <a:p>
            <a:pPr marL="90000" indent="-90000" eaLnBrk="1" hangingPunct="1">
              <a:spcBef>
                <a:spcPts val="0"/>
              </a:spcBef>
              <a:spcAft>
                <a:spcPts val="600"/>
              </a:spcAft>
              <a:buFontTx/>
              <a:buChar char="•"/>
            </a:pPr>
            <a:r>
              <a:rPr lang="ja-JP" altLang="en-US" b="0" dirty="0">
                <a:latin typeface="ＭＳ ゴシック" panose="020B0609070205080204" pitchFamily="49" charset="-128"/>
                <a:ea typeface="ＭＳ ゴシック" panose="020B0609070205080204" pitchFamily="49" charset="-128"/>
              </a:rPr>
              <a:t>大量のデータや文書のバックアップには、コストや手間がかかります。特に、被災時において不可欠となるデータ・文書は何かを十分整理し、適切にバックアップを図りましょう。</a:t>
            </a:r>
          </a:p>
          <a:p>
            <a:pPr marL="90000" indent="-90000" eaLnBrk="1" hangingPunct="1">
              <a:spcBef>
                <a:spcPts val="0"/>
              </a:spcBef>
              <a:spcAft>
                <a:spcPts val="600"/>
              </a:spcAft>
              <a:buFontTx/>
              <a:buChar char="•"/>
            </a:pPr>
            <a:r>
              <a:rPr lang="ja-JP" altLang="en-US" b="0" dirty="0">
                <a:latin typeface="ＭＳ ゴシック" panose="020B0609070205080204" pitchFamily="49" charset="-128"/>
                <a:ea typeface="ＭＳ ゴシック" panose="020B0609070205080204" pitchFamily="49" charset="-128"/>
              </a:rPr>
              <a:t>情報システムやデータへの依存度が高い場合には、別途バックアップデータでの業務再開手順などを</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マニュアル化しておく必要があります。</a:t>
            </a:r>
            <a:r>
              <a:rPr lang="ja-JP" altLang="en-US" dirty="0">
                <a:latin typeface="ＭＳ ゴシック" panose="020B0609070205080204" pitchFamily="49" charset="-128"/>
                <a:ea typeface="ＭＳ ゴシック" panose="020B0609070205080204" pitchFamily="49" charset="-128"/>
              </a:rPr>
              <a:t> </a:t>
            </a:r>
            <a:r>
              <a:rPr lang="ja-JP" altLang="en-US" b="0" dirty="0">
                <a:latin typeface="ＭＳ ゴシック" panose="020B0609070205080204" pitchFamily="49" charset="-128"/>
                <a:ea typeface="ＭＳ ゴシック" panose="020B0609070205080204" pitchFamily="49" charset="-128"/>
              </a:rPr>
              <a:t>　</a:t>
            </a:r>
          </a:p>
          <a:p>
            <a:pPr eaLnBrk="1" hangingPunct="1">
              <a:spcBef>
                <a:spcPts val="0"/>
              </a:spcBef>
              <a:spcAft>
                <a:spcPts val="600"/>
              </a:spcAft>
            </a:pPr>
            <a:r>
              <a:rPr lang="ja-JP" altLang="en-US" b="0" dirty="0">
                <a:solidFill>
                  <a:schemeClr val="bg2"/>
                </a:solidFill>
                <a:latin typeface="ＭＳ ゴシック" panose="020B0609070205080204" pitchFamily="49" charset="-128"/>
                <a:ea typeface="ＭＳ ゴシック" panose="020B0609070205080204" pitchFamily="49" charset="-128"/>
              </a:rPr>
              <a:t>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Text Box 3"/>
          <p:cNvSpPr txBox="1">
            <a:spLocks noChangeArrowheads="1"/>
          </p:cNvSpPr>
          <p:nvPr/>
        </p:nvSpPr>
        <p:spPr bwMode="auto">
          <a:xfrm>
            <a:off x="0" y="128464"/>
            <a:ext cx="31854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様式⑫</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従業員携帯カード</a:t>
            </a:r>
          </a:p>
        </p:txBody>
      </p:sp>
      <p:sp>
        <p:nvSpPr>
          <p:cNvPr id="35846" name="Text Box 6"/>
          <p:cNvSpPr txBox="1">
            <a:spLocks noChangeArrowheads="1"/>
          </p:cNvSpPr>
          <p:nvPr/>
        </p:nvSpPr>
        <p:spPr bwMode="auto">
          <a:xfrm>
            <a:off x="165100" y="653954"/>
            <a:ext cx="652462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p>
          <a:p>
            <a:pPr marL="90000" marR="0" lvl="0" indent="-90000" algn="l" defTabSz="914400" rtl="0" eaLnBrk="1" fontAlgn="base" latinLnBrk="0" hangingPunct="1">
              <a:spcBef>
                <a:spcPct val="0"/>
              </a:spcBef>
              <a:spcAft>
                <a:spcPts val="600"/>
              </a:spcAft>
              <a:buClrTx/>
              <a:buSzTx/>
              <a:buFont typeface="Arial" panose="020B0604020202020204" pitchFamily="34" charset="0"/>
              <a:buChar char="•"/>
              <a:tabLst/>
              <a:defRPr/>
            </a:pPr>
            <a:r>
              <a:rPr kumimoji="1" lang="ja-JP" altLang="en-US"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各部署、各従業員が、被災時の連絡先や自分のやるべきことについて記入しましょう。</a:t>
            </a:r>
          </a:p>
          <a:p>
            <a:pPr marL="90000" marR="0" lvl="0" indent="-90000" algn="l" defTabSz="914400" rtl="0" eaLnBrk="1" fontAlgn="base" latinLnBrk="0" hangingPunct="1">
              <a:spcBef>
                <a:spcPct val="0"/>
              </a:spcBef>
              <a:spcAft>
                <a:spcPts val="600"/>
              </a:spcAft>
              <a:buClrTx/>
              <a:buSzTx/>
              <a:buFont typeface="Arial" panose="020B0604020202020204" pitchFamily="34" charset="0"/>
              <a:buChar char="•"/>
              <a:tabLst/>
              <a:defRPr/>
            </a:pPr>
            <a:r>
              <a:rPr kumimoji="1" lang="ja-JP" altLang="en-US"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記入したものは、定期入れや財布に収め常に、携行するようにしてください。</a:t>
            </a:r>
          </a:p>
        </p:txBody>
      </p:sp>
      <p:sp>
        <p:nvSpPr>
          <p:cNvPr id="76813" name="Text Box 13"/>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３４</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35848" name="Text Box 18"/>
          <p:cNvSpPr txBox="1">
            <a:spLocks noChangeArrowheads="1"/>
          </p:cNvSpPr>
          <p:nvPr/>
        </p:nvSpPr>
        <p:spPr bwMode="auto">
          <a:xfrm>
            <a:off x="1557338" y="3873500"/>
            <a:ext cx="3600450" cy="1510286"/>
          </a:xfrm>
          <a:prstGeom prst="rect">
            <a:avLst/>
          </a:prstGeom>
          <a:solidFill>
            <a:schemeClr val="bg1"/>
          </a:solidFill>
          <a:ln>
            <a:noFill/>
          </a:ln>
          <a:effectLst/>
          <a:extLs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6000" dirty="0">
                <a:solidFill>
                  <a:srgbClr val="3333FF"/>
                </a:solidFill>
                <a:latin typeface="ＭＳ ゴシック" panose="020B0609070205080204" pitchFamily="49" charset="-128"/>
                <a:ea typeface="ＭＳ ゴシック" panose="020B0609070205080204" pitchFamily="49" charset="-128"/>
              </a:rPr>
              <a:t>別途作成</a:t>
            </a:r>
          </a:p>
          <a:p>
            <a:pPr algn="ctr" eaLnBrk="1" hangingPunct="1"/>
            <a:r>
              <a:rPr lang="ja-JP" altLang="en-US" sz="3200" dirty="0">
                <a:solidFill>
                  <a:srgbClr val="3333FF"/>
                </a:solidFill>
                <a:latin typeface="ＭＳ ゴシック" panose="020B0609070205080204" pitchFamily="49" charset="-128"/>
                <a:ea typeface="ＭＳ ゴシック" panose="020B0609070205080204" pitchFamily="49" charset="-128"/>
              </a:rPr>
              <a:t>（別ファイル）</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1172" name="Group 100"/>
          <p:cNvGraphicFramePr>
            <a:graphicFrameLocks noGrp="1"/>
          </p:cNvGraphicFramePr>
          <p:nvPr>
            <p:extLst>
              <p:ext uri="{D42A27DB-BD31-4B8C-83A1-F6EECF244321}">
                <p14:modId xmlns:p14="http://schemas.microsoft.com/office/powerpoint/2010/main" val="330758127"/>
              </p:ext>
            </p:extLst>
          </p:nvPr>
        </p:nvGraphicFramePr>
        <p:xfrm>
          <a:off x="1052513" y="4232275"/>
          <a:ext cx="4714900" cy="3684588"/>
        </p:xfrm>
        <a:graphic>
          <a:graphicData uri="http://schemas.openxmlformats.org/drawingml/2006/table">
            <a:tbl>
              <a:tblPr/>
              <a:tblGrid>
                <a:gridCol w="720000">
                  <a:extLst>
                    <a:ext uri="{9D8B030D-6E8A-4147-A177-3AD203B41FA5}">
                      <a16:colId xmlns:a16="http://schemas.microsoft.com/office/drawing/2014/main" val="4235601171"/>
                    </a:ext>
                  </a:extLst>
                </a:gridCol>
                <a:gridCol w="180000">
                  <a:extLst>
                    <a:ext uri="{9D8B030D-6E8A-4147-A177-3AD203B41FA5}">
                      <a16:colId xmlns:a16="http://schemas.microsoft.com/office/drawing/2014/main" val="939831996"/>
                    </a:ext>
                  </a:extLst>
                </a:gridCol>
                <a:gridCol w="540000">
                  <a:extLst>
                    <a:ext uri="{9D8B030D-6E8A-4147-A177-3AD203B41FA5}">
                      <a16:colId xmlns:a16="http://schemas.microsoft.com/office/drawing/2014/main" val="258576584"/>
                    </a:ext>
                  </a:extLst>
                </a:gridCol>
                <a:gridCol w="180000">
                  <a:extLst>
                    <a:ext uri="{9D8B030D-6E8A-4147-A177-3AD203B41FA5}">
                      <a16:colId xmlns:a16="http://schemas.microsoft.com/office/drawing/2014/main" val="1130636994"/>
                    </a:ext>
                  </a:extLst>
                </a:gridCol>
                <a:gridCol w="540000">
                  <a:extLst>
                    <a:ext uri="{9D8B030D-6E8A-4147-A177-3AD203B41FA5}">
                      <a16:colId xmlns:a16="http://schemas.microsoft.com/office/drawing/2014/main" val="1184238443"/>
                    </a:ext>
                  </a:extLst>
                </a:gridCol>
                <a:gridCol w="180000">
                  <a:extLst>
                    <a:ext uri="{9D8B030D-6E8A-4147-A177-3AD203B41FA5}">
                      <a16:colId xmlns:a16="http://schemas.microsoft.com/office/drawing/2014/main" val="3343137181"/>
                    </a:ext>
                  </a:extLst>
                </a:gridCol>
                <a:gridCol w="2374900">
                  <a:extLst>
                    <a:ext uri="{9D8B030D-6E8A-4147-A177-3AD203B41FA5}">
                      <a16:colId xmlns:a16="http://schemas.microsoft.com/office/drawing/2014/main" val="1836158603"/>
                    </a:ext>
                  </a:extLst>
                </a:gridCol>
              </a:tblGrid>
              <a:tr h="396875">
                <a:tc gridSpan="7">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承認欄（作成・点検・更新時に記載）</a:t>
                      </a: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EAEAEA"/>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537672576"/>
                  </a:ext>
                </a:extLst>
              </a:tr>
              <a:tr h="376238">
                <a:tc gridSpan="6">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承認日</a:t>
                      </a: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EAEAEA"/>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承認者</a:t>
                      </a: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592229441"/>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0235000"/>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99209976"/>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8073575"/>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572799"/>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68550795"/>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58641998"/>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74941594"/>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374"/>
          <p:cNvSpPr>
            <a:spLocks noChangeArrowheads="1"/>
          </p:cNvSpPr>
          <p:nvPr/>
        </p:nvSpPr>
        <p:spPr bwMode="auto">
          <a:xfrm rot="338895">
            <a:off x="4868863" y="8913813"/>
            <a:ext cx="1584325" cy="576262"/>
          </a:xfrm>
          <a:prstGeom prst="irregularSeal2">
            <a:avLst/>
          </a:prstGeom>
          <a:solidFill>
            <a:schemeClr val="bg1"/>
          </a:solidFill>
          <a:ln w="28575" cap="rnd">
            <a:solidFill>
              <a:schemeClr val="bg2"/>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6147" name="Freeform 369"/>
          <p:cNvSpPr>
            <a:spLocks/>
          </p:cNvSpPr>
          <p:nvPr/>
        </p:nvSpPr>
        <p:spPr bwMode="auto">
          <a:xfrm>
            <a:off x="908050" y="5308600"/>
            <a:ext cx="5834063" cy="3532188"/>
          </a:xfrm>
          <a:custGeom>
            <a:avLst/>
            <a:gdLst>
              <a:gd name="T0" fmla="*/ 0 w 3584"/>
              <a:gd name="T1" fmla="*/ 0 h 2222"/>
              <a:gd name="T2" fmla="*/ 2147483646 w 3584"/>
              <a:gd name="T3" fmla="*/ 0 h 2222"/>
              <a:gd name="T4" fmla="*/ 2147483646 w 3584"/>
              <a:gd name="T5" fmla="*/ 2147483646 h 2222"/>
              <a:gd name="T6" fmla="*/ 2147483646 w 3584"/>
              <a:gd name="T7" fmla="*/ 2147483646 h 2222"/>
              <a:gd name="T8" fmla="*/ 2147483646 w 3584"/>
              <a:gd name="T9" fmla="*/ 2147483646 h 2222"/>
              <a:gd name="T10" fmla="*/ 0 w 3584"/>
              <a:gd name="T11" fmla="*/ 2147483646 h 2222"/>
              <a:gd name="T12" fmla="*/ 0 w 3584"/>
              <a:gd name="T13" fmla="*/ 0 h 22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84" h="2222">
                <a:moveTo>
                  <a:pt x="0" y="0"/>
                </a:moveTo>
                <a:lnTo>
                  <a:pt x="3584" y="0"/>
                </a:lnTo>
                <a:lnTo>
                  <a:pt x="3584" y="2222"/>
                </a:lnTo>
                <a:lnTo>
                  <a:pt x="1769" y="2222"/>
                </a:lnTo>
                <a:lnTo>
                  <a:pt x="1769" y="862"/>
                </a:lnTo>
                <a:lnTo>
                  <a:pt x="0" y="862"/>
                </a:lnTo>
                <a:lnTo>
                  <a:pt x="0" y="0"/>
                </a:lnTo>
                <a:close/>
              </a:path>
            </a:pathLst>
          </a:custGeom>
          <a:solidFill>
            <a:schemeClr val="bg1"/>
          </a:solidFill>
          <a:ln w="38100" cap="rnd" cmpd="sng">
            <a:solidFill>
              <a:schemeClr val="bg2"/>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148" name="Text Box 7"/>
          <p:cNvSpPr txBox="1">
            <a:spLocks noChangeArrowheads="1"/>
          </p:cNvSpPr>
          <p:nvPr/>
        </p:nvSpPr>
        <p:spPr bwMode="auto">
          <a:xfrm>
            <a:off x="1052513" y="704850"/>
            <a:ext cx="4752975" cy="4483100"/>
          </a:xfrm>
          <a:prstGeom prst="rect">
            <a:avLst/>
          </a:prstGeom>
          <a:solidFill>
            <a:schemeClr val="bg1"/>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dirty="0">
                <a:latin typeface="ＭＳ ゴシック" panose="020B0609070205080204" pitchFamily="49" charset="-128"/>
                <a:ea typeface="ＭＳ ゴシック" panose="020B0609070205080204" pitchFamily="49" charset="-128"/>
              </a:rPr>
              <a:t>①</a:t>
            </a:r>
            <a:r>
              <a:rPr lang="ja-JP" altLang="en-US" sz="1200" b="0" dirty="0">
                <a:latin typeface="ＭＳ ゴシック" panose="020B0609070205080204" pitchFamily="49" charset="-128"/>
                <a:ea typeface="ＭＳ ゴシック" panose="020B0609070205080204" pitchFamily="49" charset="-128"/>
              </a:rPr>
              <a:t>事業継続の核となる計画を立案する！</a:t>
            </a: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en-US" altLang="ja-JP" sz="1200" b="0" dirty="0">
              <a:latin typeface="ＭＳ ゴシック" panose="020B0609070205080204" pitchFamily="49" charset="-128"/>
              <a:ea typeface="ＭＳ ゴシック" panose="020B0609070205080204" pitchFamily="49" charset="-128"/>
            </a:endParaRPr>
          </a:p>
        </p:txBody>
      </p:sp>
      <p:sp>
        <p:nvSpPr>
          <p:cNvPr id="6149" name="Text Box 4"/>
          <p:cNvSpPr txBox="1">
            <a:spLocks noChangeArrowheads="1"/>
          </p:cNvSpPr>
          <p:nvPr/>
        </p:nvSpPr>
        <p:spPr bwMode="auto">
          <a:xfrm>
            <a:off x="76200" y="133350"/>
            <a:ext cx="1327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800" b="0" dirty="0">
                <a:latin typeface="ＭＳ ゴシック" panose="020B0609070205080204" pitchFamily="49" charset="-128"/>
                <a:ea typeface="ＭＳ ゴシック" panose="020B0609070205080204" pitchFamily="49" charset="-128"/>
              </a:rPr>
              <a:t>検討の流れ</a:t>
            </a:r>
          </a:p>
        </p:txBody>
      </p:sp>
      <p:sp>
        <p:nvSpPr>
          <p:cNvPr id="6150" name="Text Box 9"/>
          <p:cNvSpPr txBox="1">
            <a:spLocks noChangeArrowheads="1"/>
          </p:cNvSpPr>
          <p:nvPr/>
        </p:nvSpPr>
        <p:spPr bwMode="auto">
          <a:xfrm>
            <a:off x="1052513" y="6886575"/>
            <a:ext cx="2593975" cy="1379538"/>
          </a:xfrm>
          <a:prstGeom prst="rect">
            <a:avLst/>
          </a:prstGeom>
          <a:solidFill>
            <a:schemeClr val="bg1"/>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dirty="0">
                <a:latin typeface="ＭＳ ゴシック" panose="020B0609070205080204" pitchFamily="49" charset="-128"/>
                <a:ea typeface="ＭＳ ゴシック" panose="020B0609070205080204" pitchFamily="49" charset="-128"/>
              </a:rPr>
              <a:t>③</a:t>
            </a:r>
            <a:r>
              <a:rPr lang="ja-JP" altLang="en-US" sz="1200" b="0" dirty="0">
                <a:latin typeface="ＭＳ ゴシック" panose="020B0609070205080204" pitchFamily="49" charset="-128"/>
                <a:ea typeface="ＭＳ ゴシック" panose="020B0609070205080204" pitchFamily="49" charset="-128"/>
              </a:rPr>
              <a:t>計画の確認・見直しをする！</a:t>
            </a: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en-US" altLang="ja-JP" sz="1200" b="0" dirty="0">
              <a:latin typeface="ＭＳ ゴシック" panose="020B0609070205080204" pitchFamily="49" charset="-128"/>
              <a:ea typeface="ＭＳ ゴシック" panose="020B0609070205080204" pitchFamily="49" charset="-128"/>
            </a:endParaRPr>
          </a:p>
        </p:txBody>
      </p:sp>
      <p:sp>
        <p:nvSpPr>
          <p:cNvPr id="6151" name="Text Box 10"/>
          <p:cNvSpPr txBox="1">
            <a:spLocks noChangeArrowheads="1"/>
          </p:cNvSpPr>
          <p:nvPr/>
        </p:nvSpPr>
        <p:spPr bwMode="auto">
          <a:xfrm>
            <a:off x="1052513" y="5600700"/>
            <a:ext cx="2593975" cy="831850"/>
          </a:xfrm>
          <a:prstGeom prst="rect">
            <a:avLst/>
          </a:prstGeom>
          <a:solidFill>
            <a:schemeClr val="bg1"/>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dirty="0">
                <a:latin typeface="ＭＳ ゴシック" panose="020B0609070205080204" pitchFamily="49" charset="-128"/>
                <a:ea typeface="ＭＳ ゴシック" panose="020B0609070205080204" pitchFamily="49" charset="-128"/>
              </a:rPr>
              <a:t>②</a:t>
            </a:r>
            <a:r>
              <a:rPr lang="ja-JP" altLang="en-US" sz="1200" b="0" dirty="0">
                <a:latin typeface="ＭＳ ゴシック" panose="020B0609070205080204" pitchFamily="49" charset="-128"/>
                <a:ea typeface="ＭＳ ゴシック" panose="020B0609070205080204" pitchFamily="49" charset="-128"/>
              </a:rPr>
              <a:t>計画の対応手順を決める！</a:t>
            </a: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en-US" altLang="ja-JP" sz="1200" b="0" dirty="0">
              <a:latin typeface="ＭＳ ゴシック" panose="020B0609070205080204" pitchFamily="49" charset="-128"/>
              <a:ea typeface="ＭＳ ゴシック" panose="020B0609070205080204" pitchFamily="49" charset="-128"/>
            </a:endParaRPr>
          </a:p>
        </p:txBody>
      </p:sp>
      <p:graphicFrame>
        <p:nvGraphicFramePr>
          <p:cNvPr id="119303" name="Group 519"/>
          <p:cNvGraphicFramePr>
            <a:graphicFrameLocks noGrp="1"/>
          </p:cNvGraphicFramePr>
          <p:nvPr/>
        </p:nvGraphicFramePr>
        <p:xfrm>
          <a:off x="1481138" y="1065213"/>
          <a:ext cx="2955925" cy="290512"/>
        </p:xfrm>
        <a:graphic>
          <a:graphicData uri="http://schemas.openxmlformats.org/drawingml/2006/table">
            <a:tbl>
              <a:tblPr/>
              <a:tblGrid>
                <a:gridCol w="2955925">
                  <a:extLst>
                    <a:ext uri="{9D8B030D-6E8A-4147-A177-3AD203B41FA5}">
                      <a16:colId xmlns:a16="http://schemas.microsoft.com/office/drawing/2014/main" val="42664295"/>
                    </a:ext>
                  </a:extLst>
                </a:gridCol>
              </a:tblGrid>
              <a:tr h="29051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ＢＣＰ基本方針の決定</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C864"/>
                    </a:solidFill>
                  </a:tcPr>
                </a:tc>
                <a:extLst>
                  <a:ext uri="{0D108BD9-81ED-4DB2-BD59-A6C34878D82A}">
                    <a16:rowId xmlns:a16="http://schemas.microsoft.com/office/drawing/2014/main" val="223317760"/>
                  </a:ext>
                </a:extLst>
              </a:tr>
            </a:tbl>
          </a:graphicData>
        </a:graphic>
      </p:graphicFrame>
      <p:graphicFrame>
        <p:nvGraphicFramePr>
          <p:cNvPr id="119302" name="Group 518"/>
          <p:cNvGraphicFramePr>
            <a:graphicFrameLocks noGrp="1"/>
          </p:cNvGraphicFramePr>
          <p:nvPr/>
        </p:nvGraphicFramePr>
        <p:xfrm>
          <a:off x="1481138" y="1570038"/>
          <a:ext cx="2955925" cy="868363"/>
        </p:xfrm>
        <a:graphic>
          <a:graphicData uri="http://schemas.openxmlformats.org/drawingml/2006/table">
            <a:tbl>
              <a:tblPr/>
              <a:tblGrid>
                <a:gridCol w="2955925">
                  <a:extLst>
                    <a:ext uri="{9D8B030D-6E8A-4147-A177-3AD203B41FA5}">
                      <a16:colId xmlns:a16="http://schemas.microsoft.com/office/drawing/2014/main" val="321073177"/>
                    </a:ext>
                  </a:extLst>
                </a:gridCol>
              </a:tblGrid>
              <a:tr h="28892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　対象とする災害</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E5E5"/>
                    </a:solidFill>
                  </a:tcPr>
                </a:tc>
                <a:extLst>
                  <a:ext uri="{0D108BD9-81ED-4DB2-BD59-A6C34878D82A}">
                    <a16:rowId xmlns:a16="http://schemas.microsoft.com/office/drawing/2014/main" val="1620148189"/>
                  </a:ext>
                </a:extLst>
              </a:tr>
              <a:tr h="28892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　重要業務の決定</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E5E5"/>
                    </a:solidFill>
                  </a:tcPr>
                </a:tc>
                <a:extLst>
                  <a:ext uri="{0D108BD9-81ED-4DB2-BD59-A6C34878D82A}">
                    <a16:rowId xmlns:a16="http://schemas.microsoft.com/office/drawing/2014/main" val="1889798945"/>
                  </a:ext>
                </a:extLst>
              </a:tr>
              <a:tr h="29051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　目標とする復旧時間の決定</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E5E5"/>
                    </a:solidFill>
                  </a:tcPr>
                </a:tc>
                <a:extLst>
                  <a:ext uri="{0D108BD9-81ED-4DB2-BD59-A6C34878D82A}">
                    <a16:rowId xmlns:a16="http://schemas.microsoft.com/office/drawing/2014/main" val="1663558728"/>
                  </a:ext>
                </a:extLst>
              </a:tr>
            </a:tbl>
          </a:graphicData>
        </a:graphic>
      </p:graphicFrame>
      <p:graphicFrame>
        <p:nvGraphicFramePr>
          <p:cNvPr id="119271" name="Group 487"/>
          <p:cNvGraphicFramePr>
            <a:graphicFrameLocks noGrp="1"/>
          </p:cNvGraphicFramePr>
          <p:nvPr/>
        </p:nvGraphicFramePr>
        <p:xfrm>
          <a:off x="1481138" y="3473450"/>
          <a:ext cx="2981325" cy="685800"/>
        </p:xfrm>
        <a:graphic>
          <a:graphicData uri="http://schemas.openxmlformats.org/drawingml/2006/table">
            <a:tbl>
              <a:tblPr/>
              <a:tblGrid>
                <a:gridCol w="208260">
                  <a:extLst>
                    <a:ext uri="{9D8B030D-6E8A-4147-A177-3AD203B41FA5}">
                      <a16:colId xmlns:a16="http://schemas.microsoft.com/office/drawing/2014/main" val="3835043809"/>
                    </a:ext>
                  </a:extLst>
                </a:gridCol>
                <a:gridCol w="2773065">
                  <a:extLst>
                    <a:ext uri="{9D8B030D-6E8A-4147-A177-3AD203B41FA5}">
                      <a16:colId xmlns:a16="http://schemas.microsoft.com/office/drawing/2014/main" val="3430842973"/>
                    </a:ext>
                  </a:extLst>
                </a:gridCol>
              </a:tblGrid>
              <a:tr h="160338">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５　被害想定に基づくＢＣＰ対応策の検討</a:t>
                      </a:r>
                    </a:p>
                  </a:txBody>
                  <a:tcPr marL="91430" marR="91430"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FFB2"/>
                    </a:solidFill>
                  </a:tcPr>
                </a:tc>
                <a:tc hMerge="1">
                  <a:txBody>
                    <a:bodyPr/>
                    <a:lstStyle/>
                    <a:p>
                      <a:endParaRPr kumimoji="1" lang="ja-JP" altLang="en-US"/>
                    </a:p>
                  </a:txBody>
                  <a:tcPr/>
                </a:tc>
                <a:extLst>
                  <a:ext uri="{0D108BD9-81ED-4DB2-BD59-A6C34878D82A}">
                    <a16:rowId xmlns:a16="http://schemas.microsoft.com/office/drawing/2014/main" val="574500794"/>
                  </a:ext>
                </a:extLst>
              </a:tr>
              <a:tr h="2206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1430" marR="91430" anchor="ctr" horzOverflow="overflow">
                    <a:lnL cap="flat">
                      <a:noFill/>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a:t>
                      </a:r>
                      <a:r>
                        <a:rPr kumimoji="1" lang="en-US" altLang="ja-JP"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１</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）重要な経営資源の抽出</a:t>
                      </a:r>
                    </a:p>
                  </a:txBody>
                  <a:tcPr marL="91430" marR="91430"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1310317703"/>
                  </a:ext>
                </a:extLst>
              </a:tr>
              <a:tr h="18097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1430" marR="91430" anchor="ctr" horzOverflow="overflow">
                    <a:lnL cap="flat">
                      <a:noFill/>
                    </a:lnL>
                    <a:lnR w="9525" cap="flat" cmpd="sng" algn="ctr">
                      <a:solidFill>
                        <a:schemeClr val="bg2"/>
                      </a:solidFill>
                      <a:prstDash val="solid"/>
                      <a:round/>
                      <a:headEnd type="none" w="med" len="med"/>
                      <a:tailEnd type="none" w="med" len="med"/>
                    </a:lnR>
                    <a:lnT>
                      <a:noFill/>
                    </a:lnT>
                    <a:lnB cap="flat">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a:t>
                      </a:r>
                      <a:r>
                        <a:rPr kumimoji="1" lang="en-US" altLang="ja-JP"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２</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）抽出した経営資源の評価</a:t>
                      </a:r>
                    </a:p>
                  </a:txBody>
                  <a:tcPr marL="91430" marR="91430"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3005262667"/>
                  </a:ext>
                </a:extLst>
              </a:tr>
            </a:tbl>
          </a:graphicData>
        </a:graphic>
      </p:graphicFrame>
      <p:graphicFrame>
        <p:nvGraphicFramePr>
          <p:cNvPr id="119330" name="Group 546"/>
          <p:cNvGraphicFramePr>
            <a:graphicFrameLocks noGrp="1"/>
          </p:cNvGraphicFramePr>
          <p:nvPr/>
        </p:nvGraphicFramePr>
        <p:xfrm>
          <a:off x="1339850" y="7275513"/>
          <a:ext cx="2160588" cy="298450"/>
        </p:xfrm>
        <a:graphic>
          <a:graphicData uri="http://schemas.openxmlformats.org/drawingml/2006/table">
            <a:tbl>
              <a:tblPr/>
              <a:tblGrid>
                <a:gridCol w="2160588">
                  <a:extLst>
                    <a:ext uri="{9D8B030D-6E8A-4147-A177-3AD203B41FA5}">
                      <a16:colId xmlns:a16="http://schemas.microsoft.com/office/drawing/2014/main" val="1953498975"/>
                    </a:ext>
                  </a:extLst>
                </a:gridCol>
              </a:tblGrid>
              <a:tr h="2984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教育・訓練計画</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738989691"/>
                  </a:ext>
                </a:extLst>
              </a:tr>
            </a:tbl>
          </a:graphicData>
        </a:graphic>
      </p:graphicFrame>
      <p:graphicFrame>
        <p:nvGraphicFramePr>
          <p:cNvPr id="119331" name="Group 547"/>
          <p:cNvGraphicFramePr>
            <a:graphicFrameLocks noGrp="1"/>
          </p:cNvGraphicFramePr>
          <p:nvPr/>
        </p:nvGraphicFramePr>
        <p:xfrm>
          <a:off x="1339850" y="7789863"/>
          <a:ext cx="2160588" cy="298450"/>
        </p:xfrm>
        <a:graphic>
          <a:graphicData uri="http://schemas.openxmlformats.org/drawingml/2006/table">
            <a:tbl>
              <a:tblPr/>
              <a:tblGrid>
                <a:gridCol w="2160588">
                  <a:extLst>
                    <a:ext uri="{9D8B030D-6E8A-4147-A177-3AD203B41FA5}">
                      <a16:colId xmlns:a16="http://schemas.microsoft.com/office/drawing/2014/main" val="12211528"/>
                    </a:ext>
                  </a:extLst>
                </a:gridCol>
              </a:tblGrid>
              <a:tr h="2984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５</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点検・是正措置・見直し</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856268115"/>
                  </a:ext>
                </a:extLst>
              </a:tr>
            </a:tbl>
          </a:graphicData>
        </a:graphic>
      </p:graphicFrame>
      <p:sp>
        <p:nvSpPr>
          <p:cNvPr id="6193" name="AutoShape 69"/>
          <p:cNvSpPr>
            <a:spLocks/>
          </p:cNvSpPr>
          <p:nvPr/>
        </p:nvSpPr>
        <p:spPr bwMode="auto">
          <a:xfrm flipH="1">
            <a:off x="3068638" y="2576513"/>
            <a:ext cx="73025" cy="792162"/>
          </a:xfrm>
          <a:prstGeom prst="rightBrace">
            <a:avLst>
              <a:gd name="adj1" fmla="val 90398"/>
              <a:gd name="adj2" fmla="val 50000"/>
            </a:avLst>
          </a:prstGeom>
          <a:solidFill>
            <a:schemeClr val="bg1"/>
          </a:solidFill>
          <a:ln w="2857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6194" name="Line 71"/>
          <p:cNvSpPr>
            <a:spLocks noChangeShapeType="1"/>
          </p:cNvSpPr>
          <p:nvPr/>
        </p:nvSpPr>
        <p:spPr bwMode="auto">
          <a:xfrm flipH="1">
            <a:off x="2565400" y="2982913"/>
            <a:ext cx="431800" cy="0"/>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6195" name="AutoShape 76"/>
          <p:cNvSpPr>
            <a:spLocks noChangeArrowheads="1"/>
          </p:cNvSpPr>
          <p:nvPr/>
        </p:nvSpPr>
        <p:spPr bwMode="auto">
          <a:xfrm>
            <a:off x="2276475" y="5241925"/>
            <a:ext cx="287338" cy="288925"/>
          </a:xfrm>
          <a:prstGeom prst="downArrow">
            <a:avLst>
              <a:gd name="adj1" fmla="val 50000"/>
              <a:gd name="adj2" fmla="val 25138"/>
            </a:avLst>
          </a:prstGeom>
          <a:solidFill>
            <a:srgbClr val="DDDDDD"/>
          </a:solidFill>
          <a:ln w="1587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6196" name="AutoShape 77"/>
          <p:cNvSpPr>
            <a:spLocks noChangeArrowheads="1"/>
          </p:cNvSpPr>
          <p:nvPr/>
        </p:nvSpPr>
        <p:spPr bwMode="auto">
          <a:xfrm>
            <a:off x="2278063" y="6537325"/>
            <a:ext cx="287337" cy="288925"/>
          </a:xfrm>
          <a:prstGeom prst="downArrow">
            <a:avLst>
              <a:gd name="adj1" fmla="val 50000"/>
              <a:gd name="adj2" fmla="val 25138"/>
            </a:avLst>
          </a:prstGeom>
          <a:solidFill>
            <a:srgbClr val="DDDDDD"/>
          </a:solidFill>
          <a:ln w="1587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graphicFrame>
        <p:nvGraphicFramePr>
          <p:cNvPr id="119329" name="Group 545"/>
          <p:cNvGraphicFramePr>
            <a:graphicFrameLocks noGrp="1"/>
          </p:cNvGraphicFramePr>
          <p:nvPr/>
        </p:nvGraphicFramePr>
        <p:xfrm>
          <a:off x="1339850" y="6011863"/>
          <a:ext cx="2160588" cy="288925"/>
        </p:xfrm>
        <a:graphic>
          <a:graphicData uri="http://schemas.openxmlformats.org/drawingml/2006/table">
            <a:tbl>
              <a:tblPr/>
              <a:tblGrid>
                <a:gridCol w="2160588">
                  <a:extLst>
                    <a:ext uri="{9D8B030D-6E8A-4147-A177-3AD203B41FA5}">
                      <a16:colId xmlns:a16="http://schemas.microsoft.com/office/drawing/2014/main" val="2300175464"/>
                    </a:ext>
                  </a:extLst>
                </a:gridCol>
              </a:tblGrid>
              <a:tr h="28892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事業継続対応</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812072174"/>
                  </a:ext>
                </a:extLst>
              </a:tr>
            </a:tbl>
          </a:graphicData>
        </a:graphic>
      </p:graphicFrame>
      <p:sp>
        <p:nvSpPr>
          <p:cNvPr id="6203" name="Line 87"/>
          <p:cNvSpPr>
            <a:spLocks noChangeShapeType="1"/>
          </p:cNvSpPr>
          <p:nvPr/>
        </p:nvSpPr>
        <p:spPr bwMode="auto">
          <a:xfrm>
            <a:off x="5949950" y="1462088"/>
            <a:ext cx="0" cy="1008062"/>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204" name="Line 88"/>
          <p:cNvSpPr>
            <a:spLocks noChangeShapeType="1"/>
          </p:cNvSpPr>
          <p:nvPr/>
        </p:nvSpPr>
        <p:spPr bwMode="auto">
          <a:xfrm>
            <a:off x="5949950" y="2432050"/>
            <a:ext cx="0" cy="1800225"/>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205" name="Line 89"/>
          <p:cNvSpPr>
            <a:spLocks noChangeShapeType="1"/>
          </p:cNvSpPr>
          <p:nvPr/>
        </p:nvSpPr>
        <p:spPr bwMode="auto">
          <a:xfrm>
            <a:off x="5949950" y="4244975"/>
            <a:ext cx="0" cy="917575"/>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206" name="Text Box 93"/>
          <p:cNvSpPr txBox="1">
            <a:spLocks noChangeArrowheads="1"/>
          </p:cNvSpPr>
          <p:nvPr/>
        </p:nvSpPr>
        <p:spPr bwMode="auto">
          <a:xfrm>
            <a:off x="5956300" y="992188"/>
            <a:ext cx="857250" cy="457200"/>
          </a:xfrm>
          <a:prstGeom prst="rect">
            <a:avLst/>
          </a:prstGeom>
          <a:noFill/>
          <a:ln>
            <a:noFill/>
          </a:ln>
          <a:effectLst>
            <a:outerShdw dist="17961" dir="2700000" algn="ctr" rotWithShape="0">
              <a:srgbClr val="C0C0C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dirty="0">
                <a:solidFill>
                  <a:srgbClr val="000066"/>
                </a:solidFill>
                <a:latin typeface="ＭＳ ゴシック" panose="020B0609070205080204" pitchFamily="49" charset="-128"/>
                <a:ea typeface="ＭＳ ゴシック" panose="020B0609070205080204" pitchFamily="49" charset="-128"/>
              </a:rPr>
              <a:t>ＢＣＰの</a:t>
            </a:r>
          </a:p>
          <a:p>
            <a:pPr eaLnBrk="1" hangingPunct="1"/>
            <a:r>
              <a:rPr lang="ja-JP" altLang="en-US" sz="1200" b="0" dirty="0">
                <a:solidFill>
                  <a:srgbClr val="000066"/>
                </a:solidFill>
                <a:latin typeface="ＭＳ ゴシック" panose="020B0609070205080204" pitchFamily="49" charset="-128"/>
                <a:ea typeface="ＭＳ ゴシック" panose="020B0609070205080204" pitchFamily="49" charset="-128"/>
              </a:rPr>
              <a:t>プロセス</a:t>
            </a:r>
          </a:p>
        </p:txBody>
      </p:sp>
      <p:sp>
        <p:nvSpPr>
          <p:cNvPr id="6207" name="Line 98"/>
          <p:cNvSpPr>
            <a:spLocks noChangeShapeType="1"/>
          </p:cNvSpPr>
          <p:nvPr/>
        </p:nvSpPr>
        <p:spPr bwMode="auto">
          <a:xfrm flipH="1">
            <a:off x="5876925" y="1462088"/>
            <a:ext cx="849313"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graphicFrame>
        <p:nvGraphicFramePr>
          <p:cNvPr id="119276" name="Group 492"/>
          <p:cNvGraphicFramePr>
            <a:graphicFrameLocks noGrp="1"/>
          </p:cNvGraphicFramePr>
          <p:nvPr/>
        </p:nvGraphicFramePr>
        <p:xfrm>
          <a:off x="1665288" y="4376738"/>
          <a:ext cx="2771775" cy="457200"/>
        </p:xfrm>
        <a:graphic>
          <a:graphicData uri="http://schemas.openxmlformats.org/drawingml/2006/table">
            <a:tbl>
              <a:tblPr/>
              <a:tblGrid>
                <a:gridCol w="2771775">
                  <a:extLst>
                    <a:ext uri="{9D8B030D-6E8A-4147-A177-3AD203B41FA5}">
                      <a16:colId xmlns:a16="http://schemas.microsoft.com/office/drawing/2014/main" val="2679731732"/>
                    </a:ext>
                  </a:extLst>
                </a:gridCol>
              </a:tblGrid>
              <a:tr h="16827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a:t>
                      </a:r>
                      <a:r>
                        <a:rPr kumimoji="1" lang="en-US" altLang="ja-JP"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３</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）ＢＣＰ対応策の実施時期の決定</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3058635161"/>
                  </a:ext>
                </a:extLst>
              </a:tr>
              <a:tr h="21748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a:t>
                      </a:r>
                      <a:r>
                        <a:rPr kumimoji="1" lang="en-US" altLang="ja-JP"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４</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）長期的なＢＣＰ対応策の実施計画立案</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845939439"/>
                  </a:ext>
                </a:extLst>
              </a:tr>
            </a:tbl>
          </a:graphicData>
        </a:graphic>
      </p:graphicFrame>
      <p:graphicFrame>
        <p:nvGraphicFramePr>
          <p:cNvPr id="119328" name="Group 544"/>
          <p:cNvGraphicFramePr>
            <a:graphicFrameLocks noGrp="1"/>
          </p:cNvGraphicFramePr>
          <p:nvPr>
            <p:extLst>
              <p:ext uri="{D42A27DB-BD31-4B8C-83A1-F6EECF244321}">
                <p14:modId xmlns:p14="http://schemas.microsoft.com/office/powerpoint/2010/main" val="544917253"/>
              </p:ext>
            </p:extLst>
          </p:nvPr>
        </p:nvGraphicFramePr>
        <p:xfrm>
          <a:off x="3954463" y="5364163"/>
          <a:ext cx="2665412" cy="3216273"/>
        </p:xfrm>
        <a:graphic>
          <a:graphicData uri="http://schemas.openxmlformats.org/drawingml/2006/table">
            <a:tbl>
              <a:tblPr/>
              <a:tblGrid>
                <a:gridCol w="2665412">
                  <a:extLst>
                    <a:ext uri="{9D8B030D-6E8A-4147-A177-3AD203B41FA5}">
                      <a16:colId xmlns:a16="http://schemas.microsoft.com/office/drawing/2014/main" val="2804808809"/>
                    </a:ext>
                  </a:extLst>
                </a:gridCol>
              </a:tblGrid>
              <a:tr h="24388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様式集</a:t>
                      </a:r>
                    </a:p>
                  </a:txBody>
                  <a:tcPr marT="45729" marB="45729" anchor="ctr" horzOverflow="overflow">
                    <a:lnL cap="flat">
                      <a:noFill/>
                    </a:lnL>
                    <a:lnR cap="flat">
                      <a:noFill/>
                    </a:lnR>
                    <a:lnT cap="flat">
                      <a:noFill/>
                    </a:lnT>
                    <a:lnB w="9525" cap="flat" cmpd="sng" algn="ctr">
                      <a:solidFill>
                        <a:schemeClr val="bg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858344288"/>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様式①</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ＢＣＰ対応拠点一覧</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688309466"/>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様式②</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避難経路図・避難計画</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807873915"/>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様式③</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備蓄品リスト</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630191778"/>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様式④</a:t>
                      </a:r>
                      <a:r>
                        <a:rPr kumimoji="1" lang="en-US" altLang="ja-JP"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二次災害防止用チェックリスト</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76704873"/>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様式⑤</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従業員連絡先リスト・連絡網</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67163467"/>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様式⑥</a:t>
                      </a:r>
                      <a:r>
                        <a:rPr kumimoji="1" lang="en-US" altLang="ja-JP"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安否確認チェックシート</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806324468"/>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様式⑦</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地域貢献策一覧</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889083507"/>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様式⑧</a:t>
                      </a:r>
                      <a:r>
                        <a:rPr kumimoji="1" lang="en-US" altLang="ja-JP"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１</a:t>
                      </a:r>
                      <a:r>
                        <a:rPr kumimoji="1" lang="en-US" altLang="ja-JP"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被災状況調査シート（自社用）</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361299762"/>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様式⑧</a:t>
                      </a:r>
                      <a:r>
                        <a:rPr kumimoji="1" lang="en-US" altLang="ja-JP"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２</a:t>
                      </a:r>
                      <a:r>
                        <a:rPr kumimoji="1" lang="en-US" altLang="ja-JP"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被災状況調査シート（取引先用）</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53667180"/>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様式⑨</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主要連絡先リスト</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4146288603"/>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様式⑩</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連携対応策一覧</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681151388"/>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様式⑪</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重要な情報のバックアップ</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548330974"/>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様式⑫</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従業員携帯カード</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320645680"/>
                  </a:ext>
                </a:extLst>
              </a:tr>
            </a:tbl>
          </a:graphicData>
        </a:graphic>
      </p:graphicFrame>
      <p:grpSp>
        <p:nvGrpSpPr>
          <p:cNvPr id="6247" name="Group 195"/>
          <p:cNvGrpSpPr>
            <a:grpSpLocks/>
          </p:cNvGrpSpPr>
          <p:nvPr/>
        </p:nvGrpSpPr>
        <p:grpSpPr bwMode="auto">
          <a:xfrm>
            <a:off x="5948363" y="1822453"/>
            <a:ext cx="676274" cy="341313"/>
            <a:chOff x="164" y="1411"/>
            <a:chExt cx="426" cy="215"/>
          </a:xfrm>
        </p:grpSpPr>
        <p:sp>
          <p:nvSpPr>
            <p:cNvPr id="6283" name="AutoShape 193"/>
            <p:cNvSpPr>
              <a:spLocks noChangeArrowheads="1"/>
            </p:cNvSpPr>
            <p:nvPr/>
          </p:nvSpPr>
          <p:spPr bwMode="auto">
            <a:xfrm flipH="1">
              <a:off x="164" y="1441"/>
              <a:ext cx="412" cy="152"/>
            </a:xfrm>
            <a:prstGeom prst="flowChartOnlineStorage">
              <a:avLst/>
            </a:prstGeom>
            <a:solidFill>
              <a:srgbClr val="FFE5E5"/>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6284" name="Text Box 194"/>
            <p:cNvSpPr txBox="1">
              <a:spLocks noChangeArrowheads="1"/>
            </p:cNvSpPr>
            <p:nvPr/>
          </p:nvSpPr>
          <p:spPr bwMode="auto">
            <a:xfrm>
              <a:off x="217" y="1411"/>
              <a:ext cx="373" cy="21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800" b="0" dirty="0">
                  <a:solidFill>
                    <a:srgbClr val="FF0066"/>
                  </a:solidFill>
                  <a:latin typeface="ＭＳ ゴシック" panose="020B0609070205080204" pitchFamily="49" charset="-128"/>
                  <a:ea typeface="ＭＳ ゴシック" panose="020B0609070205080204" pitchFamily="49" charset="-128"/>
                </a:rPr>
                <a:t>目標を</a:t>
              </a:r>
            </a:p>
            <a:p>
              <a:pPr eaLnBrk="1" hangingPunct="1"/>
              <a:r>
                <a:rPr lang="ja-JP" altLang="en-US" sz="800" b="0" dirty="0">
                  <a:solidFill>
                    <a:srgbClr val="FF0066"/>
                  </a:solidFill>
                  <a:latin typeface="ＭＳ ゴシック" panose="020B0609070205080204" pitchFamily="49" charset="-128"/>
                  <a:ea typeface="ＭＳ ゴシック" panose="020B0609070205080204" pitchFamily="49" charset="-128"/>
                </a:rPr>
                <a:t>たてる！</a:t>
              </a:r>
            </a:p>
          </p:txBody>
        </p:sp>
      </p:grpSp>
      <p:sp>
        <p:nvSpPr>
          <p:cNvPr id="6248" name="AutoShape 196"/>
          <p:cNvSpPr>
            <a:spLocks noChangeArrowheads="1"/>
          </p:cNvSpPr>
          <p:nvPr/>
        </p:nvSpPr>
        <p:spPr bwMode="auto">
          <a:xfrm flipH="1">
            <a:off x="5948363" y="3271838"/>
            <a:ext cx="647700" cy="24130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6249" name="Text Box 197"/>
          <p:cNvSpPr txBox="1">
            <a:spLocks noChangeArrowheads="1"/>
          </p:cNvSpPr>
          <p:nvPr/>
        </p:nvSpPr>
        <p:spPr bwMode="auto">
          <a:xfrm>
            <a:off x="5964541" y="3224213"/>
            <a:ext cx="694719" cy="34073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800" b="0" dirty="0">
                <a:solidFill>
                  <a:srgbClr val="FF3300"/>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sz="800" b="0" dirty="0">
                <a:solidFill>
                  <a:srgbClr val="FF3300"/>
                </a:solidFill>
                <a:latin typeface="ＭＳ ゴシック" panose="020B0609070205080204" pitchFamily="49" charset="-128"/>
                <a:ea typeface="ＭＳ ゴシック" panose="020B0609070205080204" pitchFamily="49" charset="-128"/>
              </a:rPr>
              <a:t>把握する！</a:t>
            </a:r>
          </a:p>
        </p:txBody>
      </p:sp>
      <p:grpSp>
        <p:nvGrpSpPr>
          <p:cNvPr id="6250" name="Group 220"/>
          <p:cNvGrpSpPr>
            <a:grpSpLocks/>
          </p:cNvGrpSpPr>
          <p:nvPr/>
        </p:nvGrpSpPr>
        <p:grpSpPr bwMode="auto">
          <a:xfrm>
            <a:off x="5949950" y="4533906"/>
            <a:ext cx="722313" cy="341313"/>
            <a:chOff x="165" y="2681"/>
            <a:chExt cx="455" cy="215"/>
          </a:xfrm>
        </p:grpSpPr>
        <p:sp>
          <p:nvSpPr>
            <p:cNvPr id="6281" name="AutoShape 199"/>
            <p:cNvSpPr>
              <a:spLocks noChangeArrowheads="1"/>
            </p:cNvSpPr>
            <p:nvPr/>
          </p:nvSpPr>
          <p:spPr bwMode="auto">
            <a:xfrm flipH="1">
              <a:off x="165" y="2711"/>
              <a:ext cx="408" cy="152"/>
            </a:xfrm>
            <a:prstGeom prst="flowChartOnlineStorage">
              <a:avLst/>
            </a:prstGeom>
            <a:solidFill>
              <a:srgbClr val="CCECFF"/>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6282" name="Text Box 200"/>
            <p:cNvSpPr txBox="1">
              <a:spLocks noChangeArrowheads="1"/>
            </p:cNvSpPr>
            <p:nvPr/>
          </p:nvSpPr>
          <p:spPr bwMode="auto">
            <a:xfrm>
              <a:off x="182" y="2681"/>
              <a:ext cx="438" cy="21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800" b="0" dirty="0">
                  <a:solidFill>
                    <a:schemeClr val="accent2"/>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sz="800" b="0" dirty="0">
                  <a:solidFill>
                    <a:schemeClr val="accent2"/>
                  </a:solidFill>
                  <a:latin typeface="ＭＳ ゴシック" panose="020B0609070205080204" pitchFamily="49" charset="-128"/>
                  <a:ea typeface="ＭＳ ゴシック" panose="020B0609070205080204" pitchFamily="49" charset="-128"/>
                </a:rPr>
                <a:t>埋める！</a:t>
              </a:r>
            </a:p>
          </p:txBody>
        </p:sp>
      </p:grpSp>
      <p:sp>
        <p:nvSpPr>
          <p:cNvPr id="6251" name="Line 221"/>
          <p:cNvSpPr>
            <a:spLocks noChangeShapeType="1"/>
          </p:cNvSpPr>
          <p:nvPr/>
        </p:nvSpPr>
        <p:spPr bwMode="auto">
          <a:xfrm flipH="1">
            <a:off x="5876925" y="2470150"/>
            <a:ext cx="849313"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252" name="Line 222"/>
          <p:cNvSpPr>
            <a:spLocks noChangeShapeType="1"/>
          </p:cNvSpPr>
          <p:nvPr/>
        </p:nvSpPr>
        <p:spPr bwMode="auto">
          <a:xfrm flipH="1">
            <a:off x="5876925" y="4244975"/>
            <a:ext cx="792163"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253" name="Text Box 224"/>
          <p:cNvSpPr txBox="1">
            <a:spLocks noChangeArrowheads="1"/>
          </p:cNvSpPr>
          <p:nvPr/>
        </p:nvSpPr>
        <p:spPr bwMode="auto">
          <a:xfrm>
            <a:off x="4025900" y="8558213"/>
            <a:ext cx="2618322" cy="2484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注）「</a:t>
            </a:r>
            <a:r>
              <a:rPr lang="ja-JP" altLang="en-US" b="0" dirty="0">
                <a:solidFill>
                  <a:schemeClr val="accent2"/>
                </a:solidFill>
                <a:latin typeface="ＭＳ ゴシック" panose="020B0609070205080204" pitchFamily="49" charset="-128"/>
                <a:ea typeface="ＭＳ ゴシック" panose="020B0609070205080204" pitchFamily="49" charset="-128"/>
              </a:rPr>
              <a:t>青字</a:t>
            </a:r>
            <a:r>
              <a:rPr lang="ja-JP" altLang="en-US" b="0" dirty="0">
                <a:latin typeface="ＭＳ ゴシック" panose="020B0609070205080204" pitchFamily="49" charset="-128"/>
                <a:ea typeface="ＭＳ ゴシック" panose="020B0609070205080204" pitchFamily="49" charset="-128"/>
              </a:rPr>
              <a:t>」は災害発生後に書き込む様式</a:t>
            </a:r>
          </a:p>
        </p:txBody>
      </p:sp>
      <p:sp>
        <p:nvSpPr>
          <p:cNvPr id="119022" name="AutoShape 238"/>
          <p:cNvSpPr>
            <a:spLocks noChangeArrowheads="1"/>
          </p:cNvSpPr>
          <p:nvPr/>
        </p:nvSpPr>
        <p:spPr bwMode="auto">
          <a:xfrm>
            <a:off x="333375" y="1065213"/>
            <a:ext cx="406400" cy="7991475"/>
          </a:xfrm>
          <a:prstGeom prst="downArrow">
            <a:avLst>
              <a:gd name="adj1" fmla="val 36722"/>
              <a:gd name="adj2" fmla="val 129273"/>
            </a:avLst>
          </a:prstGeom>
          <a:gradFill rotWithShape="1">
            <a:gsLst>
              <a:gs pos="0">
                <a:schemeClr val="accent2">
                  <a:gamma/>
                  <a:tint val="40000"/>
                  <a:invGamma/>
                </a:schemeClr>
              </a:gs>
              <a:gs pos="100000">
                <a:schemeClr val="accent2">
                  <a:alpha val="70000"/>
                </a:schemeClr>
              </a:gs>
            </a:gsLst>
            <a:lin ang="5400000" scaled="1"/>
          </a:gradFill>
          <a:ln w="2857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eaLnBrk="1" hangingPunct="1">
              <a:defRPr/>
            </a:pPr>
            <a:endParaRPr lang="ja-JP" altLang="en-US" dirty="0">
              <a:latin typeface="ＭＳ ゴシック" panose="020B0609070205080204" pitchFamily="49" charset="-128"/>
              <a:ea typeface="ＭＳ ゴシック" panose="020B0609070205080204" pitchFamily="49" charset="-128"/>
            </a:endParaRPr>
          </a:p>
        </p:txBody>
      </p:sp>
      <p:sp>
        <p:nvSpPr>
          <p:cNvPr id="6255" name="Freeform 240"/>
          <p:cNvSpPr>
            <a:spLocks/>
          </p:cNvSpPr>
          <p:nvPr/>
        </p:nvSpPr>
        <p:spPr bwMode="auto">
          <a:xfrm>
            <a:off x="4437063" y="4719638"/>
            <a:ext cx="720725" cy="854075"/>
          </a:xfrm>
          <a:custGeom>
            <a:avLst/>
            <a:gdLst>
              <a:gd name="T0" fmla="*/ 0 w 136"/>
              <a:gd name="T1" fmla="*/ 0 h 408"/>
              <a:gd name="T2" fmla="*/ 2147483646 w 136"/>
              <a:gd name="T3" fmla="*/ 0 h 408"/>
              <a:gd name="T4" fmla="*/ 2147483646 w 136"/>
              <a:gd name="T5" fmla="*/ 2147483646 h 408"/>
              <a:gd name="T6" fmla="*/ 0 60000 65536"/>
              <a:gd name="T7" fmla="*/ 0 60000 65536"/>
              <a:gd name="T8" fmla="*/ 0 60000 65536"/>
            </a:gdLst>
            <a:ahLst/>
            <a:cxnLst>
              <a:cxn ang="T6">
                <a:pos x="T0" y="T1"/>
              </a:cxn>
              <a:cxn ang="T7">
                <a:pos x="T2" y="T3"/>
              </a:cxn>
              <a:cxn ang="T8">
                <a:pos x="T4" y="T5"/>
              </a:cxn>
            </a:cxnLst>
            <a:rect l="0" t="0" r="r" b="b"/>
            <a:pathLst>
              <a:path w="136" h="408">
                <a:moveTo>
                  <a:pt x="0" y="0"/>
                </a:moveTo>
                <a:lnTo>
                  <a:pt x="136" y="0"/>
                </a:lnTo>
                <a:lnTo>
                  <a:pt x="136" y="408"/>
                </a:lnTo>
              </a:path>
            </a:pathLst>
          </a:custGeom>
          <a:noFill/>
          <a:ln w="28575" cap="flat" cmpd="sng">
            <a:solidFill>
              <a:schemeClr val="accent2"/>
            </a:solidFill>
            <a:prstDash val="solid"/>
            <a:round/>
            <a:headEnd type="none" w="med" len="me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256" name="Line 241"/>
          <p:cNvSpPr>
            <a:spLocks noChangeShapeType="1"/>
          </p:cNvSpPr>
          <p:nvPr/>
        </p:nvSpPr>
        <p:spPr bwMode="auto">
          <a:xfrm flipH="1">
            <a:off x="5876925" y="5172075"/>
            <a:ext cx="792163"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257" name="Oval 242"/>
          <p:cNvSpPr>
            <a:spLocks noChangeArrowheads="1"/>
          </p:cNvSpPr>
          <p:nvPr/>
        </p:nvSpPr>
        <p:spPr bwMode="auto">
          <a:xfrm>
            <a:off x="26988" y="4435475"/>
            <a:ext cx="974725" cy="360363"/>
          </a:xfrm>
          <a:prstGeom prst="ellipse">
            <a:avLst/>
          </a:prstGeom>
          <a:solidFill>
            <a:schemeClr val="bg1"/>
          </a:solidFill>
          <a:ln>
            <a:noFill/>
          </a:ln>
          <a:effectLst/>
          <a:extLst>
            <a:ext uri="{91240B29-F687-4F45-9708-019B960494DF}">
              <a14:hiddenLine xmlns:a14="http://schemas.microsoft.com/office/drawing/2010/main" w="28575">
                <a:solidFill>
                  <a:srgbClr val="00FF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6258" name="Text Box 239"/>
          <p:cNvSpPr txBox="1">
            <a:spLocks noChangeArrowheads="1"/>
          </p:cNvSpPr>
          <p:nvPr/>
        </p:nvSpPr>
        <p:spPr bwMode="auto">
          <a:xfrm>
            <a:off x="-92075" y="4427538"/>
            <a:ext cx="1225550" cy="396875"/>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chemeClr val="accent2"/>
                </a:solidFill>
                <a:latin typeface="ＭＳ ゴシック" panose="020B0609070205080204" pitchFamily="49" charset="-128"/>
                <a:ea typeface="ＭＳ ゴシック" panose="020B0609070205080204" pitchFamily="49" charset="-128"/>
              </a:rPr>
              <a:t>ＢＣＰを作る！</a:t>
            </a:r>
          </a:p>
          <a:p>
            <a:pPr algn="ctr" eaLnBrk="1" hangingPunct="1"/>
            <a:r>
              <a:rPr lang="ja-JP" altLang="en-US" b="0" dirty="0">
                <a:solidFill>
                  <a:schemeClr val="accent2"/>
                </a:solidFill>
                <a:latin typeface="ＭＳ ゴシック" panose="020B0609070205080204" pitchFamily="49" charset="-128"/>
                <a:ea typeface="ＭＳ ゴシック" panose="020B0609070205080204" pitchFamily="49" charset="-128"/>
              </a:rPr>
              <a:t>（全体的な流れ）</a:t>
            </a:r>
          </a:p>
        </p:txBody>
      </p:sp>
      <p:sp>
        <p:nvSpPr>
          <p:cNvPr id="6259" name="Line 302"/>
          <p:cNvSpPr>
            <a:spLocks noChangeShapeType="1"/>
          </p:cNvSpPr>
          <p:nvPr/>
        </p:nvSpPr>
        <p:spPr bwMode="auto">
          <a:xfrm>
            <a:off x="2565400" y="1352550"/>
            <a:ext cx="0" cy="215900"/>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260" name="Line 303"/>
          <p:cNvSpPr>
            <a:spLocks noChangeShapeType="1"/>
          </p:cNvSpPr>
          <p:nvPr/>
        </p:nvSpPr>
        <p:spPr bwMode="auto">
          <a:xfrm>
            <a:off x="2565400" y="2444750"/>
            <a:ext cx="0" cy="1008063"/>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261" name="Line 304"/>
          <p:cNvSpPr>
            <a:spLocks noChangeShapeType="1"/>
          </p:cNvSpPr>
          <p:nvPr/>
        </p:nvSpPr>
        <p:spPr bwMode="auto">
          <a:xfrm>
            <a:off x="2565400" y="4148138"/>
            <a:ext cx="0" cy="215900"/>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graphicFrame>
        <p:nvGraphicFramePr>
          <p:cNvPr id="119334" name="Group 550"/>
          <p:cNvGraphicFramePr>
            <a:graphicFrameLocks noGrp="1"/>
          </p:cNvGraphicFramePr>
          <p:nvPr>
            <p:ph/>
            <p:extLst>
              <p:ext uri="{D42A27DB-BD31-4B8C-83A1-F6EECF244321}">
                <p14:modId xmlns:p14="http://schemas.microsoft.com/office/powerpoint/2010/main" val="1705029894"/>
              </p:ext>
            </p:extLst>
          </p:nvPr>
        </p:nvGraphicFramePr>
        <p:xfrm>
          <a:off x="3068638" y="2505075"/>
          <a:ext cx="2673350" cy="914400"/>
        </p:xfrm>
        <a:graphic>
          <a:graphicData uri="http://schemas.openxmlformats.org/drawingml/2006/table">
            <a:tbl>
              <a:tblPr/>
              <a:tblGrid>
                <a:gridCol w="208258">
                  <a:extLst>
                    <a:ext uri="{9D8B030D-6E8A-4147-A177-3AD203B41FA5}">
                      <a16:colId xmlns:a16="http://schemas.microsoft.com/office/drawing/2014/main" val="3255034265"/>
                    </a:ext>
                  </a:extLst>
                </a:gridCol>
                <a:gridCol w="2465092">
                  <a:extLst>
                    <a:ext uri="{9D8B030D-6E8A-4147-A177-3AD203B41FA5}">
                      <a16:colId xmlns:a16="http://schemas.microsoft.com/office/drawing/2014/main" val="3373953396"/>
                    </a:ext>
                  </a:extLst>
                </a:gridCol>
              </a:tblGrid>
              <a:tr h="180975">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　重要業務が受ける被害の想定</a:t>
                      </a:r>
                    </a:p>
                  </a:txBody>
                  <a:tcPr marL="91429" marR="914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FFB2"/>
                    </a:solidFill>
                  </a:tcPr>
                </a:tc>
                <a:tc hMerge="1">
                  <a:txBody>
                    <a:bodyPr/>
                    <a:lstStyle/>
                    <a:p>
                      <a:endParaRPr kumimoji="1" lang="ja-JP" altLang="en-US"/>
                    </a:p>
                  </a:txBody>
                  <a:tcPr/>
                </a:tc>
                <a:extLst>
                  <a:ext uri="{0D108BD9-81ED-4DB2-BD59-A6C34878D82A}">
                    <a16:rowId xmlns:a16="http://schemas.microsoft.com/office/drawing/2014/main" val="2524190763"/>
                  </a:ext>
                </a:extLst>
              </a:tr>
              <a:tr h="18097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1429" marR="91429" anchor="ctr" horzOverflow="overflow">
                    <a:lnL cap="flat">
                      <a:noFill/>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　危険度の確認（前提条件）</a:t>
                      </a:r>
                    </a:p>
                  </a:txBody>
                  <a:tcPr marL="91429" marR="914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4185233563"/>
                  </a:ext>
                </a:extLst>
              </a:tr>
              <a:tr h="18097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1429" marR="91429" anchor="ctr" horzOverflow="overflow">
                    <a:lnL cap="flat">
                      <a:noFill/>
                    </a:lnL>
                    <a:lnR w="9525" cap="flat" cmpd="sng" algn="ctr">
                      <a:solidFill>
                        <a:schemeClr val="bg2"/>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　自社に想定される被害</a:t>
                      </a:r>
                    </a:p>
                  </a:txBody>
                  <a:tcPr marL="91429" marR="914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1411791640"/>
                  </a:ext>
                </a:extLst>
              </a:tr>
              <a:tr h="18097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1429" marR="91429" anchor="ctr" horzOverflow="overflow">
                    <a:lnL cap="flat">
                      <a:noFill/>
                    </a:lnL>
                    <a:lnR w="9525" cap="flat" cmpd="sng" algn="ctr">
                      <a:solidFill>
                        <a:schemeClr val="bg2"/>
                      </a:solidFill>
                      <a:prstDash val="solid"/>
                      <a:round/>
                      <a:headEnd type="none" w="med" len="med"/>
                      <a:tailEnd type="none" w="med" len="med"/>
                    </a:lnR>
                    <a:lnT>
                      <a:noFill/>
                    </a:lnT>
                    <a:lnB cap="flat">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　財務面での被害想定</a:t>
                      </a:r>
                    </a:p>
                  </a:txBody>
                  <a:tcPr marL="91429" marR="914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1124183630"/>
                  </a:ext>
                </a:extLst>
              </a:tr>
            </a:tbl>
          </a:graphicData>
        </a:graphic>
      </p:graphicFrame>
      <p:sp>
        <p:nvSpPr>
          <p:cNvPr id="6278" name="Text Box 371"/>
          <p:cNvSpPr txBox="1">
            <a:spLocks noChangeArrowheads="1"/>
          </p:cNvSpPr>
          <p:nvPr/>
        </p:nvSpPr>
        <p:spPr bwMode="auto">
          <a:xfrm>
            <a:off x="4870450" y="9056688"/>
            <a:ext cx="1511300" cy="274637"/>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200" b="0" dirty="0">
                <a:solidFill>
                  <a:schemeClr val="accent2"/>
                </a:solidFill>
                <a:latin typeface="ＭＳ ゴシック" panose="020B0609070205080204" pitchFamily="49" charset="-128"/>
                <a:ea typeface="ＭＳ ゴシック" panose="020B0609070205080204" pitchFamily="49" charset="-128"/>
              </a:rPr>
              <a:t>災害時の実行！</a:t>
            </a:r>
            <a:endParaRPr lang="ja-JP" altLang="en-US" b="0" dirty="0">
              <a:solidFill>
                <a:schemeClr val="accent2"/>
              </a:solidFill>
              <a:latin typeface="ＭＳ ゴシック" panose="020B0609070205080204" pitchFamily="49" charset="-128"/>
              <a:ea typeface="ＭＳ ゴシック" panose="020B0609070205080204" pitchFamily="49" charset="-128"/>
            </a:endParaRPr>
          </a:p>
        </p:txBody>
      </p:sp>
      <p:sp>
        <p:nvSpPr>
          <p:cNvPr id="6279" name="Freeform 372"/>
          <p:cNvSpPr>
            <a:spLocks/>
          </p:cNvSpPr>
          <p:nvPr/>
        </p:nvSpPr>
        <p:spPr bwMode="auto">
          <a:xfrm>
            <a:off x="4365625" y="8840788"/>
            <a:ext cx="503238" cy="360362"/>
          </a:xfrm>
          <a:custGeom>
            <a:avLst/>
            <a:gdLst>
              <a:gd name="T0" fmla="*/ 0 w 317"/>
              <a:gd name="T1" fmla="*/ 0 h 227"/>
              <a:gd name="T2" fmla="*/ 0 w 317"/>
              <a:gd name="T3" fmla="*/ 2147483646 h 227"/>
              <a:gd name="T4" fmla="*/ 2147483646 w 317"/>
              <a:gd name="T5" fmla="*/ 2147483646 h 227"/>
              <a:gd name="T6" fmla="*/ 0 60000 65536"/>
              <a:gd name="T7" fmla="*/ 0 60000 65536"/>
              <a:gd name="T8" fmla="*/ 0 60000 65536"/>
            </a:gdLst>
            <a:ahLst/>
            <a:cxnLst>
              <a:cxn ang="T6">
                <a:pos x="T0" y="T1"/>
              </a:cxn>
              <a:cxn ang="T7">
                <a:pos x="T2" y="T3"/>
              </a:cxn>
              <a:cxn ang="T8">
                <a:pos x="T4" y="T5"/>
              </a:cxn>
            </a:cxnLst>
            <a:rect l="0" t="0" r="r" b="b"/>
            <a:pathLst>
              <a:path w="317" h="227">
                <a:moveTo>
                  <a:pt x="0" y="0"/>
                </a:moveTo>
                <a:lnTo>
                  <a:pt x="0" y="227"/>
                </a:lnTo>
                <a:lnTo>
                  <a:pt x="317" y="227"/>
                </a:lnTo>
              </a:path>
            </a:pathLst>
          </a:custGeom>
          <a:noFill/>
          <a:ln w="38100" cap="rnd" cmpd="sng">
            <a:solidFill>
              <a:schemeClr val="bg2"/>
            </a:solidFill>
            <a:prstDash val="sysDot"/>
            <a:round/>
            <a:headEnd type="none" w="med" len="me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280" name="Line 373"/>
          <p:cNvSpPr>
            <a:spLocks noChangeShapeType="1"/>
          </p:cNvSpPr>
          <p:nvPr/>
        </p:nvSpPr>
        <p:spPr bwMode="auto">
          <a:xfrm>
            <a:off x="3500438" y="6176963"/>
            <a:ext cx="433387" cy="0"/>
          </a:xfrm>
          <a:prstGeom prst="line">
            <a:avLst/>
          </a:prstGeom>
          <a:noFill/>
          <a:ln w="28575">
            <a:solidFill>
              <a:schemeClr val="accent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3"/>
          <p:cNvSpPr txBox="1">
            <a:spLocks noChangeArrowheads="1"/>
          </p:cNvSpPr>
          <p:nvPr/>
        </p:nvSpPr>
        <p:spPr bwMode="auto">
          <a:xfrm>
            <a:off x="1931354" y="9657598"/>
            <a:ext cx="4670166" cy="2484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あいちＢＣＰモデル［中小製造業向け　標準版（第２版）］（令和７年改訂）</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2"/>
          <p:cNvSpPr txBox="1">
            <a:spLocks noChangeArrowheads="1"/>
          </p:cNvSpPr>
          <p:nvPr/>
        </p:nvSpPr>
        <p:spPr bwMode="auto">
          <a:xfrm>
            <a:off x="44450" y="57150"/>
            <a:ext cx="3816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b="0" dirty="0">
                <a:latin typeface="ＭＳ ゴシック" panose="020B0609070205080204" pitchFamily="49" charset="-128"/>
                <a:ea typeface="ＭＳ ゴシック" panose="020B0609070205080204" pitchFamily="49" charset="-128"/>
              </a:rPr>
              <a:t>１．ＢＣＰ基本方針の決定</a:t>
            </a:r>
          </a:p>
        </p:txBody>
      </p:sp>
      <p:graphicFrame>
        <p:nvGraphicFramePr>
          <p:cNvPr id="2" name="Group 465">
            <a:extLst>
              <a:ext uri="{FF2B5EF4-FFF2-40B4-BE49-F238E27FC236}">
                <a16:creationId xmlns:a16="http://schemas.microsoft.com/office/drawing/2014/main" id="{4371EAEF-AFC1-D71F-F797-F40FA4173FEE}"/>
              </a:ext>
            </a:extLst>
          </p:cNvPr>
          <p:cNvGraphicFramePr>
            <a:graphicFrameLocks noGrp="1"/>
          </p:cNvGraphicFramePr>
          <p:nvPr>
            <p:extLst>
              <p:ext uri="{D42A27DB-BD31-4B8C-83A1-F6EECF244321}">
                <p14:modId xmlns:p14="http://schemas.microsoft.com/office/powerpoint/2010/main" val="2647510807"/>
              </p:ext>
            </p:extLst>
          </p:nvPr>
        </p:nvGraphicFramePr>
        <p:xfrm>
          <a:off x="549275" y="3276600"/>
          <a:ext cx="6048375" cy="4044951"/>
        </p:xfrm>
        <a:graphic>
          <a:graphicData uri="http://schemas.openxmlformats.org/drawingml/2006/table">
            <a:tbl>
              <a:tblPr/>
              <a:tblGrid>
                <a:gridCol w="485775">
                  <a:extLst>
                    <a:ext uri="{9D8B030D-6E8A-4147-A177-3AD203B41FA5}">
                      <a16:colId xmlns:a16="http://schemas.microsoft.com/office/drawing/2014/main" val="4099300653"/>
                    </a:ext>
                  </a:extLst>
                </a:gridCol>
                <a:gridCol w="2393950">
                  <a:extLst>
                    <a:ext uri="{9D8B030D-6E8A-4147-A177-3AD203B41FA5}">
                      <a16:colId xmlns:a16="http://schemas.microsoft.com/office/drawing/2014/main" val="1140880202"/>
                    </a:ext>
                  </a:extLst>
                </a:gridCol>
                <a:gridCol w="3168650">
                  <a:extLst>
                    <a:ext uri="{9D8B030D-6E8A-4147-A177-3AD203B41FA5}">
                      <a16:colId xmlns:a16="http://schemas.microsoft.com/office/drawing/2014/main" val="1998046336"/>
                    </a:ext>
                  </a:extLst>
                </a:gridCol>
              </a:tblGrid>
              <a:tr h="35407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ﾁｪｯｸ</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方針</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観点</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945334275"/>
                  </a:ext>
                </a:extLst>
              </a:tr>
              <a:tr h="314380">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p>
                  </a:txBody>
                  <a:tcPr marL="36000" marR="36000" marT="36006" marB="36006" anchor="ctr" anchorCtr="1"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顧</a:t>
                      </a:r>
                      <a:r>
                        <a:rPr kumimoji="1" lang="ja-JP" altLang="en-US"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客（来訪者）</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の</a:t>
                      </a:r>
                      <a:b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安全と安心を守る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地震が起きてもお客様の安全（避難）を最優先する。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5798779"/>
                  </a:ext>
                </a:extLst>
              </a:tr>
              <a:tr h="287388">
                <a:tc vMerge="1">
                  <a:txBody>
                    <a:bodyPr/>
                    <a:lstStyle/>
                    <a:p>
                      <a:endParaRPr kumimoji="1" lang="ja-JP" altLang="en-US"/>
                    </a:p>
                  </a:txBody>
                  <a:tcPr/>
                </a:tc>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96145140"/>
                  </a:ext>
                </a:extLst>
              </a:tr>
              <a:tr h="296915">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p>
                  </a:txBody>
                  <a:tcPr marL="36000" marR="36000" marT="36006" marB="36006" anchor="ctr" anchorCtr="1"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従業員及びその家族の</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安全を守る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従業員及びその家族の安否状況をまず把握する。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72531253"/>
                  </a:ext>
                </a:extLst>
              </a:tr>
              <a:tr h="360426">
                <a:tc vMerge="1">
                  <a:txBody>
                    <a:bodyPr/>
                    <a:lstStyle/>
                    <a:p>
                      <a:endParaRPr kumimoji="1" lang="ja-JP" altLang="en-US"/>
                    </a:p>
                  </a:txBody>
                  <a:tcPr/>
                </a:tc>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83574724"/>
                  </a:ext>
                </a:extLst>
              </a:tr>
              <a:tr h="457280">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r>
                        <a:rPr kumimoji="1" lang="en-US" altLang="ja-JP"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p>
                  </a:txBody>
                  <a:tcPr marL="36000" marR="36000" marT="36006" marB="36006" anchor="ctr" anchorCtr="1"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顧客からの信用を守る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被災した際にも速やかに復旧可能な体制を整備し、</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お客様に影響を及ぼすことのないよう努める。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00938604"/>
                  </a:ext>
                </a:extLst>
              </a:tr>
              <a:tr h="407351">
                <a:tc vMerge="1">
                  <a:txBody>
                    <a:bodyPr/>
                    <a:lstStyle/>
                    <a:p>
                      <a:endParaRPr kumimoji="1" lang="ja-JP" altLang="en-US"/>
                    </a:p>
                  </a:txBody>
                  <a:tcPr/>
                </a:tc>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16184301"/>
                  </a:ext>
                </a:extLst>
              </a:tr>
              <a:tr h="36201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p>
                  </a:txBody>
                  <a:tcPr marL="36000" marR="36000" marT="36006" marB="36006" anchor="ctr" anchorCtr="1"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従業員の雇用を維持する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災害発生後も現在の事業規模を必ず維持する。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2447456"/>
                  </a:ext>
                </a:extLst>
              </a:tr>
              <a:tr h="457280">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p>
                  </a:txBody>
                  <a:tcPr marL="36000" marR="36000" marT="36006" marB="36006" anchor="ctr" anchorCtr="1"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地域社会に貢献する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帰宅困難者や住民を、できるだけ支援する。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00991322"/>
                  </a:ext>
                </a:extLst>
              </a:tr>
              <a:tr h="335021">
                <a:tc vMerge="1">
                  <a:txBody>
                    <a:bodyPr/>
                    <a:lstStyle/>
                    <a:p>
                      <a:endParaRPr kumimoji="1" lang="ja-JP" altLang="en-US"/>
                    </a:p>
                  </a:txBody>
                  <a:tcPr/>
                </a:tc>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18288614"/>
                  </a:ext>
                </a:extLst>
              </a:tr>
              <a:tr h="41282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p>
                  </a:txBody>
                  <a:tcPr marL="36000" marR="36000" marT="36006" marB="36006" anchor="ctr" anchorCtr="1"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その他</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53142685"/>
                  </a:ext>
                </a:extLst>
              </a:tr>
            </a:tbl>
          </a:graphicData>
        </a:graphic>
      </p:graphicFrame>
      <p:sp>
        <p:nvSpPr>
          <p:cNvPr id="7172" name="Text Box 523"/>
          <p:cNvSpPr txBox="1">
            <a:spLocks noChangeArrowheads="1"/>
          </p:cNvSpPr>
          <p:nvPr/>
        </p:nvSpPr>
        <p:spPr bwMode="auto">
          <a:xfrm>
            <a:off x="333375" y="631825"/>
            <a:ext cx="626427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5725" indent="-857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en-US" altLang="ja-JP" sz="1200" b="0" dirty="0">
                <a:solidFill>
                  <a:srgbClr val="808080"/>
                </a:solidFill>
                <a:latin typeface="ＭＳ ゴシック" panose="020B0609070205080204" pitchFamily="49" charset="-128"/>
                <a:ea typeface="ＭＳ ゴシック" panose="020B0609070205080204" pitchFamily="49" charset="-128"/>
              </a:rPr>
              <a:t>-</a:t>
            </a:r>
            <a:r>
              <a:rPr lang="ja-JP" altLang="en-US" sz="1200" b="0" dirty="0">
                <a:solidFill>
                  <a:srgbClr val="808080"/>
                </a:solidFill>
                <a:latin typeface="ＭＳ ゴシック" panose="020B0609070205080204" pitchFamily="49" charset="-128"/>
                <a:ea typeface="ＭＳ ゴシック" panose="020B0609070205080204" pitchFamily="49" charset="-128"/>
              </a:rPr>
              <a:t>ポイント</a:t>
            </a:r>
            <a:r>
              <a:rPr lang="en-US" altLang="ja-JP" sz="1200" b="0" dirty="0">
                <a:solidFill>
                  <a:srgbClr val="808080"/>
                </a:solidFill>
                <a:latin typeface="ＭＳ ゴシック" panose="020B0609070205080204" pitchFamily="49" charset="-128"/>
                <a:ea typeface="ＭＳ ゴシック" panose="020B0609070205080204" pitchFamily="49" charset="-128"/>
              </a:rPr>
              <a:t>-</a:t>
            </a:r>
            <a:endParaRPr lang="en-US" altLang="ja-JP" b="0" dirty="0">
              <a:solidFill>
                <a:srgbClr val="808080"/>
              </a:solidFill>
              <a:latin typeface="ＭＳ ゴシック" panose="020B0609070205080204" pitchFamily="49" charset="-128"/>
              <a:ea typeface="ＭＳ ゴシック" panose="020B0609070205080204" pitchFamily="49" charset="-128"/>
            </a:endParaRPr>
          </a:p>
          <a:p>
            <a:pPr eaLnBrk="1" hangingPunct="1">
              <a:spcAft>
                <a:spcPts val="600"/>
              </a:spcAft>
              <a:buFontTx/>
              <a:buChar char="•"/>
            </a:pPr>
            <a:r>
              <a:rPr lang="ja-JP" altLang="en-US" b="0" dirty="0">
                <a:solidFill>
                  <a:schemeClr val="hlink"/>
                </a:solidFill>
                <a:latin typeface="ＭＳ ゴシック" panose="020B0609070205080204" pitchFamily="49" charset="-128"/>
                <a:ea typeface="ＭＳ ゴシック" panose="020B0609070205080204" pitchFamily="49" charset="-128"/>
              </a:rPr>
              <a:t>経営者として、従業員や取引先に向け、あなたの会社がＢＣＰを策定する目的を意思表明してください。</a:t>
            </a:r>
          </a:p>
          <a:p>
            <a:pPr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以下の方針・観点を確認し、該当する方針にチェックしてください。</a:t>
            </a:r>
          </a:p>
        </p:txBody>
      </p:sp>
      <p:sp>
        <p:nvSpPr>
          <p:cNvPr id="7173" name="Text Box 551"/>
          <p:cNvSpPr txBox="1">
            <a:spLocks noChangeArrowheads="1"/>
          </p:cNvSpPr>
          <p:nvPr/>
        </p:nvSpPr>
        <p:spPr bwMode="auto">
          <a:xfrm>
            <a:off x="333375" y="2278063"/>
            <a:ext cx="62642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400" b="0" dirty="0">
                <a:latin typeface="ＭＳ ゴシック" panose="020B0609070205080204" pitchFamily="49" charset="-128"/>
                <a:ea typeface="ＭＳ ゴシック" panose="020B0609070205080204" pitchFamily="49" charset="-128"/>
              </a:rPr>
              <a:t>　当社は、大規模地震等の災害が発生した場合でも、以下の方針に基づき</a:t>
            </a:r>
            <a:br>
              <a:rPr lang="en-US" altLang="ja-JP" sz="1400" b="0" dirty="0">
                <a:latin typeface="ＭＳ ゴシック" panose="020B0609070205080204" pitchFamily="49" charset="-128"/>
                <a:ea typeface="ＭＳ ゴシック" panose="020B0609070205080204" pitchFamily="49" charset="-128"/>
              </a:rPr>
            </a:br>
            <a:r>
              <a:rPr lang="ja-JP" altLang="en-US" sz="1400" b="0" dirty="0">
                <a:latin typeface="ＭＳ ゴシック" panose="020B0609070205080204" pitchFamily="49" charset="-128"/>
                <a:ea typeface="ＭＳ ゴシック" panose="020B0609070205080204" pitchFamily="49" charset="-128"/>
              </a:rPr>
              <a:t>策定したＢＣＰに則り、事業の継続・早期復旧に取り組みます。</a:t>
            </a:r>
          </a:p>
        </p:txBody>
      </p:sp>
      <p:sp>
        <p:nvSpPr>
          <p:cNvPr id="16936" name="Text Box 552"/>
          <p:cNvSpPr txBox="1">
            <a:spLocks noChangeArrowheads="1"/>
          </p:cNvSpPr>
          <p:nvPr/>
        </p:nvSpPr>
        <p:spPr bwMode="auto">
          <a:xfrm>
            <a:off x="3258796" y="9647238"/>
            <a:ext cx="335647"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graphicFrame>
        <p:nvGraphicFramePr>
          <p:cNvPr id="17171" name="Group 787"/>
          <p:cNvGraphicFramePr>
            <a:graphicFrameLocks noGrp="1"/>
          </p:cNvGraphicFramePr>
          <p:nvPr>
            <p:extLst>
              <p:ext uri="{D42A27DB-BD31-4B8C-83A1-F6EECF244321}">
                <p14:modId xmlns:p14="http://schemas.microsoft.com/office/powerpoint/2010/main" val="767229829"/>
              </p:ext>
            </p:extLst>
          </p:nvPr>
        </p:nvGraphicFramePr>
        <p:xfrm>
          <a:off x="838200" y="7906667"/>
          <a:ext cx="5327650" cy="823913"/>
        </p:xfrm>
        <a:graphic>
          <a:graphicData uri="http://schemas.openxmlformats.org/drawingml/2006/table">
            <a:tbl>
              <a:tblPr/>
              <a:tblGrid>
                <a:gridCol w="501650">
                  <a:extLst>
                    <a:ext uri="{9D8B030D-6E8A-4147-A177-3AD203B41FA5}">
                      <a16:colId xmlns:a16="http://schemas.microsoft.com/office/drawing/2014/main" val="2995801335"/>
                    </a:ext>
                  </a:extLst>
                </a:gridCol>
                <a:gridCol w="4826000">
                  <a:extLst>
                    <a:ext uri="{9D8B030D-6E8A-4147-A177-3AD203B41FA5}">
                      <a16:colId xmlns:a16="http://schemas.microsoft.com/office/drawing/2014/main" val="620993637"/>
                    </a:ext>
                  </a:extLst>
                </a:gridCol>
              </a:tblGrid>
              <a:tr h="31432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ﾁｪｯｸ</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連携先との共通の対応方針</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3709071025"/>
                  </a:ext>
                </a:extLst>
              </a:tr>
              <a:tr h="50958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13935492"/>
                  </a:ext>
                </a:extLst>
              </a:tr>
            </a:tbl>
          </a:graphicData>
        </a:graphic>
      </p:graphicFrame>
      <p:sp>
        <p:nvSpPr>
          <p:cNvPr id="7218" name="Text Box 747"/>
          <p:cNvSpPr txBox="1">
            <a:spLocks noChangeArrowheads="1"/>
          </p:cNvSpPr>
          <p:nvPr/>
        </p:nvSpPr>
        <p:spPr bwMode="auto">
          <a:xfrm>
            <a:off x="838200" y="7473280"/>
            <a:ext cx="4028965" cy="43306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dirty="0">
                <a:solidFill>
                  <a:schemeClr val="accent2"/>
                </a:solidFill>
                <a:latin typeface="ＭＳ ゴシック" panose="020B0609070205080204" pitchFamily="49" charset="-128"/>
                <a:ea typeface="ＭＳ ゴシック" panose="020B0609070205080204" pitchFamily="49" charset="-128"/>
              </a:rPr>
              <a:t>災害時に他企業等と連携して対応する場合の共通の方針</a:t>
            </a:r>
          </a:p>
          <a:p>
            <a:pPr eaLnBrk="1" hangingPunct="1"/>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具体的な対応方針がある場合には、こちらに記入しましょう</a:t>
            </a:r>
            <a:r>
              <a:rPr lang="ja-JP" altLang="en-US" b="0" dirty="0">
                <a:solidFill>
                  <a:srgbClr val="808080"/>
                </a:solidFill>
                <a:latin typeface="ＭＳ ゴシック" panose="020B0609070205080204" pitchFamily="49" charset="-128"/>
                <a:ea typeface="ＭＳ ゴシック" panose="020B0609070205080204" pitchFamily="49" charset="-128"/>
              </a:rPr>
              <a:t>。</a:t>
            </a:r>
          </a:p>
        </p:txBody>
      </p:sp>
      <p:grpSp>
        <p:nvGrpSpPr>
          <p:cNvPr id="7221" name="Group 767"/>
          <p:cNvGrpSpPr>
            <a:grpSpLocks/>
          </p:cNvGrpSpPr>
          <p:nvPr/>
        </p:nvGrpSpPr>
        <p:grpSpPr bwMode="auto">
          <a:xfrm>
            <a:off x="4581525" y="8874583"/>
            <a:ext cx="1584325" cy="314325"/>
            <a:chOff x="2675" y="4828"/>
            <a:chExt cx="998" cy="198"/>
          </a:xfrm>
        </p:grpSpPr>
        <p:sp>
          <p:nvSpPr>
            <p:cNvPr id="7225" name="AutoShape 768"/>
            <p:cNvSpPr>
              <a:spLocks noChangeArrowheads="1"/>
            </p:cNvSpPr>
            <p:nvPr/>
          </p:nvSpPr>
          <p:spPr bwMode="auto">
            <a:xfrm>
              <a:off x="2675" y="4828"/>
              <a:ext cx="998" cy="198"/>
            </a:xfrm>
            <a:prstGeom prst="roundRect">
              <a:avLst>
                <a:gd name="adj" fmla="val 16667"/>
              </a:avLst>
            </a:prstGeom>
            <a:solidFill>
              <a:schemeClr val="bg1"/>
            </a:solidFill>
            <a:ln w="19050">
              <a:solidFill>
                <a:srgbClr val="0000FF"/>
              </a:solidFill>
              <a:round/>
              <a:headEnd/>
              <a:tailEnd/>
            </a:ln>
            <a:effectLst>
              <a:outerShdw dist="17961" dir="2700000" algn="ctr" rotWithShape="0">
                <a:schemeClr val="bg2"/>
              </a:outerShdw>
            </a:effec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dirty="0">
                  <a:solidFill>
                    <a:srgbClr val="0066FF"/>
                  </a:solidFill>
                  <a:latin typeface="ＭＳ ゴシック" panose="020B0609070205080204" pitchFamily="49" charset="-128"/>
                  <a:ea typeface="ＭＳ ゴシック" panose="020B0609070205080204" pitchFamily="49" charset="-128"/>
                </a:rPr>
                <a:t>連携が有効！</a:t>
              </a:r>
            </a:p>
          </p:txBody>
        </p:sp>
        <p:pic>
          <p:nvPicPr>
            <p:cNvPr id="7226" name="Picture 769" descr="j03054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7" y="4828"/>
              <a:ext cx="234"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3" name="表 2">
            <a:extLst>
              <a:ext uri="{FF2B5EF4-FFF2-40B4-BE49-F238E27FC236}">
                <a16:creationId xmlns:a16="http://schemas.microsoft.com/office/drawing/2014/main" id="{8CBD09FE-D2FC-328B-4A00-641FD5ADA50E}"/>
              </a:ext>
            </a:extLst>
          </p:cNvPr>
          <p:cNvGraphicFramePr>
            <a:graphicFrameLocks noGrp="1"/>
          </p:cNvGraphicFramePr>
          <p:nvPr>
            <p:extLst>
              <p:ext uri="{D42A27DB-BD31-4B8C-83A1-F6EECF244321}">
                <p14:modId xmlns:p14="http://schemas.microsoft.com/office/powerpoint/2010/main" val="674753015"/>
              </p:ext>
            </p:extLst>
          </p:nvPr>
        </p:nvGraphicFramePr>
        <p:xfrm>
          <a:off x="542997" y="1787740"/>
          <a:ext cx="5988085" cy="346320"/>
        </p:xfrm>
        <a:graphic>
          <a:graphicData uri="http://schemas.openxmlformats.org/drawingml/2006/table">
            <a:tbl>
              <a:tblPr firstRow="1" bandRow="1">
                <a:tableStyleId>{5C22544A-7EE6-4342-B048-85BDC9FD1C3A}</a:tableStyleId>
              </a:tblPr>
              <a:tblGrid>
                <a:gridCol w="342900">
                  <a:extLst>
                    <a:ext uri="{9D8B030D-6E8A-4147-A177-3AD203B41FA5}">
                      <a16:colId xmlns:a16="http://schemas.microsoft.com/office/drawing/2014/main" val="2327011174"/>
                    </a:ext>
                  </a:extLst>
                </a:gridCol>
                <a:gridCol w="3702085">
                  <a:extLst>
                    <a:ext uri="{9D8B030D-6E8A-4147-A177-3AD203B41FA5}">
                      <a16:colId xmlns:a16="http://schemas.microsoft.com/office/drawing/2014/main" val="2600311412"/>
                    </a:ext>
                  </a:extLst>
                </a:gridCol>
                <a:gridCol w="1943100">
                  <a:extLst>
                    <a:ext uri="{9D8B030D-6E8A-4147-A177-3AD203B41FA5}">
                      <a16:colId xmlns:a16="http://schemas.microsoft.com/office/drawing/2014/main" val="2768215072"/>
                    </a:ext>
                  </a:extLst>
                </a:gridCol>
              </a:tblGrid>
              <a:tr h="253415">
                <a:tc>
                  <a:txBody>
                    <a:bodyPr/>
                    <a:lstStyle/>
                    <a:p>
                      <a:pPr algn="r"/>
                      <a:r>
                        <a:rPr kumimoji="1" lang="en-US" altLang="ja-JP" b="0" dirty="0">
                          <a:solidFill>
                            <a:schemeClr val="tx1"/>
                          </a:solidFill>
                        </a:rPr>
                        <a:t>『</a:t>
                      </a:r>
                      <a:endParaRPr kumimoji="1" lang="ja-JP" altLang="en-US" b="0" dirty="0">
                        <a:solidFill>
                          <a:schemeClr val="tx1"/>
                        </a:solidFill>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b="0" dirty="0">
                        <a:solidFill>
                          <a:srgbClr val="C00000"/>
                        </a:solidFill>
                        <a:latin typeface="ＭＳ 明朝" panose="02020609040205080304" pitchFamily="17" charset="-128"/>
                        <a:ea typeface="ＭＳ 明朝" panose="02020609040205080304" pitchFamily="17" charset="-128"/>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zh-TW" altLang="en-US" b="0" dirty="0">
                          <a:solidFill>
                            <a:schemeClr val="tx1"/>
                          </a:solidFill>
                        </a:rPr>
                        <a:t>ＢＣＰ基本方針</a:t>
                      </a:r>
                      <a:r>
                        <a:rPr kumimoji="1" lang="en-US" altLang="zh-TW" b="0" dirty="0">
                          <a:solidFill>
                            <a:schemeClr val="tx1"/>
                          </a:solidFill>
                        </a:rPr>
                        <a:t>』</a:t>
                      </a:r>
                      <a:endParaRPr kumimoji="1" lang="ja-JP" altLang="en-US" b="0" dirty="0">
                        <a:solidFill>
                          <a:schemeClr val="tx1"/>
                        </a:solidFill>
                      </a:endParaRPr>
                    </a:p>
                  </a:txBody>
                  <a:tcPr marL="0" marR="0" marT="36000" marB="36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31628773"/>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44450" y="57150"/>
            <a:ext cx="2708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b="0" dirty="0">
                <a:latin typeface="ＭＳ ゴシック" panose="020B0609070205080204" pitchFamily="49" charset="-128"/>
                <a:ea typeface="ＭＳ ゴシック" panose="020B0609070205080204" pitchFamily="49" charset="-128"/>
              </a:rPr>
              <a:t>２．計画</a:t>
            </a:r>
          </a:p>
        </p:txBody>
      </p:sp>
      <p:sp>
        <p:nvSpPr>
          <p:cNvPr id="8195" name="Text Box 3"/>
          <p:cNvSpPr txBox="1">
            <a:spLocks noChangeArrowheads="1"/>
          </p:cNvSpPr>
          <p:nvPr/>
        </p:nvSpPr>
        <p:spPr bwMode="auto">
          <a:xfrm>
            <a:off x="333375" y="657225"/>
            <a:ext cx="6119813"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7800" indent="-177800">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sz="1400" b="0" dirty="0">
                <a:latin typeface="ＭＳ ゴシック" panose="020B0609070205080204" pitchFamily="49" charset="-128"/>
                <a:ea typeface="ＭＳ ゴシック" panose="020B0609070205080204" pitchFamily="49" charset="-128"/>
              </a:rPr>
              <a:t>２．１　対象とする災害</a:t>
            </a:r>
            <a:endParaRPr lang="ja-JP" altLang="en-US" sz="800" b="0" dirty="0">
              <a:latin typeface="ＭＳ ゴシック" panose="020B0609070205080204" pitchFamily="49" charset="-128"/>
              <a:ea typeface="ＭＳ ゴシック" panose="020B0609070205080204" pitchFamily="49" charset="-128"/>
            </a:endParaRPr>
          </a:p>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sz="800" b="0" dirty="0">
              <a:latin typeface="ＭＳ ゴシック" panose="020B0609070205080204" pitchFamily="49" charset="-128"/>
              <a:ea typeface="ＭＳ ゴシック" panose="020B0609070205080204" pitchFamily="49" charset="-128"/>
            </a:endParaRPr>
          </a:p>
          <a:p>
            <a:pPr eaLnBrk="1" hangingPunct="1">
              <a:spcAft>
                <a:spcPts val="600"/>
              </a:spcAft>
            </a:pPr>
            <a:r>
              <a:rPr lang="ja-JP" altLang="en-US" b="0" dirty="0">
                <a:latin typeface="ＭＳ ゴシック" panose="020B0609070205080204" pitchFamily="49" charset="-128"/>
                <a:ea typeface="ＭＳ ゴシック" panose="020B0609070205080204" pitchFamily="49" charset="-128"/>
              </a:rPr>
              <a:t>・ 愛知県の企業にとって、地震は最も影響を受ける災害と考えられます。中でも、その被害が県内の広範囲にわたると予測される南海トラフ地震が起こった場合</a:t>
            </a:r>
            <a:r>
              <a:rPr lang="en-US" altLang="ja-JP" b="0" baseline="3000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を「対象とする災害」として、ＢＣＰの策定に着手してください。</a:t>
            </a:r>
          </a:p>
        </p:txBody>
      </p:sp>
      <p:graphicFrame>
        <p:nvGraphicFramePr>
          <p:cNvPr id="17508" name="Group 100"/>
          <p:cNvGraphicFramePr>
            <a:graphicFrameLocks noGrp="1"/>
          </p:cNvGraphicFramePr>
          <p:nvPr>
            <p:extLst>
              <p:ext uri="{D42A27DB-BD31-4B8C-83A1-F6EECF244321}">
                <p14:modId xmlns:p14="http://schemas.microsoft.com/office/powerpoint/2010/main" val="2169824453"/>
              </p:ext>
            </p:extLst>
          </p:nvPr>
        </p:nvGraphicFramePr>
        <p:xfrm>
          <a:off x="333375" y="5240338"/>
          <a:ext cx="6192000" cy="3205163"/>
        </p:xfrm>
        <a:graphic>
          <a:graphicData uri="http://schemas.openxmlformats.org/drawingml/2006/table">
            <a:tbl>
              <a:tblPr/>
              <a:tblGrid>
                <a:gridCol w="1440000">
                  <a:extLst>
                    <a:ext uri="{9D8B030D-6E8A-4147-A177-3AD203B41FA5}">
                      <a16:colId xmlns:a16="http://schemas.microsoft.com/office/drawing/2014/main" val="417218652"/>
                    </a:ext>
                  </a:extLst>
                </a:gridCol>
                <a:gridCol w="1584000">
                  <a:extLst>
                    <a:ext uri="{9D8B030D-6E8A-4147-A177-3AD203B41FA5}">
                      <a16:colId xmlns:a16="http://schemas.microsoft.com/office/drawing/2014/main" val="1916455847"/>
                    </a:ext>
                  </a:extLst>
                </a:gridCol>
                <a:gridCol w="1584000">
                  <a:extLst>
                    <a:ext uri="{9D8B030D-6E8A-4147-A177-3AD203B41FA5}">
                      <a16:colId xmlns:a16="http://schemas.microsoft.com/office/drawing/2014/main" val="2384213431"/>
                    </a:ext>
                  </a:extLst>
                </a:gridCol>
                <a:gridCol w="1584000">
                  <a:extLst>
                    <a:ext uri="{9D8B030D-6E8A-4147-A177-3AD203B41FA5}">
                      <a16:colId xmlns:a16="http://schemas.microsoft.com/office/drawing/2014/main" val="710179727"/>
                    </a:ext>
                  </a:extLst>
                </a:gridCol>
              </a:tblGrid>
              <a:tr h="360363">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観点</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製品名</a:t>
                      </a:r>
                      <a:endParaRPr kumimoji="1" lang="ja-JP" altLang="en-US" sz="14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068224203"/>
                  </a:ext>
                </a:extLst>
              </a:tr>
              <a:tr h="304800">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①</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②</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③</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984917892"/>
                  </a:ext>
                </a:extLst>
              </a:tr>
              <a:tr h="50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自社の売上</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077864"/>
                  </a:ext>
                </a:extLst>
              </a:tr>
              <a:tr h="50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取引先への影響</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17801253"/>
                  </a:ext>
                </a:extLst>
              </a:tr>
              <a:tr h="50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社会的責任</a:t>
                      </a: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（被災後の需要）</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25251193"/>
                  </a:ext>
                </a:extLst>
              </a:tr>
              <a:tr h="50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代替の難しさ</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9551935"/>
                  </a:ext>
                </a:extLst>
              </a:tr>
              <a:tr h="50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84150140"/>
                  </a:ext>
                </a:extLst>
              </a:tr>
            </a:tbl>
          </a:graphicData>
        </a:graphic>
      </p:graphicFrame>
      <p:sp>
        <p:nvSpPr>
          <p:cNvPr id="8236" name="AutoShape 45"/>
          <p:cNvSpPr>
            <a:spLocks noChangeArrowheads="1"/>
          </p:cNvSpPr>
          <p:nvPr/>
        </p:nvSpPr>
        <p:spPr bwMode="auto">
          <a:xfrm>
            <a:off x="3429000" y="8477250"/>
            <a:ext cx="287338" cy="215900"/>
          </a:xfrm>
          <a:prstGeom prst="downArrow">
            <a:avLst>
              <a:gd name="adj1" fmla="val 50000"/>
              <a:gd name="adj2" fmla="val 25000"/>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8237" name="Text Box 67"/>
          <p:cNvSpPr txBox="1">
            <a:spLocks noChangeArrowheads="1"/>
          </p:cNvSpPr>
          <p:nvPr/>
        </p:nvSpPr>
        <p:spPr bwMode="auto">
          <a:xfrm>
            <a:off x="268921" y="1812302"/>
            <a:ext cx="6335713" cy="38797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o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r" eaLnBrk="1" hangingPunct="1"/>
            <a:r>
              <a:rPr lang="en-US" altLang="ja-JP" sz="900" b="0" dirty="0">
                <a:solidFill>
                  <a:schemeClr val="bg1">
                    <a:lumMod val="50000"/>
                  </a:schemeClr>
                </a:solidFill>
                <a:latin typeface="ＭＳ ゴシック" panose="020B0609070205080204" pitchFamily="49" charset="-128"/>
                <a:ea typeface="ＭＳ ゴシック" panose="020B0609070205080204" pitchFamily="49" charset="-128"/>
              </a:rPr>
              <a:t>※</a:t>
            </a:r>
            <a:r>
              <a:rPr lang="ja-JP" altLang="en-US" sz="900" b="0" dirty="0">
                <a:solidFill>
                  <a:schemeClr val="bg1">
                    <a:lumMod val="50000"/>
                  </a:schemeClr>
                </a:solidFill>
                <a:latin typeface="ＭＳ ゴシック" panose="020B0609070205080204" pitchFamily="49" charset="-128"/>
                <a:ea typeface="ＭＳ ゴシック" panose="020B0609070205080204" pitchFamily="49" charset="-128"/>
              </a:rPr>
              <a:t>内閣府　南海トラフ巨大地震対策検討ワーキンググループ</a:t>
            </a:r>
            <a:endParaRPr lang="en-US" altLang="ja-JP" sz="900" b="0" dirty="0">
              <a:solidFill>
                <a:schemeClr val="bg1">
                  <a:lumMod val="50000"/>
                </a:schemeClr>
              </a:solidFill>
              <a:latin typeface="ＭＳ ゴシック" panose="020B0609070205080204" pitchFamily="49" charset="-128"/>
              <a:ea typeface="ＭＳ ゴシック" panose="020B0609070205080204" pitchFamily="49" charset="-128"/>
            </a:endParaRPr>
          </a:p>
          <a:p>
            <a:pPr algn="r" eaLnBrk="1" hangingPunct="1"/>
            <a:r>
              <a:rPr lang="en-US" altLang="ja-JP" sz="900" b="0" dirty="0">
                <a:solidFill>
                  <a:schemeClr val="bg1">
                    <a:lumMod val="50000"/>
                  </a:schemeClr>
                </a:solidFill>
                <a:latin typeface="ＭＳ ゴシック" panose="020B0609070205080204" pitchFamily="49" charset="-128"/>
                <a:ea typeface="ＭＳ ゴシック" panose="020B0609070205080204" pitchFamily="49" charset="-128"/>
                <a:hlinkClick r:id="rId2"/>
              </a:rPr>
              <a:t>https://www.bousai.go.jp/jishin/nankai/taisaku_wg_02/index.html</a:t>
            </a:r>
            <a:endParaRPr lang="ja-JP" altLang="en-US" sz="900" b="0" dirty="0">
              <a:solidFill>
                <a:schemeClr val="bg1">
                  <a:lumMod val="50000"/>
                </a:schemeClr>
              </a:solidFill>
              <a:latin typeface="ＭＳ ゴシック" panose="020B0609070205080204" pitchFamily="49" charset="-128"/>
              <a:ea typeface="ＭＳ ゴシック" panose="020B0609070205080204" pitchFamily="49" charset="-128"/>
            </a:endParaRPr>
          </a:p>
        </p:txBody>
      </p:sp>
      <p:sp>
        <p:nvSpPr>
          <p:cNvPr id="17479" name="Text Box 71"/>
          <p:cNvSpPr txBox="1">
            <a:spLocks noChangeArrowheads="1"/>
          </p:cNvSpPr>
          <p:nvPr/>
        </p:nvSpPr>
        <p:spPr bwMode="auto">
          <a:xfrm>
            <a:off x="3260383" y="9647238"/>
            <a:ext cx="335647"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graphicFrame>
        <p:nvGraphicFramePr>
          <p:cNvPr id="17519" name="Group 111"/>
          <p:cNvGraphicFramePr>
            <a:graphicFrameLocks noGrp="1"/>
          </p:cNvGraphicFramePr>
          <p:nvPr>
            <p:extLst>
              <p:ext uri="{D42A27DB-BD31-4B8C-83A1-F6EECF244321}">
                <p14:modId xmlns:p14="http://schemas.microsoft.com/office/powerpoint/2010/main" val="3258037830"/>
              </p:ext>
            </p:extLst>
          </p:nvPr>
        </p:nvGraphicFramePr>
        <p:xfrm>
          <a:off x="333375" y="2295525"/>
          <a:ext cx="6262688" cy="503238"/>
        </p:xfrm>
        <a:graphic>
          <a:graphicData uri="http://schemas.openxmlformats.org/drawingml/2006/table">
            <a:tbl>
              <a:tblPr/>
              <a:tblGrid>
                <a:gridCol w="1317976">
                  <a:extLst>
                    <a:ext uri="{9D8B030D-6E8A-4147-A177-3AD203B41FA5}">
                      <a16:colId xmlns:a16="http://schemas.microsoft.com/office/drawing/2014/main" val="813509505"/>
                    </a:ext>
                  </a:extLst>
                </a:gridCol>
                <a:gridCol w="4944712">
                  <a:extLst>
                    <a:ext uri="{9D8B030D-6E8A-4147-A177-3AD203B41FA5}">
                      <a16:colId xmlns:a16="http://schemas.microsoft.com/office/drawing/2014/main" val="4268045627"/>
                    </a:ext>
                  </a:extLst>
                </a:gridCol>
              </a:tblGrid>
              <a:tr h="50323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対象とする</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災害</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大規模地震（</a:t>
                      </a:r>
                      <a:r>
                        <a:rPr lang="ja-JP" altLang="en-US" sz="1600" b="0" dirty="0">
                          <a:solidFill>
                            <a:schemeClr val="tx1"/>
                          </a:solidFill>
                          <a:latin typeface="ＭＳ ゴシック" panose="020B0609070205080204" pitchFamily="49" charset="-128"/>
                          <a:ea typeface="ＭＳ ゴシック" panose="020B0609070205080204" pitchFamily="49" charset="-128"/>
                        </a:rPr>
                        <a:t>南海トラフ地震</a:t>
                      </a:r>
                      <a:r>
                        <a:rPr kumimoji="1" lang="ja-JP" altLang="en-US"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5756284"/>
                  </a:ext>
                </a:extLst>
              </a:tr>
            </a:tbl>
          </a:graphicData>
        </a:graphic>
      </p:graphicFrame>
      <p:graphicFrame>
        <p:nvGraphicFramePr>
          <p:cNvPr id="17539" name="Group 131"/>
          <p:cNvGraphicFramePr>
            <a:graphicFrameLocks noGrp="1"/>
          </p:cNvGraphicFramePr>
          <p:nvPr>
            <p:extLst>
              <p:ext uri="{D42A27DB-BD31-4B8C-83A1-F6EECF244321}">
                <p14:modId xmlns:p14="http://schemas.microsoft.com/office/powerpoint/2010/main" val="4086768152"/>
              </p:ext>
            </p:extLst>
          </p:nvPr>
        </p:nvGraphicFramePr>
        <p:xfrm>
          <a:off x="333375" y="8745538"/>
          <a:ext cx="6192000" cy="503237"/>
        </p:xfrm>
        <a:graphic>
          <a:graphicData uri="http://schemas.openxmlformats.org/drawingml/2006/table">
            <a:tbl>
              <a:tblPr/>
              <a:tblGrid>
                <a:gridCol w="1440000">
                  <a:extLst>
                    <a:ext uri="{9D8B030D-6E8A-4147-A177-3AD203B41FA5}">
                      <a16:colId xmlns:a16="http://schemas.microsoft.com/office/drawing/2014/main" val="929792375"/>
                    </a:ext>
                  </a:extLst>
                </a:gridCol>
                <a:gridCol w="3167793">
                  <a:extLst>
                    <a:ext uri="{9D8B030D-6E8A-4147-A177-3AD203B41FA5}">
                      <a16:colId xmlns:a16="http://schemas.microsoft.com/office/drawing/2014/main" val="3517410400"/>
                    </a:ext>
                  </a:extLst>
                </a:gridCol>
                <a:gridCol w="1584207">
                  <a:extLst>
                    <a:ext uri="{9D8B030D-6E8A-4147-A177-3AD203B41FA5}">
                      <a16:colId xmlns:a16="http://schemas.microsoft.com/office/drawing/2014/main" val="1500488755"/>
                    </a:ext>
                  </a:extLst>
                </a:gridCol>
              </a:tblGrid>
              <a:tr h="50323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重要業務</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anchor="ctr" horzOverflow="overflow">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の製造・出荷</a:t>
                      </a:r>
                    </a:p>
                  </a:txBody>
                  <a:tcPr anchor="ctr" horzOverflow="overflow">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81958154"/>
                  </a:ext>
                </a:extLst>
              </a:tr>
            </a:tbl>
          </a:graphicData>
        </a:graphic>
      </p:graphicFrame>
      <p:grpSp>
        <p:nvGrpSpPr>
          <p:cNvPr id="8255" name="Group 140"/>
          <p:cNvGrpSpPr>
            <a:grpSpLocks/>
          </p:cNvGrpSpPr>
          <p:nvPr/>
        </p:nvGrpSpPr>
        <p:grpSpPr bwMode="auto">
          <a:xfrm>
            <a:off x="3573463" y="60325"/>
            <a:ext cx="3097212" cy="390525"/>
            <a:chOff x="2944" y="111"/>
            <a:chExt cx="1212" cy="153"/>
          </a:xfrm>
        </p:grpSpPr>
        <p:sp>
          <p:nvSpPr>
            <p:cNvPr id="8259" name="AutoShape 141"/>
            <p:cNvSpPr>
              <a:spLocks noChangeArrowheads="1"/>
            </p:cNvSpPr>
            <p:nvPr/>
          </p:nvSpPr>
          <p:spPr bwMode="auto">
            <a:xfrm flipH="1">
              <a:off x="3748" y="111"/>
              <a:ext cx="408" cy="152"/>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8260" name="AutoShape 142"/>
            <p:cNvSpPr>
              <a:spLocks noChangeArrowheads="1"/>
            </p:cNvSpPr>
            <p:nvPr/>
          </p:nvSpPr>
          <p:spPr bwMode="auto">
            <a:xfrm flipH="1">
              <a:off x="3348" y="112"/>
              <a:ext cx="408" cy="152"/>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8261" name="AutoShape 143"/>
            <p:cNvSpPr>
              <a:spLocks noChangeArrowheads="1"/>
            </p:cNvSpPr>
            <p:nvPr/>
          </p:nvSpPr>
          <p:spPr bwMode="auto">
            <a:xfrm flipH="1">
              <a:off x="2944" y="111"/>
              <a:ext cx="412" cy="152"/>
            </a:xfrm>
            <a:prstGeom prst="flowChartOnlineStorage">
              <a:avLst/>
            </a:prstGeom>
            <a:solidFill>
              <a:srgbClr val="FFE5E5"/>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grpSp>
      <p:sp>
        <p:nvSpPr>
          <p:cNvPr id="8256" name="Text Box 144"/>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rgbClr val="FF0066"/>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rgbClr val="FF0066"/>
                </a:solidFill>
                <a:latin typeface="ＭＳ ゴシック" panose="020B0609070205080204" pitchFamily="49" charset="-128"/>
                <a:ea typeface="ＭＳ ゴシック" panose="020B0609070205080204" pitchFamily="49" charset="-128"/>
              </a:rPr>
              <a:t>たてる！</a:t>
            </a:r>
          </a:p>
        </p:txBody>
      </p:sp>
      <p:sp>
        <p:nvSpPr>
          <p:cNvPr id="8257" name="Text Box 145"/>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把握する！</a:t>
            </a:r>
          </a:p>
        </p:txBody>
      </p:sp>
      <p:sp>
        <p:nvSpPr>
          <p:cNvPr id="8258" name="Text Box 146"/>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埋める！</a:t>
            </a:r>
          </a:p>
        </p:txBody>
      </p:sp>
      <p:sp>
        <p:nvSpPr>
          <p:cNvPr id="2" name="Text Box 4">
            <a:extLst>
              <a:ext uri="{FF2B5EF4-FFF2-40B4-BE49-F238E27FC236}">
                <a16:creationId xmlns:a16="http://schemas.microsoft.com/office/drawing/2014/main" id="{ECD7CF89-FD26-466A-FEAE-16AA302F816C}"/>
              </a:ext>
            </a:extLst>
          </p:cNvPr>
          <p:cNvSpPr txBox="1">
            <a:spLocks noChangeArrowheads="1"/>
          </p:cNvSpPr>
          <p:nvPr/>
        </p:nvSpPr>
        <p:spPr bwMode="auto">
          <a:xfrm>
            <a:off x="333376" y="3023375"/>
            <a:ext cx="6192000" cy="218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sz="1400" b="0" dirty="0">
                <a:latin typeface="ＭＳ ゴシック" panose="020B0609070205080204" pitchFamily="49" charset="-128"/>
                <a:ea typeface="ＭＳ ゴシック" panose="020B0609070205080204" pitchFamily="49" charset="-128"/>
              </a:rPr>
              <a:t>２．２　重要業務の決定</a:t>
            </a:r>
            <a:endParaRPr lang="ja-JP" altLang="en-US" sz="800" b="0" dirty="0">
              <a:latin typeface="ＭＳ ゴシック" panose="020B0609070205080204" pitchFamily="49" charset="-128"/>
              <a:ea typeface="ＭＳ ゴシック" panose="020B0609070205080204" pitchFamily="49" charset="-128"/>
            </a:endParaRPr>
          </a:p>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sz="800" b="0" dirty="0">
              <a:latin typeface="ＭＳ ゴシック" panose="020B0609070205080204" pitchFamily="49" charset="-128"/>
              <a:ea typeface="ＭＳ ゴシック" panose="020B0609070205080204" pitchFamily="49" charset="-128"/>
            </a:endParaRP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被災時には、ヒトやモノなど各種業務に必要な経営資源が、著しく不足する可能性があります。全ての業務を行うことは不可能であり、</a:t>
            </a:r>
            <a:r>
              <a:rPr lang="ja-JP" altLang="en-US" b="0" dirty="0">
                <a:solidFill>
                  <a:schemeClr val="hlink"/>
                </a:solidFill>
                <a:latin typeface="ＭＳ ゴシック" panose="020B0609070205080204" pitchFamily="49" charset="-128"/>
                <a:ea typeface="ＭＳ ゴシック" panose="020B0609070205080204" pitchFamily="49" charset="-128"/>
              </a:rPr>
              <a:t>あなたの会社にとって最も必要な業務（重要業務）に、その限られた経営資源を投入する必要</a:t>
            </a:r>
            <a:r>
              <a:rPr lang="ja-JP" altLang="en-US" b="0" dirty="0">
                <a:latin typeface="ＭＳ ゴシック" panose="020B0609070205080204" pitchFamily="49" charset="-128"/>
                <a:ea typeface="ＭＳ ゴシック" panose="020B0609070205080204" pitchFamily="49" charset="-128"/>
              </a:rPr>
              <a:t>があります。</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ここでは、大規模地震が発生した場合でも、最優先に事業を継続または復旧しなければならない事業（重要業務）を決定します。以下の観点で考えて、</a:t>
            </a:r>
            <a:r>
              <a:rPr lang="ja-JP" altLang="en-US" b="0" dirty="0">
                <a:solidFill>
                  <a:schemeClr val="hlink"/>
                </a:solidFill>
                <a:latin typeface="ＭＳ ゴシック" panose="020B0609070205080204" pitchFamily="49" charset="-128"/>
                <a:ea typeface="ＭＳ ゴシック" panose="020B0609070205080204" pitchFamily="49" charset="-128"/>
              </a:rPr>
              <a:t>あなたの会社にとって影響が大きい製品を３つずつ書き出してください。</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また、他に重要な製品を抽出する観点がある場合には、その観点を必要に応じて追加・変更してください。書き出した製品の中から、あなたの会社の存続に係わる最も重要なものを、「重要業務」として決定してください。</a:t>
            </a:r>
            <a:endParaRPr lang="ja-JP" altLang="en-US" sz="1400" b="0" u="sng" dirty="0">
              <a:latin typeface="ＭＳ ゴシック" panose="020B0609070205080204" pitchFamily="49" charset="-128"/>
              <a:ea typeface="ＭＳ ゴシック" panose="020B0609070205080204" pitchFamily="49"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35" name="Text Box 27"/>
          <p:cNvSpPr txBox="1">
            <a:spLocks noChangeArrowheads="1"/>
          </p:cNvSpPr>
          <p:nvPr/>
        </p:nvSpPr>
        <p:spPr bwMode="auto">
          <a:xfrm>
            <a:off x="3260383" y="9647238"/>
            <a:ext cx="335647"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b="1"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３</a:t>
            </a:r>
            <a:endParaRPr lang="en-US" altLang="ja-JP" sz="1200" b="1"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9253" name="Text Box 226"/>
          <p:cNvSpPr txBox="1">
            <a:spLocks noChangeArrowheads="1"/>
          </p:cNvSpPr>
          <p:nvPr/>
        </p:nvSpPr>
        <p:spPr bwMode="auto">
          <a:xfrm>
            <a:off x="967508" y="4783788"/>
            <a:ext cx="4897437" cy="1039539"/>
          </a:xfrm>
          <a:prstGeom prst="rect">
            <a:avLst/>
          </a:prstGeom>
          <a:solidFill>
            <a:schemeClr val="bg1"/>
          </a:solidFill>
          <a:ln w="9525">
            <a:solidFill>
              <a:srgbClr val="3333FF"/>
            </a:solidFill>
            <a:miter lim="800000"/>
            <a:headEnd/>
            <a:tailEnd/>
          </a:ln>
          <a:effectLst>
            <a:outerShdw dist="35921" dir="2700000" algn="ctr" rotWithShape="0">
              <a:srgbClr val="808080"/>
            </a:outerShdw>
          </a:effec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en-US" altLang="ja-JP" sz="1200" b="0" dirty="0">
              <a:latin typeface="ＭＳ ゴシック" panose="020B0609070205080204" pitchFamily="49" charset="-128"/>
              <a:ea typeface="ＭＳ ゴシック" panose="020B0609070205080204" pitchFamily="49" charset="-128"/>
            </a:endParaRPr>
          </a:p>
          <a:p>
            <a:pPr eaLnBrk="1" hangingPunct="1"/>
            <a:r>
              <a:rPr lang="ja-JP" altLang="en-US" sz="1200" b="0" dirty="0">
                <a:latin typeface="ＭＳ ゴシック" panose="020B0609070205080204" pitchFamily="49" charset="-128"/>
                <a:ea typeface="ＭＳ ゴシック" panose="020B0609070205080204" pitchFamily="49" charset="-128"/>
              </a:rPr>
              <a:t>顧客からの要請により、目標とする復旧時間が制約を受ける場合</a:t>
            </a:r>
          </a:p>
        </p:txBody>
      </p:sp>
      <p:sp>
        <p:nvSpPr>
          <p:cNvPr id="9254" name="Text Box 227"/>
          <p:cNvSpPr txBox="1">
            <a:spLocks noChangeArrowheads="1"/>
          </p:cNvSpPr>
          <p:nvPr/>
        </p:nvSpPr>
        <p:spPr bwMode="auto">
          <a:xfrm>
            <a:off x="1188741" y="5255648"/>
            <a:ext cx="4464273" cy="522288"/>
          </a:xfrm>
          <a:prstGeom prst="rect">
            <a:avLst/>
          </a:prstGeom>
          <a:solidFill>
            <a:schemeClr val="bg1"/>
          </a:solidFill>
          <a:ln w="9525">
            <a:solidFill>
              <a:srgbClr val="3333FF"/>
            </a:solidFill>
            <a:miter lim="800000"/>
            <a:headEnd/>
            <a:tailEnd/>
          </a:ln>
          <a:effectLst>
            <a:outerShdw dist="35921" dir="2700000" algn="ctr" rotWithShape="0">
              <a:srgbClr val="808080"/>
            </a:outerShdw>
          </a:effec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顧客の要請に応じた復旧目標（時間・レベル）を設定する必要があります。</a:t>
            </a:r>
          </a:p>
          <a:p>
            <a:pPr eaLnBrk="1" hangingPunct="1">
              <a:spcBef>
                <a:spcPct val="50000"/>
              </a:spcBef>
            </a:pPr>
            <a:r>
              <a:rPr lang="ja-JP" altLang="en-US" b="0" dirty="0">
                <a:latin typeface="ＭＳ ゴシック" panose="020B0609070205080204" pitchFamily="49" charset="-128"/>
                <a:ea typeface="ＭＳ ゴシック" panose="020B0609070205080204" pitchFamily="49" charset="-128"/>
              </a:rPr>
              <a:t>⇒その要請に応えられない時は、信用を失うおそれがあります。</a:t>
            </a:r>
          </a:p>
        </p:txBody>
      </p:sp>
      <p:sp>
        <p:nvSpPr>
          <p:cNvPr id="9256" name="AutoShape 229"/>
          <p:cNvSpPr>
            <a:spLocks noChangeArrowheads="1"/>
          </p:cNvSpPr>
          <p:nvPr/>
        </p:nvSpPr>
        <p:spPr bwMode="auto">
          <a:xfrm>
            <a:off x="1065933" y="4622235"/>
            <a:ext cx="2663825" cy="287338"/>
          </a:xfrm>
          <a:prstGeom prst="roundRect">
            <a:avLst>
              <a:gd name="adj" fmla="val 16667"/>
            </a:avLst>
          </a:prstGeom>
          <a:solidFill>
            <a:srgbClr val="E5FFB7"/>
          </a:solidFill>
          <a:ln w="9525">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こんな場合にはご注意ください！</a:t>
            </a:r>
          </a:p>
        </p:txBody>
      </p:sp>
      <p:grpSp>
        <p:nvGrpSpPr>
          <p:cNvPr id="9258" name="Group 231"/>
          <p:cNvGrpSpPr>
            <a:grpSpLocks/>
          </p:cNvGrpSpPr>
          <p:nvPr/>
        </p:nvGrpSpPr>
        <p:grpSpPr bwMode="auto">
          <a:xfrm>
            <a:off x="3644900" y="60325"/>
            <a:ext cx="3097213" cy="390525"/>
            <a:chOff x="2944" y="111"/>
            <a:chExt cx="1212" cy="153"/>
          </a:xfrm>
        </p:grpSpPr>
        <p:sp>
          <p:nvSpPr>
            <p:cNvPr id="9263" name="AutoShape 232"/>
            <p:cNvSpPr>
              <a:spLocks noChangeArrowheads="1"/>
            </p:cNvSpPr>
            <p:nvPr/>
          </p:nvSpPr>
          <p:spPr bwMode="auto">
            <a:xfrm flipH="1">
              <a:off x="3748" y="111"/>
              <a:ext cx="408" cy="152"/>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9264" name="AutoShape 233"/>
            <p:cNvSpPr>
              <a:spLocks noChangeArrowheads="1"/>
            </p:cNvSpPr>
            <p:nvPr/>
          </p:nvSpPr>
          <p:spPr bwMode="auto">
            <a:xfrm flipH="1">
              <a:off x="3348" y="112"/>
              <a:ext cx="408" cy="152"/>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9265" name="AutoShape 234"/>
            <p:cNvSpPr>
              <a:spLocks noChangeArrowheads="1"/>
            </p:cNvSpPr>
            <p:nvPr/>
          </p:nvSpPr>
          <p:spPr bwMode="auto">
            <a:xfrm flipH="1">
              <a:off x="2944" y="111"/>
              <a:ext cx="412" cy="152"/>
            </a:xfrm>
            <a:prstGeom prst="flowChartOnlineStorage">
              <a:avLst/>
            </a:prstGeom>
            <a:solidFill>
              <a:srgbClr val="FFE5E5"/>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grpSp>
      <p:sp>
        <p:nvSpPr>
          <p:cNvPr id="9259" name="Text Box 235"/>
          <p:cNvSpPr txBox="1">
            <a:spLocks noChangeArrowheads="1"/>
          </p:cNvSpPr>
          <p:nvPr/>
        </p:nvSpPr>
        <p:spPr bwMode="auto">
          <a:xfrm>
            <a:off x="3965575"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dirty="0">
                <a:solidFill>
                  <a:srgbClr val="FF0066"/>
                </a:solidFill>
                <a:latin typeface="ＭＳ ゴシック" panose="020B0609070205080204" pitchFamily="49" charset="-128"/>
                <a:ea typeface="ＭＳ ゴシック" panose="020B0609070205080204" pitchFamily="49" charset="-128"/>
              </a:rPr>
              <a:t>目標を</a:t>
            </a:r>
          </a:p>
          <a:p>
            <a:pPr eaLnBrk="1" hangingPunct="1"/>
            <a:r>
              <a:rPr lang="ja-JP" altLang="en-US" dirty="0">
                <a:solidFill>
                  <a:srgbClr val="FF0066"/>
                </a:solidFill>
                <a:latin typeface="ＭＳ ゴシック" panose="020B0609070205080204" pitchFamily="49" charset="-128"/>
                <a:ea typeface="ＭＳ ゴシック" panose="020B0609070205080204" pitchFamily="49" charset="-128"/>
              </a:rPr>
              <a:t>たてる！</a:t>
            </a:r>
          </a:p>
        </p:txBody>
      </p:sp>
      <p:sp>
        <p:nvSpPr>
          <p:cNvPr id="9260" name="Text Box 236"/>
          <p:cNvSpPr txBox="1">
            <a:spLocks noChangeArrowheads="1"/>
          </p:cNvSpPr>
          <p:nvPr/>
        </p:nvSpPr>
        <p:spPr bwMode="auto">
          <a:xfrm>
            <a:off x="4865371"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dirty="0">
                <a:solidFill>
                  <a:schemeClr val="bg2"/>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dirty="0">
                <a:solidFill>
                  <a:schemeClr val="bg2"/>
                </a:solidFill>
                <a:latin typeface="ＭＳ ゴシック" panose="020B0609070205080204" pitchFamily="49" charset="-128"/>
                <a:ea typeface="ＭＳ ゴシック" panose="020B0609070205080204" pitchFamily="49" charset="-128"/>
              </a:rPr>
              <a:t>把握する！</a:t>
            </a:r>
          </a:p>
        </p:txBody>
      </p:sp>
      <p:sp>
        <p:nvSpPr>
          <p:cNvPr id="9261" name="Text Box 237"/>
          <p:cNvSpPr txBox="1">
            <a:spLocks noChangeArrowheads="1"/>
          </p:cNvSpPr>
          <p:nvPr/>
        </p:nvSpPr>
        <p:spPr bwMode="auto">
          <a:xfrm>
            <a:off x="585311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dirty="0">
                <a:solidFill>
                  <a:schemeClr val="bg2"/>
                </a:solidFill>
                <a:latin typeface="ＭＳ ゴシック" panose="020B0609070205080204" pitchFamily="49" charset="-128"/>
                <a:ea typeface="ＭＳ ゴシック" panose="020B0609070205080204" pitchFamily="49" charset="-128"/>
              </a:rPr>
              <a:t>埋める！</a:t>
            </a:r>
          </a:p>
        </p:txBody>
      </p:sp>
      <p:sp>
        <p:nvSpPr>
          <p:cNvPr id="9262" name="Text Box 238"/>
          <p:cNvSpPr txBox="1">
            <a:spLocks noChangeArrowheads="1"/>
          </p:cNvSpPr>
          <p:nvPr/>
        </p:nvSpPr>
        <p:spPr bwMode="auto">
          <a:xfrm>
            <a:off x="296217" y="621551"/>
            <a:ext cx="6263977" cy="3570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85725" indent="-85725">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sz="1400" b="0" dirty="0">
                <a:latin typeface="ＭＳ ゴシック" panose="020B0609070205080204" pitchFamily="49" charset="-128"/>
                <a:ea typeface="ＭＳ ゴシック" panose="020B0609070205080204" pitchFamily="49" charset="-128"/>
              </a:rPr>
              <a:t>２．３　目標とする復旧時間の決定</a:t>
            </a:r>
          </a:p>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sz="800" b="0" dirty="0">
              <a:latin typeface="ＭＳ ゴシック" panose="020B0609070205080204" pitchFamily="49" charset="-128"/>
              <a:ea typeface="ＭＳ ゴシック" panose="020B0609070205080204" pitchFamily="49" charset="-128"/>
            </a:endParaRPr>
          </a:p>
          <a:p>
            <a:pPr marL="268288" indent="-179388"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あなたの会社の重要業務が、災害により操業停止した場合には、顧客・消費者に与える影響や社会的な影響を考慮して、事業の継続、あるいはできるだけ早く事業を復旧させるように努めなければなりません。</a:t>
            </a:r>
          </a:p>
          <a:p>
            <a:pPr marL="268288" indent="-179388"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ＢＣＰを策定する際には、顧客からの要請により、事業を再開するまでの「目標とする復旧時間」を決定し、それを実現するための対応策を検討する必要があります。</a:t>
            </a:r>
          </a:p>
          <a:p>
            <a:pPr marL="268288" indent="-179388"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顧客からの要請が無い場合には、「２</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２　重要業務の決定」で重要業務を選定するために考慮した</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各観点から、求められる復旧時間を検討してください。</a:t>
            </a:r>
          </a:p>
          <a:p>
            <a:pPr marL="268288" indent="-179388" eaLnBrk="1" hangingPunct="1">
              <a:spcAft>
                <a:spcPts val="600"/>
              </a:spcAft>
              <a:buFontTx/>
              <a:buChar char="•"/>
            </a:pPr>
            <a:r>
              <a:rPr lang="ja-JP" altLang="en-US" b="0" dirty="0">
                <a:solidFill>
                  <a:schemeClr val="hlink"/>
                </a:solidFill>
                <a:latin typeface="ＭＳ ゴシック" panose="020B0609070205080204" pitchFamily="49" charset="-128"/>
                <a:ea typeface="ＭＳ ゴシック" panose="020B0609070205080204" pitchFamily="49" charset="-128"/>
              </a:rPr>
              <a:t>重要業務の停止にどこまで耐えられる（あなたの会社が存続できる）のかという点を意識した目標</a:t>
            </a:r>
            <a:br>
              <a:rPr lang="en-US" altLang="ja-JP" b="0" dirty="0">
                <a:solidFill>
                  <a:schemeClr val="hlink"/>
                </a:solidFill>
                <a:latin typeface="ＭＳ ゴシック" panose="020B0609070205080204" pitchFamily="49" charset="-128"/>
                <a:ea typeface="ＭＳ ゴシック" panose="020B0609070205080204" pitchFamily="49" charset="-128"/>
              </a:rPr>
            </a:br>
            <a:r>
              <a:rPr lang="ja-JP" altLang="en-US" b="0" dirty="0">
                <a:solidFill>
                  <a:schemeClr val="hlink"/>
                </a:solidFill>
                <a:latin typeface="ＭＳ ゴシック" panose="020B0609070205080204" pitchFamily="49" charset="-128"/>
                <a:ea typeface="ＭＳ ゴシック" panose="020B0609070205080204" pitchFamily="49" charset="-128"/>
              </a:rPr>
              <a:t>設定が重要です。</a:t>
            </a:r>
            <a:endParaRPr lang="en-US" altLang="ja-JP" b="0" dirty="0">
              <a:solidFill>
                <a:schemeClr val="hlink"/>
              </a:solidFill>
              <a:latin typeface="ＭＳ ゴシック" panose="020B0609070205080204" pitchFamily="49" charset="-128"/>
              <a:ea typeface="ＭＳ ゴシック" panose="020B0609070205080204" pitchFamily="49" charset="-128"/>
            </a:endParaRPr>
          </a:p>
          <a:p>
            <a:pPr marL="268288" indent="-179388" eaLnBrk="1" hangingPunct="1">
              <a:spcAft>
                <a:spcPts val="600"/>
              </a:spcAft>
              <a:buFontTx/>
              <a:buChar char="•"/>
            </a:pPr>
            <a:endParaRPr lang="en-US" altLang="ja-JP" b="0" dirty="0">
              <a:solidFill>
                <a:schemeClr val="hlink"/>
              </a:solidFill>
              <a:latin typeface="ＭＳ ゴシック" panose="020B0609070205080204" pitchFamily="49" charset="-128"/>
              <a:ea typeface="ＭＳ ゴシック" panose="020B0609070205080204" pitchFamily="49" charset="-128"/>
            </a:endParaRPr>
          </a:p>
          <a:p>
            <a:pPr marL="360000" lvl="2" indent="-180000" eaLnBrk="1" hangingPunct="1">
              <a:spcAft>
                <a:spcPts val="600"/>
              </a:spcAft>
              <a:buFont typeface="ＭＳ ゴシック" panose="020B0609070205080204" pitchFamily="49" charset="-128"/>
              <a:buChar char="※"/>
            </a:pPr>
            <a:r>
              <a:rPr lang="ja-JP" altLang="en-US" b="0" dirty="0">
                <a:latin typeface="ＭＳ ゴシック" panose="020B0609070205080204" pitchFamily="49" charset="-128"/>
                <a:ea typeface="ＭＳ ゴシック" panose="020B0609070205080204" pitchFamily="49" charset="-128"/>
              </a:rPr>
              <a:t>自社で現実的に可能な対応策を実施しても、顧客からの要請（復旧時間など）を満たすことが不可能な場合には、他社に代替対応を依頼するなど、別の解決方法を検討する必要があります。</a:t>
            </a:r>
            <a:endParaRPr lang="en-US" altLang="ja-JP" b="0" dirty="0">
              <a:latin typeface="ＭＳ ゴシック" panose="020B0609070205080204" pitchFamily="49" charset="-128"/>
              <a:ea typeface="ＭＳ ゴシック" panose="020B0609070205080204" pitchFamily="49" charset="-128"/>
            </a:endParaRPr>
          </a:p>
          <a:p>
            <a:pPr marL="360000" lvl="2" indent="-180000" eaLnBrk="1" hangingPunct="1">
              <a:spcAft>
                <a:spcPts val="600"/>
              </a:spcAft>
              <a:buFont typeface="ＭＳ ゴシック" panose="020B0609070205080204" pitchFamily="49" charset="-128"/>
              <a:buChar char="※"/>
            </a:pPr>
            <a:r>
              <a:rPr lang="ja-JP" altLang="en-US" b="0" dirty="0">
                <a:latin typeface="ＭＳ ゴシック" panose="020B0609070205080204" pitchFamily="49" charset="-128"/>
                <a:ea typeface="ＭＳ ゴシック" panose="020B0609070205080204" pitchFamily="49" charset="-128"/>
              </a:rPr>
              <a:t>ただし、電気や都市ガスなどのライフラインが停止している場合、中小企業ではその代替手段を確保することは、現実的に困難であると思われます。そのため、目標とする復旧時間は、ライフライン等の復旧後、どれぐらいの期間で重要業務を復旧させるかと考えて決定していくことが、現実的な検討の流れになります。</a:t>
            </a:r>
          </a:p>
        </p:txBody>
      </p:sp>
      <p:graphicFrame>
        <p:nvGraphicFramePr>
          <p:cNvPr id="3" name="Group 84">
            <a:extLst>
              <a:ext uri="{FF2B5EF4-FFF2-40B4-BE49-F238E27FC236}">
                <a16:creationId xmlns:a16="http://schemas.microsoft.com/office/drawing/2014/main" id="{0FC64753-1EF0-9400-DF95-E40671BDA42A}"/>
              </a:ext>
            </a:extLst>
          </p:cNvPr>
          <p:cNvGraphicFramePr>
            <a:graphicFrameLocks noGrp="1"/>
          </p:cNvGraphicFramePr>
          <p:nvPr>
            <p:extLst>
              <p:ext uri="{D42A27DB-BD31-4B8C-83A1-F6EECF244321}">
                <p14:modId xmlns:p14="http://schemas.microsoft.com/office/powerpoint/2010/main" val="777831451"/>
              </p:ext>
            </p:extLst>
          </p:nvPr>
        </p:nvGraphicFramePr>
        <p:xfrm>
          <a:off x="507999" y="6222390"/>
          <a:ext cx="5781293" cy="1754946"/>
        </p:xfrm>
        <a:graphic>
          <a:graphicData uri="http://schemas.openxmlformats.org/drawingml/2006/table">
            <a:tbl>
              <a:tblPr/>
              <a:tblGrid>
                <a:gridCol w="1150938">
                  <a:extLst>
                    <a:ext uri="{9D8B030D-6E8A-4147-A177-3AD203B41FA5}">
                      <a16:colId xmlns:a16="http://schemas.microsoft.com/office/drawing/2014/main" val="3425781825"/>
                    </a:ext>
                  </a:extLst>
                </a:gridCol>
                <a:gridCol w="1570355">
                  <a:extLst>
                    <a:ext uri="{9D8B030D-6E8A-4147-A177-3AD203B41FA5}">
                      <a16:colId xmlns:a16="http://schemas.microsoft.com/office/drawing/2014/main" val="3214240576"/>
                    </a:ext>
                  </a:extLst>
                </a:gridCol>
                <a:gridCol w="3060000">
                  <a:extLst>
                    <a:ext uri="{9D8B030D-6E8A-4147-A177-3AD203B41FA5}">
                      <a16:colId xmlns:a16="http://schemas.microsoft.com/office/drawing/2014/main" val="4235312603"/>
                    </a:ext>
                  </a:extLst>
                </a:gridCol>
              </a:tblGrid>
              <a:tr h="391980">
                <a:tc rowSpan="4">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重要業務の</a:t>
                      </a: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復旧目標</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発災後何日以内）</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どの程度まで</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91770892"/>
                  </a:ext>
                </a:extLst>
              </a:tr>
              <a:tr h="434595">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65378316"/>
                  </a:ext>
                </a:extLst>
              </a:tr>
              <a:tr h="434595">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51759232"/>
                  </a:ext>
                </a:extLst>
              </a:tr>
              <a:tr h="434595">
                <a:tc vMerge="1">
                  <a:txBody>
                    <a:bodyPr/>
                    <a:lstStyle/>
                    <a:p>
                      <a:endParaRPr kumimoji="1" lang="ja-JP" altLang="en-US"/>
                    </a:p>
                  </a:txBody>
                  <a:tcPr>
                    <a:lnT w="6350" cap="flat" cmpd="sng" algn="ctr">
                      <a:solidFill>
                        <a:schemeClr val="tx1"/>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80513078"/>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EC7439-29EB-EE32-C1C2-20CACC559153}"/>
            </a:ext>
          </a:extLst>
        </p:cNvPr>
        <p:cNvGrpSpPr/>
        <p:nvPr/>
      </p:nvGrpSpPr>
      <p:grpSpPr>
        <a:xfrm>
          <a:off x="0" y="0"/>
          <a:ext cx="0" cy="0"/>
          <a:chOff x="0" y="0"/>
          <a:chExt cx="0" cy="0"/>
        </a:xfrm>
      </p:grpSpPr>
      <p:sp>
        <p:nvSpPr>
          <p:cNvPr id="10243" name="Text Box 3">
            <a:extLst>
              <a:ext uri="{FF2B5EF4-FFF2-40B4-BE49-F238E27FC236}">
                <a16:creationId xmlns:a16="http://schemas.microsoft.com/office/drawing/2014/main" id="{BA6C47FB-C055-6A75-63AC-39A05F73F389}"/>
              </a:ext>
            </a:extLst>
          </p:cNvPr>
          <p:cNvSpPr txBox="1">
            <a:spLocks noChangeArrowheads="1"/>
          </p:cNvSpPr>
          <p:nvPr/>
        </p:nvSpPr>
        <p:spPr bwMode="auto">
          <a:xfrm>
            <a:off x="323850" y="635441"/>
            <a:ext cx="6280784" cy="1923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sz="1400" b="0" dirty="0">
                <a:latin typeface="ＭＳ ゴシック" panose="020B0609070205080204" pitchFamily="49" charset="-128"/>
                <a:ea typeface="ＭＳ ゴシック" panose="020B0609070205080204" pitchFamily="49" charset="-128"/>
              </a:rPr>
              <a:t>２．４　重要業務が受ける被害の想定</a:t>
            </a:r>
          </a:p>
          <a:p>
            <a:pPr eaLnBrk="1" hangingPunct="1">
              <a:spcAft>
                <a:spcPts val="600"/>
              </a:spcAft>
            </a:pPr>
            <a:r>
              <a:rPr lang="ja-JP" altLang="en-US" sz="1400" b="0" dirty="0">
                <a:latin typeface="ＭＳ ゴシック" panose="020B0609070205080204" pitchFamily="49" charset="-128"/>
                <a:ea typeface="ＭＳ ゴシック" panose="020B0609070205080204" pitchFamily="49" charset="-128"/>
              </a:rPr>
              <a:t>２．４．１　危険度の確認（前提条件）</a:t>
            </a:r>
          </a:p>
          <a:p>
            <a:pPr marL="0" indent="0" eaLnBrk="1" hangingPunct="1">
              <a:spcAft>
                <a:spcPts val="600"/>
              </a:spcAft>
            </a:pPr>
            <a:r>
              <a:rPr lang="ja-JP" altLang="en-US" sz="1400" dirty="0">
                <a:latin typeface="ＭＳ ゴシック" panose="020B0609070205080204" pitchFamily="49" charset="-128"/>
                <a:ea typeface="ＭＳ ゴシック" panose="020B0609070205080204" pitchFamily="49" charset="-128"/>
              </a:rPr>
              <a:t>①地震</a:t>
            </a:r>
            <a:endParaRPr lang="en-US" altLang="ja-JP" sz="1400" dirty="0">
              <a:latin typeface="ＭＳ ゴシック" panose="020B0609070205080204" pitchFamily="49" charset="-128"/>
              <a:ea typeface="ＭＳ ゴシック" panose="020B0609070205080204" pitchFamily="49" charset="-128"/>
            </a:endParaRPr>
          </a:p>
          <a:p>
            <a:pPr marL="0" indent="0" eaLnBrk="1" hangingPunct="1">
              <a:spcAft>
                <a:spcPts val="600"/>
              </a:spcAft>
            </a:pPr>
            <a:r>
              <a:rPr kumimoji="1" lang="en-US" altLang="ja-JP"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ポイント</a:t>
            </a:r>
            <a:r>
              <a:rPr kumimoji="1" lang="en-US" altLang="ja-JP"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a:t>
            </a:r>
            <a:endParaRPr kumimoji="1" lang="en-US" altLang="ja-JP" sz="8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endParaRPr>
          </a:p>
          <a:p>
            <a:pPr marL="177800" marR="0" lvl="0" indent="-177800" algn="l" defTabSz="914400" rtl="0" eaLnBrk="1" fontAlgn="base" latinLnBrk="0" hangingPunct="1">
              <a:spcBef>
                <a:spcPct val="0"/>
              </a:spcBef>
              <a:spcAft>
                <a:spcPts val="600"/>
              </a:spcAft>
              <a:buClrTx/>
              <a:buSzTx/>
              <a:buFontTx/>
              <a:buChar char="•"/>
              <a:tabLst>
                <a:tab pos="177800" algn="l"/>
              </a:tabLst>
              <a:defRPr/>
            </a:pPr>
            <a:r>
              <a:rPr kumimoji="1" lang="ja-JP" altLang="en-US" sz="10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対象とする災害である「南海トラフ地震」の、予測される震度の分布図で、</a:t>
            </a:r>
            <a:r>
              <a:rPr kumimoji="1" lang="ja-JP" altLang="en-US" sz="1000" b="0" u="none" strike="noStrike" kern="1200" cap="none" spc="0" normalizeH="0" baseline="0" noProof="0" dirty="0">
                <a:ln>
                  <a:noFill/>
                </a:ln>
                <a:solidFill>
                  <a:srgbClr val="009999"/>
                </a:solidFill>
                <a:effectLst/>
                <a:uLnTx/>
                <a:uFillTx/>
                <a:latin typeface="ＭＳ ゴシック" panose="020B0609070205080204" pitchFamily="49" charset="-128"/>
                <a:ea typeface="ＭＳ ゴシック" panose="020B0609070205080204" pitchFamily="49" charset="-128"/>
                <a:cs typeface="+mn-cs"/>
              </a:rPr>
              <a:t>あなたの会社の重要業務を行うために必要な拠点の位置と、危険度の高さを確認してください。</a:t>
            </a:r>
          </a:p>
          <a:p>
            <a:pPr marL="177800" marR="0" lvl="0" indent="-177800" algn="l" defTabSz="914400" rtl="0" eaLnBrk="1" fontAlgn="base" latinLnBrk="0" hangingPunct="1">
              <a:spcBef>
                <a:spcPct val="0"/>
              </a:spcBef>
              <a:spcAft>
                <a:spcPts val="600"/>
              </a:spcAft>
              <a:buClrTx/>
              <a:buSzTx/>
              <a:buFontTx/>
              <a:buChar char="•"/>
              <a:tabLst>
                <a:tab pos="88900" algn="l"/>
              </a:tabLst>
              <a:defRPr/>
            </a:pPr>
            <a:r>
              <a:rPr kumimoji="1" lang="ja-JP" altLang="en-US" sz="10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また、複数の拠点がある場合には、それぞれの</a:t>
            </a:r>
            <a:r>
              <a:rPr lang="ja-JP" altLang="en-US" b="0" dirty="0">
                <a:latin typeface="ＭＳ ゴシック" panose="020B0609070205080204" pitchFamily="49" charset="-128"/>
                <a:ea typeface="ＭＳ ゴシック" panose="020B0609070205080204" pitchFamily="49" charset="-128"/>
              </a:rPr>
              <a:t>所在地も</a:t>
            </a:r>
            <a:r>
              <a:rPr kumimoji="1" lang="ja-JP" altLang="en-US" sz="10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確認しましょう。その結果、想定される震度に差がある場合には、被害を受けにくい方の拠点を、ＢＣＰ対応の拠点とするなどの目安としてください。</a:t>
            </a:r>
            <a:endParaRPr kumimoji="1" lang="en-US" altLang="ja-JP" sz="10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endParaRPr>
          </a:p>
        </p:txBody>
      </p:sp>
      <p:sp>
        <p:nvSpPr>
          <p:cNvPr id="10245" name="Text Box 5">
            <a:extLst>
              <a:ext uri="{FF2B5EF4-FFF2-40B4-BE49-F238E27FC236}">
                <a16:creationId xmlns:a16="http://schemas.microsoft.com/office/drawing/2014/main" id="{6CDF917C-033F-D8EE-CB0A-094A85F4EA93}"/>
              </a:ext>
            </a:extLst>
          </p:cNvPr>
          <p:cNvSpPr txBox="1">
            <a:spLocks noChangeArrowheads="1"/>
          </p:cNvSpPr>
          <p:nvPr/>
        </p:nvSpPr>
        <p:spPr bwMode="auto">
          <a:xfrm>
            <a:off x="323850" y="8266529"/>
            <a:ext cx="6150843" cy="73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spcAft>
                <a:spcPts val="300"/>
              </a:spcAft>
            </a:pPr>
            <a:r>
              <a:rPr lang="ja-JP" altLang="en-US" sz="1200" b="0" dirty="0">
                <a:solidFill>
                  <a:srgbClr val="C00000"/>
                </a:solidFill>
                <a:latin typeface="ＭＳ ゴシック" panose="020B0609070205080204" pitchFamily="49" charset="-128"/>
                <a:ea typeface="ＭＳ ゴシック" panose="020B0609070205080204" pitchFamily="49" charset="-128"/>
              </a:rPr>
              <a:t>　　　</a:t>
            </a:r>
            <a:r>
              <a:rPr lang="ja-JP" altLang="en-US" b="0" dirty="0">
                <a:solidFill>
                  <a:schemeClr val="bg1">
                    <a:lumMod val="50000"/>
                  </a:schemeClr>
                </a:solidFill>
                <a:latin typeface="ＭＳ ゴシック" panose="020B0609070205080204" pitchFamily="49" charset="-128"/>
                <a:ea typeface="ＭＳ ゴシック" panose="020B0609070205080204" pitchFamily="49" charset="-128"/>
              </a:rPr>
              <a:t>　</a:t>
            </a:r>
            <a:r>
              <a:rPr lang="ja-JP" altLang="en-US" b="0" dirty="0">
                <a:latin typeface="ＭＳ ゴシック" panose="020B0609070205080204" pitchFamily="49" charset="-128"/>
                <a:ea typeface="ＭＳ ゴシック" panose="020B0609070205080204" pitchFamily="49" charset="-128"/>
              </a:rPr>
              <a:t>市町村最大震度（最大値）</a:t>
            </a:r>
            <a:endParaRPr lang="ja-JP" altLang="en-US" sz="900" b="0" dirty="0">
              <a:latin typeface="ＭＳ ゴシック" panose="020B0609070205080204" pitchFamily="49" charset="-128"/>
              <a:ea typeface="ＭＳ ゴシック" panose="020B0609070205080204" pitchFamily="49" charset="-128"/>
            </a:endParaRPr>
          </a:p>
          <a:p>
            <a:pPr lvl="0" algn="ctr" eaLnBrk="1" hangingPunct="1">
              <a:defRPr/>
            </a:pPr>
            <a:r>
              <a:rPr lang="ja-JP" altLang="en-US" sz="900" b="0" dirty="0">
                <a:solidFill>
                  <a:srgbClr val="808080"/>
                </a:solidFill>
                <a:latin typeface="ＭＳ ゴシック" panose="020B0609070205080204" pitchFamily="49" charset="-128"/>
                <a:ea typeface="ＭＳ ゴシック" panose="020B0609070205080204" pitchFamily="49" charset="-128"/>
              </a:rPr>
              <a:t>出典：南海トラフ巨大地震対策ワーキンググループ・最大クラス地震における被害想定について</a:t>
            </a:r>
            <a:br>
              <a:rPr lang="en-US" altLang="ja-JP" sz="900" b="0" dirty="0">
                <a:solidFill>
                  <a:srgbClr val="808080"/>
                </a:solidFill>
                <a:latin typeface="ＭＳ ゴシック" panose="020B0609070205080204" pitchFamily="49" charset="-128"/>
                <a:ea typeface="ＭＳ ゴシック" panose="020B0609070205080204" pitchFamily="49" charset="-128"/>
              </a:rPr>
            </a:br>
            <a:r>
              <a:rPr lang="ja-JP" altLang="en-US" sz="900" b="0" dirty="0">
                <a:solidFill>
                  <a:srgbClr val="808080"/>
                </a:solidFill>
                <a:latin typeface="ＭＳ ゴシック" panose="020B0609070205080204" pitchFamily="49" charset="-128"/>
                <a:ea typeface="ＭＳ ゴシック" panose="020B0609070205080204" pitchFamily="49" charset="-128"/>
              </a:rPr>
              <a:t>（令和７年３月３１日公表）をもとに加工して作成</a:t>
            </a:r>
            <a:br>
              <a:rPr lang="en-US" altLang="ja-JP" sz="900" b="0" dirty="0">
                <a:solidFill>
                  <a:srgbClr val="808080"/>
                </a:solidFill>
                <a:latin typeface="ＭＳ ゴシック" panose="020B0609070205080204" pitchFamily="49" charset="-128"/>
                <a:ea typeface="ＭＳ ゴシック" panose="020B0609070205080204" pitchFamily="49" charset="-128"/>
              </a:rPr>
            </a:br>
            <a:r>
              <a:rPr lang="en-US" altLang="ja-JP" sz="900" b="0" dirty="0">
                <a:solidFill>
                  <a:srgbClr val="808080"/>
                </a:solidFill>
                <a:latin typeface="ＭＳ ゴシック" panose="020B0609070205080204" pitchFamily="49" charset="-128"/>
                <a:ea typeface="ＭＳ ゴシック" panose="020B0609070205080204" pitchFamily="49" charset="-128"/>
                <a:hlinkClick r:id="rId2"/>
              </a:rPr>
              <a:t>https://www.bousai.go.jp/jishin/nankai/taisaku_wg_02/index.html</a:t>
            </a:r>
            <a:endParaRPr lang="ja-JP" altLang="en-US" sz="900" b="0" dirty="0">
              <a:solidFill>
                <a:srgbClr val="808080"/>
              </a:solidFill>
              <a:latin typeface="ＭＳ ゴシック" panose="020B0609070205080204" pitchFamily="49" charset="-128"/>
              <a:ea typeface="ＭＳ ゴシック" panose="020B0609070205080204" pitchFamily="49" charset="-128"/>
            </a:endParaRPr>
          </a:p>
        </p:txBody>
      </p:sp>
      <p:sp>
        <p:nvSpPr>
          <p:cNvPr id="44045" name="Text Box 13">
            <a:extLst>
              <a:ext uri="{FF2B5EF4-FFF2-40B4-BE49-F238E27FC236}">
                <a16:creationId xmlns:a16="http://schemas.microsoft.com/office/drawing/2014/main" id="{0E8C856F-1BF6-7B4B-CB49-F8BE57CA2225}"/>
              </a:ext>
            </a:extLst>
          </p:cNvPr>
          <p:cNvSpPr txBox="1">
            <a:spLocks noChangeArrowheads="1"/>
          </p:cNvSpPr>
          <p:nvPr/>
        </p:nvSpPr>
        <p:spPr bwMode="auto">
          <a:xfrm>
            <a:off x="3260383" y="9647238"/>
            <a:ext cx="335647"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４</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graphicFrame>
        <p:nvGraphicFramePr>
          <p:cNvPr id="44080" name="Group 48">
            <a:extLst>
              <a:ext uri="{FF2B5EF4-FFF2-40B4-BE49-F238E27FC236}">
                <a16:creationId xmlns:a16="http://schemas.microsoft.com/office/drawing/2014/main" id="{026675BD-B0F2-32E2-5A33-14C0F8074AF9}"/>
              </a:ext>
            </a:extLst>
          </p:cNvPr>
          <p:cNvGraphicFramePr>
            <a:graphicFrameLocks noGrp="1"/>
          </p:cNvGraphicFramePr>
          <p:nvPr>
            <p:extLst>
              <p:ext uri="{D42A27DB-BD31-4B8C-83A1-F6EECF244321}">
                <p14:modId xmlns:p14="http://schemas.microsoft.com/office/powerpoint/2010/main" val="116487313"/>
              </p:ext>
            </p:extLst>
          </p:nvPr>
        </p:nvGraphicFramePr>
        <p:xfrm>
          <a:off x="364257" y="3300141"/>
          <a:ext cx="3008631" cy="503238"/>
        </p:xfrm>
        <a:graphic>
          <a:graphicData uri="http://schemas.openxmlformats.org/drawingml/2006/table">
            <a:tbl>
              <a:tblPr/>
              <a:tblGrid>
                <a:gridCol w="1295400">
                  <a:extLst>
                    <a:ext uri="{9D8B030D-6E8A-4147-A177-3AD203B41FA5}">
                      <a16:colId xmlns:a16="http://schemas.microsoft.com/office/drawing/2014/main" val="1686670757"/>
                    </a:ext>
                  </a:extLst>
                </a:gridCol>
                <a:gridCol w="813118">
                  <a:extLst>
                    <a:ext uri="{9D8B030D-6E8A-4147-A177-3AD203B41FA5}">
                      <a16:colId xmlns:a16="http://schemas.microsoft.com/office/drawing/2014/main" val="1668626060"/>
                    </a:ext>
                  </a:extLst>
                </a:gridCol>
                <a:gridCol w="900113">
                  <a:extLst>
                    <a:ext uri="{9D8B030D-6E8A-4147-A177-3AD203B41FA5}">
                      <a16:colId xmlns:a16="http://schemas.microsoft.com/office/drawing/2014/main" val="3455365695"/>
                    </a:ext>
                  </a:extLst>
                </a:gridCol>
              </a:tblGrid>
              <a:tr h="50323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主要拠点の</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想定震度</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震度</a:t>
                      </a:r>
                      <a:endParaRPr kumimoji="1" lang="ja-JP" altLang="en-US" sz="1200" b="1" i="1"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anchor="ctr" horzOverflow="overflow">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anchor="ctr" horzOverflow="overflow">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62231475"/>
                  </a:ext>
                </a:extLst>
              </a:tr>
            </a:tbl>
          </a:graphicData>
        </a:graphic>
      </p:graphicFrame>
      <p:sp>
        <p:nvSpPr>
          <p:cNvPr id="10255" name="AutoShape 58">
            <a:extLst>
              <a:ext uri="{FF2B5EF4-FFF2-40B4-BE49-F238E27FC236}">
                <a16:creationId xmlns:a16="http://schemas.microsoft.com/office/drawing/2014/main" id="{816F6ECF-289A-BC1B-EFEC-42A3BEE46057}"/>
              </a:ext>
            </a:extLst>
          </p:cNvPr>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0256" name="AutoShape 59">
            <a:extLst>
              <a:ext uri="{FF2B5EF4-FFF2-40B4-BE49-F238E27FC236}">
                <a16:creationId xmlns:a16="http://schemas.microsoft.com/office/drawing/2014/main" id="{849A2D8C-3DCB-FC27-7401-CADE11FEFABB}"/>
              </a:ext>
            </a:extLst>
          </p:cNvPr>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0257" name="AutoShape 60">
            <a:extLst>
              <a:ext uri="{FF2B5EF4-FFF2-40B4-BE49-F238E27FC236}">
                <a16:creationId xmlns:a16="http://schemas.microsoft.com/office/drawing/2014/main" id="{3020B90B-E7EB-8089-ABDD-CD889262021A}"/>
              </a:ext>
            </a:extLst>
          </p:cNvPr>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0258" name="Text Box 61">
            <a:extLst>
              <a:ext uri="{FF2B5EF4-FFF2-40B4-BE49-F238E27FC236}">
                <a16:creationId xmlns:a16="http://schemas.microsoft.com/office/drawing/2014/main" id="{1415D41D-5D83-1F1E-C8CD-8983A1FBB405}"/>
              </a:ext>
            </a:extLst>
          </p:cNvPr>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0259" name="Text Box 62">
            <a:extLst>
              <a:ext uri="{FF2B5EF4-FFF2-40B4-BE49-F238E27FC236}">
                <a16:creationId xmlns:a16="http://schemas.microsoft.com/office/drawing/2014/main" id="{453D9095-E9E7-A1DB-375D-5B9899373B82}"/>
              </a:ext>
            </a:extLst>
          </p:cNvPr>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把握する！</a:t>
            </a:r>
          </a:p>
        </p:txBody>
      </p:sp>
      <p:sp>
        <p:nvSpPr>
          <p:cNvPr id="10260" name="Text Box 63">
            <a:extLst>
              <a:ext uri="{FF2B5EF4-FFF2-40B4-BE49-F238E27FC236}">
                <a16:creationId xmlns:a16="http://schemas.microsoft.com/office/drawing/2014/main" id="{F04D36A7-501B-AC00-691A-7BEACD68012A}"/>
              </a:ext>
            </a:extLst>
          </p:cNvPr>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埋める！</a:t>
            </a:r>
          </a:p>
        </p:txBody>
      </p:sp>
      <p:graphicFrame>
        <p:nvGraphicFramePr>
          <p:cNvPr id="12" name="Group 48">
            <a:extLst>
              <a:ext uri="{FF2B5EF4-FFF2-40B4-BE49-F238E27FC236}">
                <a16:creationId xmlns:a16="http://schemas.microsoft.com/office/drawing/2014/main" id="{F0CD2AE5-A867-B5CF-6E7A-ADEE019B13D1}"/>
              </a:ext>
            </a:extLst>
          </p:cNvPr>
          <p:cNvGraphicFramePr>
            <a:graphicFrameLocks noGrp="1"/>
          </p:cNvGraphicFramePr>
          <p:nvPr>
            <p:extLst>
              <p:ext uri="{D42A27DB-BD31-4B8C-83A1-F6EECF244321}">
                <p14:modId xmlns:p14="http://schemas.microsoft.com/office/powerpoint/2010/main" val="1355465833"/>
              </p:ext>
            </p:extLst>
          </p:nvPr>
        </p:nvGraphicFramePr>
        <p:xfrm>
          <a:off x="364257" y="4076549"/>
          <a:ext cx="6120000" cy="4188588"/>
        </p:xfrm>
        <a:graphic>
          <a:graphicData uri="http://schemas.openxmlformats.org/drawingml/2006/table">
            <a:tbl>
              <a:tblPr/>
              <a:tblGrid>
                <a:gridCol w="900000">
                  <a:extLst>
                    <a:ext uri="{9D8B030D-6E8A-4147-A177-3AD203B41FA5}">
                      <a16:colId xmlns:a16="http://schemas.microsoft.com/office/drawing/2014/main" val="1686670757"/>
                    </a:ext>
                  </a:extLst>
                </a:gridCol>
                <a:gridCol w="5220000">
                  <a:extLst>
                    <a:ext uri="{9D8B030D-6E8A-4147-A177-3AD203B41FA5}">
                      <a16:colId xmlns:a16="http://schemas.microsoft.com/office/drawing/2014/main" val="1668626060"/>
                    </a:ext>
                  </a:extLst>
                </a:gridCol>
              </a:tblGrid>
              <a:tr h="503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最大震度</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市区町村名</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88150775"/>
                  </a:ext>
                </a:extLst>
              </a:tr>
              <a:tr h="50323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７</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名古屋市　港区、豊橋市、岡崎市、半田市、豊川市、碧南市、刈谷市、</a:t>
                      </a: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豊田市、安城市、西尾市、蒲郡市、常滑市、新城市、東海市、知多市、</a:t>
                      </a: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知立市、高浜市、豊明市、田原市、弥富市、海部郡　飛鳥村、</a:t>
                      </a: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知多郡　阿久比町・東浦町・南知多町・美浜町・武豊町、額田郡　幸田町</a:t>
                      </a: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62231475"/>
                  </a:ext>
                </a:extLst>
              </a:tr>
              <a:tr h="503238">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６強</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名古屋市　千種区・東区・北区・西区・中村区・中区・昭和区・瑞穂区・</a:t>
                      </a:r>
                      <a:endPar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熱田区・中川区・南区・守山区・緑区・名東区・天白区、一宮市、瀬戸市、</a:t>
                      </a:r>
                      <a:endPar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春日井市、津島市、江南市、小牧市、稲沢市、大府市、岩倉市、日進市、</a:t>
                      </a:r>
                      <a:endPar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愛西市、清須市、北名古屋市、あま市、長久手市、愛知郡　東郷町、</a:t>
                      </a:r>
                      <a:endPar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西春日井郡　豊山町、丹羽郡　扶桑町、海部郡　大治町・蟹江町、</a:t>
                      </a:r>
                      <a:endPar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みよし市、北設楽郡　設楽町・</a:t>
                      </a:r>
                      <a:r>
                        <a:rPr kumimoji="1" lang="ja-JP" altLang="en-US"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東栄町・豊根村</a:t>
                      </a:r>
                      <a:endParaRPr kumimoji="1" lang="en-US" altLang="ja-JP"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04357071"/>
                  </a:ext>
                </a:extLst>
              </a:tr>
              <a:tr h="503238">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６弱</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犬山市、尾張旭市、丹羽郡大口町</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21966498"/>
                  </a:ext>
                </a:extLst>
              </a:tr>
            </a:tbl>
          </a:graphicData>
        </a:graphic>
      </p:graphicFrame>
    </p:spTree>
    <p:extLst>
      <p:ext uri="{BB962C8B-B14F-4D97-AF65-F5344CB8AC3E}">
        <p14:creationId xmlns:p14="http://schemas.microsoft.com/office/powerpoint/2010/main" val="2890755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6772" name="Group 212"/>
          <p:cNvGraphicFramePr>
            <a:graphicFrameLocks noGrp="1"/>
          </p:cNvGraphicFramePr>
          <p:nvPr>
            <p:extLst>
              <p:ext uri="{D42A27DB-BD31-4B8C-83A1-F6EECF244321}">
                <p14:modId xmlns:p14="http://schemas.microsoft.com/office/powerpoint/2010/main" val="2772254099"/>
              </p:ext>
            </p:extLst>
          </p:nvPr>
        </p:nvGraphicFramePr>
        <p:xfrm>
          <a:off x="332581" y="1947316"/>
          <a:ext cx="6192838" cy="2103696"/>
        </p:xfrm>
        <a:graphic>
          <a:graphicData uri="http://schemas.openxmlformats.org/drawingml/2006/table">
            <a:tbl>
              <a:tblPr/>
              <a:tblGrid>
                <a:gridCol w="1008063">
                  <a:extLst>
                    <a:ext uri="{9D8B030D-6E8A-4147-A177-3AD203B41FA5}">
                      <a16:colId xmlns:a16="http://schemas.microsoft.com/office/drawing/2014/main" val="2446536976"/>
                    </a:ext>
                  </a:extLst>
                </a:gridCol>
                <a:gridCol w="1295400">
                  <a:extLst>
                    <a:ext uri="{9D8B030D-6E8A-4147-A177-3AD203B41FA5}">
                      <a16:colId xmlns:a16="http://schemas.microsoft.com/office/drawing/2014/main" val="3576423963"/>
                    </a:ext>
                  </a:extLst>
                </a:gridCol>
                <a:gridCol w="1296987">
                  <a:extLst>
                    <a:ext uri="{9D8B030D-6E8A-4147-A177-3AD203B41FA5}">
                      <a16:colId xmlns:a16="http://schemas.microsoft.com/office/drawing/2014/main" val="2098812314"/>
                    </a:ext>
                  </a:extLst>
                </a:gridCol>
                <a:gridCol w="1295400">
                  <a:extLst>
                    <a:ext uri="{9D8B030D-6E8A-4147-A177-3AD203B41FA5}">
                      <a16:colId xmlns:a16="http://schemas.microsoft.com/office/drawing/2014/main" val="4154104665"/>
                    </a:ext>
                  </a:extLst>
                </a:gridCol>
                <a:gridCol w="1296988">
                  <a:extLst>
                    <a:ext uri="{9D8B030D-6E8A-4147-A177-3AD203B41FA5}">
                      <a16:colId xmlns:a16="http://schemas.microsoft.com/office/drawing/2014/main" val="2341486112"/>
                    </a:ext>
                  </a:extLst>
                </a:gridCol>
              </a:tblGrid>
              <a:tr h="360078">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危険度</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区分</a:t>
                      </a:r>
                    </a:p>
                  </a:txBody>
                  <a:tcPr marL="90000" marR="90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gridSpan="4">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液状化発生のおそれ</a:t>
                      </a:r>
                    </a:p>
                  </a:txBody>
                  <a:tcPr marL="90000" marR="90000" marT="46763" marB="46763"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063595707"/>
                  </a:ext>
                </a:extLst>
              </a:tr>
              <a:tr h="306848">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極めて高い</a:t>
                      </a:r>
                    </a:p>
                  </a:txBody>
                  <a:tcPr marL="90000" marR="90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高い</a:t>
                      </a:r>
                    </a:p>
                  </a:txBody>
                  <a:tcPr marL="90000" marR="90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低い</a:t>
                      </a:r>
                    </a:p>
                  </a:txBody>
                  <a:tcPr marL="90000" marR="90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極めて低い</a:t>
                      </a:r>
                    </a:p>
                  </a:txBody>
                  <a:tcPr marL="90000" marR="90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668058394"/>
                  </a:ext>
                </a:extLst>
              </a:tr>
              <a:tr h="42874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該当箇所に</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「○」を記入</a:t>
                      </a:r>
                    </a:p>
                  </a:txBody>
                  <a:tcPr marL="36000" marR="36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6763" marB="4676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6763" marB="4676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6763" marB="4676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en-US" altLang="ja-JP"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6763" marB="4676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54832361"/>
                  </a:ext>
                </a:extLst>
              </a:tr>
              <a:tr h="100776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液状化の影響のイメージ</a:t>
                      </a:r>
                    </a:p>
                  </a:txBody>
                  <a:tcPr marL="36000" marR="36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液状化後の地盤の沈下により、事業所内の床面に亀裂、設備が傾斜する等の</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被害が生じる可能性が高いです。</a:t>
                      </a:r>
                    </a:p>
                  </a:txBody>
                  <a:tcPr marL="36000" marR="36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液状化後の地盤の沈下により、事業所内の床面に亀裂、設備が傾斜する等の</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被害が生じる可能性があります。</a:t>
                      </a:r>
                    </a:p>
                  </a:txBody>
                  <a:tcPr marL="36000" marR="36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建物周辺地盤に</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若干の沈下等が</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生じる可能性が</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あります。</a:t>
                      </a:r>
                    </a:p>
                  </a:txBody>
                  <a:tcPr marL="36000" marR="36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特に液状化の</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影響は無いと</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考えられます。</a:t>
                      </a:r>
                    </a:p>
                  </a:txBody>
                  <a:tcPr marL="36000" marR="36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3372261"/>
                  </a:ext>
                </a:extLst>
              </a:tr>
            </a:tbl>
          </a:graphicData>
        </a:graphic>
      </p:graphicFrame>
      <p:sp>
        <p:nvSpPr>
          <p:cNvPr id="12320" name="Text Box 3"/>
          <p:cNvSpPr txBox="1">
            <a:spLocks noChangeArrowheads="1"/>
          </p:cNvSpPr>
          <p:nvPr/>
        </p:nvSpPr>
        <p:spPr bwMode="auto">
          <a:xfrm>
            <a:off x="333458" y="628563"/>
            <a:ext cx="6524542" cy="1184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sz="1400" dirty="0">
                <a:latin typeface="ＭＳ ゴシック" panose="020B0609070205080204" pitchFamily="49" charset="-128"/>
                <a:ea typeface="ＭＳ ゴシック" panose="020B0609070205080204" pitchFamily="49" charset="-128"/>
              </a:rPr>
              <a:t>②液状化</a:t>
            </a:r>
            <a:endParaRPr lang="en-US" altLang="ja-JP" sz="1400" dirty="0">
              <a:latin typeface="ＭＳ ゴシック" panose="020B0609070205080204" pitchFamily="49" charset="-128"/>
              <a:ea typeface="ＭＳ ゴシック" panose="020B0609070205080204" pitchFamily="49" charset="-128"/>
            </a:endParaRPr>
          </a:p>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sz="800" b="0" dirty="0">
              <a:latin typeface="ＭＳ ゴシック" panose="020B0609070205080204" pitchFamily="49" charset="-128"/>
              <a:ea typeface="ＭＳ ゴシック" panose="020B0609070205080204" pitchFamily="49" charset="-128"/>
            </a:endParaRPr>
          </a:p>
          <a:p>
            <a:pPr marL="177800" indent="-1778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ここでは、液状化に伴う被害発生の危険性について確認してください。</a:t>
            </a:r>
          </a:p>
          <a:p>
            <a:pPr marL="177800" indent="-1778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特に、液状化危険度が「極めて高い」地域で、近隣に河川護岸や海岸がある場合には、大規模な地盤の移動や、沈下などが起こるおそれがあります。</a:t>
            </a:r>
            <a:endParaRPr lang="ja-JP" altLang="en-US" b="0" strike="sngStrike" dirty="0">
              <a:highlight>
                <a:srgbClr val="FFFF00"/>
              </a:highlight>
              <a:latin typeface="ＭＳ ゴシック" panose="020B0609070205080204" pitchFamily="49" charset="-128"/>
              <a:ea typeface="ＭＳ ゴシック" panose="020B0609070205080204" pitchFamily="49" charset="-128"/>
            </a:endParaRPr>
          </a:p>
        </p:txBody>
      </p:sp>
      <p:sp>
        <p:nvSpPr>
          <p:cNvPr id="12321" name="Text Box 5"/>
          <p:cNvSpPr txBox="1">
            <a:spLocks noChangeArrowheads="1"/>
          </p:cNvSpPr>
          <p:nvPr/>
        </p:nvSpPr>
        <p:spPr bwMode="auto">
          <a:xfrm>
            <a:off x="331786" y="9028431"/>
            <a:ext cx="6192838" cy="561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spcAft>
                <a:spcPts val="300"/>
              </a:spcAft>
            </a:pPr>
            <a:r>
              <a:rPr lang="ja-JP" altLang="en-US" b="0" dirty="0">
                <a:solidFill>
                  <a:schemeClr val="tx2">
                    <a:lumMod val="95000"/>
                    <a:lumOff val="5000"/>
                  </a:schemeClr>
                </a:solidFill>
                <a:latin typeface="ＭＳ ゴシック" panose="020B0609070205080204" pitchFamily="49" charset="-128"/>
                <a:ea typeface="ＭＳ ゴシック" panose="020B0609070205080204" pitchFamily="49" charset="-128"/>
              </a:rPr>
              <a:t>液状化危険度分布（想定過去地震最大モデル）</a:t>
            </a:r>
          </a:p>
          <a:p>
            <a:pPr algn="ctr" eaLnBrk="1" hangingPunct="1">
              <a:spcAft>
                <a:spcPts val="300"/>
              </a:spcAft>
            </a:pPr>
            <a:r>
              <a:rPr lang="ja-JP" altLang="en-US" sz="900" b="0" dirty="0">
                <a:solidFill>
                  <a:schemeClr val="bg1">
                    <a:lumMod val="50000"/>
                  </a:schemeClr>
                </a:solidFill>
                <a:latin typeface="ＭＳ ゴシック" panose="020B0609070205080204" pitchFamily="49" charset="-128"/>
                <a:ea typeface="ＭＳ ゴシック" panose="020B0609070205080204" pitchFamily="49" charset="-128"/>
              </a:rPr>
              <a:t>出典：愛知県防災学習システム　防災マップ</a:t>
            </a:r>
            <a:br>
              <a:rPr lang="en-US" altLang="ja-JP" sz="900" b="0" dirty="0">
                <a:solidFill>
                  <a:schemeClr val="bg1">
                    <a:lumMod val="50000"/>
                  </a:schemeClr>
                </a:solidFill>
                <a:latin typeface="ＭＳ ゴシック" panose="020B0609070205080204" pitchFamily="49" charset="-128"/>
                <a:ea typeface="ＭＳ ゴシック" panose="020B0609070205080204" pitchFamily="49" charset="-128"/>
              </a:rPr>
            </a:br>
            <a:r>
              <a:rPr lang="ja-JP" altLang="en-US" sz="900" b="0" dirty="0">
                <a:solidFill>
                  <a:schemeClr val="bg1">
                    <a:lumMod val="50000"/>
                  </a:schemeClr>
                </a:solidFill>
                <a:latin typeface="ＭＳ ゴシック" panose="020B0609070205080204" pitchFamily="49" charset="-128"/>
                <a:ea typeface="ＭＳ ゴシック" panose="020B0609070205080204" pitchFamily="49" charset="-128"/>
              </a:rPr>
              <a:t>（平成２３年度～２５年度愛知県東海地震・東南海地震・南海地震等被害予測調査結果）</a:t>
            </a:r>
            <a:endParaRPr lang="ja-JP" altLang="en-US" sz="600" b="0" dirty="0">
              <a:solidFill>
                <a:schemeClr val="bg1">
                  <a:lumMod val="50000"/>
                </a:schemeClr>
              </a:solidFill>
              <a:latin typeface="ＭＳ ゴシック" panose="020B0609070205080204" pitchFamily="49" charset="-128"/>
              <a:ea typeface="ＭＳ ゴシック" panose="020B0609070205080204" pitchFamily="49" charset="-128"/>
            </a:endParaRPr>
          </a:p>
        </p:txBody>
      </p:sp>
      <p:sp>
        <p:nvSpPr>
          <p:cNvPr id="66717" name="Text Box 157"/>
          <p:cNvSpPr txBox="1">
            <a:spLocks noChangeArrowheads="1"/>
          </p:cNvSpPr>
          <p:nvPr/>
        </p:nvSpPr>
        <p:spPr bwMode="auto">
          <a:xfrm>
            <a:off x="3260382" y="9647238"/>
            <a:ext cx="335647"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５</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12324" name="AutoShape 203"/>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2325" name="AutoShape 204"/>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2326" name="AutoShape 205"/>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2327" name="Text Box 206"/>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2328" name="Text Box 207"/>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把握する！</a:t>
            </a:r>
          </a:p>
        </p:txBody>
      </p:sp>
      <p:sp>
        <p:nvSpPr>
          <p:cNvPr id="12329" name="Text Box 208"/>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埋める！</a:t>
            </a:r>
          </a:p>
        </p:txBody>
      </p:sp>
      <p:grpSp>
        <p:nvGrpSpPr>
          <p:cNvPr id="10" name="グループ化 9">
            <a:extLst>
              <a:ext uri="{FF2B5EF4-FFF2-40B4-BE49-F238E27FC236}">
                <a16:creationId xmlns:a16="http://schemas.microsoft.com/office/drawing/2014/main" id="{128C157A-94DE-C7A6-4C08-AAE04287B485}"/>
              </a:ext>
            </a:extLst>
          </p:cNvPr>
          <p:cNvGrpSpPr/>
          <p:nvPr/>
        </p:nvGrpSpPr>
        <p:grpSpPr>
          <a:xfrm>
            <a:off x="331786" y="4448944"/>
            <a:ext cx="6192838" cy="4573446"/>
            <a:chOff x="331786" y="2156690"/>
            <a:chExt cx="6192838" cy="4573446"/>
          </a:xfrm>
        </p:grpSpPr>
        <p:pic>
          <p:nvPicPr>
            <p:cNvPr id="6" name="図 5">
              <a:extLst>
                <a:ext uri="{FF2B5EF4-FFF2-40B4-BE49-F238E27FC236}">
                  <a16:creationId xmlns:a16="http://schemas.microsoft.com/office/drawing/2014/main" id="{47A492E1-3F2B-F5B4-8471-971FD19C9CDB}"/>
                </a:ext>
              </a:extLst>
            </p:cNvPr>
            <p:cNvPicPr>
              <a:picLocks noChangeAspect="1"/>
            </p:cNvPicPr>
            <p:nvPr/>
          </p:nvPicPr>
          <p:blipFill>
            <a:blip r:embed="rId2"/>
            <a:stretch>
              <a:fillRect/>
            </a:stretch>
          </p:blipFill>
          <p:spPr>
            <a:xfrm>
              <a:off x="331786" y="2156690"/>
              <a:ext cx="6192838" cy="4573446"/>
            </a:xfrm>
            <a:prstGeom prst="rect">
              <a:avLst/>
            </a:prstGeom>
          </p:spPr>
        </p:pic>
        <p:pic>
          <p:nvPicPr>
            <p:cNvPr id="8" name="図 7">
              <a:extLst>
                <a:ext uri="{FF2B5EF4-FFF2-40B4-BE49-F238E27FC236}">
                  <a16:creationId xmlns:a16="http://schemas.microsoft.com/office/drawing/2014/main" id="{57A87E5E-E953-FE95-110A-EAFD1706E580}"/>
                </a:ext>
              </a:extLst>
            </p:cNvPr>
            <p:cNvPicPr>
              <a:picLocks noChangeAspect="1"/>
            </p:cNvPicPr>
            <p:nvPr/>
          </p:nvPicPr>
          <p:blipFill>
            <a:blip r:embed="rId3"/>
            <a:stretch>
              <a:fillRect/>
            </a:stretch>
          </p:blipFill>
          <p:spPr>
            <a:xfrm>
              <a:off x="331786" y="5539345"/>
              <a:ext cx="1428949" cy="1190791"/>
            </a:xfrm>
            <a:prstGeom prst="rect">
              <a:avLst/>
            </a:prstGeom>
          </p:spPr>
        </p:pic>
      </p:grpSp>
    </p:spTree>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ユーザー定義 3">
      <a:majorFont>
        <a:latin typeface="ＭＳ ゴシック"/>
        <a:ea typeface="ＭＳ ゴシック"/>
        <a:cs typeface=""/>
      </a:majorFont>
      <a:minorFont>
        <a:latin typeface="ＭＳ ゴシック"/>
        <a:ea typeface="ＭＳ 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bg1"/>
        </a:solidFill>
        <a:ln w="28575" cap="flat" cmpd="sng" algn="ctr">
          <a:solidFill>
            <a:srgbClr val="00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000" b="1"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defRPr>
        </a:defPPr>
      </a:lstStyle>
    </a:spDef>
    <a:lnDef>
      <a:spPr bwMode="auto">
        <a:xfrm>
          <a:off x="0" y="0"/>
          <a:ext cx="1" cy="1"/>
        </a:xfrm>
        <a:custGeom>
          <a:avLst/>
          <a:gdLst/>
          <a:ahLst/>
          <a:cxnLst/>
          <a:rect l="0" t="0" r="0" b="0"/>
          <a:pathLst/>
        </a:custGeom>
        <a:solidFill>
          <a:schemeClr val="bg1"/>
        </a:solidFill>
        <a:ln w="28575" cap="flat" cmpd="sng" algn="ctr">
          <a:solidFill>
            <a:srgbClr val="00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000" b="1"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デザインの設定">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bg1"/>
        </a:solidFill>
        <a:ln w="28575" cap="flat" cmpd="sng" algn="ctr">
          <a:solidFill>
            <a:srgbClr val="00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000" b="1"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defRPr>
        </a:defPPr>
      </a:lstStyle>
    </a:spDef>
    <a:lnDef>
      <a:spPr bwMode="auto">
        <a:xfrm>
          <a:off x="0" y="0"/>
          <a:ext cx="1" cy="1"/>
        </a:xfrm>
        <a:custGeom>
          <a:avLst/>
          <a:gdLst/>
          <a:ahLst/>
          <a:cxnLst/>
          <a:rect l="0" t="0" r="0" b="0"/>
          <a:pathLst/>
        </a:custGeom>
        <a:solidFill>
          <a:schemeClr val="bg1"/>
        </a:solidFill>
        <a:ln w="28575" cap="flat" cmpd="sng" algn="ctr">
          <a:solidFill>
            <a:srgbClr val="00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000" b="1"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defRPr>
        </a:defPPr>
      </a:lstStyle>
    </a:lnDef>
  </a:objectDefaults>
  <a:extraClrSchemeLst>
    <a:extraClrScheme>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9935</Words>
  <Application>Microsoft Office PowerPoint</Application>
  <PresentationFormat>A4 210 x 297 mm</PresentationFormat>
  <Paragraphs>1726</Paragraphs>
  <Slides>40</Slides>
  <Notes>1</Notes>
  <HiddenSlides>0</HiddenSlides>
  <MMClips>0</MMClips>
  <ScaleCrop>false</ScaleCrop>
  <HeadingPairs>
    <vt:vector size="6" baseType="variant">
      <vt:variant>
        <vt:lpstr>使用されているフォント</vt:lpstr>
      </vt:variant>
      <vt:variant>
        <vt:i4>4</vt:i4>
      </vt:variant>
      <vt:variant>
        <vt:lpstr>テーマ</vt:lpstr>
      </vt:variant>
      <vt:variant>
        <vt:i4>2</vt:i4>
      </vt:variant>
      <vt:variant>
        <vt:lpstr>スライド タイトル</vt:lpstr>
      </vt:variant>
      <vt:variant>
        <vt:i4>40</vt:i4>
      </vt:variant>
    </vt:vector>
  </HeadingPairs>
  <TitlesOfParts>
    <vt:vector size="46" baseType="lpstr">
      <vt:lpstr>HG丸ｺﾞｼｯｸM-PRO</vt:lpstr>
      <vt:lpstr>ＭＳ ゴシック</vt:lpstr>
      <vt:lpstr>ＭＳ 明朝</vt:lpstr>
      <vt:lpstr>Arial</vt:lpstr>
      <vt:lpstr>標準デザイン</vt:lpstr>
      <vt:lpstr>デザインの設定</vt:lpstr>
      <vt:lpstr>事業継続計画書 （ＢＣＰ）</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2025-08-21T11:22:44Z</dcterms:created>
  <dcterms:modified xsi:type="dcterms:W3CDTF">2025-09-18T07:15:06Z</dcterms:modified>
</cp:coreProperties>
</file>