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521" autoAdjust="0"/>
  </p:normalViewPr>
  <p:slideViewPr>
    <p:cSldViewPr>
      <p:cViewPr varScale="1">
        <p:scale>
          <a:sx n="75" d="100"/>
          <a:sy n="75" d="100"/>
        </p:scale>
        <p:origin x="3018"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［中小小売業向け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736786838"/>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486075334"/>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endParaRPr kumimoji="1" lang="ja-JP" altLang="en-US" sz="1800" b="0"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ja-JP" altLang="en-US" sz="1800" b="0"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4170220959"/>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1987580110"/>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□水害　□地震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2690530175"/>
              </p:ext>
            </p:extLst>
          </p:nvPr>
        </p:nvGraphicFramePr>
        <p:xfrm>
          <a:off x="333375" y="5400171"/>
          <a:ext cx="5950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360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54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あたり</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1200" b="1"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16001" name="Group 289"/>
          <p:cNvGraphicFramePr>
            <a:graphicFrameLocks noGrp="1"/>
          </p:cNvGraphicFramePr>
          <p:nvPr>
            <p:extLst>
              <p:ext uri="{D42A27DB-BD31-4B8C-83A1-F6EECF244321}">
                <p14:modId xmlns:p14="http://schemas.microsoft.com/office/powerpoint/2010/main" val="304096900"/>
              </p:ext>
            </p:extLst>
          </p:nvPr>
        </p:nvGraphicFramePr>
        <p:xfrm>
          <a:off x="677873" y="2580461"/>
          <a:ext cx="5912838" cy="6665528"/>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36000" marT="0" marB="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店舗・倉庫・事務所が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5732380"/>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9280972"/>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商品・サプライヤー</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商品・サプライヤーが必要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549932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1282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入出荷等に関わる物流は？</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142364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346648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469673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0094469"/>
                  </a:ext>
                </a:extLst>
              </a:tr>
            </a:tbl>
          </a:graphicData>
        </a:graphic>
      </p:graphicFrame>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3344100079"/>
              </p:ext>
            </p:extLst>
          </p:nvPr>
        </p:nvGraphicFramePr>
        <p:xfrm>
          <a:off x="166193" y="2570008"/>
          <a:ext cx="468000" cy="6675982"/>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83813">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405441">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endParaRPr kumimoji="1" lang="ja-JP"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1986728">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1297517819"/>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就業時間外に発災した場合、事業所・店舗に出社する要員を決めていますか？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9300" y="9362270"/>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1004934764"/>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1485093">
                  <a:extLst>
                    <a:ext uri="{9D8B030D-6E8A-4147-A177-3AD203B41FA5}">
                      <a16:colId xmlns:a16="http://schemas.microsoft.com/office/drawing/2014/main" val="4138415489"/>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114838813"/>
              </p:ext>
            </p:extLst>
          </p:nvPr>
        </p:nvGraphicFramePr>
        <p:xfrm>
          <a:off x="394075" y="4180603"/>
          <a:ext cx="6048000" cy="2096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2906871296"/>
              </p:ext>
            </p:extLst>
          </p:nvPr>
        </p:nvGraphicFramePr>
        <p:xfrm>
          <a:off x="383288" y="6359883"/>
          <a:ext cx="6048000" cy="2919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物資の保管状況は万全ですか？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4159144458"/>
              </p:ext>
            </p:extLst>
          </p:nvPr>
        </p:nvGraphicFramePr>
        <p:xfrm>
          <a:off x="405000" y="842118"/>
          <a:ext cx="6048000" cy="27112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商品・ｻﾌﾟﾗｲﾔー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商品の在庫状況はすぐに把握できますか？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商品の代替調達先を確保していますか？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仕入先とすぐに連絡が取れますか？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顧客側の安全在庫を把握していますか？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3522506118"/>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平時からいくつかの配送会社と取引していますか？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846299586"/>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2632170787"/>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799323436"/>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2793991063"/>
              </p:ext>
            </p:extLst>
          </p:nvPr>
        </p:nvGraphicFramePr>
        <p:xfrm>
          <a:off x="405000" y="6364145"/>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協力会社の代替はありますか？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1683796904"/>
              </p:ext>
            </p:extLst>
          </p:nvPr>
        </p:nvGraphicFramePr>
        <p:xfrm>
          <a:off x="115888" y="1168400"/>
          <a:ext cx="6599010" cy="7727689"/>
        </p:xfrm>
        <a:graphic>
          <a:graphicData uri="http://schemas.openxmlformats.org/drawingml/2006/table">
            <a:tbl>
              <a:tblPr/>
              <a:tblGrid>
                <a:gridCol w="203261">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7">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b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616817"/>
                  </a:ext>
                </a:extLst>
              </a:tr>
              <a:tr h="266719">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商品・</a:t>
                      </a: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ｻﾌﾟﾗｲﾔー</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460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1000" b="1"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3790753518"/>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3908872759"/>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graphicFrame>
        <p:nvGraphicFramePr>
          <p:cNvPr id="81130" name="Group 234"/>
          <p:cNvGraphicFramePr>
            <a:graphicFrameLocks noGrp="1"/>
          </p:cNvGraphicFramePr>
          <p:nvPr>
            <p:ph/>
            <p:extLst>
              <p:ext uri="{D42A27DB-BD31-4B8C-83A1-F6EECF244321}">
                <p14:modId xmlns:p14="http://schemas.microsoft.com/office/powerpoint/2010/main" val="1947389094"/>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1" i="1" u="none" strike="noStrike" cap="none" normalizeH="0" baseline="0" dirty="0">
                        <a:ln>
                          <a:noFill/>
                        </a:ln>
                        <a:solidFill>
                          <a:srgbClr val="800000"/>
                        </a:solidFill>
                        <a:effectLst/>
                        <a:latin typeface="ＭＳ ゴシック" panose="020B0609070205080204" pitchFamily="49" charset="-128"/>
                        <a:ea typeface="ＭＳ 明朝" panose="02020609040205080304" pitchFamily="17" charset="-128"/>
                      </a:endParaRPr>
                    </a:p>
                  </a:txBody>
                  <a:tcPr marL="72000" marR="72000" marT="71979" marB="7197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3360269284"/>
              </p:ext>
            </p:extLst>
          </p:nvPr>
        </p:nvGraphicFramePr>
        <p:xfrm>
          <a:off x="241300" y="2288704"/>
          <a:ext cx="6217576" cy="71303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発電機用燃料ガソリン</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145912858"/>
              </p:ext>
            </p:extLst>
          </p:nvPr>
        </p:nvGraphicFramePr>
        <p:xfrm>
          <a:off x="387518" y="2792760"/>
          <a:ext cx="6011525" cy="259893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4763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1724425365"/>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116005505"/>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2879652233"/>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800872"/>
            <a:ext cx="0" cy="245094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93841"/>
            <a:ext cx="7046" cy="245797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124862260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2613115306"/>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447130750"/>
              </p:ext>
            </p:extLst>
          </p:nvPr>
        </p:nvGraphicFramePr>
        <p:xfrm>
          <a:off x="128561"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3719803130"/>
              </p:ext>
            </p:extLst>
          </p:nvPr>
        </p:nvGraphicFramePr>
        <p:xfrm>
          <a:off x="2427952"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1479970573"/>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1772673044"/>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2838132972"/>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2249553700"/>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3127901235"/>
              </p:ext>
            </p:extLst>
          </p:nvPr>
        </p:nvGraphicFramePr>
        <p:xfrm>
          <a:off x="2420907"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258616395"/>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298313905"/>
              </p:ext>
            </p:extLst>
          </p:nvPr>
        </p:nvGraphicFramePr>
        <p:xfrm>
          <a:off x="4702208"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4246313324"/>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185655203"/>
              </p:ext>
            </p:extLst>
          </p:nvPr>
        </p:nvGraphicFramePr>
        <p:xfrm>
          <a:off x="4702208" y="293375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240712567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2972811340"/>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4100121719"/>
              </p:ext>
            </p:extLst>
          </p:nvPr>
        </p:nvGraphicFramePr>
        <p:xfrm>
          <a:off x="128561"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900" b="1" i="1" u="none" strike="noStrike" cap="none" normalizeH="0" baseline="0" dirty="0">
                        <a:ln>
                          <a:noFill/>
                        </a:ln>
                        <a:solidFill>
                          <a:srgbClr val="8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10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1" lang="en-US"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21755913"/>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55290036"/>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endParaRPr kumimoji="1" lang="ja-JP" altLang="en-US" sz="1200" dirty="0">
                        <a:solidFill>
                          <a:srgbClr val="C00000"/>
                        </a:solidFill>
                        <a:latin typeface="ＭＳ 明朝" panose="02020609040205080304" pitchFamily="17" charset="-128"/>
                        <a:ea typeface="ＭＳ 明朝" panose="02020609040205080304" pitchFamily="17" charset="-128"/>
                      </a:endParaRP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1609049598"/>
              </p:ext>
            </p:extLst>
          </p:nvPr>
        </p:nvGraphicFramePr>
        <p:xfrm>
          <a:off x="115888" y="4084638"/>
          <a:ext cx="6626225" cy="3925265"/>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792" marB="4679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15799446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786729660"/>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4068069863"/>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817823253"/>
                  </a:ext>
                </a:extLst>
              </a:tr>
              <a:tr h="288000">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v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a:t>
                      </a:r>
                      <a:endParaRPr kumimoji="1" lang="ja-JP" altLang="en-US"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2583749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93382235"/>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0" marR="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2234731030"/>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0070C0"/>
                        </a:solidFill>
                        <a:effectLst/>
                        <a:latin typeface="ＭＳ ゴシック" panose="020B0609070205080204" pitchFamily="49" charset="-128"/>
                        <a:ea typeface="ＭＳ 明朝" panose="02020609040205080304" pitchFamily="17" charset="-128"/>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86531698"/>
              </p:ext>
            </p:extLst>
          </p:nvPr>
        </p:nvGraphicFramePr>
        <p:xfrm>
          <a:off x="435829" y="1961167"/>
          <a:ext cx="5955030" cy="700822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商品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3498099765"/>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3484671908"/>
              </p:ext>
            </p:extLst>
          </p:nvPr>
        </p:nvGraphicFramePr>
        <p:xfrm>
          <a:off x="549275" y="2576513"/>
          <a:ext cx="5832475" cy="1708149"/>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2638526267"/>
              </p:ext>
            </p:extLst>
          </p:nvPr>
        </p:nvGraphicFramePr>
        <p:xfrm>
          <a:off x="404813" y="2346325"/>
          <a:ext cx="6159500" cy="4013304"/>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30758127"/>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あいちＢＣＰモデル［中小小売業向け　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2647510807"/>
              </p:ext>
            </p:extLst>
          </p:nvPr>
        </p:nvGraphicFramePr>
        <p:xfrm>
          <a:off x="549275" y="3276600"/>
          <a:ext cx="6048375" cy="4044951"/>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客（来訪者）</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地震が起きてもお客様の安全（避難）を最優先する。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被災した際にも速やかに復旧可能な体制を整備し、</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2" name="Text Box 523"/>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767229829"/>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674753015"/>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873111706"/>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585408263"/>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777831451"/>
              </p:ext>
            </p:extLst>
          </p:nvPr>
        </p:nvGraphicFramePr>
        <p:xfrm>
          <a:off x="507999" y="6222390"/>
          <a:ext cx="5781293" cy="1754946"/>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発災後何日以内）</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116487313"/>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2772254099"/>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9911</Words>
  <Application>Microsoft Office PowerPoint</Application>
  <PresentationFormat>A4 210 x 297 mm</PresentationFormat>
  <Paragraphs>1726</Paragraphs>
  <Slides>40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40</vt:i4>
      </vt:variant>
    </vt:vector>
  </HeadingPairs>
  <TitlesOfParts>
    <vt:vector size="46" baseType="lpstr">
      <vt:lpstr>HG丸ｺﾞｼｯｸM-PRO</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2025-08-21T11:17:48Z</dcterms:created>
  <dcterms:modified xsi:type="dcterms:W3CDTF">2025-09-18T07:10:11Z</dcterms:modified>
</cp:coreProperties>
</file>