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A6"/>
    <a:srgbClr val="FFD900"/>
    <a:srgbClr val="FFFFE0"/>
    <a:srgbClr val="FFF450"/>
    <a:srgbClr val="DDDDDD"/>
    <a:srgbClr val="EBE600"/>
    <a:srgbClr val="AFFFFF"/>
    <a:srgbClr val="FFFF00"/>
    <a:srgbClr val="42567B"/>
    <a:srgbClr val="1F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96" autoAdjust="0"/>
    <p:restoredTop sz="94660"/>
  </p:normalViewPr>
  <p:slideViewPr>
    <p:cSldViewPr snapToGrid="0" showGuides="1">
      <p:cViewPr varScale="1">
        <p:scale>
          <a:sx n="48" d="100"/>
          <a:sy n="48" d="100"/>
        </p:scale>
        <p:origin x="1548" y="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933516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96049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407356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27046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302680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366028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2203963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150292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20742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12120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555F5D-45D5-4A1A-9E88-1D1C98F48D3A}" type="datetimeFigureOut">
              <a:rPr kumimoji="1" lang="ja-JP" altLang="en-US" smtClean="0"/>
              <a:t>2025/6/3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4178260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9555F5D-45D5-4A1A-9E88-1D1C98F48D3A}" type="datetimeFigureOut">
              <a:rPr kumimoji="1" lang="ja-JP" altLang="en-US" smtClean="0"/>
              <a:t>2025/6/3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C15D8E7-6166-4435-B482-03C6F89E3D98}" type="slidenum">
              <a:rPr kumimoji="1" lang="ja-JP" altLang="en-US" smtClean="0"/>
              <a:t>‹#›</a:t>
            </a:fld>
            <a:endParaRPr kumimoji="1" lang="ja-JP" altLang="en-US"/>
          </a:p>
        </p:txBody>
      </p:sp>
    </p:spTree>
    <p:extLst>
      <p:ext uri="{BB962C8B-B14F-4D97-AF65-F5344CB8AC3E}">
        <p14:creationId xmlns:p14="http://schemas.microsoft.com/office/powerpoint/2010/main" val="2449181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inyu@pref.aichi.lg.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3726"/>
            <a:ext cx="6940695" cy="646331"/>
          </a:xfrm>
          <a:prstGeom prst="rect">
            <a:avLst/>
          </a:prstGeom>
          <a:solidFill>
            <a:schemeClr val="bg1">
              <a:lumMod val="50000"/>
              <a:alpha val="82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238653224"/>
              </p:ext>
            </p:extLst>
          </p:nvPr>
        </p:nvGraphicFramePr>
        <p:xfrm>
          <a:off x="211839" y="2650011"/>
          <a:ext cx="6517015" cy="6558927"/>
        </p:xfrm>
        <a:graphic>
          <a:graphicData uri="http://schemas.openxmlformats.org/drawingml/2006/table">
            <a:tbl>
              <a:tblPr firstRow="1" bandRow="1">
                <a:tableStyleId>{5940675A-B579-460E-94D1-54222C63F5DA}</a:tableStyleId>
              </a:tblPr>
              <a:tblGrid>
                <a:gridCol w="1196047">
                  <a:extLst>
                    <a:ext uri="{9D8B030D-6E8A-4147-A177-3AD203B41FA5}">
                      <a16:colId xmlns:a16="http://schemas.microsoft.com/office/drawing/2014/main" val="4000762274"/>
                    </a:ext>
                  </a:extLst>
                </a:gridCol>
                <a:gridCol w="435738">
                  <a:extLst>
                    <a:ext uri="{9D8B030D-6E8A-4147-A177-3AD203B41FA5}">
                      <a16:colId xmlns:a16="http://schemas.microsoft.com/office/drawing/2014/main" val="3802268854"/>
                    </a:ext>
                  </a:extLst>
                </a:gridCol>
                <a:gridCol w="1295728">
                  <a:extLst>
                    <a:ext uri="{9D8B030D-6E8A-4147-A177-3AD203B41FA5}">
                      <a16:colId xmlns:a16="http://schemas.microsoft.com/office/drawing/2014/main" val="2609719035"/>
                    </a:ext>
                  </a:extLst>
                </a:gridCol>
                <a:gridCol w="393038">
                  <a:extLst>
                    <a:ext uri="{9D8B030D-6E8A-4147-A177-3AD203B41FA5}">
                      <a16:colId xmlns:a16="http://schemas.microsoft.com/office/drawing/2014/main" val="2402111387"/>
                    </a:ext>
                  </a:extLst>
                </a:gridCol>
                <a:gridCol w="1050994">
                  <a:extLst>
                    <a:ext uri="{9D8B030D-6E8A-4147-A177-3AD203B41FA5}">
                      <a16:colId xmlns:a16="http://schemas.microsoft.com/office/drawing/2014/main" val="3921067133"/>
                    </a:ext>
                  </a:extLst>
                </a:gridCol>
                <a:gridCol w="242034">
                  <a:extLst>
                    <a:ext uri="{9D8B030D-6E8A-4147-A177-3AD203B41FA5}">
                      <a16:colId xmlns:a16="http://schemas.microsoft.com/office/drawing/2014/main" val="1584729163"/>
                    </a:ext>
                  </a:extLst>
                </a:gridCol>
                <a:gridCol w="610019">
                  <a:extLst>
                    <a:ext uri="{9D8B030D-6E8A-4147-A177-3AD203B41FA5}">
                      <a16:colId xmlns:a16="http://schemas.microsoft.com/office/drawing/2014/main" val="1198601350"/>
                    </a:ext>
                  </a:extLst>
                </a:gridCol>
                <a:gridCol w="519726">
                  <a:extLst>
                    <a:ext uri="{9D8B030D-6E8A-4147-A177-3AD203B41FA5}">
                      <a16:colId xmlns:a16="http://schemas.microsoft.com/office/drawing/2014/main" val="1509923879"/>
                    </a:ext>
                  </a:extLst>
                </a:gridCol>
                <a:gridCol w="773691">
                  <a:extLst>
                    <a:ext uri="{9D8B030D-6E8A-4147-A177-3AD203B41FA5}">
                      <a16:colId xmlns:a16="http://schemas.microsoft.com/office/drawing/2014/main" val="774281213"/>
                    </a:ext>
                  </a:extLst>
                </a:gridCol>
              </a:tblGrid>
              <a:tr h="0">
                <a:tc rowSpan="3">
                  <a:txBody>
                    <a:bodyPr/>
                    <a:lstStyle/>
                    <a:p>
                      <a:pPr algn="ctr" fontAlgn="ctr" hangingPunct="0"/>
                      <a:r>
                        <a:rPr kumimoji="1" lang="ja-JP" altLang="en-US" sz="1000" dirty="0"/>
                        <a:t>（ふりがな）</a:t>
                      </a:r>
                      <a:endParaRPr kumimoji="1" lang="en-US" altLang="ja-JP" sz="1000" dirty="0"/>
                    </a:p>
                    <a:p>
                      <a:pPr algn="ctr" fontAlgn="ctr" hangingPunct="0"/>
                      <a:r>
                        <a:rPr kumimoji="1" lang="ja-JP" altLang="en-US" sz="1200" dirty="0"/>
                        <a:t>氏　名</a:t>
                      </a:r>
                    </a:p>
                  </a:txBody>
                  <a:tcPr anchor="ctr"/>
                </a:tc>
                <a:tc gridSpan="4">
                  <a:txBody>
                    <a:bodyPr/>
                    <a:lstStyle/>
                    <a:p>
                      <a:pPr algn="ctr" fontAlgn="ctr" hangingPunct="0"/>
                      <a:endParaRPr kumimoji="1" lang="ja-JP" altLang="en-US"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r>
                        <a:rPr kumimoji="1" lang="ja-JP" altLang="en-US" sz="1100"/>
                        <a:t>年代</a:t>
                      </a:r>
                      <a:endParaRPr kumimoji="1" lang="ja-JP" altLang="en-US" dirty="0"/>
                    </a:p>
                  </a:txBody>
                  <a:tcPr anchor="ctr"/>
                </a:tc>
                <a:tc rowSpan="3" gridSpan="3">
                  <a:txBody>
                    <a:bodyPr/>
                    <a:lstStyle/>
                    <a:p>
                      <a:pPr algn="ctr" fontAlgn="ctr" hangingPunct="0"/>
                      <a:r>
                        <a:rPr kumimoji="1" lang="ja-JP" altLang="en-US" b="1" dirty="0"/>
                        <a:t>経営者</a:t>
                      </a:r>
                      <a:endParaRPr kumimoji="1" lang="en-US" altLang="ja-JP" b="1" dirty="0"/>
                    </a:p>
                    <a:p>
                      <a:pPr algn="ctr" fontAlgn="ctr" hangingPunct="0">
                        <a:lnSpc>
                          <a:spcPts val="800"/>
                        </a:lnSpc>
                      </a:pPr>
                      <a:endParaRPr kumimoji="1" lang="en-US" altLang="ja-JP" b="0" dirty="0"/>
                    </a:p>
                    <a:p>
                      <a:pPr algn="ctr" fontAlgn="ctr" hangingPunct="0"/>
                      <a:r>
                        <a:rPr kumimoji="1" lang="ja-JP" altLang="en-US" b="1" dirty="0"/>
                        <a:t>後継者</a:t>
                      </a:r>
                      <a:endParaRPr kumimoji="1" lang="en-US" altLang="ja-JP" b="1" dirty="0"/>
                    </a:p>
                    <a:p>
                      <a:pPr algn="ctr" fontAlgn="ctr" hangingPunct="0"/>
                      <a:endParaRPr kumimoji="1" lang="en-US" altLang="ja-JP" sz="800" dirty="0"/>
                    </a:p>
                    <a:p>
                      <a:pPr algn="ctr" fontAlgn="ctr" hangingPunct="0"/>
                      <a:r>
                        <a:rPr kumimoji="1" lang="ja-JP" altLang="en-US" sz="1100" dirty="0"/>
                        <a:t>（いずれかに〇）</a:t>
                      </a:r>
                      <a:endParaRPr kumimoji="1" lang="ja-JP" altLang="en-US" dirty="0"/>
                    </a:p>
                  </a:txBody>
                  <a:tcPr anchor="ctr"/>
                </a:tc>
                <a:tc rowSpan="3" hMerge="1">
                  <a:txBody>
                    <a:bodyPr/>
                    <a:lstStyle/>
                    <a:p>
                      <a:pPr algn="ctr" fontAlgn="ctr" hangingPunct="0"/>
                      <a:r>
                        <a:rPr kumimoji="1" lang="ja-JP" altLang="en-US" b="1" dirty="0"/>
                        <a:t>経営者</a:t>
                      </a:r>
                      <a:endParaRPr kumimoji="1" lang="en-US" altLang="ja-JP" b="1" dirty="0"/>
                    </a:p>
                    <a:p>
                      <a:pPr algn="ctr" fontAlgn="ctr" hangingPunct="0">
                        <a:lnSpc>
                          <a:spcPts val="800"/>
                        </a:lnSpc>
                      </a:pPr>
                      <a:endParaRPr kumimoji="1" lang="en-US" altLang="ja-JP" b="0" dirty="0"/>
                    </a:p>
                    <a:p>
                      <a:pPr algn="ctr" fontAlgn="ctr" hangingPunct="0"/>
                      <a:r>
                        <a:rPr kumimoji="1" lang="ja-JP" altLang="en-US" b="1" dirty="0"/>
                        <a:t>後継者</a:t>
                      </a:r>
                      <a:endParaRPr kumimoji="1" lang="en-US" altLang="ja-JP" b="1" dirty="0"/>
                    </a:p>
                    <a:p>
                      <a:pPr algn="ctr" fontAlgn="ctr" hangingPunct="0"/>
                      <a:endParaRPr kumimoji="1" lang="en-US" altLang="ja-JP" sz="800" dirty="0"/>
                    </a:p>
                    <a:p>
                      <a:pPr algn="ctr" fontAlgn="ctr" hangingPunct="0"/>
                      <a:r>
                        <a:rPr kumimoji="1" lang="ja-JP" altLang="en-US" sz="1100" dirty="0"/>
                        <a:t>（いずれかに〇）</a:t>
                      </a:r>
                      <a:endParaRPr kumimoji="1" lang="ja-JP" altLang="en-US" dirty="0"/>
                    </a:p>
                  </a:txBody>
                  <a:tcPr anchor="ctr"/>
                </a:tc>
                <a:tc rowSpan="3" hMerge="1">
                  <a:txBody>
                    <a:bodyPr/>
                    <a:lstStyle/>
                    <a:p>
                      <a:endParaRPr kumimoji="1" lang="ja-JP" altLang="en-US"/>
                    </a:p>
                  </a:txBody>
                  <a:tcPr/>
                </a:tc>
                <a:tc rowSpan="2">
                  <a:txBody>
                    <a:bodyPr/>
                    <a:lstStyle/>
                    <a:p>
                      <a:pPr algn="ctr" fontAlgn="ctr" hangingPunct="0"/>
                      <a:r>
                        <a:rPr kumimoji="1" lang="ja-JP" altLang="en-US" sz="1100" dirty="0"/>
                        <a:t>参加人数</a:t>
                      </a:r>
                    </a:p>
                  </a:txBody>
                  <a:tcPr anchor="ctr"/>
                </a:tc>
                <a:extLst>
                  <a:ext uri="{0D108BD9-81ED-4DB2-BD59-A6C34878D82A}">
                    <a16:rowId xmlns:a16="http://schemas.microsoft.com/office/drawing/2014/main" val="1748840445"/>
                  </a:ext>
                </a:extLst>
              </a:tr>
              <a:tr h="0">
                <a:tc vMerge="1">
                  <a:txBody>
                    <a:bodyPr/>
                    <a:lstStyle/>
                    <a:p>
                      <a:endParaRPr kumimoji="1" lang="ja-JP" altLang="en-US" dirty="0"/>
                    </a:p>
                  </a:txBody>
                  <a:tcPr/>
                </a:tc>
                <a:tc rowSpan="2" gridSpan="4">
                  <a:txBody>
                    <a:bodyPr/>
                    <a:lstStyle/>
                    <a:p>
                      <a:pPr algn="ctr" fontAlgn="ctr" hangingPunct="0"/>
                      <a:endParaRPr kumimoji="1" lang="ja-JP" altLang="en-US" sz="1600" dirty="0"/>
                    </a:p>
                  </a:txBody>
                  <a:tcPr anchor="ct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r"/>
                      <a:r>
                        <a:rPr kumimoji="1" lang="ja-JP" altLang="en-US" dirty="0"/>
                        <a:t>代</a:t>
                      </a:r>
                    </a:p>
                  </a:txBody>
                  <a:tcPr anchor="ctr"/>
                </a:tc>
                <a:tc gridSpan="3" vMerge="1">
                  <a:txBody>
                    <a:bodyPr/>
                    <a:lstStyle/>
                    <a:p>
                      <a:endParaRPr kumimoji="1" lang="ja-JP" altLang="en-US" dirty="0"/>
                    </a:p>
                  </a:txBody>
                  <a:tcPr anchor="ct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2693171"/>
                  </a:ext>
                </a:extLst>
              </a:tr>
              <a:tr h="351199">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hangingPunct="0"/>
                      <a:r>
                        <a:rPr kumimoji="1" lang="ja-JP" altLang="en-US" sz="1100" dirty="0"/>
                        <a:t>人</a:t>
                      </a:r>
                    </a:p>
                  </a:txBody>
                  <a:tcPr anchor="ctr"/>
                </a:tc>
                <a:extLst>
                  <a:ext uri="{0D108BD9-81ED-4DB2-BD59-A6C34878D82A}">
                    <a16:rowId xmlns:a16="http://schemas.microsoft.com/office/drawing/2014/main" val="2796363264"/>
                  </a:ext>
                </a:extLst>
              </a:tr>
              <a:tr h="232228">
                <a:tc rowSpan="2">
                  <a:txBody>
                    <a:bodyPr/>
                    <a:lstStyle/>
                    <a:p>
                      <a:pPr algn="ctr" fontAlgn="ctr" hangingPunct="0"/>
                      <a:r>
                        <a:rPr kumimoji="1" lang="ja-JP" altLang="en-US" sz="1050" dirty="0"/>
                        <a:t>（ふりがな）</a:t>
                      </a:r>
                      <a:endParaRPr kumimoji="1" lang="en-US" altLang="ja-JP" sz="1050" dirty="0"/>
                    </a:p>
                    <a:p>
                      <a:pPr algn="ctr" fontAlgn="ctr" hangingPunct="0"/>
                      <a:r>
                        <a:rPr kumimoji="1" lang="ja-JP" altLang="en-US" sz="1200" spc="0" dirty="0"/>
                        <a:t>会社名・屋号</a:t>
                      </a:r>
                    </a:p>
                  </a:txBody>
                  <a:tcPr anchor="ctr"/>
                </a:tc>
                <a:tc gridSpan="8">
                  <a:txBody>
                    <a:bodyPr/>
                    <a:lstStyle/>
                    <a:p>
                      <a:pPr algn="ctr" fontAlgn="ctr" hangingPunct="0"/>
                      <a:endParaRPr kumimoji="1" lang="ja-JP" altLang="en-US"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7937840"/>
                  </a:ext>
                </a:extLst>
              </a:tr>
              <a:tr h="535894">
                <a:tc vMerge="1">
                  <a:txBody>
                    <a:bodyPr/>
                    <a:lstStyle/>
                    <a:p>
                      <a:pPr algn="ctr" fontAlgn="ctr" hangingPunct="0"/>
                      <a:endParaRPr kumimoji="1" lang="ja-JP" altLang="en-US" dirty="0"/>
                    </a:p>
                  </a:txBody>
                  <a:tcPr anchor="ctr"/>
                </a:tc>
                <a:tc gridSpan="8">
                  <a:txBody>
                    <a:bodyPr/>
                    <a:lstStyle/>
                    <a:p>
                      <a:pPr algn="ctr" fontAlgn="ctr" hangingPunct="0"/>
                      <a:endParaRPr kumimoji="1" lang="ja-JP" altLang="en-US" sz="16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75927531"/>
                  </a:ext>
                </a:extLst>
              </a:tr>
              <a:tr h="536766">
                <a:tc>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r>
                        <a:rPr kumimoji="1" lang="ja-JP" altLang="en-US" sz="1200" spc="300" dirty="0"/>
                        <a:t>ご住所</a:t>
                      </a:r>
                    </a:p>
                  </a:txBody>
                  <a:tcPr anchor="ctr"/>
                </a:tc>
                <a:tc gridSpan="8">
                  <a:txBody>
                    <a:bodyPr/>
                    <a:lstStyle/>
                    <a:p>
                      <a:pPr marL="0" marR="0" lvl="0" indent="0" algn="l" defTabSz="685800" rtl="0" eaLnBrk="1" fontAlgn="ctr" latinLnBrk="0" hangingPunct="0">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a:t>
                      </a:r>
                    </a:p>
                    <a:p>
                      <a:pPr algn="ctr" fontAlgn="ctr" hangingPunct="0"/>
                      <a:endParaRPr kumimoji="1" lang="ja-JP" altLang="en-US" sz="16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01505900"/>
                  </a:ext>
                </a:extLst>
              </a:tr>
              <a:tr h="268383">
                <a:tc rowSpan="2">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ご連絡先</a:t>
                      </a:r>
                    </a:p>
                  </a:txBody>
                  <a:tcPr anchor="ctr"/>
                </a:tc>
                <a:tc rowSpan="2" gridSpan="5">
                  <a:txBody>
                    <a:bodyPr/>
                    <a:lstStyle/>
                    <a:p>
                      <a:pPr algn="l" fontAlgn="ctr" hangingPunct="0"/>
                      <a:r>
                        <a:rPr kumimoji="1" lang="en-US" altLang="ja-JP" sz="1100" dirty="0"/>
                        <a:t>TEL</a:t>
                      </a:r>
                      <a:r>
                        <a:rPr kumimoji="1" lang="ja-JP" altLang="en-US" sz="1100" dirty="0"/>
                        <a:t>：</a:t>
                      </a:r>
                      <a:endParaRPr kumimoji="1" lang="en-US" altLang="ja-JP" sz="1100" dirty="0"/>
                    </a:p>
                    <a:p>
                      <a:pPr algn="l" fontAlgn="ctr" hangingPunct="0"/>
                      <a:endParaRPr kumimoji="1" lang="en-US" altLang="ja-JP" sz="400" dirty="0"/>
                    </a:p>
                    <a:p>
                      <a:pPr algn="l" fontAlgn="ctr" hangingPunct="0"/>
                      <a:r>
                        <a:rPr kumimoji="1" lang="en-US" altLang="ja-JP" sz="1100" dirty="0"/>
                        <a:t>E</a:t>
                      </a:r>
                      <a:r>
                        <a:rPr kumimoji="1" lang="ja-JP" altLang="en-US" sz="1100" dirty="0"/>
                        <a:t>メール：</a:t>
                      </a:r>
                    </a:p>
                  </a:txBody>
                  <a:tcPr anchor="ct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hangingPunct="0"/>
                      <a:endParaRPr kumimoji="1" lang="ja-JP" altLang="en-US" sz="1100" dirty="0"/>
                    </a:p>
                  </a:txBody>
                  <a:tcPr anchor="ctr"/>
                </a:tc>
                <a:tc gridSpan="3">
                  <a:txBody>
                    <a:bodyPr/>
                    <a:lstStyle/>
                    <a:p>
                      <a:pPr algn="ctr" fontAlgn="ctr" hangingPunct="0"/>
                      <a:r>
                        <a:rPr kumimoji="1" lang="ja-JP" altLang="en-US" sz="1100" dirty="0"/>
                        <a:t>経営者の年代</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4226455"/>
                  </a:ext>
                </a:extLst>
              </a:tr>
              <a:tr h="268383">
                <a:tc vMerge="1">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a:txBody>
                  <a:tcPr anchor="ctr"/>
                </a:tc>
                <a:tc gridSpan="5" vMerge="1">
                  <a:txBody>
                    <a:bodyPr/>
                    <a:lstStyle/>
                    <a:p>
                      <a:pPr algn="l" fontAlgn="ctr" hangingPunct="0"/>
                      <a:endParaRPr kumimoji="1" lang="ja-JP" altLang="en-US" sz="1100" dirty="0"/>
                    </a:p>
                  </a:txBody>
                  <a:tcPr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gn="ctr" fontAlgn="ctr" hangingPunct="0"/>
                      <a:r>
                        <a:rPr kumimoji="1" lang="ja-JP" altLang="en-US" sz="1100" dirty="0"/>
                        <a:t>　　　　　　　　代</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95550016"/>
                  </a:ext>
                </a:extLst>
              </a:tr>
              <a:tr h="871130">
                <a:tc>
                  <a:txBody>
                    <a:bodyPr/>
                    <a:lstStyle/>
                    <a:p>
                      <a:pPr algn="ctr" fontAlgn="ctr" hangingPunct="0"/>
                      <a:r>
                        <a:rPr kumimoji="1" lang="ja-JP" altLang="en-US" sz="1200" spc="-150" dirty="0"/>
                        <a:t>業　種</a:t>
                      </a:r>
                      <a:endParaRPr kumimoji="1" lang="en-US" altLang="ja-JP" sz="1200" spc="-150" dirty="0"/>
                    </a:p>
                    <a:p>
                      <a:pPr algn="ctr" fontAlgn="ctr" hangingPunct="0"/>
                      <a:r>
                        <a:rPr kumimoji="1" lang="en-US" altLang="ja-JP" sz="1200" spc="-150" dirty="0"/>
                        <a:t>(</a:t>
                      </a:r>
                      <a:r>
                        <a:rPr kumimoji="1" lang="ja-JP" altLang="en-US" sz="1200" spc="-150" dirty="0"/>
                        <a:t>いずれかに</a:t>
                      </a:r>
                      <a:r>
                        <a:rPr kumimoji="1" lang="ja-JP" altLang="en-US" spc="-150" dirty="0"/>
                        <a:t>☑</a:t>
                      </a:r>
                      <a:r>
                        <a:rPr kumimoji="1" lang="en-US" altLang="ja-JP" spc="-150" dirty="0"/>
                        <a:t>)</a:t>
                      </a:r>
                      <a:endParaRPr kumimoji="1" lang="ja-JP" altLang="en-US" spc="-150" dirty="0"/>
                    </a:p>
                  </a:txBody>
                  <a:tcPr anchor="ctr"/>
                </a:tc>
                <a:tc gridSpan="8">
                  <a:txBody>
                    <a:bodyPr/>
                    <a:lstStyle/>
                    <a:p>
                      <a:pPr algn="dist" fontAlgn="ctr" hangingPunct="0"/>
                      <a:r>
                        <a:rPr kumimoji="1" lang="ja-JP" altLang="en-US" sz="1200" b="1" spc="300" dirty="0"/>
                        <a:t>□建設業 □製造業 □運輸・通信業 □卸売業 □小売業</a:t>
                      </a:r>
                      <a:endParaRPr kumimoji="1" lang="en-US" altLang="ja-JP" sz="1200" b="1" spc="300" dirty="0"/>
                    </a:p>
                    <a:p>
                      <a:pPr algn="dist" fontAlgn="ctr" hangingPunct="0"/>
                      <a:r>
                        <a:rPr kumimoji="1" lang="ja-JP" altLang="en-US" sz="1200" b="1" spc="300" dirty="0"/>
                        <a:t>□飲食業 □</a:t>
                      </a:r>
                      <a:r>
                        <a:rPr kumimoji="1" lang="ja-JP" altLang="en-US" sz="1200" b="1" spc="300"/>
                        <a:t>不動産業 □サービス業 □宿泊業 □</a:t>
                      </a:r>
                      <a:r>
                        <a:rPr kumimoji="1" lang="ja-JP" altLang="en-US" sz="1200" b="1" spc="300" dirty="0"/>
                        <a:t>その他</a:t>
                      </a:r>
                      <a:endParaRPr kumimoji="1" lang="en-US" altLang="ja-JP" sz="1200" b="1" spc="300" dirty="0"/>
                    </a:p>
                    <a:p>
                      <a:pPr algn="l" fontAlgn="ctr" hangingPunct="0"/>
                      <a:r>
                        <a:rPr kumimoji="1" lang="ja-JP" altLang="en-US" sz="1200" dirty="0"/>
                        <a:t>（具体的な内容：　　　　　　　　　　　　　　　　　　　　　　）</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48245"/>
                  </a:ext>
                </a:extLst>
              </a:tr>
              <a:tr h="1442197">
                <a:tc>
                  <a:txBody>
                    <a:bodyPr/>
                    <a:lstStyle/>
                    <a:p>
                      <a:pPr algn="ctr" fontAlgn="ctr" hangingPunct="0"/>
                      <a:r>
                        <a:rPr kumimoji="1" lang="ja-JP" altLang="en-US" sz="1200" spc="-150" dirty="0"/>
                        <a:t>ご相談内容</a:t>
                      </a:r>
                      <a:endParaRPr kumimoji="1" lang="en-US" altLang="ja-JP" sz="1200" spc="-150" dirty="0"/>
                    </a:p>
                    <a:p>
                      <a:pPr algn="ctr" fontAlgn="ctr" hangingPunct="0"/>
                      <a:r>
                        <a:rPr kumimoji="1" lang="en-US" altLang="ja-JP" sz="1300" spc="-150" dirty="0"/>
                        <a:t>(</a:t>
                      </a:r>
                      <a:r>
                        <a:rPr kumimoji="1" lang="ja-JP" altLang="en-US" sz="1300" spc="-150" dirty="0"/>
                        <a:t>複数</a:t>
                      </a:r>
                      <a:r>
                        <a:rPr kumimoji="1" lang="ja-JP" altLang="en-US" sz="1300" b="0" i="0" u="none" strike="noStrike" kern="1200" cap="none" spc="-150" normalizeH="0" baseline="0" noProof="0" dirty="0">
                          <a:ln>
                            <a:noFill/>
                          </a:ln>
                          <a:solidFill>
                            <a:prstClr val="black"/>
                          </a:solidFill>
                          <a:effectLst/>
                          <a:uLnTx/>
                          <a:uFillTx/>
                          <a:latin typeface="+mn-lt"/>
                          <a:ea typeface="+mn-ea"/>
                          <a:cs typeface="+mn-cs"/>
                        </a:rPr>
                        <a:t>☑</a:t>
                      </a:r>
                      <a:r>
                        <a:rPr kumimoji="1" lang="ja-JP" altLang="en-US" sz="1300" spc="-150" dirty="0"/>
                        <a:t>も可</a:t>
                      </a:r>
                      <a:r>
                        <a:rPr kumimoji="1" lang="en-US" altLang="ja-JP" sz="1300" spc="-150" dirty="0"/>
                        <a:t>)</a:t>
                      </a:r>
                      <a:endParaRPr kumimoji="1" lang="ja-JP" altLang="en-US" sz="1300" spc="-150" dirty="0"/>
                    </a:p>
                  </a:txBody>
                  <a:tcPr anchor="ctr"/>
                </a:tc>
                <a:tc gridSpan="8">
                  <a:txBody>
                    <a:bodyPr/>
                    <a:lstStyle/>
                    <a:p>
                      <a:pPr algn="l" fontAlgn="ctr" hangingPunct="0"/>
                      <a:r>
                        <a:rPr kumimoji="1" lang="ja-JP" altLang="en-US" sz="1200" b="1" u="sng" spc="300" dirty="0"/>
                        <a:t>相談内容</a:t>
                      </a:r>
                      <a:endParaRPr kumimoji="1" lang="en-US" altLang="ja-JP" sz="1200" b="1" u="sng" spc="300" dirty="0"/>
                    </a:p>
                    <a:p>
                      <a:pPr algn="l" fontAlgn="ctr" hangingPunct="0"/>
                      <a:r>
                        <a:rPr kumimoji="1" lang="ja-JP" altLang="en-US" sz="1200" b="1" dirty="0"/>
                        <a:t>□株について　□土地について　□資金について　□後継者について</a:t>
                      </a:r>
                      <a:endParaRPr kumimoji="1" lang="en-US" altLang="ja-JP" sz="1200" b="1" dirty="0"/>
                    </a:p>
                    <a:p>
                      <a:pPr algn="l" fontAlgn="ctr" hangingPunct="0"/>
                      <a:r>
                        <a:rPr kumimoji="1" lang="ja-JP" altLang="en-US" sz="1200" b="1" dirty="0"/>
                        <a:t>□その他</a:t>
                      </a:r>
                      <a:r>
                        <a:rPr kumimoji="1" lang="ja-JP" altLang="en-US" sz="1200" dirty="0"/>
                        <a:t>（　　　　　　　　　　　　　　　　　　　　　　　　　　　）</a:t>
                      </a:r>
                      <a:endParaRPr kumimoji="1" lang="en-US" altLang="ja-JP" sz="1200" dirty="0"/>
                    </a:p>
                    <a:p>
                      <a:pPr algn="l" fontAlgn="ctr" hangingPunct="0"/>
                      <a:r>
                        <a:rPr kumimoji="1" lang="ja-JP" altLang="en-US" sz="1200" b="1" u="sng" spc="300" dirty="0"/>
                        <a:t>承継パターン</a:t>
                      </a:r>
                      <a:endParaRPr kumimoji="1" lang="en-US" altLang="ja-JP" sz="1200" b="1" u="sng" spc="300" dirty="0"/>
                    </a:p>
                    <a:p>
                      <a:pPr algn="l" fontAlgn="ctr" hangingPunct="0"/>
                      <a:r>
                        <a:rPr kumimoji="1" lang="ja-JP" altLang="en-US" sz="1200" b="1" dirty="0"/>
                        <a:t>□親族承継　 □従業員承継　 □第三者承継（ </a:t>
                      </a:r>
                      <a:r>
                        <a:rPr kumimoji="1" lang="en-US" altLang="ja-JP" sz="1200" b="1" dirty="0"/>
                        <a:t>M&amp;A</a:t>
                      </a:r>
                      <a:r>
                        <a:rPr kumimoji="1" lang="ja-JP" altLang="en-US" sz="1200" b="1" dirty="0"/>
                        <a:t>：□売り・□買い ）</a:t>
                      </a:r>
                      <a:endParaRPr kumimoji="1" lang="en-US" altLang="ja-JP" sz="1200" b="1" dirty="0"/>
                    </a:p>
                    <a:p>
                      <a:pPr algn="l" fontAlgn="ctr" hangingPunct="0"/>
                      <a:r>
                        <a:rPr kumimoji="1" lang="ja-JP" altLang="en-US" sz="1200" b="1" dirty="0"/>
                        <a:t>□その他</a:t>
                      </a:r>
                      <a:r>
                        <a:rPr kumimoji="1" lang="ja-JP" altLang="en-US" sz="1200" dirty="0"/>
                        <a:t>（　　　　　　　　　　　　　　　）</a:t>
                      </a:r>
                      <a:endParaRPr kumimoji="1" lang="en-US" altLang="ja-JP" sz="12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42420898"/>
                  </a:ext>
                </a:extLst>
              </a:tr>
              <a:tr h="492414">
                <a:tc rowSpan="3">
                  <a:txBody>
                    <a:bodyPr/>
                    <a:lstStyle/>
                    <a:p>
                      <a:pPr algn="ctr"/>
                      <a:r>
                        <a:rPr kumimoji="1" lang="ja-JP" altLang="en-US" sz="1200" dirty="0"/>
                        <a:t>相談時間帯</a:t>
                      </a:r>
                      <a:endParaRPr kumimoji="1" lang="en-US" altLang="ja-JP" sz="1200" dirty="0"/>
                    </a:p>
                    <a:p>
                      <a:pPr algn="ctr"/>
                      <a:r>
                        <a:rPr kumimoji="1" lang="en-US" altLang="ja-JP" sz="1200" dirty="0"/>
                        <a:t>(</a:t>
                      </a:r>
                      <a:r>
                        <a:rPr kumimoji="1" lang="ja-JP" altLang="en-US" sz="1200" dirty="0"/>
                        <a:t>いずれかに〇</a:t>
                      </a:r>
                      <a:r>
                        <a:rPr kumimoji="1" lang="en-US" altLang="ja-JP" sz="1200" dirty="0"/>
                        <a:t>)</a:t>
                      </a:r>
                    </a:p>
                  </a:txBody>
                  <a:tcPr anchor="ctr"/>
                </a:tc>
                <a:tc>
                  <a:txBody>
                    <a:bodyPr/>
                    <a:lstStyle/>
                    <a:p>
                      <a:pPr algn="ctr" fontAlgn="ctr" hangingPunct="0"/>
                      <a:r>
                        <a:rPr kumimoji="1" lang="ja-JP" altLang="en-US" sz="1600" dirty="0">
                          <a:solidFill>
                            <a:schemeClr val="bg1">
                              <a:lumMod val="75000"/>
                            </a:schemeClr>
                          </a:solidFill>
                        </a:rPr>
                        <a:t>◌</a:t>
                      </a:r>
                      <a:endParaRPr kumimoji="1" lang="en-US" altLang="ja-JP" sz="1600" dirty="0">
                        <a:solidFill>
                          <a:schemeClr val="bg1">
                            <a:lumMod val="75000"/>
                          </a:schemeClr>
                        </a:solidFill>
                      </a:endParaRPr>
                    </a:p>
                  </a:txBody>
                  <a:tcPr anchor="ctr"/>
                </a:tc>
                <a:tc>
                  <a:txBody>
                    <a:bodyPr/>
                    <a:lstStyle/>
                    <a:p>
                      <a:pPr algn="ctr" fontAlgn="ctr" hangingPunct="0"/>
                      <a:r>
                        <a:rPr kumimoji="1" lang="en-US" altLang="ja-JP" sz="1300" dirty="0">
                          <a:latin typeface="Franklin Gothic Medium" panose="020B0603020102020204" pitchFamily="34" charset="0"/>
                        </a:rPr>
                        <a:t>10:00</a:t>
                      </a:r>
                      <a:r>
                        <a:rPr kumimoji="1" lang="ja-JP" altLang="en-US" sz="1300" dirty="0">
                          <a:latin typeface="Franklin Gothic Medium" panose="020B0603020102020204" pitchFamily="34" charset="0"/>
                        </a:rPr>
                        <a:t>～</a:t>
                      </a:r>
                      <a:r>
                        <a:rPr kumimoji="1" lang="en-US" altLang="ja-JP" sz="1300" dirty="0">
                          <a:latin typeface="Franklin Gothic Medium" panose="020B0603020102020204" pitchFamily="34" charset="0"/>
                        </a:rPr>
                        <a:t>11:00</a:t>
                      </a:r>
                    </a:p>
                  </a:txBody>
                  <a:tcPr anchor="ctr"/>
                </a:tc>
                <a:tc>
                  <a:txBody>
                    <a:bodyPr/>
                    <a:lstStyle/>
                    <a:p>
                      <a:pPr algn="ctr" fontAlgn="ctr" hangingPunct="0"/>
                      <a:r>
                        <a:rPr kumimoji="1" lang="ja-JP" altLang="en-US" sz="1600" dirty="0">
                          <a:solidFill>
                            <a:schemeClr val="bg1">
                              <a:lumMod val="75000"/>
                            </a:schemeClr>
                          </a:solidFill>
                          <a:latin typeface="Franklin Gothic Medium" panose="020B0603020102020204" pitchFamily="34" charset="0"/>
                        </a:rPr>
                        <a:t>◌</a:t>
                      </a:r>
                      <a:endParaRPr kumimoji="1" lang="en-US" altLang="ja-JP" sz="1600" dirty="0">
                        <a:solidFill>
                          <a:schemeClr val="bg1">
                            <a:lumMod val="75000"/>
                          </a:schemeClr>
                        </a:solidFill>
                        <a:latin typeface="Franklin Gothic Medium" panose="020B0603020102020204" pitchFamily="34" charset="0"/>
                      </a:endParaRPr>
                    </a:p>
                  </a:txBody>
                  <a:tcPr anchor="ctr"/>
                </a:tc>
                <a:tc gridSpan="2">
                  <a:txBody>
                    <a:bodyPr/>
                    <a:lstStyle/>
                    <a:p>
                      <a:pPr algn="ctr"/>
                      <a:r>
                        <a:rPr kumimoji="1" lang="en-US" altLang="ja-JP" sz="1300" dirty="0">
                          <a:latin typeface="Franklin Gothic Medium" panose="020B0603020102020204" pitchFamily="34" charset="0"/>
                        </a:rPr>
                        <a:t>11:30</a:t>
                      </a:r>
                      <a:r>
                        <a:rPr kumimoji="1" lang="ja-JP" altLang="en-US" sz="1300" dirty="0">
                          <a:latin typeface="Franklin Gothic Medium" panose="020B0603020102020204" pitchFamily="34" charset="0"/>
                        </a:rPr>
                        <a:t>～</a:t>
                      </a:r>
                      <a:r>
                        <a:rPr kumimoji="1" lang="en-US" altLang="ja-JP" sz="1300" dirty="0">
                          <a:latin typeface="Franklin Gothic Medium" panose="020B0603020102020204" pitchFamily="34" charset="0"/>
                        </a:rPr>
                        <a:t>12:30</a:t>
                      </a:r>
                      <a:endParaRPr kumimoji="1" lang="ja-JP" altLang="en-US" sz="1300" dirty="0">
                        <a:latin typeface="Franklin Gothic Medium" panose="020B0603020102020204" pitchFamily="34" charset="0"/>
                      </a:endParaRPr>
                    </a:p>
                  </a:txBody>
                  <a:tcPr anchor="ctr"/>
                </a:tc>
                <a:tc hMerge="1">
                  <a:txBody>
                    <a:bodyPr/>
                    <a:lstStyle/>
                    <a:p>
                      <a:pPr algn="ctr"/>
                      <a:endParaRPr kumimoji="1" lang="ja-JP" altLang="en-US" sz="1300" dirty="0">
                        <a:latin typeface="Franklin Gothic Medium" panose="020B0603020102020204" pitchFamily="34" charset="0"/>
                      </a:endParaRPr>
                    </a:p>
                  </a:txBody>
                  <a:tcPr anchor="ctr"/>
                </a:tc>
                <a:tc>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r>
                        <a:rPr kumimoji="1" lang="ja-JP" altLang="en-US" sz="1600" kern="1200" dirty="0">
                          <a:solidFill>
                            <a:schemeClr val="bg1">
                              <a:lumMod val="75000"/>
                            </a:schemeClr>
                          </a:solidFill>
                          <a:latin typeface="Franklin Gothic Medium" panose="020B0603020102020204" pitchFamily="34" charset="0"/>
                          <a:ea typeface="+mn-ea"/>
                          <a:cs typeface="+mn-cs"/>
                        </a:rPr>
                        <a:t>◌</a:t>
                      </a:r>
                      <a:endParaRPr kumimoji="1" lang="en-US" altLang="ja-JP" sz="1600" kern="1200" dirty="0">
                        <a:solidFill>
                          <a:schemeClr val="bg1">
                            <a:lumMod val="75000"/>
                          </a:schemeClr>
                        </a:solidFill>
                        <a:latin typeface="Franklin Gothic Medium" panose="020B0603020102020204" pitchFamily="34" charset="0"/>
                        <a:ea typeface="+mn-ea"/>
                        <a:cs typeface="+mn-cs"/>
                      </a:endParaRPr>
                    </a:p>
                  </a:txBody>
                  <a:tcPr anchor="ctr"/>
                </a:tc>
                <a:tc gridSpan="2">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r>
                        <a:rPr kumimoji="1" lang="en-US" altLang="ja-JP" sz="1200" dirty="0">
                          <a:latin typeface="Franklin Gothic Medium" panose="020B0603020102020204" pitchFamily="34" charset="0"/>
                        </a:rPr>
                        <a:t>13:30</a:t>
                      </a:r>
                      <a:r>
                        <a:rPr kumimoji="1" lang="ja-JP" altLang="en-US" sz="1200" dirty="0">
                          <a:latin typeface="Franklin Gothic Medium" panose="020B0603020102020204" pitchFamily="34" charset="0"/>
                        </a:rPr>
                        <a:t>～</a:t>
                      </a:r>
                      <a:r>
                        <a:rPr kumimoji="1" lang="en-US" altLang="ja-JP" sz="1200" dirty="0">
                          <a:latin typeface="Franklin Gothic Medium" panose="020B0603020102020204" pitchFamily="34" charset="0"/>
                        </a:rPr>
                        <a:t>14:30</a:t>
                      </a:r>
                      <a:endParaRPr kumimoji="1" lang="ja-JP" altLang="en-US" sz="1200" dirty="0">
                        <a:latin typeface="Franklin Gothic Medium" panose="020B0603020102020204" pitchFamily="34" charset="0"/>
                      </a:endParaRPr>
                    </a:p>
                  </a:txBody>
                  <a:tcPr anchor="ctr"/>
                </a:tc>
                <a:tc hMerge="1">
                  <a:txBody>
                    <a:bodyPr/>
                    <a:lstStyle/>
                    <a:p>
                      <a:endParaRPr kumimoji="1" lang="ja-JP" altLang="en-US" dirty="0"/>
                    </a:p>
                  </a:txBody>
                  <a:tcPr/>
                </a:tc>
                <a:extLst>
                  <a:ext uri="{0D108BD9-81ED-4DB2-BD59-A6C34878D82A}">
                    <a16:rowId xmlns:a16="http://schemas.microsoft.com/office/drawing/2014/main" val="3604828369"/>
                  </a:ext>
                </a:extLst>
              </a:tr>
              <a:tr h="216330">
                <a:tc vMerge="1">
                  <a:txBody>
                    <a:bodyPr/>
                    <a:lstStyle/>
                    <a:p>
                      <a:endParaRPr dirty="0"/>
                    </a:p>
                  </a:txBody>
                  <a:tcPr anchor="ctr"/>
                </a:tc>
                <a:tc rowSpan="2">
                  <a:txBody>
                    <a:bodyPr/>
                    <a:lstStyle/>
                    <a:p>
                      <a:pPr algn="ctr" fontAlgn="ctr" hangingPunct="0"/>
                      <a:r>
                        <a:rPr kumimoji="1" lang="ja-JP" altLang="en-US" sz="1600" dirty="0">
                          <a:solidFill>
                            <a:schemeClr val="bg1">
                              <a:lumMod val="75000"/>
                            </a:schemeClr>
                          </a:solidFill>
                        </a:rPr>
                        <a:t>◌</a:t>
                      </a:r>
                      <a:endParaRPr kumimoji="1" lang="en-US" altLang="ja-JP" sz="1600" dirty="0">
                        <a:solidFill>
                          <a:schemeClr val="bg1">
                            <a:lumMod val="75000"/>
                          </a:schemeClr>
                        </a:solidFill>
                      </a:endParaRPr>
                    </a:p>
                  </a:txBody>
                  <a:tcPr anchor="ctr"/>
                </a:tc>
                <a:tc rowSpan="2">
                  <a:txBody>
                    <a:bodyPr/>
                    <a:lstStyle/>
                    <a:p>
                      <a:pPr algn="ctr" fontAlgn="ctr" hangingPunct="0"/>
                      <a:r>
                        <a:rPr kumimoji="1" lang="en-US" altLang="ja-JP" sz="1300" dirty="0">
                          <a:latin typeface="Franklin Gothic Medium" panose="020B0603020102020204" pitchFamily="34" charset="0"/>
                        </a:rPr>
                        <a:t>15:00</a:t>
                      </a:r>
                      <a:r>
                        <a:rPr kumimoji="1" lang="ja-JP" altLang="en-US" sz="1300" dirty="0">
                          <a:latin typeface="Franklin Gothic Medium" panose="020B0603020102020204" pitchFamily="34" charset="0"/>
                        </a:rPr>
                        <a:t>～</a:t>
                      </a:r>
                      <a:r>
                        <a:rPr kumimoji="1" lang="en-US" altLang="ja-JP" sz="1300" dirty="0">
                          <a:latin typeface="Franklin Gothic Medium" panose="020B0603020102020204" pitchFamily="34" charset="0"/>
                        </a:rPr>
                        <a:t>16:00</a:t>
                      </a:r>
                    </a:p>
                  </a:txBody>
                  <a:tcPr anchor="ctr"/>
                </a:tc>
                <a:tc gridSpan="6">
                  <a:txBody>
                    <a:bodyPr/>
                    <a:lstStyle/>
                    <a:p>
                      <a:pPr algn="ctr" fontAlgn="ctr" hangingPunct="0"/>
                      <a:r>
                        <a:rPr kumimoji="1" lang="ja-JP" altLang="en-US" sz="1200" dirty="0">
                          <a:solidFill>
                            <a:schemeClr val="tx1"/>
                          </a:solidFill>
                          <a:latin typeface="Franklin Gothic Medium" panose="020B0603020102020204" pitchFamily="34" charset="0"/>
                        </a:rPr>
                        <a:t>相談時の愛知県庁・市役所職員の同席</a:t>
                      </a:r>
                    </a:p>
                  </a:txBody>
                  <a:tcPr anchor="ctr"/>
                </a:tc>
                <a:tc hMerge="1">
                  <a:txBody>
                    <a:bodyPr/>
                    <a:lstStyle/>
                    <a:p>
                      <a:pPr algn="ctr"/>
                      <a:endParaRPr kumimoji="1" lang="ja-JP" altLang="en-US" sz="1300" dirty="0">
                        <a:latin typeface="Franklin Gothic Medium" panose="020B0603020102020204" pitchFamily="34" charset="0"/>
                      </a:endParaRPr>
                    </a:p>
                  </a:txBody>
                  <a:tcPr anchor="ctr"/>
                </a:tc>
                <a:tc hMerge="1">
                  <a:txBody>
                    <a:bodyPr/>
                    <a:lstStyle/>
                    <a:p>
                      <a:pPr algn="ctr"/>
                      <a:endParaRPr kumimoji="1" lang="ja-JP" altLang="en-US" sz="1300" dirty="0">
                        <a:latin typeface="Franklin Gothic Medium" panose="020B0603020102020204" pitchFamily="34" charset="0"/>
                      </a:endParaRPr>
                    </a:p>
                  </a:txBody>
                  <a:tcPr anchor="ctr"/>
                </a:tc>
                <a:tc hMerge="1">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endParaRPr kumimoji="1" lang="en-US" altLang="ja-JP" sz="1600" kern="1200" dirty="0">
                        <a:solidFill>
                          <a:schemeClr val="bg1">
                            <a:lumMod val="75000"/>
                          </a:schemeClr>
                        </a:solidFill>
                        <a:latin typeface="Franklin Gothic Medium" panose="020B0603020102020204" pitchFamily="34" charset="0"/>
                        <a:ea typeface="+mn-ea"/>
                        <a:cs typeface="+mn-cs"/>
                      </a:endParaRPr>
                    </a:p>
                  </a:txBody>
                  <a:tcPr anchor="ctr"/>
                </a:tc>
                <a:tc hMerge="1">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endParaRPr kumimoji="1" lang="ja-JP" altLang="en-US" sz="1200" dirty="0">
                        <a:latin typeface="Franklin Gothic Medium" panose="020B0603020102020204" pitchFamily="34" charset="0"/>
                      </a:endParaRPr>
                    </a:p>
                  </a:txBody>
                  <a:tcPr anchor="ctr"/>
                </a:tc>
                <a:tc hMerge="1">
                  <a:txBody>
                    <a:bodyPr/>
                    <a:lstStyle/>
                    <a:p>
                      <a:endParaRPr kumimoji="1" lang="ja-JP" altLang="en-US" dirty="0"/>
                    </a:p>
                  </a:txBody>
                  <a:tcPr/>
                </a:tc>
                <a:extLst>
                  <a:ext uri="{0D108BD9-81ED-4DB2-BD59-A6C34878D82A}">
                    <a16:rowId xmlns:a16="http://schemas.microsoft.com/office/drawing/2014/main" val="2599406514"/>
                  </a:ext>
                </a:extLst>
              </a:tr>
              <a:tr h="2163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marL="0" marR="0" lvl="0" indent="0" algn="ctr" defTabSz="685800" rtl="0" eaLnBrk="1" fontAlgn="ctr" latinLnBrk="0" hangingPunct="0">
                        <a:lnSpc>
                          <a:spcPct val="100000"/>
                        </a:lnSpc>
                        <a:spcBef>
                          <a:spcPts val="0"/>
                        </a:spcBef>
                        <a:spcAft>
                          <a:spcPts val="0"/>
                        </a:spcAft>
                        <a:buClrTx/>
                        <a:buSzTx/>
                        <a:buFontTx/>
                        <a:buNone/>
                        <a:tabLst/>
                        <a:defRPr/>
                      </a:pPr>
                      <a:r>
                        <a:rPr kumimoji="1" lang="ja-JP" altLang="en-US" sz="1200" b="1" dirty="0">
                          <a:solidFill>
                            <a:schemeClr val="tx1"/>
                          </a:solidFill>
                          <a:latin typeface="Franklin Gothic Medium" panose="020B0603020102020204" pitchFamily="34" charset="0"/>
                        </a:rPr>
                        <a:t>　　可 能　・　不 可　　</a:t>
                      </a:r>
                      <a:r>
                        <a:rPr kumimoji="1" lang="ja-JP" altLang="en-US" sz="1200" dirty="0"/>
                        <a:t>（いずれかに〇）</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1779661"/>
                  </a:ext>
                </a:extLst>
              </a:tr>
              <a:tr h="384586">
                <a:tc>
                  <a:txBody>
                    <a:bodyPr/>
                    <a:lstStyle/>
                    <a:p>
                      <a:pPr algn="ctr"/>
                      <a:r>
                        <a:rPr kumimoji="1" lang="ja-JP" altLang="en-US" sz="1050" dirty="0"/>
                        <a:t>この相談会を</a:t>
                      </a:r>
                      <a:endParaRPr kumimoji="1" lang="en-US" altLang="ja-JP" sz="1050" dirty="0"/>
                    </a:p>
                    <a:p>
                      <a:pPr algn="ctr"/>
                      <a:r>
                        <a:rPr kumimoji="1" lang="ja-JP" altLang="en-US" sz="1050" dirty="0"/>
                        <a:t>知ったきっかけ</a:t>
                      </a:r>
                    </a:p>
                  </a:txBody>
                  <a:tcPr anchor="ctr"/>
                </a:tc>
                <a:tc gridSpan="8">
                  <a:txBody>
                    <a:bodyPr/>
                    <a:lstStyle/>
                    <a:p>
                      <a:pPr algn="l" fontAlgn="ctr" hangingPunct="0"/>
                      <a:r>
                        <a:rPr kumimoji="1" lang="ja-JP" altLang="en-US" sz="1200" spc="300" dirty="0"/>
                        <a:t>□支援機関からの紹介（誰から　       　   　　　　　）　</a:t>
                      </a:r>
                      <a:endParaRPr kumimoji="1" lang="en-US" altLang="ja-JP" sz="1200" spc="300" dirty="0"/>
                    </a:p>
                    <a:p>
                      <a:pPr algn="l" fontAlgn="ctr" hangingPunct="0"/>
                      <a:r>
                        <a:rPr kumimoji="1" lang="ja-JP" altLang="en-US" sz="1200" spc="300" dirty="0"/>
                        <a:t>□愛知県ＨＰ　□その他（　　　　　　　　　　　　　）</a:t>
                      </a:r>
                      <a:endParaRPr kumimoji="1" lang="en-US" altLang="ja-JP" sz="1200" spc="300" dirty="0"/>
                    </a:p>
                  </a:txBody>
                  <a:tcPr anchor="ctr"/>
                </a:tc>
                <a:tc hMerge="1">
                  <a:txBody>
                    <a:bodyPr/>
                    <a:lstStyle/>
                    <a:p>
                      <a:pPr algn="l" fontAlgn="ctr" hangingPunct="0"/>
                      <a:endParaRPr kumimoji="1" lang="en-US" altLang="ja-JP" sz="1200" dirty="0"/>
                    </a:p>
                  </a:txBody>
                  <a:tcPr anchor="ctr"/>
                </a:tc>
                <a:tc hMerge="1">
                  <a:txBody>
                    <a:bodyPr/>
                    <a:lstStyle/>
                    <a:p>
                      <a:pPr algn="r" fontAlgn="ctr" hangingPunct="0"/>
                      <a:endParaRPr kumimoji="1" lang="en-US" altLang="ja-JP" sz="1200" dirty="0"/>
                    </a:p>
                  </a:txBody>
                  <a:tcPr anchor="ctr"/>
                </a:tc>
                <a:tc hMerge="1">
                  <a:txBody>
                    <a:bodyPr/>
                    <a:lstStyle/>
                    <a:p>
                      <a:endParaRPr kumimoji="1" lang="ja-JP" altLang="en-US" dirty="0"/>
                    </a:p>
                  </a:txBody>
                  <a:tcPr anchor="ctr"/>
                </a:tc>
                <a:tc hMerge="1">
                  <a:txBody>
                    <a:bodyPr/>
                    <a:lstStyle/>
                    <a:p>
                      <a:endParaRPr kumimoji="1" lang="ja-JP" altLang="en-US"/>
                    </a:p>
                  </a:txBody>
                  <a:tcPr/>
                </a:tc>
                <a:tc hMerge="1">
                  <a:txBody>
                    <a:bodyPr/>
                    <a:lstStyle/>
                    <a:p>
                      <a:pPr algn="r" fontAlgn="ctr" hangingPunct="0"/>
                      <a:endParaRPr kumimoji="1" lang="en-US" altLang="ja-JP" sz="1200" dirty="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67200661"/>
                  </a:ext>
                </a:extLst>
              </a:tr>
            </a:tbl>
          </a:graphicData>
        </a:graphic>
      </p:graphicFrame>
      <p:sp>
        <p:nvSpPr>
          <p:cNvPr id="10" name="テキスト ボックス 9"/>
          <p:cNvSpPr txBox="1"/>
          <p:nvPr/>
        </p:nvSpPr>
        <p:spPr>
          <a:xfrm>
            <a:off x="144645" y="642605"/>
            <a:ext cx="6713356" cy="1815882"/>
          </a:xfrm>
          <a:prstGeom prst="rect">
            <a:avLst/>
          </a:prstGeom>
          <a:noFill/>
        </p:spPr>
        <p:txBody>
          <a:bodyPr wrap="square" rtlCol="0">
            <a:spAutoFit/>
          </a:bodyPr>
          <a:lstStyle/>
          <a:p>
            <a:pPr marL="285750" indent="-285750">
              <a:buFont typeface="ＭＳ ゴシック" panose="020B0609070205080204" pitchFamily="49" charset="-128"/>
              <a:buChar char="○"/>
            </a:pPr>
            <a:r>
              <a:rPr kumimoji="1" lang="ja-JP" altLang="en-US" sz="1400" spc="-150" dirty="0">
                <a:latin typeface="ＭＳ ゴシック" panose="020B0609070205080204" pitchFamily="49" charset="-128"/>
                <a:ea typeface="ＭＳ ゴシック" panose="020B0609070205080204" pitchFamily="49" charset="-128"/>
              </a:rPr>
              <a:t>場　　所　　愛知県海部県民事務所（津島市西柳原町１</a:t>
            </a:r>
            <a:r>
              <a:rPr kumimoji="1" lang="en-US" altLang="ja-JP" sz="1400" spc="-150" dirty="0">
                <a:latin typeface="ＭＳ ゴシック" panose="020B0609070205080204" pitchFamily="49" charset="-128"/>
                <a:ea typeface="ＭＳ ゴシック" panose="020B0609070205080204" pitchFamily="49" charset="-128"/>
              </a:rPr>
              <a:t>-</a:t>
            </a:r>
            <a:r>
              <a:rPr kumimoji="1" lang="ja-JP" altLang="en-US" sz="1400" spc="-150" dirty="0">
                <a:latin typeface="ＭＳ ゴシック" panose="020B0609070205080204" pitchFamily="49" charset="-128"/>
                <a:ea typeface="ＭＳ ゴシック" panose="020B0609070205080204" pitchFamily="49" charset="-128"/>
              </a:rPr>
              <a:t>１４）</a:t>
            </a:r>
            <a:endParaRPr kumimoji="1" lang="en-US" altLang="ja-JP" sz="1400" spc="-150" dirty="0">
              <a:latin typeface="ＭＳ ゴシック" panose="020B0609070205080204" pitchFamily="49" charset="-128"/>
              <a:ea typeface="ＭＳ ゴシック" panose="020B0609070205080204" pitchFamily="49" charset="-128"/>
            </a:endParaRPr>
          </a:p>
          <a:p>
            <a:pPr marL="285750" indent="-285750">
              <a:buFont typeface="ＭＳ ゴシック" panose="020B0609070205080204" pitchFamily="49" charset="-128"/>
              <a:buChar char="○"/>
            </a:pPr>
            <a:r>
              <a:rPr kumimoji="1" lang="ja-JP" altLang="en-US" sz="1400" spc="-150" dirty="0">
                <a:latin typeface="ＭＳ ゴシック" panose="020B0609070205080204" pitchFamily="49" charset="-128"/>
                <a:ea typeface="ＭＳ ゴシック" panose="020B0609070205080204" pitchFamily="49" charset="-128"/>
              </a:rPr>
              <a:t>対 象 者　　愛知県内に事業所のある経営者または後継者（親族、従業員、第三者等）</a:t>
            </a:r>
            <a:endParaRPr kumimoji="1" lang="en-US" altLang="ja-JP" sz="1400" spc="-150" dirty="0">
              <a:latin typeface="ＭＳ ゴシック" panose="020B0609070205080204" pitchFamily="49" charset="-128"/>
              <a:ea typeface="ＭＳ ゴシック" panose="020B0609070205080204" pitchFamily="49" charset="-128"/>
            </a:endParaRPr>
          </a:p>
          <a:p>
            <a:pPr marL="285750" indent="-285750">
              <a:buFont typeface="ＭＳ ゴシック" panose="020B0609070205080204" pitchFamily="49" charset="-128"/>
              <a:buChar char="○"/>
            </a:pPr>
            <a:r>
              <a:rPr kumimoji="1" lang="ja-JP" altLang="en-US" sz="1400" spc="-150" dirty="0">
                <a:latin typeface="ＭＳ ゴシック" panose="020B0609070205080204" pitchFamily="49" charset="-128"/>
                <a:ea typeface="ＭＳ ゴシック" panose="020B0609070205080204" pitchFamily="49" charset="-128"/>
              </a:rPr>
              <a:t>料　　金　　無料</a:t>
            </a:r>
            <a:endParaRPr kumimoji="1" lang="en-US" altLang="ja-JP" sz="1400" spc="-150" dirty="0">
              <a:latin typeface="ＭＳ ゴシック" panose="020B0609070205080204" pitchFamily="49" charset="-128"/>
              <a:ea typeface="ＭＳ ゴシック" panose="020B0609070205080204" pitchFamily="49" charset="-128"/>
            </a:endParaRPr>
          </a:p>
          <a:p>
            <a:pPr marL="285750" indent="-285750">
              <a:buFont typeface="ＭＳ ゴシック" panose="020B0609070205080204" pitchFamily="49" charset="-128"/>
              <a:buChar char="○"/>
            </a:pPr>
            <a:r>
              <a:rPr kumimoji="1" lang="ja-JP" altLang="en-US" sz="1400" spc="-150" dirty="0">
                <a:latin typeface="ＭＳ ゴシック" panose="020B0609070205080204" pitchFamily="49" charset="-128"/>
                <a:ea typeface="ＭＳ ゴシック" panose="020B0609070205080204" pitchFamily="49" charset="-128"/>
              </a:rPr>
              <a:t>申込締切　　令和７年７月８日（火）　１７時</a:t>
            </a:r>
            <a:endParaRPr kumimoji="1" lang="en-US" altLang="ja-JP" sz="1400" spc="-150" dirty="0">
              <a:latin typeface="ＭＳ ゴシック" panose="020B0609070205080204" pitchFamily="49" charset="-128"/>
              <a:ea typeface="ＭＳ ゴシック" panose="020B0609070205080204" pitchFamily="49" charset="-128"/>
            </a:endParaRPr>
          </a:p>
          <a:p>
            <a:pPr marL="285750" indent="-285750">
              <a:buFont typeface="ＭＳ ゴシック" panose="020B0609070205080204" pitchFamily="49" charset="-128"/>
              <a:buChar char="○"/>
            </a:pPr>
            <a:r>
              <a:rPr kumimoji="1" lang="ja-JP" altLang="en-US" sz="1400" spc="-150" dirty="0">
                <a:latin typeface="ＭＳ ゴシック" panose="020B0609070205080204" pitchFamily="49" charset="-128"/>
                <a:ea typeface="ＭＳ ゴシック" panose="020B0609070205080204" pitchFamily="49" charset="-128"/>
              </a:rPr>
              <a:t>申込方法　　①以下</a:t>
            </a:r>
            <a:r>
              <a:rPr kumimoji="1" lang="en-US" altLang="ja-JP" sz="1400" spc="-150" dirty="0">
                <a:latin typeface="ＭＳ ゴシック" panose="020B0609070205080204" pitchFamily="49" charset="-128"/>
                <a:ea typeface="ＭＳ ゴシック" panose="020B0609070205080204" pitchFamily="49" charset="-128"/>
              </a:rPr>
              <a:t>【</a:t>
            </a:r>
            <a:r>
              <a:rPr kumimoji="1" lang="ja-JP" altLang="en-US" sz="1400" spc="-150" dirty="0">
                <a:latin typeface="ＭＳ ゴシック" panose="020B0609070205080204" pitchFamily="49" charset="-128"/>
                <a:ea typeface="ＭＳ ゴシック" panose="020B0609070205080204" pitchFamily="49" charset="-128"/>
              </a:rPr>
              <a:t>申込事項</a:t>
            </a:r>
            <a:r>
              <a:rPr kumimoji="1" lang="en-US" altLang="ja-JP" sz="1400" spc="-150" dirty="0">
                <a:latin typeface="ＭＳ ゴシック" panose="020B0609070205080204" pitchFamily="49" charset="-128"/>
                <a:ea typeface="ＭＳ ゴシック" panose="020B0609070205080204" pitchFamily="49" charset="-128"/>
              </a:rPr>
              <a:t>】</a:t>
            </a:r>
            <a:r>
              <a:rPr kumimoji="1" lang="ja-JP" altLang="en-US" sz="1400" spc="-150" dirty="0">
                <a:latin typeface="ＭＳ ゴシック" panose="020B0609070205080204" pitchFamily="49" charset="-128"/>
                <a:ea typeface="ＭＳ ゴシック" panose="020B0609070205080204" pitchFamily="49" charset="-128"/>
              </a:rPr>
              <a:t>を記入の上、ＦＡＸまたはメールで申込み</a:t>
            </a:r>
            <a:endParaRPr kumimoji="1" lang="en-US" altLang="ja-JP" sz="1400" spc="-150" dirty="0">
              <a:latin typeface="ＭＳ ゴシック" panose="020B0609070205080204" pitchFamily="49" charset="-128"/>
              <a:ea typeface="ＭＳ ゴシック" panose="020B0609070205080204" pitchFamily="49" charset="-128"/>
            </a:endParaRPr>
          </a:p>
          <a:p>
            <a:r>
              <a:rPr kumimoji="1" lang="ja-JP" altLang="en-US" sz="1400" spc="-150" dirty="0">
                <a:latin typeface="ＭＳ ゴシック" panose="020B0609070205080204" pitchFamily="49" charset="-128"/>
                <a:ea typeface="ＭＳ ゴシック" panose="020B0609070205080204" pitchFamily="49" charset="-128"/>
              </a:rPr>
              <a:t>　　　　　　　　▷ＦＡＸ：０５２－９５４ー６９２４　　▷メール：</a:t>
            </a:r>
            <a:r>
              <a:rPr kumimoji="1" lang="en-US" altLang="ja-JP" sz="1400" spc="-150" dirty="0">
                <a:latin typeface="ＭＳ ゴシック" panose="020B0609070205080204" pitchFamily="49" charset="-128"/>
                <a:ea typeface="ＭＳ ゴシック" panose="020B0609070205080204" pitchFamily="49" charset="-128"/>
                <a:hlinkClick r:id="rId2"/>
              </a:rPr>
              <a:t>kinyu@pref.aichi.lg.jp</a:t>
            </a:r>
            <a:endParaRPr kumimoji="1" lang="en-US" altLang="ja-JP" sz="1400" spc="-150" dirty="0">
              <a:latin typeface="ＭＳ ゴシック" panose="020B0609070205080204" pitchFamily="49" charset="-128"/>
              <a:ea typeface="ＭＳ ゴシック" panose="020B0609070205080204" pitchFamily="49" charset="-128"/>
            </a:endParaRPr>
          </a:p>
          <a:p>
            <a:r>
              <a:rPr kumimoji="1" lang="ja-JP" altLang="en-US" sz="1400" spc="-150" dirty="0">
                <a:latin typeface="ＭＳ ゴシック" panose="020B0609070205080204" pitchFamily="49" charset="-128"/>
                <a:ea typeface="ＭＳ ゴシック" panose="020B0609070205080204" pitchFamily="49" charset="-128"/>
              </a:rPr>
              <a:t>　　　　　　　　②以下</a:t>
            </a:r>
            <a:r>
              <a:rPr kumimoji="1" lang="en-US" altLang="ja-JP" sz="1400" spc="-150" dirty="0">
                <a:latin typeface="ＭＳ ゴシック" panose="020B0609070205080204" pitchFamily="49" charset="-128"/>
                <a:ea typeface="ＭＳ ゴシック" panose="020B0609070205080204" pitchFamily="49" charset="-128"/>
              </a:rPr>
              <a:t>【</a:t>
            </a:r>
            <a:r>
              <a:rPr kumimoji="1" lang="ja-JP" altLang="en-US" sz="1400" spc="-150" dirty="0">
                <a:latin typeface="ＭＳ ゴシック" panose="020B0609070205080204" pitchFamily="49" charset="-128"/>
                <a:ea typeface="ＭＳ ゴシック" panose="020B0609070205080204" pitchFamily="49" charset="-128"/>
              </a:rPr>
              <a:t>申込事項</a:t>
            </a:r>
            <a:r>
              <a:rPr kumimoji="1" lang="en-US" altLang="ja-JP" sz="1400" spc="-150" dirty="0">
                <a:latin typeface="ＭＳ ゴシック" panose="020B0609070205080204" pitchFamily="49" charset="-128"/>
                <a:ea typeface="ＭＳ ゴシック" panose="020B0609070205080204" pitchFamily="49" charset="-128"/>
              </a:rPr>
              <a:t>】</a:t>
            </a:r>
            <a:r>
              <a:rPr kumimoji="1" lang="ja-JP" altLang="en-US" sz="1400" spc="-150" dirty="0">
                <a:latin typeface="ＭＳ ゴシック" panose="020B0609070205080204" pitchFamily="49" charset="-128"/>
                <a:ea typeface="ＭＳ ゴシック" panose="020B0609070205080204" pitchFamily="49" charset="-128"/>
              </a:rPr>
              <a:t>を、電話で申込み</a:t>
            </a:r>
            <a:endParaRPr kumimoji="1" lang="en-US" altLang="ja-JP" sz="1400" spc="-150" dirty="0">
              <a:latin typeface="ＭＳ ゴシック" panose="020B0609070205080204" pitchFamily="49" charset="-128"/>
              <a:ea typeface="ＭＳ ゴシック" panose="020B0609070205080204" pitchFamily="49" charset="-128"/>
            </a:endParaRPr>
          </a:p>
          <a:p>
            <a:r>
              <a:rPr kumimoji="1" lang="ja-JP" altLang="en-US" sz="1400" spc="-150" dirty="0">
                <a:latin typeface="ＭＳ ゴシック" panose="020B0609070205080204" pitchFamily="49" charset="-128"/>
                <a:ea typeface="ＭＳ ゴシック" panose="020B0609070205080204" pitchFamily="49" charset="-128"/>
              </a:rPr>
              <a:t>　　　　　　　　▷ＴＥＬ：０５２－９５４－６３３２　　　　　　　</a:t>
            </a:r>
          </a:p>
        </p:txBody>
      </p:sp>
      <p:sp>
        <p:nvSpPr>
          <p:cNvPr id="14" name="テキスト ボックス 13"/>
          <p:cNvSpPr txBox="1"/>
          <p:nvPr/>
        </p:nvSpPr>
        <p:spPr>
          <a:xfrm>
            <a:off x="144644" y="9461054"/>
            <a:ext cx="6417974" cy="338554"/>
          </a:xfrm>
          <a:prstGeom prst="rect">
            <a:avLst/>
          </a:prstGeom>
          <a:noFill/>
        </p:spPr>
        <p:txBody>
          <a:bodyPr wrap="square" rtlCol="0">
            <a:spAutoFit/>
          </a:bodyPr>
          <a:lstStyle/>
          <a:p>
            <a:r>
              <a:rPr kumimoji="1" lang="en-US" altLang="ja-JP" sz="800" dirty="0"/>
              <a:t>※</a:t>
            </a:r>
            <a:r>
              <a:rPr kumimoji="1" lang="ja-JP" altLang="en-US" sz="800" dirty="0"/>
              <a:t>ご記入いただきましたお客様の情報は、愛知県及び愛知県事業承継・引継ぎ支援センターが、本相談会の実施・運営及び、アンケート</a:t>
            </a:r>
            <a:endParaRPr kumimoji="1" lang="en-US" altLang="ja-JP" sz="800" dirty="0"/>
          </a:p>
          <a:p>
            <a:r>
              <a:rPr kumimoji="1" lang="ja-JP" altLang="en-US" sz="800" dirty="0"/>
              <a:t>　実施等による調査研究及び参考情報の提供の範囲のみ利用させていただきます。</a:t>
            </a:r>
            <a:endParaRPr kumimoji="1" lang="en-US" altLang="ja-JP" sz="800" dirty="0"/>
          </a:p>
        </p:txBody>
      </p:sp>
      <p:sp>
        <p:nvSpPr>
          <p:cNvPr id="19" name="テキスト ボックス 18"/>
          <p:cNvSpPr txBox="1"/>
          <p:nvPr/>
        </p:nvSpPr>
        <p:spPr>
          <a:xfrm>
            <a:off x="209371" y="25535"/>
            <a:ext cx="7417318" cy="646331"/>
          </a:xfrm>
          <a:prstGeom prst="rect">
            <a:avLst/>
          </a:prstGeom>
          <a:noFill/>
        </p:spPr>
        <p:txBody>
          <a:bodyPr wrap="square" rtlCol="0">
            <a:spAutoFit/>
          </a:bodyPr>
          <a:lstStyle/>
          <a:p>
            <a:r>
              <a:rPr kumimoji="1" lang="ja-JP" altLang="en-US" sz="3600" b="1" dirty="0">
                <a:solidFill>
                  <a:schemeClr val="bg1"/>
                </a:solidFill>
              </a:rPr>
              <a:t>事業承継　個別相談会　申込書</a:t>
            </a:r>
          </a:p>
        </p:txBody>
      </p:sp>
      <p:sp>
        <p:nvSpPr>
          <p:cNvPr id="3" name="正方形/長方形 2">
            <a:extLst>
              <a:ext uri="{FF2B5EF4-FFF2-40B4-BE49-F238E27FC236}">
                <a16:creationId xmlns:a16="http://schemas.microsoft.com/office/drawing/2014/main" id="{0B9AE953-17D7-470C-E054-4166907DE2D1}"/>
              </a:ext>
            </a:extLst>
          </p:cNvPr>
          <p:cNvSpPr/>
          <p:nvPr/>
        </p:nvSpPr>
        <p:spPr>
          <a:xfrm>
            <a:off x="89941" y="2294975"/>
            <a:ext cx="1142099" cy="307777"/>
          </a:xfrm>
          <a:prstGeom prst="rect">
            <a:avLst/>
          </a:prstGeom>
          <a:solidFill>
            <a:schemeClr val="bg1">
              <a:lumMod val="50000"/>
              <a:alpha val="82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1100" dirty="0"/>
          </a:p>
        </p:txBody>
      </p:sp>
      <p:sp>
        <p:nvSpPr>
          <p:cNvPr id="5" name="テキスト ボックス 4">
            <a:extLst>
              <a:ext uri="{FF2B5EF4-FFF2-40B4-BE49-F238E27FC236}">
                <a16:creationId xmlns:a16="http://schemas.microsoft.com/office/drawing/2014/main" id="{B3228603-AFF6-BC32-07B8-74C4826DCFA7}"/>
              </a:ext>
            </a:extLst>
          </p:cNvPr>
          <p:cNvSpPr txBox="1"/>
          <p:nvPr/>
        </p:nvSpPr>
        <p:spPr>
          <a:xfrm>
            <a:off x="0" y="2298784"/>
            <a:ext cx="1321983" cy="307777"/>
          </a:xfrm>
          <a:prstGeom prst="rect">
            <a:avLst/>
          </a:prstGeom>
          <a:noFill/>
        </p:spPr>
        <p:txBody>
          <a:bodyPr wrap="square" rtlCol="0">
            <a:spAutoFit/>
          </a:bodyPr>
          <a:lstStyle/>
          <a:p>
            <a:r>
              <a:rPr kumimoji="1" lang="en-US" altLang="ja-JP" sz="1400" b="1" dirty="0">
                <a:solidFill>
                  <a:schemeClr val="bg1"/>
                </a:solidFill>
              </a:rPr>
              <a:t>【</a:t>
            </a:r>
            <a:r>
              <a:rPr kumimoji="1" lang="ja-JP" altLang="en-US" sz="1400" b="1" dirty="0">
                <a:solidFill>
                  <a:schemeClr val="bg1"/>
                </a:solidFill>
              </a:rPr>
              <a:t>申込事項</a:t>
            </a:r>
            <a:r>
              <a:rPr kumimoji="1" lang="en-US" altLang="ja-JP" sz="1400" b="1" dirty="0">
                <a:solidFill>
                  <a:schemeClr val="bg1"/>
                </a:solidFill>
              </a:rPr>
              <a:t>】</a:t>
            </a:r>
            <a:endParaRPr kumimoji="1" lang="ja-JP" altLang="en-US" sz="1400" b="1" dirty="0">
              <a:solidFill>
                <a:schemeClr val="bg1"/>
              </a:solidFill>
            </a:endParaRPr>
          </a:p>
        </p:txBody>
      </p:sp>
      <p:sp>
        <p:nvSpPr>
          <p:cNvPr id="8" name="テキスト ボックス 7">
            <a:extLst>
              <a:ext uri="{FF2B5EF4-FFF2-40B4-BE49-F238E27FC236}">
                <a16:creationId xmlns:a16="http://schemas.microsoft.com/office/drawing/2014/main" id="{58DDF9EE-C282-84DA-C8B6-FDDC1BFD3CE7}"/>
              </a:ext>
            </a:extLst>
          </p:cNvPr>
          <p:cNvSpPr txBox="1"/>
          <p:nvPr/>
        </p:nvSpPr>
        <p:spPr>
          <a:xfrm>
            <a:off x="144644" y="9233620"/>
            <a:ext cx="6417974" cy="230832"/>
          </a:xfrm>
          <a:prstGeom prst="rect">
            <a:avLst/>
          </a:prstGeom>
          <a:noFill/>
        </p:spPr>
        <p:txBody>
          <a:bodyPr wrap="square" rtlCol="0">
            <a:spAutoFit/>
          </a:bodyPr>
          <a:lstStyle/>
          <a:p>
            <a:r>
              <a:rPr kumimoji="1" lang="en-US" altLang="ja-JP" sz="900" b="1" dirty="0"/>
              <a:t>※</a:t>
            </a:r>
            <a:r>
              <a:rPr kumimoji="1" lang="ja-JP" altLang="en-US" sz="900" b="1" dirty="0"/>
              <a:t>お申込み後、ご相談枠の状況からお電話で相談時間の変更等をお願いする場合がございます。</a:t>
            </a:r>
            <a:endParaRPr kumimoji="1" lang="en-US" altLang="ja-JP" sz="900" b="1" dirty="0"/>
          </a:p>
        </p:txBody>
      </p:sp>
    </p:spTree>
    <p:extLst>
      <p:ext uri="{BB962C8B-B14F-4D97-AF65-F5344CB8AC3E}">
        <p14:creationId xmlns:p14="http://schemas.microsoft.com/office/powerpoint/2010/main" val="18611788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379</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Arial</vt:lpstr>
      <vt:lpstr>Calibri</vt:lpstr>
      <vt:lpstr>Calibri Light</vt:lpstr>
      <vt:lpstr>Franklin Gothic Medium</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2025-06-03T09:21:44Z</dcterms:created>
  <dcterms:modified xsi:type="dcterms:W3CDTF">2025-06-03T09:21:52Z</dcterms:modified>
</cp:coreProperties>
</file>