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8"/>
  </p:notesMasterIdLst>
  <p:sldIdLst>
    <p:sldId id="334" r:id="rId2"/>
    <p:sldId id="335" r:id="rId3"/>
    <p:sldId id="337" r:id="rId4"/>
    <p:sldId id="339" r:id="rId5"/>
    <p:sldId id="340" r:id="rId6"/>
    <p:sldId id="341" r:id="rId7"/>
  </p:sldIdLst>
  <p:sldSz cx="15119350" cy="10693400"/>
  <p:notesSz cx="15125700" cy="10693400"/>
  <p:defaultTextStyle>
    <a:defPPr>
      <a:defRPr kern="0"/>
    </a:defPPr>
  </p:defaultTextStyle>
  <p:extLst>
    <p:ext uri="{EFAFB233-063F-42B5-8137-9DF3F51BA10A}">
      <p15:sldGuideLst xmlns:p15="http://schemas.microsoft.com/office/powerpoint/2012/main">
        <p15:guide id="1" orient="horz" pos="2880" userDrawn="1">
          <p15:clr>
            <a:srgbClr val="A4A3A4"/>
          </p15:clr>
        </p15:guide>
        <p15:guide id="2" pos="215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428F77-2D91-4669-A07C-7BAE319BECDC}" v="6" dt="2025-03-28T03:41:06.897"/>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19" autoAdjust="0"/>
    <p:restoredTop sz="94660"/>
  </p:normalViewPr>
  <p:slideViewPr>
    <p:cSldViewPr snapToGrid="0">
      <p:cViewPr varScale="1">
        <p:scale>
          <a:sx n="68" d="100"/>
          <a:sy n="68" d="100"/>
        </p:scale>
        <p:origin x="1890" y="90"/>
      </p:cViewPr>
      <p:guideLst>
        <p:guide orient="horz" pos="2880"/>
        <p:guide pos="215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6554788" cy="5365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8567738" y="0"/>
            <a:ext cx="6554787" cy="536575"/>
          </a:xfrm>
          <a:prstGeom prst="rect">
            <a:avLst/>
          </a:prstGeom>
        </p:spPr>
        <p:txBody>
          <a:bodyPr vert="horz" lIns="91440" tIns="45720" rIns="91440" bIns="45720" rtlCol="0"/>
          <a:lstStyle>
            <a:lvl1pPr algn="r">
              <a:defRPr sz="1200"/>
            </a:lvl1pPr>
          </a:lstStyle>
          <a:p>
            <a:fld id="{51ECD182-EA37-4DF9-87CB-59570ABE153F}" type="datetimeFigureOut">
              <a:rPr kumimoji="1" lang="ja-JP" altLang="en-US" smtClean="0"/>
              <a:t>2025/4/22</a:t>
            </a:fld>
            <a:endParaRPr kumimoji="1" lang="ja-JP" altLang="en-US"/>
          </a:p>
        </p:txBody>
      </p:sp>
      <p:sp>
        <p:nvSpPr>
          <p:cNvPr id="4" name="スライド イメージ プレースホルダー 3"/>
          <p:cNvSpPr>
            <a:spLocks noGrp="1" noRot="1" noChangeAspect="1"/>
          </p:cNvSpPr>
          <p:nvPr>
            <p:ph type="sldImg" idx="2"/>
          </p:nvPr>
        </p:nvSpPr>
        <p:spPr>
          <a:xfrm>
            <a:off x="5011738" y="1336675"/>
            <a:ext cx="5102225" cy="3608388"/>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1512888" y="5146675"/>
            <a:ext cx="12099925" cy="42100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10156825"/>
            <a:ext cx="6554788" cy="5365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8567738" y="10156825"/>
            <a:ext cx="6554787" cy="536575"/>
          </a:xfrm>
          <a:prstGeom prst="rect">
            <a:avLst/>
          </a:prstGeom>
        </p:spPr>
        <p:txBody>
          <a:bodyPr vert="horz" lIns="91440" tIns="45720" rIns="91440" bIns="45720" rtlCol="0" anchor="b"/>
          <a:lstStyle>
            <a:lvl1pPr algn="r">
              <a:defRPr sz="1200"/>
            </a:lvl1pPr>
          </a:lstStyle>
          <a:p>
            <a:fld id="{0BE0C4C2-A213-4E92-925D-2CCDB210AFE3}" type="slidenum">
              <a:rPr kumimoji="1" lang="ja-JP" altLang="en-US" smtClean="0"/>
              <a:t>‹#›</a:t>
            </a:fld>
            <a:endParaRPr kumimoji="1" lang="ja-JP" altLang="en-US"/>
          </a:p>
        </p:txBody>
      </p:sp>
    </p:spTree>
    <p:extLst>
      <p:ext uri="{BB962C8B-B14F-4D97-AF65-F5344CB8AC3E}">
        <p14:creationId xmlns:p14="http://schemas.microsoft.com/office/powerpoint/2010/main" val="42735038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4/22/2025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4/22/2025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755968" y="427737"/>
            <a:ext cx="13607415"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5140579" y="9944862"/>
            <a:ext cx="4838192"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755968" y="9944862"/>
            <a:ext cx="3477451"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4/22/2025</a:t>
            </a:fld>
            <a:endParaRPr lang="en-US"/>
          </a:p>
        </p:txBody>
      </p:sp>
      <p:sp>
        <p:nvSpPr>
          <p:cNvPr id="6" name="Holder 6"/>
          <p:cNvSpPr>
            <a:spLocks noGrp="1"/>
          </p:cNvSpPr>
          <p:nvPr>
            <p:ph type="sldNum" sz="quarter" idx="7"/>
          </p:nvPr>
        </p:nvSpPr>
        <p:spPr>
          <a:xfrm>
            <a:off x="10885932" y="9944862"/>
            <a:ext cx="3477451"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Lst>
  <p:txStyles>
    <p:titleStyle>
      <a:lvl1pPr>
        <a:defRPr b="0" i="0">
          <a:latin typeface="Yu Gothic" panose="020B0400000000000000" pitchFamily="34" charset="-128"/>
          <a:ea typeface="+mj-ea"/>
          <a:cs typeface="+mj-cs"/>
        </a:defRPr>
      </a:lvl1pPr>
    </p:titleStyle>
    <p:bodyStyle>
      <a:lvl1pPr marL="0">
        <a:defRPr b="0" i="0">
          <a:latin typeface="Yu Gothic" panose="020B0400000000000000" pitchFamily="34" charset="-128"/>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2B6754CB-4CF7-9AB8-55CA-DB5D68CE5578}"/>
              </a:ext>
            </a:extLst>
          </p:cNvPr>
          <p:cNvGraphicFramePr>
            <a:graphicFrameLocks noGrp="1"/>
          </p:cNvGraphicFramePr>
          <p:nvPr>
            <p:extLst>
              <p:ext uri="{D42A27DB-BD31-4B8C-83A1-F6EECF244321}">
                <p14:modId xmlns:p14="http://schemas.microsoft.com/office/powerpoint/2010/main" val="4285718521"/>
              </p:ext>
            </p:extLst>
          </p:nvPr>
        </p:nvGraphicFramePr>
        <p:xfrm>
          <a:off x="549523" y="1903359"/>
          <a:ext cx="14020551" cy="8068990"/>
        </p:xfrm>
        <a:graphic>
          <a:graphicData uri="http://schemas.openxmlformats.org/drawingml/2006/table">
            <a:tbl>
              <a:tblPr>
                <a:tableStyleId>{5C22544A-7EE6-4342-B048-85BDC9FD1C3A}</a:tableStyleId>
              </a:tblPr>
              <a:tblGrid>
                <a:gridCol w="1714649">
                  <a:extLst>
                    <a:ext uri="{9D8B030D-6E8A-4147-A177-3AD203B41FA5}">
                      <a16:colId xmlns:a16="http://schemas.microsoft.com/office/drawing/2014/main" val="2192792336"/>
                    </a:ext>
                  </a:extLst>
                </a:gridCol>
                <a:gridCol w="2603172">
                  <a:extLst>
                    <a:ext uri="{9D8B030D-6E8A-4147-A177-3AD203B41FA5}">
                      <a16:colId xmlns:a16="http://schemas.microsoft.com/office/drawing/2014/main" val="3863920252"/>
                    </a:ext>
                  </a:extLst>
                </a:gridCol>
                <a:gridCol w="1586437">
                  <a:extLst>
                    <a:ext uri="{9D8B030D-6E8A-4147-A177-3AD203B41FA5}">
                      <a16:colId xmlns:a16="http://schemas.microsoft.com/office/drawing/2014/main" val="2589561108"/>
                    </a:ext>
                  </a:extLst>
                </a:gridCol>
                <a:gridCol w="6162092">
                  <a:extLst>
                    <a:ext uri="{9D8B030D-6E8A-4147-A177-3AD203B41FA5}">
                      <a16:colId xmlns:a16="http://schemas.microsoft.com/office/drawing/2014/main" val="654837326"/>
                    </a:ext>
                  </a:extLst>
                </a:gridCol>
                <a:gridCol w="1954201">
                  <a:extLst>
                    <a:ext uri="{9D8B030D-6E8A-4147-A177-3AD203B41FA5}">
                      <a16:colId xmlns:a16="http://schemas.microsoft.com/office/drawing/2014/main" val="2841567785"/>
                    </a:ext>
                  </a:extLst>
                </a:gridCol>
              </a:tblGrid>
              <a:tr h="288000">
                <a:tc>
                  <a:txBody>
                    <a:bodyPr/>
                    <a:lstStyle/>
                    <a:p>
                      <a:pPr marL="0" marR="0" lvl="0" indent="0" algn="ctr" defTabSz="914400" eaLnBrk="1" fontAlgn="ctr" latinLnBrk="0" hangingPunct="1">
                        <a:lnSpc>
                          <a:spcPct val="100000"/>
                        </a:lnSpc>
                        <a:spcBef>
                          <a:spcPts val="0"/>
                        </a:spcBef>
                        <a:spcAft>
                          <a:spcPts val="0"/>
                        </a:spcAft>
                        <a:buClrTx/>
                        <a:buSzTx/>
                        <a:buFontTx/>
                        <a:buNone/>
                        <a:tabLst/>
                        <a:defRPr/>
                      </a:pPr>
                      <a:r>
                        <a:rPr lang="en-US" altLang="ja-JP" sz="1400" b="1" spc="95" dirty="0">
                          <a:solidFill>
                            <a:schemeClr val="bg1"/>
                          </a:solidFill>
                          <a:latin typeface="游ゴシック" panose="020B0400000000000000" pitchFamily="50" charset="-128"/>
                          <a:ea typeface="游ゴシック" panose="020B0400000000000000" pitchFamily="50" charset="-128"/>
                          <a:cs typeface="Noto Sans CJK JP Bold"/>
                        </a:rPr>
                        <a:t>【</a:t>
                      </a:r>
                      <a:r>
                        <a:rPr lang="ja-JP" altLang="en-US" sz="1400" b="1" spc="95" dirty="0">
                          <a:solidFill>
                            <a:schemeClr val="bg1"/>
                          </a:solidFill>
                          <a:latin typeface="游ゴシック" panose="020B0400000000000000" pitchFamily="50" charset="-128"/>
                          <a:ea typeface="游ゴシック" panose="020B0400000000000000" pitchFamily="50" charset="-128"/>
                          <a:cs typeface="Noto Sans CJK JP Bold"/>
                        </a:rPr>
                        <a:t>全</a:t>
                      </a:r>
                      <a:r>
                        <a:rPr lang="en-US" altLang="ja-JP" sz="1400" b="1" spc="95" dirty="0">
                          <a:solidFill>
                            <a:schemeClr val="bg1"/>
                          </a:solidFill>
                          <a:latin typeface="游ゴシック" panose="020B0400000000000000" pitchFamily="50" charset="-128"/>
                          <a:ea typeface="游ゴシック" panose="020B0400000000000000" pitchFamily="50" charset="-128"/>
                          <a:cs typeface="Noto Sans CJK JP Bold"/>
                        </a:rPr>
                        <a:t>20</a:t>
                      </a:r>
                      <a:r>
                        <a:rPr lang="ja-JP" altLang="en-US" sz="1400" b="1" spc="95" dirty="0">
                          <a:solidFill>
                            <a:schemeClr val="bg1"/>
                          </a:solidFill>
                          <a:latin typeface="游ゴシック" panose="020B0400000000000000" pitchFamily="50" charset="-128"/>
                          <a:ea typeface="游ゴシック" panose="020B0400000000000000" pitchFamily="50" charset="-128"/>
                          <a:cs typeface="Noto Sans CJK JP Bold"/>
                        </a:rPr>
                        <a:t>分</a:t>
                      </a:r>
                      <a:r>
                        <a:rPr lang="en-US" altLang="ja-JP" sz="1400" b="1" spc="95" dirty="0">
                          <a:solidFill>
                            <a:schemeClr val="bg1"/>
                          </a:solidFill>
                          <a:latin typeface="游ゴシック" panose="020B0400000000000000" pitchFamily="50" charset="-128"/>
                          <a:ea typeface="游ゴシック" panose="020B0400000000000000" pitchFamily="50" charset="-128"/>
                          <a:cs typeface="Noto Sans CJK JP Bold"/>
                        </a:rPr>
                        <a:t>】</a:t>
                      </a:r>
                      <a:endParaRPr lang="ja-JP" altLang="en-US" sz="1400" dirty="0">
                        <a:solidFill>
                          <a:schemeClr val="bg1"/>
                        </a:solidFill>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ja-JP" altLang="en-US" sz="950" b="1" u="none" strike="noStrike">
                          <a:solidFill>
                            <a:schemeClr val="bg1"/>
                          </a:solidFill>
                          <a:effectLst/>
                          <a:latin typeface="游ゴシック" panose="020B0400000000000000" pitchFamily="50" charset="-128"/>
                          <a:ea typeface="游ゴシック" panose="020B0400000000000000" pitchFamily="50" charset="-128"/>
                        </a:rPr>
                        <a:t>あらすじ</a:t>
                      </a: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gridSpan="2">
                  <a:txBody>
                    <a:bodyPr/>
                    <a:lstStyle/>
                    <a:p>
                      <a:pPr algn="ctr" fontAlgn="ctr"/>
                      <a:r>
                        <a:rPr lang="ja-JP" altLang="en-US" sz="950" b="1" u="none" strike="noStrike">
                          <a:solidFill>
                            <a:schemeClr val="bg1"/>
                          </a:solidFill>
                          <a:effectLst/>
                          <a:latin typeface="游ゴシック" panose="020B0400000000000000" pitchFamily="50" charset="-128"/>
                          <a:ea typeface="游ゴシック" panose="020B0400000000000000" pitchFamily="50" charset="-128"/>
                        </a:rPr>
                        <a:t>動画から学べる内容や伝えたい思い</a:t>
                      </a: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hMerge="1">
                  <a:txBody>
                    <a:bodyPr/>
                    <a:lstStyle/>
                    <a:p>
                      <a:pPr algn="ctr" fontAlgn="ct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ja-JP" altLang="en-US" sz="950" b="1" u="none" strike="noStrike">
                          <a:solidFill>
                            <a:schemeClr val="bg1"/>
                          </a:solidFill>
                          <a:effectLst/>
                          <a:latin typeface="游ゴシック" panose="020B0400000000000000" pitchFamily="50" charset="-128"/>
                          <a:ea typeface="游ゴシック" panose="020B0400000000000000" pitchFamily="50" charset="-128"/>
                        </a:rPr>
                        <a:t>ワークシートとの関連</a:t>
                      </a: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3156765152"/>
                  </a:ext>
                </a:extLst>
              </a:tr>
              <a:tr h="2384605">
                <a:tc>
                  <a:txBody>
                    <a:bodyPr/>
                    <a:lstStyle/>
                    <a:p>
                      <a:pPr marL="0" marR="0" lvl="0" indent="0" algn="ctr" defTabSz="914400" eaLnBrk="1" fontAlgn="ctr" latinLnBrk="0" hangingPunct="1">
                        <a:lnSpc>
                          <a:spcPct val="120000"/>
                        </a:lnSpc>
                        <a:spcBef>
                          <a:spcPts val="0"/>
                        </a:spcBef>
                        <a:spcAft>
                          <a:spcPts val="0"/>
                        </a:spcAft>
                        <a:buClrTx/>
                        <a:buSzTx/>
                        <a:buFontTx/>
                        <a:buNone/>
                        <a:tabLst/>
                        <a:defRPr/>
                      </a:pPr>
                      <a:r>
                        <a:rPr lang="ja-JP" altLang="en-US" sz="1000" b="1" u="none" strike="noStrike">
                          <a:effectLst/>
                          <a:latin typeface="游ゴシック" panose="020B0400000000000000" pitchFamily="50" charset="-128"/>
                          <a:ea typeface="游ゴシック" panose="020B0400000000000000" pitchFamily="50" charset="-128"/>
                        </a:rPr>
                        <a:t>＃オープニング</a:t>
                      </a:r>
                      <a:endParaRPr lang="en-US" altLang="ja-JP" sz="1000" b="1" u="none" strike="noStrike">
                        <a:effectLst/>
                        <a:latin typeface="游ゴシック" panose="020B0400000000000000" pitchFamily="50" charset="-128"/>
                        <a:ea typeface="游ゴシック" panose="020B0400000000000000" pitchFamily="50" charset="-128"/>
                      </a:endParaRPr>
                    </a:p>
                    <a:p>
                      <a:pPr marL="0" marR="0" lvl="0" indent="0" algn="ctr" defTabSz="914400" eaLnBrk="1" fontAlgn="ctr" latinLnBrk="0" hangingPunct="1">
                        <a:lnSpc>
                          <a:spcPct val="120000"/>
                        </a:lnSpc>
                        <a:spcBef>
                          <a:spcPts val="0"/>
                        </a:spcBef>
                        <a:spcAft>
                          <a:spcPts val="0"/>
                        </a:spcAft>
                        <a:buClrTx/>
                        <a:buSzTx/>
                        <a:buFontTx/>
                        <a:buNone/>
                        <a:tabLst/>
                        <a:defRPr/>
                      </a:pPr>
                      <a:r>
                        <a:rPr lang="en-US" altLang="ja-JP" sz="1000" b="1" u="none" strike="noStrike">
                          <a:effectLst/>
                          <a:latin typeface="游ゴシック" panose="020B0400000000000000" pitchFamily="50" charset="-128"/>
                          <a:ea typeface="游ゴシック" panose="020B0400000000000000" pitchFamily="50" charset="-128"/>
                        </a:rPr>
                        <a:t>(1</a:t>
                      </a:r>
                      <a:r>
                        <a:rPr lang="ja-JP" altLang="en-US" sz="1000" b="1" u="none" strike="noStrike">
                          <a:effectLst/>
                          <a:latin typeface="游ゴシック" panose="020B0400000000000000" pitchFamily="50" charset="-128"/>
                          <a:ea typeface="游ゴシック" panose="020B0400000000000000" pitchFamily="50" charset="-128"/>
                        </a:rPr>
                        <a:t>分目安） </a:t>
                      </a:r>
                      <a:endParaRPr lang="en-US" altLang="ja-JP" sz="1000" b="1" i="0" u="none" strike="noStrike">
                        <a:solidFill>
                          <a:srgbClr val="000000"/>
                        </a:solidFill>
                        <a:effectLst/>
                        <a:latin typeface="游ゴシック" panose="020B0400000000000000" pitchFamily="50" charset="-128"/>
                        <a:ea typeface="游ゴシック" panose="020B0400000000000000" pitchFamily="50" charset="-128"/>
                      </a:endParaRPr>
                    </a:p>
                    <a:p>
                      <a:pPr algn="ctr" fontAlgn="ctr">
                        <a:lnSpc>
                          <a:spcPct val="120000"/>
                        </a:lnSpc>
                      </a:pPr>
                      <a:endParaRPr lang="en-US" altLang="ja-JP" sz="1000" b="1"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eaLnBrk="1" fontAlgn="ctr" latinLnBrk="0" hangingPunct="1">
                        <a:lnSpc>
                          <a:spcPct val="110000"/>
                        </a:lnSpc>
                        <a:spcBef>
                          <a:spcPts val="0"/>
                        </a:spcBef>
                        <a:spcAft>
                          <a:spcPts val="0"/>
                        </a:spcAft>
                        <a:buClrTx/>
                        <a:buSzTx/>
                        <a:buFontTx/>
                        <a:buNone/>
                        <a:tabLst/>
                        <a:defRPr/>
                      </a:pPr>
                      <a:r>
                        <a:rPr lang="ja-JP" altLang="en-US" sz="950" dirty="0">
                          <a:latin typeface="游ゴシック" panose="020B0400000000000000" pitchFamily="50" charset="-128"/>
                          <a:ea typeface="游ゴシック" panose="020B0400000000000000" pitchFamily="50" charset="-128"/>
                        </a:rPr>
                        <a:t>中学生の健太が家族と一緒にテレビを見ていると</a:t>
                      </a:r>
                      <a:r>
                        <a:rPr lang="en-US" altLang="ja-JP" sz="950" dirty="0">
                          <a:latin typeface="游ゴシック" panose="020B0400000000000000" pitchFamily="50" charset="-128"/>
                          <a:ea typeface="游ゴシック" panose="020B0400000000000000" pitchFamily="50" charset="-128"/>
                        </a:rPr>
                        <a:t>,2026</a:t>
                      </a:r>
                      <a:r>
                        <a:rPr lang="ja-JP" altLang="en-US" sz="950" dirty="0">
                          <a:latin typeface="游ゴシック" panose="020B0400000000000000" pitchFamily="50" charset="-128"/>
                          <a:ea typeface="游ゴシック" panose="020B0400000000000000" pitchFamily="50" charset="-128"/>
                        </a:rPr>
                        <a:t>年に愛知・名古屋で開催されるアジア競技大会とアジアパラ競技大会のニュースが流れてきた。健太の父親はアジア競技大会の仕事をしており</a:t>
                      </a:r>
                      <a:r>
                        <a:rPr lang="en-US" altLang="ja-JP" sz="950" dirty="0">
                          <a:latin typeface="游ゴシック" panose="020B0400000000000000" pitchFamily="50" charset="-128"/>
                          <a:ea typeface="游ゴシック" panose="020B0400000000000000" pitchFamily="50" charset="-128"/>
                        </a:rPr>
                        <a:t>,</a:t>
                      </a:r>
                      <a:r>
                        <a:rPr lang="ja-JP" altLang="en-US" sz="950" dirty="0">
                          <a:latin typeface="游ゴシック" panose="020B0400000000000000" pitchFamily="50" charset="-128"/>
                          <a:ea typeface="游ゴシック" panose="020B0400000000000000" pitchFamily="50" charset="-128"/>
                        </a:rPr>
                        <a:t>健太はその仕事に興味を持ち</a:t>
                      </a:r>
                      <a:r>
                        <a:rPr lang="en-US" altLang="ja-JP" sz="950" dirty="0">
                          <a:latin typeface="游ゴシック" panose="020B0400000000000000" pitchFamily="50" charset="-128"/>
                          <a:ea typeface="游ゴシック" panose="020B0400000000000000" pitchFamily="50" charset="-128"/>
                        </a:rPr>
                        <a:t>,</a:t>
                      </a:r>
                      <a:r>
                        <a:rPr lang="ja-JP" altLang="en-US" sz="950" dirty="0">
                          <a:latin typeface="游ゴシック" panose="020B0400000000000000" pitchFamily="50" charset="-128"/>
                          <a:ea typeface="游ゴシック" panose="020B0400000000000000" pitchFamily="50" charset="-128"/>
                        </a:rPr>
                        <a:t>学校の課題でアジア競技大会について発表したいと考える。後日</a:t>
                      </a:r>
                      <a:r>
                        <a:rPr lang="en-US" altLang="ja-JP" sz="950" dirty="0">
                          <a:latin typeface="游ゴシック" panose="020B0400000000000000" pitchFamily="50" charset="-128"/>
                          <a:ea typeface="游ゴシック" panose="020B0400000000000000" pitchFamily="50" charset="-128"/>
                        </a:rPr>
                        <a:t>,</a:t>
                      </a:r>
                      <a:r>
                        <a:rPr lang="ja-JP" altLang="en-US" sz="950" dirty="0">
                          <a:latin typeface="游ゴシック" panose="020B0400000000000000" pitchFamily="50" charset="-128"/>
                          <a:ea typeface="游ゴシック" panose="020B0400000000000000" pitchFamily="50" charset="-128"/>
                        </a:rPr>
                        <a:t>健太は幼馴染のかなでにアジア競技大会について調べていることを話し</a:t>
                      </a:r>
                      <a:r>
                        <a:rPr lang="en-US" altLang="ja-JP" sz="950" dirty="0">
                          <a:latin typeface="游ゴシック" panose="020B0400000000000000" pitchFamily="50" charset="-128"/>
                          <a:ea typeface="游ゴシック" panose="020B0400000000000000" pitchFamily="50" charset="-128"/>
                        </a:rPr>
                        <a:t>,</a:t>
                      </a:r>
                      <a:r>
                        <a:rPr lang="ja-JP" altLang="en-US" sz="950" dirty="0">
                          <a:latin typeface="游ゴシック" panose="020B0400000000000000" pitchFamily="50" charset="-128"/>
                          <a:ea typeface="游ゴシック" panose="020B0400000000000000" pitchFamily="50" charset="-128"/>
                        </a:rPr>
                        <a:t>かなでもアジアパラ競技大会について調べることに。</a:t>
                      </a:r>
                      <a:endParaRPr lang="en-US" altLang="ja-JP" sz="950" u="none" strike="noStrike" dirty="0">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1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nSpc>
                          <a:spcPct val="110000"/>
                        </a:lnSpc>
                      </a:pPr>
                      <a:endParaRPr kumimoji="1" lang="ja-JP" altLang="en-US" sz="950"/>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1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5565649"/>
                  </a:ext>
                </a:extLst>
              </a:tr>
              <a:tr h="1589451">
                <a:tc>
                  <a:txBody>
                    <a:bodyPr/>
                    <a:lstStyle/>
                    <a:p>
                      <a:pPr algn="ctr" fontAlgn="ctr">
                        <a:lnSpc>
                          <a:spcPct val="120000"/>
                        </a:lnSpc>
                      </a:pPr>
                      <a:r>
                        <a:rPr lang="en-US" altLang="ja-JP" sz="1000" b="1" u="none" strike="noStrike">
                          <a:effectLst/>
                          <a:latin typeface="游ゴシック" panose="020B0400000000000000" pitchFamily="50" charset="-128"/>
                          <a:ea typeface="游ゴシック" panose="020B0400000000000000" pitchFamily="50" charset="-128"/>
                        </a:rPr>
                        <a:t>#Chapter1</a:t>
                      </a:r>
                      <a:r>
                        <a:rPr lang="ja-JP" altLang="en-US" sz="1000" b="1" u="none" strike="noStrike">
                          <a:effectLst/>
                          <a:latin typeface="游ゴシック" panose="020B0400000000000000" pitchFamily="50" charset="-128"/>
                          <a:ea typeface="游ゴシック" panose="020B0400000000000000" pitchFamily="50" charset="-128"/>
                        </a:rPr>
                        <a:t>　</a:t>
                      </a:r>
                      <a:br>
                        <a:rPr lang="ja-JP" altLang="en-US" sz="1000" b="1" u="none" strike="noStrike">
                          <a:effectLst/>
                          <a:latin typeface="游ゴシック" panose="020B0400000000000000" pitchFamily="50" charset="-128"/>
                          <a:ea typeface="游ゴシック" panose="020B0400000000000000" pitchFamily="50" charset="-128"/>
                        </a:rPr>
                      </a:br>
                      <a:r>
                        <a:rPr lang="ja-JP" altLang="en-US" sz="1000" b="1" u="none" strike="noStrike">
                          <a:effectLst/>
                          <a:latin typeface="游ゴシック" panose="020B0400000000000000" pitchFamily="50" charset="-128"/>
                          <a:ea typeface="游ゴシック" panose="020B0400000000000000" pitchFamily="50" charset="-128"/>
                        </a:rPr>
                        <a:t>アジア競技大会について</a:t>
                      </a:r>
                      <a:br>
                        <a:rPr lang="ja-JP" altLang="en-US" sz="1000" b="1" u="none" strike="noStrike">
                          <a:effectLst/>
                          <a:latin typeface="游ゴシック" panose="020B0400000000000000" pitchFamily="50" charset="-128"/>
                          <a:ea typeface="游ゴシック" panose="020B0400000000000000" pitchFamily="50" charset="-128"/>
                        </a:rPr>
                      </a:br>
                      <a:r>
                        <a:rPr lang="en-US" altLang="ja-JP" sz="1000" b="1" u="none" strike="noStrike">
                          <a:effectLst/>
                          <a:latin typeface="游ゴシック" panose="020B0400000000000000" pitchFamily="50" charset="-128"/>
                          <a:ea typeface="游ゴシック" panose="020B0400000000000000" pitchFamily="50" charset="-128"/>
                        </a:rPr>
                        <a:t>(2</a:t>
                      </a:r>
                      <a:r>
                        <a:rPr lang="ja-JP" altLang="en-US" sz="1000" b="1" u="none" strike="noStrike">
                          <a:effectLst/>
                          <a:latin typeface="游ゴシック" panose="020B0400000000000000" pitchFamily="50" charset="-128"/>
                          <a:ea typeface="游ゴシック" panose="020B0400000000000000" pitchFamily="50" charset="-128"/>
                        </a:rPr>
                        <a:t>分</a:t>
                      </a:r>
                      <a:r>
                        <a:rPr lang="en-US" altLang="ja-JP" sz="1000" b="1" u="none" strike="noStrike">
                          <a:effectLst/>
                          <a:latin typeface="游ゴシック" panose="020B0400000000000000" pitchFamily="50" charset="-128"/>
                          <a:ea typeface="游ゴシック" panose="020B0400000000000000" pitchFamily="50" charset="-128"/>
                        </a:rPr>
                        <a:t>)</a:t>
                      </a:r>
                    </a:p>
                    <a:p>
                      <a:pPr algn="ctr" fontAlgn="ctr">
                        <a:lnSpc>
                          <a:spcPct val="120000"/>
                        </a:lnSpc>
                      </a:pPr>
                      <a:endParaRPr lang="en-US" altLang="ja-JP" sz="1000" b="1"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発表会当日</a:t>
                      </a:r>
                      <a:r>
                        <a:rPr lang="en-US" altLang="ja-JP" sz="950" u="none" strike="noStrike" dirty="0">
                          <a:effectLst/>
                          <a:latin typeface="游ゴシック" panose="020B0400000000000000" pitchFamily="50" charset="-128"/>
                          <a:ea typeface="游ゴシック" panose="020B0400000000000000" pitchFamily="50" charset="-128"/>
                        </a:rPr>
                        <a:t>,2</a:t>
                      </a:r>
                      <a:r>
                        <a:rPr lang="ja-JP" altLang="en-US" sz="950" u="none" strike="noStrike" dirty="0">
                          <a:effectLst/>
                          <a:latin typeface="游ゴシック" panose="020B0400000000000000" pitchFamily="50" charset="-128"/>
                          <a:ea typeface="游ゴシック" panose="020B0400000000000000" pitchFamily="50" charset="-128"/>
                        </a:rPr>
                        <a:t>人はクラスのみんなにアジア競技大会とアジアパラ競技大会について</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調べた成果を発表する。</a:t>
                      </a:r>
                      <a:endParaRPr lang="en-US" altLang="ja-JP" sz="950" u="none" strike="noStrike" dirty="0">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eaLnBrk="1" fontAlgn="ctr" latinLnBrk="0" hangingPunct="1">
                        <a:lnSpc>
                          <a:spcPct val="11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１</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１</a:t>
                      </a:r>
                      <a:endParaRPr lang="en-US" altLang="ja-JP" sz="950" b="1" u="none" strike="noStrike">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u="none" strike="noStrike">
                          <a:effectLst/>
                          <a:latin typeface="游ゴシック" panose="020B0400000000000000" pitchFamily="50" charset="-128"/>
                          <a:ea typeface="游ゴシック" panose="020B0400000000000000" pitchFamily="50" charset="-128"/>
                        </a:rPr>
                        <a:t>■アジア競技大会について</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・アジア競技大会は</a:t>
                      </a:r>
                      <a:r>
                        <a:rPr lang="en-US" altLang="ja-JP" sz="950" u="none" strike="noStrike" dirty="0">
                          <a:effectLst/>
                          <a:latin typeface="游ゴシック" panose="020B0400000000000000" pitchFamily="50" charset="-128"/>
                          <a:ea typeface="游ゴシック" panose="020B0400000000000000" pitchFamily="50" charset="-128"/>
                        </a:rPr>
                        <a:t>4</a:t>
                      </a:r>
                      <a:r>
                        <a:rPr lang="ja-JP" altLang="en-US" sz="950" u="none" strike="noStrike" dirty="0">
                          <a:effectLst/>
                          <a:latin typeface="游ゴシック" panose="020B0400000000000000" pitchFamily="50" charset="-128"/>
                          <a:ea typeface="游ゴシック" panose="020B0400000000000000" pitchFamily="50" charset="-128"/>
                        </a:rPr>
                        <a:t>年に</a:t>
                      </a:r>
                      <a:r>
                        <a:rPr lang="en-US" altLang="ja-JP" sz="950" u="none" strike="noStrike" dirty="0">
                          <a:effectLst/>
                          <a:latin typeface="游ゴシック" panose="020B0400000000000000" pitchFamily="50" charset="-128"/>
                          <a:ea typeface="游ゴシック" panose="020B0400000000000000" pitchFamily="50" charset="-128"/>
                        </a:rPr>
                        <a:t>1</a:t>
                      </a:r>
                      <a:r>
                        <a:rPr lang="ja-JP" altLang="en-US" sz="950" u="none" strike="noStrike" dirty="0">
                          <a:effectLst/>
                          <a:latin typeface="游ゴシック" panose="020B0400000000000000" pitchFamily="50" charset="-128"/>
                          <a:ea typeface="游ゴシック" panose="020B0400000000000000" pitchFamily="50" charset="-128"/>
                        </a:rPr>
                        <a:t>度行われるアジア最大のスポーツの祭典。</a:t>
                      </a: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・第</a:t>
                      </a:r>
                      <a:r>
                        <a:rPr lang="en-US" altLang="ja-JP" sz="950" u="none" strike="noStrike" dirty="0">
                          <a:effectLst/>
                          <a:latin typeface="游ゴシック" panose="020B0400000000000000" pitchFamily="50" charset="-128"/>
                          <a:ea typeface="游ゴシック" panose="020B0400000000000000" pitchFamily="50" charset="-128"/>
                        </a:rPr>
                        <a:t>1</a:t>
                      </a:r>
                      <a:r>
                        <a:rPr lang="ja-JP" altLang="en-US" sz="950" u="none" strike="noStrike" dirty="0">
                          <a:effectLst/>
                          <a:latin typeface="游ゴシック" panose="020B0400000000000000" pitchFamily="50" charset="-128"/>
                          <a:ea typeface="游ゴシック" panose="020B0400000000000000" pitchFamily="50" charset="-128"/>
                        </a:rPr>
                        <a:t>回がインドのニューデリーで開催された。</a:t>
                      </a: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・引き裂かれたアジア諸国の絆を</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スポーツを通じて取り戻し</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アジアの恒久平和に寄与したいとの願いが込められ開催された。スポーツにより友情を育み</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多様性を認め合うことを通じて</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国際平和に寄与する一大イベントとなった。</a:t>
                      </a: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20</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回目の「アジア競技大会」が</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,2026</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年に愛知・名古屋で開催される</a:t>
                      </a:r>
                      <a:r>
                        <a:rPr lang="ja-JP" altLang="en-US" sz="950" u="none" strike="noStrike" dirty="0">
                          <a:effectLst/>
                          <a:latin typeface="游ゴシック" panose="020B0400000000000000" pitchFamily="50" charset="-128"/>
                          <a:ea typeface="游ゴシック" panose="020B0400000000000000" pitchFamily="50" charset="-128"/>
                        </a:rPr>
                        <a:t>。</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・アジア競技大会は</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,1958</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年に東京で第</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3</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回大会</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,1994</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年に広島で第</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12</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回大会が行われた</a:t>
                      </a:r>
                      <a:r>
                        <a:rPr lang="ja-JP" altLang="en-US" sz="950" u="none" strike="noStrike" dirty="0">
                          <a:effectLst/>
                          <a:latin typeface="游ゴシック" panose="020B0400000000000000" pitchFamily="50" charset="-128"/>
                          <a:ea typeface="游ゴシック" panose="020B0400000000000000" pitchFamily="50" charset="-128"/>
                        </a:rPr>
                        <a:t>。</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・日本での開催は</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32</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年ぶり</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今回で</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3</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回目</a:t>
                      </a:r>
                      <a:r>
                        <a:rPr lang="ja-JP" altLang="en-US" sz="950" u="none" strike="noStrike" dirty="0">
                          <a:effectLst/>
                          <a:latin typeface="游ゴシック" panose="020B0400000000000000" pitchFamily="50" charset="-128"/>
                          <a:ea typeface="游ゴシック" panose="020B0400000000000000" pitchFamily="50" charset="-128"/>
                        </a:rPr>
                        <a:t>。</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①アジア競技大会</a:t>
                      </a: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ワークシートクイズ</a:t>
                      </a: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第２問の解説</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lnSpc>
                          <a:spcPct val="110000"/>
                        </a:lnSpc>
                      </a:pP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44386795"/>
                  </a:ext>
                </a:extLst>
              </a:tr>
              <a:tr h="866676">
                <a:tc rowSpan="3">
                  <a:txBody>
                    <a:bodyPr/>
                    <a:lstStyle/>
                    <a:p>
                      <a:pPr algn="ctr" fontAlgn="ctr">
                        <a:lnSpc>
                          <a:spcPct val="120000"/>
                        </a:lnSpc>
                      </a:pPr>
                      <a:r>
                        <a:rPr lang="en-US" altLang="ja-JP" sz="1000" b="1" u="none" strike="noStrike" dirty="0">
                          <a:effectLst/>
                          <a:latin typeface="游ゴシック" panose="020B0400000000000000" pitchFamily="50" charset="-128"/>
                          <a:ea typeface="游ゴシック" panose="020B0400000000000000" pitchFamily="50" charset="-128"/>
                        </a:rPr>
                        <a:t>#Chapter2</a:t>
                      </a:r>
                      <a:r>
                        <a:rPr lang="ja-JP" altLang="en-US" sz="1000" b="1" u="none" strike="noStrike" dirty="0">
                          <a:effectLst/>
                          <a:latin typeface="游ゴシック" panose="020B0400000000000000" pitchFamily="50" charset="-128"/>
                          <a:ea typeface="游ゴシック" panose="020B0400000000000000" pitchFamily="50" charset="-128"/>
                        </a:rPr>
                        <a:t>　</a:t>
                      </a:r>
                      <a:br>
                        <a:rPr lang="ja-JP" altLang="en-US" sz="1000" b="1" u="none" strike="noStrike" dirty="0">
                          <a:effectLst/>
                          <a:latin typeface="游ゴシック" panose="020B0400000000000000" pitchFamily="50" charset="-128"/>
                          <a:ea typeface="游ゴシック" panose="020B0400000000000000" pitchFamily="50" charset="-128"/>
                        </a:rPr>
                      </a:br>
                      <a:r>
                        <a:rPr lang="ja-JP" altLang="en-US" sz="1000" b="1" u="none" strike="noStrike" dirty="0">
                          <a:effectLst/>
                          <a:latin typeface="游ゴシック" panose="020B0400000000000000" pitchFamily="50" charset="-128"/>
                          <a:ea typeface="游ゴシック" panose="020B0400000000000000" pitchFamily="50" charset="-128"/>
                        </a:rPr>
                        <a:t>第</a:t>
                      </a:r>
                      <a:r>
                        <a:rPr lang="en-US" altLang="ja-JP" sz="1000" b="1" u="none" strike="noStrike" dirty="0">
                          <a:effectLst/>
                          <a:latin typeface="游ゴシック" panose="020B0400000000000000" pitchFamily="50" charset="-128"/>
                          <a:ea typeface="游ゴシック" panose="020B0400000000000000" pitchFamily="50" charset="-128"/>
                        </a:rPr>
                        <a:t>20</a:t>
                      </a:r>
                      <a:r>
                        <a:rPr lang="ja-JP" altLang="en-US" sz="1000" b="1" u="none" strike="noStrike" dirty="0">
                          <a:effectLst/>
                          <a:latin typeface="游ゴシック" panose="020B0400000000000000" pitchFamily="50" charset="-128"/>
                          <a:ea typeface="游ゴシック" panose="020B0400000000000000" pitchFamily="50" charset="-128"/>
                        </a:rPr>
                        <a:t>回アジア競技大会（</a:t>
                      </a:r>
                      <a:r>
                        <a:rPr lang="en-US" altLang="ja-JP" sz="1000" b="1" u="none" strike="noStrike" dirty="0">
                          <a:effectLst/>
                          <a:latin typeface="游ゴシック" panose="020B0400000000000000" pitchFamily="50" charset="-128"/>
                          <a:ea typeface="游ゴシック" panose="020B0400000000000000" pitchFamily="50" charset="-128"/>
                        </a:rPr>
                        <a:t>2026/</a:t>
                      </a:r>
                      <a:r>
                        <a:rPr lang="ja-JP" altLang="en-US" sz="1000" b="1" u="none" strike="noStrike" dirty="0">
                          <a:effectLst/>
                          <a:latin typeface="游ゴシック" panose="020B0400000000000000" pitchFamily="50" charset="-128"/>
                          <a:ea typeface="游ゴシック" panose="020B0400000000000000" pitchFamily="50" charset="-128"/>
                        </a:rPr>
                        <a:t>愛知・名古屋）</a:t>
                      </a:r>
                      <a:endParaRPr lang="en-US" altLang="ja-JP" sz="1000" b="1" u="none" strike="noStrike" dirty="0">
                        <a:effectLst/>
                        <a:latin typeface="游ゴシック" panose="020B0400000000000000" pitchFamily="50" charset="-128"/>
                        <a:ea typeface="游ゴシック" panose="020B0400000000000000" pitchFamily="50" charset="-128"/>
                      </a:endParaRPr>
                    </a:p>
                    <a:p>
                      <a:pPr algn="ctr" fontAlgn="ctr">
                        <a:lnSpc>
                          <a:spcPct val="120000"/>
                        </a:lnSpc>
                      </a:pPr>
                      <a:r>
                        <a:rPr lang="ja-JP" altLang="en-US" sz="1000" b="1" u="none" strike="noStrike" dirty="0">
                          <a:effectLst/>
                          <a:latin typeface="游ゴシック" panose="020B0400000000000000" pitchFamily="50" charset="-128"/>
                          <a:ea typeface="游ゴシック" panose="020B0400000000000000" pitchFamily="50" charset="-128"/>
                        </a:rPr>
                        <a:t>について</a:t>
                      </a:r>
                      <a:br>
                        <a:rPr lang="ja-JP" altLang="en-US" sz="1000" b="1" u="none" strike="noStrike" dirty="0">
                          <a:effectLst/>
                          <a:latin typeface="游ゴシック" panose="020B0400000000000000" pitchFamily="50" charset="-128"/>
                          <a:ea typeface="游ゴシック" panose="020B0400000000000000" pitchFamily="50" charset="-128"/>
                        </a:rPr>
                      </a:br>
                      <a:r>
                        <a:rPr lang="en-US" altLang="ja-JP" sz="1000" b="1" u="none" strike="noStrike" dirty="0">
                          <a:effectLst/>
                          <a:latin typeface="游ゴシック" panose="020B0400000000000000" pitchFamily="50" charset="-128"/>
                          <a:ea typeface="游ゴシック" panose="020B0400000000000000" pitchFamily="50" charset="-128"/>
                        </a:rPr>
                        <a:t>(7</a:t>
                      </a:r>
                      <a:r>
                        <a:rPr lang="ja-JP" altLang="en-US" sz="1000" b="1" u="none" strike="noStrike" dirty="0">
                          <a:effectLst/>
                          <a:latin typeface="游ゴシック" panose="020B0400000000000000" pitchFamily="50" charset="-128"/>
                          <a:ea typeface="游ゴシック" panose="020B0400000000000000" pitchFamily="50" charset="-128"/>
                        </a:rPr>
                        <a:t>分</a:t>
                      </a:r>
                      <a:r>
                        <a:rPr lang="en-US" altLang="ja-JP" sz="1000" b="1" u="none" strike="noStrike" dirty="0">
                          <a:effectLst/>
                          <a:latin typeface="游ゴシック" panose="020B0400000000000000" pitchFamily="50" charset="-128"/>
                          <a:ea typeface="游ゴシック" panose="020B0400000000000000" pitchFamily="50" charset="-128"/>
                        </a:rPr>
                        <a:t>)</a:t>
                      </a:r>
                      <a:endParaRPr lang="en-US" altLang="ja-JP" sz="1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3">
                  <a:txBody>
                    <a:bodyPr/>
                    <a:lstStyle/>
                    <a:p>
                      <a:pPr algn="l" fontAlgn="ctr">
                        <a:lnSpc>
                          <a:spcPct val="110000"/>
                        </a:lnSpc>
                      </a:pP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健太が第</a:t>
                      </a:r>
                      <a:r>
                        <a:rPr lang="en-US" altLang="ja-JP" sz="950" u="none" strike="noStrike" dirty="0">
                          <a:effectLst/>
                          <a:latin typeface="游ゴシック" panose="020B0400000000000000" pitchFamily="50" charset="-128"/>
                          <a:ea typeface="游ゴシック" panose="020B0400000000000000" pitchFamily="50" charset="-128"/>
                        </a:rPr>
                        <a:t>20</a:t>
                      </a:r>
                      <a:r>
                        <a:rPr lang="ja-JP" altLang="en-US" sz="950" u="none" strike="noStrike" dirty="0">
                          <a:effectLst/>
                          <a:latin typeface="游ゴシック" panose="020B0400000000000000" pitchFamily="50" charset="-128"/>
                          <a:ea typeface="游ゴシック" panose="020B0400000000000000" pitchFamily="50" charset="-128"/>
                        </a:rPr>
                        <a:t>回アジア競技大会（</a:t>
                      </a:r>
                      <a:r>
                        <a:rPr lang="en-US" altLang="ja-JP" sz="950" u="none" strike="noStrike" dirty="0">
                          <a:effectLst/>
                          <a:latin typeface="游ゴシック" panose="020B0400000000000000" pitchFamily="50" charset="-128"/>
                          <a:ea typeface="游ゴシック" panose="020B0400000000000000" pitchFamily="50" charset="-128"/>
                        </a:rPr>
                        <a:t>2026/</a:t>
                      </a:r>
                      <a:r>
                        <a:rPr lang="ja-JP" altLang="en-US" sz="950" u="none" strike="noStrike" dirty="0">
                          <a:effectLst/>
                          <a:latin typeface="游ゴシック" panose="020B0400000000000000" pitchFamily="50" charset="-128"/>
                          <a:ea typeface="游ゴシック" panose="020B0400000000000000" pitchFamily="50" charset="-128"/>
                        </a:rPr>
                        <a:t>愛知・名古屋）について発表する。</a:t>
                      </a:r>
                      <a:br>
                        <a:rPr lang="ja-JP" altLang="en-US" sz="950" u="none" strike="noStrike" dirty="0">
                          <a:effectLst/>
                          <a:latin typeface="游ゴシック" panose="020B0400000000000000" pitchFamily="50" charset="-128"/>
                          <a:ea typeface="游ゴシック" panose="020B0400000000000000" pitchFamily="50" charset="-128"/>
                        </a:rPr>
                      </a:b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10000"/>
                        </a:lnSpc>
                      </a:pP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10000"/>
                        </a:lnSpc>
                      </a:pP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10000"/>
                        </a:lnSpc>
                      </a:pP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動画内クイズ</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ワークシートと共通</a:t>
                      </a:r>
                      <a:br>
                        <a:rPr lang="en-US" altLang="ja-JP"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エンブレムの金色は何を表しているでしょうか？</a:t>
                      </a: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ヒント：名古屋を代表する金色のものといえばなんでしょうか？</a:t>
                      </a: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答えは「しゃちほこ」</a:t>
                      </a: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10000"/>
                        </a:lnSpc>
                      </a:pP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10000"/>
                        </a:lnSpc>
                      </a:pP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10000"/>
                        </a:lnSpc>
                      </a:pPr>
                      <a:br>
                        <a:rPr lang="ja-JP" altLang="en-US" sz="950" u="none" strike="noStrike" dirty="0">
                          <a:effectLst/>
                          <a:latin typeface="游ゴシック" panose="020B0400000000000000" pitchFamily="50" charset="-128"/>
                          <a:ea typeface="游ゴシック" panose="020B0400000000000000" pitchFamily="50" charset="-128"/>
                        </a:rPr>
                      </a:br>
                      <a:br>
                        <a:rPr lang="ja-JP" altLang="en-US" sz="950" u="none" strike="noStrike" dirty="0">
                          <a:effectLst/>
                          <a:latin typeface="游ゴシック" panose="020B0400000000000000" pitchFamily="50" charset="-128"/>
                          <a:ea typeface="游ゴシック" panose="020B0400000000000000" pitchFamily="50" charset="-128"/>
                        </a:rPr>
                      </a:b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動画内クイズ</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ワークシートと共通</a:t>
                      </a:r>
                      <a:br>
                        <a:rPr lang="en-US" altLang="ja-JP"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マスコットキャラクターの名前は何でしょう？</a:t>
                      </a: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ヒント：「火の穂」が名前の由来</a:t>
                      </a:r>
                    </a:p>
                    <a:p>
                      <a:pPr marL="0" marR="0" lvl="0" indent="0" algn="l" defTabSz="914400" eaLnBrk="1" fontAlgn="ctr" latinLnBrk="0" hangingPunct="1">
                        <a:lnSpc>
                          <a:spcPct val="110000"/>
                        </a:lnSpc>
                        <a:spcBef>
                          <a:spcPts val="0"/>
                        </a:spcBef>
                        <a:spcAft>
                          <a:spcPts val="0"/>
                        </a:spcAft>
                        <a:buClrTx/>
                        <a:buSzTx/>
                        <a:buFontTx/>
                        <a:buNone/>
                        <a:tabLst/>
                        <a:defRPr/>
                      </a:pPr>
                      <a:r>
                        <a:rPr lang="ja-JP" altLang="en-US" sz="950" u="none" strike="noStrike" dirty="0">
                          <a:effectLst/>
                          <a:latin typeface="游ゴシック" panose="020B0400000000000000" pitchFamily="50" charset="-128"/>
                          <a:ea typeface="游ゴシック" panose="020B0400000000000000" pitchFamily="50" charset="-128"/>
                        </a:rPr>
                        <a:t>答えは「ホノホン」</a:t>
                      </a: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10000"/>
                        </a:lnSpc>
                      </a:pPr>
                      <a:br>
                        <a:rPr lang="ja-JP" altLang="en-US" sz="950" u="none" strike="noStrike" dirty="0">
                          <a:effectLst/>
                          <a:latin typeface="游ゴシック" panose="020B0400000000000000" pitchFamily="50" charset="-128"/>
                          <a:ea typeface="游ゴシック" panose="020B0400000000000000" pitchFamily="50" charset="-128"/>
                        </a:rPr>
                      </a:b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eaLnBrk="1" fontAlgn="ctr" latinLnBrk="0" hangingPunct="1">
                        <a:lnSpc>
                          <a:spcPct val="110000"/>
                        </a:lnSpc>
                        <a:spcBef>
                          <a:spcPts val="0"/>
                        </a:spcBef>
                        <a:spcAft>
                          <a:spcPts val="0"/>
                        </a:spcAft>
                        <a:buClrTx/>
                        <a:buSzTx/>
                        <a:buFontTx/>
                        <a:buNone/>
                        <a:tabLst/>
                        <a:defRPr/>
                      </a:pPr>
                      <a:r>
                        <a:rPr lang="ja-JP" altLang="en-US" sz="950" b="1" u="none" strike="noStrike" dirty="0">
                          <a:effectLst/>
                          <a:latin typeface="游ゴシック" panose="020B0400000000000000" pitchFamily="50" charset="-128"/>
                          <a:ea typeface="游ゴシック" panose="020B0400000000000000" pitchFamily="50" charset="-128"/>
                        </a:rPr>
                        <a:t>２</a:t>
                      </a:r>
                      <a:r>
                        <a:rPr lang="en-US" altLang="ja-JP" sz="950" b="1" u="none" strike="noStrike" dirty="0">
                          <a:effectLst/>
                          <a:latin typeface="游ゴシック" panose="020B0400000000000000" pitchFamily="50" charset="-128"/>
                          <a:ea typeface="游ゴシック" panose="020B0400000000000000" pitchFamily="50" charset="-128"/>
                        </a:rPr>
                        <a:t>_</a:t>
                      </a:r>
                      <a:r>
                        <a:rPr lang="ja-JP" altLang="en-US" sz="950" b="1" u="none" strike="noStrike" dirty="0">
                          <a:effectLst/>
                          <a:latin typeface="游ゴシック" panose="020B0400000000000000" pitchFamily="50" charset="-128"/>
                          <a:ea typeface="游ゴシック" panose="020B0400000000000000" pitchFamily="50" charset="-128"/>
                        </a:rPr>
                        <a:t>１</a:t>
                      </a:r>
                      <a:endParaRPr lang="en-US" altLang="ja-JP" sz="950" b="1" u="none" strike="noStrike" dirty="0">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■第</a:t>
                      </a:r>
                      <a:r>
                        <a:rPr lang="en-US" altLang="ja-JP" sz="950" u="none" strike="noStrike" dirty="0">
                          <a:effectLst/>
                          <a:latin typeface="游ゴシック" panose="020B0400000000000000" pitchFamily="50" charset="-128"/>
                          <a:ea typeface="游ゴシック" panose="020B0400000000000000" pitchFamily="50" charset="-128"/>
                        </a:rPr>
                        <a:t>20</a:t>
                      </a:r>
                      <a:r>
                        <a:rPr lang="ja-JP" altLang="en-US" sz="950" u="none" strike="noStrike" dirty="0">
                          <a:effectLst/>
                          <a:latin typeface="游ゴシック" panose="020B0400000000000000" pitchFamily="50" charset="-128"/>
                          <a:ea typeface="游ゴシック" panose="020B0400000000000000" pitchFamily="50" charset="-128"/>
                        </a:rPr>
                        <a:t>回アジア競技大会（</a:t>
                      </a:r>
                      <a:r>
                        <a:rPr lang="en-US" altLang="ja-JP" sz="950" u="none" strike="noStrike" dirty="0">
                          <a:effectLst/>
                          <a:latin typeface="游ゴシック" panose="020B0400000000000000" pitchFamily="50" charset="-128"/>
                          <a:ea typeface="游ゴシック" panose="020B0400000000000000" pitchFamily="50" charset="-128"/>
                        </a:rPr>
                        <a:t>2026/</a:t>
                      </a:r>
                      <a:r>
                        <a:rPr lang="ja-JP" altLang="en-US" sz="950" u="none" strike="noStrike" dirty="0">
                          <a:effectLst/>
                          <a:latin typeface="游ゴシック" panose="020B0400000000000000" pitchFamily="50" charset="-128"/>
                          <a:ea typeface="游ゴシック" panose="020B0400000000000000" pitchFamily="50" charset="-128"/>
                        </a:rPr>
                        <a:t>愛知・名古屋）の紹介</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10000"/>
                        </a:lnSpc>
                      </a:pPr>
                      <a:r>
                        <a:rPr lang="ja-JP" altLang="en-US" sz="950" u="none" strike="noStrike">
                          <a:effectLst/>
                          <a:latin typeface="游ゴシック" panose="020B0400000000000000" pitchFamily="50" charset="-128"/>
                          <a:ea typeface="游ゴシック" panose="020B0400000000000000" pitchFamily="50" charset="-128"/>
                        </a:rPr>
                        <a:t>・</a:t>
                      </a:r>
                      <a:r>
                        <a:rPr lang="en-US" altLang="ja-JP" sz="950" u="none" strike="noStrike">
                          <a:effectLst/>
                          <a:latin typeface="游ゴシック" panose="020B0400000000000000" pitchFamily="50" charset="-128"/>
                          <a:ea typeface="游ゴシック" panose="020B0400000000000000" pitchFamily="50" charset="-128"/>
                        </a:rPr>
                        <a:t>2026</a:t>
                      </a:r>
                      <a:r>
                        <a:rPr lang="ja-JP" altLang="en-US" sz="950" u="none" strike="noStrike">
                          <a:effectLst/>
                          <a:latin typeface="游ゴシック" panose="020B0400000000000000" pitchFamily="50" charset="-128"/>
                          <a:ea typeface="游ゴシック" panose="020B0400000000000000" pitchFamily="50" charset="-128"/>
                        </a:rPr>
                        <a:t>年の</a:t>
                      </a:r>
                      <a:r>
                        <a:rPr lang="en-US" altLang="ja-JP" sz="950" u="none" strike="noStrike">
                          <a:effectLst/>
                          <a:latin typeface="游ゴシック" panose="020B0400000000000000" pitchFamily="50" charset="-128"/>
                          <a:ea typeface="游ゴシック" panose="020B0400000000000000" pitchFamily="50" charset="-128"/>
                        </a:rPr>
                        <a:t>9</a:t>
                      </a:r>
                      <a:r>
                        <a:rPr lang="ja-JP" altLang="en-US" sz="950" u="none" strike="noStrike">
                          <a:effectLst/>
                          <a:latin typeface="游ゴシック" panose="020B0400000000000000" pitchFamily="50" charset="-128"/>
                          <a:ea typeface="游ゴシック" panose="020B0400000000000000" pitchFamily="50" charset="-128"/>
                        </a:rPr>
                        <a:t>月</a:t>
                      </a:r>
                      <a:r>
                        <a:rPr lang="en-US" altLang="ja-JP" sz="950" u="none" strike="noStrike">
                          <a:effectLst/>
                          <a:latin typeface="游ゴシック" panose="020B0400000000000000" pitchFamily="50" charset="-128"/>
                          <a:ea typeface="游ゴシック" panose="020B0400000000000000" pitchFamily="50" charset="-128"/>
                        </a:rPr>
                        <a:t>19</a:t>
                      </a:r>
                      <a:r>
                        <a:rPr lang="ja-JP" altLang="en-US" sz="950" u="none" strike="noStrike">
                          <a:effectLst/>
                          <a:latin typeface="游ゴシック" panose="020B0400000000000000" pitchFamily="50" charset="-128"/>
                          <a:ea typeface="游ゴシック" panose="020B0400000000000000" pitchFamily="50" charset="-128"/>
                        </a:rPr>
                        <a:t>日</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土曜日</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から</a:t>
                      </a:r>
                      <a:r>
                        <a:rPr lang="en-US" altLang="ja-JP" sz="950" u="none" strike="noStrike">
                          <a:effectLst/>
                          <a:latin typeface="游ゴシック" panose="020B0400000000000000" pitchFamily="50" charset="-128"/>
                          <a:ea typeface="游ゴシック" panose="020B0400000000000000" pitchFamily="50" charset="-128"/>
                        </a:rPr>
                        <a:t>10</a:t>
                      </a:r>
                      <a:r>
                        <a:rPr lang="ja-JP" altLang="en-US" sz="950" u="none" strike="noStrike">
                          <a:effectLst/>
                          <a:latin typeface="游ゴシック" panose="020B0400000000000000" pitchFamily="50" charset="-128"/>
                          <a:ea typeface="游ゴシック" panose="020B0400000000000000" pitchFamily="50" charset="-128"/>
                        </a:rPr>
                        <a:t>月</a:t>
                      </a:r>
                      <a:r>
                        <a:rPr lang="en-US" altLang="ja-JP" sz="950" u="none" strike="noStrike">
                          <a:effectLst/>
                          <a:latin typeface="游ゴシック" panose="020B0400000000000000" pitchFamily="50" charset="-128"/>
                          <a:ea typeface="游ゴシック" panose="020B0400000000000000" pitchFamily="50" charset="-128"/>
                        </a:rPr>
                        <a:t>4</a:t>
                      </a:r>
                      <a:r>
                        <a:rPr lang="ja-JP" altLang="en-US" sz="950" u="none" strike="noStrike">
                          <a:effectLst/>
                          <a:latin typeface="游ゴシック" panose="020B0400000000000000" pitchFamily="50" charset="-128"/>
                          <a:ea typeface="游ゴシック" panose="020B0400000000000000" pitchFamily="50" charset="-128"/>
                        </a:rPr>
                        <a:t>日</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日曜日</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に開催される。</a:t>
                      </a:r>
                    </a:p>
                    <a:p>
                      <a:pPr algn="l" fontAlgn="ctr">
                        <a:lnSpc>
                          <a:spcPct val="110000"/>
                        </a:lnSpc>
                      </a:pPr>
                      <a:r>
                        <a:rPr lang="ja-JP" altLang="en-US" sz="950" u="none" strike="noStrike">
                          <a:effectLst/>
                          <a:latin typeface="游ゴシック" panose="020B0400000000000000" pitchFamily="50" charset="-128"/>
                          <a:ea typeface="游ゴシック" panose="020B0400000000000000" pitchFamily="50" charset="-128"/>
                        </a:rPr>
                        <a:t>・アジア</a:t>
                      </a:r>
                      <a:r>
                        <a:rPr lang="en-US" altLang="ja-JP" sz="950" u="none" strike="noStrike">
                          <a:effectLst/>
                          <a:latin typeface="游ゴシック" panose="020B0400000000000000" pitchFamily="50" charset="-128"/>
                          <a:ea typeface="游ゴシック" panose="020B0400000000000000" pitchFamily="50" charset="-128"/>
                        </a:rPr>
                        <a:t>45</a:t>
                      </a:r>
                      <a:r>
                        <a:rPr lang="ja-JP" altLang="en-US" sz="950" u="none" strike="noStrike">
                          <a:effectLst/>
                          <a:latin typeface="游ゴシック" panose="020B0400000000000000" pitchFamily="50" charset="-128"/>
                          <a:ea typeface="游ゴシック" panose="020B0400000000000000" pitchFamily="50" charset="-128"/>
                        </a:rPr>
                        <a:t>の国と地域が参加し</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最大</a:t>
                      </a:r>
                      <a:r>
                        <a:rPr lang="en-US" altLang="ja-JP" sz="950" u="none" strike="noStrike">
                          <a:effectLst/>
                          <a:latin typeface="游ゴシック" panose="020B0400000000000000" pitchFamily="50" charset="-128"/>
                          <a:ea typeface="游ゴシック" panose="020B0400000000000000" pitchFamily="50" charset="-128"/>
                        </a:rPr>
                        <a:t>15,000</a:t>
                      </a:r>
                      <a:r>
                        <a:rPr lang="ja-JP" altLang="en-US" sz="950" u="none" strike="noStrike">
                          <a:effectLst/>
                          <a:latin typeface="游ゴシック" panose="020B0400000000000000" pitchFamily="50" charset="-128"/>
                          <a:ea typeface="游ゴシック" panose="020B0400000000000000" pitchFamily="50" charset="-128"/>
                        </a:rPr>
                        <a:t>人の選手やチーム関係者が愛知・名古屋に集まる。</a:t>
                      </a:r>
                      <a:endParaRPr lang="en-US" altLang="ja-JP" sz="950" u="none" strike="noStrike">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u="none" strike="noStrike">
                          <a:effectLst/>
                          <a:latin typeface="游ゴシック" panose="020B0400000000000000" pitchFamily="50" charset="-128"/>
                          <a:ea typeface="游ゴシック" panose="020B0400000000000000" pitchFamily="50" charset="-128"/>
                        </a:rPr>
                        <a:t>・</a:t>
                      </a:r>
                      <a:r>
                        <a:rPr lang="en-US" altLang="ja-JP" sz="950" u="none" strike="noStrike">
                          <a:effectLst/>
                          <a:latin typeface="游ゴシック" panose="020B0400000000000000" pitchFamily="50" charset="-128"/>
                          <a:ea typeface="游ゴシック" panose="020B0400000000000000" pitchFamily="50" charset="-128"/>
                        </a:rPr>
                        <a:t>41</a:t>
                      </a:r>
                      <a:r>
                        <a:rPr lang="ja-JP" altLang="en-US" sz="950" u="none" strike="noStrike">
                          <a:effectLst/>
                          <a:latin typeface="游ゴシック" panose="020B0400000000000000" pitchFamily="50" charset="-128"/>
                          <a:ea typeface="游ゴシック" panose="020B0400000000000000" pitchFamily="50" charset="-128"/>
                        </a:rPr>
                        <a:t>の競技で競い合う。</a:t>
                      </a:r>
                      <a:endParaRPr lang="en-US" altLang="ja-JP" sz="950" u="none" strike="noStrike">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u="none" strike="noStrike">
                          <a:effectLst/>
                          <a:latin typeface="游ゴシック" panose="020B0400000000000000" pitchFamily="50" charset="-128"/>
                          <a:ea typeface="游ゴシック" panose="020B0400000000000000" pitchFamily="50" charset="-128"/>
                        </a:rPr>
                        <a:t>・メイン会場は名古屋市瑞穂公園陸上競技場。</a:t>
                      </a: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eaLnBrk="1" fontAlgn="ctr" latinLnBrk="0" hangingPunct="1">
                        <a:lnSpc>
                          <a:spcPct val="110000"/>
                        </a:lnSpc>
                        <a:spcBef>
                          <a:spcPts val="0"/>
                        </a:spcBef>
                        <a:spcAft>
                          <a:spcPts val="0"/>
                        </a:spcAft>
                        <a:buClrTx/>
                        <a:buSzTx/>
                        <a:buFontTx/>
                        <a:buNone/>
                        <a:tabLst/>
                        <a:defRPr/>
                      </a:pPr>
                      <a:r>
                        <a:rPr lang="ja-JP" altLang="en-US" sz="950" u="none" strike="noStrike" dirty="0">
                          <a:effectLst/>
                          <a:latin typeface="游ゴシック" panose="020B0400000000000000" pitchFamily="50" charset="-128"/>
                          <a:ea typeface="游ゴシック" panose="020B0400000000000000" pitchFamily="50" charset="-128"/>
                        </a:rPr>
                        <a:t>①アジア競技大会</a:t>
                      </a: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ワークシートクイズ</a:t>
                      </a: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第１問の解説</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lnSpc>
                          <a:spcPct val="110000"/>
                        </a:lnSpc>
                      </a:pP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94238722"/>
                  </a:ext>
                </a:extLst>
              </a:tr>
              <a:tr h="1271389">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eaLnBrk="1" fontAlgn="ctr" latinLnBrk="0" hangingPunct="1">
                        <a:lnSpc>
                          <a:spcPct val="110000"/>
                        </a:lnSpc>
                        <a:spcBef>
                          <a:spcPts val="0"/>
                        </a:spcBef>
                        <a:spcAft>
                          <a:spcPts val="0"/>
                        </a:spcAft>
                        <a:buClrTx/>
                        <a:buSzTx/>
                        <a:buFontTx/>
                        <a:buNone/>
                        <a:tabLst/>
                        <a:defRPr/>
                      </a:pPr>
                      <a:r>
                        <a:rPr lang="ja-JP" altLang="en-US" sz="950" u="none" strike="noStrike">
                          <a:effectLst/>
                          <a:latin typeface="游ゴシック" panose="020B0400000000000000" pitchFamily="50" charset="-128"/>
                          <a:ea typeface="游ゴシック" panose="020B0400000000000000" pitchFamily="50" charset="-128"/>
                        </a:rPr>
                        <a:t>■</a:t>
                      </a:r>
                      <a:r>
                        <a:rPr lang="ja-JP" altLang="en-US" sz="950" b="1" u="none" strike="noStrike">
                          <a:effectLst/>
                          <a:latin typeface="游ゴシック" panose="020B0400000000000000" pitchFamily="50" charset="-128"/>
                          <a:ea typeface="游ゴシック" panose="020B0400000000000000" pitchFamily="50" charset="-128"/>
                        </a:rPr>
                        <a:t>２</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２</a:t>
                      </a:r>
                      <a:endParaRPr lang="en-US" altLang="ja-JP" sz="950" b="1" u="none" strike="noStrike">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u="none" strike="noStrike">
                          <a:effectLst/>
                          <a:latin typeface="游ゴシック" panose="020B0400000000000000" pitchFamily="50" charset="-128"/>
                          <a:ea typeface="游ゴシック" panose="020B0400000000000000" pitchFamily="50" charset="-128"/>
                        </a:rPr>
                        <a:t>スローガン、エンブレム、マスコットキャラクターの紹介</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・大会のスローガンは「</a:t>
                      </a:r>
                      <a:r>
                        <a:rPr lang="en-US" altLang="ja-JP" sz="950" u="none" strike="noStrike" dirty="0">
                          <a:effectLst/>
                          <a:latin typeface="游ゴシック" panose="020B0400000000000000" pitchFamily="50" charset="-128"/>
                          <a:ea typeface="游ゴシック" panose="020B0400000000000000" pitchFamily="50" charset="-128"/>
                        </a:rPr>
                        <a:t>IMAGINE ONE ASIA </a:t>
                      </a:r>
                      <a:r>
                        <a:rPr lang="ja-JP" altLang="en-US" sz="950" u="none" strike="noStrike" dirty="0">
                          <a:effectLst/>
                          <a:latin typeface="游ゴシック" panose="020B0400000000000000" pitchFamily="50" charset="-128"/>
                          <a:ea typeface="游ゴシック" panose="020B0400000000000000" pitchFamily="50" charset="-128"/>
                        </a:rPr>
                        <a:t>ここで、ひとつに。」。</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・スローガンには「スポーツが持つ人々を結びつける力を活かし</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ひとりひとりが</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それぞれの</a:t>
                      </a:r>
                      <a:r>
                        <a:rPr lang="en-US" altLang="ja-JP" sz="950" u="none" strike="noStrike" dirty="0">
                          <a:effectLst/>
                          <a:latin typeface="游ゴシック" panose="020B0400000000000000" pitchFamily="50" charset="-128"/>
                          <a:ea typeface="游ゴシック" panose="020B0400000000000000" pitchFamily="50" charset="-128"/>
                        </a:rPr>
                        <a:t>『ONE ASIA』</a:t>
                      </a:r>
                      <a:r>
                        <a:rPr lang="ja-JP" altLang="en-US" sz="950" u="none" strike="noStrike" dirty="0">
                          <a:effectLst/>
                          <a:latin typeface="游ゴシック" panose="020B0400000000000000" pitchFamily="50" charset="-128"/>
                          <a:ea typeface="游ゴシック" panose="020B0400000000000000" pitchFamily="50" charset="-128"/>
                        </a:rPr>
                        <a:t>を想像することで</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絆を深め</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未来へ向かって進んでいけるように」との願いが込められている。</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・エンブレムに使われている色には</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それぞれ意味がこめられている。「紫」は愛知県の花「カキツバタ」</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「緑」は愛知万博などで培われた環境への想い</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「金」はしゃちほこを表している。</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・「ホノホン」は愛知・名古屋の象徴であるしゃちほこやアスリートの心に宿る熱い炎をモチーフにしたキャラクター。大会を演出するスポーツマンであり</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サポーターであり</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応援リーダーである。</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eaLnBrk="1" fontAlgn="ctr" latinLnBrk="0" hangingPunct="1">
                        <a:lnSpc>
                          <a:spcPct val="110000"/>
                        </a:lnSpc>
                        <a:spcBef>
                          <a:spcPts val="0"/>
                        </a:spcBef>
                        <a:spcAft>
                          <a:spcPts val="0"/>
                        </a:spcAft>
                        <a:buClrTx/>
                        <a:buSzTx/>
                        <a:buFontTx/>
                        <a:buNone/>
                        <a:tabLst/>
                        <a:defRPr/>
                      </a:pPr>
                      <a:r>
                        <a:rPr lang="ja-JP" altLang="en-US" sz="950" u="none" strike="noStrike" dirty="0">
                          <a:effectLst/>
                          <a:latin typeface="游ゴシック" panose="020B0400000000000000" pitchFamily="50" charset="-128"/>
                          <a:ea typeface="游ゴシック" panose="020B0400000000000000" pitchFamily="50" charset="-128"/>
                        </a:rPr>
                        <a:t>①アジア競技大会</a:t>
                      </a: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ワークシートクイズ</a:t>
                      </a: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第１問の解説</a:t>
                      </a:r>
                      <a:endParaRPr lang="en-US" altLang="ja-JP" sz="950" u="none" strike="noStrike" dirty="0">
                        <a:effectLst/>
                        <a:latin typeface="游ゴシック" panose="020B0400000000000000" pitchFamily="50" charset="-128"/>
                        <a:ea typeface="游ゴシック" panose="020B0400000000000000" pitchFamily="50" charset="-128"/>
                      </a:endParaRPr>
                    </a:p>
                    <a:p>
                      <a:pPr marL="0" marR="0" lvl="0" indent="0" algn="l" defTabSz="914400" eaLnBrk="1" fontAlgn="ctr" latinLnBrk="0" hangingPunct="1">
                        <a:lnSpc>
                          <a:spcPct val="110000"/>
                        </a:lnSpc>
                        <a:spcBef>
                          <a:spcPts val="0"/>
                        </a:spcBef>
                        <a:spcAft>
                          <a:spcPts val="0"/>
                        </a:spcAft>
                        <a:buClrTx/>
                        <a:buSzTx/>
                        <a:buFontTx/>
                        <a:buNone/>
                        <a:tabLst/>
                        <a:defRPr/>
                      </a:pPr>
                      <a:r>
                        <a:rPr lang="ja-JP" altLang="en-US" sz="950" u="none" strike="noStrike" dirty="0">
                          <a:effectLst/>
                          <a:latin typeface="游ゴシック" panose="020B0400000000000000" pitchFamily="50" charset="-128"/>
                          <a:ea typeface="游ゴシック" panose="020B0400000000000000" pitchFamily="50" charset="-128"/>
                        </a:rPr>
                        <a:t>第３問の解説</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37672693"/>
                  </a:ext>
                </a:extLst>
              </a:tr>
              <a:tr h="1589451">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eaLnBrk="1" fontAlgn="ctr" latinLnBrk="0" hangingPunct="1">
                        <a:lnSpc>
                          <a:spcPct val="11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２</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３</a:t>
                      </a:r>
                      <a:endParaRPr lang="en-US" altLang="ja-JP" sz="950" b="1" u="none" strike="noStrike">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u="none" strike="noStrike">
                          <a:effectLst/>
                          <a:latin typeface="游ゴシック" panose="020B0400000000000000" pitchFamily="50" charset="-128"/>
                          <a:ea typeface="游ゴシック" panose="020B0400000000000000" pitchFamily="50" charset="-128"/>
                        </a:rPr>
                        <a:t>■競技の紹介</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・大会で行われる</a:t>
                      </a:r>
                      <a:r>
                        <a:rPr lang="en-US" altLang="ja-JP" sz="950" u="none" strike="noStrike" dirty="0">
                          <a:effectLst/>
                          <a:latin typeface="游ゴシック" panose="020B0400000000000000" pitchFamily="50" charset="-128"/>
                          <a:ea typeface="游ゴシック" panose="020B0400000000000000" pitchFamily="50" charset="-128"/>
                        </a:rPr>
                        <a:t>41</a:t>
                      </a:r>
                      <a:r>
                        <a:rPr lang="ja-JP" altLang="en-US" sz="950" u="none" strike="noStrike" dirty="0">
                          <a:effectLst/>
                          <a:latin typeface="游ゴシック" panose="020B0400000000000000" pitchFamily="50" charset="-128"/>
                          <a:ea typeface="游ゴシック" panose="020B0400000000000000" pitchFamily="50" charset="-128"/>
                        </a:rPr>
                        <a:t>競技のうち</a:t>
                      </a:r>
                      <a:r>
                        <a:rPr lang="en-US" altLang="ja-JP" sz="950" u="none" strike="noStrike" dirty="0">
                          <a:effectLst/>
                          <a:latin typeface="游ゴシック" panose="020B0400000000000000" pitchFamily="50" charset="-128"/>
                          <a:ea typeface="游ゴシック" panose="020B0400000000000000" pitchFamily="50" charset="-128"/>
                        </a:rPr>
                        <a:t>,32</a:t>
                      </a:r>
                      <a:r>
                        <a:rPr lang="ja-JP" altLang="en-US" sz="950" u="none" strike="noStrike" dirty="0">
                          <a:effectLst/>
                          <a:latin typeface="游ゴシック" panose="020B0400000000000000" pitchFamily="50" charset="-128"/>
                          <a:ea typeface="游ゴシック" panose="020B0400000000000000" pitchFamily="50" charset="-128"/>
                        </a:rPr>
                        <a:t>競技はパリオリンピックでも行われた競技。</a:t>
                      </a: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・カバディは鬼ごっこに似たインド発祥のスポーツで</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攻撃側は敵にタッチして逃げ</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守備側は相手が逃げないように捕まえると得点することができる。</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・クラッシュは</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中央アジアにあるウズベキスタンの国技で</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柔道に似た格闘技で</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寝技</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締め技</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関節技がなく</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投げ技のみで試合が行われます。</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・セパタクローはタイで人気のスポーツで</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一言でいうと</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足を使うバレーボール。</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すごくアクロバティックでスピーディなスポーツ。</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eaLnBrk="1" fontAlgn="ctr" latinLnBrk="0" hangingPunct="1">
                        <a:lnSpc>
                          <a:spcPct val="110000"/>
                        </a:lnSpc>
                        <a:spcBef>
                          <a:spcPts val="0"/>
                        </a:spcBef>
                        <a:spcAft>
                          <a:spcPts val="0"/>
                        </a:spcAft>
                        <a:buClrTx/>
                        <a:buSzTx/>
                        <a:buFontTx/>
                        <a:buNone/>
                        <a:tabLst/>
                        <a:defRPr/>
                      </a:pPr>
                      <a:endParaRPr lang="en-US" altLang="ja-JP" sz="950" u="none" strike="noStrike" dirty="0">
                        <a:effectLst/>
                        <a:latin typeface="游ゴシック" panose="020B0400000000000000" pitchFamily="50" charset="-128"/>
                        <a:ea typeface="游ゴシック" panose="020B0400000000000000" pitchFamily="50" charset="-128"/>
                      </a:endParaRPr>
                    </a:p>
                    <a:p>
                      <a:pPr marL="0" marR="0" lvl="0" indent="0" algn="l" defTabSz="914400" eaLnBrk="1" fontAlgn="ctr" latinLnBrk="0" hangingPunct="1">
                        <a:lnSpc>
                          <a:spcPct val="110000"/>
                        </a:lnSpc>
                        <a:spcBef>
                          <a:spcPts val="0"/>
                        </a:spcBef>
                        <a:spcAft>
                          <a:spcPts val="0"/>
                        </a:spcAft>
                        <a:buClrTx/>
                        <a:buSzTx/>
                        <a:buFontTx/>
                        <a:buNone/>
                        <a:tabLst/>
                        <a:defRPr/>
                      </a:pPr>
                      <a:br>
                        <a:rPr lang="ja-JP" altLang="en-US" sz="950" u="none" strike="noStrike" dirty="0">
                          <a:effectLst/>
                          <a:latin typeface="游ゴシック" panose="020B0400000000000000" pitchFamily="50" charset="-128"/>
                          <a:ea typeface="游ゴシック" panose="020B0400000000000000" pitchFamily="50" charset="-128"/>
                        </a:rPr>
                      </a:b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9425038"/>
                  </a:ext>
                </a:extLst>
              </a:tr>
            </a:tbl>
          </a:graphicData>
        </a:graphic>
      </p:graphicFrame>
      <p:grpSp>
        <p:nvGrpSpPr>
          <p:cNvPr id="3" name="グループ化 2">
            <a:extLst>
              <a:ext uri="{FF2B5EF4-FFF2-40B4-BE49-F238E27FC236}">
                <a16:creationId xmlns:a16="http://schemas.microsoft.com/office/drawing/2014/main" id="{E9017826-B89A-DC3B-7770-FF0322FC9C7E}"/>
              </a:ext>
            </a:extLst>
          </p:cNvPr>
          <p:cNvGrpSpPr/>
          <p:nvPr/>
        </p:nvGrpSpPr>
        <p:grpSpPr>
          <a:xfrm>
            <a:off x="549524" y="546558"/>
            <a:ext cx="6463667" cy="773225"/>
            <a:chOff x="549524" y="546558"/>
            <a:chExt cx="6463667" cy="773225"/>
          </a:xfrm>
        </p:grpSpPr>
        <p:sp>
          <p:nvSpPr>
            <p:cNvPr id="4" name="角丸四角形 7">
              <a:extLst>
                <a:ext uri="{FF2B5EF4-FFF2-40B4-BE49-F238E27FC236}">
                  <a16:creationId xmlns:a16="http://schemas.microsoft.com/office/drawing/2014/main" id="{A93B5692-3CA2-C2CC-4D89-E346C71BAE97}"/>
                </a:ext>
              </a:extLst>
            </p:cNvPr>
            <p:cNvSpPr/>
            <p:nvPr/>
          </p:nvSpPr>
          <p:spPr>
            <a:xfrm>
              <a:off x="549524" y="546558"/>
              <a:ext cx="6463667" cy="773225"/>
            </a:xfrm>
            <a:prstGeom prst="roundRect">
              <a:avLst>
                <a:gd name="adj" fmla="val 6362"/>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円/楕円 19">
              <a:extLst>
                <a:ext uri="{FF2B5EF4-FFF2-40B4-BE49-F238E27FC236}">
                  <a16:creationId xmlns:a16="http://schemas.microsoft.com/office/drawing/2014/main" id="{8B633375-79A6-223C-92B1-F094AC10D5C6}"/>
                </a:ext>
              </a:extLst>
            </p:cNvPr>
            <p:cNvSpPr>
              <a:spLocks noChangeAspect="1"/>
            </p:cNvSpPr>
            <p:nvPr/>
          </p:nvSpPr>
          <p:spPr>
            <a:xfrm>
              <a:off x="626822" y="630008"/>
              <a:ext cx="50400" cy="5040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20">
              <a:extLst>
                <a:ext uri="{FF2B5EF4-FFF2-40B4-BE49-F238E27FC236}">
                  <a16:creationId xmlns:a16="http://schemas.microsoft.com/office/drawing/2014/main" id="{9C26DD53-4530-6182-4D98-83A4F0491441}"/>
                </a:ext>
              </a:extLst>
            </p:cNvPr>
            <p:cNvSpPr>
              <a:spLocks noChangeAspect="1"/>
            </p:cNvSpPr>
            <p:nvPr/>
          </p:nvSpPr>
          <p:spPr>
            <a:xfrm>
              <a:off x="626822" y="1191748"/>
              <a:ext cx="50400" cy="5040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21">
              <a:extLst>
                <a:ext uri="{FF2B5EF4-FFF2-40B4-BE49-F238E27FC236}">
                  <a16:creationId xmlns:a16="http://schemas.microsoft.com/office/drawing/2014/main" id="{2F9F3076-8CF0-07FB-3FC5-E10F49EACF7D}"/>
                </a:ext>
              </a:extLst>
            </p:cNvPr>
            <p:cNvSpPr>
              <a:spLocks noChangeAspect="1"/>
            </p:cNvSpPr>
            <p:nvPr/>
          </p:nvSpPr>
          <p:spPr>
            <a:xfrm>
              <a:off x="6876892" y="630008"/>
              <a:ext cx="50400" cy="5040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22">
              <a:extLst>
                <a:ext uri="{FF2B5EF4-FFF2-40B4-BE49-F238E27FC236}">
                  <a16:creationId xmlns:a16="http://schemas.microsoft.com/office/drawing/2014/main" id="{C459AD01-09C7-F1D0-65CA-0A1CB742E5BD}"/>
                </a:ext>
              </a:extLst>
            </p:cNvPr>
            <p:cNvSpPr>
              <a:spLocks noChangeAspect="1"/>
            </p:cNvSpPr>
            <p:nvPr/>
          </p:nvSpPr>
          <p:spPr>
            <a:xfrm>
              <a:off x="6876892" y="1191748"/>
              <a:ext cx="50400" cy="5040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 name="object 13">
            <a:extLst>
              <a:ext uri="{FF2B5EF4-FFF2-40B4-BE49-F238E27FC236}">
                <a16:creationId xmlns:a16="http://schemas.microsoft.com/office/drawing/2014/main" id="{8E51F816-8271-F1D4-E450-413F3EB2804A}"/>
              </a:ext>
            </a:extLst>
          </p:cNvPr>
          <p:cNvSpPr txBox="1"/>
          <p:nvPr/>
        </p:nvSpPr>
        <p:spPr>
          <a:xfrm>
            <a:off x="589455" y="740835"/>
            <a:ext cx="6423736" cy="276999"/>
          </a:xfrm>
          <a:prstGeom prst="rect">
            <a:avLst/>
          </a:prstGeom>
        </p:spPr>
        <p:txBody>
          <a:bodyPr vert="horz" wrap="square" lIns="0" tIns="0" rIns="0" bIns="0" rtlCol="0">
            <a:spAutoFit/>
          </a:bodyPr>
          <a:lstStyle/>
          <a:p>
            <a:pPr marL="38100" algn="ctr">
              <a:spcBef>
                <a:spcPts val="1100"/>
              </a:spcBef>
              <a:tabLst>
                <a:tab pos="2669540" algn="l"/>
              </a:tabLst>
            </a:pPr>
            <a:r>
              <a:rPr lang="ja-JP" altLang="en-US" b="1" spc="90">
                <a:solidFill>
                  <a:srgbClr val="231916"/>
                </a:solidFill>
                <a:latin typeface="游ゴシック" panose="020B0400000000000000" pitchFamily="50" charset="-128"/>
                <a:ea typeface="游ゴシック" panose="020B0400000000000000" pitchFamily="50" charset="-128"/>
                <a:cs typeface="Noto Sans CJK JP Bold"/>
              </a:rPr>
              <a:t>「</a:t>
            </a:r>
            <a:r>
              <a:rPr lang="ja-JP" altLang="en-US" b="1" i="0">
                <a:solidFill>
                  <a:srgbClr val="222222"/>
                </a:solidFill>
                <a:effectLst/>
                <a:latin typeface="游ゴシック" panose="020B0400000000000000" pitchFamily="50" charset="-128"/>
                <a:ea typeface="游ゴシック" panose="020B0400000000000000" pitchFamily="50" charset="-128"/>
              </a:rPr>
              <a:t>愛知・名古屋</a:t>
            </a:r>
            <a:r>
              <a:rPr lang="en-US" altLang="ja-JP" b="1" i="0">
                <a:solidFill>
                  <a:srgbClr val="222222"/>
                </a:solidFill>
                <a:effectLst/>
                <a:latin typeface="游ゴシック" panose="020B0400000000000000" pitchFamily="50" charset="-128"/>
                <a:ea typeface="游ゴシック" panose="020B0400000000000000" pitchFamily="50" charset="-128"/>
              </a:rPr>
              <a:t>2026</a:t>
            </a:r>
            <a:r>
              <a:rPr lang="ja-JP" altLang="en-US" b="1" i="0">
                <a:solidFill>
                  <a:srgbClr val="222222"/>
                </a:solidFill>
                <a:effectLst/>
                <a:latin typeface="游ゴシック" panose="020B0400000000000000" pitchFamily="50" charset="-128"/>
                <a:ea typeface="游ゴシック" panose="020B0400000000000000" pitchFamily="50" charset="-128"/>
              </a:rPr>
              <a:t>大会学習教材</a:t>
            </a:r>
            <a:r>
              <a:rPr lang="ja-JP" altLang="en-US" b="1" spc="90">
                <a:solidFill>
                  <a:srgbClr val="231916"/>
                </a:solidFill>
                <a:latin typeface="游ゴシック" panose="020B0400000000000000" pitchFamily="50" charset="-128"/>
                <a:ea typeface="游ゴシック" panose="020B0400000000000000" pitchFamily="50" charset="-128"/>
                <a:cs typeface="Noto Sans CJK JP Bold"/>
              </a:rPr>
              <a:t>」</a:t>
            </a:r>
            <a:r>
              <a:rPr lang="ja-JP" altLang="en-US" b="1" spc="95">
                <a:solidFill>
                  <a:srgbClr val="231916"/>
                </a:solidFill>
                <a:latin typeface="游ゴシック" panose="020B0400000000000000" pitchFamily="50" charset="-128"/>
                <a:ea typeface="游ゴシック" panose="020B0400000000000000" pitchFamily="50" charset="-128"/>
                <a:cs typeface="Noto Sans CJK JP Bold"/>
              </a:rPr>
              <a:t>動画解説書</a:t>
            </a:r>
            <a:endParaRPr>
              <a:latin typeface="游ゴシック" panose="020B0400000000000000" pitchFamily="50" charset="-128"/>
              <a:ea typeface="游ゴシック" panose="020B0400000000000000" pitchFamily="50" charset="-128"/>
              <a:cs typeface="Noto Sans CJK JP Regular"/>
            </a:endParaRPr>
          </a:p>
        </p:txBody>
      </p:sp>
      <p:grpSp>
        <p:nvGrpSpPr>
          <p:cNvPr id="10" name="グループ化 9">
            <a:extLst>
              <a:ext uri="{FF2B5EF4-FFF2-40B4-BE49-F238E27FC236}">
                <a16:creationId xmlns:a16="http://schemas.microsoft.com/office/drawing/2014/main" id="{0DA18AB1-4ED2-C4FA-5DE9-69830F23DBC0}"/>
              </a:ext>
            </a:extLst>
          </p:cNvPr>
          <p:cNvGrpSpPr/>
          <p:nvPr/>
        </p:nvGrpSpPr>
        <p:grpSpPr>
          <a:xfrm>
            <a:off x="2742202" y="1158143"/>
            <a:ext cx="2078311" cy="324000"/>
            <a:chOff x="2738164" y="64326"/>
            <a:chExt cx="2078311" cy="324000"/>
          </a:xfrm>
        </p:grpSpPr>
        <p:sp>
          <p:nvSpPr>
            <p:cNvPr id="11" name="角丸四角形 24">
              <a:extLst>
                <a:ext uri="{FF2B5EF4-FFF2-40B4-BE49-F238E27FC236}">
                  <a16:creationId xmlns:a16="http://schemas.microsoft.com/office/drawing/2014/main" id="{F40397C1-B98C-EB06-11E5-F12989B38EA6}"/>
                </a:ext>
              </a:extLst>
            </p:cNvPr>
            <p:cNvSpPr/>
            <p:nvPr/>
          </p:nvSpPr>
          <p:spPr>
            <a:xfrm>
              <a:off x="2738164" y="64326"/>
              <a:ext cx="2078311" cy="324000"/>
            </a:xfrm>
            <a:prstGeom prst="roundRect">
              <a:avLst>
                <a:gd name="adj" fmla="val 15158"/>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片側の 2 つの角を丸めた四角形 25">
              <a:extLst>
                <a:ext uri="{FF2B5EF4-FFF2-40B4-BE49-F238E27FC236}">
                  <a16:creationId xmlns:a16="http://schemas.microsoft.com/office/drawing/2014/main" id="{993380DA-0F7B-3EA0-B337-B3D99DAAE59A}"/>
                </a:ext>
              </a:extLst>
            </p:cNvPr>
            <p:cNvSpPr/>
            <p:nvPr/>
          </p:nvSpPr>
          <p:spPr>
            <a:xfrm rot="16200000">
              <a:off x="3195911" y="-385288"/>
              <a:ext cx="324000" cy="1223228"/>
            </a:xfrm>
            <a:prstGeom prst="round2Same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object 13">
              <a:extLst>
                <a:ext uri="{FF2B5EF4-FFF2-40B4-BE49-F238E27FC236}">
                  <a16:creationId xmlns:a16="http://schemas.microsoft.com/office/drawing/2014/main" id="{AD552D63-BB4F-61D6-3748-E82B48AC5ED6}"/>
                </a:ext>
              </a:extLst>
            </p:cNvPr>
            <p:cNvSpPr txBox="1"/>
            <p:nvPr/>
          </p:nvSpPr>
          <p:spPr>
            <a:xfrm>
              <a:off x="2780022" y="93388"/>
              <a:ext cx="1155778" cy="273847"/>
            </a:xfrm>
            <a:prstGeom prst="rect">
              <a:avLst/>
            </a:prstGeom>
          </p:spPr>
          <p:txBody>
            <a:bodyPr vert="horz" wrap="none" lIns="0" tIns="0" rIns="0" bIns="0" rtlCol="0" anchor="ctr">
              <a:noAutofit/>
            </a:bodyPr>
            <a:lstStyle/>
            <a:p>
              <a:pPr marL="4763" algn="ctr">
                <a:spcBef>
                  <a:spcPts val="1700"/>
                </a:spcBef>
                <a:tabLst>
                  <a:tab pos="1758950" algn="l"/>
                </a:tabLst>
              </a:pPr>
              <a:r>
                <a:rPr lang="ja-JP" altLang="en-US" sz="1200" b="1" spc="-75">
                  <a:solidFill>
                    <a:srgbClr val="FFFFFF"/>
                  </a:solidFill>
                  <a:latin typeface="Yu Gothic" panose="020B0400000000000000" pitchFamily="34" charset="-128"/>
                  <a:cs typeface="Noto Sans CJK JP Bold"/>
                </a:rPr>
                <a:t>中１</a:t>
              </a:r>
              <a:r>
                <a:rPr sz="1050" b="1" baseline="15873">
                  <a:solidFill>
                    <a:srgbClr val="FFFFFF"/>
                  </a:solidFill>
                  <a:latin typeface="Yu Gothic" panose="020B0400000000000000" pitchFamily="34" charset="-128"/>
                  <a:cs typeface="Noto Sans CJK JP Bold"/>
                </a:rPr>
                <a:t>～</a:t>
              </a:r>
              <a:r>
                <a:rPr lang="ja-JP" altLang="en-US" sz="1200" b="1" spc="-80">
                  <a:solidFill>
                    <a:srgbClr val="FFFFFF"/>
                  </a:solidFill>
                  <a:latin typeface="Yu Gothic" panose="020B0400000000000000" pitchFamily="34" charset="-128"/>
                  <a:cs typeface="Noto Sans CJK JP Bold"/>
                </a:rPr>
                <a:t>高３</a:t>
              </a:r>
              <a:r>
                <a:rPr sz="1200" b="1" spc="90" err="1">
                  <a:solidFill>
                    <a:srgbClr val="FFFFFF"/>
                  </a:solidFill>
                  <a:latin typeface="Yu Gothic" panose="020B0400000000000000" pitchFamily="34" charset="-128"/>
                  <a:cs typeface="Noto Sans CJK JP Bold"/>
                </a:rPr>
                <a:t>対</a:t>
              </a:r>
              <a:r>
                <a:rPr sz="1200" b="1" spc="-50" err="1">
                  <a:solidFill>
                    <a:srgbClr val="FFFFFF"/>
                  </a:solidFill>
                  <a:latin typeface="Yu Gothic" panose="020B0400000000000000" pitchFamily="34" charset="-128"/>
                  <a:cs typeface="Noto Sans CJK JP Bold"/>
                </a:rPr>
                <a:t>象</a:t>
              </a:r>
              <a:endParaRPr sz="1200">
                <a:latin typeface="Yu Gothic" panose="020B0400000000000000" pitchFamily="34" charset="-128"/>
                <a:cs typeface="Noto Sans CJK JP Regular"/>
              </a:endParaRPr>
            </a:p>
          </p:txBody>
        </p:sp>
        <p:sp>
          <p:nvSpPr>
            <p:cNvPr id="14" name="object 13">
              <a:extLst>
                <a:ext uri="{FF2B5EF4-FFF2-40B4-BE49-F238E27FC236}">
                  <a16:creationId xmlns:a16="http://schemas.microsoft.com/office/drawing/2014/main" id="{903DFE6C-3450-0026-ED39-CF586CF49D10}"/>
                </a:ext>
              </a:extLst>
            </p:cNvPr>
            <p:cNvSpPr txBox="1"/>
            <p:nvPr/>
          </p:nvSpPr>
          <p:spPr>
            <a:xfrm>
              <a:off x="4039120" y="93388"/>
              <a:ext cx="696653" cy="273847"/>
            </a:xfrm>
            <a:prstGeom prst="rect">
              <a:avLst/>
            </a:prstGeom>
          </p:spPr>
          <p:txBody>
            <a:bodyPr vert="horz" wrap="none" lIns="0" tIns="0" rIns="0" bIns="0" rtlCol="0" anchor="ctr">
              <a:noAutofit/>
            </a:bodyPr>
            <a:lstStyle/>
            <a:p>
              <a:pPr marL="4763" algn="ctr">
                <a:spcBef>
                  <a:spcPts val="1700"/>
                </a:spcBef>
                <a:tabLst>
                  <a:tab pos="1758950" algn="l"/>
                </a:tabLst>
              </a:pPr>
              <a:r>
                <a:rPr lang="ja-JP" altLang="en-US" sz="1200" b="1" spc="-45">
                  <a:solidFill>
                    <a:srgbClr val="231916"/>
                  </a:solidFill>
                  <a:latin typeface="Yu Gothic" panose="020B0400000000000000" pitchFamily="34" charset="-128"/>
                  <a:cs typeface="Noto Sans CJK JP Bold"/>
                </a:rPr>
                <a:t>中高生</a:t>
              </a:r>
              <a:r>
                <a:rPr lang="en-US" altLang="ja-JP" sz="1200" b="1" spc="-45">
                  <a:solidFill>
                    <a:srgbClr val="231916"/>
                  </a:solidFill>
                  <a:latin typeface="Yu Gothic" panose="020B0400000000000000" pitchFamily="34" charset="-128"/>
                  <a:cs typeface="Noto Sans CJK JP Bold"/>
                </a:rPr>
                <a:t>A</a:t>
              </a:r>
            </a:p>
          </p:txBody>
        </p:sp>
      </p:grpSp>
      <p:sp>
        <p:nvSpPr>
          <p:cNvPr id="17" name="テキスト ボックス 16">
            <a:extLst>
              <a:ext uri="{FF2B5EF4-FFF2-40B4-BE49-F238E27FC236}">
                <a16:creationId xmlns:a16="http://schemas.microsoft.com/office/drawing/2014/main" id="{960DF583-0CEF-C260-9950-4BD96C80BE32}"/>
              </a:ext>
            </a:extLst>
          </p:cNvPr>
          <p:cNvSpPr txBox="1"/>
          <p:nvPr/>
        </p:nvSpPr>
        <p:spPr>
          <a:xfrm>
            <a:off x="7407275" y="546100"/>
            <a:ext cx="4564702" cy="358881"/>
          </a:xfrm>
          <a:prstGeom prst="rect">
            <a:avLst/>
          </a:prstGeom>
          <a:noFill/>
        </p:spPr>
        <p:txBody>
          <a:bodyPr wrap="square" lIns="0" tIns="0" rIns="0" bIns="0">
            <a:spAutoFit/>
          </a:bodyPr>
          <a:lstStyle/>
          <a:p>
            <a:pPr>
              <a:lnSpc>
                <a:spcPct val="120000"/>
              </a:lnSpc>
            </a:pPr>
            <a:r>
              <a:rPr lang="ja-JP" altLang="en-US" sz="1000" b="1" dirty="0">
                <a:solidFill>
                  <a:srgbClr val="00B050"/>
                </a:solidFill>
                <a:latin typeface="游ゴシック" panose="020B0400000000000000" pitchFamily="50" charset="-128"/>
                <a:ea typeface="游ゴシック" panose="020B0400000000000000" pitchFamily="50" charset="-128"/>
              </a:rPr>
              <a:t>愛知・名古屋という自分たちの住む街でアジア競技大会・アジアパラ競技大会というトップアスリートが集う大会が行われる事を認知するための動画です。</a:t>
            </a:r>
          </a:p>
        </p:txBody>
      </p:sp>
      <p:sp>
        <p:nvSpPr>
          <p:cNvPr id="18" name="object 276">
            <a:extLst>
              <a:ext uri="{FF2B5EF4-FFF2-40B4-BE49-F238E27FC236}">
                <a16:creationId xmlns:a16="http://schemas.microsoft.com/office/drawing/2014/main" id="{AA636EA8-DE45-8C76-5868-6D8E386D324C}"/>
              </a:ext>
            </a:extLst>
          </p:cNvPr>
          <p:cNvSpPr txBox="1"/>
          <p:nvPr/>
        </p:nvSpPr>
        <p:spPr>
          <a:xfrm>
            <a:off x="12436475" y="546100"/>
            <a:ext cx="2167324" cy="1254189"/>
          </a:xfrm>
          <a:prstGeom prst="rect">
            <a:avLst/>
          </a:prstGeom>
        </p:spPr>
        <p:txBody>
          <a:bodyPr vert="horz" wrap="square" lIns="0" tIns="0" rIns="0" bIns="0" rtlCol="0">
            <a:spAutoFit/>
          </a:bodyPr>
          <a:lstStyle/>
          <a:p>
            <a:pPr marL="9525">
              <a:spcBef>
                <a:spcPts val="320"/>
              </a:spcBef>
            </a:pPr>
            <a:r>
              <a:rPr lang="ja-JP" altLang="en-US" sz="950" b="1" dirty="0">
                <a:solidFill>
                  <a:srgbClr val="231916"/>
                </a:solidFill>
                <a:latin typeface="Yu Gothic" panose="020B0400000000000000" pitchFamily="34" charset="-128"/>
                <a:ea typeface="Yu Gothic" panose="020B0400000000000000" pitchFamily="34" charset="-128"/>
                <a:cs typeface="Noto Sans CJK JP Bold"/>
              </a:rPr>
              <a:t>■ 対象ワークシート</a:t>
            </a:r>
            <a:endParaRPr lang="en-US" altLang="ja-JP" sz="950" b="1" dirty="0">
              <a:solidFill>
                <a:srgbClr val="231916"/>
              </a:solidFill>
              <a:latin typeface="Yu Gothic" panose="020B0400000000000000" pitchFamily="34" charset="-128"/>
              <a:ea typeface="Yu Gothic" panose="020B0400000000000000" pitchFamily="34" charset="-128"/>
              <a:cs typeface="Noto Sans CJK JP Bold"/>
            </a:endParaRPr>
          </a:p>
          <a:p>
            <a:pPr marL="9525">
              <a:spcBef>
                <a:spcPts val="320"/>
              </a:spcBef>
            </a:pPr>
            <a:r>
              <a:rPr lang="ja-JP" altLang="en-US" sz="950" b="1" dirty="0">
                <a:solidFill>
                  <a:srgbClr val="231916"/>
                </a:solidFill>
                <a:latin typeface="Yu Gothic" panose="020B0400000000000000" pitchFamily="34" charset="-128"/>
                <a:ea typeface="Yu Gothic" panose="020B0400000000000000" pitchFamily="34" charset="-128"/>
                <a:cs typeface="Noto Sans CJK JP Bold"/>
              </a:rPr>
              <a:t>①中高生</a:t>
            </a:r>
            <a:r>
              <a:rPr lang="en-US" altLang="ja-JP" sz="950" b="1" dirty="0">
                <a:solidFill>
                  <a:srgbClr val="231916"/>
                </a:solidFill>
                <a:latin typeface="Yu Gothic" panose="020B0400000000000000" pitchFamily="34" charset="-128"/>
                <a:ea typeface="Yu Gothic" panose="020B0400000000000000" pitchFamily="34" charset="-128"/>
                <a:cs typeface="Noto Sans CJK JP Bold"/>
              </a:rPr>
              <a:t>A :</a:t>
            </a:r>
            <a:r>
              <a:rPr lang="ja-JP" altLang="en-US" sz="950" b="1" dirty="0">
                <a:solidFill>
                  <a:srgbClr val="231916"/>
                </a:solidFill>
                <a:latin typeface="Yu Gothic" panose="020B0400000000000000" pitchFamily="34" charset="-128"/>
                <a:ea typeface="Yu Gothic" panose="020B0400000000000000" pitchFamily="34" charset="-128"/>
                <a:cs typeface="Noto Sans CJK JP Bold"/>
              </a:rPr>
              <a:t>第</a:t>
            </a:r>
            <a:r>
              <a:rPr lang="en-US" altLang="ja-JP" sz="950" b="1" dirty="0">
                <a:solidFill>
                  <a:srgbClr val="231916"/>
                </a:solidFill>
                <a:latin typeface="Yu Gothic" panose="020B0400000000000000" pitchFamily="34" charset="-128"/>
                <a:ea typeface="Yu Gothic" panose="020B0400000000000000" pitchFamily="34" charset="-128"/>
                <a:cs typeface="Noto Sans CJK JP Bold"/>
              </a:rPr>
              <a:t>20</a:t>
            </a:r>
            <a:r>
              <a:rPr lang="ja-JP" altLang="en-US" sz="950" b="1" dirty="0">
                <a:solidFill>
                  <a:srgbClr val="231916"/>
                </a:solidFill>
                <a:latin typeface="Yu Gothic" panose="020B0400000000000000" pitchFamily="34" charset="-128"/>
                <a:ea typeface="Yu Gothic" panose="020B0400000000000000" pitchFamily="34" charset="-128"/>
                <a:cs typeface="Noto Sans CJK JP Bold"/>
              </a:rPr>
              <a:t>回アジア競技大会</a:t>
            </a:r>
            <a:endParaRPr lang="en-US" altLang="ja-JP" sz="950" b="1" dirty="0">
              <a:solidFill>
                <a:srgbClr val="231916"/>
              </a:solidFill>
              <a:latin typeface="Yu Gothic" panose="020B0400000000000000" pitchFamily="34" charset="-128"/>
              <a:ea typeface="Yu Gothic" panose="020B0400000000000000" pitchFamily="34" charset="-128"/>
              <a:cs typeface="Noto Sans CJK JP Bold"/>
            </a:endParaRPr>
          </a:p>
          <a:p>
            <a:pPr marL="9525">
              <a:spcBef>
                <a:spcPts val="320"/>
              </a:spcBef>
            </a:pPr>
            <a:r>
              <a:rPr lang="ja-JP" altLang="en-US" sz="950" b="1" dirty="0">
                <a:solidFill>
                  <a:srgbClr val="231916"/>
                </a:solidFill>
                <a:latin typeface="Yu Gothic" panose="020B0400000000000000" pitchFamily="34" charset="-128"/>
                <a:ea typeface="Yu Gothic" panose="020B0400000000000000" pitchFamily="34" charset="-128"/>
                <a:cs typeface="Noto Sans CJK JP Bold"/>
              </a:rPr>
              <a:t>（</a:t>
            </a:r>
            <a:r>
              <a:rPr lang="en-US" altLang="ja-JP" sz="950" b="1" dirty="0">
                <a:solidFill>
                  <a:srgbClr val="231916"/>
                </a:solidFill>
                <a:latin typeface="Yu Gothic" panose="020B0400000000000000" pitchFamily="34" charset="-128"/>
                <a:ea typeface="Yu Gothic" panose="020B0400000000000000" pitchFamily="34" charset="-128"/>
                <a:cs typeface="Noto Sans CJK JP Bold"/>
              </a:rPr>
              <a:t>2026/</a:t>
            </a:r>
            <a:r>
              <a:rPr lang="ja-JP" altLang="en-US" sz="950" b="1" dirty="0">
                <a:solidFill>
                  <a:srgbClr val="231916"/>
                </a:solidFill>
                <a:latin typeface="Yu Gothic" panose="020B0400000000000000" pitchFamily="34" charset="-128"/>
                <a:ea typeface="Yu Gothic" panose="020B0400000000000000" pitchFamily="34" charset="-128"/>
                <a:cs typeface="Noto Sans CJK JP Bold"/>
              </a:rPr>
              <a:t>愛知・名古屋）</a:t>
            </a:r>
            <a:endParaRPr lang="en-US" altLang="ja-JP" sz="950" b="1" dirty="0">
              <a:solidFill>
                <a:srgbClr val="231916"/>
              </a:solidFill>
              <a:latin typeface="Yu Gothic" panose="020B0400000000000000" pitchFamily="34" charset="-128"/>
              <a:ea typeface="Yu Gothic" panose="020B0400000000000000" pitchFamily="34" charset="-128"/>
              <a:cs typeface="Noto Sans CJK JP Bold"/>
            </a:endParaRPr>
          </a:p>
          <a:p>
            <a:pPr marL="9525">
              <a:spcBef>
                <a:spcPts val="320"/>
              </a:spcBef>
            </a:pPr>
            <a:endParaRPr lang="en-US" altLang="ja-JP" sz="950" b="1" dirty="0">
              <a:solidFill>
                <a:srgbClr val="231916"/>
              </a:solidFill>
              <a:latin typeface="Yu Gothic" panose="020B0400000000000000" pitchFamily="34" charset="-128"/>
              <a:ea typeface="Yu Gothic" panose="020B0400000000000000" pitchFamily="34" charset="-128"/>
              <a:cs typeface="Noto Sans CJK JP Bold"/>
            </a:endParaRPr>
          </a:p>
          <a:p>
            <a:pPr marL="9525">
              <a:spcBef>
                <a:spcPts val="320"/>
              </a:spcBef>
            </a:pPr>
            <a:r>
              <a:rPr lang="ja-JP" altLang="en-US" sz="950" b="1" dirty="0">
                <a:solidFill>
                  <a:srgbClr val="231916"/>
                </a:solidFill>
                <a:latin typeface="Yu Gothic" panose="020B0400000000000000" pitchFamily="34" charset="-128"/>
                <a:ea typeface="Yu Gothic" panose="020B0400000000000000" pitchFamily="34" charset="-128"/>
                <a:cs typeface="Noto Sans CJK JP Bold"/>
              </a:rPr>
              <a:t>②中高生</a:t>
            </a:r>
            <a:r>
              <a:rPr lang="en-US" altLang="ja-JP" sz="950" b="1" dirty="0">
                <a:solidFill>
                  <a:srgbClr val="231916"/>
                </a:solidFill>
                <a:latin typeface="Yu Gothic" panose="020B0400000000000000" pitchFamily="34" charset="-128"/>
                <a:ea typeface="Yu Gothic" panose="020B0400000000000000" pitchFamily="34" charset="-128"/>
                <a:cs typeface="Noto Sans CJK JP Bold"/>
              </a:rPr>
              <a:t>A :</a:t>
            </a:r>
            <a:r>
              <a:rPr lang="ja-JP" altLang="en-US" sz="950" b="1" dirty="0">
                <a:solidFill>
                  <a:srgbClr val="231916"/>
                </a:solidFill>
                <a:latin typeface="Yu Gothic" panose="020B0400000000000000" pitchFamily="34" charset="-128"/>
                <a:ea typeface="Yu Gothic" panose="020B0400000000000000" pitchFamily="34" charset="-128"/>
                <a:cs typeface="Noto Sans CJK JP Bold"/>
              </a:rPr>
              <a:t>第</a:t>
            </a:r>
            <a:r>
              <a:rPr lang="en-US" altLang="ja-JP" sz="950" b="1" dirty="0">
                <a:solidFill>
                  <a:srgbClr val="231916"/>
                </a:solidFill>
                <a:latin typeface="Yu Gothic" panose="020B0400000000000000" pitchFamily="34" charset="-128"/>
                <a:ea typeface="Yu Gothic" panose="020B0400000000000000" pitchFamily="34" charset="-128"/>
                <a:cs typeface="Noto Sans CJK JP Bold"/>
              </a:rPr>
              <a:t>5</a:t>
            </a:r>
            <a:r>
              <a:rPr lang="ja-JP" altLang="en-US" sz="950" b="1" dirty="0">
                <a:solidFill>
                  <a:srgbClr val="231916"/>
                </a:solidFill>
                <a:latin typeface="Yu Gothic" panose="020B0400000000000000" pitchFamily="34" charset="-128"/>
                <a:ea typeface="Yu Gothic" panose="020B0400000000000000" pitchFamily="34" charset="-128"/>
                <a:cs typeface="Noto Sans CJK JP Bold"/>
              </a:rPr>
              <a:t>回アジアパラ競技大会</a:t>
            </a:r>
            <a:endParaRPr lang="en-US" altLang="ja-JP" sz="950" b="1" dirty="0">
              <a:solidFill>
                <a:srgbClr val="231916"/>
              </a:solidFill>
              <a:latin typeface="Yu Gothic" panose="020B0400000000000000" pitchFamily="34" charset="-128"/>
              <a:ea typeface="Yu Gothic" panose="020B0400000000000000" pitchFamily="34" charset="-128"/>
              <a:cs typeface="Noto Sans CJK JP Bold"/>
            </a:endParaRPr>
          </a:p>
          <a:p>
            <a:pPr marL="9525">
              <a:spcBef>
                <a:spcPts val="320"/>
              </a:spcBef>
            </a:pPr>
            <a:r>
              <a:rPr lang="ja-JP" altLang="en-US" sz="950" b="1" dirty="0">
                <a:solidFill>
                  <a:srgbClr val="231916"/>
                </a:solidFill>
                <a:latin typeface="Yu Gothic" panose="020B0400000000000000" pitchFamily="34" charset="-128"/>
                <a:ea typeface="Yu Gothic" panose="020B0400000000000000" pitchFamily="34" charset="-128"/>
                <a:cs typeface="Noto Sans CJK JP Bold"/>
              </a:rPr>
              <a:t>（</a:t>
            </a:r>
            <a:r>
              <a:rPr lang="en-US" altLang="ja-JP" sz="950" b="1" dirty="0">
                <a:solidFill>
                  <a:srgbClr val="231916"/>
                </a:solidFill>
                <a:latin typeface="Yu Gothic" panose="020B0400000000000000" pitchFamily="34" charset="-128"/>
                <a:ea typeface="Yu Gothic" panose="020B0400000000000000" pitchFamily="34" charset="-128"/>
                <a:cs typeface="Noto Sans CJK JP Bold"/>
              </a:rPr>
              <a:t>2026/</a:t>
            </a:r>
            <a:r>
              <a:rPr lang="ja-JP" altLang="en-US" sz="950" b="1" dirty="0">
                <a:solidFill>
                  <a:srgbClr val="231916"/>
                </a:solidFill>
                <a:latin typeface="Yu Gothic" panose="020B0400000000000000" pitchFamily="34" charset="-128"/>
                <a:ea typeface="Yu Gothic" panose="020B0400000000000000" pitchFamily="34" charset="-128"/>
                <a:cs typeface="Noto Sans CJK JP Bold"/>
              </a:rPr>
              <a:t>愛知・名古屋）</a:t>
            </a:r>
            <a:endParaRPr lang="en-US" altLang="ja-JP" sz="950" b="1" dirty="0">
              <a:solidFill>
                <a:srgbClr val="231916"/>
              </a:solidFill>
              <a:latin typeface="Yu Gothic" panose="020B0400000000000000" pitchFamily="34" charset="-128"/>
              <a:ea typeface="Yu Gothic" panose="020B0400000000000000" pitchFamily="34" charset="-128"/>
              <a:cs typeface="Noto Sans CJK JP Bold"/>
            </a:endParaRPr>
          </a:p>
          <a:p>
            <a:pPr marL="9525">
              <a:spcBef>
                <a:spcPts val="320"/>
              </a:spcBef>
            </a:pPr>
            <a:endParaRPr lang="en-US" altLang="ja-JP" sz="950" b="1" dirty="0">
              <a:solidFill>
                <a:srgbClr val="231916"/>
              </a:solidFill>
              <a:latin typeface="Yu Gothic" panose="020B0400000000000000" pitchFamily="34" charset="-128"/>
              <a:ea typeface="Yu Gothic" panose="020B0400000000000000" pitchFamily="34" charset="-128"/>
              <a:cs typeface="Noto Sans CJK JP Bold"/>
            </a:endParaRPr>
          </a:p>
        </p:txBody>
      </p:sp>
      <p:sp>
        <p:nvSpPr>
          <p:cNvPr id="21" name="object 276">
            <a:extLst>
              <a:ext uri="{FF2B5EF4-FFF2-40B4-BE49-F238E27FC236}">
                <a16:creationId xmlns:a16="http://schemas.microsoft.com/office/drawing/2014/main" id="{036377AC-9B4A-0EC5-2585-A7A04BDD31B3}"/>
              </a:ext>
            </a:extLst>
          </p:cNvPr>
          <p:cNvSpPr txBox="1"/>
          <p:nvPr/>
        </p:nvSpPr>
        <p:spPr>
          <a:xfrm>
            <a:off x="7407276" y="1044257"/>
            <a:ext cx="4564702" cy="492443"/>
          </a:xfrm>
          <a:prstGeom prst="rect">
            <a:avLst/>
          </a:prstGeom>
        </p:spPr>
        <p:txBody>
          <a:bodyPr vert="horz" wrap="square" lIns="0" tIns="0" rIns="0" bIns="0" rtlCol="0">
            <a:spAutoFit/>
          </a:bodyPr>
          <a:lstStyle/>
          <a:p>
            <a:pPr marL="9525">
              <a:spcBef>
                <a:spcPts val="320"/>
              </a:spcBef>
            </a:pPr>
            <a:r>
              <a:rPr lang="ja-JP" altLang="en-US" sz="900" dirty="0">
                <a:solidFill>
                  <a:srgbClr val="231916"/>
                </a:solidFill>
                <a:latin typeface="Yu Gothic" panose="020B0400000000000000" pitchFamily="34" charset="-128"/>
                <a:ea typeface="Yu Gothic" panose="020B0400000000000000" pitchFamily="34" charset="-128"/>
                <a:cs typeface="Noto Sans CJK JP Bold"/>
              </a:rPr>
              <a:t>登場人物：健太</a:t>
            </a:r>
            <a:r>
              <a:rPr lang="en-US" altLang="ja-JP" sz="900" dirty="0">
                <a:solidFill>
                  <a:srgbClr val="231916"/>
                </a:solidFill>
                <a:latin typeface="Yu Gothic" panose="020B0400000000000000" pitchFamily="34" charset="-128"/>
                <a:ea typeface="Yu Gothic" panose="020B0400000000000000" pitchFamily="34" charset="-128"/>
                <a:cs typeface="Noto Sans CJK JP Bold"/>
              </a:rPr>
              <a:t>(</a:t>
            </a:r>
            <a:r>
              <a:rPr lang="ja-JP" altLang="en-US" sz="900" dirty="0">
                <a:solidFill>
                  <a:srgbClr val="231916"/>
                </a:solidFill>
                <a:latin typeface="Yu Gothic" panose="020B0400000000000000" pitchFamily="34" charset="-128"/>
                <a:ea typeface="Yu Gothic" panose="020B0400000000000000" pitchFamily="34" charset="-128"/>
                <a:cs typeface="Noto Sans CJK JP Bold"/>
              </a:rPr>
              <a:t>中学生の男の子</a:t>
            </a:r>
            <a:r>
              <a:rPr lang="en-US" altLang="ja-JP" sz="900" dirty="0">
                <a:solidFill>
                  <a:srgbClr val="231916"/>
                </a:solidFill>
                <a:latin typeface="Yu Gothic" panose="020B0400000000000000" pitchFamily="34" charset="-128"/>
                <a:ea typeface="Yu Gothic" panose="020B0400000000000000" pitchFamily="34" charset="-128"/>
                <a:cs typeface="Noto Sans CJK JP Bold"/>
              </a:rPr>
              <a:t>)</a:t>
            </a:r>
            <a:r>
              <a:rPr lang="ja-JP" altLang="en-US" sz="900" dirty="0">
                <a:solidFill>
                  <a:srgbClr val="231916"/>
                </a:solidFill>
                <a:latin typeface="Yu Gothic" panose="020B0400000000000000" pitchFamily="34" charset="-128"/>
                <a:ea typeface="Yu Gothic" panose="020B0400000000000000" pitchFamily="34" charset="-128"/>
                <a:cs typeface="Noto Sans CJK JP Bold"/>
              </a:rPr>
              <a:t>／かなで</a:t>
            </a:r>
            <a:r>
              <a:rPr lang="en-US" altLang="ja-JP" sz="900" dirty="0">
                <a:solidFill>
                  <a:srgbClr val="231916"/>
                </a:solidFill>
                <a:latin typeface="Yu Gothic" panose="020B0400000000000000" pitchFamily="34" charset="-128"/>
                <a:ea typeface="Yu Gothic" panose="020B0400000000000000" pitchFamily="34" charset="-128"/>
                <a:cs typeface="Noto Sans CJK JP Bold"/>
              </a:rPr>
              <a:t>(</a:t>
            </a:r>
            <a:r>
              <a:rPr lang="ja-JP" altLang="en-US" sz="900" dirty="0">
                <a:solidFill>
                  <a:srgbClr val="231916"/>
                </a:solidFill>
                <a:latin typeface="Yu Gothic" panose="020B0400000000000000" pitchFamily="34" charset="-128"/>
                <a:ea typeface="Yu Gothic" panose="020B0400000000000000" pitchFamily="34" charset="-128"/>
                <a:cs typeface="Noto Sans CJK JP Bold"/>
              </a:rPr>
              <a:t>健太の幼馴染</a:t>
            </a:r>
            <a:r>
              <a:rPr lang="en-US" altLang="ja-JP" sz="900" dirty="0">
                <a:solidFill>
                  <a:srgbClr val="231916"/>
                </a:solidFill>
                <a:latin typeface="Yu Gothic" panose="020B0400000000000000" pitchFamily="34" charset="-128"/>
                <a:ea typeface="Yu Gothic" panose="020B0400000000000000" pitchFamily="34" charset="-128"/>
                <a:cs typeface="Noto Sans CJK JP Bold"/>
              </a:rPr>
              <a:t>)</a:t>
            </a:r>
            <a:r>
              <a:rPr lang="ja-JP" altLang="en-US" sz="900" dirty="0">
                <a:solidFill>
                  <a:srgbClr val="231916"/>
                </a:solidFill>
                <a:latin typeface="Yu Gothic" panose="020B0400000000000000" pitchFamily="34" charset="-128"/>
                <a:ea typeface="Yu Gothic" panose="020B0400000000000000" pitchFamily="34" charset="-128"/>
                <a:cs typeface="Noto Sans CJK JP Bold"/>
              </a:rPr>
              <a:t>／</a:t>
            </a:r>
            <a:endParaRPr lang="en-US" altLang="ja-JP" sz="900" dirty="0">
              <a:solidFill>
                <a:srgbClr val="231916"/>
              </a:solidFill>
              <a:latin typeface="Yu Gothic" panose="020B0400000000000000" pitchFamily="34" charset="-128"/>
              <a:ea typeface="Yu Gothic" panose="020B0400000000000000" pitchFamily="34" charset="-128"/>
              <a:cs typeface="Noto Sans CJK JP Bold"/>
            </a:endParaRPr>
          </a:p>
          <a:p>
            <a:pPr marL="9525">
              <a:spcBef>
                <a:spcPts val="320"/>
              </a:spcBef>
            </a:pPr>
            <a:r>
              <a:rPr lang="ja-JP" altLang="en-US" sz="900" dirty="0">
                <a:solidFill>
                  <a:srgbClr val="231916"/>
                </a:solidFill>
                <a:latin typeface="Yu Gothic" panose="020B0400000000000000" pitchFamily="34" charset="-128"/>
                <a:ea typeface="Yu Gothic" panose="020B0400000000000000" pitchFamily="34" charset="-128"/>
                <a:cs typeface="Noto Sans CJK JP Bold"/>
              </a:rPr>
              <a:t>健太の父</a:t>
            </a:r>
            <a:r>
              <a:rPr lang="en-US" altLang="ja-JP" sz="900" dirty="0">
                <a:solidFill>
                  <a:srgbClr val="231916"/>
                </a:solidFill>
                <a:latin typeface="Yu Gothic" panose="020B0400000000000000" pitchFamily="34" charset="-128"/>
                <a:ea typeface="Yu Gothic" panose="020B0400000000000000" pitchFamily="34" charset="-128"/>
                <a:cs typeface="Noto Sans CJK JP Bold"/>
              </a:rPr>
              <a:t>(</a:t>
            </a:r>
            <a:r>
              <a:rPr lang="ja-JP" altLang="en-US" sz="900" dirty="0">
                <a:solidFill>
                  <a:srgbClr val="231916"/>
                </a:solidFill>
                <a:latin typeface="Yu Gothic" panose="020B0400000000000000" pitchFamily="34" charset="-128"/>
                <a:ea typeface="Yu Gothic" panose="020B0400000000000000" pitchFamily="34" charset="-128"/>
                <a:cs typeface="Noto Sans CJK JP Bold"/>
              </a:rPr>
              <a:t>大会関係者</a:t>
            </a:r>
            <a:r>
              <a:rPr lang="en-US" altLang="ja-JP" sz="900" dirty="0">
                <a:solidFill>
                  <a:srgbClr val="231916"/>
                </a:solidFill>
                <a:latin typeface="Yu Gothic" panose="020B0400000000000000" pitchFamily="34" charset="-128"/>
                <a:ea typeface="Yu Gothic" panose="020B0400000000000000" pitchFamily="34" charset="-128"/>
                <a:cs typeface="Noto Sans CJK JP Bold"/>
              </a:rPr>
              <a:t>)</a:t>
            </a:r>
            <a:r>
              <a:rPr lang="ja-JP" altLang="en-US" sz="900" dirty="0">
                <a:solidFill>
                  <a:srgbClr val="231916"/>
                </a:solidFill>
                <a:latin typeface="Yu Gothic" panose="020B0400000000000000" pitchFamily="34" charset="-128"/>
                <a:ea typeface="Yu Gothic" panose="020B0400000000000000" pitchFamily="34" charset="-128"/>
                <a:cs typeface="Noto Sans CJK JP Bold"/>
              </a:rPr>
              <a:t>／先生</a:t>
            </a:r>
            <a:r>
              <a:rPr lang="en-US" altLang="ja-JP" sz="900" dirty="0">
                <a:solidFill>
                  <a:srgbClr val="231916"/>
                </a:solidFill>
                <a:latin typeface="Yu Gothic" panose="020B0400000000000000" pitchFamily="34" charset="-128"/>
                <a:ea typeface="Yu Gothic" panose="020B0400000000000000" pitchFamily="34" charset="-128"/>
                <a:cs typeface="Noto Sans CJK JP Bold"/>
              </a:rPr>
              <a:t>(</a:t>
            </a:r>
            <a:r>
              <a:rPr lang="ja-JP" altLang="en-US" sz="900" dirty="0">
                <a:solidFill>
                  <a:srgbClr val="231916"/>
                </a:solidFill>
                <a:latin typeface="Yu Gothic" panose="020B0400000000000000" pitchFamily="34" charset="-128"/>
                <a:ea typeface="Yu Gothic" panose="020B0400000000000000" pitchFamily="34" charset="-128"/>
                <a:cs typeface="Noto Sans CJK JP Bold"/>
              </a:rPr>
              <a:t>健太とかなでのクラスの先生</a:t>
            </a:r>
            <a:r>
              <a:rPr lang="en-US" altLang="ja-JP" sz="900" dirty="0">
                <a:solidFill>
                  <a:srgbClr val="231916"/>
                </a:solidFill>
                <a:latin typeface="Yu Gothic" panose="020B0400000000000000" pitchFamily="34" charset="-128"/>
                <a:ea typeface="Yu Gothic" panose="020B0400000000000000" pitchFamily="34" charset="-128"/>
                <a:cs typeface="Noto Sans CJK JP Bold"/>
              </a:rPr>
              <a:t>)</a:t>
            </a:r>
          </a:p>
          <a:p>
            <a:pPr marL="9525">
              <a:spcBef>
                <a:spcPts val="320"/>
              </a:spcBef>
            </a:pPr>
            <a:endParaRPr lang="en-US" altLang="ja-JP" sz="900" dirty="0">
              <a:solidFill>
                <a:srgbClr val="231916"/>
              </a:solidFill>
              <a:latin typeface="Yu Gothic" panose="020B0400000000000000" pitchFamily="34" charset="-128"/>
              <a:ea typeface="Yu Gothic" panose="020B0400000000000000" pitchFamily="34" charset="-128"/>
              <a:cs typeface="Noto Sans CJK JP Bold"/>
            </a:endParaRPr>
          </a:p>
        </p:txBody>
      </p:sp>
      <p:sp>
        <p:nvSpPr>
          <p:cNvPr id="19" name="object 106">
            <a:extLst>
              <a:ext uri="{FF2B5EF4-FFF2-40B4-BE49-F238E27FC236}">
                <a16:creationId xmlns:a16="http://schemas.microsoft.com/office/drawing/2014/main" id="{AAA70ACA-1376-1AC0-AB63-566F8BBC9F2A}"/>
              </a:ext>
            </a:extLst>
          </p:cNvPr>
          <p:cNvSpPr/>
          <p:nvPr/>
        </p:nvSpPr>
        <p:spPr>
          <a:xfrm>
            <a:off x="3489955" y="411318"/>
            <a:ext cx="582804" cy="243890"/>
          </a:xfrm>
          <a:custGeom>
            <a:avLst/>
            <a:gdLst/>
            <a:ahLst/>
            <a:cxnLst/>
            <a:rect l="l" t="t" r="r" b="b"/>
            <a:pathLst>
              <a:path w="1512570" h="180339">
                <a:moveTo>
                  <a:pt x="1511998" y="0"/>
                </a:moveTo>
                <a:lnTo>
                  <a:pt x="0" y="0"/>
                </a:lnTo>
                <a:lnTo>
                  <a:pt x="0" y="179997"/>
                </a:lnTo>
                <a:lnTo>
                  <a:pt x="1511998" y="179997"/>
                </a:lnTo>
                <a:lnTo>
                  <a:pt x="1511998" y="0"/>
                </a:lnTo>
                <a:close/>
              </a:path>
            </a:pathLst>
          </a:custGeom>
          <a:solidFill>
            <a:srgbClr val="FFFFFF"/>
          </a:solidFill>
        </p:spPr>
        <p:txBody>
          <a:bodyPr wrap="square" lIns="0" tIns="0" rIns="0" bIns="0" rtlCol="0"/>
          <a:lstStyle/>
          <a:p>
            <a:endParaRPr/>
          </a:p>
        </p:txBody>
      </p:sp>
      <p:pic>
        <p:nvPicPr>
          <p:cNvPr id="23" name="グラフィックス 22">
            <a:extLst>
              <a:ext uri="{FF2B5EF4-FFF2-40B4-BE49-F238E27FC236}">
                <a16:creationId xmlns:a16="http://schemas.microsoft.com/office/drawing/2014/main" id="{0282A1D6-9CC5-3FE3-59A2-BA42FC982C4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667057" y="402597"/>
            <a:ext cx="228600" cy="228600"/>
          </a:xfrm>
          <a:prstGeom prst="rect">
            <a:avLst/>
          </a:prstGeom>
        </p:spPr>
      </p:pic>
      <p:sp>
        <p:nvSpPr>
          <p:cNvPr id="24" name="テキスト ボックス 23">
            <a:extLst>
              <a:ext uri="{FF2B5EF4-FFF2-40B4-BE49-F238E27FC236}">
                <a16:creationId xmlns:a16="http://schemas.microsoft.com/office/drawing/2014/main" id="{304EB3BC-E9DD-CAD1-BE52-FD8749BFBBBC}"/>
              </a:ext>
            </a:extLst>
          </p:cNvPr>
          <p:cNvSpPr txBox="1"/>
          <p:nvPr/>
        </p:nvSpPr>
        <p:spPr>
          <a:xfrm>
            <a:off x="10074275" y="10195260"/>
            <a:ext cx="4816928" cy="298608"/>
          </a:xfrm>
          <a:prstGeom prst="rect">
            <a:avLst/>
          </a:prstGeom>
          <a:noFill/>
        </p:spPr>
        <p:txBody>
          <a:bodyPr wrap="square">
            <a:spAutoFit/>
          </a:bodyPr>
          <a:lstStyle/>
          <a:p>
            <a:pPr marL="12700" marR="5080" indent="3175" algn="r">
              <a:lnSpc>
                <a:spcPct val="117900"/>
              </a:lnSpc>
              <a:spcBef>
                <a:spcPts val="100"/>
              </a:spcBef>
            </a:pPr>
            <a:r>
              <a:rPr lang="ja-JP" altLang="en-US" sz="900">
                <a:solidFill>
                  <a:srgbClr val="231916"/>
                </a:solidFill>
                <a:latin typeface="Yu Gothic" panose="020B0400000000000000" pitchFamily="34" charset="-128"/>
                <a:ea typeface="Yu Gothic" panose="020B0400000000000000" pitchFamily="34" charset="-128"/>
                <a:cs typeface="Noto Sans CJK JP Bold"/>
              </a:rPr>
              <a:t>中高生</a:t>
            </a:r>
            <a:r>
              <a:rPr lang="en-US" altLang="ja-JP" sz="900">
                <a:solidFill>
                  <a:srgbClr val="231916"/>
                </a:solidFill>
                <a:latin typeface="Yu Gothic" panose="020B0400000000000000" pitchFamily="34" charset="-128"/>
                <a:ea typeface="Yu Gothic" panose="020B0400000000000000" pitchFamily="34" charset="-128"/>
                <a:cs typeface="Noto Sans CJK JP Bold"/>
              </a:rPr>
              <a:t>A_</a:t>
            </a:r>
            <a:r>
              <a:rPr lang="ja-JP" altLang="en-US" sz="900">
                <a:solidFill>
                  <a:srgbClr val="231916"/>
                </a:solidFill>
                <a:latin typeface="Yu Gothic" panose="020B0400000000000000" pitchFamily="34" charset="-128"/>
                <a:ea typeface="Yu Gothic" panose="020B0400000000000000" pitchFamily="34" charset="-128"/>
                <a:cs typeface="Noto Sans CJK JP Bold"/>
              </a:rPr>
              <a:t>アジア競技大会・アジアパラ競技大会動画解説書　</a:t>
            </a:r>
            <a:r>
              <a:rPr lang="en-US" altLang="ja-JP" sz="1200" b="1">
                <a:solidFill>
                  <a:srgbClr val="231916"/>
                </a:solidFill>
                <a:latin typeface="Yu Gothic" panose="020B0400000000000000" pitchFamily="34" charset="-128"/>
                <a:ea typeface="Yu Gothic" panose="020B0400000000000000" pitchFamily="34" charset="-128"/>
                <a:cs typeface="Noto Sans CJK JP Bold"/>
              </a:rPr>
              <a:t>1/3</a:t>
            </a:r>
            <a:endParaRPr lang="ja-JP" altLang="en-US" sz="1200" b="1" baseline="3968">
              <a:latin typeface="Yu Gothic" panose="020B0400000000000000" pitchFamily="34" charset="-128"/>
              <a:ea typeface="Yu Gothic" panose="020B0400000000000000" pitchFamily="34" charset="-128"/>
              <a:cs typeface="Noto Sans CJK JP Regular"/>
            </a:endParaRPr>
          </a:p>
        </p:txBody>
      </p:sp>
    </p:spTree>
    <p:extLst>
      <p:ext uri="{BB962C8B-B14F-4D97-AF65-F5344CB8AC3E}">
        <p14:creationId xmlns:p14="http://schemas.microsoft.com/office/powerpoint/2010/main" val="1123464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DF5B99-DEDD-98AB-CDBA-F8CE6EA2DBC4}"/>
            </a:ext>
          </a:extLst>
        </p:cNvPr>
        <p:cNvGrpSpPr/>
        <p:nvPr/>
      </p:nvGrpSpPr>
      <p:grpSpPr>
        <a:xfrm>
          <a:off x="0" y="0"/>
          <a:ext cx="0" cy="0"/>
          <a:chOff x="0" y="0"/>
          <a:chExt cx="0" cy="0"/>
        </a:xfrm>
      </p:grpSpPr>
      <p:graphicFrame>
        <p:nvGraphicFramePr>
          <p:cNvPr id="21" name="表 20">
            <a:extLst>
              <a:ext uri="{FF2B5EF4-FFF2-40B4-BE49-F238E27FC236}">
                <a16:creationId xmlns:a16="http://schemas.microsoft.com/office/drawing/2014/main" id="{7A438C71-11F9-439D-7237-2B2A1CBF319D}"/>
              </a:ext>
            </a:extLst>
          </p:cNvPr>
          <p:cNvGraphicFramePr>
            <a:graphicFrameLocks noGrp="1"/>
          </p:cNvGraphicFramePr>
          <p:nvPr>
            <p:extLst>
              <p:ext uri="{D42A27DB-BD31-4B8C-83A1-F6EECF244321}">
                <p14:modId xmlns:p14="http://schemas.microsoft.com/office/powerpoint/2010/main" val="3005647983"/>
              </p:ext>
            </p:extLst>
          </p:nvPr>
        </p:nvGraphicFramePr>
        <p:xfrm>
          <a:off x="549523" y="498732"/>
          <a:ext cx="14031952" cy="6852952"/>
        </p:xfrm>
        <a:graphic>
          <a:graphicData uri="http://schemas.openxmlformats.org/drawingml/2006/table">
            <a:tbl>
              <a:tblPr>
                <a:tableStyleId>{5C22544A-7EE6-4342-B048-85BDC9FD1C3A}</a:tableStyleId>
              </a:tblPr>
              <a:tblGrid>
                <a:gridCol w="1728000">
                  <a:extLst>
                    <a:ext uri="{9D8B030D-6E8A-4147-A177-3AD203B41FA5}">
                      <a16:colId xmlns:a16="http://schemas.microsoft.com/office/drawing/2014/main" val="203910985"/>
                    </a:ext>
                  </a:extLst>
                </a:gridCol>
                <a:gridCol w="2592000">
                  <a:extLst>
                    <a:ext uri="{9D8B030D-6E8A-4147-A177-3AD203B41FA5}">
                      <a16:colId xmlns:a16="http://schemas.microsoft.com/office/drawing/2014/main" val="2846238126"/>
                    </a:ext>
                  </a:extLst>
                </a:gridCol>
                <a:gridCol w="1584000">
                  <a:extLst>
                    <a:ext uri="{9D8B030D-6E8A-4147-A177-3AD203B41FA5}">
                      <a16:colId xmlns:a16="http://schemas.microsoft.com/office/drawing/2014/main" val="3249447055"/>
                    </a:ext>
                  </a:extLst>
                </a:gridCol>
                <a:gridCol w="6363952">
                  <a:extLst>
                    <a:ext uri="{9D8B030D-6E8A-4147-A177-3AD203B41FA5}">
                      <a16:colId xmlns:a16="http://schemas.microsoft.com/office/drawing/2014/main" val="1254235052"/>
                    </a:ext>
                  </a:extLst>
                </a:gridCol>
                <a:gridCol w="1764000">
                  <a:extLst>
                    <a:ext uri="{9D8B030D-6E8A-4147-A177-3AD203B41FA5}">
                      <a16:colId xmlns:a16="http://schemas.microsoft.com/office/drawing/2014/main" val="1854608214"/>
                    </a:ext>
                  </a:extLst>
                </a:gridCol>
              </a:tblGrid>
              <a:tr h="288000">
                <a:tc>
                  <a:txBody>
                    <a:bodyPr/>
                    <a:lstStyle/>
                    <a:p>
                      <a:pPr marL="0" marR="0" lvl="0" indent="0" algn="ctr" defTabSz="914400" eaLnBrk="1" fontAlgn="ctr" latinLnBrk="0" hangingPunct="1">
                        <a:lnSpc>
                          <a:spcPct val="100000"/>
                        </a:lnSpc>
                        <a:spcBef>
                          <a:spcPts val="0"/>
                        </a:spcBef>
                        <a:spcAft>
                          <a:spcPts val="0"/>
                        </a:spcAft>
                        <a:buClrTx/>
                        <a:buSzTx/>
                        <a:buFontTx/>
                        <a:buNone/>
                        <a:tabLst/>
                        <a:defRPr/>
                      </a:pPr>
                      <a:endParaRPr lang="ja-JP" altLang="en-US" sz="1400">
                        <a:solidFill>
                          <a:schemeClr val="bg1"/>
                        </a:solidFill>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ja-JP" altLang="en-US" sz="950" b="1" u="none" strike="noStrike">
                          <a:solidFill>
                            <a:schemeClr val="bg1"/>
                          </a:solidFill>
                          <a:effectLst/>
                          <a:latin typeface="游ゴシック" panose="020B0400000000000000" pitchFamily="50" charset="-128"/>
                          <a:ea typeface="游ゴシック" panose="020B0400000000000000" pitchFamily="50" charset="-128"/>
                        </a:rPr>
                        <a:t>あらすじ</a:t>
                      </a: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gridSpan="2">
                  <a:txBody>
                    <a:bodyPr/>
                    <a:lstStyle/>
                    <a:p>
                      <a:pPr algn="ctr" fontAlgn="ctr"/>
                      <a:r>
                        <a:rPr lang="ja-JP" altLang="en-US" sz="950" b="1" u="none" strike="noStrike">
                          <a:solidFill>
                            <a:schemeClr val="bg1"/>
                          </a:solidFill>
                          <a:effectLst/>
                          <a:latin typeface="游ゴシック" panose="020B0400000000000000" pitchFamily="50" charset="-128"/>
                          <a:ea typeface="游ゴシック" panose="020B0400000000000000" pitchFamily="50" charset="-128"/>
                        </a:rPr>
                        <a:t>動画から学べる内容や伝えたい思い</a:t>
                      </a: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hMerge="1">
                  <a:txBody>
                    <a:bodyPr/>
                    <a:lstStyle/>
                    <a:p>
                      <a:pPr algn="ctr" fontAlgn="ct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50" b="1" u="none" strike="noStrike">
                          <a:solidFill>
                            <a:schemeClr val="bg1"/>
                          </a:solidFill>
                          <a:effectLst/>
                          <a:latin typeface="游ゴシック" panose="020B0400000000000000" pitchFamily="50" charset="-128"/>
                          <a:ea typeface="游ゴシック" panose="020B0400000000000000" pitchFamily="50" charset="-128"/>
                        </a:rPr>
                        <a:t>ワークシートとの関連</a:t>
                      </a: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4084894259"/>
                  </a:ext>
                </a:extLst>
              </a:tr>
              <a:tr h="748696">
                <a:tc rowSpan="2">
                  <a:txBody>
                    <a:bodyPr/>
                    <a:lstStyle/>
                    <a:p>
                      <a:pPr algn="ctr" fontAlgn="ctr">
                        <a:lnSpc>
                          <a:spcPct val="120000"/>
                        </a:lnSpc>
                      </a:pPr>
                      <a:endParaRPr lang="en-US" altLang="ja-JP" sz="1000" b="1"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a:txBody>
                    <a:bodyPr/>
                    <a:lstStyle/>
                    <a:p>
                      <a:pPr algn="l" fontAlgn="ctr">
                        <a:lnSpc>
                          <a:spcPct val="11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eaLnBrk="1" fontAlgn="ctr" latinLnBrk="0" hangingPunct="1">
                        <a:lnSpc>
                          <a:spcPct val="110000"/>
                        </a:lnSpc>
                        <a:spcBef>
                          <a:spcPts val="0"/>
                        </a:spcBef>
                        <a:spcAft>
                          <a:spcPts val="0"/>
                        </a:spcAft>
                        <a:buClrTx/>
                        <a:buSzTx/>
                        <a:buFontTx/>
                        <a:buNone/>
                        <a:tabLst/>
                        <a:defRPr/>
                      </a:pPr>
                      <a:r>
                        <a:rPr lang="ja-JP" altLang="en-US" sz="950" b="1" u="none" strike="noStrike" dirty="0">
                          <a:effectLst/>
                          <a:latin typeface="游ゴシック"/>
                          <a:ea typeface="游ゴシック"/>
                        </a:rPr>
                        <a:t>２</a:t>
                      </a:r>
                      <a:r>
                        <a:rPr lang="en-US" altLang="ja-JP" sz="950" b="1" u="none" strike="noStrike" dirty="0">
                          <a:effectLst/>
                          <a:latin typeface="游ゴシック"/>
                          <a:ea typeface="游ゴシック"/>
                        </a:rPr>
                        <a:t>_</a:t>
                      </a:r>
                      <a:r>
                        <a:rPr lang="ja-JP" altLang="en-US" sz="950" b="1" u="none" strike="noStrike" dirty="0">
                          <a:effectLst/>
                          <a:latin typeface="游ゴシック"/>
                          <a:ea typeface="游ゴシック"/>
                        </a:rPr>
                        <a:t>４</a:t>
                      </a:r>
                      <a:endParaRPr lang="en-US" altLang="ja-JP" sz="950" b="1" u="none" strike="noStrike" dirty="0">
                        <a:effectLst/>
                        <a:latin typeface="游ゴシック"/>
                        <a:ea typeface="游ゴシック"/>
                      </a:endParaRP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■競技会場の紹介</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10000"/>
                        </a:lnSpc>
                      </a:pPr>
                      <a:r>
                        <a:rPr lang="ja-JP" altLang="en-US" sz="950" u="none" strike="noStrike" dirty="0">
                          <a:effectLst/>
                          <a:latin typeface="游ゴシック"/>
                          <a:ea typeface="游ゴシック"/>
                        </a:rPr>
                        <a:t>・競技は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愛知県内を中心に</a:t>
                      </a:r>
                      <a:r>
                        <a:rPr lang="en-US" altLang="ja-JP" sz="950" u="none" strike="noStrike" dirty="0">
                          <a:effectLst/>
                          <a:latin typeface="游ゴシック"/>
                          <a:ea typeface="游ゴシック"/>
                        </a:rPr>
                        <a:t>50</a:t>
                      </a:r>
                      <a:r>
                        <a:rPr lang="ja-JP" altLang="en-US" sz="950" u="none" strike="noStrike" dirty="0">
                          <a:effectLst/>
                          <a:latin typeface="游ゴシック"/>
                          <a:ea typeface="游ゴシック"/>
                        </a:rPr>
                        <a:t>以上の会場を予定している。</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・名古屋市東山公園テニスセンターでは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テニス／愛知県武道館では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武術太極拳などが行われる。</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・常滑市の愛知県国際展示場で</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フェンシングなど／春日井市の総合体育館ではハンドボール／安城市の総合運動公園では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近代五種／豊橋市の市民球場では野球が実施される。</a:t>
                      </a:r>
                    </a:p>
                    <a:p>
                      <a:pPr algn="l" fontAlgn="ctr">
                        <a:lnSpc>
                          <a:spcPct val="110000"/>
                        </a:lnSpc>
                      </a:pPr>
                      <a:r>
                        <a:rPr lang="ja-JP" altLang="en-US" sz="950" u="none" strike="noStrike" dirty="0">
                          <a:effectLst/>
                          <a:latin typeface="游ゴシック"/>
                          <a:ea typeface="游ゴシック"/>
                        </a:rPr>
                        <a:t>・名古屋市瑞穂公園陸上競技場は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改築工事で新しくなり</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メイン会場として開会式や閉会式</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陸上競技が行われる。</a:t>
                      </a:r>
                    </a:p>
                    <a:p>
                      <a:pPr algn="l" fontAlgn="ctr">
                        <a:lnSpc>
                          <a:spcPct val="110000"/>
                        </a:lnSpc>
                      </a:pPr>
                      <a:r>
                        <a:rPr lang="ja-JP" altLang="en-US" sz="950" u="none" strike="noStrike" dirty="0">
                          <a:effectLst/>
                          <a:latin typeface="游ゴシック"/>
                          <a:ea typeface="游ゴシック"/>
                        </a:rPr>
                        <a:t>・新しい体育館愛知国際アリーナは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柔道などの会場として使われる。大会後の活用も見据えて</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障がいのある方からの意見も取り入れながらバリアフリー対応を進めている。</a:t>
                      </a:r>
                    </a:p>
                    <a:p>
                      <a:pPr algn="l" fontAlgn="ctr">
                        <a:lnSpc>
                          <a:spcPct val="110000"/>
                        </a:lnSpc>
                      </a:pPr>
                      <a:r>
                        <a:rPr lang="ja-JP" altLang="en-US" sz="950" u="none" strike="noStrike" dirty="0">
                          <a:effectLst/>
                          <a:latin typeface="游ゴシック"/>
                          <a:ea typeface="游ゴシック"/>
                        </a:rPr>
                        <a:t>・本大会では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既存施設が多く活用されることになっているが</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今あるものを活用することは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エコとも考えられている。</a:t>
                      </a: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1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9294069"/>
                  </a:ext>
                </a:extLst>
              </a:tr>
              <a:tr h="748696">
                <a:tc vMerge="1">
                  <a:txBody>
                    <a:bodyPr/>
                    <a:lstStyle/>
                    <a:p>
                      <a:pPr algn="ctr" fontAlgn="ctr">
                        <a:lnSpc>
                          <a:spcPct val="120000"/>
                        </a:lnSpc>
                      </a:pPr>
                      <a:endParaRPr lang="en-US" altLang="ja-JP" sz="1000" b="1"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algn="l" fontAlgn="ct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eaLnBrk="1" fontAlgn="ctr" latinLnBrk="0" hangingPunct="1">
                        <a:lnSpc>
                          <a:spcPct val="110000"/>
                        </a:lnSpc>
                        <a:spcBef>
                          <a:spcPts val="0"/>
                        </a:spcBef>
                        <a:spcAft>
                          <a:spcPts val="0"/>
                        </a:spcAft>
                        <a:buClrTx/>
                        <a:buSzTx/>
                        <a:buFontTx/>
                        <a:buNone/>
                        <a:tabLst/>
                        <a:defRPr/>
                      </a:pPr>
                      <a:r>
                        <a:rPr lang="ja-JP" altLang="en-US" sz="950" b="1" u="none" strike="noStrike">
                          <a:effectLst/>
                          <a:latin typeface="游ゴシック"/>
                          <a:ea typeface="游ゴシック"/>
                        </a:rPr>
                        <a:t>２</a:t>
                      </a:r>
                      <a:r>
                        <a:rPr lang="en-US" altLang="ja-JP" sz="950" b="1" u="none" strike="noStrike">
                          <a:effectLst/>
                          <a:latin typeface="游ゴシック"/>
                          <a:ea typeface="游ゴシック"/>
                        </a:rPr>
                        <a:t>_</a:t>
                      </a:r>
                      <a:r>
                        <a:rPr lang="ja-JP" altLang="en-US" sz="950" b="1" u="none" strike="noStrike">
                          <a:effectLst/>
                          <a:latin typeface="游ゴシック"/>
                          <a:ea typeface="游ゴシック"/>
                        </a:rPr>
                        <a:t>５</a:t>
                      </a:r>
                      <a:endParaRPr lang="en-US" altLang="ja-JP" sz="950" b="1" u="none" strike="noStrike">
                        <a:effectLst/>
                        <a:latin typeface="游ゴシック"/>
                        <a:ea typeface="游ゴシック"/>
                      </a:endParaRPr>
                    </a:p>
                    <a:p>
                      <a:pPr algn="l" fontAlgn="ctr">
                        <a:lnSpc>
                          <a:spcPct val="110000"/>
                        </a:lnSpc>
                      </a:pPr>
                      <a:r>
                        <a:rPr lang="ja-JP" altLang="en-US" sz="950" u="none" strike="noStrike">
                          <a:effectLst/>
                          <a:latin typeface="游ゴシック" panose="020B0400000000000000" pitchFamily="50" charset="-128"/>
                          <a:ea typeface="游ゴシック" panose="020B0400000000000000" pitchFamily="50" charset="-128"/>
                        </a:rPr>
                        <a:t>■参加する国と地域の紹介</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eaLnBrk="1" fontAlgn="ctr" latinLnBrk="0" hangingPunct="1">
                        <a:lnSpc>
                          <a:spcPct val="110000"/>
                        </a:lnSpc>
                        <a:spcBef>
                          <a:spcPts val="0"/>
                        </a:spcBef>
                        <a:spcAft>
                          <a:spcPts val="0"/>
                        </a:spcAft>
                        <a:buClrTx/>
                        <a:buSzTx/>
                        <a:buFontTx/>
                        <a:buNone/>
                        <a:tabLst/>
                        <a:defRPr/>
                      </a:pPr>
                      <a:r>
                        <a:rPr lang="ja-JP" altLang="en-US" sz="950" u="none" strike="noStrike" dirty="0">
                          <a:effectLst/>
                          <a:latin typeface="游ゴシック"/>
                          <a:ea typeface="游ゴシック"/>
                        </a:rPr>
                        <a:t>・大会にはアジアの</a:t>
                      </a:r>
                      <a:r>
                        <a:rPr lang="en-US" altLang="ja-JP" sz="950" u="none" strike="noStrike" dirty="0">
                          <a:effectLst/>
                          <a:latin typeface="游ゴシック"/>
                          <a:ea typeface="游ゴシック"/>
                        </a:rPr>
                        <a:t>45</a:t>
                      </a:r>
                      <a:r>
                        <a:rPr lang="ja-JP" altLang="en-US" sz="950" u="none" strike="noStrike" dirty="0">
                          <a:effectLst/>
                          <a:latin typeface="游ゴシック"/>
                          <a:ea typeface="游ゴシック"/>
                        </a:rPr>
                        <a:t>の国と地域が参加を予定している。</a:t>
                      </a:r>
                      <a:endParaRPr lang="ja-JP" altLang="en-US" sz="950" b="0" i="0" u="none" strike="noStrike" dirty="0">
                        <a:solidFill>
                          <a:srgbClr val="000000"/>
                        </a:solidFill>
                        <a:effectLst/>
                        <a:latin typeface="游ゴシック"/>
                        <a:ea typeface="游ゴシック"/>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eaLnBrk="1" fontAlgn="ctr" latinLnBrk="0" hangingPunct="1">
                        <a:lnSpc>
                          <a:spcPct val="110000"/>
                        </a:lnSpc>
                        <a:spcBef>
                          <a:spcPts val="0"/>
                        </a:spcBef>
                        <a:spcAft>
                          <a:spcPts val="0"/>
                        </a:spcAft>
                        <a:buClrTx/>
                        <a:buSzTx/>
                        <a:buFontTx/>
                        <a:buNone/>
                        <a:tabLst/>
                        <a:defRPr/>
                      </a:pPr>
                      <a:r>
                        <a:rPr lang="ja-JP" altLang="en-US" sz="950" u="none" strike="noStrike" dirty="0">
                          <a:effectLst/>
                          <a:latin typeface="游ゴシック"/>
                          <a:ea typeface="游ゴシック"/>
                        </a:rPr>
                        <a:t>別紙「中高生</a:t>
                      </a:r>
                      <a:r>
                        <a:rPr lang="en-US" altLang="ja-JP" sz="950" u="none" strike="noStrike" dirty="0">
                          <a:effectLst/>
                          <a:latin typeface="游ゴシック"/>
                          <a:ea typeface="游ゴシック"/>
                        </a:rPr>
                        <a:t>B</a:t>
                      </a:r>
                      <a:r>
                        <a:rPr lang="ja-JP" altLang="en-US" sz="950" u="none" strike="noStrike" dirty="0">
                          <a:effectLst/>
                          <a:latin typeface="游ゴシック"/>
                          <a:ea typeface="游ゴシック"/>
                        </a:rPr>
                        <a:t>：大会に参加する国・地域一覧」参照</a:t>
                      </a:r>
                      <a:endParaRPr lang="ja-JP" altLang="en-US" sz="950" b="0" i="0" u="none" strike="noStrike" dirty="0">
                        <a:solidFill>
                          <a:srgbClr val="000000"/>
                        </a:solidFill>
                        <a:effectLst/>
                        <a:latin typeface="游ゴシック"/>
                        <a:ea typeface="游ゴシック"/>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53623065"/>
                  </a:ext>
                </a:extLst>
              </a:tr>
              <a:tr h="748696">
                <a:tc rowSpan="2">
                  <a:txBody>
                    <a:bodyPr/>
                    <a:lstStyle/>
                    <a:p>
                      <a:pPr algn="ctr" fontAlgn="ctr">
                        <a:lnSpc>
                          <a:spcPct val="120000"/>
                        </a:lnSpc>
                      </a:pPr>
                      <a:r>
                        <a:rPr lang="en-US" altLang="ja-JP" sz="1000" b="1" u="none" strike="noStrike">
                          <a:effectLst/>
                          <a:latin typeface="游ゴシック"/>
                          <a:ea typeface="游ゴシック"/>
                        </a:rPr>
                        <a:t>#Chapter3</a:t>
                      </a:r>
                      <a:r>
                        <a:rPr lang="ja-JP" altLang="en-US" sz="1000" b="1" u="none" strike="noStrike">
                          <a:effectLst/>
                          <a:latin typeface="游ゴシック"/>
                          <a:ea typeface="游ゴシック"/>
                        </a:rPr>
                        <a:t>　</a:t>
                      </a:r>
                      <a:br>
                        <a:rPr lang="ja-JP" altLang="en-US" sz="1000" b="1" u="none" strike="noStrike">
                          <a:effectLst/>
                          <a:latin typeface="游ゴシック"/>
                          <a:ea typeface="游ゴシック"/>
                        </a:rPr>
                      </a:br>
                      <a:r>
                        <a:rPr lang="ja-JP" altLang="en-US" sz="1000" b="1" u="none" strike="noStrike">
                          <a:effectLst/>
                          <a:latin typeface="游ゴシック"/>
                          <a:ea typeface="游ゴシック"/>
                        </a:rPr>
                        <a:t>アジアパラ競技大会</a:t>
                      </a:r>
                      <a:endParaRPr lang="en-US" altLang="ja-JP" sz="1000" b="1" u="none" strike="noStrike">
                        <a:effectLst/>
                        <a:latin typeface="游ゴシック"/>
                        <a:ea typeface="游ゴシック"/>
                      </a:endParaRPr>
                    </a:p>
                    <a:p>
                      <a:pPr algn="ctr" fontAlgn="ctr">
                        <a:lnSpc>
                          <a:spcPct val="120000"/>
                        </a:lnSpc>
                      </a:pPr>
                      <a:r>
                        <a:rPr lang="ja-JP" altLang="en-US" sz="1000" b="1" u="none" strike="noStrike">
                          <a:effectLst/>
                          <a:latin typeface="游ゴシック"/>
                          <a:ea typeface="游ゴシック"/>
                        </a:rPr>
                        <a:t>について</a:t>
                      </a:r>
                      <a:br>
                        <a:rPr lang="ja-JP" altLang="en-US" sz="1000" b="1" u="none" strike="noStrike">
                          <a:effectLst/>
                          <a:latin typeface="游ゴシック"/>
                          <a:ea typeface="游ゴシック"/>
                        </a:rPr>
                      </a:br>
                      <a:r>
                        <a:rPr lang="en-US" altLang="ja-JP" sz="1000" b="1" u="none" strike="noStrike">
                          <a:effectLst/>
                          <a:latin typeface="游ゴシック"/>
                          <a:ea typeface="游ゴシック"/>
                        </a:rPr>
                        <a:t>(2</a:t>
                      </a:r>
                      <a:r>
                        <a:rPr lang="ja-JP" altLang="en-US" sz="1000" b="1" u="none" strike="noStrike">
                          <a:effectLst/>
                          <a:latin typeface="游ゴシック"/>
                          <a:ea typeface="游ゴシック"/>
                        </a:rPr>
                        <a:t>分</a:t>
                      </a:r>
                      <a:r>
                        <a:rPr lang="en-US" altLang="ja-JP" sz="1000" b="1" u="none" strike="noStrike">
                          <a:effectLst/>
                          <a:latin typeface="游ゴシック"/>
                          <a:ea typeface="游ゴシック"/>
                        </a:rPr>
                        <a:t>)</a:t>
                      </a:r>
                      <a:endParaRPr lang="en-US" altLang="ja-JP" sz="1000" b="1" i="0" u="none" strike="noStrike">
                        <a:solidFill>
                          <a:srgbClr val="000000"/>
                        </a:solidFill>
                        <a:effectLst/>
                        <a:latin typeface="游ゴシック"/>
                        <a:ea typeface="游ゴシック"/>
                      </a:endParaRPr>
                    </a:p>
                  </a:txBody>
                  <a:tcPr marL="108000" marR="108000" marT="72000" marB="72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a:txBody>
                    <a:bodyPr/>
                    <a:lstStyle/>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かなでがアジアパラ競技大会について発表する。</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eaLnBrk="1" fontAlgn="ctr" latinLnBrk="0" hangingPunct="1">
                        <a:lnSpc>
                          <a:spcPct val="110000"/>
                        </a:lnSpc>
                        <a:spcBef>
                          <a:spcPts val="0"/>
                        </a:spcBef>
                        <a:spcAft>
                          <a:spcPts val="0"/>
                        </a:spcAft>
                        <a:buClrTx/>
                        <a:buSzTx/>
                        <a:buFontTx/>
                        <a:buNone/>
                        <a:tabLst/>
                        <a:defRPr/>
                      </a:pPr>
                      <a:r>
                        <a:rPr lang="ja-JP" altLang="en-US" sz="950" b="1" u="none" strike="noStrike">
                          <a:effectLst/>
                          <a:latin typeface="游ゴシック"/>
                          <a:ea typeface="游ゴシック"/>
                        </a:rPr>
                        <a:t>３</a:t>
                      </a:r>
                      <a:r>
                        <a:rPr lang="en-US" altLang="ja-JP" sz="950" b="1" u="none" strike="noStrike">
                          <a:effectLst/>
                          <a:latin typeface="游ゴシック"/>
                          <a:ea typeface="游ゴシック"/>
                        </a:rPr>
                        <a:t>_</a:t>
                      </a:r>
                      <a:r>
                        <a:rPr lang="ja-JP" altLang="en-US" sz="950" b="1" u="none" strike="noStrike">
                          <a:effectLst/>
                          <a:latin typeface="游ゴシック"/>
                          <a:ea typeface="游ゴシック"/>
                        </a:rPr>
                        <a:t>１</a:t>
                      </a:r>
                      <a:endParaRPr lang="en-US" altLang="ja-JP" sz="950" b="1" u="none" strike="noStrike">
                        <a:effectLst/>
                        <a:latin typeface="游ゴシック"/>
                        <a:ea typeface="游ゴシック"/>
                      </a:endParaRPr>
                    </a:p>
                    <a:p>
                      <a:pPr algn="l" fontAlgn="ctr">
                        <a:lnSpc>
                          <a:spcPct val="110000"/>
                        </a:lnSpc>
                      </a:pPr>
                      <a:r>
                        <a:rPr lang="ja-JP" altLang="en-US" sz="950" u="none" strike="noStrike">
                          <a:effectLst/>
                          <a:latin typeface="游ゴシック" panose="020B0400000000000000" pitchFamily="50" charset="-128"/>
                          <a:ea typeface="游ゴシック" panose="020B0400000000000000" pitchFamily="50" charset="-128"/>
                        </a:rPr>
                        <a:t>■アジアパラ競技大会について</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10000"/>
                        </a:lnSpc>
                      </a:pPr>
                      <a:r>
                        <a:rPr lang="ja-JP" altLang="en-US" sz="950" u="none" strike="noStrike" dirty="0">
                          <a:effectLst/>
                          <a:latin typeface="游ゴシック"/>
                          <a:ea typeface="游ゴシック"/>
                        </a:rPr>
                        <a:t>・アジアパラ競技大会は</a:t>
                      </a:r>
                      <a:r>
                        <a:rPr lang="en-US" altLang="ja-JP" sz="950" u="none" strike="noStrike" dirty="0">
                          <a:effectLst/>
                          <a:latin typeface="游ゴシック"/>
                          <a:ea typeface="游ゴシック"/>
                        </a:rPr>
                        <a:t>,4</a:t>
                      </a:r>
                      <a:r>
                        <a:rPr lang="ja-JP" altLang="en-US" sz="950" u="none" strike="noStrike" dirty="0">
                          <a:effectLst/>
                          <a:latin typeface="游ゴシック"/>
                          <a:ea typeface="游ゴシック"/>
                        </a:rPr>
                        <a:t>年に</a:t>
                      </a:r>
                      <a:r>
                        <a:rPr lang="en-US" altLang="ja-JP" sz="950" u="none" strike="noStrike" dirty="0">
                          <a:effectLst/>
                          <a:latin typeface="游ゴシック"/>
                          <a:ea typeface="游ゴシック"/>
                        </a:rPr>
                        <a:t>1</a:t>
                      </a:r>
                      <a:r>
                        <a:rPr lang="ja-JP" altLang="en-US" sz="950" u="none" strike="noStrike" dirty="0">
                          <a:effectLst/>
                          <a:latin typeface="游ゴシック"/>
                          <a:ea typeface="游ゴシック"/>
                        </a:rPr>
                        <a:t>度行われるアジア地域の障がい者総合スポーツ大会。</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・元々</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大分県の中村裕（なかむら　ゆたか）さんという日本人の提案から極東・南太平洋地域の身体障がい者のスポーツ大会として</a:t>
                      </a:r>
                      <a:r>
                        <a:rPr lang="en-US" altLang="ja-JP" sz="950" u="none" strike="noStrike" dirty="0">
                          <a:effectLst/>
                          <a:latin typeface="游ゴシック"/>
                          <a:ea typeface="游ゴシック"/>
                        </a:rPr>
                        <a:t>,1975</a:t>
                      </a:r>
                      <a:r>
                        <a:rPr lang="ja-JP" altLang="en-US" sz="950" u="none" strike="noStrike" dirty="0">
                          <a:effectLst/>
                          <a:latin typeface="游ゴシック"/>
                          <a:ea typeface="游ゴシック"/>
                        </a:rPr>
                        <a:t>年に第</a:t>
                      </a:r>
                      <a:r>
                        <a:rPr lang="en-US" altLang="ja-JP" sz="950" u="none" strike="noStrike" dirty="0">
                          <a:effectLst/>
                          <a:latin typeface="游ゴシック"/>
                          <a:ea typeface="游ゴシック"/>
                        </a:rPr>
                        <a:t>1</a:t>
                      </a:r>
                      <a:r>
                        <a:rPr lang="ja-JP" altLang="en-US" sz="950" u="none" strike="noStrike" dirty="0">
                          <a:effectLst/>
                          <a:latin typeface="游ゴシック"/>
                          <a:ea typeface="游ゴシック"/>
                        </a:rPr>
                        <a:t>回フェスピック競技大会が開催された。そのフェスピック競技大会の実績を引き継ぎ</a:t>
                      </a:r>
                      <a:r>
                        <a:rPr lang="en-US" altLang="ja-JP" sz="950" u="none" strike="noStrike" dirty="0">
                          <a:effectLst/>
                          <a:latin typeface="游ゴシック"/>
                          <a:ea typeface="游ゴシック"/>
                        </a:rPr>
                        <a:t>,2010</a:t>
                      </a:r>
                      <a:r>
                        <a:rPr lang="ja-JP" altLang="en-US" sz="950" u="none" strike="noStrike" dirty="0">
                          <a:effectLst/>
                          <a:latin typeface="游ゴシック"/>
                          <a:ea typeface="游ゴシック"/>
                        </a:rPr>
                        <a:t>年から「アジアパラ競技大会」として開催されるようになった。</a:t>
                      </a:r>
                    </a:p>
                    <a:p>
                      <a:pPr algn="l" fontAlgn="ctr">
                        <a:lnSpc>
                          <a:spcPct val="110000"/>
                        </a:lnSpc>
                      </a:pPr>
                      <a:r>
                        <a:rPr lang="ja-JP" altLang="en-US" sz="950" u="none" strike="noStrike" dirty="0">
                          <a:effectLst/>
                          <a:latin typeface="游ゴシック"/>
                          <a:ea typeface="游ゴシック"/>
                        </a:rPr>
                        <a:t>・</a:t>
                      </a:r>
                      <a:r>
                        <a:rPr lang="en-US" altLang="ja-JP" sz="950" u="none" strike="noStrike" dirty="0">
                          <a:effectLst/>
                          <a:latin typeface="游ゴシック"/>
                          <a:ea typeface="游ゴシック"/>
                        </a:rPr>
                        <a:t>2010</a:t>
                      </a:r>
                      <a:r>
                        <a:rPr lang="ja-JP" altLang="en-US" sz="950" u="none" strike="noStrike" dirty="0">
                          <a:effectLst/>
                          <a:latin typeface="游ゴシック"/>
                          <a:ea typeface="游ゴシック"/>
                        </a:rPr>
                        <a:t>年の第1回大会は中国の広州で開催され</a:t>
                      </a:r>
                      <a:r>
                        <a:rPr lang="en-US" altLang="ja-JP" sz="950" u="none" strike="noStrike" dirty="0">
                          <a:effectLst/>
                          <a:latin typeface="游ゴシック"/>
                          <a:ea typeface="游ゴシック"/>
                        </a:rPr>
                        <a:t>,2026</a:t>
                      </a:r>
                      <a:r>
                        <a:rPr lang="ja-JP" altLang="en-US" sz="950" u="none" strike="noStrike" dirty="0">
                          <a:effectLst/>
                          <a:latin typeface="游ゴシック"/>
                          <a:ea typeface="游ゴシック"/>
                        </a:rPr>
                        <a:t>年の第5回大会は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愛知・名古屋で行われる。</a:t>
                      </a: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・日本で初めての開催。</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eaLnBrk="1" fontAlgn="ctr" latinLnBrk="0" hangingPunct="1">
                        <a:lnSpc>
                          <a:spcPct val="110000"/>
                        </a:lnSpc>
                        <a:spcBef>
                          <a:spcPts val="0"/>
                        </a:spcBef>
                        <a:spcAft>
                          <a:spcPts val="0"/>
                        </a:spcAft>
                        <a:buClrTx/>
                        <a:buSzTx/>
                        <a:buFontTx/>
                        <a:buNone/>
                        <a:tabLst/>
                        <a:defRPr/>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03063859"/>
                  </a:ext>
                </a:extLst>
              </a:tr>
              <a:tr h="57808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eaLnBrk="1" fontAlgn="ctr" latinLnBrk="0" hangingPunct="1">
                        <a:lnSpc>
                          <a:spcPct val="110000"/>
                        </a:lnSpc>
                        <a:spcBef>
                          <a:spcPts val="0"/>
                        </a:spcBef>
                        <a:spcAft>
                          <a:spcPts val="0"/>
                        </a:spcAft>
                        <a:buClrTx/>
                        <a:buSzTx/>
                        <a:buFontTx/>
                        <a:buNone/>
                        <a:tabLst/>
                        <a:defRPr/>
                      </a:pPr>
                      <a:r>
                        <a:rPr lang="ja-JP" altLang="en-US" sz="950" b="1" u="none" strike="noStrike">
                          <a:effectLst/>
                          <a:latin typeface="游ゴシック"/>
                          <a:ea typeface="游ゴシック"/>
                        </a:rPr>
                        <a:t>３</a:t>
                      </a:r>
                      <a:r>
                        <a:rPr lang="en-US" altLang="ja-JP" sz="950" b="1" u="none" strike="noStrike">
                          <a:effectLst/>
                          <a:latin typeface="游ゴシック"/>
                          <a:ea typeface="游ゴシック"/>
                        </a:rPr>
                        <a:t>_</a:t>
                      </a:r>
                      <a:r>
                        <a:rPr lang="ja-JP" altLang="en-US" sz="950" b="1" u="none" strike="noStrike">
                          <a:effectLst/>
                          <a:latin typeface="游ゴシック"/>
                          <a:ea typeface="游ゴシック"/>
                        </a:rPr>
                        <a:t>２</a:t>
                      </a:r>
                      <a:endParaRPr lang="en-US" altLang="ja-JP" sz="950" b="1" u="none" strike="noStrike">
                        <a:effectLst/>
                        <a:latin typeface="游ゴシック"/>
                        <a:ea typeface="游ゴシック"/>
                      </a:endParaRPr>
                    </a:p>
                    <a:p>
                      <a:pPr algn="l" fontAlgn="ctr">
                        <a:lnSpc>
                          <a:spcPct val="110000"/>
                        </a:lnSpc>
                      </a:pPr>
                      <a:r>
                        <a:rPr lang="ja-JP" altLang="en-US" sz="950" u="none" strike="noStrike">
                          <a:effectLst/>
                          <a:latin typeface="游ゴシック" panose="020B0400000000000000" pitchFamily="50" charset="-128"/>
                          <a:ea typeface="游ゴシック" panose="020B0400000000000000" pitchFamily="50" charset="-128"/>
                        </a:rPr>
                        <a:t>■アジアパラ競技大会を開催する意義</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10000"/>
                        </a:lnSpc>
                      </a:pPr>
                      <a:r>
                        <a:rPr lang="ja-JP" altLang="en-US" sz="950" u="none" strike="noStrike" dirty="0">
                          <a:effectLst/>
                          <a:latin typeface="游ゴシック"/>
                          <a:ea typeface="游ゴシック"/>
                        </a:rPr>
                        <a:t>・アジアパラ競技大会の開催を通じ</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この地域で障がいに対する社会の理解が進んだり</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障がいがある人たちが社会の中で活躍できるような仕組みづくりがより進むことが期待されている。</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・障がいのある人たちを含む</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さまざまな人たちがお互いを尊重し合うことができる</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共生社会を作っていくことに貢献するという意義を持っている。</a:t>
                      </a:r>
                      <a:endParaRPr lang="ja-JP" altLang="en-US" sz="950" b="0" i="0" u="none" strike="noStrike" dirty="0">
                        <a:solidFill>
                          <a:srgbClr val="000000"/>
                        </a:solidFill>
                        <a:effectLst/>
                        <a:latin typeface="游ゴシック"/>
                        <a:ea typeface="游ゴシック"/>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1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8741673"/>
                  </a:ext>
                </a:extLst>
              </a:tr>
              <a:tr h="743790">
                <a:tc rowSpan="2">
                  <a:txBody>
                    <a:bodyPr/>
                    <a:lstStyle/>
                    <a:p>
                      <a:pPr algn="ctr" fontAlgn="ctr">
                        <a:lnSpc>
                          <a:spcPct val="120000"/>
                        </a:lnSpc>
                      </a:pPr>
                      <a:r>
                        <a:rPr lang="en-US" altLang="ja-JP" sz="1000" b="1" u="none" strike="noStrike">
                          <a:effectLst/>
                          <a:latin typeface="游ゴシック"/>
                          <a:ea typeface="游ゴシック"/>
                        </a:rPr>
                        <a:t>#Chapter4</a:t>
                      </a:r>
                      <a:r>
                        <a:rPr lang="ja-JP" altLang="en-US" sz="1000" b="1" u="none" strike="noStrike">
                          <a:effectLst/>
                          <a:latin typeface="游ゴシック"/>
                          <a:ea typeface="游ゴシック"/>
                        </a:rPr>
                        <a:t>　</a:t>
                      </a:r>
                      <a:br>
                        <a:rPr lang="ja-JP" altLang="en-US" sz="1000" b="1" u="none" strike="noStrike">
                          <a:effectLst/>
                          <a:latin typeface="游ゴシック"/>
                          <a:ea typeface="游ゴシック"/>
                        </a:rPr>
                      </a:br>
                      <a:r>
                        <a:rPr lang="ja-JP" altLang="en-US" sz="1000" b="1" u="none" strike="noStrike">
                          <a:effectLst/>
                          <a:latin typeface="游ゴシック"/>
                          <a:ea typeface="游ゴシック"/>
                        </a:rPr>
                        <a:t>第</a:t>
                      </a:r>
                      <a:r>
                        <a:rPr lang="en-US" altLang="ja-JP" sz="1000" b="1" u="none" strike="noStrike">
                          <a:effectLst/>
                          <a:latin typeface="游ゴシック"/>
                          <a:ea typeface="游ゴシック"/>
                        </a:rPr>
                        <a:t>5</a:t>
                      </a:r>
                      <a:r>
                        <a:rPr lang="ja-JP" altLang="en-US" sz="1000" b="1" u="none" strike="noStrike">
                          <a:effectLst/>
                          <a:latin typeface="游ゴシック"/>
                          <a:ea typeface="游ゴシック"/>
                        </a:rPr>
                        <a:t>回アジアパラ競技大会</a:t>
                      </a:r>
                      <a:r>
                        <a:rPr lang="en-US" altLang="ja-JP" sz="1000" b="1" u="none" strike="noStrike">
                          <a:effectLst/>
                          <a:latin typeface="游ゴシック"/>
                          <a:ea typeface="游ゴシック"/>
                        </a:rPr>
                        <a:t>(2026/</a:t>
                      </a:r>
                      <a:r>
                        <a:rPr lang="ja-JP" altLang="en-US" sz="1000" b="1" u="none" strike="noStrike">
                          <a:effectLst/>
                          <a:latin typeface="游ゴシック"/>
                          <a:ea typeface="游ゴシック"/>
                        </a:rPr>
                        <a:t>愛知・ 名古屋</a:t>
                      </a:r>
                      <a:r>
                        <a:rPr lang="en-US" altLang="ja-JP" sz="1000" b="1" u="none" strike="noStrike">
                          <a:effectLst/>
                          <a:latin typeface="游ゴシック"/>
                          <a:ea typeface="游ゴシック"/>
                        </a:rPr>
                        <a:t>)</a:t>
                      </a:r>
                    </a:p>
                    <a:p>
                      <a:pPr algn="ctr" fontAlgn="ctr">
                        <a:lnSpc>
                          <a:spcPct val="120000"/>
                        </a:lnSpc>
                      </a:pPr>
                      <a:r>
                        <a:rPr lang="ja-JP" altLang="en-US" sz="1000" b="1" u="none" strike="noStrike">
                          <a:effectLst/>
                          <a:latin typeface="游ゴシック"/>
                          <a:ea typeface="游ゴシック"/>
                        </a:rPr>
                        <a:t>について</a:t>
                      </a:r>
                      <a:br>
                        <a:rPr lang="ja-JP" altLang="en-US" sz="1000" b="1" u="none" strike="noStrike">
                          <a:effectLst/>
                          <a:latin typeface="游ゴシック"/>
                          <a:ea typeface="游ゴシック"/>
                        </a:rPr>
                      </a:br>
                      <a:r>
                        <a:rPr lang="en-US" altLang="ja-JP" sz="1000" b="1" u="none" strike="noStrike">
                          <a:effectLst/>
                          <a:latin typeface="游ゴシック"/>
                          <a:ea typeface="游ゴシック"/>
                        </a:rPr>
                        <a:t>(7</a:t>
                      </a:r>
                      <a:r>
                        <a:rPr lang="ja-JP" altLang="en-US" sz="1000" b="1" u="none" strike="noStrike">
                          <a:effectLst/>
                          <a:latin typeface="游ゴシック"/>
                          <a:ea typeface="游ゴシック"/>
                        </a:rPr>
                        <a:t>分</a:t>
                      </a:r>
                      <a:r>
                        <a:rPr lang="en-US" altLang="ja-JP" sz="1000" b="1" u="none" strike="noStrike">
                          <a:effectLst/>
                          <a:latin typeface="游ゴシック"/>
                          <a:ea typeface="游ゴシック"/>
                        </a:rPr>
                        <a:t>)</a:t>
                      </a:r>
                      <a:endParaRPr lang="en-US" altLang="ja-JP" sz="1000" b="1" i="0" u="none" strike="noStrike">
                        <a:solidFill>
                          <a:srgbClr val="000000"/>
                        </a:solidFill>
                        <a:effectLst/>
                        <a:latin typeface="游ゴシック"/>
                        <a:ea typeface="游ゴシック"/>
                      </a:endParaRPr>
                    </a:p>
                  </a:txBody>
                  <a:tcPr marL="108000" marR="108000" marT="72000" marB="72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a:txBody>
                    <a:bodyPr/>
                    <a:lstStyle/>
                    <a:p>
                      <a:pPr algn="l" fontAlgn="ctr">
                        <a:lnSpc>
                          <a:spcPct val="110000"/>
                        </a:lnSpc>
                      </a:pPr>
                      <a:r>
                        <a:rPr lang="ja-JP" altLang="en-US" sz="950" u="none" strike="noStrike" dirty="0">
                          <a:effectLst/>
                          <a:latin typeface="游ゴシック"/>
                          <a:ea typeface="游ゴシック"/>
                        </a:rPr>
                        <a:t>続いて</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かなでが第5回アジアパラ競技大会（</a:t>
                      </a:r>
                      <a:r>
                        <a:rPr lang="en-US" altLang="ja-JP" sz="950" u="none" strike="noStrike" dirty="0">
                          <a:effectLst/>
                          <a:latin typeface="游ゴシック"/>
                          <a:ea typeface="游ゴシック"/>
                        </a:rPr>
                        <a:t>2026/</a:t>
                      </a:r>
                      <a:r>
                        <a:rPr lang="ja-JP" altLang="en-US" sz="950" u="none" strike="noStrike" dirty="0">
                          <a:effectLst/>
                          <a:latin typeface="游ゴシック"/>
                          <a:ea typeface="游ゴシック"/>
                        </a:rPr>
                        <a:t>愛知・名古屋）について発表する。</a:t>
                      </a:r>
                      <a:br>
                        <a:rPr lang="ja-JP" altLang="en-US" sz="950" u="none" strike="noStrike" dirty="0">
                          <a:effectLst/>
                          <a:latin typeface="游ゴシック"/>
                          <a:ea typeface="游ゴシック"/>
                        </a:rPr>
                      </a:br>
                      <a:br>
                        <a:rPr lang="ja-JP" altLang="en-US" sz="950" u="none" strike="noStrike" dirty="0">
                          <a:effectLst/>
                          <a:latin typeface="游ゴシック"/>
                          <a:ea typeface="游ゴシック"/>
                        </a:rPr>
                      </a:b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動画内クイズ</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ワークシートと共通</a:t>
                      </a:r>
                      <a:br>
                        <a:rPr lang="en-US" altLang="ja-JP" sz="950" u="none" strike="noStrike" dirty="0">
                          <a:effectLst/>
                          <a:latin typeface="游ゴシック"/>
                          <a:ea typeface="游ゴシック"/>
                        </a:rPr>
                      </a:br>
                      <a:r>
                        <a:rPr lang="ja-JP" altLang="en-US" sz="950" u="none" strike="noStrike" dirty="0">
                          <a:effectLst/>
                          <a:latin typeface="游ゴシック"/>
                          <a:ea typeface="游ゴシック"/>
                        </a:rPr>
                        <a:t>このマスコットキャラクターの名前はなんでしょうか？</a:t>
                      </a:r>
                    </a:p>
                    <a:p>
                      <a:pPr marL="0" marR="0" lvl="0" indent="0" algn="l" defTabSz="914400" eaLnBrk="1" fontAlgn="ctr" latinLnBrk="0" hangingPunct="1">
                        <a:lnSpc>
                          <a:spcPct val="110000"/>
                        </a:lnSpc>
                        <a:spcBef>
                          <a:spcPts val="0"/>
                        </a:spcBef>
                        <a:spcAft>
                          <a:spcPts val="0"/>
                        </a:spcAft>
                        <a:buClrTx/>
                        <a:buSzTx/>
                        <a:buFontTx/>
                        <a:buNone/>
                        <a:tabLst/>
                        <a:defRPr/>
                      </a:pPr>
                      <a:r>
                        <a:rPr lang="ja-JP" altLang="en-US" sz="950" u="none" strike="noStrike" dirty="0">
                          <a:effectLst/>
                          <a:latin typeface="游ゴシック"/>
                          <a:ea typeface="游ゴシック"/>
                        </a:rPr>
                        <a:t>ヒントは「渦」と「泉」を基にした名前です。</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答えは「ウズミン」</a:t>
                      </a:r>
                      <a:endParaRPr lang="en-US" altLang="ja-JP" sz="950" u="none" strike="noStrike" dirty="0">
                        <a:effectLst/>
                        <a:latin typeface="游ゴシック"/>
                        <a:ea typeface="游ゴシック"/>
                      </a:endParaRPr>
                    </a:p>
                    <a:p>
                      <a:pPr marL="0" marR="0" lvl="0" indent="0" algn="l" defTabSz="914400" eaLnBrk="1" fontAlgn="ctr" latinLnBrk="0" hangingPunct="1">
                        <a:lnSpc>
                          <a:spcPct val="110000"/>
                        </a:lnSpc>
                        <a:spcBef>
                          <a:spcPts val="0"/>
                        </a:spcBef>
                        <a:spcAft>
                          <a:spcPts val="0"/>
                        </a:spcAft>
                        <a:buClrTx/>
                        <a:buSzTx/>
                        <a:buFontTx/>
                        <a:buNone/>
                        <a:tabLst/>
                        <a:defRPr/>
                      </a:pP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10000"/>
                        </a:lnSpc>
                      </a:pP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eaLnBrk="1" fontAlgn="ctr" latinLnBrk="0" hangingPunct="1">
                        <a:lnSpc>
                          <a:spcPct val="110000"/>
                        </a:lnSpc>
                        <a:spcBef>
                          <a:spcPts val="0"/>
                        </a:spcBef>
                        <a:spcAft>
                          <a:spcPts val="0"/>
                        </a:spcAft>
                        <a:buClrTx/>
                        <a:buSzTx/>
                        <a:buFontTx/>
                        <a:buNone/>
                        <a:tabLst/>
                        <a:defRPr/>
                      </a:pPr>
                      <a:r>
                        <a:rPr lang="ja-JP" altLang="en-US" sz="950" b="1" u="none" strike="noStrike">
                          <a:effectLst/>
                          <a:latin typeface="游ゴシック"/>
                          <a:ea typeface="游ゴシック"/>
                        </a:rPr>
                        <a:t>４</a:t>
                      </a:r>
                      <a:r>
                        <a:rPr lang="en-US" altLang="ja-JP" sz="950" b="1" u="none" strike="noStrike">
                          <a:effectLst/>
                          <a:latin typeface="游ゴシック"/>
                          <a:ea typeface="游ゴシック"/>
                        </a:rPr>
                        <a:t>_</a:t>
                      </a:r>
                      <a:r>
                        <a:rPr lang="ja-JP" altLang="en-US" sz="950" b="1" u="none" strike="noStrike">
                          <a:effectLst/>
                          <a:latin typeface="游ゴシック"/>
                          <a:ea typeface="游ゴシック"/>
                        </a:rPr>
                        <a:t>１</a:t>
                      </a:r>
                      <a:endParaRPr lang="en-US" altLang="ja-JP" sz="950" u="none" strike="noStrike">
                        <a:effectLst/>
                        <a:latin typeface="游ゴシック"/>
                        <a:ea typeface="游ゴシック"/>
                      </a:endParaRPr>
                    </a:p>
                    <a:p>
                      <a:pPr algn="l" fontAlgn="ctr">
                        <a:lnSpc>
                          <a:spcPct val="110000"/>
                        </a:lnSpc>
                      </a:pPr>
                      <a:r>
                        <a:rPr lang="ja-JP" altLang="en-US" sz="950" u="none" strike="noStrike">
                          <a:effectLst/>
                          <a:latin typeface="游ゴシック"/>
                          <a:ea typeface="游ゴシック"/>
                        </a:rPr>
                        <a:t>■第5回アジアパラ競技大会（</a:t>
                      </a:r>
                      <a:r>
                        <a:rPr lang="en-US" altLang="ja-JP" sz="950" u="none" strike="noStrike">
                          <a:effectLst/>
                          <a:latin typeface="游ゴシック"/>
                          <a:ea typeface="游ゴシック"/>
                        </a:rPr>
                        <a:t>2026/</a:t>
                      </a:r>
                      <a:r>
                        <a:rPr lang="ja-JP" altLang="en-US" sz="950" u="none" strike="noStrike">
                          <a:effectLst/>
                          <a:latin typeface="游ゴシック"/>
                          <a:ea typeface="游ゴシック"/>
                        </a:rPr>
                        <a:t>愛知・名古屋）の紹介</a:t>
                      </a:r>
                      <a:endParaRPr lang="ja-JP" altLang="en-US" sz="950" b="0" i="0" u="none" strike="noStrike">
                        <a:solidFill>
                          <a:srgbClr val="000000"/>
                        </a:solidFill>
                        <a:effectLst/>
                        <a:latin typeface="游ゴシック"/>
                        <a:ea typeface="游ゴシック"/>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10000"/>
                        </a:lnSpc>
                      </a:pPr>
                      <a:r>
                        <a:rPr lang="ja-JP" altLang="en-US" sz="950" u="none" strike="noStrike" dirty="0">
                          <a:effectLst/>
                          <a:latin typeface="游ゴシック"/>
                          <a:ea typeface="游ゴシック"/>
                        </a:rPr>
                        <a:t>・開催期間は</a:t>
                      </a:r>
                      <a:r>
                        <a:rPr lang="en-US" altLang="ja-JP" sz="950" u="none" strike="noStrike" dirty="0">
                          <a:effectLst/>
                          <a:latin typeface="游ゴシック"/>
                          <a:ea typeface="游ゴシック"/>
                        </a:rPr>
                        <a:t>,2026</a:t>
                      </a:r>
                      <a:r>
                        <a:rPr lang="ja-JP" altLang="en-US" sz="950" u="none" strike="noStrike" dirty="0">
                          <a:effectLst/>
                          <a:latin typeface="游ゴシック"/>
                          <a:ea typeface="游ゴシック"/>
                        </a:rPr>
                        <a:t>年</a:t>
                      </a:r>
                      <a:r>
                        <a:rPr lang="en-US" altLang="ja-JP" sz="950" u="none" strike="noStrike" dirty="0">
                          <a:effectLst/>
                          <a:latin typeface="游ゴシック"/>
                          <a:ea typeface="游ゴシック"/>
                        </a:rPr>
                        <a:t>10</a:t>
                      </a:r>
                      <a:r>
                        <a:rPr lang="ja-JP" altLang="en-US" sz="950" u="none" strike="noStrike" dirty="0">
                          <a:effectLst/>
                          <a:latin typeface="游ゴシック"/>
                          <a:ea typeface="游ゴシック"/>
                        </a:rPr>
                        <a:t>月</a:t>
                      </a:r>
                      <a:r>
                        <a:rPr lang="en-US" altLang="ja-JP" sz="950" u="none" strike="noStrike" dirty="0">
                          <a:effectLst/>
                          <a:latin typeface="游ゴシック"/>
                          <a:ea typeface="游ゴシック"/>
                        </a:rPr>
                        <a:t>18</a:t>
                      </a:r>
                      <a:r>
                        <a:rPr lang="ja-JP" altLang="en-US" sz="950" u="none" strike="noStrike" dirty="0">
                          <a:effectLst/>
                          <a:latin typeface="游ゴシック"/>
                          <a:ea typeface="游ゴシック"/>
                        </a:rPr>
                        <a:t>日</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日曜日）～</a:t>
                      </a:r>
                      <a:r>
                        <a:rPr lang="en-US" altLang="ja-JP" sz="950" u="none" strike="noStrike" dirty="0">
                          <a:effectLst/>
                          <a:latin typeface="游ゴシック"/>
                          <a:ea typeface="游ゴシック"/>
                        </a:rPr>
                        <a:t>10</a:t>
                      </a:r>
                      <a:r>
                        <a:rPr lang="ja-JP" altLang="en-US" sz="950" u="none" strike="noStrike" dirty="0">
                          <a:effectLst/>
                          <a:latin typeface="游ゴシック"/>
                          <a:ea typeface="游ゴシック"/>
                        </a:rPr>
                        <a:t>月</a:t>
                      </a:r>
                      <a:r>
                        <a:rPr lang="en-US" altLang="ja-JP" sz="950" u="none" strike="noStrike" dirty="0">
                          <a:effectLst/>
                          <a:latin typeface="游ゴシック"/>
                          <a:ea typeface="游ゴシック"/>
                        </a:rPr>
                        <a:t>24</a:t>
                      </a:r>
                      <a:r>
                        <a:rPr lang="ja-JP" altLang="en-US" sz="950" u="none" strike="noStrike" dirty="0">
                          <a:effectLst/>
                          <a:latin typeface="游ゴシック"/>
                          <a:ea typeface="游ゴシック"/>
                        </a:rPr>
                        <a:t>日</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土曜日）。</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・アジア</a:t>
                      </a:r>
                      <a:r>
                        <a:rPr lang="en-US" altLang="ja-JP" sz="950" u="none" strike="noStrike" dirty="0">
                          <a:effectLst/>
                          <a:latin typeface="游ゴシック"/>
                          <a:ea typeface="游ゴシック"/>
                        </a:rPr>
                        <a:t>45</a:t>
                      </a:r>
                      <a:r>
                        <a:rPr lang="ja-JP" altLang="en-US" sz="950" u="none" strike="noStrike" dirty="0">
                          <a:effectLst/>
                          <a:latin typeface="游ゴシック"/>
                          <a:ea typeface="游ゴシック"/>
                        </a:rPr>
                        <a:t>の国と地域が参加する。</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a:t>
                      </a:r>
                      <a:r>
                        <a:rPr lang="en-US" altLang="ja-JP" sz="950" u="none" strike="noStrike" dirty="0">
                          <a:effectLst/>
                          <a:latin typeface="游ゴシック"/>
                          <a:ea typeface="游ゴシック"/>
                        </a:rPr>
                        <a:t>3,600</a:t>
                      </a:r>
                      <a:r>
                        <a:rPr lang="ja-JP" altLang="en-US" sz="950" u="none" strike="noStrike" dirty="0">
                          <a:effectLst/>
                          <a:latin typeface="游ゴシック"/>
                          <a:ea typeface="游ゴシック"/>
                        </a:rPr>
                        <a:t>～</a:t>
                      </a:r>
                      <a:r>
                        <a:rPr lang="en-US" altLang="ja-JP" sz="950" u="none" strike="noStrike" dirty="0">
                          <a:effectLst/>
                          <a:latin typeface="游ゴシック"/>
                          <a:ea typeface="游ゴシック"/>
                        </a:rPr>
                        <a:t>4,000</a:t>
                      </a:r>
                      <a:r>
                        <a:rPr lang="ja-JP" altLang="en-US" sz="950" u="none" strike="noStrike" dirty="0">
                          <a:effectLst/>
                          <a:latin typeface="游ゴシック"/>
                          <a:ea typeface="游ゴシック"/>
                        </a:rPr>
                        <a:t>人の選手・チーム関係者が集まり</a:t>
                      </a:r>
                      <a:r>
                        <a:rPr lang="en-US" altLang="ja-JP" sz="950" u="none" strike="noStrike" dirty="0">
                          <a:effectLst/>
                          <a:latin typeface="游ゴシック"/>
                          <a:ea typeface="游ゴシック"/>
                        </a:rPr>
                        <a:t>,18</a:t>
                      </a:r>
                      <a:r>
                        <a:rPr lang="ja-JP" altLang="en-US" sz="950" u="none" strike="noStrike" dirty="0">
                          <a:effectLst/>
                          <a:latin typeface="游ゴシック"/>
                          <a:ea typeface="游ゴシック"/>
                        </a:rPr>
                        <a:t>競技が行われる。</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・メイン会場は</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名古屋市瑞穂公園陸上競技場で</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開会式</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閉会式に加えて</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陸上競技が実施される。</a:t>
                      </a:r>
                      <a:endParaRPr lang="ja-JP" altLang="en-US" sz="950" b="0" i="0" u="none" strike="noStrike" dirty="0">
                        <a:solidFill>
                          <a:srgbClr val="000000"/>
                        </a:solidFill>
                        <a:effectLst/>
                        <a:latin typeface="游ゴシック"/>
                        <a:ea typeface="游ゴシック"/>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eaLnBrk="1" fontAlgn="ctr" latinLnBrk="0" hangingPunct="1">
                        <a:lnSpc>
                          <a:spcPct val="110000"/>
                        </a:lnSpc>
                        <a:spcBef>
                          <a:spcPts val="0"/>
                        </a:spcBef>
                        <a:spcAft>
                          <a:spcPts val="0"/>
                        </a:spcAft>
                        <a:buClrTx/>
                        <a:buSzTx/>
                        <a:buFontTx/>
                        <a:buNone/>
                        <a:tabLst/>
                        <a:defRPr/>
                      </a:pPr>
                      <a:r>
                        <a:rPr lang="ja-JP" altLang="en-US" sz="950" u="none" strike="noStrike" dirty="0">
                          <a:effectLst/>
                          <a:latin typeface="游ゴシック" panose="020B0400000000000000" pitchFamily="50" charset="-128"/>
                          <a:ea typeface="游ゴシック" panose="020B0400000000000000" pitchFamily="50" charset="-128"/>
                        </a:rPr>
                        <a:t>②アジアパラ競技大会</a:t>
                      </a: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u="none" strike="noStrike" dirty="0">
                          <a:effectLst/>
                          <a:latin typeface="游ゴシック"/>
                          <a:ea typeface="游ゴシック"/>
                        </a:rPr>
                        <a:t>ワークシートクイズ</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第１問の解説</a:t>
                      </a:r>
                      <a:endParaRPr lang="ja-JP" altLang="en-US" sz="950" b="0" i="0" u="none" strike="noStrike" dirty="0">
                        <a:solidFill>
                          <a:srgbClr val="000000"/>
                        </a:solidFill>
                        <a:effectLst/>
                        <a:latin typeface="游ゴシック"/>
                        <a:ea typeface="游ゴシック"/>
                      </a:endParaRPr>
                    </a:p>
                    <a:p>
                      <a:pPr algn="l" fontAlgn="ctr">
                        <a:lnSpc>
                          <a:spcPct val="110000"/>
                        </a:lnSpc>
                      </a:pP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3736173"/>
                  </a:ext>
                </a:extLst>
              </a:tr>
              <a:tr h="80567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eaLnBrk="1" fontAlgn="ctr" latinLnBrk="0" hangingPunct="1">
                        <a:lnSpc>
                          <a:spcPct val="110000"/>
                        </a:lnSpc>
                        <a:spcBef>
                          <a:spcPts val="0"/>
                        </a:spcBef>
                        <a:spcAft>
                          <a:spcPts val="0"/>
                        </a:spcAft>
                        <a:buClrTx/>
                        <a:buSzTx/>
                        <a:buFontTx/>
                        <a:buNone/>
                        <a:tabLst/>
                        <a:defRPr/>
                      </a:pPr>
                      <a:r>
                        <a:rPr lang="ja-JP" altLang="en-US" sz="950" b="1" u="none" strike="noStrike">
                          <a:effectLst/>
                          <a:latin typeface="游ゴシック"/>
                          <a:ea typeface="游ゴシック"/>
                        </a:rPr>
                        <a:t>４</a:t>
                      </a:r>
                      <a:r>
                        <a:rPr lang="en-US" altLang="ja-JP" sz="950" b="1" u="none" strike="noStrike">
                          <a:effectLst/>
                          <a:latin typeface="游ゴシック"/>
                          <a:ea typeface="游ゴシック"/>
                        </a:rPr>
                        <a:t>_</a:t>
                      </a:r>
                      <a:r>
                        <a:rPr lang="ja-JP" altLang="en-US" sz="950" b="1" u="none" strike="noStrike">
                          <a:effectLst/>
                          <a:latin typeface="游ゴシック"/>
                          <a:ea typeface="游ゴシック"/>
                        </a:rPr>
                        <a:t>２</a:t>
                      </a:r>
                      <a:endParaRPr lang="en-US" altLang="ja-JP" sz="950" b="1" u="none" strike="noStrike">
                        <a:effectLst/>
                        <a:latin typeface="游ゴシック"/>
                        <a:ea typeface="游ゴシック"/>
                      </a:endParaRPr>
                    </a:p>
                    <a:p>
                      <a:pPr algn="l" fontAlgn="ctr">
                        <a:lnSpc>
                          <a:spcPct val="110000"/>
                        </a:lnSpc>
                      </a:pPr>
                      <a:r>
                        <a:rPr lang="ja-JP" altLang="en-US" sz="950" u="none" strike="noStrike">
                          <a:effectLst/>
                          <a:latin typeface="游ゴシック" panose="020B0400000000000000" pitchFamily="50" charset="-128"/>
                          <a:ea typeface="游ゴシック" panose="020B0400000000000000" pitchFamily="50" charset="-128"/>
                        </a:rPr>
                        <a:t>■スローガン、エンブレム、マスコットキャラクターの紹介</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10000"/>
                        </a:lnSpc>
                      </a:pPr>
                      <a:r>
                        <a:rPr lang="ja-JP" altLang="en-US" sz="950" u="none" strike="noStrike" dirty="0">
                          <a:effectLst/>
                          <a:latin typeface="游ゴシック"/>
                          <a:ea typeface="游ゴシック"/>
                        </a:rPr>
                        <a:t>・大会のスローガンは「</a:t>
                      </a:r>
                      <a:r>
                        <a:rPr lang="en-US" altLang="ja-JP" sz="950" u="none" strike="noStrike" dirty="0">
                          <a:effectLst/>
                          <a:latin typeface="游ゴシック"/>
                          <a:ea typeface="游ゴシック"/>
                        </a:rPr>
                        <a:t>IMAGINE ONE HEART </a:t>
                      </a:r>
                      <a:r>
                        <a:rPr lang="ja-JP" altLang="en-US" sz="950" u="none" strike="noStrike" dirty="0">
                          <a:effectLst/>
                          <a:latin typeface="游ゴシック"/>
                          <a:ea typeface="游ゴシック"/>
                        </a:rPr>
                        <a:t>こころを、ひとつに。」</a:t>
                      </a:r>
                    </a:p>
                    <a:p>
                      <a:pPr algn="l" fontAlgn="ctr">
                        <a:lnSpc>
                          <a:spcPct val="110000"/>
                        </a:lnSpc>
                      </a:pPr>
                      <a:r>
                        <a:rPr lang="ja-JP" altLang="en-US" sz="950" u="none" strike="noStrike" dirty="0">
                          <a:effectLst/>
                          <a:latin typeface="游ゴシック"/>
                          <a:ea typeface="游ゴシック"/>
                        </a:rPr>
                        <a:t>・競技場に立つパラアスリートたち</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ひとりひとりの熱い想いを想像し</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誰もがこころをひとつにする大会となるように考えられたものである。</a:t>
                      </a:r>
                    </a:p>
                    <a:p>
                      <a:pPr algn="l" fontAlgn="ctr">
                        <a:lnSpc>
                          <a:spcPct val="110000"/>
                        </a:lnSpc>
                      </a:pPr>
                      <a:r>
                        <a:rPr lang="ja-JP" altLang="en-US" sz="950" u="none" strike="noStrike" dirty="0">
                          <a:effectLst/>
                          <a:latin typeface="游ゴシック"/>
                          <a:ea typeface="游ゴシック"/>
                        </a:rPr>
                        <a:t>・エンブレムはパラアスリートの燃え盛る熱きこころを温かみのある色彩で表現され</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今回の大会から今後のアジアパラ競技大会へ絶えることなく熱きこころが繋がっていく持続性も表している。</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・マスコットキャラクター「ウズミン」はシャチホコやモノづくり王国・愛知を支える「水」をモチーフにして制作された。</a:t>
                      </a:r>
                    </a:p>
                    <a:p>
                      <a:pPr algn="l" fontAlgn="ctr">
                        <a:lnSpc>
                          <a:spcPct val="110000"/>
                        </a:lnSpc>
                      </a:pPr>
                      <a:r>
                        <a:rPr lang="ja-JP" altLang="en-US" sz="950" u="none" strike="noStrike" dirty="0">
                          <a:effectLst/>
                          <a:latin typeface="游ゴシック"/>
                          <a:ea typeface="游ゴシック"/>
                        </a:rPr>
                        <a:t>・アスリートたちの熱い想いが「渦」となって愛知・名古屋に集まり</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そこで生まれた感動が「泉」のように湧き上がって</a:t>
                      </a:r>
                      <a:r>
                        <a:rPr lang="en-US" altLang="ja-JP" sz="950" u="none" strike="noStrike" dirty="0">
                          <a:effectLst/>
                          <a:latin typeface="游ゴシック"/>
                          <a:ea typeface="游ゴシック"/>
                        </a:rPr>
                        <a:t>,</a:t>
                      </a:r>
                      <a:r>
                        <a:rPr lang="ja-JP" altLang="en-US" sz="950" u="none" strike="noStrike" dirty="0">
                          <a:effectLst/>
                          <a:latin typeface="游ゴシック"/>
                          <a:ea typeface="游ゴシック"/>
                        </a:rPr>
                        <a:t>アジア中に広がっていく大会となってほしいという願いが込められている。</a:t>
                      </a:r>
                      <a:endParaRPr lang="ja-JP" altLang="en-US" sz="950" b="0" i="0" u="none" strike="noStrike" dirty="0">
                        <a:solidFill>
                          <a:srgbClr val="000000"/>
                        </a:solidFill>
                        <a:effectLst/>
                        <a:latin typeface="游ゴシック"/>
                        <a:ea typeface="游ゴシック"/>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eaLnBrk="1" fontAlgn="ctr" latinLnBrk="0" hangingPunct="1">
                        <a:lnSpc>
                          <a:spcPct val="110000"/>
                        </a:lnSpc>
                        <a:spcBef>
                          <a:spcPts val="0"/>
                        </a:spcBef>
                        <a:spcAft>
                          <a:spcPts val="0"/>
                        </a:spcAft>
                        <a:buClrTx/>
                        <a:buSzTx/>
                        <a:buFontTx/>
                        <a:buNone/>
                        <a:tabLst/>
                        <a:defRPr/>
                      </a:pPr>
                      <a:r>
                        <a:rPr lang="ja-JP" altLang="en-US" sz="950" u="none" strike="noStrike" dirty="0">
                          <a:effectLst/>
                          <a:latin typeface="游ゴシック" panose="020B0400000000000000" pitchFamily="50" charset="-128"/>
                          <a:ea typeface="游ゴシック" panose="020B0400000000000000" pitchFamily="50" charset="-128"/>
                        </a:rPr>
                        <a:t>②アジアパラ競技大会</a:t>
                      </a: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u="none" strike="noStrike" dirty="0">
                          <a:effectLst/>
                          <a:latin typeface="游ゴシック"/>
                          <a:ea typeface="游ゴシック"/>
                        </a:rPr>
                        <a:t>ワークシートクイズ</a:t>
                      </a:r>
                      <a:br>
                        <a:rPr lang="ja-JP" altLang="en-US" sz="950" u="none" strike="noStrike" dirty="0">
                          <a:effectLst/>
                          <a:latin typeface="游ゴシック"/>
                          <a:ea typeface="游ゴシック"/>
                        </a:rPr>
                      </a:br>
                      <a:r>
                        <a:rPr lang="ja-JP" altLang="en-US" sz="950" u="none" strike="noStrike" dirty="0">
                          <a:effectLst/>
                          <a:latin typeface="游ゴシック"/>
                          <a:ea typeface="游ゴシック"/>
                        </a:rPr>
                        <a:t>第１問の解説</a:t>
                      </a:r>
                      <a:endParaRPr lang="ja-JP" altLang="en-US" sz="950" b="0" i="0" u="none" strike="noStrike" dirty="0">
                        <a:solidFill>
                          <a:srgbClr val="000000"/>
                        </a:solidFill>
                        <a:effectLst/>
                        <a:latin typeface="游ゴシック"/>
                        <a:ea typeface="游ゴシック"/>
                      </a:endParaRPr>
                    </a:p>
                    <a:p>
                      <a:pPr marL="0" marR="0" lvl="0" indent="0" algn="l" defTabSz="914400" eaLnBrk="1" fontAlgn="ctr" latinLnBrk="0" hangingPunct="1">
                        <a:lnSpc>
                          <a:spcPct val="110000"/>
                        </a:lnSpc>
                        <a:spcBef>
                          <a:spcPts val="0"/>
                        </a:spcBef>
                        <a:spcAft>
                          <a:spcPts val="0"/>
                        </a:spcAft>
                        <a:buClrTx/>
                        <a:buSzTx/>
                        <a:buFontTx/>
                        <a:buNone/>
                        <a:tabLst/>
                        <a:defRPr/>
                      </a:pPr>
                      <a:endParaRPr lang="en-US" altLang="ja-JP" sz="950" u="none" strike="noStrike" dirty="0">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9227283"/>
                  </a:ext>
                </a:extLst>
              </a:tr>
            </a:tbl>
          </a:graphicData>
        </a:graphic>
      </p:graphicFrame>
      <p:sp>
        <p:nvSpPr>
          <p:cNvPr id="2" name="テキスト ボックス 1">
            <a:extLst>
              <a:ext uri="{FF2B5EF4-FFF2-40B4-BE49-F238E27FC236}">
                <a16:creationId xmlns:a16="http://schemas.microsoft.com/office/drawing/2014/main" id="{5F4A2301-D81E-7155-AC75-83B93CD81D66}"/>
              </a:ext>
            </a:extLst>
          </p:cNvPr>
          <p:cNvSpPr txBox="1"/>
          <p:nvPr/>
        </p:nvSpPr>
        <p:spPr>
          <a:xfrm>
            <a:off x="10074275" y="10195260"/>
            <a:ext cx="4816928" cy="298608"/>
          </a:xfrm>
          <a:prstGeom prst="rect">
            <a:avLst/>
          </a:prstGeom>
          <a:noFill/>
        </p:spPr>
        <p:txBody>
          <a:bodyPr wrap="square">
            <a:spAutoFit/>
          </a:bodyPr>
          <a:lstStyle/>
          <a:p>
            <a:pPr marL="12700" marR="5080" indent="3175" algn="r">
              <a:lnSpc>
                <a:spcPct val="117900"/>
              </a:lnSpc>
              <a:spcBef>
                <a:spcPts val="100"/>
              </a:spcBef>
            </a:pPr>
            <a:r>
              <a:rPr lang="ja-JP" altLang="en-US" sz="900">
                <a:solidFill>
                  <a:srgbClr val="231916"/>
                </a:solidFill>
                <a:latin typeface="Yu Gothic" panose="020B0400000000000000" pitchFamily="34" charset="-128"/>
                <a:ea typeface="Yu Gothic" panose="020B0400000000000000" pitchFamily="34" charset="-128"/>
                <a:cs typeface="Noto Sans CJK JP Bold"/>
              </a:rPr>
              <a:t>中高生</a:t>
            </a:r>
            <a:r>
              <a:rPr lang="en-US" altLang="ja-JP" sz="900">
                <a:solidFill>
                  <a:srgbClr val="231916"/>
                </a:solidFill>
                <a:latin typeface="Yu Gothic" panose="020B0400000000000000" pitchFamily="34" charset="-128"/>
                <a:ea typeface="Yu Gothic" panose="020B0400000000000000" pitchFamily="34" charset="-128"/>
                <a:cs typeface="Noto Sans CJK JP Bold"/>
              </a:rPr>
              <a:t>A_</a:t>
            </a:r>
            <a:r>
              <a:rPr lang="ja-JP" altLang="en-US" sz="900">
                <a:solidFill>
                  <a:srgbClr val="231916"/>
                </a:solidFill>
                <a:latin typeface="Yu Gothic" panose="020B0400000000000000" pitchFamily="34" charset="-128"/>
                <a:ea typeface="Yu Gothic" panose="020B0400000000000000" pitchFamily="34" charset="-128"/>
                <a:cs typeface="Noto Sans CJK JP Bold"/>
              </a:rPr>
              <a:t>アジア競技大会・アジアパラ競技大会動画解説書　</a:t>
            </a:r>
            <a:r>
              <a:rPr lang="en-US" altLang="ja-JP" sz="1200" b="1">
                <a:solidFill>
                  <a:srgbClr val="231916"/>
                </a:solidFill>
                <a:latin typeface="Yu Gothic" panose="020B0400000000000000" pitchFamily="34" charset="-128"/>
                <a:ea typeface="Yu Gothic" panose="020B0400000000000000" pitchFamily="34" charset="-128"/>
                <a:cs typeface="Noto Sans CJK JP Bold"/>
              </a:rPr>
              <a:t>2/3</a:t>
            </a:r>
            <a:endParaRPr lang="ja-JP" altLang="en-US" sz="1200" b="1" baseline="3968">
              <a:latin typeface="Yu Gothic" panose="020B0400000000000000" pitchFamily="34" charset="-128"/>
              <a:ea typeface="Yu Gothic" panose="020B0400000000000000" pitchFamily="34" charset="-128"/>
              <a:cs typeface="Noto Sans CJK JP Regular"/>
            </a:endParaRPr>
          </a:p>
        </p:txBody>
      </p:sp>
    </p:spTree>
    <p:extLst>
      <p:ext uri="{BB962C8B-B14F-4D97-AF65-F5344CB8AC3E}">
        <p14:creationId xmlns:p14="http://schemas.microsoft.com/office/powerpoint/2010/main" val="2305838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919E8E-4ED0-EC98-23ED-3C3673153668}"/>
            </a:ext>
          </a:extLst>
        </p:cNvPr>
        <p:cNvGrpSpPr/>
        <p:nvPr/>
      </p:nvGrpSpPr>
      <p:grpSpPr>
        <a:xfrm>
          <a:off x="0" y="0"/>
          <a:ext cx="0" cy="0"/>
          <a:chOff x="0" y="0"/>
          <a:chExt cx="0" cy="0"/>
        </a:xfrm>
      </p:grpSpPr>
      <p:graphicFrame>
        <p:nvGraphicFramePr>
          <p:cNvPr id="21" name="表 20">
            <a:extLst>
              <a:ext uri="{FF2B5EF4-FFF2-40B4-BE49-F238E27FC236}">
                <a16:creationId xmlns:a16="http://schemas.microsoft.com/office/drawing/2014/main" id="{E7DD0BD7-FB5F-BA69-A950-3365BC1E9150}"/>
              </a:ext>
            </a:extLst>
          </p:cNvPr>
          <p:cNvGraphicFramePr>
            <a:graphicFrameLocks noGrp="1"/>
          </p:cNvGraphicFramePr>
          <p:nvPr>
            <p:extLst>
              <p:ext uri="{D42A27DB-BD31-4B8C-83A1-F6EECF244321}">
                <p14:modId xmlns:p14="http://schemas.microsoft.com/office/powerpoint/2010/main" val="1510605387"/>
              </p:ext>
            </p:extLst>
          </p:nvPr>
        </p:nvGraphicFramePr>
        <p:xfrm>
          <a:off x="549523" y="498732"/>
          <a:ext cx="14031952" cy="9357918"/>
        </p:xfrm>
        <a:graphic>
          <a:graphicData uri="http://schemas.openxmlformats.org/drawingml/2006/table">
            <a:tbl>
              <a:tblPr>
                <a:tableStyleId>{5C22544A-7EE6-4342-B048-85BDC9FD1C3A}</a:tableStyleId>
              </a:tblPr>
              <a:tblGrid>
                <a:gridCol w="1728000">
                  <a:extLst>
                    <a:ext uri="{9D8B030D-6E8A-4147-A177-3AD203B41FA5}">
                      <a16:colId xmlns:a16="http://schemas.microsoft.com/office/drawing/2014/main" val="203910985"/>
                    </a:ext>
                  </a:extLst>
                </a:gridCol>
                <a:gridCol w="2592000">
                  <a:extLst>
                    <a:ext uri="{9D8B030D-6E8A-4147-A177-3AD203B41FA5}">
                      <a16:colId xmlns:a16="http://schemas.microsoft.com/office/drawing/2014/main" val="2846238126"/>
                    </a:ext>
                  </a:extLst>
                </a:gridCol>
                <a:gridCol w="1584000">
                  <a:extLst>
                    <a:ext uri="{9D8B030D-6E8A-4147-A177-3AD203B41FA5}">
                      <a16:colId xmlns:a16="http://schemas.microsoft.com/office/drawing/2014/main" val="3249447055"/>
                    </a:ext>
                  </a:extLst>
                </a:gridCol>
                <a:gridCol w="6363952">
                  <a:extLst>
                    <a:ext uri="{9D8B030D-6E8A-4147-A177-3AD203B41FA5}">
                      <a16:colId xmlns:a16="http://schemas.microsoft.com/office/drawing/2014/main" val="1254235052"/>
                    </a:ext>
                  </a:extLst>
                </a:gridCol>
                <a:gridCol w="1764000">
                  <a:extLst>
                    <a:ext uri="{9D8B030D-6E8A-4147-A177-3AD203B41FA5}">
                      <a16:colId xmlns:a16="http://schemas.microsoft.com/office/drawing/2014/main" val="1854608214"/>
                    </a:ext>
                  </a:extLst>
                </a:gridCol>
              </a:tblGrid>
              <a:tr h="288000">
                <a:tc>
                  <a:txBody>
                    <a:bodyPr/>
                    <a:lstStyle/>
                    <a:p>
                      <a:pPr marL="0" marR="0" lvl="0" indent="0" algn="ctr" defTabSz="914400" eaLnBrk="1" fontAlgn="ctr" latinLnBrk="0" hangingPunct="1">
                        <a:lnSpc>
                          <a:spcPct val="100000"/>
                        </a:lnSpc>
                        <a:spcBef>
                          <a:spcPts val="0"/>
                        </a:spcBef>
                        <a:spcAft>
                          <a:spcPts val="0"/>
                        </a:spcAft>
                        <a:buClrTx/>
                        <a:buSzTx/>
                        <a:buFontTx/>
                        <a:buNone/>
                        <a:tabLst/>
                        <a:defRPr/>
                      </a:pPr>
                      <a:endParaRPr lang="ja-JP" altLang="en-US" sz="1400">
                        <a:solidFill>
                          <a:schemeClr val="bg1"/>
                        </a:solidFill>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ja-JP" altLang="en-US" sz="950" b="1" u="none" strike="noStrike">
                          <a:solidFill>
                            <a:schemeClr val="bg1"/>
                          </a:solidFill>
                          <a:effectLst/>
                          <a:latin typeface="游ゴシック" panose="020B0400000000000000" pitchFamily="50" charset="-128"/>
                          <a:ea typeface="游ゴシック" panose="020B0400000000000000" pitchFamily="50" charset="-128"/>
                        </a:rPr>
                        <a:t>あらすじ</a:t>
                      </a: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gridSpan="2">
                  <a:txBody>
                    <a:bodyPr/>
                    <a:lstStyle/>
                    <a:p>
                      <a:pPr algn="ctr" fontAlgn="ctr"/>
                      <a:r>
                        <a:rPr lang="ja-JP" altLang="en-US" sz="950" b="1" u="none" strike="noStrike">
                          <a:solidFill>
                            <a:schemeClr val="bg1"/>
                          </a:solidFill>
                          <a:effectLst/>
                          <a:latin typeface="游ゴシック" panose="020B0400000000000000" pitchFamily="50" charset="-128"/>
                          <a:ea typeface="游ゴシック" panose="020B0400000000000000" pitchFamily="50" charset="-128"/>
                        </a:rPr>
                        <a:t>動画から学べる内容や伝えたい思い</a:t>
                      </a: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hMerge="1">
                  <a:txBody>
                    <a:bodyPr/>
                    <a:lstStyle/>
                    <a:p>
                      <a:pPr algn="ctr" fontAlgn="ct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50" b="1" u="none" strike="noStrike">
                          <a:solidFill>
                            <a:schemeClr val="bg1"/>
                          </a:solidFill>
                          <a:effectLst/>
                          <a:latin typeface="游ゴシック" panose="020B0400000000000000" pitchFamily="50" charset="-128"/>
                          <a:ea typeface="游ゴシック" panose="020B0400000000000000" pitchFamily="50" charset="-128"/>
                        </a:rPr>
                        <a:t>ワークシートとの関連</a:t>
                      </a: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4084894259"/>
                  </a:ext>
                </a:extLst>
              </a:tr>
              <a:tr h="0">
                <a:tc rowSpan="6">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6">
                  <a:txBody>
                    <a:bodyPr/>
                    <a:lstStyle/>
                    <a:p>
                      <a:pPr marL="0" marR="0" lvl="0" indent="0" algn="l" defTabSz="914400" eaLnBrk="1" fontAlgn="auto" latinLnBrk="0" hangingPunct="1">
                        <a:lnSpc>
                          <a:spcPct val="120000"/>
                        </a:lnSpc>
                        <a:spcBef>
                          <a:spcPts val="0"/>
                        </a:spcBef>
                        <a:spcAft>
                          <a:spcPts val="0"/>
                        </a:spcAft>
                        <a:buClrTx/>
                        <a:buSzTx/>
                        <a:buFontTx/>
                        <a:buNone/>
                        <a:tabLst/>
                        <a:defRPr/>
                      </a:pPr>
                      <a:endParaRPr lang="en-US" altLang="ja-JP" sz="950" u="none" strike="noStrike" dirty="0">
                        <a:effectLst/>
                        <a:latin typeface="游ゴシック" panose="020B0400000000000000" pitchFamily="50" charset="-128"/>
                        <a:ea typeface="游ゴシック" panose="020B0400000000000000" pitchFamily="50" charset="-128"/>
                      </a:endParaRPr>
                    </a:p>
                    <a:p>
                      <a:pPr marL="0" marR="0" lvl="0" indent="0" algn="l" defTabSz="914400" eaLnBrk="1" fontAlgn="auto" latinLnBrk="0" hangingPunct="1">
                        <a:lnSpc>
                          <a:spcPct val="120000"/>
                        </a:lnSpc>
                        <a:spcBef>
                          <a:spcPts val="0"/>
                        </a:spcBef>
                        <a:spcAft>
                          <a:spcPts val="0"/>
                        </a:spcAft>
                        <a:buClrTx/>
                        <a:buSzTx/>
                        <a:buFontTx/>
                        <a:buNone/>
                        <a:tabLst/>
                        <a:defRPr/>
                      </a:pPr>
                      <a:endParaRPr lang="en-US" altLang="ja-JP" sz="950" u="none" strike="noStrike" dirty="0">
                        <a:effectLst/>
                        <a:latin typeface="游ゴシック" panose="020B0400000000000000" pitchFamily="50" charset="-128"/>
                        <a:ea typeface="游ゴシック" panose="020B0400000000000000" pitchFamily="50" charset="-128"/>
                      </a:endParaRPr>
                    </a:p>
                    <a:p>
                      <a:pPr marL="0" marR="0" lvl="0" indent="0" algn="l" defTabSz="914400" eaLnBrk="1" fontAlgn="auto" latinLnBrk="0" hangingPunct="1">
                        <a:lnSpc>
                          <a:spcPct val="120000"/>
                        </a:lnSpc>
                        <a:spcBef>
                          <a:spcPts val="0"/>
                        </a:spcBef>
                        <a:spcAft>
                          <a:spcPts val="0"/>
                        </a:spcAft>
                        <a:buClrTx/>
                        <a:buSzTx/>
                        <a:buFontTx/>
                        <a:buNone/>
                        <a:tabLst/>
                        <a:defRPr/>
                      </a:pPr>
                      <a:endParaRPr lang="en-US" altLang="ja-JP" sz="950" u="none" strike="noStrike" dirty="0">
                        <a:effectLst/>
                        <a:latin typeface="游ゴシック" panose="020B0400000000000000" pitchFamily="50" charset="-128"/>
                        <a:ea typeface="游ゴシック" panose="020B0400000000000000" pitchFamily="50" charset="-128"/>
                      </a:endParaRPr>
                    </a:p>
                    <a:p>
                      <a:pPr marL="0" marR="0" lvl="0" indent="0" algn="l" defTabSz="914400" eaLnBrk="1" fontAlgn="auto" latinLnBrk="0" hangingPunct="1">
                        <a:lnSpc>
                          <a:spcPct val="120000"/>
                        </a:lnSpc>
                        <a:spcBef>
                          <a:spcPts val="0"/>
                        </a:spcBef>
                        <a:spcAft>
                          <a:spcPts val="0"/>
                        </a:spcAft>
                        <a:buClrTx/>
                        <a:buSzTx/>
                        <a:buFontTx/>
                        <a:buNone/>
                        <a:tabLst/>
                        <a:defRPr/>
                      </a:pPr>
                      <a:endParaRPr lang="en-US" altLang="ja-JP" sz="950" u="none" strike="noStrike" dirty="0">
                        <a:effectLst/>
                        <a:latin typeface="游ゴシック" panose="020B0400000000000000" pitchFamily="50" charset="-128"/>
                        <a:ea typeface="游ゴシック" panose="020B0400000000000000" pitchFamily="50" charset="-128"/>
                      </a:endParaRPr>
                    </a:p>
                    <a:p>
                      <a:pPr marL="0" marR="0" lvl="0" indent="0" algn="l" defTabSz="914400" eaLnBrk="1" fontAlgn="auto" latinLnBrk="0" hangingPunct="1">
                        <a:lnSpc>
                          <a:spcPct val="120000"/>
                        </a:lnSpc>
                        <a:spcBef>
                          <a:spcPts val="0"/>
                        </a:spcBef>
                        <a:spcAft>
                          <a:spcPts val="0"/>
                        </a:spcAft>
                        <a:buClrTx/>
                        <a:buSzTx/>
                        <a:buFontTx/>
                        <a:buNone/>
                        <a:tabLst/>
                        <a:defRPr/>
                      </a:pPr>
                      <a:endParaRPr lang="en-US" altLang="ja-JP" sz="950" u="none" strike="noStrike" dirty="0">
                        <a:effectLst/>
                        <a:latin typeface="游ゴシック" panose="020B0400000000000000" pitchFamily="50" charset="-128"/>
                        <a:ea typeface="游ゴシック" panose="020B0400000000000000" pitchFamily="50" charset="-128"/>
                      </a:endParaRPr>
                    </a:p>
                    <a:p>
                      <a:pPr marL="0" marR="0" lvl="0" indent="0" algn="l" defTabSz="914400" eaLnBrk="1" fontAlgn="auto" latinLnBrk="0" hangingPunct="1">
                        <a:lnSpc>
                          <a:spcPct val="120000"/>
                        </a:lnSpc>
                        <a:spcBef>
                          <a:spcPts val="0"/>
                        </a:spcBef>
                        <a:spcAft>
                          <a:spcPts val="0"/>
                        </a:spcAft>
                        <a:buClrTx/>
                        <a:buSzTx/>
                        <a:buFontTx/>
                        <a:buNone/>
                        <a:tabLst/>
                        <a:defRPr/>
                      </a:pPr>
                      <a:endParaRPr lang="en-US" altLang="ja-JP" sz="950" u="none" strike="noStrike" dirty="0">
                        <a:effectLst/>
                        <a:latin typeface="游ゴシック" panose="020B0400000000000000" pitchFamily="50" charset="-128"/>
                        <a:ea typeface="游ゴシック" panose="020B0400000000000000" pitchFamily="50" charset="-128"/>
                      </a:endParaRPr>
                    </a:p>
                    <a:p>
                      <a:pPr marL="0" marR="0" lvl="0" indent="0" algn="l" defTabSz="914400" eaLnBrk="1" fontAlgn="auto" latinLnBrk="0" hangingPunct="1">
                        <a:lnSpc>
                          <a:spcPct val="120000"/>
                        </a:lnSpc>
                        <a:spcBef>
                          <a:spcPts val="0"/>
                        </a:spcBef>
                        <a:spcAft>
                          <a:spcPts val="0"/>
                        </a:spcAft>
                        <a:buClrTx/>
                        <a:buSzTx/>
                        <a:buFontTx/>
                        <a:buNone/>
                        <a:tabLst/>
                        <a:defRPr/>
                      </a:pP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動画内クイズ</a:t>
                      </a:r>
                      <a:r>
                        <a:rPr lang="en-US" altLang="ja-JP" sz="950" u="none" strike="noStrike" dirty="0">
                          <a:effectLst/>
                          <a:latin typeface="游ゴシック" panose="020B0400000000000000" pitchFamily="50" charset="-128"/>
                          <a:ea typeface="游ゴシック" panose="020B0400000000000000" pitchFamily="50" charset="-128"/>
                        </a:rPr>
                        <a:t>】</a:t>
                      </a:r>
                      <a:br>
                        <a:rPr lang="ja-JP" altLang="en-US" sz="950" u="none" strike="noStrike" dirty="0">
                          <a:effectLst/>
                          <a:latin typeface="游ゴシック" panose="020B0400000000000000" pitchFamily="50" charset="-128"/>
                          <a:ea typeface="游ゴシック" panose="020B0400000000000000" pitchFamily="50" charset="-128"/>
                        </a:rPr>
                      </a:b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柔道で</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試合の途中で選手たちが離れてしまったときは</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どうやって試合を続けるのでしょうか？</a:t>
                      </a:r>
                    </a:p>
                    <a:p>
                      <a:pPr marL="0" marR="0" lvl="0" indent="0" algn="l" defTabSz="914400" eaLnBrk="1" fontAlgn="auto" latinLnBrk="0" hangingPunct="1">
                        <a:lnSpc>
                          <a:spcPct val="120000"/>
                        </a:lnSpc>
                        <a:spcBef>
                          <a:spcPts val="0"/>
                        </a:spcBef>
                        <a:spcAft>
                          <a:spcPts val="0"/>
                        </a:spcAft>
                        <a:buClrTx/>
                        <a:buSzTx/>
                        <a:buFontTx/>
                        <a:buNone/>
                        <a:tabLst/>
                        <a:defRPr/>
                      </a:pP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答えは「審判が中断して</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試合開始の位置で組み直してから再開する」</a:t>
                      </a:r>
                    </a:p>
                    <a:p>
                      <a:pPr marL="0" marR="0" lvl="0" indent="0" algn="l" defTabSz="914400" eaLnBrk="1" fontAlgn="auto" latinLnBrk="0" hangingPunct="1">
                        <a:lnSpc>
                          <a:spcPct val="120000"/>
                        </a:lnSpc>
                        <a:spcBef>
                          <a:spcPts val="0"/>
                        </a:spcBef>
                        <a:spcAft>
                          <a:spcPts val="0"/>
                        </a:spcAft>
                        <a:buClrTx/>
                        <a:buSzTx/>
                        <a:buFontTx/>
                        <a:buNone/>
                        <a:tabLst/>
                        <a:defRPr/>
                      </a:pPr>
                      <a:endParaRPr lang="en-US" altLang="ja-JP" sz="950" u="none" strike="noStrike" dirty="0">
                        <a:effectLst/>
                        <a:latin typeface="游ゴシック" panose="020B0400000000000000" pitchFamily="50" charset="-128"/>
                        <a:ea typeface="游ゴシック" panose="020B0400000000000000" pitchFamily="50" charset="-128"/>
                      </a:endParaRPr>
                    </a:p>
                    <a:p>
                      <a:pPr marL="0" marR="0" lvl="0" indent="0" algn="l" defTabSz="914400" eaLnBrk="1" fontAlgn="auto" latinLnBrk="0" hangingPunct="1">
                        <a:lnSpc>
                          <a:spcPct val="120000"/>
                        </a:lnSpc>
                        <a:spcBef>
                          <a:spcPts val="0"/>
                        </a:spcBef>
                        <a:spcAft>
                          <a:spcPts val="0"/>
                        </a:spcAft>
                        <a:buClrTx/>
                        <a:buSzTx/>
                        <a:buFontTx/>
                        <a:buNone/>
                        <a:tabLst/>
                        <a:defRPr/>
                      </a:pPr>
                      <a:endParaRPr lang="en-US" altLang="ja-JP" sz="950" u="none" strike="noStrike" dirty="0">
                        <a:effectLst/>
                        <a:latin typeface="游ゴシック" panose="020B0400000000000000" pitchFamily="50" charset="-128"/>
                        <a:ea typeface="游ゴシック" panose="020B0400000000000000" pitchFamily="50" charset="-128"/>
                      </a:endParaRPr>
                    </a:p>
                    <a:p>
                      <a:pPr marL="0" marR="0" lvl="0" indent="0" algn="l" defTabSz="914400" eaLnBrk="1" fontAlgn="auto" latinLnBrk="0" hangingPunct="1">
                        <a:lnSpc>
                          <a:spcPct val="120000"/>
                        </a:lnSpc>
                        <a:spcBef>
                          <a:spcPts val="0"/>
                        </a:spcBef>
                        <a:spcAft>
                          <a:spcPts val="0"/>
                        </a:spcAft>
                        <a:buClrTx/>
                        <a:buSzTx/>
                        <a:buFontTx/>
                        <a:buNone/>
                        <a:tabLst/>
                        <a:defRPr/>
                      </a:pPr>
                      <a:endParaRPr lang="en-US" altLang="ja-JP" sz="950" u="none" strike="noStrike" dirty="0">
                        <a:effectLst/>
                        <a:latin typeface="游ゴシック" panose="020B0400000000000000" pitchFamily="50" charset="-128"/>
                        <a:ea typeface="游ゴシック" panose="020B0400000000000000" pitchFamily="50" charset="-128"/>
                      </a:endParaRPr>
                    </a:p>
                    <a:p>
                      <a:pPr marL="0" marR="0" lvl="0" indent="0" algn="l" defTabSz="914400" eaLnBrk="1" fontAlgn="auto" latinLnBrk="0" hangingPunct="1">
                        <a:lnSpc>
                          <a:spcPct val="120000"/>
                        </a:lnSpc>
                        <a:spcBef>
                          <a:spcPts val="0"/>
                        </a:spcBef>
                        <a:spcAft>
                          <a:spcPts val="0"/>
                        </a:spcAft>
                        <a:buClrTx/>
                        <a:buSzTx/>
                        <a:buFontTx/>
                        <a:buNone/>
                        <a:tabLst/>
                        <a:defRPr/>
                      </a:pPr>
                      <a:endParaRPr lang="en-US" altLang="ja-JP" sz="950" u="none" strike="noStrike" dirty="0">
                        <a:effectLst/>
                        <a:latin typeface="游ゴシック" panose="020B0400000000000000" pitchFamily="50" charset="-128"/>
                        <a:ea typeface="游ゴシック" panose="020B0400000000000000" pitchFamily="50" charset="-128"/>
                      </a:endParaRPr>
                    </a:p>
                    <a:p>
                      <a:pPr marL="0" marR="0" lvl="0" indent="0" algn="l" defTabSz="914400" eaLnBrk="1" fontAlgn="auto" latinLnBrk="0" hangingPunct="1">
                        <a:lnSpc>
                          <a:spcPct val="120000"/>
                        </a:lnSpc>
                        <a:spcBef>
                          <a:spcPts val="0"/>
                        </a:spcBef>
                        <a:spcAft>
                          <a:spcPts val="0"/>
                        </a:spcAft>
                        <a:buClrTx/>
                        <a:buSzTx/>
                        <a:buFontTx/>
                        <a:buNone/>
                        <a:tabLst/>
                        <a:defRPr/>
                      </a:pPr>
                      <a:endParaRPr lang="en-US" altLang="ja-JP" sz="950" u="none" strike="noStrike" dirty="0">
                        <a:effectLst/>
                        <a:latin typeface="游ゴシック" panose="020B0400000000000000" pitchFamily="50" charset="-128"/>
                        <a:ea typeface="游ゴシック" panose="020B0400000000000000" pitchFamily="50" charset="-128"/>
                      </a:endParaRPr>
                    </a:p>
                    <a:p>
                      <a:pPr marL="0" marR="0" lvl="0" indent="0" algn="l" defTabSz="914400" eaLnBrk="1" fontAlgn="auto" latinLnBrk="0" hangingPunct="1">
                        <a:lnSpc>
                          <a:spcPct val="120000"/>
                        </a:lnSpc>
                        <a:spcBef>
                          <a:spcPts val="0"/>
                        </a:spcBef>
                        <a:spcAft>
                          <a:spcPts val="0"/>
                        </a:spcAft>
                        <a:buClrTx/>
                        <a:buSzTx/>
                        <a:buFontTx/>
                        <a:buNone/>
                        <a:tabLst/>
                        <a:defRPr/>
                      </a:pPr>
                      <a:endParaRPr lang="en-US" altLang="ja-JP" sz="950" u="none" strike="noStrike" dirty="0">
                        <a:effectLst/>
                        <a:latin typeface="游ゴシック" panose="020B0400000000000000" pitchFamily="50" charset="-128"/>
                        <a:ea typeface="游ゴシック" panose="020B0400000000000000" pitchFamily="50" charset="-128"/>
                      </a:endParaRPr>
                    </a:p>
                    <a:p>
                      <a:pPr marL="0" marR="0" lvl="0" indent="0" algn="l" defTabSz="914400" eaLnBrk="1" fontAlgn="auto" latinLnBrk="0" hangingPunct="1">
                        <a:lnSpc>
                          <a:spcPct val="120000"/>
                        </a:lnSpc>
                        <a:spcBef>
                          <a:spcPts val="0"/>
                        </a:spcBef>
                        <a:spcAft>
                          <a:spcPts val="0"/>
                        </a:spcAft>
                        <a:buClrTx/>
                        <a:buSzTx/>
                        <a:buFontTx/>
                        <a:buNone/>
                        <a:tabLst/>
                        <a:defRPr/>
                      </a:pPr>
                      <a:endParaRPr lang="ja-JP" altLang="en-US" sz="950" u="none" strike="noStrike" dirty="0">
                        <a:effectLst/>
                        <a:latin typeface="游ゴシック" panose="020B0400000000000000" pitchFamily="50" charset="-128"/>
                        <a:ea typeface="游ゴシック" panose="020B0400000000000000" pitchFamily="50" charset="-128"/>
                      </a:endParaRPr>
                    </a:p>
                    <a:p>
                      <a:pPr marL="0" marR="0" lvl="0" indent="0" algn="l" defTabSz="914400" eaLnBrk="1" fontAlgn="auto" latinLnBrk="0" hangingPunct="1">
                        <a:lnSpc>
                          <a:spcPct val="120000"/>
                        </a:lnSpc>
                        <a:spcBef>
                          <a:spcPts val="0"/>
                        </a:spcBef>
                        <a:spcAft>
                          <a:spcPts val="0"/>
                        </a:spcAft>
                        <a:buClrTx/>
                        <a:buSzTx/>
                        <a:buFontTx/>
                        <a:buNone/>
                        <a:tabLst/>
                        <a:defRPr/>
                      </a:pP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動画内クイズ</a:t>
                      </a:r>
                      <a:r>
                        <a:rPr lang="en-US" altLang="ja-JP" sz="950" u="none" strike="noStrike" dirty="0">
                          <a:effectLst/>
                          <a:latin typeface="游ゴシック" panose="020B0400000000000000" pitchFamily="50" charset="-128"/>
                          <a:ea typeface="游ゴシック" panose="020B0400000000000000" pitchFamily="50" charset="-128"/>
                        </a:rPr>
                        <a:t>】</a:t>
                      </a: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ゴールボールは音を中心とした情報で競い合うスポーツですが</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次の音の中で一つだけ相手を惑わすために使うと反則になってしまう音があります。それは三つのうちどれでしょうか？</a:t>
                      </a:r>
                    </a:p>
                    <a:p>
                      <a:pPr marL="0" marR="0" lvl="0" indent="0" algn="l" defTabSz="914400" eaLnBrk="1" fontAlgn="auto" latinLnBrk="0" hangingPunct="1">
                        <a:lnSpc>
                          <a:spcPct val="120000"/>
                        </a:lnSpc>
                        <a:spcBef>
                          <a:spcPts val="0"/>
                        </a:spcBef>
                        <a:spcAft>
                          <a:spcPts val="0"/>
                        </a:spcAft>
                        <a:buClrTx/>
                        <a:buSzTx/>
                        <a:buFontTx/>
                        <a:buNone/>
                        <a:tabLst/>
                        <a:defRPr/>
                      </a:pPr>
                      <a:endParaRPr lang="ja-JP" altLang="en-US" sz="950" u="none" strike="noStrike" dirty="0">
                        <a:effectLst/>
                        <a:latin typeface="游ゴシック" panose="020B0400000000000000" pitchFamily="50" charset="-128"/>
                        <a:ea typeface="游ゴシック" panose="020B0400000000000000" pitchFamily="50" charset="-128"/>
                      </a:endParaRPr>
                    </a:p>
                    <a:p>
                      <a:pPr marL="0" marR="0" lvl="0" indent="0" algn="l" defTabSz="914400" eaLnBrk="1" fontAlgn="auto" latinLnBrk="0" hangingPunct="1">
                        <a:lnSpc>
                          <a:spcPct val="120000"/>
                        </a:lnSpc>
                        <a:spcBef>
                          <a:spcPts val="0"/>
                        </a:spcBef>
                        <a:spcAft>
                          <a:spcPts val="0"/>
                        </a:spcAft>
                        <a:buClrTx/>
                        <a:buSzTx/>
                        <a:buFontTx/>
                        <a:buNone/>
                        <a:tabLst/>
                        <a:defRPr/>
                      </a:pPr>
                      <a:r>
                        <a:rPr lang="ja-JP" altLang="en-US" sz="950" u="none" strike="noStrike" dirty="0">
                          <a:effectLst/>
                          <a:latin typeface="游ゴシック" panose="020B0400000000000000" pitchFamily="50" charset="-128"/>
                          <a:ea typeface="游ゴシック" panose="020B0400000000000000" pitchFamily="50" charset="-128"/>
                        </a:rPr>
                        <a:t>　①声　②足音　③ボールの音</a:t>
                      </a: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答えは「①声」</a:t>
                      </a:r>
                    </a:p>
                    <a:p>
                      <a:pPr marL="0" marR="0" lvl="0" indent="0" algn="l" defTabSz="914400" eaLnBrk="1" fontAlgn="auto" latinLnBrk="0" hangingPunct="1">
                        <a:lnSpc>
                          <a:spcPct val="120000"/>
                        </a:lnSpc>
                        <a:spcBef>
                          <a:spcPts val="0"/>
                        </a:spcBef>
                        <a:spcAft>
                          <a:spcPts val="0"/>
                        </a:spcAft>
                        <a:buClrTx/>
                        <a:buSzTx/>
                        <a:buFontTx/>
                        <a:buNone/>
                        <a:tabLst/>
                        <a:defRPr/>
                      </a:pPr>
                      <a:endParaRPr lang="en-US" altLang="ja-JP" sz="950" u="none" strike="noStrike" dirty="0">
                        <a:effectLst/>
                        <a:latin typeface="游ゴシック" panose="020B0400000000000000" pitchFamily="50" charset="-128"/>
                        <a:ea typeface="游ゴシック" panose="020B0400000000000000" pitchFamily="50" charset="-128"/>
                      </a:endParaRPr>
                    </a:p>
                    <a:p>
                      <a:pPr marL="0" marR="0" lvl="0" indent="0" algn="l" defTabSz="914400" eaLnBrk="1" fontAlgn="auto" latinLnBrk="0" hangingPunct="1">
                        <a:lnSpc>
                          <a:spcPct val="120000"/>
                        </a:lnSpc>
                        <a:spcBef>
                          <a:spcPts val="0"/>
                        </a:spcBef>
                        <a:spcAft>
                          <a:spcPts val="0"/>
                        </a:spcAft>
                        <a:buClrTx/>
                        <a:buSzTx/>
                        <a:buFontTx/>
                        <a:buNone/>
                        <a:tabLst/>
                        <a:defRPr/>
                      </a:pPr>
                      <a:endParaRPr lang="en-US" altLang="ja-JP" sz="950" u="none" strike="noStrike" dirty="0">
                        <a:effectLst/>
                        <a:latin typeface="游ゴシック" panose="020B0400000000000000" pitchFamily="50" charset="-128"/>
                        <a:ea typeface="游ゴシック" panose="020B0400000000000000" pitchFamily="50" charset="-128"/>
                      </a:endParaRPr>
                    </a:p>
                    <a:p>
                      <a:pPr>
                        <a:lnSpc>
                          <a:spcPct val="120000"/>
                        </a:lnSpc>
                      </a:pPr>
                      <a:endParaRPr kumimoji="1" lang="ja-JP" altLang="en-US" sz="950" dirty="0"/>
                    </a:p>
                  </a:txBody>
                  <a:tcPr>
                    <a:lnL w="6350" cap="flat" cmpd="sng" algn="ctr">
                      <a:solidFill>
                        <a:schemeClr val="tx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4">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４</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３</a:t>
                      </a:r>
                      <a:endParaRPr lang="en-US" altLang="ja-JP" sz="950" b="1"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■競技の紹介</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12700" cap="flat" cmpd="sng" algn="ctr">
                      <a:solidFill>
                        <a:schemeClr val="tx1">
                          <a:lumMod val="50000"/>
                          <a:lumOff val="50000"/>
                        </a:schemeClr>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・大会では</a:t>
                      </a:r>
                      <a:r>
                        <a:rPr lang="en-US" altLang="ja-JP" sz="950" u="none" strike="noStrike">
                          <a:effectLst/>
                          <a:latin typeface="游ゴシック" panose="020B0400000000000000" pitchFamily="50" charset="-128"/>
                          <a:ea typeface="游ゴシック" panose="020B0400000000000000" pitchFamily="50" charset="-128"/>
                        </a:rPr>
                        <a:t>18</a:t>
                      </a:r>
                      <a:r>
                        <a:rPr lang="ja-JP" altLang="en-US" sz="950" u="none" strike="noStrike">
                          <a:effectLst/>
                          <a:latin typeface="游ゴシック" panose="020B0400000000000000" pitchFamily="50" charset="-128"/>
                          <a:ea typeface="游ゴシック" panose="020B0400000000000000" pitchFamily="50" charset="-128"/>
                        </a:rPr>
                        <a:t>競技が行われる。</a:t>
                      </a:r>
                      <a:br>
                        <a:rPr lang="ja-JP" altLang="en-US" sz="950" u="none" strike="noStrike">
                          <a:effectLst/>
                          <a:latin typeface="游ゴシック" panose="020B0400000000000000" pitchFamily="50" charset="-128"/>
                          <a:ea typeface="游ゴシック" panose="020B0400000000000000" pitchFamily="50" charset="-128"/>
                        </a:rPr>
                      </a:br>
                      <a:r>
                        <a:rPr lang="ja-JP" altLang="en-US" sz="950" u="none" strike="noStrike">
                          <a:effectLst/>
                          <a:latin typeface="游ゴシック" panose="020B0400000000000000" pitchFamily="50" charset="-128"/>
                          <a:ea typeface="游ゴシック" panose="020B0400000000000000" pitchFamily="50" charset="-128"/>
                        </a:rPr>
                        <a:t>・パラスポーツとは</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障がいのある人たちが楽しめるように工夫されたスポーツ。</a:t>
                      </a:r>
                      <a:br>
                        <a:rPr lang="ja-JP" altLang="en-US" sz="950" u="none" strike="noStrike">
                          <a:effectLst/>
                          <a:latin typeface="游ゴシック" panose="020B0400000000000000" pitchFamily="50" charset="-128"/>
                          <a:ea typeface="游ゴシック" panose="020B0400000000000000" pitchFamily="50" charset="-128"/>
                        </a:rPr>
                      </a:br>
                      <a:r>
                        <a:rPr lang="ja-JP" altLang="en-US" sz="950" u="none" strike="noStrike">
                          <a:effectLst/>
                          <a:latin typeface="游ゴシック" panose="020B0400000000000000" pitchFamily="50" charset="-128"/>
                          <a:ea typeface="游ゴシック" panose="020B0400000000000000" pitchFamily="50" charset="-128"/>
                        </a:rPr>
                        <a:t>・⼀般のスポーツのルールを少し変えたり</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用具を工夫したりすることで</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障がいのある人たちも安全に楽しめるようになっている。最近では障がいがあってもなくても一緒に楽しめるスポーツとしても注目されている。</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endParaRPr lang="en-US" altLang="ja-JP" sz="950" u="none" strike="noStrike">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0188925"/>
                  </a:ext>
                </a:extLst>
              </a:tr>
              <a:tr h="1791360">
                <a:tc vMerge="1">
                  <a:txBody>
                    <a:bodyPr/>
                    <a:lstStyle/>
                    <a:p>
                      <a:endParaRPr kumimoji="1" lang="ja-JP" altLang="en-US"/>
                    </a:p>
                  </a:txBody>
                  <a:tcPr/>
                </a:tc>
                <a:tc vMerge="1">
                  <a:txBody>
                    <a:bodyPr/>
                    <a:lstStyle/>
                    <a:p>
                      <a:endParaRPr kumimoji="1" lang="ja-JP" altLang="en-US"/>
                    </a:p>
                  </a:txBody>
                  <a:tcPr/>
                </a:tc>
                <a:tc vMerge="1">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ルールの工夫例</a:t>
                      </a:r>
                      <a:r>
                        <a:rPr lang="en-US" altLang="ja-JP" sz="950" u="none" strike="noStrike" dirty="0">
                          <a:effectLst/>
                          <a:latin typeface="游ゴシック" panose="020B0400000000000000" pitchFamily="50" charset="-128"/>
                          <a:ea typeface="游ゴシック" panose="020B0400000000000000" pitchFamily="50" charset="-128"/>
                        </a:rPr>
                        <a:t>】</a:t>
                      </a: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・柔道</a:t>
                      </a: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パラスポーツの柔道は</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視覚障がい者の競技として行われる。ルールはオリンピックの柔道とほとんど同じだが</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目がよく見えなくても相手がどこにいるかわかるように</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最初はお互いに組んでから</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審判の「はじめ」の合図でスタートする。離れてしまったときは</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最初の位置で組み直してから再開する。</a:t>
                      </a: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20000"/>
                        </a:lnSpc>
                      </a:pP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・ブラインドフットボール</a:t>
                      </a: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ブラインドフットボールは</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視覚障がい者の競技として行われる。もともと全く見えない人しか出場できないが</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光なら感じることができるといった</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見え方による違いが出ないようにアイマスクをつけて</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ボールの音や仲間の声を頼りにしてプレーする。</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u="none" strike="noStrike">
                          <a:effectLst/>
                          <a:latin typeface="游ゴシック" panose="020B0400000000000000" pitchFamily="50" charset="-128"/>
                          <a:ea typeface="游ゴシック" panose="020B0400000000000000" pitchFamily="50" charset="-128"/>
                        </a:rPr>
                        <a:t>②アジアパラ競技大会</a:t>
                      </a:r>
                      <a:endParaRPr lang="en-US" altLang="ja-JP" sz="950"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ワークシートクイズ</a:t>
                      </a:r>
                      <a:br>
                        <a:rPr lang="ja-JP" altLang="en-US" sz="950" u="none" strike="noStrike">
                          <a:effectLst/>
                          <a:latin typeface="游ゴシック" panose="020B0400000000000000" pitchFamily="50" charset="-128"/>
                          <a:ea typeface="游ゴシック" panose="020B0400000000000000" pitchFamily="50" charset="-128"/>
                        </a:rPr>
                      </a:br>
                      <a:r>
                        <a:rPr lang="ja-JP" altLang="en-US" sz="950" u="none" strike="noStrike">
                          <a:effectLst/>
                          <a:latin typeface="游ゴシック" panose="020B0400000000000000" pitchFamily="50" charset="-128"/>
                          <a:ea typeface="游ゴシック" panose="020B0400000000000000" pitchFamily="50" charset="-128"/>
                        </a:rPr>
                        <a:t>第３問の解説</a:t>
                      </a:r>
                      <a:endParaRPr lang="en-US" altLang="ja-JP" sz="950" u="none" strike="noStrike">
                        <a:effectLst/>
                        <a:latin typeface="游ゴシック" panose="020B0400000000000000" pitchFamily="50" charset="-128"/>
                        <a:ea typeface="游ゴシック" panose="020B0400000000000000" pitchFamily="50" charset="-128"/>
                      </a:endParaRPr>
                    </a:p>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19583675"/>
                  </a:ext>
                </a:extLst>
              </a:tr>
              <a:tr h="1003952">
                <a:tc vMerge="1">
                  <a:txBody>
                    <a:bodyPr/>
                    <a:lstStyle/>
                    <a:p>
                      <a:endParaRPr kumimoji="1" lang="ja-JP" altLang="en-US"/>
                    </a:p>
                  </a:txBody>
                  <a:tcPr/>
                </a:tc>
                <a:tc vMerge="1">
                  <a:txBody>
                    <a:bodyPr/>
                    <a:lstStyle/>
                    <a:p>
                      <a:endParaRPr kumimoji="1" lang="ja-JP" altLang="en-US"/>
                    </a:p>
                  </a:txBody>
                  <a:tcPr/>
                </a:tc>
                <a:tc vMerge="1">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用具とサポートを用いた工夫例</a:t>
                      </a:r>
                      <a:r>
                        <a:rPr lang="en-US" altLang="ja-JP" sz="950" u="none" strike="noStrike" dirty="0">
                          <a:effectLst/>
                          <a:latin typeface="游ゴシック" panose="020B0400000000000000" pitchFamily="50" charset="-128"/>
                          <a:ea typeface="游ゴシック" panose="020B0400000000000000" pitchFamily="50" charset="-128"/>
                        </a:rPr>
                        <a:t>】</a:t>
                      </a: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・陸上競技</a:t>
                      </a: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陸上競技は</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車いすを使っている人や</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義足を使っている人</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視覚障がいのある人や知的障がいのある人など</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さまざまな障がいのある選手が出場する。自身の身体能力だけでなく車椅子や義足・義手といった用具を使いこなすテクニックも魅力の競技。</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7557783"/>
                  </a:ext>
                </a:extLst>
              </a:tr>
              <a:tr h="1951422">
                <a:tc vMerge="1">
                  <a:txBody>
                    <a:bodyPr/>
                    <a:lstStyle/>
                    <a:p>
                      <a:endParaRPr kumimoji="1" lang="ja-JP" altLang="en-US"/>
                    </a:p>
                  </a:txBody>
                  <a:tcPr/>
                </a:tc>
                <a:tc vMerge="1">
                  <a:txBody>
                    <a:bodyPr/>
                    <a:lstStyle/>
                    <a:p>
                      <a:endParaRPr kumimoji="1" lang="ja-JP" altLang="en-US"/>
                    </a:p>
                  </a:txBody>
                  <a:tcPr/>
                </a:tc>
                <a:tc vMerge="1">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障がいのある人のために考えられたスポーツ例</a:t>
                      </a:r>
                      <a:r>
                        <a:rPr lang="en-US" altLang="ja-JP" sz="950" u="none" strike="noStrike" dirty="0">
                          <a:effectLst/>
                          <a:latin typeface="游ゴシック" panose="020B0400000000000000" pitchFamily="50" charset="-128"/>
                          <a:ea typeface="游ゴシック" panose="020B0400000000000000" pitchFamily="50" charset="-128"/>
                        </a:rPr>
                        <a:t>】</a:t>
                      </a: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・ボッチャ</a:t>
                      </a: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重い障がいのある人ができるよう考え出されたスポーツで</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年齢</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性別</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障がいのあるなしにかかわらず</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すべての人が一緒に競い合える。ジャックボールという白いボールに</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赤・青それぞれのチームがボールを投げて</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いかに近づけるかを競う。</a:t>
                      </a: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20000"/>
                        </a:lnSpc>
                      </a:pP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・ゴールボール</a:t>
                      </a: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ゴールボールは視覚障がい者の競技で</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選手は</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視覚を完全に塞ぐアイシェードを装着してプレーする。鈴が入ったボールを転がし合い</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ゴールに入った得点を競う。静寂の中</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選手は視覚以外の感覚を最大限に研ぎ澄まし</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激しい攻防を繰り広げる。</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u="none" strike="noStrike" dirty="0">
                          <a:effectLst/>
                          <a:latin typeface="游ゴシック" panose="020B0400000000000000" pitchFamily="50" charset="-128"/>
                          <a:ea typeface="游ゴシック" panose="020B0400000000000000" pitchFamily="50" charset="-128"/>
                        </a:rPr>
                        <a:t>②アジアパラ競技大会</a:t>
                      </a: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ワークシートクイズ</a:t>
                      </a: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第２問の解説</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lnSpc>
                          <a:spcPct val="120000"/>
                        </a:lnSpc>
                      </a:pP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lnSpc>
                          <a:spcPct val="120000"/>
                        </a:lnSpc>
                      </a:pP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45539378"/>
                  </a:ext>
                </a:extLst>
              </a:tr>
              <a:tr h="875238">
                <a:tc vMerge="1">
                  <a:txBody>
                    <a:bodyPr/>
                    <a:lstStyle/>
                    <a:p>
                      <a:endParaRPr kumimoji="1" lang="ja-JP" altLang="en-US"/>
                    </a:p>
                  </a:txBody>
                  <a:tcPr>
                    <a:lnT w="6350" cap="flat" cmpd="sng" algn="ctr">
                      <a:solidFill>
                        <a:schemeClr val="tx1"/>
                      </a:solidFill>
                      <a:prstDash val="solid"/>
                      <a:round/>
                      <a:headEnd type="none" w="med" len="med"/>
                      <a:tailEnd type="none" w="med" len="med"/>
                    </a:lnT>
                  </a:tcPr>
                </a:tc>
                <a:tc vMerge="1">
                  <a:txBody>
                    <a:bodyPr/>
                    <a:lstStyle/>
                    <a:p>
                      <a:endParaRPr kumimoji="1" lang="ja-JP" altLang="en-US"/>
                    </a:p>
                  </a:txBody>
                  <a:tcPr>
                    <a:lnT w="6350" cap="flat" cmpd="sng" algn="ctr">
                      <a:solidFill>
                        <a:schemeClr val="tx1"/>
                      </a:solidFill>
                      <a:prstDash val="solid"/>
                      <a:round/>
                      <a:headEnd type="none" w="med" len="med"/>
                      <a:tailEnd type="none" w="med" len="med"/>
                    </a:lnT>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４</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４</a:t>
                      </a:r>
                      <a:endParaRPr lang="en-US" altLang="ja-JP" sz="950" b="1"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■競技会場の紹介</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p>
                      <a:pPr marL="0" marR="0" lvl="0" indent="0" algn="l" defTabSz="914400" eaLnBrk="1" fontAlgn="ctr" latinLnBrk="0" hangingPunct="1">
                        <a:lnSpc>
                          <a:spcPct val="120000"/>
                        </a:lnSpc>
                        <a:spcBef>
                          <a:spcPts val="0"/>
                        </a:spcBef>
                        <a:spcAft>
                          <a:spcPts val="0"/>
                        </a:spcAft>
                        <a:buClrTx/>
                        <a:buSzTx/>
                        <a:buFontTx/>
                        <a:buNone/>
                        <a:tabLst/>
                        <a:defRPr/>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12700" cap="flat" cmpd="sng" algn="ctr">
                      <a:solidFill>
                        <a:schemeClr val="tx1">
                          <a:lumMod val="50000"/>
                          <a:lumOff val="50000"/>
                        </a:schemeClr>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・競技は</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愛知県内を中心に</a:t>
                      </a:r>
                      <a:r>
                        <a:rPr lang="en-US" altLang="ja-JP" sz="950" u="none" strike="noStrike" dirty="0">
                          <a:effectLst/>
                          <a:latin typeface="游ゴシック" panose="020B0400000000000000" pitchFamily="50" charset="-128"/>
                          <a:ea typeface="游ゴシック" panose="020B0400000000000000" pitchFamily="50" charset="-128"/>
                        </a:rPr>
                        <a:t>19</a:t>
                      </a:r>
                      <a:r>
                        <a:rPr lang="ja-JP" altLang="en-US" sz="950" u="none" strike="noStrike" dirty="0">
                          <a:effectLst/>
                          <a:latin typeface="游ゴシック" panose="020B0400000000000000" pitchFamily="50" charset="-128"/>
                          <a:ea typeface="游ゴシック" panose="020B0400000000000000" pitchFamily="50" charset="-128"/>
                        </a:rPr>
                        <a:t>の会場で実施予定</a:t>
                      </a: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・名古屋市総合体育館では</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ボッチャ／名古屋市瑞穂公園陸上競技場では</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陸上競技／愛知国際アリーナでは車いすバスケットボール／名古屋市稲永スポーツセンターではパラフェンシングが行われる。</a:t>
                      </a: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・岡崎市の中央総合公園総合体育館では</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座位バレーボール／豊橋市にある総合体育館ではゴールボール／一宮市の総合体育館では</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バドミントン／刈谷市のウィングアリーナ刈谷では車いすラグビーが実施される。</a:t>
                      </a: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8727361"/>
                  </a:ext>
                </a:extLst>
              </a:tr>
              <a:tr h="448895">
                <a:tc vMerge="1">
                  <a:txBody>
                    <a:bodyPr/>
                    <a:lstStyle/>
                    <a:p>
                      <a:endParaRPr kumimoji="1" lang="ja-JP" altLang="en-US"/>
                    </a:p>
                  </a:txBody>
                  <a:tcPr>
                    <a:lnT w="6350" cap="flat" cmpd="sng" algn="ctr">
                      <a:solidFill>
                        <a:schemeClr val="tx1"/>
                      </a:solidFill>
                      <a:prstDash val="solid"/>
                      <a:round/>
                      <a:headEnd type="none" w="med" len="med"/>
                      <a:tailEnd type="none" w="med" len="med"/>
                    </a:lnT>
                  </a:tcPr>
                </a:tc>
                <a:tc vMerge="1">
                  <a:txBody>
                    <a:bodyPr/>
                    <a:lstStyle/>
                    <a:p>
                      <a:endParaRPr kumimoji="1" lang="ja-JP" altLang="en-US"/>
                    </a:p>
                  </a:txBody>
                  <a:tcPr>
                    <a:lnT w="6350" cap="flat" cmpd="sng" algn="ctr">
                      <a:solidFill>
                        <a:schemeClr val="tx1"/>
                      </a:solidFill>
                      <a:prstDash val="solid"/>
                      <a:round/>
                      <a:headEnd type="none" w="med" len="med"/>
                      <a:tailEnd type="none" w="med" len="med"/>
                    </a:lnT>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４</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５</a:t>
                      </a:r>
                      <a:endParaRPr lang="en-US" altLang="ja-JP" sz="950" b="1"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■参加する国と地域の紹介</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12700" cap="flat" cmpd="sng" algn="ctr">
                      <a:solidFill>
                        <a:schemeClr val="tx1">
                          <a:lumMod val="50000"/>
                          <a:lumOff val="50000"/>
                        </a:schemeClr>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・大会にはアジアの</a:t>
                      </a:r>
                      <a:r>
                        <a:rPr lang="en-US" altLang="ja-JP" sz="950" u="none" strike="noStrike" dirty="0">
                          <a:effectLst/>
                          <a:latin typeface="游ゴシック" panose="020B0400000000000000" pitchFamily="50" charset="-128"/>
                          <a:ea typeface="游ゴシック" panose="020B0400000000000000" pitchFamily="50" charset="-128"/>
                        </a:rPr>
                        <a:t>45</a:t>
                      </a:r>
                      <a:r>
                        <a:rPr lang="ja-JP" altLang="en-US" sz="950" u="none" strike="noStrike" dirty="0">
                          <a:effectLst/>
                          <a:latin typeface="游ゴシック" panose="020B0400000000000000" pitchFamily="50" charset="-128"/>
                          <a:ea typeface="游ゴシック" panose="020B0400000000000000" pitchFamily="50" charset="-128"/>
                        </a:rPr>
                        <a:t>の国と地域が参加を予定し</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参加国は開催回数を重ねるごとに増えている。</a:t>
                      </a:r>
                      <a:br>
                        <a:rPr lang="ja-JP" altLang="en-US" sz="950" u="none" strike="noStrike" dirty="0">
                          <a:effectLst/>
                          <a:latin typeface="游ゴシック" panose="020B0400000000000000" pitchFamily="50" charset="-128"/>
                          <a:ea typeface="游ゴシック" panose="020B0400000000000000" pitchFamily="50" charset="-128"/>
                        </a:rPr>
                      </a:br>
                      <a:r>
                        <a:rPr lang="ja-JP" altLang="en-US" sz="950" u="none" strike="noStrike" dirty="0">
                          <a:effectLst/>
                          <a:latin typeface="游ゴシック" panose="020B0400000000000000" pitchFamily="50" charset="-128"/>
                          <a:ea typeface="游ゴシック" panose="020B0400000000000000" pitchFamily="50" charset="-128"/>
                        </a:rPr>
                        <a:t>・愛知県と名古屋市では</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国籍や年齢</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障がいの有無にかかわらず</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多様性を認め合い</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誰もが暮らしやすいまちを目指して準備を進めている。様々な人たちが活躍できるように</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環境や仕組みが整えられた社会を作っていくにはどうすればよいのか</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私たち一人一人が考えるきっかけにしたい。</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別紙「中高生</a:t>
                      </a:r>
                      <a:r>
                        <a:rPr lang="en-US" altLang="ja-JP" sz="950" u="none" strike="noStrike" dirty="0">
                          <a:effectLst/>
                          <a:latin typeface="游ゴシック" panose="020B0400000000000000" pitchFamily="50" charset="-128"/>
                          <a:ea typeface="游ゴシック" panose="020B0400000000000000" pitchFamily="50" charset="-128"/>
                        </a:rPr>
                        <a:t>B</a:t>
                      </a:r>
                      <a:r>
                        <a:rPr lang="ja-JP" altLang="en-US" sz="950" u="none" strike="noStrike" dirty="0">
                          <a:effectLst/>
                          <a:latin typeface="游ゴシック" panose="020B0400000000000000" pitchFamily="50" charset="-128"/>
                          <a:ea typeface="游ゴシック" panose="020B0400000000000000" pitchFamily="50" charset="-128"/>
                        </a:rPr>
                        <a:t>：大会に参加する国・地域一覧」参照</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9672763"/>
                  </a:ext>
                </a:extLst>
              </a:tr>
              <a:tr h="898597">
                <a:tc>
                  <a:txBody>
                    <a:bodyPr/>
                    <a:lstStyle/>
                    <a:p>
                      <a:pPr algn="ctr" fontAlgn="ctr">
                        <a:lnSpc>
                          <a:spcPct val="120000"/>
                        </a:lnSpc>
                      </a:pPr>
                      <a:r>
                        <a:rPr lang="en-US" altLang="ja-JP" sz="1000" b="1" u="none" strike="noStrike">
                          <a:effectLst/>
                          <a:latin typeface="游ゴシック" panose="020B0400000000000000" pitchFamily="50" charset="-128"/>
                          <a:ea typeface="游ゴシック" panose="020B0400000000000000" pitchFamily="50" charset="-128"/>
                        </a:rPr>
                        <a:t>#Chapter5</a:t>
                      </a:r>
                      <a:r>
                        <a:rPr lang="ja-JP" altLang="en-US" sz="1000" b="1" u="none" strike="noStrike">
                          <a:effectLst/>
                          <a:latin typeface="游ゴシック" panose="020B0400000000000000" pitchFamily="50" charset="-128"/>
                          <a:ea typeface="游ゴシック" panose="020B0400000000000000" pitchFamily="50" charset="-128"/>
                        </a:rPr>
                        <a:t>　</a:t>
                      </a:r>
                      <a:br>
                        <a:rPr lang="ja-JP" altLang="en-US" sz="1000" b="1" u="none" strike="noStrike">
                          <a:effectLst/>
                          <a:latin typeface="游ゴシック" panose="020B0400000000000000" pitchFamily="50" charset="-128"/>
                          <a:ea typeface="游ゴシック" panose="020B0400000000000000" pitchFamily="50" charset="-128"/>
                        </a:rPr>
                      </a:br>
                      <a:r>
                        <a:rPr lang="ja-JP" altLang="en-US" sz="1000" b="1" u="none" strike="noStrike">
                          <a:effectLst/>
                          <a:latin typeface="游ゴシック" panose="020B0400000000000000" pitchFamily="50" charset="-128"/>
                          <a:ea typeface="游ゴシック" panose="020B0400000000000000" pitchFamily="50" charset="-128"/>
                        </a:rPr>
                        <a:t>愛知・名古屋が目指す</a:t>
                      </a:r>
                      <a:endParaRPr lang="en-US" altLang="ja-JP" sz="1000" b="1" u="none" strike="noStrike">
                        <a:effectLst/>
                        <a:latin typeface="游ゴシック" panose="020B0400000000000000" pitchFamily="50" charset="-128"/>
                        <a:ea typeface="游ゴシック" panose="020B0400000000000000" pitchFamily="50" charset="-128"/>
                      </a:endParaRPr>
                    </a:p>
                    <a:p>
                      <a:pPr algn="ctr" fontAlgn="ctr">
                        <a:lnSpc>
                          <a:spcPct val="120000"/>
                        </a:lnSpc>
                      </a:pPr>
                      <a:r>
                        <a:rPr lang="ja-JP" altLang="en-US" sz="1000" b="1" u="none" strike="noStrike">
                          <a:effectLst/>
                          <a:latin typeface="游ゴシック" panose="020B0400000000000000" pitchFamily="50" charset="-128"/>
                          <a:ea typeface="游ゴシック" panose="020B0400000000000000" pitchFamily="50" charset="-128"/>
                        </a:rPr>
                        <a:t>まちの姿</a:t>
                      </a:r>
                      <a:br>
                        <a:rPr lang="ja-JP" altLang="en-US" sz="1000" b="1" u="none" strike="noStrike">
                          <a:effectLst/>
                          <a:latin typeface="游ゴシック" panose="020B0400000000000000" pitchFamily="50" charset="-128"/>
                          <a:ea typeface="游ゴシック" panose="020B0400000000000000" pitchFamily="50" charset="-128"/>
                        </a:rPr>
                      </a:br>
                      <a:r>
                        <a:rPr lang="en-US" altLang="ja-JP" sz="1000" b="1" u="none" strike="noStrike">
                          <a:effectLst/>
                          <a:latin typeface="游ゴシック" panose="020B0400000000000000" pitchFamily="50" charset="-128"/>
                          <a:ea typeface="游ゴシック" panose="020B0400000000000000" pitchFamily="50" charset="-128"/>
                        </a:rPr>
                        <a:t>(1</a:t>
                      </a:r>
                      <a:r>
                        <a:rPr lang="ja-JP" altLang="en-US" sz="1000" b="1" u="none" strike="noStrike">
                          <a:effectLst/>
                          <a:latin typeface="游ゴシック" panose="020B0400000000000000" pitchFamily="50" charset="-128"/>
                          <a:ea typeface="游ゴシック" panose="020B0400000000000000" pitchFamily="50" charset="-128"/>
                        </a:rPr>
                        <a:t>分</a:t>
                      </a:r>
                      <a:r>
                        <a:rPr lang="en-US" altLang="ja-JP" sz="1000" b="1" u="none" strike="noStrike">
                          <a:effectLst/>
                          <a:latin typeface="游ゴシック" panose="020B0400000000000000" pitchFamily="50" charset="-128"/>
                          <a:ea typeface="游ゴシック" panose="020B0400000000000000" pitchFamily="50" charset="-128"/>
                        </a:rPr>
                        <a:t>)</a:t>
                      </a:r>
                      <a:endParaRPr lang="en-US" altLang="ja-JP" sz="1000" b="1"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最後に先生が</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大会後</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この街がどうなっていくかと問い</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みんなで考えてほしいと話した。発表後</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健太とかなでは競技や参加国についてさらに調べ</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ついに観戦。スポーツには「する</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みる</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ささえる</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しる」と</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多様な関わり方があり</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色んな人が関わることで大会の成功につながる。この続きはみんなの目でたしかめよう。</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５</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１</a:t>
                      </a:r>
                      <a:endParaRPr lang="en-US" altLang="ja-JP" sz="950" b="1" u="none" strike="noStrike">
                        <a:effectLst/>
                        <a:latin typeface="游ゴシック" panose="020B0400000000000000" pitchFamily="50" charset="-128"/>
                        <a:ea typeface="游ゴシック" panose="020B0400000000000000" pitchFamily="50" charset="-128"/>
                      </a:endParaRPr>
                    </a:p>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・大会を通じて</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愛知・名古屋は以下のような街にしたい。</a:t>
                      </a: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・スポーツに親しむ人が増え</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健康に暮らすとともに</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スポーツイベントが盛んな活気ある街。</a:t>
                      </a: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・地域の魅力が広まり</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観光客でにぎわう街。</a:t>
                      </a: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・様々なところで先端技術が活用され</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産業分野における存在感が高まる街。</a:t>
                      </a: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・絶え間なくイノベーションし続ける</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持続可能な街。</a:t>
                      </a: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・アジアとの交流が深まるとともに</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国際感覚豊かな人材が育つ街。</a:t>
                      </a: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・多様性を認め合い</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それぞれが個性と能力を発揮し</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活躍できる街。</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33031967"/>
                  </a:ext>
                </a:extLst>
              </a:tr>
            </a:tbl>
          </a:graphicData>
        </a:graphic>
      </p:graphicFrame>
      <p:sp>
        <p:nvSpPr>
          <p:cNvPr id="2" name="テキスト ボックス 1">
            <a:extLst>
              <a:ext uri="{FF2B5EF4-FFF2-40B4-BE49-F238E27FC236}">
                <a16:creationId xmlns:a16="http://schemas.microsoft.com/office/drawing/2014/main" id="{48EF7094-26B3-24D0-CAA8-1036325BF359}"/>
              </a:ext>
            </a:extLst>
          </p:cNvPr>
          <p:cNvSpPr txBox="1"/>
          <p:nvPr/>
        </p:nvSpPr>
        <p:spPr>
          <a:xfrm>
            <a:off x="10074275" y="10195260"/>
            <a:ext cx="4816928" cy="298608"/>
          </a:xfrm>
          <a:prstGeom prst="rect">
            <a:avLst/>
          </a:prstGeom>
          <a:noFill/>
        </p:spPr>
        <p:txBody>
          <a:bodyPr wrap="square">
            <a:spAutoFit/>
          </a:bodyPr>
          <a:lstStyle/>
          <a:p>
            <a:pPr marL="12700" marR="5080" indent="3175" algn="r">
              <a:lnSpc>
                <a:spcPct val="117900"/>
              </a:lnSpc>
              <a:spcBef>
                <a:spcPts val="100"/>
              </a:spcBef>
            </a:pPr>
            <a:r>
              <a:rPr lang="ja-JP" altLang="en-US" sz="900">
                <a:solidFill>
                  <a:srgbClr val="231916"/>
                </a:solidFill>
                <a:latin typeface="Yu Gothic" panose="020B0400000000000000" pitchFamily="34" charset="-128"/>
                <a:ea typeface="Yu Gothic" panose="020B0400000000000000" pitchFamily="34" charset="-128"/>
                <a:cs typeface="Noto Sans CJK JP Bold"/>
              </a:rPr>
              <a:t>中高生</a:t>
            </a:r>
            <a:r>
              <a:rPr lang="en-US" altLang="ja-JP" sz="900">
                <a:solidFill>
                  <a:srgbClr val="231916"/>
                </a:solidFill>
                <a:latin typeface="Yu Gothic" panose="020B0400000000000000" pitchFamily="34" charset="-128"/>
                <a:ea typeface="Yu Gothic" panose="020B0400000000000000" pitchFamily="34" charset="-128"/>
                <a:cs typeface="Noto Sans CJK JP Bold"/>
              </a:rPr>
              <a:t>A_</a:t>
            </a:r>
            <a:r>
              <a:rPr lang="ja-JP" altLang="en-US" sz="900">
                <a:solidFill>
                  <a:srgbClr val="231916"/>
                </a:solidFill>
                <a:latin typeface="Yu Gothic" panose="020B0400000000000000" pitchFamily="34" charset="-128"/>
                <a:ea typeface="Yu Gothic" panose="020B0400000000000000" pitchFamily="34" charset="-128"/>
                <a:cs typeface="Noto Sans CJK JP Bold"/>
              </a:rPr>
              <a:t>アジア競技大会・アジアパラ競技大会動画解説書　</a:t>
            </a:r>
            <a:r>
              <a:rPr lang="en-US" altLang="ja-JP" sz="1200" b="1">
                <a:solidFill>
                  <a:srgbClr val="231916"/>
                </a:solidFill>
                <a:latin typeface="Yu Gothic" panose="020B0400000000000000" pitchFamily="34" charset="-128"/>
                <a:ea typeface="Yu Gothic" panose="020B0400000000000000" pitchFamily="34" charset="-128"/>
                <a:cs typeface="Noto Sans CJK JP Bold"/>
              </a:rPr>
              <a:t>3/3</a:t>
            </a:r>
            <a:endParaRPr lang="ja-JP" altLang="en-US" sz="1200" b="1" baseline="3968">
              <a:latin typeface="Yu Gothic" panose="020B0400000000000000" pitchFamily="34" charset="-128"/>
              <a:ea typeface="Yu Gothic" panose="020B0400000000000000" pitchFamily="34" charset="-128"/>
              <a:cs typeface="Noto Sans CJK JP Regular"/>
            </a:endParaRPr>
          </a:p>
        </p:txBody>
      </p:sp>
    </p:spTree>
    <p:extLst>
      <p:ext uri="{BB962C8B-B14F-4D97-AF65-F5344CB8AC3E}">
        <p14:creationId xmlns:p14="http://schemas.microsoft.com/office/powerpoint/2010/main" val="2470628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2A8B8F92-D9FF-2AC9-74C1-7096B39F9CCB}"/>
              </a:ext>
            </a:extLst>
          </p:cNvPr>
          <p:cNvGraphicFramePr>
            <a:graphicFrameLocks noGrp="1"/>
          </p:cNvGraphicFramePr>
          <p:nvPr>
            <p:extLst>
              <p:ext uri="{D42A27DB-BD31-4B8C-83A1-F6EECF244321}">
                <p14:modId xmlns:p14="http://schemas.microsoft.com/office/powerpoint/2010/main" val="3163756177"/>
              </p:ext>
            </p:extLst>
          </p:nvPr>
        </p:nvGraphicFramePr>
        <p:xfrm>
          <a:off x="549524" y="1903359"/>
          <a:ext cx="14031951" cy="7856824"/>
        </p:xfrm>
        <a:graphic>
          <a:graphicData uri="http://schemas.openxmlformats.org/drawingml/2006/table">
            <a:tbl>
              <a:tblPr>
                <a:tableStyleId>{5C22544A-7EE6-4342-B048-85BDC9FD1C3A}</a:tableStyleId>
              </a:tblPr>
              <a:tblGrid>
                <a:gridCol w="1728000">
                  <a:extLst>
                    <a:ext uri="{9D8B030D-6E8A-4147-A177-3AD203B41FA5}">
                      <a16:colId xmlns:a16="http://schemas.microsoft.com/office/drawing/2014/main" val="929702080"/>
                    </a:ext>
                  </a:extLst>
                </a:gridCol>
                <a:gridCol w="2592000">
                  <a:extLst>
                    <a:ext uri="{9D8B030D-6E8A-4147-A177-3AD203B41FA5}">
                      <a16:colId xmlns:a16="http://schemas.microsoft.com/office/drawing/2014/main" val="2447147450"/>
                    </a:ext>
                  </a:extLst>
                </a:gridCol>
                <a:gridCol w="1584000">
                  <a:extLst>
                    <a:ext uri="{9D8B030D-6E8A-4147-A177-3AD203B41FA5}">
                      <a16:colId xmlns:a16="http://schemas.microsoft.com/office/drawing/2014/main" val="3022936771"/>
                    </a:ext>
                  </a:extLst>
                </a:gridCol>
                <a:gridCol w="6363951">
                  <a:extLst>
                    <a:ext uri="{9D8B030D-6E8A-4147-A177-3AD203B41FA5}">
                      <a16:colId xmlns:a16="http://schemas.microsoft.com/office/drawing/2014/main" val="3957735284"/>
                    </a:ext>
                  </a:extLst>
                </a:gridCol>
                <a:gridCol w="1764000">
                  <a:extLst>
                    <a:ext uri="{9D8B030D-6E8A-4147-A177-3AD203B41FA5}">
                      <a16:colId xmlns:a16="http://schemas.microsoft.com/office/drawing/2014/main" val="1793304366"/>
                    </a:ext>
                  </a:extLst>
                </a:gridCol>
              </a:tblGrid>
              <a:tr h="288000">
                <a:tc>
                  <a:txBody>
                    <a:bodyPr/>
                    <a:lstStyle/>
                    <a:p>
                      <a:pPr marL="0" marR="0" lvl="0" indent="0" algn="ctr" defTabSz="914400" eaLnBrk="1" fontAlgn="ctr" latinLnBrk="0" hangingPunct="1">
                        <a:lnSpc>
                          <a:spcPct val="100000"/>
                        </a:lnSpc>
                        <a:spcBef>
                          <a:spcPts val="0"/>
                        </a:spcBef>
                        <a:spcAft>
                          <a:spcPts val="0"/>
                        </a:spcAft>
                        <a:buClrTx/>
                        <a:buSzTx/>
                        <a:buFontTx/>
                        <a:buNone/>
                        <a:tabLst/>
                        <a:defRPr/>
                      </a:pPr>
                      <a:r>
                        <a:rPr lang="en-US" altLang="ja-JP" sz="1400" b="1" spc="95">
                          <a:solidFill>
                            <a:schemeClr val="bg1"/>
                          </a:solidFill>
                          <a:latin typeface="游ゴシック" panose="020B0400000000000000" pitchFamily="50" charset="-128"/>
                          <a:ea typeface="游ゴシック" panose="020B0400000000000000" pitchFamily="50" charset="-128"/>
                          <a:cs typeface="Noto Sans CJK JP Bold"/>
                        </a:rPr>
                        <a:t>【</a:t>
                      </a:r>
                      <a:r>
                        <a:rPr lang="ja-JP" altLang="en-US" sz="1400" b="1" spc="95">
                          <a:solidFill>
                            <a:schemeClr val="bg1"/>
                          </a:solidFill>
                          <a:latin typeface="游ゴシック" panose="020B0400000000000000" pitchFamily="50" charset="-128"/>
                          <a:ea typeface="游ゴシック" panose="020B0400000000000000" pitchFamily="50" charset="-128"/>
                          <a:cs typeface="Noto Sans CJK JP Bold"/>
                        </a:rPr>
                        <a:t>全</a:t>
                      </a:r>
                      <a:r>
                        <a:rPr lang="en-US" altLang="ja-JP" sz="1400" b="1" spc="95">
                          <a:solidFill>
                            <a:schemeClr val="bg1"/>
                          </a:solidFill>
                          <a:latin typeface="游ゴシック" panose="020B0400000000000000" pitchFamily="50" charset="-128"/>
                          <a:ea typeface="游ゴシック" panose="020B0400000000000000" pitchFamily="50" charset="-128"/>
                          <a:cs typeface="Noto Sans CJK JP Bold"/>
                        </a:rPr>
                        <a:t>20</a:t>
                      </a:r>
                      <a:r>
                        <a:rPr lang="ja-JP" altLang="en-US" sz="1400" b="1" spc="95">
                          <a:solidFill>
                            <a:schemeClr val="bg1"/>
                          </a:solidFill>
                          <a:latin typeface="游ゴシック" panose="020B0400000000000000" pitchFamily="50" charset="-128"/>
                          <a:ea typeface="游ゴシック" panose="020B0400000000000000" pitchFamily="50" charset="-128"/>
                          <a:cs typeface="Noto Sans CJK JP Bold"/>
                        </a:rPr>
                        <a:t>分</a:t>
                      </a:r>
                      <a:r>
                        <a:rPr lang="en-US" altLang="ja-JP" sz="1400" b="1" spc="95">
                          <a:solidFill>
                            <a:schemeClr val="bg1"/>
                          </a:solidFill>
                          <a:latin typeface="游ゴシック" panose="020B0400000000000000" pitchFamily="50" charset="-128"/>
                          <a:ea typeface="游ゴシック" panose="020B0400000000000000" pitchFamily="50" charset="-128"/>
                          <a:cs typeface="Noto Sans CJK JP Bold"/>
                        </a:rPr>
                        <a:t>】</a:t>
                      </a:r>
                      <a:endParaRPr lang="ja-JP" altLang="en-US" sz="1400">
                        <a:solidFill>
                          <a:schemeClr val="bg1"/>
                        </a:solidFill>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solidFill>
                  </a:tcPr>
                </a:tc>
                <a:tc>
                  <a:txBody>
                    <a:bodyPr/>
                    <a:lstStyle/>
                    <a:p>
                      <a:pPr algn="ctr" fontAlgn="ctr"/>
                      <a:r>
                        <a:rPr lang="ja-JP" altLang="en-US" sz="950" b="1" u="none" strike="noStrike">
                          <a:solidFill>
                            <a:schemeClr val="bg1"/>
                          </a:solidFill>
                          <a:effectLst/>
                          <a:latin typeface="游ゴシック" panose="020B0400000000000000" pitchFamily="50" charset="-128"/>
                          <a:ea typeface="游ゴシック" panose="020B0400000000000000" pitchFamily="50" charset="-128"/>
                        </a:rPr>
                        <a:t>あらすじ</a:t>
                      </a: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solidFill>
                  </a:tcPr>
                </a:tc>
                <a:tc gridSpan="2">
                  <a:txBody>
                    <a:bodyPr/>
                    <a:lstStyle/>
                    <a:p>
                      <a:pPr algn="ctr" fontAlgn="ctr"/>
                      <a:r>
                        <a:rPr lang="ja-JP" altLang="en-US" sz="950" b="1" u="none" strike="noStrike">
                          <a:solidFill>
                            <a:schemeClr val="bg1"/>
                          </a:solidFill>
                          <a:effectLst/>
                          <a:latin typeface="游ゴシック" panose="020B0400000000000000" pitchFamily="50" charset="-128"/>
                          <a:ea typeface="游ゴシック" panose="020B0400000000000000" pitchFamily="50" charset="-128"/>
                        </a:rPr>
                        <a:t>動画から学べる内容</a:t>
                      </a: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solidFill>
                  </a:tcPr>
                </a:tc>
                <a:tc hMerge="1">
                  <a:txBody>
                    <a:bodyPr/>
                    <a:lstStyle/>
                    <a:p>
                      <a:pPr algn="ctr" fontAlgn="ct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950" b="1" u="none" strike="noStrike">
                          <a:solidFill>
                            <a:schemeClr val="bg1"/>
                          </a:solidFill>
                          <a:effectLst/>
                          <a:latin typeface="游ゴシック" panose="020B0400000000000000" pitchFamily="50" charset="-128"/>
                          <a:ea typeface="游ゴシック" panose="020B0400000000000000" pitchFamily="50" charset="-128"/>
                        </a:rPr>
                        <a:t>ワークシートとの関連</a:t>
                      </a: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solidFill>
                  </a:tcPr>
                </a:tc>
                <a:extLst>
                  <a:ext uri="{0D108BD9-81ED-4DB2-BD59-A6C34878D82A}">
                    <a16:rowId xmlns:a16="http://schemas.microsoft.com/office/drawing/2014/main" val="1744721518"/>
                  </a:ext>
                </a:extLst>
              </a:tr>
              <a:tr h="638937">
                <a:tc>
                  <a:txBody>
                    <a:bodyPr/>
                    <a:lstStyle/>
                    <a:p>
                      <a:pPr algn="ctr" fontAlgn="ctr">
                        <a:lnSpc>
                          <a:spcPct val="120000"/>
                        </a:lnSpc>
                      </a:pPr>
                      <a:endParaRPr lang="en-US" altLang="ja-JP" sz="1000" b="1" u="none" strike="noStrike">
                        <a:effectLst/>
                        <a:latin typeface="游ゴシック" panose="020B0400000000000000" pitchFamily="50" charset="-128"/>
                        <a:ea typeface="游ゴシック" panose="020B0400000000000000" pitchFamily="50" charset="-128"/>
                      </a:endParaRPr>
                    </a:p>
                    <a:p>
                      <a:pPr algn="ctr" fontAlgn="ctr">
                        <a:lnSpc>
                          <a:spcPct val="120000"/>
                        </a:lnSpc>
                      </a:pPr>
                      <a:r>
                        <a:rPr lang="ja-JP" altLang="en-US" sz="1000" b="1" u="none" strike="noStrike">
                          <a:effectLst/>
                          <a:latin typeface="游ゴシック" panose="020B0400000000000000" pitchFamily="50" charset="-128"/>
                          <a:ea typeface="游ゴシック" panose="020B0400000000000000" pitchFamily="50" charset="-128"/>
                        </a:rPr>
                        <a:t>＃オープニング</a:t>
                      </a:r>
                      <a:br>
                        <a:rPr lang="ja-JP" altLang="en-US" sz="1000" b="1" u="none" strike="noStrike">
                          <a:effectLst/>
                          <a:latin typeface="游ゴシック" panose="020B0400000000000000" pitchFamily="50" charset="-128"/>
                          <a:ea typeface="游ゴシック" panose="020B0400000000000000" pitchFamily="50" charset="-128"/>
                        </a:rPr>
                      </a:br>
                      <a:r>
                        <a:rPr lang="en-US" altLang="ja-JP" sz="1000" b="1" u="none" strike="noStrike">
                          <a:effectLst/>
                          <a:latin typeface="游ゴシック" panose="020B0400000000000000" pitchFamily="50" charset="-128"/>
                          <a:ea typeface="游ゴシック" panose="020B0400000000000000" pitchFamily="50" charset="-128"/>
                        </a:rPr>
                        <a:t>(1</a:t>
                      </a:r>
                      <a:r>
                        <a:rPr lang="ja-JP" altLang="en-US" sz="1000" b="1" u="none" strike="noStrike">
                          <a:effectLst/>
                          <a:latin typeface="游ゴシック" panose="020B0400000000000000" pitchFamily="50" charset="-128"/>
                          <a:ea typeface="游ゴシック" panose="020B0400000000000000" pitchFamily="50" charset="-128"/>
                        </a:rPr>
                        <a:t>分</a:t>
                      </a:r>
                      <a:r>
                        <a:rPr lang="en-US" altLang="ja-JP" sz="1000" b="1" u="none" strike="noStrike">
                          <a:effectLst/>
                          <a:latin typeface="游ゴシック" panose="020B0400000000000000" pitchFamily="50" charset="-128"/>
                          <a:ea typeface="游ゴシック" panose="020B0400000000000000" pitchFamily="50" charset="-128"/>
                        </a:rPr>
                        <a:t>)</a:t>
                      </a:r>
                      <a:endParaRPr lang="en-US" altLang="ja-JP" sz="1000" b="1"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lvl="0" algn="l" fontAlgn="ctr">
                        <a:lnSpc>
                          <a:spcPct val="120000"/>
                        </a:lnSpc>
                      </a:pPr>
                      <a:r>
                        <a:rPr lang="en-US" altLang="ja-JP" sz="950" b="0" i="0" u="none" strike="noStrike">
                          <a:solidFill>
                            <a:srgbClr val="000000"/>
                          </a:solidFill>
                          <a:effectLst/>
                          <a:latin typeface="游ゴシック" panose="020B0400000000000000" pitchFamily="50" charset="-128"/>
                          <a:ea typeface="游ゴシック" panose="020B0400000000000000" pitchFamily="50" charset="-128"/>
                        </a:rPr>
                        <a:t>2026</a:t>
                      </a: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年のアジア競技大会とアジアパラ競技大会にはアジアの</a:t>
                      </a:r>
                      <a:r>
                        <a:rPr lang="en-US" altLang="ja-JP" sz="950" b="0" i="0" u="none" strike="noStrike">
                          <a:solidFill>
                            <a:srgbClr val="000000"/>
                          </a:solidFill>
                          <a:effectLst/>
                          <a:latin typeface="游ゴシック" panose="020B0400000000000000" pitchFamily="50" charset="-128"/>
                          <a:ea typeface="游ゴシック" panose="020B0400000000000000" pitchFamily="50" charset="-128"/>
                        </a:rPr>
                        <a:t>45</a:t>
                      </a: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の国と地域が参加するため</a:t>
                      </a:r>
                      <a:r>
                        <a:rPr lang="en-US" altLang="ja-JP" sz="95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アジア出身のクラスメイトたちが盛り上がっている。そこで</a:t>
                      </a:r>
                      <a:r>
                        <a:rPr lang="en-US" altLang="ja-JP" sz="95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彼らは今度のグループ発表会のテーマを「アジアの国と地域について」にしようと決めた。</a:t>
                      </a: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3807919"/>
                  </a:ext>
                </a:extLst>
              </a:tr>
              <a:tr h="638937">
                <a:tc>
                  <a:txBody>
                    <a:bodyPr/>
                    <a:lstStyle/>
                    <a:p>
                      <a:pPr algn="ctr" fontAlgn="ctr">
                        <a:lnSpc>
                          <a:spcPct val="120000"/>
                        </a:lnSpc>
                      </a:pPr>
                      <a:r>
                        <a:rPr lang="ja-JP" altLang="en-US" sz="1000" b="1" u="none" strike="noStrike">
                          <a:effectLst/>
                          <a:latin typeface="游ゴシック" panose="020B0400000000000000" pitchFamily="50" charset="-128"/>
                          <a:ea typeface="游ゴシック" panose="020B0400000000000000" pitchFamily="50" charset="-128"/>
                        </a:rPr>
                        <a:t>＃</a:t>
                      </a:r>
                      <a:r>
                        <a:rPr lang="en-US" altLang="ja-JP" sz="1000" b="1" u="none" strike="noStrike">
                          <a:effectLst/>
                          <a:latin typeface="游ゴシック" panose="020B0400000000000000" pitchFamily="50" charset="-128"/>
                          <a:ea typeface="游ゴシック" panose="020B0400000000000000" pitchFamily="50" charset="-128"/>
                        </a:rPr>
                        <a:t>Chapter</a:t>
                      </a:r>
                      <a:r>
                        <a:rPr lang="ja-JP" altLang="en-US" sz="1000" b="1" u="none" strike="noStrike">
                          <a:effectLst/>
                          <a:latin typeface="游ゴシック" panose="020B0400000000000000" pitchFamily="50" charset="-128"/>
                          <a:ea typeface="游ゴシック" panose="020B0400000000000000" pitchFamily="50" charset="-128"/>
                        </a:rPr>
                        <a:t>１ </a:t>
                      </a:r>
                      <a:br>
                        <a:rPr lang="ja-JP" altLang="en-US" sz="1000" b="1" u="none" strike="noStrike">
                          <a:effectLst/>
                          <a:latin typeface="游ゴシック" panose="020B0400000000000000" pitchFamily="50" charset="-128"/>
                          <a:ea typeface="游ゴシック" panose="020B0400000000000000" pitchFamily="50" charset="-128"/>
                        </a:rPr>
                      </a:br>
                      <a:r>
                        <a:rPr lang="ja-JP" altLang="en-US" sz="1000" b="1" u="none" strike="noStrike">
                          <a:effectLst/>
                          <a:latin typeface="游ゴシック" panose="020B0400000000000000" pitchFamily="50" charset="-128"/>
                          <a:ea typeface="游ゴシック" panose="020B0400000000000000" pitchFamily="50" charset="-128"/>
                        </a:rPr>
                        <a:t>アジアの全体像</a:t>
                      </a:r>
                      <a:br>
                        <a:rPr lang="ja-JP" altLang="en-US" sz="1000" b="1" u="none" strike="noStrike">
                          <a:effectLst/>
                          <a:latin typeface="游ゴシック" panose="020B0400000000000000" pitchFamily="50" charset="-128"/>
                          <a:ea typeface="游ゴシック" panose="020B0400000000000000" pitchFamily="50" charset="-128"/>
                        </a:rPr>
                      </a:br>
                      <a:r>
                        <a:rPr lang="en-US" altLang="ja-JP" sz="1000" b="1" u="none" strike="noStrike">
                          <a:effectLst/>
                          <a:latin typeface="游ゴシック" panose="020B0400000000000000" pitchFamily="50" charset="-128"/>
                          <a:ea typeface="游ゴシック" panose="020B0400000000000000" pitchFamily="50" charset="-128"/>
                        </a:rPr>
                        <a:t>(2</a:t>
                      </a:r>
                      <a:r>
                        <a:rPr lang="ja-JP" altLang="en-US" sz="1000" b="1" u="none" strike="noStrike">
                          <a:effectLst/>
                          <a:latin typeface="游ゴシック" panose="020B0400000000000000" pitchFamily="50" charset="-128"/>
                          <a:ea typeface="游ゴシック" panose="020B0400000000000000" pitchFamily="50" charset="-128"/>
                        </a:rPr>
                        <a:t>分</a:t>
                      </a:r>
                      <a:r>
                        <a:rPr lang="en-US" altLang="ja-JP" sz="1000" b="1" u="none" strike="noStrike">
                          <a:effectLst/>
                          <a:latin typeface="游ゴシック" panose="020B0400000000000000" pitchFamily="50" charset="-128"/>
                          <a:ea typeface="游ゴシック" panose="020B0400000000000000" pitchFamily="50" charset="-128"/>
                        </a:rPr>
                        <a:t>)</a:t>
                      </a:r>
                      <a:endParaRPr lang="en-US" altLang="ja-JP" sz="1000" b="1"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lvl="0"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まずは</a:t>
                      </a:r>
                      <a:r>
                        <a:rPr lang="en-US" altLang="ja-JP" sz="950" u="none" strike="noStrike">
                          <a:effectLst/>
                          <a:latin typeface="游ゴシック" panose="020B0400000000000000" pitchFamily="50" charset="-128"/>
                          <a:ea typeface="游ゴシック" panose="020B0400000000000000" pitchFamily="50" charset="-128"/>
                        </a:rPr>
                        <a:t>,6</a:t>
                      </a:r>
                      <a:r>
                        <a:rPr lang="ja-JP" altLang="en-US" sz="950" u="none" strike="noStrike">
                          <a:effectLst/>
                          <a:latin typeface="游ゴシック" panose="020B0400000000000000" pitchFamily="50" charset="-128"/>
                          <a:ea typeface="游ゴシック" panose="020B0400000000000000" pitchFamily="50" charset="-128"/>
                        </a:rPr>
                        <a:t>人でアジアの全体像について話をすることにした。</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r>
                        <a:rPr lang="ja-JP" altLang="en-US" sz="950" b="1" u="none" strike="noStrike">
                          <a:effectLst/>
                          <a:latin typeface="游ゴシック" panose="020B0400000000000000" pitchFamily="50" charset="-128"/>
                          <a:ea typeface="游ゴシック" panose="020B0400000000000000" pitchFamily="50" charset="-128"/>
                        </a:rPr>
                        <a:t>１</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１</a:t>
                      </a:r>
                      <a:endParaRPr lang="en-US" altLang="ja-JP" sz="950" b="1"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■アジアの地理・気候</a:t>
                      </a:r>
                      <a:endParaRPr lang="en-US" altLang="ja-JP" sz="950" u="none" strike="noStrike">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・アジアは世界六大州の中で最も大きな州である。</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・アジアの国や地域には様々な気候と地形がある。</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・アジアの東部から南部にかけては雨が多い。</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・肥沃な土壌が広がっている。</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・古代より人口が非常に多い地域であり</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現代においても世界最大の人口密集地域である。</a:t>
                      </a: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10000"/>
                        </a:lnSpc>
                      </a:pP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日本</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ウズベキスタン</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ベトナム</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,UAE,</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中国</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インドの場所が示される</a:t>
                      </a:r>
                      <a:r>
                        <a:rPr lang="ja-JP" altLang="en-US" sz="950" u="none" strike="noStrike" dirty="0">
                          <a:effectLst/>
                          <a:latin typeface="游ゴシック" panose="020B0400000000000000" pitchFamily="50" charset="-128"/>
                          <a:ea typeface="游ゴシック" panose="020B0400000000000000" pitchFamily="50" charset="-128"/>
                        </a:rPr>
                        <a:t>。</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4307869"/>
                  </a:ext>
                </a:extLst>
              </a:tr>
              <a:tr h="884668">
                <a:tc rowSpan="5">
                  <a:txBody>
                    <a:bodyPr/>
                    <a:lstStyle/>
                    <a:p>
                      <a:pPr algn="ctr" fontAlgn="ctr">
                        <a:lnSpc>
                          <a:spcPct val="120000"/>
                        </a:lnSpc>
                      </a:pPr>
                      <a:r>
                        <a:rPr lang="ja-JP" altLang="en-US" sz="1000" b="1" u="none" strike="noStrike" dirty="0">
                          <a:effectLst/>
                          <a:latin typeface="游ゴシック" panose="020B0400000000000000" pitchFamily="50" charset="-128"/>
                          <a:ea typeface="游ゴシック" panose="020B0400000000000000" pitchFamily="50" charset="-128"/>
                        </a:rPr>
                        <a:t>＃</a:t>
                      </a:r>
                      <a:r>
                        <a:rPr lang="en-US" altLang="ja-JP" sz="1000" b="1" u="none" strike="noStrike" dirty="0">
                          <a:effectLst/>
                          <a:latin typeface="游ゴシック" panose="020B0400000000000000" pitchFamily="50" charset="-128"/>
                          <a:ea typeface="游ゴシック" panose="020B0400000000000000" pitchFamily="50" charset="-128"/>
                        </a:rPr>
                        <a:t>Chapter 2</a:t>
                      </a:r>
                      <a:r>
                        <a:rPr lang="ja-JP" altLang="en-US" sz="1000" b="1" u="none" strike="noStrike" dirty="0">
                          <a:effectLst/>
                          <a:latin typeface="游ゴシック" panose="020B0400000000000000" pitchFamily="50" charset="-128"/>
                          <a:ea typeface="游ゴシック" panose="020B0400000000000000" pitchFamily="50" charset="-128"/>
                        </a:rPr>
                        <a:t>　</a:t>
                      </a:r>
                      <a:br>
                        <a:rPr lang="ja-JP" altLang="en-US" sz="1000" b="1" u="none" strike="noStrike" dirty="0">
                          <a:effectLst/>
                          <a:latin typeface="游ゴシック" panose="020B0400000000000000" pitchFamily="50" charset="-128"/>
                          <a:ea typeface="游ゴシック" panose="020B0400000000000000" pitchFamily="50" charset="-128"/>
                        </a:rPr>
                      </a:br>
                      <a:r>
                        <a:rPr lang="ja-JP" altLang="en-US" sz="1000" b="1" u="none" strike="noStrike" dirty="0">
                          <a:effectLst/>
                          <a:latin typeface="游ゴシック" panose="020B0400000000000000" pitchFamily="50" charset="-128"/>
                          <a:ea typeface="游ゴシック" panose="020B0400000000000000" pitchFamily="50" charset="-128"/>
                        </a:rPr>
                        <a:t>アジアの国と地域</a:t>
                      </a:r>
                      <a:br>
                        <a:rPr lang="ja-JP" altLang="en-US" sz="1000" b="1" u="none" strike="noStrike" dirty="0">
                          <a:effectLst/>
                          <a:latin typeface="游ゴシック" panose="020B0400000000000000" pitchFamily="50" charset="-128"/>
                          <a:ea typeface="游ゴシック" panose="020B0400000000000000" pitchFamily="50" charset="-128"/>
                        </a:rPr>
                      </a:br>
                      <a:r>
                        <a:rPr lang="en-US" altLang="ja-JP" sz="1000" b="1" u="none" strike="noStrike" dirty="0">
                          <a:effectLst/>
                          <a:latin typeface="游ゴシック" panose="020B0400000000000000" pitchFamily="50" charset="-128"/>
                          <a:ea typeface="游ゴシック" panose="020B0400000000000000" pitchFamily="50" charset="-128"/>
                        </a:rPr>
                        <a:t>(</a:t>
                      </a:r>
                      <a:r>
                        <a:rPr lang="ja-JP" altLang="en-US" sz="1000" b="1" u="none" strike="noStrike" dirty="0">
                          <a:effectLst/>
                          <a:latin typeface="游ゴシック" panose="020B0400000000000000" pitchFamily="50" charset="-128"/>
                          <a:ea typeface="游ゴシック" panose="020B0400000000000000" pitchFamily="50" charset="-128"/>
                        </a:rPr>
                        <a:t>地理</a:t>
                      </a:r>
                      <a:r>
                        <a:rPr lang="en-US" altLang="ja-JP" sz="1000" b="1" u="none" strike="noStrike" dirty="0">
                          <a:effectLst/>
                          <a:latin typeface="游ゴシック" panose="020B0400000000000000" pitchFamily="50" charset="-128"/>
                          <a:ea typeface="游ゴシック" panose="020B0400000000000000" pitchFamily="50" charset="-128"/>
                        </a:rPr>
                        <a:t>,</a:t>
                      </a:r>
                      <a:r>
                        <a:rPr lang="ja-JP" altLang="en-US" sz="1000" b="1" u="none" strike="noStrike" dirty="0">
                          <a:effectLst/>
                          <a:latin typeface="游ゴシック" panose="020B0400000000000000" pitchFamily="50" charset="-128"/>
                          <a:ea typeface="游ゴシック" panose="020B0400000000000000" pitchFamily="50" charset="-128"/>
                        </a:rPr>
                        <a:t>言語</a:t>
                      </a:r>
                      <a:r>
                        <a:rPr lang="en-US" altLang="ja-JP" sz="1000" b="1" u="none" strike="noStrike" dirty="0">
                          <a:effectLst/>
                          <a:latin typeface="游ゴシック" panose="020B0400000000000000" pitchFamily="50" charset="-128"/>
                          <a:ea typeface="游ゴシック" panose="020B0400000000000000" pitchFamily="50" charset="-128"/>
                        </a:rPr>
                        <a:t>)</a:t>
                      </a:r>
                      <a:br>
                        <a:rPr lang="ja-JP" altLang="en-US" sz="1000" b="1" u="none" strike="noStrike" dirty="0">
                          <a:effectLst/>
                          <a:latin typeface="游ゴシック" panose="020B0400000000000000" pitchFamily="50" charset="-128"/>
                          <a:ea typeface="游ゴシック" panose="020B0400000000000000" pitchFamily="50" charset="-128"/>
                        </a:rPr>
                      </a:br>
                      <a:r>
                        <a:rPr lang="en-US" altLang="ja-JP" sz="1000" b="1" u="none" strike="noStrike" dirty="0">
                          <a:effectLst/>
                          <a:latin typeface="游ゴシック" panose="020B0400000000000000" pitchFamily="50" charset="-128"/>
                          <a:ea typeface="游ゴシック" panose="020B0400000000000000" pitchFamily="50" charset="-128"/>
                        </a:rPr>
                        <a:t>(10</a:t>
                      </a:r>
                      <a:r>
                        <a:rPr lang="ja-JP" altLang="en-US" sz="1000" b="1" u="none" strike="noStrike" dirty="0">
                          <a:effectLst/>
                          <a:latin typeface="游ゴシック" panose="020B0400000000000000" pitchFamily="50" charset="-128"/>
                          <a:ea typeface="游ゴシック" panose="020B0400000000000000" pitchFamily="50" charset="-128"/>
                        </a:rPr>
                        <a:t>分</a:t>
                      </a:r>
                      <a:r>
                        <a:rPr lang="en-US" altLang="ja-JP" sz="1000" b="1" u="none" strike="noStrike" dirty="0">
                          <a:effectLst/>
                          <a:latin typeface="游ゴシック" panose="020B0400000000000000" pitchFamily="50" charset="-128"/>
                          <a:ea typeface="游ゴシック" panose="020B0400000000000000" pitchFamily="50" charset="-128"/>
                        </a:rPr>
                        <a:t>)</a:t>
                      </a:r>
                      <a:endParaRPr lang="en-US" altLang="ja-JP" sz="1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5">
                  <a:txBody>
                    <a:bodyPr/>
                    <a:lstStyle/>
                    <a:p>
                      <a:pPr lvl="0" algn="l" fontAlgn="ctr">
                        <a:lnSpc>
                          <a:spcPct val="120000"/>
                        </a:lnSpc>
                      </a:pPr>
                      <a:endParaRPr lang="en-US" altLang="ja-JP" sz="950" u="none" strike="noStrike">
                        <a:effectLst/>
                        <a:latin typeface="游ゴシック" panose="020B0400000000000000" pitchFamily="50" charset="-128"/>
                        <a:ea typeface="游ゴシック" panose="020B0400000000000000" pitchFamily="50" charset="-128"/>
                      </a:endParaRPr>
                    </a:p>
                    <a:p>
                      <a:pPr lvl="0"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続いて</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それぞれの国の地理や</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言語について各国出身者が説明をする。</a:t>
                      </a:r>
                      <a:endParaRPr lang="en-US" altLang="ja-JP"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5">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２</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１</a:t>
                      </a:r>
                      <a:endParaRPr lang="en-US" altLang="ja-JP" sz="950"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■アジアの国と地域（地理）</a:t>
                      </a:r>
                      <a:endParaRPr lang="en-US" altLang="ja-JP" sz="950" u="none" strike="noStrike">
                        <a:effectLst/>
                        <a:latin typeface="游ゴシック" panose="020B0400000000000000" pitchFamily="50" charset="-128"/>
                        <a:ea typeface="游ゴシック" panose="020B0400000000000000" pitchFamily="50" charset="-128"/>
                      </a:endParaRPr>
                    </a:p>
                    <a:p>
                      <a:pPr algn="l" fontAlgn="ctr">
                        <a:lnSpc>
                          <a:spcPct val="120000"/>
                        </a:lnSpc>
                      </a:pPr>
                      <a:endParaRPr lang="en-US" altLang="ja-JP" sz="950" u="none" strike="noStrike">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ウズベキスタン</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・中央アジアに位置する国で</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首都はタシケント。</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・国土面積は約</a:t>
                      </a:r>
                      <a:r>
                        <a:rPr lang="en-US" altLang="ja-JP" sz="950" u="none" strike="noStrike" dirty="0">
                          <a:effectLst/>
                          <a:latin typeface="游ゴシック" panose="020B0400000000000000" pitchFamily="50" charset="-128"/>
                          <a:ea typeface="游ゴシック" panose="020B0400000000000000" pitchFamily="50" charset="-128"/>
                        </a:rPr>
                        <a:t>45</a:t>
                      </a:r>
                      <a:r>
                        <a:rPr lang="ja-JP" altLang="en-US" sz="950" u="none" strike="noStrike" dirty="0">
                          <a:effectLst/>
                          <a:latin typeface="游ゴシック" panose="020B0400000000000000" pitchFamily="50" charset="-128"/>
                          <a:ea typeface="游ゴシック" panose="020B0400000000000000" pitchFamily="50" charset="-128"/>
                        </a:rPr>
                        <a:t>万㎢であり</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日本の約</a:t>
                      </a:r>
                      <a:r>
                        <a:rPr lang="en-US" altLang="ja-JP" sz="950" u="none" strike="noStrike" dirty="0">
                          <a:effectLst/>
                          <a:latin typeface="游ゴシック" panose="020B0400000000000000" pitchFamily="50" charset="-128"/>
                          <a:ea typeface="游ゴシック" panose="020B0400000000000000" pitchFamily="50" charset="-128"/>
                        </a:rPr>
                        <a:t>1.2</a:t>
                      </a:r>
                      <a:r>
                        <a:rPr lang="ja-JP" altLang="en-US" sz="950" u="none" strike="noStrike" dirty="0">
                          <a:effectLst/>
                          <a:latin typeface="游ゴシック" panose="020B0400000000000000" pitchFamily="50" charset="-128"/>
                          <a:ea typeface="游ゴシック" panose="020B0400000000000000" pitchFamily="50" charset="-128"/>
                        </a:rPr>
                        <a:t>倍の大きさで</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人口は約</a:t>
                      </a:r>
                      <a:r>
                        <a:rPr lang="en-US" altLang="ja-JP" sz="950" u="none" strike="noStrike" dirty="0">
                          <a:effectLst/>
                          <a:latin typeface="游ゴシック" panose="020B0400000000000000" pitchFamily="50" charset="-128"/>
                          <a:ea typeface="游ゴシック" panose="020B0400000000000000" pitchFamily="50" charset="-128"/>
                        </a:rPr>
                        <a:t>3,600</a:t>
                      </a:r>
                      <a:r>
                        <a:rPr lang="ja-JP" altLang="en-US" sz="950" u="none" strike="noStrike" dirty="0">
                          <a:effectLst/>
                          <a:latin typeface="游ゴシック" panose="020B0400000000000000" pitchFamily="50" charset="-128"/>
                          <a:ea typeface="游ゴシック" panose="020B0400000000000000" pitchFamily="50" charset="-128"/>
                        </a:rPr>
                        <a:t>万人。</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・夏は暑く</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冬は寒いが</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あまりじめじめしていなくて乾燥している。</a:t>
                      </a:r>
                      <a:endParaRPr lang="en-US" altLang="ja-JP" sz="950" u="none" strike="noStrike" dirty="0">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0657754"/>
                  </a:ext>
                </a:extLst>
              </a:tr>
              <a:tr h="717757">
                <a:tc vMerge="1">
                  <a:txBody>
                    <a:bodyPr/>
                    <a:lstStyle/>
                    <a:p>
                      <a:pPr algn="ctr" fontAlgn="ctr"/>
                      <a:endParaRPr lang="en-US" altLang="ja-JP" sz="800" b="1"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nchor="ctr"/>
                </a:tc>
                <a:tc vMerge="1">
                  <a:txBody>
                    <a:bodyPr/>
                    <a:lstStyle/>
                    <a:p>
                      <a:pPr lvl="0" algn="l" fontAlgn="ctr"/>
                      <a:endParaRPr lang="en-US" altLang="ja-JP"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nchor="ctr"/>
                </a:tc>
                <a:tc vMerge="1">
                  <a:txBody>
                    <a:bodyPr/>
                    <a:lstStyle/>
                    <a:p>
                      <a:pPr algn="l" fontAlgn="ctr"/>
                      <a:endParaRPr lang="en-US" altLang="ja-JP"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nchor="ctr"/>
                </a:tc>
                <a:tc>
                  <a:txBody>
                    <a:bodyPr/>
                    <a:lstStyle/>
                    <a:p>
                      <a:pPr algn="l" fontAlgn="ctr">
                        <a:lnSpc>
                          <a:spcPct val="110000"/>
                        </a:lnSpc>
                      </a:pP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ベトナム</a:t>
                      </a:r>
                    </a:p>
                    <a:p>
                      <a:pPr algn="l" fontAlgn="ctr">
                        <a:lnSpc>
                          <a:spcPct val="110000"/>
                        </a:lnSpc>
                      </a:pP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・東南アジアにある国で</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地図を見ると</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南北に細長い形をしており</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首都はハノイ</a:t>
                      </a:r>
                      <a:r>
                        <a:rPr lang="ja-JP" altLang="en-US" sz="950" u="none" strike="noStrike" dirty="0">
                          <a:effectLst/>
                          <a:latin typeface="游ゴシック" panose="020B0400000000000000" pitchFamily="50" charset="-128"/>
                          <a:ea typeface="游ゴシック" panose="020B0400000000000000" pitchFamily="50" charset="-128"/>
                        </a:rPr>
                        <a:t>。</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・国の大きさは日本より少し小さいくらいで</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人口は</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1</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億人を超えている</a:t>
                      </a:r>
                      <a:r>
                        <a:rPr lang="ja-JP" altLang="en-US" sz="950" u="none" strike="noStrike" dirty="0">
                          <a:effectLst/>
                          <a:latin typeface="游ゴシック" panose="020B0400000000000000" pitchFamily="50" charset="-128"/>
                          <a:ea typeface="游ゴシック" panose="020B0400000000000000" pitchFamily="50" charset="-128"/>
                        </a:rPr>
                        <a:t>。</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・北と南で気候が異なり</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北は季節ごとに寒暖差があるが</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南はずっと暖かくて湿度が高い</a:t>
                      </a:r>
                      <a:r>
                        <a:rPr lang="ja-JP" altLang="en-US" sz="950" u="none" strike="noStrike" dirty="0">
                          <a:effectLst/>
                          <a:latin typeface="游ゴシック" panose="020B0400000000000000" pitchFamily="50" charset="-128"/>
                          <a:ea typeface="游ゴシック" panose="020B0400000000000000" pitchFamily="50" charset="-128"/>
                        </a:rPr>
                        <a:t>。</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・日本には多くのベトナム人が住んでおり</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愛知県は日本全国で一番多くて</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6</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万人以上のベトナム人が暮らしている</a:t>
                      </a:r>
                      <a:r>
                        <a:rPr lang="ja-JP" altLang="en-US" sz="950" u="none" strike="noStrike" dirty="0">
                          <a:effectLst/>
                          <a:latin typeface="游ゴシック" panose="020B0400000000000000" pitchFamily="50" charset="-128"/>
                          <a:ea typeface="游ゴシック" panose="020B0400000000000000" pitchFamily="50" charset="-128"/>
                        </a:rPr>
                        <a:t>。</a:t>
                      </a:r>
                      <a:endPar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ワークシートクイズ</a:t>
                      </a:r>
                      <a:endParaRPr lang="en-US" altLang="ja-JP" sz="950" b="0" i="0" u="none" strike="noStrike">
                        <a:solidFill>
                          <a:srgbClr val="000000"/>
                        </a:solidFill>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第２問の解説</a:t>
                      </a: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2583214"/>
                  </a:ext>
                </a:extLst>
              </a:tr>
              <a:tr h="884668">
                <a:tc vMerge="1">
                  <a:txBody>
                    <a:bodyPr/>
                    <a:lstStyle/>
                    <a:p>
                      <a:pPr algn="ctr" fontAlgn="ctr"/>
                      <a:endParaRPr lang="en-US" altLang="ja-JP" sz="800" b="1"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nchor="ctr"/>
                </a:tc>
                <a:tc vMerge="1">
                  <a:txBody>
                    <a:bodyPr/>
                    <a:lstStyle/>
                    <a:p>
                      <a:pPr lvl="0" algn="l" fontAlgn="ctr"/>
                      <a:endParaRPr lang="en-US" altLang="ja-JP"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nchor="ctr"/>
                </a:tc>
                <a:tc vMerge="1">
                  <a:txBody>
                    <a:bodyPr/>
                    <a:lstStyle/>
                    <a:p>
                      <a:pPr algn="l" fontAlgn="ctr"/>
                      <a:endParaRPr lang="en-US" altLang="ja-JP"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nchor="ctr"/>
                </a:tc>
                <a:tc>
                  <a:txBody>
                    <a:bodyPr/>
                    <a:lstStyle/>
                    <a:p>
                      <a:pPr algn="l" fontAlgn="ctr">
                        <a:lnSpc>
                          <a:spcPct val="110000"/>
                        </a:lnSpc>
                      </a:pPr>
                      <a:r>
                        <a:rPr lang="en-US" altLang="ja-JP" sz="950" b="0" i="0" u="none" strike="noStrike">
                          <a:solidFill>
                            <a:srgbClr val="000000"/>
                          </a:solidFill>
                          <a:effectLst/>
                          <a:latin typeface="游ゴシック" panose="020B0400000000000000" pitchFamily="50" charset="-128"/>
                          <a:ea typeface="游ゴシック" panose="020B0400000000000000" pitchFamily="50" charset="-128"/>
                        </a:rPr>
                        <a:t>UAE</a:t>
                      </a:r>
                    </a:p>
                    <a:p>
                      <a:pPr algn="l" fontAlgn="ctr">
                        <a:lnSpc>
                          <a:spcPct val="110000"/>
                        </a:lnSpc>
                      </a:pP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・西アジアにある国であり</a:t>
                      </a:r>
                      <a:r>
                        <a:rPr lang="en-US" altLang="ja-JP" sz="95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ペルシャ湾に面している</a:t>
                      </a:r>
                      <a:r>
                        <a:rPr lang="ja-JP" altLang="en-US" sz="950" u="none" strike="noStrike">
                          <a:effectLst/>
                          <a:latin typeface="游ゴシック" panose="020B0400000000000000" pitchFamily="50" charset="-128"/>
                          <a:ea typeface="游ゴシック" panose="020B0400000000000000" pitchFamily="50" charset="-128"/>
                        </a:rPr>
                        <a:t>。</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a:t>
                      </a:r>
                      <a:r>
                        <a:rPr lang="en-US" altLang="ja-JP" sz="950" b="0" i="0" u="none" strike="noStrike">
                          <a:solidFill>
                            <a:srgbClr val="000000"/>
                          </a:solidFill>
                          <a:effectLst/>
                          <a:latin typeface="游ゴシック" panose="020B0400000000000000" pitchFamily="50" charset="-128"/>
                          <a:ea typeface="游ゴシック" panose="020B0400000000000000" pitchFamily="50" charset="-128"/>
                        </a:rPr>
                        <a:t>7</a:t>
                      </a: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つの首長国から成り立っており</a:t>
                      </a:r>
                      <a:r>
                        <a:rPr lang="en-US" altLang="ja-JP" sz="95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特に有名なのはドバイとアブダビ</a:t>
                      </a:r>
                      <a:r>
                        <a:rPr lang="ja-JP" altLang="en-US" sz="950" u="none" strike="noStrike">
                          <a:effectLst/>
                          <a:latin typeface="游ゴシック" panose="020B0400000000000000" pitchFamily="50" charset="-128"/>
                          <a:ea typeface="游ゴシック" panose="020B0400000000000000" pitchFamily="50" charset="-128"/>
                        </a:rPr>
                        <a:t>。</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・ドバイは高いビルが多く</a:t>
                      </a:r>
                      <a:r>
                        <a:rPr lang="en-US" altLang="ja-JP" sz="95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観光地として人気があるが</a:t>
                      </a:r>
                      <a:r>
                        <a:rPr lang="en-US" altLang="ja-JP" sz="95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砂漠も近くて</a:t>
                      </a:r>
                      <a:r>
                        <a:rPr lang="en-US" altLang="ja-JP" sz="950" b="0" i="0" u="none" strike="noStrike">
                          <a:solidFill>
                            <a:srgbClr val="000000"/>
                          </a:solidFill>
                          <a:effectLst/>
                          <a:latin typeface="游ゴシック" panose="020B0400000000000000" pitchFamily="50" charset="-128"/>
                          <a:ea typeface="游ゴシック" panose="020B0400000000000000" pitchFamily="50" charset="-128"/>
                        </a:rPr>
                        <a:t>1</a:t>
                      </a: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年を通して気温が高い</a:t>
                      </a:r>
                      <a:r>
                        <a:rPr lang="ja-JP" altLang="en-US" sz="950" u="none" strike="noStrike">
                          <a:effectLst/>
                          <a:latin typeface="游ゴシック" panose="020B0400000000000000" pitchFamily="50" charset="-128"/>
                          <a:ea typeface="游ゴシック" panose="020B0400000000000000" pitchFamily="50" charset="-128"/>
                        </a:rPr>
                        <a:t>。</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・アブダビは</a:t>
                      </a:r>
                      <a:r>
                        <a:rPr lang="en-US" altLang="ja-JP" sz="950" b="0" i="0" u="none" strike="noStrike">
                          <a:solidFill>
                            <a:srgbClr val="000000"/>
                          </a:solidFill>
                          <a:effectLst/>
                          <a:latin typeface="游ゴシック" panose="020B0400000000000000" pitchFamily="50" charset="-128"/>
                          <a:ea typeface="游ゴシック" panose="020B0400000000000000" pitchFamily="50" charset="-128"/>
                        </a:rPr>
                        <a:t>UAE</a:t>
                      </a: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の首都であり</a:t>
                      </a:r>
                      <a:r>
                        <a:rPr lang="en-US" altLang="ja-JP" sz="95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政府の中心がある</a:t>
                      </a:r>
                      <a:r>
                        <a:rPr lang="ja-JP" altLang="en-US" sz="950" u="none" strike="noStrike">
                          <a:effectLst/>
                          <a:latin typeface="游ゴシック" panose="020B0400000000000000" pitchFamily="50" charset="-128"/>
                          <a:ea typeface="游ゴシック" panose="020B0400000000000000" pitchFamily="50" charset="-128"/>
                        </a:rPr>
                        <a:t>。</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・人口は約</a:t>
                      </a:r>
                      <a:r>
                        <a:rPr lang="en-US" altLang="ja-JP" sz="950" b="0" i="0" u="none" strike="noStrike">
                          <a:solidFill>
                            <a:srgbClr val="000000"/>
                          </a:solidFill>
                          <a:effectLst/>
                          <a:latin typeface="游ゴシック" panose="020B0400000000000000" pitchFamily="50" charset="-128"/>
                          <a:ea typeface="游ゴシック" panose="020B0400000000000000" pitchFamily="50" charset="-128"/>
                        </a:rPr>
                        <a:t>1,000</a:t>
                      </a: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万人であり</a:t>
                      </a:r>
                      <a:r>
                        <a:rPr lang="en-US" altLang="ja-JP" sz="95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そのうち</a:t>
                      </a:r>
                      <a:r>
                        <a:rPr lang="en-US" altLang="ja-JP" sz="950" b="0" i="0" u="none" strike="noStrike">
                          <a:solidFill>
                            <a:srgbClr val="000000"/>
                          </a:solidFill>
                          <a:effectLst/>
                          <a:latin typeface="游ゴシック" panose="020B0400000000000000" pitchFamily="50" charset="-128"/>
                          <a:ea typeface="游ゴシック" panose="020B0400000000000000" pitchFamily="50" charset="-128"/>
                        </a:rPr>
                        <a:t>80%</a:t>
                      </a: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程が外国人</a:t>
                      </a:r>
                      <a:r>
                        <a:rPr lang="ja-JP" altLang="en-US" sz="950" u="none" strike="noStrike">
                          <a:effectLst/>
                          <a:latin typeface="游ゴシック" panose="020B0400000000000000" pitchFamily="50" charset="-128"/>
                          <a:ea typeface="游ゴシック" panose="020B0400000000000000" pitchFamily="50" charset="-128"/>
                        </a:rPr>
                        <a:t>。</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・日本に来ている</a:t>
                      </a:r>
                      <a:r>
                        <a:rPr lang="en-US" altLang="ja-JP" sz="950" b="0" i="0" u="none" strike="noStrike">
                          <a:solidFill>
                            <a:srgbClr val="000000"/>
                          </a:solidFill>
                          <a:effectLst/>
                          <a:latin typeface="游ゴシック" panose="020B0400000000000000" pitchFamily="50" charset="-128"/>
                          <a:ea typeface="游ゴシック" panose="020B0400000000000000" pitchFamily="50" charset="-128"/>
                        </a:rPr>
                        <a:t>UAE</a:t>
                      </a: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出身者は約</a:t>
                      </a:r>
                      <a:r>
                        <a:rPr lang="en-US" altLang="ja-JP" sz="950" b="0" i="0" u="none" strike="noStrike">
                          <a:solidFill>
                            <a:srgbClr val="000000"/>
                          </a:solidFill>
                          <a:effectLst/>
                          <a:latin typeface="游ゴシック" panose="020B0400000000000000" pitchFamily="50" charset="-128"/>
                          <a:ea typeface="游ゴシック" panose="020B0400000000000000" pitchFamily="50" charset="-128"/>
                        </a:rPr>
                        <a:t>70</a:t>
                      </a: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人と少ない</a:t>
                      </a:r>
                      <a:r>
                        <a:rPr lang="ja-JP" altLang="en-US" sz="950" u="none" strike="noStrike">
                          <a:effectLst/>
                          <a:latin typeface="游ゴシック" panose="020B0400000000000000" pitchFamily="50" charset="-128"/>
                          <a:ea typeface="游ゴシック" panose="020B0400000000000000" pitchFamily="50" charset="-128"/>
                        </a:rPr>
                        <a:t>。</a:t>
                      </a:r>
                      <a:endParaRPr lang="en-US" altLang="ja-JP"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31402347"/>
                  </a:ext>
                </a:extLst>
              </a:tr>
              <a:tr h="884668">
                <a:tc vMerge="1">
                  <a:txBody>
                    <a:bodyPr/>
                    <a:lstStyle/>
                    <a:p>
                      <a:pPr algn="ctr" fontAlgn="ctr"/>
                      <a:endParaRPr lang="en-US" altLang="ja-JP" sz="800" b="1"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nchor="ctr"/>
                </a:tc>
                <a:tc vMerge="1">
                  <a:txBody>
                    <a:bodyPr/>
                    <a:lstStyle/>
                    <a:p>
                      <a:pPr lvl="0" algn="l" fontAlgn="ctr"/>
                      <a:endParaRPr lang="en-US" altLang="ja-JP"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nchor="ctr"/>
                </a:tc>
                <a:tc vMerge="1">
                  <a:txBody>
                    <a:bodyPr/>
                    <a:lstStyle/>
                    <a:p>
                      <a:endParaRPr/>
                    </a:p>
                  </a:txBody>
                  <a:tcPr marL="180000" marR="180000" marT="72000" marB="72000" anchor="ctr"/>
                </a:tc>
                <a:tc>
                  <a:txBody>
                    <a:bodyPr/>
                    <a:lstStyle/>
                    <a:p>
                      <a:pPr algn="l" fontAlgn="ctr">
                        <a:lnSpc>
                          <a:spcPct val="110000"/>
                        </a:lnSpc>
                      </a:pP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中国</a:t>
                      </a:r>
                    </a:p>
                    <a:p>
                      <a:pPr algn="l" fontAlgn="ctr">
                        <a:lnSpc>
                          <a:spcPct val="110000"/>
                        </a:lnSpc>
                      </a:pP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・人口も国土も非常に大きい</a:t>
                      </a:r>
                      <a:r>
                        <a:rPr lang="ja-JP" altLang="en-US" sz="950" u="none" strike="noStrike" dirty="0">
                          <a:effectLst/>
                          <a:latin typeface="游ゴシック" panose="020B0400000000000000" pitchFamily="50" charset="-128"/>
                          <a:ea typeface="游ゴシック" panose="020B0400000000000000" pitchFamily="50" charset="-128"/>
                        </a:rPr>
                        <a:t>。</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・面積は約</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960</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万</a:t>
                      </a:r>
                      <a:r>
                        <a:rPr lang="ja-JP" altLang="en-US" sz="950" u="none" strike="noStrike" dirty="0">
                          <a:effectLst/>
                          <a:latin typeface="游ゴシック" panose="020B0400000000000000" pitchFamily="50" charset="-128"/>
                          <a:ea typeface="游ゴシック" panose="020B0400000000000000" pitchFamily="50" charset="-128"/>
                        </a:rPr>
                        <a:t>㎢</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であり</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日本の約</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26</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倍の大きさ</a:t>
                      </a:r>
                      <a:r>
                        <a:rPr lang="ja-JP" altLang="en-US" sz="950" u="none" strike="noStrike" dirty="0">
                          <a:effectLst/>
                          <a:latin typeface="游ゴシック" panose="020B0400000000000000" pitchFamily="50" charset="-128"/>
                          <a:ea typeface="游ゴシック" panose="020B0400000000000000" pitchFamily="50" charset="-128"/>
                        </a:rPr>
                        <a:t>。</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・人口は約</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14</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億人であり</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世界で二番目に多い</a:t>
                      </a:r>
                      <a:r>
                        <a:rPr lang="ja-JP" altLang="en-US" sz="950" u="none" strike="noStrike" dirty="0">
                          <a:effectLst/>
                          <a:latin typeface="游ゴシック" panose="020B0400000000000000" pitchFamily="50" charset="-128"/>
                          <a:ea typeface="游ゴシック" panose="020B0400000000000000" pitchFamily="50" charset="-128"/>
                        </a:rPr>
                        <a:t>。</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・地域ごとに気候が異なる</a:t>
                      </a:r>
                      <a:r>
                        <a:rPr lang="ja-JP" altLang="en-US" sz="950" u="none" strike="noStrike" dirty="0">
                          <a:effectLst/>
                          <a:latin typeface="游ゴシック" panose="020B0400000000000000" pitchFamily="50" charset="-128"/>
                          <a:ea typeface="游ゴシック" panose="020B0400000000000000" pitchFamily="50" charset="-128"/>
                        </a:rPr>
                        <a:t>。</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・首都は北京</a:t>
                      </a:r>
                      <a:r>
                        <a:rPr lang="ja-JP" altLang="en-US" sz="950" u="none" strike="noStrike" dirty="0">
                          <a:effectLst/>
                          <a:latin typeface="游ゴシック" panose="020B0400000000000000" pitchFamily="50" charset="-128"/>
                          <a:ea typeface="游ゴシック" panose="020B0400000000000000" pitchFamily="50" charset="-128"/>
                        </a:rPr>
                        <a:t>。</a:t>
                      </a:r>
                      <a:endPar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25250119"/>
                  </a:ext>
                </a:extLst>
              </a:tr>
              <a:tr h="884668">
                <a:tc vMerge="1">
                  <a:txBody>
                    <a:bodyPr/>
                    <a:lstStyle/>
                    <a:p>
                      <a:pPr algn="ctr" fontAlgn="ctr"/>
                      <a:endParaRPr lang="en-US" altLang="ja-JP" sz="800" b="1"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nchor="ctr"/>
                </a:tc>
                <a:tc vMerge="1">
                  <a:txBody>
                    <a:bodyPr/>
                    <a:lstStyle/>
                    <a:p>
                      <a:pPr lvl="0" algn="l" fontAlgn="ctr"/>
                      <a:endParaRPr lang="en-US" altLang="ja-JP"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nchor="ctr"/>
                </a:tc>
                <a:tc vMerge="1">
                  <a:txBody>
                    <a:bodyPr/>
                    <a:lstStyle/>
                    <a:p>
                      <a:endParaRPr/>
                    </a:p>
                  </a:txBody>
                  <a:tcPr marL="180000" marR="180000" marT="72000" marB="72000" anchor="ctr"/>
                </a:tc>
                <a:tc>
                  <a:txBody>
                    <a:bodyPr/>
                    <a:lstStyle/>
                    <a:p>
                      <a:pPr algn="l" fontAlgn="ctr">
                        <a:lnSpc>
                          <a:spcPct val="110000"/>
                        </a:lnSpc>
                      </a:pP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インド</a:t>
                      </a:r>
                    </a:p>
                    <a:p>
                      <a:pPr algn="l" fontAlgn="ctr">
                        <a:lnSpc>
                          <a:spcPct val="110000"/>
                        </a:lnSpc>
                      </a:pP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・インドは南アジアにある国で</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首都はニューデリー</a:t>
                      </a:r>
                      <a:r>
                        <a:rPr lang="ja-JP" altLang="en-US" sz="950" u="none" strike="noStrike" dirty="0">
                          <a:effectLst/>
                          <a:latin typeface="游ゴシック" panose="020B0400000000000000" pitchFamily="50" charset="-128"/>
                          <a:ea typeface="游ゴシック" panose="020B0400000000000000" pitchFamily="50" charset="-128"/>
                        </a:rPr>
                        <a:t>。</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・面積は約</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329</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万</a:t>
                      </a:r>
                      <a:r>
                        <a:rPr lang="ja-JP" altLang="en-US" sz="950" u="none" strike="noStrike" dirty="0">
                          <a:effectLst/>
                          <a:latin typeface="游ゴシック" panose="020B0400000000000000" pitchFamily="50" charset="-128"/>
                          <a:ea typeface="游ゴシック" panose="020B0400000000000000" pitchFamily="50" charset="-128"/>
                        </a:rPr>
                        <a:t>㎢</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であり</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日本の約</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9</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倍の大きさ</a:t>
                      </a:r>
                      <a:r>
                        <a:rPr lang="ja-JP" altLang="en-US" sz="950" u="none" strike="noStrike" dirty="0">
                          <a:effectLst/>
                          <a:latin typeface="游ゴシック" panose="020B0400000000000000" pitchFamily="50" charset="-128"/>
                          <a:ea typeface="游ゴシック" panose="020B0400000000000000" pitchFamily="50" charset="-128"/>
                        </a:rPr>
                        <a:t>。</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p>
                      <a:pPr marL="0" marR="0" lvl="0" indent="0" algn="l" defTabSz="914400" eaLnBrk="1" fontAlgn="ctr" latinLnBrk="0" hangingPunct="1">
                        <a:lnSpc>
                          <a:spcPct val="110000"/>
                        </a:lnSpc>
                        <a:spcBef>
                          <a:spcPts val="0"/>
                        </a:spcBef>
                        <a:spcAft>
                          <a:spcPts val="0"/>
                        </a:spcAft>
                        <a:buClrTx/>
                        <a:buSzTx/>
                        <a:buFontTx/>
                        <a:buNone/>
                        <a:tabLst/>
                        <a:defRPr/>
                      </a:pP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・北にはヒマラヤ山脈があり</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世界で一番高い山々が並んでいる場所である。エベレスト山もこの地域にある</a:t>
                      </a:r>
                      <a:r>
                        <a:rPr lang="ja-JP" altLang="en-US" sz="950" u="none" strike="noStrike" dirty="0">
                          <a:effectLst/>
                          <a:latin typeface="游ゴシック" panose="020B0400000000000000" pitchFamily="50" charset="-128"/>
                          <a:ea typeface="游ゴシック" panose="020B0400000000000000" pitchFamily="50" charset="-128"/>
                        </a:rPr>
                        <a:t>。</a:t>
                      </a:r>
                      <a:endPar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・人口は約</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14</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億人以上と</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世界で一番多い</a:t>
                      </a:r>
                      <a:r>
                        <a:rPr lang="ja-JP" altLang="en-US" sz="950" u="none" strike="noStrike" dirty="0">
                          <a:effectLst/>
                          <a:latin typeface="游ゴシック" panose="020B0400000000000000" pitchFamily="50" charset="-128"/>
                          <a:ea typeface="游ゴシック" panose="020B0400000000000000" pitchFamily="50" charset="-128"/>
                        </a:rPr>
                        <a:t>。</a:t>
                      </a:r>
                      <a:endPar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・地域ごとに気候は異なり</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雨季、乾季、暑季の</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3</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シーズンに分けられる</a:t>
                      </a:r>
                      <a:r>
                        <a:rPr lang="ja-JP" altLang="en-US" sz="950" u="none" strike="noStrike" dirty="0">
                          <a:effectLst/>
                          <a:latin typeface="游ゴシック" panose="020B0400000000000000" pitchFamily="50" charset="-128"/>
                          <a:ea typeface="游ゴシック" panose="020B0400000000000000" pitchFamily="50" charset="-128"/>
                        </a:rPr>
                        <a:t>。</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55392663"/>
                  </a:ext>
                </a:extLst>
              </a:tr>
            </a:tbl>
          </a:graphicData>
        </a:graphic>
      </p:graphicFrame>
      <p:grpSp>
        <p:nvGrpSpPr>
          <p:cNvPr id="3" name="グループ化 2">
            <a:extLst>
              <a:ext uri="{FF2B5EF4-FFF2-40B4-BE49-F238E27FC236}">
                <a16:creationId xmlns:a16="http://schemas.microsoft.com/office/drawing/2014/main" id="{8BC76D5C-A1EE-0FEA-B2AA-AD367A83707A}"/>
              </a:ext>
            </a:extLst>
          </p:cNvPr>
          <p:cNvGrpSpPr/>
          <p:nvPr/>
        </p:nvGrpSpPr>
        <p:grpSpPr>
          <a:xfrm>
            <a:off x="549524" y="546558"/>
            <a:ext cx="6463667" cy="773225"/>
            <a:chOff x="549524" y="546558"/>
            <a:chExt cx="6463667" cy="773225"/>
          </a:xfrm>
        </p:grpSpPr>
        <p:sp>
          <p:nvSpPr>
            <p:cNvPr id="4" name="角丸四角形 7">
              <a:extLst>
                <a:ext uri="{FF2B5EF4-FFF2-40B4-BE49-F238E27FC236}">
                  <a16:creationId xmlns:a16="http://schemas.microsoft.com/office/drawing/2014/main" id="{C49187BD-2006-A718-085D-7224670B1D9A}"/>
                </a:ext>
              </a:extLst>
            </p:cNvPr>
            <p:cNvSpPr/>
            <p:nvPr/>
          </p:nvSpPr>
          <p:spPr>
            <a:xfrm>
              <a:off x="549524" y="546558"/>
              <a:ext cx="6463667" cy="773225"/>
            </a:xfrm>
            <a:prstGeom prst="roundRect">
              <a:avLst>
                <a:gd name="adj" fmla="val 6362"/>
              </a:avLst>
            </a:prstGeom>
            <a:no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円/楕円 19">
              <a:extLst>
                <a:ext uri="{FF2B5EF4-FFF2-40B4-BE49-F238E27FC236}">
                  <a16:creationId xmlns:a16="http://schemas.microsoft.com/office/drawing/2014/main" id="{25E90990-B643-0955-2505-5C480D9DBB67}"/>
                </a:ext>
              </a:extLst>
            </p:cNvPr>
            <p:cNvSpPr>
              <a:spLocks noChangeAspect="1"/>
            </p:cNvSpPr>
            <p:nvPr/>
          </p:nvSpPr>
          <p:spPr>
            <a:xfrm>
              <a:off x="626822" y="630008"/>
              <a:ext cx="50400" cy="5040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20">
              <a:extLst>
                <a:ext uri="{FF2B5EF4-FFF2-40B4-BE49-F238E27FC236}">
                  <a16:creationId xmlns:a16="http://schemas.microsoft.com/office/drawing/2014/main" id="{F4840EAC-A040-F3DB-7694-32DF738A7642}"/>
                </a:ext>
              </a:extLst>
            </p:cNvPr>
            <p:cNvSpPr>
              <a:spLocks noChangeAspect="1"/>
            </p:cNvSpPr>
            <p:nvPr/>
          </p:nvSpPr>
          <p:spPr>
            <a:xfrm>
              <a:off x="626822" y="1191748"/>
              <a:ext cx="50400" cy="5040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21">
              <a:extLst>
                <a:ext uri="{FF2B5EF4-FFF2-40B4-BE49-F238E27FC236}">
                  <a16:creationId xmlns:a16="http://schemas.microsoft.com/office/drawing/2014/main" id="{653D2B2F-EBFE-4B7A-D569-FA92CA9ED5AF}"/>
                </a:ext>
              </a:extLst>
            </p:cNvPr>
            <p:cNvSpPr>
              <a:spLocks noChangeAspect="1"/>
            </p:cNvSpPr>
            <p:nvPr/>
          </p:nvSpPr>
          <p:spPr>
            <a:xfrm>
              <a:off x="6876892" y="630008"/>
              <a:ext cx="50400" cy="5040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22">
              <a:extLst>
                <a:ext uri="{FF2B5EF4-FFF2-40B4-BE49-F238E27FC236}">
                  <a16:creationId xmlns:a16="http://schemas.microsoft.com/office/drawing/2014/main" id="{8646CDCB-5E1D-D2E2-DAAB-04355DB730BC}"/>
                </a:ext>
              </a:extLst>
            </p:cNvPr>
            <p:cNvSpPr>
              <a:spLocks noChangeAspect="1"/>
            </p:cNvSpPr>
            <p:nvPr/>
          </p:nvSpPr>
          <p:spPr>
            <a:xfrm>
              <a:off x="6876892" y="1191748"/>
              <a:ext cx="50400" cy="5040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 name="object 13">
            <a:extLst>
              <a:ext uri="{FF2B5EF4-FFF2-40B4-BE49-F238E27FC236}">
                <a16:creationId xmlns:a16="http://schemas.microsoft.com/office/drawing/2014/main" id="{2F8ADC3B-B56A-B00E-A0C7-31D2858F672D}"/>
              </a:ext>
            </a:extLst>
          </p:cNvPr>
          <p:cNvSpPr txBox="1"/>
          <p:nvPr/>
        </p:nvSpPr>
        <p:spPr>
          <a:xfrm>
            <a:off x="549523" y="740835"/>
            <a:ext cx="6463667" cy="276999"/>
          </a:xfrm>
          <a:prstGeom prst="rect">
            <a:avLst/>
          </a:prstGeom>
        </p:spPr>
        <p:txBody>
          <a:bodyPr vert="horz" wrap="square" lIns="0" tIns="0" rIns="0" bIns="0" rtlCol="0">
            <a:spAutoFit/>
          </a:bodyPr>
          <a:lstStyle/>
          <a:p>
            <a:pPr marL="38100" algn="ctr">
              <a:spcBef>
                <a:spcPts val="1100"/>
              </a:spcBef>
              <a:tabLst>
                <a:tab pos="2669540" algn="l"/>
              </a:tabLst>
            </a:pPr>
            <a:r>
              <a:rPr lang="ja-JP" altLang="en-US" b="1" spc="90" dirty="0">
                <a:solidFill>
                  <a:srgbClr val="231916"/>
                </a:solidFill>
                <a:latin typeface="游ゴシック" panose="020B0400000000000000" pitchFamily="50" charset="-128"/>
                <a:ea typeface="游ゴシック" panose="020B0400000000000000" pitchFamily="50" charset="-128"/>
                <a:cs typeface="Noto Sans CJK JP Bold"/>
              </a:rPr>
              <a:t>「アジアの国や地域について学ぼう」</a:t>
            </a:r>
            <a:r>
              <a:rPr lang="ja-JP" altLang="en-US" b="1" spc="95" dirty="0">
                <a:solidFill>
                  <a:srgbClr val="231916"/>
                </a:solidFill>
                <a:latin typeface="游ゴシック" panose="020B0400000000000000" pitchFamily="50" charset="-128"/>
                <a:ea typeface="游ゴシック" panose="020B0400000000000000" pitchFamily="50" charset="-128"/>
                <a:cs typeface="Noto Sans CJK JP Bold"/>
              </a:rPr>
              <a:t>動画解説書</a:t>
            </a:r>
            <a:endParaRPr dirty="0">
              <a:latin typeface="游ゴシック" panose="020B0400000000000000" pitchFamily="50" charset="-128"/>
              <a:ea typeface="游ゴシック" panose="020B0400000000000000" pitchFamily="50" charset="-128"/>
              <a:cs typeface="Noto Sans CJK JP Regular"/>
            </a:endParaRPr>
          </a:p>
        </p:txBody>
      </p:sp>
      <p:grpSp>
        <p:nvGrpSpPr>
          <p:cNvPr id="10" name="グループ化 9">
            <a:extLst>
              <a:ext uri="{FF2B5EF4-FFF2-40B4-BE49-F238E27FC236}">
                <a16:creationId xmlns:a16="http://schemas.microsoft.com/office/drawing/2014/main" id="{68738BAE-9583-9070-E4E8-CAFB009EA8FA}"/>
              </a:ext>
            </a:extLst>
          </p:cNvPr>
          <p:cNvGrpSpPr/>
          <p:nvPr/>
        </p:nvGrpSpPr>
        <p:grpSpPr>
          <a:xfrm>
            <a:off x="2742202" y="1158143"/>
            <a:ext cx="2078311" cy="324000"/>
            <a:chOff x="2738164" y="64326"/>
            <a:chExt cx="2078311" cy="324000"/>
          </a:xfrm>
        </p:grpSpPr>
        <p:sp>
          <p:nvSpPr>
            <p:cNvPr id="11" name="角丸四角形 24">
              <a:extLst>
                <a:ext uri="{FF2B5EF4-FFF2-40B4-BE49-F238E27FC236}">
                  <a16:creationId xmlns:a16="http://schemas.microsoft.com/office/drawing/2014/main" id="{7A47F42C-AD03-D370-151E-DFF8615517A0}"/>
                </a:ext>
              </a:extLst>
            </p:cNvPr>
            <p:cNvSpPr/>
            <p:nvPr/>
          </p:nvSpPr>
          <p:spPr>
            <a:xfrm>
              <a:off x="2738164" y="64326"/>
              <a:ext cx="2078311" cy="324000"/>
            </a:xfrm>
            <a:prstGeom prst="roundRect">
              <a:avLst>
                <a:gd name="adj" fmla="val 15158"/>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片側の 2 つの角を丸めた四角形 25">
              <a:extLst>
                <a:ext uri="{FF2B5EF4-FFF2-40B4-BE49-F238E27FC236}">
                  <a16:creationId xmlns:a16="http://schemas.microsoft.com/office/drawing/2014/main" id="{A26FE0D9-4FDC-974A-1C8F-73748D9C936B}"/>
                </a:ext>
              </a:extLst>
            </p:cNvPr>
            <p:cNvSpPr/>
            <p:nvPr/>
          </p:nvSpPr>
          <p:spPr>
            <a:xfrm rot="16200000">
              <a:off x="3195911" y="-385288"/>
              <a:ext cx="324000" cy="1223228"/>
            </a:xfrm>
            <a:prstGeom prst="round2Same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object 13">
              <a:extLst>
                <a:ext uri="{FF2B5EF4-FFF2-40B4-BE49-F238E27FC236}">
                  <a16:creationId xmlns:a16="http://schemas.microsoft.com/office/drawing/2014/main" id="{EF9C1DB1-1253-7848-3913-6714C05C8721}"/>
                </a:ext>
              </a:extLst>
            </p:cNvPr>
            <p:cNvSpPr txBox="1"/>
            <p:nvPr/>
          </p:nvSpPr>
          <p:spPr>
            <a:xfrm>
              <a:off x="2780022" y="93388"/>
              <a:ext cx="1155778" cy="273847"/>
            </a:xfrm>
            <a:prstGeom prst="rect">
              <a:avLst/>
            </a:prstGeom>
          </p:spPr>
          <p:txBody>
            <a:bodyPr vert="horz" wrap="none" lIns="0" tIns="0" rIns="0" bIns="0" rtlCol="0" anchor="ctr">
              <a:noAutofit/>
            </a:bodyPr>
            <a:lstStyle/>
            <a:p>
              <a:pPr marL="4763" algn="ctr">
                <a:spcBef>
                  <a:spcPts val="1700"/>
                </a:spcBef>
                <a:tabLst>
                  <a:tab pos="1758950" algn="l"/>
                </a:tabLst>
              </a:pPr>
              <a:r>
                <a:rPr lang="ja-JP" altLang="en-US" sz="1200" b="1" spc="-75">
                  <a:solidFill>
                    <a:srgbClr val="FFFFFF"/>
                  </a:solidFill>
                  <a:latin typeface="Yu Gothic" panose="020B0400000000000000" pitchFamily="34" charset="-128"/>
                  <a:cs typeface="Noto Sans CJK JP Bold"/>
                </a:rPr>
                <a:t>中１</a:t>
              </a:r>
              <a:r>
                <a:rPr sz="1050" b="1" baseline="15873">
                  <a:solidFill>
                    <a:srgbClr val="FFFFFF"/>
                  </a:solidFill>
                  <a:latin typeface="Yu Gothic" panose="020B0400000000000000" pitchFamily="34" charset="-128"/>
                  <a:cs typeface="Noto Sans CJK JP Bold"/>
                </a:rPr>
                <a:t>～</a:t>
              </a:r>
              <a:r>
                <a:rPr lang="ja-JP" altLang="en-US" sz="1200" b="1" spc="-80">
                  <a:solidFill>
                    <a:srgbClr val="FFFFFF"/>
                  </a:solidFill>
                  <a:latin typeface="Yu Gothic" panose="020B0400000000000000" pitchFamily="34" charset="-128"/>
                  <a:cs typeface="Noto Sans CJK JP Bold"/>
                </a:rPr>
                <a:t>高３</a:t>
              </a:r>
              <a:r>
                <a:rPr sz="1200" b="1" spc="90" err="1">
                  <a:solidFill>
                    <a:srgbClr val="FFFFFF"/>
                  </a:solidFill>
                  <a:latin typeface="Yu Gothic" panose="020B0400000000000000" pitchFamily="34" charset="-128"/>
                  <a:cs typeface="Noto Sans CJK JP Bold"/>
                </a:rPr>
                <a:t>対</a:t>
              </a:r>
              <a:r>
                <a:rPr sz="1200" b="1" spc="-50" err="1">
                  <a:solidFill>
                    <a:srgbClr val="FFFFFF"/>
                  </a:solidFill>
                  <a:latin typeface="Yu Gothic" panose="020B0400000000000000" pitchFamily="34" charset="-128"/>
                  <a:cs typeface="Noto Sans CJK JP Bold"/>
                </a:rPr>
                <a:t>象</a:t>
              </a:r>
              <a:endParaRPr sz="1200">
                <a:latin typeface="Yu Gothic" panose="020B0400000000000000" pitchFamily="34" charset="-128"/>
                <a:cs typeface="Noto Sans CJK JP Regular"/>
              </a:endParaRPr>
            </a:p>
          </p:txBody>
        </p:sp>
        <p:sp>
          <p:nvSpPr>
            <p:cNvPr id="14" name="object 13">
              <a:extLst>
                <a:ext uri="{FF2B5EF4-FFF2-40B4-BE49-F238E27FC236}">
                  <a16:creationId xmlns:a16="http://schemas.microsoft.com/office/drawing/2014/main" id="{CCBC5956-8981-E7B7-F770-1E89AFC8ECFF}"/>
                </a:ext>
              </a:extLst>
            </p:cNvPr>
            <p:cNvSpPr txBox="1"/>
            <p:nvPr/>
          </p:nvSpPr>
          <p:spPr>
            <a:xfrm>
              <a:off x="4039120" y="93388"/>
              <a:ext cx="696653" cy="273847"/>
            </a:xfrm>
            <a:prstGeom prst="rect">
              <a:avLst/>
            </a:prstGeom>
          </p:spPr>
          <p:txBody>
            <a:bodyPr vert="horz" wrap="none" lIns="0" tIns="0" rIns="0" bIns="0" rtlCol="0" anchor="ctr">
              <a:noAutofit/>
            </a:bodyPr>
            <a:lstStyle/>
            <a:p>
              <a:pPr marL="4763" algn="ctr">
                <a:spcBef>
                  <a:spcPts val="1700"/>
                </a:spcBef>
                <a:tabLst>
                  <a:tab pos="1758950" algn="l"/>
                </a:tabLst>
              </a:pPr>
              <a:r>
                <a:rPr lang="ja-JP" altLang="en-US" sz="1200" b="1" spc="-45">
                  <a:solidFill>
                    <a:srgbClr val="231916"/>
                  </a:solidFill>
                  <a:latin typeface="Yu Gothic" panose="020B0400000000000000" pitchFamily="34" charset="-128"/>
                  <a:cs typeface="Noto Sans CJK JP Bold"/>
                </a:rPr>
                <a:t>中高生</a:t>
              </a:r>
              <a:r>
                <a:rPr lang="en-US" altLang="ja-JP" sz="1200" b="1" spc="-45">
                  <a:solidFill>
                    <a:srgbClr val="231916"/>
                  </a:solidFill>
                  <a:latin typeface="Yu Gothic" panose="020B0400000000000000" pitchFamily="34" charset="-128"/>
                  <a:cs typeface="Noto Sans CJK JP Bold"/>
                </a:rPr>
                <a:t>B</a:t>
              </a:r>
            </a:p>
          </p:txBody>
        </p:sp>
      </p:grpSp>
      <p:sp>
        <p:nvSpPr>
          <p:cNvPr id="18" name="テキスト ボックス 17">
            <a:extLst>
              <a:ext uri="{FF2B5EF4-FFF2-40B4-BE49-F238E27FC236}">
                <a16:creationId xmlns:a16="http://schemas.microsoft.com/office/drawing/2014/main" id="{D7B67B9F-D9DF-CD73-65A7-DB8B15263737}"/>
              </a:ext>
            </a:extLst>
          </p:cNvPr>
          <p:cNvSpPr txBox="1"/>
          <p:nvPr/>
        </p:nvSpPr>
        <p:spPr>
          <a:xfrm>
            <a:off x="7453096" y="504651"/>
            <a:ext cx="4556658" cy="358881"/>
          </a:xfrm>
          <a:prstGeom prst="rect">
            <a:avLst/>
          </a:prstGeom>
          <a:noFill/>
        </p:spPr>
        <p:txBody>
          <a:bodyPr wrap="square" lIns="0" tIns="0" rIns="0" bIns="0">
            <a:spAutoFit/>
          </a:bodyPr>
          <a:lstStyle/>
          <a:p>
            <a:pPr>
              <a:lnSpc>
                <a:spcPct val="120000"/>
              </a:lnSpc>
            </a:pPr>
            <a:r>
              <a:rPr lang="ja-JP" altLang="en-US" sz="1000" b="1">
                <a:solidFill>
                  <a:srgbClr val="00B050"/>
                </a:solidFill>
                <a:latin typeface="游ゴシック" panose="020B0400000000000000" pitchFamily="50" charset="-128"/>
                <a:ea typeface="游ゴシック" panose="020B0400000000000000" pitchFamily="50" charset="-128"/>
              </a:rPr>
              <a:t>大会に参加するアジアの国や地域について</a:t>
            </a:r>
            <a:r>
              <a:rPr lang="en-US" altLang="ja-JP" sz="1000" b="1">
                <a:solidFill>
                  <a:srgbClr val="00B050"/>
                </a:solidFill>
                <a:latin typeface="游ゴシック" panose="020B0400000000000000" pitchFamily="50" charset="-128"/>
                <a:ea typeface="游ゴシック" panose="020B0400000000000000" pitchFamily="50" charset="-128"/>
              </a:rPr>
              <a:t>,</a:t>
            </a:r>
            <a:r>
              <a:rPr lang="ja-JP" altLang="en-US" sz="1000" b="1">
                <a:solidFill>
                  <a:srgbClr val="00B050"/>
                </a:solidFill>
                <a:latin typeface="游ゴシック" panose="020B0400000000000000" pitchFamily="50" charset="-128"/>
                <a:ea typeface="游ゴシック" panose="020B0400000000000000" pitchFamily="50" charset="-128"/>
              </a:rPr>
              <a:t>文化や言語</a:t>
            </a:r>
            <a:r>
              <a:rPr lang="en-US" altLang="ja-JP" sz="1000" b="1">
                <a:solidFill>
                  <a:srgbClr val="00B050"/>
                </a:solidFill>
                <a:latin typeface="游ゴシック" panose="020B0400000000000000" pitchFamily="50" charset="-128"/>
                <a:ea typeface="游ゴシック" panose="020B0400000000000000" pitchFamily="50" charset="-128"/>
              </a:rPr>
              <a:t>,</a:t>
            </a:r>
            <a:r>
              <a:rPr lang="ja-JP" altLang="en-US" sz="1000" b="1">
                <a:solidFill>
                  <a:srgbClr val="00B050"/>
                </a:solidFill>
                <a:latin typeface="游ゴシック" panose="020B0400000000000000" pitchFamily="50" charset="-128"/>
                <a:ea typeface="游ゴシック" panose="020B0400000000000000" pitchFamily="50" charset="-128"/>
              </a:rPr>
              <a:t>暮らし</a:t>
            </a:r>
            <a:r>
              <a:rPr lang="en-US" altLang="ja-JP" sz="1000" b="1">
                <a:solidFill>
                  <a:srgbClr val="00B050"/>
                </a:solidFill>
                <a:latin typeface="游ゴシック" panose="020B0400000000000000" pitchFamily="50" charset="-128"/>
                <a:ea typeface="游ゴシック" panose="020B0400000000000000" pitchFamily="50" charset="-128"/>
              </a:rPr>
              <a:t>,</a:t>
            </a:r>
            <a:r>
              <a:rPr lang="ja-JP" altLang="en-US" sz="1000" b="1">
                <a:solidFill>
                  <a:srgbClr val="00B050"/>
                </a:solidFill>
                <a:latin typeface="游ゴシック" panose="020B0400000000000000" pitchFamily="50" charset="-128"/>
                <a:ea typeface="游ゴシック" panose="020B0400000000000000" pitchFamily="50" charset="-128"/>
              </a:rPr>
              <a:t>スポーツといった目線から</a:t>
            </a:r>
            <a:r>
              <a:rPr lang="en-US" altLang="ja-JP" sz="1000" b="1">
                <a:solidFill>
                  <a:srgbClr val="00B050"/>
                </a:solidFill>
                <a:latin typeface="游ゴシック" panose="020B0400000000000000" pitchFamily="50" charset="-128"/>
                <a:ea typeface="游ゴシック" panose="020B0400000000000000" pitchFamily="50" charset="-128"/>
              </a:rPr>
              <a:t>,</a:t>
            </a:r>
            <a:r>
              <a:rPr lang="ja-JP" altLang="en-US" sz="1000" b="1">
                <a:solidFill>
                  <a:srgbClr val="00B050"/>
                </a:solidFill>
                <a:latin typeface="游ゴシック" panose="020B0400000000000000" pitchFamily="50" charset="-128"/>
                <a:ea typeface="游ゴシック" panose="020B0400000000000000" pitchFamily="50" charset="-128"/>
              </a:rPr>
              <a:t>初めて知る国から身近な国まで</a:t>
            </a:r>
            <a:r>
              <a:rPr lang="en-US" altLang="ja-JP" sz="1000" b="1">
                <a:solidFill>
                  <a:srgbClr val="00B050"/>
                </a:solidFill>
                <a:latin typeface="游ゴシック" panose="020B0400000000000000" pitchFamily="50" charset="-128"/>
                <a:ea typeface="游ゴシック" panose="020B0400000000000000" pitchFamily="50" charset="-128"/>
              </a:rPr>
              <a:t>,</a:t>
            </a:r>
            <a:r>
              <a:rPr lang="ja-JP" altLang="en-US" sz="1000" b="1">
                <a:solidFill>
                  <a:srgbClr val="00B050"/>
                </a:solidFill>
                <a:latin typeface="游ゴシック" panose="020B0400000000000000" pitchFamily="50" charset="-128"/>
                <a:ea typeface="游ゴシック" panose="020B0400000000000000" pitchFamily="50" charset="-128"/>
              </a:rPr>
              <a:t>アジアの多様性を学ぶ動画です。</a:t>
            </a:r>
          </a:p>
        </p:txBody>
      </p:sp>
      <p:sp>
        <p:nvSpPr>
          <p:cNvPr id="19" name="object 276">
            <a:extLst>
              <a:ext uri="{FF2B5EF4-FFF2-40B4-BE49-F238E27FC236}">
                <a16:creationId xmlns:a16="http://schemas.microsoft.com/office/drawing/2014/main" id="{ED0238A2-479E-57DD-9F5B-D7A7F87F44A5}"/>
              </a:ext>
            </a:extLst>
          </p:cNvPr>
          <p:cNvSpPr txBox="1"/>
          <p:nvPr/>
        </p:nvSpPr>
        <p:spPr>
          <a:xfrm>
            <a:off x="12514380" y="533263"/>
            <a:ext cx="1676400" cy="330860"/>
          </a:xfrm>
          <a:prstGeom prst="rect">
            <a:avLst/>
          </a:prstGeom>
        </p:spPr>
        <p:txBody>
          <a:bodyPr vert="horz" wrap="square" lIns="0" tIns="0" rIns="0" bIns="0" rtlCol="0">
            <a:spAutoFit/>
          </a:bodyPr>
          <a:lstStyle/>
          <a:p>
            <a:pPr marL="9525">
              <a:spcBef>
                <a:spcPts val="320"/>
              </a:spcBef>
            </a:pPr>
            <a:r>
              <a:rPr lang="ja-JP" altLang="en-US" sz="950" b="1" dirty="0">
                <a:solidFill>
                  <a:srgbClr val="231916"/>
                </a:solidFill>
                <a:latin typeface="Yu Gothic" panose="020B0400000000000000" pitchFamily="34" charset="-128"/>
                <a:ea typeface="Yu Gothic" panose="020B0400000000000000" pitchFamily="34" charset="-128"/>
                <a:cs typeface="Noto Sans CJK JP Bold"/>
              </a:rPr>
              <a:t>■ 対象ワークシート</a:t>
            </a:r>
            <a:endParaRPr lang="en-US" altLang="ja-JP" sz="950" b="1" dirty="0">
              <a:solidFill>
                <a:srgbClr val="231916"/>
              </a:solidFill>
              <a:latin typeface="Yu Gothic" panose="020B0400000000000000" pitchFamily="34" charset="-128"/>
              <a:ea typeface="Yu Gothic" panose="020B0400000000000000" pitchFamily="34" charset="-128"/>
              <a:cs typeface="Noto Sans CJK JP Bold"/>
            </a:endParaRPr>
          </a:p>
          <a:p>
            <a:pPr marL="9525">
              <a:spcBef>
                <a:spcPts val="320"/>
              </a:spcBef>
            </a:pPr>
            <a:r>
              <a:rPr lang="ja-JP" altLang="en-US" sz="950" b="1" dirty="0">
                <a:solidFill>
                  <a:srgbClr val="231916"/>
                </a:solidFill>
                <a:latin typeface="Yu Gothic" panose="020B0400000000000000" pitchFamily="34" charset="-128"/>
                <a:ea typeface="Yu Gothic" panose="020B0400000000000000" pitchFamily="34" charset="-128"/>
                <a:cs typeface="Noto Sans CJK JP Bold"/>
              </a:rPr>
              <a:t>中高生</a:t>
            </a:r>
            <a:r>
              <a:rPr lang="en-US" altLang="ja-JP" sz="950" b="1" dirty="0">
                <a:solidFill>
                  <a:srgbClr val="231916"/>
                </a:solidFill>
                <a:latin typeface="Yu Gothic" panose="020B0400000000000000" pitchFamily="34" charset="-128"/>
                <a:ea typeface="Yu Gothic" panose="020B0400000000000000" pitchFamily="34" charset="-128"/>
                <a:cs typeface="Noto Sans CJK JP Bold"/>
              </a:rPr>
              <a:t>B</a:t>
            </a:r>
            <a:r>
              <a:rPr lang="ja-JP" altLang="en-US" sz="950" b="1" dirty="0">
                <a:solidFill>
                  <a:srgbClr val="231916"/>
                </a:solidFill>
                <a:latin typeface="Yu Gothic" panose="020B0400000000000000" pitchFamily="34" charset="-128"/>
                <a:ea typeface="Yu Gothic" panose="020B0400000000000000" pitchFamily="34" charset="-128"/>
                <a:cs typeface="Noto Sans CJK JP Bold"/>
              </a:rPr>
              <a:t>：アジアの国と地域</a:t>
            </a:r>
            <a:endParaRPr lang="en-US" altLang="ja-JP" sz="950" b="1" dirty="0">
              <a:solidFill>
                <a:srgbClr val="231916"/>
              </a:solidFill>
              <a:latin typeface="Yu Gothic" panose="020B0400000000000000" pitchFamily="34" charset="-128"/>
              <a:ea typeface="Yu Gothic" panose="020B0400000000000000" pitchFamily="34" charset="-128"/>
              <a:cs typeface="Noto Sans CJK JP Bold"/>
            </a:endParaRPr>
          </a:p>
        </p:txBody>
      </p:sp>
      <p:sp>
        <p:nvSpPr>
          <p:cNvPr id="22" name="object 276">
            <a:extLst>
              <a:ext uri="{FF2B5EF4-FFF2-40B4-BE49-F238E27FC236}">
                <a16:creationId xmlns:a16="http://schemas.microsoft.com/office/drawing/2014/main" id="{835E9D7C-4415-8025-F2E7-EB4226A8A33B}"/>
              </a:ext>
            </a:extLst>
          </p:cNvPr>
          <p:cNvSpPr txBox="1"/>
          <p:nvPr/>
        </p:nvSpPr>
        <p:spPr>
          <a:xfrm>
            <a:off x="7453096" y="999003"/>
            <a:ext cx="4556657" cy="807913"/>
          </a:xfrm>
          <a:prstGeom prst="rect">
            <a:avLst/>
          </a:prstGeom>
        </p:spPr>
        <p:txBody>
          <a:bodyPr vert="horz" wrap="square" lIns="0" tIns="0" rIns="0" bIns="0" rtlCol="0">
            <a:spAutoFit/>
          </a:bodyPr>
          <a:lstStyle/>
          <a:p>
            <a:pPr marL="9525">
              <a:spcBef>
                <a:spcPts val="320"/>
              </a:spcBef>
            </a:pPr>
            <a:r>
              <a:rPr lang="ja-JP" altLang="en-US" sz="900">
                <a:solidFill>
                  <a:srgbClr val="231916"/>
                </a:solidFill>
                <a:latin typeface="Yu Gothic" panose="020B0400000000000000" pitchFamily="34" charset="-128"/>
                <a:ea typeface="Yu Gothic" panose="020B0400000000000000" pitchFamily="34" charset="-128"/>
                <a:cs typeface="Noto Sans CJK JP Bold"/>
              </a:rPr>
              <a:t>登場人物：かなで</a:t>
            </a:r>
            <a:r>
              <a:rPr lang="en-US" altLang="ja-JP" sz="900">
                <a:solidFill>
                  <a:srgbClr val="231916"/>
                </a:solidFill>
                <a:latin typeface="Yu Gothic" panose="020B0400000000000000" pitchFamily="34" charset="-128"/>
                <a:ea typeface="Yu Gothic" panose="020B0400000000000000" pitchFamily="34" charset="-128"/>
                <a:cs typeface="Noto Sans CJK JP Bold"/>
              </a:rPr>
              <a:t>(</a:t>
            </a:r>
            <a:r>
              <a:rPr lang="ja-JP" altLang="en-US" sz="900">
                <a:solidFill>
                  <a:srgbClr val="231916"/>
                </a:solidFill>
                <a:latin typeface="Yu Gothic" panose="020B0400000000000000" pitchFamily="34" charset="-128"/>
                <a:ea typeface="Yu Gothic" panose="020B0400000000000000" pitchFamily="34" charset="-128"/>
                <a:cs typeface="Noto Sans CJK JP Bold"/>
              </a:rPr>
              <a:t>中学生の女の子</a:t>
            </a:r>
            <a:r>
              <a:rPr lang="en-US" altLang="ja-JP" sz="900">
                <a:solidFill>
                  <a:srgbClr val="231916"/>
                </a:solidFill>
                <a:latin typeface="Yu Gothic" panose="020B0400000000000000" pitchFamily="34" charset="-128"/>
                <a:ea typeface="Yu Gothic" panose="020B0400000000000000" pitchFamily="34" charset="-128"/>
                <a:cs typeface="Noto Sans CJK JP Bold"/>
              </a:rPr>
              <a:t>)</a:t>
            </a:r>
          </a:p>
          <a:p>
            <a:pPr marL="9525">
              <a:spcBef>
                <a:spcPts val="320"/>
              </a:spcBef>
            </a:pPr>
            <a:r>
              <a:rPr lang="ja-JP" altLang="en-US" sz="900">
                <a:solidFill>
                  <a:srgbClr val="231916"/>
                </a:solidFill>
                <a:latin typeface="Yu Gothic" panose="020B0400000000000000" pitchFamily="34" charset="-128"/>
                <a:ea typeface="Yu Gothic" panose="020B0400000000000000" pitchFamily="34" charset="-128"/>
                <a:cs typeface="Noto Sans CJK JP Bold"/>
              </a:rPr>
              <a:t>かなでのクラスメイトたち</a:t>
            </a:r>
            <a:endParaRPr lang="en-US" altLang="ja-JP" sz="900">
              <a:solidFill>
                <a:srgbClr val="231916"/>
              </a:solidFill>
              <a:latin typeface="Yu Gothic" panose="020B0400000000000000" pitchFamily="34" charset="-128"/>
              <a:ea typeface="Yu Gothic" panose="020B0400000000000000" pitchFamily="34" charset="-128"/>
              <a:cs typeface="Noto Sans CJK JP Bold"/>
            </a:endParaRPr>
          </a:p>
          <a:p>
            <a:pPr marL="9525">
              <a:spcBef>
                <a:spcPts val="320"/>
              </a:spcBef>
            </a:pPr>
            <a:r>
              <a:rPr lang="ja-JP" altLang="en-US" sz="900">
                <a:solidFill>
                  <a:srgbClr val="231916"/>
                </a:solidFill>
                <a:latin typeface="Yu Gothic" panose="020B0400000000000000" pitchFamily="34" charset="-128"/>
                <a:ea typeface="Yu Gothic" panose="020B0400000000000000" pitchFamily="34" charset="-128"/>
                <a:cs typeface="Noto Sans CJK JP Bold"/>
              </a:rPr>
              <a:t>ラトネッシュ</a:t>
            </a:r>
            <a:r>
              <a:rPr lang="en-US" altLang="ja-JP" sz="900">
                <a:solidFill>
                  <a:srgbClr val="231916"/>
                </a:solidFill>
                <a:latin typeface="Yu Gothic" panose="020B0400000000000000" pitchFamily="34" charset="-128"/>
                <a:ea typeface="Yu Gothic" panose="020B0400000000000000" pitchFamily="34" charset="-128"/>
                <a:cs typeface="Noto Sans CJK JP Bold"/>
              </a:rPr>
              <a:t>(</a:t>
            </a:r>
            <a:r>
              <a:rPr lang="ja-JP" altLang="en-US" sz="900">
                <a:solidFill>
                  <a:srgbClr val="231916"/>
                </a:solidFill>
                <a:latin typeface="Yu Gothic" panose="020B0400000000000000" pitchFamily="34" charset="-128"/>
                <a:ea typeface="Yu Gothic" panose="020B0400000000000000" pitchFamily="34" charset="-128"/>
                <a:cs typeface="Noto Sans CJK JP Bold"/>
              </a:rPr>
              <a:t>インド出身</a:t>
            </a:r>
            <a:r>
              <a:rPr lang="en-US" altLang="ja-JP" sz="900">
                <a:solidFill>
                  <a:srgbClr val="231916"/>
                </a:solidFill>
                <a:latin typeface="Yu Gothic" panose="020B0400000000000000" pitchFamily="34" charset="-128"/>
                <a:ea typeface="Yu Gothic" panose="020B0400000000000000" pitchFamily="34" charset="-128"/>
                <a:cs typeface="Noto Sans CJK JP Bold"/>
              </a:rPr>
              <a:t>)</a:t>
            </a:r>
            <a:r>
              <a:rPr lang="ja-JP" altLang="en-US" sz="900">
                <a:solidFill>
                  <a:srgbClr val="231916"/>
                </a:solidFill>
                <a:latin typeface="Yu Gothic" panose="020B0400000000000000" pitchFamily="34" charset="-128"/>
                <a:ea typeface="Yu Gothic" panose="020B0400000000000000" pitchFamily="34" charset="-128"/>
                <a:cs typeface="Noto Sans CJK JP Bold"/>
              </a:rPr>
              <a:t>／チェンシー</a:t>
            </a:r>
            <a:r>
              <a:rPr lang="en-US" altLang="ja-JP" sz="900">
                <a:solidFill>
                  <a:srgbClr val="231916"/>
                </a:solidFill>
                <a:latin typeface="Yu Gothic" panose="020B0400000000000000" pitchFamily="34" charset="-128"/>
                <a:ea typeface="Yu Gothic" panose="020B0400000000000000" pitchFamily="34" charset="-128"/>
                <a:cs typeface="Noto Sans CJK JP Bold"/>
              </a:rPr>
              <a:t>(</a:t>
            </a:r>
            <a:r>
              <a:rPr lang="ja-JP" altLang="en-US" sz="900">
                <a:solidFill>
                  <a:srgbClr val="231916"/>
                </a:solidFill>
                <a:latin typeface="Yu Gothic" panose="020B0400000000000000" pitchFamily="34" charset="-128"/>
                <a:ea typeface="Yu Gothic" panose="020B0400000000000000" pitchFamily="34" charset="-128"/>
                <a:cs typeface="Noto Sans CJK JP Bold"/>
              </a:rPr>
              <a:t>中国出身</a:t>
            </a:r>
            <a:r>
              <a:rPr lang="en-US" altLang="ja-JP" sz="900">
                <a:solidFill>
                  <a:srgbClr val="231916"/>
                </a:solidFill>
                <a:latin typeface="Yu Gothic" panose="020B0400000000000000" pitchFamily="34" charset="-128"/>
                <a:ea typeface="Yu Gothic" panose="020B0400000000000000" pitchFamily="34" charset="-128"/>
                <a:cs typeface="Noto Sans CJK JP Bold"/>
              </a:rPr>
              <a:t>)</a:t>
            </a:r>
            <a:r>
              <a:rPr lang="ja-JP" altLang="en-US" sz="900">
                <a:solidFill>
                  <a:srgbClr val="231916"/>
                </a:solidFill>
                <a:latin typeface="Yu Gothic" panose="020B0400000000000000" pitchFamily="34" charset="-128"/>
                <a:ea typeface="Yu Gothic" panose="020B0400000000000000" pitchFamily="34" charset="-128"/>
                <a:cs typeface="Noto Sans CJK JP Bold"/>
              </a:rPr>
              <a:t>／レイラ</a:t>
            </a:r>
            <a:r>
              <a:rPr lang="en-US" altLang="ja-JP" sz="900">
                <a:solidFill>
                  <a:srgbClr val="231916"/>
                </a:solidFill>
                <a:latin typeface="Yu Gothic" panose="020B0400000000000000" pitchFamily="34" charset="-128"/>
                <a:ea typeface="Yu Gothic" panose="020B0400000000000000" pitchFamily="34" charset="-128"/>
                <a:cs typeface="Noto Sans CJK JP Bold"/>
              </a:rPr>
              <a:t>(</a:t>
            </a:r>
            <a:r>
              <a:rPr lang="ja-JP" altLang="en-US" sz="900">
                <a:solidFill>
                  <a:srgbClr val="231916"/>
                </a:solidFill>
                <a:latin typeface="Yu Gothic" panose="020B0400000000000000" pitchFamily="34" charset="-128"/>
                <a:ea typeface="Yu Gothic" panose="020B0400000000000000" pitchFamily="34" charset="-128"/>
                <a:cs typeface="Noto Sans CJK JP Bold"/>
              </a:rPr>
              <a:t>アラブ首長国連邦</a:t>
            </a:r>
            <a:r>
              <a:rPr lang="en-US" altLang="ja-JP" sz="900">
                <a:solidFill>
                  <a:srgbClr val="231916"/>
                </a:solidFill>
                <a:latin typeface="Yu Gothic" panose="020B0400000000000000" pitchFamily="34" charset="-128"/>
                <a:ea typeface="Yu Gothic" panose="020B0400000000000000" pitchFamily="34" charset="-128"/>
                <a:cs typeface="Noto Sans CJK JP Bold"/>
              </a:rPr>
              <a:t>(UAE)</a:t>
            </a:r>
            <a:r>
              <a:rPr lang="ja-JP" altLang="en-US" sz="900">
                <a:solidFill>
                  <a:srgbClr val="231916"/>
                </a:solidFill>
                <a:latin typeface="Yu Gothic" panose="020B0400000000000000" pitchFamily="34" charset="-128"/>
                <a:ea typeface="Yu Gothic" panose="020B0400000000000000" pitchFamily="34" charset="-128"/>
                <a:cs typeface="Noto Sans CJK JP Bold"/>
              </a:rPr>
              <a:t>出身</a:t>
            </a:r>
            <a:r>
              <a:rPr lang="en-US" altLang="ja-JP" sz="900">
                <a:solidFill>
                  <a:srgbClr val="231916"/>
                </a:solidFill>
                <a:latin typeface="Yu Gothic" panose="020B0400000000000000" pitchFamily="34" charset="-128"/>
                <a:ea typeface="Yu Gothic" panose="020B0400000000000000" pitchFamily="34" charset="-128"/>
                <a:cs typeface="Noto Sans CJK JP Bold"/>
              </a:rPr>
              <a:t>)</a:t>
            </a:r>
            <a:r>
              <a:rPr lang="ja-JP" altLang="en-US" sz="900">
                <a:solidFill>
                  <a:srgbClr val="231916"/>
                </a:solidFill>
                <a:latin typeface="Yu Gothic" panose="020B0400000000000000" pitchFamily="34" charset="-128"/>
                <a:ea typeface="Yu Gothic" panose="020B0400000000000000" pitchFamily="34" charset="-128"/>
                <a:cs typeface="Noto Sans CJK JP Bold"/>
              </a:rPr>
              <a:t>／クエン</a:t>
            </a:r>
            <a:r>
              <a:rPr lang="en-US" altLang="ja-JP" sz="900">
                <a:solidFill>
                  <a:srgbClr val="231916"/>
                </a:solidFill>
                <a:latin typeface="Yu Gothic" panose="020B0400000000000000" pitchFamily="34" charset="-128"/>
                <a:ea typeface="Yu Gothic" panose="020B0400000000000000" pitchFamily="34" charset="-128"/>
                <a:cs typeface="Noto Sans CJK JP Bold"/>
              </a:rPr>
              <a:t>(</a:t>
            </a:r>
            <a:r>
              <a:rPr lang="ja-JP" altLang="en-US" sz="900">
                <a:solidFill>
                  <a:srgbClr val="231916"/>
                </a:solidFill>
                <a:latin typeface="Yu Gothic" panose="020B0400000000000000" pitchFamily="34" charset="-128"/>
                <a:ea typeface="Yu Gothic" panose="020B0400000000000000" pitchFamily="34" charset="-128"/>
                <a:cs typeface="Noto Sans CJK JP Bold"/>
              </a:rPr>
              <a:t>ベトナム出身</a:t>
            </a:r>
            <a:r>
              <a:rPr lang="en-US" altLang="ja-JP" sz="900">
                <a:solidFill>
                  <a:srgbClr val="231916"/>
                </a:solidFill>
                <a:latin typeface="Yu Gothic" panose="020B0400000000000000" pitchFamily="34" charset="-128"/>
                <a:ea typeface="Yu Gothic" panose="020B0400000000000000" pitchFamily="34" charset="-128"/>
                <a:cs typeface="Noto Sans CJK JP Bold"/>
              </a:rPr>
              <a:t>)</a:t>
            </a:r>
            <a:r>
              <a:rPr lang="ja-JP" altLang="en-US" sz="900">
                <a:solidFill>
                  <a:srgbClr val="231916"/>
                </a:solidFill>
                <a:latin typeface="Yu Gothic" panose="020B0400000000000000" pitchFamily="34" charset="-128"/>
                <a:ea typeface="Yu Gothic" panose="020B0400000000000000" pitchFamily="34" charset="-128"/>
                <a:cs typeface="Noto Sans CJK JP Bold"/>
              </a:rPr>
              <a:t>／サイードフ</a:t>
            </a:r>
            <a:r>
              <a:rPr lang="en-US" altLang="ja-JP" sz="900">
                <a:solidFill>
                  <a:srgbClr val="231916"/>
                </a:solidFill>
                <a:latin typeface="Yu Gothic" panose="020B0400000000000000" pitchFamily="34" charset="-128"/>
                <a:ea typeface="Yu Gothic" panose="020B0400000000000000" pitchFamily="34" charset="-128"/>
                <a:cs typeface="Noto Sans CJK JP Bold"/>
              </a:rPr>
              <a:t>(</a:t>
            </a:r>
            <a:r>
              <a:rPr lang="ja-JP" altLang="en-US" sz="900">
                <a:solidFill>
                  <a:srgbClr val="231916"/>
                </a:solidFill>
                <a:latin typeface="Yu Gothic" panose="020B0400000000000000" pitchFamily="34" charset="-128"/>
                <a:ea typeface="Yu Gothic" panose="020B0400000000000000" pitchFamily="34" charset="-128"/>
                <a:cs typeface="Noto Sans CJK JP Bold"/>
              </a:rPr>
              <a:t>ウズベキスタン出身</a:t>
            </a:r>
            <a:r>
              <a:rPr lang="en-US" altLang="ja-JP" sz="900">
                <a:solidFill>
                  <a:srgbClr val="231916"/>
                </a:solidFill>
                <a:latin typeface="Yu Gothic" panose="020B0400000000000000" pitchFamily="34" charset="-128"/>
                <a:ea typeface="Yu Gothic" panose="020B0400000000000000" pitchFamily="34" charset="-128"/>
                <a:cs typeface="Noto Sans CJK JP Bold"/>
              </a:rPr>
              <a:t>)</a:t>
            </a:r>
          </a:p>
          <a:p>
            <a:pPr marL="9525">
              <a:spcBef>
                <a:spcPts val="320"/>
              </a:spcBef>
            </a:pPr>
            <a:endParaRPr lang="en-US" altLang="ja-JP" sz="900">
              <a:solidFill>
                <a:srgbClr val="231916"/>
              </a:solidFill>
              <a:latin typeface="Yu Gothic" panose="020B0400000000000000" pitchFamily="34" charset="-128"/>
              <a:ea typeface="Yu Gothic" panose="020B0400000000000000" pitchFamily="34" charset="-128"/>
              <a:cs typeface="Noto Sans CJK JP Bold"/>
            </a:endParaRPr>
          </a:p>
        </p:txBody>
      </p:sp>
      <p:sp>
        <p:nvSpPr>
          <p:cNvPr id="21" name="テキスト ボックス 20">
            <a:extLst>
              <a:ext uri="{FF2B5EF4-FFF2-40B4-BE49-F238E27FC236}">
                <a16:creationId xmlns:a16="http://schemas.microsoft.com/office/drawing/2014/main" id="{BABA4CD5-A5C7-AD14-4B0E-19B4CDE6F4CE}"/>
              </a:ext>
            </a:extLst>
          </p:cNvPr>
          <p:cNvSpPr txBox="1"/>
          <p:nvPr/>
        </p:nvSpPr>
        <p:spPr>
          <a:xfrm>
            <a:off x="10074275" y="10195260"/>
            <a:ext cx="4816928" cy="298608"/>
          </a:xfrm>
          <a:prstGeom prst="rect">
            <a:avLst/>
          </a:prstGeom>
          <a:noFill/>
        </p:spPr>
        <p:txBody>
          <a:bodyPr wrap="square">
            <a:spAutoFit/>
          </a:bodyPr>
          <a:lstStyle/>
          <a:p>
            <a:pPr marL="12700" marR="5080" indent="3175" algn="r">
              <a:lnSpc>
                <a:spcPct val="117900"/>
              </a:lnSpc>
              <a:spcBef>
                <a:spcPts val="100"/>
              </a:spcBef>
            </a:pPr>
            <a:r>
              <a:rPr lang="ja-JP" altLang="en-US" sz="900">
                <a:solidFill>
                  <a:srgbClr val="231916"/>
                </a:solidFill>
                <a:latin typeface="Yu Gothic" panose="020B0400000000000000" pitchFamily="34" charset="-128"/>
                <a:ea typeface="Yu Gothic" panose="020B0400000000000000" pitchFamily="34" charset="-128"/>
                <a:cs typeface="Noto Sans CJK JP Bold"/>
              </a:rPr>
              <a:t>中高生</a:t>
            </a:r>
            <a:r>
              <a:rPr lang="en-US" altLang="ja-JP" sz="900">
                <a:solidFill>
                  <a:srgbClr val="231916"/>
                </a:solidFill>
                <a:latin typeface="Yu Gothic" panose="020B0400000000000000" pitchFamily="34" charset="-128"/>
                <a:ea typeface="Yu Gothic" panose="020B0400000000000000" pitchFamily="34" charset="-128"/>
                <a:cs typeface="Noto Sans CJK JP Bold"/>
              </a:rPr>
              <a:t>B_</a:t>
            </a:r>
            <a:r>
              <a:rPr lang="ja-JP" altLang="en-US" sz="900">
                <a:solidFill>
                  <a:srgbClr val="231916"/>
                </a:solidFill>
                <a:latin typeface="Yu Gothic" panose="020B0400000000000000" pitchFamily="34" charset="-128"/>
                <a:ea typeface="Yu Gothic" panose="020B0400000000000000" pitchFamily="34" charset="-128"/>
                <a:cs typeface="Noto Sans CJK JP Bold"/>
              </a:rPr>
              <a:t>アジアの国や地域動画解説書　</a:t>
            </a:r>
            <a:r>
              <a:rPr lang="en-US" altLang="ja-JP" sz="1200" b="1">
                <a:solidFill>
                  <a:srgbClr val="231916"/>
                </a:solidFill>
                <a:latin typeface="Yu Gothic" panose="020B0400000000000000" pitchFamily="34" charset="-128"/>
                <a:ea typeface="Yu Gothic" panose="020B0400000000000000" pitchFamily="34" charset="-128"/>
                <a:cs typeface="Noto Sans CJK JP Bold"/>
              </a:rPr>
              <a:t>1/3</a:t>
            </a:r>
            <a:endParaRPr lang="ja-JP" altLang="en-US" sz="1200" b="1" baseline="3968">
              <a:latin typeface="Yu Gothic" panose="020B0400000000000000" pitchFamily="34" charset="-128"/>
              <a:ea typeface="Yu Gothic" panose="020B0400000000000000" pitchFamily="34" charset="-128"/>
              <a:cs typeface="Noto Sans CJK JP Regular"/>
            </a:endParaRPr>
          </a:p>
        </p:txBody>
      </p:sp>
      <p:sp>
        <p:nvSpPr>
          <p:cNvPr id="25" name="object 106">
            <a:extLst>
              <a:ext uri="{FF2B5EF4-FFF2-40B4-BE49-F238E27FC236}">
                <a16:creationId xmlns:a16="http://schemas.microsoft.com/office/drawing/2014/main" id="{1BCEE55F-838A-A6D3-53B1-C6986377D860}"/>
              </a:ext>
            </a:extLst>
          </p:cNvPr>
          <p:cNvSpPr/>
          <p:nvPr/>
        </p:nvSpPr>
        <p:spPr>
          <a:xfrm>
            <a:off x="3489955" y="411318"/>
            <a:ext cx="582804" cy="243890"/>
          </a:xfrm>
          <a:custGeom>
            <a:avLst/>
            <a:gdLst/>
            <a:ahLst/>
            <a:cxnLst/>
            <a:rect l="l" t="t" r="r" b="b"/>
            <a:pathLst>
              <a:path w="1512570" h="180339">
                <a:moveTo>
                  <a:pt x="1511998" y="0"/>
                </a:moveTo>
                <a:lnTo>
                  <a:pt x="0" y="0"/>
                </a:lnTo>
                <a:lnTo>
                  <a:pt x="0" y="179997"/>
                </a:lnTo>
                <a:lnTo>
                  <a:pt x="1511998" y="179997"/>
                </a:lnTo>
                <a:lnTo>
                  <a:pt x="1511998" y="0"/>
                </a:lnTo>
                <a:close/>
              </a:path>
            </a:pathLst>
          </a:custGeom>
          <a:solidFill>
            <a:srgbClr val="FFFFFF"/>
          </a:solidFill>
        </p:spPr>
        <p:txBody>
          <a:bodyPr wrap="square" lIns="0" tIns="0" rIns="0" bIns="0" rtlCol="0"/>
          <a:lstStyle/>
          <a:p>
            <a:endParaRPr/>
          </a:p>
        </p:txBody>
      </p:sp>
      <p:pic>
        <p:nvPicPr>
          <p:cNvPr id="26" name="グラフィックス 25">
            <a:extLst>
              <a:ext uri="{FF2B5EF4-FFF2-40B4-BE49-F238E27FC236}">
                <a16:creationId xmlns:a16="http://schemas.microsoft.com/office/drawing/2014/main" id="{4EE4DCC8-5CCB-E9F4-BB65-941482BD244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667057" y="402597"/>
            <a:ext cx="228600" cy="228600"/>
          </a:xfrm>
          <a:prstGeom prst="rect">
            <a:avLst/>
          </a:prstGeom>
        </p:spPr>
      </p:pic>
    </p:spTree>
    <p:extLst>
      <p:ext uri="{BB962C8B-B14F-4D97-AF65-F5344CB8AC3E}">
        <p14:creationId xmlns:p14="http://schemas.microsoft.com/office/powerpoint/2010/main" val="333722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7B974FC0-57EE-F814-A0B6-616502466239}"/>
              </a:ext>
            </a:extLst>
          </p:cNvPr>
          <p:cNvGraphicFramePr>
            <a:graphicFrameLocks noGrp="1"/>
          </p:cNvGraphicFramePr>
          <p:nvPr>
            <p:extLst>
              <p:ext uri="{D42A27DB-BD31-4B8C-83A1-F6EECF244321}">
                <p14:modId xmlns:p14="http://schemas.microsoft.com/office/powerpoint/2010/main" val="4016738610"/>
              </p:ext>
            </p:extLst>
          </p:nvPr>
        </p:nvGraphicFramePr>
        <p:xfrm>
          <a:off x="549523" y="498732"/>
          <a:ext cx="14031952" cy="9580830"/>
        </p:xfrm>
        <a:graphic>
          <a:graphicData uri="http://schemas.openxmlformats.org/drawingml/2006/table">
            <a:tbl>
              <a:tblPr>
                <a:tableStyleId>{5C22544A-7EE6-4342-B048-85BDC9FD1C3A}</a:tableStyleId>
              </a:tblPr>
              <a:tblGrid>
                <a:gridCol w="1728000">
                  <a:extLst>
                    <a:ext uri="{9D8B030D-6E8A-4147-A177-3AD203B41FA5}">
                      <a16:colId xmlns:a16="http://schemas.microsoft.com/office/drawing/2014/main" val="288807410"/>
                    </a:ext>
                  </a:extLst>
                </a:gridCol>
                <a:gridCol w="2592000">
                  <a:extLst>
                    <a:ext uri="{9D8B030D-6E8A-4147-A177-3AD203B41FA5}">
                      <a16:colId xmlns:a16="http://schemas.microsoft.com/office/drawing/2014/main" val="190009112"/>
                    </a:ext>
                  </a:extLst>
                </a:gridCol>
                <a:gridCol w="1584000">
                  <a:extLst>
                    <a:ext uri="{9D8B030D-6E8A-4147-A177-3AD203B41FA5}">
                      <a16:colId xmlns:a16="http://schemas.microsoft.com/office/drawing/2014/main" val="1080978715"/>
                    </a:ext>
                  </a:extLst>
                </a:gridCol>
                <a:gridCol w="6363952">
                  <a:extLst>
                    <a:ext uri="{9D8B030D-6E8A-4147-A177-3AD203B41FA5}">
                      <a16:colId xmlns:a16="http://schemas.microsoft.com/office/drawing/2014/main" val="3076295915"/>
                    </a:ext>
                  </a:extLst>
                </a:gridCol>
                <a:gridCol w="1764000">
                  <a:extLst>
                    <a:ext uri="{9D8B030D-6E8A-4147-A177-3AD203B41FA5}">
                      <a16:colId xmlns:a16="http://schemas.microsoft.com/office/drawing/2014/main" val="2095797225"/>
                    </a:ext>
                  </a:extLst>
                </a:gridCol>
              </a:tblGrid>
              <a:tr h="288000">
                <a:tc>
                  <a:txBody>
                    <a:bodyPr/>
                    <a:lstStyle/>
                    <a:p>
                      <a:pPr marL="0" marR="0" lvl="0" indent="0" algn="ctr" defTabSz="914400" eaLnBrk="1" fontAlgn="ctr" latinLnBrk="0" hangingPunct="1">
                        <a:lnSpc>
                          <a:spcPct val="100000"/>
                        </a:lnSpc>
                        <a:spcBef>
                          <a:spcPts val="0"/>
                        </a:spcBef>
                        <a:spcAft>
                          <a:spcPts val="0"/>
                        </a:spcAft>
                        <a:buClrTx/>
                        <a:buSzTx/>
                        <a:buFontTx/>
                        <a:buNone/>
                        <a:tabLst/>
                        <a:defRPr/>
                      </a:pPr>
                      <a:endParaRPr lang="ja-JP" altLang="en-US" sz="1400" dirty="0">
                        <a:solidFill>
                          <a:schemeClr val="bg1"/>
                        </a:solidFill>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solidFill>
                  </a:tcPr>
                </a:tc>
                <a:tc>
                  <a:txBody>
                    <a:bodyPr/>
                    <a:lstStyle/>
                    <a:p>
                      <a:pPr algn="ctr" fontAlgn="ctr"/>
                      <a:r>
                        <a:rPr lang="ja-JP" altLang="en-US" sz="950" b="1" u="none" strike="noStrike">
                          <a:solidFill>
                            <a:schemeClr val="bg1"/>
                          </a:solidFill>
                          <a:effectLst/>
                          <a:latin typeface="游ゴシック" panose="020B0400000000000000" pitchFamily="50" charset="-128"/>
                          <a:ea typeface="游ゴシック" panose="020B0400000000000000" pitchFamily="50" charset="-128"/>
                        </a:rPr>
                        <a:t>あらすじ</a:t>
                      </a: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solidFill>
                  </a:tcPr>
                </a:tc>
                <a:tc gridSpan="2">
                  <a:txBody>
                    <a:bodyPr/>
                    <a:lstStyle/>
                    <a:p>
                      <a:pPr algn="ctr" fontAlgn="ctr"/>
                      <a:r>
                        <a:rPr lang="ja-JP" altLang="en-US" sz="950" b="1" u="none" strike="noStrike">
                          <a:solidFill>
                            <a:schemeClr val="bg1"/>
                          </a:solidFill>
                          <a:effectLst/>
                          <a:latin typeface="游ゴシック" panose="020B0400000000000000" pitchFamily="50" charset="-128"/>
                          <a:ea typeface="游ゴシック" panose="020B0400000000000000" pitchFamily="50" charset="-128"/>
                        </a:rPr>
                        <a:t>動画から学べる内容</a:t>
                      </a: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solidFill>
                  </a:tcPr>
                </a:tc>
                <a:tc hMerge="1">
                  <a:txBody>
                    <a:bodyPr/>
                    <a:lstStyle/>
                    <a:p>
                      <a:pPr algn="ctr" fontAlgn="ct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950" b="1" u="none" strike="noStrike">
                          <a:solidFill>
                            <a:schemeClr val="bg1"/>
                          </a:solidFill>
                          <a:effectLst/>
                          <a:latin typeface="游ゴシック" panose="020B0400000000000000" pitchFamily="50" charset="-128"/>
                          <a:ea typeface="游ゴシック" panose="020B0400000000000000" pitchFamily="50" charset="-128"/>
                        </a:rPr>
                        <a:t>ワークシートとの関連</a:t>
                      </a: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solidFill>
                  </a:tcPr>
                </a:tc>
                <a:extLst>
                  <a:ext uri="{0D108BD9-81ED-4DB2-BD59-A6C34878D82A}">
                    <a16:rowId xmlns:a16="http://schemas.microsoft.com/office/drawing/2014/main" val="4110096514"/>
                  </a:ext>
                </a:extLst>
              </a:tr>
              <a:tr h="754316">
                <a:tc rowSpan="5">
                  <a:txBody>
                    <a:bodyPr/>
                    <a:lstStyle/>
                    <a:p>
                      <a:pPr marL="0" marR="0" lvl="0" indent="0" algn="ctr" defTabSz="914400" eaLnBrk="1" fontAlgn="ctr" latinLnBrk="0" hangingPunct="1">
                        <a:lnSpc>
                          <a:spcPct val="120000"/>
                        </a:lnSpc>
                        <a:spcBef>
                          <a:spcPts val="0"/>
                        </a:spcBef>
                        <a:spcAft>
                          <a:spcPts val="0"/>
                        </a:spcAft>
                        <a:buClrTx/>
                        <a:buSzTx/>
                        <a:buFontTx/>
                        <a:buNone/>
                        <a:tabLst/>
                        <a:defRPr/>
                      </a:pPr>
                      <a:r>
                        <a:rPr lang="ja-JP" altLang="en-US" sz="1000" b="1" u="none" strike="noStrike" dirty="0">
                          <a:effectLst/>
                          <a:latin typeface="游ゴシック" panose="020B0400000000000000" pitchFamily="50" charset="-128"/>
                          <a:ea typeface="游ゴシック" panose="020B0400000000000000" pitchFamily="50" charset="-128"/>
                        </a:rPr>
                        <a:t>＃</a:t>
                      </a:r>
                      <a:r>
                        <a:rPr lang="en-US" altLang="ja-JP" sz="1000" b="1" u="none" strike="noStrike" dirty="0">
                          <a:effectLst/>
                          <a:latin typeface="游ゴシック" panose="020B0400000000000000" pitchFamily="50" charset="-128"/>
                          <a:ea typeface="游ゴシック" panose="020B0400000000000000" pitchFamily="50" charset="-128"/>
                        </a:rPr>
                        <a:t>Chapter 2</a:t>
                      </a:r>
                      <a:r>
                        <a:rPr lang="ja-JP" altLang="en-US" sz="1000" b="1" u="none" strike="noStrike" dirty="0">
                          <a:effectLst/>
                          <a:latin typeface="游ゴシック" panose="020B0400000000000000" pitchFamily="50" charset="-128"/>
                          <a:ea typeface="游ゴシック" panose="020B0400000000000000" pitchFamily="50" charset="-128"/>
                        </a:rPr>
                        <a:t>　</a:t>
                      </a:r>
                      <a:br>
                        <a:rPr lang="ja-JP" altLang="en-US" sz="1000" b="1" u="none" strike="noStrike" dirty="0">
                          <a:effectLst/>
                          <a:latin typeface="游ゴシック" panose="020B0400000000000000" pitchFamily="50" charset="-128"/>
                          <a:ea typeface="游ゴシック" panose="020B0400000000000000" pitchFamily="50" charset="-128"/>
                        </a:rPr>
                      </a:br>
                      <a:r>
                        <a:rPr lang="ja-JP" altLang="en-US" sz="1000" b="1" u="none" strike="noStrike" dirty="0">
                          <a:effectLst/>
                          <a:latin typeface="游ゴシック" panose="020B0400000000000000" pitchFamily="50" charset="-128"/>
                          <a:ea typeface="游ゴシック" panose="020B0400000000000000" pitchFamily="50" charset="-128"/>
                        </a:rPr>
                        <a:t>アジアの国と地域</a:t>
                      </a:r>
                      <a:br>
                        <a:rPr lang="ja-JP" altLang="en-US" sz="1000" b="1" u="none" strike="noStrike" dirty="0">
                          <a:effectLst/>
                          <a:latin typeface="游ゴシック" panose="020B0400000000000000" pitchFamily="50" charset="-128"/>
                          <a:ea typeface="游ゴシック" panose="020B0400000000000000" pitchFamily="50" charset="-128"/>
                        </a:rPr>
                      </a:br>
                      <a:r>
                        <a:rPr lang="en-US" altLang="ja-JP" sz="1000" b="1" u="none" strike="noStrike" dirty="0">
                          <a:effectLst/>
                          <a:latin typeface="游ゴシック" panose="020B0400000000000000" pitchFamily="50" charset="-128"/>
                          <a:ea typeface="游ゴシック" panose="020B0400000000000000" pitchFamily="50" charset="-128"/>
                        </a:rPr>
                        <a:t>(</a:t>
                      </a:r>
                      <a:r>
                        <a:rPr lang="ja-JP" altLang="en-US" sz="1000" b="1" u="none" strike="noStrike" dirty="0">
                          <a:effectLst/>
                          <a:latin typeface="游ゴシック" panose="020B0400000000000000" pitchFamily="50" charset="-128"/>
                          <a:ea typeface="游ゴシック" panose="020B0400000000000000" pitchFamily="50" charset="-128"/>
                        </a:rPr>
                        <a:t>地理</a:t>
                      </a:r>
                      <a:r>
                        <a:rPr lang="en-US" altLang="ja-JP" sz="1000" b="1" u="none" strike="noStrike" dirty="0">
                          <a:effectLst/>
                          <a:latin typeface="游ゴシック" panose="020B0400000000000000" pitchFamily="50" charset="-128"/>
                          <a:ea typeface="游ゴシック" panose="020B0400000000000000" pitchFamily="50" charset="-128"/>
                        </a:rPr>
                        <a:t>,</a:t>
                      </a:r>
                      <a:r>
                        <a:rPr lang="ja-JP" altLang="en-US" sz="1000" b="1" u="none" strike="noStrike" dirty="0">
                          <a:effectLst/>
                          <a:latin typeface="游ゴシック" panose="020B0400000000000000" pitchFamily="50" charset="-128"/>
                          <a:ea typeface="游ゴシック" panose="020B0400000000000000" pitchFamily="50" charset="-128"/>
                        </a:rPr>
                        <a:t>言語</a:t>
                      </a:r>
                      <a:r>
                        <a:rPr lang="en-US" altLang="ja-JP" sz="1000" b="1" u="none" strike="noStrike" dirty="0">
                          <a:effectLst/>
                          <a:latin typeface="游ゴシック" panose="020B0400000000000000" pitchFamily="50" charset="-128"/>
                          <a:ea typeface="游ゴシック" panose="020B0400000000000000" pitchFamily="50" charset="-128"/>
                        </a:rPr>
                        <a:t>)</a:t>
                      </a:r>
                      <a:br>
                        <a:rPr lang="ja-JP" altLang="en-US" sz="1000" b="1" u="none" strike="noStrike" dirty="0">
                          <a:effectLst/>
                          <a:latin typeface="游ゴシック" panose="020B0400000000000000" pitchFamily="50" charset="-128"/>
                          <a:ea typeface="游ゴシック" panose="020B0400000000000000" pitchFamily="50" charset="-128"/>
                        </a:rPr>
                      </a:br>
                      <a:r>
                        <a:rPr lang="en-US" altLang="ja-JP" sz="1000" b="1" u="none" strike="noStrike" dirty="0">
                          <a:effectLst/>
                          <a:latin typeface="游ゴシック" panose="020B0400000000000000" pitchFamily="50" charset="-128"/>
                          <a:ea typeface="游ゴシック" panose="020B0400000000000000" pitchFamily="50" charset="-128"/>
                        </a:rPr>
                        <a:t>(10</a:t>
                      </a:r>
                      <a:r>
                        <a:rPr lang="ja-JP" altLang="en-US" sz="1000" b="1" u="none" strike="noStrike" dirty="0">
                          <a:effectLst/>
                          <a:latin typeface="游ゴシック" panose="020B0400000000000000" pitchFamily="50" charset="-128"/>
                          <a:ea typeface="游ゴシック" panose="020B0400000000000000" pitchFamily="50" charset="-128"/>
                        </a:rPr>
                        <a:t>分</a:t>
                      </a:r>
                      <a:r>
                        <a:rPr lang="en-US" altLang="ja-JP" sz="1000" b="1" u="none" strike="noStrike" dirty="0">
                          <a:effectLst/>
                          <a:latin typeface="游ゴシック" panose="020B0400000000000000" pitchFamily="50" charset="-128"/>
                          <a:ea typeface="游ゴシック" panose="020B0400000000000000" pitchFamily="50" charset="-128"/>
                        </a:rPr>
                        <a:t>)</a:t>
                      </a:r>
                      <a:endParaRPr lang="en-US" altLang="ja-JP" sz="1000" b="1"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ctr">
                        <a:lnSpc>
                          <a:spcPct val="120000"/>
                        </a:lnSpc>
                      </a:pPr>
                      <a:endParaRPr lang="en-US" altLang="ja-JP" sz="1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5">
                  <a:txBody>
                    <a:bodyPr/>
                    <a:lstStyle/>
                    <a:p>
                      <a:pPr lvl="0" algn="l" fontAlgn="ctr">
                        <a:lnSpc>
                          <a:spcPct val="110000"/>
                        </a:lnSpc>
                      </a:pPr>
                      <a:r>
                        <a:rPr lang="ja-JP" altLang="en-US" sz="950" u="none" strike="noStrike">
                          <a:effectLst/>
                          <a:latin typeface="游ゴシック" panose="020B0400000000000000" pitchFamily="50" charset="-128"/>
                          <a:ea typeface="游ゴシック" panose="020B0400000000000000" pitchFamily="50" charset="-128"/>
                        </a:rPr>
                        <a:t>続いて</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それぞれの国の地理や</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言語について各国出身者が説明をする。</a:t>
                      </a:r>
                      <a:endParaRPr lang="en-US" altLang="ja-JP"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5">
                  <a:txBody>
                    <a:bodyPr/>
                    <a:lstStyle/>
                    <a:p>
                      <a:pPr marL="0" marR="0" lvl="0" indent="0" algn="l" defTabSz="914400" eaLnBrk="1" fontAlgn="auto" latinLnBrk="0" hangingPunct="1">
                        <a:lnSpc>
                          <a:spcPct val="11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２</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２</a:t>
                      </a:r>
                      <a:endParaRPr lang="en-US" altLang="ja-JP" sz="950" u="none" strike="noStrike">
                        <a:effectLst/>
                        <a:latin typeface="游ゴシック" panose="020B0400000000000000" pitchFamily="50" charset="-128"/>
                        <a:ea typeface="游ゴシック" panose="020B0400000000000000" pitchFamily="50" charset="-128"/>
                      </a:endParaRPr>
                    </a:p>
                    <a:p>
                      <a:pPr algn="l">
                        <a:lnSpc>
                          <a:spcPct val="110000"/>
                        </a:lnSpc>
                      </a:pPr>
                      <a:r>
                        <a:rPr lang="ja-JP" altLang="en-US" sz="950" u="none" strike="noStrike">
                          <a:effectLst/>
                          <a:latin typeface="游ゴシック" panose="020B0400000000000000" pitchFamily="50" charset="-128"/>
                          <a:ea typeface="游ゴシック" panose="020B0400000000000000" pitchFamily="50" charset="-128"/>
                        </a:rPr>
                        <a:t>■アジアの国と地域（言語）</a:t>
                      </a:r>
                      <a:endParaRPr kumimoji="1" lang="ja-JP" altLang="en-US" sz="950">
                        <a:latin typeface="游ゴシック" panose="020B0400000000000000" pitchFamily="50" charset="-128"/>
                        <a:ea typeface="游ゴシック" panose="020B0400000000000000" pitchFamily="50" charset="-128"/>
                      </a:endParaRPr>
                    </a:p>
                    <a:p>
                      <a:pPr algn="l" fontAlgn="ctr">
                        <a:lnSpc>
                          <a:spcPct val="11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中国（公用語は中国語）</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ありがとう</a:t>
                      </a:r>
                      <a:r>
                        <a:rPr lang="en-US" altLang="ja-JP" sz="950" u="none" strike="noStrike" dirty="0">
                          <a:effectLst/>
                          <a:latin typeface="游ゴシック" panose="020B0400000000000000" pitchFamily="50" charset="-128"/>
                          <a:ea typeface="游ゴシック" panose="020B0400000000000000" pitchFamily="50" charset="-128"/>
                        </a:rPr>
                        <a:t>: </a:t>
                      </a:r>
                      <a:r>
                        <a:rPr lang="ja-JP" altLang="en-US" sz="950" u="none" strike="noStrike" dirty="0">
                          <a:effectLst/>
                          <a:latin typeface="游ゴシック" panose="020B0400000000000000" pitchFamily="50" charset="-128"/>
                          <a:ea typeface="游ゴシック" panose="020B0400000000000000" pitchFamily="50" charset="-128"/>
                        </a:rPr>
                        <a:t>谢谢 　シエイシエイ</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こんにちは</a:t>
                      </a:r>
                      <a:r>
                        <a:rPr lang="en-US" altLang="ja-JP" sz="950" u="none" strike="noStrike" dirty="0">
                          <a:effectLst/>
                          <a:latin typeface="游ゴシック" panose="020B0400000000000000" pitchFamily="50" charset="-128"/>
                          <a:ea typeface="游ゴシック" panose="020B0400000000000000" pitchFamily="50" charset="-128"/>
                        </a:rPr>
                        <a:t>: </a:t>
                      </a:r>
                      <a:r>
                        <a:rPr lang="ja-JP" altLang="en-US" sz="950" u="none" strike="noStrike" dirty="0">
                          <a:effectLst/>
                          <a:latin typeface="游ゴシック" panose="020B0400000000000000" pitchFamily="50" charset="-128"/>
                          <a:ea typeface="游ゴシック" panose="020B0400000000000000" pitchFamily="50" charset="-128"/>
                        </a:rPr>
                        <a:t>你好 　ニーハオ</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がんばれ：加油 　ジャーヨウ</a:t>
                      </a:r>
                      <a:endParaRPr lang="en-US" altLang="ja-JP" sz="950" u="none" strike="noStrike" dirty="0">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10000"/>
                        </a:lnSpc>
                      </a:pP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ワークシートクイズ</a:t>
                      </a:r>
                      <a:endParaRPr lang="en-US" altLang="ja-JP" sz="950" b="0" i="0" u="none" strike="noStrike">
                        <a:solidFill>
                          <a:srgbClr val="000000"/>
                        </a:solidFill>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第４問の解説</a:t>
                      </a:r>
                    </a:p>
                    <a:p>
                      <a:pPr algn="l" fontAlgn="ctr">
                        <a:lnSpc>
                          <a:spcPct val="11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00392663"/>
                  </a:ext>
                </a:extLst>
              </a:tr>
              <a:tr h="754316">
                <a:tc vMerge="1">
                  <a:txBody>
                    <a:bodyPr/>
                    <a:lstStyle/>
                    <a:p>
                      <a:pPr algn="ctr" fontAlgn="ctr"/>
                      <a:endParaRPr lang="en-US" altLang="ja-JP" sz="800" b="1"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nchor="ctr"/>
                </a:tc>
                <a:tc vMerge="1">
                  <a:txBody>
                    <a:bodyPr/>
                    <a:lstStyle/>
                    <a:p>
                      <a:pPr lvl="0" algn="l" fontAlgn="ctr"/>
                      <a:endParaRPr lang="en-US" altLang="ja-JP"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nchor="ctr"/>
                </a:tc>
                <a:tc vMerge="1">
                  <a:txBody>
                    <a:bodyPr/>
                    <a:lstStyle/>
                    <a:p>
                      <a:pPr algn="l"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nchor="ctr"/>
                </a:tc>
                <a:tc>
                  <a:txBody>
                    <a:bodyPr/>
                    <a:lstStyle/>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インド（ヒンディー語と英語が広く使われている。　</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地域によってはベンガル語・タミル語など）</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ありがとう</a:t>
                      </a:r>
                      <a:r>
                        <a:rPr lang="en-US" altLang="ja-JP" sz="950" u="none" strike="noStrike" dirty="0">
                          <a:effectLst/>
                          <a:latin typeface="游ゴシック" panose="020B0400000000000000" pitchFamily="50" charset="-128"/>
                          <a:ea typeface="游ゴシック" panose="020B0400000000000000" pitchFamily="50" charset="-128"/>
                        </a:rPr>
                        <a:t>: </a:t>
                      </a:r>
                      <a:r>
                        <a:rPr lang="en-US" altLang="ja-JP" sz="950" u="none" strike="noStrike" dirty="0" err="1">
                          <a:effectLst/>
                          <a:latin typeface="游ゴシック" panose="020B0400000000000000" pitchFamily="50" charset="-128"/>
                          <a:ea typeface="游ゴシック" panose="020B0400000000000000" pitchFamily="50" charset="-128"/>
                        </a:rPr>
                        <a:t>धन्यवाद</a:t>
                      </a:r>
                      <a:r>
                        <a:rPr lang="ja-JP" altLang="en-US" sz="950" u="none" strike="noStrike" dirty="0">
                          <a:effectLst/>
                          <a:latin typeface="游ゴシック" panose="020B0400000000000000" pitchFamily="50" charset="-128"/>
                          <a:ea typeface="游ゴシック" panose="020B0400000000000000" pitchFamily="50" charset="-128"/>
                        </a:rPr>
                        <a:t>　ダンニャワード</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こんにちは</a:t>
                      </a:r>
                      <a:r>
                        <a:rPr lang="en-US" altLang="ja-JP" sz="950" u="none" strike="noStrike" dirty="0">
                          <a:effectLst/>
                          <a:latin typeface="游ゴシック" panose="020B0400000000000000" pitchFamily="50" charset="-128"/>
                          <a:ea typeface="游ゴシック" panose="020B0400000000000000" pitchFamily="50" charset="-128"/>
                        </a:rPr>
                        <a:t>: </a:t>
                      </a:r>
                      <a:r>
                        <a:rPr lang="en-US" altLang="ja-JP" sz="950" u="none" strike="noStrike" dirty="0" err="1">
                          <a:effectLst/>
                          <a:latin typeface="游ゴシック" panose="020B0400000000000000" pitchFamily="50" charset="-128"/>
                          <a:ea typeface="游ゴシック" panose="020B0400000000000000" pitchFamily="50" charset="-128"/>
                        </a:rPr>
                        <a:t>नमस्ते</a:t>
                      </a:r>
                      <a:r>
                        <a:rPr lang="en-US" altLang="ja-JP" sz="950" u="none" strike="noStrike" dirty="0">
                          <a:effectLst/>
                          <a:latin typeface="游ゴシック" panose="020B0400000000000000" pitchFamily="50" charset="-128"/>
                          <a:ea typeface="游ゴシック" panose="020B0400000000000000" pitchFamily="50" charset="-128"/>
                        </a:rPr>
                        <a:t> </a:t>
                      </a:r>
                      <a:r>
                        <a:rPr lang="ja-JP" altLang="en-US" sz="950" u="none" strike="noStrike" dirty="0">
                          <a:effectLst/>
                          <a:latin typeface="游ゴシック" panose="020B0400000000000000" pitchFamily="50" charset="-128"/>
                          <a:ea typeface="游ゴシック" panose="020B0400000000000000" pitchFamily="50" charset="-128"/>
                        </a:rPr>
                        <a:t>　ナマステ</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がんばれ：</a:t>
                      </a:r>
                      <a:r>
                        <a:rPr lang="en-US" altLang="ja-JP" sz="950" u="none" strike="noStrike" dirty="0" err="1">
                          <a:effectLst/>
                          <a:latin typeface="游ゴシック" panose="020B0400000000000000" pitchFamily="50" charset="-128"/>
                          <a:ea typeface="游ゴシック" panose="020B0400000000000000" pitchFamily="50" charset="-128"/>
                        </a:rPr>
                        <a:t>आप</a:t>
                      </a:r>
                      <a:r>
                        <a:rPr lang="en-US" altLang="ja-JP" sz="950" u="none" strike="noStrike" dirty="0">
                          <a:effectLst/>
                          <a:latin typeface="游ゴシック" panose="020B0400000000000000" pitchFamily="50" charset="-128"/>
                          <a:ea typeface="游ゴシック" panose="020B0400000000000000" pitchFamily="50" charset="-128"/>
                        </a:rPr>
                        <a:t> </a:t>
                      </a:r>
                      <a:r>
                        <a:rPr lang="en-US" altLang="ja-JP" sz="950" u="none" strike="noStrike" dirty="0" err="1">
                          <a:effectLst/>
                          <a:latin typeface="游ゴシック" panose="020B0400000000000000" pitchFamily="50" charset="-128"/>
                          <a:ea typeface="游ゴシック" panose="020B0400000000000000" pitchFamily="50" charset="-128"/>
                        </a:rPr>
                        <a:t>कर</a:t>
                      </a:r>
                      <a:r>
                        <a:rPr lang="en-US" altLang="ja-JP" sz="950" u="none" strike="noStrike" dirty="0">
                          <a:effectLst/>
                          <a:latin typeface="游ゴシック" panose="020B0400000000000000" pitchFamily="50" charset="-128"/>
                          <a:ea typeface="游ゴシック" panose="020B0400000000000000" pitchFamily="50" charset="-128"/>
                        </a:rPr>
                        <a:t> </a:t>
                      </a:r>
                      <a:r>
                        <a:rPr lang="en-US" altLang="ja-JP" sz="950" u="none" strike="noStrike" dirty="0" err="1">
                          <a:effectLst/>
                          <a:latin typeface="游ゴシック" panose="020B0400000000000000" pitchFamily="50" charset="-128"/>
                          <a:ea typeface="游ゴシック" panose="020B0400000000000000" pitchFamily="50" charset="-128"/>
                        </a:rPr>
                        <a:t>सकते</a:t>
                      </a:r>
                      <a:r>
                        <a:rPr lang="en-US" altLang="ja-JP" sz="950" u="none" strike="noStrike" dirty="0">
                          <a:effectLst/>
                          <a:latin typeface="游ゴシック" panose="020B0400000000000000" pitchFamily="50" charset="-128"/>
                          <a:ea typeface="游ゴシック" panose="020B0400000000000000" pitchFamily="50" charset="-128"/>
                        </a:rPr>
                        <a:t> </a:t>
                      </a:r>
                      <a:r>
                        <a:rPr lang="en-US" altLang="ja-JP" sz="950" u="none" strike="noStrike" dirty="0" err="1">
                          <a:effectLst/>
                          <a:latin typeface="游ゴシック" panose="020B0400000000000000" pitchFamily="50" charset="-128"/>
                          <a:ea typeface="游ゴシック" panose="020B0400000000000000" pitchFamily="50" charset="-128"/>
                        </a:rPr>
                        <a:t>हैं</a:t>
                      </a:r>
                      <a:r>
                        <a:rPr lang="en-US" altLang="ja-JP" sz="950" u="none" strike="noStrike" dirty="0">
                          <a:effectLst/>
                          <a:latin typeface="游ゴシック" panose="020B0400000000000000" pitchFamily="50" charset="-128"/>
                          <a:ea typeface="游ゴシック" panose="020B0400000000000000" pitchFamily="50" charset="-128"/>
                        </a:rPr>
                        <a:t> </a:t>
                      </a:r>
                      <a:r>
                        <a:rPr lang="ja-JP" altLang="en-US" sz="950" u="none" strike="noStrike" dirty="0">
                          <a:effectLst/>
                          <a:latin typeface="游ゴシック" panose="020B0400000000000000" pitchFamily="50" charset="-128"/>
                          <a:ea typeface="游ゴシック" panose="020B0400000000000000" pitchFamily="50" charset="-128"/>
                        </a:rPr>
                        <a:t>　アープ カル サクテ ヘイン</a:t>
                      </a: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1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72892541"/>
                  </a:ext>
                </a:extLst>
              </a:tr>
              <a:tr h="754316">
                <a:tc vMerge="1">
                  <a:txBody>
                    <a:bodyPr/>
                    <a:lstStyle/>
                    <a:p>
                      <a:pPr algn="ctr" fontAlgn="ctr"/>
                      <a:endParaRPr lang="en-US" altLang="ja-JP" sz="800" b="1"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nchor="ctr"/>
                </a:tc>
                <a:tc vMerge="1">
                  <a:txBody>
                    <a:bodyPr/>
                    <a:lstStyle/>
                    <a:p>
                      <a:pPr lvl="0" algn="l" fontAlgn="ctr"/>
                      <a:endParaRPr lang="en-US" altLang="ja-JP"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nchor="ctr"/>
                </a:tc>
                <a:tc vMerge="1">
                  <a:txBody>
                    <a:bodyPr/>
                    <a:lstStyle/>
                    <a:p>
                      <a:pPr algn="l"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nchor="ctr"/>
                </a:tc>
                <a:tc>
                  <a:txBody>
                    <a:bodyPr/>
                    <a:lstStyle/>
                    <a:p>
                      <a:pPr algn="l" fontAlgn="ctr">
                        <a:lnSpc>
                          <a:spcPct val="110000"/>
                        </a:lnSpc>
                      </a:pPr>
                      <a:r>
                        <a:rPr lang="en-US" altLang="ja-JP" sz="950" u="none" strike="noStrike" dirty="0">
                          <a:effectLst/>
                          <a:latin typeface="游ゴシック" panose="020B0400000000000000" pitchFamily="50" charset="-128"/>
                          <a:ea typeface="游ゴシック" panose="020B0400000000000000" pitchFamily="50" charset="-128"/>
                        </a:rPr>
                        <a:t>UAE</a:t>
                      </a:r>
                      <a:r>
                        <a:rPr lang="ja-JP" altLang="en-US" sz="950" u="none" strike="noStrike" dirty="0">
                          <a:effectLst/>
                          <a:latin typeface="游ゴシック" panose="020B0400000000000000" pitchFamily="50" charset="-128"/>
                          <a:ea typeface="游ゴシック" panose="020B0400000000000000" pitchFamily="50" charset="-128"/>
                        </a:rPr>
                        <a:t>（アラビア語が公用語　</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英語が使われることもある）</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ありがとう</a:t>
                      </a:r>
                      <a:r>
                        <a:rPr lang="en-US" altLang="ja-JP" sz="950" u="none" strike="noStrike" dirty="0">
                          <a:effectLst/>
                          <a:latin typeface="游ゴシック" panose="020B0400000000000000" pitchFamily="50" charset="-128"/>
                          <a:ea typeface="游ゴシック" panose="020B0400000000000000" pitchFamily="50" charset="-128"/>
                        </a:rPr>
                        <a:t>: </a:t>
                      </a:r>
                      <a:r>
                        <a:rPr lang="en-US" altLang="ja-JP" sz="950" u="none" strike="noStrike" dirty="0" err="1">
                          <a:effectLst/>
                          <a:latin typeface="游ゴシック" panose="020B0400000000000000" pitchFamily="50" charset="-128"/>
                          <a:ea typeface="游ゴシック" panose="020B0400000000000000" pitchFamily="50" charset="-128"/>
                        </a:rPr>
                        <a:t>شكرا</a:t>
                      </a:r>
                      <a:r>
                        <a:rPr lang="en-US" altLang="ja-JP" sz="950" u="none" strike="noStrike" dirty="0">
                          <a:effectLst/>
                          <a:latin typeface="游ゴシック" panose="020B0400000000000000" pitchFamily="50" charset="-128"/>
                          <a:ea typeface="游ゴシック" panose="020B0400000000000000" pitchFamily="50" charset="-128"/>
                        </a:rPr>
                        <a:t> </a:t>
                      </a:r>
                      <a:r>
                        <a:rPr lang="ja-JP" altLang="en-US" sz="950" u="none" strike="noStrike" dirty="0">
                          <a:effectLst/>
                          <a:latin typeface="游ゴシック" panose="020B0400000000000000" pitchFamily="50" charset="-128"/>
                          <a:ea typeface="游ゴシック" panose="020B0400000000000000" pitchFamily="50" charset="-128"/>
                        </a:rPr>
                        <a:t>　シュクラン</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こんにちは</a:t>
                      </a:r>
                      <a:r>
                        <a:rPr lang="en-US" altLang="ja-JP" sz="950" u="none" strike="noStrike" dirty="0">
                          <a:effectLst/>
                          <a:latin typeface="游ゴシック" panose="020B0400000000000000" pitchFamily="50" charset="-128"/>
                          <a:ea typeface="游ゴシック" panose="020B0400000000000000" pitchFamily="50" charset="-128"/>
                        </a:rPr>
                        <a:t>: </a:t>
                      </a:r>
                      <a:r>
                        <a:rPr lang="en-US" altLang="ja-JP" sz="950" u="none" strike="noStrike" dirty="0" err="1">
                          <a:effectLst/>
                          <a:latin typeface="游ゴシック" panose="020B0400000000000000" pitchFamily="50" charset="-128"/>
                          <a:ea typeface="游ゴシック" panose="020B0400000000000000" pitchFamily="50" charset="-128"/>
                        </a:rPr>
                        <a:t>مرحبا</a:t>
                      </a:r>
                      <a:r>
                        <a:rPr lang="en-US" altLang="ja-JP" sz="950" u="none" strike="noStrike" dirty="0">
                          <a:effectLst/>
                          <a:latin typeface="游ゴシック" panose="020B0400000000000000" pitchFamily="50" charset="-128"/>
                          <a:ea typeface="游ゴシック" panose="020B0400000000000000" pitchFamily="50" charset="-128"/>
                        </a:rPr>
                        <a:t> </a:t>
                      </a:r>
                      <a:r>
                        <a:rPr lang="ja-JP" altLang="en-US" sz="950" u="none" strike="noStrike" dirty="0">
                          <a:effectLst/>
                          <a:latin typeface="游ゴシック" panose="020B0400000000000000" pitchFamily="50" charset="-128"/>
                          <a:ea typeface="游ゴシック" panose="020B0400000000000000" pitchFamily="50" charset="-128"/>
                        </a:rPr>
                        <a:t>　マルハバン</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がんばれ：</a:t>
                      </a:r>
                      <a:r>
                        <a:rPr lang="en-US" altLang="ja-JP" sz="950" u="none" strike="noStrike" dirty="0" err="1">
                          <a:effectLst/>
                          <a:latin typeface="游ゴシック" panose="020B0400000000000000" pitchFamily="50" charset="-128"/>
                          <a:ea typeface="游ゴシック" panose="020B0400000000000000" pitchFamily="50" charset="-128"/>
                        </a:rPr>
                        <a:t>بالتوفيق</a:t>
                      </a:r>
                      <a:r>
                        <a:rPr lang="en-US" altLang="ja-JP" sz="950" u="none" strike="noStrike" dirty="0">
                          <a:effectLst/>
                          <a:latin typeface="游ゴシック" panose="020B0400000000000000" pitchFamily="50" charset="-128"/>
                          <a:ea typeface="游ゴシック" panose="020B0400000000000000" pitchFamily="50" charset="-128"/>
                        </a:rPr>
                        <a:t> </a:t>
                      </a:r>
                      <a:r>
                        <a:rPr lang="ja-JP" altLang="en-US" sz="950" u="none" strike="noStrike" dirty="0">
                          <a:effectLst/>
                          <a:latin typeface="游ゴシック" panose="020B0400000000000000" pitchFamily="50" charset="-128"/>
                          <a:ea typeface="游ゴシック" panose="020B0400000000000000" pitchFamily="50" charset="-128"/>
                        </a:rPr>
                        <a:t>　ビル・タウフィク</a:t>
                      </a: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1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8503564"/>
                  </a:ext>
                </a:extLst>
              </a:tr>
              <a:tr h="754316">
                <a:tc vMerge="1">
                  <a:txBody>
                    <a:bodyPr/>
                    <a:lstStyle/>
                    <a:p>
                      <a:pPr algn="ctr" fontAlgn="ctr"/>
                      <a:endParaRPr lang="en-US" altLang="ja-JP" sz="800" b="1"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nchor="ctr"/>
                </a:tc>
                <a:tc vMerge="1">
                  <a:txBody>
                    <a:bodyPr/>
                    <a:lstStyle/>
                    <a:p>
                      <a:pPr lvl="0" algn="l" fontAlgn="ctr"/>
                      <a:endParaRPr lang="en-US" altLang="ja-JP"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nchor="ctr"/>
                </a:tc>
                <a:tc vMerge="1">
                  <a:txBody>
                    <a:bodyPr/>
                    <a:lstStyle/>
                    <a:p>
                      <a:pPr algn="l"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nchor="ctr"/>
                </a:tc>
                <a:tc>
                  <a:txBody>
                    <a:bodyPr/>
                    <a:lstStyle/>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ウズベキスタン（公用語はウズベク語　</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ロシア語もまだ広く使われているところがある）</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ありがとう</a:t>
                      </a:r>
                      <a:r>
                        <a:rPr lang="en-US" altLang="ja-JP" sz="950" u="none" strike="noStrike" dirty="0">
                          <a:effectLst/>
                          <a:latin typeface="游ゴシック" panose="020B0400000000000000" pitchFamily="50" charset="-128"/>
                          <a:ea typeface="游ゴシック" panose="020B0400000000000000" pitchFamily="50" charset="-128"/>
                        </a:rPr>
                        <a:t>: Rahmat</a:t>
                      </a:r>
                      <a:r>
                        <a:rPr lang="ja-JP" altLang="en-US" sz="950" u="none" strike="noStrike" dirty="0">
                          <a:effectLst/>
                          <a:latin typeface="游ゴシック" panose="020B0400000000000000" pitchFamily="50" charset="-128"/>
                          <a:ea typeface="游ゴシック" panose="020B0400000000000000" pitchFamily="50" charset="-128"/>
                        </a:rPr>
                        <a:t>　ラーマット</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こんにちは</a:t>
                      </a:r>
                      <a:r>
                        <a:rPr lang="en-US" altLang="ja-JP" sz="950" u="none" strike="noStrike" dirty="0">
                          <a:effectLst/>
                          <a:latin typeface="游ゴシック" panose="020B0400000000000000" pitchFamily="50" charset="-128"/>
                          <a:ea typeface="游ゴシック" panose="020B0400000000000000" pitchFamily="50" charset="-128"/>
                        </a:rPr>
                        <a:t>: </a:t>
                      </a:r>
                      <a:r>
                        <a:rPr lang="en-US" altLang="ja-JP" sz="950" u="none" strike="noStrike" dirty="0" err="1">
                          <a:effectLst/>
                          <a:latin typeface="游ゴシック" panose="020B0400000000000000" pitchFamily="50" charset="-128"/>
                          <a:ea typeface="游ゴシック" panose="020B0400000000000000" pitchFamily="50" charset="-128"/>
                        </a:rPr>
                        <a:t>Assalomu</a:t>
                      </a:r>
                      <a:r>
                        <a:rPr lang="en-US" altLang="ja-JP" sz="950" u="none" strike="noStrike" dirty="0">
                          <a:effectLst/>
                          <a:latin typeface="游ゴシック" panose="020B0400000000000000" pitchFamily="50" charset="-128"/>
                          <a:ea typeface="游ゴシック" panose="020B0400000000000000" pitchFamily="50" charset="-128"/>
                        </a:rPr>
                        <a:t> alaykum </a:t>
                      </a:r>
                      <a:r>
                        <a:rPr lang="ja-JP" altLang="en-US" sz="950" u="none" strike="noStrike" dirty="0">
                          <a:effectLst/>
                          <a:latin typeface="游ゴシック" panose="020B0400000000000000" pitchFamily="50" charset="-128"/>
                          <a:ea typeface="游ゴシック" panose="020B0400000000000000" pitchFamily="50" charset="-128"/>
                        </a:rPr>
                        <a:t>アッサラーム アレイクム</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がんばれ：</a:t>
                      </a:r>
                      <a:r>
                        <a:rPr lang="en-US" altLang="ja-JP" sz="950" u="none" strike="noStrike" dirty="0" err="1">
                          <a:effectLst/>
                          <a:latin typeface="游ゴシック" panose="020B0400000000000000" pitchFamily="50" charset="-128"/>
                          <a:ea typeface="游ゴシック" panose="020B0400000000000000" pitchFamily="50" charset="-128"/>
                        </a:rPr>
                        <a:t>Olg‘a</a:t>
                      </a:r>
                      <a:r>
                        <a:rPr lang="ja-JP" altLang="en-US" sz="950" u="none" strike="noStrike" dirty="0">
                          <a:effectLst/>
                          <a:latin typeface="游ゴシック" panose="020B0400000000000000" pitchFamily="50" charset="-128"/>
                          <a:ea typeface="游ゴシック" panose="020B0400000000000000" pitchFamily="50" charset="-128"/>
                        </a:rPr>
                        <a:t>　オルガ</a:t>
                      </a: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1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47826255"/>
                  </a:ext>
                </a:extLst>
              </a:tr>
              <a:tr h="754316">
                <a:tc vMerge="1">
                  <a:txBody>
                    <a:bodyPr/>
                    <a:lstStyle/>
                    <a:p>
                      <a:pPr algn="ctr" fontAlgn="ctr"/>
                      <a:endParaRPr lang="en-US" altLang="ja-JP" sz="800" b="1"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nchor="ctr"/>
                </a:tc>
                <a:tc vMerge="1">
                  <a:txBody>
                    <a:bodyPr/>
                    <a:lstStyle/>
                    <a:p>
                      <a:pPr lvl="0" algn="l" fontAlgn="ctr"/>
                      <a:endParaRPr lang="en-US" altLang="ja-JP"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nchor="ctr"/>
                </a:tc>
                <a:tc vMerge="1">
                  <a:txBody>
                    <a:bodyPr/>
                    <a:lstStyle/>
                    <a:p>
                      <a:pPr algn="l"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nchor="ctr"/>
                </a:tc>
                <a:tc>
                  <a:txBody>
                    <a:bodyPr/>
                    <a:lstStyle/>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ベトナム（ベトナム語が公用語）</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ありがとう</a:t>
                      </a:r>
                      <a:r>
                        <a:rPr lang="en-US" altLang="ja-JP" sz="950" u="none" strike="noStrike" dirty="0">
                          <a:effectLst/>
                          <a:latin typeface="游ゴシック" panose="020B0400000000000000" pitchFamily="50" charset="-128"/>
                          <a:ea typeface="游ゴシック" panose="020B0400000000000000" pitchFamily="50" charset="-128"/>
                        </a:rPr>
                        <a:t>: </a:t>
                      </a:r>
                      <a:r>
                        <a:rPr lang="en-US" altLang="ja-JP" sz="950" u="none" strike="noStrike" dirty="0" err="1">
                          <a:effectLst/>
                          <a:latin typeface="游ゴシック" panose="020B0400000000000000" pitchFamily="50" charset="-128"/>
                          <a:ea typeface="游ゴシック" panose="020B0400000000000000" pitchFamily="50" charset="-128"/>
                        </a:rPr>
                        <a:t>Cảm</a:t>
                      </a:r>
                      <a:r>
                        <a:rPr lang="en-US" altLang="ja-JP" sz="950" u="none" strike="noStrike" dirty="0">
                          <a:effectLst/>
                          <a:latin typeface="游ゴシック" panose="020B0400000000000000" pitchFamily="50" charset="-128"/>
                          <a:ea typeface="游ゴシック" panose="020B0400000000000000" pitchFamily="50" charset="-128"/>
                        </a:rPr>
                        <a:t> </a:t>
                      </a:r>
                      <a:r>
                        <a:rPr lang="en-US" altLang="ja-JP" sz="950" u="none" strike="noStrike" dirty="0" err="1">
                          <a:effectLst/>
                          <a:latin typeface="游ゴシック" panose="020B0400000000000000" pitchFamily="50" charset="-128"/>
                          <a:ea typeface="游ゴシック" panose="020B0400000000000000" pitchFamily="50" charset="-128"/>
                        </a:rPr>
                        <a:t>ơn</a:t>
                      </a:r>
                      <a:r>
                        <a:rPr lang="ja-JP" altLang="en-US" sz="950" u="none" strike="noStrike" dirty="0">
                          <a:effectLst/>
                          <a:latin typeface="游ゴシック" panose="020B0400000000000000" pitchFamily="50" charset="-128"/>
                          <a:ea typeface="游ゴシック" panose="020B0400000000000000" pitchFamily="50" charset="-128"/>
                        </a:rPr>
                        <a:t>　カムオン</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こんにちは</a:t>
                      </a:r>
                      <a:r>
                        <a:rPr lang="en-US" altLang="ja-JP" sz="950" u="none" strike="noStrike" dirty="0">
                          <a:effectLst/>
                          <a:latin typeface="游ゴシック" panose="020B0400000000000000" pitchFamily="50" charset="-128"/>
                          <a:ea typeface="游ゴシック" panose="020B0400000000000000" pitchFamily="50" charset="-128"/>
                        </a:rPr>
                        <a:t>: Xin </a:t>
                      </a:r>
                      <a:r>
                        <a:rPr lang="en-US" altLang="ja-JP" sz="950" u="none" strike="noStrike" dirty="0" err="1">
                          <a:effectLst/>
                          <a:latin typeface="游ゴシック" panose="020B0400000000000000" pitchFamily="50" charset="-128"/>
                          <a:ea typeface="游ゴシック" panose="020B0400000000000000" pitchFamily="50" charset="-128"/>
                        </a:rPr>
                        <a:t>chào</a:t>
                      </a:r>
                      <a:r>
                        <a:rPr lang="ja-JP" altLang="en-US" sz="950" u="none" strike="noStrike" dirty="0">
                          <a:effectLst/>
                          <a:latin typeface="游ゴシック" panose="020B0400000000000000" pitchFamily="50" charset="-128"/>
                          <a:ea typeface="游ゴシック" panose="020B0400000000000000" pitchFamily="50" charset="-128"/>
                        </a:rPr>
                        <a:t>　シンチャオ</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がんばれ：</a:t>
                      </a:r>
                      <a:r>
                        <a:rPr lang="en-US" altLang="ja-JP" sz="950" u="none" strike="noStrike" dirty="0" err="1">
                          <a:effectLst/>
                          <a:latin typeface="游ゴシック" panose="020B0400000000000000" pitchFamily="50" charset="-128"/>
                          <a:ea typeface="游ゴシック" panose="020B0400000000000000" pitchFamily="50" charset="-128"/>
                        </a:rPr>
                        <a:t>Cố</a:t>
                      </a:r>
                      <a:r>
                        <a:rPr lang="en-US" altLang="ja-JP" sz="950" u="none" strike="noStrike" dirty="0">
                          <a:effectLst/>
                          <a:latin typeface="游ゴシック" panose="020B0400000000000000" pitchFamily="50" charset="-128"/>
                          <a:ea typeface="游ゴシック" panose="020B0400000000000000" pitchFamily="50" charset="-128"/>
                        </a:rPr>
                        <a:t> </a:t>
                      </a:r>
                      <a:r>
                        <a:rPr lang="en-US" altLang="ja-JP" sz="950" u="none" strike="noStrike" dirty="0" err="1">
                          <a:effectLst/>
                          <a:latin typeface="游ゴシック" panose="020B0400000000000000" pitchFamily="50" charset="-128"/>
                          <a:ea typeface="游ゴシック" panose="020B0400000000000000" pitchFamily="50" charset="-128"/>
                        </a:rPr>
                        <a:t>lên</a:t>
                      </a:r>
                      <a:r>
                        <a:rPr lang="ja-JP" altLang="en-US" sz="950" u="none" strike="noStrike" dirty="0">
                          <a:effectLst/>
                          <a:latin typeface="游ゴシック" panose="020B0400000000000000" pitchFamily="50" charset="-128"/>
                          <a:ea typeface="游ゴシック" panose="020B0400000000000000" pitchFamily="50" charset="-128"/>
                        </a:rPr>
                        <a:t>　コー レン</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1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1520314"/>
                  </a:ext>
                </a:extLst>
              </a:tr>
              <a:tr h="522404">
                <a:tc rowSpan="6">
                  <a:txBody>
                    <a:bodyPr/>
                    <a:lstStyle/>
                    <a:p>
                      <a:pPr algn="ctr" fontAlgn="ctr">
                        <a:lnSpc>
                          <a:spcPct val="120000"/>
                        </a:lnSpc>
                      </a:pPr>
                      <a:r>
                        <a:rPr lang="ja-JP" altLang="en-US" sz="1000" b="1" u="none" strike="noStrike" dirty="0">
                          <a:effectLst/>
                          <a:latin typeface="游ゴシック" panose="020B0400000000000000" pitchFamily="50" charset="-128"/>
                          <a:ea typeface="游ゴシック" panose="020B0400000000000000" pitchFamily="50" charset="-128"/>
                        </a:rPr>
                        <a:t>＃</a:t>
                      </a:r>
                      <a:r>
                        <a:rPr lang="en-US" altLang="ja-JP" sz="1000" b="1" u="none" strike="noStrike" dirty="0">
                          <a:effectLst/>
                          <a:latin typeface="游ゴシック" panose="020B0400000000000000" pitchFamily="50" charset="-128"/>
                          <a:ea typeface="游ゴシック" panose="020B0400000000000000" pitchFamily="50" charset="-128"/>
                        </a:rPr>
                        <a:t>Chapter 3</a:t>
                      </a:r>
                      <a:r>
                        <a:rPr lang="ja-JP" altLang="en-US" sz="1000" b="1" u="none" strike="noStrike" dirty="0">
                          <a:effectLst/>
                          <a:latin typeface="游ゴシック" panose="020B0400000000000000" pitchFamily="50" charset="-128"/>
                          <a:ea typeface="游ゴシック" panose="020B0400000000000000" pitchFamily="50" charset="-128"/>
                        </a:rPr>
                        <a:t>　</a:t>
                      </a:r>
                      <a:br>
                        <a:rPr lang="ja-JP" altLang="en-US" sz="1000" b="1" u="none" strike="noStrike" dirty="0">
                          <a:effectLst/>
                          <a:latin typeface="游ゴシック" panose="020B0400000000000000" pitchFamily="50" charset="-128"/>
                          <a:ea typeface="游ゴシック" panose="020B0400000000000000" pitchFamily="50" charset="-128"/>
                        </a:rPr>
                      </a:br>
                      <a:r>
                        <a:rPr lang="ja-JP" altLang="en-US" sz="1000" b="1" u="none" strike="noStrike" dirty="0">
                          <a:effectLst/>
                          <a:latin typeface="游ゴシック" panose="020B0400000000000000" pitchFamily="50" charset="-128"/>
                          <a:ea typeface="游ゴシック" panose="020B0400000000000000" pitchFamily="50" charset="-128"/>
                        </a:rPr>
                        <a:t>アジアの国と地域</a:t>
                      </a:r>
                      <a:br>
                        <a:rPr lang="ja-JP" altLang="en-US" sz="1000" b="1" u="none" strike="noStrike" dirty="0">
                          <a:effectLst/>
                          <a:latin typeface="游ゴシック" panose="020B0400000000000000" pitchFamily="50" charset="-128"/>
                          <a:ea typeface="游ゴシック" panose="020B0400000000000000" pitchFamily="50" charset="-128"/>
                        </a:rPr>
                      </a:br>
                      <a:r>
                        <a:rPr lang="en-US" altLang="ja-JP" sz="1000" b="1" u="none" strike="noStrike" dirty="0">
                          <a:effectLst/>
                          <a:latin typeface="游ゴシック" panose="020B0400000000000000" pitchFamily="50" charset="-128"/>
                          <a:ea typeface="游ゴシック" panose="020B0400000000000000" pitchFamily="50" charset="-128"/>
                        </a:rPr>
                        <a:t>(</a:t>
                      </a:r>
                      <a:r>
                        <a:rPr lang="ja-JP" altLang="en-US" sz="1000" b="1" u="none" strike="noStrike" dirty="0">
                          <a:effectLst/>
                          <a:latin typeface="游ゴシック" panose="020B0400000000000000" pitchFamily="50" charset="-128"/>
                          <a:ea typeface="游ゴシック" panose="020B0400000000000000" pitchFamily="50" charset="-128"/>
                        </a:rPr>
                        <a:t>スポーツ</a:t>
                      </a:r>
                      <a:r>
                        <a:rPr lang="en-US" altLang="ja-JP" sz="1000" b="1" u="none" strike="noStrike" dirty="0">
                          <a:effectLst/>
                          <a:latin typeface="游ゴシック" panose="020B0400000000000000" pitchFamily="50" charset="-128"/>
                          <a:ea typeface="游ゴシック" panose="020B0400000000000000" pitchFamily="50" charset="-128"/>
                        </a:rPr>
                        <a:t>)</a:t>
                      </a:r>
                      <a:br>
                        <a:rPr lang="ja-JP" altLang="en-US" sz="1000" b="1" u="none" strike="noStrike" dirty="0">
                          <a:effectLst/>
                          <a:latin typeface="游ゴシック" panose="020B0400000000000000" pitchFamily="50" charset="-128"/>
                          <a:ea typeface="游ゴシック" panose="020B0400000000000000" pitchFamily="50" charset="-128"/>
                        </a:rPr>
                      </a:br>
                      <a:r>
                        <a:rPr lang="en-US" altLang="ja-JP" sz="1000" b="1" u="none" strike="noStrike" dirty="0">
                          <a:effectLst/>
                          <a:latin typeface="游ゴシック" panose="020B0400000000000000" pitchFamily="50" charset="-128"/>
                          <a:ea typeface="游ゴシック" panose="020B0400000000000000" pitchFamily="50" charset="-128"/>
                        </a:rPr>
                        <a:t>(3</a:t>
                      </a:r>
                      <a:r>
                        <a:rPr lang="ja-JP" altLang="en-US" sz="1000" b="1" u="none" strike="noStrike" dirty="0">
                          <a:effectLst/>
                          <a:latin typeface="游ゴシック" panose="020B0400000000000000" pitchFamily="50" charset="-128"/>
                          <a:ea typeface="游ゴシック" panose="020B0400000000000000" pitchFamily="50" charset="-128"/>
                        </a:rPr>
                        <a:t>分</a:t>
                      </a:r>
                      <a:r>
                        <a:rPr lang="en-US" altLang="ja-JP" sz="1000" b="1" u="none" strike="noStrike" dirty="0">
                          <a:effectLst/>
                          <a:latin typeface="游ゴシック" panose="020B0400000000000000" pitchFamily="50" charset="-128"/>
                          <a:ea typeface="游ゴシック" panose="020B0400000000000000" pitchFamily="50" charset="-128"/>
                        </a:rPr>
                        <a:t>)</a:t>
                      </a:r>
                      <a:endParaRPr lang="en-US" altLang="ja-JP" sz="1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6">
                  <a:txBody>
                    <a:bodyPr/>
                    <a:lstStyle/>
                    <a:p>
                      <a:pPr lvl="0" algn="l" fontAlgn="ctr">
                        <a:lnSpc>
                          <a:spcPct val="110000"/>
                        </a:lnSpc>
                      </a:pPr>
                      <a:r>
                        <a:rPr lang="ja-JP" altLang="en-US" sz="950" u="none" strike="noStrike">
                          <a:effectLst/>
                          <a:latin typeface="游ゴシック" panose="020B0400000000000000" pitchFamily="50" charset="-128"/>
                          <a:ea typeface="游ゴシック" panose="020B0400000000000000" pitchFamily="50" charset="-128"/>
                        </a:rPr>
                        <a:t>続いて</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それぞれの国のスポーツ事情について説明をする。</a:t>
                      </a:r>
                      <a:endParaRPr lang="en-US" altLang="ja-JP"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5">
                  <a:txBody>
                    <a:bodyPr/>
                    <a:lstStyle/>
                    <a:p>
                      <a:pPr marL="0" marR="0" lvl="0" indent="0" algn="l" defTabSz="914400" eaLnBrk="1" fontAlgn="ctr" latinLnBrk="0" hangingPunct="1">
                        <a:lnSpc>
                          <a:spcPct val="11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３</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１</a:t>
                      </a:r>
                      <a:endParaRPr lang="en-US" altLang="ja-JP" sz="950" u="none" strike="noStrike">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u="none" strike="noStrike">
                          <a:effectLst/>
                          <a:latin typeface="游ゴシック" panose="020B0400000000000000" pitchFamily="50" charset="-128"/>
                          <a:ea typeface="游ゴシック" panose="020B0400000000000000" pitchFamily="50" charset="-128"/>
                        </a:rPr>
                        <a:t>■盛んなスポーツ</a:t>
                      </a:r>
                      <a:endParaRPr lang="en-US" altLang="ja-JP" sz="950" u="none" strike="noStrike">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インド</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・伝統的なスポーツはカバディで</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鬼ごっことドッジボールが融合したような独自のルールを持つ。</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・人気のスポーツはクリケット。</a:t>
                      </a: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1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8650165"/>
                  </a:ext>
                </a:extLst>
              </a:tr>
              <a:tr h="395608">
                <a:tc vMerge="1">
                  <a:txBody>
                    <a:bodyPr/>
                    <a:lstStyle/>
                    <a:p>
                      <a:endParaRPr kumimoji="1" lang="ja-JP" altLang="en-US"/>
                    </a:p>
                  </a:txBody>
                  <a:tcPr/>
                </a:tc>
                <a:tc vMerge="1">
                  <a:txBody>
                    <a:bodyPr/>
                    <a:lstStyle/>
                    <a:p>
                      <a:endParaRPr kumimoji="1" lang="ja-JP" altLang="en-US"/>
                    </a:p>
                  </a:txBody>
                  <a:tcPr/>
                </a:tc>
                <a:tc vMerge="1">
                  <a:txBody>
                    <a:bodyPr/>
                    <a:lstStyle/>
                    <a:p>
                      <a:pPr algn="l" fontAlgn="ctr"/>
                      <a:endParaRPr lang="en-US" altLang="ja-JP" sz="800" u="none" strike="noStrike">
                        <a:effectLst/>
                        <a:latin typeface="游ゴシック" panose="020B0400000000000000" pitchFamily="50" charset="-128"/>
                        <a:ea typeface="游ゴシック" panose="020B0400000000000000" pitchFamily="50" charset="-128"/>
                      </a:endParaRPr>
                    </a:p>
                  </a:txBody>
                  <a:tcPr marL="180000" marR="180000" marT="72000" marB="72000" anchor="ctr"/>
                </a:tc>
                <a:tc>
                  <a:txBody>
                    <a:bodyPr/>
                    <a:lstStyle/>
                    <a:p>
                      <a:pPr algn="l" fontAlgn="ctr">
                        <a:lnSpc>
                          <a:spcPct val="110000"/>
                        </a:lnSpc>
                      </a:pPr>
                      <a:r>
                        <a:rPr lang="en-US" altLang="ja-JP" sz="950" u="none" strike="noStrike">
                          <a:effectLst/>
                          <a:latin typeface="游ゴシック" panose="020B0400000000000000" pitchFamily="50" charset="-128"/>
                          <a:ea typeface="游ゴシック" panose="020B0400000000000000" pitchFamily="50" charset="-128"/>
                        </a:rPr>
                        <a:t>UAE</a:t>
                      </a:r>
                    </a:p>
                    <a:p>
                      <a:pPr algn="l" fontAlgn="ctr">
                        <a:lnSpc>
                          <a:spcPct val="110000"/>
                        </a:lnSpc>
                      </a:pPr>
                      <a:r>
                        <a:rPr lang="ja-JP" altLang="en-US" sz="950" u="none" strike="noStrike">
                          <a:effectLst/>
                          <a:latin typeface="游ゴシック" panose="020B0400000000000000" pitchFamily="50" charset="-128"/>
                          <a:ea typeface="游ゴシック" panose="020B0400000000000000" pitchFamily="50" charset="-128"/>
                        </a:rPr>
                        <a:t>・人気のスポーツはサッカー。</a:t>
                      </a: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1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62862212"/>
                  </a:ext>
                </a:extLst>
              </a:tr>
              <a:tr h="663664">
                <a:tc vMerge="1">
                  <a:txBody>
                    <a:bodyPr/>
                    <a:lstStyle/>
                    <a:p>
                      <a:endParaRPr kumimoji="1" lang="ja-JP" altLang="en-US"/>
                    </a:p>
                  </a:txBody>
                  <a:tcPr/>
                </a:tc>
                <a:tc vMerge="1">
                  <a:txBody>
                    <a:bodyPr/>
                    <a:lstStyle/>
                    <a:p>
                      <a:endParaRPr kumimoji="1" lang="ja-JP" altLang="en-US"/>
                    </a:p>
                  </a:txBody>
                  <a:tcPr/>
                </a:tc>
                <a:tc vMerge="1">
                  <a:txBody>
                    <a:bodyPr/>
                    <a:lstStyle/>
                    <a:p>
                      <a:pPr algn="l" fontAlgn="ctr"/>
                      <a:endParaRPr lang="en-US" altLang="ja-JP" sz="800" u="none" strike="noStrike">
                        <a:effectLst/>
                        <a:latin typeface="游ゴシック" panose="020B0400000000000000" pitchFamily="50" charset="-128"/>
                        <a:ea typeface="游ゴシック" panose="020B0400000000000000" pitchFamily="50" charset="-128"/>
                      </a:endParaRPr>
                    </a:p>
                  </a:txBody>
                  <a:tcPr marL="180000" marR="180000" marT="72000" marB="72000" anchor="ctr"/>
                </a:tc>
                <a:tc>
                  <a:txBody>
                    <a:bodyPr/>
                    <a:lstStyle/>
                    <a:p>
                      <a:pPr algn="l" fontAlgn="ctr">
                        <a:lnSpc>
                          <a:spcPct val="110000"/>
                        </a:lnSpc>
                      </a:pPr>
                      <a:r>
                        <a:rPr lang="ja-JP" altLang="en-US" sz="950" u="none" strike="noStrike">
                          <a:effectLst/>
                          <a:latin typeface="游ゴシック" panose="020B0400000000000000" pitchFamily="50" charset="-128"/>
                          <a:ea typeface="游ゴシック" panose="020B0400000000000000" pitchFamily="50" charset="-128"/>
                        </a:rPr>
                        <a:t>ウズベキスタン</a:t>
                      </a:r>
                    </a:p>
                    <a:p>
                      <a:pPr algn="l" fontAlgn="ctr">
                        <a:lnSpc>
                          <a:spcPct val="110000"/>
                        </a:lnSpc>
                      </a:pPr>
                      <a:r>
                        <a:rPr lang="ja-JP" altLang="en-US" sz="950" u="none" strike="noStrike">
                          <a:effectLst/>
                          <a:latin typeface="游ゴシック" panose="020B0400000000000000" pitchFamily="50" charset="-128"/>
                          <a:ea typeface="游ゴシック" panose="020B0400000000000000" pitchFamily="50" charset="-128"/>
                        </a:rPr>
                        <a:t>・人気のスポーツはサッカー。</a:t>
                      </a:r>
                    </a:p>
                    <a:p>
                      <a:pPr algn="l" fontAlgn="ctr">
                        <a:lnSpc>
                          <a:spcPct val="110000"/>
                        </a:lnSpc>
                      </a:pPr>
                      <a:r>
                        <a:rPr lang="ja-JP" altLang="en-US" sz="950" u="none" strike="noStrike">
                          <a:effectLst/>
                          <a:latin typeface="游ゴシック" panose="020B0400000000000000" pitchFamily="50" charset="-128"/>
                          <a:ea typeface="游ゴシック" panose="020B0400000000000000" pitchFamily="50" charset="-128"/>
                        </a:rPr>
                        <a:t>・クラッシュやボクシングなどの格闘技も人気。</a:t>
                      </a:r>
                    </a:p>
                    <a:p>
                      <a:pPr algn="l" fontAlgn="ctr">
                        <a:lnSpc>
                          <a:spcPct val="110000"/>
                        </a:lnSpc>
                      </a:pPr>
                      <a:r>
                        <a:rPr lang="ja-JP" altLang="en-US" sz="950" u="none" strike="noStrike">
                          <a:effectLst/>
                          <a:latin typeface="游ゴシック" panose="020B0400000000000000" pitchFamily="50" charset="-128"/>
                          <a:ea typeface="游ゴシック" panose="020B0400000000000000" pitchFamily="50" charset="-128"/>
                        </a:rPr>
                        <a:t>・クラッシュは国技であり</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柔道に似ていて</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寝技</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締め技</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関節技がなく</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投げ技のみで試合を行う。</a:t>
                      </a: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10000"/>
                        </a:lnSpc>
                      </a:pP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ワークシートクイズ</a:t>
                      </a:r>
                      <a:endParaRPr lang="en-US" altLang="ja-JP" sz="950" b="0" i="0" u="none" strike="noStrike">
                        <a:solidFill>
                          <a:srgbClr val="000000"/>
                        </a:solidFill>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第３問の解説</a:t>
                      </a: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1311578"/>
                  </a:ext>
                </a:extLst>
              </a:tr>
              <a:tr h="530860">
                <a:tc vMerge="1">
                  <a:txBody>
                    <a:bodyPr/>
                    <a:lstStyle/>
                    <a:p>
                      <a:endParaRPr kumimoji="1" lang="ja-JP" altLang="en-US"/>
                    </a:p>
                  </a:txBody>
                  <a:tcPr/>
                </a:tc>
                <a:tc vMerge="1">
                  <a:txBody>
                    <a:bodyPr/>
                    <a:lstStyle/>
                    <a:p>
                      <a:endParaRPr kumimoji="1" lang="ja-JP" altLang="en-US"/>
                    </a:p>
                  </a:txBody>
                  <a:tcPr/>
                </a:tc>
                <a:tc vMerge="1">
                  <a:txBody>
                    <a:bodyPr/>
                    <a:lstStyle/>
                    <a:p>
                      <a:pPr algn="l" fontAlgn="ctr"/>
                      <a:endParaRPr lang="en-US" altLang="ja-JP" sz="800" u="none" strike="noStrike">
                        <a:effectLst/>
                        <a:latin typeface="游ゴシック" panose="020B0400000000000000" pitchFamily="50" charset="-128"/>
                        <a:ea typeface="游ゴシック" panose="020B0400000000000000" pitchFamily="50" charset="-128"/>
                      </a:endParaRPr>
                    </a:p>
                  </a:txBody>
                  <a:tcPr marL="180000" marR="180000" marT="72000" marB="72000" anchor="ctr"/>
                </a:tc>
                <a:tc>
                  <a:txBody>
                    <a:bodyPr/>
                    <a:lstStyle/>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中国</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・強いスポーツは卓球で</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卓球は中国の国技。</a:t>
                      </a:r>
                    </a:p>
                    <a:p>
                      <a:pPr algn="l" fontAlgn="ctr">
                        <a:lnSpc>
                          <a:spcPct val="110000"/>
                        </a:lnSpc>
                      </a:pPr>
                      <a:r>
                        <a:rPr lang="ja-JP" altLang="en-US" sz="950" u="none" strike="noStrike" dirty="0">
                          <a:effectLst/>
                          <a:latin typeface="游ゴシック" panose="020B0400000000000000" pitchFamily="50" charset="-128"/>
                          <a:ea typeface="游ゴシック" panose="020B0400000000000000" pitchFamily="50" charset="-128"/>
                        </a:rPr>
                        <a:t>・最近はバスケットボールも人気。</a:t>
                      </a: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1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0807106"/>
                  </a:ext>
                </a:extLst>
              </a:tr>
              <a:tr h="501472">
                <a:tc vMerge="1">
                  <a:txBody>
                    <a:bodyPr/>
                    <a:lstStyle/>
                    <a:p>
                      <a:endParaRPr kumimoji="1" lang="ja-JP" altLang="en-US"/>
                    </a:p>
                  </a:txBody>
                  <a:tcPr/>
                </a:tc>
                <a:tc vMerge="1">
                  <a:txBody>
                    <a:bodyPr/>
                    <a:lstStyle/>
                    <a:p>
                      <a:endParaRPr kumimoji="1" lang="ja-JP" altLang="en-US"/>
                    </a:p>
                  </a:txBody>
                  <a:tcPr/>
                </a:tc>
                <a:tc vMerge="1">
                  <a:txBody>
                    <a:bodyPr/>
                    <a:lstStyle/>
                    <a:p>
                      <a:pPr algn="l" fontAlgn="ctr"/>
                      <a:endParaRPr lang="en-US" altLang="ja-JP" sz="800" u="none" strike="noStrike">
                        <a:effectLst/>
                        <a:latin typeface="游ゴシック" panose="020B0400000000000000" pitchFamily="50" charset="-128"/>
                        <a:ea typeface="游ゴシック" panose="020B0400000000000000" pitchFamily="50" charset="-128"/>
                      </a:endParaRPr>
                    </a:p>
                  </a:txBody>
                  <a:tcPr marL="180000" marR="180000" marT="72000" marB="72000" anchor="ctr"/>
                </a:tc>
                <a:tc>
                  <a:txBody>
                    <a:bodyPr/>
                    <a:lstStyle/>
                    <a:p>
                      <a:pPr algn="l" fontAlgn="ctr">
                        <a:lnSpc>
                          <a:spcPct val="110000"/>
                        </a:lnSpc>
                      </a:pPr>
                      <a:r>
                        <a:rPr lang="ja-JP" altLang="en-US" sz="950" u="none" strike="noStrike">
                          <a:effectLst/>
                          <a:latin typeface="游ゴシック" panose="020B0400000000000000" pitchFamily="50" charset="-128"/>
                          <a:ea typeface="游ゴシック" panose="020B0400000000000000" pitchFamily="50" charset="-128"/>
                        </a:rPr>
                        <a:t>ベトナム</a:t>
                      </a:r>
                    </a:p>
                    <a:p>
                      <a:pPr algn="l" fontAlgn="ctr">
                        <a:lnSpc>
                          <a:spcPct val="110000"/>
                        </a:lnSpc>
                      </a:pPr>
                      <a:r>
                        <a:rPr lang="ja-JP" altLang="en-US" sz="950" u="none" strike="noStrike">
                          <a:effectLst/>
                          <a:latin typeface="游ゴシック" panose="020B0400000000000000" pitchFamily="50" charset="-128"/>
                          <a:ea typeface="游ゴシック" panose="020B0400000000000000" pitchFamily="50" charset="-128"/>
                        </a:rPr>
                        <a:t>・人気のスポーツはサッカーとバドミントン。</a:t>
                      </a:r>
                    </a:p>
                    <a:p>
                      <a:pPr marL="0" marR="0" lvl="0" indent="0" algn="l" defTabSz="914400" eaLnBrk="1" fontAlgn="ctr" latinLnBrk="0" hangingPunct="1">
                        <a:lnSpc>
                          <a:spcPct val="110000"/>
                        </a:lnSpc>
                        <a:spcBef>
                          <a:spcPts val="0"/>
                        </a:spcBef>
                        <a:spcAft>
                          <a:spcPts val="0"/>
                        </a:spcAft>
                        <a:buClrTx/>
                        <a:buSzTx/>
                        <a:buFontTx/>
                        <a:buNone/>
                        <a:tabLst/>
                        <a:defRPr/>
                      </a:pP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東南アジアで人気のスポーツはセパタクローであり</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タイが強い。</a:t>
                      </a: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1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946285"/>
                  </a:ext>
                </a:extLst>
              </a:tr>
              <a:tr h="2278800">
                <a:tc vMerge="1">
                  <a:txBody>
                    <a:bodyPr/>
                    <a:lstStyle/>
                    <a:p>
                      <a:endParaRPr kumimoji="1" lang="ja-JP" altLang="en-US"/>
                    </a:p>
                  </a:txBody>
                  <a:tcPr/>
                </a:tc>
                <a:tc vMerge="1">
                  <a:txBody>
                    <a:bodyPr/>
                    <a:lstStyle/>
                    <a:p>
                      <a:pPr algn="l" fontAlgn="ct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nchor="ctr"/>
                </a:tc>
                <a:tc>
                  <a:txBody>
                    <a:bodyPr/>
                    <a:lstStyle/>
                    <a:p>
                      <a:pPr marL="0" marR="0" lvl="0" indent="0" algn="l" defTabSz="914400" eaLnBrk="1" fontAlgn="ctr" latinLnBrk="0" hangingPunct="1">
                        <a:lnSpc>
                          <a:spcPct val="11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３</a:t>
                      </a:r>
                      <a:r>
                        <a:rPr lang="en-US" altLang="ja-JP" sz="950" b="1" u="none" strike="noStrike">
                          <a:effectLst/>
                          <a:latin typeface="游ゴシック" panose="020B0400000000000000" pitchFamily="50" charset="-128"/>
                          <a:ea typeface="游ゴシック" panose="020B0400000000000000" pitchFamily="50" charset="-128"/>
                        </a:rPr>
                        <a:t>_2</a:t>
                      </a:r>
                      <a:endParaRPr lang="en-US" altLang="ja-JP" sz="950" u="none" strike="noStrike">
                        <a:effectLst/>
                        <a:latin typeface="游ゴシック" panose="020B0400000000000000" pitchFamily="50" charset="-128"/>
                        <a:ea typeface="游ゴシック" panose="020B0400000000000000" pitchFamily="50" charset="-128"/>
                      </a:endParaRPr>
                    </a:p>
                    <a:p>
                      <a:pPr algn="l" fontAlgn="ctr">
                        <a:lnSpc>
                          <a:spcPct val="110000"/>
                        </a:lnSpc>
                      </a:pP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■強いパラスポーツ</a:t>
                      </a:r>
                      <a:endParaRPr lang="en-US" altLang="ja-JP"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10000"/>
                        </a:lnSpc>
                        <a:spcAft>
                          <a:spcPts val="600"/>
                        </a:spcAft>
                      </a:pPr>
                      <a:r>
                        <a:rPr lang="ja-JP" altLang="en-US" sz="950" u="none" strike="noStrike" dirty="0">
                          <a:effectLst/>
                          <a:latin typeface="游ゴシック" panose="020B0400000000000000" pitchFamily="50" charset="-128"/>
                          <a:ea typeface="游ゴシック" panose="020B0400000000000000" pitchFamily="50" charset="-128"/>
                        </a:rPr>
                        <a:t>日本：パラスポーツでは車いすテニスと水泳が強い。</a:t>
                      </a: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10000"/>
                        </a:lnSpc>
                        <a:spcAft>
                          <a:spcPts val="600"/>
                        </a:spcAft>
                      </a:pPr>
                      <a:r>
                        <a:rPr lang="ja-JP" altLang="en-US" sz="950" u="none" strike="noStrike" dirty="0">
                          <a:effectLst/>
                          <a:latin typeface="游ゴシック" panose="020B0400000000000000" pitchFamily="50" charset="-128"/>
                          <a:ea typeface="游ゴシック" panose="020B0400000000000000" pitchFamily="50" charset="-128"/>
                        </a:rPr>
                        <a:t>中国：いろんな大会でメダル獲得数</a:t>
                      </a:r>
                      <a:r>
                        <a:rPr lang="en-US" altLang="ja-JP" sz="950" u="none" strike="noStrike" dirty="0">
                          <a:effectLst/>
                          <a:latin typeface="游ゴシック" panose="020B0400000000000000" pitchFamily="50" charset="-128"/>
                          <a:ea typeface="游ゴシック" panose="020B0400000000000000" pitchFamily="50" charset="-128"/>
                        </a:rPr>
                        <a:t>1</a:t>
                      </a:r>
                      <a:r>
                        <a:rPr lang="ja-JP" altLang="en-US" sz="950" u="none" strike="noStrike" dirty="0">
                          <a:effectLst/>
                          <a:latin typeface="游ゴシック" panose="020B0400000000000000" pitchFamily="50" charset="-128"/>
                          <a:ea typeface="游ゴシック" panose="020B0400000000000000" pitchFamily="50" charset="-128"/>
                        </a:rPr>
                        <a:t>位。</a:t>
                      </a: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10000"/>
                        </a:lnSpc>
                        <a:spcAft>
                          <a:spcPts val="600"/>
                        </a:spcAft>
                      </a:pPr>
                      <a:r>
                        <a:rPr lang="ja-JP" altLang="en-US" sz="950" u="none" strike="noStrike" dirty="0">
                          <a:effectLst/>
                          <a:latin typeface="游ゴシック" panose="020B0400000000000000" pitchFamily="50" charset="-128"/>
                          <a:ea typeface="游ゴシック" panose="020B0400000000000000" pitchFamily="50" charset="-128"/>
                        </a:rPr>
                        <a:t>ベトナム：パラリンピックでは水泳やパワーリフティングでメダルを獲得しているイメージがある。</a:t>
                      </a: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10000"/>
                        </a:lnSpc>
                        <a:spcAft>
                          <a:spcPts val="600"/>
                        </a:spcAft>
                      </a:pPr>
                      <a:r>
                        <a:rPr lang="ja-JP" altLang="en-US" sz="950" u="none" strike="noStrike" dirty="0">
                          <a:effectLst/>
                          <a:latin typeface="游ゴシック" panose="020B0400000000000000" pitchFamily="50" charset="-128"/>
                          <a:ea typeface="游ゴシック" panose="020B0400000000000000" pitchFamily="50" charset="-128"/>
                        </a:rPr>
                        <a:t>インド：アーチェリーやバドミントン</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射撃などが強い。</a:t>
                      </a:r>
                      <a:endParaRPr lang="en-US" altLang="ja-JP" sz="950" u="none" strike="noStrike" dirty="0">
                        <a:effectLst/>
                        <a:latin typeface="游ゴシック" panose="020B0400000000000000" pitchFamily="50" charset="-128"/>
                        <a:ea typeface="游ゴシック" panose="020B0400000000000000" pitchFamily="50" charset="-128"/>
                      </a:endParaRPr>
                    </a:p>
                    <a:p>
                      <a:pPr algn="l" fontAlgn="ctr">
                        <a:lnSpc>
                          <a:spcPct val="110000"/>
                        </a:lnSpc>
                        <a:spcAft>
                          <a:spcPts val="600"/>
                        </a:spcAft>
                      </a:pPr>
                      <a:r>
                        <a:rPr lang="en-US" altLang="ja-JP" sz="950" u="none" strike="noStrike" dirty="0">
                          <a:effectLst/>
                          <a:latin typeface="游ゴシック" panose="020B0400000000000000" pitchFamily="50" charset="-128"/>
                          <a:ea typeface="游ゴシック" panose="020B0400000000000000" pitchFamily="50" charset="-128"/>
                        </a:rPr>
                        <a:t>UAE</a:t>
                      </a:r>
                      <a:r>
                        <a:rPr lang="ja-JP" altLang="en-US" sz="950" u="none" strike="noStrike" dirty="0">
                          <a:effectLst/>
                          <a:latin typeface="游ゴシック" panose="020B0400000000000000" pitchFamily="50" charset="-128"/>
                          <a:ea typeface="游ゴシック" panose="020B0400000000000000" pitchFamily="50" charset="-128"/>
                        </a:rPr>
                        <a:t>：パラリンピックでは射撃でメダルを獲得している。</a:t>
                      </a:r>
                    </a:p>
                    <a:p>
                      <a:pPr algn="l" fontAlgn="ctr">
                        <a:lnSpc>
                          <a:spcPct val="110000"/>
                        </a:lnSpc>
                        <a:spcAft>
                          <a:spcPts val="0"/>
                        </a:spcAft>
                      </a:pPr>
                      <a:r>
                        <a:rPr lang="ja-JP" altLang="en-US" sz="950" u="none" strike="noStrike" dirty="0">
                          <a:effectLst/>
                          <a:latin typeface="游ゴシック" panose="020B0400000000000000" pitchFamily="50" charset="-128"/>
                          <a:ea typeface="游ゴシック" panose="020B0400000000000000" pitchFamily="50" charset="-128"/>
                        </a:rPr>
                        <a:t>ウズベキスタン：パラリンピックでは柔道で多くのメダルを獲得している 。</a:t>
                      </a:r>
                      <a:endParaRPr lang="en-US" altLang="ja-JP" sz="950" u="none" strike="noStrike" dirty="0">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10000"/>
                        </a:lnSpc>
                      </a:pP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45731413"/>
                  </a:ext>
                </a:extLst>
              </a:tr>
            </a:tbl>
          </a:graphicData>
        </a:graphic>
      </p:graphicFrame>
      <p:sp>
        <p:nvSpPr>
          <p:cNvPr id="3" name="テキスト ボックス 2">
            <a:extLst>
              <a:ext uri="{FF2B5EF4-FFF2-40B4-BE49-F238E27FC236}">
                <a16:creationId xmlns:a16="http://schemas.microsoft.com/office/drawing/2014/main" id="{BAB74D06-EBE4-3801-5B62-EAEAFFC98B66}"/>
              </a:ext>
            </a:extLst>
          </p:cNvPr>
          <p:cNvSpPr txBox="1"/>
          <p:nvPr/>
        </p:nvSpPr>
        <p:spPr>
          <a:xfrm>
            <a:off x="10074275" y="10195260"/>
            <a:ext cx="4816928" cy="298608"/>
          </a:xfrm>
          <a:prstGeom prst="rect">
            <a:avLst/>
          </a:prstGeom>
          <a:noFill/>
        </p:spPr>
        <p:txBody>
          <a:bodyPr wrap="square">
            <a:spAutoFit/>
          </a:bodyPr>
          <a:lstStyle/>
          <a:p>
            <a:pPr marL="12700" marR="5080" indent="3175" algn="r">
              <a:lnSpc>
                <a:spcPct val="117900"/>
              </a:lnSpc>
              <a:spcBef>
                <a:spcPts val="100"/>
              </a:spcBef>
            </a:pPr>
            <a:r>
              <a:rPr lang="ja-JP" altLang="en-US" sz="900">
                <a:solidFill>
                  <a:srgbClr val="231916"/>
                </a:solidFill>
                <a:latin typeface="Yu Gothic" panose="020B0400000000000000" pitchFamily="34" charset="-128"/>
                <a:ea typeface="Yu Gothic" panose="020B0400000000000000" pitchFamily="34" charset="-128"/>
                <a:cs typeface="Noto Sans CJK JP Bold"/>
              </a:rPr>
              <a:t>中高生</a:t>
            </a:r>
            <a:r>
              <a:rPr lang="en-US" altLang="ja-JP" sz="900">
                <a:solidFill>
                  <a:srgbClr val="231916"/>
                </a:solidFill>
                <a:latin typeface="Yu Gothic" panose="020B0400000000000000" pitchFamily="34" charset="-128"/>
                <a:ea typeface="Yu Gothic" panose="020B0400000000000000" pitchFamily="34" charset="-128"/>
                <a:cs typeface="Noto Sans CJK JP Bold"/>
              </a:rPr>
              <a:t>B_</a:t>
            </a:r>
            <a:r>
              <a:rPr lang="ja-JP" altLang="en-US" sz="900">
                <a:solidFill>
                  <a:srgbClr val="231916"/>
                </a:solidFill>
                <a:latin typeface="Yu Gothic" panose="020B0400000000000000" pitchFamily="34" charset="-128"/>
                <a:ea typeface="Yu Gothic" panose="020B0400000000000000" pitchFamily="34" charset="-128"/>
                <a:cs typeface="Noto Sans CJK JP Bold"/>
              </a:rPr>
              <a:t>アジアの国や地域動画解説書　</a:t>
            </a:r>
            <a:r>
              <a:rPr lang="en-US" altLang="ja-JP" sz="1200" b="1">
                <a:solidFill>
                  <a:srgbClr val="231916"/>
                </a:solidFill>
                <a:latin typeface="Yu Gothic" panose="020B0400000000000000" pitchFamily="34" charset="-128"/>
                <a:ea typeface="Yu Gothic" panose="020B0400000000000000" pitchFamily="34" charset="-128"/>
                <a:cs typeface="Noto Sans CJK JP Bold"/>
              </a:rPr>
              <a:t>2/3</a:t>
            </a:r>
            <a:endParaRPr lang="ja-JP" altLang="en-US" sz="1200" b="1" baseline="3968">
              <a:latin typeface="Yu Gothic" panose="020B0400000000000000" pitchFamily="34" charset="-128"/>
              <a:ea typeface="Yu Gothic" panose="020B0400000000000000" pitchFamily="34" charset="-128"/>
              <a:cs typeface="Noto Sans CJK JP Regular"/>
            </a:endParaRPr>
          </a:p>
        </p:txBody>
      </p:sp>
    </p:spTree>
    <p:extLst>
      <p:ext uri="{BB962C8B-B14F-4D97-AF65-F5344CB8AC3E}">
        <p14:creationId xmlns:p14="http://schemas.microsoft.com/office/powerpoint/2010/main" val="1975194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2AD7D3-9823-5475-A5D8-263FB43A786B}"/>
            </a:ext>
          </a:extLst>
        </p:cNvPr>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EA07F2CF-F09E-17A5-232B-51D224369BF3}"/>
              </a:ext>
            </a:extLst>
          </p:cNvPr>
          <p:cNvGraphicFramePr>
            <a:graphicFrameLocks noGrp="1"/>
          </p:cNvGraphicFramePr>
          <p:nvPr>
            <p:extLst>
              <p:ext uri="{D42A27DB-BD31-4B8C-83A1-F6EECF244321}">
                <p14:modId xmlns:p14="http://schemas.microsoft.com/office/powerpoint/2010/main" val="3015846741"/>
              </p:ext>
            </p:extLst>
          </p:nvPr>
        </p:nvGraphicFramePr>
        <p:xfrm>
          <a:off x="537875" y="498732"/>
          <a:ext cx="14043600" cy="9089064"/>
        </p:xfrm>
        <a:graphic>
          <a:graphicData uri="http://schemas.openxmlformats.org/drawingml/2006/table">
            <a:tbl>
              <a:tblPr>
                <a:tableStyleId>{5C22544A-7EE6-4342-B048-85BDC9FD1C3A}</a:tableStyleId>
              </a:tblPr>
              <a:tblGrid>
                <a:gridCol w="1728000">
                  <a:extLst>
                    <a:ext uri="{9D8B030D-6E8A-4147-A177-3AD203B41FA5}">
                      <a16:colId xmlns:a16="http://schemas.microsoft.com/office/drawing/2014/main" val="288807410"/>
                    </a:ext>
                  </a:extLst>
                </a:gridCol>
                <a:gridCol w="2592000">
                  <a:extLst>
                    <a:ext uri="{9D8B030D-6E8A-4147-A177-3AD203B41FA5}">
                      <a16:colId xmlns:a16="http://schemas.microsoft.com/office/drawing/2014/main" val="190009112"/>
                    </a:ext>
                  </a:extLst>
                </a:gridCol>
                <a:gridCol w="1620000">
                  <a:extLst>
                    <a:ext uri="{9D8B030D-6E8A-4147-A177-3AD203B41FA5}">
                      <a16:colId xmlns:a16="http://schemas.microsoft.com/office/drawing/2014/main" val="1080978715"/>
                    </a:ext>
                  </a:extLst>
                </a:gridCol>
                <a:gridCol w="6339600">
                  <a:extLst>
                    <a:ext uri="{9D8B030D-6E8A-4147-A177-3AD203B41FA5}">
                      <a16:colId xmlns:a16="http://schemas.microsoft.com/office/drawing/2014/main" val="3076295915"/>
                    </a:ext>
                  </a:extLst>
                </a:gridCol>
                <a:gridCol w="1764000">
                  <a:extLst>
                    <a:ext uri="{9D8B030D-6E8A-4147-A177-3AD203B41FA5}">
                      <a16:colId xmlns:a16="http://schemas.microsoft.com/office/drawing/2014/main" val="2095797225"/>
                    </a:ext>
                  </a:extLst>
                </a:gridCol>
              </a:tblGrid>
              <a:tr h="288000">
                <a:tc>
                  <a:txBody>
                    <a:bodyPr/>
                    <a:lstStyle/>
                    <a:p>
                      <a:pPr marL="0" marR="0" lvl="0" indent="0" algn="ctr" defTabSz="914400" eaLnBrk="1" fontAlgn="ctr" latinLnBrk="0" hangingPunct="1">
                        <a:lnSpc>
                          <a:spcPct val="100000"/>
                        </a:lnSpc>
                        <a:spcBef>
                          <a:spcPts val="0"/>
                        </a:spcBef>
                        <a:spcAft>
                          <a:spcPts val="0"/>
                        </a:spcAft>
                        <a:buClrTx/>
                        <a:buSzTx/>
                        <a:buFontTx/>
                        <a:buNone/>
                        <a:tabLst/>
                        <a:defRPr/>
                      </a:pPr>
                      <a:endParaRPr lang="ja-JP" altLang="en-US" sz="1400" dirty="0">
                        <a:solidFill>
                          <a:schemeClr val="bg1"/>
                        </a:solidFill>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solidFill>
                  </a:tcPr>
                </a:tc>
                <a:tc>
                  <a:txBody>
                    <a:bodyPr/>
                    <a:lstStyle/>
                    <a:p>
                      <a:pPr algn="ctr" fontAlgn="ctr"/>
                      <a:r>
                        <a:rPr lang="ja-JP" altLang="en-US" sz="950" b="1" u="none" strike="noStrike">
                          <a:solidFill>
                            <a:schemeClr val="bg1"/>
                          </a:solidFill>
                          <a:effectLst/>
                          <a:latin typeface="游ゴシック" panose="020B0400000000000000" pitchFamily="50" charset="-128"/>
                          <a:ea typeface="游ゴシック" panose="020B0400000000000000" pitchFamily="50" charset="-128"/>
                        </a:rPr>
                        <a:t>あらすじ</a:t>
                      </a: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solidFill>
                  </a:tcPr>
                </a:tc>
                <a:tc gridSpan="2">
                  <a:txBody>
                    <a:bodyPr/>
                    <a:lstStyle/>
                    <a:p>
                      <a:pPr algn="ctr" fontAlgn="ctr"/>
                      <a:r>
                        <a:rPr lang="ja-JP" altLang="en-US" sz="950" b="1" u="none" strike="noStrike">
                          <a:solidFill>
                            <a:schemeClr val="bg1"/>
                          </a:solidFill>
                          <a:effectLst/>
                          <a:latin typeface="游ゴシック" panose="020B0400000000000000" pitchFamily="50" charset="-128"/>
                          <a:ea typeface="游ゴシック" panose="020B0400000000000000" pitchFamily="50" charset="-128"/>
                        </a:rPr>
                        <a:t>動画から学べる内容</a:t>
                      </a: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solidFill>
                  </a:tcPr>
                </a:tc>
                <a:tc hMerge="1">
                  <a:txBody>
                    <a:bodyPr/>
                    <a:lstStyle/>
                    <a:p>
                      <a:pPr algn="ctr" fontAlgn="ct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solidFill>
                  </a:tcPr>
                </a:tc>
                <a:tc>
                  <a:txBody>
                    <a:bodyPr/>
                    <a:lstStyle/>
                    <a:p>
                      <a:pPr algn="ctr" fontAlgn="ctr"/>
                      <a:r>
                        <a:rPr lang="ja-JP" altLang="en-US" sz="950" b="1" u="none" strike="noStrike">
                          <a:solidFill>
                            <a:schemeClr val="bg1"/>
                          </a:solidFill>
                          <a:effectLst/>
                          <a:latin typeface="游ゴシック" panose="020B0400000000000000" pitchFamily="50" charset="-128"/>
                          <a:ea typeface="游ゴシック" panose="020B0400000000000000" pitchFamily="50" charset="-128"/>
                        </a:rPr>
                        <a:t>ワークシートとの関連</a:t>
                      </a:r>
                      <a:endParaRPr lang="ja-JP" altLang="en-US" sz="950" b="1" i="0" u="none" strike="noStrike">
                        <a:solidFill>
                          <a:schemeClr val="bg1"/>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solidFill>
                  </a:tcPr>
                </a:tc>
                <a:extLst>
                  <a:ext uri="{0D108BD9-81ED-4DB2-BD59-A6C34878D82A}">
                    <a16:rowId xmlns:a16="http://schemas.microsoft.com/office/drawing/2014/main" val="4110096514"/>
                  </a:ext>
                </a:extLst>
              </a:tr>
              <a:tr h="0">
                <a:tc rowSpan="8">
                  <a:txBody>
                    <a:bodyPr/>
                    <a:lstStyle/>
                    <a:p>
                      <a:pPr algn="ctr" fontAlgn="ctr">
                        <a:lnSpc>
                          <a:spcPct val="120000"/>
                        </a:lnSpc>
                      </a:pPr>
                      <a:r>
                        <a:rPr lang="ja-JP" altLang="en-US" sz="1000" b="1" u="none" strike="noStrike" dirty="0">
                          <a:effectLst/>
                          <a:latin typeface="游ゴシック" panose="020B0400000000000000" pitchFamily="50" charset="-128"/>
                          <a:ea typeface="游ゴシック" panose="020B0400000000000000" pitchFamily="50" charset="-128"/>
                        </a:rPr>
                        <a:t>＃</a:t>
                      </a:r>
                      <a:r>
                        <a:rPr lang="en-US" altLang="ja-JP" sz="1000" b="1" u="none" strike="noStrike" dirty="0">
                          <a:effectLst/>
                          <a:latin typeface="游ゴシック" panose="020B0400000000000000" pitchFamily="50" charset="-128"/>
                          <a:ea typeface="游ゴシック" panose="020B0400000000000000" pitchFamily="50" charset="-128"/>
                        </a:rPr>
                        <a:t>Chapter 4</a:t>
                      </a:r>
                      <a:r>
                        <a:rPr lang="ja-JP" altLang="en-US" sz="1000" b="1" u="none" strike="noStrike" dirty="0">
                          <a:effectLst/>
                          <a:latin typeface="游ゴシック" panose="020B0400000000000000" pitchFamily="50" charset="-128"/>
                          <a:ea typeface="游ゴシック" panose="020B0400000000000000" pitchFamily="50" charset="-128"/>
                        </a:rPr>
                        <a:t>　</a:t>
                      </a:r>
                      <a:br>
                        <a:rPr lang="ja-JP" altLang="en-US" sz="1000" b="1" u="none" strike="noStrike" dirty="0">
                          <a:effectLst/>
                          <a:latin typeface="游ゴシック" panose="020B0400000000000000" pitchFamily="50" charset="-128"/>
                          <a:ea typeface="游ゴシック" panose="020B0400000000000000" pitchFamily="50" charset="-128"/>
                        </a:rPr>
                      </a:br>
                      <a:r>
                        <a:rPr lang="ja-JP" altLang="en-US" sz="1000" b="1" u="none" strike="noStrike" dirty="0">
                          <a:effectLst/>
                          <a:latin typeface="游ゴシック" panose="020B0400000000000000" pitchFamily="50" charset="-128"/>
                          <a:ea typeface="游ゴシック" panose="020B0400000000000000" pitchFamily="50" charset="-128"/>
                        </a:rPr>
                        <a:t>アジアの国と地域</a:t>
                      </a:r>
                      <a:br>
                        <a:rPr lang="ja-JP" altLang="en-US" sz="1000" b="1" u="none" strike="noStrike" dirty="0">
                          <a:effectLst/>
                          <a:latin typeface="游ゴシック" panose="020B0400000000000000" pitchFamily="50" charset="-128"/>
                          <a:ea typeface="游ゴシック" panose="020B0400000000000000" pitchFamily="50" charset="-128"/>
                        </a:rPr>
                      </a:br>
                      <a:r>
                        <a:rPr lang="en-US" altLang="ja-JP" sz="1000" b="1" u="none" strike="noStrike" dirty="0">
                          <a:effectLst/>
                          <a:latin typeface="游ゴシック" panose="020B0400000000000000" pitchFamily="50" charset="-128"/>
                          <a:ea typeface="游ゴシック" panose="020B0400000000000000" pitchFamily="50" charset="-128"/>
                        </a:rPr>
                        <a:t>(</a:t>
                      </a:r>
                      <a:r>
                        <a:rPr lang="ja-JP" altLang="en-US" sz="1000" b="1" u="none" strike="noStrike" dirty="0">
                          <a:effectLst/>
                          <a:latin typeface="游ゴシック" panose="020B0400000000000000" pitchFamily="50" charset="-128"/>
                          <a:ea typeface="游ゴシック" panose="020B0400000000000000" pitchFamily="50" charset="-128"/>
                        </a:rPr>
                        <a:t>有名なもの・</a:t>
                      </a:r>
                      <a:endParaRPr lang="en-US" altLang="ja-JP" sz="1000" b="1" u="none" strike="noStrike" dirty="0">
                        <a:effectLst/>
                        <a:latin typeface="游ゴシック" panose="020B0400000000000000" pitchFamily="50" charset="-128"/>
                        <a:ea typeface="游ゴシック" panose="020B0400000000000000" pitchFamily="50" charset="-128"/>
                      </a:endParaRPr>
                    </a:p>
                    <a:p>
                      <a:pPr algn="ctr" fontAlgn="ctr">
                        <a:lnSpc>
                          <a:spcPct val="120000"/>
                        </a:lnSpc>
                      </a:pPr>
                      <a:r>
                        <a:rPr lang="ja-JP" altLang="en-US" sz="1000" b="1" u="none" strike="noStrike" dirty="0">
                          <a:effectLst/>
                          <a:latin typeface="游ゴシック" panose="020B0400000000000000" pitchFamily="50" charset="-128"/>
                          <a:ea typeface="游ゴシック" panose="020B0400000000000000" pitchFamily="50" charset="-128"/>
                        </a:rPr>
                        <a:t>特徴的な文化</a:t>
                      </a:r>
                      <a:r>
                        <a:rPr lang="en-US" altLang="ja-JP" sz="1000" b="1" u="none" strike="noStrike" dirty="0">
                          <a:effectLst/>
                          <a:latin typeface="游ゴシック" panose="020B0400000000000000" pitchFamily="50" charset="-128"/>
                          <a:ea typeface="游ゴシック" panose="020B0400000000000000" pitchFamily="50" charset="-128"/>
                        </a:rPr>
                        <a:t>) </a:t>
                      </a:r>
                      <a:br>
                        <a:rPr lang="ja-JP" altLang="en-US" sz="1000" b="1" u="none" strike="noStrike" dirty="0">
                          <a:effectLst/>
                          <a:latin typeface="游ゴシック" panose="020B0400000000000000" pitchFamily="50" charset="-128"/>
                          <a:ea typeface="游ゴシック" panose="020B0400000000000000" pitchFamily="50" charset="-128"/>
                        </a:rPr>
                      </a:br>
                      <a:r>
                        <a:rPr lang="en-US" altLang="ja-JP" sz="1000" b="1" u="none" strike="noStrike" dirty="0">
                          <a:effectLst/>
                          <a:latin typeface="游ゴシック" panose="020B0400000000000000" pitchFamily="50" charset="-128"/>
                          <a:ea typeface="游ゴシック" panose="020B0400000000000000" pitchFamily="50" charset="-128"/>
                        </a:rPr>
                        <a:t>(3</a:t>
                      </a:r>
                      <a:r>
                        <a:rPr lang="ja-JP" altLang="en-US" sz="1000" b="1" u="none" strike="noStrike" dirty="0">
                          <a:effectLst/>
                          <a:latin typeface="游ゴシック" panose="020B0400000000000000" pitchFamily="50" charset="-128"/>
                          <a:ea typeface="游ゴシック" panose="020B0400000000000000" pitchFamily="50" charset="-128"/>
                        </a:rPr>
                        <a:t>分</a:t>
                      </a:r>
                      <a:r>
                        <a:rPr lang="en-US" altLang="ja-JP" sz="1000" b="1" u="none" strike="noStrike" dirty="0">
                          <a:effectLst/>
                          <a:latin typeface="游ゴシック" panose="020B0400000000000000" pitchFamily="50" charset="-128"/>
                          <a:ea typeface="游ゴシック" panose="020B0400000000000000" pitchFamily="50" charset="-128"/>
                        </a:rPr>
                        <a:t>)</a:t>
                      </a:r>
                      <a:endParaRPr lang="en-US" altLang="ja-JP" sz="1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8">
                  <a:txBody>
                    <a:bodyPr/>
                    <a:lstStyle/>
                    <a:p>
                      <a:pPr lvl="0"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続いて</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それぞれの国と地域の文化や料理</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マナーなどについて説明する。</a:t>
                      </a:r>
                      <a:endParaRPr lang="en-US" altLang="ja-JP" sz="950" u="none" strike="noStrike" dirty="0">
                        <a:effectLst/>
                        <a:latin typeface="游ゴシック" panose="020B0400000000000000" pitchFamily="50" charset="-128"/>
                        <a:ea typeface="游ゴシック" panose="020B0400000000000000" pitchFamily="50" charset="-128"/>
                      </a:endParaRPr>
                    </a:p>
                    <a:p>
                      <a:pPr lvl="0" algn="l" fontAlgn="ctr">
                        <a:lnSpc>
                          <a:spcPct val="120000"/>
                        </a:lnSpc>
                      </a:pPr>
                      <a:endPar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endParaRPr>
                    </a:p>
                    <a:p>
                      <a:pPr lvl="0" algn="l" fontAlgn="ctr">
                        <a:lnSpc>
                          <a:spcPct val="120000"/>
                        </a:lnSpc>
                      </a:pP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動画内クイズ</a:t>
                      </a:r>
                      <a:r>
                        <a:rPr lang="en-US" altLang="ja-JP" sz="950" u="none" strike="noStrike" dirty="0">
                          <a:effectLst/>
                          <a:latin typeface="游ゴシック" panose="020B0400000000000000" pitchFamily="50" charset="-128"/>
                          <a:ea typeface="游ゴシック" panose="020B0400000000000000" pitchFamily="50" charset="-128"/>
                        </a:rPr>
                        <a:t>】</a:t>
                      </a:r>
                    </a:p>
                    <a:p>
                      <a:pPr lvl="0" algn="l" fontAlgn="ctr">
                        <a:lnSpc>
                          <a:spcPct val="120000"/>
                        </a:lnSpc>
                      </a:pP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中国でマナー違反にあたる行為はどれか。</a:t>
                      </a:r>
                    </a:p>
                    <a:p>
                      <a:pPr lvl="0" algn="l" fontAlgn="ctr">
                        <a:lnSpc>
                          <a:spcPct val="120000"/>
                        </a:lnSpc>
                      </a:pP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①お皿を持ち上げる</a:t>
                      </a:r>
                    </a:p>
                    <a:p>
                      <a:pPr lvl="0" algn="l" fontAlgn="ctr">
                        <a:lnSpc>
                          <a:spcPct val="120000"/>
                        </a:lnSpc>
                      </a:pP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②スプーンをつかう</a:t>
                      </a:r>
                    </a:p>
                    <a:p>
                      <a:pPr lvl="0" algn="l" fontAlgn="ctr">
                        <a:lnSpc>
                          <a:spcPct val="120000"/>
                        </a:lnSpc>
                      </a:pP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③箸をテーブルの上に直接置く</a:t>
                      </a:r>
                      <a:endPar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endParaRPr>
                    </a:p>
                    <a:p>
                      <a:pPr lvl="0" algn="l" fontAlgn="ctr">
                        <a:lnSpc>
                          <a:spcPct val="120000"/>
                        </a:lnSpc>
                      </a:pPr>
                      <a:endPar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endParaRPr>
                    </a:p>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u="none" strike="noStrike" dirty="0">
                          <a:effectLst/>
                          <a:latin typeface="游ゴシック" panose="020B0400000000000000" pitchFamily="50" charset="-128"/>
                          <a:ea typeface="游ゴシック" panose="020B0400000000000000" pitchFamily="50" charset="-128"/>
                        </a:rPr>
                        <a:t>答えは「</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①お皿を持ち上げる</a:t>
                      </a:r>
                      <a:r>
                        <a:rPr lang="ja-JP" altLang="en-US" sz="950" u="none" strike="noStrike" dirty="0">
                          <a:effectLst/>
                          <a:latin typeface="游ゴシック" panose="020B0400000000000000" pitchFamily="50" charset="-128"/>
                          <a:ea typeface="游ゴシック" panose="020B0400000000000000" pitchFamily="50" charset="-128"/>
                        </a:rPr>
                        <a:t>」</a:t>
                      </a:r>
                      <a:endParaRPr lang="en-US" altLang="ja-JP" sz="950" u="none" strike="noStrike" dirty="0">
                        <a:effectLst/>
                        <a:latin typeface="游ゴシック" panose="020B0400000000000000" pitchFamily="50" charset="-128"/>
                        <a:ea typeface="游ゴシック" panose="020B0400000000000000" pitchFamily="50" charset="-128"/>
                      </a:endParaRPr>
                    </a:p>
                    <a:p>
                      <a:pPr marL="0" marR="0" lvl="0" indent="0" algn="l" defTabSz="914400" eaLnBrk="1" fontAlgn="ctr" latinLnBrk="0" hangingPunct="1">
                        <a:lnSpc>
                          <a:spcPct val="120000"/>
                        </a:lnSpc>
                        <a:spcBef>
                          <a:spcPts val="0"/>
                        </a:spcBef>
                        <a:spcAft>
                          <a:spcPts val="0"/>
                        </a:spcAft>
                        <a:buClrTx/>
                        <a:buSzTx/>
                        <a:buFontTx/>
                        <a:buNone/>
                        <a:tabLst/>
                        <a:defRPr/>
                      </a:pPr>
                      <a:endParaRPr lang="en-US" altLang="ja-JP" sz="950" u="none" strike="noStrike" dirty="0">
                        <a:effectLst/>
                        <a:latin typeface="游ゴシック" panose="020B0400000000000000" pitchFamily="50" charset="-128"/>
                        <a:ea typeface="游ゴシック" panose="020B0400000000000000" pitchFamily="50" charset="-128"/>
                      </a:endParaRPr>
                    </a:p>
                    <a:p>
                      <a:pPr lvl="0" algn="l" fontAlgn="ctr">
                        <a:lnSpc>
                          <a:spcPct val="120000"/>
                        </a:lnSpc>
                      </a:pP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動画内クイズ</a:t>
                      </a:r>
                      <a:r>
                        <a:rPr lang="en-US" altLang="ja-JP" sz="950" u="none" strike="noStrike" dirty="0">
                          <a:effectLst/>
                          <a:latin typeface="游ゴシック" panose="020B0400000000000000" pitchFamily="50" charset="-128"/>
                          <a:ea typeface="游ゴシック" panose="020B0400000000000000" pitchFamily="50" charset="-128"/>
                        </a:rPr>
                        <a:t>】</a:t>
                      </a:r>
                    </a:p>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u="none" strike="noStrike" dirty="0">
                          <a:effectLst/>
                          <a:latin typeface="游ゴシック" panose="020B0400000000000000" pitchFamily="50" charset="-128"/>
                          <a:ea typeface="游ゴシック" panose="020B0400000000000000" pitchFamily="50" charset="-128"/>
                        </a:rPr>
                        <a:t>インドでは</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食事をするときは</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左手を使う。これは〇か</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か</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en-US" altLang="ja-JP" sz="950" u="none" strike="noStrike" dirty="0">
                        <a:effectLst/>
                        <a:latin typeface="游ゴシック" panose="020B0400000000000000" pitchFamily="50" charset="-128"/>
                        <a:ea typeface="游ゴシック" panose="020B0400000000000000" pitchFamily="50" charset="-128"/>
                      </a:endParaRPr>
                    </a:p>
                    <a:p>
                      <a:pPr marL="0" marR="0" lvl="0" indent="0" algn="l" defTabSz="914400" eaLnBrk="1" fontAlgn="ctr" latinLnBrk="0" hangingPunct="1">
                        <a:lnSpc>
                          <a:spcPct val="120000"/>
                        </a:lnSpc>
                        <a:spcBef>
                          <a:spcPts val="0"/>
                        </a:spcBef>
                        <a:spcAft>
                          <a:spcPts val="0"/>
                        </a:spcAft>
                        <a:buClrTx/>
                        <a:buSzTx/>
                        <a:buFontTx/>
                        <a:buNone/>
                        <a:tabLst/>
                        <a:defRPr/>
                      </a:pPr>
                      <a:endParaRPr lang="en-US" altLang="ja-JP" sz="950" u="none" strike="noStrike" dirty="0">
                        <a:effectLst/>
                        <a:latin typeface="游ゴシック" panose="020B0400000000000000" pitchFamily="50" charset="-128"/>
                        <a:ea typeface="游ゴシック" panose="020B0400000000000000" pitchFamily="50" charset="-128"/>
                      </a:endParaRPr>
                    </a:p>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u="none" strike="noStrike" dirty="0">
                          <a:effectLst/>
                          <a:latin typeface="游ゴシック" panose="020B0400000000000000" pitchFamily="50" charset="-128"/>
                          <a:ea typeface="游ゴシック" panose="020B0400000000000000" pitchFamily="50" charset="-128"/>
                        </a:rPr>
                        <a:t>答えは「</a:t>
                      </a:r>
                      <a:r>
                        <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a:t>
                      </a:r>
                      <a:endParaRPr lang="en-US" altLang="ja-JP" sz="950" u="none" strike="noStrike" dirty="0">
                        <a:effectLst/>
                        <a:latin typeface="游ゴシック" panose="020B0400000000000000" pitchFamily="50" charset="-128"/>
                        <a:ea typeface="游ゴシック" panose="020B0400000000000000" pitchFamily="50" charset="-128"/>
                      </a:endParaRPr>
                    </a:p>
                    <a:p>
                      <a:pPr marL="0" marR="0" lvl="0" indent="0" algn="l" defTabSz="914400" eaLnBrk="1" fontAlgn="ctr" latinLnBrk="0" hangingPunct="1">
                        <a:lnSpc>
                          <a:spcPct val="120000"/>
                        </a:lnSpc>
                        <a:spcBef>
                          <a:spcPts val="0"/>
                        </a:spcBef>
                        <a:spcAft>
                          <a:spcPts val="0"/>
                        </a:spcAft>
                        <a:buClrTx/>
                        <a:buSzTx/>
                        <a:buFontTx/>
                        <a:buNone/>
                        <a:tabLst/>
                        <a:defRPr/>
                      </a:pPr>
                      <a:endParaRPr lang="en-US" altLang="ja-JP" sz="950" u="none" strike="noStrike" dirty="0">
                        <a:effectLst/>
                        <a:latin typeface="游ゴシック" panose="020B0400000000000000" pitchFamily="50" charset="-128"/>
                        <a:ea typeface="游ゴシック" panose="020B0400000000000000" pitchFamily="50" charset="-128"/>
                      </a:endParaRPr>
                    </a:p>
                    <a:p>
                      <a:pPr lvl="0" algn="l" fontAlgn="ctr">
                        <a:lnSpc>
                          <a:spcPct val="120000"/>
                        </a:lnSpc>
                      </a:pP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動画内クイズ</a:t>
                      </a:r>
                      <a:r>
                        <a:rPr lang="en-US" altLang="ja-JP" sz="950" u="none" strike="noStrike" dirty="0">
                          <a:effectLst/>
                          <a:latin typeface="游ゴシック" panose="020B0400000000000000" pitchFamily="50" charset="-128"/>
                          <a:ea typeface="游ゴシック" panose="020B0400000000000000" pitchFamily="50" charset="-128"/>
                        </a:rPr>
                        <a:t>】</a:t>
                      </a:r>
                    </a:p>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u="none" strike="noStrike" dirty="0">
                          <a:effectLst/>
                          <a:latin typeface="游ゴシック" panose="020B0400000000000000" pitchFamily="50" charset="-128"/>
                          <a:ea typeface="游ゴシック" panose="020B0400000000000000" pitchFamily="50" charset="-128"/>
                        </a:rPr>
                        <a:t>ウズベキスタンで敬意を表すときのポーズとは、次の</a:t>
                      </a:r>
                      <a:r>
                        <a:rPr lang="en-US" altLang="ja-JP" sz="950" u="none" strike="noStrike" dirty="0">
                          <a:effectLst/>
                          <a:latin typeface="游ゴシック" panose="020B0400000000000000" pitchFamily="50" charset="-128"/>
                          <a:ea typeface="游ゴシック" panose="020B0400000000000000" pitchFamily="50" charset="-128"/>
                        </a:rPr>
                        <a:t>2</a:t>
                      </a:r>
                      <a:r>
                        <a:rPr lang="ja-JP" altLang="en-US" sz="950" u="none" strike="noStrike" dirty="0">
                          <a:effectLst/>
                          <a:latin typeface="游ゴシック" panose="020B0400000000000000" pitchFamily="50" charset="-128"/>
                          <a:ea typeface="游ゴシック" panose="020B0400000000000000" pitchFamily="50" charset="-128"/>
                        </a:rPr>
                        <a:t>つのうちどれでしょう？</a:t>
                      </a:r>
                      <a:endParaRPr lang="en-US" altLang="ja-JP" sz="950" u="none" strike="noStrike" dirty="0">
                        <a:effectLst/>
                        <a:latin typeface="游ゴシック" panose="020B0400000000000000" pitchFamily="50" charset="-128"/>
                        <a:ea typeface="游ゴシック" panose="020B0400000000000000" pitchFamily="50" charset="-128"/>
                      </a:endParaRPr>
                    </a:p>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u="none" strike="noStrike" dirty="0">
                          <a:effectLst/>
                          <a:latin typeface="游ゴシック" panose="020B0400000000000000" pitchFamily="50" charset="-128"/>
                          <a:ea typeface="游ゴシック" panose="020B0400000000000000" pitchFamily="50" charset="-128"/>
                        </a:rPr>
                        <a:t>①胸に手を当てる</a:t>
                      </a:r>
                      <a:endParaRPr lang="en-US" altLang="ja-JP" sz="950" u="none" strike="noStrike" dirty="0">
                        <a:effectLst/>
                        <a:latin typeface="游ゴシック" panose="020B0400000000000000" pitchFamily="50" charset="-128"/>
                        <a:ea typeface="游ゴシック" panose="020B0400000000000000" pitchFamily="50" charset="-128"/>
                      </a:endParaRPr>
                    </a:p>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u="none" strike="noStrike" dirty="0">
                          <a:effectLst/>
                          <a:latin typeface="游ゴシック" panose="020B0400000000000000" pitchFamily="50" charset="-128"/>
                          <a:ea typeface="游ゴシック" panose="020B0400000000000000" pitchFamily="50" charset="-128"/>
                        </a:rPr>
                        <a:t>②合掌する</a:t>
                      </a:r>
                      <a:endParaRPr lang="en-US" altLang="ja-JP" sz="950" u="none" strike="noStrike" dirty="0">
                        <a:effectLst/>
                        <a:latin typeface="游ゴシック" panose="020B0400000000000000" pitchFamily="50" charset="-128"/>
                        <a:ea typeface="游ゴシック" panose="020B0400000000000000" pitchFamily="50" charset="-128"/>
                      </a:endParaRPr>
                    </a:p>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u="none" strike="noStrike" dirty="0">
                          <a:effectLst/>
                          <a:latin typeface="游ゴシック" panose="020B0400000000000000" pitchFamily="50" charset="-128"/>
                          <a:ea typeface="游ゴシック" panose="020B0400000000000000" pitchFamily="50" charset="-128"/>
                        </a:rPr>
                        <a:t>答えは「①胸に手を当てる」</a:t>
                      </a:r>
                      <a:endParaRPr lang="en-US" altLang="ja-JP" sz="950" u="none" strike="noStrike" dirty="0">
                        <a:effectLst/>
                        <a:latin typeface="游ゴシック" panose="020B0400000000000000" pitchFamily="50" charset="-128"/>
                        <a:ea typeface="游ゴシック" panose="020B0400000000000000" pitchFamily="50" charset="-128"/>
                      </a:endParaRPr>
                    </a:p>
                    <a:p>
                      <a:pPr marL="0" marR="0" lvl="0" indent="0" algn="l" defTabSz="914400" eaLnBrk="1" fontAlgn="ctr" latinLnBrk="0" hangingPunct="1">
                        <a:lnSpc>
                          <a:spcPct val="120000"/>
                        </a:lnSpc>
                        <a:spcBef>
                          <a:spcPts val="0"/>
                        </a:spcBef>
                        <a:spcAft>
                          <a:spcPts val="0"/>
                        </a:spcAft>
                        <a:buClrTx/>
                        <a:buSzTx/>
                        <a:buFontTx/>
                        <a:buNone/>
                        <a:tabLst/>
                        <a:defRPr/>
                      </a:pPr>
                      <a:endParaRPr lang="en-US" altLang="ja-JP" sz="950" u="none" strike="noStrike" dirty="0">
                        <a:effectLst/>
                        <a:latin typeface="游ゴシック" panose="020B0400000000000000" pitchFamily="50" charset="-128"/>
                        <a:ea typeface="游ゴシック" panose="020B0400000000000000" pitchFamily="50" charset="-128"/>
                      </a:endParaRPr>
                    </a:p>
                    <a:p>
                      <a:pPr lvl="0" algn="l" fontAlgn="ctr">
                        <a:lnSpc>
                          <a:spcPct val="120000"/>
                        </a:lnSpc>
                      </a:pP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動画内クイズ</a:t>
                      </a:r>
                      <a:r>
                        <a:rPr lang="en-US" altLang="ja-JP" sz="950" u="none" strike="noStrike" dirty="0">
                          <a:effectLst/>
                          <a:latin typeface="游ゴシック" panose="020B0400000000000000" pitchFamily="50" charset="-128"/>
                          <a:ea typeface="游ゴシック" panose="020B0400000000000000" pitchFamily="50" charset="-128"/>
                        </a:rPr>
                        <a:t>】</a:t>
                      </a:r>
                    </a:p>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u="none" strike="noStrike" dirty="0">
                          <a:effectLst/>
                          <a:latin typeface="游ゴシック" panose="020B0400000000000000" pitchFamily="50" charset="-128"/>
                          <a:ea typeface="游ゴシック" panose="020B0400000000000000" pitchFamily="50" charset="-128"/>
                        </a:rPr>
                        <a:t>ベトナムではマナー違反になってしまうものは次の２つのうちどれか</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ja-JP" altLang="en-US" sz="950" u="none" strike="noStrike" dirty="0">
                        <a:effectLst/>
                        <a:latin typeface="游ゴシック" panose="020B0400000000000000" pitchFamily="50" charset="-128"/>
                        <a:ea typeface="游ゴシック" panose="020B0400000000000000" pitchFamily="50" charset="-128"/>
                      </a:endParaRPr>
                    </a:p>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u="none" strike="noStrike" dirty="0">
                          <a:effectLst/>
                          <a:latin typeface="游ゴシック" panose="020B0400000000000000" pitchFamily="50" charset="-128"/>
                          <a:ea typeface="游ゴシック" panose="020B0400000000000000" pitchFamily="50" charset="-128"/>
                        </a:rPr>
                        <a:t>①麺をすする</a:t>
                      </a:r>
                    </a:p>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u="none" strike="noStrike" dirty="0">
                          <a:effectLst/>
                          <a:latin typeface="游ゴシック" panose="020B0400000000000000" pitchFamily="50" charset="-128"/>
                          <a:ea typeface="游ゴシック" panose="020B0400000000000000" pitchFamily="50" charset="-128"/>
                        </a:rPr>
                        <a:t>②スープをどんぶりから直接飲む</a:t>
                      </a:r>
                      <a:endParaRPr lang="en-US" altLang="ja-JP" sz="950" u="none" strike="noStrike" dirty="0">
                        <a:effectLst/>
                        <a:latin typeface="游ゴシック" panose="020B0400000000000000" pitchFamily="50" charset="-128"/>
                        <a:ea typeface="游ゴシック" panose="020B0400000000000000" pitchFamily="50" charset="-128"/>
                      </a:endParaRPr>
                    </a:p>
                    <a:p>
                      <a:pPr lvl="0" algn="l" fontAlgn="ctr">
                        <a:lnSpc>
                          <a:spcPct val="120000"/>
                        </a:lnSpc>
                      </a:pPr>
                      <a:endPar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endParaRPr>
                    </a:p>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u="none" strike="noStrike" dirty="0">
                          <a:effectLst/>
                          <a:latin typeface="游ゴシック" panose="020B0400000000000000" pitchFamily="50" charset="-128"/>
                          <a:ea typeface="游ゴシック" panose="020B0400000000000000" pitchFamily="50" charset="-128"/>
                        </a:rPr>
                        <a:t>答えは「①②両方」</a:t>
                      </a:r>
                      <a:endParaRPr lang="en-US" altLang="ja-JP" sz="950" u="none" strike="noStrike" dirty="0">
                        <a:effectLst/>
                        <a:latin typeface="游ゴシック" panose="020B0400000000000000" pitchFamily="50" charset="-128"/>
                        <a:ea typeface="游ゴシック" panose="020B0400000000000000" pitchFamily="50" charset="-128"/>
                      </a:endParaRPr>
                    </a:p>
                    <a:p>
                      <a:pPr lvl="0" algn="l" fontAlgn="ctr">
                        <a:lnSpc>
                          <a:spcPct val="120000"/>
                        </a:lnSpc>
                      </a:pPr>
                      <a:endPar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endParaRPr>
                    </a:p>
                    <a:p>
                      <a:pPr lvl="0" algn="l" fontAlgn="ctr">
                        <a:lnSpc>
                          <a:spcPct val="120000"/>
                        </a:lnSpc>
                      </a:pP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動画内クイズ</a:t>
                      </a:r>
                      <a:r>
                        <a:rPr lang="en-US" altLang="ja-JP" sz="950" u="none" strike="noStrike" dirty="0">
                          <a:effectLst/>
                          <a:latin typeface="游ゴシック" panose="020B0400000000000000" pitchFamily="50" charset="-128"/>
                          <a:ea typeface="游ゴシック" panose="020B0400000000000000" pitchFamily="50" charset="-128"/>
                        </a:rPr>
                        <a:t>】</a:t>
                      </a:r>
                      <a:endParaRPr lang="en-US" altLang="ja-JP" sz="950" b="0" i="0" u="none" strike="noStrike" dirty="0">
                        <a:solidFill>
                          <a:srgbClr val="000000"/>
                        </a:solidFill>
                        <a:effectLst/>
                        <a:latin typeface="游ゴシック" panose="020B0400000000000000" pitchFamily="50" charset="-128"/>
                        <a:ea typeface="游ゴシック" panose="020B0400000000000000" pitchFamily="50" charset="-128"/>
                      </a:endParaRPr>
                    </a:p>
                    <a:p>
                      <a:pPr lvl="0" algn="l" fontAlgn="ctr">
                        <a:lnSpc>
                          <a:spcPct val="120000"/>
                        </a:lnSpc>
                      </a:pPr>
                      <a:r>
                        <a:rPr lang="en-US" altLang="ja-JP" sz="950" u="none" strike="noStrike" dirty="0">
                          <a:effectLst/>
                          <a:latin typeface="游ゴシック" panose="020B0400000000000000" pitchFamily="50" charset="-128"/>
                          <a:ea typeface="游ゴシック" panose="020B0400000000000000" pitchFamily="50" charset="-128"/>
                        </a:rPr>
                        <a:t>UAE</a:t>
                      </a:r>
                      <a:r>
                        <a:rPr lang="ja-JP" altLang="en-US" sz="950" u="none" strike="noStrike" dirty="0">
                          <a:effectLst/>
                          <a:latin typeface="游ゴシック" panose="020B0400000000000000" pitchFamily="50" charset="-128"/>
                          <a:ea typeface="游ゴシック" panose="020B0400000000000000" pitchFamily="50" charset="-128"/>
                        </a:rPr>
                        <a:t>にあるブルジュ・ハリファという有名な高層ビルは何メートルの高さがあるか</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ja-JP" altLang="en-US" sz="950" u="none" strike="noStrike" dirty="0">
                        <a:effectLst/>
                        <a:latin typeface="游ゴシック" panose="020B0400000000000000" pitchFamily="50" charset="-128"/>
                        <a:ea typeface="游ゴシック" panose="020B0400000000000000" pitchFamily="50" charset="-128"/>
                      </a:endParaRPr>
                    </a:p>
                    <a:p>
                      <a:pPr lvl="0"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①</a:t>
                      </a:r>
                      <a:r>
                        <a:rPr lang="en-US" altLang="ja-JP" sz="950" u="none" strike="noStrike" dirty="0">
                          <a:effectLst/>
                          <a:latin typeface="游ゴシック" panose="020B0400000000000000" pitchFamily="50" charset="-128"/>
                          <a:ea typeface="游ゴシック" panose="020B0400000000000000" pitchFamily="50" charset="-128"/>
                        </a:rPr>
                        <a:t>626</a:t>
                      </a:r>
                      <a:r>
                        <a:rPr lang="ja-JP" altLang="en-US" sz="950" u="none" strike="noStrike" dirty="0">
                          <a:effectLst/>
                          <a:latin typeface="游ゴシック" panose="020B0400000000000000" pitchFamily="50" charset="-128"/>
                          <a:ea typeface="游ゴシック" panose="020B0400000000000000" pitchFamily="50" charset="-128"/>
                        </a:rPr>
                        <a:t>メートル</a:t>
                      </a:r>
                    </a:p>
                    <a:p>
                      <a:pPr lvl="0"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②</a:t>
                      </a:r>
                      <a:r>
                        <a:rPr lang="en-US" altLang="ja-JP" sz="950" u="none" strike="noStrike" dirty="0">
                          <a:effectLst/>
                          <a:latin typeface="游ゴシック" panose="020B0400000000000000" pitchFamily="50" charset="-128"/>
                          <a:ea typeface="游ゴシック" panose="020B0400000000000000" pitchFamily="50" charset="-128"/>
                        </a:rPr>
                        <a:t>727</a:t>
                      </a:r>
                      <a:r>
                        <a:rPr lang="ja-JP" altLang="en-US" sz="950" u="none" strike="noStrike" dirty="0">
                          <a:effectLst/>
                          <a:latin typeface="游ゴシック" panose="020B0400000000000000" pitchFamily="50" charset="-128"/>
                          <a:ea typeface="游ゴシック" panose="020B0400000000000000" pitchFamily="50" charset="-128"/>
                        </a:rPr>
                        <a:t>メートル</a:t>
                      </a:r>
                    </a:p>
                    <a:p>
                      <a:pPr lvl="0"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③</a:t>
                      </a:r>
                      <a:r>
                        <a:rPr lang="en-US" altLang="ja-JP" sz="950" u="none" strike="noStrike" dirty="0">
                          <a:effectLst/>
                          <a:latin typeface="游ゴシック" panose="020B0400000000000000" pitchFamily="50" charset="-128"/>
                          <a:ea typeface="游ゴシック" panose="020B0400000000000000" pitchFamily="50" charset="-128"/>
                        </a:rPr>
                        <a:t>828</a:t>
                      </a:r>
                      <a:r>
                        <a:rPr lang="ja-JP" altLang="en-US" sz="950" u="none" strike="noStrike" dirty="0">
                          <a:effectLst/>
                          <a:latin typeface="游ゴシック" panose="020B0400000000000000" pitchFamily="50" charset="-128"/>
                          <a:ea typeface="游ゴシック" panose="020B0400000000000000" pitchFamily="50" charset="-128"/>
                        </a:rPr>
                        <a:t>メートル</a:t>
                      </a:r>
                      <a:endParaRPr lang="en-US" altLang="ja-JP" sz="950" u="none" strike="noStrike" dirty="0">
                        <a:effectLst/>
                        <a:latin typeface="游ゴシック" panose="020B0400000000000000" pitchFamily="50" charset="-128"/>
                        <a:ea typeface="游ゴシック" panose="020B0400000000000000" pitchFamily="50" charset="-128"/>
                      </a:endParaRPr>
                    </a:p>
                    <a:p>
                      <a:pPr lvl="0" algn="l" fontAlgn="ctr">
                        <a:lnSpc>
                          <a:spcPct val="120000"/>
                        </a:lnSpc>
                      </a:pPr>
                      <a:endParaRPr lang="en-US" altLang="ja-JP" sz="950" u="none" strike="noStrike" dirty="0">
                        <a:effectLst/>
                        <a:latin typeface="游ゴシック" panose="020B0400000000000000" pitchFamily="50" charset="-128"/>
                        <a:ea typeface="游ゴシック" panose="020B0400000000000000" pitchFamily="50" charset="-128"/>
                      </a:endParaRPr>
                    </a:p>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u="none" strike="noStrike" dirty="0">
                          <a:effectLst/>
                          <a:latin typeface="游ゴシック" panose="020B0400000000000000" pitchFamily="50" charset="-128"/>
                          <a:ea typeface="游ゴシック" panose="020B0400000000000000" pitchFamily="50" charset="-128"/>
                        </a:rPr>
                        <a:t>答えは「③</a:t>
                      </a:r>
                      <a:r>
                        <a:rPr lang="en-US" altLang="ja-JP" sz="950" u="none" strike="noStrike" dirty="0">
                          <a:effectLst/>
                          <a:latin typeface="游ゴシック" panose="020B0400000000000000" pitchFamily="50" charset="-128"/>
                          <a:ea typeface="游ゴシック" panose="020B0400000000000000" pitchFamily="50" charset="-128"/>
                        </a:rPr>
                        <a:t>828</a:t>
                      </a:r>
                      <a:r>
                        <a:rPr lang="ja-JP" altLang="en-US" sz="950" u="none" strike="noStrike" dirty="0">
                          <a:effectLst/>
                          <a:latin typeface="游ゴシック" panose="020B0400000000000000" pitchFamily="50" charset="-128"/>
                          <a:ea typeface="游ゴシック" panose="020B0400000000000000" pitchFamily="50" charset="-128"/>
                        </a:rPr>
                        <a:t>メートル」</a:t>
                      </a:r>
                      <a:endParaRPr lang="en-US" altLang="ja-JP" sz="950" u="none" strike="noStrike" dirty="0">
                        <a:effectLst/>
                        <a:latin typeface="游ゴシック" panose="020B0400000000000000" pitchFamily="50" charset="-128"/>
                        <a:ea typeface="游ゴシック" panose="020B0400000000000000" pitchFamily="50" charset="-128"/>
                      </a:endParaRPr>
                    </a:p>
                    <a:p>
                      <a:pPr lvl="0" algn="l" fontAlgn="ctr">
                        <a:lnSpc>
                          <a:spcPct val="120000"/>
                        </a:lnSpc>
                      </a:pPr>
                      <a:endParaRPr lang="en-US" altLang="ja-JP" sz="950" u="none" strike="noStrike" dirty="0">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４</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１</a:t>
                      </a:r>
                      <a:endParaRPr lang="en-US" altLang="ja-JP" sz="950"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■中国の文化・料理・マナー</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・日本と中国では正月を祝うタイミングが異なる。</a:t>
                      </a: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・中国では</a:t>
                      </a:r>
                      <a:r>
                        <a:rPr lang="en-US" altLang="ja-JP" sz="950" u="none" strike="noStrike" dirty="0">
                          <a:effectLst/>
                          <a:latin typeface="游ゴシック" panose="020B0400000000000000" pitchFamily="50" charset="-128"/>
                          <a:ea typeface="游ゴシック" panose="020B0400000000000000" pitchFamily="50" charset="-128"/>
                        </a:rPr>
                        <a:t>,1</a:t>
                      </a:r>
                      <a:r>
                        <a:rPr lang="ja-JP" altLang="en-US" sz="950" u="none" strike="noStrike" dirty="0">
                          <a:effectLst/>
                          <a:latin typeface="游ゴシック" panose="020B0400000000000000" pitchFamily="50" charset="-128"/>
                          <a:ea typeface="游ゴシック" panose="020B0400000000000000" pitchFamily="50" charset="-128"/>
                        </a:rPr>
                        <a:t>月下旬～</a:t>
                      </a:r>
                      <a:r>
                        <a:rPr lang="en-US" altLang="ja-JP" sz="950" u="none" strike="noStrike" dirty="0">
                          <a:effectLst/>
                          <a:latin typeface="游ゴシック" panose="020B0400000000000000" pitchFamily="50" charset="-128"/>
                          <a:ea typeface="游ゴシック" panose="020B0400000000000000" pitchFamily="50" charset="-128"/>
                        </a:rPr>
                        <a:t>2</a:t>
                      </a:r>
                      <a:r>
                        <a:rPr lang="ja-JP" altLang="en-US" sz="950" u="none" strike="noStrike" dirty="0">
                          <a:effectLst/>
                          <a:latin typeface="游ゴシック" panose="020B0400000000000000" pitchFamily="50" charset="-128"/>
                          <a:ea typeface="游ゴシック" panose="020B0400000000000000" pitchFamily="50" charset="-128"/>
                        </a:rPr>
                        <a:t>月上旬頃の「春節」という旧正月に新年を盛大に祝う。</a:t>
                      </a: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・春節では</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皆が帰省し家族で過ごす。</a:t>
                      </a: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・中国料理は世界中で有名。</a:t>
                      </a: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・中国でマナー違反にあたる食事ルールは</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お皿を持ち上げること。</a:t>
                      </a: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・取り皿を持ち上げず</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箸やレンゲを使って食べるのが正しいマナー。</a:t>
                      </a: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23105563"/>
                  </a:ext>
                </a:extLst>
              </a:tr>
              <a:tr h="663664">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４</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２</a:t>
                      </a:r>
                      <a:endParaRPr lang="en-US" altLang="ja-JP" sz="950"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■インドの文化・料理・マナー</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・インドは映画とスパイス料理が有名</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ja-JP" altLang="en-US" sz="950" u="none" strike="noStrike" dirty="0">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・インド映画は</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歌やダンスが盛り込まれていて華やか</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ja-JP" altLang="en-US" sz="950" u="none" strike="noStrike" dirty="0">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・インド料理はスパイスの効いた料理が特徴</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ja-JP" altLang="en-US" sz="950" u="none" strike="noStrike" dirty="0">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・インドでは</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右手は浄</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左手は不浄とされているため</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握手や食事をする時に右手を使う</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ja-JP" altLang="en-US" sz="950" u="none" strike="noStrike" dirty="0">
                        <a:effectLst/>
                        <a:latin typeface="游ゴシック" panose="020B0400000000000000" pitchFamily="50" charset="-128"/>
                        <a:ea typeface="游ゴシック" panose="020B0400000000000000" pitchFamily="50" charset="-128"/>
                      </a:endParaRPr>
                    </a:p>
                    <a:p>
                      <a:pPr algn="l" fontAlgn="ctr">
                        <a:lnSpc>
                          <a:spcPct val="120000"/>
                        </a:lnSpc>
                      </a:pPr>
                      <a:endParaRPr lang="ja-JP" altLang="en-US" sz="950" u="none" strike="noStrike" dirty="0">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ワークシートクイズ</a:t>
                      </a:r>
                      <a:endParaRPr lang="en-US" altLang="ja-JP" sz="950" b="0" i="0" u="none" strike="noStrike">
                        <a:solidFill>
                          <a:srgbClr val="000000"/>
                        </a:solidFill>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第１問の解説</a:t>
                      </a: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38628063"/>
                  </a:ext>
                </a:extLst>
              </a:tr>
              <a:tr h="663664">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４</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３</a:t>
                      </a:r>
                      <a:endParaRPr lang="en-US" altLang="ja-JP" sz="950" u="none" strike="noStrike">
                        <a:effectLst/>
                        <a:latin typeface="游ゴシック" panose="020B0400000000000000" pitchFamily="50" charset="-128"/>
                        <a:ea typeface="游ゴシック" panose="020B0400000000000000" pitchFamily="50" charset="-128"/>
                      </a:endParaRPr>
                    </a:p>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u="none" strike="noStrike">
                          <a:effectLst/>
                          <a:latin typeface="游ゴシック" panose="020B0400000000000000" pitchFamily="50" charset="-128"/>
                          <a:ea typeface="游ゴシック" panose="020B0400000000000000" pitchFamily="50" charset="-128"/>
                        </a:rPr>
                        <a:t>■ウズベキスタンの文化・料理・マナー</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・ウズベキスタンは手工芸品が有名</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ja-JP" altLang="en-US" sz="950" u="none" strike="noStrike" dirty="0">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陶器やスザニと呼ばれる刺繍が</a:t>
                      </a:r>
                      <a:r>
                        <a:rPr lang="ja-JP" altLang="en-US" sz="950" u="none" strike="noStrike" dirty="0">
                          <a:effectLst/>
                          <a:latin typeface="游ゴシック" panose="020B0400000000000000" pitchFamily="50" charset="-128"/>
                          <a:ea typeface="游ゴシック" panose="020B0400000000000000" pitchFamily="50" charset="-128"/>
                        </a:rPr>
                        <a:t>有名</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ja-JP" altLang="en-US" sz="950" u="none" strike="noStrike" dirty="0">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・ウズベク料理の「プロフ」は絶品であり</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日本人にも好まれる味</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ja-JP" altLang="en-US" sz="950" u="none" strike="noStrike" dirty="0">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・胸に手をあてて</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軽く頭を下げることで</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相手に敬意を表す。</a:t>
                      </a: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9123660"/>
                  </a:ext>
                </a:extLst>
              </a:tr>
              <a:tr h="668834">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４</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４</a:t>
                      </a:r>
                      <a:endParaRPr lang="en-US" altLang="ja-JP" sz="950"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■ベトナムの交通・食文化・マナー</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・ベトナムはバイク大国である</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ja-JP" altLang="en-US" sz="950" u="none" strike="noStrike" dirty="0">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・バイクの保有率は世界でも上位であり</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自動車よりバイクの保有率が高い</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ja-JP" altLang="en-US" sz="950" u="none" strike="noStrike" dirty="0">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・ベトナムの代表的な料理はフォー</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ja-JP" altLang="en-US" sz="950" u="none" strike="noStrike" dirty="0">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・ベトナムでは麺をすすらないし</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どんぶりから直接スープを飲まない</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ja-JP" altLang="en-US" sz="950" u="none" strike="noStrike" dirty="0">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33307714"/>
                  </a:ext>
                </a:extLst>
              </a:tr>
              <a:tr h="194289">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４</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５</a:t>
                      </a:r>
                      <a:endParaRPr lang="en-US" altLang="ja-JP" sz="950"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a:t>
                      </a:r>
                      <a:r>
                        <a:rPr lang="en-US" altLang="ja-JP" sz="950" u="none" strike="noStrike">
                          <a:effectLst/>
                          <a:latin typeface="游ゴシック" panose="020B0400000000000000" pitchFamily="50" charset="-128"/>
                          <a:ea typeface="游ゴシック" panose="020B0400000000000000" pitchFamily="50" charset="-128"/>
                        </a:rPr>
                        <a:t>UAE</a:t>
                      </a:r>
                      <a:r>
                        <a:rPr lang="ja-JP" altLang="en-US" sz="950" u="none" strike="noStrike">
                          <a:effectLst/>
                          <a:latin typeface="游ゴシック" panose="020B0400000000000000" pitchFamily="50" charset="-128"/>
                          <a:ea typeface="游ゴシック" panose="020B0400000000000000" pitchFamily="50" charset="-128"/>
                        </a:rPr>
                        <a:t>の文化・建築</a:t>
                      </a: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a:t>
                      </a:r>
                      <a:r>
                        <a:rPr lang="en-US" altLang="ja-JP" sz="950" u="none" strike="noStrike">
                          <a:effectLst/>
                          <a:latin typeface="游ゴシック" panose="020B0400000000000000" pitchFamily="50" charset="-128"/>
                          <a:ea typeface="游ゴシック" panose="020B0400000000000000" pitchFamily="50" charset="-128"/>
                        </a:rPr>
                        <a:t>UAE</a:t>
                      </a:r>
                      <a:r>
                        <a:rPr lang="ja-JP" altLang="en-US" sz="950" u="none" strike="noStrike">
                          <a:effectLst/>
                          <a:latin typeface="游ゴシック" panose="020B0400000000000000" pitchFamily="50" charset="-128"/>
                          <a:ea typeface="游ゴシック" panose="020B0400000000000000" pitchFamily="50" charset="-128"/>
                        </a:rPr>
                        <a:t>は現代建築と伝統文化が融合している</a:t>
                      </a: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a:t>
                      </a:r>
                      <a:endParaRPr lang="ja-JP" altLang="en-US" sz="950"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・ドバイの超高層ビルや豪華なショッピングモールが有名</a:t>
                      </a: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a:t>
                      </a:r>
                      <a:endParaRPr lang="ja-JP" altLang="en-US" sz="950"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・伝統的なバザールや文化イベントも大切にされている</a:t>
                      </a: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a:t>
                      </a:r>
                      <a:endParaRPr lang="ja-JP" altLang="en-US" sz="950"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・イスラム教の文化も色濃く残っている</a:t>
                      </a: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a:t>
                      </a:r>
                      <a:endParaRPr lang="ja-JP" altLang="en-US" sz="950"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・ブルジュ・ハリファは</a:t>
                      </a:r>
                      <a:r>
                        <a:rPr lang="en-US" altLang="ja-JP" sz="950" u="none" strike="noStrike">
                          <a:effectLst/>
                          <a:latin typeface="游ゴシック" panose="020B0400000000000000" pitchFamily="50" charset="-128"/>
                          <a:ea typeface="游ゴシック" panose="020B0400000000000000" pitchFamily="50" charset="-128"/>
                        </a:rPr>
                        <a:t>UAE</a:t>
                      </a:r>
                      <a:r>
                        <a:rPr lang="ja-JP" altLang="en-US" sz="950" u="none" strike="noStrike">
                          <a:effectLst/>
                          <a:latin typeface="游ゴシック" panose="020B0400000000000000" pitchFamily="50" charset="-128"/>
                          <a:ea typeface="游ゴシック" panose="020B0400000000000000" pitchFamily="50" charset="-128"/>
                        </a:rPr>
                        <a:t>にある有名な高層ビル</a:t>
                      </a: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a:t>
                      </a:r>
                      <a:endParaRPr lang="ja-JP" altLang="en-US" sz="950"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・高さは</a:t>
                      </a:r>
                      <a:r>
                        <a:rPr lang="en-US" altLang="ja-JP" sz="950" u="none" strike="noStrike">
                          <a:effectLst/>
                          <a:latin typeface="游ゴシック" panose="020B0400000000000000" pitchFamily="50" charset="-128"/>
                          <a:ea typeface="游ゴシック" panose="020B0400000000000000" pitchFamily="50" charset="-128"/>
                        </a:rPr>
                        <a:t>828</a:t>
                      </a:r>
                      <a:r>
                        <a:rPr lang="ja-JP" altLang="en-US" sz="950" u="none" strike="noStrike">
                          <a:effectLst/>
                          <a:latin typeface="游ゴシック" panose="020B0400000000000000" pitchFamily="50" charset="-128"/>
                          <a:ea typeface="游ゴシック" panose="020B0400000000000000" pitchFamily="50" charset="-128"/>
                        </a:rPr>
                        <a:t>メートルであり</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世界一高いビルとして知られている</a:t>
                      </a: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a:t>
                      </a:r>
                      <a:endParaRPr lang="ja-JP" altLang="en-US" sz="950" u="none" strike="noStrike">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8097314"/>
                  </a:ext>
                </a:extLst>
              </a:tr>
              <a:tr h="663664">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４</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６</a:t>
                      </a:r>
                      <a:endParaRPr lang="en-US" altLang="ja-JP" sz="950" u="none" strike="noStrike">
                        <a:effectLst/>
                        <a:latin typeface="游ゴシック" panose="020B0400000000000000" pitchFamily="50" charset="-128"/>
                        <a:ea typeface="游ゴシック" panose="020B0400000000000000" pitchFamily="50" charset="-128"/>
                      </a:endParaRPr>
                    </a:p>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u="none" strike="noStrike">
                          <a:effectLst/>
                          <a:latin typeface="游ゴシック" panose="020B0400000000000000" pitchFamily="50" charset="-128"/>
                          <a:ea typeface="游ゴシック" panose="020B0400000000000000" pitchFamily="50" charset="-128"/>
                        </a:rPr>
                        <a:t>■ハラルマーク・ハラルフードについて</a:t>
                      </a:r>
                    </a:p>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・ハラルマークは</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食品のパッケージなどに付いている</a:t>
                      </a: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a:t>
                      </a:r>
                      <a:endParaRPr lang="ja-JP" altLang="en-US" sz="950"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・イスラム教では</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食べることが禁止されているものがある</a:t>
                      </a: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a:t>
                      </a:r>
                      <a:endParaRPr lang="ja-JP" altLang="en-US" sz="950"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・ハラルマークは</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イスラム教徒が安心して食べたり</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使ったりできることを示すマーク</a:t>
                      </a: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a:t>
                      </a:r>
                      <a:endParaRPr lang="en-US" altLang="ja-JP" sz="950" u="none" strike="noStrike">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ワークシートクイズ</a:t>
                      </a:r>
                      <a:endParaRPr lang="en-US" altLang="ja-JP" sz="950" b="0" i="0" u="none" strike="noStrike">
                        <a:solidFill>
                          <a:srgbClr val="000000"/>
                        </a:solidFill>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第５問の解説</a:t>
                      </a:r>
                    </a:p>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32133942"/>
                  </a:ext>
                </a:extLst>
              </a:tr>
              <a:tr h="521272">
                <a:tc vMerge="1">
                  <a:txBody>
                    <a:bodyPr/>
                    <a:lstStyle/>
                    <a:p>
                      <a:pPr algn="ctr" fontAlgn="ctr"/>
                      <a:endParaRPr lang="en-US" altLang="ja-JP" sz="800" b="1"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nchor="ctr"/>
                </a:tc>
                <a:tc vMerge="1">
                  <a:txBody>
                    <a:bodyPr/>
                    <a:lstStyle/>
                    <a:p>
                      <a:pPr algn="l"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nchor="ct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４</a:t>
                      </a:r>
                      <a:r>
                        <a:rPr lang="en-US" altLang="ja-JP" sz="950" b="1" u="none" strike="noStrike">
                          <a:effectLst/>
                          <a:latin typeface="游ゴシック" panose="020B0400000000000000" pitchFamily="50" charset="-128"/>
                          <a:ea typeface="游ゴシック" panose="020B0400000000000000" pitchFamily="50" charset="-128"/>
                        </a:rPr>
                        <a:t>_7</a:t>
                      </a:r>
                      <a:endParaRPr lang="en-US" altLang="ja-JP" sz="950" u="none" strike="noStrike">
                        <a:effectLst/>
                        <a:latin typeface="游ゴシック" panose="020B0400000000000000" pitchFamily="50" charset="-128"/>
                        <a:ea typeface="游ゴシック" panose="020B0400000000000000" pitchFamily="50" charset="-128"/>
                      </a:endParaRPr>
                    </a:p>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u="none" strike="noStrike">
                          <a:effectLst/>
                          <a:latin typeface="游ゴシック" panose="020B0400000000000000" pitchFamily="50" charset="-128"/>
                          <a:ea typeface="游ゴシック" panose="020B0400000000000000" pitchFamily="50" charset="-128"/>
                        </a:rPr>
                        <a:t>■ウズベキスタンの食文化</a:t>
                      </a: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・ウズベキスタンもイスラム教徒が多いため</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ハラルマークが大事</a:t>
                      </a: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a:t>
                      </a:r>
                      <a:endParaRPr lang="ja-JP" altLang="en-US" sz="950"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・食べてはいけないものには</a:t>
                      </a:r>
                      <a:r>
                        <a:rPr lang="en-US" altLang="ja-JP" sz="950" u="none" strike="noStrike">
                          <a:effectLst/>
                          <a:latin typeface="游ゴシック" panose="020B0400000000000000" pitchFamily="50" charset="-128"/>
                          <a:ea typeface="游ゴシック" panose="020B0400000000000000" pitchFamily="50" charset="-128"/>
                        </a:rPr>
                        <a:t>,</a:t>
                      </a:r>
                      <a:r>
                        <a:rPr lang="ja-JP" altLang="en-US" sz="950" u="none" strike="noStrike">
                          <a:effectLst/>
                          <a:latin typeface="游ゴシック" panose="020B0400000000000000" pitchFamily="50" charset="-128"/>
                          <a:ea typeface="游ゴシック" panose="020B0400000000000000" pitchFamily="50" charset="-128"/>
                        </a:rPr>
                        <a:t>豚やアルコールが含まれる</a:t>
                      </a:r>
                      <a:r>
                        <a:rPr lang="ja-JP" altLang="en-US" sz="950" b="0" i="0" u="none" strike="noStrike">
                          <a:solidFill>
                            <a:srgbClr val="000000"/>
                          </a:solidFill>
                          <a:effectLst/>
                          <a:latin typeface="游ゴシック" panose="020B0400000000000000" pitchFamily="50" charset="-128"/>
                          <a:ea typeface="游ゴシック" panose="020B0400000000000000" pitchFamily="50" charset="-128"/>
                        </a:rPr>
                        <a:t>。</a:t>
                      </a:r>
                      <a:endParaRPr lang="en-US" altLang="ja-JP" sz="950" u="none" strike="noStrike">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8806073"/>
                  </a:ext>
                </a:extLst>
              </a:tr>
              <a:tr h="663664">
                <a:tc vMerge="1">
                  <a:txBody>
                    <a:bodyPr/>
                    <a:lstStyle/>
                    <a:p>
                      <a:pPr algn="ctr" fontAlgn="ctr"/>
                      <a:endParaRPr lang="en-US" altLang="ja-JP" sz="800" b="1"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nchor="ctr"/>
                </a:tc>
                <a:tc vMerge="1">
                  <a:txBody>
                    <a:bodyPr/>
                    <a:lstStyle/>
                    <a:p>
                      <a:pPr algn="l"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180000" marR="180000" marT="72000" marB="72000" anchor="ct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４</a:t>
                      </a:r>
                      <a:r>
                        <a:rPr lang="en-US" altLang="ja-JP" sz="950" b="1" u="none" strike="noStrike">
                          <a:effectLst/>
                          <a:latin typeface="游ゴシック" panose="020B0400000000000000" pitchFamily="50" charset="-128"/>
                          <a:ea typeface="游ゴシック" panose="020B0400000000000000" pitchFamily="50" charset="-128"/>
                        </a:rPr>
                        <a:t>_8</a:t>
                      </a:r>
                      <a:endParaRPr lang="en-US" altLang="ja-JP" sz="950" u="none" strike="noStrike">
                        <a:effectLst/>
                        <a:latin typeface="游ゴシック" panose="020B0400000000000000" pitchFamily="50" charset="-128"/>
                        <a:ea typeface="游ゴシック" panose="020B0400000000000000" pitchFamily="50" charset="-128"/>
                      </a:endParaRPr>
                    </a:p>
                    <a:p>
                      <a:pPr algn="l" fontAlgn="ctr">
                        <a:lnSpc>
                          <a:spcPct val="120000"/>
                        </a:lnSpc>
                      </a:pPr>
                      <a:r>
                        <a:rPr lang="ja-JP" altLang="en-US" sz="950" u="none" strike="noStrike">
                          <a:effectLst/>
                          <a:latin typeface="游ゴシック" panose="020B0400000000000000" pitchFamily="50" charset="-128"/>
                          <a:ea typeface="游ゴシック" panose="020B0400000000000000" pitchFamily="50" charset="-128"/>
                        </a:rPr>
                        <a:t>■相互理解について</a:t>
                      </a: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u="none" strike="noStrike">
                          <a:effectLst/>
                          <a:latin typeface="游ゴシック" panose="020B0400000000000000" pitchFamily="50" charset="-128"/>
                          <a:ea typeface="游ゴシック" panose="020B0400000000000000" pitchFamily="50" charset="-128"/>
                        </a:rPr>
                        <a:t>・常識が異なることを理解し</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他者の大切にしていることを尊重することが重要である</a:t>
                      </a:r>
                      <a:r>
                        <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rPr>
                        <a:t>。</a:t>
                      </a:r>
                      <a:endParaRPr lang="ja-JP" altLang="en-US" sz="950" u="none" strike="noStrike" dirty="0">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1915108"/>
                  </a:ext>
                </a:extLst>
              </a:tr>
              <a:tr h="507206">
                <a:tc>
                  <a:txBody>
                    <a:bodyPr/>
                    <a:lstStyle/>
                    <a:p>
                      <a:pPr algn="ctr" fontAlgn="ctr">
                        <a:lnSpc>
                          <a:spcPct val="120000"/>
                        </a:lnSpc>
                      </a:pPr>
                      <a:r>
                        <a:rPr lang="ja-JP" altLang="en-US" sz="1000" b="1" u="none" strike="noStrike">
                          <a:effectLst/>
                          <a:latin typeface="游ゴシック" panose="020B0400000000000000" pitchFamily="50" charset="-128"/>
                          <a:ea typeface="游ゴシック" panose="020B0400000000000000" pitchFamily="50" charset="-128"/>
                        </a:rPr>
                        <a:t>＃エンディング</a:t>
                      </a:r>
                      <a:endParaRPr lang="en-US" altLang="ja-JP" sz="1000" b="1" u="none" strike="noStrike">
                        <a:effectLst/>
                        <a:latin typeface="游ゴシック" panose="020B0400000000000000" pitchFamily="50" charset="-128"/>
                        <a:ea typeface="游ゴシック" panose="020B0400000000000000" pitchFamily="50" charset="-128"/>
                      </a:endParaRPr>
                    </a:p>
                    <a:p>
                      <a:pPr algn="ctr" fontAlgn="ctr">
                        <a:lnSpc>
                          <a:spcPct val="120000"/>
                        </a:lnSpc>
                      </a:pPr>
                      <a:r>
                        <a:rPr lang="en-US" altLang="ja-JP" sz="1000" b="1" u="none" strike="noStrike">
                          <a:effectLst/>
                          <a:latin typeface="游ゴシック" panose="020B0400000000000000" pitchFamily="50" charset="-128"/>
                          <a:ea typeface="游ゴシック" panose="020B0400000000000000" pitchFamily="50" charset="-128"/>
                        </a:rPr>
                        <a:t>(1</a:t>
                      </a:r>
                      <a:r>
                        <a:rPr lang="ja-JP" altLang="en-US" sz="1000" b="1" u="none" strike="noStrike">
                          <a:effectLst/>
                          <a:latin typeface="游ゴシック" panose="020B0400000000000000" pitchFamily="50" charset="-128"/>
                          <a:ea typeface="游ゴシック" panose="020B0400000000000000" pitchFamily="50" charset="-128"/>
                        </a:rPr>
                        <a:t>分</a:t>
                      </a:r>
                      <a:r>
                        <a:rPr lang="en-US" altLang="ja-JP" sz="1000" b="1" u="none" strike="noStrike">
                          <a:effectLst/>
                          <a:latin typeface="游ゴシック" panose="020B0400000000000000" pitchFamily="50" charset="-128"/>
                          <a:ea typeface="游ゴシック" panose="020B0400000000000000" pitchFamily="50" charset="-128"/>
                        </a:rPr>
                        <a:t>)</a:t>
                      </a:r>
                      <a:endParaRPr lang="en-US" altLang="ja-JP" sz="1000" b="1"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r>
                        <a:rPr lang="ja-JP" altLang="en-US" sz="950" u="none" strike="noStrike" dirty="0">
                          <a:effectLst/>
                          <a:latin typeface="游ゴシック" panose="020B0400000000000000" pitchFamily="50" charset="-128"/>
                          <a:ea typeface="游ゴシック" panose="020B0400000000000000" pitchFamily="50" charset="-128"/>
                        </a:rPr>
                        <a:t>後日</a:t>
                      </a:r>
                      <a:r>
                        <a:rPr lang="en-US" altLang="ja-JP" sz="950" u="none" strike="noStrike" dirty="0">
                          <a:effectLst/>
                          <a:latin typeface="游ゴシック" panose="020B0400000000000000" pitchFamily="50" charset="-128"/>
                          <a:ea typeface="游ゴシック" panose="020B0400000000000000" pitchFamily="50" charset="-128"/>
                        </a:rPr>
                        <a:t>,6</a:t>
                      </a:r>
                      <a:r>
                        <a:rPr lang="ja-JP" altLang="en-US" sz="950" u="none" strike="noStrike" dirty="0">
                          <a:effectLst/>
                          <a:latin typeface="游ゴシック" panose="020B0400000000000000" pitchFamily="50" charset="-128"/>
                          <a:ea typeface="游ゴシック" panose="020B0400000000000000" pitchFamily="50" charset="-128"/>
                        </a:rPr>
                        <a:t>人で話したことをまとめ</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グループ発表会を行った。</a:t>
                      </a:r>
                      <a:r>
                        <a:rPr lang="en-US" altLang="ja-JP" sz="950" u="none" strike="noStrike" dirty="0">
                          <a:effectLst/>
                          <a:latin typeface="游ゴシック" panose="020B0400000000000000" pitchFamily="50" charset="-128"/>
                          <a:ea typeface="游ゴシック" panose="020B0400000000000000" pitchFamily="50" charset="-128"/>
                        </a:rPr>
                        <a:t>6</a:t>
                      </a:r>
                      <a:r>
                        <a:rPr lang="ja-JP" altLang="en-US" sz="950" u="none" strike="noStrike" dirty="0">
                          <a:effectLst/>
                          <a:latin typeface="游ゴシック" panose="020B0400000000000000" pitchFamily="50" charset="-128"/>
                          <a:ea typeface="游ゴシック" panose="020B0400000000000000" pitchFamily="50" charset="-128"/>
                        </a:rPr>
                        <a:t>人が発表した内容はクラスメートから大好評。アジアの国々について理解を深めたみんなは</a:t>
                      </a:r>
                      <a:r>
                        <a:rPr lang="en-US" altLang="ja-JP" sz="950" u="none" strike="noStrike" dirty="0">
                          <a:effectLst/>
                          <a:latin typeface="游ゴシック" panose="020B0400000000000000" pitchFamily="50" charset="-128"/>
                          <a:ea typeface="游ゴシック" panose="020B0400000000000000" pitchFamily="50" charset="-128"/>
                        </a:rPr>
                        <a:t>,2026</a:t>
                      </a:r>
                      <a:r>
                        <a:rPr lang="ja-JP" altLang="en-US" sz="950" u="none" strike="noStrike" dirty="0">
                          <a:effectLst/>
                          <a:latin typeface="游ゴシック" panose="020B0400000000000000" pitchFamily="50" charset="-128"/>
                          <a:ea typeface="游ゴシック" panose="020B0400000000000000" pitchFamily="50" charset="-128"/>
                        </a:rPr>
                        <a:t>年には一緒に大会を観戦し</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お互いの国を応援しているだろう。またその先の将来も</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アジアの国々に関心を向け続け</a:t>
                      </a:r>
                      <a:r>
                        <a:rPr lang="en-US" altLang="ja-JP" sz="950" u="none" strike="noStrike" dirty="0">
                          <a:effectLst/>
                          <a:latin typeface="游ゴシック" panose="020B0400000000000000" pitchFamily="50" charset="-128"/>
                          <a:ea typeface="游ゴシック" panose="020B0400000000000000" pitchFamily="50" charset="-128"/>
                        </a:rPr>
                        <a:t>,</a:t>
                      </a:r>
                      <a:r>
                        <a:rPr lang="ja-JP" altLang="en-US" sz="950" u="none" strike="noStrike" dirty="0">
                          <a:effectLst/>
                          <a:latin typeface="游ゴシック" panose="020B0400000000000000" pitchFamily="50" charset="-128"/>
                          <a:ea typeface="游ゴシック" panose="020B0400000000000000" pitchFamily="50" charset="-128"/>
                        </a:rPr>
                        <a:t>世界中の人たちとの交流を深めていくだろう。</a:t>
                      </a: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eaLnBrk="1" fontAlgn="ctr" latinLnBrk="0" hangingPunct="1">
                        <a:lnSpc>
                          <a:spcPct val="120000"/>
                        </a:lnSpc>
                        <a:spcBef>
                          <a:spcPts val="0"/>
                        </a:spcBef>
                        <a:spcAft>
                          <a:spcPts val="0"/>
                        </a:spcAft>
                        <a:buClrTx/>
                        <a:buSzTx/>
                        <a:buFontTx/>
                        <a:buNone/>
                        <a:tabLst/>
                        <a:defRPr/>
                      </a:pPr>
                      <a:r>
                        <a:rPr lang="ja-JP" altLang="en-US" sz="950" b="1" u="none" strike="noStrike">
                          <a:effectLst/>
                          <a:latin typeface="游ゴシック" panose="020B0400000000000000" pitchFamily="50" charset="-128"/>
                          <a:ea typeface="游ゴシック" panose="020B0400000000000000" pitchFamily="50" charset="-128"/>
                        </a:rPr>
                        <a:t>５</a:t>
                      </a:r>
                      <a:r>
                        <a:rPr lang="en-US" altLang="ja-JP" sz="950" b="1" u="none" strike="noStrike">
                          <a:effectLst/>
                          <a:latin typeface="游ゴシック" panose="020B0400000000000000" pitchFamily="50" charset="-128"/>
                          <a:ea typeface="游ゴシック" panose="020B0400000000000000" pitchFamily="50" charset="-128"/>
                        </a:rPr>
                        <a:t>_</a:t>
                      </a:r>
                      <a:r>
                        <a:rPr lang="ja-JP" altLang="en-US" sz="950" b="1" u="none" strike="noStrike">
                          <a:effectLst/>
                          <a:latin typeface="游ゴシック" panose="020B0400000000000000" pitchFamily="50" charset="-128"/>
                          <a:ea typeface="游ゴシック" panose="020B0400000000000000" pitchFamily="50" charset="-128"/>
                        </a:rPr>
                        <a:t>１</a:t>
                      </a:r>
                      <a:endParaRPr lang="en-US" altLang="ja-JP" sz="950" u="none" strike="noStrike">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lnSpc>
                          <a:spcPct val="120000"/>
                        </a:lnSpc>
                      </a:pPr>
                      <a:endParaRPr lang="ja-JP" altLang="en-US" sz="9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08000" marR="108000" marT="72000" marB="72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71054855"/>
                  </a:ext>
                </a:extLst>
              </a:tr>
            </a:tbl>
          </a:graphicData>
        </a:graphic>
      </p:graphicFrame>
      <p:sp>
        <p:nvSpPr>
          <p:cNvPr id="3" name="テキスト ボックス 2">
            <a:extLst>
              <a:ext uri="{FF2B5EF4-FFF2-40B4-BE49-F238E27FC236}">
                <a16:creationId xmlns:a16="http://schemas.microsoft.com/office/drawing/2014/main" id="{103DFDBA-D70F-7B3E-8754-B2B085C35533}"/>
              </a:ext>
            </a:extLst>
          </p:cNvPr>
          <p:cNvSpPr txBox="1"/>
          <p:nvPr/>
        </p:nvSpPr>
        <p:spPr>
          <a:xfrm>
            <a:off x="10074275" y="10195260"/>
            <a:ext cx="4816928" cy="298608"/>
          </a:xfrm>
          <a:prstGeom prst="rect">
            <a:avLst/>
          </a:prstGeom>
          <a:noFill/>
        </p:spPr>
        <p:txBody>
          <a:bodyPr wrap="square">
            <a:spAutoFit/>
          </a:bodyPr>
          <a:lstStyle/>
          <a:p>
            <a:pPr marL="12700" marR="5080" indent="3175" algn="r">
              <a:lnSpc>
                <a:spcPct val="117900"/>
              </a:lnSpc>
              <a:spcBef>
                <a:spcPts val="100"/>
              </a:spcBef>
            </a:pPr>
            <a:r>
              <a:rPr lang="ja-JP" altLang="en-US" sz="900">
                <a:solidFill>
                  <a:srgbClr val="231916"/>
                </a:solidFill>
                <a:latin typeface="Yu Gothic" panose="020B0400000000000000" pitchFamily="34" charset="-128"/>
                <a:ea typeface="Yu Gothic" panose="020B0400000000000000" pitchFamily="34" charset="-128"/>
                <a:cs typeface="Noto Sans CJK JP Bold"/>
              </a:rPr>
              <a:t>中高生</a:t>
            </a:r>
            <a:r>
              <a:rPr lang="en-US" altLang="ja-JP" sz="900">
                <a:solidFill>
                  <a:srgbClr val="231916"/>
                </a:solidFill>
                <a:latin typeface="Yu Gothic" panose="020B0400000000000000" pitchFamily="34" charset="-128"/>
                <a:ea typeface="Yu Gothic" panose="020B0400000000000000" pitchFamily="34" charset="-128"/>
                <a:cs typeface="Noto Sans CJK JP Bold"/>
              </a:rPr>
              <a:t>B_</a:t>
            </a:r>
            <a:r>
              <a:rPr lang="ja-JP" altLang="en-US" sz="900">
                <a:solidFill>
                  <a:srgbClr val="231916"/>
                </a:solidFill>
                <a:latin typeface="Yu Gothic" panose="020B0400000000000000" pitchFamily="34" charset="-128"/>
                <a:ea typeface="Yu Gothic" panose="020B0400000000000000" pitchFamily="34" charset="-128"/>
                <a:cs typeface="Noto Sans CJK JP Bold"/>
              </a:rPr>
              <a:t>アジアの国や地域動画解説書　</a:t>
            </a:r>
            <a:r>
              <a:rPr lang="en-US" altLang="ja-JP" sz="1200" b="1">
                <a:solidFill>
                  <a:srgbClr val="231916"/>
                </a:solidFill>
                <a:latin typeface="Yu Gothic" panose="020B0400000000000000" pitchFamily="34" charset="-128"/>
                <a:ea typeface="Yu Gothic" panose="020B0400000000000000" pitchFamily="34" charset="-128"/>
                <a:cs typeface="Noto Sans CJK JP Bold"/>
              </a:rPr>
              <a:t>3/3</a:t>
            </a:r>
            <a:endParaRPr lang="ja-JP" altLang="en-US" sz="1200" b="1" baseline="3968">
              <a:latin typeface="Yu Gothic" panose="020B0400000000000000" pitchFamily="34" charset="-128"/>
              <a:ea typeface="Yu Gothic" panose="020B0400000000000000" pitchFamily="34" charset="-128"/>
              <a:cs typeface="Noto Sans CJK JP Regular"/>
            </a:endParaRPr>
          </a:p>
        </p:txBody>
      </p:sp>
    </p:spTree>
    <p:extLst>
      <p:ext uri="{BB962C8B-B14F-4D97-AF65-F5344CB8AC3E}">
        <p14:creationId xmlns:p14="http://schemas.microsoft.com/office/powerpoint/2010/main" val="321049599"/>
      </p:ext>
    </p:extLst>
  </p:cSld>
  <p:clrMapOvr>
    <a:masterClrMapping/>
  </p:clrMapOvr>
</p:sld>
</file>

<file path=ppt/theme/theme1.xml><?xml version="1.0" encoding="utf-8"?>
<a:theme xmlns:a="http://schemas.openxmlformats.org/drawingml/2006/main" name="Office Theme">
  <a:themeElements>
    <a:clrScheme name="アジア競技大会">
      <a:dk1>
        <a:srgbClr val="000000"/>
      </a:dk1>
      <a:lt1>
        <a:srgbClr val="FFFFFF"/>
      </a:lt1>
      <a:dk2>
        <a:srgbClr val="263F5B"/>
      </a:dk2>
      <a:lt2>
        <a:srgbClr val="DFDFDF"/>
      </a:lt2>
      <a:accent1>
        <a:srgbClr val="BF0D0D"/>
      </a:accent1>
      <a:accent2>
        <a:srgbClr val="4E3A93"/>
      </a:accent2>
      <a:accent3>
        <a:srgbClr val="D4B003"/>
      </a:accent3>
      <a:accent4>
        <a:srgbClr val="059A3E"/>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0</TotalTime>
  <Words>5086</Words>
  <Application>Microsoft Office PowerPoint</Application>
  <PresentationFormat>ユーザー設定</PresentationFormat>
  <Paragraphs>387</Paragraphs>
  <Slides>6</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6</vt:i4>
      </vt:variant>
    </vt:vector>
  </HeadingPairs>
  <TitlesOfParts>
    <vt:vector size="9" baseType="lpstr">
      <vt:lpstr>游ゴシック</vt:lpstr>
      <vt:lpstr>游ゴシック</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2025-04-22T01:05:44Z</dcterms:created>
  <dcterms:modified xsi:type="dcterms:W3CDTF">2025-04-22T01:05:51Z</dcterms:modified>
</cp:coreProperties>
</file>