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35" r:id="rId2"/>
    <p:sldId id="336" r:id="rId3"/>
  </p:sldIdLst>
  <p:sldSz cx="15119350" cy="10693400"/>
  <p:notesSz cx="151257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EA75B-F30A-49FB-8D5B-50DE18BFB690}" v="560" dt="2025-03-28T06:42:23.574"/>
    <p1510:client id="{F63E699E-9131-42F4-896E-6AB9E5E9556D}" v="225" dt="2025-03-28T06:45:03.5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516" y="96"/>
      </p:cViewPr>
      <p:guideLst>
        <p:guide orient="horz" pos="2880"/>
        <p:guide pos="21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554788"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8567738" y="0"/>
            <a:ext cx="6554787" cy="536575"/>
          </a:xfrm>
          <a:prstGeom prst="rect">
            <a:avLst/>
          </a:prstGeom>
        </p:spPr>
        <p:txBody>
          <a:bodyPr vert="horz" lIns="91440" tIns="45720" rIns="91440" bIns="45720" rtlCol="0"/>
          <a:lstStyle>
            <a:lvl1pPr algn="r">
              <a:defRPr sz="1200"/>
            </a:lvl1pPr>
          </a:lstStyle>
          <a:p>
            <a:fld id="{51ECD182-EA37-4DF9-87CB-59570ABE153F}" type="datetimeFigureOut">
              <a:rPr kumimoji="1" lang="ja-JP" altLang="en-US" smtClean="0"/>
              <a:t>2025/4/22</a:t>
            </a:fld>
            <a:endParaRPr kumimoji="1" lang="ja-JP" altLang="en-US"/>
          </a:p>
        </p:txBody>
      </p:sp>
      <p:sp>
        <p:nvSpPr>
          <p:cNvPr id="4" name="スライド イメージ プレースホルダー 3"/>
          <p:cNvSpPr>
            <a:spLocks noGrp="1" noRot="1" noChangeAspect="1"/>
          </p:cNvSpPr>
          <p:nvPr>
            <p:ph type="sldImg" idx="2"/>
          </p:nvPr>
        </p:nvSpPr>
        <p:spPr>
          <a:xfrm>
            <a:off x="5011738" y="1336675"/>
            <a:ext cx="51022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512888" y="5146675"/>
            <a:ext cx="12099925"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6554788"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567738" y="10156825"/>
            <a:ext cx="6554787" cy="536575"/>
          </a:xfrm>
          <a:prstGeom prst="rect">
            <a:avLst/>
          </a:prstGeom>
        </p:spPr>
        <p:txBody>
          <a:bodyPr vert="horz" lIns="91440" tIns="45720" rIns="91440" bIns="45720" rtlCol="0" anchor="b"/>
          <a:lstStyle>
            <a:lvl1pPr algn="r">
              <a:defRPr sz="1200"/>
            </a:lvl1pPr>
          </a:lstStyle>
          <a:p>
            <a:fld id="{0BE0C4C2-A213-4E92-925D-2CCDB210AFE3}" type="slidenum">
              <a:rPr kumimoji="1" lang="ja-JP" altLang="en-US" smtClean="0"/>
              <a:t>‹#›</a:t>
            </a:fld>
            <a:endParaRPr kumimoji="1" lang="ja-JP" altLang="en-US"/>
          </a:p>
        </p:txBody>
      </p:sp>
    </p:spTree>
    <p:extLst>
      <p:ext uri="{BB962C8B-B14F-4D97-AF65-F5344CB8AC3E}">
        <p14:creationId xmlns:p14="http://schemas.microsoft.com/office/powerpoint/2010/main" val="4273503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BE0C4C2-A213-4E92-925D-2CCDB210AFE3}" type="slidenum">
              <a:rPr kumimoji="1" lang="ja-JP" altLang="en-US" smtClean="0"/>
              <a:t>1</a:t>
            </a:fld>
            <a:endParaRPr kumimoji="1" lang="ja-JP" altLang="en-US"/>
          </a:p>
        </p:txBody>
      </p:sp>
    </p:spTree>
    <p:extLst>
      <p:ext uri="{BB962C8B-B14F-4D97-AF65-F5344CB8AC3E}">
        <p14:creationId xmlns:p14="http://schemas.microsoft.com/office/powerpoint/2010/main" val="421368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5968" y="427737"/>
            <a:ext cx="136074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0579" y="9944862"/>
            <a:ext cx="483819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5968" y="9944862"/>
            <a:ext cx="347745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6" name="Holder 6"/>
          <p:cNvSpPr>
            <a:spLocks noGrp="1"/>
          </p:cNvSpPr>
          <p:nvPr>
            <p:ph type="sldNum" sz="quarter" idx="7"/>
          </p:nvPr>
        </p:nvSpPr>
        <p:spPr>
          <a:xfrm>
            <a:off x="10885932" y="9944862"/>
            <a:ext cx="347745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defRPr b="0" i="0">
          <a:latin typeface="Yu Gothic" panose="020B0400000000000000" pitchFamily="34" charset="-128"/>
          <a:ea typeface="+mj-ea"/>
          <a:cs typeface="+mj-cs"/>
        </a:defRPr>
      </a:lvl1pPr>
    </p:titleStyle>
    <p:bodyStyle>
      <a:lvl1pPr marL="0">
        <a:defRPr b="0" i="0">
          <a:latin typeface="Yu Gothic" panose="020B0400000000000000" pitchFamily="34" charset="-128"/>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sv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4.png"/><Relationship Id="rId17" Type="http://schemas.openxmlformats.org/officeDocument/2006/relationships/image" Target="../media/image20.png"/><Relationship Id="rId2" Type="http://schemas.openxmlformats.org/officeDocument/2006/relationships/image" Target="../media/image14.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1.sv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DECE3-DA88-2587-9A44-65EF5B394635}"/>
            </a:ext>
          </a:extLst>
        </p:cNvPr>
        <p:cNvGrpSpPr/>
        <p:nvPr/>
      </p:nvGrpSpPr>
      <p:grpSpPr>
        <a:xfrm>
          <a:off x="0" y="0"/>
          <a:ext cx="0" cy="0"/>
          <a:chOff x="0" y="0"/>
          <a:chExt cx="0" cy="0"/>
        </a:xfrm>
      </p:grpSpPr>
      <p:pic>
        <p:nvPicPr>
          <p:cNvPr id="37" name="図 36">
            <a:extLst>
              <a:ext uri="{FF2B5EF4-FFF2-40B4-BE49-F238E27FC236}">
                <a16:creationId xmlns:a16="http://schemas.microsoft.com/office/drawing/2014/main" id="{8E3B4565-76D9-2763-B4C9-F4E7DC8A5A32}"/>
              </a:ext>
            </a:extLst>
          </p:cNvPr>
          <p:cNvPicPr>
            <a:picLocks noChangeAspect="1"/>
          </p:cNvPicPr>
          <p:nvPr/>
        </p:nvPicPr>
        <p:blipFill>
          <a:blip r:embed="rId3"/>
          <a:stretch>
            <a:fillRect/>
          </a:stretch>
        </p:blipFill>
        <p:spPr>
          <a:xfrm>
            <a:off x="4927319" y="7314960"/>
            <a:ext cx="2609825" cy="1844877"/>
          </a:xfrm>
          <a:prstGeom prst="rect">
            <a:avLst/>
          </a:prstGeom>
          <a:ln>
            <a:solidFill>
              <a:schemeClr val="bg1">
                <a:lumMod val="50000"/>
              </a:schemeClr>
            </a:solidFill>
          </a:ln>
        </p:spPr>
      </p:pic>
      <p:pic>
        <p:nvPicPr>
          <p:cNvPr id="43" name="図 42">
            <a:extLst>
              <a:ext uri="{FF2B5EF4-FFF2-40B4-BE49-F238E27FC236}">
                <a16:creationId xmlns:a16="http://schemas.microsoft.com/office/drawing/2014/main" id="{A27CE57D-CA11-C63F-501D-CADA57358726}"/>
              </a:ext>
            </a:extLst>
          </p:cNvPr>
          <p:cNvPicPr>
            <a:picLocks noChangeAspect="1"/>
          </p:cNvPicPr>
          <p:nvPr/>
        </p:nvPicPr>
        <p:blipFill>
          <a:blip r:embed="rId4"/>
          <a:stretch>
            <a:fillRect/>
          </a:stretch>
        </p:blipFill>
        <p:spPr>
          <a:xfrm>
            <a:off x="4927319" y="4713722"/>
            <a:ext cx="2540643" cy="1805105"/>
          </a:xfrm>
          <a:prstGeom prst="rect">
            <a:avLst/>
          </a:prstGeom>
          <a:ln>
            <a:solidFill>
              <a:schemeClr val="bg2">
                <a:lumMod val="75000"/>
              </a:schemeClr>
            </a:solidFill>
          </a:ln>
        </p:spPr>
      </p:pic>
      <p:pic>
        <p:nvPicPr>
          <p:cNvPr id="41" name="図 40">
            <a:extLst>
              <a:ext uri="{FF2B5EF4-FFF2-40B4-BE49-F238E27FC236}">
                <a16:creationId xmlns:a16="http://schemas.microsoft.com/office/drawing/2014/main" id="{759D2114-4301-F3B4-264E-4DDE402F5422}"/>
              </a:ext>
            </a:extLst>
          </p:cNvPr>
          <p:cNvPicPr>
            <a:picLocks noChangeAspect="1"/>
          </p:cNvPicPr>
          <p:nvPr/>
        </p:nvPicPr>
        <p:blipFill>
          <a:blip r:embed="rId5"/>
          <a:stretch>
            <a:fillRect/>
          </a:stretch>
        </p:blipFill>
        <p:spPr>
          <a:xfrm>
            <a:off x="921720" y="7314960"/>
            <a:ext cx="2606645" cy="1844873"/>
          </a:xfrm>
          <a:prstGeom prst="rect">
            <a:avLst/>
          </a:prstGeom>
          <a:ln>
            <a:solidFill>
              <a:schemeClr val="bg2">
                <a:lumMod val="75000"/>
              </a:schemeClr>
            </a:solidFill>
          </a:ln>
        </p:spPr>
      </p:pic>
      <p:grpSp>
        <p:nvGrpSpPr>
          <p:cNvPr id="24" name="グループ化 23">
            <a:extLst>
              <a:ext uri="{FF2B5EF4-FFF2-40B4-BE49-F238E27FC236}">
                <a16:creationId xmlns:a16="http://schemas.microsoft.com/office/drawing/2014/main" id="{90AC6CB1-9C19-DE28-6E7D-38E26213384B}"/>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AB5D2BBA-FEFB-6F2C-E558-9FFB9A7BDBAE}"/>
                </a:ext>
              </a:extLst>
            </p:cNvPr>
            <p:cNvSpPr/>
            <p:nvPr/>
          </p:nvSpPr>
          <p:spPr>
            <a:xfrm>
              <a:off x="549524" y="546558"/>
              <a:ext cx="6463667" cy="773225"/>
            </a:xfrm>
            <a:prstGeom prst="roundRect">
              <a:avLst>
                <a:gd name="adj" fmla="val 6362"/>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7DF50B14-B4E4-F96B-03D8-DE2B441154BB}"/>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8808312C-9582-F5CC-E669-50A950974F31}"/>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F77F751B-34FE-F657-7D03-0048F5B28655}"/>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A8BEAFFC-28EE-4BEA-7B9F-AD55977F156B}"/>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05659006-AE04-A073-0085-1C3E3C110495}"/>
              </a:ext>
            </a:extLst>
          </p:cNvPr>
          <p:cNvSpPr txBox="1"/>
          <p:nvPr/>
        </p:nvSpPr>
        <p:spPr>
          <a:xfrm>
            <a:off x="608830" y="1917700"/>
            <a:ext cx="6463667" cy="590803"/>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愛知・名古屋で開催されるアジア競技大会・アジアパラ競技大会がどのような大会なのかを知る。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大規模な国際スポーツ大会が地元地域で開催されることを知り</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大会への関心や観戦意欲を高める。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大会で行われる競技について主体的に学び</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競技の特徴や</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なされている工夫について理解を深める。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p:txBody>
      </p:sp>
      <p:sp>
        <p:nvSpPr>
          <p:cNvPr id="105" name="object 105">
            <a:extLst>
              <a:ext uri="{FF2B5EF4-FFF2-40B4-BE49-F238E27FC236}">
                <a16:creationId xmlns:a16="http://schemas.microsoft.com/office/drawing/2014/main" id="{53EF7389-1375-0E32-E7BF-438C2E92F42D}"/>
              </a:ext>
            </a:extLst>
          </p:cNvPr>
          <p:cNvSpPr/>
          <p:nvPr/>
        </p:nvSpPr>
        <p:spPr>
          <a:xfrm>
            <a:off x="539987" y="2782812"/>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106" name="object 106">
            <a:extLst>
              <a:ext uri="{FF2B5EF4-FFF2-40B4-BE49-F238E27FC236}">
                <a16:creationId xmlns:a16="http://schemas.microsoft.com/office/drawing/2014/main" id="{AAF7E582-651F-9D4F-63C1-BA4A2CD6D35F}"/>
              </a:ext>
            </a:extLst>
          </p:cNvPr>
          <p:cNvSpPr/>
          <p:nvPr/>
        </p:nvSpPr>
        <p:spPr>
          <a:xfrm>
            <a:off x="680822" y="2707641"/>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107" name="object 107">
            <a:extLst>
              <a:ext uri="{FF2B5EF4-FFF2-40B4-BE49-F238E27FC236}">
                <a16:creationId xmlns:a16="http://schemas.microsoft.com/office/drawing/2014/main" id="{562C972D-D80E-30F2-A56A-86C1ECC1A65E}"/>
              </a:ext>
            </a:extLst>
          </p:cNvPr>
          <p:cNvSpPr txBox="1"/>
          <p:nvPr/>
        </p:nvSpPr>
        <p:spPr>
          <a:xfrm>
            <a:off x="786263" y="2679700"/>
            <a:ext cx="1308100" cy="166712"/>
          </a:xfrm>
          <a:prstGeom prst="rect">
            <a:avLst/>
          </a:prstGeom>
        </p:spPr>
        <p:txBody>
          <a:bodyPr vert="horz" wrap="square" lIns="0" tIns="12700" rIns="0" bIns="0" rtlCol="0">
            <a:spAutoFit/>
          </a:bodyPr>
          <a:lstStyle/>
          <a:p>
            <a:pPr marL="12700">
              <a:spcBef>
                <a:spcPts val="100"/>
              </a:spcBef>
            </a:pPr>
            <a:r>
              <a:rPr sz="1000" b="1" spc="-25">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grpSp>
        <p:nvGrpSpPr>
          <p:cNvPr id="29" name="グループ化 28">
            <a:extLst>
              <a:ext uri="{FF2B5EF4-FFF2-40B4-BE49-F238E27FC236}">
                <a16:creationId xmlns:a16="http://schemas.microsoft.com/office/drawing/2014/main" id="{194F7886-C6D2-A776-6FC2-5B244E92F662}"/>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798C0EFC-033C-D7D7-1D05-AC0986E8DD08}"/>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AF1FB498-6B81-F65C-CA1B-4EEC33F7AE5C}"/>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0A8DDE72-5B61-449E-0B31-ADEADBCAB852}"/>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75">
                  <a:solidFill>
                    <a:srgbClr val="FFFFFF"/>
                  </a:solidFill>
                  <a:latin typeface="Yu Gothic" panose="020B0400000000000000" pitchFamily="34" charset="-128"/>
                  <a:cs typeface="Noto Sans CJK JP Bold"/>
                </a:rPr>
                <a:t>高１</a:t>
              </a:r>
              <a:r>
                <a:rPr sz="1050" b="1" baseline="15873">
                  <a:solidFill>
                    <a:srgbClr val="FFFFFF"/>
                  </a:solidFill>
                  <a:latin typeface="Yu Gothic" panose="020B0400000000000000" pitchFamily="34" charset="-128"/>
                  <a:cs typeface="Noto Sans CJK JP Bold"/>
                </a:rPr>
                <a:t>～</a:t>
              </a:r>
              <a:r>
                <a:rPr lang="ja-JP" altLang="en-US" sz="1200" b="1" spc="-80">
                  <a:solidFill>
                    <a:srgbClr val="FFFFFF"/>
                  </a:solidFill>
                  <a:latin typeface="Yu Gothic" panose="020B0400000000000000" pitchFamily="34" charset="-128"/>
                  <a:cs typeface="Noto Sans CJK JP Bold"/>
                </a:rPr>
                <a:t>高３</a:t>
              </a:r>
              <a:r>
                <a:rPr sz="1200" b="1" spc="90" err="1">
                  <a:solidFill>
                    <a:srgbClr val="FFFFFF"/>
                  </a:solidFill>
                  <a:latin typeface="Yu Gothic" panose="020B0400000000000000" pitchFamily="34" charset="-128"/>
                  <a:cs typeface="Noto Sans CJK JP Bold"/>
                </a:rPr>
                <a:t>対</a:t>
              </a:r>
              <a:r>
                <a:rPr sz="1200" b="1" spc="-50" err="1">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423CD74E-6985-8CAA-352D-D047204D6436}"/>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中高生</a:t>
              </a:r>
              <a:r>
                <a:rPr lang="en-US" altLang="ja-JP" sz="1200" b="1" spc="-45">
                  <a:solidFill>
                    <a:srgbClr val="231916"/>
                  </a:solidFill>
                  <a:latin typeface="Yu Gothic" panose="020B0400000000000000" pitchFamily="34" charset="-128"/>
                  <a:cs typeface="Noto Sans CJK JP Bold"/>
                </a:rPr>
                <a:t>A</a:t>
              </a:r>
              <a:endParaRPr sz="1200">
                <a:latin typeface="Yu Gothic" panose="020B0400000000000000" pitchFamily="34" charset="-128"/>
                <a:cs typeface="Noto Sans CJK JP Regular"/>
              </a:endParaRPr>
            </a:p>
          </p:txBody>
        </p:sp>
      </p:grpSp>
      <p:sp>
        <p:nvSpPr>
          <p:cNvPr id="50" name="object 17">
            <a:extLst>
              <a:ext uri="{FF2B5EF4-FFF2-40B4-BE49-F238E27FC236}">
                <a16:creationId xmlns:a16="http://schemas.microsoft.com/office/drawing/2014/main" id="{288B95E1-37FC-044C-A77F-8B8D01E76B10}"/>
              </a:ext>
            </a:extLst>
          </p:cNvPr>
          <p:cNvSpPr txBox="1"/>
          <p:nvPr/>
        </p:nvSpPr>
        <p:spPr>
          <a:xfrm>
            <a:off x="778959" y="1607920"/>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686CC564-5086-A9F7-9CF5-3F1D04B4529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324" y="1598981"/>
            <a:ext cx="168726" cy="218888"/>
          </a:xfrm>
          <a:prstGeom prst="rect">
            <a:avLst/>
          </a:prstGeom>
        </p:spPr>
      </p:pic>
      <p:graphicFrame>
        <p:nvGraphicFramePr>
          <p:cNvPr id="3" name="object 466">
            <a:extLst>
              <a:ext uri="{FF2B5EF4-FFF2-40B4-BE49-F238E27FC236}">
                <a16:creationId xmlns:a16="http://schemas.microsoft.com/office/drawing/2014/main" id="{844C3F42-9667-E396-3DD8-6004F21B20DF}"/>
              </a:ext>
            </a:extLst>
          </p:cNvPr>
          <p:cNvGraphicFramePr>
            <a:graphicFrameLocks noGrp="1"/>
          </p:cNvGraphicFramePr>
          <p:nvPr>
            <p:extLst>
              <p:ext uri="{D42A27DB-BD31-4B8C-83A1-F6EECF244321}">
                <p14:modId xmlns:p14="http://schemas.microsoft.com/office/powerpoint/2010/main" val="103637899"/>
              </p:ext>
            </p:extLst>
          </p:nvPr>
        </p:nvGraphicFramePr>
        <p:xfrm>
          <a:off x="8090440" y="891140"/>
          <a:ext cx="6479635" cy="6509742"/>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876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sz="900" b="1" i="0" spc="-15" err="1">
                          <a:solidFill>
                            <a:schemeClr val="tx1"/>
                          </a:solidFill>
                          <a:latin typeface="Yu Gothic" panose="020B0400000000000000" pitchFamily="34" charset="-128"/>
                          <a:ea typeface="Yu Gothic" panose="020B0400000000000000" pitchFamily="34" charset="-128"/>
                          <a:cs typeface="IPAPGothic"/>
                        </a:rPr>
                        <a:t>使用教材</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事前</a:t>
                      </a:r>
                      <a:endParaRPr lang="en-US" altLang="ja-JP"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marR="80010" lvl="0" indent="0" defTabSz="914400" eaLnBrk="1" fontAlgn="auto" latinLnBrk="0" hangingPunct="1">
                        <a:lnSpc>
                          <a:spcPct val="120000"/>
                        </a:lnSpc>
                        <a:spcBef>
                          <a:spcPts val="0"/>
                        </a:spcBef>
                        <a:spcAft>
                          <a:spcPts val="0"/>
                        </a:spcAft>
                        <a:buClrTx/>
                        <a:buSzTx/>
                        <a:buFontTx/>
                        <a:buNone/>
                        <a:tabLst/>
                        <a:defRPr/>
                      </a:pPr>
                      <a:r>
                        <a:rPr lang="en-US" altLang="ja-JP" sz="900" b="0" i="0">
                          <a:solidFill>
                            <a:schemeClr val="tx1"/>
                          </a:solidFill>
                          <a:latin typeface="Yu Gothic"/>
                          <a:ea typeface="Yu Gothic"/>
                          <a:cs typeface="Noto Sans CJK JP Regular"/>
                        </a:rPr>
                        <a:t>(</a:t>
                      </a:r>
                      <a:r>
                        <a:rPr lang="ja-JP" altLang="en-US" sz="900" b="0" i="0">
                          <a:solidFill>
                            <a:schemeClr val="tx1"/>
                          </a:solidFill>
                          <a:latin typeface="Yu Gothic"/>
                          <a:ea typeface="Yu Gothic"/>
                          <a:cs typeface="Noto Sans CJK JP Regular"/>
                        </a:rPr>
                        <a:t>机を班の形にする</a:t>
                      </a:r>
                      <a:r>
                        <a:rPr lang="en-US" altLang="ja-JP" sz="900" b="0" i="0">
                          <a:solidFill>
                            <a:schemeClr val="tx1"/>
                          </a:solidFill>
                          <a:latin typeface="Yu Gothic"/>
                          <a:ea typeface="Yu Gothic"/>
                          <a:cs typeface="Noto Sans CJK JP Regular"/>
                        </a:rPr>
                        <a:t>)</a:t>
                      </a:r>
                      <a:endParaRPr lang="ja-JP" altLang="en-US" sz="900" b="0" i="0">
                        <a:solidFill>
                          <a:schemeClr val="tx1"/>
                        </a:solidFill>
                        <a:latin typeface="Yu Gothic"/>
                        <a:ea typeface="Yu Gothic"/>
                        <a:cs typeface="Noto Sans CJK JP Regular"/>
                      </a:endParaRPr>
                    </a:p>
                    <a:p>
                      <a:pPr marL="9525" marR="80010" indent="0">
                        <a:lnSpc>
                          <a:spcPct val="120000"/>
                        </a:lnSpc>
                        <a:spcBef>
                          <a:spcPts val="0"/>
                        </a:spcBef>
                        <a:tabLst/>
                      </a:pP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　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endParaRPr lang="en-US" sz="900" b="0" i="0" spc="3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94073"/>
                  </a:ext>
                </a:extLst>
              </a:tr>
              <a:tr h="172007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Bold"/>
                        </a:rPr>
                        <a:t>導入</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23</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動画：中高生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の詳細について学ぶ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a:t>
                      </a:r>
                      <a:r>
                        <a:rPr lang="zh-TW" altLang="en-US" sz="900" b="0" i="0">
                          <a:solidFill>
                            <a:schemeClr val="tx1"/>
                          </a:solidFill>
                          <a:latin typeface="Yu Gothic" panose="020B0400000000000000" pitchFamily="34" charset="-128"/>
                          <a:ea typeface="Yu Gothic" panose="020B0400000000000000" pitchFamily="34" charset="-128"/>
                          <a:cs typeface="Noto Sans CJK JP Regular"/>
                        </a:rPr>
                        <a:t>動画解説書：中高生</a:t>
                      </a:r>
                      <a:r>
                        <a:rPr lang="en-US" altLang="zh-TW"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〇動画を観ながらワークシートの各クイズ</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に解答する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Times New Roman"/>
                        </a:rPr>
                        <a:t>〇ワークシートクイズの答え合わせを行う</a:t>
                      </a:r>
                      <a:endParaRPr lang="ja-JP" altLang="en-US"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・あらかじめワークシートを配布しておき</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クイズの答えを考えながら視聴するように伝える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・また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動画を観ていて</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クイズの解答がわかり次第</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ワークシートの解答欄に答えを記入するよう指示する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・クイズ解答は本紙下部参照</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■動画：中高生</a:t>
                      </a:r>
                      <a:r>
                        <a:rPr kumimoji="1" lang="en-US" altLang="ja-JP" sz="800" b="0" i="0">
                          <a:solidFill>
                            <a:schemeClr val="tx1"/>
                          </a:solidFill>
                          <a:latin typeface="Yu Gothic" panose="020B0400000000000000" pitchFamily="34" charset="-128"/>
                          <a:ea typeface="Yu Gothic" panose="020B0400000000000000" pitchFamily="34" charset="-128"/>
                        </a:rPr>
                        <a:t>A</a:t>
                      </a:r>
                    </a:p>
                    <a:p>
                      <a:pPr>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zh-TW" altLang="en-US" sz="800" b="0">
                          <a:solidFill>
                            <a:schemeClr val="tx1"/>
                          </a:solidFill>
                          <a:latin typeface="Yu Gothic" panose="020B0400000000000000" pitchFamily="34" charset="-128"/>
                          <a:ea typeface="Yu Gothic" panose="020B0400000000000000" pitchFamily="34" charset="-128"/>
                          <a:cs typeface="Noto Sans CJK JP Bold"/>
                        </a:rPr>
                        <a:t>動画解説書：中高生</a:t>
                      </a:r>
                      <a:endParaRPr lang="en-US" altLang="zh-TW"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en-US" altLang="zh-TW" sz="800" b="0">
                          <a:solidFill>
                            <a:schemeClr val="tx1"/>
                          </a:solidFill>
                          <a:latin typeface="Yu Gothic" panose="020B0400000000000000" pitchFamily="34" charset="-128"/>
                          <a:ea typeface="Yu Gothic" panose="020B0400000000000000" pitchFamily="34" charset="-128"/>
                          <a:cs typeface="Noto Sans CJK JP Bold"/>
                        </a:rPr>
                        <a:t>A</a:t>
                      </a: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466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15</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1000" b="1" i="0">
                          <a:solidFill>
                            <a:schemeClr val="tx1"/>
                          </a:solidFill>
                          <a:latin typeface="Yu Gothic" panose="020B0400000000000000" pitchFamily="34" charset="-128"/>
                          <a:ea typeface="Yu Gothic" panose="020B0400000000000000" pitchFamily="34" charset="-128"/>
                          <a:cs typeface="Times New Roman"/>
                        </a:rPr>
                        <a:t>調べ学習　個人ワーク</a:t>
                      </a:r>
                      <a:endParaRPr lang="en-US" altLang="ja-JP" sz="1000" b="1" i="0">
                        <a:solidFill>
                          <a:schemeClr val="tx1"/>
                        </a:solidFill>
                        <a:latin typeface="Yu Gothic" panose="020B0400000000000000" pitchFamily="34" charset="-128"/>
                        <a:ea typeface="Yu Gothic" panose="020B0400000000000000" pitchFamily="34" charset="-128"/>
                        <a:cs typeface="Times New Roman"/>
                      </a:endParaRPr>
                    </a:p>
                    <a:p>
                      <a:pPr marL="225425" indent="-214313">
                        <a:lnSpc>
                          <a:spcPct val="120000"/>
                        </a:lnSpc>
                        <a:spcBef>
                          <a:spcPts val="0"/>
                        </a:spcBef>
                        <a:tabLst>
                          <a:tab pos="574675" algn="l"/>
                          <a:tab pos="895350" algn="l"/>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調べる競技と自由テーマを決め</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調べた</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indent="-214313">
                        <a:lnSpc>
                          <a:spcPct val="120000"/>
                        </a:lnSpc>
                        <a:spcBef>
                          <a:spcPts val="0"/>
                        </a:spcBef>
                        <a:tabLst>
                          <a:tab pos="574675" algn="l"/>
                          <a:tab pos="895350" algn="l"/>
                        </a:tabLst>
                      </a:pPr>
                      <a:r>
                        <a:rPr lang="ja-JP" altLang="en-US" sz="900" b="0" i="0">
                          <a:solidFill>
                            <a:schemeClr val="tx1"/>
                          </a:solidFill>
                          <a:latin typeface="Yu Gothic" panose="020B0400000000000000" pitchFamily="34" charset="-128"/>
                          <a:ea typeface="Yu Gothic" panose="020B0400000000000000" pitchFamily="34" charset="-128"/>
                          <a:cs typeface="Times New Roman"/>
                        </a:rPr>
                        <a:t>ことをワークシートに記入する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indent="-214313">
                        <a:lnSpc>
                          <a:spcPct val="120000"/>
                        </a:lnSpc>
                        <a:spcBef>
                          <a:spcPts val="0"/>
                        </a:spcBef>
                        <a:tabLst>
                          <a:tab pos="574675" algn="l"/>
                          <a:tab pos="895350" algn="l"/>
                        </a:tabLst>
                      </a:pP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indent="-214313">
                        <a:lnSpc>
                          <a:spcPct val="120000"/>
                        </a:lnSpc>
                        <a:spcBef>
                          <a:spcPts val="0"/>
                        </a:spcBef>
                        <a:tabLst>
                          <a:tab pos="574675" algn="l"/>
                          <a:tab pos="895350" algn="l"/>
                        </a:tabLst>
                      </a:pPr>
                      <a:r>
                        <a:rPr lang="ja-JP" altLang="en-US" sz="900" b="0" i="0">
                          <a:solidFill>
                            <a:schemeClr val="tx1"/>
                          </a:solidFill>
                          <a:latin typeface="Yu Gothic" panose="020B0400000000000000" pitchFamily="34" charset="-128"/>
                          <a:ea typeface="Yu Gothic" panose="020B0400000000000000" pitchFamily="34" charset="-128"/>
                          <a:cs typeface="Times New Roman"/>
                        </a:rPr>
                        <a:t>〇推しポイントまですべて記入する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・調べたい競技に合わせ</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アジア競技大会・アジアパラ競技大会いずれかのワークシートを選んで使用するよう指示する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・ワークシート右上の二次元コードを活用するよう指示する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・端末で検索を行うように指示をする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・生徒用端末</a:t>
                      </a: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551835"/>
                  </a:ext>
                </a:extLst>
              </a:tr>
              <a:tr h="796706">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共有</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en-US" altLang="ja-JP" sz="900" b="1" i="0" spc="5">
                          <a:solidFill>
                            <a:schemeClr val="tx1"/>
                          </a:solidFill>
                          <a:latin typeface="Yu Gothic" panose="020B0400000000000000" pitchFamily="34" charset="-128"/>
                          <a:ea typeface="Yu Gothic" panose="020B0400000000000000" pitchFamily="34" charset="-128"/>
                        </a:rPr>
                        <a:t>5</a:t>
                      </a:r>
                      <a:r>
                        <a:rPr lang="ja-JP" altLang="en-US" sz="900" b="1" i="0" spc="5">
                          <a:solidFill>
                            <a:schemeClr val="tx1"/>
                          </a:solidFill>
                          <a:latin typeface="Yu Gothic" panose="020B0400000000000000" pitchFamily="34" charset="-128"/>
                          <a:ea typeface="Yu Gothic" panose="020B0400000000000000" pitchFamily="34" charset="-128"/>
                        </a:rPr>
                        <a:t>分</a:t>
                      </a:r>
                      <a:endParaRPr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調べた内容の共有</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○全員起立し</a:t>
                      </a:r>
                      <a:r>
                        <a:rPr lang="en-US" altLang="ja-JP"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他者の机を巡り</a:t>
                      </a:r>
                      <a:r>
                        <a:rPr lang="en-US" altLang="ja-JP"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机上にある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他者がまとめたワークシートを見て回る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en-US" altLang="ja-JP"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ギャラリーウォーク</a:t>
                      </a:r>
                      <a:r>
                        <a:rPr lang="en-US" altLang="ja-JP" sz="900" b="0" i="0" spc="45">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・机巡りをする前に</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「後ほど</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他者の調べた内容を見てわかったことを聞く」と生徒に伝える</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70123">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ふりかえり</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 </a:t>
                      </a:r>
                      <a:r>
                        <a:rPr lang="en-US" altLang="ja-JP" sz="900" b="1" i="0">
                          <a:solidFill>
                            <a:schemeClr val="tx1"/>
                          </a:solidFill>
                          <a:latin typeface="Yu Gothic" panose="020B0400000000000000" pitchFamily="34" charset="-128"/>
                          <a:ea typeface="Yu Gothic" panose="020B0400000000000000" pitchFamily="34" charset="-128"/>
                        </a:rPr>
                        <a:t>7</a:t>
                      </a:r>
                      <a:r>
                        <a:rPr lang="ja-JP" altLang="en-US" sz="900" b="1" i="0" spc="-15">
                          <a:solidFill>
                            <a:schemeClr val="tx1"/>
                          </a:solidFill>
                          <a:latin typeface="Yu Gothic" panose="020B0400000000000000" pitchFamily="34" charset="-128"/>
                          <a:ea typeface="Yu Gothic" panose="020B0400000000000000" pitchFamily="34" charset="-128"/>
                        </a:rPr>
                        <a:t>分</a:t>
                      </a:r>
                      <a:endParaRPr lang="ja-JP" altLang="en-US"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50" b="1" i="0" spc="-55">
                          <a:solidFill>
                            <a:schemeClr val="tx1"/>
                          </a:solidFill>
                          <a:latin typeface="Yu Gothic" panose="020B0400000000000000" pitchFamily="34" charset="-128"/>
                          <a:ea typeface="Yu Gothic" panose="020B0400000000000000" pitchFamily="34" charset="-128"/>
                          <a:cs typeface="Noto Sans CJK JP Bold"/>
                        </a:rPr>
                        <a:t>わかったこと・思ったことをふりかえる</a:t>
                      </a:r>
                      <a:endParaRPr lang="en-US" altLang="ja-JP" sz="950" b="1" i="0" spc="-55">
                        <a:solidFill>
                          <a:schemeClr val="tx1"/>
                        </a:solidFill>
                        <a:latin typeface="Yu Gothic" panose="020B0400000000000000" pitchFamily="34" charset="-128"/>
                        <a:ea typeface="Yu Gothic" panose="020B0400000000000000" pitchFamily="34" charset="-128"/>
                        <a:cs typeface="Noto Sans CJK JP Bold"/>
                      </a:endParaRPr>
                    </a:p>
                    <a:p>
                      <a:pPr marL="9525" indent="0">
                        <a:lnSpc>
                          <a:spcPct val="120000"/>
                        </a:lnSpc>
                        <a:spcBef>
                          <a:spcPts val="0"/>
                        </a:spcBef>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○今日の授業でわかったことや思ったことを班でふりかえる</a:t>
                      </a:r>
                      <a:endParaRPr lang="en-US" altLang="ja-JP" sz="900" b="0" i="0" spc="-4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・今日学んだことを振り返りながら</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「アジア競技大会・アジアパラ競技大会の推しポイント」をテーマに班で対話する</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4" name="object 19">
            <a:extLst>
              <a:ext uri="{FF2B5EF4-FFF2-40B4-BE49-F238E27FC236}">
                <a16:creationId xmlns:a16="http://schemas.microsoft.com/office/drawing/2014/main" id="{C624F28B-E8A7-4E74-6613-9331113BA7F7}"/>
              </a:ext>
            </a:extLst>
          </p:cNvPr>
          <p:cNvSpPr txBox="1"/>
          <p:nvPr/>
        </p:nvSpPr>
        <p:spPr>
          <a:xfrm>
            <a:off x="8320469"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100">
                <a:solidFill>
                  <a:schemeClr val="tx1"/>
                </a:solidFill>
                <a:latin typeface="Yu Gothic" panose="020B0400000000000000" pitchFamily="34" charset="-128"/>
                <a:ea typeface="Yu Gothic" panose="020B0400000000000000" pitchFamily="34" charset="-128"/>
                <a:cs typeface="IPAPGothic"/>
              </a:rPr>
              <a:t>(50</a:t>
            </a:r>
            <a:r>
              <a:rPr lang="ja-JP" altLang="en-US" sz="1100">
                <a:solidFill>
                  <a:schemeClr val="tx1"/>
                </a:solidFill>
                <a:latin typeface="Yu Gothic" panose="020B0400000000000000" pitchFamily="34" charset="-128"/>
                <a:ea typeface="Yu Gothic" panose="020B0400000000000000" pitchFamily="34" charset="-128"/>
                <a:cs typeface="IPAPGothic"/>
              </a:rPr>
              <a:t>分</a:t>
            </a:r>
            <a:r>
              <a:rPr lang="en-US" altLang="ja-JP" sz="1100">
                <a:solidFill>
                  <a:schemeClr val="tx1"/>
                </a:solidFill>
                <a:latin typeface="Yu Gothic" panose="020B0400000000000000" pitchFamily="34" charset="-128"/>
                <a:ea typeface="Yu Gothic" panose="020B0400000000000000" pitchFamily="34" charset="-128"/>
                <a:cs typeface="IPAPGothic"/>
              </a:rPr>
              <a:t>)</a:t>
            </a:r>
            <a:endParaRPr sz="1000">
              <a:solidFill>
                <a:schemeClr val="tx1"/>
              </a:solidFill>
              <a:latin typeface="Yu Gothic" panose="020B0400000000000000" pitchFamily="34" charset="-128"/>
              <a:ea typeface="Yu Gothic" panose="020B0400000000000000" pitchFamily="34" charset="-128"/>
              <a:cs typeface="IPAPGothic"/>
            </a:endParaRPr>
          </a:p>
        </p:txBody>
      </p:sp>
      <p:pic>
        <p:nvPicPr>
          <p:cNvPr id="5" name="グラフィックス 4">
            <a:extLst>
              <a:ext uri="{FF2B5EF4-FFF2-40B4-BE49-F238E27FC236}">
                <a16:creationId xmlns:a16="http://schemas.microsoft.com/office/drawing/2014/main" id="{29E00E4B-1E9E-8444-BFA7-F8CCE3E888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11724" y="620731"/>
            <a:ext cx="159684" cy="159684"/>
          </a:xfrm>
          <a:prstGeom prst="rect">
            <a:avLst/>
          </a:prstGeom>
        </p:spPr>
      </p:pic>
      <p:sp>
        <p:nvSpPr>
          <p:cNvPr id="11" name="object 106">
            <a:extLst>
              <a:ext uri="{FF2B5EF4-FFF2-40B4-BE49-F238E27FC236}">
                <a16:creationId xmlns:a16="http://schemas.microsoft.com/office/drawing/2014/main" id="{820F719E-701D-7B3C-9E57-12EE238BFC10}"/>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12" name="グラフィックス 11">
            <a:extLst>
              <a:ext uri="{FF2B5EF4-FFF2-40B4-BE49-F238E27FC236}">
                <a16:creationId xmlns:a16="http://schemas.microsoft.com/office/drawing/2014/main" id="{AC72E030-371C-0FF9-5299-5951212B3E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67057" y="402597"/>
            <a:ext cx="228600" cy="228600"/>
          </a:xfrm>
          <a:prstGeom prst="rect">
            <a:avLst/>
          </a:prstGeom>
        </p:spPr>
      </p:pic>
      <p:sp>
        <p:nvSpPr>
          <p:cNvPr id="52" name="object 103">
            <a:extLst>
              <a:ext uri="{FF2B5EF4-FFF2-40B4-BE49-F238E27FC236}">
                <a16:creationId xmlns:a16="http://schemas.microsoft.com/office/drawing/2014/main" id="{868BE9BC-B02F-1A32-57B5-5D1DB713564F}"/>
              </a:ext>
            </a:extLst>
          </p:cNvPr>
          <p:cNvSpPr txBox="1"/>
          <p:nvPr/>
        </p:nvSpPr>
        <p:spPr>
          <a:xfrm>
            <a:off x="670574" y="2974149"/>
            <a:ext cx="6216015" cy="360291"/>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a:solidFill>
                  <a:schemeClr val="tx1"/>
                </a:solidFill>
                <a:latin typeface="Yu Gothic" panose="020B0400000000000000" pitchFamily="34" charset="-128"/>
                <a:ea typeface="Yu Gothic" panose="020B0400000000000000" pitchFamily="34" charset="-128"/>
                <a:cs typeface="Noto Sans CJK JP Regular"/>
              </a:rPr>
              <a:t>前提として</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歴史ある両大会が</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愛知県・名古屋市</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で開催され</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アジア中から多くの国と地域が参加することを生徒に理解させた上で</a:t>
            </a:r>
            <a:r>
              <a:rPr lang="ja-JP" altLang="en-US" sz="900">
                <a:solidFill>
                  <a:schemeClr val="tx1"/>
                </a:solidFill>
                <a:latin typeface="Yu Gothic Medium" panose="020B0400000000000000" pitchFamily="34" charset="-128"/>
                <a:ea typeface="Yu Gothic Medium" panose="020B0400000000000000" pitchFamily="34" charset="-128"/>
                <a:cs typeface="Noto Sans CJK JP Regular"/>
              </a:rPr>
              <a:t>どういった競技が実際に行われるのか調べさせるようにする。</a:t>
            </a:r>
            <a:endParaRPr lang="en-US" altLang="ja-JP" sz="900">
              <a:solidFill>
                <a:schemeClr val="tx1"/>
              </a:solidFill>
              <a:latin typeface="Yu Gothic Medium" panose="020B0400000000000000" pitchFamily="34" charset="-128"/>
              <a:ea typeface="Yu Gothic Medium" panose="020B0400000000000000" pitchFamily="34" charset="-128"/>
              <a:cs typeface="Noto Sans CJK JP Regular"/>
            </a:endParaRPr>
          </a:p>
        </p:txBody>
      </p:sp>
      <p:sp>
        <p:nvSpPr>
          <p:cNvPr id="2" name="テキスト ボックス 1">
            <a:extLst>
              <a:ext uri="{FF2B5EF4-FFF2-40B4-BE49-F238E27FC236}">
                <a16:creationId xmlns:a16="http://schemas.microsoft.com/office/drawing/2014/main" id="{F12ACFED-60F0-78C1-75B7-36E8037347E5}"/>
              </a:ext>
            </a:extLst>
          </p:cNvPr>
          <p:cNvSpPr txBox="1"/>
          <p:nvPr/>
        </p:nvSpPr>
        <p:spPr>
          <a:xfrm>
            <a:off x="8191566" y="7877196"/>
            <a:ext cx="3042296" cy="166199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アジア競技大会ワークシートのクイズ解答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下記の</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　 </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に記入しましょう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 )9</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45</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41</a:t>
            </a:r>
            <a:r>
              <a:rPr kumimoji="1" lang="ja-JP" altLang="en-US" sz="850">
                <a:solidFill>
                  <a:schemeClr val="tx1"/>
                </a:solidFill>
                <a:latin typeface="游ゴシック" panose="020B0400000000000000" pitchFamily="50" charset="-128"/>
                <a:ea typeface="游ゴシック" panose="020B0400000000000000" pitchFamily="50" charset="-128"/>
              </a:rPr>
              <a:t>／瑞穂／</a:t>
            </a:r>
            <a:r>
              <a:rPr kumimoji="1" lang="en-US" altLang="ja-JP" sz="850">
                <a:solidFill>
                  <a:schemeClr val="tx1"/>
                </a:solidFill>
                <a:latin typeface="游ゴシック" panose="020B0400000000000000" pitchFamily="50" charset="-128"/>
                <a:ea typeface="游ゴシック" panose="020B0400000000000000" pitchFamily="50" charset="-128"/>
              </a:rPr>
              <a:t>ASIA</a:t>
            </a:r>
            <a:r>
              <a:rPr kumimoji="1" lang="ja-JP" altLang="en-US" sz="850">
                <a:solidFill>
                  <a:schemeClr val="tx1"/>
                </a:solidFill>
                <a:latin typeface="游ゴシック" panose="020B0400000000000000" pitchFamily="50" charset="-128"/>
                <a:ea typeface="游ゴシック" panose="020B0400000000000000" pitchFamily="50" charset="-128"/>
              </a:rPr>
              <a:t>／ホノホン</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アジア競技大会が日本で開催されるのは、</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何回目になるでしょう？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②３回目　</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エンブレムに使われている「紫」「金」「緑」の色とその色に込められている思いを線で結びましょう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p>
        </p:txBody>
      </p:sp>
      <p:sp>
        <p:nvSpPr>
          <p:cNvPr id="6" name="正方形/長方形 5">
            <a:extLst>
              <a:ext uri="{FF2B5EF4-FFF2-40B4-BE49-F238E27FC236}">
                <a16:creationId xmlns:a16="http://schemas.microsoft.com/office/drawing/2014/main" id="{8D402214-89FC-426D-D5F6-4FEB81933D41}"/>
              </a:ext>
            </a:extLst>
          </p:cNvPr>
          <p:cNvSpPr/>
          <p:nvPr/>
        </p:nvSpPr>
        <p:spPr>
          <a:xfrm>
            <a:off x="7777174" y="7826067"/>
            <a:ext cx="3466559" cy="2194211"/>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58B8A7D-C6F6-D044-C7EC-605AC046235A}"/>
              </a:ext>
            </a:extLst>
          </p:cNvPr>
          <p:cNvSpPr txBox="1"/>
          <p:nvPr/>
        </p:nvSpPr>
        <p:spPr>
          <a:xfrm>
            <a:off x="7855774" y="8207138"/>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DA64FAA4-AA0C-5D02-DA5E-638F1714BF7E}"/>
              </a:ext>
            </a:extLst>
          </p:cNvPr>
          <p:cNvSpPr txBox="1"/>
          <p:nvPr/>
        </p:nvSpPr>
        <p:spPr>
          <a:xfrm>
            <a:off x="7855774" y="8588209"/>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606F8708-42CD-8256-B7D6-A162456ABB5F}"/>
              </a:ext>
            </a:extLst>
          </p:cNvPr>
          <p:cNvSpPr txBox="1"/>
          <p:nvPr/>
        </p:nvSpPr>
        <p:spPr>
          <a:xfrm>
            <a:off x="7855774" y="9110338"/>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1A9A4FA4-E16D-8904-A016-EBEE3C84E275}"/>
              </a:ext>
            </a:extLst>
          </p:cNvPr>
          <p:cNvSpPr txBox="1"/>
          <p:nvPr/>
        </p:nvSpPr>
        <p:spPr>
          <a:xfrm>
            <a:off x="11772966" y="7877196"/>
            <a:ext cx="3042296" cy="166199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アジアパラ競技大会ワークシートのクイズ解答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下記の</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 　</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に記入しましょう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)18</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10</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45</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18</a:t>
            </a:r>
            <a:r>
              <a:rPr kumimoji="1" lang="ja-JP" altLang="en-US" sz="850">
                <a:solidFill>
                  <a:schemeClr val="tx1"/>
                </a:solidFill>
                <a:latin typeface="游ゴシック" panose="020B0400000000000000" pitchFamily="50" charset="-128"/>
                <a:ea typeface="游ゴシック" panose="020B0400000000000000" pitchFamily="50" charset="-128"/>
              </a:rPr>
              <a:t>／瑞穂／</a:t>
            </a:r>
            <a:r>
              <a:rPr kumimoji="1" lang="en-US" altLang="ja-JP" sz="850">
                <a:solidFill>
                  <a:schemeClr val="tx1"/>
                </a:solidFill>
                <a:latin typeface="游ゴシック" panose="020B0400000000000000" pitchFamily="50" charset="-128"/>
                <a:ea typeface="游ゴシック" panose="020B0400000000000000" pitchFamily="50" charset="-128"/>
              </a:rPr>
              <a:t>HEART</a:t>
            </a:r>
            <a:r>
              <a:rPr kumimoji="1" lang="ja-JP" altLang="en-US" sz="850">
                <a:solidFill>
                  <a:schemeClr val="tx1"/>
                </a:solidFill>
                <a:latin typeface="游ゴシック" panose="020B0400000000000000" pitchFamily="50" charset="-128"/>
                <a:ea typeface="游ゴシック" panose="020B0400000000000000" pitchFamily="50" charset="-128"/>
              </a:rPr>
              <a:t>／ウズミン</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ジャックボールという白いボールに赤・青それぞれのチームがボールを投げて、いかに近づけるかを競うこの競技の名前は何でしょう？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①ボッチャ</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パラ柔道の特有ルールは、次のうちどれでしょう？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②組み合った状態から始める</a:t>
            </a:r>
            <a:endParaRPr kumimoji="1" lang="en-US" altLang="ja-JP" sz="850">
              <a:solidFill>
                <a:schemeClr val="tx1"/>
              </a:solidFill>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90722614-69F8-B8FE-23BC-6D7F956F494A}"/>
              </a:ext>
            </a:extLst>
          </p:cNvPr>
          <p:cNvSpPr/>
          <p:nvPr/>
        </p:nvSpPr>
        <p:spPr>
          <a:xfrm>
            <a:off x="11358574" y="7826067"/>
            <a:ext cx="3466559" cy="2194211"/>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a:extLst>
              <a:ext uri="{FF2B5EF4-FFF2-40B4-BE49-F238E27FC236}">
                <a16:creationId xmlns:a16="http://schemas.microsoft.com/office/drawing/2014/main" id="{93FE8A59-96AC-FA59-FA95-64DAFB8B00F0}"/>
              </a:ext>
            </a:extLst>
          </p:cNvPr>
          <p:cNvSpPr txBox="1"/>
          <p:nvPr/>
        </p:nvSpPr>
        <p:spPr>
          <a:xfrm>
            <a:off x="11437174" y="8207138"/>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0E7F6272-F051-9CFB-8EDE-2F737378F0F9}"/>
              </a:ext>
            </a:extLst>
          </p:cNvPr>
          <p:cNvSpPr txBox="1"/>
          <p:nvPr/>
        </p:nvSpPr>
        <p:spPr>
          <a:xfrm>
            <a:off x="11437174" y="8588209"/>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3F13303B-2BA1-6B0C-263D-5D469B795699}"/>
              </a:ext>
            </a:extLst>
          </p:cNvPr>
          <p:cNvSpPr txBox="1"/>
          <p:nvPr/>
        </p:nvSpPr>
        <p:spPr>
          <a:xfrm>
            <a:off x="11437174" y="9242156"/>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7" name="object 13">
            <a:extLst>
              <a:ext uri="{FF2B5EF4-FFF2-40B4-BE49-F238E27FC236}">
                <a16:creationId xmlns:a16="http://schemas.microsoft.com/office/drawing/2014/main" id="{8FCCAC80-2324-4490-1E1E-B1CF667B131B}"/>
              </a:ext>
            </a:extLst>
          </p:cNvPr>
          <p:cNvSpPr txBox="1"/>
          <p:nvPr/>
        </p:nvSpPr>
        <p:spPr>
          <a:xfrm>
            <a:off x="763121" y="740835"/>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9" name="テキスト ボックス 8">
            <a:extLst>
              <a:ext uri="{FF2B5EF4-FFF2-40B4-BE49-F238E27FC236}">
                <a16:creationId xmlns:a16="http://schemas.microsoft.com/office/drawing/2014/main" id="{F770D5EF-3F85-2465-1A6E-9D89B1B4FA47}"/>
              </a:ext>
            </a:extLst>
          </p:cNvPr>
          <p:cNvSpPr txBox="1"/>
          <p:nvPr/>
        </p:nvSpPr>
        <p:spPr>
          <a:xfrm>
            <a:off x="8525545" y="9294986"/>
            <a:ext cx="2495377" cy="484748"/>
          </a:xfrm>
          <a:prstGeom prst="rect">
            <a:avLst/>
          </a:prstGeom>
          <a:noFill/>
        </p:spPr>
        <p:txBody>
          <a:bodyPr wrap="square">
            <a:spAutoFit/>
          </a:bodyPr>
          <a:lstStyle/>
          <a:p>
            <a:pPr lvl="3"/>
            <a:r>
              <a:rPr kumimoji="1" lang="ja-JP" altLang="en-US" sz="850">
                <a:solidFill>
                  <a:schemeClr val="tx1"/>
                </a:solidFill>
                <a:latin typeface="游ゴシック" panose="020B0400000000000000" pitchFamily="50" charset="-128"/>
                <a:ea typeface="游ゴシック" panose="020B0400000000000000" pitchFamily="50" charset="-128"/>
              </a:rPr>
              <a:t>①紫ー愛知県の花のカキツバタ　</a:t>
            </a:r>
          </a:p>
          <a:p>
            <a:pPr lvl="3"/>
            <a:r>
              <a:rPr kumimoji="1" lang="ja-JP" altLang="en-US" sz="850">
                <a:solidFill>
                  <a:schemeClr val="tx1"/>
                </a:solidFill>
                <a:latin typeface="游ゴシック" panose="020B0400000000000000" pitchFamily="50" charset="-128"/>
                <a:ea typeface="游ゴシック" panose="020B0400000000000000" pitchFamily="50" charset="-128"/>
              </a:rPr>
              <a:t>②金ー名古屋城のしゃちほこ</a:t>
            </a:r>
          </a:p>
          <a:p>
            <a:pPr lvl="3"/>
            <a:r>
              <a:rPr kumimoji="1" lang="ja-JP" altLang="en-US" sz="850">
                <a:solidFill>
                  <a:schemeClr val="tx1"/>
                </a:solidFill>
                <a:latin typeface="游ゴシック" panose="020B0400000000000000" pitchFamily="50" charset="-128"/>
                <a:ea typeface="游ゴシック" panose="020B0400000000000000" pitchFamily="50" charset="-128"/>
              </a:rPr>
              <a:t>③緑ー愛知万博などで培われた環境への想い</a:t>
            </a:r>
            <a:endParaRPr kumimoji="1" lang="en-US" altLang="ja-JP" sz="850" u="sng">
              <a:solidFill>
                <a:schemeClr val="tx1"/>
              </a:solidFill>
              <a:latin typeface="游ゴシック" panose="020B0400000000000000" pitchFamily="50" charset="-128"/>
              <a:ea typeface="游ゴシック" panose="020B0400000000000000" pitchFamily="50" charset="-128"/>
            </a:endParaRPr>
          </a:p>
        </p:txBody>
      </p:sp>
      <p:pic>
        <p:nvPicPr>
          <p:cNvPr id="17" name="グラフィックス 16">
            <a:extLst>
              <a:ext uri="{FF2B5EF4-FFF2-40B4-BE49-F238E27FC236}">
                <a16:creationId xmlns:a16="http://schemas.microsoft.com/office/drawing/2014/main" id="{C1650BEC-4931-4FE5-31A9-CA59E374FA6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4771" y="3836944"/>
            <a:ext cx="172291" cy="142875"/>
          </a:xfrm>
          <a:prstGeom prst="rect">
            <a:avLst/>
          </a:prstGeom>
        </p:spPr>
      </p:pic>
      <p:pic>
        <p:nvPicPr>
          <p:cNvPr id="36" name="グラフィックス 35">
            <a:extLst>
              <a:ext uri="{FF2B5EF4-FFF2-40B4-BE49-F238E27FC236}">
                <a16:creationId xmlns:a16="http://schemas.microsoft.com/office/drawing/2014/main" id="{4EA7960A-76EF-B7A8-2255-F7A2B78C7D8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4771" y="3836944"/>
            <a:ext cx="172291" cy="142875"/>
          </a:xfrm>
          <a:prstGeom prst="rect">
            <a:avLst/>
          </a:prstGeom>
        </p:spPr>
      </p:pic>
      <p:sp>
        <p:nvSpPr>
          <p:cNvPr id="38" name="テキスト ボックス 37">
            <a:extLst>
              <a:ext uri="{FF2B5EF4-FFF2-40B4-BE49-F238E27FC236}">
                <a16:creationId xmlns:a16="http://schemas.microsoft.com/office/drawing/2014/main" id="{A67DCDEF-0FEA-BBA1-F2FC-A323235F0D03}"/>
              </a:ext>
            </a:extLst>
          </p:cNvPr>
          <p:cNvSpPr txBox="1"/>
          <p:nvPr/>
        </p:nvSpPr>
        <p:spPr>
          <a:xfrm>
            <a:off x="1549503" y="3803270"/>
            <a:ext cx="4457598" cy="237008"/>
          </a:xfrm>
          <a:prstGeom prst="rect">
            <a:avLst/>
          </a:prstGeom>
          <a:noFill/>
        </p:spPr>
        <p:txBody>
          <a:bodyPr wrap="square">
            <a:spAutoFit/>
          </a:bodyPr>
          <a:lstStyle/>
          <a:p>
            <a:r>
              <a:rPr lang="en-US" altLang="ja-JP" sz="900" b="1"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b="1" spc="10">
                <a:solidFill>
                  <a:schemeClr val="tx1"/>
                </a:solidFill>
                <a:latin typeface="Yu Gothic" panose="020B0400000000000000" pitchFamily="34" charset="-128"/>
                <a:ea typeface="Yu Gothic" panose="020B0400000000000000" pitchFamily="34" charset="-128"/>
                <a:cs typeface="Noto Sans CJK JP Bold"/>
              </a:rPr>
              <a:t>ワークシートは</a:t>
            </a:r>
            <a:r>
              <a:rPr lang="en-US" altLang="ja-JP" sz="900" b="1"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b="1" spc="10">
                <a:solidFill>
                  <a:schemeClr val="tx1"/>
                </a:solidFill>
                <a:latin typeface="Yu Gothic" panose="020B0400000000000000" pitchFamily="34" charset="-128"/>
                <a:ea typeface="Yu Gothic" panose="020B0400000000000000" pitchFamily="34" charset="-128"/>
                <a:cs typeface="Noto Sans CJK JP Bold"/>
              </a:rPr>
              <a:t>各班の調べる競技に関わらず①②両方配布してください</a:t>
            </a:r>
            <a:endParaRPr lang="ja-JP" altLang="en-US" sz="900">
              <a:solidFill>
                <a:schemeClr val="tx1"/>
              </a:solidFill>
            </a:endParaRPr>
          </a:p>
        </p:txBody>
      </p:sp>
      <p:sp>
        <p:nvSpPr>
          <p:cNvPr id="39" name="object 17">
            <a:extLst>
              <a:ext uri="{FF2B5EF4-FFF2-40B4-BE49-F238E27FC236}">
                <a16:creationId xmlns:a16="http://schemas.microsoft.com/office/drawing/2014/main" id="{262DC476-4E68-FF31-0FA6-3D91A08B42C9}"/>
              </a:ext>
            </a:extLst>
          </p:cNvPr>
          <p:cNvSpPr txBox="1"/>
          <p:nvPr/>
        </p:nvSpPr>
        <p:spPr>
          <a:xfrm>
            <a:off x="778958" y="3809420"/>
            <a:ext cx="6412757"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　</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44" name="object 276">
            <a:extLst>
              <a:ext uri="{FF2B5EF4-FFF2-40B4-BE49-F238E27FC236}">
                <a16:creationId xmlns:a16="http://schemas.microsoft.com/office/drawing/2014/main" id="{73D7FFBD-36B2-55B3-946A-471C8821660A}"/>
              </a:ext>
            </a:extLst>
          </p:cNvPr>
          <p:cNvSpPr txBox="1"/>
          <p:nvPr/>
        </p:nvSpPr>
        <p:spPr>
          <a:xfrm>
            <a:off x="3872876" y="4237225"/>
            <a:ext cx="3134789"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20</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sp>
        <p:nvSpPr>
          <p:cNvPr id="47" name="object 109">
            <a:extLst>
              <a:ext uri="{FF2B5EF4-FFF2-40B4-BE49-F238E27FC236}">
                <a16:creationId xmlns:a16="http://schemas.microsoft.com/office/drawing/2014/main" id="{84869D6D-83AF-6426-A2DF-D418B246FF16}"/>
              </a:ext>
            </a:extLst>
          </p:cNvPr>
          <p:cNvSpPr txBox="1"/>
          <p:nvPr/>
        </p:nvSpPr>
        <p:spPr>
          <a:xfrm>
            <a:off x="927804" y="6855128"/>
            <a:ext cx="2310696"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54" name="楕円 37">
            <a:extLst>
              <a:ext uri="{FF2B5EF4-FFF2-40B4-BE49-F238E27FC236}">
                <a16:creationId xmlns:a16="http://schemas.microsoft.com/office/drawing/2014/main" id="{5A041B8F-8D93-FC3A-AD0F-484A106F12DE}"/>
              </a:ext>
            </a:extLst>
          </p:cNvPr>
          <p:cNvSpPr/>
          <p:nvPr/>
        </p:nvSpPr>
        <p:spPr>
          <a:xfrm>
            <a:off x="3776417" y="4922297"/>
            <a:ext cx="1008000" cy="1008000"/>
          </a:xfrm>
          <a:prstGeom prst="ellipse">
            <a:avLst/>
          </a:prstGeom>
          <a:solidFill>
            <a:schemeClr val="accent3">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楕円 38">
            <a:extLst>
              <a:ext uri="{FF2B5EF4-FFF2-40B4-BE49-F238E27FC236}">
                <a16:creationId xmlns:a16="http://schemas.microsoft.com/office/drawing/2014/main" id="{4E7BD952-D381-412A-765B-B44894B40C54}"/>
              </a:ext>
            </a:extLst>
          </p:cNvPr>
          <p:cNvSpPr/>
          <p:nvPr/>
        </p:nvSpPr>
        <p:spPr>
          <a:xfrm>
            <a:off x="3776417" y="7593529"/>
            <a:ext cx="1008000" cy="1008000"/>
          </a:xfrm>
          <a:prstGeom prst="ellipse">
            <a:avLst/>
          </a:prstGeom>
          <a:solidFill>
            <a:schemeClr val="accent3">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object 109">
            <a:extLst>
              <a:ext uri="{FF2B5EF4-FFF2-40B4-BE49-F238E27FC236}">
                <a16:creationId xmlns:a16="http://schemas.microsoft.com/office/drawing/2014/main" id="{4EFFE4A9-7855-25B1-B3E5-A0DBC2D8F16A}"/>
              </a:ext>
            </a:extLst>
          </p:cNvPr>
          <p:cNvSpPr txBox="1"/>
          <p:nvPr/>
        </p:nvSpPr>
        <p:spPr>
          <a:xfrm>
            <a:off x="3886964" y="5076071"/>
            <a:ext cx="786907" cy="792846"/>
          </a:xfrm>
          <a:prstGeom prst="rect">
            <a:avLst/>
          </a:prstGeom>
        </p:spPr>
        <p:txBody>
          <a:bodyPr vert="horz" wrap="square" lIns="0" tIns="0" rIns="0" bIns="0" rtlCol="0">
            <a:spAutoFit/>
          </a:bodyPr>
          <a:lstStyle/>
          <a:p>
            <a:pPr marL="12700" marR="5080" indent="3175" algn="ctr">
              <a:lnSpc>
                <a:spcPct val="117900"/>
              </a:lnSpc>
              <a:spcBef>
                <a:spcPts val="100"/>
              </a:spcBef>
            </a:pPr>
            <a:r>
              <a:rPr lang="ja-JP" altLang="en-US" sz="1600" b="1" baseline="3968">
                <a:solidFill>
                  <a:schemeClr val="tx1"/>
                </a:solidFill>
                <a:latin typeface="Yu Gothic" panose="020B0400000000000000" pitchFamily="34" charset="-128"/>
                <a:ea typeface="Yu Gothic" panose="020B0400000000000000" pitchFamily="34" charset="-128"/>
                <a:cs typeface="Noto Sans CJK JP Regular"/>
              </a:rPr>
              <a:t>①</a:t>
            </a:r>
            <a:endParaRPr lang="en-US" altLang="ja-JP" sz="16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アジア競技大会の競技を調べる班が展開</a:t>
            </a:r>
            <a:endParaRPr lang="en-US" altLang="ja-JP" sz="12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で使用</a:t>
            </a:r>
            <a:endParaRPr sz="12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57" name="object 109">
            <a:extLst>
              <a:ext uri="{FF2B5EF4-FFF2-40B4-BE49-F238E27FC236}">
                <a16:creationId xmlns:a16="http://schemas.microsoft.com/office/drawing/2014/main" id="{56D6F73F-C871-CFC3-D2C7-F70242C81BBD}"/>
              </a:ext>
            </a:extLst>
          </p:cNvPr>
          <p:cNvSpPr txBox="1"/>
          <p:nvPr/>
        </p:nvSpPr>
        <p:spPr>
          <a:xfrm>
            <a:off x="3886964" y="7710415"/>
            <a:ext cx="786907" cy="780022"/>
          </a:xfrm>
          <a:prstGeom prst="rect">
            <a:avLst/>
          </a:prstGeom>
        </p:spPr>
        <p:txBody>
          <a:bodyPr vert="horz" wrap="square" lIns="0" tIns="0" rIns="0" bIns="0" rtlCol="0">
            <a:spAutoFit/>
          </a:bodyPr>
          <a:lstStyle/>
          <a:p>
            <a:pPr marL="12700" marR="5080" indent="3175" algn="ctr">
              <a:lnSpc>
                <a:spcPct val="117900"/>
              </a:lnSpc>
              <a:spcBef>
                <a:spcPts val="100"/>
              </a:spcBef>
            </a:pPr>
            <a:r>
              <a:rPr lang="ja-JP" altLang="en-US" sz="1600" b="1" baseline="3968">
                <a:solidFill>
                  <a:schemeClr val="tx1"/>
                </a:solidFill>
                <a:latin typeface="Yu Gothic" panose="020B0400000000000000" pitchFamily="34" charset="-128"/>
                <a:ea typeface="Yu Gothic" panose="020B0400000000000000" pitchFamily="34" charset="-128"/>
                <a:cs typeface="Noto Sans CJK JP Regular"/>
              </a:rPr>
              <a:t>②</a:t>
            </a:r>
            <a:endParaRPr lang="en-US" altLang="ja-JP" sz="16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アジアパラ競技大会の競技を調べる班が展開で使用</a:t>
            </a:r>
          </a:p>
        </p:txBody>
      </p:sp>
      <p:sp>
        <p:nvSpPr>
          <p:cNvPr id="58" name="object 109">
            <a:extLst>
              <a:ext uri="{FF2B5EF4-FFF2-40B4-BE49-F238E27FC236}">
                <a16:creationId xmlns:a16="http://schemas.microsoft.com/office/drawing/2014/main" id="{5EB846FA-5AD4-E19B-96EF-7D8E895FC5C4}"/>
              </a:ext>
            </a:extLst>
          </p:cNvPr>
          <p:cNvSpPr txBox="1"/>
          <p:nvPr/>
        </p:nvSpPr>
        <p:spPr>
          <a:xfrm>
            <a:off x="904659" y="4256104"/>
            <a:ext cx="2528802"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59" name="object 276">
            <a:extLst>
              <a:ext uri="{FF2B5EF4-FFF2-40B4-BE49-F238E27FC236}">
                <a16:creationId xmlns:a16="http://schemas.microsoft.com/office/drawing/2014/main" id="{395B41EC-F59B-33A4-82D6-1A3017B7FC0A}"/>
              </a:ext>
            </a:extLst>
          </p:cNvPr>
          <p:cNvSpPr txBox="1"/>
          <p:nvPr/>
        </p:nvSpPr>
        <p:spPr>
          <a:xfrm>
            <a:off x="3835338" y="6892472"/>
            <a:ext cx="3163219"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5</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回アジアパラ競技大会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sp>
        <p:nvSpPr>
          <p:cNvPr id="61" name="object 372">
            <a:extLst>
              <a:ext uri="{FF2B5EF4-FFF2-40B4-BE49-F238E27FC236}">
                <a16:creationId xmlns:a16="http://schemas.microsoft.com/office/drawing/2014/main" id="{4B3E4E75-FE4E-D820-34C5-428264A22BE4}"/>
              </a:ext>
            </a:extLst>
          </p:cNvPr>
          <p:cNvSpPr txBox="1"/>
          <p:nvPr/>
        </p:nvSpPr>
        <p:spPr>
          <a:xfrm>
            <a:off x="1650096" y="9472758"/>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他</a:t>
            </a: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生徒用端末</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62" name="object 276">
            <a:extLst>
              <a:ext uri="{FF2B5EF4-FFF2-40B4-BE49-F238E27FC236}">
                <a16:creationId xmlns:a16="http://schemas.microsoft.com/office/drawing/2014/main" id="{49373CE9-BCDC-84BD-00DB-1F66FC04885C}"/>
              </a:ext>
            </a:extLst>
          </p:cNvPr>
          <p:cNvSpPr txBox="1"/>
          <p:nvPr/>
        </p:nvSpPr>
        <p:spPr>
          <a:xfrm>
            <a:off x="3442513" y="9457600"/>
            <a:ext cx="3982661" cy="489558"/>
          </a:xfrm>
          <a:prstGeom prst="rect">
            <a:avLst/>
          </a:prstGeom>
        </p:spPr>
        <p:txBody>
          <a:bodyPr vert="horz" wrap="square" lIns="0" tIns="0" rIns="0" bIns="0" rtlCol="0">
            <a:spAutoFit/>
          </a:bodyPr>
          <a:lstStyle/>
          <a:p>
            <a:pPr marL="9525">
              <a:lnSpc>
                <a:spcPct val="120000"/>
              </a:lnSpc>
            </a:pP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生徒用端末にあらかじめ入れておいてご使用いただくか</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サイズでクラスの人数分を印刷して使用ください。調べ学習で使わな　　</a:t>
            </a:r>
            <a:endParaRPr lang="en-US" altLang="ja-JP"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かった方のシートは</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持ち帰り用としてください。</a:t>
            </a:r>
            <a:endParaRPr sz="900" dirty="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63" name="図 62" descr="図形&#10;&#10;AI によって生成されたコンテンツは間違っている可能性があります。">
            <a:extLst>
              <a:ext uri="{FF2B5EF4-FFF2-40B4-BE49-F238E27FC236}">
                <a16:creationId xmlns:a16="http://schemas.microsoft.com/office/drawing/2014/main" id="{111BE247-5023-A1C3-A4E0-9E0D31268ED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3874" y="9371368"/>
            <a:ext cx="532302" cy="532302"/>
          </a:xfrm>
          <a:prstGeom prst="rect">
            <a:avLst/>
          </a:prstGeom>
        </p:spPr>
      </p:pic>
      <p:pic>
        <p:nvPicPr>
          <p:cNvPr id="46" name="図 45">
            <a:extLst>
              <a:ext uri="{FF2B5EF4-FFF2-40B4-BE49-F238E27FC236}">
                <a16:creationId xmlns:a16="http://schemas.microsoft.com/office/drawing/2014/main" id="{76444008-0CA2-6C1A-851B-8F0DFF6A8FC9}"/>
              </a:ext>
            </a:extLst>
          </p:cNvPr>
          <p:cNvPicPr>
            <a:picLocks noChangeAspect="1"/>
          </p:cNvPicPr>
          <p:nvPr/>
        </p:nvPicPr>
        <p:blipFill>
          <a:blip r:embed="rId15"/>
          <a:stretch>
            <a:fillRect/>
          </a:stretch>
        </p:blipFill>
        <p:spPr>
          <a:xfrm>
            <a:off x="921720" y="4788841"/>
            <a:ext cx="2744671" cy="1530154"/>
          </a:xfrm>
          <a:prstGeom prst="rect">
            <a:avLst/>
          </a:prstGeom>
          <a:ln>
            <a:solidFill>
              <a:schemeClr val="bg1">
                <a:lumMod val="50000"/>
              </a:schemeClr>
            </a:solidFill>
          </a:ln>
        </p:spPr>
      </p:pic>
      <p:cxnSp>
        <p:nvCxnSpPr>
          <p:cNvPr id="80" name="直線コネクタ 79">
            <a:extLst>
              <a:ext uri="{FF2B5EF4-FFF2-40B4-BE49-F238E27FC236}">
                <a16:creationId xmlns:a16="http://schemas.microsoft.com/office/drawing/2014/main" id="{7BB208A3-4617-A060-AE48-3C32313F3996}"/>
              </a:ext>
            </a:extLst>
          </p:cNvPr>
          <p:cNvCxnSpPr>
            <a:cxnSpLocks/>
          </p:cNvCxnSpPr>
          <p:nvPr/>
        </p:nvCxnSpPr>
        <p:spPr>
          <a:xfrm>
            <a:off x="3986871" y="6721107"/>
            <a:ext cx="3318803" cy="0"/>
          </a:xfrm>
          <a:prstGeom prst="line">
            <a:avLst/>
          </a:prstGeom>
          <a:ln w="63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5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A362A-A5E9-9E0F-8E3E-FED7749CD51C}"/>
            </a:ext>
          </a:extLst>
        </p:cNvPr>
        <p:cNvGrpSpPr/>
        <p:nvPr/>
      </p:nvGrpSpPr>
      <p:grpSpPr>
        <a:xfrm>
          <a:off x="0" y="0"/>
          <a:ext cx="0" cy="0"/>
          <a:chOff x="0" y="0"/>
          <a:chExt cx="0" cy="0"/>
        </a:xfrm>
      </p:grpSpPr>
      <p:pic>
        <p:nvPicPr>
          <p:cNvPr id="71" name="図 70">
            <a:extLst>
              <a:ext uri="{FF2B5EF4-FFF2-40B4-BE49-F238E27FC236}">
                <a16:creationId xmlns:a16="http://schemas.microsoft.com/office/drawing/2014/main" id="{03A55AA0-34E3-730A-7512-D05A06A7F149}"/>
              </a:ext>
            </a:extLst>
          </p:cNvPr>
          <p:cNvPicPr>
            <a:picLocks noChangeAspect="1"/>
          </p:cNvPicPr>
          <p:nvPr/>
        </p:nvPicPr>
        <p:blipFill>
          <a:blip r:embed="rId2"/>
          <a:stretch>
            <a:fillRect/>
          </a:stretch>
        </p:blipFill>
        <p:spPr>
          <a:xfrm>
            <a:off x="875688" y="5290132"/>
            <a:ext cx="1689362" cy="949734"/>
          </a:xfrm>
          <a:prstGeom prst="rect">
            <a:avLst/>
          </a:prstGeom>
          <a:ln>
            <a:solidFill>
              <a:schemeClr val="bg1">
                <a:lumMod val="50000"/>
              </a:schemeClr>
            </a:solidFill>
          </a:ln>
        </p:spPr>
      </p:pic>
      <p:grpSp>
        <p:nvGrpSpPr>
          <p:cNvPr id="24" name="グループ化 23">
            <a:extLst>
              <a:ext uri="{FF2B5EF4-FFF2-40B4-BE49-F238E27FC236}">
                <a16:creationId xmlns:a16="http://schemas.microsoft.com/office/drawing/2014/main" id="{7D66EAA9-A370-DCDE-C8D3-CD61483538AF}"/>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47A33467-57DE-B5B8-338E-7A80CA5F1259}"/>
                </a:ext>
              </a:extLst>
            </p:cNvPr>
            <p:cNvSpPr/>
            <p:nvPr/>
          </p:nvSpPr>
          <p:spPr>
            <a:xfrm>
              <a:off x="549524" y="546558"/>
              <a:ext cx="6463667" cy="773225"/>
            </a:xfrm>
            <a:prstGeom prst="roundRect">
              <a:avLst>
                <a:gd name="adj" fmla="val 6362"/>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D001CCF0-A275-0A0C-25AB-BFFEC66ACD8B}"/>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EA46E58C-2DD9-AFFA-D234-B207F49D1C1A}"/>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2ABC0902-C622-DAF4-C287-1161A38B60C9}"/>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1AF373E7-18F0-55D1-28C9-7F3CF1A1843A}"/>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a:extLst>
              <a:ext uri="{FF2B5EF4-FFF2-40B4-BE49-F238E27FC236}">
                <a16:creationId xmlns:a16="http://schemas.microsoft.com/office/drawing/2014/main" id="{95A4F046-5773-84FD-E628-8AD21A712CF1}"/>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B7365A89-B0B3-D904-09AD-9BB47279B287}"/>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8EF8DFC1-DB17-918A-E6FE-80D54C70BE42}"/>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9D7B72B2-CCF6-F4D4-6B9E-BE20493BE24D}"/>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75">
                  <a:solidFill>
                    <a:srgbClr val="FFFFFF"/>
                  </a:solidFill>
                  <a:latin typeface="Yu Gothic" panose="020B0400000000000000" pitchFamily="34" charset="-128"/>
                  <a:cs typeface="Noto Sans CJK JP Bold"/>
                </a:rPr>
                <a:t>高１</a:t>
              </a:r>
              <a:r>
                <a:rPr sz="1050" b="1" baseline="15873">
                  <a:solidFill>
                    <a:srgbClr val="FFFFFF"/>
                  </a:solidFill>
                  <a:latin typeface="Yu Gothic" panose="020B0400000000000000" pitchFamily="34" charset="-128"/>
                  <a:cs typeface="Noto Sans CJK JP Bold"/>
                </a:rPr>
                <a:t>～</a:t>
              </a:r>
              <a:r>
                <a:rPr lang="ja-JP" altLang="en-US" sz="1200" b="1" spc="-35">
                  <a:solidFill>
                    <a:srgbClr val="FFFFFF"/>
                  </a:solidFill>
                  <a:latin typeface="Yu Gothic" panose="020B0400000000000000" pitchFamily="34" charset="-128"/>
                  <a:cs typeface="Noto Sans CJK JP Bold"/>
                </a:rPr>
                <a:t>高３</a:t>
              </a:r>
              <a:r>
                <a:rPr sz="1200" b="1" spc="90" err="1">
                  <a:solidFill>
                    <a:srgbClr val="FFFFFF"/>
                  </a:solidFill>
                  <a:latin typeface="Yu Gothic" panose="020B0400000000000000" pitchFamily="34" charset="-128"/>
                  <a:cs typeface="Noto Sans CJK JP Bold"/>
                </a:rPr>
                <a:t>対</a:t>
              </a:r>
              <a:r>
                <a:rPr sz="1200" b="1" spc="-50" err="1">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BFA40345-8869-8945-98B1-9B4795C89808}"/>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中高生</a:t>
              </a:r>
              <a:r>
                <a:rPr lang="en-US" altLang="ja-JP" sz="1200" b="1" spc="-45">
                  <a:solidFill>
                    <a:srgbClr val="231916"/>
                  </a:solidFill>
                  <a:latin typeface="Yu Gothic" panose="020B0400000000000000" pitchFamily="34" charset="-128"/>
                  <a:cs typeface="Noto Sans CJK JP Bold"/>
                </a:rPr>
                <a:t>B</a:t>
              </a:r>
              <a:endParaRPr sz="1200">
                <a:latin typeface="Yu Gothic" panose="020B0400000000000000" pitchFamily="34" charset="-128"/>
                <a:cs typeface="Noto Sans CJK JP Regular"/>
              </a:endParaRPr>
            </a:p>
          </p:txBody>
        </p:sp>
      </p:grpSp>
      <p:graphicFrame>
        <p:nvGraphicFramePr>
          <p:cNvPr id="3" name="object 466">
            <a:extLst>
              <a:ext uri="{FF2B5EF4-FFF2-40B4-BE49-F238E27FC236}">
                <a16:creationId xmlns:a16="http://schemas.microsoft.com/office/drawing/2014/main" id="{AF24E8A7-B56B-11A2-F539-0C409B718AB5}"/>
              </a:ext>
            </a:extLst>
          </p:cNvPr>
          <p:cNvGraphicFramePr>
            <a:graphicFrameLocks noGrp="1"/>
          </p:cNvGraphicFramePr>
          <p:nvPr>
            <p:extLst>
              <p:ext uri="{D42A27DB-BD31-4B8C-83A1-F6EECF244321}">
                <p14:modId xmlns:p14="http://schemas.microsoft.com/office/powerpoint/2010/main" val="2899275466"/>
              </p:ext>
            </p:extLst>
          </p:nvPr>
        </p:nvGraphicFramePr>
        <p:xfrm>
          <a:off x="8086443" y="953632"/>
          <a:ext cx="6479635" cy="8533526"/>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931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sz="900" b="1" i="0" spc="-15">
                          <a:solidFill>
                            <a:schemeClr val="tx1"/>
                          </a:solidFill>
                          <a:latin typeface="Yu Gothic" panose="020B0400000000000000" pitchFamily="34" charset="-128"/>
                          <a:ea typeface="Yu Gothic" panose="020B0400000000000000" pitchFamily="34" charset="-128"/>
                          <a:cs typeface="IPAPGothic"/>
                        </a:rPr>
                        <a:t>使用教材</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5969">
                <a:tc>
                  <a:txBody>
                    <a:bodyPr/>
                    <a:lstStyle/>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事前</a:t>
                      </a:r>
                      <a:endParaRPr lang="en-US" altLang="ja-JP"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机を班の形にする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　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94073"/>
                  </a:ext>
                </a:extLst>
              </a:tr>
              <a:tr h="331946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Bold"/>
                        </a:rPr>
                        <a:t>導入</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23</a:t>
                      </a:r>
                      <a:r>
                        <a:rPr sz="900" b="1" i="0" spc="-50">
                          <a:solidFill>
                            <a:schemeClr val="tx1"/>
                          </a:solidFill>
                          <a:latin typeface="Yu Gothic" panose="020B0400000000000000" pitchFamily="34" charset="-128"/>
                          <a:ea typeface="Yu Gothic" panose="020B0400000000000000" pitchFamily="34" charset="-128"/>
                          <a:cs typeface="IPAPGothic"/>
                        </a:rPr>
                        <a:t>分</a:t>
                      </a: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5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95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動画：中高生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インド・ベトナム・ウズベキスタン・中</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国・</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UAE</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の暮らしや伝統・文化を学ぶ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a:t>
                      </a:r>
                      <a:r>
                        <a:rPr lang="zh-TW" altLang="en-US" sz="900" b="0" i="0">
                          <a:solidFill>
                            <a:schemeClr val="tx1"/>
                          </a:solidFill>
                          <a:latin typeface="Yu Gothic" panose="020B0400000000000000" pitchFamily="34" charset="-128"/>
                          <a:ea typeface="Yu Gothic" panose="020B0400000000000000" pitchFamily="34" charset="-128"/>
                          <a:cs typeface="Noto Sans CJK JP Regular"/>
                        </a:rPr>
                        <a:t>動画解説書：中高生</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〇動画を観ながらワークシートの各クイズ</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に解答する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○クイズの答え合わせをする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・動画視聴後に答え合わせを行ってもよいが</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「動画解説書：中高生</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」を参照し</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動画視聴中に該当箇所で一時停止し答え合わせをしてもよい</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endParaRPr kumimoji="1" lang="en-US" altLang="ja-JP" sz="800" b="0" i="0">
                        <a:solidFill>
                          <a:schemeClr val="tx1"/>
                        </a:solidFill>
                        <a:latin typeface="Yu Gothic" panose="020B0400000000000000" pitchFamily="34" charset="-128"/>
                        <a:ea typeface="Yu Gothic" panose="020B0400000000000000" pitchFamily="34" charset="-128"/>
                      </a:endParaRPr>
                    </a:p>
                    <a:p>
                      <a:pPr>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■動画解説書：中高生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95250" marR="0" lvl="0" indent="-95250" algn="l" defTabSz="914400" rtl="0" eaLnBrk="1" fontAlgn="auto" latinLnBrk="0" hangingPunct="1">
                        <a:lnSpc>
                          <a:spcPct val="120000"/>
                        </a:lnSpc>
                        <a:spcBef>
                          <a:spcPts val="0"/>
                        </a:spcBef>
                        <a:spcAft>
                          <a:spcPts val="0"/>
                        </a:spcAft>
                        <a:buClrTx/>
                        <a:buSzTx/>
                        <a:buFontTx/>
                        <a:buNone/>
                        <a:tabLst/>
                        <a:defRPr/>
                      </a:pPr>
                      <a:endParaRPr lang="en-US" altLang="ja-JP" sz="800" b="0" i="0">
                        <a:solidFill>
                          <a:schemeClr val="tx1"/>
                        </a:solidFill>
                        <a:latin typeface="Yu Gothic" panose="020B0400000000000000" pitchFamily="34" charset="-128"/>
                        <a:ea typeface="Yu Gothic" panose="020B0400000000000000" pitchFamily="34" charset="-128"/>
                        <a:cs typeface="IPAPGothic"/>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a:t>
                      </a:r>
                      <a:r>
                        <a:rPr lang="ja-JP" altLang="en-US" sz="800" b="1">
                          <a:solidFill>
                            <a:schemeClr val="tx1"/>
                          </a:solidFill>
                          <a:latin typeface="Yu Gothic" panose="020B0400000000000000" pitchFamily="34" charset="-128"/>
                          <a:ea typeface="Yu Gothic" panose="020B0400000000000000" pitchFamily="34" charset="-128"/>
                          <a:cs typeface="Noto Sans CJK JP Bold"/>
                        </a:rPr>
                        <a:t>アジアの国と地域</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3272">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展開①</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12</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調べ学習　個人ワーク</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0" indent="0">
                        <a:lnSpc>
                          <a:spcPct val="120000"/>
                        </a:lnSpc>
                        <a:spcBef>
                          <a:spcPts val="0"/>
                        </a:spcBef>
                        <a:tabLst>
                          <a:tab pos="574675" algn="l"/>
                          <a:tab pos="895350" algn="l"/>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調べる国・地域や自由テーマを決め</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br>
                        <a:rPr lang="en-US" altLang="ja-JP" sz="900" b="0" i="0">
                          <a:solidFill>
                            <a:schemeClr val="tx1"/>
                          </a:solidFill>
                          <a:latin typeface="Yu Gothic" panose="020B0400000000000000" pitchFamily="34" charset="-128"/>
                          <a:ea typeface="Yu Gothic" panose="020B0400000000000000" pitchFamily="34" charset="-128"/>
                          <a:cs typeface="Times New Roman"/>
                        </a:rPr>
                      </a:br>
                      <a:r>
                        <a:rPr lang="ja-JP" altLang="en-US" sz="900" b="0" i="0">
                          <a:solidFill>
                            <a:schemeClr val="tx1"/>
                          </a:solidFill>
                          <a:latin typeface="Yu Gothic" panose="020B0400000000000000" pitchFamily="34" charset="-128"/>
                          <a:ea typeface="Yu Gothic" panose="020B0400000000000000" pitchFamily="34" charset="-128"/>
                          <a:cs typeface="Times New Roman"/>
                        </a:rPr>
                        <a:t>調べる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・大会に参加する国・地域一覧</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を参考に考えるとよいと伝える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・端末で検索を行うように指示をする</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大会に参加する国・地域一覧</a:t>
                      </a:r>
                      <a:endParaRPr lang="ja-JP" altLang="en-US" sz="1000" b="0" baseline="3968">
                        <a:solidFill>
                          <a:schemeClr val="tx1"/>
                        </a:solidFill>
                        <a:latin typeface="Yu Gothic" panose="020B0400000000000000" pitchFamily="34" charset="-128"/>
                        <a:ea typeface="Yu Gothic" panose="020B0400000000000000" pitchFamily="34" charset="-128"/>
                        <a:cs typeface="Noto Sans CJK JP Regular"/>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・生徒用端末</a:t>
                      </a: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551835"/>
                  </a:ext>
                </a:extLst>
              </a:tr>
              <a:tr h="83739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展開②</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7</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indent="-214313">
                        <a:lnSpc>
                          <a:spcPct val="120000"/>
                        </a:lnSpc>
                        <a:spcBef>
                          <a:spcPts val="0"/>
                        </a:spcBef>
                        <a:tabLst>
                          <a:tab pos="574675" algn="l"/>
                          <a:tab pos="895350" algn="l"/>
                        </a:tabLst>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クイズ考案　個人ワーク</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tab pos="574675" algn="l"/>
                          <a:tab pos="895350" algn="l"/>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調べた内容を基にクイズを考える</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・クイズを考える前に</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この後</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クラスメイトに考えたクイズを出題する旨を伝える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・生徒用端末</a:t>
                      </a: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・地図帳や教科書</a:t>
                      </a: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2221"/>
                  </a:ext>
                </a:extLst>
              </a:tr>
              <a:tr h="762148">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発表</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en-US" altLang="ja-JP" sz="900" b="1" i="0" spc="5">
                          <a:solidFill>
                            <a:schemeClr val="tx1"/>
                          </a:solidFill>
                          <a:latin typeface="Yu Gothic" panose="020B0400000000000000" pitchFamily="34" charset="-128"/>
                          <a:ea typeface="Yu Gothic" panose="020B0400000000000000" pitchFamily="34" charset="-128"/>
                        </a:rPr>
                        <a:t>5</a:t>
                      </a:r>
                      <a:r>
                        <a:rPr lang="ja-JP" altLang="en-US" sz="900" b="1" i="0" spc="5">
                          <a:solidFill>
                            <a:schemeClr val="tx1"/>
                          </a:solidFill>
                          <a:latin typeface="Yu Gothic" panose="020B0400000000000000" pitchFamily="34" charset="-128"/>
                          <a:ea typeface="Yu Gothic" panose="020B0400000000000000" pitchFamily="34" charset="-128"/>
                        </a:rPr>
                        <a:t>分</a:t>
                      </a:r>
                      <a:endParaRPr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作成したクイズの出題</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全員起立し</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教室を歩き回り二人組をつ</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くり作成したクイズを出し合う。クイズ</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を出し合ったら再び歩き回り時間が許す限</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り</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できるだけ多くの人に出題する</a:t>
                      </a:r>
                      <a:endParaRPr sz="85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・クラス全体を見渡し</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できるだけ空いている生徒が出ないように目を配る</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dirty="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1</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B</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p>
                      <a:pPr marL="95250" indent="-76200">
                        <a:lnSpc>
                          <a:spcPct val="120000"/>
                        </a:lnSpc>
                        <a:spcBef>
                          <a:spcPts val="0"/>
                        </a:spcBef>
                        <a:tabLst/>
                      </a:pPr>
                      <a:endParaRPr lang="en-US" altLang="ja-JP" sz="800" b="0" i="0" dirty="0">
                        <a:solidFill>
                          <a:schemeClr val="tx1"/>
                        </a:solidFill>
                        <a:latin typeface="Yu Gothic" panose="020B0400000000000000" pitchFamily="34" charset="-128"/>
                        <a:ea typeface="Yu Gothic" panose="020B0400000000000000" pitchFamily="34" charset="-128"/>
                      </a:endParaRPr>
                    </a:p>
                    <a:p>
                      <a:pPr marL="20320">
                        <a:lnSpc>
                          <a:spcPct val="120000"/>
                        </a:lnSpc>
                        <a:spcBef>
                          <a:spcPts val="0"/>
                        </a:spcBef>
                      </a:pPr>
                      <a:endParaRPr sz="800" b="0" i="0" dirty="0">
                        <a:solidFill>
                          <a:schemeClr val="tx1"/>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object 19">
            <a:extLst>
              <a:ext uri="{FF2B5EF4-FFF2-40B4-BE49-F238E27FC236}">
                <a16:creationId xmlns:a16="http://schemas.microsoft.com/office/drawing/2014/main" id="{96AEABD5-DAA6-5FE1-5793-61E5FA8CCA5C}"/>
              </a:ext>
            </a:extLst>
          </p:cNvPr>
          <p:cNvSpPr txBox="1"/>
          <p:nvPr/>
        </p:nvSpPr>
        <p:spPr>
          <a:xfrm>
            <a:off x="8320469"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100">
                <a:solidFill>
                  <a:schemeClr val="tx1"/>
                </a:solidFill>
                <a:latin typeface="Yu Gothic" panose="020B0400000000000000" pitchFamily="34" charset="-128"/>
                <a:ea typeface="Yu Gothic" panose="020B0400000000000000" pitchFamily="34" charset="-128"/>
                <a:cs typeface="IPAPGothic"/>
              </a:rPr>
              <a:t>(50</a:t>
            </a:r>
            <a:r>
              <a:rPr lang="ja-JP" altLang="en-US" sz="1100">
                <a:solidFill>
                  <a:schemeClr val="tx1"/>
                </a:solidFill>
                <a:latin typeface="Yu Gothic" panose="020B0400000000000000" pitchFamily="34" charset="-128"/>
                <a:ea typeface="Yu Gothic" panose="020B0400000000000000" pitchFamily="34" charset="-128"/>
                <a:cs typeface="IPAPGothic"/>
              </a:rPr>
              <a:t>分</a:t>
            </a:r>
            <a:r>
              <a:rPr lang="en-US" altLang="ja-JP" sz="1100">
                <a:solidFill>
                  <a:schemeClr val="tx1"/>
                </a:solidFill>
                <a:latin typeface="Yu Gothic" panose="020B0400000000000000" pitchFamily="34" charset="-128"/>
                <a:ea typeface="Yu Gothic" panose="020B0400000000000000" pitchFamily="34" charset="-128"/>
                <a:cs typeface="IPAPGothic"/>
              </a:rPr>
              <a:t>)</a:t>
            </a:r>
            <a:endParaRPr sz="1000">
              <a:solidFill>
                <a:schemeClr val="tx1"/>
              </a:solidFill>
              <a:latin typeface="Yu Gothic" panose="020B0400000000000000" pitchFamily="34" charset="-128"/>
              <a:ea typeface="Yu Gothic" panose="020B0400000000000000" pitchFamily="34" charset="-128"/>
              <a:cs typeface="IPAPGothic"/>
            </a:endParaRPr>
          </a:p>
        </p:txBody>
      </p:sp>
      <p:pic>
        <p:nvPicPr>
          <p:cNvPr id="5" name="グラフィックス 4">
            <a:extLst>
              <a:ext uri="{FF2B5EF4-FFF2-40B4-BE49-F238E27FC236}">
                <a16:creationId xmlns:a16="http://schemas.microsoft.com/office/drawing/2014/main" id="{67B6F592-8C6D-F79C-40C1-8790C9C94F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1724" y="620731"/>
            <a:ext cx="159684" cy="159684"/>
          </a:xfrm>
          <a:prstGeom prst="rect">
            <a:avLst/>
          </a:prstGeom>
        </p:spPr>
      </p:pic>
      <p:sp>
        <p:nvSpPr>
          <p:cNvPr id="10" name="object 106">
            <a:extLst>
              <a:ext uri="{FF2B5EF4-FFF2-40B4-BE49-F238E27FC236}">
                <a16:creationId xmlns:a16="http://schemas.microsoft.com/office/drawing/2014/main" id="{ECB9F4B7-14FA-CB98-D5A6-0390E6085966}"/>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31" name="グラフィックス 30">
            <a:extLst>
              <a:ext uri="{FF2B5EF4-FFF2-40B4-BE49-F238E27FC236}">
                <a16:creationId xmlns:a16="http://schemas.microsoft.com/office/drawing/2014/main" id="{C4766587-032E-E012-00B1-C44AAEDFFA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67057" y="402597"/>
            <a:ext cx="228600" cy="228600"/>
          </a:xfrm>
          <a:prstGeom prst="rect">
            <a:avLst/>
          </a:prstGeom>
        </p:spPr>
      </p:pic>
      <p:grpSp>
        <p:nvGrpSpPr>
          <p:cNvPr id="2" name="グループ化 1">
            <a:extLst>
              <a:ext uri="{FF2B5EF4-FFF2-40B4-BE49-F238E27FC236}">
                <a16:creationId xmlns:a16="http://schemas.microsoft.com/office/drawing/2014/main" id="{EB7BDFCD-FF06-117E-78F0-60E4FAEEE2F6}"/>
              </a:ext>
            </a:extLst>
          </p:cNvPr>
          <p:cNvGrpSpPr/>
          <p:nvPr/>
        </p:nvGrpSpPr>
        <p:grpSpPr>
          <a:xfrm>
            <a:off x="12376336" y="4136910"/>
            <a:ext cx="2000444" cy="1489692"/>
            <a:chOff x="12132514" y="4287519"/>
            <a:chExt cx="2000444" cy="1489692"/>
          </a:xfrm>
        </p:grpSpPr>
        <p:pic>
          <p:nvPicPr>
            <p:cNvPr id="18" name="図 17">
              <a:extLst>
                <a:ext uri="{FF2B5EF4-FFF2-40B4-BE49-F238E27FC236}">
                  <a16:creationId xmlns:a16="http://schemas.microsoft.com/office/drawing/2014/main" id="{8577B519-BE4C-95C6-CA66-9E34EEBE233C}"/>
                </a:ext>
              </a:extLst>
            </p:cNvPr>
            <p:cNvPicPr>
              <a:picLocks noChangeAspect="1"/>
            </p:cNvPicPr>
            <p:nvPr/>
          </p:nvPicPr>
          <p:blipFill>
            <a:blip r:embed="rId7"/>
            <a:stretch>
              <a:fillRect/>
            </a:stretch>
          </p:blipFill>
          <p:spPr>
            <a:xfrm>
              <a:off x="12132514" y="4287519"/>
              <a:ext cx="2000444" cy="1489692"/>
            </a:xfrm>
            <a:prstGeom prst="rect">
              <a:avLst/>
            </a:prstGeom>
          </p:spPr>
        </p:pic>
        <p:pic>
          <p:nvPicPr>
            <p:cNvPr id="30" name="グラフィックス 29">
              <a:extLst>
                <a:ext uri="{FF2B5EF4-FFF2-40B4-BE49-F238E27FC236}">
                  <a16:creationId xmlns:a16="http://schemas.microsoft.com/office/drawing/2014/main" id="{FFDFB080-96BA-755E-545D-C606AAF5D5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3084589" y="4954472"/>
              <a:ext cx="249105" cy="249105"/>
            </a:xfrm>
            <a:prstGeom prst="rect">
              <a:avLst/>
            </a:prstGeom>
          </p:spPr>
        </p:pic>
        <p:sp>
          <p:nvSpPr>
            <p:cNvPr id="32" name="object 17">
              <a:extLst>
                <a:ext uri="{FF2B5EF4-FFF2-40B4-BE49-F238E27FC236}">
                  <a16:creationId xmlns:a16="http://schemas.microsoft.com/office/drawing/2014/main" id="{D125AAAE-C0E0-5614-F708-A83A1354B7E4}"/>
                </a:ext>
              </a:extLst>
            </p:cNvPr>
            <p:cNvSpPr txBox="1"/>
            <p:nvPr/>
          </p:nvSpPr>
          <p:spPr>
            <a:xfrm>
              <a:off x="13367244" y="5010168"/>
              <a:ext cx="505466" cy="135935"/>
            </a:xfrm>
            <a:prstGeom prst="rect">
              <a:avLst/>
            </a:prstGeom>
          </p:spPr>
          <p:txBody>
            <a:bodyPr vert="horz" wrap="square" lIns="0" tIns="12700" rIns="0" bIns="0" rtlCol="0">
              <a:spAutoFit/>
            </a:bodyPr>
            <a:lstStyle/>
            <a:p>
              <a:pPr marL="12700">
                <a:spcBef>
                  <a:spcPts val="100"/>
                </a:spcBef>
              </a:pPr>
              <a:r>
                <a:rPr lang="ja-JP" altLang="en-US" sz="800" b="1" spc="10">
                  <a:solidFill>
                    <a:schemeClr val="tx1"/>
                  </a:solidFill>
                  <a:latin typeface="Yu Gothic" panose="020B0400000000000000" pitchFamily="34" charset="-128"/>
                  <a:ea typeface="Yu Gothic" panose="020B0400000000000000" pitchFamily="34" charset="-128"/>
                  <a:cs typeface="Noto Sans CJK JP Bold"/>
                </a:rPr>
                <a:t>ベトナム</a:t>
              </a:r>
              <a:endParaRPr sz="800" b="1">
                <a:solidFill>
                  <a:schemeClr val="tx1"/>
                </a:solidFill>
                <a:latin typeface="Yu Gothic" panose="020B0400000000000000" pitchFamily="34" charset="-128"/>
                <a:ea typeface="Yu Gothic" panose="020B0400000000000000" pitchFamily="34" charset="-128"/>
                <a:cs typeface="Noto Sans CJK JP Regular"/>
              </a:endParaRPr>
            </a:p>
          </p:txBody>
        </p:sp>
      </p:grpSp>
      <p:sp>
        <p:nvSpPr>
          <p:cNvPr id="35" name="object 13">
            <a:extLst>
              <a:ext uri="{FF2B5EF4-FFF2-40B4-BE49-F238E27FC236}">
                <a16:creationId xmlns:a16="http://schemas.microsoft.com/office/drawing/2014/main" id="{951A24EB-0687-8B3B-F130-611ABD165D85}"/>
              </a:ext>
            </a:extLst>
          </p:cNvPr>
          <p:cNvSpPr txBox="1"/>
          <p:nvPr/>
        </p:nvSpPr>
        <p:spPr>
          <a:xfrm>
            <a:off x="75618" y="679738"/>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40" name="object 13">
            <a:extLst>
              <a:ext uri="{FF2B5EF4-FFF2-40B4-BE49-F238E27FC236}">
                <a16:creationId xmlns:a16="http://schemas.microsoft.com/office/drawing/2014/main" id="{0BECFF17-A71F-A295-70EB-86F90E29C316}"/>
              </a:ext>
            </a:extLst>
          </p:cNvPr>
          <p:cNvSpPr txBox="1"/>
          <p:nvPr/>
        </p:nvSpPr>
        <p:spPr>
          <a:xfrm>
            <a:off x="4753832" y="801473"/>
            <a:ext cx="1610287"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47" name="object 13">
            <a:extLst>
              <a:ext uri="{FF2B5EF4-FFF2-40B4-BE49-F238E27FC236}">
                <a16:creationId xmlns:a16="http://schemas.microsoft.com/office/drawing/2014/main" id="{836FA2FB-A54A-41CB-4191-3C7F04D9BFE7}"/>
              </a:ext>
            </a:extLst>
          </p:cNvPr>
          <p:cNvSpPr txBox="1"/>
          <p:nvPr/>
        </p:nvSpPr>
        <p:spPr>
          <a:xfrm>
            <a:off x="1635993" y="893835"/>
            <a:ext cx="3639632"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200" b="1" spc="90">
                <a:solidFill>
                  <a:schemeClr val="tx1"/>
                </a:solidFill>
                <a:latin typeface="游ゴシック" panose="020B0400000000000000" pitchFamily="50" charset="-128"/>
                <a:ea typeface="游ゴシック" panose="020B0400000000000000" pitchFamily="50" charset="-128"/>
                <a:cs typeface="Noto Sans CJK JP Bold"/>
              </a:rPr>
              <a:t>～アジアの国や地域について学ぼう～　</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48" name="object 15">
            <a:extLst>
              <a:ext uri="{FF2B5EF4-FFF2-40B4-BE49-F238E27FC236}">
                <a16:creationId xmlns:a16="http://schemas.microsoft.com/office/drawing/2014/main" id="{9267D0F6-F041-E992-580C-97D4BC4E7A8F}"/>
              </a:ext>
            </a:extLst>
          </p:cNvPr>
          <p:cNvSpPr txBox="1"/>
          <p:nvPr/>
        </p:nvSpPr>
        <p:spPr>
          <a:xfrm>
            <a:off x="608830" y="1983012"/>
            <a:ext cx="6722245" cy="798552"/>
          </a:xfrm>
          <a:prstGeom prst="rect">
            <a:avLst/>
          </a:prstGeom>
        </p:spPr>
        <p:txBody>
          <a:bodyPr vert="horz" wrap="square" lIns="0" tIns="12700" rIns="0" bIns="0" rtlCol="0">
            <a:spAutoFit/>
          </a:bodyPr>
          <a:lstStyle/>
          <a:p>
            <a:pPr marL="180975" indent="-171450" algn="l">
              <a:lnSpc>
                <a:spcPct val="110000"/>
              </a:lnSpc>
              <a:spcBef>
                <a:spcPts val="300"/>
              </a:spcBef>
              <a:buFont typeface="Wingdings" pitchFamily="2" charset="2"/>
              <a:buChar char="ü"/>
            </a:pP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アジアの地理や</a:t>
            </a:r>
            <a:r>
              <a:rPr lang="en-US" altLang="ja-JP" sz="1000" b="0" i="0" spc="-5">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a:solidFill>
                  <a:schemeClr val="tx1"/>
                </a:solidFill>
                <a:latin typeface="Yu Gothic" panose="020B0400000000000000" pitchFamily="34" charset="-128"/>
                <a:ea typeface="Yu Gothic" panose="020B0400000000000000" pitchFamily="34" charset="-128"/>
                <a:cs typeface="Noto Sans CJK JP Regular"/>
              </a:rPr>
              <a:t>インド・ベトナム・ウズベキスタン・中国・</a:t>
            </a:r>
            <a:r>
              <a:rPr lang="en-US" altLang="ja-JP" sz="1000" b="0" i="0">
                <a:solidFill>
                  <a:schemeClr val="tx1"/>
                </a:solidFill>
                <a:latin typeface="Yu Gothic" panose="020B0400000000000000" pitchFamily="34" charset="-128"/>
                <a:ea typeface="Yu Gothic" panose="020B0400000000000000" pitchFamily="34" charset="-128"/>
                <a:cs typeface="Noto Sans CJK JP Regular"/>
              </a:rPr>
              <a:t>UAE</a:t>
            </a:r>
            <a:r>
              <a:rPr lang="ja-JP" altLang="en-US" sz="1000" b="0" i="0">
                <a:solidFill>
                  <a:schemeClr val="tx1"/>
                </a:solidFill>
                <a:latin typeface="Yu Gothic" panose="020B0400000000000000" pitchFamily="34" charset="-128"/>
                <a:ea typeface="Yu Gothic" panose="020B0400000000000000" pitchFamily="34" charset="-128"/>
                <a:cs typeface="Noto Sans CJK JP Regular"/>
              </a:rPr>
              <a:t>を例にアジア</a:t>
            </a: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の文化</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の知識を習得する。</a:t>
            </a:r>
            <a:endParaRPr lang="en-US"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世界の国々について</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学習済みの知識や自身の興味をふまえ</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課題を設定することができるようになる。</a:t>
            </a:r>
            <a:endParaRPr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調べた知識から</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情報を整理して</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 まとめ・表現できるようにする。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アジアの多様性を学ぶことから</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多様性社会への理解と尊重の心を育む。</a:t>
            </a:r>
          </a:p>
        </p:txBody>
      </p:sp>
      <p:sp>
        <p:nvSpPr>
          <p:cNvPr id="49" name="object 17">
            <a:extLst>
              <a:ext uri="{FF2B5EF4-FFF2-40B4-BE49-F238E27FC236}">
                <a16:creationId xmlns:a16="http://schemas.microsoft.com/office/drawing/2014/main" id="{29EB9C2D-8B1F-AD6B-0D36-8304F525922D}"/>
              </a:ext>
            </a:extLst>
          </p:cNvPr>
          <p:cNvSpPr txBox="1"/>
          <p:nvPr/>
        </p:nvSpPr>
        <p:spPr>
          <a:xfrm>
            <a:off x="778959" y="4541422"/>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1" name="グラフィックス 50">
            <a:extLst>
              <a:ext uri="{FF2B5EF4-FFF2-40B4-BE49-F238E27FC236}">
                <a16:creationId xmlns:a16="http://schemas.microsoft.com/office/drawing/2014/main" id="{D3A3225A-52FA-B66E-54F7-00462AEFC00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4771" y="4568946"/>
            <a:ext cx="172291" cy="142875"/>
          </a:xfrm>
          <a:prstGeom prst="rect">
            <a:avLst/>
          </a:prstGeom>
        </p:spPr>
      </p:pic>
      <p:sp>
        <p:nvSpPr>
          <p:cNvPr id="52" name="object 17">
            <a:extLst>
              <a:ext uri="{FF2B5EF4-FFF2-40B4-BE49-F238E27FC236}">
                <a16:creationId xmlns:a16="http://schemas.microsoft.com/office/drawing/2014/main" id="{E114BFFA-0842-777D-B3EF-FF9088013E4A}"/>
              </a:ext>
            </a:extLst>
          </p:cNvPr>
          <p:cNvSpPr txBox="1"/>
          <p:nvPr/>
        </p:nvSpPr>
        <p:spPr>
          <a:xfrm>
            <a:off x="778959" y="1673232"/>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4" name="グラフィックス 53">
            <a:extLst>
              <a:ext uri="{FF2B5EF4-FFF2-40B4-BE49-F238E27FC236}">
                <a16:creationId xmlns:a16="http://schemas.microsoft.com/office/drawing/2014/main" id="{4F620F1D-25BA-B7B0-EF8D-321B0CDF980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4324" y="1664293"/>
            <a:ext cx="168726" cy="218888"/>
          </a:xfrm>
          <a:prstGeom prst="rect">
            <a:avLst/>
          </a:prstGeom>
        </p:spPr>
      </p:pic>
      <p:sp>
        <p:nvSpPr>
          <p:cNvPr id="76" name="object 103">
            <a:extLst>
              <a:ext uri="{FF2B5EF4-FFF2-40B4-BE49-F238E27FC236}">
                <a16:creationId xmlns:a16="http://schemas.microsoft.com/office/drawing/2014/main" id="{CF262C61-FA8D-48C3-0EA0-0B6BE6AE83D7}"/>
              </a:ext>
            </a:extLst>
          </p:cNvPr>
          <p:cNvSpPr txBox="1"/>
          <p:nvPr/>
        </p:nvSpPr>
        <p:spPr>
          <a:xfrm>
            <a:off x="670574" y="3255119"/>
            <a:ext cx="6216015" cy="540469"/>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a:solidFill>
                  <a:schemeClr val="tx1"/>
                </a:solidFill>
                <a:latin typeface="Yu Gothic" panose="020B0400000000000000" pitchFamily="34" charset="-128"/>
                <a:ea typeface="Yu Gothic" panose="020B0400000000000000" pitchFamily="34" charset="-128"/>
                <a:cs typeface="Noto Sans CJK JP Regular"/>
              </a:rPr>
              <a:t>大会に参加予定のアジアの国と地域について</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文化や言語</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暮らし</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スポーツといった目線から</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近隣諸国・地域である</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アジアの多様性を学ぶことで</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諸外国・地域への敬意や親しみをもつとともに</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自らの知見を広げ</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世界へ目を向けるステップとなるように学習を進める。</a:t>
            </a:r>
            <a:endParaRPr lang="ja-JP" altLang="en-US" sz="900" spc="-45">
              <a:solidFill>
                <a:schemeClr val="tx1"/>
              </a:solidFill>
              <a:latin typeface="Yu Gothic" panose="020B0400000000000000" pitchFamily="34" charset="-128"/>
              <a:ea typeface="Yu Gothic" panose="020B0400000000000000" pitchFamily="34" charset="-128"/>
              <a:cs typeface="Noto Sans CJK JP Regular"/>
            </a:endParaRPr>
          </a:p>
        </p:txBody>
      </p:sp>
      <p:sp>
        <p:nvSpPr>
          <p:cNvPr id="77" name="object 105">
            <a:extLst>
              <a:ext uri="{FF2B5EF4-FFF2-40B4-BE49-F238E27FC236}">
                <a16:creationId xmlns:a16="http://schemas.microsoft.com/office/drawing/2014/main" id="{67507DF1-ABFF-E142-6F9F-37C05D5C338E}"/>
              </a:ext>
            </a:extLst>
          </p:cNvPr>
          <p:cNvSpPr/>
          <p:nvPr/>
        </p:nvSpPr>
        <p:spPr>
          <a:xfrm>
            <a:off x="539987" y="3127282"/>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78" name="object 106">
            <a:extLst>
              <a:ext uri="{FF2B5EF4-FFF2-40B4-BE49-F238E27FC236}">
                <a16:creationId xmlns:a16="http://schemas.microsoft.com/office/drawing/2014/main" id="{51FFD816-9BA5-BF75-6944-68E95D4D389D}"/>
              </a:ext>
            </a:extLst>
          </p:cNvPr>
          <p:cNvSpPr/>
          <p:nvPr/>
        </p:nvSpPr>
        <p:spPr>
          <a:xfrm>
            <a:off x="680822" y="3039411"/>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79" name="object 107">
            <a:extLst>
              <a:ext uri="{FF2B5EF4-FFF2-40B4-BE49-F238E27FC236}">
                <a16:creationId xmlns:a16="http://schemas.microsoft.com/office/drawing/2014/main" id="{A33ECD5D-593C-3A24-A696-D8D5B905029A}"/>
              </a:ext>
            </a:extLst>
          </p:cNvPr>
          <p:cNvSpPr txBox="1"/>
          <p:nvPr/>
        </p:nvSpPr>
        <p:spPr>
          <a:xfrm>
            <a:off x="786263" y="3024170"/>
            <a:ext cx="1308100" cy="166712"/>
          </a:xfrm>
          <a:prstGeom prst="rect">
            <a:avLst/>
          </a:prstGeom>
        </p:spPr>
        <p:txBody>
          <a:bodyPr vert="horz" wrap="square" lIns="0" tIns="12700" rIns="0" bIns="0" rtlCol="0">
            <a:spAutoFit/>
          </a:bodyPr>
          <a:lstStyle/>
          <a:p>
            <a:pPr marL="12700">
              <a:spcBef>
                <a:spcPts val="100"/>
              </a:spcBef>
            </a:pPr>
            <a:r>
              <a:rPr sz="1000" b="1" spc="-25" err="1">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80" name="テキスト ボックス 79">
            <a:extLst>
              <a:ext uri="{FF2B5EF4-FFF2-40B4-BE49-F238E27FC236}">
                <a16:creationId xmlns:a16="http://schemas.microsoft.com/office/drawing/2014/main" id="{EAA8E366-6BA2-AA0E-EFE8-47C8BE3F4DE8}"/>
              </a:ext>
            </a:extLst>
          </p:cNvPr>
          <p:cNvSpPr txBox="1"/>
          <p:nvPr/>
        </p:nvSpPr>
        <p:spPr>
          <a:xfrm>
            <a:off x="332305" y="4022108"/>
            <a:ext cx="7562850" cy="246221"/>
          </a:xfrm>
          <a:prstGeom prst="rect">
            <a:avLst/>
          </a:prstGeom>
          <a:noFill/>
        </p:spPr>
        <p:txBody>
          <a:bodyPr wrap="square">
            <a:spAutoFit/>
          </a:bodyPr>
          <a:lstStyle/>
          <a:p>
            <a:r>
              <a:rPr lang="ja-JP" altLang="en-US" sz="1000" spc="25">
                <a:solidFill>
                  <a:schemeClr val="tx1"/>
                </a:solidFill>
                <a:latin typeface="Yu Gothic" panose="020B0400000000000000" pitchFamily="34" charset="-128"/>
                <a:ea typeface="Yu Gothic" panose="020B0400000000000000" pitchFamily="34" charset="-128"/>
                <a:cs typeface="Noto Sans CJK JP Regular"/>
              </a:rPr>
              <a:t> </a:t>
            </a:r>
            <a:r>
              <a:rPr lang="en-US" altLang="ja-JP"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000"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」の授業と連続して行うと大会との関連がわかりやすくなる。</a:t>
            </a:r>
            <a:endParaRPr lang="ja-JP" altLang="en-US" sz="1000">
              <a:solidFill>
                <a:schemeClr val="tx1"/>
              </a:solidFill>
            </a:endParaRPr>
          </a:p>
        </p:txBody>
      </p:sp>
      <p:grpSp>
        <p:nvGrpSpPr>
          <p:cNvPr id="93" name="グループ化 92">
            <a:extLst>
              <a:ext uri="{FF2B5EF4-FFF2-40B4-BE49-F238E27FC236}">
                <a16:creationId xmlns:a16="http://schemas.microsoft.com/office/drawing/2014/main" id="{B74E6BA2-A25C-D28A-AC44-24BFA17E56D1}"/>
              </a:ext>
            </a:extLst>
          </p:cNvPr>
          <p:cNvGrpSpPr/>
          <p:nvPr/>
        </p:nvGrpSpPr>
        <p:grpSpPr>
          <a:xfrm>
            <a:off x="8308658" y="4094277"/>
            <a:ext cx="4031959" cy="1915997"/>
            <a:chOff x="8191566" y="4512842"/>
            <a:chExt cx="4031959" cy="1915997"/>
          </a:xfrm>
        </p:grpSpPr>
        <p:sp>
          <p:nvSpPr>
            <p:cNvPr id="94" name="正方形/長方形 93">
              <a:extLst>
                <a:ext uri="{FF2B5EF4-FFF2-40B4-BE49-F238E27FC236}">
                  <a16:creationId xmlns:a16="http://schemas.microsoft.com/office/drawing/2014/main" id="{F357BE4C-39FF-294A-F49B-D3D98C1D3FC2}"/>
                </a:ext>
              </a:extLst>
            </p:cNvPr>
            <p:cNvSpPr/>
            <p:nvPr/>
          </p:nvSpPr>
          <p:spPr>
            <a:xfrm>
              <a:off x="8191566" y="4512842"/>
              <a:ext cx="3940948" cy="1915997"/>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28B0F4B9-909A-3A02-191D-642F03C895CD}"/>
                </a:ext>
              </a:extLst>
            </p:cNvPr>
            <p:cNvSpPr txBox="1"/>
            <p:nvPr/>
          </p:nvSpPr>
          <p:spPr>
            <a:xfrm>
              <a:off x="8568590" y="4815879"/>
              <a:ext cx="3654935" cy="1475469"/>
            </a:xfrm>
            <a:prstGeom prst="rect">
              <a:avLst/>
            </a:prstGeom>
            <a:noFill/>
          </p:spPr>
          <p:txBody>
            <a:bodyPr wrap="square">
              <a:spAutoFit/>
            </a:bodyPr>
            <a:lstStyle/>
            <a:p>
              <a:pPr>
                <a:lnSpc>
                  <a:spcPct val="80000"/>
                </a:lnSpc>
              </a:pPr>
              <a:r>
                <a:rPr kumimoji="1" lang="ja-JP" altLang="en-US" sz="800">
                  <a:latin typeface="游ゴシック" panose="020B0400000000000000" pitchFamily="50" charset="-128"/>
                  <a:ea typeface="游ゴシック" panose="020B0400000000000000" pitchFamily="50" charset="-128"/>
                </a:rPr>
                <a:t>インドで人気の高い娯楽は次のうちどれでしょう？</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①映画観賞</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東南アジアにある「ベトナム」は次のうちどれでしょう？</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①</a:t>
              </a:r>
              <a:r>
                <a:rPr kumimoji="1" lang="en-US" altLang="ja-JP" sz="800">
                  <a:latin typeface="游ゴシック" panose="020B0400000000000000" pitchFamily="50" charset="-128"/>
                  <a:ea typeface="游ゴシック" panose="020B0400000000000000" pitchFamily="50" charset="-128"/>
                </a:rPr>
                <a:t>A  </a:t>
              </a:r>
              <a:r>
                <a:rPr kumimoji="1" lang="ja-JP" altLang="en-US" sz="800">
                  <a:latin typeface="游ゴシック" panose="020B0400000000000000" pitchFamily="50" charset="-128"/>
                  <a:ea typeface="游ゴシック" panose="020B0400000000000000" pitchFamily="50" charset="-128"/>
                </a:rPr>
                <a:t>右図参照</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ウズベキスタンの国技は次のうちどれでしょう？</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②クラッシュ</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ja-JP" altLang="en-US"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中国語で加油 </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ジャーヨウ</a:t>
              </a:r>
              <a:r>
                <a:rPr kumimoji="1" lang="en-US" altLang="ja-JP" sz="800">
                  <a:latin typeface="游ゴシック" panose="020B0400000000000000" pitchFamily="50" charset="-128"/>
                  <a:ea typeface="游ゴシック" panose="020B0400000000000000" pitchFamily="50" charset="-128"/>
                </a:rPr>
                <a:t>) </a:t>
              </a:r>
              <a:r>
                <a:rPr kumimoji="1" lang="ja-JP" altLang="en-US" sz="800">
                  <a:latin typeface="游ゴシック" panose="020B0400000000000000" pitchFamily="50" charset="-128"/>
                  <a:ea typeface="游ゴシック" panose="020B0400000000000000" pitchFamily="50" charset="-128"/>
                </a:rPr>
                <a:t>は、日本語で何という意味でしょう？　</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③がんばれ</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ja-JP" altLang="en-US"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アラブ首長国連盟</a:t>
              </a:r>
              <a:r>
                <a:rPr kumimoji="1" lang="en-US" altLang="ja-JP" sz="800">
                  <a:latin typeface="游ゴシック" panose="020B0400000000000000" pitchFamily="50" charset="-128"/>
                  <a:ea typeface="游ゴシック" panose="020B0400000000000000" pitchFamily="50" charset="-128"/>
                </a:rPr>
                <a:t>(UAE)</a:t>
              </a:r>
              <a:r>
                <a:rPr kumimoji="1" lang="ja-JP" altLang="en-US" sz="800">
                  <a:latin typeface="游ゴシック" panose="020B0400000000000000" pitchFamily="50" charset="-128"/>
                  <a:ea typeface="游ゴシック" panose="020B0400000000000000" pitchFamily="50" charset="-128"/>
                </a:rPr>
                <a:t>などでみられる、このマークの名前は何でしょう？</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ハラルマーク</a:t>
              </a:r>
              <a:endParaRPr kumimoji="1" lang="en-US" altLang="ja-JP" sz="800">
                <a:latin typeface="游ゴシック" panose="020B0400000000000000" pitchFamily="50" charset="-128"/>
                <a:ea typeface="游ゴシック" panose="020B0400000000000000" pitchFamily="50" charset="-128"/>
              </a:endParaRPr>
            </a:p>
          </p:txBody>
        </p:sp>
        <p:sp>
          <p:nvSpPr>
            <p:cNvPr id="96" name="テキスト ボックス 95">
              <a:extLst>
                <a:ext uri="{FF2B5EF4-FFF2-40B4-BE49-F238E27FC236}">
                  <a16:creationId xmlns:a16="http://schemas.microsoft.com/office/drawing/2014/main" id="{1067DA62-0C8F-1CED-D3C1-8DE28D8F9E9D}"/>
                </a:ext>
              </a:extLst>
            </p:cNvPr>
            <p:cNvSpPr txBox="1"/>
            <p:nvPr/>
          </p:nvSpPr>
          <p:spPr>
            <a:xfrm>
              <a:off x="8242463" y="5726613"/>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Q4</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97" name="テキスト ボックス 96">
              <a:extLst>
                <a:ext uri="{FF2B5EF4-FFF2-40B4-BE49-F238E27FC236}">
                  <a16:creationId xmlns:a16="http://schemas.microsoft.com/office/drawing/2014/main" id="{E87D6D53-620A-9520-3DF7-A5CE9917C3B3}"/>
                </a:ext>
              </a:extLst>
            </p:cNvPr>
            <p:cNvSpPr txBox="1"/>
            <p:nvPr/>
          </p:nvSpPr>
          <p:spPr>
            <a:xfrm>
              <a:off x="8231587" y="6042471"/>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Q5</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98" name="テキスト ボックス 97">
              <a:extLst>
                <a:ext uri="{FF2B5EF4-FFF2-40B4-BE49-F238E27FC236}">
                  <a16:creationId xmlns:a16="http://schemas.microsoft.com/office/drawing/2014/main" id="{5BA06AE6-E246-8D12-3EBB-41ACAE69BC5C}"/>
                </a:ext>
              </a:extLst>
            </p:cNvPr>
            <p:cNvSpPr txBox="1"/>
            <p:nvPr/>
          </p:nvSpPr>
          <p:spPr>
            <a:xfrm>
              <a:off x="8242463" y="4806110"/>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23B88ECB-C929-02FF-BE54-2BE2CFF0CC3E}"/>
                </a:ext>
              </a:extLst>
            </p:cNvPr>
            <p:cNvSpPr txBox="1"/>
            <p:nvPr/>
          </p:nvSpPr>
          <p:spPr>
            <a:xfrm>
              <a:off x="8242463" y="5103240"/>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2E68A8BF-9D1B-A221-42C7-019D8457B7F9}"/>
                </a:ext>
              </a:extLst>
            </p:cNvPr>
            <p:cNvSpPr txBox="1"/>
            <p:nvPr/>
          </p:nvSpPr>
          <p:spPr>
            <a:xfrm>
              <a:off x="8242463" y="5412734"/>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94D3596-A692-FF65-749B-13375B934280}"/>
                </a:ext>
              </a:extLst>
            </p:cNvPr>
            <p:cNvSpPr txBox="1"/>
            <p:nvPr/>
          </p:nvSpPr>
          <p:spPr>
            <a:xfrm>
              <a:off x="8603098" y="4602316"/>
              <a:ext cx="3565135" cy="195118"/>
            </a:xfrm>
            <a:prstGeom prst="rect">
              <a:avLst/>
            </a:prstGeom>
            <a:noFill/>
          </p:spPr>
          <p:txBody>
            <a:bodyPr wrap="square">
              <a:spAutoFit/>
            </a:bodyPr>
            <a:lstStyle/>
            <a:p>
              <a:pPr>
                <a:lnSpc>
                  <a:spcPct val="80000"/>
                </a:lnSpc>
              </a:pPr>
              <a:r>
                <a:rPr kumimoji="1" lang="ja-JP" altLang="en-US" sz="800" b="1" u="sng">
                  <a:latin typeface="游ゴシック" panose="020B0400000000000000" pitchFamily="50" charset="-128"/>
                  <a:ea typeface="游ゴシック" panose="020B0400000000000000" pitchFamily="50" charset="-128"/>
                </a:rPr>
                <a:t>アジアの国と地域　ワークシートのクイズ解答</a:t>
              </a:r>
              <a:endParaRPr kumimoji="1" lang="en-US" altLang="ja-JP" sz="800" b="1" u="sng">
                <a:latin typeface="游ゴシック" panose="020B0400000000000000" pitchFamily="50" charset="-128"/>
                <a:ea typeface="游ゴシック" panose="020B0400000000000000" pitchFamily="50" charset="-128"/>
              </a:endParaRPr>
            </a:p>
          </p:txBody>
        </p:sp>
      </p:grpSp>
      <p:sp>
        <p:nvSpPr>
          <p:cNvPr id="14" name="object 276">
            <a:extLst>
              <a:ext uri="{FF2B5EF4-FFF2-40B4-BE49-F238E27FC236}">
                <a16:creationId xmlns:a16="http://schemas.microsoft.com/office/drawing/2014/main" id="{0298DCCB-2BBC-0315-E17D-015462F04E29}"/>
              </a:ext>
            </a:extLst>
          </p:cNvPr>
          <p:cNvSpPr txBox="1"/>
          <p:nvPr/>
        </p:nvSpPr>
        <p:spPr>
          <a:xfrm>
            <a:off x="3134563" y="4897182"/>
            <a:ext cx="2921216"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アジアの国と地域</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15" name="object 109">
            <a:extLst>
              <a:ext uri="{FF2B5EF4-FFF2-40B4-BE49-F238E27FC236}">
                <a16:creationId xmlns:a16="http://schemas.microsoft.com/office/drawing/2014/main" id="{881E4C29-72F2-DB2C-6E00-4A856F782147}"/>
              </a:ext>
            </a:extLst>
          </p:cNvPr>
          <p:cNvSpPr txBox="1"/>
          <p:nvPr/>
        </p:nvSpPr>
        <p:spPr>
          <a:xfrm>
            <a:off x="703943" y="7612389"/>
            <a:ext cx="3523484" cy="331950"/>
          </a:xfrm>
          <a:prstGeom prst="rect">
            <a:avLst/>
          </a:prstGeom>
        </p:spPr>
        <p:txBody>
          <a:bodyPr vert="horz" wrap="square" lIns="0" tIns="0" rIns="0" bIns="0" rtlCol="0">
            <a:spAutoFit/>
          </a:bodyPr>
          <a:lstStyle/>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16" name="object 109">
            <a:extLst>
              <a:ext uri="{FF2B5EF4-FFF2-40B4-BE49-F238E27FC236}">
                <a16:creationId xmlns:a16="http://schemas.microsoft.com/office/drawing/2014/main" id="{5D121371-55D2-0E41-BF34-C3B6478E731F}"/>
              </a:ext>
            </a:extLst>
          </p:cNvPr>
          <p:cNvSpPr txBox="1"/>
          <p:nvPr/>
        </p:nvSpPr>
        <p:spPr>
          <a:xfrm>
            <a:off x="739774" y="4891050"/>
            <a:ext cx="3328861" cy="331950"/>
          </a:xfrm>
          <a:prstGeom prst="rect">
            <a:avLst/>
          </a:prstGeom>
        </p:spPr>
        <p:txBody>
          <a:bodyPr vert="horz" wrap="square" lIns="0" tIns="0" rIns="0" bIns="0" rtlCol="0">
            <a:spAutoFit/>
          </a:bodyPr>
          <a:lstStyle/>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33" name="object 109">
            <a:extLst>
              <a:ext uri="{FF2B5EF4-FFF2-40B4-BE49-F238E27FC236}">
                <a16:creationId xmlns:a16="http://schemas.microsoft.com/office/drawing/2014/main" id="{15D17B96-6B91-5AC9-A6CB-E0D7625DE520}"/>
              </a:ext>
            </a:extLst>
          </p:cNvPr>
          <p:cNvSpPr txBox="1"/>
          <p:nvPr/>
        </p:nvSpPr>
        <p:spPr>
          <a:xfrm>
            <a:off x="3151432" y="7623727"/>
            <a:ext cx="3571321" cy="277705"/>
          </a:xfrm>
          <a:prstGeom prst="rect">
            <a:avLst/>
          </a:prstGeom>
        </p:spPr>
        <p:txBody>
          <a:bodyPr vert="horz" wrap="square" lIns="0" tIns="0" rIns="0" bIns="0" rtlCol="0">
            <a:spAutoFit/>
          </a:bodyPr>
          <a:lstStyle/>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■チャレンジ！ミッション！アジアを知ろう！すごろく</a:t>
            </a:r>
          </a:p>
          <a:p>
            <a:pPr marL="12700" marR="5080" indent="3175">
              <a:lnSpc>
                <a:spcPct val="110000"/>
              </a:lnSpc>
            </a:pP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46" name="object 276">
            <a:extLst>
              <a:ext uri="{FF2B5EF4-FFF2-40B4-BE49-F238E27FC236}">
                <a16:creationId xmlns:a16="http://schemas.microsoft.com/office/drawing/2014/main" id="{D7198DEB-1F5C-010D-AA7D-5E09DE891680}"/>
              </a:ext>
            </a:extLst>
          </p:cNvPr>
          <p:cNvSpPr txBox="1"/>
          <p:nvPr/>
        </p:nvSpPr>
        <p:spPr>
          <a:xfrm>
            <a:off x="5162879" y="4885315"/>
            <a:ext cx="3295628"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大会に参加する国・地域一覧</a:t>
            </a: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59" name="object 17">
            <a:extLst>
              <a:ext uri="{FF2B5EF4-FFF2-40B4-BE49-F238E27FC236}">
                <a16:creationId xmlns:a16="http://schemas.microsoft.com/office/drawing/2014/main" id="{85AE2C21-ABBB-2053-E8BA-E114CE0C3636}"/>
              </a:ext>
            </a:extLst>
          </p:cNvPr>
          <p:cNvSpPr txBox="1"/>
          <p:nvPr/>
        </p:nvSpPr>
        <p:spPr>
          <a:xfrm>
            <a:off x="3114684" y="9397837"/>
            <a:ext cx="3316128" cy="151323"/>
          </a:xfrm>
          <a:prstGeom prst="rect">
            <a:avLst/>
          </a:prstGeom>
        </p:spPr>
        <p:txBody>
          <a:bodyPr vert="horz" wrap="square" lIns="0" tIns="12700" rIns="0" bIns="0" rtlCol="0">
            <a:spAutoFit/>
          </a:bodyPr>
          <a:lstStyle/>
          <a:p>
            <a:pPr marL="12700">
              <a:spcBef>
                <a:spcPts val="100"/>
              </a:spcBef>
            </a:pPr>
            <a:r>
              <a:rPr lang="en-US" altLang="ja-JP" sz="900"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spc="10">
                <a:solidFill>
                  <a:schemeClr val="tx1"/>
                </a:solidFill>
                <a:latin typeface="Yu Gothic" panose="020B0400000000000000" pitchFamily="34" charset="-128"/>
                <a:ea typeface="Yu Gothic" panose="020B0400000000000000" pitchFamily="34" charset="-128"/>
                <a:cs typeface="Noto Sans CJK JP Bold"/>
              </a:rPr>
              <a:t>ワーク中</a:t>
            </a:r>
            <a:r>
              <a:rPr lang="en-US" altLang="ja-JP" sz="900"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spc="10">
                <a:solidFill>
                  <a:schemeClr val="tx1"/>
                </a:solidFill>
                <a:latin typeface="Yu Gothic" panose="020B0400000000000000" pitchFamily="34" charset="-128"/>
                <a:ea typeface="Yu Gothic" panose="020B0400000000000000" pitchFamily="34" charset="-128"/>
                <a:cs typeface="Noto Sans CJK JP Bold"/>
              </a:rPr>
              <a:t>時間が余った際や授業後にご活用いただけます</a:t>
            </a:r>
            <a:r>
              <a:rPr lang="ja-JP" altLang="en-US" sz="900" spc="-45">
                <a:solidFill>
                  <a:schemeClr val="tx1"/>
                </a:solidFill>
                <a:latin typeface="Yu Gothic" panose="020B0400000000000000" pitchFamily="34" charset="-128"/>
                <a:ea typeface="Yu Gothic" panose="020B0400000000000000" pitchFamily="34" charset="-128"/>
                <a:cs typeface="Noto Sans CJK JP Regular"/>
              </a:rPr>
              <a:t>。</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61" name="object 276">
            <a:extLst>
              <a:ext uri="{FF2B5EF4-FFF2-40B4-BE49-F238E27FC236}">
                <a16:creationId xmlns:a16="http://schemas.microsoft.com/office/drawing/2014/main" id="{C33A5968-BB68-0719-011C-A6201F280E1F}"/>
              </a:ext>
            </a:extLst>
          </p:cNvPr>
          <p:cNvSpPr txBox="1"/>
          <p:nvPr/>
        </p:nvSpPr>
        <p:spPr>
          <a:xfrm>
            <a:off x="3183389" y="6631552"/>
            <a:ext cx="2081978" cy="821956"/>
          </a:xfrm>
          <a:prstGeom prst="rect">
            <a:avLst/>
          </a:prstGeom>
        </p:spPr>
        <p:txBody>
          <a:bodyPr vert="horz" wrap="square" lIns="0" tIns="0" rIns="0" bIns="0" rtlCol="0">
            <a:spAutoFit/>
          </a:bodyPr>
          <a:lstStyle/>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生徒用端末にあらかじめ入れておいてご使用いただくか</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p>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62" name="object 372">
            <a:extLst>
              <a:ext uri="{FF2B5EF4-FFF2-40B4-BE49-F238E27FC236}">
                <a16:creationId xmlns:a16="http://schemas.microsoft.com/office/drawing/2014/main" id="{F580FB42-518C-6B01-67D2-12133B6F9B80}"/>
              </a:ext>
            </a:extLst>
          </p:cNvPr>
          <p:cNvSpPr txBox="1"/>
          <p:nvPr/>
        </p:nvSpPr>
        <p:spPr>
          <a:xfrm>
            <a:off x="5782984" y="6647797"/>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他</a:t>
            </a: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生徒用端末</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63" name="図 62" descr="図形&#10;&#10;AI によって生成されたコンテンツは間違っている可能性があります。">
            <a:extLst>
              <a:ext uri="{FF2B5EF4-FFF2-40B4-BE49-F238E27FC236}">
                <a16:creationId xmlns:a16="http://schemas.microsoft.com/office/drawing/2014/main" id="{3D8A0472-EFA4-FE95-1CC0-4F7AD0DDC62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96762" y="6546407"/>
            <a:ext cx="532302" cy="532302"/>
          </a:xfrm>
          <a:prstGeom prst="rect">
            <a:avLst/>
          </a:prstGeom>
        </p:spPr>
      </p:pic>
      <p:pic>
        <p:nvPicPr>
          <p:cNvPr id="64" name="図 63">
            <a:extLst>
              <a:ext uri="{FF2B5EF4-FFF2-40B4-BE49-F238E27FC236}">
                <a16:creationId xmlns:a16="http://schemas.microsoft.com/office/drawing/2014/main" id="{DFC366B9-B661-2BEA-2762-4C0F1A06CC38}"/>
              </a:ext>
            </a:extLst>
          </p:cNvPr>
          <p:cNvPicPr>
            <a:picLocks noChangeAspect="1"/>
          </p:cNvPicPr>
          <p:nvPr/>
        </p:nvPicPr>
        <p:blipFill>
          <a:blip r:embed="rId15"/>
          <a:stretch>
            <a:fillRect/>
          </a:stretch>
        </p:blipFill>
        <p:spPr>
          <a:xfrm>
            <a:off x="5298734" y="8243166"/>
            <a:ext cx="1480776" cy="1050738"/>
          </a:xfrm>
          <a:prstGeom prst="rect">
            <a:avLst/>
          </a:prstGeom>
          <a:ln>
            <a:solidFill>
              <a:schemeClr val="bg2">
                <a:lumMod val="75000"/>
              </a:schemeClr>
            </a:solidFill>
          </a:ln>
        </p:spPr>
      </p:pic>
      <p:pic>
        <p:nvPicPr>
          <p:cNvPr id="65" name="図 64">
            <a:extLst>
              <a:ext uri="{FF2B5EF4-FFF2-40B4-BE49-F238E27FC236}">
                <a16:creationId xmlns:a16="http://schemas.microsoft.com/office/drawing/2014/main" id="{23387FD9-76B0-4483-7C44-5A2FDD77D27F}"/>
              </a:ext>
            </a:extLst>
          </p:cNvPr>
          <p:cNvPicPr>
            <a:picLocks noChangeAspect="1"/>
          </p:cNvPicPr>
          <p:nvPr/>
        </p:nvPicPr>
        <p:blipFill>
          <a:blip r:embed="rId16"/>
          <a:stretch>
            <a:fillRect/>
          </a:stretch>
        </p:blipFill>
        <p:spPr>
          <a:xfrm>
            <a:off x="3252204" y="7955677"/>
            <a:ext cx="1878724" cy="1330959"/>
          </a:xfrm>
          <a:prstGeom prst="rect">
            <a:avLst/>
          </a:prstGeom>
          <a:ln>
            <a:solidFill>
              <a:schemeClr val="bg2">
                <a:lumMod val="75000"/>
              </a:schemeClr>
            </a:solidFill>
          </a:ln>
        </p:spPr>
      </p:pic>
      <p:pic>
        <p:nvPicPr>
          <p:cNvPr id="66" name="図 65">
            <a:extLst>
              <a:ext uri="{FF2B5EF4-FFF2-40B4-BE49-F238E27FC236}">
                <a16:creationId xmlns:a16="http://schemas.microsoft.com/office/drawing/2014/main" id="{EACB7213-94EB-D703-18DA-44D27B859CC0}"/>
              </a:ext>
            </a:extLst>
          </p:cNvPr>
          <p:cNvPicPr>
            <a:picLocks noChangeAspect="1"/>
          </p:cNvPicPr>
          <p:nvPr/>
        </p:nvPicPr>
        <p:blipFill>
          <a:blip r:embed="rId17"/>
          <a:stretch>
            <a:fillRect/>
          </a:stretch>
        </p:blipFill>
        <p:spPr>
          <a:xfrm>
            <a:off x="3209740" y="5285815"/>
            <a:ext cx="1684795" cy="1187825"/>
          </a:xfrm>
          <a:prstGeom prst="rect">
            <a:avLst/>
          </a:prstGeom>
          <a:ln>
            <a:solidFill>
              <a:schemeClr val="bg2">
                <a:lumMod val="75000"/>
              </a:schemeClr>
            </a:solidFill>
          </a:ln>
        </p:spPr>
      </p:pic>
      <p:pic>
        <p:nvPicPr>
          <p:cNvPr id="68" name="図 67">
            <a:extLst>
              <a:ext uri="{FF2B5EF4-FFF2-40B4-BE49-F238E27FC236}">
                <a16:creationId xmlns:a16="http://schemas.microsoft.com/office/drawing/2014/main" id="{DB38112D-C8AD-8F84-E865-A192970AD5A9}"/>
              </a:ext>
            </a:extLst>
          </p:cNvPr>
          <p:cNvPicPr>
            <a:picLocks noChangeAspect="1"/>
          </p:cNvPicPr>
          <p:nvPr/>
        </p:nvPicPr>
        <p:blipFill>
          <a:blip r:embed="rId18"/>
          <a:stretch>
            <a:fillRect/>
          </a:stretch>
        </p:blipFill>
        <p:spPr>
          <a:xfrm>
            <a:off x="5296587" y="5285815"/>
            <a:ext cx="1684795" cy="1196384"/>
          </a:xfrm>
          <a:prstGeom prst="rect">
            <a:avLst/>
          </a:prstGeom>
          <a:ln>
            <a:solidFill>
              <a:schemeClr val="bg2">
                <a:lumMod val="75000"/>
              </a:schemeClr>
            </a:solidFill>
          </a:ln>
        </p:spPr>
      </p:pic>
      <p:pic>
        <p:nvPicPr>
          <p:cNvPr id="70" name="図 69">
            <a:extLst>
              <a:ext uri="{FF2B5EF4-FFF2-40B4-BE49-F238E27FC236}">
                <a16:creationId xmlns:a16="http://schemas.microsoft.com/office/drawing/2014/main" id="{A43EDC40-E1E2-779D-448E-86296F685530}"/>
              </a:ext>
            </a:extLst>
          </p:cNvPr>
          <p:cNvPicPr>
            <a:picLocks noChangeAspect="1"/>
          </p:cNvPicPr>
          <p:nvPr/>
        </p:nvPicPr>
        <p:blipFill>
          <a:blip r:embed="rId19"/>
          <a:stretch>
            <a:fillRect/>
          </a:stretch>
        </p:blipFill>
        <p:spPr>
          <a:xfrm>
            <a:off x="875687" y="8068408"/>
            <a:ext cx="1683956" cy="1199999"/>
          </a:xfrm>
          <a:prstGeom prst="rect">
            <a:avLst/>
          </a:prstGeom>
          <a:ln>
            <a:solidFill>
              <a:schemeClr val="bg2">
                <a:lumMod val="75000"/>
              </a:schemeClr>
            </a:solidFill>
          </a:ln>
        </p:spPr>
      </p:pic>
    </p:spTree>
    <p:extLst>
      <p:ext uri="{BB962C8B-B14F-4D97-AF65-F5344CB8AC3E}">
        <p14:creationId xmlns:p14="http://schemas.microsoft.com/office/powerpoint/2010/main" val="3542521294"/>
      </p:ext>
    </p:extLst>
  </p:cSld>
  <p:clrMapOvr>
    <a:masterClrMapping/>
  </p:clrMapOvr>
</p:sld>
</file>

<file path=ppt/theme/theme1.xml><?xml version="1.0" encoding="utf-8"?>
<a:theme xmlns:a="http://schemas.openxmlformats.org/drawingml/2006/main" name="Office Theme">
  <a:themeElements>
    <a:clrScheme name="アジア競技大会">
      <a:dk1>
        <a:srgbClr val="000000"/>
      </a:dk1>
      <a:lt1>
        <a:srgbClr val="FFFFFF"/>
      </a:lt1>
      <a:dk2>
        <a:srgbClr val="263F5B"/>
      </a:dk2>
      <a:lt2>
        <a:srgbClr val="DFDFDF"/>
      </a:lt2>
      <a:accent1>
        <a:srgbClr val="BF0D0D"/>
      </a:accent1>
      <a:accent2>
        <a:srgbClr val="4E3A93"/>
      </a:accent2>
      <a:accent3>
        <a:srgbClr val="D4B003"/>
      </a:accent3>
      <a:accent4>
        <a:srgbClr val="059A3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1778</Words>
  <Application>Microsoft Office PowerPoint</Application>
  <PresentationFormat>ユーザー設定</PresentationFormat>
  <Paragraphs>252</Paragraphs>
  <Slides>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Yu Gothic</vt:lpstr>
      <vt:lpstr>Yu Gothic</vt:lpstr>
      <vt:lpstr>Yu Gothic Medium</vt:lpstr>
      <vt:lpstr>Wingdings</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2025-04-22T01:04:19Z</dcterms:created>
  <dcterms:modified xsi:type="dcterms:W3CDTF">2025-04-22T01:04:24Z</dcterms:modified>
</cp:coreProperties>
</file>