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7" r:id="rId6"/>
    <p:sldId id="269" r:id="rId7"/>
    <p:sldId id="258" r:id="rId8"/>
    <p:sldId id="259" r:id="rId9"/>
    <p:sldId id="264" r:id="rId10"/>
    <p:sldId id="265" r:id="rId11"/>
    <p:sldId id="268" r:id="rId12"/>
    <p:sldId id="266" r:id="rId1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43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BA37A-7D6A-426E-AEDD-85DEDF04F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8D91DF1-742A-4145-BE48-5F77567CF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2FC655-8D28-4595-BE55-948C591C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2EFA98-275C-4CB9-B3FF-EBD27F8D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DA96D5-63F2-4C16-BBA2-3445ED8F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1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422E9-E6A2-4752-B072-556F1B53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D259E7-E087-49EC-8E2A-1A068ED9A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C23EF7-DBCB-49F6-AB72-57A586B5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6DA791-5611-4F7F-9AFF-F9FEEEA2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4E3B23-E72D-40F8-BD66-FD7E604E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58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939605-563C-46A1-907A-9505FF4B8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B07B5B-5153-470F-918C-5F502D632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247D67-5156-4FE1-8F24-3767AC2A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F6E80-6417-4DE7-BE08-53F76D4F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F921AF-C2A8-4733-9C8E-B316A686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23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B3BF28-B160-4651-8A7C-148BDCC5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80C8B4-FB8D-419E-A99E-C8A60122E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A5A654-7D0A-4B3E-AD3E-7686E742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19407C-0928-4A23-A93B-000CD18C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32B623-8AF3-459B-9A12-770A289A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2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6AFAE8-F49C-424A-96A5-8B41824C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3EDB2F-6EAE-4135-8E02-CC22693AB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195AA6-ED4F-4A49-90F1-7F3F675D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70CD8D-3566-4D20-9C64-06B40BD2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941BB0-2CB8-4D05-A528-2B1E680A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97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F748FB-6594-407B-9665-6EE8D06D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45EF40-252B-4170-8E12-2D3B72506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AC1BBE-D8B8-474E-A00B-7FAA431C2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A764BF-DD60-4F35-97E1-88102CA0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E9C2B-EF4A-43B1-97D4-65FB94CE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6EE990-329C-493C-A791-2156AD20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0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F796A-6E83-46B1-9569-3362A77B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6740A2-EF2B-4BF8-83E0-E879E7B50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75C7D93-FB83-4660-A5A1-8E98B844F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B1E176-13CE-4D05-9263-A7157F345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2E6C342-722C-4357-B3E7-CAF9B2837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451097-9DD1-4910-8FF1-77A73B09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E9B1E35-E6E4-4657-BB09-2FB41B64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5F2CE2C-3788-42F5-B9D2-33C46302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91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02E0E2-1F1E-4570-A247-F85DC217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6A5D93-57C4-4A42-9250-2F6F37953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1A02C0-D398-4382-A888-CF3F7220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5DAAF3-3D96-4B1C-BEBB-D15DA390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70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8CDE1A-CA72-4FED-B29D-F28E5B16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E08F23-A27B-4629-BC1B-B05807EC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67A0DB-8B23-44F8-975E-929B3682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85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47B789-704D-4A20-9F2A-76DADF02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619244-CD04-452D-83AC-592ADBEE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48FB329-5C05-4F1D-BE7E-39D1659CA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E704E1-855C-4AEC-8022-F5A64042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336AC6-70EC-4E9E-B5D8-5EA2CF90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A4CBF5-0CED-4FEA-B0A6-DD5BFE32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8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C7B1C-EA6B-413A-A581-690F9A62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CE64294-51A0-4073-8546-7031713E9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DEF134-47FE-465A-BEB1-64C624617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063723-DEBF-4E57-8B4D-2FB0F22D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BADC02-6335-4FB3-862F-C2072650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66CF30-1ADC-44A7-9B59-40924952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3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5B1FD0A-1795-4BE2-B94A-AECBD4B8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5BF1B3-0828-4574-BB65-B7F2E3B68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442431-0957-442A-AF5B-CD21CEBC6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059A-8C13-4038-A1DB-C6B2ADD53C7E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5C9484-B4A2-4639-A015-A3E2D7380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6EE233-BA55-4345-9E1D-674D67E8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83F29-31AF-4E09-85AD-063FB31FD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9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ADCB9A-C83D-40D0-93AE-B2B2794F6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026" y="1635133"/>
            <a:ext cx="10953946" cy="2019529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データでつなぐ、地域のケア</a:t>
            </a:r>
            <a:b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0CD15BE-1C25-4016-B054-721FD4EED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3990" y="5337153"/>
            <a:ext cx="1368360" cy="523220"/>
          </a:xfrm>
        </p:spPr>
        <p:txBody>
          <a:bodyPr/>
          <a:lstStyle/>
          <a:p>
            <a:pPr algn="l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安城市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A59738-DF25-4EA5-B7C1-461F40B29CC9}"/>
              </a:ext>
            </a:extLst>
          </p:cNvPr>
          <p:cNvSpPr txBox="1"/>
          <p:nvPr/>
        </p:nvSpPr>
        <p:spPr>
          <a:xfrm>
            <a:off x="1194896" y="3486143"/>
            <a:ext cx="980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ケアプランデータ連携による活用促進モデル地域づくり事業</a:t>
            </a:r>
          </a:p>
        </p:txBody>
      </p:sp>
    </p:spTree>
    <p:extLst>
      <p:ext uri="{BB962C8B-B14F-4D97-AF65-F5344CB8AC3E}">
        <p14:creationId xmlns:p14="http://schemas.microsoft.com/office/powerpoint/2010/main" val="201357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46BCF-0A82-49DF-AFEE-2FE48845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19" y="316050"/>
            <a:ext cx="2410838" cy="776239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導入の効果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9551C8-1ECA-419F-AA23-D7753CB2F640}"/>
              </a:ext>
            </a:extLst>
          </p:cNvPr>
          <p:cNvSpPr txBox="1"/>
          <p:nvPr/>
        </p:nvSpPr>
        <p:spPr>
          <a:xfrm>
            <a:off x="633919" y="1002522"/>
            <a:ext cx="11229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送信の必要がなくなり、誤送信リスクの軽減に寄与している。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給付管理の業務の効率が上がった。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データの実績入力作業がなくなり、請求誤りの軽減や返戻のリスクが軽減された。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介護ソフトの変更により、外出先でもタブレットでの業務が可能になり、紙カルテから電子化することができた。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7C1617-C5BB-46E4-B7A9-04123CE3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721" y="3143627"/>
            <a:ext cx="2962275" cy="3429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88752B6-4B71-483F-B99D-C5B7A39A2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18" y="3112950"/>
            <a:ext cx="4031710" cy="3429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73A5856-EE21-4531-A140-F93476C21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837" y="3112950"/>
            <a:ext cx="2962275" cy="34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CEBAA23-8DCC-4A1F-A961-E454F8FA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2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1E9B2121-FF0F-4F50-8358-1FBF85B947EE}"/>
              </a:ext>
            </a:extLst>
          </p:cNvPr>
          <p:cNvSpPr txBox="1">
            <a:spLocks/>
          </p:cNvSpPr>
          <p:nvPr/>
        </p:nvSpPr>
        <p:spPr>
          <a:xfrm>
            <a:off x="704257" y="768693"/>
            <a:ext cx="2410838" cy="647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今後の展望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D066DE-4D28-4C28-AE27-38C7DD9F33DA}"/>
              </a:ext>
            </a:extLst>
          </p:cNvPr>
          <p:cNvSpPr txBox="1">
            <a:spLocks/>
          </p:cNvSpPr>
          <p:nvPr/>
        </p:nvSpPr>
        <p:spPr>
          <a:xfrm>
            <a:off x="704257" y="1722565"/>
            <a:ext cx="10515600" cy="4366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介護分野における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KPI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にて「管内事業者が３割以上利用している市区町村の割合」を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2029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年に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90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％という目標があり、本市は、上昇しているものの３割以上とはなっていないので、３割以上となるように働きかけていく。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ケアプランデータ連携システムのメリットを感じるには、より多くの事業所が利用することが必要であるため、導入事業所と連携し、他事業所への情報発信に努める。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686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84B461C-8EB5-4B89-9526-00D38272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620" y="617706"/>
            <a:ext cx="5965119" cy="5622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86933B-879F-41B3-96B2-AD73036C5C93}"/>
              </a:ext>
            </a:extLst>
          </p:cNvPr>
          <p:cNvSpPr txBox="1"/>
          <p:nvPr/>
        </p:nvSpPr>
        <p:spPr>
          <a:xfrm>
            <a:off x="600270" y="617706"/>
            <a:ext cx="3016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安城市の概要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CB8E3E-BF34-4BFD-BB00-BFB67D067369}"/>
              </a:ext>
            </a:extLst>
          </p:cNvPr>
          <p:cNvSpPr txBox="1"/>
          <p:nvPr/>
        </p:nvSpPr>
        <p:spPr>
          <a:xfrm>
            <a:off x="600270" y="1707238"/>
            <a:ext cx="49342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＜令和６年１０月１日時点＞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人口　１８７，８６７人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第１号被保険者　４１，５４０人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高齢化率　２２．１１％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介護認定者数　６，１３０人　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介護認定率１４．７％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居宅介護支援事業所：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居宅サービス事業所：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143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施設サービス事業所：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28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75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矢印: 下 3">
            <a:extLst>
              <a:ext uri="{FF2B5EF4-FFF2-40B4-BE49-F238E27FC236}">
                <a16:creationId xmlns:a16="http://schemas.microsoft.com/office/drawing/2014/main" id="{BF54FCD7-CE69-4F87-A8D7-2BC957A03A7F}"/>
              </a:ext>
            </a:extLst>
          </p:cNvPr>
          <p:cNvSpPr/>
          <p:nvPr/>
        </p:nvSpPr>
        <p:spPr>
          <a:xfrm>
            <a:off x="175475" y="1219200"/>
            <a:ext cx="3337785" cy="5076747"/>
          </a:xfrm>
          <a:prstGeom prst="downArrow">
            <a:avLst>
              <a:gd name="adj1" fmla="val 61316"/>
              <a:gd name="adj2" fmla="val 45478"/>
            </a:avLst>
          </a:prstGeom>
          <a:gradFill>
            <a:gsLst>
              <a:gs pos="80000">
                <a:srgbClr val="FF3399">
                  <a:alpha val="31000"/>
                </a:srgbClr>
              </a:gs>
              <a:gs pos="0">
                <a:srgbClr val="FF3399"/>
              </a:gs>
              <a:gs pos="63000">
                <a:srgbClr val="FF3399"/>
              </a:gs>
              <a:gs pos="100000">
                <a:srgbClr val="FF3399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活用促進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8C1708-5F7F-47DB-91E1-06A104E6D7EA}"/>
              </a:ext>
            </a:extLst>
          </p:cNvPr>
          <p:cNvSpPr txBox="1"/>
          <p:nvPr/>
        </p:nvSpPr>
        <p:spPr>
          <a:xfrm>
            <a:off x="1057371" y="432186"/>
            <a:ext cx="5750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安城市内事業所の導入状況</a:t>
            </a:r>
            <a:endParaRPr kumimoji="1"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4954E4-0F97-451E-AF40-AE50F76A75FC}"/>
              </a:ext>
            </a:extLst>
          </p:cNvPr>
          <p:cNvSpPr txBox="1"/>
          <p:nvPr/>
        </p:nvSpPr>
        <p:spPr>
          <a:xfrm>
            <a:off x="3513260" y="1305342"/>
            <a:ext cx="81184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令和７年２月１日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時点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居宅介護支援事業所：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</a:t>
            </a:r>
            <a:r>
              <a:rPr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7.4</a:t>
            </a: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居宅サービス事業所：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143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 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</a:t>
            </a:r>
            <a:r>
              <a:rPr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11.9</a:t>
            </a: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170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事業所中、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導入率 </a:t>
            </a:r>
            <a:r>
              <a: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11.2</a:t>
            </a:r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kumimoji="1"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CF19FB-2DD2-4E66-ADD2-D7B5B73A278B}"/>
              </a:ext>
            </a:extLst>
          </p:cNvPr>
          <p:cNvSpPr txBox="1"/>
          <p:nvPr/>
        </p:nvSpPr>
        <p:spPr>
          <a:xfrm>
            <a:off x="3513260" y="4144053"/>
            <a:ext cx="87016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令和７年３月３１日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時点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居宅介護支援事業所：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 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3(+1)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</a:t>
            </a:r>
            <a:r>
              <a:rPr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11.1</a:t>
            </a: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居宅サービス事業所：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143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24(+7)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</a:t>
            </a:r>
            <a:r>
              <a:rPr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16.8</a:t>
            </a:r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170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事業所中、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27(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+8)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　導入率 </a:t>
            </a:r>
            <a:r>
              <a: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15.9</a:t>
            </a:r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</a:t>
            </a:r>
            <a:endParaRPr kumimoji="1"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586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3CBA05-B923-4469-A1BE-49514FB7FA8D}"/>
              </a:ext>
            </a:extLst>
          </p:cNvPr>
          <p:cNvSpPr txBox="1"/>
          <p:nvPr/>
        </p:nvSpPr>
        <p:spPr>
          <a:xfrm>
            <a:off x="790811" y="319139"/>
            <a:ext cx="1061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令和６年度　補助金を活用して導入した</a:t>
            </a:r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事業所とサービス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49501B-445D-48FA-B170-CBEB52ACF32D}"/>
              </a:ext>
            </a:extLst>
          </p:cNvPr>
          <p:cNvSpPr txBox="1"/>
          <p:nvPr/>
        </p:nvSpPr>
        <p:spPr>
          <a:xfrm>
            <a:off x="1361665" y="986945"/>
            <a:ext cx="9468668" cy="276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法人名：</a:t>
            </a:r>
            <a:r>
              <a:rPr lang="zh-CN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社会医療法人財団新和会</a:t>
            </a:r>
            <a:endParaRPr lang="en-US" altLang="zh-CN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事業所：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ホームヘルプ八千代（（介護予防）訪問介護）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八千代リハビリデイサービス彩（（介護予防）通所介護）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 訪問リハビリテーションさとまち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（（介護予防）訪問リハ）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F7D5C2-20E6-4188-ADD7-8EEE02EA1CE5}"/>
              </a:ext>
            </a:extLst>
          </p:cNvPr>
          <p:cNvSpPr txBox="1"/>
          <p:nvPr/>
        </p:nvSpPr>
        <p:spPr>
          <a:xfrm>
            <a:off x="1361665" y="3429000"/>
            <a:ext cx="10737130" cy="332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法人名：</a:t>
            </a:r>
            <a:r>
              <a:rPr lang="zh-TW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愛知県厚生農業協同組合連合会</a:t>
            </a:r>
            <a:endParaRPr lang="en-US" altLang="zh-TW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事業所：更生介護保険センター（居宅介護支援）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 介護老人保健施設あおみ（通所リハ・（介護予防）短期入所療養介護）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  更生訪問看護ステーション（（介護予防）訪問看護）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 　安城市包括支援センター更生（介護予防支援）</a:t>
            </a:r>
            <a:b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465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1800AA0-6A24-40B3-B48B-B5661F74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0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0ABB53-7970-463B-ADD3-4CC99B69C25D}"/>
              </a:ext>
            </a:extLst>
          </p:cNvPr>
          <p:cNvSpPr txBox="1">
            <a:spLocks/>
          </p:cNvSpPr>
          <p:nvPr/>
        </p:nvSpPr>
        <p:spPr>
          <a:xfrm>
            <a:off x="772212" y="950620"/>
            <a:ext cx="10647575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ケアプランデータ連携システムで期待される効果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118BF7-A606-42AF-9E89-1B5D719B8C30}"/>
              </a:ext>
            </a:extLst>
          </p:cNvPr>
          <p:cNvSpPr txBox="1"/>
          <p:nvPr/>
        </p:nvSpPr>
        <p:spPr>
          <a:xfrm>
            <a:off x="772212" y="1658506"/>
            <a:ext cx="11256523" cy="4384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●手間、時間の削減による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事務費等の削減</a:t>
            </a:r>
            <a:endParaRPr lang="en-US" altLang="ja-JP" sz="2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●データ自動反映による従業者の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「手間」の削減・効率化</a:t>
            </a:r>
            <a:endParaRPr lang="en-US" altLang="ja-JP" sz="2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●作業にかける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「時間」の削減</a:t>
            </a:r>
            <a:endParaRPr lang="en-US" altLang="ja-JP" sz="2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●従業者の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「心理的負担軽減」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の実現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●従業者の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「ライフワークバランス」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の改善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●事業所の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「ガバナンス」、「マネジメント」の向上</a:t>
            </a:r>
            <a:endParaRPr lang="en-US" altLang="ja-JP" sz="24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05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29EB9F-274C-4722-9691-8462F88AA22A}"/>
              </a:ext>
            </a:extLst>
          </p:cNvPr>
          <p:cNvSpPr txBox="1"/>
          <p:nvPr/>
        </p:nvSpPr>
        <p:spPr>
          <a:xfrm>
            <a:off x="459772" y="438193"/>
            <a:ext cx="723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補助事業開始前　</a:t>
            </a:r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聞き取り調査の内容</a:t>
            </a:r>
            <a:endParaRPr kumimoji="1"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A231A3-D336-4239-B17B-5D16E4876A74}"/>
              </a:ext>
            </a:extLst>
          </p:cNvPr>
          <p:cNvSpPr txBox="1"/>
          <p:nvPr/>
        </p:nvSpPr>
        <p:spPr>
          <a:xfrm>
            <a:off x="459772" y="2081919"/>
            <a:ext cx="118846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事業所の介護ソフトが、対応していない。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システムの機能は知っているが、市内で普及していないためメリットを感じにくい。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同じ介護ソフト同士であればデータのやり取りが可能なため導入に踏み切れない。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市内全体で利用されるようになれば利用したい。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DA56CB-4A2C-4084-AA0C-87CAED1880A8}"/>
              </a:ext>
            </a:extLst>
          </p:cNvPr>
          <p:cNvSpPr txBox="1"/>
          <p:nvPr/>
        </p:nvSpPr>
        <p:spPr>
          <a:xfrm>
            <a:off x="459772" y="1260056"/>
            <a:ext cx="1141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ケアプランデータ連携システムをなぜ導入しないのですか？</a:t>
            </a:r>
            <a:endParaRPr kumimoji="1" lang="en-US" altLang="ja-JP" sz="3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C8535D-8ACA-4976-9D7D-1378B6D420DE}"/>
              </a:ext>
            </a:extLst>
          </p:cNvPr>
          <p:cNvSpPr txBox="1"/>
          <p:nvPr/>
        </p:nvSpPr>
        <p:spPr>
          <a:xfrm>
            <a:off x="459772" y="5273901"/>
            <a:ext cx="11272456" cy="1200329"/>
          </a:xfrm>
          <a:prstGeom prst="rect">
            <a:avLst/>
          </a:prstGeom>
          <a:noFill/>
          <a:ln w="412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業務改善につながることは理解していいるが、</a:t>
            </a:r>
            <a:endParaRPr lang="en-US" altLang="ja-JP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自分たちだけ導入しても意味がない。</a:t>
            </a:r>
            <a:endParaRPr lang="en-US" altLang="ja-JP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954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29EB9F-274C-4722-9691-8462F88AA22A}"/>
              </a:ext>
            </a:extLst>
          </p:cNvPr>
          <p:cNvSpPr txBox="1"/>
          <p:nvPr/>
        </p:nvSpPr>
        <p:spPr>
          <a:xfrm>
            <a:off x="721272" y="338719"/>
            <a:ext cx="772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導入に向けての取り組み</a:t>
            </a:r>
            <a:endParaRPr kumimoji="1"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A231A3-D336-4239-B17B-5D16E4876A74}"/>
              </a:ext>
            </a:extLst>
          </p:cNvPr>
          <p:cNvSpPr txBox="1"/>
          <p:nvPr/>
        </p:nvSpPr>
        <p:spPr>
          <a:xfrm>
            <a:off x="1189348" y="2703016"/>
            <a:ext cx="9813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導入事業所に効果を感じてもらうために、居宅介護支援事業所と居宅　　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サービス事業所を運営している法人に募集を行った。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３法人から応募があったが、最終的に２法人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事業所で実施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１月に交付決定を実施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１月から２月までの約２か月間でシステム導入完了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B54C51-0D19-40E4-8A3C-4F64BCABE02A}"/>
              </a:ext>
            </a:extLst>
          </p:cNvPr>
          <p:cNvSpPr txBox="1"/>
          <p:nvPr/>
        </p:nvSpPr>
        <p:spPr>
          <a:xfrm>
            <a:off x="459772" y="1141756"/>
            <a:ext cx="11272456" cy="1200329"/>
          </a:xfrm>
          <a:prstGeom prst="rect">
            <a:avLst/>
          </a:prstGeom>
          <a:noFill/>
          <a:ln w="412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導入する事業者を少しでも増やし、</a:t>
            </a:r>
            <a:endParaRPr lang="en-US" altLang="ja-JP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システムを活用することで業務改善されることを期待</a:t>
            </a:r>
            <a:endParaRPr lang="en-US" altLang="ja-JP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21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646BCF-0A82-49DF-AFEE-2FE48845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08" y="1261360"/>
            <a:ext cx="3568430" cy="707886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導入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</a:t>
            </a:r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の課題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4600FC-2DBC-40E8-B295-CF4CF728FFE1}"/>
              </a:ext>
            </a:extLst>
          </p:cNvPr>
          <p:cNvSpPr txBox="1"/>
          <p:nvPr/>
        </p:nvSpPr>
        <p:spPr>
          <a:xfrm>
            <a:off x="636308" y="2223770"/>
            <a:ext cx="11256523" cy="276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生産性が低い</a:t>
            </a: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サービス提供票（予定・実績）のデータを</a:t>
            </a:r>
            <a:r>
              <a:rPr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若しくは書類を手渡ししている。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事務の効率化</a:t>
            </a:r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同じ介護ソフトを導入している場合は、データ連携できるので、法人内では特に不便を感じていないが、他の法人ともスムーズに事務処理を行いたい。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58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807</Words>
  <Application>Microsoft Office PowerPoint</Application>
  <PresentationFormat>ワイド画面</PresentationFormat>
  <Paragraphs>78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BIZ UDPゴシック</vt:lpstr>
      <vt:lpstr>游ゴシック</vt:lpstr>
      <vt:lpstr>游ゴシック Light</vt:lpstr>
      <vt:lpstr>Arial</vt:lpstr>
      <vt:lpstr>Office テーマ</vt:lpstr>
      <vt:lpstr>データでつなぐ、地域のケア 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導入事業所の課題</vt:lpstr>
      <vt:lpstr>導入の効果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ケアプランデータ連携による活用促進モデル地域づくり事業</dc:title>
  <dc:creator>神谷　勇毅</dc:creator>
  <cp:lastModifiedBy>神谷　勇毅</cp:lastModifiedBy>
  <cp:revision>65</cp:revision>
  <cp:lastPrinted>2025-04-02T04:25:53Z</cp:lastPrinted>
  <dcterms:created xsi:type="dcterms:W3CDTF">2024-11-26T05:35:51Z</dcterms:created>
  <dcterms:modified xsi:type="dcterms:W3CDTF">2025-04-02T08:47:07Z</dcterms:modified>
</cp:coreProperties>
</file>