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14211300" cy="20104100"/>
  <p:notesSz cx="7104063" cy="10234613"/>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440" y="-408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066323" y="6232271"/>
            <a:ext cx="12085003" cy="4221861"/>
          </a:xfrm>
          <a:prstGeom prst="rect">
            <a:avLst/>
          </a:prstGeom>
        </p:spPr>
        <p:txBody>
          <a:bodyPr wrap="square" lIns="0" tIns="0" rIns="0" bIns="0">
            <a:spAutoFit/>
          </a:bodyPr>
          <a:lstStyle>
            <a:lvl1pPr>
              <a:defRPr sz="7150" b="1" i="0">
                <a:solidFill>
                  <a:srgbClr val="010000"/>
                </a:solidFill>
                <a:latin typeface="Hiragino Sans W8"/>
                <a:cs typeface="Hiragino Sans W8"/>
              </a:defRPr>
            </a:lvl1pPr>
          </a:lstStyle>
          <a:p>
            <a:endParaRPr/>
          </a:p>
        </p:txBody>
      </p:sp>
      <p:sp>
        <p:nvSpPr>
          <p:cNvPr id="3" name="Holder 3"/>
          <p:cNvSpPr>
            <a:spLocks noGrp="1"/>
          </p:cNvSpPr>
          <p:nvPr>
            <p:ph type="subTitle" idx="4"/>
          </p:nvPr>
        </p:nvSpPr>
        <p:spPr>
          <a:xfrm>
            <a:off x="2132647" y="11258296"/>
            <a:ext cx="9952355" cy="502602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7150" b="1" i="0">
                <a:solidFill>
                  <a:srgbClr val="010000"/>
                </a:solidFill>
                <a:latin typeface="Hiragino Sans W8"/>
                <a:cs typeface="Hiragino Sans W8"/>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7150" b="1" i="0">
                <a:solidFill>
                  <a:srgbClr val="010000"/>
                </a:solidFill>
                <a:latin typeface="Hiragino Sans W8"/>
                <a:cs typeface="Hiragino Sans W8"/>
              </a:defRPr>
            </a:lvl1pPr>
          </a:lstStyle>
          <a:p>
            <a:endParaRPr/>
          </a:p>
        </p:txBody>
      </p:sp>
      <p:sp>
        <p:nvSpPr>
          <p:cNvPr id="3" name="Holder 3"/>
          <p:cNvSpPr>
            <a:spLocks noGrp="1"/>
          </p:cNvSpPr>
          <p:nvPr>
            <p:ph sz="half" idx="2"/>
          </p:nvPr>
        </p:nvSpPr>
        <p:spPr>
          <a:xfrm>
            <a:off x="710882" y="4623943"/>
            <a:ext cx="6184678" cy="13268707"/>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7322089" y="4623943"/>
            <a:ext cx="6184678" cy="13268707"/>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7150" b="1" i="0">
                <a:solidFill>
                  <a:srgbClr val="010000"/>
                </a:solidFill>
                <a:latin typeface="Hiragino Sans W8"/>
                <a:cs typeface="Hiragino Sans W8"/>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14215002" cy="12517430"/>
          </a:xfrm>
          <a:prstGeom prst="rect">
            <a:avLst/>
          </a:prstGeom>
        </p:spPr>
      </p:pic>
      <p:sp>
        <p:nvSpPr>
          <p:cNvPr id="17" name="bg object 17"/>
          <p:cNvSpPr/>
          <p:nvPr/>
        </p:nvSpPr>
        <p:spPr>
          <a:xfrm>
            <a:off x="0" y="19301728"/>
            <a:ext cx="14215110" cy="802640"/>
          </a:xfrm>
          <a:custGeom>
            <a:avLst/>
            <a:gdLst/>
            <a:ahLst/>
            <a:cxnLst/>
            <a:rect l="l" t="t" r="r" b="b"/>
            <a:pathLst>
              <a:path w="14215110" h="802640">
                <a:moveTo>
                  <a:pt x="14215025" y="0"/>
                </a:moveTo>
                <a:lnTo>
                  <a:pt x="0" y="0"/>
                </a:lnTo>
                <a:lnTo>
                  <a:pt x="0" y="802370"/>
                </a:lnTo>
                <a:lnTo>
                  <a:pt x="14215025" y="802370"/>
                </a:lnTo>
                <a:lnTo>
                  <a:pt x="14215025" y="0"/>
                </a:lnTo>
                <a:close/>
              </a:path>
            </a:pathLst>
          </a:custGeom>
          <a:solidFill>
            <a:srgbClr val="00457A"/>
          </a:solidFill>
        </p:spPr>
        <p:txBody>
          <a:bodyPr wrap="square" lIns="0" tIns="0" rIns="0" bIns="0" rtlCol="0"/>
          <a:lstStyle/>
          <a:p>
            <a:endParaRPr/>
          </a:p>
        </p:txBody>
      </p:sp>
      <p:sp>
        <p:nvSpPr>
          <p:cNvPr id="2" name="Holder 2"/>
          <p:cNvSpPr>
            <a:spLocks noGrp="1"/>
          </p:cNvSpPr>
          <p:nvPr>
            <p:ph type="title"/>
          </p:nvPr>
        </p:nvSpPr>
        <p:spPr>
          <a:xfrm>
            <a:off x="4205609" y="623081"/>
            <a:ext cx="9577705" cy="3165475"/>
          </a:xfrm>
          <a:prstGeom prst="rect">
            <a:avLst/>
          </a:prstGeom>
        </p:spPr>
        <p:txBody>
          <a:bodyPr wrap="square" lIns="0" tIns="0" rIns="0" bIns="0">
            <a:spAutoFit/>
          </a:bodyPr>
          <a:lstStyle>
            <a:lvl1pPr>
              <a:defRPr sz="7150" b="1" i="0">
                <a:solidFill>
                  <a:srgbClr val="010000"/>
                </a:solidFill>
                <a:latin typeface="Hiragino Sans W8"/>
                <a:cs typeface="Hiragino Sans W8"/>
              </a:defRPr>
            </a:lvl1pPr>
          </a:lstStyle>
          <a:p>
            <a:endParaRPr/>
          </a:p>
        </p:txBody>
      </p:sp>
      <p:sp>
        <p:nvSpPr>
          <p:cNvPr id="3" name="Holder 3"/>
          <p:cNvSpPr>
            <a:spLocks noGrp="1"/>
          </p:cNvSpPr>
          <p:nvPr>
            <p:ph type="body" idx="1"/>
          </p:nvPr>
        </p:nvSpPr>
        <p:spPr>
          <a:xfrm>
            <a:off x="710882" y="4623943"/>
            <a:ext cx="12795885" cy="1326870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834001" y="18696814"/>
            <a:ext cx="4549648" cy="100520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710882" y="18696814"/>
            <a:ext cx="3270059" cy="100520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6" name="Holder 6"/>
          <p:cNvSpPr>
            <a:spLocks noGrp="1"/>
          </p:cNvSpPr>
          <p:nvPr>
            <p:ph type="sldNum" sz="quarter" idx="7"/>
          </p:nvPr>
        </p:nvSpPr>
        <p:spPr>
          <a:xfrm>
            <a:off x="10236708" y="18696814"/>
            <a:ext cx="3270059" cy="100520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678324" y="19424650"/>
            <a:ext cx="5170526" cy="446276"/>
          </a:xfrm>
          <a:prstGeom prst="rect">
            <a:avLst/>
          </a:prstGeom>
        </p:spPr>
        <p:txBody>
          <a:bodyPr vert="horz" wrap="square" lIns="0" tIns="15240" rIns="0" bIns="0" rtlCol="0">
            <a:spAutoFit/>
          </a:bodyPr>
          <a:lstStyle/>
          <a:p>
            <a:pPr marL="12700">
              <a:lnSpc>
                <a:spcPct val="100000"/>
              </a:lnSpc>
              <a:spcBef>
                <a:spcPts val="120"/>
              </a:spcBef>
            </a:pPr>
            <a:r>
              <a:rPr sz="2800" b="1" spc="65" dirty="0">
                <a:solidFill>
                  <a:srgbClr val="FFFFFF"/>
                </a:solidFill>
                <a:latin typeface="BIZ UDGothic"/>
                <a:cs typeface="BIZ UDGothic"/>
              </a:rPr>
              <a:t>警 察 </a:t>
            </a:r>
            <a:r>
              <a:rPr sz="2800" b="1" spc="600" dirty="0">
                <a:solidFill>
                  <a:srgbClr val="FFFFFF"/>
                </a:solidFill>
                <a:latin typeface="BIZ UDGothic"/>
                <a:cs typeface="BIZ UDGothic"/>
              </a:rPr>
              <a:t>庁•</a:t>
            </a:r>
            <a:r>
              <a:rPr sz="2800" b="1" spc="65" dirty="0">
                <a:solidFill>
                  <a:srgbClr val="FFFFFF"/>
                </a:solidFill>
                <a:latin typeface="BIZ UDGothic"/>
                <a:cs typeface="BIZ UDGothic"/>
              </a:rPr>
              <a:t>都 道 府 県 警 察</a:t>
            </a:r>
            <a:endParaRPr sz="2800" dirty="0">
              <a:latin typeface="BIZ UDGothic"/>
              <a:cs typeface="BIZ UDGothic"/>
            </a:endParaRPr>
          </a:p>
        </p:txBody>
      </p:sp>
      <p:sp>
        <p:nvSpPr>
          <p:cNvPr id="5" name="object 5"/>
          <p:cNvSpPr txBox="1"/>
          <p:nvPr/>
        </p:nvSpPr>
        <p:spPr>
          <a:xfrm>
            <a:off x="-731625" y="18434050"/>
            <a:ext cx="15027928" cy="582211"/>
          </a:xfrm>
          <a:prstGeom prst="rect">
            <a:avLst/>
          </a:prstGeom>
        </p:spPr>
        <p:txBody>
          <a:bodyPr vert="horz" wrap="square" lIns="0" tIns="50800" rIns="0" bIns="0" rtlCol="0">
            <a:spAutoFit/>
          </a:bodyPr>
          <a:lstStyle/>
          <a:p>
            <a:pPr marL="1311910" algn="l">
              <a:lnSpc>
                <a:spcPct val="100000"/>
              </a:lnSpc>
            </a:pPr>
            <a:r>
              <a:rPr lang="en-US" altLang="ja-JP" sz="3450" dirty="0">
                <a:latin typeface="Zen Maru Gothic Black" pitchFamily="2" charset="-128"/>
                <a:ea typeface="Zen Maru Gothic Black" pitchFamily="2" charset="-128"/>
                <a:cs typeface="ÇcÇeÇfëæä€ÉSÉVÉbÉNëÃ"/>
              </a:rPr>
              <a:t>※</a:t>
            </a:r>
            <a:r>
              <a:rPr lang="ja-JP" altLang="en-US" sz="3450" dirty="0">
                <a:latin typeface="Zen Maru Gothic Black" pitchFamily="2" charset="-128"/>
                <a:ea typeface="Zen Maru Gothic Black" pitchFamily="2" charset="-128"/>
                <a:cs typeface="ÇcÇeÇfëæä€ÉSÉVÉbÉNëÃ"/>
              </a:rPr>
              <a:t>詳しくは住所地の免許センター等にお問合せください。</a:t>
            </a:r>
            <a:endParaRPr lang="en-US" altLang="ja-JP" sz="3450" dirty="0">
              <a:latin typeface="Zen Maru Gothic Black" pitchFamily="2" charset="-128"/>
              <a:ea typeface="Zen Maru Gothic Black" pitchFamily="2" charset="-128"/>
              <a:cs typeface="ÇcÇeÇfëæä€ÉSÉVÉbÉNëÃ"/>
            </a:endParaRPr>
          </a:p>
        </p:txBody>
      </p:sp>
      <p:sp>
        <p:nvSpPr>
          <p:cNvPr id="25" name="object 25"/>
          <p:cNvSpPr txBox="1"/>
          <p:nvPr/>
        </p:nvSpPr>
        <p:spPr>
          <a:xfrm>
            <a:off x="1758344" y="12765394"/>
            <a:ext cx="13540115" cy="714298"/>
          </a:xfrm>
          <a:prstGeom prst="rect">
            <a:avLst/>
          </a:prstGeom>
        </p:spPr>
        <p:txBody>
          <a:bodyPr vert="horz" wrap="square" lIns="0" tIns="13970" rIns="0" bIns="0" rtlCol="0">
            <a:spAutoFit/>
          </a:bodyPr>
          <a:lstStyle/>
          <a:p>
            <a:pPr>
              <a:lnSpc>
                <a:spcPct val="100000"/>
              </a:lnSpc>
              <a:spcBef>
                <a:spcPts val="110"/>
              </a:spcBef>
            </a:pPr>
            <a:r>
              <a:rPr lang="ja-JP" altLang="en-US" sz="4550" b="1" spc="80" dirty="0">
                <a:solidFill>
                  <a:srgbClr val="00457A"/>
                </a:solidFill>
                <a:latin typeface="Avenir Black"/>
                <a:cs typeface="Avenir Black"/>
              </a:rPr>
              <a:t>海外渡航予定の方は以下をお読みください。　</a:t>
            </a:r>
            <a:endParaRPr sz="4550" dirty="0">
              <a:latin typeface="Avenir Black"/>
              <a:cs typeface="Avenir Black"/>
            </a:endParaRPr>
          </a:p>
        </p:txBody>
      </p:sp>
      <p:sp>
        <p:nvSpPr>
          <p:cNvPr id="28" name="object 28"/>
          <p:cNvSpPr txBox="1">
            <a:spLocks noGrp="1"/>
          </p:cNvSpPr>
          <p:nvPr>
            <p:ph type="title"/>
          </p:nvPr>
        </p:nvSpPr>
        <p:spPr>
          <a:xfrm>
            <a:off x="363734" y="393114"/>
            <a:ext cx="14097000" cy="2122119"/>
          </a:xfrm>
          <a:prstGeom prst="rect">
            <a:avLst/>
          </a:prstGeom>
        </p:spPr>
        <p:txBody>
          <a:bodyPr vert="horz" wrap="square" lIns="0" tIns="73025" rIns="0" bIns="0" rtlCol="0">
            <a:spAutoFit/>
          </a:bodyPr>
          <a:lstStyle/>
          <a:p>
            <a:pPr marL="12700" marR="911860" algn="ctr">
              <a:lnSpc>
                <a:spcPts val="8370"/>
              </a:lnSpc>
              <a:spcBef>
                <a:spcPts val="575"/>
              </a:spcBef>
            </a:pPr>
            <a:r>
              <a:rPr lang="ja-JP" altLang="en-US" sz="8000" baseline="-1412" dirty="0">
                <a:latin typeface="Noto Sans JP ExtraBold" panose="020B0200000000000000" pitchFamily="50" charset="-128"/>
                <a:ea typeface="Noto Sans JP ExtraBold" panose="020B0200000000000000" pitchFamily="50" charset="-128"/>
              </a:rPr>
              <a:t>マイナ免許証をお持ちの方へ</a:t>
            </a:r>
            <a:br>
              <a:rPr lang="en-US" altLang="ja-JP" sz="8000" baseline="-1412" dirty="0">
                <a:latin typeface="Noto Sans JP ExtraBold" panose="020B0200000000000000" pitchFamily="50" charset="-128"/>
                <a:ea typeface="Noto Sans JP ExtraBold" panose="020B0200000000000000" pitchFamily="50" charset="-128"/>
              </a:rPr>
            </a:br>
            <a:r>
              <a:rPr lang="ja-JP" altLang="en-US" sz="8000" baseline="-1412" dirty="0">
                <a:latin typeface="Noto Sans JP ExtraBold" panose="020B0200000000000000" pitchFamily="50" charset="-128"/>
                <a:ea typeface="Noto Sans JP ExtraBold" panose="020B0200000000000000" pitchFamily="50" charset="-128"/>
              </a:rPr>
              <a:t>マイナ免許証の保有を検討されている方へ</a:t>
            </a:r>
            <a:endParaRPr sz="8000" baseline="-1412" dirty="0">
              <a:latin typeface="Noto Sans JP ExtraBold" panose="020B0200000000000000" pitchFamily="50" charset="-128"/>
              <a:ea typeface="Noto Sans JP ExtraBold" panose="020B0200000000000000" pitchFamily="50" charset="-128"/>
            </a:endParaRPr>
          </a:p>
        </p:txBody>
      </p:sp>
      <p:sp>
        <p:nvSpPr>
          <p:cNvPr id="30" name="object 30"/>
          <p:cNvSpPr txBox="1"/>
          <p:nvPr/>
        </p:nvSpPr>
        <p:spPr>
          <a:xfrm>
            <a:off x="2457789" y="2773421"/>
            <a:ext cx="9295719" cy="753411"/>
          </a:xfrm>
          <a:prstGeom prst="rect">
            <a:avLst/>
          </a:prstGeom>
        </p:spPr>
        <p:txBody>
          <a:bodyPr vert="horz" wrap="square" lIns="0" tIns="14605" rIns="0" bIns="0" rtlCol="0">
            <a:spAutoFit/>
          </a:bodyPr>
          <a:lstStyle/>
          <a:p>
            <a:pPr marL="351155">
              <a:spcBef>
                <a:spcPts val="115"/>
              </a:spcBef>
            </a:pPr>
            <a:r>
              <a:rPr lang="ja-JP" altLang="en-US" sz="4800" dirty="0">
                <a:latin typeface="Helvetica"/>
                <a:cs typeface="Helvetica"/>
              </a:rPr>
              <a:t>～海外渡航の際の注意点～</a:t>
            </a:r>
            <a:endParaRPr sz="4800" dirty="0">
              <a:latin typeface="Helvetica"/>
              <a:cs typeface="Helvetica"/>
            </a:endParaRPr>
          </a:p>
        </p:txBody>
      </p:sp>
      <p:pic>
        <p:nvPicPr>
          <p:cNvPr id="31" name="object 31"/>
          <p:cNvPicPr/>
          <p:nvPr/>
        </p:nvPicPr>
        <p:blipFill>
          <a:blip r:embed="rId2" cstate="print"/>
          <a:stretch>
            <a:fillRect/>
          </a:stretch>
        </p:blipFill>
        <p:spPr>
          <a:xfrm>
            <a:off x="1758344" y="4551418"/>
            <a:ext cx="3264542" cy="1782028"/>
          </a:xfrm>
          <a:prstGeom prst="rect">
            <a:avLst/>
          </a:prstGeom>
        </p:spPr>
      </p:pic>
      <p:sp>
        <p:nvSpPr>
          <p:cNvPr id="32" name="object 32"/>
          <p:cNvSpPr txBox="1"/>
          <p:nvPr/>
        </p:nvSpPr>
        <p:spPr>
          <a:xfrm>
            <a:off x="5423494" y="3949552"/>
            <a:ext cx="8108509" cy="1169551"/>
          </a:xfrm>
          <a:prstGeom prst="rect">
            <a:avLst/>
          </a:prstGeom>
        </p:spPr>
        <p:txBody>
          <a:bodyPr vert="horz" wrap="square" lIns="0" tIns="548640" rIns="0" bIns="0" rtlCol="0">
            <a:spAutoFit/>
          </a:bodyPr>
          <a:lstStyle/>
          <a:p>
            <a:pPr marL="12700">
              <a:lnSpc>
                <a:spcPct val="100000"/>
              </a:lnSpc>
              <a:spcBef>
                <a:spcPts val="4320"/>
              </a:spcBef>
            </a:pPr>
            <a:r>
              <a:rPr lang="ja-JP" altLang="en-US" sz="4000" spc="-150" dirty="0">
                <a:solidFill>
                  <a:schemeClr val="tx2">
                    <a:lumMod val="75000"/>
                  </a:schemeClr>
                </a:solidFill>
                <a:latin typeface="Zen Maru Gothic Black" pitchFamily="2" charset="-128"/>
                <a:ea typeface="Zen Maru Gothic Black" pitchFamily="2" charset="-128"/>
                <a:cs typeface="ÇcÇeÇfëæä€ÉSÉVÉbÉNëÃ"/>
              </a:rPr>
              <a:t>令和７年３月</a:t>
            </a:r>
            <a:r>
              <a:rPr lang="en-US" altLang="ja-JP" sz="4000" spc="-150" dirty="0">
                <a:solidFill>
                  <a:schemeClr val="tx2">
                    <a:lumMod val="75000"/>
                  </a:schemeClr>
                </a:solidFill>
                <a:latin typeface="Zen Maru Gothic Black" pitchFamily="2" charset="-128"/>
                <a:ea typeface="Zen Maru Gothic Black" pitchFamily="2" charset="-128"/>
                <a:cs typeface="ÇcÇeÇfëæä€ÉSÉVÉbÉNëÃ"/>
              </a:rPr>
              <a:t>24</a:t>
            </a:r>
            <a:r>
              <a:rPr lang="ja-JP" altLang="en-US" sz="4000" spc="-150" dirty="0">
                <a:solidFill>
                  <a:schemeClr val="tx2">
                    <a:lumMod val="75000"/>
                  </a:schemeClr>
                </a:solidFill>
                <a:latin typeface="Zen Maru Gothic Black" pitchFamily="2" charset="-128"/>
                <a:ea typeface="Zen Maru Gothic Black" pitchFamily="2" charset="-128"/>
                <a:cs typeface="ÇcÇeÇfëæä€ÉSÉVÉbÉNëÃ"/>
              </a:rPr>
              <a:t>日運用開始！</a:t>
            </a:r>
            <a:endParaRPr sz="4000" spc="-150" dirty="0">
              <a:solidFill>
                <a:schemeClr val="tx2">
                  <a:lumMod val="75000"/>
                </a:schemeClr>
              </a:solidFill>
              <a:latin typeface="Zen Maru Gothic Black" pitchFamily="2" charset="-128"/>
              <a:ea typeface="Zen Maru Gothic Black" pitchFamily="2" charset="-128"/>
              <a:cs typeface="ÇcÇeÇfëæä€ÉSÉVÉbÉNëÃ"/>
            </a:endParaRPr>
          </a:p>
        </p:txBody>
      </p:sp>
      <p:pic>
        <p:nvPicPr>
          <p:cNvPr id="35" name="object 35"/>
          <p:cNvPicPr/>
          <p:nvPr/>
        </p:nvPicPr>
        <p:blipFill>
          <a:blip r:embed="rId3" cstate="print"/>
          <a:stretch>
            <a:fillRect/>
          </a:stretch>
        </p:blipFill>
        <p:spPr>
          <a:xfrm>
            <a:off x="1180933" y="459822"/>
            <a:ext cx="1154823" cy="994351"/>
          </a:xfrm>
          <a:prstGeom prst="rect">
            <a:avLst/>
          </a:prstGeom>
        </p:spPr>
      </p:pic>
      <p:pic>
        <p:nvPicPr>
          <p:cNvPr id="36" name="object 36"/>
          <p:cNvPicPr/>
          <p:nvPr/>
        </p:nvPicPr>
        <p:blipFill>
          <a:blip r:embed="rId4" cstate="print"/>
          <a:stretch>
            <a:fillRect/>
          </a:stretch>
        </p:blipFill>
        <p:spPr>
          <a:xfrm>
            <a:off x="2279934" y="7114167"/>
            <a:ext cx="7743883" cy="5297927"/>
          </a:xfrm>
          <a:prstGeom prst="rect">
            <a:avLst/>
          </a:prstGeom>
        </p:spPr>
      </p:pic>
      <p:sp>
        <p:nvSpPr>
          <p:cNvPr id="4" name="object 4"/>
          <p:cNvSpPr txBox="1"/>
          <p:nvPr/>
        </p:nvSpPr>
        <p:spPr>
          <a:xfrm>
            <a:off x="4678324" y="5512815"/>
            <a:ext cx="4547352" cy="770083"/>
          </a:xfrm>
          <a:prstGeom prst="rect">
            <a:avLst/>
          </a:prstGeom>
        </p:spPr>
        <p:txBody>
          <a:bodyPr vert="horz" wrap="square" lIns="0" tIns="13335" rIns="0" bIns="0" rtlCol="0">
            <a:spAutoFit/>
          </a:bodyPr>
          <a:lstStyle/>
          <a:p>
            <a:pPr marL="635" algn="ctr">
              <a:lnSpc>
                <a:spcPts val="4540"/>
              </a:lnSpc>
              <a:spcBef>
                <a:spcPts val="105"/>
              </a:spcBef>
            </a:pPr>
            <a:r>
              <a:rPr sz="3800" dirty="0" err="1">
                <a:solidFill>
                  <a:srgbClr val="010000"/>
                </a:solidFill>
                <a:latin typeface="Zen Maru Gothic Black" pitchFamily="2" charset="-128"/>
                <a:ea typeface="Zen Maru Gothic Black" pitchFamily="2" charset="-128"/>
                <a:cs typeface="ÇcÇeÇfëæä€ÉSÉVÉbÉNëÃ"/>
              </a:rPr>
              <a:t>マイナ免許証</a:t>
            </a:r>
            <a:endParaRPr sz="3800" dirty="0">
              <a:latin typeface="Zen Maru Gothic Black" pitchFamily="2" charset="-128"/>
              <a:ea typeface="Zen Maru Gothic Black" pitchFamily="2" charset="-128"/>
              <a:cs typeface="ÇcÇeÇfëæä€ÉSÉVÉbÉNëÃ"/>
            </a:endParaRPr>
          </a:p>
          <a:p>
            <a:pPr algn="ctr">
              <a:lnSpc>
                <a:spcPts val="1420"/>
              </a:lnSpc>
            </a:pPr>
            <a:r>
              <a:rPr sz="1200" dirty="0">
                <a:solidFill>
                  <a:srgbClr val="010000"/>
                </a:solidFill>
                <a:latin typeface="Zen Maru Gothic Black" pitchFamily="2" charset="-128"/>
                <a:ea typeface="Zen Maru Gothic Black" pitchFamily="2" charset="-128"/>
                <a:cs typeface="ÇcÇeÇfëæä€ÉSÉVÉbÉNëÃ"/>
              </a:rPr>
              <a:t>（免許情報が記録されたマイナ </a:t>
            </a:r>
            <a:r>
              <a:rPr sz="1200" dirty="0" err="1">
                <a:solidFill>
                  <a:srgbClr val="010000"/>
                </a:solidFill>
                <a:latin typeface="Zen Maru Gothic Black" pitchFamily="2" charset="-128"/>
                <a:ea typeface="Zen Maru Gothic Black" pitchFamily="2" charset="-128"/>
                <a:cs typeface="ÇcÇeÇfëæä€ÉSÉVÉbÉNëÃ"/>
              </a:rPr>
              <a:t>ンバーカード</a:t>
            </a:r>
            <a:r>
              <a:rPr sz="1200" dirty="0">
                <a:solidFill>
                  <a:srgbClr val="010000"/>
                </a:solidFill>
                <a:latin typeface="Zen Maru Gothic Black" pitchFamily="2" charset="-128"/>
                <a:ea typeface="Zen Maru Gothic Black" pitchFamily="2" charset="-128"/>
                <a:cs typeface="ÇcÇeÇfëæä€ÉSÉVÉbÉNëÃ"/>
              </a:rPr>
              <a:t>）</a:t>
            </a:r>
            <a:endParaRPr sz="1200" dirty="0">
              <a:latin typeface="Zen Maru Gothic Black" pitchFamily="2" charset="-128"/>
              <a:ea typeface="Zen Maru Gothic Black" pitchFamily="2" charset="-128"/>
              <a:cs typeface="ÇcÇeÇfëæä€ÉSÉVÉbÉNëÃ"/>
            </a:endParaRPr>
          </a:p>
        </p:txBody>
      </p:sp>
      <p:pic>
        <p:nvPicPr>
          <p:cNvPr id="44" name="object 35">
            <a:extLst>
              <a:ext uri="{FF2B5EF4-FFF2-40B4-BE49-F238E27FC236}">
                <a16:creationId xmlns:a16="http://schemas.microsoft.com/office/drawing/2014/main" id="{862A59FC-A3C0-473F-A366-C024E0F0A4C8}"/>
              </a:ext>
            </a:extLst>
          </p:cNvPr>
          <p:cNvPicPr/>
          <p:nvPr/>
        </p:nvPicPr>
        <p:blipFill>
          <a:blip r:embed="rId3" cstate="print"/>
          <a:stretch>
            <a:fillRect/>
          </a:stretch>
        </p:blipFill>
        <p:spPr>
          <a:xfrm>
            <a:off x="11861558" y="459822"/>
            <a:ext cx="1154823" cy="994351"/>
          </a:xfrm>
          <a:prstGeom prst="rect">
            <a:avLst/>
          </a:prstGeom>
        </p:spPr>
      </p:pic>
      <p:sp>
        <p:nvSpPr>
          <p:cNvPr id="46" name="object 25">
            <a:extLst>
              <a:ext uri="{FF2B5EF4-FFF2-40B4-BE49-F238E27FC236}">
                <a16:creationId xmlns:a16="http://schemas.microsoft.com/office/drawing/2014/main" id="{C1A1E276-0B47-474F-B855-8862D922DD89}"/>
              </a:ext>
            </a:extLst>
          </p:cNvPr>
          <p:cNvSpPr txBox="1"/>
          <p:nvPr/>
        </p:nvSpPr>
        <p:spPr>
          <a:xfrm>
            <a:off x="1501542" y="13832992"/>
            <a:ext cx="12550102" cy="2489143"/>
          </a:xfrm>
          <a:prstGeom prst="rect">
            <a:avLst/>
          </a:prstGeom>
        </p:spPr>
        <p:txBody>
          <a:bodyPr vert="horz" wrap="square" lIns="0" tIns="13970" rIns="0" bIns="0" rtlCol="0">
            <a:spAutoFit/>
          </a:bodyPr>
          <a:lstStyle/>
          <a:p>
            <a:pPr>
              <a:lnSpc>
                <a:spcPct val="100000"/>
              </a:lnSpc>
              <a:spcBef>
                <a:spcPts val="110"/>
              </a:spcBef>
            </a:pPr>
            <a:r>
              <a:rPr lang="ja-JP" altLang="en-US" sz="4000" b="1" spc="80" dirty="0">
                <a:solidFill>
                  <a:srgbClr val="00457A"/>
                </a:solidFill>
                <a:latin typeface="Avenir Black"/>
                <a:cs typeface="Avenir Black"/>
              </a:rPr>
              <a:t>マイナ免許証の券面には免許情報が記載されません。免許情報を読み取るためには専用アプリが必要となりますが、海外の国では読み取りに対応していない可能性があります。</a:t>
            </a:r>
            <a:endParaRPr sz="4000" dirty="0">
              <a:latin typeface="Avenir Black"/>
              <a:cs typeface="Avenir Black"/>
            </a:endParaRPr>
          </a:p>
        </p:txBody>
      </p:sp>
      <p:pic>
        <p:nvPicPr>
          <p:cNvPr id="47" name="object 35">
            <a:extLst>
              <a:ext uri="{FF2B5EF4-FFF2-40B4-BE49-F238E27FC236}">
                <a16:creationId xmlns:a16="http://schemas.microsoft.com/office/drawing/2014/main" id="{50093C71-B88D-4C92-8D10-3F6699803F06}"/>
              </a:ext>
            </a:extLst>
          </p:cNvPr>
          <p:cNvPicPr/>
          <p:nvPr/>
        </p:nvPicPr>
        <p:blipFill>
          <a:blip r:embed="rId3" cstate="print"/>
          <a:stretch>
            <a:fillRect/>
          </a:stretch>
        </p:blipFill>
        <p:spPr>
          <a:xfrm>
            <a:off x="355755" y="13761027"/>
            <a:ext cx="953472" cy="859444"/>
          </a:xfrm>
          <a:prstGeom prst="rect">
            <a:avLst/>
          </a:prstGeom>
        </p:spPr>
      </p:pic>
      <p:sp>
        <p:nvSpPr>
          <p:cNvPr id="49" name="object 25">
            <a:extLst>
              <a:ext uri="{FF2B5EF4-FFF2-40B4-BE49-F238E27FC236}">
                <a16:creationId xmlns:a16="http://schemas.microsoft.com/office/drawing/2014/main" id="{C2E04D0F-E3EC-4A42-B897-B778E18081CD}"/>
              </a:ext>
            </a:extLst>
          </p:cNvPr>
          <p:cNvSpPr txBox="1"/>
          <p:nvPr/>
        </p:nvSpPr>
        <p:spPr>
          <a:xfrm>
            <a:off x="1485423" y="16486887"/>
            <a:ext cx="12566221" cy="1860766"/>
          </a:xfrm>
          <a:prstGeom prst="rect">
            <a:avLst/>
          </a:prstGeom>
        </p:spPr>
        <p:txBody>
          <a:bodyPr vert="horz" wrap="square" lIns="0" tIns="13970" rIns="0" bIns="0" rtlCol="0">
            <a:spAutoFit/>
          </a:bodyPr>
          <a:lstStyle/>
          <a:p>
            <a:pPr>
              <a:lnSpc>
                <a:spcPct val="100000"/>
              </a:lnSpc>
              <a:spcBef>
                <a:spcPts val="110"/>
              </a:spcBef>
            </a:pPr>
            <a:r>
              <a:rPr lang="ja-JP" altLang="en-US" sz="4000" b="1" spc="80" dirty="0">
                <a:solidFill>
                  <a:srgbClr val="00457A"/>
                </a:solidFill>
                <a:latin typeface="Avenir Black"/>
                <a:cs typeface="Avenir Black"/>
              </a:rPr>
              <a:t>海外渡航をされる際に日本の免許証を海外で提示する予定がある場合は、必ず従来の免許証をお持ちください！　</a:t>
            </a:r>
            <a:endParaRPr sz="4000" dirty="0">
              <a:latin typeface="Avenir Black"/>
              <a:cs typeface="Avenir Black"/>
            </a:endParaRPr>
          </a:p>
        </p:txBody>
      </p:sp>
      <p:pic>
        <p:nvPicPr>
          <p:cNvPr id="33" name="object 33"/>
          <p:cNvPicPr/>
          <p:nvPr/>
        </p:nvPicPr>
        <p:blipFill>
          <a:blip r:embed="rId5" cstate="print"/>
          <a:stretch>
            <a:fillRect/>
          </a:stretch>
        </p:blipFill>
        <p:spPr>
          <a:xfrm>
            <a:off x="2508534" y="17748250"/>
            <a:ext cx="1091916" cy="620278"/>
          </a:xfrm>
          <a:prstGeom prst="rect">
            <a:avLst/>
          </a:prstGeom>
        </p:spPr>
      </p:pic>
      <p:pic>
        <p:nvPicPr>
          <p:cNvPr id="51" name="object 35">
            <a:extLst>
              <a:ext uri="{FF2B5EF4-FFF2-40B4-BE49-F238E27FC236}">
                <a16:creationId xmlns:a16="http://schemas.microsoft.com/office/drawing/2014/main" id="{58E9E12D-FB94-43A8-BAF7-8408C824A405}"/>
              </a:ext>
            </a:extLst>
          </p:cNvPr>
          <p:cNvPicPr/>
          <p:nvPr/>
        </p:nvPicPr>
        <p:blipFill>
          <a:blip r:embed="rId3" cstate="print"/>
          <a:stretch>
            <a:fillRect/>
          </a:stretch>
        </p:blipFill>
        <p:spPr>
          <a:xfrm>
            <a:off x="403022" y="16455089"/>
            <a:ext cx="953472" cy="859444"/>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131</TotalTime>
  <Words>141</Words>
  <Application>Microsoft Office PowerPoint</Application>
  <PresentationFormat>ユーザー設定</PresentationFormat>
  <Paragraphs>10</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Avenir Black</vt:lpstr>
      <vt:lpstr>BIZ UDGothic</vt:lpstr>
      <vt:lpstr>Hiragino Sans W8</vt:lpstr>
      <vt:lpstr>Noto Sans JP ExtraBold</vt:lpstr>
      <vt:lpstr>Zen Maru Gothic Black</vt:lpstr>
      <vt:lpstr>Calibri</vt:lpstr>
      <vt:lpstr>Helvetica</vt:lpstr>
      <vt:lpstr>Office Theme</vt:lpstr>
      <vt:lpstr>マイナ免許証をお持ちの方へ マイナ免許証の保有を検討されている方へ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A2ポスター</dc:title>
  <cp:lastModifiedBy>塚田 龍虎</cp:lastModifiedBy>
  <cp:revision>13</cp:revision>
  <cp:lastPrinted>2025-01-09T12:54:12Z</cp:lastPrinted>
  <dcterms:created xsi:type="dcterms:W3CDTF">2024-10-28T03:07:31Z</dcterms:created>
  <dcterms:modified xsi:type="dcterms:W3CDTF">2025-02-19T04:04:20Z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2024-10-28T00:00:00Z</vt:filetime>
  </property>
  <property fmtid="{D5CDD505-2E9C-101B-9397-08002B2CF9AE}" pid="3" name="Creator">
    <vt:lpwstr>Adobe Illustrator 29.0 (Macintosh)</vt:lpwstr>
  </property>
  <property fmtid="{D5CDD505-2E9C-101B-9397-08002B2CF9AE}" pid="4" name="LastSaved">
    <vt:filetime>2024-10-28T00:00:00Z</vt:filetime>
  </property>
  <property fmtid="{D5CDD505-2E9C-101B-9397-08002B2CF9AE}" pid="5" name="Producer">
    <vt:lpwstr>Adobe PDF library 17.00</vt:lpwstr>
  </property>
  <property fmtid="{D5CDD505-2E9C-101B-9397-08002B2CF9AE}" pid="7" name="_NewReviewCycle">
    <vt:lpwstr/>
  </property>
</Properties>
</file>