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74" r:id="rId2"/>
    <p:sldId id="290" r:id="rId3"/>
    <p:sldId id="277" r:id="rId4"/>
    <p:sldId id="3048" r:id="rId5"/>
    <p:sldId id="279" r:id="rId6"/>
    <p:sldId id="3044" r:id="rId7"/>
    <p:sldId id="284" r:id="rId8"/>
    <p:sldId id="285" r:id="rId9"/>
    <p:sldId id="287" r:id="rId10"/>
  </p:sldIdLst>
  <p:sldSz cx="9144000" cy="6858000" type="screen4x3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EF6"/>
    <a:srgbClr val="CFCD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195" autoAdjust="0"/>
  </p:normalViewPr>
  <p:slideViewPr>
    <p:cSldViewPr snapToGrid="0">
      <p:cViewPr varScale="1">
        <p:scale>
          <a:sx n="64" d="100"/>
          <a:sy n="64" d="100"/>
        </p:scale>
        <p:origin x="13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448" cy="495131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4" y="1"/>
            <a:ext cx="2945448" cy="495131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D35DDC10-8E77-4591-9A85-F9B4737BBAB0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8" tIns="45304" rIns="90608" bIns="4530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6" y="4751053"/>
            <a:ext cx="5437506" cy="3886937"/>
          </a:xfrm>
          <a:prstGeom prst="rect">
            <a:avLst/>
          </a:prstGeom>
        </p:spPr>
        <p:txBody>
          <a:bodyPr vert="horz" lIns="90608" tIns="45304" rIns="90608" bIns="4530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7532"/>
            <a:ext cx="2945448" cy="495131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4" y="9377532"/>
            <a:ext cx="2945448" cy="495131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F5DF2C09-C243-43FB-BADF-3C81B281FD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1551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８</a:t>
            </a:r>
            <a:r>
              <a:rPr kumimoji="1" lang="en-US" altLang="ja-JP" dirty="0"/>
              <a:t>.</a:t>
            </a:r>
            <a:r>
              <a:rPr kumimoji="1" lang="ja-JP" altLang="en-US" dirty="0"/>
              <a:t>ロードマップ（令和５年９月時点（中間評価）、令和７年３月終了時点）　</a:t>
            </a:r>
          </a:p>
          <a:p>
            <a:r>
              <a:rPr kumimoji="1" lang="en-US" altLang="ja-JP" dirty="0"/>
              <a:t>※</a:t>
            </a:r>
            <a:r>
              <a:rPr kumimoji="1" lang="ja-JP" altLang="en-US" dirty="0"/>
              <a:t>本項目で</a:t>
            </a:r>
            <a:r>
              <a:rPr kumimoji="1" lang="en-US" altLang="ja-JP" dirty="0"/>
              <a:t>1p</a:t>
            </a:r>
            <a:r>
              <a:rPr kumimoji="1" lang="ja-JP" altLang="en-US" dirty="0"/>
              <a:t>まで可、デザインは自由</a:t>
            </a:r>
            <a:endParaRPr kumimoji="1" lang="en-US" altLang="ja-JP" dirty="0"/>
          </a:p>
          <a:p>
            <a:r>
              <a:rPr kumimoji="1" lang="en-US" altLang="ja-JP" dirty="0"/>
              <a:t>*****************************************</a:t>
            </a:r>
          </a:p>
          <a:p>
            <a:endParaRPr kumimoji="1" lang="en-US" altLang="ja-JP" dirty="0"/>
          </a:p>
          <a:p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49062"/>
            <a:fld id="{23778800-8EE9-42C6-88F5-04917186B336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49062"/>
              <a:t>6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436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8D85-408C-4313-A839-C79F6CEFEDFE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9C477-5CFB-4E8F-B477-AF2E93B602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2037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FA8E-780C-40BB-B4F8-500F6CAF86D7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9C477-5CFB-4E8F-B477-AF2E93B602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0724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97D6-D391-4FAD-83E9-19F331FF99F6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9C477-5CFB-4E8F-B477-AF2E93B602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7615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E5590-0F68-4AAB-A5EF-AECE49A98B7E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9C477-5CFB-4E8F-B477-AF2E93B602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1765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BCFF-0519-4502-B8AF-899E3419BCA3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9C477-5CFB-4E8F-B477-AF2E93B602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6422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2DC9E-621F-4785-AA9E-4B023AF3DD21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9C477-5CFB-4E8F-B477-AF2E93B602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2634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4F96-BEC0-4577-AFF6-06AB5D7E78CB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9C477-5CFB-4E8F-B477-AF2E93B602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926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12C46-BAA8-4EA1-999E-4593C1ECC2F0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9C477-5CFB-4E8F-B477-AF2E93B602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7728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7596-0B9E-4AB7-8759-0EA9D43CC69C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9C477-5CFB-4E8F-B477-AF2E93B602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624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CC59-46DA-4C81-864C-CD610ECE5538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9C477-5CFB-4E8F-B477-AF2E93B602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8803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C4CFD-51C8-4070-9BD6-BF01BE964C61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9C477-5CFB-4E8F-B477-AF2E93B602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6985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0839A-3FFF-4DBF-8B2B-54CB2D4E7520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9C477-5CFB-4E8F-B477-AF2E93B602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455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-14176" y="0"/>
            <a:ext cx="9144001" cy="68157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3600" dirty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1. Cover</a:t>
            </a:r>
            <a:endParaRPr lang="en-US" altLang="ja-JP" sz="3200" dirty="0">
              <a:solidFill>
                <a:schemeClr val="bg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224" y="682590"/>
            <a:ext cx="9144001" cy="8321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6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* This item can be up to </a:t>
            </a:r>
            <a:r>
              <a:rPr lang="ja-JP" altLang="en-US" sz="16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１</a:t>
            </a:r>
            <a:r>
              <a:rPr lang="en-US" altLang="ja-JP" sz="16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page. Basically, use the following form (font size, etc. can be modified).</a:t>
            </a:r>
            <a:r>
              <a:rPr lang="ja-JP" altLang="en-US" sz="16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
</a:t>
            </a:r>
            <a:r>
              <a:rPr lang="en-US" altLang="ja-JP" sz="16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* Thereafter, italics were removed at the time of submission.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677892" y="67397"/>
            <a:ext cx="24733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dirty="0">
                <a:solidFill>
                  <a:schemeClr val="bg1"/>
                </a:solidFill>
              </a:rPr>
              <a:t>(Form 8)</a:t>
            </a:r>
          </a:p>
          <a:p>
            <a:pPr algn="ctr"/>
            <a:r>
              <a:rPr lang="en-US" altLang="ja-JP" sz="1600" b="1" dirty="0">
                <a:solidFill>
                  <a:schemeClr val="bg1"/>
                </a:solidFill>
              </a:rPr>
              <a:t>For International Quotas</a:t>
            </a:r>
            <a:endParaRPr lang="ja-JP" altLang="en-US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26813E7B-3ACE-C35F-97A4-1ECDB82A7D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9485"/>
              </p:ext>
            </p:extLst>
          </p:nvPr>
        </p:nvGraphicFramePr>
        <p:xfrm>
          <a:off x="0" y="1545181"/>
          <a:ext cx="9129826" cy="5375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9972">
                  <a:extLst>
                    <a:ext uri="{9D8B030D-6E8A-4147-A177-3AD203B41FA5}">
                      <a16:colId xmlns:a16="http://schemas.microsoft.com/office/drawing/2014/main" val="202982848"/>
                    </a:ext>
                  </a:extLst>
                </a:gridCol>
                <a:gridCol w="6719854">
                  <a:extLst>
                    <a:ext uri="{9D8B030D-6E8A-4147-A177-3AD203B41FA5}">
                      <a16:colId xmlns:a16="http://schemas.microsoft.com/office/drawing/2014/main" val="760964914"/>
                    </a:ext>
                  </a:extLst>
                </a:gridCol>
              </a:tblGrid>
              <a:tr h="44429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item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detail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9196789"/>
                  </a:ext>
                </a:extLst>
              </a:tr>
              <a:tr h="62201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Fields of application</a:t>
                      </a:r>
                      <a:endParaRPr kumimoji="1" lang="ja-JP" altLang="en-US" sz="1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ja-JP" sz="16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*Selection of the 4 research fields(Manufacturing, Health care, Agri </a:t>
                      </a:r>
                      <a:r>
                        <a:rPr lang="en-US" altLang="ja-JP" sz="1600" i="1" dirty="0" err="1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Fish,Carbon</a:t>
                      </a:r>
                      <a:r>
                        <a:rPr lang="en-US" altLang="ja-JP" sz="16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Neutrality )</a:t>
                      </a:r>
                      <a:r>
                        <a:rPr kumimoji="1" lang="en-US" altLang="ja-JP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1" lang="ja-JP" altLang="en-US" sz="1600" i="1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2950912"/>
                  </a:ext>
                </a:extLst>
              </a:tr>
              <a:tr h="62201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Title of  Research Theme</a:t>
                      </a:r>
                      <a:endParaRPr kumimoji="1" lang="ja-JP" altLang="en-US" sz="1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*Fill in your research theme</a:t>
                      </a:r>
                      <a:endParaRPr lang="en-US" altLang="ja-JP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2535705"/>
                  </a:ext>
                </a:extLst>
              </a:tr>
              <a:tr h="7184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Research Leader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ja-JP" sz="16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* Fill your affiliation, position, and name (Fill one person for this item, but do not specify university or company etc.)</a:t>
                      </a:r>
                      <a:endParaRPr lang="en-US" altLang="ja-JP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9907616"/>
                  </a:ext>
                </a:extLst>
              </a:tr>
              <a:tr h="83061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Commercialization Leader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ja-JP" sz="16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*Fill in your affiliation, position, and name (set for each development target, no limit on the number of people, companies only)</a:t>
                      </a:r>
                      <a:endParaRPr lang="en-US" altLang="ja-JP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8125221"/>
                  </a:ext>
                </a:extLst>
              </a:tr>
              <a:tr h="208913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Research Participating Organization</a:t>
                      </a:r>
                      <a:endParaRPr kumimoji="1" lang="ja-JP" altLang="en-US" sz="1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*Fill in the names of participating organizations other than research leaders and commercialization leaders.
※After the name of the participating organization, the following is noted.
Small and medium-sized companies are ●, medium-sized companies are </a:t>
                      </a:r>
                      <a:r>
                        <a:rPr lang="ja-JP" altLang="en-US" sz="16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</a:t>
                      </a:r>
                      <a:r>
                        <a:rPr lang="en-US" altLang="ja-JP" sz="16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, startups are ▲, overseas universities and research institutes are ★</a:t>
                      </a:r>
                      <a:endParaRPr kumimoji="1" lang="en-US" altLang="ja-JP" sz="1600" i="1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1695449"/>
                  </a:ext>
                </a:extLst>
              </a:tr>
            </a:tbl>
          </a:graphicData>
        </a:graphic>
      </p:graphicFrame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8A2D198-17FB-B88B-9EFB-2F2D742D4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93825" y="6506627"/>
            <a:ext cx="2057400" cy="365125"/>
          </a:xfrm>
        </p:spPr>
        <p:txBody>
          <a:bodyPr/>
          <a:lstStyle/>
          <a:p>
            <a:fld id="{E9D9C477-5CFB-4E8F-B477-AF2E93B6023D}" type="slidenum">
              <a:rPr kumimoji="1" lang="ja-JP" altLang="en-US" sz="200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fld>
            <a:endParaRPr kumimoji="1" lang="ja-JP" altLang="en-US" sz="2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7582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C03E14-4465-33CC-62D7-EC1B39A010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68A4ECD-F110-7293-15CC-23445C1B7272}"/>
              </a:ext>
            </a:extLst>
          </p:cNvPr>
          <p:cNvSpPr/>
          <p:nvPr/>
        </p:nvSpPr>
        <p:spPr>
          <a:xfrm>
            <a:off x="1136072" y="1129553"/>
            <a:ext cx="8007928" cy="3937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altLang="ja-JP" sz="3200" dirty="0">
              <a:solidFill>
                <a:schemeClr val="bg1">
                  <a:lumMod val="50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13F50B6-90C0-C3F7-25C9-D7284B992E2A}"/>
              </a:ext>
            </a:extLst>
          </p:cNvPr>
          <p:cNvSpPr/>
          <p:nvPr/>
        </p:nvSpPr>
        <p:spPr>
          <a:xfrm>
            <a:off x="-6929" y="702894"/>
            <a:ext cx="9144000" cy="5624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* This item can be up to 1 page. Be sure to incorporate the following elements: Lines and images are added to the design as appropriate.</a:t>
            </a:r>
            <a:r>
              <a:rPr lang="ja-JP" altLang="en-US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。　</a:t>
            </a:r>
            <a:endParaRPr lang="en-US" altLang="ja-JP" sz="1400" i="1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400" i="1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A23590A-2F6B-8312-554B-13E5725ADA4A}"/>
              </a:ext>
            </a:extLst>
          </p:cNvPr>
          <p:cNvSpPr/>
          <p:nvPr/>
        </p:nvSpPr>
        <p:spPr>
          <a:xfrm>
            <a:off x="-12879" y="0"/>
            <a:ext cx="9144001" cy="68157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3600" dirty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2. Overall view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3BB2E3A-D4F9-1055-7623-21AC2F34D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49696"/>
            <a:ext cx="2057400" cy="365125"/>
          </a:xfrm>
        </p:spPr>
        <p:txBody>
          <a:bodyPr/>
          <a:lstStyle/>
          <a:p>
            <a:fld id="{E9D9C477-5CFB-4E8F-B477-AF2E93B6023D}" type="slidenum">
              <a:rPr kumimoji="1" lang="ja-JP" altLang="en-US" sz="200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fld>
            <a:endParaRPr kumimoji="1" lang="ja-JP" altLang="en-US" sz="2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0133BC4-BDEA-97F6-5B30-50C3B2F3ED97}"/>
              </a:ext>
            </a:extLst>
          </p:cNvPr>
          <p:cNvSpPr/>
          <p:nvPr/>
        </p:nvSpPr>
        <p:spPr>
          <a:xfrm>
            <a:off x="-12878" y="1523309"/>
            <a:ext cx="9144000" cy="37754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altLang="ja-JP" sz="1400" i="1" dirty="0">
              <a:solidFill>
                <a:schemeClr val="bg1">
                  <a:lumMod val="50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【Structure】 Development system and roles (all participating organizations)
</a:t>
            </a:r>
            <a:r>
              <a:rPr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
・</a:t>
            </a:r>
            <a:r>
              <a:rPr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【Background, Issues, and Research Themes】
</a:t>
            </a:r>
            <a:r>
              <a:rPr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</a:t>
            </a:r>
            <a:r>
              <a:rPr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The social background, the status of related industries, the latest technological developments, related issues, and R&amp;D themes set from these
</a:t>
            </a:r>
          </a:p>
          <a:p>
            <a:r>
              <a:rPr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【Objective】 What will be completed (all development targets) and goals set based on the latest </a:t>
            </a:r>
            <a:r>
              <a:rPr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</a:t>
            </a:r>
            <a:endParaRPr lang="en-US" altLang="ja-JP" sz="1400" i="1" dirty="0">
              <a:solidFill>
                <a:schemeClr val="bg1">
                  <a:lumMod val="50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　</a:t>
            </a:r>
            <a:r>
              <a:rPr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technological development status
</a:t>
            </a:r>
            <a:r>
              <a:rPr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【Means】</a:t>
            </a:r>
            <a:r>
              <a:rPr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Seeds to be utilized, international superiority, patents held, implementation contents, </a:t>
            </a:r>
            <a:r>
              <a:rPr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</a:t>
            </a:r>
            <a:endParaRPr lang="en-US" altLang="ja-JP" sz="1400" i="1" dirty="0">
              <a:solidFill>
                <a:schemeClr val="bg1">
                  <a:lumMod val="50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</a:t>
            </a:r>
            <a:r>
              <a:rPr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methods, and goals for solving problems and their innovation
</a:t>
            </a:r>
            <a:r>
              <a:rPr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
・</a:t>
            </a:r>
            <a:r>
              <a:rPr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【Prospect】 Business plan of participating companies after the completion of R&amp;D
</a:t>
            </a:r>
            <a:r>
              <a:rPr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
・</a:t>
            </a:r>
            <a:r>
              <a:rPr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【Prospect】 Contribution to Aichi Prefecture industry</a:t>
            </a:r>
          </a:p>
          <a:p>
            <a:r>
              <a:rPr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
</a:t>
            </a:r>
            <a:r>
              <a:rPr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【Prospect】 Human Resource Development</a:t>
            </a:r>
          </a:p>
        </p:txBody>
      </p:sp>
    </p:spTree>
    <p:extLst>
      <p:ext uri="{BB962C8B-B14F-4D97-AF65-F5344CB8AC3E}">
        <p14:creationId xmlns:p14="http://schemas.microsoft.com/office/powerpoint/2010/main" val="1135405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/>
        </p:nvSpPr>
        <p:spPr>
          <a:xfrm>
            <a:off x="-1" y="732532"/>
            <a:ext cx="9144000" cy="5021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※ This item can be up to 2 page. Be sure to incorporate the following elements: Line drawings and image drawings are added to the design as appropriate.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-1" y="-2698"/>
            <a:ext cx="9144001" cy="68157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3200" dirty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3. Background and Issues of Research Themes</a:t>
            </a:r>
            <a:endParaRPr lang="en-US" altLang="ja-JP" sz="1400" dirty="0">
              <a:solidFill>
                <a:schemeClr val="bg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63B377-64CF-A73C-A693-5FFE61E06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79455" y="6523375"/>
            <a:ext cx="2057400" cy="365125"/>
          </a:xfrm>
        </p:spPr>
        <p:txBody>
          <a:bodyPr/>
          <a:lstStyle/>
          <a:p>
            <a:fld id="{E9D9C477-5CFB-4E8F-B477-AF2E93B6023D}" type="slidenum">
              <a:rPr kumimoji="1" lang="ja-JP" altLang="en-US" sz="200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3</a:t>
            </a:fld>
            <a:endParaRPr kumimoji="1" lang="ja-JP" altLang="en-US" sz="2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AFA60EC-F8AF-549A-F1D0-4F4214D66842}"/>
              </a:ext>
            </a:extLst>
          </p:cNvPr>
          <p:cNvSpPr/>
          <p:nvPr/>
        </p:nvSpPr>
        <p:spPr>
          <a:xfrm>
            <a:off x="-12878" y="1523309"/>
            <a:ext cx="9144000" cy="37754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altLang="ja-JP" sz="1400" i="1" dirty="0">
              <a:solidFill>
                <a:schemeClr val="bg1">
                  <a:lumMod val="50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</a:t>
            </a:r>
            <a:r>
              <a:rPr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en-US" altLang="ja-JP" sz="1400" i="1" dirty="0" err="1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Background】Social</a:t>
            </a:r>
            <a:r>
              <a:rPr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Background and Status of Related Industries</a:t>
            </a:r>
          </a:p>
          <a:p>
            <a:r>
              <a:rPr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</a:t>
            </a:r>
            <a:endParaRPr lang="en-US" altLang="ja-JP" sz="1400" i="1" dirty="0">
              <a:solidFill>
                <a:schemeClr val="bg1">
                  <a:lumMod val="50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</a:t>
            </a:r>
            <a:r>
              <a:rPr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【Technology </a:t>
            </a:r>
            <a:r>
              <a:rPr lang="en-US" altLang="ja-JP" sz="1400" i="1" dirty="0" err="1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Trends】Latest</a:t>
            </a:r>
            <a:r>
              <a:rPr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Technological Development Status and Challenges</a:t>
            </a:r>
          </a:p>
          <a:p>
            <a:endParaRPr lang="en-US" altLang="ja-JP" sz="1400" i="1" dirty="0">
              <a:solidFill>
                <a:schemeClr val="bg1">
                  <a:lumMod val="50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</a:t>
            </a:r>
            <a:r>
              <a:rPr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【Industry-Academia </a:t>
            </a:r>
            <a:r>
              <a:rPr lang="en-US" altLang="ja-JP" sz="1400" i="1" dirty="0" err="1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Collaboration】Inevitability</a:t>
            </a:r>
            <a:r>
              <a:rPr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to work on cross-industry, open innovation</a:t>
            </a:r>
          </a:p>
        </p:txBody>
      </p:sp>
    </p:spTree>
    <p:extLst>
      <p:ext uri="{BB962C8B-B14F-4D97-AF65-F5344CB8AC3E}">
        <p14:creationId xmlns:p14="http://schemas.microsoft.com/office/powerpoint/2010/main" val="1148221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5AE699-F56C-712F-6048-469970FDBF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8B598A-6A73-7F2A-0C99-015DF986EFEE}"/>
              </a:ext>
            </a:extLst>
          </p:cNvPr>
          <p:cNvSpPr/>
          <p:nvPr/>
        </p:nvSpPr>
        <p:spPr>
          <a:xfrm>
            <a:off x="1136072" y="1129553"/>
            <a:ext cx="8007928" cy="3937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altLang="ja-JP" sz="3200" dirty="0">
              <a:solidFill>
                <a:schemeClr val="bg1">
                  <a:lumMod val="50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09F6DF8-45CC-A783-E416-455DC451FFB3}"/>
              </a:ext>
            </a:extLst>
          </p:cNvPr>
          <p:cNvSpPr/>
          <p:nvPr/>
        </p:nvSpPr>
        <p:spPr>
          <a:xfrm>
            <a:off x="1" y="882071"/>
            <a:ext cx="9144000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* </a:t>
            </a:r>
            <a:r>
              <a:rPr lang="en-US" altLang="ja-JP" sz="1400" i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This item can be up to 2 page</a:t>
            </a:r>
            <a:r>
              <a:rPr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. Basically, use the following form (font size, etc. can be modified).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9903B6B-AF2C-5B7A-BF25-88DC2E2BE161}"/>
              </a:ext>
            </a:extLst>
          </p:cNvPr>
          <p:cNvSpPr/>
          <p:nvPr/>
        </p:nvSpPr>
        <p:spPr>
          <a:xfrm>
            <a:off x="-1" y="-2698"/>
            <a:ext cx="9144001" cy="86303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2400" dirty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4. Latest Initiatives, Benchmarks, and Target Targeting in the World</a:t>
            </a:r>
            <a:endParaRPr lang="en-US" altLang="ja-JP" sz="2800" dirty="0">
              <a:solidFill>
                <a:schemeClr val="bg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DD44A30-78B7-9C09-8669-208D9EC2B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598" y="6461297"/>
            <a:ext cx="2057400" cy="365125"/>
          </a:xfrm>
        </p:spPr>
        <p:txBody>
          <a:bodyPr/>
          <a:lstStyle/>
          <a:p>
            <a:fld id="{E9D9C477-5CFB-4E8F-B477-AF2E93B6023D}" type="slidenum">
              <a:rPr kumimoji="1" lang="ja-JP" altLang="en-US" sz="200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4</a:t>
            </a:fld>
            <a:endParaRPr kumimoji="1" lang="ja-JP" altLang="en-US" sz="2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0599EC4A-11D9-B2D7-3D3C-D1BE750076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138198"/>
              </p:ext>
            </p:extLst>
          </p:nvPr>
        </p:nvGraphicFramePr>
        <p:xfrm>
          <a:off x="198077" y="1286539"/>
          <a:ext cx="8544646" cy="5414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2396">
                  <a:extLst>
                    <a:ext uri="{9D8B030D-6E8A-4147-A177-3AD203B41FA5}">
                      <a16:colId xmlns:a16="http://schemas.microsoft.com/office/drawing/2014/main" val="365015557"/>
                    </a:ext>
                  </a:extLst>
                </a:gridCol>
                <a:gridCol w="2176527">
                  <a:extLst>
                    <a:ext uri="{9D8B030D-6E8A-4147-A177-3AD203B41FA5}">
                      <a16:colId xmlns:a16="http://schemas.microsoft.com/office/drawing/2014/main" val="372994993"/>
                    </a:ext>
                  </a:extLst>
                </a:gridCol>
                <a:gridCol w="2256397">
                  <a:extLst>
                    <a:ext uri="{9D8B030D-6E8A-4147-A177-3AD203B41FA5}">
                      <a16:colId xmlns:a16="http://schemas.microsoft.com/office/drawing/2014/main" val="3081715690"/>
                    </a:ext>
                  </a:extLst>
                </a:gridCol>
                <a:gridCol w="2259326">
                  <a:extLst>
                    <a:ext uri="{9D8B030D-6E8A-4147-A177-3AD203B41FA5}">
                      <a16:colId xmlns:a16="http://schemas.microsoft.com/office/drawing/2014/main" val="733499677"/>
                    </a:ext>
                  </a:extLst>
                </a:gridCol>
              </a:tblGrid>
              <a:tr h="6210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Development Targets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Benchmark Results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Goals (Outputs)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Future Prospects
(Outcome)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4491249"/>
                  </a:ext>
                </a:extLst>
              </a:tr>
              <a:tr h="19519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4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Development of technology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We have a track record of achieving </a:t>
                      </a:r>
                      <a:r>
                        <a:rPr lang="ja-JP" altLang="en-US" sz="14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</a:t>
                      </a:r>
                      <a:r>
                        <a:rPr lang="en-US" altLang="ja-JP" sz="14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% of </a:t>
                      </a:r>
                      <a:r>
                        <a:rPr lang="ja-JP" altLang="en-US" sz="14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</a:t>
                      </a:r>
                      <a:r>
                        <a:rPr lang="en-US" altLang="ja-JP" sz="14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% of </a:t>
                      </a:r>
                      <a:r>
                        <a:rPr lang="ja-JP" altLang="en-US" sz="14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〇〇〇</a:t>
                      </a:r>
                      <a:r>
                        <a:rPr lang="en-US" altLang="ja-JP" sz="14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conductivity at XX University in the U.S. and product development (XX) in collaboration with XX companies.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kumimoji="1" lang="en-US" altLang="ja-JP" sz="14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Achieve </a:t>
                      </a:r>
                      <a:r>
                        <a:rPr kumimoji="1" lang="ja-JP" altLang="en-US" sz="14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</a:t>
                      </a:r>
                      <a:r>
                        <a:rPr kumimoji="1" lang="en-US" altLang="ja-JP" sz="14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% conductivity and launch by participating organizations using the same technology.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kumimoji="1" lang="en-US" altLang="ja-JP" sz="14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by strengthening the industry of </a:t>
                      </a:r>
                      <a:r>
                        <a:rPr kumimoji="1" lang="ja-JP" altLang="en-US" sz="14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kumimoji="1" lang="en-US" altLang="ja-JP" sz="14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in this prefecture by utilizing </a:t>
                      </a:r>
                      <a:r>
                        <a:rPr kumimoji="1" lang="ja-JP" altLang="en-US" sz="14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kumimoji="1" lang="en-US" altLang="ja-JP" sz="14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conductivity materials at the highest level in the world, </a:t>
                      </a:r>
                      <a:r>
                        <a:rPr kumimoji="1" lang="ja-JP" altLang="en-US" sz="14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kumimoji="1" lang="en-US" altLang="ja-JP" sz="14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by diverting technology to </a:t>
                      </a:r>
                      <a:r>
                        <a:rPr kumimoji="1" lang="ja-JP" altLang="en-US" sz="14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</a:t>
                      </a:r>
                      <a:r>
                        <a:rPr kumimoji="1" lang="en-US" altLang="ja-JP" sz="14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.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2934751"/>
                  </a:ext>
                </a:extLst>
              </a:tr>
              <a:tr h="15083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6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design and system construction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Built a </a:t>
                      </a:r>
                      <a:r>
                        <a:rPr kumimoji="1" lang="ja-JP" altLang="en-US" sz="16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kumimoji="1" lang="en-US" altLang="ja-JP" sz="16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system with an error of 00 or less using </a:t>
                      </a:r>
                      <a:r>
                        <a:rPr kumimoji="1" lang="ja-JP" altLang="en-US" sz="16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kumimoji="1" lang="en-US" altLang="ja-JP" sz="16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simulation technology at </a:t>
                      </a:r>
                      <a:r>
                        <a:rPr kumimoji="1" lang="ja-JP" altLang="en-US" sz="16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kumimoji="1" lang="en-US" altLang="ja-JP" sz="16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company in Germany.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Achievement of error </a:t>
                      </a:r>
                      <a:r>
                        <a:rPr lang="ja-JP" altLang="en-US" sz="16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6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or less by utilizing </a:t>
                      </a:r>
                      <a:r>
                        <a:rPr lang="ja-JP" altLang="en-US" sz="16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6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simulation technology using unique </a:t>
                      </a:r>
                      <a:r>
                        <a:rPr lang="ja-JP" altLang="en-US" sz="16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</a:t>
                      </a:r>
                      <a:r>
                        <a:rPr lang="en-US" altLang="ja-JP" sz="16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.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Global expansion by installing </a:t>
                      </a:r>
                      <a:r>
                        <a:rPr lang="ja-JP" altLang="en-US" sz="16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6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simulation technology in </a:t>
                      </a:r>
                      <a:r>
                        <a:rPr lang="ja-JP" altLang="en-US" sz="16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6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companies.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6299298"/>
                  </a:ext>
                </a:extLst>
              </a:tr>
              <a:tr h="12083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i="1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・・・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982088"/>
                  </a:ext>
                </a:extLst>
              </a:tr>
            </a:tbl>
          </a:graphicData>
        </a:graphic>
      </p:graphicFrame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6C281C0-3701-476F-BA8B-CD3520F9ADE6}"/>
              </a:ext>
            </a:extLst>
          </p:cNvPr>
          <p:cNvSpPr/>
          <p:nvPr/>
        </p:nvSpPr>
        <p:spPr>
          <a:xfrm>
            <a:off x="2899390" y="3018518"/>
            <a:ext cx="44812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>
                <a:ln w="1016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Filling in image</a:t>
            </a:r>
            <a:endParaRPr lang="ja-JP" altLang="en-US" sz="5400" b="1" dirty="0">
              <a:ln w="1016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0192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/>
        </p:nvSpPr>
        <p:spPr>
          <a:xfrm>
            <a:off x="1" y="992914"/>
            <a:ext cx="9144000" cy="54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* This item can be up to 2 page. Basically, use the following form (font size, etc. can be modified). Image diagrams, graphs, tables, etc. are added as appropriate.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-1" y="-2698"/>
            <a:ext cx="9144001" cy="99098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3200" dirty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5. Research seeds, international superiority, and research content as weapons</a:t>
            </a: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DC1F499F-F360-F58A-BE19-06085A666C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894446"/>
              </p:ext>
            </p:extLst>
          </p:nvPr>
        </p:nvGraphicFramePr>
        <p:xfrm>
          <a:off x="70029" y="1533244"/>
          <a:ext cx="8953898" cy="5353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226">
                  <a:extLst>
                    <a:ext uri="{9D8B030D-6E8A-4147-A177-3AD203B41FA5}">
                      <a16:colId xmlns:a16="http://schemas.microsoft.com/office/drawing/2014/main" val="4272752263"/>
                    </a:ext>
                  </a:extLst>
                </a:gridCol>
                <a:gridCol w="1431636">
                  <a:extLst>
                    <a:ext uri="{9D8B030D-6E8A-4147-A177-3AD203B41FA5}">
                      <a16:colId xmlns:a16="http://schemas.microsoft.com/office/drawing/2014/main" val="180940518"/>
                    </a:ext>
                  </a:extLst>
                </a:gridCol>
                <a:gridCol w="1348509">
                  <a:extLst>
                    <a:ext uri="{9D8B030D-6E8A-4147-A177-3AD203B41FA5}">
                      <a16:colId xmlns:a16="http://schemas.microsoft.com/office/drawing/2014/main" val="1889564033"/>
                    </a:ext>
                  </a:extLst>
                </a:gridCol>
                <a:gridCol w="2519940">
                  <a:extLst>
                    <a:ext uri="{9D8B030D-6E8A-4147-A177-3AD203B41FA5}">
                      <a16:colId xmlns:a16="http://schemas.microsoft.com/office/drawing/2014/main" val="2080566814"/>
                    </a:ext>
                  </a:extLst>
                </a:gridCol>
                <a:gridCol w="2541587">
                  <a:extLst>
                    <a:ext uri="{9D8B030D-6E8A-4147-A177-3AD203B41FA5}">
                      <a16:colId xmlns:a16="http://schemas.microsoft.com/office/drawing/2014/main" val="2989329518"/>
                    </a:ext>
                  </a:extLst>
                </a:gridCol>
              </a:tblGrid>
              <a:tr h="16611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Development Targets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Goals (Outputs)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Challenges to achieve the goal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Research seeds to be utilized (patents, international superiority) (holding institution)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Research content using seeds (Innovation)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2728655"/>
                  </a:ext>
                </a:extLst>
              </a:tr>
              <a:tr h="14862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Development of technology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kumimoji="1"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Achieve </a:t>
                      </a:r>
                      <a:r>
                        <a:rPr kumimoji="1"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</a:t>
                      </a:r>
                      <a:r>
                        <a:rPr kumimoji="1"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% conductivity and launch by participating organizations using the same technology.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Conductivity is a bottleneck, and in order to solve it, it is necessary to increase </a:t>
                      </a:r>
                      <a:r>
                        <a:rPr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to </a:t>
                      </a:r>
                      <a:r>
                        <a:rPr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</a:t>
                      </a:r>
                      <a:r>
                        <a:rPr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.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・〇〇</a:t>
                      </a:r>
                      <a:r>
                        <a:rPr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Technology for </a:t>
                      </a:r>
                      <a:r>
                        <a:rPr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</a:t>
                      </a:r>
                      <a:r>
                        <a:rPr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(</a:t>
                      </a:r>
                      <a:r>
                        <a:rPr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</a:t>
                      </a:r>
                      <a:r>
                        <a:rPr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Laboratory, 00 University)</a:t>
                      </a:r>
                    </a:p>
                    <a:p>
                      <a:r>
                        <a:rPr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・</a:t>
                      </a:r>
                      <a:r>
                        <a:rPr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Patent (No.)(</a:t>
                      </a:r>
                      <a:r>
                        <a:rPr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</a:t>
                      </a:r>
                      <a:r>
                        <a:rPr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) for </a:t>
                      </a:r>
                      <a:r>
                        <a:rPr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In order to achieve the bottleneck for achieving </a:t>
                      </a:r>
                      <a:r>
                        <a:rPr kumimoji="1"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kumimoji="1"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conductivity, we will proceed with experiments using the </a:t>
                      </a:r>
                      <a:r>
                        <a:rPr kumimoji="1"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kumimoji="1"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method in cooperation with </a:t>
                      </a:r>
                      <a:r>
                        <a:rPr kumimoji="1"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kumimoji="1"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companies.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5606589"/>
                  </a:ext>
                </a:extLst>
              </a:tr>
              <a:tr h="14029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design and system construction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Achievement of error </a:t>
                      </a:r>
                      <a:r>
                        <a:rPr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or less by utilizing </a:t>
                      </a:r>
                      <a:r>
                        <a:rPr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simulation technology using unique </a:t>
                      </a:r>
                      <a:r>
                        <a:rPr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</a:t>
                      </a:r>
                      <a:r>
                        <a:rPr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.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In order to use </a:t>
                      </a:r>
                      <a:r>
                        <a:rPr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for </a:t>
                      </a:r>
                      <a:r>
                        <a:rPr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simulation technology, it is necessary to clear </a:t>
                      </a:r>
                      <a:r>
                        <a:rPr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</a:t>
                      </a:r>
                      <a:r>
                        <a:rPr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.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・〇〇 </a:t>
                      </a:r>
                      <a:r>
                        <a:rPr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know-how related to </a:t>
                      </a:r>
                      <a:r>
                        <a:rPr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development (</a:t>
                      </a:r>
                      <a:r>
                        <a:rPr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Co., Ltd.)
</a:t>
                      </a:r>
                      <a:r>
                        <a:rPr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・</a:t>
                      </a:r>
                      <a:r>
                        <a:rPr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Realization of </a:t>
                      </a:r>
                      <a:r>
                        <a:rPr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error </a:t>
                      </a:r>
                      <a:r>
                        <a:rPr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(joint research results with </a:t>
                      </a:r>
                      <a:r>
                        <a:rPr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company in the United States)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In order to solve </a:t>
                      </a:r>
                      <a:r>
                        <a:rPr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</a:t>
                      </a:r>
                      <a:r>
                        <a:rPr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, which is an issue for the use of </a:t>
                      </a:r>
                      <a:r>
                        <a:rPr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simulations, </a:t>
                      </a:r>
                      <a:r>
                        <a:rPr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〇〇 </a:t>
                      </a:r>
                      <a:r>
                        <a:rPr lang="en-US" altLang="ja-JP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calculation using a new algorithm will be implemented</a:t>
                      </a:r>
                      <a:r>
                        <a:rPr lang="ja-JP" alt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。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0229179"/>
                  </a:ext>
                </a:extLst>
              </a:tr>
              <a:tr h="658951"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8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8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7637836"/>
                  </a:ext>
                </a:extLst>
              </a:tr>
            </a:tbl>
          </a:graphicData>
        </a:graphic>
      </p:graphicFrame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978A26B-10F6-6FBB-8D73-717392522066}"/>
              </a:ext>
            </a:extLst>
          </p:cNvPr>
          <p:cNvSpPr/>
          <p:nvPr/>
        </p:nvSpPr>
        <p:spPr>
          <a:xfrm>
            <a:off x="2438825" y="2628064"/>
            <a:ext cx="44812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>
                <a:ln w="1016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Filling in image</a:t>
            </a:r>
            <a:endParaRPr lang="ja-JP" altLang="en-US" sz="5400" b="1" dirty="0">
              <a:ln w="1016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561AD957-4956-0E19-7118-553680D95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E9D9C477-5CFB-4E8F-B477-AF2E93B6023D}" type="slidenum">
              <a:rPr kumimoji="1" lang="ja-JP" altLang="en-US" sz="200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5</a:t>
            </a:fld>
            <a:endParaRPr kumimoji="1" lang="ja-JP" altLang="en-US" sz="2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9952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1126836" y="1814600"/>
            <a:ext cx="8007928" cy="3937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n-cs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-1" y="-2698"/>
            <a:ext cx="9144001" cy="68157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lvl="0">
              <a:defRPr/>
            </a:pPr>
            <a:r>
              <a:rPr lang="en-US" altLang="ja-JP" sz="3200" dirty="0">
                <a:solidFill>
                  <a:prstClr val="white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6. Roadmap</a:t>
            </a: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+mn-cs"/>
            </a:endParaRPr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E0EE0683-7CC8-4C45-BA49-E6088A665E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536960"/>
              </p:ext>
            </p:extLst>
          </p:nvPr>
        </p:nvGraphicFramePr>
        <p:xfrm>
          <a:off x="87530" y="1375609"/>
          <a:ext cx="8891092" cy="49606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6547">
                  <a:extLst>
                    <a:ext uri="{9D8B030D-6E8A-4147-A177-3AD203B41FA5}">
                      <a16:colId xmlns:a16="http://schemas.microsoft.com/office/drawing/2014/main" val="1246253593"/>
                    </a:ext>
                  </a:extLst>
                </a:gridCol>
                <a:gridCol w="1706465">
                  <a:extLst>
                    <a:ext uri="{9D8B030D-6E8A-4147-A177-3AD203B41FA5}">
                      <a16:colId xmlns:a16="http://schemas.microsoft.com/office/drawing/2014/main" val="47347176"/>
                    </a:ext>
                  </a:extLst>
                </a:gridCol>
                <a:gridCol w="1679520">
                  <a:extLst>
                    <a:ext uri="{9D8B030D-6E8A-4147-A177-3AD203B41FA5}">
                      <a16:colId xmlns:a16="http://schemas.microsoft.com/office/drawing/2014/main" val="3906041730"/>
                    </a:ext>
                  </a:extLst>
                </a:gridCol>
                <a:gridCol w="1679520">
                  <a:extLst>
                    <a:ext uri="{9D8B030D-6E8A-4147-A177-3AD203B41FA5}">
                      <a16:colId xmlns:a16="http://schemas.microsoft.com/office/drawing/2014/main" val="2608161136"/>
                    </a:ext>
                  </a:extLst>
                </a:gridCol>
                <a:gridCol w="1679520">
                  <a:extLst>
                    <a:ext uri="{9D8B030D-6E8A-4147-A177-3AD203B41FA5}">
                      <a16:colId xmlns:a16="http://schemas.microsoft.com/office/drawing/2014/main" val="2366837015"/>
                    </a:ext>
                  </a:extLst>
                </a:gridCol>
                <a:gridCol w="1679520">
                  <a:extLst>
                    <a:ext uri="{9D8B030D-6E8A-4147-A177-3AD203B41FA5}">
                      <a16:colId xmlns:a16="http://schemas.microsoft.com/office/drawing/2014/main" val="837095423"/>
                    </a:ext>
                  </a:extLst>
                </a:gridCol>
              </a:tblGrid>
              <a:tr h="374830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Research Projects</a:t>
                      </a:r>
                      <a:endParaRPr kumimoji="1" lang="ja-JP" altLang="en-US" sz="1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2025 year</a:t>
                      </a:r>
                      <a:endParaRPr kumimoji="1" lang="ja-JP" altLang="en-US" sz="1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2026 year</a:t>
                      </a:r>
                      <a:endParaRPr kumimoji="1" lang="ja-JP" altLang="en-US" sz="1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2027 year</a:t>
                      </a:r>
                      <a:endParaRPr kumimoji="1" lang="ja-JP" altLang="en-US" sz="1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2028 year</a:t>
                      </a:r>
                      <a:endParaRPr kumimoji="1" lang="ja-JP" altLang="en-US" sz="14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387118"/>
                  </a:ext>
                </a:extLst>
              </a:tr>
              <a:tr h="1055661">
                <a:tc rowSpan="3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F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651826"/>
                  </a:ext>
                </a:extLst>
              </a:tr>
              <a:tr h="109909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FEE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742305"/>
                  </a:ext>
                </a:extLst>
              </a:tr>
              <a:tr h="614659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solidFill>
                      <a:srgbClr val="CF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666859"/>
                  </a:ext>
                </a:extLst>
              </a:tr>
              <a:tr h="605452">
                <a:tc rowSpan="3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F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128834"/>
                  </a:ext>
                </a:extLst>
              </a:tr>
              <a:tr h="60545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EFEE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182464"/>
                  </a:ext>
                </a:extLst>
              </a:tr>
              <a:tr h="60545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CF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259582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6A32EBB-FC66-4B2D-866E-49646D08E60D}"/>
              </a:ext>
            </a:extLst>
          </p:cNvPr>
          <p:cNvSpPr txBox="1"/>
          <p:nvPr/>
        </p:nvSpPr>
        <p:spPr>
          <a:xfrm>
            <a:off x="533130" y="3054705"/>
            <a:ext cx="1749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ja-JP" sz="12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Development of analysis technology for </a:t>
            </a:r>
            <a:r>
              <a:rPr kumimoji="1" lang="ja-JP" altLang="en-US" sz="12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kumimoji="1" lang="en-US" altLang="ja-JP" sz="12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materials</a:t>
            </a:r>
            <a:r>
              <a:rPr kumimoji="1" lang="ja-JP" altLang="en-US" sz="1200" b="1" i="1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</a:rPr>
              <a:t>（</a:t>
            </a:r>
            <a:r>
              <a:rPr kumimoji="1" lang="ja-JP" altLang="en-US" sz="12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kumimoji="1" lang="en-US" altLang="ja-JP" sz="12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Company</a:t>
            </a:r>
            <a:r>
              <a:rPr kumimoji="1" lang="ja-JP" altLang="en-US" sz="1200" b="1" i="1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</a:rPr>
              <a:t>）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507A754-9220-4C6D-8F33-03E5D6FA8658}"/>
              </a:ext>
            </a:extLst>
          </p:cNvPr>
          <p:cNvSpPr txBox="1"/>
          <p:nvPr/>
        </p:nvSpPr>
        <p:spPr>
          <a:xfrm>
            <a:off x="505282" y="4501697"/>
            <a:ext cx="2279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ja-JP" sz="12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Development of simulation technology for </a:t>
            </a:r>
            <a:r>
              <a:rPr kumimoji="1" lang="ja-JP" altLang="en-US" sz="12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
　</a:t>
            </a:r>
            <a:r>
              <a:rPr kumimoji="1" lang="en-US" altLang="ja-JP" sz="12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(</a:t>
            </a:r>
            <a:r>
              <a:rPr kumimoji="1" lang="ja-JP" altLang="en-US" sz="12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kumimoji="1" lang="en-US" altLang="ja-JP" sz="12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University)</a:t>
            </a:r>
            <a:endParaRPr kumimoji="1" lang="ja-JP" altLang="en-US" sz="1200" b="1" i="1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9ACAAC4-25EF-48A6-802E-369F760451E3}"/>
              </a:ext>
            </a:extLst>
          </p:cNvPr>
          <p:cNvSpPr txBox="1"/>
          <p:nvPr/>
        </p:nvSpPr>
        <p:spPr>
          <a:xfrm>
            <a:off x="529924" y="5088985"/>
            <a:ext cx="1595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ja-JP" altLang="en-US" sz="12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kumimoji="1" lang="en-US" altLang="ja-JP" sz="12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System construction
</a:t>
            </a:r>
            <a:r>
              <a:rPr kumimoji="1" lang="ja-JP" altLang="en-US" sz="12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en-US" altLang="ja-JP" sz="12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(</a:t>
            </a:r>
            <a:r>
              <a:rPr kumimoji="1" lang="ja-JP" altLang="en-US" sz="12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kumimoji="1" lang="en-US" altLang="ja-JP" sz="12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Company)</a:t>
            </a:r>
            <a:endParaRPr kumimoji="1" lang="ja-JP" altLang="en-US" sz="1200" b="1" i="1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201DBED0-E4DB-446C-A24D-17267A093431}"/>
              </a:ext>
            </a:extLst>
          </p:cNvPr>
          <p:cNvSpPr txBox="1"/>
          <p:nvPr/>
        </p:nvSpPr>
        <p:spPr>
          <a:xfrm>
            <a:off x="609805" y="1799560"/>
            <a:ext cx="1646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kumimoji="1" lang="en-US" altLang="ja-JP" sz="12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Development of </a:t>
            </a:r>
            <a:r>
              <a:rPr kumimoji="1" lang="ja-JP" altLang="en-US" sz="12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
</a:t>
            </a:r>
            <a:r>
              <a:rPr kumimoji="1" lang="en-US" altLang="ja-JP" sz="12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(</a:t>
            </a:r>
            <a:r>
              <a:rPr kumimoji="1" lang="ja-JP" altLang="en-US" sz="12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kumimoji="1" lang="en-US" altLang="ja-JP" sz="12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University)
(</a:t>
            </a:r>
            <a:r>
              <a:rPr kumimoji="1" lang="ja-JP" altLang="en-US" sz="12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kumimoji="1" lang="en-US" altLang="ja-JP" sz="12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Company)</a:t>
            </a:r>
            <a:endParaRPr kumimoji="1" lang="ja-JP" altLang="en-US" sz="1200" b="1" i="1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51" name="直線矢印コネクタ 50">
            <a:extLst>
              <a:ext uri="{FF2B5EF4-FFF2-40B4-BE49-F238E27FC236}">
                <a16:creationId xmlns:a16="http://schemas.microsoft.com/office/drawing/2014/main" id="{7FD2D4B7-82D8-446A-AE81-FBCED2B3FBF2}"/>
              </a:ext>
            </a:extLst>
          </p:cNvPr>
          <p:cNvCxnSpPr>
            <a:cxnSpLocks/>
          </p:cNvCxnSpPr>
          <p:nvPr/>
        </p:nvCxnSpPr>
        <p:spPr>
          <a:xfrm>
            <a:off x="2265795" y="1886836"/>
            <a:ext cx="165477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59D082B4-758A-4640-A6C5-202ADA509BF5}"/>
              </a:ext>
            </a:extLst>
          </p:cNvPr>
          <p:cNvSpPr txBox="1"/>
          <p:nvPr/>
        </p:nvSpPr>
        <p:spPr>
          <a:xfrm>
            <a:off x="2370755" y="1868856"/>
            <a:ext cx="14220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ja-JP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Exploration of</a:t>
            </a:r>
            <a:r>
              <a:rPr kumimoji="1" lang="ja-JP" altLang="en-US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〇〇〇</a:t>
            </a:r>
            <a:r>
              <a:rPr kumimoji="1" lang="en-US" altLang="ja-JP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Material</a:t>
            </a:r>
            <a:r>
              <a:rPr kumimoji="1" lang="ja-JP" altLang="en-US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kumimoji="1" lang="en-US" altLang="ja-JP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
【TRL2】</a:t>
            </a:r>
            <a:endParaRPr kumimoji="1" lang="en-US" altLang="ja-JP" sz="1200" i="1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506D93D4-67B2-47F1-ABD8-9292B730A412}"/>
              </a:ext>
            </a:extLst>
          </p:cNvPr>
          <p:cNvSpPr txBox="1"/>
          <p:nvPr/>
        </p:nvSpPr>
        <p:spPr>
          <a:xfrm>
            <a:off x="6717872" y="2371279"/>
            <a:ext cx="20531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ja-JP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Provision of free samples and commercialization targeting Europe</a:t>
            </a:r>
            <a:r>
              <a:rPr kumimoji="1" lang="en-US" altLang="ja-JP" sz="1200" i="1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</a:rPr>
              <a:t>【TRL8】</a:t>
            </a:r>
            <a:endParaRPr kumimoji="1" lang="ja-JP" altLang="en-US" sz="1200" i="1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64AC1AF-F4F3-4C0F-92F4-D2229798C2D9}"/>
              </a:ext>
            </a:extLst>
          </p:cNvPr>
          <p:cNvSpPr txBox="1"/>
          <p:nvPr/>
        </p:nvSpPr>
        <p:spPr>
          <a:xfrm>
            <a:off x="6907" y="1935669"/>
            <a:ext cx="615553" cy="260334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>
              <a:defRPr/>
            </a:pPr>
            <a:r>
              <a:rPr kumimoji="1" lang="ja-JP" altLang="en-US" sz="14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①</a:t>
            </a:r>
            <a:r>
              <a:rPr kumimoji="1" lang="en-US" altLang="ja-JP" sz="14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Development of </a:t>
            </a:r>
            <a:r>
              <a:rPr kumimoji="1" lang="ja-JP" altLang="en-US" sz="14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kumimoji="1" lang="en-US" altLang="ja-JP" sz="140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technology</a:t>
            </a:r>
            <a:endParaRPr kumimoji="1" lang="ja-JP" altLang="en-US" sz="1400" b="1" i="1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1DE69CB8-FC72-410F-BBCB-7A9FCC35BAFE}"/>
              </a:ext>
            </a:extLst>
          </p:cNvPr>
          <p:cNvSpPr txBox="1"/>
          <p:nvPr/>
        </p:nvSpPr>
        <p:spPr>
          <a:xfrm>
            <a:off x="-14676" y="4567904"/>
            <a:ext cx="507831" cy="181854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defRPr/>
            </a:pPr>
            <a:r>
              <a:rPr kumimoji="1" lang="ja-JP" altLang="en-US" sz="105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②</a:t>
            </a:r>
            <a:r>
              <a:rPr kumimoji="1" lang="en-US" altLang="ja-JP" sz="105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Design and system construction of </a:t>
            </a:r>
            <a:r>
              <a:rPr kumimoji="1" lang="ja-JP" altLang="en-US" sz="1050" b="1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</a:t>
            </a:r>
            <a:endParaRPr kumimoji="1" lang="ja-JP" altLang="en-US" sz="1050" b="1" i="1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AE637B0-4EBC-46B4-9793-165524D0E9AC}"/>
              </a:ext>
            </a:extLst>
          </p:cNvPr>
          <p:cNvSpPr/>
          <p:nvPr/>
        </p:nvSpPr>
        <p:spPr>
          <a:xfrm>
            <a:off x="93148" y="1752456"/>
            <a:ext cx="8891092" cy="2768079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766B835C-E690-4931-B76E-E990C964CAD6}"/>
              </a:ext>
            </a:extLst>
          </p:cNvPr>
          <p:cNvSpPr/>
          <p:nvPr/>
        </p:nvSpPr>
        <p:spPr>
          <a:xfrm>
            <a:off x="93148" y="4520540"/>
            <a:ext cx="8891092" cy="1815674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962262F0-9E1D-ED5D-A0F4-367BFDE615F0}"/>
              </a:ext>
            </a:extLst>
          </p:cNvPr>
          <p:cNvSpPr/>
          <p:nvPr/>
        </p:nvSpPr>
        <p:spPr>
          <a:xfrm>
            <a:off x="1" y="626251"/>
            <a:ext cx="9134763" cy="732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* This item can be up to 2 page. Basically, use the following form (font size, etc. can be modified).
* TRL must be included.</a:t>
            </a:r>
          </a:p>
        </p:txBody>
      </p:sp>
      <p:sp>
        <p:nvSpPr>
          <p:cNvPr id="13" name="スライド番号プレースホルダー 12">
            <a:extLst>
              <a:ext uri="{FF2B5EF4-FFF2-40B4-BE49-F238E27FC236}">
                <a16:creationId xmlns:a16="http://schemas.microsoft.com/office/drawing/2014/main" id="{500F11E0-838F-4AC1-0CA0-DF629ED0F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69427" y="6853466"/>
            <a:ext cx="2057400" cy="365125"/>
          </a:xfrm>
        </p:spPr>
        <p:txBody>
          <a:bodyPr/>
          <a:lstStyle/>
          <a:p>
            <a:fld id="{E9D9C477-5CFB-4E8F-B477-AF2E93B6023D}" type="slidenum">
              <a:rPr kumimoji="1" lang="ja-JP" altLang="en-US" sz="200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6</a:t>
            </a:fld>
            <a:endParaRPr kumimoji="1" lang="ja-JP" altLang="en-US" sz="2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3" name="四角形: 角を丸くする 42">
            <a:extLst>
              <a:ext uri="{FF2B5EF4-FFF2-40B4-BE49-F238E27FC236}">
                <a16:creationId xmlns:a16="http://schemas.microsoft.com/office/drawing/2014/main" id="{B6A5B696-275A-756C-51A8-F84ECC679EE6}"/>
              </a:ext>
            </a:extLst>
          </p:cNvPr>
          <p:cNvSpPr/>
          <p:nvPr/>
        </p:nvSpPr>
        <p:spPr>
          <a:xfrm>
            <a:off x="8865793" y="1122180"/>
            <a:ext cx="219283" cy="5628802"/>
          </a:xfrm>
          <a:prstGeom prst="roundRect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AAE7332D-36A0-5D90-C659-0D243EB9C6FD}"/>
              </a:ext>
            </a:extLst>
          </p:cNvPr>
          <p:cNvSpPr/>
          <p:nvPr/>
        </p:nvSpPr>
        <p:spPr>
          <a:xfrm>
            <a:off x="3822134" y="1122180"/>
            <a:ext cx="219283" cy="5628802"/>
          </a:xfrm>
          <a:prstGeom prst="roundRect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A9982B56-635E-6F2D-06B1-693EFD257DAC}"/>
              </a:ext>
            </a:extLst>
          </p:cNvPr>
          <p:cNvSpPr txBox="1"/>
          <p:nvPr/>
        </p:nvSpPr>
        <p:spPr>
          <a:xfrm>
            <a:off x="2965298" y="5191711"/>
            <a:ext cx="19079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ja-JP" sz="12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Stage Gate</a:t>
            </a:r>
            <a:endParaRPr kumimoji="1" lang="ja-JP" altLang="en-US" sz="120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5548E51-F98C-9DC9-CEE6-29071A447C32}"/>
              </a:ext>
            </a:extLst>
          </p:cNvPr>
          <p:cNvSpPr txBox="1"/>
          <p:nvPr/>
        </p:nvSpPr>
        <p:spPr>
          <a:xfrm>
            <a:off x="7940508" y="4803753"/>
            <a:ext cx="9711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ja-JP" sz="12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Termination</a:t>
            </a:r>
            <a:endParaRPr kumimoji="1" lang="en-US" altLang="ja-JP" sz="120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685AC52F-0621-6F0A-6C52-2D8924941C6F}"/>
              </a:ext>
            </a:extLst>
          </p:cNvPr>
          <p:cNvSpPr txBox="1"/>
          <p:nvPr/>
        </p:nvSpPr>
        <p:spPr>
          <a:xfrm>
            <a:off x="4117452" y="2115429"/>
            <a:ext cx="1252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ja-JP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Prototype of </a:t>
            </a:r>
            <a:r>
              <a:rPr kumimoji="1" lang="ja-JP" altLang="en-US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kumimoji="1" lang="en-US" altLang="ja-JP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material</a:t>
            </a:r>
            <a:r>
              <a:rPr kumimoji="1" lang="en-US" altLang="ja-JP" sz="1200" i="1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</a:rPr>
              <a:t>【TRL5】</a:t>
            </a: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A92BF641-C63D-136D-5ACD-F281ADFDCC36}"/>
              </a:ext>
            </a:extLst>
          </p:cNvPr>
          <p:cNvSpPr txBox="1"/>
          <p:nvPr/>
        </p:nvSpPr>
        <p:spPr>
          <a:xfrm>
            <a:off x="2216108" y="3048334"/>
            <a:ext cx="17006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ja-JP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Development of measurement technology for </a:t>
            </a:r>
            <a:r>
              <a:rPr kumimoji="1" lang="ja-JP" altLang="en-US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kumimoji="1" lang="en-US" altLang="ja-JP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parts【TRL4】</a:t>
            </a:r>
            <a:endParaRPr kumimoji="1" lang="en-US" altLang="ja-JP" sz="1200" i="1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97" name="直線矢印コネクタ 96">
            <a:extLst>
              <a:ext uri="{FF2B5EF4-FFF2-40B4-BE49-F238E27FC236}">
                <a16:creationId xmlns:a16="http://schemas.microsoft.com/office/drawing/2014/main" id="{A896583C-F12C-9EB5-19D2-F666C834A1C6}"/>
              </a:ext>
            </a:extLst>
          </p:cNvPr>
          <p:cNvCxnSpPr>
            <a:cxnSpLocks/>
          </p:cNvCxnSpPr>
          <p:nvPr/>
        </p:nvCxnSpPr>
        <p:spPr>
          <a:xfrm>
            <a:off x="2265795" y="3060804"/>
            <a:ext cx="165477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矢印コネクタ 97">
            <a:extLst>
              <a:ext uri="{FF2B5EF4-FFF2-40B4-BE49-F238E27FC236}">
                <a16:creationId xmlns:a16="http://schemas.microsoft.com/office/drawing/2014/main" id="{79511E80-AB07-0950-6909-6EB45850EE72}"/>
              </a:ext>
            </a:extLst>
          </p:cNvPr>
          <p:cNvCxnSpPr>
            <a:cxnSpLocks/>
          </p:cNvCxnSpPr>
          <p:nvPr/>
        </p:nvCxnSpPr>
        <p:spPr>
          <a:xfrm>
            <a:off x="3920574" y="1886836"/>
            <a:ext cx="0" cy="2174078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矢印コネクタ 99">
            <a:extLst>
              <a:ext uri="{FF2B5EF4-FFF2-40B4-BE49-F238E27FC236}">
                <a16:creationId xmlns:a16="http://schemas.microsoft.com/office/drawing/2014/main" id="{8442D04A-617F-A241-E7E5-DA62C90D63B5}"/>
              </a:ext>
            </a:extLst>
          </p:cNvPr>
          <p:cNvCxnSpPr>
            <a:cxnSpLocks/>
          </p:cNvCxnSpPr>
          <p:nvPr/>
        </p:nvCxnSpPr>
        <p:spPr>
          <a:xfrm>
            <a:off x="3892614" y="3294822"/>
            <a:ext cx="233385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0059B2D0-7667-0834-0FDA-595057D0AA85}"/>
              </a:ext>
            </a:extLst>
          </p:cNvPr>
          <p:cNvSpPr txBox="1"/>
          <p:nvPr/>
        </p:nvSpPr>
        <p:spPr>
          <a:xfrm>
            <a:off x="3922351" y="3308930"/>
            <a:ext cx="2020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i="1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</a:rPr>
              <a:t>〇〇計測技術の</a:t>
            </a:r>
            <a:endParaRPr kumimoji="1" lang="en-US" altLang="ja-JP" sz="1200" i="1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i="1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</a:rPr>
              <a:t>材料製造ラボ実証</a:t>
            </a:r>
            <a:r>
              <a:rPr kumimoji="1" lang="en-US" altLang="ja-JP" sz="1200" i="1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</a:rPr>
              <a:t>【TRL6】</a:t>
            </a:r>
          </a:p>
        </p:txBody>
      </p:sp>
      <p:cxnSp>
        <p:nvCxnSpPr>
          <p:cNvPr id="106" name="直線矢印コネクタ 105">
            <a:extLst>
              <a:ext uri="{FF2B5EF4-FFF2-40B4-BE49-F238E27FC236}">
                <a16:creationId xmlns:a16="http://schemas.microsoft.com/office/drawing/2014/main" id="{5A89FEAE-1C7D-9109-59F4-773EA856AFD9}"/>
              </a:ext>
            </a:extLst>
          </p:cNvPr>
          <p:cNvCxnSpPr>
            <a:cxnSpLocks/>
          </p:cNvCxnSpPr>
          <p:nvPr/>
        </p:nvCxnSpPr>
        <p:spPr>
          <a:xfrm>
            <a:off x="6226464" y="2145854"/>
            <a:ext cx="0" cy="1915060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テキスト ボックス 108">
            <a:extLst>
              <a:ext uri="{FF2B5EF4-FFF2-40B4-BE49-F238E27FC236}">
                <a16:creationId xmlns:a16="http://schemas.microsoft.com/office/drawing/2014/main" id="{F5770F1D-3E25-BD8A-8706-7B1E8B472582}"/>
              </a:ext>
            </a:extLst>
          </p:cNvPr>
          <p:cNvSpPr txBox="1"/>
          <p:nvPr/>
        </p:nvSpPr>
        <p:spPr>
          <a:xfrm>
            <a:off x="6743565" y="3498650"/>
            <a:ext cx="2342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ja-JP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Implementation in the manufacturing process of </a:t>
            </a:r>
            <a:r>
              <a:rPr kumimoji="1" lang="ja-JP" altLang="en-US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kumimoji="1" lang="en-US" altLang="ja-JP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material【TRL9】</a:t>
            </a:r>
            <a:endParaRPr kumimoji="1" lang="en-US" altLang="ja-JP" sz="1200" i="1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18" name="正方形/長方形 117">
            <a:extLst>
              <a:ext uri="{FF2B5EF4-FFF2-40B4-BE49-F238E27FC236}">
                <a16:creationId xmlns:a16="http://schemas.microsoft.com/office/drawing/2014/main" id="{5D356A77-0F23-EEEC-D05A-D89FD0BC55E3}"/>
              </a:ext>
            </a:extLst>
          </p:cNvPr>
          <p:cNvSpPr/>
          <p:nvPr/>
        </p:nvSpPr>
        <p:spPr>
          <a:xfrm>
            <a:off x="2503137" y="4242843"/>
            <a:ext cx="44812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>
                <a:ln w="1016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Filling in image</a:t>
            </a:r>
            <a:endParaRPr lang="ja-JP" altLang="en-US" sz="5400" b="1" dirty="0">
              <a:ln w="1016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0911DAD-338B-2978-C2CC-0AC403B2B5D4}"/>
              </a:ext>
            </a:extLst>
          </p:cNvPr>
          <p:cNvSpPr txBox="1"/>
          <p:nvPr/>
        </p:nvSpPr>
        <p:spPr>
          <a:xfrm>
            <a:off x="1462716" y="5790735"/>
            <a:ext cx="2305333" cy="101566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Target</a:t>
            </a:r>
            <a:r>
              <a:rPr kumimoji="1" lang="en-US" altLang="ja-JP" sz="1200" i="1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</a:rPr>
              <a:t>: To search for high 00 conductivity materials and to develop measurement technology for the </a:t>
            </a:r>
            <a:r>
              <a:rPr kumimoji="1" lang="ja-JP" altLang="en-US" sz="1200" i="1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</a:rPr>
              <a:t>〇〇</a:t>
            </a:r>
            <a:r>
              <a:rPr kumimoji="1" lang="en-US" altLang="ja-JP" sz="1200" i="1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</a:rPr>
              <a:t> portion of the materials.</a:t>
            </a:r>
          </a:p>
        </p:txBody>
      </p: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9463C645-0290-B14C-4082-731CB14BAAB7}"/>
              </a:ext>
            </a:extLst>
          </p:cNvPr>
          <p:cNvCxnSpPr>
            <a:cxnSpLocks/>
          </p:cNvCxnSpPr>
          <p:nvPr/>
        </p:nvCxnSpPr>
        <p:spPr>
          <a:xfrm>
            <a:off x="3892614" y="2145854"/>
            <a:ext cx="230589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E928E95-2951-FCB1-00B9-A278A9B6675B}"/>
              </a:ext>
            </a:extLst>
          </p:cNvPr>
          <p:cNvSpPr txBox="1"/>
          <p:nvPr/>
        </p:nvSpPr>
        <p:spPr>
          <a:xfrm>
            <a:off x="6696438" y="5594163"/>
            <a:ext cx="2121095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1" lang="en-US" altLang="ja-JP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Target: Achieve </a:t>
            </a:r>
            <a:r>
              <a:rPr kumimoji="1" lang="ja-JP" altLang="en-US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</a:t>
            </a:r>
            <a:r>
              <a:rPr kumimoji="1" lang="en-US" altLang="ja-JP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% of the conductivity and commercialize the technology by </a:t>
            </a:r>
            <a:r>
              <a:rPr kumimoji="1" lang="ja-JP" altLang="en-US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</a:t>
            </a:r>
            <a:r>
              <a:rPr kumimoji="1" lang="en-US" altLang="ja-JP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participating organizations.</a:t>
            </a:r>
            <a:endParaRPr kumimoji="1" lang="en-US" altLang="ja-JP" sz="1200" i="1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8F91A4E6-4906-3D2C-0EE9-09C8F7862192}"/>
              </a:ext>
            </a:extLst>
          </p:cNvPr>
          <p:cNvCxnSpPr>
            <a:cxnSpLocks/>
          </p:cNvCxnSpPr>
          <p:nvPr/>
        </p:nvCxnSpPr>
        <p:spPr>
          <a:xfrm>
            <a:off x="6226464" y="2392428"/>
            <a:ext cx="2752158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9A6350DB-1413-04CB-3477-BA3F6408B54E}"/>
              </a:ext>
            </a:extLst>
          </p:cNvPr>
          <p:cNvSpPr/>
          <p:nvPr/>
        </p:nvSpPr>
        <p:spPr>
          <a:xfrm>
            <a:off x="6373728" y="1122180"/>
            <a:ext cx="219283" cy="5628802"/>
          </a:xfrm>
          <a:prstGeom prst="roundRect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7816CDF-9567-C0F2-0720-46BC3D8DD8D4}"/>
              </a:ext>
            </a:extLst>
          </p:cNvPr>
          <p:cNvSpPr txBox="1"/>
          <p:nvPr/>
        </p:nvSpPr>
        <p:spPr>
          <a:xfrm>
            <a:off x="5327367" y="5748079"/>
            <a:ext cx="1155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ja-JP" sz="12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Stage Gate</a:t>
            </a:r>
          </a:p>
          <a:p>
            <a:pPr lvl="0">
              <a:defRPr/>
            </a:pPr>
            <a:r>
              <a:rPr kumimoji="1" lang="en-US" altLang="ja-JP" sz="12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(Intermediate)</a:t>
            </a:r>
            <a:endParaRPr kumimoji="1" lang="ja-JP" altLang="en-US" sz="120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38B40B97-1C3D-E7A1-6C51-146E0AE62122}"/>
              </a:ext>
            </a:extLst>
          </p:cNvPr>
          <p:cNvCxnSpPr>
            <a:cxnSpLocks/>
          </p:cNvCxnSpPr>
          <p:nvPr/>
        </p:nvCxnSpPr>
        <p:spPr>
          <a:xfrm>
            <a:off x="6226464" y="3498650"/>
            <a:ext cx="2752158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37B80F60-D162-6BB8-6434-AD3B5D807C0E}"/>
              </a:ext>
            </a:extLst>
          </p:cNvPr>
          <p:cNvCxnSpPr>
            <a:cxnSpLocks/>
          </p:cNvCxnSpPr>
          <p:nvPr/>
        </p:nvCxnSpPr>
        <p:spPr>
          <a:xfrm>
            <a:off x="2265795" y="4153274"/>
            <a:ext cx="6698438" cy="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C444ED4-67FD-A744-C8F2-8169918CE912}"/>
              </a:ext>
            </a:extLst>
          </p:cNvPr>
          <p:cNvSpPr txBox="1"/>
          <p:nvPr/>
        </p:nvSpPr>
        <p:spPr>
          <a:xfrm>
            <a:off x="477711" y="3946805"/>
            <a:ext cx="2105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ja-JP" sz="1200" b="1" i="1" dirty="0">
                <a:solidFill>
                  <a:srgbClr val="00B05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Grasp market trends
Ensuring Competitiveness</a:t>
            </a:r>
            <a:endParaRPr kumimoji="1" lang="ja-JP" altLang="en-US" sz="1200" b="1" i="1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7476C71-4F93-BEC7-D492-77FCBC9C0942}"/>
              </a:ext>
            </a:extLst>
          </p:cNvPr>
          <p:cNvSpPr txBox="1"/>
          <p:nvPr/>
        </p:nvSpPr>
        <p:spPr>
          <a:xfrm>
            <a:off x="2644125" y="4117539"/>
            <a:ext cx="38902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ja-JP" sz="1200" b="1" i="1" dirty="0">
                <a:solidFill>
                  <a:srgbClr val="00B05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Continuous Benchmarking &amp; Market Research</a:t>
            </a:r>
            <a:endParaRPr kumimoji="1" lang="ja-JP" altLang="en-US" sz="1200" b="1" i="1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6725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1136072" y="1129553"/>
            <a:ext cx="8007928" cy="3937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altLang="ja-JP" sz="3200" dirty="0">
              <a:solidFill>
                <a:schemeClr val="bg1">
                  <a:lumMod val="50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-1" y="-2698"/>
            <a:ext cx="9144001" cy="68157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320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7. Contribution to Aichi Prefecture Industry</a:t>
            </a:r>
            <a:endParaRPr lang="en-US" altLang="ja-JP" sz="1200" dirty="0">
              <a:solidFill>
                <a:schemeClr val="bg1"/>
              </a:solidFill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83DD90B-5AED-F804-3AFE-0337469B0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E9D9C477-5CFB-4E8F-B477-AF2E93B6023D}" type="slidenum">
              <a:rPr kumimoji="1" lang="ja-JP" altLang="en-US" sz="200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7</a:t>
            </a:fld>
            <a:endParaRPr kumimoji="1" lang="ja-JP" altLang="en-US" sz="200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33B92A6-2591-0435-4ED3-C1960B157FC1}"/>
              </a:ext>
            </a:extLst>
          </p:cNvPr>
          <p:cNvSpPr/>
          <p:nvPr/>
        </p:nvSpPr>
        <p:spPr>
          <a:xfrm>
            <a:off x="36948" y="1594316"/>
            <a:ext cx="9042396" cy="164768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2E5C9D8-BEC6-F3C4-8917-ED60423453DD}"/>
              </a:ext>
            </a:extLst>
          </p:cNvPr>
          <p:cNvSpPr/>
          <p:nvPr/>
        </p:nvSpPr>
        <p:spPr>
          <a:xfrm>
            <a:off x="143125" y="3634714"/>
            <a:ext cx="2798191" cy="7124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【Initiatives after the end of the research period】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2499E2C-6D2B-B8A9-7D8A-9ED566EB7BC1}"/>
              </a:ext>
            </a:extLst>
          </p:cNvPr>
          <p:cNvSpPr/>
          <p:nvPr/>
        </p:nvSpPr>
        <p:spPr>
          <a:xfrm>
            <a:off x="463692" y="5411766"/>
            <a:ext cx="2498726" cy="305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【Research Period】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D7D9C42-486F-D209-9C8C-F6A398B71408}"/>
              </a:ext>
            </a:extLst>
          </p:cNvPr>
          <p:cNvSpPr/>
          <p:nvPr/>
        </p:nvSpPr>
        <p:spPr>
          <a:xfrm>
            <a:off x="5788024" y="5204371"/>
            <a:ext cx="2498726" cy="5508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【Impact on industries in 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endParaRPr lang="en-US" altLang="ja-JP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the prefecture】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305A64B-2B2D-E9F8-EF47-A33B3A2A1D05}"/>
              </a:ext>
            </a:extLst>
          </p:cNvPr>
          <p:cNvSpPr/>
          <p:nvPr/>
        </p:nvSpPr>
        <p:spPr>
          <a:xfrm>
            <a:off x="5342593" y="3560015"/>
            <a:ext cx="4073365" cy="3321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【Impact on industries in the prefecture】</a:t>
            </a:r>
          </a:p>
        </p:txBody>
      </p:sp>
      <p:sp>
        <p:nvSpPr>
          <p:cNvPr id="12" name="二等辺三角形 11">
            <a:extLst>
              <a:ext uri="{FF2B5EF4-FFF2-40B4-BE49-F238E27FC236}">
                <a16:creationId xmlns:a16="http://schemas.microsoft.com/office/drawing/2014/main" id="{1114D8A9-DBCF-3E26-F6B9-6C30701B3F83}"/>
              </a:ext>
            </a:extLst>
          </p:cNvPr>
          <p:cNvSpPr/>
          <p:nvPr/>
        </p:nvSpPr>
        <p:spPr>
          <a:xfrm>
            <a:off x="2545759" y="3256717"/>
            <a:ext cx="3492502" cy="370232"/>
          </a:xfrm>
          <a:prstGeom prst="triangle">
            <a:avLst/>
          </a:prstGeom>
          <a:gradFill>
            <a:gsLst>
              <a:gs pos="100000">
                <a:schemeClr val="accent1"/>
              </a:gs>
              <a:gs pos="100000">
                <a:schemeClr val="accent1">
                  <a:lumMod val="5000"/>
                  <a:lumOff val="95000"/>
                </a:schemeClr>
              </a:gs>
              <a:gs pos="2000">
                <a:schemeClr val="accent1"/>
              </a:gs>
              <a:gs pos="99000">
                <a:schemeClr val="bg1"/>
              </a:gs>
              <a:gs pos="58000">
                <a:schemeClr val="accent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525AEA43-7098-4661-BF73-8BDB9315B63B}"/>
              </a:ext>
            </a:extLst>
          </p:cNvPr>
          <p:cNvSpPr/>
          <p:nvPr/>
        </p:nvSpPr>
        <p:spPr>
          <a:xfrm>
            <a:off x="252738" y="5758687"/>
            <a:ext cx="3196938" cy="7898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Achieve </a:t>
            </a:r>
            <a:r>
              <a:rPr kumimoji="1"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</a:t>
            </a:r>
            <a:r>
              <a:rPr kumimoji="1"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% of the conductivity of </a:t>
            </a:r>
            <a:r>
              <a:rPr kumimoji="1"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kumimoji="1"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and commercialize </a:t>
            </a:r>
            <a:r>
              <a:rPr kumimoji="1"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kumimoji="1"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using the same technology.</a:t>
            </a:r>
            <a:r>
              <a:rPr kumimoji="1"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・・・</a:t>
            </a:r>
            <a:endParaRPr lang="en-US" altLang="ja-JP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627133D7-7096-13D8-C4C8-A0F1E33EFE89}"/>
              </a:ext>
            </a:extLst>
          </p:cNvPr>
          <p:cNvSpPr/>
          <p:nvPr/>
        </p:nvSpPr>
        <p:spPr>
          <a:xfrm>
            <a:off x="78797" y="4208147"/>
            <a:ext cx="3492502" cy="1166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Develop market development and promotion activities such as the diversion of </a:t>
            </a:r>
            <a:r>
              <a:rPr kumimoji="1"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kumimoji="1"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technology to </a:t>
            </a:r>
            <a:r>
              <a:rPr kumimoji="1"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kumimoji="1"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in collaboration with </a:t>
            </a:r>
            <a:r>
              <a:rPr kumimoji="1"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kumimoji="1"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companies and overseas </a:t>
            </a:r>
            <a:r>
              <a:rPr kumimoji="1"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kumimoji="1"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companies.</a:t>
            </a:r>
            <a:endParaRPr lang="en-US" altLang="ja-JP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737EA520-5550-EBB4-334B-CA7B1FA9FF42}"/>
              </a:ext>
            </a:extLst>
          </p:cNvPr>
          <p:cNvSpPr/>
          <p:nvPr/>
        </p:nvSpPr>
        <p:spPr>
          <a:xfrm>
            <a:off x="5588000" y="5657975"/>
            <a:ext cx="3369528" cy="10116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By utilizing </a:t>
            </a:r>
            <a:r>
              <a:rPr kumimoji="1"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kumimoji="1"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materials that achieve </a:t>
            </a:r>
            <a:r>
              <a:rPr kumimoji="1"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kumimoji="1"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conductivity, </a:t>
            </a:r>
            <a:r>
              <a:rPr kumimoji="1"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kumimoji="1"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in </a:t>
            </a:r>
            <a:r>
              <a:rPr kumimoji="1"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kumimoji="1"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industries in the prefecture will accelerate and expand globally.</a:t>
            </a:r>
            <a:endParaRPr lang="en-US" altLang="ja-JP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22BF97B9-3534-B3AA-D95B-02F19D63D13C}"/>
              </a:ext>
            </a:extLst>
          </p:cNvPr>
          <p:cNvSpPr/>
          <p:nvPr/>
        </p:nvSpPr>
        <p:spPr>
          <a:xfrm>
            <a:off x="5429461" y="3833443"/>
            <a:ext cx="3745990" cy="1414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en-US" altLang="ja-JP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By utilizing </a:t>
            </a:r>
            <a:r>
              <a:rPr kumimoji="1" lang="ja-JP" altLang="en-US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kumimoji="1" lang="en-US" altLang="ja-JP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technology, which has not been used in the past in the </a:t>
            </a:r>
            <a:r>
              <a:rPr kumimoji="1" lang="ja-JP" altLang="en-US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kumimoji="1" lang="en-US" altLang="ja-JP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industry in the prefecture, the base of </a:t>
            </a:r>
            <a:r>
              <a:rPr kumimoji="1" lang="ja-JP" altLang="en-US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kumimoji="1" lang="en-US" altLang="ja-JP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will be expanded to </a:t>
            </a:r>
            <a:r>
              <a:rPr kumimoji="1" lang="ja-JP" altLang="en-US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</a:t>
            </a:r>
            <a:r>
              <a:rPr kumimoji="1" lang="en-US" altLang="ja-JP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.
Global expansion is expected to be achieved by </a:t>
            </a:r>
            <a:r>
              <a:rPr kumimoji="1" lang="ja-JP" altLang="en-US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</a:t>
            </a:r>
            <a:r>
              <a:rPr kumimoji="1" lang="en-US" altLang="ja-JP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, and an economic effect on the scale of </a:t>
            </a:r>
            <a:r>
              <a:rPr kumimoji="1" lang="ja-JP" altLang="en-US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kumimoji="1" lang="en-US" altLang="ja-JP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yen is expected.</a:t>
            </a:r>
            <a:endParaRPr lang="en-US" altLang="ja-JP" sz="1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1" name="矢印: 右 20">
            <a:extLst>
              <a:ext uri="{FF2B5EF4-FFF2-40B4-BE49-F238E27FC236}">
                <a16:creationId xmlns:a16="http://schemas.microsoft.com/office/drawing/2014/main" id="{8989F78B-7535-546D-CCF8-B722AD85BF8A}"/>
              </a:ext>
            </a:extLst>
          </p:cNvPr>
          <p:cNvSpPr/>
          <p:nvPr/>
        </p:nvSpPr>
        <p:spPr>
          <a:xfrm>
            <a:off x="3140813" y="3691821"/>
            <a:ext cx="2089150" cy="30537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矢印: 右 21">
            <a:extLst>
              <a:ext uri="{FF2B5EF4-FFF2-40B4-BE49-F238E27FC236}">
                <a16:creationId xmlns:a16="http://schemas.microsoft.com/office/drawing/2014/main" id="{493FB697-A803-F00F-0B16-3DCCD56F82E6}"/>
              </a:ext>
            </a:extLst>
          </p:cNvPr>
          <p:cNvSpPr/>
          <p:nvPr/>
        </p:nvSpPr>
        <p:spPr>
          <a:xfrm>
            <a:off x="3330646" y="5464378"/>
            <a:ext cx="2089150" cy="30537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1D19707F-E4E3-AAC1-C548-A71455EB2D90}"/>
              </a:ext>
            </a:extLst>
          </p:cNvPr>
          <p:cNvSpPr/>
          <p:nvPr/>
        </p:nvSpPr>
        <p:spPr>
          <a:xfrm>
            <a:off x="351411" y="6545925"/>
            <a:ext cx="8940376" cy="4466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* The timing, content, and scale of the impact on industries in the prefecture are described.</a:t>
            </a:r>
            <a:endParaRPr lang="en-US" altLang="ja-JP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943E56C2-7367-C3E2-9535-A2CB76F6F167}"/>
              </a:ext>
            </a:extLst>
          </p:cNvPr>
          <p:cNvSpPr/>
          <p:nvPr/>
        </p:nvSpPr>
        <p:spPr>
          <a:xfrm>
            <a:off x="9240" y="1542969"/>
            <a:ext cx="9088582" cy="11539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■ We provide </a:t>
            </a:r>
            <a:r>
              <a:rPr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solutions to the chronic </a:t>
            </a:r>
            <a:r>
              <a:rPr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issues that </a:t>
            </a:r>
            <a:r>
              <a:rPr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related industries in this prefecture are having. We also collaborated with overseas companies to achieve </a:t>
            </a:r>
            <a:r>
              <a:rPr lang="ja-JP" altLang="en-US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</a:t>
            </a:r>
            <a:r>
              <a:rPr lang="en-US" altLang="ja-JP" sz="14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.</a:t>
            </a:r>
            <a:r>
              <a:rPr lang="en-US" altLang="ja-JP" sz="1400" i="1" dirty="0">
                <a:solidFill>
                  <a:srgbClr val="00B05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</a:p>
          <a:p>
            <a:r>
              <a:rPr lang="en-US" altLang="ja-JP" sz="1400" i="1" dirty="0">
                <a:solidFill>
                  <a:srgbClr val="00B05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■ Contributed to a </a:t>
            </a:r>
            <a:r>
              <a:rPr lang="ja-JP" altLang="en-US" sz="1400" i="1" dirty="0">
                <a:solidFill>
                  <a:srgbClr val="00B05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</a:t>
            </a:r>
            <a:r>
              <a:rPr lang="en-US" altLang="ja-JP" sz="1400" i="1" dirty="0">
                <a:solidFill>
                  <a:srgbClr val="00B05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% increase in the shipment value of manufactured products in the prefecture by increasing sales by increasing sales through the development of </a:t>
            </a:r>
            <a:r>
              <a:rPr lang="ja-JP" altLang="en-US" sz="1400" i="1" dirty="0">
                <a:solidFill>
                  <a:srgbClr val="00B05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lang="en-US" altLang="ja-JP" sz="1400" i="1" dirty="0">
                <a:solidFill>
                  <a:srgbClr val="00B05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in the </a:t>
            </a:r>
            <a:r>
              <a:rPr lang="ja-JP" altLang="en-US" sz="1400" i="1" dirty="0">
                <a:solidFill>
                  <a:srgbClr val="00B05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 </a:t>
            </a:r>
            <a:r>
              <a:rPr lang="en-US" altLang="ja-JP" sz="1400" i="1" dirty="0">
                <a:solidFill>
                  <a:srgbClr val="00B05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industry (equivalent to </a:t>
            </a:r>
            <a:r>
              <a:rPr lang="ja-JP" altLang="en-US" sz="1400" i="1" dirty="0">
                <a:solidFill>
                  <a:srgbClr val="00B05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〇〇</a:t>
            </a:r>
            <a:r>
              <a:rPr lang="en-US" altLang="ja-JP" sz="1400" i="1" dirty="0">
                <a:solidFill>
                  <a:srgbClr val="00B05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% of the nationwide share).</a:t>
            </a:r>
            <a:endParaRPr lang="en-US" altLang="ja-JP" sz="1400" i="1" dirty="0">
              <a:solidFill>
                <a:schemeClr val="bg1">
                  <a:lumMod val="50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955AB87F-6637-7E5A-E77E-EC6B1E478F3B}"/>
              </a:ext>
            </a:extLst>
          </p:cNvPr>
          <p:cNvSpPr/>
          <p:nvPr/>
        </p:nvSpPr>
        <p:spPr>
          <a:xfrm>
            <a:off x="2352281" y="3794883"/>
            <a:ext cx="44812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>
                <a:ln w="1016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Filling in image</a:t>
            </a:r>
            <a:endParaRPr lang="ja-JP" altLang="en-US" sz="5400" b="1" dirty="0">
              <a:ln w="1016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D47FDAB-B95A-484D-4B03-AE00042FCF0E}"/>
              </a:ext>
            </a:extLst>
          </p:cNvPr>
          <p:cNvSpPr/>
          <p:nvPr/>
        </p:nvSpPr>
        <p:spPr>
          <a:xfrm>
            <a:off x="1" y="694188"/>
            <a:ext cx="9222940" cy="8291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2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* This item can be up to 1 page. Basically, the design image is as follows. Line diagrams and image drawings are added to the design as appropriate.</a:t>
            </a:r>
          </a:p>
          <a:p>
            <a:r>
              <a:rPr lang="en-US" altLang="ja-JP" sz="12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* The contribution to the shipment value of manufactured products, etc. must be stated with a numerical value (if it is difficult to describe, it should be explained quantitatively using similar indicators).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F940F36-0F70-4FBC-C961-49630AE499C7}"/>
              </a:ext>
            </a:extLst>
          </p:cNvPr>
          <p:cNvSpPr/>
          <p:nvPr/>
        </p:nvSpPr>
        <p:spPr>
          <a:xfrm>
            <a:off x="46186" y="2594210"/>
            <a:ext cx="9097814" cy="6396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* In commercialization and practical application, it is expressed that companies/human resources in Aichi Prefecture will take the lead or be greatly involved.</a:t>
            </a:r>
          </a:p>
          <a:p>
            <a:r>
              <a:rPr lang="en-US" altLang="ja-JP" sz="1200" i="1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* Future vision for solving problems faced by industries related to the prefecture and sustainable development</a:t>
            </a:r>
          </a:p>
        </p:txBody>
      </p:sp>
    </p:spTree>
    <p:extLst>
      <p:ext uri="{BB962C8B-B14F-4D97-AF65-F5344CB8AC3E}">
        <p14:creationId xmlns:p14="http://schemas.microsoft.com/office/powerpoint/2010/main" val="1951575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/>
        </p:nvSpPr>
        <p:spPr>
          <a:xfrm>
            <a:off x="1" y="678875"/>
            <a:ext cx="9144000" cy="61791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4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* This item can be up to 1 page. Basically, the design image is as follows. Image drawings are added to the design as appropriate.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-1" y="-2698"/>
            <a:ext cx="9144001" cy="68157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3600" dirty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8. Human Resource Development</a:t>
            </a:r>
            <a:endParaRPr lang="en-US" altLang="ja-JP" sz="1400" dirty="0">
              <a:solidFill>
                <a:schemeClr val="bg1"/>
              </a:solidFill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7BF5A3F-D757-1B00-863B-72A405114A66}"/>
              </a:ext>
            </a:extLst>
          </p:cNvPr>
          <p:cNvSpPr txBox="1"/>
          <p:nvPr/>
        </p:nvSpPr>
        <p:spPr>
          <a:xfrm>
            <a:off x="634035" y="2777129"/>
            <a:ext cx="8093105" cy="5773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en-US" altLang="ja-JP" i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【Initiative 1】 Use of doctoral human resources in</a:t>
            </a:r>
            <a:r>
              <a:rPr kumimoji="1" lang="ja-JP" altLang="en-US" i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〇〇〇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34DA6F8-9B85-03BB-F7FA-C4744E824E29}"/>
              </a:ext>
            </a:extLst>
          </p:cNvPr>
          <p:cNvSpPr txBox="1"/>
          <p:nvPr/>
        </p:nvSpPr>
        <p:spPr>
          <a:xfrm>
            <a:off x="634036" y="4012082"/>
            <a:ext cx="8093104" cy="5773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en-US" altLang="ja-JP" sz="1600" i="1" dirty="0">
                <a:solidFill>
                  <a:schemeClr val="bg1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【Initiative 2】 Inviting Researchers from Overseas Universities to Japan</a:t>
            </a:r>
            <a:endParaRPr kumimoji="1" lang="ja-JP" altLang="en-US" i="1" dirty="0">
              <a:solidFill>
                <a:schemeClr val="bg1">
                  <a:lumMod val="75000"/>
                </a:schemeClr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023EFFF-9FE1-63D7-A605-8B246A83B536}"/>
              </a:ext>
            </a:extLst>
          </p:cNvPr>
          <p:cNvSpPr txBox="1"/>
          <p:nvPr/>
        </p:nvSpPr>
        <p:spPr>
          <a:xfrm>
            <a:off x="68086" y="1262725"/>
            <a:ext cx="9002025" cy="1267719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 anchor="ctr" anchorCtr="0">
            <a:noAutofit/>
          </a:bodyPr>
          <a:lstStyle/>
          <a:p>
            <a:r>
              <a:rPr kumimoji="1" lang="ja-JP" altLang="en-US" sz="1900" i="1" dirty="0">
                <a:effectLst>
                  <a:glow rad="127000">
                    <a:schemeClr val="bg1"/>
                  </a:glo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</a:t>
            </a:r>
            <a:r>
              <a:rPr kumimoji="1" lang="en-US" altLang="ja-JP" sz="1900" i="1" dirty="0">
                <a:effectLst>
                  <a:glow rad="127000">
                    <a:schemeClr val="bg1"/>
                  </a:glo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Aiming to develop </a:t>
            </a:r>
            <a:r>
              <a:rPr kumimoji="1" lang="ja-JP" altLang="en-US" sz="1900" i="1" dirty="0">
                <a:effectLst>
                  <a:glow rad="127000">
                    <a:schemeClr val="bg1"/>
                  </a:glo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〇〇 </a:t>
            </a:r>
            <a:r>
              <a:rPr kumimoji="1" lang="en-US" altLang="ja-JP" sz="1900" i="1" dirty="0">
                <a:effectLst>
                  <a:glow rad="127000">
                    <a:schemeClr val="bg1"/>
                  </a:glo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human resources in the </a:t>
            </a:r>
            <a:r>
              <a:rPr kumimoji="1" lang="ja-JP" altLang="en-US" sz="1900" i="1" dirty="0">
                <a:effectLst>
                  <a:glow rad="127000">
                    <a:schemeClr val="bg1"/>
                  </a:glo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〇〇 </a:t>
            </a:r>
            <a:r>
              <a:rPr kumimoji="1" lang="en-US" altLang="ja-JP" sz="1900" i="1" dirty="0">
                <a:effectLst>
                  <a:glow rad="127000">
                    <a:schemeClr val="bg1"/>
                  </a:glo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industry</a:t>
            </a:r>
          </a:p>
          <a:p>
            <a:r>
              <a:rPr kumimoji="1" lang="ja-JP" altLang="en-US" sz="1900" i="1" dirty="0">
                <a:effectLst>
                  <a:glow rad="127000">
                    <a:schemeClr val="bg1"/>
                  </a:glo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</a:t>
            </a:r>
            <a:r>
              <a:rPr kumimoji="1" lang="en-US" altLang="ja-JP" sz="1900" i="1" dirty="0">
                <a:effectLst>
                  <a:glow rad="127000">
                    <a:schemeClr val="bg1"/>
                  </a:glo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Human resource development perspective (direction) based on an </a:t>
            </a:r>
          </a:p>
          <a:p>
            <a:r>
              <a:rPr kumimoji="1" lang="en-US" altLang="ja-JP" sz="1900" i="1" dirty="0">
                <a:effectLst>
                  <a:glow rad="127000">
                    <a:schemeClr val="bg1"/>
                  </a:glo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understanding of the</a:t>
            </a:r>
            <a:r>
              <a:rPr kumimoji="1" lang="ja-JP" altLang="en-US" sz="1900" i="1" dirty="0">
                <a:effectLst>
                  <a:glow rad="127000">
                    <a:schemeClr val="bg1"/>
                  </a:glo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en-US" altLang="ja-JP" sz="1900" i="1" dirty="0">
                <a:effectLst>
                  <a:glow rad="127000">
                    <a:schemeClr val="bg1"/>
                  </a:glo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issues to be resolved in the socio-economy of the </a:t>
            </a:r>
          </a:p>
          <a:p>
            <a:r>
              <a:rPr kumimoji="1" lang="en-US" altLang="ja-JP" sz="1900" i="1" dirty="0">
                <a:effectLst>
                  <a:glow rad="127000">
                    <a:schemeClr val="bg1"/>
                  </a:glo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county and related industries.</a:t>
            </a:r>
            <a:endParaRPr kumimoji="1" lang="ja-JP" altLang="en-US" sz="1900" i="1" dirty="0">
              <a:effectLst>
                <a:glow rad="127000">
                  <a:schemeClr val="bg1"/>
                </a:glow>
              </a:effectLst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A77C6E-1DA6-56EA-050C-D2C2A19E653A}"/>
              </a:ext>
            </a:extLst>
          </p:cNvPr>
          <p:cNvSpPr txBox="1"/>
          <p:nvPr/>
        </p:nvSpPr>
        <p:spPr>
          <a:xfrm>
            <a:off x="674376" y="5332828"/>
            <a:ext cx="8052763" cy="6587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 anchorCtr="0">
            <a:noAutofit/>
          </a:bodyPr>
          <a:lstStyle/>
          <a:p>
            <a:r>
              <a:rPr kumimoji="1" lang="en-US" altLang="ja-JP" sz="1600" i="1" dirty="0">
                <a:solidFill>
                  <a:schemeClr val="bg1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【Initiative 3】 Implementation of </a:t>
            </a:r>
            <a:r>
              <a:rPr kumimoji="1" lang="ja-JP" altLang="en-US" sz="1600" i="1" dirty="0">
                <a:solidFill>
                  <a:schemeClr val="bg1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〇〇 </a:t>
            </a:r>
            <a:r>
              <a:rPr kumimoji="1" lang="en-US" altLang="ja-JP" sz="1600" i="1" dirty="0">
                <a:solidFill>
                  <a:schemeClr val="bg1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education on the dissemination</a:t>
            </a:r>
          </a:p>
          <a:p>
            <a:r>
              <a:rPr kumimoji="1" lang="en-US" altLang="ja-JP" sz="1600" i="1" dirty="0">
                <a:solidFill>
                  <a:schemeClr val="bg1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kumimoji="1" lang="ja-JP" altLang="en-US" sz="1600" i="1" dirty="0">
                <a:solidFill>
                  <a:schemeClr val="bg1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　　</a:t>
            </a:r>
            <a:r>
              <a:rPr kumimoji="1" lang="en-US" altLang="ja-JP" sz="1600" i="1" dirty="0">
                <a:solidFill>
                  <a:schemeClr val="bg1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of </a:t>
            </a:r>
            <a:r>
              <a:rPr kumimoji="1" lang="ja-JP" altLang="en-US" sz="1600" i="1" dirty="0">
                <a:solidFill>
                  <a:schemeClr val="bg1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〇〇 </a:t>
            </a:r>
            <a:r>
              <a:rPr kumimoji="1" lang="en-US" altLang="ja-JP" sz="1600" i="1" dirty="0">
                <a:solidFill>
                  <a:schemeClr val="bg1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technology</a:t>
            </a:r>
            <a:endParaRPr kumimoji="1" lang="ja-JP" altLang="en-US" sz="1600" i="1" dirty="0">
              <a:solidFill>
                <a:schemeClr val="bg1">
                  <a:lumMod val="75000"/>
                </a:schemeClr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0567FD3C-6B4F-CD6F-598C-07FF21436BFF}"/>
              </a:ext>
            </a:extLst>
          </p:cNvPr>
          <p:cNvSpPr txBox="1"/>
          <p:nvPr/>
        </p:nvSpPr>
        <p:spPr>
          <a:xfrm>
            <a:off x="640734" y="3448146"/>
            <a:ext cx="8937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i="1" dirty="0">
                <a:solidFill>
                  <a:schemeClr val="bg1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 </a:t>
            </a:r>
            <a:r>
              <a:rPr kumimoji="1" lang="en-US" altLang="ja-JP" sz="1400" i="1" dirty="0">
                <a:solidFill>
                  <a:schemeClr val="bg1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Utilize a postdoc to be in charge of </a:t>
            </a:r>
            <a:r>
              <a:rPr kumimoji="1" lang="ja-JP" altLang="en-US" sz="1400" i="1" dirty="0">
                <a:solidFill>
                  <a:schemeClr val="bg1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〇〇 </a:t>
            </a:r>
            <a:r>
              <a:rPr kumimoji="1" lang="en-US" altLang="ja-JP" sz="1400" i="1" dirty="0">
                <a:solidFill>
                  <a:schemeClr val="bg1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development in collaboration with </a:t>
            </a:r>
            <a:r>
              <a:rPr kumimoji="1" lang="ja-JP" altLang="en-US" sz="1400" i="1" dirty="0">
                <a:solidFill>
                  <a:schemeClr val="bg1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〇〇 </a:t>
            </a:r>
            <a:r>
              <a:rPr kumimoji="1" lang="en-US" altLang="ja-JP" sz="1400" i="1" dirty="0">
                <a:solidFill>
                  <a:schemeClr val="bg1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company.
</a:t>
            </a:r>
            <a:r>
              <a:rPr kumimoji="1" lang="ja-JP" altLang="en-US" sz="1400" i="1" dirty="0">
                <a:solidFill>
                  <a:schemeClr val="bg1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 〇〇 </a:t>
            </a:r>
            <a:r>
              <a:rPr kumimoji="1" lang="en-US" altLang="ja-JP" sz="1400" i="1" dirty="0">
                <a:solidFill>
                  <a:schemeClr val="bg1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company accepts </a:t>
            </a:r>
            <a:r>
              <a:rPr kumimoji="1" lang="ja-JP" altLang="en-US" sz="1400" i="1" dirty="0">
                <a:solidFill>
                  <a:schemeClr val="bg1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〇〇 </a:t>
            </a:r>
            <a:r>
              <a:rPr kumimoji="1" lang="en-US" altLang="ja-JP" sz="1400" i="1" dirty="0">
                <a:solidFill>
                  <a:schemeClr val="bg1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people and conducts joint research.</a:t>
            </a:r>
            <a:endParaRPr kumimoji="1" lang="ja-JP" altLang="en-US" sz="1400" i="1" dirty="0">
              <a:solidFill>
                <a:schemeClr val="bg1">
                  <a:lumMod val="75000"/>
                </a:schemeClr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F79CB26-7489-7301-1CDD-4D0647ECF1E6}"/>
              </a:ext>
            </a:extLst>
          </p:cNvPr>
          <p:cNvSpPr txBox="1"/>
          <p:nvPr/>
        </p:nvSpPr>
        <p:spPr>
          <a:xfrm>
            <a:off x="707923" y="4704166"/>
            <a:ext cx="80931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i="1" dirty="0">
                <a:solidFill>
                  <a:schemeClr val="bg1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</a:t>
            </a:r>
            <a:r>
              <a:rPr kumimoji="1" lang="en-US" altLang="ja-JP" sz="1400" i="1" dirty="0">
                <a:solidFill>
                  <a:schemeClr val="bg1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Invite researchers from Singapore to the University of Singapore and participate in the experiments in the laboratory of Singapore.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AC2E4EDC-6A75-8516-95A8-608614FC7ABA}"/>
              </a:ext>
            </a:extLst>
          </p:cNvPr>
          <p:cNvSpPr txBox="1"/>
          <p:nvPr/>
        </p:nvSpPr>
        <p:spPr>
          <a:xfrm>
            <a:off x="1170679" y="5991608"/>
            <a:ext cx="41678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i="1" dirty="0">
                <a:solidFill>
                  <a:schemeClr val="bg1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・・・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88C1386-6131-AD94-391E-AA173A5BA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597" y="6517784"/>
            <a:ext cx="2057400" cy="365125"/>
          </a:xfrm>
        </p:spPr>
        <p:txBody>
          <a:bodyPr/>
          <a:lstStyle/>
          <a:p>
            <a:fld id="{E9D9C477-5CFB-4E8F-B477-AF2E93B6023D}" type="slidenum">
              <a:rPr kumimoji="1" lang="ja-JP" altLang="en-US" sz="200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8</a:t>
            </a:fld>
            <a:endParaRPr kumimoji="1" lang="ja-JP" altLang="en-US" sz="2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DA8FD35-C563-3003-6704-9490BCD1948A}"/>
              </a:ext>
            </a:extLst>
          </p:cNvPr>
          <p:cNvSpPr/>
          <p:nvPr/>
        </p:nvSpPr>
        <p:spPr>
          <a:xfrm>
            <a:off x="2331353" y="4096585"/>
            <a:ext cx="44812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>
                <a:ln w="1016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Filling in image</a:t>
            </a:r>
            <a:endParaRPr lang="ja-JP" altLang="en-US" sz="5400" b="1" dirty="0">
              <a:ln w="1016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2154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1136072" y="1129553"/>
            <a:ext cx="8007928" cy="3937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altLang="ja-JP" sz="3200" dirty="0">
              <a:solidFill>
                <a:schemeClr val="bg1">
                  <a:lumMod val="50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-14275" y="535872"/>
            <a:ext cx="9144000" cy="6280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1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* This item can be up to 1 page. Use the form below. In the research plan after the theme is adopted, it should be described as accurately as possible in order to confirm consistency.</a:t>
            </a:r>
          </a:p>
          <a:p>
            <a:r>
              <a:rPr lang="en-US" altLang="ja-JP" sz="1100" i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* The necessary expenses for each fiscal year from the second fiscal year onwards should be leveled as much as possible.</a:t>
            </a:r>
          </a:p>
          <a:p>
            <a:endParaRPr lang="en-US" altLang="ja-JP" sz="1100" i="1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-1" y="-2697"/>
            <a:ext cx="9144001" cy="61245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3200" dirty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9. Utilization of funds</a:t>
            </a:r>
            <a:endParaRPr lang="en-US" altLang="ja-JP" sz="2000" dirty="0">
              <a:solidFill>
                <a:schemeClr val="bg1"/>
              </a:solidFill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53B51C7E-AF83-409E-B3F2-82A02EEBE2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15858"/>
              </p:ext>
            </p:extLst>
          </p:nvPr>
        </p:nvGraphicFramePr>
        <p:xfrm>
          <a:off x="31965" y="1098443"/>
          <a:ext cx="9065855" cy="576489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66800">
                  <a:extLst>
                    <a:ext uri="{9D8B030D-6E8A-4147-A177-3AD203B41FA5}">
                      <a16:colId xmlns:a16="http://schemas.microsoft.com/office/drawing/2014/main" val="707054093"/>
                    </a:ext>
                  </a:extLst>
                </a:gridCol>
                <a:gridCol w="1413162">
                  <a:extLst>
                    <a:ext uri="{9D8B030D-6E8A-4147-A177-3AD203B41FA5}">
                      <a16:colId xmlns:a16="http://schemas.microsoft.com/office/drawing/2014/main" val="2791093238"/>
                    </a:ext>
                  </a:extLst>
                </a:gridCol>
                <a:gridCol w="1897709">
                  <a:extLst>
                    <a:ext uri="{9D8B030D-6E8A-4147-A177-3AD203B41FA5}">
                      <a16:colId xmlns:a16="http://schemas.microsoft.com/office/drawing/2014/main" val="165334988"/>
                    </a:ext>
                  </a:extLst>
                </a:gridCol>
                <a:gridCol w="1402816">
                  <a:extLst>
                    <a:ext uri="{9D8B030D-6E8A-4147-A177-3AD203B41FA5}">
                      <a16:colId xmlns:a16="http://schemas.microsoft.com/office/drawing/2014/main" val="377092335"/>
                    </a:ext>
                  </a:extLst>
                </a:gridCol>
                <a:gridCol w="971342">
                  <a:extLst>
                    <a:ext uri="{9D8B030D-6E8A-4147-A177-3AD203B41FA5}">
                      <a16:colId xmlns:a16="http://schemas.microsoft.com/office/drawing/2014/main" val="2245503487"/>
                    </a:ext>
                  </a:extLst>
                </a:gridCol>
                <a:gridCol w="971342">
                  <a:extLst>
                    <a:ext uri="{9D8B030D-6E8A-4147-A177-3AD203B41FA5}">
                      <a16:colId xmlns:a16="http://schemas.microsoft.com/office/drawing/2014/main" val="3723307684"/>
                    </a:ext>
                  </a:extLst>
                </a:gridCol>
                <a:gridCol w="971342">
                  <a:extLst>
                    <a:ext uri="{9D8B030D-6E8A-4147-A177-3AD203B41FA5}">
                      <a16:colId xmlns:a16="http://schemas.microsoft.com/office/drawing/2014/main" val="2965302971"/>
                    </a:ext>
                  </a:extLst>
                </a:gridCol>
                <a:gridCol w="971342">
                  <a:extLst>
                    <a:ext uri="{9D8B030D-6E8A-4147-A177-3AD203B41FA5}">
                      <a16:colId xmlns:a16="http://schemas.microsoft.com/office/drawing/2014/main" val="1078135555"/>
                    </a:ext>
                  </a:extLst>
                </a:gridCol>
              </a:tblGrid>
              <a:tr h="441743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Organization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Item of expenditure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Main breakdown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2025 year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2026 year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2027 year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2028 year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146120"/>
                  </a:ext>
                </a:extLst>
              </a:tr>
              <a:tr h="265046">
                <a:tc rowSpan="9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Main Uses of Prefectural Research Funds</a:t>
                      </a:r>
                      <a:endParaRPr kumimoji="1" lang="ja-JP" altLang="en-US" sz="11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Name of university, research institute, etc.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/>
                        <a:t>Equipment and Prototype Costs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○○○</a:t>
                      </a:r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65422"/>
                  </a:ext>
                </a:extLst>
              </a:tr>
              <a:tr h="265046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△△△</a:t>
                      </a:r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915721"/>
                  </a:ext>
                </a:extLst>
              </a:tr>
              <a:tr h="265046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/>
                        <a:t>labor cost</a:t>
                      </a:r>
                      <a:endParaRPr kumimoji="1" lang="ja-JP" altLang="en-US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573022"/>
                  </a:ext>
                </a:extLst>
              </a:tr>
              <a:tr h="265046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/>
                        <a:t>Operational Expenses</a:t>
                      </a:r>
                      <a:endParaRPr kumimoji="1" lang="ja-JP" altLang="en-US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1312567"/>
                  </a:ext>
                </a:extLst>
              </a:tr>
              <a:tr h="265046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975288"/>
                  </a:ext>
                </a:extLst>
              </a:tr>
              <a:tr h="441743"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2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Company Name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/>
                        <a:t>Equipment and Prototype Costs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248897"/>
                  </a:ext>
                </a:extLst>
              </a:tr>
              <a:tr h="276408"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/>
                        <a:t>labor cost</a:t>
                      </a:r>
                      <a:endParaRPr kumimoji="1" lang="ja-JP" altLang="en-US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764438"/>
                  </a:ext>
                </a:extLst>
              </a:tr>
              <a:tr h="265046"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/>
                        <a:t>Operational Expenses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702693"/>
                  </a:ext>
                </a:extLst>
              </a:tr>
              <a:tr h="294495"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2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400" b="1" dirty="0"/>
                        <a:t>sum</a:t>
                      </a:r>
                      <a:endParaRPr kumimoji="1" lang="ja-JP" altLang="en-US" sz="1400" b="1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543847"/>
                  </a:ext>
                </a:extLst>
              </a:tr>
              <a:tr h="441743">
                <a:tc rowSpan="5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Expected out-of-pocket costs</a:t>
                      </a:r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Company Name A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/>
                        <a:t>Equipment and equipment costs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ー</a:t>
                      </a:r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259897"/>
                  </a:ext>
                </a:extLst>
              </a:tr>
              <a:tr h="276408"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/>
                        <a:t>labor cost</a:t>
                      </a:r>
                      <a:endParaRPr kumimoji="1" lang="ja-JP" altLang="en-US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ー</a:t>
                      </a:r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4513174"/>
                  </a:ext>
                </a:extLst>
              </a:tr>
              <a:tr h="276408"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Company Name B</a:t>
                      </a:r>
                    </a:p>
                    <a:p>
                      <a:pPr algn="ctr"/>
                      <a:r>
                        <a:rPr kumimoji="1" lang="en-US" altLang="ja-JP" sz="1050" dirty="0"/>
                        <a:t>(The amount after doubling because it is a small and medium-sized enterprise)</a:t>
                      </a:r>
                      <a:endParaRPr kumimoji="1" lang="ja-JP" altLang="en-US" sz="105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/>
                        <a:t>labor cost</a:t>
                      </a:r>
                      <a:endParaRPr kumimoji="1" lang="ja-JP" altLang="en-US" sz="105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ー</a:t>
                      </a:r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738759"/>
                  </a:ext>
                </a:extLst>
              </a:tr>
              <a:tr h="607077"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/>
                        <a:t>Operational Expenses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ー</a:t>
                      </a:r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solidFill>
                      <a:srgbClr val="CF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5358556"/>
                  </a:ext>
                </a:extLst>
              </a:tr>
              <a:tr h="294495"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2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effectLst/>
                        </a:rPr>
                        <a:t>sum</a:t>
                      </a:r>
                      <a:endParaRPr kumimoji="1" lang="ja-JP" altLang="en-US" sz="1400" b="1" dirty="0">
                        <a:effectLst/>
                      </a:endParaRPr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effectLst/>
                      </a:endParaRPr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effectLst/>
                        </a:rPr>
                        <a:t>ー</a:t>
                      </a:r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effectLst/>
                      </a:endParaRPr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effectLst/>
                      </a:endParaRPr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effectLst/>
                      </a:endParaRPr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950290"/>
                  </a:ext>
                </a:extLst>
              </a:tr>
              <a:tr h="647889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Objectives (TRL)</a:t>
                      </a:r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effectLst/>
                      </a:endParaRPr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/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effectLst/>
                        </a:rPr>
                        <a:t>Targets for FY2026 and beyond TRL5 hereinafter (Prospects for the establishment of technology)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effectLst/>
                        </a:rPr>
                        <a:t>・</a:t>
                      </a:r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effectLst/>
                        </a:rPr>
                        <a:t>TRL6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effectLst/>
                        </a:rPr>
                        <a:t>～</a:t>
                      </a:r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effectLst/>
                        </a:rPr>
                        <a:t>7(demonstration test)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effectLst/>
                        </a:rPr>
                        <a:t>・</a:t>
                      </a:r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effectLst/>
                        </a:rPr>
                        <a:t>TRL8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effectLst/>
                        </a:rPr>
                        <a:t>～</a:t>
                      </a:r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effectLst/>
                        </a:rPr>
                        <a:t>9(commercialization)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effectLst/>
                        </a:rPr>
                        <a:t>            Put only one “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effectLst/>
                        </a:rPr>
                        <a:t>〇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effectLst/>
                        </a:rPr>
                        <a:t>”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kumimoji="1" lang="en-US" altLang="ja-JP" sz="1400" b="1">
                          <a:solidFill>
                            <a:schemeClr val="tx1"/>
                          </a:solidFill>
                          <a:effectLst/>
                        </a:rPr>
                        <a:t>in the </a:t>
                      </a:r>
                      <a:r>
                        <a:rPr kumimoji="1" lang="en-US" altLang="ja-JP" sz="1400" b="1" i="1"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TRL </a:t>
                      </a:r>
                      <a:r>
                        <a:rPr kumimoji="1" lang="en-US" altLang="ja-JP" sz="1400" b="1" i="1" dirty="0"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level.</a:t>
                      </a:r>
                      <a:endParaRPr kumimoji="1" lang="ja-JP" altLang="en-US" sz="1400" b="1" i="1" dirty="0"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rgbClr val="EFEE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effectLst/>
                      </a:endParaRPr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effectLst/>
                      </a:endParaRPr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effectLst/>
                      </a:endParaRPr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effectLst/>
                      </a:endParaRPr>
                    </a:p>
                  </a:txBody>
                  <a:tcPr anchor="ctr">
                    <a:solidFill>
                      <a:srgbClr val="EFEE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398085"/>
                  </a:ext>
                </a:extLst>
              </a:tr>
            </a:tbl>
          </a:graphicData>
        </a:graphic>
      </p:graphicFrame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9AA317-45A1-9B5D-7800-5833365EE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54635" y="6446974"/>
            <a:ext cx="2057400" cy="365125"/>
          </a:xfrm>
        </p:spPr>
        <p:txBody>
          <a:bodyPr/>
          <a:lstStyle/>
          <a:p>
            <a:fld id="{E9D9C477-5CFB-4E8F-B477-AF2E93B6023D}" type="slidenum">
              <a:rPr kumimoji="1" lang="ja-JP" altLang="en-US" sz="200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9</a:t>
            </a:fld>
            <a:endParaRPr kumimoji="1" lang="ja-JP" altLang="en-US" sz="2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4E3D962-BD66-D2FD-62DD-E2BA6D1B23A9}"/>
              </a:ext>
            </a:extLst>
          </p:cNvPr>
          <p:cNvSpPr/>
          <p:nvPr/>
        </p:nvSpPr>
        <p:spPr>
          <a:xfrm>
            <a:off x="4072402" y="3983335"/>
            <a:ext cx="44812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>
                <a:ln w="1016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Filling in image</a:t>
            </a:r>
            <a:endParaRPr lang="ja-JP" altLang="en-US" sz="5400" b="1" dirty="0">
              <a:ln w="1016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6C87607C-D5EE-62B8-32C4-74FF09E9A058}"/>
              </a:ext>
            </a:extLst>
          </p:cNvPr>
          <p:cNvSpPr/>
          <p:nvPr/>
        </p:nvSpPr>
        <p:spPr>
          <a:xfrm>
            <a:off x="8425401" y="6237337"/>
            <a:ext cx="672419" cy="230356"/>
          </a:xfrm>
          <a:prstGeom prst="ellipse">
            <a:avLst/>
          </a:prstGeom>
          <a:noFill/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4461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1424</TotalTime>
  <Words>1920</Words>
  <Application>Microsoft Office PowerPoint</Application>
  <PresentationFormat>画面に合わせる (4:3)</PresentationFormat>
  <Paragraphs>181</Paragraphs>
  <Slides>9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20" baseType="lpstr">
      <vt:lpstr>ＭＳ Ｐゴシック</vt:lpstr>
      <vt:lpstr>ＭＳ ゴシック</vt:lpstr>
      <vt:lpstr>ＭＳ 明朝</vt:lpstr>
      <vt:lpstr>UD デジタル 教科書体 NK-B</vt:lpstr>
      <vt:lpstr>メイリオ</vt:lpstr>
      <vt:lpstr>游ゴシック</vt:lpstr>
      <vt:lpstr>Arial</vt:lpstr>
      <vt:lpstr>Calibri</vt:lpstr>
      <vt:lpstr>Calibri Light</vt:lpstr>
      <vt:lpstr>Century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山本　紘司</dc:creator>
  <cp:lastModifiedBy>山本　紘司</cp:lastModifiedBy>
  <cp:revision>1</cp:revision>
  <cp:lastPrinted>2025-03-05T10:58:37Z</cp:lastPrinted>
  <dcterms:created xsi:type="dcterms:W3CDTF">2022-02-21T01:52:10Z</dcterms:created>
  <dcterms:modified xsi:type="dcterms:W3CDTF">2025-03-05T10:58:53Z</dcterms:modified>
</cp:coreProperties>
</file>