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4" r:id="rId2"/>
    <p:sldId id="290" r:id="rId3"/>
    <p:sldId id="276" r:id="rId4"/>
    <p:sldId id="277" r:id="rId5"/>
    <p:sldId id="3048" r:id="rId6"/>
    <p:sldId id="279" r:id="rId7"/>
    <p:sldId id="280" r:id="rId8"/>
    <p:sldId id="3044" r:id="rId9"/>
    <p:sldId id="282" r:id="rId10"/>
    <p:sldId id="283" r:id="rId11"/>
    <p:sldId id="3047" r:id="rId12"/>
    <p:sldId id="284" r:id="rId13"/>
    <p:sldId id="285" r:id="rId14"/>
    <p:sldId id="287" r:id="rId15"/>
    <p:sldId id="289" r:id="rId16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EF6"/>
    <a:srgbClr val="CF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95" autoAdjust="0"/>
  </p:normalViewPr>
  <p:slideViewPr>
    <p:cSldViewPr snapToGrid="0">
      <p:cViewPr varScale="1">
        <p:scale>
          <a:sx n="64" d="100"/>
          <a:sy n="64" d="100"/>
        </p:scale>
        <p:origin x="13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448" cy="495131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6" y="1"/>
            <a:ext cx="2945448" cy="495131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D35DDC10-8E77-4591-9A85-F9B4737BBAB0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6" y="4751055"/>
            <a:ext cx="5437506" cy="3886937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7534"/>
            <a:ext cx="2945448" cy="495131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6" y="9377534"/>
            <a:ext cx="2945448" cy="495131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F5DF2C09-C243-43FB-BADF-3C81B281F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55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８</a:t>
            </a:r>
            <a:r>
              <a:rPr kumimoji="1" lang="en-US" altLang="ja-JP" dirty="0"/>
              <a:t>.</a:t>
            </a:r>
            <a:r>
              <a:rPr kumimoji="1" lang="ja-JP" altLang="en-US" dirty="0"/>
              <a:t>ロードマップ（令和５年９月時点（中間評価）、令和７年３月終了時点）　</a:t>
            </a:r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本項目で</a:t>
            </a:r>
            <a:r>
              <a:rPr kumimoji="1" lang="en-US" altLang="ja-JP" dirty="0"/>
              <a:t>1p</a:t>
            </a:r>
            <a:r>
              <a:rPr kumimoji="1" lang="ja-JP" altLang="en-US" dirty="0"/>
              <a:t>まで可、デザインは自由</a:t>
            </a:r>
            <a:endParaRPr kumimoji="1" lang="en-US" altLang="ja-JP" dirty="0"/>
          </a:p>
          <a:p>
            <a:r>
              <a:rPr kumimoji="1" lang="en-US" altLang="ja-JP" dirty="0"/>
              <a:t>*****************************************</a:t>
            </a:r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49062"/>
            <a:fld id="{23778800-8EE9-42C6-88F5-04917186B336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9062"/>
              <a:t>8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43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02F45D-9407-FC6E-0D71-09CDEEE7E9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B13AED9-C614-C941-A1F5-D9BE7E29E4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AF3CDCB-F522-F254-44A9-194CFA3125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3040A0-A747-B6AB-71D2-6B24087C61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DF2C09-C243-43FB-BADF-3C81B281FD6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97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8D85-408C-4313-A839-C79F6CEFEDFE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03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FA8E-780C-40BB-B4F8-500F6CAF86D7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72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97D6-D391-4FAD-83E9-19F331FF99F6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61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5590-0F68-4AAB-A5EF-AECE49A98B7E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76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CFF-0519-4502-B8AF-899E3419BCA3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42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C9E-621F-4785-AA9E-4B023AF3DD21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63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4F96-BEC0-4577-AFF6-06AB5D7E78CB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2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2C46-BAA8-4EA1-999E-4593C1ECC2F0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72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7596-0B9E-4AB7-8759-0EA9D43CC69C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2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CC59-46DA-4C81-864C-CD610ECE5538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80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C4CFD-51C8-4070-9BD6-BF01BE964C61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98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0839A-3FFF-4DBF-8B2B-54CB2D4E7520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45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6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1. Cover</a:t>
            </a:r>
            <a:endParaRPr lang="en-US" altLang="ja-JP" sz="32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24" y="682591"/>
            <a:ext cx="9144001" cy="5458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1 page. Basically, use the following form (font size, etc. can be modified).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
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Thereafter, italics were removed at the time of submission.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24802" y="168810"/>
            <a:ext cx="1205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>
                <a:solidFill>
                  <a:schemeClr val="bg1"/>
                </a:solidFill>
              </a:rPr>
              <a:t>(Form 2)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26813E7B-3ACE-C35F-97A4-1ECDB82A7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618770"/>
              </p:ext>
            </p:extLst>
          </p:nvPr>
        </p:nvGraphicFramePr>
        <p:xfrm>
          <a:off x="67579" y="1306351"/>
          <a:ext cx="8993292" cy="548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767">
                  <a:extLst>
                    <a:ext uri="{9D8B030D-6E8A-4147-A177-3AD203B41FA5}">
                      <a16:colId xmlns:a16="http://schemas.microsoft.com/office/drawing/2014/main" val="202982848"/>
                    </a:ext>
                  </a:extLst>
                </a:gridCol>
                <a:gridCol w="6847525">
                  <a:extLst>
                    <a:ext uri="{9D8B030D-6E8A-4147-A177-3AD203B41FA5}">
                      <a16:colId xmlns:a16="http://schemas.microsoft.com/office/drawing/2014/main" val="760964914"/>
                    </a:ext>
                  </a:extLst>
                </a:gridCol>
              </a:tblGrid>
              <a:tr h="2453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Item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Detail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196789"/>
                  </a:ext>
                </a:extLst>
              </a:tr>
              <a:tr h="5040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Fields of application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*Selection of the 4 research fields(Manufacturing, Health care, Agri </a:t>
                      </a:r>
                      <a:r>
                        <a:rPr lang="en-US" altLang="ja-JP" sz="1400" i="1" dirty="0" err="1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Fish,Carbon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Neutrality )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ja-JP" altLang="en-US" sz="1400" i="1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9155463"/>
                  </a:ext>
                </a:extLst>
              </a:tr>
              <a:tr h="5140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Research Themes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Challenge frame</a:t>
                      </a: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Practical frame</a:t>
                      </a:r>
                      <a:r>
                        <a:rPr lang="ja-JP" altLang="en-US" sz="1400" i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*</a:t>
                      </a:r>
                      <a:r>
                        <a:rPr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Put </a:t>
                      </a:r>
                      <a:r>
                        <a:rPr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 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on either Research Themes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950912"/>
                  </a:ext>
                </a:extLst>
              </a:tr>
              <a:tr h="6145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Title of  Research Theme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* Fill in your research theme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535705"/>
                  </a:ext>
                </a:extLst>
              </a:tr>
              <a:tr h="8700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Research Leader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* Fill your affiliation, position, and name (Fill one person for this item, but do not specify university or company etc.)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907616"/>
                  </a:ext>
                </a:extLst>
              </a:tr>
              <a:tr h="8700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Commercialization Leader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* Enter affiliation, position, and name (Set for each development target, no limit on the number of people, companies only)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8125221"/>
                  </a:ext>
                </a:extLst>
              </a:tr>
              <a:tr h="146342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Research Participating Organization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* Participating institutions other than research leaders and commercialization leaders are entered.
* After the name of the participating organization, the following is noted.
Small and medium-sized companies are ●, medium-sized companies are </a:t>
                      </a:r>
                      <a:r>
                        <a:rPr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, startups are ▲, overseas universities and research institutes are ★</a:t>
                      </a:r>
                      <a:endParaRPr kumimoji="1" lang="en-US" altLang="ja-JP" sz="1400" i="1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1695449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8A2D198-17FB-B88B-9EFB-2F2D742D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3825" y="6506627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582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36072" y="1129553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7768" y="678284"/>
            <a:ext cx="9144000" cy="604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2 page. Basically, use the following form (font size, etc. can be modified). Image drawings are added as appropriate.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6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10. Business Plan</a:t>
            </a:r>
            <a:endParaRPr lang="en-US" altLang="ja-JP" sz="3600" dirty="0">
              <a:solidFill>
                <a:schemeClr val="bg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F0126E-C25E-E6AC-B5B8-EF9EE993A796}"/>
              </a:ext>
            </a:extLst>
          </p:cNvPr>
          <p:cNvSpPr/>
          <p:nvPr/>
        </p:nvSpPr>
        <p:spPr>
          <a:xfrm>
            <a:off x="5735782" y="1925789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5F097ED-D429-CA3C-F723-AEFD227F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2412" y="6456127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10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39105ED-4C86-22DD-8924-2ED09FF5B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583631"/>
              </p:ext>
            </p:extLst>
          </p:nvPr>
        </p:nvGraphicFramePr>
        <p:xfrm>
          <a:off x="261049" y="1174557"/>
          <a:ext cx="8424544" cy="5231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5673">
                  <a:extLst>
                    <a:ext uri="{9D8B030D-6E8A-4147-A177-3AD203B41FA5}">
                      <a16:colId xmlns:a16="http://schemas.microsoft.com/office/drawing/2014/main" val="283202130"/>
                    </a:ext>
                  </a:extLst>
                </a:gridCol>
                <a:gridCol w="1473565">
                  <a:extLst>
                    <a:ext uri="{9D8B030D-6E8A-4147-A177-3AD203B41FA5}">
                      <a16:colId xmlns:a16="http://schemas.microsoft.com/office/drawing/2014/main" val="4286642311"/>
                    </a:ext>
                  </a:extLst>
                </a:gridCol>
                <a:gridCol w="1535440">
                  <a:extLst>
                    <a:ext uri="{9D8B030D-6E8A-4147-A177-3AD203B41FA5}">
                      <a16:colId xmlns:a16="http://schemas.microsoft.com/office/drawing/2014/main" val="249313805"/>
                    </a:ext>
                  </a:extLst>
                </a:gridCol>
                <a:gridCol w="1396622">
                  <a:extLst>
                    <a:ext uri="{9D8B030D-6E8A-4147-A177-3AD203B41FA5}">
                      <a16:colId xmlns:a16="http://schemas.microsoft.com/office/drawing/2014/main" val="4276365540"/>
                    </a:ext>
                  </a:extLst>
                </a:gridCol>
                <a:gridCol w="1396622">
                  <a:extLst>
                    <a:ext uri="{9D8B030D-6E8A-4147-A177-3AD203B41FA5}">
                      <a16:colId xmlns:a16="http://schemas.microsoft.com/office/drawing/2014/main" val="1299970852"/>
                    </a:ext>
                  </a:extLst>
                </a:gridCol>
                <a:gridCol w="1396622">
                  <a:extLst>
                    <a:ext uri="{9D8B030D-6E8A-4147-A177-3AD203B41FA5}">
                      <a16:colId xmlns:a16="http://schemas.microsoft.com/office/drawing/2014/main" val="3766335155"/>
                    </a:ext>
                  </a:extLst>
                </a:gridCol>
              </a:tblGrid>
              <a:tr h="7095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Calibri 本文"/>
                          <a:ea typeface="ＭＳ Ｐゴシック" panose="020B0600070205080204" pitchFamily="50" charset="-128"/>
                        </a:rPr>
                        <a:t>Participating Companies</a:t>
                      </a:r>
                      <a:endParaRPr kumimoji="1" lang="ja-JP" altLang="en-US" sz="1400" dirty="0">
                        <a:latin typeface="Calibri 本文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Development Targets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Outcome at the end of the day
&lt;March &gt;, 2029)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March 2030
&lt; 1 year later&gt;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March 2032
&lt;3 years later&gt;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March 2035
&lt; after 5 years&gt;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10035"/>
                  </a:ext>
                </a:extLst>
              </a:tr>
              <a:tr h="2323661">
                <a:tc rowSpan="2"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〇〇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Company</a:t>
                      </a:r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development of technology</a:t>
                      </a:r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 0% of conductivity and commercialize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using the same technology.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&lt;sales: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yen/year&gt;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Improve to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〇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%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＜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Sales: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〇〇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yen/year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＞</a:t>
                      </a:r>
                      <a:endParaRPr kumimoji="1" lang="en-US" altLang="ja-JP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 collaboration with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company,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technology is diverted and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is commercialized.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＜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Sales: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〇〇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yen/year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＞</a:t>
                      </a: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Promote joint development with 00 companies in the U.S. to develop sales channels in the U.S.&lt; sales: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〇〇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yen/year&gt;</a:t>
                      </a:r>
                      <a:endParaRPr kumimoji="1" lang="ja-JP" altLang="en-US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92608"/>
                  </a:ext>
                </a:extLst>
              </a:tr>
              <a:tr h="39825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・・・</a:t>
                      </a:r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245591"/>
                  </a:ext>
                </a:extLst>
              </a:tr>
              <a:tr h="798226">
                <a:tc rowSpan="2">
                  <a:txBody>
                    <a:bodyPr/>
                    <a:lstStyle/>
                    <a:p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Company</a:t>
                      </a:r>
                    </a:p>
                    <a:p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〇〇</a:t>
                      </a: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design and system construction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73948"/>
                  </a:ext>
                </a:extLst>
              </a:tr>
              <a:tr h="335672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・・・</a:t>
                      </a:r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8857"/>
                  </a:ext>
                </a:extLst>
              </a:tr>
              <a:tr h="619891"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392844"/>
                  </a:ext>
                </a:extLst>
              </a:tr>
            </a:tbl>
          </a:graphicData>
        </a:graphic>
      </p:graphicFrame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42EC966E-50EE-621E-FC58-E030A48061DE}"/>
              </a:ext>
            </a:extLst>
          </p:cNvPr>
          <p:cNvCxnSpPr>
            <a:cxnSpLocks/>
          </p:cNvCxnSpPr>
          <p:nvPr/>
        </p:nvCxnSpPr>
        <p:spPr>
          <a:xfrm>
            <a:off x="4473321" y="2715471"/>
            <a:ext cx="141041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F7EA3F69-0B5A-0EBC-4CE0-2C5D38ECA4EB}"/>
              </a:ext>
            </a:extLst>
          </p:cNvPr>
          <p:cNvCxnSpPr>
            <a:cxnSpLocks/>
          </p:cNvCxnSpPr>
          <p:nvPr/>
        </p:nvCxnSpPr>
        <p:spPr>
          <a:xfrm>
            <a:off x="5913996" y="3976997"/>
            <a:ext cx="277159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BABFED2-22C2-39E2-B8BF-622BBECD4E5A}"/>
              </a:ext>
            </a:extLst>
          </p:cNvPr>
          <p:cNvSpPr/>
          <p:nvPr/>
        </p:nvSpPr>
        <p:spPr>
          <a:xfrm>
            <a:off x="2449143" y="3906109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15F12F0-CB6B-5FBF-9EF6-7D0048F890F7}"/>
              </a:ext>
            </a:extLst>
          </p:cNvPr>
          <p:cNvSpPr/>
          <p:nvPr/>
        </p:nvSpPr>
        <p:spPr>
          <a:xfrm>
            <a:off x="-1" y="6359798"/>
            <a:ext cx="9144000" cy="604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The deadline for the challenge is March 2027, one year later is March 2028, three years later is March 2030, and five years later is March 2032.</a:t>
            </a:r>
          </a:p>
        </p:txBody>
      </p:sp>
    </p:spTree>
    <p:extLst>
      <p:ext uri="{BB962C8B-B14F-4D97-AF65-F5344CB8AC3E}">
        <p14:creationId xmlns:p14="http://schemas.microsoft.com/office/powerpoint/2010/main" val="2169266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8341" y="687711"/>
            <a:ext cx="9144000" cy="526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1 page. Basically, the design image is as follows. Line diagrams and image drawings are added to the design as appropriate.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4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11. Markets to target and their approach</a:t>
            </a:r>
            <a:endParaRPr lang="en-US" altLang="ja-JP" sz="3400" dirty="0">
              <a:solidFill>
                <a:schemeClr val="bg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F0126E-C25E-E6AC-B5B8-EF9EE993A796}"/>
              </a:ext>
            </a:extLst>
          </p:cNvPr>
          <p:cNvSpPr/>
          <p:nvPr/>
        </p:nvSpPr>
        <p:spPr>
          <a:xfrm>
            <a:off x="5735782" y="1925789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5F097ED-D429-CA3C-F723-AEFD227F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2412" y="6456127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F9C1DC2-6400-2140-A9EB-713126BD8717}"/>
              </a:ext>
            </a:extLst>
          </p:cNvPr>
          <p:cNvSpPr/>
          <p:nvPr/>
        </p:nvSpPr>
        <p:spPr>
          <a:xfrm>
            <a:off x="1118331" y="1302526"/>
            <a:ext cx="6999436" cy="47576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DDF5D6A-4CD9-10AA-FE22-D4AD44D775A0}"/>
              </a:ext>
            </a:extLst>
          </p:cNvPr>
          <p:cNvCxnSpPr>
            <a:cxnSpLocks/>
            <a:stCxn id="5" idx="1"/>
            <a:endCxn id="5" idx="3"/>
          </p:cNvCxnSpPr>
          <p:nvPr/>
        </p:nvCxnSpPr>
        <p:spPr>
          <a:xfrm>
            <a:off x="1118331" y="3681372"/>
            <a:ext cx="6999436" cy="0"/>
          </a:xfrm>
          <a:prstGeom prst="straightConnector1">
            <a:avLst/>
          </a:prstGeom>
          <a:ln w="571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2DA37581-E578-F937-10B9-2CEBA89C9A10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4618049" y="1302526"/>
            <a:ext cx="0" cy="4757692"/>
          </a:xfrm>
          <a:prstGeom prst="straightConnector1">
            <a:avLst/>
          </a:prstGeom>
          <a:ln w="571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7B771D4-1BBD-043B-1314-3D3F52967C04}"/>
              </a:ext>
            </a:extLst>
          </p:cNvPr>
          <p:cNvSpPr/>
          <p:nvPr/>
        </p:nvSpPr>
        <p:spPr>
          <a:xfrm>
            <a:off x="6958311" y="3256749"/>
            <a:ext cx="1776490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lang="en-US" altLang="ja-JP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Large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BA4DD6-CBAB-5884-E4E0-FE5251780456}"/>
              </a:ext>
            </a:extLst>
          </p:cNvPr>
          <p:cNvSpPr txBox="1"/>
          <p:nvPr/>
        </p:nvSpPr>
        <p:spPr>
          <a:xfrm>
            <a:off x="4618049" y="1372133"/>
            <a:ext cx="461665" cy="12034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lang="en-US" altLang="ja-JP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High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9658B3-F2D1-9B1A-31F7-5769C583132B}"/>
              </a:ext>
            </a:extLst>
          </p:cNvPr>
          <p:cNvSpPr txBox="1"/>
          <p:nvPr/>
        </p:nvSpPr>
        <p:spPr>
          <a:xfrm>
            <a:off x="4618049" y="5181064"/>
            <a:ext cx="461665" cy="9487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lang="en-US" altLang="ja-JP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Low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AEE6030-7AB9-A8DB-E6D5-68C19720F3C8}"/>
              </a:ext>
            </a:extLst>
          </p:cNvPr>
          <p:cNvSpPr/>
          <p:nvPr/>
        </p:nvSpPr>
        <p:spPr>
          <a:xfrm>
            <a:off x="1276054" y="3256749"/>
            <a:ext cx="1776490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lang="en-US" altLang="ja-JP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Small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193E2026-F0A2-E888-6F8D-4E8F7CB722C0}"/>
              </a:ext>
            </a:extLst>
          </p:cNvPr>
          <p:cNvSpPr/>
          <p:nvPr/>
        </p:nvSpPr>
        <p:spPr>
          <a:xfrm>
            <a:off x="3710227" y="1499880"/>
            <a:ext cx="539429" cy="5394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9AE5D83-69BE-4A64-BFEB-6FF1F61AB2FB}"/>
              </a:ext>
            </a:extLst>
          </p:cNvPr>
          <p:cNvSpPr/>
          <p:nvPr/>
        </p:nvSpPr>
        <p:spPr>
          <a:xfrm>
            <a:off x="3359713" y="1544517"/>
            <a:ext cx="1241995" cy="539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 </a:t>
            </a:r>
          </a:p>
          <a:p>
            <a:pPr algn="ctr"/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A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28E57D56-6FBA-0A46-0B33-065E880DC930}"/>
              </a:ext>
            </a:extLst>
          </p:cNvPr>
          <p:cNvSpPr/>
          <p:nvPr/>
        </p:nvSpPr>
        <p:spPr>
          <a:xfrm>
            <a:off x="2670838" y="2746034"/>
            <a:ext cx="539429" cy="5394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F4E090D-B861-8E1E-EB5B-8FC968F4661A}"/>
              </a:ext>
            </a:extLst>
          </p:cNvPr>
          <p:cNvSpPr/>
          <p:nvPr/>
        </p:nvSpPr>
        <p:spPr>
          <a:xfrm>
            <a:off x="2565568" y="2784758"/>
            <a:ext cx="749967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 B</a:t>
            </a:r>
            <a:endParaRPr lang="en-US" altLang="ja-JP" b="1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4AE1A61-2C70-A333-DF21-A1D7FA6C3CFF}"/>
              </a:ext>
            </a:extLst>
          </p:cNvPr>
          <p:cNvSpPr/>
          <p:nvPr/>
        </p:nvSpPr>
        <p:spPr>
          <a:xfrm>
            <a:off x="6064530" y="3162274"/>
            <a:ext cx="539429" cy="5394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D7E9E1EB-9889-F632-EBEA-8C7AB6F7114F}"/>
              </a:ext>
            </a:extLst>
          </p:cNvPr>
          <p:cNvSpPr/>
          <p:nvPr/>
        </p:nvSpPr>
        <p:spPr>
          <a:xfrm>
            <a:off x="7308460" y="5496384"/>
            <a:ext cx="539429" cy="5394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B5F2FA37-9EDC-2EE9-9166-87E562EEAA1E}"/>
              </a:ext>
            </a:extLst>
          </p:cNvPr>
          <p:cNvSpPr/>
          <p:nvPr/>
        </p:nvSpPr>
        <p:spPr>
          <a:xfrm>
            <a:off x="1744415" y="4150119"/>
            <a:ext cx="539429" cy="5394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1E6C1C1C-0258-003F-1907-4D565F08EA70}"/>
              </a:ext>
            </a:extLst>
          </p:cNvPr>
          <p:cNvSpPr/>
          <p:nvPr/>
        </p:nvSpPr>
        <p:spPr>
          <a:xfrm>
            <a:off x="3725107" y="4495013"/>
            <a:ext cx="539429" cy="5394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1A7A9FC4-2F79-70C8-70FE-0C7DF55B4D16}"/>
              </a:ext>
            </a:extLst>
          </p:cNvPr>
          <p:cNvSpPr/>
          <p:nvPr/>
        </p:nvSpPr>
        <p:spPr>
          <a:xfrm>
            <a:off x="3605381" y="5396273"/>
            <a:ext cx="539429" cy="5394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AA7B6E1B-65F6-DFD4-22B1-83342B959753}"/>
              </a:ext>
            </a:extLst>
          </p:cNvPr>
          <p:cNvSpPr/>
          <p:nvPr/>
        </p:nvSpPr>
        <p:spPr>
          <a:xfrm>
            <a:off x="1423413" y="5385087"/>
            <a:ext cx="539429" cy="5394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0D20C5E7-6E9B-A761-C1F8-332B88AE6803}"/>
              </a:ext>
            </a:extLst>
          </p:cNvPr>
          <p:cNvSpPr/>
          <p:nvPr/>
        </p:nvSpPr>
        <p:spPr>
          <a:xfrm>
            <a:off x="2441071" y="4231599"/>
            <a:ext cx="1091837" cy="10918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57150" cmpd="dbl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965723A-5DFE-445F-DC5A-B93FCCDDF628}"/>
              </a:ext>
            </a:extLst>
          </p:cNvPr>
          <p:cNvSpPr/>
          <p:nvPr/>
        </p:nvSpPr>
        <p:spPr>
          <a:xfrm>
            <a:off x="2424847" y="4428086"/>
            <a:ext cx="1265485" cy="7935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Participating </a:t>
            </a:r>
            <a:r>
              <a:rPr kumimoji="1" lang="en-US" altLang="ja-JP" sz="1200" b="1" i="1" kern="1200" dirty="0">
                <a:solidFill>
                  <a:schemeClr val="bg1">
                    <a:lumMod val="50000"/>
                  </a:schemeClr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Institutions</a:t>
            </a:r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XX</a:t>
            </a:r>
            <a:r>
              <a:rPr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</a:t>
            </a:r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2F634C1A-DE87-1F78-BB6E-B86450D8A7B6}"/>
              </a:ext>
            </a:extLst>
          </p:cNvPr>
          <p:cNvSpPr/>
          <p:nvPr/>
        </p:nvSpPr>
        <p:spPr>
          <a:xfrm>
            <a:off x="6247305" y="1439024"/>
            <a:ext cx="1091837" cy="1091837"/>
          </a:xfrm>
          <a:prstGeom prst="ellipse">
            <a:avLst/>
          </a:prstGeom>
          <a:solidFill>
            <a:srgbClr val="FFC000"/>
          </a:solidFill>
          <a:ln w="57150" cmpd="dbl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08EF915B-1498-7CE2-C266-B6F96A88807A}"/>
              </a:ext>
            </a:extLst>
          </p:cNvPr>
          <p:cNvSpPr/>
          <p:nvPr/>
        </p:nvSpPr>
        <p:spPr>
          <a:xfrm>
            <a:off x="6215281" y="1629399"/>
            <a:ext cx="1057871" cy="7935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Target Markets</a:t>
            </a:r>
          </a:p>
        </p:txBody>
      </p:sp>
      <p:sp>
        <p:nvSpPr>
          <p:cNvPr id="51" name="矢印: ストライプ 50">
            <a:extLst>
              <a:ext uri="{FF2B5EF4-FFF2-40B4-BE49-F238E27FC236}">
                <a16:creationId xmlns:a16="http://schemas.microsoft.com/office/drawing/2014/main" id="{78458B59-CDA4-F084-8EBF-0FCA8F6E3B32}"/>
              </a:ext>
            </a:extLst>
          </p:cNvPr>
          <p:cNvSpPr/>
          <p:nvPr/>
        </p:nvSpPr>
        <p:spPr>
          <a:xfrm rot="19358887">
            <a:off x="3252246" y="2794247"/>
            <a:ext cx="3375059" cy="1039389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吹き出し: 線 62">
            <a:extLst>
              <a:ext uri="{FF2B5EF4-FFF2-40B4-BE49-F238E27FC236}">
                <a16:creationId xmlns:a16="http://schemas.microsoft.com/office/drawing/2014/main" id="{916848C6-7924-015C-CCBA-8392A0BB0111}"/>
              </a:ext>
            </a:extLst>
          </p:cNvPr>
          <p:cNvSpPr/>
          <p:nvPr/>
        </p:nvSpPr>
        <p:spPr>
          <a:xfrm>
            <a:off x="4585971" y="4270601"/>
            <a:ext cx="3361571" cy="1367112"/>
          </a:xfrm>
          <a:prstGeom prst="borderCallout1">
            <a:avLst>
              <a:gd name="adj1" fmla="val -978"/>
              <a:gd name="adj2" fmla="val 28849"/>
              <a:gd name="adj3" fmla="val -56398"/>
              <a:gd name="adj4" fmla="val 785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矢印: 五方向 51">
            <a:extLst>
              <a:ext uri="{FF2B5EF4-FFF2-40B4-BE49-F238E27FC236}">
                <a16:creationId xmlns:a16="http://schemas.microsoft.com/office/drawing/2014/main" id="{E0F5DEEE-6F2F-66A0-D573-1341F520D6AC}"/>
              </a:ext>
            </a:extLst>
          </p:cNvPr>
          <p:cNvSpPr/>
          <p:nvPr/>
        </p:nvSpPr>
        <p:spPr>
          <a:xfrm>
            <a:off x="4731328" y="4448970"/>
            <a:ext cx="1172772" cy="103094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矢印: 山形 52">
            <a:extLst>
              <a:ext uri="{FF2B5EF4-FFF2-40B4-BE49-F238E27FC236}">
                <a16:creationId xmlns:a16="http://schemas.microsoft.com/office/drawing/2014/main" id="{645EB066-E7AA-3E08-0A27-89504DDC2332}"/>
              </a:ext>
            </a:extLst>
          </p:cNvPr>
          <p:cNvSpPr/>
          <p:nvPr/>
        </p:nvSpPr>
        <p:spPr>
          <a:xfrm>
            <a:off x="5496685" y="4448970"/>
            <a:ext cx="1363728" cy="1060443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" name="矢印: 山形 53">
            <a:extLst>
              <a:ext uri="{FF2B5EF4-FFF2-40B4-BE49-F238E27FC236}">
                <a16:creationId xmlns:a16="http://schemas.microsoft.com/office/drawing/2014/main" id="{337D4613-94D9-CDF8-B065-92438F808ED6}"/>
              </a:ext>
            </a:extLst>
          </p:cNvPr>
          <p:cNvSpPr/>
          <p:nvPr/>
        </p:nvSpPr>
        <p:spPr>
          <a:xfrm>
            <a:off x="6462974" y="4448970"/>
            <a:ext cx="1363728" cy="1060443"/>
          </a:xfrm>
          <a:prstGeom prst="chevron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9EBA4B95-6760-A888-50CA-895E871A229C}"/>
              </a:ext>
            </a:extLst>
          </p:cNvPr>
          <p:cNvSpPr/>
          <p:nvPr/>
        </p:nvSpPr>
        <p:spPr>
          <a:xfrm>
            <a:off x="4690926" y="4460551"/>
            <a:ext cx="974655" cy="912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STEP1</a:t>
            </a:r>
          </a:p>
          <a:p>
            <a:r>
              <a:rPr lang="ja-JP" altLang="en-US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endParaRPr lang="en-US" altLang="ja-JP" b="1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DF1D8CC-3F4F-9352-1154-150FA6D1E170}"/>
              </a:ext>
            </a:extLst>
          </p:cNvPr>
          <p:cNvSpPr/>
          <p:nvPr/>
        </p:nvSpPr>
        <p:spPr>
          <a:xfrm>
            <a:off x="5729601" y="4460551"/>
            <a:ext cx="974655" cy="912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STEP2</a:t>
            </a:r>
          </a:p>
          <a:p>
            <a:r>
              <a:rPr lang="ja-JP" altLang="en-US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〇〇</a:t>
            </a:r>
            <a:endParaRPr lang="en-US" altLang="ja-JP" b="1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E304AB36-B4AE-5A66-21C1-FD1F29AFC91F}"/>
              </a:ext>
            </a:extLst>
          </p:cNvPr>
          <p:cNvSpPr/>
          <p:nvPr/>
        </p:nvSpPr>
        <p:spPr>
          <a:xfrm>
            <a:off x="6658416" y="4460551"/>
            <a:ext cx="974655" cy="912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STEP3</a:t>
            </a:r>
          </a:p>
          <a:p>
            <a:r>
              <a:rPr lang="ja-JP" altLang="en-US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〇〇</a:t>
            </a:r>
            <a:endParaRPr lang="en-US" altLang="ja-JP" b="1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460AC1-1803-4544-BF0E-9A7DA5C7B967}"/>
              </a:ext>
            </a:extLst>
          </p:cNvPr>
          <p:cNvSpPr/>
          <p:nvPr/>
        </p:nvSpPr>
        <p:spPr>
          <a:xfrm>
            <a:off x="726989" y="5909935"/>
            <a:ext cx="8451963" cy="3071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680"/>
              </a:lnSpc>
            </a:pPr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【Marketing &amp; Market Survey Results】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・・・・・・・・・・・・　　</a:t>
            </a:r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【approach】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・・・・・・・・・・・・・・・・</a:t>
            </a:r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【Benefits to the prefectural industry】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・・・・・・・・・・・・・・・・</a:t>
            </a:r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C1F3D87-DDCD-2CDC-0FDE-6B6C3B1A2AA2}"/>
              </a:ext>
            </a:extLst>
          </p:cNvPr>
          <p:cNvSpPr/>
          <p:nvPr/>
        </p:nvSpPr>
        <p:spPr>
          <a:xfrm>
            <a:off x="5978508" y="3213321"/>
            <a:ext cx="749967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 C</a:t>
            </a:r>
            <a:endParaRPr lang="en-US" altLang="ja-JP" b="1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787BD54-4CB4-79B6-55E4-DB1E551B3B9A}"/>
              </a:ext>
            </a:extLst>
          </p:cNvPr>
          <p:cNvSpPr/>
          <p:nvPr/>
        </p:nvSpPr>
        <p:spPr>
          <a:xfrm>
            <a:off x="1662400" y="4214935"/>
            <a:ext cx="749967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 E</a:t>
            </a:r>
            <a:endParaRPr lang="en-US" altLang="ja-JP" b="1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9FABB88-B6D4-9818-D5EA-0895E2FE5852}"/>
              </a:ext>
            </a:extLst>
          </p:cNvPr>
          <p:cNvSpPr/>
          <p:nvPr/>
        </p:nvSpPr>
        <p:spPr>
          <a:xfrm>
            <a:off x="1318143" y="5454829"/>
            <a:ext cx="749967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 G</a:t>
            </a:r>
            <a:endParaRPr lang="en-US" altLang="ja-JP" b="1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4DC18B6-B131-4B15-5861-C33687292403}"/>
              </a:ext>
            </a:extLst>
          </p:cNvPr>
          <p:cNvSpPr/>
          <p:nvPr/>
        </p:nvSpPr>
        <p:spPr>
          <a:xfrm>
            <a:off x="3488727" y="5454256"/>
            <a:ext cx="749967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 H</a:t>
            </a:r>
            <a:endParaRPr lang="en-US" altLang="ja-JP" b="1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4B10965-6B27-AD56-41E5-C403809A68FC}"/>
              </a:ext>
            </a:extLst>
          </p:cNvPr>
          <p:cNvSpPr/>
          <p:nvPr/>
        </p:nvSpPr>
        <p:spPr>
          <a:xfrm>
            <a:off x="3611712" y="4559720"/>
            <a:ext cx="749967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 F</a:t>
            </a:r>
            <a:endParaRPr lang="en-US" altLang="ja-JP" b="1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5A0B1A5-225B-2946-0AEB-C895D21B2F7D}"/>
              </a:ext>
            </a:extLst>
          </p:cNvPr>
          <p:cNvSpPr/>
          <p:nvPr/>
        </p:nvSpPr>
        <p:spPr>
          <a:xfrm>
            <a:off x="7213397" y="5570763"/>
            <a:ext cx="749967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 D</a:t>
            </a:r>
            <a:endParaRPr lang="en-US" altLang="ja-JP" b="1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9179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36072" y="1129553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" y="678874"/>
            <a:ext cx="9222940" cy="644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1 page. Basically, the design image is as follows. Line diagrams and image drawings are added </a:t>
            </a:r>
            <a:r>
              <a:rPr lang="ja-JP" altLang="en-US" sz="12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2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sz="12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to the design as appropriate.</a:t>
            </a:r>
          </a:p>
          <a:p>
            <a:r>
              <a:rPr lang="en-US" altLang="ja-JP" sz="12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The contribution to the shipment value of manufactured products, etc. must be stated with a numerical value (if it is difficult to describe, it should be explained quantitatively using similar indicators).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1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12. Contribution to Aichi Prefecture Industry</a:t>
            </a:r>
            <a:endParaRPr lang="en-US" altLang="ja-JP" sz="3100" dirty="0">
              <a:solidFill>
                <a:schemeClr val="bg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83DD90B-5AED-F804-3AFE-0337469B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12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33B92A6-2591-0435-4ED3-C1960B157FC1}"/>
              </a:ext>
            </a:extLst>
          </p:cNvPr>
          <p:cNvSpPr/>
          <p:nvPr/>
        </p:nvSpPr>
        <p:spPr>
          <a:xfrm>
            <a:off x="69698" y="1498688"/>
            <a:ext cx="9022870" cy="13427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686D86-3E6D-60DE-90E2-2E5DE623B5E9}"/>
              </a:ext>
            </a:extLst>
          </p:cNvPr>
          <p:cNvSpPr/>
          <p:nvPr/>
        </p:nvSpPr>
        <p:spPr>
          <a:xfrm>
            <a:off x="46180" y="2232751"/>
            <a:ext cx="9072693" cy="5864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In commercialization and practical application, it is expressed that companies/human resources in Aichi Prefecture will take the lead or be greatly involved.</a:t>
            </a:r>
          </a:p>
          <a:p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Future vision for solving problems faced by industries related to the prefecture and sustainable development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2E5C9D8-BEC6-F3C4-8917-ED60423453DD}"/>
              </a:ext>
            </a:extLst>
          </p:cNvPr>
          <p:cNvSpPr/>
          <p:nvPr/>
        </p:nvSpPr>
        <p:spPr>
          <a:xfrm>
            <a:off x="18191" y="3132991"/>
            <a:ext cx="2738884" cy="622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【Initiatives after the end of the research period】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499E2C-6D2B-B8A9-7D8A-9ED566EB7BC1}"/>
              </a:ext>
            </a:extLst>
          </p:cNvPr>
          <p:cNvSpPr/>
          <p:nvPr/>
        </p:nvSpPr>
        <p:spPr>
          <a:xfrm>
            <a:off x="46181" y="5116916"/>
            <a:ext cx="2705100" cy="499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【Initiatives and Results during the Research Period】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D7D9C42-486F-D209-9C8C-F6A398B71408}"/>
              </a:ext>
            </a:extLst>
          </p:cNvPr>
          <p:cNvSpPr/>
          <p:nvPr/>
        </p:nvSpPr>
        <p:spPr>
          <a:xfrm>
            <a:off x="5958636" y="5136554"/>
            <a:ext cx="2736418" cy="499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【Impact on industries in the prefecture】</a:t>
            </a:r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1114D8A9-DBCF-3E26-F6B9-6C30701B3F83}"/>
              </a:ext>
            </a:extLst>
          </p:cNvPr>
          <p:cNvSpPr/>
          <p:nvPr/>
        </p:nvSpPr>
        <p:spPr>
          <a:xfrm>
            <a:off x="2767670" y="2990575"/>
            <a:ext cx="2877757" cy="370232"/>
          </a:xfrm>
          <a:prstGeom prst="triangle">
            <a:avLst/>
          </a:prstGeom>
          <a:gradFill>
            <a:gsLst>
              <a:gs pos="100000">
                <a:schemeClr val="accent1"/>
              </a:gs>
              <a:gs pos="100000">
                <a:schemeClr val="accent1">
                  <a:lumMod val="5000"/>
                  <a:lumOff val="95000"/>
                </a:schemeClr>
              </a:gs>
              <a:gs pos="2000">
                <a:schemeClr val="accent1"/>
              </a:gs>
              <a:gs pos="99000">
                <a:schemeClr val="bg1"/>
              </a:gs>
              <a:gs pos="5800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25AEA43-7098-4661-BF73-8BDB9315B63B}"/>
              </a:ext>
            </a:extLst>
          </p:cNvPr>
          <p:cNvSpPr/>
          <p:nvPr/>
        </p:nvSpPr>
        <p:spPr>
          <a:xfrm>
            <a:off x="185819" y="5614199"/>
            <a:ext cx="2498726" cy="1011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Achieve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% of the conductivity of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and commercialize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using the same technology.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・・・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27133D7-7096-13D8-C4C8-A0F1E33EFE89}"/>
              </a:ext>
            </a:extLst>
          </p:cNvPr>
          <p:cNvSpPr/>
          <p:nvPr/>
        </p:nvSpPr>
        <p:spPr>
          <a:xfrm>
            <a:off x="69698" y="3684111"/>
            <a:ext cx="3150769" cy="14328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Develop market development and promotion activities such as the diversion of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technology to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 collaboration with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companies and overseas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companies.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37EA520-5550-EBB4-334B-CA7B1FA9FF42}"/>
              </a:ext>
            </a:extLst>
          </p:cNvPr>
          <p:cNvSpPr/>
          <p:nvPr/>
        </p:nvSpPr>
        <p:spPr>
          <a:xfrm>
            <a:off x="6008670" y="5614199"/>
            <a:ext cx="2974109" cy="1011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By utilizing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materials that achieve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conductivity,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industries in the prefecture is accelerated.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2BF97B9-3534-B3AA-D95B-02F19D63D13C}"/>
              </a:ext>
            </a:extLst>
          </p:cNvPr>
          <p:cNvSpPr/>
          <p:nvPr/>
        </p:nvSpPr>
        <p:spPr>
          <a:xfrm>
            <a:off x="5730439" y="3360807"/>
            <a:ext cx="3492502" cy="2295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By utilizing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technology, which has not been used in the past in the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industry in the prefecture, the base of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will be expanded to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.
Global expansion is expected to be achieved by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, and an economic effect on the scale of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yen is expected.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8989F78B-7535-546D-CCF8-B722AD85BF8A}"/>
              </a:ext>
            </a:extLst>
          </p:cNvPr>
          <p:cNvSpPr/>
          <p:nvPr/>
        </p:nvSpPr>
        <p:spPr>
          <a:xfrm>
            <a:off x="3196285" y="3550900"/>
            <a:ext cx="2089150" cy="30537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493FB697-A803-F00F-0B16-3DCCD56F82E6}"/>
              </a:ext>
            </a:extLst>
          </p:cNvPr>
          <p:cNvSpPr/>
          <p:nvPr/>
        </p:nvSpPr>
        <p:spPr>
          <a:xfrm>
            <a:off x="3172103" y="5308824"/>
            <a:ext cx="2089150" cy="30537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D19707F-E4E3-AAC1-C548-A71455EB2D90}"/>
              </a:ext>
            </a:extLst>
          </p:cNvPr>
          <p:cNvSpPr/>
          <p:nvPr/>
        </p:nvSpPr>
        <p:spPr>
          <a:xfrm>
            <a:off x="257298" y="6534915"/>
            <a:ext cx="8386194" cy="446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The timing, content, and scale of the impact on industries in the prefecture are described.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43E56C2-7367-C3E2-9535-A2CB76F6F167}"/>
              </a:ext>
            </a:extLst>
          </p:cNvPr>
          <p:cNvSpPr/>
          <p:nvPr/>
        </p:nvSpPr>
        <p:spPr>
          <a:xfrm>
            <a:off x="40526" y="1493954"/>
            <a:ext cx="9110531" cy="1239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■ We provide </a:t>
            </a:r>
            <a:r>
              <a:rPr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solutions to the chronic </a:t>
            </a:r>
            <a:r>
              <a:rPr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issues that </a:t>
            </a:r>
            <a:r>
              <a:rPr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related industries in this prefecture are having. We also collaborated with overseas companies to achieve </a:t>
            </a:r>
            <a:r>
              <a:rPr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</a:p>
          <a:p>
            <a:r>
              <a:rPr lang="en-US" altLang="ja-JP" sz="12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■ Contributed to a 0% increase in the shipment value of manufactured products in the prefecture by increasing sales by increasing sales through the development of </a:t>
            </a:r>
            <a:r>
              <a:rPr lang="ja-JP" altLang="en-US" sz="12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lang="en-US" altLang="ja-JP" sz="12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 the </a:t>
            </a:r>
            <a:r>
              <a:rPr lang="ja-JP" altLang="en-US" sz="12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lang="en-US" altLang="ja-JP" sz="12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industry (equivalent to 00% of the nationwide share).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55AB87F-6637-7E5A-E77E-EC6B1E478F3B}"/>
              </a:ext>
            </a:extLst>
          </p:cNvPr>
          <p:cNvSpPr/>
          <p:nvPr/>
        </p:nvSpPr>
        <p:spPr>
          <a:xfrm>
            <a:off x="2352281" y="3794883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305A64B-2B2D-E9F8-EF47-A33B3A2A1D05}"/>
              </a:ext>
            </a:extLst>
          </p:cNvPr>
          <p:cNvSpPr/>
          <p:nvPr/>
        </p:nvSpPr>
        <p:spPr>
          <a:xfrm>
            <a:off x="5423429" y="3124425"/>
            <a:ext cx="3967649" cy="5213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【Impact on industries in the prefecture】</a:t>
            </a:r>
          </a:p>
        </p:txBody>
      </p:sp>
    </p:spTree>
    <p:extLst>
      <p:ext uri="{BB962C8B-B14F-4D97-AF65-F5344CB8AC3E}">
        <p14:creationId xmlns:p14="http://schemas.microsoft.com/office/powerpoint/2010/main" val="1951575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" y="678875"/>
            <a:ext cx="9144000" cy="6179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1 page. Basically, the design image is as follows. Image drawings are added to the design as appropriate.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6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13. Human Resource Development</a:t>
            </a:r>
            <a:endParaRPr lang="en-US" altLang="ja-JP" sz="1400" dirty="0">
              <a:solidFill>
                <a:schemeClr val="bg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BF5A3F-D757-1B00-863B-72A405114A66}"/>
              </a:ext>
            </a:extLst>
          </p:cNvPr>
          <p:cNvSpPr txBox="1"/>
          <p:nvPr/>
        </p:nvSpPr>
        <p:spPr>
          <a:xfrm>
            <a:off x="458545" y="2629352"/>
            <a:ext cx="8410572" cy="577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en-US" altLang="ja-JP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【Initiative 1】: Use of doctoral human resources in</a:t>
            </a:r>
            <a:r>
              <a:rPr kumimoji="1" lang="ja-JP" altLang="en-US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〇〇〇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34DA6F8-9B85-03BB-F7FA-C4744E824E29}"/>
              </a:ext>
            </a:extLst>
          </p:cNvPr>
          <p:cNvSpPr txBox="1"/>
          <p:nvPr/>
        </p:nvSpPr>
        <p:spPr>
          <a:xfrm>
            <a:off x="458545" y="4085973"/>
            <a:ext cx="8410572" cy="577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【Initiative 2】: Dispatch of young engineers from companies to universities</a:t>
            </a:r>
            <a:endParaRPr kumimoji="1" lang="ja-JP" altLang="en-US" i="1" dirty="0">
              <a:solidFill>
                <a:schemeClr val="bg1">
                  <a:lumMod val="7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023EFFF-9FE1-63D7-A605-8B246A83B536}"/>
              </a:ext>
            </a:extLst>
          </p:cNvPr>
          <p:cNvSpPr txBox="1"/>
          <p:nvPr/>
        </p:nvSpPr>
        <p:spPr>
          <a:xfrm>
            <a:off x="141975" y="1327956"/>
            <a:ext cx="8727142" cy="10824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 anchor="ctr" anchorCtr="0">
            <a:noAutofit/>
          </a:bodyPr>
          <a:lstStyle/>
          <a:p>
            <a:r>
              <a:rPr kumimoji="1" lang="ja-JP" altLang="en-US" sz="1400" i="1" dirty="0">
                <a:solidFill>
                  <a:schemeClr val="bg1">
                    <a:lumMod val="6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en-US" altLang="ja-JP" sz="1400" i="1" dirty="0">
                <a:solidFill>
                  <a:schemeClr val="bg1">
                    <a:lumMod val="6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Aiming to develop </a:t>
            </a:r>
            <a:r>
              <a:rPr kumimoji="1" lang="ja-JP" altLang="en-US" sz="1400" i="1" dirty="0">
                <a:solidFill>
                  <a:schemeClr val="bg1">
                    <a:lumMod val="6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6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human resources in the </a:t>
            </a:r>
            <a:r>
              <a:rPr kumimoji="1" lang="ja-JP" altLang="en-US" sz="1400" i="1" dirty="0">
                <a:solidFill>
                  <a:schemeClr val="bg1">
                    <a:lumMod val="6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6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industry</a:t>
            </a:r>
          </a:p>
          <a:p>
            <a:r>
              <a:rPr kumimoji="1" lang="ja-JP" altLang="en-US" sz="1600" i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en-US" altLang="ja-JP" sz="1600" i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Human resource development perspective (direction) based on an </a:t>
            </a:r>
          </a:p>
          <a:p>
            <a:r>
              <a:rPr kumimoji="1" lang="en-US" altLang="ja-JP" sz="1600" i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understanding of the</a:t>
            </a:r>
            <a:r>
              <a:rPr kumimoji="1" lang="ja-JP" altLang="en-US" sz="1600" i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600" i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issues to be resolved in the socio-economy of the</a:t>
            </a:r>
            <a:r>
              <a:rPr kumimoji="1" lang="ja-JP" altLang="en-US" sz="1600" i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600" i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county </a:t>
            </a:r>
          </a:p>
          <a:p>
            <a:r>
              <a:rPr kumimoji="1" lang="en-US" altLang="ja-JP" sz="1600" i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and related industries.</a:t>
            </a:r>
            <a:endParaRPr kumimoji="1" lang="ja-JP" altLang="en-US" sz="1600" i="1" dirty="0">
              <a:solidFill>
                <a:srgbClr val="FF0000"/>
              </a:solidFill>
              <a:effectLst>
                <a:glow rad="127000">
                  <a:schemeClr val="bg1"/>
                </a:glo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A77C6E-1DA6-56EA-050C-D2C2A19E653A}"/>
              </a:ext>
            </a:extLst>
          </p:cNvPr>
          <p:cNvSpPr txBox="1"/>
          <p:nvPr/>
        </p:nvSpPr>
        <p:spPr>
          <a:xfrm>
            <a:off x="427202" y="5446354"/>
            <a:ext cx="8441915" cy="7724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ja-JP" altLang="en-US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en-US" altLang="ja-JP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【Initiative 3】: Implementation of </a:t>
            </a:r>
            <a:r>
              <a:rPr kumimoji="1" lang="ja-JP" altLang="en-US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education on the dissemination </a:t>
            </a:r>
          </a:p>
          <a:p>
            <a:r>
              <a:rPr kumimoji="1" lang="en-US" altLang="ja-JP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of </a:t>
            </a:r>
            <a:r>
              <a:rPr kumimoji="1" lang="ja-JP" altLang="en-US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technology</a:t>
            </a:r>
            <a:endParaRPr kumimoji="1" lang="ja-JP" altLang="en-US" i="1" dirty="0">
              <a:solidFill>
                <a:schemeClr val="bg1">
                  <a:lumMod val="7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567FD3C-6B4F-CD6F-598C-07FF21436BFF}"/>
              </a:ext>
            </a:extLst>
          </p:cNvPr>
          <p:cNvSpPr txBox="1"/>
          <p:nvPr/>
        </p:nvSpPr>
        <p:spPr>
          <a:xfrm>
            <a:off x="458545" y="3256579"/>
            <a:ext cx="9053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 </a:t>
            </a:r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Utilize a postdoc to be in charge of </a:t>
            </a:r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development in collaboration with </a:t>
            </a:r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company.</a:t>
            </a:r>
          </a:p>
          <a:p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 〇〇 </a:t>
            </a:r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company accepts </a:t>
            </a:r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people and conducts joint research.</a:t>
            </a:r>
            <a:endParaRPr kumimoji="1" lang="ja-JP" altLang="en-US" sz="1600" i="1" dirty="0">
              <a:solidFill>
                <a:schemeClr val="bg1">
                  <a:lumMod val="7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F79CB26-7489-7301-1CDD-4D0647ECF1E6}"/>
              </a:ext>
            </a:extLst>
          </p:cNvPr>
          <p:cNvSpPr txBox="1"/>
          <p:nvPr/>
        </p:nvSpPr>
        <p:spPr>
          <a:xfrm>
            <a:off x="446608" y="4763800"/>
            <a:ext cx="7812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 </a:t>
            </a:r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Utilize and exchange human resources through cross-appointments between </a:t>
            </a:r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company and </a:t>
            </a:r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university.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C2E4EDC-6A75-8516-95A8-608614FC7ABA}"/>
              </a:ext>
            </a:extLst>
          </p:cNvPr>
          <p:cNvSpPr txBox="1"/>
          <p:nvPr/>
        </p:nvSpPr>
        <p:spPr>
          <a:xfrm>
            <a:off x="1198388" y="6399112"/>
            <a:ext cx="4167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・・・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8C1386-6131-AD94-391E-AA173A5B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597" y="6517784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13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DA8FD35-C563-3003-6704-9490BCD1948A}"/>
              </a:ext>
            </a:extLst>
          </p:cNvPr>
          <p:cNvSpPr/>
          <p:nvPr/>
        </p:nvSpPr>
        <p:spPr>
          <a:xfrm>
            <a:off x="2709005" y="3720134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154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36072" y="1129553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14275" y="631825"/>
            <a:ext cx="9144000" cy="7312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1 page. Use the form below. In the research plan after the theme is adopted, it should be described as accurately as possible in order to confirm consistency</a:t>
            </a:r>
          </a:p>
          <a:p>
            <a:r>
              <a:rPr lang="en-US" altLang="ja-JP" sz="12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Plan with as little unevenness in necessary expenses as possible for each fiscal year.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14. Utilization of Funds</a:t>
            </a:r>
            <a:endParaRPr lang="en-US" altLang="ja-JP" sz="2000" dirty="0">
              <a:solidFill>
                <a:schemeClr val="bg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53B51C7E-AF83-409E-B3F2-82A02EEBE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072140"/>
              </p:ext>
            </p:extLst>
          </p:nvPr>
        </p:nvGraphicFramePr>
        <p:xfrm>
          <a:off x="73998" y="1216478"/>
          <a:ext cx="8930853" cy="54826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1690">
                  <a:extLst>
                    <a:ext uri="{9D8B030D-6E8A-4147-A177-3AD203B41FA5}">
                      <a16:colId xmlns:a16="http://schemas.microsoft.com/office/drawing/2014/main" val="707054093"/>
                    </a:ext>
                  </a:extLst>
                </a:gridCol>
                <a:gridCol w="1373555">
                  <a:extLst>
                    <a:ext uri="{9D8B030D-6E8A-4147-A177-3AD203B41FA5}">
                      <a16:colId xmlns:a16="http://schemas.microsoft.com/office/drawing/2014/main" val="2791093238"/>
                    </a:ext>
                  </a:extLst>
                </a:gridCol>
                <a:gridCol w="1311066">
                  <a:extLst>
                    <a:ext uri="{9D8B030D-6E8A-4147-A177-3AD203B41FA5}">
                      <a16:colId xmlns:a16="http://schemas.microsoft.com/office/drawing/2014/main" val="2946656881"/>
                    </a:ext>
                  </a:extLst>
                </a:gridCol>
                <a:gridCol w="1627034">
                  <a:extLst>
                    <a:ext uri="{9D8B030D-6E8A-4147-A177-3AD203B41FA5}">
                      <a16:colId xmlns:a16="http://schemas.microsoft.com/office/drawing/2014/main" val="377092335"/>
                    </a:ext>
                  </a:extLst>
                </a:gridCol>
                <a:gridCol w="956877">
                  <a:extLst>
                    <a:ext uri="{9D8B030D-6E8A-4147-A177-3AD203B41FA5}">
                      <a16:colId xmlns:a16="http://schemas.microsoft.com/office/drawing/2014/main" val="2245503487"/>
                    </a:ext>
                  </a:extLst>
                </a:gridCol>
                <a:gridCol w="956877">
                  <a:extLst>
                    <a:ext uri="{9D8B030D-6E8A-4147-A177-3AD203B41FA5}">
                      <a16:colId xmlns:a16="http://schemas.microsoft.com/office/drawing/2014/main" val="3723307684"/>
                    </a:ext>
                  </a:extLst>
                </a:gridCol>
                <a:gridCol w="956877">
                  <a:extLst>
                    <a:ext uri="{9D8B030D-6E8A-4147-A177-3AD203B41FA5}">
                      <a16:colId xmlns:a16="http://schemas.microsoft.com/office/drawing/2014/main" val="2965302971"/>
                    </a:ext>
                  </a:extLst>
                </a:gridCol>
                <a:gridCol w="956877">
                  <a:extLst>
                    <a:ext uri="{9D8B030D-6E8A-4147-A177-3AD203B41FA5}">
                      <a16:colId xmlns:a16="http://schemas.microsoft.com/office/drawing/2014/main" val="1078135555"/>
                    </a:ext>
                  </a:extLst>
                </a:gridCol>
              </a:tblGrid>
              <a:tr h="438445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Organization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Item of expenditure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Main breakdown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2025 year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2026 year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2027 year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2028 year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146120"/>
                  </a:ext>
                </a:extLst>
              </a:tr>
              <a:tr h="263067">
                <a:tc rowSpan="9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Main Uses of Prefectural Research Funds</a:t>
                      </a:r>
                      <a:endParaRPr kumimoji="1" lang="ja-JP" altLang="en-US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Name of university, research institute, etc.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Equipment and Prototype Costs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○○○</a:t>
                      </a:r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5422"/>
                  </a:ext>
                </a:extLst>
              </a:tr>
              <a:tr h="2630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△△△</a:t>
                      </a: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15721"/>
                  </a:ext>
                </a:extLst>
              </a:tr>
              <a:tr h="2630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labor cost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573022"/>
                  </a:ext>
                </a:extLst>
              </a:tr>
              <a:tr h="2630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Operational Expenses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312567"/>
                  </a:ext>
                </a:extLst>
              </a:tr>
              <a:tr h="2630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975288"/>
                  </a:ext>
                </a:extLst>
              </a:tr>
              <a:tr h="409216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Company Name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Equipment and Prototype Costs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248897"/>
                  </a:ext>
                </a:extLst>
              </a:tr>
              <a:tr h="26306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labor cost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764438"/>
                  </a:ext>
                </a:extLst>
              </a:tr>
              <a:tr h="409216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Operational Expenses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02693"/>
                  </a:ext>
                </a:extLst>
              </a:tr>
              <a:tr h="26306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/>
                        <a:t>Sum</a:t>
                      </a:r>
                      <a:endParaRPr kumimoji="1" lang="ja-JP" altLang="en-US" sz="11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543847"/>
                  </a:ext>
                </a:extLst>
              </a:tr>
              <a:tr h="409216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Expected out-of-pocket costs</a:t>
                      </a: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Company A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Equipment and equipment costs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259897"/>
                  </a:ext>
                </a:extLst>
              </a:tr>
              <a:tr h="26306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labor cost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513174"/>
                  </a:ext>
                </a:extLst>
              </a:tr>
              <a:tr h="26306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Company</a:t>
                      </a:r>
                      <a:r>
                        <a:rPr kumimoji="1" lang="ja-JP" altLang="en-US" sz="1200" dirty="0"/>
                        <a:t> </a:t>
                      </a:r>
                      <a:r>
                        <a:rPr kumimoji="1" lang="en-US" altLang="ja-JP" sz="1200" dirty="0"/>
                        <a:t>B</a:t>
                      </a:r>
                    </a:p>
                    <a:p>
                      <a:pPr algn="ctr"/>
                      <a:r>
                        <a:rPr kumimoji="1" lang="en-US" altLang="ja-JP" sz="900" dirty="0"/>
                        <a:t>(The amount after doubling because it is a small and medium-sized enterprise)</a:t>
                      </a:r>
                      <a:endParaRPr kumimoji="1" lang="ja-JP" altLang="en-US" sz="9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labor cost</a:t>
                      </a:r>
                      <a:endParaRPr kumimoji="1" lang="ja-JP" altLang="en-US" sz="8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38759"/>
                  </a:ext>
                </a:extLst>
              </a:tr>
              <a:tr h="526134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Operational Expenses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358556"/>
                  </a:ext>
                </a:extLst>
              </a:tr>
              <a:tr h="26306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effectLst/>
                        </a:rPr>
                        <a:t>Sum</a:t>
                      </a:r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50290"/>
                  </a:ext>
                </a:extLst>
              </a:tr>
              <a:tr h="45349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objective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TRL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）</a:t>
                      </a:r>
                      <a:endParaRPr kumimoji="1" lang="en-US" altLang="ja-JP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kumimoji="1" lang="en-US" altLang="ja-JP" sz="1150" b="1" dirty="0">
                          <a:effectLst/>
                        </a:rPr>
                        <a:t>TRL5 or less(Prospects for the establishment of technology)</a:t>
                      </a:r>
                      <a:r>
                        <a:rPr kumimoji="1" lang="ja-JP" altLang="en-US" sz="1150" b="1" dirty="0">
                          <a:effectLst/>
                        </a:rPr>
                        <a:t>・</a:t>
                      </a:r>
                      <a:r>
                        <a:rPr kumimoji="1" lang="en-US" altLang="ja-JP" sz="1150" b="1" dirty="0">
                          <a:effectLst/>
                        </a:rPr>
                        <a:t>TRL6</a:t>
                      </a:r>
                      <a:r>
                        <a:rPr kumimoji="1" lang="ja-JP" altLang="en-US" sz="1150" b="1" dirty="0">
                          <a:effectLst/>
                        </a:rPr>
                        <a:t>～</a:t>
                      </a:r>
                      <a:r>
                        <a:rPr kumimoji="1" lang="en-US" altLang="ja-JP" sz="1150" b="1" dirty="0">
                          <a:effectLst/>
                        </a:rPr>
                        <a:t>7(</a:t>
                      </a:r>
                      <a:r>
                        <a:rPr kumimoji="1" lang="en-US" altLang="ja-JP" sz="1150" b="1" dirty="0">
                          <a:solidFill>
                            <a:schemeClr val="tx1"/>
                          </a:solidFill>
                          <a:effectLst/>
                        </a:rPr>
                        <a:t>demonstration test</a:t>
                      </a:r>
                      <a:r>
                        <a:rPr kumimoji="1" lang="en-US" altLang="ja-JP" sz="1150" b="1" dirty="0">
                          <a:solidFill>
                            <a:schemeClr val="tx1"/>
                          </a:solidFill>
                          <a:effectLst/>
                          <a:latin typeface="Calibri 本文"/>
                        </a:rPr>
                        <a:t>)</a:t>
                      </a:r>
                      <a:r>
                        <a:rPr kumimoji="1" lang="ja-JP" altLang="en-US" sz="1150" b="1" dirty="0">
                          <a:solidFill>
                            <a:schemeClr val="tx1"/>
                          </a:solidFill>
                          <a:effectLst/>
                        </a:rPr>
                        <a:t>・</a:t>
                      </a:r>
                      <a:r>
                        <a:rPr kumimoji="1" lang="en-US" altLang="ja-JP" sz="1150" b="1" dirty="0">
                          <a:solidFill>
                            <a:schemeClr val="tx1"/>
                          </a:solidFill>
                          <a:effectLst/>
                        </a:rPr>
                        <a:t>TRL8</a:t>
                      </a:r>
                      <a:r>
                        <a:rPr kumimoji="1" lang="ja-JP" altLang="en-US" sz="1150" b="1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kumimoji="1" lang="en-US" altLang="ja-JP" sz="1150" b="1" dirty="0">
                          <a:solidFill>
                            <a:schemeClr val="tx1"/>
                          </a:solidFill>
                          <a:effectLst/>
                        </a:rPr>
                        <a:t>9(commercialization)    Put only one</a:t>
                      </a:r>
                      <a:r>
                        <a:rPr kumimoji="1" lang="ja-JP" altLang="en-US" sz="1150" b="1" dirty="0">
                          <a:solidFill>
                            <a:schemeClr val="tx1"/>
                          </a:solidFill>
                          <a:effectLst/>
                        </a:rPr>
                        <a:t>“〇</a:t>
                      </a:r>
                      <a:r>
                        <a:rPr kumimoji="1" lang="en-US" altLang="ja-JP" sz="1150" b="1" dirty="0">
                          <a:solidFill>
                            <a:schemeClr val="tx1"/>
                          </a:solidFill>
                          <a:effectLst/>
                        </a:rPr>
                        <a:t>”</a:t>
                      </a:r>
                      <a:r>
                        <a:rPr kumimoji="1" lang="ja-JP" altLang="en-US" sz="115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1" lang="en-US" altLang="ja-JP" sz="1150" b="1" dirty="0">
                          <a:solidFill>
                            <a:schemeClr val="tx1"/>
                          </a:solidFill>
                          <a:effectLst/>
                        </a:rPr>
                        <a:t>in </a:t>
                      </a:r>
                      <a:r>
                        <a:rPr kumimoji="1" lang="en-US" altLang="ja-JP" sz="1150" b="1" dirty="0" err="1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kumimoji="1" lang="en-US" altLang="ja-JP" sz="1150" b="1" i="1" dirty="0" err="1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TRL</a:t>
                      </a:r>
                      <a:r>
                        <a:rPr kumimoji="1" lang="en-US" altLang="ja-JP" sz="1150" b="1" i="1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level.</a:t>
                      </a:r>
                      <a:endParaRPr kumimoji="1" lang="ja-JP" altLang="en-US" sz="1150" b="1" i="1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275403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9AA317-45A1-9B5D-7800-5833365E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2203" y="6502814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14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4A5881-EF5F-9258-E771-BE64B739F162}"/>
              </a:ext>
            </a:extLst>
          </p:cNvPr>
          <p:cNvSpPr/>
          <p:nvPr/>
        </p:nvSpPr>
        <p:spPr>
          <a:xfrm>
            <a:off x="64059" y="6609040"/>
            <a:ext cx="9144000" cy="593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The challenge frame is listed only for "each fiscal year up to FY2026".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E3D962-BD66-D2FD-62DD-E2BA6D1B23A9}"/>
              </a:ext>
            </a:extLst>
          </p:cNvPr>
          <p:cNvSpPr/>
          <p:nvPr/>
        </p:nvSpPr>
        <p:spPr>
          <a:xfrm>
            <a:off x="3458933" y="3162934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12CF043C-3678-6240-B3C0-028D47F5B337}"/>
              </a:ext>
            </a:extLst>
          </p:cNvPr>
          <p:cNvSpPr/>
          <p:nvPr/>
        </p:nvSpPr>
        <p:spPr>
          <a:xfrm>
            <a:off x="8137568" y="6439561"/>
            <a:ext cx="585742" cy="234490"/>
          </a:xfrm>
          <a:prstGeom prst="ellipse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61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873987-D434-137A-F5E6-8516CB7501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F4FA56-DD10-4458-2100-24596A7EDB96}"/>
              </a:ext>
            </a:extLst>
          </p:cNvPr>
          <p:cNvSpPr/>
          <p:nvPr/>
        </p:nvSpPr>
        <p:spPr>
          <a:xfrm>
            <a:off x="1" y="678873"/>
            <a:ext cx="8954220" cy="376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1 page. Basically, use the following form.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82E35F6-9BA9-7692-CA7E-278453B2B721}"/>
              </a:ext>
            </a:extLst>
          </p:cNvPr>
          <p:cNvSpPr/>
          <p:nvPr/>
        </p:nvSpPr>
        <p:spPr>
          <a:xfrm>
            <a:off x="9161" y="14657"/>
            <a:ext cx="9144001" cy="6642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6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15. Conclusion: Proposer's Pledge</a:t>
            </a:r>
            <a:endParaRPr lang="en-US" altLang="ja-JP" sz="32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BE6D745C-BA8F-B5FD-7F4F-7106219C3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0964"/>
              </p:ext>
            </p:extLst>
          </p:nvPr>
        </p:nvGraphicFramePr>
        <p:xfrm>
          <a:off x="66798" y="959396"/>
          <a:ext cx="8954220" cy="5710712"/>
        </p:xfrm>
        <a:graphic>
          <a:graphicData uri="http://schemas.openxmlformats.org/drawingml/2006/table">
            <a:tbl>
              <a:tblPr firstRow="1" bandRow="1"/>
              <a:tblGrid>
                <a:gridCol w="44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8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41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project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Stage Gate (Intermediate)
&lt;March &gt;, 2027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＞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Termination
&lt;March , 2029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＞</a:t>
                      </a:r>
                      <a:endParaRPr kumimoji="1" lang="zh-TW" altLang="en-US" sz="1400" b="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09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objective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en-US" altLang="ja-JP" sz="14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(1) Development of </a:t>
                      </a:r>
                      <a:r>
                        <a:rPr kumimoji="1" lang="ja-JP" altLang="en-US" sz="14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〇〇 </a:t>
                      </a:r>
                      <a:r>
                        <a:rPr kumimoji="1" lang="en-US" altLang="ja-JP" sz="14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technology</a:t>
                      </a:r>
                      <a:endParaRPr kumimoji="1" lang="en-US" altLang="ja-JP" sz="1400" b="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of conductivity
Completion of prototype production of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using this technology</a:t>
                      </a:r>
                      <a:endParaRPr kumimoji="1" lang="ja-JP" altLang="en-US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of the conductivity and commercialize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using the same technology.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382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en-US" altLang="ja-JP" sz="12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(2) Demonstration of </a:t>
                      </a:r>
                      <a:r>
                        <a:rPr kumimoji="1" lang="ja-JP" altLang="en-US" sz="12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〇〇〇〇</a:t>
                      </a:r>
                      <a:endParaRPr kumimoji="1" lang="ja-JP" altLang="en-US" sz="14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Trial of simulation algorithm by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using the seeds held</a:t>
                      </a:r>
                    </a:p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Error level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achieved.</a:t>
                      </a:r>
                      <a:endParaRPr kumimoji="1" lang="ja-JP" altLang="en-US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Achievement of error of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or less using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 using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41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Number of patent applications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cases </a:t>
                      </a:r>
                      <a:endParaRPr kumimoji="1" lang="ja-JP" altLang="en-US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cases (cumulative total)</a:t>
                      </a:r>
                      <a:endParaRPr kumimoji="1" lang="ja-JP" altLang="en-US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41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Number of Publications Submitted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○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cases </a:t>
                      </a:r>
                      <a:endParaRPr kumimoji="1" lang="ja-JP" altLang="en-US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cases (cumulative total)</a:t>
                      </a:r>
                      <a:endParaRPr kumimoji="1" lang="ja-JP" altLang="en-US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6172522"/>
                  </a:ext>
                </a:extLst>
              </a:tr>
              <a:tr h="32341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Number of Press Releases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cases</a:t>
                      </a:r>
                      <a:endParaRPr kumimoji="1" lang="ja-JP" altLang="en-US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cases (cumulative total)</a:t>
                      </a:r>
                      <a:endParaRPr kumimoji="1" lang="ja-JP" altLang="en-US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62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Plans for participating companies after the end of the project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Goal of commercialization (commercialization) within 0 years of the end of the project
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Aiming to introduce 0000 to the market, promote market development and promotion activities.
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Aiming for new entry into the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market and global expansion through collaboration with ○○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and overseas organizations.</a:t>
                      </a:r>
                      <a:endParaRPr kumimoji="1" lang="ja-JP" altLang="en-US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747198"/>
                  </a:ext>
                </a:extLst>
              </a:tr>
              <a:tr h="52951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Human Resource Development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Participation in the development of postdocs and young researchers: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people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Cross-appointment participation of corporate engineers: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people</a:t>
                      </a:r>
                      <a:endParaRPr kumimoji="1" lang="ja-JP" altLang="en-US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若手研究参画者</a:t>
                      </a:r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:10</a:t>
                      </a: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人</a:t>
                      </a:r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/</a:t>
                      </a: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</a:t>
                      </a:r>
                      <a:endParaRPr kumimoji="1" lang="ja-JP" altLang="en-US" sz="1200" dirty="0">
                        <a:highlight>
                          <a:srgbClr val="FFFF00"/>
                        </a:highlight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E8DBF1-3253-DA39-C675-A73B0920B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5762" y="6469573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15</a:t>
            </a:fld>
            <a:endParaRPr kumimoji="1" lang="ja-JP" altLang="en-US" sz="20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D27B70B-7F8C-34EC-E835-E806752DDDAC}"/>
              </a:ext>
            </a:extLst>
          </p:cNvPr>
          <p:cNvSpPr/>
          <p:nvPr/>
        </p:nvSpPr>
        <p:spPr>
          <a:xfrm>
            <a:off x="2526061" y="2336776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140F7D-F43C-45B3-CF36-9BCA2D537A7F}"/>
              </a:ext>
            </a:extLst>
          </p:cNvPr>
          <p:cNvSpPr/>
          <p:nvPr/>
        </p:nvSpPr>
        <p:spPr>
          <a:xfrm>
            <a:off x="9162" y="6600962"/>
            <a:ext cx="9144000" cy="376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The challenge frame is listed as "&lt; of March 2027 &gt;" as the end of the year.</a:t>
            </a:r>
          </a:p>
        </p:txBody>
      </p:sp>
    </p:spTree>
    <p:extLst>
      <p:ext uri="{BB962C8B-B14F-4D97-AF65-F5344CB8AC3E}">
        <p14:creationId xmlns:p14="http://schemas.microsoft.com/office/powerpoint/2010/main" val="38333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03E14-4465-33CC-62D7-EC1B39A010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8A4ECD-F110-7293-15CC-23445C1B7272}"/>
              </a:ext>
            </a:extLst>
          </p:cNvPr>
          <p:cNvSpPr/>
          <p:nvPr/>
        </p:nvSpPr>
        <p:spPr>
          <a:xfrm>
            <a:off x="1136072" y="1129553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3F50B6-90C0-C3F7-25C9-D7284B992E2A}"/>
              </a:ext>
            </a:extLst>
          </p:cNvPr>
          <p:cNvSpPr/>
          <p:nvPr/>
        </p:nvSpPr>
        <p:spPr>
          <a:xfrm>
            <a:off x="-6929" y="702895"/>
            <a:ext cx="9144000" cy="580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This item can be up to 1 page. Be sure to incorporate the following elements: Line diagrams and image drawings are added to the design as appropriate.</a:t>
            </a:r>
          </a:p>
          <a:p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A23590A-2F6B-8312-554B-13E5725ADA4A}"/>
              </a:ext>
            </a:extLst>
          </p:cNvPr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6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2. Overall view</a:t>
            </a:r>
            <a:endParaRPr lang="en-US" altLang="ja-JP" sz="36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BB2E3A-D4F9-1055-7623-21AC2F34D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49696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133BC4-BDEA-97F6-5B30-50C3B2F3ED97}"/>
              </a:ext>
            </a:extLst>
          </p:cNvPr>
          <p:cNvSpPr/>
          <p:nvPr/>
        </p:nvSpPr>
        <p:spPr>
          <a:xfrm>
            <a:off x="-12878" y="1523309"/>
            <a:ext cx="9144000" cy="4205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en-US" altLang="ja-JP" sz="1400" i="1" dirty="0" err="1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System】Development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Structure and Roles (All Participating Institutions)</a:t>
            </a:r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【Background, Issues, and Research Themes】</a:t>
            </a: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Social background, status of related industries, the latest technological developments, </a:t>
            </a: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related </a:t>
            </a:r>
            <a:r>
              <a:rPr lang="en-US" altLang="ja-JP" sz="1400" i="1" dirty="0" err="1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issues,Research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themes set from these</a:t>
            </a:r>
          </a:p>
          <a:p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en-US" altLang="ja-JP" sz="1400" i="1" dirty="0" err="1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Objective】What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will be achieved (all development targets) and goals set based on the latest </a:t>
            </a:r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technological development status</a:t>
            </a:r>
          </a:p>
          <a:p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en-US" altLang="ja-JP" sz="1400" i="1" dirty="0" err="1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Means】Research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seeds to be utilized, international superiority, patents held, implementation </a:t>
            </a:r>
          </a:p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           contents, methods, and targets for solving problems and their innovation</a:t>
            </a: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en-US" altLang="ja-JP" sz="1400" i="1" dirty="0" err="1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Prospect】Business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plans of participating companies after the completion of R&amp;D</a:t>
            </a: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en-US" altLang="ja-JP" sz="1400" i="1" dirty="0" err="1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Prospect】Contribution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to Aichi Prefecture Industry</a:t>
            </a:r>
          </a:p>
          <a:p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en-US" altLang="ja-JP" sz="1400" i="1" dirty="0" err="1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Prospect】Human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Resource Development</a:t>
            </a:r>
          </a:p>
        </p:txBody>
      </p:sp>
    </p:spTree>
    <p:extLst>
      <p:ext uri="{BB962C8B-B14F-4D97-AF65-F5344CB8AC3E}">
        <p14:creationId xmlns:p14="http://schemas.microsoft.com/office/powerpoint/2010/main" val="113540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" y="695582"/>
            <a:ext cx="9144000" cy="476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2 page. Be sure to incorporate the following elements: Line drawings and image drawings are added to the design as appropriate.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0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3. Development Structure and Division of Roles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9A6A79-E52A-8B8B-DA51-D81CFF9C351D}"/>
              </a:ext>
            </a:extLst>
          </p:cNvPr>
          <p:cNvSpPr/>
          <p:nvPr/>
        </p:nvSpPr>
        <p:spPr>
          <a:xfrm>
            <a:off x="-2" y="1003081"/>
            <a:ext cx="9144000" cy="1774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【Division of </a:t>
            </a:r>
            <a:r>
              <a:rPr lang="en-US" altLang="ja-JP" sz="1400" i="1" dirty="0" err="1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Roles】We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have established a division of roles that takes advantage of the seeds 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and strengths of all participating institutions.
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Demonstrate responsibilities for achieving each goal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en-US" altLang="ja-JP" sz="1400" i="1" dirty="0" err="1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System】Be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aware of the unification of research activities and the direction of the team, as 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well as communication and collaboration within the Team Building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9E9D7C77-3E49-2EED-A9AC-99314B8FC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232806"/>
              </p:ext>
            </p:extLst>
          </p:nvPr>
        </p:nvGraphicFramePr>
        <p:xfrm>
          <a:off x="93218" y="2718467"/>
          <a:ext cx="8957559" cy="4114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627">
                  <a:extLst>
                    <a:ext uri="{9D8B030D-6E8A-4147-A177-3AD203B41FA5}">
                      <a16:colId xmlns:a16="http://schemas.microsoft.com/office/drawing/2014/main" val="4272752263"/>
                    </a:ext>
                  </a:extLst>
                </a:gridCol>
                <a:gridCol w="1798489">
                  <a:extLst>
                    <a:ext uri="{9D8B030D-6E8A-4147-A177-3AD203B41FA5}">
                      <a16:colId xmlns:a16="http://schemas.microsoft.com/office/drawing/2014/main" val="180940518"/>
                    </a:ext>
                  </a:extLst>
                </a:gridCol>
                <a:gridCol w="2032436">
                  <a:extLst>
                    <a:ext uri="{9D8B030D-6E8A-4147-A177-3AD203B41FA5}">
                      <a16:colId xmlns:a16="http://schemas.microsoft.com/office/drawing/2014/main" val="1889564033"/>
                    </a:ext>
                  </a:extLst>
                </a:gridCol>
                <a:gridCol w="3358007">
                  <a:extLst>
                    <a:ext uri="{9D8B030D-6E8A-4147-A177-3AD203B41FA5}">
                      <a16:colId xmlns:a16="http://schemas.microsoft.com/office/drawing/2014/main" val="2989329518"/>
                    </a:ext>
                  </a:extLst>
                </a:gridCol>
              </a:tblGrid>
              <a:tr h="9717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R&amp;D content and development targets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Responsible Institution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Principal Members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role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2728655"/>
                  </a:ext>
                </a:extLst>
              </a:tr>
              <a:tr h="7475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Development of technology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University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i="1" u="sng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Research Leader
Professor </a:t>
                      </a:r>
                      <a:r>
                        <a:rPr lang="ja-JP" altLang="en-US" sz="1800" i="1" u="sng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Implementation of </a:t>
                      </a:r>
                      <a:r>
                        <a:rPr lang="ja-JP" alt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utilizing the seeds (</a:t>
                      </a:r>
                      <a:r>
                        <a:rPr lang="ja-JP" alt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 and patents (</a:t>
                      </a:r>
                      <a:r>
                        <a:rPr lang="ja-JP" alt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 that we have.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5606589"/>
                  </a:ext>
                </a:extLst>
              </a:tr>
              <a:tr h="11212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design and system construction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Company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i="1" u="sng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Commercialization Leader
Development Department Design Manager </a:t>
                      </a:r>
                      <a:r>
                        <a:rPr lang="ja-JP" altLang="en-US" sz="1600" i="1" u="sng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Utilizing our development know-how, we build </a:t>
                      </a:r>
                      <a:r>
                        <a:rPr lang="ja-JP" alt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design and system.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0229179"/>
                  </a:ext>
                </a:extLst>
              </a:tr>
              <a:tr h="425999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7637836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6E1598-8961-21D7-6903-94C76A88339D}"/>
              </a:ext>
            </a:extLst>
          </p:cNvPr>
          <p:cNvSpPr/>
          <p:nvPr/>
        </p:nvSpPr>
        <p:spPr>
          <a:xfrm>
            <a:off x="-18471" y="2340123"/>
            <a:ext cx="8957559" cy="476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Basically, use the following form (font size, etc. can be modified).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D503C04-688B-BBBA-CF8C-B22A14CA4FB3}"/>
              </a:ext>
            </a:extLst>
          </p:cNvPr>
          <p:cNvSpPr/>
          <p:nvPr/>
        </p:nvSpPr>
        <p:spPr>
          <a:xfrm>
            <a:off x="2727350" y="2967335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623938-E8D6-48A3-0C9F-11D91F8D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598" y="6492875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726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-1" y="732532"/>
            <a:ext cx="9144000" cy="5021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2 page. Be sure to incorporate the following elements: Line drawings and image drawings are added to the design as appropriate.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4. Background and Issues of Research Themes</a:t>
            </a:r>
            <a:endParaRPr lang="en-US" altLang="ja-JP" sz="16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63B377-64CF-A73C-A693-5FFE61E0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9455" y="6523375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AFA60EC-F8AF-549A-F1D0-4F4214D66842}"/>
              </a:ext>
            </a:extLst>
          </p:cNvPr>
          <p:cNvSpPr/>
          <p:nvPr/>
        </p:nvSpPr>
        <p:spPr>
          <a:xfrm>
            <a:off x="-12878" y="1523309"/>
            <a:ext cx="9144000" cy="3775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en-US" altLang="ja-JP" sz="1400" i="1" dirty="0" err="1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Background】Social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Background and Status of Related Industries</a:t>
            </a: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【Technology </a:t>
            </a:r>
            <a:r>
              <a:rPr lang="en-US" altLang="ja-JP" sz="1400" i="1" dirty="0" err="1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Trends】Latest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Technological Development Status and Challenges</a:t>
            </a:r>
          </a:p>
          <a:p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【Industry-Academia Collaboration】 The necessity to work on cross-industry and open innovation</a:t>
            </a:r>
          </a:p>
        </p:txBody>
      </p:sp>
    </p:spTree>
    <p:extLst>
      <p:ext uri="{BB962C8B-B14F-4D97-AF65-F5344CB8AC3E}">
        <p14:creationId xmlns:p14="http://schemas.microsoft.com/office/powerpoint/2010/main" val="1148221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AE699-F56C-712F-6048-469970FDB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8B598A-6A73-7F2A-0C99-015DF986EFEE}"/>
              </a:ext>
            </a:extLst>
          </p:cNvPr>
          <p:cNvSpPr/>
          <p:nvPr/>
        </p:nvSpPr>
        <p:spPr>
          <a:xfrm>
            <a:off x="1136072" y="1129553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9F6DF8-45CC-A783-E416-455DC451FFB3}"/>
              </a:ext>
            </a:extLst>
          </p:cNvPr>
          <p:cNvSpPr/>
          <p:nvPr/>
        </p:nvSpPr>
        <p:spPr>
          <a:xfrm>
            <a:off x="1" y="678875"/>
            <a:ext cx="9144000" cy="437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2 page. Basically, use the following form (font size, etc. can be modified).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9903B6B-AF2C-5B7A-BF25-88DC2E2BE161}"/>
              </a:ext>
            </a:extLst>
          </p:cNvPr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5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５</a:t>
            </a:r>
            <a:r>
              <a:rPr lang="en-US" altLang="ja-JP" sz="25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.Latest Initiatives, Benchmarks, and Target Targeting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D44A30-78B7-9C09-8669-208D9EC2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598" y="6461297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599EC4A-11D9-B2D7-3D3C-D1BE75007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963656"/>
              </p:ext>
            </p:extLst>
          </p:nvPr>
        </p:nvGraphicFramePr>
        <p:xfrm>
          <a:off x="179604" y="1085336"/>
          <a:ext cx="8544646" cy="5646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641">
                  <a:extLst>
                    <a:ext uri="{9D8B030D-6E8A-4147-A177-3AD203B41FA5}">
                      <a16:colId xmlns:a16="http://schemas.microsoft.com/office/drawing/2014/main" val="365015557"/>
                    </a:ext>
                  </a:extLst>
                </a:gridCol>
                <a:gridCol w="2191192">
                  <a:extLst>
                    <a:ext uri="{9D8B030D-6E8A-4147-A177-3AD203B41FA5}">
                      <a16:colId xmlns:a16="http://schemas.microsoft.com/office/drawing/2014/main" val="372994993"/>
                    </a:ext>
                  </a:extLst>
                </a:gridCol>
                <a:gridCol w="2078182">
                  <a:extLst>
                    <a:ext uri="{9D8B030D-6E8A-4147-A177-3AD203B41FA5}">
                      <a16:colId xmlns:a16="http://schemas.microsoft.com/office/drawing/2014/main" val="3081715690"/>
                    </a:ext>
                  </a:extLst>
                </a:gridCol>
                <a:gridCol w="2369631">
                  <a:extLst>
                    <a:ext uri="{9D8B030D-6E8A-4147-A177-3AD203B41FA5}">
                      <a16:colId xmlns:a16="http://schemas.microsoft.com/office/drawing/2014/main" val="733499677"/>
                    </a:ext>
                  </a:extLst>
                </a:gridCol>
              </a:tblGrid>
              <a:tr h="6575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Development Targets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Benchmark Results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Goals (Outputs)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Future Prospects
(Outcome)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4491249"/>
                  </a:ext>
                </a:extLst>
              </a:tr>
              <a:tr h="22558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Development of technology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We have a track record of achieving </a:t>
                      </a: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of </a:t>
                      </a: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of </a:t>
                      </a: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〇〇〇〇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conductivity at XX University in the U.S. and product development (XX) in collaboration with XX companies.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 </a:t>
                      </a:r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conductivity and launch by participating organizations using the same technology.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by strengthening the industry of </a:t>
                      </a:r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in this prefecture by utilizing </a:t>
                      </a:r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conductivity materials at the highest level in the world, </a:t>
                      </a:r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by diverting technology to </a:t>
                      </a:r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934751"/>
                  </a:ext>
                </a:extLst>
              </a:tr>
              <a:tr h="1386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design and system construction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Built a </a:t>
                      </a:r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system with an error of </a:t>
                      </a:r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or less using </a:t>
                      </a:r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 at </a:t>
                      </a:r>
                      <a:r>
                        <a:rPr kumimoji="1"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company in Germany.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Achievement of error </a:t>
                      </a: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or less by utilizing </a:t>
                      </a: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 using unique </a:t>
                      </a: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Global expansion by installing </a:t>
                      </a: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 in </a:t>
                      </a: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companies </a:t>
                      </a:r>
                      <a:r>
                        <a:rPr lang="ja-JP" altLang="en-US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299298"/>
                  </a:ext>
                </a:extLst>
              </a:tr>
              <a:tr h="905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・・・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982088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6C281C0-3701-476F-BA8B-CD3520F9ADE6}"/>
              </a:ext>
            </a:extLst>
          </p:cNvPr>
          <p:cNvSpPr/>
          <p:nvPr/>
        </p:nvSpPr>
        <p:spPr>
          <a:xfrm>
            <a:off x="2331353" y="4825540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019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" y="835893"/>
            <a:ext cx="9144000" cy="537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2 page. Basically, use the following form (font size, etc. can be modified). Image diagrams, graphs, tables, etc. are added as appropriate.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8385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0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6. Research seeds that serve as weapons, international superiority, and patents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61AD957-4956-0E19-7118-553680D95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C1F499F-F360-F58A-BE19-06085A666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52345"/>
              </p:ext>
            </p:extLst>
          </p:nvPr>
        </p:nvGraphicFramePr>
        <p:xfrm>
          <a:off x="161460" y="1354818"/>
          <a:ext cx="8507855" cy="546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666">
                  <a:extLst>
                    <a:ext uri="{9D8B030D-6E8A-4147-A177-3AD203B41FA5}">
                      <a16:colId xmlns:a16="http://schemas.microsoft.com/office/drawing/2014/main" val="4272752263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180940518"/>
                    </a:ext>
                  </a:extLst>
                </a:gridCol>
                <a:gridCol w="1782618">
                  <a:extLst>
                    <a:ext uri="{9D8B030D-6E8A-4147-A177-3AD203B41FA5}">
                      <a16:colId xmlns:a16="http://schemas.microsoft.com/office/drawing/2014/main" val="1889564033"/>
                    </a:ext>
                  </a:extLst>
                </a:gridCol>
                <a:gridCol w="3410517">
                  <a:extLst>
                    <a:ext uri="{9D8B030D-6E8A-4147-A177-3AD203B41FA5}">
                      <a16:colId xmlns:a16="http://schemas.microsoft.com/office/drawing/2014/main" val="2989329518"/>
                    </a:ext>
                  </a:extLst>
                </a:gridCol>
              </a:tblGrid>
              <a:tr h="10104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Development Targets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Goals (Outputs)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Challenges to achieve the goal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Research seeds to be utilized (patents, international superiority) (holding institution)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2728655"/>
                  </a:ext>
                </a:extLst>
              </a:tr>
              <a:tr h="7073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development of technology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conductivity and launch by participating organizations using the same technology.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Conductivity is a bottleneck, and in order to solve it, it is necessary to increase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to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Technology for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(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Laboratory,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University.)</a:t>
                      </a:r>
                    </a:p>
                    <a:p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Patent (No.) for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(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Co., Ltd.)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5606589"/>
                  </a:ext>
                </a:extLst>
              </a:tr>
              <a:tr h="7073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design and system construction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Achievement of error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or less by utilizing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 using unique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In order to use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for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technology, it is necessary to clear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know-how related to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development (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Company)
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Realization of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measure error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(joint research results with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company in the United States)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0229179"/>
                  </a:ext>
                </a:extLst>
              </a:tr>
              <a:tr h="679165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7637836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78A26B-10F6-6FBB-8D73-717392522066}"/>
              </a:ext>
            </a:extLst>
          </p:cNvPr>
          <p:cNvSpPr/>
          <p:nvPr/>
        </p:nvSpPr>
        <p:spPr>
          <a:xfrm>
            <a:off x="2054674" y="4755181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995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" y="678875"/>
            <a:ext cx="9144000" cy="6179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2 page. Basically, use the following form (font size, etc. can be modified). Image diagrams, graphs, tables, etc. are added as appropriate.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7. Purpose of use of research seeds</a:t>
            </a:r>
            <a:endParaRPr lang="en-US" altLang="ja-JP" sz="27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977EBA-2EB8-09D5-4043-5E8DAA0F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598" y="6492876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7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87E29BA-F6A0-60DC-0E4C-F148078C4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965537"/>
              </p:ext>
            </p:extLst>
          </p:nvPr>
        </p:nvGraphicFramePr>
        <p:xfrm>
          <a:off x="249382" y="1328525"/>
          <a:ext cx="8507268" cy="507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39">
                  <a:extLst>
                    <a:ext uri="{9D8B030D-6E8A-4147-A177-3AD203B41FA5}">
                      <a16:colId xmlns:a16="http://schemas.microsoft.com/office/drawing/2014/main" val="4099696890"/>
                    </a:ext>
                  </a:extLst>
                </a:gridCol>
                <a:gridCol w="3480545">
                  <a:extLst>
                    <a:ext uri="{9D8B030D-6E8A-4147-A177-3AD203B41FA5}">
                      <a16:colId xmlns:a16="http://schemas.microsoft.com/office/drawing/2014/main" val="1971251339"/>
                    </a:ext>
                  </a:extLst>
                </a:gridCol>
                <a:gridCol w="3243684">
                  <a:extLst>
                    <a:ext uri="{9D8B030D-6E8A-4147-A177-3AD203B41FA5}">
                      <a16:colId xmlns:a16="http://schemas.microsoft.com/office/drawing/2014/main" val="2485672469"/>
                    </a:ext>
                  </a:extLst>
                </a:gridCol>
              </a:tblGrid>
              <a:tr h="10104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Research Seeds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Research content to achieve goals implemented using seeds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Innovation in problem-solving methods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0212511"/>
                  </a:ext>
                </a:extLst>
              </a:tr>
              <a:tr h="707326">
                <a:tc>
                  <a:txBody>
                    <a:bodyPr/>
                    <a:lstStyle/>
                    <a:p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technology related to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University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laboratory)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In order to achieve the bottleneck for achieving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conductivity, we will proceed with experiments using the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method in cooperation with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companies.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In order to achieve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,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at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University has been reported in the past, but the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method will be implemented for the first time in the world by utilizing the research seeds related to </a:t>
                      </a:r>
                      <a:r>
                        <a:rPr kumimoji="1"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〇〇。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4633100"/>
                  </a:ext>
                </a:extLst>
              </a:tr>
              <a:tr h="7073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know-how in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development (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Co., Ltd.)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In order to solve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, which is a problem for the use of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simulation,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calculation will be carried out using a new algorithm.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There is an example of building a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system within a measure error of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, but it was insufficient because of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
Therefore, we will utilize the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technology possessed by the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Research Institute to achieve </a:t>
                      </a:r>
                      <a:r>
                        <a:rPr lang="ja-JP" altLang="en-US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that has not been achieved in the industry.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269945"/>
                  </a:ext>
                </a:extLst>
              </a:tr>
              <a:tr h="679165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9205438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183698-2308-8054-3172-60B9A63A4719}"/>
              </a:ext>
            </a:extLst>
          </p:cNvPr>
          <p:cNvSpPr/>
          <p:nvPr/>
        </p:nvSpPr>
        <p:spPr>
          <a:xfrm>
            <a:off x="2331353" y="3948569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697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36072" y="1603292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defRPr/>
            </a:pPr>
            <a:r>
              <a:rPr lang="en-US" altLang="ja-JP" sz="3200">
                <a:solidFill>
                  <a:prstClr val="white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8. Roadmap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+mn-cs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E0EE0683-7CC8-4C45-BA49-E6088A665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95901"/>
              </p:ext>
            </p:extLst>
          </p:nvPr>
        </p:nvGraphicFramePr>
        <p:xfrm>
          <a:off x="96766" y="1164301"/>
          <a:ext cx="8891092" cy="54778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6547">
                  <a:extLst>
                    <a:ext uri="{9D8B030D-6E8A-4147-A177-3AD203B41FA5}">
                      <a16:colId xmlns:a16="http://schemas.microsoft.com/office/drawing/2014/main" val="1246253593"/>
                    </a:ext>
                  </a:extLst>
                </a:gridCol>
                <a:gridCol w="1706465">
                  <a:extLst>
                    <a:ext uri="{9D8B030D-6E8A-4147-A177-3AD203B41FA5}">
                      <a16:colId xmlns:a16="http://schemas.microsoft.com/office/drawing/2014/main" val="47347176"/>
                    </a:ext>
                  </a:extLst>
                </a:gridCol>
                <a:gridCol w="1679520">
                  <a:extLst>
                    <a:ext uri="{9D8B030D-6E8A-4147-A177-3AD203B41FA5}">
                      <a16:colId xmlns:a16="http://schemas.microsoft.com/office/drawing/2014/main" val="3906041730"/>
                    </a:ext>
                  </a:extLst>
                </a:gridCol>
                <a:gridCol w="1679520">
                  <a:extLst>
                    <a:ext uri="{9D8B030D-6E8A-4147-A177-3AD203B41FA5}">
                      <a16:colId xmlns:a16="http://schemas.microsoft.com/office/drawing/2014/main" val="2608161136"/>
                    </a:ext>
                  </a:extLst>
                </a:gridCol>
                <a:gridCol w="1679520">
                  <a:extLst>
                    <a:ext uri="{9D8B030D-6E8A-4147-A177-3AD203B41FA5}">
                      <a16:colId xmlns:a16="http://schemas.microsoft.com/office/drawing/2014/main" val="2366837015"/>
                    </a:ext>
                  </a:extLst>
                </a:gridCol>
                <a:gridCol w="1679520">
                  <a:extLst>
                    <a:ext uri="{9D8B030D-6E8A-4147-A177-3AD203B41FA5}">
                      <a16:colId xmlns:a16="http://schemas.microsoft.com/office/drawing/2014/main" val="837095423"/>
                    </a:ext>
                  </a:extLst>
                </a:gridCol>
              </a:tblGrid>
              <a:tr h="37422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Research Projects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2025 year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2026 year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2027 year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2028 year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387118"/>
                  </a:ext>
                </a:extLst>
              </a:tr>
              <a:tr h="1037848">
                <a:tc row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651826"/>
                  </a:ext>
                </a:extLst>
              </a:tr>
              <a:tr h="108055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742305"/>
                  </a:ext>
                </a:extLst>
              </a:tr>
              <a:tr h="60428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666859"/>
                  </a:ext>
                </a:extLst>
              </a:tr>
              <a:tr h="59523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642380"/>
                  </a:ext>
                </a:extLst>
              </a:tr>
              <a:tr h="595235"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128834"/>
                  </a:ext>
                </a:extLst>
              </a:tr>
              <a:tr h="59523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182464"/>
                  </a:ext>
                </a:extLst>
              </a:tr>
              <a:tr h="59523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59582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A32EBB-FC66-4B2D-866E-49646D08E60D}"/>
              </a:ext>
            </a:extLst>
          </p:cNvPr>
          <p:cNvSpPr txBox="1"/>
          <p:nvPr/>
        </p:nvSpPr>
        <p:spPr>
          <a:xfrm>
            <a:off x="552043" y="2546561"/>
            <a:ext cx="1615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Development of analysis technology for 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materials
(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Company)</a:t>
            </a:r>
            <a:endParaRPr kumimoji="1" lang="ja-JP" altLang="en-US" sz="12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07A754-9220-4C6D-8F33-03E5D6FA8658}"/>
              </a:ext>
            </a:extLst>
          </p:cNvPr>
          <p:cNvSpPr txBox="1"/>
          <p:nvPr/>
        </p:nvSpPr>
        <p:spPr>
          <a:xfrm>
            <a:off x="569934" y="4833359"/>
            <a:ext cx="216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Development of simulation technology for 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kumimoji="1" lang="ja-JP" altLang="en-US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　（〇〇</a:t>
            </a:r>
            <a:r>
              <a:rPr kumimoji="1" lang="en-US" altLang="ja-JP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university</a:t>
            </a:r>
            <a:r>
              <a:rPr kumimoji="1" lang="ja-JP" altLang="en-US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ACAAC4-25EF-48A6-802E-369F760451E3}"/>
              </a:ext>
            </a:extLst>
          </p:cNvPr>
          <p:cNvSpPr txBox="1"/>
          <p:nvPr/>
        </p:nvSpPr>
        <p:spPr>
          <a:xfrm>
            <a:off x="509868" y="5437606"/>
            <a:ext cx="1903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System construction
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Company)</a:t>
            </a:r>
            <a:endParaRPr kumimoji="1" lang="ja-JP" altLang="en-US" sz="12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01DBED0-E4DB-446C-A24D-17267A093431}"/>
              </a:ext>
            </a:extLst>
          </p:cNvPr>
          <p:cNvSpPr txBox="1"/>
          <p:nvPr/>
        </p:nvSpPr>
        <p:spPr>
          <a:xfrm>
            <a:off x="619041" y="1588252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Development of 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
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University)
(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Company)</a:t>
            </a:r>
            <a:endParaRPr kumimoji="1" lang="ja-JP" altLang="en-US" sz="12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7FD2D4B7-82D8-446A-AE81-FBCED2B3FBF2}"/>
              </a:ext>
            </a:extLst>
          </p:cNvPr>
          <p:cNvCxnSpPr>
            <a:cxnSpLocks/>
          </p:cNvCxnSpPr>
          <p:nvPr/>
        </p:nvCxnSpPr>
        <p:spPr>
          <a:xfrm>
            <a:off x="2275031" y="1675528"/>
            <a:ext cx="125266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9D082B4-758A-4640-A6C5-202ADA509BF5}"/>
              </a:ext>
            </a:extLst>
          </p:cNvPr>
          <p:cNvSpPr txBox="1"/>
          <p:nvPr/>
        </p:nvSpPr>
        <p:spPr>
          <a:xfrm>
            <a:off x="2138561" y="1664907"/>
            <a:ext cx="142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Exploration of materials</a:t>
            </a:r>
            <a:endParaRPr kumimoji="1" lang="en-US" altLang="ja-JP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1E49B856-2D59-4A13-BD5C-7C0D0324321C}"/>
              </a:ext>
            </a:extLst>
          </p:cNvPr>
          <p:cNvCxnSpPr>
            <a:cxnSpLocks/>
          </p:cNvCxnSpPr>
          <p:nvPr/>
        </p:nvCxnSpPr>
        <p:spPr>
          <a:xfrm>
            <a:off x="3529919" y="1986680"/>
            <a:ext cx="119126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C2B2B2E-5EEF-4C18-9E50-6E0424200F85}"/>
              </a:ext>
            </a:extLst>
          </p:cNvPr>
          <p:cNvSpPr txBox="1"/>
          <p:nvPr/>
        </p:nvSpPr>
        <p:spPr>
          <a:xfrm>
            <a:off x="3582055" y="1945004"/>
            <a:ext cx="1139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200" i="1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kumimoji="1" lang="en-US" altLang="ja-JP" sz="1200" i="1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Conductivity
</a:t>
            </a:r>
            <a:r>
              <a:rPr kumimoji="1" lang="ja-JP" altLang="en-US" sz="1200" i="1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</a:t>
            </a:r>
            <a:r>
              <a:rPr kumimoji="1" lang="en-US" altLang="ja-JP" sz="1200" i="1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% achieved</a:t>
            </a:r>
            <a:endParaRPr kumimoji="1" lang="ja-JP" altLang="en-US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2C2E5337-2BE8-4E7E-8368-F2E7D1250C69}"/>
              </a:ext>
            </a:extLst>
          </p:cNvPr>
          <p:cNvCxnSpPr>
            <a:cxnSpLocks/>
          </p:cNvCxnSpPr>
          <p:nvPr/>
        </p:nvCxnSpPr>
        <p:spPr>
          <a:xfrm>
            <a:off x="7636005" y="2328872"/>
            <a:ext cx="133746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4A76E8CC-49AE-4779-B64E-3F9A9DD1D5A8}"/>
              </a:ext>
            </a:extLst>
          </p:cNvPr>
          <p:cNvCxnSpPr>
            <a:cxnSpLocks/>
          </p:cNvCxnSpPr>
          <p:nvPr/>
        </p:nvCxnSpPr>
        <p:spPr>
          <a:xfrm>
            <a:off x="5652789" y="1675528"/>
            <a:ext cx="10845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4D88D3F-6205-47B0-92C6-097518DAFCE5}"/>
              </a:ext>
            </a:extLst>
          </p:cNvPr>
          <p:cNvSpPr txBox="1"/>
          <p:nvPr/>
        </p:nvSpPr>
        <p:spPr>
          <a:xfrm>
            <a:off x="5665372" y="1653520"/>
            <a:ext cx="1021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i="1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Prototype Improvement</a:t>
            </a:r>
            <a:endParaRPr kumimoji="1" lang="ja-JP" altLang="en-US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09884E72-A15C-4A31-A1DD-FB283DE422EC}"/>
              </a:ext>
            </a:extLst>
          </p:cNvPr>
          <p:cNvCxnSpPr>
            <a:cxnSpLocks/>
          </p:cNvCxnSpPr>
          <p:nvPr/>
        </p:nvCxnSpPr>
        <p:spPr>
          <a:xfrm>
            <a:off x="6702281" y="1997048"/>
            <a:ext cx="9823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06D93D4-67B2-47F1-ABD8-9292B730A412}"/>
              </a:ext>
            </a:extLst>
          </p:cNvPr>
          <p:cNvSpPr txBox="1"/>
          <p:nvPr/>
        </p:nvSpPr>
        <p:spPr>
          <a:xfrm>
            <a:off x="6681353" y="1981960"/>
            <a:ext cx="954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Provision of free samples,
feedback</a:t>
            </a:r>
            <a:endParaRPr kumimoji="1" lang="ja-JP" altLang="en-US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4AC1AF-F4F3-4C0F-92F4-D2229798C2D9}"/>
              </a:ext>
            </a:extLst>
          </p:cNvPr>
          <p:cNvSpPr txBox="1"/>
          <p:nvPr/>
        </p:nvSpPr>
        <p:spPr>
          <a:xfrm>
            <a:off x="102281" y="1705889"/>
            <a:ext cx="400110" cy="31726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>
              <a:defRPr/>
            </a:pPr>
            <a:r>
              <a:rPr kumimoji="1" lang="ja-JP" altLang="en-US" sz="1400" b="1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kumimoji="1" lang="ja-JP" altLang="en-US" sz="14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Development of technology</a:t>
            </a:r>
            <a:endParaRPr kumimoji="1" lang="ja-JP" altLang="en-US" sz="14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DE69CB8-FC72-410F-BBCB-7A9FCC35BAFE}"/>
              </a:ext>
            </a:extLst>
          </p:cNvPr>
          <p:cNvSpPr txBox="1"/>
          <p:nvPr/>
        </p:nvSpPr>
        <p:spPr>
          <a:xfrm>
            <a:off x="59212" y="4878527"/>
            <a:ext cx="507831" cy="20269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kumimoji="1" lang="ja-JP" altLang="en-US" sz="1050" b="1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lang="ja-JP" altLang="en-US" sz="105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lang="en-US" altLang="ja-JP" sz="105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design and system construction</a:t>
            </a:r>
            <a:endParaRPr kumimoji="1" lang="ja-JP" altLang="en-US" sz="105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AE637B0-4EBC-46B4-9793-165524D0E9AC}"/>
              </a:ext>
            </a:extLst>
          </p:cNvPr>
          <p:cNvSpPr/>
          <p:nvPr/>
        </p:nvSpPr>
        <p:spPr>
          <a:xfrm>
            <a:off x="102384" y="1541148"/>
            <a:ext cx="8891092" cy="3341724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766B835C-E690-4931-B76E-E990C964CAD6}"/>
              </a:ext>
            </a:extLst>
          </p:cNvPr>
          <p:cNvSpPr/>
          <p:nvPr/>
        </p:nvSpPr>
        <p:spPr>
          <a:xfrm>
            <a:off x="102384" y="4882878"/>
            <a:ext cx="8891092" cy="1759274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962262F0-9E1D-ED5D-A0F4-367BFDE615F0}"/>
              </a:ext>
            </a:extLst>
          </p:cNvPr>
          <p:cNvSpPr/>
          <p:nvPr/>
        </p:nvSpPr>
        <p:spPr>
          <a:xfrm>
            <a:off x="1" y="678875"/>
            <a:ext cx="9144000" cy="577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2 page. Basically, use the following form (font size, etc. can be modified</a:t>
            </a:r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*TRL must be included.</a:t>
            </a: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500F11E0-838F-4AC1-0CA0-DF629ED0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20694" y="6565083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8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91A06806-A586-01AC-B501-6FF6B30BF704}"/>
              </a:ext>
            </a:extLst>
          </p:cNvPr>
          <p:cNvSpPr/>
          <p:nvPr/>
        </p:nvSpPr>
        <p:spPr>
          <a:xfrm>
            <a:off x="5533914" y="1114068"/>
            <a:ext cx="206911" cy="5600320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B6A5B696-275A-756C-51A8-F84ECC679EE6}"/>
              </a:ext>
            </a:extLst>
          </p:cNvPr>
          <p:cNvSpPr/>
          <p:nvPr/>
        </p:nvSpPr>
        <p:spPr>
          <a:xfrm>
            <a:off x="8875029" y="1114068"/>
            <a:ext cx="206911" cy="5600320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68791F2-D98E-D5DE-4848-C2A72A67FEB9}"/>
              </a:ext>
            </a:extLst>
          </p:cNvPr>
          <p:cNvSpPr txBox="1"/>
          <p:nvPr/>
        </p:nvSpPr>
        <p:spPr>
          <a:xfrm>
            <a:off x="3467078" y="6023313"/>
            <a:ext cx="234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Stage Gate (Intermediate)
</a:t>
            </a:r>
            <a:r>
              <a:rPr kumimoji="1"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kumimoji="1"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(Practical frame)
</a:t>
            </a:r>
            <a:r>
              <a:rPr kumimoji="1"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At the end of the challenge</a:t>
            </a:r>
            <a:endParaRPr kumimoji="1" lang="ja-JP" altLang="en-US" sz="12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5548E51-F98C-9DC9-CEE6-29071A447C32}"/>
              </a:ext>
            </a:extLst>
          </p:cNvPr>
          <p:cNvSpPr txBox="1"/>
          <p:nvPr/>
        </p:nvSpPr>
        <p:spPr>
          <a:xfrm>
            <a:off x="7598639" y="6154465"/>
            <a:ext cx="139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Termination
(Practical frame)</a:t>
            </a:r>
            <a:endParaRPr kumimoji="1" lang="ja-JP" altLang="en-US" sz="12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D1DC6D71-3BD1-F517-139E-C021C6E9E596}"/>
              </a:ext>
            </a:extLst>
          </p:cNvPr>
          <p:cNvCxnSpPr>
            <a:cxnSpLocks/>
          </p:cNvCxnSpPr>
          <p:nvPr/>
        </p:nvCxnSpPr>
        <p:spPr>
          <a:xfrm>
            <a:off x="4721185" y="2357835"/>
            <a:ext cx="91116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85AC52F-0621-6F0A-6C52-2D8924941C6F}"/>
              </a:ext>
            </a:extLst>
          </p:cNvPr>
          <p:cNvSpPr txBox="1"/>
          <p:nvPr/>
        </p:nvSpPr>
        <p:spPr>
          <a:xfrm>
            <a:off x="4680136" y="2342431"/>
            <a:ext cx="1252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Prototype of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material【TRL5】</a:t>
            </a: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9B504568-3148-513A-F87B-FCE583A1C203}"/>
              </a:ext>
            </a:extLst>
          </p:cNvPr>
          <p:cNvCxnSpPr>
            <a:cxnSpLocks/>
          </p:cNvCxnSpPr>
          <p:nvPr/>
        </p:nvCxnSpPr>
        <p:spPr>
          <a:xfrm>
            <a:off x="3521004" y="1703021"/>
            <a:ext cx="0" cy="3396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4ED27E3E-61C8-0E6C-7B57-144477C128E7}"/>
              </a:ext>
            </a:extLst>
          </p:cNvPr>
          <p:cNvCxnSpPr>
            <a:cxnSpLocks/>
          </p:cNvCxnSpPr>
          <p:nvPr/>
        </p:nvCxnSpPr>
        <p:spPr>
          <a:xfrm>
            <a:off x="4721185" y="1986680"/>
            <a:ext cx="0" cy="251851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090F28F5-3FDC-124A-A2C7-16D0C002CAF6}"/>
              </a:ext>
            </a:extLst>
          </p:cNvPr>
          <p:cNvCxnSpPr>
            <a:cxnSpLocks/>
          </p:cNvCxnSpPr>
          <p:nvPr/>
        </p:nvCxnSpPr>
        <p:spPr>
          <a:xfrm>
            <a:off x="6706789" y="1703021"/>
            <a:ext cx="0" cy="280217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50FFFF75-DB79-CCFF-9349-EE57D5DE0B4B}"/>
              </a:ext>
            </a:extLst>
          </p:cNvPr>
          <p:cNvCxnSpPr>
            <a:cxnSpLocks/>
          </p:cNvCxnSpPr>
          <p:nvPr/>
        </p:nvCxnSpPr>
        <p:spPr>
          <a:xfrm>
            <a:off x="7627539" y="2001471"/>
            <a:ext cx="0" cy="3396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F2574526-74F7-3FE5-F104-84506A65B591}"/>
              </a:ext>
            </a:extLst>
          </p:cNvPr>
          <p:cNvSpPr txBox="1"/>
          <p:nvPr/>
        </p:nvSpPr>
        <p:spPr>
          <a:xfrm>
            <a:off x="7615497" y="2295145"/>
            <a:ext cx="1252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Commercialization of high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rate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【TRL8】</a:t>
            </a:r>
            <a:endParaRPr kumimoji="1" lang="en-US" altLang="ja-JP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A92BF641-C63D-136D-5ACD-F281ADFDCC36}"/>
              </a:ext>
            </a:extLst>
          </p:cNvPr>
          <p:cNvSpPr txBox="1"/>
          <p:nvPr/>
        </p:nvSpPr>
        <p:spPr>
          <a:xfrm>
            <a:off x="2167456" y="2837026"/>
            <a:ext cx="1345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Development of measurement technology for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endParaRPr kumimoji="1" lang="en-US" altLang="ja-JP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97" name="直線矢印コネクタ 96">
            <a:extLst>
              <a:ext uri="{FF2B5EF4-FFF2-40B4-BE49-F238E27FC236}">
                <a16:creationId xmlns:a16="http://schemas.microsoft.com/office/drawing/2014/main" id="{A896583C-F12C-9EB5-19D2-F666C834A1C6}"/>
              </a:ext>
            </a:extLst>
          </p:cNvPr>
          <p:cNvCxnSpPr>
            <a:cxnSpLocks/>
          </p:cNvCxnSpPr>
          <p:nvPr/>
        </p:nvCxnSpPr>
        <p:spPr>
          <a:xfrm>
            <a:off x="2275031" y="2849496"/>
            <a:ext cx="125266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79511E80-AB07-0950-6909-6EB45850EE72}"/>
              </a:ext>
            </a:extLst>
          </p:cNvPr>
          <p:cNvCxnSpPr>
            <a:cxnSpLocks/>
          </p:cNvCxnSpPr>
          <p:nvPr/>
        </p:nvCxnSpPr>
        <p:spPr>
          <a:xfrm>
            <a:off x="3512490" y="1997048"/>
            <a:ext cx="0" cy="250814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8442D04A-617F-A241-E7E5-DA62C90D63B5}"/>
              </a:ext>
            </a:extLst>
          </p:cNvPr>
          <p:cNvCxnSpPr>
            <a:cxnSpLocks/>
          </p:cNvCxnSpPr>
          <p:nvPr/>
        </p:nvCxnSpPr>
        <p:spPr>
          <a:xfrm>
            <a:off x="3512490" y="3083514"/>
            <a:ext cx="211986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0059B2D0-7667-0834-0FDA-595057D0AA85}"/>
              </a:ext>
            </a:extLst>
          </p:cNvPr>
          <p:cNvSpPr txBox="1"/>
          <p:nvPr/>
        </p:nvSpPr>
        <p:spPr>
          <a:xfrm>
            <a:off x="3537927" y="3097622"/>
            <a:ext cx="2020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Material manufacturing laboratory demonstration of </a:t>
            </a:r>
            <a:r>
              <a:rPr kumimoji="1" lang="ja-JP" alt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kumimoji="1" lang="en-US" altLang="ja-JP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 measurement technology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【TRL6】</a:t>
            </a:r>
            <a:endParaRPr kumimoji="1" lang="en-US" altLang="ja-JP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784A11C4-4CEB-F0B7-5CE9-2FE94993B680}"/>
              </a:ext>
            </a:extLst>
          </p:cNvPr>
          <p:cNvCxnSpPr>
            <a:cxnSpLocks/>
          </p:cNvCxnSpPr>
          <p:nvPr/>
        </p:nvCxnSpPr>
        <p:spPr>
          <a:xfrm>
            <a:off x="5642349" y="3298691"/>
            <a:ext cx="199365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5A89FEAE-1C7D-9109-59F4-773EA856AFD9}"/>
              </a:ext>
            </a:extLst>
          </p:cNvPr>
          <p:cNvCxnSpPr>
            <a:cxnSpLocks/>
          </p:cNvCxnSpPr>
          <p:nvPr/>
        </p:nvCxnSpPr>
        <p:spPr>
          <a:xfrm>
            <a:off x="5632354" y="3048528"/>
            <a:ext cx="0" cy="238814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C8D6372F-6498-9022-F0C9-D26469831EF8}"/>
              </a:ext>
            </a:extLst>
          </p:cNvPr>
          <p:cNvSpPr txBox="1"/>
          <p:nvPr/>
        </p:nvSpPr>
        <p:spPr>
          <a:xfrm>
            <a:off x="5773380" y="3287278"/>
            <a:ext cx="1626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Implementation on the test line of the factory</a:t>
            </a:r>
            <a:endParaRPr kumimoji="1" lang="en-US" altLang="ja-JP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08" name="直線矢印コネクタ 107">
            <a:extLst>
              <a:ext uri="{FF2B5EF4-FFF2-40B4-BE49-F238E27FC236}">
                <a16:creationId xmlns:a16="http://schemas.microsoft.com/office/drawing/2014/main" id="{870B6756-6AD8-D63C-FF85-2CB56250B9A9}"/>
              </a:ext>
            </a:extLst>
          </p:cNvPr>
          <p:cNvCxnSpPr>
            <a:cxnSpLocks/>
          </p:cNvCxnSpPr>
          <p:nvPr/>
        </p:nvCxnSpPr>
        <p:spPr>
          <a:xfrm>
            <a:off x="7636005" y="3506557"/>
            <a:ext cx="139810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F5770F1D-3E25-BD8A-8706-7B1E8B472582}"/>
              </a:ext>
            </a:extLst>
          </p:cNvPr>
          <p:cNvSpPr txBox="1"/>
          <p:nvPr/>
        </p:nvSpPr>
        <p:spPr>
          <a:xfrm>
            <a:off x="7552186" y="3476273"/>
            <a:ext cx="1626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Implementation in the manufacturing process of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material</a:t>
            </a:r>
            <a:r>
              <a:rPr kumimoji="1" lang="en-US" altLang="ja-JP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【TRL8】</a:t>
            </a:r>
          </a:p>
        </p:txBody>
      </p:sp>
      <p:cxnSp>
        <p:nvCxnSpPr>
          <p:cNvPr id="111" name="直線矢印コネクタ 110">
            <a:extLst>
              <a:ext uri="{FF2B5EF4-FFF2-40B4-BE49-F238E27FC236}">
                <a16:creationId xmlns:a16="http://schemas.microsoft.com/office/drawing/2014/main" id="{9BE7DAD4-9F98-CB18-683E-8D4F12152754}"/>
              </a:ext>
            </a:extLst>
          </p:cNvPr>
          <p:cNvCxnSpPr>
            <a:cxnSpLocks/>
          </p:cNvCxnSpPr>
          <p:nvPr/>
        </p:nvCxnSpPr>
        <p:spPr>
          <a:xfrm>
            <a:off x="7641412" y="2341071"/>
            <a:ext cx="0" cy="216412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5D356A77-0F23-EEEC-D05A-D89FD0BC55E3}"/>
              </a:ext>
            </a:extLst>
          </p:cNvPr>
          <p:cNvSpPr/>
          <p:nvPr/>
        </p:nvSpPr>
        <p:spPr>
          <a:xfrm>
            <a:off x="2339845" y="3583411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91EACFD5-8EAA-1D72-8707-BFBB030FCC66}"/>
              </a:ext>
            </a:extLst>
          </p:cNvPr>
          <p:cNvCxnSpPr>
            <a:cxnSpLocks/>
          </p:cNvCxnSpPr>
          <p:nvPr/>
        </p:nvCxnSpPr>
        <p:spPr>
          <a:xfrm>
            <a:off x="2275031" y="4505191"/>
            <a:ext cx="669843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B009831-50A2-BD73-A573-9A6D972949E1}"/>
              </a:ext>
            </a:extLst>
          </p:cNvPr>
          <p:cNvSpPr txBox="1"/>
          <p:nvPr/>
        </p:nvSpPr>
        <p:spPr>
          <a:xfrm>
            <a:off x="496183" y="4323706"/>
            <a:ext cx="21126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b="1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Grasp market trends
Ensuring Competitiveness</a:t>
            </a:r>
            <a:endParaRPr kumimoji="1" lang="ja-JP" altLang="en-US" sz="12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D73FFC6-8E4D-B90D-C340-09C9E9257B54}"/>
              </a:ext>
            </a:extLst>
          </p:cNvPr>
          <p:cNvSpPr txBox="1"/>
          <p:nvPr/>
        </p:nvSpPr>
        <p:spPr>
          <a:xfrm>
            <a:off x="2487109" y="4515636"/>
            <a:ext cx="336256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b="1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Continuous Benchmarking &amp; Market Research</a:t>
            </a:r>
            <a:endParaRPr kumimoji="1" lang="ja-JP" altLang="en-US" sz="12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672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36072" y="1298230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8382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6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9. Objectives</a:t>
            </a:r>
            <a:endParaRPr lang="en-US" altLang="ja-JP" sz="1400" dirty="0">
              <a:solidFill>
                <a:schemeClr val="bg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29F2D08-D0D1-8305-2C75-1ABEE90EF28B}"/>
              </a:ext>
            </a:extLst>
          </p:cNvPr>
          <p:cNvSpPr/>
          <p:nvPr/>
        </p:nvSpPr>
        <p:spPr>
          <a:xfrm>
            <a:off x="-2" y="634061"/>
            <a:ext cx="8912774" cy="856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2 page. Basically, use the following form (font size, etc. can be modified). Image drawings are added as appropriate.</a:t>
            </a:r>
          </a:p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TRL must be included.</a:t>
            </a: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018DF749-1D04-5C6E-1AFA-B05A1DD0B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3065" y="6463927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9</a:t>
            </a:fld>
            <a:endParaRPr kumimoji="1" lang="ja-JP" altLang="en-US" sz="20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54BC991C-324E-33DA-1B7E-9D88E49AE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782257"/>
              </p:ext>
            </p:extLst>
          </p:nvPr>
        </p:nvGraphicFramePr>
        <p:xfrm>
          <a:off x="202458" y="1569274"/>
          <a:ext cx="8507854" cy="4304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222">
                  <a:extLst>
                    <a:ext uri="{9D8B030D-6E8A-4147-A177-3AD203B41FA5}">
                      <a16:colId xmlns:a16="http://schemas.microsoft.com/office/drawing/2014/main" val="7599708"/>
                    </a:ext>
                  </a:extLst>
                </a:gridCol>
                <a:gridCol w="1666999">
                  <a:extLst>
                    <a:ext uri="{9D8B030D-6E8A-4147-A177-3AD203B41FA5}">
                      <a16:colId xmlns:a16="http://schemas.microsoft.com/office/drawing/2014/main" val="870551224"/>
                    </a:ext>
                  </a:extLst>
                </a:gridCol>
                <a:gridCol w="1914401">
                  <a:extLst>
                    <a:ext uri="{9D8B030D-6E8A-4147-A177-3AD203B41FA5}">
                      <a16:colId xmlns:a16="http://schemas.microsoft.com/office/drawing/2014/main" val="126377489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237196581"/>
                    </a:ext>
                  </a:extLst>
                </a:gridCol>
                <a:gridCol w="1836632">
                  <a:extLst>
                    <a:ext uri="{9D8B030D-6E8A-4147-A177-3AD203B41FA5}">
                      <a16:colId xmlns:a16="http://schemas.microsoft.com/office/drawing/2014/main" val="2204827186"/>
                    </a:ext>
                  </a:extLst>
                </a:gridCol>
              </a:tblGrid>
              <a:tr h="6719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Development Targets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Current Status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Stage Gate (Middle) Point
&lt;March &gt;, 2027&gt;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Termination
&lt;March , 2029&gt;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en-US" altLang="ja-JP" sz="1400" dirty="0" err="1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reference】Future</a:t>
                      </a:r>
                      <a:r>
                        <a:rPr kumimoji="1" lang="en-US" altLang="ja-JP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Prospects for Technology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6125286"/>
                  </a:ext>
                </a:extLst>
              </a:tr>
              <a:tr h="7073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development of technology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The conductivity of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is only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%, and there are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issues to be used for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
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TRL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of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of the conductivity (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of the end time). Prototype production of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using this technology has been completed.
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TRL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 0% of conductivity and commercialize the product by participating organizations using the same technology.
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TRL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The conductivity of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is expected to reach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by 2035. (Rationale: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paper)</a:t>
                      </a:r>
                      <a:endParaRPr kumimoji="1" lang="en-US" altLang="ja-JP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8386100"/>
                  </a:ext>
                </a:extLst>
              </a:tr>
              <a:tr h="526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design and system construction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The simulation error is 00%. In order to build a system, it is necessary to add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while utilizing existing technology.
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TRL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We tried a simulation algorithm using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using the seeds we had, and achieved an error level of 0% (0% at the end).
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TRL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Achievement of error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or less by utilizing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 using unique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
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TRL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 system that utilizes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 is fused with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and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is aimed at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(Rationale: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Society Roadmap)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0885122"/>
                  </a:ext>
                </a:extLst>
              </a:tr>
              <a:tr h="464021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5839976"/>
                  </a:ext>
                </a:extLst>
              </a:tr>
            </a:tbl>
          </a:graphicData>
        </a:graphic>
      </p:graphicFrame>
      <p:sp>
        <p:nvSpPr>
          <p:cNvPr id="13" name="矢印: 下 12">
            <a:extLst>
              <a:ext uri="{FF2B5EF4-FFF2-40B4-BE49-F238E27FC236}">
                <a16:creationId xmlns:a16="http://schemas.microsoft.com/office/drawing/2014/main" id="{E83A62D0-0562-7E25-1B04-201EDE446FE6}"/>
              </a:ext>
            </a:extLst>
          </p:cNvPr>
          <p:cNvSpPr/>
          <p:nvPr/>
        </p:nvSpPr>
        <p:spPr>
          <a:xfrm>
            <a:off x="3498850" y="5706936"/>
            <a:ext cx="2292350" cy="33020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D515AFC-5809-C4F0-7294-5148913FE529}"/>
              </a:ext>
            </a:extLst>
          </p:cNvPr>
          <p:cNvSpPr txBox="1"/>
          <p:nvPr/>
        </p:nvSpPr>
        <p:spPr>
          <a:xfrm>
            <a:off x="-46182" y="1298441"/>
            <a:ext cx="2763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【Expected to achieve the target】</a:t>
            </a:r>
            <a:endParaRPr kumimoji="1" lang="ja-JP" altLang="en-US" sz="14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9119EE3-3234-0410-7E9E-A7FE2EE80DB0}"/>
              </a:ext>
            </a:extLst>
          </p:cNvPr>
          <p:cNvSpPr txBox="1"/>
          <p:nvPr/>
        </p:nvSpPr>
        <p:spPr>
          <a:xfrm>
            <a:off x="-3" y="5986328"/>
            <a:ext cx="3112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【Impact on the prefecture's industry】</a:t>
            </a:r>
            <a:endParaRPr kumimoji="1" lang="ja-JP" altLang="en-US" sz="14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3D49C1C-1FE1-6AAC-F28C-E19B7CC8958B}"/>
              </a:ext>
            </a:extLst>
          </p:cNvPr>
          <p:cNvSpPr/>
          <p:nvPr/>
        </p:nvSpPr>
        <p:spPr>
          <a:xfrm>
            <a:off x="129629" y="6286589"/>
            <a:ext cx="8912774" cy="579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Describes the issues faced by the industry in the prefecture and the impact on the industry of the prefecture with the results at the time of completion.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689E108-4552-72AF-4C74-B54A2A0102C0}"/>
              </a:ext>
            </a:extLst>
          </p:cNvPr>
          <p:cNvSpPr/>
          <p:nvPr/>
        </p:nvSpPr>
        <p:spPr>
          <a:xfrm>
            <a:off x="2215739" y="3808250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9081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2219</TotalTime>
  <Words>3230</Words>
  <Application>Microsoft Office PowerPoint</Application>
  <PresentationFormat>画面に合わせる (4:3)</PresentationFormat>
  <Paragraphs>327</Paragraphs>
  <Slides>15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7" baseType="lpstr">
      <vt:lpstr>Calibri 本文</vt:lpstr>
      <vt:lpstr>ＭＳ Ｐゴシック</vt:lpstr>
      <vt:lpstr>ＭＳ ゴシック</vt:lpstr>
      <vt:lpstr>ＭＳ 明朝</vt:lpstr>
      <vt:lpstr>UD デジタル 教科書体 NK-B</vt:lpstr>
      <vt:lpstr>メイリオ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　智也</dc:creator>
  <cp:lastModifiedBy>山本　紘司</cp:lastModifiedBy>
  <cp:revision>44</cp:revision>
  <cp:lastPrinted>2025-03-05T10:47:45Z</cp:lastPrinted>
  <dcterms:created xsi:type="dcterms:W3CDTF">2022-02-21T01:52:10Z</dcterms:created>
  <dcterms:modified xsi:type="dcterms:W3CDTF">2025-03-05T11:10:31Z</dcterms:modified>
</cp:coreProperties>
</file>