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723" r:id="rId1"/>
  </p:sldMasterIdLst>
  <p:notesMasterIdLst>
    <p:notesMasterId r:id="rId3"/>
  </p:notesMasterIdLst>
  <p:sldIdLst>
    <p:sldId id="259" r:id="rId2"/>
  </p:sldIdLst>
  <p:sldSz cx="6858000" cy="9906000" type="A4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731" cy="497838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77803" y="1"/>
            <a:ext cx="2889731" cy="497838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6CB665C9-23B5-40ED-B9F3-615F642EB7DE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76463" y="1241425"/>
            <a:ext cx="231616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7221" y="4777027"/>
            <a:ext cx="5334648" cy="3908187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889731" cy="497838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77803" y="9428800"/>
            <a:ext cx="2889731" cy="497838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B3F50D62-E2CF-4D9F-9430-47B1DE04D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514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9856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57259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4563361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1045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447253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222807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6846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1881160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377357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290206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924600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8/6/2024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1842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88D043C-AC25-4692-8A2E-44E2AF50AD88}"/>
              </a:ext>
            </a:extLst>
          </p:cNvPr>
          <p:cNvSpPr txBox="1"/>
          <p:nvPr/>
        </p:nvSpPr>
        <p:spPr>
          <a:xfrm>
            <a:off x="4224349" y="642899"/>
            <a:ext cx="1150471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2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について</a:t>
            </a: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1E9D80E8-2FF3-04D2-FD74-D85DB0ECB294}"/>
              </a:ext>
            </a:extLst>
          </p:cNvPr>
          <p:cNvGrpSpPr/>
          <p:nvPr/>
        </p:nvGrpSpPr>
        <p:grpSpPr>
          <a:xfrm>
            <a:off x="500772" y="1085316"/>
            <a:ext cx="5761810" cy="2033953"/>
            <a:chOff x="500772" y="1011477"/>
            <a:chExt cx="5761810" cy="2033953"/>
          </a:xfrm>
        </p:grpSpPr>
        <p:sp>
          <p:nvSpPr>
            <p:cNvPr id="2" name="コンテンツ プレースホルダー 2">
              <a:extLst>
                <a:ext uri="{FF2B5EF4-FFF2-40B4-BE49-F238E27FC236}">
                  <a16:creationId xmlns:a16="http://schemas.microsoft.com/office/drawing/2014/main" id="{9D6D3877-7B84-A3B4-EF8D-B75DF4CA0E6A}"/>
                </a:ext>
              </a:extLst>
            </p:cNvPr>
            <p:cNvSpPr txBox="1">
              <a:spLocks/>
            </p:cNvSpPr>
            <p:nvPr/>
          </p:nvSpPr>
          <p:spPr>
            <a:xfrm>
              <a:off x="656440" y="1547684"/>
              <a:ext cx="5606142" cy="1497746"/>
            </a:xfrm>
            <a:prstGeom prst="rect">
              <a:avLst/>
            </a:prstGeom>
            <a:noFill/>
          </p:spPr>
          <p:txBody>
            <a:bodyPr vert="horz" lIns="74295" tIns="0" rIns="74295" bIns="0" rtlCol="0" anchor="t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6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4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4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27">
                <a:lnSpc>
                  <a:spcPts val="1600"/>
                </a:lnSpc>
                <a:spcBef>
                  <a:spcPts val="0"/>
                </a:spcBef>
                <a:buFont typeface="Wingdings" panose="05000000000000000000" pitchFamily="2" charset="2"/>
                <a:buChar char="Ø"/>
                <a:defRPr/>
              </a:pPr>
              <a:r>
                <a:rPr lang="ja-JP" altLang="en-US" sz="1200" dirty="0">
                  <a:solidFill>
                    <a:prstClr val="black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県庁内の各所属が抱える課題の解決を図るため、ＩＣＴを活用した解決策を提案していただける企業等（実証事業者）を募集・マッチングし、課題解決に向けた実証実験を行う。</a:t>
              </a:r>
              <a:endParaRPr lang="en-US" altLang="ja-JP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 defTabSz="742927">
                <a:lnSpc>
                  <a:spcPts val="1600"/>
                </a:lnSpc>
                <a:spcBef>
                  <a:spcPts val="300"/>
                </a:spcBef>
                <a:spcAft>
                  <a:spcPts val="300"/>
                </a:spcAft>
                <a:buFont typeface="Wingdings" panose="05000000000000000000" pitchFamily="2" charset="2"/>
                <a:buChar char="Ø"/>
                <a:defRPr/>
              </a:pPr>
              <a:r>
                <a:rPr lang="ja-JP" altLang="en-US" sz="1200" dirty="0">
                  <a:solidFill>
                    <a:prstClr val="black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実証実験に要する費用は、１件</a:t>
              </a:r>
              <a:r>
                <a:rPr lang="en-US" altLang="ja-JP" sz="1200" dirty="0">
                  <a:solidFill>
                    <a:prstClr val="black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100</a:t>
              </a:r>
              <a:r>
                <a:rPr lang="ja-JP" altLang="en-US" sz="1200" dirty="0">
                  <a:solidFill>
                    <a:prstClr val="black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万円を上限に県</a:t>
              </a:r>
              <a:r>
                <a:rPr lang="ja-JP" altLang="en-US" sz="1200">
                  <a:solidFill>
                    <a:prstClr val="black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が負担する。</a:t>
              </a:r>
              <a:endParaRPr lang="en-US" altLang="ja-JP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 defTabSz="742927">
                <a:lnSpc>
                  <a:spcPts val="1600"/>
                </a:lnSpc>
                <a:spcBef>
                  <a:spcPts val="0"/>
                </a:spcBef>
                <a:buFont typeface="Wingdings" panose="05000000000000000000" pitchFamily="2" charset="2"/>
                <a:buChar char="Ø"/>
                <a:defRPr/>
              </a:pPr>
              <a:r>
                <a:rPr lang="ja-JP" altLang="en-US" sz="1200" dirty="0">
                  <a:solidFill>
                    <a:prstClr val="black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行政課題の解決に優れた効果が認められたテーマについては、その成果を早期に導入し、県行政のＤＸの取組を加速させる。</a:t>
              </a:r>
              <a:endParaRPr lang="en-US" altLang="ja-JP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5" name="コンテンツ プレースホルダー 2">
              <a:extLst>
                <a:ext uri="{FF2B5EF4-FFF2-40B4-BE49-F238E27FC236}">
                  <a16:creationId xmlns:a16="http://schemas.microsoft.com/office/drawing/2014/main" id="{C1A847A3-A8A0-F2E8-CED3-ECCFF4CF14CA}"/>
                </a:ext>
              </a:extLst>
            </p:cNvPr>
            <p:cNvSpPr txBox="1">
              <a:spLocks/>
            </p:cNvSpPr>
            <p:nvPr/>
          </p:nvSpPr>
          <p:spPr>
            <a:xfrm>
              <a:off x="500772" y="1011477"/>
              <a:ext cx="1262714" cy="3391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vert="horz" lIns="74295" tIns="0" rIns="74295" bIns="0" rtlCol="0" anchor="ctr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6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4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4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742927">
                <a:lnSpc>
                  <a:spcPct val="100000"/>
                </a:lnSpc>
                <a:spcBef>
                  <a:spcPts val="0"/>
                </a:spcBef>
                <a:buNone/>
                <a:defRPr/>
              </a:pPr>
              <a:r>
                <a:rPr lang="ja-JP" altLang="en-US" sz="1200" b="1" dirty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事業概要</a:t>
              </a:r>
              <a:endParaRPr lang="en-US" altLang="ja-JP" sz="1200" b="1" dirty="0">
                <a:highlight>
                  <a:srgbClr val="FFFF00"/>
                </a:highlight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7C790950-67A7-D6A8-5FB9-0C4F6B1C89E3}"/>
              </a:ext>
            </a:extLst>
          </p:cNvPr>
          <p:cNvGrpSpPr/>
          <p:nvPr/>
        </p:nvGrpSpPr>
        <p:grpSpPr>
          <a:xfrm>
            <a:off x="500772" y="3248074"/>
            <a:ext cx="5986271" cy="5977259"/>
            <a:chOff x="500772" y="2646044"/>
            <a:chExt cx="5986271" cy="5977259"/>
          </a:xfrm>
        </p:grpSpPr>
        <p:sp>
          <p:nvSpPr>
            <p:cNvPr id="15" name="コンテンツ プレースホルダー 2">
              <a:extLst>
                <a:ext uri="{FF2B5EF4-FFF2-40B4-BE49-F238E27FC236}">
                  <a16:creationId xmlns:a16="http://schemas.microsoft.com/office/drawing/2014/main" id="{95F1DAF3-F9C8-8D77-06F9-47319B49750B}"/>
                </a:ext>
              </a:extLst>
            </p:cNvPr>
            <p:cNvSpPr txBox="1">
              <a:spLocks/>
            </p:cNvSpPr>
            <p:nvPr/>
          </p:nvSpPr>
          <p:spPr>
            <a:xfrm>
              <a:off x="730649" y="5269438"/>
              <a:ext cx="1460904" cy="469186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74295" tIns="0" rIns="74295" bIns="0" rtlCol="0" anchor="t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6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4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4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742927">
                <a:lnSpc>
                  <a:spcPct val="100000"/>
                </a:lnSpc>
                <a:spcBef>
                  <a:spcPts val="0"/>
                </a:spcBef>
                <a:buNone/>
                <a:defRPr/>
              </a:pPr>
              <a:r>
                <a:rPr lang="ja-JP" altLang="en-US" sz="1200" b="1" u="sng" dirty="0">
                  <a:solidFill>
                    <a:prstClr val="black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ＩＣＴノウハウを</a:t>
              </a:r>
              <a:endParaRPr lang="en-US" altLang="ja-JP" sz="1200" b="1" u="sng" dirty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  <a:p>
              <a:pPr marL="0" indent="0" defTabSz="742927">
                <a:lnSpc>
                  <a:spcPct val="100000"/>
                </a:lnSpc>
                <a:spcBef>
                  <a:spcPts val="0"/>
                </a:spcBef>
                <a:buNone/>
                <a:defRPr/>
              </a:pPr>
              <a:r>
                <a:rPr lang="ja-JP" altLang="en-US" sz="1200" b="1" u="sng" dirty="0">
                  <a:solidFill>
                    <a:prstClr val="black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有する企業等</a:t>
              </a:r>
              <a:endParaRPr lang="en-US" altLang="ja-JP" sz="1200" b="1" u="sng" dirty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EE708F5B-AD83-9A3D-6661-26BAE5467365}"/>
                </a:ext>
              </a:extLst>
            </p:cNvPr>
            <p:cNvGrpSpPr/>
            <p:nvPr/>
          </p:nvGrpSpPr>
          <p:grpSpPr>
            <a:xfrm>
              <a:off x="500772" y="2646044"/>
              <a:ext cx="5986271" cy="5977259"/>
              <a:chOff x="500772" y="2646044"/>
              <a:chExt cx="5986271" cy="5977259"/>
            </a:xfrm>
          </p:grpSpPr>
          <p:sp>
            <p:nvSpPr>
              <p:cNvPr id="6" name="コンテンツ プレースホルダー 2">
                <a:extLst>
                  <a:ext uri="{FF2B5EF4-FFF2-40B4-BE49-F238E27FC236}">
                    <a16:creationId xmlns:a16="http://schemas.microsoft.com/office/drawing/2014/main" id="{905C26EB-D3E8-376A-F323-812DFD6168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0772" y="2646044"/>
                <a:ext cx="1262714" cy="320916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vert="horz" lIns="74295" tIns="0" rIns="74295" bIns="0" rtlCol="0" anchor="ctr" anchorCtr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1200" b="1" dirty="0">
                    <a:solidFill>
                      <a:prstClr val="black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体    制</a:t>
                </a:r>
                <a:endParaRPr lang="en-US" altLang="ja-JP" sz="1200" b="1" dirty="0">
                  <a:solidFill>
                    <a:prstClr val="black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endParaRPr>
              </a:p>
            </p:txBody>
          </p:sp>
          <p:grpSp>
            <p:nvGrpSpPr>
              <p:cNvPr id="7" name="グループ化 6">
                <a:extLst>
                  <a:ext uri="{FF2B5EF4-FFF2-40B4-BE49-F238E27FC236}">
                    <a16:creationId xmlns:a16="http://schemas.microsoft.com/office/drawing/2014/main" id="{AF0CF3A2-2F3B-FC5C-0D40-260741534A43}"/>
                  </a:ext>
                </a:extLst>
              </p:cNvPr>
              <p:cNvGrpSpPr/>
              <p:nvPr/>
            </p:nvGrpSpPr>
            <p:grpSpPr>
              <a:xfrm>
                <a:off x="2910494" y="3509697"/>
                <a:ext cx="1748207" cy="426896"/>
                <a:chOff x="1377056" y="2509825"/>
                <a:chExt cx="1422702" cy="380552"/>
              </a:xfrm>
            </p:grpSpPr>
            <p:sp>
              <p:nvSpPr>
                <p:cNvPr id="8" name="コンテンツ プレースホルダー 2">
                  <a:extLst>
                    <a:ext uri="{FF2B5EF4-FFF2-40B4-BE49-F238E27FC236}">
                      <a16:creationId xmlns:a16="http://schemas.microsoft.com/office/drawing/2014/main" id="{220D41A1-D239-E753-9BAF-AE75F3CAF6C3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10865" y="2569100"/>
                  <a:ext cx="1188893" cy="32127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vert="horz" lIns="74295" tIns="0" rIns="74295" bIns="0" rtlCol="0" anchor="ctr" anchorCtr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endParaRPr lang="en-US" altLang="ja-JP" sz="1200" b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" name="コンテンツ プレースホルダー 2">
                  <a:extLst>
                    <a:ext uri="{FF2B5EF4-FFF2-40B4-BE49-F238E27FC236}">
                      <a16:creationId xmlns:a16="http://schemas.microsoft.com/office/drawing/2014/main" id="{787517E2-1EE8-CB2D-267B-94A0266BBE7A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507486" y="2538631"/>
                  <a:ext cx="1188893" cy="32127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vert="horz" lIns="74295" tIns="0" rIns="74295" bIns="0" rtlCol="0" anchor="ctr" anchorCtr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endParaRPr lang="en-US" altLang="ja-JP" sz="1200" b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" name="コンテンツ プレースホルダー 2">
                  <a:extLst>
                    <a:ext uri="{FF2B5EF4-FFF2-40B4-BE49-F238E27FC236}">
                      <a16:creationId xmlns:a16="http://schemas.microsoft.com/office/drawing/2014/main" id="{76D3A9A6-B1B3-2EF8-B55E-D4FBFD0DD902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377056" y="2509825"/>
                  <a:ext cx="1188893" cy="32127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vert="horz" lIns="74295" tIns="0" rIns="74295" bIns="0" rtlCol="0" anchor="ctr" anchorCtr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r>
                    <a:rPr lang="ja-JP" altLang="en-US" sz="1200" b="1" dirty="0">
                      <a:solidFill>
                        <a:prstClr val="black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課題提示所属</a:t>
                  </a:r>
                  <a:endParaRPr lang="en-US" altLang="ja-JP" sz="1200" b="1" dirty="0">
                    <a:solidFill>
                      <a:prstClr val="black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p:grpSp>
          <p:sp>
            <p:nvSpPr>
              <p:cNvPr id="13" name="四角形: 角を丸くする 12">
                <a:extLst>
                  <a:ext uri="{FF2B5EF4-FFF2-40B4-BE49-F238E27FC236}">
                    <a16:creationId xmlns:a16="http://schemas.microsoft.com/office/drawing/2014/main" id="{01D91C15-709A-6755-AEA0-CF6BA542B384}"/>
                  </a:ext>
                </a:extLst>
              </p:cNvPr>
              <p:cNvSpPr/>
              <p:nvPr/>
            </p:nvSpPr>
            <p:spPr>
              <a:xfrm>
                <a:off x="689097" y="3420460"/>
                <a:ext cx="5616974" cy="748017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62"/>
              </a:p>
            </p:txBody>
          </p:sp>
          <p:sp>
            <p:nvSpPr>
              <p:cNvPr id="14" name="四角形: 角を丸くする 13">
                <a:extLst>
                  <a:ext uri="{FF2B5EF4-FFF2-40B4-BE49-F238E27FC236}">
                    <a16:creationId xmlns:a16="http://schemas.microsoft.com/office/drawing/2014/main" id="{FE50E4E7-9D1B-EDA7-2147-950B8DE394BC}"/>
                  </a:ext>
                </a:extLst>
              </p:cNvPr>
              <p:cNvSpPr/>
              <p:nvPr/>
            </p:nvSpPr>
            <p:spPr>
              <a:xfrm>
                <a:off x="689780" y="5073262"/>
                <a:ext cx="5616291" cy="72463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62"/>
              </a:p>
            </p:txBody>
          </p:sp>
          <p:sp>
            <p:nvSpPr>
              <p:cNvPr id="16" name="コンテンツ プレースホルダー 2">
                <a:extLst>
                  <a:ext uri="{FF2B5EF4-FFF2-40B4-BE49-F238E27FC236}">
                    <a16:creationId xmlns:a16="http://schemas.microsoft.com/office/drawing/2014/main" id="{FA1A3066-8C9F-C3E5-BEF7-711E82E22A7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6580" y="3685148"/>
                <a:ext cx="854565" cy="29420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74295" tIns="0" rIns="74295" bIns="0" rtlCol="0" anchor="t" anchorCtr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1200" b="1" u="sng" dirty="0">
                    <a:solidFill>
                      <a:prstClr val="black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愛知県</a:t>
                </a:r>
                <a:endParaRPr lang="en-US" altLang="ja-JP" sz="1200" b="1" u="sng" dirty="0">
                  <a:solidFill>
                    <a:prstClr val="black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endParaRPr>
              </a:p>
            </p:txBody>
          </p:sp>
          <p:grpSp>
            <p:nvGrpSpPr>
              <p:cNvPr id="17" name="グループ化 16">
                <a:extLst>
                  <a:ext uri="{FF2B5EF4-FFF2-40B4-BE49-F238E27FC236}">
                    <a16:creationId xmlns:a16="http://schemas.microsoft.com/office/drawing/2014/main" id="{87C8020A-9E58-3091-9AD6-6404461AF79B}"/>
                  </a:ext>
                </a:extLst>
              </p:cNvPr>
              <p:cNvGrpSpPr/>
              <p:nvPr/>
            </p:nvGrpSpPr>
            <p:grpSpPr>
              <a:xfrm>
                <a:off x="4904540" y="3155549"/>
                <a:ext cx="1245031" cy="544168"/>
                <a:chOff x="5814785" y="1906434"/>
                <a:chExt cx="881850" cy="614518"/>
              </a:xfrm>
              <a:solidFill>
                <a:schemeClr val="accent1">
                  <a:lumMod val="40000"/>
                  <a:lumOff val="60000"/>
                </a:schemeClr>
              </a:solidFill>
            </p:grpSpPr>
            <p:sp>
              <p:nvSpPr>
                <p:cNvPr id="18" name="雲 17">
                  <a:extLst>
                    <a:ext uri="{FF2B5EF4-FFF2-40B4-BE49-F238E27FC236}">
                      <a16:creationId xmlns:a16="http://schemas.microsoft.com/office/drawing/2014/main" id="{6C742721-165B-2B55-3756-6E619AB0F6EA}"/>
                    </a:ext>
                  </a:extLst>
                </p:cNvPr>
                <p:cNvSpPr/>
                <p:nvPr/>
              </p:nvSpPr>
              <p:spPr>
                <a:xfrm>
                  <a:off x="5814785" y="1906434"/>
                  <a:ext cx="881850" cy="614518"/>
                </a:xfrm>
                <a:prstGeom prst="cloud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62"/>
                </a:p>
              </p:txBody>
            </p:sp>
            <p:sp>
              <p:nvSpPr>
                <p:cNvPr id="19" name="コンテンツ プレースホルダー 2">
                  <a:extLst>
                    <a:ext uri="{FF2B5EF4-FFF2-40B4-BE49-F238E27FC236}">
                      <a16:creationId xmlns:a16="http://schemas.microsoft.com/office/drawing/2014/main" id="{0D422CBD-1A59-7BAB-F439-4A31E433DEA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982979" y="2089952"/>
                  <a:ext cx="620486" cy="32824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74295" tIns="0" rIns="74295" bIns="0" rtlCol="0" anchor="t" anchorCtr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r>
                    <a:rPr lang="ja-JP" altLang="en-US" sz="1200" dirty="0">
                      <a:solidFill>
                        <a:prstClr val="black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課題解決　　　　　　　　</a:t>
                  </a:r>
                  <a:endParaRPr lang="en-US" altLang="ja-JP" sz="1200" dirty="0">
                    <a:solidFill>
                      <a:prstClr val="black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p:grpSp>
          <p:grpSp>
            <p:nvGrpSpPr>
              <p:cNvPr id="20" name="グループ化 19">
                <a:extLst>
                  <a:ext uri="{FF2B5EF4-FFF2-40B4-BE49-F238E27FC236}">
                    <a16:creationId xmlns:a16="http://schemas.microsoft.com/office/drawing/2014/main" id="{28B987F1-63A1-247D-276D-E03832041A02}"/>
                  </a:ext>
                </a:extLst>
              </p:cNvPr>
              <p:cNvGrpSpPr/>
              <p:nvPr/>
            </p:nvGrpSpPr>
            <p:grpSpPr>
              <a:xfrm>
                <a:off x="1551387" y="3134022"/>
                <a:ext cx="1400571" cy="499296"/>
                <a:chOff x="5814785" y="1906434"/>
                <a:chExt cx="881850" cy="614518"/>
              </a:xfrm>
              <a:solidFill>
                <a:schemeClr val="accent1">
                  <a:lumMod val="40000"/>
                  <a:lumOff val="60000"/>
                </a:schemeClr>
              </a:solidFill>
            </p:grpSpPr>
            <p:sp>
              <p:nvSpPr>
                <p:cNvPr id="21" name="雲 20">
                  <a:extLst>
                    <a:ext uri="{FF2B5EF4-FFF2-40B4-BE49-F238E27FC236}">
                      <a16:creationId xmlns:a16="http://schemas.microsoft.com/office/drawing/2014/main" id="{A708C969-8A3F-E740-98CF-686F9A6C5D8A}"/>
                    </a:ext>
                  </a:extLst>
                </p:cNvPr>
                <p:cNvSpPr/>
                <p:nvPr/>
              </p:nvSpPr>
              <p:spPr>
                <a:xfrm>
                  <a:off x="5814785" y="1906434"/>
                  <a:ext cx="881850" cy="614518"/>
                </a:xfrm>
                <a:prstGeom prst="cloud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200"/>
                </a:p>
              </p:txBody>
            </p:sp>
            <p:sp>
              <p:nvSpPr>
                <p:cNvPr id="22" name="コンテンツ プレースホルダー 2">
                  <a:extLst>
                    <a:ext uri="{FF2B5EF4-FFF2-40B4-BE49-F238E27FC236}">
                      <a16:creationId xmlns:a16="http://schemas.microsoft.com/office/drawing/2014/main" id="{C0C48B2C-A2D2-C2FA-EDD7-D37285D80197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031187" y="2074328"/>
                  <a:ext cx="555182" cy="35269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74295" tIns="0" rIns="74295" bIns="0" rtlCol="0" anchor="t" anchorCtr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r>
                    <a:rPr lang="en-US" altLang="ja-JP" sz="1200" dirty="0">
                      <a:solidFill>
                        <a:prstClr val="black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Ⅾ</a:t>
                  </a:r>
                  <a:r>
                    <a:rPr lang="ja-JP" altLang="en-US" sz="1200" dirty="0">
                      <a:solidFill>
                        <a:prstClr val="black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Ｘ推進</a:t>
                  </a:r>
                  <a:endParaRPr lang="en-US" altLang="ja-JP" sz="1200" dirty="0">
                    <a:solidFill>
                      <a:prstClr val="black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p:grpSp>
          <p:grpSp>
            <p:nvGrpSpPr>
              <p:cNvPr id="23" name="グループ化 22">
                <a:extLst>
                  <a:ext uri="{FF2B5EF4-FFF2-40B4-BE49-F238E27FC236}">
                    <a16:creationId xmlns:a16="http://schemas.microsoft.com/office/drawing/2014/main" id="{80361517-84A6-3482-E185-C64C157A8A4E}"/>
                  </a:ext>
                </a:extLst>
              </p:cNvPr>
              <p:cNvGrpSpPr/>
              <p:nvPr/>
            </p:nvGrpSpPr>
            <p:grpSpPr>
              <a:xfrm>
                <a:off x="4904540" y="5376538"/>
                <a:ext cx="1582503" cy="718457"/>
                <a:chOff x="3221105" y="3670236"/>
                <a:chExt cx="881850" cy="626766"/>
              </a:xfrm>
              <a:solidFill>
                <a:schemeClr val="accent1">
                  <a:lumMod val="40000"/>
                  <a:lumOff val="60000"/>
                </a:schemeClr>
              </a:solidFill>
            </p:grpSpPr>
            <p:sp>
              <p:nvSpPr>
                <p:cNvPr id="24" name="雲 23">
                  <a:extLst>
                    <a:ext uri="{FF2B5EF4-FFF2-40B4-BE49-F238E27FC236}">
                      <a16:creationId xmlns:a16="http://schemas.microsoft.com/office/drawing/2014/main" id="{3894D314-2B91-D0E7-3902-7DE2C4C713B8}"/>
                    </a:ext>
                  </a:extLst>
                </p:cNvPr>
                <p:cNvSpPr/>
                <p:nvPr/>
              </p:nvSpPr>
              <p:spPr>
                <a:xfrm>
                  <a:off x="3221105" y="3670236"/>
                  <a:ext cx="881850" cy="614518"/>
                </a:xfrm>
                <a:prstGeom prst="cloud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62"/>
                </a:p>
              </p:txBody>
            </p:sp>
            <p:sp>
              <p:nvSpPr>
                <p:cNvPr id="25" name="コンテンツ プレースホルダー 2">
                  <a:extLst>
                    <a:ext uri="{FF2B5EF4-FFF2-40B4-BE49-F238E27FC236}">
                      <a16:creationId xmlns:a16="http://schemas.microsoft.com/office/drawing/2014/main" id="{D9FFFD23-6188-4E05-C685-2A426A766E2F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354043" y="3865797"/>
                  <a:ext cx="648065" cy="43120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74295" tIns="0" rIns="74295" bIns="0" rtlCol="0" anchor="t" anchorCtr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r>
                    <a:rPr lang="ja-JP" altLang="en-US" sz="1200" dirty="0">
                      <a:solidFill>
                        <a:prstClr val="black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ビジネス成長</a:t>
                  </a:r>
                  <a:endParaRPr lang="en-US" altLang="ja-JP" sz="1200" dirty="0">
                    <a:solidFill>
                      <a:prstClr val="black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p:grpSp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E3C4BD8D-0AB0-2616-633B-2C754A7F328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85213" y="4043415"/>
                <a:ext cx="3677580" cy="347559"/>
              </a:xfrm>
              <a:prstGeom prst="rect">
                <a:avLst/>
              </a:prstGeom>
              <a:solidFill>
                <a:schemeClr val="accent1"/>
              </a:solidFill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lIns="74295" tIns="0" rIns="74295" bIns="0" rtlCol="0" anchor="ctr" anchorCtr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1400" dirty="0">
                    <a:solidFill>
                      <a:schemeClr val="bg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ＩＣＴを活用して</a:t>
                </a:r>
                <a:r>
                  <a:rPr lang="ja-JP" altLang="en-US" sz="1400" u="sng" dirty="0">
                    <a:solidFill>
                      <a:schemeClr val="bg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解決したい課題</a:t>
                </a:r>
                <a:endParaRPr lang="en-US" altLang="ja-JP" sz="1400" b="1" u="sng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27" name="コンテンツ プレースホルダー 2">
                <a:extLst>
                  <a:ext uri="{FF2B5EF4-FFF2-40B4-BE49-F238E27FC236}">
                    <a16:creationId xmlns:a16="http://schemas.microsoft.com/office/drawing/2014/main" id="{817FA65F-FFF1-587F-335F-77D3EB8496D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94519" y="4902403"/>
                <a:ext cx="3668274" cy="324792"/>
              </a:xfrm>
              <a:prstGeom prst="rect">
                <a:avLst/>
              </a:prstGeom>
              <a:solidFill>
                <a:schemeClr val="accent1"/>
              </a:solidFill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lIns="74295" tIns="0" rIns="74295" bIns="0" rtlCol="0" anchor="ctr" anchorCtr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1400" u="sng" dirty="0">
                    <a:solidFill>
                      <a:schemeClr val="bg1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企業等が提案</a:t>
                </a:r>
                <a:r>
                  <a:rPr lang="ja-JP" altLang="en-US" sz="1400" dirty="0">
                    <a:solidFill>
                      <a:schemeClr val="bg1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する解決策</a:t>
                </a:r>
                <a:endParaRPr lang="en-US" altLang="ja-JP" sz="1400" b="1" dirty="0">
                  <a:solidFill>
                    <a:schemeClr val="bg1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endParaRPr>
              </a:p>
            </p:txBody>
          </p:sp>
          <p:sp>
            <p:nvSpPr>
              <p:cNvPr id="28" name="コンテンツ プレースホルダー 2">
                <a:extLst>
                  <a:ext uri="{FF2B5EF4-FFF2-40B4-BE49-F238E27FC236}">
                    <a16:creationId xmlns:a16="http://schemas.microsoft.com/office/drawing/2014/main" id="{A23141F5-D7AA-3F38-737D-24426B39AD0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735824" y="4571445"/>
                <a:ext cx="2142478" cy="31386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74295" tIns="0" rIns="74295" bIns="0" rtlCol="0" anchor="t" anchorCtr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1200" b="1" dirty="0">
                    <a:solidFill>
                      <a:prstClr val="black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マッチング　⇒　実証実験</a:t>
                </a:r>
                <a:endParaRPr lang="en-US" altLang="ja-JP" sz="1200" b="1" dirty="0">
                  <a:solidFill>
                    <a:prstClr val="black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endParaRPr>
              </a:p>
            </p:txBody>
          </p:sp>
          <p:sp>
            <p:nvSpPr>
              <p:cNvPr id="29" name="コンテンツ プレースホルダー 2">
                <a:extLst>
                  <a:ext uri="{FF2B5EF4-FFF2-40B4-BE49-F238E27FC236}">
                    <a16:creationId xmlns:a16="http://schemas.microsoft.com/office/drawing/2014/main" id="{0A4514D6-0165-6E9F-4A1E-19EC9230258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72946" y="4353482"/>
                <a:ext cx="632075" cy="5602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74295" tIns="0" rIns="74295" bIns="0" rtlCol="0" anchor="t" anchorCtr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3900" b="1" dirty="0">
                    <a:solidFill>
                      <a:prstClr val="black"/>
                    </a:solidFill>
                  </a:rPr>
                  <a:t>Ｘ</a:t>
                </a:r>
                <a:endParaRPr lang="en-US" altLang="ja-JP" sz="39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コンテンツ プレースホルダー 2">
                <a:extLst>
                  <a:ext uri="{FF2B5EF4-FFF2-40B4-BE49-F238E27FC236}">
                    <a16:creationId xmlns:a16="http://schemas.microsoft.com/office/drawing/2014/main" id="{7590F870-A4FF-508D-2151-D3D1006F50A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41719" y="4555777"/>
                <a:ext cx="694527" cy="218581"/>
              </a:xfrm>
              <a:prstGeom prst="rect">
                <a:avLst/>
              </a:prstGeom>
              <a:solidFill>
                <a:schemeClr val="bg1">
                  <a:alpha val="70000"/>
                </a:schemeClr>
              </a:solidFill>
              <a:ln>
                <a:noFill/>
              </a:ln>
            </p:spPr>
            <p:txBody>
              <a:bodyPr vert="horz" lIns="29250" tIns="29250" rIns="29250" bIns="0" rtlCol="0" anchor="ctr" anchorCtr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742927">
                  <a:lnSpc>
                    <a:spcPts val="894"/>
                  </a:lnSpc>
                  <a:spcBef>
                    <a:spcPts val="81"/>
                  </a:spcBef>
                  <a:buNone/>
                  <a:defRPr/>
                </a:pPr>
                <a:r>
                  <a:rPr lang="ja-JP" altLang="en-US" sz="975" b="1" dirty="0"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（クロス）</a:t>
                </a:r>
                <a:endParaRPr lang="en-US" altLang="ja-JP" sz="975" b="1" dirty="0">
                  <a:latin typeface="HGSｺﾞｼｯｸE" panose="020B0900000000000000" pitchFamily="50" charset="-128"/>
                  <a:ea typeface="HGSｺﾞｼｯｸE" panose="020B0900000000000000" pitchFamily="50" charset="-128"/>
                </a:endParaRPr>
              </a:p>
            </p:txBody>
          </p:sp>
          <p:grpSp>
            <p:nvGrpSpPr>
              <p:cNvPr id="31" name="グループ化 30">
                <a:extLst>
                  <a:ext uri="{FF2B5EF4-FFF2-40B4-BE49-F238E27FC236}">
                    <a16:creationId xmlns:a16="http://schemas.microsoft.com/office/drawing/2014/main" id="{39A914C9-F040-BCED-CC05-ADAC6F759B69}"/>
                  </a:ext>
                </a:extLst>
              </p:cNvPr>
              <p:cNvGrpSpPr/>
              <p:nvPr/>
            </p:nvGrpSpPr>
            <p:grpSpPr>
              <a:xfrm>
                <a:off x="2845100" y="5334139"/>
                <a:ext cx="1748207" cy="426896"/>
                <a:chOff x="1377056" y="2509825"/>
                <a:chExt cx="1422702" cy="380552"/>
              </a:xfrm>
            </p:grpSpPr>
            <p:sp>
              <p:nvSpPr>
                <p:cNvPr id="32" name="コンテンツ プレースホルダー 2">
                  <a:extLst>
                    <a:ext uri="{FF2B5EF4-FFF2-40B4-BE49-F238E27FC236}">
                      <a16:creationId xmlns:a16="http://schemas.microsoft.com/office/drawing/2014/main" id="{B7C61132-B1AE-A1B5-7619-B5277AE2A34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10865" y="2569100"/>
                  <a:ext cx="1188893" cy="32127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vert="horz" lIns="74295" tIns="0" rIns="74295" bIns="0" rtlCol="0" anchor="ctr" anchorCtr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endParaRPr lang="en-US" altLang="ja-JP" sz="1200" b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" name="コンテンツ プレースホルダー 2">
                  <a:extLst>
                    <a:ext uri="{FF2B5EF4-FFF2-40B4-BE49-F238E27FC236}">
                      <a16:creationId xmlns:a16="http://schemas.microsoft.com/office/drawing/2014/main" id="{B2CC6F8A-5AC7-B648-D975-20BC9CD2B3B9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507486" y="2538631"/>
                  <a:ext cx="1188893" cy="32127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vert="horz" lIns="74295" tIns="0" rIns="74295" bIns="0" rtlCol="0" anchor="ctr" anchorCtr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endParaRPr lang="en-US" altLang="ja-JP" sz="1200" b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" name="コンテンツ プレースホルダー 2">
                  <a:extLst>
                    <a:ext uri="{FF2B5EF4-FFF2-40B4-BE49-F238E27FC236}">
                      <a16:creationId xmlns:a16="http://schemas.microsoft.com/office/drawing/2014/main" id="{24B6FE9F-91A6-A084-40A0-46DB0876569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377056" y="2509825"/>
                  <a:ext cx="1188893" cy="32127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vert="horz" lIns="74295" tIns="0" rIns="74295" bIns="0" rtlCol="0" anchor="ctr" anchorCtr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r>
                    <a:rPr lang="ja-JP" altLang="en-US" sz="1200" b="1" dirty="0">
                      <a:solidFill>
                        <a:prstClr val="black"/>
                      </a:solidFill>
                      <a:latin typeface="ＭＳ 明朝" panose="02020609040205080304" pitchFamily="17" charset="-128"/>
                      <a:ea typeface="ＭＳ 明朝" panose="02020609040205080304" pitchFamily="17" charset="-128"/>
                    </a:rPr>
                    <a:t>実証事業者</a:t>
                  </a:r>
                  <a:endParaRPr lang="en-US" altLang="ja-JP" sz="1200" b="1" dirty="0">
                    <a:solidFill>
                      <a:prstClr val="black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endParaRPr>
                </a:p>
              </p:txBody>
            </p:sp>
          </p:grpSp>
          <p:sp>
            <p:nvSpPr>
              <p:cNvPr id="35" name="コンテンツ プレースホルダー 2">
                <a:extLst>
                  <a:ext uri="{FF2B5EF4-FFF2-40B4-BE49-F238E27FC236}">
                    <a16:creationId xmlns:a16="http://schemas.microsoft.com/office/drawing/2014/main" id="{074C686D-42A4-59CB-7ECA-FE7BBC54CA8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0772" y="6214120"/>
                <a:ext cx="1262714" cy="35301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vert="horz" lIns="74295" tIns="0" rIns="74295" bIns="0" rtlCol="0" anchor="ctr" anchorCtr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1200" b="1" dirty="0">
                    <a:solidFill>
                      <a:prstClr val="black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スケジュール</a:t>
                </a:r>
                <a:endParaRPr lang="en-US" altLang="ja-JP" sz="1200" b="1" dirty="0">
                  <a:solidFill>
                    <a:prstClr val="black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endParaRPr>
              </a:p>
            </p:txBody>
          </p:sp>
          <p:grpSp>
            <p:nvGrpSpPr>
              <p:cNvPr id="36" name="グループ化 35">
                <a:extLst>
                  <a:ext uri="{FF2B5EF4-FFF2-40B4-BE49-F238E27FC236}">
                    <a16:creationId xmlns:a16="http://schemas.microsoft.com/office/drawing/2014/main" id="{FF7E13B1-34F2-4FDB-EE38-A18B2FC32B7F}"/>
                  </a:ext>
                </a:extLst>
              </p:cNvPr>
              <p:cNvGrpSpPr/>
              <p:nvPr/>
            </p:nvGrpSpPr>
            <p:grpSpPr>
              <a:xfrm>
                <a:off x="656440" y="6726452"/>
                <a:ext cx="5815665" cy="1013732"/>
                <a:chOff x="572072" y="6348493"/>
                <a:chExt cx="3649533" cy="1046047"/>
              </a:xfrm>
              <a:solidFill>
                <a:schemeClr val="accent1"/>
              </a:solidFill>
            </p:grpSpPr>
            <p:sp>
              <p:nvSpPr>
                <p:cNvPr id="37" name="矢印: 五方向 36">
                  <a:extLst>
                    <a:ext uri="{FF2B5EF4-FFF2-40B4-BE49-F238E27FC236}">
                      <a16:creationId xmlns:a16="http://schemas.microsoft.com/office/drawing/2014/main" id="{2F10565C-3DAB-1F58-B6B4-0795C69B407D}"/>
                    </a:ext>
                  </a:extLst>
                </p:cNvPr>
                <p:cNvSpPr/>
                <p:nvPr/>
              </p:nvSpPr>
              <p:spPr>
                <a:xfrm>
                  <a:off x="572072" y="6356853"/>
                  <a:ext cx="573816" cy="1037685"/>
                </a:xfrm>
                <a:prstGeom prst="homePlate">
                  <a:avLst>
                    <a:gd name="adj" fmla="val 15693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課題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選定</a:t>
                  </a:r>
                </a:p>
              </p:txBody>
            </p:sp>
            <p:sp>
              <p:nvSpPr>
                <p:cNvPr id="38" name="矢印: 五方向 37">
                  <a:extLst>
                    <a:ext uri="{FF2B5EF4-FFF2-40B4-BE49-F238E27FC236}">
                      <a16:creationId xmlns:a16="http://schemas.microsoft.com/office/drawing/2014/main" id="{1B387FF2-6546-CBE0-708A-85AF42C467CF}"/>
                    </a:ext>
                  </a:extLst>
                </p:cNvPr>
                <p:cNvSpPr/>
                <p:nvPr/>
              </p:nvSpPr>
              <p:spPr>
                <a:xfrm>
                  <a:off x="1174386" y="6356855"/>
                  <a:ext cx="573816" cy="1037685"/>
                </a:xfrm>
                <a:prstGeom prst="homePlate">
                  <a:avLst>
                    <a:gd name="adj" fmla="val 21411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Ins="58500" rtlCol="0" anchor="ctr"/>
                <a:lstStyle/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企業等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募集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39" name="矢印: 五方向 38">
                  <a:extLst>
                    <a:ext uri="{FF2B5EF4-FFF2-40B4-BE49-F238E27FC236}">
                      <a16:creationId xmlns:a16="http://schemas.microsoft.com/office/drawing/2014/main" id="{F5419505-EAAE-7E75-F7A5-830E1DF3D479}"/>
                    </a:ext>
                  </a:extLst>
                </p:cNvPr>
                <p:cNvSpPr/>
                <p:nvPr/>
              </p:nvSpPr>
              <p:spPr>
                <a:xfrm>
                  <a:off x="1800096" y="6356855"/>
                  <a:ext cx="857703" cy="1037685"/>
                </a:xfrm>
                <a:prstGeom prst="homePlate">
                  <a:avLst>
                    <a:gd name="adj" fmla="val 25223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実証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プロジェクト選定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en-US" altLang="ja-JP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(</a:t>
                  </a:r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マッチング</a:t>
                  </a:r>
                  <a:r>
                    <a:rPr kumimoji="1" lang="en-US" altLang="ja-JP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)</a:t>
                  </a:r>
                </a:p>
              </p:txBody>
            </p:sp>
            <p:sp>
              <p:nvSpPr>
                <p:cNvPr id="40" name="矢印: 五方向 39">
                  <a:extLst>
                    <a:ext uri="{FF2B5EF4-FFF2-40B4-BE49-F238E27FC236}">
                      <a16:creationId xmlns:a16="http://schemas.microsoft.com/office/drawing/2014/main" id="{8205E76E-4388-5E6D-FF84-9EC897FDD687}"/>
                    </a:ext>
                  </a:extLst>
                </p:cNvPr>
                <p:cNvSpPr/>
                <p:nvPr/>
              </p:nvSpPr>
              <p:spPr>
                <a:xfrm>
                  <a:off x="2709693" y="6348493"/>
                  <a:ext cx="857703" cy="1037685"/>
                </a:xfrm>
                <a:prstGeom prst="homePlate">
                  <a:avLst>
                    <a:gd name="adj" fmla="val 25223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実証実験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実施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（</a:t>
                  </a:r>
                  <a:r>
                    <a:rPr kumimoji="1" lang="en-US" altLang="ja-JP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10</a:t>
                  </a:r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月中間報告）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41" name="矢印: 五方向 40">
                  <a:extLst>
                    <a:ext uri="{FF2B5EF4-FFF2-40B4-BE49-F238E27FC236}">
                      <a16:creationId xmlns:a16="http://schemas.microsoft.com/office/drawing/2014/main" id="{18C7F899-0FE6-957A-E73C-E70D255BF466}"/>
                    </a:ext>
                  </a:extLst>
                </p:cNvPr>
                <p:cNvSpPr/>
                <p:nvPr/>
              </p:nvSpPr>
              <p:spPr>
                <a:xfrm>
                  <a:off x="3601873" y="6348493"/>
                  <a:ext cx="619732" cy="1037685"/>
                </a:xfrm>
                <a:prstGeom prst="homePlate">
                  <a:avLst>
                    <a:gd name="adj" fmla="val 21411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成果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報告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</p:grpSp>
          <p:sp>
            <p:nvSpPr>
              <p:cNvPr id="42" name="正方形/長方形 41">
                <a:extLst>
                  <a:ext uri="{FF2B5EF4-FFF2-40B4-BE49-F238E27FC236}">
                    <a16:creationId xmlns:a16="http://schemas.microsoft.com/office/drawing/2014/main" id="{3AB8D503-B4C9-9AD8-BD56-8FFAB11DAA27}"/>
                  </a:ext>
                </a:extLst>
              </p:cNvPr>
              <p:cNvSpPr/>
              <p:nvPr/>
            </p:nvSpPr>
            <p:spPr>
              <a:xfrm>
                <a:off x="656440" y="7692226"/>
                <a:ext cx="804807" cy="90951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2024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年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  <a:p>
                <a:pPr algn="ctr"/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5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月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</p:txBody>
          </p:sp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8EFFAA3B-D99C-689C-B920-0EC7BC46F64E}"/>
                  </a:ext>
                </a:extLst>
              </p:cNvPr>
              <p:cNvSpPr/>
              <p:nvPr/>
            </p:nvSpPr>
            <p:spPr>
              <a:xfrm>
                <a:off x="1616687" y="7692226"/>
                <a:ext cx="857703" cy="90951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6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月</a:t>
                </a:r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17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日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  <a:p>
                <a:pPr algn="ctr"/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～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  <a:p>
                <a:pPr algn="ctr"/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7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月</a:t>
                </a:r>
                <a:r>
                  <a:rPr kumimoji="1" lang="en-US" altLang="ja-JP" sz="120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16</a:t>
                </a:r>
                <a:r>
                  <a:rPr kumimoji="1" lang="ja-JP" altLang="en-US" sz="120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日</a:t>
                </a:r>
                <a:endParaRPr kumimoji="1" lang="ja-JP" altLang="en-US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</p:txBody>
          </p:sp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472C4255-9C0D-4CF4-2335-934459175DB4}"/>
                  </a:ext>
                </a:extLst>
              </p:cNvPr>
              <p:cNvSpPr/>
              <p:nvPr/>
            </p:nvSpPr>
            <p:spPr>
              <a:xfrm>
                <a:off x="2758020" y="7713784"/>
                <a:ext cx="885257" cy="90951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7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月</a:t>
                </a:r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17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日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  <a:p>
                <a:pPr algn="ctr"/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～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  <a:p>
                <a:pPr algn="ctr"/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7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月</a:t>
                </a:r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31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日</a:t>
                </a:r>
              </a:p>
            </p:txBody>
          </p:sp>
          <p:sp>
            <p:nvSpPr>
              <p:cNvPr id="45" name="正方形/長方形 44">
                <a:extLst>
                  <a:ext uri="{FF2B5EF4-FFF2-40B4-BE49-F238E27FC236}">
                    <a16:creationId xmlns:a16="http://schemas.microsoft.com/office/drawing/2014/main" id="{647629EE-3343-A7E8-1960-3DED88F4E3DE}"/>
                  </a:ext>
                </a:extLst>
              </p:cNvPr>
              <p:cNvSpPr/>
              <p:nvPr/>
            </p:nvSpPr>
            <p:spPr>
              <a:xfrm>
                <a:off x="4272890" y="7697310"/>
                <a:ext cx="857703" cy="90951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8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月</a:t>
                </a:r>
              </a:p>
              <a:p>
                <a:pPr algn="ctr"/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～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  <a:p>
                <a:pPr algn="ctr"/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11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月</a:t>
                </a:r>
              </a:p>
            </p:txBody>
          </p:sp>
          <p:sp>
            <p:nvSpPr>
              <p:cNvPr id="46" name="正方形/長方形 45">
                <a:extLst>
                  <a:ext uri="{FF2B5EF4-FFF2-40B4-BE49-F238E27FC236}">
                    <a16:creationId xmlns:a16="http://schemas.microsoft.com/office/drawing/2014/main" id="{41E729B7-BACE-7DDD-3CFE-3315C6D57817}"/>
                  </a:ext>
                </a:extLst>
              </p:cNvPr>
              <p:cNvSpPr/>
              <p:nvPr/>
            </p:nvSpPr>
            <p:spPr>
              <a:xfrm>
                <a:off x="5504601" y="7692225"/>
                <a:ext cx="757981" cy="90951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2025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年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  <a:p>
                <a:pPr algn="ctr"/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１月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</p:txBody>
          </p:sp>
        </p:grpSp>
      </p:grpSp>
      <p:pic>
        <p:nvPicPr>
          <p:cNvPr id="49" name="図 48" descr="図形&#10;&#10;中程度の精度で自動的に生成された説明">
            <a:extLst>
              <a:ext uri="{FF2B5EF4-FFF2-40B4-BE49-F238E27FC236}">
                <a16:creationId xmlns:a16="http://schemas.microsoft.com/office/drawing/2014/main" id="{C4F3E717-945F-5BF4-C229-181256B922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2642" y="566764"/>
            <a:ext cx="1466915" cy="326912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57B3F58-DE81-B333-F40E-2FFE08517D29}"/>
              </a:ext>
            </a:extLst>
          </p:cNvPr>
          <p:cNvSpPr txBox="1"/>
          <p:nvPr/>
        </p:nvSpPr>
        <p:spPr>
          <a:xfrm>
            <a:off x="5878302" y="177493"/>
            <a:ext cx="8077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sz="1400">
                <a:latin typeface="ＭＳ 明朝" panose="02020609040205080304" pitchFamily="17" charset="-128"/>
                <a:ea typeface="ＭＳ 明朝" panose="02020609040205080304" pitchFamily="17" charset="-128"/>
              </a:rPr>
              <a:t>参　考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20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195</Words>
  <Application>Microsoft Office PowerPoint</Application>
  <PresentationFormat>A4 210 x 297 mm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HGPｺﾞｼｯｸE</vt:lpstr>
      <vt:lpstr>HGSｺﾞｼｯｸE</vt:lpstr>
      <vt:lpstr>ＭＳ Ｐゴシック</vt:lpstr>
      <vt:lpstr>ＭＳ 明朝</vt:lpstr>
      <vt:lpstr>游ゴシック</vt:lpstr>
      <vt:lpstr>Arial</vt:lpstr>
      <vt:lpstr>Calibri</vt:lpstr>
      <vt:lpstr>Calibri Light</vt:lpstr>
      <vt:lpstr>Wingdings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2024-08-06T08:27:17Z</dcterms:created>
  <dcterms:modified xsi:type="dcterms:W3CDTF">2024-08-06T08:27:22Z</dcterms:modified>
</cp:coreProperties>
</file>