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993" autoAdjust="0"/>
  </p:normalViewPr>
  <p:slideViewPr>
    <p:cSldViewPr snapToGrid="0">
      <p:cViewPr varScale="1">
        <p:scale>
          <a:sx n="44" d="100"/>
          <a:sy n="44" d="100"/>
        </p:scale>
        <p:origin x="1119" y="3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262" y="1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9BA6C78-6A88-F9C9-ED2E-5C764171639F}"/>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61FAC3F1-C9A8-9378-EAAF-6A7DDBC55317}"/>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endParaRPr kumimoji="1" lang="ja-JP" altLang="en-US" dirty="0"/>
          </a:p>
        </p:txBody>
      </p:sp>
      <p:sp>
        <p:nvSpPr>
          <p:cNvPr id="4" name="フッター プレースホルダー 3">
            <a:extLst>
              <a:ext uri="{FF2B5EF4-FFF2-40B4-BE49-F238E27FC236}">
                <a16:creationId xmlns:a16="http://schemas.microsoft.com/office/drawing/2014/main" id="{1871F55B-9ACD-A436-3946-587B7B16A887}"/>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502E75F-D22F-990C-8CBC-DE6AC89A65F0}"/>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E1445C3B-B1C3-4846-9C65-445DA09F2763}" type="slidenum">
              <a:rPr kumimoji="1" lang="ja-JP" altLang="en-US" smtClean="0"/>
              <a:t>‹#›</a:t>
            </a:fld>
            <a:endParaRPr kumimoji="1" lang="ja-JP" altLang="en-US"/>
          </a:p>
        </p:txBody>
      </p:sp>
    </p:spTree>
    <p:extLst>
      <p:ext uri="{BB962C8B-B14F-4D97-AF65-F5344CB8AC3E}">
        <p14:creationId xmlns:p14="http://schemas.microsoft.com/office/powerpoint/2010/main" val="36287355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2616E975-8B48-4393-9042-5D91F7F183F0}" type="datetimeFigureOut">
              <a:rPr kumimoji="1" lang="ja-JP" altLang="en-US" smtClean="0"/>
              <a:t>2023/6/5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D14DDA9-CF87-48B4-A3B7-D8ADABA0BC1A}" type="slidenum">
              <a:rPr kumimoji="1" lang="ja-JP" altLang="en-US" smtClean="0"/>
              <a:t>‹#›</a:t>
            </a:fld>
            <a:endParaRPr kumimoji="1" lang="ja-JP" altLang="en-US"/>
          </a:p>
        </p:txBody>
      </p:sp>
    </p:spTree>
    <p:extLst>
      <p:ext uri="{BB962C8B-B14F-4D97-AF65-F5344CB8AC3E}">
        <p14:creationId xmlns:p14="http://schemas.microsoft.com/office/powerpoint/2010/main" val="7838326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ED14DDA9-CF87-48B4-A3B7-D8ADABA0BC1A}" type="slidenum">
              <a:rPr kumimoji="1" lang="ja-JP" altLang="en-US" smtClean="0"/>
              <a:t>1</a:t>
            </a:fld>
            <a:endParaRPr kumimoji="1" lang="ja-JP" altLang="en-US"/>
          </a:p>
        </p:txBody>
      </p:sp>
    </p:spTree>
    <p:extLst>
      <p:ext uri="{BB962C8B-B14F-4D97-AF65-F5344CB8AC3E}">
        <p14:creationId xmlns:p14="http://schemas.microsoft.com/office/powerpoint/2010/main" val="131623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ED14DDA9-CF87-48B4-A3B7-D8ADABA0BC1A}" type="slidenum">
              <a:rPr kumimoji="1" lang="ja-JP" altLang="en-US" smtClean="0"/>
              <a:t>10</a:t>
            </a:fld>
            <a:endParaRPr kumimoji="1" lang="ja-JP" altLang="en-US"/>
          </a:p>
        </p:txBody>
      </p:sp>
    </p:spTree>
    <p:extLst>
      <p:ext uri="{BB962C8B-B14F-4D97-AF65-F5344CB8AC3E}">
        <p14:creationId xmlns:p14="http://schemas.microsoft.com/office/powerpoint/2010/main" val="3814456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D14DDA9-CF87-48B4-A3B7-D8ADABA0BC1A}" type="slidenum">
              <a:rPr kumimoji="1" lang="ja-JP" altLang="en-US" smtClean="0"/>
              <a:t>11</a:t>
            </a:fld>
            <a:endParaRPr kumimoji="1" lang="ja-JP" altLang="en-US"/>
          </a:p>
        </p:txBody>
      </p:sp>
    </p:spTree>
    <p:extLst>
      <p:ext uri="{BB962C8B-B14F-4D97-AF65-F5344CB8AC3E}">
        <p14:creationId xmlns:p14="http://schemas.microsoft.com/office/powerpoint/2010/main" val="14504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D14DDA9-CF87-48B4-A3B7-D8ADABA0BC1A}" type="slidenum">
              <a:rPr kumimoji="1" lang="ja-JP" altLang="en-US" smtClean="0"/>
              <a:t>2</a:t>
            </a:fld>
            <a:endParaRPr kumimoji="1" lang="ja-JP" altLang="en-US"/>
          </a:p>
        </p:txBody>
      </p:sp>
    </p:spTree>
    <p:extLst>
      <p:ext uri="{BB962C8B-B14F-4D97-AF65-F5344CB8AC3E}">
        <p14:creationId xmlns:p14="http://schemas.microsoft.com/office/powerpoint/2010/main" val="862002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D14DDA9-CF87-48B4-A3B7-D8ADABA0BC1A}" type="slidenum">
              <a:rPr kumimoji="1" lang="ja-JP" altLang="en-US" smtClean="0"/>
              <a:t>3</a:t>
            </a:fld>
            <a:endParaRPr kumimoji="1" lang="ja-JP" altLang="en-US"/>
          </a:p>
        </p:txBody>
      </p:sp>
    </p:spTree>
    <p:extLst>
      <p:ext uri="{BB962C8B-B14F-4D97-AF65-F5344CB8AC3E}">
        <p14:creationId xmlns:p14="http://schemas.microsoft.com/office/powerpoint/2010/main" val="344875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D14DDA9-CF87-48B4-A3B7-D8ADABA0BC1A}" type="slidenum">
              <a:rPr kumimoji="1" lang="ja-JP" altLang="en-US" smtClean="0"/>
              <a:t>4</a:t>
            </a:fld>
            <a:endParaRPr kumimoji="1" lang="ja-JP" altLang="en-US"/>
          </a:p>
        </p:txBody>
      </p:sp>
    </p:spTree>
    <p:extLst>
      <p:ext uri="{BB962C8B-B14F-4D97-AF65-F5344CB8AC3E}">
        <p14:creationId xmlns:p14="http://schemas.microsoft.com/office/powerpoint/2010/main" val="852925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D14DDA9-CF87-48B4-A3B7-D8ADABA0BC1A}" type="slidenum">
              <a:rPr kumimoji="1" lang="ja-JP" altLang="en-US" smtClean="0"/>
              <a:t>5</a:t>
            </a:fld>
            <a:endParaRPr kumimoji="1" lang="ja-JP" altLang="en-US"/>
          </a:p>
        </p:txBody>
      </p:sp>
    </p:spTree>
    <p:extLst>
      <p:ext uri="{BB962C8B-B14F-4D97-AF65-F5344CB8AC3E}">
        <p14:creationId xmlns:p14="http://schemas.microsoft.com/office/powerpoint/2010/main" val="354120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ED14DDA9-CF87-48B4-A3B7-D8ADABA0BC1A}" type="slidenum">
              <a:rPr kumimoji="1" lang="ja-JP" altLang="en-US" smtClean="0"/>
              <a:t>6</a:t>
            </a:fld>
            <a:endParaRPr kumimoji="1" lang="ja-JP" altLang="en-US"/>
          </a:p>
        </p:txBody>
      </p:sp>
    </p:spTree>
    <p:extLst>
      <p:ext uri="{BB962C8B-B14F-4D97-AF65-F5344CB8AC3E}">
        <p14:creationId xmlns:p14="http://schemas.microsoft.com/office/powerpoint/2010/main" val="334706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D14DDA9-CF87-48B4-A3B7-D8ADABA0BC1A}" type="slidenum">
              <a:rPr kumimoji="1" lang="ja-JP" altLang="en-US" smtClean="0"/>
              <a:t>7</a:t>
            </a:fld>
            <a:endParaRPr kumimoji="1" lang="ja-JP" altLang="en-US"/>
          </a:p>
        </p:txBody>
      </p:sp>
    </p:spTree>
    <p:extLst>
      <p:ext uri="{BB962C8B-B14F-4D97-AF65-F5344CB8AC3E}">
        <p14:creationId xmlns:p14="http://schemas.microsoft.com/office/powerpoint/2010/main" val="1310654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ED14DDA9-CF87-48B4-A3B7-D8ADABA0BC1A}" type="slidenum">
              <a:rPr kumimoji="1" lang="ja-JP" altLang="en-US" smtClean="0"/>
              <a:t>8</a:t>
            </a:fld>
            <a:endParaRPr kumimoji="1" lang="ja-JP" altLang="en-US"/>
          </a:p>
        </p:txBody>
      </p:sp>
    </p:spTree>
    <p:extLst>
      <p:ext uri="{BB962C8B-B14F-4D97-AF65-F5344CB8AC3E}">
        <p14:creationId xmlns:p14="http://schemas.microsoft.com/office/powerpoint/2010/main" val="2542550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ED14DDA9-CF87-48B4-A3B7-D8ADABA0BC1A}" type="slidenum">
              <a:rPr kumimoji="1" lang="ja-JP" altLang="en-US" smtClean="0"/>
              <a:t>9</a:t>
            </a:fld>
            <a:endParaRPr kumimoji="1" lang="ja-JP" altLang="en-US"/>
          </a:p>
        </p:txBody>
      </p:sp>
    </p:spTree>
    <p:extLst>
      <p:ext uri="{BB962C8B-B14F-4D97-AF65-F5344CB8AC3E}">
        <p14:creationId xmlns:p14="http://schemas.microsoft.com/office/powerpoint/2010/main" val="3251089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1756270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3407839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5148F3-594B-4001-BC71-890E7FE438A9}"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3326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3528191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5148F3-594B-4001-BC71-890E7FE438A9}"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58391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1112713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2675146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1857327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295185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308837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3203628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46240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19692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2403966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1042758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C29C022-7D54-4699-872E-BD0AA372CE75}" type="datetimeFigureOut">
              <a:rPr kumimoji="1" lang="ja-JP" altLang="en-US" smtClean="0"/>
              <a:t>2023/6/5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953316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C29C022-7D54-4699-872E-BD0AA372CE75}" type="datetimeFigureOut">
              <a:rPr kumimoji="1" lang="ja-JP" altLang="en-US" smtClean="0"/>
              <a:t>2023/6/5</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05148F3-594B-4001-BC71-890E7FE438A9}" type="slidenum">
              <a:rPr kumimoji="1" lang="ja-JP" altLang="en-US" smtClean="0"/>
              <a:t>‹#›</a:t>
            </a:fld>
            <a:endParaRPr kumimoji="1" lang="ja-JP" altLang="en-US"/>
          </a:p>
        </p:txBody>
      </p:sp>
    </p:spTree>
    <p:extLst>
      <p:ext uri="{BB962C8B-B14F-4D97-AF65-F5344CB8AC3E}">
        <p14:creationId xmlns:p14="http://schemas.microsoft.com/office/powerpoint/2010/main" val="1417240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CF3396-6329-4613-8A86-61856F2AD1CC}"/>
              </a:ext>
            </a:extLst>
          </p:cNvPr>
          <p:cNvSpPr>
            <a:spLocks noGrp="1"/>
          </p:cNvSpPr>
          <p:nvPr>
            <p:ph type="ctrTitle"/>
          </p:nvPr>
        </p:nvSpPr>
        <p:spPr/>
        <p:txBody>
          <a:bodyPr>
            <a:normAutofit fontScale="90000"/>
          </a:bodyPr>
          <a:lstStyle/>
          <a:p>
            <a:r>
              <a:rPr kumimoji="1" lang="ja-JP" altLang="en-US" dirty="0"/>
              <a:t>グループホームにおける</a:t>
            </a:r>
            <a:br>
              <a:rPr kumimoji="1" lang="en-US" altLang="ja-JP" dirty="0"/>
            </a:br>
            <a:r>
              <a:rPr kumimoji="1" lang="ja-JP" altLang="en-US" dirty="0"/>
              <a:t>指導監査のポイントについて</a:t>
            </a:r>
          </a:p>
        </p:txBody>
      </p:sp>
      <p:sp>
        <p:nvSpPr>
          <p:cNvPr id="3" name="字幕 2">
            <a:extLst>
              <a:ext uri="{FF2B5EF4-FFF2-40B4-BE49-F238E27FC236}">
                <a16:creationId xmlns:a16="http://schemas.microsoft.com/office/drawing/2014/main" id="{7075DC01-18D6-45B8-B76B-656D69EA866D}"/>
              </a:ext>
            </a:extLst>
          </p:cNvPr>
          <p:cNvSpPr>
            <a:spLocks noGrp="1"/>
          </p:cNvSpPr>
          <p:nvPr>
            <p:ph type="subTitle" idx="1"/>
          </p:nvPr>
        </p:nvSpPr>
        <p:spPr>
          <a:xfrm>
            <a:off x="5744307" y="5480762"/>
            <a:ext cx="8915399" cy="1126283"/>
          </a:xfrm>
        </p:spPr>
        <p:txBody>
          <a:bodyPr>
            <a:normAutofit/>
          </a:bodyPr>
          <a:lstStyle/>
          <a:p>
            <a:r>
              <a:rPr kumimoji="1" lang="ja-JP" altLang="en-US" sz="2400" dirty="0"/>
              <a:t>福祉局　福祉部　福祉総務課　監査指導室</a:t>
            </a:r>
          </a:p>
        </p:txBody>
      </p:sp>
    </p:spTree>
    <p:extLst>
      <p:ext uri="{BB962C8B-B14F-4D97-AF65-F5344CB8AC3E}">
        <p14:creationId xmlns:p14="http://schemas.microsoft.com/office/powerpoint/2010/main" val="624152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5B2CE-5BFC-4E47-9516-908CC15EF3F3}"/>
              </a:ext>
            </a:extLst>
          </p:cNvPr>
          <p:cNvSpPr>
            <a:spLocks noGrp="1"/>
          </p:cNvSpPr>
          <p:nvPr>
            <p:ph type="title"/>
          </p:nvPr>
        </p:nvSpPr>
        <p:spPr/>
        <p:txBody>
          <a:bodyPr/>
          <a:lstStyle/>
          <a:p>
            <a:r>
              <a:rPr lang="ja-JP" altLang="en-US" dirty="0"/>
              <a:t>事業所運営に当たっての参考資料</a:t>
            </a:r>
            <a:endParaRPr kumimoji="1" lang="ja-JP" altLang="en-US" dirty="0"/>
          </a:p>
        </p:txBody>
      </p:sp>
      <p:sp>
        <p:nvSpPr>
          <p:cNvPr id="3" name="コンテンツ プレースホルダー 2">
            <a:extLst>
              <a:ext uri="{FF2B5EF4-FFF2-40B4-BE49-F238E27FC236}">
                <a16:creationId xmlns:a16="http://schemas.microsoft.com/office/drawing/2014/main" id="{6EC17E33-A45D-40F4-9715-4980CC1D30F7}"/>
              </a:ext>
            </a:extLst>
          </p:cNvPr>
          <p:cNvSpPr>
            <a:spLocks noGrp="1"/>
          </p:cNvSpPr>
          <p:nvPr>
            <p:ph idx="1"/>
          </p:nvPr>
        </p:nvSpPr>
        <p:spPr>
          <a:xfrm>
            <a:off x="2589212" y="1540188"/>
            <a:ext cx="8915400" cy="4693701"/>
          </a:xfrm>
        </p:spPr>
        <p:txBody>
          <a:bodyPr>
            <a:normAutofit/>
          </a:bodyPr>
          <a:lstStyle/>
          <a:p>
            <a:r>
              <a:rPr kumimoji="1" lang="ja-JP" altLang="en-US" sz="3200" dirty="0"/>
              <a:t>指導監査</a:t>
            </a:r>
            <a:endParaRPr kumimoji="1" lang="en-US" altLang="ja-JP" sz="3200" dirty="0"/>
          </a:p>
          <a:p>
            <a:pPr marL="0" indent="0">
              <a:buNone/>
            </a:pPr>
            <a:r>
              <a:rPr lang="ja-JP" altLang="en-US" dirty="0"/>
              <a:t>・「指定障害福祉サービス事業者等の指導監査について」（厚労省通知）</a:t>
            </a:r>
            <a:endParaRPr lang="en-US" altLang="ja-JP" dirty="0"/>
          </a:p>
          <a:p>
            <a:pPr marL="0" indent="0">
              <a:buNone/>
            </a:pPr>
            <a:r>
              <a:rPr lang="en-US" altLang="ja-JP" dirty="0"/>
              <a:t>※</a:t>
            </a:r>
            <a:r>
              <a:rPr lang="ja-JP" altLang="en-US" dirty="0"/>
              <a:t>「実地指導の流れ」に記載の「事前提出資料」として質問形式のチェックリストにまとめて、県監査指導室のＨＰに掲載。</a:t>
            </a:r>
            <a:endParaRPr lang="en-US" altLang="ja-JP" dirty="0"/>
          </a:p>
          <a:p>
            <a:pPr marL="0" indent="0">
              <a:buNone/>
            </a:pPr>
            <a:endParaRPr lang="en-US" altLang="ja-JP" sz="3200" dirty="0"/>
          </a:p>
          <a:p>
            <a:r>
              <a:rPr kumimoji="1" lang="ja-JP" altLang="en-US" sz="3200" dirty="0"/>
              <a:t>集団指導</a:t>
            </a:r>
            <a:endParaRPr kumimoji="1" lang="en-US" altLang="ja-JP" sz="3200" dirty="0"/>
          </a:p>
          <a:p>
            <a:pPr marL="0" indent="0">
              <a:buNone/>
            </a:pPr>
            <a:r>
              <a:rPr lang="ja-JP" altLang="en-US" dirty="0"/>
              <a:t>・各指定権者が年１回事業所向けに実施する説明会。</a:t>
            </a:r>
            <a:endParaRPr lang="en-US" altLang="ja-JP" dirty="0"/>
          </a:p>
          <a:p>
            <a:pPr marL="0" indent="0">
              <a:buNone/>
            </a:pPr>
            <a:r>
              <a:rPr kumimoji="1" lang="en-US" altLang="ja-JP" dirty="0"/>
              <a:t>※</a:t>
            </a:r>
            <a:r>
              <a:rPr kumimoji="1" lang="ja-JP" altLang="en-US" dirty="0"/>
              <a:t>当日資料が各指定権者のＨＰに掲載されている事が多い。愛知県の場合は障害福祉かＨＰに資料を掲載。</a:t>
            </a:r>
            <a:endParaRPr kumimoji="1" lang="en-US" altLang="ja-JP" dirty="0"/>
          </a:p>
          <a:p>
            <a:pPr marL="0" indent="0">
              <a:buNone/>
            </a:pPr>
            <a:endParaRPr lang="en-US" altLang="ja-JP" dirty="0"/>
          </a:p>
          <a:p>
            <a:pPr marL="0" indent="0">
              <a:buNone/>
            </a:pPr>
            <a:endParaRPr kumimoji="1" lang="en-US" altLang="ja-JP" dirty="0"/>
          </a:p>
        </p:txBody>
      </p:sp>
    </p:spTree>
    <p:extLst>
      <p:ext uri="{BB962C8B-B14F-4D97-AF65-F5344CB8AC3E}">
        <p14:creationId xmlns:p14="http://schemas.microsoft.com/office/powerpoint/2010/main" val="2572152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874CD7-4871-4E59-A745-0856805A5719}"/>
              </a:ext>
            </a:extLst>
          </p:cNvPr>
          <p:cNvSpPr>
            <a:spLocks noGrp="1"/>
          </p:cNvSpPr>
          <p:nvPr>
            <p:ph type="title"/>
          </p:nvPr>
        </p:nvSpPr>
        <p:spPr/>
        <p:txBody>
          <a:bodyPr/>
          <a:lstStyle/>
          <a:p>
            <a:r>
              <a:rPr kumimoji="1" lang="ja-JP" altLang="en-US" dirty="0"/>
              <a:t>よくある指摘事項</a:t>
            </a:r>
          </a:p>
        </p:txBody>
      </p:sp>
      <p:pic>
        <p:nvPicPr>
          <p:cNvPr id="4" name="コンテンツ プレースホルダー 3">
            <a:extLst>
              <a:ext uri="{FF2B5EF4-FFF2-40B4-BE49-F238E27FC236}">
                <a16:creationId xmlns:a16="http://schemas.microsoft.com/office/drawing/2014/main" id="{963AB02C-DE8E-45C5-9726-AFCA3585DD45}"/>
              </a:ext>
            </a:extLst>
          </p:cNvPr>
          <p:cNvPicPr>
            <a:picLocks noGrp="1" noChangeAspect="1"/>
          </p:cNvPicPr>
          <p:nvPr>
            <p:ph idx="1"/>
          </p:nvPr>
        </p:nvPicPr>
        <p:blipFill rotWithShape="1">
          <a:blip r:embed="rId3"/>
          <a:srcRect l="23220" t="34286" r="24446" b="17218"/>
          <a:stretch/>
        </p:blipFill>
        <p:spPr>
          <a:xfrm>
            <a:off x="2592925" y="1487659"/>
            <a:ext cx="8863184" cy="4617719"/>
          </a:xfrm>
          <a:prstGeom prst="rect">
            <a:avLst/>
          </a:prstGeom>
        </p:spPr>
      </p:pic>
      <p:sp>
        <p:nvSpPr>
          <p:cNvPr id="5" name="テキスト ボックス 4">
            <a:extLst>
              <a:ext uri="{FF2B5EF4-FFF2-40B4-BE49-F238E27FC236}">
                <a16:creationId xmlns:a16="http://schemas.microsoft.com/office/drawing/2014/main" id="{4BF67391-06F4-4889-8E57-7AA066C252FE}"/>
              </a:ext>
            </a:extLst>
          </p:cNvPr>
          <p:cNvSpPr txBox="1"/>
          <p:nvPr/>
        </p:nvSpPr>
        <p:spPr>
          <a:xfrm>
            <a:off x="2592925" y="6105378"/>
            <a:ext cx="8911687" cy="369332"/>
          </a:xfrm>
          <a:prstGeom prst="rect">
            <a:avLst/>
          </a:prstGeom>
          <a:noFill/>
        </p:spPr>
        <p:txBody>
          <a:bodyPr wrap="square" rtlCol="0">
            <a:spAutoFit/>
          </a:bodyPr>
          <a:lstStyle/>
          <a:p>
            <a:r>
              <a:rPr kumimoji="1" lang="en-US" altLang="ja-JP" dirty="0"/>
              <a:t>※</a:t>
            </a:r>
            <a:r>
              <a:rPr kumimoji="1" lang="ja-JP" altLang="en-US" dirty="0"/>
              <a:t>他サービス種別との共通事項等と合わせて県監査指導室のＨＰに掲載。</a:t>
            </a:r>
          </a:p>
        </p:txBody>
      </p:sp>
    </p:spTree>
    <p:extLst>
      <p:ext uri="{BB962C8B-B14F-4D97-AF65-F5344CB8AC3E}">
        <p14:creationId xmlns:p14="http://schemas.microsoft.com/office/powerpoint/2010/main" val="546117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FE9644-0791-4FA9-8DA8-058CD39821C6}"/>
              </a:ext>
            </a:extLst>
          </p:cNvPr>
          <p:cNvSpPr>
            <a:spLocks noGrp="1"/>
          </p:cNvSpPr>
          <p:nvPr>
            <p:ph type="title"/>
          </p:nvPr>
        </p:nvSpPr>
        <p:spPr/>
        <p:txBody>
          <a:bodyPr/>
          <a:lstStyle/>
          <a:p>
            <a:r>
              <a:rPr kumimoji="1" lang="ja-JP" altLang="en-US" dirty="0"/>
              <a:t>目次</a:t>
            </a:r>
          </a:p>
        </p:txBody>
      </p:sp>
      <p:sp>
        <p:nvSpPr>
          <p:cNvPr id="3" name="コンテンツ プレースホルダー 2">
            <a:extLst>
              <a:ext uri="{FF2B5EF4-FFF2-40B4-BE49-F238E27FC236}">
                <a16:creationId xmlns:a16="http://schemas.microsoft.com/office/drawing/2014/main" id="{D5198DD8-3F35-4A0A-8218-F28FF0C17EAA}"/>
              </a:ext>
            </a:extLst>
          </p:cNvPr>
          <p:cNvSpPr>
            <a:spLocks noGrp="1"/>
          </p:cNvSpPr>
          <p:nvPr>
            <p:ph idx="1"/>
          </p:nvPr>
        </p:nvSpPr>
        <p:spPr/>
        <p:txBody>
          <a:bodyPr>
            <a:normAutofit/>
          </a:bodyPr>
          <a:lstStyle/>
          <a:p>
            <a:r>
              <a:rPr kumimoji="1" lang="ja-JP" altLang="en-US" sz="3200" dirty="0"/>
              <a:t>はじめに</a:t>
            </a:r>
            <a:endParaRPr kumimoji="1" lang="en-US" altLang="ja-JP" sz="3200" dirty="0"/>
          </a:p>
          <a:p>
            <a:r>
              <a:rPr kumimoji="1" lang="ja-JP" altLang="en-US" sz="3200" dirty="0"/>
              <a:t>本日の講義のポイント</a:t>
            </a:r>
            <a:endParaRPr kumimoji="1" lang="en-US" altLang="ja-JP" sz="3200" dirty="0"/>
          </a:p>
          <a:p>
            <a:r>
              <a:rPr kumimoji="1" lang="ja-JP" altLang="en-US" sz="3200" dirty="0"/>
              <a:t>実地指導（監査）とは</a:t>
            </a:r>
            <a:endParaRPr kumimoji="1" lang="en-US" altLang="ja-JP" sz="3200" dirty="0"/>
          </a:p>
          <a:p>
            <a:r>
              <a:rPr kumimoji="1" lang="ja-JP" altLang="en-US" sz="3200" dirty="0"/>
              <a:t>事業所運営に当たっての留意点</a:t>
            </a:r>
            <a:endParaRPr kumimoji="1" lang="en-US" altLang="ja-JP" sz="3200" dirty="0"/>
          </a:p>
          <a:p>
            <a:r>
              <a:rPr kumimoji="1" lang="ja-JP" altLang="en-US" sz="3200" dirty="0"/>
              <a:t>事業所運営に当たっての参考資料</a:t>
            </a:r>
            <a:endParaRPr kumimoji="1" lang="en-US" altLang="ja-JP" sz="3200" dirty="0"/>
          </a:p>
          <a:p>
            <a:r>
              <a:rPr kumimoji="1" lang="ja-JP" altLang="en-US" sz="3200" dirty="0"/>
              <a:t>よくある指示事項</a:t>
            </a:r>
          </a:p>
        </p:txBody>
      </p:sp>
    </p:spTree>
    <p:extLst>
      <p:ext uri="{BB962C8B-B14F-4D97-AF65-F5344CB8AC3E}">
        <p14:creationId xmlns:p14="http://schemas.microsoft.com/office/powerpoint/2010/main" val="2194882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E655E9-B793-4428-9FF1-B5811F0D3092}"/>
              </a:ext>
            </a:extLst>
          </p:cNvPr>
          <p:cNvSpPr>
            <a:spLocks noGrp="1"/>
          </p:cNvSpPr>
          <p:nvPr>
            <p:ph type="title"/>
          </p:nvPr>
        </p:nvSpPr>
        <p:spPr/>
        <p:txBody>
          <a:bodyPr/>
          <a:lstStyle/>
          <a:p>
            <a:r>
              <a:rPr kumimoji="1" lang="ja-JP" altLang="en-US" dirty="0"/>
              <a:t>本日の講義のポイント</a:t>
            </a:r>
          </a:p>
        </p:txBody>
      </p:sp>
      <p:sp>
        <p:nvSpPr>
          <p:cNvPr id="3" name="コンテンツ プレースホルダー 2">
            <a:extLst>
              <a:ext uri="{FF2B5EF4-FFF2-40B4-BE49-F238E27FC236}">
                <a16:creationId xmlns:a16="http://schemas.microsoft.com/office/drawing/2014/main" id="{90FA5892-E5EA-49BF-AFE7-0CD6478AB5A9}"/>
              </a:ext>
            </a:extLst>
          </p:cNvPr>
          <p:cNvSpPr>
            <a:spLocks noGrp="1"/>
          </p:cNvSpPr>
          <p:nvPr>
            <p:ph idx="1"/>
          </p:nvPr>
        </p:nvSpPr>
        <p:spPr>
          <a:xfrm>
            <a:off x="2592925" y="2456268"/>
            <a:ext cx="8915400" cy="3777622"/>
          </a:xfrm>
        </p:spPr>
        <p:txBody>
          <a:bodyPr>
            <a:normAutofit/>
          </a:bodyPr>
          <a:lstStyle/>
          <a:p>
            <a:r>
              <a:rPr kumimoji="1" lang="ja-JP" altLang="en-US" sz="3200" dirty="0"/>
              <a:t>指定権者の集団指導、事業所説明資料を熟読すること。</a:t>
            </a:r>
            <a:endParaRPr kumimoji="1" lang="en-US" altLang="ja-JP" sz="3200" dirty="0"/>
          </a:p>
          <a:p>
            <a:pPr marL="0" indent="0">
              <a:buNone/>
            </a:pPr>
            <a:endParaRPr kumimoji="1" lang="en-US" altLang="ja-JP" sz="3200" dirty="0"/>
          </a:p>
          <a:p>
            <a:r>
              <a:rPr kumimoji="1" lang="ja-JP" altLang="en-US" sz="3200" dirty="0"/>
              <a:t>事故・虐待は迷わず報告すること。</a:t>
            </a:r>
          </a:p>
        </p:txBody>
      </p:sp>
    </p:spTree>
    <p:extLst>
      <p:ext uri="{BB962C8B-B14F-4D97-AF65-F5344CB8AC3E}">
        <p14:creationId xmlns:p14="http://schemas.microsoft.com/office/powerpoint/2010/main" val="3367141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EE5A8E-EBB4-4507-B9C0-63DD8533DFDB}"/>
              </a:ext>
            </a:extLst>
          </p:cNvPr>
          <p:cNvSpPr>
            <a:spLocks noGrp="1"/>
          </p:cNvSpPr>
          <p:nvPr>
            <p:ph type="title"/>
          </p:nvPr>
        </p:nvSpPr>
        <p:spPr/>
        <p:txBody>
          <a:bodyPr/>
          <a:lstStyle/>
          <a:p>
            <a:r>
              <a:rPr kumimoji="1" lang="ja-JP" altLang="en-US" dirty="0"/>
              <a:t>実地指導（監査とは）</a:t>
            </a:r>
          </a:p>
        </p:txBody>
      </p:sp>
      <p:sp>
        <p:nvSpPr>
          <p:cNvPr id="3" name="テキスト プレースホルダー 2">
            <a:extLst>
              <a:ext uri="{FF2B5EF4-FFF2-40B4-BE49-F238E27FC236}">
                <a16:creationId xmlns:a16="http://schemas.microsoft.com/office/drawing/2014/main" id="{E3DC5FA3-45C7-4045-B518-CD0F3C5969E6}"/>
              </a:ext>
            </a:extLst>
          </p:cNvPr>
          <p:cNvSpPr>
            <a:spLocks noGrp="1"/>
          </p:cNvSpPr>
          <p:nvPr>
            <p:ph type="body" idx="1"/>
          </p:nvPr>
        </p:nvSpPr>
        <p:spPr/>
        <p:txBody>
          <a:bodyPr/>
          <a:lstStyle/>
          <a:p>
            <a:r>
              <a:rPr kumimoji="1" lang="ja-JP" altLang="en-US" sz="3200" dirty="0"/>
              <a:t>実地指導</a:t>
            </a:r>
          </a:p>
        </p:txBody>
      </p:sp>
      <p:sp>
        <p:nvSpPr>
          <p:cNvPr id="4" name="コンテンツ プレースホルダー 3">
            <a:extLst>
              <a:ext uri="{FF2B5EF4-FFF2-40B4-BE49-F238E27FC236}">
                <a16:creationId xmlns:a16="http://schemas.microsoft.com/office/drawing/2014/main" id="{D1E04F61-9550-41A4-80C4-79B18AB9A449}"/>
              </a:ext>
            </a:extLst>
          </p:cNvPr>
          <p:cNvSpPr>
            <a:spLocks noGrp="1"/>
          </p:cNvSpPr>
          <p:nvPr>
            <p:ph sz="half" idx="2"/>
          </p:nvPr>
        </p:nvSpPr>
        <p:spPr>
          <a:xfrm>
            <a:off x="2589212" y="2548966"/>
            <a:ext cx="4342893" cy="2404035"/>
          </a:xfrm>
        </p:spPr>
        <p:txBody>
          <a:bodyPr>
            <a:normAutofit/>
          </a:bodyPr>
          <a:lstStyle/>
          <a:p>
            <a:r>
              <a:rPr kumimoji="1" lang="ja-JP" altLang="en-US" dirty="0"/>
              <a:t>障害者総合支援法第</a:t>
            </a:r>
            <a:r>
              <a:rPr kumimoji="1" lang="en-US" altLang="ja-JP" dirty="0"/>
              <a:t>11</a:t>
            </a:r>
            <a:r>
              <a:rPr kumimoji="1" lang="ja-JP" altLang="en-US" dirty="0"/>
              <a:t>条</a:t>
            </a:r>
            <a:endParaRPr kumimoji="1" lang="en-US" altLang="ja-JP" dirty="0"/>
          </a:p>
          <a:p>
            <a:r>
              <a:rPr kumimoji="1" lang="ja-JP" altLang="en-US" dirty="0"/>
              <a:t>指定有効期間内に１～２回程度実施</a:t>
            </a:r>
            <a:endParaRPr kumimoji="1" lang="en-US" altLang="ja-JP" dirty="0"/>
          </a:p>
          <a:p>
            <a:r>
              <a:rPr kumimoji="1" lang="ja-JP" altLang="en-US" dirty="0"/>
              <a:t>法令、通知等を遵守し、適正な事業運営を実施しているか否かを確認</a:t>
            </a:r>
          </a:p>
        </p:txBody>
      </p:sp>
      <p:sp>
        <p:nvSpPr>
          <p:cNvPr id="5" name="テキスト プレースホルダー 4">
            <a:extLst>
              <a:ext uri="{FF2B5EF4-FFF2-40B4-BE49-F238E27FC236}">
                <a16:creationId xmlns:a16="http://schemas.microsoft.com/office/drawing/2014/main" id="{D406C43C-BCCA-439A-AB04-27E74B825888}"/>
              </a:ext>
            </a:extLst>
          </p:cNvPr>
          <p:cNvSpPr>
            <a:spLocks noGrp="1"/>
          </p:cNvSpPr>
          <p:nvPr>
            <p:ph type="body" sz="quarter" idx="3"/>
          </p:nvPr>
        </p:nvSpPr>
        <p:spPr/>
        <p:txBody>
          <a:bodyPr/>
          <a:lstStyle/>
          <a:p>
            <a:r>
              <a:rPr kumimoji="1" lang="ja-JP" altLang="en-US" sz="3200" dirty="0"/>
              <a:t>監査</a:t>
            </a:r>
          </a:p>
        </p:txBody>
      </p:sp>
      <p:sp>
        <p:nvSpPr>
          <p:cNvPr id="6" name="コンテンツ プレースホルダー 5">
            <a:extLst>
              <a:ext uri="{FF2B5EF4-FFF2-40B4-BE49-F238E27FC236}">
                <a16:creationId xmlns:a16="http://schemas.microsoft.com/office/drawing/2014/main" id="{82FE73D0-1F15-4EB0-86BE-0DF93D37D07F}"/>
              </a:ext>
            </a:extLst>
          </p:cNvPr>
          <p:cNvSpPr>
            <a:spLocks noGrp="1"/>
          </p:cNvSpPr>
          <p:nvPr>
            <p:ph sz="quarter" idx="4"/>
          </p:nvPr>
        </p:nvSpPr>
        <p:spPr>
          <a:xfrm>
            <a:off x="7166957" y="2545738"/>
            <a:ext cx="4338674" cy="2404035"/>
          </a:xfrm>
        </p:spPr>
        <p:txBody>
          <a:bodyPr/>
          <a:lstStyle/>
          <a:p>
            <a:r>
              <a:rPr kumimoji="1" lang="ja-JP" altLang="en-US" dirty="0"/>
              <a:t>障害者総合支援法第</a:t>
            </a:r>
            <a:r>
              <a:rPr kumimoji="1" lang="en-US" altLang="ja-JP" dirty="0"/>
              <a:t>48</a:t>
            </a:r>
            <a:r>
              <a:rPr kumimoji="1" lang="ja-JP" altLang="en-US" dirty="0"/>
              <a:t>条</a:t>
            </a:r>
            <a:endParaRPr kumimoji="1" lang="en-US" altLang="ja-JP" dirty="0"/>
          </a:p>
          <a:p>
            <a:r>
              <a:rPr kumimoji="1" lang="ja-JP" altLang="en-US" dirty="0"/>
              <a:t>書類の改ざんや不正請求など悪質な事例が疑われる時に実施</a:t>
            </a:r>
            <a:endParaRPr kumimoji="1" lang="en-US" altLang="ja-JP" dirty="0"/>
          </a:p>
          <a:p>
            <a:r>
              <a:rPr kumimoji="1" lang="ja-JP" altLang="en-US" dirty="0"/>
              <a:t>勧告・命令・指定取消等の行政処分も想定のうえ実施</a:t>
            </a:r>
          </a:p>
        </p:txBody>
      </p:sp>
      <p:sp>
        <p:nvSpPr>
          <p:cNvPr id="7" name="テキスト ボックス 6">
            <a:extLst>
              <a:ext uri="{FF2B5EF4-FFF2-40B4-BE49-F238E27FC236}">
                <a16:creationId xmlns:a16="http://schemas.microsoft.com/office/drawing/2014/main" id="{A855F47A-089E-4994-B027-294AE8FEB5B2}"/>
              </a:ext>
            </a:extLst>
          </p:cNvPr>
          <p:cNvSpPr txBox="1"/>
          <p:nvPr/>
        </p:nvSpPr>
        <p:spPr>
          <a:xfrm>
            <a:off x="2589212" y="4759514"/>
            <a:ext cx="8915399" cy="830997"/>
          </a:xfrm>
          <a:prstGeom prst="rect">
            <a:avLst/>
          </a:prstGeom>
          <a:noFill/>
        </p:spPr>
        <p:txBody>
          <a:bodyPr wrap="square" rtlCol="0">
            <a:spAutoFit/>
          </a:bodyPr>
          <a:lstStyle/>
          <a:p>
            <a:r>
              <a:rPr kumimoji="1" lang="ja-JP" altLang="en-US" sz="2400" b="1" u="sng" dirty="0"/>
              <a:t>常日頃から基準を満たす人員・設備で利用者へ適切な支援をし、その記録を残すことが何より重要です。</a:t>
            </a:r>
          </a:p>
        </p:txBody>
      </p:sp>
    </p:spTree>
    <p:extLst>
      <p:ext uri="{BB962C8B-B14F-4D97-AF65-F5344CB8AC3E}">
        <p14:creationId xmlns:p14="http://schemas.microsoft.com/office/powerpoint/2010/main" val="751802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A38F74-125A-4A50-8642-929163761997}"/>
              </a:ext>
            </a:extLst>
          </p:cNvPr>
          <p:cNvSpPr>
            <a:spLocks noGrp="1"/>
          </p:cNvSpPr>
          <p:nvPr>
            <p:ph type="title"/>
          </p:nvPr>
        </p:nvSpPr>
        <p:spPr/>
        <p:txBody>
          <a:bodyPr/>
          <a:lstStyle/>
          <a:p>
            <a:r>
              <a:rPr kumimoji="1" lang="ja-JP" altLang="en-US" dirty="0"/>
              <a:t>実地指導の流れ</a:t>
            </a:r>
          </a:p>
        </p:txBody>
      </p:sp>
      <p:sp>
        <p:nvSpPr>
          <p:cNvPr id="3" name="コンテンツ プレースホルダー 2">
            <a:extLst>
              <a:ext uri="{FF2B5EF4-FFF2-40B4-BE49-F238E27FC236}">
                <a16:creationId xmlns:a16="http://schemas.microsoft.com/office/drawing/2014/main" id="{A88631E2-51E3-48F8-A548-B19EC04934FF}"/>
              </a:ext>
            </a:extLst>
          </p:cNvPr>
          <p:cNvSpPr>
            <a:spLocks noGrp="1"/>
          </p:cNvSpPr>
          <p:nvPr>
            <p:ph idx="1"/>
          </p:nvPr>
        </p:nvSpPr>
        <p:spPr>
          <a:xfrm>
            <a:off x="2589212" y="2133599"/>
            <a:ext cx="8915400" cy="4239065"/>
          </a:xfrm>
        </p:spPr>
        <p:txBody>
          <a:bodyPr>
            <a:normAutofit/>
          </a:bodyPr>
          <a:lstStyle/>
          <a:p>
            <a:r>
              <a:rPr kumimoji="1" lang="ja-JP" altLang="en-US" dirty="0"/>
              <a:t>約１月前　事業所に実施日等を記載した実地指導通知が到達。</a:t>
            </a:r>
            <a:endParaRPr kumimoji="1" lang="en-US" altLang="ja-JP" dirty="0"/>
          </a:p>
          <a:p>
            <a:endParaRPr lang="en-US" altLang="ja-JP" dirty="0"/>
          </a:p>
          <a:p>
            <a:r>
              <a:rPr kumimoji="1" lang="ja-JP" altLang="en-US" dirty="0"/>
              <a:t>約</a:t>
            </a:r>
            <a:r>
              <a:rPr kumimoji="1" lang="en-US" altLang="ja-JP" dirty="0"/>
              <a:t>10</a:t>
            </a:r>
            <a:r>
              <a:rPr kumimoji="1" lang="ja-JP" altLang="en-US" dirty="0"/>
              <a:t>日前　愛知県及び所在市町村あてに実地指導の事前提出資料を提出。</a:t>
            </a:r>
            <a:endParaRPr kumimoji="1" lang="en-US" altLang="ja-JP" dirty="0"/>
          </a:p>
          <a:p>
            <a:endParaRPr lang="en-US" altLang="ja-JP" dirty="0"/>
          </a:p>
          <a:p>
            <a:r>
              <a:rPr kumimoji="1" lang="ja-JP" altLang="en-US" dirty="0"/>
              <a:t>指導当日　　事業所内の設備を巡視。その後書類や聞き取りによる人員・運営基</a:t>
            </a:r>
            <a:endParaRPr kumimoji="1" lang="en-US" altLang="ja-JP" dirty="0"/>
          </a:p>
          <a:p>
            <a:pPr marL="0" indent="0">
              <a:buNone/>
            </a:pPr>
            <a:r>
              <a:rPr kumimoji="1" lang="ja-JP" altLang="en-US" dirty="0"/>
              <a:t>  　　　　　　　準</a:t>
            </a:r>
            <a:r>
              <a:rPr lang="ja-JP" altLang="en-US" dirty="0"/>
              <a:t>の確認を実施。終了時に改善指示事項書を手交。</a:t>
            </a:r>
            <a:endParaRPr lang="en-US" altLang="ja-JP" dirty="0"/>
          </a:p>
          <a:p>
            <a:pPr marL="0" indent="0">
              <a:buNone/>
            </a:pPr>
            <a:endParaRPr lang="en-US" altLang="ja-JP" dirty="0"/>
          </a:p>
          <a:p>
            <a:r>
              <a:rPr kumimoji="1" lang="ja-JP" altLang="en-US" dirty="0"/>
              <a:t>指導１月後　改善指示事項書記載内容について改善し、結果を報告。</a:t>
            </a:r>
            <a:endParaRPr kumimoji="1" lang="en-US" altLang="ja-JP" dirty="0"/>
          </a:p>
          <a:p>
            <a:endParaRPr lang="en-US" altLang="ja-JP" dirty="0"/>
          </a:p>
          <a:p>
            <a:pPr marL="0" indent="0">
              <a:buNone/>
            </a:pPr>
            <a:r>
              <a:rPr kumimoji="1" lang="en-US" altLang="ja-JP" dirty="0"/>
              <a:t>※</a:t>
            </a:r>
            <a:r>
              <a:rPr kumimoji="1" lang="ja-JP" altLang="en-US" dirty="0"/>
              <a:t>愛知県の例です。このほか、事前予告なしで実地指導を実施する場合があります。</a:t>
            </a:r>
            <a:endParaRPr kumimoji="1" lang="en-US" altLang="ja-JP" dirty="0"/>
          </a:p>
        </p:txBody>
      </p:sp>
    </p:spTree>
    <p:extLst>
      <p:ext uri="{BB962C8B-B14F-4D97-AF65-F5344CB8AC3E}">
        <p14:creationId xmlns:p14="http://schemas.microsoft.com/office/powerpoint/2010/main" val="700753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3C9D61-83D5-4B53-A129-FAA31C996D93}"/>
              </a:ext>
            </a:extLst>
          </p:cNvPr>
          <p:cNvSpPr>
            <a:spLocks noGrp="1"/>
          </p:cNvSpPr>
          <p:nvPr>
            <p:ph type="title"/>
          </p:nvPr>
        </p:nvSpPr>
        <p:spPr/>
        <p:txBody>
          <a:bodyPr>
            <a:normAutofit/>
          </a:bodyPr>
          <a:lstStyle/>
          <a:p>
            <a:r>
              <a:rPr kumimoji="1" lang="ja-JP" altLang="en-US" dirty="0"/>
              <a:t>事業所運営に当たっての留意点</a:t>
            </a:r>
            <a:br>
              <a:rPr kumimoji="1" lang="en-US" altLang="ja-JP" dirty="0"/>
            </a:br>
            <a:r>
              <a:rPr kumimoji="1" lang="ja-JP" altLang="en-US" dirty="0"/>
              <a:t>　（１）各種法令・基準の理解と遵守</a:t>
            </a:r>
          </a:p>
        </p:txBody>
      </p:sp>
      <p:sp>
        <p:nvSpPr>
          <p:cNvPr id="3" name="コンテンツ プレースホルダー 2">
            <a:extLst>
              <a:ext uri="{FF2B5EF4-FFF2-40B4-BE49-F238E27FC236}">
                <a16:creationId xmlns:a16="http://schemas.microsoft.com/office/drawing/2014/main" id="{652C7711-DD8A-4CCB-9B44-A3C44BDB11CA}"/>
              </a:ext>
            </a:extLst>
          </p:cNvPr>
          <p:cNvSpPr>
            <a:spLocks noGrp="1"/>
          </p:cNvSpPr>
          <p:nvPr>
            <p:ph idx="1"/>
          </p:nvPr>
        </p:nvSpPr>
        <p:spPr>
          <a:xfrm>
            <a:off x="2589212" y="2288345"/>
            <a:ext cx="8915400" cy="3777622"/>
          </a:xfrm>
        </p:spPr>
        <p:txBody>
          <a:bodyPr>
            <a:normAutofit/>
          </a:bodyPr>
          <a:lstStyle/>
          <a:p>
            <a:r>
              <a:rPr kumimoji="1" lang="ja-JP" altLang="en-US" sz="2800" dirty="0"/>
              <a:t>国や指定権者のＨＰより通知・周知文を確認</a:t>
            </a:r>
            <a:endParaRPr kumimoji="1" lang="en-US" altLang="ja-JP" sz="2800" dirty="0"/>
          </a:p>
          <a:p>
            <a:endParaRPr lang="en-US" altLang="ja-JP" sz="2800" dirty="0"/>
          </a:p>
          <a:p>
            <a:r>
              <a:rPr kumimoji="1" lang="ja-JP" altLang="en-US" sz="2800" dirty="0"/>
              <a:t>解説本を参考とする</a:t>
            </a:r>
            <a:endParaRPr kumimoji="1" lang="en-US" altLang="ja-JP" sz="2800" dirty="0"/>
          </a:p>
          <a:p>
            <a:endParaRPr lang="en-US" altLang="ja-JP" sz="2800" dirty="0"/>
          </a:p>
          <a:p>
            <a:r>
              <a:rPr kumimoji="1" lang="ja-JP" altLang="en-US" sz="2800" dirty="0"/>
              <a:t>講習会・研修会等に参加する</a:t>
            </a:r>
          </a:p>
        </p:txBody>
      </p:sp>
    </p:spTree>
    <p:extLst>
      <p:ext uri="{BB962C8B-B14F-4D97-AF65-F5344CB8AC3E}">
        <p14:creationId xmlns:p14="http://schemas.microsoft.com/office/powerpoint/2010/main" val="1588271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2C4564-5E00-41F1-BAC2-66015F13D43B}"/>
              </a:ext>
            </a:extLst>
          </p:cNvPr>
          <p:cNvSpPr>
            <a:spLocks noGrp="1"/>
          </p:cNvSpPr>
          <p:nvPr>
            <p:ph type="title"/>
          </p:nvPr>
        </p:nvSpPr>
        <p:spPr/>
        <p:txBody>
          <a:bodyPr>
            <a:normAutofit/>
          </a:bodyPr>
          <a:lstStyle/>
          <a:p>
            <a:r>
              <a:rPr kumimoji="1" lang="ja-JP" altLang="en-US" dirty="0"/>
              <a:t>事業所運営に当たっての留意点</a:t>
            </a:r>
            <a:br>
              <a:rPr kumimoji="1" lang="en-US" altLang="ja-JP" dirty="0"/>
            </a:br>
            <a:r>
              <a:rPr kumimoji="1" lang="ja-JP" altLang="en-US" dirty="0"/>
              <a:t>　（２）事故・虐待・ヒヤリハット</a:t>
            </a:r>
          </a:p>
        </p:txBody>
      </p:sp>
      <p:sp>
        <p:nvSpPr>
          <p:cNvPr id="3" name="コンテンツ プレースホルダー 2">
            <a:extLst>
              <a:ext uri="{FF2B5EF4-FFF2-40B4-BE49-F238E27FC236}">
                <a16:creationId xmlns:a16="http://schemas.microsoft.com/office/drawing/2014/main" id="{7F4288CB-3BC0-4AA9-9366-E571B4640412}"/>
              </a:ext>
            </a:extLst>
          </p:cNvPr>
          <p:cNvSpPr>
            <a:spLocks noGrp="1"/>
          </p:cNvSpPr>
          <p:nvPr>
            <p:ph idx="1"/>
          </p:nvPr>
        </p:nvSpPr>
        <p:spPr>
          <a:xfrm>
            <a:off x="2589212" y="2133600"/>
            <a:ext cx="8915400" cy="4520418"/>
          </a:xfrm>
        </p:spPr>
        <p:txBody>
          <a:bodyPr/>
          <a:lstStyle/>
          <a:p>
            <a:r>
              <a:rPr kumimoji="1" lang="ja-JP" altLang="en-US" dirty="0"/>
              <a:t>事故報告</a:t>
            </a:r>
            <a:endParaRPr kumimoji="1" lang="en-US" altLang="ja-JP" dirty="0"/>
          </a:p>
          <a:p>
            <a:pPr marL="0" indent="0">
              <a:buNone/>
            </a:pPr>
            <a:r>
              <a:rPr lang="ja-JP" altLang="en-US" dirty="0"/>
              <a:t>　　保護者・市町村・愛知県への連絡</a:t>
            </a:r>
            <a:endParaRPr lang="en-US" altLang="ja-JP" dirty="0"/>
          </a:p>
          <a:p>
            <a:pPr marL="0" indent="0">
              <a:buNone/>
            </a:pPr>
            <a:r>
              <a:rPr lang="ja-JP" altLang="en-US" dirty="0"/>
              <a:t>　　通院相当のケガ・疥癬や感染症の発生時</a:t>
            </a:r>
            <a:endParaRPr lang="en-US" altLang="ja-JP" dirty="0"/>
          </a:p>
          <a:p>
            <a:pPr marL="0" indent="0">
              <a:buNone/>
            </a:pPr>
            <a:endParaRPr lang="en-US" altLang="ja-JP" dirty="0"/>
          </a:p>
          <a:p>
            <a:r>
              <a:rPr kumimoji="1" lang="ja-JP" altLang="en-US" dirty="0"/>
              <a:t>虐待報告</a:t>
            </a:r>
            <a:endParaRPr kumimoji="1" lang="en-US" altLang="ja-JP" dirty="0"/>
          </a:p>
          <a:p>
            <a:pPr marL="0" indent="0">
              <a:buNone/>
            </a:pPr>
            <a:r>
              <a:rPr lang="ja-JP" altLang="en-US" dirty="0"/>
              <a:t>　　市町村への連絡</a:t>
            </a:r>
            <a:endParaRPr lang="en-US" altLang="ja-JP" dirty="0"/>
          </a:p>
          <a:p>
            <a:pPr marL="0" indent="0">
              <a:buNone/>
            </a:pPr>
            <a:r>
              <a:rPr lang="ja-JP" altLang="en-US" dirty="0"/>
              <a:t>　　報告を受けた者のみならず、発見者にも通報義務あり</a:t>
            </a:r>
            <a:endParaRPr lang="en-US" altLang="ja-JP" dirty="0"/>
          </a:p>
          <a:p>
            <a:pPr marL="0" indent="0">
              <a:buNone/>
            </a:pPr>
            <a:endParaRPr lang="en-US" altLang="ja-JP" dirty="0"/>
          </a:p>
          <a:p>
            <a:r>
              <a:rPr kumimoji="1" lang="ja-JP" altLang="en-US" dirty="0"/>
              <a:t>ヒヤリハット</a:t>
            </a:r>
            <a:endParaRPr kumimoji="1" lang="en-US" altLang="ja-JP" dirty="0"/>
          </a:p>
          <a:p>
            <a:pPr marL="0" indent="0">
              <a:buNone/>
            </a:pPr>
            <a:r>
              <a:rPr kumimoji="1" lang="ja-JP" altLang="en-US" dirty="0"/>
              <a:t>　　上記報告事例を防ぐために、収集・分析・対策を</a:t>
            </a:r>
          </a:p>
        </p:txBody>
      </p:sp>
    </p:spTree>
    <p:extLst>
      <p:ext uri="{BB962C8B-B14F-4D97-AF65-F5344CB8AC3E}">
        <p14:creationId xmlns:p14="http://schemas.microsoft.com/office/powerpoint/2010/main" val="845526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0A58A1-7867-4C81-B623-667F1E54CF45}"/>
              </a:ext>
            </a:extLst>
          </p:cNvPr>
          <p:cNvSpPr>
            <a:spLocks noGrp="1"/>
          </p:cNvSpPr>
          <p:nvPr>
            <p:ph type="title"/>
          </p:nvPr>
        </p:nvSpPr>
        <p:spPr/>
        <p:txBody>
          <a:bodyPr/>
          <a:lstStyle/>
          <a:p>
            <a:r>
              <a:rPr kumimoji="1" lang="ja-JP" altLang="en-US" dirty="0"/>
              <a:t>事業所運営に当たっての参考資料</a:t>
            </a:r>
          </a:p>
        </p:txBody>
      </p:sp>
      <p:sp>
        <p:nvSpPr>
          <p:cNvPr id="3" name="コンテンツ プレースホルダー 2">
            <a:extLst>
              <a:ext uri="{FF2B5EF4-FFF2-40B4-BE49-F238E27FC236}">
                <a16:creationId xmlns:a16="http://schemas.microsoft.com/office/drawing/2014/main" id="{231406EE-8C37-4489-AC51-4C9EFB6A9F06}"/>
              </a:ext>
            </a:extLst>
          </p:cNvPr>
          <p:cNvSpPr>
            <a:spLocks noGrp="1"/>
          </p:cNvSpPr>
          <p:nvPr>
            <p:ph idx="1"/>
          </p:nvPr>
        </p:nvSpPr>
        <p:spPr>
          <a:xfrm>
            <a:off x="2589211" y="2133600"/>
            <a:ext cx="9340191" cy="3777622"/>
          </a:xfrm>
        </p:spPr>
        <p:txBody>
          <a:bodyPr>
            <a:normAutofit/>
          </a:bodyPr>
          <a:lstStyle/>
          <a:p>
            <a:r>
              <a:rPr kumimoji="1" lang="ja-JP" altLang="en-US" sz="3200" dirty="0"/>
              <a:t>運営面</a:t>
            </a:r>
            <a:endParaRPr kumimoji="1" lang="en-US" altLang="ja-JP" sz="3200" dirty="0"/>
          </a:p>
          <a:p>
            <a:pPr marL="0" indent="0">
              <a:buNone/>
            </a:pPr>
            <a:r>
              <a:rPr lang="ja-JP" altLang="en-US" dirty="0"/>
              <a:t>・「障害者の日常生活及び社会生活を総合的に支援するための法律に基づく指定障　　　</a:t>
            </a:r>
            <a:endParaRPr lang="en-US" altLang="ja-JP" dirty="0"/>
          </a:p>
          <a:p>
            <a:pPr marL="0" indent="0">
              <a:buNone/>
            </a:pPr>
            <a:r>
              <a:rPr lang="ja-JP" altLang="en-US" dirty="0"/>
              <a:t>　  害福祉サービスの事業等の人員、設備及び運営に関する基準」（基準省令）</a:t>
            </a:r>
            <a:endParaRPr lang="en-US" altLang="ja-JP" dirty="0"/>
          </a:p>
          <a:p>
            <a:pPr marL="0" indent="0">
              <a:buNone/>
            </a:pPr>
            <a:endParaRPr lang="en-US" altLang="ja-JP" dirty="0"/>
          </a:p>
          <a:p>
            <a:pPr marL="0" indent="0">
              <a:buNone/>
            </a:pPr>
            <a:r>
              <a:rPr kumimoji="1" lang="ja-JP" altLang="en-US" dirty="0"/>
              <a:t>・「障害者の日常生活及び社会生活を総合的に支援するための法律に基づく指定障</a:t>
            </a:r>
            <a:endParaRPr kumimoji="1" lang="en-US" altLang="ja-JP" dirty="0"/>
          </a:p>
          <a:p>
            <a:pPr marL="0" indent="0">
              <a:buNone/>
            </a:pPr>
            <a:r>
              <a:rPr kumimoji="1" lang="ja-JP" altLang="en-US" dirty="0"/>
              <a:t>　  害福祉サービスの事業等の人員、設備及び運営に関する基準について」（解釈通知）</a:t>
            </a:r>
            <a:endParaRPr kumimoji="1" lang="en-US" altLang="ja-JP" dirty="0"/>
          </a:p>
          <a:p>
            <a:pPr marL="0" indent="0">
              <a:buNone/>
            </a:pPr>
            <a:endParaRPr lang="en-US" altLang="ja-JP" dirty="0"/>
          </a:p>
          <a:p>
            <a:pPr marL="0" indent="0">
              <a:buNone/>
            </a:pPr>
            <a:r>
              <a:rPr kumimoji="1" lang="en-US" altLang="ja-JP" dirty="0"/>
              <a:t>※</a:t>
            </a:r>
            <a:r>
              <a:rPr kumimoji="1" lang="ja-JP" altLang="en-US" dirty="0"/>
              <a:t>いずれも厚生労働省ＨＰより確認可能。</a:t>
            </a:r>
            <a:endParaRPr kumimoji="1" lang="en-US" altLang="ja-JP" dirty="0"/>
          </a:p>
        </p:txBody>
      </p:sp>
    </p:spTree>
    <p:extLst>
      <p:ext uri="{BB962C8B-B14F-4D97-AF65-F5344CB8AC3E}">
        <p14:creationId xmlns:p14="http://schemas.microsoft.com/office/powerpoint/2010/main" val="4139677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99F64-8DA3-4944-B497-68147C023BDF}"/>
              </a:ext>
            </a:extLst>
          </p:cNvPr>
          <p:cNvSpPr>
            <a:spLocks noGrp="1"/>
          </p:cNvSpPr>
          <p:nvPr>
            <p:ph type="title"/>
          </p:nvPr>
        </p:nvSpPr>
        <p:spPr/>
        <p:txBody>
          <a:bodyPr/>
          <a:lstStyle/>
          <a:p>
            <a:r>
              <a:rPr lang="ja-JP" altLang="en-US" dirty="0"/>
              <a:t>事業所運営に当たっての参考資料</a:t>
            </a:r>
            <a:endParaRPr kumimoji="1" lang="ja-JP" altLang="en-US" dirty="0"/>
          </a:p>
        </p:txBody>
      </p:sp>
      <p:sp>
        <p:nvSpPr>
          <p:cNvPr id="3" name="コンテンツ プレースホルダー 2">
            <a:extLst>
              <a:ext uri="{FF2B5EF4-FFF2-40B4-BE49-F238E27FC236}">
                <a16:creationId xmlns:a16="http://schemas.microsoft.com/office/drawing/2014/main" id="{45772E8F-B702-4805-B993-90708F493358}"/>
              </a:ext>
            </a:extLst>
          </p:cNvPr>
          <p:cNvSpPr>
            <a:spLocks noGrp="1"/>
          </p:cNvSpPr>
          <p:nvPr>
            <p:ph idx="1"/>
          </p:nvPr>
        </p:nvSpPr>
        <p:spPr/>
        <p:txBody>
          <a:bodyPr/>
          <a:lstStyle/>
          <a:p>
            <a:r>
              <a:rPr kumimoji="1" lang="ja-JP" altLang="en-US" sz="3200" dirty="0"/>
              <a:t>報酬面</a:t>
            </a:r>
            <a:endParaRPr kumimoji="1" lang="en-US" altLang="ja-JP" sz="3200" dirty="0"/>
          </a:p>
          <a:p>
            <a:pPr marL="0" indent="0">
              <a:buNone/>
            </a:pPr>
            <a:r>
              <a:rPr kumimoji="1" lang="ja-JP" altLang="en-US" dirty="0"/>
              <a:t>・「障害者の日常生活及び社会生活を総合的に支援するための法律に基づく指定障害福祉サービス等及び基準該当障害福祉サービスに要する費用の額の算定に関する基準」（報酬告示）</a:t>
            </a:r>
            <a:endParaRPr kumimoji="1" lang="en-US" altLang="ja-JP" dirty="0"/>
          </a:p>
          <a:p>
            <a:pPr marL="0" indent="0">
              <a:buNone/>
            </a:pPr>
            <a:endParaRPr lang="en-US" altLang="ja-JP" dirty="0"/>
          </a:p>
          <a:p>
            <a:pPr marL="0" indent="0">
              <a:buNone/>
            </a:pPr>
            <a:r>
              <a:rPr kumimoji="1" lang="ja-JP" altLang="en-US" dirty="0"/>
              <a:t>・「障害者の日常生活及び社会生活を総合的に支援するための法律に基づく指定障害福祉サービス等及び基準該当障害福祉サービスに要する費用の額の算定に関する基準等の制定に伴う実施上の留意事項について」（留意事項通知）</a:t>
            </a:r>
            <a:endParaRPr kumimoji="1" lang="en-US" altLang="ja-JP" dirty="0"/>
          </a:p>
          <a:p>
            <a:pPr marL="0" indent="0">
              <a:buNone/>
            </a:pPr>
            <a:endParaRPr lang="en-US" altLang="ja-JP" dirty="0"/>
          </a:p>
          <a:p>
            <a:pPr marL="0" indent="0">
              <a:buNone/>
            </a:pPr>
            <a:r>
              <a:rPr kumimoji="1" lang="en-US" altLang="ja-JP" dirty="0"/>
              <a:t>※</a:t>
            </a:r>
            <a:r>
              <a:rPr kumimoji="1" lang="ja-JP" altLang="en-US" dirty="0"/>
              <a:t>いずれも厚生労働省ＨＰより確認可能。</a:t>
            </a:r>
            <a:endParaRPr kumimoji="1" lang="en-US" altLang="ja-JP" dirty="0"/>
          </a:p>
        </p:txBody>
      </p:sp>
    </p:spTree>
    <p:extLst>
      <p:ext uri="{BB962C8B-B14F-4D97-AF65-F5344CB8AC3E}">
        <p14:creationId xmlns:p14="http://schemas.microsoft.com/office/powerpoint/2010/main" val="281524905"/>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120</TotalTime>
  <Words>766</Words>
  <Application>Microsoft Office PowerPoint</Application>
  <PresentationFormat>ワイド画面</PresentationFormat>
  <Paragraphs>88</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游ゴシック</vt:lpstr>
      <vt:lpstr>Arial</vt:lpstr>
      <vt:lpstr>Century Gothic</vt:lpstr>
      <vt:lpstr>Wingdings 3</vt:lpstr>
      <vt:lpstr>ウィスプ</vt:lpstr>
      <vt:lpstr>グループホームにおける 指導監査のポイントについて</vt:lpstr>
      <vt:lpstr>目次</vt:lpstr>
      <vt:lpstr>本日の講義のポイント</vt:lpstr>
      <vt:lpstr>実地指導（監査とは）</vt:lpstr>
      <vt:lpstr>実地指導の流れ</vt:lpstr>
      <vt:lpstr>事業所運営に当たっての留意点 　（１）各種法令・基準の理解と遵守</vt:lpstr>
      <vt:lpstr>事業所運営に当たっての留意点 　（２）事故・虐待・ヒヤリハット</vt:lpstr>
      <vt:lpstr>事業所運営に当たっての参考資料</vt:lpstr>
      <vt:lpstr>事業所運営に当たっての参考資料</vt:lpstr>
      <vt:lpstr>事業所運営に当たっての参考資料</vt:lpstr>
      <vt:lpstr>よくある指摘事項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グループホームの実地指導のポイントについて</dc:title>
  <dc:creator>和田　航太</dc:creator>
  <cp:lastModifiedBy>武藤　嘉希</cp:lastModifiedBy>
  <cp:revision>18</cp:revision>
  <cp:lastPrinted>2023-06-05T05:40:02Z</cp:lastPrinted>
  <dcterms:created xsi:type="dcterms:W3CDTF">2023-05-15T09:59:27Z</dcterms:created>
  <dcterms:modified xsi:type="dcterms:W3CDTF">2023-06-05T05:40:33Z</dcterms:modified>
</cp:coreProperties>
</file>