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0" r:id="rId3"/>
    <p:sldId id="285" r:id="rId4"/>
    <p:sldId id="262" r:id="rId5"/>
    <p:sldId id="282" r:id="rId6"/>
    <p:sldId id="275" r:id="rId7"/>
    <p:sldId id="279" r:id="rId8"/>
    <p:sldId id="278" r:id="rId9"/>
    <p:sldId id="281" r:id="rId10"/>
    <p:sldId id="267" r:id="rId11"/>
    <p:sldId id="272" r:id="rId12"/>
    <p:sldId id="284" r:id="rId13"/>
    <p:sldId id="283" r:id="rId14"/>
  </p:sldIdLst>
  <p:sldSz cx="9144000" cy="6858000" type="screen4x3"/>
  <p:notesSz cx="6807200" cy="9939338"/>
  <p:defaultTextStyle>
    <a:defPPr>
      <a:defRPr lang="ja-JP"/>
    </a:defPPr>
    <a:lvl1pPr algn="l" rtl="0" eaLnBrk="0" fontAlgn="base" hangingPunct="0">
      <a:spcBef>
        <a:spcPct val="0"/>
      </a:spcBef>
      <a:spcAft>
        <a:spcPct val="0"/>
      </a:spcAft>
      <a:defRPr kumimoji="1" sz="2400" b="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b="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b="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b="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b="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6699FF"/>
    <a:srgbClr val="CCECFF"/>
    <a:srgbClr val="FF9999"/>
    <a:srgbClr val="FFCC66"/>
    <a:srgbClr val="FF99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641" autoAdjust="0"/>
  </p:normalViewPr>
  <p:slideViewPr>
    <p:cSldViewPr>
      <p:cViewPr varScale="1">
        <p:scale>
          <a:sx n="73" d="100"/>
          <a:sy n="73" d="100"/>
        </p:scale>
        <p:origin x="1386" y="66"/>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eaLnBrk="1" hangingPunct="1">
              <a:defRPr sz="1200" b="0"/>
            </a:lvl1pPr>
          </a:lstStyle>
          <a:p>
            <a:pPr>
              <a:defRPr/>
            </a:pPr>
            <a:endParaRPr lang="en-US" altLang="ja-JP"/>
          </a:p>
        </p:txBody>
      </p:sp>
      <p:sp>
        <p:nvSpPr>
          <p:cNvPr id="3075" name="Rectangle 3"/>
          <p:cNvSpPr>
            <a:spLocks noGrp="1" noChangeArrowheads="1"/>
          </p:cNvSpPr>
          <p:nvPr>
            <p:ph type="dt" idx="1"/>
          </p:nvPr>
        </p:nvSpPr>
        <p:spPr bwMode="auto">
          <a:xfrm>
            <a:off x="3857625"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algn="r" eaLnBrk="1" hangingPunct="1">
              <a:defRPr sz="1200" b="0"/>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22338" y="746125"/>
            <a:ext cx="4968875"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8050" y="4721225"/>
            <a:ext cx="499110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eaLnBrk="1" hangingPunct="1">
              <a:defRPr sz="1200" b="0"/>
            </a:lvl1pPr>
          </a:lstStyle>
          <a:p>
            <a:pPr>
              <a:defRPr/>
            </a:pPr>
            <a:endParaRPr lang="en-US" altLang="ja-JP"/>
          </a:p>
        </p:txBody>
      </p:sp>
      <p:sp>
        <p:nvSpPr>
          <p:cNvPr id="3079" name="Rectangle 7"/>
          <p:cNvSpPr>
            <a:spLocks noGrp="1" noChangeArrowheads="1"/>
          </p:cNvSpPr>
          <p:nvPr>
            <p:ph type="sldNum" sz="quarter" idx="5"/>
          </p:nvPr>
        </p:nvSpPr>
        <p:spPr bwMode="auto">
          <a:xfrm>
            <a:off x="3857625" y="944245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b" anchorCtr="0" compatLnSpc="1">
            <a:prstTxWarp prst="textNoShape">
              <a:avLst/>
            </a:prstTxWarp>
          </a:bodyPr>
          <a:lstStyle>
            <a:lvl1pPr algn="r" eaLnBrk="1" hangingPunct="1">
              <a:defRPr sz="1200" b="0"/>
            </a:lvl1pPr>
          </a:lstStyle>
          <a:p>
            <a:pPr>
              <a:defRPr/>
            </a:pPr>
            <a:fld id="{9BB91334-8BD3-4837-A0DF-3CE372ED8C7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E6C27DB5-204F-4EA7-96B7-60BED19D8D1E}" type="slidenum">
              <a:rPr lang="en-US" altLang="ja-JP" sz="1200" b="0" smtClean="0"/>
              <a:pPr/>
              <a:t>4</a:t>
            </a:fld>
            <a:endParaRPr lang="en-US" altLang="ja-JP" sz="1200" b="0" smtClean="0"/>
          </a:p>
        </p:txBody>
      </p:sp>
      <p:sp>
        <p:nvSpPr>
          <p:cNvPr id="7171" name="Rectangle 2"/>
          <p:cNvSpPr>
            <a:spLocks noGrp="1" noRot="1" noChangeAspect="1" noChangeArrowheads="1" noTextEdit="1"/>
          </p:cNvSpPr>
          <p:nvPr>
            <p:ph type="sldImg"/>
          </p:nvPr>
        </p:nvSpPr>
        <p:spPr>
          <a:xfrm>
            <a:off x="919163" y="746125"/>
            <a:ext cx="4968875" cy="3727450"/>
          </a:xfrm>
          <a:ln/>
        </p:spPr>
      </p:sp>
      <p:sp>
        <p:nvSpPr>
          <p:cNvPr id="7172" name="Rectangle 3"/>
          <p:cNvSpPr>
            <a:spLocks noGrp="1" noChangeArrowheads="1"/>
          </p:cNvSpPr>
          <p:nvPr>
            <p:ph type="body" idx="1"/>
          </p:nvPr>
        </p:nvSpPr>
        <p:spPr>
          <a:xfrm>
            <a:off x="906463" y="4721225"/>
            <a:ext cx="4994275" cy="4471988"/>
          </a:xfrm>
          <a:noFill/>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B4AF91D4-083A-43E4-99F0-5F13763DCEA0}" type="slidenum">
              <a:rPr lang="en-US" altLang="ja-JP" sz="1200" b="0" smtClean="0"/>
              <a:pPr/>
              <a:t>10</a:t>
            </a:fld>
            <a:endParaRPr lang="en-US" altLang="ja-JP" sz="1200" b="0" smtClean="0"/>
          </a:p>
        </p:txBody>
      </p:sp>
      <p:sp>
        <p:nvSpPr>
          <p:cNvPr id="14339" name="Rectangle 2"/>
          <p:cNvSpPr>
            <a:spLocks noGrp="1" noRot="1" noChangeAspect="1" noChangeArrowheads="1" noTextEdit="1"/>
          </p:cNvSpPr>
          <p:nvPr>
            <p:ph type="sldImg"/>
          </p:nvPr>
        </p:nvSpPr>
        <p:spPr>
          <a:xfrm>
            <a:off x="919163" y="746125"/>
            <a:ext cx="4968875" cy="3727450"/>
          </a:xfrm>
          <a:ln/>
        </p:spPr>
      </p:sp>
      <p:sp>
        <p:nvSpPr>
          <p:cNvPr id="14340" name="Rectangle 3"/>
          <p:cNvSpPr>
            <a:spLocks noGrp="1" noChangeArrowheads="1"/>
          </p:cNvSpPr>
          <p:nvPr>
            <p:ph type="body" idx="1"/>
          </p:nvPr>
        </p:nvSpPr>
        <p:spPr>
          <a:xfrm>
            <a:off x="906463" y="4721225"/>
            <a:ext cx="4994275" cy="4471988"/>
          </a:xfrm>
          <a:noFill/>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43DF75-2412-44AC-848A-4967772983D9}" type="slidenum">
              <a:rPr lang="en-US" altLang="ja-JP"/>
              <a:pPr>
                <a:defRPr/>
              </a:pPr>
              <a:t>‹#›</a:t>
            </a:fld>
            <a:endParaRPr lang="en-US" altLang="ja-JP"/>
          </a:p>
        </p:txBody>
      </p:sp>
    </p:spTree>
    <p:extLst>
      <p:ext uri="{BB962C8B-B14F-4D97-AF65-F5344CB8AC3E}">
        <p14:creationId xmlns:p14="http://schemas.microsoft.com/office/powerpoint/2010/main" val="104780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7C84E4-3462-440A-81DD-4E9AF10DC452}" type="slidenum">
              <a:rPr lang="en-US" altLang="ja-JP"/>
              <a:pPr>
                <a:defRPr/>
              </a:pPr>
              <a:t>‹#›</a:t>
            </a:fld>
            <a:endParaRPr lang="en-US" altLang="ja-JP"/>
          </a:p>
        </p:txBody>
      </p:sp>
    </p:spTree>
    <p:extLst>
      <p:ext uri="{BB962C8B-B14F-4D97-AF65-F5344CB8AC3E}">
        <p14:creationId xmlns:p14="http://schemas.microsoft.com/office/powerpoint/2010/main" val="32252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0"/>
            <a:ext cx="2286000" cy="6096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0" y="0"/>
            <a:ext cx="6705600" cy="60960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97E079-9E02-4E67-8BAD-392A1A0ECD31}" type="slidenum">
              <a:rPr lang="en-US" altLang="ja-JP"/>
              <a:pPr>
                <a:defRPr/>
              </a:pPr>
              <a:t>‹#›</a:t>
            </a:fld>
            <a:endParaRPr lang="en-US" altLang="ja-JP"/>
          </a:p>
        </p:txBody>
      </p:sp>
    </p:spTree>
    <p:extLst>
      <p:ext uri="{BB962C8B-B14F-4D97-AF65-F5344CB8AC3E}">
        <p14:creationId xmlns:p14="http://schemas.microsoft.com/office/powerpoint/2010/main" val="89943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713"/>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420025C-8ADA-4747-8650-1E03E4F7CD97}" type="slidenum">
              <a:rPr lang="en-US" altLang="ja-JP"/>
              <a:pPr>
                <a:defRPr/>
              </a:pPr>
              <a:t>‹#›</a:t>
            </a:fld>
            <a:endParaRPr lang="en-US" altLang="ja-JP"/>
          </a:p>
        </p:txBody>
      </p:sp>
    </p:spTree>
    <p:extLst>
      <p:ext uri="{BB962C8B-B14F-4D97-AF65-F5344CB8AC3E}">
        <p14:creationId xmlns:p14="http://schemas.microsoft.com/office/powerpoint/2010/main" val="65174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9F5972-9C00-44F4-9CAF-95699061B03F}" type="slidenum">
              <a:rPr lang="en-US" altLang="ja-JP"/>
              <a:pPr>
                <a:defRPr/>
              </a:pPr>
              <a:t>‹#›</a:t>
            </a:fld>
            <a:endParaRPr lang="en-US" altLang="ja-JP"/>
          </a:p>
        </p:txBody>
      </p:sp>
    </p:spTree>
    <p:extLst>
      <p:ext uri="{BB962C8B-B14F-4D97-AF65-F5344CB8AC3E}">
        <p14:creationId xmlns:p14="http://schemas.microsoft.com/office/powerpoint/2010/main" val="38220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FD0653-1DE5-44EE-B4AF-E0F206583DD2}" type="slidenum">
              <a:rPr lang="en-US" altLang="ja-JP"/>
              <a:pPr>
                <a:defRPr/>
              </a:pPr>
              <a:t>‹#›</a:t>
            </a:fld>
            <a:endParaRPr lang="en-US" altLang="ja-JP"/>
          </a:p>
        </p:txBody>
      </p:sp>
    </p:spTree>
    <p:extLst>
      <p:ext uri="{BB962C8B-B14F-4D97-AF65-F5344CB8AC3E}">
        <p14:creationId xmlns:p14="http://schemas.microsoft.com/office/powerpoint/2010/main" val="326566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DE8CE7-A637-4D5C-8D1A-A32B527A85CD}" type="slidenum">
              <a:rPr lang="en-US" altLang="ja-JP"/>
              <a:pPr>
                <a:defRPr/>
              </a:pPr>
              <a:t>‹#›</a:t>
            </a:fld>
            <a:endParaRPr lang="en-US" altLang="ja-JP"/>
          </a:p>
        </p:txBody>
      </p:sp>
    </p:spTree>
    <p:extLst>
      <p:ext uri="{BB962C8B-B14F-4D97-AF65-F5344CB8AC3E}">
        <p14:creationId xmlns:p14="http://schemas.microsoft.com/office/powerpoint/2010/main" val="1297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CEBB10D-9468-4933-96C5-006D828A5C9B}" type="slidenum">
              <a:rPr lang="en-US" altLang="ja-JP"/>
              <a:pPr>
                <a:defRPr/>
              </a:pPr>
              <a:t>‹#›</a:t>
            </a:fld>
            <a:endParaRPr lang="en-US" altLang="ja-JP"/>
          </a:p>
        </p:txBody>
      </p:sp>
    </p:spTree>
    <p:extLst>
      <p:ext uri="{BB962C8B-B14F-4D97-AF65-F5344CB8AC3E}">
        <p14:creationId xmlns:p14="http://schemas.microsoft.com/office/powerpoint/2010/main" val="96404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E908751-A250-439B-B5A3-FB565C2DB351}" type="slidenum">
              <a:rPr lang="en-US" altLang="ja-JP"/>
              <a:pPr>
                <a:defRPr/>
              </a:pPr>
              <a:t>‹#›</a:t>
            </a:fld>
            <a:endParaRPr lang="en-US" altLang="ja-JP"/>
          </a:p>
        </p:txBody>
      </p:sp>
    </p:spTree>
    <p:extLst>
      <p:ext uri="{BB962C8B-B14F-4D97-AF65-F5344CB8AC3E}">
        <p14:creationId xmlns:p14="http://schemas.microsoft.com/office/powerpoint/2010/main" val="18631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BCE4082-825D-45AD-9AAD-90412DE3C4A6}" type="slidenum">
              <a:rPr lang="en-US" altLang="ja-JP"/>
              <a:pPr>
                <a:defRPr/>
              </a:pPr>
              <a:t>‹#›</a:t>
            </a:fld>
            <a:endParaRPr lang="en-US" altLang="ja-JP"/>
          </a:p>
        </p:txBody>
      </p:sp>
    </p:spTree>
    <p:extLst>
      <p:ext uri="{BB962C8B-B14F-4D97-AF65-F5344CB8AC3E}">
        <p14:creationId xmlns:p14="http://schemas.microsoft.com/office/powerpoint/2010/main" val="30205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60DC928-15E3-4751-AA26-C6F12A13A1BD}" type="slidenum">
              <a:rPr lang="en-US" altLang="ja-JP"/>
              <a:pPr>
                <a:defRPr/>
              </a:pPr>
              <a:t>‹#›</a:t>
            </a:fld>
            <a:endParaRPr lang="en-US" altLang="ja-JP"/>
          </a:p>
        </p:txBody>
      </p:sp>
    </p:spTree>
    <p:extLst>
      <p:ext uri="{BB962C8B-B14F-4D97-AF65-F5344CB8AC3E}">
        <p14:creationId xmlns:p14="http://schemas.microsoft.com/office/powerpoint/2010/main" val="29887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336F6DD-8C18-455D-AB9F-37E94C6B18F7}" type="slidenum">
              <a:rPr lang="en-US" altLang="ja-JP"/>
              <a:pPr>
                <a:defRPr/>
              </a:pPr>
              <a:t>‹#›</a:t>
            </a:fld>
            <a:endParaRPr lang="en-US" altLang="ja-JP"/>
          </a:p>
        </p:txBody>
      </p:sp>
    </p:spTree>
    <p:extLst>
      <p:ext uri="{BB962C8B-B14F-4D97-AF65-F5344CB8AC3E}">
        <p14:creationId xmlns:p14="http://schemas.microsoft.com/office/powerpoint/2010/main" val="305568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ja-JP"/>
          </a:p>
        </p:txBody>
      </p:sp>
      <p:sp>
        <p:nvSpPr>
          <p:cNvPr id="1030" name="Rectangle 6"/>
          <p:cNvSpPr>
            <a:spLocks noGrp="1" noChangeArrowheads="1"/>
          </p:cNvSpPr>
          <p:nvPr>
            <p:ph type="sldNum" sz="quarter" idx="4"/>
          </p:nvPr>
        </p:nvSpPr>
        <p:spPr bwMode="auto">
          <a:xfrm>
            <a:off x="7239000" y="1158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b="0">
                <a:latin typeface="Arial" panose="020B0604020202020204" pitchFamily="34" charset="0"/>
              </a:defRPr>
            </a:lvl1pPr>
          </a:lstStyle>
          <a:p>
            <a:pPr>
              <a:defRPr/>
            </a:pPr>
            <a:fld id="{778CA0A7-DCD2-459C-B6E1-8FB4109C4196}" type="slidenum">
              <a:rPr lang="en-US" altLang="ja-JP"/>
              <a:pPr>
                <a:defRPr/>
              </a:pPr>
              <a:t>‹#›</a:t>
            </a:fld>
            <a:endParaRPr lang="en-US" altLang="ja-JP"/>
          </a:p>
        </p:txBody>
      </p:sp>
      <p:sp>
        <p:nvSpPr>
          <p:cNvPr id="1031" name="Line 7"/>
          <p:cNvSpPr>
            <a:spLocks noChangeShapeType="1"/>
          </p:cNvSpPr>
          <p:nvPr userDrawn="1"/>
        </p:nvSpPr>
        <p:spPr bwMode="auto">
          <a:xfrm>
            <a:off x="0" y="620713"/>
            <a:ext cx="914400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kumimoji="1" sz="2800" kern="12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8CEB2E02-9412-4514-8801-B84235E3AD7B}" type="slidenum">
              <a:rPr lang="en-US" altLang="ja-JP" sz="2400" smtClean="0">
                <a:latin typeface="Arial" panose="020B0604020202020204" pitchFamily="34" charset="0"/>
              </a:rPr>
              <a:pPr>
                <a:spcBef>
                  <a:spcPct val="0"/>
                </a:spcBef>
                <a:buFontTx/>
                <a:buNone/>
              </a:pPr>
              <a:t>1</a:t>
            </a:fld>
            <a:endParaRPr lang="en-US" altLang="ja-JP" sz="2400" smtClean="0">
              <a:latin typeface="Arial" panose="020B0604020202020204" pitchFamily="34" charset="0"/>
            </a:endParaRPr>
          </a:p>
        </p:txBody>
      </p:sp>
      <p:sp>
        <p:nvSpPr>
          <p:cNvPr id="3075" name="Rectangle 2"/>
          <p:cNvSpPr>
            <a:spLocks noGrp="1" noChangeArrowheads="1"/>
          </p:cNvSpPr>
          <p:nvPr>
            <p:ph type="ctrTitle"/>
          </p:nvPr>
        </p:nvSpPr>
        <p:spPr>
          <a:xfrm>
            <a:off x="685800" y="2130425"/>
            <a:ext cx="7772400" cy="1470025"/>
          </a:xfrm>
        </p:spPr>
        <p:txBody>
          <a:bodyPr anchor="ctr"/>
          <a:lstStyle/>
          <a:p>
            <a:pPr eaLnBrk="1" hangingPunct="1"/>
            <a:r>
              <a:rPr lang="ja-JP" altLang="en-US" sz="2800" smtClean="0"/>
              <a:t>勉強資料「命を守る情報について」</a:t>
            </a:r>
            <a:br>
              <a:rPr lang="ja-JP" altLang="en-US" sz="2800" smtClean="0"/>
            </a:br>
            <a:endParaRPr lang="ja-JP" altLang="en-US" sz="2800" smtClean="0"/>
          </a:p>
        </p:txBody>
      </p:sp>
      <p:sp>
        <p:nvSpPr>
          <p:cNvPr id="3076" name="Rectangle 4"/>
          <p:cNvSpPr>
            <a:spLocks noChangeArrowheads="1"/>
          </p:cNvSpPr>
          <p:nvPr/>
        </p:nvSpPr>
        <p:spPr bwMode="auto">
          <a:xfrm>
            <a:off x="684213" y="5876925"/>
            <a:ext cx="7772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solidFill>
                  <a:schemeClr val="tx2"/>
                </a:solidFill>
                <a:latin typeface="HGPｺﾞｼｯｸE" panose="020B0900000000000000" pitchFamily="50" charset="-128"/>
                <a:ea typeface="HGPｺﾞｼｯｸE" panose="020B0900000000000000" pitchFamily="50" charset="-128"/>
              </a:rPr>
              <a:t>みずから守るプログラム～大雨が降ったら～</a:t>
            </a:r>
          </a:p>
        </p:txBody>
      </p:sp>
      <p:sp>
        <p:nvSpPr>
          <p:cNvPr id="3077" name="Rectangle 5"/>
          <p:cNvSpPr>
            <a:spLocks noChangeArrowheads="1"/>
          </p:cNvSpPr>
          <p:nvPr/>
        </p:nvSpPr>
        <p:spPr bwMode="auto">
          <a:xfrm>
            <a:off x="0" y="3573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b="0">
                <a:solidFill>
                  <a:schemeClr val="tx2"/>
                </a:solidFill>
              </a:rPr>
              <a:t>～大雨時に提供される情報の種類・提供元と伝わり方～</a:t>
            </a:r>
          </a:p>
        </p:txBody>
      </p:sp>
      <p:pic>
        <p:nvPicPr>
          <p:cNvPr id="3078" name="Picture 6" descr="ロ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300663"/>
            <a:ext cx="1346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A15C2686-69D3-4DE7-B1F3-6A25C06C221D}" type="slidenum">
              <a:rPr lang="en-US" altLang="ja-JP" sz="2400" smtClean="0">
                <a:latin typeface="Arial" panose="020B0604020202020204" pitchFamily="34" charset="0"/>
              </a:rPr>
              <a:pPr>
                <a:spcBef>
                  <a:spcPct val="0"/>
                </a:spcBef>
                <a:buFontTx/>
                <a:buNone/>
              </a:pPr>
              <a:t>10</a:t>
            </a:fld>
            <a:endParaRPr lang="en-US" altLang="ja-JP" sz="2400" smtClean="0">
              <a:latin typeface="Arial" panose="020B0604020202020204" pitchFamily="34" charset="0"/>
            </a:endParaRPr>
          </a:p>
        </p:txBody>
      </p:sp>
      <p:sp>
        <p:nvSpPr>
          <p:cNvPr id="13315" name="Rectangle 2"/>
          <p:cNvSpPr>
            <a:spLocks noGrp="1" noChangeArrowheads="1"/>
          </p:cNvSpPr>
          <p:nvPr>
            <p:ph type="title"/>
          </p:nvPr>
        </p:nvSpPr>
        <p:spPr/>
        <p:txBody>
          <a:bodyPr/>
          <a:lstStyle/>
          <a:p>
            <a:pPr eaLnBrk="1" hangingPunct="1"/>
            <a:r>
              <a:rPr lang="en-US" altLang="ja-JP" smtClean="0"/>
              <a:t>⑥</a:t>
            </a:r>
            <a:r>
              <a:rPr lang="ja-JP" altLang="en-US" smtClean="0"/>
              <a:t>避難情報</a:t>
            </a:r>
            <a:r>
              <a:rPr lang="ja-JP" altLang="en-US" sz="1800" smtClean="0"/>
              <a:t>　（広報車、同報無線、電話連絡等から）</a:t>
            </a:r>
          </a:p>
        </p:txBody>
      </p:sp>
      <p:sp>
        <p:nvSpPr>
          <p:cNvPr id="13316" name="Text Box 47"/>
          <p:cNvSpPr txBox="1">
            <a:spLocks noChangeArrowheads="1"/>
          </p:cNvSpPr>
          <p:nvPr/>
        </p:nvSpPr>
        <p:spPr bwMode="auto">
          <a:xfrm>
            <a:off x="179388" y="5805488"/>
            <a:ext cx="8785225" cy="925512"/>
          </a:xfrm>
          <a:prstGeom prst="rect">
            <a:avLst/>
          </a:prstGeom>
          <a:solidFill>
            <a:srgbClr val="FFCCCC"/>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b="0">
                <a:ea typeface="HGPｺﾞｼｯｸE" panose="020B0900000000000000" pitchFamily="50" charset="-128"/>
              </a:rPr>
              <a:t>水害での正しい行動は、時間経過により変化します。</a:t>
            </a:r>
          </a:p>
          <a:p>
            <a:pPr algn="ctr" eaLnBrk="1" hangingPunct="1">
              <a:spcBef>
                <a:spcPct val="0"/>
              </a:spcBef>
              <a:buFontTx/>
              <a:buNone/>
            </a:pPr>
            <a:r>
              <a:rPr lang="ja-JP" altLang="en-US" sz="1800" b="0">
                <a:ea typeface="HGPｺﾞｼｯｸE" panose="020B0900000000000000" pitchFamily="50" charset="-128"/>
              </a:rPr>
              <a:t>「避難所への避難」は、あくまで難を避けるための選択肢の一つです。</a:t>
            </a:r>
          </a:p>
          <a:p>
            <a:pPr algn="ctr" eaLnBrk="1" hangingPunct="1">
              <a:spcBef>
                <a:spcPct val="0"/>
              </a:spcBef>
              <a:buFontTx/>
              <a:buNone/>
            </a:pPr>
            <a:r>
              <a:rPr lang="ja-JP" altLang="en-US" sz="1800" b="0">
                <a:ea typeface="HGPｺﾞｼｯｸE" panose="020B0900000000000000" pitchFamily="50" charset="-128"/>
              </a:rPr>
              <a:t>正しい行動を自ら判断しましょう。</a:t>
            </a:r>
          </a:p>
        </p:txBody>
      </p:sp>
      <p:sp>
        <p:nvSpPr>
          <p:cNvPr id="13317" name="AutoShape 54"/>
          <p:cNvSpPr>
            <a:spLocks noChangeArrowheads="1"/>
          </p:cNvSpPr>
          <p:nvPr/>
        </p:nvSpPr>
        <p:spPr bwMode="auto">
          <a:xfrm flipV="1">
            <a:off x="3924300" y="5516563"/>
            <a:ext cx="1223963" cy="144462"/>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318" name="Text Box 60"/>
          <p:cNvSpPr txBox="1">
            <a:spLocks noChangeArrowheads="1"/>
          </p:cNvSpPr>
          <p:nvPr/>
        </p:nvSpPr>
        <p:spPr bwMode="auto">
          <a:xfrm>
            <a:off x="7451725" y="69850"/>
            <a:ext cx="1154113"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市町村</a:t>
            </a:r>
          </a:p>
        </p:txBody>
      </p:sp>
      <p:pic>
        <p:nvPicPr>
          <p:cNvPr id="13319" name="図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79488"/>
            <a:ext cx="75612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テキスト ボックス 9"/>
          <p:cNvSpPr txBox="1">
            <a:spLocks noChangeArrowheads="1"/>
          </p:cNvSpPr>
          <p:nvPr/>
        </p:nvSpPr>
        <p:spPr bwMode="auto">
          <a:xfrm>
            <a:off x="6513513" y="5106988"/>
            <a:ext cx="15392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r>
              <a:rPr lang="ja-JP" altLang="en-US" sz="1000" dirty="0" smtClean="0"/>
              <a:t>出典：内閣府ウェブサイト</a:t>
            </a:r>
            <a:endParaRPr lang="ja-JP" alt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D29B2FDA-2180-4C7B-8515-128148263675}" type="slidenum">
              <a:rPr lang="en-US" altLang="ja-JP" sz="2400" smtClean="0">
                <a:latin typeface="Arial" panose="020B0604020202020204" pitchFamily="34" charset="0"/>
              </a:rPr>
              <a:pPr>
                <a:spcBef>
                  <a:spcPct val="0"/>
                </a:spcBef>
                <a:buFontTx/>
                <a:buNone/>
              </a:pPr>
              <a:t>11</a:t>
            </a:fld>
            <a:endParaRPr lang="en-US" altLang="ja-JP" sz="2400" smtClean="0">
              <a:latin typeface="Arial" panose="020B0604020202020204" pitchFamily="34" charset="0"/>
            </a:endParaRPr>
          </a:p>
        </p:txBody>
      </p:sp>
      <p:sp>
        <p:nvSpPr>
          <p:cNvPr id="15363" name="Rectangle 2"/>
          <p:cNvSpPr>
            <a:spLocks noGrp="1" noChangeArrowheads="1"/>
          </p:cNvSpPr>
          <p:nvPr>
            <p:ph type="title"/>
          </p:nvPr>
        </p:nvSpPr>
        <p:spPr/>
        <p:txBody>
          <a:bodyPr/>
          <a:lstStyle/>
          <a:p>
            <a:pPr eaLnBrk="1" hangingPunct="1"/>
            <a:r>
              <a:rPr lang="en-US" altLang="ja-JP" smtClean="0"/>
              <a:t>⑥</a:t>
            </a:r>
            <a:r>
              <a:rPr lang="ja-JP" altLang="en-US" smtClean="0"/>
              <a:t>避難情報　□□市の避難情報発令の基準</a:t>
            </a:r>
          </a:p>
        </p:txBody>
      </p:sp>
      <p:sp>
        <p:nvSpPr>
          <p:cNvPr id="15364" name="Text Box 56"/>
          <p:cNvSpPr txBox="1">
            <a:spLocks noChangeArrowheads="1"/>
          </p:cNvSpPr>
          <p:nvPr/>
        </p:nvSpPr>
        <p:spPr bwMode="auto">
          <a:xfrm>
            <a:off x="900113" y="1052513"/>
            <a:ext cx="7272337" cy="51847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solidFill>
                  <a:srgbClr val="969696"/>
                </a:solidFill>
              </a:rPr>
              <a:t>市町村が定めた基準をここにまとめましょう。</a:t>
            </a:r>
          </a:p>
        </p:txBody>
      </p:sp>
      <p:sp>
        <p:nvSpPr>
          <p:cNvPr id="15365" name="Text Box 57"/>
          <p:cNvSpPr txBox="1">
            <a:spLocks noChangeArrowheads="1"/>
          </p:cNvSpPr>
          <p:nvPr/>
        </p:nvSpPr>
        <p:spPr bwMode="auto">
          <a:xfrm>
            <a:off x="7451725" y="69850"/>
            <a:ext cx="1154113"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市町村</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1CAC2162-F0BA-431E-BA9D-23B27F1238AC}" type="slidenum">
              <a:rPr lang="en-US" altLang="ja-JP" sz="2400" smtClean="0">
                <a:latin typeface="Arial" panose="020B0604020202020204" pitchFamily="34" charset="0"/>
              </a:rPr>
              <a:pPr>
                <a:spcBef>
                  <a:spcPct val="0"/>
                </a:spcBef>
                <a:buFontTx/>
                <a:buNone/>
              </a:pPr>
              <a:t>12</a:t>
            </a:fld>
            <a:endParaRPr lang="en-US" altLang="ja-JP" sz="2400" smtClean="0">
              <a:latin typeface="Arial" panose="020B0604020202020204" pitchFamily="34" charset="0"/>
            </a:endParaRPr>
          </a:p>
        </p:txBody>
      </p:sp>
      <p:sp>
        <p:nvSpPr>
          <p:cNvPr id="16387" name="Rectangle 318"/>
          <p:cNvSpPr>
            <a:spLocks noChangeArrowheads="1"/>
          </p:cNvSpPr>
          <p:nvPr/>
        </p:nvSpPr>
        <p:spPr bwMode="auto">
          <a:xfrm>
            <a:off x="179388" y="3284538"/>
            <a:ext cx="2016125" cy="2016125"/>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388" name="Rectangle 320"/>
          <p:cNvSpPr>
            <a:spLocks noChangeArrowheads="1"/>
          </p:cNvSpPr>
          <p:nvPr/>
        </p:nvSpPr>
        <p:spPr bwMode="auto">
          <a:xfrm>
            <a:off x="179388" y="5516563"/>
            <a:ext cx="2016125" cy="1008062"/>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389" name="Rectangle 319"/>
          <p:cNvSpPr>
            <a:spLocks noChangeArrowheads="1"/>
          </p:cNvSpPr>
          <p:nvPr/>
        </p:nvSpPr>
        <p:spPr bwMode="auto">
          <a:xfrm>
            <a:off x="179388" y="1123950"/>
            <a:ext cx="2016125" cy="20161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390" name="Rectangle 2"/>
          <p:cNvSpPr>
            <a:spLocks noGrp="1" noChangeArrowheads="1"/>
          </p:cNvSpPr>
          <p:nvPr>
            <p:ph type="title"/>
          </p:nvPr>
        </p:nvSpPr>
        <p:spPr/>
        <p:txBody>
          <a:bodyPr/>
          <a:lstStyle/>
          <a:p>
            <a:pPr eaLnBrk="1" hangingPunct="1"/>
            <a:r>
              <a:rPr lang="ja-JP" altLang="en-US" smtClean="0"/>
              <a:t>おわりに　過去の水害事例の状況に応じて考えられる行動</a:t>
            </a:r>
          </a:p>
        </p:txBody>
      </p:sp>
      <p:sp>
        <p:nvSpPr>
          <p:cNvPr id="16391" name="Text Box 12"/>
          <p:cNvSpPr txBox="1">
            <a:spLocks noChangeArrowheads="1"/>
          </p:cNvSpPr>
          <p:nvPr/>
        </p:nvSpPr>
        <p:spPr bwMode="auto">
          <a:xfrm>
            <a:off x="5076825" y="620713"/>
            <a:ext cx="359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400" b="0">
                <a:ea typeface="HGPｺﾞｼｯｸE" panose="020B0900000000000000" pitchFamily="50" charset="-128"/>
              </a:rPr>
              <a:t>考えられる行動</a:t>
            </a:r>
          </a:p>
        </p:txBody>
      </p:sp>
      <p:sp>
        <p:nvSpPr>
          <p:cNvPr id="16392" name="Text Box 301"/>
          <p:cNvSpPr txBox="1">
            <a:spLocks noChangeArrowheads="1"/>
          </p:cNvSpPr>
          <p:nvPr/>
        </p:nvSpPr>
        <p:spPr bwMode="auto">
          <a:xfrm>
            <a:off x="2339975" y="3429000"/>
            <a:ext cx="2376488"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ea typeface="HGPｺﾞｼｯｸE" panose="020B0900000000000000" pitchFamily="50" charset="-128"/>
              </a:rPr>
              <a:t>浸水する前</a:t>
            </a:r>
          </a:p>
        </p:txBody>
      </p:sp>
      <p:sp>
        <p:nvSpPr>
          <p:cNvPr id="16393" name="Text Box 302"/>
          <p:cNvSpPr txBox="1">
            <a:spLocks noChangeArrowheads="1"/>
          </p:cNvSpPr>
          <p:nvPr/>
        </p:nvSpPr>
        <p:spPr bwMode="auto">
          <a:xfrm>
            <a:off x="2339975" y="5589588"/>
            <a:ext cx="2376488"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ea typeface="HGPｺﾞｼｯｸE" panose="020B0900000000000000" pitchFamily="50" charset="-128"/>
              </a:rPr>
              <a:t>台風接近の前</a:t>
            </a:r>
          </a:p>
        </p:txBody>
      </p:sp>
      <p:sp>
        <p:nvSpPr>
          <p:cNvPr id="16394" name="Text Box 303"/>
          <p:cNvSpPr txBox="1">
            <a:spLocks noChangeArrowheads="1"/>
          </p:cNvSpPr>
          <p:nvPr/>
        </p:nvSpPr>
        <p:spPr bwMode="auto">
          <a:xfrm>
            <a:off x="179388" y="57324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b="0">
                <a:ea typeface="HGPｺﾞｼｯｸE" panose="020B0900000000000000" pitchFamily="50" charset="-128"/>
              </a:rPr>
              <a:t>伊勢湾台風</a:t>
            </a:r>
          </a:p>
        </p:txBody>
      </p:sp>
      <p:sp>
        <p:nvSpPr>
          <p:cNvPr id="16395" name="Text Box 304"/>
          <p:cNvSpPr txBox="1">
            <a:spLocks noChangeArrowheads="1"/>
          </p:cNvSpPr>
          <p:nvPr/>
        </p:nvSpPr>
        <p:spPr bwMode="auto">
          <a:xfrm>
            <a:off x="179388" y="40052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b="0">
                <a:ea typeface="HGPｺﾞｼｯｸE" panose="020B0900000000000000" pitchFamily="50" charset="-128"/>
              </a:rPr>
              <a:t>岡崎市の事例</a:t>
            </a:r>
          </a:p>
        </p:txBody>
      </p:sp>
      <p:sp>
        <p:nvSpPr>
          <p:cNvPr id="16396" name="Text Box 305"/>
          <p:cNvSpPr txBox="1">
            <a:spLocks noChangeArrowheads="1"/>
          </p:cNvSpPr>
          <p:nvPr/>
        </p:nvSpPr>
        <p:spPr bwMode="auto">
          <a:xfrm>
            <a:off x="5076825" y="3286125"/>
            <a:ext cx="38877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b="0">
                <a:ea typeface="HGPｺﾞｼｯｸE" panose="020B0900000000000000" pitchFamily="50" charset="-128"/>
              </a:rPr>
              <a:t>○</a:t>
            </a:r>
            <a:r>
              <a:rPr lang="ja-JP" altLang="en-US" sz="2000" b="0">
                <a:ea typeface="HGPｺﾞｼｯｸE" panose="020B0900000000000000" pitchFamily="50" charset="-128"/>
              </a:rPr>
              <a:t>雨量などから予測して、</a:t>
            </a:r>
          </a:p>
          <a:p>
            <a:pPr eaLnBrk="1" hangingPunct="1">
              <a:spcBef>
                <a:spcPct val="0"/>
              </a:spcBef>
              <a:buFontTx/>
              <a:buNone/>
            </a:pPr>
            <a:r>
              <a:rPr lang="ja-JP" altLang="en-US" sz="2000" b="0">
                <a:ea typeface="HGPｺﾞｼｯｸE" panose="020B0900000000000000" pitchFamily="50" charset="-128"/>
              </a:rPr>
              <a:t>　 避難所へ避難完了</a:t>
            </a:r>
          </a:p>
        </p:txBody>
      </p:sp>
      <p:sp>
        <p:nvSpPr>
          <p:cNvPr id="16397" name="Text Box 306"/>
          <p:cNvSpPr txBox="1">
            <a:spLocks noChangeArrowheads="1"/>
          </p:cNvSpPr>
          <p:nvPr/>
        </p:nvSpPr>
        <p:spPr bwMode="auto">
          <a:xfrm>
            <a:off x="5076825" y="5516563"/>
            <a:ext cx="38877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b="0">
                <a:ea typeface="HGPｺﾞｼｯｸE" panose="020B0900000000000000" pitchFamily="50" charset="-128"/>
              </a:rPr>
              <a:t>○</a:t>
            </a:r>
            <a:r>
              <a:rPr lang="ja-JP" altLang="en-US" sz="2000" b="0">
                <a:ea typeface="HGPｺﾞｼｯｸE" panose="020B0900000000000000" pitchFamily="50" charset="-128"/>
              </a:rPr>
              <a:t>台風情報から被害を予測</a:t>
            </a:r>
          </a:p>
          <a:p>
            <a:pPr eaLnBrk="1" hangingPunct="1">
              <a:spcBef>
                <a:spcPct val="0"/>
              </a:spcBef>
              <a:buFontTx/>
              <a:buNone/>
            </a:pPr>
            <a:r>
              <a:rPr lang="ja-JP" altLang="en-US" sz="2000" b="0">
                <a:ea typeface="HGPｺﾞｼｯｸE" panose="020B0900000000000000" pitchFamily="50" charset="-128"/>
              </a:rPr>
              <a:t>　 し、安全な市町村へ避難</a:t>
            </a:r>
          </a:p>
        </p:txBody>
      </p:sp>
      <p:sp>
        <p:nvSpPr>
          <p:cNvPr id="16398" name="Text Box 307"/>
          <p:cNvSpPr txBox="1">
            <a:spLocks noChangeArrowheads="1"/>
          </p:cNvSpPr>
          <p:nvPr/>
        </p:nvSpPr>
        <p:spPr bwMode="auto">
          <a:xfrm>
            <a:off x="2339975" y="4005263"/>
            <a:ext cx="23764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ea typeface="HGPｺﾞｼｯｸE" panose="020B0900000000000000" pitchFamily="50" charset="-128"/>
              </a:rPr>
              <a:t>家の周りに小規模な浸水</a:t>
            </a:r>
          </a:p>
        </p:txBody>
      </p:sp>
      <p:sp>
        <p:nvSpPr>
          <p:cNvPr id="16399" name="Text Box 309"/>
          <p:cNvSpPr txBox="1">
            <a:spLocks noChangeArrowheads="1"/>
          </p:cNvSpPr>
          <p:nvPr/>
        </p:nvSpPr>
        <p:spPr bwMode="auto">
          <a:xfrm>
            <a:off x="5076825" y="4005263"/>
            <a:ext cx="38877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b="0">
                <a:ea typeface="HGPｺﾞｼｯｸE" panose="020B0900000000000000" pitchFamily="50" charset="-128"/>
              </a:rPr>
              <a:t>○</a:t>
            </a:r>
            <a:r>
              <a:rPr lang="ja-JP" altLang="en-US" sz="2000" b="0">
                <a:ea typeface="HGPｺﾞｼｯｸE" panose="020B0900000000000000" pitchFamily="50" charset="-128"/>
              </a:rPr>
              <a:t>近隣の高い建物や高台に</a:t>
            </a:r>
          </a:p>
          <a:p>
            <a:pPr eaLnBrk="1" hangingPunct="1">
              <a:spcBef>
                <a:spcPct val="0"/>
              </a:spcBef>
              <a:buFontTx/>
              <a:buNone/>
            </a:pPr>
            <a:r>
              <a:rPr lang="ja-JP" altLang="en-US" sz="2000" b="0">
                <a:ea typeface="HGPｺﾞｼｯｸE" panose="020B0900000000000000" pitchFamily="50" charset="-128"/>
              </a:rPr>
              <a:t>　 緊急一時避難</a:t>
            </a:r>
          </a:p>
        </p:txBody>
      </p:sp>
      <p:sp>
        <p:nvSpPr>
          <p:cNvPr id="16400" name="Text Box 310"/>
          <p:cNvSpPr txBox="1">
            <a:spLocks noChangeArrowheads="1"/>
          </p:cNvSpPr>
          <p:nvPr/>
        </p:nvSpPr>
        <p:spPr bwMode="auto">
          <a:xfrm>
            <a:off x="179388" y="19161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b="0">
                <a:ea typeface="HGPｺﾞｼｯｸE" panose="020B0900000000000000" pitchFamily="50" charset="-128"/>
              </a:rPr>
              <a:t>佐用町の事例</a:t>
            </a:r>
          </a:p>
        </p:txBody>
      </p:sp>
      <p:sp>
        <p:nvSpPr>
          <p:cNvPr id="16401" name="AutoShape 311"/>
          <p:cNvSpPr>
            <a:spLocks noChangeArrowheads="1"/>
          </p:cNvSpPr>
          <p:nvPr/>
        </p:nvSpPr>
        <p:spPr bwMode="auto">
          <a:xfrm rot="16200000" flipV="1">
            <a:off x="4643438" y="5876925"/>
            <a:ext cx="539750" cy="107950"/>
          </a:xfrm>
          <a:prstGeom prst="triangle">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402" name="AutoShape 312"/>
          <p:cNvSpPr>
            <a:spLocks noChangeArrowheads="1"/>
          </p:cNvSpPr>
          <p:nvPr/>
        </p:nvSpPr>
        <p:spPr bwMode="auto">
          <a:xfrm rot="16200000" flipV="1">
            <a:off x="4643438" y="4364038"/>
            <a:ext cx="539750" cy="107950"/>
          </a:xfrm>
          <a:prstGeom prst="triangle">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403" name="AutoShape 313"/>
          <p:cNvSpPr>
            <a:spLocks noChangeArrowheads="1"/>
          </p:cNvSpPr>
          <p:nvPr/>
        </p:nvSpPr>
        <p:spPr bwMode="auto">
          <a:xfrm rot="16200000" flipV="1">
            <a:off x="4643438" y="3644900"/>
            <a:ext cx="539750" cy="107950"/>
          </a:xfrm>
          <a:prstGeom prst="triangle">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404" name="Text Box 314"/>
          <p:cNvSpPr txBox="1">
            <a:spLocks noChangeArrowheads="1"/>
          </p:cNvSpPr>
          <p:nvPr/>
        </p:nvSpPr>
        <p:spPr bwMode="auto">
          <a:xfrm>
            <a:off x="2124075" y="62071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400" b="0">
                <a:ea typeface="HGPｺﾞｼｯｸE" panose="020B0900000000000000" pitchFamily="50" charset="-128"/>
              </a:rPr>
              <a:t>状況</a:t>
            </a:r>
          </a:p>
        </p:txBody>
      </p:sp>
      <p:sp>
        <p:nvSpPr>
          <p:cNvPr id="16405" name="Text Box 315"/>
          <p:cNvSpPr txBox="1">
            <a:spLocks noChangeArrowheads="1"/>
          </p:cNvSpPr>
          <p:nvPr/>
        </p:nvSpPr>
        <p:spPr bwMode="auto">
          <a:xfrm>
            <a:off x="2339975" y="1339850"/>
            <a:ext cx="2303463"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ea typeface="HGPｺﾞｼｯｸE" panose="020B0900000000000000" pitchFamily="50" charset="-128"/>
              </a:rPr>
              <a:t>浸水する前</a:t>
            </a:r>
          </a:p>
        </p:txBody>
      </p:sp>
      <p:sp>
        <p:nvSpPr>
          <p:cNvPr id="16406" name="Text Box 316"/>
          <p:cNvSpPr txBox="1">
            <a:spLocks noChangeArrowheads="1"/>
          </p:cNvSpPr>
          <p:nvPr/>
        </p:nvSpPr>
        <p:spPr bwMode="auto">
          <a:xfrm>
            <a:off x="5076825" y="1196975"/>
            <a:ext cx="38877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b="0">
                <a:ea typeface="HGPｺﾞｼｯｸE" panose="020B0900000000000000" pitchFamily="50" charset="-128"/>
              </a:rPr>
              <a:t>○</a:t>
            </a:r>
            <a:r>
              <a:rPr lang="ja-JP" altLang="en-US" sz="2000" b="0">
                <a:ea typeface="HGPｺﾞｼｯｸE" panose="020B0900000000000000" pitchFamily="50" charset="-128"/>
              </a:rPr>
              <a:t>雨量などから予測して、</a:t>
            </a:r>
          </a:p>
          <a:p>
            <a:pPr eaLnBrk="1" hangingPunct="1">
              <a:spcBef>
                <a:spcPct val="0"/>
              </a:spcBef>
              <a:buFontTx/>
              <a:buNone/>
            </a:pPr>
            <a:r>
              <a:rPr lang="ja-JP" altLang="en-US" sz="2000" b="0">
                <a:ea typeface="HGPｺﾞｼｯｸE" panose="020B0900000000000000" pitchFamily="50" charset="-128"/>
              </a:rPr>
              <a:t>　 避難所へ避難完了</a:t>
            </a:r>
          </a:p>
        </p:txBody>
      </p:sp>
      <p:sp>
        <p:nvSpPr>
          <p:cNvPr id="16407" name="AutoShape 317"/>
          <p:cNvSpPr>
            <a:spLocks noChangeArrowheads="1"/>
          </p:cNvSpPr>
          <p:nvPr/>
        </p:nvSpPr>
        <p:spPr bwMode="auto">
          <a:xfrm rot="16200000" flipV="1">
            <a:off x="4643438" y="1555750"/>
            <a:ext cx="539750" cy="107950"/>
          </a:xfrm>
          <a:prstGeom prst="triangle">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408" name="Text Box 321"/>
          <p:cNvSpPr txBox="1">
            <a:spLocks noChangeArrowheads="1"/>
          </p:cNvSpPr>
          <p:nvPr/>
        </p:nvSpPr>
        <p:spPr bwMode="auto">
          <a:xfrm>
            <a:off x="2339975" y="1844675"/>
            <a:ext cx="23764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ea typeface="HGPｺﾞｼｯｸE" panose="020B0900000000000000" pitchFamily="50" charset="-128"/>
              </a:rPr>
              <a:t>避難に遅れた、避難中に浸水が進展</a:t>
            </a:r>
          </a:p>
        </p:txBody>
      </p:sp>
      <p:sp>
        <p:nvSpPr>
          <p:cNvPr id="16409" name="AutoShape 322"/>
          <p:cNvSpPr>
            <a:spLocks noChangeArrowheads="1"/>
          </p:cNvSpPr>
          <p:nvPr/>
        </p:nvSpPr>
        <p:spPr bwMode="auto">
          <a:xfrm rot="16200000" flipV="1">
            <a:off x="4643438" y="2203450"/>
            <a:ext cx="539750" cy="107950"/>
          </a:xfrm>
          <a:prstGeom prst="triangle">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6410" name="Text Box 323"/>
          <p:cNvSpPr txBox="1">
            <a:spLocks noChangeArrowheads="1"/>
          </p:cNvSpPr>
          <p:nvPr/>
        </p:nvSpPr>
        <p:spPr bwMode="auto">
          <a:xfrm>
            <a:off x="5076825" y="1844675"/>
            <a:ext cx="3887788" cy="701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b="0">
                <a:ea typeface="HGPｺﾞｼｯｸE" panose="020B0900000000000000" pitchFamily="50" charset="-128"/>
              </a:rPr>
              <a:t>○</a:t>
            </a:r>
            <a:r>
              <a:rPr lang="ja-JP" altLang="en-US" sz="2000" b="0">
                <a:ea typeface="HGPｺﾞｼｯｸE" panose="020B0900000000000000" pitchFamily="50" charset="-128"/>
              </a:rPr>
              <a:t>無理せず、比較的高い</a:t>
            </a:r>
          </a:p>
          <a:p>
            <a:pPr eaLnBrk="1" hangingPunct="1">
              <a:spcBef>
                <a:spcPct val="0"/>
              </a:spcBef>
              <a:buFontTx/>
              <a:buNone/>
            </a:pPr>
            <a:r>
              <a:rPr lang="ja-JP" altLang="en-US" sz="2000" b="0">
                <a:ea typeface="HGPｺﾞｼｯｸE" panose="020B0900000000000000" pitchFamily="50" charset="-128"/>
              </a:rPr>
              <a:t> 　場所に緊急一時避難</a:t>
            </a:r>
          </a:p>
        </p:txBody>
      </p:sp>
      <p:sp>
        <p:nvSpPr>
          <p:cNvPr id="16411" name="Text Box 324"/>
          <p:cNvSpPr txBox="1">
            <a:spLocks noChangeArrowheads="1"/>
          </p:cNvSpPr>
          <p:nvPr/>
        </p:nvSpPr>
        <p:spPr bwMode="auto">
          <a:xfrm>
            <a:off x="2268538" y="2779713"/>
            <a:ext cx="6875462"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b="0">
                <a:solidFill>
                  <a:srgbClr val="FF0000"/>
                </a:solidFill>
                <a:ea typeface="HGP創英角ﾎﾟｯﾌﾟ体" panose="040B0A00000000000000" pitchFamily="50" charset="-128"/>
              </a:rPr>
              <a:t>たとえば、「手づくりハザードマップ」で、避難の際の危険箇所を把握！</a:t>
            </a:r>
          </a:p>
        </p:txBody>
      </p:sp>
      <p:sp>
        <p:nvSpPr>
          <p:cNvPr id="16412" name="Text Box 325"/>
          <p:cNvSpPr txBox="1">
            <a:spLocks noChangeArrowheads="1"/>
          </p:cNvSpPr>
          <p:nvPr/>
        </p:nvSpPr>
        <p:spPr bwMode="auto">
          <a:xfrm>
            <a:off x="2339975" y="4868863"/>
            <a:ext cx="6804025"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solidFill>
                  <a:srgbClr val="FF0000"/>
                </a:solidFill>
                <a:ea typeface="HGP創英角ﾎﾟｯﾌﾟ体" panose="040B0A00000000000000" pitchFamily="50" charset="-128"/>
              </a:rPr>
              <a:t>たとえば、近所に声かけする仕組みを作る！</a:t>
            </a:r>
          </a:p>
        </p:txBody>
      </p:sp>
      <p:sp>
        <p:nvSpPr>
          <p:cNvPr id="16413" name="Text Box 326"/>
          <p:cNvSpPr txBox="1">
            <a:spLocks noChangeArrowheads="1"/>
          </p:cNvSpPr>
          <p:nvPr/>
        </p:nvSpPr>
        <p:spPr bwMode="auto">
          <a:xfrm>
            <a:off x="2339975" y="6237288"/>
            <a:ext cx="6804025"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0">
                <a:solidFill>
                  <a:srgbClr val="FF0000"/>
                </a:solidFill>
                <a:ea typeface="HGP創英角ﾎﾟｯﾌﾟ体" panose="040B0A00000000000000" pitchFamily="50" charset="-128"/>
              </a:rPr>
              <a:t>たとえば、地域の連絡網を作り、一斉避難する仕組みを作る！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F938D83E-8686-4773-8E89-A348DD9AEA67}" type="slidenum">
              <a:rPr lang="en-US" altLang="ja-JP" sz="2400" smtClean="0">
                <a:latin typeface="Arial" panose="020B0604020202020204" pitchFamily="34" charset="0"/>
              </a:rPr>
              <a:pPr>
                <a:spcBef>
                  <a:spcPct val="0"/>
                </a:spcBef>
                <a:buFontTx/>
                <a:buNone/>
              </a:pPr>
              <a:t>13</a:t>
            </a:fld>
            <a:endParaRPr lang="en-US" altLang="ja-JP" sz="2400" smtClean="0">
              <a:latin typeface="Arial" panose="020B0604020202020204" pitchFamily="34" charset="0"/>
            </a:endParaRPr>
          </a:p>
        </p:txBody>
      </p:sp>
      <p:sp>
        <p:nvSpPr>
          <p:cNvPr id="17411" name="Rectangle 2"/>
          <p:cNvSpPr>
            <a:spLocks noGrp="1" noChangeArrowheads="1"/>
          </p:cNvSpPr>
          <p:nvPr>
            <p:ph type="title"/>
          </p:nvPr>
        </p:nvSpPr>
        <p:spPr/>
        <p:txBody>
          <a:bodyPr/>
          <a:lstStyle/>
          <a:p>
            <a:pPr eaLnBrk="1" hangingPunct="1"/>
            <a:endParaRPr lang="ja-JP" altLang="ja-JP" smtClean="0"/>
          </a:p>
        </p:txBody>
      </p:sp>
      <p:sp>
        <p:nvSpPr>
          <p:cNvPr id="17412" name="Rectangle 3"/>
          <p:cNvSpPr>
            <a:spLocks noGrp="1" noChangeArrowheads="1"/>
          </p:cNvSpPr>
          <p:nvPr>
            <p:ph type="body" idx="1"/>
          </p:nvPr>
        </p:nvSpPr>
        <p:spPr>
          <a:xfrm>
            <a:off x="685800" y="3573463"/>
            <a:ext cx="7772400" cy="2522537"/>
          </a:xfrm>
        </p:spPr>
        <p:txBody>
          <a:bodyPr/>
          <a:lstStyle/>
          <a:p>
            <a:pPr algn="ctr" eaLnBrk="1" hangingPunct="1">
              <a:buFontTx/>
              <a:buNone/>
            </a:pPr>
            <a:r>
              <a:rPr lang="ja-JP" altLang="en-US" smtClean="0"/>
              <a:t>終わり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F6F686AF-3036-4BF3-8029-0F25CBA996F8}" type="slidenum">
              <a:rPr lang="en-US" altLang="ja-JP" sz="2400" smtClean="0">
                <a:latin typeface="Arial" panose="020B0604020202020204" pitchFamily="34" charset="0"/>
              </a:rPr>
              <a:pPr>
                <a:spcBef>
                  <a:spcPct val="0"/>
                </a:spcBef>
                <a:buFontTx/>
                <a:buNone/>
              </a:pPr>
              <a:t>2</a:t>
            </a:fld>
            <a:endParaRPr lang="en-US" altLang="ja-JP" sz="2400" smtClean="0">
              <a:latin typeface="Arial" panose="020B0604020202020204" pitchFamily="34" charset="0"/>
            </a:endParaRPr>
          </a:p>
        </p:txBody>
      </p:sp>
      <p:sp>
        <p:nvSpPr>
          <p:cNvPr id="4099" name="AutoShape 36"/>
          <p:cNvSpPr>
            <a:spLocks noChangeArrowheads="1"/>
          </p:cNvSpPr>
          <p:nvPr/>
        </p:nvSpPr>
        <p:spPr bwMode="auto">
          <a:xfrm>
            <a:off x="6804025" y="2060575"/>
            <a:ext cx="1225550" cy="1655763"/>
          </a:xfrm>
          <a:prstGeom prst="downArrow">
            <a:avLst>
              <a:gd name="adj1" fmla="val 50000"/>
              <a:gd name="adj2" fmla="val 27071"/>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00" name="Line 29"/>
          <p:cNvSpPr>
            <a:spLocks noChangeShapeType="1"/>
          </p:cNvSpPr>
          <p:nvPr/>
        </p:nvSpPr>
        <p:spPr bwMode="auto">
          <a:xfrm>
            <a:off x="1979613" y="2205038"/>
            <a:ext cx="6696075" cy="0"/>
          </a:xfrm>
          <a:prstGeom prst="line">
            <a:avLst/>
          </a:prstGeom>
          <a:noFill/>
          <a:ln w="38100">
            <a:solidFill>
              <a:srgbClr val="99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1" name="Rectangle 2"/>
          <p:cNvSpPr>
            <a:spLocks noGrp="1" noChangeArrowheads="1"/>
          </p:cNvSpPr>
          <p:nvPr>
            <p:ph type="title"/>
          </p:nvPr>
        </p:nvSpPr>
        <p:spPr/>
        <p:txBody>
          <a:bodyPr/>
          <a:lstStyle/>
          <a:p>
            <a:pPr eaLnBrk="1" hangingPunct="1"/>
            <a:r>
              <a:rPr lang="ja-JP" altLang="en-US" smtClean="0"/>
              <a:t>地震とは違う！　水害に潜む危険</a:t>
            </a:r>
          </a:p>
        </p:txBody>
      </p:sp>
      <p:sp>
        <p:nvSpPr>
          <p:cNvPr id="4102" name="Oval 3"/>
          <p:cNvSpPr>
            <a:spLocks noChangeArrowheads="1"/>
          </p:cNvSpPr>
          <p:nvPr/>
        </p:nvSpPr>
        <p:spPr bwMode="auto">
          <a:xfrm>
            <a:off x="0" y="981075"/>
            <a:ext cx="2305050" cy="1357313"/>
          </a:xfrm>
          <a:prstGeom prst="ellipse">
            <a:avLst/>
          </a:prstGeom>
          <a:gradFill rotWithShape="1">
            <a:gsLst>
              <a:gs pos="0">
                <a:srgbClr val="CCFF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03" name="Text Box 4"/>
          <p:cNvSpPr txBox="1">
            <a:spLocks noChangeArrowheads="1"/>
          </p:cNvSpPr>
          <p:nvPr/>
        </p:nvSpPr>
        <p:spPr bwMode="auto">
          <a:xfrm>
            <a:off x="0" y="1341438"/>
            <a:ext cx="2195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t>大雨の発生</a:t>
            </a:r>
          </a:p>
        </p:txBody>
      </p:sp>
      <p:sp>
        <p:nvSpPr>
          <p:cNvPr id="4104" name="Text Box 5"/>
          <p:cNvSpPr txBox="1">
            <a:spLocks noChangeArrowheads="1"/>
          </p:cNvSpPr>
          <p:nvPr/>
        </p:nvSpPr>
        <p:spPr bwMode="auto">
          <a:xfrm>
            <a:off x="0" y="692150"/>
            <a:ext cx="2268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ea typeface="HGP創英角ｺﾞｼｯｸUB" panose="020B0900000000000000" pitchFamily="50" charset="-128"/>
              </a:rPr>
              <a:t>地域の様子</a:t>
            </a:r>
          </a:p>
        </p:txBody>
      </p:sp>
      <p:sp>
        <p:nvSpPr>
          <p:cNvPr id="4105" name="Oval 6"/>
          <p:cNvSpPr>
            <a:spLocks noChangeArrowheads="1"/>
          </p:cNvSpPr>
          <p:nvPr/>
        </p:nvSpPr>
        <p:spPr bwMode="auto">
          <a:xfrm>
            <a:off x="0" y="2133600"/>
            <a:ext cx="2305050" cy="1357313"/>
          </a:xfrm>
          <a:prstGeom prst="ellipse">
            <a:avLst/>
          </a:prstGeom>
          <a:gradFill rotWithShape="1">
            <a:gsLst>
              <a:gs pos="0">
                <a:srgbClr val="66CC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06" name="Text Box 7"/>
          <p:cNvSpPr txBox="1">
            <a:spLocks noChangeArrowheads="1"/>
          </p:cNvSpPr>
          <p:nvPr/>
        </p:nvSpPr>
        <p:spPr bwMode="auto">
          <a:xfrm>
            <a:off x="395288" y="2420938"/>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t>河川の</a:t>
            </a:r>
          </a:p>
          <a:p>
            <a:pPr algn="ctr" eaLnBrk="1" hangingPunct="1">
              <a:spcBef>
                <a:spcPct val="0"/>
              </a:spcBef>
              <a:buFontTx/>
              <a:buNone/>
            </a:pPr>
            <a:r>
              <a:rPr lang="ja-JP" altLang="en-US" sz="2000" b="0"/>
              <a:t>水位上昇</a:t>
            </a:r>
          </a:p>
        </p:txBody>
      </p:sp>
      <p:sp>
        <p:nvSpPr>
          <p:cNvPr id="4107" name="Text Box 8"/>
          <p:cNvSpPr txBox="1">
            <a:spLocks noChangeArrowheads="1"/>
          </p:cNvSpPr>
          <p:nvPr/>
        </p:nvSpPr>
        <p:spPr bwMode="auto">
          <a:xfrm>
            <a:off x="2555875" y="620713"/>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ea typeface="HGP創英角ｺﾞｼｯｸUB" panose="020B0900000000000000" pitchFamily="50" charset="-128"/>
              </a:rPr>
              <a:t>注意する情報と対応行動</a:t>
            </a:r>
          </a:p>
        </p:txBody>
      </p:sp>
      <p:sp>
        <p:nvSpPr>
          <p:cNvPr id="4108" name="Oval 9"/>
          <p:cNvSpPr>
            <a:spLocks noChangeArrowheads="1"/>
          </p:cNvSpPr>
          <p:nvPr/>
        </p:nvSpPr>
        <p:spPr bwMode="auto">
          <a:xfrm>
            <a:off x="0" y="3357563"/>
            <a:ext cx="2305050" cy="1357312"/>
          </a:xfrm>
          <a:prstGeom prst="ellipse">
            <a:avLst/>
          </a:prstGeom>
          <a:gradFill rotWithShape="1">
            <a:gsLst>
              <a:gs pos="0">
                <a:srgbClr val="3399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09" name="Text Box 10"/>
          <p:cNvSpPr txBox="1">
            <a:spLocks noChangeArrowheads="1"/>
          </p:cNvSpPr>
          <p:nvPr/>
        </p:nvSpPr>
        <p:spPr bwMode="auto">
          <a:xfrm>
            <a:off x="395288" y="3717925"/>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t>大規模な</a:t>
            </a:r>
          </a:p>
          <a:p>
            <a:pPr algn="ctr" eaLnBrk="1" hangingPunct="1">
              <a:spcBef>
                <a:spcPct val="0"/>
              </a:spcBef>
              <a:buFontTx/>
              <a:buNone/>
            </a:pPr>
            <a:r>
              <a:rPr lang="ja-JP" altLang="en-US" sz="2000" b="0"/>
              <a:t>水溜り</a:t>
            </a:r>
          </a:p>
        </p:txBody>
      </p:sp>
      <p:sp>
        <p:nvSpPr>
          <p:cNvPr id="4110" name="Oval 11"/>
          <p:cNvSpPr>
            <a:spLocks noChangeArrowheads="1"/>
          </p:cNvSpPr>
          <p:nvPr/>
        </p:nvSpPr>
        <p:spPr bwMode="auto">
          <a:xfrm>
            <a:off x="0" y="4797425"/>
            <a:ext cx="2305050" cy="1357313"/>
          </a:xfrm>
          <a:prstGeom prst="ellipse">
            <a:avLst/>
          </a:prstGeom>
          <a:gradFill rotWithShape="1">
            <a:gsLst>
              <a:gs pos="0">
                <a:srgbClr val="0066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11" name="Text Box 12"/>
          <p:cNvSpPr txBox="1">
            <a:spLocks noChangeArrowheads="1"/>
          </p:cNvSpPr>
          <p:nvPr/>
        </p:nvSpPr>
        <p:spPr bwMode="auto">
          <a:xfrm>
            <a:off x="395288" y="5013325"/>
            <a:ext cx="14747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b="0">
                <a:ea typeface="HG創英角ｺﾞｼｯｸUB" panose="020B0909000000000000" pitchFamily="49" charset="-128"/>
              </a:rPr>
              <a:t>河川の</a:t>
            </a:r>
          </a:p>
          <a:p>
            <a:pPr algn="ctr" eaLnBrk="1" hangingPunct="1">
              <a:spcBef>
                <a:spcPct val="0"/>
              </a:spcBef>
              <a:buFontTx/>
              <a:buNone/>
            </a:pPr>
            <a:r>
              <a:rPr lang="ja-JP" altLang="en-US" sz="2400" b="0">
                <a:ea typeface="HG創英角ｺﾞｼｯｸUB" panose="020B0909000000000000" pitchFamily="49" charset="-128"/>
              </a:rPr>
              <a:t>氾濫</a:t>
            </a:r>
          </a:p>
        </p:txBody>
      </p:sp>
      <p:sp>
        <p:nvSpPr>
          <p:cNvPr id="4112" name="AutoShape 13"/>
          <p:cNvSpPr>
            <a:spLocks noChangeArrowheads="1"/>
          </p:cNvSpPr>
          <p:nvPr/>
        </p:nvSpPr>
        <p:spPr bwMode="auto">
          <a:xfrm>
            <a:off x="900113" y="2060575"/>
            <a:ext cx="431800" cy="215900"/>
          </a:xfrm>
          <a:prstGeom prst="downArrow">
            <a:avLst>
              <a:gd name="adj1" fmla="val 49861"/>
              <a:gd name="adj2" fmla="val 50000"/>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13" name="Text Box 16"/>
          <p:cNvSpPr txBox="1">
            <a:spLocks noChangeArrowheads="1"/>
          </p:cNvSpPr>
          <p:nvPr/>
        </p:nvSpPr>
        <p:spPr bwMode="auto">
          <a:xfrm>
            <a:off x="2051050" y="1412875"/>
            <a:ext cx="3168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テレビで注意報・警報が発令</a:t>
            </a:r>
          </a:p>
          <a:p>
            <a:pPr eaLnBrk="1" hangingPunct="1">
              <a:spcBef>
                <a:spcPct val="0"/>
              </a:spcBef>
              <a:buFontTx/>
              <a:buNone/>
            </a:pPr>
            <a:r>
              <a:rPr lang="ja-JP" altLang="en-US" sz="1600" b="0">
                <a:ea typeface="HGPｺﾞｼｯｸE" panose="020B0900000000000000" pitchFamily="50" charset="-128"/>
              </a:rPr>
              <a:t>○各自で情報収集を開始</a:t>
            </a:r>
          </a:p>
        </p:txBody>
      </p:sp>
      <p:sp>
        <p:nvSpPr>
          <p:cNvPr id="4114" name="Text Box 17"/>
          <p:cNvSpPr txBox="1">
            <a:spLocks noChangeArrowheads="1"/>
          </p:cNvSpPr>
          <p:nvPr/>
        </p:nvSpPr>
        <p:spPr bwMode="auto">
          <a:xfrm>
            <a:off x="5614988" y="765175"/>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0">
                <a:ea typeface="HGP創英角ｺﾞｼｯｸUB" panose="020B0900000000000000" pitchFamily="50" charset="-128"/>
              </a:rPr>
              <a:t>～もし「ゲリラ豪雨」だったら～</a:t>
            </a:r>
          </a:p>
        </p:txBody>
      </p:sp>
      <p:sp>
        <p:nvSpPr>
          <p:cNvPr id="4115" name="Text Box 18"/>
          <p:cNvSpPr txBox="1">
            <a:spLocks noChangeArrowheads="1"/>
          </p:cNvSpPr>
          <p:nvPr/>
        </p:nvSpPr>
        <p:spPr bwMode="auto">
          <a:xfrm>
            <a:off x="6084888" y="1412875"/>
            <a:ext cx="30591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猛烈な雨が発生</a:t>
            </a:r>
          </a:p>
          <a:p>
            <a:pPr eaLnBrk="1" hangingPunct="1">
              <a:spcBef>
                <a:spcPct val="0"/>
              </a:spcBef>
              <a:buFontTx/>
              <a:buNone/>
            </a:pPr>
            <a:r>
              <a:rPr lang="ja-JP" altLang="en-US" sz="1600" b="0">
                <a:ea typeface="HGPｺﾞｼｯｸE" panose="020B0900000000000000" pitchFamily="50" charset="-128"/>
              </a:rPr>
              <a:t>○テレビで注意報・警報が発令</a:t>
            </a:r>
          </a:p>
        </p:txBody>
      </p:sp>
      <p:sp>
        <p:nvSpPr>
          <p:cNvPr id="4116" name="Text Box 20"/>
          <p:cNvSpPr txBox="1">
            <a:spLocks noChangeArrowheads="1"/>
          </p:cNvSpPr>
          <p:nvPr/>
        </p:nvSpPr>
        <p:spPr bwMode="auto">
          <a:xfrm>
            <a:off x="2051050" y="3716338"/>
            <a:ext cx="3022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避難所へ避難完了</a:t>
            </a:r>
          </a:p>
          <a:p>
            <a:pPr eaLnBrk="1" hangingPunct="1">
              <a:spcBef>
                <a:spcPct val="0"/>
              </a:spcBef>
              <a:buFontTx/>
              <a:buNone/>
            </a:pPr>
            <a:endParaRPr lang="ja-JP" altLang="en-US" sz="400" b="0">
              <a:ea typeface="HGPｺﾞｼｯｸE" panose="020B0900000000000000" pitchFamily="50" charset="-128"/>
            </a:endParaRPr>
          </a:p>
          <a:p>
            <a:pPr eaLnBrk="1" hangingPunct="1">
              <a:spcBef>
                <a:spcPct val="0"/>
              </a:spcBef>
              <a:buFontTx/>
              <a:buNone/>
            </a:pPr>
            <a:r>
              <a:rPr lang="ja-JP" altLang="en-US" sz="1600" b="0">
                <a:ea typeface="HGPｺﾞｼｯｸE" panose="020B0900000000000000" pitchFamily="50" charset="-128"/>
              </a:rPr>
              <a:t>○避難に遅れた場合は、２階や</a:t>
            </a:r>
          </a:p>
          <a:p>
            <a:pPr eaLnBrk="1" hangingPunct="1">
              <a:spcBef>
                <a:spcPct val="0"/>
              </a:spcBef>
              <a:buFontTx/>
              <a:buNone/>
            </a:pPr>
            <a:r>
              <a:rPr lang="ja-JP" altLang="en-US" sz="1600" b="0">
                <a:ea typeface="HGPｺﾞｼｯｸE" panose="020B0900000000000000" pitchFamily="50" charset="-128"/>
              </a:rPr>
              <a:t>　近隣の高い建物等に一時避難</a:t>
            </a:r>
          </a:p>
        </p:txBody>
      </p:sp>
      <p:sp>
        <p:nvSpPr>
          <p:cNvPr id="4117" name="Text Box 21"/>
          <p:cNvSpPr txBox="1">
            <a:spLocks noChangeArrowheads="1"/>
          </p:cNvSpPr>
          <p:nvPr/>
        </p:nvSpPr>
        <p:spPr bwMode="auto">
          <a:xfrm>
            <a:off x="2268538" y="4724400"/>
            <a:ext cx="3600450" cy="862013"/>
          </a:xfrm>
          <a:prstGeom prst="rect">
            <a:avLst/>
          </a:prstGeom>
          <a:noFill/>
          <a:ln w="9525">
            <a:solidFill>
              <a:srgbClr val="4D4D4D"/>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b="0">
                <a:ea typeface="HGP創英角ｺﾞｼｯｸUB" panose="020B0900000000000000" pitchFamily="50" charset="-128"/>
              </a:rPr>
              <a:t>【</a:t>
            </a:r>
            <a:r>
              <a:rPr lang="ja-JP" altLang="en-US" sz="1400" b="0">
                <a:ea typeface="HGP創英角ｺﾞｼｯｸUB" panose="020B0900000000000000" pitchFamily="50" charset="-128"/>
              </a:rPr>
              <a:t>もし避難中に水が深くなったら</a:t>
            </a:r>
            <a:r>
              <a:rPr lang="en-US" altLang="ja-JP" sz="1400" b="0">
                <a:ea typeface="HGP創英角ｺﾞｼｯｸUB" panose="020B0900000000000000" pitchFamily="50" charset="-128"/>
              </a:rPr>
              <a:t>】</a:t>
            </a:r>
          </a:p>
          <a:p>
            <a:pPr eaLnBrk="1" hangingPunct="1">
              <a:spcBef>
                <a:spcPct val="0"/>
              </a:spcBef>
              <a:buFontTx/>
              <a:buNone/>
            </a:pPr>
            <a:r>
              <a:rPr lang="en-US" altLang="ja-JP" sz="1200" b="0">
                <a:ea typeface="HGPｺﾞｼｯｸE" panose="020B0900000000000000" pitchFamily="50" charset="-128"/>
              </a:rPr>
              <a:t>○</a:t>
            </a:r>
            <a:r>
              <a:rPr lang="ja-JP" altLang="en-US" sz="1200" b="0">
                <a:ea typeface="HGPｺﾞｼｯｸE" panose="020B0900000000000000" pitchFamily="50" charset="-128"/>
              </a:rPr>
              <a:t>浸水時は足元が見えず、大変危険です。</a:t>
            </a:r>
          </a:p>
          <a:p>
            <a:pPr eaLnBrk="1" hangingPunct="1">
              <a:spcBef>
                <a:spcPct val="0"/>
              </a:spcBef>
              <a:buFontTx/>
              <a:buNone/>
            </a:pPr>
            <a:r>
              <a:rPr lang="ja-JP" altLang="en-US" sz="1200" b="0">
                <a:ea typeface="HGPｺﾞｼｯｸE" panose="020B0900000000000000" pitchFamily="50" charset="-128"/>
              </a:rPr>
              <a:t>○歩けないと感じたら、避難所に向かうことを避け、</a:t>
            </a:r>
          </a:p>
          <a:p>
            <a:pPr eaLnBrk="1" hangingPunct="1">
              <a:spcBef>
                <a:spcPct val="0"/>
              </a:spcBef>
              <a:buFontTx/>
              <a:buNone/>
            </a:pPr>
            <a:r>
              <a:rPr lang="ja-JP" altLang="en-US" sz="1200" b="0">
                <a:ea typeface="HGPｺﾞｼｯｸE" panose="020B0900000000000000" pitchFamily="50" charset="-128"/>
              </a:rPr>
              <a:t>　近隣の高い建物に一時避難しましょう。</a:t>
            </a:r>
          </a:p>
        </p:txBody>
      </p:sp>
      <p:pic>
        <p:nvPicPr>
          <p:cNvPr id="4118" name="Picture 23" descr="名称未設定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12239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 Box 24"/>
          <p:cNvSpPr txBox="1">
            <a:spLocks noChangeArrowheads="1"/>
          </p:cNvSpPr>
          <p:nvPr/>
        </p:nvSpPr>
        <p:spPr bwMode="auto">
          <a:xfrm>
            <a:off x="1692275" y="5805488"/>
            <a:ext cx="7343775" cy="346075"/>
          </a:xfrm>
          <a:prstGeom prst="rect">
            <a:avLst/>
          </a:prstGeom>
          <a:solidFill>
            <a:schemeClr val="bg1"/>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突発的に発生する地震とは異なり、水害では状況に応じた臨機応変が求められます。</a:t>
            </a:r>
          </a:p>
        </p:txBody>
      </p:sp>
      <p:sp>
        <p:nvSpPr>
          <p:cNvPr id="4120" name="Rectangle 26"/>
          <p:cNvSpPr>
            <a:spLocks noChangeArrowheads="1"/>
          </p:cNvSpPr>
          <p:nvPr/>
        </p:nvSpPr>
        <p:spPr bwMode="auto">
          <a:xfrm>
            <a:off x="1908175" y="6381750"/>
            <a:ext cx="7056438" cy="346075"/>
          </a:xfrm>
          <a:prstGeom prst="rect">
            <a:avLst/>
          </a:prstGeom>
          <a:solidFill>
            <a:srgbClr val="FFCCCC"/>
          </a:solidFill>
          <a:ln w="9525"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事態の予測と正しい行動のために、水害では</a:t>
            </a:r>
            <a:r>
              <a:rPr lang="ja-JP" altLang="en-US" sz="1600" b="0">
                <a:ea typeface="HGP創英角ｺﾞｼｯｸUB" panose="020B0900000000000000" pitchFamily="50" charset="-128"/>
              </a:rPr>
              <a:t>「情報」</a:t>
            </a:r>
            <a:r>
              <a:rPr lang="ja-JP" altLang="en-US" sz="1600" b="0">
                <a:ea typeface="HGPｺﾞｼｯｸE" panose="020B0900000000000000" pitchFamily="50" charset="-128"/>
              </a:rPr>
              <a:t>の理解と活用が重要です。</a:t>
            </a:r>
          </a:p>
        </p:txBody>
      </p:sp>
      <p:sp>
        <p:nvSpPr>
          <p:cNvPr id="4121" name="AutoShape 27"/>
          <p:cNvSpPr>
            <a:spLocks noChangeArrowheads="1"/>
          </p:cNvSpPr>
          <p:nvPr/>
        </p:nvSpPr>
        <p:spPr bwMode="auto">
          <a:xfrm flipV="1">
            <a:off x="4716463" y="6237288"/>
            <a:ext cx="1223962" cy="73025"/>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22" name="Text Box 28"/>
          <p:cNvSpPr txBox="1">
            <a:spLocks noChangeArrowheads="1"/>
          </p:cNvSpPr>
          <p:nvPr/>
        </p:nvSpPr>
        <p:spPr bwMode="auto">
          <a:xfrm>
            <a:off x="2051050" y="2205038"/>
            <a:ext cx="38163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気象情報・水位情報から、</a:t>
            </a:r>
          </a:p>
          <a:p>
            <a:pPr eaLnBrk="1" hangingPunct="1">
              <a:spcBef>
                <a:spcPct val="0"/>
              </a:spcBef>
              <a:buFontTx/>
              <a:buNone/>
            </a:pPr>
            <a:r>
              <a:rPr lang="ja-JP" altLang="en-US" sz="1600" b="0">
                <a:ea typeface="HGPｺﾞｼｯｸE" panose="020B0900000000000000" pitchFamily="50" charset="-128"/>
              </a:rPr>
              <a:t>　状況を把握・予測</a:t>
            </a:r>
          </a:p>
          <a:p>
            <a:pPr eaLnBrk="1" hangingPunct="1">
              <a:spcBef>
                <a:spcPct val="0"/>
              </a:spcBef>
              <a:buFontTx/>
              <a:buNone/>
            </a:pPr>
            <a:r>
              <a:rPr lang="ja-JP" altLang="en-US" sz="1600" b="0">
                <a:ea typeface="HGPｺﾞｼｯｸE" panose="020B0900000000000000" pitchFamily="50" charset="-128"/>
              </a:rPr>
              <a:t>○市町村から避難情報が発令</a:t>
            </a:r>
          </a:p>
          <a:p>
            <a:pPr eaLnBrk="1" hangingPunct="1">
              <a:spcBef>
                <a:spcPct val="0"/>
              </a:spcBef>
              <a:buFontTx/>
              <a:buNone/>
            </a:pPr>
            <a:r>
              <a:rPr lang="ja-JP" altLang="en-US" sz="1600" b="0">
                <a:ea typeface="HGPｺﾞｼｯｸE" panose="020B0900000000000000" pitchFamily="50" charset="-128"/>
              </a:rPr>
              <a:t>○</a:t>
            </a:r>
            <a:r>
              <a:rPr lang="ja-JP" altLang="en-US" sz="1600" b="0">
                <a:solidFill>
                  <a:srgbClr val="FF0000"/>
                </a:solidFill>
                <a:ea typeface="HGP創英角ｺﾞｼｯｸUB" panose="020B0900000000000000" pitchFamily="50" charset="-128"/>
              </a:rPr>
              <a:t>避難経路が浸水する前に、</a:t>
            </a:r>
          </a:p>
          <a:p>
            <a:pPr eaLnBrk="1" hangingPunct="1">
              <a:spcBef>
                <a:spcPct val="0"/>
              </a:spcBef>
              <a:buFontTx/>
              <a:buNone/>
            </a:pPr>
            <a:r>
              <a:rPr lang="ja-JP" altLang="en-US" sz="1600" b="0">
                <a:solidFill>
                  <a:srgbClr val="FF0000"/>
                </a:solidFill>
                <a:ea typeface="HGP創英角ｺﾞｼｯｸUB" panose="020B0900000000000000" pitchFamily="50" charset="-128"/>
              </a:rPr>
              <a:t>　避難所への避難を開始</a:t>
            </a:r>
          </a:p>
        </p:txBody>
      </p:sp>
      <p:sp>
        <p:nvSpPr>
          <p:cNvPr id="4123" name="AutoShape 30"/>
          <p:cNvSpPr>
            <a:spLocks noChangeArrowheads="1"/>
          </p:cNvSpPr>
          <p:nvPr/>
        </p:nvSpPr>
        <p:spPr bwMode="auto">
          <a:xfrm>
            <a:off x="900113" y="3357563"/>
            <a:ext cx="431800" cy="215900"/>
          </a:xfrm>
          <a:prstGeom prst="downArrow">
            <a:avLst>
              <a:gd name="adj1" fmla="val 49861"/>
              <a:gd name="adj2" fmla="val 50000"/>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24" name="Line 31"/>
          <p:cNvSpPr>
            <a:spLocks noChangeShapeType="1"/>
          </p:cNvSpPr>
          <p:nvPr/>
        </p:nvSpPr>
        <p:spPr bwMode="auto">
          <a:xfrm>
            <a:off x="1979613" y="3573463"/>
            <a:ext cx="6696075" cy="0"/>
          </a:xfrm>
          <a:prstGeom prst="line">
            <a:avLst/>
          </a:prstGeom>
          <a:noFill/>
          <a:ln w="38100">
            <a:solidFill>
              <a:srgbClr val="99CC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5" name="AutoShape 32"/>
          <p:cNvSpPr>
            <a:spLocks noChangeArrowheads="1"/>
          </p:cNvSpPr>
          <p:nvPr/>
        </p:nvSpPr>
        <p:spPr bwMode="auto">
          <a:xfrm>
            <a:off x="900113" y="4652963"/>
            <a:ext cx="431800" cy="215900"/>
          </a:xfrm>
          <a:prstGeom prst="downArrow">
            <a:avLst>
              <a:gd name="adj1" fmla="val 49861"/>
              <a:gd name="adj2" fmla="val 50000"/>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26" name="Text Box 33"/>
          <p:cNvSpPr txBox="1">
            <a:spLocks noChangeArrowheads="1"/>
          </p:cNvSpPr>
          <p:nvPr/>
        </p:nvSpPr>
        <p:spPr bwMode="auto">
          <a:xfrm>
            <a:off x="6121400" y="3716338"/>
            <a:ext cx="3022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突如、浸水が開始</a:t>
            </a:r>
          </a:p>
          <a:p>
            <a:pPr eaLnBrk="1" hangingPunct="1">
              <a:spcBef>
                <a:spcPct val="0"/>
              </a:spcBef>
              <a:buFontTx/>
              <a:buNone/>
            </a:pPr>
            <a:r>
              <a:rPr lang="ja-JP" altLang="en-US" sz="1600" b="0">
                <a:ea typeface="HGPｺﾞｼｯｸE" panose="020B0900000000000000" pitchFamily="50" charset="-128"/>
              </a:rPr>
              <a:t>○</a:t>
            </a:r>
            <a:r>
              <a:rPr lang="ja-JP" altLang="en-US" sz="1600" b="0">
                <a:solidFill>
                  <a:srgbClr val="FF0000"/>
                </a:solidFill>
                <a:ea typeface="HGP創英角ｺﾞｼｯｸUB" panose="020B0900000000000000" pitchFamily="50" charset="-128"/>
              </a:rPr>
              <a:t>速やかに２階や高い建物等に</a:t>
            </a:r>
          </a:p>
          <a:p>
            <a:pPr eaLnBrk="1" hangingPunct="1">
              <a:spcBef>
                <a:spcPct val="0"/>
              </a:spcBef>
              <a:buFontTx/>
              <a:buNone/>
            </a:pPr>
            <a:r>
              <a:rPr lang="ja-JP" altLang="en-US" sz="1600" b="0">
                <a:solidFill>
                  <a:srgbClr val="FF0000"/>
                </a:solidFill>
                <a:ea typeface="HGP創英角ｺﾞｼｯｸUB" panose="020B0900000000000000" pitchFamily="50" charset="-128"/>
              </a:rPr>
              <a:t>　緊急一時避難</a:t>
            </a:r>
          </a:p>
          <a:p>
            <a:pPr eaLnBrk="1" hangingPunct="1">
              <a:spcBef>
                <a:spcPct val="0"/>
              </a:spcBef>
              <a:buFontTx/>
              <a:buNone/>
            </a:pPr>
            <a:r>
              <a:rPr lang="ja-JP" altLang="en-US" sz="1600" b="0">
                <a:ea typeface="HGPｺﾞｼｯｸE" panose="020B0900000000000000" pitchFamily="50" charset="-128"/>
              </a:rPr>
              <a:t>○今後の様子を調べるために、</a:t>
            </a:r>
          </a:p>
          <a:p>
            <a:pPr eaLnBrk="1" hangingPunct="1">
              <a:spcBef>
                <a:spcPct val="0"/>
              </a:spcBef>
              <a:buFontTx/>
              <a:buNone/>
            </a:pPr>
            <a:r>
              <a:rPr lang="ja-JP" altLang="en-US" sz="1600" b="0">
                <a:ea typeface="HGPｺﾞｼｯｸE" panose="020B0900000000000000" pitchFamily="50" charset="-128"/>
              </a:rPr>
              <a:t>　情報収集に努める</a:t>
            </a:r>
          </a:p>
        </p:txBody>
      </p:sp>
      <p:sp>
        <p:nvSpPr>
          <p:cNvPr id="4127" name="Text Box 35"/>
          <p:cNvSpPr txBox="1">
            <a:spLocks noChangeArrowheads="1"/>
          </p:cNvSpPr>
          <p:nvPr/>
        </p:nvSpPr>
        <p:spPr bwMode="auto">
          <a:xfrm>
            <a:off x="6372225" y="2565400"/>
            <a:ext cx="2087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solidFill>
                  <a:srgbClr val="FF0000"/>
                </a:solidFill>
                <a:ea typeface="HGPｺﾞｼｯｸE" panose="020B0900000000000000" pitchFamily="50" charset="-128"/>
              </a:rPr>
              <a:t>水位が上昇せずに</a:t>
            </a:r>
          </a:p>
          <a:p>
            <a:pPr algn="ctr" eaLnBrk="1" hangingPunct="1">
              <a:spcBef>
                <a:spcPct val="0"/>
              </a:spcBef>
              <a:buFontTx/>
              <a:buNone/>
            </a:pPr>
            <a:r>
              <a:rPr lang="ja-JP" altLang="en-US" sz="1600" b="0">
                <a:solidFill>
                  <a:srgbClr val="FF0000"/>
                </a:solidFill>
                <a:ea typeface="HGPｺﾞｼｯｸE" panose="020B0900000000000000" pitchFamily="50" charset="-128"/>
              </a:rPr>
              <a:t>一気に事態が進展</a:t>
            </a:r>
          </a:p>
        </p:txBody>
      </p:sp>
      <p:pic>
        <p:nvPicPr>
          <p:cNvPr id="412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384675"/>
            <a:ext cx="11525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C3222598-2781-4AB3-AB1D-5FEBC4E742C2}" type="slidenum">
              <a:rPr lang="en-US" altLang="ja-JP" sz="2400" smtClean="0">
                <a:latin typeface="Arial" panose="020B0604020202020204" pitchFamily="34" charset="0"/>
              </a:rPr>
              <a:pPr>
                <a:spcBef>
                  <a:spcPct val="0"/>
                </a:spcBef>
                <a:buFontTx/>
                <a:buNone/>
              </a:pPr>
              <a:t>3</a:t>
            </a:fld>
            <a:endParaRPr lang="en-US" altLang="ja-JP" sz="2400" smtClean="0">
              <a:latin typeface="Arial" panose="020B0604020202020204" pitchFamily="34" charset="0"/>
            </a:endParaRPr>
          </a:p>
        </p:txBody>
      </p:sp>
      <p:pic>
        <p:nvPicPr>
          <p:cNvPr id="5123"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5084763"/>
            <a:ext cx="10699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2"/>
          <p:cNvSpPr>
            <a:spLocks noGrp="1" noChangeArrowheads="1"/>
          </p:cNvSpPr>
          <p:nvPr>
            <p:ph type="title"/>
          </p:nvPr>
        </p:nvSpPr>
        <p:spPr/>
        <p:txBody>
          <a:bodyPr/>
          <a:lstStyle/>
          <a:p>
            <a:pPr eaLnBrk="1" hangingPunct="1"/>
            <a:r>
              <a:rPr lang="ja-JP" altLang="en-US" smtClean="0"/>
              <a:t>命を守る情報の分類</a:t>
            </a:r>
          </a:p>
        </p:txBody>
      </p:sp>
      <p:graphicFrame>
        <p:nvGraphicFramePr>
          <p:cNvPr id="100469" name="Group 117"/>
          <p:cNvGraphicFramePr>
            <a:graphicFrameLocks noGrp="1"/>
          </p:cNvGraphicFramePr>
          <p:nvPr>
            <p:ph idx="1"/>
          </p:nvPr>
        </p:nvGraphicFramePr>
        <p:xfrm>
          <a:off x="34925" y="836613"/>
          <a:ext cx="9074150" cy="5907096"/>
        </p:xfrm>
        <a:graphic>
          <a:graphicData uri="http://schemas.openxmlformats.org/drawingml/2006/table">
            <a:tbl>
              <a:tblPr/>
              <a:tblGrid>
                <a:gridCol w="1081088">
                  <a:extLst>
                    <a:ext uri="{9D8B030D-6E8A-4147-A177-3AD203B41FA5}">
                      <a16:colId xmlns:a16="http://schemas.microsoft.com/office/drawing/2014/main" val="3776658966"/>
                    </a:ext>
                  </a:extLst>
                </a:gridCol>
                <a:gridCol w="3600450">
                  <a:extLst>
                    <a:ext uri="{9D8B030D-6E8A-4147-A177-3AD203B41FA5}">
                      <a16:colId xmlns:a16="http://schemas.microsoft.com/office/drawing/2014/main" val="10251376"/>
                    </a:ext>
                  </a:extLst>
                </a:gridCol>
                <a:gridCol w="4392612">
                  <a:extLst>
                    <a:ext uri="{9D8B030D-6E8A-4147-A177-3AD203B41FA5}">
                      <a16:colId xmlns:a16="http://schemas.microsoft.com/office/drawing/2014/main" val="2752197429"/>
                    </a:ext>
                  </a:extLst>
                </a:gridCol>
              </a:tblGrid>
              <a:tr h="822939">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テレビ・ラジオ等から</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飛び込んでくる情報</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判断に役立てるため、</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みずから取得する情報</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extLst>
                  <a:ext uri="{0D108BD9-81ED-4DB2-BD59-A6C34878D82A}">
                    <a16:rowId xmlns:a16="http://schemas.microsoft.com/office/drawing/2014/main" val="2941889695"/>
                  </a:ext>
                </a:extLst>
              </a:tr>
              <a:tr h="321112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状況を</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示す</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情報</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①</a:t>
                      </a: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雨量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→自宅の軒先・テレビ・ラジオ</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②注意報・警報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→テレビ・ラジオ</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③△△川洪水予報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→テレビ・ラジオ</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○周囲の浸水状況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→自宅の軒先</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④</a:t>
                      </a: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リアルタイムで詳細な気象情報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→インターネット</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anose="02020603050405020304" pitchFamily="18" charset="0"/>
                          <a:ea typeface="HGP創英角ｺﾞｼｯｸUB" panose="020B0900000000000000" pitchFamily="50" charset="-128"/>
                        </a:rPr>
                        <a:t>⑤水位情報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→インターネット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（テレビのデータ放送でも取得可）</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80946"/>
                  </a:ext>
                </a:extLst>
              </a:tr>
              <a:tr h="187302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行動を</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指南</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する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情報</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⑥</a:t>
                      </a:r>
                      <a:r>
                        <a:rPr kumimoji="1" lang="ja-JP" altLang="en-US" sz="24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避難情報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　→広報車・同報無線等</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153746"/>
                  </a:ext>
                </a:extLst>
              </a:tr>
            </a:tbl>
          </a:graphicData>
        </a:graphic>
      </p:graphicFrame>
      <p:pic>
        <p:nvPicPr>
          <p:cNvPr id="5143" name="Picture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492375"/>
            <a:ext cx="10858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573463"/>
            <a:ext cx="1296988"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5" name="Picture 111" descr="名称未設定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941888"/>
            <a:ext cx="22320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781E6A18-05A8-4BB4-9C28-16DAF90EB3AA}" type="slidenum">
              <a:rPr lang="en-US" altLang="ja-JP" sz="2400" smtClean="0">
                <a:latin typeface="Arial" panose="020B0604020202020204" pitchFamily="34" charset="0"/>
              </a:rPr>
              <a:pPr>
                <a:spcBef>
                  <a:spcPct val="0"/>
                </a:spcBef>
                <a:buFontTx/>
                <a:buNone/>
              </a:pPr>
              <a:t>4</a:t>
            </a:fld>
            <a:endParaRPr lang="en-US" altLang="ja-JP" sz="2400" smtClean="0">
              <a:latin typeface="Arial" panose="020B0604020202020204" pitchFamily="34" charset="0"/>
            </a:endParaRPr>
          </a:p>
        </p:txBody>
      </p:sp>
      <p:sp>
        <p:nvSpPr>
          <p:cNvPr id="6147" name="Rectangle 2"/>
          <p:cNvSpPr>
            <a:spLocks noGrp="1" noChangeArrowheads="1"/>
          </p:cNvSpPr>
          <p:nvPr>
            <p:ph type="title"/>
          </p:nvPr>
        </p:nvSpPr>
        <p:spPr/>
        <p:txBody>
          <a:bodyPr/>
          <a:lstStyle/>
          <a:p>
            <a:pPr eaLnBrk="1" hangingPunct="1"/>
            <a:r>
              <a:rPr lang="en-US" altLang="ja-JP" smtClean="0"/>
              <a:t>①</a:t>
            </a:r>
            <a:r>
              <a:rPr lang="ja-JP" altLang="en-US" smtClean="0"/>
              <a:t>雨量情報</a:t>
            </a:r>
            <a:r>
              <a:rPr lang="ja-JP" altLang="en-US" sz="1800" smtClean="0"/>
              <a:t>　（軒先から、テレビ・ラジオの天気予報から）</a:t>
            </a:r>
          </a:p>
        </p:txBody>
      </p:sp>
      <p:sp>
        <p:nvSpPr>
          <p:cNvPr id="6148" name="Text Box 3"/>
          <p:cNvSpPr txBox="1">
            <a:spLocks noChangeArrowheads="1"/>
          </p:cNvSpPr>
          <p:nvPr/>
        </p:nvSpPr>
        <p:spPr bwMode="auto">
          <a:xfrm>
            <a:off x="179388" y="5373688"/>
            <a:ext cx="467995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75000"/>
              </a:lnSpc>
              <a:spcBef>
                <a:spcPct val="50000"/>
              </a:spcBef>
              <a:buFontTx/>
              <a:buNone/>
            </a:pPr>
            <a:r>
              <a:rPr lang="ja-JP" altLang="en-US" sz="1400" b="0">
                <a:latin typeface="HGSｺﾞｼｯｸE" panose="020B0900000000000000" pitchFamily="50" charset="-128"/>
                <a:ea typeface="HGSｺﾞｼｯｸE" panose="020B0900000000000000" pitchFamily="50" charset="-128"/>
              </a:rPr>
              <a:t>注：平成</a:t>
            </a:r>
            <a:r>
              <a:rPr lang="en-US" altLang="ja-JP" sz="1400" b="0">
                <a:latin typeface="HGSｺﾞｼｯｸE" panose="020B0900000000000000" pitchFamily="50" charset="-128"/>
                <a:ea typeface="HGSｺﾞｼｯｸE" panose="020B0900000000000000" pitchFamily="50" charset="-128"/>
              </a:rPr>
              <a:t>20</a:t>
            </a:r>
            <a:r>
              <a:rPr lang="ja-JP" altLang="en-US" sz="1400" b="0">
                <a:latin typeface="HGSｺﾞｼｯｸE" panose="020B0900000000000000" pitchFamily="50" charset="-128"/>
                <a:ea typeface="HGSｺﾞｼｯｸE" panose="020B0900000000000000" pitchFamily="50" charset="-128"/>
              </a:rPr>
              <a:t>年</a:t>
            </a:r>
            <a:r>
              <a:rPr lang="en-US" altLang="ja-JP" sz="1400" b="0">
                <a:latin typeface="HGSｺﾞｼｯｸE" panose="020B0900000000000000" pitchFamily="50" charset="-128"/>
                <a:ea typeface="HGSｺﾞｼｯｸE" panose="020B0900000000000000" pitchFamily="50" charset="-128"/>
              </a:rPr>
              <a:t>8</a:t>
            </a:r>
            <a:r>
              <a:rPr lang="ja-JP" altLang="en-US" sz="1400" b="0">
                <a:latin typeface="HGSｺﾞｼｯｸE" panose="020B0900000000000000" pitchFamily="50" charset="-128"/>
                <a:ea typeface="HGSｺﾞｼｯｸE" panose="020B0900000000000000" pitchFamily="50" charset="-128"/>
              </a:rPr>
              <a:t>月末豪雨では、</a:t>
            </a:r>
            <a:r>
              <a:rPr lang="ja-JP" altLang="en-US" sz="1400" b="0" u="sng">
                <a:latin typeface="HGSｺﾞｼｯｸE" panose="020B0900000000000000" pitchFamily="50" charset="-128"/>
                <a:ea typeface="HGSｺﾞｼｯｸE" panose="020B0900000000000000" pitchFamily="50" charset="-128"/>
              </a:rPr>
              <a:t>岡崎で</a:t>
            </a:r>
            <a:r>
              <a:rPr lang="en-US" altLang="ja-JP" sz="1400" b="0" u="sng">
                <a:latin typeface="HGSｺﾞｼｯｸE" panose="020B0900000000000000" pitchFamily="50" charset="-128"/>
                <a:ea typeface="HGSｺﾞｼｯｸE" panose="020B0900000000000000" pitchFamily="50" charset="-128"/>
              </a:rPr>
              <a:t>146.5mm/</a:t>
            </a:r>
            <a:r>
              <a:rPr lang="ja-JP" altLang="en-US" sz="1400" b="0" u="sng">
                <a:latin typeface="HGSｺﾞｼｯｸE" panose="020B0900000000000000" pitchFamily="50" charset="-128"/>
                <a:ea typeface="HGSｺﾞｼｯｸE" panose="020B0900000000000000" pitchFamily="50" charset="-128"/>
              </a:rPr>
              <a:t>時</a:t>
            </a:r>
            <a:r>
              <a:rPr lang="ja-JP" altLang="en-US" sz="1400" b="0">
                <a:latin typeface="HGSｺﾞｼｯｸE" panose="020B0900000000000000" pitchFamily="50" charset="-128"/>
                <a:ea typeface="HGSｺﾞｼｯｸE" panose="020B0900000000000000" pitchFamily="50" charset="-128"/>
              </a:rPr>
              <a:t>を記録</a:t>
            </a:r>
          </a:p>
        </p:txBody>
      </p:sp>
      <p:sp>
        <p:nvSpPr>
          <p:cNvPr id="6149" name="Text Box 4"/>
          <p:cNvSpPr txBox="1">
            <a:spLocks noChangeArrowheads="1"/>
          </p:cNvSpPr>
          <p:nvPr/>
        </p:nvSpPr>
        <p:spPr bwMode="auto">
          <a:xfrm>
            <a:off x="5076825" y="5373688"/>
            <a:ext cx="3924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1600" b="0">
                <a:latin typeface="HGPｺﾞｼｯｸM" panose="020B0600000000000000" pitchFamily="50" charset="-128"/>
                <a:ea typeface="HGPｺﾞｼｯｸM" panose="020B0600000000000000" pitchFamily="50" charset="-128"/>
              </a:rPr>
              <a:t>（資料）豊田市洪水ハザードマップ、気象庁</a:t>
            </a:r>
          </a:p>
        </p:txBody>
      </p:sp>
      <p:sp>
        <p:nvSpPr>
          <p:cNvPr id="6150" name="Line 639"/>
          <p:cNvSpPr>
            <a:spLocks noChangeShapeType="1"/>
          </p:cNvSpPr>
          <p:nvPr/>
        </p:nvSpPr>
        <p:spPr bwMode="auto">
          <a:xfrm>
            <a:off x="4572000" y="4924425"/>
            <a:ext cx="0" cy="0"/>
          </a:xfrm>
          <a:prstGeom prst="line">
            <a:avLst/>
          </a:prstGeom>
          <a:noFill/>
          <a:ln w="25400" cap="rnd">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1" name="Line 653"/>
          <p:cNvSpPr>
            <a:spLocks noChangeShapeType="1"/>
          </p:cNvSpPr>
          <p:nvPr/>
        </p:nvSpPr>
        <p:spPr bwMode="auto">
          <a:xfrm>
            <a:off x="4572000" y="4924425"/>
            <a:ext cx="0" cy="0"/>
          </a:xfrm>
          <a:prstGeom prst="line">
            <a:avLst/>
          </a:prstGeom>
          <a:noFill/>
          <a:ln w="25400" cap="rnd">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2" name="Line 1049"/>
          <p:cNvSpPr>
            <a:spLocks noChangeShapeType="1"/>
          </p:cNvSpPr>
          <p:nvPr/>
        </p:nvSpPr>
        <p:spPr bwMode="auto">
          <a:xfrm>
            <a:off x="4572000" y="4924425"/>
            <a:ext cx="0" cy="0"/>
          </a:xfrm>
          <a:prstGeom prst="line">
            <a:avLst/>
          </a:prstGeom>
          <a:noFill/>
          <a:ln w="25400" cap="rnd">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3" name="Line 1063"/>
          <p:cNvSpPr>
            <a:spLocks noChangeShapeType="1"/>
          </p:cNvSpPr>
          <p:nvPr/>
        </p:nvSpPr>
        <p:spPr bwMode="auto">
          <a:xfrm>
            <a:off x="4572000" y="4924425"/>
            <a:ext cx="0" cy="0"/>
          </a:xfrm>
          <a:prstGeom prst="line">
            <a:avLst/>
          </a:prstGeom>
          <a:noFill/>
          <a:ln w="25400" cap="rnd">
            <a:solidFill>
              <a:srgbClr val="99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50582" name="Group 1430"/>
          <p:cNvGraphicFramePr>
            <a:graphicFrameLocks noGrp="1"/>
          </p:cNvGraphicFramePr>
          <p:nvPr>
            <p:ph idx="1"/>
          </p:nvPr>
        </p:nvGraphicFramePr>
        <p:xfrm>
          <a:off x="107950" y="1960563"/>
          <a:ext cx="8928100" cy="3413612"/>
        </p:xfrm>
        <a:graphic>
          <a:graphicData uri="http://schemas.openxmlformats.org/drawingml/2006/table">
            <a:tbl>
              <a:tblPr/>
              <a:tblGrid>
                <a:gridCol w="935038">
                  <a:extLst>
                    <a:ext uri="{9D8B030D-6E8A-4147-A177-3AD203B41FA5}">
                      <a16:colId xmlns:a16="http://schemas.microsoft.com/office/drawing/2014/main" val="400120144"/>
                    </a:ext>
                  </a:extLst>
                </a:gridCol>
                <a:gridCol w="1527175">
                  <a:extLst>
                    <a:ext uri="{9D8B030D-6E8A-4147-A177-3AD203B41FA5}">
                      <a16:colId xmlns:a16="http://schemas.microsoft.com/office/drawing/2014/main" val="240925011"/>
                    </a:ext>
                  </a:extLst>
                </a:gridCol>
                <a:gridCol w="1570037">
                  <a:extLst>
                    <a:ext uri="{9D8B030D-6E8A-4147-A177-3AD203B41FA5}">
                      <a16:colId xmlns:a16="http://schemas.microsoft.com/office/drawing/2014/main" val="3210043293"/>
                    </a:ext>
                  </a:extLst>
                </a:gridCol>
                <a:gridCol w="76200">
                  <a:extLst>
                    <a:ext uri="{9D8B030D-6E8A-4147-A177-3AD203B41FA5}">
                      <a16:colId xmlns:a16="http://schemas.microsoft.com/office/drawing/2014/main" val="3593860738"/>
                    </a:ext>
                  </a:extLst>
                </a:gridCol>
                <a:gridCol w="1550988">
                  <a:extLst>
                    <a:ext uri="{9D8B030D-6E8A-4147-A177-3AD203B41FA5}">
                      <a16:colId xmlns:a16="http://schemas.microsoft.com/office/drawing/2014/main" val="3058311674"/>
                    </a:ext>
                  </a:extLst>
                </a:gridCol>
                <a:gridCol w="1598612">
                  <a:extLst>
                    <a:ext uri="{9D8B030D-6E8A-4147-A177-3AD203B41FA5}">
                      <a16:colId xmlns:a16="http://schemas.microsoft.com/office/drawing/2014/main" val="4032423886"/>
                    </a:ext>
                  </a:extLst>
                </a:gridCol>
                <a:gridCol w="1670050">
                  <a:extLst>
                    <a:ext uri="{9D8B030D-6E8A-4147-A177-3AD203B41FA5}">
                      <a16:colId xmlns:a16="http://schemas.microsoft.com/office/drawing/2014/main" val="3849270264"/>
                    </a:ext>
                  </a:extLst>
                </a:gridCol>
              </a:tblGrid>
              <a:tr h="304733">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時間雨量</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10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20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ミリ</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20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30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ミリ</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30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50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ミリ</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50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80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ミリ</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80</a:t>
                      </a: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ミリ～</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3225867918"/>
                  </a:ext>
                </a:extLst>
              </a:tr>
              <a:tr h="502825">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雨の強さ</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やや強い雨</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強い雨</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激しい雨</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非常に</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激しい雨</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猛烈な雨</a:t>
                      </a:r>
                    </a:p>
                  </a:txBody>
                  <a:tcPr marL="38100" marR="38100" marT="38087" marB="380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9961193"/>
                  </a:ext>
                </a:extLst>
              </a:tr>
              <a:tr h="73138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人の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受ける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イメージ</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ザーザーと降る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どしゃ降り</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バケツをひっくり返したように降る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滝のように降る（ゴーゴーと降り続く）</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息苦しくなるような圧迫感がある。恐怖を感ずる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6215910"/>
                  </a:ext>
                </a:extLst>
              </a:tr>
              <a:tr h="518058">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人への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影響</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地面からの跳ね返りで足元がぬれる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都市では下水管から雨水があふれる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傘は全く役に立たなくなる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947385077"/>
                  </a:ext>
                </a:extLst>
              </a:tr>
              <a:tr h="1356126">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災害</a:t>
                      </a:r>
                      <a:endParaRPr kumimoji="1" lang="zh-TW"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発生</a:t>
                      </a:r>
                      <a:endParaRPr kumimoji="1" lang="zh-TW" altLang="ja-JP"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状況</a:t>
                      </a:r>
                      <a:endPar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endParaRP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この程度の雨でも長く続く時は注意が必要</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側溝や下水、小さな川があふれ、小規模の崖崩れが始まる</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山崩れ･崖崩れが起きやすくなり危険地帯では避難の準備が必要</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都市部では地下室や地下街に雨水が流れ込む場合がある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マンホールから水が噴出する </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雨による大規模な災害の発生するおそれが強く、厳重な警戒が必要</a:t>
                      </a:r>
                    </a:p>
                  </a:txBody>
                  <a:tcPr marL="38100" marR="38100" marT="38087" marB="380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152762"/>
                  </a:ext>
                </a:extLst>
              </a:tr>
            </a:tbl>
          </a:graphicData>
        </a:graphic>
      </p:graphicFrame>
      <p:pic>
        <p:nvPicPr>
          <p:cNvPr id="6198" name="Picture 1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92150"/>
            <a:ext cx="136842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99" name="Picture 13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692150"/>
            <a:ext cx="1295400"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0" name="Picture 1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692150"/>
            <a:ext cx="1366837"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1" name="Picture 13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92150"/>
            <a:ext cx="1368425"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2" name="Picture 13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692150"/>
            <a:ext cx="137477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3" name="Rectangle 1421"/>
          <p:cNvSpPr>
            <a:spLocks noChangeArrowheads="1"/>
          </p:cNvSpPr>
          <p:nvPr/>
        </p:nvSpPr>
        <p:spPr bwMode="auto">
          <a:xfrm>
            <a:off x="1908175" y="5876925"/>
            <a:ext cx="5616575" cy="346075"/>
          </a:xfrm>
          <a:prstGeom prst="rect">
            <a:avLst/>
          </a:prstGeom>
          <a:noFill/>
          <a:ln w="9525" algn="ctr">
            <a:solidFill>
              <a:srgbClr val="FF0000"/>
            </a:solidFill>
            <a:prstDash val="dash"/>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局所的には、雨量にばらつきがあります。</a:t>
            </a:r>
          </a:p>
        </p:txBody>
      </p:sp>
      <p:sp>
        <p:nvSpPr>
          <p:cNvPr id="6204" name="Rectangle 1422"/>
          <p:cNvSpPr>
            <a:spLocks noChangeArrowheads="1"/>
          </p:cNvSpPr>
          <p:nvPr/>
        </p:nvSpPr>
        <p:spPr bwMode="auto">
          <a:xfrm>
            <a:off x="827088" y="6467475"/>
            <a:ext cx="7632700" cy="346075"/>
          </a:xfrm>
          <a:prstGeom prst="rect">
            <a:avLst/>
          </a:prstGeom>
          <a:solidFill>
            <a:srgbClr val="FFCCCC"/>
          </a:solidFill>
          <a:ln w="9525"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気象庁のホームページでは、レーダーも活用した県全域の雨量予測を行っています。</a:t>
            </a:r>
          </a:p>
        </p:txBody>
      </p:sp>
      <p:sp>
        <p:nvSpPr>
          <p:cNvPr id="6205" name="AutoShape 1424"/>
          <p:cNvSpPr>
            <a:spLocks noChangeArrowheads="1"/>
          </p:cNvSpPr>
          <p:nvPr/>
        </p:nvSpPr>
        <p:spPr bwMode="auto">
          <a:xfrm flipV="1">
            <a:off x="4067175" y="6308725"/>
            <a:ext cx="1223963" cy="73025"/>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006A719A-D952-4490-B264-6DCDCB084A3A}" type="slidenum">
              <a:rPr lang="en-US" altLang="ja-JP" sz="2400" smtClean="0">
                <a:latin typeface="Arial" panose="020B0604020202020204" pitchFamily="34" charset="0"/>
              </a:rPr>
              <a:pPr>
                <a:spcBef>
                  <a:spcPct val="0"/>
                </a:spcBef>
                <a:buFontTx/>
                <a:buNone/>
              </a:pPr>
              <a:t>5</a:t>
            </a:fld>
            <a:endParaRPr lang="en-US" altLang="ja-JP" sz="2400" smtClean="0">
              <a:latin typeface="Arial" panose="020B0604020202020204" pitchFamily="34" charset="0"/>
            </a:endParaRPr>
          </a:p>
        </p:txBody>
      </p:sp>
      <p:sp>
        <p:nvSpPr>
          <p:cNvPr id="8195" name="Rectangle 2"/>
          <p:cNvSpPr>
            <a:spLocks noGrp="1" noChangeArrowheads="1"/>
          </p:cNvSpPr>
          <p:nvPr>
            <p:ph type="title"/>
          </p:nvPr>
        </p:nvSpPr>
        <p:spPr/>
        <p:txBody>
          <a:bodyPr/>
          <a:lstStyle/>
          <a:p>
            <a:pPr eaLnBrk="1" hangingPunct="1"/>
            <a:r>
              <a:rPr lang="en-US" altLang="ja-JP" smtClean="0"/>
              <a:t>②</a:t>
            </a:r>
            <a:r>
              <a:rPr lang="ja-JP" altLang="en-US" smtClean="0"/>
              <a:t>注意報・警報</a:t>
            </a:r>
            <a:r>
              <a:rPr lang="ja-JP" altLang="en-US" sz="1800" smtClean="0"/>
              <a:t>　（テレビ・ラジオから）</a:t>
            </a:r>
          </a:p>
        </p:txBody>
      </p:sp>
      <p:sp>
        <p:nvSpPr>
          <p:cNvPr id="8196" name="Text Box 5"/>
          <p:cNvSpPr txBox="1">
            <a:spLocks noChangeArrowheads="1"/>
          </p:cNvSpPr>
          <p:nvPr/>
        </p:nvSpPr>
        <p:spPr bwMode="auto">
          <a:xfrm>
            <a:off x="0" y="3213100"/>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ea typeface="HGP創英角ｺﾞｼｯｸUB" panose="020B0900000000000000" pitchFamily="50" charset="-128"/>
              </a:rPr>
              <a:t>警報</a:t>
            </a:r>
            <a:endParaRPr lang="ja-JP" altLang="en-US" sz="2400" b="0">
              <a:latin typeface="Arial" panose="020B0604020202020204" pitchFamily="34" charset="0"/>
            </a:endParaRPr>
          </a:p>
        </p:txBody>
      </p:sp>
      <p:graphicFrame>
        <p:nvGraphicFramePr>
          <p:cNvPr id="93342" name="Group 158"/>
          <p:cNvGraphicFramePr>
            <a:graphicFrameLocks noGrp="1"/>
          </p:cNvGraphicFramePr>
          <p:nvPr>
            <p:ph idx="1"/>
          </p:nvPr>
        </p:nvGraphicFramePr>
        <p:xfrm>
          <a:off x="1258888" y="3213100"/>
          <a:ext cx="7885112" cy="2468640"/>
        </p:xfrm>
        <a:graphic>
          <a:graphicData uri="http://schemas.openxmlformats.org/drawingml/2006/table">
            <a:tbl>
              <a:tblPr/>
              <a:tblGrid>
                <a:gridCol w="1441450">
                  <a:extLst>
                    <a:ext uri="{9D8B030D-6E8A-4147-A177-3AD203B41FA5}">
                      <a16:colId xmlns:a16="http://schemas.microsoft.com/office/drawing/2014/main" val="1670784424"/>
                    </a:ext>
                  </a:extLst>
                </a:gridCol>
                <a:gridCol w="6443662">
                  <a:extLst>
                    <a:ext uri="{9D8B030D-6E8A-4147-A177-3AD203B41FA5}">
                      <a16:colId xmlns:a16="http://schemas.microsoft.com/office/drawing/2014/main" val="3832857271"/>
                    </a:ext>
                  </a:extLst>
                </a:gridCol>
              </a:tblGrid>
              <a:tr h="822896">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大雨警報</a:t>
                      </a:r>
                    </a:p>
                  </a:txBody>
                  <a:tcPr marT="45711" marB="45711" horzOverflow="overflow">
                    <a:lnL cap="flat">
                      <a:noFill/>
                    </a:lnL>
                    <a:lnR>
                      <a:noFill/>
                    </a:lnR>
                    <a:lnT cap="fla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大雨による重大な災害が発生するおそれがあると予想されたときに、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発表されます。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a:t>
                      </a:r>
                      <a:endParaRPr kumimoji="1" lang="ja-JP" altLang="en-US" sz="28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T="45711" marB="4571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597342669"/>
                  </a:ext>
                </a:extLst>
              </a:tr>
              <a:tr h="1066596">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洪水警報</a:t>
                      </a:r>
                    </a:p>
                  </a:txBody>
                  <a:tcPr marT="45711" marB="45711"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大雨、長雨、融雪などにより河川が増水し、重大な災害が発生する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おそれがあると予想されたときに発表されます。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a:t>
                      </a:r>
                      <a:endParaRPr kumimoji="1" lang="ja-JP" altLang="en-US" sz="1600" b="0" i="0" u="none" strike="noStrike" cap="none" normalizeH="0" baseline="0" dirty="0" smtClean="0">
                        <a:ln>
                          <a:noFill/>
                        </a:ln>
                        <a:solidFill>
                          <a:srgbClr val="4D4D4D"/>
                        </a:solidFill>
                        <a:effectLst/>
                        <a:latin typeface="Times New Roman" panose="02020603050405020304" pitchFamily="18" charset="0"/>
                        <a:ea typeface="HGPｺﾞｼｯｸE" panose="020B0900000000000000" pitchFamily="50" charset="-128"/>
                      </a:endParaRPr>
                    </a:p>
                  </a:txBody>
                  <a:tcPr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95995719"/>
                  </a:ext>
                </a:extLst>
              </a:tr>
              <a:tr h="579071">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rgbClr val="969696"/>
                          </a:solidFill>
                          <a:effectLst/>
                          <a:latin typeface="Times New Roman" panose="02020603050405020304" pitchFamily="18" charset="0"/>
                          <a:ea typeface="HGP創英角ｺﾞｼｯｸUB" panose="020B0900000000000000" pitchFamily="50" charset="-128"/>
                        </a:rPr>
                        <a:t>その他</a:t>
                      </a:r>
                    </a:p>
                  </a:txBody>
                  <a:tcPr marT="45711" marB="45711"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en-US" altLang="ja-JP"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大雪警報、暴風警報、暴風雪警報、波浪警報、高潮警報、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　の計７種類があります。</a:t>
                      </a:r>
                      <a:endParaRPr kumimoji="1" lang="ja-JP" altLang="en-US" sz="2800" b="0" i="0" u="none" strike="noStrike" cap="none" normalizeH="0" baseline="0" dirty="0" smtClean="0">
                        <a:ln>
                          <a:noFill/>
                        </a:ln>
                        <a:solidFill>
                          <a:srgbClr val="969696"/>
                        </a:solidFill>
                        <a:effectLst/>
                        <a:latin typeface="Times New Roman" panose="02020603050405020304" pitchFamily="18" charset="0"/>
                        <a:ea typeface="ＭＳ Ｐゴシック" panose="020B0600070205080204" pitchFamily="50" charset="-128"/>
                      </a:endParaRPr>
                    </a:p>
                  </a:txBody>
                  <a:tcPr marT="45711" marB="4571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4180584316"/>
                  </a:ext>
                </a:extLst>
              </a:tr>
            </a:tbl>
          </a:graphicData>
        </a:graphic>
      </p:graphicFrame>
      <p:sp>
        <p:nvSpPr>
          <p:cNvPr id="8204" name="Rectangle 126"/>
          <p:cNvSpPr>
            <a:spLocks noChangeArrowheads="1"/>
          </p:cNvSpPr>
          <p:nvPr/>
        </p:nvSpPr>
        <p:spPr bwMode="auto">
          <a:xfrm>
            <a:off x="179388" y="6164263"/>
            <a:ext cx="8785225" cy="346075"/>
          </a:xfrm>
          <a:prstGeom prst="rect">
            <a:avLst/>
          </a:prstGeom>
          <a:solidFill>
            <a:srgbClr val="FFCCCC"/>
          </a:solidFill>
          <a:ln w="9525"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注意報・警報に気づいたら、すぐに情報収集を開始し、今後の事態の把握・予測に努めましょう。                      </a:t>
            </a:r>
          </a:p>
        </p:txBody>
      </p:sp>
      <p:sp>
        <p:nvSpPr>
          <p:cNvPr id="8205" name="AutoShape 157"/>
          <p:cNvSpPr>
            <a:spLocks noChangeArrowheads="1"/>
          </p:cNvSpPr>
          <p:nvPr/>
        </p:nvSpPr>
        <p:spPr bwMode="auto">
          <a:xfrm flipV="1">
            <a:off x="4067175" y="5876925"/>
            <a:ext cx="1223963" cy="144463"/>
          </a:xfrm>
          <a:prstGeom prst="triangle">
            <a:avLst>
              <a:gd name="adj" fmla="val 50000"/>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t> </a:t>
            </a:r>
            <a:endParaRPr lang="ja-JP" altLang="en-US" sz="2400"/>
          </a:p>
        </p:txBody>
      </p:sp>
      <p:sp>
        <p:nvSpPr>
          <p:cNvPr id="8206" name="Text Box 161"/>
          <p:cNvSpPr txBox="1">
            <a:spLocks noChangeArrowheads="1"/>
          </p:cNvSpPr>
          <p:nvPr/>
        </p:nvSpPr>
        <p:spPr bwMode="auto">
          <a:xfrm>
            <a:off x="0" y="692150"/>
            <a:ext cx="133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ea typeface="HGP創英角ｺﾞｼｯｸUB" panose="020B0900000000000000" pitchFamily="50" charset="-128"/>
              </a:rPr>
              <a:t>注意報</a:t>
            </a:r>
            <a:endParaRPr lang="ja-JP" altLang="en-US" sz="2400" b="0">
              <a:latin typeface="Arial" panose="020B0604020202020204" pitchFamily="34" charset="0"/>
            </a:endParaRPr>
          </a:p>
        </p:txBody>
      </p:sp>
      <p:graphicFrame>
        <p:nvGraphicFramePr>
          <p:cNvPr id="93346" name="Group 162"/>
          <p:cNvGraphicFramePr>
            <a:graphicFrameLocks noGrp="1"/>
          </p:cNvGraphicFramePr>
          <p:nvPr/>
        </p:nvGraphicFramePr>
        <p:xfrm>
          <a:off x="1258888" y="692150"/>
          <a:ext cx="7885112" cy="2293938"/>
        </p:xfrm>
        <a:graphic>
          <a:graphicData uri="http://schemas.openxmlformats.org/drawingml/2006/table">
            <a:tbl>
              <a:tblPr/>
              <a:tblGrid>
                <a:gridCol w="1441450">
                  <a:extLst>
                    <a:ext uri="{9D8B030D-6E8A-4147-A177-3AD203B41FA5}">
                      <a16:colId xmlns:a16="http://schemas.microsoft.com/office/drawing/2014/main" val="3005170150"/>
                    </a:ext>
                  </a:extLst>
                </a:gridCol>
                <a:gridCol w="6443662">
                  <a:extLst>
                    <a:ext uri="{9D8B030D-6E8A-4147-A177-3AD203B41FA5}">
                      <a16:colId xmlns:a16="http://schemas.microsoft.com/office/drawing/2014/main" val="469914005"/>
                    </a:ext>
                  </a:extLst>
                </a:gridCol>
              </a:tblGrid>
              <a:tr h="64779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大雨注意報</a:t>
                      </a:r>
                    </a:p>
                  </a:txBody>
                  <a:tcPr marT="45726" marB="45726" horzOverflow="overflow">
                    <a:lnL cap="flat">
                      <a:noFill/>
                    </a:lnL>
                    <a:lnR>
                      <a:noFill/>
                    </a:lnR>
                    <a:lnT cap="fla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大雨による災害が発生するおそれがあると予想したときに発表します。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a:t>
                      </a:r>
                      <a:endParaRPr kumimoji="1" lang="ja-JP" altLang="en-US" sz="28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T="45726" marB="45726"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002925965"/>
                  </a:ext>
                </a:extLst>
              </a:tr>
              <a:tr h="82307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rPr>
                        <a:t>洪水注意報</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Times New Roman" panose="02020603050405020304" pitchFamily="18" charset="0"/>
                        <a:ea typeface="HGP創英角ｺﾞｼｯｸUB" panose="020B0900000000000000" pitchFamily="50" charset="-128"/>
                      </a:endParaRP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大雨、長雨、融雪などにより河川が増水し、災害が発生するおそれが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a:t>
                      </a:r>
                      <a:endParaRPr kumimoji="1" lang="ja-JP" altLang="en-US" sz="1600" b="0" i="0" u="none" strike="noStrike" cap="none" normalizeH="0" baseline="0" dirty="0" smtClean="0">
                        <a:ln>
                          <a:noFill/>
                        </a:ln>
                        <a:solidFill>
                          <a:srgbClr val="4D4D4D"/>
                        </a:solidFill>
                        <a:effectLst/>
                        <a:latin typeface="Times New Roman" panose="02020603050405020304" pitchFamily="18" charset="0"/>
                        <a:ea typeface="HGPｺﾞｼｯｸE" panose="020B0900000000000000" pitchFamily="50" charset="-128"/>
                      </a:endParaRP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11549245"/>
                  </a:ext>
                </a:extLst>
              </a:tr>
              <a:tr h="82307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smtClean="0">
                          <a:ln>
                            <a:noFill/>
                          </a:ln>
                          <a:solidFill>
                            <a:srgbClr val="969696"/>
                          </a:solidFill>
                          <a:effectLst/>
                          <a:latin typeface="Times New Roman" panose="02020603050405020304" pitchFamily="18" charset="0"/>
                          <a:ea typeface="HGP創英角ｺﾞｼｯｸUB" panose="020B0900000000000000" pitchFamily="50" charset="-128"/>
                        </a:rPr>
                        <a:t>その他</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smtClean="0">
                        <a:ln>
                          <a:noFill/>
                        </a:ln>
                        <a:solidFill>
                          <a:srgbClr val="969696"/>
                        </a:solidFill>
                        <a:effectLst/>
                        <a:latin typeface="Times New Roman" panose="02020603050405020304" pitchFamily="18" charset="0"/>
                        <a:ea typeface="HGP創英角ｺﾞｼｯｸUB" panose="020B0900000000000000" pitchFamily="50" charset="-128"/>
                      </a:endParaRPr>
                    </a:p>
                  </a:txBody>
                  <a:tcPr marT="45726" marB="45726"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大雪注意報、風雪注意報、波浪注意報、高潮注意報、濃霧注意報、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　雷注意報、乾燥注意報、なだれ注意報、着雪注意報、融雪注意報、</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969696"/>
                          </a:solidFill>
                          <a:effectLst/>
                          <a:latin typeface="Times New Roman" panose="02020603050405020304" pitchFamily="18" charset="0"/>
                          <a:ea typeface="HGPｺﾞｼｯｸE" panose="020B0900000000000000" pitchFamily="50" charset="-128"/>
                        </a:rPr>
                        <a:t>　霜注意報、低温注意報、の計１６種類があります。</a:t>
                      </a:r>
                    </a:p>
                  </a:txBody>
                  <a:tcPr marT="45726" marB="4572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418164265"/>
                  </a:ext>
                </a:extLst>
              </a:tr>
            </a:tbl>
          </a:graphicData>
        </a:graphic>
      </p:graphicFrame>
      <p:sp>
        <p:nvSpPr>
          <p:cNvPr id="8214" name="Text Box 179"/>
          <p:cNvSpPr txBox="1">
            <a:spLocks noChangeArrowheads="1"/>
          </p:cNvSpPr>
          <p:nvPr/>
        </p:nvSpPr>
        <p:spPr bwMode="auto">
          <a:xfrm>
            <a:off x="6084888" y="69850"/>
            <a:ext cx="1081087"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気象庁</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EFBAD9F0-BD69-4B25-B40D-B23D11187625}" type="slidenum">
              <a:rPr lang="en-US" altLang="ja-JP" sz="2400" smtClean="0">
                <a:latin typeface="Arial" panose="020B0604020202020204" pitchFamily="34" charset="0"/>
              </a:rPr>
              <a:pPr>
                <a:spcBef>
                  <a:spcPct val="0"/>
                </a:spcBef>
                <a:buFontTx/>
                <a:buNone/>
              </a:pPr>
              <a:t>6</a:t>
            </a:fld>
            <a:endParaRPr lang="en-US" altLang="ja-JP" sz="2400" smtClean="0">
              <a:latin typeface="Arial" panose="020B0604020202020204" pitchFamily="34" charset="0"/>
            </a:endParaRPr>
          </a:p>
        </p:txBody>
      </p:sp>
      <p:sp>
        <p:nvSpPr>
          <p:cNvPr id="9219" name="Rectangle 2"/>
          <p:cNvSpPr>
            <a:spLocks noGrp="1" noChangeArrowheads="1"/>
          </p:cNvSpPr>
          <p:nvPr>
            <p:ph type="title"/>
          </p:nvPr>
        </p:nvSpPr>
        <p:spPr/>
        <p:txBody>
          <a:bodyPr/>
          <a:lstStyle/>
          <a:p>
            <a:pPr eaLnBrk="1" hangingPunct="1"/>
            <a:r>
              <a:rPr lang="en-US" altLang="ja-JP" smtClean="0"/>
              <a:t>③</a:t>
            </a:r>
            <a:r>
              <a:rPr lang="ja-JP" altLang="en-US" smtClean="0"/>
              <a:t>洪水予報</a:t>
            </a:r>
            <a:r>
              <a:rPr lang="ja-JP" altLang="en-US" sz="1800" smtClean="0"/>
              <a:t>　（テレビ・ラジオから）</a:t>
            </a:r>
          </a:p>
        </p:txBody>
      </p:sp>
      <p:sp>
        <p:nvSpPr>
          <p:cNvPr id="9220" name="Text Box 51"/>
          <p:cNvSpPr txBox="1">
            <a:spLocks noChangeArrowheads="1"/>
          </p:cNvSpPr>
          <p:nvPr/>
        </p:nvSpPr>
        <p:spPr bwMode="auto">
          <a:xfrm>
            <a:off x="0" y="62071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ea typeface="HGP創英角ｺﾞｼｯｸUB" panose="020B0900000000000000" pitchFamily="50" charset="-128"/>
              </a:rPr>
              <a:t>洪水予報って何？</a:t>
            </a:r>
            <a:endParaRPr lang="ja-JP" altLang="en-US" sz="2400" b="0">
              <a:latin typeface="Arial" panose="020B0604020202020204" pitchFamily="34" charset="0"/>
            </a:endParaRPr>
          </a:p>
        </p:txBody>
      </p:sp>
      <p:sp>
        <p:nvSpPr>
          <p:cNvPr id="9221" name="Text Box 52"/>
          <p:cNvSpPr txBox="1">
            <a:spLocks noChangeArrowheads="1"/>
          </p:cNvSpPr>
          <p:nvPr/>
        </p:nvSpPr>
        <p:spPr bwMode="auto">
          <a:xfrm>
            <a:off x="250825" y="1052513"/>
            <a:ext cx="88931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600" b="0">
                <a:ea typeface="HGPｺﾞｼｯｸE" panose="020B0900000000000000" pitchFamily="50" charset="-128"/>
              </a:rPr>
              <a:t>○</a:t>
            </a:r>
            <a:r>
              <a:rPr lang="ja-JP" altLang="en-US" sz="1600" b="0">
                <a:ea typeface="HGPｺﾞｼｯｸE" panose="020B0900000000000000" pitchFamily="50" charset="-128"/>
              </a:rPr>
              <a:t>河川個別の洪水予報が、テレビ・ラジオを通じて提供されます。</a:t>
            </a:r>
          </a:p>
          <a:p>
            <a:pPr eaLnBrk="1" hangingPunct="1">
              <a:spcBef>
                <a:spcPct val="50000"/>
              </a:spcBef>
              <a:buFontTx/>
              <a:buNone/>
            </a:pPr>
            <a:r>
              <a:rPr lang="ja-JP" altLang="en-US" sz="1600" b="0">
                <a:ea typeface="HGPｺﾞｼｯｸE" panose="020B0900000000000000" pitchFamily="50" charset="-128"/>
              </a:rPr>
              <a:t>○「洪水予報河川」について、提供されます。</a:t>
            </a:r>
          </a:p>
          <a:p>
            <a:pPr eaLnBrk="1" hangingPunct="1">
              <a:spcBef>
                <a:spcPct val="50000"/>
              </a:spcBef>
              <a:buFontTx/>
              <a:buNone/>
            </a:pPr>
            <a:r>
              <a:rPr lang="ja-JP" altLang="en-US" sz="1600" b="0">
                <a:ea typeface="HGPｺﾞｼｯｸE" panose="020B0900000000000000" pitchFamily="50" charset="-128"/>
              </a:rPr>
              <a:t>○地方気象台と河川管理者が共同で提供します。</a:t>
            </a:r>
          </a:p>
          <a:p>
            <a:pPr eaLnBrk="1" hangingPunct="1">
              <a:spcBef>
                <a:spcPct val="50000"/>
              </a:spcBef>
              <a:buFontTx/>
              <a:buNone/>
            </a:pPr>
            <a:r>
              <a:rPr lang="ja-JP" altLang="en-US" sz="1600" b="0">
                <a:ea typeface="HGPｺﾞｼｯｸE" panose="020B0900000000000000" pitchFamily="50" charset="-128"/>
              </a:rPr>
              <a:t>　　</a:t>
            </a:r>
            <a:r>
              <a:rPr lang="en-US" altLang="ja-JP" sz="1600" b="0">
                <a:ea typeface="HGPｺﾞｼｯｸE" panose="020B0900000000000000" pitchFamily="50" charset="-128"/>
              </a:rPr>
              <a:t>※</a:t>
            </a:r>
            <a:r>
              <a:rPr lang="ja-JP" altLang="en-US" sz="1600" b="0">
                <a:ea typeface="HGPｺﾞｼｯｸE" panose="020B0900000000000000" pitchFamily="50" charset="-128"/>
              </a:rPr>
              <a:t>地方気象台が発表する「洪水注意報」や「洪水警報」とは異なります。</a:t>
            </a:r>
          </a:p>
          <a:p>
            <a:pPr eaLnBrk="1" hangingPunct="1">
              <a:spcBef>
                <a:spcPct val="50000"/>
              </a:spcBef>
              <a:buFontTx/>
              <a:buNone/>
            </a:pPr>
            <a:r>
              <a:rPr lang="ja-JP" altLang="en-US" sz="1600" b="0">
                <a:ea typeface="HGPｺﾞｼｯｸE" panose="020B0900000000000000" pitchFamily="50" charset="-128"/>
              </a:rPr>
              <a:t>○おおよそ</a:t>
            </a:r>
            <a:r>
              <a:rPr lang="en-US" altLang="ja-JP" sz="1600" b="0">
                <a:ea typeface="HGPｺﾞｼｯｸE" panose="020B0900000000000000" pitchFamily="50" charset="-128"/>
              </a:rPr>
              <a:t>3</a:t>
            </a:r>
            <a:r>
              <a:rPr lang="ja-JP" altLang="en-US" sz="1600" b="0">
                <a:ea typeface="HGPｺﾞｼｯｸE" panose="020B0900000000000000" pitchFamily="50" charset="-128"/>
              </a:rPr>
              <a:t>時間後を予測して発表されます。</a:t>
            </a:r>
          </a:p>
        </p:txBody>
      </p:sp>
      <p:sp>
        <p:nvSpPr>
          <p:cNvPr id="9222" name="Text Box 54"/>
          <p:cNvSpPr txBox="1">
            <a:spLocks noChangeArrowheads="1"/>
          </p:cNvSpPr>
          <p:nvPr/>
        </p:nvSpPr>
        <p:spPr bwMode="auto">
          <a:xfrm>
            <a:off x="0" y="2924175"/>
            <a:ext cx="543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ea typeface="HGP創英角ｺﾞｼｯｸUB" panose="020B0900000000000000" pitchFamily="50" charset="-128"/>
              </a:rPr>
              <a:t>新川での洪水予報の概要</a:t>
            </a:r>
            <a:endParaRPr lang="ja-JP" altLang="en-US" sz="2400" b="0">
              <a:latin typeface="Arial" panose="020B0604020202020204" pitchFamily="34" charset="0"/>
            </a:endParaRPr>
          </a:p>
        </p:txBody>
      </p:sp>
      <p:sp>
        <p:nvSpPr>
          <p:cNvPr id="9223" name="Text Box 123"/>
          <p:cNvSpPr txBox="1">
            <a:spLocks noChangeArrowheads="1"/>
          </p:cNvSpPr>
          <p:nvPr/>
        </p:nvSpPr>
        <p:spPr bwMode="auto">
          <a:xfrm>
            <a:off x="5724525" y="69850"/>
            <a:ext cx="2520950"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気象庁・河川管理者</a:t>
            </a:r>
          </a:p>
        </p:txBody>
      </p:sp>
      <p:graphicFrame>
        <p:nvGraphicFramePr>
          <p:cNvPr id="64744" name="Group 232"/>
          <p:cNvGraphicFramePr>
            <a:graphicFrameLocks noGrp="1"/>
          </p:cNvGraphicFramePr>
          <p:nvPr>
            <p:ph idx="1"/>
          </p:nvPr>
        </p:nvGraphicFramePr>
        <p:xfrm>
          <a:off x="179388" y="3357563"/>
          <a:ext cx="8785225" cy="3137020"/>
        </p:xfrm>
        <a:graphic>
          <a:graphicData uri="http://schemas.openxmlformats.org/drawingml/2006/table">
            <a:tbl>
              <a:tblPr/>
              <a:tblGrid>
                <a:gridCol w="2016125">
                  <a:extLst>
                    <a:ext uri="{9D8B030D-6E8A-4147-A177-3AD203B41FA5}">
                      <a16:colId xmlns:a16="http://schemas.microsoft.com/office/drawing/2014/main" val="3081942802"/>
                    </a:ext>
                  </a:extLst>
                </a:gridCol>
                <a:gridCol w="6769100">
                  <a:extLst>
                    <a:ext uri="{9D8B030D-6E8A-4147-A177-3AD203B41FA5}">
                      <a16:colId xmlns:a16="http://schemas.microsoft.com/office/drawing/2014/main" val="2818147138"/>
                    </a:ext>
                  </a:extLst>
                </a:gridCol>
              </a:tblGrid>
              <a:tr h="36030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種類</a:t>
                      </a:r>
                    </a:p>
                  </a:txBody>
                  <a:tcPr marT="45712" marB="45712" anchor="ctr" horzOverflow="overflow">
                    <a:lnL cap="flat">
                      <a:noFill/>
                    </a:lnL>
                    <a:lnR>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発表基準</a:t>
                      </a:r>
                    </a:p>
                  </a:txBody>
                  <a:tcPr marT="45712" marB="45712" anchor="ctr" horzOverflow="overflow">
                    <a:lnL>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5940560"/>
                  </a:ext>
                </a:extLst>
              </a:tr>
              <a:tr h="106672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新川氾濫注意情報</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33"/>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基準地点の水位が、避難判断水位</a:t>
                      </a:r>
                      <a:r>
                        <a:rPr kumimoji="1" lang="ja-JP" altLang="en-US" sz="16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6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T.P.3.00m)</a:t>
                      </a: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を超え、さらに上昇する恐れが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　あるとき</a:t>
                      </a:r>
                      <a:b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b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○避難判断水位</a:t>
                      </a:r>
                      <a:r>
                        <a:rPr kumimoji="1" lang="ja-JP" altLang="en-US" sz="16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600" b="0" i="0" u="none" strike="noStrike" cap="none" normalizeH="0" baseline="0" smtClean="0">
                          <a:ln>
                            <a:noFill/>
                          </a:ln>
                          <a:solidFill>
                            <a:schemeClr val="tx1"/>
                          </a:solidFill>
                          <a:effectLst/>
                          <a:latin typeface="HGPｺﾞｼｯｸE" panose="020B0900000000000000" pitchFamily="50" charset="-128"/>
                          <a:ea typeface="HGPｺﾞｼｯｸE" panose="020B0900000000000000" pitchFamily="50" charset="-128"/>
                        </a:rPr>
                        <a:t>T.P.3.00m)</a:t>
                      </a: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を超える洪水となることが予想されるとき</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6412933"/>
                  </a:ext>
                </a:extLst>
              </a:tr>
              <a:tr h="579074">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新川氾濫警戒情報</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基準地点の水位が氾濫危険水位</a:t>
                      </a:r>
                      <a:r>
                        <a:rPr kumimoji="1" lang="ja-JP" altLang="en-US" sz="1600" b="0" i="0" u="none" strike="noStrike" cap="none" normalizeH="0" baseline="0" dirty="0" smtClean="0">
                          <a:ln>
                            <a:noFill/>
                          </a:ln>
                          <a:solidFill>
                            <a:schemeClr val="tx1"/>
                          </a:solidFill>
                          <a:effectLst/>
                          <a:latin typeface="HGPｺﾞｼｯｸE" panose="020B0900000000000000" pitchFamily="50" charset="-128"/>
                          <a:ea typeface="HGPｺﾞｼｯｸE" panose="020B0900000000000000" pitchFamily="50" charset="-128"/>
                        </a:rPr>
                        <a:t>（</a:t>
                      </a:r>
                      <a:r>
                        <a:rPr kumimoji="1" lang="en-US" altLang="ja-JP" sz="1600" b="0" i="0" u="none" strike="noStrike" cap="none" normalizeH="0" baseline="0" dirty="0" smtClean="0">
                          <a:ln>
                            <a:noFill/>
                          </a:ln>
                          <a:solidFill>
                            <a:schemeClr val="tx1"/>
                          </a:solidFill>
                          <a:effectLst/>
                          <a:latin typeface="HGPｺﾞｼｯｸE" panose="020B0900000000000000" pitchFamily="50" charset="-128"/>
                          <a:ea typeface="HGPｺﾞｼｯｸE" panose="020B0900000000000000" pitchFamily="50" charset="-128"/>
                        </a:rPr>
                        <a:t>T.P.5.20m</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）を超えることが予想されるとき</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7340209"/>
                  </a:ext>
                </a:extLst>
              </a:tr>
              <a:tr h="335249">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新川氾濫発生情報</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新川が氾濫したときに出される情報</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9338493"/>
                  </a:ext>
                </a:extLst>
              </a:tr>
              <a:tr h="460300">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解除</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CC"/>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a:t>
                      </a:r>
                      <a:r>
                        <a:rPr kumimoji="1" lang="ja-JP" altLang="en-US"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rPr>
                        <a:t>洪水による危険がなくなったと認められるとき</a:t>
                      </a:r>
                    </a:p>
                  </a:txBody>
                  <a:tcPr marT="45712" marB="4571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3722725"/>
                  </a:ext>
                </a:extLst>
              </a:tr>
              <a:tr h="335249">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Times New Roman" panose="02020603050405020304" pitchFamily="18" charset="0"/>
                        <a:ea typeface="HGPｺﾞｼｯｸE" panose="020B0900000000000000" pitchFamily="50" charset="-128"/>
                      </a:endParaRPr>
                    </a:p>
                  </a:txBody>
                  <a:tcPr marT="45712" marB="45712" anchor="ctr" horzOverflow="overflow">
                    <a:lnL cap="flat">
                      <a:noFill/>
                    </a:lnL>
                    <a:lnR>
                      <a:noFill/>
                    </a:lnR>
                    <a:lnT w="12700"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　　基準地点：</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rPr>
                        <a:t>水場川外水位</a:t>
                      </a:r>
                      <a:endParaRPr kumimoji="1" lang="ja-JP" altLang="en-US" sz="1600" b="0" i="0" u="none" strike="noStrike" cap="none" normalizeH="0" baseline="0" dirty="0" smtClean="0">
                        <a:ln>
                          <a:noFill/>
                        </a:ln>
                        <a:solidFill>
                          <a:schemeClr val="tx1"/>
                        </a:solidFill>
                        <a:effectLst/>
                        <a:latin typeface="Times New Roman" panose="02020603050405020304" pitchFamily="18" charset="0"/>
                        <a:ea typeface="HGPｺﾞｼｯｸE" panose="020B0900000000000000" pitchFamily="50" charset="-128"/>
                      </a:endParaRPr>
                    </a:p>
                  </a:txBody>
                  <a:tcPr marT="45712" marB="45712" anchor="ctr" horzOverflow="overflow">
                    <a:lnL>
                      <a:noFill/>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736297474"/>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p:cNvPicPr>
          <p:nvPr/>
        </p:nvPicPr>
        <p:blipFill>
          <a:blip r:embed="rId2" cstate="print">
            <a:extLst>
              <a:ext uri="{28A0092B-C50C-407E-A947-70E740481C1C}">
                <a14:useLocalDpi xmlns:a14="http://schemas.microsoft.com/office/drawing/2010/main" val="0"/>
              </a:ext>
            </a:extLst>
          </a:blip>
          <a:srcRect t="7251" r="24542"/>
          <a:stretch>
            <a:fillRect/>
          </a:stretch>
        </p:blipFill>
        <p:spPr bwMode="auto">
          <a:xfrm>
            <a:off x="296863" y="3032125"/>
            <a:ext cx="39147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8934F38C-79FF-4DFE-A9C3-7877A1AB85D7}" type="slidenum">
              <a:rPr lang="en-US" altLang="ja-JP" sz="2400" smtClean="0">
                <a:latin typeface="Arial" panose="020B0604020202020204" pitchFamily="34" charset="0"/>
              </a:rPr>
              <a:pPr>
                <a:spcBef>
                  <a:spcPct val="0"/>
                </a:spcBef>
                <a:buFontTx/>
                <a:buNone/>
              </a:pPr>
              <a:t>7</a:t>
            </a:fld>
            <a:endParaRPr lang="en-US" altLang="ja-JP" sz="2400" smtClean="0">
              <a:latin typeface="Arial"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lang="en-US" altLang="ja-JP" smtClean="0"/>
              <a:t>④</a:t>
            </a:r>
            <a:r>
              <a:rPr lang="ja-JP" altLang="en-US" smtClean="0"/>
              <a:t>リアルタイムで詳細な気象情報</a:t>
            </a:r>
            <a:r>
              <a:rPr lang="ja-JP" altLang="en-US" sz="1800" smtClean="0"/>
              <a:t>　（インターネットから）</a:t>
            </a:r>
          </a:p>
        </p:txBody>
      </p:sp>
      <p:sp>
        <p:nvSpPr>
          <p:cNvPr id="10245" name="Text Box 13"/>
          <p:cNvSpPr txBox="1">
            <a:spLocks noChangeArrowheads="1"/>
          </p:cNvSpPr>
          <p:nvPr/>
        </p:nvSpPr>
        <p:spPr bwMode="auto">
          <a:xfrm>
            <a:off x="146050" y="822325"/>
            <a:ext cx="4067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0">
                <a:ea typeface="HGP創英角ｺﾞｼｯｸUB" panose="020B0900000000000000" pitchFamily="50" charset="-128"/>
              </a:rPr>
              <a:t>気象台ウェブサイト</a:t>
            </a:r>
          </a:p>
          <a:p>
            <a:pPr eaLnBrk="1" hangingPunct="1">
              <a:spcBef>
                <a:spcPct val="0"/>
              </a:spcBef>
              <a:buFontTx/>
              <a:buNone/>
            </a:pPr>
            <a:r>
              <a:rPr lang="en-US" altLang="ja-JP" sz="1200" b="0">
                <a:latin typeface="Arial" panose="020B0604020202020204" pitchFamily="34" charset="0"/>
              </a:rPr>
              <a:t>(https://www.jma.go.jp/jma/index.html)</a:t>
            </a:r>
          </a:p>
        </p:txBody>
      </p:sp>
      <p:sp>
        <p:nvSpPr>
          <p:cNvPr id="10246" name="Text Box 28"/>
          <p:cNvSpPr txBox="1">
            <a:spLocks noChangeArrowheads="1"/>
          </p:cNvSpPr>
          <p:nvPr/>
        </p:nvSpPr>
        <p:spPr bwMode="auto">
          <a:xfrm>
            <a:off x="146050" y="1725613"/>
            <a:ext cx="426561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0">
                <a:solidFill>
                  <a:srgbClr val="4D4D4D"/>
                </a:solidFill>
                <a:ea typeface="HGPｺﾞｼｯｸE" panose="020B0900000000000000" pitchFamily="50" charset="-128"/>
              </a:rPr>
              <a:t>●雨雲の動き</a:t>
            </a:r>
            <a:endParaRPr lang="en-US" altLang="ja-JP" sz="1600" b="0">
              <a:solidFill>
                <a:srgbClr val="4D4D4D"/>
              </a:solidFill>
              <a:ea typeface="HGPｺﾞｼｯｸE" panose="020B0900000000000000" pitchFamily="50" charset="-128"/>
            </a:endParaRPr>
          </a:p>
          <a:p>
            <a:pPr eaLnBrk="1" hangingPunct="1">
              <a:spcBef>
                <a:spcPct val="0"/>
              </a:spcBef>
              <a:buFontTx/>
              <a:buNone/>
            </a:pPr>
            <a:r>
              <a:rPr lang="ja-JP" altLang="en-US" sz="1600" b="0">
                <a:solidFill>
                  <a:srgbClr val="4D4D4D"/>
                </a:solidFill>
                <a:ea typeface="HGPｺﾞｼｯｸE" panose="020B0900000000000000" pitchFamily="50" charset="-128"/>
              </a:rPr>
              <a:t>レーダー観測に基づく</a:t>
            </a:r>
            <a:r>
              <a:rPr lang="en-US" altLang="ja-JP" sz="1600" b="0">
                <a:solidFill>
                  <a:srgbClr val="4D4D4D"/>
                </a:solidFill>
                <a:ea typeface="HGPｺﾞｼｯｸE" panose="020B0900000000000000" pitchFamily="50" charset="-128"/>
              </a:rPr>
              <a:t>5</a:t>
            </a:r>
            <a:r>
              <a:rPr lang="ja-JP" altLang="en-US" sz="1600" b="0">
                <a:solidFill>
                  <a:srgbClr val="4D4D4D"/>
                </a:solidFill>
                <a:ea typeface="HGPｺﾞｼｯｸE" panose="020B0900000000000000" pitchFamily="50" charset="-128"/>
              </a:rPr>
              <a:t>分ごとの降水強度分布、</a:t>
            </a:r>
            <a:r>
              <a:rPr lang="en-US" altLang="ja-JP" sz="1600" b="0">
                <a:solidFill>
                  <a:srgbClr val="4D4D4D"/>
                </a:solidFill>
                <a:ea typeface="HGPｺﾞｼｯｸE" panose="020B0900000000000000" pitchFamily="50" charset="-128"/>
              </a:rPr>
              <a:t>5</a:t>
            </a:r>
            <a:r>
              <a:rPr lang="ja-JP" altLang="en-US" sz="1600" b="0">
                <a:solidFill>
                  <a:srgbClr val="4D4D4D"/>
                </a:solidFill>
                <a:ea typeface="HGPｺﾞｼｯｸE" panose="020B0900000000000000" pitchFamily="50" charset="-128"/>
              </a:rPr>
              <a:t>分ごとの</a:t>
            </a:r>
            <a:r>
              <a:rPr lang="en-US" altLang="ja-JP" sz="1600" b="0">
                <a:solidFill>
                  <a:srgbClr val="4D4D4D"/>
                </a:solidFill>
                <a:ea typeface="HGPｺﾞｼｯｸE" panose="020B0900000000000000" pitchFamily="50" charset="-128"/>
              </a:rPr>
              <a:t>60</a:t>
            </a:r>
            <a:r>
              <a:rPr lang="ja-JP" altLang="en-US" sz="1600" b="0">
                <a:solidFill>
                  <a:srgbClr val="4D4D4D"/>
                </a:solidFill>
                <a:ea typeface="HGPｺﾞｼｯｸE" panose="020B0900000000000000" pitchFamily="50" charset="-128"/>
              </a:rPr>
              <a:t>分先までの降水強度分布の予測が表示されます。</a:t>
            </a:r>
          </a:p>
        </p:txBody>
      </p:sp>
      <p:sp>
        <p:nvSpPr>
          <p:cNvPr id="10247" name="Text Box 58"/>
          <p:cNvSpPr txBox="1">
            <a:spLocks noChangeArrowheads="1"/>
          </p:cNvSpPr>
          <p:nvPr/>
        </p:nvSpPr>
        <p:spPr bwMode="auto">
          <a:xfrm>
            <a:off x="3563938" y="873125"/>
            <a:ext cx="3959225" cy="590550"/>
          </a:xfrm>
          <a:prstGeom prst="rect">
            <a:avLst/>
          </a:prstGeom>
          <a:solidFill>
            <a:srgbClr val="FFCCCC"/>
          </a:solidFill>
          <a:ln w="9525" algn="ctr">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b="0">
                <a:ea typeface="HGPｺﾞｼｯｸE" panose="020B0900000000000000" pitchFamily="50" charset="-128"/>
              </a:rPr>
              <a:t>気象庁のウェブサイトでは、様々な情報が、リアルタイムで詳細に提供されています。</a:t>
            </a:r>
          </a:p>
        </p:txBody>
      </p:sp>
      <p:sp>
        <p:nvSpPr>
          <p:cNvPr id="10248" name="Text Box 73"/>
          <p:cNvSpPr txBox="1">
            <a:spLocks noChangeArrowheads="1"/>
          </p:cNvSpPr>
          <p:nvPr/>
        </p:nvSpPr>
        <p:spPr bwMode="auto">
          <a:xfrm>
            <a:off x="7235825" y="69850"/>
            <a:ext cx="1081088"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気象庁</a:t>
            </a:r>
          </a:p>
        </p:txBody>
      </p:sp>
      <p:pic>
        <p:nvPicPr>
          <p:cNvPr id="10249" name="図 2"/>
          <p:cNvPicPr>
            <a:picLocks noChangeAspect="1"/>
          </p:cNvPicPr>
          <p:nvPr/>
        </p:nvPicPr>
        <p:blipFill>
          <a:blip r:embed="rId3" cstate="print">
            <a:extLst>
              <a:ext uri="{28A0092B-C50C-407E-A947-70E740481C1C}">
                <a14:useLocalDpi xmlns:a14="http://schemas.microsoft.com/office/drawing/2010/main" val="0"/>
              </a:ext>
            </a:extLst>
          </a:blip>
          <a:srcRect t="6474" r="23988"/>
          <a:stretch>
            <a:fillRect/>
          </a:stretch>
        </p:blipFill>
        <p:spPr bwMode="auto">
          <a:xfrm>
            <a:off x="4716463" y="3032125"/>
            <a:ext cx="38830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28"/>
          <p:cNvSpPr txBox="1">
            <a:spLocks noChangeArrowheads="1"/>
          </p:cNvSpPr>
          <p:nvPr/>
        </p:nvSpPr>
        <p:spPr bwMode="auto">
          <a:xfrm>
            <a:off x="4524375" y="1773238"/>
            <a:ext cx="444023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0">
                <a:solidFill>
                  <a:srgbClr val="4D4D4D"/>
                </a:solidFill>
                <a:ea typeface="HGPｺﾞｼｯｸE" panose="020B0900000000000000" pitchFamily="50" charset="-128"/>
              </a:rPr>
              <a:t>●キキクル（警報の危険度分布）</a:t>
            </a:r>
            <a:endParaRPr lang="en-US" altLang="ja-JP" sz="1600" b="0">
              <a:solidFill>
                <a:srgbClr val="4D4D4D"/>
              </a:solidFill>
              <a:ea typeface="HGPｺﾞｼｯｸE" panose="020B0900000000000000" pitchFamily="50" charset="-128"/>
            </a:endParaRPr>
          </a:p>
          <a:p>
            <a:pPr eaLnBrk="1" hangingPunct="1">
              <a:spcBef>
                <a:spcPct val="0"/>
              </a:spcBef>
              <a:buFontTx/>
              <a:buNone/>
            </a:pPr>
            <a:r>
              <a:rPr lang="ja-JP" altLang="en-US" sz="1600" b="0">
                <a:solidFill>
                  <a:srgbClr val="4D4D4D"/>
                </a:solidFill>
                <a:ea typeface="HGPｺﾞｼｯｸE" panose="020B0900000000000000" pitchFamily="50" charset="-128"/>
              </a:rPr>
              <a:t>雨によって引き起こされる災害の危険度の高まりを評価・判断した危険度分布の予測が表示されます。</a:t>
            </a:r>
          </a:p>
        </p:txBody>
      </p:sp>
      <p:sp>
        <p:nvSpPr>
          <p:cNvPr id="10251" name="テキスト ボックス 32"/>
          <p:cNvSpPr txBox="1">
            <a:spLocks noChangeArrowheads="1"/>
          </p:cNvSpPr>
          <p:nvPr/>
        </p:nvSpPr>
        <p:spPr bwMode="auto">
          <a:xfrm>
            <a:off x="3698875" y="5805488"/>
            <a:ext cx="1451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r>
              <a:rPr lang="ja-JP" altLang="en-US" sz="1000" dirty="0" smtClean="0"/>
              <a:t>気象庁ウェブサイトから</a:t>
            </a:r>
            <a:endParaRPr lang="ja-JP" alt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0575"/>
            <a:ext cx="43434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9621CB91-003F-4436-AF5C-99DEDEA1B8F5}" type="slidenum">
              <a:rPr lang="en-US" altLang="ja-JP" sz="2400" smtClean="0">
                <a:latin typeface="Arial" panose="020B0604020202020204" pitchFamily="34" charset="0"/>
              </a:rPr>
              <a:pPr>
                <a:spcBef>
                  <a:spcPct val="0"/>
                </a:spcBef>
                <a:buFontTx/>
                <a:buNone/>
              </a:pPr>
              <a:t>8</a:t>
            </a:fld>
            <a:endParaRPr lang="en-US" altLang="ja-JP" sz="2400" smtClean="0">
              <a:latin typeface="Arial"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en-US" altLang="ja-JP" smtClean="0"/>
              <a:t>⑤</a:t>
            </a:r>
            <a:r>
              <a:rPr lang="ja-JP" altLang="en-US" smtClean="0"/>
              <a:t>水位情報</a:t>
            </a:r>
            <a:r>
              <a:rPr lang="ja-JP" altLang="en-US" sz="2000" smtClean="0"/>
              <a:t>　（インターネットから）</a:t>
            </a:r>
          </a:p>
        </p:txBody>
      </p:sp>
      <p:sp>
        <p:nvSpPr>
          <p:cNvPr id="11269" name="Text Box 25"/>
          <p:cNvSpPr txBox="1">
            <a:spLocks noChangeArrowheads="1"/>
          </p:cNvSpPr>
          <p:nvPr/>
        </p:nvSpPr>
        <p:spPr bwMode="auto">
          <a:xfrm>
            <a:off x="0" y="620713"/>
            <a:ext cx="766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0">
                <a:ea typeface="HG創英角ｺﾞｼｯｸUB" panose="020B0909000000000000" pitchFamily="49" charset="-128"/>
              </a:rPr>
              <a:t>洪水予報河川・水位周知河川</a:t>
            </a:r>
          </a:p>
        </p:txBody>
      </p:sp>
      <p:sp>
        <p:nvSpPr>
          <p:cNvPr id="11270" name="Text Box 89"/>
          <p:cNvSpPr txBox="1">
            <a:spLocks noChangeArrowheads="1"/>
          </p:cNvSpPr>
          <p:nvPr/>
        </p:nvSpPr>
        <p:spPr bwMode="auto">
          <a:xfrm>
            <a:off x="4572000" y="69850"/>
            <a:ext cx="1584325"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河川管理者</a:t>
            </a:r>
          </a:p>
        </p:txBody>
      </p:sp>
      <p:sp>
        <p:nvSpPr>
          <p:cNvPr id="11271" name="テキスト ボックス 15"/>
          <p:cNvSpPr txBox="1">
            <a:spLocks noChangeArrowheads="1"/>
          </p:cNvSpPr>
          <p:nvPr/>
        </p:nvSpPr>
        <p:spPr bwMode="auto">
          <a:xfrm>
            <a:off x="4764088" y="1622425"/>
            <a:ext cx="4221162" cy="4579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pPr>
              <a:lnSpc>
                <a:spcPts val="2000"/>
              </a:lnSpc>
              <a:spcBef>
                <a:spcPts val="963"/>
              </a:spcBef>
            </a:pPr>
            <a:r>
              <a:rPr lang="ja-JP" altLang="en-US" sz="1800">
                <a:solidFill>
                  <a:srgbClr val="FF0000"/>
                </a:solidFill>
              </a:rPr>
              <a:t>氾濫危険水位（特別警戒水位）</a:t>
            </a:r>
            <a:r>
              <a:rPr lang="ja-JP" altLang="en-US" sz="1800"/>
              <a:t>：</a:t>
            </a:r>
            <a:endParaRPr lang="en-US" altLang="ja-JP" sz="1800"/>
          </a:p>
          <a:p>
            <a:pPr>
              <a:lnSpc>
                <a:spcPts val="2000"/>
              </a:lnSpc>
              <a:spcBef>
                <a:spcPts val="600"/>
              </a:spcBef>
            </a:pPr>
            <a:r>
              <a:rPr lang="ja-JP" altLang="en-US" sz="1800"/>
              <a:t>　・市町村長の避難指示等の発令判断</a:t>
            </a:r>
            <a:endParaRPr lang="en-US" altLang="ja-JP" sz="1800"/>
          </a:p>
          <a:p>
            <a:pPr>
              <a:lnSpc>
                <a:spcPts val="2000"/>
              </a:lnSpc>
              <a:spcBef>
                <a:spcPts val="600"/>
              </a:spcBef>
            </a:pPr>
            <a:r>
              <a:rPr lang="en-US" altLang="ja-JP" sz="1800"/>
              <a:t> </a:t>
            </a:r>
            <a:r>
              <a:rPr lang="ja-JP" altLang="en-US" sz="1800"/>
              <a:t>　</a:t>
            </a:r>
            <a:r>
              <a:rPr lang="en-US" altLang="ja-JP" sz="1800"/>
              <a:t> </a:t>
            </a:r>
            <a:r>
              <a:rPr lang="ja-JP" altLang="en-US" sz="1800"/>
              <a:t>の目安</a:t>
            </a:r>
            <a:endParaRPr lang="en-US" altLang="ja-JP" sz="1800"/>
          </a:p>
          <a:p>
            <a:pPr>
              <a:lnSpc>
                <a:spcPts val="2000"/>
              </a:lnSpc>
              <a:spcBef>
                <a:spcPts val="600"/>
              </a:spcBef>
            </a:pPr>
            <a:r>
              <a:rPr lang="ja-JP" altLang="en-US" sz="1800"/>
              <a:t>　・住民の避難判断の参考になる水位</a:t>
            </a:r>
            <a:endParaRPr lang="en-US" altLang="ja-JP" sz="1800"/>
          </a:p>
          <a:p>
            <a:pPr>
              <a:lnSpc>
                <a:spcPts val="2000"/>
              </a:lnSpc>
              <a:spcBef>
                <a:spcPts val="600"/>
              </a:spcBef>
            </a:pPr>
            <a:endParaRPr lang="en-US" altLang="ja-JP" sz="1800"/>
          </a:p>
          <a:p>
            <a:pPr>
              <a:lnSpc>
                <a:spcPts val="2000"/>
              </a:lnSpc>
            </a:pPr>
            <a:r>
              <a:rPr lang="ja-JP" altLang="en-US" sz="1800">
                <a:solidFill>
                  <a:srgbClr val="FF0000"/>
                </a:solidFill>
              </a:rPr>
              <a:t>避難判断水位</a:t>
            </a:r>
            <a:r>
              <a:rPr lang="ja-JP" altLang="en-US" sz="1800"/>
              <a:t>：</a:t>
            </a:r>
            <a:endParaRPr lang="en-US" altLang="ja-JP" sz="1800"/>
          </a:p>
          <a:p>
            <a:pPr eaLnBrk="1" hangingPunct="1">
              <a:lnSpc>
                <a:spcPts val="2000"/>
              </a:lnSpc>
            </a:pPr>
            <a:r>
              <a:rPr lang="ja-JP" altLang="en-US" sz="1800">
                <a:solidFill>
                  <a:srgbClr val="000000"/>
                </a:solidFill>
              </a:rPr>
              <a:t>　・</a:t>
            </a:r>
            <a:r>
              <a:rPr lang="ja-JP" altLang="en-US" sz="1800"/>
              <a:t>市町村長の高齢者等避難等の発令</a:t>
            </a:r>
            <a:endParaRPr lang="en-US" altLang="ja-JP" sz="1800"/>
          </a:p>
          <a:p>
            <a:pPr eaLnBrk="1" hangingPunct="1">
              <a:lnSpc>
                <a:spcPts val="2000"/>
              </a:lnSpc>
            </a:pPr>
            <a:r>
              <a:rPr lang="en-US" altLang="ja-JP" sz="1800"/>
              <a:t>  </a:t>
            </a:r>
            <a:r>
              <a:rPr lang="ja-JP" altLang="en-US" sz="1800"/>
              <a:t>　判断の目安</a:t>
            </a:r>
            <a:endParaRPr lang="en-US" altLang="ja-JP" sz="1800"/>
          </a:p>
          <a:p>
            <a:pPr eaLnBrk="1" hangingPunct="1">
              <a:lnSpc>
                <a:spcPts val="2000"/>
              </a:lnSpc>
            </a:pPr>
            <a:r>
              <a:rPr lang="ja-JP" altLang="en-US" sz="1800"/>
              <a:t>　・住民の氾濫に関する情報への注意</a:t>
            </a:r>
            <a:endParaRPr lang="en-US" altLang="ja-JP" sz="1800"/>
          </a:p>
          <a:p>
            <a:pPr eaLnBrk="1" hangingPunct="1">
              <a:lnSpc>
                <a:spcPts val="2000"/>
              </a:lnSpc>
            </a:pPr>
            <a:r>
              <a:rPr lang="en-US" altLang="ja-JP" sz="1800"/>
              <a:t> </a:t>
            </a:r>
            <a:r>
              <a:rPr lang="ja-JP" altLang="en-US" sz="1800"/>
              <a:t>　 喚起</a:t>
            </a:r>
            <a:endParaRPr lang="en-US" altLang="ja-JP" sz="1800"/>
          </a:p>
          <a:p>
            <a:pPr>
              <a:lnSpc>
                <a:spcPts val="2000"/>
              </a:lnSpc>
            </a:pPr>
            <a:endParaRPr lang="en-US" altLang="ja-JP" sz="1800">
              <a:solidFill>
                <a:srgbClr val="FF9900"/>
              </a:solidFill>
            </a:endParaRPr>
          </a:p>
          <a:p>
            <a:pPr>
              <a:lnSpc>
                <a:spcPts val="2000"/>
              </a:lnSpc>
            </a:pPr>
            <a:r>
              <a:rPr lang="ja-JP" altLang="en-US" sz="1800">
                <a:solidFill>
                  <a:srgbClr val="FF9900"/>
                </a:solidFill>
              </a:rPr>
              <a:t>氾濫注意水位</a:t>
            </a:r>
            <a:r>
              <a:rPr lang="ja-JP" altLang="en-US" sz="1800"/>
              <a:t>：</a:t>
            </a:r>
            <a:endParaRPr lang="en-US" altLang="ja-JP" sz="1800"/>
          </a:p>
          <a:p>
            <a:pPr>
              <a:lnSpc>
                <a:spcPts val="2000"/>
              </a:lnSpc>
            </a:pPr>
            <a:r>
              <a:rPr lang="ja-JP" altLang="en-US" sz="1800">
                <a:solidFill>
                  <a:srgbClr val="000000"/>
                </a:solidFill>
                <a:latin typeface="Arial" panose="020B0604020202020204" pitchFamily="34" charset="0"/>
              </a:rPr>
              <a:t>　・</a:t>
            </a:r>
            <a:r>
              <a:rPr lang="ja-JP" altLang="en-US" sz="1800"/>
              <a:t>水防団の出動の目安</a:t>
            </a:r>
            <a:endParaRPr lang="en-US" altLang="ja-JP" sz="1800"/>
          </a:p>
          <a:p>
            <a:pPr>
              <a:lnSpc>
                <a:spcPts val="2000"/>
              </a:lnSpc>
            </a:pPr>
            <a:endParaRPr lang="en-US" altLang="ja-JP" sz="1800">
              <a:solidFill>
                <a:srgbClr val="0070C0"/>
              </a:solidFill>
            </a:endParaRPr>
          </a:p>
          <a:p>
            <a:pPr>
              <a:lnSpc>
                <a:spcPts val="2000"/>
              </a:lnSpc>
            </a:pPr>
            <a:r>
              <a:rPr lang="ja-JP" altLang="en-US" sz="1800">
                <a:solidFill>
                  <a:srgbClr val="0070C0"/>
                </a:solidFill>
              </a:rPr>
              <a:t>水防団待機水位</a:t>
            </a:r>
            <a:r>
              <a:rPr lang="ja-JP" altLang="en-US" sz="1800"/>
              <a:t>：</a:t>
            </a:r>
            <a:endParaRPr lang="en-US" altLang="ja-JP" sz="1800"/>
          </a:p>
          <a:p>
            <a:pPr>
              <a:lnSpc>
                <a:spcPts val="2000"/>
              </a:lnSpc>
              <a:spcBef>
                <a:spcPts val="600"/>
              </a:spcBef>
            </a:pPr>
            <a:r>
              <a:rPr lang="ja-JP" altLang="en-US" sz="1800">
                <a:solidFill>
                  <a:srgbClr val="000000"/>
                </a:solidFill>
              </a:rPr>
              <a:t>　・</a:t>
            </a:r>
            <a:r>
              <a:rPr lang="ja-JP" altLang="en-US" sz="1800"/>
              <a:t>水防団が出動のために待機する水位     </a:t>
            </a:r>
            <a:endParaRPr lang="en-US" altLang="ja-JP" sz="1800"/>
          </a:p>
        </p:txBody>
      </p:sp>
      <p:sp>
        <p:nvSpPr>
          <p:cNvPr id="11272" name="テキスト ボックス 17"/>
          <p:cNvSpPr txBox="1">
            <a:spLocks noChangeArrowheads="1"/>
          </p:cNvSpPr>
          <p:nvPr/>
        </p:nvSpPr>
        <p:spPr bwMode="auto">
          <a:xfrm>
            <a:off x="2270125" y="6021388"/>
            <a:ext cx="1719263" cy="338137"/>
          </a:xfrm>
          <a:prstGeom prst="rect">
            <a:avLst/>
          </a:prstGeom>
          <a:solidFill>
            <a:srgbClr val="FFFF00"/>
          </a:solidFill>
          <a:ln w="9525">
            <a:solidFill>
              <a:schemeClr val="tx1"/>
            </a:solidFill>
            <a:miter lim="800000"/>
            <a:headEnd/>
            <a:tailEnd/>
          </a:ln>
        </p:spPr>
        <p:txBody>
          <a:bodyPr>
            <a:spAutoFit/>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600">
                <a:solidFill>
                  <a:srgbClr val="0070C0"/>
                </a:solidFill>
              </a:rPr>
              <a:t>水防団待機水位</a:t>
            </a:r>
          </a:p>
        </p:txBody>
      </p:sp>
      <p:cxnSp>
        <p:nvCxnSpPr>
          <p:cNvPr id="23" name="直線コネクタ 22"/>
          <p:cNvCxnSpPr/>
          <p:nvPr/>
        </p:nvCxnSpPr>
        <p:spPr>
          <a:xfrm>
            <a:off x="2339975" y="4037013"/>
            <a:ext cx="2124075" cy="0"/>
          </a:xfrm>
          <a:prstGeom prst="line">
            <a:avLst/>
          </a:prstGeom>
          <a:ln>
            <a:solidFill>
              <a:schemeClr val="tx1"/>
            </a:solidFill>
            <a:prstDash val="lgDashDotDot"/>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cxnSpLocks/>
            <a:stCxn id="11272" idx="0"/>
          </p:cNvCxnSpPr>
          <p:nvPr/>
        </p:nvCxnSpPr>
        <p:spPr>
          <a:xfrm flipV="1">
            <a:off x="3128963" y="4043363"/>
            <a:ext cx="219075" cy="1978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DFAD8A39-2F1B-4613-90F4-5B8D72DA6AC6}" type="slidenum">
              <a:rPr lang="en-US" altLang="ja-JP" sz="2400" smtClean="0">
                <a:latin typeface="Arial" panose="020B0604020202020204" pitchFamily="34" charset="0"/>
              </a:rPr>
              <a:pPr>
                <a:spcBef>
                  <a:spcPct val="0"/>
                </a:spcBef>
                <a:buFontTx/>
                <a:buNone/>
              </a:pPr>
              <a:t>9</a:t>
            </a:fld>
            <a:endParaRPr lang="en-US" altLang="ja-JP" sz="2400" smtClean="0">
              <a:latin typeface="Arial" panose="020B0604020202020204" pitchFamily="34" charset="0"/>
            </a:endParaRPr>
          </a:p>
        </p:txBody>
      </p:sp>
      <p:sp>
        <p:nvSpPr>
          <p:cNvPr id="12291" name="Rectangle 2"/>
          <p:cNvSpPr>
            <a:spLocks noGrp="1" noChangeArrowheads="1"/>
          </p:cNvSpPr>
          <p:nvPr>
            <p:ph type="title"/>
          </p:nvPr>
        </p:nvSpPr>
        <p:spPr/>
        <p:txBody>
          <a:bodyPr/>
          <a:lstStyle/>
          <a:p>
            <a:pPr eaLnBrk="1" hangingPunct="1"/>
            <a:r>
              <a:rPr lang="en-US" altLang="ja-JP" smtClean="0"/>
              <a:t>⑤</a:t>
            </a:r>
            <a:r>
              <a:rPr lang="ja-JP" altLang="en-US" smtClean="0"/>
              <a:t>水位情報</a:t>
            </a:r>
          </a:p>
        </p:txBody>
      </p:sp>
      <p:sp>
        <p:nvSpPr>
          <p:cNvPr id="12292" name="Rectangle 3"/>
          <p:cNvSpPr>
            <a:spLocks noGrp="1" noChangeArrowheads="1"/>
          </p:cNvSpPr>
          <p:nvPr>
            <p:ph type="body" idx="1"/>
          </p:nvPr>
        </p:nvSpPr>
        <p:spPr>
          <a:xfrm>
            <a:off x="539750" y="1700213"/>
            <a:ext cx="8064500" cy="4114800"/>
          </a:xfrm>
          <a:noFill/>
          <a:ln cap="flat" algn="ctr">
            <a:solidFill>
              <a:schemeClr val="bg2"/>
            </a:solidFill>
            <a:miter lim="800000"/>
            <a:headEnd/>
            <a:tailEnd/>
          </a:ln>
        </p:spPr>
        <p:txBody>
          <a:bodyPr/>
          <a:lstStyle/>
          <a:p>
            <a:pPr marL="0" indent="0" eaLnBrk="1" hangingPunct="1">
              <a:spcBef>
                <a:spcPct val="50000"/>
              </a:spcBef>
              <a:buFontTx/>
              <a:buNone/>
            </a:pPr>
            <a:r>
              <a:rPr lang="ja-JP" altLang="en-US" sz="2400" smtClean="0">
                <a:solidFill>
                  <a:srgbClr val="969696"/>
                </a:solidFill>
              </a:rPr>
              <a:t>市町村で水位監視システムを保有している場合は、その見方などをここにまとめましょう。</a:t>
            </a:r>
          </a:p>
        </p:txBody>
      </p:sp>
      <p:sp>
        <p:nvSpPr>
          <p:cNvPr id="12293" name="Text Box 4"/>
          <p:cNvSpPr txBox="1">
            <a:spLocks noChangeArrowheads="1"/>
          </p:cNvSpPr>
          <p:nvPr/>
        </p:nvSpPr>
        <p:spPr bwMode="auto">
          <a:xfrm>
            <a:off x="2195513" y="69850"/>
            <a:ext cx="1152525"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b="0">
                <a:ea typeface="HGPｺﾞｼｯｸM" panose="020B0600000000000000" pitchFamily="50" charset="-128"/>
              </a:rPr>
              <a:t>市町村</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HGP創英角ｺﾞｼｯｸUB"/>
        <a:ea typeface="HGP創英角ｺﾞｼｯｸUB"/>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5999</TotalTime>
  <Words>1586</Words>
  <Application>Microsoft Office PowerPoint</Application>
  <PresentationFormat>画面に合わせる (4:3)</PresentationFormat>
  <Paragraphs>241</Paragraphs>
  <Slides>13</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HGPｺﾞｼｯｸE</vt:lpstr>
      <vt:lpstr>HGPｺﾞｼｯｸM</vt:lpstr>
      <vt:lpstr>HGP創英角ｺﾞｼｯｸUB</vt:lpstr>
      <vt:lpstr>HGP創英角ﾎﾟｯﾌﾟ体</vt:lpstr>
      <vt:lpstr>HGSｺﾞｼｯｸE</vt:lpstr>
      <vt:lpstr>HG創英角ｺﾞｼｯｸUB</vt:lpstr>
      <vt:lpstr>ＭＳ Ｐゴシック</vt:lpstr>
      <vt:lpstr>ＭＳ Ｐ明朝</vt:lpstr>
      <vt:lpstr>Arial</vt:lpstr>
      <vt:lpstr>Times New Roman</vt:lpstr>
      <vt:lpstr>標準デザイン</vt:lpstr>
      <vt:lpstr>勉強資料「命を守る情報について」 </vt:lpstr>
      <vt:lpstr>地震とは違う！　水害に潜む危険</vt:lpstr>
      <vt:lpstr>命を守る情報の分類</vt:lpstr>
      <vt:lpstr>①雨量情報　（軒先から、テレビ・ラジオの天気予報から）</vt:lpstr>
      <vt:lpstr>②注意報・警報　（テレビ・ラジオから）</vt:lpstr>
      <vt:lpstr>③洪水予報　（テレビ・ラジオから）</vt:lpstr>
      <vt:lpstr>④リアルタイムで詳細な気象情報　（インターネットから）</vt:lpstr>
      <vt:lpstr>⑤水位情報　（インターネットから）</vt:lpstr>
      <vt:lpstr>⑤水位情報</vt:lpstr>
      <vt:lpstr>⑥避難情報　（広報車、同報無線、電話連絡等から）</vt:lpstr>
      <vt:lpstr>⑥避難情報　□□市の避難情報発令の基準</vt:lpstr>
      <vt:lpstr>おわりに　過去の水害事例の状況に応じて考えられる行動</vt:lpstr>
      <vt:lpstr>PowerPoint プレゼンテーション</vt:lpstr>
    </vt:vector>
  </TitlesOfParts>
  <Company>株式会社UFJ総合研究所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ykondo</dc:creator>
  <cp:lastModifiedBy>oa</cp:lastModifiedBy>
  <cp:revision>234</cp:revision>
  <cp:lastPrinted>2022-01-28T06:26:31Z</cp:lastPrinted>
  <dcterms:created xsi:type="dcterms:W3CDTF">2007-10-26T10:38:08Z</dcterms:created>
  <dcterms:modified xsi:type="dcterms:W3CDTF">2022-01-28T08:45:41Z</dcterms:modified>
</cp:coreProperties>
</file>