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6"/>
  </p:notesMasterIdLst>
  <p:handoutMasterIdLst>
    <p:handoutMasterId r:id="rId37"/>
  </p:handoutMasterIdLst>
  <p:sldIdLst>
    <p:sldId id="358" r:id="rId2"/>
    <p:sldId id="359" r:id="rId3"/>
    <p:sldId id="308" r:id="rId4"/>
    <p:sldId id="325" r:id="rId5"/>
    <p:sldId id="313" r:id="rId6"/>
    <p:sldId id="322" r:id="rId7"/>
    <p:sldId id="342" r:id="rId8"/>
    <p:sldId id="328" r:id="rId9"/>
    <p:sldId id="350" r:id="rId10"/>
    <p:sldId id="349" r:id="rId11"/>
    <p:sldId id="343" r:id="rId12"/>
    <p:sldId id="361" r:id="rId13"/>
    <p:sldId id="329" r:id="rId14"/>
    <p:sldId id="344" r:id="rId15"/>
    <p:sldId id="332" r:id="rId16"/>
    <p:sldId id="334" r:id="rId17"/>
    <p:sldId id="335" r:id="rId18"/>
    <p:sldId id="336" r:id="rId19"/>
    <p:sldId id="353" r:id="rId20"/>
    <p:sldId id="354" r:id="rId21"/>
    <p:sldId id="355" r:id="rId22"/>
    <p:sldId id="356" r:id="rId23"/>
    <p:sldId id="357" r:id="rId24"/>
    <p:sldId id="345" r:id="rId25"/>
    <p:sldId id="346" r:id="rId26"/>
    <p:sldId id="337" r:id="rId27"/>
    <p:sldId id="338" r:id="rId28"/>
    <p:sldId id="352" r:id="rId29"/>
    <p:sldId id="340" r:id="rId30"/>
    <p:sldId id="348" r:id="rId31"/>
    <p:sldId id="347" r:id="rId32"/>
    <p:sldId id="339" r:id="rId33"/>
    <p:sldId id="362" r:id="rId34"/>
    <p:sldId id="360" r:id="rId3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00FF"/>
    <a:srgbClr val="FFFFD9"/>
    <a:srgbClr val="FFF2CC"/>
    <a:srgbClr val="003300"/>
    <a:srgbClr val="006666"/>
    <a:srgbClr val="000099"/>
    <a:srgbClr val="0033CC"/>
    <a:srgbClr val="FF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91" autoAdjust="0"/>
  </p:normalViewPr>
  <p:slideViewPr>
    <p:cSldViewPr snapToGrid="0">
      <p:cViewPr varScale="1">
        <p:scale>
          <a:sx n="107" d="100"/>
          <a:sy n="107" d="100"/>
        </p:scale>
        <p:origin x="163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FC2F45D8-BBB6-4BE3-AC95-022871A686F0}" type="datetimeFigureOut">
              <a:rPr kumimoji="1" lang="ja-JP" altLang="en-US" smtClean="0"/>
              <a:t>2021/3/31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2489D2AE-4BF9-4831-B793-85A2EA79149B}" type="slidenum">
              <a:rPr kumimoji="1" lang="ja-JP" altLang="en-US" smtClean="0"/>
              <a:t>‹#›</a:t>
            </a:fld>
            <a:endParaRPr kumimoji="1" lang="ja-JP" altLang="en-US"/>
          </a:p>
        </p:txBody>
      </p:sp>
    </p:spTree>
    <p:extLst>
      <p:ext uri="{BB962C8B-B14F-4D97-AF65-F5344CB8AC3E}">
        <p14:creationId xmlns:p14="http://schemas.microsoft.com/office/powerpoint/2010/main" val="240237788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BA1BA06-603B-4D05-A281-178053563CE5}"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7F22DCE-B4E1-4CC7-8686-61298EC3823F}" type="slidenum">
              <a:rPr kumimoji="1" lang="ja-JP" altLang="en-US" smtClean="0"/>
              <a:t>‹#›</a:t>
            </a:fld>
            <a:endParaRPr kumimoji="1" lang="ja-JP" altLang="en-US"/>
          </a:p>
        </p:txBody>
      </p:sp>
    </p:spTree>
    <p:extLst>
      <p:ext uri="{BB962C8B-B14F-4D97-AF65-F5344CB8AC3E}">
        <p14:creationId xmlns:p14="http://schemas.microsoft.com/office/powerpoint/2010/main" val="366689454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35152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98414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480073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090912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50816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4022372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89681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196438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293603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085755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06387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135826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E12BD3-CC07-4139-B6EC-E4270D04A798}" type="slidenum">
              <a:rPr kumimoji="1" lang="ja-JP" altLang="en-US" smtClean="0"/>
              <a:t>‹#›</a:t>
            </a:fld>
            <a:endParaRPr kumimoji="1" lang="ja-JP" altLang="en-US"/>
          </a:p>
        </p:txBody>
      </p:sp>
    </p:spTree>
    <p:extLst>
      <p:ext uri="{BB962C8B-B14F-4D97-AF65-F5344CB8AC3E}">
        <p14:creationId xmlns:p14="http://schemas.microsoft.com/office/powerpoint/2010/main" val="23977906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25163" y="572132"/>
            <a:ext cx="9082977" cy="1542014"/>
          </a:xfrm>
          <a:prstGeom prst="roundRect">
            <a:avLst>
              <a:gd name="adj" fmla="val 9059"/>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所得制限あり</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（年収約</a:t>
            </a:r>
            <a:r>
              <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370</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万円以下が対象）</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・肝がん・重度肝硬変の</a:t>
            </a: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入院医療のみ</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が対象（通院は対象外）</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2563" marR="0" lvl="0" indent="-182563"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公費による助成の対象となるのは、</a:t>
            </a: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入院４月目</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以降であって高額療養費制度を適用した後の自己負担</a:t>
            </a:r>
            <a:r>
              <a:rPr kumimoji="0"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額</a:t>
            </a:r>
            <a:r>
              <a:rPr kumimoji="0"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(※1)</a:t>
            </a:r>
            <a:endParaRPr kumimoji="0"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患者の自己負担が月額１万円となるよう</a:t>
            </a: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高額療養費の限度額と１万円との差額を公費で</a:t>
            </a:r>
            <a:r>
              <a:rPr kumimoji="0" lang="ja-JP" altLang="en-US" sz="14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助成。</a:t>
            </a:r>
            <a:endParaRPr kumimoji="0" lang="en-US" altLang="ja-JP" sz="16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538163" marR="0" lvl="0" indent="-538163" algn="l" defTabSz="4572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１：入院で過去</a:t>
            </a:r>
            <a:r>
              <a:rPr kumimoji="0"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１年間で高額療養費の限度額を超えた月が既に３月以上ある場合に、入院４月目以降に高額療養費の限度額を超えた月に</a:t>
            </a:r>
            <a:r>
              <a:rPr kumimoji="0"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係る医療費</a:t>
            </a:r>
            <a:r>
              <a:rPr kumimoji="0"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に対し、公費負担を行う</a:t>
            </a:r>
            <a:r>
              <a:rPr kumimoji="0"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p:cNvSpPr txBox="1"/>
          <p:nvPr/>
        </p:nvSpPr>
        <p:spPr>
          <a:xfrm>
            <a:off x="0" y="0"/>
            <a:ext cx="9144000" cy="369332"/>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肝がん・重度肝硬変治療研究促進</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事業の見直しの概要</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4" name="正方形/長方形 13"/>
          <p:cNvSpPr/>
          <p:nvPr/>
        </p:nvSpPr>
        <p:spPr>
          <a:xfrm>
            <a:off x="0" y="400266"/>
            <a:ext cx="2017059"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現行制度の要件</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0" y="2178424"/>
            <a:ext cx="9144000" cy="4679575"/>
          </a:xfrm>
          <a:prstGeom prst="rect">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none" tIns="108000" bIns="108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0" name="角丸四角形 19"/>
          <p:cNvSpPr/>
          <p:nvPr/>
        </p:nvSpPr>
        <p:spPr>
          <a:xfrm>
            <a:off x="45427" y="4787805"/>
            <a:ext cx="9034126" cy="1487489"/>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○１か月間</a:t>
            </a:r>
            <a:r>
              <a:rPr kumimoji="1"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の肝がん・重度肝硬変治療研究促進</a:t>
            </a: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事業の対象となる医療費が高額療養費の限度額を超えた対象月数が助成月を含み過去１２か月以内に３回以上</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４</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ある場合に助成します。</a:t>
            </a:r>
            <a:endParaRPr kumimoji="1" lang="en-US" altLang="ja-JP"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４</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：要件変更前は４回以上。</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○３回以上をカウントする際の入院</a:t>
            </a:r>
            <a:r>
              <a:rPr kumimoji="0"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と通院</a:t>
            </a:r>
            <a:r>
              <a:rPr kumimoji="0"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の組み合わせ</a:t>
            </a:r>
            <a:r>
              <a:rPr kumimoji="0" lang="ja-JP" altLang="en-US"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は</a:t>
            </a:r>
            <a:r>
              <a:rPr kumimoji="0"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問いません。</a:t>
            </a:r>
            <a:endParaRPr kumimoji="0" lang="en-US" altLang="ja-JP" sz="1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①</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入院、②入院、③入院　・　①入院、②入院、③通院　・　①入院、②通院、③入院</a:t>
            </a:r>
            <a:endParaRPr kumimoji="0"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0"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①</a:t>
            </a:r>
            <a:r>
              <a:rPr kumimoji="0"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通院、②通院、③通院　・　①通院、②通院、③入院　・　①通院、②入院、③通院　　など</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1" name="角丸四角形 20"/>
          <p:cNvSpPr/>
          <p:nvPr/>
        </p:nvSpPr>
        <p:spPr>
          <a:xfrm>
            <a:off x="36461" y="2693704"/>
            <a:ext cx="9061022" cy="1719348"/>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○「分子標的薬を用いた化学療法」又は「肝動注化学療法」による通院治療</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a:t>
            </a: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を本事業の対象に追加します。</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(※3)</a:t>
            </a:r>
            <a:endParaRPr kumimoji="1" lang="en-US" altLang="ja-JP"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627063" marR="0" lvl="0" indent="-627063"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a:t>
            </a:r>
            <a:r>
              <a:rPr kumimoji="1" lang="zh-TW"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「肝動注化学療法</a:t>
            </a:r>
            <a:r>
              <a:rPr kumimoji="1" lang="zh-TW"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を通院治療で行うケースは少ないことから簡略化のため、この説明資料では以下「</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分子標的薬を用いた化学療法</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」とのみ記載しますが、</a:t>
            </a:r>
            <a:r>
              <a:rPr kumimoji="1" lang="zh-TW"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zh-TW"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肝動注化学療法</a:t>
            </a:r>
            <a:r>
              <a:rPr kumimoji="1" lang="zh-TW"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も同様の扱いですので、御留意下さい。</a:t>
            </a:r>
            <a:endPar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627063" marR="0" lvl="0" indent="-627063"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３</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通院により「分子標的薬を用いた化学療法」を導入するに当たり、通常、まず入院によりこの療法を行い、副作用の有無の確認等がなされた後、通院による治療が開始されますが、この導入の際の入院治療は、その後の通院治療に必要なものですので、本事業においては、通院治療と一体のものとして取扱います</a:t>
            </a:r>
            <a:r>
              <a:rPr kumimoji="1" lang="ja-JP" altLang="en-US" sz="105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○助成や月数要件のカウントの際に対象となる通院治療の医療費は「外来診療に係る費用」と「薬剤に係る費用」です。</a:t>
            </a:r>
            <a:endParaRPr kumimoji="1" lang="en-US" altLang="ja-JP"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 name="正方形/長方形 21"/>
          <p:cNvSpPr/>
          <p:nvPr/>
        </p:nvSpPr>
        <p:spPr>
          <a:xfrm>
            <a:off x="0" y="4609197"/>
            <a:ext cx="4526281" cy="338554"/>
          </a:xfrm>
          <a:prstGeom prst="rect">
            <a:avLst/>
          </a:prstGeom>
          <a:solidFill>
            <a:schemeClr val="accent5"/>
          </a:solidFill>
          <a:ln w="28575">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２．対象月数の短縮について（要件変更）</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0" y="2518704"/>
            <a:ext cx="4526280" cy="338554"/>
          </a:xfrm>
          <a:prstGeom prst="rect">
            <a:avLst/>
          </a:prstGeom>
          <a:solidFill>
            <a:schemeClr val="accent5"/>
          </a:solidFill>
          <a:ln w="28575">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１．通院治療の対象化について（新規）</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10" name="正方形/長方形 9"/>
          <p:cNvSpPr/>
          <p:nvPr/>
        </p:nvSpPr>
        <p:spPr>
          <a:xfrm>
            <a:off x="0" y="2199776"/>
            <a:ext cx="2017060" cy="282729"/>
          </a:xfrm>
          <a:prstGeom prst="rect">
            <a:avLst/>
          </a:prstGeom>
          <a:noFill/>
          <a:ln w="28575">
            <a:solidFill>
              <a:schemeClr val="accent1"/>
            </a:solidFill>
          </a:ln>
        </p:spPr>
        <p:style>
          <a:lnRef idx="2">
            <a:schemeClr val="accent1"/>
          </a:lnRef>
          <a:fillRef idx="1">
            <a:schemeClr val="lt1"/>
          </a:fillRef>
          <a:effectRef idx="0">
            <a:schemeClr val="accent1"/>
          </a:effectRef>
          <a:fontRef idx="minor">
            <a:schemeClr val="dk1"/>
          </a:fontRef>
        </p:style>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見直し（案）</a:t>
            </a:r>
            <a:endParaRPr kumimoji="0"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4" name="正方形/長方形 23"/>
          <p:cNvSpPr/>
          <p:nvPr/>
        </p:nvSpPr>
        <p:spPr>
          <a:xfrm>
            <a:off x="45427" y="6312279"/>
            <a:ext cx="8659302" cy="523220"/>
          </a:xfrm>
          <a:prstGeom prst="rect">
            <a:avLst/>
          </a:prstGeom>
        </p:spPr>
        <p:txBody>
          <a:bodyPr wrap="square">
            <a:spAutoFit/>
          </a:bodyPr>
          <a:lstStyle/>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⇒上記の見直しを行った上で、</a:t>
            </a:r>
            <a:r>
              <a:rPr kumimoji="0" lang="ja-JP" altLang="en-US" sz="14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本事業の</a:t>
            </a:r>
            <a:r>
              <a:rPr kumimoji="0" lang="ja-JP" altLang="en-US" sz="14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対象医療について、高額療養費の限度額を超えた入院又</a:t>
            </a:r>
            <a:r>
              <a:rPr kumimoji="0" lang="ja-JP" altLang="en-US" sz="1400" b="1" i="0" u="sng" strike="noStrike" kern="120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cs typeface="+mn-cs"/>
              </a:rPr>
              <a:t>は通院に係る３月目</a:t>
            </a:r>
            <a:r>
              <a:rPr kumimoji="0" lang="ja-JP" altLang="en-US" sz="1400" b="1"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以降の患者の自己負担額が１万円となるよう</a:t>
            </a:r>
            <a:r>
              <a:rPr kumimoji="0" lang="ja-JP" altLang="en-US" sz="14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、公費助成します</a:t>
            </a:r>
            <a:r>
              <a:rPr kumimoji="0"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スライド番号プレースホルダー 2"/>
          <p:cNvSpPr>
            <a:spLocks noGrp="1"/>
          </p:cNvSpPr>
          <p:nvPr>
            <p:ph type="sldNum" sz="quarter" idx="12"/>
          </p:nvPr>
        </p:nvSpPr>
        <p:spPr>
          <a:xfrm>
            <a:off x="8382000" y="6393922"/>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7761744" y="23393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1828196" y="61555"/>
            <a:ext cx="1362634" cy="307777"/>
          </a:xfrm>
          <a:prstGeom prst="rect">
            <a:avLst/>
          </a:prstGeom>
          <a:solidFill>
            <a:srgbClr val="FFFF0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tx1"/>
                </a:solidFill>
                <a:latin typeface="メイリオ" panose="020B0604030504040204" pitchFamily="50" charset="-128"/>
                <a:ea typeface="メイリオ" panose="020B0604030504040204" pitchFamily="50" charset="-128"/>
              </a:rPr>
              <a:t>別添２</a:t>
            </a:r>
            <a:endParaRPr lang="en-US" altLang="ja-JP" sz="14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06738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32422" y="1965540"/>
            <a:ext cx="8871310" cy="1908385"/>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a:t>
            </a:r>
            <a:r>
              <a:rPr kumimoji="1" lang="ja-JP" altLang="en-US" b="1" dirty="0">
                <a:solidFill>
                  <a:prstClr val="white"/>
                </a:solidFill>
                <a:latin typeface="メイリオ" panose="020B0604030504040204" pitchFamily="50" charset="-128"/>
                <a:ea typeface="メイリオ" panose="020B0604030504040204" pitchFamily="50" charset="-128"/>
              </a:rPr>
              <a:t>②（月数</a:t>
            </a:r>
            <a:r>
              <a:rPr kumimoji="1" lang="ja-JP" altLang="en-US" b="1" dirty="0" smtClean="0">
                <a:solidFill>
                  <a:prstClr val="white"/>
                </a:solidFill>
                <a:latin typeface="メイリオ" panose="020B0604030504040204" pitchFamily="50" charset="-128"/>
                <a:ea typeface="メイリオ" panose="020B0604030504040204" pitchFamily="50" charset="-128"/>
              </a:rPr>
              <a:t>カウント欄</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Ｂ欄</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7" name="角丸四角形吹き出し 6"/>
          <p:cNvSpPr/>
          <p:nvPr/>
        </p:nvSpPr>
        <p:spPr>
          <a:xfrm>
            <a:off x="9525" y="613932"/>
            <a:ext cx="9117105" cy="991464"/>
          </a:xfrm>
          <a:prstGeom prst="wedgeRoundRectCallout">
            <a:avLst>
              <a:gd name="adj1" fmla="val -24916"/>
              <a:gd name="adj2" fmla="val 14479"/>
              <a:gd name="adj3" fmla="val 16667"/>
            </a:avLst>
          </a:prstGeom>
          <a:solidFill>
            <a:schemeClr val="accent4">
              <a:lumMod val="20000"/>
              <a:lumOff val="80000"/>
            </a:schemeClr>
          </a:solidFill>
          <a:ln w="34925" cmpd="dbl">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82563" indent="-182563"/>
            <a:r>
              <a:rPr kumimoji="1" lang="ja-JP" altLang="en-US" sz="1400" b="1" dirty="0" smtClean="0">
                <a:solidFill>
                  <a:schemeClr val="tx1"/>
                </a:solidFill>
              </a:rPr>
              <a:t>○Ｂ欄</a:t>
            </a:r>
            <a:r>
              <a:rPr kumimoji="1" lang="ja-JP" altLang="en-US" sz="1400" b="1" dirty="0">
                <a:solidFill>
                  <a:schemeClr val="tx1"/>
                </a:solidFill>
              </a:rPr>
              <a:t>に診療月を含む過去１２か月以内に</a:t>
            </a:r>
            <a:r>
              <a:rPr kumimoji="1" lang="ja-JP" altLang="en-US" sz="1400" b="1" dirty="0" err="1" smtClean="0">
                <a:solidFill>
                  <a:schemeClr val="tx1"/>
                </a:solidFill>
              </a:rPr>
              <a:t>〇</a:t>
            </a:r>
            <a:r>
              <a:rPr kumimoji="1" lang="ja-JP" altLang="en-US" sz="1400" b="1" dirty="0" smtClean="0">
                <a:solidFill>
                  <a:schemeClr val="tx1"/>
                </a:solidFill>
              </a:rPr>
              <a:t>、△</a:t>
            </a:r>
            <a:r>
              <a:rPr kumimoji="1" lang="ja-JP" altLang="en-US" sz="1400" b="1" dirty="0">
                <a:solidFill>
                  <a:schemeClr val="tx1"/>
                </a:solidFill>
              </a:rPr>
              <a:t>、▲いずれ</a:t>
            </a:r>
            <a:r>
              <a:rPr kumimoji="1" lang="ja-JP" altLang="en-US" sz="1400" b="1" dirty="0" smtClean="0">
                <a:solidFill>
                  <a:schemeClr val="tx1"/>
                </a:solidFill>
              </a:rPr>
              <a:t>かの印のある月が計３回以上</a:t>
            </a:r>
            <a:r>
              <a:rPr kumimoji="1" lang="ja-JP" altLang="en-US" sz="1400" b="1" dirty="0">
                <a:solidFill>
                  <a:schemeClr val="tx1"/>
                </a:solidFill>
              </a:rPr>
              <a:t>ある場合、本事業の助成対象となります。</a:t>
            </a:r>
          </a:p>
          <a:p>
            <a:pPr marL="268288" indent="-268288"/>
            <a:r>
              <a:rPr kumimoji="1" lang="ja-JP" altLang="en-US" sz="1200" dirty="0" smtClean="0">
                <a:solidFill>
                  <a:schemeClr val="tx1"/>
                </a:solidFill>
              </a:rPr>
              <a:t>　・以下の例では、Ｒ４年４月に係る助成の可否を判断する場合、４月の△印と４月を含めて遡った１２か月以内にＲ３年１０月及び１２月の△印で３回に達するため助成対象となります。</a:t>
            </a:r>
            <a:endParaRPr kumimoji="1" lang="ja-JP" altLang="en-US" sz="1200" dirty="0">
              <a:solidFill>
                <a:schemeClr val="tx1"/>
              </a:solidFill>
            </a:endParaRPr>
          </a:p>
        </p:txBody>
      </p:sp>
      <p:sp>
        <p:nvSpPr>
          <p:cNvPr id="17" name="角丸四角形 16"/>
          <p:cNvSpPr/>
          <p:nvPr/>
        </p:nvSpPr>
        <p:spPr>
          <a:xfrm>
            <a:off x="3930649" y="1886792"/>
            <a:ext cx="1371601" cy="263902"/>
          </a:xfrm>
          <a:prstGeom prst="roundRect">
            <a:avLst/>
          </a:prstGeom>
          <a:noFill/>
          <a:ln w="28575">
            <a:solidFill>
              <a:srgbClr val="FFC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8" name="角丸四角形 17"/>
          <p:cNvSpPr/>
          <p:nvPr/>
        </p:nvSpPr>
        <p:spPr>
          <a:xfrm>
            <a:off x="5014458" y="3078343"/>
            <a:ext cx="914400" cy="794949"/>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9" name="テキスト ボックス 16"/>
          <p:cNvSpPr txBox="1"/>
          <p:nvPr/>
        </p:nvSpPr>
        <p:spPr>
          <a:xfrm>
            <a:off x="109389" y="3955779"/>
            <a:ext cx="8925221" cy="51747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⑴入院単独で基準額を超えた場合の例（⑶の場合を除く）</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smtClean="0">
                <a:latin typeface="HG丸ｺﾞｼｯｸM-PRO" panose="020F0600000000000000" pitchFamily="50" charset="-128"/>
                <a:ea typeface="HG丸ｺﾞｼｯｸM-PRO" panose="020F0600000000000000" pitchFamily="50" charset="-128"/>
              </a:rPr>
              <a:t>　</a:t>
            </a:r>
            <a:r>
              <a:rPr kumimoji="1" lang="ja-JP" altLang="en-US" sz="1300" dirty="0" smtClean="0">
                <a:latin typeface="HG丸ｺﾞｼｯｸM-PRO" panose="020F0600000000000000" pitchFamily="50" charset="-128"/>
                <a:ea typeface="HG丸ｺﾞｼｯｸM-PRO" panose="020F0600000000000000" pitchFamily="50" charset="-128"/>
              </a:rPr>
              <a:t>❸</a:t>
            </a:r>
            <a:r>
              <a:rPr kumimoji="1" lang="ja-JP" altLang="en-US" sz="1300" dirty="0">
                <a:latin typeface="HG丸ｺﾞｼｯｸM-PRO" panose="020F0600000000000000" pitchFamily="50" charset="-128"/>
                <a:ea typeface="HG丸ｺﾞｼｯｸM-PRO" panose="020F0600000000000000" pitchFamily="50" charset="-128"/>
              </a:rPr>
              <a:t>欄の１月間の累計額が</a:t>
            </a:r>
            <a:r>
              <a:rPr kumimoji="1" lang="ja-JP" altLang="en-US" sz="1300" dirty="0" smtClean="0">
                <a:latin typeface="HG丸ｺﾞｼｯｸM-PRO" panose="020F0600000000000000" pitchFamily="50" charset="-128"/>
                <a:ea typeface="HG丸ｺﾞｼｯｸM-PRO" panose="020F0600000000000000" pitchFamily="50" charset="-128"/>
              </a:rPr>
              <a:t>Ａ欄</a:t>
            </a:r>
            <a:r>
              <a:rPr kumimoji="1" lang="ja-JP" altLang="en-US" sz="1300" dirty="0">
                <a:latin typeface="HG丸ｺﾞｼｯｸM-PRO" panose="020F0600000000000000" pitchFamily="50" charset="-128"/>
                <a:ea typeface="HG丸ｺﾞｼｯｸM-PRO" panose="020F0600000000000000" pitchFamily="50" charset="-128"/>
              </a:rPr>
              <a:t>の</a:t>
            </a:r>
            <a:r>
              <a:rPr kumimoji="1" lang="ja-JP" altLang="en-US" sz="1300" dirty="0" smtClean="0">
                <a:latin typeface="HG丸ｺﾞｼｯｸM-PRO" panose="020F0600000000000000" pitchFamily="50" charset="-128"/>
                <a:ea typeface="HG丸ｺﾞｼｯｸM-PRO" panose="020F0600000000000000" pitchFamily="50" charset="-128"/>
              </a:rPr>
              <a:t>基準</a:t>
            </a:r>
            <a:r>
              <a:rPr kumimoji="1" lang="ja-JP" altLang="en-US" sz="1300" dirty="0">
                <a:latin typeface="HG丸ｺﾞｼｯｸM-PRO" panose="020F0600000000000000" pitchFamily="50" charset="-128"/>
                <a:ea typeface="HG丸ｺﾞｼｯｸM-PRO" panose="020F0600000000000000" pitchFamily="50" charset="-128"/>
              </a:rPr>
              <a:t>額を超えた場合❹欄に○印を記載し</a:t>
            </a:r>
            <a:r>
              <a:rPr kumimoji="1" lang="ja-JP" altLang="en-US" sz="1300" dirty="0" smtClean="0">
                <a:latin typeface="HG丸ｺﾞｼｯｸM-PRO" panose="020F0600000000000000" pitchFamily="50" charset="-128"/>
                <a:ea typeface="HG丸ｺﾞｼｯｸM-PRO" panose="020F0600000000000000" pitchFamily="50" charset="-128"/>
              </a:rPr>
              <a:t>、Ｂ欄に「△入」等</a:t>
            </a:r>
            <a:r>
              <a:rPr kumimoji="1" lang="en-US" altLang="ja-JP" sz="1300" dirty="0" smtClean="0">
                <a:latin typeface="HG丸ｺﾞｼｯｸM-PRO" panose="020F0600000000000000" pitchFamily="50" charset="-128"/>
                <a:ea typeface="HG丸ｺﾞｼｯｸM-PRO" panose="020F0600000000000000" pitchFamily="50" charset="-128"/>
              </a:rPr>
              <a:t>※</a:t>
            </a:r>
            <a:r>
              <a:rPr kumimoji="1" lang="ja-JP" altLang="en-US" sz="1300" dirty="0" smtClean="0">
                <a:latin typeface="HG丸ｺﾞｼｯｸM-PRO" panose="020F0600000000000000" pitchFamily="50" charset="-128"/>
                <a:ea typeface="HG丸ｺﾞｼｯｸM-PRO" panose="020F0600000000000000" pitchFamily="50" charset="-128"/>
              </a:rPr>
              <a:t>と記載</a:t>
            </a:r>
            <a:r>
              <a:rPr kumimoji="1" lang="ja-JP" altLang="en-US" sz="1300" dirty="0">
                <a:latin typeface="HG丸ｺﾞｼｯｸM-PRO" panose="020F0600000000000000" pitchFamily="50" charset="-128"/>
                <a:ea typeface="HG丸ｺﾞｼｯｸM-PRO" panose="020F0600000000000000" pitchFamily="50" charset="-128"/>
              </a:rPr>
              <a:t>してください</a:t>
            </a:r>
            <a:r>
              <a:rPr kumimoji="1" lang="ja-JP" altLang="en-US" sz="1300" dirty="0" smtClean="0">
                <a:latin typeface="HG丸ｺﾞｼｯｸM-PRO" panose="020F0600000000000000" pitchFamily="50" charset="-128"/>
                <a:ea typeface="HG丸ｺﾞｼｯｸM-PRO" panose="020F0600000000000000" pitchFamily="50" charset="-128"/>
              </a:rPr>
              <a:t>。</a:t>
            </a:r>
            <a:endParaRPr kumimoji="1" lang="en-US" altLang="ja-JP" sz="1300" dirty="0">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1312273" y="1886792"/>
            <a:ext cx="2538815"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1" name="角丸四角形 20"/>
          <p:cNvSpPr/>
          <p:nvPr/>
        </p:nvSpPr>
        <p:spPr>
          <a:xfrm>
            <a:off x="2024875" y="2342894"/>
            <a:ext cx="311525" cy="218250"/>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4" name="テキスト ボックス 23"/>
          <p:cNvSpPr txBox="1"/>
          <p:nvPr/>
        </p:nvSpPr>
        <p:spPr>
          <a:xfrm>
            <a:off x="109390" y="4589393"/>
            <a:ext cx="8925220" cy="520585"/>
          </a:xfrm>
          <a:prstGeom prst="rect">
            <a:avLst/>
          </a:prstGeom>
          <a:solidFill>
            <a:schemeClr val="bg1"/>
          </a:solidFill>
          <a:ln w="38100" cmpd="sng">
            <a:solidFill>
              <a:srgbClr val="FFC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⑵通院単独で基準額を超えた場合の</a:t>
            </a:r>
            <a:r>
              <a:rPr kumimoji="1" lang="ja-JP" altLang="en-US" sz="1400" dirty="0">
                <a:latin typeface="HG丸ｺﾞｼｯｸM-PRO" panose="020F0600000000000000" pitchFamily="50" charset="-128"/>
                <a:ea typeface="HG丸ｺﾞｼｯｸM-PRO" panose="020F0600000000000000" pitchFamily="50" charset="-128"/>
              </a:rPr>
              <a:t>例（⑶の場合を除く）</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smtClean="0">
                <a:latin typeface="HG丸ｺﾞｼｯｸM-PRO" panose="020F0600000000000000" pitchFamily="50" charset="-128"/>
                <a:ea typeface="HG丸ｺﾞｼｯｸM-PRO" panose="020F0600000000000000" pitchFamily="50" charset="-128"/>
              </a:rPr>
              <a:t>　</a:t>
            </a:r>
            <a:r>
              <a:rPr kumimoji="1" lang="ja-JP" altLang="en-US" sz="1300" dirty="0" smtClean="0">
                <a:latin typeface="HG丸ｺﾞｼｯｸM-PRO" panose="020F0600000000000000" pitchFamily="50" charset="-128"/>
                <a:ea typeface="HG丸ｺﾞｼｯｸM-PRO" panose="020F0600000000000000" pitchFamily="50" charset="-128"/>
              </a:rPr>
              <a:t>❸</a:t>
            </a:r>
            <a:r>
              <a:rPr kumimoji="1" lang="ja-JP" altLang="en-US" sz="1300" dirty="0">
                <a:latin typeface="HG丸ｺﾞｼｯｸM-PRO" panose="020F0600000000000000" pitchFamily="50" charset="-128"/>
                <a:ea typeface="HG丸ｺﾞｼｯｸM-PRO" panose="020F0600000000000000" pitchFamily="50" charset="-128"/>
              </a:rPr>
              <a:t>欄の１月間の累計額がＡ欄の基準額を超えた場合❹欄に○印を記載し、Ｂ欄に</a:t>
            </a:r>
            <a:r>
              <a:rPr kumimoji="1" lang="ja-JP" altLang="en-US" sz="1300" dirty="0" smtClean="0">
                <a:latin typeface="HG丸ｺﾞｼｯｸM-PRO" panose="020F0600000000000000" pitchFamily="50" charset="-128"/>
                <a:ea typeface="HG丸ｺﾞｼｯｸM-PRO" panose="020F0600000000000000" pitchFamily="50" charset="-128"/>
              </a:rPr>
              <a:t>「△外」等</a:t>
            </a:r>
            <a:r>
              <a:rPr kumimoji="1" lang="en-US" altLang="ja-JP" sz="1300" dirty="0" smtClean="0">
                <a:latin typeface="HG丸ｺﾞｼｯｸM-PRO" panose="020F0600000000000000" pitchFamily="50" charset="-128"/>
                <a:ea typeface="HG丸ｺﾞｼｯｸM-PRO" panose="020F0600000000000000" pitchFamily="50" charset="-128"/>
              </a:rPr>
              <a:t>※</a:t>
            </a:r>
            <a:r>
              <a:rPr kumimoji="1" lang="ja-JP" altLang="en-US" sz="1300" dirty="0" smtClean="0">
                <a:latin typeface="HG丸ｺﾞｼｯｸM-PRO" panose="020F0600000000000000" pitchFamily="50" charset="-128"/>
                <a:ea typeface="HG丸ｺﾞｼｯｸM-PRO" panose="020F0600000000000000" pitchFamily="50" charset="-128"/>
              </a:rPr>
              <a:t>と</a:t>
            </a:r>
            <a:r>
              <a:rPr kumimoji="1" lang="ja-JP" altLang="en-US" sz="1300" dirty="0">
                <a:latin typeface="HG丸ｺﾞｼｯｸM-PRO" panose="020F0600000000000000" pitchFamily="50" charset="-128"/>
                <a:ea typeface="HG丸ｺﾞｼｯｸM-PRO" panose="020F0600000000000000" pitchFamily="50" charset="-128"/>
              </a:rPr>
              <a:t>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6616700" y="2863574"/>
            <a:ext cx="1035871" cy="1035116"/>
          </a:xfrm>
          <a:prstGeom prst="roundRect">
            <a:avLst/>
          </a:prstGeom>
          <a:noFill/>
          <a:ln w="28575">
            <a:solidFill>
              <a:srgbClr val="FFC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テキスト ボックス 16"/>
          <p:cNvSpPr txBox="1"/>
          <p:nvPr/>
        </p:nvSpPr>
        <p:spPr>
          <a:xfrm>
            <a:off x="109389" y="5219803"/>
            <a:ext cx="8925221" cy="811240"/>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⑶同じ</a:t>
            </a:r>
            <a:r>
              <a:rPr kumimoji="1" lang="ja-JP" altLang="en-US" sz="1400" dirty="0">
                <a:latin typeface="HG丸ｺﾞｼｯｸM-PRO" panose="020F0600000000000000" pitchFamily="50" charset="-128"/>
                <a:ea typeface="HG丸ｺﾞｼｯｸM-PRO" panose="020F0600000000000000" pitchFamily="50" charset="-128"/>
              </a:rPr>
              <a:t>月の分子標的薬に係る入院と通院の</a:t>
            </a:r>
            <a:r>
              <a:rPr kumimoji="1" lang="ja-JP" altLang="en-US" sz="1400" dirty="0" smtClean="0">
                <a:latin typeface="HG丸ｺﾞｼｯｸM-PRO" panose="020F0600000000000000" pitchFamily="50" charset="-128"/>
                <a:ea typeface="HG丸ｺﾞｼｯｸM-PRO" panose="020F0600000000000000" pitchFamily="50" charset="-128"/>
              </a:rPr>
              <a:t>合計</a:t>
            </a:r>
            <a:r>
              <a:rPr kumimoji="1" lang="ja-JP" altLang="en-US" sz="1400" dirty="0">
                <a:latin typeface="HG丸ｺﾞｼｯｸM-PRO" panose="020F0600000000000000" pitchFamily="50" charset="-128"/>
                <a:ea typeface="HG丸ｺﾞｼｯｸM-PRO" panose="020F0600000000000000" pitchFamily="50" charset="-128"/>
              </a:rPr>
              <a:t>が</a:t>
            </a:r>
            <a:r>
              <a:rPr kumimoji="1" lang="ja-JP" altLang="en-US" sz="1400" dirty="0" smtClean="0">
                <a:latin typeface="HG丸ｺﾞｼｯｸM-PRO" panose="020F0600000000000000" pitchFamily="50" charset="-128"/>
                <a:ea typeface="HG丸ｺﾞｼｯｸM-PRO" panose="020F0600000000000000" pitchFamily="50" charset="-128"/>
              </a:rPr>
              <a:t>基準</a:t>
            </a:r>
            <a:r>
              <a:rPr kumimoji="1" lang="ja-JP" altLang="en-US" sz="1400" dirty="0">
                <a:latin typeface="HG丸ｺﾞｼｯｸM-PRO" panose="020F0600000000000000" pitchFamily="50" charset="-128"/>
                <a:ea typeface="HG丸ｺﾞｼｯｸM-PRO" panose="020F0600000000000000" pitchFamily="50" charset="-128"/>
              </a:rPr>
              <a:t>額を</a:t>
            </a:r>
            <a:r>
              <a:rPr kumimoji="1" lang="ja-JP" altLang="en-US" sz="1400" dirty="0" smtClean="0">
                <a:latin typeface="HG丸ｺﾞｼｯｸM-PRO" panose="020F0600000000000000" pitchFamily="50" charset="-128"/>
                <a:ea typeface="HG丸ｺﾞｼｯｸM-PRO" panose="020F0600000000000000" pitchFamily="50" charset="-128"/>
              </a:rPr>
              <a:t>超える場合の例</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smtClean="0">
                <a:latin typeface="HG丸ｺﾞｼｯｸM-PRO" panose="020F0600000000000000" pitchFamily="50" charset="-128"/>
                <a:ea typeface="HG丸ｺﾞｼｯｸM-PRO" panose="020F0600000000000000" pitchFamily="50" charset="-128"/>
              </a:rPr>
              <a:t>　</a:t>
            </a:r>
            <a:r>
              <a:rPr kumimoji="1" lang="ja-JP" altLang="en-US" sz="1300" dirty="0" smtClean="0">
                <a:latin typeface="HG丸ｺﾞｼｯｸM-PRO" panose="020F0600000000000000" pitchFamily="50" charset="-128"/>
                <a:ea typeface="HG丸ｺﾞｼｯｸM-PRO" panose="020F0600000000000000" pitchFamily="50" charset="-128"/>
              </a:rPr>
              <a:t>入院と通院それぞれの❸</a:t>
            </a:r>
            <a:r>
              <a:rPr kumimoji="1" lang="ja-JP" altLang="en-US" sz="1300" dirty="0">
                <a:latin typeface="HG丸ｺﾞｼｯｸM-PRO" panose="020F0600000000000000" pitchFamily="50" charset="-128"/>
                <a:ea typeface="HG丸ｺﾞｼｯｸM-PRO" panose="020F0600000000000000" pitchFamily="50" charset="-128"/>
              </a:rPr>
              <a:t>欄の１月間の累計</a:t>
            </a:r>
            <a:r>
              <a:rPr kumimoji="1" lang="ja-JP" altLang="en-US" sz="1300" dirty="0" smtClean="0">
                <a:latin typeface="HG丸ｺﾞｼｯｸM-PRO" panose="020F0600000000000000" pitchFamily="50" charset="-128"/>
                <a:ea typeface="HG丸ｺﾞｼｯｸM-PRO" panose="020F0600000000000000" pitchFamily="50" charset="-128"/>
              </a:rPr>
              <a:t>額の合計額（❺欄）が</a:t>
            </a:r>
            <a:r>
              <a:rPr kumimoji="1" lang="ja-JP" altLang="en-US" sz="1300" dirty="0">
                <a:latin typeface="HG丸ｺﾞｼｯｸM-PRO" panose="020F0600000000000000" pitchFamily="50" charset="-128"/>
                <a:ea typeface="HG丸ｺﾞｼｯｸM-PRO" panose="020F0600000000000000" pitchFamily="50" charset="-128"/>
              </a:rPr>
              <a:t>Ａ欄の基準額を</a:t>
            </a:r>
            <a:r>
              <a:rPr kumimoji="1" lang="ja-JP" altLang="en-US" sz="1300" dirty="0" smtClean="0">
                <a:latin typeface="HG丸ｺﾞｼｯｸM-PRO" panose="020F0600000000000000" pitchFamily="50" charset="-128"/>
                <a:ea typeface="HG丸ｺﾞｼｯｸM-PRO" panose="020F0600000000000000" pitchFamily="50" charset="-128"/>
              </a:rPr>
              <a:t>超える場合、</a:t>
            </a:r>
            <a:r>
              <a:rPr kumimoji="1" lang="ja-JP" altLang="en-US" sz="1300" dirty="0">
                <a:latin typeface="HG丸ｺﾞｼｯｸM-PRO" panose="020F0600000000000000" pitchFamily="50" charset="-128"/>
                <a:ea typeface="HG丸ｺﾞｼｯｸM-PRO" panose="020F0600000000000000" pitchFamily="50" charset="-128"/>
              </a:rPr>
              <a:t>Ｂ欄に</a:t>
            </a:r>
            <a:r>
              <a:rPr kumimoji="1" lang="ja-JP" altLang="en-US" sz="1300" dirty="0" smtClean="0">
                <a:latin typeface="HG丸ｺﾞｼｯｸM-PRO" panose="020F0600000000000000" pitchFamily="50" charset="-128"/>
                <a:ea typeface="HG丸ｺﾞｼｯｸM-PRO" panose="020F0600000000000000" pitchFamily="50" charset="-128"/>
              </a:rPr>
              <a:t>「△入＋△外」等</a:t>
            </a:r>
            <a:r>
              <a:rPr kumimoji="1" lang="en-US" altLang="ja-JP" sz="1300" dirty="0" smtClean="0">
                <a:latin typeface="HG丸ｺﾞｼｯｸM-PRO" panose="020F0600000000000000" pitchFamily="50" charset="-128"/>
                <a:ea typeface="HG丸ｺﾞｼｯｸM-PRO" panose="020F0600000000000000" pitchFamily="50" charset="-128"/>
              </a:rPr>
              <a:t>※</a:t>
            </a:r>
            <a:r>
              <a:rPr kumimoji="1" lang="ja-JP" altLang="en-US" sz="1300" dirty="0" smtClean="0">
                <a:latin typeface="HG丸ｺﾞｼｯｸM-PRO" panose="020F0600000000000000" pitchFamily="50" charset="-128"/>
                <a:ea typeface="HG丸ｺﾞｼｯｸM-PRO" panose="020F0600000000000000" pitchFamily="50" charset="-128"/>
              </a:rPr>
              <a:t>と</a:t>
            </a:r>
            <a:r>
              <a:rPr kumimoji="1" lang="ja-JP" altLang="en-US" sz="1300" dirty="0">
                <a:latin typeface="HG丸ｺﾞｼｯｸM-PRO" panose="020F0600000000000000" pitchFamily="50" charset="-128"/>
                <a:ea typeface="HG丸ｺﾞｼｯｸM-PRO" panose="020F0600000000000000" pitchFamily="50" charset="-128"/>
              </a:rPr>
              <a:t>記載してください</a:t>
            </a:r>
            <a:r>
              <a:rPr kumimoji="1" lang="ja-JP" altLang="en-US" sz="1300" dirty="0" smtClean="0">
                <a:latin typeface="HG丸ｺﾞｼｯｸM-PRO" panose="020F0600000000000000" pitchFamily="50" charset="-128"/>
                <a:ea typeface="HG丸ｺﾞｼｯｸM-PRO" panose="020F0600000000000000" pitchFamily="50" charset="-128"/>
              </a:rPr>
              <a:t>。</a:t>
            </a:r>
            <a:endParaRPr kumimoji="1" lang="ja-JP" altLang="en-US" sz="1300" dirty="0">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6145601" y="2344315"/>
            <a:ext cx="366657" cy="218249"/>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角丸四角形 28"/>
          <p:cNvSpPr/>
          <p:nvPr/>
        </p:nvSpPr>
        <p:spPr>
          <a:xfrm>
            <a:off x="6867976" y="2298678"/>
            <a:ext cx="312420" cy="263902"/>
          </a:xfrm>
          <a:prstGeom prst="roundRect">
            <a:avLst/>
          </a:prstGeom>
          <a:noFill/>
          <a:ln w="28575">
            <a:solidFill>
              <a:srgbClr val="FFC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0" name="角丸四角形 29"/>
          <p:cNvSpPr/>
          <p:nvPr/>
        </p:nvSpPr>
        <p:spPr>
          <a:xfrm>
            <a:off x="4930151" y="2863591"/>
            <a:ext cx="622301" cy="1050944"/>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1" name="角丸四角形 30"/>
          <p:cNvSpPr/>
          <p:nvPr/>
        </p:nvSpPr>
        <p:spPr>
          <a:xfrm>
            <a:off x="6661150" y="2845472"/>
            <a:ext cx="692589" cy="1069063"/>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2" name="角丸四角形 31"/>
          <p:cNvSpPr/>
          <p:nvPr/>
        </p:nvSpPr>
        <p:spPr>
          <a:xfrm>
            <a:off x="1226023" y="1860670"/>
            <a:ext cx="2704625" cy="330809"/>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2" name="角丸四角形 21"/>
          <p:cNvSpPr/>
          <p:nvPr/>
        </p:nvSpPr>
        <p:spPr>
          <a:xfrm>
            <a:off x="1930400" y="2293478"/>
            <a:ext cx="4836050" cy="287203"/>
          </a:xfrm>
          <a:prstGeom prst="roundRect">
            <a:avLst/>
          </a:prstGeom>
          <a:noFill/>
          <a:ln w="28575" cmpd="dbl">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3" name="角丸四角形 32"/>
          <p:cNvSpPr/>
          <p:nvPr/>
        </p:nvSpPr>
        <p:spPr>
          <a:xfrm>
            <a:off x="7686488" y="2959100"/>
            <a:ext cx="695512" cy="935130"/>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4" name="テキスト ボックス 16"/>
          <p:cNvSpPr txBox="1"/>
          <p:nvPr/>
        </p:nvSpPr>
        <p:spPr>
          <a:xfrm>
            <a:off x="109389" y="6140868"/>
            <a:ext cx="8925221" cy="528874"/>
          </a:xfrm>
          <a:prstGeom prst="rect">
            <a:avLst/>
          </a:prstGeom>
          <a:solidFill>
            <a:srgbClr val="CCECFF"/>
          </a:solidFill>
          <a:ln w="25400" cmpd="dbl">
            <a:no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9388" indent="-179388"/>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　現物給付に該当する場合や外来に係る高額療養費算定基準額を超えた場合など、状況により記載する印（○、△、▲）</a:t>
            </a:r>
            <a:r>
              <a:rPr kumimoji="1" lang="ja-JP" altLang="en-US" sz="1400" dirty="0">
                <a:latin typeface="HG丸ｺﾞｼｯｸM-PRO" panose="020F0600000000000000" pitchFamily="50" charset="-128"/>
                <a:ea typeface="HG丸ｺﾞｼｯｸM-PRO" panose="020F0600000000000000" pitchFamily="50" charset="-128"/>
              </a:rPr>
              <a:t>が</a:t>
            </a:r>
            <a:r>
              <a:rPr kumimoji="1" lang="ja-JP" altLang="en-US" sz="1400" dirty="0" smtClean="0">
                <a:latin typeface="HG丸ｺﾞｼｯｸM-PRO" panose="020F0600000000000000" pitchFamily="50" charset="-128"/>
                <a:ea typeface="HG丸ｺﾞｼｯｸM-PRO" panose="020F0600000000000000" pitchFamily="50" charset="-128"/>
              </a:rPr>
              <a:t>異なりますので、次ページの</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医療記録票「Ｂ欄」への記載方法</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を御確認ください。</a:t>
            </a:r>
            <a:endParaRPr kumimoji="1" lang="ja-JP" altLang="en-US" sz="1300" dirty="0">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7246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96243" y="379918"/>
            <a:ext cx="8951513" cy="6397484"/>
          </a:xfrm>
          <a:prstGeom prst="rect">
            <a:avLst/>
          </a:prstGeom>
        </p:spPr>
      </p:pic>
      <p:sp>
        <p:nvSpPr>
          <p:cNvPr id="8" name="テキスト ボックス 7"/>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医療記録票「Ｂ欄」への記載</a:t>
            </a:r>
            <a:r>
              <a:rPr kumimoji="1" lang="ja-JP" altLang="en-US" b="1" dirty="0" smtClean="0">
                <a:solidFill>
                  <a:prstClr val="white"/>
                </a:solidFill>
                <a:latin typeface="メイリオ" panose="020B0604030504040204" pitchFamily="50" charset="-128"/>
                <a:ea typeface="メイリオ" panose="020B0604030504040204" pitchFamily="50" charset="-128"/>
              </a:rPr>
              <a:t>方法</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97095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264024"/>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記載例③（入院の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3" y="1544547"/>
            <a:ext cx="8835414" cy="1815882"/>
          </a:xfrm>
          <a:prstGeom prst="rect">
            <a:avLst/>
          </a:prstGeom>
        </p:spPr>
        <p:txBody>
          <a:bodyPr wrap="square">
            <a:spAutoFit/>
          </a:bodyPr>
          <a:lstStyle/>
          <a:p>
            <a:r>
              <a:rPr lang="ja-JP" altLang="en-US" sz="2800" b="1" dirty="0" smtClean="0"/>
              <a:t>○入院の記載例</a:t>
            </a:r>
            <a:endParaRPr lang="en-US" altLang="ja-JP" sz="2800" b="1" dirty="0" smtClean="0"/>
          </a:p>
          <a:p>
            <a:r>
              <a:rPr lang="ja-JP" altLang="en-US" sz="2800" b="1" dirty="0" smtClean="0"/>
              <a:t>　月数要件のカウントのみ（１回目又は２回目）の時</a:t>
            </a:r>
            <a:r>
              <a:rPr lang="en-US" altLang="ja-JP" sz="2000" b="1" dirty="0"/>
              <a:t>〔</a:t>
            </a:r>
            <a:r>
              <a:rPr lang="ja-JP" altLang="en-US" sz="2000" b="1" dirty="0"/>
              <a:t>助成が無い時</a:t>
            </a:r>
            <a:r>
              <a:rPr lang="en-US" altLang="ja-JP" sz="2000" b="1" dirty="0"/>
              <a:t>〕</a:t>
            </a:r>
            <a:r>
              <a:rPr lang="ja-JP" altLang="en-US" sz="2800" b="1" dirty="0" smtClean="0"/>
              <a:t>の記載例</a:t>
            </a:r>
            <a:endParaRPr lang="en-US" altLang="ja-JP" sz="2800" b="1" dirty="0"/>
          </a:p>
          <a:p>
            <a:r>
              <a:rPr lang="ja-JP" altLang="en-US" sz="2800" b="1" dirty="0" smtClean="0"/>
              <a:t>　（次ページはカウント１回目の記載例）</a:t>
            </a:r>
            <a:endParaRPr lang="ja-JP" altLang="en-US" sz="2800" b="1" dirty="0"/>
          </a:p>
        </p:txBody>
      </p:sp>
    </p:spTree>
    <p:extLst>
      <p:ext uri="{BB962C8B-B14F-4D97-AF65-F5344CB8AC3E}">
        <p14:creationId xmlns:p14="http://schemas.microsoft.com/office/powerpoint/2010/main" val="841718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3543" y="1890697"/>
            <a:ext cx="8986305" cy="1835619"/>
          </a:xfrm>
          <a:prstGeom prst="rect">
            <a:avLst/>
          </a:prstGeom>
        </p:spPr>
      </p:pic>
      <p:pic>
        <p:nvPicPr>
          <p:cNvPr id="5" name="図 4"/>
          <p:cNvPicPr>
            <a:picLocks noChangeAspect="1"/>
          </p:cNvPicPr>
          <p:nvPr/>
        </p:nvPicPr>
        <p:blipFill>
          <a:blip r:embed="rId3"/>
          <a:stretch>
            <a:fillRect/>
          </a:stretch>
        </p:blipFill>
        <p:spPr>
          <a:xfrm>
            <a:off x="63544" y="1606198"/>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記載例③（入院の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1" name="四角形吹き出し 10"/>
          <p:cNvSpPr/>
          <p:nvPr/>
        </p:nvSpPr>
        <p:spPr>
          <a:xfrm>
            <a:off x="122391" y="390454"/>
            <a:ext cx="1213805" cy="561135"/>
          </a:xfrm>
          <a:prstGeom prst="wedgeRectCallout">
            <a:avLst>
              <a:gd name="adj1" fmla="val 90218"/>
              <a:gd name="adj2" fmla="val 217419"/>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a:solidFill>
                  <a:schemeClr val="tx1"/>
                </a:solidFill>
                <a:latin typeface="HG丸ｺﾞｼｯｸM-PRO" panose="020F0600000000000000" pitchFamily="50" charset="-128"/>
                <a:ea typeface="HG丸ｺﾞｼｯｸM-PRO" panose="020F0600000000000000" pitchFamily="50" charset="-128"/>
              </a:rPr>
              <a:t>カウント１回目</a:t>
            </a:r>
          </a:p>
        </p:txBody>
      </p:sp>
      <p:sp>
        <p:nvSpPr>
          <p:cNvPr id="22" name="角丸四角形 21"/>
          <p:cNvSpPr/>
          <p:nvPr/>
        </p:nvSpPr>
        <p:spPr>
          <a:xfrm>
            <a:off x="1775460" y="1861438"/>
            <a:ext cx="716280" cy="339832"/>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4" name="角丸四角形 23"/>
          <p:cNvSpPr/>
          <p:nvPr/>
        </p:nvSpPr>
        <p:spPr>
          <a:xfrm>
            <a:off x="5020039" y="3452566"/>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1943100" y="1566996"/>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テキスト ボックス 16"/>
          <p:cNvSpPr txBox="1"/>
          <p:nvPr/>
        </p:nvSpPr>
        <p:spPr>
          <a:xfrm>
            <a:off x="122391" y="4351232"/>
            <a:ext cx="8884449" cy="627734"/>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上記の例の場合</a:t>
            </a:r>
            <a:r>
              <a:rPr kumimoji="1" lang="ja-JP" altLang="en-US" sz="1400" dirty="0" smtClean="0">
                <a:latin typeface="HG丸ｺﾞｼｯｸM-PRO" panose="020F0600000000000000" pitchFamily="50" charset="-128"/>
                <a:ea typeface="HG丸ｺﾞｼｯｸM-PRO" panose="020F0600000000000000" pitchFamily="50" charset="-128"/>
              </a:rPr>
              <a:t>、１０月分</a:t>
            </a:r>
            <a:r>
              <a:rPr kumimoji="1" lang="ja-JP" altLang="en-US" sz="1400" dirty="0">
                <a:latin typeface="HG丸ｺﾞｼｯｸM-PRO" panose="020F0600000000000000" pitchFamily="50" charset="-128"/>
                <a:ea typeface="HG丸ｺﾞｼｯｸM-PRO" panose="020F0600000000000000" pitchFamily="50" charset="-128"/>
              </a:rPr>
              <a:t>の入院医療費</a:t>
            </a:r>
            <a:r>
              <a:rPr kumimoji="1" lang="en-US" altLang="ja-JP" sz="1400" dirty="0">
                <a:latin typeface="HG丸ｺﾞｼｯｸM-PRO" panose="020F0600000000000000" pitchFamily="50" charset="-128"/>
                <a:ea typeface="HG丸ｺﾞｼｯｸM-PRO" panose="020F0600000000000000" pitchFamily="50" charset="-128"/>
              </a:rPr>
              <a:t>63,000</a:t>
            </a:r>
            <a:r>
              <a:rPr kumimoji="1" lang="ja-JP" altLang="en-US" sz="1400" dirty="0">
                <a:latin typeface="HG丸ｺﾞｼｯｸM-PRO" panose="020F0600000000000000" pitchFamily="50" charset="-128"/>
                <a:ea typeface="HG丸ｺﾞｼｯｸM-PRO" panose="020F0600000000000000" pitchFamily="50" charset="-128"/>
              </a:rPr>
              <a:t>円がＡ欄①入院の基準額</a:t>
            </a:r>
            <a:r>
              <a:rPr kumimoji="1" lang="en-US" altLang="ja-JP" sz="1400" dirty="0">
                <a:latin typeface="HG丸ｺﾞｼｯｸM-PRO" panose="020F0600000000000000" pitchFamily="50" charset="-128"/>
                <a:ea typeface="HG丸ｺﾞｼｯｸM-PRO" panose="020F0600000000000000" pitchFamily="50" charset="-128"/>
              </a:rPr>
              <a:t>57,600</a:t>
            </a:r>
            <a:r>
              <a:rPr kumimoji="1" lang="ja-JP" altLang="en-US" sz="1400" dirty="0">
                <a:latin typeface="HG丸ｺﾞｼｯｸM-PRO" panose="020F0600000000000000" pitchFamily="50" charset="-128"/>
                <a:ea typeface="HG丸ｺﾞｼｯｸM-PRO" panose="020F0600000000000000" pitchFamily="50" charset="-128"/>
              </a:rPr>
              <a:t>円以上であり</a:t>
            </a:r>
            <a:r>
              <a:rPr kumimoji="1" lang="ja-JP" altLang="en-US" sz="1400" dirty="0" smtClean="0">
                <a:latin typeface="HG丸ｺﾞｼｯｸM-PRO" panose="020F0600000000000000" pitchFamily="50" charset="-128"/>
                <a:ea typeface="HG丸ｺﾞｼｯｸM-PRO" panose="020F0600000000000000" pitchFamily="50" charset="-128"/>
              </a:rPr>
              <a:t>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5695172" y="3446142"/>
            <a:ext cx="211528"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テキスト ボックス 16"/>
          <p:cNvSpPr txBox="1"/>
          <p:nvPr/>
        </p:nvSpPr>
        <p:spPr>
          <a:xfrm>
            <a:off x="122391" y="5048708"/>
            <a:ext cx="8884449" cy="1038327"/>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なった場合</a:t>
            </a:r>
            <a:r>
              <a:rPr kumimoji="1" lang="ja-JP" altLang="en-US" sz="1400" dirty="0">
                <a:latin typeface="HG丸ｺﾞｼｯｸM-PRO" panose="020F0600000000000000" pitchFamily="50" charset="-128"/>
                <a:ea typeface="HG丸ｺﾞｼｯｸM-PRO" panose="020F0600000000000000" pitchFamily="50" charset="-128"/>
              </a:rPr>
              <a:t>、医療機関に</a:t>
            </a:r>
            <a:r>
              <a:rPr kumimoji="1" lang="ja-JP" altLang="en-US" sz="1400" dirty="0" smtClean="0">
                <a:latin typeface="HG丸ｺﾞｼｯｸM-PRO" panose="020F0600000000000000" pitchFamily="50" charset="-128"/>
                <a:ea typeface="HG丸ｺﾞｼｯｸM-PRO" panose="020F0600000000000000" pitchFamily="50" charset="-128"/>
              </a:rPr>
              <a:t>おいて</a:t>
            </a:r>
            <a:r>
              <a:rPr kumimoji="1" lang="en-US" altLang="ja-JP" sz="1400" dirty="0" smtClean="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か所に○</a:t>
            </a:r>
            <a:r>
              <a:rPr kumimoji="1" lang="ja-JP" altLang="en-US" sz="1400" dirty="0" smtClean="0">
                <a:latin typeface="HG丸ｺﾞｼｯｸM-PRO" panose="020F0600000000000000" pitchFamily="50" charset="-128"/>
                <a:ea typeface="HG丸ｺﾞｼｯｸM-PRO" panose="020F0600000000000000" pitchFamily="50" charset="-128"/>
              </a:rPr>
              <a:t>印等を</a:t>
            </a:r>
            <a:r>
              <a:rPr kumimoji="1" lang="ja-JP" altLang="en-US" sz="1400" dirty="0">
                <a:latin typeface="HG丸ｺﾞｼｯｸM-PRO" panose="020F0600000000000000" pitchFamily="50" charset="-128"/>
                <a:ea typeface="HG丸ｺﾞｼｯｸM-PRO" panose="020F0600000000000000" pitchFamily="50" charset="-128"/>
              </a:rPr>
              <a:t>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179388" indent="-179388"/>
            <a:r>
              <a:rPr kumimoji="1" lang="ja-JP" altLang="en-US" sz="1400" dirty="0" smtClean="0">
                <a:latin typeface="HG丸ｺﾞｼｯｸM-PRO" panose="020F0600000000000000" pitchFamily="50" charset="-128"/>
                <a:ea typeface="HG丸ｺﾞｼｯｸM-PRO" panose="020F0600000000000000" pitchFamily="50" charset="-128"/>
              </a:rPr>
              <a:t>・Ｂ欄については、</a:t>
            </a:r>
            <a:r>
              <a:rPr kumimoji="1" lang="ja-JP" altLang="en-US" sz="1400" dirty="0">
                <a:latin typeface="HG丸ｺﾞｼｯｸM-PRO" panose="020F0600000000000000" pitchFamily="50" charset="-128"/>
                <a:ea typeface="HG丸ｺﾞｼｯｸM-PRO" panose="020F0600000000000000" pitchFamily="50" charset="-128"/>
              </a:rPr>
              <a:t>入院がＡ欄①入院の基準</a:t>
            </a:r>
            <a:r>
              <a:rPr kumimoji="1" lang="ja-JP" altLang="en-US" sz="1400" dirty="0" smtClean="0">
                <a:latin typeface="HG丸ｺﾞｼｯｸM-PRO" panose="020F0600000000000000" pitchFamily="50" charset="-128"/>
                <a:ea typeface="HG丸ｺﾞｼｯｸM-PRO" panose="020F0600000000000000" pitchFamily="50" charset="-128"/>
              </a:rPr>
              <a:t>額を超えておりカウントの対象ですが、カウント１回目のため助成の対象とはならないので「△入」と記載してください。（なお、カウント３回目以降で現物給付となった場合は「○入」と記載します。）</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2" name="テキスト ボックス 16"/>
          <p:cNvSpPr txBox="1"/>
          <p:nvPr/>
        </p:nvSpPr>
        <p:spPr>
          <a:xfrm>
            <a:off x="122391" y="3910444"/>
            <a:ext cx="8884449" cy="357958"/>
          </a:xfrm>
          <a:prstGeom prst="rect">
            <a:avLst/>
          </a:prstGeom>
          <a:solidFill>
            <a:schemeClr val="accent6">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入院医療の場合、緑色部分が記載の対象欄となります。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8458200" y="3471459"/>
            <a:ext cx="548640"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4" name="テキスト ボックス 16"/>
          <p:cNvSpPr txBox="1"/>
          <p:nvPr/>
        </p:nvSpPr>
        <p:spPr>
          <a:xfrm>
            <a:off x="114470" y="6154880"/>
            <a:ext cx="8884449" cy="467064"/>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患者が保険者から限度額適用認定証の交付を受けている場合、患者が支払う額は当該限度額となります。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0" name="角丸四角形吹き出し 19"/>
          <p:cNvSpPr/>
          <p:nvPr/>
        </p:nvSpPr>
        <p:spPr>
          <a:xfrm>
            <a:off x="7319661" y="1225520"/>
            <a:ext cx="1730188" cy="587561"/>
          </a:xfrm>
          <a:prstGeom prst="wedgeRoundRectCallout">
            <a:avLst>
              <a:gd name="adj1" fmla="val 19269"/>
              <a:gd name="adj2" fmla="val 338026"/>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4756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6896" y="3361475"/>
            <a:ext cx="9090207" cy="2782261"/>
          </a:xfrm>
          <a:prstGeom prst="rect">
            <a:avLst/>
          </a:prstGeom>
        </p:spPr>
      </p:pic>
      <p:sp>
        <p:nvSpPr>
          <p:cNvPr id="7" name="正方形/長方形 6"/>
          <p:cNvSpPr/>
          <p:nvPr/>
        </p:nvSpPr>
        <p:spPr>
          <a:xfrm>
            <a:off x="0" y="781611"/>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記載例④</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１（</a:t>
            </a:r>
            <a:r>
              <a:rPr kumimoji="1" lang="ja-JP" altLang="en-US" b="1" dirty="0">
                <a:solidFill>
                  <a:prstClr val="white"/>
                </a:solidFill>
                <a:latin typeface="メイリオ" panose="020B0604030504040204" pitchFamily="50" charset="-128"/>
                <a:ea typeface="メイリオ" panose="020B0604030504040204" pitchFamily="50" charset="-128"/>
              </a:rPr>
              <a:t>入院＋</a:t>
            </a:r>
            <a:r>
              <a:rPr kumimoji="1" lang="ja-JP" altLang="en-US" b="1" dirty="0" smtClean="0">
                <a:solidFill>
                  <a:prstClr val="white"/>
                </a:solidFill>
                <a:latin typeface="メイリオ" panose="020B0604030504040204" pitchFamily="50" charset="-128"/>
                <a:ea typeface="メイリオ" panose="020B0604030504040204" pitchFamily="50" charset="-128"/>
              </a:rPr>
              <a:t>通院の記載例</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１</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062134"/>
            <a:ext cx="8661678" cy="1815882"/>
          </a:xfrm>
          <a:prstGeom prst="rect">
            <a:avLst/>
          </a:prstGeom>
        </p:spPr>
        <p:txBody>
          <a:bodyPr wrap="square">
            <a:spAutoFit/>
          </a:bodyPr>
          <a:lstStyle/>
          <a:p>
            <a:r>
              <a:rPr lang="ja-JP" altLang="en-US" sz="2800" b="1" dirty="0" smtClean="0"/>
              <a:t>○入院＋通院の記載例</a:t>
            </a:r>
            <a:r>
              <a:rPr lang="en-US" altLang="ja-JP" sz="2800" b="1" dirty="0" smtClean="0"/>
              <a:t>〔</a:t>
            </a:r>
            <a:r>
              <a:rPr lang="ja-JP" altLang="en-US" sz="2800" b="1" dirty="0" smtClean="0"/>
              <a:t>１</a:t>
            </a:r>
            <a:r>
              <a:rPr lang="en-US" altLang="ja-JP" sz="2800" b="1" dirty="0" smtClean="0"/>
              <a:t>〕</a:t>
            </a:r>
          </a:p>
          <a:p>
            <a:pPr marL="712788" indent="-712788"/>
            <a:r>
              <a:rPr lang="ja-JP" altLang="en-US" sz="2800" b="1" dirty="0" smtClean="0"/>
              <a:t>　　Ｒ４年４月に入院１回と通院１回</a:t>
            </a:r>
            <a:r>
              <a:rPr lang="en-US" altLang="ja-JP" sz="2800" b="1" dirty="0" smtClean="0"/>
              <a:t>〔</a:t>
            </a:r>
            <a:r>
              <a:rPr lang="ja-JP" altLang="en-US" sz="2800" b="1" dirty="0" smtClean="0"/>
              <a:t>外来診療費と薬剤費</a:t>
            </a:r>
            <a:r>
              <a:rPr lang="en-US" altLang="ja-JP" sz="2800" b="1" dirty="0" smtClean="0"/>
              <a:t>〕</a:t>
            </a:r>
            <a:r>
              <a:rPr lang="ja-JP" altLang="en-US" sz="2800" b="1" dirty="0" smtClean="0"/>
              <a:t>の合計額が高額療養費算定基準額を超えて、助成対象となる場合の記載例</a:t>
            </a:r>
            <a:endParaRPr lang="ja-JP" altLang="en-US" sz="2800" b="1" dirty="0"/>
          </a:p>
        </p:txBody>
      </p:sp>
      <p:sp>
        <p:nvSpPr>
          <p:cNvPr id="8" name="角丸四角形 7"/>
          <p:cNvSpPr/>
          <p:nvPr/>
        </p:nvSpPr>
        <p:spPr>
          <a:xfrm>
            <a:off x="48758" y="5409383"/>
            <a:ext cx="9046481" cy="790396"/>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0" name="角丸四角形 9"/>
          <p:cNvSpPr/>
          <p:nvPr/>
        </p:nvSpPr>
        <p:spPr>
          <a:xfrm>
            <a:off x="6198888" y="3305432"/>
            <a:ext cx="394447" cy="414921"/>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2" name="四角形吹き出し 11"/>
          <p:cNvSpPr/>
          <p:nvPr/>
        </p:nvSpPr>
        <p:spPr>
          <a:xfrm>
            <a:off x="122558" y="4696730"/>
            <a:ext cx="1213805" cy="332471"/>
          </a:xfrm>
          <a:prstGeom prst="wedgeRectCallout">
            <a:avLst>
              <a:gd name="adj1" fmla="val -29762"/>
              <a:gd name="adj2" fmla="val 213607"/>
            </a:avLst>
          </a:prstGeom>
          <a:solidFill>
            <a:schemeClr val="accent6">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１</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5</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3" name="四角形吹き出し 12"/>
          <p:cNvSpPr/>
          <p:nvPr/>
        </p:nvSpPr>
        <p:spPr>
          <a:xfrm>
            <a:off x="122558" y="6366658"/>
            <a:ext cx="1213805" cy="332471"/>
          </a:xfrm>
          <a:prstGeom prst="wedgeRectCallout">
            <a:avLst>
              <a:gd name="adj1" fmla="val -30501"/>
              <a:gd name="adj2" fmla="val -201637"/>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１</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6</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4" name="四角形吹き出し 13"/>
          <p:cNvSpPr/>
          <p:nvPr/>
        </p:nvSpPr>
        <p:spPr>
          <a:xfrm>
            <a:off x="1446013" y="6366658"/>
            <a:ext cx="1213805" cy="332471"/>
          </a:xfrm>
          <a:prstGeom prst="wedgeRectCallout">
            <a:avLst>
              <a:gd name="adj1" fmla="val -28285"/>
              <a:gd name="adj2" fmla="val -142317"/>
            </a:avLst>
          </a:prstGeom>
          <a:solidFill>
            <a:schemeClr val="accent2">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１</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7</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5" name="四角形吹き出し 14"/>
          <p:cNvSpPr/>
          <p:nvPr/>
        </p:nvSpPr>
        <p:spPr>
          <a:xfrm>
            <a:off x="6610035" y="2861458"/>
            <a:ext cx="1213805" cy="332471"/>
          </a:xfrm>
          <a:prstGeom prst="wedgeRectCallout">
            <a:avLst>
              <a:gd name="adj1" fmla="val -51956"/>
              <a:gd name="adj2" fmla="val 110335"/>
            </a:avLst>
          </a:prstGeom>
          <a:solidFill>
            <a:schemeClr val="accent2">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Ｐ．１</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7</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に詳述</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26897" y="2912723"/>
            <a:ext cx="5262979" cy="369332"/>
          </a:xfrm>
          <a:prstGeom prst="rect">
            <a:avLst/>
          </a:prstGeom>
        </p:spPr>
        <p:txBody>
          <a:bodyPr wrap="none">
            <a:spAutoFit/>
          </a:bodyPr>
          <a:lstStyle/>
          <a:p>
            <a:r>
              <a:rPr lang="ja-JP" altLang="en-US" dirty="0" smtClean="0"/>
              <a:t>（</a:t>
            </a:r>
            <a:r>
              <a:rPr lang="ja-JP" altLang="en-US" dirty="0"/>
              <a:t>記載例</a:t>
            </a:r>
            <a:r>
              <a:rPr lang="ja-JP" altLang="en-US" dirty="0" smtClean="0"/>
              <a:t>は本紙を除き４枚に分かれています。）</a:t>
            </a:r>
            <a:endParaRPr lang="ja-JP" altLang="en-US" dirty="0"/>
          </a:p>
        </p:txBody>
      </p:sp>
    </p:spTree>
    <p:extLst>
      <p:ext uri="{BB962C8B-B14F-4D97-AF65-F5344CB8AC3E}">
        <p14:creationId xmlns:p14="http://schemas.microsoft.com/office/powerpoint/2010/main" val="3622650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47007" y="2345718"/>
            <a:ext cx="9031588" cy="2361532"/>
          </a:xfrm>
          <a:prstGeom prst="rect">
            <a:avLst/>
          </a:prstGeom>
        </p:spPr>
      </p:pic>
      <p:pic>
        <p:nvPicPr>
          <p:cNvPr id="5" name="図 4"/>
          <p:cNvPicPr>
            <a:picLocks noChangeAspect="1"/>
          </p:cNvPicPr>
          <p:nvPr/>
        </p:nvPicPr>
        <p:blipFill>
          <a:blip r:embed="rId3"/>
          <a:stretch>
            <a:fillRect/>
          </a:stretch>
        </p:blipFill>
        <p:spPr>
          <a:xfrm>
            <a:off x="63544" y="2018588"/>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記載例④</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１（</a:t>
            </a:r>
            <a:r>
              <a:rPr kumimoji="1" lang="ja-JP" altLang="en-US" b="1" dirty="0">
                <a:solidFill>
                  <a:prstClr val="white"/>
                </a:solidFill>
                <a:latin typeface="メイリオ" panose="020B0604030504040204" pitchFamily="50" charset="-128"/>
                <a:ea typeface="メイリオ" panose="020B0604030504040204" pitchFamily="50" charset="-128"/>
              </a:rPr>
              <a:t>入院＋</a:t>
            </a:r>
            <a:r>
              <a:rPr kumimoji="1" lang="ja-JP" altLang="en-US" b="1" dirty="0" smtClean="0">
                <a:solidFill>
                  <a:prstClr val="white"/>
                </a:solidFill>
                <a:latin typeface="メイリオ" panose="020B0604030504040204" pitchFamily="50" charset="-128"/>
                <a:ea typeface="メイリオ" panose="020B0604030504040204" pitchFamily="50" charset="-128"/>
              </a:rPr>
              <a:t>通院の記載例</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１</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4" name="角丸四角形 23"/>
          <p:cNvSpPr/>
          <p:nvPr/>
        </p:nvSpPr>
        <p:spPr>
          <a:xfrm>
            <a:off x="5035476" y="4446304"/>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1943100" y="1979386"/>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テキスト ボックス 16"/>
          <p:cNvSpPr txBox="1"/>
          <p:nvPr/>
        </p:nvSpPr>
        <p:spPr>
          <a:xfrm>
            <a:off x="120577" y="5955055"/>
            <a:ext cx="8884449" cy="627734"/>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600" dirty="0" smtClean="0">
                <a:latin typeface="HG丸ｺﾞｼｯｸM-PRO" panose="020F0600000000000000" pitchFamily="50" charset="-128"/>
                <a:ea typeface="HG丸ｺﾞｼｯｸM-PRO" panose="020F0600000000000000" pitchFamily="50" charset="-128"/>
              </a:rPr>
              <a:t>上記の例の場合、</a:t>
            </a:r>
            <a:r>
              <a:rPr kumimoji="1" lang="en-US" altLang="ja-JP" sz="1600" dirty="0" smtClean="0">
                <a:latin typeface="HG丸ｺﾞｼｯｸM-PRO" panose="020F0600000000000000" pitchFamily="50" charset="-128"/>
                <a:ea typeface="HG丸ｺﾞｼｯｸM-PRO" panose="020F0600000000000000" pitchFamily="50" charset="-128"/>
              </a:rPr>
              <a:t>4</a:t>
            </a:r>
            <a:r>
              <a:rPr kumimoji="1" lang="ja-JP" altLang="en-US" sz="1600" dirty="0" smtClean="0">
                <a:latin typeface="HG丸ｺﾞｼｯｸM-PRO" panose="020F0600000000000000" pitchFamily="50" charset="-128"/>
                <a:ea typeface="HG丸ｺﾞｼｯｸM-PRO" panose="020F0600000000000000" pitchFamily="50" charset="-128"/>
              </a:rPr>
              <a:t>月分</a:t>
            </a:r>
            <a:r>
              <a:rPr kumimoji="1" lang="ja-JP" altLang="en-US" sz="1600" dirty="0">
                <a:latin typeface="HG丸ｺﾞｼｯｸM-PRO" panose="020F0600000000000000" pitchFamily="50" charset="-128"/>
                <a:ea typeface="HG丸ｺﾞｼｯｸM-PRO" panose="020F0600000000000000" pitchFamily="50" charset="-128"/>
              </a:rPr>
              <a:t>の入院</a:t>
            </a:r>
            <a:r>
              <a:rPr kumimoji="1" lang="ja-JP" altLang="en-US" sz="1600" dirty="0" smtClean="0">
                <a:latin typeface="HG丸ｺﾞｼｯｸM-PRO" panose="020F0600000000000000" pitchFamily="50" charset="-128"/>
                <a:ea typeface="HG丸ｺﾞｼｯｸM-PRO" panose="020F0600000000000000" pitchFamily="50" charset="-128"/>
              </a:rPr>
              <a:t>医療費</a:t>
            </a:r>
            <a:r>
              <a:rPr kumimoji="1" lang="en-US" altLang="ja-JP" sz="1600" dirty="0" smtClean="0">
                <a:latin typeface="HG丸ｺﾞｼｯｸM-PRO" panose="020F0600000000000000" pitchFamily="50" charset="-128"/>
                <a:ea typeface="HG丸ｺﾞｼｯｸM-PRO" panose="020F0600000000000000" pitchFamily="50" charset="-128"/>
              </a:rPr>
              <a:t>30,000</a:t>
            </a:r>
            <a:r>
              <a:rPr kumimoji="1" lang="ja-JP" altLang="en-US" sz="1600" dirty="0">
                <a:latin typeface="HG丸ｺﾞｼｯｸM-PRO" panose="020F0600000000000000" pitchFamily="50" charset="-128"/>
                <a:ea typeface="HG丸ｺﾞｼｯｸM-PRO" panose="020F0600000000000000" pitchFamily="50" charset="-128"/>
              </a:rPr>
              <a:t>円がＡ欄①入院の基準額</a:t>
            </a:r>
            <a:r>
              <a:rPr kumimoji="1" lang="en-US" altLang="ja-JP" sz="1600" dirty="0">
                <a:latin typeface="HG丸ｺﾞｼｯｸM-PRO" panose="020F0600000000000000" pitchFamily="50" charset="-128"/>
                <a:ea typeface="HG丸ｺﾞｼｯｸM-PRO" panose="020F0600000000000000" pitchFamily="50" charset="-128"/>
              </a:rPr>
              <a:t>57,600</a:t>
            </a:r>
            <a:r>
              <a:rPr kumimoji="1" lang="ja-JP" altLang="en-US" sz="1600" dirty="0" smtClean="0">
                <a:latin typeface="HG丸ｺﾞｼｯｸM-PRO" panose="020F0600000000000000" pitchFamily="50" charset="-128"/>
                <a:ea typeface="HG丸ｺﾞｼｯｸM-PRO" panose="020F0600000000000000" pitchFamily="50" charset="-128"/>
              </a:rPr>
              <a:t>円</a:t>
            </a:r>
            <a:r>
              <a:rPr kumimoji="1" lang="ja-JP" altLang="en-US" sz="1600" dirty="0">
                <a:latin typeface="HG丸ｺﾞｼｯｸM-PRO" panose="020F0600000000000000" pitchFamily="50" charset="-128"/>
                <a:ea typeface="HG丸ｺﾞｼｯｸM-PRO" panose="020F0600000000000000" pitchFamily="50" charset="-128"/>
              </a:rPr>
              <a:t>未満</a:t>
            </a:r>
            <a:r>
              <a:rPr kumimoji="1" lang="ja-JP" altLang="en-US" sz="1600" dirty="0" smtClean="0">
                <a:latin typeface="HG丸ｺﾞｼｯｸM-PRO" panose="020F0600000000000000" pitchFamily="50" charset="-128"/>
                <a:ea typeface="HG丸ｺﾞｼｯｸM-PRO" panose="020F0600000000000000" pitchFamily="50" charset="-128"/>
              </a:rPr>
              <a:t>であり、この時点では、カウントの対象</a:t>
            </a:r>
            <a:r>
              <a:rPr kumimoji="1" lang="ja-JP" altLang="en-US" sz="1600" dirty="0">
                <a:latin typeface="HG丸ｺﾞｼｯｸM-PRO" panose="020F0600000000000000" pitchFamily="50" charset="-128"/>
                <a:ea typeface="HG丸ｺﾞｼｯｸM-PRO" panose="020F0600000000000000" pitchFamily="50" charset="-128"/>
              </a:rPr>
              <a:t>と</a:t>
            </a:r>
            <a:r>
              <a:rPr kumimoji="1" lang="ja-JP" altLang="en-US" sz="1600" dirty="0" smtClean="0">
                <a:latin typeface="HG丸ｺﾞｼｯｸM-PRO" panose="020F0600000000000000" pitchFamily="50" charset="-128"/>
                <a:ea typeface="HG丸ｺﾞｼｯｸM-PRO" panose="020F0600000000000000" pitchFamily="50" charset="-128"/>
              </a:rPr>
              <a:t>なりません。</a:t>
            </a:r>
            <a:endParaRPr kumimoji="1" lang="en-US" altLang="ja-JP" sz="1600" dirty="0" smtClean="0">
              <a:latin typeface="HG丸ｺﾞｼｯｸM-PRO" panose="020F0600000000000000" pitchFamily="50" charset="-128"/>
              <a:ea typeface="HG丸ｺﾞｼｯｸM-PRO" panose="020F0600000000000000" pitchFamily="50" charset="-128"/>
            </a:endParaRPr>
          </a:p>
        </p:txBody>
      </p:sp>
      <p:sp>
        <p:nvSpPr>
          <p:cNvPr id="32" name="テキスト ボックス 16"/>
          <p:cNvSpPr txBox="1"/>
          <p:nvPr/>
        </p:nvSpPr>
        <p:spPr>
          <a:xfrm>
            <a:off x="122390" y="4837420"/>
            <a:ext cx="8884449" cy="353145"/>
          </a:xfrm>
          <a:prstGeom prst="rect">
            <a:avLst/>
          </a:prstGeom>
          <a:solidFill>
            <a:schemeClr val="accent6">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600" dirty="0" smtClean="0">
                <a:latin typeface="HG丸ｺﾞｼｯｸM-PRO" panose="020F0600000000000000" pitchFamily="50" charset="-128"/>
                <a:ea typeface="HG丸ｺﾞｼｯｸM-PRO" panose="020F0600000000000000" pitchFamily="50" charset="-128"/>
              </a:rPr>
              <a:t>入院医療の場合、緑色部分が記載の対象欄となります。</a:t>
            </a:r>
            <a:endParaRPr kumimoji="1" lang="en-US" altLang="ja-JP" sz="1600" dirty="0" smtClean="0">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2859741" y="4439878"/>
            <a:ext cx="31959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5" name="テキスト ボックス 16"/>
          <p:cNvSpPr txBox="1"/>
          <p:nvPr/>
        </p:nvSpPr>
        <p:spPr>
          <a:xfrm>
            <a:off x="120577" y="5279523"/>
            <a:ext cx="8884449" cy="583396"/>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600" dirty="0" smtClean="0">
                <a:latin typeface="HG丸ｺﾞｼｯｸM-PRO" panose="020F0600000000000000" pitchFamily="50" charset="-128"/>
                <a:ea typeface="HG丸ｺﾞｼｯｸM-PRO" panose="020F0600000000000000" pitchFamily="50" charset="-128"/>
              </a:rPr>
              <a:t>分子標的薬の導入に係る入院</a:t>
            </a:r>
            <a:r>
              <a:rPr kumimoji="1" lang="ja-JP" altLang="en-US" sz="1600" dirty="0">
                <a:latin typeface="HG丸ｺﾞｼｯｸM-PRO" panose="020F0600000000000000" pitchFamily="50" charset="-128"/>
                <a:ea typeface="HG丸ｺﾞｼｯｸM-PRO" panose="020F0600000000000000" pitchFamily="50" charset="-128"/>
              </a:rPr>
              <a:t>の場合、医療機関に</a:t>
            </a:r>
            <a:r>
              <a:rPr kumimoji="1" lang="ja-JP" altLang="en-US" sz="1600" dirty="0" smtClean="0">
                <a:latin typeface="HG丸ｺﾞｼｯｸM-PRO" panose="020F0600000000000000" pitchFamily="50" charset="-128"/>
                <a:ea typeface="HG丸ｺﾞｼｯｸM-PRO" panose="020F0600000000000000" pitchFamily="50" charset="-128"/>
              </a:rPr>
              <a:t>おいて○</a:t>
            </a:r>
            <a:r>
              <a:rPr kumimoji="1" lang="ja-JP" altLang="en-US" sz="1600" dirty="0">
                <a:latin typeface="HG丸ｺﾞｼｯｸM-PRO" panose="020F0600000000000000" pitchFamily="50" charset="-128"/>
                <a:ea typeface="HG丸ｺﾞｼｯｸM-PRO" panose="020F0600000000000000" pitchFamily="50" charset="-128"/>
              </a:rPr>
              <a:t>印を記載してください</a:t>
            </a:r>
            <a:r>
              <a:rPr kumimoji="1" lang="ja-JP" altLang="en-US" sz="1600" dirty="0" smtClean="0">
                <a:latin typeface="HG丸ｺﾞｼｯｸM-PRO" panose="020F0600000000000000" pitchFamily="50" charset="-128"/>
                <a:ea typeface="HG丸ｺﾞｼｯｸM-PRO" panose="020F0600000000000000" pitchFamily="50" charset="-128"/>
              </a:rPr>
              <a:t>。</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・会計担当者が記載する場合は、医師に確認する等により対応してください。</a:t>
            </a:r>
            <a:endParaRPr kumimoji="1" lang="en-US" altLang="ja-JP" sz="1600" dirty="0">
              <a:latin typeface="HG丸ｺﾞｼｯｸM-PRO" panose="020F0600000000000000" pitchFamily="50" charset="-128"/>
              <a:ea typeface="HG丸ｺﾞｼｯｸM-PRO" panose="020F0600000000000000" pitchFamily="50" charset="-128"/>
            </a:endParaRPr>
          </a:p>
        </p:txBody>
      </p:sp>
      <p:sp>
        <p:nvSpPr>
          <p:cNvPr id="16" name="角丸四角形吹き出し 15"/>
          <p:cNvSpPr/>
          <p:nvPr/>
        </p:nvSpPr>
        <p:spPr>
          <a:xfrm>
            <a:off x="7319661" y="1637910"/>
            <a:ext cx="1730188" cy="587561"/>
          </a:xfrm>
          <a:prstGeom prst="wedgeRoundRectCallout">
            <a:avLst>
              <a:gd name="adj1" fmla="val 19995"/>
              <a:gd name="adj2" fmla="val 441090"/>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正方形/長方形 17"/>
          <p:cNvSpPr/>
          <p:nvPr/>
        </p:nvSpPr>
        <p:spPr>
          <a:xfrm>
            <a:off x="0" y="417870"/>
            <a:ext cx="2468776"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入院１回目</a:t>
            </a:r>
            <a:endParaRPr lang="ja-JP" altLang="en-US" sz="1600" dirty="0"/>
          </a:p>
        </p:txBody>
      </p:sp>
    </p:spTree>
    <p:extLst>
      <p:ext uri="{BB962C8B-B14F-4D97-AF65-F5344CB8AC3E}">
        <p14:creationId xmlns:p14="http://schemas.microsoft.com/office/powerpoint/2010/main" val="2576221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90907" y="1146524"/>
            <a:ext cx="8986305" cy="2571896"/>
          </a:xfrm>
          <a:prstGeom prst="rect">
            <a:avLst/>
          </a:prstGeom>
        </p:spPr>
      </p:pic>
      <p:sp>
        <p:nvSpPr>
          <p:cNvPr id="28" name="テキスト ボックス 16"/>
          <p:cNvSpPr txBox="1"/>
          <p:nvPr/>
        </p:nvSpPr>
        <p:spPr>
          <a:xfrm>
            <a:off x="136992" y="5723117"/>
            <a:ext cx="8884449" cy="1063165"/>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また、</a:t>
            </a:r>
            <a:r>
              <a:rPr kumimoji="1" lang="ja-JP" altLang="en-US" sz="1400" dirty="0" smtClean="0">
                <a:latin typeface="HG丸ｺﾞｼｯｸM-PRO" panose="020F0600000000000000" pitchFamily="50" charset="-128"/>
                <a:ea typeface="HG丸ｺﾞｼｯｸM-PRO" panose="020F0600000000000000" pitchFamily="50" charset="-128"/>
              </a:rPr>
              <a:t>同じ４月に「</a:t>
            </a:r>
            <a:r>
              <a:rPr kumimoji="1" lang="ja-JP" altLang="en-US" sz="1400" dirty="0">
                <a:latin typeface="HG丸ｺﾞｼｯｸM-PRO" panose="020F0600000000000000" pitchFamily="50" charset="-128"/>
                <a:ea typeface="HG丸ｺﾞｼｯｸM-PRO" panose="020F0600000000000000" pitchFamily="50" charset="-128"/>
              </a:rPr>
              <a:t>分子標的薬に係る治療の場合○印」欄に○印が</a:t>
            </a:r>
            <a:r>
              <a:rPr kumimoji="1" lang="ja-JP" altLang="en-US" sz="1400" dirty="0" smtClean="0">
                <a:latin typeface="HG丸ｺﾞｼｯｸM-PRO" panose="020F0600000000000000" pitchFamily="50" charset="-128"/>
                <a:ea typeface="HG丸ｺﾞｼｯｸM-PRO" panose="020F0600000000000000" pitchFamily="50" charset="-128"/>
              </a:rPr>
              <a:t>ある入院医療費の記載がありますので、❺欄に当該医療費</a:t>
            </a:r>
            <a:r>
              <a:rPr kumimoji="1" lang="en-US" altLang="ja-JP" sz="1400" dirty="0" smtClean="0">
                <a:latin typeface="HG丸ｺﾞｼｯｸM-PRO" panose="020F0600000000000000" pitchFamily="50" charset="-128"/>
                <a:ea typeface="HG丸ｺﾞｼｯｸM-PRO" panose="020F0600000000000000" pitchFamily="50" charset="-128"/>
              </a:rPr>
              <a:t>30,000</a:t>
            </a:r>
            <a:r>
              <a:rPr kumimoji="1" lang="ja-JP" altLang="en-US" sz="1400" dirty="0" smtClean="0">
                <a:latin typeface="HG丸ｺﾞｼｯｸM-PRO" panose="020F0600000000000000" pitchFamily="50" charset="-128"/>
                <a:ea typeface="HG丸ｺﾞｼｯｸM-PRO" panose="020F0600000000000000" pitchFamily="50" charset="-128"/>
              </a:rPr>
              <a:t>円と通院医療費</a:t>
            </a:r>
            <a:r>
              <a:rPr kumimoji="1" lang="en-US" altLang="ja-JP" sz="1400" dirty="0" smtClean="0">
                <a:latin typeface="HG丸ｺﾞｼｯｸM-PRO" panose="020F0600000000000000" pitchFamily="50" charset="-128"/>
                <a:ea typeface="HG丸ｺﾞｼｯｸM-PRO" panose="020F0600000000000000" pitchFamily="50" charset="-128"/>
              </a:rPr>
              <a:t>21,600</a:t>
            </a:r>
            <a:r>
              <a:rPr kumimoji="1" lang="ja-JP" altLang="en-US" sz="1400" dirty="0" smtClean="0">
                <a:latin typeface="HG丸ｺﾞｼｯｸM-PRO" panose="020F0600000000000000" pitchFamily="50" charset="-128"/>
                <a:ea typeface="HG丸ｺﾞｼｯｸM-PRO" panose="020F0600000000000000" pitchFamily="50" charset="-128"/>
              </a:rPr>
              <a:t>円の合計額</a:t>
            </a:r>
            <a:r>
              <a:rPr kumimoji="1" lang="en-US" altLang="ja-JP" sz="1400" dirty="0" smtClean="0">
                <a:latin typeface="HG丸ｺﾞｼｯｸM-PRO" panose="020F0600000000000000" pitchFamily="50" charset="-128"/>
                <a:ea typeface="HG丸ｺﾞｼｯｸM-PRO" panose="020F0600000000000000" pitchFamily="50" charset="-128"/>
              </a:rPr>
              <a:t>51,600</a:t>
            </a:r>
            <a:r>
              <a:rPr kumimoji="1" lang="ja-JP" altLang="en-US" sz="1400" dirty="0" smtClean="0">
                <a:latin typeface="HG丸ｺﾞｼｯｸM-PRO" panose="020F0600000000000000" pitchFamily="50" charset="-128"/>
                <a:ea typeface="HG丸ｺﾞｼｯｸM-PRO" panose="020F0600000000000000" pitchFamily="50" charset="-128"/>
              </a:rPr>
              <a:t>円を記載してください。</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４月分の分子標的薬に係る入院と通院の</a:t>
            </a:r>
            <a:r>
              <a:rPr kumimoji="1" lang="ja-JP" altLang="en-US" sz="1400" dirty="0" smtClean="0">
                <a:latin typeface="HG丸ｺﾞｼｯｸM-PRO" panose="020F0600000000000000" pitchFamily="50" charset="-128"/>
                <a:ea typeface="HG丸ｺﾞｼｯｸM-PRO" panose="020F0600000000000000" pitchFamily="50" charset="-128"/>
              </a:rPr>
              <a:t>合計額が</a:t>
            </a:r>
            <a:r>
              <a:rPr kumimoji="1" lang="en-US" altLang="ja-JP" sz="1400" dirty="0" smtClean="0">
                <a:latin typeface="HG丸ｺﾞｼｯｸM-PRO" panose="020F0600000000000000" pitchFamily="50" charset="-128"/>
                <a:ea typeface="HG丸ｺﾞｼｯｸM-PRO" panose="020F0600000000000000" pitchFamily="50" charset="-128"/>
              </a:rPr>
              <a:t>51,600</a:t>
            </a:r>
            <a:r>
              <a:rPr kumimoji="1" lang="ja-JP" altLang="en-US" sz="1400" dirty="0" smtClean="0">
                <a:latin typeface="HG丸ｺﾞｼｯｸM-PRO" panose="020F0600000000000000" pitchFamily="50" charset="-128"/>
                <a:ea typeface="HG丸ｺﾞｼｯｸM-PRO" panose="020F0600000000000000" pitchFamily="50" charset="-128"/>
              </a:rPr>
              <a:t>円であり、Ａ欄①入院の基準額</a:t>
            </a:r>
            <a:r>
              <a:rPr kumimoji="1" lang="en-US" altLang="ja-JP" sz="1400" dirty="0" smtClean="0">
                <a:latin typeface="HG丸ｺﾞｼｯｸM-PRO" panose="020F0600000000000000" pitchFamily="50" charset="-128"/>
                <a:ea typeface="HG丸ｺﾞｼｯｸM-PRO" panose="020F0600000000000000" pitchFamily="50" charset="-128"/>
              </a:rPr>
              <a:t>57,600</a:t>
            </a:r>
            <a:r>
              <a:rPr kumimoji="1" lang="ja-JP" altLang="en-US" sz="1400" dirty="0" smtClean="0">
                <a:latin typeface="HG丸ｺﾞｼｯｸM-PRO" panose="020F0600000000000000" pitchFamily="50" charset="-128"/>
                <a:ea typeface="HG丸ｺﾞｼｯｸM-PRO" panose="020F0600000000000000" pitchFamily="50" charset="-128"/>
              </a:rPr>
              <a:t>円未満であり、この時点では、カウントの対象となりません。</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pic>
        <p:nvPicPr>
          <p:cNvPr id="5" name="図 4"/>
          <p:cNvPicPr>
            <a:picLocks noChangeAspect="1"/>
          </p:cNvPicPr>
          <p:nvPr/>
        </p:nvPicPr>
        <p:blipFill>
          <a:blip r:embed="rId3"/>
          <a:stretch>
            <a:fillRect/>
          </a:stretch>
        </p:blipFill>
        <p:spPr>
          <a:xfrm>
            <a:off x="90907" y="89798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記載例④</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１（</a:t>
            </a:r>
            <a:r>
              <a:rPr kumimoji="1" lang="ja-JP" altLang="en-US" b="1" dirty="0">
                <a:solidFill>
                  <a:prstClr val="white"/>
                </a:solidFill>
                <a:latin typeface="メイリオ" panose="020B0604030504040204" pitchFamily="50" charset="-128"/>
                <a:ea typeface="メイリオ" panose="020B0604030504040204" pitchFamily="50" charset="-128"/>
              </a:rPr>
              <a:t>入院＋</a:t>
            </a:r>
            <a:r>
              <a:rPr kumimoji="1" lang="ja-JP" altLang="en-US" b="1" dirty="0" smtClean="0">
                <a:solidFill>
                  <a:prstClr val="white"/>
                </a:solidFill>
                <a:latin typeface="メイリオ" panose="020B0604030504040204" pitchFamily="50" charset="-128"/>
                <a:ea typeface="メイリオ" panose="020B0604030504040204" pitchFamily="50" charset="-128"/>
              </a:rPr>
              <a:t>通院の記載例</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１</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4" name="角丸四角形 23"/>
          <p:cNvSpPr/>
          <p:nvPr/>
        </p:nvSpPr>
        <p:spPr>
          <a:xfrm>
            <a:off x="6122893" y="3457554"/>
            <a:ext cx="449925"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4866063" y="858781"/>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テキスト ボックス 16"/>
          <p:cNvSpPr txBox="1"/>
          <p:nvPr/>
        </p:nvSpPr>
        <p:spPr>
          <a:xfrm>
            <a:off x="136992" y="4980750"/>
            <a:ext cx="8884449" cy="627734"/>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上記の例の場合、 </a:t>
            </a:r>
            <a:r>
              <a:rPr kumimoji="1" lang="en-US" altLang="ja-JP" sz="1400" dirty="0" smtClean="0">
                <a:latin typeface="HG丸ｺﾞｼｯｸM-PRO" panose="020F0600000000000000" pitchFamily="50" charset="-128"/>
                <a:ea typeface="HG丸ｺﾞｼｯｸM-PRO" panose="020F0600000000000000" pitchFamily="50" charset="-128"/>
              </a:rPr>
              <a:t>4</a:t>
            </a:r>
            <a:r>
              <a:rPr kumimoji="1" lang="ja-JP" altLang="en-US" sz="1400" dirty="0" smtClean="0">
                <a:latin typeface="HG丸ｺﾞｼｯｸM-PRO" panose="020F0600000000000000" pitchFamily="50" charset="-128"/>
                <a:ea typeface="HG丸ｺﾞｼｯｸM-PRO" panose="020F0600000000000000" pitchFamily="50" charset="-128"/>
              </a:rPr>
              <a:t>月分の通院医療費</a:t>
            </a:r>
            <a:r>
              <a:rPr kumimoji="1" lang="en-US" altLang="ja-JP" sz="1400" dirty="0" smtClean="0">
                <a:latin typeface="HG丸ｺﾞｼｯｸM-PRO" panose="020F0600000000000000" pitchFamily="50" charset="-128"/>
                <a:ea typeface="HG丸ｺﾞｼｯｸM-PRO" panose="020F0600000000000000" pitchFamily="50" charset="-128"/>
              </a:rPr>
              <a:t>21,600</a:t>
            </a:r>
            <a:r>
              <a:rPr kumimoji="1" lang="ja-JP" altLang="en-US" sz="1400" dirty="0">
                <a:latin typeface="HG丸ｺﾞｼｯｸM-PRO" panose="020F0600000000000000" pitchFamily="50" charset="-128"/>
                <a:ea typeface="HG丸ｺﾞｼｯｸM-PRO" panose="020F0600000000000000" pitchFamily="50" charset="-128"/>
              </a:rPr>
              <a:t>円が</a:t>
            </a:r>
            <a:r>
              <a:rPr kumimoji="1" lang="ja-JP" altLang="en-US" sz="1400" dirty="0" smtClean="0">
                <a:latin typeface="HG丸ｺﾞｼｯｸM-PRO" panose="020F0600000000000000" pitchFamily="50" charset="-128"/>
                <a:ea typeface="HG丸ｺﾞｼｯｸM-PRO" panose="020F0600000000000000" pitchFamily="50" charset="-128"/>
              </a:rPr>
              <a:t>Ａ欄②外来の</a:t>
            </a:r>
            <a:r>
              <a:rPr kumimoji="1" lang="ja-JP" altLang="en-US" sz="1400" dirty="0">
                <a:latin typeface="HG丸ｺﾞｼｯｸM-PRO" panose="020F0600000000000000" pitchFamily="50" charset="-128"/>
                <a:ea typeface="HG丸ｺﾞｼｯｸM-PRO" panose="020F0600000000000000" pitchFamily="50" charset="-128"/>
              </a:rPr>
              <a:t>基準額</a:t>
            </a:r>
            <a:r>
              <a:rPr kumimoji="1" lang="en-US" altLang="ja-JP" sz="1400" dirty="0">
                <a:latin typeface="HG丸ｺﾞｼｯｸM-PRO" panose="020F0600000000000000" pitchFamily="50" charset="-128"/>
                <a:ea typeface="HG丸ｺﾞｼｯｸM-PRO" panose="020F0600000000000000" pitchFamily="50" charset="-128"/>
              </a:rPr>
              <a:t>57,600</a:t>
            </a:r>
            <a:r>
              <a:rPr kumimoji="1" lang="ja-JP" altLang="en-US" sz="1400" dirty="0" smtClean="0">
                <a:latin typeface="HG丸ｺﾞｼｯｸM-PRO" panose="020F0600000000000000" pitchFamily="50" charset="-128"/>
                <a:ea typeface="HG丸ｺﾞｼｯｸM-PRO" panose="020F0600000000000000" pitchFamily="50" charset="-128"/>
              </a:rPr>
              <a:t>円</a:t>
            </a:r>
            <a:r>
              <a:rPr kumimoji="1" lang="ja-JP" altLang="en-US" sz="1400" dirty="0">
                <a:latin typeface="HG丸ｺﾞｼｯｸM-PRO" panose="020F0600000000000000" pitchFamily="50" charset="-128"/>
                <a:ea typeface="HG丸ｺﾞｼｯｸM-PRO" panose="020F0600000000000000" pitchFamily="50" charset="-128"/>
              </a:rPr>
              <a:t>未満</a:t>
            </a:r>
            <a:r>
              <a:rPr kumimoji="1" lang="ja-JP" altLang="en-US" sz="1400" dirty="0" smtClean="0">
                <a:latin typeface="HG丸ｺﾞｼｯｸM-PRO" panose="020F0600000000000000" pitchFamily="50" charset="-128"/>
                <a:ea typeface="HG丸ｺﾞｼｯｸM-PRO" panose="020F0600000000000000" pitchFamily="50" charset="-128"/>
              </a:rPr>
              <a:t>であり、この時点では、カウントの対象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なりません。</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32" name="テキスト ボックス 16"/>
          <p:cNvSpPr txBox="1"/>
          <p:nvPr/>
        </p:nvSpPr>
        <p:spPr>
          <a:xfrm>
            <a:off x="149753" y="3775736"/>
            <a:ext cx="8884449" cy="353145"/>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600" dirty="0" smtClean="0">
                <a:latin typeface="HG丸ｺﾞｼｯｸM-PRO" panose="020F0600000000000000" pitchFamily="50" charset="-128"/>
                <a:ea typeface="HG丸ｺﾞｼｯｸM-PRO" panose="020F0600000000000000" pitchFamily="50" charset="-128"/>
              </a:rPr>
              <a:t>通院医療の場合、黄色部分が記載の対象欄となります。</a:t>
            </a:r>
            <a:endParaRPr kumimoji="1" lang="en-US" altLang="ja-JP" sz="1600" dirty="0" smtClean="0">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2901264" y="3438235"/>
            <a:ext cx="319590" cy="298503"/>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7" name="テキスト ボックス 16"/>
          <p:cNvSpPr txBox="1"/>
          <p:nvPr/>
        </p:nvSpPr>
        <p:spPr>
          <a:xfrm>
            <a:off x="149752" y="4209502"/>
            <a:ext cx="8884449" cy="711825"/>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分子標的薬に係る通院の場合、医療</a:t>
            </a:r>
            <a:r>
              <a:rPr kumimoji="1" lang="ja-JP" altLang="en-US" sz="1400" dirty="0">
                <a:latin typeface="HG丸ｺﾞｼｯｸM-PRO" panose="020F0600000000000000" pitchFamily="50" charset="-128"/>
                <a:ea typeface="HG丸ｺﾞｼｯｸM-PRO" panose="020F0600000000000000" pitchFamily="50" charset="-128"/>
              </a:rPr>
              <a:t>機関に</a:t>
            </a:r>
            <a:r>
              <a:rPr kumimoji="1" lang="ja-JP" altLang="en-US" sz="1400" dirty="0" smtClean="0">
                <a:latin typeface="HG丸ｺﾞｼｯｸM-PRO" panose="020F0600000000000000" pitchFamily="50" charset="-128"/>
                <a:ea typeface="HG丸ｺﾞｼｯｸM-PRO" panose="020F0600000000000000" pitchFamily="50" charset="-128"/>
              </a:rPr>
              <a:t>おいて○</a:t>
            </a:r>
            <a:r>
              <a:rPr kumimoji="1" lang="ja-JP" altLang="en-US" sz="1400" dirty="0">
                <a:latin typeface="HG丸ｺﾞｼｯｸM-PRO" panose="020F0600000000000000" pitchFamily="50" charset="-128"/>
                <a:ea typeface="HG丸ｺﾞｼｯｸM-PRO" panose="020F0600000000000000" pitchFamily="50" charset="-128"/>
              </a:rPr>
              <a:t>印を記載してください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179388" indent="-179388"/>
            <a:r>
              <a:rPr kumimoji="1" lang="ja-JP" altLang="en-US" sz="1400" dirty="0">
                <a:latin typeface="HG丸ｺﾞｼｯｸM-PRO" panose="020F0600000000000000" pitchFamily="50" charset="-128"/>
                <a:ea typeface="HG丸ｺﾞｼｯｸM-PRO" panose="020F0600000000000000" pitchFamily="50" charset="-128"/>
              </a:rPr>
              <a:t>・会計担当者が記載する場合は、医師に確認</a:t>
            </a:r>
            <a:r>
              <a:rPr kumimoji="1" lang="ja-JP" altLang="en-US" sz="1400" dirty="0" smtClean="0">
                <a:latin typeface="HG丸ｺﾞｼｯｸM-PRO" panose="020F0600000000000000" pitchFamily="50" charset="-128"/>
                <a:ea typeface="HG丸ｺﾞｼｯｸM-PRO" panose="020F0600000000000000" pitchFamily="50" charset="-128"/>
              </a:rPr>
              <a:t>する、処方箋に記載されている</a:t>
            </a:r>
            <a:r>
              <a:rPr kumimoji="1" lang="ja-JP" altLang="en-US" sz="1400" dirty="0">
                <a:latin typeface="HG丸ｺﾞｼｯｸM-PRO" panose="020F0600000000000000" pitchFamily="50" charset="-128"/>
                <a:ea typeface="HG丸ｺﾞｼｯｸM-PRO" panose="020F0600000000000000" pitchFamily="50" charset="-128"/>
              </a:rPr>
              <a:t>分子標的薬の</a:t>
            </a:r>
            <a:r>
              <a:rPr kumimoji="1" lang="ja-JP" altLang="en-US" sz="1400" dirty="0" smtClean="0">
                <a:latin typeface="HG丸ｺﾞｼｯｸM-PRO" panose="020F0600000000000000" pitchFamily="50" charset="-128"/>
                <a:ea typeface="HG丸ｺﾞｼｯｸM-PRO" panose="020F0600000000000000" pitchFamily="50" charset="-128"/>
              </a:rPr>
              <a:t>処方の有無により確認する等により対応してください。</a:t>
            </a:r>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18" name="角丸四角形吹き出し 17"/>
          <p:cNvSpPr/>
          <p:nvPr/>
        </p:nvSpPr>
        <p:spPr>
          <a:xfrm>
            <a:off x="7347024" y="911243"/>
            <a:ext cx="1730188" cy="587561"/>
          </a:xfrm>
          <a:prstGeom prst="wedgeRoundRectCallout">
            <a:avLst>
              <a:gd name="adj1" fmla="val 21031"/>
              <a:gd name="adj2" fmla="val 399895"/>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1" y="401507"/>
            <a:ext cx="3469342"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通院１回目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外来診療</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
        <p:nvSpPr>
          <p:cNvPr id="22" name="角丸四角形 21"/>
          <p:cNvSpPr/>
          <p:nvPr/>
        </p:nvSpPr>
        <p:spPr>
          <a:xfrm>
            <a:off x="1308082" y="831884"/>
            <a:ext cx="1219965"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角丸四角形 28"/>
          <p:cNvSpPr/>
          <p:nvPr/>
        </p:nvSpPr>
        <p:spPr>
          <a:xfrm>
            <a:off x="4358511" y="3217851"/>
            <a:ext cx="466930"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0" name="角丸四角形 29"/>
          <p:cNvSpPr/>
          <p:nvPr/>
        </p:nvSpPr>
        <p:spPr>
          <a:xfrm>
            <a:off x="7836839" y="3452412"/>
            <a:ext cx="466930"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Tree>
    <p:extLst>
      <p:ext uri="{BB962C8B-B14F-4D97-AF65-F5344CB8AC3E}">
        <p14:creationId xmlns:p14="http://schemas.microsoft.com/office/powerpoint/2010/main" val="1791478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5144" y="1397936"/>
            <a:ext cx="9113182" cy="2792832"/>
          </a:xfrm>
          <a:prstGeom prst="rect">
            <a:avLst/>
          </a:prstGeom>
        </p:spPr>
      </p:pic>
      <p:sp>
        <p:nvSpPr>
          <p:cNvPr id="33" name="テキスト ボックス 16"/>
          <p:cNvSpPr txBox="1"/>
          <p:nvPr/>
        </p:nvSpPr>
        <p:spPr>
          <a:xfrm>
            <a:off x="136993" y="6091348"/>
            <a:ext cx="8852798" cy="730792"/>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４月分がカウントの対象となり、Ｂ欄に４月分を含む過去</a:t>
            </a:r>
            <a:r>
              <a:rPr kumimoji="1" lang="ja-JP" altLang="en-US" sz="1400" dirty="0">
                <a:latin typeface="HG丸ｺﾞｼｯｸM-PRO" panose="020F0600000000000000" pitchFamily="50" charset="-128"/>
                <a:ea typeface="HG丸ｺﾞｼｯｸM-PRO" panose="020F0600000000000000" pitchFamily="50" charset="-128"/>
              </a:rPr>
              <a:t>１２か月以内に</a:t>
            </a:r>
            <a:r>
              <a:rPr kumimoji="1" lang="ja-JP" altLang="en-US" sz="1400" dirty="0" err="1">
                <a:latin typeface="HG丸ｺﾞｼｯｸM-PRO" panose="020F0600000000000000" pitchFamily="50" charset="-128"/>
                <a:ea typeface="HG丸ｺﾞｼｯｸM-PRO" panose="020F0600000000000000" pitchFamily="50" charset="-128"/>
              </a:rPr>
              <a:t>〇</a:t>
            </a:r>
            <a:r>
              <a:rPr kumimoji="1" lang="ja-JP" altLang="en-US" sz="1400" dirty="0">
                <a:latin typeface="HG丸ｺﾞｼｯｸM-PRO" panose="020F0600000000000000" pitchFamily="50" charset="-128"/>
                <a:ea typeface="HG丸ｺﾞｼｯｸM-PRO" panose="020F0600000000000000" pitchFamily="50" charset="-128"/>
              </a:rPr>
              <a:t>、△、▲いずれかの印のある月が計３回以上あるため</a:t>
            </a:r>
            <a:r>
              <a:rPr kumimoji="1" lang="ja-JP" altLang="en-US" sz="1400" dirty="0" smtClean="0">
                <a:latin typeface="HG丸ｺﾞｼｯｸM-PRO" panose="020F0600000000000000" pitchFamily="50" charset="-128"/>
                <a:ea typeface="HG丸ｺﾞｼｯｸM-PRO" panose="020F0600000000000000" pitchFamily="50" charset="-128"/>
              </a:rPr>
              <a:t>、助成の対象となり、都道府県</a:t>
            </a:r>
            <a:r>
              <a:rPr kumimoji="1" lang="ja-JP" altLang="en-US" sz="1400" dirty="0">
                <a:latin typeface="HG丸ｺﾞｼｯｸM-PRO" panose="020F0600000000000000" pitchFamily="50" charset="-128"/>
                <a:ea typeface="HG丸ｺﾞｼｯｸM-PRO" panose="020F0600000000000000" pitchFamily="50" charset="-128"/>
              </a:rPr>
              <a:t>に償還払いの</a:t>
            </a:r>
            <a:r>
              <a:rPr kumimoji="1" lang="ja-JP" altLang="en-US" sz="1400" dirty="0" smtClean="0">
                <a:latin typeface="HG丸ｺﾞｼｯｸM-PRO" panose="020F0600000000000000" pitchFamily="50" charset="-128"/>
                <a:ea typeface="HG丸ｺﾞｼｯｸM-PRO" panose="020F0600000000000000" pitchFamily="50" charset="-128"/>
              </a:rPr>
              <a:t>請求をすれば助成が受けられるので、患者へ案内</a:t>
            </a:r>
            <a:r>
              <a:rPr kumimoji="1" lang="ja-JP" altLang="en-US" sz="1400" dirty="0">
                <a:latin typeface="HG丸ｺﾞｼｯｸM-PRO" panose="020F0600000000000000" pitchFamily="50" charset="-128"/>
                <a:ea typeface="HG丸ｺﾞｼｯｸM-PRO" panose="020F0600000000000000" pitchFamily="50" charset="-128"/>
              </a:rPr>
              <a:t>してください。</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en-US" altLang="ja-JP" sz="1400" dirty="0" smtClean="0">
              <a:latin typeface="HG丸ｺﾞｼｯｸM-PRO" panose="020F0600000000000000" pitchFamily="50" charset="-128"/>
              <a:ea typeface="HG丸ｺﾞｼｯｸM-PRO" panose="020F0600000000000000" pitchFamily="50" charset="-128"/>
            </a:endParaRPr>
          </a:p>
        </p:txBody>
      </p:sp>
      <p:pic>
        <p:nvPicPr>
          <p:cNvPr id="5" name="図 4"/>
          <p:cNvPicPr>
            <a:picLocks noChangeAspect="1"/>
          </p:cNvPicPr>
          <p:nvPr/>
        </p:nvPicPr>
        <p:blipFill>
          <a:blip r:embed="rId3"/>
          <a:stretch>
            <a:fillRect/>
          </a:stretch>
        </p:blipFill>
        <p:spPr>
          <a:xfrm>
            <a:off x="90907" y="114900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記載例④</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１（</a:t>
            </a:r>
            <a:r>
              <a:rPr kumimoji="1" lang="ja-JP" altLang="en-US" b="1" dirty="0">
                <a:solidFill>
                  <a:prstClr val="white"/>
                </a:solidFill>
                <a:latin typeface="メイリオ" panose="020B0604030504040204" pitchFamily="50" charset="-128"/>
                <a:ea typeface="メイリオ" panose="020B0604030504040204" pitchFamily="50" charset="-128"/>
              </a:rPr>
              <a:t>入院＋</a:t>
            </a:r>
            <a:r>
              <a:rPr kumimoji="1" lang="ja-JP" altLang="en-US" b="1" dirty="0" smtClean="0">
                <a:solidFill>
                  <a:prstClr val="white"/>
                </a:solidFill>
                <a:latin typeface="メイリオ" panose="020B0604030504040204" pitchFamily="50" charset="-128"/>
                <a:ea typeface="メイリオ" panose="020B0604030504040204" pitchFamily="50" charset="-128"/>
              </a:rPr>
              <a:t>通院の記載例</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１</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32" name="テキスト ボックス 16"/>
          <p:cNvSpPr txBox="1"/>
          <p:nvPr/>
        </p:nvSpPr>
        <p:spPr>
          <a:xfrm>
            <a:off x="149753" y="4281893"/>
            <a:ext cx="8884449" cy="353145"/>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600" dirty="0" smtClean="0">
                <a:latin typeface="HG丸ｺﾞｼｯｸM-PRO" panose="020F0600000000000000" pitchFamily="50" charset="-128"/>
                <a:ea typeface="HG丸ｺﾞｼｯｸM-PRO" panose="020F0600000000000000" pitchFamily="50" charset="-128"/>
              </a:rPr>
              <a:t>保険薬局では◆の部分、この図ではオレンジ色部分が記載の対象欄となります。</a:t>
            </a:r>
            <a:endParaRPr kumimoji="1" lang="en-US" altLang="ja-JP" sz="1600" dirty="0" smtClean="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528" y="736243"/>
            <a:ext cx="9144527" cy="338554"/>
          </a:xfrm>
          <a:prstGeom prst="rect">
            <a:avLst/>
          </a:prstGeom>
          <a:solidFill>
            <a:schemeClr val="accent2">
              <a:lumMod val="20000"/>
              <a:lumOff val="80000"/>
            </a:schemeClr>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18" name="角丸四角形吹き出し 17"/>
          <p:cNvSpPr/>
          <p:nvPr/>
        </p:nvSpPr>
        <p:spPr>
          <a:xfrm>
            <a:off x="7371219" y="1399971"/>
            <a:ext cx="1730188" cy="587561"/>
          </a:xfrm>
          <a:prstGeom prst="wedgeRoundRectCallout">
            <a:avLst>
              <a:gd name="adj1" fmla="val 21031"/>
              <a:gd name="adj2" fmla="val 401421"/>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0" y="359549"/>
            <a:ext cx="3236259"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通院１回目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保険薬局</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
        <p:nvSpPr>
          <p:cNvPr id="14" name="テキスト ボックス 13"/>
          <p:cNvSpPr txBox="1"/>
          <p:nvPr/>
        </p:nvSpPr>
        <p:spPr>
          <a:xfrm>
            <a:off x="107362" y="4715522"/>
            <a:ext cx="8884449" cy="537796"/>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同じ４月に「分子標的薬に係る治療の場合○印」欄に○印が</a:t>
            </a:r>
            <a:r>
              <a:rPr kumimoji="1" lang="ja-JP" altLang="en-US" sz="1400" dirty="0" smtClean="0">
                <a:latin typeface="HG丸ｺﾞｼｯｸM-PRO" panose="020F0600000000000000" pitchFamily="50" charset="-128"/>
                <a:ea typeface="HG丸ｺﾞｼｯｸM-PRO" panose="020F0600000000000000" pitchFamily="50" charset="-128"/>
              </a:rPr>
              <a:t>ある医療費</a:t>
            </a:r>
            <a:r>
              <a:rPr kumimoji="1" lang="ja-JP" altLang="en-US" sz="1400" dirty="0">
                <a:latin typeface="HG丸ｺﾞｼｯｸM-PRO" panose="020F0600000000000000" pitchFamily="50" charset="-128"/>
                <a:ea typeface="HG丸ｺﾞｼｯｸM-PRO" panose="020F0600000000000000" pitchFamily="50" charset="-128"/>
              </a:rPr>
              <a:t>の記載がありますので、❺欄</a:t>
            </a:r>
            <a:r>
              <a:rPr kumimoji="1" lang="ja-JP" altLang="en-US" sz="1400" dirty="0" smtClean="0">
                <a:latin typeface="HG丸ｺﾞｼｯｸM-PRO" panose="020F0600000000000000" pitchFamily="50" charset="-128"/>
                <a:ea typeface="HG丸ｺﾞｼｯｸM-PRO" panose="020F0600000000000000" pitchFamily="50" charset="-128"/>
              </a:rPr>
              <a:t>に入院医療費</a:t>
            </a:r>
            <a:r>
              <a:rPr kumimoji="1" lang="en-US" altLang="ja-JP" sz="1400" dirty="0">
                <a:latin typeface="HG丸ｺﾞｼｯｸM-PRO" panose="020F0600000000000000" pitchFamily="50" charset="-128"/>
                <a:ea typeface="HG丸ｺﾞｼｯｸM-PRO" panose="020F0600000000000000" pitchFamily="50" charset="-128"/>
              </a:rPr>
              <a:t>30,000</a:t>
            </a:r>
            <a:r>
              <a:rPr kumimoji="1" lang="ja-JP" altLang="en-US" sz="1400" dirty="0" smtClean="0">
                <a:latin typeface="HG丸ｺﾞｼｯｸM-PRO" panose="020F0600000000000000" pitchFamily="50" charset="-128"/>
                <a:ea typeface="HG丸ｺﾞｼｯｸM-PRO" panose="020F0600000000000000" pitchFamily="50" charset="-128"/>
              </a:rPr>
              <a:t>円、通院医療費</a:t>
            </a:r>
            <a:r>
              <a:rPr kumimoji="1" lang="en-US" altLang="ja-JP" sz="1400" dirty="0" smtClean="0">
                <a:latin typeface="HG丸ｺﾞｼｯｸM-PRO" panose="020F0600000000000000" pitchFamily="50" charset="-128"/>
                <a:ea typeface="HG丸ｺﾞｼｯｸM-PRO" panose="020F0600000000000000" pitchFamily="50" charset="-128"/>
              </a:rPr>
              <a:t>21,600</a:t>
            </a:r>
            <a:r>
              <a:rPr kumimoji="1" lang="ja-JP" altLang="en-US" sz="1400" dirty="0" smtClean="0">
                <a:latin typeface="HG丸ｺﾞｼｯｸM-PRO" panose="020F0600000000000000" pitchFamily="50" charset="-128"/>
                <a:ea typeface="HG丸ｺﾞｼｯｸM-PRO" panose="020F0600000000000000" pitchFamily="50" charset="-128"/>
              </a:rPr>
              <a:t>円、調剤関係費用</a:t>
            </a:r>
            <a:r>
              <a:rPr kumimoji="1" lang="en-US" altLang="ja-JP" sz="1400" dirty="0" smtClean="0">
                <a:latin typeface="HG丸ｺﾞｼｯｸM-PRO" panose="020F0600000000000000" pitchFamily="50" charset="-128"/>
                <a:ea typeface="HG丸ｺﾞｼｯｸM-PRO" panose="020F0600000000000000" pitchFamily="50" charset="-128"/>
              </a:rPr>
              <a:t>33,600</a:t>
            </a:r>
            <a:r>
              <a:rPr kumimoji="1" lang="ja-JP" altLang="en-US" sz="1400" dirty="0" smtClean="0">
                <a:latin typeface="HG丸ｺﾞｼｯｸM-PRO" panose="020F0600000000000000" pitchFamily="50" charset="-128"/>
                <a:ea typeface="HG丸ｺﾞｼｯｸM-PRO" panose="020F0600000000000000" pitchFamily="50" charset="-128"/>
              </a:rPr>
              <a:t>円の</a:t>
            </a:r>
            <a:r>
              <a:rPr kumimoji="1" lang="ja-JP" altLang="en-US" sz="1400" dirty="0">
                <a:latin typeface="HG丸ｺﾞｼｯｸM-PRO" panose="020F0600000000000000" pitchFamily="50" charset="-128"/>
                <a:ea typeface="HG丸ｺﾞｼｯｸM-PRO" panose="020F0600000000000000" pitchFamily="50" charset="-128"/>
              </a:rPr>
              <a:t>合計</a:t>
            </a:r>
            <a:r>
              <a:rPr kumimoji="1" lang="ja-JP" altLang="en-US" sz="1400" dirty="0" smtClean="0">
                <a:latin typeface="HG丸ｺﾞｼｯｸM-PRO" panose="020F0600000000000000" pitchFamily="50" charset="-128"/>
                <a:ea typeface="HG丸ｺﾞｼｯｸM-PRO" panose="020F0600000000000000" pitchFamily="50" charset="-128"/>
              </a:rPr>
              <a:t>額</a:t>
            </a:r>
            <a:r>
              <a:rPr kumimoji="1" lang="en-US" altLang="ja-JP" sz="1400" dirty="0" smtClean="0">
                <a:latin typeface="HG丸ｺﾞｼｯｸM-PRO" panose="020F0600000000000000" pitchFamily="50" charset="-128"/>
                <a:ea typeface="HG丸ｺﾞｼｯｸM-PRO" panose="020F0600000000000000" pitchFamily="50" charset="-128"/>
              </a:rPr>
              <a:t>85,200</a:t>
            </a:r>
            <a:r>
              <a:rPr kumimoji="1" lang="ja-JP" altLang="en-US" sz="1400" dirty="0">
                <a:latin typeface="HG丸ｺﾞｼｯｸM-PRO" panose="020F0600000000000000" pitchFamily="50" charset="-128"/>
                <a:ea typeface="HG丸ｺﾞｼｯｸM-PRO" panose="020F0600000000000000" pitchFamily="50" charset="-128"/>
              </a:rPr>
              <a:t>円を記載してください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7803766" y="3967881"/>
            <a:ext cx="564777" cy="193660"/>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4" name="角丸四角形 23"/>
          <p:cNvSpPr/>
          <p:nvPr/>
        </p:nvSpPr>
        <p:spPr>
          <a:xfrm>
            <a:off x="2882781" y="3535108"/>
            <a:ext cx="319590" cy="451436"/>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4347882" y="3520349"/>
            <a:ext cx="509251" cy="273028"/>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角丸四角形 25"/>
          <p:cNvSpPr/>
          <p:nvPr/>
        </p:nvSpPr>
        <p:spPr>
          <a:xfrm>
            <a:off x="6049292" y="3718809"/>
            <a:ext cx="509251" cy="453155"/>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8" name="角丸四角形 27"/>
          <p:cNvSpPr/>
          <p:nvPr/>
        </p:nvSpPr>
        <p:spPr>
          <a:xfrm>
            <a:off x="6083494" y="1461899"/>
            <a:ext cx="529501" cy="311633"/>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テキスト ボックス 16"/>
          <p:cNvSpPr txBox="1"/>
          <p:nvPr/>
        </p:nvSpPr>
        <p:spPr>
          <a:xfrm>
            <a:off x="116326" y="5306908"/>
            <a:ext cx="8884449" cy="717348"/>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上記の例の場合、４月分</a:t>
            </a:r>
            <a:r>
              <a:rPr kumimoji="1" lang="ja-JP" altLang="en-US" sz="1400" dirty="0">
                <a:latin typeface="HG丸ｺﾞｼｯｸM-PRO" panose="020F0600000000000000" pitchFamily="50" charset="-128"/>
                <a:ea typeface="HG丸ｺﾞｼｯｸM-PRO" panose="020F0600000000000000" pitchFamily="50" charset="-128"/>
              </a:rPr>
              <a:t>の分子標的薬に係る入院と通院の合計</a:t>
            </a:r>
            <a:r>
              <a:rPr kumimoji="1" lang="ja-JP" altLang="en-US" sz="1400" dirty="0" smtClean="0">
                <a:latin typeface="HG丸ｺﾞｼｯｸM-PRO" panose="020F0600000000000000" pitchFamily="50" charset="-128"/>
                <a:ea typeface="HG丸ｺﾞｼｯｸM-PRO" panose="020F0600000000000000" pitchFamily="50" charset="-128"/>
              </a:rPr>
              <a:t>額</a:t>
            </a:r>
            <a:r>
              <a:rPr kumimoji="1" lang="en-US" altLang="ja-JP" sz="1400" dirty="0" smtClean="0">
                <a:latin typeface="HG丸ｺﾞｼｯｸM-PRO" panose="020F0600000000000000" pitchFamily="50" charset="-128"/>
                <a:ea typeface="HG丸ｺﾞｼｯｸM-PRO" panose="020F0600000000000000" pitchFamily="50" charset="-128"/>
              </a:rPr>
              <a:t>85,200</a:t>
            </a:r>
            <a:r>
              <a:rPr kumimoji="1" lang="ja-JP" altLang="en-US" sz="1400" dirty="0">
                <a:latin typeface="HG丸ｺﾞｼｯｸM-PRO" panose="020F0600000000000000" pitchFamily="50" charset="-128"/>
                <a:ea typeface="HG丸ｺﾞｼｯｸM-PRO" panose="020F0600000000000000" pitchFamily="50" charset="-128"/>
              </a:rPr>
              <a:t>円がＡ欄①入院の基準額</a:t>
            </a:r>
            <a:r>
              <a:rPr kumimoji="1" lang="en-US" altLang="ja-JP" sz="1400" dirty="0">
                <a:latin typeface="HG丸ｺﾞｼｯｸM-PRO" panose="020F0600000000000000" pitchFamily="50" charset="-128"/>
                <a:ea typeface="HG丸ｺﾞｼｯｸM-PRO" panose="020F0600000000000000" pitchFamily="50" charset="-128"/>
              </a:rPr>
              <a:t>57,600</a:t>
            </a:r>
            <a:r>
              <a:rPr kumimoji="1" lang="ja-JP" altLang="en-US" sz="1400" dirty="0">
                <a:latin typeface="HG丸ｺﾞｼｯｸM-PRO" panose="020F0600000000000000" pitchFamily="50" charset="-128"/>
                <a:ea typeface="HG丸ｺﾞｼｯｸM-PRO" panose="020F0600000000000000" pitchFamily="50" charset="-128"/>
              </a:rPr>
              <a:t>円以上でありカウントの対象と</a:t>
            </a:r>
            <a:r>
              <a:rPr kumimoji="1" lang="ja-JP" altLang="en-US" sz="1400" dirty="0" smtClean="0">
                <a:latin typeface="HG丸ｺﾞｼｯｸM-PRO" panose="020F0600000000000000" pitchFamily="50" charset="-128"/>
                <a:ea typeface="HG丸ｺﾞｼｯｸM-PRO" panose="020F0600000000000000" pitchFamily="50" charset="-128"/>
              </a:rPr>
              <a:t>なります。入院と通院それぞれ単独ではＡ欄の基準額を超えず、合算額が基準額を超えるので</a:t>
            </a:r>
            <a:r>
              <a:rPr kumimoji="1" lang="ja-JP" altLang="en-US" sz="1400" dirty="0">
                <a:latin typeface="HG丸ｺﾞｼｯｸM-PRO" panose="020F0600000000000000" pitchFamily="50" charset="-128"/>
                <a:ea typeface="HG丸ｺﾞｼｯｸM-PRO" panose="020F0600000000000000" pitchFamily="50" charset="-128"/>
              </a:rPr>
              <a:t>、Ｂ欄に</a:t>
            </a:r>
            <a:r>
              <a:rPr kumimoji="1" lang="ja-JP" altLang="en-US" sz="1400" dirty="0" smtClean="0">
                <a:latin typeface="HG丸ｺﾞｼｯｸM-PRO" panose="020F0600000000000000" pitchFamily="50" charset="-128"/>
                <a:ea typeface="HG丸ｺﾞｼｯｸM-PRO" panose="020F0600000000000000" pitchFamily="50" charset="-128"/>
              </a:rPr>
              <a:t>「△合算」</a:t>
            </a:r>
            <a:r>
              <a:rPr kumimoji="1" lang="ja-JP" altLang="en-US" sz="1400" dirty="0">
                <a:latin typeface="HG丸ｺﾞｼｯｸM-PRO" panose="020F0600000000000000" pitchFamily="50" charset="-128"/>
                <a:ea typeface="HG丸ｺﾞｼｯｸM-PRO" panose="020F0600000000000000" pitchFamily="50" charset="-128"/>
              </a:rPr>
              <a:t>と記載してください。</a:t>
            </a:r>
          </a:p>
        </p:txBody>
      </p:sp>
      <p:sp>
        <p:nvSpPr>
          <p:cNvPr id="30" name="角丸四角形 29"/>
          <p:cNvSpPr/>
          <p:nvPr/>
        </p:nvSpPr>
        <p:spPr>
          <a:xfrm>
            <a:off x="1279314" y="1097399"/>
            <a:ext cx="1329415" cy="264795"/>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1" name="角丸四角形 30"/>
          <p:cNvSpPr/>
          <p:nvPr/>
        </p:nvSpPr>
        <p:spPr>
          <a:xfrm>
            <a:off x="7743707" y="3924373"/>
            <a:ext cx="687589" cy="304020"/>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4" name="角丸四角形 33"/>
          <p:cNvSpPr/>
          <p:nvPr/>
        </p:nvSpPr>
        <p:spPr>
          <a:xfrm>
            <a:off x="1846729" y="1397936"/>
            <a:ext cx="4894730" cy="375596"/>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5" name="四角形吹き出し 34"/>
          <p:cNvSpPr/>
          <p:nvPr/>
        </p:nvSpPr>
        <p:spPr>
          <a:xfrm>
            <a:off x="6459979" y="803246"/>
            <a:ext cx="1213805" cy="362676"/>
          </a:xfrm>
          <a:prstGeom prst="wedgeRectCallout">
            <a:avLst>
              <a:gd name="adj1" fmla="val -43794"/>
              <a:gd name="adj2" fmla="val 141762"/>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カウント３回目</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7900105" y="1039824"/>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201031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7301" y="3708046"/>
            <a:ext cx="9089803" cy="2793455"/>
          </a:xfrm>
          <a:prstGeom prst="rect">
            <a:avLst/>
          </a:prstGeom>
        </p:spPr>
      </p:pic>
      <p:pic>
        <p:nvPicPr>
          <p:cNvPr id="5" name="図 4"/>
          <p:cNvPicPr>
            <a:picLocks noChangeAspect="1"/>
          </p:cNvPicPr>
          <p:nvPr/>
        </p:nvPicPr>
        <p:blipFill>
          <a:blip r:embed="rId3"/>
          <a:stretch>
            <a:fillRect/>
          </a:stretch>
        </p:blipFill>
        <p:spPr>
          <a:xfrm>
            <a:off x="109389" y="3467144"/>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記載例④</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１（</a:t>
            </a:r>
            <a:r>
              <a:rPr kumimoji="1" lang="ja-JP" altLang="en-US" b="1" dirty="0">
                <a:solidFill>
                  <a:prstClr val="white"/>
                </a:solidFill>
                <a:latin typeface="メイリオ" panose="020B0604030504040204" pitchFamily="50" charset="-128"/>
                <a:ea typeface="メイリオ" panose="020B0604030504040204" pitchFamily="50" charset="-128"/>
              </a:rPr>
              <a:t>入院＋</a:t>
            </a:r>
            <a:r>
              <a:rPr kumimoji="1" lang="ja-JP" altLang="en-US" b="1" dirty="0" smtClean="0">
                <a:solidFill>
                  <a:prstClr val="white"/>
                </a:solidFill>
                <a:latin typeface="メイリオ" panose="020B0604030504040204" pitchFamily="50" charset="-128"/>
                <a:ea typeface="メイリオ" panose="020B0604030504040204" pitchFamily="50" charset="-128"/>
              </a:rPr>
              <a:t>通院の記載例</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１</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7" name="角丸四角形吹き出し 6"/>
          <p:cNvSpPr/>
          <p:nvPr/>
        </p:nvSpPr>
        <p:spPr>
          <a:xfrm>
            <a:off x="4616824" y="2878231"/>
            <a:ext cx="4469760" cy="493304"/>
          </a:xfrm>
          <a:prstGeom prst="wedgeRoundRectCallout">
            <a:avLst>
              <a:gd name="adj1" fmla="val 18410"/>
              <a:gd name="adj2" fmla="val 130883"/>
              <a:gd name="adj3" fmla="val 16667"/>
            </a:avLst>
          </a:prstGeom>
          <a:solidFill>
            <a:schemeClr val="bg1"/>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Ｂ欄に診療月を含む過去１２か月以内</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に</a:t>
            </a:r>
            <a:r>
              <a:rPr kumimoji="1" lang="ja-JP" altLang="en-US" sz="1100" dirty="0" err="1">
                <a:solidFill>
                  <a:schemeClr val="tx1"/>
                </a:solidFill>
                <a:latin typeface="HG丸ｺﾞｼｯｸM-PRO" panose="020F0600000000000000" pitchFamily="50" charset="-128"/>
                <a:ea typeface="HG丸ｺﾞｼｯｸM-PRO" panose="020F0600000000000000" pitchFamily="50" charset="-128"/>
              </a:rPr>
              <a:t>〇</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、△、▲いずれかの</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印のある月が計３回以上ある</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場合</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、本事業の</a:t>
            </a:r>
            <a:r>
              <a:rPr kumimoji="1" lang="ja-JP" altLang="en-US" sz="1600" b="1" dirty="0">
                <a:solidFill>
                  <a:schemeClr val="dk1"/>
                </a:solidFill>
                <a:latin typeface="HG丸ｺﾞｼｯｸM-PRO" panose="020F0600000000000000" pitchFamily="50" charset="-128"/>
                <a:ea typeface="HG丸ｺﾞｼｯｸM-PRO" panose="020F0600000000000000" pitchFamily="50" charset="-128"/>
              </a:rPr>
              <a:t>助成</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対象となります</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18" name="テキスト ボックス 16"/>
          <p:cNvSpPr txBox="1"/>
          <p:nvPr/>
        </p:nvSpPr>
        <p:spPr>
          <a:xfrm>
            <a:off x="78920" y="1674721"/>
            <a:ext cx="8964655" cy="1119318"/>
          </a:xfrm>
          <a:prstGeom prst="rect">
            <a:avLst/>
          </a:prstGeom>
          <a:solidFill>
            <a:schemeClr val="accent4">
              <a:lumMod val="20000"/>
              <a:lumOff val="80000"/>
            </a:schemeClr>
          </a:solidFill>
          <a:ln w="25400" cmpd="dbl">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直近の記載内容が、分子標的薬に係る治療の場合、確認①から確認③の要素を確認し、全て満たす場合</a:t>
            </a:r>
            <a:r>
              <a:rPr kumimoji="1" lang="ja-JP" altLang="en-US" sz="1400" dirty="0">
                <a:latin typeface="HG丸ｺﾞｼｯｸM-PRO" panose="020F0600000000000000" pitchFamily="50" charset="-128"/>
                <a:ea typeface="HG丸ｺﾞｼｯｸM-PRO" panose="020F0600000000000000" pitchFamily="50" charset="-128"/>
              </a:rPr>
              <a:t>は、都道府県に</a:t>
            </a:r>
            <a:r>
              <a:rPr kumimoji="1" lang="ja-JP" altLang="en-US" sz="1400" dirty="0" smtClean="0">
                <a:latin typeface="HG丸ｺﾞｼｯｸM-PRO" panose="020F0600000000000000" pitchFamily="50" charset="-128"/>
                <a:ea typeface="HG丸ｺﾞｼｯｸM-PRO" panose="020F0600000000000000" pitchFamily="50" charset="-128"/>
              </a:rPr>
              <a:t>償還請求をすれば、助成が受けられる旨を患者</a:t>
            </a:r>
            <a:r>
              <a:rPr kumimoji="1" lang="ja-JP" altLang="en-US" sz="1400" dirty="0">
                <a:latin typeface="HG丸ｺﾞｼｯｸM-PRO" panose="020F0600000000000000" pitchFamily="50" charset="-128"/>
                <a:ea typeface="HG丸ｺﾞｼｯｸM-PRO" panose="020F0600000000000000" pitchFamily="50" charset="-128"/>
              </a:rPr>
              <a:t>へ案内してください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27302" y="5774876"/>
            <a:ext cx="9077211" cy="776690"/>
          </a:xfrm>
          <a:prstGeom prst="roundRect">
            <a:avLst/>
          </a:prstGeom>
          <a:noFill/>
          <a:ln w="28575"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2" name="角丸四角形 21"/>
          <p:cNvSpPr/>
          <p:nvPr/>
        </p:nvSpPr>
        <p:spPr>
          <a:xfrm>
            <a:off x="2034946" y="3443634"/>
            <a:ext cx="539268" cy="248501"/>
          </a:xfrm>
          <a:prstGeom prst="roundRect">
            <a:avLst/>
          </a:prstGeom>
          <a:noFill/>
          <a:ln w="28575"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0" name="角丸四角形吹き出し 29"/>
          <p:cNvSpPr/>
          <p:nvPr/>
        </p:nvSpPr>
        <p:spPr>
          <a:xfrm>
            <a:off x="853036" y="5044075"/>
            <a:ext cx="2298062" cy="587561"/>
          </a:xfrm>
          <a:prstGeom prst="wedgeRoundRectCallout">
            <a:avLst>
              <a:gd name="adj1" fmla="val 37119"/>
              <a:gd name="adj2" fmla="val 100849"/>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確認</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①</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分子標的薬に係る治療か</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3" name="角丸四角形吹き出し 32"/>
          <p:cNvSpPr/>
          <p:nvPr/>
        </p:nvSpPr>
        <p:spPr>
          <a:xfrm>
            <a:off x="1452282" y="4224957"/>
            <a:ext cx="3444828" cy="675878"/>
          </a:xfrm>
          <a:prstGeom prst="wedgeRoundRectCallout">
            <a:avLst>
              <a:gd name="adj1" fmla="val 79869"/>
              <a:gd name="adj2" fmla="val -87668"/>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確認③</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Ｒ４年４月分を含め、過去１２か月以内</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に</a:t>
            </a:r>
            <a:r>
              <a:rPr kumimoji="1" lang="ja-JP" altLang="en-US" sz="1100" dirty="0" err="1">
                <a:solidFill>
                  <a:schemeClr val="dk1"/>
                </a:solidFill>
                <a:latin typeface="HG丸ｺﾞｼｯｸM-PRO" panose="020F0600000000000000" pitchFamily="50" charset="-128"/>
                <a:ea typeface="HG丸ｺﾞｼｯｸM-PRO" panose="020F0600000000000000" pitchFamily="50" charset="-128"/>
              </a:rPr>
              <a:t>〇</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、△、▲いずれかの</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印のある月が計３回以上あるか</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4" name="四角形吹き出し 33"/>
          <p:cNvSpPr/>
          <p:nvPr/>
        </p:nvSpPr>
        <p:spPr>
          <a:xfrm>
            <a:off x="2073664" y="2835973"/>
            <a:ext cx="1213805" cy="561135"/>
          </a:xfrm>
          <a:prstGeom prst="wedgeRectCallout">
            <a:avLst>
              <a:gd name="adj1" fmla="val 269356"/>
              <a:gd name="adj2" fmla="val 138897"/>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カウント３回目</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a:xfrm>
            <a:off x="5997355" y="3708046"/>
            <a:ext cx="601665" cy="348752"/>
          </a:xfrm>
          <a:prstGeom prst="roundRect">
            <a:avLst/>
          </a:prstGeom>
          <a:noFill/>
          <a:ln w="28575"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a:off x="78920" y="759533"/>
            <a:ext cx="8964655" cy="830997"/>
          </a:xfrm>
          <a:prstGeom prst="rect">
            <a:avLst/>
          </a:prstGeom>
          <a:solidFill>
            <a:schemeClr val="accent2">
              <a:lumMod val="20000"/>
              <a:lumOff val="80000"/>
            </a:schemeClr>
          </a:solidFill>
          <a:ln w="28575">
            <a:solidFill>
              <a:srgbClr val="FF0000"/>
            </a:solidFill>
          </a:ln>
        </p:spPr>
        <p:txBody>
          <a:bodyPr wrap="square">
            <a:spAutoFit/>
          </a:bodyPr>
          <a:lstStyle/>
          <a:p>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助成対象となった月以降に患者が来院した場合には、医療機関においても、下記について御確認いただき、Ｂ欄の　　に記載が無い場合など、必要に応じて患者へ償還請求手続の案内をしてください。</a:t>
            </a:r>
            <a:endParaRPr lang="ja-JP" altLang="en-US" sz="1600" dirty="0"/>
          </a:p>
        </p:txBody>
      </p:sp>
      <p:sp>
        <p:nvSpPr>
          <p:cNvPr id="3" name="正方形/長方形 2"/>
          <p:cNvSpPr/>
          <p:nvPr/>
        </p:nvSpPr>
        <p:spPr>
          <a:xfrm>
            <a:off x="140728" y="2261318"/>
            <a:ext cx="8841908" cy="430887"/>
          </a:xfrm>
          <a:prstGeom prst="rect">
            <a:avLst/>
          </a:prstGeom>
          <a:solidFill>
            <a:schemeClr val="accent1">
              <a:lumMod val="20000"/>
              <a:lumOff val="80000"/>
            </a:schemeClr>
          </a:solidFill>
        </p:spPr>
        <p:txBody>
          <a:bodyPr wrap="square">
            <a:spAutoFit/>
          </a:bodyPr>
          <a:lstStyle/>
          <a:p>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記載例の場合、４月の分子標的薬に係る医療費（薬局含む）の合計（</a:t>
            </a:r>
            <a:r>
              <a:rPr kumimoji="1" lang="en-US" altLang="ja-JP" sz="1100" dirty="0" smtClean="0">
                <a:latin typeface="HG丸ｺﾞｼｯｸM-PRO" panose="020F0600000000000000" pitchFamily="50" charset="-128"/>
                <a:ea typeface="HG丸ｺﾞｼｯｸM-PRO" panose="020F0600000000000000" pitchFamily="50" charset="-128"/>
              </a:rPr>
              <a:t>30,000+21,600+33,600</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85,200</a:t>
            </a:r>
            <a:r>
              <a:rPr kumimoji="1" lang="ja-JP" altLang="en-US" sz="1100" dirty="0">
                <a:latin typeface="HG丸ｺﾞｼｯｸM-PRO" panose="020F0600000000000000" pitchFamily="50" charset="-128"/>
                <a:ea typeface="HG丸ｺﾞｼｯｸM-PRO" panose="020F0600000000000000" pitchFamily="50" charset="-128"/>
              </a:rPr>
              <a:t>）がＡ欄①入院の基準額</a:t>
            </a:r>
            <a:r>
              <a:rPr kumimoji="1" lang="en-US" altLang="ja-JP" sz="1100" dirty="0">
                <a:latin typeface="HG丸ｺﾞｼｯｸM-PRO" panose="020F0600000000000000" pitchFamily="50" charset="-128"/>
                <a:ea typeface="HG丸ｺﾞｼｯｸM-PRO" panose="020F0600000000000000" pitchFamily="50" charset="-128"/>
              </a:rPr>
              <a:t>57,600</a:t>
            </a:r>
            <a:r>
              <a:rPr kumimoji="1" lang="ja-JP" altLang="en-US" sz="1100" dirty="0">
                <a:latin typeface="HG丸ｺﾞｼｯｸM-PRO" panose="020F0600000000000000" pitchFamily="50" charset="-128"/>
                <a:ea typeface="HG丸ｺﾞｼｯｸM-PRO" panose="020F0600000000000000" pitchFamily="50" charset="-128"/>
              </a:rPr>
              <a:t>円</a:t>
            </a:r>
            <a:r>
              <a:rPr kumimoji="1" lang="ja-JP" altLang="en-US" sz="1100" dirty="0" smtClean="0">
                <a:latin typeface="HG丸ｺﾞｼｯｸM-PRO" panose="020F0600000000000000" pitchFamily="50" charset="-128"/>
                <a:ea typeface="HG丸ｺﾞｼｯｸM-PRO" panose="020F0600000000000000" pitchFamily="50" charset="-128"/>
              </a:rPr>
              <a:t>以上で</a:t>
            </a:r>
            <a:r>
              <a:rPr kumimoji="1" lang="ja-JP" altLang="en-US" sz="1100" dirty="0">
                <a:latin typeface="HG丸ｺﾞｼｯｸM-PRO" panose="020F0600000000000000" pitchFamily="50" charset="-128"/>
                <a:ea typeface="HG丸ｺﾞｼｯｸM-PRO" panose="020F0600000000000000" pitchFamily="50" charset="-128"/>
              </a:rPr>
              <a:t>あり、３つの要素を満たすため、患者へ案内。</a:t>
            </a:r>
            <a:r>
              <a:rPr kumimoji="1" lang="en-US" altLang="ja-JP" sz="1100" dirty="0">
                <a:latin typeface="HG丸ｺﾞｼｯｸM-PRO" panose="020F0600000000000000" pitchFamily="50" charset="-128"/>
                <a:ea typeface="HG丸ｺﾞｼｯｸM-PRO" panose="020F0600000000000000" pitchFamily="50" charset="-128"/>
              </a:rPr>
              <a:t>】</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0" y="377479"/>
            <a:ext cx="1712259"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（補足）</a:t>
            </a:r>
            <a:endParaRPr lang="ja-JP" altLang="en-US" sz="1600" dirty="0"/>
          </a:p>
        </p:txBody>
      </p:sp>
      <p:sp>
        <p:nvSpPr>
          <p:cNvPr id="24" name="角丸四角形 23"/>
          <p:cNvSpPr/>
          <p:nvPr/>
        </p:nvSpPr>
        <p:spPr>
          <a:xfrm>
            <a:off x="5923400" y="3638783"/>
            <a:ext cx="773235" cy="486563"/>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1842756" y="1074121"/>
            <a:ext cx="307043" cy="286012"/>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角丸四角形吹き出し 28"/>
          <p:cNvSpPr/>
          <p:nvPr/>
        </p:nvSpPr>
        <p:spPr>
          <a:xfrm>
            <a:off x="4312433" y="4990964"/>
            <a:ext cx="4069568" cy="635413"/>
          </a:xfrm>
          <a:prstGeom prst="wedgeRoundRectCallout">
            <a:avLst>
              <a:gd name="adj1" fmla="val -40548"/>
              <a:gd name="adj2" fmla="val 93105"/>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確認②</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同じ４月分の関係医療の自己負担額の合計がＡ欄の基準額を超えるかどうか</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1" name="角丸四角形吹き出し 30"/>
          <p:cNvSpPr/>
          <p:nvPr/>
        </p:nvSpPr>
        <p:spPr>
          <a:xfrm>
            <a:off x="4312432" y="4981999"/>
            <a:ext cx="4069569" cy="635413"/>
          </a:xfrm>
          <a:prstGeom prst="wedgeRoundRectCallout">
            <a:avLst>
              <a:gd name="adj1" fmla="val -4498"/>
              <a:gd name="adj2" fmla="val 115679"/>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確認②</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同じＲ４年４月分の関係医療の自己負担額の合計がＡ欄の基準額を超えるか（超える場合、Ｂ欄に△等の印を記載。）</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63659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26895" y="3267414"/>
            <a:ext cx="9106750" cy="3336400"/>
          </a:xfrm>
          <a:prstGeom prst="rect">
            <a:avLst/>
          </a:prstGeom>
        </p:spPr>
      </p:pic>
      <p:sp>
        <p:nvSpPr>
          <p:cNvPr id="7" name="正方形/長方形 6"/>
          <p:cNvSpPr/>
          <p:nvPr/>
        </p:nvSpPr>
        <p:spPr>
          <a:xfrm>
            <a:off x="0" y="781611"/>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記載例④</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２（</a:t>
            </a:r>
            <a:r>
              <a:rPr kumimoji="1" lang="ja-JP" altLang="en-US" b="1" dirty="0">
                <a:solidFill>
                  <a:prstClr val="white"/>
                </a:solidFill>
                <a:latin typeface="メイリオ" panose="020B0604030504040204" pitchFamily="50" charset="-128"/>
                <a:ea typeface="メイリオ" panose="020B0604030504040204" pitchFamily="50" charset="-128"/>
              </a:rPr>
              <a:t>入院＋</a:t>
            </a:r>
            <a:r>
              <a:rPr kumimoji="1" lang="ja-JP" altLang="en-US" b="1" dirty="0" smtClean="0">
                <a:solidFill>
                  <a:prstClr val="white"/>
                </a:solidFill>
                <a:latin typeface="メイリオ" panose="020B0604030504040204" pitchFamily="50" charset="-128"/>
                <a:ea typeface="メイリオ" panose="020B0604030504040204" pitchFamily="50" charset="-128"/>
              </a:rPr>
              <a:t>通院の記載例</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２</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 name="正方形/長方形 1"/>
          <p:cNvSpPr/>
          <p:nvPr/>
        </p:nvSpPr>
        <p:spPr>
          <a:xfrm>
            <a:off x="91511" y="859411"/>
            <a:ext cx="8661678" cy="1938992"/>
          </a:xfrm>
          <a:prstGeom prst="rect">
            <a:avLst/>
          </a:prstGeom>
        </p:spPr>
        <p:txBody>
          <a:bodyPr wrap="square">
            <a:spAutoFit/>
          </a:bodyPr>
          <a:lstStyle/>
          <a:p>
            <a:r>
              <a:rPr lang="ja-JP" altLang="en-US" sz="2800" b="1" dirty="0" smtClean="0"/>
              <a:t>○入院＋通院の記載例</a:t>
            </a:r>
            <a:r>
              <a:rPr lang="en-US" altLang="ja-JP" sz="2800" b="1" dirty="0" smtClean="0"/>
              <a:t>〔</a:t>
            </a:r>
            <a:r>
              <a:rPr lang="ja-JP" altLang="en-US" sz="2800" b="1" dirty="0" smtClean="0"/>
              <a:t>２</a:t>
            </a:r>
            <a:r>
              <a:rPr lang="en-US" altLang="ja-JP" sz="2800" b="1" dirty="0" smtClean="0"/>
              <a:t>〕</a:t>
            </a:r>
          </a:p>
          <a:p>
            <a:pPr algn="ctr"/>
            <a:r>
              <a:rPr lang="ja-JP" altLang="en-US" sz="2400" b="1" dirty="0" smtClean="0">
                <a:solidFill>
                  <a:srgbClr val="FF0000"/>
                </a:solidFill>
              </a:rPr>
              <a:t>（入院単独でも高額療養費算定基準額を超えている例）</a:t>
            </a:r>
            <a:endParaRPr lang="en-US" altLang="ja-JP" sz="2800" b="1" dirty="0" smtClean="0">
              <a:solidFill>
                <a:srgbClr val="FF0000"/>
              </a:solidFill>
            </a:endParaRPr>
          </a:p>
          <a:p>
            <a:pPr marL="712788" indent="-712788"/>
            <a:r>
              <a:rPr lang="ja-JP" altLang="en-US" sz="2800" b="1" dirty="0" smtClean="0"/>
              <a:t>　　</a:t>
            </a:r>
            <a:r>
              <a:rPr lang="ja-JP" altLang="en-US" sz="2000" b="1" dirty="0" smtClean="0"/>
              <a:t>Ｒ４年</a:t>
            </a:r>
            <a:r>
              <a:rPr lang="ja-JP" altLang="en-US" sz="2000" b="1" dirty="0"/>
              <a:t>８月</a:t>
            </a:r>
            <a:r>
              <a:rPr lang="ja-JP" altLang="en-US" sz="2000" b="1" dirty="0" smtClean="0"/>
              <a:t>の分子標的薬の導入に係る入院１回が高額</a:t>
            </a:r>
            <a:r>
              <a:rPr lang="ja-JP" altLang="en-US" sz="2000" b="1" dirty="0"/>
              <a:t>療養費算定基準額を</a:t>
            </a:r>
            <a:r>
              <a:rPr lang="ja-JP" altLang="en-US" sz="2000" b="1" dirty="0" smtClean="0"/>
              <a:t>超えたことで助成対象となり、その後の分子標的薬に係る通院１回</a:t>
            </a:r>
            <a:r>
              <a:rPr lang="en-US" altLang="ja-JP" sz="2000" b="1" dirty="0" smtClean="0"/>
              <a:t>〔</a:t>
            </a:r>
            <a:r>
              <a:rPr lang="ja-JP" altLang="en-US" sz="2000" b="1" dirty="0" smtClean="0"/>
              <a:t>外来診療費と薬剤費</a:t>
            </a:r>
            <a:r>
              <a:rPr lang="en-US" altLang="ja-JP" sz="2000" b="1" dirty="0" smtClean="0"/>
              <a:t>〕</a:t>
            </a:r>
            <a:r>
              <a:rPr lang="ja-JP" altLang="en-US" sz="2000" b="1" dirty="0" smtClean="0"/>
              <a:t>も助成対象となる場合の記載例</a:t>
            </a:r>
            <a:endParaRPr lang="ja-JP" altLang="en-US" sz="2000" b="1" dirty="0"/>
          </a:p>
        </p:txBody>
      </p:sp>
      <p:sp>
        <p:nvSpPr>
          <p:cNvPr id="8" name="角丸四角形 7"/>
          <p:cNvSpPr/>
          <p:nvPr/>
        </p:nvSpPr>
        <p:spPr>
          <a:xfrm>
            <a:off x="26895" y="5989096"/>
            <a:ext cx="9046481" cy="696788"/>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0" name="角丸四角形 9"/>
          <p:cNvSpPr/>
          <p:nvPr/>
        </p:nvSpPr>
        <p:spPr>
          <a:xfrm>
            <a:off x="376796" y="3529743"/>
            <a:ext cx="747915" cy="327523"/>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2" name="四角形吹き出し 11"/>
          <p:cNvSpPr/>
          <p:nvPr/>
        </p:nvSpPr>
        <p:spPr>
          <a:xfrm>
            <a:off x="122558" y="5340280"/>
            <a:ext cx="1213805" cy="332471"/>
          </a:xfrm>
          <a:prstGeom prst="wedgeRectCallout">
            <a:avLst>
              <a:gd name="adj1" fmla="val -29762"/>
              <a:gd name="adj2" fmla="val 173161"/>
            </a:avLst>
          </a:prstGeom>
          <a:solidFill>
            <a:schemeClr val="accent6">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20</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3" name="四角形吹き出し 12"/>
          <p:cNvSpPr/>
          <p:nvPr/>
        </p:nvSpPr>
        <p:spPr>
          <a:xfrm>
            <a:off x="1444581" y="5539624"/>
            <a:ext cx="1213805" cy="332471"/>
          </a:xfrm>
          <a:prstGeom prst="wedgeRectCallout">
            <a:avLst>
              <a:gd name="adj1" fmla="val -36409"/>
              <a:gd name="adj2" fmla="val 173161"/>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4" name="四角形吹き出し 13"/>
          <p:cNvSpPr/>
          <p:nvPr/>
        </p:nvSpPr>
        <p:spPr>
          <a:xfrm>
            <a:off x="3138741" y="5528773"/>
            <a:ext cx="1213805" cy="332471"/>
          </a:xfrm>
          <a:prstGeom prst="wedgeRectCallout">
            <a:avLst>
              <a:gd name="adj1" fmla="val -3632"/>
              <a:gd name="adj2" fmla="val 227897"/>
            </a:avLst>
          </a:prstGeom>
          <a:solidFill>
            <a:schemeClr val="accent2">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5" name="四角形吹き出し 14"/>
          <p:cNvSpPr/>
          <p:nvPr/>
        </p:nvSpPr>
        <p:spPr>
          <a:xfrm>
            <a:off x="5447319" y="3028869"/>
            <a:ext cx="1213805" cy="332471"/>
          </a:xfrm>
          <a:prstGeom prst="wedgeRectCallout">
            <a:avLst>
              <a:gd name="adj1" fmla="val -405646"/>
              <a:gd name="adj2" fmla="val 114703"/>
            </a:avLst>
          </a:prstGeom>
          <a:solidFill>
            <a:schemeClr val="accent2">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Ｐ．２</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に詳述</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26897" y="2912723"/>
            <a:ext cx="5262979" cy="369332"/>
          </a:xfrm>
          <a:prstGeom prst="rect">
            <a:avLst/>
          </a:prstGeom>
        </p:spPr>
        <p:txBody>
          <a:bodyPr wrap="none">
            <a:spAutoFit/>
          </a:bodyPr>
          <a:lstStyle/>
          <a:p>
            <a:r>
              <a:rPr lang="ja-JP" altLang="en-US" dirty="0" smtClean="0"/>
              <a:t>（</a:t>
            </a:r>
            <a:r>
              <a:rPr lang="ja-JP" altLang="en-US" dirty="0"/>
              <a:t>記載例</a:t>
            </a:r>
            <a:r>
              <a:rPr lang="ja-JP" altLang="en-US" dirty="0" smtClean="0"/>
              <a:t>は本紙を除き４枚に分かれています。）</a:t>
            </a:r>
            <a:endParaRPr lang="ja-JP" altLang="en-US" dirty="0"/>
          </a:p>
        </p:txBody>
      </p:sp>
      <p:sp>
        <p:nvSpPr>
          <p:cNvPr id="16" name="四角形吹き出し 15"/>
          <p:cNvSpPr/>
          <p:nvPr/>
        </p:nvSpPr>
        <p:spPr>
          <a:xfrm>
            <a:off x="1444581" y="4227578"/>
            <a:ext cx="1213805" cy="332471"/>
          </a:xfrm>
          <a:prstGeom prst="wedgeRectCallout">
            <a:avLst>
              <a:gd name="adj1" fmla="val -79776"/>
              <a:gd name="adj2" fmla="val -162539"/>
            </a:avLst>
          </a:prstGeom>
          <a:solidFill>
            <a:schemeClr val="accent6">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20</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7" name="四角形吹き出し 16"/>
          <p:cNvSpPr/>
          <p:nvPr/>
        </p:nvSpPr>
        <p:spPr>
          <a:xfrm>
            <a:off x="2394458" y="3667955"/>
            <a:ext cx="1213805" cy="332471"/>
          </a:xfrm>
          <a:prstGeom prst="wedgeRectCallout">
            <a:avLst>
              <a:gd name="adj1" fmla="val -155185"/>
              <a:gd name="adj2" fmla="val -31279"/>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1" name="正方形/長方形 10"/>
          <p:cNvSpPr/>
          <p:nvPr/>
        </p:nvSpPr>
        <p:spPr>
          <a:xfrm>
            <a:off x="9298264" y="12433"/>
            <a:ext cx="1233258" cy="1200329"/>
          </a:xfrm>
          <a:prstGeom prst="rect">
            <a:avLst/>
          </a:prstGeom>
          <a:solidFill>
            <a:srgbClr val="FFFF00"/>
          </a:solidFill>
        </p:spPr>
        <p:txBody>
          <a:bodyPr wrap="square">
            <a:spAutoFit/>
          </a:bodyPr>
          <a:lstStyle/>
          <a:p>
            <a:r>
              <a:rPr lang="ja-JP" altLang="en-US" dirty="0" smtClean="0"/>
              <a:t>入院単独で現物給付されている例</a:t>
            </a:r>
            <a:endParaRPr lang="ja-JP" altLang="en-US" dirty="0"/>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47642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0" y="360366"/>
            <a:ext cx="9144000" cy="6506260"/>
          </a:xfrm>
          <a:prstGeom prst="rect">
            <a:avLst/>
          </a:prstGeom>
          <a:solidFill>
            <a:schemeClr val="accent6">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wrap="none" tIns="108000" bIns="10800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p:cNvSpPr txBox="1"/>
          <p:nvPr/>
        </p:nvSpPr>
        <p:spPr>
          <a:xfrm>
            <a:off x="0" y="0"/>
            <a:ext cx="9144000" cy="369332"/>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事業の見直しに伴う変更点</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角丸四角形 20"/>
          <p:cNvSpPr/>
          <p:nvPr/>
        </p:nvSpPr>
        <p:spPr>
          <a:xfrm>
            <a:off x="63356" y="532720"/>
            <a:ext cx="8982032" cy="2572902"/>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○基本的な考え方</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１か月間の肝がん・重度肝硬変治療研究促進事業の対象となる医療費が高額療養費の限度額（高療）を超えた場合、要件を満たした月数としてカウントします。</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○具体的なカウント方法</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①１か月間に患者が受けた治療が入院のみの場合</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入院医療に係る費用が高療を超えた場合カウントします。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②１か月間</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に患者が受けた治療</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が「分子</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標的薬を用いた化学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療法」による通院のみの場合</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58775" marR="0" lvl="0" indent="-358775"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保険医療機関の外来診療に係る費用と保険薬局の調剤に係る費用の合計額が</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高療を超えた場合カウントします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58775" marR="0" lvl="0" indent="-358775"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③１か月間</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に患者が受けた治療が「分子標的薬を用いた化学療法</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」の導入のための入院</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と「分子標的薬を用いた化学療法」に</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よる通院の場合</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358775" marR="0" lvl="0" indent="-358775"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当該入院と通院に係る費用の</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合計額が高療を超えた場合カウントします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2" name="正方形/長方形 21"/>
          <p:cNvSpPr/>
          <p:nvPr/>
        </p:nvSpPr>
        <p:spPr>
          <a:xfrm>
            <a:off x="0" y="366684"/>
            <a:ext cx="4526280"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要件を満たす対象月数のカウント方法について</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23"/>
          <p:cNvSpPr/>
          <p:nvPr/>
        </p:nvSpPr>
        <p:spPr>
          <a:xfrm>
            <a:off x="80985" y="3292858"/>
            <a:ext cx="8982032" cy="1868289"/>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○入院医療に係るもの</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これまでどおり、原則、</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窓口での現物</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給付です。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○通院医療に係るもの</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後日、患者が都道府県に対し償還払いの請求を行いますので、これ</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まで</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どおり、窓口では一部負担金（３割等の金額）を徴収してください。</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5" name="正方形/長方形 24"/>
          <p:cNvSpPr/>
          <p:nvPr/>
        </p:nvSpPr>
        <p:spPr>
          <a:xfrm>
            <a:off x="0" y="3132179"/>
            <a:ext cx="3648636"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助成の方法について</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6" name="角丸四角形 25"/>
          <p:cNvSpPr/>
          <p:nvPr/>
        </p:nvSpPr>
        <p:spPr>
          <a:xfrm>
            <a:off x="63356" y="5348717"/>
            <a:ext cx="8982032" cy="1509263"/>
          </a:xfrm>
          <a:prstGeom prst="roundRect">
            <a:avLst>
              <a:gd name="adj" fmla="val 5867"/>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○助成の</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可否は、肝がん・重度肝硬変治療研究</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促進</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事業に係る</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１か月間の</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全ての</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医療機関</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等の医療費の合計額が高額療養費の限度額を超えるかどうかで判断</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しますので</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、対象となる医療費については、患者負担が</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21,000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円未満</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であっても全て記載してください。</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7" name="正方形/長方形 26"/>
          <p:cNvSpPr/>
          <p:nvPr/>
        </p:nvSpPr>
        <p:spPr>
          <a:xfrm>
            <a:off x="0" y="5188038"/>
            <a:ext cx="3648636" cy="338554"/>
          </a:xfrm>
          <a:prstGeom prst="rect">
            <a:avLst/>
          </a:prstGeom>
          <a:solidFill>
            <a:schemeClr val="accent5"/>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医療記録票について</a:t>
            </a:r>
            <a:endParaRPr kumimoji="0" lang="en-US" altLang="ja-JP" sz="1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4" name="大かっこ 3"/>
          <p:cNvSpPr/>
          <p:nvPr/>
        </p:nvSpPr>
        <p:spPr>
          <a:xfrm>
            <a:off x="134468" y="4486925"/>
            <a:ext cx="8875059" cy="665257"/>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447675" marR="0" lvl="0" indent="-447675" algn="l" defTabSz="4572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参考</a:t>
            </a:r>
            <a:r>
              <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同じ月に入院</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（「分子標的薬を用いた化学療法」の導入のための入院）と</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通院が生じた場合で当該一部負担金の合計額が</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高額</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療養費の限度額を超えている場合の患者への助成額（償還額）の計算方法</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①入院が高額療養費の限度額を超えている場合⇒入院に係る現物給付の窓口処理後の自己負担額１万円と通院に係る一部負担金の額を用いて計算します。</a:t>
            </a:r>
            <a:endParaRPr kumimoji="1" lang="en-US" altLang="ja-JP"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②</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入院が高額療養費の限度額を超えて</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いない場合⇒</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入院に</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係る一部負担金の額と通院</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に</a:t>
            </a:r>
            <a:r>
              <a:rPr kumimoji="1"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係る一部負担金の額を用いて計算します。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5" name="大かっこ 14"/>
          <p:cNvSpPr/>
          <p:nvPr/>
        </p:nvSpPr>
        <p:spPr>
          <a:xfrm>
            <a:off x="134469" y="6150623"/>
            <a:ext cx="8785414" cy="665257"/>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88900" marR="0" lvl="0" indent="-88900" algn="l" defTabSz="457200" rtl="0" eaLnBrk="1" fontAlgn="auto" latinLnBrk="0" hangingPunct="1">
              <a:lnSpc>
                <a:spcPct val="100000"/>
              </a:lnSpc>
              <a:spcBef>
                <a:spcPts val="0"/>
              </a:spcBef>
              <a:spcAft>
                <a:spcPts val="0"/>
              </a:spcAft>
              <a:buClrTx/>
              <a:buSzTx/>
              <a:buFontTx/>
              <a:buNone/>
              <a:tabLst/>
              <a:defRPr/>
            </a:pP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７０歳未満の場合、保険法令上、自己負担額が高額療養費の限度額を超えるかどうかを判断する際の金額には、１つの医療機関に係る１か月の自己負担額の合計額が</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21,000</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円以上でないと他の医療機関の自己</a:t>
            </a:r>
            <a:r>
              <a:rPr kumimoji="0" lang="ja-JP" altLang="en-US" sz="10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負担</a:t>
            </a:r>
            <a:r>
              <a:rPr kumimoji="0" lang="ja-JP" altLang="en-US" sz="1000" b="0" i="0" u="none" strike="noStrike" kern="120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cs typeface="+mn-cs"/>
              </a:rPr>
              <a:t>額と原則、合算</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することが出来ません。例えば、通院について、受診に係る自己負担額が１回目</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15,000</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円、２回目</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10,000</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円のとき、２回分の合計額が</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25,000</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円となるため他の医療機関の自己負担額と合算可能となりますが</a:t>
            </a:r>
            <a:r>
              <a:rPr kumimoji="0"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、２回分の自己負担額の記載</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が無いと合計額が</a:t>
            </a:r>
            <a:r>
              <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25,000</a:t>
            </a:r>
            <a:r>
              <a:rPr kumimoji="0"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円であることが判断できなくなるため、対象となる医療費は全て記載してください</a:t>
            </a:r>
            <a:r>
              <a:rPr kumimoji="0" lang="ja-JP" altLang="en-US"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0" lang="en-US"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6" name="正方形/長方形 15"/>
          <p:cNvSpPr/>
          <p:nvPr/>
        </p:nvSpPr>
        <p:spPr>
          <a:xfrm>
            <a:off x="7754471" y="2851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432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51243" y="1111279"/>
            <a:ext cx="9065862" cy="2935247"/>
          </a:xfrm>
          <a:prstGeom prst="rect">
            <a:avLst/>
          </a:prstGeom>
        </p:spPr>
      </p:pic>
      <p:pic>
        <p:nvPicPr>
          <p:cNvPr id="5" name="図 4"/>
          <p:cNvPicPr>
            <a:picLocks noChangeAspect="1"/>
          </p:cNvPicPr>
          <p:nvPr/>
        </p:nvPicPr>
        <p:blipFill>
          <a:blip r:embed="rId3"/>
          <a:stretch>
            <a:fillRect/>
          </a:stretch>
        </p:blipFill>
        <p:spPr>
          <a:xfrm>
            <a:off x="63221" y="881739"/>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b="1" dirty="0">
                <a:solidFill>
                  <a:prstClr val="white"/>
                </a:solidFill>
                <a:latin typeface="メイリオ" panose="020B0604030504040204" pitchFamily="50" charset="-128"/>
                <a:ea typeface="メイリオ" panose="020B0604030504040204" pitchFamily="50" charset="-128"/>
              </a:rPr>
              <a:t>２</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２</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医療機関向け</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5" name="角丸四角形 24"/>
          <p:cNvSpPr/>
          <p:nvPr/>
        </p:nvSpPr>
        <p:spPr>
          <a:xfrm>
            <a:off x="1942777" y="842537"/>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77655" y="5114903"/>
            <a:ext cx="8884449" cy="493131"/>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上記の例の場合、８月分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の入院</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医療費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63,000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円がＡ欄①入院の基準額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57,600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円以上であり、この時点で、カウントの対象</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と</a:t>
            </a:r>
            <a:r>
              <a:rPr kumimoji="1" lang="ja-JP" altLang="en-US" sz="1400" dirty="0" smtClean="0">
                <a:solidFill>
                  <a:prstClr val="black"/>
                </a:solidFill>
                <a:latin typeface="HG丸ｺﾞｼｯｸM-PRO" panose="020F0600000000000000" pitchFamily="50" charset="-128"/>
                <a:ea typeface="HG丸ｺﾞｼｯｸM-PRO" panose="020F0600000000000000" pitchFamily="50" charset="-128"/>
              </a:rPr>
              <a:t>なり、カウントの回数も３回目以上であるため、助成対象となります。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32" name="テキスト ボックス 16"/>
          <p:cNvSpPr txBox="1"/>
          <p:nvPr/>
        </p:nvSpPr>
        <p:spPr>
          <a:xfrm>
            <a:off x="77655" y="4119323"/>
            <a:ext cx="8884449" cy="353145"/>
          </a:xfrm>
          <a:prstGeom prst="rect">
            <a:avLst/>
          </a:prstGeom>
          <a:solidFill>
            <a:schemeClr val="accent6">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入院医療の場合、緑色部分が記載の対象欄となります。</a:t>
            </a:r>
            <a:endPar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角丸四角形 13"/>
          <p:cNvSpPr/>
          <p:nvPr/>
        </p:nvSpPr>
        <p:spPr>
          <a:xfrm>
            <a:off x="2863266" y="3796946"/>
            <a:ext cx="31959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テキスト ボックス 16"/>
          <p:cNvSpPr txBox="1"/>
          <p:nvPr/>
        </p:nvSpPr>
        <p:spPr>
          <a:xfrm>
            <a:off x="77655" y="4556221"/>
            <a:ext cx="8884449" cy="500225"/>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分子標的薬の導入に係る入院</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の場合、医療機関に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・会計担当者が記載する場合は、医師に確認する等により対応してください。</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角丸四角形吹き出し 15"/>
          <p:cNvSpPr/>
          <p:nvPr/>
        </p:nvSpPr>
        <p:spPr>
          <a:xfrm>
            <a:off x="7317676" y="1390008"/>
            <a:ext cx="1730188" cy="587561"/>
          </a:xfrm>
          <a:prstGeom prst="wedgeRoundRectCallout">
            <a:avLst>
              <a:gd name="adj1" fmla="val 26731"/>
              <a:gd name="adj2" fmla="val 370906"/>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正方形/長方形 17"/>
          <p:cNvSpPr/>
          <p:nvPr/>
        </p:nvSpPr>
        <p:spPr>
          <a:xfrm>
            <a:off x="0" y="417870"/>
            <a:ext cx="2468776"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入院１回目</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9" name="角丸四角形 18"/>
          <p:cNvSpPr/>
          <p:nvPr/>
        </p:nvSpPr>
        <p:spPr>
          <a:xfrm>
            <a:off x="4371774" y="3803370"/>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角丸四角形 20"/>
          <p:cNvSpPr/>
          <p:nvPr/>
        </p:nvSpPr>
        <p:spPr>
          <a:xfrm>
            <a:off x="5702200" y="3804439"/>
            <a:ext cx="292679" cy="276751"/>
          </a:xfrm>
          <a:prstGeom prst="roundRect">
            <a:avLst/>
          </a:prstGeom>
          <a:noFill/>
          <a:ln w="28575">
            <a:solidFill>
              <a:schemeClr val="tx1"/>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2" name="テキスト ボックス 16"/>
          <p:cNvSpPr txBox="1"/>
          <p:nvPr/>
        </p:nvSpPr>
        <p:spPr>
          <a:xfrm>
            <a:off x="77655" y="5677363"/>
            <a:ext cx="8884449" cy="491266"/>
          </a:xfrm>
          <a:prstGeom prst="rect">
            <a:avLst/>
          </a:prstGeom>
          <a:solidFill>
            <a:schemeClr val="bg1"/>
          </a:solidFill>
          <a:ln w="38100" cmpd="sng">
            <a:solidFill>
              <a:schemeClr val="tx1"/>
            </a:solidFill>
            <a:prstDash val="sys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なった場合</a:t>
            </a:r>
            <a:r>
              <a:rPr kumimoji="1" lang="ja-JP" altLang="en-US" sz="1400" dirty="0">
                <a:latin typeface="HG丸ｺﾞｼｯｸM-PRO" panose="020F0600000000000000" pitchFamily="50" charset="-128"/>
                <a:ea typeface="HG丸ｺﾞｼｯｸM-PRO" panose="020F0600000000000000" pitchFamily="50" charset="-128"/>
              </a:rPr>
              <a:t>、医療機関において、</a:t>
            </a:r>
            <a:r>
              <a:rPr kumimoji="1" lang="en-US" altLang="ja-JP" sz="1400" dirty="0" smtClean="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か所に○</a:t>
            </a:r>
            <a:r>
              <a:rPr kumimoji="1" lang="ja-JP" altLang="en-US" sz="1400" dirty="0" smtClean="0">
                <a:latin typeface="HG丸ｺﾞｼｯｸM-PRO" panose="020F0600000000000000" pitchFamily="50" charset="-128"/>
                <a:ea typeface="HG丸ｺﾞｼｯｸM-PRO" panose="020F0600000000000000" pitchFamily="50" charset="-128"/>
              </a:rPr>
              <a:t>印等を</a:t>
            </a:r>
            <a:r>
              <a:rPr kumimoji="1" lang="ja-JP" altLang="en-US" sz="1400" dirty="0">
                <a:latin typeface="HG丸ｺﾞｼｯｸM-PRO" panose="020F0600000000000000" pitchFamily="50" charset="-128"/>
                <a:ea typeface="HG丸ｺﾞｼｯｸM-PRO" panose="020F0600000000000000" pitchFamily="50" charset="-128"/>
              </a:rPr>
              <a:t>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smtClean="0">
                <a:latin typeface="HG丸ｺﾞｼｯｸM-PRO" panose="020F0600000000000000" pitchFamily="50" charset="-128"/>
                <a:ea typeface="HG丸ｺﾞｼｯｸM-PRO" panose="020F0600000000000000" pitchFamily="50" charset="-128"/>
              </a:rPr>
              <a:t>・Ｂ欄については、入院で現物給付された場合は「○入」と記載してください。</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8" name="角丸四角形 27"/>
          <p:cNvSpPr/>
          <p:nvPr/>
        </p:nvSpPr>
        <p:spPr>
          <a:xfrm>
            <a:off x="8514450" y="3799957"/>
            <a:ext cx="477477"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テキスト ボックス 16"/>
          <p:cNvSpPr txBox="1"/>
          <p:nvPr/>
        </p:nvSpPr>
        <p:spPr>
          <a:xfrm>
            <a:off x="61644" y="6225957"/>
            <a:ext cx="8884449" cy="542821"/>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Ｂ欄に診療月を含む過去１２か月以内</a:t>
            </a:r>
            <a:r>
              <a:rPr kumimoji="1" lang="ja-JP" altLang="en-US" sz="1400" dirty="0" smtClean="0">
                <a:latin typeface="HG丸ｺﾞｼｯｸM-PRO" panose="020F0600000000000000" pitchFamily="50" charset="-128"/>
                <a:ea typeface="HG丸ｺﾞｼｯｸM-PRO" panose="020F0600000000000000" pitchFamily="50" charset="-128"/>
              </a:rPr>
              <a:t>に</a:t>
            </a:r>
            <a:r>
              <a:rPr kumimoji="1" lang="ja-JP" altLang="en-US" sz="1400" dirty="0" err="1">
                <a:latin typeface="HG丸ｺﾞｼｯｸM-PRO" panose="020F0600000000000000" pitchFamily="50" charset="-128"/>
                <a:ea typeface="HG丸ｺﾞｼｯｸM-PRO" panose="020F0600000000000000" pitchFamily="50" charset="-128"/>
              </a:rPr>
              <a:t>〇</a:t>
            </a:r>
            <a:r>
              <a:rPr kumimoji="1" lang="ja-JP" altLang="en-US" sz="1400" dirty="0">
                <a:latin typeface="HG丸ｺﾞｼｯｸM-PRO" panose="020F0600000000000000" pitchFamily="50" charset="-128"/>
                <a:ea typeface="HG丸ｺﾞｼｯｸM-PRO" panose="020F0600000000000000" pitchFamily="50" charset="-128"/>
              </a:rPr>
              <a:t>、△、▲いずれかの</a:t>
            </a:r>
            <a:r>
              <a:rPr kumimoji="1" lang="ja-JP" altLang="en-US" sz="1400" dirty="0" smtClean="0">
                <a:latin typeface="HG丸ｺﾞｼｯｸM-PRO" panose="020F0600000000000000" pitchFamily="50" charset="-128"/>
                <a:ea typeface="HG丸ｺﾞｼｯｸM-PRO" panose="020F0600000000000000" pitchFamily="50" charset="-128"/>
              </a:rPr>
              <a:t>印のある月が計３回以上ある</a:t>
            </a:r>
            <a:r>
              <a:rPr kumimoji="1" lang="ja-JP" altLang="en-US" sz="1400" dirty="0">
                <a:latin typeface="HG丸ｺﾞｼｯｸM-PRO" panose="020F0600000000000000" pitchFamily="50" charset="-128"/>
                <a:ea typeface="HG丸ｺﾞｼｯｸM-PRO" panose="020F0600000000000000" pitchFamily="50" charset="-128"/>
              </a:rPr>
              <a:t>場合で、入院</a:t>
            </a:r>
            <a:r>
              <a:rPr kumimoji="1" lang="ja-JP" altLang="en-US" sz="1400" dirty="0" smtClean="0">
                <a:latin typeface="HG丸ｺﾞｼｯｸM-PRO" panose="020F0600000000000000" pitchFamily="50" charset="-128"/>
                <a:ea typeface="HG丸ｺﾞｼｯｸM-PRO" panose="020F0600000000000000" pitchFamily="50" charset="-128"/>
              </a:rPr>
              <a:t>単独で助成対象となった場合は、原則、現物給付となるため、患者の窓口負担額は</a:t>
            </a:r>
            <a:r>
              <a:rPr kumimoji="1" lang="en-US" altLang="ja-JP" sz="1400" dirty="0" smtClean="0">
                <a:latin typeface="HG丸ｺﾞｼｯｸM-PRO" panose="020F0600000000000000" pitchFamily="50" charset="-128"/>
                <a:ea typeface="HG丸ｺﾞｼｯｸM-PRO" panose="020F0600000000000000" pitchFamily="50" charset="-128"/>
              </a:rPr>
              <a:t>10,000</a:t>
            </a:r>
            <a:r>
              <a:rPr kumimoji="1" lang="ja-JP" altLang="en-US" sz="1400" dirty="0" smtClean="0">
                <a:latin typeface="HG丸ｺﾞｼｯｸM-PRO" panose="020F0600000000000000" pitchFamily="50" charset="-128"/>
                <a:ea typeface="HG丸ｺﾞｼｯｸM-PRO" panose="020F0600000000000000" pitchFamily="50" charset="-128"/>
              </a:rPr>
              <a:t>円となります。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539250" y="1353335"/>
            <a:ext cx="393079" cy="330454"/>
          </a:xfrm>
          <a:prstGeom prst="roundRect">
            <a:avLst/>
          </a:prstGeom>
          <a:noFill/>
          <a:ln w="28575">
            <a:solidFill>
              <a:schemeClr val="tx1"/>
            </a:solidFill>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6" name="正方形/長方形 5"/>
          <p:cNvSpPr/>
          <p:nvPr/>
        </p:nvSpPr>
        <p:spPr>
          <a:xfrm>
            <a:off x="2491417" y="459166"/>
            <a:ext cx="4784638" cy="307777"/>
          </a:xfrm>
          <a:prstGeom prst="rect">
            <a:avLst/>
          </a:prstGeom>
        </p:spPr>
        <p:txBody>
          <a:bodyPr wrap="square">
            <a:spAutoFit/>
          </a:bodyPr>
          <a:lstStyle/>
          <a:p>
            <a:pPr algn="ctr"/>
            <a:r>
              <a:rPr lang="ja-JP" altLang="en-US" sz="1400" b="1" dirty="0">
                <a:solidFill>
                  <a:srgbClr val="FF0000"/>
                </a:solidFill>
              </a:rPr>
              <a:t>（入院単独でも高額療養費算定基準額を超えている例）</a:t>
            </a:r>
            <a:endParaRPr lang="en-US" altLang="ja-JP" sz="1600" b="1" dirty="0">
              <a:solidFill>
                <a:srgbClr val="FF0000"/>
              </a:solidFill>
            </a:endParaRPr>
          </a:p>
        </p:txBody>
      </p:sp>
      <p:sp>
        <p:nvSpPr>
          <p:cNvPr id="31" name="角丸四角形 30"/>
          <p:cNvSpPr/>
          <p:nvPr/>
        </p:nvSpPr>
        <p:spPr>
          <a:xfrm>
            <a:off x="6696635" y="1045672"/>
            <a:ext cx="2249458" cy="326346"/>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3" name="四角形吹き出し 32"/>
          <p:cNvSpPr/>
          <p:nvPr/>
        </p:nvSpPr>
        <p:spPr>
          <a:xfrm>
            <a:off x="2304295" y="1395290"/>
            <a:ext cx="1213805" cy="362676"/>
          </a:xfrm>
          <a:prstGeom prst="wedgeRectCallout">
            <a:avLst>
              <a:gd name="adj1" fmla="val -159748"/>
              <a:gd name="adj2" fmla="val -1603"/>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カウント６回目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83860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37116" y="1134369"/>
            <a:ext cx="9076114" cy="3085693"/>
          </a:xfrm>
          <a:prstGeom prst="rect">
            <a:avLst/>
          </a:prstGeom>
        </p:spPr>
      </p:pic>
      <p:sp>
        <p:nvSpPr>
          <p:cNvPr id="28" name="テキスト ボックス 16"/>
          <p:cNvSpPr txBox="1"/>
          <p:nvPr/>
        </p:nvSpPr>
        <p:spPr>
          <a:xfrm>
            <a:off x="90906" y="5833751"/>
            <a:ext cx="8884449" cy="1006170"/>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また、同じ８月分</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の分子標的薬に係る入院が既に助成対象となっていることから</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、通院に係る医療費</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についても助成の対象となるため、Ｂ欄に「○入＋外」と記載してください</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。（既に「○入」と記載されている場合は、「＋外」を追加してください。）</a:t>
            </a:r>
            <a:endPar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なお、通院</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に係る医療費については、償還払いとなりますので、窓口では自己負担</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額（３割等：上記の例では</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21,600</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円）を</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徴収</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し、</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都道府県に償還払いの請求をすれば助成が受けられる旨を患者に案内してください</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処方箋が発行される場合は、保険</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薬局での薬剤費を含め</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償還払いの</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請求が出来る旨を患者に案内してください。</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5" name="図 4"/>
          <p:cNvPicPr>
            <a:picLocks noChangeAspect="1"/>
          </p:cNvPicPr>
          <p:nvPr/>
        </p:nvPicPr>
        <p:blipFill>
          <a:blip r:embed="rId3"/>
          <a:stretch>
            <a:fillRect/>
          </a:stretch>
        </p:blipFill>
        <p:spPr>
          <a:xfrm>
            <a:off x="90907" y="89798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b="1" dirty="0">
                <a:solidFill>
                  <a:prstClr val="white"/>
                </a:solidFill>
                <a:latin typeface="メイリオ" panose="020B0604030504040204" pitchFamily="50" charset="-128"/>
                <a:ea typeface="メイリオ" panose="020B0604030504040204" pitchFamily="50" charset="-128"/>
              </a:rPr>
              <a:t>２</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２</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医療機関向け</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4" name="角丸四角形 23"/>
          <p:cNvSpPr/>
          <p:nvPr/>
        </p:nvSpPr>
        <p:spPr>
          <a:xfrm>
            <a:off x="7895549" y="3973013"/>
            <a:ext cx="46693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374756" y="3795363"/>
            <a:ext cx="394447"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テキスト ボックス 16"/>
          <p:cNvSpPr txBox="1"/>
          <p:nvPr/>
        </p:nvSpPr>
        <p:spPr>
          <a:xfrm>
            <a:off x="90907" y="5333260"/>
            <a:ext cx="8884449" cy="43756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上記の例の場合</a:t>
            </a:r>
            <a:r>
              <a:rPr kumimoji="1" lang="ja-JP" altLang="en-US" sz="1200" dirty="0" err="1"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同じ８月分に</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「分子標的薬に係る治療の場合○印」欄に○印がある入院医療費の記載がありますので、❺欄に当該</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医療費</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63,000</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円と通院</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医療費</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21,600</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円の合計</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額</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84</a:t>
            </a:r>
            <a:r>
              <a:rPr kumimoji="1" lang="en-US" altLang="ja-JP" sz="1200" dirty="0">
                <a:solidFill>
                  <a:prstClr val="black"/>
                </a:solidFill>
                <a:latin typeface="HG丸ｺﾞｼｯｸM-PRO" panose="020F0600000000000000" pitchFamily="50" charset="-128"/>
                <a:ea typeface="HG丸ｺﾞｼｯｸM-PRO" panose="020F0600000000000000" pitchFamily="50" charset="-128"/>
              </a:rPr>
              <a:t>,6</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00</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円を記載してください</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2" name="テキスト ボックス 16"/>
          <p:cNvSpPr txBox="1"/>
          <p:nvPr/>
        </p:nvSpPr>
        <p:spPr>
          <a:xfrm>
            <a:off x="90907" y="4295772"/>
            <a:ext cx="8884449" cy="273853"/>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通院医療の場合、黄色部分が記載の対象欄となります。</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6" name="角丸四角形 15"/>
          <p:cNvSpPr/>
          <p:nvPr/>
        </p:nvSpPr>
        <p:spPr>
          <a:xfrm>
            <a:off x="2832879" y="3993840"/>
            <a:ext cx="31959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テキスト ボックス 16"/>
          <p:cNvSpPr txBox="1"/>
          <p:nvPr/>
        </p:nvSpPr>
        <p:spPr>
          <a:xfrm>
            <a:off x="90907" y="4638442"/>
            <a:ext cx="8884449" cy="643931"/>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分子標的薬に係る通院の場合、医療</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機関に</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おいて○</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印を記載してください</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・会計担当者が記載する場合は、医師に確認</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する、処方箋に記載されている</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分子標的薬の</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処方の有無により確認する等により対応してください。</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吹き出し 17"/>
          <p:cNvSpPr/>
          <p:nvPr/>
        </p:nvSpPr>
        <p:spPr>
          <a:xfrm>
            <a:off x="7272509" y="1437181"/>
            <a:ext cx="1730188" cy="587561"/>
          </a:xfrm>
          <a:prstGeom prst="wedgeRoundRectCallout">
            <a:avLst>
              <a:gd name="adj1" fmla="val 28803"/>
              <a:gd name="adj2" fmla="val 398369"/>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 name="正方形/長方形 20"/>
          <p:cNvSpPr/>
          <p:nvPr/>
        </p:nvSpPr>
        <p:spPr>
          <a:xfrm>
            <a:off x="-1" y="401507"/>
            <a:ext cx="3469342"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外来診療</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角丸四角形 28"/>
          <p:cNvSpPr/>
          <p:nvPr/>
        </p:nvSpPr>
        <p:spPr>
          <a:xfrm>
            <a:off x="475129" y="1363902"/>
            <a:ext cx="457201" cy="367060"/>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 name="角丸四角形 29"/>
          <p:cNvSpPr/>
          <p:nvPr/>
        </p:nvSpPr>
        <p:spPr>
          <a:xfrm>
            <a:off x="8535767" y="4019294"/>
            <a:ext cx="466930" cy="200768"/>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1" name="正方形/長方形 30"/>
          <p:cNvSpPr/>
          <p:nvPr/>
        </p:nvSpPr>
        <p:spPr>
          <a:xfrm>
            <a:off x="3264409" y="432284"/>
            <a:ext cx="4784638" cy="307777"/>
          </a:xfrm>
          <a:prstGeom prst="rect">
            <a:avLst/>
          </a:prstGeom>
        </p:spPr>
        <p:txBody>
          <a:bodyPr wrap="square">
            <a:spAutoFit/>
          </a:bodyPr>
          <a:lstStyle/>
          <a:p>
            <a:pPr algn="ctr"/>
            <a:r>
              <a:rPr lang="ja-JP" altLang="en-US" sz="1400" b="1" dirty="0">
                <a:solidFill>
                  <a:srgbClr val="FF0000"/>
                </a:solidFill>
              </a:rPr>
              <a:t>（入院単独でも高額療養費算定基準額を超えている例）</a:t>
            </a:r>
            <a:endParaRPr lang="en-US" altLang="ja-JP" sz="1600" b="1" dirty="0">
              <a:solidFill>
                <a:srgbClr val="FF0000"/>
              </a:solidFill>
            </a:endParaRPr>
          </a:p>
        </p:txBody>
      </p:sp>
      <p:sp>
        <p:nvSpPr>
          <p:cNvPr id="33" name="角丸四角形 32"/>
          <p:cNvSpPr/>
          <p:nvPr/>
        </p:nvSpPr>
        <p:spPr>
          <a:xfrm>
            <a:off x="2832879" y="3795363"/>
            <a:ext cx="31578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 name="角丸四角形 33"/>
          <p:cNvSpPr/>
          <p:nvPr/>
        </p:nvSpPr>
        <p:spPr>
          <a:xfrm>
            <a:off x="6163438" y="3973013"/>
            <a:ext cx="394447"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 name="角丸四角形 34"/>
          <p:cNvSpPr/>
          <p:nvPr/>
        </p:nvSpPr>
        <p:spPr>
          <a:xfrm>
            <a:off x="8591196" y="3834225"/>
            <a:ext cx="348746" cy="149209"/>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6" name="四角形吹き出し 35"/>
          <p:cNvSpPr/>
          <p:nvPr/>
        </p:nvSpPr>
        <p:spPr>
          <a:xfrm>
            <a:off x="1564731" y="2042863"/>
            <a:ext cx="1213805" cy="362676"/>
          </a:xfrm>
          <a:prstGeom prst="wedgeRectCallout">
            <a:avLst>
              <a:gd name="adj1" fmla="val -96970"/>
              <a:gd name="adj2" fmla="val -154855"/>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カウント６回目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284356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77215" y="1425312"/>
            <a:ext cx="9033761" cy="3219657"/>
          </a:xfrm>
          <a:prstGeom prst="rect">
            <a:avLst/>
          </a:prstGeom>
        </p:spPr>
      </p:pic>
      <p:pic>
        <p:nvPicPr>
          <p:cNvPr id="5" name="図 4"/>
          <p:cNvPicPr>
            <a:picLocks noChangeAspect="1"/>
          </p:cNvPicPr>
          <p:nvPr/>
        </p:nvPicPr>
        <p:blipFill>
          <a:blip r:embed="rId3"/>
          <a:stretch>
            <a:fillRect/>
          </a:stretch>
        </p:blipFill>
        <p:spPr>
          <a:xfrm>
            <a:off x="90907" y="1194219"/>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医療記録票の</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記載例④</a:t>
            </a:r>
            <a:r>
              <a:rPr kumimoji="1" lang="en-US" altLang="ja-JP"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b="1" dirty="0">
                <a:solidFill>
                  <a:prstClr val="white"/>
                </a:solidFill>
                <a:latin typeface="メイリオ" panose="020B0604030504040204" pitchFamily="50" charset="-128"/>
                <a:ea typeface="メイリオ" panose="020B0604030504040204" pitchFamily="50" charset="-128"/>
              </a:rPr>
              <a:t>２</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入院＋</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通院の記載例</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２</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sz="1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医療機関向け</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32" name="テキスト ボックス 16"/>
          <p:cNvSpPr txBox="1"/>
          <p:nvPr/>
        </p:nvSpPr>
        <p:spPr>
          <a:xfrm>
            <a:off x="116326" y="4694716"/>
            <a:ext cx="8884449" cy="282808"/>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保険薬局では◆の部分、この図ではオレンジ色部分が記載の対象欄となります。</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吹き出し 17"/>
          <p:cNvSpPr/>
          <p:nvPr/>
        </p:nvSpPr>
        <p:spPr>
          <a:xfrm>
            <a:off x="7319661" y="1709630"/>
            <a:ext cx="1730188" cy="587561"/>
          </a:xfrm>
          <a:prstGeom prst="wedgeRoundRectCallout">
            <a:avLst>
              <a:gd name="adj1" fmla="val 20512"/>
              <a:gd name="adj2" fmla="val 436513"/>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 name="正方形/長方形 18"/>
          <p:cNvSpPr/>
          <p:nvPr/>
        </p:nvSpPr>
        <p:spPr>
          <a:xfrm>
            <a:off x="1" y="368514"/>
            <a:ext cx="2545976" cy="338554"/>
          </a:xfrm>
          <a:prstGeom prst="rect">
            <a:avLst/>
          </a:prstGeom>
          <a:solidFill>
            <a:srgbClr val="FFFF00"/>
          </a:solidFill>
          <a:ln w="28575">
            <a:solidFill>
              <a:srgbClr val="FF0000"/>
            </a:solidFill>
          </a:ln>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通院１回目</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a:t>
            </a:r>
            <a:r>
              <a:rPr kumimoji="1" lang="en-US" altLang="ja-JP" sz="16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4" name="テキスト ボックス 13"/>
          <p:cNvSpPr txBox="1"/>
          <p:nvPr/>
        </p:nvSpPr>
        <p:spPr>
          <a:xfrm>
            <a:off x="77215" y="5028373"/>
            <a:ext cx="9015832" cy="465827"/>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上記の例の場合、同じ</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８月分に</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「分子標的薬に係る治療の場合○印」欄に○印がある入院医療費と通院医療費の記載がありますので、❺欄に当該医療費</a:t>
            </a:r>
            <a:r>
              <a:rPr kumimoji="1" lang="en-US" altLang="ja-JP" sz="1200" dirty="0">
                <a:solidFill>
                  <a:prstClr val="black"/>
                </a:solidFill>
                <a:latin typeface="HG丸ｺﾞｼｯｸM-PRO" panose="020F0600000000000000" pitchFamily="50" charset="-128"/>
                <a:ea typeface="HG丸ｺﾞｼｯｸM-PRO" panose="020F0600000000000000" pitchFamily="50" charset="-128"/>
              </a:rPr>
              <a:t>63,000</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円、通院</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医療費</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21,600</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円</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、調剤関係費用</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33,600</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円の合計額</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118,200</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円を記載してください。</a:t>
            </a:r>
            <a:endParaRPr kumimoji="1"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7754471" y="4437531"/>
            <a:ext cx="564777" cy="193660"/>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4" name="角丸四角形 23"/>
          <p:cNvSpPr/>
          <p:nvPr/>
        </p:nvSpPr>
        <p:spPr>
          <a:xfrm>
            <a:off x="2856038" y="4071046"/>
            <a:ext cx="319590" cy="451436"/>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 name="角丸四角形 24"/>
          <p:cNvSpPr/>
          <p:nvPr/>
        </p:nvSpPr>
        <p:spPr>
          <a:xfrm>
            <a:off x="4347673" y="4071046"/>
            <a:ext cx="509251" cy="273028"/>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6" name="角丸四角形 25"/>
          <p:cNvSpPr/>
          <p:nvPr/>
        </p:nvSpPr>
        <p:spPr>
          <a:xfrm>
            <a:off x="6090337" y="4231131"/>
            <a:ext cx="509251" cy="412800"/>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8" name="角丸四角形 27"/>
          <p:cNvSpPr/>
          <p:nvPr/>
        </p:nvSpPr>
        <p:spPr>
          <a:xfrm>
            <a:off x="502024" y="1691630"/>
            <a:ext cx="564776" cy="274238"/>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 name="テキスト ボックス 16"/>
          <p:cNvSpPr txBox="1"/>
          <p:nvPr/>
        </p:nvSpPr>
        <p:spPr>
          <a:xfrm>
            <a:off x="77215" y="5545049"/>
            <a:ext cx="9015832" cy="61083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上記の例の場合、</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同じ８月分の分子標的薬に係る入院が既に助成対象となっていることから</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、通院に係る医療費</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についても助成の対象と</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なります。また、入院に係る現物給付後の自己負担額１万円と通院に係る医療費</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55,200</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円の合計額が高額療養費算定基準額を超えるため、Ｂ欄</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の「 ○入</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＋外」の「外」の前に「△」を追加し「</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○入</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＋△外」と</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記載してください。</a:t>
            </a:r>
            <a:endParaRPr kumimoji="1"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31" name="角丸四角形 30"/>
          <p:cNvSpPr/>
          <p:nvPr/>
        </p:nvSpPr>
        <p:spPr>
          <a:xfrm>
            <a:off x="8439482" y="4096583"/>
            <a:ext cx="610367" cy="256013"/>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 name="角丸四角形 33"/>
          <p:cNvSpPr/>
          <p:nvPr/>
        </p:nvSpPr>
        <p:spPr>
          <a:xfrm>
            <a:off x="8451822" y="4407655"/>
            <a:ext cx="598027" cy="274995"/>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 name="四角形吹き出し 34"/>
          <p:cNvSpPr/>
          <p:nvPr/>
        </p:nvSpPr>
        <p:spPr>
          <a:xfrm>
            <a:off x="1146928" y="2330960"/>
            <a:ext cx="1213805" cy="362676"/>
          </a:xfrm>
          <a:prstGeom prst="wedgeRectCallout">
            <a:avLst>
              <a:gd name="adj1" fmla="val -58565"/>
              <a:gd name="adj2" fmla="val -149912"/>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カウント６回目</a:t>
            </a:r>
            <a:endParaRPr kumimoji="1" lang="ja-JP" altLang="en-US" sz="11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p:cNvSpPr/>
          <p:nvPr/>
        </p:nvSpPr>
        <p:spPr>
          <a:xfrm>
            <a:off x="4308409" y="467437"/>
            <a:ext cx="4784638" cy="307777"/>
          </a:xfrm>
          <a:prstGeom prst="rect">
            <a:avLst/>
          </a:prstGeom>
        </p:spPr>
        <p:txBody>
          <a:bodyPr wrap="square">
            <a:spAutoFit/>
          </a:bodyPr>
          <a:lstStyle/>
          <a:p>
            <a:pPr algn="ctr"/>
            <a:r>
              <a:rPr lang="ja-JP" altLang="en-US" sz="1400" b="1" dirty="0">
                <a:solidFill>
                  <a:srgbClr val="FF0000"/>
                </a:solidFill>
              </a:rPr>
              <a:t>（入院単独でも高額療養費算定基準額を超えている例）</a:t>
            </a:r>
            <a:endParaRPr lang="en-US" altLang="ja-JP" sz="1600" b="1" dirty="0">
              <a:solidFill>
                <a:srgbClr val="FF0000"/>
              </a:solidFill>
            </a:endParaRPr>
          </a:p>
        </p:txBody>
      </p:sp>
      <p:sp>
        <p:nvSpPr>
          <p:cNvPr id="38" name="テキスト ボックス 16"/>
          <p:cNvSpPr txBox="1"/>
          <p:nvPr/>
        </p:nvSpPr>
        <p:spPr>
          <a:xfrm>
            <a:off x="90907" y="6220215"/>
            <a:ext cx="8909867" cy="464108"/>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なお、通院</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に係る医療費については、償還払いとなりますので、窓口では自己負担</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額（３割等：上記の例では</a:t>
            </a:r>
            <a:r>
              <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rPr>
              <a:t>33,600</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円）を</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徴収</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し、</a:t>
            </a:r>
            <a:r>
              <a:rPr kumimoji="1" lang="ja-JP" altLang="en-US" sz="1200" dirty="0">
                <a:solidFill>
                  <a:prstClr val="black"/>
                </a:solidFill>
                <a:latin typeface="HG丸ｺﾞｼｯｸM-PRO" panose="020F0600000000000000" pitchFamily="50" charset="-128"/>
                <a:ea typeface="HG丸ｺﾞｼｯｸM-PRO" panose="020F0600000000000000" pitchFamily="50" charset="-128"/>
              </a:rPr>
              <a:t>都道府県に償還払いの請求をすれば助成が受けられる旨を患者に案内してください</a:t>
            </a:r>
            <a:r>
              <a:rPr kumimoji="1"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7900105" y="1056500"/>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3" name="正方形/長方形 32"/>
          <p:cNvSpPr/>
          <p:nvPr/>
        </p:nvSpPr>
        <p:spPr>
          <a:xfrm>
            <a:off x="-528" y="763138"/>
            <a:ext cx="9144527" cy="338554"/>
          </a:xfrm>
          <a:prstGeom prst="rect">
            <a:avLst/>
          </a:prstGeom>
          <a:solidFill>
            <a:schemeClr val="accent2">
              <a:lumMod val="20000"/>
              <a:lumOff val="80000"/>
            </a:schemeClr>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30" name="角丸四角形 29"/>
          <p:cNvSpPr/>
          <p:nvPr/>
        </p:nvSpPr>
        <p:spPr>
          <a:xfrm>
            <a:off x="6037835" y="4181518"/>
            <a:ext cx="610367" cy="509045"/>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47434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66789" y="3278802"/>
            <a:ext cx="9019794" cy="3380615"/>
          </a:xfrm>
          <a:prstGeom prst="rect">
            <a:avLst/>
          </a:prstGeom>
        </p:spPr>
      </p:pic>
      <p:pic>
        <p:nvPicPr>
          <p:cNvPr id="5" name="図 4"/>
          <p:cNvPicPr>
            <a:picLocks noChangeAspect="1"/>
          </p:cNvPicPr>
          <p:nvPr/>
        </p:nvPicPr>
        <p:blipFill>
          <a:blip r:embed="rId3"/>
          <a:stretch>
            <a:fillRect/>
          </a:stretch>
        </p:blipFill>
        <p:spPr>
          <a:xfrm>
            <a:off x="172149" y="3072041"/>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記載例④</a:t>
            </a:r>
            <a:r>
              <a:rPr kumimoji="1" lang="en-US" altLang="ja-JP"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２</a:t>
            </a:r>
            <a:r>
              <a:rPr kumimoji="1" lang="ja-JP" altLang="en-US" b="1" dirty="0" smtClean="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入院＋</a:t>
            </a:r>
            <a:r>
              <a:rPr kumimoji="1" lang="ja-JP" altLang="en-US" b="1" dirty="0" smtClean="0">
                <a:solidFill>
                  <a:prstClr val="white"/>
                </a:solidFill>
                <a:latin typeface="メイリオ" panose="020B0604030504040204" pitchFamily="50" charset="-128"/>
                <a:ea typeface="メイリオ" panose="020B0604030504040204" pitchFamily="50" charset="-128"/>
              </a:rPr>
              <a:t>通院の記載例</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a:solidFill>
                  <a:prstClr val="white"/>
                </a:solidFill>
                <a:latin typeface="メイリオ" panose="020B0604030504040204" pitchFamily="50" charset="-128"/>
                <a:ea typeface="メイリオ" panose="020B0604030504040204" pitchFamily="50" charset="-128"/>
              </a:rPr>
              <a:t>２</a:t>
            </a:r>
            <a:r>
              <a:rPr kumimoji="1" lang="en-US" altLang="ja-JP" b="1" dirty="0">
                <a:solidFill>
                  <a:prstClr val="white"/>
                </a:solidFill>
                <a:latin typeface="メイリオ" panose="020B0604030504040204" pitchFamily="50" charset="-128"/>
                <a:ea typeface="メイリオ" panose="020B0604030504040204" pitchFamily="50" charset="-128"/>
              </a:rPr>
              <a:t>〕</a:t>
            </a:r>
            <a:r>
              <a:rPr kumimoji="1" lang="ja-JP" altLang="en-US" b="1" dirty="0" smtClean="0">
                <a:solidFill>
                  <a:prstClr val="white"/>
                </a:solidFill>
                <a:latin typeface="メイリオ" panose="020B0604030504040204" pitchFamily="50" charset="-128"/>
                <a:ea typeface="メイリオ" panose="020B0604030504040204" pitchFamily="50" charset="-128"/>
              </a:rPr>
              <a:t>）</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8" name="テキスト ボックス 16"/>
          <p:cNvSpPr txBox="1"/>
          <p:nvPr/>
        </p:nvSpPr>
        <p:spPr>
          <a:xfrm>
            <a:off x="78920" y="1674721"/>
            <a:ext cx="8964655" cy="1119318"/>
          </a:xfrm>
          <a:prstGeom prst="rect">
            <a:avLst/>
          </a:prstGeom>
          <a:solidFill>
            <a:schemeClr val="accent4">
              <a:lumMod val="20000"/>
              <a:lumOff val="80000"/>
            </a:schemeClr>
          </a:solidFill>
          <a:ln w="25400" cmpd="dbl">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直近の記載内容が、分子標的薬に係る治療の場合、確認①から確認③の要素を確認し、全て満たす場合</a:t>
            </a:r>
            <a:r>
              <a:rPr kumimoji="1" lang="ja-JP" altLang="en-US" sz="1400" dirty="0">
                <a:latin typeface="HG丸ｺﾞｼｯｸM-PRO" panose="020F0600000000000000" pitchFamily="50" charset="-128"/>
                <a:ea typeface="HG丸ｺﾞｼｯｸM-PRO" panose="020F0600000000000000" pitchFamily="50" charset="-128"/>
              </a:rPr>
              <a:t>は、都道府県に</a:t>
            </a:r>
            <a:r>
              <a:rPr kumimoji="1" lang="ja-JP" altLang="en-US" sz="1400" dirty="0" smtClean="0">
                <a:latin typeface="HG丸ｺﾞｼｯｸM-PRO" panose="020F0600000000000000" pitchFamily="50" charset="-128"/>
                <a:ea typeface="HG丸ｺﾞｼｯｸM-PRO" panose="020F0600000000000000" pitchFamily="50" charset="-128"/>
              </a:rPr>
              <a:t>償還請求をすれば、助成が受けられる旨を患者</a:t>
            </a:r>
            <a:r>
              <a:rPr kumimoji="1" lang="ja-JP" altLang="en-US" sz="1400" dirty="0">
                <a:latin typeface="HG丸ｺﾞｼｯｸM-PRO" panose="020F0600000000000000" pitchFamily="50" charset="-128"/>
                <a:ea typeface="HG丸ｺﾞｼｯｸM-PRO" panose="020F0600000000000000" pitchFamily="50" charset="-128"/>
              </a:rPr>
              <a:t>へ案内してください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20" name="角丸四角形 19"/>
          <p:cNvSpPr/>
          <p:nvPr/>
        </p:nvSpPr>
        <p:spPr>
          <a:xfrm>
            <a:off x="73253" y="6051017"/>
            <a:ext cx="9019794" cy="649225"/>
          </a:xfrm>
          <a:prstGeom prst="roundRect">
            <a:avLst/>
          </a:prstGeom>
          <a:noFill/>
          <a:ln w="28575"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2" name="角丸四角形 21"/>
          <p:cNvSpPr/>
          <p:nvPr/>
        </p:nvSpPr>
        <p:spPr>
          <a:xfrm>
            <a:off x="2034946" y="3030301"/>
            <a:ext cx="539268" cy="248501"/>
          </a:xfrm>
          <a:prstGeom prst="roundRect">
            <a:avLst/>
          </a:prstGeom>
          <a:noFill/>
          <a:ln w="28575"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0" name="角丸四角形吹き出し 29"/>
          <p:cNvSpPr/>
          <p:nvPr/>
        </p:nvSpPr>
        <p:spPr>
          <a:xfrm>
            <a:off x="885915" y="5231050"/>
            <a:ext cx="2298062" cy="587561"/>
          </a:xfrm>
          <a:prstGeom prst="wedgeRoundRectCallout">
            <a:avLst>
              <a:gd name="adj1" fmla="val 37119"/>
              <a:gd name="adj2" fmla="val 100849"/>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確認</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①</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分子標的薬に係る治療か</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3" name="角丸四角形吹き出し 32"/>
          <p:cNvSpPr/>
          <p:nvPr/>
        </p:nvSpPr>
        <p:spPr>
          <a:xfrm>
            <a:off x="3524619" y="4463023"/>
            <a:ext cx="3423028" cy="675878"/>
          </a:xfrm>
          <a:prstGeom prst="wedgeRoundRectCallout">
            <a:avLst>
              <a:gd name="adj1" fmla="val -122262"/>
              <a:gd name="adj2" fmla="val -153987"/>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確認③</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Ｒ４年８月分を含め、過去１２か月以内</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に</a:t>
            </a:r>
            <a:r>
              <a:rPr kumimoji="1" lang="ja-JP" altLang="en-US" sz="1100" dirty="0" err="1">
                <a:solidFill>
                  <a:schemeClr val="dk1"/>
                </a:solidFill>
                <a:latin typeface="HG丸ｺﾞｼｯｸM-PRO" panose="020F0600000000000000" pitchFamily="50" charset="-128"/>
                <a:ea typeface="HG丸ｺﾞｼｯｸM-PRO" panose="020F0600000000000000" pitchFamily="50" charset="-128"/>
              </a:rPr>
              <a:t>〇</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、△、▲いずれかの印のある月が計３回以上</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あるか</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4" name="四角形吹き出し 33"/>
          <p:cNvSpPr/>
          <p:nvPr/>
        </p:nvSpPr>
        <p:spPr>
          <a:xfrm>
            <a:off x="935994" y="4138185"/>
            <a:ext cx="1213805" cy="416196"/>
          </a:xfrm>
          <a:prstGeom prst="wedgeRectCallout">
            <a:avLst>
              <a:gd name="adj1" fmla="val -51179"/>
              <a:gd name="adj2" fmla="val -118237"/>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カウント６回目</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a:xfrm>
            <a:off x="525303" y="3545683"/>
            <a:ext cx="441960" cy="375886"/>
          </a:xfrm>
          <a:prstGeom prst="roundRect">
            <a:avLst/>
          </a:prstGeom>
          <a:noFill/>
          <a:ln w="28575"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a:off x="78920" y="759533"/>
            <a:ext cx="8964655" cy="830997"/>
          </a:xfrm>
          <a:prstGeom prst="rect">
            <a:avLst/>
          </a:prstGeom>
          <a:solidFill>
            <a:schemeClr val="accent2">
              <a:lumMod val="20000"/>
              <a:lumOff val="80000"/>
            </a:schemeClr>
          </a:solidFill>
          <a:ln w="28575">
            <a:solidFill>
              <a:srgbClr val="FF0000"/>
            </a:solidFill>
          </a:ln>
        </p:spPr>
        <p:txBody>
          <a:bodyPr wrap="square">
            <a:spAutoFit/>
          </a:bodyPr>
          <a:lstStyle/>
          <a:p>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助成対象となった月以降に患者が来院した場合には、医療機関においても、下記について御確認いただき、Ｂ欄の　　に記載が無い場合など、必要に応じて患者へ償還請求手続の案内をしてください。</a:t>
            </a:r>
            <a:endParaRPr lang="ja-JP" altLang="en-US" sz="1600" dirty="0"/>
          </a:p>
        </p:txBody>
      </p:sp>
      <p:sp>
        <p:nvSpPr>
          <p:cNvPr id="3" name="正方形/長方形 2"/>
          <p:cNvSpPr/>
          <p:nvPr/>
        </p:nvSpPr>
        <p:spPr>
          <a:xfrm>
            <a:off x="140728" y="2261318"/>
            <a:ext cx="8841908" cy="430887"/>
          </a:xfrm>
          <a:prstGeom prst="rect">
            <a:avLst/>
          </a:prstGeom>
          <a:solidFill>
            <a:schemeClr val="accent1">
              <a:lumMod val="20000"/>
              <a:lumOff val="80000"/>
            </a:schemeClr>
          </a:solidFill>
        </p:spPr>
        <p:txBody>
          <a:bodyPr wrap="square">
            <a:spAutoFit/>
          </a:bodyPr>
          <a:lstStyle/>
          <a:p>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記載例の場合</a:t>
            </a:r>
            <a:r>
              <a:rPr kumimoji="1" lang="ja-JP" altLang="en-US" sz="1100" dirty="0" smtClean="0">
                <a:latin typeface="HG丸ｺﾞｼｯｸM-PRO" panose="020F0600000000000000" pitchFamily="50" charset="-128"/>
                <a:ea typeface="HG丸ｺﾞｼｯｸM-PRO" panose="020F0600000000000000" pitchFamily="50" charset="-128"/>
              </a:rPr>
              <a:t>、８月</a:t>
            </a:r>
            <a:r>
              <a:rPr kumimoji="1" lang="ja-JP" altLang="en-US" sz="1100" dirty="0">
                <a:latin typeface="HG丸ｺﾞｼｯｸM-PRO" panose="020F0600000000000000" pitchFamily="50" charset="-128"/>
                <a:ea typeface="HG丸ｺﾞｼｯｸM-PRO" panose="020F0600000000000000" pitchFamily="50" charset="-128"/>
              </a:rPr>
              <a:t>の分子標的薬に係る医療費（薬局含む）の合計</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63,000+21,600+33,600</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118,200</a:t>
            </a:r>
            <a:r>
              <a:rPr kumimoji="1" lang="ja-JP" altLang="en-US" sz="1100" dirty="0">
                <a:latin typeface="HG丸ｺﾞｼｯｸM-PRO" panose="020F0600000000000000" pitchFamily="50" charset="-128"/>
                <a:ea typeface="HG丸ｺﾞｼｯｸM-PRO" panose="020F0600000000000000" pitchFamily="50" charset="-128"/>
              </a:rPr>
              <a:t>）がＡ欄①入院の基準額</a:t>
            </a:r>
            <a:r>
              <a:rPr kumimoji="1" lang="en-US" altLang="ja-JP" sz="1100" dirty="0">
                <a:latin typeface="HG丸ｺﾞｼｯｸM-PRO" panose="020F0600000000000000" pitchFamily="50" charset="-128"/>
                <a:ea typeface="HG丸ｺﾞｼｯｸM-PRO" panose="020F0600000000000000" pitchFamily="50" charset="-128"/>
              </a:rPr>
              <a:t>57,600</a:t>
            </a:r>
            <a:r>
              <a:rPr kumimoji="1" lang="ja-JP" altLang="en-US" sz="1100" dirty="0">
                <a:latin typeface="HG丸ｺﾞｼｯｸM-PRO" panose="020F0600000000000000" pitchFamily="50" charset="-128"/>
                <a:ea typeface="HG丸ｺﾞｼｯｸM-PRO" panose="020F0600000000000000" pitchFamily="50" charset="-128"/>
              </a:rPr>
              <a:t>円</a:t>
            </a:r>
            <a:r>
              <a:rPr kumimoji="1" lang="ja-JP" altLang="en-US" sz="1100" dirty="0" smtClean="0">
                <a:latin typeface="HG丸ｺﾞｼｯｸM-PRO" panose="020F0600000000000000" pitchFamily="50" charset="-128"/>
                <a:ea typeface="HG丸ｺﾞｼｯｸM-PRO" panose="020F0600000000000000" pitchFamily="50" charset="-128"/>
              </a:rPr>
              <a:t>以上で</a:t>
            </a:r>
            <a:r>
              <a:rPr kumimoji="1" lang="ja-JP" altLang="en-US" sz="1100" dirty="0">
                <a:latin typeface="HG丸ｺﾞｼｯｸM-PRO" panose="020F0600000000000000" pitchFamily="50" charset="-128"/>
                <a:ea typeface="HG丸ｺﾞｼｯｸM-PRO" panose="020F0600000000000000" pitchFamily="50" charset="-128"/>
              </a:rPr>
              <a:t>あり、３つの要素を満たすため、患者へ案内。</a:t>
            </a:r>
            <a:r>
              <a:rPr kumimoji="1" lang="en-US" altLang="ja-JP" sz="1100" dirty="0">
                <a:latin typeface="HG丸ｺﾞｼｯｸM-PRO" panose="020F0600000000000000" pitchFamily="50" charset="-128"/>
                <a:ea typeface="HG丸ｺﾞｼｯｸM-PRO" panose="020F0600000000000000" pitchFamily="50" charset="-128"/>
              </a:rPr>
              <a:t>】</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0" y="377479"/>
            <a:ext cx="1712259"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（補足）</a:t>
            </a:r>
            <a:endParaRPr lang="ja-JP" altLang="en-US" sz="1600" dirty="0"/>
          </a:p>
        </p:txBody>
      </p:sp>
      <p:sp>
        <p:nvSpPr>
          <p:cNvPr id="24" name="角丸四角形 23"/>
          <p:cNvSpPr/>
          <p:nvPr/>
        </p:nvSpPr>
        <p:spPr>
          <a:xfrm>
            <a:off x="471098" y="3442009"/>
            <a:ext cx="614085" cy="560064"/>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1842756" y="1074121"/>
            <a:ext cx="307043" cy="286012"/>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正方形/長方形 25"/>
          <p:cNvSpPr/>
          <p:nvPr/>
        </p:nvSpPr>
        <p:spPr>
          <a:xfrm>
            <a:off x="4308409" y="404682"/>
            <a:ext cx="4784638" cy="307777"/>
          </a:xfrm>
          <a:prstGeom prst="rect">
            <a:avLst/>
          </a:prstGeom>
        </p:spPr>
        <p:txBody>
          <a:bodyPr wrap="square">
            <a:spAutoFit/>
          </a:bodyPr>
          <a:lstStyle/>
          <a:p>
            <a:pPr algn="ctr"/>
            <a:r>
              <a:rPr lang="ja-JP" altLang="en-US" sz="1400" b="1" dirty="0">
                <a:solidFill>
                  <a:srgbClr val="FF0000"/>
                </a:solidFill>
              </a:rPr>
              <a:t>（入院単独でも高額療養費算定基準額を超えている例）</a:t>
            </a:r>
            <a:endParaRPr lang="en-US" altLang="ja-JP" sz="1600" b="1" dirty="0">
              <a:solidFill>
                <a:srgbClr val="FF0000"/>
              </a:solidFill>
            </a:endParaRPr>
          </a:p>
        </p:txBody>
      </p:sp>
      <p:sp>
        <p:nvSpPr>
          <p:cNvPr id="29" name="角丸四角形吹き出し 28"/>
          <p:cNvSpPr/>
          <p:nvPr/>
        </p:nvSpPr>
        <p:spPr>
          <a:xfrm>
            <a:off x="4312432" y="5240100"/>
            <a:ext cx="4069568" cy="635413"/>
          </a:xfrm>
          <a:prstGeom prst="wedgeRoundRectCallout">
            <a:avLst>
              <a:gd name="adj1" fmla="val -40548"/>
              <a:gd name="adj2" fmla="val 93105"/>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1" name="角丸四角形吹き出し 30"/>
          <p:cNvSpPr/>
          <p:nvPr/>
        </p:nvSpPr>
        <p:spPr>
          <a:xfrm>
            <a:off x="4312431" y="5231135"/>
            <a:ext cx="4069569" cy="635413"/>
          </a:xfrm>
          <a:prstGeom prst="wedgeRoundRectCallout">
            <a:avLst>
              <a:gd name="adj1" fmla="val -4498"/>
              <a:gd name="adj2" fmla="val 115679"/>
              <a:gd name="adj3" fmla="val 16667"/>
            </a:avLst>
          </a:prstGeom>
          <a:solidFill>
            <a:schemeClr val="accent4">
              <a:lumMod val="20000"/>
              <a:lumOff val="80000"/>
            </a:schemeClr>
          </a:solidFill>
          <a:ln w="2540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確認②</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同じＲ４年８月分の関係医療の自己負担額の合計がＡ欄の基準額を超えるか（超える場合、Ｂ欄に○等の印を記載。）</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2" name="角丸四角形吹き出し 31"/>
          <p:cNvSpPr/>
          <p:nvPr/>
        </p:nvSpPr>
        <p:spPr>
          <a:xfrm>
            <a:off x="4583150" y="2605336"/>
            <a:ext cx="4469760" cy="493304"/>
          </a:xfrm>
          <a:prstGeom prst="wedgeRoundRectCallout">
            <a:avLst>
              <a:gd name="adj1" fmla="val 18410"/>
              <a:gd name="adj2" fmla="val 130883"/>
              <a:gd name="adj3" fmla="val 16667"/>
            </a:avLst>
          </a:prstGeom>
          <a:solidFill>
            <a:schemeClr val="bg1"/>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Ｂ欄に診療月を含む過去１２か月以内</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に</a:t>
            </a:r>
            <a:r>
              <a:rPr kumimoji="1" lang="ja-JP" altLang="en-US" sz="1100" dirty="0" err="1">
                <a:solidFill>
                  <a:schemeClr val="tx1"/>
                </a:solidFill>
                <a:latin typeface="HG丸ｺﾞｼｯｸM-PRO" panose="020F0600000000000000" pitchFamily="50" charset="-128"/>
                <a:ea typeface="HG丸ｺﾞｼｯｸM-PRO" panose="020F0600000000000000" pitchFamily="50" charset="-128"/>
              </a:rPr>
              <a:t>〇</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、△、▲いずれかの</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印のある月が計３回以上ある</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場合</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、本事業の</a:t>
            </a:r>
            <a:r>
              <a:rPr kumimoji="1" lang="ja-JP" altLang="en-US" sz="1600" b="1" dirty="0">
                <a:solidFill>
                  <a:schemeClr val="dk1"/>
                </a:solidFill>
                <a:latin typeface="HG丸ｺﾞｼｯｸM-PRO" panose="020F0600000000000000" pitchFamily="50" charset="-128"/>
                <a:ea typeface="HG丸ｺﾞｼｯｸM-PRO" panose="020F0600000000000000" pitchFamily="50" charset="-128"/>
              </a:rPr>
              <a:t>助成</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対象となります</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128290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2694" y="3336982"/>
            <a:ext cx="9046481" cy="3009070"/>
          </a:xfrm>
          <a:prstGeom prst="rect">
            <a:avLst/>
          </a:prstGeom>
        </p:spPr>
      </p:pic>
      <p:sp>
        <p:nvSpPr>
          <p:cNvPr id="7" name="正方形/長方形 6"/>
          <p:cNvSpPr/>
          <p:nvPr/>
        </p:nvSpPr>
        <p:spPr>
          <a:xfrm>
            <a:off x="0" y="762000"/>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記載例⑤（通院の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042523"/>
            <a:ext cx="8676022" cy="1815882"/>
          </a:xfrm>
          <a:prstGeom prst="rect">
            <a:avLst/>
          </a:prstGeom>
        </p:spPr>
        <p:txBody>
          <a:bodyPr wrap="square">
            <a:spAutoFit/>
          </a:bodyPr>
          <a:lstStyle/>
          <a:p>
            <a:r>
              <a:rPr lang="ja-JP" altLang="en-US" sz="2800" b="1" dirty="0" smtClean="0"/>
              <a:t>○通院の記載例</a:t>
            </a:r>
            <a:endParaRPr lang="en-US" altLang="ja-JP" sz="2800" b="1" dirty="0" smtClean="0"/>
          </a:p>
          <a:p>
            <a:pPr marL="717550" indent="-717550"/>
            <a:r>
              <a:rPr lang="ja-JP" altLang="en-US" sz="2800" b="1" dirty="0" smtClean="0"/>
              <a:t>　</a:t>
            </a:r>
            <a:r>
              <a:rPr lang="ja-JP" altLang="en-US" sz="2800" b="1" dirty="0"/>
              <a:t>　</a:t>
            </a:r>
            <a:r>
              <a:rPr lang="ja-JP" altLang="en-US" sz="2800" b="1" dirty="0" smtClean="0"/>
              <a:t>Ｒ４年５月に通院２回</a:t>
            </a:r>
            <a:r>
              <a:rPr lang="en-US" altLang="ja-JP" sz="2800" b="1" dirty="0" smtClean="0"/>
              <a:t>〔</a:t>
            </a:r>
            <a:r>
              <a:rPr lang="ja-JP" altLang="en-US" sz="2800" b="1" dirty="0" smtClean="0"/>
              <a:t>外来診療費と薬剤費</a:t>
            </a:r>
            <a:r>
              <a:rPr lang="en-US" altLang="ja-JP" sz="2800" b="1" dirty="0" smtClean="0"/>
              <a:t>〕</a:t>
            </a:r>
            <a:r>
              <a:rPr lang="ja-JP" altLang="en-US" sz="2800" b="1" dirty="0" smtClean="0"/>
              <a:t>の合計額が高額療養費算定基準額を超えて、助成対象となる場合</a:t>
            </a:r>
            <a:r>
              <a:rPr lang="ja-JP" altLang="en-US" sz="2800" b="1" dirty="0"/>
              <a:t>の</a:t>
            </a:r>
            <a:r>
              <a:rPr lang="ja-JP" altLang="en-US" sz="2800" b="1" dirty="0" smtClean="0"/>
              <a:t>記載例</a:t>
            </a:r>
            <a:endParaRPr lang="ja-JP" altLang="en-US" sz="2800" b="1" dirty="0"/>
          </a:p>
        </p:txBody>
      </p:sp>
      <p:sp>
        <p:nvSpPr>
          <p:cNvPr id="8" name="正方形/長方形 7"/>
          <p:cNvSpPr/>
          <p:nvPr/>
        </p:nvSpPr>
        <p:spPr>
          <a:xfrm>
            <a:off x="1518" y="2869405"/>
            <a:ext cx="5262979" cy="369332"/>
          </a:xfrm>
          <a:prstGeom prst="rect">
            <a:avLst/>
          </a:prstGeom>
        </p:spPr>
        <p:txBody>
          <a:bodyPr wrap="none">
            <a:spAutoFit/>
          </a:bodyPr>
          <a:lstStyle/>
          <a:p>
            <a:r>
              <a:rPr lang="ja-JP" altLang="en-US" dirty="0"/>
              <a:t>（記載例は本紙を除き６枚に</a:t>
            </a:r>
            <a:r>
              <a:rPr lang="ja-JP" altLang="en-US"/>
              <a:t>分かれて</a:t>
            </a:r>
            <a:r>
              <a:rPr lang="ja-JP" altLang="en-US" smtClean="0"/>
              <a:t>います。）</a:t>
            </a:r>
            <a:endParaRPr lang="ja-JP" altLang="en-US" dirty="0"/>
          </a:p>
        </p:txBody>
      </p:sp>
      <p:sp>
        <p:nvSpPr>
          <p:cNvPr id="9" name="角丸四角形 8"/>
          <p:cNvSpPr/>
          <p:nvPr/>
        </p:nvSpPr>
        <p:spPr>
          <a:xfrm>
            <a:off x="52694" y="5545070"/>
            <a:ext cx="8968747" cy="790396"/>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0" name="角丸四角形 9"/>
          <p:cNvSpPr/>
          <p:nvPr/>
        </p:nvSpPr>
        <p:spPr>
          <a:xfrm>
            <a:off x="6884892" y="3218727"/>
            <a:ext cx="394447" cy="457200"/>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1" name="四角形吹き出し 10"/>
          <p:cNvSpPr/>
          <p:nvPr/>
        </p:nvSpPr>
        <p:spPr>
          <a:xfrm>
            <a:off x="122558" y="4696730"/>
            <a:ext cx="1213805" cy="332471"/>
          </a:xfrm>
          <a:prstGeom prst="wedgeRectCallout">
            <a:avLst>
              <a:gd name="adj1" fmla="val -32716"/>
              <a:gd name="adj2" fmla="val 232482"/>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25</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2" name="四角形吹き出し 11"/>
          <p:cNvSpPr/>
          <p:nvPr/>
        </p:nvSpPr>
        <p:spPr>
          <a:xfrm>
            <a:off x="52694" y="6440845"/>
            <a:ext cx="1569918" cy="332471"/>
          </a:xfrm>
          <a:prstGeom prst="wedgeRectCallout">
            <a:avLst>
              <a:gd name="adj1" fmla="val -37080"/>
              <a:gd name="adj2" fmla="val -142317"/>
            </a:avLst>
          </a:prstGeom>
          <a:solidFill>
            <a:srgbClr val="FFFF00"/>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27</a:t>
            </a:r>
            <a:r>
              <a:rPr kumimoji="1" lang="ja-JP" altLang="en-US" dirty="0" err="1"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28</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3" name="四角形吹き出し 12"/>
          <p:cNvSpPr/>
          <p:nvPr/>
        </p:nvSpPr>
        <p:spPr>
          <a:xfrm>
            <a:off x="1536421" y="4965975"/>
            <a:ext cx="1213805" cy="332471"/>
          </a:xfrm>
          <a:prstGeom prst="wedgeRectCallout">
            <a:avLst>
              <a:gd name="adj1" fmla="val -62259"/>
              <a:gd name="adj2" fmla="val 194731"/>
            </a:avLst>
          </a:prstGeom>
          <a:solidFill>
            <a:schemeClr val="accent2">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26</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4" name="四角形吹き出し 13"/>
          <p:cNvSpPr/>
          <p:nvPr/>
        </p:nvSpPr>
        <p:spPr>
          <a:xfrm>
            <a:off x="5033665" y="2931458"/>
            <a:ext cx="1213805" cy="332471"/>
          </a:xfrm>
          <a:prstGeom prst="wedgeRectCallout">
            <a:avLst>
              <a:gd name="adj1" fmla="val 99486"/>
              <a:gd name="adj2" fmla="val 89572"/>
            </a:avLst>
          </a:prstGeom>
          <a:solidFill>
            <a:schemeClr val="accent2">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29</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
        <p:nvSpPr>
          <p:cNvPr id="15" name="四角形吹き出し 14"/>
          <p:cNvSpPr/>
          <p:nvPr/>
        </p:nvSpPr>
        <p:spPr>
          <a:xfrm>
            <a:off x="1930869" y="6442879"/>
            <a:ext cx="1213805" cy="332471"/>
          </a:xfrm>
          <a:prstGeom prst="wedgeRectCallout">
            <a:avLst>
              <a:gd name="adj1" fmla="val -23854"/>
              <a:gd name="adj2" fmla="val -104568"/>
            </a:avLst>
          </a:prstGeom>
          <a:solidFill>
            <a:schemeClr val="accent2">
              <a:lumMod val="20000"/>
              <a:lumOff val="80000"/>
            </a:schemeClr>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Ｐ</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dirty="0" smtClean="0">
                <a:solidFill>
                  <a:schemeClr val="tx1"/>
                </a:solidFill>
                <a:latin typeface="HG丸ｺﾞｼｯｸM-PRO" panose="020F0600000000000000" pitchFamily="50" charset="-128"/>
                <a:ea typeface="HG丸ｺﾞｼｯｸM-PRO" panose="020F0600000000000000" pitchFamily="50" charset="-128"/>
              </a:rPr>
              <a:t>29</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に</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詳述</a:t>
            </a:r>
          </a:p>
        </p:txBody>
      </p:sp>
    </p:spTree>
    <p:extLst>
      <p:ext uri="{BB962C8B-B14F-4D97-AF65-F5344CB8AC3E}">
        <p14:creationId xmlns:p14="http://schemas.microsoft.com/office/powerpoint/2010/main" val="3074994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73122" y="1570179"/>
            <a:ext cx="9013233" cy="2706369"/>
          </a:xfrm>
          <a:prstGeom prst="rect">
            <a:avLst/>
          </a:prstGeom>
        </p:spPr>
      </p:pic>
      <p:pic>
        <p:nvPicPr>
          <p:cNvPr id="5" name="図 4"/>
          <p:cNvPicPr>
            <a:picLocks noChangeAspect="1"/>
          </p:cNvPicPr>
          <p:nvPr/>
        </p:nvPicPr>
        <p:blipFill>
          <a:blip r:embed="rId3"/>
          <a:stretch>
            <a:fillRect/>
          </a:stretch>
        </p:blipFill>
        <p:spPr>
          <a:xfrm>
            <a:off x="100017" y="1306278"/>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記載例⑤（通院の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4" name="角丸四角形 23"/>
          <p:cNvSpPr/>
          <p:nvPr/>
        </p:nvSpPr>
        <p:spPr>
          <a:xfrm>
            <a:off x="6045511" y="4011894"/>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4857098" y="1280136"/>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テキスト ボックス 16"/>
          <p:cNvSpPr txBox="1"/>
          <p:nvPr/>
        </p:nvSpPr>
        <p:spPr>
          <a:xfrm>
            <a:off x="165789" y="5862240"/>
            <a:ext cx="8884449" cy="504033"/>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上記の例の場合、 </a:t>
            </a:r>
            <a:r>
              <a:rPr kumimoji="1" lang="en-US" altLang="ja-JP" sz="1400" dirty="0" smtClean="0">
                <a:latin typeface="HG丸ｺﾞｼｯｸM-PRO" panose="020F0600000000000000" pitchFamily="50" charset="-128"/>
                <a:ea typeface="HG丸ｺﾞｼｯｸM-PRO" panose="020F0600000000000000" pitchFamily="50" charset="-128"/>
              </a:rPr>
              <a:t>5</a:t>
            </a:r>
            <a:r>
              <a:rPr kumimoji="1" lang="ja-JP" altLang="en-US" sz="1400" dirty="0" smtClean="0">
                <a:latin typeface="HG丸ｺﾞｼｯｸM-PRO" panose="020F0600000000000000" pitchFamily="50" charset="-128"/>
                <a:ea typeface="HG丸ｺﾞｼｯｸM-PRO" panose="020F0600000000000000" pitchFamily="50" charset="-128"/>
              </a:rPr>
              <a:t>月分の通院医療費</a:t>
            </a:r>
            <a:r>
              <a:rPr kumimoji="1" lang="en-US" altLang="ja-JP" sz="1400" dirty="0" smtClean="0">
                <a:latin typeface="HG丸ｺﾞｼｯｸM-PRO" panose="020F0600000000000000" pitchFamily="50" charset="-128"/>
                <a:ea typeface="HG丸ｺﾞｼｯｸM-PRO" panose="020F0600000000000000" pitchFamily="50" charset="-128"/>
              </a:rPr>
              <a:t>10,800</a:t>
            </a:r>
            <a:r>
              <a:rPr kumimoji="1" lang="ja-JP" altLang="en-US" sz="1400" dirty="0">
                <a:latin typeface="HG丸ｺﾞｼｯｸM-PRO" panose="020F0600000000000000" pitchFamily="50" charset="-128"/>
                <a:ea typeface="HG丸ｺﾞｼｯｸM-PRO" panose="020F0600000000000000" pitchFamily="50" charset="-128"/>
              </a:rPr>
              <a:t>円が</a:t>
            </a:r>
            <a:r>
              <a:rPr kumimoji="1" lang="ja-JP" altLang="en-US" sz="1400" dirty="0" smtClean="0">
                <a:latin typeface="HG丸ｺﾞｼｯｸM-PRO" panose="020F0600000000000000" pitchFamily="50" charset="-128"/>
                <a:ea typeface="HG丸ｺﾞｼｯｸM-PRO" panose="020F0600000000000000" pitchFamily="50" charset="-128"/>
              </a:rPr>
              <a:t>Ａ欄②外来の</a:t>
            </a:r>
            <a:r>
              <a:rPr kumimoji="1" lang="ja-JP" altLang="en-US" sz="1400" dirty="0">
                <a:latin typeface="HG丸ｺﾞｼｯｸM-PRO" panose="020F0600000000000000" pitchFamily="50" charset="-128"/>
                <a:ea typeface="HG丸ｺﾞｼｯｸM-PRO" panose="020F0600000000000000" pitchFamily="50" charset="-128"/>
              </a:rPr>
              <a:t>基準額</a:t>
            </a:r>
            <a:r>
              <a:rPr kumimoji="1" lang="en-US" altLang="ja-JP" sz="1400" dirty="0">
                <a:latin typeface="HG丸ｺﾞｼｯｸM-PRO" panose="020F0600000000000000" pitchFamily="50" charset="-128"/>
                <a:ea typeface="HG丸ｺﾞｼｯｸM-PRO" panose="020F0600000000000000" pitchFamily="50" charset="-128"/>
              </a:rPr>
              <a:t>57,600</a:t>
            </a:r>
            <a:r>
              <a:rPr kumimoji="1" lang="ja-JP" altLang="en-US" sz="1400" dirty="0" smtClean="0">
                <a:latin typeface="HG丸ｺﾞｼｯｸM-PRO" panose="020F0600000000000000" pitchFamily="50" charset="-128"/>
                <a:ea typeface="HG丸ｺﾞｼｯｸM-PRO" panose="020F0600000000000000" pitchFamily="50" charset="-128"/>
              </a:rPr>
              <a:t>円</a:t>
            </a:r>
            <a:r>
              <a:rPr kumimoji="1" lang="ja-JP" altLang="en-US" sz="1400" dirty="0">
                <a:latin typeface="HG丸ｺﾞｼｯｸM-PRO" panose="020F0600000000000000" pitchFamily="50" charset="-128"/>
                <a:ea typeface="HG丸ｺﾞｼｯｸM-PRO" panose="020F0600000000000000" pitchFamily="50" charset="-128"/>
              </a:rPr>
              <a:t>未満</a:t>
            </a:r>
            <a:r>
              <a:rPr kumimoji="1" lang="ja-JP" altLang="en-US" sz="1400" dirty="0" smtClean="0">
                <a:latin typeface="HG丸ｺﾞｼｯｸM-PRO" panose="020F0600000000000000" pitchFamily="50" charset="-128"/>
                <a:ea typeface="HG丸ｺﾞｼｯｸM-PRO" panose="020F0600000000000000" pitchFamily="50" charset="-128"/>
              </a:rPr>
              <a:t>であり、この時点では、カウントの対象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なりません。</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32" name="テキスト ボックス 16"/>
          <p:cNvSpPr txBox="1"/>
          <p:nvPr/>
        </p:nvSpPr>
        <p:spPr>
          <a:xfrm>
            <a:off x="149754" y="4615543"/>
            <a:ext cx="8884449" cy="312713"/>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通院医療の場合、黄色部分が記載の対象欄となります。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2815855" y="3999797"/>
            <a:ext cx="441960"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7" name="テキスト ボックス 16"/>
          <p:cNvSpPr txBox="1"/>
          <p:nvPr/>
        </p:nvSpPr>
        <p:spPr>
          <a:xfrm>
            <a:off x="149754" y="4981389"/>
            <a:ext cx="8884449" cy="780949"/>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分子標的薬に係る通院の</a:t>
            </a:r>
            <a:r>
              <a:rPr kumimoji="1" lang="ja-JP" altLang="en-US" sz="1400" dirty="0">
                <a:latin typeface="HG丸ｺﾞｼｯｸM-PRO" panose="020F0600000000000000" pitchFamily="50" charset="-128"/>
                <a:ea typeface="HG丸ｺﾞｼｯｸM-PRO" panose="020F0600000000000000" pitchFamily="50" charset="-128"/>
              </a:rPr>
              <a:t>場合、医療機関に</a:t>
            </a:r>
            <a:r>
              <a:rPr kumimoji="1" lang="ja-JP" altLang="en-US" sz="1400" dirty="0" smtClean="0">
                <a:latin typeface="HG丸ｺﾞｼｯｸM-PRO" panose="020F0600000000000000" pitchFamily="50" charset="-128"/>
                <a:ea typeface="HG丸ｺﾞｼｯｸM-PRO" panose="020F0600000000000000" pitchFamily="50" charset="-128"/>
              </a:rPr>
              <a:t>おいて○</a:t>
            </a:r>
            <a:r>
              <a:rPr kumimoji="1" lang="ja-JP" altLang="en-US" sz="1400" dirty="0">
                <a:latin typeface="HG丸ｺﾞｼｯｸM-PRO" panose="020F0600000000000000" pitchFamily="50" charset="-128"/>
                <a:ea typeface="HG丸ｺﾞｼｯｸM-PRO" panose="020F0600000000000000" pitchFamily="50" charset="-128"/>
              </a:rPr>
              <a:t>印を記載してください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179388" indent="-179388"/>
            <a:r>
              <a:rPr kumimoji="1" lang="ja-JP" altLang="en-US" sz="1400" dirty="0">
                <a:latin typeface="HG丸ｺﾞｼｯｸM-PRO" panose="020F0600000000000000" pitchFamily="50" charset="-128"/>
                <a:ea typeface="HG丸ｺﾞｼｯｸM-PRO" panose="020F0600000000000000" pitchFamily="50" charset="-128"/>
              </a:rPr>
              <a:t>・会計担当者が記載する場合は、医師に確認する、処方箋に記載されている分子標的薬の処方の有無により確認する等により対応してください。</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21" name="角丸四角形吹き出し 20"/>
          <p:cNvSpPr/>
          <p:nvPr/>
        </p:nvSpPr>
        <p:spPr>
          <a:xfrm>
            <a:off x="7304015" y="932667"/>
            <a:ext cx="1730188" cy="587561"/>
          </a:xfrm>
          <a:prstGeom prst="wedgeRoundRectCallout">
            <a:avLst>
              <a:gd name="adj1" fmla="val 27249"/>
              <a:gd name="adj2" fmla="val 494492"/>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37" name="正方形/長方形 36"/>
          <p:cNvSpPr/>
          <p:nvPr/>
        </p:nvSpPr>
        <p:spPr>
          <a:xfrm>
            <a:off x="-1" y="408914"/>
            <a:ext cx="3361765"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通院１回</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外来診療</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Tree>
    <p:extLst>
      <p:ext uri="{BB962C8B-B14F-4D97-AF65-F5344CB8AC3E}">
        <p14:creationId xmlns:p14="http://schemas.microsoft.com/office/powerpoint/2010/main" val="14327467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5047" y="1614231"/>
            <a:ext cx="9053093" cy="26420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記載例⑤（通院の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pic>
        <p:nvPicPr>
          <p:cNvPr id="20" name="図 19"/>
          <p:cNvPicPr>
            <a:picLocks noChangeAspect="1"/>
          </p:cNvPicPr>
          <p:nvPr/>
        </p:nvPicPr>
        <p:blipFill>
          <a:blip r:embed="rId3"/>
          <a:stretch>
            <a:fillRect/>
          </a:stretch>
        </p:blipFill>
        <p:spPr>
          <a:xfrm>
            <a:off x="90907" y="1391058"/>
            <a:ext cx="5431676" cy="185499"/>
          </a:xfrm>
          <a:prstGeom prst="rect">
            <a:avLst/>
          </a:prstGeom>
        </p:spPr>
      </p:pic>
      <p:sp>
        <p:nvSpPr>
          <p:cNvPr id="30" name="テキスト ボックス 16"/>
          <p:cNvSpPr txBox="1"/>
          <p:nvPr/>
        </p:nvSpPr>
        <p:spPr>
          <a:xfrm>
            <a:off x="90907" y="4300113"/>
            <a:ext cx="8884449" cy="353145"/>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600" dirty="0" smtClean="0">
                <a:latin typeface="HG丸ｺﾞｼｯｸM-PRO" panose="020F0600000000000000" pitchFamily="50" charset="-128"/>
                <a:ea typeface="HG丸ｺﾞｼｯｸM-PRO" panose="020F0600000000000000" pitchFamily="50" charset="-128"/>
              </a:rPr>
              <a:t>保険薬局で</a:t>
            </a:r>
            <a:r>
              <a:rPr kumimoji="1" lang="ja-JP" altLang="en-US" sz="1600" dirty="0">
                <a:latin typeface="HG丸ｺﾞｼｯｸM-PRO" panose="020F0600000000000000" pitchFamily="50" charset="-128"/>
                <a:ea typeface="HG丸ｺﾞｼｯｸM-PRO" panose="020F0600000000000000" pitchFamily="50" charset="-128"/>
              </a:rPr>
              <a:t>は◆の部分、この図で</a:t>
            </a:r>
            <a:r>
              <a:rPr kumimoji="1" lang="ja-JP" altLang="en-US" sz="1600" dirty="0" smtClean="0">
                <a:latin typeface="HG丸ｺﾞｼｯｸM-PRO" panose="020F0600000000000000" pitchFamily="50" charset="-128"/>
                <a:ea typeface="HG丸ｺﾞｼｯｸM-PRO" panose="020F0600000000000000" pitchFamily="50" charset="-128"/>
              </a:rPr>
              <a:t>はオレンジ色部分が記載の対象欄となります。</a:t>
            </a:r>
            <a:endParaRPr kumimoji="1" lang="en-US" altLang="ja-JP" sz="1600" dirty="0" smtClean="0">
              <a:latin typeface="HG丸ｺﾞｼｯｸM-PRO" panose="020F0600000000000000" pitchFamily="50" charset="-128"/>
              <a:ea typeface="HG丸ｺﾞｼｯｸM-PRO" panose="020F0600000000000000" pitchFamily="50" charset="-128"/>
            </a:endParaRPr>
          </a:p>
        </p:txBody>
      </p:sp>
      <p:sp>
        <p:nvSpPr>
          <p:cNvPr id="33" name="角丸四角形吹き出し 32"/>
          <p:cNvSpPr/>
          <p:nvPr/>
        </p:nvSpPr>
        <p:spPr>
          <a:xfrm>
            <a:off x="7319661" y="1637910"/>
            <a:ext cx="1730188" cy="587561"/>
          </a:xfrm>
          <a:prstGeom prst="wedgeRoundRectCallout">
            <a:avLst>
              <a:gd name="adj1" fmla="val 26212"/>
              <a:gd name="adj2" fmla="val 370906"/>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4"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4" name="正方形/長方形 13"/>
          <p:cNvSpPr/>
          <p:nvPr/>
        </p:nvSpPr>
        <p:spPr>
          <a:xfrm>
            <a:off x="0" y="377479"/>
            <a:ext cx="3236259"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通院１回目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保険薬局</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
        <p:nvSpPr>
          <p:cNvPr id="31" name="角丸四角形 30"/>
          <p:cNvSpPr/>
          <p:nvPr/>
        </p:nvSpPr>
        <p:spPr>
          <a:xfrm>
            <a:off x="6103632" y="3851804"/>
            <a:ext cx="476462" cy="404526"/>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2" name="テキスト ボックス 16"/>
          <p:cNvSpPr txBox="1"/>
          <p:nvPr/>
        </p:nvSpPr>
        <p:spPr>
          <a:xfrm>
            <a:off x="90907" y="4736193"/>
            <a:ext cx="8884449" cy="1628748"/>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上記の例の場合、 </a:t>
            </a:r>
            <a:r>
              <a:rPr kumimoji="1" lang="en-US" altLang="ja-JP" sz="1400" dirty="0" smtClean="0">
                <a:latin typeface="HG丸ｺﾞｼｯｸM-PRO" panose="020F0600000000000000" pitchFamily="50" charset="-128"/>
                <a:ea typeface="HG丸ｺﾞｼｯｸM-PRO" panose="020F0600000000000000" pitchFamily="50" charset="-128"/>
              </a:rPr>
              <a:t>5</a:t>
            </a:r>
            <a:r>
              <a:rPr kumimoji="1" lang="ja-JP" altLang="en-US" sz="1400" dirty="0" smtClean="0">
                <a:latin typeface="HG丸ｺﾞｼｯｸM-PRO" panose="020F0600000000000000" pitchFamily="50" charset="-128"/>
                <a:ea typeface="HG丸ｺﾞｼｯｸM-PRO" panose="020F0600000000000000" pitchFamily="50" charset="-128"/>
              </a:rPr>
              <a:t>月分の通院医療費</a:t>
            </a:r>
            <a:r>
              <a:rPr kumimoji="1" lang="en-US" altLang="ja-JP" sz="1400" dirty="0" smtClean="0">
                <a:latin typeface="HG丸ｺﾞｼｯｸM-PRO" panose="020F0600000000000000" pitchFamily="50" charset="-128"/>
                <a:ea typeface="HG丸ｺﾞｼｯｸM-PRO" panose="020F0600000000000000" pitchFamily="50" charset="-128"/>
              </a:rPr>
              <a:t>10,800</a:t>
            </a:r>
            <a:r>
              <a:rPr kumimoji="1" lang="ja-JP" altLang="en-US" sz="1400" dirty="0" smtClean="0">
                <a:latin typeface="HG丸ｺﾞｼｯｸM-PRO" panose="020F0600000000000000" pitchFamily="50" charset="-128"/>
                <a:ea typeface="HG丸ｺﾞｼｯｸM-PRO" panose="020F0600000000000000" pitchFamily="50" charset="-128"/>
              </a:rPr>
              <a:t>円と調剤関係費用</a:t>
            </a:r>
            <a:r>
              <a:rPr kumimoji="1" lang="en-US" altLang="ja-JP" sz="1400" dirty="0" smtClean="0">
                <a:latin typeface="HG丸ｺﾞｼｯｸM-PRO" panose="020F0600000000000000" pitchFamily="50" charset="-128"/>
                <a:ea typeface="HG丸ｺﾞｼｯｸM-PRO" panose="020F0600000000000000" pitchFamily="50" charset="-128"/>
              </a:rPr>
              <a:t>33,600</a:t>
            </a:r>
            <a:r>
              <a:rPr kumimoji="1" lang="ja-JP" altLang="en-US" sz="1400" dirty="0" smtClean="0">
                <a:latin typeface="HG丸ｺﾞｼｯｸM-PRO" panose="020F0600000000000000" pitchFamily="50" charset="-128"/>
                <a:ea typeface="HG丸ｺﾞｼｯｸM-PRO" panose="020F0600000000000000" pitchFamily="50" charset="-128"/>
              </a:rPr>
              <a:t>円がそれぞれＡ欄②外来の</a:t>
            </a:r>
            <a:r>
              <a:rPr kumimoji="1" lang="ja-JP" altLang="en-US" sz="1400" dirty="0">
                <a:latin typeface="HG丸ｺﾞｼｯｸM-PRO" panose="020F0600000000000000" pitchFamily="50" charset="-128"/>
                <a:ea typeface="HG丸ｺﾞｼｯｸM-PRO" panose="020F0600000000000000" pitchFamily="50" charset="-128"/>
              </a:rPr>
              <a:t>基準額</a:t>
            </a:r>
            <a:r>
              <a:rPr kumimoji="1" lang="en-US" altLang="ja-JP" sz="1400" dirty="0">
                <a:latin typeface="HG丸ｺﾞｼｯｸM-PRO" panose="020F0600000000000000" pitchFamily="50" charset="-128"/>
                <a:ea typeface="HG丸ｺﾞｼｯｸM-PRO" panose="020F0600000000000000" pitchFamily="50" charset="-128"/>
              </a:rPr>
              <a:t>57,600</a:t>
            </a:r>
            <a:r>
              <a:rPr kumimoji="1" lang="ja-JP" altLang="en-US" sz="1400" dirty="0" smtClean="0">
                <a:latin typeface="HG丸ｺﾞｼｯｸM-PRO" panose="020F0600000000000000" pitchFamily="50" charset="-128"/>
                <a:ea typeface="HG丸ｺﾞｼｯｸM-PRO" panose="020F0600000000000000" pitchFamily="50" charset="-128"/>
              </a:rPr>
              <a:t>円</a:t>
            </a:r>
            <a:r>
              <a:rPr kumimoji="1" lang="ja-JP" altLang="en-US" sz="1400" dirty="0">
                <a:latin typeface="HG丸ｺﾞｼｯｸM-PRO" panose="020F0600000000000000" pitchFamily="50" charset="-128"/>
                <a:ea typeface="HG丸ｺﾞｼｯｸM-PRO" panose="020F0600000000000000" pitchFamily="50" charset="-128"/>
              </a:rPr>
              <a:t>未満</a:t>
            </a:r>
            <a:r>
              <a:rPr kumimoji="1" lang="ja-JP" altLang="en-US" sz="1400" dirty="0" smtClean="0">
                <a:latin typeface="HG丸ｺﾞｼｯｸM-PRO" panose="020F0600000000000000" pitchFamily="50" charset="-128"/>
                <a:ea typeface="HG丸ｺﾞｼｯｸM-PRO" panose="020F0600000000000000" pitchFamily="50" charset="-128"/>
              </a:rPr>
              <a:t>であり、この時点では、カウントの対象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なりません。</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35" name="角丸四角形 34"/>
          <p:cNvSpPr/>
          <p:nvPr/>
        </p:nvSpPr>
        <p:spPr>
          <a:xfrm>
            <a:off x="4876799" y="1301120"/>
            <a:ext cx="537883" cy="365374"/>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8" name="正方形/長方形 17"/>
          <p:cNvSpPr/>
          <p:nvPr/>
        </p:nvSpPr>
        <p:spPr>
          <a:xfrm>
            <a:off x="7899204" y="1192485"/>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528" y="763138"/>
            <a:ext cx="9144527" cy="338554"/>
          </a:xfrm>
          <a:prstGeom prst="rect">
            <a:avLst/>
          </a:prstGeom>
          <a:solidFill>
            <a:schemeClr val="accent2">
              <a:lumMod val="20000"/>
              <a:lumOff val="80000"/>
            </a:schemeClr>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21" name="大かっこ 20"/>
          <p:cNvSpPr/>
          <p:nvPr/>
        </p:nvSpPr>
        <p:spPr>
          <a:xfrm>
            <a:off x="233082" y="5334441"/>
            <a:ext cx="8615083" cy="781401"/>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447675" marR="0" lvl="0" indent="-447675"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参考</a:t>
            </a:r>
            <a:r>
              <a:rPr kumimoji="1" lang="en-US" altLang="ja-JP"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p>
          <a:p>
            <a:pPr marR="0" lvl="0" algn="l" defTabSz="4572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HG丸ｺﾞｼｯｸM-PRO" panose="020F0600000000000000" pitchFamily="50" charset="-128"/>
                <a:ea typeface="HG丸ｺﾞｼｯｸM-PRO" panose="020F0600000000000000" pitchFamily="50" charset="-128"/>
              </a:rPr>
              <a:t>　原則</a:t>
            </a:r>
            <a:r>
              <a:rPr kumimoji="1" lang="ja-JP" altLang="en-US" sz="1050" dirty="0">
                <a:latin typeface="HG丸ｺﾞｼｯｸM-PRO" panose="020F0600000000000000" pitchFamily="50" charset="-128"/>
                <a:ea typeface="HG丸ｺﾞｼｯｸM-PRO" panose="020F0600000000000000" pitchFamily="50" charset="-128"/>
              </a:rPr>
              <a:t>として、</a:t>
            </a:r>
            <a:r>
              <a:rPr kumimoji="1" lang="en-US" altLang="ja-JP" sz="1050" dirty="0">
                <a:latin typeface="HG丸ｺﾞｼｯｸM-PRO" panose="020F0600000000000000" pitchFamily="50" charset="-128"/>
                <a:ea typeface="HG丸ｺﾞｼｯｸM-PRO" panose="020F0600000000000000" pitchFamily="50" charset="-128"/>
              </a:rPr>
              <a:t>70</a:t>
            </a:r>
            <a:r>
              <a:rPr kumimoji="1" lang="ja-JP" altLang="en-US" sz="1050" dirty="0">
                <a:latin typeface="HG丸ｺﾞｼｯｸM-PRO" panose="020F0600000000000000" pitchFamily="50" charset="-128"/>
                <a:ea typeface="HG丸ｺﾞｼｯｸM-PRO" panose="020F0600000000000000" pitchFamily="50" charset="-128"/>
              </a:rPr>
              <a:t>歳未満の場合、１つの医療機関に係る１か月の自己負担額の合計額が</a:t>
            </a:r>
            <a:r>
              <a:rPr kumimoji="1" lang="en-US" altLang="ja-JP" sz="1050" dirty="0">
                <a:latin typeface="HG丸ｺﾞｼｯｸM-PRO" panose="020F0600000000000000" pitchFamily="50" charset="-128"/>
                <a:ea typeface="HG丸ｺﾞｼｯｸM-PRO" panose="020F0600000000000000" pitchFamily="50" charset="-128"/>
              </a:rPr>
              <a:t>21,000</a:t>
            </a:r>
            <a:r>
              <a:rPr kumimoji="1" lang="ja-JP" altLang="en-US" sz="1050" dirty="0">
                <a:latin typeface="HG丸ｺﾞｼｯｸM-PRO" panose="020F0600000000000000" pitchFamily="50" charset="-128"/>
                <a:ea typeface="HG丸ｺﾞｼｯｸM-PRO" panose="020F0600000000000000" pitchFamily="50" charset="-128"/>
              </a:rPr>
              <a:t>円以上でないと他の医療機関の自己負担額と合算することができません</a:t>
            </a:r>
            <a:r>
              <a:rPr kumimoji="1" lang="ja-JP" altLang="en-US" sz="1050" dirty="0" smtClean="0">
                <a:latin typeface="HG丸ｺﾞｼｯｸM-PRO" panose="020F0600000000000000" pitchFamily="50" charset="-128"/>
                <a:ea typeface="HG丸ｺﾞｼｯｸM-PRO" panose="020F0600000000000000" pitchFamily="50" charset="-128"/>
              </a:rPr>
              <a:t>。</a:t>
            </a:r>
            <a:endParaRPr kumimoji="1" lang="en-US" altLang="ja-JP" sz="1050" dirty="0" smtClean="0">
              <a:latin typeface="HG丸ｺﾞｼｯｸM-PRO" panose="020F0600000000000000" pitchFamily="50" charset="-128"/>
              <a:ea typeface="HG丸ｺﾞｼｯｸM-PRO" panose="020F0600000000000000" pitchFamily="50" charset="-128"/>
            </a:endParaRPr>
          </a:p>
          <a:p>
            <a:pPr marR="0" lvl="0" algn="l"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ja-JP" altLang="en-US" sz="105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このため、Ａ欄の基準額を超えるかどうかを判断する際には注意が必要です。</a:t>
            </a:r>
            <a:endParaRPr kumimoji="1" lang="ja-JP" altLang="en-US"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7361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5046" y="1397257"/>
            <a:ext cx="9033471" cy="2825585"/>
          </a:xfrm>
          <a:prstGeom prst="rect">
            <a:avLst/>
          </a:prstGeom>
        </p:spPr>
      </p:pic>
      <p:pic>
        <p:nvPicPr>
          <p:cNvPr id="5" name="図 4"/>
          <p:cNvPicPr>
            <a:picLocks noChangeAspect="1"/>
          </p:cNvPicPr>
          <p:nvPr/>
        </p:nvPicPr>
        <p:blipFill>
          <a:blip r:embed="rId3"/>
          <a:stretch>
            <a:fillRect/>
          </a:stretch>
        </p:blipFill>
        <p:spPr>
          <a:xfrm>
            <a:off x="90907" y="1184863"/>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記載例⑤（通院の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4" name="角丸四角形 23"/>
          <p:cNvSpPr/>
          <p:nvPr/>
        </p:nvSpPr>
        <p:spPr>
          <a:xfrm>
            <a:off x="6093775" y="3629645"/>
            <a:ext cx="548640" cy="605257"/>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5" name="角丸四角形 24"/>
          <p:cNvSpPr/>
          <p:nvPr/>
        </p:nvSpPr>
        <p:spPr>
          <a:xfrm>
            <a:off x="4866063" y="1145661"/>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7" name="テキスト ボックス 16"/>
          <p:cNvSpPr txBox="1"/>
          <p:nvPr/>
        </p:nvSpPr>
        <p:spPr>
          <a:xfrm>
            <a:off x="131679" y="6330558"/>
            <a:ext cx="8884449" cy="509511"/>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上記の例の場合</a:t>
            </a:r>
            <a:r>
              <a:rPr kumimoji="1" lang="ja-JP" altLang="en-US" sz="1400" dirty="0" smtClean="0">
                <a:latin typeface="HG丸ｺﾞｼｯｸM-PRO" panose="020F0600000000000000" pitchFamily="50" charset="-128"/>
                <a:ea typeface="HG丸ｺﾞｼｯｸM-PRO" panose="020F0600000000000000" pitchFamily="50" charset="-128"/>
              </a:rPr>
              <a:t>、</a:t>
            </a:r>
            <a:r>
              <a:rPr kumimoji="1" lang="en-US" altLang="ja-JP" sz="1400" dirty="0" smtClean="0">
                <a:latin typeface="HG丸ｺﾞｼｯｸM-PRO" panose="020F0600000000000000" pitchFamily="50" charset="-128"/>
                <a:ea typeface="HG丸ｺﾞｼｯｸM-PRO" panose="020F0600000000000000" pitchFamily="50" charset="-128"/>
              </a:rPr>
              <a:t>5</a:t>
            </a:r>
            <a:r>
              <a:rPr kumimoji="1" lang="ja-JP" altLang="en-US" sz="1400" dirty="0">
                <a:latin typeface="HG丸ｺﾞｼｯｸM-PRO" panose="020F0600000000000000" pitchFamily="50" charset="-128"/>
                <a:ea typeface="HG丸ｺﾞｼｯｸM-PRO" panose="020F0600000000000000" pitchFamily="50" charset="-128"/>
              </a:rPr>
              <a:t>月分の</a:t>
            </a:r>
            <a:r>
              <a:rPr kumimoji="1" lang="ja-JP" altLang="en-US" sz="1400" dirty="0" smtClean="0">
                <a:latin typeface="HG丸ｺﾞｼｯｸM-PRO" panose="020F0600000000000000" pitchFamily="50" charset="-128"/>
                <a:ea typeface="HG丸ｺﾞｼｯｸM-PRO" panose="020F0600000000000000" pitchFamily="50" charset="-128"/>
              </a:rPr>
              <a:t>通院医療費</a:t>
            </a:r>
            <a:r>
              <a:rPr kumimoji="1" lang="en-US" altLang="ja-JP" sz="1400" dirty="0" smtClean="0">
                <a:latin typeface="HG丸ｺﾞｼｯｸM-PRO" panose="020F0600000000000000" pitchFamily="50" charset="-128"/>
                <a:ea typeface="HG丸ｺﾞｼｯｸM-PRO" panose="020F0600000000000000" pitchFamily="50" charset="-128"/>
              </a:rPr>
              <a:t>10,800</a:t>
            </a:r>
            <a:r>
              <a:rPr kumimoji="1" lang="ja-JP" altLang="en-US" sz="1400" dirty="0" smtClean="0">
                <a:latin typeface="HG丸ｺﾞｼｯｸM-PRO" panose="020F0600000000000000" pitchFamily="50" charset="-128"/>
                <a:ea typeface="HG丸ｺﾞｼｯｸM-PRO" panose="020F0600000000000000" pitchFamily="50" charset="-128"/>
              </a:rPr>
              <a:t>円</a:t>
            </a:r>
            <a:r>
              <a:rPr kumimoji="1" lang="en-US" altLang="ja-JP" sz="1400" dirty="0" smtClean="0">
                <a:latin typeface="HG丸ｺﾞｼｯｸM-PRO" panose="020F0600000000000000" pitchFamily="50" charset="-128"/>
                <a:ea typeface="HG丸ｺﾞｼｯｸM-PRO" panose="020F0600000000000000" pitchFamily="50" charset="-128"/>
              </a:rPr>
              <a:t>×</a:t>
            </a:r>
            <a:r>
              <a:rPr kumimoji="1" lang="ja-JP" altLang="en-US" sz="1400" dirty="0" smtClean="0">
                <a:latin typeface="HG丸ｺﾞｼｯｸM-PRO" panose="020F0600000000000000" pitchFamily="50" charset="-128"/>
                <a:ea typeface="HG丸ｺﾞｼｯｸM-PRO" panose="020F0600000000000000" pitchFamily="50" charset="-128"/>
              </a:rPr>
              <a:t>２（</a:t>
            </a:r>
            <a:r>
              <a:rPr kumimoji="1" lang="en-US" altLang="ja-JP" sz="1400" dirty="0" smtClean="0">
                <a:latin typeface="HG丸ｺﾞｼｯｸM-PRO" panose="020F0600000000000000" pitchFamily="50" charset="-128"/>
                <a:ea typeface="HG丸ｺﾞｼｯｸM-PRO" panose="020F0600000000000000" pitchFamily="50" charset="-128"/>
              </a:rPr>
              <a:t>21,600</a:t>
            </a:r>
            <a:r>
              <a:rPr kumimoji="1" lang="ja-JP" altLang="en-US" sz="1400" dirty="0" smtClean="0">
                <a:latin typeface="HG丸ｺﾞｼｯｸM-PRO" panose="020F0600000000000000" pitchFamily="50" charset="-128"/>
                <a:ea typeface="HG丸ｺﾞｼｯｸM-PRO" panose="020F0600000000000000" pitchFamily="50" charset="-128"/>
              </a:rPr>
              <a:t>円）と</a:t>
            </a:r>
            <a:r>
              <a:rPr kumimoji="1" lang="ja-JP" altLang="en-US" sz="1400" dirty="0">
                <a:latin typeface="HG丸ｺﾞｼｯｸM-PRO" panose="020F0600000000000000" pitchFamily="50" charset="-128"/>
                <a:ea typeface="HG丸ｺﾞｼｯｸM-PRO" panose="020F0600000000000000" pitchFamily="50" charset="-128"/>
              </a:rPr>
              <a:t>調剤関係費用</a:t>
            </a:r>
            <a:r>
              <a:rPr kumimoji="1" lang="en-US" altLang="ja-JP" sz="1400" dirty="0">
                <a:latin typeface="HG丸ｺﾞｼｯｸM-PRO" panose="020F0600000000000000" pitchFamily="50" charset="-128"/>
                <a:ea typeface="HG丸ｺﾞｼｯｸM-PRO" panose="020F0600000000000000" pitchFamily="50" charset="-128"/>
              </a:rPr>
              <a:t>33,600</a:t>
            </a:r>
            <a:r>
              <a:rPr kumimoji="1" lang="ja-JP" altLang="en-US" sz="1400" dirty="0">
                <a:latin typeface="HG丸ｺﾞｼｯｸM-PRO" panose="020F0600000000000000" pitchFamily="50" charset="-128"/>
                <a:ea typeface="HG丸ｺﾞｼｯｸM-PRO" panose="020F0600000000000000" pitchFamily="50" charset="-128"/>
              </a:rPr>
              <a:t>円の</a:t>
            </a:r>
            <a:r>
              <a:rPr kumimoji="1" lang="ja-JP" altLang="en-US" sz="1400" dirty="0" smtClean="0">
                <a:latin typeface="HG丸ｺﾞｼｯｸM-PRO" panose="020F0600000000000000" pitchFamily="50" charset="-128"/>
                <a:ea typeface="HG丸ｺﾞｼｯｸM-PRO" panose="020F0600000000000000" pitchFamily="50" charset="-128"/>
              </a:rPr>
              <a:t>合計</a:t>
            </a:r>
            <a:r>
              <a:rPr kumimoji="1" lang="en-US" altLang="ja-JP" sz="1400" dirty="0" smtClean="0">
                <a:latin typeface="HG丸ｺﾞｼｯｸM-PRO" panose="020F0600000000000000" pitchFamily="50" charset="-128"/>
                <a:ea typeface="HG丸ｺﾞｼｯｸM-PRO" panose="020F0600000000000000" pitchFamily="50" charset="-128"/>
              </a:rPr>
              <a:t>55,200</a:t>
            </a:r>
            <a:r>
              <a:rPr kumimoji="1" lang="ja-JP" altLang="en-US" sz="1400" dirty="0">
                <a:latin typeface="HG丸ｺﾞｼｯｸM-PRO" panose="020F0600000000000000" pitchFamily="50" charset="-128"/>
                <a:ea typeface="HG丸ｺﾞｼｯｸM-PRO" panose="020F0600000000000000" pitchFamily="50" charset="-128"/>
              </a:rPr>
              <a:t>円がＡ欄</a:t>
            </a:r>
            <a:r>
              <a:rPr kumimoji="1" lang="ja-JP" altLang="en-US" sz="1400" dirty="0" smtClean="0">
                <a:latin typeface="HG丸ｺﾞｼｯｸM-PRO" panose="020F0600000000000000" pitchFamily="50" charset="-128"/>
                <a:ea typeface="HG丸ｺﾞｼｯｸM-PRO" panose="020F0600000000000000" pitchFamily="50" charset="-128"/>
              </a:rPr>
              <a:t>②外来の</a:t>
            </a:r>
            <a:r>
              <a:rPr kumimoji="1" lang="ja-JP" altLang="en-US" sz="1400" dirty="0">
                <a:latin typeface="HG丸ｺﾞｼｯｸM-PRO" panose="020F0600000000000000" pitchFamily="50" charset="-128"/>
                <a:ea typeface="HG丸ｺﾞｼｯｸM-PRO" panose="020F0600000000000000" pitchFamily="50" charset="-128"/>
              </a:rPr>
              <a:t>基準額</a:t>
            </a:r>
            <a:r>
              <a:rPr kumimoji="1" lang="en-US" altLang="ja-JP" sz="1400" dirty="0">
                <a:latin typeface="HG丸ｺﾞｼｯｸM-PRO" panose="020F0600000000000000" pitchFamily="50" charset="-128"/>
                <a:ea typeface="HG丸ｺﾞｼｯｸM-PRO" panose="020F0600000000000000" pitchFamily="50" charset="-128"/>
              </a:rPr>
              <a:t>57,600</a:t>
            </a:r>
            <a:r>
              <a:rPr kumimoji="1" lang="ja-JP" altLang="en-US" sz="1400" dirty="0">
                <a:latin typeface="HG丸ｺﾞｼｯｸM-PRO" panose="020F0600000000000000" pitchFamily="50" charset="-128"/>
                <a:ea typeface="HG丸ｺﾞｼｯｸM-PRO" panose="020F0600000000000000" pitchFamily="50" charset="-128"/>
              </a:rPr>
              <a:t>円未満であり</a:t>
            </a:r>
            <a:r>
              <a:rPr kumimoji="1" lang="ja-JP" altLang="en-US" sz="1400" dirty="0" smtClean="0">
                <a:latin typeface="HG丸ｺﾞｼｯｸM-PRO" panose="020F0600000000000000" pitchFamily="50" charset="-128"/>
                <a:ea typeface="HG丸ｺﾞｼｯｸM-PRO" panose="020F0600000000000000" pitchFamily="50" charset="-128"/>
              </a:rPr>
              <a:t>、この時点では、カウントの対象</a:t>
            </a:r>
            <a:r>
              <a:rPr kumimoji="1" lang="ja-JP" altLang="en-US" sz="1400" dirty="0">
                <a:latin typeface="HG丸ｺﾞｼｯｸM-PRO" panose="020F0600000000000000" pitchFamily="50" charset="-128"/>
                <a:ea typeface="HG丸ｺﾞｼｯｸM-PRO" panose="020F0600000000000000" pitchFamily="50" charset="-128"/>
              </a:rPr>
              <a:t>となりません</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8" name="テキスト ボックス 16"/>
          <p:cNvSpPr txBox="1"/>
          <p:nvPr/>
        </p:nvSpPr>
        <p:spPr>
          <a:xfrm>
            <a:off x="149754" y="4265917"/>
            <a:ext cx="8884449" cy="312713"/>
          </a:xfrm>
          <a:prstGeom prst="rect">
            <a:avLst/>
          </a:prstGeom>
          <a:solidFill>
            <a:srgbClr val="FFFF00"/>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通院医療の場合、黄色部分が記載の対象欄となります。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49754" y="4655280"/>
            <a:ext cx="8884449" cy="723546"/>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分子標的薬に係る通院の場合、医療</a:t>
            </a:r>
            <a:r>
              <a:rPr kumimoji="1" lang="ja-JP" altLang="en-US" sz="1400" dirty="0">
                <a:latin typeface="HG丸ｺﾞｼｯｸM-PRO" panose="020F0600000000000000" pitchFamily="50" charset="-128"/>
                <a:ea typeface="HG丸ｺﾞｼｯｸM-PRO" panose="020F0600000000000000" pitchFamily="50" charset="-128"/>
              </a:rPr>
              <a:t>機関に</a:t>
            </a:r>
            <a:r>
              <a:rPr kumimoji="1" lang="ja-JP" altLang="en-US" sz="1400" dirty="0" smtClean="0">
                <a:latin typeface="HG丸ｺﾞｼｯｸM-PRO" panose="020F0600000000000000" pitchFamily="50" charset="-128"/>
                <a:ea typeface="HG丸ｺﾞｼｯｸM-PRO" panose="020F0600000000000000" pitchFamily="50" charset="-128"/>
              </a:rPr>
              <a:t>おいて○</a:t>
            </a:r>
            <a:r>
              <a:rPr kumimoji="1" lang="ja-JP" altLang="en-US" sz="1400" dirty="0">
                <a:latin typeface="HG丸ｺﾞｼｯｸM-PRO" panose="020F0600000000000000" pitchFamily="50" charset="-128"/>
                <a:ea typeface="HG丸ｺﾞｼｯｸM-PRO" panose="020F0600000000000000" pitchFamily="50" charset="-128"/>
              </a:rPr>
              <a:t>印を記載してください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179388" indent="-179388"/>
            <a:r>
              <a:rPr kumimoji="1" lang="ja-JP" altLang="en-US" sz="1400" dirty="0">
                <a:latin typeface="HG丸ｺﾞｼｯｸM-PRO" panose="020F0600000000000000" pitchFamily="50" charset="-128"/>
                <a:ea typeface="HG丸ｺﾞｼｯｸM-PRO" panose="020F0600000000000000" pitchFamily="50" charset="-128"/>
              </a:rPr>
              <a:t>・会計担当者が記載する場合は、医師に確認する、処方箋に記載されている分子標的薬の処方の有無により確認する等により対応してください。</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21" name="角丸四角形 20"/>
          <p:cNvSpPr/>
          <p:nvPr/>
        </p:nvSpPr>
        <p:spPr>
          <a:xfrm>
            <a:off x="2901687" y="3958181"/>
            <a:ext cx="268941"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2" name="テキスト ボックス 16"/>
          <p:cNvSpPr txBox="1"/>
          <p:nvPr/>
        </p:nvSpPr>
        <p:spPr>
          <a:xfrm>
            <a:off x="131679" y="5419386"/>
            <a:ext cx="8884449" cy="855907"/>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肝がんの治療を行う上で無関係と医師が判断する医薬品を１枚の処方箋で同時に処方するような場合に</a:t>
            </a:r>
            <a:r>
              <a:rPr kumimoji="1" lang="ja-JP" altLang="en-US" sz="1400" dirty="0" smtClean="0">
                <a:latin typeface="HG丸ｺﾞｼｯｸM-PRO" panose="020F0600000000000000" pitchFamily="50" charset="-128"/>
                <a:ea typeface="HG丸ｺﾞｼｯｸM-PRO" panose="020F0600000000000000" pitchFamily="50" charset="-128"/>
              </a:rPr>
              <a:t>は「特記事項がある場合○印」の欄内</a:t>
            </a:r>
            <a:r>
              <a:rPr kumimoji="1" lang="ja-JP" altLang="en-US" sz="1400" dirty="0">
                <a:latin typeface="HG丸ｺﾞｼｯｸM-PRO" panose="020F0600000000000000" pitchFamily="50" charset="-128"/>
                <a:ea typeface="HG丸ｺﾞｼｯｸM-PRO" panose="020F0600000000000000" pitchFamily="50" charset="-128"/>
              </a:rPr>
              <a:t>に○印を付けてください。</a:t>
            </a:r>
          </a:p>
          <a:p>
            <a:r>
              <a:rPr kumimoji="1" lang="ja-JP" altLang="en-US" dirty="0">
                <a:latin typeface="HG丸ｺﾞｼｯｸM-PRO" panose="020F0600000000000000" pitchFamily="50" charset="-128"/>
                <a:ea typeface="HG丸ｺﾞｼｯｸM-PRO" panose="020F0600000000000000" pitchFamily="50" charset="-128"/>
              </a:rPr>
              <a:t>・このような場合には、処方箋に本事業の対象外の医薬品にマーカーを付ける等により、対象外の医薬品が分かるようにしていただき「マーカー部分が対象外」</a:t>
            </a:r>
            <a:r>
              <a:rPr kumimoji="1" lang="ja-JP" altLang="en-US" dirty="0" smtClean="0">
                <a:latin typeface="HG丸ｺﾞｼｯｸM-PRO" panose="020F0600000000000000" pitchFamily="50" charset="-128"/>
                <a:ea typeface="HG丸ｺﾞｼｯｸM-PRO" panose="020F0600000000000000" pitchFamily="50" charset="-128"/>
              </a:rPr>
              <a:t>と記載する等、どの</a:t>
            </a:r>
            <a:r>
              <a:rPr kumimoji="1" lang="ja-JP" altLang="en-US" dirty="0">
                <a:latin typeface="HG丸ｺﾞｼｯｸM-PRO" panose="020F0600000000000000" pitchFamily="50" charset="-128"/>
                <a:ea typeface="HG丸ｺﾞｼｯｸM-PRO" panose="020F0600000000000000" pitchFamily="50" charset="-128"/>
              </a:rPr>
              <a:t>ように区分したかが分かるような</a:t>
            </a:r>
            <a:r>
              <a:rPr kumimoji="1" lang="ja-JP" altLang="en-US" dirty="0" smtClean="0">
                <a:latin typeface="HG丸ｺﾞｼｯｸM-PRO" panose="020F0600000000000000" pitchFamily="50" charset="-128"/>
                <a:ea typeface="HG丸ｺﾞｼｯｸM-PRO" panose="020F0600000000000000" pitchFamily="50" charset="-128"/>
              </a:rPr>
              <a:t>コメントを処方箋の裏面等に記載</a:t>
            </a:r>
            <a:r>
              <a:rPr kumimoji="1" lang="ja-JP" altLang="en-US" dirty="0">
                <a:latin typeface="HG丸ｺﾞｼｯｸM-PRO" panose="020F0600000000000000" pitchFamily="50" charset="-128"/>
                <a:ea typeface="HG丸ｺﾞｼｯｸM-PRO" panose="020F0600000000000000" pitchFamily="50" charset="-128"/>
              </a:rPr>
              <a:t>してください。</a:t>
            </a:r>
          </a:p>
        </p:txBody>
      </p:sp>
      <p:sp>
        <p:nvSpPr>
          <p:cNvPr id="28" name="角丸四角形 27"/>
          <p:cNvSpPr/>
          <p:nvPr/>
        </p:nvSpPr>
        <p:spPr>
          <a:xfrm>
            <a:off x="3211401" y="3958941"/>
            <a:ext cx="300725"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角丸四角形吹き出し 28"/>
          <p:cNvSpPr/>
          <p:nvPr/>
        </p:nvSpPr>
        <p:spPr>
          <a:xfrm>
            <a:off x="7307687" y="747468"/>
            <a:ext cx="1730188" cy="587561"/>
          </a:xfrm>
          <a:prstGeom prst="wedgeRoundRectCallout">
            <a:avLst>
              <a:gd name="adj1" fmla="val 27249"/>
              <a:gd name="adj2" fmla="val 511274"/>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9" name="正方形/長方形 18"/>
          <p:cNvSpPr/>
          <p:nvPr/>
        </p:nvSpPr>
        <p:spPr>
          <a:xfrm>
            <a:off x="-1" y="408914"/>
            <a:ext cx="3361765"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通院２回目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外来診療</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Tree>
    <p:extLst>
      <p:ext uri="{BB962C8B-B14F-4D97-AF65-F5344CB8AC3E}">
        <p14:creationId xmlns:p14="http://schemas.microsoft.com/office/powerpoint/2010/main" val="4073316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82215" y="888362"/>
            <a:ext cx="8999029" cy="1670546"/>
          </a:xfrm>
          <a:prstGeom prst="rect">
            <a:avLst/>
          </a:prstGeom>
        </p:spPr>
      </p:pic>
      <p:sp>
        <p:nvSpPr>
          <p:cNvPr id="8" name="テキスト ボックス 7"/>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記載例⑤（通院の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6"/>
          <p:cNvSpPr txBox="1"/>
          <p:nvPr/>
        </p:nvSpPr>
        <p:spPr>
          <a:xfrm>
            <a:off x="3129449" y="2584567"/>
            <a:ext cx="5829238" cy="2516351"/>
          </a:xfrm>
          <a:prstGeom prst="rect">
            <a:avLst/>
          </a:prstGeom>
          <a:solidFill>
            <a:schemeClr val="bg1"/>
          </a:solidFill>
          <a:ln w="25400" cmpd="sng">
            <a:solidFill>
              <a:srgbClr val="FF0000"/>
            </a:solidFill>
            <a:prstDash val="solid"/>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9388" indent="-179388"/>
            <a:r>
              <a:rPr kumimoji="1" lang="ja-JP" altLang="en-US" sz="1400" dirty="0" smtClean="0">
                <a:latin typeface="HG丸ｺﾞｼｯｸM-PRO" panose="020F0600000000000000" pitchFamily="50" charset="-128"/>
                <a:ea typeface="HG丸ｺﾞｼｯｸM-PRO" panose="020F0600000000000000" pitchFamily="50" charset="-128"/>
              </a:rPr>
              <a:t>・肝</a:t>
            </a:r>
            <a:r>
              <a:rPr kumimoji="1" lang="ja-JP" altLang="en-US" sz="1400" dirty="0">
                <a:latin typeface="HG丸ｺﾞｼｯｸM-PRO" panose="020F0600000000000000" pitchFamily="50" charset="-128"/>
                <a:ea typeface="HG丸ｺﾞｼｯｸM-PRO" panose="020F0600000000000000" pitchFamily="50" charset="-128"/>
              </a:rPr>
              <a:t>がんの治療を行う上で無関係と医師が判断する医薬品を１枚の処方箋で同時に処方するような場合に</a:t>
            </a:r>
            <a:r>
              <a:rPr kumimoji="1" lang="ja-JP" altLang="en-US" sz="1400" dirty="0" smtClean="0">
                <a:latin typeface="HG丸ｺﾞｼｯｸM-PRO" panose="020F0600000000000000" pitchFamily="50" charset="-128"/>
                <a:ea typeface="HG丸ｺﾞｼｯｸM-PRO" panose="020F0600000000000000" pitchFamily="50" charset="-128"/>
              </a:rPr>
              <a:t>は医療機関内において医療</a:t>
            </a:r>
            <a:r>
              <a:rPr kumimoji="1" lang="ja-JP" altLang="en-US" sz="1400" dirty="0">
                <a:latin typeface="HG丸ｺﾞｼｯｸM-PRO" panose="020F0600000000000000" pitchFamily="50" charset="-128"/>
                <a:ea typeface="HG丸ｺﾞｼｯｸM-PRO" panose="020F0600000000000000" pitchFamily="50" charset="-128"/>
              </a:rPr>
              <a:t>記録票の「特記事項が</a:t>
            </a:r>
            <a:r>
              <a:rPr kumimoji="1" lang="ja-JP" altLang="en-US" sz="1400" dirty="0" smtClean="0">
                <a:latin typeface="HG丸ｺﾞｼｯｸM-PRO" panose="020F0600000000000000" pitchFamily="50" charset="-128"/>
                <a:ea typeface="HG丸ｺﾞｼｯｸM-PRO" panose="020F0600000000000000" pitchFamily="50" charset="-128"/>
              </a:rPr>
              <a:t>ある場合</a:t>
            </a:r>
            <a:r>
              <a:rPr kumimoji="1" lang="ja-JP" altLang="en-US" sz="1400" dirty="0">
                <a:latin typeface="HG丸ｺﾞｼｯｸM-PRO" panose="020F0600000000000000" pitchFamily="50" charset="-128"/>
                <a:ea typeface="HG丸ｺﾞｼｯｸM-PRO" panose="020F0600000000000000" pitchFamily="50" charset="-128"/>
              </a:rPr>
              <a:t>○印</a:t>
            </a:r>
            <a:r>
              <a:rPr kumimoji="1" lang="ja-JP" altLang="en-US" sz="1400" dirty="0" smtClean="0">
                <a:latin typeface="HG丸ｺﾞｼｯｸM-PRO" panose="020F0600000000000000" pitchFamily="50" charset="-128"/>
                <a:ea typeface="HG丸ｺﾞｼｯｸM-PRO" panose="020F0600000000000000" pitchFamily="50" charset="-128"/>
              </a:rPr>
              <a:t>」の欄内</a:t>
            </a:r>
            <a:r>
              <a:rPr kumimoji="1" lang="ja-JP" altLang="en-US" sz="1400" dirty="0">
                <a:latin typeface="HG丸ｺﾞｼｯｸM-PRO" panose="020F0600000000000000" pitchFamily="50" charset="-128"/>
                <a:ea typeface="HG丸ｺﾞｼｯｸM-PRO" panose="020F0600000000000000" pitchFamily="50" charset="-128"/>
              </a:rPr>
              <a:t>に○</a:t>
            </a:r>
            <a:r>
              <a:rPr kumimoji="1" lang="ja-JP" altLang="en-US" sz="1400" dirty="0" smtClean="0">
                <a:latin typeface="HG丸ｺﾞｼｯｸM-PRO" panose="020F0600000000000000" pitchFamily="50" charset="-128"/>
                <a:ea typeface="HG丸ｺﾞｼｯｸM-PRO" panose="020F0600000000000000" pitchFamily="50" charset="-128"/>
              </a:rPr>
              <a:t>印を付けてください。</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179388" indent="-179388"/>
            <a:r>
              <a:rPr kumimoji="1" lang="ja-JP" altLang="en-US" sz="1400" dirty="0" smtClean="0">
                <a:latin typeface="HG丸ｺﾞｼｯｸM-PRO" panose="020F0600000000000000" pitchFamily="50" charset="-128"/>
                <a:ea typeface="HG丸ｺﾞｼｯｸM-PRO" panose="020F0600000000000000" pitchFamily="50" charset="-128"/>
              </a:rPr>
              <a:t>・この</a:t>
            </a:r>
            <a:r>
              <a:rPr kumimoji="1" lang="ja-JP" altLang="en-US" sz="1400" dirty="0">
                <a:latin typeface="HG丸ｺﾞｼｯｸM-PRO" panose="020F0600000000000000" pitchFamily="50" charset="-128"/>
                <a:ea typeface="HG丸ｺﾞｼｯｸM-PRO" panose="020F0600000000000000" pitchFamily="50" charset="-128"/>
              </a:rPr>
              <a:t>ような場合には、処方箋に本事業の対象外の医薬品にマーカーを付ける等により、対象外の医薬品が分かるように</a:t>
            </a:r>
            <a:r>
              <a:rPr kumimoji="1" lang="ja-JP" altLang="en-US" sz="1400" dirty="0" smtClean="0">
                <a:latin typeface="HG丸ｺﾞｼｯｸM-PRO" panose="020F0600000000000000" pitchFamily="50" charset="-128"/>
                <a:ea typeface="HG丸ｺﾞｼｯｸM-PRO" panose="020F0600000000000000" pitchFamily="50" charset="-128"/>
              </a:rPr>
              <a:t>し、「</a:t>
            </a:r>
            <a:r>
              <a:rPr kumimoji="1" lang="ja-JP" altLang="en-US" sz="1400" dirty="0">
                <a:latin typeface="HG丸ｺﾞｼｯｸM-PRO" panose="020F0600000000000000" pitchFamily="50" charset="-128"/>
                <a:ea typeface="HG丸ｺﾞｼｯｸM-PRO" panose="020F0600000000000000" pitchFamily="50" charset="-128"/>
              </a:rPr>
              <a:t>マーカー部分が対象外」</a:t>
            </a:r>
            <a:r>
              <a:rPr kumimoji="1" lang="ja-JP" altLang="en-US" sz="1400" dirty="0" smtClean="0">
                <a:latin typeface="HG丸ｺﾞｼｯｸM-PRO" panose="020F0600000000000000" pitchFamily="50" charset="-128"/>
                <a:ea typeface="HG丸ｺﾞｼｯｸM-PRO" panose="020F0600000000000000" pitchFamily="50" charset="-128"/>
              </a:rPr>
              <a:t>と記載する等、どの</a:t>
            </a:r>
            <a:r>
              <a:rPr kumimoji="1" lang="ja-JP" altLang="en-US" sz="1400" dirty="0">
                <a:latin typeface="HG丸ｺﾞｼｯｸM-PRO" panose="020F0600000000000000" pitchFamily="50" charset="-128"/>
                <a:ea typeface="HG丸ｺﾞｼｯｸM-PRO" panose="020F0600000000000000" pitchFamily="50" charset="-128"/>
              </a:rPr>
              <a:t>ように区分したかが分かるような</a:t>
            </a:r>
            <a:r>
              <a:rPr kumimoji="1" lang="ja-JP" altLang="en-US" sz="1400" dirty="0" smtClean="0">
                <a:latin typeface="HG丸ｺﾞｼｯｸM-PRO" panose="020F0600000000000000" pitchFamily="50" charset="-128"/>
                <a:ea typeface="HG丸ｺﾞｼｯｸM-PRO" panose="020F0600000000000000" pitchFamily="50" charset="-128"/>
              </a:rPr>
              <a:t>コメントを処方箋の裏面等に記載するようにしてください。</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13" name="角丸四角形 12"/>
          <p:cNvSpPr/>
          <p:nvPr/>
        </p:nvSpPr>
        <p:spPr>
          <a:xfrm>
            <a:off x="3176458" y="2066728"/>
            <a:ext cx="370611" cy="285129"/>
          </a:xfrm>
          <a:prstGeom prst="roundRect">
            <a:avLst/>
          </a:prstGeom>
          <a:noFill/>
          <a:ln w="28575">
            <a:solidFill>
              <a:srgbClr val="FF0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4" name="テキスト ボックス 16"/>
          <p:cNvSpPr txBox="1"/>
          <p:nvPr/>
        </p:nvSpPr>
        <p:spPr>
          <a:xfrm>
            <a:off x="3129449" y="5169796"/>
            <a:ext cx="5829238" cy="1607459"/>
          </a:xfrm>
          <a:prstGeom prst="rect">
            <a:avLst/>
          </a:prstGeom>
          <a:solidFill>
            <a:schemeClr val="bg1"/>
          </a:solidFill>
          <a:ln w="25400" cmpd="sng">
            <a:solidFill>
              <a:srgbClr val="0070C0"/>
            </a:solidFill>
            <a:prstDash val="solid"/>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179388" indent="-179388"/>
            <a:endParaRPr kumimoji="1" lang="en-US" altLang="ja-JP" sz="1400" dirty="0" smtClean="0">
              <a:latin typeface="HG丸ｺﾞｼｯｸM-PRO" panose="020F0600000000000000" pitchFamily="50" charset="-128"/>
              <a:ea typeface="HG丸ｺﾞｼｯｸM-PRO" panose="020F0600000000000000" pitchFamily="50" charset="-128"/>
            </a:endParaRPr>
          </a:p>
          <a:p>
            <a:pPr marL="179388" indent="-179388"/>
            <a:endParaRPr kumimoji="1" lang="en-US" altLang="ja-JP" sz="1400" dirty="0">
              <a:latin typeface="HG丸ｺﾞｼｯｸM-PRO" panose="020F0600000000000000" pitchFamily="50" charset="-128"/>
              <a:ea typeface="HG丸ｺﾞｼｯｸM-PRO" panose="020F0600000000000000" pitchFamily="50" charset="-128"/>
            </a:endParaRPr>
          </a:p>
          <a:p>
            <a:pPr marL="179388" indent="-179388"/>
            <a:r>
              <a:rPr kumimoji="1" lang="ja-JP" altLang="en-US" sz="1400" dirty="0" smtClean="0">
                <a:latin typeface="HG丸ｺﾞｼｯｸM-PRO" panose="020F0600000000000000" pitchFamily="50" charset="-128"/>
                <a:ea typeface="HG丸ｺﾞｼｯｸM-PRO" panose="020F0600000000000000" pitchFamily="50" charset="-128"/>
              </a:rPr>
              <a:t>・保険薬局では、処方箋</a:t>
            </a:r>
            <a:r>
              <a:rPr kumimoji="1" lang="ja-JP" altLang="en-US" sz="1400" dirty="0">
                <a:latin typeface="HG丸ｺﾞｼｯｸM-PRO" panose="020F0600000000000000" pitchFamily="50" charset="-128"/>
                <a:ea typeface="HG丸ｺﾞｼｯｸM-PRO" panose="020F0600000000000000" pitchFamily="50" charset="-128"/>
              </a:rPr>
              <a:t>に肝がんの治療を行う上で無関係と医師が判断する医薬品が含まれている旨のコメントが記載されている場合は、当該医薬品に係る薬剤費を</a:t>
            </a:r>
            <a:r>
              <a:rPr kumimoji="1" lang="ja-JP" altLang="en-US" sz="1400" dirty="0" smtClean="0">
                <a:latin typeface="HG丸ｺﾞｼｯｸM-PRO" panose="020F0600000000000000" pitchFamily="50" charset="-128"/>
                <a:ea typeface="HG丸ｺﾞｼｯｸM-PRO" panose="020F0600000000000000" pitchFamily="50" charset="-128"/>
              </a:rPr>
              <a:t>除いた金額を医療記録票に記載します。</a:t>
            </a:r>
            <a:endParaRPr kumimoji="1" lang="ja-JP" altLang="en-US" sz="1400" dirty="0">
              <a:latin typeface="HG丸ｺﾞｼｯｸM-PRO" panose="020F0600000000000000" pitchFamily="50" charset="-128"/>
              <a:ea typeface="HG丸ｺﾞｼｯｸM-PRO" panose="020F0600000000000000" pitchFamily="50" charset="-128"/>
            </a:endParaRPr>
          </a:p>
          <a:p>
            <a:pPr marL="358775" indent="-358775"/>
            <a:r>
              <a:rPr kumimoji="1" lang="ja-JP" altLang="en-US" sz="1400" dirty="0" smtClean="0">
                <a:latin typeface="HG丸ｺﾞｼｯｸM-PRO" panose="020F0600000000000000" pitchFamily="50" charset="-128"/>
                <a:ea typeface="HG丸ｺﾞｼｯｸM-PRO" panose="020F0600000000000000" pitchFamily="50" charset="-128"/>
              </a:rPr>
              <a:t>　</a:t>
            </a:r>
            <a:r>
              <a:rPr kumimoji="1" lang="en-US" altLang="ja-JP" sz="12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例えば</a:t>
            </a:r>
            <a:r>
              <a:rPr kumimoji="1" lang="ja-JP" altLang="en-US" sz="1200" dirty="0">
                <a:latin typeface="HG丸ｺﾞｼｯｸM-PRO" panose="020F0600000000000000" pitchFamily="50" charset="-128"/>
                <a:ea typeface="HG丸ｺﾞｼｯｸM-PRO" panose="020F0600000000000000" pitchFamily="50" charset="-128"/>
              </a:rPr>
              <a:t>、抗リウマチ薬が対象外の医薬品として記載されている場合は、抗リウマチ薬の薬剤費を除いた額を記載</a:t>
            </a:r>
            <a:r>
              <a:rPr kumimoji="1" lang="ja-JP" altLang="en-US" sz="1200" dirty="0" smtClean="0">
                <a:latin typeface="HG丸ｺﾞｼｯｸM-PRO" panose="020F0600000000000000" pitchFamily="50" charset="-128"/>
                <a:ea typeface="HG丸ｺﾞｼｯｸM-PRO" panose="020F0600000000000000" pitchFamily="50" charset="-128"/>
              </a:rPr>
              <a:t>します。</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3657653" y="2302541"/>
            <a:ext cx="510989" cy="207796"/>
          </a:xfrm>
          <a:prstGeom prst="roundRect">
            <a:avLst/>
          </a:prstGeom>
          <a:noFill/>
          <a:ln w="28575">
            <a:solidFill>
              <a:srgbClr val="0070C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6" name="角丸四角形 15"/>
          <p:cNvSpPr/>
          <p:nvPr/>
        </p:nvSpPr>
        <p:spPr>
          <a:xfrm>
            <a:off x="6044068" y="2306209"/>
            <a:ext cx="1302833" cy="207796"/>
          </a:xfrm>
          <a:prstGeom prst="roundRect">
            <a:avLst/>
          </a:prstGeom>
          <a:noFill/>
          <a:ln w="28575">
            <a:solidFill>
              <a:srgbClr val="0070C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7" name="角丸四角形 16"/>
          <p:cNvSpPr/>
          <p:nvPr/>
        </p:nvSpPr>
        <p:spPr>
          <a:xfrm>
            <a:off x="8497694" y="2310984"/>
            <a:ext cx="510989" cy="207796"/>
          </a:xfrm>
          <a:prstGeom prst="roundRect">
            <a:avLst/>
          </a:prstGeom>
          <a:noFill/>
          <a:ln w="28575">
            <a:solidFill>
              <a:srgbClr val="0070C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pic>
        <p:nvPicPr>
          <p:cNvPr id="4" name="図 3"/>
          <p:cNvPicPr>
            <a:picLocks noChangeAspect="1"/>
          </p:cNvPicPr>
          <p:nvPr/>
        </p:nvPicPr>
        <p:blipFill>
          <a:blip r:embed="rId3"/>
          <a:stretch>
            <a:fillRect/>
          </a:stretch>
        </p:blipFill>
        <p:spPr>
          <a:xfrm>
            <a:off x="118075" y="2664097"/>
            <a:ext cx="3011374" cy="4144418"/>
          </a:xfrm>
          <a:prstGeom prst="rect">
            <a:avLst/>
          </a:prstGeom>
        </p:spPr>
      </p:pic>
      <p:sp>
        <p:nvSpPr>
          <p:cNvPr id="18" name="正方形/長方形 17"/>
          <p:cNvSpPr/>
          <p:nvPr/>
        </p:nvSpPr>
        <p:spPr>
          <a:xfrm>
            <a:off x="575275" y="4523465"/>
            <a:ext cx="2386792" cy="646331"/>
          </a:xfrm>
          <a:prstGeom prst="rect">
            <a:avLst/>
          </a:prstGeom>
          <a:noFill/>
        </p:spPr>
        <p:txBody>
          <a:bodyPr wrap="square">
            <a:spAutoFit/>
          </a:bodyPr>
          <a:lstStyle/>
          <a:p>
            <a:r>
              <a:rPr kumimoji="1" lang="ja-JP" altLang="en-US" sz="600" dirty="0" smtClean="0">
                <a:latin typeface="HG丸ｺﾞｼｯｸM-PRO" panose="020F0600000000000000" pitchFamily="50" charset="-128"/>
                <a:ea typeface="HG丸ｺﾞｼｯｸM-PRO" panose="020F0600000000000000" pitchFamily="50" charset="-128"/>
              </a:rPr>
              <a:t>レンビマカプセル（○○ｍｇ）　２錠</a:t>
            </a:r>
            <a:endParaRPr kumimoji="1" lang="en-US" altLang="ja-JP" sz="600" dirty="0" smtClean="0">
              <a:latin typeface="HG丸ｺﾞｼｯｸM-PRO" panose="020F0600000000000000" pitchFamily="50" charset="-128"/>
              <a:ea typeface="HG丸ｺﾞｼｯｸM-PRO" panose="020F0600000000000000" pitchFamily="50" charset="-128"/>
            </a:endParaRPr>
          </a:p>
          <a:p>
            <a:r>
              <a:rPr kumimoji="1" lang="ja-JP" altLang="en-US" sz="600" dirty="0" smtClean="0">
                <a:latin typeface="HG丸ｺﾞｼｯｸM-PRO" panose="020F0600000000000000" pitchFamily="50" charset="-128"/>
                <a:ea typeface="HG丸ｺﾞｼｯｸM-PRO" panose="020F0600000000000000" pitchFamily="50" charset="-128"/>
              </a:rPr>
              <a:t>　１日１回　○食後　　１４日分</a:t>
            </a:r>
            <a:endParaRPr kumimoji="1" lang="en-US" altLang="ja-JP" sz="600" dirty="0" smtClean="0">
              <a:latin typeface="HG丸ｺﾞｼｯｸM-PRO" panose="020F0600000000000000" pitchFamily="50" charset="-128"/>
              <a:ea typeface="HG丸ｺﾞｼｯｸM-PRO" panose="020F0600000000000000" pitchFamily="50" charset="-128"/>
            </a:endParaRPr>
          </a:p>
          <a:p>
            <a:endParaRPr kumimoji="1" lang="en-US" altLang="ja-JP" sz="600" dirty="0">
              <a:latin typeface="HG丸ｺﾞｼｯｸM-PRO" panose="020F0600000000000000" pitchFamily="50" charset="-128"/>
              <a:ea typeface="HG丸ｺﾞｼｯｸM-PRO" panose="020F0600000000000000" pitchFamily="50" charset="-128"/>
            </a:endParaRPr>
          </a:p>
          <a:p>
            <a:r>
              <a:rPr kumimoji="1" lang="ja-JP" altLang="en-US" sz="600" dirty="0" smtClean="0">
                <a:latin typeface="HG丸ｺﾞｼｯｸM-PRO" panose="020F0600000000000000" pitchFamily="50" charset="-128"/>
                <a:ea typeface="HG丸ｺﾞｼｯｸM-PRO" panose="020F0600000000000000" pitchFamily="50" charset="-128"/>
              </a:rPr>
              <a:t>リウマトレックスカプセル（</a:t>
            </a:r>
            <a:r>
              <a:rPr kumimoji="1" lang="ja-JP" altLang="en-US" sz="600" dirty="0">
                <a:latin typeface="HG丸ｺﾞｼｯｸM-PRO" panose="020F0600000000000000" pitchFamily="50" charset="-128"/>
                <a:ea typeface="HG丸ｺﾞｼｯｸM-PRO" panose="020F0600000000000000" pitchFamily="50" charset="-128"/>
              </a:rPr>
              <a:t> ○○ｍｇ）　</a:t>
            </a:r>
            <a:r>
              <a:rPr kumimoji="1" lang="ja-JP" altLang="en-US" sz="600" dirty="0" smtClean="0">
                <a:latin typeface="HG丸ｺﾞｼｯｸM-PRO" panose="020F0600000000000000" pitchFamily="50" charset="-128"/>
                <a:ea typeface="HG丸ｺﾞｼｯｸM-PRO" panose="020F0600000000000000" pitchFamily="50" charset="-128"/>
              </a:rPr>
              <a:t>２錠</a:t>
            </a:r>
            <a:endParaRPr kumimoji="1" lang="en-US" altLang="ja-JP" sz="600" dirty="0" smtClean="0">
              <a:latin typeface="HG丸ｺﾞｼｯｸM-PRO" panose="020F0600000000000000" pitchFamily="50" charset="-128"/>
              <a:ea typeface="HG丸ｺﾞｼｯｸM-PRO" panose="020F0600000000000000" pitchFamily="50" charset="-128"/>
            </a:endParaRPr>
          </a:p>
          <a:p>
            <a:r>
              <a:rPr kumimoji="1" lang="ja-JP" altLang="en-US" sz="600" dirty="0">
                <a:latin typeface="HG丸ｺﾞｼｯｸM-PRO" panose="020F0600000000000000" pitchFamily="50" charset="-128"/>
                <a:ea typeface="HG丸ｺﾞｼｯｸM-PRO" panose="020F0600000000000000" pitchFamily="50" charset="-128"/>
              </a:rPr>
              <a:t>　</a:t>
            </a:r>
            <a:r>
              <a:rPr kumimoji="1" lang="ja-JP" altLang="en-US" sz="600" dirty="0" smtClean="0">
                <a:latin typeface="HG丸ｺﾞｼｯｸM-PRO" panose="020F0600000000000000" pitchFamily="50" charset="-128"/>
                <a:ea typeface="HG丸ｺﾞｼｯｸM-PRO" panose="020F0600000000000000" pitchFamily="50" charset="-128"/>
              </a:rPr>
              <a:t>１日</a:t>
            </a:r>
            <a:r>
              <a:rPr kumimoji="1" lang="ja-JP" altLang="en-US" sz="600" dirty="0">
                <a:latin typeface="HG丸ｺﾞｼｯｸM-PRO" panose="020F0600000000000000" pitchFamily="50" charset="-128"/>
                <a:ea typeface="HG丸ｺﾞｼｯｸM-PRO" panose="020F0600000000000000" pitchFamily="50" charset="-128"/>
              </a:rPr>
              <a:t>１回　○食後　　</a:t>
            </a:r>
            <a:r>
              <a:rPr kumimoji="1" lang="ja-JP" altLang="en-US" sz="600" dirty="0" smtClean="0">
                <a:latin typeface="HG丸ｺﾞｼｯｸM-PRO" panose="020F0600000000000000" pitchFamily="50" charset="-128"/>
                <a:ea typeface="HG丸ｺﾞｼｯｸM-PRO" panose="020F0600000000000000" pitchFamily="50" charset="-128"/>
              </a:rPr>
              <a:t>○日分</a:t>
            </a:r>
            <a:endParaRPr kumimoji="1" lang="en-US" altLang="ja-JP" sz="600" dirty="0" smtClean="0">
              <a:latin typeface="HG丸ｺﾞｼｯｸM-PRO" panose="020F0600000000000000" pitchFamily="50" charset="-128"/>
              <a:ea typeface="HG丸ｺﾞｼｯｸM-PRO" panose="020F0600000000000000" pitchFamily="50" charset="-128"/>
            </a:endParaRPr>
          </a:p>
          <a:p>
            <a:endParaRPr lang="ja-JP" altLang="en-US" sz="600" dirty="0"/>
          </a:p>
        </p:txBody>
      </p:sp>
      <p:sp>
        <p:nvSpPr>
          <p:cNvPr id="20" name="正方形/長方形 19"/>
          <p:cNvSpPr/>
          <p:nvPr/>
        </p:nvSpPr>
        <p:spPr>
          <a:xfrm>
            <a:off x="575275" y="4846630"/>
            <a:ext cx="1829508" cy="184666"/>
          </a:xfrm>
          <a:prstGeom prst="rect">
            <a:avLst/>
          </a:prstGeom>
          <a:solidFill>
            <a:srgbClr val="FFFF00">
              <a:alpha val="50000"/>
            </a:srgbClr>
          </a:solidFill>
        </p:spPr>
        <p:txBody>
          <a:bodyPr wrap="square">
            <a:spAutoFit/>
          </a:bodyPr>
          <a:lstStyle/>
          <a:p>
            <a:endParaRPr lang="ja-JP" altLang="en-US" sz="600" dirty="0"/>
          </a:p>
        </p:txBody>
      </p:sp>
      <p:sp>
        <p:nvSpPr>
          <p:cNvPr id="21" name="正方形/長方形 20"/>
          <p:cNvSpPr/>
          <p:nvPr/>
        </p:nvSpPr>
        <p:spPr>
          <a:xfrm>
            <a:off x="924867" y="4110164"/>
            <a:ext cx="1386524" cy="253916"/>
          </a:xfrm>
          <a:prstGeom prst="rect">
            <a:avLst/>
          </a:prstGeom>
          <a:solidFill>
            <a:schemeClr val="accent2">
              <a:lumMod val="20000"/>
              <a:lumOff val="80000"/>
            </a:schemeClr>
          </a:solidFill>
        </p:spPr>
        <p:txBody>
          <a:bodyPr wrap="square">
            <a:spAutoFit/>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記載イメージ</a:t>
            </a:r>
            <a:endParaRPr lang="ja-JP" altLang="en-US" sz="1050" dirty="0"/>
          </a:p>
        </p:txBody>
      </p:sp>
      <p:sp>
        <p:nvSpPr>
          <p:cNvPr id="22" name="角丸四角形 21"/>
          <p:cNvSpPr/>
          <p:nvPr/>
        </p:nvSpPr>
        <p:spPr>
          <a:xfrm>
            <a:off x="484094" y="4788852"/>
            <a:ext cx="2043953" cy="312066"/>
          </a:xfrm>
          <a:prstGeom prst="roundRect">
            <a:avLst/>
          </a:prstGeom>
          <a:noFill/>
          <a:ln w="28575">
            <a:solidFill>
              <a:srgbClr val="FFC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3" name="角丸四角形吹き出し 22"/>
          <p:cNvSpPr/>
          <p:nvPr/>
        </p:nvSpPr>
        <p:spPr>
          <a:xfrm>
            <a:off x="1276701" y="5778296"/>
            <a:ext cx="1389529" cy="365410"/>
          </a:xfrm>
          <a:prstGeom prst="wedgeRoundRectCallout">
            <a:avLst>
              <a:gd name="adj1" fmla="val -36301"/>
              <a:gd name="adj2" fmla="val -248895"/>
              <a:gd name="adj3" fmla="val 16667"/>
            </a:avLst>
          </a:prstGeom>
          <a:solidFill>
            <a:schemeClr val="accent2">
              <a:lumMod val="20000"/>
              <a:lumOff val="80000"/>
            </a:schemeClr>
          </a:solidFill>
          <a:ln w="25400">
            <a:solidFill>
              <a:srgbClr val="FFC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対象外の医薬品</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273036" y="5637403"/>
            <a:ext cx="1003665" cy="184666"/>
          </a:xfrm>
          <a:prstGeom prst="rect">
            <a:avLst/>
          </a:prstGeom>
          <a:noFill/>
        </p:spPr>
        <p:txBody>
          <a:bodyPr wrap="square">
            <a:spAutoFit/>
          </a:bodyPr>
          <a:lstStyle/>
          <a:p>
            <a:r>
              <a:rPr kumimoji="1" lang="ja-JP" altLang="en-US" sz="600" dirty="0" smtClean="0">
                <a:latin typeface="HG丸ｺﾞｼｯｸM-PRO" panose="020F0600000000000000" pitchFamily="50" charset="-128"/>
                <a:ea typeface="HG丸ｺﾞｼｯｸM-PRO" panose="020F0600000000000000" pitchFamily="50" charset="-128"/>
              </a:rPr>
              <a:t>マーカー部分が対象外</a:t>
            </a:r>
            <a:endParaRPr kumimoji="1" lang="en-US" altLang="ja-JP" sz="600" dirty="0" smtClean="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302557" y="5595144"/>
            <a:ext cx="938284" cy="258807"/>
          </a:xfrm>
          <a:prstGeom prst="roundRect">
            <a:avLst/>
          </a:prstGeom>
          <a:noFill/>
          <a:ln w="28575">
            <a:solidFill>
              <a:srgbClr val="FFC00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9" name="正方形/長方形 28"/>
          <p:cNvSpPr/>
          <p:nvPr/>
        </p:nvSpPr>
        <p:spPr>
          <a:xfrm>
            <a:off x="-1" y="408914"/>
            <a:ext cx="3361765"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通院２回目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外来診療</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
        <p:nvSpPr>
          <p:cNvPr id="30" name="正方形/長方形 29"/>
          <p:cNvSpPr/>
          <p:nvPr/>
        </p:nvSpPr>
        <p:spPr>
          <a:xfrm>
            <a:off x="2985247" y="5195455"/>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6" name="大かっこ 25"/>
          <p:cNvSpPr/>
          <p:nvPr/>
        </p:nvSpPr>
        <p:spPr>
          <a:xfrm>
            <a:off x="3495468" y="4155884"/>
            <a:ext cx="5099892" cy="908359"/>
          </a:xfrm>
          <a:prstGeom prst="bracketPair">
            <a:avLst>
              <a:gd name="adj" fmla="val 5963"/>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t"/>
          <a:lstStyle/>
          <a:p>
            <a:pPr marL="447675" lvl="0" indent="-447675">
              <a:defRPr/>
            </a:pPr>
            <a:r>
              <a:rPr kumimoji="1" lang="ja-JP" altLang="en-US" sz="9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rPr>
              <a:t>処理例１</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の医薬品にマーカ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表示やアンダーライン</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等</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を付し、</a:t>
            </a:r>
            <a:endParaRPr kumimoji="1" lang="ja-JP" altLang="en-US" sz="900" dirty="0">
              <a:solidFill>
                <a:prstClr val="black"/>
              </a:solidFill>
              <a:latin typeface="HG丸ｺﾞｼｯｸM-PRO" panose="020F0600000000000000" pitchFamily="50" charset="-128"/>
              <a:ea typeface="HG丸ｺﾞｼｯｸM-PRO" panose="020F0600000000000000" pitchFamily="50" charset="-128"/>
            </a:endParaRPr>
          </a:p>
          <a:p>
            <a:pPr marL="447675" lvl="0" indent="-447675">
              <a:defRPr/>
            </a:pP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「マーカ表示やアンダーライン等を付したもの</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は</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対象外」と</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記載する。</a:t>
            </a:r>
          </a:p>
          <a:p>
            <a:pPr marL="447675" lvl="0" indent="-447675">
              <a:defRPr/>
            </a:pP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処理例２：対象</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の医薬品にマーカ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表示やアンダーライン等を付し、</a:t>
            </a:r>
            <a:endParaRPr kumimoji="1" lang="ja-JP" altLang="en-US" sz="900" dirty="0">
              <a:solidFill>
                <a:prstClr val="black"/>
              </a:solidFill>
              <a:latin typeface="HG丸ｺﾞｼｯｸM-PRO" panose="020F0600000000000000" pitchFamily="50" charset="-128"/>
              <a:ea typeface="HG丸ｺﾞｼｯｸM-PRO" panose="020F0600000000000000" pitchFamily="50" charset="-128"/>
            </a:endParaRPr>
          </a:p>
          <a:p>
            <a:pPr marL="447675" lvl="0" indent="-447675">
              <a:defRPr/>
            </a:pP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「マーカ表示やアンダーライン等を付した</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もの以外は</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対象外」と</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記載する。</a:t>
            </a:r>
          </a:p>
          <a:p>
            <a:pPr marL="447675" lvl="0" indent="-447675">
              <a:defRPr/>
            </a:pP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処理例３</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：対象医薬品の近傍に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、「対象」の</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コメントを記載する。</a:t>
            </a:r>
          </a:p>
          <a:p>
            <a:pPr marL="447675" lvl="0" indent="-447675">
              <a:defRPr/>
            </a:pP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処理例４：</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対象外医薬品の近傍に</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、「対象外」の</a:t>
            </a:r>
            <a:r>
              <a:rPr kumimoji="1" lang="ja-JP" altLang="en-US" sz="900" dirty="0">
                <a:solidFill>
                  <a:prstClr val="black"/>
                </a:solidFill>
                <a:latin typeface="HG丸ｺﾞｼｯｸM-PRO" panose="020F0600000000000000" pitchFamily="50" charset="-128"/>
                <a:ea typeface="HG丸ｺﾞｼｯｸM-PRO" panose="020F0600000000000000" pitchFamily="50" charset="-128"/>
              </a:rPr>
              <a:t>コメントを記載する</a:t>
            </a:r>
            <a:r>
              <a:rPr kumimoji="1" lang="ja-JP" altLang="en-US" sz="900" dirty="0" smtClean="0">
                <a:solidFill>
                  <a:prstClr val="black"/>
                </a:solidFill>
                <a:latin typeface="HG丸ｺﾞｼｯｸM-PRO" panose="020F0600000000000000" pitchFamily="50" charset="-128"/>
                <a:ea typeface="HG丸ｺﾞｼｯｸM-PRO" panose="020F0600000000000000" pitchFamily="50" charset="-128"/>
              </a:rPr>
              <a:t>。</a:t>
            </a:r>
            <a:endParaRPr kumimoji="1" lang="ja-JP" altLang="en-US" sz="9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77731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3474" y="1590588"/>
            <a:ext cx="9033471" cy="2914747"/>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記載例⑤（通院の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医療機関向け</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pic>
        <p:nvPicPr>
          <p:cNvPr id="20" name="図 19"/>
          <p:cNvPicPr>
            <a:picLocks noChangeAspect="1"/>
          </p:cNvPicPr>
          <p:nvPr/>
        </p:nvPicPr>
        <p:blipFill>
          <a:blip r:embed="rId3"/>
          <a:stretch>
            <a:fillRect/>
          </a:stretch>
        </p:blipFill>
        <p:spPr>
          <a:xfrm>
            <a:off x="90907" y="1328303"/>
            <a:ext cx="5431676" cy="185499"/>
          </a:xfrm>
          <a:prstGeom prst="rect">
            <a:avLst/>
          </a:prstGeom>
        </p:spPr>
      </p:pic>
      <p:sp>
        <p:nvSpPr>
          <p:cNvPr id="30" name="テキスト ボックス 16"/>
          <p:cNvSpPr txBox="1"/>
          <p:nvPr/>
        </p:nvSpPr>
        <p:spPr>
          <a:xfrm>
            <a:off x="129825" y="4553005"/>
            <a:ext cx="8884449" cy="303122"/>
          </a:xfrm>
          <a:prstGeom prst="rect">
            <a:avLst/>
          </a:prstGeom>
          <a:solidFill>
            <a:schemeClr val="accent2">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保険薬局では</a:t>
            </a:r>
            <a:r>
              <a:rPr kumimoji="1" lang="ja-JP" altLang="en-US" sz="1400" dirty="0">
                <a:latin typeface="HG丸ｺﾞｼｯｸM-PRO" panose="020F0600000000000000" pitchFamily="50" charset="-128"/>
                <a:ea typeface="HG丸ｺﾞｼｯｸM-PRO" panose="020F0600000000000000" pitchFamily="50" charset="-128"/>
              </a:rPr>
              <a:t>◆の部分、この図では</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オレンジ色部分が記載の対象欄となります。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3" name="角丸四角形吹き出し 32"/>
          <p:cNvSpPr/>
          <p:nvPr/>
        </p:nvSpPr>
        <p:spPr>
          <a:xfrm>
            <a:off x="7498976" y="1610626"/>
            <a:ext cx="1580039" cy="587561"/>
          </a:xfrm>
          <a:prstGeom prst="wedgeRoundRectCallout">
            <a:avLst>
              <a:gd name="adj1" fmla="val 19369"/>
              <a:gd name="adj2" fmla="val 424703"/>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患者が窓口で支払った額を記載します。</a:t>
            </a:r>
            <a:endParaRPr kumimoji="1" lang="en-US" altLang="ja-JP" sz="11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4" name="正方形/長方形 13"/>
          <p:cNvSpPr/>
          <p:nvPr/>
        </p:nvSpPr>
        <p:spPr>
          <a:xfrm>
            <a:off x="0" y="377479"/>
            <a:ext cx="3236259" cy="338554"/>
          </a:xfrm>
          <a:prstGeom prst="rect">
            <a:avLst/>
          </a:prstGeom>
          <a:solidFill>
            <a:srgbClr val="FFFF00"/>
          </a:solidFill>
          <a:ln w="28575">
            <a:solidFill>
              <a:srgbClr val="FF000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通院２回目</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a:solidFill>
                  <a:schemeClr val="dk1"/>
                </a:solidFill>
                <a:latin typeface="HG丸ｺﾞｼｯｸM-PRO" panose="020F0600000000000000" pitchFamily="50" charset="-128"/>
                <a:ea typeface="HG丸ｺﾞｼｯｸM-PRO" panose="020F0600000000000000" pitchFamily="50" charset="-128"/>
              </a:rPr>
              <a:t>保険薬局</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
        <p:nvSpPr>
          <p:cNvPr id="17" name="テキスト ボックス 16"/>
          <p:cNvSpPr txBox="1"/>
          <p:nvPr/>
        </p:nvSpPr>
        <p:spPr>
          <a:xfrm>
            <a:off x="90907" y="6062630"/>
            <a:ext cx="8917086" cy="718310"/>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５月分がカウントの対象となり</a:t>
            </a:r>
            <a:r>
              <a:rPr kumimoji="1" lang="ja-JP" altLang="en-US" sz="1400" dirty="0">
                <a:latin typeface="HG丸ｺﾞｼｯｸM-PRO" panose="020F0600000000000000" pitchFamily="50" charset="-128"/>
                <a:ea typeface="HG丸ｺﾞｼｯｸM-PRO" panose="020F0600000000000000" pitchFamily="50" charset="-128"/>
              </a:rPr>
              <a:t>、Ｂ欄に診療月を含む過去１２か月以内に</a:t>
            </a:r>
            <a:r>
              <a:rPr kumimoji="1" lang="ja-JP" altLang="en-US" sz="1400" dirty="0" err="1">
                <a:latin typeface="HG丸ｺﾞｼｯｸM-PRO" panose="020F0600000000000000" pitchFamily="50" charset="-128"/>
                <a:ea typeface="HG丸ｺﾞｼｯｸM-PRO" panose="020F0600000000000000" pitchFamily="50" charset="-128"/>
              </a:rPr>
              <a:t>〇</a:t>
            </a:r>
            <a:r>
              <a:rPr kumimoji="1" lang="ja-JP" altLang="en-US" sz="1400" dirty="0">
                <a:latin typeface="HG丸ｺﾞｼｯｸM-PRO" panose="020F0600000000000000" pitchFamily="50" charset="-128"/>
                <a:ea typeface="HG丸ｺﾞｼｯｸM-PRO" panose="020F0600000000000000" pitchFamily="50" charset="-128"/>
              </a:rPr>
              <a:t>、△、▲いずれかの</a:t>
            </a:r>
            <a:r>
              <a:rPr kumimoji="1" lang="ja-JP" altLang="en-US" sz="1400" dirty="0" smtClean="0">
                <a:latin typeface="HG丸ｺﾞｼｯｸM-PRO" panose="020F0600000000000000" pitchFamily="50" charset="-128"/>
                <a:ea typeface="HG丸ｺﾞｼｯｸM-PRO" panose="020F0600000000000000" pitchFamily="50" charset="-128"/>
              </a:rPr>
              <a:t>印のある</a:t>
            </a:r>
            <a:r>
              <a:rPr kumimoji="1" lang="ja-JP" altLang="en-US" sz="1400" dirty="0">
                <a:latin typeface="HG丸ｺﾞｼｯｸM-PRO" panose="020F0600000000000000" pitchFamily="50" charset="-128"/>
                <a:ea typeface="HG丸ｺﾞｼｯｸM-PRO" panose="020F0600000000000000" pitchFamily="50" charset="-128"/>
              </a:rPr>
              <a:t>月が計３回以上</a:t>
            </a:r>
            <a:r>
              <a:rPr kumimoji="1" lang="ja-JP" altLang="en-US" sz="1400" dirty="0" smtClean="0">
                <a:latin typeface="HG丸ｺﾞｼｯｸM-PRO" panose="020F0600000000000000" pitchFamily="50" charset="-128"/>
                <a:ea typeface="HG丸ｺﾞｼｯｸM-PRO" panose="020F0600000000000000" pitchFamily="50" charset="-128"/>
              </a:rPr>
              <a:t>あるため、助成の対象となり、都道府県</a:t>
            </a:r>
            <a:r>
              <a:rPr kumimoji="1" lang="ja-JP" altLang="en-US" sz="1400" dirty="0">
                <a:latin typeface="HG丸ｺﾞｼｯｸM-PRO" panose="020F0600000000000000" pitchFamily="50" charset="-128"/>
                <a:ea typeface="HG丸ｺﾞｼｯｸM-PRO" panose="020F0600000000000000" pitchFamily="50" charset="-128"/>
              </a:rPr>
              <a:t>に償還</a:t>
            </a:r>
            <a:r>
              <a:rPr kumimoji="1" lang="ja-JP" altLang="en-US" sz="1400" dirty="0" smtClean="0">
                <a:latin typeface="HG丸ｺﾞｼｯｸM-PRO" panose="020F0600000000000000" pitchFamily="50" charset="-128"/>
                <a:ea typeface="HG丸ｺﾞｼｯｸM-PRO" panose="020F0600000000000000" pitchFamily="50" charset="-128"/>
              </a:rPr>
              <a:t>請求をすれば、助成</a:t>
            </a:r>
            <a:r>
              <a:rPr kumimoji="1" lang="ja-JP" altLang="en-US" sz="1400" dirty="0">
                <a:latin typeface="HG丸ｺﾞｼｯｸM-PRO" panose="020F0600000000000000" pitchFamily="50" charset="-128"/>
                <a:ea typeface="HG丸ｺﾞｼｯｸM-PRO" panose="020F0600000000000000" pitchFamily="50" charset="-128"/>
              </a:rPr>
              <a:t>が受けられる</a:t>
            </a:r>
            <a:r>
              <a:rPr kumimoji="1" lang="ja-JP" altLang="en-US" sz="1400" dirty="0" smtClean="0">
                <a:latin typeface="HG丸ｺﾞｼｯｸM-PRO" panose="020F0600000000000000" pitchFamily="50" charset="-128"/>
                <a:ea typeface="HG丸ｺﾞｼｯｸM-PRO" panose="020F0600000000000000" pitchFamily="50" charset="-128"/>
              </a:rPr>
              <a:t>旨を患者へ案内</a:t>
            </a:r>
            <a:r>
              <a:rPr kumimoji="1" lang="ja-JP" altLang="en-US" sz="1400" dirty="0">
                <a:latin typeface="HG丸ｺﾞｼｯｸM-PRO" panose="020F0600000000000000" pitchFamily="50" charset="-128"/>
                <a:ea typeface="HG丸ｺﾞｼｯｸM-PRO" panose="020F0600000000000000" pitchFamily="50" charset="-128"/>
              </a:rPr>
              <a:t>してください。</a:t>
            </a:r>
            <a:endParaRPr kumimoji="1" lang="en-US" altLang="ja-JP" sz="1400" dirty="0">
              <a:latin typeface="HG丸ｺﾞｼｯｸM-PRO" panose="020F0600000000000000" pitchFamily="50" charset="-128"/>
              <a:ea typeface="HG丸ｺﾞｼｯｸM-PRO" panose="020F0600000000000000" pitchFamily="50" charset="-128"/>
            </a:endParaRPr>
          </a:p>
          <a:p>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7416718" y="4271643"/>
            <a:ext cx="337753" cy="202759"/>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1" name="角丸四角形 20"/>
          <p:cNvSpPr/>
          <p:nvPr/>
        </p:nvSpPr>
        <p:spPr>
          <a:xfrm>
            <a:off x="6848984" y="1601514"/>
            <a:ext cx="441050" cy="340782"/>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4" name="角丸四角形 23"/>
          <p:cNvSpPr/>
          <p:nvPr/>
        </p:nvSpPr>
        <p:spPr>
          <a:xfrm>
            <a:off x="6146927" y="3781297"/>
            <a:ext cx="468798" cy="710080"/>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角丸四角形 25"/>
          <p:cNvSpPr/>
          <p:nvPr/>
        </p:nvSpPr>
        <p:spPr>
          <a:xfrm>
            <a:off x="3153883" y="1542918"/>
            <a:ext cx="4262835" cy="422187"/>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8" name="四角形吹き出し 27"/>
          <p:cNvSpPr/>
          <p:nvPr/>
        </p:nvSpPr>
        <p:spPr>
          <a:xfrm>
            <a:off x="5540024" y="1151125"/>
            <a:ext cx="1213805" cy="362676"/>
          </a:xfrm>
          <a:prstGeom prst="wedgeRectCallout">
            <a:avLst>
              <a:gd name="adj1" fmla="val 56502"/>
              <a:gd name="adj2" fmla="val 94057"/>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カウント４回目</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テキスト ボックス 16"/>
          <p:cNvSpPr txBox="1"/>
          <p:nvPr/>
        </p:nvSpPr>
        <p:spPr>
          <a:xfrm>
            <a:off x="123544" y="4932914"/>
            <a:ext cx="8884449" cy="492257"/>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kumimoji="1" lang="ja-JP" altLang="en-US" sz="1400" dirty="0">
                <a:latin typeface="HG丸ｺﾞｼｯｸM-PRO" panose="020F0600000000000000" pitchFamily="50" charset="-128"/>
                <a:ea typeface="HG丸ｺﾞｼｯｸM-PRO" panose="020F0600000000000000" pitchFamily="50" charset="-128"/>
              </a:rPr>
              <a:t>上記の例の場合</a:t>
            </a:r>
            <a:r>
              <a:rPr kumimoji="1" lang="ja-JP" altLang="en-US" sz="1400" dirty="0" smtClean="0">
                <a:latin typeface="HG丸ｺﾞｼｯｸM-PRO" panose="020F0600000000000000" pitchFamily="50" charset="-128"/>
                <a:ea typeface="HG丸ｺﾞｼｯｸM-PRO" panose="020F0600000000000000"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月分の</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通院</a:t>
            </a:r>
            <a:r>
              <a:rPr kumimoji="1" lang="ja-JP" altLang="en-US" sz="1400" dirty="0" smtClean="0">
                <a:solidFill>
                  <a:prstClr val="black"/>
                </a:solidFill>
                <a:latin typeface="HG丸ｺﾞｼｯｸM-PRO" panose="020F0600000000000000" pitchFamily="50" charset="-128"/>
                <a:ea typeface="HG丸ｺﾞｼｯｸM-PRO" panose="020F0600000000000000" pitchFamily="50" charset="-128"/>
              </a:rPr>
              <a:t>医療</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費</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10,800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21,600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円）と</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調剤関係費用</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33,600</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２の合計</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88,800</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円がＡ欄②通院の基準額</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57,600</a:t>
            </a:r>
            <a:r>
              <a:rPr kumimoji="1" lang="ja-JP" altLang="en-US" sz="1400" dirty="0">
                <a:solidFill>
                  <a:prstClr val="black"/>
                </a:solidFill>
                <a:latin typeface="HG丸ｺﾞｼｯｸM-PRO" panose="020F0600000000000000" pitchFamily="50" charset="-128"/>
                <a:ea typeface="HG丸ｺﾞｼｯｸM-PRO" panose="020F0600000000000000" pitchFamily="50" charset="-128"/>
              </a:rPr>
              <a:t>円以上で</a:t>
            </a:r>
            <a:r>
              <a:rPr kumimoji="1" lang="ja-JP" altLang="en-US" sz="1400" dirty="0" smtClean="0">
                <a:solidFill>
                  <a:prstClr val="black"/>
                </a:solidFill>
                <a:latin typeface="HG丸ｺﾞｼｯｸM-PRO" panose="020F0600000000000000" pitchFamily="50" charset="-128"/>
                <a:ea typeface="HG丸ｺﾞｼｯｸM-PRO" panose="020F0600000000000000" pitchFamily="50" charset="-128"/>
              </a:rPr>
              <a:t>あり、カウントの対象</a:t>
            </a:r>
            <a:r>
              <a:rPr kumimoji="1" lang="ja-JP" altLang="en-US" sz="1400" dirty="0">
                <a:solidFill>
                  <a:prstClr val="black"/>
                </a:solidFill>
                <a:latin typeface="HG丸ｺﾞｼｯｸM-PRO" panose="020F0600000000000000" pitchFamily="50" charset="-128"/>
                <a:ea typeface="HG丸ｺﾞｼｯｸM-PRO" panose="020F0600000000000000" pitchFamily="50" charset="-128"/>
              </a:rPr>
              <a:t>となります。</a:t>
            </a:r>
            <a:endPar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テキスト ボックス 16"/>
          <p:cNvSpPr txBox="1"/>
          <p:nvPr/>
        </p:nvSpPr>
        <p:spPr>
          <a:xfrm>
            <a:off x="123544" y="5492756"/>
            <a:ext cx="8884449" cy="503201"/>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なった場合、保険薬局において</a:t>
            </a:r>
            <a:r>
              <a:rPr kumimoji="1" lang="ja-JP" altLang="en-US" sz="1400" dirty="0">
                <a:latin typeface="HG丸ｺﾞｼｯｸM-PRO" panose="020F0600000000000000" pitchFamily="50" charset="-128"/>
                <a:ea typeface="HG丸ｺﾞｼｯｸM-PRO" panose="020F0600000000000000" pitchFamily="50" charset="-128"/>
              </a:rPr>
              <a:t>、</a:t>
            </a:r>
            <a:r>
              <a:rPr kumimoji="1" lang="en-US" altLang="ja-JP" sz="1400" dirty="0" smtClean="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か所に○</a:t>
            </a:r>
            <a:r>
              <a:rPr kumimoji="1" lang="ja-JP" altLang="en-US" sz="1400" dirty="0" smtClean="0">
                <a:latin typeface="HG丸ｺﾞｼｯｸM-PRO" panose="020F0600000000000000" pitchFamily="50" charset="-128"/>
                <a:ea typeface="HG丸ｺﾞｼｯｸM-PRO" panose="020F0600000000000000" pitchFamily="50" charset="-128"/>
              </a:rPr>
              <a:t>印等を</a:t>
            </a:r>
            <a:r>
              <a:rPr kumimoji="1" lang="ja-JP" altLang="en-US" sz="1400" dirty="0">
                <a:latin typeface="HG丸ｺﾞｼｯｸM-PRO" panose="020F0600000000000000" pitchFamily="50" charset="-128"/>
                <a:ea typeface="HG丸ｺﾞｼｯｸM-PRO" panose="020F0600000000000000" pitchFamily="50" charset="-128"/>
              </a:rPr>
              <a:t>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smtClean="0">
                <a:latin typeface="HG丸ｺﾞｼｯｸM-PRO" panose="020F0600000000000000" pitchFamily="50" charset="-128"/>
                <a:ea typeface="HG丸ｺﾞｼｯｸM-PRO" panose="020F0600000000000000" pitchFamily="50" charset="-128"/>
              </a:rPr>
              <a:t>・Ｂ欄については、通院であることが分かるように「△外」と記載してください。</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9"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5" name="正方形/長方形 24"/>
          <p:cNvSpPr/>
          <p:nvPr/>
        </p:nvSpPr>
        <p:spPr>
          <a:xfrm>
            <a:off x="7899204" y="1192485"/>
            <a:ext cx="1217000" cy="400110"/>
          </a:xfrm>
          <a:prstGeom prst="rect">
            <a:avLst/>
          </a:prstGeom>
        </p:spPr>
        <p:txBody>
          <a:bodyPr wrap="none">
            <a:spAutoFit/>
          </a:bodyPr>
          <a:lstStyle/>
          <a:p>
            <a:pPr lvl="0" algn="r">
              <a:defRPr/>
            </a:pP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（参考）</a:t>
            </a:r>
            <a:endParaRPr kumimoji="1" lang="ja-JP" altLang="en-US" sz="24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528" y="763138"/>
            <a:ext cx="9144527" cy="338554"/>
          </a:xfrm>
          <a:prstGeom prst="rect">
            <a:avLst/>
          </a:prstGeom>
          <a:solidFill>
            <a:schemeClr val="accent2">
              <a:lumMod val="20000"/>
              <a:lumOff val="80000"/>
            </a:schemeClr>
          </a:solidFill>
          <a:ln w="28575">
            <a:solidFill>
              <a:srgbClr val="00B0F0"/>
            </a:solidFill>
          </a:ln>
        </p:spPr>
        <p:txBody>
          <a:bodyPr wrap="square">
            <a:spAutoFit/>
          </a:bodyPr>
          <a:lstStyle/>
          <a:p>
            <a:pPr algn="ct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保険薬局で記載</a:t>
            </a:r>
            <a:endParaRPr lang="ja-JP" altLang="en-US" sz="1600" dirty="0"/>
          </a:p>
        </p:txBody>
      </p:sp>
      <p:sp>
        <p:nvSpPr>
          <p:cNvPr id="34" name="四角形吹き出し 33"/>
          <p:cNvSpPr/>
          <p:nvPr/>
        </p:nvSpPr>
        <p:spPr>
          <a:xfrm>
            <a:off x="4652682" y="2867669"/>
            <a:ext cx="3630705" cy="400110"/>
          </a:xfrm>
          <a:prstGeom prst="wedgeRectCallout">
            <a:avLst>
              <a:gd name="adj1" fmla="val 56447"/>
              <a:gd name="adj2" fmla="val 316231"/>
            </a:avLst>
          </a:prstGeom>
          <a:solidFill>
            <a:schemeClr val="bg1"/>
          </a:solidFill>
          <a:ln w="28575">
            <a:solidFill>
              <a:srgbClr val="FF0000"/>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sp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□□薬局で高額療養費算定基準額</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57,600</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円を超えるため、</a:t>
            </a:r>
            <a:endPar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endParaRPr>
          </a:p>
          <a:p>
            <a:pPr algn="l"/>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基準額</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57,600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円</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-33,600</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円＝</a:t>
            </a:r>
            <a:r>
              <a:rPr kumimoji="1" lang="en-US" altLang="ja-JP" sz="1000" dirty="0" smtClean="0">
                <a:solidFill>
                  <a:schemeClr val="tx1"/>
                </a:solidFill>
                <a:latin typeface="HG丸ｺﾞｼｯｸM-PRO" panose="020F0600000000000000" pitchFamily="50" charset="-128"/>
                <a:ea typeface="HG丸ｺﾞｼｯｸM-PRO" panose="020F0600000000000000" pitchFamily="50" charset="-128"/>
              </a:rPr>
              <a:t>24,000</a:t>
            </a:r>
            <a:r>
              <a:rPr kumimoji="1" lang="ja-JP" altLang="en-US" sz="1000" dirty="0" smtClean="0">
                <a:solidFill>
                  <a:schemeClr val="tx1"/>
                </a:solidFill>
                <a:latin typeface="HG丸ｺﾞｼｯｸM-PRO" panose="020F0600000000000000" pitchFamily="50" charset="-128"/>
                <a:ea typeface="HG丸ｺﾞｼｯｸM-PRO" panose="020F0600000000000000" pitchFamily="50" charset="-128"/>
              </a:rPr>
              <a:t>円となります。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84904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テキスト ボックス 83"/>
          <p:cNvSpPr txBox="1"/>
          <p:nvPr/>
        </p:nvSpPr>
        <p:spPr>
          <a:xfrm>
            <a:off x="0" y="3655472"/>
            <a:ext cx="9144000" cy="2394085"/>
          </a:xfrm>
          <a:prstGeom prst="rect">
            <a:avLst/>
          </a:prstGeom>
          <a:solidFill>
            <a:schemeClr val="accent6">
              <a:lumMod val="20000"/>
              <a:lumOff val="80000"/>
            </a:schemeClr>
          </a:solidFill>
        </p:spPr>
        <p:txBody>
          <a:bodyPr wrap="square" rtlCol="0">
            <a:noAutofit/>
          </a:bodyPr>
          <a:lstStyle/>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400" b="1"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＜医療機関において行われること＞</a:t>
            </a:r>
            <a:endParaRPr kumimoji="1" lang="ja-JP" altLang="en-US" sz="1100" b="1" dirty="0">
              <a:latin typeface="メイリオ" panose="020B0604030504040204" pitchFamily="50" charset="-128"/>
              <a:ea typeface="メイリオ" panose="020B0604030504040204" pitchFamily="50" charset="-128"/>
            </a:endParaRPr>
          </a:p>
        </p:txBody>
      </p:sp>
      <p:sp>
        <p:nvSpPr>
          <p:cNvPr id="82" name="左矢印 81"/>
          <p:cNvSpPr/>
          <p:nvPr/>
        </p:nvSpPr>
        <p:spPr>
          <a:xfrm>
            <a:off x="160519" y="4795181"/>
            <a:ext cx="6342220" cy="334227"/>
          </a:xfrm>
          <a:prstGeom prst="leftArrow">
            <a:avLst>
              <a:gd name="adj1" fmla="val 59042"/>
              <a:gd name="adj2" fmla="val 63563"/>
            </a:avLst>
          </a:prstGeom>
          <a:solidFill>
            <a:schemeClr val="accent3">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kumimoji="1" lang="ja-JP" altLang="en-US" sz="1200" dirty="0" smtClean="0">
                <a:solidFill>
                  <a:schemeClr val="tx1"/>
                </a:solidFill>
                <a:latin typeface="メイリオ" panose="020B0604030504040204" pitchFamily="50" charset="-128"/>
                <a:ea typeface="メイリオ" panose="020B0604030504040204" pitchFamily="50" charset="-128"/>
              </a:rPr>
              <a:t>　　　　　　　　　１２か月</a:t>
            </a:r>
            <a:r>
              <a:rPr kumimoji="1" lang="ja-JP" altLang="en-US" sz="1200" dirty="0">
                <a:solidFill>
                  <a:schemeClr val="tx1"/>
                </a:solidFill>
                <a:latin typeface="メイリオ" panose="020B0604030504040204" pitchFamily="50" charset="-128"/>
                <a:ea typeface="メイリオ" panose="020B0604030504040204" pitchFamily="50" charset="-128"/>
              </a:rPr>
              <a:t>以内</a:t>
            </a: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61" name="テキスト ボックス 60"/>
          <p:cNvSpPr txBox="1"/>
          <p:nvPr/>
        </p:nvSpPr>
        <p:spPr>
          <a:xfrm>
            <a:off x="0" y="408507"/>
            <a:ext cx="9144000" cy="3254624"/>
          </a:xfrm>
          <a:prstGeom prst="rect">
            <a:avLst/>
          </a:prstGeom>
          <a:solidFill>
            <a:schemeClr val="accent1">
              <a:lumMod val="20000"/>
              <a:lumOff val="80000"/>
            </a:schemeClr>
          </a:solidFill>
        </p:spPr>
        <p:txBody>
          <a:bodyPr wrap="square" rtlCol="0">
            <a:noAutofit/>
          </a:bodyPr>
          <a:lstStyle/>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1100" b="1" dirty="0">
              <a:latin typeface="メイリオ" panose="020B0604030504040204" pitchFamily="50" charset="-128"/>
              <a:ea typeface="メイリオ" panose="020B0604030504040204" pitchFamily="50" charset="-128"/>
            </a:endParaRPr>
          </a:p>
          <a:p>
            <a:endParaRPr kumimoji="1" lang="en-US" altLang="ja-JP" sz="1100" b="1" dirty="0" smtClean="0">
              <a:latin typeface="メイリオ" panose="020B0604030504040204" pitchFamily="50" charset="-128"/>
              <a:ea typeface="メイリオ" panose="020B0604030504040204" pitchFamily="50" charset="-128"/>
            </a:endParaRPr>
          </a:p>
          <a:p>
            <a:endParaRPr kumimoji="1" lang="en-US" altLang="ja-JP" sz="400" b="1" dirty="0" smtClean="0">
              <a:latin typeface="メイリオ" panose="020B0604030504040204" pitchFamily="50" charset="-128"/>
              <a:ea typeface="メイリオ" panose="020B0604030504040204" pitchFamily="50" charset="-128"/>
            </a:endParaRPr>
          </a:p>
          <a:p>
            <a:endParaRPr kumimoji="1" lang="en-US" altLang="ja-JP" sz="400" b="1" dirty="0" smtClean="0">
              <a:latin typeface="メイリオ" panose="020B0604030504040204" pitchFamily="50" charset="-128"/>
              <a:ea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rPr>
              <a:t>＜医療機関において行われること＞</a:t>
            </a:r>
            <a:endParaRPr kumimoji="1" lang="ja-JP" altLang="en-US" sz="1100" b="1" dirty="0">
              <a:latin typeface="メイリオ" panose="020B0604030504040204" pitchFamily="50" charset="-128"/>
              <a:ea typeface="メイリオ" panose="020B0604030504040204" pitchFamily="50" charset="-128"/>
            </a:endParaRPr>
          </a:p>
        </p:txBody>
      </p:sp>
      <p:sp>
        <p:nvSpPr>
          <p:cNvPr id="2" name="左矢印 1"/>
          <p:cNvSpPr/>
          <p:nvPr/>
        </p:nvSpPr>
        <p:spPr>
          <a:xfrm>
            <a:off x="136048" y="1711059"/>
            <a:ext cx="8862821" cy="334227"/>
          </a:xfrm>
          <a:prstGeom prst="leftArrow">
            <a:avLst>
              <a:gd name="adj1" fmla="val 59042"/>
              <a:gd name="adj2" fmla="val 63563"/>
            </a:avLst>
          </a:prstGeom>
          <a:solidFill>
            <a:schemeClr val="accent3">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１２か月以内</a:t>
            </a: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smtClean="0">
                <a:solidFill>
                  <a:prstClr val="white"/>
                </a:solidFill>
                <a:latin typeface="メイリオ" panose="020B0604030504040204" pitchFamily="50" charset="-128"/>
                <a:ea typeface="メイリオ" panose="020B0604030504040204" pitchFamily="50" charset="-128"/>
              </a:rPr>
              <a:t>肝がん・重度肝硬変治療研究促進事業の見直しに伴う変更点</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0" y="3631664"/>
            <a:ext cx="1646004"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見直し後</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0" name="楕円 9"/>
          <p:cNvSpPr/>
          <p:nvPr/>
        </p:nvSpPr>
        <p:spPr>
          <a:xfrm>
            <a:off x="7028236" y="408506"/>
            <a:ext cx="1574478" cy="1409200"/>
          </a:xfrm>
          <a:prstGeom prst="ellipse">
            <a:avLst/>
          </a:prstGeom>
          <a:solidFill>
            <a:schemeClr val="accent1">
              <a:alpha val="9000"/>
            </a:schemeClr>
          </a:solidFill>
          <a:ln w="127000">
            <a:solidFill>
              <a:srgbClr val="FFFF00">
                <a:alpha val="50000"/>
              </a:srgbClr>
            </a:solidFill>
          </a:ln>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endParaRPr>
          </a:p>
        </p:txBody>
      </p:sp>
      <p:sp>
        <p:nvSpPr>
          <p:cNvPr id="11" name="フローチャート: 磁気ディスク 10"/>
          <p:cNvSpPr/>
          <p:nvPr/>
        </p:nvSpPr>
        <p:spPr>
          <a:xfrm>
            <a:off x="565140" y="1217812"/>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r>
              <a:rPr lang="en-US" altLang="ja-JP" sz="800" dirty="0" smtClean="0">
                <a:solidFill>
                  <a:schemeClr val="bg1">
                    <a:lumMod val="10000"/>
                  </a:schemeClr>
                </a:solidFill>
                <a:latin typeface="メイリオ" panose="020B0604030504040204" pitchFamily="50" charset="-128"/>
                <a:ea typeface="メイリオ" panose="020B0604030504040204" pitchFamily="50" charset="-128"/>
              </a:rPr>
              <a:t>※</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22" name="タイトル 1"/>
          <p:cNvSpPr txBox="1">
            <a:spLocks/>
          </p:cNvSpPr>
          <p:nvPr/>
        </p:nvSpPr>
        <p:spPr>
          <a:xfrm>
            <a:off x="417337" y="1445472"/>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入院１月目</a:t>
            </a:r>
            <a:endParaRPr lang="en-US" altLang="ja-JP"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23" name="タイトル 1"/>
          <p:cNvSpPr txBox="1">
            <a:spLocks/>
          </p:cNvSpPr>
          <p:nvPr/>
        </p:nvSpPr>
        <p:spPr>
          <a:xfrm>
            <a:off x="2478034" y="1423773"/>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入院２月目</a:t>
            </a:r>
            <a:endParaRPr lang="en-US" altLang="ja-JP"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24" name="タイトル 1"/>
          <p:cNvSpPr txBox="1">
            <a:spLocks/>
          </p:cNvSpPr>
          <p:nvPr/>
        </p:nvSpPr>
        <p:spPr>
          <a:xfrm>
            <a:off x="4666531" y="1419156"/>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入院３月目</a:t>
            </a:r>
            <a:endParaRPr lang="en-US" altLang="ja-JP"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25" name="タイトル 1"/>
          <p:cNvSpPr txBox="1">
            <a:spLocks/>
          </p:cNvSpPr>
          <p:nvPr/>
        </p:nvSpPr>
        <p:spPr>
          <a:xfrm>
            <a:off x="7179700" y="1424649"/>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入院４月目</a:t>
            </a:r>
            <a:endParaRPr lang="en-US" altLang="ja-JP" sz="1400" b="1" cap="none"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29" name="ストライプ矢印 28"/>
          <p:cNvSpPr/>
          <p:nvPr/>
        </p:nvSpPr>
        <p:spPr>
          <a:xfrm>
            <a:off x="1901712" y="1041642"/>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30" name="ストライプ矢印 29"/>
          <p:cNvSpPr/>
          <p:nvPr/>
        </p:nvSpPr>
        <p:spPr>
          <a:xfrm>
            <a:off x="4120416" y="1035057"/>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31" name="ストライプ矢印 30"/>
          <p:cNvSpPr/>
          <p:nvPr/>
        </p:nvSpPr>
        <p:spPr>
          <a:xfrm>
            <a:off x="6360143" y="1034000"/>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33" name="角丸四角形吹き出し 32"/>
          <p:cNvSpPr/>
          <p:nvPr/>
        </p:nvSpPr>
        <p:spPr>
          <a:xfrm>
            <a:off x="5899513" y="1353170"/>
            <a:ext cx="1349114" cy="509186"/>
          </a:xfrm>
          <a:prstGeom prst="wedgeRoundRectCallout">
            <a:avLst>
              <a:gd name="adj1" fmla="val -4962"/>
              <a:gd name="adj2" fmla="val -8727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r>
              <a:rPr lang="ja-JP" altLang="en-US" sz="900" dirty="0">
                <a:solidFill>
                  <a:schemeClr val="tx1"/>
                </a:solidFill>
                <a:latin typeface="HG丸ｺﾞｼｯｸM-PRO" panose="020F0600000000000000" pitchFamily="50" charset="-128"/>
                <a:ea typeface="HG丸ｺﾞｼｯｸM-PRO" panose="020F0600000000000000" pitchFamily="50" charset="-128"/>
              </a:rPr>
              <a:t>この間に、</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患者が</a:t>
            </a:r>
            <a:r>
              <a:rPr lang="ja-JP" altLang="en-US" sz="900" dirty="0">
                <a:solidFill>
                  <a:schemeClr val="tx1"/>
                </a:solidFill>
                <a:latin typeface="HG丸ｺﾞｼｯｸM-PRO" panose="020F0600000000000000" pitchFamily="50" charset="-128"/>
                <a:ea typeface="HG丸ｺﾞｼｯｸM-PRO" panose="020F0600000000000000" pitchFamily="50" charset="-128"/>
              </a:rPr>
              <a:t>都道府県に参加者証を</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申請し、交付</a:t>
            </a:r>
            <a:r>
              <a:rPr lang="ja-JP" altLang="en-US" sz="900" dirty="0">
                <a:solidFill>
                  <a:schemeClr val="tx1"/>
                </a:solidFill>
                <a:latin typeface="HG丸ｺﾞｼｯｸM-PRO" panose="020F0600000000000000" pitchFamily="50" charset="-128"/>
                <a:ea typeface="HG丸ｺﾞｼｯｸM-PRO" panose="020F0600000000000000" pitchFamily="50" charset="-128"/>
              </a:rPr>
              <a:t>を受ける</a:t>
            </a:r>
          </a:p>
        </p:txBody>
      </p:sp>
      <p:sp>
        <p:nvSpPr>
          <p:cNvPr id="48" name="正方形/長方形 47"/>
          <p:cNvSpPr/>
          <p:nvPr/>
        </p:nvSpPr>
        <p:spPr>
          <a:xfrm>
            <a:off x="0" y="341515"/>
            <a:ext cx="1646004"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現行</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6" name="タイトル 1"/>
          <p:cNvSpPr txBox="1">
            <a:spLocks/>
          </p:cNvSpPr>
          <p:nvPr/>
        </p:nvSpPr>
        <p:spPr>
          <a:xfrm>
            <a:off x="7202900" y="1802188"/>
            <a:ext cx="1306832" cy="618386"/>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600" b="1" cap="none" dirty="0" smtClean="0">
                <a:ln/>
                <a:solidFill>
                  <a:srgbClr val="FFFF00"/>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入院医療費の助成が可能！</a:t>
            </a:r>
            <a:endParaRPr lang="en-US" altLang="ja-JP" sz="1600" b="1" cap="none" dirty="0" smtClean="0">
              <a:ln/>
              <a:solidFill>
                <a:srgbClr val="FFFF00"/>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p:txBody>
      </p:sp>
      <p:cxnSp>
        <p:nvCxnSpPr>
          <p:cNvPr id="62" name="直線矢印コネクタ 61"/>
          <p:cNvCxnSpPr/>
          <p:nvPr/>
        </p:nvCxnSpPr>
        <p:spPr>
          <a:xfrm flipV="1">
            <a:off x="276171" y="2300715"/>
            <a:ext cx="1469237" cy="1882"/>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タイトル 1"/>
          <p:cNvSpPr txBox="1">
            <a:spLocks/>
          </p:cNvSpPr>
          <p:nvPr/>
        </p:nvSpPr>
        <p:spPr>
          <a:xfrm>
            <a:off x="337383" y="2335230"/>
            <a:ext cx="2253417" cy="408165"/>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indent="-180975"/>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①都道府県が作成したリーフレットを患者に配布し、事業を紹介</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p:txBody>
      </p:sp>
      <p:cxnSp>
        <p:nvCxnSpPr>
          <p:cNvPr id="64" name="直線矢印コネクタ 63"/>
          <p:cNvCxnSpPr/>
          <p:nvPr/>
        </p:nvCxnSpPr>
        <p:spPr>
          <a:xfrm>
            <a:off x="276171" y="2997456"/>
            <a:ext cx="8757598" cy="0"/>
          </a:xfrm>
          <a:prstGeom prst="straightConnector1">
            <a:avLst/>
          </a:prstGeom>
          <a:ln w="25400">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65" name="タイトル 1"/>
          <p:cNvSpPr txBox="1">
            <a:spLocks/>
          </p:cNvSpPr>
          <p:nvPr/>
        </p:nvSpPr>
        <p:spPr>
          <a:xfrm>
            <a:off x="832672" y="2998704"/>
            <a:ext cx="7154587" cy="215194"/>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③入院記録票に、カウントされた月・助成対象の月の入院医療費等について記載</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（退院時又は月</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末</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a:t>
            </a:r>
            <a:endParaRPr lang="ja-JP" altLang="en-US" sz="900" dirty="0">
              <a:solidFill>
                <a:schemeClr val="bg1">
                  <a:lumMod val="10000"/>
                </a:schemeClr>
              </a:solidFill>
              <a:latin typeface="メイリオ" panose="020B0604030504040204" pitchFamily="50" charset="-128"/>
              <a:ea typeface="メイリオ" panose="020B0604030504040204" pitchFamily="50" charset="-128"/>
            </a:endParaRPr>
          </a:p>
        </p:txBody>
      </p:sp>
      <p:cxnSp>
        <p:nvCxnSpPr>
          <p:cNvPr id="66" name="直線矢印コネクタ 65"/>
          <p:cNvCxnSpPr/>
          <p:nvPr/>
        </p:nvCxnSpPr>
        <p:spPr>
          <a:xfrm>
            <a:off x="4671774" y="2484708"/>
            <a:ext cx="1446453" cy="0"/>
          </a:xfrm>
          <a:prstGeom prst="straightConnector1">
            <a:avLst/>
          </a:prstGeom>
          <a:ln w="25400" cmpd="dbl">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7" name="タイトル 1"/>
          <p:cNvSpPr txBox="1">
            <a:spLocks/>
          </p:cNvSpPr>
          <p:nvPr/>
        </p:nvSpPr>
        <p:spPr>
          <a:xfrm>
            <a:off x="4058982" y="2559364"/>
            <a:ext cx="2588896" cy="422255"/>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④臨床</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調査個人票</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を記載して患者に交付</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pPr algn="ct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（退院時又</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は月末）</a:t>
            </a:r>
          </a:p>
          <a:p>
            <a:pPr algn="ct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p:txBody>
      </p:sp>
      <p:cxnSp>
        <p:nvCxnSpPr>
          <p:cNvPr id="68" name="直線矢印コネクタ 67"/>
          <p:cNvCxnSpPr/>
          <p:nvPr/>
        </p:nvCxnSpPr>
        <p:spPr>
          <a:xfrm>
            <a:off x="6818293" y="3249792"/>
            <a:ext cx="2215476" cy="0"/>
          </a:xfrm>
          <a:prstGeom prst="straightConnector1">
            <a:avLst/>
          </a:prstGeom>
          <a:ln w="25400" cmpd="dbl">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69" name="タイトル 1"/>
          <p:cNvSpPr txBox="1">
            <a:spLocks/>
          </p:cNvSpPr>
          <p:nvPr/>
        </p:nvSpPr>
        <p:spPr>
          <a:xfrm>
            <a:off x="6818293" y="3278174"/>
            <a:ext cx="2199498" cy="424111"/>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・参加者証</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確認</a:t>
            </a:r>
            <a:endParaRPr lang="en-US" altLang="ja-JP" sz="500" dirty="0" smtClean="0">
              <a:solidFill>
                <a:schemeClr val="bg1">
                  <a:lumMod val="10000"/>
                </a:schemeClr>
              </a:solidFill>
              <a:latin typeface="メイリオ" panose="020B0604030504040204" pitchFamily="50" charset="-128"/>
              <a:ea typeface="メイリオ" panose="020B0604030504040204" pitchFamily="50" charset="-128"/>
            </a:endParaRPr>
          </a:p>
          <a:p>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・患者は窓口で１万円を支払う</a:t>
            </a:r>
            <a:endParaRPr lang="ja-JP" altLang="en-US" sz="9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0" name="タイトル 1"/>
          <p:cNvSpPr txBox="1">
            <a:spLocks/>
          </p:cNvSpPr>
          <p:nvPr/>
        </p:nvSpPr>
        <p:spPr>
          <a:xfrm>
            <a:off x="160518" y="2743394"/>
            <a:ext cx="1856541" cy="333316"/>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②入院</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記録票</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を患者に交付</a:t>
            </a:r>
            <a:endParaRPr lang="ja-JP" altLang="en-US" sz="1100" dirty="0">
              <a:solidFill>
                <a:schemeClr val="bg1">
                  <a:lumMod val="10000"/>
                </a:schemeClr>
              </a:solidFill>
              <a:latin typeface="メイリオ" panose="020B0604030504040204" pitchFamily="50" charset="-128"/>
              <a:ea typeface="メイリオ" panose="020B0604030504040204" pitchFamily="50" charset="-128"/>
            </a:endParaRPr>
          </a:p>
        </p:txBody>
      </p:sp>
      <p:cxnSp>
        <p:nvCxnSpPr>
          <p:cNvPr id="71" name="直線矢印コネクタ 70"/>
          <p:cNvCxnSpPr/>
          <p:nvPr/>
        </p:nvCxnSpPr>
        <p:spPr>
          <a:xfrm>
            <a:off x="276171" y="2743395"/>
            <a:ext cx="1469237" cy="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フローチャート: 磁気ディスク 71"/>
          <p:cNvSpPr/>
          <p:nvPr/>
        </p:nvSpPr>
        <p:spPr>
          <a:xfrm>
            <a:off x="7375005" y="1217812"/>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3" name="フローチャート: 磁気ディスク 72"/>
          <p:cNvSpPr/>
          <p:nvPr/>
        </p:nvSpPr>
        <p:spPr>
          <a:xfrm>
            <a:off x="7375005" y="982834"/>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4" name="フローチャート: 磁気ディスク 73"/>
          <p:cNvSpPr/>
          <p:nvPr/>
        </p:nvSpPr>
        <p:spPr>
          <a:xfrm>
            <a:off x="7375005" y="753518"/>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３</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5" name="フローチャート: 磁気ディスク 74"/>
          <p:cNvSpPr/>
          <p:nvPr/>
        </p:nvSpPr>
        <p:spPr>
          <a:xfrm>
            <a:off x="7375005" y="527345"/>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４</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6" name="フローチャート: 磁気ディスク 75"/>
          <p:cNvSpPr/>
          <p:nvPr/>
        </p:nvSpPr>
        <p:spPr>
          <a:xfrm>
            <a:off x="4913690" y="1217812"/>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7" name="フローチャート: 磁気ディスク 76"/>
          <p:cNvSpPr/>
          <p:nvPr/>
        </p:nvSpPr>
        <p:spPr>
          <a:xfrm>
            <a:off x="4913690" y="982834"/>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78" name="フローチャート: 磁気ディスク 77"/>
          <p:cNvSpPr/>
          <p:nvPr/>
        </p:nvSpPr>
        <p:spPr>
          <a:xfrm>
            <a:off x="4913690" y="753518"/>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３</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80" name="フローチャート: 磁気ディスク 79"/>
          <p:cNvSpPr/>
          <p:nvPr/>
        </p:nvSpPr>
        <p:spPr>
          <a:xfrm>
            <a:off x="2679686" y="1217812"/>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81" name="フローチャート: 磁気ディスク 80"/>
          <p:cNvSpPr/>
          <p:nvPr/>
        </p:nvSpPr>
        <p:spPr>
          <a:xfrm>
            <a:off x="2679686" y="982834"/>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85" name="楕円 84"/>
          <p:cNvSpPr/>
          <p:nvPr/>
        </p:nvSpPr>
        <p:spPr>
          <a:xfrm>
            <a:off x="4607763" y="3559917"/>
            <a:ext cx="1574478" cy="1409200"/>
          </a:xfrm>
          <a:prstGeom prst="ellipse">
            <a:avLst/>
          </a:prstGeom>
          <a:solidFill>
            <a:schemeClr val="accent1">
              <a:alpha val="9000"/>
            </a:schemeClr>
          </a:solidFill>
          <a:ln w="127000">
            <a:solidFill>
              <a:schemeClr val="accent2">
                <a:alpha val="50000"/>
              </a:schemeClr>
            </a:solidFill>
          </a:ln>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dirty="0">
              <a:solidFill>
                <a:schemeClr val="accent2"/>
              </a:solidFill>
              <a:latin typeface="メイリオ" panose="020B0604030504040204" pitchFamily="50" charset="-128"/>
              <a:ea typeface="メイリオ" panose="020B0604030504040204" pitchFamily="50" charset="-128"/>
            </a:endParaRPr>
          </a:p>
        </p:txBody>
      </p:sp>
      <p:sp>
        <p:nvSpPr>
          <p:cNvPr id="86" name="フローチャート: 磁気ディスク 85"/>
          <p:cNvSpPr/>
          <p:nvPr/>
        </p:nvSpPr>
        <p:spPr>
          <a:xfrm>
            <a:off x="565140" y="4259045"/>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r>
              <a:rPr lang="en-US" altLang="ja-JP" sz="800" dirty="0" smtClean="0">
                <a:solidFill>
                  <a:schemeClr val="bg1">
                    <a:lumMod val="10000"/>
                  </a:schemeClr>
                </a:solidFill>
                <a:latin typeface="メイリオ" panose="020B0604030504040204" pitchFamily="50" charset="-128"/>
                <a:ea typeface="メイリオ" panose="020B0604030504040204" pitchFamily="50" charset="-128"/>
              </a:rPr>
              <a:t>※</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92" name="ストライプ矢印 91"/>
          <p:cNvSpPr/>
          <p:nvPr/>
        </p:nvSpPr>
        <p:spPr>
          <a:xfrm>
            <a:off x="1901712" y="4082875"/>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93" name="ストライプ矢印 92"/>
          <p:cNvSpPr/>
          <p:nvPr/>
        </p:nvSpPr>
        <p:spPr>
          <a:xfrm>
            <a:off x="4120416" y="4076290"/>
            <a:ext cx="381770" cy="141852"/>
          </a:xfrm>
          <a:prstGeom prst="stripedRightArrow">
            <a:avLst>
              <a:gd name="adj1" fmla="val 41684"/>
              <a:gd name="adj2" fmla="val 66825"/>
            </a:avLst>
          </a:prstGeom>
          <a:solidFill>
            <a:schemeClr val="tx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95" name="角丸四角形吹き出し 94"/>
          <p:cNvSpPr/>
          <p:nvPr/>
        </p:nvSpPr>
        <p:spPr>
          <a:xfrm>
            <a:off x="3688291" y="4335131"/>
            <a:ext cx="1167340" cy="509186"/>
          </a:xfrm>
          <a:prstGeom prst="wedgeRoundRectCallout">
            <a:avLst>
              <a:gd name="adj1" fmla="val -4962"/>
              <a:gd name="adj2" fmla="val -87272"/>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この間に、</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患者が</a:t>
            </a:r>
            <a:r>
              <a:rPr lang="ja-JP" altLang="en-US" sz="900" dirty="0">
                <a:solidFill>
                  <a:schemeClr val="tx1"/>
                </a:solidFill>
                <a:latin typeface="HG丸ｺﾞｼｯｸM-PRO" panose="020F0600000000000000" pitchFamily="50" charset="-128"/>
                <a:ea typeface="HG丸ｺﾞｼｯｸM-PRO" panose="020F0600000000000000" pitchFamily="50" charset="-128"/>
              </a:rPr>
              <a:t>都道府県に参加者証を</a:t>
            </a:r>
            <a:r>
              <a:rPr lang="ja-JP" altLang="en-US" sz="900" dirty="0" smtClean="0">
                <a:solidFill>
                  <a:schemeClr val="tx1"/>
                </a:solidFill>
                <a:latin typeface="HG丸ｺﾞｼｯｸM-PRO" panose="020F0600000000000000" pitchFamily="50" charset="-128"/>
                <a:ea typeface="HG丸ｺﾞｼｯｸM-PRO" panose="020F0600000000000000" pitchFamily="50" charset="-128"/>
              </a:rPr>
              <a:t>申請、交付</a:t>
            </a:r>
            <a:r>
              <a:rPr lang="ja-JP" altLang="en-US" sz="900" dirty="0">
                <a:solidFill>
                  <a:schemeClr val="tx1"/>
                </a:solidFill>
                <a:latin typeface="HG丸ｺﾞｼｯｸM-PRO" panose="020F0600000000000000" pitchFamily="50" charset="-128"/>
                <a:ea typeface="HG丸ｺﾞｼｯｸM-PRO" panose="020F0600000000000000" pitchFamily="50" charset="-128"/>
              </a:rPr>
              <a:t>を受ける</a:t>
            </a:r>
          </a:p>
        </p:txBody>
      </p:sp>
      <p:sp>
        <p:nvSpPr>
          <p:cNvPr id="101" name="フローチャート: 磁気ディスク 100"/>
          <p:cNvSpPr/>
          <p:nvPr/>
        </p:nvSpPr>
        <p:spPr>
          <a:xfrm>
            <a:off x="4913690" y="4259045"/>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2" name="フローチャート: 磁気ディスク 101"/>
          <p:cNvSpPr/>
          <p:nvPr/>
        </p:nvSpPr>
        <p:spPr>
          <a:xfrm>
            <a:off x="4913690" y="4024067"/>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3" name="フローチャート: 磁気ディスク 102"/>
          <p:cNvSpPr/>
          <p:nvPr/>
        </p:nvSpPr>
        <p:spPr>
          <a:xfrm>
            <a:off x="4913690" y="3794751"/>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３</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4" name="フローチャート: 磁気ディスク 103"/>
          <p:cNvSpPr/>
          <p:nvPr/>
        </p:nvSpPr>
        <p:spPr>
          <a:xfrm>
            <a:off x="2679686" y="4259045"/>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１回目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05" name="フローチャート: 磁気ディスク 104"/>
          <p:cNvSpPr/>
          <p:nvPr/>
        </p:nvSpPr>
        <p:spPr>
          <a:xfrm>
            <a:off x="2679686" y="4024067"/>
            <a:ext cx="962623" cy="284635"/>
          </a:xfrm>
          <a:prstGeom prst="flowChartMagneticDisk">
            <a:avLst/>
          </a:prstGeom>
          <a:gradFill>
            <a:gsLst>
              <a:gs pos="0">
                <a:schemeClr val="bg1"/>
              </a:gs>
              <a:gs pos="50000">
                <a:schemeClr val="bg1">
                  <a:lumMod val="95000"/>
                </a:schemeClr>
              </a:gs>
              <a:gs pos="100000">
                <a:schemeClr val="bg1">
                  <a:lumMod val="85000"/>
                </a:schemeClr>
              </a:gs>
            </a:gsLst>
          </a:gradFill>
          <a:ln>
            <a:solidFill>
              <a:schemeClr val="bg1">
                <a:lumMod val="1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r>
              <a:rPr lang="ja-JP" altLang="en-US" sz="8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回目</a:t>
            </a:r>
            <a:r>
              <a:rPr lang="ja-JP" altLang="en-US" sz="8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800" dirty="0" smtClean="0">
                <a:solidFill>
                  <a:schemeClr val="bg1">
                    <a:lumMod val="10000"/>
                  </a:schemeClr>
                </a:solidFill>
                <a:latin typeface="メイリオ" panose="020B0604030504040204" pitchFamily="50" charset="-128"/>
                <a:ea typeface="メイリオ" panose="020B0604030504040204" pitchFamily="50" charset="-128"/>
              </a:rPr>
              <a:t>ｶｳﾝﾄ</a:t>
            </a:r>
            <a:endParaRPr lang="en-US" altLang="ja-JP" sz="8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87" name="タイトル 1"/>
          <p:cNvSpPr txBox="1">
            <a:spLocks/>
          </p:cNvSpPr>
          <p:nvPr/>
        </p:nvSpPr>
        <p:spPr>
          <a:xfrm>
            <a:off x="348305" y="4576658"/>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入院又は通院</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１月目</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106" name="タイトル 1"/>
          <p:cNvSpPr txBox="1">
            <a:spLocks/>
          </p:cNvSpPr>
          <p:nvPr/>
        </p:nvSpPr>
        <p:spPr>
          <a:xfrm>
            <a:off x="2436326" y="4570006"/>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入院又は通院</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r>
              <a:rPr lang="ja-JP" altLang="en-US" sz="1200" b="1" cap="none" dirty="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２</a:t>
            </a: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月目</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107" name="タイトル 1"/>
          <p:cNvSpPr txBox="1">
            <a:spLocks/>
          </p:cNvSpPr>
          <p:nvPr/>
        </p:nvSpPr>
        <p:spPr>
          <a:xfrm>
            <a:off x="4673587" y="4576658"/>
            <a:ext cx="1373798" cy="438583"/>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入院又は通院</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ctr"/>
            <a:r>
              <a:rPr lang="ja-JP" altLang="en-US" sz="1200" b="1" cap="none" dirty="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３</a:t>
            </a:r>
            <a:r>
              <a:rPr lang="ja-JP" altLang="en-US"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rPr>
              <a:t>月目</a:t>
            </a:r>
            <a:endParaRPr lang="en-US" altLang="ja-JP" sz="1200" b="1" cap="none" dirty="0" smtClean="0">
              <a:ln w="6600">
                <a:solidFill>
                  <a:schemeClr val="accent2"/>
                </a:solidFill>
                <a:prstDash val="solid"/>
              </a:ln>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108" name="タイトル 1"/>
          <p:cNvSpPr txBox="1">
            <a:spLocks/>
          </p:cNvSpPr>
          <p:nvPr/>
        </p:nvSpPr>
        <p:spPr>
          <a:xfrm>
            <a:off x="4401886" y="3326196"/>
            <a:ext cx="2084321" cy="673456"/>
          </a:xfrm>
          <a:prstGeom prst="rect">
            <a:avLst/>
          </a:prstGeom>
          <a:noFill/>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600" b="1" cap="none" dirty="0" smtClean="0">
                <a:ln/>
                <a:solidFill>
                  <a:schemeClr val="accent2"/>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rPr>
              <a:t>医療費の助成が可能！</a:t>
            </a:r>
            <a:endParaRPr lang="en-US" altLang="ja-JP" sz="1600" b="1" cap="none" dirty="0" smtClean="0">
              <a:ln/>
              <a:solidFill>
                <a:schemeClr val="accent2"/>
              </a:solidFill>
              <a:effectLst>
                <a:glow rad="228600">
                  <a:schemeClr val="accent1">
                    <a:satMod val="175000"/>
                    <a:alpha val="40000"/>
                  </a:schemeClr>
                </a:glow>
              </a:effectLst>
              <a:latin typeface="メイリオ" panose="020B0604030504040204" pitchFamily="50" charset="-128"/>
              <a:ea typeface="メイリオ" panose="020B0604030504040204" pitchFamily="50" charset="-128"/>
            </a:endParaRPr>
          </a:p>
        </p:txBody>
      </p:sp>
      <p:cxnSp>
        <p:nvCxnSpPr>
          <p:cNvPr id="109" name="直線矢印コネクタ 108"/>
          <p:cNvCxnSpPr/>
          <p:nvPr/>
        </p:nvCxnSpPr>
        <p:spPr>
          <a:xfrm>
            <a:off x="278504" y="5362553"/>
            <a:ext cx="1443599" cy="22"/>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1" name="直線矢印コネクタ 110"/>
          <p:cNvCxnSpPr/>
          <p:nvPr/>
        </p:nvCxnSpPr>
        <p:spPr>
          <a:xfrm>
            <a:off x="252866" y="5543745"/>
            <a:ext cx="1469237" cy="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2" name="直線矢印コネクタ 111"/>
          <p:cNvCxnSpPr/>
          <p:nvPr/>
        </p:nvCxnSpPr>
        <p:spPr>
          <a:xfrm>
            <a:off x="2405379" y="5225783"/>
            <a:ext cx="1446453" cy="0"/>
          </a:xfrm>
          <a:prstGeom prst="straightConnector1">
            <a:avLst/>
          </a:prstGeom>
          <a:ln w="25400" cmpd="dbl">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a:off x="276171" y="5801478"/>
            <a:ext cx="6226567" cy="0"/>
          </a:xfrm>
          <a:prstGeom prst="straightConnector1">
            <a:avLst/>
          </a:prstGeom>
          <a:ln w="25400">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15" name="タイトル 1"/>
          <p:cNvSpPr txBox="1">
            <a:spLocks/>
          </p:cNvSpPr>
          <p:nvPr/>
        </p:nvSpPr>
        <p:spPr>
          <a:xfrm>
            <a:off x="394801" y="5337430"/>
            <a:ext cx="586274" cy="225101"/>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indent="-180975"/>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①同上</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p:txBody>
      </p:sp>
      <p:sp>
        <p:nvSpPr>
          <p:cNvPr id="116" name="タイトル 1"/>
          <p:cNvSpPr txBox="1">
            <a:spLocks/>
          </p:cNvSpPr>
          <p:nvPr/>
        </p:nvSpPr>
        <p:spPr>
          <a:xfrm>
            <a:off x="215773" y="5562531"/>
            <a:ext cx="1679681" cy="333316"/>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②医療記録票を患者に交付</a:t>
            </a:r>
            <a:endParaRPr lang="ja-JP" altLang="en-US" sz="11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17" name="タイトル 1"/>
          <p:cNvSpPr txBox="1">
            <a:spLocks/>
          </p:cNvSpPr>
          <p:nvPr/>
        </p:nvSpPr>
        <p:spPr>
          <a:xfrm>
            <a:off x="2436326" y="5261010"/>
            <a:ext cx="1415506" cy="422255"/>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④臨床</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調査個人票</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を</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記載して患者に交付</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p:txBody>
      </p:sp>
      <p:sp>
        <p:nvSpPr>
          <p:cNvPr id="118" name="タイトル 1"/>
          <p:cNvSpPr txBox="1">
            <a:spLocks/>
          </p:cNvSpPr>
          <p:nvPr/>
        </p:nvSpPr>
        <p:spPr>
          <a:xfrm>
            <a:off x="90128" y="5810443"/>
            <a:ext cx="6781955" cy="215194"/>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③医療記録票に、カウントされた月・助成対象の月の医療費等について記載</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（退院時、通院時又は月</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末</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a:t>
            </a:r>
            <a:endParaRPr lang="ja-JP" altLang="en-US" sz="90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19" name="タイトル 1"/>
          <p:cNvSpPr txBox="1">
            <a:spLocks/>
          </p:cNvSpPr>
          <p:nvPr/>
        </p:nvSpPr>
        <p:spPr>
          <a:xfrm>
            <a:off x="4437529" y="5278895"/>
            <a:ext cx="4679576" cy="567557"/>
          </a:xfrm>
          <a:prstGeom prst="rect">
            <a:avLst/>
          </a:prstGeom>
          <a:noFill/>
          <a:effectLst/>
        </p:spPr>
        <p:txBody>
          <a:bodyPr vert="horz" lIns="0" tIns="45720" rIns="0" bIns="45720" rtlCol="0" anchor="t">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・参加者証</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の</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確認</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（入院及び通院時）</a:t>
            </a:r>
          </a:p>
          <a:p>
            <a:pPr marL="2600325" indent="-2600325"/>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・入院の場合、患者は窓口で１万円を支払う。</a:t>
            </a:r>
            <a:r>
              <a:rPr lang="en-US" altLang="ja-JP" sz="11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１</a:t>
            </a:r>
            <a:endParaRPr lang="en-US" altLang="ja-JP" sz="1100" dirty="0" smtClean="0">
              <a:solidFill>
                <a:schemeClr val="bg1">
                  <a:lumMod val="10000"/>
                </a:schemeClr>
              </a:solidFill>
              <a:latin typeface="メイリオ" panose="020B0604030504040204" pitchFamily="50" charset="-128"/>
              <a:ea typeface="メイリオ" panose="020B0604030504040204" pitchFamily="50" charset="-128"/>
            </a:endParaRPr>
          </a:p>
          <a:p>
            <a:pPr marL="2600325" indent="-2600325"/>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・通院の</a:t>
            </a:r>
            <a:r>
              <a:rPr lang="ja-JP" altLang="en-US" sz="1100" dirty="0">
                <a:solidFill>
                  <a:schemeClr val="bg1">
                    <a:lumMod val="10000"/>
                  </a:schemeClr>
                </a:solidFill>
                <a:latin typeface="メイリオ" panose="020B0604030504040204" pitchFamily="50" charset="-128"/>
                <a:ea typeface="メイリオ" panose="020B0604030504040204" pitchFamily="50" charset="-128"/>
              </a:rPr>
              <a:t>場合、患者は窓口</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で一部負担金（３割等の金額）を支払う。</a:t>
            </a:r>
            <a:r>
              <a:rPr lang="en-US" altLang="ja-JP" sz="11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100" dirty="0" smtClean="0">
                <a:solidFill>
                  <a:schemeClr val="bg1">
                    <a:lumMod val="10000"/>
                  </a:schemeClr>
                </a:solidFill>
                <a:latin typeface="メイリオ" panose="020B0604030504040204" pitchFamily="50" charset="-128"/>
                <a:ea typeface="メイリオ" panose="020B0604030504040204" pitchFamily="50" charset="-128"/>
              </a:rPr>
              <a:t>２</a:t>
            </a:r>
            <a:endParaRPr lang="ja-JP" altLang="en-US" sz="900" dirty="0">
              <a:solidFill>
                <a:schemeClr val="bg1">
                  <a:lumMod val="10000"/>
                </a:schemeClr>
              </a:solidFill>
              <a:latin typeface="メイリオ" panose="020B0604030504040204" pitchFamily="50" charset="-128"/>
              <a:ea typeface="メイリオ" panose="020B0604030504040204" pitchFamily="50" charset="-128"/>
            </a:endParaRPr>
          </a:p>
        </p:txBody>
      </p:sp>
      <p:cxnSp>
        <p:nvCxnSpPr>
          <p:cNvPr id="120" name="直線矢印コネクタ 119"/>
          <p:cNvCxnSpPr/>
          <p:nvPr/>
        </p:nvCxnSpPr>
        <p:spPr>
          <a:xfrm>
            <a:off x="4502186" y="5225783"/>
            <a:ext cx="2000552" cy="0"/>
          </a:xfrm>
          <a:prstGeom prst="straightConnector1">
            <a:avLst/>
          </a:prstGeom>
          <a:ln w="25400" cmpd="dbl">
            <a:solidFill>
              <a:schemeClr val="tx1"/>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21" name="タイトル 1"/>
          <p:cNvSpPr txBox="1">
            <a:spLocks/>
          </p:cNvSpPr>
          <p:nvPr/>
        </p:nvSpPr>
        <p:spPr>
          <a:xfrm>
            <a:off x="6786227" y="3828440"/>
            <a:ext cx="2218466" cy="732734"/>
          </a:xfrm>
          <a:prstGeom prst="rect">
            <a:avLst/>
          </a:prstGeom>
          <a:noFill/>
          <a:ln>
            <a:solidFill>
              <a:schemeClr val="tx1"/>
            </a:solidFill>
            <a:prstDash val="dash"/>
          </a:ln>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indent="-180975"/>
            <a:r>
              <a:rPr lang="en-US" altLang="ja-JP" sz="9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１：入院の場合で参加者証の提示がないとき</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は、患者は窓口で一部負担金（３割等の金額）を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支払い、後日</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都道府県に</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償還</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払いの請求</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行う。</a:t>
            </a:r>
            <a:endParaRPr lang="ja-JP" altLang="en-US" sz="105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123" name="大かっこ 122"/>
          <p:cNvSpPr/>
          <p:nvPr/>
        </p:nvSpPr>
        <p:spPr>
          <a:xfrm>
            <a:off x="97288" y="6083497"/>
            <a:ext cx="8953142" cy="723196"/>
          </a:xfrm>
          <a:prstGeom prst="bracketPair">
            <a:avLst>
              <a:gd name="adj" fmla="val 10167"/>
            </a:avLst>
          </a:prstGeom>
          <a:solidFill>
            <a:schemeClr val="bg1">
              <a:lumMod val="95000"/>
            </a:schemeClr>
          </a:solidFill>
          <a:ln w="127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t" anchorCtr="0"/>
          <a:lstStyle/>
          <a:p>
            <a:r>
              <a:rPr lang="en-US" altLang="ja-JP" sz="10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　月数</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のカウント</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方法</a:t>
            </a:r>
            <a:r>
              <a:rPr lang="en-US" altLang="ja-JP" sz="1000" dirty="0" smtClean="0">
                <a:solidFill>
                  <a:schemeClr val="bg1">
                    <a:lumMod val="10000"/>
                  </a:schemeClr>
                </a:solidFill>
                <a:latin typeface="メイリオ" panose="020B0604030504040204" pitchFamily="50" charset="-128"/>
                <a:ea typeface="メイリオ" panose="020B0604030504040204" pitchFamily="50" charset="-128"/>
              </a:rPr>
              <a:t/>
            </a:r>
            <a:br>
              <a:rPr lang="en-US" altLang="ja-JP" sz="1000" dirty="0" smtClean="0">
                <a:solidFill>
                  <a:schemeClr val="bg1">
                    <a:lumMod val="10000"/>
                  </a:schemeClr>
                </a:solidFill>
                <a:latin typeface="メイリオ" panose="020B0604030504040204" pitchFamily="50" charset="-128"/>
                <a:ea typeface="メイリオ" panose="020B0604030504040204" pitchFamily="50" charset="-128"/>
              </a:rPr>
            </a:b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　肝</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がん</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や重度肝</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硬変</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の医療費</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の自己負担額（１割～３割）が高額療養費算定基準額</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を超えた月数。</a:t>
            </a:r>
            <a:endParaRPr lang="en-US" altLang="ja-JP" sz="1000" dirty="0" smtClean="0">
              <a:solidFill>
                <a:schemeClr val="bg1">
                  <a:lumMod val="10000"/>
                </a:schemeClr>
              </a:solidFill>
              <a:latin typeface="メイリオ" panose="020B0604030504040204" pitchFamily="50" charset="-128"/>
              <a:ea typeface="メイリオ" panose="020B0604030504040204" pitchFamily="50" charset="-128"/>
            </a:endParaRPr>
          </a:p>
          <a:p>
            <a:pPr marL="357188" indent="-357188"/>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　👉　</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カウントできる期間は、その月を含む過去</a:t>
            </a:r>
            <a:r>
              <a:rPr lang="en-US" altLang="ja-JP" sz="1000" dirty="0">
                <a:solidFill>
                  <a:schemeClr val="bg1">
                    <a:lumMod val="10000"/>
                  </a:schemeClr>
                </a:solidFill>
                <a:latin typeface="メイリオ" panose="020B0604030504040204" pitchFamily="50" charset="-128"/>
                <a:ea typeface="メイリオ" panose="020B0604030504040204" pitchFamily="50" charset="-128"/>
              </a:rPr>
              <a:t>12</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月</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以内。その</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月を含む過去</a:t>
            </a:r>
            <a:r>
              <a:rPr lang="en-US" altLang="ja-JP" sz="1000" dirty="0">
                <a:solidFill>
                  <a:schemeClr val="bg1">
                    <a:lumMod val="10000"/>
                  </a:schemeClr>
                </a:solidFill>
                <a:latin typeface="メイリオ" panose="020B0604030504040204" pitchFamily="50" charset="-128"/>
                <a:ea typeface="メイリオ" panose="020B0604030504040204" pitchFamily="50" charset="-128"/>
              </a:rPr>
              <a:t>12</a:t>
            </a:r>
            <a:r>
              <a:rPr lang="ja-JP" altLang="en-US" sz="1000" dirty="0">
                <a:solidFill>
                  <a:schemeClr val="bg1">
                    <a:lumMod val="10000"/>
                  </a:schemeClr>
                </a:solidFill>
                <a:latin typeface="メイリオ" panose="020B0604030504040204" pitchFamily="50" charset="-128"/>
                <a:ea typeface="メイリオ" panose="020B0604030504040204" pitchFamily="50" charset="-128"/>
              </a:rPr>
              <a:t>月以内で</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あれば、</a:t>
            </a:r>
            <a:endParaRPr lang="en-US" altLang="ja-JP" sz="1000" dirty="0" smtClean="0">
              <a:solidFill>
                <a:schemeClr val="bg1">
                  <a:lumMod val="10000"/>
                </a:schemeClr>
              </a:solidFill>
              <a:latin typeface="メイリオ" panose="020B0604030504040204" pitchFamily="50" charset="-128"/>
              <a:ea typeface="メイリオ" panose="020B0604030504040204" pitchFamily="50" charset="-128"/>
            </a:endParaRPr>
          </a:p>
          <a:p>
            <a:pPr indent="265113"/>
            <a:r>
              <a:rPr lang="ja-JP" altLang="en-US" sz="1000" b="1" dirty="0" smtClean="0">
                <a:solidFill>
                  <a:srgbClr val="FF0000"/>
                </a:solidFill>
                <a:latin typeface="メイリオ" panose="020B0604030504040204" pitchFamily="50" charset="-128"/>
                <a:ea typeface="メイリオ" panose="020B0604030504040204" pitchFamily="50" charset="-128"/>
              </a:rPr>
              <a:t>連続していなくても</a:t>
            </a:r>
            <a:r>
              <a:rPr lang="ja-JP" altLang="en-US" sz="1000" b="1" dirty="0">
                <a:solidFill>
                  <a:srgbClr val="FF0000"/>
                </a:solidFill>
                <a:latin typeface="メイリオ" panose="020B0604030504040204" pitchFamily="50" charset="-128"/>
                <a:ea typeface="メイリオ" panose="020B0604030504040204" pitchFamily="50" charset="-128"/>
              </a:rPr>
              <a:t>可</a:t>
            </a:r>
            <a:r>
              <a:rPr lang="ja-JP" altLang="en-US" sz="1000" dirty="0" smtClean="0">
                <a:solidFill>
                  <a:schemeClr val="bg1">
                    <a:lumMod val="10000"/>
                  </a:schemeClr>
                </a:solidFill>
                <a:latin typeface="メイリオ" panose="020B0604030504040204" pitchFamily="50" charset="-128"/>
                <a:ea typeface="メイリオ" panose="020B0604030504040204" pitchFamily="50" charset="-128"/>
              </a:rPr>
              <a:t>。</a:t>
            </a:r>
            <a:endParaRPr lang="en-US" altLang="ja-JP" sz="1000" dirty="0">
              <a:solidFill>
                <a:schemeClr val="bg1">
                  <a:lumMod val="10000"/>
                </a:schemeClr>
              </a:solidFill>
              <a:latin typeface="メイリオ" panose="020B0604030504040204" pitchFamily="50" charset="-128"/>
              <a:ea typeface="メイリオ" panose="020B0604030504040204" pitchFamily="50" charset="-128"/>
            </a:endParaRPr>
          </a:p>
        </p:txBody>
      </p:sp>
      <p:grpSp>
        <p:nvGrpSpPr>
          <p:cNvPr id="124" name="グループ化 123"/>
          <p:cNvGrpSpPr/>
          <p:nvPr/>
        </p:nvGrpSpPr>
        <p:grpSpPr>
          <a:xfrm>
            <a:off x="6486608" y="6081243"/>
            <a:ext cx="741520" cy="725097"/>
            <a:chOff x="329719" y="3483076"/>
            <a:chExt cx="959224" cy="1168688"/>
          </a:xfrm>
        </p:grpSpPr>
        <p:sp>
          <p:nvSpPr>
            <p:cNvPr id="125" name="正方形/長方形 124"/>
            <p:cNvSpPr/>
            <p:nvPr/>
          </p:nvSpPr>
          <p:spPr>
            <a:xfrm>
              <a:off x="329719" y="3483076"/>
              <a:ext cx="959224" cy="116868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カウント</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cxnSp>
          <p:nvCxnSpPr>
            <p:cNvPr id="126" name="直線コネクタ 125"/>
            <p:cNvCxnSpPr>
              <a:stCxn id="125" idx="1"/>
              <a:endCxn id="125" idx="3"/>
            </p:cNvCxnSpPr>
            <p:nvPr/>
          </p:nvCxnSpPr>
          <p:spPr>
            <a:xfrm>
              <a:off x="329719" y="4067420"/>
              <a:ext cx="959224"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127" name="正方形/長方形 126"/>
            <p:cNvSpPr/>
            <p:nvPr/>
          </p:nvSpPr>
          <p:spPr>
            <a:xfrm>
              <a:off x="670917" y="3857438"/>
              <a:ext cx="252000" cy="792000"/>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rPr>
                <a:t>医療費</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grpSp>
      <p:grpSp>
        <p:nvGrpSpPr>
          <p:cNvPr id="128" name="グループ化 127"/>
          <p:cNvGrpSpPr/>
          <p:nvPr/>
        </p:nvGrpSpPr>
        <p:grpSpPr>
          <a:xfrm>
            <a:off x="7313372" y="6087971"/>
            <a:ext cx="818061" cy="725097"/>
            <a:chOff x="329719" y="3483075"/>
            <a:chExt cx="959224" cy="1168688"/>
          </a:xfrm>
        </p:grpSpPr>
        <p:sp>
          <p:nvSpPr>
            <p:cNvPr id="129" name="正方形/長方形 128"/>
            <p:cNvSpPr/>
            <p:nvPr/>
          </p:nvSpPr>
          <p:spPr>
            <a:xfrm>
              <a:off x="329719" y="3483075"/>
              <a:ext cx="959224" cy="116868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rPr>
                <a:t>非カウント</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cxnSp>
          <p:nvCxnSpPr>
            <p:cNvPr id="130" name="直線コネクタ 129"/>
            <p:cNvCxnSpPr>
              <a:stCxn id="129" idx="1"/>
              <a:endCxn id="129" idx="3"/>
            </p:cNvCxnSpPr>
            <p:nvPr/>
          </p:nvCxnSpPr>
          <p:spPr>
            <a:xfrm>
              <a:off x="329719" y="4067420"/>
              <a:ext cx="959224"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131" name="正方形/長方形 130"/>
            <p:cNvSpPr/>
            <p:nvPr/>
          </p:nvSpPr>
          <p:spPr>
            <a:xfrm>
              <a:off x="683331" y="4212404"/>
              <a:ext cx="252000" cy="439359"/>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solidFill>
                <a:latin typeface="メイリオ" panose="020B0604030504040204" pitchFamily="50" charset="-128"/>
                <a:ea typeface="メイリオ" panose="020B0604030504040204" pitchFamily="50" charset="-128"/>
              </a:endParaRPr>
            </a:p>
          </p:txBody>
        </p:sp>
      </p:grpSp>
      <p:grpSp>
        <p:nvGrpSpPr>
          <p:cNvPr id="132" name="グループ化 131"/>
          <p:cNvGrpSpPr/>
          <p:nvPr/>
        </p:nvGrpSpPr>
        <p:grpSpPr>
          <a:xfrm>
            <a:off x="8170591" y="6089214"/>
            <a:ext cx="736726" cy="475960"/>
            <a:chOff x="7616915" y="8826215"/>
            <a:chExt cx="875355" cy="461665"/>
          </a:xfrm>
        </p:grpSpPr>
        <p:sp>
          <p:nvSpPr>
            <p:cNvPr id="133" name="テキスト ボックス 132"/>
            <p:cNvSpPr txBox="1"/>
            <p:nvPr/>
          </p:nvSpPr>
          <p:spPr>
            <a:xfrm>
              <a:off x="7616915" y="8826215"/>
              <a:ext cx="875355" cy="461665"/>
            </a:xfrm>
            <a:prstGeom prst="rect">
              <a:avLst/>
            </a:prstGeom>
            <a:solidFill>
              <a:schemeClr val="bg1"/>
            </a:solidFill>
            <a:ln>
              <a:solidFill>
                <a:schemeClr val="tx1"/>
              </a:solid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高額療養費</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算定基準額</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cxnSp>
          <p:nvCxnSpPr>
            <p:cNvPr id="134" name="直線コネクタ 133"/>
            <p:cNvCxnSpPr/>
            <p:nvPr/>
          </p:nvCxnSpPr>
          <p:spPr>
            <a:xfrm flipV="1">
              <a:off x="7718199" y="9181769"/>
              <a:ext cx="626261" cy="1095"/>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grpSp>
      <p:sp>
        <p:nvSpPr>
          <p:cNvPr id="79"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3" name="タイトル 1"/>
          <p:cNvSpPr txBox="1">
            <a:spLocks/>
          </p:cNvSpPr>
          <p:nvPr/>
        </p:nvSpPr>
        <p:spPr>
          <a:xfrm>
            <a:off x="6786227" y="4619828"/>
            <a:ext cx="2218466" cy="614896"/>
          </a:xfrm>
          <a:prstGeom prst="rect">
            <a:avLst/>
          </a:prstGeom>
          <a:noFill/>
          <a:ln>
            <a:solidFill>
              <a:schemeClr val="tx1"/>
            </a:solidFill>
            <a:prstDash val="dash"/>
          </a:ln>
          <a:effectLst/>
        </p:spPr>
        <p:txBody>
          <a:bodyPr vert="horz" lIns="0" tIns="45720" rIns="0" bIns="45720" rtlCol="0" anchor="ctr">
            <a:noAutofit/>
          </a:bodyPr>
          <a:lstStyle>
            <a:lvl1pPr algn="l" defTabSz="457200" rtl="0" eaLnBrk="1" latinLnBrk="0" hangingPunct="1">
              <a:spcBef>
                <a:spcPct val="0"/>
              </a:spcBef>
              <a:buNone/>
              <a:defRPr kumimoji="1" sz="44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0975" indent="-180975"/>
            <a:r>
              <a:rPr lang="en-US" altLang="ja-JP" sz="900" dirty="0" smtClean="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：通院の場合は、患者</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は窓口で一部負担金（３割等の金額）を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支払い、後日</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都道府県に</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償還</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払いの請求</a:t>
            </a:r>
            <a:r>
              <a:rPr lang="ja-JP" altLang="en-US" sz="900" dirty="0">
                <a:solidFill>
                  <a:schemeClr val="bg1">
                    <a:lumMod val="10000"/>
                  </a:schemeClr>
                </a:solidFill>
                <a:latin typeface="メイリオ" panose="020B0604030504040204" pitchFamily="50" charset="-128"/>
                <a:ea typeface="メイリオ" panose="020B0604030504040204" pitchFamily="50" charset="-128"/>
              </a:rPr>
              <a:t>を</a:t>
            </a:r>
            <a:r>
              <a:rPr lang="ja-JP" altLang="en-US" sz="900" dirty="0" smtClean="0">
                <a:solidFill>
                  <a:schemeClr val="bg1">
                    <a:lumMod val="10000"/>
                  </a:schemeClr>
                </a:solidFill>
                <a:latin typeface="メイリオ" panose="020B0604030504040204" pitchFamily="50" charset="-128"/>
                <a:ea typeface="メイリオ" panose="020B0604030504040204" pitchFamily="50" charset="-128"/>
              </a:rPr>
              <a:t>行う。</a:t>
            </a:r>
            <a:endParaRPr lang="ja-JP" altLang="en-US" sz="1050" dirty="0">
              <a:solidFill>
                <a:schemeClr val="bg1">
                  <a:lumMod val="10000"/>
                </a:schemeClr>
              </a:solidFill>
              <a:latin typeface="メイリオ" panose="020B0604030504040204" pitchFamily="50" charset="-128"/>
              <a:ea typeface="メイリオ" panose="020B0604030504040204" pitchFamily="50" charset="-128"/>
            </a:endParaRPr>
          </a:p>
        </p:txBody>
      </p:sp>
      <p:sp>
        <p:nvSpPr>
          <p:cNvPr id="89" name="正方形/長方形 88"/>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89585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60989" y="3041991"/>
            <a:ext cx="9038186" cy="3009070"/>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記載例⑤（通院の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endPar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医療機関向け</a:t>
            </a:r>
            <a:endParaRPr kumimoji="0"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pic>
        <p:nvPicPr>
          <p:cNvPr id="20" name="図 19"/>
          <p:cNvPicPr>
            <a:picLocks noChangeAspect="1"/>
          </p:cNvPicPr>
          <p:nvPr/>
        </p:nvPicPr>
        <p:blipFill>
          <a:blip r:embed="rId3"/>
          <a:stretch>
            <a:fillRect/>
          </a:stretch>
        </p:blipFill>
        <p:spPr>
          <a:xfrm>
            <a:off x="81763" y="2788701"/>
            <a:ext cx="5431676" cy="185499"/>
          </a:xfrm>
          <a:prstGeom prst="rect">
            <a:avLst/>
          </a:prstGeom>
        </p:spPr>
      </p:pic>
      <p:sp>
        <p:nvSpPr>
          <p:cNvPr id="28" name="角丸四角形 27"/>
          <p:cNvSpPr/>
          <p:nvPr/>
        </p:nvSpPr>
        <p:spPr>
          <a:xfrm>
            <a:off x="4856919" y="2749499"/>
            <a:ext cx="548640" cy="263901"/>
          </a:xfrm>
          <a:prstGeom prst="roundRect">
            <a:avLst/>
          </a:prstGeom>
          <a:noFill/>
          <a:ln w="3175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2" name="角丸四角形 21"/>
          <p:cNvSpPr/>
          <p:nvPr/>
        </p:nvSpPr>
        <p:spPr>
          <a:xfrm>
            <a:off x="6115765" y="5314563"/>
            <a:ext cx="522173" cy="736498"/>
          </a:xfrm>
          <a:prstGeom prst="roundRect">
            <a:avLst/>
          </a:prstGeom>
          <a:noFill/>
          <a:ln w="3175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角丸四角形 17"/>
          <p:cNvSpPr/>
          <p:nvPr/>
        </p:nvSpPr>
        <p:spPr>
          <a:xfrm>
            <a:off x="6899541" y="3070458"/>
            <a:ext cx="334976" cy="284724"/>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4" name="角丸四角形 23"/>
          <p:cNvSpPr/>
          <p:nvPr/>
        </p:nvSpPr>
        <p:spPr>
          <a:xfrm>
            <a:off x="82350" y="5267704"/>
            <a:ext cx="8943294" cy="783357"/>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6" name="角丸四角形吹き出し 25"/>
          <p:cNvSpPr/>
          <p:nvPr/>
        </p:nvSpPr>
        <p:spPr>
          <a:xfrm>
            <a:off x="140608" y="4296493"/>
            <a:ext cx="2298062" cy="587561"/>
          </a:xfrm>
          <a:prstGeom prst="wedgeRoundRectCallout">
            <a:avLst>
              <a:gd name="adj1" fmla="val 67936"/>
              <a:gd name="adj2" fmla="val 126787"/>
              <a:gd name="adj3" fmla="val 16667"/>
            </a:avLst>
          </a:prstGeom>
          <a:solidFill>
            <a:schemeClr val="accent4">
              <a:lumMod val="20000"/>
              <a:lumOff val="80000"/>
            </a:schemeClr>
          </a:solidFill>
          <a:ln w="25400"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確認</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①</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分子標的薬に係る治療か</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2" name="角丸四角形吹き出し 31"/>
          <p:cNvSpPr/>
          <p:nvPr/>
        </p:nvSpPr>
        <p:spPr>
          <a:xfrm>
            <a:off x="4553997" y="4435881"/>
            <a:ext cx="3675530" cy="635413"/>
          </a:xfrm>
          <a:prstGeom prst="wedgeRoundRectCallout">
            <a:avLst>
              <a:gd name="adj1" fmla="val -6756"/>
              <a:gd name="adj2" fmla="val 97338"/>
              <a:gd name="adj3" fmla="val 16667"/>
            </a:avLst>
          </a:prstGeom>
          <a:solidFill>
            <a:schemeClr val="accent4">
              <a:lumMod val="20000"/>
              <a:lumOff val="80000"/>
            </a:schemeClr>
          </a:solidFill>
          <a:ln w="25400"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確認②</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同じ５月分の関係医療の自己負担額の合計がＡ欄の基準額を超えるか（超える場合、Ｂ欄に△印を記載。）</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4" name="角丸四角形吹き出し 33"/>
          <p:cNvSpPr/>
          <p:nvPr/>
        </p:nvSpPr>
        <p:spPr>
          <a:xfrm>
            <a:off x="3283817" y="3525564"/>
            <a:ext cx="2592530" cy="860415"/>
          </a:xfrm>
          <a:prstGeom prst="wedgeRoundRectCallout">
            <a:avLst>
              <a:gd name="adj1" fmla="val 86451"/>
              <a:gd name="adj2" fmla="val -73836"/>
              <a:gd name="adj3" fmla="val 16667"/>
            </a:avLst>
          </a:prstGeom>
          <a:solidFill>
            <a:schemeClr val="accent4">
              <a:lumMod val="20000"/>
              <a:lumOff val="80000"/>
            </a:schemeClr>
          </a:solidFill>
          <a:ln w="25400"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確認③</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５月分を含め、過去</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１２か月以内に</a:t>
            </a:r>
            <a:r>
              <a:rPr kumimoji="1" lang="ja-JP" altLang="en-US" sz="1100" dirty="0" err="1">
                <a:solidFill>
                  <a:schemeClr val="dk1"/>
                </a:solidFill>
                <a:latin typeface="HG丸ｺﾞｼｯｸM-PRO" panose="020F0600000000000000" pitchFamily="50" charset="-128"/>
                <a:ea typeface="HG丸ｺﾞｼｯｸM-PRO" panose="020F0600000000000000" pitchFamily="50" charset="-128"/>
              </a:rPr>
              <a:t>〇</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、△、▲いずれかの</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印のある</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月が計３回以上</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あるか</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7" name="角丸四角形 36"/>
          <p:cNvSpPr/>
          <p:nvPr/>
        </p:nvSpPr>
        <p:spPr>
          <a:xfrm>
            <a:off x="7410681" y="5836084"/>
            <a:ext cx="280740" cy="214977"/>
          </a:xfrm>
          <a:prstGeom prst="roundRect">
            <a:avLst/>
          </a:prstGeom>
          <a:noFill/>
          <a:ln w="31750" cmpd="dbl">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9"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31" name="テキスト ボックス 16"/>
          <p:cNvSpPr txBox="1"/>
          <p:nvPr/>
        </p:nvSpPr>
        <p:spPr>
          <a:xfrm>
            <a:off x="78920" y="1701175"/>
            <a:ext cx="8964655" cy="988301"/>
          </a:xfrm>
          <a:prstGeom prst="rect">
            <a:avLst/>
          </a:prstGeom>
          <a:solidFill>
            <a:schemeClr val="accent4">
              <a:lumMod val="20000"/>
              <a:lumOff val="80000"/>
            </a:schemeClr>
          </a:solidFill>
          <a:ln w="25400" cmpd="dbl">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直近の記載内容が、分子標的薬に係る治療の場合、確認①から確認③の要素を確認し、全て満たす場合</a:t>
            </a:r>
            <a:r>
              <a:rPr kumimoji="1" lang="ja-JP" altLang="en-US" sz="1400" dirty="0">
                <a:latin typeface="HG丸ｺﾞｼｯｸM-PRO" panose="020F0600000000000000" pitchFamily="50" charset="-128"/>
                <a:ea typeface="HG丸ｺﾞｼｯｸM-PRO" panose="020F0600000000000000" pitchFamily="50" charset="-128"/>
              </a:rPr>
              <a:t>は、都道府県に償還払いの請求</a:t>
            </a:r>
            <a:r>
              <a:rPr kumimoji="1" lang="ja-JP" altLang="en-US" sz="1400" dirty="0" smtClean="0">
                <a:latin typeface="HG丸ｺﾞｼｯｸM-PRO" panose="020F0600000000000000" pitchFamily="50" charset="-128"/>
                <a:ea typeface="HG丸ｺﾞｼｯｸM-PRO" panose="020F0600000000000000" pitchFamily="50" charset="-128"/>
              </a:rPr>
              <a:t>手続が</a:t>
            </a:r>
            <a:r>
              <a:rPr kumimoji="1" lang="ja-JP" altLang="en-US" sz="1400" dirty="0">
                <a:latin typeface="HG丸ｺﾞｼｯｸM-PRO" panose="020F0600000000000000" pitchFamily="50" charset="-128"/>
                <a:ea typeface="HG丸ｺﾞｼｯｸM-PRO" panose="020F0600000000000000" pitchFamily="50" charset="-128"/>
              </a:rPr>
              <a:t>必要ですので、患者へ案内してください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41" name="正方形/長方形 40"/>
          <p:cNvSpPr/>
          <p:nvPr/>
        </p:nvSpPr>
        <p:spPr>
          <a:xfrm>
            <a:off x="140728" y="2216497"/>
            <a:ext cx="8841908" cy="430887"/>
          </a:xfrm>
          <a:prstGeom prst="rect">
            <a:avLst/>
          </a:prstGeom>
          <a:solidFill>
            <a:schemeClr val="accent1">
              <a:lumMod val="20000"/>
              <a:lumOff val="80000"/>
            </a:schemeClr>
          </a:solidFill>
        </p:spPr>
        <p:txBody>
          <a:bodyPr wrap="square">
            <a:spAutoFit/>
          </a:bodyPr>
          <a:lstStyle/>
          <a:p>
            <a:r>
              <a:rPr kumimoji="1" lang="en-US" altLang="ja-JP" sz="1100" dirty="0">
                <a:latin typeface="HG丸ｺﾞｼｯｸM-PRO" panose="020F0600000000000000" pitchFamily="50" charset="-128"/>
                <a:ea typeface="HG丸ｺﾞｼｯｸM-PRO" panose="020F0600000000000000" pitchFamily="50" charset="-128"/>
              </a:rPr>
              <a:t>【</a:t>
            </a:r>
            <a:r>
              <a:rPr kumimoji="1" lang="ja-JP" altLang="en-US" sz="1100" dirty="0">
                <a:latin typeface="HG丸ｺﾞｼｯｸM-PRO" panose="020F0600000000000000" pitchFamily="50" charset="-128"/>
                <a:ea typeface="HG丸ｺﾞｼｯｸM-PRO" panose="020F0600000000000000" pitchFamily="50" charset="-128"/>
              </a:rPr>
              <a:t>記載例の場合、５月の分子標的薬に係る医療費（薬局含む）の合計</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10,800+33,600+10,800+33,600</a:t>
            </a:r>
            <a:r>
              <a:rPr kumimoji="1" lang="ja-JP" altLang="en-US" sz="1100" dirty="0" smtClean="0">
                <a:latin typeface="HG丸ｺﾞｼｯｸM-PRO" panose="020F0600000000000000" pitchFamily="50" charset="-128"/>
                <a:ea typeface="HG丸ｺﾞｼｯｸM-PRO" panose="020F0600000000000000" pitchFamily="50" charset="-128"/>
              </a:rPr>
              <a:t>＝</a:t>
            </a:r>
            <a:r>
              <a:rPr kumimoji="1" lang="en-US" altLang="ja-JP" sz="1100" dirty="0" smtClean="0">
                <a:latin typeface="HG丸ｺﾞｼｯｸM-PRO" panose="020F0600000000000000" pitchFamily="50" charset="-128"/>
                <a:ea typeface="HG丸ｺﾞｼｯｸM-PRO" panose="020F0600000000000000" pitchFamily="50" charset="-128"/>
              </a:rPr>
              <a:t>88,800</a:t>
            </a:r>
            <a:r>
              <a:rPr kumimoji="1" lang="ja-JP" altLang="en-US" sz="1100" dirty="0">
                <a:latin typeface="HG丸ｺﾞｼｯｸM-PRO" panose="020F0600000000000000" pitchFamily="50" charset="-128"/>
                <a:ea typeface="HG丸ｺﾞｼｯｸM-PRO" panose="020F0600000000000000" pitchFamily="50" charset="-128"/>
              </a:rPr>
              <a:t>）が</a:t>
            </a:r>
            <a:r>
              <a:rPr kumimoji="1" lang="ja-JP" altLang="en-US" sz="1100" dirty="0" smtClean="0">
                <a:latin typeface="HG丸ｺﾞｼｯｸM-PRO" panose="020F0600000000000000" pitchFamily="50" charset="-128"/>
                <a:ea typeface="HG丸ｺﾞｼｯｸM-PRO" panose="020F0600000000000000" pitchFamily="50" charset="-128"/>
              </a:rPr>
              <a:t>Ａ欄②外来の</a:t>
            </a:r>
            <a:r>
              <a:rPr kumimoji="1" lang="ja-JP" altLang="en-US" sz="1100" dirty="0">
                <a:latin typeface="HG丸ｺﾞｼｯｸM-PRO" panose="020F0600000000000000" pitchFamily="50" charset="-128"/>
                <a:ea typeface="HG丸ｺﾞｼｯｸM-PRO" panose="020F0600000000000000" pitchFamily="50" charset="-128"/>
              </a:rPr>
              <a:t>基準額</a:t>
            </a:r>
            <a:r>
              <a:rPr kumimoji="1" lang="en-US" altLang="ja-JP" sz="1100" dirty="0">
                <a:latin typeface="HG丸ｺﾞｼｯｸM-PRO" panose="020F0600000000000000" pitchFamily="50" charset="-128"/>
                <a:ea typeface="HG丸ｺﾞｼｯｸM-PRO" panose="020F0600000000000000" pitchFamily="50" charset="-128"/>
              </a:rPr>
              <a:t>57,600</a:t>
            </a:r>
            <a:r>
              <a:rPr kumimoji="1" lang="ja-JP" altLang="en-US" sz="1100" dirty="0">
                <a:latin typeface="HG丸ｺﾞｼｯｸM-PRO" panose="020F0600000000000000" pitchFamily="50" charset="-128"/>
                <a:ea typeface="HG丸ｺﾞｼｯｸM-PRO" panose="020F0600000000000000" pitchFamily="50" charset="-128"/>
              </a:rPr>
              <a:t>円以上であり、３つの要素を満たすため、患者へ案内。</a:t>
            </a:r>
            <a:r>
              <a:rPr kumimoji="1" lang="en-US" altLang="ja-JP" sz="1100" dirty="0">
                <a:latin typeface="HG丸ｺﾞｼｯｸM-PRO" panose="020F0600000000000000" pitchFamily="50" charset="-128"/>
                <a:ea typeface="HG丸ｺﾞｼｯｸM-PRO" panose="020F0600000000000000" pitchFamily="50" charset="-128"/>
              </a:rPr>
              <a:t>】</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17" name="四角形吹き出し 16"/>
          <p:cNvSpPr/>
          <p:nvPr/>
        </p:nvSpPr>
        <p:spPr>
          <a:xfrm>
            <a:off x="7768831" y="2685438"/>
            <a:ext cx="1213805" cy="398192"/>
          </a:xfrm>
          <a:prstGeom prst="wedgeRectCallout">
            <a:avLst>
              <a:gd name="adj1" fmla="val -91062"/>
              <a:gd name="adj2" fmla="val 68468"/>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カウント４回目</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0" y="377479"/>
            <a:ext cx="1712259" cy="338554"/>
          </a:xfrm>
          <a:prstGeom prst="rect">
            <a:avLst/>
          </a:prstGeom>
          <a:solidFill>
            <a:srgbClr val="FFFF00"/>
          </a:solidFill>
          <a:ln w="28575">
            <a:solidFill>
              <a:srgbClr val="FF0000"/>
            </a:solidFill>
          </a:ln>
        </p:spPr>
        <p:txBody>
          <a:bodyPr wrap="square">
            <a:spAutoFit/>
          </a:bodyPr>
          <a:lstStyle/>
          <a:p>
            <a:pPr algn="ct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補足</a:t>
            </a:r>
            <a:r>
              <a:rPr kumimoji="1" lang="en-US" altLang="ja-JP" sz="1600" dirty="0" smtClean="0">
                <a:solidFill>
                  <a:schemeClr val="dk1"/>
                </a:solidFill>
                <a:latin typeface="HG丸ｺﾞｼｯｸM-PRO" panose="020F0600000000000000" pitchFamily="50" charset="-128"/>
                <a:ea typeface="HG丸ｺﾞｼｯｸM-PRO" panose="020F0600000000000000" pitchFamily="50" charset="-128"/>
              </a:rPr>
              <a:t>〕</a:t>
            </a:r>
            <a:endParaRPr lang="ja-JP" altLang="en-US" sz="1600" dirty="0"/>
          </a:p>
        </p:txBody>
      </p:sp>
      <p:sp>
        <p:nvSpPr>
          <p:cNvPr id="21" name="正方形/長方形 20"/>
          <p:cNvSpPr/>
          <p:nvPr/>
        </p:nvSpPr>
        <p:spPr>
          <a:xfrm>
            <a:off x="78919" y="788513"/>
            <a:ext cx="8964655" cy="830997"/>
          </a:xfrm>
          <a:prstGeom prst="rect">
            <a:avLst/>
          </a:prstGeom>
          <a:solidFill>
            <a:schemeClr val="accent2">
              <a:lumMod val="20000"/>
              <a:lumOff val="80000"/>
            </a:schemeClr>
          </a:solidFill>
          <a:ln w="28575">
            <a:solidFill>
              <a:srgbClr val="FF0000"/>
            </a:solidFill>
          </a:ln>
        </p:spPr>
        <p:txBody>
          <a:bodyPr wrap="square">
            <a:spAutoFit/>
          </a:bodyPr>
          <a:lstStyle/>
          <a:p>
            <a:r>
              <a:rPr kumimoji="1" lang="ja-JP" altLang="en-US" sz="1600" dirty="0" smtClean="0">
                <a:solidFill>
                  <a:schemeClr val="dk1"/>
                </a:solidFill>
                <a:latin typeface="HG丸ｺﾞｼｯｸM-PRO" panose="020F0600000000000000" pitchFamily="50" charset="-128"/>
                <a:ea typeface="HG丸ｺﾞｼｯｸM-PRO" panose="020F0600000000000000" pitchFamily="50" charset="-128"/>
              </a:rPr>
              <a:t>助成対象となった月以降に患者が来院した場合には、医療機関においても、下記について御確認いただき、Ｂ欄の　　に記載が無い場合など、必要に応じて患者へ償還請求手続の案内をしてください。</a:t>
            </a:r>
            <a:endParaRPr lang="ja-JP" altLang="en-US" sz="1600" dirty="0"/>
          </a:p>
        </p:txBody>
      </p:sp>
      <p:sp>
        <p:nvSpPr>
          <p:cNvPr id="33" name="角丸四角形 32"/>
          <p:cNvSpPr/>
          <p:nvPr/>
        </p:nvSpPr>
        <p:spPr>
          <a:xfrm>
            <a:off x="1825278" y="1097594"/>
            <a:ext cx="307043" cy="286012"/>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9" name="角丸四角形 28"/>
          <p:cNvSpPr/>
          <p:nvPr/>
        </p:nvSpPr>
        <p:spPr>
          <a:xfrm>
            <a:off x="6854610" y="3013400"/>
            <a:ext cx="434872" cy="400786"/>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Tree>
    <p:extLst>
      <p:ext uri="{BB962C8B-B14F-4D97-AF65-F5344CB8AC3E}">
        <p14:creationId xmlns:p14="http://schemas.microsoft.com/office/powerpoint/2010/main" val="7730029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264024"/>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記載例⑥（入院の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31</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1" y="1544547"/>
            <a:ext cx="8909103" cy="1384995"/>
          </a:xfrm>
          <a:prstGeom prst="rect">
            <a:avLst/>
          </a:prstGeom>
        </p:spPr>
        <p:txBody>
          <a:bodyPr wrap="square">
            <a:spAutoFit/>
          </a:bodyPr>
          <a:lstStyle/>
          <a:p>
            <a:r>
              <a:rPr lang="ja-JP" altLang="en-US" sz="2800" b="1" dirty="0" smtClean="0"/>
              <a:t>○入院の記載例</a:t>
            </a:r>
            <a:endParaRPr lang="en-US" altLang="ja-JP" sz="2800" b="1" dirty="0" smtClean="0"/>
          </a:p>
          <a:p>
            <a:pPr marL="717550" indent="-717550"/>
            <a:r>
              <a:rPr lang="ja-JP" altLang="en-US" sz="2800" b="1" dirty="0"/>
              <a:t>　</a:t>
            </a:r>
            <a:r>
              <a:rPr lang="ja-JP" altLang="en-US" sz="2800" b="1" dirty="0" smtClean="0"/>
              <a:t>月数</a:t>
            </a:r>
            <a:r>
              <a:rPr lang="ja-JP" altLang="en-US" sz="2800" b="1" dirty="0"/>
              <a:t>要件を</a:t>
            </a:r>
            <a:r>
              <a:rPr lang="ja-JP" altLang="en-US" sz="2800" b="1" dirty="0" smtClean="0"/>
              <a:t>満たしている場合の記載例</a:t>
            </a:r>
            <a:endParaRPr lang="en-US" altLang="ja-JP" sz="2800" b="1" dirty="0" smtClean="0"/>
          </a:p>
          <a:p>
            <a:r>
              <a:rPr lang="ja-JP" altLang="en-US" sz="2800" b="1" dirty="0"/>
              <a:t>　（</a:t>
            </a:r>
            <a:r>
              <a:rPr lang="ja-JP" altLang="en-US" sz="2800" b="1" dirty="0" smtClean="0"/>
              <a:t>カウント３回目以降の時</a:t>
            </a:r>
            <a:r>
              <a:rPr lang="en-US" altLang="ja-JP" sz="2400" b="1" dirty="0" smtClean="0"/>
              <a:t>〔</a:t>
            </a:r>
            <a:r>
              <a:rPr lang="ja-JP" altLang="en-US" sz="2400" b="1" dirty="0" smtClean="0"/>
              <a:t>現物給付される場合</a:t>
            </a:r>
            <a:r>
              <a:rPr lang="en-US" altLang="ja-JP" sz="2400" b="1" dirty="0" smtClean="0"/>
              <a:t>〕</a:t>
            </a:r>
            <a:r>
              <a:rPr lang="ja-JP" altLang="en-US" sz="2800" b="1" dirty="0" smtClean="0"/>
              <a:t>）</a:t>
            </a:r>
            <a:endParaRPr lang="ja-JP" altLang="en-US" sz="2800" b="1" dirty="0"/>
          </a:p>
        </p:txBody>
      </p:sp>
    </p:spTree>
    <p:extLst>
      <p:ext uri="{BB962C8B-B14F-4D97-AF65-F5344CB8AC3E}">
        <p14:creationId xmlns:p14="http://schemas.microsoft.com/office/powerpoint/2010/main" val="3799883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5047" y="1549774"/>
            <a:ext cx="9026198" cy="2930096"/>
          </a:xfrm>
          <a:prstGeom prst="rect">
            <a:avLst/>
          </a:prstGeom>
        </p:spPr>
      </p:pic>
      <p:pic>
        <p:nvPicPr>
          <p:cNvPr id="5" name="図 4"/>
          <p:cNvPicPr>
            <a:picLocks noChangeAspect="1"/>
          </p:cNvPicPr>
          <p:nvPr/>
        </p:nvPicPr>
        <p:blipFill>
          <a:blip r:embed="rId3"/>
          <a:stretch>
            <a:fillRect/>
          </a:stretch>
        </p:blipFill>
        <p:spPr>
          <a:xfrm>
            <a:off x="90907" y="1283481"/>
            <a:ext cx="5431676" cy="185499"/>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記載例⑥（入院の</a:t>
            </a:r>
            <a:r>
              <a:rPr kumimoji="1" lang="ja-JP" altLang="en-US" b="1" dirty="0">
                <a:solidFill>
                  <a:prstClr val="white"/>
                </a:solidFill>
                <a:latin typeface="メイリオ" panose="020B0604030504040204" pitchFamily="50" charset="-128"/>
                <a:ea typeface="メイリオ" panose="020B0604030504040204" pitchFamily="50" charset="-128"/>
              </a:rPr>
              <a:t>記載例）</a:t>
            </a: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961498" y="1225311"/>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4" name="角丸四角形 23"/>
          <p:cNvSpPr/>
          <p:nvPr/>
        </p:nvSpPr>
        <p:spPr>
          <a:xfrm>
            <a:off x="4297680" y="4225728"/>
            <a:ext cx="548640" cy="263901"/>
          </a:xfrm>
          <a:prstGeom prst="roundRect">
            <a:avLst/>
          </a:prstGeom>
          <a:noFill/>
          <a:ln w="28575">
            <a:solidFill>
              <a:srgbClr val="00B0F0"/>
            </a:solidFill>
            <a:prstDash val="solid"/>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7" name="テキスト ボックス 16"/>
          <p:cNvSpPr txBox="1"/>
          <p:nvPr/>
        </p:nvSpPr>
        <p:spPr>
          <a:xfrm>
            <a:off x="122390" y="4888998"/>
            <a:ext cx="8884449" cy="508874"/>
          </a:xfrm>
          <a:prstGeom prst="rect">
            <a:avLst/>
          </a:prstGeom>
          <a:solidFill>
            <a:schemeClr val="bg1"/>
          </a:solidFill>
          <a:ln w="38100" cmpd="sng">
            <a:solidFill>
              <a:srgbClr val="00B0F0"/>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上記の例の場合</a:t>
            </a:r>
            <a:r>
              <a:rPr kumimoji="1" lang="ja-JP" altLang="en-US" sz="1400" dirty="0" smtClean="0">
                <a:latin typeface="HG丸ｺﾞｼｯｸM-PRO" panose="020F0600000000000000" pitchFamily="50" charset="-128"/>
                <a:ea typeface="HG丸ｺﾞｼｯｸM-PRO" panose="020F0600000000000000" pitchFamily="50" charset="-128"/>
              </a:rPr>
              <a:t>、７月分</a:t>
            </a:r>
            <a:r>
              <a:rPr kumimoji="1" lang="ja-JP" altLang="en-US" sz="1400" dirty="0">
                <a:latin typeface="HG丸ｺﾞｼｯｸM-PRO" panose="020F0600000000000000" pitchFamily="50" charset="-128"/>
                <a:ea typeface="HG丸ｺﾞｼｯｸM-PRO" panose="020F0600000000000000" pitchFamily="50" charset="-128"/>
              </a:rPr>
              <a:t>の入院医療費</a:t>
            </a:r>
            <a:r>
              <a:rPr kumimoji="1" lang="en-US" altLang="ja-JP" sz="1400" dirty="0">
                <a:latin typeface="HG丸ｺﾞｼｯｸM-PRO" panose="020F0600000000000000" pitchFamily="50" charset="-128"/>
                <a:ea typeface="HG丸ｺﾞｼｯｸM-PRO" panose="020F0600000000000000" pitchFamily="50" charset="-128"/>
              </a:rPr>
              <a:t>63,000</a:t>
            </a:r>
            <a:r>
              <a:rPr kumimoji="1" lang="ja-JP" altLang="en-US" sz="1400" dirty="0">
                <a:latin typeface="HG丸ｺﾞｼｯｸM-PRO" panose="020F0600000000000000" pitchFamily="50" charset="-128"/>
                <a:ea typeface="HG丸ｺﾞｼｯｸM-PRO" panose="020F0600000000000000" pitchFamily="50" charset="-128"/>
              </a:rPr>
              <a:t>円がＡ欄①入院の基準額</a:t>
            </a:r>
            <a:r>
              <a:rPr kumimoji="1" lang="en-US" altLang="ja-JP" sz="1400" dirty="0">
                <a:latin typeface="HG丸ｺﾞｼｯｸM-PRO" panose="020F0600000000000000" pitchFamily="50" charset="-128"/>
                <a:ea typeface="HG丸ｺﾞｼｯｸM-PRO" panose="020F0600000000000000" pitchFamily="50" charset="-128"/>
              </a:rPr>
              <a:t>57,600</a:t>
            </a:r>
            <a:r>
              <a:rPr kumimoji="1" lang="ja-JP" altLang="en-US" sz="1400" dirty="0">
                <a:latin typeface="HG丸ｺﾞｼｯｸM-PRO" panose="020F0600000000000000" pitchFamily="50" charset="-128"/>
                <a:ea typeface="HG丸ｺﾞｼｯｸM-PRO" panose="020F0600000000000000" pitchFamily="50" charset="-128"/>
              </a:rPr>
              <a:t>円以上であり</a:t>
            </a:r>
            <a:r>
              <a:rPr kumimoji="1" lang="ja-JP" altLang="en-US" sz="1400" dirty="0" smtClean="0">
                <a:latin typeface="HG丸ｺﾞｼｯｸM-PRO" panose="020F0600000000000000" pitchFamily="50" charset="-128"/>
                <a:ea typeface="HG丸ｺﾞｼｯｸM-PRO" panose="020F0600000000000000" pitchFamily="50" charset="-128"/>
              </a:rPr>
              <a:t>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18" name="角丸四角形 17"/>
          <p:cNvSpPr/>
          <p:nvPr/>
        </p:nvSpPr>
        <p:spPr>
          <a:xfrm>
            <a:off x="5636037" y="4208630"/>
            <a:ext cx="292679"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0" name="テキスト ボックス 16"/>
          <p:cNvSpPr txBox="1"/>
          <p:nvPr/>
        </p:nvSpPr>
        <p:spPr>
          <a:xfrm>
            <a:off x="122390" y="5446796"/>
            <a:ext cx="8884449" cy="709899"/>
          </a:xfrm>
          <a:prstGeom prst="rect">
            <a:avLst/>
          </a:prstGeom>
          <a:solidFill>
            <a:schemeClr val="bg1"/>
          </a:solidFill>
          <a:ln w="38100" cmpd="sng">
            <a:solidFill>
              <a:srgbClr val="FF000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カウントの対象</a:t>
            </a:r>
            <a:r>
              <a:rPr kumimoji="1" lang="ja-JP" altLang="en-US" sz="1400" dirty="0">
                <a:latin typeface="HG丸ｺﾞｼｯｸM-PRO" panose="020F0600000000000000" pitchFamily="50" charset="-128"/>
                <a:ea typeface="HG丸ｺﾞｼｯｸM-PRO" panose="020F0600000000000000" pitchFamily="50" charset="-128"/>
              </a:rPr>
              <a:t>と</a:t>
            </a:r>
            <a:r>
              <a:rPr kumimoji="1" lang="ja-JP" altLang="en-US" sz="1400" dirty="0" smtClean="0">
                <a:latin typeface="HG丸ｺﾞｼｯｸM-PRO" panose="020F0600000000000000" pitchFamily="50" charset="-128"/>
                <a:ea typeface="HG丸ｺﾞｼｯｸM-PRO" panose="020F0600000000000000" pitchFamily="50" charset="-128"/>
              </a:rPr>
              <a:t>なった場合</a:t>
            </a:r>
            <a:r>
              <a:rPr kumimoji="1" lang="ja-JP" altLang="en-US" sz="1400" dirty="0">
                <a:latin typeface="HG丸ｺﾞｼｯｸM-PRO" panose="020F0600000000000000" pitchFamily="50" charset="-128"/>
                <a:ea typeface="HG丸ｺﾞｼｯｸM-PRO" panose="020F0600000000000000" pitchFamily="50" charset="-128"/>
              </a:rPr>
              <a:t>、医療機関において、</a:t>
            </a:r>
            <a:r>
              <a:rPr kumimoji="1" lang="en-US" altLang="ja-JP" sz="1400" dirty="0" smtClean="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か所に○印を記載してください</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179388" indent="-179388"/>
            <a:r>
              <a:rPr kumimoji="1" lang="ja-JP" altLang="en-US" sz="1400" dirty="0" smtClean="0">
                <a:latin typeface="HG丸ｺﾞｼｯｸM-PRO" panose="020F0600000000000000" pitchFamily="50" charset="-128"/>
                <a:ea typeface="HG丸ｺﾞｼｯｸM-PRO" panose="020F0600000000000000" pitchFamily="50" charset="-128"/>
              </a:rPr>
              <a:t>・Ｂ欄については、入院で現物給付されたことが分かるように「○入」と記載してください。何らかの事情で現物給付出来なかった場合は、「△入」と記載してください。</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1" name="テキスト ボックス 16"/>
          <p:cNvSpPr txBox="1"/>
          <p:nvPr/>
        </p:nvSpPr>
        <p:spPr>
          <a:xfrm>
            <a:off x="122391" y="4546957"/>
            <a:ext cx="8884449" cy="287477"/>
          </a:xfrm>
          <a:prstGeom prst="rect">
            <a:avLst/>
          </a:prstGeom>
          <a:solidFill>
            <a:schemeClr val="accent6">
              <a:lumMod val="20000"/>
              <a:lumOff val="80000"/>
            </a:schemeClr>
          </a:solidFill>
          <a:ln w="25400" cmpd="dbl">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smtClean="0">
                <a:latin typeface="HG丸ｺﾞｼｯｸM-PRO" panose="020F0600000000000000" pitchFamily="50" charset="-128"/>
                <a:ea typeface="HG丸ｺﾞｼｯｸM-PRO" panose="020F0600000000000000" pitchFamily="50" charset="-128"/>
              </a:rPr>
              <a:t>入院医療の場合、緑色部分が記載の対象欄となります。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8529362" y="4205233"/>
            <a:ext cx="477477" cy="263901"/>
          </a:xfrm>
          <a:prstGeom prst="roundRect">
            <a:avLst/>
          </a:prstGeom>
          <a:noFill/>
          <a:ln w="28575" cmpd="dbl">
            <a:solidFill>
              <a:srgbClr val="7030A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28" name="テキスト ボックス 16"/>
          <p:cNvSpPr txBox="1"/>
          <p:nvPr/>
        </p:nvSpPr>
        <p:spPr>
          <a:xfrm>
            <a:off x="90907" y="6237840"/>
            <a:ext cx="8884449" cy="505849"/>
          </a:xfrm>
          <a:prstGeom prst="rect">
            <a:avLst/>
          </a:prstGeom>
          <a:solidFill>
            <a:schemeClr val="bg1"/>
          </a:solidFill>
          <a:ln w="25400" cmpd="dbl">
            <a:solidFill>
              <a:srgbClr val="7030A0"/>
            </a:solidFill>
            <a:prstDash val="dash"/>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dirty="0">
                <a:latin typeface="HG丸ｺﾞｼｯｸM-PRO" panose="020F0600000000000000" pitchFamily="50" charset="-128"/>
                <a:ea typeface="HG丸ｺﾞｼｯｸM-PRO" panose="020F0600000000000000" pitchFamily="50" charset="-128"/>
              </a:rPr>
              <a:t>Ｂ欄に診療月を含む過去１２か月以内に</a:t>
            </a:r>
            <a:r>
              <a:rPr kumimoji="1" lang="ja-JP" altLang="en-US" sz="1400" dirty="0" err="1">
                <a:latin typeface="HG丸ｺﾞｼｯｸM-PRO" panose="020F0600000000000000" pitchFamily="50" charset="-128"/>
                <a:ea typeface="HG丸ｺﾞｼｯｸM-PRO" panose="020F0600000000000000" pitchFamily="50" charset="-128"/>
              </a:rPr>
              <a:t>〇</a:t>
            </a:r>
            <a:r>
              <a:rPr kumimoji="1" lang="ja-JP" altLang="en-US" sz="1400" dirty="0">
                <a:latin typeface="HG丸ｺﾞｼｯｸM-PRO" panose="020F0600000000000000" pitchFamily="50" charset="-128"/>
                <a:ea typeface="HG丸ｺﾞｼｯｸM-PRO" panose="020F0600000000000000" pitchFamily="50" charset="-128"/>
              </a:rPr>
              <a:t>、△、▲いずれかの印のある月が計３回以上ある</a:t>
            </a:r>
            <a:r>
              <a:rPr kumimoji="1" lang="ja-JP" altLang="en-US" sz="1400" dirty="0" smtClean="0">
                <a:latin typeface="HG丸ｺﾞｼｯｸM-PRO" panose="020F0600000000000000" pitchFamily="50" charset="-128"/>
                <a:ea typeface="HG丸ｺﾞｼｯｸM-PRO" panose="020F0600000000000000" pitchFamily="50" charset="-128"/>
              </a:rPr>
              <a:t>場合で、</a:t>
            </a:r>
            <a:r>
              <a:rPr kumimoji="1" lang="ja-JP" altLang="en-US" sz="1400" dirty="0">
                <a:latin typeface="HG丸ｺﾞｼｯｸM-PRO" panose="020F0600000000000000" pitchFamily="50" charset="-128"/>
                <a:ea typeface="HG丸ｺﾞｼｯｸM-PRO" panose="020F0600000000000000" pitchFamily="50" charset="-128"/>
              </a:rPr>
              <a:t>入院</a:t>
            </a:r>
            <a:r>
              <a:rPr kumimoji="1" lang="ja-JP" altLang="en-US" sz="1400" dirty="0" smtClean="0">
                <a:latin typeface="HG丸ｺﾞｼｯｸM-PRO" panose="020F0600000000000000" pitchFamily="50" charset="-128"/>
                <a:ea typeface="HG丸ｺﾞｼｯｸM-PRO" panose="020F0600000000000000" pitchFamily="50" charset="-128"/>
              </a:rPr>
              <a:t>単独で助成対象となった場合は、原則、現物給付となるため、患者の窓口負担額は</a:t>
            </a:r>
            <a:r>
              <a:rPr kumimoji="1" lang="en-US" altLang="ja-JP" sz="1400" dirty="0" smtClean="0">
                <a:latin typeface="HG丸ｺﾞｼｯｸM-PRO" panose="020F0600000000000000" pitchFamily="50" charset="-128"/>
                <a:ea typeface="HG丸ｺﾞｼｯｸM-PRO" panose="020F0600000000000000" pitchFamily="50" charset="-128"/>
              </a:rPr>
              <a:t>10,000</a:t>
            </a:r>
            <a:r>
              <a:rPr kumimoji="1" lang="ja-JP" altLang="en-US" sz="1400" dirty="0" smtClean="0">
                <a:latin typeface="HG丸ｺﾞｼｯｸM-PRO" panose="020F0600000000000000" pitchFamily="50" charset="-128"/>
                <a:ea typeface="HG丸ｺﾞｼｯｸM-PRO" panose="020F0600000000000000" pitchFamily="50" charset="-128"/>
              </a:rPr>
              <a:t>円となります。</a:t>
            </a:r>
            <a:endParaRPr kumimoji="1" lang="en-US" altLang="ja-JP" sz="1400" dirty="0" smtClean="0">
              <a:latin typeface="HG丸ｺﾞｼｯｸM-PRO" panose="020F0600000000000000" pitchFamily="50" charset="-128"/>
              <a:ea typeface="HG丸ｺﾞｼｯｸM-PRO" panose="020F0600000000000000" pitchFamily="50" charset="-128"/>
            </a:endParaRPr>
          </a:p>
        </p:txBody>
      </p:sp>
      <p:sp>
        <p:nvSpPr>
          <p:cNvPr id="29" name="角丸四角形 28"/>
          <p:cNvSpPr/>
          <p:nvPr/>
        </p:nvSpPr>
        <p:spPr>
          <a:xfrm>
            <a:off x="8239139" y="1536067"/>
            <a:ext cx="393297" cy="276751"/>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30" name="四角形吹き出し 29"/>
          <p:cNvSpPr/>
          <p:nvPr/>
        </p:nvSpPr>
        <p:spPr>
          <a:xfrm>
            <a:off x="5995935" y="2135885"/>
            <a:ext cx="1213805" cy="561135"/>
          </a:xfrm>
          <a:prstGeom prst="wedgeRectCallout">
            <a:avLst>
              <a:gd name="adj1" fmla="val 135676"/>
              <a:gd name="adj2" fmla="val -102341"/>
            </a:avLst>
          </a:prstGeom>
          <a:solidFill>
            <a:srgbClr val="FFFF00"/>
          </a:solidFill>
          <a:ln w="28575">
            <a:solidFill>
              <a:schemeClr val="tx1"/>
            </a:solidFill>
            <a:headEnd type="none" w="lg" len="lg"/>
            <a:tailEnd type="triangle" w="lg" len="lg"/>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カウント５回目</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1" name="角丸四角形吹き出し 30"/>
          <p:cNvSpPr/>
          <p:nvPr/>
        </p:nvSpPr>
        <p:spPr>
          <a:xfrm>
            <a:off x="6344646" y="2721041"/>
            <a:ext cx="1730188" cy="587561"/>
          </a:xfrm>
          <a:prstGeom prst="wedgeRoundRectCallout">
            <a:avLst>
              <a:gd name="adj1" fmla="val 77508"/>
              <a:gd name="adj2" fmla="val 216804"/>
              <a:gd name="adj3" fmla="val 16667"/>
            </a:avLst>
          </a:prstGeom>
          <a:solidFill>
            <a:schemeClr val="accent5">
              <a:lumMod val="20000"/>
              <a:lumOff val="80000"/>
            </a:schemeClr>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患者が窓口で支払った額を記載します。</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3"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32</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6" name="角丸四角形吹き出し 25"/>
          <p:cNvSpPr/>
          <p:nvPr/>
        </p:nvSpPr>
        <p:spPr>
          <a:xfrm>
            <a:off x="4059602" y="678237"/>
            <a:ext cx="4469760" cy="493304"/>
          </a:xfrm>
          <a:prstGeom prst="wedgeRoundRectCallout">
            <a:avLst>
              <a:gd name="adj1" fmla="val 18410"/>
              <a:gd name="adj2" fmla="val 130883"/>
              <a:gd name="adj3" fmla="val 16667"/>
            </a:avLst>
          </a:prstGeom>
          <a:solidFill>
            <a:schemeClr val="bg1"/>
          </a:solidFill>
          <a:ln>
            <a:solidFill>
              <a:schemeClr val="accent6">
                <a:lumMod val="75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Ｂ欄に診療月を含む過去１２か月以内</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に</a:t>
            </a:r>
            <a:r>
              <a:rPr kumimoji="1" lang="ja-JP" altLang="en-US" sz="1100" dirty="0" err="1">
                <a:solidFill>
                  <a:schemeClr val="tx1"/>
                </a:solidFill>
                <a:latin typeface="HG丸ｺﾞｼｯｸM-PRO" panose="020F0600000000000000" pitchFamily="50" charset="-128"/>
                <a:ea typeface="HG丸ｺﾞｼｯｸM-PRO" panose="020F0600000000000000" pitchFamily="50" charset="-128"/>
              </a:rPr>
              <a:t>〇</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、△、▲いずれかの</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印のある月が計３回以上ある</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場合</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、本事業の</a:t>
            </a:r>
            <a:r>
              <a:rPr kumimoji="1" lang="ja-JP" altLang="en-US" sz="1600" b="1" dirty="0">
                <a:solidFill>
                  <a:schemeClr val="dk1"/>
                </a:solidFill>
                <a:latin typeface="HG丸ｺﾞｼｯｸM-PRO" panose="020F0600000000000000" pitchFamily="50" charset="-128"/>
                <a:ea typeface="HG丸ｺﾞｼｯｸM-PRO" panose="020F0600000000000000" pitchFamily="50" charset="-128"/>
              </a:rPr>
              <a:t>助成</a:t>
            </a:r>
            <a:r>
              <a:rPr kumimoji="1" lang="ja-JP" altLang="en-US" sz="1100" dirty="0">
                <a:solidFill>
                  <a:schemeClr val="dk1"/>
                </a:solidFill>
                <a:latin typeface="HG丸ｺﾞｼｯｸM-PRO" panose="020F0600000000000000" pitchFamily="50" charset="-128"/>
                <a:ea typeface="HG丸ｺﾞｼｯｸM-PRO" panose="020F0600000000000000" pitchFamily="50" charset="-128"/>
              </a:rPr>
              <a:t>対象となります</a:t>
            </a:r>
            <a:r>
              <a:rPr kumimoji="1" lang="ja-JP" altLang="en-US" sz="1100" dirty="0" smtClean="0">
                <a:solidFill>
                  <a:schemeClr val="dk1"/>
                </a:solidFill>
                <a:latin typeface="HG丸ｺﾞｼｯｸM-PRO" panose="020F0600000000000000" pitchFamily="50" charset="-128"/>
                <a:ea typeface="HG丸ｺﾞｼｯｸM-PRO" panose="020F0600000000000000" pitchFamily="50" charset="-128"/>
              </a:rPr>
              <a:t>。</a:t>
            </a:r>
            <a:endParaRPr kumimoji="1" lang="en-US" altLang="ja-JP" sz="1100" dirty="0" smtClean="0">
              <a:solidFill>
                <a:schemeClr val="dk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689803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26895" y="804081"/>
            <a:ext cx="9082977" cy="994008"/>
          </a:xfrm>
          <a:prstGeom prst="roundRect">
            <a:avLst>
              <a:gd name="adj" fmla="val 9059"/>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179388" lvl="0" indent="-179388">
              <a:defRPr/>
            </a:pPr>
            <a:r>
              <a:rPr lang="ja-JP" altLang="en-US" sz="1100" dirty="0" smtClean="0">
                <a:solidFill>
                  <a:prstClr val="black"/>
                </a:solidFill>
                <a:latin typeface="メイリオ" panose="020B0604030504040204" pitchFamily="50" charset="-128"/>
                <a:ea typeface="メイリオ" panose="020B0604030504040204" pitchFamily="50" charset="-128"/>
              </a:rPr>
              <a:t>○核酸</a:t>
            </a:r>
            <a:r>
              <a:rPr lang="ja-JP" altLang="en-US" sz="1100" dirty="0">
                <a:solidFill>
                  <a:prstClr val="black"/>
                </a:solidFill>
                <a:latin typeface="メイリオ" panose="020B0604030504040204" pitchFamily="50" charset="-128"/>
                <a:ea typeface="メイリオ" panose="020B0604030504040204" pitchFamily="50" charset="-128"/>
              </a:rPr>
              <a:t>アナログ製剤は不用意に中止すると急速にウイルスが増殖し、大きな肝炎を起こす場合があるため、原則として止めずに服用を続ける必要が</a:t>
            </a:r>
            <a:r>
              <a:rPr lang="ja-JP" altLang="en-US" sz="1100" dirty="0" smtClean="0">
                <a:solidFill>
                  <a:prstClr val="black"/>
                </a:solidFill>
                <a:latin typeface="メイリオ" panose="020B0604030504040204" pitchFamily="50" charset="-128"/>
                <a:ea typeface="メイリオ" panose="020B0604030504040204" pitchFamily="50" charset="-128"/>
              </a:rPr>
              <a:t>あります。</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100" dirty="0">
                <a:solidFill>
                  <a:prstClr val="black"/>
                </a:solidFill>
                <a:latin typeface="メイリオ" panose="020B0604030504040204" pitchFamily="50" charset="-128"/>
                <a:ea typeface="メイリオ" panose="020B0604030504040204" pitchFamily="50" charset="-128"/>
              </a:rPr>
              <a:t>○核酸アナログ</a:t>
            </a:r>
            <a:r>
              <a:rPr lang="ja-JP" altLang="en-US" sz="1100" dirty="0" smtClean="0">
                <a:solidFill>
                  <a:prstClr val="black"/>
                </a:solidFill>
                <a:latin typeface="メイリオ" panose="020B0604030504040204" pitchFamily="50" charset="-128"/>
                <a:ea typeface="メイリオ" panose="020B0604030504040204" pitchFamily="50" charset="-128"/>
              </a:rPr>
              <a:t>製剤を服用している患者は、肝</a:t>
            </a:r>
            <a:r>
              <a:rPr lang="ja-JP" altLang="en-US" sz="1100" dirty="0">
                <a:solidFill>
                  <a:prstClr val="black"/>
                </a:solidFill>
                <a:latin typeface="メイリオ" panose="020B0604030504040204" pitchFamily="50" charset="-128"/>
                <a:ea typeface="メイリオ" panose="020B0604030504040204" pitchFamily="50" charset="-128"/>
              </a:rPr>
              <a:t>がん・重度肝</a:t>
            </a:r>
            <a:r>
              <a:rPr lang="ja-JP" altLang="en-US" sz="1100" dirty="0" smtClean="0">
                <a:solidFill>
                  <a:prstClr val="black"/>
                </a:solidFill>
                <a:latin typeface="メイリオ" panose="020B0604030504040204" pitchFamily="50" charset="-128"/>
                <a:ea typeface="メイリオ" panose="020B0604030504040204" pitchFamily="50" charset="-128"/>
              </a:rPr>
              <a:t>硬変の治療を行う場合も原則として服用の継続が必要であるため、</a:t>
            </a:r>
            <a:r>
              <a:rPr lang="ja-JP" altLang="en-US" sz="1100" dirty="0">
                <a:solidFill>
                  <a:prstClr val="black"/>
                </a:solidFill>
                <a:latin typeface="メイリオ" panose="020B0604030504040204" pitchFamily="50" charset="-128"/>
                <a:ea typeface="メイリオ" panose="020B0604030504040204" pitchFamily="50" charset="-128"/>
              </a:rPr>
              <a:t>核酸</a:t>
            </a:r>
            <a:r>
              <a:rPr lang="ja-JP" altLang="en-US" sz="1100" dirty="0" smtClean="0">
                <a:solidFill>
                  <a:prstClr val="black"/>
                </a:solidFill>
                <a:latin typeface="メイリオ" panose="020B0604030504040204" pitchFamily="50" charset="-128"/>
                <a:ea typeface="メイリオ" panose="020B0604030504040204" pitchFamily="50" charset="-128"/>
              </a:rPr>
              <a:t>アナログ療法に係る医療費は、肝がん・重度肝硬変治療研究促進事業の対象医療に含めることができることとしています。</a:t>
            </a:r>
            <a:endParaRPr lang="en-US" altLang="ja-JP" sz="1100" dirty="0" smtClean="0">
              <a:solidFill>
                <a:prstClr val="black"/>
              </a:solidFill>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0" y="-20191"/>
            <a:ext cx="9144000" cy="6463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defRPr/>
            </a:pPr>
            <a:r>
              <a:rPr kumimoji="1" lang="ja-JP" altLang="en-US" b="1" dirty="0" smtClean="0">
                <a:solidFill>
                  <a:prstClr val="white"/>
                </a:solidFill>
                <a:latin typeface="メイリオ" panose="020B0604030504040204" pitchFamily="50" charset="-128"/>
                <a:ea typeface="メイリオ" panose="020B0604030504040204" pitchFamily="50" charset="-128"/>
              </a:rPr>
              <a:t>　肝炎治療特別促進事業の受給者証の交付を受けている患者の</a:t>
            </a:r>
            <a:endParaRPr kumimoji="1" lang="en-US" altLang="ja-JP" b="1" dirty="0" smtClean="0">
              <a:solidFill>
                <a:prstClr val="white"/>
              </a:solidFill>
              <a:latin typeface="メイリオ" panose="020B0604030504040204" pitchFamily="50" charset="-128"/>
              <a:ea typeface="メイリオ" panose="020B0604030504040204" pitchFamily="50" charset="-128"/>
            </a:endParaRPr>
          </a:p>
          <a:p>
            <a:pPr lvl="0">
              <a:defRPr/>
            </a:pPr>
            <a:r>
              <a:rPr kumimoji="1" lang="ja-JP" altLang="en-US" b="1" dirty="0" smtClean="0">
                <a:solidFill>
                  <a:prstClr val="white"/>
                </a:solidFill>
                <a:latin typeface="メイリオ" panose="020B0604030504040204" pitchFamily="50" charset="-128"/>
                <a:ea typeface="メイリオ" panose="020B0604030504040204" pitchFamily="50" charset="-128"/>
              </a:rPr>
              <a:t>核酸アナログ製剤治療に係る通院医療費について</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1" y="650193"/>
            <a:ext cx="3146612" cy="276999"/>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ja-JP" altLang="en-US" sz="1200" b="1" dirty="0" smtClean="0">
                <a:solidFill>
                  <a:schemeClr val="bg1"/>
                </a:solidFill>
                <a:latin typeface="メイリオ" panose="020B0604030504040204" pitchFamily="50" charset="-128"/>
                <a:ea typeface="メイリオ" panose="020B0604030504040204" pitchFamily="50" charset="-128"/>
              </a:rPr>
              <a:t>核酸</a:t>
            </a:r>
            <a:r>
              <a:rPr lang="ja-JP" altLang="en-US" sz="1200" b="1" dirty="0">
                <a:solidFill>
                  <a:schemeClr val="bg1"/>
                </a:solidFill>
                <a:latin typeface="メイリオ" panose="020B0604030504040204" pitchFamily="50" charset="-128"/>
                <a:ea typeface="メイリオ" panose="020B0604030504040204" pitchFamily="50" charset="-128"/>
              </a:rPr>
              <a:t>アナログ製剤治療</a:t>
            </a:r>
            <a:r>
              <a:rPr lang="ja-JP" altLang="en-US" sz="1200" b="1" dirty="0" smtClean="0">
                <a:solidFill>
                  <a:schemeClr val="bg1"/>
                </a:solidFill>
                <a:latin typeface="メイリオ" panose="020B0604030504040204" pitchFamily="50" charset="-128"/>
                <a:ea typeface="メイリオ" panose="020B0604030504040204" pitchFamily="50" charset="-128"/>
              </a:rPr>
              <a:t>について</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11" name="角丸四角形 10"/>
          <p:cNvSpPr/>
          <p:nvPr/>
        </p:nvSpPr>
        <p:spPr>
          <a:xfrm>
            <a:off x="26895" y="1989323"/>
            <a:ext cx="9082977" cy="1188550"/>
          </a:xfrm>
          <a:prstGeom prst="roundRect">
            <a:avLst>
              <a:gd name="adj" fmla="val 9059"/>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179388" lvl="0" indent="-179388">
              <a:defRPr/>
            </a:pPr>
            <a:r>
              <a:rPr lang="ja-JP" altLang="en-US" sz="1100" dirty="0" smtClean="0">
                <a:solidFill>
                  <a:prstClr val="black"/>
                </a:solidFill>
                <a:latin typeface="メイリオ" panose="020B0604030504040204" pitchFamily="50" charset="-128"/>
                <a:ea typeface="メイリオ" panose="020B0604030504040204" pitchFamily="50" charset="-128"/>
              </a:rPr>
              <a:t>○</a:t>
            </a:r>
            <a:r>
              <a:rPr lang="ja-JP" altLang="en-US" sz="1100" dirty="0">
                <a:solidFill>
                  <a:prstClr val="black"/>
                </a:solidFill>
                <a:latin typeface="メイリオ" panose="020B0604030504040204" pitchFamily="50" charset="-128"/>
                <a:ea typeface="メイリオ" panose="020B0604030504040204" pitchFamily="50" charset="-128"/>
              </a:rPr>
              <a:t>肝炎治療特別促進</a:t>
            </a:r>
            <a:r>
              <a:rPr lang="ja-JP" altLang="en-US" sz="1100" dirty="0" smtClean="0">
                <a:solidFill>
                  <a:prstClr val="black"/>
                </a:solidFill>
                <a:latin typeface="メイリオ" panose="020B0604030504040204" pitchFamily="50" charset="-128"/>
                <a:ea typeface="メイリオ" panose="020B0604030504040204" pitchFamily="50" charset="-128"/>
              </a:rPr>
              <a:t>事業では、核酸アナログ療法に係る医療費の自己負担額が月１万円を超えた部分について</a:t>
            </a:r>
            <a:r>
              <a:rPr lang="ja-JP" altLang="en-US" sz="1100" dirty="0">
                <a:solidFill>
                  <a:prstClr val="black"/>
                </a:solidFill>
                <a:latin typeface="メイリオ" panose="020B0604030504040204" pitchFamily="50" charset="-128"/>
                <a:ea typeface="メイリオ" panose="020B0604030504040204" pitchFamily="50" charset="-128"/>
              </a:rPr>
              <a:t>医療機関等の窓口で現物給付の処理により</a:t>
            </a:r>
            <a:r>
              <a:rPr lang="ja-JP" altLang="en-US" sz="1100" dirty="0" smtClean="0">
                <a:solidFill>
                  <a:prstClr val="black"/>
                </a:solidFill>
                <a:latin typeface="メイリオ" panose="020B0604030504040204" pitchFamily="50" charset="-128"/>
                <a:ea typeface="メイリオ" panose="020B0604030504040204" pitchFamily="50" charset="-128"/>
              </a:rPr>
              <a:t>公費助成されるため、患者の自己負担額は月１万円となり、患者の窓口負担が軽減されます。</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100" dirty="0" smtClean="0">
                <a:solidFill>
                  <a:prstClr val="black"/>
                </a:solidFill>
                <a:latin typeface="メイリオ" panose="020B0604030504040204" pitchFamily="50" charset="-128"/>
                <a:ea typeface="メイリオ" panose="020B0604030504040204" pitchFamily="50" charset="-128"/>
              </a:rPr>
              <a:t>○患者が肝炎</a:t>
            </a:r>
            <a:r>
              <a:rPr lang="ja-JP" altLang="en-US" sz="1100" dirty="0">
                <a:solidFill>
                  <a:prstClr val="black"/>
                </a:solidFill>
                <a:latin typeface="メイリオ" panose="020B0604030504040204" pitchFamily="50" charset="-128"/>
                <a:ea typeface="メイリオ" panose="020B0604030504040204" pitchFamily="50" charset="-128"/>
              </a:rPr>
              <a:t>治療特別促進事業の受給者証の交付を受けている場合は</a:t>
            </a:r>
            <a:r>
              <a:rPr lang="ja-JP" altLang="en-US" sz="1100" dirty="0" smtClean="0">
                <a:solidFill>
                  <a:prstClr val="black"/>
                </a:solidFill>
                <a:latin typeface="メイリオ" panose="020B0604030504040204" pitchFamily="50" charset="-128"/>
                <a:ea typeface="メイリオ" panose="020B0604030504040204" pitchFamily="50" charset="-128"/>
              </a:rPr>
              <a:t>、核酸</a:t>
            </a:r>
            <a:r>
              <a:rPr lang="ja-JP" altLang="en-US" sz="1100" dirty="0">
                <a:solidFill>
                  <a:prstClr val="black"/>
                </a:solidFill>
                <a:latin typeface="メイリオ" panose="020B0604030504040204" pitchFamily="50" charset="-128"/>
                <a:ea typeface="メイリオ" panose="020B0604030504040204" pitchFamily="50" charset="-128"/>
              </a:rPr>
              <a:t>アナログ療法に係る医療費については、肝炎治療特別促進事業の</a:t>
            </a:r>
            <a:r>
              <a:rPr lang="ja-JP" altLang="en-US" sz="1100" dirty="0" smtClean="0">
                <a:solidFill>
                  <a:prstClr val="black"/>
                </a:solidFill>
                <a:latin typeface="メイリオ" panose="020B0604030504040204" pitchFamily="50" charset="-128"/>
                <a:ea typeface="メイリオ" panose="020B0604030504040204" pitchFamily="50" charset="-128"/>
              </a:rPr>
              <a:t>助成がなされるため、核酸アナログ療法に係る医療費の自己</a:t>
            </a:r>
            <a:r>
              <a:rPr lang="ja-JP" altLang="en-US" sz="1100" dirty="0">
                <a:solidFill>
                  <a:prstClr val="black"/>
                </a:solidFill>
                <a:latin typeface="メイリオ" panose="020B0604030504040204" pitchFamily="50" charset="-128"/>
                <a:ea typeface="メイリオ" panose="020B0604030504040204" pitchFamily="50" charset="-128"/>
              </a:rPr>
              <a:t>負担額が月１万円を超え、肝炎治療特別促進</a:t>
            </a:r>
            <a:r>
              <a:rPr lang="ja-JP" altLang="en-US" sz="1100" dirty="0" smtClean="0">
                <a:solidFill>
                  <a:prstClr val="black"/>
                </a:solidFill>
                <a:latin typeface="メイリオ" panose="020B0604030504040204" pitchFamily="50" charset="-128"/>
                <a:ea typeface="メイリオ" panose="020B0604030504040204" pitchFamily="50" charset="-128"/>
              </a:rPr>
              <a:t>事業による助成がなされる部分</a:t>
            </a:r>
            <a:r>
              <a:rPr lang="ja-JP" altLang="en-US" sz="1100" dirty="0">
                <a:solidFill>
                  <a:prstClr val="black"/>
                </a:solidFill>
                <a:latin typeface="メイリオ" panose="020B0604030504040204" pitchFamily="50" charset="-128"/>
                <a:ea typeface="メイリオ" panose="020B0604030504040204" pitchFamily="50" charset="-128"/>
              </a:rPr>
              <a:t>については</a:t>
            </a:r>
            <a:r>
              <a:rPr lang="ja-JP" altLang="en-US" sz="1100" dirty="0" smtClean="0">
                <a:solidFill>
                  <a:prstClr val="black"/>
                </a:solidFill>
                <a:latin typeface="メイリオ" panose="020B0604030504040204" pitchFamily="50" charset="-128"/>
                <a:ea typeface="メイリオ" panose="020B0604030504040204" pitchFamily="50" charset="-128"/>
              </a:rPr>
              <a:t>、公費による二重の助成とならないよう、</a:t>
            </a:r>
            <a:r>
              <a:rPr lang="ja-JP" altLang="en-US" sz="1100" dirty="0">
                <a:solidFill>
                  <a:prstClr val="black"/>
                </a:solidFill>
                <a:latin typeface="メイリオ" panose="020B0604030504040204" pitchFamily="50" charset="-128"/>
                <a:ea typeface="メイリオ" panose="020B0604030504040204" pitchFamily="50" charset="-128"/>
              </a:rPr>
              <a:t>肝がん・重度肝硬変治療研究促進事業の対象となりません。</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0" y="1835434"/>
            <a:ext cx="3890681" cy="276999"/>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ja-JP" altLang="en-US" sz="1200" b="1" dirty="0" smtClean="0">
                <a:solidFill>
                  <a:schemeClr val="bg1"/>
                </a:solidFill>
                <a:latin typeface="メイリオ" panose="020B0604030504040204" pitchFamily="50" charset="-128"/>
                <a:ea typeface="メイリオ" panose="020B0604030504040204" pitchFamily="50" charset="-128"/>
              </a:rPr>
              <a:t>肝炎治療特別促進事業との</a:t>
            </a:r>
            <a:r>
              <a:rPr lang="ja-JP" altLang="en-US" sz="1200" b="1" dirty="0">
                <a:solidFill>
                  <a:schemeClr val="bg1"/>
                </a:solidFill>
                <a:latin typeface="メイリオ" panose="020B0604030504040204" pitchFamily="50" charset="-128"/>
                <a:ea typeface="メイリオ" panose="020B0604030504040204" pitchFamily="50" charset="-128"/>
              </a:rPr>
              <a:t>関係（考え方）について</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13" name="角丸四角形 12"/>
          <p:cNvSpPr/>
          <p:nvPr/>
        </p:nvSpPr>
        <p:spPr>
          <a:xfrm>
            <a:off x="26895" y="3373047"/>
            <a:ext cx="9082977" cy="3448753"/>
          </a:xfrm>
          <a:prstGeom prst="roundRect">
            <a:avLst>
              <a:gd name="adj" fmla="val 5420"/>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179388" lvl="0" indent="-179388">
              <a:defRPr/>
            </a:pPr>
            <a:r>
              <a:rPr lang="ja-JP" altLang="en-US" sz="1100" b="1" dirty="0" smtClean="0">
                <a:solidFill>
                  <a:prstClr val="black"/>
                </a:solidFill>
                <a:latin typeface="メイリオ" panose="020B0604030504040204" pitchFamily="50" charset="-128"/>
                <a:ea typeface="メイリオ" panose="020B0604030504040204" pitchFamily="50" charset="-128"/>
              </a:rPr>
              <a:t>１．医療費の記載方法について</a:t>
            </a:r>
            <a:endParaRPr lang="en-US" altLang="ja-JP" sz="1100" b="1"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endParaRPr lang="en-US" altLang="ja-JP" sz="6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100" dirty="0">
                <a:solidFill>
                  <a:prstClr val="black"/>
                </a:solidFill>
                <a:latin typeface="メイリオ" panose="020B0604030504040204" pitchFamily="50" charset="-128"/>
                <a:ea typeface="メイリオ" panose="020B0604030504040204" pitchFamily="50" charset="-128"/>
              </a:rPr>
              <a:t>○肝炎治療特別促進事業の受給者証の交付を受けている患者で、肝がん・重度肝硬変治療研究促進</a:t>
            </a:r>
            <a:r>
              <a:rPr lang="ja-JP" altLang="en-US" sz="1100" dirty="0" smtClean="0">
                <a:solidFill>
                  <a:prstClr val="black"/>
                </a:solidFill>
                <a:latin typeface="メイリオ" panose="020B0604030504040204" pitchFamily="50" charset="-128"/>
                <a:ea typeface="メイリオ" panose="020B0604030504040204" pitchFamily="50" charset="-128"/>
              </a:rPr>
              <a:t>事業の対象となる</a:t>
            </a:r>
            <a:r>
              <a:rPr lang="ja-JP" altLang="en-US" sz="1100" dirty="0">
                <a:solidFill>
                  <a:prstClr val="black"/>
                </a:solidFill>
                <a:latin typeface="メイリオ" panose="020B0604030504040204" pitchFamily="50" charset="-128"/>
                <a:ea typeface="メイリオ" panose="020B0604030504040204" pitchFamily="50" charset="-128"/>
              </a:rPr>
              <a:t>分子標的薬を用いた化学療法</a:t>
            </a:r>
            <a:r>
              <a:rPr lang="ja-JP" altLang="en-US" sz="1100" dirty="0" smtClean="0">
                <a:solidFill>
                  <a:prstClr val="black"/>
                </a:solidFill>
                <a:latin typeface="メイリオ" panose="020B0604030504040204" pitchFamily="50" charset="-128"/>
                <a:ea typeface="メイリオ" panose="020B0604030504040204" pitchFamily="50" charset="-128"/>
              </a:rPr>
              <a:t>と肝炎</a:t>
            </a:r>
            <a:r>
              <a:rPr lang="ja-JP" altLang="en-US" sz="1100" dirty="0">
                <a:solidFill>
                  <a:prstClr val="black"/>
                </a:solidFill>
                <a:latin typeface="メイリオ" panose="020B0604030504040204" pitchFamily="50" charset="-128"/>
                <a:ea typeface="メイリオ" panose="020B0604030504040204" pitchFamily="50" charset="-128"/>
              </a:rPr>
              <a:t>治療特別促進事業</a:t>
            </a:r>
            <a:r>
              <a:rPr lang="ja-JP" altLang="en-US" sz="1100" dirty="0" smtClean="0">
                <a:solidFill>
                  <a:prstClr val="black"/>
                </a:solidFill>
                <a:latin typeface="メイリオ" panose="020B0604030504040204" pitchFamily="50" charset="-128"/>
                <a:ea typeface="メイリオ" panose="020B0604030504040204" pitchFamily="50" charset="-128"/>
              </a:rPr>
              <a:t>の対象となる</a:t>
            </a:r>
            <a:r>
              <a:rPr lang="ja-JP" altLang="en-US" sz="1100" dirty="0">
                <a:solidFill>
                  <a:prstClr val="black"/>
                </a:solidFill>
                <a:latin typeface="メイリオ" panose="020B0604030504040204" pitchFamily="50" charset="-128"/>
                <a:ea typeface="メイリオ" panose="020B0604030504040204" pitchFamily="50" charset="-128"/>
              </a:rPr>
              <a:t>核酸アナログ療法</a:t>
            </a:r>
            <a:r>
              <a:rPr lang="ja-JP" altLang="en-US" sz="1100" dirty="0" smtClean="0">
                <a:solidFill>
                  <a:prstClr val="black"/>
                </a:solidFill>
                <a:latin typeface="メイリオ" panose="020B0604030504040204" pitchFamily="50" charset="-128"/>
                <a:ea typeface="メイリオ" panose="020B0604030504040204" pitchFamily="50" charset="-128"/>
              </a:rPr>
              <a:t>を同じ医療機関で同日に処方を受ける患者に、窓口で下記の書類の提示を求めてください。</a:t>
            </a:r>
            <a:endParaRPr lang="en-US" altLang="ja-JP" sz="11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050" b="1" dirty="0" smtClean="0">
                <a:solidFill>
                  <a:prstClr val="black"/>
                </a:solidFill>
                <a:latin typeface="メイリオ" panose="020B0604030504040204" pitchFamily="50" charset="-128"/>
                <a:ea typeface="メイリオ" panose="020B0604030504040204" pitchFamily="50" charset="-128"/>
              </a:rPr>
              <a:t>　・</a:t>
            </a:r>
            <a:r>
              <a:rPr lang="ja-JP" altLang="en-US" sz="1050" b="1" dirty="0">
                <a:solidFill>
                  <a:prstClr val="black"/>
                </a:solidFill>
                <a:latin typeface="メイリオ" panose="020B0604030504040204" pitchFamily="50" charset="-128"/>
                <a:ea typeface="メイリオ" panose="020B0604030504040204" pitchFamily="50" charset="-128"/>
              </a:rPr>
              <a:t>肝がん・重度肝硬変治療研究促進事業</a:t>
            </a:r>
            <a:r>
              <a:rPr lang="ja-JP" altLang="en-US" sz="1050" b="1" dirty="0" smtClean="0">
                <a:solidFill>
                  <a:prstClr val="black"/>
                </a:solidFill>
                <a:latin typeface="メイリオ" panose="020B0604030504040204" pitchFamily="50" charset="-128"/>
                <a:ea typeface="メイリオ" panose="020B0604030504040204" pitchFamily="50" charset="-128"/>
              </a:rPr>
              <a:t>：「医療記録票」</a:t>
            </a:r>
            <a:endParaRPr lang="en-US" altLang="ja-JP" sz="1050" b="1" dirty="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050" b="1" dirty="0" smtClean="0">
                <a:solidFill>
                  <a:prstClr val="black"/>
                </a:solidFill>
                <a:latin typeface="メイリオ" panose="020B0604030504040204" pitchFamily="50" charset="-128"/>
                <a:ea typeface="メイリオ" panose="020B0604030504040204" pitchFamily="50" charset="-128"/>
              </a:rPr>
              <a:t>　・</a:t>
            </a:r>
            <a:r>
              <a:rPr lang="ja-JP" altLang="en-US" sz="1050" b="1" dirty="0">
                <a:solidFill>
                  <a:prstClr val="black"/>
                </a:solidFill>
                <a:latin typeface="メイリオ" panose="020B0604030504040204" pitchFamily="50" charset="-128"/>
                <a:ea typeface="メイリオ" panose="020B0604030504040204" pitchFamily="50" charset="-128"/>
              </a:rPr>
              <a:t>肝炎治療特別促進事業</a:t>
            </a:r>
            <a:r>
              <a:rPr lang="ja-JP" altLang="en-US" sz="1050" b="1" dirty="0" smtClean="0">
                <a:solidFill>
                  <a:prstClr val="black"/>
                </a:solidFill>
                <a:latin typeface="メイリオ" panose="020B0604030504040204" pitchFamily="50" charset="-128"/>
                <a:ea typeface="メイリオ" panose="020B0604030504040204" pitchFamily="50" charset="-128"/>
              </a:rPr>
              <a:t>：</a:t>
            </a:r>
            <a:r>
              <a:rPr lang="zh-TW" altLang="en-US" sz="1050" b="1" dirty="0" smtClean="0">
                <a:solidFill>
                  <a:prstClr val="black"/>
                </a:solidFill>
                <a:latin typeface="メイリオ" panose="020B0604030504040204" pitchFamily="50" charset="-128"/>
                <a:ea typeface="メイリオ" panose="020B0604030504040204" pitchFamily="50" charset="-128"/>
              </a:rPr>
              <a:t>「</a:t>
            </a:r>
            <a:r>
              <a:rPr lang="zh-TW" altLang="en-US" sz="1050" b="1" dirty="0">
                <a:solidFill>
                  <a:prstClr val="black"/>
                </a:solidFill>
                <a:latin typeface="メイリオ" panose="020B0604030504040204" pitchFamily="50" charset="-128"/>
                <a:ea typeface="メイリオ" panose="020B0604030504040204" pitchFamily="50" charset="-128"/>
              </a:rPr>
              <a:t>肝炎治療自己負担限度月額管理票」</a:t>
            </a:r>
            <a:endParaRPr lang="en-US" altLang="ja-JP" sz="1050" b="1"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179388" indent="-179388">
              <a:defRPr/>
            </a:pPr>
            <a:r>
              <a:rPr lang="ja-JP" altLang="en-US" sz="1100" dirty="0" smtClean="0">
                <a:solidFill>
                  <a:prstClr val="black"/>
                </a:solidFill>
                <a:latin typeface="メイリオ" panose="020B0604030504040204" pitchFamily="50" charset="-128"/>
                <a:ea typeface="メイリオ" panose="020B0604030504040204" pitchFamily="50" charset="-128"/>
              </a:rPr>
              <a:t>○この場合、</a:t>
            </a:r>
            <a:r>
              <a:rPr lang="zh-TW" altLang="en-US" sz="1100" dirty="0" smtClean="0">
                <a:solidFill>
                  <a:prstClr val="black"/>
                </a:solidFill>
                <a:latin typeface="メイリオ" panose="020B0604030504040204" pitchFamily="50" charset="-128"/>
                <a:ea typeface="メイリオ" panose="020B0604030504040204" pitchFamily="50" charset="-128"/>
              </a:rPr>
              <a:t>医療機関</a:t>
            </a:r>
            <a:r>
              <a:rPr lang="ja-JP" altLang="en-US" sz="1100" dirty="0" smtClean="0">
                <a:solidFill>
                  <a:prstClr val="black"/>
                </a:solidFill>
                <a:latin typeface="メイリオ" panose="020B0604030504040204" pitchFamily="50" charset="-128"/>
                <a:ea typeface="メイリオ" panose="020B0604030504040204" pitchFamily="50" charset="-128"/>
              </a:rPr>
              <a:t>及び</a:t>
            </a:r>
            <a:r>
              <a:rPr lang="zh-TW" altLang="en-US" sz="1100" dirty="0" smtClean="0">
                <a:solidFill>
                  <a:prstClr val="black"/>
                </a:solidFill>
                <a:latin typeface="メイリオ" panose="020B0604030504040204" pitchFamily="50" charset="-128"/>
                <a:ea typeface="メイリオ" panose="020B0604030504040204" pitchFamily="50" charset="-128"/>
              </a:rPr>
              <a:t>保険薬局</a:t>
            </a:r>
            <a:r>
              <a:rPr lang="ja-JP" altLang="en-US" sz="1100" dirty="0" smtClean="0">
                <a:solidFill>
                  <a:prstClr val="black"/>
                </a:solidFill>
                <a:latin typeface="メイリオ" panose="020B0604030504040204" pitchFamily="50" charset="-128"/>
                <a:ea typeface="メイリオ" panose="020B0604030504040204" pitchFamily="50" charset="-128"/>
              </a:rPr>
              <a:t>の窓口で</a:t>
            </a:r>
            <a:r>
              <a:rPr lang="ja-JP" altLang="en-US" sz="1100" dirty="0">
                <a:solidFill>
                  <a:prstClr val="black"/>
                </a:solidFill>
                <a:latin typeface="メイリオ" panose="020B0604030504040204" pitchFamily="50" charset="-128"/>
                <a:ea typeface="メイリオ" panose="020B0604030504040204" pitchFamily="50" charset="-128"/>
              </a:rPr>
              <a:t>は</a:t>
            </a:r>
            <a:r>
              <a:rPr lang="ja-JP" altLang="en-US" sz="1100" dirty="0" smtClean="0">
                <a:solidFill>
                  <a:prstClr val="black"/>
                </a:solidFill>
                <a:latin typeface="メイリオ" panose="020B0604030504040204" pitchFamily="50" charset="-128"/>
                <a:ea typeface="メイリオ" panose="020B0604030504040204" pitchFamily="50" charset="-128"/>
              </a:rPr>
              <a:t>、先に核酸</a:t>
            </a:r>
            <a:r>
              <a:rPr lang="ja-JP" altLang="en-US" sz="1100" dirty="0">
                <a:solidFill>
                  <a:prstClr val="black"/>
                </a:solidFill>
                <a:latin typeface="メイリオ" panose="020B0604030504040204" pitchFamily="50" charset="-128"/>
                <a:ea typeface="メイリオ" panose="020B0604030504040204" pitchFamily="50" charset="-128"/>
              </a:rPr>
              <a:t>アナログ療法に係る</a:t>
            </a:r>
            <a:r>
              <a:rPr lang="ja-JP" altLang="en-US" sz="1100" dirty="0" smtClean="0">
                <a:solidFill>
                  <a:prstClr val="black"/>
                </a:solidFill>
                <a:latin typeface="メイリオ" panose="020B0604030504040204" pitchFamily="50" charset="-128"/>
                <a:ea typeface="メイリオ" panose="020B0604030504040204" pitchFamily="50" charset="-128"/>
              </a:rPr>
              <a:t>医療費（初診料、再診料、検査費等を含む肝炎</a:t>
            </a:r>
            <a:r>
              <a:rPr lang="ja-JP" altLang="en-US" sz="1100" dirty="0">
                <a:solidFill>
                  <a:prstClr val="black"/>
                </a:solidFill>
                <a:latin typeface="メイリオ" panose="020B0604030504040204" pitchFamily="50" charset="-128"/>
                <a:ea typeface="メイリオ" panose="020B0604030504040204" pitchFamily="50" charset="-128"/>
              </a:rPr>
              <a:t>治療特別促進</a:t>
            </a:r>
            <a:r>
              <a:rPr lang="ja-JP" altLang="en-US" sz="1100" dirty="0" smtClean="0">
                <a:solidFill>
                  <a:prstClr val="black"/>
                </a:solidFill>
                <a:latin typeface="メイリオ" panose="020B0604030504040204" pitchFamily="50" charset="-128"/>
                <a:ea typeface="メイリオ" panose="020B0604030504040204" pitchFamily="50" charset="-128"/>
              </a:rPr>
              <a:t>事業で当該事業の対象とされている医療費に係る自己負担額。）を</a:t>
            </a:r>
            <a:r>
              <a:rPr lang="zh-TW" altLang="en-US" sz="1100" dirty="0" smtClean="0">
                <a:solidFill>
                  <a:prstClr val="black"/>
                </a:solidFill>
                <a:latin typeface="メイリオ" panose="020B0604030504040204" pitchFamily="50" charset="-128"/>
                <a:ea typeface="メイリオ" panose="020B0604030504040204" pitchFamily="50" charset="-128"/>
              </a:rPr>
              <a:t>「</a:t>
            </a:r>
            <a:r>
              <a:rPr lang="zh-TW" altLang="en-US" sz="1100" dirty="0">
                <a:solidFill>
                  <a:prstClr val="black"/>
                </a:solidFill>
                <a:latin typeface="メイリオ" panose="020B0604030504040204" pitchFamily="50" charset="-128"/>
                <a:ea typeface="メイリオ" panose="020B0604030504040204" pitchFamily="50" charset="-128"/>
              </a:rPr>
              <a:t>肝炎治療自己負担限度月額管理票</a:t>
            </a:r>
            <a:r>
              <a:rPr lang="zh-TW" altLang="en-US" sz="1100" dirty="0" smtClean="0">
                <a:solidFill>
                  <a:prstClr val="black"/>
                </a:solidFill>
                <a:latin typeface="メイリオ" panose="020B0604030504040204" pitchFamily="50" charset="-128"/>
                <a:ea typeface="メイリオ" panose="020B0604030504040204" pitchFamily="50" charset="-128"/>
              </a:rPr>
              <a:t>」</a:t>
            </a:r>
            <a:r>
              <a:rPr lang="ja-JP" altLang="en-US" sz="1100" dirty="0" smtClean="0">
                <a:solidFill>
                  <a:prstClr val="black"/>
                </a:solidFill>
                <a:latin typeface="メイリオ" panose="020B0604030504040204" pitchFamily="50" charset="-128"/>
                <a:ea typeface="メイリオ" panose="020B0604030504040204" pitchFamily="50" charset="-128"/>
              </a:rPr>
              <a:t>に記載し、残りの医療費について「</a:t>
            </a:r>
            <a:r>
              <a:rPr lang="ja-JP" altLang="en-US" sz="1100" dirty="0">
                <a:solidFill>
                  <a:prstClr val="black"/>
                </a:solidFill>
                <a:latin typeface="メイリオ" panose="020B0604030504040204" pitchFamily="50" charset="-128"/>
                <a:ea typeface="メイリオ" panose="020B0604030504040204" pitchFamily="50" charset="-128"/>
              </a:rPr>
              <a:t>医療記録票</a:t>
            </a:r>
            <a:r>
              <a:rPr lang="ja-JP" altLang="en-US" sz="1100" dirty="0" smtClean="0">
                <a:solidFill>
                  <a:prstClr val="black"/>
                </a:solidFill>
                <a:latin typeface="メイリオ" panose="020B0604030504040204" pitchFamily="50" charset="-128"/>
                <a:ea typeface="メイリオ" panose="020B0604030504040204" pitchFamily="50" charset="-128"/>
              </a:rPr>
              <a:t>」に記載します。</a:t>
            </a:r>
            <a:endParaRPr lang="en-US" altLang="ja-JP" sz="1100" dirty="0">
              <a:solidFill>
                <a:prstClr val="black"/>
              </a:solidFill>
              <a:latin typeface="メイリオ" panose="020B0604030504040204" pitchFamily="50" charset="-128"/>
              <a:ea typeface="メイリオ" panose="020B0604030504040204" pitchFamily="50" charset="-128"/>
            </a:endParaRPr>
          </a:p>
          <a:p>
            <a:pPr marL="179388" lvl="0" indent="-179388">
              <a:defRPr/>
            </a:pPr>
            <a:endParaRPr lang="en-US" altLang="ja-JP" sz="6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endParaRPr lang="en-US" altLang="ja-JP" sz="6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100" b="1" dirty="0" smtClean="0">
                <a:solidFill>
                  <a:prstClr val="black"/>
                </a:solidFill>
                <a:latin typeface="メイリオ" panose="020B0604030504040204" pitchFamily="50" charset="-128"/>
                <a:ea typeface="メイリオ" panose="020B0604030504040204" pitchFamily="50" charset="-128"/>
              </a:rPr>
              <a:t>２．医療記録票のＢ欄（月数カウント欄）の記載について</a:t>
            </a:r>
            <a:endParaRPr lang="en-US" altLang="ja-JP" sz="1100" b="1"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endParaRPr lang="en-US" altLang="ja-JP" sz="6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100" dirty="0" smtClean="0">
                <a:solidFill>
                  <a:prstClr val="black"/>
                </a:solidFill>
                <a:latin typeface="メイリオ" panose="020B0604030504040204" pitchFamily="50" charset="-128"/>
                <a:ea typeface="メイリオ" panose="020B0604030504040204" pitchFamily="50" charset="-128"/>
              </a:rPr>
              <a:t>○分子</a:t>
            </a:r>
            <a:r>
              <a:rPr lang="ja-JP" altLang="en-US" sz="1100" dirty="0">
                <a:solidFill>
                  <a:prstClr val="black"/>
                </a:solidFill>
                <a:latin typeface="メイリオ" panose="020B0604030504040204" pitchFamily="50" charset="-128"/>
                <a:ea typeface="メイリオ" panose="020B0604030504040204" pitchFamily="50" charset="-128"/>
              </a:rPr>
              <a:t>標的薬を用いた化学療法を導入する</a:t>
            </a:r>
            <a:r>
              <a:rPr lang="ja-JP" altLang="en-US" sz="1100" dirty="0" smtClean="0">
                <a:solidFill>
                  <a:prstClr val="black"/>
                </a:solidFill>
                <a:latin typeface="メイリオ" panose="020B0604030504040204" pitchFamily="50" charset="-128"/>
                <a:ea typeface="メイリオ" panose="020B0604030504040204" pitchFamily="50" charset="-128"/>
              </a:rPr>
              <a:t>タイミング（月初めか、月末か等）に</a:t>
            </a:r>
            <a:r>
              <a:rPr lang="ja-JP" altLang="en-US" sz="1100" dirty="0">
                <a:solidFill>
                  <a:prstClr val="black"/>
                </a:solidFill>
                <a:latin typeface="メイリオ" panose="020B0604030504040204" pitchFamily="50" charset="-128"/>
                <a:ea typeface="メイリオ" panose="020B0604030504040204" pitchFamily="50" charset="-128"/>
              </a:rPr>
              <a:t>よっては、</a:t>
            </a:r>
            <a:r>
              <a:rPr lang="zh-TW" altLang="en-US" sz="1100" dirty="0">
                <a:solidFill>
                  <a:prstClr val="black"/>
                </a:solidFill>
                <a:latin typeface="メイリオ" panose="020B0604030504040204" pitchFamily="50" charset="-128"/>
                <a:ea typeface="メイリオ" panose="020B0604030504040204" pitchFamily="50" charset="-128"/>
              </a:rPr>
              <a:t>「肝炎治療自己負担限度月額管理票」</a:t>
            </a:r>
            <a:r>
              <a:rPr lang="ja-JP" altLang="en-US" sz="1100" dirty="0">
                <a:solidFill>
                  <a:prstClr val="black"/>
                </a:solidFill>
                <a:latin typeface="メイリオ" panose="020B0604030504040204" pitchFamily="50" charset="-128"/>
                <a:ea typeface="メイリオ" panose="020B0604030504040204" pitchFamily="50" charset="-128"/>
              </a:rPr>
              <a:t>に記載された医療費と「医療記録票」に記載された医療費の合算</a:t>
            </a:r>
            <a:r>
              <a:rPr lang="ja-JP" altLang="en-US" sz="1100" dirty="0" smtClean="0">
                <a:solidFill>
                  <a:prstClr val="black"/>
                </a:solidFill>
                <a:latin typeface="メイリオ" panose="020B0604030504040204" pitchFamily="50" charset="-128"/>
                <a:ea typeface="メイリオ" panose="020B0604030504040204" pitchFamily="50" charset="-128"/>
              </a:rPr>
              <a:t>で初めて高額</a:t>
            </a:r>
            <a:r>
              <a:rPr lang="ja-JP" altLang="en-US" sz="1100" dirty="0">
                <a:solidFill>
                  <a:prstClr val="black"/>
                </a:solidFill>
                <a:latin typeface="メイリオ" panose="020B0604030504040204" pitchFamily="50" charset="-128"/>
                <a:ea typeface="メイリオ" panose="020B0604030504040204" pitchFamily="50" charset="-128"/>
              </a:rPr>
              <a:t>療養費算定基準額を超えることもありますが</a:t>
            </a:r>
            <a:r>
              <a:rPr lang="ja-JP" altLang="en-US" sz="1100" dirty="0" smtClean="0">
                <a:solidFill>
                  <a:prstClr val="black"/>
                </a:solidFill>
                <a:latin typeface="メイリオ" panose="020B0604030504040204" pitchFamily="50" charset="-128"/>
                <a:ea typeface="メイリオ" panose="020B0604030504040204" pitchFamily="50" charset="-128"/>
              </a:rPr>
              <a:t>、一般には分子</a:t>
            </a:r>
            <a:r>
              <a:rPr lang="ja-JP" altLang="en-US" sz="1100" dirty="0">
                <a:solidFill>
                  <a:prstClr val="black"/>
                </a:solidFill>
                <a:latin typeface="メイリオ" panose="020B0604030504040204" pitchFamily="50" charset="-128"/>
                <a:ea typeface="メイリオ" panose="020B0604030504040204" pitchFamily="50" charset="-128"/>
              </a:rPr>
              <a:t>標的薬を用いた化学療法</a:t>
            </a:r>
            <a:r>
              <a:rPr lang="ja-JP" altLang="en-US" sz="1100" dirty="0" smtClean="0">
                <a:solidFill>
                  <a:prstClr val="black"/>
                </a:solidFill>
                <a:latin typeface="メイリオ" panose="020B0604030504040204" pitchFamily="50" charset="-128"/>
                <a:ea typeface="メイリオ" panose="020B0604030504040204" pitchFamily="50" charset="-128"/>
              </a:rPr>
              <a:t>に係る医療費のみで高</a:t>
            </a:r>
            <a:r>
              <a:rPr lang="ja-JP" altLang="en-US" sz="1100" dirty="0">
                <a:solidFill>
                  <a:prstClr val="black"/>
                </a:solidFill>
                <a:latin typeface="メイリオ" panose="020B0604030504040204" pitchFamily="50" charset="-128"/>
                <a:ea typeface="メイリオ" panose="020B0604030504040204" pitchFamily="50" charset="-128"/>
              </a:rPr>
              <a:t>額療養費算定基</a:t>
            </a:r>
            <a:r>
              <a:rPr lang="ja-JP" altLang="en-US" sz="1100" dirty="0" smtClean="0">
                <a:solidFill>
                  <a:prstClr val="black"/>
                </a:solidFill>
                <a:latin typeface="メイリオ" panose="020B0604030504040204" pitchFamily="50" charset="-128"/>
                <a:ea typeface="メイリオ" panose="020B0604030504040204" pitchFamily="50" charset="-128"/>
              </a:rPr>
              <a:t>準額を超えることから</a:t>
            </a:r>
            <a:r>
              <a:rPr lang="ja-JP" altLang="en-US" sz="1100" u="heavy" dirty="0" smtClean="0">
                <a:solidFill>
                  <a:prstClr val="black"/>
                </a:solidFill>
                <a:uFill>
                  <a:solidFill>
                    <a:srgbClr val="FF0000"/>
                  </a:solidFill>
                </a:uFill>
                <a:latin typeface="メイリオ" panose="020B0604030504040204" pitchFamily="50" charset="-128"/>
                <a:ea typeface="メイリオ" panose="020B0604030504040204" pitchFamily="50" charset="-128"/>
              </a:rPr>
              <a:t>「医療記録票」のＢ欄（月額カウント欄）に記載する内容については、医療機関や保険薬局の窓口事務の簡素化のため、「医療記録票」に記載された医療費のみで判断してください。</a:t>
            </a:r>
            <a:endParaRPr lang="en-US" altLang="ja-JP" sz="1100" u="heavy" dirty="0" smtClean="0">
              <a:solidFill>
                <a:prstClr val="black"/>
              </a:solidFill>
              <a:uFill>
                <a:solidFill>
                  <a:srgbClr val="FF0000"/>
                </a:solidFill>
              </a:uFill>
              <a:latin typeface="メイリオ" panose="020B0604030504040204" pitchFamily="50" charset="-128"/>
              <a:ea typeface="メイリオ" panose="020B0604030504040204" pitchFamily="50" charset="-128"/>
            </a:endParaRPr>
          </a:p>
          <a:p>
            <a:pPr marL="179388" lvl="0" indent="-179388">
              <a:defRPr/>
            </a:pPr>
            <a:endParaRPr lang="en-US" altLang="ja-JP" sz="600" dirty="0" smtClean="0">
              <a:solidFill>
                <a:prstClr val="black"/>
              </a:solidFill>
              <a:latin typeface="メイリオ" panose="020B0604030504040204" pitchFamily="50" charset="-128"/>
              <a:ea typeface="メイリオ" panose="020B0604030504040204" pitchFamily="50" charset="-128"/>
            </a:endParaRPr>
          </a:p>
          <a:p>
            <a:pPr marL="179388" lvl="0" indent="-179388">
              <a:defRPr/>
            </a:pPr>
            <a:r>
              <a:rPr lang="ja-JP" altLang="en-US" sz="1100" dirty="0" smtClean="0">
                <a:solidFill>
                  <a:prstClr val="black"/>
                </a:solidFill>
                <a:latin typeface="メイリオ" panose="020B0604030504040204" pitchFamily="50" charset="-128"/>
                <a:ea typeface="メイリオ" panose="020B0604030504040204" pitchFamily="50" charset="-128"/>
              </a:rPr>
              <a:t>○なお、</a:t>
            </a:r>
            <a:r>
              <a:rPr lang="zh-TW" altLang="en-US" sz="1100" dirty="0" smtClean="0">
                <a:solidFill>
                  <a:prstClr val="black"/>
                </a:solidFill>
                <a:latin typeface="メイリオ" panose="020B0604030504040204" pitchFamily="50" charset="-128"/>
                <a:ea typeface="メイリオ" panose="020B0604030504040204" pitchFamily="50" charset="-128"/>
              </a:rPr>
              <a:t>「</a:t>
            </a:r>
            <a:r>
              <a:rPr lang="zh-TW" altLang="en-US" sz="1100" dirty="0">
                <a:solidFill>
                  <a:prstClr val="black"/>
                </a:solidFill>
                <a:latin typeface="メイリオ" panose="020B0604030504040204" pitchFamily="50" charset="-128"/>
                <a:ea typeface="メイリオ" panose="020B0604030504040204" pitchFamily="50" charset="-128"/>
              </a:rPr>
              <a:t>肝炎治療自己負担限度月額管理票」</a:t>
            </a:r>
            <a:r>
              <a:rPr lang="ja-JP" altLang="en-US" sz="1100" dirty="0">
                <a:solidFill>
                  <a:prstClr val="black"/>
                </a:solidFill>
                <a:latin typeface="メイリオ" panose="020B0604030504040204" pitchFamily="50" charset="-128"/>
                <a:ea typeface="メイリオ" panose="020B0604030504040204" pitchFamily="50" charset="-128"/>
              </a:rPr>
              <a:t>に記載された医療費と「医療記録票」に記載された医療費の合算</a:t>
            </a:r>
            <a:r>
              <a:rPr lang="ja-JP" altLang="en-US" sz="1100" dirty="0" smtClean="0">
                <a:solidFill>
                  <a:prstClr val="black"/>
                </a:solidFill>
                <a:latin typeface="メイリオ" panose="020B0604030504040204" pitchFamily="50" charset="-128"/>
                <a:ea typeface="メイリオ" panose="020B0604030504040204" pitchFamily="50" charset="-128"/>
              </a:rPr>
              <a:t>で初めて高額</a:t>
            </a:r>
            <a:r>
              <a:rPr lang="ja-JP" altLang="en-US" sz="1100" dirty="0">
                <a:solidFill>
                  <a:prstClr val="black"/>
                </a:solidFill>
                <a:latin typeface="メイリオ" panose="020B0604030504040204" pitchFamily="50" charset="-128"/>
                <a:ea typeface="メイリオ" panose="020B0604030504040204" pitchFamily="50" charset="-128"/>
              </a:rPr>
              <a:t>療養費算定基準額を</a:t>
            </a:r>
            <a:r>
              <a:rPr lang="ja-JP" altLang="en-US" sz="1100" dirty="0" smtClean="0">
                <a:solidFill>
                  <a:prstClr val="black"/>
                </a:solidFill>
                <a:latin typeface="メイリオ" panose="020B0604030504040204" pitchFamily="50" charset="-128"/>
                <a:ea typeface="メイリオ" panose="020B0604030504040204" pitchFamily="50" charset="-128"/>
              </a:rPr>
              <a:t>超えるものがあったかどうかは、参加者証の交付申請等の処理時に都道府県において確認することとします。</a:t>
            </a:r>
            <a:endParaRPr lang="en-US" altLang="ja-JP" sz="1100" dirty="0">
              <a:solidFill>
                <a:prstClr val="black"/>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0" y="3219160"/>
            <a:ext cx="4688541" cy="276999"/>
          </a:xfrm>
          <a:prstGeom prst="rect">
            <a:avLst/>
          </a:prstGeom>
          <a:solidFill>
            <a:srgbClr val="4472C4"/>
          </a:solidFill>
          <a:ln w="28575">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ja-JP" altLang="en-US" sz="1200" b="1" dirty="0" smtClean="0">
                <a:solidFill>
                  <a:schemeClr val="bg1"/>
                </a:solidFill>
                <a:latin typeface="メイリオ" panose="020B0604030504040204" pitchFamily="50" charset="-128"/>
                <a:ea typeface="メイリオ" panose="020B0604030504040204" pitchFamily="50" charset="-128"/>
              </a:rPr>
              <a:t>医療機関及び保険薬局の窓口での対応（具体的な事務処理手順）</a:t>
            </a:r>
            <a:endParaRPr lang="en-US" altLang="ja-JP" sz="12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33</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095801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28576" y="1006876"/>
            <a:ext cx="2271853" cy="5803499"/>
          </a:xfrm>
          <a:prstGeom prst="rect">
            <a:avLst/>
          </a:prstGeom>
          <a:solidFill>
            <a:schemeClr val="accent3">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zh-TW" altLang="en-US" sz="1400" b="1" dirty="0">
                <a:solidFill>
                  <a:schemeClr val="tx1"/>
                </a:solidFill>
                <a:latin typeface="HG丸ｺﾞｼｯｸM-PRO" panose="020F0600000000000000" pitchFamily="50" charset="-128"/>
                <a:ea typeface="HG丸ｺﾞｼｯｸM-PRO" panose="020F0600000000000000" pitchFamily="50" charset="-128"/>
              </a:rPr>
              <a:t>肝炎治療特別促進</a:t>
            </a:r>
            <a:r>
              <a:rPr lang="zh-TW" altLang="en-US" sz="1400" b="1" dirty="0" smtClean="0">
                <a:solidFill>
                  <a:schemeClr val="tx1"/>
                </a:solidFill>
                <a:latin typeface="HG丸ｺﾞｼｯｸM-PRO" panose="020F0600000000000000" pitchFamily="50" charset="-128"/>
                <a:ea typeface="HG丸ｺﾞｼｯｸM-PRO" panose="020F0600000000000000" pitchFamily="50" charset="-128"/>
              </a:rPr>
              <a:t>事業</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受給者証の</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b="1" u="sng" dirty="0" smtClean="0">
                <a:solidFill>
                  <a:schemeClr val="tx1"/>
                </a:solidFill>
                <a:latin typeface="HG丸ｺﾞｼｯｸM-PRO" panose="020F0600000000000000" pitchFamily="50" charset="-128"/>
                <a:ea typeface="HG丸ｺﾞｼｯｸM-PRO" panose="020F0600000000000000" pitchFamily="50" charset="-128"/>
              </a:rPr>
              <a:t>交付を受けていない患者</a:t>
            </a:r>
            <a:endParaRPr kumimoji="1" lang="ja-JP" altLang="en-US" sz="1400" b="1" u="sng" dirty="0">
              <a:solidFill>
                <a:schemeClr val="tx1"/>
              </a:solidFill>
              <a:latin typeface="HG丸ｺﾞｼｯｸM-PRO" panose="020F0600000000000000" pitchFamily="50" charset="-128"/>
              <a:ea typeface="HG丸ｺﾞｼｯｸM-PRO" panose="020F0600000000000000" pitchFamily="50" charset="-128"/>
            </a:endParaRPr>
          </a:p>
        </p:txBody>
      </p:sp>
      <p:sp>
        <p:nvSpPr>
          <p:cNvPr id="29" name="正方形/長方形 28"/>
          <p:cNvSpPr/>
          <p:nvPr/>
        </p:nvSpPr>
        <p:spPr>
          <a:xfrm>
            <a:off x="2381882" y="1006875"/>
            <a:ext cx="6735223" cy="5803499"/>
          </a:xfrm>
          <a:prstGeom prst="rect">
            <a:avLst/>
          </a:prstGeom>
          <a:solidFill>
            <a:schemeClr val="accent1">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zh-TW" altLang="en-US" sz="1400" b="1" dirty="0">
                <a:solidFill>
                  <a:schemeClr val="tx1"/>
                </a:solidFill>
                <a:latin typeface="HG丸ｺﾞｼｯｸM-PRO" panose="020F0600000000000000" pitchFamily="50" charset="-128"/>
                <a:ea typeface="HG丸ｺﾞｼｯｸM-PRO" panose="020F0600000000000000" pitchFamily="50" charset="-128"/>
              </a:rPr>
              <a:t>肝炎治療特別促進</a:t>
            </a:r>
            <a:r>
              <a:rPr lang="zh-TW" altLang="en-US" sz="1400" b="1" dirty="0" smtClean="0">
                <a:solidFill>
                  <a:schemeClr val="tx1"/>
                </a:solidFill>
                <a:latin typeface="HG丸ｺﾞｼｯｸM-PRO" panose="020F0600000000000000" pitchFamily="50" charset="-128"/>
                <a:ea typeface="HG丸ｺﾞｼｯｸM-PRO" panose="020F0600000000000000" pitchFamily="50" charset="-128"/>
              </a:rPr>
              <a:t>事業</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受給者証の</a:t>
            </a:r>
            <a:endPar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400" b="1" u="sng" dirty="0" smtClean="0">
                <a:solidFill>
                  <a:schemeClr val="tx1"/>
                </a:solidFill>
                <a:latin typeface="HG丸ｺﾞｼｯｸM-PRO" panose="020F0600000000000000" pitchFamily="50" charset="-128"/>
                <a:ea typeface="HG丸ｺﾞｼｯｸM-PRO" panose="020F0600000000000000" pitchFamily="50" charset="-128"/>
              </a:rPr>
              <a:t>交付を受けている患者</a:t>
            </a:r>
            <a:endParaRPr kumimoji="1" lang="ja-JP" altLang="en-US" sz="1400" b="1" u="sng" dirty="0">
              <a:solidFill>
                <a:schemeClr val="tx1"/>
              </a:solidFill>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0" y="-20191"/>
            <a:ext cx="9144000" cy="6463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defRPr/>
            </a:pPr>
            <a:r>
              <a:rPr kumimoji="1" lang="ja-JP" altLang="en-US" b="1" dirty="0" smtClean="0">
                <a:solidFill>
                  <a:prstClr val="white"/>
                </a:solidFill>
                <a:latin typeface="メイリオ" panose="020B0604030504040204" pitchFamily="50" charset="-128"/>
                <a:ea typeface="メイリオ" panose="020B0604030504040204" pitchFamily="50" charset="-128"/>
              </a:rPr>
              <a:t>　肝炎治療特別促進事業の受給者証の交付を受けている患者の</a:t>
            </a:r>
            <a:endParaRPr kumimoji="1" lang="en-US" altLang="ja-JP" b="1" dirty="0" smtClean="0">
              <a:solidFill>
                <a:prstClr val="white"/>
              </a:solidFill>
              <a:latin typeface="メイリオ" panose="020B0604030504040204" pitchFamily="50" charset="-128"/>
              <a:ea typeface="メイリオ" panose="020B0604030504040204" pitchFamily="50" charset="-128"/>
            </a:endParaRPr>
          </a:p>
          <a:p>
            <a:pPr lvl="0">
              <a:defRPr/>
            </a:pPr>
            <a:r>
              <a:rPr kumimoji="1" lang="ja-JP" altLang="en-US" b="1" dirty="0" smtClean="0">
                <a:solidFill>
                  <a:prstClr val="white"/>
                </a:solidFill>
                <a:latin typeface="メイリオ" panose="020B0604030504040204" pitchFamily="50" charset="-128"/>
                <a:ea typeface="メイリオ" panose="020B0604030504040204" pitchFamily="50" charset="-128"/>
              </a:rPr>
              <a:t>核酸アナログ製剤治療に係る通院医療費について</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5533810" y="1648664"/>
            <a:ext cx="3514940" cy="2844153"/>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ja-JP" altLang="en-US" sz="1400" dirty="0">
                <a:solidFill>
                  <a:schemeClr val="tx1"/>
                </a:solidFill>
              </a:rPr>
              <a:t>核酸アナログ療法に係る</a:t>
            </a:r>
            <a:r>
              <a:rPr lang="ja-JP" altLang="en-US" sz="1400" dirty="0" smtClean="0">
                <a:solidFill>
                  <a:schemeClr val="tx1"/>
                </a:solidFill>
              </a:rPr>
              <a:t>医療費の</a:t>
            </a:r>
            <a:endParaRPr lang="en-US" altLang="ja-JP" sz="1400" dirty="0" smtClean="0">
              <a:solidFill>
                <a:schemeClr val="tx1"/>
              </a:solidFill>
            </a:endParaRPr>
          </a:p>
          <a:p>
            <a:pPr algn="ctr"/>
            <a:r>
              <a:rPr lang="ja-JP" altLang="en-US" sz="1400" dirty="0" smtClean="0">
                <a:solidFill>
                  <a:schemeClr val="tx1"/>
                </a:solidFill>
              </a:rPr>
              <a:t>自己負担</a:t>
            </a:r>
            <a:r>
              <a:rPr lang="ja-JP" altLang="en-US" sz="1400" dirty="0">
                <a:solidFill>
                  <a:schemeClr val="tx1"/>
                </a:solidFill>
              </a:rPr>
              <a:t>額</a:t>
            </a:r>
            <a:r>
              <a:rPr lang="ja-JP" altLang="en-US" sz="1400" dirty="0" smtClean="0">
                <a:solidFill>
                  <a:schemeClr val="tx1"/>
                </a:solidFill>
              </a:rPr>
              <a:t>が</a:t>
            </a:r>
            <a:r>
              <a:rPr lang="ja-JP" altLang="en-US" sz="1400" b="1" dirty="0" smtClean="0">
                <a:solidFill>
                  <a:schemeClr val="tx1"/>
                </a:solidFill>
              </a:rPr>
              <a:t>１万円を超える場合</a:t>
            </a:r>
            <a:endParaRPr lang="ja-JP" altLang="en-US" sz="1400" b="1" dirty="0">
              <a:solidFill>
                <a:schemeClr val="tx1"/>
              </a:solidFill>
            </a:endParaRPr>
          </a:p>
        </p:txBody>
      </p:sp>
      <p:sp>
        <p:nvSpPr>
          <p:cNvPr id="10" name="正方形/長方形 9"/>
          <p:cNvSpPr/>
          <p:nvPr/>
        </p:nvSpPr>
        <p:spPr>
          <a:xfrm>
            <a:off x="5600700" y="3819684"/>
            <a:ext cx="3400425" cy="1771491"/>
          </a:xfrm>
          <a:prstGeom prst="rect">
            <a:avLst/>
          </a:prstGeom>
          <a:solidFill>
            <a:schemeClr val="accent4">
              <a:lumMod val="20000"/>
              <a:lumOff val="80000"/>
              <a:alpha val="30000"/>
            </a:schemeClr>
          </a:solidFill>
          <a:ln w="41275">
            <a:solidFill>
              <a:srgbClr val="FF0000"/>
            </a:solidFill>
            <a:prstDash val="dash"/>
          </a:ln>
        </p:spPr>
        <p:style>
          <a:lnRef idx="2">
            <a:schemeClr val="accent4">
              <a:shade val="50000"/>
            </a:schemeClr>
          </a:lnRef>
          <a:fillRef idx="1">
            <a:schemeClr val="accent4"/>
          </a:fillRef>
          <a:effectRef idx="0">
            <a:schemeClr val="accent4"/>
          </a:effectRef>
          <a:fontRef idx="minor">
            <a:schemeClr val="lt1"/>
          </a:fontRef>
        </p:style>
        <p:txBody>
          <a:bodyPr rtlCol="0" anchor="b"/>
          <a:lstStyle/>
          <a:p>
            <a:pPr algn="ctr"/>
            <a:r>
              <a:rPr lang="ja-JP" altLang="en-US" sz="1400" b="1" dirty="0" smtClean="0">
                <a:solidFill>
                  <a:srgbClr val="FF0000"/>
                </a:solidFill>
                <a:latin typeface="+mn-ea"/>
              </a:rPr>
              <a:t>肝がん・重度肝硬変</a:t>
            </a:r>
            <a:endParaRPr lang="en-US" altLang="ja-JP" sz="1400" b="1" dirty="0" smtClean="0">
              <a:solidFill>
                <a:srgbClr val="FF0000"/>
              </a:solidFill>
              <a:latin typeface="+mn-ea"/>
            </a:endParaRPr>
          </a:p>
          <a:p>
            <a:pPr algn="ctr"/>
            <a:r>
              <a:rPr lang="ja-JP" altLang="en-US" sz="1400" b="1" dirty="0" smtClean="0">
                <a:solidFill>
                  <a:srgbClr val="FF0000"/>
                </a:solidFill>
                <a:latin typeface="+mn-ea"/>
              </a:rPr>
              <a:t>治療研究促進事業</a:t>
            </a:r>
            <a:endParaRPr kumimoji="1" lang="ja-JP" altLang="en-US" sz="1400" b="1" dirty="0">
              <a:solidFill>
                <a:srgbClr val="FF0000"/>
              </a:solidFill>
              <a:latin typeface="+mn-ea"/>
            </a:endParaRPr>
          </a:p>
        </p:txBody>
      </p:sp>
      <p:sp>
        <p:nvSpPr>
          <p:cNvPr id="11" name="正方形/長方形 10"/>
          <p:cNvSpPr/>
          <p:nvPr/>
        </p:nvSpPr>
        <p:spPr>
          <a:xfrm>
            <a:off x="2424253" y="1659468"/>
            <a:ext cx="3026584" cy="2844153"/>
          </a:xfrm>
          <a:prstGeom prst="rect">
            <a:avLst/>
          </a:prstGeom>
          <a:solidFill>
            <a:schemeClr val="accent3">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t"/>
          <a:lstStyle/>
          <a:p>
            <a:pPr algn="ctr"/>
            <a:r>
              <a:rPr lang="ja-JP" altLang="en-US" sz="1400" dirty="0" smtClean="0">
                <a:solidFill>
                  <a:schemeClr val="tx1"/>
                </a:solidFill>
              </a:rPr>
              <a:t>核酸アナログ療法に係る医療費の自己負担額が</a:t>
            </a:r>
            <a:r>
              <a:rPr lang="ja-JP" altLang="en-US" sz="1400" b="1" dirty="0" smtClean="0">
                <a:solidFill>
                  <a:schemeClr val="tx1"/>
                </a:solidFill>
              </a:rPr>
              <a:t>１万円以下の場合</a:t>
            </a:r>
            <a:endParaRPr kumimoji="1" lang="ja-JP" altLang="en-US" sz="1400" b="1" dirty="0">
              <a:solidFill>
                <a:schemeClr val="tx1"/>
              </a:solidFill>
            </a:endParaRPr>
          </a:p>
        </p:txBody>
      </p:sp>
      <p:sp>
        <p:nvSpPr>
          <p:cNvPr id="12" name="正方形/長方形 11"/>
          <p:cNvSpPr/>
          <p:nvPr/>
        </p:nvSpPr>
        <p:spPr>
          <a:xfrm>
            <a:off x="2497869" y="2171701"/>
            <a:ext cx="2895372" cy="3419474"/>
          </a:xfrm>
          <a:prstGeom prst="rect">
            <a:avLst/>
          </a:prstGeom>
          <a:solidFill>
            <a:schemeClr val="accent4">
              <a:lumMod val="20000"/>
              <a:lumOff val="80000"/>
              <a:alpha val="30000"/>
            </a:schemeClr>
          </a:solidFill>
          <a:ln w="41275">
            <a:solidFill>
              <a:srgbClr val="FF0000"/>
            </a:solidFill>
            <a:prstDash val="dash"/>
          </a:ln>
        </p:spPr>
        <p:style>
          <a:lnRef idx="2">
            <a:schemeClr val="accent4">
              <a:shade val="50000"/>
            </a:schemeClr>
          </a:lnRef>
          <a:fillRef idx="1">
            <a:schemeClr val="accent4"/>
          </a:fillRef>
          <a:effectRef idx="0">
            <a:schemeClr val="accent4"/>
          </a:effectRef>
          <a:fontRef idx="minor">
            <a:schemeClr val="lt1"/>
          </a:fontRef>
        </p:style>
        <p:txBody>
          <a:bodyPr rtlCol="0" anchor="b"/>
          <a:lstStyle/>
          <a:p>
            <a:pPr algn="ctr"/>
            <a:r>
              <a:rPr lang="ja-JP" altLang="en-US" sz="1400" b="1" dirty="0" smtClean="0">
                <a:solidFill>
                  <a:srgbClr val="FF0000"/>
                </a:solidFill>
                <a:latin typeface="+mn-ea"/>
              </a:rPr>
              <a:t>肝がん・重度肝硬変</a:t>
            </a:r>
            <a:endParaRPr lang="en-US" altLang="ja-JP" sz="1400" b="1" dirty="0" smtClean="0">
              <a:solidFill>
                <a:srgbClr val="FF0000"/>
              </a:solidFill>
              <a:latin typeface="+mn-ea"/>
            </a:endParaRPr>
          </a:p>
          <a:p>
            <a:pPr algn="ctr"/>
            <a:r>
              <a:rPr lang="ja-JP" altLang="en-US" sz="1400" b="1" dirty="0" smtClean="0">
                <a:solidFill>
                  <a:srgbClr val="FF0000"/>
                </a:solidFill>
                <a:latin typeface="+mn-ea"/>
              </a:rPr>
              <a:t>治療研究促進事業</a:t>
            </a:r>
            <a:endParaRPr kumimoji="1" lang="ja-JP" altLang="en-US" sz="1400" b="1" dirty="0">
              <a:solidFill>
                <a:srgbClr val="FF0000"/>
              </a:solidFill>
              <a:latin typeface="+mn-ea"/>
            </a:endParaRPr>
          </a:p>
        </p:txBody>
      </p:sp>
      <p:sp>
        <p:nvSpPr>
          <p:cNvPr id="17" name="正方形/長方形 16"/>
          <p:cNvSpPr/>
          <p:nvPr/>
        </p:nvSpPr>
        <p:spPr>
          <a:xfrm>
            <a:off x="6003035" y="4657746"/>
            <a:ext cx="2528866" cy="291432"/>
          </a:xfrm>
          <a:prstGeom prst="rect">
            <a:avLst/>
          </a:prstGeom>
          <a:solidFill>
            <a:schemeClr val="accent5">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rPr>
              <a:t>分子標的薬に係る医療費</a:t>
            </a:r>
            <a:endParaRPr kumimoji="1" lang="ja-JP" altLang="en-US" sz="1200" dirty="0">
              <a:solidFill>
                <a:schemeClr val="tx1"/>
              </a:solidFill>
            </a:endParaRPr>
          </a:p>
        </p:txBody>
      </p:sp>
      <p:sp>
        <p:nvSpPr>
          <p:cNvPr id="22" name="正方形/長方形 21"/>
          <p:cNvSpPr/>
          <p:nvPr/>
        </p:nvSpPr>
        <p:spPr>
          <a:xfrm>
            <a:off x="2669285" y="4657746"/>
            <a:ext cx="2528866" cy="291432"/>
          </a:xfrm>
          <a:prstGeom prst="rect">
            <a:avLst/>
          </a:prstGeom>
          <a:solidFill>
            <a:schemeClr val="accent5">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rPr>
              <a:t>分子標的薬に係る医療費</a:t>
            </a:r>
            <a:endParaRPr kumimoji="1" lang="ja-JP" altLang="en-US" sz="1200" dirty="0">
              <a:solidFill>
                <a:schemeClr val="tx1"/>
              </a:solidFill>
            </a:endParaRPr>
          </a:p>
        </p:txBody>
      </p:sp>
      <p:sp>
        <p:nvSpPr>
          <p:cNvPr id="24" name="下矢印吹き出し 23"/>
          <p:cNvSpPr/>
          <p:nvPr/>
        </p:nvSpPr>
        <p:spPr>
          <a:xfrm>
            <a:off x="5819775" y="2244892"/>
            <a:ext cx="2943225" cy="1514712"/>
          </a:xfrm>
          <a:prstGeom prst="downArrowCallout">
            <a:avLst>
              <a:gd name="adj1" fmla="val 12148"/>
              <a:gd name="adj2" fmla="val 13614"/>
              <a:gd name="adj3" fmla="val 14558"/>
              <a:gd name="adj4" fmla="val 51268"/>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正方形/長方形 25"/>
          <p:cNvSpPr/>
          <p:nvPr/>
        </p:nvSpPr>
        <p:spPr>
          <a:xfrm>
            <a:off x="0" y="659158"/>
            <a:ext cx="8258175"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ja-JP" altLang="en-US" sz="1400" b="1" dirty="0">
                <a:solidFill>
                  <a:schemeClr val="bg1"/>
                </a:solidFill>
                <a:latin typeface="メイリオ" panose="020B0604030504040204" pitchFamily="50" charset="-128"/>
                <a:ea typeface="メイリオ" panose="020B0604030504040204" pitchFamily="50" charset="-128"/>
              </a:rPr>
              <a:t>肝がん・重度肝硬変治療研究促進</a:t>
            </a:r>
            <a:r>
              <a:rPr lang="ja-JP" altLang="en-US" sz="1400" b="1" dirty="0" smtClean="0">
                <a:solidFill>
                  <a:schemeClr val="bg1"/>
                </a:solidFill>
                <a:latin typeface="メイリオ" panose="020B0604030504040204" pitchFamily="50" charset="-128"/>
                <a:ea typeface="メイリオ" panose="020B0604030504040204" pitchFamily="50" charset="-128"/>
              </a:rPr>
              <a:t>事業の対象</a:t>
            </a:r>
            <a:r>
              <a:rPr lang="ja-JP" altLang="en-US" sz="1400" b="1" dirty="0">
                <a:solidFill>
                  <a:schemeClr val="bg1"/>
                </a:solidFill>
                <a:latin typeface="メイリオ" panose="020B0604030504040204" pitchFamily="50" charset="-128"/>
                <a:ea typeface="メイリオ" panose="020B0604030504040204" pitchFamily="50" charset="-128"/>
              </a:rPr>
              <a:t>となる核酸アナログ製剤治療に係る通院医療費の</a:t>
            </a:r>
            <a:r>
              <a:rPr lang="ja-JP" altLang="en-US" sz="1400" b="1" dirty="0" smtClean="0">
                <a:solidFill>
                  <a:schemeClr val="bg1"/>
                </a:solidFill>
                <a:latin typeface="メイリオ" panose="020B0604030504040204" pitchFamily="50" charset="-128"/>
                <a:ea typeface="メイリオ" panose="020B0604030504040204" pitchFamily="50" charset="-128"/>
              </a:rPr>
              <a:t>範囲</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34" name="角丸四角形吹き出し 33"/>
          <p:cNvSpPr/>
          <p:nvPr/>
        </p:nvSpPr>
        <p:spPr>
          <a:xfrm>
            <a:off x="7591390" y="3121557"/>
            <a:ext cx="1409735" cy="587561"/>
          </a:xfrm>
          <a:prstGeom prst="wedgeRoundRectCallout">
            <a:avLst>
              <a:gd name="adj1" fmla="val -63319"/>
              <a:gd name="adj2" fmla="val -27601"/>
              <a:gd name="adj3" fmla="val 16667"/>
            </a:avLst>
          </a:prstGeom>
          <a:solidFill>
            <a:schemeClr val="bg1"/>
          </a:solidFill>
          <a:ln>
            <a:solidFill>
              <a:schemeClr val="tx1"/>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000" dirty="0" smtClean="0">
                <a:solidFill>
                  <a:schemeClr val="dk1"/>
                </a:solidFill>
                <a:latin typeface="HG丸ｺﾞｼｯｸM-PRO" panose="020F0600000000000000" pitchFamily="50" charset="-128"/>
                <a:ea typeface="HG丸ｺﾞｼｯｸM-PRO" panose="020F0600000000000000" pitchFamily="50" charset="-128"/>
              </a:rPr>
              <a:t>１万円を超える部分は、肝炎治療特別促進事業で公費助成。</a:t>
            </a:r>
            <a:endParaRPr kumimoji="1" lang="en-US" altLang="ja-JP" sz="1000" dirty="0" smtClean="0">
              <a:solidFill>
                <a:schemeClr val="dk1"/>
              </a:solidFill>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72567" y="2171700"/>
            <a:ext cx="2187177" cy="3419476"/>
          </a:xfrm>
          <a:prstGeom prst="rect">
            <a:avLst/>
          </a:prstGeom>
          <a:solidFill>
            <a:schemeClr val="accent4">
              <a:lumMod val="20000"/>
              <a:lumOff val="80000"/>
              <a:alpha val="30000"/>
            </a:schemeClr>
          </a:solidFill>
          <a:ln w="41275">
            <a:solidFill>
              <a:srgbClr val="FF0000"/>
            </a:solidFill>
            <a:prstDash val="dash"/>
          </a:ln>
        </p:spPr>
        <p:style>
          <a:lnRef idx="2">
            <a:schemeClr val="accent4">
              <a:shade val="50000"/>
            </a:schemeClr>
          </a:lnRef>
          <a:fillRef idx="1">
            <a:schemeClr val="accent4"/>
          </a:fillRef>
          <a:effectRef idx="0">
            <a:schemeClr val="accent4"/>
          </a:effectRef>
          <a:fontRef idx="minor">
            <a:schemeClr val="lt1"/>
          </a:fontRef>
        </p:style>
        <p:txBody>
          <a:bodyPr rtlCol="0" anchor="b"/>
          <a:lstStyle/>
          <a:p>
            <a:pPr algn="ctr"/>
            <a:r>
              <a:rPr lang="ja-JP" altLang="en-US" sz="1400" b="1" dirty="0" smtClean="0">
                <a:solidFill>
                  <a:srgbClr val="FF0000"/>
                </a:solidFill>
                <a:latin typeface="+mn-ea"/>
              </a:rPr>
              <a:t>肝がん・重度肝硬変</a:t>
            </a:r>
            <a:endParaRPr lang="en-US" altLang="ja-JP" sz="1400" b="1" dirty="0" smtClean="0">
              <a:solidFill>
                <a:srgbClr val="FF0000"/>
              </a:solidFill>
              <a:latin typeface="+mn-ea"/>
            </a:endParaRPr>
          </a:p>
          <a:p>
            <a:pPr algn="ctr"/>
            <a:r>
              <a:rPr lang="ja-JP" altLang="en-US" sz="1400" b="1" dirty="0" smtClean="0">
                <a:solidFill>
                  <a:srgbClr val="FF0000"/>
                </a:solidFill>
                <a:latin typeface="+mn-ea"/>
              </a:rPr>
              <a:t>治療研究促進事業</a:t>
            </a:r>
            <a:endParaRPr kumimoji="1" lang="ja-JP" altLang="en-US" sz="1400" b="1" dirty="0">
              <a:solidFill>
                <a:srgbClr val="FF0000"/>
              </a:solidFill>
              <a:latin typeface="+mn-ea"/>
            </a:endParaRPr>
          </a:p>
        </p:txBody>
      </p:sp>
      <p:sp>
        <p:nvSpPr>
          <p:cNvPr id="36" name="正方形/長方形 35"/>
          <p:cNvSpPr/>
          <p:nvPr/>
        </p:nvSpPr>
        <p:spPr>
          <a:xfrm>
            <a:off x="129014" y="4634816"/>
            <a:ext cx="2070975" cy="291432"/>
          </a:xfrm>
          <a:prstGeom prst="rect">
            <a:avLst/>
          </a:prstGeom>
          <a:solidFill>
            <a:schemeClr val="accent5">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rPr>
              <a:t>分子標的薬に係る医療費</a:t>
            </a:r>
            <a:endParaRPr kumimoji="1" lang="ja-JP" altLang="en-US" sz="1200" dirty="0">
              <a:solidFill>
                <a:schemeClr val="tx1"/>
              </a:solidFill>
            </a:endParaRPr>
          </a:p>
        </p:txBody>
      </p:sp>
      <p:sp>
        <p:nvSpPr>
          <p:cNvPr id="18" name="正方形/長方形 17"/>
          <p:cNvSpPr/>
          <p:nvPr/>
        </p:nvSpPr>
        <p:spPr>
          <a:xfrm>
            <a:off x="6201320" y="2304972"/>
            <a:ext cx="1784013"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solidFill>
                  <a:schemeClr val="tx1"/>
                </a:solidFill>
              </a:rPr>
              <a:t>初診料、検査費用等</a:t>
            </a:r>
            <a:endParaRPr kumimoji="1" lang="ja-JP" altLang="en-US" sz="1400" dirty="0">
              <a:solidFill>
                <a:schemeClr val="tx1"/>
              </a:solidFill>
            </a:endParaRPr>
          </a:p>
        </p:txBody>
      </p:sp>
      <p:sp>
        <p:nvSpPr>
          <p:cNvPr id="19" name="正方形/長方形 18"/>
          <p:cNvSpPr/>
          <p:nvPr/>
        </p:nvSpPr>
        <p:spPr>
          <a:xfrm>
            <a:off x="6201321" y="2671805"/>
            <a:ext cx="2056854"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solidFill>
                  <a:schemeClr val="tx1"/>
                </a:solidFill>
              </a:rPr>
              <a:t>核酸アナログ製剤費用</a:t>
            </a:r>
            <a:endParaRPr kumimoji="1" lang="ja-JP" altLang="en-US" sz="1400" dirty="0">
              <a:solidFill>
                <a:schemeClr val="tx1"/>
              </a:solidFill>
            </a:endParaRPr>
          </a:p>
        </p:txBody>
      </p:sp>
      <p:sp>
        <p:nvSpPr>
          <p:cNvPr id="30" name="正方形/長方形 29"/>
          <p:cNvSpPr/>
          <p:nvPr/>
        </p:nvSpPr>
        <p:spPr>
          <a:xfrm>
            <a:off x="155049" y="2304972"/>
            <a:ext cx="1784013"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solidFill>
                  <a:schemeClr val="tx1"/>
                </a:solidFill>
              </a:rPr>
              <a:t>初診料、検査費用等</a:t>
            </a:r>
            <a:endParaRPr kumimoji="1" lang="ja-JP" altLang="en-US" sz="1400" dirty="0">
              <a:solidFill>
                <a:schemeClr val="tx1"/>
              </a:solidFill>
            </a:endParaRPr>
          </a:p>
        </p:txBody>
      </p:sp>
      <p:sp>
        <p:nvSpPr>
          <p:cNvPr id="31" name="正方形/長方形 30"/>
          <p:cNvSpPr/>
          <p:nvPr/>
        </p:nvSpPr>
        <p:spPr>
          <a:xfrm>
            <a:off x="155050" y="2671805"/>
            <a:ext cx="2056854"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solidFill>
                  <a:schemeClr val="tx1"/>
                </a:solidFill>
              </a:rPr>
              <a:t>核酸アナログ製剤費用</a:t>
            </a:r>
            <a:endParaRPr kumimoji="1" lang="ja-JP" altLang="en-US" sz="1400" dirty="0">
              <a:solidFill>
                <a:schemeClr val="tx1"/>
              </a:solidFill>
            </a:endParaRPr>
          </a:p>
        </p:txBody>
      </p:sp>
      <p:sp>
        <p:nvSpPr>
          <p:cNvPr id="32" name="正方形/長方形 31"/>
          <p:cNvSpPr/>
          <p:nvPr/>
        </p:nvSpPr>
        <p:spPr>
          <a:xfrm>
            <a:off x="2967939" y="2304972"/>
            <a:ext cx="1784013"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solidFill>
                  <a:schemeClr val="tx1"/>
                </a:solidFill>
              </a:rPr>
              <a:t>初診料、検査費用等</a:t>
            </a:r>
            <a:endParaRPr kumimoji="1" lang="ja-JP" altLang="en-US" sz="1400" dirty="0">
              <a:solidFill>
                <a:schemeClr val="tx1"/>
              </a:solidFill>
            </a:endParaRPr>
          </a:p>
        </p:txBody>
      </p:sp>
      <p:sp>
        <p:nvSpPr>
          <p:cNvPr id="33" name="正方形/長方形 32"/>
          <p:cNvSpPr/>
          <p:nvPr/>
        </p:nvSpPr>
        <p:spPr>
          <a:xfrm>
            <a:off x="2967940" y="2671805"/>
            <a:ext cx="2056854" cy="291432"/>
          </a:xfrm>
          <a:prstGeom prst="rect">
            <a:avLst/>
          </a:prstGeom>
          <a:solidFill>
            <a:schemeClr val="accent2">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solidFill>
                  <a:schemeClr val="tx1"/>
                </a:solidFill>
              </a:rPr>
              <a:t>核酸アナログ製剤費用</a:t>
            </a:r>
            <a:endParaRPr kumimoji="1" lang="ja-JP" altLang="en-US" sz="1400" dirty="0">
              <a:solidFill>
                <a:schemeClr val="tx1"/>
              </a:solidFill>
            </a:endParaRPr>
          </a:p>
        </p:txBody>
      </p:sp>
      <p:sp>
        <p:nvSpPr>
          <p:cNvPr id="21" name="正方形/長方形 20"/>
          <p:cNvSpPr/>
          <p:nvPr/>
        </p:nvSpPr>
        <p:spPr>
          <a:xfrm>
            <a:off x="5678991" y="3922790"/>
            <a:ext cx="3209960" cy="370468"/>
          </a:xfrm>
          <a:prstGeom prst="rect">
            <a:avLst/>
          </a:prstGeom>
          <a:solidFill>
            <a:schemeClr val="accent2">
              <a:lumMod val="20000"/>
              <a:lumOff val="80000"/>
            </a:schemeClr>
          </a:solidFill>
          <a:ln>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rPr>
              <a:t>肝炎治療特別促進事業における自己負担額</a:t>
            </a:r>
            <a:endParaRPr kumimoji="1" lang="en-US" altLang="ja-JP" sz="1200" dirty="0" smtClean="0">
              <a:solidFill>
                <a:schemeClr val="tx1"/>
              </a:solidFill>
            </a:endParaRPr>
          </a:p>
          <a:p>
            <a:pPr algn="ctr"/>
            <a:r>
              <a:rPr kumimoji="1" lang="ja-JP" altLang="en-US" sz="1200" dirty="0" smtClean="0">
                <a:solidFill>
                  <a:schemeClr val="tx1"/>
                </a:solidFill>
              </a:rPr>
              <a:t>１万円と計算</a:t>
            </a:r>
            <a:endParaRPr kumimoji="1" lang="ja-JP" altLang="en-US" sz="1200" dirty="0">
              <a:solidFill>
                <a:schemeClr val="tx1"/>
              </a:solidFill>
            </a:endParaRPr>
          </a:p>
        </p:txBody>
      </p:sp>
      <p:sp>
        <p:nvSpPr>
          <p:cNvPr id="38" name="正方形/長方形 37"/>
          <p:cNvSpPr/>
          <p:nvPr/>
        </p:nvSpPr>
        <p:spPr>
          <a:xfrm>
            <a:off x="70912" y="5680161"/>
            <a:ext cx="2187177" cy="994480"/>
          </a:xfrm>
          <a:prstGeom prst="rect">
            <a:avLst/>
          </a:prstGeom>
          <a:solidFill>
            <a:schemeClr val="accent4">
              <a:lumMod val="20000"/>
              <a:lumOff val="80000"/>
              <a:alpha val="50000"/>
            </a:schemeClr>
          </a:solidFill>
          <a:ln w="19050">
            <a:solidFill>
              <a:schemeClr val="tx1"/>
            </a:solidFill>
            <a:prstDash val="solid"/>
          </a:ln>
        </p:spPr>
        <p:style>
          <a:lnRef idx="2">
            <a:schemeClr val="accent4">
              <a:shade val="50000"/>
            </a:schemeClr>
          </a:lnRef>
          <a:fillRef idx="1">
            <a:schemeClr val="accent4"/>
          </a:fillRef>
          <a:effectRef idx="0">
            <a:schemeClr val="accent4"/>
          </a:effectRef>
          <a:fontRef idx="minor">
            <a:schemeClr val="lt1"/>
          </a:fontRef>
        </p:style>
        <p:txBody>
          <a:bodyPr rtlCol="0" anchor="t"/>
          <a:lstStyle/>
          <a:p>
            <a:r>
              <a:rPr lang="ja-JP" altLang="en-US" sz="1200" b="1" dirty="0" smtClean="0">
                <a:solidFill>
                  <a:schemeClr val="tx1"/>
                </a:solidFill>
              </a:rPr>
              <a:t>○医療記録票に記載する範囲</a:t>
            </a:r>
            <a:endParaRPr lang="en-US" altLang="ja-JP" sz="1200" b="1" dirty="0" smtClean="0">
              <a:solidFill>
                <a:schemeClr val="tx1"/>
              </a:solidFill>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核酸</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アナログ療法に係る医療費も「医療記録票」に</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記載。</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a:xfrm>
            <a:off x="2436228" y="5680161"/>
            <a:ext cx="6612522" cy="994480"/>
          </a:xfrm>
          <a:prstGeom prst="rect">
            <a:avLst/>
          </a:prstGeom>
          <a:solidFill>
            <a:schemeClr val="accent4">
              <a:lumMod val="20000"/>
              <a:lumOff val="80000"/>
              <a:alpha val="50000"/>
            </a:schemeClr>
          </a:solidFill>
          <a:ln w="19050">
            <a:solidFill>
              <a:schemeClr val="tx1"/>
            </a:solidFill>
            <a:prstDash val="solid"/>
          </a:ln>
        </p:spPr>
        <p:style>
          <a:lnRef idx="2">
            <a:schemeClr val="accent4">
              <a:shade val="50000"/>
            </a:schemeClr>
          </a:lnRef>
          <a:fillRef idx="1">
            <a:schemeClr val="accent4"/>
          </a:fillRef>
          <a:effectRef idx="0">
            <a:schemeClr val="accent4"/>
          </a:effectRef>
          <a:fontRef idx="minor">
            <a:schemeClr val="lt1"/>
          </a:fontRef>
        </p:style>
        <p:txBody>
          <a:bodyPr rtlCol="0" anchor="t"/>
          <a:lstStyle/>
          <a:p>
            <a:r>
              <a:rPr lang="ja-JP" altLang="en-US" sz="1200" b="1" dirty="0" smtClean="0">
                <a:solidFill>
                  <a:schemeClr val="tx1"/>
                </a:solidFill>
              </a:rPr>
              <a:t>○医療記録票に記載する範囲</a:t>
            </a:r>
            <a:endParaRPr lang="en-US" altLang="ja-JP" sz="1200" b="1" dirty="0" smtClean="0">
              <a:solidFill>
                <a:schemeClr val="tx1"/>
              </a:solidFill>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核酸アナログ療法に係る医療費は「肝炎治療自己負担限度月額管理票</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に記載し、残る医療費は「</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医療記録票」に</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記載。</a:t>
            </a: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2561167" y="6253176"/>
            <a:ext cx="6439958" cy="430887"/>
          </a:xfrm>
          <a:prstGeom prst="rect">
            <a:avLst/>
          </a:prstGeom>
        </p:spPr>
        <p:txBody>
          <a:bodyPr wrap="square">
            <a:spAutoFit/>
          </a:bodyPr>
          <a:lstStyle/>
          <a:p>
            <a:pPr marL="85725" indent="-85725"/>
            <a:r>
              <a:rPr kumimoji="1" lang="en-US" altLang="ja-JP" sz="1100" dirty="0" smtClean="0">
                <a:latin typeface="HG丸ｺﾞｼｯｸM-PRO" panose="020F0600000000000000" pitchFamily="50" charset="-128"/>
                <a:ea typeface="HG丸ｺﾞｼｯｸM-PRO" panose="020F0600000000000000" pitchFamily="50" charset="-128"/>
              </a:rPr>
              <a:t>※</a:t>
            </a:r>
            <a:r>
              <a:rPr kumimoji="1" lang="ja-JP" altLang="en-US" sz="1100" dirty="0" smtClean="0">
                <a:latin typeface="HG丸ｺﾞｼｯｸM-PRO" panose="020F0600000000000000" pitchFamily="50" charset="-128"/>
                <a:ea typeface="HG丸ｺﾞｼｯｸM-PRO" panose="020F0600000000000000" pitchFamily="50" charset="-128"/>
              </a:rPr>
              <a:t>肝がん事業の償還請求の際の患者が添付する資料に</a:t>
            </a:r>
            <a:r>
              <a:rPr lang="ja-JP" altLang="en-US" sz="1100" dirty="0" smtClean="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肝炎治療自己負担限度月額管理票</a:t>
            </a:r>
            <a:r>
              <a:rPr lang="ja-JP" altLang="en-US" sz="1100" dirty="0" smtClean="0">
                <a:latin typeface="HG丸ｺﾞｼｯｸM-PRO" panose="020F0600000000000000" pitchFamily="50" charset="-128"/>
                <a:ea typeface="HG丸ｺﾞｼｯｸM-PRO" panose="020F0600000000000000" pitchFamily="50" charset="-128"/>
              </a:rPr>
              <a:t>」の写しを追加し、都道府県での償還請求額の計算の際に対象額を確認。</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34</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15153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smtClean="0">
                <a:solidFill>
                  <a:prstClr val="white"/>
                </a:solidFill>
                <a:latin typeface="メイリオ" panose="020B0604030504040204" pitchFamily="50" charset="-128"/>
                <a:ea typeface="メイリオ" panose="020B0604030504040204" pitchFamily="50" charset="-128"/>
              </a:rPr>
              <a:t>肝がん・重度肝硬変治療研究促進事業の見直しに伴う変更点</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7" name="角丸四角形 6"/>
          <p:cNvSpPr/>
          <p:nvPr/>
        </p:nvSpPr>
        <p:spPr>
          <a:xfrm>
            <a:off x="62752" y="762582"/>
            <a:ext cx="4452098" cy="6095418"/>
          </a:xfrm>
          <a:prstGeom prst="roundRect">
            <a:avLst>
              <a:gd name="adj" fmla="val 3640"/>
            </a:avLst>
          </a:prstGeom>
          <a:solidFill>
            <a:schemeClr val="accent1">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12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患者への周知</a:t>
            </a:r>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b="1"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○都道府県</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が作成したリーフレットを患者に配布</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し事業</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を</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紹介。</a:t>
            </a:r>
            <a:endPar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2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6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医療費等の記録</a:t>
            </a:r>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○入院</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記録票</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を患者に交付。</a:t>
            </a:r>
            <a:endPar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○入院</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記録票に、カウントされた</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月、入院</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医療費等について記載（退院時又は月末</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endParaRPr lang="en-US" altLang="ja-JP" sz="12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6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2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endParaRPr lang="en-US" altLang="ja-JP" sz="6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その他</a:t>
            </a:r>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p>
          <a:p>
            <a:pPr marL="179388" indent="-179388"/>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○カウント３回目に臨床</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調査個人票を記載して患者に</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交付（</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退院時又は月末）</a:t>
            </a:r>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○カウント４回目以降、参加者証</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の</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確認（</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入院時</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○月末又は退院時に助成要件を満たしている場合は、患者の自己負担額が１万円となるよう現物給付の処理を行う（患者は</a:t>
            </a:r>
            <a:r>
              <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窓口で１万円を</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支払う）</a:t>
            </a:r>
            <a:endParaRPr lang="ja-JP" altLang="en-US" sz="1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8" name="正方形/長方形 7"/>
          <p:cNvSpPr/>
          <p:nvPr/>
        </p:nvSpPr>
        <p:spPr>
          <a:xfrm>
            <a:off x="0" y="349141"/>
            <a:ext cx="2814916"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医療機関に対応いただくこと</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0" y="663816"/>
            <a:ext cx="1646004"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現行</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24" name="角丸四角形 23"/>
          <p:cNvSpPr/>
          <p:nvPr/>
        </p:nvSpPr>
        <p:spPr>
          <a:xfrm>
            <a:off x="4629150" y="762581"/>
            <a:ext cx="4452098" cy="6095419"/>
          </a:xfrm>
          <a:prstGeom prst="roundRect">
            <a:avLst>
              <a:gd name="adj" fmla="val 3640"/>
            </a:avLst>
          </a:prstGeom>
          <a:solidFill>
            <a:schemeClr val="accent6">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0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患者への周知</a:t>
            </a:r>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p>
          <a:p>
            <a:pPr marL="180975" indent="-180975"/>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○都道府県が作成したリーフレットを患者に配布し事業を紹介。</a:t>
            </a:r>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○通院の場合、月の累計額が基準額を超えた回数が３回目以降のときは、患者に都道府県へ償還請求すれば、助成が受けられる旨を案内。</a:t>
            </a:r>
            <a:endParaRPr lang="en-US" altLang="ja-JP"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endParaRPr lang="en-US" altLang="ja-JP" sz="6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医療費等の記録</a:t>
            </a:r>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医療</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記録票を患者に交付。</a:t>
            </a:r>
          </a:p>
          <a:p>
            <a:pPr marL="180975" indent="-180975"/>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医療</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記録票に、カウントされた月、医療費等について記載（退院時、</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通院時</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又は月末）</a:t>
            </a:r>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361950" indent="-361950"/>
            <a:r>
              <a:rPr lang="ja-JP" altLang="en-US" sz="10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１か月間の肝がん・重度肝硬変治療研究促進事業に係る医療費の合計額で助成の可否を判断しますので、対象となる医療費については、</a:t>
            </a:r>
            <a:r>
              <a:rPr lang="en-US" altLang="ja-JP"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21,000</a:t>
            </a:r>
            <a:r>
              <a:rPr lang="ja-JP" altLang="en-US"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円未満であっても全て記載してください。</a:t>
            </a:r>
          </a:p>
          <a:p>
            <a:pPr marL="361950" indent="-361950"/>
            <a:r>
              <a:rPr lang="ja-JP" altLang="en-US"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「分子標的薬を用いた化学療法</a:t>
            </a:r>
            <a:r>
              <a:rPr lang="ja-JP" altLang="en-US"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」による治療の場合、所定欄に○印を記載。</a:t>
            </a:r>
            <a:endParaRPr lang="en-US" altLang="ja-JP" sz="10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marL="361950" indent="-361950"/>
            <a:endParaRPr lang="ja-JP" altLang="en-US" sz="6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en-US" altLang="ja-JP" sz="1200" b="1"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通院時に交付する処方箋の扱い</a:t>
            </a:r>
            <a:r>
              <a:rPr lang="en-US" altLang="ja-JP" sz="1200" b="1"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p>
          <a:p>
            <a:pPr marL="180975" indent="-180975"/>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肝がんの治療を行う上で無関係と医師が判断する医薬品を１枚の処方箋で同時に処方するような場合には、処方箋に記載されている本事業の対象外の医薬品にマーカーを付ける等により対象外の医薬品が分かるようした上で「マーカー部分が対象外」と記載する等、どのように区分したかが分かるようなコメントを処方箋の裏面等に記載。</a:t>
            </a:r>
          </a:p>
          <a:p>
            <a:pPr marL="180975" indent="-180975"/>
            <a:endParaRPr lang="en-US" altLang="ja-JP" sz="6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その他</a:t>
            </a:r>
            <a:r>
              <a:rPr lang="en-US" altLang="ja-JP" sz="1200" b="1"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2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○カウント</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２</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回目に臨床調査個人票を記載して患者に交付（退院時、</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通院時</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又は月末）</a:t>
            </a:r>
          </a:p>
          <a:p>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○カウント</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３</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回目以降、参加者証の確認（入院時、</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通院時</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入院の場合、</a:t>
            </a:r>
            <a:r>
              <a:rPr lang="ja-JP" altLang="en-US"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月末又は退院時に助成要件を満たしているときは、患者の自己負担額が１万円となるよう現物給付の処理を行う（患者は窓口で１万円を支払う）</a:t>
            </a:r>
            <a:endParaRPr lang="en-US" altLang="ja-JP" sz="1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80975" indent="-180975"/>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○通院の</a:t>
            </a:r>
            <a:r>
              <a:rPr lang="ja-JP" altLang="en-US" sz="1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場合</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助成要件を満たして</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いるときも、窓口</a:t>
            </a:r>
            <a:r>
              <a:rPr lang="ja-JP" altLang="en-US" sz="1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で一部負担金（３割等の金額）</a:t>
            </a:r>
            <a:r>
              <a:rPr lang="ja-JP" altLang="en-US"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を徴収し、患者に都道府県への償還請求すれば、助成が受けられる旨を案内。</a:t>
            </a:r>
            <a:endParaRPr lang="en-US" altLang="ja-JP" sz="1100" dirty="0" smtClean="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2" name="正方形/長方形 21"/>
          <p:cNvSpPr/>
          <p:nvPr/>
        </p:nvSpPr>
        <p:spPr>
          <a:xfrm>
            <a:off x="4572000" y="663816"/>
            <a:ext cx="1646004" cy="307777"/>
          </a:xfrm>
          <a:prstGeom prst="rect">
            <a:avLst/>
          </a:prstGeom>
          <a:solidFill>
            <a:srgbClr val="4472C4"/>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見直し後</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0"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9506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入院医療記録票の改正</a:t>
            </a:r>
          </a:p>
        </p:txBody>
      </p:sp>
      <p:pic>
        <p:nvPicPr>
          <p:cNvPr id="3" name="図 2"/>
          <p:cNvPicPr>
            <a:picLocks noChangeAspect="1"/>
          </p:cNvPicPr>
          <p:nvPr/>
        </p:nvPicPr>
        <p:blipFill>
          <a:blip r:embed="rId2"/>
          <a:stretch>
            <a:fillRect/>
          </a:stretch>
        </p:blipFill>
        <p:spPr>
          <a:xfrm>
            <a:off x="78805" y="755299"/>
            <a:ext cx="3910489" cy="6056221"/>
          </a:xfrm>
          <a:prstGeom prst="rect">
            <a:avLst/>
          </a:prstGeom>
          <a:ln>
            <a:solidFill>
              <a:schemeClr val="tx1"/>
            </a:solidFill>
          </a:ln>
        </p:spPr>
      </p:pic>
      <p:sp>
        <p:nvSpPr>
          <p:cNvPr id="8" name="正方形/長方形 7"/>
          <p:cNvSpPr/>
          <p:nvPr/>
        </p:nvSpPr>
        <p:spPr>
          <a:xfrm>
            <a:off x="8208599" y="1258410"/>
            <a:ext cx="877163" cy="369332"/>
          </a:xfrm>
          <a:prstGeom prst="rect">
            <a:avLst/>
          </a:prstGeom>
          <a:solidFill>
            <a:srgbClr val="FFFF00"/>
          </a:solidFill>
        </p:spPr>
        <p:txBody>
          <a:bodyPr wrap="none">
            <a:spAutoFit/>
          </a:bodyPr>
          <a:lstStyle/>
          <a:p>
            <a:r>
              <a:rPr kumimoji="1" lang="ja-JP" altLang="en-US" dirty="0" smtClean="0"/>
              <a:t>改正後</a:t>
            </a:r>
            <a:endParaRPr kumimoji="1" lang="ja-JP" altLang="en-US" dirty="0"/>
          </a:p>
        </p:txBody>
      </p:sp>
      <p:sp>
        <p:nvSpPr>
          <p:cNvPr id="9" name="正方形/長方形 8"/>
          <p:cNvSpPr/>
          <p:nvPr/>
        </p:nvSpPr>
        <p:spPr>
          <a:xfrm>
            <a:off x="3051518" y="755299"/>
            <a:ext cx="646331" cy="369332"/>
          </a:xfrm>
          <a:prstGeom prst="rect">
            <a:avLst/>
          </a:prstGeom>
          <a:solidFill>
            <a:srgbClr val="FFFF00"/>
          </a:solidFill>
        </p:spPr>
        <p:txBody>
          <a:bodyPr wrap="none">
            <a:spAutoFit/>
          </a:bodyPr>
          <a:lstStyle/>
          <a:p>
            <a:r>
              <a:rPr kumimoji="1" lang="ja-JP" altLang="en-US" dirty="0" smtClean="0"/>
              <a:t>現行</a:t>
            </a:r>
            <a:endParaRPr kumimoji="1" lang="ja-JP" altLang="en-US" dirty="0"/>
          </a:p>
        </p:txBody>
      </p:sp>
      <p:sp>
        <p:nvSpPr>
          <p:cNvPr id="10" name="正方形/長方形 9"/>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1" name="角丸四角形吹き出し 10"/>
          <p:cNvSpPr/>
          <p:nvPr/>
        </p:nvSpPr>
        <p:spPr>
          <a:xfrm>
            <a:off x="4967766" y="675543"/>
            <a:ext cx="2786705" cy="746172"/>
          </a:xfrm>
          <a:prstGeom prst="wedgeRoundRectCallout">
            <a:avLst>
              <a:gd name="adj1" fmla="val -21389"/>
              <a:gd name="adj2" fmla="val 83125"/>
              <a:gd name="adj3" fmla="val 16667"/>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000" b="1" dirty="0" smtClean="0">
                <a:solidFill>
                  <a:schemeClr val="tx1"/>
                </a:solidFill>
                <a:latin typeface="+mn-ea"/>
              </a:rPr>
              <a:t>様式名変更</a:t>
            </a:r>
            <a:endParaRPr kumimoji="1" lang="en-US" altLang="ja-JP" sz="1000" b="1" dirty="0" smtClean="0">
              <a:solidFill>
                <a:schemeClr val="tx1"/>
              </a:solidFill>
              <a:latin typeface="+mn-ea"/>
            </a:endParaRPr>
          </a:p>
          <a:p>
            <a:endParaRPr kumimoji="1" lang="en-US" altLang="ja-JP" sz="1000" b="1" dirty="0" smtClean="0">
              <a:solidFill>
                <a:schemeClr val="tx1"/>
              </a:solidFill>
              <a:latin typeface="+mn-ea"/>
            </a:endParaRPr>
          </a:p>
          <a:p>
            <a:pPr algn="ctr"/>
            <a:r>
              <a:rPr kumimoji="1" lang="ja-JP" altLang="en-US" sz="1000" b="1" dirty="0" smtClean="0">
                <a:solidFill>
                  <a:schemeClr val="tx1"/>
                </a:solidFill>
                <a:latin typeface="+mn-ea"/>
              </a:rPr>
              <a:t>「入院医療記録票」⇒「医療記録票」</a:t>
            </a:r>
            <a:endParaRPr kumimoji="1" lang="ja-JP" altLang="en-US" sz="1000" b="1" dirty="0">
              <a:solidFill>
                <a:schemeClr val="tx1"/>
              </a:solidFill>
              <a:latin typeface="+mn-ea"/>
            </a:endParaRPr>
          </a:p>
        </p:txBody>
      </p:sp>
      <p:sp>
        <p:nvSpPr>
          <p:cNvPr id="12"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pic>
        <p:nvPicPr>
          <p:cNvPr id="4" name="図 3"/>
          <p:cNvPicPr>
            <a:picLocks noChangeAspect="1"/>
          </p:cNvPicPr>
          <p:nvPr/>
        </p:nvPicPr>
        <p:blipFill>
          <a:blip r:embed="rId3"/>
          <a:stretch>
            <a:fillRect/>
          </a:stretch>
        </p:blipFill>
        <p:spPr>
          <a:xfrm>
            <a:off x="4097053" y="1748117"/>
            <a:ext cx="4988709" cy="3514165"/>
          </a:xfrm>
          <a:prstGeom prst="rect">
            <a:avLst/>
          </a:prstGeom>
        </p:spPr>
      </p:pic>
    </p:spTree>
    <p:extLst>
      <p:ext uri="{BB962C8B-B14F-4D97-AF65-F5344CB8AC3E}">
        <p14:creationId xmlns:p14="http://schemas.microsoft.com/office/powerpoint/2010/main" val="1149299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zh-TW" altLang="en-US" b="1" dirty="0">
                <a:solidFill>
                  <a:prstClr val="white"/>
                </a:solidFill>
                <a:latin typeface="メイリオ" panose="020B0604030504040204" pitchFamily="50" charset="-128"/>
                <a:ea typeface="メイリオ" panose="020B0604030504040204" pitchFamily="50" charset="-128"/>
              </a:rPr>
              <a:t>医療記録票（様式例）</a:t>
            </a:r>
            <a:endParaRPr kumimoji="1" lang="ja-JP" altLang="en-US" b="1" dirty="0">
              <a:solidFill>
                <a:prstClr val="white"/>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7"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pic>
        <p:nvPicPr>
          <p:cNvPr id="3" name="図 2"/>
          <p:cNvPicPr>
            <a:picLocks noChangeAspect="1"/>
          </p:cNvPicPr>
          <p:nvPr/>
        </p:nvPicPr>
        <p:blipFill>
          <a:blip r:embed="rId2"/>
          <a:stretch>
            <a:fillRect/>
          </a:stretch>
        </p:blipFill>
        <p:spPr>
          <a:xfrm>
            <a:off x="136345" y="434902"/>
            <a:ext cx="8871310" cy="6249161"/>
          </a:xfrm>
          <a:prstGeom prst="rect">
            <a:avLst/>
          </a:prstGeom>
        </p:spPr>
      </p:pic>
    </p:spTree>
    <p:extLst>
      <p:ext uri="{BB962C8B-B14F-4D97-AF65-F5344CB8AC3E}">
        <p14:creationId xmlns:p14="http://schemas.microsoft.com/office/powerpoint/2010/main" val="1589275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264024"/>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医療記録票の記載例①（基礎情報の記載例）</a:t>
            </a: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544547"/>
            <a:ext cx="3416320" cy="523220"/>
          </a:xfrm>
          <a:prstGeom prst="rect">
            <a:avLst/>
          </a:prstGeom>
        </p:spPr>
        <p:txBody>
          <a:bodyPr wrap="none">
            <a:spAutoFit/>
          </a:bodyPr>
          <a:lstStyle/>
          <a:p>
            <a:r>
              <a:rPr lang="ja-JP" altLang="en-US" sz="2800" b="1" dirty="0" smtClean="0"/>
              <a:t>○基礎情報の記載例</a:t>
            </a:r>
            <a:endParaRPr lang="ja-JP" altLang="en-US" sz="2800" b="1" dirty="0"/>
          </a:p>
        </p:txBody>
      </p:sp>
    </p:spTree>
    <p:extLst>
      <p:ext uri="{BB962C8B-B14F-4D97-AF65-F5344CB8AC3E}">
        <p14:creationId xmlns:p14="http://schemas.microsoft.com/office/powerpoint/2010/main" val="1191512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109389" y="1368456"/>
            <a:ext cx="8925221" cy="1381253"/>
          </a:xfrm>
          <a:prstGeom prst="rect">
            <a:avLst/>
          </a:prstGeom>
        </p:spPr>
      </p:pic>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医療記録票の記載例①（基礎情報の記載例）</a:t>
            </a:r>
          </a:p>
        </p:txBody>
      </p:sp>
      <p:sp>
        <p:nvSpPr>
          <p:cNvPr id="23" name="正方形/長方形 22"/>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7" name="角丸四角形吹き出し 6"/>
          <p:cNvSpPr/>
          <p:nvPr/>
        </p:nvSpPr>
        <p:spPr>
          <a:xfrm>
            <a:off x="4800295" y="813461"/>
            <a:ext cx="2156891" cy="409575"/>
          </a:xfrm>
          <a:prstGeom prst="wedgeRoundRectCallout">
            <a:avLst>
              <a:gd name="adj1" fmla="val -28946"/>
              <a:gd name="adj2" fmla="val 191814"/>
              <a:gd name="adj3" fmla="val 16667"/>
            </a:avLst>
          </a:prstGeom>
          <a:solidFill>
            <a:schemeClr val="bg1"/>
          </a:solidFill>
          <a:ln>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900" dirty="0" smtClean="0">
                <a:solidFill>
                  <a:schemeClr val="tx1"/>
                </a:solidFill>
              </a:rPr>
              <a:t>健康保険証等に記載されている患者の情報を記載。</a:t>
            </a:r>
            <a:endParaRPr kumimoji="1" lang="ja-JP" altLang="en-US" sz="900" dirty="0">
              <a:solidFill>
                <a:schemeClr val="tx1"/>
              </a:solidFill>
            </a:endParaRPr>
          </a:p>
        </p:txBody>
      </p:sp>
      <p:sp>
        <p:nvSpPr>
          <p:cNvPr id="10" name="角丸四角形吹き出し 9"/>
          <p:cNvSpPr/>
          <p:nvPr/>
        </p:nvSpPr>
        <p:spPr>
          <a:xfrm>
            <a:off x="1308211" y="3040379"/>
            <a:ext cx="5717429" cy="3345181"/>
          </a:xfrm>
          <a:prstGeom prst="wedgeRoundRectCallout">
            <a:avLst>
              <a:gd name="adj1" fmla="val -33584"/>
              <a:gd name="adj2" fmla="val -58498"/>
              <a:gd name="adj3" fmla="val 16667"/>
            </a:avLst>
          </a:prstGeom>
          <a:solidFill>
            <a:schemeClr val="bg1"/>
          </a:solidFill>
          <a:ln>
            <a:solidFill>
              <a:srgbClr val="0000FF"/>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900" dirty="0" smtClean="0">
                <a:solidFill>
                  <a:schemeClr val="tx1"/>
                </a:solidFill>
              </a:rPr>
              <a:t>患者の適用区分に応じた上限額（高額療養費算定基準額）を記載。</a:t>
            </a:r>
            <a:endParaRPr kumimoji="1" lang="ja-JP" altLang="en-US" sz="900" dirty="0">
              <a:solidFill>
                <a:schemeClr val="tx1"/>
              </a:solidFill>
            </a:endParaRPr>
          </a:p>
        </p:txBody>
      </p:sp>
      <p:sp>
        <p:nvSpPr>
          <p:cNvPr id="5" name="角丸四角形 4"/>
          <p:cNvSpPr/>
          <p:nvPr/>
        </p:nvSpPr>
        <p:spPr>
          <a:xfrm>
            <a:off x="45562" y="1816643"/>
            <a:ext cx="7908574" cy="690282"/>
          </a:xfrm>
          <a:prstGeom prst="roundRect">
            <a:avLst/>
          </a:prstGeom>
          <a:noFill/>
          <a:ln w="28575">
            <a:solidFill>
              <a:srgbClr val="FF0000"/>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2" name="角丸四角形 11"/>
          <p:cNvSpPr/>
          <p:nvPr/>
        </p:nvSpPr>
        <p:spPr>
          <a:xfrm>
            <a:off x="51912" y="2543370"/>
            <a:ext cx="4873274" cy="247902"/>
          </a:xfrm>
          <a:prstGeom prst="roundRect">
            <a:avLst/>
          </a:prstGeom>
          <a:noFill/>
          <a:ln w="28575">
            <a:solidFill>
              <a:srgbClr val="0000FF"/>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pic>
        <p:nvPicPr>
          <p:cNvPr id="11" name="図 10"/>
          <p:cNvPicPr>
            <a:picLocks noChangeAspect="1"/>
          </p:cNvPicPr>
          <p:nvPr/>
        </p:nvPicPr>
        <p:blipFill>
          <a:blip r:embed="rId3"/>
          <a:stretch>
            <a:fillRect/>
          </a:stretch>
        </p:blipFill>
        <p:spPr>
          <a:xfrm>
            <a:off x="1890606" y="3478436"/>
            <a:ext cx="4552638" cy="2839923"/>
          </a:xfrm>
          <a:prstGeom prst="rect">
            <a:avLst/>
          </a:prstGeom>
        </p:spPr>
      </p:pic>
      <p:sp>
        <p:nvSpPr>
          <p:cNvPr id="15" name="角丸四角形 14"/>
          <p:cNvSpPr/>
          <p:nvPr/>
        </p:nvSpPr>
        <p:spPr>
          <a:xfrm>
            <a:off x="4648200" y="3402235"/>
            <a:ext cx="1859280" cy="2916123"/>
          </a:xfrm>
          <a:prstGeom prst="roundRect">
            <a:avLst/>
          </a:prstGeom>
          <a:noFill/>
          <a:ln w="28575">
            <a:solidFill>
              <a:srgbClr val="0000FF"/>
            </a:solidFill>
            <a:prstDash val="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900" dirty="0" smtClean="0">
              <a:solidFill>
                <a:schemeClr val="tx1"/>
              </a:solidFill>
            </a:endParaRPr>
          </a:p>
        </p:txBody>
      </p:sp>
      <p:sp>
        <p:nvSpPr>
          <p:cNvPr id="13"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5022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1264024"/>
            <a:ext cx="9144000" cy="216945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20191"/>
            <a:ext cx="9144000" cy="3693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lvl="0" algn="ctr">
              <a:defRPr/>
            </a:pPr>
            <a:r>
              <a:rPr kumimoji="1" lang="ja-JP" altLang="en-US" b="1" dirty="0">
                <a:solidFill>
                  <a:prstClr val="white"/>
                </a:solidFill>
                <a:latin typeface="メイリオ" panose="020B0604030504040204" pitchFamily="50" charset="-128"/>
                <a:ea typeface="メイリオ" panose="020B0604030504040204" pitchFamily="50" charset="-128"/>
              </a:rPr>
              <a:t>医療記録票の</a:t>
            </a:r>
            <a:r>
              <a:rPr kumimoji="1" lang="ja-JP" altLang="en-US" b="1" dirty="0" smtClean="0">
                <a:solidFill>
                  <a:prstClr val="white"/>
                </a:solidFill>
                <a:latin typeface="メイリオ" panose="020B0604030504040204" pitchFamily="50" charset="-128"/>
                <a:ea typeface="メイリオ" panose="020B0604030504040204" pitchFamily="50" charset="-128"/>
              </a:rPr>
              <a:t>記載例②（</a:t>
            </a:r>
            <a:r>
              <a:rPr kumimoji="1" lang="ja-JP" altLang="en-US" b="1" dirty="0">
                <a:solidFill>
                  <a:prstClr val="white"/>
                </a:solidFill>
                <a:latin typeface="メイリオ" panose="020B0604030504040204" pitchFamily="50" charset="-128"/>
                <a:ea typeface="メイリオ" panose="020B0604030504040204" pitchFamily="50" charset="-128"/>
              </a:rPr>
              <a:t>月数カウント欄の記載例）</a:t>
            </a:r>
          </a:p>
        </p:txBody>
      </p:sp>
      <p:sp>
        <p:nvSpPr>
          <p:cNvPr id="5" name="正方形/長方形 4"/>
          <p:cNvSpPr/>
          <p:nvPr/>
        </p:nvSpPr>
        <p:spPr>
          <a:xfrm>
            <a:off x="7754471" y="10586"/>
            <a:ext cx="1362634" cy="307777"/>
          </a:xfrm>
          <a:prstGeom prst="rect">
            <a:avLst/>
          </a:prstGeom>
          <a:solidFill>
            <a:srgbClr val="00B050"/>
          </a:solidFill>
          <a:ln w="28575">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ja-JP" altLang="en-US" sz="1400" b="1" dirty="0" smtClean="0">
                <a:solidFill>
                  <a:schemeClr val="bg1"/>
                </a:solidFill>
                <a:latin typeface="メイリオ" panose="020B0604030504040204" pitchFamily="50" charset="-128"/>
                <a:ea typeface="メイリオ" panose="020B0604030504040204" pitchFamily="50" charset="-128"/>
              </a:rPr>
              <a:t>医療機関向け</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6" name="スライド番号プレースホルダー 2"/>
          <p:cNvSpPr>
            <a:spLocks noGrp="1"/>
          </p:cNvSpPr>
          <p:nvPr>
            <p:ph type="sldNum" sz="quarter" idx="12"/>
          </p:nvPr>
        </p:nvSpPr>
        <p:spPr>
          <a:xfrm>
            <a:off x="8382000" y="6501501"/>
            <a:ext cx="742378"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B6FCA37-38D4-4A93-BDA6-570233EF3FDC}" type="slidenum">
              <a:rPr kumimoji="1" lang="ja-JP" altLang="en-US" sz="1800" b="1" i="0" u="none" strike="noStrike" kern="1200" cap="none" spc="0" normalizeH="0" baseline="0" noProof="0" smtClean="0">
                <a:ln>
                  <a:noFill/>
                </a:ln>
                <a:solidFill>
                  <a:schemeClr val="tx1"/>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8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208002" y="1544547"/>
            <a:ext cx="4493538" cy="523220"/>
          </a:xfrm>
          <a:prstGeom prst="rect">
            <a:avLst/>
          </a:prstGeom>
        </p:spPr>
        <p:txBody>
          <a:bodyPr wrap="none">
            <a:spAutoFit/>
          </a:bodyPr>
          <a:lstStyle/>
          <a:p>
            <a:r>
              <a:rPr lang="ja-JP" altLang="en-US" sz="2800" b="1" dirty="0" smtClean="0"/>
              <a:t>○月数カウント欄の記載例</a:t>
            </a:r>
            <a:endParaRPr lang="ja-JP" altLang="en-US" sz="2800" b="1" dirty="0"/>
          </a:p>
        </p:txBody>
      </p:sp>
    </p:spTree>
    <p:extLst>
      <p:ext uri="{BB962C8B-B14F-4D97-AF65-F5344CB8AC3E}">
        <p14:creationId xmlns:p14="http://schemas.microsoft.com/office/powerpoint/2010/main" val="476566960"/>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lumMod val="20000"/>
            <a:lumOff val="80000"/>
          </a:schemeClr>
        </a:solidFill>
        <a:ln>
          <a:solidFill>
            <a:srgbClr val="FF0000"/>
          </a:solidFill>
        </a:ln>
      </a:spPr>
      <a:bodyPr rtlCol="0" anchor="ctr">
        <a:noAutofit/>
      </a:bodyPr>
      <a:lstStyle>
        <a:defPPr algn="ctr">
          <a:defRPr kumimoji="1" sz="1200" dirty="0" smtClean="0">
            <a:solidFill>
              <a:schemeClr val="tx1"/>
            </a:solidFill>
            <a:latin typeface="メイリオ" panose="020B0604030504040204" pitchFamily="50" charset="-128"/>
            <a:ea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8161</Words>
  <Application>Microsoft Office PowerPoint</Application>
  <PresentationFormat>画面に合わせる (4:3)</PresentationFormat>
  <Paragraphs>558</Paragraphs>
  <Slides>34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34</vt:i4>
      </vt:variant>
    </vt:vector>
  </HeadingPairs>
  <TitlesOfParts>
    <vt:vector size="43" baseType="lpstr">
      <vt:lpstr>HG丸ｺﾞｼｯｸM-PRO</vt:lpstr>
      <vt:lpstr>メイリオ</vt:lpstr>
      <vt:lpstr>游ゴシック</vt:lpstr>
      <vt:lpstr>游ゴシック Light</vt:lpstr>
      <vt:lpstr>Arial</vt:lpstr>
      <vt:lpstr>Calibri</vt:lpstr>
      <vt:lpstr>Calibri Light</vt:lpstr>
      <vt:lpstr>Times New Roman</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2020-09-08T10:30:05Z</dcterms:created>
  <dcterms:modified xsi:type="dcterms:W3CDTF">2021-03-31T01:24:32Z</dcterms:modified>
</cp:coreProperties>
</file>