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71" r:id="rId4"/>
  </p:sldMasterIdLst>
  <p:notesMasterIdLst>
    <p:notesMasterId r:id="rId36"/>
  </p:notesMasterIdLst>
  <p:handoutMasterIdLst>
    <p:handoutMasterId r:id="rId37"/>
  </p:handoutMasterIdLst>
  <p:sldIdLst>
    <p:sldId id="4272" r:id="rId5"/>
    <p:sldId id="4552" r:id="rId6"/>
    <p:sldId id="4590" r:id="rId7"/>
    <p:sldId id="4621" r:id="rId8"/>
    <p:sldId id="4700" r:id="rId9"/>
    <p:sldId id="4589" r:id="rId10"/>
    <p:sldId id="4322" r:id="rId11"/>
    <p:sldId id="4594" r:id="rId12"/>
    <p:sldId id="4568" r:id="rId13"/>
    <p:sldId id="4639" r:id="rId14"/>
    <p:sldId id="4703" r:id="rId15"/>
    <p:sldId id="4570" r:id="rId16"/>
    <p:sldId id="4494" r:id="rId17"/>
    <p:sldId id="4601" r:id="rId18"/>
    <p:sldId id="4695" r:id="rId19"/>
    <p:sldId id="4527" r:id="rId20"/>
    <p:sldId id="4606" r:id="rId21"/>
    <p:sldId id="4607" r:id="rId22"/>
    <p:sldId id="4609" r:id="rId23"/>
    <p:sldId id="4585" r:id="rId24"/>
    <p:sldId id="4533" r:id="rId25"/>
    <p:sldId id="4630" r:id="rId26"/>
    <p:sldId id="4461" r:id="rId27"/>
    <p:sldId id="4528" r:id="rId28"/>
    <p:sldId id="4637" r:id="rId29"/>
    <p:sldId id="4632" r:id="rId30"/>
    <p:sldId id="4698" r:id="rId31"/>
    <p:sldId id="4633" r:id="rId32"/>
    <p:sldId id="4696" r:id="rId33"/>
    <p:sldId id="4613" r:id="rId34"/>
    <p:sldId id="4686" r:id="rId35"/>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20" userDrawn="1">
          <p15:clr>
            <a:srgbClr val="A4A3A4"/>
          </p15:clr>
        </p15:guide>
        <p15:guide id="3" orient="horz" pos="36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ino_hiroaki" initials="a" lastIdx="4" clrIdx="0">
    <p:extLst>
      <p:ext uri="{19B8F6BF-5375-455C-9EA6-DF929625EA0E}">
        <p15:presenceInfo xmlns:p15="http://schemas.microsoft.com/office/powerpoint/2012/main" userId="akino_hiroaki" providerId="None"/>
      </p:ext>
    </p:extLst>
  </p:cmAuthor>
  <p:cmAuthor id="2" name="松田 理津子／リサーチ・コンサル／JRI (matsuda ritsuko)" initials="松田" lastIdx="16" clrIdx="1">
    <p:extLst>
      <p:ext uri="{19B8F6BF-5375-455C-9EA6-DF929625EA0E}">
        <p15:presenceInfo xmlns:p15="http://schemas.microsoft.com/office/powerpoint/2012/main" userId="S-1-5-21-1262612384-2273788696-871182675-100612" providerId="AD"/>
      </p:ext>
    </p:extLst>
  </p:cmAuthor>
  <p:cmAuthor id="3" name="田中 志保(tanaka-shiho01)" initials="田中" lastIdx="17" clrIdx="2">
    <p:extLst>
      <p:ext uri="{19B8F6BF-5375-455C-9EA6-DF929625EA0E}">
        <p15:presenceInfo xmlns:p15="http://schemas.microsoft.com/office/powerpoint/2012/main" userId="S-1-5-21-4175116151-3849908774-3845857867-399990" providerId="AD"/>
      </p:ext>
    </p:extLst>
  </p:cmAuthor>
  <p:cmAuthor id="4" name="松田 理津子／リサーチ・コンサル／JRI (matsuda ritsuko)" initials="松田 [2]" lastIdx="1" clrIdx="3">
    <p:extLst>
      <p:ext uri="{19B8F6BF-5375-455C-9EA6-DF929625EA0E}">
        <p15:presenceInfo xmlns:p15="http://schemas.microsoft.com/office/powerpoint/2012/main" userId="S::tP36948@d1.jri.co.jp::bba4704f-883d-47c8-9d41-dc988bd84a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C2"/>
    <a:srgbClr val="FF00FF"/>
    <a:srgbClr val="F250D3"/>
    <a:srgbClr val="11888B"/>
    <a:srgbClr val="FE0000"/>
    <a:srgbClr val="FFF4DF"/>
    <a:srgbClr val="FFFF99"/>
    <a:srgbClr val="FFC2E4"/>
    <a:srgbClr val="FFF3DD"/>
    <a:srgbClr val="F7D3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71E723-5084-4D8F-A56A-60C34D793CDC}" v="6" dt="2021-03-23T10:00:17.311"/>
    <p1510:client id="{D98C7D6B-167C-4CF5-A037-8EE7FD25C5A3}" v="1" dt="2021-03-23T10:21:01.75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95214" autoAdjust="0"/>
  </p:normalViewPr>
  <p:slideViewPr>
    <p:cSldViewPr showGuides="1">
      <p:cViewPr varScale="1">
        <p:scale>
          <a:sx n="108" d="100"/>
          <a:sy n="108" d="100"/>
        </p:scale>
        <p:origin x="1572" y="108"/>
      </p:cViewPr>
      <p:guideLst>
        <p:guide pos="3120"/>
        <p:guide orient="horz" pos="36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6144"/>
    </p:cViewPr>
  </p:sorterViewPr>
  <p:notesViewPr>
    <p:cSldViewPr showGuides="1">
      <p:cViewPr varScale="1">
        <p:scale>
          <a:sx n="58" d="100"/>
          <a:sy n="58" d="100"/>
        </p:scale>
        <p:origin x="3264" y="58"/>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300"/>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34" tIns="45717" rIns="91434" bIns="45717" rtlCol="0"/>
          <a:lstStyle>
            <a:lvl1pPr algn="r">
              <a:defRPr sz="1200"/>
            </a:lvl1pPr>
          </a:lstStyle>
          <a:p>
            <a:fld id="{DB431E2E-CDB8-48E6-A80C-56CDC41EA0B7}" type="datetimeFigureOut">
              <a:rPr kumimoji="1" lang="ja-JP" altLang="en-US" smtClean="0"/>
              <a:t>2021/3/23</a:t>
            </a:fld>
            <a:endParaRPr kumimoji="1" lang="ja-JP" altLang="en-US"/>
          </a:p>
        </p:txBody>
      </p:sp>
      <p:sp>
        <p:nvSpPr>
          <p:cNvPr id="4" name="フッター プレースホルダー 3"/>
          <p:cNvSpPr>
            <a:spLocks noGrp="1"/>
          </p:cNvSpPr>
          <p:nvPr>
            <p:ph type="ftr" sz="quarter" idx="2"/>
          </p:nvPr>
        </p:nvSpPr>
        <p:spPr>
          <a:xfrm>
            <a:off x="1" y="9371013"/>
            <a:ext cx="2919413" cy="495300"/>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34" tIns="45717" rIns="91434" bIns="45717" rtlCol="0" anchor="b"/>
          <a:lstStyle>
            <a:lvl1pPr algn="r">
              <a:defRPr sz="1200"/>
            </a:lvl1pPr>
          </a:lstStyle>
          <a:p>
            <a:fld id="{D9B5B11F-54D6-4D29-BE37-F0DDBB7822DA}" type="slidenum">
              <a:rPr kumimoji="1" lang="ja-JP" altLang="en-US" smtClean="0"/>
              <a:t>‹#›</a:t>
            </a:fld>
            <a:endParaRPr kumimoji="1" lang="ja-JP" altLang="en-US"/>
          </a:p>
        </p:txBody>
      </p:sp>
    </p:spTree>
    <p:extLst>
      <p:ext uri="{BB962C8B-B14F-4D97-AF65-F5344CB8AC3E}">
        <p14:creationId xmlns:p14="http://schemas.microsoft.com/office/powerpoint/2010/main" val="8735125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1434" tIns="45717" rIns="91434" bIns="45717" rtlCol="0"/>
          <a:lstStyle>
            <a:lvl1pPr algn="r">
              <a:defRPr sz="1200"/>
            </a:lvl1pPr>
          </a:lstStyle>
          <a:p>
            <a:fld id="{966CB67D-9115-435E-8E82-4C3EEAFC0A8D}" type="datetimeFigureOut">
              <a:rPr kumimoji="1" lang="ja-JP" altLang="en-US" smtClean="0"/>
              <a:t>2021/3/23</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34" tIns="45717" rIns="91434" bIns="45717" rtlCol="0" anchor="b"/>
          <a:lstStyle>
            <a:lvl1pPr algn="r">
              <a:defRPr sz="1200"/>
            </a:lvl1pPr>
          </a:lstStyle>
          <a:p>
            <a:fld id="{C20C0D6C-562A-4DB1-8A23-727E388A1A72}" type="slidenum">
              <a:rPr kumimoji="1" lang="ja-JP" altLang="en-US" smtClean="0"/>
              <a:t>‹#›</a:t>
            </a:fld>
            <a:endParaRPr kumimoji="1" lang="ja-JP" altLang="en-US"/>
          </a:p>
        </p:txBody>
      </p:sp>
    </p:spTree>
    <p:extLst>
      <p:ext uri="{BB962C8B-B14F-4D97-AF65-F5344CB8AC3E}">
        <p14:creationId xmlns:p14="http://schemas.microsoft.com/office/powerpoint/2010/main" val="567072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0</a:t>
            </a:fld>
            <a:endParaRPr kumimoji="1" lang="ja-JP" altLang="en-US"/>
          </a:p>
        </p:txBody>
      </p:sp>
    </p:spTree>
    <p:extLst>
      <p:ext uri="{BB962C8B-B14F-4D97-AF65-F5344CB8AC3E}">
        <p14:creationId xmlns:p14="http://schemas.microsoft.com/office/powerpoint/2010/main" val="1507136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24</a:t>
            </a:fld>
            <a:endParaRPr kumimoji="1" lang="ja-JP" altLang="en-US"/>
          </a:p>
        </p:txBody>
      </p:sp>
    </p:spTree>
    <p:extLst>
      <p:ext uri="{BB962C8B-B14F-4D97-AF65-F5344CB8AC3E}">
        <p14:creationId xmlns:p14="http://schemas.microsoft.com/office/powerpoint/2010/main" val="274044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14</a:t>
            </a:fld>
            <a:endParaRPr kumimoji="1" lang="ja-JP" altLang="en-US"/>
          </a:p>
        </p:txBody>
      </p:sp>
    </p:spTree>
    <p:extLst>
      <p:ext uri="{BB962C8B-B14F-4D97-AF65-F5344CB8AC3E}">
        <p14:creationId xmlns:p14="http://schemas.microsoft.com/office/powerpoint/2010/main" val="267322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600" dirty="0"/>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16</a:t>
            </a:fld>
            <a:endParaRPr kumimoji="1" lang="ja-JP" altLang="en-US"/>
          </a:p>
        </p:txBody>
      </p:sp>
    </p:spTree>
    <p:extLst>
      <p:ext uri="{BB962C8B-B14F-4D97-AF65-F5344CB8AC3E}">
        <p14:creationId xmlns:p14="http://schemas.microsoft.com/office/powerpoint/2010/main" val="93179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17</a:t>
            </a:fld>
            <a:endParaRPr kumimoji="1" lang="ja-JP" altLang="en-US"/>
          </a:p>
        </p:txBody>
      </p:sp>
    </p:spTree>
    <p:extLst>
      <p:ext uri="{BB962C8B-B14F-4D97-AF65-F5344CB8AC3E}">
        <p14:creationId xmlns:p14="http://schemas.microsoft.com/office/powerpoint/2010/main" val="298097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18</a:t>
            </a:fld>
            <a:endParaRPr kumimoji="1" lang="ja-JP" altLang="en-US"/>
          </a:p>
        </p:txBody>
      </p:sp>
    </p:spTree>
    <p:extLst>
      <p:ext uri="{BB962C8B-B14F-4D97-AF65-F5344CB8AC3E}">
        <p14:creationId xmlns:p14="http://schemas.microsoft.com/office/powerpoint/2010/main" val="266969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19</a:t>
            </a:fld>
            <a:endParaRPr kumimoji="1" lang="ja-JP" altLang="en-US"/>
          </a:p>
        </p:txBody>
      </p:sp>
    </p:spTree>
    <p:extLst>
      <p:ext uri="{BB962C8B-B14F-4D97-AF65-F5344CB8AC3E}">
        <p14:creationId xmlns:p14="http://schemas.microsoft.com/office/powerpoint/2010/main" val="2718408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20</a:t>
            </a:fld>
            <a:endParaRPr kumimoji="1" lang="ja-JP" altLang="en-US"/>
          </a:p>
        </p:txBody>
      </p:sp>
    </p:spTree>
    <p:extLst>
      <p:ext uri="{BB962C8B-B14F-4D97-AF65-F5344CB8AC3E}">
        <p14:creationId xmlns:p14="http://schemas.microsoft.com/office/powerpoint/2010/main" val="4094248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21</a:t>
            </a:fld>
            <a:endParaRPr kumimoji="1" lang="ja-JP" altLang="en-US"/>
          </a:p>
        </p:txBody>
      </p:sp>
    </p:spTree>
    <p:extLst>
      <p:ext uri="{BB962C8B-B14F-4D97-AF65-F5344CB8AC3E}">
        <p14:creationId xmlns:p14="http://schemas.microsoft.com/office/powerpoint/2010/main" val="1211273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22</a:t>
            </a:fld>
            <a:endParaRPr kumimoji="1" lang="ja-JP" altLang="en-US"/>
          </a:p>
        </p:txBody>
      </p:sp>
    </p:spTree>
    <p:extLst>
      <p:ext uri="{BB962C8B-B14F-4D97-AF65-F5344CB8AC3E}">
        <p14:creationId xmlns:p14="http://schemas.microsoft.com/office/powerpoint/2010/main" val="245527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メッセージ部分通常ver.">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199556" y="136843"/>
            <a:ext cx="9505949" cy="369332"/>
          </a:xfrm>
          <a:prstGeom prst="rect">
            <a:avLst/>
          </a:prstGeom>
        </p:spPr>
        <p:txBody>
          <a:bodyPr/>
          <a:lstStyle/>
          <a:p>
            <a:r>
              <a:rPr kumimoji="1" lang="ja-JP" altLang="en-US" dirty="0"/>
              <a:t>マスター タイトルの書式設定</a:t>
            </a:r>
          </a:p>
        </p:txBody>
      </p:sp>
      <p:sp>
        <p:nvSpPr>
          <p:cNvPr id="7" name="テキスト プレースホルダー 6"/>
          <p:cNvSpPr>
            <a:spLocks noGrp="1"/>
          </p:cNvSpPr>
          <p:nvPr>
            <p:ph type="body" sz="quarter" idx="13"/>
          </p:nvPr>
        </p:nvSpPr>
        <p:spPr bwMode="gray">
          <a:xfrm>
            <a:off x="200025" y="586042"/>
            <a:ext cx="9505950" cy="644400"/>
          </a:xfrm>
          <a:prstGeom prst="rect">
            <a:avLst/>
          </a:prstGeom>
        </p:spPr>
        <p:txBody>
          <a:bodyPr/>
          <a:lstStyle>
            <a:lvl5pPr marL="1828800" indent="0">
              <a:buNone/>
              <a:defRPr/>
            </a:lvl5pPr>
          </a:lstStyle>
          <a:p>
            <a:pPr lvl="0"/>
            <a:r>
              <a:rPr kumimoji="1" lang="ja-JP" altLang="en-US" dirty="0"/>
              <a:t>マスター テキストの書式設定</a:t>
            </a:r>
          </a:p>
          <a:p>
            <a:pPr lvl="0"/>
            <a:r>
              <a:rPr kumimoji="1" lang="ja-JP" altLang="en-US" dirty="0"/>
              <a:t>第 </a:t>
            </a:r>
            <a:r>
              <a:rPr kumimoji="1" lang="en-US" altLang="ja-JP" dirty="0"/>
              <a:t>2 </a:t>
            </a:r>
            <a:r>
              <a:rPr kumimoji="1" lang="ja-JP" altLang="en-US" dirty="0"/>
              <a:t>レベル</a:t>
            </a:r>
            <a:endParaRPr kumimoji="1" lang="en-US" altLang="ja-JP" dirty="0"/>
          </a:p>
        </p:txBody>
      </p:sp>
      <p:sp>
        <p:nvSpPr>
          <p:cNvPr id="5" name="テキスト プレースホルダー 3">
            <a:extLst>
              <a:ext uri="{FF2B5EF4-FFF2-40B4-BE49-F238E27FC236}">
                <a16:creationId xmlns:a16="http://schemas.microsoft.com/office/drawing/2014/main" id="{526CDFEB-99B3-4558-9508-2CE77DBFA678}"/>
              </a:ext>
            </a:extLst>
          </p:cNvPr>
          <p:cNvSpPr txBox="1">
            <a:spLocks/>
          </p:cNvSpPr>
          <p:nvPr userDrawn="1"/>
        </p:nvSpPr>
        <p:spPr bwMode="gray">
          <a:xfrm>
            <a:off x="9964321" y="6561371"/>
            <a:ext cx="389279" cy="216799"/>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pPr algn="ctr"/>
              <a:t>‹#›</a:t>
            </a:fld>
            <a:endParaRPr lang="ja-JP" altLang="en-US" sz="1200" dirty="0"/>
          </a:p>
        </p:txBody>
      </p:sp>
    </p:spTree>
    <p:extLst>
      <p:ext uri="{BB962C8B-B14F-4D97-AF65-F5344CB8AC3E}">
        <p14:creationId xmlns:p14="http://schemas.microsoft.com/office/powerpoint/2010/main" val="33071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メッセージ部分行頭文字ver.1">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199556" y="136843"/>
            <a:ext cx="9505949" cy="369332"/>
          </a:xfrm>
          <a:prstGeom prst="rect">
            <a:avLst/>
          </a:prstGeom>
        </p:spPr>
        <p:txBody>
          <a:bodyPr/>
          <a:lstStyle/>
          <a:p>
            <a:r>
              <a:rPr kumimoji="1" lang="ja-JP" altLang="en-US"/>
              <a:t>マスター タイトルの書式設定</a:t>
            </a:r>
          </a:p>
        </p:txBody>
      </p:sp>
      <p:sp>
        <p:nvSpPr>
          <p:cNvPr id="7" name="テキスト プレースホルダー 6"/>
          <p:cNvSpPr>
            <a:spLocks noGrp="1"/>
          </p:cNvSpPr>
          <p:nvPr>
            <p:ph type="body" sz="quarter" idx="13"/>
          </p:nvPr>
        </p:nvSpPr>
        <p:spPr bwMode="gray">
          <a:xfrm>
            <a:off x="200025" y="586042"/>
            <a:ext cx="9505950" cy="640364"/>
          </a:xfrm>
          <a:prstGeom prst="rect">
            <a:avLst/>
          </a:prstGeom>
        </p:spPr>
        <p:txBody>
          <a:bodyPr/>
          <a:lstStyle>
            <a:lvl1pPr marL="180000" indent="-180000">
              <a:spcAft>
                <a:spcPts val="600"/>
              </a:spcAft>
              <a:buFont typeface="Arial" panose="020B0604020202020204" pitchFamily="34" charset="0"/>
              <a:buChar char="•"/>
              <a:defRPr sz="1600"/>
            </a:lvl1pPr>
            <a:lvl5pPr marL="1828800" indent="0">
              <a:buNone/>
              <a:defRPr/>
            </a:lvl5pPr>
          </a:lstStyle>
          <a:p>
            <a:pPr lvl="0"/>
            <a:r>
              <a:rPr kumimoji="1" lang="ja-JP" altLang="en-US" dirty="0"/>
              <a:t>マスター テキストの書式設定</a:t>
            </a:r>
          </a:p>
          <a:p>
            <a:pPr lvl="0"/>
            <a:r>
              <a:rPr kumimoji="1" lang="ja-JP" altLang="en-US" dirty="0"/>
              <a:t>第 </a:t>
            </a:r>
            <a:r>
              <a:rPr kumimoji="1" lang="en-US" altLang="ja-JP" dirty="0"/>
              <a:t>2 </a:t>
            </a:r>
            <a:r>
              <a:rPr kumimoji="1" lang="ja-JP" altLang="en-US" dirty="0"/>
              <a:t>レベル</a:t>
            </a:r>
            <a:endParaRPr kumimoji="1" lang="en-US" altLang="ja-JP" dirty="0"/>
          </a:p>
        </p:txBody>
      </p:sp>
      <p:sp>
        <p:nvSpPr>
          <p:cNvPr id="5" name="テキスト プレースホルダー 3">
            <a:extLst>
              <a:ext uri="{FF2B5EF4-FFF2-40B4-BE49-F238E27FC236}">
                <a16:creationId xmlns:a16="http://schemas.microsoft.com/office/drawing/2014/main" id="{ABCE1062-4177-442F-AD3B-8B63C9EB7275}"/>
              </a:ext>
            </a:extLst>
          </p:cNvPr>
          <p:cNvSpPr txBox="1">
            <a:spLocks/>
          </p:cNvSpPr>
          <p:nvPr userDrawn="1"/>
        </p:nvSpPr>
        <p:spPr bwMode="gray">
          <a:xfrm>
            <a:off x="9964321" y="6561372"/>
            <a:ext cx="389279" cy="216000"/>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pPr algn="ctr"/>
              <a:t>‹#›</a:t>
            </a:fld>
            <a:endParaRPr lang="ja-JP" altLang="en-US" sz="1200" dirty="0"/>
          </a:p>
        </p:txBody>
      </p:sp>
    </p:spTree>
    <p:extLst>
      <p:ext uri="{BB962C8B-B14F-4D97-AF65-F5344CB8AC3E}">
        <p14:creationId xmlns:p14="http://schemas.microsoft.com/office/powerpoint/2010/main" val="307751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メッセージ部分行頭文字ver.2">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199556" y="136843"/>
            <a:ext cx="9505949" cy="369332"/>
          </a:xfrm>
          <a:prstGeom prst="rect">
            <a:avLst/>
          </a:prstGeom>
        </p:spPr>
        <p:txBody>
          <a:bodyPr/>
          <a:lstStyle/>
          <a:p>
            <a:r>
              <a:rPr kumimoji="1" lang="ja-JP" altLang="en-US"/>
              <a:t>マスター タイトルの書式設定</a:t>
            </a:r>
          </a:p>
        </p:txBody>
      </p:sp>
      <p:sp>
        <p:nvSpPr>
          <p:cNvPr id="7" name="テキスト プレースホルダー 6"/>
          <p:cNvSpPr>
            <a:spLocks noGrp="1"/>
          </p:cNvSpPr>
          <p:nvPr>
            <p:ph type="body" sz="quarter" idx="13"/>
          </p:nvPr>
        </p:nvSpPr>
        <p:spPr bwMode="gray">
          <a:xfrm>
            <a:off x="200025" y="586042"/>
            <a:ext cx="9505950" cy="640364"/>
          </a:xfrm>
          <a:prstGeom prst="rect">
            <a:avLst/>
          </a:prstGeom>
        </p:spPr>
        <p:txBody>
          <a:bodyPr/>
          <a:lstStyle>
            <a:lvl1pPr marL="0" indent="0">
              <a:spcAft>
                <a:spcPts val="0"/>
              </a:spcAft>
              <a:buClr>
                <a:schemeClr val="bg1"/>
              </a:buClr>
              <a:buSzPct val="25000"/>
              <a:buFont typeface="Arial" panose="020B0604020202020204" pitchFamily="34" charset="0"/>
              <a:buChar char="•"/>
              <a:defRPr sz="1800"/>
            </a:lvl1pPr>
            <a:lvl2pPr>
              <a:spcBef>
                <a:spcPts val="0"/>
              </a:spcBef>
              <a:defRPr/>
            </a:lvl2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endParaRPr kumimoji="1" lang="en-US" altLang="ja-JP" dirty="0"/>
          </a:p>
        </p:txBody>
      </p:sp>
      <p:sp>
        <p:nvSpPr>
          <p:cNvPr id="5" name="テキスト プレースホルダー 3">
            <a:extLst>
              <a:ext uri="{FF2B5EF4-FFF2-40B4-BE49-F238E27FC236}">
                <a16:creationId xmlns:a16="http://schemas.microsoft.com/office/drawing/2014/main" id="{8B0903E9-741C-4F3E-96AA-A775DF2BF2A7}"/>
              </a:ext>
            </a:extLst>
          </p:cNvPr>
          <p:cNvSpPr txBox="1">
            <a:spLocks/>
          </p:cNvSpPr>
          <p:nvPr userDrawn="1"/>
        </p:nvSpPr>
        <p:spPr bwMode="gray">
          <a:xfrm>
            <a:off x="10000325" y="6532344"/>
            <a:ext cx="389279" cy="216000"/>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pPr algn="ctr"/>
              <a:t>‹#›</a:t>
            </a:fld>
            <a:endParaRPr lang="ja-JP" altLang="en-US" sz="1200" dirty="0"/>
          </a:p>
        </p:txBody>
      </p:sp>
    </p:spTree>
    <p:extLst>
      <p:ext uri="{BB962C8B-B14F-4D97-AF65-F5344CB8AC3E}">
        <p14:creationId xmlns:p14="http://schemas.microsoft.com/office/powerpoint/2010/main" val="3442657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表紙：中央揃え">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742950" y="1996963"/>
            <a:ext cx="8420100" cy="1797271"/>
          </a:xfrm>
          <a:prstGeom prst="rect">
            <a:avLst/>
          </a:prstGeom>
        </p:spPr>
        <p:txBody>
          <a:bodyPr anchor="ctr">
            <a:normAutofit/>
          </a:bodyPr>
          <a:lstStyle>
            <a:lvl1pPr algn="ctr">
              <a:defRPr sz="2800" b="1"/>
            </a:lvl1pPr>
          </a:lstStyle>
          <a:p>
            <a:r>
              <a:rPr lang="ja-JP" altLang="en-US"/>
              <a:t>マスター タイトルの書式設定</a:t>
            </a:r>
            <a:endParaRPr lang="en-US" dirty="0"/>
          </a:p>
        </p:txBody>
      </p:sp>
      <p:sp>
        <p:nvSpPr>
          <p:cNvPr id="3" name="Subtitle 2"/>
          <p:cNvSpPr>
            <a:spLocks noGrp="1"/>
          </p:cNvSpPr>
          <p:nvPr>
            <p:ph type="subTitle" idx="1"/>
          </p:nvPr>
        </p:nvSpPr>
        <p:spPr bwMode="gray">
          <a:xfrm>
            <a:off x="1238250" y="4159085"/>
            <a:ext cx="7429500" cy="1655762"/>
          </a:xfrm>
          <a:prstGeom prst="rect">
            <a:avLst/>
          </a:prstGeom>
        </p:spPr>
        <p:txBody>
          <a:bodyPr anchor="ctr">
            <a:normAutofit/>
          </a:bodyPr>
          <a:lstStyle>
            <a:lvl1pPr marL="0" indent="0" algn="ctr">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テキスト プレースホルダー 6"/>
          <p:cNvSpPr>
            <a:spLocks noGrp="1"/>
          </p:cNvSpPr>
          <p:nvPr>
            <p:ph type="body" sz="quarter" idx="13"/>
          </p:nvPr>
        </p:nvSpPr>
        <p:spPr bwMode="gray">
          <a:xfrm>
            <a:off x="630238" y="925350"/>
            <a:ext cx="4322762" cy="369332"/>
          </a:xfrm>
          <a:prstGeom prst="rect">
            <a:avLst/>
          </a:prstGeom>
        </p:spPr>
        <p:txBody>
          <a:bodyPr>
            <a:noAutofit/>
          </a:bodyPr>
          <a:lstStyle>
            <a:lvl1pPr>
              <a:defRPr sz="2000" b="1"/>
            </a:lvl1pPr>
          </a:lstStyle>
          <a:p>
            <a:pPr lvl="0"/>
            <a:r>
              <a:rPr kumimoji="1" lang="ja-JP" altLang="en-US"/>
              <a:t>マスター テキストの書式設定</a:t>
            </a:r>
            <a:endParaRPr kumimoji="1" lang="ja-JP" altLang="en-US" dirty="0"/>
          </a:p>
        </p:txBody>
      </p:sp>
      <p:grpSp>
        <p:nvGrpSpPr>
          <p:cNvPr id="5" name="グループ化 4"/>
          <p:cNvGrpSpPr/>
          <p:nvPr userDrawn="1"/>
        </p:nvGrpSpPr>
        <p:grpSpPr bwMode="gray">
          <a:xfrm>
            <a:off x="198089" y="1153839"/>
            <a:ext cx="9505951" cy="5040000"/>
            <a:chOff x="198089" y="1153839"/>
            <a:chExt cx="9505951" cy="5040000"/>
          </a:xfrm>
        </p:grpSpPr>
        <p:grpSp>
          <p:nvGrpSpPr>
            <p:cNvPr id="6" name="Group 40"/>
            <p:cNvGrpSpPr>
              <a:grpSpLocks/>
            </p:cNvGrpSpPr>
            <p:nvPr userDrawn="1"/>
          </p:nvGrpSpPr>
          <p:grpSpPr bwMode="gray">
            <a:xfrm>
              <a:off x="198089" y="1153839"/>
              <a:ext cx="9359903" cy="5040000"/>
              <a:chOff x="397" y="737"/>
              <a:chExt cx="5896" cy="3447"/>
            </a:xfrm>
          </p:grpSpPr>
          <p:sp>
            <p:nvSpPr>
              <p:cNvPr id="45" name="Line 41"/>
              <p:cNvSpPr>
                <a:spLocks noChangeShapeType="1"/>
              </p:cNvSpPr>
              <p:nvPr userDrawn="1"/>
            </p:nvSpPr>
            <p:spPr bwMode="gray">
              <a:xfrm>
                <a:off x="4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6" name="Line 42"/>
              <p:cNvSpPr>
                <a:spLocks noChangeShapeType="1"/>
              </p:cNvSpPr>
              <p:nvPr userDrawn="1"/>
            </p:nvSpPr>
            <p:spPr bwMode="gray">
              <a:xfrm>
                <a:off x="5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7" name="Line 43"/>
              <p:cNvSpPr>
                <a:spLocks noChangeShapeType="1"/>
              </p:cNvSpPr>
              <p:nvPr userDrawn="1"/>
            </p:nvSpPr>
            <p:spPr bwMode="gray">
              <a:xfrm>
                <a:off x="67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8" name="Line 44"/>
              <p:cNvSpPr>
                <a:spLocks noChangeShapeType="1"/>
              </p:cNvSpPr>
              <p:nvPr userDrawn="1"/>
            </p:nvSpPr>
            <p:spPr bwMode="gray">
              <a:xfrm>
                <a:off x="7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9" name="Line 45"/>
              <p:cNvSpPr>
                <a:spLocks noChangeShapeType="1"/>
              </p:cNvSpPr>
              <p:nvPr userDrawn="1"/>
            </p:nvSpPr>
            <p:spPr bwMode="gray">
              <a:xfrm>
                <a:off x="8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0" name="Line 46"/>
              <p:cNvSpPr>
                <a:spLocks noChangeShapeType="1"/>
              </p:cNvSpPr>
              <p:nvPr userDrawn="1"/>
            </p:nvSpPr>
            <p:spPr bwMode="gray">
              <a:xfrm>
                <a:off x="9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1" name="Line 47"/>
              <p:cNvSpPr>
                <a:spLocks noChangeShapeType="1"/>
              </p:cNvSpPr>
              <p:nvPr userDrawn="1"/>
            </p:nvSpPr>
            <p:spPr bwMode="gray">
              <a:xfrm>
                <a:off x="103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2" name="Line 48"/>
              <p:cNvSpPr>
                <a:spLocks noChangeShapeType="1"/>
              </p:cNvSpPr>
              <p:nvPr userDrawn="1"/>
            </p:nvSpPr>
            <p:spPr bwMode="gray">
              <a:xfrm>
                <a:off x="11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3" name="Line 49"/>
              <p:cNvSpPr>
                <a:spLocks noChangeShapeType="1"/>
              </p:cNvSpPr>
              <p:nvPr userDrawn="1"/>
            </p:nvSpPr>
            <p:spPr bwMode="gray">
              <a:xfrm>
                <a:off x="12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4" name="Line 50"/>
              <p:cNvSpPr>
                <a:spLocks noChangeShapeType="1"/>
              </p:cNvSpPr>
              <p:nvPr userDrawn="1"/>
            </p:nvSpPr>
            <p:spPr bwMode="gray">
              <a:xfrm>
                <a:off x="130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5" name="Line 51"/>
              <p:cNvSpPr>
                <a:spLocks noChangeShapeType="1"/>
              </p:cNvSpPr>
              <p:nvPr userDrawn="1"/>
            </p:nvSpPr>
            <p:spPr bwMode="gray">
              <a:xfrm>
                <a:off x="13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6" name="Line 52"/>
              <p:cNvSpPr>
                <a:spLocks noChangeShapeType="1"/>
              </p:cNvSpPr>
              <p:nvPr userDrawn="1"/>
            </p:nvSpPr>
            <p:spPr bwMode="gray">
              <a:xfrm>
                <a:off x="14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7" name="Line 53"/>
              <p:cNvSpPr>
                <a:spLocks noChangeShapeType="1"/>
              </p:cNvSpPr>
              <p:nvPr userDrawn="1"/>
            </p:nvSpPr>
            <p:spPr bwMode="gray">
              <a:xfrm>
                <a:off x="15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8" name="Line 54"/>
              <p:cNvSpPr>
                <a:spLocks noChangeShapeType="1"/>
              </p:cNvSpPr>
              <p:nvPr userDrawn="1"/>
            </p:nvSpPr>
            <p:spPr bwMode="gray">
              <a:xfrm>
                <a:off x="166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9" name="Line 55"/>
              <p:cNvSpPr>
                <a:spLocks noChangeShapeType="1"/>
              </p:cNvSpPr>
              <p:nvPr userDrawn="1"/>
            </p:nvSpPr>
            <p:spPr bwMode="gray">
              <a:xfrm>
                <a:off x="17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0" name="Line 56"/>
              <p:cNvSpPr>
                <a:spLocks noChangeShapeType="1"/>
              </p:cNvSpPr>
              <p:nvPr userDrawn="1"/>
            </p:nvSpPr>
            <p:spPr bwMode="gray">
              <a:xfrm>
                <a:off x="18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1" name="Line 57"/>
              <p:cNvSpPr>
                <a:spLocks noChangeShapeType="1"/>
              </p:cNvSpPr>
              <p:nvPr userDrawn="1"/>
            </p:nvSpPr>
            <p:spPr bwMode="gray">
              <a:xfrm>
                <a:off x="19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2" name="Line 58"/>
              <p:cNvSpPr>
                <a:spLocks noChangeShapeType="1"/>
              </p:cNvSpPr>
              <p:nvPr userDrawn="1"/>
            </p:nvSpPr>
            <p:spPr bwMode="gray">
              <a:xfrm>
                <a:off x="203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3" name="Line 59"/>
              <p:cNvSpPr>
                <a:spLocks noChangeShapeType="1"/>
              </p:cNvSpPr>
              <p:nvPr userDrawn="1"/>
            </p:nvSpPr>
            <p:spPr bwMode="gray">
              <a:xfrm>
                <a:off x="21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4" name="Line 60"/>
              <p:cNvSpPr>
                <a:spLocks noChangeShapeType="1"/>
              </p:cNvSpPr>
              <p:nvPr userDrawn="1"/>
            </p:nvSpPr>
            <p:spPr bwMode="gray">
              <a:xfrm>
                <a:off x="22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5" name="Line 61"/>
              <p:cNvSpPr>
                <a:spLocks noChangeShapeType="1"/>
              </p:cNvSpPr>
              <p:nvPr userDrawn="1"/>
            </p:nvSpPr>
            <p:spPr bwMode="gray">
              <a:xfrm>
                <a:off x="23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6" name="Line 62"/>
              <p:cNvSpPr>
                <a:spLocks noChangeShapeType="1"/>
              </p:cNvSpPr>
              <p:nvPr userDrawn="1"/>
            </p:nvSpPr>
            <p:spPr bwMode="gray">
              <a:xfrm>
                <a:off x="23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7" name="Line 63"/>
              <p:cNvSpPr>
                <a:spLocks noChangeShapeType="1"/>
              </p:cNvSpPr>
              <p:nvPr userDrawn="1"/>
            </p:nvSpPr>
            <p:spPr bwMode="gray">
              <a:xfrm>
                <a:off x="248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8" name="Line 64"/>
              <p:cNvSpPr>
                <a:spLocks noChangeShapeType="1"/>
              </p:cNvSpPr>
              <p:nvPr userDrawn="1"/>
            </p:nvSpPr>
            <p:spPr bwMode="gray">
              <a:xfrm>
                <a:off x="257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9" name="Line 65"/>
              <p:cNvSpPr>
                <a:spLocks noChangeShapeType="1"/>
              </p:cNvSpPr>
              <p:nvPr userDrawn="1"/>
            </p:nvSpPr>
            <p:spPr bwMode="gray">
              <a:xfrm>
                <a:off x="266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0" name="Line 66"/>
              <p:cNvSpPr>
                <a:spLocks noChangeShapeType="1"/>
              </p:cNvSpPr>
              <p:nvPr userDrawn="1"/>
            </p:nvSpPr>
            <p:spPr bwMode="gray">
              <a:xfrm>
                <a:off x="275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1" name="Line 67"/>
              <p:cNvSpPr>
                <a:spLocks noChangeShapeType="1"/>
              </p:cNvSpPr>
              <p:nvPr userDrawn="1"/>
            </p:nvSpPr>
            <p:spPr bwMode="gray">
              <a:xfrm>
                <a:off x="284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2" name="Line 68"/>
              <p:cNvSpPr>
                <a:spLocks noChangeShapeType="1"/>
              </p:cNvSpPr>
              <p:nvPr userDrawn="1"/>
            </p:nvSpPr>
            <p:spPr bwMode="gray">
              <a:xfrm>
                <a:off x="293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3" name="Line 69"/>
              <p:cNvSpPr>
                <a:spLocks noChangeShapeType="1"/>
              </p:cNvSpPr>
              <p:nvPr userDrawn="1"/>
            </p:nvSpPr>
            <p:spPr bwMode="gray">
              <a:xfrm>
                <a:off x="302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4" name="Line 70"/>
              <p:cNvSpPr>
                <a:spLocks noChangeShapeType="1"/>
              </p:cNvSpPr>
              <p:nvPr userDrawn="1"/>
            </p:nvSpPr>
            <p:spPr bwMode="gray">
              <a:xfrm>
                <a:off x="320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5" name="Line 71"/>
              <p:cNvSpPr>
                <a:spLocks noChangeShapeType="1"/>
              </p:cNvSpPr>
              <p:nvPr userDrawn="1"/>
            </p:nvSpPr>
            <p:spPr bwMode="gray">
              <a:xfrm>
                <a:off x="329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6" name="Line 72"/>
              <p:cNvSpPr>
                <a:spLocks noChangeShapeType="1"/>
              </p:cNvSpPr>
              <p:nvPr userDrawn="1"/>
            </p:nvSpPr>
            <p:spPr bwMode="gray">
              <a:xfrm>
                <a:off x="339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7" name="Line 73"/>
              <p:cNvSpPr>
                <a:spLocks noChangeShapeType="1"/>
              </p:cNvSpPr>
              <p:nvPr userDrawn="1"/>
            </p:nvSpPr>
            <p:spPr bwMode="gray">
              <a:xfrm>
                <a:off x="348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8" name="Line 74"/>
              <p:cNvSpPr>
                <a:spLocks noChangeShapeType="1"/>
              </p:cNvSpPr>
              <p:nvPr userDrawn="1"/>
            </p:nvSpPr>
            <p:spPr bwMode="gray">
              <a:xfrm>
                <a:off x="357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9" name="Line 75"/>
              <p:cNvSpPr>
                <a:spLocks noChangeShapeType="1"/>
              </p:cNvSpPr>
              <p:nvPr userDrawn="1"/>
            </p:nvSpPr>
            <p:spPr bwMode="gray">
              <a:xfrm>
                <a:off x="366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0" name="Line 76"/>
              <p:cNvSpPr>
                <a:spLocks noChangeShapeType="1"/>
              </p:cNvSpPr>
              <p:nvPr userDrawn="1"/>
            </p:nvSpPr>
            <p:spPr bwMode="gray">
              <a:xfrm>
                <a:off x="375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1" name="Line 77"/>
              <p:cNvSpPr>
                <a:spLocks noChangeShapeType="1"/>
              </p:cNvSpPr>
              <p:nvPr userDrawn="1"/>
            </p:nvSpPr>
            <p:spPr bwMode="gray">
              <a:xfrm>
                <a:off x="384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2" name="Line 78"/>
              <p:cNvSpPr>
                <a:spLocks noChangeShapeType="1"/>
              </p:cNvSpPr>
              <p:nvPr userDrawn="1"/>
            </p:nvSpPr>
            <p:spPr bwMode="gray">
              <a:xfrm>
                <a:off x="393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3" name="Line 79"/>
              <p:cNvSpPr>
                <a:spLocks noChangeShapeType="1"/>
              </p:cNvSpPr>
              <p:nvPr userDrawn="1"/>
            </p:nvSpPr>
            <p:spPr bwMode="gray">
              <a:xfrm>
                <a:off x="402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4" name="Line 80"/>
              <p:cNvSpPr>
                <a:spLocks noChangeShapeType="1"/>
              </p:cNvSpPr>
              <p:nvPr userDrawn="1"/>
            </p:nvSpPr>
            <p:spPr bwMode="gray">
              <a:xfrm>
                <a:off x="411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5" name="Line 81"/>
              <p:cNvSpPr>
                <a:spLocks noChangeShapeType="1"/>
              </p:cNvSpPr>
              <p:nvPr userDrawn="1"/>
            </p:nvSpPr>
            <p:spPr bwMode="gray">
              <a:xfrm>
                <a:off x="420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6" name="Line 82"/>
              <p:cNvSpPr>
                <a:spLocks noChangeShapeType="1"/>
              </p:cNvSpPr>
              <p:nvPr userDrawn="1"/>
            </p:nvSpPr>
            <p:spPr bwMode="gray">
              <a:xfrm>
                <a:off x="42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7" name="Line 83"/>
              <p:cNvSpPr>
                <a:spLocks noChangeShapeType="1"/>
              </p:cNvSpPr>
              <p:nvPr userDrawn="1"/>
            </p:nvSpPr>
            <p:spPr bwMode="gray">
              <a:xfrm>
                <a:off x="43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8" name="Line 84"/>
              <p:cNvSpPr>
                <a:spLocks noChangeShapeType="1"/>
              </p:cNvSpPr>
              <p:nvPr userDrawn="1"/>
            </p:nvSpPr>
            <p:spPr bwMode="gray">
              <a:xfrm>
                <a:off x="44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9" name="Line 85"/>
              <p:cNvSpPr>
                <a:spLocks noChangeShapeType="1"/>
              </p:cNvSpPr>
              <p:nvPr userDrawn="1"/>
            </p:nvSpPr>
            <p:spPr bwMode="gray">
              <a:xfrm>
                <a:off x="456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0" name="Line 86"/>
              <p:cNvSpPr>
                <a:spLocks noChangeShapeType="1"/>
              </p:cNvSpPr>
              <p:nvPr userDrawn="1"/>
            </p:nvSpPr>
            <p:spPr bwMode="gray">
              <a:xfrm>
                <a:off x="46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1" name="Line 87"/>
              <p:cNvSpPr>
                <a:spLocks noChangeShapeType="1"/>
              </p:cNvSpPr>
              <p:nvPr userDrawn="1"/>
            </p:nvSpPr>
            <p:spPr bwMode="gray">
              <a:xfrm>
                <a:off x="47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2" name="Line 88"/>
              <p:cNvSpPr>
                <a:spLocks noChangeShapeType="1"/>
              </p:cNvSpPr>
              <p:nvPr userDrawn="1"/>
            </p:nvSpPr>
            <p:spPr bwMode="gray">
              <a:xfrm>
                <a:off x="48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3" name="Line 89"/>
              <p:cNvSpPr>
                <a:spLocks noChangeShapeType="1"/>
              </p:cNvSpPr>
              <p:nvPr userDrawn="1"/>
            </p:nvSpPr>
            <p:spPr bwMode="gray">
              <a:xfrm>
                <a:off x="493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4" name="Line 90"/>
              <p:cNvSpPr>
                <a:spLocks noChangeShapeType="1"/>
              </p:cNvSpPr>
              <p:nvPr userDrawn="1"/>
            </p:nvSpPr>
            <p:spPr bwMode="gray">
              <a:xfrm>
                <a:off x="50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5" name="Line 91"/>
              <p:cNvSpPr>
                <a:spLocks noChangeShapeType="1"/>
              </p:cNvSpPr>
              <p:nvPr userDrawn="1"/>
            </p:nvSpPr>
            <p:spPr bwMode="gray">
              <a:xfrm>
                <a:off x="51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6" name="Line 92"/>
              <p:cNvSpPr>
                <a:spLocks noChangeShapeType="1"/>
              </p:cNvSpPr>
              <p:nvPr userDrawn="1"/>
            </p:nvSpPr>
            <p:spPr bwMode="gray">
              <a:xfrm>
                <a:off x="520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7" name="Line 93"/>
              <p:cNvSpPr>
                <a:spLocks noChangeShapeType="1"/>
              </p:cNvSpPr>
              <p:nvPr userDrawn="1"/>
            </p:nvSpPr>
            <p:spPr bwMode="gray">
              <a:xfrm>
                <a:off x="52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8" name="Line 94"/>
              <p:cNvSpPr>
                <a:spLocks noChangeShapeType="1"/>
              </p:cNvSpPr>
              <p:nvPr userDrawn="1"/>
            </p:nvSpPr>
            <p:spPr bwMode="gray">
              <a:xfrm>
                <a:off x="53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9" name="Line 95"/>
              <p:cNvSpPr>
                <a:spLocks noChangeShapeType="1"/>
              </p:cNvSpPr>
              <p:nvPr userDrawn="1"/>
            </p:nvSpPr>
            <p:spPr bwMode="gray">
              <a:xfrm>
                <a:off x="54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0" name="Line 96"/>
              <p:cNvSpPr>
                <a:spLocks noChangeShapeType="1"/>
              </p:cNvSpPr>
              <p:nvPr userDrawn="1"/>
            </p:nvSpPr>
            <p:spPr bwMode="gray">
              <a:xfrm>
                <a:off x="556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1" name="Line 97"/>
              <p:cNvSpPr>
                <a:spLocks noChangeShapeType="1"/>
              </p:cNvSpPr>
              <p:nvPr userDrawn="1"/>
            </p:nvSpPr>
            <p:spPr bwMode="gray">
              <a:xfrm>
                <a:off x="56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2" name="Line 98"/>
              <p:cNvSpPr>
                <a:spLocks noChangeShapeType="1"/>
              </p:cNvSpPr>
              <p:nvPr userDrawn="1"/>
            </p:nvSpPr>
            <p:spPr bwMode="gray">
              <a:xfrm>
                <a:off x="57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3" name="Line 99"/>
              <p:cNvSpPr>
                <a:spLocks noChangeShapeType="1"/>
              </p:cNvSpPr>
              <p:nvPr userDrawn="1"/>
            </p:nvSpPr>
            <p:spPr bwMode="gray">
              <a:xfrm>
                <a:off x="3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4" name="Line 100"/>
              <p:cNvSpPr>
                <a:spLocks noChangeShapeType="1"/>
              </p:cNvSpPr>
              <p:nvPr userDrawn="1"/>
            </p:nvSpPr>
            <p:spPr bwMode="gray">
              <a:xfrm>
                <a:off x="58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5" name="Line 99"/>
              <p:cNvSpPr>
                <a:spLocks noChangeShapeType="1"/>
              </p:cNvSpPr>
              <p:nvPr userDrawn="1"/>
            </p:nvSpPr>
            <p:spPr bwMode="gray">
              <a:xfrm>
                <a:off x="593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6" name="Line 99"/>
              <p:cNvSpPr>
                <a:spLocks noChangeShapeType="1"/>
              </p:cNvSpPr>
              <p:nvPr userDrawn="1"/>
            </p:nvSpPr>
            <p:spPr bwMode="gray">
              <a:xfrm>
                <a:off x="60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7" name="Line 99"/>
              <p:cNvSpPr>
                <a:spLocks noChangeShapeType="1"/>
              </p:cNvSpPr>
              <p:nvPr userDrawn="1"/>
            </p:nvSpPr>
            <p:spPr bwMode="gray">
              <a:xfrm>
                <a:off x="61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8" name="Line 99"/>
              <p:cNvSpPr>
                <a:spLocks noChangeShapeType="1"/>
              </p:cNvSpPr>
              <p:nvPr userDrawn="1"/>
            </p:nvSpPr>
            <p:spPr bwMode="gray">
              <a:xfrm>
                <a:off x="62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9" name="Line 99"/>
              <p:cNvSpPr>
                <a:spLocks noChangeShapeType="1"/>
              </p:cNvSpPr>
              <p:nvPr userDrawn="1"/>
            </p:nvSpPr>
            <p:spPr bwMode="gray">
              <a:xfrm>
                <a:off x="62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0" name="Line 70"/>
              <p:cNvSpPr>
                <a:spLocks noChangeShapeType="1"/>
              </p:cNvSpPr>
              <p:nvPr userDrawn="1"/>
            </p:nvSpPr>
            <p:spPr bwMode="gray">
              <a:xfrm>
                <a:off x="311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sp>
          <p:nvSpPr>
            <p:cNvPr id="8" name="Rectangle 104"/>
            <p:cNvSpPr>
              <a:spLocks noChangeArrowheads="1"/>
            </p:cNvSpPr>
            <p:nvPr userDrawn="1"/>
          </p:nvSpPr>
          <p:spPr bwMode="gray">
            <a:xfrm>
              <a:off x="198089" y="1153839"/>
              <a:ext cx="9505951" cy="5038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latin typeface="Meiryo UI" panose="020B0604030504040204" pitchFamily="50" charset="-128"/>
              </a:endParaRPr>
            </a:p>
          </p:txBody>
        </p:sp>
        <p:grpSp>
          <p:nvGrpSpPr>
            <p:cNvPr id="9" name="グループ化 8"/>
            <p:cNvGrpSpPr/>
            <p:nvPr userDrawn="1"/>
          </p:nvGrpSpPr>
          <p:grpSpPr bwMode="gray">
            <a:xfrm>
              <a:off x="198089" y="1295486"/>
              <a:ext cx="9504000" cy="4897176"/>
              <a:chOff x="198089" y="1295486"/>
              <a:chExt cx="9504000" cy="4897176"/>
            </a:xfrm>
          </p:grpSpPr>
          <p:sp>
            <p:nvSpPr>
              <p:cNvPr id="10" name="Line 4"/>
              <p:cNvSpPr>
                <a:spLocks noChangeShapeType="1"/>
              </p:cNvSpPr>
              <p:nvPr userDrawn="1"/>
            </p:nvSpPr>
            <p:spPr bwMode="gray">
              <a:xfrm>
                <a:off x="198089" y="6192662"/>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 name="Line 5"/>
              <p:cNvSpPr>
                <a:spLocks noChangeShapeType="1"/>
              </p:cNvSpPr>
              <p:nvPr userDrawn="1"/>
            </p:nvSpPr>
            <p:spPr bwMode="gray">
              <a:xfrm>
                <a:off x="198089" y="60486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2" name="Line 6"/>
              <p:cNvSpPr>
                <a:spLocks noChangeShapeType="1"/>
              </p:cNvSpPr>
              <p:nvPr userDrawn="1"/>
            </p:nvSpPr>
            <p:spPr bwMode="gray">
              <a:xfrm>
                <a:off x="198089" y="59046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3" name="Line 7"/>
              <p:cNvSpPr>
                <a:spLocks noChangeShapeType="1"/>
              </p:cNvSpPr>
              <p:nvPr userDrawn="1"/>
            </p:nvSpPr>
            <p:spPr bwMode="gray">
              <a:xfrm>
                <a:off x="198089" y="57605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4" name="Line 8"/>
              <p:cNvSpPr>
                <a:spLocks noChangeShapeType="1"/>
              </p:cNvSpPr>
              <p:nvPr userDrawn="1"/>
            </p:nvSpPr>
            <p:spPr bwMode="gray">
              <a:xfrm>
                <a:off x="198089" y="56165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5" name="Line 9"/>
              <p:cNvSpPr>
                <a:spLocks noChangeShapeType="1"/>
              </p:cNvSpPr>
              <p:nvPr userDrawn="1"/>
            </p:nvSpPr>
            <p:spPr bwMode="gray">
              <a:xfrm>
                <a:off x="198089" y="54725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6" name="Line 10"/>
              <p:cNvSpPr>
                <a:spLocks noChangeShapeType="1"/>
              </p:cNvSpPr>
              <p:nvPr userDrawn="1"/>
            </p:nvSpPr>
            <p:spPr bwMode="gray">
              <a:xfrm>
                <a:off x="198089" y="53284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7" name="Line 11"/>
              <p:cNvSpPr>
                <a:spLocks noChangeShapeType="1"/>
              </p:cNvSpPr>
              <p:nvPr userDrawn="1"/>
            </p:nvSpPr>
            <p:spPr bwMode="gray">
              <a:xfrm>
                <a:off x="198089" y="51844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8" name="Line 12"/>
              <p:cNvSpPr>
                <a:spLocks noChangeShapeType="1"/>
              </p:cNvSpPr>
              <p:nvPr userDrawn="1"/>
            </p:nvSpPr>
            <p:spPr bwMode="gray">
              <a:xfrm>
                <a:off x="198089" y="50403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9" name="Line 13"/>
              <p:cNvSpPr>
                <a:spLocks noChangeShapeType="1"/>
              </p:cNvSpPr>
              <p:nvPr userDrawn="1"/>
            </p:nvSpPr>
            <p:spPr bwMode="gray">
              <a:xfrm>
                <a:off x="198089" y="48963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0" name="Line 14"/>
              <p:cNvSpPr>
                <a:spLocks noChangeShapeType="1"/>
              </p:cNvSpPr>
              <p:nvPr userDrawn="1"/>
            </p:nvSpPr>
            <p:spPr bwMode="gray">
              <a:xfrm>
                <a:off x="198089" y="47523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1" name="Line 15"/>
              <p:cNvSpPr>
                <a:spLocks noChangeShapeType="1"/>
              </p:cNvSpPr>
              <p:nvPr userDrawn="1"/>
            </p:nvSpPr>
            <p:spPr bwMode="gray">
              <a:xfrm>
                <a:off x="198089" y="46082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2" name="Line 16"/>
              <p:cNvSpPr>
                <a:spLocks noChangeShapeType="1"/>
              </p:cNvSpPr>
              <p:nvPr userDrawn="1"/>
            </p:nvSpPr>
            <p:spPr bwMode="gray">
              <a:xfrm>
                <a:off x="198089" y="44642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3" name="Line 17"/>
              <p:cNvSpPr>
                <a:spLocks noChangeShapeType="1"/>
              </p:cNvSpPr>
              <p:nvPr userDrawn="1"/>
            </p:nvSpPr>
            <p:spPr bwMode="gray">
              <a:xfrm>
                <a:off x="198089" y="43202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4" name="Line 18"/>
              <p:cNvSpPr>
                <a:spLocks noChangeShapeType="1"/>
              </p:cNvSpPr>
              <p:nvPr userDrawn="1"/>
            </p:nvSpPr>
            <p:spPr bwMode="gray">
              <a:xfrm>
                <a:off x="198089" y="41761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5" name="Line 19"/>
              <p:cNvSpPr>
                <a:spLocks noChangeShapeType="1"/>
              </p:cNvSpPr>
              <p:nvPr userDrawn="1"/>
            </p:nvSpPr>
            <p:spPr bwMode="gray">
              <a:xfrm>
                <a:off x="198089" y="403215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6" name="Line 20"/>
              <p:cNvSpPr>
                <a:spLocks noChangeShapeType="1"/>
              </p:cNvSpPr>
              <p:nvPr userDrawn="1"/>
            </p:nvSpPr>
            <p:spPr bwMode="gray">
              <a:xfrm>
                <a:off x="198089" y="388811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7" name="Line 21"/>
              <p:cNvSpPr>
                <a:spLocks noChangeShapeType="1"/>
              </p:cNvSpPr>
              <p:nvPr userDrawn="1"/>
            </p:nvSpPr>
            <p:spPr bwMode="gray">
              <a:xfrm>
                <a:off x="198089" y="374408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8" name="Line 22"/>
              <p:cNvSpPr>
                <a:spLocks noChangeShapeType="1"/>
              </p:cNvSpPr>
              <p:nvPr userDrawn="1"/>
            </p:nvSpPr>
            <p:spPr bwMode="gray">
              <a:xfrm>
                <a:off x="198089" y="360004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9" name="Line 23"/>
              <p:cNvSpPr>
                <a:spLocks noChangeShapeType="1"/>
              </p:cNvSpPr>
              <p:nvPr userDrawn="1"/>
            </p:nvSpPr>
            <p:spPr bwMode="gray">
              <a:xfrm>
                <a:off x="198089" y="345601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0" name="Line 24"/>
              <p:cNvSpPr>
                <a:spLocks noChangeShapeType="1"/>
              </p:cNvSpPr>
              <p:nvPr userDrawn="1"/>
            </p:nvSpPr>
            <p:spPr bwMode="gray">
              <a:xfrm>
                <a:off x="198089" y="331197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1" name="Line 25"/>
              <p:cNvSpPr>
                <a:spLocks noChangeShapeType="1"/>
              </p:cNvSpPr>
              <p:nvPr userDrawn="1"/>
            </p:nvSpPr>
            <p:spPr bwMode="gray">
              <a:xfrm>
                <a:off x="198089" y="31679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2" name="Line 26"/>
              <p:cNvSpPr>
                <a:spLocks noChangeShapeType="1"/>
              </p:cNvSpPr>
              <p:nvPr userDrawn="1"/>
            </p:nvSpPr>
            <p:spPr bwMode="gray">
              <a:xfrm>
                <a:off x="198089" y="30239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3" name="Line 28"/>
              <p:cNvSpPr>
                <a:spLocks noChangeShapeType="1"/>
              </p:cNvSpPr>
              <p:nvPr userDrawn="1"/>
            </p:nvSpPr>
            <p:spPr bwMode="gray">
              <a:xfrm>
                <a:off x="198089" y="28798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4" name="Line 29"/>
              <p:cNvSpPr>
                <a:spLocks noChangeShapeType="1"/>
              </p:cNvSpPr>
              <p:nvPr userDrawn="1"/>
            </p:nvSpPr>
            <p:spPr bwMode="gray">
              <a:xfrm>
                <a:off x="198089" y="27358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5" name="Line 30"/>
              <p:cNvSpPr>
                <a:spLocks noChangeShapeType="1"/>
              </p:cNvSpPr>
              <p:nvPr userDrawn="1"/>
            </p:nvSpPr>
            <p:spPr bwMode="gray">
              <a:xfrm>
                <a:off x="198089" y="25918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6" name="Line 31"/>
              <p:cNvSpPr>
                <a:spLocks noChangeShapeType="1"/>
              </p:cNvSpPr>
              <p:nvPr userDrawn="1"/>
            </p:nvSpPr>
            <p:spPr bwMode="gray">
              <a:xfrm>
                <a:off x="198089" y="24477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7" name="Line 32"/>
              <p:cNvSpPr>
                <a:spLocks noChangeShapeType="1"/>
              </p:cNvSpPr>
              <p:nvPr userDrawn="1"/>
            </p:nvSpPr>
            <p:spPr bwMode="gray">
              <a:xfrm>
                <a:off x="198089" y="23037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8" name="Line 33"/>
              <p:cNvSpPr>
                <a:spLocks noChangeShapeType="1"/>
              </p:cNvSpPr>
              <p:nvPr userDrawn="1"/>
            </p:nvSpPr>
            <p:spPr bwMode="gray">
              <a:xfrm>
                <a:off x="198089" y="21596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9" name="Line 34"/>
              <p:cNvSpPr>
                <a:spLocks noChangeShapeType="1"/>
              </p:cNvSpPr>
              <p:nvPr userDrawn="1"/>
            </p:nvSpPr>
            <p:spPr bwMode="gray">
              <a:xfrm>
                <a:off x="198089" y="20156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0" name="Line 35"/>
              <p:cNvSpPr>
                <a:spLocks noChangeShapeType="1"/>
              </p:cNvSpPr>
              <p:nvPr userDrawn="1"/>
            </p:nvSpPr>
            <p:spPr bwMode="gray">
              <a:xfrm>
                <a:off x="198089" y="18716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1" name="Line 36"/>
              <p:cNvSpPr>
                <a:spLocks noChangeShapeType="1"/>
              </p:cNvSpPr>
              <p:nvPr userDrawn="1"/>
            </p:nvSpPr>
            <p:spPr bwMode="gray">
              <a:xfrm>
                <a:off x="198089" y="17275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2" name="Line 37"/>
              <p:cNvSpPr>
                <a:spLocks noChangeShapeType="1"/>
              </p:cNvSpPr>
              <p:nvPr userDrawn="1"/>
            </p:nvSpPr>
            <p:spPr bwMode="gray">
              <a:xfrm>
                <a:off x="198089" y="15835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3" name="Line 38"/>
              <p:cNvSpPr>
                <a:spLocks noChangeShapeType="1"/>
              </p:cNvSpPr>
              <p:nvPr userDrawn="1"/>
            </p:nvSpPr>
            <p:spPr bwMode="gray">
              <a:xfrm>
                <a:off x="198089" y="14395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4" name="Line 39"/>
              <p:cNvSpPr>
                <a:spLocks noChangeShapeType="1"/>
              </p:cNvSpPr>
              <p:nvPr userDrawn="1"/>
            </p:nvSpPr>
            <p:spPr bwMode="gray">
              <a:xfrm>
                <a:off x="198089" y="12954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grpSp>
    </p:spTree>
    <p:extLst>
      <p:ext uri="{BB962C8B-B14F-4D97-AF65-F5344CB8AC3E}">
        <p14:creationId xmlns:p14="http://schemas.microsoft.com/office/powerpoint/2010/main" val="310331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表紙：中央揃え">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742950" y="1996963"/>
            <a:ext cx="8420100" cy="1797271"/>
          </a:xfrm>
          <a:prstGeom prst="rect">
            <a:avLst/>
          </a:prstGeom>
        </p:spPr>
        <p:txBody>
          <a:bodyPr anchor="ctr">
            <a:normAutofit/>
          </a:bodyPr>
          <a:lstStyle>
            <a:lvl1pPr algn="ctr">
              <a:defRPr sz="2800" b="1"/>
            </a:lvl1pPr>
          </a:lstStyle>
          <a:p>
            <a:r>
              <a:rPr lang="ja-JP" altLang="en-US"/>
              <a:t>マスター タイトルの書式設定</a:t>
            </a:r>
            <a:endParaRPr lang="en-US" dirty="0"/>
          </a:p>
        </p:txBody>
      </p:sp>
      <p:sp>
        <p:nvSpPr>
          <p:cNvPr id="3" name="Subtitle 2"/>
          <p:cNvSpPr>
            <a:spLocks noGrp="1"/>
          </p:cNvSpPr>
          <p:nvPr>
            <p:ph type="subTitle" idx="1"/>
          </p:nvPr>
        </p:nvSpPr>
        <p:spPr bwMode="gray">
          <a:xfrm>
            <a:off x="1238250" y="4159085"/>
            <a:ext cx="7429500" cy="1655762"/>
          </a:xfrm>
          <a:prstGeom prst="rect">
            <a:avLst/>
          </a:prstGeom>
        </p:spPr>
        <p:txBody>
          <a:bodyPr anchor="ctr">
            <a:normAutofit/>
          </a:bodyPr>
          <a:lstStyle>
            <a:lvl1pPr marL="0" indent="0" algn="ctr">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テキスト プレースホルダー 6"/>
          <p:cNvSpPr>
            <a:spLocks noGrp="1"/>
          </p:cNvSpPr>
          <p:nvPr>
            <p:ph type="body" sz="quarter" idx="13"/>
          </p:nvPr>
        </p:nvSpPr>
        <p:spPr bwMode="gray">
          <a:xfrm>
            <a:off x="630238" y="925350"/>
            <a:ext cx="4322762" cy="369332"/>
          </a:xfrm>
          <a:prstGeom prst="rect">
            <a:avLst/>
          </a:prstGeom>
        </p:spPr>
        <p:txBody>
          <a:bodyPr>
            <a:noAutofit/>
          </a:bodyPr>
          <a:lstStyle>
            <a:lvl1pPr>
              <a:defRPr sz="2000" b="1"/>
            </a:lvl1pPr>
          </a:lstStyle>
          <a:p>
            <a:pPr lvl="0"/>
            <a:r>
              <a:rPr kumimoji="1" lang="ja-JP" altLang="en-US"/>
              <a:t>マスター テキストの書式設定</a:t>
            </a:r>
            <a:endParaRPr kumimoji="1" lang="ja-JP" altLang="en-US" dirty="0"/>
          </a:p>
        </p:txBody>
      </p:sp>
      <p:grpSp>
        <p:nvGrpSpPr>
          <p:cNvPr id="5" name="グループ化 4"/>
          <p:cNvGrpSpPr/>
          <p:nvPr userDrawn="1"/>
        </p:nvGrpSpPr>
        <p:grpSpPr bwMode="gray">
          <a:xfrm>
            <a:off x="198089" y="1153839"/>
            <a:ext cx="9505951" cy="5040000"/>
            <a:chOff x="198089" y="1153839"/>
            <a:chExt cx="9505951" cy="5040000"/>
          </a:xfrm>
        </p:grpSpPr>
        <p:grpSp>
          <p:nvGrpSpPr>
            <p:cNvPr id="6" name="Group 40"/>
            <p:cNvGrpSpPr>
              <a:grpSpLocks/>
            </p:cNvGrpSpPr>
            <p:nvPr userDrawn="1"/>
          </p:nvGrpSpPr>
          <p:grpSpPr bwMode="gray">
            <a:xfrm>
              <a:off x="198089" y="1153839"/>
              <a:ext cx="9359903" cy="5040000"/>
              <a:chOff x="397" y="737"/>
              <a:chExt cx="5896" cy="3447"/>
            </a:xfrm>
          </p:grpSpPr>
          <p:sp>
            <p:nvSpPr>
              <p:cNvPr id="45" name="Line 41"/>
              <p:cNvSpPr>
                <a:spLocks noChangeShapeType="1"/>
              </p:cNvSpPr>
              <p:nvPr userDrawn="1"/>
            </p:nvSpPr>
            <p:spPr bwMode="gray">
              <a:xfrm>
                <a:off x="4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6" name="Line 42"/>
              <p:cNvSpPr>
                <a:spLocks noChangeShapeType="1"/>
              </p:cNvSpPr>
              <p:nvPr userDrawn="1"/>
            </p:nvSpPr>
            <p:spPr bwMode="gray">
              <a:xfrm>
                <a:off x="5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7" name="Line 43"/>
              <p:cNvSpPr>
                <a:spLocks noChangeShapeType="1"/>
              </p:cNvSpPr>
              <p:nvPr userDrawn="1"/>
            </p:nvSpPr>
            <p:spPr bwMode="gray">
              <a:xfrm>
                <a:off x="67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8" name="Line 44"/>
              <p:cNvSpPr>
                <a:spLocks noChangeShapeType="1"/>
              </p:cNvSpPr>
              <p:nvPr userDrawn="1"/>
            </p:nvSpPr>
            <p:spPr bwMode="gray">
              <a:xfrm>
                <a:off x="7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9" name="Line 45"/>
              <p:cNvSpPr>
                <a:spLocks noChangeShapeType="1"/>
              </p:cNvSpPr>
              <p:nvPr userDrawn="1"/>
            </p:nvSpPr>
            <p:spPr bwMode="gray">
              <a:xfrm>
                <a:off x="8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0" name="Line 46"/>
              <p:cNvSpPr>
                <a:spLocks noChangeShapeType="1"/>
              </p:cNvSpPr>
              <p:nvPr userDrawn="1"/>
            </p:nvSpPr>
            <p:spPr bwMode="gray">
              <a:xfrm>
                <a:off x="9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1" name="Line 47"/>
              <p:cNvSpPr>
                <a:spLocks noChangeShapeType="1"/>
              </p:cNvSpPr>
              <p:nvPr userDrawn="1"/>
            </p:nvSpPr>
            <p:spPr bwMode="gray">
              <a:xfrm>
                <a:off x="103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2" name="Line 48"/>
              <p:cNvSpPr>
                <a:spLocks noChangeShapeType="1"/>
              </p:cNvSpPr>
              <p:nvPr userDrawn="1"/>
            </p:nvSpPr>
            <p:spPr bwMode="gray">
              <a:xfrm>
                <a:off x="11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3" name="Line 49"/>
              <p:cNvSpPr>
                <a:spLocks noChangeShapeType="1"/>
              </p:cNvSpPr>
              <p:nvPr userDrawn="1"/>
            </p:nvSpPr>
            <p:spPr bwMode="gray">
              <a:xfrm>
                <a:off x="12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4" name="Line 50"/>
              <p:cNvSpPr>
                <a:spLocks noChangeShapeType="1"/>
              </p:cNvSpPr>
              <p:nvPr userDrawn="1"/>
            </p:nvSpPr>
            <p:spPr bwMode="gray">
              <a:xfrm>
                <a:off x="130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5" name="Line 51"/>
              <p:cNvSpPr>
                <a:spLocks noChangeShapeType="1"/>
              </p:cNvSpPr>
              <p:nvPr userDrawn="1"/>
            </p:nvSpPr>
            <p:spPr bwMode="gray">
              <a:xfrm>
                <a:off x="13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6" name="Line 52"/>
              <p:cNvSpPr>
                <a:spLocks noChangeShapeType="1"/>
              </p:cNvSpPr>
              <p:nvPr userDrawn="1"/>
            </p:nvSpPr>
            <p:spPr bwMode="gray">
              <a:xfrm>
                <a:off x="14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7" name="Line 53"/>
              <p:cNvSpPr>
                <a:spLocks noChangeShapeType="1"/>
              </p:cNvSpPr>
              <p:nvPr userDrawn="1"/>
            </p:nvSpPr>
            <p:spPr bwMode="gray">
              <a:xfrm>
                <a:off x="15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8" name="Line 54"/>
              <p:cNvSpPr>
                <a:spLocks noChangeShapeType="1"/>
              </p:cNvSpPr>
              <p:nvPr userDrawn="1"/>
            </p:nvSpPr>
            <p:spPr bwMode="gray">
              <a:xfrm>
                <a:off x="166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9" name="Line 55"/>
              <p:cNvSpPr>
                <a:spLocks noChangeShapeType="1"/>
              </p:cNvSpPr>
              <p:nvPr userDrawn="1"/>
            </p:nvSpPr>
            <p:spPr bwMode="gray">
              <a:xfrm>
                <a:off x="17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0" name="Line 56"/>
              <p:cNvSpPr>
                <a:spLocks noChangeShapeType="1"/>
              </p:cNvSpPr>
              <p:nvPr userDrawn="1"/>
            </p:nvSpPr>
            <p:spPr bwMode="gray">
              <a:xfrm>
                <a:off x="18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1" name="Line 57"/>
              <p:cNvSpPr>
                <a:spLocks noChangeShapeType="1"/>
              </p:cNvSpPr>
              <p:nvPr userDrawn="1"/>
            </p:nvSpPr>
            <p:spPr bwMode="gray">
              <a:xfrm>
                <a:off x="19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2" name="Line 58"/>
              <p:cNvSpPr>
                <a:spLocks noChangeShapeType="1"/>
              </p:cNvSpPr>
              <p:nvPr userDrawn="1"/>
            </p:nvSpPr>
            <p:spPr bwMode="gray">
              <a:xfrm>
                <a:off x="203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3" name="Line 59"/>
              <p:cNvSpPr>
                <a:spLocks noChangeShapeType="1"/>
              </p:cNvSpPr>
              <p:nvPr userDrawn="1"/>
            </p:nvSpPr>
            <p:spPr bwMode="gray">
              <a:xfrm>
                <a:off x="21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4" name="Line 60"/>
              <p:cNvSpPr>
                <a:spLocks noChangeShapeType="1"/>
              </p:cNvSpPr>
              <p:nvPr userDrawn="1"/>
            </p:nvSpPr>
            <p:spPr bwMode="gray">
              <a:xfrm>
                <a:off x="22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5" name="Line 61"/>
              <p:cNvSpPr>
                <a:spLocks noChangeShapeType="1"/>
              </p:cNvSpPr>
              <p:nvPr userDrawn="1"/>
            </p:nvSpPr>
            <p:spPr bwMode="gray">
              <a:xfrm>
                <a:off x="23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6" name="Line 62"/>
              <p:cNvSpPr>
                <a:spLocks noChangeShapeType="1"/>
              </p:cNvSpPr>
              <p:nvPr userDrawn="1"/>
            </p:nvSpPr>
            <p:spPr bwMode="gray">
              <a:xfrm>
                <a:off x="23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7" name="Line 63"/>
              <p:cNvSpPr>
                <a:spLocks noChangeShapeType="1"/>
              </p:cNvSpPr>
              <p:nvPr userDrawn="1"/>
            </p:nvSpPr>
            <p:spPr bwMode="gray">
              <a:xfrm>
                <a:off x="248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8" name="Line 64"/>
              <p:cNvSpPr>
                <a:spLocks noChangeShapeType="1"/>
              </p:cNvSpPr>
              <p:nvPr userDrawn="1"/>
            </p:nvSpPr>
            <p:spPr bwMode="gray">
              <a:xfrm>
                <a:off x="257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9" name="Line 65"/>
              <p:cNvSpPr>
                <a:spLocks noChangeShapeType="1"/>
              </p:cNvSpPr>
              <p:nvPr userDrawn="1"/>
            </p:nvSpPr>
            <p:spPr bwMode="gray">
              <a:xfrm>
                <a:off x="266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0" name="Line 66"/>
              <p:cNvSpPr>
                <a:spLocks noChangeShapeType="1"/>
              </p:cNvSpPr>
              <p:nvPr userDrawn="1"/>
            </p:nvSpPr>
            <p:spPr bwMode="gray">
              <a:xfrm>
                <a:off x="275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1" name="Line 67"/>
              <p:cNvSpPr>
                <a:spLocks noChangeShapeType="1"/>
              </p:cNvSpPr>
              <p:nvPr userDrawn="1"/>
            </p:nvSpPr>
            <p:spPr bwMode="gray">
              <a:xfrm>
                <a:off x="284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2" name="Line 68"/>
              <p:cNvSpPr>
                <a:spLocks noChangeShapeType="1"/>
              </p:cNvSpPr>
              <p:nvPr userDrawn="1"/>
            </p:nvSpPr>
            <p:spPr bwMode="gray">
              <a:xfrm>
                <a:off x="293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3" name="Line 69"/>
              <p:cNvSpPr>
                <a:spLocks noChangeShapeType="1"/>
              </p:cNvSpPr>
              <p:nvPr userDrawn="1"/>
            </p:nvSpPr>
            <p:spPr bwMode="gray">
              <a:xfrm>
                <a:off x="302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4" name="Line 70"/>
              <p:cNvSpPr>
                <a:spLocks noChangeShapeType="1"/>
              </p:cNvSpPr>
              <p:nvPr userDrawn="1"/>
            </p:nvSpPr>
            <p:spPr bwMode="gray">
              <a:xfrm>
                <a:off x="320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5" name="Line 71"/>
              <p:cNvSpPr>
                <a:spLocks noChangeShapeType="1"/>
              </p:cNvSpPr>
              <p:nvPr userDrawn="1"/>
            </p:nvSpPr>
            <p:spPr bwMode="gray">
              <a:xfrm>
                <a:off x="329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6" name="Line 72"/>
              <p:cNvSpPr>
                <a:spLocks noChangeShapeType="1"/>
              </p:cNvSpPr>
              <p:nvPr userDrawn="1"/>
            </p:nvSpPr>
            <p:spPr bwMode="gray">
              <a:xfrm>
                <a:off x="339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7" name="Line 73"/>
              <p:cNvSpPr>
                <a:spLocks noChangeShapeType="1"/>
              </p:cNvSpPr>
              <p:nvPr userDrawn="1"/>
            </p:nvSpPr>
            <p:spPr bwMode="gray">
              <a:xfrm>
                <a:off x="348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8" name="Line 74"/>
              <p:cNvSpPr>
                <a:spLocks noChangeShapeType="1"/>
              </p:cNvSpPr>
              <p:nvPr userDrawn="1"/>
            </p:nvSpPr>
            <p:spPr bwMode="gray">
              <a:xfrm>
                <a:off x="357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9" name="Line 75"/>
              <p:cNvSpPr>
                <a:spLocks noChangeShapeType="1"/>
              </p:cNvSpPr>
              <p:nvPr userDrawn="1"/>
            </p:nvSpPr>
            <p:spPr bwMode="gray">
              <a:xfrm>
                <a:off x="366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0" name="Line 76"/>
              <p:cNvSpPr>
                <a:spLocks noChangeShapeType="1"/>
              </p:cNvSpPr>
              <p:nvPr userDrawn="1"/>
            </p:nvSpPr>
            <p:spPr bwMode="gray">
              <a:xfrm>
                <a:off x="375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1" name="Line 77"/>
              <p:cNvSpPr>
                <a:spLocks noChangeShapeType="1"/>
              </p:cNvSpPr>
              <p:nvPr userDrawn="1"/>
            </p:nvSpPr>
            <p:spPr bwMode="gray">
              <a:xfrm>
                <a:off x="384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2" name="Line 78"/>
              <p:cNvSpPr>
                <a:spLocks noChangeShapeType="1"/>
              </p:cNvSpPr>
              <p:nvPr userDrawn="1"/>
            </p:nvSpPr>
            <p:spPr bwMode="gray">
              <a:xfrm>
                <a:off x="393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3" name="Line 79"/>
              <p:cNvSpPr>
                <a:spLocks noChangeShapeType="1"/>
              </p:cNvSpPr>
              <p:nvPr userDrawn="1"/>
            </p:nvSpPr>
            <p:spPr bwMode="gray">
              <a:xfrm>
                <a:off x="402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4" name="Line 80"/>
              <p:cNvSpPr>
                <a:spLocks noChangeShapeType="1"/>
              </p:cNvSpPr>
              <p:nvPr userDrawn="1"/>
            </p:nvSpPr>
            <p:spPr bwMode="gray">
              <a:xfrm>
                <a:off x="411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5" name="Line 81"/>
              <p:cNvSpPr>
                <a:spLocks noChangeShapeType="1"/>
              </p:cNvSpPr>
              <p:nvPr userDrawn="1"/>
            </p:nvSpPr>
            <p:spPr bwMode="gray">
              <a:xfrm>
                <a:off x="420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6" name="Line 82"/>
              <p:cNvSpPr>
                <a:spLocks noChangeShapeType="1"/>
              </p:cNvSpPr>
              <p:nvPr userDrawn="1"/>
            </p:nvSpPr>
            <p:spPr bwMode="gray">
              <a:xfrm>
                <a:off x="42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7" name="Line 83"/>
              <p:cNvSpPr>
                <a:spLocks noChangeShapeType="1"/>
              </p:cNvSpPr>
              <p:nvPr userDrawn="1"/>
            </p:nvSpPr>
            <p:spPr bwMode="gray">
              <a:xfrm>
                <a:off x="43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8" name="Line 84"/>
              <p:cNvSpPr>
                <a:spLocks noChangeShapeType="1"/>
              </p:cNvSpPr>
              <p:nvPr userDrawn="1"/>
            </p:nvSpPr>
            <p:spPr bwMode="gray">
              <a:xfrm>
                <a:off x="44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9" name="Line 85"/>
              <p:cNvSpPr>
                <a:spLocks noChangeShapeType="1"/>
              </p:cNvSpPr>
              <p:nvPr userDrawn="1"/>
            </p:nvSpPr>
            <p:spPr bwMode="gray">
              <a:xfrm>
                <a:off x="456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0" name="Line 86"/>
              <p:cNvSpPr>
                <a:spLocks noChangeShapeType="1"/>
              </p:cNvSpPr>
              <p:nvPr userDrawn="1"/>
            </p:nvSpPr>
            <p:spPr bwMode="gray">
              <a:xfrm>
                <a:off x="46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1" name="Line 87"/>
              <p:cNvSpPr>
                <a:spLocks noChangeShapeType="1"/>
              </p:cNvSpPr>
              <p:nvPr userDrawn="1"/>
            </p:nvSpPr>
            <p:spPr bwMode="gray">
              <a:xfrm>
                <a:off x="47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2" name="Line 88"/>
              <p:cNvSpPr>
                <a:spLocks noChangeShapeType="1"/>
              </p:cNvSpPr>
              <p:nvPr userDrawn="1"/>
            </p:nvSpPr>
            <p:spPr bwMode="gray">
              <a:xfrm>
                <a:off x="48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3" name="Line 89"/>
              <p:cNvSpPr>
                <a:spLocks noChangeShapeType="1"/>
              </p:cNvSpPr>
              <p:nvPr userDrawn="1"/>
            </p:nvSpPr>
            <p:spPr bwMode="gray">
              <a:xfrm>
                <a:off x="493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4" name="Line 90"/>
              <p:cNvSpPr>
                <a:spLocks noChangeShapeType="1"/>
              </p:cNvSpPr>
              <p:nvPr userDrawn="1"/>
            </p:nvSpPr>
            <p:spPr bwMode="gray">
              <a:xfrm>
                <a:off x="50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5" name="Line 91"/>
              <p:cNvSpPr>
                <a:spLocks noChangeShapeType="1"/>
              </p:cNvSpPr>
              <p:nvPr userDrawn="1"/>
            </p:nvSpPr>
            <p:spPr bwMode="gray">
              <a:xfrm>
                <a:off x="51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6" name="Line 92"/>
              <p:cNvSpPr>
                <a:spLocks noChangeShapeType="1"/>
              </p:cNvSpPr>
              <p:nvPr userDrawn="1"/>
            </p:nvSpPr>
            <p:spPr bwMode="gray">
              <a:xfrm>
                <a:off x="520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7" name="Line 93"/>
              <p:cNvSpPr>
                <a:spLocks noChangeShapeType="1"/>
              </p:cNvSpPr>
              <p:nvPr userDrawn="1"/>
            </p:nvSpPr>
            <p:spPr bwMode="gray">
              <a:xfrm>
                <a:off x="52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8" name="Line 94"/>
              <p:cNvSpPr>
                <a:spLocks noChangeShapeType="1"/>
              </p:cNvSpPr>
              <p:nvPr userDrawn="1"/>
            </p:nvSpPr>
            <p:spPr bwMode="gray">
              <a:xfrm>
                <a:off x="53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9" name="Line 95"/>
              <p:cNvSpPr>
                <a:spLocks noChangeShapeType="1"/>
              </p:cNvSpPr>
              <p:nvPr userDrawn="1"/>
            </p:nvSpPr>
            <p:spPr bwMode="gray">
              <a:xfrm>
                <a:off x="54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0" name="Line 96"/>
              <p:cNvSpPr>
                <a:spLocks noChangeShapeType="1"/>
              </p:cNvSpPr>
              <p:nvPr userDrawn="1"/>
            </p:nvSpPr>
            <p:spPr bwMode="gray">
              <a:xfrm>
                <a:off x="556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1" name="Line 97"/>
              <p:cNvSpPr>
                <a:spLocks noChangeShapeType="1"/>
              </p:cNvSpPr>
              <p:nvPr userDrawn="1"/>
            </p:nvSpPr>
            <p:spPr bwMode="gray">
              <a:xfrm>
                <a:off x="56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2" name="Line 98"/>
              <p:cNvSpPr>
                <a:spLocks noChangeShapeType="1"/>
              </p:cNvSpPr>
              <p:nvPr userDrawn="1"/>
            </p:nvSpPr>
            <p:spPr bwMode="gray">
              <a:xfrm>
                <a:off x="57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3" name="Line 99"/>
              <p:cNvSpPr>
                <a:spLocks noChangeShapeType="1"/>
              </p:cNvSpPr>
              <p:nvPr userDrawn="1"/>
            </p:nvSpPr>
            <p:spPr bwMode="gray">
              <a:xfrm>
                <a:off x="3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4" name="Line 100"/>
              <p:cNvSpPr>
                <a:spLocks noChangeShapeType="1"/>
              </p:cNvSpPr>
              <p:nvPr userDrawn="1"/>
            </p:nvSpPr>
            <p:spPr bwMode="gray">
              <a:xfrm>
                <a:off x="58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5" name="Line 99"/>
              <p:cNvSpPr>
                <a:spLocks noChangeShapeType="1"/>
              </p:cNvSpPr>
              <p:nvPr userDrawn="1"/>
            </p:nvSpPr>
            <p:spPr bwMode="gray">
              <a:xfrm>
                <a:off x="593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6" name="Line 99"/>
              <p:cNvSpPr>
                <a:spLocks noChangeShapeType="1"/>
              </p:cNvSpPr>
              <p:nvPr userDrawn="1"/>
            </p:nvSpPr>
            <p:spPr bwMode="gray">
              <a:xfrm>
                <a:off x="60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7" name="Line 99"/>
              <p:cNvSpPr>
                <a:spLocks noChangeShapeType="1"/>
              </p:cNvSpPr>
              <p:nvPr userDrawn="1"/>
            </p:nvSpPr>
            <p:spPr bwMode="gray">
              <a:xfrm>
                <a:off x="61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8" name="Line 99"/>
              <p:cNvSpPr>
                <a:spLocks noChangeShapeType="1"/>
              </p:cNvSpPr>
              <p:nvPr userDrawn="1"/>
            </p:nvSpPr>
            <p:spPr bwMode="gray">
              <a:xfrm>
                <a:off x="62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9" name="Line 99"/>
              <p:cNvSpPr>
                <a:spLocks noChangeShapeType="1"/>
              </p:cNvSpPr>
              <p:nvPr userDrawn="1"/>
            </p:nvSpPr>
            <p:spPr bwMode="gray">
              <a:xfrm>
                <a:off x="62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0" name="Line 70"/>
              <p:cNvSpPr>
                <a:spLocks noChangeShapeType="1"/>
              </p:cNvSpPr>
              <p:nvPr userDrawn="1"/>
            </p:nvSpPr>
            <p:spPr bwMode="gray">
              <a:xfrm>
                <a:off x="311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sp>
          <p:nvSpPr>
            <p:cNvPr id="8" name="Rectangle 104"/>
            <p:cNvSpPr>
              <a:spLocks noChangeArrowheads="1"/>
            </p:cNvSpPr>
            <p:nvPr userDrawn="1"/>
          </p:nvSpPr>
          <p:spPr bwMode="gray">
            <a:xfrm>
              <a:off x="198089" y="1153839"/>
              <a:ext cx="9505951" cy="5038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latin typeface="Meiryo UI" panose="020B0604030504040204" pitchFamily="50" charset="-128"/>
              </a:endParaRPr>
            </a:p>
          </p:txBody>
        </p:sp>
        <p:grpSp>
          <p:nvGrpSpPr>
            <p:cNvPr id="9" name="グループ化 8"/>
            <p:cNvGrpSpPr/>
            <p:nvPr userDrawn="1"/>
          </p:nvGrpSpPr>
          <p:grpSpPr bwMode="gray">
            <a:xfrm>
              <a:off x="198089" y="1295486"/>
              <a:ext cx="9504000" cy="4897176"/>
              <a:chOff x="198089" y="1295486"/>
              <a:chExt cx="9504000" cy="4897176"/>
            </a:xfrm>
          </p:grpSpPr>
          <p:sp>
            <p:nvSpPr>
              <p:cNvPr id="10" name="Line 4"/>
              <p:cNvSpPr>
                <a:spLocks noChangeShapeType="1"/>
              </p:cNvSpPr>
              <p:nvPr userDrawn="1"/>
            </p:nvSpPr>
            <p:spPr bwMode="gray">
              <a:xfrm>
                <a:off x="198089" y="6192662"/>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 name="Line 5"/>
              <p:cNvSpPr>
                <a:spLocks noChangeShapeType="1"/>
              </p:cNvSpPr>
              <p:nvPr userDrawn="1"/>
            </p:nvSpPr>
            <p:spPr bwMode="gray">
              <a:xfrm>
                <a:off x="198089" y="60486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2" name="Line 6"/>
              <p:cNvSpPr>
                <a:spLocks noChangeShapeType="1"/>
              </p:cNvSpPr>
              <p:nvPr userDrawn="1"/>
            </p:nvSpPr>
            <p:spPr bwMode="gray">
              <a:xfrm>
                <a:off x="198089" y="59046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3" name="Line 7"/>
              <p:cNvSpPr>
                <a:spLocks noChangeShapeType="1"/>
              </p:cNvSpPr>
              <p:nvPr userDrawn="1"/>
            </p:nvSpPr>
            <p:spPr bwMode="gray">
              <a:xfrm>
                <a:off x="198089" y="57605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4" name="Line 8"/>
              <p:cNvSpPr>
                <a:spLocks noChangeShapeType="1"/>
              </p:cNvSpPr>
              <p:nvPr userDrawn="1"/>
            </p:nvSpPr>
            <p:spPr bwMode="gray">
              <a:xfrm>
                <a:off x="198089" y="56165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5" name="Line 9"/>
              <p:cNvSpPr>
                <a:spLocks noChangeShapeType="1"/>
              </p:cNvSpPr>
              <p:nvPr userDrawn="1"/>
            </p:nvSpPr>
            <p:spPr bwMode="gray">
              <a:xfrm>
                <a:off x="198089" y="54725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6" name="Line 10"/>
              <p:cNvSpPr>
                <a:spLocks noChangeShapeType="1"/>
              </p:cNvSpPr>
              <p:nvPr userDrawn="1"/>
            </p:nvSpPr>
            <p:spPr bwMode="gray">
              <a:xfrm>
                <a:off x="198089" y="53284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7" name="Line 11"/>
              <p:cNvSpPr>
                <a:spLocks noChangeShapeType="1"/>
              </p:cNvSpPr>
              <p:nvPr userDrawn="1"/>
            </p:nvSpPr>
            <p:spPr bwMode="gray">
              <a:xfrm>
                <a:off x="198089" y="51844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8" name="Line 12"/>
              <p:cNvSpPr>
                <a:spLocks noChangeShapeType="1"/>
              </p:cNvSpPr>
              <p:nvPr userDrawn="1"/>
            </p:nvSpPr>
            <p:spPr bwMode="gray">
              <a:xfrm>
                <a:off x="198089" y="50403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9" name="Line 13"/>
              <p:cNvSpPr>
                <a:spLocks noChangeShapeType="1"/>
              </p:cNvSpPr>
              <p:nvPr userDrawn="1"/>
            </p:nvSpPr>
            <p:spPr bwMode="gray">
              <a:xfrm>
                <a:off x="198089" y="48963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0" name="Line 14"/>
              <p:cNvSpPr>
                <a:spLocks noChangeShapeType="1"/>
              </p:cNvSpPr>
              <p:nvPr userDrawn="1"/>
            </p:nvSpPr>
            <p:spPr bwMode="gray">
              <a:xfrm>
                <a:off x="198089" y="47523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1" name="Line 15"/>
              <p:cNvSpPr>
                <a:spLocks noChangeShapeType="1"/>
              </p:cNvSpPr>
              <p:nvPr userDrawn="1"/>
            </p:nvSpPr>
            <p:spPr bwMode="gray">
              <a:xfrm>
                <a:off x="198089" y="46082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2" name="Line 16"/>
              <p:cNvSpPr>
                <a:spLocks noChangeShapeType="1"/>
              </p:cNvSpPr>
              <p:nvPr userDrawn="1"/>
            </p:nvSpPr>
            <p:spPr bwMode="gray">
              <a:xfrm>
                <a:off x="198089" y="44642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3" name="Line 17"/>
              <p:cNvSpPr>
                <a:spLocks noChangeShapeType="1"/>
              </p:cNvSpPr>
              <p:nvPr userDrawn="1"/>
            </p:nvSpPr>
            <p:spPr bwMode="gray">
              <a:xfrm>
                <a:off x="198089" y="43202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4" name="Line 18"/>
              <p:cNvSpPr>
                <a:spLocks noChangeShapeType="1"/>
              </p:cNvSpPr>
              <p:nvPr userDrawn="1"/>
            </p:nvSpPr>
            <p:spPr bwMode="gray">
              <a:xfrm>
                <a:off x="198089" y="41761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5" name="Line 19"/>
              <p:cNvSpPr>
                <a:spLocks noChangeShapeType="1"/>
              </p:cNvSpPr>
              <p:nvPr userDrawn="1"/>
            </p:nvSpPr>
            <p:spPr bwMode="gray">
              <a:xfrm>
                <a:off x="198089" y="403215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6" name="Line 20"/>
              <p:cNvSpPr>
                <a:spLocks noChangeShapeType="1"/>
              </p:cNvSpPr>
              <p:nvPr userDrawn="1"/>
            </p:nvSpPr>
            <p:spPr bwMode="gray">
              <a:xfrm>
                <a:off x="198089" y="388811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7" name="Line 21"/>
              <p:cNvSpPr>
                <a:spLocks noChangeShapeType="1"/>
              </p:cNvSpPr>
              <p:nvPr userDrawn="1"/>
            </p:nvSpPr>
            <p:spPr bwMode="gray">
              <a:xfrm>
                <a:off x="198089" y="374408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8" name="Line 22"/>
              <p:cNvSpPr>
                <a:spLocks noChangeShapeType="1"/>
              </p:cNvSpPr>
              <p:nvPr userDrawn="1"/>
            </p:nvSpPr>
            <p:spPr bwMode="gray">
              <a:xfrm>
                <a:off x="198089" y="360004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9" name="Line 23"/>
              <p:cNvSpPr>
                <a:spLocks noChangeShapeType="1"/>
              </p:cNvSpPr>
              <p:nvPr userDrawn="1"/>
            </p:nvSpPr>
            <p:spPr bwMode="gray">
              <a:xfrm>
                <a:off x="198089" y="345601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0" name="Line 24"/>
              <p:cNvSpPr>
                <a:spLocks noChangeShapeType="1"/>
              </p:cNvSpPr>
              <p:nvPr userDrawn="1"/>
            </p:nvSpPr>
            <p:spPr bwMode="gray">
              <a:xfrm>
                <a:off x="198089" y="331197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1" name="Line 25"/>
              <p:cNvSpPr>
                <a:spLocks noChangeShapeType="1"/>
              </p:cNvSpPr>
              <p:nvPr userDrawn="1"/>
            </p:nvSpPr>
            <p:spPr bwMode="gray">
              <a:xfrm>
                <a:off x="198089" y="31679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2" name="Line 26"/>
              <p:cNvSpPr>
                <a:spLocks noChangeShapeType="1"/>
              </p:cNvSpPr>
              <p:nvPr userDrawn="1"/>
            </p:nvSpPr>
            <p:spPr bwMode="gray">
              <a:xfrm>
                <a:off x="198089" y="30239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3" name="Line 28"/>
              <p:cNvSpPr>
                <a:spLocks noChangeShapeType="1"/>
              </p:cNvSpPr>
              <p:nvPr userDrawn="1"/>
            </p:nvSpPr>
            <p:spPr bwMode="gray">
              <a:xfrm>
                <a:off x="198089" y="28798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4" name="Line 29"/>
              <p:cNvSpPr>
                <a:spLocks noChangeShapeType="1"/>
              </p:cNvSpPr>
              <p:nvPr userDrawn="1"/>
            </p:nvSpPr>
            <p:spPr bwMode="gray">
              <a:xfrm>
                <a:off x="198089" y="27358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5" name="Line 30"/>
              <p:cNvSpPr>
                <a:spLocks noChangeShapeType="1"/>
              </p:cNvSpPr>
              <p:nvPr userDrawn="1"/>
            </p:nvSpPr>
            <p:spPr bwMode="gray">
              <a:xfrm>
                <a:off x="198089" y="25918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6" name="Line 31"/>
              <p:cNvSpPr>
                <a:spLocks noChangeShapeType="1"/>
              </p:cNvSpPr>
              <p:nvPr userDrawn="1"/>
            </p:nvSpPr>
            <p:spPr bwMode="gray">
              <a:xfrm>
                <a:off x="198089" y="24477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7" name="Line 32"/>
              <p:cNvSpPr>
                <a:spLocks noChangeShapeType="1"/>
              </p:cNvSpPr>
              <p:nvPr userDrawn="1"/>
            </p:nvSpPr>
            <p:spPr bwMode="gray">
              <a:xfrm>
                <a:off x="198089" y="23037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8" name="Line 33"/>
              <p:cNvSpPr>
                <a:spLocks noChangeShapeType="1"/>
              </p:cNvSpPr>
              <p:nvPr userDrawn="1"/>
            </p:nvSpPr>
            <p:spPr bwMode="gray">
              <a:xfrm>
                <a:off x="198089" y="21596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9" name="Line 34"/>
              <p:cNvSpPr>
                <a:spLocks noChangeShapeType="1"/>
              </p:cNvSpPr>
              <p:nvPr userDrawn="1"/>
            </p:nvSpPr>
            <p:spPr bwMode="gray">
              <a:xfrm>
                <a:off x="198089" y="20156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0" name="Line 35"/>
              <p:cNvSpPr>
                <a:spLocks noChangeShapeType="1"/>
              </p:cNvSpPr>
              <p:nvPr userDrawn="1"/>
            </p:nvSpPr>
            <p:spPr bwMode="gray">
              <a:xfrm>
                <a:off x="198089" y="18716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1" name="Line 36"/>
              <p:cNvSpPr>
                <a:spLocks noChangeShapeType="1"/>
              </p:cNvSpPr>
              <p:nvPr userDrawn="1"/>
            </p:nvSpPr>
            <p:spPr bwMode="gray">
              <a:xfrm>
                <a:off x="198089" y="17275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2" name="Line 37"/>
              <p:cNvSpPr>
                <a:spLocks noChangeShapeType="1"/>
              </p:cNvSpPr>
              <p:nvPr userDrawn="1"/>
            </p:nvSpPr>
            <p:spPr bwMode="gray">
              <a:xfrm>
                <a:off x="198089" y="15835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3" name="Line 38"/>
              <p:cNvSpPr>
                <a:spLocks noChangeShapeType="1"/>
              </p:cNvSpPr>
              <p:nvPr userDrawn="1"/>
            </p:nvSpPr>
            <p:spPr bwMode="gray">
              <a:xfrm>
                <a:off x="198089" y="14395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4" name="Line 39"/>
              <p:cNvSpPr>
                <a:spLocks noChangeShapeType="1"/>
              </p:cNvSpPr>
              <p:nvPr userDrawn="1"/>
            </p:nvSpPr>
            <p:spPr bwMode="gray">
              <a:xfrm>
                <a:off x="198089" y="12954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grpSp>
      <p:sp>
        <p:nvSpPr>
          <p:cNvPr id="113" name="正方形/長方形 112">
            <a:extLst>
              <a:ext uri="{FF2B5EF4-FFF2-40B4-BE49-F238E27FC236}">
                <a16:creationId xmlns:a16="http://schemas.microsoft.com/office/drawing/2014/main" id="{1FFB9D90-0CF5-4C7D-8608-ADD004F61066}"/>
              </a:ext>
            </a:extLst>
          </p:cNvPr>
          <p:cNvSpPr/>
          <p:nvPr userDrawn="1"/>
        </p:nvSpPr>
        <p:spPr bwMode="gray">
          <a:xfrm>
            <a:off x="128464" y="6392622"/>
            <a:ext cx="9685076" cy="465377"/>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dirty="0">
              <a:solidFill>
                <a:schemeClr val="bg1"/>
              </a:solidFill>
              <a:latin typeface="+mn-ea"/>
              <a:cs typeface="メイリオ" panose="020B0604030504040204" pitchFamily="50" charset="-128"/>
            </a:endParaRPr>
          </a:p>
        </p:txBody>
      </p:sp>
      <p:sp>
        <p:nvSpPr>
          <p:cNvPr id="114" name="正方形/長方形 113">
            <a:extLst>
              <a:ext uri="{FF2B5EF4-FFF2-40B4-BE49-F238E27FC236}">
                <a16:creationId xmlns:a16="http://schemas.microsoft.com/office/drawing/2014/main" id="{1F9860F3-8E8A-40BE-B47D-A494C46866F7}"/>
              </a:ext>
            </a:extLst>
          </p:cNvPr>
          <p:cNvSpPr/>
          <p:nvPr userDrawn="1"/>
        </p:nvSpPr>
        <p:spPr bwMode="gray">
          <a:xfrm>
            <a:off x="164468" y="5987250"/>
            <a:ext cx="1956432" cy="72008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dirty="0">
              <a:solidFill>
                <a:schemeClr val="bg1"/>
              </a:solidFill>
              <a:latin typeface="+mn-ea"/>
              <a:cs typeface="メイリオ" panose="020B0604030504040204" pitchFamily="50" charset="-128"/>
            </a:endParaRPr>
          </a:p>
        </p:txBody>
      </p:sp>
      <p:sp>
        <p:nvSpPr>
          <p:cNvPr id="115" name="テキスト プレースホルダー 3">
            <a:extLst>
              <a:ext uri="{FF2B5EF4-FFF2-40B4-BE49-F238E27FC236}">
                <a16:creationId xmlns:a16="http://schemas.microsoft.com/office/drawing/2014/main" id="{BBB3ACFE-D08E-4E44-A537-E61B594D8506}"/>
              </a:ext>
            </a:extLst>
          </p:cNvPr>
          <p:cNvSpPr txBox="1">
            <a:spLocks/>
          </p:cNvSpPr>
          <p:nvPr userDrawn="1"/>
        </p:nvSpPr>
        <p:spPr bwMode="gray">
          <a:xfrm>
            <a:off x="4758361" y="6508307"/>
            <a:ext cx="389279" cy="216000"/>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solidFill>
                  <a:schemeClr val="bg1"/>
                </a:solidFill>
              </a:rPr>
              <a:pPr algn="ctr"/>
              <a:t>‹#›</a:t>
            </a:fld>
            <a:endParaRPr lang="ja-JP" altLang="en-US" sz="1200" dirty="0">
              <a:solidFill>
                <a:schemeClr val="bg1"/>
              </a:solidFill>
            </a:endParaRPr>
          </a:p>
        </p:txBody>
      </p:sp>
    </p:spTree>
    <p:extLst>
      <p:ext uri="{BB962C8B-B14F-4D97-AF65-F5344CB8AC3E}">
        <p14:creationId xmlns:p14="http://schemas.microsoft.com/office/powerpoint/2010/main" val="428006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表紙:左寄せ">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630238" y="1996963"/>
            <a:ext cx="8420100" cy="1797271"/>
          </a:xfrm>
          <a:prstGeom prst="rect">
            <a:avLst/>
          </a:prstGeom>
        </p:spPr>
        <p:txBody>
          <a:bodyPr anchor="ctr">
            <a:normAutofit/>
          </a:bodyPr>
          <a:lstStyle>
            <a:lvl1pPr algn="l">
              <a:defRPr sz="2800" b="1"/>
            </a:lvl1pPr>
          </a:lstStyle>
          <a:p>
            <a:r>
              <a:rPr lang="ja-JP" altLang="en-US"/>
              <a:t>マスター タイトルの書式設定</a:t>
            </a:r>
            <a:endParaRPr lang="en-US" dirty="0"/>
          </a:p>
        </p:txBody>
      </p:sp>
      <p:sp>
        <p:nvSpPr>
          <p:cNvPr id="3" name="Subtitle 2"/>
          <p:cNvSpPr>
            <a:spLocks noGrp="1"/>
          </p:cNvSpPr>
          <p:nvPr>
            <p:ph type="subTitle" idx="1"/>
          </p:nvPr>
        </p:nvSpPr>
        <p:spPr bwMode="gray">
          <a:xfrm>
            <a:off x="630238" y="4159085"/>
            <a:ext cx="7429500" cy="1655762"/>
          </a:xfrm>
          <a:prstGeom prst="rect">
            <a:avLst/>
          </a:prstGeom>
        </p:spPr>
        <p:txBody>
          <a:bodyPr anchor="ctr">
            <a:normAutofit/>
          </a:bodyPr>
          <a:lstStyle>
            <a:lvl1pPr marL="0" indent="0" algn="l">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テキスト プレースホルダー 6"/>
          <p:cNvSpPr>
            <a:spLocks noGrp="1"/>
          </p:cNvSpPr>
          <p:nvPr>
            <p:ph type="body" sz="quarter" idx="13"/>
          </p:nvPr>
        </p:nvSpPr>
        <p:spPr bwMode="gray">
          <a:xfrm>
            <a:off x="630238" y="925350"/>
            <a:ext cx="4322762" cy="369332"/>
          </a:xfrm>
          <a:prstGeom prst="rect">
            <a:avLst/>
          </a:prstGeom>
        </p:spPr>
        <p:txBody>
          <a:bodyPr>
            <a:noAutofit/>
          </a:bodyPr>
          <a:lstStyle>
            <a:lvl1pPr algn="l">
              <a:defRPr sz="2000" b="1"/>
            </a:lvl1pPr>
          </a:lstStyle>
          <a:p>
            <a:pPr lvl="0"/>
            <a:r>
              <a:rPr kumimoji="1" lang="ja-JP" altLang="en-US"/>
              <a:t>マスター テキストの書式設定</a:t>
            </a:r>
            <a:endParaRPr kumimoji="1" lang="ja-JP" altLang="en-US" dirty="0"/>
          </a:p>
        </p:txBody>
      </p:sp>
      <p:sp>
        <p:nvSpPr>
          <p:cNvPr id="114" name="正方形/長方形 113">
            <a:extLst>
              <a:ext uri="{FF2B5EF4-FFF2-40B4-BE49-F238E27FC236}">
                <a16:creationId xmlns:a16="http://schemas.microsoft.com/office/drawing/2014/main" id="{1F9860F3-8E8A-40BE-B47D-A494C46866F7}"/>
              </a:ext>
            </a:extLst>
          </p:cNvPr>
          <p:cNvSpPr/>
          <p:nvPr userDrawn="1"/>
        </p:nvSpPr>
        <p:spPr bwMode="gray">
          <a:xfrm>
            <a:off x="164468" y="5987250"/>
            <a:ext cx="1956432" cy="72008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dirty="0">
              <a:solidFill>
                <a:schemeClr val="bg1"/>
              </a:solidFill>
              <a:latin typeface="+mn-ea"/>
              <a:cs typeface="メイリオ" panose="020B0604030504040204" pitchFamily="50" charset="-128"/>
            </a:endParaRPr>
          </a:p>
        </p:txBody>
      </p:sp>
    </p:spTree>
    <p:extLst>
      <p:ext uri="{BB962C8B-B14F-4D97-AF65-F5344CB8AC3E}">
        <p14:creationId xmlns:p14="http://schemas.microsoft.com/office/powerpoint/2010/main" val="3736514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bwMode="gray">
          <a:xfrm>
            <a:off x="199556" y="136843"/>
            <a:ext cx="9505949" cy="369332"/>
          </a:xfrm>
          <a:prstGeom prst="rect">
            <a:avLst/>
          </a:prstGeom>
        </p:spPr>
        <p:txBody>
          <a:bodyPr/>
          <a:lstStyle/>
          <a:p>
            <a:r>
              <a:rPr lang="ja-JP" altLang="en-US"/>
              <a:t>マスター タイトルの書式設定</a:t>
            </a:r>
            <a:endParaRPr lang="en-US" dirty="0"/>
          </a:p>
        </p:txBody>
      </p:sp>
      <p:grpSp>
        <p:nvGrpSpPr>
          <p:cNvPr id="5" name="グループ化 4"/>
          <p:cNvGrpSpPr/>
          <p:nvPr userDrawn="1"/>
        </p:nvGrpSpPr>
        <p:grpSpPr bwMode="gray">
          <a:xfrm>
            <a:off x="198089" y="1153839"/>
            <a:ext cx="9505951" cy="5040000"/>
            <a:chOff x="198089" y="1153839"/>
            <a:chExt cx="9505951" cy="5040000"/>
          </a:xfrm>
        </p:grpSpPr>
        <p:grpSp>
          <p:nvGrpSpPr>
            <p:cNvPr id="6" name="Group 40"/>
            <p:cNvGrpSpPr>
              <a:grpSpLocks/>
            </p:cNvGrpSpPr>
            <p:nvPr userDrawn="1"/>
          </p:nvGrpSpPr>
          <p:grpSpPr bwMode="gray">
            <a:xfrm>
              <a:off x="198089" y="1153839"/>
              <a:ext cx="9359903" cy="5040000"/>
              <a:chOff x="397" y="737"/>
              <a:chExt cx="5896" cy="3447"/>
            </a:xfrm>
          </p:grpSpPr>
          <p:sp>
            <p:nvSpPr>
              <p:cNvPr id="44" name="Line 41"/>
              <p:cNvSpPr>
                <a:spLocks noChangeShapeType="1"/>
              </p:cNvSpPr>
              <p:nvPr userDrawn="1"/>
            </p:nvSpPr>
            <p:spPr bwMode="gray">
              <a:xfrm>
                <a:off x="4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5" name="Line 42"/>
              <p:cNvSpPr>
                <a:spLocks noChangeShapeType="1"/>
              </p:cNvSpPr>
              <p:nvPr userDrawn="1"/>
            </p:nvSpPr>
            <p:spPr bwMode="gray">
              <a:xfrm>
                <a:off x="5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6" name="Line 43"/>
              <p:cNvSpPr>
                <a:spLocks noChangeShapeType="1"/>
              </p:cNvSpPr>
              <p:nvPr userDrawn="1"/>
            </p:nvSpPr>
            <p:spPr bwMode="gray">
              <a:xfrm>
                <a:off x="67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7" name="Line 44"/>
              <p:cNvSpPr>
                <a:spLocks noChangeShapeType="1"/>
              </p:cNvSpPr>
              <p:nvPr userDrawn="1"/>
            </p:nvSpPr>
            <p:spPr bwMode="gray">
              <a:xfrm>
                <a:off x="7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8" name="Line 45"/>
              <p:cNvSpPr>
                <a:spLocks noChangeShapeType="1"/>
              </p:cNvSpPr>
              <p:nvPr userDrawn="1"/>
            </p:nvSpPr>
            <p:spPr bwMode="gray">
              <a:xfrm>
                <a:off x="8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9" name="Line 46"/>
              <p:cNvSpPr>
                <a:spLocks noChangeShapeType="1"/>
              </p:cNvSpPr>
              <p:nvPr userDrawn="1"/>
            </p:nvSpPr>
            <p:spPr bwMode="gray">
              <a:xfrm>
                <a:off x="9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0" name="Line 47"/>
              <p:cNvSpPr>
                <a:spLocks noChangeShapeType="1"/>
              </p:cNvSpPr>
              <p:nvPr userDrawn="1"/>
            </p:nvSpPr>
            <p:spPr bwMode="gray">
              <a:xfrm>
                <a:off x="103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1" name="Line 48"/>
              <p:cNvSpPr>
                <a:spLocks noChangeShapeType="1"/>
              </p:cNvSpPr>
              <p:nvPr userDrawn="1"/>
            </p:nvSpPr>
            <p:spPr bwMode="gray">
              <a:xfrm>
                <a:off x="11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2" name="Line 49"/>
              <p:cNvSpPr>
                <a:spLocks noChangeShapeType="1"/>
              </p:cNvSpPr>
              <p:nvPr userDrawn="1"/>
            </p:nvSpPr>
            <p:spPr bwMode="gray">
              <a:xfrm>
                <a:off x="12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3" name="Line 50"/>
              <p:cNvSpPr>
                <a:spLocks noChangeShapeType="1"/>
              </p:cNvSpPr>
              <p:nvPr userDrawn="1"/>
            </p:nvSpPr>
            <p:spPr bwMode="gray">
              <a:xfrm>
                <a:off x="130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4" name="Line 51"/>
              <p:cNvSpPr>
                <a:spLocks noChangeShapeType="1"/>
              </p:cNvSpPr>
              <p:nvPr userDrawn="1"/>
            </p:nvSpPr>
            <p:spPr bwMode="gray">
              <a:xfrm>
                <a:off x="13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5" name="Line 52"/>
              <p:cNvSpPr>
                <a:spLocks noChangeShapeType="1"/>
              </p:cNvSpPr>
              <p:nvPr userDrawn="1"/>
            </p:nvSpPr>
            <p:spPr bwMode="gray">
              <a:xfrm>
                <a:off x="14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6" name="Line 53"/>
              <p:cNvSpPr>
                <a:spLocks noChangeShapeType="1"/>
              </p:cNvSpPr>
              <p:nvPr userDrawn="1"/>
            </p:nvSpPr>
            <p:spPr bwMode="gray">
              <a:xfrm>
                <a:off x="15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7" name="Line 54"/>
              <p:cNvSpPr>
                <a:spLocks noChangeShapeType="1"/>
              </p:cNvSpPr>
              <p:nvPr userDrawn="1"/>
            </p:nvSpPr>
            <p:spPr bwMode="gray">
              <a:xfrm>
                <a:off x="166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8" name="Line 55"/>
              <p:cNvSpPr>
                <a:spLocks noChangeShapeType="1"/>
              </p:cNvSpPr>
              <p:nvPr userDrawn="1"/>
            </p:nvSpPr>
            <p:spPr bwMode="gray">
              <a:xfrm>
                <a:off x="17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9" name="Line 56"/>
              <p:cNvSpPr>
                <a:spLocks noChangeShapeType="1"/>
              </p:cNvSpPr>
              <p:nvPr userDrawn="1"/>
            </p:nvSpPr>
            <p:spPr bwMode="gray">
              <a:xfrm>
                <a:off x="18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0" name="Line 57"/>
              <p:cNvSpPr>
                <a:spLocks noChangeShapeType="1"/>
              </p:cNvSpPr>
              <p:nvPr userDrawn="1"/>
            </p:nvSpPr>
            <p:spPr bwMode="gray">
              <a:xfrm>
                <a:off x="19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1" name="Line 58"/>
              <p:cNvSpPr>
                <a:spLocks noChangeShapeType="1"/>
              </p:cNvSpPr>
              <p:nvPr userDrawn="1"/>
            </p:nvSpPr>
            <p:spPr bwMode="gray">
              <a:xfrm>
                <a:off x="203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2" name="Line 59"/>
              <p:cNvSpPr>
                <a:spLocks noChangeShapeType="1"/>
              </p:cNvSpPr>
              <p:nvPr userDrawn="1"/>
            </p:nvSpPr>
            <p:spPr bwMode="gray">
              <a:xfrm>
                <a:off x="21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3" name="Line 60"/>
              <p:cNvSpPr>
                <a:spLocks noChangeShapeType="1"/>
              </p:cNvSpPr>
              <p:nvPr userDrawn="1"/>
            </p:nvSpPr>
            <p:spPr bwMode="gray">
              <a:xfrm>
                <a:off x="22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4" name="Line 61"/>
              <p:cNvSpPr>
                <a:spLocks noChangeShapeType="1"/>
              </p:cNvSpPr>
              <p:nvPr userDrawn="1"/>
            </p:nvSpPr>
            <p:spPr bwMode="gray">
              <a:xfrm>
                <a:off x="23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5" name="Line 62"/>
              <p:cNvSpPr>
                <a:spLocks noChangeShapeType="1"/>
              </p:cNvSpPr>
              <p:nvPr userDrawn="1"/>
            </p:nvSpPr>
            <p:spPr bwMode="gray">
              <a:xfrm>
                <a:off x="23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6" name="Line 63"/>
              <p:cNvSpPr>
                <a:spLocks noChangeShapeType="1"/>
              </p:cNvSpPr>
              <p:nvPr userDrawn="1"/>
            </p:nvSpPr>
            <p:spPr bwMode="gray">
              <a:xfrm>
                <a:off x="248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7" name="Line 64"/>
              <p:cNvSpPr>
                <a:spLocks noChangeShapeType="1"/>
              </p:cNvSpPr>
              <p:nvPr userDrawn="1"/>
            </p:nvSpPr>
            <p:spPr bwMode="gray">
              <a:xfrm>
                <a:off x="257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8" name="Line 65"/>
              <p:cNvSpPr>
                <a:spLocks noChangeShapeType="1"/>
              </p:cNvSpPr>
              <p:nvPr userDrawn="1"/>
            </p:nvSpPr>
            <p:spPr bwMode="gray">
              <a:xfrm>
                <a:off x="266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9" name="Line 66"/>
              <p:cNvSpPr>
                <a:spLocks noChangeShapeType="1"/>
              </p:cNvSpPr>
              <p:nvPr userDrawn="1"/>
            </p:nvSpPr>
            <p:spPr bwMode="gray">
              <a:xfrm>
                <a:off x="275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0" name="Line 67"/>
              <p:cNvSpPr>
                <a:spLocks noChangeShapeType="1"/>
              </p:cNvSpPr>
              <p:nvPr userDrawn="1"/>
            </p:nvSpPr>
            <p:spPr bwMode="gray">
              <a:xfrm>
                <a:off x="284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1" name="Line 68"/>
              <p:cNvSpPr>
                <a:spLocks noChangeShapeType="1"/>
              </p:cNvSpPr>
              <p:nvPr userDrawn="1"/>
            </p:nvSpPr>
            <p:spPr bwMode="gray">
              <a:xfrm>
                <a:off x="293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2" name="Line 69"/>
              <p:cNvSpPr>
                <a:spLocks noChangeShapeType="1"/>
              </p:cNvSpPr>
              <p:nvPr userDrawn="1"/>
            </p:nvSpPr>
            <p:spPr bwMode="gray">
              <a:xfrm>
                <a:off x="302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3" name="Line 70"/>
              <p:cNvSpPr>
                <a:spLocks noChangeShapeType="1"/>
              </p:cNvSpPr>
              <p:nvPr userDrawn="1"/>
            </p:nvSpPr>
            <p:spPr bwMode="gray">
              <a:xfrm>
                <a:off x="320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4" name="Line 71"/>
              <p:cNvSpPr>
                <a:spLocks noChangeShapeType="1"/>
              </p:cNvSpPr>
              <p:nvPr userDrawn="1"/>
            </p:nvSpPr>
            <p:spPr bwMode="gray">
              <a:xfrm>
                <a:off x="329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5" name="Line 72"/>
              <p:cNvSpPr>
                <a:spLocks noChangeShapeType="1"/>
              </p:cNvSpPr>
              <p:nvPr userDrawn="1"/>
            </p:nvSpPr>
            <p:spPr bwMode="gray">
              <a:xfrm>
                <a:off x="339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6" name="Line 73"/>
              <p:cNvSpPr>
                <a:spLocks noChangeShapeType="1"/>
              </p:cNvSpPr>
              <p:nvPr userDrawn="1"/>
            </p:nvSpPr>
            <p:spPr bwMode="gray">
              <a:xfrm>
                <a:off x="348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7" name="Line 74"/>
              <p:cNvSpPr>
                <a:spLocks noChangeShapeType="1"/>
              </p:cNvSpPr>
              <p:nvPr userDrawn="1"/>
            </p:nvSpPr>
            <p:spPr bwMode="gray">
              <a:xfrm>
                <a:off x="357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8" name="Line 75"/>
              <p:cNvSpPr>
                <a:spLocks noChangeShapeType="1"/>
              </p:cNvSpPr>
              <p:nvPr userDrawn="1"/>
            </p:nvSpPr>
            <p:spPr bwMode="gray">
              <a:xfrm>
                <a:off x="366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9" name="Line 76"/>
              <p:cNvSpPr>
                <a:spLocks noChangeShapeType="1"/>
              </p:cNvSpPr>
              <p:nvPr userDrawn="1"/>
            </p:nvSpPr>
            <p:spPr bwMode="gray">
              <a:xfrm>
                <a:off x="375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0" name="Line 77"/>
              <p:cNvSpPr>
                <a:spLocks noChangeShapeType="1"/>
              </p:cNvSpPr>
              <p:nvPr userDrawn="1"/>
            </p:nvSpPr>
            <p:spPr bwMode="gray">
              <a:xfrm>
                <a:off x="384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1" name="Line 78"/>
              <p:cNvSpPr>
                <a:spLocks noChangeShapeType="1"/>
              </p:cNvSpPr>
              <p:nvPr userDrawn="1"/>
            </p:nvSpPr>
            <p:spPr bwMode="gray">
              <a:xfrm>
                <a:off x="393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2" name="Line 79"/>
              <p:cNvSpPr>
                <a:spLocks noChangeShapeType="1"/>
              </p:cNvSpPr>
              <p:nvPr userDrawn="1"/>
            </p:nvSpPr>
            <p:spPr bwMode="gray">
              <a:xfrm>
                <a:off x="402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3" name="Line 80"/>
              <p:cNvSpPr>
                <a:spLocks noChangeShapeType="1"/>
              </p:cNvSpPr>
              <p:nvPr userDrawn="1"/>
            </p:nvSpPr>
            <p:spPr bwMode="gray">
              <a:xfrm>
                <a:off x="411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4" name="Line 81"/>
              <p:cNvSpPr>
                <a:spLocks noChangeShapeType="1"/>
              </p:cNvSpPr>
              <p:nvPr userDrawn="1"/>
            </p:nvSpPr>
            <p:spPr bwMode="gray">
              <a:xfrm>
                <a:off x="420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5" name="Line 82"/>
              <p:cNvSpPr>
                <a:spLocks noChangeShapeType="1"/>
              </p:cNvSpPr>
              <p:nvPr userDrawn="1"/>
            </p:nvSpPr>
            <p:spPr bwMode="gray">
              <a:xfrm>
                <a:off x="42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6" name="Line 83"/>
              <p:cNvSpPr>
                <a:spLocks noChangeShapeType="1"/>
              </p:cNvSpPr>
              <p:nvPr userDrawn="1"/>
            </p:nvSpPr>
            <p:spPr bwMode="gray">
              <a:xfrm>
                <a:off x="43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7" name="Line 84"/>
              <p:cNvSpPr>
                <a:spLocks noChangeShapeType="1"/>
              </p:cNvSpPr>
              <p:nvPr userDrawn="1"/>
            </p:nvSpPr>
            <p:spPr bwMode="gray">
              <a:xfrm>
                <a:off x="44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8" name="Line 85"/>
              <p:cNvSpPr>
                <a:spLocks noChangeShapeType="1"/>
              </p:cNvSpPr>
              <p:nvPr userDrawn="1"/>
            </p:nvSpPr>
            <p:spPr bwMode="gray">
              <a:xfrm>
                <a:off x="456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9" name="Line 86"/>
              <p:cNvSpPr>
                <a:spLocks noChangeShapeType="1"/>
              </p:cNvSpPr>
              <p:nvPr userDrawn="1"/>
            </p:nvSpPr>
            <p:spPr bwMode="gray">
              <a:xfrm>
                <a:off x="46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0" name="Line 87"/>
              <p:cNvSpPr>
                <a:spLocks noChangeShapeType="1"/>
              </p:cNvSpPr>
              <p:nvPr userDrawn="1"/>
            </p:nvSpPr>
            <p:spPr bwMode="gray">
              <a:xfrm>
                <a:off x="47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1" name="Line 88"/>
              <p:cNvSpPr>
                <a:spLocks noChangeShapeType="1"/>
              </p:cNvSpPr>
              <p:nvPr userDrawn="1"/>
            </p:nvSpPr>
            <p:spPr bwMode="gray">
              <a:xfrm>
                <a:off x="48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2" name="Line 89"/>
              <p:cNvSpPr>
                <a:spLocks noChangeShapeType="1"/>
              </p:cNvSpPr>
              <p:nvPr userDrawn="1"/>
            </p:nvSpPr>
            <p:spPr bwMode="gray">
              <a:xfrm>
                <a:off x="493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3" name="Line 90"/>
              <p:cNvSpPr>
                <a:spLocks noChangeShapeType="1"/>
              </p:cNvSpPr>
              <p:nvPr userDrawn="1"/>
            </p:nvSpPr>
            <p:spPr bwMode="gray">
              <a:xfrm>
                <a:off x="50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4" name="Line 91"/>
              <p:cNvSpPr>
                <a:spLocks noChangeShapeType="1"/>
              </p:cNvSpPr>
              <p:nvPr userDrawn="1"/>
            </p:nvSpPr>
            <p:spPr bwMode="gray">
              <a:xfrm>
                <a:off x="51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5" name="Line 92"/>
              <p:cNvSpPr>
                <a:spLocks noChangeShapeType="1"/>
              </p:cNvSpPr>
              <p:nvPr userDrawn="1"/>
            </p:nvSpPr>
            <p:spPr bwMode="gray">
              <a:xfrm>
                <a:off x="520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6" name="Line 93"/>
              <p:cNvSpPr>
                <a:spLocks noChangeShapeType="1"/>
              </p:cNvSpPr>
              <p:nvPr userDrawn="1"/>
            </p:nvSpPr>
            <p:spPr bwMode="gray">
              <a:xfrm>
                <a:off x="52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7" name="Line 94"/>
              <p:cNvSpPr>
                <a:spLocks noChangeShapeType="1"/>
              </p:cNvSpPr>
              <p:nvPr userDrawn="1"/>
            </p:nvSpPr>
            <p:spPr bwMode="gray">
              <a:xfrm>
                <a:off x="53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8" name="Line 95"/>
              <p:cNvSpPr>
                <a:spLocks noChangeShapeType="1"/>
              </p:cNvSpPr>
              <p:nvPr userDrawn="1"/>
            </p:nvSpPr>
            <p:spPr bwMode="gray">
              <a:xfrm>
                <a:off x="54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9" name="Line 96"/>
              <p:cNvSpPr>
                <a:spLocks noChangeShapeType="1"/>
              </p:cNvSpPr>
              <p:nvPr userDrawn="1"/>
            </p:nvSpPr>
            <p:spPr bwMode="gray">
              <a:xfrm>
                <a:off x="556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0" name="Line 97"/>
              <p:cNvSpPr>
                <a:spLocks noChangeShapeType="1"/>
              </p:cNvSpPr>
              <p:nvPr userDrawn="1"/>
            </p:nvSpPr>
            <p:spPr bwMode="gray">
              <a:xfrm>
                <a:off x="56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1" name="Line 98"/>
              <p:cNvSpPr>
                <a:spLocks noChangeShapeType="1"/>
              </p:cNvSpPr>
              <p:nvPr userDrawn="1"/>
            </p:nvSpPr>
            <p:spPr bwMode="gray">
              <a:xfrm>
                <a:off x="57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2" name="Line 99"/>
              <p:cNvSpPr>
                <a:spLocks noChangeShapeType="1"/>
              </p:cNvSpPr>
              <p:nvPr userDrawn="1"/>
            </p:nvSpPr>
            <p:spPr bwMode="gray">
              <a:xfrm>
                <a:off x="3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3" name="Line 100"/>
              <p:cNvSpPr>
                <a:spLocks noChangeShapeType="1"/>
              </p:cNvSpPr>
              <p:nvPr userDrawn="1"/>
            </p:nvSpPr>
            <p:spPr bwMode="gray">
              <a:xfrm>
                <a:off x="58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4" name="Line 99"/>
              <p:cNvSpPr>
                <a:spLocks noChangeShapeType="1"/>
              </p:cNvSpPr>
              <p:nvPr userDrawn="1"/>
            </p:nvSpPr>
            <p:spPr bwMode="gray">
              <a:xfrm>
                <a:off x="593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5" name="Line 99"/>
              <p:cNvSpPr>
                <a:spLocks noChangeShapeType="1"/>
              </p:cNvSpPr>
              <p:nvPr userDrawn="1"/>
            </p:nvSpPr>
            <p:spPr bwMode="gray">
              <a:xfrm>
                <a:off x="60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6" name="Line 99"/>
              <p:cNvSpPr>
                <a:spLocks noChangeShapeType="1"/>
              </p:cNvSpPr>
              <p:nvPr userDrawn="1"/>
            </p:nvSpPr>
            <p:spPr bwMode="gray">
              <a:xfrm>
                <a:off x="61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7" name="Line 99"/>
              <p:cNvSpPr>
                <a:spLocks noChangeShapeType="1"/>
              </p:cNvSpPr>
              <p:nvPr userDrawn="1"/>
            </p:nvSpPr>
            <p:spPr bwMode="gray">
              <a:xfrm>
                <a:off x="62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8" name="Line 99"/>
              <p:cNvSpPr>
                <a:spLocks noChangeShapeType="1"/>
              </p:cNvSpPr>
              <p:nvPr userDrawn="1"/>
            </p:nvSpPr>
            <p:spPr bwMode="gray">
              <a:xfrm>
                <a:off x="62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9" name="Line 70"/>
              <p:cNvSpPr>
                <a:spLocks noChangeShapeType="1"/>
              </p:cNvSpPr>
              <p:nvPr userDrawn="1"/>
            </p:nvSpPr>
            <p:spPr bwMode="gray">
              <a:xfrm>
                <a:off x="311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sp>
          <p:nvSpPr>
            <p:cNvPr id="7" name="Rectangle 104"/>
            <p:cNvSpPr>
              <a:spLocks noChangeArrowheads="1"/>
            </p:cNvSpPr>
            <p:nvPr userDrawn="1"/>
          </p:nvSpPr>
          <p:spPr bwMode="gray">
            <a:xfrm>
              <a:off x="198089" y="1153839"/>
              <a:ext cx="9505951" cy="5038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latin typeface="Meiryo UI" panose="020B0604030504040204" pitchFamily="50" charset="-128"/>
              </a:endParaRPr>
            </a:p>
          </p:txBody>
        </p:sp>
        <p:grpSp>
          <p:nvGrpSpPr>
            <p:cNvPr id="8" name="グループ化 7"/>
            <p:cNvGrpSpPr/>
            <p:nvPr userDrawn="1"/>
          </p:nvGrpSpPr>
          <p:grpSpPr bwMode="gray">
            <a:xfrm>
              <a:off x="198089" y="1295486"/>
              <a:ext cx="9504000" cy="4897176"/>
              <a:chOff x="198089" y="1295486"/>
              <a:chExt cx="9504000" cy="4897176"/>
            </a:xfrm>
          </p:grpSpPr>
          <p:sp>
            <p:nvSpPr>
              <p:cNvPr id="9" name="Line 4"/>
              <p:cNvSpPr>
                <a:spLocks noChangeShapeType="1"/>
              </p:cNvSpPr>
              <p:nvPr userDrawn="1"/>
            </p:nvSpPr>
            <p:spPr bwMode="gray">
              <a:xfrm>
                <a:off x="198089" y="6192662"/>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 name="Line 5"/>
              <p:cNvSpPr>
                <a:spLocks noChangeShapeType="1"/>
              </p:cNvSpPr>
              <p:nvPr userDrawn="1"/>
            </p:nvSpPr>
            <p:spPr bwMode="gray">
              <a:xfrm>
                <a:off x="198089" y="60486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 name="Line 6"/>
              <p:cNvSpPr>
                <a:spLocks noChangeShapeType="1"/>
              </p:cNvSpPr>
              <p:nvPr userDrawn="1"/>
            </p:nvSpPr>
            <p:spPr bwMode="gray">
              <a:xfrm>
                <a:off x="198089" y="59046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2" name="Line 7"/>
              <p:cNvSpPr>
                <a:spLocks noChangeShapeType="1"/>
              </p:cNvSpPr>
              <p:nvPr userDrawn="1"/>
            </p:nvSpPr>
            <p:spPr bwMode="gray">
              <a:xfrm>
                <a:off x="198089" y="57605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3" name="Line 8"/>
              <p:cNvSpPr>
                <a:spLocks noChangeShapeType="1"/>
              </p:cNvSpPr>
              <p:nvPr userDrawn="1"/>
            </p:nvSpPr>
            <p:spPr bwMode="gray">
              <a:xfrm>
                <a:off x="198089" y="56165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4" name="Line 9"/>
              <p:cNvSpPr>
                <a:spLocks noChangeShapeType="1"/>
              </p:cNvSpPr>
              <p:nvPr userDrawn="1"/>
            </p:nvSpPr>
            <p:spPr bwMode="gray">
              <a:xfrm>
                <a:off x="198089" y="54725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5" name="Line 10"/>
              <p:cNvSpPr>
                <a:spLocks noChangeShapeType="1"/>
              </p:cNvSpPr>
              <p:nvPr userDrawn="1"/>
            </p:nvSpPr>
            <p:spPr bwMode="gray">
              <a:xfrm>
                <a:off x="198089" y="53284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6" name="Line 11"/>
              <p:cNvSpPr>
                <a:spLocks noChangeShapeType="1"/>
              </p:cNvSpPr>
              <p:nvPr userDrawn="1"/>
            </p:nvSpPr>
            <p:spPr bwMode="gray">
              <a:xfrm>
                <a:off x="198089" y="51844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7" name="Line 12"/>
              <p:cNvSpPr>
                <a:spLocks noChangeShapeType="1"/>
              </p:cNvSpPr>
              <p:nvPr userDrawn="1"/>
            </p:nvSpPr>
            <p:spPr bwMode="gray">
              <a:xfrm>
                <a:off x="198089" y="50403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8" name="Line 13"/>
              <p:cNvSpPr>
                <a:spLocks noChangeShapeType="1"/>
              </p:cNvSpPr>
              <p:nvPr userDrawn="1"/>
            </p:nvSpPr>
            <p:spPr bwMode="gray">
              <a:xfrm>
                <a:off x="198089" y="48963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9" name="Line 14"/>
              <p:cNvSpPr>
                <a:spLocks noChangeShapeType="1"/>
              </p:cNvSpPr>
              <p:nvPr userDrawn="1"/>
            </p:nvSpPr>
            <p:spPr bwMode="gray">
              <a:xfrm>
                <a:off x="198089" y="47523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0" name="Line 15"/>
              <p:cNvSpPr>
                <a:spLocks noChangeShapeType="1"/>
              </p:cNvSpPr>
              <p:nvPr userDrawn="1"/>
            </p:nvSpPr>
            <p:spPr bwMode="gray">
              <a:xfrm>
                <a:off x="198089" y="46082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1" name="Line 16"/>
              <p:cNvSpPr>
                <a:spLocks noChangeShapeType="1"/>
              </p:cNvSpPr>
              <p:nvPr userDrawn="1"/>
            </p:nvSpPr>
            <p:spPr bwMode="gray">
              <a:xfrm>
                <a:off x="198089" y="44642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2" name="Line 17"/>
              <p:cNvSpPr>
                <a:spLocks noChangeShapeType="1"/>
              </p:cNvSpPr>
              <p:nvPr userDrawn="1"/>
            </p:nvSpPr>
            <p:spPr bwMode="gray">
              <a:xfrm>
                <a:off x="198089" y="43202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3" name="Line 18"/>
              <p:cNvSpPr>
                <a:spLocks noChangeShapeType="1"/>
              </p:cNvSpPr>
              <p:nvPr userDrawn="1"/>
            </p:nvSpPr>
            <p:spPr bwMode="gray">
              <a:xfrm>
                <a:off x="198089" y="41761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4" name="Line 19"/>
              <p:cNvSpPr>
                <a:spLocks noChangeShapeType="1"/>
              </p:cNvSpPr>
              <p:nvPr userDrawn="1"/>
            </p:nvSpPr>
            <p:spPr bwMode="gray">
              <a:xfrm>
                <a:off x="198089" y="403215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5" name="Line 20"/>
              <p:cNvSpPr>
                <a:spLocks noChangeShapeType="1"/>
              </p:cNvSpPr>
              <p:nvPr userDrawn="1"/>
            </p:nvSpPr>
            <p:spPr bwMode="gray">
              <a:xfrm>
                <a:off x="198089" y="388811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6" name="Line 21"/>
              <p:cNvSpPr>
                <a:spLocks noChangeShapeType="1"/>
              </p:cNvSpPr>
              <p:nvPr userDrawn="1"/>
            </p:nvSpPr>
            <p:spPr bwMode="gray">
              <a:xfrm>
                <a:off x="198089" y="374408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7" name="Line 22"/>
              <p:cNvSpPr>
                <a:spLocks noChangeShapeType="1"/>
              </p:cNvSpPr>
              <p:nvPr userDrawn="1"/>
            </p:nvSpPr>
            <p:spPr bwMode="gray">
              <a:xfrm>
                <a:off x="198089" y="360004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8" name="Line 23"/>
              <p:cNvSpPr>
                <a:spLocks noChangeShapeType="1"/>
              </p:cNvSpPr>
              <p:nvPr userDrawn="1"/>
            </p:nvSpPr>
            <p:spPr bwMode="gray">
              <a:xfrm>
                <a:off x="198089" y="345601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9" name="Line 24"/>
              <p:cNvSpPr>
                <a:spLocks noChangeShapeType="1"/>
              </p:cNvSpPr>
              <p:nvPr userDrawn="1"/>
            </p:nvSpPr>
            <p:spPr bwMode="gray">
              <a:xfrm>
                <a:off x="198089" y="331197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0" name="Line 25"/>
              <p:cNvSpPr>
                <a:spLocks noChangeShapeType="1"/>
              </p:cNvSpPr>
              <p:nvPr userDrawn="1"/>
            </p:nvSpPr>
            <p:spPr bwMode="gray">
              <a:xfrm>
                <a:off x="198089" y="31679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1" name="Line 26"/>
              <p:cNvSpPr>
                <a:spLocks noChangeShapeType="1"/>
              </p:cNvSpPr>
              <p:nvPr userDrawn="1"/>
            </p:nvSpPr>
            <p:spPr bwMode="gray">
              <a:xfrm>
                <a:off x="198089" y="30239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2" name="Line 28"/>
              <p:cNvSpPr>
                <a:spLocks noChangeShapeType="1"/>
              </p:cNvSpPr>
              <p:nvPr userDrawn="1"/>
            </p:nvSpPr>
            <p:spPr bwMode="gray">
              <a:xfrm>
                <a:off x="198089" y="28798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3" name="Line 29"/>
              <p:cNvSpPr>
                <a:spLocks noChangeShapeType="1"/>
              </p:cNvSpPr>
              <p:nvPr userDrawn="1"/>
            </p:nvSpPr>
            <p:spPr bwMode="gray">
              <a:xfrm>
                <a:off x="198089" y="27358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4" name="Line 30"/>
              <p:cNvSpPr>
                <a:spLocks noChangeShapeType="1"/>
              </p:cNvSpPr>
              <p:nvPr userDrawn="1"/>
            </p:nvSpPr>
            <p:spPr bwMode="gray">
              <a:xfrm>
                <a:off x="198089" y="25918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5" name="Line 31"/>
              <p:cNvSpPr>
                <a:spLocks noChangeShapeType="1"/>
              </p:cNvSpPr>
              <p:nvPr userDrawn="1"/>
            </p:nvSpPr>
            <p:spPr bwMode="gray">
              <a:xfrm>
                <a:off x="198089" y="24477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6" name="Line 32"/>
              <p:cNvSpPr>
                <a:spLocks noChangeShapeType="1"/>
              </p:cNvSpPr>
              <p:nvPr userDrawn="1"/>
            </p:nvSpPr>
            <p:spPr bwMode="gray">
              <a:xfrm>
                <a:off x="198089" y="23037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7" name="Line 33"/>
              <p:cNvSpPr>
                <a:spLocks noChangeShapeType="1"/>
              </p:cNvSpPr>
              <p:nvPr userDrawn="1"/>
            </p:nvSpPr>
            <p:spPr bwMode="gray">
              <a:xfrm>
                <a:off x="198089" y="21596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8" name="Line 34"/>
              <p:cNvSpPr>
                <a:spLocks noChangeShapeType="1"/>
              </p:cNvSpPr>
              <p:nvPr userDrawn="1"/>
            </p:nvSpPr>
            <p:spPr bwMode="gray">
              <a:xfrm>
                <a:off x="198089" y="20156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9" name="Line 35"/>
              <p:cNvSpPr>
                <a:spLocks noChangeShapeType="1"/>
              </p:cNvSpPr>
              <p:nvPr userDrawn="1"/>
            </p:nvSpPr>
            <p:spPr bwMode="gray">
              <a:xfrm>
                <a:off x="198089" y="18716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0" name="Line 36"/>
              <p:cNvSpPr>
                <a:spLocks noChangeShapeType="1"/>
              </p:cNvSpPr>
              <p:nvPr userDrawn="1"/>
            </p:nvSpPr>
            <p:spPr bwMode="gray">
              <a:xfrm>
                <a:off x="198089" y="17275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1" name="Line 37"/>
              <p:cNvSpPr>
                <a:spLocks noChangeShapeType="1"/>
              </p:cNvSpPr>
              <p:nvPr userDrawn="1"/>
            </p:nvSpPr>
            <p:spPr bwMode="gray">
              <a:xfrm>
                <a:off x="198089" y="15835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2" name="Line 38"/>
              <p:cNvSpPr>
                <a:spLocks noChangeShapeType="1"/>
              </p:cNvSpPr>
              <p:nvPr userDrawn="1"/>
            </p:nvSpPr>
            <p:spPr bwMode="gray">
              <a:xfrm>
                <a:off x="198089" y="14395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3" name="Line 39"/>
              <p:cNvSpPr>
                <a:spLocks noChangeShapeType="1"/>
              </p:cNvSpPr>
              <p:nvPr userDrawn="1"/>
            </p:nvSpPr>
            <p:spPr bwMode="gray">
              <a:xfrm>
                <a:off x="198089" y="12954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grpSp>
      <p:sp>
        <p:nvSpPr>
          <p:cNvPr id="216" name="テキスト プレースホルダー 3">
            <a:extLst>
              <a:ext uri="{FF2B5EF4-FFF2-40B4-BE49-F238E27FC236}">
                <a16:creationId xmlns:a16="http://schemas.microsoft.com/office/drawing/2014/main" id="{F2347415-D895-4273-AB6F-3B623874B4A3}"/>
              </a:ext>
            </a:extLst>
          </p:cNvPr>
          <p:cNvSpPr txBox="1">
            <a:spLocks/>
          </p:cNvSpPr>
          <p:nvPr userDrawn="1"/>
        </p:nvSpPr>
        <p:spPr bwMode="gray">
          <a:xfrm>
            <a:off x="9964321" y="6525344"/>
            <a:ext cx="389279" cy="216000"/>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pPr algn="ctr"/>
              <a:t>‹#›</a:t>
            </a:fld>
            <a:endParaRPr lang="ja-JP" altLang="en-US" sz="1200" dirty="0"/>
          </a:p>
        </p:txBody>
      </p:sp>
      <p:sp>
        <p:nvSpPr>
          <p:cNvPr id="110" name="テキスト プレースホルダー 6">
            <a:extLst>
              <a:ext uri="{FF2B5EF4-FFF2-40B4-BE49-F238E27FC236}">
                <a16:creationId xmlns:a16="http://schemas.microsoft.com/office/drawing/2014/main" id="{F184C260-A303-41B9-878A-82A70FADADA6}"/>
              </a:ext>
            </a:extLst>
          </p:cNvPr>
          <p:cNvSpPr>
            <a:spLocks noGrp="1"/>
          </p:cNvSpPr>
          <p:nvPr>
            <p:ph type="body" sz="quarter" idx="13"/>
          </p:nvPr>
        </p:nvSpPr>
        <p:spPr bwMode="gray">
          <a:xfrm>
            <a:off x="200025" y="586042"/>
            <a:ext cx="9505950" cy="640364"/>
          </a:xfrm>
          <a:prstGeom prst="rect">
            <a:avLst/>
          </a:prstGeom>
        </p:spPr>
        <p:txBody>
          <a:bodyPr/>
          <a:lstStyle>
            <a:lvl1pPr marL="180000" indent="-180000">
              <a:spcAft>
                <a:spcPts val="600"/>
              </a:spcAft>
              <a:buFont typeface="Arial" panose="020B0604020202020204" pitchFamily="34" charset="0"/>
              <a:buChar char="•"/>
              <a:defRPr sz="1600"/>
            </a:lvl1pPr>
            <a:lvl5pPr marL="1828800" indent="0">
              <a:buNone/>
              <a:defRPr/>
            </a:lvl5pPr>
          </a:lstStyle>
          <a:p>
            <a:pPr lvl="0"/>
            <a:r>
              <a:rPr kumimoji="1" lang="ja-JP" altLang="en-US" dirty="0"/>
              <a:t>マスター テキストの書式設定</a:t>
            </a:r>
          </a:p>
          <a:p>
            <a:pPr lvl="0"/>
            <a:r>
              <a:rPr kumimoji="1" lang="ja-JP" altLang="en-US" dirty="0"/>
              <a:t>第 </a:t>
            </a:r>
            <a:r>
              <a:rPr kumimoji="1" lang="en-US" altLang="ja-JP" dirty="0"/>
              <a:t>2 </a:t>
            </a:r>
            <a:r>
              <a:rPr kumimoji="1" lang="ja-JP" altLang="en-US" dirty="0"/>
              <a:t>レベル</a:t>
            </a:r>
            <a:endParaRPr kumimoji="1" lang="en-US" altLang="ja-JP" dirty="0"/>
          </a:p>
        </p:txBody>
      </p:sp>
    </p:spTree>
    <p:extLst>
      <p:ext uri="{BB962C8B-B14F-4D97-AF65-F5344CB8AC3E}">
        <p14:creationId xmlns:p14="http://schemas.microsoft.com/office/powerpoint/2010/main" val="284037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grpSp>
        <p:nvGrpSpPr>
          <p:cNvPr id="3" name="グループ化 2"/>
          <p:cNvGrpSpPr/>
          <p:nvPr userDrawn="1"/>
        </p:nvGrpSpPr>
        <p:grpSpPr bwMode="gray">
          <a:xfrm>
            <a:off x="198089" y="1153839"/>
            <a:ext cx="9505951" cy="5040000"/>
            <a:chOff x="198089" y="1153839"/>
            <a:chExt cx="9505951" cy="5040000"/>
          </a:xfrm>
        </p:grpSpPr>
        <p:grpSp>
          <p:nvGrpSpPr>
            <p:cNvPr id="4" name="Group 40"/>
            <p:cNvGrpSpPr>
              <a:grpSpLocks/>
            </p:cNvGrpSpPr>
            <p:nvPr userDrawn="1"/>
          </p:nvGrpSpPr>
          <p:grpSpPr bwMode="gray">
            <a:xfrm>
              <a:off x="198089" y="1153839"/>
              <a:ext cx="9359903" cy="5040000"/>
              <a:chOff x="397" y="737"/>
              <a:chExt cx="5896" cy="3447"/>
            </a:xfrm>
          </p:grpSpPr>
          <p:sp>
            <p:nvSpPr>
              <p:cNvPr id="42" name="Line 41"/>
              <p:cNvSpPr>
                <a:spLocks noChangeShapeType="1"/>
              </p:cNvSpPr>
              <p:nvPr userDrawn="1"/>
            </p:nvSpPr>
            <p:spPr bwMode="gray">
              <a:xfrm>
                <a:off x="4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3" name="Line 42"/>
              <p:cNvSpPr>
                <a:spLocks noChangeShapeType="1"/>
              </p:cNvSpPr>
              <p:nvPr userDrawn="1"/>
            </p:nvSpPr>
            <p:spPr bwMode="gray">
              <a:xfrm>
                <a:off x="5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4" name="Line 43"/>
              <p:cNvSpPr>
                <a:spLocks noChangeShapeType="1"/>
              </p:cNvSpPr>
              <p:nvPr userDrawn="1"/>
            </p:nvSpPr>
            <p:spPr bwMode="gray">
              <a:xfrm>
                <a:off x="67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5" name="Line 44"/>
              <p:cNvSpPr>
                <a:spLocks noChangeShapeType="1"/>
              </p:cNvSpPr>
              <p:nvPr userDrawn="1"/>
            </p:nvSpPr>
            <p:spPr bwMode="gray">
              <a:xfrm>
                <a:off x="7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6" name="Line 45"/>
              <p:cNvSpPr>
                <a:spLocks noChangeShapeType="1"/>
              </p:cNvSpPr>
              <p:nvPr userDrawn="1"/>
            </p:nvSpPr>
            <p:spPr bwMode="gray">
              <a:xfrm>
                <a:off x="8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7" name="Line 46"/>
              <p:cNvSpPr>
                <a:spLocks noChangeShapeType="1"/>
              </p:cNvSpPr>
              <p:nvPr userDrawn="1"/>
            </p:nvSpPr>
            <p:spPr bwMode="gray">
              <a:xfrm>
                <a:off x="9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8" name="Line 47"/>
              <p:cNvSpPr>
                <a:spLocks noChangeShapeType="1"/>
              </p:cNvSpPr>
              <p:nvPr userDrawn="1"/>
            </p:nvSpPr>
            <p:spPr bwMode="gray">
              <a:xfrm>
                <a:off x="103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9" name="Line 48"/>
              <p:cNvSpPr>
                <a:spLocks noChangeShapeType="1"/>
              </p:cNvSpPr>
              <p:nvPr userDrawn="1"/>
            </p:nvSpPr>
            <p:spPr bwMode="gray">
              <a:xfrm>
                <a:off x="11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0" name="Line 49"/>
              <p:cNvSpPr>
                <a:spLocks noChangeShapeType="1"/>
              </p:cNvSpPr>
              <p:nvPr userDrawn="1"/>
            </p:nvSpPr>
            <p:spPr bwMode="gray">
              <a:xfrm>
                <a:off x="12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1" name="Line 50"/>
              <p:cNvSpPr>
                <a:spLocks noChangeShapeType="1"/>
              </p:cNvSpPr>
              <p:nvPr userDrawn="1"/>
            </p:nvSpPr>
            <p:spPr bwMode="gray">
              <a:xfrm>
                <a:off x="130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2" name="Line 51"/>
              <p:cNvSpPr>
                <a:spLocks noChangeShapeType="1"/>
              </p:cNvSpPr>
              <p:nvPr userDrawn="1"/>
            </p:nvSpPr>
            <p:spPr bwMode="gray">
              <a:xfrm>
                <a:off x="13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3" name="Line 52"/>
              <p:cNvSpPr>
                <a:spLocks noChangeShapeType="1"/>
              </p:cNvSpPr>
              <p:nvPr userDrawn="1"/>
            </p:nvSpPr>
            <p:spPr bwMode="gray">
              <a:xfrm>
                <a:off x="14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4" name="Line 53"/>
              <p:cNvSpPr>
                <a:spLocks noChangeShapeType="1"/>
              </p:cNvSpPr>
              <p:nvPr userDrawn="1"/>
            </p:nvSpPr>
            <p:spPr bwMode="gray">
              <a:xfrm>
                <a:off x="15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5" name="Line 54"/>
              <p:cNvSpPr>
                <a:spLocks noChangeShapeType="1"/>
              </p:cNvSpPr>
              <p:nvPr userDrawn="1"/>
            </p:nvSpPr>
            <p:spPr bwMode="gray">
              <a:xfrm>
                <a:off x="166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6" name="Line 55"/>
              <p:cNvSpPr>
                <a:spLocks noChangeShapeType="1"/>
              </p:cNvSpPr>
              <p:nvPr userDrawn="1"/>
            </p:nvSpPr>
            <p:spPr bwMode="gray">
              <a:xfrm>
                <a:off x="17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7" name="Line 56"/>
              <p:cNvSpPr>
                <a:spLocks noChangeShapeType="1"/>
              </p:cNvSpPr>
              <p:nvPr userDrawn="1"/>
            </p:nvSpPr>
            <p:spPr bwMode="gray">
              <a:xfrm>
                <a:off x="18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8" name="Line 57"/>
              <p:cNvSpPr>
                <a:spLocks noChangeShapeType="1"/>
              </p:cNvSpPr>
              <p:nvPr userDrawn="1"/>
            </p:nvSpPr>
            <p:spPr bwMode="gray">
              <a:xfrm>
                <a:off x="19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9" name="Line 58"/>
              <p:cNvSpPr>
                <a:spLocks noChangeShapeType="1"/>
              </p:cNvSpPr>
              <p:nvPr userDrawn="1"/>
            </p:nvSpPr>
            <p:spPr bwMode="gray">
              <a:xfrm>
                <a:off x="203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0" name="Line 59"/>
              <p:cNvSpPr>
                <a:spLocks noChangeShapeType="1"/>
              </p:cNvSpPr>
              <p:nvPr userDrawn="1"/>
            </p:nvSpPr>
            <p:spPr bwMode="gray">
              <a:xfrm>
                <a:off x="21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1" name="Line 60"/>
              <p:cNvSpPr>
                <a:spLocks noChangeShapeType="1"/>
              </p:cNvSpPr>
              <p:nvPr userDrawn="1"/>
            </p:nvSpPr>
            <p:spPr bwMode="gray">
              <a:xfrm>
                <a:off x="22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2" name="Line 61"/>
              <p:cNvSpPr>
                <a:spLocks noChangeShapeType="1"/>
              </p:cNvSpPr>
              <p:nvPr userDrawn="1"/>
            </p:nvSpPr>
            <p:spPr bwMode="gray">
              <a:xfrm>
                <a:off x="23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3" name="Line 62"/>
              <p:cNvSpPr>
                <a:spLocks noChangeShapeType="1"/>
              </p:cNvSpPr>
              <p:nvPr userDrawn="1"/>
            </p:nvSpPr>
            <p:spPr bwMode="gray">
              <a:xfrm>
                <a:off x="23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4" name="Line 63"/>
              <p:cNvSpPr>
                <a:spLocks noChangeShapeType="1"/>
              </p:cNvSpPr>
              <p:nvPr userDrawn="1"/>
            </p:nvSpPr>
            <p:spPr bwMode="gray">
              <a:xfrm>
                <a:off x="248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5" name="Line 64"/>
              <p:cNvSpPr>
                <a:spLocks noChangeShapeType="1"/>
              </p:cNvSpPr>
              <p:nvPr userDrawn="1"/>
            </p:nvSpPr>
            <p:spPr bwMode="gray">
              <a:xfrm>
                <a:off x="257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6" name="Line 65"/>
              <p:cNvSpPr>
                <a:spLocks noChangeShapeType="1"/>
              </p:cNvSpPr>
              <p:nvPr userDrawn="1"/>
            </p:nvSpPr>
            <p:spPr bwMode="gray">
              <a:xfrm>
                <a:off x="266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7" name="Line 66"/>
              <p:cNvSpPr>
                <a:spLocks noChangeShapeType="1"/>
              </p:cNvSpPr>
              <p:nvPr userDrawn="1"/>
            </p:nvSpPr>
            <p:spPr bwMode="gray">
              <a:xfrm>
                <a:off x="275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8" name="Line 67"/>
              <p:cNvSpPr>
                <a:spLocks noChangeShapeType="1"/>
              </p:cNvSpPr>
              <p:nvPr userDrawn="1"/>
            </p:nvSpPr>
            <p:spPr bwMode="gray">
              <a:xfrm>
                <a:off x="284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9" name="Line 68"/>
              <p:cNvSpPr>
                <a:spLocks noChangeShapeType="1"/>
              </p:cNvSpPr>
              <p:nvPr userDrawn="1"/>
            </p:nvSpPr>
            <p:spPr bwMode="gray">
              <a:xfrm>
                <a:off x="293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0" name="Line 69"/>
              <p:cNvSpPr>
                <a:spLocks noChangeShapeType="1"/>
              </p:cNvSpPr>
              <p:nvPr userDrawn="1"/>
            </p:nvSpPr>
            <p:spPr bwMode="gray">
              <a:xfrm>
                <a:off x="302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1" name="Line 70"/>
              <p:cNvSpPr>
                <a:spLocks noChangeShapeType="1"/>
              </p:cNvSpPr>
              <p:nvPr userDrawn="1"/>
            </p:nvSpPr>
            <p:spPr bwMode="gray">
              <a:xfrm>
                <a:off x="320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2" name="Line 71"/>
              <p:cNvSpPr>
                <a:spLocks noChangeShapeType="1"/>
              </p:cNvSpPr>
              <p:nvPr userDrawn="1"/>
            </p:nvSpPr>
            <p:spPr bwMode="gray">
              <a:xfrm>
                <a:off x="329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3" name="Line 72"/>
              <p:cNvSpPr>
                <a:spLocks noChangeShapeType="1"/>
              </p:cNvSpPr>
              <p:nvPr userDrawn="1"/>
            </p:nvSpPr>
            <p:spPr bwMode="gray">
              <a:xfrm>
                <a:off x="339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4" name="Line 73"/>
              <p:cNvSpPr>
                <a:spLocks noChangeShapeType="1"/>
              </p:cNvSpPr>
              <p:nvPr userDrawn="1"/>
            </p:nvSpPr>
            <p:spPr bwMode="gray">
              <a:xfrm>
                <a:off x="348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5" name="Line 74"/>
              <p:cNvSpPr>
                <a:spLocks noChangeShapeType="1"/>
              </p:cNvSpPr>
              <p:nvPr userDrawn="1"/>
            </p:nvSpPr>
            <p:spPr bwMode="gray">
              <a:xfrm>
                <a:off x="357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6" name="Line 75"/>
              <p:cNvSpPr>
                <a:spLocks noChangeShapeType="1"/>
              </p:cNvSpPr>
              <p:nvPr userDrawn="1"/>
            </p:nvSpPr>
            <p:spPr bwMode="gray">
              <a:xfrm>
                <a:off x="366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7" name="Line 76"/>
              <p:cNvSpPr>
                <a:spLocks noChangeShapeType="1"/>
              </p:cNvSpPr>
              <p:nvPr userDrawn="1"/>
            </p:nvSpPr>
            <p:spPr bwMode="gray">
              <a:xfrm>
                <a:off x="375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8" name="Line 77"/>
              <p:cNvSpPr>
                <a:spLocks noChangeShapeType="1"/>
              </p:cNvSpPr>
              <p:nvPr userDrawn="1"/>
            </p:nvSpPr>
            <p:spPr bwMode="gray">
              <a:xfrm>
                <a:off x="384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9" name="Line 78"/>
              <p:cNvSpPr>
                <a:spLocks noChangeShapeType="1"/>
              </p:cNvSpPr>
              <p:nvPr userDrawn="1"/>
            </p:nvSpPr>
            <p:spPr bwMode="gray">
              <a:xfrm>
                <a:off x="393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0" name="Line 79"/>
              <p:cNvSpPr>
                <a:spLocks noChangeShapeType="1"/>
              </p:cNvSpPr>
              <p:nvPr userDrawn="1"/>
            </p:nvSpPr>
            <p:spPr bwMode="gray">
              <a:xfrm>
                <a:off x="402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1" name="Line 80"/>
              <p:cNvSpPr>
                <a:spLocks noChangeShapeType="1"/>
              </p:cNvSpPr>
              <p:nvPr userDrawn="1"/>
            </p:nvSpPr>
            <p:spPr bwMode="gray">
              <a:xfrm>
                <a:off x="411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2" name="Line 81"/>
              <p:cNvSpPr>
                <a:spLocks noChangeShapeType="1"/>
              </p:cNvSpPr>
              <p:nvPr userDrawn="1"/>
            </p:nvSpPr>
            <p:spPr bwMode="gray">
              <a:xfrm>
                <a:off x="420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3" name="Line 82"/>
              <p:cNvSpPr>
                <a:spLocks noChangeShapeType="1"/>
              </p:cNvSpPr>
              <p:nvPr userDrawn="1"/>
            </p:nvSpPr>
            <p:spPr bwMode="gray">
              <a:xfrm>
                <a:off x="42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4" name="Line 83"/>
              <p:cNvSpPr>
                <a:spLocks noChangeShapeType="1"/>
              </p:cNvSpPr>
              <p:nvPr userDrawn="1"/>
            </p:nvSpPr>
            <p:spPr bwMode="gray">
              <a:xfrm>
                <a:off x="43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5" name="Line 84"/>
              <p:cNvSpPr>
                <a:spLocks noChangeShapeType="1"/>
              </p:cNvSpPr>
              <p:nvPr userDrawn="1"/>
            </p:nvSpPr>
            <p:spPr bwMode="gray">
              <a:xfrm>
                <a:off x="44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6" name="Line 85"/>
              <p:cNvSpPr>
                <a:spLocks noChangeShapeType="1"/>
              </p:cNvSpPr>
              <p:nvPr userDrawn="1"/>
            </p:nvSpPr>
            <p:spPr bwMode="gray">
              <a:xfrm>
                <a:off x="456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7" name="Line 86"/>
              <p:cNvSpPr>
                <a:spLocks noChangeShapeType="1"/>
              </p:cNvSpPr>
              <p:nvPr userDrawn="1"/>
            </p:nvSpPr>
            <p:spPr bwMode="gray">
              <a:xfrm>
                <a:off x="46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8" name="Line 87"/>
              <p:cNvSpPr>
                <a:spLocks noChangeShapeType="1"/>
              </p:cNvSpPr>
              <p:nvPr userDrawn="1"/>
            </p:nvSpPr>
            <p:spPr bwMode="gray">
              <a:xfrm>
                <a:off x="47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9" name="Line 88"/>
              <p:cNvSpPr>
                <a:spLocks noChangeShapeType="1"/>
              </p:cNvSpPr>
              <p:nvPr userDrawn="1"/>
            </p:nvSpPr>
            <p:spPr bwMode="gray">
              <a:xfrm>
                <a:off x="48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0" name="Line 89"/>
              <p:cNvSpPr>
                <a:spLocks noChangeShapeType="1"/>
              </p:cNvSpPr>
              <p:nvPr userDrawn="1"/>
            </p:nvSpPr>
            <p:spPr bwMode="gray">
              <a:xfrm>
                <a:off x="493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1" name="Line 90"/>
              <p:cNvSpPr>
                <a:spLocks noChangeShapeType="1"/>
              </p:cNvSpPr>
              <p:nvPr userDrawn="1"/>
            </p:nvSpPr>
            <p:spPr bwMode="gray">
              <a:xfrm>
                <a:off x="50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2" name="Line 91"/>
              <p:cNvSpPr>
                <a:spLocks noChangeShapeType="1"/>
              </p:cNvSpPr>
              <p:nvPr userDrawn="1"/>
            </p:nvSpPr>
            <p:spPr bwMode="gray">
              <a:xfrm>
                <a:off x="51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3" name="Line 92"/>
              <p:cNvSpPr>
                <a:spLocks noChangeShapeType="1"/>
              </p:cNvSpPr>
              <p:nvPr userDrawn="1"/>
            </p:nvSpPr>
            <p:spPr bwMode="gray">
              <a:xfrm>
                <a:off x="520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4" name="Line 93"/>
              <p:cNvSpPr>
                <a:spLocks noChangeShapeType="1"/>
              </p:cNvSpPr>
              <p:nvPr userDrawn="1"/>
            </p:nvSpPr>
            <p:spPr bwMode="gray">
              <a:xfrm>
                <a:off x="52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5" name="Line 94"/>
              <p:cNvSpPr>
                <a:spLocks noChangeShapeType="1"/>
              </p:cNvSpPr>
              <p:nvPr userDrawn="1"/>
            </p:nvSpPr>
            <p:spPr bwMode="gray">
              <a:xfrm>
                <a:off x="53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6" name="Line 95"/>
              <p:cNvSpPr>
                <a:spLocks noChangeShapeType="1"/>
              </p:cNvSpPr>
              <p:nvPr userDrawn="1"/>
            </p:nvSpPr>
            <p:spPr bwMode="gray">
              <a:xfrm>
                <a:off x="54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7" name="Line 96"/>
              <p:cNvSpPr>
                <a:spLocks noChangeShapeType="1"/>
              </p:cNvSpPr>
              <p:nvPr userDrawn="1"/>
            </p:nvSpPr>
            <p:spPr bwMode="gray">
              <a:xfrm>
                <a:off x="556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8" name="Line 97"/>
              <p:cNvSpPr>
                <a:spLocks noChangeShapeType="1"/>
              </p:cNvSpPr>
              <p:nvPr userDrawn="1"/>
            </p:nvSpPr>
            <p:spPr bwMode="gray">
              <a:xfrm>
                <a:off x="56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9" name="Line 98"/>
              <p:cNvSpPr>
                <a:spLocks noChangeShapeType="1"/>
              </p:cNvSpPr>
              <p:nvPr userDrawn="1"/>
            </p:nvSpPr>
            <p:spPr bwMode="gray">
              <a:xfrm>
                <a:off x="57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0" name="Line 99"/>
              <p:cNvSpPr>
                <a:spLocks noChangeShapeType="1"/>
              </p:cNvSpPr>
              <p:nvPr userDrawn="1"/>
            </p:nvSpPr>
            <p:spPr bwMode="gray">
              <a:xfrm>
                <a:off x="3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1" name="Line 100"/>
              <p:cNvSpPr>
                <a:spLocks noChangeShapeType="1"/>
              </p:cNvSpPr>
              <p:nvPr userDrawn="1"/>
            </p:nvSpPr>
            <p:spPr bwMode="gray">
              <a:xfrm>
                <a:off x="58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2" name="Line 99"/>
              <p:cNvSpPr>
                <a:spLocks noChangeShapeType="1"/>
              </p:cNvSpPr>
              <p:nvPr userDrawn="1"/>
            </p:nvSpPr>
            <p:spPr bwMode="gray">
              <a:xfrm>
                <a:off x="593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3" name="Line 99"/>
              <p:cNvSpPr>
                <a:spLocks noChangeShapeType="1"/>
              </p:cNvSpPr>
              <p:nvPr userDrawn="1"/>
            </p:nvSpPr>
            <p:spPr bwMode="gray">
              <a:xfrm>
                <a:off x="60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4" name="Line 99"/>
              <p:cNvSpPr>
                <a:spLocks noChangeShapeType="1"/>
              </p:cNvSpPr>
              <p:nvPr userDrawn="1"/>
            </p:nvSpPr>
            <p:spPr bwMode="gray">
              <a:xfrm>
                <a:off x="61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5" name="Line 99"/>
              <p:cNvSpPr>
                <a:spLocks noChangeShapeType="1"/>
              </p:cNvSpPr>
              <p:nvPr userDrawn="1"/>
            </p:nvSpPr>
            <p:spPr bwMode="gray">
              <a:xfrm>
                <a:off x="62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6" name="Line 99"/>
              <p:cNvSpPr>
                <a:spLocks noChangeShapeType="1"/>
              </p:cNvSpPr>
              <p:nvPr userDrawn="1"/>
            </p:nvSpPr>
            <p:spPr bwMode="gray">
              <a:xfrm>
                <a:off x="62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7" name="Line 70"/>
              <p:cNvSpPr>
                <a:spLocks noChangeShapeType="1"/>
              </p:cNvSpPr>
              <p:nvPr userDrawn="1"/>
            </p:nvSpPr>
            <p:spPr bwMode="gray">
              <a:xfrm>
                <a:off x="311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sp>
          <p:nvSpPr>
            <p:cNvPr id="5" name="Rectangle 104"/>
            <p:cNvSpPr>
              <a:spLocks noChangeArrowheads="1"/>
            </p:cNvSpPr>
            <p:nvPr userDrawn="1"/>
          </p:nvSpPr>
          <p:spPr bwMode="gray">
            <a:xfrm>
              <a:off x="198089" y="1153839"/>
              <a:ext cx="9505951" cy="5038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latin typeface="Meiryo UI" panose="020B0604030504040204" pitchFamily="50" charset="-128"/>
              </a:endParaRPr>
            </a:p>
          </p:txBody>
        </p:sp>
        <p:grpSp>
          <p:nvGrpSpPr>
            <p:cNvPr id="6" name="グループ化 5"/>
            <p:cNvGrpSpPr/>
            <p:nvPr userDrawn="1"/>
          </p:nvGrpSpPr>
          <p:grpSpPr bwMode="gray">
            <a:xfrm>
              <a:off x="198089" y="1295486"/>
              <a:ext cx="9504000" cy="4897176"/>
              <a:chOff x="198089" y="1295486"/>
              <a:chExt cx="9504000" cy="4897176"/>
            </a:xfrm>
          </p:grpSpPr>
          <p:sp>
            <p:nvSpPr>
              <p:cNvPr id="7" name="Line 4"/>
              <p:cNvSpPr>
                <a:spLocks noChangeShapeType="1"/>
              </p:cNvSpPr>
              <p:nvPr userDrawn="1"/>
            </p:nvSpPr>
            <p:spPr bwMode="gray">
              <a:xfrm>
                <a:off x="198089" y="6192662"/>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 name="Line 5"/>
              <p:cNvSpPr>
                <a:spLocks noChangeShapeType="1"/>
              </p:cNvSpPr>
              <p:nvPr userDrawn="1"/>
            </p:nvSpPr>
            <p:spPr bwMode="gray">
              <a:xfrm>
                <a:off x="198089" y="60486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 name="Line 6"/>
              <p:cNvSpPr>
                <a:spLocks noChangeShapeType="1"/>
              </p:cNvSpPr>
              <p:nvPr userDrawn="1"/>
            </p:nvSpPr>
            <p:spPr bwMode="gray">
              <a:xfrm>
                <a:off x="198089" y="59046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 name="Line 7"/>
              <p:cNvSpPr>
                <a:spLocks noChangeShapeType="1"/>
              </p:cNvSpPr>
              <p:nvPr userDrawn="1"/>
            </p:nvSpPr>
            <p:spPr bwMode="gray">
              <a:xfrm>
                <a:off x="198089" y="57605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 name="Line 8"/>
              <p:cNvSpPr>
                <a:spLocks noChangeShapeType="1"/>
              </p:cNvSpPr>
              <p:nvPr userDrawn="1"/>
            </p:nvSpPr>
            <p:spPr bwMode="gray">
              <a:xfrm>
                <a:off x="198089" y="56165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2" name="Line 9"/>
              <p:cNvSpPr>
                <a:spLocks noChangeShapeType="1"/>
              </p:cNvSpPr>
              <p:nvPr userDrawn="1"/>
            </p:nvSpPr>
            <p:spPr bwMode="gray">
              <a:xfrm>
                <a:off x="198089" y="54725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3" name="Line 10"/>
              <p:cNvSpPr>
                <a:spLocks noChangeShapeType="1"/>
              </p:cNvSpPr>
              <p:nvPr userDrawn="1"/>
            </p:nvSpPr>
            <p:spPr bwMode="gray">
              <a:xfrm>
                <a:off x="198089" y="53284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4" name="Line 11"/>
              <p:cNvSpPr>
                <a:spLocks noChangeShapeType="1"/>
              </p:cNvSpPr>
              <p:nvPr userDrawn="1"/>
            </p:nvSpPr>
            <p:spPr bwMode="gray">
              <a:xfrm>
                <a:off x="198089" y="51844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5" name="Line 12"/>
              <p:cNvSpPr>
                <a:spLocks noChangeShapeType="1"/>
              </p:cNvSpPr>
              <p:nvPr userDrawn="1"/>
            </p:nvSpPr>
            <p:spPr bwMode="gray">
              <a:xfrm>
                <a:off x="198089" y="50403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6" name="Line 13"/>
              <p:cNvSpPr>
                <a:spLocks noChangeShapeType="1"/>
              </p:cNvSpPr>
              <p:nvPr userDrawn="1"/>
            </p:nvSpPr>
            <p:spPr bwMode="gray">
              <a:xfrm>
                <a:off x="198089" y="48963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7" name="Line 14"/>
              <p:cNvSpPr>
                <a:spLocks noChangeShapeType="1"/>
              </p:cNvSpPr>
              <p:nvPr userDrawn="1"/>
            </p:nvSpPr>
            <p:spPr bwMode="gray">
              <a:xfrm>
                <a:off x="198089" y="47523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8" name="Line 15"/>
              <p:cNvSpPr>
                <a:spLocks noChangeShapeType="1"/>
              </p:cNvSpPr>
              <p:nvPr userDrawn="1"/>
            </p:nvSpPr>
            <p:spPr bwMode="gray">
              <a:xfrm>
                <a:off x="198089" y="46082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9" name="Line 16"/>
              <p:cNvSpPr>
                <a:spLocks noChangeShapeType="1"/>
              </p:cNvSpPr>
              <p:nvPr userDrawn="1"/>
            </p:nvSpPr>
            <p:spPr bwMode="gray">
              <a:xfrm>
                <a:off x="198089" y="44642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0" name="Line 17"/>
              <p:cNvSpPr>
                <a:spLocks noChangeShapeType="1"/>
              </p:cNvSpPr>
              <p:nvPr userDrawn="1"/>
            </p:nvSpPr>
            <p:spPr bwMode="gray">
              <a:xfrm>
                <a:off x="198089" y="43202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1" name="Line 18"/>
              <p:cNvSpPr>
                <a:spLocks noChangeShapeType="1"/>
              </p:cNvSpPr>
              <p:nvPr userDrawn="1"/>
            </p:nvSpPr>
            <p:spPr bwMode="gray">
              <a:xfrm>
                <a:off x="198089" y="41761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2" name="Line 19"/>
              <p:cNvSpPr>
                <a:spLocks noChangeShapeType="1"/>
              </p:cNvSpPr>
              <p:nvPr userDrawn="1"/>
            </p:nvSpPr>
            <p:spPr bwMode="gray">
              <a:xfrm>
                <a:off x="198089" y="403215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3" name="Line 20"/>
              <p:cNvSpPr>
                <a:spLocks noChangeShapeType="1"/>
              </p:cNvSpPr>
              <p:nvPr userDrawn="1"/>
            </p:nvSpPr>
            <p:spPr bwMode="gray">
              <a:xfrm>
                <a:off x="198089" y="388811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4" name="Line 21"/>
              <p:cNvSpPr>
                <a:spLocks noChangeShapeType="1"/>
              </p:cNvSpPr>
              <p:nvPr userDrawn="1"/>
            </p:nvSpPr>
            <p:spPr bwMode="gray">
              <a:xfrm>
                <a:off x="198089" y="374408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5" name="Line 22"/>
              <p:cNvSpPr>
                <a:spLocks noChangeShapeType="1"/>
              </p:cNvSpPr>
              <p:nvPr userDrawn="1"/>
            </p:nvSpPr>
            <p:spPr bwMode="gray">
              <a:xfrm>
                <a:off x="198089" y="360004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6" name="Line 23"/>
              <p:cNvSpPr>
                <a:spLocks noChangeShapeType="1"/>
              </p:cNvSpPr>
              <p:nvPr userDrawn="1"/>
            </p:nvSpPr>
            <p:spPr bwMode="gray">
              <a:xfrm>
                <a:off x="198089" y="345601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7" name="Line 24"/>
              <p:cNvSpPr>
                <a:spLocks noChangeShapeType="1"/>
              </p:cNvSpPr>
              <p:nvPr userDrawn="1"/>
            </p:nvSpPr>
            <p:spPr bwMode="gray">
              <a:xfrm>
                <a:off x="198089" y="331197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8" name="Line 25"/>
              <p:cNvSpPr>
                <a:spLocks noChangeShapeType="1"/>
              </p:cNvSpPr>
              <p:nvPr userDrawn="1"/>
            </p:nvSpPr>
            <p:spPr bwMode="gray">
              <a:xfrm>
                <a:off x="198089" y="31679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9" name="Line 26"/>
              <p:cNvSpPr>
                <a:spLocks noChangeShapeType="1"/>
              </p:cNvSpPr>
              <p:nvPr userDrawn="1"/>
            </p:nvSpPr>
            <p:spPr bwMode="gray">
              <a:xfrm>
                <a:off x="198089" y="30239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0" name="Line 28"/>
              <p:cNvSpPr>
                <a:spLocks noChangeShapeType="1"/>
              </p:cNvSpPr>
              <p:nvPr userDrawn="1"/>
            </p:nvSpPr>
            <p:spPr bwMode="gray">
              <a:xfrm>
                <a:off x="198089" y="28798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1" name="Line 29"/>
              <p:cNvSpPr>
                <a:spLocks noChangeShapeType="1"/>
              </p:cNvSpPr>
              <p:nvPr userDrawn="1"/>
            </p:nvSpPr>
            <p:spPr bwMode="gray">
              <a:xfrm>
                <a:off x="198089" y="27358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2" name="Line 30"/>
              <p:cNvSpPr>
                <a:spLocks noChangeShapeType="1"/>
              </p:cNvSpPr>
              <p:nvPr userDrawn="1"/>
            </p:nvSpPr>
            <p:spPr bwMode="gray">
              <a:xfrm>
                <a:off x="198089" y="25918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3" name="Line 31"/>
              <p:cNvSpPr>
                <a:spLocks noChangeShapeType="1"/>
              </p:cNvSpPr>
              <p:nvPr userDrawn="1"/>
            </p:nvSpPr>
            <p:spPr bwMode="gray">
              <a:xfrm>
                <a:off x="198089" y="24477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4" name="Line 32"/>
              <p:cNvSpPr>
                <a:spLocks noChangeShapeType="1"/>
              </p:cNvSpPr>
              <p:nvPr userDrawn="1"/>
            </p:nvSpPr>
            <p:spPr bwMode="gray">
              <a:xfrm>
                <a:off x="198089" y="23037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5" name="Line 33"/>
              <p:cNvSpPr>
                <a:spLocks noChangeShapeType="1"/>
              </p:cNvSpPr>
              <p:nvPr userDrawn="1"/>
            </p:nvSpPr>
            <p:spPr bwMode="gray">
              <a:xfrm>
                <a:off x="198089" y="21596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6" name="Line 34"/>
              <p:cNvSpPr>
                <a:spLocks noChangeShapeType="1"/>
              </p:cNvSpPr>
              <p:nvPr userDrawn="1"/>
            </p:nvSpPr>
            <p:spPr bwMode="gray">
              <a:xfrm>
                <a:off x="198089" y="20156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7" name="Line 35"/>
              <p:cNvSpPr>
                <a:spLocks noChangeShapeType="1"/>
              </p:cNvSpPr>
              <p:nvPr userDrawn="1"/>
            </p:nvSpPr>
            <p:spPr bwMode="gray">
              <a:xfrm>
                <a:off x="198089" y="18716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8" name="Line 36"/>
              <p:cNvSpPr>
                <a:spLocks noChangeShapeType="1"/>
              </p:cNvSpPr>
              <p:nvPr userDrawn="1"/>
            </p:nvSpPr>
            <p:spPr bwMode="gray">
              <a:xfrm>
                <a:off x="198089" y="17275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9" name="Line 37"/>
              <p:cNvSpPr>
                <a:spLocks noChangeShapeType="1"/>
              </p:cNvSpPr>
              <p:nvPr userDrawn="1"/>
            </p:nvSpPr>
            <p:spPr bwMode="gray">
              <a:xfrm>
                <a:off x="198089" y="15835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0" name="Line 38"/>
              <p:cNvSpPr>
                <a:spLocks noChangeShapeType="1"/>
              </p:cNvSpPr>
              <p:nvPr userDrawn="1"/>
            </p:nvSpPr>
            <p:spPr bwMode="gray">
              <a:xfrm>
                <a:off x="198089" y="14395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1" name="Line 39"/>
              <p:cNvSpPr>
                <a:spLocks noChangeShapeType="1"/>
              </p:cNvSpPr>
              <p:nvPr userDrawn="1"/>
            </p:nvSpPr>
            <p:spPr bwMode="gray">
              <a:xfrm>
                <a:off x="198089" y="12954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grpSp>
      <p:sp>
        <p:nvSpPr>
          <p:cNvPr id="108" name="正方形/長方形 107">
            <a:extLst>
              <a:ext uri="{FF2B5EF4-FFF2-40B4-BE49-F238E27FC236}">
                <a16:creationId xmlns:a16="http://schemas.microsoft.com/office/drawing/2014/main" id="{2F04C2CD-5D05-4859-94C2-50CAA83DA3C6}"/>
              </a:ext>
            </a:extLst>
          </p:cNvPr>
          <p:cNvSpPr/>
          <p:nvPr userDrawn="1"/>
        </p:nvSpPr>
        <p:spPr bwMode="gray">
          <a:xfrm>
            <a:off x="198088" y="368660"/>
            <a:ext cx="9579443" cy="29549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dirty="0">
              <a:solidFill>
                <a:schemeClr val="bg1"/>
              </a:solidFill>
              <a:latin typeface="+mn-ea"/>
              <a:cs typeface="メイリオ" panose="020B0604030504040204" pitchFamily="50" charset="-128"/>
            </a:endParaRPr>
          </a:p>
        </p:txBody>
      </p:sp>
      <p:sp>
        <p:nvSpPr>
          <p:cNvPr id="110" name="テキスト プレースホルダー 3">
            <a:extLst>
              <a:ext uri="{FF2B5EF4-FFF2-40B4-BE49-F238E27FC236}">
                <a16:creationId xmlns:a16="http://schemas.microsoft.com/office/drawing/2014/main" id="{2E442112-7A70-4856-9832-94CF129E7727}"/>
              </a:ext>
            </a:extLst>
          </p:cNvPr>
          <p:cNvSpPr txBox="1">
            <a:spLocks/>
          </p:cNvSpPr>
          <p:nvPr userDrawn="1"/>
        </p:nvSpPr>
        <p:spPr bwMode="gray">
          <a:xfrm>
            <a:off x="9964321" y="6525368"/>
            <a:ext cx="389279" cy="216000"/>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pPr algn="ctr"/>
              <a:t>‹#›</a:t>
            </a:fld>
            <a:endParaRPr lang="ja-JP" altLang="en-US" sz="1200" dirty="0"/>
          </a:p>
        </p:txBody>
      </p:sp>
    </p:spTree>
    <p:extLst>
      <p:ext uri="{BB962C8B-B14F-4D97-AF65-F5344CB8AC3E}">
        <p14:creationId xmlns:p14="http://schemas.microsoft.com/office/powerpoint/2010/main" val="410193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996963"/>
            <a:ext cx="8420100" cy="1797271"/>
          </a:xfrm>
          <a:prstGeom prst="rect">
            <a:avLst/>
          </a:prstGeom>
        </p:spPr>
        <p:txBody>
          <a:bodyPr anchor="ctr">
            <a:normAutofit/>
          </a:bodyPr>
          <a:lstStyle>
            <a:lvl1pPr algn="ctr">
              <a:defRPr sz="2800" b="1"/>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4159085"/>
            <a:ext cx="7429500" cy="1655762"/>
          </a:xfrm>
          <a:prstGeom prst="rect">
            <a:avLst/>
          </a:prstGeom>
        </p:spPr>
        <p:txBody>
          <a:bodyPr anchor="ctr">
            <a:normAutofit/>
          </a:bodyPr>
          <a:lstStyle>
            <a:lvl1pPr marL="0" indent="0" algn="ctr">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テキスト プレースホルダー 6"/>
          <p:cNvSpPr>
            <a:spLocks noGrp="1"/>
          </p:cNvSpPr>
          <p:nvPr>
            <p:ph type="body" sz="quarter" idx="13"/>
          </p:nvPr>
        </p:nvSpPr>
        <p:spPr>
          <a:xfrm>
            <a:off x="630238" y="925350"/>
            <a:ext cx="4322762" cy="369332"/>
          </a:xfrm>
          <a:prstGeom prst="rect">
            <a:avLst/>
          </a:prstGeom>
        </p:spPr>
        <p:txBody>
          <a:bodyPr>
            <a:noAutofit/>
          </a:bodyPr>
          <a:lstStyle>
            <a:lvl1pPr>
              <a:defRPr sz="2000" b="1"/>
            </a:lvl1pPr>
          </a:lstStyle>
          <a:p>
            <a:pPr lvl="0"/>
            <a:r>
              <a:rPr kumimoji="1" lang="ja-JP" altLang="en-US"/>
              <a:t>マスター テキストの書式設定</a:t>
            </a:r>
            <a:endParaRPr kumimoji="1" lang="ja-JP" altLang="en-US" dirty="0"/>
          </a:p>
        </p:txBody>
      </p:sp>
      <p:grpSp>
        <p:nvGrpSpPr>
          <p:cNvPr id="5" name="グループ化 4"/>
          <p:cNvGrpSpPr/>
          <p:nvPr userDrawn="1"/>
        </p:nvGrpSpPr>
        <p:grpSpPr>
          <a:xfrm>
            <a:off x="198089" y="1153839"/>
            <a:ext cx="9505951" cy="5040000"/>
            <a:chOff x="198089" y="1153839"/>
            <a:chExt cx="9505951" cy="5040000"/>
          </a:xfrm>
        </p:grpSpPr>
        <p:grpSp>
          <p:nvGrpSpPr>
            <p:cNvPr id="6" name="Group 40"/>
            <p:cNvGrpSpPr>
              <a:grpSpLocks/>
            </p:cNvGrpSpPr>
            <p:nvPr userDrawn="1"/>
          </p:nvGrpSpPr>
          <p:grpSpPr bwMode="auto">
            <a:xfrm>
              <a:off x="198089" y="1153839"/>
              <a:ext cx="9359903" cy="5040000"/>
              <a:chOff x="397" y="737"/>
              <a:chExt cx="5896" cy="3447"/>
            </a:xfrm>
          </p:grpSpPr>
          <p:sp>
            <p:nvSpPr>
              <p:cNvPr id="45" name="Line 41"/>
              <p:cNvSpPr>
                <a:spLocks noChangeShapeType="1"/>
              </p:cNvSpPr>
              <p:nvPr userDrawn="1"/>
            </p:nvSpPr>
            <p:spPr bwMode="auto">
              <a:xfrm>
                <a:off x="4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6" name="Line 42"/>
              <p:cNvSpPr>
                <a:spLocks noChangeShapeType="1"/>
              </p:cNvSpPr>
              <p:nvPr userDrawn="1"/>
            </p:nvSpPr>
            <p:spPr bwMode="auto">
              <a:xfrm>
                <a:off x="5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7" name="Line 43"/>
              <p:cNvSpPr>
                <a:spLocks noChangeShapeType="1"/>
              </p:cNvSpPr>
              <p:nvPr userDrawn="1"/>
            </p:nvSpPr>
            <p:spPr bwMode="auto">
              <a:xfrm>
                <a:off x="67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8" name="Line 44"/>
              <p:cNvSpPr>
                <a:spLocks noChangeShapeType="1"/>
              </p:cNvSpPr>
              <p:nvPr userDrawn="1"/>
            </p:nvSpPr>
            <p:spPr bwMode="auto">
              <a:xfrm>
                <a:off x="7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9" name="Line 45"/>
              <p:cNvSpPr>
                <a:spLocks noChangeShapeType="1"/>
              </p:cNvSpPr>
              <p:nvPr userDrawn="1"/>
            </p:nvSpPr>
            <p:spPr bwMode="auto">
              <a:xfrm>
                <a:off x="8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0" name="Line 46"/>
              <p:cNvSpPr>
                <a:spLocks noChangeShapeType="1"/>
              </p:cNvSpPr>
              <p:nvPr userDrawn="1"/>
            </p:nvSpPr>
            <p:spPr bwMode="auto">
              <a:xfrm>
                <a:off x="9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1" name="Line 47"/>
              <p:cNvSpPr>
                <a:spLocks noChangeShapeType="1"/>
              </p:cNvSpPr>
              <p:nvPr userDrawn="1"/>
            </p:nvSpPr>
            <p:spPr bwMode="auto">
              <a:xfrm>
                <a:off x="103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2" name="Line 48"/>
              <p:cNvSpPr>
                <a:spLocks noChangeShapeType="1"/>
              </p:cNvSpPr>
              <p:nvPr userDrawn="1"/>
            </p:nvSpPr>
            <p:spPr bwMode="auto">
              <a:xfrm>
                <a:off x="11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3" name="Line 49"/>
              <p:cNvSpPr>
                <a:spLocks noChangeShapeType="1"/>
              </p:cNvSpPr>
              <p:nvPr userDrawn="1"/>
            </p:nvSpPr>
            <p:spPr bwMode="auto">
              <a:xfrm>
                <a:off x="12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4" name="Line 50"/>
              <p:cNvSpPr>
                <a:spLocks noChangeShapeType="1"/>
              </p:cNvSpPr>
              <p:nvPr userDrawn="1"/>
            </p:nvSpPr>
            <p:spPr bwMode="auto">
              <a:xfrm>
                <a:off x="130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5" name="Line 51"/>
              <p:cNvSpPr>
                <a:spLocks noChangeShapeType="1"/>
              </p:cNvSpPr>
              <p:nvPr userDrawn="1"/>
            </p:nvSpPr>
            <p:spPr bwMode="auto">
              <a:xfrm>
                <a:off x="13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6" name="Line 52"/>
              <p:cNvSpPr>
                <a:spLocks noChangeShapeType="1"/>
              </p:cNvSpPr>
              <p:nvPr userDrawn="1"/>
            </p:nvSpPr>
            <p:spPr bwMode="auto">
              <a:xfrm>
                <a:off x="14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7" name="Line 53"/>
              <p:cNvSpPr>
                <a:spLocks noChangeShapeType="1"/>
              </p:cNvSpPr>
              <p:nvPr userDrawn="1"/>
            </p:nvSpPr>
            <p:spPr bwMode="auto">
              <a:xfrm>
                <a:off x="15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8" name="Line 54"/>
              <p:cNvSpPr>
                <a:spLocks noChangeShapeType="1"/>
              </p:cNvSpPr>
              <p:nvPr userDrawn="1"/>
            </p:nvSpPr>
            <p:spPr bwMode="auto">
              <a:xfrm>
                <a:off x="166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9" name="Line 55"/>
              <p:cNvSpPr>
                <a:spLocks noChangeShapeType="1"/>
              </p:cNvSpPr>
              <p:nvPr userDrawn="1"/>
            </p:nvSpPr>
            <p:spPr bwMode="auto">
              <a:xfrm>
                <a:off x="17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0" name="Line 56"/>
              <p:cNvSpPr>
                <a:spLocks noChangeShapeType="1"/>
              </p:cNvSpPr>
              <p:nvPr userDrawn="1"/>
            </p:nvSpPr>
            <p:spPr bwMode="auto">
              <a:xfrm>
                <a:off x="18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1" name="Line 57"/>
              <p:cNvSpPr>
                <a:spLocks noChangeShapeType="1"/>
              </p:cNvSpPr>
              <p:nvPr userDrawn="1"/>
            </p:nvSpPr>
            <p:spPr bwMode="auto">
              <a:xfrm>
                <a:off x="19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2" name="Line 58"/>
              <p:cNvSpPr>
                <a:spLocks noChangeShapeType="1"/>
              </p:cNvSpPr>
              <p:nvPr userDrawn="1"/>
            </p:nvSpPr>
            <p:spPr bwMode="auto">
              <a:xfrm>
                <a:off x="203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3" name="Line 59"/>
              <p:cNvSpPr>
                <a:spLocks noChangeShapeType="1"/>
              </p:cNvSpPr>
              <p:nvPr userDrawn="1"/>
            </p:nvSpPr>
            <p:spPr bwMode="auto">
              <a:xfrm>
                <a:off x="21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4" name="Line 60"/>
              <p:cNvSpPr>
                <a:spLocks noChangeShapeType="1"/>
              </p:cNvSpPr>
              <p:nvPr userDrawn="1"/>
            </p:nvSpPr>
            <p:spPr bwMode="auto">
              <a:xfrm>
                <a:off x="22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5" name="Line 61"/>
              <p:cNvSpPr>
                <a:spLocks noChangeShapeType="1"/>
              </p:cNvSpPr>
              <p:nvPr userDrawn="1"/>
            </p:nvSpPr>
            <p:spPr bwMode="auto">
              <a:xfrm>
                <a:off x="23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6" name="Line 62"/>
              <p:cNvSpPr>
                <a:spLocks noChangeShapeType="1"/>
              </p:cNvSpPr>
              <p:nvPr userDrawn="1"/>
            </p:nvSpPr>
            <p:spPr bwMode="auto">
              <a:xfrm>
                <a:off x="23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7" name="Line 63"/>
              <p:cNvSpPr>
                <a:spLocks noChangeShapeType="1"/>
              </p:cNvSpPr>
              <p:nvPr userDrawn="1"/>
            </p:nvSpPr>
            <p:spPr bwMode="auto">
              <a:xfrm>
                <a:off x="248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8" name="Line 64"/>
              <p:cNvSpPr>
                <a:spLocks noChangeShapeType="1"/>
              </p:cNvSpPr>
              <p:nvPr userDrawn="1"/>
            </p:nvSpPr>
            <p:spPr bwMode="auto">
              <a:xfrm>
                <a:off x="257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9" name="Line 65"/>
              <p:cNvSpPr>
                <a:spLocks noChangeShapeType="1"/>
              </p:cNvSpPr>
              <p:nvPr userDrawn="1"/>
            </p:nvSpPr>
            <p:spPr bwMode="auto">
              <a:xfrm>
                <a:off x="266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0" name="Line 66"/>
              <p:cNvSpPr>
                <a:spLocks noChangeShapeType="1"/>
              </p:cNvSpPr>
              <p:nvPr userDrawn="1"/>
            </p:nvSpPr>
            <p:spPr bwMode="auto">
              <a:xfrm>
                <a:off x="275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1" name="Line 67"/>
              <p:cNvSpPr>
                <a:spLocks noChangeShapeType="1"/>
              </p:cNvSpPr>
              <p:nvPr userDrawn="1"/>
            </p:nvSpPr>
            <p:spPr bwMode="auto">
              <a:xfrm>
                <a:off x="284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2" name="Line 68"/>
              <p:cNvSpPr>
                <a:spLocks noChangeShapeType="1"/>
              </p:cNvSpPr>
              <p:nvPr userDrawn="1"/>
            </p:nvSpPr>
            <p:spPr bwMode="auto">
              <a:xfrm>
                <a:off x="293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3" name="Line 69"/>
              <p:cNvSpPr>
                <a:spLocks noChangeShapeType="1"/>
              </p:cNvSpPr>
              <p:nvPr userDrawn="1"/>
            </p:nvSpPr>
            <p:spPr bwMode="auto">
              <a:xfrm>
                <a:off x="302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4" name="Line 70"/>
              <p:cNvSpPr>
                <a:spLocks noChangeShapeType="1"/>
              </p:cNvSpPr>
              <p:nvPr userDrawn="1"/>
            </p:nvSpPr>
            <p:spPr bwMode="auto">
              <a:xfrm>
                <a:off x="320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5" name="Line 71"/>
              <p:cNvSpPr>
                <a:spLocks noChangeShapeType="1"/>
              </p:cNvSpPr>
              <p:nvPr userDrawn="1"/>
            </p:nvSpPr>
            <p:spPr bwMode="auto">
              <a:xfrm>
                <a:off x="329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6" name="Line 72"/>
              <p:cNvSpPr>
                <a:spLocks noChangeShapeType="1"/>
              </p:cNvSpPr>
              <p:nvPr userDrawn="1"/>
            </p:nvSpPr>
            <p:spPr bwMode="auto">
              <a:xfrm>
                <a:off x="339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7" name="Line 73"/>
              <p:cNvSpPr>
                <a:spLocks noChangeShapeType="1"/>
              </p:cNvSpPr>
              <p:nvPr userDrawn="1"/>
            </p:nvSpPr>
            <p:spPr bwMode="auto">
              <a:xfrm>
                <a:off x="348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8" name="Line 74"/>
              <p:cNvSpPr>
                <a:spLocks noChangeShapeType="1"/>
              </p:cNvSpPr>
              <p:nvPr userDrawn="1"/>
            </p:nvSpPr>
            <p:spPr bwMode="auto">
              <a:xfrm>
                <a:off x="357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9" name="Line 75"/>
              <p:cNvSpPr>
                <a:spLocks noChangeShapeType="1"/>
              </p:cNvSpPr>
              <p:nvPr userDrawn="1"/>
            </p:nvSpPr>
            <p:spPr bwMode="auto">
              <a:xfrm>
                <a:off x="366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0" name="Line 76"/>
              <p:cNvSpPr>
                <a:spLocks noChangeShapeType="1"/>
              </p:cNvSpPr>
              <p:nvPr userDrawn="1"/>
            </p:nvSpPr>
            <p:spPr bwMode="auto">
              <a:xfrm>
                <a:off x="375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1" name="Line 77"/>
              <p:cNvSpPr>
                <a:spLocks noChangeShapeType="1"/>
              </p:cNvSpPr>
              <p:nvPr userDrawn="1"/>
            </p:nvSpPr>
            <p:spPr bwMode="auto">
              <a:xfrm>
                <a:off x="384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2" name="Line 78"/>
              <p:cNvSpPr>
                <a:spLocks noChangeShapeType="1"/>
              </p:cNvSpPr>
              <p:nvPr userDrawn="1"/>
            </p:nvSpPr>
            <p:spPr bwMode="auto">
              <a:xfrm>
                <a:off x="393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3" name="Line 79"/>
              <p:cNvSpPr>
                <a:spLocks noChangeShapeType="1"/>
              </p:cNvSpPr>
              <p:nvPr userDrawn="1"/>
            </p:nvSpPr>
            <p:spPr bwMode="auto">
              <a:xfrm>
                <a:off x="402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4" name="Line 80"/>
              <p:cNvSpPr>
                <a:spLocks noChangeShapeType="1"/>
              </p:cNvSpPr>
              <p:nvPr userDrawn="1"/>
            </p:nvSpPr>
            <p:spPr bwMode="auto">
              <a:xfrm>
                <a:off x="411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5" name="Line 81"/>
              <p:cNvSpPr>
                <a:spLocks noChangeShapeType="1"/>
              </p:cNvSpPr>
              <p:nvPr userDrawn="1"/>
            </p:nvSpPr>
            <p:spPr bwMode="auto">
              <a:xfrm>
                <a:off x="420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6" name="Line 82"/>
              <p:cNvSpPr>
                <a:spLocks noChangeShapeType="1"/>
              </p:cNvSpPr>
              <p:nvPr userDrawn="1"/>
            </p:nvSpPr>
            <p:spPr bwMode="auto">
              <a:xfrm>
                <a:off x="42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7" name="Line 83"/>
              <p:cNvSpPr>
                <a:spLocks noChangeShapeType="1"/>
              </p:cNvSpPr>
              <p:nvPr userDrawn="1"/>
            </p:nvSpPr>
            <p:spPr bwMode="auto">
              <a:xfrm>
                <a:off x="43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8" name="Line 84"/>
              <p:cNvSpPr>
                <a:spLocks noChangeShapeType="1"/>
              </p:cNvSpPr>
              <p:nvPr userDrawn="1"/>
            </p:nvSpPr>
            <p:spPr bwMode="auto">
              <a:xfrm>
                <a:off x="44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9" name="Line 85"/>
              <p:cNvSpPr>
                <a:spLocks noChangeShapeType="1"/>
              </p:cNvSpPr>
              <p:nvPr userDrawn="1"/>
            </p:nvSpPr>
            <p:spPr bwMode="auto">
              <a:xfrm>
                <a:off x="456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0" name="Line 86"/>
              <p:cNvSpPr>
                <a:spLocks noChangeShapeType="1"/>
              </p:cNvSpPr>
              <p:nvPr userDrawn="1"/>
            </p:nvSpPr>
            <p:spPr bwMode="auto">
              <a:xfrm>
                <a:off x="46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1" name="Line 87"/>
              <p:cNvSpPr>
                <a:spLocks noChangeShapeType="1"/>
              </p:cNvSpPr>
              <p:nvPr userDrawn="1"/>
            </p:nvSpPr>
            <p:spPr bwMode="auto">
              <a:xfrm>
                <a:off x="47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2" name="Line 88"/>
              <p:cNvSpPr>
                <a:spLocks noChangeShapeType="1"/>
              </p:cNvSpPr>
              <p:nvPr userDrawn="1"/>
            </p:nvSpPr>
            <p:spPr bwMode="auto">
              <a:xfrm>
                <a:off x="48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3" name="Line 89"/>
              <p:cNvSpPr>
                <a:spLocks noChangeShapeType="1"/>
              </p:cNvSpPr>
              <p:nvPr userDrawn="1"/>
            </p:nvSpPr>
            <p:spPr bwMode="auto">
              <a:xfrm>
                <a:off x="493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4" name="Line 90"/>
              <p:cNvSpPr>
                <a:spLocks noChangeShapeType="1"/>
              </p:cNvSpPr>
              <p:nvPr userDrawn="1"/>
            </p:nvSpPr>
            <p:spPr bwMode="auto">
              <a:xfrm>
                <a:off x="50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5" name="Line 91"/>
              <p:cNvSpPr>
                <a:spLocks noChangeShapeType="1"/>
              </p:cNvSpPr>
              <p:nvPr userDrawn="1"/>
            </p:nvSpPr>
            <p:spPr bwMode="auto">
              <a:xfrm>
                <a:off x="51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6" name="Line 92"/>
              <p:cNvSpPr>
                <a:spLocks noChangeShapeType="1"/>
              </p:cNvSpPr>
              <p:nvPr userDrawn="1"/>
            </p:nvSpPr>
            <p:spPr bwMode="auto">
              <a:xfrm>
                <a:off x="520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7" name="Line 93"/>
              <p:cNvSpPr>
                <a:spLocks noChangeShapeType="1"/>
              </p:cNvSpPr>
              <p:nvPr userDrawn="1"/>
            </p:nvSpPr>
            <p:spPr bwMode="auto">
              <a:xfrm>
                <a:off x="52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8" name="Line 94"/>
              <p:cNvSpPr>
                <a:spLocks noChangeShapeType="1"/>
              </p:cNvSpPr>
              <p:nvPr userDrawn="1"/>
            </p:nvSpPr>
            <p:spPr bwMode="auto">
              <a:xfrm>
                <a:off x="53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9" name="Line 95"/>
              <p:cNvSpPr>
                <a:spLocks noChangeShapeType="1"/>
              </p:cNvSpPr>
              <p:nvPr userDrawn="1"/>
            </p:nvSpPr>
            <p:spPr bwMode="auto">
              <a:xfrm>
                <a:off x="54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0" name="Line 96"/>
              <p:cNvSpPr>
                <a:spLocks noChangeShapeType="1"/>
              </p:cNvSpPr>
              <p:nvPr userDrawn="1"/>
            </p:nvSpPr>
            <p:spPr bwMode="auto">
              <a:xfrm>
                <a:off x="556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1" name="Line 97"/>
              <p:cNvSpPr>
                <a:spLocks noChangeShapeType="1"/>
              </p:cNvSpPr>
              <p:nvPr userDrawn="1"/>
            </p:nvSpPr>
            <p:spPr bwMode="auto">
              <a:xfrm>
                <a:off x="56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2" name="Line 98"/>
              <p:cNvSpPr>
                <a:spLocks noChangeShapeType="1"/>
              </p:cNvSpPr>
              <p:nvPr userDrawn="1"/>
            </p:nvSpPr>
            <p:spPr bwMode="auto">
              <a:xfrm>
                <a:off x="57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3" name="Line 99"/>
              <p:cNvSpPr>
                <a:spLocks noChangeShapeType="1"/>
              </p:cNvSpPr>
              <p:nvPr userDrawn="1"/>
            </p:nvSpPr>
            <p:spPr bwMode="auto">
              <a:xfrm>
                <a:off x="3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4" name="Line 100"/>
              <p:cNvSpPr>
                <a:spLocks noChangeShapeType="1"/>
              </p:cNvSpPr>
              <p:nvPr userDrawn="1"/>
            </p:nvSpPr>
            <p:spPr bwMode="auto">
              <a:xfrm>
                <a:off x="58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5" name="Line 99"/>
              <p:cNvSpPr>
                <a:spLocks noChangeShapeType="1"/>
              </p:cNvSpPr>
              <p:nvPr userDrawn="1"/>
            </p:nvSpPr>
            <p:spPr bwMode="auto">
              <a:xfrm>
                <a:off x="593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6" name="Line 99"/>
              <p:cNvSpPr>
                <a:spLocks noChangeShapeType="1"/>
              </p:cNvSpPr>
              <p:nvPr userDrawn="1"/>
            </p:nvSpPr>
            <p:spPr bwMode="auto">
              <a:xfrm>
                <a:off x="60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7" name="Line 99"/>
              <p:cNvSpPr>
                <a:spLocks noChangeShapeType="1"/>
              </p:cNvSpPr>
              <p:nvPr userDrawn="1"/>
            </p:nvSpPr>
            <p:spPr bwMode="auto">
              <a:xfrm>
                <a:off x="61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8" name="Line 99"/>
              <p:cNvSpPr>
                <a:spLocks noChangeShapeType="1"/>
              </p:cNvSpPr>
              <p:nvPr userDrawn="1"/>
            </p:nvSpPr>
            <p:spPr bwMode="auto">
              <a:xfrm>
                <a:off x="62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9" name="Line 99"/>
              <p:cNvSpPr>
                <a:spLocks noChangeShapeType="1"/>
              </p:cNvSpPr>
              <p:nvPr userDrawn="1"/>
            </p:nvSpPr>
            <p:spPr bwMode="auto">
              <a:xfrm>
                <a:off x="62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0" name="Line 70"/>
              <p:cNvSpPr>
                <a:spLocks noChangeShapeType="1"/>
              </p:cNvSpPr>
              <p:nvPr userDrawn="1"/>
            </p:nvSpPr>
            <p:spPr bwMode="auto">
              <a:xfrm>
                <a:off x="311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sp>
          <p:nvSpPr>
            <p:cNvPr id="8" name="Rectangle 104"/>
            <p:cNvSpPr>
              <a:spLocks noChangeArrowheads="1"/>
            </p:cNvSpPr>
            <p:nvPr userDrawn="1"/>
          </p:nvSpPr>
          <p:spPr bwMode="auto">
            <a:xfrm>
              <a:off x="198089" y="1153839"/>
              <a:ext cx="9505951" cy="5038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latin typeface="Meiryo UI" panose="020B0604030504040204" pitchFamily="50" charset="-128"/>
              </a:endParaRPr>
            </a:p>
          </p:txBody>
        </p:sp>
        <p:grpSp>
          <p:nvGrpSpPr>
            <p:cNvPr id="9" name="グループ化 8"/>
            <p:cNvGrpSpPr/>
            <p:nvPr userDrawn="1"/>
          </p:nvGrpSpPr>
          <p:grpSpPr>
            <a:xfrm>
              <a:off x="198089" y="1295486"/>
              <a:ext cx="9504000" cy="4897176"/>
              <a:chOff x="198089" y="1295486"/>
              <a:chExt cx="9504000" cy="4897176"/>
            </a:xfrm>
          </p:grpSpPr>
          <p:sp>
            <p:nvSpPr>
              <p:cNvPr id="10" name="Line 4"/>
              <p:cNvSpPr>
                <a:spLocks noChangeShapeType="1"/>
              </p:cNvSpPr>
              <p:nvPr userDrawn="1"/>
            </p:nvSpPr>
            <p:spPr bwMode="auto">
              <a:xfrm>
                <a:off x="198089" y="6192662"/>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 name="Line 5"/>
              <p:cNvSpPr>
                <a:spLocks noChangeShapeType="1"/>
              </p:cNvSpPr>
              <p:nvPr userDrawn="1"/>
            </p:nvSpPr>
            <p:spPr bwMode="auto">
              <a:xfrm>
                <a:off x="198089" y="60486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2" name="Line 6"/>
              <p:cNvSpPr>
                <a:spLocks noChangeShapeType="1"/>
              </p:cNvSpPr>
              <p:nvPr userDrawn="1"/>
            </p:nvSpPr>
            <p:spPr bwMode="auto">
              <a:xfrm>
                <a:off x="198089" y="59046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3" name="Line 7"/>
              <p:cNvSpPr>
                <a:spLocks noChangeShapeType="1"/>
              </p:cNvSpPr>
              <p:nvPr userDrawn="1"/>
            </p:nvSpPr>
            <p:spPr bwMode="auto">
              <a:xfrm>
                <a:off x="198089" y="57605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4" name="Line 8"/>
              <p:cNvSpPr>
                <a:spLocks noChangeShapeType="1"/>
              </p:cNvSpPr>
              <p:nvPr userDrawn="1"/>
            </p:nvSpPr>
            <p:spPr bwMode="auto">
              <a:xfrm>
                <a:off x="198089" y="56165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5" name="Line 9"/>
              <p:cNvSpPr>
                <a:spLocks noChangeShapeType="1"/>
              </p:cNvSpPr>
              <p:nvPr userDrawn="1"/>
            </p:nvSpPr>
            <p:spPr bwMode="auto">
              <a:xfrm>
                <a:off x="198089" y="54725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6" name="Line 10"/>
              <p:cNvSpPr>
                <a:spLocks noChangeShapeType="1"/>
              </p:cNvSpPr>
              <p:nvPr userDrawn="1"/>
            </p:nvSpPr>
            <p:spPr bwMode="auto">
              <a:xfrm>
                <a:off x="198089" y="53284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7" name="Line 11"/>
              <p:cNvSpPr>
                <a:spLocks noChangeShapeType="1"/>
              </p:cNvSpPr>
              <p:nvPr userDrawn="1"/>
            </p:nvSpPr>
            <p:spPr bwMode="auto">
              <a:xfrm>
                <a:off x="198089" y="51844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8" name="Line 12"/>
              <p:cNvSpPr>
                <a:spLocks noChangeShapeType="1"/>
              </p:cNvSpPr>
              <p:nvPr userDrawn="1"/>
            </p:nvSpPr>
            <p:spPr bwMode="auto">
              <a:xfrm>
                <a:off x="198089" y="50403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9" name="Line 13"/>
              <p:cNvSpPr>
                <a:spLocks noChangeShapeType="1"/>
              </p:cNvSpPr>
              <p:nvPr userDrawn="1"/>
            </p:nvSpPr>
            <p:spPr bwMode="auto">
              <a:xfrm>
                <a:off x="198089" y="48963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0" name="Line 14"/>
              <p:cNvSpPr>
                <a:spLocks noChangeShapeType="1"/>
              </p:cNvSpPr>
              <p:nvPr userDrawn="1"/>
            </p:nvSpPr>
            <p:spPr bwMode="auto">
              <a:xfrm>
                <a:off x="198089" y="47523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1" name="Line 15"/>
              <p:cNvSpPr>
                <a:spLocks noChangeShapeType="1"/>
              </p:cNvSpPr>
              <p:nvPr userDrawn="1"/>
            </p:nvSpPr>
            <p:spPr bwMode="auto">
              <a:xfrm>
                <a:off x="198089" y="46082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2" name="Line 16"/>
              <p:cNvSpPr>
                <a:spLocks noChangeShapeType="1"/>
              </p:cNvSpPr>
              <p:nvPr userDrawn="1"/>
            </p:nvSpPr>
            <p:spPr bwMode="auto">
              <a:xfrm>
                <a:off x="198089" y="44642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3" name="Line 17"/>
              <p:cNvSpPr>
                <a:spLocks noChangeShapeType="1"/>
              </p:cNvSpPr>
              <p:nvPr userDrawn="1"/>
            </p:nvSpPr>
            <p:spPr bwMode="auto">
              <a:xfrm>
                <a:off x="198089" y="43202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4" name="Line 18"/>
              <p:cNvSpPr>
                <a:spLocks noChangeShapeType="1"/>
              </p:cNvSpPr>
              <p:nvPr userDrawn="1"/>
            </p:nvSpPr>
            <p:spPr bwMode="auto">
              <a:xfrm>
                <a:off x="198089" y="41761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5" name="Line 19"/>
              <p:cNvSpPr>
                <a:spLocks noChangeShapeType="1"/>
              </p:cNvSpPr>
              <p:nvPr userDrawn="1"/>
            </p:nvSpPr>
            <p:spPr bwMode="auto">
              <a:xfrm>
                <a:off x="198089" y="403215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6" name="Line 20"/>
              <p:cNvSpPr>
                <a:spLocks noChangeShapeType="1"/>
              </p:cNvSpPr>
              <p:nvPr userDrawn="1"/>
            </p:nvSpPr>
            <p:spPr bwMode="auto">
              <a:xfrm>
                <a:off x="198089" y="388811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7" name="Line 21"/>
              <p:cNvSpPr>
                <a:spLocks noChangeShapeType="1"/>
              </p:cNvSpPr>
              <p:nvPr userDrawn="1"/>
            </p:nvSpPr>
            <p:spPr bwMode="auto">
              <a:xfrm>
                <a:off x="198089" y="374408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8" name="Line 22"/>
              <p:cNvSpPr>
                <a:spLocks noChangeShapeType="1"/>
              </p:cNvSpPr>
              <p:nvPr userDrawn="1"/>
            </p:nvSpPr>
            <p:spPr bwMode="auto">
              <a:xfrm>
                <a:off x="198089" y="360004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9" name="Line 23"/>
              <p:cNvSpPr>
                <a:spLocks noChangeShapeType="1"/>
              </p:cNvSpPr>
              <p:nvPr userDrawn="1"/>
            </p:nvSpPr>
            <p:spPr bwMode="auto">
              <a:xfrm>
                <a:off x="198089" y="345601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0" name="Line 24"/>
              <p:cNvSpPr>
                <a:spLocks noChangeShapeType="1"/>
              </p:cNvSpPr>
              <p:nvPr userDrawn="1"/>
            </p:nvSpPr>
            <p:spPr bwMode="auto">
              <a:xfrm>
                <a:off x="198089" y="331197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1" name="Line 25"/>
              <p:cNvSpPr>
                <a:spLocks noChangeShapeType="1"/>
              </p:cNvSpPr>
              <p:nvPr userDrawn="1"/>
            </p:nvSpPr>
            <p:spPr bwMode="auto">
              <a:xfrm>
                <a:off x="198089" y="31679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2" name="Line 26"/>
              <p:cNvSpPr>
                <a:spLocks noChangeShapeType="1"/>
              </p:cNvSpPr>
              <p:nvPr userDrawn="1"/>
            </p:nvSpPr>
            <p:spPr bwMode="auto">
              <a:xfrm>
                <a:off x="198089" y="30239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3" name="Line 28"/>
              <p:cNvSpPr>
                <a:spLocks noChangeShapeType="1"/>
              </p:cNvSpPr>
              <p:nvPr userDrawn="1"/>
            </p:nvSpPr>
            <p:spPr bwMode="auto">
              <a:xfrm>
                <a:off x="198089" y="28798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4" name="Line 29"/>
              <p:cNvSpPr>
                <a:spLocks noChangeShapeType="1"/>
              </p:cNvSpPr>
              <p:nvPr userDrawn="1"/>
            </p:nvSpPr>
            <p:spPr bwMode="auto">
              <a:xfrm>
                <a:off x="198089" y="27358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5" name="Line 30"/>
              <p:cNvSpPr>
                <a:spLocks noChangeShapeType="1"/>
              </p:cNvSpPr>
              <p:nvPr userDrawn="1"/>
            </p:nvSpPr>
            <p:spPr bwMode="auto">
              <a:xfrm>
                <a:off x="198089" y="25918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6" name="Line 31"/>
              <p:cNvSpPr>
                <a:spLocks noChangeShapeType="1"/>
              </p:cNvSpPr>
              <p:nvPr userDrawn="1"/>
            </p:nvSpPr>
            <p:spPr bwMode="auto">
              <a:xfrm>
                <a:off x="198089" y="24477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7" name="Line 32"/>
              <p:cNvSpPr>
                <a:spLocks noChangeShapeType="1"/>
              </p:cNvSpPr>
              <p:nvPr userDrawn="1"/>
            </p:nvSpPr>
            <p:spPr bwMode="auto">
              <a:xfrm>
                <a:off x="198089" y="23037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8" name="Line 33"/>
              <p:cNvSpPr>
                <a:spLocks noChangeShapeType="1"/>
              </p:cNvSpPr>
              <p:nvPr userDrawn="1"/>
            </p:nvSpPr>
            <p:spPr bwMode="auto">
              <a:xfrm>
                <a:off x="198089" y="21596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9" name="Line 34"/>
              <p:cNvSpPr>
                <a:spLocks noChangeShapeType="1"/>
              </p:cNvSpPr>
              <p:nvPr userDrawn="1"/>
            </p:nvSpPr>
            <p:spPr bwMode="auto">
              <a:xfrm>
                <a:off x="198089" y="20156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0" name="Line 35"/>
              <p:cNvSpPr>
                <a:spLocks noChangeShapeType="1"/>
              </p:cNvSpPr>
              <p:nvPr userDrawn="1"/>
            </p:nvSpPr>
            <p:spPr bwMode="auto">
              <a:xfrm>
                <a:off x="198089" y="18716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1" name="Line 36"/>
              <p:cNvSpPr>
                <a:spLocks noChangeShapeType="1"/>
              </p:cNvSpPr>
              <p:nvPr userDrawn="1"/>
            </p:nvSpPr>
            <p:spPr bwMode="auto">
              <a:xfrm>
                <a:off x="198089" y="17275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2" name="Line 37"/>
              <p:cNvSpPr>
                <a:spLocks noChangeShapeType="1"/>
              </p:cNvSpPr>
              <p:nvPr userDrawn="1"/>
            </p:nvSpPr>
            <p:spPr bwMode="auto">
              <a:xfrm>
                <a:off x="198089" y="15835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3" name="Line 38"/>
              <p:cNvSpPr>
                <a:spLocks noChangeShapeType="1"/>
              </p:cNvSpPr>
              <p:nvPr userDrawn="1"/>
            </p:nvSpPr>
            <p:spPr bwMode="auto">
              <a:xfrm>
                <a:off x="198089" y="14395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4" name="Line 39"/>
              <p:cNvSpPr>
                <a:spLocks noChangeShapeType="1"/>
              </p:cNvSpPr>
              <p:nvPr userDrawn="1"/>
            </p:nvSpPr>
            <p:spPr bwMode="auto">
              <a:xfrm>
                <a:off x="198089" y="12954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grpSp>
    </p:spTree>
    <p:extLst>
      <p:ext uri="{BB962C8B-B14F-4D97-AF65-F5344CB8AC3E}">
        <p14:creationId xmlns:p14="http://schemas.microsoft.com/office/powerpoint/2010/main" val="1179715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8" name="直線コネクタ 117">
            <a:extLst>
              <a:ext uri="{FF2B5EF4-FFF2-40B4-BE49-F238E27FC236}">
                <a16:creationId xmlns:a16="http://schemas.microsoft.com/office/drawing/2014/main" id="{F611991D-AF9E-4078-A374-6A93C386EA22}"/>
              </a:ext>
            </a:extLst>
          </p:cNvPr>
          <p:cNvCxnSpPr/>
          <p:nvPr userDrawn="1"/>
        </p:nvCxnSpPr>
        <p:spPr bwMode="gray">
          <a:xfrm>
            <a:off x="199556" y="515676"/>
            <a:ext cx="950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 name="グループ化 12"/>
          <p:cNvGrpSpPr/>
          <p:nvPr userDrawn="1"/>
        </p:nvGrpSpPr>
        <p:grpSpPr bwMode="gray">
          <a:xfrm>
            <a:off x="198089" y="1153839"/>
            <a:ext cx="9505951" cy="5040000"/>
            <a:chOff x="198089" y="1153839"/>
            <a:chExt cx="9505951" cy="5040000"/>
          </a:xfrm>
        </p:grpSpPr>
        <p:grpSp>
          <p:nvGrpSpPr>
            <p:cNvPr id="14" name="Group 40"/>
            <p:cNvGrpSpPr>
              <a:grpSpLocks/>
            </p:cNvGrpSpPr>
            <p:nvPr userDrawn="1"/>
          </p:nvGrpSpPr>
          <p:grpSpPr bwMode="gray">
            <a:xfrm>
              <a:off x="198089" y="1153839"/>
              <a:ext cx="9359903" cy="5040000"/>
              <a:chOff x="397" y="737"/>
              <a:chExt cx="5896" cy="3447"/>
            </a:xfrm>
          </p:grpSpPr>
          <p:sp>
            <p:nvSpPr>
              <p:cNvPr id="52" name="Line 41"/>
              <p:cNvSpPr>
                <a:spLocks noChangeShapeType="1"/>
              </p:cNvSpPr>
              <p:nvPr userDrawn="1"/>
            </p:nvSpPr>
            <p:spPr bwMode="gray">
              <a:xfrm>
                <a:off x="48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3" name="Line 42"/>
              <p:cNvSpPr>
                <a:spLocks noChangeShapeType="1"/>
              </p:cNvSpPr>
              <p:nvPr userDrawn="1"/>
            </p:nvSpPr>
            <p:spPr bwMode="gray">
              <a:xfrm>
                <a:off x="57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4" name="Line 43"/>
              <p:cNvSpPr>
                <a:spLocks noChangeShapeType="1"/>
              </p:cNvSpPr>
              <p:nvPr userDrawn="1"/>
            </p:nvSpPr>
            <p:spPr bwMode="gray">
              <a:xfrm>
                <a:off x="67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5" name="Line 44"/>
              <p:cNvSpPr>
                <a:spLocks noChangeShapeType="1"/>
              </p:cNvSpPr>
              <p:nvPr userDrawn="1"/>
            </p:nvSpPr>
            <p:spPr bwMode="gray">
              <a:xfrm>
                <a:off x="76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6" name="Line 45"/>
              <p:cNvSpPr>
                <a:spLocks noChangeShapeType="1"/>
              </p:cNvSpPr>
              <p:nvPr userDrawn="1"/>
            </p:nvSpPr>
            <p:spPr bwMode="gray">
              <a:xfrm>
                <a:off x="85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7" name="Line 46"/>
              <p:cNvSpPr>
                <a:spLocks noChangeShapeType="1"/>
              </p:cNvSpPr>
              <p:nvPr userDrawn="1"/>
            </p:nvSpPr>
            <p:spPr bwMode="gray">
              <a:xfrm>
                <a:off x="94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8" name="Line 47"/>
              <p:cNvSpPr>
                <a:spLocks noChangeShapeType="1"/>
              </p:cNvSpPr>
              <p:nvPr userDrawn="1"/>
            </p:nvSpPr>
            <p:spPr bwMode="gray">
              <a:xfrm>
                <a:off x="103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9" name="Line 48"/>
              <p:cNvSpPr>
                <a:spLocks noChangeShapeType="1"/>
              </p:cNvSpPr>
              <p:nvPr userDrawn="1"/>
            </p:nvSpPr>
            <p:spPr bwMode="gray">
              <a:xfrm>
                <a:off x="112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0" name="Line 49"/>
              <p:cNvSpPr>
                <a:spLocks noChangeShapeType="1"/>
              </p:cNvSpPr>
              <p:nvPr userDrawn="1"/>
            </p:nvSpPr>
            <p:spPr bwMode="gray">
              <a:xfrm>
                <a:off x="121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1" name="Line 50"/>
              <p:cNvSpPr>
                <a:spLocks noChangeShapeType="1"/>
              </p:cNvSpPr>
              <p:nvPr userDrawn="1"/>
            </p:nvSpPr>
            <p:spPr bwMode="gray">
              <a:xfrm>
                <a:off x="1305"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2" name="Line 51"/>
              <p:cNvSpPr>
                <a:spLocks noChangeShapeType="1"/>
              </p:cNvSpPr>
              <p:nvPr userDrawn="1"/>
            </p:nvSpPr>
            <p:spPr bwMode="gray">
              <a:xfrm>
                <a:off x="1395"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3" name="Line 52"/>
              <p:cNvSpPr>
                <a:spLocks noChangeShapeType="1"/>
              </p:cNvSpPr>
              <p:nvPr userDrawn="1"/>
            </p:nvSpPr>
            <p:spPr bwMode="gray">
              <a:xfrm>
                <a:off x="1486"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4" name="Line 53"/>
              <p:cNvSpPr>
                <a:spLocks noChangeShapeType="1"/>
              </p:cNvSpPr>
              <p:nvPr userDrawn="1"/>
            </p:nvSpPr>
            <p:spPr bwMode="gray">
              <a:xfrm>
                <a:off x="157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5" name="Line 54"/>
              <p:cNvSpPr>
                <a:spLocks noChangeShapeType="1"/>
              </p:cNvSpPr>
              <p:nvPr userDrawn="1"/>
            </p:nvSpPr>
            <p:spPr bwMode="gray">
              <a:xfrm>
                <a:off x="166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6" name="Line 55"/>
              <p:cNvSpPr>
                <a:spLocks noChangeShapeType="1"/>
              </p:cNvSpPr>
              <p:nvPr userDrawn="1"/>
            </p:nvSpPr>
            <p:spPr bwMode="gray">
              <a:xfrm>
                <a:off x="175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7" name="Line 56"/>
              <p:cNvSpPr>
                <a:spLocks noChangeShapeType="1"/>
              </p:cNvSpPr>
              <p:nvPr userDrawn="1"/>
            </p:nvSpPr>
            <p:spPr bwMode="gray">
              <a:xfrm>
                <a:off x="184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8" name="Line 57"/>
              <p:cNvSpPr>
                <a:spLocks noChangeShapeType="1"/>
              </p:cNvSpPr>
              <p:nvPr userDrawn="1"/>
            </p:nvSpPr>
            <p:spPr bwMode="gray">
              <a:xfrm>
                <a:off x="194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9" name="Line 58"/>
              <p:cNvSpPr>
                <a:spLocks noChangeShapeType="1"/>
              </p:cNvSpPr>
              <p:nvPr userDrawn="1"/>
            </p:nvSpPr>
            <p:spPr bwMode="gray">
              <a:xfrm>
                <a:off x="203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0" name="Line 59"/>
              <p:cNvSpPr>
                <a:spLocks noChangeShapeType="1"/>
              </p:cNvSpPr>
              <p:nvPr userDrawn="1"/>
            </p:nvSpPr>
            <p:spPr bwMode="gray">
              <a:xfrm>
                <a:off x="212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1" name="Line 60"/>
              <p:cNvSpPr>
                <a:spLocks noChangeShapeType="1"/>
              </p:cNvSpPr>
              <p:nvPr userDrawn="1"/>
            </p:nvSpPr>
            <p:spPr bwMode="gray">
              <a:xfrm>
                <a:off x="221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2" name="Line 61"/>
              <p:cNvSpPr>
                <a:spLocks noChangeShapeType="1"/>
              </p:cNvSpPr>
              <p:nvPr userDrawn="1"/>
            </p:nvSpPr>
            <p:spPr bwMode="gray">
              <a:xfrm>
                <a:off x="230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3" name="Line 62"/>
              <p:cNvSpPr>
                <a:spLocks noChangeShapeType="1"/>
              </p:cNvSpPr>
              <p:nvPr userDrawn="1"/>
            </p:nvSpPr>
            <p:spPr bwMode="gray">
              <a:xfrm>
                <a:off x="239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4" name="Line 63"/>
              <p:cNvSpPr>
                <a:spLocks noChangeShapeType="1"/>
              </p:cNvSpPr>
              <p:nvPr userDrawn="1"/>
            </p:nvSpPr>
            <p:spPr bwMode="gray">
              <a:xfrm>
                <a:off x="248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5" name="Line 64"/>
              <p:cNvSpPr>
                <a:spLocks noChangeShapeType="1"/>
              </p:cNvSpPr>
              <p:nvPr userDrawn="1"/>
            </p:nvSpPr>
            <p:spPr bwMode="gray">
              <a:xfrm>
                <a:off x="2575"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6" name="Line 65"/>
              <p:cNvSpPr>
                <a:spLocks noChangeShapeType="1"/>
              </p:cNvSpPr>
              <p:nvPr userDrawn="1"/>
            </p:nvSpPr>
            <p:spPr bwMode="gray">
              <a:xfrm>
                <a:off x="2666"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7" name="Line 66"/>
              <p:cNvSpPr>
                <a:spLocks noChangeShapeType="1"/>
              </p:cNvSpPr>
              <p:nvPr userDrawn="1"/>
            </p:nvSpPr>
            <p:spPr bwMode="gray">
              <a:xfrm>
                <a:off x="2756"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8" name="Line 67"/>
              <p:cNvSpPr>
                <a:spLocks noChangeShapeType="1"/>
              </p:cNvSpPr>
              <p:nvPr userDrawn="1"/>
            </p:nvSpPr>
            <p:spPr bwMode="gray">
              <a:xfrm>
                <a:off x="284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9" name="Line 68"/>
              <p:cNvSpPr>
                <a:spLocks noChangeShapeType="1"/>
              </p:cNvSpPr>
              <p:nvPr userDrawn="1"/>
            </p:nvSpPr>
            <p:spPr bwMode="gray">
              <a:xfrm>
                <a:off x="293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0" name="Line 69"/>
              <p:cNvSpPr>
                <a:spLocks noChangeShapeType="1"/>
              </p:cNvSpPr>
              <p:nvPr userDrawn="1"/>
            </p:nvSpPr>
            <p:spPr bwMode="gray">
              <a:xfrm>
                <a:off x="302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1" name="Line 70"/>
              <p:cNvSpPr>
                <a:spLocks noChangeShapeType="1"/>
              </p:cNvSpPr>
              <p:nvPr userDrawn="1"/>
            </p:nvSpPr>
            <p:spPr bwMode="gray">
              <a:xfrm>
                <a:off x="320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2" name="Line 71"/>
              <p:cNvSpPr>
                <a:spLocks noChangeShapeType="1"/>
              </p:cNvSpPr>
              <p:nvPr userDrawn="1"/>
            </p:nvSpPr>
            <p:spPr bwMode="gray">
              <a:xfrm>
                <a:off x="329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3" name="Line 72"/>
              <p:cNvSpPr>
                <a:spLocks noChangeShapeType="1"/>
              </p:cNvSpPr>
              <p:nvPr userDrawn="1"/>
            </p:nvSpPr>
            <p:spPr bwMode="gray">
              <a:xfrm>
                <a:off x="339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4" name="Line 73"/>
              <p:cNvSpPr>
                <a:spLocks noChangeShapeType="1"/>
              </p:cNvSpPr>
              <p:nvPr userDrawn="1"/>
            </p:nvSpPr>
            <p:spPr bwMode="gray">
              <a:xfrm>
                <a:off x="348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5" name="Line 74"/>
              <p:cNvSpPr>
                <a:spLocks noChangeShapeType="1"/>
              </p:cNvSpPr>
              <p:nvPr userDrawn="1"/>
            </p:nvSpPr>
            <p:spPr bwMode="gray">
              <a:xfrm>
                <a:off x="357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6" name="Line 75"/>
              <p:cNvSpPr>
                <a:spLocks noChangeShapeType="1"/>
              </p:cNvSpPr>
              <p:nvPr userDrawn="1"/>
            </p:nvSpPr>
            <p:spPr bwMode="gray">
              <a:xfrm>
                <a:off x="366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7" name="Line 76"/>
              <p:cNvSpPr>
                <a:spLocks noChangeShapeType="1"/>
              </p:cNvSpPr>
              <p:nvPr userDrawn="1"/>
            </p:nvSpPr>
            <p:spPr bwMode="gray">
              <a:xfrm>
                <a:off x="375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8" name="Line 77"/>
              <p:cNvSpPr>
                <a:spLocks noChangeShapeType="1"/>
              </p:cNvSpPr>
              <p:nvPr userDrawn="1"/>
            </p:nvSpPr>
            <p:spPr bwMode="gray">
              <a:xfrm>
                <a:off x="384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9" name="Line 78"/>
              <p:cNvSpPr>
                <a:spLocks noChangeShapeType="1"/>
              </p:cNvSpPr>
              <p:nvPr userDrawn="1"/>
            </p:nvSpPr>
            <p:spPr bwMode="gray">
              <a:xfrm>
                <a:off x="393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0" name="Line 79"/>
              <p:cNvSpPr>
                <a:spLocks noChangeShapeType="1"/>
              </p:cNvSpPr>
              <p:nvPr userDrawn="1"/>
            </p:nvSpPr>
            <p:spPr bwMode="gray">
              <a:xfrm>
                <a:off x="4025"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1" name="Line 80"/>
              <p:cNvSpPr>
                <a:spLocks noChangeShapeType="1"/>
              </p:cNvSpPr>
              <p:nvPr userDrawn="1"/>
            </p:nvSpPr>
            <p:spPr bwMode="gray">
              <a:xfrm>
                <a:off x="4116"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2" name="Line 81"/>
              <p:cNvSpPr>
                <a:spLocks noChangeShapeType="1"/>
              </p:cNvSpPr>
              <p:nvPr userDrawn="1"/>
            </p:nvSpPr>
            <p:spPr bwMode="gray">
              <a:xfrm>
                <a:off x="420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3" name="Line 82"/>
              <p:cNvSpPr>
                <a:spLocks noChangeShapeType="1"/>
              </p:cNvSpPr>
              <p:nvPr userDrawn="1"/>
            </p:nvSpPr>
            <p:spPr bwMode="gray">
              <a:xfrm>
                <a:off x="429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4" name="Line 83"/>
              <p:cNvSpPr>
                <a:spLocks noChangeShapeType="1"/>
              </p:cNvSpPr>
              <p:nvPr userDrawn="1"/>
            </p:nvSpPr>
            <p:spPr bwMode="gray">
              <a:xfrm>
                <a:off x="438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5" name="Line 84"/>
              <p:cNvSpPr>
                <a:spLocks noChangeShapeType="1"/>
              </p:cNvSpPr>
              <p:nvPr userDrawn="1"/>
            </p:nvSpPr>
            <p:spPr bwMode="gray">
              <a:xfrm>
                <a:off x="447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6" name="Line 85"/>
              <p:cNvSpPr>
                <a:spLocks noChangeShapeType="1"/>
              </p:cNvSpPr>
              <p:nvPr userDrawn="1"/>
            </p:nvSpPr>
            <p:spPr bwMode="gray">
              <a:xfrm>
                <a:off x="456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7" name="Line 86"/>
              <p:cNvSpPr>
                <a:spLocks noChangeShapeType="1"/>
              </p:cNvSpPr>
              <p:nvPr userDrawn="1"/>
            </p:nvSpPr>
            <p:spPr bwMode="gray">
              <a:xfrm>
                <a:off x="466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8" name="Line 87"/>
              <p:cNvSpPr>
                <a:spLocks noChangeShapeType="1"/>
              </p:cNvSpPr>
              <p:nvPr userDrawn="1"/>
            </p:nvSpPr>
            <p:spPr bwMode="gray">
              <a:xfrm>
                <a:off x="475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9" name="Line 88"/>
              <p:cNvSpPr>
                <a:spLocks noChangeShapeType="1"/>
              </p:cNvSpPr>
              <p:nvPr userDrawn="1"/>
            </p:nvSpPr>
            <p:spPr bwMode="gray">
              <a:xfrm>
                <a:off x="484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0" name="Line 89"/>
              <p:cNvSpPr>
                <a:spLocks noChangeShapeType="1"/>
              </p:cNvSpPr>
              <p:nvPr userDrawn="1"/>
            </p:nvSpPr>
            <p:spPr bwMode="gray">
              <a:xfrm>
                <a:off x="493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1" name="Line 90"/>
              <p:cNvSpPr>
                <a:spLocks noChangeShapeType="1"/>
              </p:cNvSpPr>
              <p:nvPr userDrawn="1"/>
            </p:nvSpPr>
            <p:spPr bwMode="gray">
              <a:xfrm>
                <a:off x="502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2" name="Line 91"/>
              <p:cNvSpPr>
                <a:spLocks noChangeShapeType="1"/>
              </p:cNvSpPr>
              <p:nvPr userDrawn="1"/>
            </p:nvSpPr>
            <p:spPr bwMode="gray">
              <a:xfrm>
                <a:off x="511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3" name="Line 92"/>
              <p:cNvSpPr>
                <a:spLocks noChangeShapeType="1"/>
              </p:cNvSpPr>
              <p:nvPr userDrawn="1"/>
            </p:nvSpPr>
            <p:spPr bwMode="gray">
              <a:xfrm>
                <a:off x="520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4" name="Line 93"/>
              <p:cNvSpPr>
                <a:spLocks noChangeShapeType="1"/>
              </p:cNvSpPr>
              <p:nvPr userDrawn="1"/>
            </p:nvSpPr>
            <p:spPr bwMode="gray">
              <a:xfrm>
                <a:off x="5295"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5" name="Line 94"/>
              <p:cNvSpPr>
                <a:spLocks noChangeShapeType="1"/>
              </p:cNvSpPr>
              <p:nvPr userDrawn="1"/>
            </p:nvSpPr>
            <p:spPr bwMode="gray">
              <a:xfrm>
                <a:off x="5386"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6" name="Line 95"/>
              <p:cNvSpPr>
                <a:spLocks noChangeShapeType="1"/>
              </p:cNvSpPr>
              <p:nvPr userDrawn="1"/>
            </p:nvSpPr>
            <p:spPr bwMode="gray">
              <a:xfrm>
                <a:off x="547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7" name="Line 96"/>
              <p:cNvSpPr>
                <a:spLocks noChangeShapeType="1"/>
              </p:cNvSpPr>
              <p:nvPr userDrawn="1"/>
            </p:nvSpPr>
            <p:spPr bwMode="gray">
              <a:xfrm>
                <a:off x="556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8" name="Line 97"/>
              <p:cNvSpPr>
                <a:spLocks noChangeShapeType="1"/>
              </p:cNvSpPr>
              <p:nvPr userDrawn="1"/>
            </p:nvSpPr>
            <p:spPr bwMode="gray">
              <a:xfrm>
                <a:off x="565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9" name="Line 98"/>
              <p:cNvSpPr>
                <a:spLocks noChangeShapeType="1"/>
              </p:cNvSpPr>
              <p:nvPr userDrawn="1"/>
            </p:nvSpPr>
            <p:spPr bwMode="gray">
              <a:xfrm>
                <a:off x="574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0" name="Line 99"/>
              <p:cNvSpPr>
                <a:spLocks noChangeShapeType="1"/>
              </p:cNvSpPr>
              <p:nvPr userDrawn="1"/>
            </p:nvSpPr>
            <p:spPr bwMode="gray">
              <a:xfrm>
                <a:off x="39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1" name="Line 100"/>
              <p:cNvSpPr>
                <a:spLocks noChangeShapeType="1"/>
              </p:cNvSpPr>
              <p:nvPr userDrawn="1"/>
            </p:nvSpPr>
            <p:spPr bwMode="gray">
              <a:xfrm>
                <a:off x="584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2" name="Line 99"/>
              <p:cNvSpPr>
                <a:spLocks noChangeShapeType="1"/>
              </p:cNvSpPr>
              <p:nvPr userDrawn="1"/>
            </p:nvSpPr>
            <p:spPr bwMode="gray">
              <a:xfrm>
                <a:off x="593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3" name="Line 99"/>
              <p:cNvSpPr>
                <a:spLocks noChangeShapeType="1"/>
              </p:cNvSpPr>
              <p:nvPr userDrawn="1"/>
            </p:nvSpPr>
            <p:spPr bwMode="gray">
              <a:xfrm>
                <a:off x="602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4" name="Line 99"/>
              <p:cNvSpPr>
                <a:spLocks noChangeShapeType="1"/>
              </p:cNvSpPr>
              <p:nvPr userDrawn="1"/>
            </p:nvSpPr>
            <p:spPr bwMode="gray">
              <a:xfrm>
                <a:off x="611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5" name="Line 99"/>
              <p:cNvSpPr>
                <a:spLocks noChangeShapeType="1"/>
              </p:cNvSpPr>
              <p:nvPr userDrawn="1"/>
            </p:nvSpPr>
            <p:spPr bwMode="gray">
              <a:xfrm>
                <a:off x="620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6" name="Line 99"/>
              <p:cNvSpPr>
                <a:spLocks noChangeShapeType="1"/>
              </p:cNvSpPr>
              <p:nvPr userDrawn="1"/>
            </p:nvSpPr>
            <p:spPr bwMode="gray">
              <a:xfrm>
                <a:off x="629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7" name="Line 70"/>
              <p:cNvSpPr>
                <a:spLocks noChangeShapeType="1"/>
              </p:cNvSpPr>
              <p:nvPr userDrawn="1"/>
            </p:nvSpPr>
            <p:spPr bwMode="gray">
              <a:xfrm>
                <a:off x="311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sp>
          <p:nvSpPr>
            <p:cNvPr id="15" name="Rectangle 104"/>
            <p:cNvSpPr>
              <a:spLocks noChangeArrowheads="1"/>
            </p:cNvSpPr>
            <p:nvPr userDrawn="1"/>
          </p:nvSpPr>
          <p:spPr bwMode="gray">
            <a:xfrm>
              <a:off x="198089" y="1153839"/>
              <a:ext cx="9505951" cy="5038610"/>
            </a:xfrm>
            <a:prstGeom prst="rect">
              <a:avLst/>
            </a:prstGeom>
            <a:noFill/>
            <a:ln w="63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latin typeface="Meiryo UI" panose="020B0604030504040204" pitchFamily="50" charset="-128"/>
              </a:endParaRPr>
            </a:p>
          </p:txBody>
        </p:sp>
        <p:grpSp>
          <p:nvGrpSpPr>
            <p:cNvPr id="16" name="グループ化 15"/>
            <p:cNvGrpSpPr/>
            <p:nvPr userDrawn="1"/>
          </p:nvGrpSpPr>
          <p:grpSpPr bwMode="gray">
            <a:xfrm>
              <a:off x="198089" y="1295486"/>
              <a:ext cx="9504000" cy="4897176"/>
              <a:chOff x="198089" y="1295486"/>
              <a:chExt cx="9504000" cy="4897176"/>
            </a:xfrm>
          </p:grpSpPr>
          <p:sp>
            <p:nvSpPr>
              <p:cNvPr id="17" name="Line 4"/>
              <p:cNvSpPr>
                <a:spLocks noChangeShapeType="1"/>
              </p:cNvSpPr>
              <p:nvPr userDrawn="1"/>
            </p:nvSpPr>
            <p:spPr bwMode="gray">
              <a:xfrm>
                <a:off x="198089" y="6192662"/>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8" name="Line 5"/>
              <p:cNvSpPr>
                <a:spLocks noChangeShapeType="1"/>
              </p:cNvSpPr>
              <p:nvPr userDrawn="1"/>
            </p:nvSpPr>
            <p:spPr bwMode="gray">
              <a:xfrm>
                <a:off x="198089" y="604864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9" name="Line 6"/>
              <p:cNvSpPr>
                <a:spLocks noChangeShapeType="1"/>
              </p:cNvSpPr>
              <p:nvPr userDrawn="1"/>
            </p:nvSpPr>
            <p:spPr bwMode="gray">
              <a:xfrm>
                <a:off x="198089" y="590460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0" name="Line 7"/>
              <p:cNvSpPr>
                <a:spLocks noChangeShapeType="1"/>
              </p:cNvSpPr>
              <p:nvPr userDrawn="1"/>
            </p:nvSpPr>
            <p:spPr bwMode="gray">
              <a:xfrm>
                <a:off x="198089" y="576057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1" name="Line 8"/>
              <p:cNvSpPr>
                <a:spLocks noChangeShapeType="1"/>
              </p:cNvSpPr>
              <p:nvPr userDrawn="1"/>
            </p:nvSpPr>
            <p:spPr bwMode="gray">
              <a:xfrm>
                <a:off x="198089" y="561653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2" name="Line 9"/>
              <p:cNvSpPr>
                <a:spLocks noChangeShapeType="1"/>
              </p:cNvSpPr>
              <p:nvPr userDrawn="1"/>
            </p:nvSpPr>
            <p:spPr bwMode="gray">
              <a:xfrm>
                <a:off x="198089" y="547250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3" name="Line 10"/>
              <p:cNvSpPr>
                <a:spLocks noChangeShapeType="1"/>
              </p:cNvSpPr>
              <p:nvPr userDrawn="1"/>
            </p:nvSpPr>
            <p:spPr bwMode="gray">
              <a:xfrm>
                <a:off x="198089" y="532846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4" name="Line 11"/>
              <p:cNvSpPr>
                <a:spLocks noChangeShapeType="1"/>
              </p:cNvSpPr>
              <p:nvPr userDrawn="1"/>
            </p:nvSpPr>
            <p:spPr bwMode="gray">
              <a:xfrm>
                <a:off x="198089" y="518443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5" name="Line 12"/>
              <p:cNvSpPr>
                <a:spLocks noChangeShapeType="1"/>
              </p:cNvSpPr>
              <p:nvPr userDrawn="1"/>
            </p:nvSpPr>
            <p:spPr bwMode="gray">
              <a:xfrm>
                <a:off x="198089" y="504039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6" name="Line 13"/>
              <p:cNvSpPr>
                <a:spLocks noChangeShapeType="1"/>
              </p:cNvSpPr>
              <p:nvPr userDrawn="1"/>
            </p:nvSpPr>
            <p:spPr bwMode="gray">
              <a:xfrm>
                <a:off x="198089" y="489636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7" name="Line 14"/>
              <p:cNvSpPr>
                <a:spLocks noChangeShapeType="1"/>
              </p:cNvSpPr>
              <p:nvPr userDrawn="1"/>
            </p:nvSpPr>
            <p:spPr bwMode="gray">
              <a:xfrm>
                <a:off x="198089" y="475232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8" name="Line 15"/>
              <p:cNvSpPr>
                <a:spLocks noChangeShapeType="1"/>
              </p:cNvSpPr>
              <p:nvPr userDrawn="1"/>
            </p:nvSpPr>
            <p:spPr bwMode="gray">
              <a:xfrm>
                <a:off x="198089" y="460829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9" name="Line 16"/>
              <p:cNvSpPr>
                <a:spLocks noChangeShapeType="1"/>
              </p:cNvSpPr>
              <p:nvPr userDrawn="1"/>
            </p:nvSpPr>
            <p:spPr bwMode="gray">
              <a:xfrm>
                <a:off x="198089" y="446425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0" name="Line 17"/>
              <p:cNvSpPr>
                <a:spLocks noChangeShapeType="1"/>
              </p:cNvSpPr>
              <p:nvPr userDrawn="1"/>
            </p:nvSpPr>
            <p:spPr bwMode="gray">
              <a:xfrm>
                <a:off x="198089" y="432022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1" name="Line 18"/>
              <p:cNvSpPr>
                <a:spLocks noChangeShapeType="1"/>
              </p:cNvSpPr>
              <p:nvPr userDrawn="1"/>
            </p:nvSpPr>
            <p:spPr bwMode="gray">
              <a:xfrm>
                <a:off x="198089" y="417618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2" name="Line 19"/>
              <p:cNvSpPr>
                <a:spLocks noChangeShapeType="1"/>
              </p:cNvSpPr>
              <p:nvPr userDrawn="1"/>
            </p:nvSpPr>
            <p:spPr bwMode="gray">
              <a:xfrm>
                <a:off x="198089" y="403215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3" name="Line 20"/>
              <p:cNvSpPr>
                <a:spLocks noChangeShapeType="1"/>
              </p:cNvSpPr>
              <p:nvPr userDrawn="1"/>
            </p:nvSpPr>
            <p:spPr bwMode="gray">
              <a:xfrm>
                <a:off x="198089" y="388811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4" name="Line 21"/>
              <p:cNvSpPr>
                <a:spLocks noChangeShapeType="1"/>
              </p:cNvSpPr>
              <p:nvPr userDrawn="1"/>
            </p:nvSpPr>
            <p:spPr bwMode="gray">
              <a:xfrm>
                <a:off x="198089" y="374408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5" name="Line 22"/>
              <p:cNvSpPr>
                <a:spLocks noChangeShapeType="1"/>
              </p:cNvSpPr>
              <p:nvPr userDrawn="1"/>
            </p:nvSpPr>
            <p:spPr bwMode="gray">
              <a:xfrm>
                <a:off x="198089" y="360004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6" name="Line 23"/>
              <p:cNvSpPr>
                <a:spLocks noChangeShapeType="1"/>
              </p:cNvSpPr>
              <p:nvPr userDrawn="1"/>
            </p:nvSpPr>
            <p:spPr bwMode="gray">
              <a:xfrm>
                <a:off x="198089" y="345601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7" name="Line 24"/>
              <p:cNvSpPr>
                <a:spLocks noChangeShapeType="1"/>
              </p:cNvSpPr>
              <p:nvPr userDrawn="1"/>
            </p:nvSpPr>
            <p:spPr bwMode="gray">
              <a:xfrm>
                <a:off x="198089" y="331197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8" name="Line 25"/>
              <p:cNvSpPr>
                <a:spLocks noChangeShapeType="1"/>
              </p:cNvSpPr>
              <p:nvPr userDrawn="1"/>
            </p:nvSpPr>
            <p:spPr bwMode="gray">
              <a:xfrm>
                <a:off x="198089" y="316794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9" name="Line 26"/>
              <p:cNvSpPr>
                <a:spLocks noChangeShapeType="1"/>
              </p:cNvSpPr>
              <p:nvPr userDrawn="1"/>
            </p:nvSpPr>
            <p:spPr bwMode="gray">
              <a:xfrm>
                <a:off x="198089" y="302390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0" name="Line 28"/>
              <p:cNvSpPr>
                <a:spLocks noChangeShapeType="1"/>
              </p:cNvSpPr>
              <p:nvPr userDrawn="1"/>
            </p:nvSpPr>
            <p:spPr bwMode="gray">
              <a:xfrm>
                <a:off x="198089" y="287987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1" name="Line 29"/>
              <p:cNvSpPr>
                <a:spLocks noChangeShapeType="1"/>
              </p:cNvSpPr>
              <p:nvPr userDrawn="1"/>
            </p:nvSpPr>
            <p:spPr bwMode="gray">
              <a:xfrm>
                <a:off x="198089" y="273583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2" name="Line 30"/>
              <p:cNvSpPr>
                <a:spLocks noChangeShapeType="1"/>
              </p:cNvSpPr>
              <p:nvPr userDrawn="1"/>
            </p:nvSpPr>
            <p:spPr bwMode="gray">
              <a:xfrm>
                <a:off x="198089" y="259180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3" name="Line 31"/>
              <p:cNvSpPr>
                <a:spLocks noChangeShapeType="1"/>
              </p:cNvSpPr>
              <p:nvPr userDrawn="1"/>
            </p:nvSpPr>
            <p:spPr bwMode="gray">
              <a:xfrm>
                <a:off x="198089" y="244776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4" name="Line 32"/>
              <p:cNvSpPr>
                <a:spLocks noChangeShapeType="1"/>
              </p:cNvSpPr>
              <p:nvPr userDrawn="1"/>
            </p:nvSpPr>
            <p:spPr bwMode="gray">
              <a:xfrm>
                <a:off x="198089" y="230373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5" name="Line 33"/>
              <p:cNvSpPr>
                <a:spLocks noChangeShapeType="1"/>
              </p:cNvSpPr>
              <p:nvPr userDrawn="1"/>
            </p:nvSpPr>
            <p:spPr bwMode="gray">
              <a:xfrm>
                <a:off x="198089" y="215969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6" name="Line 34"/>
              <p:cNvSpPr>
                <a:spLocks noChangeShapeType="1"/>
              </p:cNvSpPr>
              <p:nvPr userDrawn="1"/>
            </p:nvSpPr>
            <p:spPr bwMode="gray">
              <a:xfrm>
                <a:off x="198089" y="201566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7" name="Line 35"/>
              <p:cNvSpPr>
                <a:spLocks noChangeShapeType="1"/>
              </p:cNvSpPr>
              <p:nvPr userDrawn="1"/>
            </p:nvSpPr>
            <p:spPr bwMode="gray">
              <a:xfrm>
                <a:off x="198089" y="187162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8" name="Line 36"/>
              <p:cNvSpPr>
                <a:spLocks noChangeShapeType="1"/>
              </p:cNvSpPr>
              <p:nvPr userDrawn="1"/>
            </p:nvSpPr>
            <p:spPr bwMode="gray">
              <a:xfrm>
                <a:off x="198089" y="172759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9" name="Line 37"/>
              <p:cNvSpPr>
                <a:spLocks noChangeShapeType="1"/>
              </p:cNvSpPr>
              <p:nvPr userDrawn="1"/>
            </p:nvSpPr>
            <p:spPr bwMode="gray">
              <a:xfrm>
                <a:off x="198089" y="158355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0" name="Line 38"/>
              <p:cNvSpPr>
                <a:spLocks noChangeShapeType="1"/>
              </p:cNvSpPr>
              <p:nvPr userDrawn="1"/>
            </p:nvSpPr>
            <p:spPr bwMode="gray">
              <a:xfrm>
                <a:off x="198089" y="143952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1" name="Line 39"/>
              <p:cNvSpPr>
                <a:spLocks noChangeShapeType="1"/>
              </p:cNvSpPr>
              <p:nvPr userDrawn="1"/>
            </p:nvSpPr>
            <p:spPr bwMode="gray">
              <a:xfrm>
                <a:off x="198089" y="129548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grpSp>
      <p:sp>
        <p:nvSpPr>
          <p:cNvPr id="3" name="正方形/長方形 2">
            <a:extLst>
              <a:ext uri="{FF2B5EF4-FFF2-40B4-BE49-F238E27FC236}">
                <a16:creationId xmlns:a16="http://schemas.microsoft.com/office/drawing/2014/main" id="{127B577A-0C51-4A43-A09B-5EA73B4FEEE1}"/>
              </a:ext>
            </a:extLst>
          </p:cNvPr>
          <p:cNvSpPr/>
          <p:nvPr userDrawn="1"/>
        </p:nvSpPr>
        <p:spPr>
          <a:xfrm>
            <a:off x="196138" y="502956"/>
            <a:ext cx="9503995" cy="45719"/>
          </a:xfrm>
          <a:prstGeom prst="rect">
            <a:avLst/>
          </a:prstGeom>
          <a:solidFill>
            <a:schemeClr val="bg1"/>
          </a:solidFill>
          <a:ln>
            <a:noFill/>
          </a:ln>
        </p:spPr>
        <p:txBody>
          <a:bodyPr wrap="square" rtlCol="0" anchor="ctr">
            <a:noAutofit/>
          </a:bodyPr>
          <a:lstStyle/>
          <a:p>
            <a:pPr marL="285750" indent="-285750" algn="l">
              <a:spcAft>
                <a:spcPts val="600"/>
              </a:spcAft>
              <a:buFont typeface="Arial" panose="020B0604020202020204" pitchFamily="34" charset="0"/>
              <a:buChar char="•"/>
            </a:pPr>
            <a:endParaRPr kumimoji="1" lang="ja-JP" altLang="en-US"/>
          </a:p>
        </p:txBody>
      </p:sp>
      <p:sp>
        <p:nvSpPr>
          <p:cNvPr id="119" name="Title Placeholder 1">
            <a:extLst>
              <a:ext uri="{FF2B5EF4-FFF2-40B4-BE49-F238E27FC236}">
                <a16:creationId xmlns:a16="http://schemas.microsoft.com/office/drawing/2014/main" id="{41D6A4AD-AE52-4590-A08B-ABBDC68022D7}"/>
              </a:ext>
            </a:extLst>
          </p:cNvPr>
          <p:cNvSpPr>
            <a:spLocks noGrp="1"/>
          </p:cNvSpPr>
          <p:nvPr>
            <p:ph type="title"/>
          </p:nvPr>
        </p:nvSpPr>
        <p:spPr bwMode="gray">
          <a:xfrm>
            <a:off x="199556" y="136843"/>
            <a:ext cx="9505949" cy="369332"/>
          </a:xfrm>
          <a:prstGeom prst="rect">
            <a:avLst/>
          </a:prstGeom>
        </p:spPr>
        <p:txBody>
          <a:bodyPr vert="horz" lIns="36000" tIns="45720" rIns="0" bIns="45720" rtlCol="0" anchor="ctr">
            <a:noAutofit/>
          </a:bodyPr>
          <a:lstStyle/>
          <a:p>
            <a:r>
              <a:rPr lang="ja-JP" altLang="en-US" dirty="0"/>
              <a:t>マスター タイトルの書式設定</a:t>
            </a:r>
            <a:endParaRPr lang="en-US" dirty="0"/>
          </a:p>
        </p:txBody>
      </p:sp>
      <p:sp>
        <p:nvSpPr>
          <p:cNvPr id="121" name="Text Placeholder 2">
            <a:extLst>
              <a:ext uri="{FF2B5EF4-FFF2-40B4-BE49-F238E27FC236}">
                <a16:creationId xmlns:a16="http://schemas.microsoft.com/office/drawing/2014/main" id="{03DB7148-378E-431D-B12B-3DB0A3DF03C1}"/>
              </a:ext>
            </a:extLst>
          </p:cNvPr>
          <p:cNvSpPr>
            <a:spLocks noGrp="1"/>
          </p:cNvSpPr>
          <p:nvPr>
            <p:ph type="body" idx="1"/>
          </p:nvPr>
        </p:nvSpPr>
        <p:spPr bwMode="gray">
          <a:xfrm>
            <a:off x="199556" y="586800"/>
            <a:ext cx="9505949" cy="644295"/>
          </a:xfrm>
          <a:prstGeom prst="rect">
            <a:avLst/>
          </a:prstGeom>
        </p:spPr>
        <p:txBody>
          <a:bodyPr vert="horz" lIns="36000" tIns="45720" rIns="0" bIns="45720" rtlCol="0">
            <a:noAutofit/>
          </a:bodyPr>
          <a:lstStyle/>
          <a:p>
            <a:pPr lvl="0"/>
            <a:r>
              <a:rPr lang="ja-JP" altLang="en-US" dirty="0"/>
              <a:t>マスター テキストの書式設定</a:t>
            </a:r>
          </a:p>
          <a:p>
            <a:pPr lvl="0"/>
            <a:r>
              <a:rPr lang="ja-JP" altLang="en-US" dirty="0"/>
              <a:t>第 </a:t>
            </a:r>
            <a:r>
              <a:rPr lang="en-US" altLang="ja-JP" dirty="0"/>
              <a:t>2 </a:t>
            </a:r>
            <a:r>
              <a:rPr lang="ja-JP" altLang="en-US" dirty="0"/>
              <a:t>レベル</a:t>
            </a:r>
            <a:endParaRPr lang="en-US" dirty="0"/>
          </a:p>
        </p:txBody>
      </p:sp>
      <p:cxnSp>
        <p:nvCxnSpPr>
          <p:cNvPr id="5" name="直線コネクタ 4">
            <a:extLst>
              <a:ext uri="{FF2B5EF4-FFF2-40B4-BE49-F238E27FC236}">
                <a16:creationId xmlns:a16="http://schemas.microsoft.com/office/drawing/2014/main" id="{F15C0374-29FA-453C-9B81-795EEEB6B91C}"/>
              </a:ext>
            </a:extLst>
          </p:cNvPr>
          <p:cNvCxnSpPr>
            <a:cxnSpLocks/>
          </p:cNvCxnSpPr>
          <p:nvPr userDrawn="1"/>
        </p:nvCxnSpPr>
        <p:spPr>
          <a:xfrm>
            <a:off x="198089" y="529512"/>
            <a:ext cx="95020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27191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9" r:id="rId5"/>
    <p:sldLayoutId id="2147483678" r:id="rId6"/>
    <p:sldLayoutId id="2147483676" r:id="rId7"/>
    <p:sldLayoutId id="2147483677" r:id="rId8"/>
    <p:sldLayoutId id="2147483680" r:id="rId9"/>
  </p:sldLayoutIdLst>
  <p:hf sldNum="0" hdr="0" ftr="0" dt="0"/>
  <p:txStyles>
    <p:titleStyle>
      <a:lvl1pPr algn="l" defTabSz="914400" rtl="0" eaLnBrk="1" latinLnBrk="0" hangingPunct="1">
        <a:lnSpc>
          <a:spcPct val="90000"/>
        </a:lnSpc>
        <a:spcBef>
          <a:spcPct val="0"/>
        </a:spcBef>
        <a:buNone/>
        <a:defRPr kumimoji="1" sz="20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kumimoji="1" sz="18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6">
          <p15:clr>
            <a:srgbClr val="F26B43"/>
          </p15:clr>
        </p15:guide>
        <p15:guide id="2" pos="3120">
          <p15:clr>
            <a:srgbClr val="F26B43"/>
          </p15:clr>
        </p15:guide>
        <p15:guide id="3" pos="126">
          <p15:clr>
            <a:srgbClr val="F26B43"/>
          </p15:clr>
        </p15:guide>
        <p15:guide id="4" pos="6114">
          <p15:clr>
            <a:srgbClr val="F26B43"/>
          </p15:clr>
        </p15:guide>
        <p15:guide id="5" orient="horz" pos="369">
          <p15:clr>
            <a:srgbClr val="F26B43"/>
          </p15:clr>
        </p15:guide>
        <p15:guide id="6" orient="horz" pos="780">
          <p15:clr>
            <a:srgbClr val="F26B43"/>
          </p15:clr>
        </p15:guide>
        <p15:guide id="7" orient="horz" pos="3959">
          <p15:clr>
            <a:srgbClr val="F26B43"/>
          </p15:clr>
        </p15:guide>
        <p15:guide id="8" orient="horz" pos="40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a:xfrm>
            <a:off x="200025" y="2168860"/>
            <a:ext cx="9433495" cy="3168352"/>
          </a:xfrm>
        </p:spPr>
        <p:txBody>
          <a:bodyPr>
            <a:normAutofit/>
          </a:bodyPr>
          <a:lstStyle/>
          <a:p>
            <a:r>
              <a:rPr lang="ja-JP" altLang="ja-JP" sz="3200" dirty="0"/>
              <a:t>高齢者の適切なケアとシーティング</a:t>
            </a:r>
            <a:br>
              <a:rPr lang="en-US" altLang="ja-JP" sz="3200" dirty="0"/>
            </a:br>
            <a:r>
              <a:rPr lang="ja-JP" altLang="en-US" sz="3200" dirty="0"/>
              <a:t>（講義編）</a:t>
            </a:r>
            <a:br>
              <a:rPr lang="en-US" altLang="ja-JP" sz="3200" dirty="0"/>
            </a:br>
            <a:br>
              <a:rPr lang="en-US" altLang="ja-JP" sz="3200" dirty="0"/>
            </a:br>
            <a:br>
              <a:rPr lang="en-US" altLang="ja-JP" sz="3200" dirty="0"/>
            </a:br>
            <a:endParaRPr kumimoji="1" lang="ja-JP" altLang="en-US" sz="3200" dirty="0"/>
          </a:p>
        </p:txBody>
      </p:sp>
      <p:sp>
        <p:nvSpPr>
          <p:cNvPr id="12" name="四角形: 角を丸くする 11">
            <a:extLst>
              <a:ext uri="{FF2B5EF4-FFF2-40B4-BE49-F238E27FC236}">
                <a16:creationId xmlns:a16="http://schemas.microsoft.com/office/drawing/2014/main" id="{A064CA78-07D7-4E15-A6FF-E2903267BE70}"/>
              </a:ext>
            </a:extLst>
          </p:cNvPr>
          <p:cNvSpPr/>
          <p:nvPr/>
        </p:nvSpPr>
        <p:spPr>
          <a:xfrm>
            <a:off x="1629529" y="4526848"/>
            <a:ext cx="6574486" cy="1242412"/>
          </a:xfrm>
          <a:prstGeom prst="roundRect">
            <a:avLst>
              <a:gd name="adj" fmla="val 1093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令和２年度　厚生労働省　老人保健健康増進等事業</a:t>
            </a:r>
          </a:p>
          <a:p>
            <a:pPr algn="ctr"/>
            <a:r>
              <a:rPr kumimoji="1" lang="ja-JP" altLang="en-US" sz="1100" dirty="0">
                <a:solidFill>
                  <a:schemeClr val="tx1"/>
                </a:solidFill>
                <a:latin typeface="Meiryo UI" panose="020B0604030504040204" pitchFamily="50" charset="-128"/>
                <a:ea typeface="Meiryo UI" panose="020B0604030504040204" pitchFamily="50" charset="-128"/>
              </a:rPr>
              <a:t>「車椅子における座位保持等と身体拘束との関係についての調査研究」</a:t>
            </a:r>
          </a:p>
          <a:p>
            <a:pPr algn="ctr">
              <a:lnSpc>
                <a:spcPts val="500"/>
              </a:lnSpc>
            </a:pP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dirty="0">
                <a:solidFill>
                  <a:schemeClr val="tx1"/>
                </a:solidFill>
                <a:latin typeface="Meiryo UI" panose="020B0604030504040204" pitchFamily="50" charset="-128"/>
                <a:ea typeface="Meiryo UI" panose="020B0604030504040204" pitchFamily="50" charset="-128"/>
              </a:rPr>
              <a:t>高齢者の適切なケアとシーティングに係る検討委員会</a:t>
            </a:r>
            <a:endParaRPr kumimoji="1" lang="en-US" altLang="ja-JP" dirty="0">
              <a:solidFill>
                <a:schemeClr val="tx1"/>
              </a:solidFill>
              <a:latin typeface="Meiryo UI" panose="020B0604030504040204" pitchFamily="50" charset="-128"/>
              <a:ea typeface="Meiryo UI" panose="020B0604030504040204" pitchFamily="50" charset="-128"/>
            </a:endParaRPr>
          </a:p>
          <a:p>
            <a:pPr algn="ctr">
              <a:lnSpc>
                <a:spcPts val="500"/>
              </a:lnSpc>
            </a:pPr>
            <a:endParaRPr kumimoji="1" lang="en-US" altLang="ja-JP" dirty="0">
              <a:solidFill>
                <a:schemeClr val="tx1"/>
              </a:solidFill>
              <a:latin typeface="Meiryo UI" panose="020B0604030504040204" pitchFamily="50" charset="-128"/>
              <a:ea typeface="Meiryo UI" panose="020B0604030504040204" pitchFamily="50" charset="-128"/>
            </a:endParaRPr>
          </a:p>
          <a:p>
            <a:pPr algn="ctr">
              <a:lnSpc>
                <a:spcPts val="500"/>
              </a:lnSpc>
            </a:pP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dirty="0">
                <a:solidFill>
                  <a:schemeClr val="tx1"/>
                </a:solidFill>
                <a:latin typeface="Meiryo UI" panose="020B0604030504040204" pitchFamily="50" charset="-128"/>
                <a:ea typeface="Meiryo UI" panose="020B0604030504040204" pitchFamily="50" charset="-128"/>
              </a:rPr>
              <a:t>令和</a:t>
            </a:r>
            <a:r>
              <a:rPr kumimoji="1" lang="en-US" altLang="ja-JP" dirty="0">
                <a:solidFill>
                  <a:schemeClr val="tx1"/>
                </a:solidFill>
                <a:latin typeface="Meiryo UI" panose="020B0604030504040204" pitchFamily="50" charset="-128"/>
                <a:ea typeface="Meiryo UI" panose="020B0604030504040204" pitchFamily="50" charset="-128"/>
              </a:rPr>
              <a:t>3</a:t>
            </a:r>
            <a:r>
              <a:rPr kumimoji="1" lang="ja-JP" altLang="en-US" dirty="0">
                <a:solidFill>
                  <a:schemeClr val="tx1"/>
                </a:solidFill>
                <a:latin typeface="Meiryo UI" panose="020B0604030504040204" pitchFamily="50" charset="-128"/>
                <a:ea typeface="Meiryo UI" panose="020B0604030504040204" pitchFamily="50" charset="-128"/>
              </a:rPr>
              <a:t>年</a:t>
            </a:r>
            <a:r>
              <a:rPr kumimoji="1" lang="en-US" altLang="ja-JP" dirty="0">
                <a:solidFill>
                  <a:schemeClr val="tx1"/>
                </a:solidFill>
                <a:latin typeface="Meiryo UI" panose="020B0604030504040204" pitchFamily="50" charset="-128"/>
                <a:ea typeface="Meiryo UI" panose="020B0604030504040204" pitchFamily="50" charset="-128"/>
              </a:rPr>
              <a:t>3</a:t>
            </a:r>
            <a:r>
              <a:rPr kumimoji="1" lang="ja-JP" altLang="en-US" dirty="0">
                <a:solidFill>
                  <a:schemeClr val="tx1"/>
                </a:solidFill>
                <a:latin typeface="Meiryo UI" panose="020B0604030504040204" pitchFamily="50" charset="-128"/>
                <a:ea typeface="Meiryo UI" panose="020B0604030504040204" pitchFamily="50" charset="-128"/>
              </a:rPr>
              <a:t>月</a:t>
            </a:r>
            <a:endParaRPr kumimoji="1"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33536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96A8A7B9-CF42-4BCC-9972-40EA56AFE2A4}"/>
              </a:ext>
            </a:extLst>
          </p:cNvPr>
          <p:cNvSpPr/>
          <p:nvPr/>
        </p:nvSpPr>
        <p:spPr>
          <a:xfrm>
            <a:off x="234479" y="3033014"/>
            <a:ext cx="9436102" cy="1476105"/>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Wingdings" panose="05000000000000000000" pitchFamily="2" charset="2"/>
              <a:buChar char="ü"/>
            </a:pPr>
            <a:r>
              <a:rPr kumimoji="1" lang="ja-JP" altLang="en-US" sz="2400" dirty="0">
                <a:latin typeface="Meiryo UI" panose="020B0604030504040204" pitchFamily="50" charset="-128"/>
                <a:ea typeface="Meiryo UI" panose="020B0604030504040204" pitchFamily="50" charset="-128"/>
              </a:rPr>
              <a:t>施設備品としての車椅子は本来、移動のための手段に用いられ、「座る」ための用具として十分な機能を備えていないことが多い</a:t>
            </a:r>
            <a:endParaRPr kumimoji="1" lang="en-US" altLang="ja-JP" sz="24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r>
              <a:rPr kumimoji="1" lang="ja-JP" altLang="en-US" sz="2400" dirty="0">
                <a:latin typeface="Meiryo UI" panose="020B0604030504040204" pitchFamily="50" charset="-128"/>
                <a:ea typeface="Meiryo UI" panose="020B0604030504040204" pitchFamily="50" charset="-128"/>
              </a:rPr>
              <a:t>このような車椅子に座り続けることは苦痛であるだけでなく、高齢者の</a:t>
            </a:r>
            <a:r>
              <a:rPr kumimoji="1" lang="en-US" altLang="ja-JP" sz="2400" dirty="0">
                <a:latin typeface="Meiryo UI" panose="020B0604030504040204" pitchFamily="50" charset="-128"/>
                <a:ea typeface="Meiryo UI" panose="020B0604030504040204" pitchFamily="50" charset="-128"/>
              </a:rPr>
              <a:t>ADL</a:t>
            </a:r>
            <a:r>
              <a:rPr kumimoji="1" lang="ja-JP" altLang="en-US" sz="2400" dirty="0">
                <a:latin typeface="Meiryo UI" panose="020B0604030504040204" pitchFamily="50" charset="-128"/>
                <a:ea typeface="Meiryo UI" panose="020B0604030504040204" pitchFamily="50" charset="-128"/>
              </a:rPr>
              <a:t>を低下させ、生活の質を下げることになりかねない</a:t>
            </a:r>
          </a:p>
        </p:txBody>
      </p:sp>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ja-JP" altLang="en-US" dirty="0"/>
              <a:t>「椅子に座る」という暮らしの保障</a:t>
            </a:r>
            <a:endParaRPr kumimoji="1" lang="ja-JP" altLang="en-US" dirty="0"/>
          </a:p>
        </p:txBody>
      </p:sp>
      <p:sp>
        <p:nvSpPr>
          <p:cNvPr id="22" name="二等辺三角形 21">
            <a:extLst>
              <a:ext uri="{FF2B5EF4-FFF2-40B4-BE49-F238E27FC236}">
                <a16:creationId xmlns:a16="http://schemas.microsoft.com/office/drawing/2014/main" id="{7CB126DF-59C9-43CF-9ECA-BFFFEA6B1868}"/>
              </a:ext>
            </a:extLst>
          </p:cNvPr>
          <p:cNvSpPr/>
          <p:nvPr/>
        </p:nvSpPr>
        <p:spPr>
          <a:xfrm rot="10800000">
            <a:off x="2600163" y="4597338"/>
            <a:ext cx="4716524" cy="454114"/>
          </a:xfrm>
          <a:prstGeom prst="triangle">
            <a:avLst/>
          </a:prstGeom>
          <a:solidFill>
            <a:schemeClr val="accent4">
              <a:lumMod val="60000"/>
              <a:lumOff val="40000"/>
            </a:schemeClr>
          </a:solidFill>
        </p:spPr>
        <p:txBody>
          <a:bodyPr vert="horz" wrap="square" rtlCol="0" anchor="ctr">
            <a:noAutofit/>
          </a:bodyPr>
          <a:lstStyle/>
          <a:p>
            <a:pPr algn="ctr">
              <a:spcAft>
                <a:spcPts val="600"/>
              </a:spcAft>
            </a:pPr>
            <a:endParaRPr kumimoji="1" lang="ja-JP" altLang="en-US" dirty="0">
              <a:solidFill>
                <a:schemeClr val="bg1"/>
              </a:solidFill>
            </a:endParaRPr>
          </a:p>
        </p:txBody>
      </p:sp>
      <p:grpSp>
        <p:nvGrpSpPr>
          <p:cNvPr id="3" name="グループ化 2">
            <a:extLst>
              <a:ext uri="{FF2B5EF4-FFF2-40B4-BE49-F238E27FC236}">
                <a16:creationId xmlns:a16="http://schemas.microsoft.com/office/drawing/2014/main" id="{9436FC34-73EB-4453-BAA5-9B19E35B83B7}"/>
              </a:ext>
            </a:extLst>
          </p:cNvPr>
          <p:cNvGrpSpPr/>
          <p:nvPr/>
        </p:nvGrpSpPr>
        <p:grpSpPr>
          <a:xfrm>
            <a:off x="197421" y="5085184"/>
            <a:ext cx="9436102" cy="1674757"/>
            <a:chOff x="197421" y="4293109"/>
            <a:chExt cx="9436102" cy="2106806"/>
          </a:xfrm>
        </p:grpSpPr>
        <p:sp>
          <p:nvSpPr>
            <p:cNvPr id="21" name="四角形: 角を丸くする 20">
              <a:extLst>
                <a:ext uri="{FF2B5EF4-FFF2-40B4-BE49-F238E27FC236}">
                  <a16:creationId xmlns:a16="http://schemas.microsoft.com/office/drawing/2014/main" id="{9B07E5D3-7DA6-4708-ABA4-B04ECE780C3F}"/>
                </a:ext>
              </a:extLst>
            </p:cNvPr>
            <p:cNvSpPr/>
            <p:nvPr/>
          </p:nvSpPr>
          <p:spPr>
            <a:xfrm>
              <a:off x="197421" y="4311105"/>
              <a:ext cx="9436102" cy="208881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accent4"/>
                </a:solidFill>
                <a:latin typeface="Meiryo UI" panose="020B0604030504040204" pitchFamily="50" charset="-128"/>
                <a:ea typeface="Meiryo UI" panose="020B0604030504040204" pitchFamily="50" charset="-128"/>
              </a:endParaRPr>
            </a:p>
          </p:txBody>
        </p:sp>
        <p:sp>
          <p:nvSpPr>
            <p:cNvPr id="25" name="四角形: 角を丸くする 24">
              <a:extLst>
                <a:ext uri="{FF2B5EF4-FFF2-40B4-BE49-F238E27FC236}">
                  <a16:creationId xmlns:a16="http://schemas.microsoft.com/office/drawing/2014/main" id="{0997A57E-9327-40A5-A908-FE4C0AC9494A}"/>
                </a:ext>
              </a:extLst>
            </p:cNvPr>
            <p:cNvSpPr/>
            <p:nvPr/>
          </p:nvSpPr>
          <p:spPr>
            <a:xfrm>
              <a:off x="307568" y="4293109"/>
              <a:ext cx="5797556" cy="20888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eiryo UI" panose="020B0604030504040204" pitchFamily="50" charset="-128"/>
                  <a:ea typeface="Meiryo UI" panose="020B0604030504040204" pitchFamily="50" charset="-128"/>
                </a:rPr>
                <a:t>シーティングを実施することによって、</a:t>
              </a:r>
              <a:endParaRPr kumimoji="1" lang="en-US" altLang="ja-JP" sz="2400" dirty="0">
                <a:solidFill>
                  <a:schemeClr val="tx1"/>
                </a:solidFill>
                <a:latin typeface="Meiryo UI" panose="020B0604030504040204" pitchFamily="50" charset="-128"/>
                <a:ea typeface="Meiryo UI" panose="020B0604030504040204" pitchFamily="50" charset="-128"/>
              </a:endParaRPr>
            </a:p>
            <a:p>
              <a:pPr algn="ctr"/>
              <a:r>
                <a:rPr kumimoji="1" lang="ja-JP" altLang="en-US" sz="2400" b="1" dirty="0">
                  <a:solidFill>
                    <a:schemeClr val="accent1"/>
                  </a:solidFill>
                  <a:latin typeface="Meiryo UI" panose="020B0604030504040204" pitchFamily="50" charset="-128"/>
                  <a:ea typeface="Meiryo UI" panose="020B0604030504040204" pitchFamily="50" charset="-128"/>
                </a:rPr>
                <a:t>「椅子に座る」という当たり前の生活を保障できることが期待</a:t>
              </a:r>
              <a:r>
                <a:rPr kumimoji="1" lang="ja-JP" altLang="en-US" sz="2400" dirty="0">
                  <a:solidFill>
                    <a:schemeClr val="tx1"/>
                  </a:solidFill>
                  <a:latin typeface="Meiryo UI" panose="020B0604030504040204" pitchFamily="50" charset="-128"/>
                  <a:ea typeface="Meiryo UI" panose="020B0604030504040204" pitchFamily="50" charset="-128"/>
                </a:rPr>
                <a:t>されます。</a:t>
              </a:r>
              <a:endParaRPr kumimoji="1" lang="en-US" altLang="ja-JP" sz="2400" dirty="0">
                <a:solidFill>
                  <a:schemeClr val="tx1"/>
                </a:solidFill>
                <a:latin typeface="Meiryo UI" panose="020B0604030504040204" pitchFamily="50" charset="-128"/>
                <a:ea typeface="Meiryo UI" panose="020B0604030504040204" pitchFamily="50" charset="-128"/>
              </a:endParaRPr>
            </a:p>
          </p:txBody>
        </p:sp>
      </p:grpSp>
      <p:sp>
        <p:nvSpPr>
          <p:cNvPr id="11" name="正方形/長方形 10">
            <a:extLst>
              <a:ext uri="{FF2B5EF4-FFF2-40B4-BE49-F238E27FC236}">
                <a16:creationId xmlns:a16="http://schemas.microsoft.com/office/drawing/2014/main" id="{EA378345-CFF4-4F4E-8574-EE2653777D1C}"/>
              </a:ext>
            </a:extLst>
          </p:cNvPr>
          <p:cNvSpPr/>
          <p:nvPr/>
        </p:nvSpPr>
        <p:spPr>
          <a:xfrm>
            <a:off x="197420" y="618250"/>
            <a:ext cx="9436102" cy="1811456"/>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Wingdings" panose="05000000000000000000" pitchFamily="2" charset="2"/>
              <a:buChar char="ü"/>
            </a:pPr>
            <a:r>
              <a:rPr kumimoji="1" lang="ja-JP" altLang="en-US" sz="2400" dirty="0">
                <a:latin typeface="Meiryo UI" panose="020B0604030504040204" pitchFamily="50" charset="-128"/>
                <a:ea typeface="Meiryo UI" panose="020B0604030504040204" pitchFamily="50" charset="-128"/>
              </a:rPr>
              <a:t>体幹機能が保たれている場合、食事や作業時、休息時には椅子に座って生活するのが人間の本来の暮らし</a:t>
            </a:r>
            <a:endParaRPr kumimoji="1" lang="en-US" altLang="ja-JP" sz="24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r>
              <a:rPr kumimoji="1" lang="ja-JP" altLang="en-US" sz="2400" dirty="0">
                <a:latin typeface="Meiryo UI" panose="020B0604030504040204" pitchFamily="50" charset="-128"/>
                <a:ea typeface="Meiryo UI" panose="020B0604030504040204" pitchFamily="50" charset="-128"/>
              </a:rPr>
              <a:t>しかし介護現場では、椅子に座ることができるにもかかわらず、歩行</a:t>
            </a:r>
            <a:r>
              <a:rPr kumimoji="1" lang="en-US" altLang="ja-JP" sz="2400" dirty="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能力低下や認知症を理由として、安易に車椅子を常時使用させられている高齢者が見受けられます。</a:t>
            </a:r>
          </a:p>
        </p:txBody>
      </p:sp>
      <p:pic>
        <p:nvPicPr>
          <p:cNvPr id="14" name="Picture 2">
            <a:extLst>
              <a:ext uri="{FF2B5EF4-FFF2-40B4-BE49-F238E27FC236}">
                <a16:creationId xmlns:a16="http://schemas.microsoft.com/office/drawing/2014/main" id="{07067986-7256-49A3-86DB-CE31D4624BD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605446" y="5099490"/>
            <a:ext cx="2470983" cy="149977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二等辺三角形 16">
            <a:extLst>
              <a:ext uri="{FF2B5EF4-FFF2-40B4-BE49-F238E27FC236}">
                <a16:creationId xmlns:a16="http://schemas.microsoft.com/office/drawing/2014/main" id="{56350D54-F6A4-40D4-9FD7-850EAAA01036}"/>
              </a:ext>
            </a:extLst>
          </p:cNvPr>
          <p:cNvSpPr/>
          <p:nvPr/>
        </p:nvSpPr>
        <p:spPr>
          <a:xfrm rot="10800000">
            <a:off x="2600163" y="2517925"/>
            <a:ext cx="4716524" cy="454114"/>
          </a:xfrm>
          <a:prstGeom prst="triangle">
            <a:avLst/>
          </a:prstGeom>
          <a:solidFill>
            <a:schemeClr val="accent4">
              <a:lumMod val="60000"/>
              <a:lumOff val="40000"/>
            </a:schemeClr>
          </a:solidFill>
        </p:spPr>
        <p:txBody>
          <a:bodyPr vert="horz" wrap="square" rtlCol="0" anchor="ctr">
            <a:noAutofit/>
          </a:bodyPr>
          <a:lstStyle/>
          <a:p>
            <a:pPr algn="ctr">
              <a:spcAft>
                <a:spcPts val="600"/>
              </a:spcAft>
            </a:pPr>
            <a:endParaRPr kumimoji="1" lang="ja-JP" altLang="en-US" dirty="0">
              <a:solidFill>
                <a:schemeClr val="bg1"/>
              </a:solidFill>
            </a:endParaRPr>
          </a:p>
        </p:txBody>
      </p:sp>
    </p:spTree>
    <p:extLst>
      <p:ext uri="{BB962C8B-B14F-4D97-AF65-F5344CB8AC3E}">
        <p14:creationId xmlns:p14="http://schemas.microsoft.com/office/powerpoint/2010/main" val="3285540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ja-JP" altLang="en-US" dirty="0"/>
              <a:t>シーティングの対象となる高齢者像</a:t>
            </a:r>
            <a:endParaRPr kumimoji="1" lang="ja-JP" altLang="en-US" dirty="0"/>
          </a:p>
        </p:txBody>
      </p:sp>
      <p:sp>
        <p:nvSpPr>
          <p:cNvPr id="5" name="テキスト プレースホルダー 2">
            <a:extLst>
              <a:ext uri="{FF2B5EF4-FFF2-40B4-BE49-F238E27FC236}">
                <a16:creationId xmlns:a16="http://schemas.microsoft.com/office/drawing/2014/main" id="{7B443AF8-5556-4FF7-8A3A-C6716A31F258}"/>
              </a:ext>
            </a:extLst>
          </p:cNvPr>
          <p:cNvSpPr txBox="1">
            <a:spLocks/>
          </p:cNvSpPr>
          <p:nvPr/>
        </p:nvSpPr>
        <p:spPr>
          <a:xfrm>
            <a:off x="202630" y="595536"/>
            <a:ext cx="9505950" cy="640364"/>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高齢者が適切な姿勢をとることが難しくなる原因は様々であることから、個別の状態に応じて適切なケアをすることが重要です。</a:t>
            </a:r>
          </a:p>
        </p:txBody>
      </p:sp>
      <p:sp>
        <p:nvSpPr>
          <p:cNvPr id="11" name="四角形: 角を丸くする 10">
            <a:extLst>
              <a:ext uri="{FF2B5EF4-FFF2-40B4-BE49-F238E27FC236}">
                <a16:creationId xmlns:a16="http://schemas.microsoft.com/office/drawing/2014/main" id="{161EE582-3DB4-43FC-9306-BA1831E18F09}"/>
              </a:ext>
            </a:extLst>
          </p:cNvPr>
          <p:cNvSpPr/>
          <p:nvPr/>
        </p:nvSpPr>
        <p:spPr>
          <a:xfrm>
            <a:off x="185594" y="2149048"/>
            <a:ext cx="4142741" cy="1711999"/>
          </a:xfrm>
          <a:prstGeom prst="roundRect">
            <a:avLst/>
          </a:prstGeom>
          <a:noFill/>
          <a:ln>
            <a:solidFill>
              <a:schemeClr val="accent4"/>
            </a:solidFill>
          </a:ln>
        </p:spPr>
        <p:txBody>
          <a:bodyPr wrap="square" rIns="0" rtlCol="0" anchor="ctr">
            <a:noAutofit/>
          </a:bodyPr>
          <a:lstStyle/>
          <a:p>
            <a:pPr marL="285750" indent="-285750">
              <a:buFont typeface="Wingdings" panose="05000000000000000000" pitchFamily="2" charset="2"/>
              <a:buChar char="ü"/>
            </a:pPr>
            <a:r>
              <a:rPr lang="ja-JP" altLang="en-US" sz="2400" b="1" dirty="0">
                <a:solidFill>
                  <a:schemeClr val="accent1"/>
                </a:solidFill>
              </a:rPr>
              <a:t>複数の疾患を有している</a:t>
            </a:r>
            <a:r>
              <a:rPr lang="ja-JP" altLang="en-US" sz="2400" dirty="0"/>
              <a:t>場合が多く</a:t>
            </a:r>
            <a:r>
              <a:rPr lang="en-US" altLang="ja-JP" sz="2400" dirty="0"/>
              <a:t>､</a:t>
            </a:r>
            <a:r>
              <a:rPr lang="ja-JP" altLang="en-US" sz="2400" dirty="0"/>
              <a:t>その症状も多彩</a:t>
            </a:r>
            <a:endParaRPr lang="en-US" altLang="ja-JP" sz="2400" dirty="0"/>
          </a:p>
        </p:txBody>
      </p:sp>
      <p:sp>
        <p:nvSpPr>
          <p:cNvPr id="14" name="四角形: 角を丸くする 13">
            <a:extLst>
              <a:ext uri="{FF2B5EF4-FFF2-40B4-BE49-F238E27FC236}">
                <a16:creationId xmlns:a16="http://schemas.microsoft.com/office/drawing/2014/main" id="{CAF5B668-65D2-4DA4-A3F0-041099303B90}"/>
              </a:ext>
            </a:extLst>
          </p:cNvPr>
          <p:cNvSpPr/>
          <p:nvPr/>
        </p:nvSpPr>
        <p:spPr>
          <a:xfrm>
            <a:off x="185594" y="4010349"/>
            <a:ext cx="4142741" cy="2334975"/>
          </a:xfrm>
          <a:prstGeom prst="roundRect">
            <a:avLst/>
          </a:prstGeom>
          <a:noFill/>
          <a:ln>
            <a:solidFill>
              <a:schemeClr val="accent4"/>
            </a:solidFill>
          </a:ln>
        </p:spPr>
        <p:txBody>
          <a:bodyPr wrap="square" rIns="0" rtlCol="0" anchor="ctr">
            <a:noAutofit/>
          </a:bodyPr>
          <a:lstStyle/>
          <a:p>
            <a:pPr marL="285750" indent="-285750">
              <a:buFont typeface="Wingdings" panose="05000000000000000000" pitchFamily="2" charset="2"/>
              <a:buChar char="ü"/>
            </a:pPr>
            <a:r>
              <a:rPr lang="ja-JP" altLang="en-US" sz="2400" dirty="0"/>
              <a:t>椅子・車椅子上の姿勢では、</a:t>
            </a:r>
            <a:r>
              <a:rPr lang="ja-JP" altLang="en-US" sz="2400" b="1" dirty="0">
                <a:solidFill>
                  <a:schemeClr val="accent1"/>
                </a:solidFill>
              </a:rPr>
              <a:t>「骨盤が後傾している、背中が丸まっている、体幹が傾いている、頭部が傾いている」</a:t>
            </a:r>
            <a:r>
              <a:rPr lang="ja-JP" altLang="en-US" sz="2400" dirty="0"/>
              <a:t>という</a:t>
            </a:r>
            <a:r>
              <a:rPr lang="ja-JP" altLang="en-US" sz="2400"/>
              <a:t>座位姿勢がみられる</a:t>
            </a:r>
            <a:endParaRPr lang="ja-JP" altLang="en-US" sz="2400" dirty="0"/>
          </a:p>
        </p:txBody>
      </p:sp>
      <p:sp>
        <p:nvSpPr>
          <p:cNvPr id="15" name="二等辺三角形 14">
            <a:extLst>
              <a:ext uri="{FF2B5EF4-FFF2-40B4-BE49-F238E27FC236}">
                <a16:creationId xmlns:a16="http://schemas.microsoft.com/office/drawing/2014/main" id="{BBB3B4BD-B0AD-4970-BD9E-A9D3C115B7D1}"/>
              </a:ext>
            </a:extLst>
          </p:cNvPr>
          <p:cNvSpPr/>
          <p:nvPr/>
        </p:nvSpPr>
        <p:spPr>
          <a:xfrm rot="5400000">
            <a:off x="3283124" y="3859369"/>
            <a:ext cx="2744429" cy="301965"/>
          </a:xfrm>
          <a:prstGeom prst="triangle">
            <a:avLst/>
          </a:prstGeom>
          <a:solidFill>
            <a:schemeClr val="accent4"/>
          </a:solidFill>
        </p:spPr>
        <p:txBody>
          <a:bodyPr vert="horz" wrap="square" rtlCol="0" anchor="ctr">
            <a:noAutofit/>
          </a:bodyPr>
          <a:lstStyle/>
          <a:p>
            <a:pPr algn="ctr">
              <a:spcAft>
                <a:spcPts val="600"/>
              </a:spcAft>
            </a:pPr>
            <a:endParaRPr kumimoji="1" lang="ja-JP" altLang="en-US" dirty="0">
              <a:solidFill>
                <a:schemeClr val="bg1"/>
              </a:solidFill>
            </a:endParaRPr>
          </a:p>
        </p:txBody>
      </p:sp>
      <p:sp>
        <p:nvSpPr>
          <p:cNvPr id="16" name="四角形: 角を丸くする 15">
            <a:extLst>
              <a:ext uri="{FF2B5EF4-FFF2-40B4-BE49-F238E27FC236}">
                <a16:creationId xmlns:a16="http://schemas.microsoft.com/office/drawing/2014/main" id="{7781829E-4808-45EE-A9F7-DBE5E2EB27B2}"/>
              </a:ext>
            </a:extLst>
          </p:cNvPr>
          <p:cNvSpPr/>
          <p:nvPr/>
        </p:nvSpPr>
        <p:spPr>
          <a:xfrm>
            <a:off x="4953000" y="2149048"/>
            <a:ext cx="4783290" cy="4196276"/>
          </a:xfrm>
          <a:prstGeom prst="roundRect">
            <a:avLst/>
          </a:prstGeom>
          <a:solidFill>
            <a:schemeClr val="accent4">
              <a:lumMod val="20000"/>
              <a:lumOff val="80000"/>
            </a:schemeClr>
          </a:solidFill>
        </p:spPr>
        <p:txBody>
          <a:bodyPr wrap="square" lIns="72000" rIns="72000" rtlCol="0" anchor="ctr">
            <a:noAutofit/>
          </a:bodyPr>
          <a:lstStyle/>
          <a:p>
            <a:pPr marL="342900" indent="-342900">
              <a:lnSpc>
                <a:spcPts val="3500"/>
              </a:lnSpc>
              <a:buFont typeface="Wingdings" panose="05000000000000000000" pitchFamily="2" charset="2"/>
              <a:buChar char="u"/>
            </a:pPr>
            <a:r>
              <a:rPr lang="ja-JP" altLang="en-US" sz="2400" dirty="0"/>
              <a:t>姿勢が傾いている</a:t>
            </a:r>
            <a:r>
              <a:rPr lang="ja-JP" altLang="en-US" sz="2400" b="1" dirty="0">
                <a:solidFill>
                  <a:schemeClr val="accent1"/>
                </a:solidFill>
              </a:rPr>
              <a:t>原因は個々に異なる</a:t>
            </a:r>
          </a:p>
          <a:p>
            <a:pPr marL="342900" indent="-342900">
              <a:lnSpc>
                <a:spcPts val="3500"/>
              </a:lnSpc>
              <a:buFont typeface="Wingdings" panose="05000000000000000000" pitchFamily="2" charset="2"/>
              <a:buChar char="u"/>
            </a:pPr>
            <a:r>
              <a:rPr lang="ja-JP" altLang="en-US" sz="2400" dirty="0"/>
              <a:t>疾患や障害像によってシーティングの実施内容や留意点が全く異なるため、</a:t>
            </a:r>
            <a:r>
              <a:rPr lang="ja-JP" altLang="en-US" sz="2400" b="1" dirty="0">
                <a:solidFill>
                  <a:schemeClr val="accent1"/>
                </a:solidFill>
              </a:rPr>
              <a:t>アセスメントを通して原因を探り、個別ケアとして快適なシーティングを実施する</a:t>
            </a:r>
            <a:r>
              <a:rPr lang="ja-JP" altLang="en-US" sz="2400" dirty="0"/>
              <a:t>ことが重要</a:t>
            </a:r>
          </a:p>
        </p:txBody>
      </p:sp>
      <p:sp>
        <p:nvSpPr>
          <p:cNvPr id="17" name="正方形/長方形 16">
            <a:extLst>
              <a:ext uri="{FF2B5EF4-FFF2-40B4-BE49-F238E27FC236}">
                <a16:creationId xmlns:a16="http://schemas.microsoft.com/office/drawing/2014/main" id="{BF68194A-0EBC-4E11-BA64-003332AC040B}"/>
              </a:ext>
            </a:extLst>
          </p:cNvPr>
          <p:cNvSpPr/>
          <p:nvPr/>
        </p:nvSpPr>
        <p:spPr>
          <a:xfrm>
            <a:off x="206110" y="1520788"/>
            <a:ext cx="4122225" cy="502023"/>
          </a:xfrm>
          <a:prstGeom prst="rect">
            <a:avLst/>
          </a:prstGeom>
          <a:solidFill>
            <a:schemeClr val="accent4"/>
          </a:solidFill>
        </p:spPr>
        <p:txBody>
          <a:bodyPr vert="horz" wrap="square" rtlCol="0" anchor="ctr">
            <a:noAutofit/>
          </a:bodyPr>
          <a:lstStyle/>
          <a:p>
            <a:pPr algn="ctr">
              <a:spcAft>
                <a:spcPts val="600"/>
              </a:spcAft>
            </a:pPr>
            <a:r>
              <a:rPr kumimoji="1" lang="ja-JP" altLang="en-US" sz="2400" dirty="0">
                <a:solidFill>
                  <a:schemeClr val="bg1"/>
                </a:solidFill>
              </a:rPr>
              <a:t>高齢者の特徴</a:t>
            </a:r>
          </a:p>
        </p:txBody>
      </p:sp>
      <p:sp>
        <p:nvSpPr>
          <p:cNvPr id="18" name="正方形/長方形 17">
            <a:extLst>
              <a:ext uri="{FF2B5EF4-FFF2-40B4-BE49-F238E27FC236}">
                <a16:creationId xmlns:a16="http://schemas.microsoft.com/office/drawing/2014/main" id="{9AB0CD0B-4DD2-4D68-B4B3-7524087B30DB}"/>
              </a:ext>
            </a:extLst>
          </p:cNvPr>
          <p:cNvSpPr/>
          <p:nvPr/>
        </p:nvSpPr>
        <p:spPr>
          <a:xfrm>
            <a:off x="4928300" y="1520787"/>
            <a:ext cx="4783290" cy="502023"/>
          </a:xfrm>
          <a:prstGeom prst="rect">
            <a:avLst/>
          </a:prstGeom>
          <a:solidFill>
            <a:schemeClr val="accent4"/>
          </a:solidFill>
        </p:spPr>
        <p:txBody>
          <a:bodyPr vert="horz" wrap="square" rtlCol="0" anchor="ctr">
            <a:noAutofit/>
          </a:bodyPr>
          <a:lstStyle/>
          <a:p>
            <a:pPr algn="ctr">
              <a:spcAft>
                <a:spcPts val="600"/>
              </a:spcAft>
            </a:pPr>
            <a:r>
              <a:rPr kumimoji="1" lang="ja-JP" altLang="en-US" sz="2400" dirty="0">
                <a:solidFill>
                  <a:schemeClr val="bg1"/>
                </a:solidFill>
              </a:rPr>
              <a:t>シーティングの必要性・留意点</a:t>
            </a:r>
          </a:p>
        </p:txBody>
      </p:sp>
    </p:spTree>
    <p:extLst>
      <p:ext uri="{BB962C8B-B14F-4D97-AF65-F5344CB8AC3E}">
        <p14:creationId xmlns:p14="http://schemas.microsoft.com/office/powerpoint/2010/main" val="3072340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ja-JP" altLang="en-US" dirty="0"/>
              <a:t>高齢者ケアにおけるシーティングの目的</a:t>
            </a:r>
            <a:endParaRPr kumimoji="1" lang="ja-JP" altLang="en-US" dirty="0"/>
          </a:p>
        </p:txBody>
      </p:sp>
      <p:graphicFrame>
        <p:nvGraphicFramePr>
          <p:cNvPr id="13" name="表 12">
            <a:extLst>
              <a:ext uri="{FF2B5EF4-FFF2-40B4-BE49-F238E27FC236}">
                <a16:creationId xmlns:a16="http://schemas.microsoft.com/office/drawing/2014/main" id="{F3C11BFE-FC2B-4132-8A8D-B2A8C70F4903}"/>
              </a:ext>
            </a:extLst>
          </p:cNvPr>
          <p:cNvGraphicFramePr>
            <a:graphicFrameLocks noGrp="1"/>
          </p:cNvGraphicFramePr>
          <p:nvPr/>
        </p:nvGraphicFramePr>
        <p:xfrm>
          <a:off x="206110" y="643473"/>
          <a:ext cx="6727110" cy="304800"/>
        </p:xfrm>
        <a:graphic>
          <a:graphicData uri="http://schemas.openxmlformats.org/drawingml/2006/table">
            <a:tbl>
              <a:tblPr firstRow="1" bandRow="1">
                <a:tableStyleId>{5C22544A-7EE6-4342-B048-85BDC9FD1C3A}</a:tableStyleId>
              </a:tblPr>
              <a:tblGrid>
                <a:gridCol w="6727110">
                  <a:extLst>
                    <a:ext uri="{9D8B030D-6E8A-4147-A177-3AD203B41FA5}">
                      <a16:colId xmlns:a16="http://schemas.microsoft.com/office/drawing/2014/main" val="2167884414"/>
                    </a:ext>
                  </a:extLst>
                </a:gridCol>
              </a:tblGrid>
              <a:tr h="288000">
                <a:tc>
                  <a:txBody>
                    <a:bodyPr/>
                    <a:lstStyle/>
                    <a:p>
                      <a:r>
                        <a:rPr kumimoji="1" lang="ja-JP" altLang="en-US" sz="2000" b="1" dirty="0">
                          <a:solidFill>
                            <a:schemeClr val="accent4"/>
                          </a:solidFill>
                        </a:rPr>
                        <a:t>高齢者ケアとしてのシーティングの目的</a:t>
                      </a:r>
                    </a:p>
                  </a:txBody>
                  <a:tcPr marL="180000" marR="0" marT="0" marB="0" anchor="ctr">
                    <a:lnL w="762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149330"/>
                  </a:ext>
                </a:extLst>
              </a:tr>
            </a:tbl>
          </a:graphicData>
        </a:graphic>
      </p:graphicFrame>
      <p:sp>
        <p:nvSpPr>
          <p:cNvPr id="7" name="正方形/長方形 6">
            <a:extLst>
              <a:ext uri="{FF2B5EF4-FFF2-40B4-BE49-F238E27FC236}">
                <a16:creationId xmlns:a16="http://schemas.microsoft.com/office/drawing/2014/main" id="{1C7ABD01-279E-487F-BBDD-A4695308164D}"/>
              </a:ext>
            </a:extLst>
          </p:cNvPr>
          <p:cNvSpPr/>
          <p:nvPr/>
        </p:nvSpPr>
        <p:spPr>
          <a:xfrm>
            <a:off x="1604628" y="5429750"/>
            <a:ext cx="2700000" cy="353358"/>
          </a:xfrm>
          <a:prstGeom prst="rect">
            <a:avLst/>
          </a:prstGeom>
          <a:solidFill>
            <a:schemeClr val="accent4"/>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spcAft>
                <a:spcPts val="600"/>
              </a:spcAft>
            </a:pPr>
            <a:r>
              <a:rPr kumimoji="1" lang="ja-JP" altLang="en-US" sz="2000" b="1" dirty="0"/>
              <a:t>環境因子</a:t>
            </a:r>
            <a:endParaRPr kumimoji="1" lang="en-US" altLang="ja-JP" sz="2000" b="1" dirty="0"/>
          </a:p>
        </p:txBody>
      </p:sp>
      <p:sp>
        <p:nvSpPr>
          <p:cNvPr id="8" name="正方形/長方形 7">
            <a:extLst>
              <a:ext uri="{FF2B5EF4-FFF2-40B4-BE49-F238E27FC236}">
                <a16:creationId xmlns:a16="http://schemas.microsoft.com/office/drawing/2014/main" id="{B3B67C52-D3F1-4470-82C7-0BB8F1CD0AA2}"/>
              </a:ext>
            </a:extLst>
          </p:cNvPr>
          <p:cNvSpPr/>
          <p:nvPr/>
        </p:nvSpPr>
        <p:spPr>
          <a:xfrm>
            <a:off x="3608651" y="2884305"/>
            <a:ext cx="2700000" cy="353358"/>
          </a:xfrm>
          <a:prstGeom prst="rect">
            <a:avLst/>
          </a:prstGeom>
          <a:solidFill>
            <a:schemeClr val="accent4"/>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spcAft>
                <a:spcPts val="600"/>
              </a:spcAft>
            </a:pPr>
            <a:r>
              <a:rPr kumimoji="1" lang="ja-JP" altLang="en-US" sz="2000" b="1"/>
              <a:t>活動</a:t>
            </a:r>
            <a:endParaRPr kumimoji="1" lang="en-US" altLang="ja-JP" sz="2000" b="1" dirty="0"/>
          </a:p>
        </p:txBody>
      </p:sp>
      <p:sp>
        <p:nvSpPr>
          <p:cNvPr id="9" name="正方形/長方形 8">
            <a:extLst>
              <a:ext uri="{FF2B5EF4-FFF2-40B4-BE49-F238E27FC236}">
                <a16:creationId xmlns:a16="http://schemas.microsoft.com/office/drawing/2014/main" id="{4EE9F229-D80C-42DB-9F37-1EB88BC5CCBA}"/>
              </a:ext>
            </a:extLst>
          </p:cNvPr>
          <p:cNvSpPr/>
          <p:nvPr/>
        </p:nvSpPr>
        <p:spPr>
          <a:xfrm>
            <a:off x="5817096" y="5459108"/>
            <a:ext cx="2700000" cy="319898"/>
          </a:xfrm>
          <a:prstGeom prst="rect">
            <a:avLst/>
          </a:prstGeom>
          <a:solidFill>
            <a:schemeClr val="accent4"/>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spcAft>
                <a:spcPts val="600"/>
              </a:spcAft>
            </a:pPr>
            <a:r>
              <a:rPr kumimoji="1" lang="ja-JP" altLang="en-US" sz="2000" b="1" dirty="0"/>
              <a:t>個人因子</a:t>
            </a:r>
            <a:endParaRPr kumimoji="1" lang="en-US" altLang="ja-JP" sz="2000" b="1" dirty="0"/>
          </a:p>
        </p:txBody>
      </p:sp>
      <p:cxnSp>
        <p:nvCxnSpPr>
          <p:cNvPr id="10" name="直線矢印コネクタ 9">
            <a:extLst>
              <a:ext uri="{FF2B5EF4-FFF2-40B4-BE49-F238E27FC236}">
                <a16:creationId xmlns:a16="http://schemas.microsoft.com/office/drawing/2014/main" id="{8949BC93-732B-468A-8BA5-7FA080F5368D}"/>
              </a:ext>
            </a:extLst>
          </p:cNvPr>
          <p:cNvCxnSpPr>
            <a:cxnSpLocks/>
          </p:cNvCxnSpPr>
          <p:nvPr/>
        </p:nvCxnSpPr>
        <p:spPr>
          <a:xfrm>
            <a:off x="3155061" y="3086332"/>
            <a:ext cx="426441"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BDF1CD40-07EA-433C-8FFE-EE3D996D8BFD}"/>
              </a:ext>
            </a:extLst>
          </p:cNvPr>
          <p:cNvCxnSpPr>
            <a:cxnSpLocks/>
          </p:cNvCxnSpPr>
          <p:nvPr/>
        </p:nvCxnSpPr>
        <p:spPr>
          <a:xfrm>
            <a:off x="6317806" y="3086332"/>
            <a:ext cx="42644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D3A38230-7751-458C-A6F5-0E149AAF7F74}"/>
              </a:ext>
            </a:extLst>
          </p:cNvPr>
          <p:cNvSpPr/>
          <p:nvPr/>
        </p:nvSpPr>
        <p:spPr>
          <a:xfrm>
            <a:off x="3608652" y="2240868"/>
            <a:ext cx="2700000" cy="357779"/>
          </a:xfrm>
          <a:prstGeom prst="rect">
            <a:avLst/>
          </a:prstGeom>
          <a:solidFill>
            <a:schemeClr val="accent4"/>
          </a:solidFill>
          <a:ln>
            <a:solidFill>
              <a:schemeClr val="accent4"/>
            </a:solidFill>
          </a:ln>
        </p:spPr>
        <p:txBody>
          <a:bodyPr wrap="square" rtlCol="0" anchor="ctr">
            <a:noAutofit/>
          </a:bodyPr>
          <a:lstStyle/>
          <a:p>
            <a:pPr algn="ctr">
              <a:spcAft>
                <a:spcPts val="600"/>
              </a:spcAft>
            </a:pPr>
            <a:r>
              <a:rPr lang="ja-JP" altLang="en-US" sz="2000" b="1" dirty="0">
                <a:solidFill>
                  <a:schemeClr val="bg1"/>
                </a:solidFill>
              </a:rPr>
              <a:t>健康状態</a:t>
            </a:r>
            <a:endParaRPr lang="en-US" altLang="ja-JP" sz="2000" b="1" dirty="0">
              <a:solidFill>
                <a:schemeClr val="bg1"/>
              </a:solidFill>
            </a:endParaRPr>
          </a:p>
        </p:txBody>
      </p:sp>
      <p:cxnSp>
        <p:nvCxnSpPr>
          <p:cNvPr id="14" name="直線コネクタ 13">
            <a:extLst>
              <a:ext uri="{FF2B5EF4-FFF2-40B4-BE49-F238E27FC236}">
                <a16:creationId xmlns:a16="http://schemas.microsoft.com/office/drawing/2014/main" id="{BB39FB1F-9774-4D2A-96F5-7B50FA45DB8E}"/>
              </a:ext>
            </a:extLst>
          </p:cNvPr>
          <p:cNvCxnSpPr>
            <a:cxnSpLocks/>
          </p:cNvCxnSpPr>
          <p:nvPr/>
        </p:nvCxnSpPr>
        <p:spPr>
          <a:xfrm>
            <a:off x="2954628" y="5249713"/>
            <a:ext cx="4338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508D4F99-F9F6-4ED1-BD95-370A7240EEE7}"/>
              </a:ext>
            </a:extLst>
          </p:cNvPr>
          <p:cNvCxnSpPr>
            <a:cxnSpLocks/>
          </p:cNvCxnSpPr>
          <p:nvPr/>
        </p:nvCxnSpPr>
        <p:spPr>
          <a:xfrm>
            <a:off x="2954628" y="5243084"/>
            <a:ext cx="0" cy="1896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46BA6EDC-D559-43D4-85D6-92FB97906744}"/>
              </a:ext>
            </a:extLst>
          </p:cNvPr>
          <p:cNvCxnSpPr>
            <a:cxnSpLocks/>
            <a:stCxn id="12" idx="2"/>
            <a:endCxn id="8" idx="0"/>
          </p:cNvCxnSpPr>
          <p:nvPr/>
        </p:nvCxnSpPr>
        <p:spPr>
          <a:xfrm flipH="1">
            <a:off x="4958651" y="2598647"/>
            <a:ext cx="1" cy="285658"/>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EF8B5307-8559-48F0-94A3-3702EA9A7267}"/>
              </a:ext>
            </a:extLst>
          </p:cNvPr>
          <p:cNvSpPr/>
          <p:nvPr/>
        </p:nvSpPr>
        <p:spPr>
          <a:xfrm>
            <a:off x="416038" y="4686778"/>
            <a:ext cx="2699999" cy="300476"/>
          </a:xfrm>
          <a:prstGeom prst="rect">
            <a:avLst/>
          </a:prstGeom>
          <a:solidFill>
            <a:schemeClr val="bg1"/>
          </a:solidFill>
          <a:ln>
            <a:solidFill>
              <a:schemeClr val="accent4"/>
            </a:solidFill>
          </a:ln>
        </p:spPr>
        <p:txBody>
          <a:bodyPr wrap="square" rtlCol="0" anchor="ctr">
            <a:noAutofit/>
          </a:bodyPr>
          <a:lstStyle/>
          <a:p>
            <a:pPr algn="ctr">
              <a:lnSpc>
                <a:spcPts val="2200"/>
              </a:lnSpc>
            </a:pPr>
            <a:r>
              <a:rPr kumimoji="1" lang="ja-JP" altLang="en-US" dirty="0"/>
              <a:t>褥瘡予防　など</a:t>
            </a:r>
          </a:p>
        </p:txBody>
      </p:sp>
      <p:sp>
        <p:nvSpPr>
          <p:cNvPr id="19" name="正方形/長方形 18">
            <a:extLst>
              <a:ext uri="{FF2B5EF4-FFF2-40B4-BE49-F238E27FC236}">
                <a16:creationId xmlns:a16="http://schemas.microsoft.com/office/drawing/2014/main" id="{E4A4BB7A-0E07-4DED-8231-EFA91B55AF30}"/>
              </a:ext>
            </a:extLst>
          </p:cNvPr>
          <p:cNvSpPr/>
          <p:nvPr/>
        </p:nvSpPr>
        <p:spPr>
          <a:xfrm>
            <a:off x="420736" y="3652846"/>
            <a:ext cx="2699999" cy="300476"/>
          </a:xfrm>
          <a:prstGeom prst="rect">
            <a:avLst/>
          </a:prstGeom>
          <a:solidFill>
            <a:schemeClr val="bg1"/>
          </a:solidFill>
          <a:ln>
            <a:solidFill>
              <a:schemeClr val="accent4"/>
            </a:solidFill>
          </a:ln>
        </p:spPr>
        <p:txBody>
          <a:bodyPr wrap="square" rtlCol="0" anchor="ctr">
            <a:noAutofit/>
          </a:bodyPr>
          <a:lstStyle/>
          <a:p>
            <a:pPr algn="ctr">
              <a:lnSpc>
                <a:spcPts val="2200"/>
              </a:lnSpc>
            </a:pPr>
            <a:r>
              <a:rPr kumimoji="1" lang="ja-JP" altLang="en-US" dirty="0"/>
              <a:t>消化・排泄機能の改善</a:t>
            </a:r>
          </a:p>
        </p:txBody>
      </p:sp>
      <p:sp>
        <p:nvSpPr>
          <p:cNvPr id="20" name="正方形/長方形 19">
            <a:extLst>
              <a:ext uri="{FF2B5EF4-FFF2-40B4-BE49-F238E27FC236}">
                <a16:creationId xmlns:a16="http://schemas.microsoft.com/office/drawing/2014/main" id="{F6F093CF-5B79-4A77-A849-C1C171260136}"/>
              </a:ext>
            </a:extLst>
          </p:cNvPr>
          <p:cNvSpPr/>
          <p:nvPr/>
        </p:nvSpPr>
        <p:spPr>
          <a:xfrm>
            <a:off x="416040" y="4023607"/>
            <a:ext cx="2699999" cy="627701"/>
          </a:xfrm>
          <a:prstGeom prst="rect">
            <a:avLst/>
          </a:prstGeom>
          <a:solidFill>
            <a:schemeClr val="bg1"/>
          </a:solidFill>
          <a:ln>
            <a:solidFill>
              <a:schemeClr val="accent4"/>
            </a:solidFill>
          </a:ln>
        </p:spPr>
        <p:txBody>
          <a:bodyPr wrap="square" rtlCol="0" anchor="ctr">
            <a:noAutofit/>
          </a:bodyPr>
          <a:lstStyle/>
          <a:p>
            <a:pPr algn="ctr">
              <a:lnSpc>
                <a:spcPts val="1700"/>
              </a:lnSpc>
            </a:pPr>
            <a:r>
              <a:rPr kumimoji="1" lang="ja-JP" altLang="en-US" dirty="0"/>
              <a:t>傍脊柱筋の筋力維持・</a:t>
            </a:r>
            <a:endParaRPr kumimoji="1" lang="en-US" altLang="ja-JP" dirty="0"/>
          </a:p>
          <a:p>
            <a:pPr algn="ctr">
              <a:lnSpc>
                <a:spcPts val="1700"/>
              </a:lnSpc>
            </a:pPr>
            <a:r>
              <a:rPr kumimoji="1" lang="ja-JP" altLang="en-US" dirty="0"/>
              <a:t>強化と姿勢制御</a:t>
            </a:r>
          </a:p>
        </p:txBody>
      </p:sp>
      <p:sp>
        <p:nvSpPr>
          <p:cNvPr id="22" name="正方形/長方形 21">
            <a:extLst>
              <a:ext uri="{FF2B5EF4-FFF2-40B4-BE49-F238E27FC236}">
                <a16:creationId xmlns:a16="http://schemas.microsoft.com/office/drawing/2014/main" id="{09D23217-89F1-4B57-B792-CB5431186D05}"/>
              </a:ext>
            </a:extLst>
          </p:cNvPr>
          <p:cNvSpPr/>
          <p:nvPr/>
        </p:nvSpPr>
        <p:spPr>
          <a:xfrm>
            <a:off x="3608651" y="3292963"/>
            <a:ext cx="2700000" cy="675831"/>
          </a:xfrm>
          <a:prstGeom prst="rect">
            <a:avLst/>
          </a:prstGeom>
          <a:solidFill>
            <a:schemeClr val="bg1"/>
          </a:solidFill>
          <a:ln>
            <a:solidFill>
              <a:schemeClr val="accent4"/>
            </a:solidFill>
          </a:ln>
        </p:spPr>
        <p:txBody>
          <a:bodyPr wrap="square" rtlCol="0" anchor="ctr">
            <a:noAutofit/>
          </a:bodyPr>
          <a:lstStyle/>
          <a:p>
            <a:pPr algn="ctr">
              <a:lnSpc>
                <a:spcPts val="2200"/>
              </a:lnSpc>
            </a:pPr>
            <a:r>
              <a:rPr kumimoji="1" lang="ja-JP" altLang="en-US" dirty="0"/>
              <a:t>日常生活活動の</a:t>
            </a:r>
            <a:endParaRPr kumimoji="1" lang="en-US" altLang="ja-JP" dirty="0"/>
          </a:p>
          <a:p>
            <a:pPr algn="ctr">
              <a:lnSpc>
                <a:spcPts val="2200"/>
              </a:lnSpc>
            </a:pPr>
            <a:r>
              <a:rPr kumimoji="1" lang="ja-JP" altLang="en-US" dirty="0"/>
              <a:t>実用性向上</a:t>
            </a:r>
          </a:p>
        </p:txBody>
      </p:sp>
      <p:sp>
        <p:nvSpPr>
          <p:cNvPr id="23" name="正方形/長方形 22">
            <a:extLst>
              <a:ext uri="{FF2B5EF4-FFF2-40B4-BE49-F238E27FC236}">
                <a16:creationId xmlns:a16="http://schemas.microsoft.com/office/drawing/2014/main" id="{22F0F21B-CF2F-4205-B9E5-FF4E2157B4D5}"/>
              </a:ext>
            </a:extLst>
          </p:cNvPr>
          <p:cNvSpPr/>
          <p:nvPr/>
        </p:nvSpPr>
        <p:spPr>
          <a:xfrm>
            <a:off x="3608651" y="4089611"/>
            <a:ext cx="2700000" cy="675831"/>
          </a:xfrm>
          <a:prstGeom prst="rect">
            <a:avLst/>
          </a:prstGeom>
          <a:solidFill>
            <a:schemeClr val="bg1"/>
          </a:solidFill>
          <a:ln>
            <a:solidFill>
              <a:schemeClr val="accent4"/>
            </a:solidFill>
          </a:ln>
        </p:spPr>
        <p:txBody>
          <a:bodyPr wrap="square" rtlCol="0" anchor="ctr">
            <a:noAutofit/>
          </a:bodyPr>
          <a:lstStyle/>
          <a:p>
            <a:pPr algn="ctr">
              <a:lnSpc>
                <a:spcPts val="2200"/>
              </a:lnSpc>
            </a:pPr>
            <a:r>
              <a:rPr kumimoji="1" lang="ja-JP" altLang="en-US" dirty="0"/>
              <a:t>移動能力の向上</a:t>
            </a:r>
          </a:p>
        </p:txBody>
      </p:sp>
      <p:sp>
        <p:nvSpPr>
          <p:cNvPr id="24" name="正方形/長方形 23">
            <a:extLst>
              <a:ext uri="{FF2B5EF4-FFF2-40B4-BE49-F238E27FC236}">
                <a16:creationId xmlns:a16="http://schemas.microsoft.com/office/drawing/2014/main" id="{D36BB7CD-5D63-480E-9D95-BC8295663660}"/>
              </a:ext>
            </a:extLst>
          </p:cNvPr>
          <p:cNvSpPr/>
          <p:nvPr/>
        </p:nvSpPr>
        <p:spPr>
          <a:xfrm>
            <a:off x="1604628" y="6283519"/>
            <a:ext cx="2700000" cy="400112"/>
          </a:xfrm>
          <a:prstGeom prst="rect">
            <a:avLst/>
          </a:prstGeom>
          <a:solidFill>
            <a:schemeClr val="bg1"/>
          </a:solidFill>
          <a:ln>
            <a:solidFill>
              <a:schemeClr val="accent4"/>
            </a:solidFill>
          </a:ln>
        </p:spPr>
        <p:txBody>
          <a:bodyPr wrap="square" rtlCol="0" anchor="ctr">
            <a:noAutofit/>
          </a:bodyPr>
          <a:lstStyle/>
          <a:p>
            <a:pPr algn="ctr">
              <a:lnSpc>
                <a:spcPts val="2200"/>
              </a:lnSpc>
              <a:spcAft>
                <a:spcPts val="600"/>
              </a:spcAft>
            </a:pPr>
            <a:r>
              <a:rPr lang="ja-JP" altLang="ja-JP" kern="100" dirty="0"/>
              <a:t>介護</a:t>
            </a:r>
            <a:r>
              <a:rPr lang="ja-JP" altLang="en-US" kern="100" dirty="0"/>
              <a:t>支援</a:t>
            </a:r>
            <a:r>
              <a:rPr lang="ja-JP" altLang="ja-JP" kern="100" dirty="0"/>
              <a:t>の</a:t>
            </a:r>
            <a:r>
              <a:rPr lang="ja-JP" altLang="en-US" kern="100" dirty="0"/>
              <a:t>合理化</a:t>
            </a:r>
            <a:endParaRPr lang="ja-JP" altLang="ja-JP"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25" name="正方形/長方形 24">
            <a:extLst>
              <a:ext uri="{FF2B5EF4-FFF2-40B4-BE49-F238E27FC236}">
                <a16:creationId xmlns:a16="http://schemas.microsoft.com/office/drawing/2014/main" id="{6D9F874A-1A5D-4F42-B267-150F258E2B32}"/>
              </a:ext>
            </a:extLst>
          </p:cNvPr>
          <p:cNvSpPr/>
          <p:nvPr/>
        </p:nvSpPr>
        <p:spPr>
          <a:xfrm>
            <a:off x="5817096" y="5841268"/>
            <a:ext cx="2700000" cy="400112"/>
          </a:xfrm>
          <a:prstGeom prst="rect">
            <a:avLst/>
          </a:prstGeom>
          <a:solidFill>
            <a:schemeClr val="bg1"/>
          </a:solidFill>
          <a:ln>
            <a:solidFill>
              <a:schemeClr val="accent4"/>
            </a:solidFill>
          </a:ln>
        </p:spPr>
        <p:txBody>
          <a:bodyPr wrap="square" rtlCol="0" anchor="ctr">
            <a:noAutofit/>
          </a:bodyPr>
          <a:lstStyle/>
          <a:p>
            <a:pPr algn="ctr">
              <a:lnSpc>
                <a:spcPts val="2200"/>
              </a:lnSpc>
              <a:spcAft>
                <a:spcPts val="600"/>
              </a:spcAft>
            </a:pPr>
            <a:r>
              <a:rPr lang="ja-JP" altLang="en-US" kern="100" dirty="0"/>
              <a:t>積極性・</a:t>
            </a:r>
            <a:r>
              <a:rPr lang="ja-JP" altLang="ja-JP" kern="100" dirty="0"/>
              <a:t>意欲の向上</a:t>
            </a:r>
            <a:endParaRPr kumimoji="1" lang="en-US" altLang="ja-JP" dirty="0"/>
          </a:p>
        </p:txBody>
      </p:sp>
      <p:sp>
        <p:nvSpPr>
          <p:cNvPr id="26" name="正方形/長方形 25">
            <a:extLst>
              <a:ext uri="{FF2B5EF4-FFF2-40B4-BE49-F238E27FC236}">
                <a16:creationId xmlns:a16="http://schemas.microsoft.com/office/drawing/2014/main" id="{75FDDAC0-51BD-4D56-A861-9DA8440C66E1}"/>
              </a:ext>
            </a:extLst>
          </p:cNvPr>
          <p:cNvSpPr/>
          <p:nvPr/>
        </p:nvSpPr>
        <p:spPr>
          <a:xfrm>
            <a:off x="6796567" y="3284984"/>
            <a:ext cx="2700000" cy="685488"/>
          </a:xfrm>
          <a:prstGeom prst="rect">
            <a:avLst/>
          </a:prstGeom>
          <a:solidFill>
            <a:schemeClr val="bg1"/>
          </a:solidFill>
          <a:ln>
            <a:solidFill>
              <a:schemeClr val="accent4"/>
            </a:solidFill>
          </a:ln>
        </p:spPr>
        <p:txBody>
          <a:bodyPr wrap="square" rtlCol="0" anchor="ctr">
            <a:noAutofit/>
          </a:bodyPr>
          <a:lstStyle/>
          <a:p>
            <a:pPr algn="ctr">
              <a:lnSpc>
                <a:spcPts val="2200"/>
              </a:lnSpc>
            </a:pPr>
            <a:r>
              <a:rPr kumimoji="1" lang="ja-JP" altLang="ja-JP" dirty="0"/>
              <a:t>コミュニケーションの拡大</a:t>
            </a:r>
          </a:p>
        </p:txBody>
      </p:sp>
      <p:sp>
        <p:nvSpPr>
          <p:cNvPr id="27" name="正方形/長方形 26">
            <a:extLst>
              <a:ext uri="{FF2B5EF4-FFF2-40B4-BE49-F238E27FC236}">
                <a16:creationId xmlns:a16="http://schemas.microsoft.com/office/drawing/2014/main" id="{76AB7937-C3F4-40CC-814D-BF1FA2D2CC2A}"/>
              </a:ext>
            </a:extLst>
          </p:cNvPr>
          <p:cNvSpPr/>
          <p:nvPr/>
        </p:nvSpPr>
        <p:spPr>
          <a:xfrm>
            <a:off x="6796567" y="4089611"/>
            <a:ext cx="2700000" cy="675831"/>
          </a:xfrm>
          <a:prstGeom prst="rect">
            <a:avLst/>
          </a:prstGeom>
          <a:solidFill>
            <a:schemeClr val="bg1"/>
          </a:solidFill>
          <a:ln>
            <a:solidFill>
              <a:schemeClr val="accent4"/>
            </a:solidFill>
          </a:ln>
        </p:spPr>
        <p:txBody>
          <a:bodyPr wrap="square" rtlCol="0" anchor="ctr">
            <a:noAutofit/>
          </a:bodyPr>
          <a:lstStyle/>
          <a:p>
            <a:pPr algn="ctr">
              <a:lnSpc>
                <a:spcPts val="2200"/>
              </a:lnSpc>
            </a:pPr>
            <a:r>
              <a:rPr kumimoji="1" lang="ja-JP" altLang="ja-JP" dirty="0"/>
              <a:t>社会</a:t>
            </a:r>
            <a:r>
              <a:rPr kumimoji="1" lang="ja-JP" altLang="en-US" dirty="0"/>
              <a:t>参加</a:t>
            </a:r>
            <a:r>
              <a:rPr kumimoji="1" lang="ja-JP" altLang="ja-JP" dirty="0"/>
              <a:t>の促進</a:t>
            </a:r>
          </a:p>
        </p:txBody>
      </p:sp>
      <p:sp>
        <p:nvSpPr>
          <p:cNvPr id="29" name="正方形/長方形 28">
            <a:extLst>
              <a:ext uri="{FF2B5EF4-FFF2-40B4-BE49-F238E27FC236}">
                <a16:creationId xmlns:a16="http://schemas.microsoft.com/office/drawing/2014/main" id="{435F24DC-C4D9-4966-9BAF-7F347270CC5C}"/>
              </a:ext>
            </a:extLst>
          </p:cNvPr>
          <p:cNvSpPr/>
          <p:nvPr/>
        </p:nvSpPr>
        <p:spPr>
          <a:xfrm>
            <a:off x="425926" y="2884305"/>
            <a:ext cx="2700000" cy="353358"/>
          </a:xfrm>
          <a:prstGeom prst="rect">
            <a:avLst/>
          </a:prstGeom>
          <a:solidFill>
            <a:schemeClr val="accent4"/>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spcAft>
                <a:spcPts val="600"/>
              </a:spcAft>
            </a:pPr>
            <a:r>
              <a:rPr kumimoji="1" lang="ja-JP" altLang="en-US" sz="2000" b="1"/>
              <a:t>心身機能</a:t>
            </a:r>
            <a:endParaRPr kumimoji="1" lang="en-US" altLang="ja-JP" sz="2000" b="1" dirty="0"/>
          </a:p>
        </p:txBody>
      </p:sp>
      <p:sp>
        <p:nvSpPr>
          <p:cNvPr id="31" name="正方形/長方形 30">
            <a:extLst>
              <a:ext uri="{FF2B5EF4-FFF2-40B4-BE49-F238E27FC236}">
                <a16:creationId xmlns:a16="http://schemas.microsoft.com/office/drawing/2014/main" id="{6262EE36-5840-4004-BCE8-979928517624}"/>
              </a:ext>
            </a:extLst>
          </p:cNvPr>
          <p:cNvSpPr/>
          <p:nvPr/>
        </p:nvSpPr>
        <p:spPr>
          <a:xfrm>
            <a:off x="6796567" y="2870892"/>
            <a:ext cx="2700000" cy="353358"/>
          </a:xfrm>
          <a:prstGeom prst="rect">
            <a:avLst/>
          </a:prstGeom>
          <a:solidFill>
            <a:schemeClr val="accent4"/>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spcAft>
                <a:spcPts val="600"/>
              </a:spcAft>
            </a:pPr>
            <a:r>
              <a:rPr kumimoji="1" lang="ja-JP" altLang="en-US" sz="2000" b="1" dirty="0"/>
              <a:t>参加</a:t>
            </a:r>
            <a:endParaRPr kumimoji="1" lang="en-US" altLang="ja-JP" sz="2000" b="1" dirty="0"/>
          </a:p>
        </p:txBody>
      </p:sp>
      <p:cxnSp>
        <p:nvCxnSpPr>
          <p:cNvPr id="35" name="直線矢印コネクタ 34">
            <a:extLst>
              <a:ext uri="{FF2B5EF4-FFF2-40B4-BE49-F238E27FC236}">
                <a16:creationId xmlns:a16="http://schemas.microsoft.com/office/drawing/2014/main" id="{AF64FC70-ADC4-47AA-998D-ACD656B92987}"/>
              </a:ext>
            </a:extLst>
          </p:cNvPr>
          <p:cNvCxnSpPr>
            <a:cxnSpLocks/>
          </p:cNvCxnSpPr>
          <p:nvPr/>
        </p:nvCxnSpPr>
        <p:spPr>
          <a:xfrm>
            <a:off x="7293260" y="5249713"/>
            <a:ext cx="0" cy="1696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DE0CC024-E719-4C15-A20A-655E273F479B}"/>
              </a:ext>
            </a:extLst>
          </p:cNvPr>
          <p:cNvCxnSpPr>
            <a:cxnSpLocks/>
          </p:cNvCxnSpPr>
          <p:nvPr/>
        </p:nvCxnSpPr>
        <p:spPr>
          <a:xfrm flipV="1">
            <a:off x="1805337" y="4977173"/>
            <a:ext cx="0" cy="1905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F2F61026-4FBB-447B-9C0B-EB946ECC091D}"/>
              </a:ext>
            </a:extLst>
          </p:cNvPr>
          <p:cNvCxnSpPr>
            <a:cxnSpLocks/>
          </p:cNvCxnSpPr>
          <p:nvPr/>
        </p:nvCxnSpPr>
        <p:spPr>
          <a:xfrm flipV="1">
            <a:off x="5061012" y="4977174"/>
            <a:ext cx="0" cy="2659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EE8357E-510B-45AB-B565-ADC9AD351BCD}"/>
              </a:ext>
            </a:extLst>
          </p:cNvPr>
          <p:cNvCxnSpPr>
            <a:cxnSpLocks/>
          </p:cNvCxnSpPr>
          <p:nvPr/>
        </p:nvCxnSpPr>
        <p:spPr>
          <a:xfrm>
            <a:off x="1805337" y="5163177"/>
            <a:ext cx="63561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1CB5AB49-3323-46D9-BE7D-AC2DD5D955FB}"/>
              </a:ext>
            </a:extLst>
          </p:cNvPr>
          <p:cNvCxnSpPr>
            <a:cxnSpLocks/>
          </p:cNvCxnSpPr>
          <p:nvPr/>
        </p:nvCxnSpPr>
        <p:spPr>
          <a:xfrm flipV="1">
            <a:off x="8161475" y="4977172"/>
            <a:ext cx="0" cy="1860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72466C46-E616-441C-8DAC-0A18F33567B6}"/>
              </a:ext>
            </a:extLst>
          </p:cNvPr>
          <p:cNvSpPr/>
          <p:nvPr/>
        </p:nvSpPr>
        <p:spPr>
          <a:xfrm>
            <a:off x="308484" y="1008686"/>
            <a:ext cx="9391406" cy="698480"/>
          </a:xfrm>
          <a:prstGeom prst="rect">
            <a:avLst/>
          </a:prstGeom>
          <a:noFill/>
          <a:ln w="28575">
            <a:solidFill>
              <a:schemeClr val="accent4"/>
            </a:solidFill>
          </a:ln>
        </p:spPr>
        <p:txBody>
          <a:bodyPr wrap="square" lIns="72000" rIns="72000" rtlCol="0" anchor="ctr">
            <a:noAutofit/>
          </a:bodyPr>
          <a:lstStyle/>
          <a:p>
            <a:pPr algn="ctr"/>
            <a:r>
              <a:rPr lang="ja-JP" altLang="ja-JP" sz="2400" dirty="0"/>
              <a:t>高齢者の尊厳ある自立した生活の保障を目指すこ</a:t>
            </a:r>
            <a:r>
              <a:rPr lang="ja-JP" altLang="en-US" sz="2400" dirty="0"/>
              <a:t>と</a:t>
            </a:r>
          </a:p>
        </p:txBody>
      </p:sp>
      <p:graphicFrame>
        <p:nvGraphicFramePr>
          <p:cNvPr id="39" name="表 38">
            <a:extLst>
              <a:ext uri="{FF2B5EF4-FFF2-40B4-BE49-F238E27FC236}">
                <a16:creationId xmlns:a16="http://schemas.microsoft.com/office/drawing/2014/main" id="{DF1E07C1-88D3-47D1-98E6-DB78DE5223AE}"/>
              </a:ext>
            </a:extLst>
          </p:cNvPr>
          <p:cNvGraphicFramePr>
            <a:graphicFrameLocks noGrp="1"/>
          </p:cNvGraphicFramePr>
          <p:nvPr>
            <p:extLst>
              <p:ext uri="{D42A27DB-BD31-4B8C-83A1-F6EECF244321}">
                <p14:modId xmlns:p14="http://schemas.microsoft.com/office/powerpoint/2010/main" val="2690127554"/>
              </p:ext>
            </p:extLst>
          </p:nvPr>
        </p:nvGraphicFramePr>
        <p:xfrm>
          <a:off x="206110" y="1877563"/>
          <a:ext cx="6727110" cy="304800"/>
        </p:xfrm>
        <a:graphic>
          <a:graphicData uri="http://schemas.openxmlformats.org/drawingml/2006/table">
            <a:tbl>
              <a:tblPr firstRow="1" bandRow="1">
                <a:tableStyleId>{5C22544A-7EE6-4342-B048-85BDC9FD1C3A}</a:tableStyleId>
              </a:tblPr>
              <a:tblGrid>
                <a:gridCol w="6727110">
                  <a:extLst>
                    <a:ext uri="{9D8B030D-6E8A-4147-A177-3AD203B41FA5}">
                      <a16:colId xmlns:a16="http://schemas.microsoft.com/office/drawing/2014/main" val="2167884414"/>
                    </a:ext>
                  </a:extLst>
                </a:gridCol>
              </a:tblGrid>
              <a:tr h="288000">
                <a:tc>
                  <a:txBody>
                    <a:bodyPr/>
                    <a:lstStyle/>
                    <a:p>
                      <a:r>
                        <a:rPr kumimoji="1" lang="ja-JP" altLang="en-US" sz="2000" b="1" dirty="0">
                          <a:solidFill>
                            <a:schemeClr val="accent4"/>
                          </a:solidFill>
                        </a:rPr>
                        <a:t>国際生活機能分類（</a:t>
                      </a:r>
                      <a:r>
                        <a:rPr kumimoji="1" lang="en-US" altLang="ja-JP" sz="2000" b="1" dirty="0">
                          <a:solidFill>
                            <a:schemeClr val="accent4"/>
                          </a:solidFill>
                        </a:rPr>
                        <a:t>ICF</a:t>
                      </a:r>
                      <a:r>
                        <a:rPr kumimoji="1" lang="ja-JP" altLang="en-US" sz="2000" b="1" dirty="0">
                          <a:solidFill>
                            <a:schemeClr val="accent4"/>
                          </a:solidFill>
                        </a:rPr>
                        <a:t>）に基づいたシーティングの目的</a:t>
                      </a:r>
                    </a:p>
                  </a:txBody>
                  <a:tcPr marL="180000" marR="0" marT="0" marB="0" anchor="ctr">
                    <a:lnL w="762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149330"/>
                  </a:ext>
                </a:extLst>
              </a:tr>
            </a:tbl>
          </a:graphicData>
        </a:graphic>
      </p:graphicFrame>
      <p:cxnSp>
        <p:nvCxnSpPr>
          <p:cNvPr id="42" name="直線矢印コネクタ 41">
            <a:extLst>
              <a:ext uri="{FF2B5EF4-FFF2-40B4-BE49-F238E27FC236}">
                <a16:creationId xmlns:a16="http://schemas.microsoft.com/office/drawing/2014/main" id="{1FE3BF0A-9F98-462B-8C6D-A245A14738C0}"/>
              </a:ext>
            </a:extLst>
          </p:cNvPr>
          <p:cNvCxnSpPr>
            <a:cxnSpLocks/>
          </p:cNvCxnSpPr>
          <p:nvPr/>
        </p:nvCxnSpPr>
        <p:spPr>
          <a:xfrm>
            <a:off x="1775926" y="2757857"/>
            <a:ext cx="0" cy="1696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80611AF7-75D4-43F4-8D35-090245AE02E5}"/>
              </a:ext>
            </a:extLst>
          </p:cNvPr>
          <p:cNvCxnSpPr>
            <a:cxnSpLocks/>
          </p:cNvCxnSpPr>
          <p:nvPr/>
        </p:nvCxnSpPr>
        <p:spPr>
          <a:xfrm>
            <a:off x="1775926" y="2757857"/>
            <a:ext cx="63706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420E88F3-C79B-4DFE-BC91-7EBF9F36EFD5}"/>
              </a:ext>
            </a:extLst>
          </p:cNvPr>
          <p:cNvCxnSpPr>
            <a:cxnSpLocks/>
          </p:cNvCxnSpPr>
          <p:nvPr/>
        </p:nvCxnSpPr>
        <p:spPr>
          <a:xfrm>
            <a:off x="8146567" y="2745906"/>
            <a:ext cx="0" cy="1696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D04351A3-49DB-48B0-8860-9189CB406269}"/>
              </a:ext>
            </a:extLst>
          </p:cNvPr>
          <p:cNvSpPr/>
          <p:nvPr/>
        </p:nvSpPr>
        <p:spPr>
          <a:xfrm>
            <a:off x="1604628" y="5841268"/>
            <a:ext cx="2700000" cy="400112"/>
          </a:xfrm>
          <a:prstGeom prst="rect">
            <a:avLst/>
          </a:prstGeom>
          <a:solidFill>
            <a:schemeClr val="bg1"/>
          </a:solidFill>
          <a:ln>
            <a:solidFill>
              <a:schemeClr val="accent4"/>
            </a:solidFill>
          </a:ln>
        </p:spPr>
        <p:txBody>
          <a:bodyPr wrap="square" rtlCol="0" anchor="ctr">
            <a:noAutofit/>
          </a:bodyPr>
          <a:lstStyle/>
          <a:p>
            <a:pPr algn="ctr">
              <a:lnSpc>
                <a:spcPts val="2200"/>
              </a:lnSpc>
              <a:spcAft>
                <a:spcPts val="600"/>
              </a:spcAft>
            </a:pPr>
            <a:r>
              <a:rPr lang="ja-JP" altLang="en-US" kern="100" dirty="0"/>
              <a:t>生活環境の整備</a:t>
            </a:r>
            <a:endParaRPr lang="ja-JP" altLang="ja-JP" kern="100" dirty="0"/>
          </a:p>
        </p:txBody>
      </p:sp>
      <p:sp>
        <p:nvSpPr>
          <p:cNvPr id="40" name="正方形/長方形 39">
            <a:extLst>
              <a:ext uri="{FF2B5EF4-FFF2-40B4-BE49-F238E27FC236}">
                <a16:creationId xmlns:a16="http://schemas.microsoft.com/office/drawing/2014/main" id="{3CC53944-4842-4877-9A66-E1F7EB27CEE4}"/>
              </a:ext>
            </a:extLst>
          </p:cNvPr>
          <p:cNvSpPr/>
          <p:nvPr/>
        </p:nvSpPr>
        <p:spPr>
          <a:xfrm>
            <a:off x="425926" y="3290037"/>
            <a:ext cx="2700000" cy="300476"/>
          </a:xfrm>
          <a:prstGeom prst="rect">
            <a:avLst/>
          </a:prstGeom>
          <a:solidFill>
            <a:schemeClr val="bg1"/>
          </a:solidFill>
          <a:ln>
            <a:solidFill>
              <a:schemeClr val="accent4"/>
            </a:solidFill>
          </a:ln>
        </p:spPr>
        <p:txBody>
          <a:bodyPr wrap="square" rtlCol="0" anchor="ctr">
            <a:noAutofit/>
          </a:bodyPr>
          <a:lstStyle/>
          <a:p>
            <a:pPr algn="ctr">
              <a:lnSpc>
                <a:spcPts val="2200"/>
              </a:lnSpc>
            </a:pPr>
            <a:r>
              <a:rPr kumimoji="1" lang="ja-JP" altLang="en-US" dirty="0"/>
              <a:t>心肺機能の改善</a:t>
            </a:r>
          </a:p>
        </p:txBody>
      </p:sp>
    </p:spTree>
    <p:extLst>
      <p:ext uri="{BB962C8B-B14F-4D97-AF65-F5344CB8AC3E}">
        <p14:creationId xmlns:p14="http://schemas.microsoft.com/office/powerpoint/2010/main" val="418345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185408D-CEDC-4D6E-8085-A008336A9C61}"/>
              </a:ext>
            </a:extLst>
          </p:cNvPr>
          <p:cNvSpPr/>
          <p:nvPr/>
        </p:nvSpPr>
        <p:spPr>
          <a:xfrm>
            <a:off x="993794" y="2719804"/>
            <a:ext cx="7920000" cy="1440000"/>
          </a:xfrm>
          <a:prstGeom prst="rect">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lang="ja-JP" altLang="en-US" sz="3200" b="1" dirty="0">
                <a:solidFill>
                  <a:schemeClr val="bg1"/>
                </a:solidFill>
                <a:latin typeface="Meiryo UI" panose="020B0604030504040204" pitchFamily="50" charset="-128"/>
                <a:ea typeface="Meiryo UI" panose="020B0604030504040204" pitchFamily="50" charset="-128"/>
              </a:rPr>
              <a:t>３．シーティングにおける多職種連携</a:t>
            </a:r>
            <a:endParaRPr kumimoji="1" lang="ja-JP" altLang="en-US" sz="3200" b="1" dirty="0">
              <a:solidFill>
                <a:schemeClr val="bg1"/>
              </a:solidFill>
              <a:latin typeface="+mn-ea"/>
              <a:cs typeface="メイリオ" panose="020B0604030504040204" pitchFamily="50" charset="-128"/>
            </a:endParaRPr>
          </a:p>
        </p:txBody>
      </p:sp>
    </p:spTree>
    <p:extLst>
      <p:ext uri="{BB962C8B-B14F-4D97-AF65-F5344CB8AC3E}">
        <p14:creationId xmlns:p14="http://schemas.microsoft.com/office/powerpoint/2010/main" val="152767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88AD53-3C61-43E0-BB02-3AF2B4BDFF52}"/>
              </a:ext>
            </a:extLst>
          </p:cNvPr>
          <p:cNvSpPr>
            <a:spLocks noGrp="1"/>
          </p:cNvSpPr>
          <p:nvPr>
            <p:ph type="title"/>
          </p:nvPr>
        </p:nvSpPr>
        <p:spPr>
          <a:xfrm>
            <a:off x="199556" y="136843"/>
            <a:ext cx="9505949" cy="369332"/>
          </a:xfrm>
        </p:spPr>
        <p:txBody>
          <a:bodyPr/>
          <a:lstStyle/>
          <a:p>
            <a:r>
              <a:rPr lang="ja-JP" altLang="en-US" dirty="0"/>
              <a:t>シーティングにおける</a:t>
            </a:r>
            <a:r>
              <a:rPr lang="ja-JP" altLang="ja-JP" dirty="0"/>
              <a:t>多職種連携</a:t>
            </a:r>
            <a:r>
              <a:rPr lang="ja-JP" altLang="en-US" dirty="0"/>
              <a:t>の基本的な考え方</a:t>
            </a:r>
            <a:endParaRPr kumimoji="1" lang="ja-JP" altLang="en-US" dirty="0"/>
          </a:p>
        </p:txBody>
      </p:sp>
      <p:sp>
        <p:nvSpPr>
          <p:cNvPr id="14" name="Rectangle 4">
            <a:extLst>
              <a:ext uri="{FF2B5EF4-FFF2-40B4-BE49-F238E27FC236}">
                <a16:creationId xmlns:a16="http://schemas.microsoft.com/office/drawing/2014/main" id="{88AE81AE-592E-47BE-9943-9D6F544C762F}"/>
              </a:ext>
            </a:extLst>
          </p:cNvPr>
          <p:cNvSpPr>
            <a:spLocks noChangeArrowheads="1"/>
          </p:cNvSpPr>
          <p:nvPr/>
        </p:nvSpPr>
        <p:spPr bwMode="auto">
          <a:xfrm>
            <a:off x="200260" y="5837578"/>
            <a:ext cx="9505480" cy="849898"/>
          </a:xfrm>
          <a:prstGeom prst="rect">
            <a:avLst/>
          </a:prstGeom>
          <a:noFill/>
          <a:ln w="28575">
            <a:noFill/>
          </a:ln>
        </p:spPr>
        <p:txBody>
          <a:bodyPr wrap="square" lIns="72000" rIns="72000" rtlCol="0" anchor="ctr">
            <a:noAutofit/>
          </a:bodyPr>
          <a:lstStyle/>
          <a:p>
            <a:r>
              <a:rPr lang="en-US" altLang="ja-JP" sz="2400" dirty="0"/>
              <a:t>※</a:t>
            </a:r>
            <a:r>
              <a:rPr lang="ja-JP" altLang="en-US" sz="2400" dirty="0"/>
              <a:t>専門的な知見を持つ職種と日常的に関わることが少ない場合は、外部の事業所や人材との連携・協力が考えられます。</a:t>
            </a:r>
          </a:p>
        </p:txBody>
      </p:sp>
      <p:sp>
        <p:nvSpPr>
          <p:cNvPr id="24" name="Rectangle 4">
            <a:extLst>
              <a:ext uri="{FF2B5EF4-FFF2-40B4-BE49-F238E27FC236}">
                <a16:creationId xmlns:a16="http://schemas.microsoft.com/office/drawing/2014/main" id="{2FCA50DE-5079-4C40-B5E7-99E0AD2003F1}"/>
              </a:ext>
            </a:extLst>
          </p:cNvPr>
          <p:cNvSpPr>
            <a:spLocks noChangeArrowheads="1"/>
          </p:cNvSpPr>
          <p:nvPr/>
        </p:nvSpPr>
        <p:spPr bwMode="auto">
          <a:xfrm>
            <a:off x="3156524" y="4329873"/>
            <a:ext cx="6552705" cy="1336748"/>
          </a:xfrm>
          <a:prstGeom prst="rect">
            <a:avLst/>
          </a:prstGeom>
          <a:noFill/>
          <a:ln w="28575">
            <a:solidFill>
              <a:schemeClr val="accent4"/>
            </a:solidFill>
          </a:ln>
        </p:spPr>
        <p:txBody>
          <a:bodyPr wrap="square" lIns="72000" rIns="72000" rtlCol="0" anchor="ctr">
            <a:noAutofit/>
          </a:bodyPr>
          <a:lstStyle/>
          <a:p>
            <a:r>
              <a:rPr lang="ja-JP" altLang="en-US" sz="2400" dirty="0"/>
              <a:t>会議等で話し合い、</a:t>
            </a:r>
            <a:r>
              <a:rPr lang="ja-JP" altLang="en-US" sz="2400" b="1" dirty="0">
                <a:solidFill>
                  <a:schemeClr val="accent1"/>
                </a:solidFill>
              </a:rPr>
              <a:t>目標を共有し、意思を統一</a:t>
            </a:r>
            <a:r>
              <a:rPr lang="ja-JP" altLang="en-US" sz="2400" dirty="0"/>
              <a:t>して進めることが重要</a:t>
            </a:r>
          </a:p>
        </p:txBody>
      </p:sp>
      <p:sp>
        <p:nvSpPr>
          <p:cNvPr id="25" name="正方形/長方形 24">
            <a:extLst>
              <a:ext uri="{FF2B5EF4-FFF2-40B4-BE49-F238E27FC236}">
                <a16:creationId xmlns:a16="http://schemas.microsoft.com/office/drawing/2014/main" id="{45D53CF1-5D17-406F-861D-8C2680B31AD0}"/>
              </a:ext>
            </a:extLst>
          </p:cNvPr>
          <p:cNvSpPr/>
          <p:nvPr/>
        </p:nvSpPr>
        <p:spPr>
          <a:xfrm>
            <a:off x="203749" y="4329873"/>
            <a:ext cx="2052675" cy="1336748"/>
          </a:xfrm>
          <a:prstGeom prst="rect">
            <a:avLst/>
          </a:prstGeom>
          <a:solidFill>
            <a:schemeClr val="accent4"/>
          </a:solidFill>
        </p:spPr>
        <p:txBody>
          <a:bodyPr vert="horz" wrap="square" rtlCol="0" anchor="ctr">
            <a:noAutofit/>
          </a:bodyPr>
          <a:lstStyle/>
          <a:p>
            <a:pPr algn="ctr">
              <a:spcAft>
                <a:spcPts val="600"/>
              </a:spcAft>
            </a:pPr>
            <a:r>
              <a:rPr kumimoji="1" lang="ja-JP" altLang="en-US" sz="2400" b="1" dirty="0">
                <a:solidFill>
                  <a:schemeClr val="bg1"/>
                </a:solidFill>
              </a:rPr>
              <a:t>目標の共有</a:t>
            </a:r>
            <a:endParaRPr kumimoji="1" lang="en-US" altLang="ja-JP" sz="2400" b="1" dirty="0">
              <a:solidFill>
                <a:schemeClr val="bg1"/>
              </a:solidFill>
            </a:endParaRPr>
          </a:p>
        </p:txBody>
      </p:sp>
      <p:sp>
        <p:nvSpPr>
          <p:cNvPr id="26" name="二等辺三角形 25">
            <a:extLst>
              <a:ext uri="{FF2B5EF4-FFF2-40B4-BE49-F238E27FC236}">
                <a16:creationId xmlns:a16="http://schemas.microsoft.com/office/drawing/2014/main" id="{D853504A-EDF1-499F-AE39-6131D1CA3229}"/>
              </a:ext>
            </a:extLst>
          </p:cNvPr>
          <p:cNvSpPr/>
          <p:nvPr/>
        </p:nvSpPr>
        <p:spPr>
          <a:xfrm rot="5400000">
            <a:off x="2158984" y="4774571"/>
            <a:ext cx="1087530" cy="447353"/>
          </a:xfrm>
          <a:prstGeom prst="triangle">
            <a:avLst/>
          </a:prstGeom>
          <a:solidFill>
            <a:schemeClr val="accent4">
              <a:lumMod val="60000"/>
              <a:lumOff val="40000"/>
            </a:schemeClr>
          </a:solidFill>
        </p:spPr>
        <p:txBody>
          <a:bodyPr vert="horz" wrap="square" rtlCol="0" anchor="ctr">
            <a:noAutofit/>
          </a:bodyPr>
          <a:lstStyle/>
          <a:p>
            <a:pPr algn="ctr">
              <a:spcAft>
                <a:spcPts val="600"/>
              </a:spcAft>
            </a:pPr>
            <a:endParaRPr kumimoji="1" lang="ja-JP" altLang="en-US" dirty="0">
              <a:solidFill>
                <a:schemeClr val="bg1"/>
              </a:solidFill>
            </a:endParaRPr>
          </a:p>
        </p:txBody>
      </p:sp>
      <p:sp>
        <p:nvSpPr>
          <p:cNvPr id="27" name="Rectangle 4">
            <a:extLst>
              <a:ext uri="{FF2B5EF4-FFF2-40B4-BE49-F238E27FC236}">
                <a16:creationId xmlns:a16="http://schemas.microsoft.com/office/drawing/2014/main" id="{59D5D020-6D7C-4B0D-ABCB-AED04D3AD147}"/>
              </a:ext>
            </a:extLst>
          </p:cNvPr>
          <p:cNvSpPr>
            <a:spLocks noChangeArrowheads="1"/>
          </p:cNvSpPr>
          <p:nvPr/>
        </p:nvSpPr>
        <p:spPr bwMode="auto">
          <a:xfrm>
            <a:off x="3152800" y="2760626"/>
            <a:ext cx="6552705" cy="1336748"/>
          </a:xfrm>
          <a:prstGeom prst="rect">
            <a:avLst/>
          </a:prstGeom>
          <a:noFill/>
          <a:ln w="28575">
            <a:solidFill>
              <a:schemeClr val="accent4"/>
            </a:solidFill>
          </a:ln>
        </p:spPr>
        <p:txBody>
          <a:bodyPr wrap="square" lIns="72000" rIns="72000" rtlCol="0" anchor="ctr">
            <a:noAutofit/>
          </a:bodyPr>
          <a:lstStyle/>
          <a:p>
            <a:r>
              <a:rPr lang="ja-JP" altLang="en-US" sz="2400" dirty="0"/>
              <a:t>質の高いシーティングを実施するためには、高齢者ケアに関わる</a:t>
            </a:r>
            <a:r>
              <a:rPr lang="ja-JP" altLang="en-US" sz="2400" b="1" dirty="0">
                <a:solidFill>
                  <a:schemeClr val="accent1"/>
                </a:solidFill>
              </a:rPr>
              <a:t>様々な職種がそれぞれの視点でアセスメントを行う</a:t>
            </a:r>
            <a:r>
              <a:rPr lang="ja-JP" altLang="en-US" sz="2400" dirty="0"/>
              <a:t>ことが求められる</a:t>
            </a:r>
          </a:p>
        </p:txBody>
      </p:sp>
      <p:sp>
        <p:nvSpPr>
          <p:cNvPr id="28" name="正方形/長方形 27">
            <a:extLst>
              <a:ext uri="{FF2B5EF4-FFF2-40B4-BE49-F238E27FC236}">
                <a16:creationId xmlns:a16="http://schemas.microsoft.com/office/drawing/2014/main" id="{302F86F5-1C16-429B-9D8F-AB6F769FC081}"/>
              </a:ext>
            </a:extLst>
          </p:cNvPr>
          <p:cNvSpPr/>
          <p:nvPr/>
        </p:nvSpPr>
        <p:spPr>
          <a:xfrm>
            <a:off x="200025" y="2760626"/>
            <a:ext cx="2052675" cy="1336748"/>
          </a:xfrm>
          <a:prstGeom prst="rect">
            <a:avLst/>
          </a:prstGeom>
          <a:solidFill>
            <a:schemeClr val="accent4"/>
          </a:solidFill>
        </p:spPr>
        <p:txBody>
          <a:bodyPr vert="horz" wrap="square" rtlCol="0" anchor="ctr">
            <a:noAutofit/>
          </a:bodyPr>
          <a:lstStyle/>
          <a:p>
            <a:pPr algn="ctr">
              <a:spcAft>
                <a:spcPts val="600"/>
              </a:spcAft>
            </a:pPr>
            <a:r>
              <a:rPr kumimoji="1" lang="ja-JP" altLang="en-US" sz="2400" b="1" dirty="0">
                <a:solidFill>
                  <a:schemeClr val="bg1"/>
                </a:solidFill>
              </a:rPr>
              <a:t>専門的な視点でアセスメント</a:t>
            </a:r>
            <a:endParaRPr kumimoji="1" lang="en-US" altLang="ja-JP" sz="2400" b="1" dirty="0">
              <a:solidFill>
                <a:schemeClr val="bg1"/>
              </a:solidFill>
            </a:endParaRPr>
          </a:p>
        </p:txBody>
      </p:sp>
      <p:sp>
        <p:nvSpPr>
          <p:cNvPr id="29" name="二等辺三角形 28">
            <a:extLst>
              <a:ext uri="{FF2B5EF4-FFF2-40B4-BE49-F238E27FC236}">
                <a16:creationId xmlns:a16="http://schemas.microsoft.com/office/drawing/2014/main" id="{4CDE3845-5325-45E2-80A9-ECF1250E1A16}"/>
              </a:ext>
            </a:extLst>
          </p:cNvPr>
          <p:cNvSpPr/>
          <p:nvPr/>
        </p:nvSpPr>
        <p:spPr>
          <a:xfrm rot="5400000">
            <a:off x="2158984" y="3205324"/>
            <a:ext cx="1087530" cy="447353"/>
          </a:xfrm>
          <a:prstGeom prst="triangle">
            <a:avLst/>
          </a:prstGeom>
          <a:solidFill>
            <a:schemeClr val="accent4">
              <a:lumMod val="60000"/>
              <a:lumOff val="40000"/>
            </a:schemeClr>
          </a:solidFill>
        </p:spPr>
        <p:txBody>
          <a:bodyPr vert="horz" wrap="square" rtlCol="0" anchor="ctr">
            <a:noAutofit/>
          </a:bodyPr>
          <a:lstStyle/>
          <a:p>
            <a:pPr algn="ctr">
              <a:spcAft>
                <a:spcPts val="600"/>
              </a:spcAft>
            </a:pPr>
            <a:endParaRPr kumimoji="1" lang="ja-JP" altLang="en-US" dirty="0">
              <a:solidFill>
                <a:schemeClr val="bg1"/>
              </a:solidFill>
            </a:endParaRPr>
          </a:p>
        </p:txBody>
      </p:sp>
      <p:sp>
        <p:nvSpPr>
          <p:cNvPr id="30" name="Rectangle 4">
            <a:extLst>
              <a:ext uri="{FF2B5EF4-FFF2-40B4-BE49-F238E27FC236}">
                <a16:creationId xmlns:a16="http://schemas.microsoft.com/office/drawing/2014/main" id="{C80D57C8-2F96-4D18-9870-CCB9EFE079AE}"/>
              </a:ext>
            </a:extLst>
          </p:cNvPr>
          <p:cNvSpPr>
            <a:spLocks noChangeArrowheads="1"/>
          </p:cNvSpPr>
          <p:nvPr/>
        </p:nvSpPr>
        <p:spPr bwMode="auto">
          <a:xfrm>
            <a:off x="3152800" y="635551"/>
            <a:ext cx="6552705" cy="1929354"/>
          </a:xfrm>
          <a:prstGeom prst="rect">
            <a:avLst/>
          </a:prstGeom>
          <a:noFill/>
          <a:ln w="28575">
            <a:solidFill>
              <a:schemeClr val="accent4"/>
            </a:solidFill>
          </a:ln>
        </p:spPr>
        <p:txBody>
          <a:bodyPr wrap="square" lIns="72000" rIns="72000" rtlCol="0" anchor="ctr">
            <a:noAutofit/>
          </a:bodyPr>
          <a:lstStyle/>
          <a:p>
            <a:r>
              <a:rPr lang="ja-JP" altLang="en-US" sz="2400" dirty="0"/>
              <a:t>シーティングはリハビリテーションの場面で実施される他に</a:t>
            </a:r>
            <a:r>
              <a:rPr lang="ja-JP" altLang="en-US" sz="2400" b="1" dirty="0">
                <a:solidFill>
                  <a:schemeClr val="accent1"/>
                </a:solidFill>
              </a:rPr>
              <a:t>日常生活のケアとしても実施される</a:t>
            </a:r>
            <a:r>
              <a:rPr lang="ja-JP" altLang="en-US" sz="2400" dirty="0"/>
              <a:t>ため、</a:t>
            </a:r>
            <a:r>
              <a:rPr lang="ja-JP" altLang="en-US" sz="2400" b="1" dirty="0">
                <a:solidFill>
                  <a:schemeClr val="accent1"/>
                </a:solidFill>
              </a:rPr>
              <a:t>ケアに関わる職種がシーティングの基礎知識を身に付ける</a:t>
            </a:r>
            <a:r>
              <a:rPr lang="ja-JP" altLang="en-US" sz="2400" dirty="0"/>
              <a:t>ことが重要</a:t>
            </a:r>
          </a:p>
        </p:txBody>
      </p:sp>
      <p:sp>
        <p:nvSpPr>
          <p:cNvPr id="31" name="正方形/長方形 30">
            <a:extLst>
              <a:ext uri="{FF2B5EF4-FFF2-40B4-BE49-F238E27FC236}">
                <a16:creationId xmlns:a16="http://schemas.microsoft.com/office/drawing/2014/main" id="{5BA4A555-CB8F-4423-AD9A-05B92C52665F}"/>
              </a:ext>
            </a:extLst>
          </p:cNvPr>
          <p:cNvSpPr/>
          <p:nvPr/>
        </p:nvSpPr>
        <p:spPr>
          <a:xfrm>
            <a:off x="199556" y="635551"/>
            <a:ext cx="2052675" cy="1929354"/>
          </a:xfrm>
          <a:prstGeom prst="rect">
            <a:avLst/>
          </a:prstGeom>
          <a:solidFill>
            <a:schemeClr val="accent4"/>
          </a:solidFill>
        </p:spPr>
        <p:txBody>
          <a:bodyPr vert="horz" wrap="square" rtlCol="0" anchor="ctr">
            <a:noAutofit/>
          </a:bodyPr>
          <a:lstStyle/>
          <a:p>
            <a:pPr algn="ctr">
              <a:spcAft>
                <a:spcPts val="600"/>
              </a:spcAft>
            </a:pPr>
            <a:r>
              <a:rPr kumimoji="1" lang="ja-JP" altLang="en-US" sz="2400" b="1" dirty="0">
                <a:solidFill>
                  <a:schemeClr val="bg1"/>
                </a:solidFill>
              </a:rPr>
              <a:t>日常生活の</a:t>
            </a:r>
            <a:endParaRPr kumimoji="1" lang="en-US" altLang="ja-JP" sz="2400" b="1" dirty="0">
              <a:solidFill>
                <a:schemeClr val="bg1"/>
              </a:solidFill>
            </a:endParaRPr>
          </a:p>
          <a:p>
            <a:pPr algn="ctr">
              <a:spcAft>
                <a:spcPts val="600"/>
              </a:spcAft>
            </a:pPr>
            <a:r>
              <a:rPr kumimoji="1" lang="ja-JP" altLang="en-US" sz="2400" b="1" dirty="0">
                <a:solidFill>
                  <a:schemeClr val="bg1"/>
                </a:solidFill>
              </a:rPr>
              <a:t>ケアとして実施</a:t>
            </a:r>
            <a:endParaRPr kumimoji="1" lang="en-US" altLang="ja-JP" sz="2400" b="1" dirty="0">
              <a:solidFill>
                <a:schemeClr val="bg1"/>
              </a:solidFill>
            </a:endParaRPr>
          </a:p>
        </p:txBody>
      </p:sp>
      <p:sp>
        <p:nvSpPr>
          <p:cNvPr id="32" name="二等辺三角形 31">
            <a:extLst>
              <a:ext uri="{FF2B5EF4-FFF2-40B4-BE49-F238E27FC236}">
                <a16:creationId xmlns:a16="http://schemas.microsoft.com/office/drawing/2014/main" id="{F310C10A-2D04-4E79-B2C5-CB93C5C1EFBD}"/>
              </a:ext>
            </a:extLst>
          </p:cNvPr>
          <p:cNvSpPr/>
          <p:nvPr/>
        </p:nvSpPr>
        <p:spPr>
          <a:xfrm rot="5400000">
            <a:off x="2158984" y="1376552"/>
            <a:ext cx="1087530" cy="447353"/>
          </a:xfrm>
          <a:prstGeom prst="triangle">
            <a:avLst/>
          </a:prstGeom>
          <a:solidFill>
            <a:schemeClr val="accent4">
              <a:lumMod val="60000"/>
              <a:lumOff val="40000"/>
            </a:schemeClr>
          </a:solidFill>
        </p:spPr>
        <p:txBody>
          <a:bodyPr vert="horz" wrap="square" rtlCol="0" anchor="ctr">
            <a:noAutofit/>
          </a:bodyPr>
          <a:lstStyle/>
          <a:p>
            <a:pPr algn="ctr">
              <a:spcAft>
                <a:spcPts val="600"/>
              </a:spcAft>
            </a:pPr>
            <a:endParaRPr kumimoji="1" lang="ja-JP" altLang="en-US" dirty="0">
              <a:solidFill>
                <a:schemeClr val="bg1"/>
              </a:solidFill>
            </a:endParaRPr>
          </a:p>
        </p:txBody>
      </p:sp>
    </p:spTree>
    <p:extLst>
      <p:ext uri="{BB962C8B-B14F-4D97-AF65-F5344CB8AC3E}">
        <p14:creationId xmlns:p14="http://schemas.microsoft.com/office/powerpoint/2010/main" val="3926492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a:extLst>
              <a:ext uri="{FF2B5EF4-FFF2-40B4-BE49-F238E27FC236}">
                <a16:creationId xmlns:a16="http://schemas.microsoft.com/office/drawing/2014/main" id="{4BBF2909-22DA-4345-B5AC-36C74649D8B9}"/>
              </a:ext>
            </a:extLst>
          </p:cNvPr>
          <p:cNvSpPr>
            <a:spLocks noGrp="1"/>
          </p:cNvSpPr>
          <p:nvPr>
            <p:ph type="title"/>
          </p:nvPr>
        </p:nvSpPr>
        <p:spPr>
          <a:xfrm>
            <a:off x="199556" y="136843"/>
            <a:ext cx="9505949" cy="369332"/>
          </a:xfrm>
        </p:spPr>
        <p:txBody>
          <a:bodyPr/>
          <a:lstStyle/>
          <a:p>
            <a:r>
              <a:rPr lang="ja-JP" altLang="ja-JP" dirty="0"/>
              <a:t>多職種</a:t>
            </a:r>
            <a:r>
              <a:rPr lang="ja-JP" altLang="en-US" dirty="0"/>
              <a:t>でシーティングを実施する際の役割分担</a:t>
            </a:r>
            <a:endParaRPr kumimoji="1" lang="ja-JP" altLang="en-US" dirty="0"/>
          </a:p>
        </p:txBody>
      </p:sp>
      <p:graphicFrame>
        <p:nvGraphicFramePr>
          <p:cNvPr id="16" name="表 15">
            <a:extLst>
              <a:ext uri="{FF2B5EF4-FFF2-40B4-BE49-F238E27FC236}">
                <a16:creationId xmlns:a16="http://schemas.microsoft.com/office/drawing/2014/main" id="{B03B00E3-F852-49F2-9684-42B2EAF1EC26}"/>
              </a:ext>
            </a:extLst>
          </p:cNvPr>
          <p:cNvGraphicFramePr>
            <a:graphicFrameLocks noGrp="1"/>
          </p:cNvGraphicFramePr>
          <p:nvPr/>
        </p:nvGraphicFramePr>
        <p:xfrm>
          <a:off x="228366" y="1025291"/>
          <a:ext cx="7905853" cy="365760"/>
        </p:xfrm>
        <a:graphic>
          <a:graphicData uri="http://schemas.openxmlformats.org/drawingml/2006/table">
            <a:tbl>
              <a:tblPr firstRow="1" bandRow="1">
                <a:tableStyleId>{5C22544A-7EE6-4342-B048-85BDC9FD1C3A}</a:tableStyleId>
              </a:tblPr>
              <a:tblGrid>
                <a:gridCol w="7905853">
                  <a:extLst>
                    <a:ext uri="{9D8B030D-6E8A-4147-A177-3AD203B41FA5}">
                      <a16:colId xmlns:a16="http://schemas.microsoft.com/office/drawing/2014/main" val="2167884414"/>
                    </a:ext>
                  </a:extLst>
                </a:gridCol>
              </a:tblGrid>
              <a:tr h="288000">
                <a:tc>
                  <a:txBody>
                    <a:bodyPr/>
                    <a:lstStyle/>
                    <a:p>
                      <a:r>
                        <a:rPr kumimoji="1" lang="ja-JP" altLang="en-US" sz="2400" b="1" dirty="0">
                          <a:solidFill>
                            <a:schemeClr val="accent4"/>
                          </a:solidFill>
                        </a:rPr>
                        <a:t>多職種でシーティングを実施する際の３つの役割</a:t>
                      </a:r>
                    </a:p>
                  </a:txBody>
                  <a:tcPr marL="180000" marR="0" marT="0" marB="0" anchor="ctr">
                    <a:lnL w="762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149330"/>
                  </a:ext>
                </a:extLst>
              </a:tr>
            </a:tbl>
          </a:graphicData>
        </a:graphic>
      </p:graphicFrame>
      <p:sp>
        <p:nvSpPr>
          <p:cNvPr id="2" name="テキスト ボックス 1">
            <a:extLst>
              <a:ext uri="{FF2B5EF4-FFF2-40B4-BE49-F238E27FC236}">
                <a16:creationId xmlns:a16="http://schemas.microsoft.com/office/drawing/2014/main" id="{84FA04DB-91FC-49D1-BC32-8C21E954C0FF}"/>
              </a:ext>
            </a:extLst>
          </p:cNvPr>
          <p:cNvSpPr txBox="1"/>
          <p:nvPr/>
        </p:nvSpPr>
        <p:spPr>
          <a:xfrm>
            <a:off x="1028564" y="6201308"/>
            <a:ext cx="7884876" cy="606864"/>
          </a:xfrm>
          <a:prstGeom prst="rect">
            <a:avLst/>
          </a:prstGeom>
          <a:noFill/>
        </p:spPr>
        <p:txBody>
          <a:bodyPr wrap="square" lIns="72000" tIns="36000" rIns="72000" bIns="36000" rtlCol="0" anchor="ctr">
            <a:noAutofit/>
          </a:bodyPr>
          <a:lstStyle/>
          <a:p>
            <a:pPr marL="176213" indent="-176213"/>
            <a:r>
              <a:rPr kumimoji="1" lang="en-US" altLang="ja-JP" sz="1600" dirty="0"/>
              <a:t>※</a:t>
            </a:r>
            <a:r>
              <a:rPr kumimoji="1" lang="ja-JP" altLang="en-US" sz="1600" dirty="0"/>
              <a:t>介護現場においては、</a:t>
            </a:r>
            <a:r>
              <a:rPr kumimoji="1" lang="en-US" altLang="ja-JP" sz="1600" dirty="0"/>
              <a:t>1</a:t>
            </a:r>
            <a:r>
              <a:rPr kumimoji="1" lang="ja-JP" altLang="en-US" sz="1600" dirty="0"/>
              <a:t>人の職員が複数の役割を兼務するなど、柔軟な対応が求められます。それぞれの職種の役割を限定することなく、シーティングを実施することが重要です。</a:t>
            </a:r>
          </a:p>
        </p:txBody>
      </p:sp>
      <p:cxnSp>
        <p:nvCxnSpPr>
          <p:cNvPr id="6" name="直線コネクタ 5">
            <a:extLst>
              <a:ext uri="{FF2B5EF4-FFF2-40B4-BE49-F238E27FC236}">
                <a16:creationId xmlns:a16="http://schemas.microsoft.com/office/drawing/2014/main" id="{7E600CDC-017F-48DA-AD46-08F6CF2A5530}"/>
              </a:ext>
            </a:extLst>
          </p:cNvPr>
          <p:cNvCxnSpPr>
            <a:cxnSpLocks/>
            <a:stCxn id="11" idx="5"/>
            <a:endCxn id="9" idx="1"/>
          </p:cNvCxnSpPr>
          <p:nvPr/>
        </p:nvCxnSpPr>
        <p:spPr>
          <a:xfrm>
            <a:off x="5276334" y="2776005"/>
            <a:ext cx="1764048" cy="14084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3573B1C9-F1E5-4097-B570-82BCB884470A}"/>
              </a:ext>
            </a:extLst>
          </p:cNvPr>
          <p:cNvCxnSpPr>
            <a:cxnSpLocks/>
            <a:stCxn id="11" idx="3"/>
            <a:endCxn id="10" idx="7"/>
          </p:cNvCxnSpPr>
          <p:nvPr/>
        </p:nvCxnSpPr>
        <p:spPr>
          <a:xfrm flipH="1">
            <a:off x="2537324" y="2776005"/>
            <a:ext cx="1754238" cy="14620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242512C-65E5-4B30-88BC-3F1DD21CEDA5}"/>
              </a:ext>
            </a:extLst>
          </p:cNvPr>
          <p:cNvCxnSpPr>
            <a:cxnSpLocks/>
            <a:stCxn id="9" idx="2"/>
            <a:endCxn id="10" idx="6"/>
          </p:cNvCxnSpPr>
          <p:nvPr/>
        </p:nvCxnSpPr>
        <p:spPr>
          <a:xfrm flipH="1">
            <a:off x="2731467" y="4676877"/>
            <a:ext cx="4104962" cy="298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C3850674-15F1-43C3-A1BE-EBC710D6204C}"/>
              </a:ext>
            </a:extLst>
          </p:cNvPr>
          <p:cNvSpPr/>
          <p:nvPr/>
        </p:nvSpPr>
        <p:spPr>
          <a:xfrm>
            <a:off x="6836429" y="3980538"/>
            <a:ext cx="1392678" cy="1392678"/>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実践</a:t>
            </a:r>
            <a:endParaRPr kumimoji="1" lang="en-US" altLang="ja-JP" sz="2400" b="1" dirty="0">
              <a:solidFill>
                <a:schemeClr val="bg1"/>
              </a:solidFill>
              <a:latin typeface="Meiryo UI" panose="020B0604030504040204" pitchFamily="50" charset="-128"/>
              <a:ea typeface="Meiryo UI" panose="020B0604030504040204" pitchFamily="50" charset="-128"/>
            </a:endParaRPr>
          </a:p>
          <a:p>
            <a:pPr algn="ctr"/>
            <a:r>
              <a:rPr kumimoji="1" lang="ja-JP" altLang="en-US" sz="2400" b="1" dirty="0">
                <a:solidFill>
                  <a:schemeClr val="bg1"/>
                </a:solidFill>
                <a:latin typeface="Meiryo UI" panose="020B0604030504040204" pitchFamily="50" charset="-128"/>
                <a:ea typeface="Meiryo UI" panose="020B0604030504040204" pitchFamily="50" charset="-128"/>
              </a:rPr>
              <a:t>観察</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sp>
        <p:nvSpPr>
          <p:cNvPr id="10" name="楕円 9">
            <a:extLst>
              <a:ext uri="{FF2B5EF4-FFF2-40B4-BE49-F238E27FC236}">
                <a16:creationId xmlns:a16="http://schemas.microsoft.com/office/drawing/2014/main" id="{1F028A5D-4754-41B1-BE79-C364539C2F39}"/>
              </a:ext>
            </a:extLst>
          </p:cNvPr>
          <p:cNvSpPr/>
          <p:nvPr/>
        </p:nvSpPr>
        <p:spPr>
          <a:xfrm>
            <a:off x="1405777" y="4043864"/>
            <a:ext cx="1325690" cy="132569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用具</a:t>
            </a:r>
          </a:p>
        </p:txBody>
      </p:sp>
      <p:sp>
        <p:nvSpPr>
          <p:cNvPr id="11" name="楕円 10">
            <a:extLst>
              <a:ext uri="{FF2B5EF4-FFF2-40B4-BE49-F238E27FC236}">
                <a16:creationId xmlns:a16="http://schemas.microsoft.com/office/drawing/2014/main" id="{8FCBD7B0-AE57-46D6-ABAD-9F1F32E52CAB}"/>
              </a:ext>
            </a:extLst>
          </p:cNvPr>
          <p:cNvSpPr/>
          <p:nvPr/>
        </p:nvSpPr>
        <p:spPr>
          <a:xfrm>
            <a:off x="4087609" y="1587280"/>
            <a:ext cx="1392678" cy="1392678"/>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評価</a:t>
            </a:r>
          </a:p>
        </p:txBody>
      </p:sp>
      <p:sp>
        <p:nvSpPr>
          <p:cNvPr id="12" name="楕円 11">
            <a:extLst>
              <a:ext uri="{FF2B5EF4-FFF2-40B4-BE49-F238E27FC236}">
                <a16:creationId xmlns:a16="http://schemas.microsoft.com/office/drawing/2014/main" id="{0BEAD218-CC16-4A59-94E6-8644B2698F2C}"/>
              </a:ext>
            </a:extLst>
          </p:cNvPr>
          <p:cNvSpPr/>
          <p:nvPr/>
        </p:nvSpPr>
        <p:spPr>
          <a:xfrm>
            <a:off x="4087609" y="3104180"/>
            <a:ext cx="1392678" cy="13926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対象の</a:t>
            </a:r>
            <a:endParaRPr kumimoji="1" lang="en-US" altLang="ja-JP" sz="2400" b="1" dirty="0">
              <a:solidFill>
                <a:schemeClr val="bg1"/>
              </a:solidFill>
              <a:latin typeface="Meiryo UI" panose="020B0604030504040204" pitchFamily="50" charset="-128"/>
              <a:ea typeface="Meiryo UI" panose="020B0604030504040204" pitchFamily="50" charset="-128"/>
            </a:endParaRPr>
          </a:p>
          <a:p>
            <a:pPr algn="ctr"/>
            <a:r>
              <a:rPr kumimoji="1" lang="ja-JP" altLang="en-US" sz="2400" b="1" dirty="0">
                <a:solidFill>
                  <a:schemeClr val="bg1"/>
                </a:solidFill>
                <a:latin typeface="Meiryo UI" panose="020B0604030504040204" pitchFamily="50" charset="-128"/>
                <a:ea typeface="Meiryo UI" panose="020B0604030504040204" pitchFamily="50" charset="-128"/>
              </a:rPr>
              <a:t>高齢者</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2E0EDF43-8626-4D99-B9CA-96E7E2EA1461}"/>
              </a:ext>
            </a:extLst>
          </p:cNvPr>
          <p:cNvSpPr/>
          <p:nvPr/>
        </p:nvSpPr>
        <p:spPr>
          <a:xfrm>
            <a:off x="5781092" y="1572410"/>
            <a:ext cx="3880666" cy="547200"/>
          </a:xfrm>
          <a:prstGeom prst="rect">
            <a:avLst/>
          </a:prstGeom>
          <a:noFill/>
          <a:ln w="28575">
            <a:solidFill>
              <a:schemeClr val="accent4"/>
            </a:solidFill>
          </a:ln>
        </p:spPr>
        <p:txBody>
          <a:bodyPr wrap="square" lIns="72000" rIns="72000" rtlCol="0" anchor="ctr">
            <a:noAutofit/>
          </a:bodyPr>
          <a:lstStyle/>
          <a:p>
            <a:r>
              <a:rPr kumimoji="1" lang="ja-JP" altLang="en-US" sz="2400" dirty="0"/>
              <a:t>対象者の身体機能を評価する</a:t>
            </a:r>
            <a:endParaRPr lang="ja-JP" altLang="en-US" sz="2400" dirty="0"/>
          </a:p>
        </p:txBody>
      </p:sp>
      <p:sp>
        <p:nvSpPr>
          <p:cNvPr id="17" name="正方形/長方形 16">
            <a:extLst>
              <a:ext uri="{FF2B5EF4-FFF2-40B4-BE49-F238E27FC236}">
                <a16:creationId xmlns:a16="http://schemas.microsoft.com/office/drawing/2014/main" id="{CE18AD7B-E8F2-4726-AE30-2EBC1DB44C03}"/>
              </a:ext>
            </a:extLst>
          </p:cNvPr>
          <p:cNvSpPr/>
          <p:nvPr/>
        </p:nvSpPr>
        <p:spPr>
          <a:xfrm>
            <a:off x="199556" y="2857596"/>
            <a:ext cx="2939949" cy="547200"/>
          </a:xfrm>
          <a:prstGeom prst="rect">
            <a:avLst/>
          </a:prstGeom>
          <a:noFill/>
          <a:ln w="28575">
            <a:solidFill>
              <a:schemeClr val="accent4"/>
            </a:solidFill>
          </a:ln>
        </p:spPr>
        <p:txBody>
          <a:bodyPr wrap="square" lIns="72000" rIns="72000" rtlCol="0" anchor="ctr">
            <a:noAutofit/>
          </a:bodyPr>
          <a:lstStyle/>
          <a:p>
            <a:pPr algn="ctr"/>
            <a:r>
              <a:rPr kumimoji="1" lang="ja-JP" altLang="en-US" sz="2400" dirty="0"/>
              <a:t>適切な用具を選ぶ</a:t>
            </a:r>
            <a:endParaRPr lang="ja-JP" altLang="en-US" sz="2400" dirty="0"/>
          </a:p>
        </p:txBody>
      </p:sp>
      <p:sp>
        <p:nvSpPr>
          <p:cNvPr id="19" name="正方形/長方形 18">
            <a:extLst>
              <a:ext uri="{FF2B5EF4-FFF2-40B4-BE49-F238E27FC236}">
                <a16:creationId xmlns:a16="http://schemas.microsoft.com/office/drawing/2014/main" id="{D4C0104E-D80F-440D-9FFA-1519480CA182}"/>
              </a:ext>
            </a:extLst>
          </p:cNvPr>
          <p:cNvSpPr/>
          <p:nvPr/>
        </p:nvSpPr>
        <p:spPr>
          <a:xfrm>
            <a:off x="2718173" y="5553236"/>
            <a:ext cx="6943585" cy="547200"/>
          </a:xfrm>
          <a:prstGeom prst="rect">
            <a:avLst/>
          </a:prstGeom>
          <a:noFill/>
          <a:ln w="28575">
            <a:solidFill>
              <a:schemeClr val="accent4"/>
            </a:solidFill>
          </a:ln>
        </p:spPr>
        <p:txBody>
          <a:bodyPr wrap="square" lIns="72000" rIns="72000" rtlCol="0" anchor="ctr">
            <a:noAutofit/>
          </a:bodyPr>
          <a:lstStyle/>
          <a:p>
            <a:r>
              <a:rPr kumimoji="1" lang="ja-JP" altLang="en-US" sz="2400" dirty="0"/>
              <a:t>シーティングを実践し、対象者の様子をモニタリングする</a:t>
            </a:r>
            <a:endParaRPr lang="ja-JP" altLang="en-US" sz="2400" dirty="0"/>
          </a:p>
        </p:txBody>
      </p:sp>
      <p:cxnSp>
        <p:nvCxnSpPr>
          <p:cNvPr id="5" name="直線コネクタ 4">
            <a:extLst>
              <a:ext uri="{FF2B5EF4-FFF2-40B4-BE49-F238E27FC236}">
                <a16:creationId xmlns:a16="http://schemas.microsoft.com/office/drawing/2014/main" id="{7C8F8A26-55D3-4570-967C-E3585FBC96E5}"/>
              </a:ext>
            </a:extLst>
          </p:cNvPr>
          <p:cNvCxnSpPr>
            <a:cxnSpLocks/>
            <a:stCxn id="19" idx="0"/>
            <a:endCxn id="9" idx="3"/>
          </p:cNvCxnSpPr>
          <p:nvPr/>
        </p:nvCxnSpPr>
        <p:spPr>
          <a:xfrm flipV="1">
            <a:off x="6189966" y="5169263"/>
            <a:ext cx="850416" cy="38397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7DDD261-9FCE-4C2A-9EDD-B9210CA0F847}"/>
              </a:ext>
            </a:extLst>
          </p:cNvPr>
          <p:cNvCxnSpPr>
            <a:cxnSpLocks/>
            <a:stCxn id="17" idx="2"/>
            <a:endCxn id="10" idx="1"/>
          </p:cNvCxnSpPr>
          <p:nvPr/>
        </p:nvCxnSpPr>
        <p:spPr>
          <a:xfrm flipH="1">
            <a:off x="1599920" y="3404796"/>
            <a:ext cx="69611" cy="83321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4575061-243C-45BD-AEDE-5B3A0D23F876}"/>
              </a:ext>
            </a:extLst>
          </p:cNvPr>
          <p:cNvCxnSpPr>
            <a:cxnSpLocks/>
            <a:stCxn id="3" idx="1"/>
            <a:endCxn id="11" idx="7"/>
          </p:cNvCxnSpPr>
          <p:nvPr/>
        </p:nvCxnSpPr>
        <p:spPr>
          <a:xfrm flipH="1" flipV="1">
            <a:off x="5276334" y="1791233"/>
            <a:ext cx="504758" cy="5477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テキスト プレースホルダー 2">
            <a:extLst>
              <a:ext uri="{FF2B5EF4-FFF2-40B4-BE49-F238E27FC236}">
                <a16:creationId xmlns:a16="http://schemas.microsoft.com/office/drawing/2014/main" id="{0BA20DBA-1D64-4861-AA38-840E3ADFD0A3}"/>
              </a:ext>
            </a:extLst>
          </p:cNvPr>
          <p:cNvSpPr txBox="1">
            <a:spLocks/>
          </p:cNvSpPr>
          <p:nvPr/>
        </p:nvSpPr>
        <p:spPr>
          <a:xfrm>
            <a:off x="202630" y="595536"/>
            <a:ext cx="9505950" cy="640364"/>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チームでシーティングを実施する際に</a:t>
            </a:r>
            <a:r>
              <a:rPr lang="en-US" altLang="ja-JP" sz="2000" dirty="0"/>
              <a:t>3</a:t>
            </a:r>
            <a:r>
              <a:rPr lang="ja-JP" altLang="en-US" sz="2000" dirty="0"/>
              <a:t>つの役割が連携することが重要です。</a:t>
            </a:r>
          </a:p>
        </p:txBody>
      </p:sp>
    </p:spTree>
    <p:extLst>
      <p:ext uri="{BB962C8B-B14F-4D97-AF65-F5344CB8AC3E}">
        <p14:creationId xmlns:p14="http://schemas.microsoft.com/office/powerpoint/2010/main" val="2635097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185408D-CEDC-4D6E-8085-A008336A9C61}"/>
              </a:ext>
            </a:extLst>
          </p:cNvPr>
          <p:cNvSpPr/>
          <p:nvPr/>
        </p:nvSpPr>
        <p:spPr>
          <a:xfrm>
            <a:off x="996754" y="2713957"/>
            <a:ext cx="7920000" cy="1440000"/>
          </a:xfrm>
          <a:prstGeom prst="rect">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lang="ja-JP" altLang="en-US" sz="3200" b="1" dirty="0">
                <a:solidFill>
                  <a:schemeClr val="bg1"/>
                </a:solidFill>
                <a:latin typeface="Meiryo UI" panose="020B0604030504040204" pitchFamily="50" charset="-128"/>
                <a:ea typeface="Meiryo UI" panose="020B0604030504040204" pitchFamily="50" charset="-128"/>
              </a:rPr>
              <a:t>４．高齢者ケアにおけるシーティングの進め方</a:t>
            </a:r>
            <a:endParaRPr kumimoji="1" lang="ja-JP" altLang="en-US" sz="3200" b="1" dirty="0">
              <a:solidFill>
                <a:schemeClr val="bg1"/>
              </a:solidFill>
              <a:latin typeface="+mn-ea"/>
              <a:cs typeface="メイリオ" panose="020B0604030504040204" pitchFamily="50" charset="-128"/>
            </a:endParaRPr>
          </a:p>
        </p:txBody>
      </p:sp>
    </p:spTree>
    <p:extLst>
      <p:ext uri="{BB962C8B-B14F-4D97-AF65-F5344CB8AC3E}">
        <p14:creationId xmlns:p14="http://schemas.microsoft.com/office/powerpoint/2010/main" val="968289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pPr lvl="0"/>
            <a:r>
              <a:rPr lang="ja-JP" altLang="en-US" dirty="0"/>
              <a:t>シーティングの実際の流れ</a:t>
            </a:r>
            <a:endParaRPr lang="ja-JP" altLang="ja-JP" dirty="0"/>
          </a:p>
        </p:txBody>
      </p:sp>
      <p:sp>
        <p:nvSpPr>
          <p:cNvPr id="16" name="矢印: 五方向 15">
            <a:extLst>
              <a:ext uri="{FF2B5EF4-FFF2-40B4-BE49-F238E27FC236}">
                <a16:creationId xmlns:a16="http://schemas.microsoft.com/office/drawing/2014/main" id="{486CD857-9AFA-4E07-B652-735904E2C871}"/>
              </a:ext>
            </a:extLst>
          </p:cNvPr>
          <p:cNvSpPr/>
          <p:nvPr/>
        </p:nvSpPr>
        <p:spPr>
          <a:xfrm>
            <a:off x="199556" y="4369003"/>
            <a:ext cx="2416486" cy="952484"/>
          </a:xfrm>
          <a:prstGeom prst="homePlate">
            <a:avLst>
              <a:gd name="adj" fmla="val 26999"/>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000"/>
              </a:lnSpc>
              <a:spcAft>
                <a:spcPts val="600"/>
              </a:spcAft>
            </a:pPr>
            <a:r>
              <a:rPr kumimoji="1" lang="ja-JP" altLang="en-US" sz="2000" b="1" dirty="0">
                <a:solidFill>
                  <a:schemeClr val="bg1"/>
                </a:solidFill>
              </a:rPr>
              <a:t>シーティング実施の</a:t>
            </a:r>
            <a:endParaRPr kumimoji="1" lang="en-US" altLang="ja-JP" sz="2000" b="1" dirty="0">
              <a:solidFill>
                <a:schemeClr val="bg1"/>
              </a:solidFill>
            </a:endParaRPr>
          </a:p>
          <a:p>
            <a:pPr algn="ctr">
              <a:lnSpc>
                <a:spcPts val="2000"/>
              </a:lnSpc>
              <a:spcAft>
                <a:spcPts val="600"/>
              </a:spcAft>
            </a:pPr>
            <a:r>
              <a:rPr kumimoji="1" lang="ja-JP" altLang="en-US" sz="2000" b="1" dirty="0">
                <a:solidFill>
                  <a:schemeClr val="bg1"/>
                </a:solidFill>
              </a:rPr>
              <a:t>必要性検討</a:t>
            </a:r>
          </a:p>
        </p:txBody>
      </p:sp>
      <p:sp>
        <p:nvSpPr>
          <p:cNvPr id="17" name="矢印: 五方向 16">
            <a:extLst>
              <a:ext uri="{FF2B5EF4-FFF2-40B4-BE49-F238E27FC236}">
                <a16:creationId xmlns:a16="http://schemas.microsoft.com/office/drawing/2014/main" id="{5D136B0B-745A-4615-9CE5-0A53653DAC68}"/>
              </a:ext>
            </a:extLst>
          </p:cNvPr>
          <p:cNvSpPr/>
          <p:nvPr/>
        </p:nvSpPr>
        <p:spPr>
          <a:xfrm>
            <a:off x="199557" y="5370888"/>
            <a:ext cx="1059541" cy="1347300"/>
          </a:xfrm>
          <a:prstGeom prst="homePlate">
            <a:avLst>
              <a:gd name="adj" fmla="val 26708"/>
            </a:avLst>
          </a:prstGeom>
          <a:solidFill>
            <a:schemeClr val="accent4">
              <a:lumMod val="20000"/>
              <a:lumOff val="80000"/>
            </a:schemeClr>
          </a:solid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dirty="0"/>
              <a:t>課題</a:t>
            </a:r>
            <a:endParaRPr kumimoji="1" lang="en-US" altLang="ja-JP" dirty="0"/>
          </a:p>
          <a:p>
            <a:pPr algn="ctr">
              <a:spcAft>
                <a:spcPts val="600"/>
              </a:spcAft>
            </a:pPr>
            <a:r>
              <a:rPr kumimoji="1" lang="ja-JP" altLang="en-US" dirty="0"/>
              <a:t>発見</a:t>
            </a:r>
          </a:p>
        </p:txBody>
      </p:sp>
      <p:sp>
        <p:nvSpPr>
          <p:cNvPr id="18" name="矢印: 五方向 17">
            <a:extLst>
              <a:ext uri="{FF2B5EF4-FFF2-40B4-BE49-F238E27FC236}">
                <a16:creationId xmlns:a16="http://schemas.microsoft.com/office/drawing/2014/main" id="{49863DDB-5322-4992-9BAB-0D778008B465}"/>
              </a:ext>
            </a:extLst>
          </p:cNvPr>
          <p:cNvSpPr/>
          <p:nvPr/>
        </p:nvSpPr>
        <p:spPr>
          <a:xfrm>
            <a:off x="1339617" y="5371364"/>
            <a:ext cx="1230264" cy="1349794"/>
          </a:xfrm>
          <a:prstGeom prst="homePlate">
            <a:avLst>
              <a:gd name="adj" fmla="val 26708"/>
            </a:avLst>
          </a:prstGeom>
          <a:solidFill>
            <a:schemeClr val="accent4">
              <a:lumMod val="20000"/>
              <a:lumOff val="80000"/>
            </a:schemeClr>
          </a:solid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dirty="0"/>
              <a:t>シーティングの必要性検討</a:t>
            </a:r>
          </a:p>
        </p:txBody>
      </p:sp>
      <p:sp>
        <p:nvSpPr>
          <p:cNvPr id="28" name="矢印: 五方向 27">
            <a:extLst>
              <a:ext uri="{FF2B5EF4-FFF2-40B4-BE49-F238E27FC236}">
                <a16:creationId xmlns:a16="http://schemas.microsoft.com/office/drawing/2014/main" id="{30F9DD03-3C18-493C-A8C7-EA004467E78E}"/>
              </a:ext>
            </a:extLst>
          </p:cNvPr>
          <p:cNvSpPr/>
          <p:nvPr/>
        </p:nvSpPr>
        <p:spPr>
          <a:xfrm>
            <a:off x="2650395" y="5371364"/>
            <a:ext cx="1152042" cy="1349794"/>
          </a:xfrm>
          <a:prstGeom prst="homePlate">
            <a:avLst>
              <a:gd name="adj" fmla="val 26708"/>
            </a:avLst>
          </a:prstGeom>
          <a:solidFill>
            <a:schemeClr val="accent4">
              <a:lumMod val="20000"/>
              <a:lumOff val="80000"/>
            </a:schemeClr>
          </a:solid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dirty="0"/>
              <a:t>アセス</a:t>
            </a:r>
            <a:endParaRPr kumimoji="1" lang="en-US" altLang="ja-JP" dirty="0"/>
          </a:p>
          <a:p>
            <a:pPr algn="ctr">
              <a:spcAft>
                <a:spcPts val="600"/>
              </a:spcAft>
            </a:pPr>
            <a:r>
              <a:rPr kumimoji="1" lang="ja-JP" altLang="en-US" dirty="0"/>
              <a:t>メント</a:t>
            </a:r>
          </a:p>
        </p:txBody>
      </p:sp>
      <p:sp>
        <p:nvSpPr>
          <p:cNvPr id="29" name="矢印: 五方向 28">
            <a:extLst>
              <a:ext uri="{FF2B5EF4-FFF2-40B4-BE49-F238E27FC236}">
                <a16:creationId xmlns:a16="http://schemas.microsoft.com/office/drawing/2014/main" id="{6E8CCBEB-A776-499C-A1CE-DE0B17C617A5}"/>
              </a:ext>
            </a:extLst>
          </p:cNvPr>
          <p:cNvSpPr/>
          <p:nvPr/>
        </p:nvSpPr>
        <p:spPr>
          <a:xfrm>
            <a:off x="3946454" y="5371364"/>
            <a:ext cx="1156046" cy="1349794"/>
          </a:xfrm>
          <a:prstGeom prst="homePlate">
            <a:avLst>
              <a:gd name="adj" fmla="val 26708"/>
            </a:avLst>
          </a:prstGeom>
          <a:solidFill>
            <a:schemeClr val="accent4">
              <a:lumMod val="20000"/>
              <a:lumOff val="80000"/>
            </a:schemeClr>
          </a:solid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dirty="0"/>
              <a:t>目標</a:t>
            </a:r>
            <a:endParaRPr kumimoji="1" lang="en-US" altLang="ja-JP" dirty="0"/>
          </a:p>
          <a:p>
            <a:pPr algn="ctr">
              <a:spcAft>
                <a:spcPts val="600"/>
              </a:spcAft>
            </a:pPr>
            <a:r>
              <a:rPr kumimoji="1" lang="ja-JP" altLang="en-US" dirty="0"/>
              <a:t>設定</a:t>
            </a:r>
          </a:p>
        </p:txBody>
      </p:sp>
      <p:sp>
        <p:nvSpPr>
          <p:cNvPr id="30" name="矢印: 五方向 29">
            <a:extLst>
              <a:ext uri="{FF2B5EF4-FFF2-40B4-BE49-F238E27FC236}">
                <a16:creationId xmlns:a16="http://schemas.microsoft.com/office/drawing/2014/main" id="{B94C066E-3AA7-48C3-9F9D-D01AC3B4B94B}"/>
              </a:ext>
            </a:extLst>
          </p:cNvPr>
          <p:cNvSpPr/>
          <p:nvPr/>
        </p:nvSpPr>
        <p:spPr>
          <a:xfrm>
            <a:off x="8154643" y="4369003"/>
            <a:ext cx="1550861" cy="2352154"/>
          </a:xfrm>
          <a:prstGeom prst="homePlate">
            <a:avLst>
              <a:gd name="adj" fmla="val 18009"/>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300"/>
              </a:lnSpc>
              <a:spcAft>
                <a:spcPts val="600"/>
              </a:spcAft>
            </a:pPr>
            <a:endParaRPr kumimoji="1" lang="en-US" altLang="ja-JP" sz="2000" b="1" dirty="0">
              <a:solidFill>
                <a:schemeClr val="bg1"/>
              </a:solidFill>
            </a:endParaRPr>
          </a:p>
          <a:p>
            <a:pPr algn="ctr">
              <a:lnSpc>
                <a:spcPts val="2000"/>
              </a:lnSpc>
              <a:spcAft>
                <a:spcPts val="600"/>
              </a:spcAft>
            </a:pPr>
            <a:r>
              <a:rPr kumimoji="1" lang="ja-JP" altLang="en-US" sz="2000" b="1" dirty="0">
                <a:solidFill>
                  <a:schemeClr val="bg1"/>
                </a:solidFill>
              </a:rPr>
              <a:t>継続的な</a:t>
            </a:r>
            <a:endParaRPr kumimoji="1" lang="en-US" altLang="ja-JP" sz="2000" b="1" dirty="0">
              <a:solidFill>
                <a:schemeClr val="bg1"/>
              </a:solidFill>
            </a:endParaRPr>
          </a:p>
          <a:p>
            <a:pPr algn="ctr">
              <a:lnSpc>
                <a:spcPts val="2000"/>
              </a:lnSpc>
              <a:spcAft>
                <a:spcPts val="600"/>
              </a:spcAft>
            </a:pPr>
            <a:r>
              <a:rPr kumimoji="1" lang="ja-JP" altLang="en-US" sz="2000" b="1" dirty="0">
                <a:solidFill>
                  <a:schemeClr val="bg1"/>
                </a:solidFill>
              </a:rPr>
              <a:t>観察</a:t>
            </a:r>
            <a:endParaRPr kumimoji="1" lang="en-US" altLang="ja-JP" sz="2000" b="1" dirty="0">
              <a:solidFill>
                <a:schemeClr val="bg1"/>
              </a:solidFill>
            </a:endParaRPr>
          </a:p>
          <a:p>
            <a:pPr algn="ctr">
              <a:spcAft>
                <a:spcPts val="600"/>
              </a:spcAft>
            </a:pPr>
            <a:endParaRPr kumimoji="1" lang="en-US" altLang="ja-JP" sz="2000" b="1" dirty="0">
              <a:solidFill>
                <a:schemeClr val="bg1"/>
              </a:solidFill>
            </a:endParaRPr>
          </a:p>
          <a:p>
            <a:pPr algn="ctr">
              <a:spcAft>
                <a:spcPts val="600"/>
              </a:spcAft>
            </a:pPr>
            <a:endParaRPr kumimoji="1" lang="en-US" altLang="ja-JP" sz="2000" b="1" dirty="0">
              <a:solidFill>
                <a:schemeClr val="bg1"/>
              </a:solidFill>
            </a:endParaRPr>
          </a:p>
          <a:p>
            <a:pPr algn="ctr">
              <a:spcAft>
                <a:spcPts val="600"/>
              </a:spcAft>
            </a:pPr>
            <a:endParaRPr kumimoji="1" lang="en-US" altLang="ja-JP" sz="2000" b="1" dirty="0">
              <a:solidFill>
                <a:schemeClr val="bg1"/>
              </a:solidFill>
            </a:endParaRPr>
          </a:p>
          <a:p>
            <a:pPr algn="ctr">
              <a:spcAft>
                <a:spcPts val="600"/>
              </a:spcAft>
            </a:pPr>
            <a:endParaRPr kumimoji="1" lang="ja-JP" altLang="en-US" sz="2000" b="1" dirty="0">
              <a:solidFill>
                <a:schemeClr val="bg1"/>
              </a:solidFill>
            </a:endParaRPr>
          </a:p>
        </p:txBody>
      </p:sp>
      <p:sp>
        <p:nvSpPr>
          <p:cNvPr id="31" name="矢印: 五方向 30">
            <a:extLst>
              <a:ext uri="{FF2B5EF4-FFF2-40B4-BE49-F238E27FC236}">
                <a16:creationId xmlns:a16="http://schemas.microsoft.com/office/drawing/2014/main" id="{4AF0F99A-6719-4471-BD4B-DD2B182527C0}"/>
              </a:ext>
            </a:extLst>
          </p:cNvPr>
          <p:cNvSpPr/>
          <p:nvPr/>
        </p:nvSpPr>
        <p:spPr>
          <a:xfrm>
            <a:off x="2650394" y="4369003"/>
            <a:ext cx="2452107" cy="952484"/>
          </a:xfrm>
          <a:prstGeom prst="homePlate">
            <a:avLst>
              <a:gd name="adj" fmla="val 28180"/>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000"/>
              </a:lnSpc>
              <a:spcAft>
                <a:spcPts val="600"/>
              </a:spcAft>
            </a:pPr>
            <a:r>
              <a:rPr kumimoji="1" lang="ja-JP" altLang="en-US" sz="2000" b="1" dirty="0">
                <a:solidFill>
                  <a:schemeClr val="bg1"/>
                </a:solidFill>
              </a:rPr>
              <a:t>シーティング実施に</a:t>
            </a:r>
            <a:endParaRPr kumimoji="1" lang="en-US" altLang="ja-JP" sz="2000" b="1" dirty="0">
              <a:solidFill>
                <a:schemeClr val="bg1"/>
              </a:solidFill>
            </a:endParaRPr>
          </a:p>
          <a:p>
            <a:pPr algn="ctr">
              <a:lnSpc>
                <a:spcPts val="2000"/>
              </a:lnSpc>
              <a:spcAft>
                <a:spcPts val="600"/>
              </a:spcAft>
            </a:pPr>
            <a:r>
              <a:rPr kumimoji="1" lang="ja-JP" altLang="en-US" sz="2000" b="1" dirty="0">
                <a:solidFill>
                  <a:schemeClr val="bg1"/>
                </a:solidFill>
              </a:rPr>
              <a:t>向けたアセスメント</a:t>
            </a:r>
          </a:p>
        </p:txBody>
      </p:sp>
      <p:sp>
        <p:nvSpPr>
          <p:cNvPr id="32" name="矢印: 五方向 31">
            <a:extLst>
              <a:ext uri="{FF2B5EF4-FFF2-40B4-BE49-F238E27FC236}">
                <a16:creationId xmlns:a16="http://schemas.microsoft.com/office/drawing/2014/main" id="{F7138AD0-90EF-4B3B-8197-4835E0DD0874}"/>
              </a:ext>
            </a:extLst>
          </p:cNvPr>
          <p:cNvSpPr/>
          <p:nvPr/>
        </p:nvSpPr>
        <p:spPr>
          <a:xfrm>
            <a:off x="5136853" y="4369003"/>
            <a:ext cx="2912490" cy="2352154"/>
          </a:xfrm>
          <a:prstGeom prst="homePlate">
            <a:avLst>
              <a:gd name="adj" fmla="val 12162"/>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000"/>
              </a:lnSpc>
              <a:spcAft>
                <a:spcPts val="600"/>
              </a:spcAft>
            </a:pPr>
            <a:endParaRPr kumimoji="1" lang="en-US" altLang="ja-JP" sz="2000" b="1" dirty="0">
              <a:solidFill>
                <a:schemeClr val="bg1"/>
              </a:solidFill>
            </a:endParaRPr>
          </a:p>
          <a:p>
            <a:pPr algn="ctr">
              <a:lnSpc>
                <a:spcPts val="2000"/>
              </a:lnSpc>
              <a:spcAft>
                <a:spcPts val="600"/>
              </a:spcAft>
            </a:pPr>
            <a:r>
              <a:rPr kumimoji="1" lang="ja-JP" altLang="en-US" sz="2000" b="1" dirty="0">
                <a:solidFill>
                  <a:schemeClr val="bg1"/>
                </a:solidFill>
              </a:rPr>
              <a:t>アセスメントに基づいた</a:t>
            </a:r>
            <a:endParaRPr kumimoji="1" lang="en-US" altLang="ja-JP" sz="2000" b="1" dirty="0">
              <a:solidFill>
                <a:schemeClr val="bg1"/>
              </a:solidFill>
            </a:endParaRPr>
          </a:p>
          <a:p>
            <a:pPr algn="ctr">
              <a:lnSpc>
                <a:spcPts val="2000"/>
              </a:lnSpc>
              <a:spcAft>
                <a:spcPts val="600"/>
              </a:spcAft>
            </a:pPr>
            <a:r>
              <a:rPr kumimoji="1" lang="ja-JP" altLang="en-US" sz="2000" b="1" dirty="0">
                <a:solidFill>
                  <a:schemeClr val="bg1"/>
                </a:solidFill>
              </a:rPr>
              <a:t>シーティングの実施</a:t>
            </a:r>
            <a:endParaRPr kumimoji="1" lang="en-US" altLang="ja-JP" sz="2000" b="1" dirty="0">
              <a:solidFill>
                <a:schemeClr val="bg1"/>
              </a:solidFill>
            </a:endParaRPr>
          </a:p>
          <a:p>
            <a:pPr algn="ctr">
              <a:spcAft>
                <a:spcPts val="600"/>
              </a:spcAft>
            </a:pPr>
            <a:endParaRPr kumimoji="1" lang="en-US" altLang="ja-JP" sz="2000" b="1" dirty="0">
              <a:solidFill>
                <a:schemeClr val="bg1"/>
              </a:solidFill>
            </a:endParaRPr>
          </a:p>
          <a:p>
            <a:pPr algn="ctr">
              <a:spcAft>
                <a:spcPts val="600"/>
              </a:spcAft>
            </a:pPr>
            <a:endParaRPr kumimoji="1" lang="en-US" altLang="ja-JP" sz="2000" b="1" dirty="0">
              <a:solidFill>
                <a:schemeClr val="bg1"/>
              </a:solidFill>
            </a:endParaRPr>
          </a:p>
          <a:p>
            <a:pPr algn="ctr">
              <a:spcAft>
                <a:spcPts val="600"/>
              </a:spcAft>
            </a:pPr>
            <a:endParaRPr kumimoji="1" lang="en-US" altLang="ja-JP" sz="2000" b="1" dirty="0">
              <a:solidFill>
                <a:schemeClr val="bg1"/>
              </a:solidFill>
            </a:endParaRPr>
          </a:p>
          <a:p>
            <a:pPr algn="ctr">
              <a:spcAft>
                <a:spcPts val="600"/>
              </a:spcAft>
            </a:pPr>
            <a:endParaRPr kumimoji="1" lang="ja-JP" altLang="en-US" sz="2000" b="1" dirty="0">
              <a:solidFill>
                <a:schemeClr val="bg1"/>
              </a:solidFill>
            </a:endParaRPr>
          </a:p>
        </p:txBody>
      </p:sp>
      <p:sp>
        <p:nvSpPr>
          <p:cNvPr id="27" name="矢印: 五方向 26">
            <a:extLst>
              <a:ext uri="{FF2B5EF4-FFF2-40B4-BE49-F238E27FC236}">
                <a16:creationId xmlns:a16="http://schemas.microsoft.com/office/drawing/2014/main" id="{55E26AF0-9E8C-4A2F-BD36-8126CE8339B6}"/>
              </a:ext>
            </a:extLst>
          </p:cNvPr>
          <p:cNvSpPr/>
          <p:nvPr/>
        </p:nvSpPr>
        <p:spPr>
          <a:xfrm>
            <a:off x="2663092" y="3959088"/>
            <a:ext cx="2372383" cy="360039"/>
          </a:xfrm>
          <a:prstGeom prst="homePlate">
            <a:avLst>
              <a:gd name="adj" fmla="val 0"/>
            </a:avLst>
          </a:prstGeom>
          <a:noFill/>
          <a:ln w="28575">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b="1" dirty="0"/>
              <a:t>手順②</a:t>
            </a:r>
          </a:p>
        </p:txBody>
      </p:sp>
      <p:sp>
        <p:nvSpPr>
          <p:cNvPr id="33" name="矢印: 五方向 32">
            <a:extLst>
              <a:ext uri="{FF2B5EF4-FFF2-40B4-BE49-F238E27FC236}">
                <a16:creationId xmlns:a16="http://schemas.microsoft.com/office/drawing/2014/main" id="{CC22CEE0-C785-459A-89F2-A20DC7233742}"/>
              </a:ext>
            </a:extLst>
          </p:cNvPr>
          <p:cNvSpPr/>
          <p:nvPr/>
        </p:nvSpPr>
        <p:spPr>
          <a:xfrm>
            <a:off x="5141425" y="3959087"/>
            <a:ext cx="2907918" cy="360039"/>
          </a:xfrm>
          <a:prstGeom prst="homePlate">
            <a:avLst>
              <a:gd name="adj" fmla="val 0"/>
            </a:avLst>
          </a:prstGeom>
          <a:noFill/>
          <a:ln w="28575">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b="1" dirty="0"/>
              <a:t>手順③</a:t>
            </a:r>
          </a:p>
        </p:txBody>
      </p:sp>
      <p:sp>
        <p:nvSpPr>
          <p:cNvPr id="42" name="矢印: 五方向 41">
            <a:extLst>
              <a:ext uri="{FF2B5EF4-FFF2-40B4-BE49-F238E27FC236}">
                <a16:creationId xmlns:a16="http://schemas.microsoft.com/office/drawing/2014/main" id="{324E60D4-27DE-45AB-82B7-EE0C20EDAB5A}"/>
              </a:ext>
            </a:extLst>
          </p:cNvPr>
          <p:cNvSpPr/>
          <p:nvPr/>
        </p:nvSpPr>
        <p:spPr>
          <a:xfrm>
            <a:off x="197497" y="3959089"/>
            <a:ext cx="2372384" cy="360039"/>
          </a:xfrm>
          <a:prstGeom prst="homePlate">
            <a:avLst>
              <a:gd name="adj" fmla="val 0"/>
            </a:avLst>
          </a:prstGeom>
          <a:noFill/>
          <a:ln w="28575">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b="1" dirty="0"/>
              <a:t>手順①</a:t>
            </a:r>
          </a:p>
        </p:txBody>
      </p:sp>
      <p:sp>
        <p:nvSpPr>
          <p:cNvPr id="43" name="矢印: 五方向 42">
            <a:extLst>
              <a:ext uri="{FF2B5EF4-FFF2-40B4-BE49-F238E27FC236}">
                <a16:creationId xmlns:a16="http://schemas.microsoft.com/office/drawing/2014/main" id="{3EC14706-9F33-4209-9838-A36E6EA65D5C}"/>
              </a:ext>
            </a:extLst>
          </p:cNvPr>
          <p:cNvSpPr/>
          <p:nvPr/>
        </p:nvSpPr>
        <p:spPr>
          <a:xfrm>
            <a:off x="8154643" y="3959088"/>
            <a:ext cx="1550861" cy="360039"/>
          </a:xfrm>
          <a:prstGeom prst="homePlate">
            <a:avLst>
              <a:gd name="adj" fmla="val 0"/>
            </a:avLst>
          </a:prstGeom>
          <a:noFill/>
          <a:ln w="28575">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b="1" dirty="0"/>
              <a:t>手順④</a:t>
            </a:r>
          </a:p>
        </p:txBody>
      </p:sp>
      <p:sp>
        <p:nvSpPr>
          <p:cNvPr id="44" name="四角形: 角を丸くする 43">
            <a:extLst>
              <a:ext uri="{FF2B5EF4-FFF2-40B4-BE49-F238E27FC236}">
                <a16:creationId xmlns:a16="http://schemas.microsoft.com/office/drawing/2014/main" id="{6B7C3FDA-B5B2-4075-97BB-9EB1E9AB8DB6}"/>
              </a:ext>
            </a:extLst>
          </p:cNvPr>
          <p:cNvSpPr/>
          <p:nvPr/>
        </p:nvSpPr>
        <p:spPr>
          <a:xfrm>
            <a:off x="199556" y="712492"/>
            <a:ext cx="9505949" cy="3112552"/>
          </a:xfrm>
          <a:prstGeom prst="roundRect">
            <a:avLst>
              <a:gd name="adj" fmla="val 9854"/>
            </a:avLst>
          </a:prstGeom>
          <a:no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lnSpc>
                <a:spcPts val="3200"/>
              </a:lnSpc>
            </a:pPr>
            <a:r>
              <a:rPr kumimoji="1" lang="ja-JP" altLang="en-US" sz="2400" b="1" dirty="0">
                <a:solidFill>
                  <a:schemeClr val="tx1"/>
                </a:solidFill>
              </a:rPr>
              <a:t>シーティングを実施する際の基本認識</a:t>
            </a:r>
            <a:endParaRPr kumimoji="1" lang="en-US" altLang="ja-JP" sz="2400" b="1" dirty="0">
              <a:solidFill>
                <a:schemeClr val="tx1"/>
              </a:solidFill>
            </a:endParaRPr>
          </a:p>
          <a:p>
            <a:pPr marL="342900" indent="-342900" defTabSz="914400">
              <a:lnSpc>
                <a:spcPts val="3200"/>
              </a:lnSpc>
              <a:buFont typeface="Wingdings" panose="05000000000000000000" pitchFamily="2" charset="2"/>
              <a:buChar char="n"/>
            </a:pPr>
            <a:endParaRPr kumimoji="1" lang="en-US" altLang="ja-JP" sz="2400" dirty="0"/>
          </a:p>
          <a:p>
            <a:pPr marL="342900" indent="-342900" defTabSz="914400">
              <a:lnSpc>
                <a:spcPts val="3200"/>
              </a:lnSpc>
              <a:buFont typeface="Wingdings" panose="05000000000000000000" pitchFamily="2" charset="2"/>
              <a:buChar char="n"/>
            </a:pPr>
            <a:endParaRPr kumimoji="1" lang="en-US" altLang="ja-JP" sz="2400" dirty="0">
              <a:solidFill>
                <a:schemeClr val="tx1"/>
              </a:solidFill>
            </a:endParaRPr>
          </a:p>
          <a:p>
            <a:pPr marL="342900" indent="-342900" defTabSz="914400">
              <a:lnSpc>
                <a:spcPts val="3200"/>
              </a:lnSpc>
              <a:buFont typeface="Wingdings" panose="05000000000000000000" pitchFamily="2" charset="2"/>
              <a:buChar char="n"/>
            </a:pPr>
            <a:endParaRPr kumimoji="1" lang="en-US" altLang="ja-JP" sz="2400" dirty="0"/>
          </a:p>
          <a:p>
            <a:pPr defTabSz="914400">
              <a:lnSpc>
                <a:spcPts val="3200"/>
              </a:lnSpc>
            </a:pPr>
            <a:endParaRPr kumimoji="1" lang="en-US" altLang="ja-JP" sz="2400" dirty="0">
              <a:solidFill>
                <a:schemeClr val="tx1"/>
              </a:solidFill>
            </a:endParaRPr>
          </a:p>
          <a:p>
            <a:pPr defTabSz="914400">
              <a:lnSpc>
                <a:spcPts val="3200"/>
              </a:lnSpc>
            </a:pPr>
            <a:endParaRPr kumimoji="1" lang="en-US" altLang="ja-JP" sz="2400" dirty="0"/>
          </a:p>
          <a:p>
            <a:pPr defTabSz="914400">
              <a:lnSpc>
                <a:spcPts val="3200"/>
              </a:lnSpc>
            </a:pPr>
            <a:endParaRPr kumimoji="1" lang="en-US" altLang="ja-JP" sz="2400" dirty="0">
              <a:solidFill>
                <a:schemeClr val="tx1"/>
              </a:solidFill>
            </a:endParaRPr>
          </a:p>
        </p:txBody>
      </p:sp>
      <p:sp>
        <p:nvSpPr>
          <p:cNvPr id="36" name="四角形: 角を丸くする 35">
            <a:extLst>
              <a:ext uri="{FF2B5EF4-FFF2-40B4-BE49-F238E27FC236}">
                <a16:creationId xmlns:a16="http://schemas.microsoft.com/office/drawing/2014/main" id="{F7CD7984-4755-48EF-99FA-384144B3A929}"/>
              </a:ext>
            </a:extLst>
          </p:cNvPr>
          <p:cNvSpPr/>
          <p:nvPr/>
        </p:nvSpPr>
        <p:spPr>
          <a:xfrm>
            <a:off x="6634811" y="6133787"/>
            <a:ext cx="946481" cy="49956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latin typeface="Meiryo UI" panose="020B0604030504040204" pitchFamily="50" charset="-128"/>
                <a:ea typeface="Meiryo UI" panose="020B0604030504040204" pitchFamily="50" charset="-128"/>
              </a:rPr>
              <a:t>C</a:t>
            </a:r>
            <a:r>
              <a:rPr kumimoji="1" lang="en-US" altLang="ja-JP" sz="1200" b="1" dirty="0">
                <a:solidFill>
                  <a:schemeClr val="tx1"/>
                </a:solidFill>
                <a:latin typeface="Meiryo UI" panose="020B0604030504040204" pitchFamily="50" charset="-128"/>
                <a:ea typeface="Meiryo UI" panose="020B0604030504040204" pitchFamily="50" charset="-128"/>
              </a:rPr>
              <a:t>heck</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7" name="四角形: 角を丸くする 36">
            <a:extLst>
              <a:ext uri="{FF2B5EF4-FFF2-40B4-BE49-F238E27FC236}">
                <a16:creationId xmlns:a16="http://schemas.microsoft.com/office/drawing/2014/main" id="{D90DDCD6-F919-44F1-A133-BB51AFBFB2B1}"/>
              </a:ext>
            </a:extLst>
          </p:cNvPr>
          <p:cNvSpPr/>
          <p:nvPr/>
        </p:nvSpPr>
        <p:spPr>
          <a:xfrm>
            <a:off x="5248716" y="6133787"/>
            <a:ext cx="946481" cy="49956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latin typeface="Meiryo UI" panose="020B0604030504040204" pitchFamily="50" charset="-128"/>
                <a:ea typeface="Meiryo UI" panose="020B0604030504040204" pitchFamily="50" charset="-128"/>
              </a:rPr>
              <a:t>A</a:t>
            </a:r>
            <a:r>
              <a:rPr kumimoji="1" lang="en-US" altLang="ja-JP" sz="1200" b="1" dirty="0">
                <a:solidFill>
                  <a:schemeClr val="tx1"/>
                </a:solidFill>
                <a:latin typeface="Meiryo UI" panose="020B0604030504040204" pitchFamily="50" charset="-128"/>
                <a:ea typeface="Meiryo UI" panose="020B0604030504040204" pitchFamily="50" charset="-128"/>
              </a:rPr>
              <a:t>ction</a:t>
            </a:r>
            <a:endParaRPr kumimoji="1" lang="ja-JP" altLang="en-US" sz="2000" b="1" dirty="0">
              <a:solidFill>
                <a:schemeClr val="tx1"/>
              </a:solidFill>
              <a:latin typeface="Meiryo UI" panose="020B0604030504040204" pitchFamily="50" charset="-128"/>
              <a:ea typeface="Meiryo UI" panose="020B0604030504040204" pitchFamily="50" charset="-128"/>
            </a:endParaRPr>
          </a:p>
        </p:txBody>
      </p:sp>
      <p:sp>
        <p:nvSpPr>
          <p:cNvPr id="38" name="四角形: 角を丸くする 37">
            <a:extLst>
              <a:ext uri="{FF2B5EF4-FFF2-40B4-BE49-F238E27FC236}">
                <a16:creationId xmlns:a16="http://schemas.microsoft.com/office/drawing/2014/main" id="{932600B4-7AB2-4FCE-ABA5-1B08FD44D9B6}"/>
              </a:ext>
            </a:extLst>
          </p:cNvPr>
          <p:cNvSpPr/>
          <p:nvPr/>
        </p:nvSpPr>
        <p:spPr>
          <a:xfrm>
            <a:off x="6634811" y="5251240"/>
            <a:ext cx="946481" cy="49956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latin typeface="Meiryo UI" panose="020B0604030504040204" pitchFamily="50" charset="-128"/>
                <a:ea typeface="Meiryo UI" panose="020B0604030504040204" pitchFamily="50" charset="-128"/>
              </a:rPr>
              <a:t>D</a:t>
            </a:r>
            <a:r>
              <a:rPr kumimoji="1" lang="en-US" altLang="ja-JP" sz="1400" b="1" dirty="0">
                <a:solidFill>
                  <a:schemeClr val="tx1"/>
                </a:solidFill>
                <a:latin typeface="Meiryo UI" panose="020B0604030504040204" pitchFamily="50" charset="-128"/>
                <a:ea typeface="Meiryo UI" panose="020B0604030504040204" pitchFamily="50" charset="-128"/>
              </a:rPr>
              <a:t>o</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39" name="四角形: 角を丸くする 38">
            <a:extLst>
              <a:ext uri="{FF2B5EF4-FFF2-40B4-BE49-F238E27FC236}">
                <a16:creationId xmlns:a16="http://schemas.microsoft.com/office/drawing/2014/main" id="{33F69D88-9D55-44B5-80E6-0F0E75FCD674}"/>
              </a:ext>
            </a:extLst>
          </p:cNvPr>
          <p:cNvSpPr/>
          <p:nvPr/>
        </p:nvSpPr>
        <p:spPr>
          <a:xfrm>
            <a:off x="8229364" y="6146524"/>
            <a:ext cx="1193525" cy="50363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計画の</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見直し</a:t>
            </a:r>
          </a:p>
        </p:txBody>
      </p:sp>
      <p:sp>
        <p:nvSpPr>
          <p:cNvPr id="7" name="矢印: 下 6">
            <a:extLst>
              <a:ext uri="{FF2B5EF4-FFF2-40B4-BE49-F238E27FC236}">
                <a16:creationId xmlns:a16="http://schemas.microsoft.com/office/drawing/2014/main" id="{BD4EADA7-ADCF-473F-BEDE-0B989AA51C09}"/>
              </a:ext>
            </a:extLst>
          </p:cNvPr>
          <p:cNvSpPr/>
          <p:nvPr/>
        </p:nvSpPr>
        <p:spPr>
          <a:xfrm rot="5400000">
            <a:off x="6266219" y="6272021"/>
            <a:ext cx="362837" cy="223098"/>
          </a:xfrm>
          <a:prstGeom prst="downArrow">
            <a:avLst/>
          </a:prstGeom>
          <a:solidFill>
            <a:schemeClr val="tx1">
              <a:lumMod val="75000"/>
              <a:lumOff val="25000"/>
            </a:schemeClr>
          </a:solidFill>
        </p:spPr>
        <p:txBody>
          <a:bodyPr wrap="square" rtlCol="0" anchor="ctr">
            <a:noAutofit/>
          </a:bodyPr>
          <a:lstStyle/>
          <a:p>
            <a:pPr marL="285750" indent="-285750" algn="l">
              <a:spcAft>
                <a:spcPts val="600"/>
              </a:spcAft>
              <a:buFont typeface="Arial" panose="020B0604020202020204" pitchFamily="34" charset="0"/>
              <a:buChar char="•"/>
            </a:pPr>
            <a:endParaRPr kumimoji="1" lang="ja-JP" altLang="en-US"/>
          </a:p>
        </p:txBody>
      </p:sp>
      <p:sp>
        <p:nvSpPr>
          <p:cNvPr id="40" name="矢印: 下 39">
            <a:extLst>
              <a:ext uri="{FF2B5EF4-FFF2-40B4-BE49-F238E27FC236}">
                <a16:creationId xmlns:a16="http://schemas.microsoft.com/office/drawing/2014/main" id="{4F823CBB-D612-47E7-9D5F-5C5F65B3BA6F}"/>
              </a:ext>
            </a:extLst>
          </p:cNvPr>
          <p:cNvSpPr/>
          <p:nvPr/>
        </p:nvSpPr>
        <p:spPr>
          <a:xfrm rot="16200000">
            <a:off x="6266218" y="5391357"/>
            <a:ext cx="362837" cy="223098"/>
          </a:xfrm>
          <a:prstGeom prst="downArrow">
            <a:avLst/>
          </a:prstGeom>
          <a:solidFill>
            <a:schemeClr val="tx1">
              <a:lumMod val="75000"/>
              <a:lumOff val="25000"/>
            </a:schemeClr>
          </a:solidFill>
        </p:spPr>
        <p:txBody>
          <a:bodyPr wrap="square" rtlCol="0" anchor="ctr">
            <a:noAutofit/>
          </a:bodyPr>
          <a:lstStyle/>
          <a:p>
            <a:pPr marL="285750" indent="-285750" algn="l">
              <a:spcAft>
                <a:spcPts val="600"/>
              </a:spcAft>
              <a:buFont typeface="Arial" panose="020B0604020202020204" pitchFamily="34" charset="0"/>
              <a:buChar char="•"/>
            </a:pPr>
            <a:endParaRPr kumimoji="1" lang="ja-JP" altLang="en-US"/>
          </a:p>
        </p:txBody>
      </p:sp>
      <p:sp>
        <p:nvSpPr>
          <p:cNvPr id="41" name="矢印: 下 40">
            <a:extLst>
              <a:ext uri="{FF2B5EF4-FFF2-40B4-BE49-F238E27FC236}">
                <a16:creationId xmlns:a16="http://schemas.microsoft.com/office/drawing/2014/main" id="{30A6A3ED-3D6B-4E89-94FF-5F406935B2F4}"/>
              </a:ext>
            </a:extLst>
          </p:cNvPr>
          <p:cNvSpPr/>
          <p:nvPr/>
        </p:nvSpPr>
        <p:spPr>
          <a:xfrm rot="10800000">
            <a:off x="5588034" y="5827304"/>
            <a:ext cx="362837" cy="223098"/>
          </a:xfrm>
          <a:prstGeom prst="downArrow">
            <a:avLst/>
          </a:prstGeom>
          <a:solidFill>
            <a:schemeClr val="tx1">
              <a:lumMod val="75000"/>
              <a:lumOff val="25000"/>
            </a:schemeClr>
          </a:solidFill>
        </p:spPr>
        <p:txBody>
          <a:bodyPr wrap="square" rtlCol="0" anchor="ctr">
            <a:noAutofit/>
          </a:bodyPr>
          <a:lstStyle/>
          <a:p>
            <a:pPr marL="285750" indent="-285750" algn="l">
              <a:spcAft>
                <a:spcPts val="600"/>
              </a:spcAft>
              <a:buFont typeface="Arial" panose="020B0604020202020204" pitchFamily="34" charset="0"/>
              <a:buChar char="•"/>
            </a:pPr>
            <a:endParaRPr kumimoji="1" lang="ja-JP" altLang="en-US"/>
          </a:p>
        </p:txBody>
      </p:sp>
      <p:sp>
        <p:nvSpPr>
          <p:cNvPr id="49" name="矢印: 下 48">
            <a:extLst>
              <a:ext uri="{FF2B5EF4-FFF2-40B4-BE49-F238E27FC236}">
                <a16:creationId xmlns:a16="http://schemas.microsoft.com/office/drawing/2014/main" id="{F63710FC-707B-46CC-93CD-ECF7E872A545}"/>
              </a:ext>
            </a:extLst>
          </p:cNvPr>
          <p:cNvSpPr/>
          <p:nvPr/>
        </p:nvSpPr>
        <p:spPr>
          <a:xfrm>
            <a:off x="6925382" y="5827304"/>
            <a:ext cx="362837" cy="223098"/>
          </a:xfrm>
          <a:prstGeom prst="downArrow">
            <a:avLst/>
          </a:prstGeom>
          <a:solidFill>
            <a:schemeClr val="tx1">
              <a:lumMod val="75000"/>
              <a:lumOff val="25000"/>
            </a:schemeClr>
          </a:solidFill>
        </p:spPr>
        <p:txBody>
          <a:bodyPr wrap="square" rtlCol="0" anchor="ctr">
            <a:noAutofit/>
          </a:bodyPr>
          <a:lstStyle/>
          <a:p>
            <a:pPr marL="285750" indent="-285750" algn="l">
              <a:spcAft>
                <a:spcPts val="600"/>
              </a:spcAft>
              <a:buFont typeface="Arial" panose="020B0604020202020204" pitchFamily="34" charset="0"/>
              <a:buChar char="•"/>
            </a:pPr>
            <a:endParaRPr kumimoji="1" lang="ja-JP" altLang="en-US"/>
          </a:p>
        </p:txBody>
      </p:sp>
      <p:sp>
        <p:nvSpPr>
          <p:cNvPr id="50" name="四角形: 角を丸くする 49">
            <a:extLst>
              <a:ext uri="{FF2B5EF4-FFF2-40B4-BE49-F238E27FC236}">
                <a16:creationId xmlns:a16="http://schemas.microsoft.com/office/drawing/2014/main" id="{28D9B4B4-E4B1-4996-BFEF-4D46121505F6}"/>
              </a:ext>
            </a:extLst>
          </p:cNvPr>
          <p:cNvSpPr/>
          <p:nvPr/>
        </p:nvSpPr>
        <p:spPr>
          <a:xfrm>
            <a:off x="5242154" y="5251240"/>
            <a:ext cx="953043" cy="49956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latin typeface="Meiryo UI" panose="020B0604030504040204" pitchFamily="50" charset="-128"/>
                <a:ea typeface="Meiryo UI" panose="020B0604030504040204" pitchFamily="50" charset="-128"/>
              </a:rPr>
              <a:t>P</a:t>
            </a:r>
            <a:r>
              <a:rPr kumimoji="1" lang="en-US" altLang="ja-JP" sz="1200" b="1" dirty="0">
                <a:solidFill>
                  <a:schemeClr val="tx1"/>
                </a:solidFill>
                <a:latin typeface="Meiryo UI" panose="020B0604030504040204" pitchFamily="50" charset="-128"/>
                <a:ea typeface="Meiryo UI" panose="020B0604030504040204" pitchFamily="50" charset="-128"/>
              </a:rPr>
              <a:t>lan</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51" name="四角形: 角を丸くする 50">
            <a:extLst>
              <a:ext uri="{FF2B5EF4-FFF2-40B4-BE49-F238E27FC236}">
                <a16:creationId xmlns:a16="http://schemas.microsoft.com/office/drawing/2014/main" id="{90645AC0-E7E4-47F7-B37F-432F90A0844A}"/>
              </a:ext>
            </a:extLst>
          </p:cNvPr>
          <p:cNvSpPr/>
          <p:nvPr/>
        </p:nvSpPr>
        <p:spPr>
          <a:xfrm>
            <a:off x="8229364" y="5265204"/>
            <a:ext cx="1193526" cy="49834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定期的な</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評価</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35" name="四角形: 角を丸くする 34">
            <a:extLst>
              <a:ext uri="{FF2B5EF4-FFF2-40B4-BE49-F238E27FC236}">
                <a16:creationId xmlns:a16="http://schemas.microsoft.com/office/drawing/2014/main" id="{8C27C221-25E1-4E4B-9F55-CEF4C61E50A1}"/>
              </a:ext>
            </a:extLst>
          </p:cNvPr>
          <p:cNvSpPr/>
          <p:nvPr/>
        </p:nvSpPr>
        <p:spPr>
          <a:xfrm>
            <a:off x="599745" y="3141148"/>
            <a:ext cx="8744528" cy="49956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kumimoji="1" lang="ja-JP" altLang="en-US" sz="2400" b="1" dirty="0">
                <a:solidFill>
                  <a:schemeClr val="tx1"/>
                </a:solidFill>
                <a:latin typeface="Meiryo UI" panose="020B0604030504040204" pitchFamily="50" charset="-128"/>
                <a:ea typeface="Meiryo UI" panose="020B0604030504040204" pitchFamily="50" charset="-128"/>
              </a:rPr>
              <a:t>●　定期的に評価し必要に応じて計画を見直す</a:t>
            </a:r>
          </a:p>
        </p:txBody>
      </p:sp>
      <p:sp>
        <p:nvSpPr>
          <p:cNvPr id="52" name="四角形: 角を丸くする 51">
            <a:extLst>
              <a:ext uri="{FF2B5EF4-FFF2-40B4-BE49-F238E27FC236}">
                <a16:creationId xmlns:a16="http://schemas.microsoft.com/office/drawing/2014/main" id="{D731881B-23EF-44FF-A04B-6F024E3344DA}"/>
              </a:ext>
            </a:extLst>
          </p:cNvPr>
          <p:cNvSpPr/>
          <p:nvPr/>
        </p:nvSpPr>
        <p:spPr>
          <a:xfrm>
            <a:off x="603510" y="2543371"/>
            <a:ext cx="8744529" cy="49956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kumimoji="1" lang="ja-JP" altLang="en-US" sz="2400" b="1" dirty="0">
                <a:solidFill>
                  <a:schemeClr val="tx1"/>
                </a:solidFill>
                <a:latin typeface="Meiryo UI" panose="020B0604030504040204" pitchFamily="50" charset="-128"/>
                <a:ea typeface="Meiryo UI" panose="020B0604030504040204" pitchFamily="50" charset="-128"/>
              </a:rPr>
              <a:t>●　アセスメントした上で計画を立案する</a:t>
            </a:r>
          </a:p>
        </p:txBody>
      </p:sp>
      <p:sp>
        <p:nvSpPr>
          <p:cNvPr id="53" name="四角形: 角を丸くする 52">
            <a:extLst>
              <a:ext uri="{FF2B5EF4-FFF2-40B4-BE49-F238E27FC236}">
                <a16:creationId xmlns:a16="http://schemas.microsoft.com/office/drawing/2014/main" id="{0BF35982-78B1-4274-9AEF-70A7C828752E}"/>
              </a:ext>
            </a:extLst>
          </p:cNvPr>
          <p:cNvSpPr/>
          <p:nvPr/>
        </p:nvSpPr>
        <p:spPr>
          <a:xfrm>
            <a:off x="599681" y="1981501"/>
            <a:ext cx="8745808" cy="49956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kumimoji="1" lang="ja-JP" altLang="en-US" sz="2400" b="1" dirty="0">
                <a:solidFill>
                  <a:schemeClr val="tx1"/>
                </a:solidFill>
                <a:latin typeface="Meiryo UI" panose="020B0604030504040204" pitchFamily="50" charset="-128"/>
                <a:ea typeface="Meiryo UI" panose="020B0604030504040204" pitchFamily="50" charset="-128"/>
              </a:rPr>
              <a:t>●　シーティングの必要性を検討する</a:t>
            </a:r>
          </a:p>
        </p:txBody>
      </p:sp>
      <p:sp>
        <p:nvSpPr>
          <p:cNvPr id="54" name="四角形: 角を丸くする 53">
            <a:extLst>
              <a:ext uri="{FF2B5EF4-FFF2-40B4-BE49-F238E27FC236}">
                <a16:creationId xmlns:a16="http://schemas.microsoft.com/office/drawing/2014/main" id="{8BAF2357-2F80-4BC3-B986-98516F0B4DF6}"/>
              </a:ext>
            </a:extLst>
          </p:cNvPr>
          <p:cNvSpPr/>
          <p:nvPr/>
        </p:nvSpPr>
        <p:spPr>
          <a:xfrm>
            <a:off x="599681" y="1405702"/>
            <a:ext cx="8745808" cy="49956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Meiryo UI" panose="020B0604030504040204" pitchFamily="50" charset="-128"/>
                <a:ea typeface="Meiryo UI" panose="020B0604030504040204" pitchFamily="50" charset="-128"/>
              </a:rPr>
              <a:t>●　課題を解決し、価値のある活動や参加を促進することを目指す</a:t>
            </a:r>
          </a:p>
        </p:txBody>
      </p:sp>
    </p:spTree>
    <p:extLst>
      <p:ext uri="{BB962C8B-B14F-4D97-AF65-F5344CB8AC3E}">
        <p14:creationId xmlns:p14="http://schemas.microsoft.com/office/powerpoint/2010/main" val="2133438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D755B9-4010-40B8-854E-A869408FDB9F}"/>
              </a:ext>
            </a:extLst>
          </p:cNvPr>
          <p:cNvSpPr>
            <a:spLocks noGrp="1"/>
          </p:cNvSpPr>
          <p:nvPr>
            <p:ph type="title"/>
          </p:nvPr>
        </p:nvSpPr>
        <p:spPr>
          <a:xfrm>
            <a:off x="199556" y="136843"/>
            <a:ext cx="9505949" cy="369332"/>
          </a:xfrm>
        </p:spPr>
        <p:txBody>
          <a:bodyPr/>
          <a:lstStyle/>
          <a:p>
            <a:r>
              <a:rPr lang="ja-JP" altLang="ja-JP" dirty="0"/>
              <a:t>手順①</a:t>
            </a:r>
            <a:r>
              <a:rPr lang="ja-JP" altLang="en-US" dirty="0"/>
              <a:t>における介護職員の役割とポイント</a:t>
            </a:r>
            <a:endParaRPr kumimoji="1" lang="ja-JP" altLang="en-US" dirty="0"/>
          </a:p>
        </p:txBody>
      </p:sp>
      <p:sp>
        <p:nvSpPr>
          <p:cNvPr id="9" name="四角形: 角を丸くする 8">
            <a:extLst>
              <a:ext uri="{FF2B5EF4-FFF2-40B4-BE49-F238E27FC236}">
                <a16:creationId xmlns:a16="http://schemas.microsoft.com/office/drawing/2014/main" id="{83BCC9E7-ECB2-4E21-A891-0841CEDF4727}"/>
              </a:ext>
            </a:extLst>
          </p:cNvPr>
          <p:cNvSpPr/>
          <p:nvPr/>
        </p:nvSpPr>
        <p:spPr>
          <a:xfrm>
            <a:off x="307567" y="1016732"/>
            <a:ext cx="2521195" cy="16665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高齢者の</a:t>
            </a:r>
            <a:endParaRPr kumimoji="1" lang="en-US" altLang="ja-JP" sz="2400" b="1" dirty="0">
              <a:solidFill>
                <a:schemeClr val="bg1"/>
              </a:solidFill>
              <a:latin typeface="Meiryo UI" panose="020B0604030504040204" pitchFamily="50" charset="-128"/>
              <a:ea typeface="Meiryo UI" panose="020B0604030504040204" pitchFamily="50" charset="-128"/>
            </a:endParaRPr>
          </a:p>
          <a:p>
            <a:pPr algn="ctr"/>
            <a:r>
              <a:rPr kumimoji="1" lang="ja-JP" altLang="en-US" sz="2400" b="1" dirty="0">
                <a:solidFill>
                  <a:schemeClr val="bg1"/>
                </a:solidFill>
                <a:latin typeface="Meiryo UI" panose="020B0604030504040204" pitchFamily="50" charset="-128"/>
                <a:ea typeface="Meiryo UI" panose="020B0604030504040204" pitchFamily="50" charset="-128"/>
              </a:rPr>
              <a:t>変化に気づく</a:t>
            </a:r>
          </a:p>
        </p:txBody>
      </p:sp>
      <p:sp>
        <p:nvSpPr>
          <p:cNvPr id="10" name="四角形: 角を丸くする 9">
            <a:extLst>
              <a:ext uri="{FF2B5EF4-FFF2-40B4-BE49-F238E27FC236}">
                <a16:creationId xmlns:a16="http://schemas.microsoft.com/office/drawing/2014/main" id="{2D07150A-F030-4865-A6B9-6E5BDC5B4A7D}"/>
              </a:ext>
            </a:extLst>
          </p:cNvPr>
          <p:cNvSpPr/>
          <p:nvPr/>
        </p:nvSpPr>
        <p:spPr>
          <a:xfrm>
            <a:off x="307567" y="2836817"/>
            <a:ext cx="2521195" cy="16665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ケアの工夫</a:t>
            </a:r>
            <a:endParaRPr kumimoji="1" lang="en-US" altLang="ja-JP" sz="2400" b="1" dirty="0">
              <a:solidFill>
                <a:schemeClr val="bg1"/>
              </a:solidFill>
              <a:latin typeface="Meiryo UI" panose="020B0604030504040204" pitchFamily="50" charset="-128"/>
              <a:ea typeface="Meiryo UI" panose="020B0604030504040204" pitchFamily="50" charset="-128"/>
            </a:endParaRPr>
          </a:p>
          <a:p>
            <a:pPr algn="ctr"/>
            <a:r>
              <a:rPr kumimoji="1" lang="ja-JP" altLang="en-US" sz="2400" b="1" dirty="0">
                <a:solidFill>
                  <a:schemeClr val="bg1"/>
                </a:solidFill>
                <a:latin typeface="Meiryo UI" panose="020B0604030504040204" pitchFamily="50" charset="-128"/>
                <a:ea typeface="Meiryo UI" panose="020B0604030504040204" pitchFamily="50" charset="-128"/>
              </a:rPr>
              <a:t>を検討</a:t>
            </a:r>
          </a:p>
        </p:txBody>
      </p:sp>
      <p:sp>
        <p:nvSpPr>
          <p:cNvPr id="12" name="正方形/長方形 11">
            <a:extLst>
              <a:ext uri="{FF2B5EF4-FFF2-40B4-BE49-F238E27FC236}">
                <a16:creationId xmlns:a16="http://schemas.microsoft.com/office/drawing/2014/main" id="{82B11A4F-8FD2-4892-8AC1-BB4C3A3C6B4D}"/>
              </a:ext>
            </a:extLst>
          </p:cNvPr>
          <p:cNvSpPr/>
          <p:nvPr/>
        </p:nvSpPr>
        <p:spPr>
          <a:xfrm>
            <a:off x="2933699" y="1016732"/>
            <a:ext cx="6699821" cy="1666564"/>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ja-JP" altLang="en-US" sz="2400" dirty="0"/>
              <a:t>高齢者の普段の様子を観察し、</a:t>
            </a:r>
            <a:r>
              <a:rPr kumimoji="1" lang="ja-JP" altLang="en-US" sz="2400" b="1" dirty="0">
                <a:solidFill>
                  <a:schemeClr val="accent1"/>
                </a:solidFill>
              </a:rPr>
              <a:t>いつもと異なる様子がないか確認</a:t>
            </a:r>
            <a:r>
              <a:rPr kumimoji="1" lang="ja-JP" altLang="en-US" sz="2400" dirty="0"/>
              <a:t>する</a:t>
            </a:r>
            <a:endParaRPr kumimoji="1" lang="en-US" altLang="ja-JP" sz="2400" dirty="0"/>
          </a:p>
        </p:txBody>
      </p:sp>
      <p:sp>
        <p:nvSpPr>
          <p:cNvPr id="13" name="正方形/長方形 12">
            <a:extLst>
              <a:ext uri="{FF2B5EF4-FFF2-40B4-BE49-F238E27FC236}">
                <a16:creationId xmlns:a16="http://schemas.microsoft.com/office/drawing/2014/main" id="{83A7ED58-CDAC-4DFC-96BB-9C407964DE72}"/>
              </a:ext>
            </a:extLst>
          </p:cNvPr>
          <p:cNvSpPr/>
          <p:nvPr/>
        </p:nvSpPr>
        <p:spPr>
          <a:xfrm>
            <a:off x="2933699" y="2836817"/>
            <a:ext cx="6699821" cy="1666564"/>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ja-JP" altLang="en-US" sz="2400" dirty="0"/>
              <a:t>普段と異なる様子に気づいた場合は、</a:t>
            </a:r>
            <a:r>
              <a:rPr kumimoji="1" lang="ja-JP" altLang="en-US" sz="2400" b="1" dirty="0">
                <a:solidFill>
                  <a:schemeClr val="accent1"/>
                </a:solidFill>
              </a:rPr>
              <a:t>ケアの工夫によって課題を解決することができないかを検討</a:t>
            </a:r>
            <a:endParaRPr kumimoji="1" lang="en-US" altLang="ja-JP" sz="2400" b="1" dirty="0">
              <a:solidFill>
                <a:schemeClr val="accent1"/>
              </a:solidFill>
            </a:endParaRPr>
          </a:p>
        </p:txBody>
      </p:sp>
      <p:sp>
        <p:nvSpPr>
          <p:cNvPr id="16" name="四角形: 角を丸くする 15">
            <a:extLst>
              <a:ext uri="{FF2B5EF4-FFF2-40B4-BE49-F238E27FC236}">
                <a16:creationId xmlns:a16="http://schemas.microsoft.com/office/drawing/2014/main" id="{EC0CF39C-1810-47CA-95B1-DBC8B2167A20}"/>
              </a:ext>
            </a:extLst>
          </p:cNvPr>
          <p:cNvSpPr/>
          <p:nvPr/>
        </p:nvSpPr>
        <p:spPr>
          <a:xfrm>
            <a:off x="307567" y="4673021"/>
            <a:ext cx="2521195" cy="16665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リハビリテーション専門職等に相談</a:t>
            </a:r>
          </a:p>
        </p:txBody>
      </p:sp>
      <p:sp>
        <p:nvSpPr>
          <p:cNvPr id="17" name="正方形/長方形 16">
            <a:extLst>
              <a:ext uri="{FF2B5EF4-FFF2-40B4-BE49-F238E27FC236}">
                <a16:creationId xmlns:a16="http://schemas.microsoft.com/office/drawing/2014/main" id="{9B7EED99-D119-41FA-ABE1-144145C13F4F}"/>
              </a:ext>
            </a:extLst>
          </p:cNvPr>
          <p:cNvSpPr/>
          <p:nvPr/>
        </p:nvSpPr>
        <p:spPr>
          <a:xfrm>
            <a:off x="2933699" y="4673021"/>
            <a:ext cx="6699821" cy="1666564"/>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ja-JP" altLang="en-US" sz="2400" dirty="0"/>
              <a:t>必要に応じて</a:t>
            </a:r>
            <a:r>
              <a:rPr kumimoji="1" lang="ja-JP" altLang="en-US" sz="2400" b="1" dirty="0">
                <a:solidFill>
                  <a:schemeClr val="accent1"/>
                </a:solidFill>
              </a:rPr>
              <a:t>看護師やリハビリテーション専門職等に相談</a:t>
            </a:r>
            <a:r>
              <a:rPr kumimoji="1" lang="ja-JP" altLang="en-US" sz="2400" dirty="0"/>
              <a:t>し、解決策を探る</a:t>
            </a:r>
            <a:endParaRPr kumimoji="1" lang="en-US" altLang="ja-JP" sz="2400" dirty="0">
              <a:solidFill>
                <a:schemeClr val="tx1"/>
              </a:solidFill>
            </a:endParaRPr>
          </a:p>
        </p:txBody>
      </p:sp>
      <p:grpSp>
        <p:nvGrpSpPr>
          <p:cNvPr id="21" name="グループ化 20">
            <a:extLst>
              <a:ext uri="{FF2B5EF4-FFF2-40B4-BE49-F238E27FC236}">
                <a16:creationId xmlns:a16="http://schemas.microsoft.com/office/drawing/2014/main" id="{F363DECC-6F15-4829-AB49-6134B63EF067}"/>
              </a:ext>
            </a:extLst>
          </p:cNvPr>
          <p:cNvGrpSpPr/>
          <p:nvPr/>
        </p:nvGrpSpPr>
        <p:grpSpPr>
          <a:xfrm>
            <a:off x="5745088" y="44624"/>
            <a:ext cx="4140460" cy="428481"/>
            <a:chOff x="6753312" y="44624"/>
            <a:chExt cx="3132236" cy="428481"/>
          </a:xfrm>
        </p:grpSpPr>
        <p:sp>
          <p:nvSpPr>
            <p:cNvPr id="22" name="矢印: 五方向 21">
              <a:extLst>
                <a:ext uri="{FF2B5EF4-FFF2-40B4-BE49-F238E27FC236}">
                  <a16:creationId xmlns:a16="http://schemas.microsoft.com/office/drawing/2014/main" id="{1E5CB44E-C53D-401D-B982-1CF5F56F714F}"/>
                </a:ext>
              </a:extLst>
            </p:cNvPr>
            <p:cNvSpPr/>
            <p:nvPr/>
          </p:nvSpPr>
          <p:spPr>
            <a:xfrm>
              <a:off x="9057568" y="44624"/>
              <a:ext cx="827980" cy="428481"/>
            </a:xfrm>
            <a:prstGeom prst="homePlate">
              <a:avLst>
                <a:gd name="adj" fmla="val 31031"/>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23" name="矢印: 五方向 22">
              <a:extLst>
                <a:ext uri="{FF2B5EF4-FFF2-40B4-BE49-F238E27FC236}">
                  <a16:creationId xmlns:a16="http://schemas.microsoft.com/office/drawing/2014/main" id="{BA5D3C82-7F8F-40AD-918D-60E4023BF036}"/>
                </a:ext>
              </a:extLst>
            </p:cNvPr>
            <p:cNvSpPr/>
            <p:nvPr/>
          </p:nvSpPr>
          <p:spPr>
            <a:xfrm>
              <a:off x="8284695" y="44624"/>
              <a:ext cx="827980" cy="428481"/>
            </a:xfrm>
            <a:prstGeom prst="homePlate">
              <a:avLst>
                <a:gd name="adj" fmla="val 3458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24" name="矢印: 五方向 23">
              <a:extLst>
                <a:ext uri="{FF2B5EF4-FFF2-40B4-BE49-F238E27FC236}">
                  <a16:creationId xmlns:a16="http://schemas.microsoft.com/office/drawing/2014/main" id="{42E49B2A-FE31-4A3F-89BC-FCC0A6D05220}"/>
                </a:ext>
              </a:extLst>
            </p:cNvPr>
            <p:cNvSpPr/>
            <p:nvPr/>
          </p:nvSpPr>
          <p:spPr>
            <a:xfrm>
              <a:off x="7521006" y="44624"/>
              <a:ext cx="827980" cy="428481"/>
            </a:xfrm>
            <a:prstGeom prst="homePlate">
              <a:avLst>
                <a:gd name="adj" fmla="val 33995"/>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25" name="矢印: 五方向 24">
              <a:extLst>
                <a:ext uri="{FF2B5EF4-FFF2-40B4-BE49-F238E27FC236}">
                  <a16:creationId xmlns:a16="http://schemas.microsoft.com/office/drawing/2014/main" id="{F16CE7F6-DC52-4B7A-8AF4-6B5605AB9CBF}"/>
                </a:ext>
              </a:extLst>
            </p:cNvPr>
            <p:cNvSpPr/>
            <p:nvPr/>
          </p:nvSpPr>
          <p:spPr>
            <a:xfrm>
              <a:off x="6753312" y="44624"/>
              <a:ext cx="827980" cy="428481"/>
            </a:xfrm>
            <a:prstGeom prst="homePlate">
              <a:avLst>
                <a:gd name="adj" fmla="val 39617"/>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①</a:t>
              </a:r>
              <a:endParaRPr kumimoji="1" lang="en-US" altLang="ja-JP" sz="1200" b="1" dirty="0">
                <a:solidFill>
                  <a:schemeClr val="bg1"/>
                </a:solidFill>
              </a:endParaRPr>
            </a:p>
            <a:p>
              <a:pPr algn="ctr">
                <a:lnSpc>
                  <a:spcPts val="1300"/>
                </a:lnSpc>
              </a:pPr>
              <a:r>
                <a:rPr kumimoji="1" lang="ja-JP" altLang="en-US" sz="1200" b="1" dirty="0">
                  <a:solidFill>
                    <a:schemeClr val="bg1"/>
                  </a:solidFill>
                </a:rPr>
                <a:t>必要性検討</a:t>
              </a:r>
            </a:p>
          </p:txBody>
        </p:sp>
      </p:grpSp>
    </p:spTree>
    <p:extLst>
      <p:ext uri="{BB962C8B-B14F-4D97-AF65-F5344CB8AC3E}">
        <p14:creationId xmlns:p14="http://schemas.microsoft.com/office/powerpoint/2010/main" val="3380525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7960BC8-7F5B-4E98-8151-E1FD851B486F}"/>
              </a:ext>
            </a:extLst>
          </p:cNvPr>
          <p:cNvSpPr/>
          <p:nvPr/>
        </p:nvSpPr>
        <p:spPr>
          <a:xfrm>
            <a:off x="176374" y="1424019"/>
            <a:ext cx="4632836" cy="3121407"/>
          </a:xfrm>
          <a:prstGeom prst="rect">
            <a:avLst/>
          </a:prstGeom>
          <a:solidFill>
            <a:schemeClr val="bg1"/>
          </a:solid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lvl="0" indent="-342900" defTabSz="914400">
              <a:lnSpc>
                <a:spcPts val="3500"/>
              </a:lnSpc>
              <a:buFont typeface="Wingdings" panose="05000000000000000000" pitchFamily="2" charset="2"/>
              <a:buChar char="n"/>
              <a:defRPr/>
            </a:pPr>
            <a:r>
              <a:rPr kumimoji="1" lang="ja-JP" altLang="en-US" sz="2400" dirty="0"/>
              <a:t>高齢者の日常生活をよく観察し、</a:t>
            </a:r>
            <a:r>
              <a:rPr kumimoji="1" lang="ja-JP" altLang="en-US" sz="2400" b="1" dirty="0">
                <a:solidFill>
                  <a:schemeClr val="accent1"/>
                </a:solidFill>
              </a:rPr>
              <a:t>高齢者が困っていることを見つけ出す</a:t>
            </a:r>
            <a:endParaRPr kumimoji="1" lang="en-US" altLang="ja-JP" sz="2400" b="1" dirty="0">
              <a:solidFill>
                <a:schemeClr val="accent1"/>
              </a:solidFill>
            </a:endParaRPr>
          </a:p>
          <a:p>
            <a:pPr marL="342900" lvl="0" indent="-342900" defTabSz="914400">
              <a:lnSpc>
                <a:spcPts val="3500"/>
              </a:lnSpc>
              <a:buFont typeface="Wingdings" panose="05000000000000000000" pitchFamily="2" charset="2"/>
              <a:buChar char="n"/>
              <a:defRPr/>
            </a:pPr>
            <a:r>
              <a:rPr kumimoji="1" lang="ja-JP" altLang="en-US" sz="2400" dirty="0"/>
              <a:t>特に介護職員は</a:t>
            </a:r>
            <a:r>
              <a:rPr kumimoji="1" lang="ja-JP" altLang="en-US" sz="2400" b="1" dirty="0">
                <a:solidFill>
                  <a:schemeClr val="accent1"/>
                </a:solidFill>
              </a:rPr>
              <a:t>「課題の第一発見者」</a:t>
            </a:r>
            <a:r>
              <a:rPr kumimoji="1" lang="ja-JP" altLang="en-US" sz="2400" dirty="0"/>
              <a:t>としての役割が期待される</a:t>
            </a:r>
            <a:endParaRPr kumimoji="1" lang="en-US" altLang="ja-JP" sz="2400" dirty="0"/>
          </a:p>
          <a:p>
            <a:pPr marL="342900" lvl="0" indent="-342900" defTabSz="914400">
              <a:lnSpc>
                <a:spcPts val="3500"/>
              </a:lnSpc>
              <a:buFont typeface="Wingdings" panose="05000000000000000000" pitchFamily="2" charset="2"/>
              <a:buChar char="n"/>
              <a:defRPr/>
            </a:pPr>
            <a:endParaRPr kumimoji="1" lang="en-US" altLang="ja-JP" sz="2400" dirty="0"/>
          </a:p>
          <a:p>
            <a:pPr marL="342900" lvl="0" indent="-342900" defTabSz="914400">
              <a:lnSpc>
                <a:spcPts val="3500"/>
              </a:lnSpc>
              <a:buFont typeface="Wingdings" panose="05000000000000000000" pitchFamily="2" charset="2"/>
              <a:buChar char="n"/>
              <a:defRPr/>
            </a:pPr>
            <a:endParaRPr kumimoji="1" lang="en-US" altLang="ja-JP" sz="2400" dirty="0"/>
          </a:p>
          <a:p>
            <a:pPr lvl="0" defTabSz="914400">
              <a:lnSpc>
                <a:spcPts val="3500"/>
              </a:lnSpc>
              <a:defRPr/>
            </a:pPr>
            <a:endParaRPr kumimoji="1" lang="en-US" altLang="ja-JP" sz="2400" dirty="0"/>
          </a:p>
        </p:txBody>
      </p:sp>
      <p:sp>
        <p:nvSpPr>
          <p:cNvPr id="53" name="四角形: 角を丸くする 52">
            <a:extLst>
              <a:ext uri="{FF2B5EF4-FFF2-40B4-BE49-F238E27FC236}">
                <a16:creationId xmlns:a16="http://schemas.microsoft.com/office/drawing/2014/main" id="{E554831C-1359-4BF0-940D-92B491BD7607}"/>
              </a:ext>
            </a:extLst>
          </p:cNvPr>
          <p:cNvSpPr/>
          <p:nvPr/>
        </p:nvSpPr>
        <p:spPr>
          <a:xfrm>
            <a:off x="176373" y="4688785"/>
            <a:ext cx="9540724" cy="1951555"/>
          </a:xfrm>
          <a:prstGeom prst="roundRect">
            <a:avLst/>
          </a:prstGeom>
          <a:solidFill>
            <a:schemeClr val="accent4">
              <a:lumMod val="40000"/>
              <a:lumOff val="60000"/>
            </a:schemeClr>
          </a:solidFill>
        </p:spPr>
        <p:txBody>
          <a:bodyPr wrap="square" rtlCol="0" anchor="ctr">
            <a:noAutofit/>
          </a:bodyPr>
          <a:lstStyle/>
          <a:p>
            <a:pPr marL="173038" indent="-173038">
              <a:lnSpc>
                <a:spcPts val="2600"/>
              </a:lnSpc>
              <a:buClr>
                <a:schemeClr val="accent1">
                  <a:lumMod val="60000"/>
                  <a:lumOff val="40000"/>
                </a:schemeClr>
              </a:buClr>
              <a:buSzPct val="80000"/>
              <a:buFont typeface="Wingdings" panose="05000000000000000000" pitchFamily="2" charset="2"/>
              <a:buChar char="ü"/>
            </a:pPr>
            <a:endParaRPr lang="ja-JP" altLang="en-US" sz="2000" b="1" dirty="0"/>
          </a:p>
        </p:txBody>
      </p:sp>
      <p:sp>
        <p:nvSpPr>
          <p:cNvPr id="2" name="タイトル 1">
            <a:extLst>
              <a:ext uri="{FF2B5EF4-FFF2-40B4-BE49-F238E27FC236}">
                <a16:creationId xmlns:a16="http://schemas.microsoft.com/office/drawing/2014/main" id="{51D755B9-4010-40B8-854E-A869408FDB9F}"/>
              </a:ext>
            </a:extLst>
          </p:cNvPr>
          <p:cNvSpPr>
            <a:spLocks noGrp="1"/>
          </p:cNvSpPr>
          <p:nvPr>
            <p:ph type="title"/>
          </p:nvPr>
        </p:nvSpPr>
        <p:spPr>
          <a:xfrm>
            <a:off x="199556" y="136843"/>
            <a:ext cx="9505949" cy="369332"/>
          </a:xfrm>
        </p:spPr>
        <p:txBody>
          <a:bodyPr/>
          <a:lstStyle/>
          <a:p>
            <a:r>
              <a:rPr lang="ja-JP" altLang="ja-JP" dirty="0"/>
              <a:t>手順①</a:t>
            </a:r>
            <a:r>
              <a:rPr lang="ja-JP" altLang="en-US" dirty="0"/>
              <a:t>「</a:t>
            </a:r>
            <a:r>
              <a:rPr lang="ja-JP" altLang="ja-JP" dirty="0"/>
              <a:t>シーティング実施の必要性の検討</a:t>
            </a:r>
            <a:r>
              <a:rPr lang="ja-JP" altLang="en-US" dirty="0"/>
              <a:t>」</a:t>
            </a:r>
            <a:endParaRPr kumimoji="1" lang="ja-JP" altLang="en-US" dirty="0"/>
          </a:p>
        </p:txBody>
      </p:sp>
      <p:sp>
        <p:nvSpPr>
          <p:cNvPr id="27" name="正方形/長方形 26">
            <a:extLst>
              <a:ext uri="{FF2B5EF4-FFF2-40B4-BE49-F238E27FC236}">
                <a16:creationId xmlns:a16="http://schemas.microsoft.com/office/drawing/2014/main" id="{13F48600-7E4E-4E5E-912A-ED40BE0A834A}"/>
              </a:ext>
            </a:extLst>
          </p:cNvPr>
          <p:cNvSpPr/>
          <p:nvPr/>
        </p:nvSpPr>
        <p:spPr>
          <a:xfrm>
            <a:off x="176372" y="1016732"/>
            <a:ext cx="4632836" cy="369332"/>
          </a:xfrm>
          <a:prstGeom prst="rect">
            <a:avLst/>
          </a:prstGeom>
          <a:solidFill>
            <a:schemeClr val="accent4"/>
          </a:solidFill>
          <a:ln>
            <a:solidFill>
              <a:schemeClr val="accent4"/>
            </a:solidFill>
          </a:ln>
        </p:spPr>
        <p:txBody>
          <a:bodyPr wrap="square" rtlCol="0" anchor="ctr">
            <a:noAutofit/>
          </a:bodyPr>
          <a:lstStyle/>
          <a:p>
            <a:pPr algn="ctr">
              <a:spcAft>
                <a:spcPts val="600"/>
              </a:spcAft>
            </a:pPr>
            <a:r>
              <a:rPr lang="ja-JP" altLang="en-US" sz="2000" b="1" dirty="0">
                <a:solidFill>
                  <a:schemeClr val="bg1"/>
                </a:solidFill>
              </a:rPr>
              <a:t>課題発見のポイント</a:t>
            </a:r>
          </a:p>
        </p:txBody>
      </p:sp>
      <p:sp>
        <p:nvSpPr>
          <p:cNvPr id="44" name="正方形/長方形 43">
            <a:extLst>
              <a:ext uri="{FF2B5EF4-FFF2-40B4-BE49-F238E27FC236}">
                <a16:creationId xmlns:a16="http://schemas.microsoft.com/office/drawing/2014/main" id="{3A53767D-439D-4798-B7EF-7E612C2C4D08}"/>
              </a:ext>
            </a:extLst>
          </p:cNvPr>
          <p:cNvSpPr/>
          <p:nvPr/>
        </p:nvSpPr>
        <p:spPr>
          <a:xfrm>
            <a:off x="5084259" y="1418464"/>
            <a:ext cx="4632837" cy="3126659"/>
          </a:xfrm>
          <a:prstGeom prst="rect">
            <a:avLst/>
          </a:prstGeom>
          <a:solidFill>
            <a:schemeClr val="bg1"/>
          </a:solid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defTabSz="914400">
              <a:lnSpc>
                <a:spcPts val="3300"/>
              </a:lnSpc>
              <a:buFont typeface="Wingdings" panose="05000000000000000000" pitchFamily="2" charset="2"/>
              <a:buChar char="n"/>
              <a:defRPr/>
            </a:pPr>
            <a:r>
              <a:rPr kumimoji="1" lang="ja-JP" altLang="en-US" sz="2400" dirty="0"/>
              <a:t>明らかとなった</a:t>
            </a:r>
            <a:r>
              <a:rPr kumimoji="1" lang="ja-JP" altLang="en-US" sz="2400" b="1" dirty="0">
                <a:solidFill>
                  <a:schemeClr val="accent1"/>
                </a:solidFill>
              </a:rPr>
              <a:t>課題をケアの工夫によって解決することができないか</a:t>
            </a:r>
            <a:r>
              <a:rPr kumimoji="1" lang="ja-JP" altLang="en-US" sz="2400" dirty="0"/>
              <a:t>を検討する</a:t>
            </a:r>
            <a:endParaRPr kumimoji="1" lang="en-US" altLang="ja-JP" sz="2400" dirty="0"/>
          </a:p>
          <a:p>
            <a:pPr marL="342900" indent="-342900" defTabSz="914400">
              <a:lnSpc>
                <a:spcPts val="3300"/>
              </a:lnSpc>
              <a:buFont typeface="Wingdings" panose="05000000000000000000" pitchFamily="2" charset="2"/>
              <a:buChar char="n"/>
              <a:defRPr/>
            </a:pPr>
            <a:r>
              <a:rPr kumimoji="1" lang="ja-JP" altLang="en-US" sz="2400" dirty="0"/>
              <a:t>必要に応じて</a:t>
            </a:r>
            <a:r>
              <a:rPr kumimoji="1" lang="ja-JP" altLang="en-US" sz="2400" b="1" dirty="0">
                <a:solidFill>
                  <a:schemeClr val="accent1"/>
                </a:solidFill>
              </a:rPr>
              <a:t>リハビリテーション専門職等と相談</a:t>
            </a:r>
            <a:r>
              <a:rPr kumimoji="1" lang="ja-JP" altLang="en-US" sz="2400" dirty="0"/>
              <a:t>しながら、</a:t>
            </a:r>
            <a:r>
              <a:rPr kumimoji="1" lang="ja-JP" altLang="en-US" sz="2400" b="1" dirty="0">
                <a:solidFill>
                  <a:schemeClr val="accent1"/>
                </a:solidFill>
              </a:rPr>
              <a:t>シーティングが高齢者の課題を解決する手段となるか</a:t>
            </a:r>
            <a:r>
              <a:rPr kumimoji="1" lang="ja-JP" altLang="en-US" sz="2400" dirty="0"/>
              <a:t>を検討</a:t>
            </a:r>
            <a:endParaRPr kumimoji="1" lang="en-US" altLang="ja-JP" sz="2400" dirty="0"/>
          </a:p>
        </p:txBody>
      </p:sp>
      <p:sp>
        <p:nvSpPr>
          <p:cNvPr id="45" name="正方形/長方形 44">
            <a:extLst>
              <a:ext uri="{FF2B5EF4-FFF2-40B4-BE49-F238E27FC236}">
                <a16:creationId xmlns:a16="http://schemas.microsoft.com/office/drawing/2014/main" id="{09508CB4-C68D-433D-B5E7-0DA2EF811924}"/>
              </a:ext>
            </a:extLst>
          </p:cNvPr>
          <p:cNvSpPr/>
          <p:nvPr/>
        </p:nvSpPr>
        <p:spPr>
          <a:xfrm>
            <a:off x="5084259" y="1026510"/>
            <a:ext cx="4632837" cy="358884"/>
          </a:xfrm>
          <a:prstGeom prst="rect">
            <a:avLst/>
          </a:prstGeom>
          <a:solidFill>
            <a:schemeClr val="accent4"/>
          </a:solidFill>
          <a:ln>
            <a:solidFill>
              <a:schemeClr val="accent4"/>
            </a:solidFill>
          </a:ln>
        </p:spPr>
        <p:txBody>
          <a:bodyPr wrap="square" rtlCol="0" anchor="ctr">
            <a:noAutofit/>
          </a:bodyPr>
          <a:lstStyle/>
          <a:p>
            <a:pPr algn="ctr">
              <a:spcAft>
                <a:spcPts val="600"/>
              </a:spcAft>
            </a:pPr>
            <a:r>
              <a:rPr lang="ja-JP" altLang="en-US" sz="2000" b="1" dirty="0">
                <a:solidFill>
                  <a:schemeClr val="bg1"/>
                </a:solidFill>
              </a:rPr>
              <a:t>シーティングの必要性検討のポイント</a:t>
            </a:r>
          </a:p>
        </p:txBody>
      </p:sp>
      <p:sp>
        <p:nvSpPr>
          <p:cNvPr id="47" name="テキスト プレースホルダー 2">
            <a:extLst>
              <a:ext uri="{FF2B5EF4-FFF2-40B4-BE49-F238E27FC236}">
                <a16:creationId xmlns:a16="http://schemas.microsoft.com/office/drawing/2014/main" id="{8977E9D0-4712-4F83-AE3E-0C8615A1CD45}"/>
              </a:ext>
            </a:extLst>
          </p:cNvPr>
          <p:cNvSpPr txBox="1">
            <a:spLocks/>
          </p:cNvSpPr>
          <p:nvPr/>
        </p:nvSpPr>
        <p:spPr>
          <a:xfrm>
            <a:off x="202630" y="595536"/>
            <a:ext cx="9505950" cy="526279"/>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手順①には「課題発見」と「シーティングの必要性検討」のプロセスがあります。</a:t>
            </a:r>
          </a:p>
        </p:txBody>
      </p:sp>
      <p:sp>
        <p:nvSpPr>
          <p:cNvPr id="51" name="四角形: 角を丸くする 50">
            <a:extLst>
              <a:ext uri="{FF2B5EF4-FFF2-40B4-BE49-F238E27FC236}">
                <a16:creationId xmlns:a16="http://schemas.microsoft.com/office/drawing/2014/main" id="{BE783C7D-A0A1-4DB4-90E3-5FFC6ABFDB1A}"/>
              </a:ext>
            </a:extLst>
          </p:cNvPr>
          <p:cNvSpPr/>
          <p:nvPr/>
        </p:nvSpPr>
        <p:spPr>
          <a:xfrm>
            <a:off x="4913788" y="5301208"/>
            <a:ext cx="4647724" cy="1129222"/>
          </a:xfrm>
          <a:prstGeom prst="roundRect">
            <a:avLst/>
          </a:prstGeom>
          <a:solidFill>
            <a:schemeClr val="bg1"/>
          </a:solidFill>
        </p:spPr>
        <p:txBody>
          <a:bodyPr wrap="square" rtlCol="0" anchor="ctr">
            <a:noAutofit/>
          </a:bodyPr>
          <a:lstStyle/>
          <a:p>
            <a:pPr>
              <a:lnSpc>
                <a:spcPts val="2600"/>
              </a:lnSpc>
              <a:buClr>
                <a:schemeClr val="accent1">
                  <a:lumMod val="60000"/>
                  <a:lumOff val="40000"/>
                </a:schemeClr>
              </a:buClr>
              <a:buSzPct val="80000"/>
            </a:pPr>
            <a:r>
              <a:rPr lang="ja-JP" altLang="en-US" sz="2000" b="1" dirty="0"/>
              <a:t>作業療法士とともに食事の様子を確認すると、外泊中にリクライニング車椅子の角度が変わってしまっていたことが判明</a:t>
            </a:r>
          </a:p>
        </p:txBody>
      </p:sp>
      <p:sp>
        <p:nvSpPr>
          <p:cNvPr id="35" name="矢印: 右 34">
            <a:extLst>
              <a:ext uri="{FF2B5EF4-FFF2-40B4-BE49-F238E27FC236}">
                <a16:creationId xmlns:a16="http://schemas.microsoft.com/office/drawing/2014/main" id="{FB880C85-DE1C-46E6-BA13-5DB9CFA7B842}"/>
              </a:ext>
            </a:extLst>
          </p:cNvPr>
          <p:cNvSpPr/>
          <p:nvPr/>
        </p:nvSpPr>
        <p:spPr>
          <a:xfrm>
            <a:off x="4380201" y="5420549"/>
            <a:ext cx="368568" cy="711956"/>
          </a:xfrm>
          <a:prstGeom prst="rightArrow">
            <a:avLst/>
          </a:prstGeom>
          <a:solidFill>
            <a:schemeClr val="tx1">
              <a:lumMod val="50000"/>
              <a:lumOff val="50000"/>
            </a:schemeClr>
          </a:solidFill>
        </p:spPr>
        <p:txBody>
          <a:bodyPr wrap="square" rtlCol="0" anchor="ctr">
            <a:noAutofit/>
          </a:bodyPr>
          <a:lstStyle/>
          <a:p>
            <a:pPr>
              <a:lnSpc>
                <a:spcPts val="2600"/>
              </a:lnSpc>
              <a:buClr>
                <a:schemeClr val="accent1">
                  <a:lumMod val="60000"/>
                  <a:lumOff val="40000"/>
                </a:schemeClr>
              </a:buClr>
              <a:buSzPct val="80000"/>
            </a:pPr>
            <a:endParaRPr lang="ja-JP" altLang="en-US" sz="2000" b="1"/>
          </a:p>
        </p:txBody>
      </p:sp>
      <p:sp>
        <p:nvSpPr>
          <p:cNvPr id="54" name="四角形: 角を丸くする 53">
            <a:extLst>
              <a:ext uri="{FF2B5EF4-FFF2-40B4-BE49-F238E27FC236}">
                <a16:creationId xmlns:a16="http://schemas.microsoft.com/office/drawing/2014/main" id="{7B15DBEB-5759-4DF3-884E-B13E47D42C91}"/>
              </a:ext>
            </a:extLst>
          </p:cNvPr>
          <p:cNvSpPr/>
          <p:nvPr/>
        </p:nvSpPr>
        <p:spPr>
          <a:xfrm>
            <a:off x="373343" y="5301209"/>
            <a:ext cx="3816424" cy="1129222"/>
          </a:xfrm>
          <a:prstGeom prst="roundRect">
            <a:avLst/>
          </a:prstGeom>
          <a:solidFill>
            <a:schemeClr val="bg1"/>
          </a:solidFill>
        </p:spPr>
        <p:txBody>
          <a:bodyPr wrap="square" rtlCol="0" anchor="ctr">
            <a:noAutofit/>
          </a:bodyPr>
          <a:lstStyle/>
          <a:p>
            <a:pPr>
              <a:lnSpc>
                <a:spcPts val="2600"/>
              </a:lnSpc>
              <a:buClr>
                <a:schemeClr val="accent1">
                  <a:lumMod val="60000"/>
                  <a:lumOff val="40000"/>
                </a:schemeClr>
              </a:buClr>
              <a:buSzPct val="80000"/>
            </a:pPr>
            <a:r>
              <a:rPr lang="ja-JP" altLang="en-US" sz="2000" b="1" dirty="0"/>
              <a:t>外泊から戻った高齢者が、食事中に普段よりも頻回に食べ物をこぼしていることに気づいた</a:t>
            </a:r>
          </a:p>
        </p:txBody>
      </p:sp>
      <p:grpSp>
        <p:nvGrpSpPr>
          <p:cNvPr id="18" name="グループ化 17">
            <a:extLst>
              <a:ext uri="{FF2B5EF4-FFF2-40B4-BE49-F238E27FC236}">
                <a16:creationId xmlns:a16="http://schemas.microsoft.com/office/drawing/2014/main" id="{1684C454-9B96-4CF7-889C-5A8BDAC45C12}"/>
              </a:ext>
            </a:extLst>
          </p:cNvPr>
          <p:cNvGrpSpPr/>
          <p:nvPr/>
        </p:nvGrpSpPr>
        <p:grpSpPr>
          <a:xfrm>
            <a:off x="5745088" y="44624"/>
            <a:ext cx="4140460" cy="428481"/>
            <a:chOff x="6753312" y="44624"/>
            <a:chExt cx="3132236" cy="428481"/>
          </a:xfrm>
        </p:grpSpPr>
        <p:sp>
          <p:nvSpPr>
            <p:cNvPr id="19" name="矢印: 五方向 18">
              <a:extLst>
                <a:ext uri="{FF2B5EF4-FFF2-40B4-BE49-F238E27FC236}">
                  <a16:creationId xmlns:a16="http://schemas.microsoft.com/office/drawing/2014/main" id="{B2114D25-C5EC-4AB8-A12F-59A8D1356CE6}"/>
                </a:ext>
              </a:extLst>
            </p:cNvPr>
            <p:cNvSpPr/>
            <p:nvPr/>
          </p:nvSpPr>
          <p:spPr>
            <a:xfrm>
              <a:off x="9057568" y="44624"/>
              <a:ext cx="827980" cy="428481"/>
            </a:xfrm>
            <a:prstGeom prst="homePlate">
              <a:avLst>
                <a:gd name="adj" fmla="val 31031"/>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20" name="矢印: 五方向 19">
              <a:extLst>
                <a:ext uri="{FF2B5EF4-FFF2-40B4-BE49-F238E27FC236}">
                  <a16:creationId xmlns:a16="http://schemas.microsoft.com/office/drawing/2014/main" id="{E5A9267A-44E6-4BC2-B858-4128FCDAE594}"/>
                </a:ext>
              </a:extLst>
            </p:cNvPr>
            <p:cNvSpPr/>
            <p:nvPr/>
          </p:nvSpPr>
          <p:spPr>
            <a:xfrm>
              <a:off x="8284695" y="44624"/>
              <a:ext cx="827980" cy="428481"/>
            </a:xfrm>
            <a:prstGeom prst="homePlate">
              <a:avLst>
                <a:gd name="adj" fmla="val 3458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21" name="矢印: 五方向 20">
              <a:extLst>
                <a:ext uri="{FF2B5EF4-FFF2-40B4-BE49-F238E27FC236}">
                  <a16:creationId xmlns:a16="http://schemas.microsoft.com/office/drawing/2014/main" id="{AD51C601-80E3-44F9-8482-C464B46590CC}"/>
                </a:ext>
              </a:extLst>
            </p:cNvPr>
            <p:cNvSpPr/>
            <p:nvPr/>
          </p:nvSpPr>
          <p:spPr>
            <a:xfrm>
              <a:off x="7521006" y="44624"/>
              <a:ext cx="827980" cy="428481"/>
            </a:xfrm>
            <a:prstGeom prst="homePlate">
              <a:avLst>
                <a:gd name="adj" fmla="val 33995"/>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22" name="矢印: 五方向 21">
              <a:extLst>
                <a:ext uri="{FF2B5EF4-FFF2-40B4-BE49-F238E27FC236}">
                  <a16:creationId xmlns:a16="http://schemas.microsoft.com/office/drawing/2014/main" id="{677C3783-0519-468B-9539-565A1FEC3BF7}"/>
                </a:ext>
              </a:extLst>
            </p:cNvPr>
            <p:cNvSpPr/>
            <p:nvPr/>
          </p:nvSpPr>
          <p:spPr>
            <a:xfrm>
              <a:off x="6753312" y="44624"/>
              <a:ext cx="827980" cy="428481"/>
            </a:xfrm>
            <a:prstGeom prst="homePlate">
              <a:avLst>
                <a:gd name="adj" fmla="val 39617"/>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①</a:t>
              </a:r>
              <a:endParaRPr kumimoji="1" lang="en-US" altLang="ja-JP" sz="1200" b="1" dirty="0">
                <a:solidFill>
                  <a:schemeClr val="bg1"/>
                </a:solidFill>
              </a:endParaRPr>
            </a:p>
            <a:p>
              <a:pPr algn="ctr">
                <a:lnSpc>
                  <a:spcPts val="1300"/>
                </a:lnSpc>
              </a:pPr>
              <a:r>
                <a:rPr kumimoji="1" lang="ja-JP" altLang="en-US" sz="1200" b="1" dirty="0">
                  <a:solidFill>
                    <a:schemeClr val="bg1"/>
                  </a:solidFill>
                </a:rPr>
                <a:t>必要性検討</a:t>
              </a:r>
            </a:p>
          </p:txBody>
        </p:sp>
      </p:grpSp>
      <p:sp>
        <p:nvSpPr>
          <p:cNvPr id="23" name="矢印: 五方向 22">
            <a:extLst>
              <a:ext uri="{FF2B5EF4-FFF2-40B4-BE49-F238E27FC236}">
                <a16:creationId xmlns:a16="http://schemas.microsoft.com/office/drawing/2014/main" id="{5CF3AB9A-EB3D-4F92-9BC7-487F27C279C4}"/>
              </a:ext>
            </a:extLst>
          </p:cNvPr>
          <p:cNvSpPr/>
          <p:nvPr/>
        </p:nvSpPr>
        <p:spPr>
          <a:xfrm>
            <a:off x="4912560" y="4898524"/>
            <a:ext cx="4610237" cy="424433"/>
          </a:xfrm>
          <a:prstGeom prst="homePlate">
            <a:avLst>
              <a:gd name="adj" fmla="val 26708"/>
            </a:avLst>
          </a:prstGeom>
          <a:solidFill>
            <a:schemeClr val="accent4">
              <a:lumMod val="20000"/>
              <a:lumOff val="80000"/>
            </a:schemeClr>
          </a:solid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b="1" dirty="0"/>
              <a:t>シーティングの必要性検討の例</a:t>
            </a:r>
          </a:p>
        </p:txBody>
      </p:sp>
      <p:sp>
        <p:nvSpPr>
          <p:cNvPr id="25" name="矢印: 五方向 24">
            <a:extLst>
              <a:ext uri="{FF2B5EF4-FFF2-40B4-BE49-F238E27FC236}">
                <a16:creationId xmlns:a16="http://schemas.microsoft.com/office/drawing/2014/main" id="{7B1DE32F-3793-43C4-8F64-26EA8164CC52}"/>
              </a:ext>
            </a:extLst>
          </p:cNvPr>
          <p:cNvSpPr/>
          <p:nvPr/>
        </p:nvSpPr>
        <p:spPr>
          <a:xfrm>
            <a:off x="383203" y="4876775"/>
            <a:ext cx="3806564" cy="424433"/>
          </a:xfrm>
          <a:prstGeom prst="homePlate">
            <a:avLst>
              <a:gd name="adj" fmla="val 26708"/>
            </a:avLst>
          </a:prstGeom>
          <a:solidFill>
            <a:schemeClr val="accent4">
              <a:lumMod val="20000"/>
              <a:lumOff val="80000"/>
            </a:schemeClr>
          </a:solid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b="1" dirty="0"/>
              <a:t>課題発見の例</a:t>
            </a:r>
          </a:p>
        </p:txBody>
      </p:sp>
    </p:spTree>
    <p:extLst>
      <p:ext uri="{BB962C8B-B14F-4D97-AF65-F5344CB8AC3E}">
        <p14:creationId xmlns:p14="http://schemas.microsoft.com/office/powerpoint/2010/main" val="507684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a:extLst>
              <a:ext uri="{FF2B5EF4-FFF2-40B4-BE49-F238E27FC236}">
                <a16:creationId xmlns:a16="http://schemas.microsoft.com/office/drawing/2014/main" id="{1237303D-032E-4FB4-B088-5F5F40C15F2C}"/>
              </a:ext>
            </a:extLst>
          </p:cNvPr>
          <p:cNvSpPr>
            <a:spLocks noChangeArrowheads="1"/>
          </p:cNvSpPr>
          <p:nvPr/>
        </p:nvSpPr>
        <p:spPr bwMode="auto">
          <a:xfrm>
            <a:off x="895242" y="1134036"/>
            <a:ext cx="8100901" cy="3159060"/>
          </a:xfrm>
          <a:prstGeom prst="rect">
            <a:avLst/>
          </a:prstGeom>
          <a:solidFill>
            <a:schemeClr val="bg1"/>
          </a:solidFill>
          <a:ln w="9525">
            <a:solidFill>
              <a:schemeClr val="accent4"/>
            </a:solidFill>
            <a:headEnd/>
            <a:tailEnd/>
          </a:ln>
        </p:spPr>
        <p:style>
          <a:lnRef idx="1">
            <a:schemeClr val="dk1"/>
          </a:lnRef>
          <a:fillRef idx="2">
            <a:schemeClr val="dk1"/>
          </a:fillRef>
          <a:effectRef idx="1">
            <a:schemeClr val="dk1"/>
          </a:effectRef>
          <a:fontRef idx="minor">
            <a:schemeClr val="dk1"/>
          </a:fontRef>
        </p:style>
        <p:txBody>
          <a:bodyPr lIns="180000" tIns="45720" rIns="91440" bIns="45720" anchor="ctr"/>
          <a:lstStyle/>
          <a:p>
            <a:pPr marL="285750" indent="-285750">
              <a:lnSpc>
                <a:spcPts val="3300"/>
              </a:lnSpc>
              <a:buClr>
                <a:schemeClr val="accent1">
                  <a:lumMod val="60000"/>
                  <a:lumOff val="40000"/>
                </a:schemeClr>
              </a:buClr>
              <a:buSzPct val="80000"/>
              <a:buFont typeface="Wingdings" panose="05000000000000000000" pitchFamily="2" charset="2"/>
              <a:buChar char="l"/>
            </a:pPr>
            <a:endParaRPr lang="ja-JP" altLang="en-US" sz="2400" dirty="0">
              <a:latin typeface="Meiryo UI" panose="020B0604030504040204" pitchFamily="50" charset="-128"/>
              <a:ea typeface="Meiryo UI" panose="020B0604030504040204" pitchFamily="50" charset="-128"/>
            </a:endParaRPr>
          </a:p>
        </p:txBody>
      </p:sp>
      <p:sp>
        <p:nvSpPr>
          <p:cNvPr id="22" name="四角形: 1 つの角を切り取る 21">
            <a:extLst>
              <a:ext uri="{FF2B5EF4-FFF2-40B4-BE49-F238E27FC236}">
                <a16:creationId xmlns:a16="http://schemas.microsoft.com/office/drawing/2014/main" id="{003B81A2-D5CA-468D-9CCE-C6539237E252}"/>
              </a:ext>
            </a:extLst>
          </p:cNvPr>
          <p:cNvSpPr/>
          <p:nvPr/>
        </p:nvSpPr>
        <p:spPr>
          <a:xfrm>
            <a:off x="884548" y="764704"/>
            <a:ext cx="5545062" cy="369332"/>
          </a:xfrm>
          <a:prstGeom prst="snip1Rect">
            <a:avLst>
              <a:gd name="adj" fmla="val 50000"/>
            </a:avLst>
          </a:prstGeom>
          <a:solidFill>
            <a:schemeClr val="accent4"/>
          </a:solidFill>
        </p:spPr>
        <p:txBody>
          <a:bodyPr vert="horz" wrap="square" rtlCol="0" anchor="ctr">
            <a:noAutofit/>
          </a:bodyPr>
          <a:lstStyle/>
          <a:p>
            <a:pPr algn="ctr">
              <a:lnSpc>
                <a:spcPts val="2100"/>
              </a:lnSpc>
            </a:pPr>
            <a:r>
              <a:rPr kumimoji="1" lang="ja-JP" altLang="en-US" sz="2400" dirty="0">
                <a:solidFill>
                  <a:schemeClr val="bg1"/>
                </a:solidFill>
              </a:rPr>
              <a:t>本動画のコンテンツ</a:t>
            </a:r>
          </a:p>
        </p:txBody>
      </p:sp>
      <p:sp>
        <p:nvSpPr>
          <p:cNvPr id="23" name="四角形: 角を丸くする 22">
            <a:extLst>
              <a:ext uri="{FF2B5EF4-FFF2-40B4-BE49-F238E27FC236}">
                <a16:creationId xmlns:a16="http://schemas.microsoft.com/office/drawing/2014/main" id="{E7F95AB5-B4BE-4040-8B56-66E7F6146077}"/>
              </a:ext>
            </a:extLst>
          </p:cNvPr>
          <p:cNvSpPr/>
          <p:nvPr/>
        </p:nvSpPr>
        <p:spPr>
          <a:xfrm>
            <a:off x="1039259" y="2019479"/>
            <a:ext cx="7658602" cy="603587"/>
          </a:xfrm>
          <a:prstGeom prst="roundRect">
            <a:avLst>
              <a:gd name="adj" fmla="val 50000"/>
            </a:avLst>
          </a:prstGeom>
          <a:solidFill>
            <a:schemeClr val="accent4">
              <a:lumMod val="20000"/>
              <a:lumOff val="80000"/>
            </a:schemeClr>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indent="179388">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２．高齢者ケアにおけるシーティングの概要</a:t>
            </a:r>
          </a:p>
        </p:txBody>
      </p:sp>
      <p:sp>
        <p:nvSpPr>
          <p:cNvPr id="24" name="四角形: 角を丸くする 23">
            <a:extLst>
              <a:ext uri="{FF2B5EF4-FFF2-40B4-BE49-F238E27FC236}">
                <a16:creationId xmlns:a16="http://schemas.microsoft.com/office/drawing/2014/main" id="{8417509C-C2A0-4F55-AD35-A0F66D3461AB}"/>
              </a:ext>
            </a:extLst>
          </p:cNvPr>
          <p:cNvSpPr/>
          <p:nvPr/>
        </p:nvSpPr>
        <p:spPr>
          <a:xfrm>
            <a:off x="1039259" y="1314056"/>
            <a:ext cx="7658602" cy="603587"/>
          </a:xfrm>
          <a:prstGeom prst="roundRect">
            <a:avLst>
              <a:gd name="adj" fmla="val 50000"/>
            </a:avLst>
          </a:prstGeom>
          <a:solidFill>
            <a:schemeClr val="accent4">
              <a:lumMod val="20000"/>
              <a:lumOff val="80000"/>
            </a:schemeClr>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indent="179388">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１．高齢者の座位保持における現状と課題</a:t>
            </a:r>
          </a:p>
        </p:txBody>
      </p:sp>
      <p:sp>
        <p:nvSpPr>
          <p:cNvPr id="25" name="正方形/長方形 24">
            <a:extLst>
              <a:ext uri="{FF2B5EF4-FFF2-40B4-BE49-F238E27FC236}">
                <a16:creationId xmlns:a16="http://schemas.microsoft.com/office/drawing/2014/main" id="{BD142D1E-F191-4358-9C59-81EB1047C4FC}"/>
              </a:ext>
            </a:extLst>
          </p:cNvPr>
          <p:cNvSpPr/>
          <p:nvPr/>
        </p:nvSpPr>
        <p:spPr>
          <a:xfrm>
            <a:off x="1532620" y="5124305"/>
            <a:ext cx="2772531" cy="1502904"/>
          </a:xfrm>
          <a:prstGeom prst="rect">
            <a:avLst/>
          </a:prstGeom>
          <a:noFill/>
          <a:ln>
            <a:solidFill>
              <a:schemeClr val="tx1"/>
            </a:solidFill>
          </a:ln>
        </p:spPr>
        <p:txBody>
          <a:bodyPr wrap="square" rtlCol="0" anchor="ctr">
            <a:noAutofit/>
          </a:bodyPr>
          <a:lstStyle/>
          <a:p>
            <a:pPr algn="ctr">
              <a:spcAft>
                <a:spcPts val="600"/>
              </a:spcAft>
            </a:pPr>
            <a:r>
              <a:rPr kumimoji="1" lang="ja-JP" altLang="en-US" dirty="0"/>
              <a:t>＜事例①＞</a:t>
            </a:r>
            <a:endParaRPr kumimoji="1" lang="en-US" altLang="ja-JP" dirty="0"/>
          </a:p>
          <a:p>
            <a:pPr algn="ctr">
              <a:spcAft>
                <a:spcPts val="600"/>
              </a:spcAft>
            </a:pPr>
            <a:r>
              <a:rPr kumimoji="1" lang="ja-JP" altLang="en-US" dirty="0"/>
              <a:t>高齢者が笑顔で椅子に座り食事をしている場面</a:t>
            </a:r>
          </a:p>
        </p:txBody>
      </p:sp>
      <p:sp>
        <p:nvSpPr>
          <p:cNvPr id="26" name="四角形: 角を丸くする 25">
            <a:extLst>
              <a:ext uri="{FF2B5EF4-FFF2-40B4-BE49-F238E27FC236}">
                <a16:creationId xmlns:a16="http://schemas.microsoft.com/office/drawing/2014/main" id="{3F439C6C-0ECE-4C28-9E27-3506540D3B75}"/>
              </a:ext>
            </a:extLst>
          </p:cNvPr>
          <p:cNvSpPr/>
          <p:nvPr/>
        </p:nvSpPr>
        <p:spPr>
          <a:xfrm>
            <a:off x="1039259" y="3430398"/>
            <a:ext cx="7658602" cy="603587"/>
          </a:xfrm>
          <a:prstGeom prst="roundRect">
            <a:avLst>
              <a:gd name="adj" fmla="val 50000"/>
            </a:avLst>
          </a:prstGeom>
          <a:solidFill>
            <a:schemeClr val="accent4">
              <a:lumMod val="20000"/>
              <a:lumOff val="80000"/>
            </a:schemeClr>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indent="179388">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４．高齢者ケアにおけるシーティングの進め方</a:t>
            </a:r>
          </a:p>
        </p:txBody>
      </p:sp>
      <p:sp>
        <p:nvSpPr>
          <p:cNvPr id="27" name="四角形: 角を丸くする 26">
            <a:extLst>
              <a:ext uri="{FF2B5EF4-FFF2-40B4-BE49-F238E27FC236}">
                <a16:creationId xmlns:a16="http://schemas.microsoft.com/office/drawing/2014/main" id="{02083386-D4C4-4FCB-B7E6-59CCCE6989D2}"/>
              </a:ext>
            </a:extLst>
          </p:cNvPr>
          <p:cNvSpPr/>
          <p:nvPr/>
        </p:nvSpPr>
        <p:spPr>
          <a:xfrm>
            <a:off x="1039259" y="2724975"/>
            <a:ext cx="7658602" cy="603587"/>
          </a:xfrm>
          <a:prstGeom prst="roundRect">
            <a:avLst>
              <a:gd name="adj" fmla="val 50000"/>
            </a:avLst>
          </a:prstGeom>
          <a:solidFill>
            <a:schemeClr val="accent4">
              <a:lumMod val="20000"/>
              <a:lumOff val="80000"/>
            </a:schemeClr>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indent="179388">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３．シーティングにおける多職種連携</a:t>
            </a:r>
          </a:p>
        </p:txBody>
      </p:sp>
      <p:pic>
        <p:nvPicPr>
          <p:cNvPr id="28" name="図 27">
            <a:extLst>
              <a:ext uri="{FF2B5EF4-FFF2-40B4-BE49-F238E27FC236}">
                <a16:creationId xmlns:a16="http://schemas.microsoft.com/office/drawing/2014/main" id="{1606ADD5-64BC-4927-883B-4A83FDE6A7EF}"/>
              </a:ext>
            </a:extLst>
          </p:cNvPr>
          <p:cNvPicPr/>
          <p:nvPr/>
        </p:nvPicPr>
        <p:blipFill rotWithShape="1">
          <a:blip r:embed="rId2" cstate="print">
            <a:extLst>
              <a:ext uri="{28A0092B-C50C-407E-A947-70E740481C1C}">
                <a14:useLocalDpi xmlns:a14="http://schemas.microsoft.com/office/drawing/2010/main" val="0"/>
              </a:ext>
            </a:extLst>
          </a:blip>
          <a:srcRect/>
          <a:stretch/>
        </p:blipFill>
        <p:spPr>
          <a:xfrm>
            <a:off x="1284928" y="4609508"/>
            <a:ext cx="3565584" cy="1868872"/>
          </a:xfrm>
          <a:prstGeom prst="rect">
            <a:avLst/>
          </a:prstGeom>
        </p:spPr>
      </p:pic>
      <p:pic>
        <p:nvPicPr>
          <p:cNvPr id="29" name="図 28">
            <a:extLst>
              <a:ext uri="{FF2B5EF4-FFF2-40B4-BE49-F238E27FC236}">
                <a16:creationId xmlns:a16="http://schemas.microsoft.com/office/drawing/2014/main" id="{92A53B63-1A6F-4ECF-BD7F-1E08A989EB1D}"/>
              </a:ext>
            </a:extLst>
          </p:cNvPr>
          <p:cNvPicPr/>
          <p:nvPr/>
        </p:nvPicPr>
        <p:blipFill rotWithShape="1">
          <a:blip r:embed="rId3" cstate="print">
            <a:extLst>
              <a:ext uri="{28A0092B-C50C-407E-A947-70E740481C1C}">
                <a14:useLocalDpi xmlns:a14="http://schemas.microsoft.com/office/drawing/2010/main" val="0"/>
              </a:ext>
            </a:extLst>
          </a:blip>
          <a:srcRect/>
          <a:stretch/>
        </p:blipFill>
        <p:spPr>
          <a:xfrm>
            <a:off x="5265652" y="4609508"/>
            <a:ext cx="3447662" cy="1868872"/>
          </a:xfrm>
          <a:prstGeom prst="rect">
            <a:avLst/>
          </a:prstGeom>
        </p:spPr>
      </p:pic>
    </p:spTree>
    <p:extLst>
      <p:ext uri="{BB962C8B-B14F-4D97-AF65-F5344CB8AC3E}">
        <p14:creationId xmlns:p14="http://schemas.microsoft.com/office/powerpoint/2010/main" val="180695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D755B9-4010-40B8-854E-A869408FDB9F}"/>
              </a:ext>
            </a:extLst>
          </p:cNvPr>
          <p:cNvSpPr>
            <a:spLocks noGrp="1"/>
          </p:cNvSpPr>
          <p:nvPr>
            <p:ph type="title"/>
          </p:nvPr>
        </p:nvSpPr>
        <p:spPr>
          <a:xfrm>
            <a:off x="199556" y="136843"/>
            <a:ext cx="9505949" cy="369332"/>
          </a:xfrm>
        </p:spPr>
        <p:txBody>
          <a:bodyPr/>
          <a:lstStyle/>
          <a:p>
            <a:r>
              <a:rPr lang="ja-JP" altLang="en-US" dirty="0"/>
              <a:t>高齢者の課題とシーティングが必要と考えられる例</a:t>
            </a:r>
            <a:endParaRPr kumimoji="1" lang="ja-JP" altLang="en-US" dirty="0"/>
          </a:p>
        </p:txBody>
      </p:sp>
      <p:sp>
        <p:nvSpPr>
          <p:cNvPr id="22" name="テキスト プレースホルダー 2">
            <a:extLst>
              <a:ext uri="{FF2B5EF4-FFF2-40B4-BE49-F238E27FC236}">
                <a16:creationId xmlns:a16="http://schemas.microsoft.com/office/drawing/2014/main" id="{9025E685-30CC-4100-84E6-D664CA3C8E79}"/>
              </a:ext>
            </a:extLst>
          </p:cNvPr>
          <p:cNvSpPr txBox="1">
            <a:spLocks/>
          </p:cNvSpPr>
          <p:nvPr/>
        </p:nvSpPr>
        <p:spPr>
          <a:xfrm>
            <a:off x="202630" y="595536"/>
            <a:ext cx="9505950" cy="1513926"/>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高齢者が有する課題と、課題を解決するためにシーティングの実施が必要と考えられる例を示します。</a:t>
            </a:r>
          </a:p>
        </p:txBody>
      </p:sp>
      <p:sp>
        <p:nvSpPr>
          <p:cNvPr id="5" name="正方形/長方形 4">
            <a:extLst>
              <a:ext uri="{FF2B5EF4-FFF2-40B4-BE49-F238E27FC236}">
                <a16:creationId xmlns:a16="http://schemas.microsoft.com/office/drawing/2014/main" id="{83212C65-36A4-4A75-9C8B-EAE15430B6C5}"/>
              </a:ext>
            </a:extLst>
          </p:cNvPr>
          <p:cNvSpPr/>
          <p:nvPr/>
        </p:nvSpPr>
        <p:spPr>
          <a:xfrm>
            <a:off x="4395073" y="1406735"/>
            <a:ext cx="5285609" cy="792088"/>
          </a:xfrm>
          <a:prstGeom prst="rect">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400"/>
              </a:lnSpc>
              <a:spcAft>
                <a:spcPts val="600"/>
              </a:spcAft>
            </a:pPr>
            <a:r>
              <a:rPr kumimoji="1" lang="ja-JP" altLang="en-US" sz="2400" b="1" dirty="0">
                <a:solidFill>
                  <a:schemeClr val="bg1"/>
                </a:solidFill>
              </a:rPr>
              <a:t>課題解決の手段として、シーティング実施の必要性を検討</a:t>
            </a:r>
          </a:p>
        </p:txBody>
      </p:sp>
      <p:sp>
        <p:nvSpPr>
          <p:cNvPr id="6" name="正方形/長方形 5">
            <a:extLst>
              <a:ext uri="{FF2B5EF4-FFF2-40B4-BE49-F238E27FC236}">
                <a16:creationId xmlns:a16="http://schemas.microsoft.com/office/drawing/2014/main" id="{E8D07669-C4DF-4E89-8A10-FA734C166332}"/>
              </a:ext>
            </a:extLst>
          </p:cNvPr>
          <p:cNvSpPr/>
          <p:nvPr/>
        </p:nvSpPr>
        <p:spPr>
          <a:xfrm>
            <a:off x="195620" y="1406735"/>
            <a:ext cx="3429684" cy="792088"/>
          </a:xfrm>
          <a:prstGeom prst="rect">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400"/>
              </a:lnSpc>
              <a:spcAft>
                <a:spcPts val="600"/>
              </a:spcAft>
            </a:pPr>
            <a:r>
              <a:rPr kumimoji="1" lang="ja-JP" altLang="en-US" sz="2400" b="1" dirty="0">
                <a:solidFill>
                  <a:schemeClr val="bg1"/>
                </a:solidFill>
              </a:rPr>
              <a:t>高齢者が有する課題例</a:t>
            </a:r>
          </a:p>
        </p:txBody>
      </p:sp>
      <p:sp>
        <p:nvSpPr>
          <p:cNvPr id="11" name="二等辺三角形 10">
            <a:extLst>
              <a:ext uri="{FF2B5EF4-FFF2-40B4-BE49-F238E27FC236}">
                <a16:creationId xmlns:a16="http://schemas.microsoft.com/office/drawing/2014/main" id="{C8B7BF73-A042-4284-9EA9-9DC5562BDA0C}"/>
              </a:ext>
            </a:extLst>
          </p:cNvPr>
          <p:cNvSpPr/>
          <p:nvPr/>
        </p:nvSpPr>
        <p:spPr>
          <a:xfrm rot="5400000">
            <a:off x="3614143" y="3015364"/>
            <a:ext cx="792090" cy="447353"/>
          </a:xfrm>
          <a:prstGeom prst="triangle">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kumimoji="1" lang="ja-JP" altLang="en-US" b="1" dirty="0">
              <a:solidFill>
                <a:schemeClr val="bg1"/>
              </a:solidFill>
            </a:endParaRPr>
          </a:p>
        </p:txBody>
      </p:sp>
      <p:sp>
        <p:nvSpPr>
          <p:cNvPr id="12" name="二等辺三角形 11">
            <a:extLst>
              <a:ext uri="{FF2B5EF4-FFF2-40B4-BE49-F238E27FC236}">
                <a16:creationId xmlns:a16="http://schemas.microsoft.com/office/drawing/2014/main" id="{4937805A-D968-48D3-B3F6-FE480E558A70}"/>
              </a:ext>
            </a:extLst>
          </p:cNvPr>
          <p:cNvSpPr/>
          <p:nvPr/>
        </p:nvSpPr>
        <p:spPr>
          <a:xfrm rot="5400000">
            <a:off x="3614143" y="5227589"/>
            <a:ext cx="792090" cy="447353"/>
          </a:xfrm>
          <a:prstGeom prst="triangle">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kumimoji="1" lang="ja-JP" altLang="en-US" b="1" dirty="0">
              <a:solidFill>
                <a:schemeClr val="bg1"/>
              </a:solidFill>
            </a:endParaRPr>
          </a:p>
        </p:txBody>
      </p:sp>
      <p:sp>
        <p:nvSpPr>
          <p:cNvPr id="16" name="四角形: 角を丸くする 15">
            <a:extLst>
              <a:ext uri="{FF2B5EF4-FFF2-40B4-BE49-F238E27FC236}">
                <a16:creationId xmlns:a16="http://schemas.microsoft.com/office/drawing/2014/main" id="{A7F42ECE-3F6D-455E-905F-961EF4CC0330}"/>
              </a:ext>
            </a:extLst>
          </p:cNvPr>
          <p:cNvSpPr/>
          <p:nvPr/>
        </p:nvSpPr>
        <p:spPr>
          <a:xfrm>
            <a:off x="195619" y="4501329"/>
            <a:ext cx="3429684" cy="1899871"/>
          </a:xfrm>
          <a:prstGeom prst="roundRect">
            <a:avLst>
              <a:gd name="adj" fmla="val 0"/>
            </a:avLst>
          </a:prstGeom>
          <a:solidFill>
            <a:schemeClr val="bg1"/>
          </a:solidFill>
          <a:ln w="28575">
            <a:solidFill>
              <a:schemeClr val="accent4"/>
            </a:solidFill>
          </a:ln>
        </p:spPr>
        <p:txBody>
          <a:bodyPr wrap="square" rtlCol="0" anchor="ctr">
            <a:noAutofit/>
          </a:bodyPr>
          <a:lstStyle/>
          <a:p>
            <a:pPr>
              <a:lnSpc>
                <a:spcPts val="2600"/>
              </a:lnSpc>
              <a:buClr>
                <a:schemeClr val="accent1">
                  <a:lumMod val="60000"/>
                  <a:lumOff val="40000"/>
                </a:schemeClr>
              </a:buClr>
              <a:buSzPct val="80000"/>
            </a:pPr>
            <a:r>
              <a:rPr lang="ja-JP" altLang="en-US" sz="2400" dirty="0"/>
              <a:t>殿部の痛みのため長時間座位をとることができず、</a:t>
            </a:r>
            <a:r>
              <a:rPr lang="ja-JP" altLang="en-US" sz="2400" b="1" dirty="0">
                <a:solidFill>
                  <a:schemeClr val="accent1"/>
                </a:solidFill>
              </a:rPr>
              <a:t>食事を最後まで自分で食べることができない</a:t>
            </a:r>
          </a:p>
        </p:txBody>
      </p:sp>
      <p:sp>
        <p:nvSpPr>
          <p:cNvPr id="17" name="四角形: 角を丸くする 16">
            <a:extLst>
              <a:ext uri="{FF2B5EF4-FFF2-40B4-BE49-F238E27FC236}">
                <a16:creationId xmlns:a16="http://schemas.microsoft.com/office/drawing/2014/main" id="{BEF752D9-B9FA-42AC-B3E7-A22EC126D5F5}"/>
              </a:ext>
            </a:extLst>
          </p:cNvPr>
          <p:cNvSpPr/>
          <p:nvPr/>
        </p:nvSpPr>
        <p:spPr>
          <a:xfrm>
            <a:off x="195619" y="2289104"/>
            <a:ext cx="3429684" cy="1899871"/>
          </a:xfrm>
          <a:prstGeom prst="roundRect">
            <a:avLst>
              <a:gd name="adj" fmla="val 0"/>
            </a:avLst>
          </a:prstGeom>
          <a:solidFill>
            <a:schemeClr val="bg1"/>
          </a:solidFill>
          <a:ln w="28575">
            <a:solidFill>
              <a:schemeClr val="accent4"/>
            </a:solidFill>
          </a:ln>
        </p:spPr>
        <p:txBody>
          <a:bodyPr wrap="square" rtlCol="0" anchor="ctr">
            <a:noAutofit/>
          </a:bodyPr>
          <a:lstStyle/>
          <a:p>
            <a:pPr>
              <a:lnSpc>
                <a:spcPts val="2600"/>
              </a:lnSpc>
              <a:buClr>
                <a:schemeClr val="accent1">
                  <a:lumMod val="60000"/>
                  <a:lumOff val="40000"/>
                </a:schemeClr>
              </a:buClr>
              <a:buSzPct val="80000"/>
            </a:pPr>
            <a:r>
              <a:rPr lang="ja-JP" altLang="en-US" sz="2400" dirty="0"/>
              <a:t>車椅子を自分で駆動できず、</a:t>
            </a:r>
            <a:r>
              <a:rPr lang="ja-JP" altLang="en-US" sz="2400" b="1" dirty="0">
                <a:solidFill>
                  <a:schemeClr val="accent1"/>
                </a:solidFill>
              </a:rPr>
              <a:t>活動範囲が狭小化</a:t>
            </a:r>
            <a:r>
              <a:rPr lang="ja-JP" altLang="en-US" sz="2400" dirty="0"/>
              <a:t>している</a:t>
            </a:r>
          </a:p>
        </p:txBody>
      </p:sp>
      <p:sp>
        <p:nvSpPr>
          <p:cNvPr id="20" name="四角形: 角を丸くする 19">
            <a:extLst>
              <a:ext uri="{FF2B5EF4-FFF2-40B4-BE49-F238E27FC236}">
                <a16:creationId xmlns:a16="http://schemas.microsoft.com/office/drawing/2014/main" id="{2299BEA2-F2D2-4B6A-9BB2-CAB0873638FF}"/>
              </a:ext>
            </a:extLst>
          </p:cNvPr>
          <p:cNvSpPr/>
          <p:nvPr/>
        </p:nvSpPr>
        <p:spPr>
          <a:xfrm>
            <a:off x="4395073" y="4501329"/>
            <a:ext cx="5285609" cy="1899871"/>
          </a:xfrm>
          <a:prstGeom prst="roundRect">
            <a:avLst>
              <a:gd name="adj" fmla="val 0"/>
            </a:avLst>
          </a:prstGeom>
          <a:solidFill>
            <a:schemeClr val="bg1"/>
          </a:solidFill>
          <a:ln w="28575">
            <a:solidFill>
              <a:schemeClr val="accent4"/>
            </a:solidFill>
          </a:ln>
        </p:spPr>
        <p:txBody>
          <a:bodyPr wrap="square" rtlCol="0" anchor="ctr">
            <a:noAutofit/>
          </a:bodyPr>
          <a:lstStyle/>
          <a:p>
            <a:pPr>
              <a:lnSpc>
                <a:spcPts val="2600"/>
              </a:lnSpc>
              <a:buClr>
                <a:schemeClr val="accent1">
                  <a:lumMod val="60000"/>
                  <a:lumOff val="40000"/>
                </a:schemeClr>
              </a:buClr>
              <a:buSzPct val="80000"/>
            </a:pPr>
            <a:endParaRPr lang="ja-JP" altLang="en-US" sz="2400" dirty="0"/>
          </a:p>
        </p:txBody>
      </p:sp>
      <p:sp>
        <p:nvSpPr>
          <p:cNvPr id="21" name="四角形: 角を丸くする 20">
            <a:extLst>
              <a:ext uri="{FF2B5EF4-FFF2-40B4-BE49-F238E27FC236}">
                <a16:creationId xmlns:a16="http://schemas.microsoft.com/office/drawing/2014/main" id="{6B8A9095-916C-4C2C-A32D-54EE2FC2F12A}"/>
              </a:ext>
            </a:extLst>
          </p:cNvPr>
          <p:cNvSpPr/>
          <p:nvPr/>
        </p:nvSpPr>
        <p:spPr>
          <a:xfrm>
            <a:off x="4395073" y="2289104"/>
            <a:ext cx="5285609" cy="1899871"/>
          </a:xfrm>
          <a:prstGeom prst="roundRect">
            <a:avLst>
              <a:gd name="adj" fmla="val 0"/>
            </a:avLst>
          </a:prstGeom>
          <a:solidFill>
            <a:schemeClr val="bg1"/>
          </a:solidFill>
          <a:ln w="28575">
            <a:solidFill>
              <a:schemeClr val="accent4"/>
            </a:solidFill>
          </a:ln>
        </p:spPr>
        <p:txBody>
          <a:bodyPr wrap="square" rtlCol="0" anchor="ctr">
            <a:noAutofit/>
          </a:bodyPr>
          <a:lstStyle/>
          <a:p>
            <a:pPr>
              <a:lnSpc>
                <a:spcPts val="2600"/>
              </a:lnSpc>
              <a:buClr>
                <a:schemeClr val="accent1">
                  <a:lumMod val="60000"/>
                  <a:lumOff val="40000"/>
                </a:schemeClr>
              </a:buClr>
              <a:buSzPct val="80000"/>
            </a:pPr>
            <a:endParaRPr lang="ja-JP" altLang="en-US" sz="2400" dirty="0"/>
          </a:p>
        </p:txBody>
      </p:sp>
      <p:sp>
        <p:nvSpPr>
          <p:cNvPr id="23" name="四角形: 角を丸くする 22">
            <a:extLst>
              <a:ext uri="{FF2B5EF4-FFF2-40B4-BE49-F238E27FC236}">
                <a16:creationId xmlns:a16="http://schemas.microsoft.com/office/drawing/2014/main" id="{21B6D9D5-1EDE-42A3-BD3F-9554CB6D2E78}"/>
              </a:ext>
            </a:extLst>
          </p:cNvPr>
          <p:cNvSpPr/>
          <p:nvPr/>
        </p:nvSpPr>
        <p:spPr>
          <a:xfrm>
            <a:off x="4395073" y="4501329"/>
            <a:ext cx="3654271" cy="1899871"/>
          </a:xfrm>
          <a:prstGeom prst="roundRect">
            <a:avLst>
              <a:gd name="adj" fmla="val 0"/>
            </a:avLst>
          </a:prstGeom>
          <a:noFill/>
          <a:ln w="28575">
            <a:noFill/>
          </a:ln>
        </p:spPr>
        <p:txBody>
          <a:bodyPr wrap="square" rtlCol="0" anchor="ctr">
            <a:noAutofit/>
          </a:bodyPr>
          <a:lstStyle/>
          <a:p>
            <a:pPr>
              <a:lnSpc>
                <a:spcPts val="2600"/>
              </a:lnSpc>
              <a:buClr>
                <a:schemeClr val="accent1">
                  <a:lumMod val="60000"/>
                  <a:lumOff val="40000"/>
                </a:schemeClr>
              </a:buClr>
              <a:buSzPct val="80000"/>
            </a:pPr>
            <a:r>
              <a:rPr lang="ja-JP" altLang="en-US" sz="2400" dirty="0"/>
              <a:t>シーティングを実施することにより</a:t>
            </a:r>
            <a:r>
              <a:rPr lang="ja-JP" altLang="en-US" sz="2400" b="1" dirty="0">
                <a:solidFill>
                  <a:schemeClr val="accent1"/>
                </a:solidFill>
              </a:rPr>
              <a:t>痛みを取り除き、食事を終えるまで椅子に座ることができる可能性</a:t>
            </a:r>
            <a:r>
              <a:rPr lang="ja-JP" altLang="en-US" sz="2400" dirty="0"/>
              <a:t>がある</a:t>
            </a:r>
          </a:p>
        </p:txBody>
      </p:sp>
      <p:sp>
        <p:nvSpPr>
          <p:cNvPr id="24" name="四角形: 角を丸くする 23">
            <a:extLst>
              <a:ext uri="{FF2B5EF4-FFF2-40B4-BE49-F238E27FC236}">
                <a16:creationId xmlns:a16="http://schemas.microsoft.com/office/drawing/2014/main" id="{AD0580A7-EBF4-43FC-BDA7-A1FDE0908DD2}"/>
              </a:ext>
            </a:extLst>
          </p:cNvPr>
          <p:cNvSpPr/>
          <p:nvPr/>
        </p:nvSpPr>
        <p:spPr>
          <a:xfrm>
            <a:off x="4395073" y="2289104"/>
            <a:ext cx="3654271" cy="1899871"/>
          </a:xfrm>
          <a:prstGeom prst="roundRect">
            <a:avLst>
              <a:gd name="adj" fmla="val 0"/>
            </a:avLst>
          </a:prstGeom>
          <a:noFill/>
          <a:ln w="28575">
            <a:noFill/>
          </a:ln>
        </p:spPr>
        <p:txBody>
          <a:bodyPr wrap="square" rtlCol="0" anchor="ctr">
            <a:noAutofit/>
          </a:bodyPr>
          <a:lstStyle/>
          <a:p>
            <a:pPr>
              <a:lnSpc>
                <a:spcPts val="2600"/>
              </a:lnSpc>
              <a:buClr>
                <a:schemeClr val="accent1">
                  <a:lumMod val="60000"/>
                  <a:lumOff val="40000"/>
                </a:schemeClr>
              </a:buClr>
              <a:buSzPct val="80000"/>
            </a:pPr>
            <a:r>
              <a:rPr lang="ja-JP" altLang="en-US" sz="2400" dirty="0"/>
              <a:t>シーティングを実施することにより</a:t>
            </a:r>
            <a:r>
              <a:rPr lang="ja-JP" altLang="en-US" sz="2400" b="1" dirty="0">
                <a:solidFill>
                  <a:schemeClr val="accent1"/>
                </a:solidFill>
              </a:rPr>
              <a:t>車椅子自走の自立度が向上し、活動範囲が拡大する可能性</a:t>
            </a:r>
            <a:r>
              <a:rPr lang="ja-JP" altLang="en-US" sz="2400" dirty="0"/>
              <a:t>がある</a:t>
            </a:r>
          </a:p>
        </p:txBody>
      </p:sp>
      <p:grpSp>
        <p:nvGrpSpPr>
          <p:cNvPr id="27" name="グループ化 26">
            <a:extLst>
              <a:ext uri="{FF2B5EF4-FFF2-40B4-BE49-F238E27FC236}">
                <a16:creationId xmlns:a16="http://schemas.microsoft.com/office/drawing/2014/main" id="{EEBC96D7-6261-48B9-8AB8-0A9159244D8D}"/>
              </a:ext>
            </a:extLst>
          </p:cNvPr>
          <p:cNvGrpSpPr/>
          <p:nvPr/>
        </p:nvGrpSpPr>
        <p:grpSpPr>
          <a:xfrm>
            <a:off x="5745088" y="44624"/>
            <a:ext cx="4140460" cy="428481"/>
            <a:chOff x="6753312" y="44624"/>
            <a:chExt cx="3132236" cy="428481"/>
          </a:xfrm>
        </p:grpSpPr>
        <p:sp>
          <p:nvSpPr>
            <p:cNvPr id="28" name="矢印: 五方向 27">
              <a:extLst>
                <a:ext uri="{FF2B5EF4-FFF2-40B4-BE49-F238E27FC236}">
                  <a16:creationId xmlns:a16="http://schemas.microsoft.com/office/drawing/2014/main" id="{1FB0315A-F254-42C8-9EC5-6AB388003364}"/>
                </a:ext>
              </a:extLst>
            </p:cNvPr>
            <p:cNvSpPr/>
            <p:nvPr/>
          </p:nvSpPr>
          <p:spPr>
            <a:xfrm>
              <a:off x="9057568" y="44624"/>
              <a:ext cx="827980" cy="428481"/>
            </a:xfrm>
            <a:prstGeom prst="homePlate">
              <a:avLst>
                <a:gd name="adj" fmla="val 31031"/>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29" name="矢印: 五方向 28">
              <a:extLst>
                <a:ext uri="{FF2B5EF4-FFF2-40B4-BE49-F238E27FC236}">
                  <a16:creationId xmlns:a16="http://schemas.microsoft.com/office/drawing/2014/main" id="{C0902DC1-BA70-42B2-8C22-0A53D40713D3}"/>
                </a:ext>
              </a:extLst>
            </p:cNvPr>
            <p:cNvSpPr/>
            <p:nvPr/>
          </p:nvSpPr>
          <p:spPr>
            <a:xfrm>
              <a:off x="8284695" y="44624"/>
              <a:ext cx="827980" cy="428481"/>
            </a:xfrm>
            <a:prstGeom prst="homePlate">
              <a:avLst>
                <a:gd name="adj" fmla="val 3458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30" name="矢印: 五方向 29">
              <a:extLst>
                <a:ext uri="{FF2B5EF4-FFF2-40B4-BE49-F238E27FC236}">
                  <a16:creationId xmlns:a16="http://schemas.microsoft.com/office/drawing/2014/main" id="{C9D8A154-36AF-4430-87D8-28F5B882C5E4}"/>
                </a:ext>
              </a:extLst>
            </p:cNvPr>
            <p:cNvSpPr/>
            <p:nvPr/>
          </p:nvSpPr>
          <p:spPr>
            <a:xfrm>
              <a:off x="7521006" y="44624"/>
              <a:ext cx="827980" cy="428481"/>
            </a:xfrm>
            <a:prstGeom prst="homePlate">
              <a:avLst>
                <a:gd name="adj" fmla="val 33995"/>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31" name="矢印: 五方向 30">
              <a:extLst>
                <a:ext uri="{FF2B5EF4-FFF2-40B4-BE49-F238E27FC236}">
                  <a16:creationId xmlns:a16="http://schemas.microsoft.com/office/drawing/2014/main" id="{BAC74521-DD9D-4355-8BFD-90BD1B87D413}"/>
                </a:ext>
              </a:extLst>
            </p:cNvPr>
            <p:cNvSpPr/>
            <p:nvPr/>
          </p:nvSpPr>
          <p:spPr>
            <a:xfrm>
              <a:off x="6753312" y="44624"/>
              <a:ext cx="827980" cy="428481"/>
            </a:xfrm>
            <a:prstGeom prst="homePlate">
              <a:avLst>
                <a:gd name="adj" fmla="val 39617"/>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①</a:t>
              </a:r>
              <a:endParaRPr kumimoji="1" lang="en-US" altLang="ja-JP" sz="1200" b="1" dirty="0">
                <a:solidFill>
                  <a:schemeClr val="bg1"/>
                </a:solidFill>
              </a:endParaRPr>
            </a:p>
            <a:p>
              <a:pPr algn="ctr">
                <a:lnSpc>
                  <a:spcPts val="1300"/>
                </a:lnSpc>
              </a:pPr>
              <a:r>
                <a:rPr kumimoji="1" lang="ja-JP" altLang="en-US" sz="1200" b="1" dirty="0">
                  <a:solidFill>
                    <a:schemeClr val="bg1"/>
                  </a:solidFill>
                </a:rPr>
                <a:t>必要性検討</a:t>
              </a:r>
            </a:p>
          </p:txBody>
        </p:sp>
      </p:grpSp>
      <p:pic>
        <p:nvPicPr>
          <p:cNvPr id="33" name="Picture 2">
            <a:extLst>
              <a:ext uri="{FF2B5EF4-FFF2-40B4-BE49-F238E27FC236}">
                <a16:creationId xmlns:a16="http://schemas.microsoft.com/office/drawing/2014/main" id="{809D549D-634A-4470-9F0C-060D0AD9ED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8259" y="2511177"/>
            <a:ext cx="1557379" cy="1385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図 6">
            <a:extLst>
              <a:ext uri="{FF2B5EF4-FFF2-40B4-BE49-F238E27FC236}">
                <a16:creationId xmlns:a16="http://schemas.microsoft.com/office/drawing/2014/main" id="{6F03598A-8713-4659-9046-82224E72B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257" y="4676921"/>
            <a:ext cx="1557379" cy="1548686"/>
          </a:xfrm>
          <a:prstGeom prst="rect">
            <a:avLst/>
          </a:prstGeom>
        </p:spPr>
      </p:pic>
    </p:spTree>
    <p:extLst>
      <p:ext uri="{BB962C8B-B14F-4D97-AF65-F5344CB8AC3E}">
        <p14:creationId xmlns:p14="http://schemas.microsoft.com/office/powerpoint/2010/main" val="2535294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D755B9-4010-40B8-854E-A869408FDB9F}"/>
              </a:ext>
            </a:extLst>
          </p:cNvPr>
          <p:cNvSpPr>
            <a:spLocks noGrp="1"/>
          </p:cNvSpPr>
          <p:nvPr>
            <p:ph type="title"/>
          </p:nvPr>
        </p:nvSpPr>
        <p:spPr>
          <a:xfrm>
            <a:off x="199556" y="136843"/>
            <a:ext cx="9505949" cy="369332"/>
          </a:xfrm>
        </p:spPr>
        <p:txBody>
          <a:bodyPr/>
          <a:lstStyle/>
          <a:p>
            <a:r>
              <a:rPr lang="ja-JP" altLang="en-US" dirty="0"/>
              <a:t>手順②における介護職員の役割とポイント</a:t>
            </a:r>
            <a:endParaRPr kumimoji="1" lang="ja-JP" altLang="en-US" dirty="0"/>
          </a:p>
        </p:txBody>
      </p:sp>
      <p:sp>
        <p:nvSpPr>
          <p:cNvPr id="9" name="四角形: 角を丸くする 8">
            <a:extLst>
              <a:ext uri="{FF2B5EF4-FFF2-40B4-BE49-F238E27FC236}">
                <a16:creationId xmlns:a16="http://schemas.microsoft.com/office/drawing/2014/main" id="{83BCC9E7-ECB2-4E21-A891-0841CEDF4727}"/>
              </a:ext>
            </a:extLst>
          </p:cNvPr>
          <p:cNvSpPr/>
          <p:nvPr/>
        </p:nvSpPr>
        <p:spPr>
          <a:xfrm>
            <a:off x="307568" y="1530675"/>
            <a:ext cx="1945132" cy="194267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日常生活の中でアセスメントを実施</a:t>
            </a:r>
          </a:p>
        </p:txBody>
      </p:sp>
      <p:sp>
        <p:nvSpPr>
          <p:cNvPr id="10" name="四角形: 角を丸くする 9">
            <a:extLst>
              <a:ext uri="{FF2B5EF4-FFF2-40B4-BE49-F238E27FC236}">
                <a16:creationId xmlns:a16="http://schemas.microsoft.com/office/drawing/2014/main" id="{2D07150A-F030-4865-A6B9-6E5BDC5B4A7D}"/>
              </a:ext>
            </a:extLst>
          </p:cNvPr>
          <p:cNvSpPr/>
          <p:nvPr/>
        </p:nvSpPr>
        <p:spPr>
          <a:xfrm>
            <a:off x="307568" y="3689710"/>
            <a:ext cx="1945132" cy="1944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リハビリテーション専門職等に共有</a:t>
            </a:r>
          </a:p>
        </p:txBody>
      </p:sp>
      <p:sp>
        <p:nvSpPr>
          <p:cNvPr id="12" name="正方形/長方形 11">
            <a:extLst>
              <a:ext uri="{FF2B5EF4-FFF2-40B4-BE49-F238E27FC236}">
                <a16:creationId xmlns:a16="http://schemas.microsoft.com/office/drawing/2014/main" id="{82B11A4F-8FD2-4892-8AC1-BB4C3A3C6B4D}"/>
              </a:ext>
            </a:extLst>
          </p:cNvPr>
          <p:cNvSpPr/>
          <p:nvPr/>
        </p:nvSpPr>
        <p:spPr>
          <a:xfrm>
            <a:off x="2362201" y="1530675"/>
            <a:ext cx="7271320" cy="1942670"/>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3500"/>
              </a:lnSpc>
              <a:buFont typeface="Wingdings" panose="05000000000000000000" pitchFamily="2" charset="2"/>
              <a:buChar char="n"/>
            </a:pPr>
            <a:r>
              <a:rPr kumimoji="1" lang="ja-JP" altLang="en-US" sz="2400" dirty="0"/>
              <a:t>寝ている様子や座っているときの様子、離床時間といった高齢者の</a:t>
            </a:r>
            <a:r>
              <a:rPr kumimoji="1" lang="ja-JP" altLang="en-US" sz="2400" b="1" dirty="0">
                <a:solidFill>
                  <a:schemeClr val="accent1"/>
                </a:solidFill>
              </a:rPr>
              <a:t>普段の生活の中で現状について情報を収集し、課題とその原因</a:t>
            </a:r>
            <a:r>
              <a:rPr kumimoji="1" lang="ja-JP" altLang="en-US" sz="2400" dirty="0"/>
              <a:t>を探る</a:t>
            </a:r>
            <a:endParaRPr kumimoji="1" lang="en-US" altLang="ja-JP" sz="2400" dirty="0">
              <a:solidFill>
                <a:schemeClr val="tx1"/>
              </a:solidFill>
            </a:endParaRPr>
          </a:p>
        </p:txBody>
      </p:sp>
      <p:sp>
        <p:nvSpPr>
          <p:cNvPr id="13" name="正方形/長方形 12">
            <a:extLst>
              <a:ext uri="{FF2B5EF4-FFF2-40B4-BE49-F238E27FC236}">
                <a16:creationId xmlns:a16="http://schemas.microsoft.com/office/drawing/2014/main" id="{83A7ED58-CDAC-4DFC-96BB-9C407964DE72}"/>
              </a:ext>
            </a:extLst>
          </p:cNvPr>
          <p:cNvSpPr/>
          <p:nvPr/>
        </p:nvSpPr>
        <p:spPr>
          <a:xfrm>
            <a:off x="2362201" y="3689710"/>
            <a:ext cx="7271320" cy="1944000"/>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3500"/>
              </a:lnSpc>
              <a:buFont typeface="Wingdings" panose="05000000000000000000" pitchFamily="2" charset="2"/>
              <a:buChar char="n"/>
            </a:pPr>
            <a:r>
              <a:rPr kumimoji="1" lang="ja-JP" altLang="en-US" sz="2400" dirty="0"/>
              <a:t>高齢者の</a:t>
            </a:r>
            <a:r>
              <a:rPr kumimoji="1" lang="ja-JP" altLang="en-US" sz="2400" b="1" dirty="0">
                <a:solidFill>
                  <a:schemeClr val="accent1"/>
                </a:solidFill>
              </a:rPr>
              <a:t>普段の生活の様子を、詳細なアセスメントを担当するリハビリテーション専門職等に共有</a:t>
            </a:r>
            <a:r>
              <a:rPr kumimoji="1" lang="ja-JP" altLang="en-US" sz="2400" dirty="0"/>
              <a:t>する</a:t>
            </a:r>
            <a:endParaRPr kumimoji="1" lang="en-US" altLang="ja-JP" sz="2400" dirty="0">
              <a:solidFill>
                <a:schemeClr val="tx1"/>
              </a:solidFill>
            </a:endParaRPr>
          </a:p>
        </p:txBody>
      </p:sp>
      <p:grpSp>
        <p:nvGrpSpPr>
          <p:cNvPr id="14" name="グループ化 13">
            <a:extLst>
              <a:ext uri="{FF2B5EF4-FFF2-40B4-BE49-F238E27FC236}">
                <a16:creationId xmlns:a16="http://schemas.microsoft.com/office/drawing/2014/main" id="{C4F808B4-D52B-4E52-B1B3-F4400DACA073}"/>
              </a:ext>
            </a:extLst>
          </p:cNvPr>
          <p:cNvGrpSpPr/>
          <p:nvPr/>
        </p:nvGrpSpPr>
        <p:grpSpPr>
          <a:xfrm>
            <a:off x="5745088" y="44624"/>
            <a:ext cx="4140460" cy="428481"/>
            <a:chOff x="6753312" y="44624"/>
            <a:chExt cx="3132236" cy="428481"/>
          </a:xfrm>
        </p:grpSpPr>
        <p:sp>
          <p:nvSpPr>
            <p:cNvPr id="15" name="矢印: 五方向 14">
              <a:extLst>
                <a:ext uri="{FF2B5EF4-FFF2-40B4-BE49-F238E27FC236}">
                  <a16:creationId xmlns:a16="http://schemas.microsoft.com/office/drawing/2014/main" id="{BE7FCA19-DE41-4E11-92D2-ADE3328848EA}"/>
                </a:ext>
              </a:extLst>
            </p:cNvPr>
            <p:cNvSpPr/>
            <p:nvPr/>
          </p:nvSpPr>
          <p:spPr>
            <a:xfrm>
              <a:off x="9057568" y="44624"/>
              <a:ext cx="827980" cy="428481"/>
            </a:xfrm>
            <a:prstGeom prst="homePlate">
              <a:avLst>
                <a:gd name="adj" fmla="val 31031"/>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16" name="矢印: 五方向 15">
              <a:extLst>
                <a:ext uri="{FF2B5EF4-FFF2-40B4-BE49-F238E27FC236}">
                  <a16:creationId xmlns:a16="http://schemas.microsoft.com/office/drawing/2014/main" id="{9506DF8A-F4CC-4CA8-B178-D44CD75AAB71}"/>
                </a:ext>
              </a:extLst>
            </p:cNvPr>
            <p:cNvSpPr/>
            <p:nvPr/>
          </p:nvSpPr>
          <p:spPr>
            <a:xfrm>
              <a:off x="8284695" y="44624"/>
              <a:ext cx="827980" cy="428481"/>
            </a:xfrm>
            <a:prstGeom prst="homePlate">
              <a:avLst>
                <a:gd name="adj" fmla="val 3458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17" name="矢印: 五方向 16">
              <a:extLst>
                <a:ext uri="{FF2B5EF4-FFF2-40B4-BE49-F238E27FC236}">
                  <a16:creationId xmlns:a16="http://schemas.microsoft.com/office/drawing/2014/main" id="{EC0A7C43-7DC9-4C87-AAF9-038CF5626F82}"/>
                </a:ext>
              </a:extLst>
            </p:cNvPr>
            <p:cNvSpPr/>
            <p:nvPr/>
          </p:nvSpPr>
          <p:spPr>
            <a:xfrm>
              <a:off x="7521006" y="44624"/>
              <a:ext cx="827980" cy="428481"/>
            </a:xfrm>
            <a:prstGeom prst="homePlate">
              <a:avLst>
                <a:gd name="adj" fmla="val 33995"/>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24" name="矢印: 五方向 23">
              <a:extLst>
                <a:ext uri="{FF2B5EF4-FFF2-40B4-BE49-F238E27FC236}">
                  <a16:creationId xmlns:a16="http://schemas.microsoft.com/office/drawing/2014/main" id="{E8A68483-3330-431E-B5B5-DCA363F5D642}"/>
                </a:ext>
              </a:extLst>
            </p:cNvPr>
            <p:cNvSpPr/>
            <p:nvPr/>
          </p:nvSpPr>
          <p:spPr>
            <a:xfrm>
              <a:off x="6753312" y="44624"/>
              <a:ext cx="827980" cy="428481"/>
            </a:xfrm>
            <a:prstGeom prst="homePlate">
              <a:avLst>
                <a:gd name="adj" fmla="val 3961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①</a:t>
              </a:r>
              <a:endParaRPr kumimoji="1" lang="en-US" altLang="ja-JP" sz="1200" b="1">
                <a:solidFill>
                  <a:schemeClr val="bg1"/>
                </a:solidFill>
              </a:endParaRPr>
            </a:p>
            <a:p>
              <a:pPr algn="ctr">
                <a:lnSpc>
                  <a:spcPts val="1300"/>
                </a:lnSpc>
              </a:pPr>
              <a:r>
                <a:rPr kumimoji="1" lang="ja-JP" altLang="en-US" sz="1200" b="1">
                  <a:solidFill>
                    <a:schemeClr val="bg1"/>
                  </a:solidFill>
                </a:rPr>
                <a:t>必要性</a:t>
              </a:r>
              <a:r>
                <a:rPr kumimoji="1" lang="ja-JP" altLang="en-US" sz="1200" b="1" dirty="0">
                  <a:solidFill>
                    <a:schemeClr val="bg1"/>
                  </a:solidFill>
                </a:rPr>
                <a:t>検討</a:t>
              </a:r>
            </a:p>
          </p:txBody>
        </p:sp>
      </p:grpSp>
    </p:spTree>
    <p:extLst>
      <p:ext uri="{BB962C8B-B14F-4D97-AF65-F5344CB8AC3E}">
        <p14:creationId xmlns:p14="http://schemas.microsoft.com/office/powerpoint/2010/main" val="695000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D54C74-D0FD-41DE-803F-29E7BDF41ED6}"/>
              </a:ext>
            </a:extLst>
          </p:cNvPr>
          <p:cNvSpPr>
            <a:spLocks noGrp="1"/>
          </p:cNvSpPr>
          <p:nvPr>
            <p:ph type="title"/>
          </p:nvPr>
        </p:nvSpPr>
        <p:spPr>
          <a:xfrm>
            <a:off x="199556" y="136843"/>
            <a:ext cx="9505949" cy="369332"/>
          </a:xfrm>
        </p:spPr>
        <p:txBody>
          <a:bodyPr/>
          <a:lstStyle/>
          <a:p>
            <a:r>
              <a:rPr lang="ja-JP" altLang="ja-JP" dirty="0"/>
              <a:t>手順②</a:t>
            </a:r>
            <a:r>
              <a:rPr lang="ja-JP" altLang="en-US" dirty="0"/>
              <a:t>「</a:t>
            </a:r>
            <a:r>
              <a:rPr lang="ja-JP" altLang="ja-JP" dirty="0"/>
              <a:t>アセスメント</a:t>
            </a:r>
            <a:r>
              <a:rPr lang="ja-JP" altLang="en-US" dirty="0"/>
              <a:t>」のポイント</a:t>
            </a:r>
            <a:endParaRPr kumimoji="1" lang="ja-JP" altLang="en-US" dirty="0"/>
          </a:p>
        </p:txBody>
      </p:sp>
      <p:sp>
        <p:nvSpPr>
          <p:cNvPr id="28" name="正方形/長方形 27">
            <a:extLst>
              <a:ext uri="{FF2B5EF4-FFF2-40B4-BE49-F238E27FC236}">
                <a16:creationId xmlns:a16="http://schemas.microsoft.com/office/drawing/2014/main" id="{71E31D0F-A7BE-40F2-9C76-A841D264EC29}"/>
              </a:ext>
            </a:extLst>
          </p:cNvPr>
          <p:cNvSpPr/>
          <p:nvPr/>
        </p:nvSpPr>
        <p:spPr>
          <a:xfrm>
            <a:off x="176373" y="1753664"/>
            <a:ext cx="9498635" cy="2354018"/>
          </a:xfrm>
          <a:prstGeom prst="rect">
            <a:avLst/>
          </a:prstGeom>
          <a:solidFill>
            <a:schemeClr val="bg1"/>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defTabSz="914400">
              <a:lnSpc>
                <a:spcPts val="3800"/>
              </a:lnSpc>
              <a:buFont typeface="Wingdings" panose="05000000000000000000" pitchFamily="2" charset="2"/>
              <a:buChar char="n"/>
              <a:defRPr/>
            </a:pPr>
            <a:r>
              <a:rPr kumimoji="1" lang="ja-JP" altLang="en-US" sz="2400" dirty="0"/>
              <a:t>高齢者の</a:t>
            </a:r>
            <a:r>
              <a:rPr kumimoji="1" lang="ja-JP" altLang="en-US" sz="2400" b="1" dirty="0">
                <a:solidFill>
                  <a:schemeClr val="accent1"/>
                </a:solidFill>
              </a:rPr>
              <a:t>現状について情報を収集し、課題とその原因を探る</a:t>
            </a:r>
            <a:r>
              <a:rPr kumimoji="1" lang="ja-JP" altLang="en-US" sz="2400" dirty="0"/>
              <a:t>　　</a:t>
            </a:r>
          </a:p>
          <a:p>
            <a:pPr marL="342900" lvl="0" indent="-342900" defTabSz="914400">
              <a:lnSpc>
                <a:spcPts val="3800"/>
              </a:lnSpc>
              <a:buFont typeface="Wingdings" panose="05000000000000000000" pitchFamily="2" charset="2"/>
              <a:buChar char="n"/>
              <a:defRPr/>
            </a:pPr>
            <a:r>
              <a:rPr kumimoji="1" lang="ja-JP" altLang="en-US" sz="2400" dirty="0"/>
              <a:t>アセスメントの視点として、</a:t>
            </a:r>
            <a:r>
              <a:rPr kumimoji="1" lang="ja-JP" altLang="en-US" sz="2400" b="1" dirty="0">
                <a:solidFill>
                  <a:schemeClr val="accent1"/>
                </a:solidFill>
              </a:rPr>
              <a:t>日常生活における高齢者の臥位や座位の状態、離床時間や移乗方法等を確認</a:t>
            </a:r>
            <a:r>
              <a:rPr kumimoji="1" lang="ja-JP" altLang="en-US" sz="2400" dirty="0"/>
              <a:t>する</a:t>
            </a:r>
          </a:p>
          <a:p>
            <a:pPr marL="342900" lvl="0" indent="-342900" defTabSz="914400">
              <a:lnSpc>
                <a:spcPts val="3800"/>
              </a:lnSpc>
              <a:buFont typeface="Wingdings" panose="05000000000000000000" pitchFamily="2" charset="2"/>
              <a:buChar char="n"/>
              <a:defRPr/>
            </a:pPr>
            <a:r>
              <a:rPr kumimoji="1" lang="ja-JP" altLang="en-US" sz="2400" dirty="0"/>
              <a:t>必要に応じてリハビリテーション専門職等が実施する場合</a:t>
            </a:r>
            <a:r>
              <a:rPr kumimoji="1" lang="ja-JP" altLang="en-US" sz="2400"/>
              <a:t>がある</a:t>
            </a:r>
            <a:endParaRPr kumimoji="1" lang="ja-JP" altLang="en-US" sz="2400" dirty="0"/>
          </a:p>
        </p:txBody>
      </p:sp>
      <p:sp>
        <p:nvSpPr>
          <p:cNvPr id="30" name="正方形/長方形 29">
            <a:extLst>
              <a:ext uri="{FF2B5EF4-FFF2-40B4-BE49-F238E27FC236}">
                <a16:creationId xmlns:a16="http://schemas.microsoft.com/office/drawing/2014/main" id="{9F430B36-A418-41E5-ACCD-83C649435F1F}"/>
              </a:ext>
            </a:extLst>
          </p:cNvPr>
          <p:cNvSpPr/>
          <p:nvPr/>
        </p:nvSpPr>
        <p:spPr>
          <a:xfrm>
            <a:off x="176372" y="1321615"/>
            <a:ext cx="9498633" cy="369332"/>
          </a:xfrm>
          <a:prstGeom prst="rect">
            <a:avLst/>
          </a:prstGeom>
          <a:solidFill>
            <a:schemeClr val="accent4"/>
          </a:solidFill>
          <a:ln>
            <a:solidFill>
              <a:schemeClr val="accent4"/>
            </a:solidFill>
          </a:ln>
        </p:spPr>
        <p:txBody>
          <a:bodyPr wrap="square" rtlCol="0" anchor="ctr">
            <a:noAutofit/>
          </a:bodyPr>
          <a:lstStyle/>
          <a:p>
            <a:pPr algn="ctr">
              <a:spcAft>
                <a:spcPts val="600"/>
              </a:spcAft>
            </a:pPr>
            <a:r>
              <a:rPr lang="ja-JP" altLang="en-US" sz="2000" b="1" dirty="0">
                <a:solidFill>
                  <a:schemeClr val="bg1"/>
                </a:solidFill>
              </a:rPr>
              <a:t>アセスメントのポイント</a:t>
            </a:r>
          </a:p>
        </p:txBody>
      </p:sp>
      <p:sp>
        <p:nvSpPr>
          <p:cNvPr id="27" name="テキスト プレースホルダー 2">
            <a:extLst>
              <a:ext uri="{FF2B5EF4-FFF2-40B4-BE49-F238E27FC236}">
                <a16:creationId xmlns:a16="http://schemas.microsoft.com/office/drawing/2014/main" id="{9CCB3891-BA4F-4C7D-BABF-8EB3C0C68BD6}"/>
              </a:ext>
            </a:extLst>
          </p:cNvPr>
          <p:cNvSpPr txBox="1">
            <a:spLocks/>
          </p:cNvSpPr>
          <p:nvPr/>
        </p:nvSpPr>
        <p:spPr>
          <a:xfrm>
            <a:off x="202630" y="595536"/>
            <a:ext cx="9505950" cy="526279"/>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手順②には「アセスメント」と「目標設定」のプロセスがあります。</a:t>
            </a:r>
          </a:p>
          <a:p>
            <a:r>
              <a:rPr lang="ja-JP" altLang="en-US" sz="2000" dirty="0"/>
              <a:t>この</a:t>
            </a:r>
            <a:r>
              <a:rPr lang="ja-JP" altLang="en-US" sz="2000" b="1" dirty="0">
                <a:solidFill>
                  <a:schemeClr val="accent1"/>
                </a:solidFill>
              </a:rPr>
              <a:t>プロセスは、リハビリテーション専門職等も含め多職種で実施する</a:t>
            </a:r>
            <a:r>
              <a:rPr lang="ja-JP" altLang="en-US" sz="2000" dirty="0"/>
              <a:t>必要があります。</a:t>
            </a:r>
          </a:p>
          <a:p>
            <a:pPr marL="0" indent="0">
              <a:buNone/>
            </a:pPr>
            <a:endParaRPr lang="ja-JP" altLang="en-US" sz="2000" dirty="0"/>
          </a:p>
        </p:txBody>
      </p:sp>
      <p:sp>
        <p:nvSpPr>
          <p:cNvPr id="29" name="正方形/長方形 28">
            <a:extLst>
              <a:ext uri="{FF2B5EF4-FFF2-40B4-BE49-F238E27FC236}">
                <a16:creationId xmlns:a16="http://schemas.microsoft.com/office/drawing/2014/main" id="{60BB8667-9729-4D25-8BB8-951A30331A22}"/>
              </a:ext>
            </a:extLst>
          </p:cNvPr>
          <p:cNvSpPr/>
          <p:nvPr/>
        </p:nvSpPr>
        <p:spPr>
          <a:xfrm>
            <a:off x="199556" y="4653135"/>
            <a:ext cx="9490550" cy="1984687"/>
          </a:xfrm>
          <a:prstGeom prst="rect">
            <a:avLst/>
          </a:prstGeom>
          <a:solidFill>
            <a:schemeClr val="bg1"/>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3800"/>
              </a:lnSpc>
              <a:buFont typeface="Wingdings" panose="05000000000000000000" pitchFamily="2" charset="2"/>
              <a:buChar char="n"/>
            </a:pPr>
            <a:r>
              <a:rPr kumimoji="1" lang="ja-JP" altLang="en-US" sz="2400" dirty="0"/>
              <a:t>アセスメントを実施し</a:t>
            </a:r>
            <a:r>
              <a:rPr kumimoji="1" lang="ja-JP" altLang="en-US" sz="2400" b="1" dirty="0">
                <a:solidFill>
                  <a:schemeClr val="accent1"/>
                </a:solidFill>
              </a:rPr>
              <a:t>課題とその原因を探ったうえで、シーティングの目標を設定</a:t>
            </a:r>
            <a:r>
              <a:rPr kumimoji="1" lang="ja-JP" altLang="en-US" sz="2400" dirty="0"/>
              <a:t>する</a:t>
            </a:r>
            <a:endParaRPr kumimoji="1" lang="en-US" altLang="ja-JP" sz="2400" dirty="0"/>
          </a:p>
          <a:p>
            <a:pPr marL="342900" indent="-342900" defTabSz="914400">
              <a:lnSpc>
                <a:spcPts val="3800"/>
              </a:lnSpc>
              <a:buFont typeface="Wingdings" panose="05000000000000000000" pitchFamily="2" charset="2"/>
              <a:buChar char="n"/>
            </a:pPr>
            <a:r>
              <a:rPr kumimoji="1" lang="ja-JP" altLang="en-US" sz="2400" dirty="0"/>
              <a:t>目標は、</a:t>
            </a:r>
            <a:r>
              <a:rPr kumimoji="1" lang="ja-JP" altLang="en-US" sz="2400" b="1" dirty="0">
                <a:solidFill>
                  <a:schemeClr val="accent1"/>
                </a:solidFill>
              </a:rPr>
              <a:t>シーティングによって期待できる効果を見据え、活動や参加のレベルで設定される</a:t>
            </a:r>
            <a:endParaRPr kumimoji="1" lang="ja-JP" altLang="en-US" sz="2400" dirty="0"/>
          </a:p>
        </p:txBody>
      </p:sp>
      <p:sp>
        <p:nvSpPr>
          <p:cNvPr id="31" name="正方形/長方形 30">
            <a:extLst>
              <a:ext uri="{FF2B5EF4-FFF2-40B4-BE49-F238E27FC236}">
                <a16:creationId xmlns:a16="http://schemas.microsoft.com/office/drawing/2014/main" id="{F6F5B44D-903C-44AD-BC04-0770B4F0CC0C}"/>
              </a:ext>
            </a:extLst>
          </p:cNvPr>
          <p:cNvSpPr/>
          <p:nvPr/>
        </p:nvSpPr>
        <p:spPr>
          <a:xfrm>
            <a:off x="211885" y="4221088"/>
            <a:ext cx="9490548" cy="369332"/>
          </a:xfrm>
          <a:prstGeom prst="rect">
            <a:avLst/>
          </a:prstGeom>
          <a:solidFill>
            <a:schemeClr val="accent4"/>
          </a:solidFill>
          <a:ln>
            <a:solidFill>
              <a:schemeClr val="accent4"/>
            </a:solidFill>
          </a:ln>
        </p:spPr>
        <p:txBody>
          <a:bodyPr wrap="square" rtlCol="0" anchor="ctr">
            <a:noAutofit/>
          </a:bodyPr>
          <a:lstStyle/>
          <a:p>
            <a:pPr algn="ctr">
              <a:spcAft>
                <a:spcPts val="600"/>
              </a:spcAft>
            </a:pPr>
            <a:r>
              <a:rPr lang="ja-JP" altLang="en-US" sz="2000" b="1" dirty="0">
                <a:solidFill>
                  <a:schemeClr val="bg1"/>
                </a:solidFill>
              </a:rPr>
              <a:t>目標設定のポイント</a:t>
            </a:r>
          </a:p>
        </p:txBody>
      </p:sp>
      <p:grpSp>
        <p:nvGrpSpPr>
          <p:cNvPr id="13" name="グループ化 12">
            <a:extLst>
              <a:ext uri="{FF2B5EF4-FFF2-40B4-BE49-F238E27FC236}">
                <a16:creationId xmlns:a16="http://schemas.microsoft.com/office/drawing/2014/main" id="{B346D3DC-4FDC-494E-94E3-DAB93E475EFC}"/>
              </a:ext>
            </a:extLst>
          </p:cNvPr>
          <p:cNvGrpSpPr/>
          <p:nvPr/>
        </p:nvGrpSpPr>
        <p:grpSpPr>
          <a:xfrm>
            <a:off x="5745088" y="44624"/>
            <a:ext cx="4140460" cy="428481"/>
            <a:chOff x="6753312" y="44624"/>
            <a:chExt cx="3132236" cy="428481"/>
          </a:xfrm>
        </p:grpSpPr>
        <p:sp>
          <p:nvSpPr>
            <p:cNvPr id="14" name="矢印: 五方向 13">
              <a:extLst>
                <a:ext uri="{FF2B5EF4-FFF2-40B4-BE49-F238E27FC236}">
                  <a16:creationId xmlns:a16="http://schemas.microsoft.com/office/drawing/2014/main" id="{5218785D-C80C-41C8-B535-DA4A278039FA}"/>
                </a:ext>
              </a:extLst>
            </p:cNvPr>
            <p:cNvSpPr/>
            <p:nvPr/>
          </p:nvSpPr>
          <p:spPr>
            <a:xfrm>
              <a:off x="9057568" y="44624"/>
              <a:ext cx="827980" cy="428481"/>
            </a:xfrm>
            <a:prstGeom prst="homePlate">
              <a:avLst>
                <a:gd name="adj" fmla="val 31031"/>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15" name="矢印: 五方向 14">
              <a:extLst>
                <a:ext uri="{FF2B5EF4-FFF2-40B4-BE49-F238E27FC236}">
                  <a16:creationId xmlns:a16="http://schemas.microsoft.com/office/drawing/2014/main" id="{F454B454-69DD-4BB0-B235-1331A8A42317}"/>
                </a:ext>
              </a:extLst>
            </p:cNvPr>
            <p:cNvSpPr/>
            <p:nvPr/>
          </p:nvSpPr>
          <p:spPr>
            <a:xfrm>
              <a:off x="8284695" y="44624"/>
              <a:ext cx="827980" cy="428481"/>
            </a:xfrm>
            <a:prstGeom prst="homePlate">
              <a:avLst>
                <a:gd name="adj" fmla="val 3458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16" name="矢印: 五方向 15">
              <a:extLst>
                <a:ext uri="{FF2B5EF4-FFF2-40B4-BE49-F238E27FC236}">
                  <a16:creationId xmlns:a16="http://schemas.microsoft.com/office/drawing/2014/main" id="{DADBEC14-D4F7-48E0-9983-7FA317F79D31}"/>
                </a:ext>
              </a:extLst>
            </p:cNvPr>
            <p:cNvSpPr/>
            <p:nvPr/>
          </p:nvSpPr>
          <p:spPr>
            <a:xfrm>
              <a:off x="7521006" y="44624"/>
              <a:ext cx="827980" cy="428481"/>
            </a:xfrm>
            <a:prstGeom prst="homePlate">
              <a:avLst>
                <a:gd name="adj" fmla="val 33995"/>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17" name="矢印: 五方向 16">
              <a:extLst>
                <a:ext uri="{FF2B5EF4-FFF2-40B4-BE49-F238E27FC236}">
                  <a16:creationId xmlns:a16="http://schemas.microsoft.com/office/drawing/2014/main" id="{4183D7F3-5879-400B-B768-B9FC8F2B6615}"/>
                </a:ext>
              </a:extLst>
            </p:cNvPr>
            <p:cNvSpPr/>
            <p:nvPr/>
          </p:nvSpPr>
          <p:spPr>
            <a:xfrm>
              <a:off x="6753312" y="44624"/>
              <a:ext cx="827980" cy="428481"/>
            </a:xfrm>
            <a:prstGeom prst="homePlate">
              <a:avLst>
                <a:gd name="adj" fmla="val 3961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①</a:t>
              </a:r>
              <a:endParaRPr kumimoji="1" lang="en-US" altLang="ja-JP" sz="1200" b="1">
                <a:solidFill>
                  <a:schemeClr val="bg1"/>
                </a:solidFill>
              </a:endParaRPr>
            </a:p>
            <a:p>
              <a:pPr algn="ctr">
                <a:lnSpc>
                  <a:spcPts val="1300"/>
                </a:lnSpc>
              </a:pPr>
              <a:r>
                <a:rPr kumimoji="1" lang="ja-JP" altLang="en-US" sz="1200" b="1">
                  <a:solidFill>
                    <a:schemeClr val="bg1"/>
                  </a:solidFill>
                </a:rPr>
                <a:t>必要性</a:t>
              </a:r>
              <a:r>
                <a:rPr kumimoji="1" lang="ja-JP" altLang="en-US" sz="1200" b="1" dirty="0">
                  <a:solidFill>
                    <a:schemeClr val="bg1"/>
                  </a:solidFill>
                </a:rPr>
                <a:t>検討</a:t>
              </a:r>
            </a:p>
          </p:txBody>
        </p:sp>
      </p:grpSp>
    </p:spTree>
    <p:extLst>
      <p:ext uri="{BB962C8B-B14F-4D97-AF65-F5344CB8AC3E}">
        <p14:creationId xmlns:p14="http://schemas.microsoft.com/office/powerpoint/2010/main" val="352118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D54C74-D0FD-41DE-803F-29E7BDF41ED6}"/>
              </a:ext>
            </a:extLst>
          </p:cNvPr>
          <p:cNvSpPr>
            <a:spLocks noGrp="1"/>
          </p:cNvSpPr>
          <p:nvPr>
            <p:ph type="title"/>
          </p:nvPr>
        </p:nvSpPr>
        <p:spPr>
          <a:xfrm>
            <a:off x="199556" y="136843"/>
            <a:ext cx="9505949" cy="369332"/>
          </a:xfrm>
        </p:spPr>
        <p:txBody>
          <a:bodyPr/>
          <a:lstStyle/>
          <a:p>
            <a:r>
              <a:rPr lang="ja-JP" altLang="en-US" dirty="0"/>
              <a:t>「活動」におけるシーティングの目標（例）</a:t>
            </a:r>
            <a:endParaRPr kumimoji="1" lang="ja-JP" altLang="en-US" dirty="0"/>
          </a:p>
        </p:txBody>
      </p:sp>
      <p:sp>
        <p:nvSpPr>
          <p:cNvPr id="6" name="正方形/長方形 5">
            <a:extLst>
              <a:ext uri="{FF2B5EF4-FFF2-40B4-BE49-F238E27FC236}">
                <a16:creationId xmlns:a16="http://schemas.microsoft.com/office/drawing/2014/main" id="{8F5C8DE1-062D-44CD-86D3-85700B629B68}"/>
              </a:ext>
            </a:extLst>
          </p:cNvPr>
          <p:cNvSpPr/>
          <p:nvPr/>
        </p:nvSpPr>
        <p:spPr>
          <a:xfrm>
            <a:off x="199555" y="1700808"/>
            <a:ext cx="9492001" cy="4566720"/>
          </a:xfrm>
          <a:prstGeom prst="rect">
            <a:avLst/>
          </a:prstGeom>
          <a:noFill/>
          <a:ln w="28575">
            <a:solidFill>
              <a:schemeClr val="accent4">
                <a:lumMod val="7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400"/>
              </a:lnSpc>
              <a:spcAft>
                <a:spcPts val="600"/>
              </a:spcAft>
            </a:pPr>
            <a:endParaRPr kumimoji="1" lang="ja-JP" altLang="en-US" sz="2400" dirty="0">
              <a:solidFill>
                <a:schemeClr val="bg1"/>
              </a:solidFill>
            </a:endParaRPr>
          </a:p>
        </p:txBody>
      </p:sp>
      <p:sp>
        <p:nvSpPr>
          <p:cNvPr id="7" name="四角形: 角を丸くする 6">
            <a:extLst>
              <a:ext uri="{FF2B5EF4-FFF2-40B4-BE49-F238E27FC236}">
                <a16:creationId xmlns:a16="http://schemas.microsoft.com/office/drawing/2014/main" id="{CB4F21BA-2157-4E6C-AE66-A99DCEAB979F}"/>
              </a:ext>
            </a:extLst>
          </p:cNvPr>
          <p:cNvSpPr/>
          <p:nvPr/>
        </p:nvSpPr>
        <p:spPr>
          <a:xfrm>
            <a:off x="307567" y="1916832"/>
            <a:ext cx="6733665" cy="730439"/>
          </a:xfrm>
          <a:prstGeom prst="roundRect">
            <a:avLst/>
          </a:prstGeom>
          <a:solidFill>
            <a:schemeClr val="accent4">
              <a:lumMod val="20000"/>
              <a:lumOff val="80000"/>
            </a:schemeClr>
          </a:solidFill>
        </p:spPr>
        <p:txBody>
          <a:bodyPr wrap="square" lIns="72000" rIns="72000" rtlCol="0" anchor="ctr">
            <a:noAutofit/>
          </a:bodyPr>
          <a:lstStyle/>
          <a:p>
            <a:pPr>
              <a:lnSpc>
                <a:spcPts val="3500"/>
              </a:lnSpc>
            </a:pPr>
            <a:r>
              <a:rPr lang="ja-JP" altLang="en-US" sz="2400" dirty="0"/>
              <a:t>シーティングにより座位で過ごす時間を増やすことで、</a:t>
            </a:r>
          </a:p>
        </p:txBody>
      </p:sp>
      <p:sp>
        <p:nvSpPr>
          <p:cNvPr id="9" name="四角形: 角を丸くする 8">
            <a:extLst>
              <a:ext uri="{FF2B5EF4-FFF2-40B4-BE49-F238E27FC236}">
                <a16:creationId xmlns:a16="http://schemas.microsoft.com/office/drawing/2014/main" id="{0FE23E32-F68C-4313-89C7-A8776975DAA0}"/>
              </a:ext>
            </a:extLst>
          </p:cNvPr>
          <p:cNvSpPr/>
          <p:nvPr/>
        </p:nvSpPr>
        <p:spPr>
          <a:xfrm>
            <a:off x="1208584" y="2863295"/>
            <a:ext cx="8352928" cy="3049981"/>
          </a:xfrm>
          <a:prstGeom prst="roundRect">
            <a:avLst/>
          </a:prstGeom>
          <a:solidFill>
            <a:schemeClr val="accent4">
              <a:lumMod val="20000"/>
              <a:lumOff val="80000"/>
            </a:schemeClr>
          </a:solidFill>
          <a:ln>
            <a:solidFill>
              <a:schemeClr val="accent4">
                <a:lumMod val="75000"/>
              </a:schemeClr>
            </a:solidFill>
          </a:ln>
        </p:spPr>
        <p:txBody>
          <a:bodyPr wrap="square" lIns="72000" rIns="72000" rtlCol="0" anchor="ctr">
            <a:noAutofit/>
          </a:bodyPr>
          <a:lstStyle/>
          <a:p>
            <a:pPr marL="342900" indent="-342900">
              <a:lnSpc>
                <a:spcPts val="4100"/>
              </a:lnSpc>
              <a:buFont typeface="Arial" panose="020B0604020202020204" pitchFamily="34" charset="0"/>
              <a:buChar char="•"/>
            </a:pPr>
            <a:r>
              <a:rPr lang="ja-JP" altLang="en-US" sz="2400" dirty="0"/>
              <a:t>椅子に座る時間が向上し、生活リズムが改善する</a:t>
            </a:r>
          </a:p>
          <a:p>
            <a:pPr marL="342900" indent="-342900">
              <a:lnSpc>
                <a:spcPts val="4100"/>
              </a:lnSpc>
              <a:buFont typeface="Arial" panose="020B0604020202020204" pitchFamily="34" charset="0"/>
              <a:buChar char="•"/>
            </a:pPr>
            <a:r>
              <a:rPr lang="ja-JP" altLang="en-US" sz="2400" dirty="0"/>
              <a:t>嚥下しやすいポジションとなり、常食が食べられるようになる</a:t>
            </a:r>
            <a:endParaRPr lang="en-US" altLang="ja-JP" sz="2400" dirty="0"/>
          </a:p>
          <a:p>
            <a:pPr marL="342900" indent="-342900">
              <a:lnSpc>
                <a:spcPts val="4100"/>
              </a:lnSpc>
              <a:buFont typeface="Arial" panose="020B0604020202020204" pitchFamily="34" charset="0"/>
              <a:buChar char="•"/>
            </a:pPr>
            <a:r>
              <a:rPr lang="ja-JP" altLang="en-US" sz="2400" dirty="0"/>
              <a:t>頸部の前屈が改善し前を向けるようになり、会話が円滑となる</a:t>
            </a:r>
          </a:p>
          <a:p>
            <a:pPr marL="342900" indent="-342900">
              <a:lnSpc>
                <a:spcPts val="4100"/>
              </a:lnSpc>
              <a:buFont typeface="Arial" panose="020B0604020202020204" pitchFamily="34" charset="0"/>
              <a:buChar char="•"/>
            </a:pPr>
            <a:r>
              <a:rPr lang="ja-JP" altLang="en-US" sz="2400" dirty="0"/>
              <a:t>トイレでの排泄が可能となる</a:t>
            </a:r>
            <a:endParaRPr lang="en-US" altLang="ja-JP" sz="2400" dirty="0"/>
          </a:p>
          <a:p>
            <a:pPr algn="r">
              <a:lnSpc>
                <a:spcPts val="4100"/>
              </a:lnSpc>
            </a:pPr>
            <a:r>
              <a:rPr lang="ja-JP" altLang="en-US" sz="2400" dirty="0"/>
              <a:t>等</a:t>
            </a:r>
          </a:p>
        </p:txBody>
      </p:sp>
      <p:sp>
        <p:nvSpPr>
          <p:cNvPr id="10" name="正方形/長方形 9">
            <a:extLst>
              <a:ext uri="{FF2B5EF4-FFF2-40B4-BE49-F238E27FC236}">
                <a16:creationId xmlns:a16="http://schemas.microsoft.com/office/drawing/2014/main" id="{173E76DD-C962-4B31-B944-88D16A4326C5}"/>
              </a:ext>
            </a:extLst>
          </p:cNvPr>
          <p:cNvSpPr/>
          <p:nvPr/>
        </p:nvSpPr>
        <p:spPr>
          <a:xfrm>
            <a:off x="199555" y="1016732"/>
            <a:ext cx="9492001" cy="570912"/>
          </a:xfrm>
          <a:prstGeom prst="rect">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400"/>
              </a:lnSpc>
              <a:spcAft>
                <a:spcPts val="600"/>
              </a:spcAft>
            </a:pPr>
            <a:r>
              <a:rPr kumimoji="1" lang="ja-JP" altLang="en-US" sz="2400" b="1" dirty="0">
                <a:solidFill>
                  <a:schemeClr val="bg1"/>
                </a:solidFill>
              </a:rPr>
              <a:t>「活動」</a:t>
            </a:r>
            <a:r>
              <a:rPr kumimoji="1" lang="ja-JP" altLang="en-US" sz="2400" dirty="0">
                <a:solidFill>
                  <a:schemeClr val="bg1"/>
                </a:solidFill>
              </a:rPr>
              <a:t>におけるシーティングの目標（例）</a:t>
            </a:r>
          </a:p>
        </p:txBody>
      </p:sp>
      <p:sp>
        <p:nvSpPr>
          <p:cNvPr id="3" name="矢印: 折線 2">
            <a:extLst>
              <a:ext uri="{FF2B5EF4-FFF2-40B4-BE49-F238E27FC236}">
                <a16:creationId xmlns:a16="http://schemas.microsoft.com/office/drawing/2014/main" id="{92CB63D2-EA97-428B-BC81-89CC2A90DA2C}"/>
              </a:ext>
            </a:extLst>
          </p:cNvPr>
          <p:cNvSpPr/>
          <p:nvPr/>
        </p:nvSpPr>
        <p:spPr>
          <a:xfrm flipV="1">
            <a:off x="579688" y="2720694"/>
            <a:ext cx="504056" cy="965395"/>
          </a:xfrm>
          <a:prstGeom prst="bentArrow">
            <a:avLst>
              <a:gd name="adj1" fmla="val 34070"/>
              <a:gd name="adj2" fmla="val 50000"/>
              <a:gd name="adj3" fmla="val 41931"/>
              <a:gd name="adj4" fmla="val 33168"/>
            </a:avLst>
          </a:prstGeom>
          <a:solidFill>
            <a:schemeClr val="accent4">
              <a:lumMod val="20000"/>
              <a:lumOff val="80000"/>
            </a:schemeClr>
          </a:solidFill>
          <a:ln>
            <a:solidFill>
              <a:schemeClr val="accent4">
                <a:lumMod val="75000"/>
              </a:schemeClr>
            </a:solidFill>
          </a:ln>
        </p:spPr>
        <p:txBody>
          <a:bodyPr wrap="square" lIns="72000" rIns="72000" rtlCol="0" anchor="ctr">
            <a:noAutofit/>
          </a:bodyPr>
          <a:lstStyle/>
          <a:p>
            <a:pPr marL="342900" indent="-342900">
              <a:lnSpc>
                <a:spcPts val="3500"/>
              </a:lnSpc>
              <a:buFont typeface="Arial" panose="020B0604020202020204" pitchFamily="34" charset="0"/>
              <a:buChar char="•"/>
            </a:pPr>
            <a:endParaRPr lang="ja-JP" altLang="en-US" sz="2400"/>
          </a:p>
        </p:txBody>
      </p:sp>
      <p:grpSp>
        <p:nvGrpSpPr>
          <p:cNvPr id="14" name="グループ化 13">
            <a:extLst>
              <a:ext uri="{FF2B5EF4-FFF2-40B4-BE49-F238E27FC236}">
                <a16:creationId xmlns:a16="http://schemas.microsoft.com/office/drawing/2014/main" id="{DB7A976D-9BED-49A7-87F7-B2C8F5D60C9F}"/>
              </a:ext>
            </a:extLst>
          </p:cNvPr>
          <p:cNvGrpSpPr/>
          <p:nvPr/>
        </p:nvGrpSpPr>
        <p:grpSpPr>
          <a:xfrm>
            <a:off x="5745088" y="44624"/>
            <a:ext cx="4140460" cy="428481"/>
            <a:chOff x="6753312" y="44624"/>
            <a:chExt cx="3132236" cy="428481"/>
          </a:xfrm>
        </p:grpSpPr>
        <p:sp>
          <p:nvSpPr>
            <p:cNvPr id="15" name="矢印: 五方向 14">
              <a:extLst>
                <a:ext uri="{FF2B5EF4-FFF2-40B4-BE49-F238E27FC236}">
                  <a16:creationId xmlns:a16="http://schemas.microsoft.com/office/drawing/2014/main" id="{6ED56118-EF39-487E-BDD5-FFE161BAF76F}"/>
                </a:ext>
              </a:extLst>
            </p:cNvPr>
            <p:cNvSpPr/>
            <p:nvPr/>
          </p:nvSpPr>
          <p:spPr>
            <a:xfrm>
              <a:off x="9057568" y="44624"/>
              <a:ext cx="827980" cy="428481"/>
            </a:xfrm>
            <a:prstGeom prst="homePlate">
              <a:avLst>
                <a:gd name="adj" fmla="val 31031"/>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16" name="矢印: 五方向 15">
              <a:extLst>
                <a:ext uri="{FF2B5EF4-FFF2-40B4-BE49-F238E27FC236}">
                  <a16:creationId xmlns:a16="http://schemas.microsoft.com/office/drawing/2014/main" id="{EC47BC90-774D-40E1-AC30-86527C0D218F}"/>
                </a:ext>
              </a:extLst>
            </p:cNvPr>
            <p:cNvSpPr/>
            <p:nvPr/>
          </p:nvSpPr>
          <p:spPr>
            <a:xfrm>
              <a:off x="8284695" y="44624"/>
              <a:ext cx="827980" cy="428481"/>
            </a:xfrm>
            <a:prstGeom prst="homePlate">
              <a:avLst>
                <a:gd name="adj" fmla="val 3458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17" name="矢印: 五方向 16">
              <a:extLst>
                <a:ext uri="{FF2B5EF4-FFF2-40B4-BE49-F238E27FC236}">
                  <a16:creationId xmlns:a16="http://schemas.microsoft.com/office/drawing/2014/main" id="{6B68A9A5-B09C-4A66-9195-6DDB4EEC0E0D}"/>
                </a:ext>
              </a:extLst>
            </p:cNvPr>
            <p:cNvSpPr/>
            <p:nvPr/>
          </p:nvSpPr>
          <p:spPr>
            <a:xfrm>
              <a:off x="7521006" y="44624"/>
              <a:ext cx="827980" cy="428481"/>
            </a:xfrm>
            <a:prstGeom prst="homePlate">
              <a:avLst>
                <a:gd name="adj" fmla="val 33995"/>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18" name="矢印: 五方向 17">
              <a:extLst>
                <a:ext uri="{FF2B5EF4-FFF2-40B4-BE49-F238E27FC236}">
                  <a16:creationId xmlns:a16="http://schemas.microsoft.com/office/drawing/2014/main" id="{C3EEFB36-ACD8-4BC8-BA15-C14A29B85F0C}"/>
                </a:ext>
              </a:extLst>
            </p:cNvPr>
            <p:cNvSpPr/>
            <p:nvPr/>
          </p:nvSpPr>
          <p:spPr>
            <a:xfrm>
              <a:off x="6753312" y="44624"/>
              <a:ext cx="827980" cy="428481"/>
            </a:xfrm>
            <a:prstGeom prst="homePlate">
              <a:avLst>
                <a:gd name="adj" fmla="val 3961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①</a:t>
              </a:r>
              <a:endParaRPr kumimoji="1" lang="en-US" altLang="ja-JP" sz="1200" b="1">
                <a:solidFill>
                  <a:schemeClr val="bg1"/>
                </a:solidFill>
              </a:endParaRPr>
            </a:p>
            <a:p>
              <a:pPr algn="ctr">
                <a:lnSpc>
                  <a:spcPts val="1300"/>
                </a:lnSpc>
              </a:pPr>
              <a:r>
                <a:rPr kumimoji="1" lang="ja-JP" altLang="en-US" sz="1200" b="1">
                  <a:solidFill>
                    <a:schemeClr val="bg1"/>
                  </a:solidFill>
                </a:rPr>
                <a:t>必要性</a:t>
              </a:r>
              <a:r>
                <a:rPr kumimoji="1" lang="ja-JP" altLang="en-US" sz="1200" b="1" dirty="0">
                  <a:solidFill>
                    <a:schemeClr val="bg1"/>
                  </a:solidFill>
                </a:rPr>
                <a:t>検討</a:t>
              </a:r>
            </a:p>
          </p:txBody>
        </p:sp>
      </p:grpSp>
    </p:spTree>
    <p:extLst>
      <p:ext uri="{BB962C8B-B14F-4D97-AF65-F5344CB8AC3E}">
        <p14:creationId xmlns:p14="http://schemas.microsoft.com/office/powerpoint/2010/main" val="2117792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ja-JP" altLang="en-US" dirty="0"/>
              <a:t>手順③「シーティングの実施」の考え方</a:t>
            </a:r>
            <a:endParaRPr kumimoji="1" lang="ja-JP" altLang="en-US" dirty="0"/>
          </a:p>
        </p:txBody>
      </p:sp>
      <p:sp>
        <p:nvSpPr>
          <p:cNvPr id="14" name="Rectangle 4">
            <a:extLst>
              <a:ext uri="{FF2B5EF4-FFF2-40B4-BE49-F238E27FC236}">
                <a16:creationId xmlns:a16="http://schemas.microsoft.com/office/drawing/2014/main" id="{5226E247-69D2-46D6-A5BD-906E669D82DE}"/>
              </a:ext>
            </a:extLst>
          </p:cNvPr>
          <p:cNvSpPr>
            <a:spLocks noChangeArrowheads="1"/>
          </p:cNvSpPr>
          <p:nvPr/>
        </p:nvSpPr>
        <p:spPr bwMode="auto">
          <a:xfrm>
            <a:off x="200025" y="1376772"/>
            <a:ext cx="9505480" cy="4104456"/>
          </a:xfrm>
          <a:prstGeom prst="rect">
            <a:avLst/>
          </a:prstGeom>
          <a:solidFill>
            <a:schemeClr val="bg1"/>
          </a:solidFill>
          <a:ln w="9525">
            <a:solidFill>
              <a:schemeClr val="accent4"/>
            </a:solidFill>
            <a:headEnd/>
            <a:tailEnd/>
          </a:ln>
        </p:spPr>
        <p:style>
          <a:lnRef idx="1">
            <a:schemeClr val="dk1"/>
          </a:lnRef>
          <a:fillRef idx="2">
            <a:schemeClr val="dk1"/>
          </a:fillRef>
          <a:effectRef idx="1">
            <a:schemeClr val="dk1"/>
          </a:effectRef>
          <a:fontRef idx="minor">
            <a:schemeClr val="dk1"/>
          </a:fontRef>
        </p:style>
        <p:txBody>
          <a:bodyPr lIns="180000" anchor="ctr"/>
          <a:lstStyle/>
          <a:p>
            <a:pPr marL="342900" indent="-342900">
              <a:lnSpc>
                <a:spcPts val="4400"/>
              </a:lnSpc>
              <a:buSzPct val="80000"/>
              <a:buFont typeface="Wingdings" panose="05000000000000000000" pitchFamily="2" charset="2"/>
              <a:buChar char="n"/>
            </a:pPr>
            <a:r>
              <a:rPr lang="ja-JP" altLang="en-US" sz="2400" b="1" dirty="0">
                <a:solidFill>
                  <a:schemeClr val="accent1"/>
                </a:solidFill>
              </a:rPr>
              <a:t>手順②「シーティング実施に向けたアセスメント」に基づき、シーティングの実施プラン</a:t>
            </a:r>
            <a:r>
              <a:rPr lang="ja-JP" altLang="en-US" sz="2400" dirty="0">
                <a:solidFill>
                  <a:schemeClr val="tx1"/>
                </a:solidFill>
              </a:rPr>
              <a:t>を立て、実際にシーティングを実施する</a:t>
            </a:r>
            <a:endParaRPr lang="en-US" altLang="ja-JP" sz="2400" dirty="0">
              <a:solidFill>
                <a:schemeClr val="tx1"/>
              </a:solidFill>
            </a:endParaRPr>
          </a:p>
          <a:p>
            <a:pPr marL="342900" indent="-342900">
              <a:lnSpc>
                <a:spcPts val="4400"/>
              </a:lnSpc>
              <a:buSzPct val="80000"/>
              <a:buFont typeface="Wingdings" panose="05000000000000000000" pitchFamily="2" charset="2"/>
              <a:buChar char="n"/>
            </a:pPr>
            <a:r>
              <a:rPr lang="ja-JP" altLang="en-US" sz="2400" dirty="0">
                <a:solidFill>
                  <a:schemeClr val="tx1"/>
                </a:solidFill>
              </a:rPr>
              <a:t>実施にあたっては、</a:t>
            </a:r>
            <a:r>
              <a:rPr lang="ja-JP" altLang="en-US" sz="2400" b="1" dirty="0">
                <a:solidFill>
                  <a:schemeClr val="accent1"/>
                </a:solidFill>
              </a:rPr>
              <a:t>日々の観察を通して状況を把握し、シーティング実施内容を変更していくという</a:t>
            </a:r>
            <a:r>
              <a:rPr lang="en-US" altLang="ja-JP" sz="2400" b="1" dirty="0">
                <a:solidFill>
                  <a:schemeClr val="accent1"/>
                </a:solidFill>
              </a:rPr>
              <a:t>PDCA</a:t>
            </a:r>
            <a:r>
              <a:rPr lang="ja-JP" altLang="en-US" sz="2400" b="1" dirty="0">
                <a:solidFill>
                  <a:schemeClr val="accent1"/>
                </a:solidFill>
              </a:rPr>
              <a:t>サイクル（</a:t>
            </a:r>
            <a:r>
              <a:rPr lang="en-US" altLang="ja-JP" sz="2400" b="1" dirty="0">
                <a:solidFill>
                  <a:schemeClr val="accent1"/>
                </a:solidFill>
              </a:rPr>
              <a:t>Plan</a:t>
            </a:r>
            <a:r>
              <a:rPr lang="ja-JP" altLang="en-US" sz="2400" b="1" dirty="0">
                <a:solidFill>
                  <a:schemeClr val="accent1"/>
                </a:solidFill>
              </a:rPr>
              <a:t>、</a:t>
            </a:r>
            <a:r>
              <a:rPr lang="en-US" altLang="ja-JP" sz="2400" b="1" dirty="0">
                <a:solidFill>
                  <a:schemeClr val="accent1"/>
                </a:solidFill>
              </a:rPr>
              <a:t>Do</a:t>
            </a:r>
            <a:r>
              <a:rPr lang="ja-JP" altLang="en-US" sz="2400" b="1" dirty="0">
                <a:solidFill>
                  <a:schemeClr val="accent1"/>
                </a:solidFill>
              </a:rPr>
              <a:t>、</a:t>
            </a:r>
            <a:r>
              <a:rPr lang="en-US" altLang="ja-JP" sz="2400" b="1" dirty="0">
                <a:solidFill>
                  <a:schemeClr val="accent1"/>
                </a:solidFill>
              </a:rPr>
              <a:t>Check</a:t>
            </a:r>
            <a:r>
              <a:rPr lang="ja-JP" altLang="en-US" sz="2400" b="1" dirty="0">
                <a:solidFill>
                  <a:schemeClr val="accent1"/>
                </a:solidFill>
              </a:rPr>
              <a:t>、</a:t>
            </a:r>
            <a:r>
              <a:rPr lang="en-US" altLang="ja-JP" sz="2400" b="1" dirty="0">
                <a:solidFill>
                  <a:schemeClr val="accent1"/>
                </a:solidFill>
              </a:rPr>
              <a:t>Action</a:t>
            </a:r>
            <a:r>
              <a:rPr lang="ja-JP" altLang="en-US" sz="2400" b="1" dirty="0">
                <a:solidFill>
                  <a:schemeClr val="accent1"/>
                </a:solidFill>
              </a:rPr>
              <a:t>）を回す</a:t>
            </a:r>
            <a:r>
              <a:rPr lang="ja-JP" altLang="en-US" sz="2400" dirty="0">
                <a:solidFill>
                  <a:schemeClr val="tx1"/>
                </a:solidFill>
              </a:rPr>
              <a:t>ことが必要不可欠となる</a:t>
            </a:r>
            <a:endParaRPr lang="en-US" altLang="ja-JP" sz="2400" dirty="0">
              <a:solidFill>
                <a:schemeClr val="tx1"/>
              </a:solidFill>
            </a:endParaRPr>
          </a:p>
        </p:txBody>
      </p:sp>
      <p:grpSp>
        <p:nvGrpSpPr>
          <p:cNvPr id="11" name="グループ化 10">
            <a:extLst>
              <a:ext uri="{FF2B5EF4-FFF2-40B4-BE49-F238E27FC236}">
                <a16:creationId xmlns:a16="http://schemas.microsoft.com/office/drawing/2014/main" id="{092DAF78-2D71-4208-AFC5-7325F5B0E66B}"/>
              </a:ext>
            </a:extLst>
          </p:cNvPr>
          <p:cNvGrpSpPr/>
          <p:nvPr/>
        </p:nvGrpSpPr>
        <p:grpSpPr>
          <a:xfrm>
            <a:off x="5745088" y="44624"/>
            <a:ext cx="4140460" cy="428481"/>
            <a:chOff x="6753312" y="44624"/>
            <a:chExt cx="3132236" cy="428481"/>
          </a:xfrm>
        </p:grpSpPr>
        <p:sp>
          <p:nvSpPr>
            <p:cNvPr id="12" name="矢印: 五方向 11">
              <a:extLst>
                <a:ext uri="{FF2B5EF4-FFF2-40B4-BE49-F238E27FC236}">
                  <a16:creationId xmlns:a16="http://schemas.microsoft.com/office/drawing/2014/main" id="{980F0E30-D81A-49BE-B774-EF322701CC76}"/>
                </a:ext>
              </a:extLst>
            </p:cNvPr>
            <p:cNvSpPr/>
            <p:nvPr/>
          </p:nvSpPr>
          <p:spPr>
            <a:xfrm>
              <a:off x="9057568" y="44624"/>
              <a:ext cx="827980" cy="428481"/>
            </a:xfrm>
            <a:prstGeom prst="homePlate">
              <a:avLst>
                <a:gd name="adj" fmla="val 31031"/>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19" name="矢印: 五方向 18">
              <a:extLst>
                <a:ext uri="{FF2B5EF4-FFF2-40B4-BE49-F238E27FC236}">
                  <a16:creationId xmlns:a16="http://schemas.microsoft.com/office/drawing/2014/main" id="{7F2C78CD-DAA3-4C46-8D1D-3B621B75DDEA}"/>
                </a:ext>
              </a:extLst>
            </p:cNvPr>
            <p:cNvSpPr/>
            <p:nvPr/>
          </p:nvSpPr>
          <p:spPr>
            <a:xfrm>
              <a:off x="8284695" y="44624"/>
              <a:ext cx="827980" cy="428481"/>
            </a:xfrm>
            <a:prstGeom prst="homePlate">
              <a:avLst>
                <a:gd name="adj" fmla="val 34587"/>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20" name="矢印: 五方向 19">
              <a:extLst>
                <a:ext uri="{FF2B5EF4-FFF2-40B4-BE49-F238E27FC236}">
                  <a16:creationId xmlns:a16="http://schemas.microsoft.com/office/drawing/2014/main" id="{8906D6CB-BF76-456F-ADAF-693AC4207DD3}"/>
                </a:ext>
              </a:extLst>
            </p:cNvPr>
            <p:cNvSpPr/>
            <p:nvPr/>
          </p:nvSpPr>
          <p:spPr>
            <a:xfrm>
              <a:off x="7521006" y="44624"/>
              <a:ext cx="827980" cy="428481"/>
            </a:xfrm>
            <a:prstGeom prst="homePlate">
              <a:avLst>
                <a:gd name="adj" fmla="val 33995"/>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21" name="矢印: 五方向 20">
              <a:extLst>
                <a:ext uri="{FF2B5EF4-FFF2-40B4-BE49-F238E27FC236}">
                  <a16:creationId xmlns:a16="http://schemas.microsoft.com/office/drawing/2014/main" id="{D76E88EB-88BA-4522-A1BE-1701C390EB3C}"/>
                </a:ext>
              </a:extLst>
            </p:cNvPr>
            <p:cNvSpPr/>
            <p:nvPr/>
          </p:nvSpPr>
          <p:spPr>
            <a:xfrm>
              <a:off x="6753312" y="44624"/>
              <a:ext cx="827980" cy="428481"/>
            </a:xfrm>
            <a:prstGeom prst="homePlate">
              <a:avLst>
                <a:gd name="adj" fmla="val 3961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①</a:t>
              </a:r>
              <a:endParaRPr kumimoji="1" lang="en-US" altLang="ja-JP" sz="1200" b="1">
                <a:solidFill>
                  <a:schemeClr val="bg1"/>
                </a:solidFill>
              </a:endParaRPr>
            </a:p>
            <a:p>
              <a:pPr algn="ctr">
                <a:lnSpc>
                  <a:spcPts val="1300"/>
                </a:lnSpc>
              </a:pPr>
              <a:r>
                <a:rPr kumimoji="1" lang="ja-JP" altLang="en-US" sz="1200" b="1">
                  <a:solidFill>
                    <a:schemeClr val="bg1"/>
                  </a:solidFill>
                </a:rPr>
                <a:t>必要性</a:t>
              </a:r>
              <a:r>
                <a:rPr kumimoji="1" lang="ja-JP" altLang="en-US" sz="1200" b="1" dirty="0">
                  <a:solidFill>
                    <a:schemeClr val="bg1"/>
                  </a:solidFill>
                </a:rPr>
                <a:t>検討</a:t>
              </a:r>
            </a:p>
          </p:txBody>
        </p:sp>
      </p:grpSp>
      <p:sp>
        <p:nvSpPr>
          <p:cNvPr id="13" name="正方形/長方形 12">
            <a:extLst>
              <a:ext uri="{FF2B5EF4-FFF2-40B4-BE49-F238E27FC236}">
                <a16:creationId xmlns:a16="http://schemas.microsoft.com/office/drawing/2014/main" id="{E0D9E7AD-B91D-4A61-830C-D6655C4C57FC}"/>
              </a:ext>
            </a:extLst>
          </p:cNvPr>
          <p:cNvSpPr/>
          <p:nvPr/>
        </p:nvSpPr>
        <p:spPr>
          <a:xfrm>
            <a:off x="200780" y="988999"/>
            <a:ext cx="9502589" cy="3693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「アセスメントに基づいたシーティングの実施」の基本的な考え方</a:t>
            </a:r>
          </a:p>
        </p:txBody>
      </p:sp>
    </p:spTree>
    <p:extLst>
      <p:ext uri="{BB962C8B-B14F-4D97-AF65-F5344CB8AC3E}">
        <p14:creationId xmlns:p14="http://schemas.microsoft.com/office/powerpoint/2010/main" val="3538288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D755B9-4010-40B8-854E-A869408FDB9F}"/>
              </a:ext>
            </a:extLst>
          </p:cNvPr>
          <p:cNvSpPr>
            <a:spLocks noGrp="1"/>
          </p:cNvSpPr>
          <p:nvPr>
            <p:ph type="title"/>
          </p:nvPr>
        </p:nvSpPr>
        <p:spPr>
          <a:xfrm>
            <a:off x="199557" y="136843"/>
            <a:ext cx="6481636" cy="369332"/>
          </a:xfrm>
        </p:spPr>
        <p:txBody>
          <a:bodyPr/>
          <a:lstStyle/>
          <a:p>
            <a:r>
              <a:rPr lang="ja-JP" altLang="en-US" dirty="0"/>
              <a:t>手順③における介護職員の役割とポイント</a:t>
            </a:r>
            <a:endParaRPr kumimoji="1" lang="ja-JP" altLang="en-US" dirty="0"/>
          </a:p>
        </p:txBody>
      </p:sp>
      <p:grpSp>
        <p:nvGrpSpPr>
          <p:cNvPr id="26" name="グループ化 25">
            <a:extLst>
              <a:ext uri="{FF2B5EF4-FFF2-40B4-BE49-F238E27FC236}">
                <a16:creationId xmlns:a16="http://schemas.microsoft.com/office/drawing/2014/main" id="{FE7FC64E-F761-43E9-AA34-8D3CCC0B1885}"/>
              </a:ext>
            </a:extLst>
          </p:cNvPr>
          <p:cNvGrpSpPr/>
          <p:nvPr/>
        </p:nvGrpSpPr>
        <p:grpSpPr>
          <a:xfrm>
            <a:off x="5745088" y="44624"/>
            <a:ext cx="4140460" cy="428481"/>
            <a:chOff x="6753312" y="44624"/>
            <a:chExt cx="3132236" cy="428481"/>
          </a:xfrm>
        </p:grpSpPr>
        <p:sp>
          <p:nvSpPr>
            <p:cNvPr id="28" name="矢印: 五方向 27">
              <a:extLst>
                <a:ext uri="{FF2B5EF4-FFF2-40B4-BE49-F238E27FC236}">
                  <a16:creationId xmlns:a16="http://schemas.microsoft.com/office/drawing/2014/main" id="{523A7169-D113-46C9-A28F-14ACB43DADDE}"/>
                </a:ext>
              </a:extLst>
            </p:cNvPr>
            <p:cNvSpPr/>
            <p:nvPr/>
          </p:nvSpPr>
          <p:spPr>
            <a:xfrm>
              <a:off x="9057568" y="44624"/>
              <a:ext cx="827980" cy="428481"/>
            </a:xfrm>
            <a:prstGeom prst="homePlate">
              <a:avLst>
                <a:gd name="adj" fmla="val 31031"/>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29" name="矢印: 五方向 28">
              <a:extLst>
                <a:ext uri="{FF2B5EF4-FFF2-40B4-BE49-F238E27FC236}">
                  <a16:creationId xmlns:a16="http://schemas.microsoft.com/office/drawing/2014/main" id="{870B292C-4E2B-49D1-AF8D-73530A541EBD}"/>
                </a:ext>
              </a:extLst>
            </p:cNvPr>
            <p:cNvSpPr/>
            <p:nvPr/>
          </p:nvSpPr>
          <p:spPr>
            <a:xfrm>
              <a:off x="8284695" y="44624"/>
              <a:ext cx="827980" cy="428481"/>
            </a:xfrm>
            <a:prstGeom prst="homePlate">
              <a:avLst>
                <a:gd name="adj" fmla="val 34587"/>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30" name="矢印: 五方向 29">
              <a:extLst>
                <a:ext uri="{FF2B5EF4-FFF2-40B4-BE49-F238E27FC236}">
                  <a16:creationId xmlns:a16="http://schemas.microsoft.com/office/drawing/2014/main" id="{BC186992-6A03-454E-85D3-525B1921C6D1}"/>
                </a:ext>
              </a:extLst>
            </p:cNvPr>
            <p:cNvSpPr/>
            <p:nvPr/>
          </p:nvSpPr>
          <p:spPr>
            <a:xfrm>
              <a:off x="7521006" y="44624"/>
              <a:ext cx="827980" cy="428481"/>
            </a:xfrm>
            <a:prstGeom prst="homePlate">
              <a:avLst>
                <a:gd name="adj" fmla="val 33995"/>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31" name="矢印: 五方向 30">
              <a:extLst>
                <a:ext uri="{FF2B5EF4-FFF2-40B4-BE49-F238E27FC236}">
                  <a16:creationId xmlns:a16="http://schemas.microsoft.com/office/drawing/2014/main" id="{B675B908-651D-4EEB-96E6-A92CE81221BA}"/>
                </a:ext>
              </a:extLst>
            </p:cNvPr>
            <p:cNvSpPr/>
            <p:nvPr/>
          </p:nvSpPr>
          <p:spPr>
            <a:xfrm>
              <a:off x="6753312" y="44624"/>
              <a:ext cx="827980" cy="428481"/>
            </a:xfrm>
            <a:prstGeom prst="homePlate">
              <a:avLst>
                <a:gd name="adj" fmla="val 3961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①</a:t>
              </a:r>
              <a:endParaRPr kumimoji="1" lang="en-US" altLang="ja-JP" sz="1200" b="1">
                <a:solidFill>
                  <a:schemeClr val="bg1"/>
                </a:solidFill>
              </a:endParaRPr>
            </a:p>
            <a:p>
              <a:pPr algn="ctr">
                <a:lnSpc>
                  <a:spcPts val="1300"/>
                </a:lnSpc>
              </a:pPr>
              <a:r>
                <a:rPr kumimoji="1" lang="ja-JP" altLang="en-US" sz="1200" b="1">
                  <a:solidFill>
                    <a:schemeClr val="bg1"/>
                  </a:solidFill>
                </a:rPr>
                <a:t>必要性</a:t>
              </a:r>
              <a:r>
                <a:rPr kumimoji="1" lang="ja-JP" altLang="en-US" sz="1200" b="1" dirty="0">
                  <a:solidFill>
                    <a:schemeClr val="bg1"/>
                  </a:solidFill>
                </a:rPr>
                <a:t>検討</a:t>
              </a:r>
            </a:p>
          </p:txBody>
        </p:sp>
      </p:grpSp>
      <p:sp>
        <p:nvSpPr>
          <p:cNvPr id="24" name="正方形/長方形 23">
            <a:extLst>
              <a:ext uri="{FF2B5EF4-FFF2-40B4-BE49-F238E27FC236}">
                <a16:creationId xmlns:a16="http://schemas.microsoft.com/office/drawing/2014/main" id="{A7960BC8-7F5B-4E98-8151-E1FD851B486F}"/>
              </a:ext>
            </a:extLst>
          </p:cNvPr>
          <p:cNvSpPr/>
          <p:nvPr/>
        </p:nvSpPr>
        <p:spPr>
          <a:xfrm>
            <a:off x="2072680" y="1080136"/>
            <a:ext cx="7635448" cy="980712"/>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defTabSz="914400">
              <a:lnSpc>
                <a:spcPts val="2600"/>
              </a:lnSpc>
              <a:buFont typeface="Wingdings" panose="05000000000000000000" pitchFamily="2" charset="2"/>
              <a:buChar char="n"/>
              <a:defRPr/>
            </a:pPr>
            <a:r>
              <a:rPr kumimoji="1" lang="ja-JP" altLang="en-US" sz="2000" dirty="0"/>
              <a:t>シーティングの実施計画を日々のスケジュールに落とし込む際に、</a:t>
            </a:r>
            <a:r>
              <a:rPr kumimoji="1" lang="ja-JP" altLang="en-US" sz="2000" b="1" dirty="0">
                <a:solidFill>
                  <a:schemeClr val="accent1"/>
                </a:solidFill>
              </a:rPr>
              <a:t>高齢者の日々の様子を看護師やリハビリテーション専門職等に情報共有する</a:t>
            </a:r>
            <a:r>
              <a:rPr kumimoji="1" lang="ja-JP" altLang="en-US" sz="2000" dirty="0"/>
              <a:t>役割を担う</a:t>
            </a:r>
          </a:p>
        </p:txBody>
      </p:sp>
      <p:sp>
        <p:nvSpPr>
          <p:cNvPr id="27" name="正方形/長方形 26">
            <a:extLst>
              <a:ext uri="{FF2B5EF4-FFF2-40B4-BE49-F238E27FC236}">
                <a16:creationId xmlns:a16="http://schemas.microsoft.com/office/drawing/2014/main" id="{13F48600-7E4E-4E5E-912A-ED40BE0A834A}"/>
              </a:ext>
            </a:extLst>
          </p:cNvPr>
          <p:cNvSpPr/>
          <p:nvPr/>
        </p:nvSpPr>
        <p:spPr>
          <a:xfrm>
            <a:off x="380492" y="1080135"/>
            <a:ext cx="1548172" cy="97140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latin typeface="Meiryo UI" panose="020B0604030504040204" pitchFamily="50" charset="-128"/>
                <a:ea typeface="Meiryo UI" panose="020B0604030504040204" pitchFamily="50" charset="-128"/>
              </a:rPr>
              <a:t>Plan</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55DEC005-2DB3-482E-A99D-DFED16EB3FC5}"/>
              </a:ext>
            </a:extLst>
          </p:cNvPr>
          <p:cNvSpPr/>
          <p:nvPr/>
        </p:nvSpPr>
        <p:spPr>
          <a:xfrm>
            <a:off x="2072677" y="600689"/>
            <a:ext cx="7635448" cy="3693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介護職員の役割とポイント</a:t>
            </a:r>
          </a:p>
        </p:txBody>
      </p:sp>
      <p:sp>
        <p:nvSpPr>
          <p:cNvPr id="14" name="正方形/長方形 13">
            <a:extLst>
              <a:ext uri="{FF2B5EF4-FFF2-40B4-BE49-F238E27FC236}">
                <a16:creationId xmlns:a16="http://schemas.microsoft.com/office/drawing/2014/main" id="{1D686E20-AA3B-4F9E-BBAA-A144A2186E02}"/>
              </a:ext>
            </a:extLst>
          </p:cNvPr>
          <p:cNvSpPr/>
          <p:nvPr/>
        </p:nvSpPr>
        <p:spPr>
          <a:xfrm>
            <a:off x="92460" y="599995"/>
            <a:ext cx="1836204" cy="3693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プロセス</a:t>
            </a:r>
          </a:p>
        </p:txBody>
      </p:sp>
      <p:sp>
        <p:nvSpPr>
          <p:cNvPr id="16" name="正方形/長方形 15">
            <a:extLst>
              <a:ext uri="{FF2B5EF4-FFF2-40B4-BE49-F238E27FC236}">
                <a16:creationId xmlns:a16="http://schemas.microsoft.com/office/drawing/2014/main" id="{15B803F7-F3B5-48CB-B3E3-0898686A50D7}"/>
              </a:ext>
            </a:extLst>
          </p:cNvPr>
          <p:cNvSpPr/>
          <p:nvPr/>
        </p:nvSpPr>
        <p:spPr>
          <a:xfrm>
            <a:off x="380492" y="2152395"/>
            <a:ext cx="1548172" cy="163396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latin typeface="Meiryo UI" panose="020B0604030504040204" pitchFamily="50" charset="-128"/>
                <a:ea typeface="Meiryo UI" panose="020B0604030504040204" pitchFamily="50" charset="-128"/>
              </a:rPr>
              <a:t>Do</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C82C2D78-50AB-494C-8478-D674E73F734B}"/>
              </a:ext>
            </a:extLst>
          </p:cNvPr>
          <p:cNvSpPr/>
          <p:nvPr/>
        </p:nvSpPr>
        <p:spPr>
          <a:xfrm>
            <a:off x="380492" y="3880301"/>
            <a:ext cx="1548172" cy="136010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latin typeface="Meiryo UI" panose="020B0604030504040204" pitchFamily="50" charset="-128"/>
                <a:ea typeface="Meiryo UI" panose="020B0604030504040204" pitchFamily="50" charset="-128"/>
              </a:rPr>
              <a:t>Check</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10D27E05-85E1-4201-B0D8-CEF707AA6C9B}"/>
              </a:ext>
            </a:extLst>
          </p:cNvPr>
          <p:cNvSpPr/>
          <p:nvPr/>
        </p:nvSpPr>
        <p:spPr>
          <a:xfrm>
            <a:off x="380492" y="5361051"/>
            <a:ext cx="1548172" cy="136010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latin typeface="Meiryo UI" panose="020B0604030504040204" pitchFamily="50" charset="-128"/>
                <a:ea typeface="Meiryo UI" panose="020B0604030504040204" pitchFamily="50" charset="-128"/>
              </a:rPr>
              <a:t>Action</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9B85B097-5B98-4F67-88FB-45AC5F99C690}"/>
              </a:ext>
            </a:extLst>
          </p:cNvPr>
          <p:cNvSpPr/>
          <p:nvPr/>
        </p:nvSpPr>
        <p:spPr>
          <a:xfrm>
            <a:off x="2072680" y="2152395"/>
            <a:ext cx="7635448" cy="1635973"/>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defTabSz="914400">
              <a:lnSpc>
                <a:spcPts val="2600"/>
              </a:lnSpc>
              <a:buFont typeface="Wingdings" panose="05000000000000000000" pitchFamily="2" charset="2"/>
              <a:buChar char="n"/>
              <a:defRPr/>
            </a:pPr>
            <a:r>
              <a:rPr kumimoji="1" lang="ja-JP" altLang="en-US" sz="2000" dirty="0"/>
              <a:t>リハビリテーション専門職等とともに、</a:t>
            </a:r>
            <a:r>
              <a:rPr kumimoji="1" lang="ja-JP" altLang="en-US" sz="2000" b="1" dirty="0">
                <a:solidFill>
                  <a:schemeClr val="accent1"/>
                </a:solidFill>
              </a:rPr>
              <a:t>日々の生活でシーティングを実施</a:t>
            </a:r>
            <a:r>
              <a:rPr kumimoji="1" lang="ja-JP" altLang="en-US" sz="2000" dirty="0"/>
              <a:t>する</a:t>
            </a:r>
            <a:endParaRPr kumimoji="1" lang="en-US" altLang="ja-JP" sz="2000" dirty="0"/>
          </a:p>
          <a:p>
            <a:pPr marL="342900" lvl="0" indent="-342900" defTabSz="914400">
              <a:lnSpc>
                <a:spcPts val="2600"/>
              </a:lnSpc>
              <a:buFont typeface="Wingdings" panose="05000000000000000000" pitchFamily="2" charset="2"/>
              <a:buChar char="n"/>
              <a:defRPr/>
            </a:pPr>
            <a:r>
              <a:rPr kumimoji="1" lang="ja-JP" altLang="en-US" sz="2000" dirty="0"/>
              <a:t>シーティングの</a:t>
            </a:r>
            <a:r>
              <a:rPr kumimoji="1" lang="ja-JP" altLang="en-US" sz="2000" b="1" dirty="0">
                <a:solidFill>
                  <a:schemeClr val="accent1"/>
                </a:solidFill>
              </a:rPr>
              <a:t>実施方法等を介護職員間で共有</a:t>
            </a:r>
            <a:r>
              <a:rPr kumimoji="1" lang="ja-JP" altLang="en-US" sz="2000" dirty="0"/>
              <a:t>する</a:t>
            </a:r>
            <a:endParaRPr kumimoji="1" lang="en-US" altLang="ja-JP" sz="2000" dirty="0"/>
          </a:p>
          <a:p>
            <a:pPr marL="342900" lvl="0" indent="-342900" defTabSz="914400">
              <a:lnSpc>
                <a:spcPts val="2600"/>
              </a:lnSpc>
              <a:buFont typeface="Wingdings" panose="05000000000000000000" pitchFamily="2" charset="2"/>
              <a:buChar char="n"/>
              <a:defRPr/>
            </a:pPr>
            <a:r>
              <a:rPr kumimoji="1" lang="ja-JP" altLang="en-US" sz="2000" dirty="0"/>
              <a:t>日々の様子を観察し、</a:t>
            </a:r>
            <a:r>
              <a:rPr kumimoji="1" lang="ja-JP" altLang="en-US" sz="2000" b="1" dirty="0">
                <a:solidFill>
                  <a:schemeClr val="accent1"/>
                </a:solidFill>
              </a:rPr>
              <a:t>変化に気づいた場合は、必要に応じてリハビリテーション専門職に情報を共有</a:t>
            </a:r>
          </a:p>
        </p:txBody>
      </p:sp>
      <p:sp>
        <p:nvSpPr>
          <p:cNvPr id="21" name="正方形/長方形 20">
            <a:extLst>
              <a:ext uri="{FF2B5EF4-FFF2-40B4-BE49-F238E27FC236}">
                <a16:creationId xmlns:a16="http://schemas.microsoft.com/office/drawing/2014/main" id="{A6EAC606-913F-4CE5-8B2D-ED146B185F3D}"/>
              </a:ext>
            </a:extLst>
          </p:cNvPr>
          <p:cNvSpPr/>
          <p:nvPr/>
        </p:nvSpPr>
        <p:spPr>
          <a:xfrm>
            <a:off x="2072680" y="3880301"/>
            <a:ext cx="7635448" cy="2840856"/>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defTabSz="914400">
              <a:lnSpc>
                <a:spcPts val="2600"/>
              </a:lnSpc>
              <a:buFont typeface="Wingdings" panose="05000000000000000000" pitchFamily="2" charset="2"/>
              <a:buChar char="n"/>
              <a:defRPr/>
            </a:pPr>
            <a:r>
              <a:rPr kumimoji="1" lang="ja-JP" altLang="en-US" sz="2000" dirty="0"/>
              <a:t>シーティング実施後の変化を観察し、</a:t>
            </a:r>
            <a:r>
              <a:rPr kumimoji="1" lang="ja-JP" altLang="en-US" sz="2000" b="1" dirty="0">
                <a:solidFill>
                  <a:schemeClr val="accent1"/>
                </a:solidFill>
              </a:rPr>
              <a:t>日常生活場面での目標達成度を確認</a:t>
            </a:r>
            <a:r>
              <a:rPr kumimoji="1" lang="ja-JP" altLang="en-US" sz="2000" dirty="0"/>
              <a:t>し、その結果を</a:t>
            </a:r>
            <a:r>
              <a:rPr kumimoji="1" lang="ja-JP" altLang="en-US" sz="2000" b="1" dirty="0">
                <a:solidFill>
                  <a:schemeClr val="accent1"/>
                </a:solidFill>
              </a:rPr>
              <a:t>リハビリテーション専門職等に共有</a:t>
            </a:r>
            <a:r>
              <a:rPr kumimoji="1" lang="ja-JP" altLang="en-US" sz="2000" dirty="0"/>
              <a:t>する</a:t>
            </a:r>
            <a:endParaRPr kumimoji="1" lang="en-US" altLang="ja-JP" sz="2000" dirty="0"/>
          </a:p>
          <a:p>
            <a:pPr marL="342900" lvl="0" indent="-342900" defTabSz="914400">
              <a:lnSpc>
                <a:spcPts val="2600"/>
              </a:lnSpc>
              <a:buFont typeface="Wingdings" panose="05000000000000000000" pitchFamily="2" charset="2"/>
              <a:buChar char="n"/>
              <a:defRPr/>
            </a:pPr>
            <a:r>
              <a:rPr kumimoji="1" lang="ja-JP" altLang="en-US" sz="2000" dirty="0"/>
              <a:t>シーティング実施内容が変更された場合は、介護職員同士で情報共有する</a:t>
            </a:r>
            <a:endParaRPr kumimoji="1" lang="en-US" altLang="ja-JP" sz="2000" dirty="0"/>
          </a:p>
          <a:p>
            <a:pPr marL="342900" lvl="0" indent="-342900" defTabSz="914400">
              <a:lnSpc>
                <a:spcPts val="2600"/>
              </a:lnSpc>
              <a:buFont typeface="Wingdings" panose="05000000000000000000" pitchFamily="2" charset="2"/>
              <a:buChar char="n"/>
              <a:defRPr/>
            </a:pPr>
            <a:r>
              <a:rPr kumimoji="1" lang="ja-JP" altLang="en-US" sz="2000" b="1" dirty="0">
                <a:solidFill>
                  <a:schemeClr val="accent1"/>
                </a:solidFill>
              </a:rPr>
              <a:t>目標が達成</a:t>
            </a:r>
            <a:r>
              <a:rPr kumimoji="1" lang="ja-JP" altLang="en-US" sz="2000" dirty="0"/>
              <a:t>したことが確認された場合は、</a:t>
            </a:r>
            <a:r>
              <a:rPr kumimoji="1" lang="ja-JP" altLang="en-US" sz="2000" b="1" dirty="0">
                <a:solidFill>
                  <a:schemeClr val="accent1"/>
                </a:solidFill>
              </a:rPr>
              <a:t>継続的な観察に移行</a:t>
            </a:r>
          </a:p>
          <a:p>
            <a:pPr marL="342900" lvl="0" indent="-342900" defTabSz="914400">
              <a:lnSpc>
                <a:spcPts val="2600"/>
              </a:lnSpc>
              <a:buFont typeface="Wingdings" panose="05000000000000000000" pitchFamily="2" charset="2"/>
              <a:buChar char="n"/>
              <a:defRPr/>
            </a:pPr>
            <a:r>
              <a:rPr kumimoji="1" lang="ja-JP" altLang="en-US" sz="2000" b="1" dirty="0">
                <a:solidFill>
                  <a:schemeClr val="accent1"/>
                </a:solidFill>
              </a:rPr>
              <a:t>目標が未達成</a:t>
            </a:r>
            <a:r>
              <a:rPr kumimoji="1" lang="ja-JP" altLang="en-US" sz="2000" dirty="0"/>
              <a:t>であった場合や、</a:t>
            </a:r>
            <a:r>
              <a:rPr kumimoji="1" lang="ja-JP" altLang="en-US" sz="2000" b="1" dirty="0">
                <a:solidFill>
                  <a:schemeClr val="accent1"/>
                </a:solidFill>
              </a:rPr>
              <a:t>シーティング実施内容に修正が必要</a:t>
            </a:r>
            <a:r>
              <a:rPr kumimoji="1" lang="ja-JP" altLang="en-US" sz="2000" dirty="0"/>
              <a:t>である場合は、</a:t>
            </a:r>
            <a:r>
              <a:rPr kumimoji="1" lang="ja-JP" altLang="en-US" sz="2000" b="1" dirty="0">
                <a:solidFill>
                  <a:schemeClr val="accent1"/>
                </a:solidFill>
              </a:rPr>
              <a:t>再びアセスメント</a:t>
            </a:r>
            <a:r>
              <a:rPr kumimoji="1" lang="ja-JP" altLang="en-US" sz="2000" dirty="0"/>
              <a:t>を行い、シーティング</a:t>
            </a:r>
            <a:r>
              <a:rPr kumimoji="1" lang="ja-JP" altLang="en-US" sz="2000" b="1" dirty="0">
                <a:solidFill>
                  <a:schemeClr val="accent1"/>
                </a:solidFill>
              </a:rPr>
              <a:t>実施の具体的な方法について再度検討</a:t>
            </a:r>
            <a:r>
              <a:rPr kumimoji="1" lang="ja-JP" altLang="en-US" sz="2000" dirty="0"/>
              <a:t>します。</a:t>
            </a:r>
          </a:p>
        </p:txBody>
      </p:sp>
      <p:sp>
        <p:nvSpPr>
          <p:cNvPr id="22" name="二等辺三角形 21">
            <a:extLst>
              <a:ext uri="{FF2B5EF4-FFF2-40B4-BE49-F238E27FC236}">
                <a16:creationId xmlns:a16="http://schemas.microsoft.com/office/drawing/2014/main" id="{DE98F582-6E7F-41E0-96FE-C2EC56CACCFA}"/>
              </a:ext>
            </a:extLst>
          </p:cNvPr>
          <p:cNvSpPr/>
          <p:nvPr/>
        </p:nvSpPr>
        <p:spPr>
          <a:xfrm rot="10800000">
            <a:off x="764883" y="3730676"/>
            <a:ext cx="792090" cy="217174"/>
          </a:xfrm>
          <a:prstGeom prst="triangle">
            <a:avLst/>
          </a:prstGeom>
          <a:solidFill>
            <a:schemeClr val="tx1">
              <a:lumMod val="25000"/>
              <a:lumOff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kumimoji="1" lang="ja-JP" altLang="en-US" b="1" dirty="0">
              <a:solidFill>
                <a:schemeClr val="bg1"/>
              </a:solidFill>
            </a:endParaRPr>
          </a:p>
        </p:txBody>
      </p:sp>
      <p:sp>
        <p:nvSpPr>
          <p:cNvPr id="23" name="二等辺三角形 22">
            <a:extLst>
              <a:ext uri="{FF2B5EF4-FFF2-40B4-BE49-F238E27FC236}">
                <a16:creationId xmlns:a16="http://schemas.microsoft.com/office/drawing/2014/main" id="{B872B069-03A3-4E7B-8A1D-5E823FC58BF0}"/>
              </a:ext>
            </a:extLst>
          </p:cNvPr>
          <p:cNvSpPr/>
          <p:nvPr/>
        </p:nvSpPr>
        <p:spPr>
          <a:xfrm rot="10800000">
            <a:off x="805103" y="5199557"/>
            <a:ext cx="792090" cy="217174"/>
          </a:xfrm>
          <a:prstGeom prst="triangle">
            <a:avLst/>
          </a:prstGeom>
          <a:solidFill>
            <a:schemeClr val="tx1">
              <a:lumMod val="25000"/>
              <a:lumOff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kumimoji="1" lang="ja-JP" altLang="en-US" b="1" dirty="0">
              <a:solidFill>
                <a:schemeClr val="bg1"/>
              </a:solidFill>
            </a:endParaRPr>
          </a:p>
        </p:txBody>
      </p:sp>
      <p:sp>
        <p:nvSpPr>
          <p:cNvPr id="25" name="二等辺三角形 24">
            <a:extLst>
              <a:ext uri="{FF2B5EF4-FFF2-40B4-BE49-F238E27FC236}">
                <a16:creationId xmlns:a16="http://schemas.microsoft.com/office/drawing/2014/main" id="{384FDE9A-81D1-4045-8F83-2EA346C824D5}"/>
              </a:ext>
            </a:extLst>
          </p:cNvPr>
          <p:cNvSpPr/>
          <p:nvPr/>
        </p:nvSpPr>
        <p:spPr>
          <a:xfrm rot="10800000">
            <a:off x="764883" y="2028978"/>
            <a:ext cx="792090" cy="217174"/>
          </a:xfrm>
          <a:prstGeom prst="triangle">
            <a:avLst/>
          </a:prstGeom>
          <a:solidFill>
            <a:schemeClr val="tx1">
              <a:lumMod val="25000"/>
              <a:lumOff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kumimoji="1" lang="ja-JP" altLang="en-US" b="1" dirty="0">
              <a:solidFill>
                <a:schemeClr val="bg1"/>
              </a:solidFill>
            </a:endParaRPr>
          </a:p>
        </p:txBody>
      </p:sp>
      <p:cxnSp>
        <p:nvCxnSpPr>
          <p:cNvPr id="4" name="コネクタ: カギ線 3">
            <a:extLst>
              <a:ext uri="{FF2B5EF4-FFF2-40B4-BE49-F238E27FC236}">
                <a16:creationId xmlns:a16="http://schemas.microsoft.com/office/drawing/2014/main" id="{8998D046-87B4-40A8-A6DD-98D0C136CCCC}"/>
              </a:ext>
            </a:extLst>
          </p:cNvPr>
          <p:cNvCxnSpPr>
            <a:cxnSpLocks/>
            <a:stCxn id="19" idx="1"/>
            <a:endCxn id="27" idx="1"/>
          </p:cNvCxnSpPr>
          <p:nvPr/>
        </p:nvCxnSpPr>
        <p:spPr>
          <a:xfrm rot="10800000">
            <a:off x="380492" y="1565837"/>
            <a:ext cx="12700" cy="4475269"/>
          </a:xfrm>
          <a:prstGeom prst="bentConnector3">
            <a:avLst>
              <a:gd name="adj1" fmla="val 1800000"/>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343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タイトル 1">
            <a:extLst>
              <a:ext uri="{FF2B5EF4-FFF2-40B4-BE49-F238E27FC236}">
                <a16:creationId xmlns:a16="http://schemas.microsoft.com/office/drawing/2014/main" id="{2FF33913-3258-4763-BAA9-1FC4AB923123}"/>
              </a:ext>
            </a:extLst>
          </p:cNvPr>
          <p:cNvSpPr>
            <a:spLocks noGrp="1"/>
          </p:cNvSpPr>
          <p:nvPr>
            <p:ph type="title"/>
          </p:nvPr>
        </p:nvSpPr>
        <p:spPr>
          <a:xfrm>
            <a:off x="199556" y="116632"/>
            <a:ext cx="9505949" cy="369332"/>
          </a:xfrm>
        </p:spPr>
        <p:txBody>
          <a:bodyPr/>
          <a:lstStyle/>
          <a:p>
            <a:r>
              <a:rPr lang="ja-JP" altLang="en-US" dirty="0"/>
              <a:t>基本的な座位姿勢の理解</a:t>
            </a:r>
            <a:endParaRPr kumimoji="1" lang="ja-JP" altLang="en-US" dirty="0"/>
          </a:p>
        </p:txBody>
      </p:sp>
      <p:sp>
        <p:nvSpPr>
          <p:cNvPr id="14" name="テキスト プレースホルダー 2">
            <a:extLst>
              <a:ext uri="{FF2B5EF4-FFF2-40B4-BE49-F238E27FC236}">
                <a16:creationId xmlns:a16="http://schemas.microsoft.com/office/drawing/2014/main" id="{42586CC6-F4AB-4CA0-9C67-08B18DA99C21}"/>
              </a:ext>
            </a:extLst>
          </p:cNvPr>
          <p:cNvSpPr txBox="1">
            <a:spLocks/>
          </p:cNvSpPr>
          <p:nvPr/>
        </p:nvSpPr>
        <p:spPr>
          <a:xfrm>
            <a:off x="202630" y="575325"/>
            <a:ext cx="9505950" cy="565212"/>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lvl="0" indent="-285750">
              <a:defRPr/>
            </a:pPr>
            <a:r>
              <a:rPr lang="ja-JP" altLang="en-US" sz="2000" dirty="0"/>
              <a:t>シーティングを実施するにあたり、まずは基本的な座位姿勢を理解しておくことが重要です。</a:t>
            </a:r>
          </a:p>
        </p:txBody>
      </p:sp>
      <p:sp>
        <p:nvSpPr>
          <p:cNvPr id="40" name="正方形/長方形 39">
            <a:extLst>
              <a:ext uri="{FF2B5EF4-FFF2-40B4-BE49-F238E27FC236}">
                <a16:creationId xmlns:a16="http://schemas.microsoft.com/office/drawing/2014/main" id="{AB79C806-2F6D-4A98-8FC4-9D58E1F2324B}"/>
              </a:ext>
            </a:extLst>
          </p:cNvPr>
          <p:cNvSpPr/>
          <p:nvPr/>
        </p:nvSpPr>
        <p:spPr>
          <a:xfrm>
            <a:off x="176372" y="1016732"/>
            <a:ext cx="4632836" cy="369332"/>
          </a:xfrm>
          <a:prstGeom prst="rect">
            <a:avLst/>
          </a:prstGeom>
          <a:solidFill>
            <a:schemeClr val="accent4"/>
          </a:solidFill>
          <a:ln>
            <a:solidFill>
              <a:schemeClr val="accent4"/>
            </a:solidFill>
          </a:ln>
        </p:spPr>
        <p:txBody>
          <a:bodyPr wrap="square" rtlCol="0" anchor="ctr">
            <a:noAutofit/>
          </a:bodyPr>
          <a:lstStyle/>
          <a:p>
            <a:pPr algn="ctr">
              <a:spcAft>
                <a:spcPts val="600"/>
              </a:spcAft>
            </a:pPr>
            <a:r>
              <a:rPr lang="ja-JP" altLang="en-US" sz="2000" b="1" dirty="0">
                <a:solidFill>
                  <a:schemeClr val="bg1"/>
                </a:solidFill>
              </a:rPr>
              <a:t>基本的な座位姿勢</a:t>
            </a:r>
          </a:p>
        </p:txBody>
      </p:sp>
      <p:sp>
        <p:nvSpPr>
          <p:cNvPr id="41" name="正方形/長方形 40">
            <a:extLst>
              <a:ext uri="{FF2B5EF4-FFF2-40B4-BE49-F238E27FC236}">
                <a16:creationId xmlns:a16="http://schemas.microsoft.com/office/drawing/2014/main" id="{1B440F80-4EF5-4612-B233-4781AB32F07C}"/>
              </a:ext>
            </a:extLst>
          </p:cNvPr>
          <p:cNvSpPr/>
          <p:nvPr/>
        </p:nvSpPr>
        <p:spPr>
          <a:xfrm>
            <a:off x="176371" y="5575597"/>
            <a:ext cx="9529133" cy="1081920"/>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defTabSz="914400">
              <a:lnSpc>
                <a:spcPts val="3500"/>
              </a:lnSpc>
              <a:defRPr/>
            </a:pPr>
            <a:r>
              <a:rPr kumimoji="1" lang="ja-JP" altLang="en-US" sz="2400" dirty="0"/>
              <a:t>基本的な座位姿勢を理解した上で、</a:t>
            </a:r>
            <a:r>
              <a:rPr kumimoji="1" lang="ja-JP" altLang="en-US" sz="2400" b="1" dirty="0">
                <a:solidFill>
                  <a:schemeClr val="accent1"/>
                </a:solidFill>
              </a:rPr>
              <a:t>それぞれの高齢者の身体の状態に応じて柔軟に対応する必要</a:t>
            </a:r>
            <a:r>
              <a:rPr kumimoji="1" lang="ja-JP" altLang="en-US" sz="2400" dirty="0"/>
              <a:t>があります。</a:t>
            </a:r>
            <a:endParaRPr kumimoji="1" lang="en-US" altLang="ja-JP" sz="2400" dirty="0"/>
          </a:p>
        </p:txBody>
      </p:sp>
      <p:sp>
        <p:nvSpPr>
          <p:cNvPr id="42" name="正方形/長方形 41">
            <a:extLst>
              <a:ext uri="{FF2B5EF4-FFF2-40B4-BE49-F238E27FC236}">
                <a16:creationId xmlns:a16="http://schemas.microsoft.com/office/drawing/2014/main" id="{9A869BA5-51E0-4CD2-8BBA-BA1124B4FCB1}"/>
              </a:ext>
            </a:extLst>
          </p:cNvPr>
          <p:cNvSpPr/>
          <p:nvPr/>
        </p:nvSpPr>
        <p:spPr>
          <a:xfrm>
            <a:off x="176374" y="1424019"/>
            <a:ext cx="4632836" cy="3993653"/>
          </a:xfrm>
          <a:prstGeom prst="rect">
            <a:avLst/>
          </a:prstGeom>
          <a:solidFill>
            <a:schemeClr val="bg1"/>
          </a:solid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lvl="0" indent="-342900" defTabSz="914400">
              <a:lnSpc>
                <a:spcPts val="3000"/>
              </a:lnSpc>
              <a:buFont typeface="Wingdings" panose="05000000000000000000" pitchFamily="2" charset="2"/>
              <a:buChar char="n"/>
              <a:defRPr/>
            </a:pPr>
            <a:r>
              <a:rPr kumimoji="1" lang="ja-JP" altLang="en-US" sz="2400" dirty="0"/>
              <a:t>骨盤はまっすぐまたはわずかに前傾している</a:t>
            </a:r>
          </a:p>
          <a:p>
            <a:pPr marL="342900" lvl="0" indent="-342900" defTabSz="914400">
              <a:lnSpc>
                <a:spcPts val="3500"/>
              </a:lnSpc>
              <a:buFont typeface="Wingdings" panose="05000000000000000000" pitchFamily="2" charset="2"/>
              <a:buChar char="n"/>
              <a:defRPr/>
            </a:pPr>
            <a:r>
              <a:rPr kumimoji="1" lang="ja-JP" altLang="en-US" sz="2400" dirty="0"/>
              <a:t>脊柱は、緩やかな</a:t>
            </a:r>
            <a:r>
              <a:rPr kumimoji="1" lang="en-US" altLang="ja-JP" sz="2400" dirty="0"/>
              <a:t>S</a:t>
            </a:r>
            <a:r>
              <a:rPr kumimoji="1" lang="ja-JP" altLang="en-US" sz="2400" dirty="0"/>
              <a:t>字カーブとなっており、体幹全体を外から見渡すとまっすぐになっている</a:t>
            </a:r>
          </a:p>
          <a:p>
            <a:pPr marL="342900" lvl="0" indent="-342900" defTabSz="914400">
              <a:lnSpc>
                <a:spcPts val="3500"/>
              </a:lnSpc>
              <a:buFont typeface="Wingdings" panose="05000000000000000000" pitchFamily="2" charset="2"/>
              <a:buChar char="n"/>
              <a:defRPr/>
            </a:pPr>
            <a:r>
              <a:rPr kumimoji="1" lang="ja-JP" altLang="en-US" sz="2400" dirty="0"/>
              <a:t>膝関節、足関節は曲がっており、踵が床にしっかりついている</a:t>
            </a:r>
          </a:p>
          <a:p>
            <a:pPr marL="342900" lvl="0" indent="-342900" defTabSz="914400">
              <a:lnSpc>
                <a:spcPts val="3500"/>
              </a:lnSpc>
              <a:buFont typeface="Wingdings" panose="05000000000000000000" pitchFamily="2" charset="2"/>
              <a:buChar char="n"/>
              <a:defRPr/>
            </a:pPr>
            <a:r>
              <a:rPr kumimoji="1" lang="ja-JP" altLang="en-US" sz="2400" dirty="0"/>
              <a:t>正面から見て頭がまっすぐで、肩、肘、膝の高さが左右対称である</a:t>
            </a:r>
          </a:p>
        </p:txBody>
      </p:sp>
      <p:grpSp>
        <p:nvGrpSpPr>
          <p:cNvPr id="11" name="グループ化 10">
            <a:extLst>
              <a:ext uri="{FF2B5EF4-FFF2-40B4-BE49-F238E27FC236}">
                <a16:creationId xmlns:a16="http://schemas.microsoft.com/office/drawing/2014/main" id="{2A99ADE2-8C9E-4D73-A183-4722CA0FEBD8}"/>
              </a:ext>
            </a:extLst>
          </p:cNvPr>
          <p:cNvGrpSpPr/>
          <p:nvPr/>
        </p:nvGrpSpPr>
        <p:grpSpPr>
          <a:xfrm>
            <a:off x="5745088" y="44624"/>
            <a:ext cx="4140460" cy="428481"/>
            <a:chOff x="6753312" y="44624"/>
            <a:chExt cx="3132236" cy="428481"/>
          </a:xfrm>
        </p:grpSpPr>
        <p:sp>
          <p:nvSpPr>
            <p:cNvPr id="12" name="矢印: 五方向 11">
              <a:extLst>
                <a:ext uri="{FF2B5EF4-FFF2-40B4-BE49-F238E27FC236}">
                  <a16:creationId xmlns:a16="http://schemas.microsoft.com/office/drawing/2014/main" id="{DB925CA1-4BA1-418E-AFFB-E513477292B6}"/>
                </a:ext>
              </a:extLst>
            </p:cNvPr>
            <p:cNvSpPr/>
            <p:nvPr/>
          </p:nvSpPr>
          <p:spPr>
            <a:xfrm>
              <a:off x="9057568" y="44624"/>
              <a:ext cx="827980" cy="428481"/>
            </a:xfrm>
            <a:prstGeom prst="homePlate">
              <a:avLst>
                <a:gd name="adj" fmla="val 31031"/>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13" name="矢印: 五方向 12">
              <a:extLst>
                <a:ext uri="{FF2B5EF4-FFF2-40B4-BE49-F238E27FC236}">
                  <a16:creationId xmlns:a16="http://schemas.microsoft.com/office/drawing/2014/main" id="{A0F2BDD0-837A-4EFB-B487-6AC81BC392DB}"/>
                </a:ext>
              </a:extLst>
            </p:cNvPr>
            <p:cNvSpPr/>
            <p:nvPr/>
          </p:nvSpPr>
          <p:spPr>
            <a:xfrm>
              <a:off x="8284695" y="44624"/>
              <a:ext cx="827980" cy="428481"/>
            </a:xfrm>
            <a:prstGeom prst="homePlate">
              <a:avLst>
                <a:gd name="adj" fmla="val 34587"/>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15" name="矢印: 五方向 14">
              <a:extLst>
                <a:ext uri="{FF2B5EF4-FFF2-40B4-BE49-F238E27FC236}">
                  <a16:creationId xmlns:a16="http://schemas.microsoft.com/office/drawing/2014/main" id="{E41B6750-FFC1-43DB-BA74-6FC9D0599A98}"/>
                </a:ext>
              </a:extLst>
            </p:cNvPr>
            <p:cNvSpPr/>
            <p:nvPr/>
          </p:nvSpPr>
          <p:spPr>
            <a:xfrm>
              <a:off x="7521006" y="44624"/>
              <a:ext cx="827980" cy="428481"/>
            </a:xfrm>
            <a:prstGeom prst="homePlate">
              <a:avLst>
                <a:gd name="adj" fmla="val 33995"/>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16" name="矢印: 五方向 15">
              <a:extLst>
                <a:ext uri="{FF2B5EF4-FFF2-40B4-BE49-F238E27FC236}">
                  <a16:creationId xmlns:a16="http://schemas.microsoft.com/office/drawing/2014/main" id="{9CA522B8-F827-4C41-8271-38A69C4762A5}"/>
                </a:ext>
              </a:extLst>
            </p:cNvPr>
            <p:cNvSpPr/>
            <p:nvPr/>
          </p:nvSpPr>
          <p:spPr>
            <a:xfrm>
              <a:off x="6753312" y="44624"/>
              <a:ext cx="827980" cy="428481"/>
            </a:xfrm>
            <a:prstGeom prst="homePlate">
              <a:avLst>
                <a:gd name="adj" fmla="val 3961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①</a:t>
              </a:r>
              <a:endParaRPr kumimoji="1" lang="en-US" altLang="ja-JP" sz="1200" b="1">
                <a:solidFill>
                  <a:schemeClr val="bg1"/>
                </a:solidFill>
              </a:endParaRPr>
            </a:p>
            <a:p>
              <a:pPr algn="ctr">
                <a:lnSpc>
                  <a:spcPts val="1300"/>
                </a:lnSpc>
              </a:pPr>
              <a:r>
                <a:rPr kumimoji="1" lang="ja-JP" altLang="en-US" sz="1200" b="1">
                  <a:solidFill>
                    <a:schemeClr val="bg1"/>
                  </a:solidFill>
                </a:rPr>
                <a:t>必要性</a:t>
              </a:r>
              <a:r>
                <a:rPr kumimoji="1" lang="ja-JP" altLang="en-US" sz="1200" b="1" dirty="0">
                  <a:solidFill>
                    <a:schemeClr val="bg1"/>
                  </a:solidFill>
                </a:rPr>
                <a:t>検討</a:t>
              </a:r>
            </a:p>
          </p:txBody>
        </p:sp>
      </p:grpSp>
      <p:pic>
        <p:nvPicPr>
          <p:cNvPr id="19" name="図 18">
            <a:extLst>
              <a:ext uri="{FF2B5EF4-FFF2-40B4-BE49-F238E27FC236}">
                <a16:creationId xmlns:a16="http://schemas.microsoft.com/office/drawing/2014/main" id="{90CE4346-3B8D-43CA-BCAA-7361C965D020}"/>
              </a:ext>
            </a:extLst>
          </p:cNvPr>
          <p:cNvPicPr/>
          <p:nvPr/>
        </p:nvPicPr>
        <p:blipFill rotWithShape="1">
          <a:blip r:embed="rId2">
            <a:extLst>
              <a:ext uri="{28A0092B-C50C-407E-A947-70E740481C1C}">
                <a14:useLocalDpi xmlns:a14="http://schemas.microsoft.com/office/drawing/2010/main" val="0"/>
              </a:ext>
            </a:extLst>
          </a:blip>
          <a:srcRect/>
          <a:stretch/>
        </p:blipFill>
        <p:spPr>
          <a:xfrm>
            <a:off x="4952999" y="1020835"/>
            <a:ext cx="4776627" cy="4402278"/>
          </a:xfrm>
          <a:prstGeom prst="rect">
            <a:avLst/>
          </a:prstGeom>
        </p:spPr>
      </p:pic>
    </p:spTree>
    <p:extLst>
      <p:ext uri="{BB962C8B-B14F-4D97-AF65-F5344CB8AC3E}">
        <p14:creationId xmlns:p14="http://schemas.microsoft.com/office/powerpoint/2010/main" val="1582801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ADEF10C8-D822-4AA5-BF48-6572A320199F}"/>
              </a:ext>
            </a:extLst>
          </p:cNvPr>
          <p:cNvSpPr/>
          <p:nvPr/>
        </p:nvSpPr>
        <p:spPr>
          <a:xfrm>
            <a:off x="5365180" y="1275318"/>
            <a:ext cx="3321964" cy="532892"/>
          </a:xfrm>
          <a:prstGeom prst="rect">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sz="2400" b="1" dirty="0">
                <a:solidFill>
                  <a:schemeClr val="bg1"/>
                </a:solidFill>
              </a:rPr>
              <a:t>車椅子の各部位名称</a:t>
            </a:r>
          </a:p>
        </p:txBody>
      </p:sp>
      <p:sp>
        <p:nvSpPr>
          <p:cNvPr id="45" name="正方形/長方形 44">
            <a:extLst>
              <a:ext uri="{FF2B5EF4-FFF2-40B4-BE49-F238E27FC236}">
                <a16:creationId xmlns:a16="http://schemas.microsoft.com/office/drawing/2014/main" id="{5D358124-6D1E-43D4-881D-A8EB2034B0AE}"/>
              </a:ext>
            </a:extLst>
          </p:cNvPr>
          <p:cNvSpPr/>
          <p:nvPr/>
        </p:nvSpPr>
        <p:spPr>
          <a:xfrm>
            <a:off x="657659" y="1286379"/>
            <a:ext cx="3420000" cy="532893"/>
          </a:xfrm>
          <a:prstGeom prst="rect">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sz="2400" b="1" dirty="0">
                <a:solidFill>
                  <a:schemeClr val="bg1"/>
                </a:solidFill>
              </a:rPr>
              <a:t>椅子の各部位名称</a:t>
            </a:r>
          </a:p>
        </p:txBody>
      </p:sp>
      <p:sp>
        <p:nvSpPr>
          <p:cNvPr id="46" name="タイトル 1">
            <a:extLst>
              <a:ext uri="{FF2B5EF4-FFF2-40B4-BE49-F238E27FC236}">
                <a16:creationId xmlns:a16="http://schemas.microsoft.com/office/drawing/2014/main" id="{2FF33913-3258-4763-BAA9-1FC4AB923123}"/>
              </a:ext>
            </a:extLst>
          </p:cNvPr>
          <p:cNvSpPr>
            <a:spLocks noGrp="1"/>
          </p:cNvSpPr>
          <p:nvPr>
            <p:ph type="title"/>
          </p:nvPr>
        </p:nvSpPr>
        <p:spPr>
          <a:xfrm>
            <a:off x="199556" y="116632"/>
            <a:ext cx="9505949" cy="369332"/>
          </a:xfrm>
        </p:spPr>
        <p:txBody>
          <a:bodyPr/>
          <a:lstStyle/>
          <a:p>
            <a:r>
              <a:rPr lang="ja-JP" altLang="en-US" dirty="0"/>
              <a:t>椅子や車椅子の各部名称の理解</a:t>
            </a:r>
            <a:endParaRPr kumimoji="1" lang="ja-JP" altLang="en-US" dirty="0"/>
          </a:p>
        </p:txBody>
      </p:sp>
      <p:sp>
        <p:nvSpPr>
          <p:cNvPr id="14" name="テキスト プレースホルダー 2">
            <a:extLst>
              <a:ext uri="{FF2B5EF4-FFF2-40B4-BE49-F238E27FC236}">
                <a16:creationId xmlns:a16="http://schemas.microsoft.com/office/drawing/2014/main" id="{42586CC6-F4AB-4CA0-9C67-08B18DA99C21}"/>
              </a:ext>
            </a:extLst>
          </p:cNvPr>
          <p:cNvSpPr txBox="1">
            <a:spLocks/>
          </p:cNvSpPr>
          <p:nvPr/>
        </p:nvSpPr>
        <p:spPr>
          <a:xfrm>
            <a:off x="202630" y="575325"/>
            <a:ext cx="9505950" cy="565212"/>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lvl="0" indent="-285750">
              <a:defRPr/>
            </a:pPr>
            <a:r>
              <a:rPr lang="ja-JP" altLang="en-US" sz="2000" dirty="0"/>
              <a:t>シーティングを実施する上で、椅子や車椅子等の各部の名称を理解しておくことも重要です。</a:t>
            </a:r>
          </a:p>
        </p:txBody>
      </p:sp>
      <p:pic>
        <p:nvPicPr>
          <p:cNvPr id="49" name="id-A1888D9D-E515-4692-90D2-772040110F7C">
            <a:extLst>
              <a:ext uri="{FF2B5EF4-FFF2-40B4-BE49-F238E27FC236}">
                <a16:creationId xmlns:a16="http://schemas.microsoft.com/office/drawing/2014/main" id="{018CCD02-9C08-49BB-9561-5BA835BFED2B}"/>
              </a:ext>
            </a:extLst>
          </p:cNvPr>
          <p:cNvPicPr/>
          <p:nvPr/>
        </p:nvPicPr>
        <p:blipFill rotWithShape="1">
          <a:blip r:embed="rId2">
            <a:extLst>
              <a:ext uri="{28A0092B-C50C-407E-A947-70E740481C1C}">
                <a14:useLocalDpi xmlns:a14="http://schemas.microsoft.com/office/drawing/2010/main" val="0"/>
              </a:ext>
            </a:extLst>
          </a:blip>
          <a:srcRect/>
          <a:stretch/>
        </p:blipFill>
        <p:spPr bwMode="auto">
          <a:xfrm>
            <a:off x="657658" y="1872611"/>
            <a:ext cx="3420000" cy="3421727"/>
          </a:xfrm>
          <a:prstGeom prst="rect">
            <a:avLst/>
          </a:prstGeom>
          <a:noFill/>
          <a:ln>
            <a:noFill/>
          </a:ln>
        </p:spPr>
      </p:pic>
      <p:sp>
        <p:nvSpPr>
          <p:cNvPr id="50" name="楕円 49">
            <a:extLst>
              <a:ext uri="{FF2B5EF4-FFF2-40B4-BE49-F238E27FC236}">
                <a16:creationId xmlns:a16="http://schemas.microsoft.com/office/drawing/2014/main" id="{15F590FF-9DFE-4E8B-8705-9B9355F8DBD0}"/>
              </a:ext>
            </a:extLst>
          </p:cNvPr>
          <p:cNvSpPr>
            <a:spLocks noChangeAspect="1"/>
          </p:cNvSpPr>
          <p:nvPr/>
        </p:nvSpPr>
        <p:spPr>
          <a:xfrm>
            <a:off x="2735273" y="2409075"/>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1</a:t>
            </a:r>
            <a:endParaRPr kumimoji="1" lang="ja-JP" altLang="en-US" sz="1200" b="1" dirty="0">
              <a:solidFill>
                <a:schemeClr val="bg1"/>
              </a:solidFill>
            </a:endParaRPr>
          </a:p>
        </p:txBody>
      </p:sp>
      <p:sp>
        <p:nvSpPr>
          <p:cNvPr id="51" name="楕円 50">
            <a:extLst>
              <a:ext uri="{FF2B5EF4-FFF2-40B4-BE49-F238E27FC236}">
                <a16:creationId xmlns:a16="http://schemas.microsoft.com/office/drawing/2014/main" id="{16DC917E-57D7-4DD5-8D36-31B2A730D373}"/>
              </a:ext>
            </a:extLst>
          </p:cNvPr>
          <p:cNvSpPr>
            <a:spLocks noChangeAspect="1"/>
          </p:cNvSpPr>
          <p:nvPr/>
        </p:nvSpPr>
        <p:spPr>
          <a:xfrm>
            <a:off x="1173781" y="2695991"/>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2</a:t>
            </a:r>
            <a:endParaRPr kumimoji="1" lang="ja-JP" altLang="en-US" sz="1200" b="1" dirty="0">
              <a:solidFill>
                <a:schemeClr val="bg1"/>
              </a:solidFill>
            </a:endParaRPr>
          </a:p>
        </p:txBody>
      </p:sp>
      <p:sp>
        <p:nvSpPr>
          <p:cNvPr id="52" name="楕円 51">
            <a:extLst>
              <a:ext uri="{FF2B5EF4-FFF2-40B4-BE49-F238E27FC236}">
                <a16:creationId xmlns:a16="http://schemas.microsoft.com/office/drawing/2014/main" id="{32D88767-6FA9-475F-9BBC-989DCC36D415}"/>
              </a:ext>
            </a:extLst>
          </p:cNvPr>
          <p:cNvSpPr>
            <a:spLocks noChangeAspect="1"/>
          </p:cNvSpPr>
          <p:nvPr/>
        </p:nvSpPr>
        <p:spPr>
          <a:xfrm>
            <a:off x="1088484" y="3670366"/>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3</a:t>
            </a:r>
            <a:endParaRPr kumimoji="1" lang="ja-JP" altLang="en-US" sz="1200" b="1" dirty="0">
              <a:solidFill>
                <a:schemeClr val="bg1"/>
              </a:solidFill>
            </a:endParaRPr>
          </a:p>
        </p:txBody>
      </p:sp>
      <p:sp>
        <p:nvSpPr>
          <p:cNvPr id="53" name="楕円 52">
            <a:extLst>
              <a:ext uri="{FF2B5EF4-FFF2-40B4-BE49-F238E27FC236}">
                <a16:creationId xmlns:a16="http://schemas.microsoft.com/office/drawing/2014/main" id="{BFEB3B61-A951-41A8-B93F-D1DC94B0D380}"/>
              </a:ext>
            </a:extLst>
          </p:cNvPr>
          <p:cNvSpPr>
            <a:spLocks noChangeAspect="1"/>
          </p:cNvSpPr>
          <p:nvPr/>
        </p:nvSpPr>
        <p:spPr>
          <a:xfrm>
            <a:off x="2364648" y="4477953"/>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5</a:t>
            </a:r>
            <a:endParaRPr kumimoji="1" lang="ja-JP" altLang="en-US" sz="1200" b="1" dirty="0">
              <a:solidFill>
                <a:schemeClr val="bg1"/>
              </a:solidFill>
            </a:endParaRPr>
          </a:p>
        </p:txBody>
      </p:sp>
      <p:cxnSp>
        <p:nvCxnSpPr>
          <p:cNvPr id="54" name="直線コネクタ 53">
            <a:extLst>
              <a:ext uri="{FF2B5EF4-FFF2-40B4-BE49-F238E27FC236}">
                <a16:creationId xmlns:a16="http://schemas.microsoft.com/office/drawing/2014/main" id="{132C2303-39E2-44FC-BBCD-8328CCA7B5FE}"/>
              </a:ext>
            </a:extLst>
          </p:cNvPr>
          <p:cNvCxnSpPr>
            <a:cxnSpLocks/>
            <a:endCxn id="53" idx="7"/>
          </p:cNvCxnSpPr>
          <p:nvPr/>
        </p:nvCxnSpPr>
        <p:spPr>
          <a:xfrm flipH="1">
            <a:off x="2641199" y="4221267"/>
            <a:ext cx="47449" cy="304135"/>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5EB9B732-444C-46F8-9DAB-43AB8AD93F16}"/>
              </a:ext>
            </a:extLst>
          </p:cNvPr>
          <p:cNvCxnSpPr>
            <a:cxnSpLocks/>
          </p:cNvCxnSpPr>
          <p:nvPr/>
        </p:nvCxnSpPr>
        <p:spPr>
          <a:xfrm flipV="1">
            <a:off x="1412484" y="3755947"/>
            <a:ext cx="253341" cy="55363"/>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68FBCE0-CD1F-493E-9001-498F4F06D3AC}"/>
              </a:ext>
            </a:extLst>
          </p:cNvPr>
          <p:cNvCxnSpPr>
            <a:cxnSpLocks/>
          </p:cNvCxnSpPr>
          <p:nvPr/>
        </p:nvCxnSpPr>
        <p:spPr>
          <a:xfrm>
            <a:off x="1497781" y="2861535"/>
            <a:ext cx="336089" cy="6098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7CB642DB-3DC5-424B-8A0D-4815ABAD3DA9}"/>
              </a:ext>
            </a:extLst>
          </p:cNvPr>
          <p:cNvCxnSpPr>
            <a:cxnSpLocks/>
            <a:endCxn id="53" idx="7"/>
          </p:cNvCxnSpPr>
          <p:nvPr/>
        </p:nvCxnSpPr>
        <p:spPr>
          <a:xfrm flipH="1">
            <a:off x="2641199" y="4477953"/>
            <a:ext cx="344964" cy="47449"/>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6138633B-7AE6-4804-862C-02805D00D26B}"/>
              </a:ext>
            </a:extLst>
          </p:cNvPr>
          <p:cNvCxnSpPr>
            <a:cxnSpLocks/>
          </p:cNvCxnSpPr>
          <p:nvPr/>
        </p:nvCxnSpPr>
        <p:spPr>
          <a:xfrm>
            <a:off x="1503905" y="2879783"/>
            <a:ext cx="329965" cy="299444"/>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59" name="楕円 58">
            <a:extLst>
              <a:ext uri="{FF2B5EF4-FFF2-40B4-BE49-F238E27FC236}">
                <a16:creationId xmlns:a16="http://schemas.microsoft.com/office/drawing/2014/main" id="{22CB9F12-651F-4182-8C5A-9A15403EDB90}"/>
              </a:ext>
            </a:extLst>
          </p:cNvPr>
          <p:cNvSpPr>
            <a:spLocks noChangeAspect="1"/>
          </p:cNvSpPr>
          <p:nvPr/>
        </p:nvSpPr>
        <p:spPr>
          <a:xfrm>
            <a:off x="1243504" y="4644742"/>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4</a:t>
            </a:r>
            <a:endParaRPr kumimoji="1" lang="ja-JP" altLang="en-US" sz="1200" b="1" dirty="0">
              <a:solidFill>
                <a:schemeClr val="bg1"/>
              </a:solidFill>
            </a:endParaRPr>
          </a:p>
        </p:txBody>
      </p:sp>
      <p:cxnSp>
        <p:nvCxnSpPr>
          <p:cNvPr id="60" name="直線コネクタ 59">
            <a:extLst>
              <a:ext uri="{FF2B5EF4-FFF2-40B4-BE49-F238E27FC236}">
                <a16:creationId xmlns:a16="http://schemas.microsoft.com/office/drawing/2014/main" id="{1C744F97-5886-4E99-9A86-BE741066B005}"/>
              </a:ext>
            </a:extLst>
          </p:cNvPr>
          <p:cNvCxnSpPr>
            <a:cxnSpLocks/>
            <a:endCxn id="59" idx="7"/>
          </p:cNvCxnSpPr>
          <p:nvPr/>
        </p:nvCxnSpPr>
        <p:spPr>
          <a:xfrm flipH="1">
            <a:off x="1520055" y="4359200"/>
            <a:ext cx="145770" cy="332991"/>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26E5F438-680E-4FF1-96A9-10828A68C570}"/>
              </a:ext>
            </a:extLst>
          </p:cNvPr>
          <p:cNvCxnSpPr>
            <a:cxnSpLocks/>
            <a:endCxn id="59" idx="7"/>
          </p:cNvCxnSpPr>
          <p:nvPr/>
        </p:nvCxnSpPr>
        <p:spPr>
          <a:xfrm flipH="1" flipV="1">
            <a:off x="1520055" y="4692191"/>
            <a:ext cx="331438" cy="19442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63" name="id-7823F70E-EDCD-42B8-8FBC-E8D393C0B2B1">
            <a:extLst>
              <a:ext uri="{FF2B5EF4-FFF2-40B4-BE49-F238E27FC236}">
                <a16:creationId xmlns:a16="http://schemas.microsoft.com/office/drawing/2014/main" id="{0D011C71-BFF0-48DB-BF80-200AABDA3AD3}"/>
              </a:ext>
            </a:extLst>
          </p:cNvPr>
          <p:cNvPicPr/>
          <p:nvPr/>
        </p:nvPicPr>
        <p:blipFill rotWithShape="1">
          <a:blip r:embed="rId3">
            <a:extLst>
              <a:ext uri="{28A0092B-C50C-407E-A947-70E740481C1C}">
                <a14:useLocalDpi xmlns:a14="http://schemas.microsoft.com/office/drawing/2010/main" val="0"/>
              </a:ext>
            </a:extLst>
          </a:blip>
          <a:srcRect l="-2069"/>
          <a:stretch/>
        </p:blipFill>
        <p:spPr bwMode="auto">
          <a:xfrm>
            <a:off x="5291224" y="1872611"/>
            <a:ext cx="3487199" cy="3421727"/>
          </a:xfrm>
          <a:prstGeom prst="rect">
            <a:avLst/>
          </a:prstGeom>
          <a:noFill/>
          <a:ln>
            <a:noFill/>
          </a:ln>
        </p:spPr>
      </p:pic>
      <p:sp>
        <p:nvSpPr>
          <p:cNvPr id="64" name="楕円 63">
            <a:extLst>
              <a:ext uri="{FF2B5EF4-FFF2-40B4-BE49-F238E27FC236}">
                <a16:creationId xmlns:a16="http://schemas.microsoft.com/office/drawing/2014/main" id="{DA8C89A8-8DBD-4D83-BF3D-B831CEA57CA2}"/>
              </a:ext>
            </a:extLst>
          </p:cNvPr>
          <p:cNvSpPr>
            <a:spLocks noChangeAspect="1"/>
          </p:cNvSpPr>
          <p:nvPr/>
        </p:nvSpPr>
        <p:spPr>
          <a:xfrm>
            <a:off x="5550546" y="2993252"/>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1</a:t>
            </a:r>
            <a:endParaRPr kumimoji="1" lang="ja-JP" altLang="en-US" sz="1200" b="1" dirty="0">
              <a:solidFill>
                <a:schemeClr val="bg1"/>
              </a:solidFill>
            </a:endParaRPr>
          </a:p>
        </p:txBody>
      </p:sp>
      <p:cxnSp>
        <p:nvCxnSpPr>
          <p:cNvPr id="65" name="直線コネクタ 64">
            <a:extLst>
              <a:ext uri="{FF2B5EF4-FFF2-40B4-BE49-F238E27FC236}">
                <a16:creationId xmlns:a16="http://schemas.microsoft.com/office/drawing/2014/main" id="{666EBBC5-4EB6-4627-B67F-BA66F3FFA967}"/>
              </a:ext>
            </a:extLst>
          </p:cNvPr>
          <p:cNvCxnSpPr>
            <a:cxnSpLocks/>
            <a:stCxn id="64" idx="6"/>
          </p:cNvCxnSpPr>
          <p:nvPr/>
        </p:nvCxnSpPr>
        <p:spPr>
          <a:xfrm>
            <a:off x="5874546" y="3155252"/>
            <a:ext cx="162000" cy="16200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6" name="楕円 65">
            <a:extLst>
              <a:ext uri="{FF2B5EF4-FFF2-40B4-BE49-F238E27FC236}">
                <a16:creationId xmlns:a16="http://schemas.microsoft.com/office/drawing/2014/main" id="{F8D511A1-D475-427C-9565-930FEF236C04}"/>
              </a:ext>
            </a:extLst>
          </p:cNvPr>
          <p:cNvSpPr>
            <a:spLocks noChangeAspect="1"/>
          </p:cNvSpPr>
          <p:nvPr/>
        </p:nvSpPr>
        <p:spPr>
          <a:xfrm>
            <a:off x="7771708" y="2608260"/>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2</a:t>
            </a:r>
            <a:endParaRPr kumimoji="1" lang="ja-JP" altLang="en-US" sz="1200" b="1" dirty="0">
              <a:solidFill>
                <a:schemeClr val="bg1"/>
              </a:solidFill>
            </a:endParaRPr>
          </a:p>
        </p:txBody>
      </p:sp>
      <p:cxnSp>
        <p:nvCxnSpPr>
          <p:cNvPr id="67" name="直線コネクタ 66">
            <a:extLst>
              <a:ext uri="{FF2B5EF4-FFF2-40B4-BE49-F238E27FC236}">
                <a16:creationId xmlns:a16="http://schemas.microsoft.com/office/drawing/2014/main" id="{905DAB46-92B9-4441-B02F-FBB3C190DC6C}"/>
              </a:ext>
            </a:extLst>
          </p:cNvPr>
          <p:cNvCxnSpPr>
            <a:cxnSpLocks/>
            <a:endCxn id="66" idx="1"/>
          </p:cNvCxnSpPr>
          <p:nvPr/>
        </p:nvCxnSpPr>
        <p:spPr>
          <a:xfrm>
            <a:off x="7436136" y="2527260"/>
            <a:ext cx="383021" cy="128449"/>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8" name="楕円 67">
            <a:extLst>
              <a:ext uri="{FF2B5EF4-FFF2-40B4-BE49-F238E27FC236}">
                <a16:creationId xmlns:a16="http://schemas.microsoft.com/office/drawing/2014/main" id="{C1E21D1C-4046-43FB-939C-967C6D3CB583}"/>
              </a:ext>
            </a:extLst>
          </p:cNvPr>
          <p:cNvSpPr>
            <a:spLocks noChangeAspect="1"/>
          </p:cNvSpPr>
          <p:nvPr/>
        </p:nvSpPr>
        <p:spPr>
          <a:xfrm>
            <a:off x="5456459" y="4832628"/>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3</a:t>
            </a:r>
            <a:endParaRPr kumimoji="1" lang="ja-JP" altLang="en-US" sz="1200" b="1" dirty="0">
              <a:solidFill>
                <a:schemeClr val="bg1"/>
              </a:solidFill>
            </a:endParaRPr>
          </a:p>
        </p:txBody>
      </p:sp>
      <p:cxnSp>
        <p:nvCxnSpPr>
          <p:cNvPr id="69" name="直線コネクタ 68">
            <a:extLst>
              <a:ext uri="{FF2B5EF4-FFF2-40B4-BE49-F238E27FC236}">
                <a16:creationId xmlns:a16="http://schemas.microsoft.com/office/drawing/2014/main" id="{06DE34AC-6A75-44FB-B12B-AD2ACA4C2274}"/>
              </a:ext>
            </a:extLst>
          </p:cNvPr>
          <p:cNvCxnSpPr>
            <a:cxnSpLocks/>
          </p:cNvCxnSpPr>
          <p:nvPr/>
        </p:nvCxnSpPr>
        <p:spPr>
          <a:xfrm>
            <a:off x="5712546" y="4556077"/>
            <a:ext cx="0" cy="3048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0" name="楕円 69">
            <a:extLst>
              <a:ext uri="{FF2B5EF4-FFF2-40B4-BE49-F238E27FC236}">
                <a16:creationId xmlns:a16="http://schemas.microsoft.com/office/drawing/2014/main" id="{13B1CC2B-D97C-4CAB-BA1E-B313388C637F}"/>
              </a:ext>
            </a:extLst>
          </p:cNvPr>
          <p:cNvSpPr>
            <a:spLocks noChangeAspect="1"/>
          </p:cNvSpPr>
          <p:nvPr/>
        </p:nvSpPr>
        <p:spPr>
          <a:xfrm>
            <a:off x="5944269" y="2241010"/>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5</a:t>
            </a:r>
            <a:endParaRPr kumimoji="1" lang="ja-JP" altLang="en-US" sz="1200" b="1" dirty="0">
              <a:solidFill>
                <a:schemeClr val="bg1"/>
              </a:solidFill>
            </a:endParaRPr>
          </a:p>
        </p:txBody>
      </p:sp>
      <p:cxnSp>
        <p:nvCxnSpPr>
          <p:cNvPr id="71" name="直線コネクタ 70">
            <a:extLst>
              <a:ext uri="{FF2B5EF4-FFF2-40B4-BE49-F238E27FC236}">
                <a16:creationId xmlns:a16="http://schemas.microsoft.com/office/drawing/2014/main" id="{274940D1-B8AB-4C17-A3BF-589998A9FD08}"/>
              </a:ext>
            </a:extLst>
          </p:cNvPr>
          <p:cNvCxnSpPr>
            <a:cxnSpLocks/>
            <a:endCxn id="70" idx="5"/>
          </p:cNvCxnSpPr>
          <p:nvPr/>
        </p:nvCxnSpPr>
        <p:spPr>
          <a:xfrm flipH="1" flipV="1">
            <a:off x="6220820" y="2517561"/>
            <a:ext cx="231140" cy="149554"/>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2" name="楕円 71">
            <a:extLst>
              <a:ext uri="{FF2B5EF4-FFF2-40B4-BE49-F238E27FC236}">
                <a16:creationId xmlns:a16="http://schemas.microsoft.com/office/drawing/2014/main" id="{DDA4D5C3-D65F-49CF-AD69-B3B8C1757FB8}"/>
              </a:ext>
            </a:extLst>
          </p:cNvPr>
          <p:cNvSpPr>
            <a:spLocks noChangeAspect="1"/>
          </p:cNvSpPr>
          <p:nvPr/>
        </p:nvSpPr>
        <p:spPr>
          <a:xfrm>
            <a:off x="6515583" y="4860894"/>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4</a:t>
            </a:r>
            <a:endParaRPr kumimoji="1" lang="ja-JP" altLang="en-US" sz="1200" b="1" dirty="0">
              <a:solidFill>
                <a:schemeClr val="bg1"/>
              </a:solidFill>
            </a:endParaRPr>
          </a:p>
        </p:txBody>
      </p:sp>
      <p:cxnSp>
        <p:nvCxnSpPr>
          <p:cNvPr id="73" name="直線コネクタ 72">
            <a:extLst>
              <a:ext uri="{FF2B5EF4-FFF2-40B4-BE49-F238E27FC236}">
                <a16:creationId xmlns:a16="http://schemas.microsoft.com/office/drawing/2014/main" id="{4A411C2F-97E2-40E3-9381-8711F19E7FDD}"/>
              </a:ext>
            </a:extLst>
          </p:cNvPr>
          <p:cNvCxnSpPr>
            <a:cxnSpLocks/>
            <a:endCxn id="72" idx="1"/>
          </p:cNvCxnSpPr>
          <p:nvPr/>
        </p:nvCxnSpPr>
        <p:spPr>
          <a:xfrm>
            <a:off x="6346064" y="4689427"/>
            <a:ext cx="216968" cy="218916"/>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4" name="楕円 73">
            <a:extLst>
              <a:ext uri="{FF2B5EF4-FFF2-40B4-BE49-F238E27FC236}">
                <a16:creationId xmlns:a16="http://schemas.microsoft.com/office/drawing/2014/main" id="{EF9B57F9-705B-4660-9678-56D31E825A10}"/>
              </a:ext>
            </a:extLst>
          </p:cNvPr>
          <p:cNvSpPr>
            <a:spLocks noChangeAspect="1"/>
          </p:cNvSpPr>
          <p:nvPr/>
        </p:nvSpPr>
        <p:spPr>
          <a:xfrm>
            <a:off x="7945893" y="4346628"/>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6</a:t>
            </a:r>
            <a:endParaRPr kumimoji="1" lang="ja-JP" altLang="en-US" sz="1200" b="1" dirty="0">
              <a:solidFill>
                <a:schemeClr val="bg1"/>
              </a:solidFill>
            </a:endParaRPr>
          </a:p>
        </p:txBody>
      </p:sp>
      <p:cxnSp>
        <p:nvCxnSpPr>
          <p:cNvPr id="75" name="直線コネクタ 74">
            <a:extLst>
              <a:ext uri="{FF2B5EF4-FFF2-40B4-BE49-F238E27FC236}">
                <a16:creationId xmlns:a16="http://schemas.microsoft.com/office/drawing/2014/main" id="{CB517D6D-465A-4209-B43E-B85B9E83B60F}"/>
              </a:ext>
            </a:extLst>
          </p:cNvPr>
          <p:cNvCxnSpPr>
            <a:cxnSpLocks/>
            <a:endCxn id="74" idx="1"/>
          </p:cNvCxnSpPr>
          <p:nvPr/>
        </p:nvCxnSpPr>
        <p:spPr>
          <a:xfrm>
            <a:off x="7610321" y="4265628"/>
            <a:ext cx="383021" cy="128449"/>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6" name="楕円 75">
            <a:extLst>
              <a:ext uri="{FF2B5EF4-FFF2-40B4-BE49-F238E27FC236}">
                <a16:creationId xmlns:a16="http://schemas.microsoft.com/office/drawing/2014/main" id="{A42CC2AC-AE5A-4ACE-85CA-217036806617}"/>
              </a:ext>
            </a:extLst>
          </p:cNvPr>
          <p:cNvSpPr>
            <a:spLocks noChangeAspect="1"/>
          </p:cNvSpPr>
          <p:nvPr/>
        </p:nvSpPr>
        <p:spPr>
          <a:xfrm>
            <a:off x="8181941" y="3560918"/>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7</a:t>
            </a:r>
            <a:endParaRPr kumimoji="1" lang="ja-JP" altLang="en-US" sz="1200" b="1" dirty="0">
              <a:solidFill>
                <a:schemeClr val="bg1"/>
              </a:solidFill>
            </a:endParaRPr>
          </a:p>
        </p:txBody>
      </p:sp>
      <p:cxnSp>
        <p:nvCxnSpPr>
          <p:cNvPr id="77" name="直線コネクタ 76">
            <a:extLst>
              <a:ext uri="{FF2B5EF4-FFF2-40B4-BE49-F238E27FC236}">
                <a16:creationId xmlns:a16="http://schemas.microsoft.com/office/drawing/2014/main" id="{55FAD88A-04BD-4F9D-9D36-95F766591EF5}"/>
              </a:ext>
            </a:extLst>
          </p:cNvPr>
          <p:cNvCxnSpPr>
            <a:cxnSpLocks/>
            <a:endCxn id="76" idx="2"/>
          </p:cNvCxnSpPr>
          <p:nvPr/>
        </p:nvCxnSpPr>
        <p:spPr>
          <a:xfrm flipV="1">
            <a:off x="7610321" y="3722918"/>
            <a:ext cx="571620" cy="243002"/>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78" name="表 7">
            <a:extLst>
              <a:ext uri="{FF2B5EF4-FFF2-40B4-BE49-F238E27FC236}">
                <a16:creationId xmlns:a16="http://schemas.microsoft.com/office/drawing/2014/main" id="{35220B6D-40BA-4AD9-9B20-FB6045940E0D}"/>
              </a:ext>
            </a:extLst>
          </p:cNvPr>
          <p:cNvGraphicFramePr>
            <a:graphicFrameLocks noGrp="1"/>
          </p:cNvGraphicFramePr>
          <p:nvPr/>
        </p:nvGraphicFramePr>
        <p:xfrm>
          <a:off x="654649" y="5401366"/>
          <a:ext cx="3419998" cy="1112520"/>
        </p:xfrm>
        <a:graphic>
          <a:graphicData uri="http://schemas.openxmlformats.org/drawingml/2006/table">
            <a:tbl>
              <a:tblPr firstRow="1" bandRow="1"/>
              <a:tblGrid>
                <a:gridCol w="323924">
                  <a:extLst>
                    <a:ext uri="{9D8B030D-6E8A-4147-A177-3AD203B41FA5}">
                      <a16:colId xmlns:a16="http://schemas.microsoft.com/office/drawing/2014/main" val="846132433"/>
                    </a:ext>
                  </a:extLst>
                </a:gridCol>
                <a:gridCol w="1386075">
                  <a:extLst>
                    <a:ext uri="{9D8B030D-6E8A-4147-A177-3AD203B41FA5}">
                      <a16:colId xmlns:a16="http://schemas.microsoft.com/office/drawing/2014/main" val="1806204210"/>
                    </a:ext>
                  </a:extLst>
                </a:gridCol>
                <a:gridCol w="281087">
                  <a:extLst>
                    <a:ext uri="{9D8B030D-6E8A-4147-A177-3AD203B41FA5}">
                      <a16:colId xmlns:a16="http://schemas.microsoft.com/office/drawing/2014/main" val="393770526"/>
                    </a:ext>
                  </a:extLst>
                </a:gridCol>
                <a:gridCol w="1428912">
                  <a:extLst>
                    <a:ext uri="{9D8B030D-6E8A-4147-A177-3AD203B41FA5}">
                      <a16:colId xmlns:a16="http://schemas.microsoft.com/office/drawing/2014/main" val="1087630162"/>
                    </a:ext>
                  </a:extLst>
                </a:gridCol>
              </a:tblGrid>
              <a:tr h="370840">
                <a:tc>
                  <a:txBody>
                    <a:bodyPr/>
                    <a:lstStyle/>
                    <a:p>
                      <a:r>
                        <a:rPr kumimoji="1" lang="en-US" altLang="ja-JP" sz="1400" dirty="0"/>
                        <a:t>1</a:t>
                      </a:r>
                      <a:endParaRPr kumimoji="1" lang="ja-JP" altLang="en-US" sz="1400" dirty="0"/>
                    </a:p>
                  </a:txBody>
                  <a:tcPr/>
                </a:tc>
                <a:tc>
                  <a:txBody>
                    <a:bodyPr/>
                    <a:lstStyle/>
                    <a:p>
                      <a:r>
                        <a:rPr kumimoji="1" lang="ja-JP" altLang="en-US" sz="1400" dirty="0"/>
                        <a:t>背もたれ</a:t>
                      </a:r>
                    </a:p>
                  </a:txBody>
                  <a:tcPr/>
                </a:tc>
                <a:tc>
                  <a:txBody>
                    <a:bodyPr/>
                    <a:lstStyle/>
                    <a:p>
                      <a:r>
                        <a:rPr kumimoji="1" lang="en-US" altLang="ja-JP" sz="1400" dirty="0"/>
                        <a:t>4</a:t>
                      </a:r>
                      <a:endParaRPr kumimoji="1" lang="ja-JP" altLang="en-US" sz="1400" dirty="0"/>
                    </a:p>
                  </a:txBody>
                  <a:tcPr/>
                </a:tc>
                <a:tc>
                  <a:txBody>
                    <a:bodyPr/>
                    <a:lstStyle/>
                    <a:p>
                      <a:r>
                        <a:rPr kumimoji="1" lang="ja-JP" altLang="en-US" sz="1400" dirty="0"/>
                        <a:t>前脚</a:t>
                      </a:r>
                    </a:p>
                  </a:txBody>
                  <a:tcPr/>
                </a:tc>
                <a:extLst>
                  <a:ext uri="{0D108BD9-81ED-4DB2-BD59-A6C34878D82A}">
                    <a16:rowId xmlns:a16="http://schemas.microsoft.com/office/drawing/2014/main" val="3821240232"/>
                  </a:ext>
                </a:extLst>
              </a:tr>
              <a:tr h="370840">
                <a:tc>
                  <a:txBody>
                    <a:bodyPr/>
                    <a:lstStyle/>
                    <a:p>
                      <a:r>
                        <a:rPr kumimoji="1" lang="en-US" altLang="ja-JP" sz="1400" dirty="0"/>
                        <a:t>2</a:t>
                      </a:r>
                      <a:endParaRPr kumimoji="1" lang="ja-JP" altLang="en-US" sz="1400" dirty="0"/>
                    </a:p>
                  </a:txBody>
                  <a:tcPr/>
                </a:tc>
                <a:tc>
                  <a:txBody>
                    <a:bodyPr/>
                    <a:lstStyle/>
                    <a:p>
                      <a:r>
                        <a:rPr kumimoji="1" lang="ja-JP" altLang="en-US" sz="1400" dirty="0"/>
                        <a:t>アームレスト</a:t>
                      </a:r>
                    </a:p>
                  </a:txBody>
                  <a:tcPr/>
                </a:tc>
                <a:tc>
                  <a:txBody>
                    <a:bodyPr/>
                    <a:lstStyle/>
                    <a:p>
                      <a:r>
                        <a:rPr kumimoji="1" lang="en-US" altLang="ja-JP" sz="1400" dirty="0"/>
                        <a:t>5</a:t>
                      </a:r>
                      <a:endParaRPr kumimoji="1" lang="ja-JP" altLang="en-US" sz="1400" dirty="0"/>
                    </a:p>
                  </a:txBody>
                  <a:tcPr/>
                </a:tc>
                <a:tc>
                  <a:txBody>
                    <a:bodyPr/>
                    <a:lstStyle/>
                    <a:p>
                      <a:r>
                        <a:rPr kumimoji="1" lang="ja-JP" altLang="en-US" sz="1400" dirty="0"/>
                        <a:t>後脚</a:t>
                      </a:r>
                    </a:p>
                  </a:txBody>
                  <a:tcPr/>
                </a:tc>
                <a:extLst>
                  <a:ext uri="{0D108BD9-81ED-4DB2-BD59-A6C34878D82A}">
                    <a16:rowId xmlns:a16="http://schemas.microsoft.com/office/drawing/2014/main" val="232282483"/>
                  </a:ext>
                </a:extLst>
              </a:tr>
              <a:tr h="370840">
                <a:tc>
                  <a:txBody>
                    <a:bodyPr/>
                    <a:lstStyle/>
                    <a:p>
                      <a:r>
                        <a:rPr kumimoji="1" lang="en-US" altLang="ja-JP" sz="1400" dirty="0"/>
                        <a:t>3</a:t>
                      </a:r>
                      <a:endParaRPr kumimoji="1" lang="ja-JP" altLang="en-US" sz="1400" dirty="0"/>
                    </a:p>
                  </a:txBody>
                  <a:tcPr/>
                </a:tc>
                <a:tc>
                  <a:txBody>
                    <a:bodyPr/>
                    <a:lstStyle/>
                    <a:p>
                      <a:r>
                        <a:rPr kumimoji="1" lang="ja-JP" altLang="en-US" sz="1400" dirty="0"/>
                        <a:t>座面</a:t>
                      </a:r>
                    </a:p>
                  </a:txBody>
                  <a:tcPr/>
                </a:tc>
                <a:tc gridSpan="2">
                  <a:txBody>
                    <a:bodyPr/>
                    <a:lstStyle/>
                    <a:p>
                      <a:endParaRPr kumimoji="1" lang="ja-JP" altLang="en-US" sz="1400" dirty="0"/>
                    </a:p>
                  </a:txBody>
                  <a:tcPr/>
                </a:tc>
                <a:tc hMerge="1">
                  <a:txBody>
                    <a:bodyPr/>
                    <a:lstStyle/>
                    <a:p>
                      <a:endParaRPr lang="ja-JP" altLang="en-US" dirty="0"/>
                    </a:p>
                  </a:txBody>
                  <a:tcPr/>
                </a:tc>
                <a:extLst>
                  <a:ext uri="{0D108BD9-81ED-4DB2-BD59-A6C34878D82A}">
                    <a16:rowId xmlns:a16="http://schemas.microsoft.com/office/drawing/2014/main" val="1350279265"/>
                  </a:ext>
                </a:extLst>
              </a:tr>
            </a:tbl>
          </a:graphicData>
        </a:graphic>
      </p:graphicFrame>
      <p:graphicFrame>
        <p:nvGraphicFramePr>
          <p:cNvPr id="79" name="表 9">
            <a:extLst>
              <a:ext uri="{FF2B5EF4-FFF2-40B4-BE49-F238E27FC236}">
                <a16:creationId xmlns:a16="http://schemas.microsoft.com/office/drawing/2014/main" id="{1E5ADEF8-C407-497A-AABE-BD7C2B813AEA}"/>
              </a:ext>
            </a:extLst>
          </p:cNvPr>
          <p:cNvGraphicFramePr>
            <a:graphicFrameLocks noGrp="1"/>
          </p:cNvGraphicFramePr>
          <p:nvPr/>
        </p:nvGraphicFramePr>
        <p:xfrm>
          <a:off x="4994378" y="5392727"/>
          <a:ext cx="4461644" cy="1112520"/>
        </p:xfrm>
        <a:graphic>
          <a:graphicData uri="http://schemas.openxmlformats.org/drawingml/2006/table">
            <a:tbl>
              <a:tblPr firstRow="1" bandRow="1"/>
              <a:tblGrid>
                <a:gridCol w="335073">
                  <a:extLst>
                    <a:ext uri="{9D8B030D-6E8A-4147-A177-3AD203B41FA5}">
                      <a16:colId xmlns:a16="http://schemas.microsoft.com/office/drawing/2014/main" val="7232444"/>
                    </a:ext>
                  </a:extLst>
                </a:gridCol>
                <a:gridCol w="1152142">
                  <a:extLst>
                    <a:ext uri="{9D8B030D-6E8A-4147-A177-3AD203B41FA5}">
                      <a16:colId xmlns:a16="http://schemas.microsoft.com/office/drawing/2014/main" val="4049113272"/>
                    </a:ext>
                  </a:extLst>
                </a:gridCol>
                <a:gridCol w="334911">
                  <a:extLst>
                    <a:ext uri="{9D8B030D-6E8A-4147-A177-3AD203B41FA5}">
                      <a16:colId xmlns:a16="http://schemas.microsoft.com/office/drawing/2014/main" val="3204095873"/>
                    </a:ext>
                  </a:extLst>
                </a:gridCol>
                <a:gridCol w="1152304">
                  <a:extLst>
                    <a:ext uri="{9D8B030D-6E8A-4147-A177-3AD203B41FA5}">
                      <a16:colId xmlns:a16="http://schemas.microsoft.com/office/drawing/2014/main" val="4227656279"/>
                    </a:ext>
                  </a:extLst>
                </a:gridCol>
                <a:gridCol w="297574">
                  <a:extLst>
                    <a:ext uri="{9D8B030D-6E8A-4147-A177-3AD203B41FA5}">
                      <a16:colId xmlns:a16="http://schemas.microsoft.com/office/drawing/2014/main" val="187150890"/>
                    </a:ext>
                  </a:extLst>
                </a:gridCol>
                <a:gridCol w="1189640">
                  <a:extLst>
                    <a:ext uri="{9D8B030D-6E8A-4147-A177-3AD203B41FA5}">
                      <a16:colId xmlns:a16="http://schemas.microsoft.com/office/drawing/2014/main" val="672193169"/>
                    </a:ext>
                  </a:extLst>
                </a:gridCol>
              </a:tblGrid>
              <a:tr h="370840">
                <a:tc>
                  <a:txBody>
                    <a:bodyPr/>
                    <a:lstStyle/>
                    <a:p>
                      <a:r>
                        <a:rPr kumimoji="1" lang="en-US" altLang="ja-JP" sz="1200" dirty="0"/>
                        <a:t>1</a:t>
                      </a:r>
                      <a:endParaRPr kumimoji="1" lang="ja-JP" altLang="en-US" sz="1200" dirty="0"/>
                    </a:p>
                  </a:txBody>
                  <a:tcPr/>
                </a:tc>
                <a:tc>
                  <a:txBody>
                    <a:bodyPr/>
                    <a:lstStyle/>
                    <a:p>
                      <a:r>
                        <a:rPr kumimoji="1" lang="ja-JP" altLang="en-US" sz="1200" dirty="0"/>
                        <a:t>シート</a:t>
                      </a:r>
                    </a:p>
                  </a:txBody>
                  <a:tcPr/>
                </a:tc>
                <a:tc>
                  <a:txBody>
                    <a:bodyPr/>
                    <a:lstStyle/>
                    <a:p>
                      <a:r>
                        <a:rPr kumimoji="1" lang="en-US" altLang="ja-JP" sz="1200" dirty="0"/>
                        <a:t>4</a:t>
                      </a:r>
                      <a:endParaRPr kumimoji="1" lang="ja-JP" altLang="en-US" sz="1200" dirty="0"/>
                    </a:p>
                  </a:txBody>
                  <a:tcPr/>
                </a:tc>
                <a:tc>
                  <a:txBody>
                    <a:bodyPr/>
                    <a:lstStyle/>
                    <a:p>
                      <a:r>
                        <a:rPr kumimoji="1" lang="ja-JP" altLang="en-US" sz="1200" dirty="0"/>
                        <a:t>レッグサポート</a:t>
                      </a:r>
                    </a:p>
                  </a:txBody>
                  <a:tcPr/>
                </a:tc>
                <a:tc>
                  <a:txBody>
                    <a:bodyPr/>
                    <a:lstStyle/>
                    <a:p>
                      <a:r>
                        <a:rPr kumimoji="1" lang="en-US" altLang="ja-JP" sz="1200" dirty="0"/>
                        <a:t>7</a:t>
                      </a:r>
                      <a:endParaRPr kumimoji="1" lang="ja-JP" altLang="en-US" sz="1200" dirty="0"/>
                    </a:p>
                  </a:txBody>
                  <a:tcPr/>
                </a:tc>
                <a:tc>
                  <a:txBody>
                    <a:bodyPr/>
                    <a:lstStyle/>
                    <a:p>
                      <a:r>
                        <a:rPr kumimoji="1" lang="ja-JP" altLang="en-US" sz="1200" dirty="0"/>
                        <a:t>ティッピングレバー</a:t>
                      </a:r>
                    </a:p>
                  </a:txBody>
                  <a:tcPr/>
                </a:tc>
                <a:extLst>
                  <a:ext uri="{0D108BD9-81ED-4DB2-BD59-A6C34878D82A}">
                    <a16:rowId xmlns:a16="http://schemas.microsoft.com/office/drawing/2014/main" val="2951525803"/>
                  </a:ext>
                </a:extLst>
              </a:tr>
              <a:tr h="370840">
                <a:tc>
                  <a:txBody>
                    <a:bodyPr/>
                    <a:lstStyle/>
                    <a:p>
                      <a:r>
                        <a:rPr kumimoji="1" lang="en-US" altLang="ja-JP" sz="1200" dirty="0"/>
                        <a:t>2</a:t>
                      </a:r>
                      <a:endParaRPr kumimoji="1" lang="ja-JP" altLang="en-US" sz="1200" dirty="0"/>
                    </a:p>
                  </a:txBody>
                  <a:tcPr/>
                </a:tc>
                <a:tc>
                  <a:txBody>
                    <a:bodyPr/>
                    <a:lstStyle/>
                    <a:p>
                      <a:r>
                        <a:rPr kumimoji="1" lang="ja-JP" altLang="en-US" sz="1200" dirty="0"/>
                        <a:t>バックサポート</a:t>
                      </a:r>
                    </a:p>
                  </a:txBody>
                  <a:tcPr/>
                </a:tc>
                <a:tc>
                  <a:txBody>
                    <a:bodyPr/>
                    <a:lstStyle/>
                    <a:p>
                      <a:r>
                        <a:rPr kumimoji="1" lang="en-US" altLang="ja-JP" sz="1200" dirty="0"/>
                        <a:t>5</a:t>
                      </a:r>
                      <a:endParaRPr kumimoji="1" lang="ja-JP" altLang="en-US" sz="1200" dirty="0"/>
                    </a:p>
                  </a:txBody>
                  <a:tcPr/>
                </a:tc>
                <a:tc>
                  <a:txBody>
                    <a:bodyPr/>
                    <a:lstStyle/>
                    <a:p>
                      <a:r>
                        <a:rPr kumimoji="1" lang="ja-JP" altLang="en-US" sz="1200" dirty="0"/>
                        <a:t>アームサポート</a:t>
                      </a:r>
                    </a:p>
                  </a:txBody>
                  <a:tcPr/>
                </a:tc>
                <a:tc gridSpan="2">
                  <a:txBody>
                    <a:bodyPr/>
                    <a:lstStyle/>
                    <a:p>
                      <a:endParaRPr kumimoji="1" lang="ja-JP" altLang="en-US" sz="1200" dirty="0"/>
                    </a:p>
                  </a:txBody>
                  <a:tcPr/>
                </a:tc>
                <a:tc hMerge="1">
                  <a:txBody>
                    <a:bodyPr/>
                    <a:lstStyle/>
                    <a:p>
                      <a:endParaRPr kumimoji="1" lang="ja-JP" altLang="en-US" sz="1200" dirty="0"/>
                    </a:p>
                  </a:txBody>
                  <a:tcPr/>
                </a:tc>
                <a:extLst>
                  <a:ext uri="{0D108BD9-81ED-4DB2-BD59-A6C34878D82A}">
                    <a16:rowId xmlns:a16="http://schemas.microsoft.com/office/drawing/2014/main" val="2814963208"/>
                  </a:ext>
                </a:extLst>
              </a:tr>
              <a:tr h="370840">
                <a:tc>
                  <a:txBody>
                    <a:bodyPr/>
                    <a:lstStyle/>
                    <a:p>
                      <a:r>
                        <a:rPr kumimoji="1" lang="en-US" altLang="ja-JP" sz="1200" dirty="0"/>
                        <a:t>3</a:t>
                      </a:r>
                      <a:endParaRPr kumimoji="1" lang="ja-JP" altLang="en-US" sz="1200" dirty="0"/>
                    </a:p>
                  </a:txBody>
                  <a:tcPr/>
                </a:tc>
                <a:tc>
                  <a:txBody>
                    <a:bodyPr/>
                    <a:lstStyle/>
                    <a:p>
                      <a:r>
                        <a:rPr kumimoji="1" lang="ja-JP" altLang="en-US" sz="1200" dirty="0"/>
                        <a:t>フットサポート</a:t>
                      </a:r>
                    </a:p>
                  </a:txBody>
                  <a:tcPr/>
                </a:tc>
                <a:tc>
                  <a:txBody>
                    <a:bodyPr/>
                    <a:lstStyle/>
                    <a:p>
                      <a:r>
                        <a:rPr kumimoji="1" lang="en-US" altLang="ja-JP" sz="1200" dirty="0"/>
                        <a:t>6</a:t>
                      </a:r>
                      <a:endParaRPr kumimoji="1" lang="ja-JP" altLang="en-US" sz="1200" dirty="0"/>
                    </a:p>
                  </a:txBody>
                  <a:tcPr/>
                </a:tc>
                <a:tc>
                  <a:txBody>
                    <a:bodyPr/>
                    <a:lstStyle/>
                    <a:p>
                      <a:r>
                        <a:rPr kumimoji="1" lang="ja-JP" altLang="en-US" sz="1200" dirty="0"/>
                        <a:t>ハンドリム</a:t>
                      </a:r>
                    </a:p>
                  </a:txBody>
                  <a:tcPr/>
                </a:tc>
                <a:tc gridSpan="2">
                  <a:txBody>
                    <a:bodyPr/>
                    <a:lstStyle/>
                    <a:p>
                      <a:endParaRPr kumimoji="1" lang="ja-JP" altLang="en-US" sz="1200" dirty="0"/>
                    </a:p>
                  </a:txBody>
                  <a:tcPr/>
                </a:tc>
                <a:tc hMerge="1">
                  <a:txBody>
                    <a:bodyPr/>
                    <a:lstStyle/>
                    <a:p>
                      <a:endParaRPr kumimoji="1" lang="ja-JP" altLang="en-US" sz="1200" dirty="0"/>
                    </a:p>
                  </a:txBody>
                  <a:tcPr/>
                </a:tc>
                <a:extLst>
                  <a:ext uri="{0D108BD9-81ED-4DB2-BD59-A6C34878D82A}">
                    <a16:rowId xmlns:a16="http://schemas.microsoft.com/office/drawing/2014/main" val="2299661775"/>
                  </a:ext>
                </a:extLst>
              </a:tr>
            </a:tbl>
          </a:graphicData>
        </a:graphic>
      </p:graphicFrame>
      <p:grpSp>
        <p:nvGrpSpPr>
          <p:cNvPr id="36" name="グループ化 35">
            <a:extLst>
              <a:ext uri="{FF2B5EF4-FFF2-40B4-BE49-F238E27FC236}">
                <a16:creationId xmlns:a16="http://schemas.microsoft.com/office/drawing/2014/main" id="{1A68A485-DC3D-44EA-9831-F53FDA1C0181}"/>
              </a:ext>
            </a:extLst>
          </p:cNvPr>
          <p:cNvGrpSpPr/>
          <p:nvPr/>
        </p:nvGrpSpPr>
        <p:grpSpPr>
          <a:xfrm>
            <a:off x="5745088" y="44624"/>
            <a:ext cx="4140460" cy="428481"/>
            <a:chOff x="6753312" y="44624"/>
            <a:chExt cx="3132236" cy="428481"/>
          </a:xfrm>
        </p:grpSpPr>
        <p:sp>
          <p:nvSpPr>
            <p:cNvPr id="37" name="矢印: 五方向 36">
              <a:extLst>
                <a:ext uri="{FF2B5EF4-FFF2-40B4-BE49-F238E27FC236}">
                  <a16:creationId xmlns:a16="http://schemas.microsoft.com/office/drawing/2014/main" id="{D0EF8A44-EB4C-4211-A9DC-FF2AD9556C32}"/>
                </a:ext>
              </a:extLst>
            </p:cNvPr>
            <p:cNvSpPr/>
            <p:nvPr/>
          </p:nvSpPr>
          <p:spPr>
            <a:xfrm>
              <a:off x="9057568" y="44624"/>
              <a:ext cx="827980" cy="428481"/>
            </a:xfrm>
            <a:prstGeom prst="homePlate">
              <a:avLst>
                <a:gd name="adj" fmla="val 31031"/>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38" name="矢印: 五方向 37">
              <a:extLst>
                <a:ext uri="{FF2B5EF4-FFF2-40B4-BE49-F238E27FC236}">
                  <a16:creationId xmlns:a16="http://schemas.microsoft.com/office/drawing/2014/main" id="{7F6F4C41-0724-4441-8E04-52B68A20AD9F}"/>
                </a:ext>
              </a:extLst>
            </p:cNvPr>
            <p:cNvSpPr/>
            <p:nvPr/>
          </p:nvSpPr>
          <p:spPr>
            <a:xfrm>
              <a:off x="8284695" y="44624"/>
              <a:ext cx="827980" cy="428481"/>
            </a:xfrm>
            <a:prstGeom prst="homePlate">
              <a:avLst>
                <a:gd name="adj" fmla="val 34587"/>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39" name="矢印: 五方向 38">
              <a:extLst>
                <a:ext uri="{FF2B5EF4-FFF2-40B4-BE49-F238E27FC236}">
                  <a16:creationId xmlns:a16="http://schemas.microsoft.com/office/drawing/2014/main" id="{6CE23DC8-5693-4741-80B8-5D63D679C052}"/>
                </a:ext>
              </a:extLst>
            </p:cNvPr>
            <p:cNvSpPr/>
            <p:nvPr/>
          </p:nvSpPr>
          <p:spPr>
            <a:xfrm>
              <a:off x="7521006" y="44624"/>
              <a:ext cx="827980" cy="428481"/>
            </a:xfrm>
            <a:prstGeom prst="homePlate">
              <a:avLst>
                <a:gd name="adj" fmla="val 33995"/>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40" name="矢印: 五方向 39">
              <a:extLst>
                <a:ext uri="{FF2B5EF4-FFF2-40B4-BE49-F238E27FC236}">
                  <a16:creationId xmlns:a16="http://schemas.microsoft.com/office/drawing/2014/main" id="{735D8D74-D592-49AD-9228-77A7A673699C}"/>
                </a:ext>
              </a:extLst>
            </p:cNvPr>
            <p:cNvSpPr/>
            <p:nvPr/>
          </p:nvSpPr>
          <p:spPr>
            <a:xfrm>
              <a:off x="6753312" y="44624"/>
              <a:ext cx="827980" cy="428481"/>
            </a:xfrm>
            <a:prstGeom prst="homePlate">
              <a:avLst>
                <a:gd name="adj" fmla="val 3961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①</a:t>
              </a:r>
              <a:endParaRPr kumimoji="1" lang="en-US" altLang="ja-JP" sz="1200" b="1">
                <a:solidFill>
                  <a:schemeClr val="bg1"/>
                </a:solidFill>
              </a:endParaRPr>
            </a:p>
            <a:p>
              <a:pPr algn="ctr">
                <a:lnSpc>
                  <a:spcPts val="1300"/>
                </a:lnSpc>
              </a:pPr>
              <a:r>
                <a:rPr kumimoji="1" lang="ja-JP" altLang="en-US" sz="1200" b="1">
                  <a:solidFill>
                    <a:schemeClr val="bg1"/>
                  </a:solidFill>
                </a:rPr>
                <a:t>必要性</a:t>
              </a:r>
              <a:r>
                <a:rPr kumimoji="1" lang="ja-JP" altLang="en-US" sz="1200" b="1" dirty="0">
                  <a:solidFill>
                    <a:schemeClr val="bg1"/>
                  </a:solidFill>
                </a:rPr>
                <a:t>検討</a:t>
              </a:r>
            </a:p>
          </p:txBody>
        </p:sp>
      </p:grpSp>
    </p:spTree>
    <p:extLst>
      <p:ext uri="{BB962C8B-B14F-4D97-AF65-F5344CB8AC3E}">
        <p14:creationId xmlns:p14="http://schemas.microsoft.com/office/powerpoint/2010/main" val="1263520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プレースホルダー 2">
            <a:extLst>
              <a:ext uri="{FF2B5EF4-FFF2-40B4-BE49-F238E27FC236}">
                <a16:creationId xmlns:a16="http://schemas.microsoft.com/office/drawing/2014/main" id="{2AAD44DB-4582-4FC4-97A0-2EF9FB15B55D}"/>
              </a:ext>
            </a:extLst>
          </p:cNvPr>
          <p:cNvSpPr txBox="1">
            <a:spLocks/>
          </p:cNvSpPr>
          <p:nvPr/>
        </p:nvSpPr>
        <p:spPr>
          <a:xfrm>
            <a:off x="202630" y="595536"/>
            <a:ext cx="9505950" cy="565212"/>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lvl="0" indent="-285750">
              <a:defRPr/>
            </a:pPr>
            <a:r>
              <a:rPr lang="ja-JP" altLang="en-US" sz="2000" dirty="0"/>
              <a:t>椅子と車椅子は日常生活の場面に応じて使い分けることが重要です。</a:t>
            </a:r>
          </a:p>
        </p:txBody>
      </p:sp>
      <p:sp>
        <p:nvSpPr>
          <p:cNvPr id="46" name="タイトル 1">
            <a:extLst>
              <a:ext uri="{FF2B5EF4-FFF2-40B4-BE49-F238E27FC236}">
                <a16:creationId xmlns:a16="http://schemas.microsoft.com/office/drawing/2014/main" id="{2FF33913-3258-4763-BAA9-1FC4AB923123}"/>
              </a:ext>
            </a:extLst>
          </p:cNvPr>
          <p:cNvSpPr>
            <a:spLocks noGrp="1"/>
          </p:cNvSpPr>
          <p:nvPr>
            <p:ph type="title"/>
          </p:nvPr>
        </p:nvSpPr>
        <p:spPr>
          <a:xfrm>
            <a:off x="199556" y="136843"/>
            <a:ext cx="9505949" cy="369332"/>
          </a:xfrm>
        </p:spPr>
        <p:txBody>
          <a:bodyPr/>
          <a:lstStyle/>
          <a:p>
            <a:r>
              <a:rPr lang="ja-JP" altLang="en-US" dirty="0"/>
              <a:t>利用者の状態にあった椅子や車椅子等の選定・適応</a:t>
            </a:r>
            <a:endParaRPr kumimoji="1" lang="ja-JP" altLang="en-US" dirty="0"/>
          </a:p>
        </p:txBody>
      </p:sp>
      <p:sp>
        <p:nvSpPr>
          <p:cNvPr id="14" name="正方形/長方形 13">
            <a:extLst>
              <a:ext uri="{FF2B5EF4-FFF2-40B4-BE49-F238E27FC236}">
                <a16:creationId xmlns:a16="http://schemas.microsoft.com/office/drawing/2014/main" id="{6A1D1364-2040-44A5-B6DE-FF6765A07550}"/>
              </a:ext>
            </a:extLst>
          </p:cNvPr>
          <p:cNvSpPr/>
          <p:nvPr/>
        </p:nvSpPr>
        <p:spPr>
          <a:xfrm>
            <a:off x="452500" y="1664804"/>
            <a:ext cx="9001000" cy="5103987"/>
          </a:xfrm>
          <a:prstGeom prst="rect">
            <a:avLst/>
          </a:prstGeom>
          <a:solidFill>
            <a:schemeClr val="bg1">
              <a:alpha val="50196"/>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lvl="0" indent="-342900" defTabSz="914400">
              <a:lnSpc>
                <a:spcPts val="3500"/>
              </a:lnSpc>
              <a:buFont typeface="Wingdings" panose="05000000000000000000" pitchFamily="2" charset="2"/>
              <a:buChar char="n"/>
              <a:defRPr/>
            </a:pPr>
            <a:r>
              <a:rPr kumimoji="1" lang="ja-JP" altLang="en-US" sz="2400" dirty="0"/>
              <a:t>施設備品としての車椅子は移動のための用具であり、</a:t>
            </a:r>
            <a:r>
              <a:rPr kumimoji="1" lang="ja-JP" altLang="en-US" sz="2400" b="1" dirty="0">
                <a:solidFill>
                  <a:schemeClr val="accent1"/>
                </a:solidFill>
              </a:rPr>
              <a:t>「座る」ための用具としては十分な機能を備えていない場合</a:t>
            </a:r>
            <a:r>
              <a:rPr kumimoji="1" lang="ja-JP" altLang="en-US" sz="2400" dirty="0"/>
              <a:t>がある</a:t>
            </a:r>
            <a:endParaRPr kumimoji="1" lang="en-US" altLang="ja-JP" sz="2400" dirty="0"/>
          </a:p>
          <a:p>
            <a:pPr marL="342900" lvl="0" indent="-342900" defTabSz="914400">
              <a:lnSpc>
                <a:spcPts val="3500"/>
              </a:lnSpc>
              <a:buFont typeface="Wingdings" panose="05000000000000000000" pitchFamily="2" charset="2"/>
              <a:buChar char="n"/>
              <a:defRPr/>
            </a:pPr>
            <a:r>
              <a:rPr kumimoji="1" lang="ja-JP" altLang="en-US" sz="2400" dirty="0"/>
              <a:t>高齢者それぞれの</a:t>
            </a:r>
            <a:r>
              <a:rPr kumimoji="1" lang="ja-JP" altLang="en-US" sz="2400" b="1" dirty="0">
                <a:solidFill>
                  <a:schemeClr val="accent1"/>
                </a:solidFill>
              </a:rPr>
              <a:t>ニーズに応じて適切な椅子や車椅子等を考える</a:t>
            </a:r>
            <a:r>
              <a:rPr kumimoji="1" lang="ja-JP" altLang="en-US" sz="2400" dirty="0"/>
              <a:t>ことがシーティングを実施する上で重要なポイントの一つ</a:t>
            </a:r>
            <a:endParaRPr kumimoji="1" lang="en-US" altLang="ja-JP" sz="2400" dirty="0"/>
          </a:p>
        </p:txBody>
      </p:sp>
      <p:sp>
        <p:nvSpPr>
          <p:cNvPr id="15" name="正方形/長方形 14">
            <a:extLst>
              <a:ext uri="{FF2B5EF4-FFF2-40B4-BE49-F238E27FC236}">
                <a16:creationId xmlns:a16="http://schemas.microsoft.com/office/drawing/2014/main" id="{DCA68D17-AE1B-4D91-9867-D6B447174956}"/>
              </a:ext>
            </a:extLst>
          </p:cNvPr>
          <p:cNvSpPr/>
          <p:nvPr/>
        </p:nvSpPr>
        <p:spPr>
          <a:xfrm>
            <a:off x="452499" y="1178456"/>
            <a:ext cx="9000998" cy="369332"/>
          </a:xfrm>
          <a:prstGeom prst="rect">
            <a:avLst/>
          </a:prstGeom>
          <a:solidFill>
            <a:schemeClr val="accent4"/>
          </a:solidFill>
          <a:ln>
            <a:solidFill>
              <a:schemeClr val="accent4"/>
            </a:solidFill>
          </a:ln>
        </p:spPr>
        <p:txBody>
          <a:bodyPr wrap="square" rtlCol="0" anchor="ctr">
            <a:noAutofit/>
          </a:bodyPr>
          <a:lstStyle/>
          <a:p>
            <a:pPr algn="ctr">
              <a:spcAft>
                <a:spcPts val="600"/>
              </a:spcAft>
            </a:pPr>
            <a:r>
              <a:rPr lang="ja-JP" altLang="en-US" sz="2000" b="1" dirty="0">
                <a:solidFill>
                  <a:schemeClr val="bg1"/>
                </a:solidFill>
              </a:rPr>
              <a:t>利用者の状態にあった椅子や車椅子等の選定・適応のポイント</a:t>
            </a:r>
          </a:p>
        </p:txBody>
      </p:sp>
      <p:sp>
        <p:nvSpPr>
          <p:cNvPr id="12" name="四角形: 角を丸くする 11">
            <a:extLst>
              <a:ext uri="{FF2B5EF4-FFF2-40B4-BE49-F238E27FC236}">
                <a16:creationId xmlns:a16="http://schemas.microsoft.com/office/drawing/2014/main" id="{B573541F-0437-4DDA-AC77-CBB7E53C4F22}"/>
              </a:ext>
            </a:extLst>
          </p:cNvPr>
          <p:cNvSpPr/>
          <p:nvPr/>
        </p:nvSpPr>
        <p:spPr>
          <a:xfrm>
            <a:off x="596516" y="3482712"/>
            <a:ext cx="8784976" cy="1863602"/>
          </a:xfrm>
          <a:prstGeom prst="roundRect">
            <a:avLst>
              <a:gd name="adj" fmla="val 11443"/>
            </a:avLst>
          </a:prstGeom>
          <a:solidFill>
            <a:schemeClr val="accent4">
              <a:lumMod val="20000"/>
              <a:lumOff val="80000"/>
            </a:schemeClr>
          </a:solidFill>
        </p:spPr>
        <p:txBody>
          <a:bodyPr wrap="square" rtlCol="0" anchor="ctr">
            <a:noAutofit/>
          </a:bodyPr>
          <a:lstStyle/>
          <a:p>
            <a:pPr>
              <a:lnSpc>
                <a:spcPts val="2600"/>
              </a:lnSpc>
              <a:buClr>
                <a:schemeClr val="accent1">
                  <a:lumMod val="60000"/>
                  <a:lumOff val="40000"/>
                </a:schemeClr>
              </a:buClr>
              <a:buSzPct val="80000"/>
            </a:pPr>
            <a:endParaRPr lang="ja-JP" altLang="en-US" sz="2000" dirty="0"/>
          </a:p>
        </p:txBody>
      </p:sp>
      <p:sp>
        <p:nvSpPr>
          <p:cNvPr id="13" name="四角形: 角を丸くする 12">
            <a:extLst>
              <a:ext uri="{FF2B5EF4-FFF2-40B4-BE49-F238E27FC236}">
                <a16:creationId xmlns:a16="http://schemas.microsoft.com/office/drawing/2014/main" id="{B86150ED-92ED-480D-A97A-426F0D2EEF91}"/>
              </a:ext>
            </a:extLst>
          </p:cNvPr>
          <p:cNvSpPr/>
          <p:nvPr/>
        </p:nvSpPr>
        <p:spPr>
          <a:xfrm>
            <a:off x="668524" y="3429000"/>
            <a:ext cx="5400600" cy="1863602"/>
          </a:xfrm>
          <a:prstGeom prst="roundRect">
            <a:avLst/>
          </a:prstGeom>
          <a:noFill/>
        </p:spPr>
        <p:txBody>
          <a:bodyPr wrap="square" rtlCol="0" anchor="ctr">
            <a:noAutofit/>
          </a:bodyPr>
          <a:lstStyle/>
          <a:p>
            <a:pPr>
              <a:lnSpc>
                <a:spcPts val="2600"/>
              </a:lnSpc>
              <a:buClr>
                <a:schemeClr val="accent1">
                  <a:lumMod val="60000"/>
                  <a:lumOff val="40000"/>
                </a:schemeClr>
              </a:buClr>
              <a:buSzPct val="80000"/>
            </a:pPr>
            <a:r>
              <a:rPr lang="ja-JP" altLang="en-US" sz="2000" dirty="0"/>
              <a:t>＜例＞</a:t>
            </a:r>
            <a:endParaRPr lang="en-US" altLang="ja-JP" sz="2000" dirty="0"/>
          </a:p>
          <a:p>
            <a:pPr marL="342900" indent="-342900">
              <a:lnSpc>
                <a:spcPts val="2600"/>
              </a:lnSpc>
              <a:buSzPct val="80000"/>
              <a:buFont typeface="Wingdings" panose="05000000000000000000" pitchFamily="2" charset="2"/>
              <a:buChar char="ü"/>
            </a:pPr>
            <a:r>
              <a:rPr lang="ja-JP" altLang="en-US" sz="2000" dirty="0"/>
              <a:t>立位や歩行が可能な場合、食事場面やテレビを見てくつろぐ場合は椅子に座る</a:t>
            </a:r>
            <a:endParaRPr lang="en-US" altLang="ja-JP" sz="2000" dirty="0"/>
          </a:p>
          <a:p>
            <a:pPr marL="342900" indent="-342900">
              <a:lnSpc>
                <a:spcPts val="2600"/>
              </a:lnSpc>
              <a:buSzPct val="80000"/>
              <a:buFont typeface="Wingdings" panose="05000000000000000000" pitchFamily="2" charset="2"/>
              <a:buChar char="ü"/>
            </a:pPr>
            <a:r>
              <a:rPr lang="ja-JP" altLang="en-US" sz="2000" dirty="0"/>
              <a:t>歩行が困難な利用者等は、車椅子で自走したり、介助により移動する場合がある</a:t>
            </a:r>
          </a:p>
        </p:txBody>
      </p:sp>
      <p:grpSp>
        <p:nvGrpSpPr>
          <p:cNvPr id="17" name="グループ化 16">
            <a:extLst>
              <a:ext uri="{FF2B5EF4-FFF2-40B4-BE49-F238E27FC236}">
                <a16:creationId xmlns:a16="http://schemas.microsoft.com/office/drawing/2014/main" id="{E165C940-102E-4936-9E08-31C79C322E80}"/>
              </a:ext>
            </a:extLst>
          </p:cNvPr>
          <p:cNvGrpSpPr/>
          <p:nvPr/>
        </p:nvGrpSpPr>
        <p:grpSpPr>
          <a:xfrm>
            <a:off x="5745088" y="44624"/>
            <a:ext cx="4140460" cy="428481"/>
            <a:chOff x="6753312" y="44624"/>
            <a:chExt cx="3132236" cy="428481"/>
          </a:xfrm>
        </p:grpSpPr>
        <p:sp>
          <p:nvSpPr>
            <p:cNvPr id="18" name="矢印: 五方向 17">
              <a:extLst>
                <a:ext uri="{FF2B5EF4-FFF2-40B4-BE49-F238E27FC236}">
                  <a16:creationId xmlns:a16="http://schemas.microsoft.com/office/drawing/2014/main" id="{0AC462FD-485B-4FD8-8F3F-1864A172774E}"/>
                </a:ext>
              </a:extLst>
            </p:cNvPr>
            <p:cNvSpPr/>
            <p:nvPr/>
          </p:nvSpPr>
          <p:spPr>
            <a:xfrm>
              <a:off x="9057568" y="44624"/>
              <a:ext cx="827980" cy="428481"/>
            </a:xfrm>
            <a:prstGeom prst="homePlate">
              <a:avLst>
                <a:gd name="adj" fmla="val 31031"/>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19" name="矢印: 五方向 18">
              <a:extLst>
                <a:ext uri="{FF2B5EF4-FFF2-40B4-BE49-F238E27FC236}">
                  <a16:creationId xmlns:a16="http://schemas.microsoft.com/office/drawing/2014/main" id="{6C1E5D24-4815-4134-A01D-F859BA7BB84C}"/>
                </a:ext>
              </a:extLst>
            </p:cNvPr>
            <p:cNvSpPr/>
            <p:nvPr/>
          </p:nvSpPr>
          <p:spPr>
            <a:xfrm>
              <a:off x="8284695" y="44624"/>
              <a:ext cx="827980" cy="428481"/>
            </a:xfrm>
            <a:prstGeom prst="homePlate">
              <a:avLst>
                <a:gd name="adj" fmla="val 34587"/>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20" name="矢印: 五方向 19">
              <a:extLst>
                <a:ext uri="{FF2B5EF4-FFF2-40B4-BE49-F238E27FC236}">
                  <a16:creationId xmlns:a16="http://schemas.microsoft.com/office/drawing/2014/main" id="{B884648B-CB05-43DB-AA18-C202E0D6C64C}"/>
                </a:ext>
              </a:extLst>
            </p:cNvPr>
            <p:cNvSpPr/>
            <p:nvPr/>
          </p:nvSpPr>
          <p:spPr>
            <a:xfrm>
              <a:off x="7521006" y="44624"/>
              <a:ext cx="827980" cy="428481"/>
            </a:xfrm>
            <a:prstGeom prst="homePlate">
              <a:avLst>
                <a:gd name="adj" fmla="val 33995"/>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21" name="矢印: 五方向 20">
              <a:extLst>
                <a:ext uri="{FF2B5EF4-FFF2-40B4-BE49-F238E27FC236}">
                  <a16:creationId xmlns:a16="http://schemas.microsoft.com/office/drawing/2014/main" id="{1BEAB66F-432F-4C3A-A8A1-E5897691148E}"/>
                </a:ext>
              </a:extLst>
            </p:cNvPr>
            <p:cNvSpPr/>
            <p:nvPr/>
          </p:nvSpPr>
          <p:spPr>
            <a:xfrm>
              <a:off x="6753312" y="44624"/>
              <a:ext cx="827980" cy="428481"/>
            </a:xfrm>
            <a:prstGeom prst="homePlate">
              <a:avLst>
                <a:gd name="adj" fmla="val 3961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①</a:t>
              </a:r>
              <a:endParaRPr kumimoji="1" lang="en-US" altLang="ja-JP" sz="1200" b="1">
                <a:solidFill>
                  <a:schemeClr val="bg1"/>
                </a:solidFill>
              </a:endParaRPr>
            </a:p>
            <a:p>
              <a:pPr algn="ctr">
                <a:lnSpc>
                  <a:spcPts val="1300"/>
                </a:lnSpc>
              </a:pPr>
              <a:r>
                <a:rPr kumimoji="1" lang="ja-JP" altLang="en-US" sz="1200" b="1">
                  <a:solidFill>
                    <a:schemeClr val="bg1"/>
                  </a:solidFill>
                </a:rPr>
                <a:t>必要性</a:t>
              </a:r>
              <a:r>
                <a:rPr kumimoji="1" lang="ja-JP" altLang="en-US" sz="1200" b="1" dirty="0">
                  <a:solidFill>
                    <a:schemeClr val="bg1"/>
                  </a:solidFill>
                </a:rPr>
                <a:t>検討</a:t>
              </a:r>
            </a:p>
          </p:txBody>
        </p:sp>
      </p:grpSp>
      <p:sp>
        <p:nvSpPr>
          <p:cNvPr id="23" name="四角形: 角を丸くする 22">
            <a:extLst>
              <a:ext uri="{FF2B5EF4-FFF2-40B4-BE49-F238E27FC236}">
                <a16:creationId xmlns:a16="http://schemas.microsoft.com/office/drawing/2014/main" id="{7CB47897-EC6A-4A76-9402-28C34071138A}"/>
              </a:ext>
            </a:extLst>
          </p:cNvPr>
          <p:cNvSpPr/>
          <p:nvPr/>
        </p:nvSpPr>
        <p:spPr>
          <a:xfrm>
            <a:off x="596516" y="5472622"/>
            <a:ext cx="8784976" cy="1154833"/>
          </a:xfrm>
          <a:prstGeom prst="roundRect">
            <a:avLst/>
          </a:prstGeom>
          <a:solidFill>
            <a:schemeClr val="accent4">
              <a:lumMod val="40000"/>
              <a:lumOff val="60000"/>
            </a:schemeClr>
          </a:solidFill>
        </p:spPr>
        <p:txBody>
          <a:bodyPr wrap="square" rtlCol="0" anchor="ctr">
            <a:noAutofit/>
          </a:bodyPr>
          <a:lstStyle/>
          <a:p>
            <a:pPr>
              <a:lnSpc>
                <a:spcPts val="2600"/>
              </a:lnSpc>
              <a:buClr>
                <a:schemeClr val="accent1">
                  <a:lumMod val="60000"/>
                  <a:lumOff val="40000"/>
                </a:schemeClr>
              </a:buClr>
              <a:buSzPct val="80000"/>
            </a:pPr>
            <a:r>
              <a:rPr lang="ja-JP" altLang="en-US" sz="2400" b="1" dirty="0">
                <a:solidFill>
                  <a:schemeClr val="accent1"/>
                </a:solidFill>
              </a:rPr>
              <a:t>「椅子やテーブルの高さの選定」</a:t>
            </a:r>
            <a:r>
              <a:rPr lang="ja-JP" altLang="en-US" sz="2400" dirty="0"/>
              <a:t>、</a:t>
            </a:r>
            <a:r>
              <a:rPr lang="ja-JP" altLang="en-US" sz="2400" b="1" dirty="0">
                <a:solidFill>
                  <a:schemeClr val="accent1"/>
                </a:solidFill>
              </a:rPr>
              <a:t>「クッションや車椅子付属品等の検討」</a:t>
            </a:r>
            <a:r>
              <a:rPr lang="ja-JP" altLang="en-US" sz="2400" dirty="0"/>
              <a:t>、</a:t>
            </a:r>
            <a:r>
              <a:rPr lang="ja-JP" altLang="en-US" sz="2400" b="1" dirty="0">
                <a:solidFill>
                  <a:schemeClr val="accent1"/>
                </a:solidFill>
              </a:rPr>
              <a:t>「椅子や車椅子への移乗方法の検討」</a:t>
            </a:r>
            <a:r>
              <a:rPr lang="ja-JP" altLang="en-US" sz="2400" dirty="0"/>
              <a:t>については「高齢者の適切なケアとシーティングに関する手引き」第</a:t>
            </a:r>
            <a:r>
              <a:rPr lang="en-US" altLang="ja-JP" sz="2400" dirty="0"/>
              <a:t>Ⅱ</a:t>
            </a:r>
            <a:r>
              <a:rPr lang="ja-JP" altLang="en-US" sz="2400" dirty="0"/>
              <a:t>章を参照してください 。</a:t>
            </a:r>
          </a:p>
        </p:txBody>
      </p:sp>
      <p:pic>
        <p:nvPicPr>
          <p:cNvPr id="2" name="図 1">
            <a:extLst>
              <a:ext uri="{FF2B5EF4-FFF2-40B4-BE49-F238E27FC236}">
                <a16:creationId xmlns:a16="http://schemas.microsoft.com/office/drawing/2014/main" id="{109AFCE5-5A62-4A2C-87D6-FABD689DA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949" y="3600273"/>
            <a:ext cx="2565036" cy="1628479"/>
          </a:xfrm>
          <a:prstGeom prst="rect">
            <a:avLst/>
          </a:prstGeom>
        </p:spPr>
      </p:pic>
    </p:spTree>
    <p:extLst>
      <p:ext uri="{BB962C8B-B14F-4D97-AF65-F5344CB8AC3E}">
        <p14:creationId xmlns:p14="http://schemas.microsoft.com/office/powerpoint/2010/main" val="866109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61DB6D74-07F6-412E-8832-A5720336CDBA}"/>
              </a:ext>
            </a:extLst>
          </p:cNvPr>
          <p:cNvSpPr/>
          <p:nvPr/>
        </p:nvSpPr>
        <p:spPr>
          <a:xfrm>
            <a:off x="2540732" y="1232756"/>
            <a:ext cx="7092789" cy="1945873"/>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en-US" altLang="ja-JP" sz="2400" dirty="0"/>
              <a:t>PDCA</a:t>
            </a:r>
            <a:r>
              <a:rPr kumimoji="1" lang="ja-JP" altLang="en-US" sz="2400" dirty="0"/>
              <a:t>サイクルを通して当初の</a:t>
            </a:r>
            <a:r>
              <a:rPr kumimoji="1" lang="ja-JP" altLang="en-US" sz="2400" b="1" dirty="0">
                <a:solidFill>
                  <a:schemeClr val="accent1"/>
                </a:solidFill>
              </a:rPr>
              <a:t>目標を達成できた場合、その状態が継続できるよう支援</a:t>
            </a:r>
            <a:r>
              <a:rPr kumimoji="1" lang="ja-JP" altLang="en-US" sz="2400" dirty="0"/>
              <a:t>する</a:t>
            </a:r>
          </a:p>
        </p:txBody>
      </p:sp>
      <p:sp>
        <p:nvSpPr>
          <p:cNvPr id="2" name="タイトル 1">
            <a:extLst>
              <a:ext uri="{FF2B5EF4-FFF2-40B4-BE49-F238E27FC236}">
                <a16:creationId xmlns:a16="http://schemas.microsoft.com/office/drawing/2014/main" id="{E2F6388E-D271-49BC-9B3F-4121FE96F71F}"/>
              </a:ext>
            </a:extLst>
          </p:cNvPr>
          <p:cNvSpPr>
            <a:spLocks noGrp="1"/>
          </p:cNvSpPr>
          <p:nvPr>
            <p:ph type="title"/>
          </p:nvPr>
        </p:nvSpPr>
        <p:spPr>
          <a:xfrm>
            <a:off x="199556" y="136843"/>
            <a:ext cx="9505949" cy="369332"/>
          </a:xfrm>
        </p:spPr>
        <p:txBody>
          <a:bodyPr/>
          <a:lstStyle/>
          <a:p>
            <a:r>
              <a:rPr kumimoji="1" lang="ja-JP" altLang="en-US" dirty="0"/>
              <a:t>手順④「継続的な観察」のポイント</a:t>
            </a:r>
          </a:p>
        </p:txBody>
      </p:sp>
      <p:sp>
        <p:nvSpPr>
          <p:cNvPr id="88" name="テキスト プレースホルダー 2">
            <a:extLst>
              <a:ext uri="{FF2B5EF4-FFF2-40B4-BE49-F238E27FC236}">
                <a16:creationId xmlns:a16="http://schemas.microsoft.com/office/drawing/2014/main" id="{C8C13C18-8E94-414F-B696-F09C86CB1326}"/>
              </a:ext>
            </a:extLst>
          </p:cNvPr>
          <p:cNvSpPr txBox="1">
            <a:spLocks/>
          </p:cNvSpPr>
          <p:nvPr/>
        </p:nvSpPr>
        <p:spPr>
          <a:xfrm>
            <a:off x="202630" y="595536"/>
            <a:ext cx="9505950" cy="369333"/>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lvl="0" indent="-285750">
              <a:defRPr/>
            </a:pPr>
            <a:r>
              <a:rPr lang="ja-JP" altLang="en-US" sz="2000" dirty="0"/>
              <a:t>目標を達成できた場合は継続的な観察を行い、その状態が継続できるよう支援します。</a:t>
            </a:r>
          </a:p>
        </p:txBody>
      </p:sp>
      <p:sp>
        <p:nvSpPr>
          <p:cNvPr id="26" name="四角形: 角を丸くする 25">
            <a:extLst>
              <a:ext uri="{FF2B5EF4-FFF2-40B4-BE49-F238E27FC236}">
                <a16:creationId xmlns:a16="http://schemas.microsoft.com/office/drawing/2014/main" id="{7EB595F6-6D93-4AD1-9B99-A2D3F2112805}"/>
              </a:ext>
            </a:extLst>
          </p:cNvPr>
          <p:cNvSpPr/>
          <p:nvPr/>
        </p:nvSpPr>
        <p:spPr>
          <a:xfrm>
            <a:off x="199556" y="4966565"/>
            <a:ext cx="2233164" cy="147294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再び必要性を検討</a:t>
            </a:r>
          </a:p>
        </p:txBody>
      </p:sp>
      <p:sp>
        <p:nvSpPr>
          <p:cNvPr id="27" name="正方形/長方形 26">
            <a:extLst>
              <a:ext uri="{FF2B5EF4-FFF2-40B4-BE49-F238E27FC236}">
                <a16:creationId xmlns:a16="http://schemas.microsoft.com/office/drawing/2014/main" id="{1F410834-2B92-4A61-A355-A2C60C1271BD}"/>
              </a:ext>
            </a:extLst>
          </p:cNvPr>
          <p:cNvSpPr/>
          <p:nvPr/>
        </p:nvSpPr>
        <p:spPr>
          <a:xfrm>
            <a:off x="2540732" y="4966565"/>
            <a:ext cx="7092789" cy="1472943"/>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ja-JP" altLang="en-US" sz="2400" dirty="0"/>
              <a:t>常に「心身機能・構造」「活動」「参加」の向上及び尊厳ある自立した生活の保障を目指し、</a:t>
            </a:r>
            <a:r>
              <a:rPr kumimoji="1" lang="ja-JP" altLang="en-US" sz="2400" b="1" dirty="0">
                <a:solidFill>
                  <a:schemeClr val="accent1"/>
                </a:solidFill>
              </a:rPr>
              <a:t>再度手順①に戻り、新たなシーティングの実施を検討</a:t>
            </a:r>
            <a:r>
              <a:rPr kumimoji="1" lang="ja-JP" altLang="en-US" sz="2400" dirty="0"/>
              <a:t>する</a:t>
            </a:r>
          </a:p>
        </p:txBody>
      </p:sp>
      <p:sp>
        <p:nvSpPr>
          <p:cNvPr id="32" name="四角形: 角を丸くする 31">
            <a:extLst>
              <a:ext uri="{FF2B5EF4-FFF2-40B4-BE49-F238E27FC236}">
                <a16:creationId xmlns:a16="http://schemas.microsoft.com/office/drawing/2014/main" id="{39B14901-4725-4343-A530-4569158EB0BE}"/>
              </a:ext>
            </a:extLst>
          </p:cNvPr>
          <p:cNvSpPr/>
          <p:nvPr/>
        </p:nvSpPr>
        <p:spPr>
          <a:xfrm>
            <a:off x="2684748" y="2204863"/>
            <a:ext cx="6804756" cy="854209"/>
          </a:xfrm>
          <a:prstGeom prst="roundRect">
            <a:avLst/>
          </a:prstGeom>
          <a:solidFill>
            <a:schemeClr val="accent4">
              <a:lumMod val="40000"/>
              <a:lumOff val="60000"/>
            </a:schemeClr>
          </a:solidFill>
        </p:spPr>
        <p:txBody>
          <a:bodyPr wrap="square" rtlCol="0" anchor="ctr">
            <a:noAutofit/>
          </a:bodyPr>
          <a:lstStyle/>
          <a:p>
            <a:pPr>
              <a:lnSpc>
                <a:spcPts val="2600"/>
              </a:lnSpc>
              <a:buClr>
                <a:schemeClr val="accent1">
                  <a:lumMod val="60000"/>
                  <a:lumOff val="40000"/>
                </a:schemeClr>
              </a:buClr>
              <a:buSzPct val="80000"/>
            </a:pPr>
            <a:r>
              <a:rPr lang="ja-JP" altLang="en-US" sz="2000" dirty="0"/>
              <a:t>高齢者の状態は絶えず変化するため</a:t>
            </a:r>
            <a:r>
              <a:rPr lang="ja-JP" altLang="en-US" sz="2000" b="1" dirty="0">
                <a:solidFill>
                  <a:schemeClr val="accent1"/>
                </a:solidFill>
              </a:rPr>
              <a:t>新たな課題やニーズが生じる場合がある</a:t>
            </a:r>
            <a:endParaRPr lang="ja-JP" altLang="en-US" sz="2000" dirty="0"/>
          </a:p>
        </p:txBody>
      </p:sp>
      <p:sp>
        <p:nvSpPr>
          <p:cNvPr id="34" name="四角形: 角を丸くする 33">
            <a:extLst>
              <a:ext uri="{FF2B5EF4-FFF2-40B4-BE49-F238E27FC236}">
                <a16:creationId xmlns:a16="http://schemas.microsoft.com/office/drawing/2014/main" id="{CA26E4E8-8899-454D-A7AB-17493B20ACB6}"/>
              </a:ext>
            </a:extLst>
          </p:cNvPr>
          <p:cNvSpPr/>
          <p:nvPr/>
        </p:nvSpPr>
        <p:spPr>
          <a:xfrm>
            <a:off x="199556" y="1232756"/>
            <a:ext cx="2233164" cy="194267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目標達成した状態を維持</a:t>
            </a:r>
          </a:p>
        </p:txBody>
      </p:sp>
      <p:sp>
        <p:nvSpPr>
          <p:cNvPr id="36" name="四角形: 角を丸くする 35">
            <a:extLst>
              <a:ext uri="{FF2B5EF4-FFF2-40B4-BE49-F238E27FC236}">
                <a16:creationId xmlns:a16="http://schemas.microsoft.com/office/drawing/2014/main" id="{2AC02EFB-08C4-4871-B7A0-0F6367AC75BF}"/>
              </a:ext>
            </a:extLst>
          </p:cNvPr>
          <p:cNvSpPr/>
          <p:nvPr/>
        </p:nvSpPr>
        <p:spPr>
          <a:xfrm>
            <a:off x="199556" y="3324404"/>
            <a:ext cx="2233164" cy="147294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用具等の必要性を評価</a:t>
            </a:r>
          </a:p>
        </p:txBody>
      </p:sp>
      <p:sp>
        <p:nvSpPr>
          <p:cNvPr id="38" name="正方形/長方形 37">
            <a:extLst>
              <a:ext uri="{FF2B5EF4-FFF2-40B4-BE49-F238E27FC236}">
                <a16:creationId xmlns:a16="http://schemas.microsoft.com/office/drawing/2014/main" id="{11559F41-E3FF-40B6-B435-EDE37E100987}"/>
              </a:ext>
            </a:extLst>
          </p:cNvPr>
          <p:cNvSpPr/>
          <p:nvPr/>
        </p:nvSpPr>
        <p:spPr>
          <a:xfrm>
            <a:off x="2540732" y="3324404"/>
            <a:ext cx="7092789" cy="1472943"/>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ja-JP" altLang="en-US" sz="2400" dirty="0"/>
              <a:t>機能を補うために一時的に</a:t>
            </a:r>
            <a:r>
              <a:rPr kumimoji="1" lang="ja-JP" altLang="en-US" sz="2400" b="1" dirty="0">
                <a:solidFill>
                  <a:schemeClr val="accent1"/>
                </a:solidFill>
              </a:rPr>
              <a:t>用具等を使用していた場合、継続的に必要かどうかを評価</a:t>
            </a:r>
            <a:r>
              <a:rPr kumimoji="1" lang="ja-JP" altLang="en-US" sz="2400" dirty="0"/>
              <a:t>する必要がある</a:t>
            </a:r>
          </a:p>
        </p:txBody>
      </p:sp>
      <p:grpSp>
        <p:nvGrpSpPr>
          <p:cNvPr id="15" name="グループ化 14">
            <a:extLst>
              <a:ext uri="{FF2B5EF4-FFF2-40B4-BE49-F238E27FC236}">
                <a16:creationId xmlns:a16="http://schemas.microsoft.com/office/drawing/2014/main" id="{1C98851F-173E-47AE-9FAD-5F69497F6A9F}"/>
              </a:ext>
            </a:extLst>
          </p:cNvPr>
          <p:cNvGrpSpPr/>
          <p:nvPr/>
        </p:nvGrpSpPr>
        <p:grpSpPr>
          <a:xfrm>
            <a:off x="5745088" y="44624"/>
            <a:ext cx="4140460" cy="428481"/>
            <a:chOff x="6753312" y="44624"/>
            <a:chExt cx="3132236" cy="428481"/>
          </a:xfrm>
        </p:grpSpPr>
        <p:sp>
          <p:nvSpPr>
            <p:cNvPr id="16" name="矢印: 五方向 15">
              <a:extLst>
                <a:ext uri="{FF2B5EF4-FFF2-40B4-BE49-F238E27FC236}">
                  <a16:creationId xmlns:a16="http://schemas.microsoft.com/office/drawing/2014/main" id="{F8D699EB-DE98-4ABB-B79E-03CE4ED2167A}"/>
                </a:ext>
              </a:extLst>
            </p:cNvPr>
            <p:cNvSpPr/>
            <p:nvPr/>
          </p:nvSpPr>
          <p:spPr>
            <a:xfrm>
              <a:off x="9057568" y="44624"/>
              <a:ext cx="827980" cy="428481"/>
            </a:xfrm>
            <a:prstGeom prst="homePlate">
              <a:avLst>
                <a:gd name="adj" fmla="val 31031"/>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17" name="矢印: 五方向 16">
              <a:extLst>
                <a:ext uri="{FF2B5EF4-FFF2-40B4-BE49-F238E27FC236}">
                  <a16:creationId xmlns:a16="http://schemas.microsoft.com/office/drawing/2014/main" id="{B77A329E-F5A5-4EA6-A725-86BCF0A11FBB}"/>
                </a:ext>
              </a:extLst>
            </p:cNvPr>
            <p:cNvSpPr/>
            <p:nvPr/>
          </p:nvSpPr>
          <p:spPr>
            <a:xfrm>
              <a:off x="8284695" y="44624"/>
              <a:ext cx="827980" cy="428481"/>
            </a:xfrm>
            <a:prstGeom prst="homePlate">
              <a:avLst>
                <a:gd name="adj" fmla="val 3458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18" name="矢印: 五方向 17">
              <a:extLst>
                <a:ext uri="{FF2B5EF4-FFF2-40B4-BE49-F238E27FC236}">
                  <a16:creationId xmlns:a16="http://schemas.microsoft.com/office/drawing/2014/main" id="{C3791CA9-A404-4ACC-A157-69CC70D568E8}"/>
                </a:ext>
              </a:extLst>
            </p:cNvPr>
            <p:cNvSpPr/>
            <p:nvPr/>
          </p:nvSpPr>
          <p:spPr>
            <a:xfrm>
              <a:off x="7521006" y="44624"/>
              <a:ext cx="827980" cy="428481"/>
            </a:xfrm>
            <a:prstGeom prst="homePlate">
              <a:avLst>
                <a:gd name="adj" fmla="val 33995"/>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19" name="矢印: 五方向 18">
              <a:extLst>
                <a:ext uri="{FF2B5EF4-FFF2-40B4-BE49-F238E27FC236}">
                  <a16:creationId xmlns:a16="http://schemas.microsoft.com/office/drawing/2014/main" id="{B75083F2-D26E-498E-BB59-A4A89BF40ADE}"/>
                </a:ext>
              </a:extLst>
            </p:cNvPr>
            <p:cNvSpPr/>
            <p:nvPr/>
          </p:nvSpPr>
          <p:spPr>
            <a:xfrm>
              <a:off x="6753312" y="44624"/>
              <a:ext cx="827980" cy="428481"/>
            </a:xfrm>
            <a:prstGeom prst="homePlate">
              <a:avLst>
                <a:gd name="adj" fmla="val 3961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①</a:t>
              </a:r>
              <a:endParaRPr kumimoji="1" lang="en-US" altLang="ja-JP" sz="1200" b="1">
                <a:solidFill>
                  <a:schemeClr val="bg1"/>
                </a:solidFill>
              </a:endParaRPr>
            </a:p>
            <a:p>
              <a:pPr algn="ctr">
                <a:lnSpc>
                  <a:spcPts val="1300"/>
                </a:lnSpc>
              </a:pPr>
              <a:r>
                <a:rPr kumimoji="1" lang="ja-JP" altLang="en-US" sz="1200" b="1">
                  <a:solidFill>
                    <a:schemeClr val="bg1"/>
                  </a:solidFill>
                </a:rPr>
                <a:t>必要性</a:t>
              </a:r>
              <a:r>
                <a:rPr kumimoji="1" lang="ja-JP" altLang="en-US" sz="1200" b="1" dirty="0">
                  <a:solidFill>
                    <a:schemeClr val="bg1"/>
                  </a:solidFill>
                </a:rPr>
                <a:t>検討</a:t>
              </a:r>
            </a:p>
          </p:txBody>
        </p:sp>
      </p:grpSp>
    </p:spTree>
    <p:extLst>
      <p:ext uri="{BB962C8B-B14F-4D97-AF65-F5344CB8AC3E}">
        <p14:creationId xmlns:p14="http://schemas.microsoft.com/office/powerpoint/2010/main" val="391154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185408D-CEDC-4D6E-8085-A008336A9C61}"/>
              </a:ext>
            </a:extLst>
          </p:cNvPr>
          <p:cNvSpPr/>
          <p:nvPr/>
        </p:nvSpPr>
        <p:spPr>
          <a:xfrm>
            <a:off x="1001755" y="2716460"/>
            <a:ext cx="7920000" cy="1440000"/>
          </a:xfrm>
          <a:prstGeom prst="rect">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lang="ja-JP" altLang="en-US" sz="3200" b="1" dirty="0">
                <a:solidFill>
                  <a:schemeClr val="bg1"/>
                </a:solidFill>
                <a:latin typeface="Meiryo UI" panose="020B0604030504040204" pitchFamily="50" charset="-128"/>
                <a:ea typeface="Meiryo UI" panose="020B0604030504040204" pitchFamily="50" charset="-128"/>
              </a:rPr>
              <a:t>１．高齢者の座位保持における現状と課題</a:t>
            </a:r>
            <a:endParaRPr kumimoji="1" lang="ja-JP" altLang="en-US" sz="3200" b="1" dirty="0">
              <a:solidFill>
                <a:schemeClr val="bg1"/>
              </a:solidFill>
              <a:latin typeface="+mn-ea"/>
              <a:cs typeface="メイリオ" panose="020B0604030504040204" pitchFamily="50" charset="-128"/>
            </a:endParaRPr>
          </a:p>
        </p:txBody>
      </p:sp>
    </p:spTree>
    <p:extLst>
      <p:ext uri="{BB962C8B-B14F-4D97-AF65-F5344CB8AC3E}">
        <p14:creationId xmlns:p14="http://schemas.microsoft.com/office/powerpoint/2010/main" val="2264219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F6388E-D271-49BC-9B3F-4121FE96F71F}"/>
              </a:ext>
            </a:extLst>
          </p:cNvPr>
          <p:cNvSpPr>
            <a:spLocks noGrp="1"/>
          </p:cNvSpPr>
          <p:nvPr>
            <p:ph type="title"/>
          </p:nvPr>
        </p:nvSpPr>
        <p:spPr>
          <a:xfrm>
            <a:off x="199556" y="136843"/>
            <a:ext cx="9505949" cy="369332"/>
          </a:xfrm>
        </p:spPr>
        <p:txBody>
          <a:bodyPr/>
          <a:lstStyle/>
          <a:p>
            <a:r>
              <a:rPr lang="ja-JP" altLang="en-US" dirty="0"/>
              <a:t>シーティングの「</a:t>
            </a:r>
            <a:r>
              <a:rPr lang="ja-JP" altLang="ja-JP" dirty="0"/>
              <a:t>記録</a:t>
            </a:r>
            <a:r>
              <a:rPr lang="ja-JP" altLang="en-US" dirty="0"/>
              <a:t>」についてのポイント</a:t>
            </a:r>
            <a:endParaRPr kumimoji="1" lang="ja-JP" altLang="en-US" dirty="0"/>
          </a:p>
        </p:txBody>
      </p:sp>
      <p:sp>
        <p:nvSpPr>
          <p:cNvPr id="88" name="テキスト プレースホルダー 2">
            <a:extLst>
              <a:ext uri="{FF2B5EF4-FFF2-40B4-BE49-F238E27FC236}">
                <a16:creationId xmlns:a16="http://schemas.microsoft.com/office/drawing/2014/main" id="{C8C13C18-8E94-414F-B696-F09C86CB1326}"/>
              </a:ext>
            </a:extLst>
          </p:cNvPr>
          <p:cNvSpPr txBox="1">
            <a:spLocks/>
          </p:cNvSpPr>
          <p:nvPr/>
        </p:nvSpPr>
        <p:spPr>
          <a:xfrm>
            <a:off x="202630" y="595536"/>
            <a:ext cx="9505950" cy="630869"/>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lvl="0" indent="-285750">
              <a:defRPr/>
            </a:pPr>
            <a:r>
              <a:rPr lang="ja-JP" altLang="en-US" sz="2000" dirty="0"/>
              <a:t>シーティングについて記録する際のポイントは以下の通りです。</a:t>
            </a:r>
          </a:p>
        </p:txBody>
      </p:sp>
      <p:sp>
        <p:nvSpPr>
          <p:cNvPr id="37" name="正方形/長方形 36">
            <a:extLst>
              <a:ext uri="{FF2B5EF4-FFF2-40B4-BE49-F238E27FC236}">
                <a16:creationId xmlns:a16="http://schemas.microsoft.com/office/drawing/2014/main" id="{47A6B9A2-D6EF-4138-BD1A-48A2D1E0A6DA}"/>
              </a:ext>
            </a:extLst>
          </p:cNvPr>
          <p:cNvSpPr/>
          <p:nvPr/>
        </p:nvSpPr>
        <p:spPr>
          <a:xfrm>
            <a:off x="2545512" y="1232756"/>
            <a:ext cx="7088009" cy="2306196"/>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ja-JP" altLang="en-US" sz="2400" dirty="0"/>
              <a:t>複数の職員や多職種の視点で記載することで</a:t>
            </a:r>
            <a:endParaRPr kumimoji="1" lang="en-US" altLang="ja-JP" sz="2400" dirty="0"/>
          </a:p>
          <a:p>
            <a:pPr marL="800100" lvl="1" indent="-342900" defTabSz="914400">
              <a:lnSpc>
                <a:spcPts val="2880"/>
              </a:lnSpc>
              <a:buFont typeface="Wingdings" panose="05000000000000000000" pitchFamily="2" charset="2"/>
              <a:buChar char="Ø"/>
            </a:pPr>
            <a:r>
              <a:rPr kumimoji="1" lang="ja-JP" altLang="en-US" sz="2400" dirty="0"/>
              <a:t>観察の視点が補強される</a:t>
            </a:r>
            <a:endParaRPr kumimoji="1" lang="en-US" altLang="ja-JP" sz="2400" dirty="0"/>
          </a:p>
          <a:p>
            <a:pPr marL="800100" lvl="1" indent="-342900" defTabSz="914400">
              <a:lnSpc>
                <a:spcPts val="2880"/>
              </a:lnSpc>
              <a:buFont typeface="Wingdings" panose="05000000000000000000" pitchFamily="2" charset="2"/>
              <a:buChar char="Ø"/>
            </a:pPr>
            <a:r>
              <a:rPr kumimoji="1" lang="ja-JP" altLang="en-US" sz="2400" b="1" dirty="0">
                <a:solidFill>
                  <a:schemeClr val="accent1"/>
                </a:solidFill>
              </a:rPr>
              <a:t>複数の専門的な視点から、本人のニーズに沿ったシーティングが行えているかの確認</a:t>
            </a:r>
            <a:r>
              <a:rPr kumimoji="1" lang="ja-JP" altLang="en-US" sz="2400" dirty="0"/>
              <a:t>が可能</a:t>
            </a:r>
            <a:endParaRPr kumimoji="1" lang="en-US" altLang="ja-JP" sz="2400" dirty="0"/>
          </a:p>
          <a:p>
            <a:pPr marL="800100" lvl="1" indent="-342900" defTabSz="914400">
              <a:lnSpc>
                <a:spcPts val="2880"/>
              </a:lnSpc>
              <a:buFont typeface="Wingdings" panose="05000000000000000000" pitchFamily="2" charset="2"/>
              <a:buChar char="Ø"/>
            </a:pPr>
            <a:r>
              <a:rPr kumimoji="1" lang="ja-JP" altLang="en-US" sz="2400" dirty="0"/>
              <a:t>必要な情報の抜け漏れを防止できる</a:t>
            </a:r>
            <a:endParaRPr kumimoji="1" lang="en-US" altLang="ja-JP" sz="2400" dirty="0"/>
          </a:p>
        </p:txBody>
      </p:sp>
      <p:sp>
        <p:nvSpPr>
          <p:cNvPr id="38" name="四角形: 角を丸くする 37">
            <a:extLst>
              <a:ext uri="{FF2B5EF4-FFF2-40B4-BE49-F238E27FC236}">
                <a16:creationId xmlns:a16="http://schemas.microsoft.com/office/drawing/2014/main" id="{8E65E2E1-34FF-4D13-8E50-2230C6F42246}"/>
              </a:ext>
            </a:extLst>
          </p:cNvPr>
          <p:cNvSpPr/>
          <p:nvPr/>
        </p:nvSpPr>
        <p:spPr>
          <a:xfrm>
            <a:off x="199556" y="1232756"/>
            <a:ext cx="2233164" cy="230619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複数の視点</a:t>
            </a:r>
            <a:endParaRPr kumimoji="1" lang="en-US" altLang="ja-JP" sz="2400" b="1" dirty="0">
              <a:solidFill>
                <a:schemeClr val="bg1"/>
              </a:solidFill>
              <a:latin typeface="Meiryo UI" panose="020B0604030504040204" pitchFamily="50" charset="-128"/>
              <a:ea typeface="Meiryo UI" panose="020B0604030504040204" pitchFamily="50" charset="-128"/>
            </a:endParaRPr>
          </a:p>
          <a:p>
            <a:pPr algn="ctr"/>
            <a:r>
              <a:rPr kumimoji="1" lang="ja-JP" altLang="en-US" sz="2400" b="1" dirty="0">
                <a:solidFill>
                  <a:schemeClr val="bg1"/>
                </a:solidFill>
                <a:latin typeface="Meiryo UI" panose="020B0604030504040204" pitchFamily="50" charset="-128"/>
                <a:ea typeface="Meiryo UI" panose="020B0604030504040204" pitchFamily="50" charset="-128"/>
              </a:rPr>
              <a:t>で記載</a:t>
            </a:r>
          </a:p>
        </p:txBody>
      </p:sp>
      <p:sp>
        <p:nvSpPr>
          <p:cNvPr id="40" name="正方形/長方形 39">
            <a:extLst>
              <a:ext uri="{FF2B5EF4-FFF2-40B4-BE49-F238E27FC236}">
                <a16:creationId xmlns:a16="http://schemas.microsoft.com/office/drawing/2014/main" id="{E0E14AB3-1DB5-4830-B63D-F7AC44B99A81}"/>
              </a:ext>
            </a:extLst>
          </p:cNvPr>
          <p:cNvSpPr/>
          <p:nvPr/>
        </p:nvSpPr>
        <p:spPr>
          <a:xfrm>
            <a:off x="2540732" y="3805631"/>
            <a:ext cx="7092789" cy="2323668"/>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ja-JP" altLang="en-US" sz="2400" dirty="0"/>
              <a:t>シーティングのための様式を準備するよりは、</a:t>
            </a:r>
            <a:r>
              <a:rPr kumimoji="1" lang="ja-JP" altLang="en-US" sz="2400" b="1" dirty="0">
                <a:solidFill>
                  <a:schemeClr val="accent1"/>
                </a:solidFill>
              </a:rPr>
              <a:t>日々使用している記録用紙にシーティングに必要な情報を付記する</a:t>
            </a:r>
            <a:r>
              <a:rPr kumimoji="1" lang="ja-JP" altLang="en-US" sz="2400" dirty="0"/>
              <a:t>方が現場の負担を最小限にしてシーティングを導入できる可能性がある</a:t>
            </a:r>
          </a:p>
        </p:txBody>
      </p:sp>
      <p:sp>
        <p:nvSpPr>
          <p:cNvPr id="41" name="四角形: 角を丸くする 40">
            <a:extLst>
              <a:ext uri="{FF2B5EF4-FFF2-40B4-BE49-F238E27FC236}">
                <a16:creationId xmlns:a16="http://schemas.microsoft.com/office/drawing/2014/main" id="{57CCA447-AE0D-4A0A-A4CD-72885F2E9743}"/>
              </a:ext>
            </a:extLst>
          </p:cNvPr>
          <p:cNvSpPr/>
          <p:nvPr/>
        </p:nvSpPr>
        <p:spPr>
          <a:xfrm>
            <a:off x="199556" y="3805631"/>
            <a:ext cx="2233164" cy="232366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日々の記録に情報を付記</a:t>
            </a:r>
          </a:p>
        </p:txBody>
      </p:sp>
    </p:spTree>
    <p:extLst>
      <p:ext uri="{BB962C8B-B14F-4D97-AF65-F5344CB8AC3E}">
        <p14:creationId xmlns:p14="http://schemas.microsoft.com/office/powerpoint/2010/main" val="2764271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185408D-CEDC-4D6E-8085-A008336A9C61}"/>
              </a:ext>
            </a:extLst>
          </p:cNvPr>
          <p:cNvSpPr/>
          <p:nvPr/>
        </p:nvSpPr>
        <p:spPr>
          <a:xfrm>
            <a:off x="1280592" y="255252"/>
            <a:ext cx="7308812" cy="230425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marL="36000" algn="ctr" defTabSz="914400" fontAlgn="ctr"/>
            <a:r>
              <a:rPr kumimoji="1" lang="ja-JP" altLang="en-US" sz="3600" dirty="0">
                <a:solidFill>
                  <a:srgbClr val="000000"/>
                </a:solidFill>
                <a:latin typeface="Meiryo UI" panose="020B0604030504040204" pitchFamily="50" charset="-128"/>
                <a:ea typeface="Meiryo UI" panose="020B0604030504040204" pitchFamily="50" charset="-128"/>
              </a:rPr>
              <a:t>以上で講義の内容は終了です。</a:t>
            </a:r>
          </a:p>
        </p:txBody>
      </p:sp>
      <p:grpSp>
        <p:nvGrpSpPr>
          <p:cNvPr id="6" name="グループ化 5">
            <a:extLst>
              <a:ext uri="{FF2B5EF4-FFF2-40B4-BE49-F238E27FC236}">
                <a16:creationId xmlns:a16="http://schemas.microsoft.com/office/drawing/2014/main" id="{67D2707F-58FE-474F-BAD5-99083918A9B4}"/>
              </a:ext>
            </a:extLst>
          </p:cNvPr>
          <p:cNvGrpSpPr/>
          <p:nvPr/>
        </p:nvGrpSpPr>
        <p:grpSpPr>
          <a:xfrm>
            <a:off x="2484930" y="2343484"/>
            <a:ext cx="5204374" cy="1764196"/>
            <a:chOff x="2484930" y="4005064"/>
            <a:chExt cx="5204374" cy="1764196"/>
          </a:xfrm>
        </p:grpSpPr>
        <p:pic>
          <p:nvPicPr>
            <p:cNvPr id="3" name="グラフィックス 10" descr="食事をしている人">
              <a:extLst>
                <a:ext uri="{FF2B5EF4-FFF2-40B4-BE49-F238E27FC236}">
                  <a16:creationId xmlns:a16="http://schemas.microsoft.com/office/drawing/2014/main" id="{C0D402DA-7A17-4D60-8C15-0B62628F63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84930" y="4383664"/>
              <a:ext cx="1385596" cy="1385596"/>
            </a:xfrm>
            <a:prstGeom prst="rect">
              <a:avLst/>
            </a:prstGeom>
          </p:spPr>
        </p:pic>
        <p:sp>
          <p:nvSpPr>
            <p:cNvPr id="4" name="吹き出し: 円形 3">
              <a:extLst>
                <a:ext uri="{FF2B5EF4-FFF2-40B4-BE49-F238E27FC236}">
                  <a16:creationId xmlns:a16="http://schemas.microsoft.com/office/drawing/2014/main" id="{8B7E66B1-3D05-42BC-BEFB-A998CAA3E996}"/>
                </a:ext>
              </a:extLst>
            </p:cNvPr>
            <p:cNvSpPr/>
            <p:nvPr/>
          </p:nvSpPr>
          <p:spPr>
            <a:xfrm>
              <a:off x="3368824" y="4005064"/>
              <a:ext cx="4320480" cy="1188132"/>
            </a:xfrm>
            <a:prstGeom prst="wedgeEllipseCallout">
              <a:avLst>
                <a:gd name="adj1" fmla="val -50628"/>
                <a:gd name="adj2" fmla="val 22459"/>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b="1" dirty="0">
                <a:solidFill>
                  <a:schemeClr val="bg1"/>
                </a:solidFill>
                <a:latin typeface="+mn-ea"/>
                <a:cs typeface="メイリオ" panose="020B0604030504040204" pitchFamily="50" charset="-128"/>
              </a:endParaRPr>
            </a:p>
          </p:txBody>
        </p:sp>
        <p:sp>
          <p:nvSpPr>
            <p:cNvPr id="5" name="テキスト ボックス 6">
              <a:extLst>
                <a:ext uri="{FF2B5EF4-FFF2-40B4-BE49-F238E27FC236}">
                  <a16:creationId xmlns:a16="http://schemas.microsoft.com/office/drawing/2014/main" id="{50F87849-2F33-4DD9-B18B-71212F805548}"/>
                </a:ext>
              </a:extLst>
            </p:cNvPr>
            <p:cNvSpPr txBox="1"/>
            <p:nvPr/>
          </p:nvSpPr>
          <p:spPr>
            <a:xfrm>
              <a:off x="3834746" y="4185084"/>
              <a:ext cx="2088232" cy="914400"/>
            </a:xfrm>
            <a:prstGeom prst="rect">
              <a:avLst/>
            </a:prstGeom>
            <a:noFill/>
          </p:spPr>
          <p:txBody>
            <a:bodyPr wrap="none" lIns="72000" tIns="36000" rIns="72000" bIns="3600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defTabSz="914400" eaLnBrk="1" fontAlgn="auto" latinLnBrk="0" hangingPunct="1">
                <a:lnSpc>
                  <a:spcPct val="110000"/>
                </a:lnSpc>
                <a:spcBef>
                  <a:spcPts val="0"/>
                </a:spcBef>
                <a:spcAft>
                  <a:spcPts val="300"/>
                </a:spcAft>
                <a:buClrTx/>
                <a:buSzTx/>
                <a:buFontTx/>
                <a:buNone/>
                <a:tabLst/>
              </a:pPr>
              <a:r>
                <a:rPr kumimoji="1" lang="ja-JP" altLang="en-US" sz="2800" b="1" kern="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ご視聴お疲れ様でした。</a:t>
              </a:r>
            </a:p>
          </p:txBody>
        </p:sp>
      </p:grpSp>
      <p:sp>
        <p:nvSpPr>
          <p:cNvPr id="7" name="四角形: 角を丸くする 6">
            <a:extLst>
              <a:ext uri="{FF2B5EF4-FFF2-40B4-BE49-F238E27FC236}">
                <a16:creationId xmlns:a16="http://schemas.microsoft.com/office/drawing/2014/main" id="{59BD9DBF-CBB2-4D92-8AC1-AC8FC9D32F30}"/>
              </a:ext>
            </a:extLst>
          </p:cNvPr>
          <p:cNvSpPr/>
          <p:nvPr/>
        </p:nvSpPr>
        <p:spPr>
          <a:xfrm>
            <a:off x="1280592" y="4581128"/>
            <a:ext cx="7596844" cy="1728192"/>
          </a:xfrm>
          <a:prstGeom prst="roundRect">
            <a:avLst>
              <a:gd name="adj" fmla="val 1093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令和２年度　厚生労働省　老人保健健康増進等事業</a:t>
            </a:r>
          </a:p>
          <a:p>
            <a:pPr algn="ctr"/>
            <a:r>
              <a:rPr kumimoji="1" lang="ja-JP" altLang="en-US" sz="1100" dirty="0">
                <a:solidFill>
                  <a:schemeClr val="tx1"/>
                </a:solidFill>
                <a:latin typeface="Meiryo UI" panose="020B0604030504040204" pitchFamily="50" charset="-128"/>
                <a:ea typeface="Meiryo UI" panose="020B0604030504040204" pitchFamily="50" charset="-128"/>
              </a:rPr>
              <a:t>「車椅子における座位保持等と身体拘束との関係についての調査研究」</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lnSpc>
                <a:spcPts val="500"/>
              </a:lnSpc>
            </a:pPr>
            <a:endParaRPr kumimoji="1" lang="ja-JP" altLang="en-US" sz="1100" dirty="0">
              <a:solidFill>
                <a:schemeClr val="tx1"/>
              </a:solidFill>
              <a:latin typeface="Meiryo UI" panose="020B0604030504040204" pitchFamily="50" charset="-128"/>
              <a:ea typeface="Meiryo UI" panose="020B0604030504040204" pitchFamily="50" charset="-128"/>
            </a:endParaRPr>
          </a:p>
          <a:p>
            <a:pPr algn="ctr">
              <a:lnSpc>
                <a:spcPts val="500"/>
              </a:lnSpc>
            </a:pP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solidFill>
                <a:latin typeface="Meiryo UI" panose="020B0604030504040204" pitchFamily="50" charset="-128"/>
                <a:ea typeface="Meiryo UI" panose="020B0604030504040204" pitchFamily="50" charset="-128"/>
              </a:rPr>
              <a:t>高齢者の適切なケアとシーティングに係る検討委員会</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gn="ctr">
              <a:lnSpc>
                <a:spcPts val="500"/>
              </a:lnSpc>
            </a:pPr>
            <a:endParaRPr kumimoji="1" lang="en-US" altLang="ja-JP" dirty="0">
              <a:solidFill>
                <a:schemeClr val="tx1"/>
              </a:solidFill>
              <a:latin typeface="Meiryo UI" panose="020B0604030504040204" pitchFamily="50" charset="-128"/>
              <a:ea typeface="Meiryo UI" panose="020B0604030504040204" pitchFamily="50" charset="-128"/>
            </a:endParaRPr>
          </a:p>
          <a:p>
            <a:pPr algn="ctr">
              <a:lnSpc>
                <a:spcPts val="500"/>
              </a:lnSpc>
            </a:pP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事務局：株式会社日本総合研究所 </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撮影協力：</a:t>
            </a:r>
            <a:r>
              <a:rPr kumimoji="1" lang="en-US" altLang="ja-JP" sz="1200" dirty="0">
                <a:solidFill>
                  <a:schemeClr val="tx1"/>
                </a:solidFill>
                <a:latin typeface="Meiryo UI" panose="020B0604030504040204" pitchFamily="50" charset="-128"/>
                <a:ea typeface="Meiryo UI" panose="020B0604030504040204" pitchFamily="50" charset="-128"/>
              </a:rPr>
              <a:t>SOMPO</a:t>
            </a:r>
            <a:r>
              <a:rPr kumimoji="1" lang="ja-JP" altLang="en-US" sz="1200" dirty="0">
                <a:solidFill>
                  <a:schemeClr val="tx1"/>
                </a:solidFill>
                <a:latin typeface="Meiryo UI" panose="020B0604030504040204" pitchFamily="50" charset="-128"/>
                <a:ea typeface="Meiryo UI" panose="020B0604030504040204" pitchFamily="50" charset="-128"/>
              </a:rPr>
              <a:t>ケア株式会社</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lnSpc>
                <a:spcPts val="500"/>
              </a:lnSpc>
            </a:pPr>
            <a:endParaRPr kumimoji="1" lang="en-US" altLang="ja-JP" dirty="0">
              <a:solidFill>
                <a:schemeClr val="tx1"/>
              </a:solidFill>
              <a:latin typeface="Meiryo UI" panose="020B0604030504040204" pitchFamily="50" charset="-128"/>
              <a:ea typeface="Meiryo UI" panose="020B0604030504040204" pitchFamily="50" charset="-128"/>
            </a:endParaRPr>
          </a:p>
          <a:p>
            <a:pPr algn="ctr">
              <a:lnSpc>
                <a:spcPts val="500"/>
              </a:lnSpc>
            </a:pP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dirty="0">
                <a:solidFill>
                  <a:schemeClr val="tx1"/>
                </a:solidFill>
                <a:latin typeface="Meiryo UI" panose="020B0604030504040204" pitchFamily="50" charset="-128"/>
                <a:ea typeface="Meiryo UI" panose="020B0604030504040204" pitchFamily="50" charset="-128"/>
              </a:rPr>
              <a:t>令和</a:t>
            </a:r>
            <a:r>
              <a:rPr kumimoji="1" lang="en-US" altLang="ja-JP" dirty="0">
                <a:solidFill>
                  <a:schemeClr val="tx1"/>
                </a:solidFill>
                <a:latin typeface="Meiryo UI" panose="020B0604030504040204" pitchFamily="50" charset="-128"/>
                <a:ea typeface="Meiryo UI" panose="020B0604030504040204" pitchFamily="50" charset="-128"/>
              </a:rPr>
              <a:t>3</a:t>
            </a:r>
            <a:r>
              <a:rPr kumimoji="1" lang="ja-JP" altLang="en-US" dirty="0">
                <a:solidFill>
                  <a:schemeClr val="tx1"/>
                </a:solidFill>
                <a:latin typeface="Meiryo UI" panose="020B0604030504040204" pitchFamily="50" charset="-128"/>
                <a:ea typeface="Meiryo UI" panose="020B0604030504040204" pitchFamily="50" charset="-128"/>
              </a:rPr>
              <a:t>年</a:t>
            </a:r>
            <a:r>
              <a:rPr kumimoji="1" lang="en-US" altLang="ja-JP" dirty="0">
                <a:solidFill>
                  <a:schemeClr val="tx1"/>
                </a:solidFill>
                <a:latin typeface="Meiryo UI" panose="020B0604030504040204" pitchFamily="50" charset="-128"/>
                <a:ea typeface="Meiryo UI" panose="020B0604030504040204" pitchFamily="50" charset="-128"/>
              </a:rPr>
              <a:t>3</a:t>
            </a:r>
            <a:r>
              <a:rPr kumimoji="1" lang="ja-JP" altLang="en-US" dirty="0">
                <a:solidFill>
                  <a:schemeClr val="tx1"/>
                </a:solidFill>
                <a:latin typeface="Meiryo UI" panose="020B0604030504040204" pitchFamily="50" charset="-128"/>
                <a:ea typeface="Meiryo UI" panose="020B0604030504040204" pitchFamily="50" charset="-128"/>
              </a:rPr>
              <a:t>月</a:t>
            </a:r>
            <a:endParaRPr kumimoji="1" lang="en-US" altLang="ja-JP" dirty="0">
              <a:solidFill>
                <a:schemeClr val="tx1"/>
              </a:solidFill>
              <a:latin typeface="Meiryo UI" panose="020B0604030504040204" pitchFamily="50" charset="-128"/>
              <a:ea typeface="Meiryo UI" panose="020B0604030504040204" pitchFamily="50" charset="-128"/>
            </a:endParaRPr>
          </a:p>
          <a:p>
            <a:pPr algn="ctr">
              <a:lnSpc>
                <a:spcPts val="500"/>
              </a:lnSpc>
            </a:pPr>
            <a:endParaRPr kumimoji="1"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5476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B10F6377-7E44-4EB2-98B8-BE83730F5503}"/>
              </a:ext>
            </a:extLst>
          </p:cNvPr>
          <p:cNvSpPr/>
          <p:nvPr/>
        </p:nvSpPr>
        <p:spPr>
          <a:xfrm>
            <a:off x="395008" y="3828244"/>
            <a:ext cx="5790993" cy="2892913"/>
          </a:xfrm>
          <a:prstGeom prst="roundRect">
            <a:avLst>
              <a:gd name="adj" fmla="val 11998"/>
            </a:avLst>
          </a:prstGeom>
          <a:noFill/>
          <a:ln w="2857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algn="ctr">
              <a:lnSpc>
                <a:spcPts val="500"/>
              </a:lnSpc>
            </a:pP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500"/>
              </a:lnSpc>
            </a:pP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500"/>
              </a:lnSpc>
            </a:pP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500"/>
              </a:lnSpc>
            </a:pP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500"/>
              </a:lnSpc>
            </a:pP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500"/>
              </a:lnSpc>
            </a:pP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500"/>
              </a:lnSpc>
            </a:pP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500"/>
              </a:lnSpc>
            </a:pP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500"/>
              </a:lnSpc>
            </a:pP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快適な座位姿勢がとれることで、</a:t>
            </a: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日常生活動作（動作）の改善、</a:t>
            </a: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社会的活動への参加促進、</a:t>
            </a: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生活の質（ＱＯＬ）の向上が期待される</a:t>
            </a:r>
          </a:p>
        </p:txBody>
      </p:sp>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ja-JP" altLang="en-US" dirty="0">
                <a:solidFill>
                  <a:srgbClr val="000000"/>
                </a:solidFill>
                <a:latin typeface="Meiryo UI" panose="020B0604030504040204" pitchFamily="50" charset="-128"/>
                <a:ea typeface="Meiryo UI" panose="020B0604030504040204" pitchFamily="50" charset="-128"/>
              </a:rPr>
              <a:t>はじめに　－高齢者の座位保持における現状と課題①ー　</a:t>
            </a:r>
            <a:endParaRPr kumimoji="1" lang="ja-JP" altLang="en-US" dirty="0"/>
          </a:p>
        </p:txBody>
      </p:sp>
      <p:sp>
        <p:nvSpPr>
          <p:cNvPr id="8" name="テキスト プレースホルダー 2">
            <a:extLst>
              <a:ext uri="{FF2B5EF4-FFF2-40B4-BE49-F238E27FC236}">
                <a16:creationId xmlns:a16="http://schemas.microsoft.com/office/drawing/2014/main" id="{26D01115-9125-499D-85AC-8988DBEB05A5}"/>
              </a:ext>
            </a:extLst>
          </p:cNvPr>
          <p:cNvSpPr txBox="1">
            <a:spLocks/>
          </p:cNvSpPr>
          <p:nvPr/>
        </p:nvSpPr>
        <p:spPr>
          <a:xfrm>
            <a:off x="202630" y="595536"/>
            <a:ext cx="9505950" cy="547875"/>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高齢者の座位保持における現状課題と本動画の目的についてご説明します。</a:t>
            </a:r>
          </a:p>
        </p:txBody>
      </p:sp>
      <p:sp>
        <p:nvSpPr>
          <p:cNvPr id="10" name="四角形: 1 つの角を切り取る 9">
            <a:extLst>
              <a:ext uri="{FF2B5EF4-FFF2-40B4-BE49-F238E27FC236}">
                <a16:creationId xmlns:a16="http://schemas.microsoft.com/office/drawing/2014/main" id="{DB015471-AFCC-4F5F-9AAB-044C5F5DFC39}"/>
              </a:ext>
            </a:extLst>
          </p:cNvPr>
          <p:cNvSpPr/>
          <p:nvPr/>
        </p:nvSpPr>
        <p:spPr>
          <a:xfrm>
            <a:off x="200026" y="996510"/>
            <a:ext cx="5545062" cy="369332"/>
          </a:xfrm>
          <a:prstGeom prst="snip1Rect">
            <a:avLst>
              <a:gd name="adj" fmla="val 50000"/>
            </a:avLst>
          </a:prstGeom>
          <a:solidFill>
            <a:schemeClr val="accent4"/>
          </a:solidFill>
        </p:spPr>
        <p:txBody>
          <a:bodyPr vert="horz" wrap="square" rtlCol="0" anchor="ctr">
            <a:noAutofit/>
          </a:bodyPr>
          <a:lstStyle/>
          <a:p>
            <a:pPr algn="ctr">
              <a:lnSpc>
                <a:spcPts val="2100"/>
              </a:lnSpc>
            </a:pPr>
            <a:r>
              <a:rPr kumimoji="1" lang="ja-JP" altLang="en-US" sz="2400" dirty="0">
                <a:solidFill>
                  <a:schemeClr val="bg1"/>
                </a:solidFill>
              </a:rPr>
              <a:t>シーティングについての基本的考え方　</a:t>
            </a:r>
            <a:endParaRPr kumimoji="1" lang="en-US" altLang="ja-JP" sz="2400" dirty="0">
              <a:solidFill>
                <a:schemeClr val="bg1"/>
              </a:solidFill>
            </a:endParaRPr>
          </a:p>
        </p:txBody>
      </p:sp>
      <p:sp>
        <p:nvSpPr>
          <p:cNvPr id="11" name="四角形: 角を丸くする 10">
            <a:extLst>
              <a:ext uri="{FF2B5EF4-FFF2-40B4-BE49-F238E27FC236}">
                <a16:creationId xmlns:a16="http://schemas.microsoft.com/office/drawing/2014/main" id="{99A5212B-D0FD-41DF-8D78-F0541CF532D6}"/>
              </a:ext>
            </a:extLst>
          </p:cNvPr>
          <p:cNvSpPr/>
          <p:nvPr/>
        </p:nvSpPr>
        <p:spPr>
          <a:xfrm>
            <a:off x="395008" y="3828066"/>
            <a:ext cx="4630000" cy="603587"/>
          </a:xfrm>
          <a:prstGeom prst="roundRect">
            <a:avLst>
              <a:gd name="adj" fmla="val 48489"/>
            </a:avLst>
          </a:prstGeom>
          <a:solidFill>
            <a:schemeClr val="accent4">
              <a:lumMod val="20000"/>
              <a:lumOff val="80000"/>
            </a:schemeClr>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algn="ctr">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シーティングを実施することで</a:t>
            </a:r>
          </a:p>
        </p:txBody>
      </p:sp>
      <p:sp>
        <p:nvSpPr>
          <p:cNvPr id="13" name="四角形: 角を丸くする 12">
            <a:extLst>
              <a:ext uri="{FF2B5EF4-FFF2-40B4-BE49-F238E27FC236}">
                <a16:creationId xmlns:a16="http://schemas.microsoft.com/office/drawing/2014/main" id="{A0D40E6F-0244-4E29-AA81-B4DE74EED2D2}"/>
              </a:ext>
            </a:extLst>
          </p:cNvPr>
          <p:cNvSpPr/>
          <p:nvPr/>
        </p:nvSpPr>
        <p:spPr>
          <a:xfrm>
            <a:off x="395009" y="1440158"/>
            <a:ext cx="5790993" cy="2275077"/>
          </a:xfrm>
          <a:prstGeom prst="roundRect">
            <a:avLst/>
          </a:prstGeom>
          <a:noFill/>
          <a:ln w="2857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algn="ctr">
              <a:lnSpc>
                <a:spcPts val="3500"/>
              </a:lnSpc>
            </a:pP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体幹機能や座位保持機能が低下した</a:t>
            </a: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高齢者が、椅子等に快適に座ることが</a:t>
            </a: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できるよう支援する個別ケア手法の１つ</a:t>
            </a:r>
          </a:p>
        </p:txBody>
      </p:sp>
      <p:sp>
        <p:nvSpPr>
          <p:cNvPr id="14" name="四角形: 角を丸くする 13">
            <a:extLst>
              <a:ext uri="{FF2B5EF4-FFF2-40B4-BE49-F238E27FC236}">
                <a16:creationId xmlns:a16="http://schemas.microsoft.com/office/drawing/2014/main" id="{98B79860-1575-4171-96FA-F7B6F1FF995F}"/>
              </a:ext>
            </a:extLst>
          </p:cNvPr>
          <p:cNvSpPr/>
          <p:nvPr/>
        </p:nvSpPr>
        <p:spPr>
          <a:xfrm>
            <a:off x="395008" y="1444120"/>
            <a:ext cx="4630000" cy="603587"/>
          </a:xfrm>
          <a:prstGeom prst="roundRect">
            <a:avLst>
              <a:gd name="adj" fmla="val 50000"/>
            </a:avLst>
          </a:prstGeom>
          <a:solidFill>
            <a:schemeClr val="accent4">
              <a:lumMod val="20000"/>
              <a:lumOff val="80000"/>
            </a:schemeClr>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algn="ctr">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高齢者ケアにおけるシーティングとは</a:t>
            </a:r>
            <a:endParaRPr lang="en-US" altLang="ja-JP" sz="2400" b="1" dirty="0">
              <a:solidFill>
                <a:schemeClr val="tx1"/>
              </a:solidFill>
              <a:latin typeface="Meiryo UI" panose="020B0604030504040204" pitchFamily="50" charset="-128"/>
              <a:ea typeface="Meiryo UI" panose="020B0604030504040204" pitchFamily="50" charset="-128"/>
            </a:endParaRPr>
          </a:p>
        </p:txBody>
      </p:sp>
      <p:pic>
        <p:nvPicPr>
          <p:cNvPr id="17" name="Picture 6">
            <a:extLst>
              <a:ext uri="{FF2B5EF4-FFF2-40B4-BE49-F238E27FC236}">
                <a16:creationId xmlns:a16="http://schemas.microsoft.com/office/drawing/2014/main" id="{10B4EA21-90DE-4003-A775-09A53D5BA3F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21152" y="1774997"/>
            <a:ext cx="3345693" cy="449831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330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96A8A7B9-CF42-4BCC-9972-40EA56AFE2A4}"/>
              </a:ext>
            </a:extLst>
          </p:cNvPr>
          <p:cNvSpPr/>
          <p:nvPr/>
        </p:nvSpPr>
        <p:spPr>
          <a:xfrm>
            <a:off x="197420" y="2928813"/>
            <a:ext cx="9505948" cy="689458"/>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2400" dirty="0">
                <a:latin typeface="Meiryo UI" panose="020B0604030504040204" pitchFamily="50" charset="-128"/>
                <a:ea typeface="Meiryo UI" panose="020B0604030504040204" pitchFamily="50" charset="-128"/>
              </a:rPr>
              <a:t>その結果、ベッド上で過ごす時間が長くなり、</a:t>
            </a:r>
            <a:r>
              <a:rPr kumimoji="1" lang="ja-JP" altLang="en-US" sz="2400" b="1" dirty="0">
                <a:solidFill>
                  <a:schemeClr val="accent1"/>
                </a:solidFill>
                <a:latin typeface="Meiryo UI" panose="020B0604030504040204" pitchFamily="50" charset="-128"/>
                <a:ea typeface="Meiryo UI" panose="020B0604030504040204" pitchFamily="50" charset="-128"/>
              </a:rPr>
              <a:t>廃用性症候群</a:t>
            </a:r>
            <a:r>
              <a:rPr kumimoji="1" lang="ja-JP" altLang="en-US" sz="2400" dirty="0">
                <a:latin typeface="Meiryo UI" panose="020B0604030504040204" pitchFamily="50" charset="-128"/>
                <a:ea typeface="Meiryo UI" panose="020B0604030504040204" pitchFamily="50" charset="-128"/>
              </a:rPr>
              <a:t>をきたしてしまう可能性もあります。</a:t>
            </a:r>
          </a:p>
        </p:txBody>
      </p:sp>
      <p:sp>
        <p:nvSpPr>
          <p:cNvPr id="21" name="四角形: 角を丸くする 20">
            <a:extLst>
              <a:ext uri="{FF2B5EF4-FFF2-40B4-BE49-F238E27FC236}">
                <a16:creationId xmlns:a16="http://schemas.microsoft.com/office/drawing/2014/main" id="{9B07E5D3-7DA6-4708-ABA4-B04ECE780C3F}"/>
              </a:ext>
            </a:extLst>
          </p:cNvPr>
          <p:cNvSpPr/>
          <p:nvPr/>
        </p:nvSpPr>
        <p:spPr>
          <a:xfrm>
            <a:off x="197420" y="3957870"/>
            <a:ext cx="9505947" cy="2810922"/>
          </a:xfrm>
          <a:prstGeom prst="roundRect">
            <a:avLst>
              <a:gd name="adj" fmla="val 0"/>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kumimoji="1" lang="ja-JP" altLang="en-US" sz="2400" dirty="0">
                <a:solidFill>
                  <a:schemeClr val="tx1"/>
                </a:solidFill>
                <a:latin typeface="Meiryo UI" panose="020B0604030504040204" pitchFamily="50" charset="-128"/>
                <a:ea typeface="Meiryo UI" panose="020B0604030504040204" pitchFamily="50" charset="-128"/>
              </a:rPr>
              <a:t>こうした高齢者に適切なシーティングを実施することで</a:t>
            </a:r>
            <a:r>
              <a:rPr kumimoji="1" lang="ja-JP" altLang="en-US" sz="2400" b="1" dirty="0">
                <a:solidFill>
                  <a:schemeClr val="accent1"/>
                </a:solidFill>
                <a:latin typeface="Meiryo UI" panose="020B0604030504040204" pitchFamily="50" charset="-128"/>
                <a:ea typeface="Meiryo UI" panose="020B0604030504040204" pitchFamily="50" charset="-128"/>
              </a:rPr>
              <a:t>「意識障害の改善」</a:t>
            </a:r>
            <a:r>
              <a:rPr kumimoji="1" lang="ja-JP" altLang="en-US" sz="2400" dirty="0">
                <a:latin typeface="Meiryo UI" panose="020B0604030504040204" pitchFamily="50" charset="-128"/>
                <a:ea typeface="Meiryo UI" panose="020B0604030504040204" pitchFamily="50" charset="-128"/>
              </a:rPr>
              <a:t>、</a:t>
            </a:r>
            <a:r>
              <a:rPr kumimoji="1" lang="ja-JP" altLang="en-US" sz="2400" b="1" dirty="0">
                <a:solidFill>
                  <a:schemeClr val="accent1"/>
                </a:solidFill>
                <a:latin typeface="Meiryo UI" panose="020B0604030504040204" pitchFamily="50" charset="-128"/>
                <a:ea typeface="Meiryo UI" panose="020B0604030504040204" pitchFamily="50" charset="-128"/>
              </a:rPr>
              <a:t>「廃用性症候群の予防」</a:t>
            </a:r>
            <a:r>
              <a:rPr kumimoji="1" lang="ja-JP" altLang="en-US" sz="2400" dirty="0">
                <a:latin typeface="Meiryo UI" panose="020B0604030504040204" pitchFamily="50" charset="-128"/>
                <a:ea typeface="Meiryo UI" panose="020B0604030504040204" pitchFamily="50" charset="-128"/>
              </a:rPr>
              <a:t>、</a:t>
            </a:r>
            <a:r>
              <a:rPr kumimoji="1" lang="ja-JP" altLang="en-US" sz="2400" b="1" dirty="0">
                <a:solidFill>
                  <a:schemeClr val="accent1"/>
                </a:solidFill>
                <a:latin typeface="Meiryo UI" panose="020B0604030504040204" pitchFamily="50" charset="-128"/>
                <a:ea typeface="Meiryo UI" panose="020B0604030504040204" pitchFamily="50" charset="-128"/>
              </a:rPr>
              <a:t>「生活の質（</a:t>
            </a:r>
            <a:r>
              <a:rPr kumimoji="1" lang="en-US" altLang="ja-JP" sz="2400" b="1" dirty="0">
                <a:solidFill>
                  <a:schemeClr val="accent1"/>
                </a:solidFill>
                <a:latin typeface="Meiryo UI" panose="020B0604030504040204" pitchFamily="50" charset="-128"/>
                <a:ea typeface="Meiryo UI" panose="020B0604030504040204" pitchFamily="50" charset="-128"/>
              </a:rPr>
              <a:t>QOL)</a:t>
            </a:r>
            <a:r>
              <a:rPr kumimoji="1" lang="ja-JP" altLang="en-US" sz="2400" b="1" dirty="0">
                <a:solidFill>
                  <a:schemeClr val="accent1"/>
                </a:solidFill>
                <a:latin typeface="Meiryo UI" panose="020B0604030504040204" pitchFamily="50" charset="-128"/>
                <a:ea typeface="Meiryo UI" panose="020B0604030504040204" pitchFamily="50" charset="-128"/>
              </a:rPr>
              <a:t>の向上」</a:t>
            </a:r>
            <a:r>
              <a:rPr kumimoji="1" lang="ja-JP" altLang="en-US" sz="2400" dirty="0">
                <a:latin typeface="Meiryo UI" panose="020B0604030504040204" pitchFamily="50" charset="-128"/>
                <a:ea typeface="Meiryo UI" panose="020B0604030504040204" pitchFamily="50" charset="-128"/>
              </a:rPr>
              <a:t>を実現し、</a:t>
            </a:r>
            <a:r>
              <a:rPr kumimoji="1" lang="ja-JP" altLang="en-US" sz="2400" b="1" dirty="0">
                <a:solidFill>
                  <a:schemeClr val="accent1"/>
                </a:solidFill>
                <a:latin typeface="Meiryo UI" panose="020B0604030504040204" pitchFamily="50" charset="-128"/>
                <a:ea typeface="Meiryo UI" panose="020B0604030504040204" pitchFamily="50" charset="-128"/>
              </a:rPr>
              <a:t>「その人らしい自立した生活の確立」</a:t>
            </a:r>
            <a:r>
              <a:rPr kumimoji="1" lang="ja-JP" altLang="en-US" sz="2400" dirty="0">
                <a:latin typeface="Meiryo UI" panose="020B0604030504040204" pitchFamily="50" charset="-128"/>
                <a:ea typeface="Meiryo UI" panose="020B0604030504040204" pitchFamily="50" charset="-128"/>
              </a:rPr>
              <a:t>に寄与する</a:t>
            </a:r>
            <a:r>
              <a:rPr kumimoji="1" lang="ja-JP" altLang="en-US" sz="2400" dirty="0">
                <a:solidFill>
                  <a:schemeClr val="tx1"/>
                </a:solidFill>
                <a:latin typeface="Meiryo UI" panose="020B0604030504040204" pitchFamily="50" charset="-128"/>
                <a:ea typeface="Meiryo UI" panose="020B0604030504040204" pitchFamily="50" charset="-128"/>
              </a:rPr>
              <a:t>等が期待できます。</a:t>
            </a:r>
            <a:endParaRPr kumimoji="1" lang="en-US" altLang="ja-JP" sz="2400" dirty="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endParaRPr kumimoji="1" lang="en-US" altLang="ja-JP" sz="24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endParaRPr kumimoji="1" lang="en-US" altLang="ja-JP" sz="2400" dirty="0">
              <a:solidFill>
                <a:schemeClr val="tx1"/>
              </a:solidFill>
              <a:latin typeface="Meiryo UI" panose="020B0604030504040204" pitchFamily="50" charset="-128"/>
              <a:ea typeface="Meiryo UI" panose="020B0604030504040204" pitchFamily="50" charset="-128"/>
            </a:endParaRPr>
          </a:p>
          <a:p>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EA378345-CFF4-4F4E-8574-EE2653777D1C}"/>
              </a:ext>
            </a:extLst>
          </p:cNvPr>
          <p:cNvSpPr/>
          <p:nvPr/>
        </p:nvSpPr>
        <p:spPr>
          <a:xfrm>
            <a:off x="197420" y="1464085"/>
            <a:ext cx="9505950" cy="1095065"/>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2400" dirty="0">
                <a:latin typeface="Meiryo UI" panose="020B0604030504040204" pitchFamily="50" charset="-128"/>
                <a:ea typeface="Meiryo UI" panose="020B0604030504040204" pitchFamily="50" charset="-128"/>
              </a:rPr>
              <a:t>適切なシーティングが実施されない場合、</a:t>
            </a:r>
            <a:r>
              <a:rPr kumimoji="1" lang="ja-JP" altLang="en-US" sz="2400" b="1" dirty="0">
                <a:solidFill>
                  <a:schemeClr val="accent1"/>
                </a:solidFill>
                <a:latin typeface="Meiryo UI" panose="020B0604030504040204" pitchFamily="50" charset="-128"/>
                <a:ea typeface="Meiryo UI" panose="020B0604030504040204" pitchFamily="50" charset="-128"/>
              </a:rPr>
              <a:t>椅子の座り心地が悪かったり</a:t>
            </a:r>
            <a:r>
              <a:rPr kumimoji="1" lang="ja-JP" altLang="en-US" sz="2400" dirty="0">
                <a:latin typeface="Meiryo UI" panose="020B0604030504040204" pitchFamily="50" charset="-128"/>
                <a:ea typeface="Meiryo UI" panose="020B0604030504040204" pitchFamily="50" charset="-128"/>
              </a:rPr>
              <a:t>、</a:t>
            </a:r>
            <a:r>
              <a:rPr kumimoji="1" lang="ja-JP" altLang="en-US" sz="2400" b="1" dirty="0">
                <a:solidFill>
                  <a:schemeClr val="accent1"/>
                </a:solidFill>
                <a:latin typeface="Meiryo UI" panose="020B0604030504040204" pitchFamily="50" charset="-128"/>
                <a:ea typeface="Meiryo UI" panose="020B0604030504040204" pitchFamily="50" charset="-128"/>
              </a:rPr>
              <a:t>痛みを感じ</a:t>
            </a:r>
            <a:r>
              <a:rPr kumimoji="1" lang="ja-JP" altLang="en-US" sz="2400" dirty="0">
                <a:latin typeface="Meiryo UI" panose="020B0604030504040204" pitchFamily="50" charset="-128"/>
                <a:ea typeface="Meiryo UI" panose="020B0604030504040204" pitchFamily="50" charset="-128"/>
              </a:rPr>
              <a:t>てしまい、レクリエーションなどの</a:t>
            </a:r>
            <a:r>
              <a:rPr kumimoji="1" lang="ja-JP" altLang="en-US" sz="2400" b="1" dirty="0">
                <a:solidFill>
                  <a:schemeClr val="accent1"/>
                </a:solidFill>
                <a:latin typeface="Meiryo UI" panose="020B0604030504040204" pitchFamily="50" charset="-128"/>
                <a:ea typeface="Meiryo UI" panose="020B0604030504040204" pitchFamily="50" charset="-128"/>
              </a:rPr>
              <a:t>社会参加の機会が奪われてしまう</a:t>
            </a:r>
            <a:r>
              <a:rPr kumimoji="1" lang="ja-JP" altLang="en-US" sz="2400" dirty="0">
                <a:latin typeface="Meiryo UI" panose="020B0604030504040204" pitchFamily="50" charset="-128"/>
                <a:ea typeface="Meiryo UI" panose="020B0604030504040204" pitchFamily="50" charset="-128"/>
              </a:rPr>
              <a:t>ことがあります。</a:t>
            </a:r>
          </a:p>
        </p:txBody>
      </p:sp>
      <p:sp>
        <p:nvSpPr>
          <p:cNvPr id="15" name="タイトル 1">
            <a:extLst>
              <a:ext uri="{FF2B5EF4-FFF2-40B4-BE49-F238E27FC236}">
                <a16:creationId xmlns:a16="http://schemas.microsoft.com/office/drawing/2014/main" id="{8C94DF56-0376-4587-BCEF-1232B15B5D09}"/>
              </a:ext>
            </a:extLst>
          </p:cNvPr>
          <p:cNvSpPr>
            <a:spLocks noGrp="1"/>
          </p:cNvSpPr>
          <p:nvPr>
            <p:ph type="title"/>
          </p:nvPr>
        </p:nvSpPr>
        <p:spPr>
          <a:xfrm>
            <a:off x="199556" y="136843"/>
            <a:ext cx="9505949" cy="369332"/>
          </a:xfrm>
        </p:spPr>
        <p:txBody>
          <a:bodyPr/>
          <a:lstStyle/>
          <a:p>
            <a:r>
              <a:rPr lang="ja-JP" altLang="en-US" dirty="0">
                <a:solidFill>
                  <a:srgbClr val="000000"/>
                </a:solidFill>
                <a:latin typeface="Meiryo UI" panose="020B0604030504040204" pitchFamily="50" charset="-128"/>
                <a:ea typeface="Meiryo UI" panose="020B0604030504040204" pitchFamily="50" charset="-128"/>
              </a:rPr>
              <a:t>はじめに　－高齢者の座位保持における現状と課題②ー　</a:t>
            </a:r>
            <a:endParaRPr kumimoji="1" lang="ja-JP" altLang="en-US" dirty="0"/>
          </a:p>
        </p:txBody>
      </p:sp>
      <p:sp>
        <p:nvSpPr>
          <p:cNvPr id="16" name="テキスト プレースホルダー 2">
            <a:extLst>
              <a:ext uri="{FF2B5EF4-FFF2-40B4-BE49-F238E27FC236}">
                <a16:creationId xmlns:a16="http://schemas.microsoft.com/office/drawing/2014/main" id="{8F852BBA-A409-46D4-9C50-E29B7C767278}"/>
              </a:ext>
            </a:extLst>
          </p:cNvPr>
          <p:cNvSpPr txBox="1">
            <a:spLocks/>
          </p:cNvSpPr>
          <p:nvPr/>
        </p:nvSpPr>
        <p:spPr>
          <a:xfrm>
            <a:off x="202630" y="595536"/>
            <a:ext cx="9505950" cy="547875"/>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シーティング実施のイメージについてご説明します。</a:t>
            </a:r>
          </a:p>
        </p:txBody>
      </p:sp>
      <p:sp>
        <p:nvSpPr>
          <p:cNvPr id="18" name="四角形: 1 つの角を切り取る 17">
            <a:extLst>
              <a:ext uri="{FF2B5EF4-FFF2-40B4-BE49-F238E27FC236}">
                <a16:creationId xmlns:a16="http://schemas.microsoft.com/office/drawing/2014/main" id="{BE3A0F1D-0D72-403D-BED9-859854BFCB6C}"/>
              </a:ext>
            </a:extLst>
          </p:cNvPr>
          <p:cNvSpPr/>
          <p:nvPr/>
        </p:nvSpPr>
        <p:spPr>
          <a:xfrm>
            <a:off x="197419" y="1023581"/>
            <a:ext cx="9505949" cy="369332"/>
          </a:xfrm>
          <a:prstGeom prst="snip1Rect">
            <a:avLst>
              <a:gd name="adj" fmla="val 0"/>
            </a:avLst>
          </a:prstGeom>
          <a:solidFill>
            <a:schemeClr val="accent4"/>
          </a:solidFill>
        </p:spPr>
        <p:txBody>
          <a:bodyPr vert="horz" wrap="square" rtlCol="0" anchor="ctr">
            <a:noAutofit/>
          </a:bodyPr>
          <a:lstStyle/>
          <a:p>
            <a:pPr algn="ctr">
              <a:lnSpc>
                <a:spcPts val="2300"/>
              </a:lnSpc>
            </a:pPr>
            <a:r>
              <a:rPr kumimoji="1" lang="ja-JP" altLang="en-US" sz="2400" dirty="0">
                <a:solidFill>
                  <a:schemeClr val="bg1"/>
                </a:solidFill>
              </a:rPr>
              <a:t>シーティング実施のイメージ　</a:t>
            </a:r>
            <a:endParaRPr kumimoji="1" lang="en-US" altLang="ja-JP" sz="2400" dirty="0">
              <a:solidFill>
                <a:schemeClr val="bg1"/>
              </a:solidFill>
            </a:endParaRPr>
          </a:p>
        </p:txBody>
      </p:sp>
      <p:sp>
        <p:nvSpPr>
          <p:cNvPr id="7" name="楕円 6">
            <a:extLst>
              <a:ext uri="{FF2B5EF4-FFF2-40B4-BE49-F238E27FC236}">
                <a16:creationId xmlns:a16="http://schemas.microsoft.com/office/drawing/2014/main" id="{09CE5B9C-E863-4486-8298-650A318434EE}"/>
              </a:ext>
            </a:extLst>
          </p:cNvPr>
          <p:cNvSpPr/>
          <p:nvPr/>
        </p:nvSpPr>
        <p:spPr>
          <a:xfrm>
            <a:off x="4676167" y="5238719"/>
            <a:ext cx="2736304" cy="1482438"/>
          </a:xfrm>
          <a:prstGeom prst="ellipse">
            <a:avLst/>
          </a:prstGeom>
          <a:solidFill>
            <a:srgbClr val="F7D393">
              <a:alpha val="69804"/>
            </a:srgb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700"/>
              </a:lnSpc>
              <a:spcAft>
                <a:spcPts val="600"/>
              </a:spcAft>
              <a:buClr>
                <a:schemeClr val="accent6">
                  <a:lumMod val="60000"/>
                  <a:lumOff val="40000"/>
                </a:schemeClr>
              </a:buClr>
            </a:pPr>
            <a:r>
              <a:rPr kumimoji="1" lang="en-US" altLang="ja-JP" sz="1900" dirty="0"/>
              <a:t>QOL</a:t>
            </a:r>
            <a:r>
              <a:rPr kumimoji="1" lang="ja-JP" altLang="en-US" sz="1900" dirty="0"/>
              <a:t>向上</a:t>
            </a:r>
          </a:p>
        </p:txBody>
      </p:sp>
      <p:sp>
        <p:nvSpPr>
          <p:cNvPr id="20" name="楕円 19">
            <a:extLst>
              <a:ext uri="{FF2B5EF4-FFF2-40B4-BE49-F238E27FC236}">
                <a16:creationId xmlns:a16="http://schemas.microsoft.com/office/drawing/2014/main" id="{32A6B660-934A-4D5A-AEFB-041B0B7E8FB5}"/>
              </a:ext>
            </a:extLst>
          </p:cNvPr>
          <p:cNvSpPr/>
          <p:nvPr/>
        </p:nvSpPr>
        <p:spPr>
          <a:xfrm>
            <a:off x="2502286" y="5238719"/>
            <a:ext cx="2736304" cy="1482438"/>
          </a:xfrm>
          <a:prstGeom prst="ellipse">
            <a:avLst/>
          </a:prstGeom>
          <a:solidFill>
            <a:srgbClr val="FFCCCC">
              <a:alpha val="69804"/>
            </a:srgb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700"/>
              </a:lnSpc>
              <a:spcAft>
                <a:spcPts val="600"/>
              </a:spcAft>
              <a:buClr>
                <a:schemeClr val="accent6">
                  <a:lumMod val="60000"/>
                  <a:lumOff val="40000"/>
                </a:schemeClr>
              </a:buClr>
            </a:pPr>
            <a:r>
              <a:rPr kumimoji="1" lang="ja-JP" altLang="en-US" sz="1900" dirty="0"/>
              <a:t>廃用性症候群</a:t>
            </a:r>
            <a:endParaRPr kumimoji="1" lang="en-US" altLang="ja-JP" sz="1900" dirty="0"/>
          </a:p>
          <a:p>
            <a:pPr algn="ctr">
              <a:lnSpc>
                <a:spcPts val="2700"/>
              </a:lnSpc>
              <a:spcAft>
                <a:spcPts val="600"/>
              </a:spcAft>
              <a:buClr>
                <a:schemeClr val="accent6">
                  <a:lumMod val="60000"/>
                  <a:lumOff val="40000"/>
                </a:schemeClr>
              </a:buClr>
            </a:pPr>
            <a:r>
              <a:rPr kumimoji="1" lang="ja-JP" altLang="en-US" sz="1900" dirty="0"/>
              <a:t>の予防</a:t>
            </a:r>
          </a:p>
        </p:txBody>
      </p:sp>
      <p:sp>
        <p:nvSpPr>
          <p:cNvPr id="24" name="楕円 23">
            <a:extLst>
              <a:ext uri="{FF2B5EF4-FFF2-40B4-BE49-F238E27FC236}">
                <a16:creationId xmlns:a16="http://schemas.microsoft.com/office/drawing/2014/main" id="{49838B8F-AAEE-4828-997D-ABCFAD2A7CBA}"/>
              </a:ext>
            </a:extLst>
          </p:cNvPr>
          <p:cNvSpPr/>
          <p:nvPr/>
        </p:nvSpPr>
        <p:spPr>
          <a:xfrm>
            <a:off x="328405" y="5238719"/>
            <a:ext cx="2736304" cy="1482438"/>
          </a:xfrm>
          <a:prstGeom prst="ellipse">
            <a:avLst/>
          </a:prstGeom>
          <a:solidFill>
            <a:srgbClr val="F7D393">
              <a:alpha val="69804"/>
            </a:srgbClr>
          </a:solidFill>
        </p:spPr>
        <p:txBody>
          <a:bodyPr wrap="square" rtlCol="0" anchor="ctr">
            <a:noAutofit/>
          </a:bodyPr>
          <a:lstStyle/>
          <a:p>
            <a:pPr algn="ctr">
              <a:lnSpc>
                <a:spcPts val="2700"/>
              </a:lnSpc>
              <a:spcAft>
                <a:spcPts val="600"/>
              </a:spcAft>
              <a:buClr>
                <a:schemeClr val="accent6">
                  <a:lumMod val="60000"/>
                  <a:lumOff val="40000"/>
                </a:schemeClr>
              </a:buClr>
            </a:pPr>
            <a:r>
              <a:rPr kumimoji="1" lang="ja-JP" altLang="en-US" sz="1900" dirty="0"/>
              <a:t>意識障害</a:t>
            </a:r>
            <a:endParaRPr kumimoji="1" lang="en-US" altLang="ja-JP" sz="1900" dirty="0"/>
          </a:p>
          <a:p>
            <a:pPr algn="ctr">
              <a:lnSpc>
                <a:spcPts val="2700"/>
              </a:lnSpc>
              <a:spcAft>
                <a:spcPts val="600"/>
              </a:spcAft>
              <a:buClr>
                <a:schemeClr val="accent6">
                  <a:lumMod val="60000"/>
                  <a:lumOff val="40000"/>
                </a:schemeClr>
              </a:buClr>
            </a:pPr>
            <a:r>
              <a:rPr kumimoji="1" lang="ja-JP" altLang="en-US" sz="1900" dirty="0"/>
              <a:t>の改善</a:t>
            </a:r>
          </a:p>
        </p:txBody>
      </p:sp>
      <p:sp>
        <p:nvSpPr>
          <p:cNvPr id="17" name="楕円 16">
            <a:extLst>
              <a:ext uri="{FF2B5EF4-FFF2-40B4-BE49-F238E27FC236}">
                <a16:creationId xmlns:a16="http://schemas.microsoft.com/office/drawing/2014/main" id="{5822537E-D7E5-4294-9DA0-EAE747C32BE6}"/>
              </a:ext>
            </a:extLst>
          </p:cNvPr>
          <p:cNvSpPr/>
          <p:nvPr/>
        </p:nvSpPr>
        <p:spPr>
          <a:xfrm>
            <a:off x="6850049" y="5238719"/>
            <a:ext cx="2736304" cy="1482438"/>
          </a:xfrm>
          <a:prstGeom prst="ellipse">
            <a:avLst/>
          </a:prstGeom>
          <a:solidFill>
            <a:srgbClr val="FFCCCC">
              <a:alpha val="69804"/>
            </a:srgb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700"/>
              </a:lnSpc>
              <a:spcAft>
                <a:spcPts val="600"/>
              </a:spcAft>
              <a:buClr>
                <a:schemeClr val="accent6">
                  <a:lumMod val="60000"/>
                  <a:lumOff val="40000"/>
                </a:schemeClr>
              </a:buClr>
            </a:pPr>
            <a:r>
              <a:rPr kumimoji="1" lang="ja-JP" altLang="en-US" sz="1900" dirty="0"/>
              <a:t>その人らしい自立した生活の確立</a:t>
            </a:r>
          </a:p>
        </p:txBody>
      </p:sp>
      <p:sp>
        <p:nvSpPr>
          <p:cNvPr id="23" name="二等辺三角形 22">
            <a:extLst>
              <a:ext uri="{FF2B5EF4-FFF2-40B4-BE49-F238E27FC236}">
                <a16:creationId xmlns:a16="http://schemas.microsoft.com/office/drawing/2014/main" id="{885ACFCB-371C-4902-8418-8ED00B4BE62C}"/>
              </a:ext>
            </a:extLst>
          </p:cNvPr>
          <p:cNvSpPr/>
          <p:nvPr/>
        </p:nvSpPr>
        <p:spPr>
          <a:xfrm rot="10800000">
            <a:off x="2654080" y="3657763"/>
            <a:ext cx="4634140" cy="252472"/>
          </a:xfrm>
          <a:prstGeom prst="triangle">
            <a:avLst/>
          </a:prstGeom>
          <a:solidFill>
            <a:schemeClr val="accent4">
              <a:lumMod val="60000"/>
              <a:lumOff val="40000"/>
            </a:schemeClr>
          </a:solidFill>
        </p:spPr>
        <p:txBody>
          <a:bodyPr vert="horz" wrap="square" rtlCol="0" anchor="ctr">
            <a:noAutofit/>
          </a:bodyPr>
          <a:lstStyle/>
          <a:p>
            <a:pPr algn="ctr">
              <a:spcAft>
                <a:spcPts val="600"/>
              </a:spcAft>
            </a:pPr>
            <a:endParaRPr kumimoji="1" lang="ja-JP" altLang="en-US" dirty="0">
              <a:solidFill>
                <a:schemeClr val="bg1"/>
              </a:solidFill>
            </a:endParaRPr>
          </a:p>
        </p:txBody>
      </p:sp>
      <p:sp>
        <p:nvSpPr>
          <p:cNvPr id="25" name="二等辺三角形 24">
            <a:extLst>
              <a:ext uri="{FF2B5EF4-FFF2-40B4-BE49-F238E27FC236}">
                <a16:creationId xmlns:a16="http://schemas.microsoft.com/office/drawing/2014/main" id="{28E9078E-46F4-4B0E-B6D8-226B40F29528}"/>
              </a:ext>
            </a:extLst>
          </p:cNvPr>
          <p:cNvSpPr/>
          <p:nvPr/>
        </p:nvSpPr>
        <p:spPr>
          <a:xfrm rot="10800000">
            <a:off x="2654080" y="2627352"/>
            <a:ext cx="4634140" cy="252472"/>
          </a:xfrm>
          <a:prstGeom prst="triangle">
            <a:avLst/>
          </a:prstGeom>
          <a:solidFill>
            <a:schemeClr val="accent4">
              <a:lumMod val="60000"/>
              <a:lumOff val="40000"/>
            </a:schemeClr>
          </a:solidFill>
        </p:spPr>
        <p:txBody>
          <a:bodyPr vert="horz" wrap="square" rtlCol="0" anchor="ctr">
            <a:noAutofit/>
          </a:bodyPr>
          <a:lstStyle/>
          <a:p>
            <a:pPr algn="ctr">
              <a:spcAft>
                <a:spcPts val="600"/>
              </a:spcAft>
            </a:pPr>
            <a:endParaRPr kumimoji="1" lang="ja-JP" altLang="en-US" dirty="0">
              <a:solidFill>
                <a:schemeClr val="bg1"/>
              </a:solidFill>
            </a:endParaRPr>
          </a:p>
        </p:txBody>
      </p:sp>
    </p:spTree>
    <p:extLst>
      <p:ext uri="{BB962C8B-B14F-4D97-AF65-F5344CB8AC3E}">
        <p14:creationId xmlns:p14="http://schemas.microsoft.com/office/powerpoint/2010/main" val="213823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ja-JP" altLang="en-US" dirty="0">
                <a:solidFill>
                  <a:srgbClr val="000000"/>
                </a:solidFill>
                <a:latin typeface="Meiryo UI" panose="020B0604030504040204" pitchFamily="50" charset="-128"/>
                <a:ea typeface="Meiryo UI" panose="020B0604030504040204" pitchFamily="50" charset="-128"/>
              </a:rPr>
              <a:t>はじめに　－高齢者の座位保持における現状と課題②ー</a:t>
            </a:r>
            <a:endParaRPr kumimoji="1" lang="ja-JP" altLang="en-US" dirty="0"/>
          </a:p>
        </p:txBody>
      </p:sp>
      <p:graphicFrame>
        <p:nvGraphicFramePr>
          <p:cNvPr id="6" name="表 5">
            <a:extLst>
              <a:ext uri="{FF2B5EF4-FFF2-40B4-BE49-F238E27FC236}">
                <a16:creationId xmlns:a16="http://schemas.microsoft.com/office/drawing/2014/main" id="{9347586B-F2B3-49C2-9861-8054D1490ECE}"/>
              </a:ext>
            </a:extLst>
          </p:cNvPr>
          <p:cNvGraphicFramePr>
            <a:graphicFrameLocks noGrp="1"/>
          </p:cNvGraphicFramePr>
          <p:nvPr/>
        </p:nvGraphicFramePr>
        <p:xfrm>
          <a:off x="199556" y="756703"/>
          <a:ext cx="3997360" cy="365760"/>
        </p:xfrm>
        <a:graphic>
          <a:graphicData uri="http://schemas.openxmlformats.org/drawingml/2006/table">
            <a:tbl>
              <a:tblPr firstRow="1" bandRow="1">
                <a:tableStyleId>{5C22544A-7EE6-4342-B048-85BDC9FD1C3A}</a:tableStyleId>
              </a:tblPr>
              <a:tblGrid>
                <a:gridCol w="3997360">
                  <a:extLst>
                    <a:ext uri="{9D8B030D-6E8A-4147-A177-3AD203B41FA5}">
                      <a16:colId xmlns:a16="http://schemas.microsoft.com/office/drawing/2014/main" val="2167884414"/>
                    </a:ext>
                  </a:extLst>
                </a:gridCol>
              </a:tblGrid>
              <a:tr h="288000">
                <a:tc>
                  <a:txBody>
                    <a:bodyPr/>
                    <a:lstStyle/>
                    <a:p>
                      <a:r>
                        <a:rPr kumimoji="1" lang="ja-JP" altLang="en-US" sz="2400" b="1" dirty="0">
                          <a:solidFill>
                            <a:schemeClr val="accent4"/>
                          </a:solidFill>
                        </a:rPr>
                        <a:t>現場での課題</a:t>
                      </a:r>
                    </a:p>
                  </a:txBody>
                  <a:tcPr marL="180000" marR="0" marT="0" marB="0" anchor="ctr">
                    <a:lnL w="762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149330"/>
                  </a:ext>
                </a:extLst>
              </a:tr>
            </a:tbl>
          </a:graphicData>
        </a:graphic>
      </p:graphicFrame>
      <p:sp>
        <p:nvSpPr>
          <p:cNvPr id="11" name="四角形: 角を丸くする 10">
            <a:extLst>
              <a:ext uri="{FF2B5EF4-FFF2-40B4-BE49-F238E27FC236}">
                <a16:creationId xmlns:a16="http://schemas.microsoft.com/office/drawing/2014/main" id="{7B7794D4-424B-4572-A061-A897E75166EB}"/>
              </a:ext>
            </a:extLst>
          </p:cNvPr>
          <p:cNvSpPr/>
          <p:nvPr/>
        </p:nvSpPr>
        <p:spPr>
          <a:xfrm>
            <a:off x="185594" y="1650051"/>
            <a:ext cx="4335405" cy="1850957"/>
          </a:xfrm>
          <a:prstGeom prst="roundRect">
            <a:avLst/>
          </a:prstGeom>
          <a:solidFill>
            <a:schemeClr val="accent4">
              <a:lumMod val="20000"/>
              <a:lumOff val="80000"/>
            </a:schemeClr>
          </a:solidFill>
        </p:spPr>
        <p:txBody>
          <a:bodyPr wrap="square" lIns="72000" rIns="72000" rtlCol="0" anchor="ctr">
            <a:noAutofit/>
          </a:bodyPr>
          <a:lstStyle/>
          <a:p>
            <a:pPr marL="342900" indent="-342900">
              <a:lnSpc>
                <a:spcPts val="3200"/>
              </a:lnSpc>
              <a:spcAft>
                <a:spcPts val="600"/>
              </a:spcAft>
              <a:buFont typeface="Wingdings" panose="05000000000000000000" pitchFamily="2" charset="2"/>
              <a:buChar char="ü"/>
            </a:pPr>
            <a:r>
              <a:rPr kumimoji="1" lang="ja-JP" altLang="en-US" sz="2400" dirty="0"/>
              <a:t>シーティングとは何か分からない</a:t>
            </a:r>
            <a:endParaRPr kumimoji="1" lang="en-US" altLang="ja-JP" sz="2400" dirty="0"/>
          </a:p>
          <a:p>
            <a:pPr marL="342900" indent="-342900">
              <a:lnSpc>
                <a:spcPts val="3200"/>
              </a:lnSpc>
              <a:spcAft>
                <a:spcPts val="600"/>
              </a:spcAft>
              <a:buFont typeface="Wingdings" panose="05000000000000000000" pitchFamily="2" charset="2"/>
              <a:buChar char="ü"/>
            </a:pPr>
            <a:r>
              <a:rPr kumimoji="1" lang="ja-JP" altLang="en-US" sz="2400" dirty="0"/>
              <a:t>シーティングをどのように行っていけばよいのか　　　　　　　等</a:t>
            </a:r>
          </a:p>
        </p:txBody>
      </p:sp>
      <p:sp>
        <p:nvSpPr>
          <p:cNvPr id="19" name="正方形/長方形 18">
            <a:extLst>
              <a:ext uri="{FF2B5EF4-FFF2-40B4-BE49-F238E27FC236}">
                <a16:creationId xmlns:a16="http://schemas.microsoft.com/office/drawing/2014/main" id="{213418DB-42F9-47DB-A27B-9F6EF0BCB3F0}"/>
              </a:ext>
            </a:extLst>
          </p:cNvPr>
          <p:cNvSpPr/>
          <p:nvPr/>
        </p:nvSpPr>
        <p:spPr>
          <a:xfrm>
            <a:off x="200023" y="1220033"/>
            <a:ext cx="4335405" cy="324000"/>
          </a:xfrm>
          <a:prstGeom prst="rect">
            <a:avLst/>
          </a:prstGeom>
          <a:solidFill>
            <a:schemeClr val="accent4"/>
          </a:solidFill>
        </p:spPr>
        <p:txBody>
          <a:bodyPr vert="horz" wrap="square" rtlCol="0" anchor="ctr">
            <a:noAutofit/>
          </a:bodyPr>
          <a:lstStyle/>
          <a:p>
            <a:pPr algn="ctr">
              <a:spcAft>
                <a:spcPts val="600"/>
              </a:spcAft>
            </a:pPr>
            <a:r>
              <a:rPr kumimoji="1" lang="ja-JP" altLang="en-US" sz="2400" dirty="0">
                <a:solidFill>
                  <a:schemeClr val="bg1"/>
                </a:solidFill>
              </a:rPr>
              <a:t>現場での悩み</a:t>
            </a:r>
          </a:p>
        </p:txBody>
      </p:sp>
      <p:sp>
        <p:nvSpPr>
          <p:cNvPr id="21" name="二等辺三角形 20">
            <a:extLst>
              <a:ext uri="{FF2B5EF4-FFF2-40B4-BE49-F238E27FC236}">
                <a16:creationId xmlns:a16="http://schemas.microsoft.com/office/drawing/2014/main" id="{005E3F68-F1D7-4328-BDB0-BAAAC03B5A9F}"/>
              </a:ext>
            </a:extLst>
          </p:cNvPr>
          <p:cNvSpPr/>
          <p:nvPr/>
        </p:nvSpPr>
        <p:spPr>
          <a:xfrm rot="5400000">
            <a:off x="4202946" y="2535191"/>
            <a:ext cx="1236693" cy="216000"/>
          </a:xfrm>
          <a:prstGeom prst="triangle">
            <a:avLst/>
          </a:prstGeom>
          <a:solidFill>
            <a:schemeClr val="accent4"/>
          </a:solidFill>
        </p:spPr>
        <p:txBody>
          <a:bodyPr vert="horz" wrap="square" rtlCol="0" anchor="ctr">
            <a:noAutofit/>
          </a:bodyPr>
          <a:lstStyle/>
          <a:p>
            <a:pPr algn="ctr">
              <a:spcAft>
                <a:spcPts val="600"/>
              </a:spcAft>
            </a:pPr>
            <a:endParaRPr kumimoji="1" lang="ja-JP" altLang="en-US" dirty="0">
              <a:solidFill>
                <a:schemeClr val="bg1"/>
              </a:solidFill>
            </a:endParaRPr>
          </a:p>
        </p:txBody>
      </p:sp>
      <p:sp>
        <p:nvSpPr>
          <p:cNvPr id="23" name="四角形: 角を丸くする 22">
            <a:extLst>
              <a:ext uri="{FF2B5EF4-FFF2-40B4-BE49-F238E27FC236}">
                <a16:creationId xmlns:a16="http://schemas.microsoft.com/office/drawing/2014/main" id="{E7CBD420-1932-41DC-88C3-D7CBFD16570A}"/>
              </a:ext>
            </a:extLst>
          </p:cNvPr>
          <p:cNvSpPr/>
          <p:nvPr/>
        </p:nvSpPr>
        <p:spPr>
          <a:xfrm>
            <a:off x="704528" y="3537012"/>
            <a:ext cx="9096189" cy="1138907"/>
          </a:xfrm>
          <a:prstGeom prst="roundRect">
            <a:avLst/>
          </a:prstGeom>
          <a:noFill/>
          <a:ln>
            <a:noFill/>
          </a:ln>
        </p:spPr>
        <p:txBody>
          <a:bodyPr wrap="square" rtlCol="0" anchor="ctr">
            <a:noAutofit/>
          </a:bodyPr>
          <a:lstStyle/>
          <a:p>
            <a:pPr>
              <a:spcAft>
                <a:spcPts val="600"/>
              </a:spcAft>
            </a:pPr>
            <a:r>
              <a:rPr kumimoji="1" lang="ja-JP" altLang="en-US" sz="2400" b="1" u="sng" dirty="0">
                <a:solidFill>
                  <a:schemeClr val="accent1"/>
                </a:solidFill>
              </a:rPr>
              <a:t>「高齢者本人にとって快適な座位姿勢とはどのようなものか」「高齢者ケアにおける適切なシーティングとは何か」について理解が進んでいないことが一因</a:t>
            </a:r>
          </a:p>
        </p:txBody>
      </p:sp>
      <p:cxnSp>
        <p:nvCxnSpPr>
          <p:cNvPr id="5" name="コネクタ: カギ線 4">
            <a:extLst>
              <a:ext uri="{FF2B5EF4-FFF2-40B4-BE49-F238E27FC236}">
                <a16:creationId xmlns:a16="http://schemas.microsoft.com/office/drawing/2014/main" id="{4899F271-F5BB-48DF-89B8-5A756DDF8894}"/>
              </a:ext>
            </a:extLst>
          </p:cNvPr>
          <p:cNvCxnSpPr>
            <a:cxnSpLocks/>
          </p:cNvCxnSpPr>
          <p:nvPr/>
        </p:nvCxnSpPr>
        <p:spPr>
          <a:xfrm rot="16200000" flipH="1">
            <a:off x="369312" y="3690912"/>
            <a:ext cx="471901" cy="377528"/>
          </a:xfrm>
          <a:prstGeom prst="bentConnector3">
            <a:avLst>
              <a:gd name="adj1" fmla="val 99088"/>
            </a:avLst>
          </a:prstGeom>
          <a:ln w="57150">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Rectangle 4">
            <a:extLst>
              <a:ext uri="{FF2B5EF4-FFF2-40B4-BE49-F238E27FC236}">
                <a16:creationId xmlns:a16="http://schemas.microsoft.com/office/drawing/2014/main" id="{A936A684-E812-45BF-9B00-B2D1759F3774}"/>
              </a:ext>
            </a:extLst>
          </p:cNvPr>
          <p:cNvSpPr>
            <a:spLocks noChangeArrowheads="1"/>
          </p:cNvSpPr>
          <p:nvPr/>
        </p:nvSpPr>
        <p:spPr bwMode="auto">
          <a:xfrm>
            <a:off x="1388025" y="4762500"/>
            <a:ext cx="8317949" cy="1869753"/>
          </a:xfrm>
          <a:prstGeom prst="rect">
            <a:avLst/>
          </a:prstGeom>
          <a:solidFill>
            <a:schemeClr val="bg1"/>
          </a:solidFill>
          <a:ln w="25400">
            <a:solidFill>
              <a:schemeClr val="accent4"/>
            </a:solidFill>
            <a:headEnd/>
            <a:tailEnd/>
          </a:ln>
        </p:spPr>
        <p:style>
          <a:lnRef idx="1">
            <a:schemeClr val="dk1"/>
          </a:lnRef>
          <a:fillRef idx="2">
            <a:schemeClr val="dk1"/>
          </a:fillRef>
          <a:effectRef idx="1">
            <a:schemeClr val="dk1"/>
          </a:effectRef>
          <a:fontRef idx="minor">
            <a:schemeClr val="dk1"/>
          </a:fontRef>
        </p:style>
        <p:txBody>
          <a:bodyPr lIns="180000" anchor="ctr"/>
          <a:lstStyle/>
          <a:p>
            <a:pPr>
              <a:lnSpc>
                <a:spcPts val="3300"/>
              </a:lnSpc>
              <a:spcBef>
                <a:spcPct val="50000"/>
              </a:spcBef>
              <a:buClr>
                <a:schemeClr val="accent1">
                  <a:lumMod val="60000"/>
                  <a:lumOff val="40000"/>
                </a:schemeClr>
              </a:buClr>
              <a:buSzPct val="80000"/>
            </a:pPr>
            <a:r>
              <a:rPr lang="ja-JP" altLang="en-US" sz="2400" dirty="0"/>
              <a:t>シーティングの基本的な考え方を学ぶことで、本人や家族の生活の質（</a:t>
            </a:r>
            <a:r>
              <a:rPr lang="en-US" altLang="ja-JP" sz="2400" dirty="0"/>
              <a:t>QOL</a:t>
            </a:r>
            <a:r>
              <a:rPr lang="ja-JP" altLang="en-US" sz="2400" dirty="0"/>
              <a:t>）を向上することを目指して作成された</a:t>
            </a:r>
            <a:r>
              <a:rPr lang="ja-JP" altLang="en-US" sz="2400" b="1" dirty="0">
                <a:solidFill>
                  <a:schemeClr val="accent1"/>
                </a:solidFill>
              </a:rPr>
              <a:t>「高齢者の適切なケアとシーティングに関する手引き」に基づいて、シーティングの意義やシーティングの進め方などを紹介</a:t>
            </a:r>
            <a:r>
              <a:rPr lang="ja-JP" altLang="en-US" sz="2400" dirty="0"/>
              <a:t>する</a:t>
            </a:r>
            <a:endParaRPr lang="en-US" altLang="ja-JP" sz="2400" dirty="0"/>
          </a:p>
        </p:txBody>
      </p:sp>
      <p:sp>
        <p:nvSpPr>
          <p:cNvPr id="31" name="正方形/長方形 30">
            <a:extLst>
              <a:ext uri="{FF2B5EF4-FFF2-40B4-BE49-F238E27FC236}">
                <a16:creationId xmlns:a16="http://schemas.microsoft.com/office/drawing/2014/main" id="{DC1A1354-D4E9-4846-A94E-BF0F01B05F8B}"/>
              </a:ext>
            </a:extLst>
          </p:cNvPr>
          <p:cNvSpPr/>
          <p:nvPr/>
        </p:nvSpPr>
        <p:spPr>
          <a:xfrm>
            <a:off x="200025" y="4754196"/>
            <a:ext cx="1188000" cy="1881087"/>
          </a:xfrm>
          <a:prstGeom prst="rect">
            <a:avLst/>
          </a:prstGeom>
          <a:solidFill>
            <a:schemeClr val="accent4"/>
          </a:solidFill>
          <a:ln>
            <a:solidFill>
              <a:schemeClr val="accent4"/>
            </a:solidFill>
          </a:ln>
        </p:spPr>
        <p:txBody>
          <a:bodyPr vert="horz" wrap="square" rtlCol="0" anchor="ctr">
            <a:noAutofit/>
          </a:bodyPr>
          <a:lstStyle/>
          <a:p>
            <a:pPr algn="ctr">
              <a:spcAft>
                <a:spcPts val="600"/>
              </a:spcAft>
            </a:pPr>
            <a:r>
              <a:rPr kumimoji="1" lang="ja-JP" altLang="en-US" sz="2400" b="1" dirty="0">
                <a:solidFill>
                  <a:schemeClr val="bg1"/>
                </a:solidFill>
              </a:rPr>
              <a:t>本動画</a:t>
            </a:r>
            <a:endParaRPr kumimoji="1" lang="en-US" altLang="ja-JP" sz="2400" b="1" dirty="0">
              <a:solidFill>
                <a:schemeClr val="bg1"/>
              </a:solidFill>
            </a:endParaRPr>
          </a:p>
          <a:p>
            <a:pPr algn="ctr">
              <a:spcAft>
                <a:spcPts val="600"/>
              </a:spcAft>
            </a:pPr>
            <a:r>
              <a:rPr kumimoji="1" lang="ja-JP" altLang="en-US" sz="2400" b="1" dirty="0">
                <a:solidFill>
                  <a:schemeClr val="bg1"/>
                </a:solidFill>
              </a:rPr>
              <a:t>の目的</a:t>
            </a:r>
            <a:endParaRPr kumimoji="1" lang="en-US" altLang="ja-JP" sz="2400" b="1" dirty="0">
              <a:solidFill>
                <a:schemeClr val="bg1"/>
              </a:solidFill>
            </a:endParaRPr>
          </a:p>
        </p:txBody>
      </p:sp>
      <p:sp>
        <p:nvSpPr>
          <p:cNvPr id="14" name="正方形/長方形 13">
            <a:extLst>
              <a:ext uri="{FF2B5EF4-FFF2-40B4-BE49-F238E27FC236}">
                <a16:creationId xmlns:a16="http://schemas.microsoft.com/office/drawing/2014/main" id="{EF2413C4-4E94-472E-A03F-644A6EA1DBB7}"/>
              </a:ext>
            </a:extLst>
          </p:cNvPr>
          <p:cNvSpPr/>
          <p:nvPr/>
        </p:nvSpPr>
        <p:spPr>
          <a:xfrm>
            <a:off x="5139689" y="1220032"/>
            <a:ext cx="4565815" cy="324000"/>
          </a:xfrm>
          <a:prstGeom prst="rect">
            <a:avLst/>
          </a:prstGeom>
          <a:solidFill>
            <a:schemeClr val="accent4"/>
          </a:solidFill>
        </p:spPr>
        <p:txBody>
          <a:bodyPr vert="horz" wrap="square" rtlCol="0" anchor="ctr">
            <a:noAutofit/>
          </a:bodyPr>
          <a:lstStyle/>
          <a:p>
            <a:pPr algn="ctr">
              <a:spcAft>
                <a:spcPts val="600"/>
              </a:spcAft>
            </a:pPr>
            <a:r>
              <a:rPr kumimoji="1" lang="ja-JP" altLang="en-US" sz="2400" dirty="0">
                <a:solidFill>
                  <a:schemeClr val="bg1"/>
                </a:solidFill>
              </a:rPr>
              <a:t>その結果生じる課題</a:t>
            </a:r>
          </a:p>
        </p:txBody>
      </p:sp>
      <p:sp>
        <p:nvSpPr>
          <p:cNvPr id="15" name="四角形: 角を丸くする 14">
            <a:extLst>
              <a:ext uri="{FF2B5EF4-FFF2-40B4-BE49-F238E27FC236}">
                <a16:creationId xmlns:a16="http://schemas.microsoft.com/office/drawing/2014/main" id="{6BE942E5-DE5B-4A9A-8807-16721E2406AA}"/>
              </a:ext>
            </a:extLst>
          </p:cNvPr>
          <p:cNvSpPr/>
          <p:nvPr/>
        </p:nvSpPr>
        <p:spPr>
          <a:xfrm>
            <a:off x="5121585" y="1650052"/>
            <a:ext cx="4583920" cy="1850956"/>
          </a:xfrm>
          <a:prstGeom prst="roundRect">
            <a:avLst/>
          </a:prstGeom>
          <a:solidFill>
            <a:schemeClr val="accent4">
              <a:lumMod val="20000"/>
              <a:lumOff val="80000"/>
            </a:schemeClr>
          </a:solidFill>
        </p:spPr>
        <p:txBody>
          <a:bodyPr wrap="square" lIns="72000" rIns="72000" rtlCol="0" anchor="ctr">
            <a:noAutofit/>
          </a:bodyPr>
          <a:lstStyle/>
          <a:p>
            <a:pPr>
              <a:lnSpc>
                <a:spcPts val="3200"/>
              </a:lnSpc>
              <a:spcAft>
                <a:spcPts val="600"/>
              </a:spcAft>
            </a:pPr>
            <a:r>
              <a:rPr kumimoji="1" lang="ja-JP" altLang="en-US" sz="2400" dirty="0"/>
              <a:t>椅子に座ることができるにもかかわらず、車椅子に座っている高齢者がいる現場もある</a:t>
            </a:r>
          </a:p>
        </p:txBody>
      </p:sp>
    </p:spTree>
    <p:extLst>
      <p:ext uri="{BB962C8B-B14F-4D97-AF65-F5344CB8AC3E}">
        <p14:creationId xmlns:p14="http://schemas.microsoft.com/office/powerpoint/2010/main" val="47254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185408D-CEDC-4D6E-8085-A008336A9C61}"/>
              </a:ext>
            </a:extLst>
          </p:cNvPr>
          <p:cNvSpPr/>
          <p:nvPr/>
        </p:nvSpPr>
        <p:spPr>
          <a:xfrm>
            <a:off x="1001753" y="2717302"/>
            <a:ext cx="7920000" cy="1440000"/>
          </a:xfrm>
          <a:prstGeom prst="rect">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lang="ja-JP" altLang="en-US" sz="3200" b="1" dirty="0">
                <a:solidFill>
                  <a:schemeClr val="bg1"/>
                </a:solidFill>
                <a:latin typeface="Meiryo UI" panose="020B0604030504040204" pitchFamily="50" charset="-128"/>
                <a:ea typeface="Meiryo UI" panose="020B0604030504040204" pitchFamily="50" charset="-128"/>
              </a:rPr>
              <a:t>２．高齢者ケアにおけるシーティングの概要</a:t>
            </a:r>
            <a:endParaRPr kumimoji="1" lang="ja-JP" altLang="en-US" sz="3200" b="1" dirty="0">
              <a:solidFill>
                <a:schemeClr val="bg1"/>
              </a:solidFill>
              <a:latin typeface="+mn-ea"/>
              <a:cs typeface="メイリオ" panose="020B0604030504040204" pitchFamily="50" charset="-128"/>
            </a:endParaRPr>
          </a:p>
        </p:txBody>
      </p:sp>
    </p:spTree>
    <p:extLst>
      <p:ext uri="{BB962C8B-B14F-4D97-AF65-F5344CB8AC3E}">
        <p14:creationId xmlns:p14="http://schemas.microsoft.com/office/powerpoint/2010/main" val="2836603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ja-JP" altLang="en-US" dirty="0"/>
              <a:t>高齢者ケアにおけるシーティングとは</a:t>
            </a:r>
            <a:endParaRPr kumimoji="1" lang="ja-JP" altLang="en-US" dirty="0"/>
          </a:p>
        </p:txBody>
      </p:sp>
      <p:sp>
        <p:nvSpPr>
          <p:cNvPr id="5" name="テキスト プレースホルダー 2">
            <a:extLst>
              <a:ext uri="{FF2B5EF4-FFF2-40B4-BE49-F238E27FC236}">
                <a16:creationId xmlns:a16="http://schemas.microsoft.com/office/drawing/2014/main" id="{E4FD336C-3F69-4BB1-AF3F-073CE8CE41DE}"/>
              </a:ext>
            </a:extLst>
          </p:cNvPr>
          <p:cNvSpPr txBox="1">
            <a:spLocks/>
          </p:cNvSpPr>
          <p:nvPr/>
        </p:nvSpPr>
        <p:spPr>
          <a:xfrm>
            <a:off x="202630" y="595536"/>
            <a:ext cx="9505950" cy="640364"/>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「高齢者の適切なケアとシーティングに関する手引き」では、高齢者ケアにおけるシーティングを以下のように定義しています。</a:t>
            </a:r>
          </a:p>
        </p:txBody>
      </p:sp>
      <p:sp>
        <p:nvSpPr>
          <p:cNvPr id="7" name="Rectangle 4">
            <a:extLst>
              <a:ext uri="{FF2B5EF4-FFF2-40B4-BE49-F238E27FC236}">
                <a16:creationId xmlns:a16="http://schemas.microsoft.com/office/drawing/2014/main" id="{C30E5297-1A45-46E9-BC6D-45C81936004F}"/>
              </a:ext>
            </a:extLst>
          </p:cNvPr>
          <p:cNvSpPr>
            <a:spLocks noChangeArrowheads="1"/>
          </p:cNvSpPr>
          <p:nvPr/>
        </p:nvSpPr>
        <p:spPr bwMode="auto">
          <a:xfrm>
            <a:off x="199556" y="1825875"/>
            <a:ext cx="6229139" cy="3471104"/>
          </a:xfrm>
          <a:prstGeom prst="rect">
            <a:avLst/>
          </a:prstGeom>
          <a:solidFill>
            <a:schemeClr val="bg1"/>
          </a:solidFill>
          <a:ln w="9525">
            <a:solidFill>
              <a:schemeClr val="accent4"/>
            </a:solidFill>
            <a:headEnd/>
            <a:tailEnd/>
          </a:ln>
        </p:spPr>
        <p:style>
          <a:lnRef idx="1">
            <a:schemeClr val="dk1"/>
          </a:lnRef>
          <a:fillRef idx="2">
            <a:schemeClr val="dk1"/>
          </a:fillRef>
          <a:effectRef idx="1">
            <a:schemeClr val="dk1"/>
          </a:effectRef>
          <a:fontRef idx="minor">
            <a:schemeClr val="dk1"/>
          </a:fontRef>
        </p:style>
        <p:txBody>
          <a:bodyPr lIns="180000" anchor="ctr"/>
          <a:lstStyle/>
          <a:p>
            <a:pPr>
              <a:lnSpc>
                <a:spcPct val="150000"/>
              </a:lnSpc>
              <a:buClr>
                <a:schemeClr val="accent1">
                  <a:lumMod val="60000"/>
                  <a:lumOff val="40000"/>
                </a:schemeClr>
              </a:buClr>
              <a:buSzPct val="80000"/>
            </a:pPr>
            <a:r>
              <a:rPr lang="ja-JP" altLang="en-US" sz="2400" b="1" dirty="0"/>
              <a:t>高齢者ケアにおけるシーティングとは、「体幹機能や座位保持機能が低下した高齢者が、個々の望む活動や参加を実現し、自立を促すために、椅子や車椅子等に快適に座るための支援であり、その支援を通して、高齢者の尊厳ある自立した生活の保障を目指すもの」です。</a:t>
            </a:r>
            <a:endParaRPr lang="ja-JP" altLang="en-US" sz="2400" b="1" dirty="0">
              <a:latin typeface="Meiryo UI" panose="020B0604030504040204" pitchFamily="50" charset="-128"/>
              <a:ea typeface="Meiryo UI" panose="020B0604030504040204" pitchFamily="50" charset="-128"/>
            </a:endParaRPr>
          </a:p>
        </p:txBody>
      </p:sp>
      <p:sp>
        <p:nvSpPr>
          <p:cNvPr id="8" name="四角形: 1 つの角を切り取る 7">
            <a:extLst>
              <a:ext uri="{FF2B5EF4-FFF2-40B4-BE49-F238E27FC236}">
                <a16:creationId xmlns:a16="http://schemas.microsoft.com/office/drawing/2014/main" id="{7383CF0C-8BD1-49BF-A3A4-287941CCEFD4}"/>
              </a:ext>
            </a:extLst>
          </p:cNvPr>
          <p:cNvSpPr/>
          <p:nvPr/>
        </p:nvSpPr>
        <p:spPr>
          <a:xfrm>
            <a:off x="199556" y="1456543"/>
            <a:ext cx="6229139" cy="369332"/>
          </a:xfrm>
          <a:prstGeom prst="snip1Rect">
            <a:avLst>
              <a:gd name="adj" fmla="val 50000"/>
            </a:avLst>
          </a:prstGeom>
          <a:solidFill>
            <a:schemeClr val="accent4"/>
          </a:solidFill>
        </p:spPr>
        <p:txBody>
          <a:bodyPr vert="horz" wrap="square" rtlCol="0" anchor="ctr">
            <a:noAutofit/>
          </a:bodyPr>
          <a:lstStyle/>
          <a:p>
            <a:pPr algn="ctr">
              <a:lnSpc>
                <a:spcPts val="2100"/>
              </a:lnSpc>
            </a:pPr>
            <a:r>
              <a:rPr kumimoji="1" lang="ja-JP" altLang="en-US" sz="2400" dirty="0">
                <a:solidFill>
                  <a:schemeClr val="bg1"/>
                </a:solidFill>
              </a:rPr>
              <a:t>高齢者ケアにおけるシーティングの定義　</a:t>
            </a:r>
            <a:endParaRPr kumimoji="1" lang="en-US" altLang="ja-JP" sz="2400" dirty="0">
              <a:solidFill>
                <a:schemeClr val="bg1"/>
              </a:solidFill>
            </a:endParaRPr>
          </a:p>
        </p:txBody>
      </p:sp>
      <p:sp>
        <p:nvSpPr>
          <p:cNvPr id="9" name="正方形/長方形 8">
            <a:extLst>
              <a:ext uri="{FF2B5EF4-FFF2-40B4-BE49-F238E27FC236}">
                <a16:creationId xmlns:a16="http://schemas.microsoft.com/office/drawing/2014/main" id="{065E8448-512D-4D7D-8112-98BC7EF72293}"/>
              </a:ext>
            </a:extLst>
          </p:cNvPr>
          <p:cNvSpPr/>
          <p:nvPr/>
        </p:nvSpPr>
        <p:spPr>
          <a:xfrm>
            <a:off x="196550" y="5439368"/>
            <a:ext cx="9232798" cy="1013968"/>
          </a:xfrm>
          <a:prstGeom prst="rect">
            <a:avLst/>
          </a:prstGeom>
        </p:spPr>
        <p:txBody>
          <a:bodyPr wrap="square">
            <a:noAutofit/>
          </a:bodyPr>
          <a:lstStyle/>
          <a:p>
            <a:r>
              <a:rPr lang="ja-JP" altLang="en-US" sz="2000" dirty="0"/>
              <a:t>「快適に座るための支援」とは、高齢者の一般的な特徴や個別性を踏まえて、本人にとって快適な座位姿勢が保持でき、本人の有する能力を最大限活かせるような椅子や車椅子、付属品等を選定・適合する個別ケアや専門的技術を指します。</a:t>
            </a:r>
          </a:p>
        </p:txBody>
      </p:sp>
      <p:pic>
        <p:nvPicPr>
          <p:cNvPr id="11" name="Picture 4">
            <a:extLst>
              <a:ext uri="{FF2B5EF4-FFF2-40B4-BE49-F238E27FC236}">
                <a16:creationId xmlns:a16="http://schemas.microsoft.com/office/drawing/2014/main" id="{0A729795-79F9-4838-8A9A-8D3EA7448D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702088" y="1477724"/>
            <a:ext cx="2712152" cy="37785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88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ja-JP" altLang="en-US" dirty="0"/>
              <a:t>なぜシーティングを実施するのか</a:t>
            </a:r>
            <a:endParaRPr kumimoji="1" lang="ja-JP" altLang="en-US" dirty="0"/>
          </a:p>
        </p:txBody>
      </p:sp>
      <p:sp>
        <p:nvSpPr>
          <p:cNvPr id="13" name="四角形: 角を丸くする 12">
            <a:extLst>
              <a:ext uri="{FF2B5EF4-FFF2-40B4-BE49-F238E27FC236}">
                <a16:creationId xmlns:a16="http://schemas.microsoft.com/office/drawing/2014/main" id="{AEC36C57-860A-40FF-AF58-5D666926CE97}"/>
              </a:ext>
            </a:extLst>
          </p:cNvPr>
          <p:cNvSpPr/>
          <p:nvPr/>
        </p:nvSpPr>
        <p:spPr>
          <a:xfrm>
            <a:off x="5928989" y="4584837"/>
            <a:ext cx="3740535" cy="1706966"/>
          </a:xfrm>
          <a:prstGeom prst="round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lnSpc>
                <a:spcPts val="2880"/>
              </a:lnSpc>
            </a:pPr>
            <a:endParaRPr kumimoji="1" lang="en-US" altLang="ja-JP" sz="2400" b="1" dirty="0">
              <a:solidFill>
                <a:schemeClr val="accent1"/>
              </a:solidFill>
            </a:endParaRPr>
          </a:p>
        </p:txBody>
      </p:sp>
      <p:sp>
        <p:nvSpPr>
          <p:cNvPr id="17" name="正方形/長方形 16">
            <a:extLst>
              <a:ext uri="{FF2B5EF4-FFF2-40B4-BE49-F238E27FC236}">
                <a16:creationId xmlns:a16="http://schemas.microsoft.com/office/drawing/2014/main" id="{BF68194A-0EBC-4E11-BA64-003332AC040B}"/>
              </a:ext>
            </a:extLst>
          </p:cNvPr>
          <p:cNvSpPr/>
          <p:nvPr/>
        </p:nvSpPr>
        <p:spPr>
          <a:xfrm>
            <a:off x="287813" y="4592685"/>
            <a:ext cx="1676853" cy="1699118"/>
          </a:xfrm>
          <a:prstGeom prst="rect">
            <a:avLst/>
          </a:prstGeom>
          <a:solidFill>
            <a:schemeClr val="accent4"/>
          </a:solidFill>
        </p:spPr>
        <p:txBody>
          <a:bodyPr vert="horz" wrap="square" rtlCol="0" anchor="ctr">
            <a:noAutofit/>
          </a:bodyPr>
          <a:lstStyle/>
          <a:p>
            <a:pPr algn="ctr">
              <a:spcAft>
                <a:spcPts val="600"/>
              </a:spcAft>
            </a:pPr>
            <a:r>
              <a:rPr kumimoji="1" lang="ja-JP" altLang="en-US" sz="2400" dirty="0">
                <a:solidFill>
                  <a:schemeClr val="bg1"/>
                </a:solidFill>
              </a:rPr>
              <a:t>期待される効果</a:t>
            </a:r>
          </a:p>
        </p:txBody>
      </p:sp>
      <p:sp>
        <p:nvSpPr>
          <p:cNvPr id="14" name="正方形/長方形 13">
            <a:extLst>
              <a:ext uri="{FF2B5EF4-FFF2-40B4-BE49-F238E27FC236}">
                <a16:creationId xmlns:a16="http://schemas.microsoft.com/office/drawing/2014/main" id="{EDBBB5B7-5B09-45B4-81ED-031B73988A27}"/>
              </a:ext>
            </a:extLst>
          </p:cNvPr>
          <p:cNvSpPr/>
          <p:nvPr/>
        </p:nvSpPr>
        <p:spPr>
          <a:xfrm>
            <a:off x="287813" y="2889010"/>
            <a:ext cx="1676853" cy="1212643"/>
          </a:xfrm>
          <a:prstGeom prst="rect">
            <a:avLst/>
          </a:prstGeom>
          <a:solidFill>
            <a:schemeClr val="accent4"/>
          </a:solidFill>
        </p:spPr>
        <p:txBody>
          <a:bodyPr vert="horz" wrap="square" rtlCol="0" anchor="ctr">
            <a:noAutofit/>
          </a:bodyPr>
          <a:lstStyle/>
          <a:p>
            <a:pPr algn="ctr">
              <a:spcAft>
                <a:spcPts val="600"/>
              </a:spcAft>
            </a:pPr>
            <a:r>
              <a:rPr kumimoji="1" lang="ja-JP" altLang="en-US" sz="2400" dirty="0">
                <a:solidFill>
                  <a:schemeClr val="bg1"/>
                </a:solidFill>
              </a:rPr>
              <a:t>シーティングの実施</a:t>
            </a:r>
          </a:p>
        </p:txBody>
      </p:sp>
      <p:sp>
        <p:nvSpPr>
          <p:cNvPr id="15" name="四角形: 角を丸くする 14">
            <a:extLst>
              <a:ext uri="{FF2B5EF4-FFF2-40B4-BE49-F238E27FC236}">
                <a16:creationId xmlns:a16="http://schemas.microsoft.com/office/drawing/2014/main" id="{D6D1E7B7-2FB8-4FA3-B3F9-83E44F015A0B}"/>
              </a:ext>
            </a:extLst>
          </p:cNvPr>
          <p:cNvSpPr/>
          <p:nvPr/>
        </p:nvSpPr>
        <p:spPr>
          <a:xfrm>
            <a:off x="2072680" y="4584837"/>
            <a:ext cx="3682743" cy="1706966"/>
          </a:xfrm>
          <a:prstGeom prst="round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lnSpc>
                <a:spcPts val="2880"/>
              </a:lnSpc>
            </a:pPr>
            <a:r>
              <a:rPr kumimoji="1" lang="ja-JP" altLang="en-US" sz="2400" dirty="0"/>
              <a:t>廃用症候群、嚥下障害、</a:t>
            </a:r>
            <a:br>
              <a:rPr kumimoji="1" lang="en-US" altLang="ja-JP" sz="2400" dirty="0"/>
            </a:br>
            <a:r>
              <a:rPr kumimoji="1" lang="ja-JP" altLang="en-US" sz="2400" dirty="0"/>
              <a:t>褥瘡、骨粗しょう症などの、</a:t>
            </a:r>
            <a:endParaRPr kumimoji="1" lang="en-US" altLang="ja-JP" sz="2400" dirty="0"/>
          </a:p>
          <a:p>
            <a:pPr algn="ctr" defTabSz="914400">
              <a:lnSpc>
                <a:spcPts val="2880"/>
              </a:lnSpc>
            </a:pPr>
            <a:r>
              <a:rPr kumimoji="1" lang="ja-JP" altLang="en-US" sz="2400" b="1" dirty="0">
                <a:solidFill>
                  <a:schemeClr val="accent1"/>
                </a:solidFill>
              </a:rPr>
              <a:t>二次障害の予防</a:t>
            </a:r>
            <a:endParaRPr kumimoji="1" lang="en-US" altLang="ja-JP" sz="2400" b="1" dirty="0">
              <a:solidFill>
                <a:schemeClr val="accent1"/>
              </a:solidFill>
            </a:endParaRPr>
          </a:p>
        </p:txBody>
      </p:sp>
      <p:cxnSp>
        <p:nvCxnSpPr>
          <p:cNvPr id="4" name="コネクタ: カギ線 3">
            <a:extLst>
              <a:ext uri="{FF2B5EF4-FFF2-40B4-BE49-F238E27FC236}">
                <a16:creationId xmlns:a16="http://schemas.microsoft.com/office/drawing/2014/main" id="{DCB6EA34-684C-4795-93F5-0AE5A117A41E}"/>
              </a:ext>
            </a:extLst>
          </p:cNvPr>
          <p:cNvCxnSpPr>
            <a:cxnSpLocks/>
            <a:stCxn id="19" idx="2"/>
            <a:endCxn id="13" idx="0"/>
          </p:cNvCxnSpPr>
          <p:nvPr/>
        </p:nvCxnSpPr>
        <p:spPr>
          <a:xfrm rot="16200000" flipH="1">
            <a:off x="5799719" y="2585298"/>
            <a:ext cx="2045253" cy="1953824"/>
          </a:xfrm>
          <a:prstGeom prst="bentConnector3">
            <a:avLst>
              <a:gd name="adj1" fmla="val 5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コネクタ: カギ線 23">
            <a:extLst>
              <a:ext uri="{FF2B5EF4-FFF2-40B4-BE49-F238E27FC236}">
                <a16:creationId xmlns:a16="http://schemas.microsoft.com/office/drawing/2014/main" id="{0D93DBEC-D4C1-4EFF-B3D1-7F2FE9AA881B}"/>
              </a:ext>
            </a:extLst>
          </p:cNvPr>
          <p:cNvCxnSpPr>
            <a:cxnSpLocks/>
            <a:stCxn id="19" idx="2"/>
            <a:endCxn id="15" idx="0"/>
          </p:cNvCxnSpPr>
          <p:nvPr/>
        </p:nvCxnSpPr>
        <p:spPr>
          <a:xfrm rot="5400000">
            <a:off x="3857117" y="2596520"/>
            <a:ext cx="2045253" cy="1931381"/>
          </a:xfrm>
          <a:prstGeom prst="bentConnector3">
            <a:avLst>
              <a:gd name="adj1" fmla="val 5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四角形: 角を丸くする 26">
            <a:extLst>
              <a:ext uri="{FF2B5EF4-FFF2-40B4-BE49-F238E27FC236}">
                <a16:creationId xmlns:a16="http://schemas.microsoft.com/office/drawing/2014/main" id="{8DCB1552-F86A-443D-8C93-3C647D0045D3}"/>
              </a:ext>
            </a:extLst>
          </p:cNvPr>
          <p:cNvSpPr/>
          <p:nvPr/>
        </p:nvSpPr>
        <p:spPr>
          <a:xfrm>
            <a:off x="2072680" y="2889010"/>
            <a:ext cx="7537174" cy="1212643"/>
          </a:xfrm>
          <a:prstGeom prst="roundRect">
            <a:avLst>
              <a:gd name="adj" fmla="val 31900"/>
            </a:avLst>
          </a:prstGeom>
          <a:solidFill>
            <a:schemeClr val="accent4">
              <a:lumMod val="20000"/>
              <a:lumOff val="80000"/>
            </a:schemeClr>
          </a:solidFill>
          <a:ln>
            <a:solidFill>
              <a:schemeClr val="accent4"/>
            </a:solidFill>
          </a:ln>
        </p:spPr>
        <p:txBody>
          <a:bodyPr wrap="square" lIns="72000" rIns="72000" rtlCol="0" anchor="ctr">
            <a:noAutofit/>
          </a:bodyPr>
          <a:lstStyle/>
          <a:p>
            <a:pPr algn="ctr">
              <a:lnSpc>
                <a:spcPts val="3500"/>
              </a:lnSpc>
            </a:pPr>
            <a:r>
              <a:rPr lang="ja-JP" altLang="en-US" sz="2400" b="1" dirty="0">
                <a:solidFill>
                  <a:schemeClr val="accent1"/>
                </a:solidFill>
              </a:rPr>
              <a:t>シーティングを実施し、</a:t>
            </a:r>
            <a:endParaRPr lang="en-US" altLang="ja-JP" sz="2400" b="1" dirty="0">
              <a:solidFill>
                <a:schemeClr val="accent1"/>
              </a:solidFill>
            </a:endParaRPr>
          </a:p>
          <a:p>
            <a:pPr algn="ctr">
              <a:lnSpc>
                <a:spcPts val="3500"/>
              </a:lnSpc>
            </a:pPr>
            <a:r>
              <a:rPr lang="ja-JP" altLang="en-US" sz="2400" b="1" dirty="0">
                <a:solidFill>
                  <a:schemeClr val="accent1"/>
                </a:solidFill>
              </a:rPr>
              <a:t>本人にとって快適な座位姿勢となるよう支援</a:t>
            </a:r>
            <a:endParaRPr lang="en-US" altLang="ja-JP" sz="2400" b="1" dirty="0">
              <a:solidFill>
                <a:schemeClr val="accent1"/>
              </a:solidFill>
            </a:endParaRPr>
          </a:p>
        </p:txBody>
      </p:sp>
      <p:cxnSp>
        <p:nvCxnSpPr>
          <p:cNvPr id="9" name="直線矢印コネクタ 8">
            <a:extLst>
              <a:ext uri="{FF2B5EF4-FFF2-40B4-BE49-F238E27FC236}">
                <a16:creationId xmlns:a16="http://schemas.microsoft.com/office/drawing/2014/main" id="{C4E9C21C-77FF-4118-94C5-87875702FA3F}"/>
              </a:ext>
            </a:extLst>
          </p:cNvPr>
          <p:cNvCxnSpPr>
            <a:cxnSpLocks/>
            <a:stCxn id="19" idx="2"/>
            <a:endCxn id="27" idx="0"/>
          </p:cNvCxnSpPr>
          <p:nvPr/>
        </p:nvCxnSpPr>
        <p:spPr>
          <a:xfrm flipH="1">
            <a:off x="5841267" y="2539584"/>
            <a:ext cx="4166" cy="34942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35FA9423-4D56-4E70-9BF7-EBFE4FCDF8F7}"/>
              </a:ext>
            </a:extLst>
          </p:cNvPr>
          <p:cNvSpPr/>
          <p:nvPr/>
        </p:nvSpPr>
        <p:spPr>
          <a:xfrm>
            <a:off x="5870813" y="5004425"/>
            <a:ext cx="3871864" cy="804195"/>
          </a:xfrm>
          <a:prstGeom prst="rect">
            <a:avLst/>
          </a:prstGeom>
        </p:spPr>
        <p:txBody>
          <a:bodyPr wrap="square">
            <a:spAutoFit/>
          </a:bodyPr>
          <a:lstStyle/>
          <a:p>
            <a:pPr algn="ctr" defTabSz="914400">
              <a:lnSpc>
                <a:spcPts val="2880"/>
              </a:lnSpc>
            </a:pPr>
            <a:r>
              <a:rPr kumimoji="1" lang="ja-JP" altLang="en-US" sz="2400" dirty="0"/>
              <a:t>本人の有する能力を引き出し、</a:t>
            </a:r>
            <a:br>
              <a:rPr kumimoji="1" lang="en-US" altLang="ja-JP" sz="2400" dirty="0"/>
            </a:br>
            <a:r>
              <a:rPr kumimoji="1" lang="ja-JP" altLang="en-US" sz="2400" b="1" dirty="0">
                <a:solidFill>
                  <a:schemeClr val="accent1"/>
                </a:solidFill>
              </a:rPr>
              <a:t>生活の質（ＱＯＬ）が向上</a:t>
            </a:r>
            <a:endParaRPr kumimoji="1" lang="en-US" altLang="ja-JP" sz="2400" b="1" dirty="0">
              <a:solidFill>
                <a:schemeClr val="accent1"/>
              </a:solidFill>
            </a:endParaRPr>
          </a:p>
        </p:txBody>
      </p:sp>
      <p:sp>
        <p:nvSpPr>
          <p:cNvPr id="19" name="四角形: 角を丸くする 18">
            <a:extLst>
              <a:ext uri="{FF2B5EF4-FFF2-40B4-BE49-F238E27FC236}">
                <a16:creationId xmlns:a16="http://schemas.microsoft.com/office/drawing/2014/main" id="{6E26F421-48AB-481D-8364-B76277D03F20}"/>
              </a:ext>
            </a:extLst>
          </p:cNvPr>
          <p:cNvSpPr/>
          <p:nvPr/>
        </p:nvSpPr>
        <p:spPr>
          <a:xfrm>
            <a:off x="2072680" y="855976"/>
            <a:ext cx="7545506" cy="1683608"/>
          </a:xfrm>
          <a:prstGeom prst="roundRect">
            <a:avLst/>
          </a:prstGeom>
          <a:solidFill>
            <a:schemeClr val="accent4">
              <a:lumMod val="20000"/>
              <a:lumOff val="80000"/>
            </a:schemeClr>
          </a:solidFill>
          <a:ln>
            <a:solidFill>
              <a:schemeClr val="accent4"/>
            </a:solidFill>
          </a:ln>
        </p:spPr>
        <p:txBody>
          <a:bodyPr wrap="square" rIns="0" rtlCol="0" anchor="ctr">
            <a:noAutofit/>
          </a:bodyPr>
          <a:lstStyle/>
          <a:p>
            <a:pPr marL="342900" indent="-342900">
              <a:lnSpc>
                <a:spcPts val="3000"/>
              </a:lnSpc>
              <a:buFont typeface="Wingdings" panose="05000000000000000000" pitchFamily="2" charset="2"/>
              <a:buChar char="l"/>
            </a:pPr>
            <a:r>
              <a:rPr lang="ja-JP" altLang="en-US" sz="2400" dirty="0"/>
              <a:t>加齢や疾病等による心身機能の低下等によって、ベッド上で過ごす時間が長くなっている高齢者</a:t>
            </a:r>
            <a:endParaRPr lang="en-US" altLang="ja-JP" sz="2000" dirty="0"/>
          </a:p>
          <a:p>
            <a:pPr marL="342900" indent="-342900">
              <a:lnSpc>
                <a:spcPts val="3000"/>
              </a:lnSpc>
              <a:buFont typeface="Wingdings" panose="05000000000000000000" pitchFamily="2" charset="2"/>
              <a:buChar char="l"/>
            </a:pPr>
            <a:r>
              <a:rPr lang="ja-JP" altLang="en-US" sz="2400" dirty="0"/>
              <a:t>体幹機能や座位保持機能が低下し、個々の望む活動や参加が阻害されている高齢者</a:t>
            </a:r>
            <a:endParaRPr lang="en-US" altLang="ja-JP" sz="2400" dirty="0"/>
          </a:p>
        </p:txBody>
      </p:sp>
      <p:sp>
        <p:nvSpPr>
          <p:cNvPr id="20" name="正方形/長方形 19">
            <a:extLst>
              <a:ext uri="{FF2B5EF4-FFF2-40B4-BE49-F238E27FC236}">
                <a16:creationId xmlns:a16="http://schemas.microsoft.com/office/drawing/2014/main" id="{FC3FB5B9-603A-409E-ADDB-9269BA067CC6}"/>
              </a:ext>
            </a:extLst>
          </p:cNvPr>
          <p:cNvSpPr/>
          <p:nvPr/>
        </p:nvSpPr>
        <p:spPr>
          <a:xfrm>
            <a:off x="287813" y="855976"/>
            <a:ext cx="1676854" cy="1683608"/>
          </a:xfrm>
          <a:prstGeom prst="rect">
            <a:avLst/>
          </a:prstGeom>
          <a:solidFill>
            <a:schemeClr val="accent4"/>
          </a:solidFill>
        </p:spPr>
        <p:txBody>
          <a:bodyPr vert="horz" wrap="square" rtlCol="0" anchor="ctr">
            <a:noAutofit/>
          </a:bodyPr>
          <a:lstStyle/>
          <a:p>
            <a:pPr algn="ctr">
              <a:spcAft>
                <a:spcPts val="600"/>
              </a:spcAft>
            </a:pPr>
            <a:r>
              <a:rPr kumimoji="1" lang="ja-JP" altLang="en-US" sz="2400" dirty="0">
                <a:solidFill>
                  <a:schemeClr val="bg1"/>
                </a:solidFill>
              </a:rPr>
              <a:t>対象者の</a:t>
            </a:r>
            <a:endParaRPr kumimoji="1" lang="en-US" altLang="ja-JP" sz="2400" dirty="0">
              <a:solidFill>
                <a:schemeClr val="bg1"/>
              </a:solidFill>
            </a:endParaRPr>
          </a:p>
          <a:p>
            <a:pPr algn="ctr">
              <a:spcAft>
                <a:spcPts val="600"/>
              </a:spcAft>
            </a:pPr>
            <a:r>
              <a:rPr kumimoji="1" lang="ja-JP" altLang="en-US" sz="2400" dirty="0">
                <a:solidFill>
                  <a:schemeClr val="bg1"/>
                </a:solidFill>
              </a:rPr>
              <a:t>イメージ</a:t>
            </a:r>
          </a:p>
        </p:txBody>
      </p:sp>
    </p:spTree>
    <p:extLst>
      <p:ext uri="{BB962C8B-B14F-4D97-AF65-F5344CB8AC3E}">
        <p14:creationId xmlns:p14="http://schemas.microsoft.com/office/powerpoint/2010/main" val="456939315"/>
      </p:ext>
    </p:extLst>
  </p:cSld>
  <p:clrMapOvr>
    <a:masterClrMapping/>
  </p:clrMapOvr>
</p:sld>
</file>

<file path=ppt/theme/theme1.xml><?xml version="1.0" encoding="utf-8"?>
<a:theme xmlns:a="http://schemas.openxmlformats.org/drawingml/2006/main" name="2020-提案書">
  <a:themeElements>
    <a:clrScheme name="日本総研カラー案4">
      <a:dk1>
        <a:srgbClr val="2C2C2C"/>
      </a:dk1>
      <a:lt1>
        <a:srgbClr val="FFFFFF"/>
      </a:lt1>
      <a:dk2>
        <a:srgbClr val="0072CF"/>
      </a:dk2>
      <a:lt2>
        <a:srgbClr val="DDDDDD"/>
      </a:lt2>
      <a:accent1>
        <a:srgbClr val="FF4C00"/>
      </a:accent1>
      <a:accent2>
        <a:srgbClr val="317689"/>
      </a:accent2>
      <a:accent3>
        <a:srgbClr val="008057"/>
      </a:accent3>
      <a:accent4>
        <a:srgbClr val="72CF00"/>
      </a:accent4>
      <a:accent5>
        <a:srgbClr val="CFC400"/>
      </a:accent5>
      <a:accent6>
        <a:srgbClr val="CF5D00"/>
      </a:accent6>
      <a:hlink>
        <a:srgbClr val="0072CF"/>
      </a:hlink>
      <a:folHlink>
        <a:srgbClr val="0072CF"/>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60000"/>
            <a:lumOff val="40000"/>
          </a:schemeClr>
        </a:solidFill>
      </a:spPr>
      <a:bodyPr wrap="square" rtlCol="0" anchor="ctr">
        <a:noAutofit/>
      </a:bodyPr>
      <a:lstStyle>
        <a:defPPr marL="285750" indent="-285750" algn="l">
          <a:spcAft>
            <a:spcPts val="600"/>
          </a:spcAft>
          <a:buFont typeface="Arial" panose="020B0604020202020204" pitchFamily="34" charset="0"/>
          <a:buChar char="•"/>
          <a:defRPr kumimoji="1"/>
        </a:defPPr>
      </a:lstStyle>
    </a:spDef>
    <a:lnDef>
      <a:spPr>
        <a:ln w="1905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nchor="ctr">
        <a:noAutofit/>
      </a:bodyPr>
      <a:lstStyle>
        <a:defPPr marL="285750" indent="-285750" algn="l">
          <a:buFont typeface="Arial" panose="020B0604020202020204" pitchFamily="34" charset="0"/>
          <a:buChar char="•"/>
          <a:defRPr kumimoji="1" sz="1400" dirty="0"/>
        </a:defPPr>
      </a:lstStyle>
    </a:txDef>
  </a:objectDefaults>
  <a:extraClrSchemeLst/>
  <a:extLst>
    <a:ext uri="{05A4C25C-085E-4340-85A3-A5531E510DB2}">
      <thm15:themeFamily xmlns:thm15="http://schemas.microsoft.com/office/thememl/2012/main" name="20190617_提案書テンプレート_Ver.1.11.pptx" id="{9E8C6497-8DCF-402B-B887-5C7E379A8249}" vid="{79D64A9F-3179-4B59-9F7A-B9135E9FBA4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8BBC312F110BC4991D629AAF8FEF4F6" ma:contentTypeVersion="13" ma:contentTypeDescription="新しいドキュメントを作成します。" ma:contentTypeScope="" ma:versionID="2a16a3a28cc2af237373b6ff718edd9f">
  <xsd:schema xmlns:xsd="http://www.w3.org/2001/XMLSchema" xmlns:xs="http://www.w3.org/2001/XMLSchema" xmlns:p="http://schemas.microsoft.com/office/2006/metadata/properties" xmlns:ns3="4d133cc3-0570-42cb-b029-1bd0253a879c" xmlns:ns4="ad35ddbc-ce4d-4b9b-a087-4aa9a26f1b5f" targetNamespace="http://schemas.microsoft.com/office/2006/metadata/properties" ma:root="true" ma:fieldsID="d2633958af4c09849dc5dec3b2e9a5ef" ns3:_="" ns4:_="">
    <xsd:import namespace="4d133cc3-0570-42cb-b029-1bd0253a879c"/>
    <xsd:import namespace="ad35ddbc-ce4d-4b9b-a087-4aa9a26f1b5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133cc3-0570-42cb-b029-1bd0253a87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35ddbc-ce4d-4b9b-a087-4aa9a26f1b5f"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SharingHintHash" ma:index="14"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353EF0-3D0C-46A3-B990-32705984533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4d133cc3-0570-42cb-b029-1bd0253a879c"/>
    <ds:schemaRef ds:uri="ad35ddbc-ce4d-4b9b-a087-4aa9a26f1b5f"/>
    <ds:schemaRef ds:uri="http://www.w3.org/XML/1998/namespace"/>
    <ds:schemaRef ds:uri="http://purl.org/dc/elements/1.1/"/>
  </ds:schemaRefs>
</ds:datastoreItem>
</file>

<file path=customXml/itemProps2.xml><?xml version="1.0" encoding="utf-8"?>
<ds:datastoreItem xmlns:ds="http://schemas.openxmlformats.org/officeDocument/2006/customXml" ds:itemID="{A37F01FC-0694-41A2-BC71-B992E8375D99}">
  <ds:schemaRefs>
    <ds:schemaRef ds:uri="http://schemas.microsoft.com/sharepoint/v3/contenttype/forms"/>
  </ds:schemaRefs>
</ds:datastoreItem>
</file>

<file path=customXml/itemProps3.xml><?xml version="1.0" encoding="utf-8"?>
<ds:datastoreItem xmlns:ds="http://schemas.openxmlformats.org/officeDocument/2006/customXml" ds:itemID="{DA6E9E25-AE7A-4F6D-9C09-5C5D3FA985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133cc3-0570-42cb-b029-1bd0253a879c"/>
    <ds:schemaRef ds:uri="ad35ddbc-ce4d-4b9b-a087-4aa9a26f1b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6452</TotalTime>
  <Words>3521</Words>
  <Application>Microsoft Office PowerPoint</Application>
  <PresentationFormat>A4 210 x 297 mm</PresentationFormat>
  <Paragraphs>453</Paragraphs>
  <Slides>31</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31</vt:i4>
      </vt:variant>
    </vt:vector>
  </HeadingPairs>
  <TitlesOfParts>
    <vt:vector size="37" baseType="lpstr">
      <vt:lpstr>Meiryo UI</vt:lpstr>
      <vt:lpstr>游ゴシック</vt:lpstr>
      <vt:lpstr>游明朝</vt:lpstr>
      <vt:lpstr>Arial</vt:lpstr>
      <vt:lpstr>Wingdings</vt:lpstr>
      <vt:lpstr>2020-提案書</vt:lpstr>
      <vt:lpstr>高齢者の適切なケアとシーティング （講義編）   </vt:lpstr>
      <vt:lpstr>PowerPoint プレゼンテーション</vt:lpstr>
      <vt:lpstr>PowerPoint プレゼンテーション</vt:lpstr>
      <vt:lpstr>はじめに　－高齢者の座位保持における現状と課題①ー　</vt:lpstr>
      <vt:lpstr>はじめに　－高齢者の座位保持における現状と課題②ー　</vt:lpstr>
      <vt:lpstr>はじめに　－高齢者の座位保持における現状と課題②ー</vt:lpstr>
      <vt:lpstr>PowerPoint プレゼンテーション</vt:lpstr>
      <vt:lpstr>高齢者ケアにおけるシーティングとは</vt:lpstr>
      <vt:lpstr>なぜシーティングを実施するのか</vt:lpstr>
      <vt:lpstr>「椅子に座る」という暮らしの保障</vt:lpstr>
      <vt:lpstr>シーティングの対象となる高齢者像</vt:lpstr>
      <vt:lpstr>高齢者ケアにおけるシーティングの目的</vt:lpstr>
      <vt:lpstr>PowerPoint プレゼンテーション</vt:lpstr>
      <vt:lpstr>シーティングにおける多職種連携の基本的な考え方</vt:lpstr>
      <vt:lpstr>多職種でシーティングを実施する際の役割分担</vt:lpstr>
      <vt:lpstr>PowerPoint プレゼンテーション</vt:lpstr>
      <vt:lpstr>シーティングの実際の流れ</vt:lpstr>
      <vt:lpstr>手順①における介護職員の役割とポイント</vt:lpstr>
      <vt:lpstr>手順①「シーティング実施の必要性の検討」</vt:lpstr>
      <vt:lpstr>高齢者の課題とシーティングが必要と考えられる例</vt:lpstr>
      <vt:lpstr>手順②における介護職員の役割とポイント</vt:lpstr>
      <vt:lpstr>手順②「アセスメント」のポイント</vt:lpstr>
      <vt:lpstr>「活動」におけるシーティングの目標（例）</vt:lpstr>
      <vt:lpstr>手順③「シーティングの実施」の考え方</vt:lpstr>
      <vt:lpstr>手順③における介護職員の役割とポイント</vt:lpstr>
      <vt:lpstr>基本的な座位姿勢の理解</vt:lpstr>
      <vt:lpstr>椅子や車椅子の各部名称の理解</vt:lpstr>
      <vt:lpstr>利用者の状態にあった椅子や車椅子等の選定・適応</vt:lpstr>
      <vt:lpstr>手順④「継続的な観察」のポイント</vt:lpstr>
      <vt:lpstr>シーティングの「記録」についてのポイント</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ユニットケア研修通信教材 （動画教材）</dc:title>
  <dc:creator>高橋 孝治</dc:creator>
  <cp:lastModifiedBy>一輝 干場</cp:lastModifiedBy>
  <cp:revision>452</cp:revision>
  <dcterms:modified xsi:type="dcterms:W3CDTF">2021-03-23T12:23:31Z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0x01010088BBC312F110BC4991D629AAF8FEF4F6</vt:lpwstr>
  </property>
</Properties>
</file>