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 id="2147483649" r:id="rId2"/>
  </p:sldMasterIdLst>
  <p:notesMasterIdLst>
    <p:notesMasterId r:id="rId21"/>
  </p:notesMasterIdLst>
  <p:sldIdLst>
    <p:sldId id="314" r:id="rId3"/>
    <p:sldId id="336" r:id="rId4"/>
    <p:sldId id="342" r:id="rId5"/>
    <p:sldId id="343" r:id="rId6"/>
    <p:sldId id="344" r:id="rId7"/>
    <p:sldId id="335" r:id="rId8"/>
    <p:sldId id="338" r:id="rId9"/>
    <p:sldId id="329" r:id="rId10"/>
    <p:sldId id="330" r:id="rId11"/>
    <p:sldId id="328" r:id="rId12"/>
    <p:sldId id="339" r:id="rId13"/>
    <p:sldId id="312" r:id="rId14"/>
    <p:sldId id="307" r:id="rId15"/>
    <p:sldId id="337" r:id="rId16"/>
    <p:sldId id="308" r:id="rId17"/>
    <p:sldId id="341" r:id="rId18"/>
    <p:sldId id="340" r:id="rId19"/>
    <p:sldId id="345" r:id="rId20"/>
  </p:sldIdLst>
  <p:sldSz cx="6858000" cy="9906000" type="A4"/>
  <p:notesSz cx="6735763" cy="9866313"/>
  <p:defaultTextStyle>
    <a:defPPr>
      <a:defRPr lang="ja-JP"/>
    </a:defPPr>
    <a:lvl1pPr algn="l" rtl="0" fontAlgn="base">
      <a:spcBef>
        <a:spcPct val="0"/>
      </a:spcBef>
      <a:spcAft>
        <a:spcPct val="0"/>
      </a:spcAft>
      <a:defRPr kumimoji="1" sz="1600"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sz="1600"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sz="1600"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sz="1600"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sz="1600"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1600"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1600"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1600"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1600"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120">
          <p15:clr>
            <a:srgbClr val="A4A3A4"/>
          </p15:clr>
        </p15:guide>
        <p15:guide id="2" orient="horz">
          <p15:clr>
            <a:srgbClr val="A4A3A4"/>
          </p15:clr>
        </p15:guide>
        <p15:guide id="3" pos="220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FFB2"/>
    <a:srgbClr val="FFFF99"/>
    <a:srgbClr val="FFFFCC"/>
    <a:srgbClr val="FFDFBF"/>
    <a:srgbClr val="003300"/>
    <a:srgbClr val="CCFF66"/>
    <a:srgbClr val="FAC8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332" autoAdjust="0"/>
    <p:restoredTop sz="94689" autoAdjust="0"/>
  </p:normalViewPr>
  <p:slideViewPr>
    <p:cSldViewPr>
      <p:cViewPr varScale="1">
        <p:scale>
          <a:sx n="51" d="100"/>
          <a:sy n="51" d="100"/>
        </p:scale>
        <p:origin x="2568" y="84"/>
      </p:cViewPr>
      <p:guideLst>
        <p:guide orient="horz" pos="3120"/>
        <p:guide orient="horz"/>
        <p:guide pos="220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9.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4" tIns="45717" rIns="91434" bIns="45717" numCol="1" anchor="t" anchorCtr="0" compatLnSpc="1">
            <a:prstTxWarp prst="textNoShape">
              <a:avLst/>
            </a:prstTxWarp>
          </a:bodyPr>
          <a:lstStyle>
            <a:lvl1pPr>
              <a:defRPr sz="1200"/>
            </a:lvl1pPr>
          </a:lstStyle>
          <a:p>
            <a:endParaRPr lang="en-US" altLang="ja-JP"/>
          </a:p>
        </p:txBody>
      </p:sp>
      <p:sp>
        <p:nvSpPr>
          <p:cNvPr id="51203" name="Rectangle 3"/>
          <p:cNvSpPr>
            <a:spLocks noGrp="1" noChangeArrowheads="1"/>
          </p:cNvSpPr>
          <p:nvPr>
            <p:ph type="dt" idx="1"/>
          </p:nvPr>
        </p:nvSpPr>
        <p:spPr bwMode="auto">
          <a:xfrm>
            <a:off x="3814763" y="0"/>
            <a:ext cx="2919412"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4" tIns="45717" rIns="91434" bIns="45717" numCol="1" anchor="t" anchorCtr="0" compatLnSpc="1">
            <a:prstTxWarp prst="textNoShape">
              <a:avLst/>
            </a:prstTxWarp>
          </a:bodyPr>
          <a:lstStyle>
            <a:lvl1pPr algn="r">
              <a:defRPr sz="1200"/>
            </a:lvl1pPr>
          </a:lstStyle>
          <a:p>
            <a:endParaRPr lang="en-US" altLang="ja-JP"/>
          </a:p>
        </p:txBody>
      </p:sp>
      <p:sp>
        <p:nvSpPr>
          <p:cNvPr id="51204" name="Rectangle 4"/>
          <p:cNvSpPr>
            <a:spLocks noGrp="1" noRot="1" noChangeAspect="1" noChangeArrowheads="1" noTextEdit="1"/>
          </p:cNvSpPr>
          <p:nvPr>
            <p:ph type="sldImg" idx="2"/>
          </p:nvPr>
        </p:nvSpPr>
        <p:spPr bwMode="auto">
          <a:xfrm>
            <a:off x="2087563" y="739775"/>
            <a:ext cx="2562225" cy="370046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05" name="Rectangle 5"/>
          <p:cNvSpPr>
            <a:spLocks noGrp="1" noChangeArrowheads="1"/>
          </p:cNvSpPr>
          <p:nvPr>
            <p:ph type="body" sz="quarter" idx="3"/>
          </p:nvPr>
        </p:nvSpPr>
        <p:spPr bwMode="auto">
          <a:xfrm>
            <a:off x="673100" y="4686300"/>
            <a:ext cx="5389563" cy="4440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4" tIns="45717" rIns="91434" bIns="45717"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51206" name="Rectangle 6"/>
          <p:cNvSpPr>
            <a:spLocks noGrp="1" noChangeArrowheads="1"/>
          </p:cNvSpPr>
          <p:nvPr>
            <p:ph type="ftr" sz="quarter" idx="4"/>
          </p:nvPr>
        </p:nvSpPr>
        <p:spPr bwMode="auto">
          <a:xfrm>
            <a:off x="0" y="9371013"/>
            <a:ext cx="2919413"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4" tIns="45717" rIns="91434" bIns="45717" numCol="1" anchor="b" anchorCtr="0" compatLnSpc="1">
            <a:prstTxWarp prst="textNoShape">
              <a:avLst/>
            </a:prstTxWarp>
          </a:bodyPr>
          <a:lstStyle>
            <a:lvl1pPr>
              <a:defRPr sz="1200"/>
            </a:lvl1pPr>
          </a:lstStyle>
          <a:p>
            <a:endParaRPr lang="en-US" altLang="ja-JP"/>
          </a:p>
        </p:txBody>
      </p:sp>
      <p:sp>
        <p:nvSpPr>
          <p:cNvPr id="51207" name="Rectangle 7"/>
          <p:cNvSpPr>
            <a:spLocks noGrp="1" noChangeArrowheads="1"/>
          </p:cNvSpPr>
          <p:nvPr>
            <p:ph type="sldNum" sz="quarter" idx="5"/>
          </p:nvPr>
        </p:nvSpPr>
        <p:spPr bwMode="auto">
          <a:xfrm>
            <a:off x="3814763" y="9371013"/>
            <a:ext cx="2919412"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4" tIns="45717" rIns="91434" bIns="45717" numCol="1" anchor="b" anchorCtr="0" compatLnSpc="1">
            <a:prstTxWarp prst="textNoShape">
              <a:avLst/>
            </a:prstTxWarp>
          </a:bodyPr>
          <a:lstStyle>
            <a:lvl1pPr algn="r">
              <a:defRPr sz="1200"/>
            </a:lvl1pPr>
          </a:lstStyle>
          <a:p>
            <a:fld id="{2761A35A-D778-440C-A6FB-9F1C5325DDA3}" type="slidenum">
              <a:rPr lang="en-US" altLang="ja-JP"/>
              <a:pPr/>
              <a:t>‹#›</a:t>
            </a:fld>
            <a:endParaRPr lang="en-US" alt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1pPr>
    <a:lvl2pPr marL="4572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2pPr>
    <a:lvl3pPr marL="9144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3pPr>
    <a:lvl4pPr marL="13716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4pPr>
    <a:lvl5pPr marL="18288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620838"/>
            <a:ext cx="5143500" cy="3449637"/>
          </a:xfrm>
          <a:prstGeom prst="rect">
            <a:avLst/>
          </a:prstGeom>
        </p:spPr>
        <p:txBody>
          <a:bodyPr anchor="b"/>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857250" y="5202238"/>
            <a:ext cx="5143500" cy="23923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Tree>
    <p:extLst>
      <p:ext uri="{BB962C8B-B14F-4D97-AF65-F5344CB8AC3E}">
        <p14:creationId xmlns:p14="http://schemas.microsoft.com/office/powerpoint/2010/main" val="4257725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71488" y="527050"/>
            <a:ext cx="5915025" cy="1914525"/>
          </a:xfrm>
          <a:prstGeom prst="rect">
            <a:avLst/>
          </a:prstGeom>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71488" y="2636838"/>
            <a:ext cx="5915025" cy="6284912"/>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696251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8550" y="527050"/>
            <a:ext cx="1477963" cy="8394700"/>
          </a:xfrm>
          <a:prstGeom prst="rect">
            <a:avLst/>
          </a:prstGeo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71488" y="527050"/>
            <a:ext cx="4284662" cy="8394700"/>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270362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471488" y="527050"/>
            <a:ext cx="5915025" cy="8394700"/>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1481954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620838"/>
            <a:ext cx="5143500" cy="3449637"/>
          </a:xfrm>
          <a:prstGeom prst="rect">
            <a:avLst/>
          </a:prstGeom>
        </p:spPr>
        <p:txBody>
          <a:bodyPr anchor="b"/>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857250" y="5202238"/>
            <a:ext cx="5143500" cy="23923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Tree>
    <p:extLst>
      <p:ext uri="{BB962C8B-B14F-4D97-AF65-F5344CB8AC3E}">
        <p14:creationId xmlns:p14="http://schemas.microsoft.com/office/powerpoint/2010/main" val="24079492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1488" y="527050"/>
            <a:ext cx="5915025" cy="1914525"/>
          </a:xfrm>
          <a:prstGeom prst="rect">
            <a:avLst/>
          </a:prstGeo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471488" y="2636838"/>
            <a:ext cx="5915025" cy="6284912"/>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9689784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8313" y="2470150"/>
            <a:ext cx="5915025" cy="4119563"/>
          </a:xfrm>
          <a:prstGeom prst="rect">
            <a:avLst/>
          </a:prstGeo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68313" y="6629400"/>
            <a:ext cx="5915025" cy="2166938"/>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Tree>
    <p:extLst>
      <p:ext uri="{BB962C8B-B14F-4D97-AF65-F5344CB8AC3E}">
        <p14:creationId xmlns:p14="http://schemas.microsoft.com/office/powerpoint/2010/main" val="41176209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1488" y="527050"/>
            <a:ext cx="5915025" cy="1914525"/>
          </a:xfrm>
          <a:prstGeom prst="rect">
            <a:avLst/>
          </a:prstGeo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71488" y="2636838"/>
            <a:ext cx="2881312" cy="6284912"/>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3505200" y="2636838"/>
            <a:ext cx="2881313" cy="6284912"/>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5231322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527050"/>
            <a:ext cx="5915025" cy="1914525"/>
          </a:xfrm>
          <a:prstGeom prst="rect">
            <a:avLst/>
          </a:prstGeo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73075" y="2428875"/>
            <a:ext cx="2900363" cy="118903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73075" y="3617913"/>
            <a:ext cx="2900363" cy="5322887"/>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3471863" y="2428875"/>
            <a:ext cx="2916237" cy="118903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3471863" y="3617913"/>
            <a:ext cx="2916237" cy="5322887"/>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8928518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71488" y="527050"/>
            <a:ext cx="5915025" cy="1914525"/>
          </a:xfrm>
          <a:prstGeom prst="rect">
            <a:avLst/>
          </a:prstGeom>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9628947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076594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1488" y="527050"/>
            <a:ext cx="5915025" cy="1914525"/>
          </a:xfrm>
          <a:prstGeom prst="rect">
            <a:avLst/>
          </a:prstGeo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471488" y="2636838"/>
            <a:ext cx="5915025" cy="6284912"/>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9025246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660400"/>
            <a:ext cx="2211388" cy="2311400"/>
          </a:xfrm>
          <a:prstGeom prst="rect">
            <a:avLst/>
          </a:prstGeo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2916238" y="1425575"/>
            <a:ext cx="3471862" cy="704056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73075" y="2971800"/>
            <a:ext cx="2211388" cy="5505450"/>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10844813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660400"/>
            <a:ext cx="2211388" cy="2311400"/>
          </a:xfrm>
          <a:prstGeom prst="rect">
            <a:avLst/>
          </a:prstGeo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2916238" y="1425575"/>
            <a:ext cx="3471862" cy="704056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473075" y="2971800"/>
            <a:ext cx="2211388" cy="5505450"/>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17100410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71488" y="527050"/>
            <a:ext cx="5915025" cy="1914525"/>
          </a:xfrm>
          <a:prstGeom prst="rect">
            <a:avLst/>
          </a:prstGeom>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71488" y="2636838"/>
            <a:ext cx="5915025" cy="6284912"/>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9725196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8550" y="527050"/>
            <a:ext cx="1477963" cy="8394700"/>
          </a:xfrm>
          <a:prstGeom prst="rect">
            <a:avLst/>
          </a:prstGeo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71488" y="527050"/>
            <a:ext cx="4284662" cy="8394700"/>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635664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8313" y="2470150"/>
            <a:ext cx="5915025" cy="4119563"/>
          </a:xfrm>
          <a:prstGeom prst="rect">
            <a:avLst/>
          </a:prstGeo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68313" y="6629400"/>
            <a:ext cx="5915025" cy="2166938"/>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Tree>
    <p:extLst>
      <p:ext uri="{BB962C8B-B14F-4D97-AF65-F5344CB8AC3E}">
        <p14:creationId xmlns:p14="http://schemas.microsoft.com/office/powerpoint/2010/main" val="1791668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1488" y="527050"/>
            <a:ext cx="5915025" cy="1914525"/>
          </a:xfrm>
          <a:prstGeom prst="rect">
            <a:avLst/>
          </a:prstGeo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71488" y="2636838"/>
            <a:ext cx="2881312" cy="6284912"/>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3505200" y="2636838"/>
            <a:ext cx="2881313" cy="6284912"/>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310712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527050"/>
            <a:ext cx="5915025" cy="1914525"/>
          </a:xfrm>
          <a:prstGeom prst="rect">
            <a:avLst/>
          </a:prstGeo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73075" y="2428875"/>
            <a:ext cx="2900363" cy="118903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73075" y="3617913"/>
            <a:ext cx="2900363" cy="5322887"/>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3471863" y="2428875"/>
            <a:ext cx="2916237" cy="118903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3471863" y="3617913"/>
            <a:ext cx="2916237" cy="5322887"/>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639369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71488" y="527050"/>
            <a:ext cx="5915025" cy="1914525"/>
          </a:xfrm>
          <a:prstGeom prst="rect">
            <a:avLst/>
          </a:prstGeom>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1964778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2737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660400"/>
            <a:ext cx="2211388" cy="2311400"/>
          </a:xfrm>
          <a:prstGeom prst="rect">
            <a:avLst/>
          </a:prstGeo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2916238" y="1425575"/>
            <a:ext cx="3471862" cy="704056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73075" y="2971800"/>
            <a:ext cx="2211388" cy="5505450"/>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357931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660400"/>
            <a:ext cx="2211388" cy="2311400"/>
          </a:xfrm>
          <a:prstGeom prst="rect">
            <a:avLst/>
          </a:prstGeo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2916238" y="1425575"/>
            <a:ext cx="3471862" cy="704056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473075" y="2971800"/>
            <a:ext cx="2211388" cy="5505450"/>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3985623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2" name="Line 8"/>
          <p:cNvSpPr>
            <a:spLocks noChangeShapeType="1"/>
          </p:cNvSpPr>
          <p:nvPr/>
        </p:nvSpPr>
        <p:spPr bwMode="auto">
          <a:xfrm>
            <a:off x="0" y="558800"/>
            <a:ext cx="819150" cy="0"/>
          </a:xfrm>
          <a:prstGeom prst="line">
            <a:avLst/>
          </a:prstGeom>
          <a:noFill/>
          <a:ln w="1270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3" name="Line 9"/>
          <p:cNvSpPr>
            <a:spLocks noChangeShapeType="1"/>
          </p:cNvSpPr>
          <p:nvPr/>
        </p:nvSpPr>
        <p:spPr bwMode="auto">
          <a:xfrm>
            <a:off x="881063" y="558800"/>
            <a:ext cx="5976937" cy="0"/>
          </a:xfrm>
          <a:prstGeom prst="line">
            <a:avLst/>
          </a:prstGeom>
          <a:noFill/>
          <a:ln w="127000">
            <a:solidFill>
              <a:srgbClr val="33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72" r:id="rId12"/>
  </p:sldLayoutIdLst>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3.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4.emf"/><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37.jpeg"/><Relationship Id="rId2" Type="http://schemas.openxmlformats.org/officeDocument/2006/relationships/image" Target="../media/image36.emf"/><Relationship Id="rId1" Type="http://schemas.openxmlformats.org/officeDocument/2006/relationships/slideLayout" Target="../slideLayouts/slideLayout1.xml"/><Relationship Id="rId4" Type="http://schemas.openxmlformats.org/officeDocument/2006/relationships/image" Target="../media/image38.png"/></Relationships>
</file>

<file path=ppt/slides/_rels/slide14.xml.rels><?xml version="1.0" encoding="UTF-8" standalone="yes"?>
<Relationships xmlns="http://schemas.openxmlformats.org/package/2006/relationships"><Relationship Id="rId3" Type="http://schemas.openxmlformats.org/officeDocument/2006/relationships/image" Target="../media/image40.gif"/><Relationship Id="rId2" Type="http://schemas.openxmlformats.org/officeDocument/2006/relationships/image" Target="../media/image39.emf"/><Relationship Id="rId1" Type="http://schemas.openxmlformats.org/officeDocument/2006/relationships/slideLayout" Target="../slideLayouts/slideLayout1.xml"/><Relationship Id="rId5" Type="http://schemas.openxmlformats.org/officeDocument/2006/relationships/image" Target="../media/image42.emf"/><Relationship Id="rId4" Type="http://schemas.openxmlformats.org/officeDocument/2006/relationships/image" Target="../media/image41.png"/></Relationships>
</file>

<file path=ppt/slides/_rels/slide15.xml.rels><?xml version="1.0" encoding="UTF-8" standalone="yes"?>
<Relationships xmlns="http://schemas.openxmlformats.org/package/2006/relationships"><Relationship Id="rId8" Type="http://schemas.openxmlformats.org/officeDocument/2006/relationships/image" Target="../media/image49.wmf"/><Relationship Id="rId13" Type="http://schemas.openxmlformats.org/officeDocument/2006/relationships/image" Target="../media/image54.jpeg"/><Relationship Id="rId3" Type="http://schemas.openxmlformats.org/officeDocument/2006/relationships/image" Target="../media/image44.wmf"/><Relationship Id="rId7" Type="http://schemas.openxmlformats.org/officeDocument/2006/relationships/image" Target="../media/image48.wmf"/><Relationship Id="rId12" Type="http://schemas.openxmlformats.org/officeDocument/2006/relationships/image" Target="../media/image53.wmf"/><Relationship Id="rId2" Type="http://schemas.openxmlformats.org/officeDocument/2006/relationships/image" Target="../media/image43.emf"/><Relationship Id="rId1" Type="http://schemas.openxmlformats.org/officeDocument/2006/relationships/slideLayout" Target="../slideLayouts/slideLayout1.xml"/><Relationship Id="rId6" Type="http://schemas.openxmlformats.org/officeDocument/2006/relationships/image" Target="../media/image47.wmf"/><Relationship Id="rId11" Type="http://schemas.openxmlformats.org/officeDocument/2006/relationships/image" Target="../media/image52.wmf"/><Relationship Id="rId5" Type="http://schemas.openxmlformats.org/officeDocument/2006/relationships/image" Target="../media/image46.wmf"/><Relationship Id="rId10" Type="http://schemas.openxmlformats.org/officeDocument/2006/relationships/image" Target="../media/image51.wmf"/><Relationship Id="rId4" Type="http://schemas.openxmlformats.org/officeDocument/2006/relationships/image" Target="../media/image45.gif"/><Relationship Id="rId9" Type="http://schemas.openxmlformats.org/officeDocument/2006/relationships/image" Target="../media/image50.wmf"/><Relationship Id="rId14" Type="http://schemas.openxmlformats.org/officeDocument/2006/relationships/image" Target="../media/image55.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image" Target="../media/image5.emf"/><Relationship Id="rId11" Type="http://schemas.openxmlformats.org/officeDocument/2006/relationships/image" Target="../media/image10.emf"/><Relationship Id="rId5" Type="http://schemas.openxmlformats.org/officeDocument/2006/relationships/image" Target="../media/image4.emf"/><Relationship Id="rId10" Type="http://schemas.openxmlformats.org/officeDocument/2006/relationships/image" Target="../media/image9.emf"/><Relationship Id="rId4" Type="http://schemas.openxmlformats.org/officeDocument/2006/relationships/image" Target="../media/image3.emf"/><Relationship Id="rId9" Type="http://schemas.openxmlformats.org/officeDocument/2006/relationships/image" Target="../media/image8.emf"/></Relationships>
</file>

<file path=ppt/slides/_rels/slide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15.emf"/><Relationship Id="rId5" Type="http://schemas.openxmlformats.org/officeDocument/2006/relationships/image" Target="../media/image14.jpeg"/><Relationship Id="rId4" Type="http://schemas.openxmlformats.org/officeDocument/2006/relationships/image" Target="../media/image13.jpeg"/></Relationships>
</file>

<file path=ppt/slides/_rels/slide4.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1.xml"/><Relationship Id="rId4" Type="http://schemas.openxmlformats.org/officeDocument/2006/relationships/image" Target="../media/image18.jpeg"/></Relationships>
</file>

<file path=ppt/slides/_rels/slide5.xml.rels><?xml version="1.0" encoding="UTF-8" standalone="yes"?>
<Relationships xmlns="http://schemas.openxmlformats.org/package/2006/relationships"><Relationship Id="rId8" Type="http://schemas.openxmlformats.org/officeDocument/2006/relationships/image" Target="../media/image19.png"/><Relationship Id="rId13" Type="http://schemas.openxmlformats.org/officeDocument/2006/relationships/image" Target="../media/image28.jpeg"/><Relationship Id="rId3" Type="http://schemas.openxmlformats.org/officeDocument/2006/relationships/image" Target="../media/image20.gif"/><Relationship Id="rId7" Type="http://schemas.openxmlformats.org/officeDocument/2006/relationships/oleObject" Target="../embeddings/oleObject1.bin"/><Relationship Id="rId12" Type="http://schemas.openxmlformats.org/officeDocument/2006/relationships/image" Target="../media/image27.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3.wmf"/><Relationship Id="rId11" Type="http://schemas.openxmlformats.org/officeDocument/2006/relationships/image" Target="../media/image26.wmf"/><Relationship Id="rId5" Type="http://schemas.openxmlformats.org/officeDocument/2006/relationships/image" Target="../media/image22.wmf"/><Relationship Id="rId15" Type="http://schemas.openxmlformats.org/officeDocument/2006/relationships/image" Target="../media/image30.wmf"/><Relationship Id="rId10" Type="http://schemas.openxmlformats.org/officeDocument/2006/relationships/image" Target="../media/image25.wmf"/><Relationship Id="rId4" Type="http://schemas.openxmlformats.org/officeDocument/2006/relationships/image" Target="../media/image21.wmf"/><Relationship Id="rId9" Type="http://schemas.openxmlformats.org/officeDocument/2006/relationships/image" Target="../media/image24.wmf"/><Relationship Id="rId14" Type="http://schemas.openxmlformats.org/officeDocument/2006/relationships/image" Target="../media/image29.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2.emf"/><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020" name="AutoShape 28"/>
          <p:cNvSpPr>
            <a:spLocks noChangeArrowheads="1"/>
          </p:cNvSpPr>
          <p:nvPr/>
        </p:nvSpPr>
        <p:spPr bwMode="auto">
          <a:xfrm>
            <a:off x="765175" y="3081338"/>
            <a:ext cx="5329238" cy="2159000"/>
          </a:xfrm>
          <a:prstGeom prst="roundRect">
            <a:avLst>
              <a:gd name="adj" fmla="val 20736"/>
            </a:avLst>
          </a:prstGeom>
          <a:solidFill>
            <a:schemeClr val="bg1"/>
          </a:solidFill>
          <a:ln w="6350">
            <a:solidFill>
              <a:schemeClr val="tx1"/>
            </a:solidFill>
            <a:round/>
            <a:headEnd/>
            <a:tailEnd/>
          </a:ln>
          <a:effectLst>
            <a:outerShdw dist="35921" dir="2700000" algn="ctr" rotWithShape="0">
              <a:schemeClr val="bg2"/>
            </a:outerShdw>
          </a:effectLst>
        </p:spPr>
        <p:txBody>
          <a:bodyPr wrap="none" lIns="90000" tIns="46800" rIns="90000" bIns="46800" anchor="ctr"/>
          <a:lstStyle/>
          <a:p>
            <a:endParaRPr lang="ja-JP" altLang="en-US"/>
          </a:p>
        </p:txBody>
      </p:sp>
      <p:sp>
        <p:nvSpPr>
          <p:cNvPr id="84994" name="Rectangle 2"/>
          <p:cNvSpPr>
            <a:spLocks noGrp="1" noChangeArrowheads="1"/>
          </p:cNvSpPr>
          <p:nvPr>
            <p:ph type="ctrTitle"/>
          </p:nvPr>
        </p:nvSpPr>
        <p:spPr bwMode="auto">
          <a:xfrm>
            <a:off x="514350" y="3076575"/>
            <a:ext cx="5829300" cy="2124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1" compatLnSpc="1">
            <a:prstTxWarp prst="textNoShape">
              <a:avLst/>
            </a:prstTxWarp>
          </a:bodyPr>
          <a:lstStyle/>
          <a:p>
            <a:r>
              <a:rPr lang="ja-JP" altLang="en-US" sz="4000">
                <a:ea typeface="HG丸ｺﾞｼｯｸM-PRO" panose="020F0600000000000000" pitchFamily="50" charset="-128"/>
              </a:rPr>
              <a:t>事業継続計画書</a:t>
            </a:r>
            <a:br>
              <a:rPr lang="ja-JP" altLang="en-US" sz="4000">
                <a:ea typeface="HG丸ｺﾞｼｯｸM-PRO" panose="020F0600000000000000" pitchFamily="50" charset="-128"/>
              </a:rPr>
            </a:br>
            <a:r>
              <a:rPr lang="ja-JP" altLang="en-US" sz="4000">
                <a:ea typeface="HG丸ｺﾞｼｯｸM-PRO" panose="020F0600000000000000" pitchFamily="50" charset="-128"/>
              </a:rPr>
              <a:t>（ＢＣＰ）</a:t>
            </a:r>
          </a:p>
        </p:txBody>
      </p:sp>
      <p:sp>
        <p:nvSpPr>
          <p:cNvPr id="84995" name="Text Box 3"/>
          <p:cNvSpPr txBox="1">
            <a:spLocks noChangeArrowheads="1"/>
          </p:cNvSpPr>
          <p:nvPr/>
        </p:nvSpPr>
        <p:spPr bwMode="auto">
          <a:xfrm>
            <a:off x="2660650" y="7729538"/>
            <a:ext cx="15367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2000" b="1" i="1">
                <a:solidFill>
                  <a:srgbClr val="800000"/>
                </a:solidFill>
                <a:ea typeface="ＭＳ Ｐ明朝" panose="02020600040205080304" pitchFamily="18" charset="-128"/>
              </a:rPr>
              <a:t>○×</a:t>
            </a:r>
            <a:r>
              <a:rPr lang="ja-JP" altLang="en-US" sz="2000" b="1" i="1">
                <a:solidFill>
                  <a:srgbClr val="800000"/>
                </a:solidFill>
                <a:ea typeface="ＭＳ Ｐ明朝" panose="02020600040205080304" pitchFamily="18" charset="-128"/>
              </a:rPr>
              <a:t>商店</a:t>
            </a:r>
          </a:p>
        </p:txBody>
      </p:sp>
      <p:sp>
        <p:nvSpPr>
          <p:cNvPr id="84999" name="Text Box 7"/>
          <p:cNvSpPr txBox="1">
            <a:spLocks noChangeArrowheads="1"/>
          </p:cNvSpPr>
          <p:nvPr/>
        </p:nvSpPr>
        <p:spPr bwMode="auto">
          <a:xfrm>
            <a:off x="115888" y="149225"/>
            <a:ext cx="6132512"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800">
                <a:latin typeface="HG丸ｺﾞｼｯｸM-PRO" panose="020F0600000000000000" pitchFamily="50" charset="-128"/>
                <a:ea typeface="HG丸ｺﾞｼｯｸM-PRO" panose="020F0600000000000000" pitchFamily="50" charset="-128"/>
              </a:rPr>
              <a:t>あいちＢＣＰモデル</a:t>
            </a:r>
          </a:p>
          <a:p>
            <a:endParaRPr lang="ja-JP" altLang="en-US" sz="1800">
              <a:latin typeface="HG丸ｺﾞｼｯｸM-PRO" panose="020F0600000000000000" pitchFamily="50" charset="-128"/>
              <a:ea typeface="HG丸ｺﾞｼｯｸM-PRO" panose="020F0600000000000000" pitchFamily="50" charset="-128"/>
            </a:endParaRPr>
          </a:p>
          <a:p>
            <a:r>
              <a:rPr lang="ja-JP" altLang="en-US" sz="1800">
                <a:latin typeface="HG丸ｺﾞｼｯｸM-PRO" panose="020F0600000000000000" pitchFamily="50" charset="-128"/>
                <a:ea typeface="HG丸ｺﾞｼｯｸM-PRO" panose="020F0600000000000000" pitchFamily="50" charset="-128"/>
              </a:rPr>
              <a:t>［中小商業・サービス業向け　コンパクト版（第</a:t>
            </a:r>
            <a:r>
              <a:rPr lang="en-US" altLang="ja-JP" sz="1800">
                <a:latin typeface="HG丸ｺﾞｼｯｸM-PRO" panose="020F0600000000000000" pitchFamily="50" charset="-128"/>
                <a:ea typeface="HG丸ｺﾞｼｯｸM-PRO" panose="020F0600000000000000" pitchFamily="50" charset="-128"/>
              </a:rPr>
              <a:t>1</a:t>
            </a:r>
            <a:r>
              <a:rPr lang="ja-JP" altLang="en-US" sz="1800">
                <a:latin typeface="HG丸ｺﾞｼｯｸM-PRO" panose="020F0600000000000000" pitchFamily="50" charset="-128"/>
                <a:ea typeface="HG丸ｺﾞｼｯｸM-PRO" panose="020F0600000000000000" pitchFamily="50" charset="-128"/>
              </a:rPr>
              <a:t>版）</a:t>
            </a:r>
            <a:r>
              <a:rPr lang="ja-JP" altLang="en-US" sz="1800"/>
              <a:t> </a:t>
            </a:r>
            <a:r>
              <a:rPr lang="ja-JP" altLang="en-US" sz="1800">
                <a:latin typeface="HG丸ｺﾞｼｯｸM-PRO" panose="020F0600000000000000" pitchFamily="50" charset="-128"/>
                <a:ea typeface="HG丸ｺﾞｼｯｸM-PRO" panose="020F0600000000000000" pitchFamily="50" charset="-128"/>
              </a:rPr>
              <a:t>］</a:t>
            </a:r>
          </a:p>
        </p:txBody>
      </p:sp>
      <p:sp>
        <p:nvSpPr>
          <p:cNvPr id="85014" name="Text Box 22"/>
          <p:cNvSpPr txBox="1">
            <a:spLocks noChangeArrowheads="1"/>
          </p:cNvSpPr>
          <p:nvPr/>
        </p:nvSpPr>
        <p:spPr bwMode="auto">
          <a:xfrm>
            <a:off x="4292600" y="1136650"/>
            <a:ext cx="2376488" cy="1168400"/>
          </a:xfrm>
          <a:prstGeom prst="rect">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en-US" altLang="ja-JP" sz="1000">
                <a:solidFill>
                  <a:srgbClr val="003300"/>
                </a:solidFill>
                <a:latin typeface="HG丸ｺﾞｼｯｸM-PRO" panose="020F0600000000000000" pitchFamily="50" charset="-128"/>
                <a:ea typeface="HG丸ｺﾞｼｯｸM-PRO" panose="020F0600000000000000" pitchFamily="50" charset="-128"/>
              </a:rPr>
              <a:t>◇</a:t>
            </a:r>
            <a:r>
              <a:rPr lang="ja-JP" altLang="en-US" sz="1000">
                <a:solidFill>
                  <a:srgbClr val="003300"/>
                </a:solidFill>
                <a:latin typeface="HG丸ｺﾞｼｯｸM-PRO" panose="020F0600000000000000" pitchFamily="50" charset="-128"/>
                <a:ea typeface="HG丸ｺﾞｼｯｸM-PRO" panose="020F0600000000000000" pitchFamily="50" charset="-128"/>
              </a:rPr>
              <a:t>記入例の企業概要</a:t>
            </a:r>
          </a:p>
          <a:p>
            <a:r>
              <a:rPr lang="ja-JP" altLang="en-US" sz="1000">
                <a:solidFill>
                  <a:srgbClr val="003300"/>
                </a:solidFill>
                <a:latin typeface="HG丸ｺﾞｼｯｸM-PRO" panose="020F0600000000000000" pitchFamily="50" charset="-128"/>
                <a:ea typeface="HG丸ｺﾞｼｯｸM-PRO" panose="020F0600000000000000" pitchFamily="50" charset="-128"/>
              </a:rPr>
              <a:t>　・名称　　○</a:t>
            </a:r>
            <a:r>
              <a:rPr lang="en-US" altLang="ja-JP" sz="1000">
                <a:solidFill>
                  <a:srgbClr val="003300"/>
                </a:solidFill>
                <a:latin typeface="HG丸ｺﾞｼｯｸM-PRO" panose="020F0600000000000000" pitchFamily="50" charset="-128"/>
                <a:ea typeface="HG丸ｺﾞｼｯｸM-PRO" panose="020F0600000000000000" pitchFamily="50" charset="-128"/>
              </a:rPr>
              <a:t>×</a:t>
            </a:r>
            <a:r>
              <a:rPr lang="ja-JP" altLang="en-US" sz="1000">
                <a:solidFill>
                  <a:srgbClr val="003300"/>
                </a:solidFill>
                <a:latin typeface="HG丸ｺﾞｼｯｸM-PRO" panose="020F0600000000000000" pitchFamily="50" charset="-128"/>
                <a:ea typeface="HG丸ｺﾞｼｯｸM-PRO" panose="020F0600000000000000" pitchFamily="50" charset="-128"/>
              </a:rPr>
              <a:t>商店</a:t>
            </a:r>
          </a:p>
          <a:p>
            <a:r>
              <a:rPr lang="ja-JP" altLang="en-US" sz="1000">
                <a:solidFill>
                  <a:srgbClr val="003300"/>
                </a:solidFill>
                <a:latin typeface="HG丸ｺﾞｼｯｸM-PRO" panose="020F0600000000000000" pitchFamily="50" charset="-128"/>
                <a:ea typeface="HG丸ｺﾞｼｯｸM-PRO" panose="020F0600000000000000" pitchFamily="50" charset="-128"/>
              </a:rPr>
              <a:t>　・所在　　○○市に１店舗</a:t>
            </a:r>
          </a:p>
          <a:p>
            <a:r>
              <a:rPr lang="ja-JP" altLang="en-US" sz="1000">
                <a:solidFill>
                  <a:srgbClr val="003300"/>
                </a:solidFill>
                <a:latin typeface="HG丸ｺﾞｼｯｸM-PRO" panose="020F0600000000000000" pitchFamily="50" charset="-128"/>
                <a:ea typeface="HG丸ｺﾞｼｯｸM-PRO" panose="020F0600000000000000" pitchFamily="50" charset="-128"/>
              </a:rPr>
              <a:t>　・規模　　 </a:t>
            </a:r>
            <a:r>
              <a:rPr lang="en-US" altLang="ja-JP" sz="1000">
                <a:solidFill>
                  <a:srgbClr val="003300"/>
                </a:solidFill>
                <a:latin typeface="HG丸ｺﾞｼｯｸM-PRO" panose="020F0600000000000000" pitchFamily="50" charset="-128"/>
                <a:ea typeface="HG丸ｺﾞｼｯｸM-PRO" panose="020F0600000000000000" pitchFamily="50" charset="-128"/>
              </a:rPr>
              <a:t>5</a:t>
            </a:r>
            <a:r>
              <a:rPr lang="ja-JP" altLang="en-US" sz="1000">
                <a:solidFill>
                  <a:srgbClr val="003300"/>
                </a:solidFill>
                <a:latin typeface="HG丸ｺﾞｼｯｸM-PRO" panose="020F0600000000000000" pitchFamily="50" charset="-128"/>
                <a:ea typeface="HG丸ｺﾞｼｯｸM-PRO" panose="020F0600000000000000" pitchFamily="50" charset="-128"/>
              </a:rPr>
              <a:t>人程度</a:t>
            </a:r>
          </a:p>
          <a:p>
            <a:r>
              <a:rPr lang="ja-JP" altLang="en-US" sz="1000">
                <a:solidFill>
                  <a:srgbClr val="003300"/>
                </a:solidFill>
                <a:latin typeface="HG丸ｺﾞｼｯｸM-PRO" panose="020F0600000000000000" pitchFamily="50" charset="-128"/>
                <a:ea typeface="HG丸ｺﾞｼｯｸM-PRO" panose="020F0600000000000000" pitchFamily="50" charset="-128"/>
              </a:rPr>
              <a:t>　・業種　　食品加工・販売業　</a:t>
            </a:r>
          </a:p>
          <a:p>
            <a:r>
              <a:rPr lang="ja-JP" altLang="en-US" sz="1000">
                <a:solidFill>
                  <a:srgbClr val="003300"/>
                </a:solidFill>
                <a:latin typeface="HG丸ｺﾞｼｯｸM-PRO" panose="020F0600000000000000" pitchFamily="50" charset="-128"/>
                <a:ea typeface="HG丸ｺﾞｼｯｸM-PRO" panose="020F0600000000000000" pitchFamily="50" charset="-128"/>
              </a:rPr>
              <a:t>　・その他　家族経営</a:t>
            </a:r>
          </a:p>
          <a:p>
            <a:r>
              <a:rPr lang="ja-JP" altLang="en-US" sz="1000">
                <a:solidFill>
                  <a:srgbClr val="003300"/>
                </a:solidFill>
                <a:latin typeface="HG丸ｺﾞｼｯｸM-PRO" panose="020F0600000000000000" pitchFamily="50" charset="-128"/>
                <a:ea typeface="HG丸ｺﾞｼｯｸM-PRO" panose="020F0600000000000000" pitchFamily="50" charset="-128"/>
              </a:rPr>
              <a:t>　　　　　　駅前商店街に所属</a:t>
            </a:r>
          </a:p>
        </p:txBody>
      </p:sp>
      <p:sp>
        <p:nvSpPr>
          <p:cNvPr id="85015" name="Text Box 23"/>
          <p:cNvSpPr txBox="1">
            <a:spLocks noChangeArrowheads="1"/>
          </p:cNvSpPr>
          <p:nvPr/>
        </p:nvSpPr>
        <p:spPr bwMode="auto">
          <a:xfrm>
            <a:off x="1484313" y="8572500"/>
            <a:ext cx="529113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2000" b="1" i="1" dirty="0" smtClean="0">
                <a:solidFill>
                  <a:srgbClr val="800000"/>
                </a:solidFill>
                <a:ea typeface="ＭＳ Ｐ明朝" panose="02020600040205080304" pitchFamily="18" charset="-128"/>
              </a:rPr>
              <a:t>○○○○</a:t>
            </a:r>
            <a:r>
              <a:rPr lang="ja-JP" altLang="en-US" sz="2000" dirty="0" smtClean="0">
                <a:ea typeface="HG丸ｺﾞｼｯｸM-PRO" panose="020F0600000000000000" pitchFamily="50" charset="-128"/>
              </a:rPr>
              <a:t>年</a:t>
            </a:r>
            <a:r>
              <a:rPr lang="ja-JP" altLang="en-US" sz="2000" b="1" i="1" dirty="0">
                <a:solidFill>
                  <a:srgbClr val="800000"/>
                </a:solidFill>
                <a:ea typeface="ＭＳ Ｐ明朝" panose="02020600040205080304" pitchFamily="18" charset="-128"/>
              </a:rPr>
              <a:t>○○</a:t>
            </a:r>
            <a:r>
              <a:rPr lang="ja-JP" altLang="en-US" sz="2000" dirty="0">
                <a:ea typeface="HG丸ｺﾞｼｯｸM-PRO" panose="020F0600000000000000" pitchFamily="50" charset="-128"/>
              </a:rPr>
              <a:t>月</a:t>
            </a:r>
            <a:r>
              <a:rPr lang="ja-JP" altLang="en-US" sz="2000" b="1" i="1" dirty="0">
                <a:solidFill>
                  <a:srgbClr val="800000"/>
                </a:solidFill>
                <a:ea typeface="ＭＳ Ｐ明朝" panose="02020600040205080304" pitchFamily="18" charset="-128"/>
              </a:rPr>
              <a:t>○○</a:t>
            </a:r>
            <a:r>
              <a:rPr lang="ja-JP" altLang="en-US" sz="2000" dirty="0">
                <a:ea typeface="HG丸ｺﾞｼｯｸM-PRO" panose="020F0600000000000000" pitchFamily="50" charset="-128"/>
              </a:rPr>
              <a:t>日　作成</a:t>
            </a:r>
          </a:p>
          <a:p>
            <a:r>
              <a:rPr lang="ja-JP" altLang="en-US" sz="2000" dirty="0" smtClean="0">
                <a:ea typeface="HG丸ｺﾞｼｯｸM-PRO" panose="020F0600000000000000" pitchFamily="50" charset="-128"/>
              </a:rPr>
              <a:t>　　</a:t>
            </a:r>
            <a:r>
              <a:rPr lang="ja-JP" altLang="en-US" sz="2000" dirty="0">
                <a:ea typeface="HG丸ｺﾞｼｯｸM-PRO" panose="020F0600000000000000" pitchFamily="50" charset="-128"/>
              </a:rPr>
              <a:t>　　年　　月　　日　改定（第　　版）</a:t>
            </a:r>
          </a:p>
        </p:txBody>
      </p:sp>
      <p:sp>
        <p:nvSpPr>
          <p:cNvPr id="85017" name="AutoShape 25"/>
          <p:cNvSpPr>
            <a:spLocks noChangeArrowheads="1"/>
          </p:cNvSpPr>
          <p:nvPr/>
        </p:nvSpPr>
        <p:spPr bwMode="auto">
          <a:xfrm>
            <a:off x="3789363" y="9417050"/>
            <a:ext cx="2997200" cy="415925"/>
          </a:xfrm>
          <a:prstGeom prst="foldedCorner">
            <a:avLst>
              <a:gd name="adj" fmla="val 11227"/>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85018" name="Text Box 26"/>
          <p:cNvSpPr txBox="1">
            <a:spLocks noChangeArrowheads="1"/>
          </p:cNvSpPr>
          <p:nvPr/>
        </p:nvSpPr>
        <p:spPr bwMode="auto">
          <a:xfrm>
            <a:off x="2449513" y="5570538"/>
            <a:ext cx="1958975" cy="5175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solidFill>
                  <a:srgbClr val="800000"/>
                </a:solidFill>
                <a:ea typeface="HG丸ｺﾞｼｯｸM-PRO" panose="020F0600000000000000" pitchFamily="50" charset="-128"/>
              </a:rPr>
              <a:t>＜記入例＞</a:t>
            </a:r>
          </a:p>
        </p:txBody>
      </p:sp>
      <p:sp>
        <p:nvSpPr>
          <p:cNvPr id="85019" name="Text Box 27"/>
          <p:cNvSpPr txBox="1">
            <a:spLocks noChangeArrowheads="1"/>
          </p:cNvSpPr>
          <p:nvPr/>
        </p:nvSpPr>
        <p:spPr bwMode="auto">
          <a:xfrm>
            <a:off x="3860800" y="9472613"/>
            <a:ext cx="2897188"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1400">
                <a:ea typeface="HG丸ｺﾞｼｯｸM-PRO" panose="020F0600000000000000" pitchFamily="50" charset="-128"/>
              </a:rPr>
              <a:t>※</a:t>
            </a:r>
            <a:r>
              <a:rPr lang="ja-JP" altLang="en-US" sz="1400" b="1" i="1">
                <a:solidFill>
                  <a:srgbClr val="800000"/>
                </a:solidFill>
                <a:ea typeface="ＭＳ Ｐ明朝" panose="02020600040205080304" pitchFamily="18" charset="-128"/>
              </a:rPr>
              <a:t>斜体 </a:t>
            </a:r>
            <a:r>
              <a:rPr lang="ja-JP" altLang="en-US" sz="1400">
                <a:ea typeface="HG丸ｺﾞｼｯｸM-PRO" panose="020F0600000000000000" pitchFamily="50" charset="-128"/>
              </a:rPr>
              <a:t>は記入例を示したものです</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ext Box 2"/>
          <p:cNvSpPr txBox="1">
            <a:spLocks noChangeArrowheads="1"/>
          </p:cNvSpPr>
          <p:nvPr/>
        </p:nvSpPr>
        <p:spPr bwMode="auto">
          <a:xfrm>
            <a:off x="44450" y="57150"/>
            <a:ext cx="27082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2000">
                <a:latin typeface="HG丸ｺﾞｼｯｸM-PRO" panose="020F0600000000000000" pitchFamily="50" charset="-128"/>
                <a:ea typeface="HG丸ｺﾞｼｯｸM-PRO" panose="020F0600000000000000" pitchFamily="50" charset="-128"/>
              </a:rPr>
              <a:t>４．教育・訓練計画</a:t>
            </a:r>
          </a:p>
        </p:txBody>
      </p:sp>
      <p:sp>
        <p:nvSpPr>
          <p:cNvPr id="100355" name="Line 3"/>
          <p:cNvSpPr>
            <a:spLocks noChangeShapeType="1"/>
          </p:cNvSpPr>
          <p:nvPr/>
        </p:nvSpPr>
        <p:spPr bwMode="auto">
          <a:xfrm>
            <a:off x="0" y="5097463"/>
            <a:ext cx="819150" cy="0"/>
          </a:xfrm>
          <a:prstGeom prst="line">
            <a:avLst/>
          </a:prstGeom>
          <a:noFill/>
          <a:ln w="1270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0356" name="Line 4"/>
          <p:cNvSpPr>
            <a:spLocks noChangeShapeType="1"/>
          </p:cNvSpPr>
          <p:nvPr/>
        </p:nvSpPr>
        <p:spPr bwMode="auto">
          <a:xfrm>
            <a:off x="881063" y="5097463"/>
            <a:ext cx="5976937" cy="0"/>
          </a:xfrm>
          <a:prstGeom prst="line">
            <a:avLst/>
          </a:prstGeom>
          <a:noFill/>
          <a:ln w="127000">
            <a:solidFill>
              <a:srgbClr val="33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0357" name="Text Box 5"/>
          <p:cNvSpPr txBox="1">
            <a:spLocks noChangeArrowheads="1"/>
          </p:cNvSpPr>
          <p:nvPr/>
        </p:nvSpPr>
        <p:spPr bwMode="auto">
          <a:xfrm>
            <a:off x="333375" y="5276850"/>
            <a:ext cx="61912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000">
                <a:solidFill>
                  <a:srgbClr val="808080"/>
                </a:solidFill>
                <a:latin typeface="HG丸ｺﾞｼｯｸM-PRO" panose="020F0600000000000000" pitchFamily="50" charset="-128"/>
                <a:ea typeface="HG丸ｺﾞｼｯｸM-PRO" panose="020F0600000000000000" pitchFamily="50" charset="-128"/>
              </a:rPr>
              <a:t>　ＢＣＰで決めた各種対応策の実施状況等を踏まえ、定期的な見直しを行う必要があります。</a:t>
            </a:r>
          </a:p>
          <a:p>
            <a:r>
              <a:rPr lang="ja-JP" altLang="en-US" sz="1000">
                <a:solidFill>
                  <a:srgbClr val="808080"/>
                </a:solidFill>
                <a:latin typeface="HG丸ｺﾞｼｯｸM-PRO" panose="020F0600000000000000" pitchFamily="50" charset="-128"/>
                <a:ea typeface="HG丸ｺﾞｼｯｸM-PRO" panose="020F0600000000000000" pitchFamily="50" charset="-128"/>
              </a:rPr>
              <a:t>　また、それ以外に見直しを行うべき場合も、あらかじめ決めておきましょう。</a:t>
            </a:r>
            <a:endParaRPr lang="ja-JP" altLang="en-US" sz="1400">
              <a:solidFill>
                <a:srgbClr val="808080"/>
              </a:solidFill>
            </a:endParaRPr>
          </a:p>
        </p:txBody>
      </p:sp>
      <p:sp>
        <p:nvSpPr>
          <p:cNvPr id="100358" name="Text Box 6"/>
          <p:cNvSpPr txBox="1">
            <a:spLocks noChangeArrowheads="1"/>
          </p:cNvSpPr>
          <p:nvPr/>
        </p:nvSpPr>
        <p:spPr bwMode="auto">
          <a:xfrm>
            <a:off x="44450" y="4592638"/>
            <a:ext cx="36718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2000">
                <a:latin typeface="HG丸ｺﾞｼｯｸM-PRO" panose="020F0600000000000000" pitchFamily="50" charset="-128"/>
                <a:ea typeface="HG丸ｺﾞｼｯｸM-PRO" panose="020F0600000000000000" pitchFamily="50" charset="-128"/>
              </a:rPr>
              <a:t>５．点検・是正措置・見直し</a:t>
            </a:r>
          </a:p>
        </p:txBody>
      </p:sp>
      <p:sp>
        <p:nvSpPr>
          <p:cNvPr id="100359" name="Text Box 7"/>
          <p:cNvSpPr txBox="1">
            <a:spLocks noChangeArrowheads="1"/>
          </p:cNvSpPr>
          <p:nvPr/>
        </p:nvSpPr>
        <p:spPr bwMode="auto">
          <a:xfrm>
            <a:off x="331788" y="703263"/>
            <a:ext cx="6192837" cy="1158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indent="9207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000">
                <a:solidFill>
                  <a:srgbClr val="808080"/>
                </a:solidFill>
                <a:ea typeface="HG丸ｺﾞｼｯｸM-PRO" panose="020F0600000000000000" pitchFamily="50" charset="-128"/>
              </a:rPr>
              <a:t>被災時に、従業員の皆様が</a:t>
            </a:r>
            <a:r>
              <a:rPr lang="ja-JP" altLang="en-US" sz="1000">
                <a:solidFill>
                  <a:schemeClr val="bg2"/>
                </a:solidFill>
                <a:ea typeface="HG丸ｺﾞｼｯｸM-PRO" panose="020F0600000000000000" pitchFamily="50" charset="-128"/>
              </a:rPr>
              <a:t>適切な行動を行うためには、災害に備えた訓練や教育が欠かせません</a:t>
            </a:r>
            <a:endParaRPr lang="ja-JP" altLang="en-US" sz="1000">
              <a:solidFill>
                <a:srgbClr val="808080"/>
              </a:solidFill>
              <a:ea typeface="HG丸ｺﾞｼｯｸM-PRO" panose="020F0600000000000000" pitchFamily="50" charset="-128"/>
            </a:endParaRPr>
          </a:p>
          <a:p>
            <a:r>
              <a:rPr lang="ja-JP" altLang="en-US" sz="1000">
                <a:solidFill>
                  <a:srgbClr val="808080"/>
                </a:solidFill>
                <a:ea typeface="HG丸ｺﾞｼｯｸM-PRO" panose="020F0600000000000000" pitchFamily="50" charset="-128"/>
              </a:rPr>
              <a:t>はじめは消火訓練など簡単な訓練でも構いませんので、定期的に訓練を実施し、従業員の理解に応じて、より広範な訓練を実施していくことが重要です。</a:t>
            </a:r>
          </a:p>
          <a:p>
            <a:endParaRPr lang="ja-JP" altLang="en-US" sz="1000">
              <a:solidFill>
                <a:srgbClr val="808080"/>
              </a:solidFill>
              <a:ea typeface="HG丸ｺﾞｼｯｸM-PRO" panose="020F0600000000000000" pitchFamily="50" charset="-128"/>
            </a:endParaRPr>
          </a:p>
          <a:p>
            <a:r>
              <a:rPr lang="ja-JP" altLang="en-US" sz="1000">
                <a:solidFill>
                  <a:srgbClr val="808080"/>
                </a:solidFill>
                <a:ea typeface="HG丸ｺﾞｼｯｸM-PRO" panose="020F0600000000000000" pitchFamily="50" charset="-128"/>
              </a:rPr>
              <a:t>　　</a:t>
            </a:r>
          </a:p>
          <a:p>
            <a:endParaRPr lang="ja-JP" altLang="en-US" sz="1000">
              <a:solidFill>
                <a:srgbClr val="808080"/>
              </a:solidFill>
              <a:ea typeface="HG丸ｺﾞｼｯｸM-PRO" panose="020F0600000000000000" pitchFamily="50" charset="-128"/>
            </a:endParaRPr>
          </a:p>
          <a:p>
            <a:r>
              <a:rPr lang="ja-JP" altLang="en-US" sz="1000">
                <a:solidFill>
                  <a:srgbClr val="808080"/>
                </a:solidFill>
                <a:ea typeface="HG丸ｺﾞｼｯｸM-PRO" panose="020F0600000000000000" pitchFamily="50" charset="-128"/>
              </a:rPr>
              <a:t>　　</a:t>
            </a:r>
            <a:r>
              <a:rPr lang="ja-JP" altLang="en-US" sz="1000">
                <a:solidFill>
                  <a:schemeClr val="accent2"/>
                </a:solidFill>
                <a:ea typeface="HG丸ｺﾞｼｯｸM-PRO" panose="020F0600000000000000" pitchFamily="50" charset="-128"/>
              </a:rPr>
              <a:t>商店街に所属する店舗であれば、合同の消火訓練や安否確認訓練も検討してみましょう。</a:t>
            </a:r>
          </a:p>
        </p:txBody>
      </p:sp>
      <p:graphicFrame>
        <p:nvGraphicFramePr>
          <p:cNvPr id="100531" name="Group 179"/>
          <p:cNvGraphicFramePr>
            <a:graphicFrameLocks noGrp="1"/>
          </p:cNvGraphicFramePr>
          <p:nvPr/>
        </p:nvGraphicFramePr>
        <p:xfrm>
          <a:off x="404813" y="2119313"/>
          <a:ext cx="5975350" cy="1539875"/>
        </p:xfrm>
        <a:graphic>
          <a:graphicData uri="http://schemas.openxmlformats.org/drawingml/2006/table">
            <a:tbl>
              <a:tblPr/>
              <a:tblGrid>
                <a:gridCol w="503237">
                  <a:extLst>
                    <a:ext uri="{9D8B030D-6E8A-4147-A177-3AD203B41FA5}">
                      <a16:colId xmlns:a16="http://schemas.microsoft.com/office/drawing/2014/main" val="154484927"/>
                    </a:ext>
                  </a:extLst>
                </a:gridCol>
                <a:gridCol w="2449513">
                  <a:extLst>
                    <a:ext uri="{9D8B030D-6E8A-4147-A177-3AD203B41FA5}">
                      <a16:colId xmlns:a16="http://schemas.microsoft.com/office/drawing/2014/main" val="1797328841"/>
                    </a:ext>
                  </a:extLst>
                </a:gridCol>
                <a:gridCol w="503237">
                  <a:extLst>
                    <a:ext uri="{9D8B030D-6E8A-4147-A177-3AD203B41FA5}">
                      <a16:colId xmlns:a16="http://schemas.microsoft.com/office/drawing/2014/main" val="2152902371"/>
                    </a:ext>
                  </a:extLst>
                </a:gridCol>
                <a:gridCol w="2519363">
                  <a:extLst>
                    <a:ext uri="{9D8B030D-6E8A-4147-A177-3AD203B41FA5}">
                      <a16:colId xmlns:a16="http://schemas.microsoft.com/office/drawing/2014/main" val="3865953545"/>
                    </a:ext>
                  </a:extLst>
                </a:gridCol>
              </a:tblGrid>
              <a:tr h="285750">
                <a:tc gridSpan="4">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教育・訓練計画</a:t>
                      </a: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61787012"/>
                  </a:ext>
                </a:extLst>
              </a:tr>
              <a:tr h="434975">
                <a:tc gridSpan="4">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以下の教育・訓練項目を年</a:t>
                      </a:r>
                      <a:r>
                        <a:rPr kumimoji="1" lang="ja-JP" altLang="en-US" sz="1600" b="0"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rPr>
                        <a:t> </a:t>
                      </a:r>
                      <a:r>
                        <a:rPr kumimoji="1" lang="ja-JP" altLang="en-US" sz="16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１</a:t>
                      </a:r>
                      <a:r>
                        <a:rPr kumimoji="1" lang="ja-JP" altLang="en-US" sz="1600" b="0"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rPr>
                        <a:t> </a:t>
                      </a: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回以上実施する</a:t>
                      </a: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760199114"/>
                  </a:ext>
                </a:extLst>
              </a:tr>
              <a:tr h="2444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教育</a:t>
                      </a:r>
                      <a:endParaRPr kumimoji="1" lang="ja-JP" altLang="en-US" sz="12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ＢＣＰ研修</a:t>
                      </a: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目的</a:t>
                      </a:r>
                      <a:endParaRPr kumimoji="1" lang="ja-JP" altLang="en-US" sz="12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全従業員へのＢＣＰ対応の周知</a:t>
                      </a: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13810147"/>
                  </a:ext>
                </a:extLst>
              </a:tr>
              <a:tr h="25558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訓練</a:t>
                      </a:r>
                      <a:endParaRPr kumimoji="1" lang="ja-JP" altLang="en-US" sz="12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安否確認連絡訓練</a:t>
                      </a: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目的</a:t>
                      </a:r>
                      <a:endParaRPr kumimoji="1" lang="ja-JP" altLang="en-US" sz="12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安否確認手段の周知徹底</a:t>
                      </a: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49547111"/>
                  </a:ext>
                </a:extLst>
              </a:tr>
              <a:tr h="2476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訓練</a:t>
                      </a:r>
                      <a:endParaRPr kumimoji="1" lang="ja-JP" altLang="en-US" sz="12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地域の防災計画</a:t>
                      </a: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目的</a:t>
                      </a:r>
                      <a:endParaRPr kumimoji="1" lang="ja-JP" altLang="en-US" sz="12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商店街全体の意識啓発・</a:t>
                      </a:r>
                      <a:r>
                        <a:rPr kumimoji="1" lang="en-US" altLang="ja-JP"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OJT</a:t>
                      </a: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75366487"/>
                  </a:ext>
                </a:extLst>
              </a:tr>
            </a:tbl>
          </a:graphicData>
        </a:graphic>
      </p:graphicFrame>
      <p:graphicFrame>
        <p:nvGraphicFramePr>
          <p:cNvPr id="100538" name="Group 186"/>
          <p:cNvGraphicFramePr>
            <a:graphicFrameLocks noGrp="1"/>
          </p:cNvGraphicFramePr>
          <p:nvPr/>
        </p:nvGraphicFramePr>
        <p:xfrm>
          <a:off x="404813" y="5816600"/>
          <a:ext cx="5975350" cy="1111250"/>
        </p:xfrm>
        <a:graphic>
          <a:graphicData uri="http://schemas.openxmlformats.org/drawingml/2006/table">
            <a:tbl>
              <a:tblPr/>
              <a:tblGrid>
                <a:gridCol w="1368425">
                  <a:extLst>
                    <a:ext uri="{9D8B030D-6E8A-4147-A177-3AD203B41FA5}">
                      <a16:colId xmlns:a16="http://schemas.microsoft.com/office/drawing/2014/main" val="2138108129"/>
                    </a:ext>
                  </a:extLst>
                </a:gridCol>
                <a:gridCol w="4606925">
                  <a:extLst>
                    <a:ext uri="{9D8B030D-6E8A-4147-A177-3AD203B41FA5}">
                      <a16:colId xmlns:a16="http://schemas.microsoft.com/office/drawing/2014/main" val="3069185904"/>
                    </a:ext>
                  </a:extLst>
                </a:gridCol>
              </a:tblGrid>
              <a:tr h="284163">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点検・是正措置・見直しの基準</a:t>
                      </a: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extLst>
                  <a:ext uri="{0D108BD9-81ED-4DB2-BD59-A6C34878D82A}">
                    <a16:rowId xmlns:a16="http://schemas.microsoft.com/office/drawing/2014/main" val="3305035479"/>
                  </a:ext>
                </a:extLst>
              </a:tr>
              <a:tr h="434975">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事業継続計画書（ＢＣＰ）を毎年</a:t>
                      </a:r>
                      <a:r>
                        <a:rPr kumimoji="1" lang="ja-JP" altLang="en-US" sz="1600" b="0"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rPr>
                        <a:t> </a:t>
                      </a:r>
                      <a:r>
                        <a:rPr kumimoji="1" lang="ja-JP" altLang="en-US" sz="16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１</a:t>
                      </a:r>
                      <a:r>
                        <a:rPr kumimoji="1" lang="ja-JP" altLang="en-US" sz="16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rPr>
                        <a:t> </a:t>
                      </a: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回見直しを行う</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（ただし、下記に該当する場合はその都度見直すこと）</a:t>
                      </a: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960943343"/>
                  </a:ext>
                </a:extLst>
              </a:tr>
              <a:tr h="2444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見直し該当事項</a:t>
                      </a:r>
                    </a:p>
                  </a:txBody>
                  <a:tcP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業務形態の大幅な変更、経営者（店長）が必要と判断した場合</a:t>
                      </a:r>
                    </a:p>
                  </a:txBody>
                  <a:tcP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51714938"/>
                  </a:ext>
                </a:extLst>
              </a:tr>
            </a:tbl>
          </a:graphicData>
        </a:graphic>
      </p:graphicFrame>
      <p:sp>
        <p:nvSpPr>
          <p:cNvPr id="100400" name="Text Box 48"/>
          <p:cNvSpPr txBox="1">
            <a:spLocks noChangeArrowheads="1"/>
          </p:cNvSpPr>
          <p:nvPr/>
        </p:nvSpPr>
        <p:spPr bwMode="auto">
          <a:xfrm>
            <a:off x="3367088" y="9653588"/>
            <a:ext cx="265112"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rPr>
              <a:t>8</a:t>
            </a:r>
          </a:p>
        </p:txBody>
      </p:sp>
      <p:grpSp>
        <p:nvGrpSpPr>
          <p:cNvPr id="100453" name="Group 101"/>
          <p:cNvGrpSpPr>
            <a:grpSpLocks/>
          </p:cNvGrpSpPr>
          <p:nvPr/>
        </p:nvGrpSpPr>
        <p:grpSpPr bwMode="auto">
          <a:xfrm>
            <a:off x="542925" y="1300163"/>
            <a:ext cx="2132013" cy="314325"/>
            <a:chOff x="436" y="422"/>
            <a:chExt cx="1343" cy="198"/>
          </a:xfrm>
        </p:grpSpPr>
        <p:sp>
          <p:nvSpPr>
            <p:cNvPr id="100454" name="AutoShape 102"/>
            <p:cNvSpPr>
              <a:spLocks noChangeArrowheads="1"/>
            </p:cNvSpPr>
            <p:nvPr/>
          </p:nvSpPr>
          <p:spPr bwMode="auto">
            <a:xfrm>
              <a:off x="436" y="422"/>
              <a:ext cx="1343" cy="198"/>
            </a:xfrm>
            <a:prstGeom prst="roundRect">
              <a:avLst>
                <a:gd name="adj" fmla="val 16667"/>
              </a:avLst>
            </a:prstGeom>
            <a:solidFill>
              <a:schemeClr val="bg1"/>
            </a:solidFill>
            <a:ln w="19050">
              <a:solidFill>
                <a:schemeClr val="accent2"/>
              </a:solidFill>
              <a:round/>
              <a:headEnd/>
              <a:tailEnd/>
            </a:ln>
            <a:effectLst>
              <a:outerShdw dist="17961" dir="2700000" algn="ctr" rotWithShape="0">
                <a:schemeClr val="bg2"/>
              </a:outerShdw>
            </a:effectLst>
          </p:spPr>
          <p:txBody>
            <a:bodyPr>
              <a:spAutoFit/>
            </a:bodyPr>
            <a:lstStyle/>
            <a:p>
              <a:r>
                <a:rPr lang="ja-JP" altLang="en-US" sz="1200" b="1">
                  <a:solidFill>
                    <a:schemeClr val="accent2"/>
                  </a:solidFill>
                  <a:ea typeface="HGS創英角ﾎﾟｯﾌﾟ体" panose="040B0A00000000000000" pitchFamily="50" charset="-128"/>
                </a:rPr>
                <a:t>商店街で連携しよう！</a:t>
              </a:r>
            </a:p>
          </p:txBody>
        </p:sp>
        <p:pic>
          <p:nvPicPr>
            <p:cNvPr id="100455" name="Picture 103" descr="j030543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18" y="444"/>
              <a:ext cx="188" cy="150"/>
            </a:xfrm>
            <a:prstGeom prst="rect">
              <a:avLst/>
            </a:prstGeom>
            <a:noFill/>
            <a:extLst>
              <a:ext uri="{909E8E84-426E-40DD-AFC4-6F175D3DCCD1}">
                <a14:hiddenFill xmlns:a14="http://schemas.microsoft.com/office/drawing/2010/main">
                  <a:solidFill>
                    <a:srgbClr val="FFFFFF"/>
                  </a:solidFill>
                </a14:hiddenFill>
              </a:ext>
            </a:extLst>
          </p:spPr>
        </p:pic>
      </p:grpSp>
      <p:sp>
        <p:nvSpPr>
          <p:cNvPr id="100459" name="AutoShape 107"/>
          <p:cNvSpPr>
            <a:spLocks noChangeArrowheads="1"/>
          </p:cNvSpPr>
          <p:nvPr/>
        </p:nvSpPr>
        <p:spPr bwMode="auto">
          <a:xfrm>
            <a:off x="549275" y="9018588"/>
            <a:ext cx="5832475" cy="542925"/>
          </a:xfrm>
          <a:prstGeom prst="roundRect">
            <a:avLst>
              <a:gd name="adj" fmla="val 16667"/>
            </a:avLst>
          </a:prstGeom>
          <a:solidFill>
            <a:srgbClr val="CCFF66"/>
          </a:solidFill>
          <a:ln w="6350">
            <a:solidFill>
              <a:srgbClr val="00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00460" name="Text Box 108"/>
          <p:cNvSpPr txBox="1">
            <a:spLocks noChangeArrowheads="1"/>
          </p:cNvSpPr>
          <p:nvPr/>
        </p:nvSpPr>
        <p:spPr bwMode="auto">
          <a:xfrm>
            <a:off x="892175" y="9012238"/>
            <a:ext cx="5632450" cy="5492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ja-JP" altLang="en-US" sz="1000">
                <a:solidFill>
                  <a:srgbClr val="003300"/>
                </a:solidFill>
                <a:latin typeface="HG丸ｺﾞｼｯｸM-PRO" panose="020F0600000000000000" pitchFamily="50" charset="-128"/>
                <a:ea typeface="HG丸ｺﾞｼｯｸM-PRO" panose="020F0600000000000000" pitchFamily="50" charset="-128"/>
              </a:rPr>
              <a:t>あなたのお店のＢＣＰは、ほぼ形になりました。</a:t>
            </a:r>
          </a:p>
          <a:p>
            <a:r>
              <a:rPr lang="ja-JP" altLang="en-US" sz="1000">
                <a:solidFill>
                  <a:srgbClr val="003300"/>
                </a:solidFill>
                <a:latin typeface="HG丸ｺﾞｼｯｸM-PRO" panose="020F0600000000000000" pitchFamily="50" charset="-128"/>
                <a:ea typeface="HG丸ｺﾞｼｯｸM-PRO" panose="020F0600000000000000" pitchFamily="50" charset="-128"/>
              </a:rPr>
              <a:t>このＢＣＰの実効性を高めるために、次ページ以降にある</a:t>
            </a:r>
            <a:r>
              <a:rPr lang="en-US" altLang="ja-JP" sz="1000">
                <a:solidFill>
                  <a:srgbClr val="003300"/>
                </a:solidFill>
                <a:latin typeface="HG丸ｺﾞｼｯｸM-PRO" panose="020F0600000000000000" pitchFamily="50" charset="-128"/>
                <a:ea typeface="HG丸ｺﾞｼｯｸM-PRO" panose="020F0600000000000000" pitchFamily="50" charset="-128"/>
              </a:rPr>
              <a:t>【</a:t>
            </a:r>
            <a:r>
              <a:rPr lang="ja-JP" altLang="en-US" sz="1000">
                <a:solidFill>
                  <a:srgbClr val="003300"/>
                </a:solidFill>
                <a:latin typeface="HG丸ｺﾞｼｯｸM-PRO" panose="020F0600000000000000" pitchFamily="50" charset="-128"/>
                <a:ea typeface="HG丸ｺﾞｼｯｸM-PRO" panose="020F0600000000000000" pitchFamily="50" charset="-128"/>
              </a:rPr>
              <a:t>様式</a:t>
            </a:r>
            <a:r>
              <a:rPr lang="en-US" altLang="ja-JP" sz="1000">
                <a:solidFill>
                  <a:srgbClr val="003300"/>
                </a:solidFill>
                <a:latin typeface="HG丸ｺﾞｼｯｸM-PRO" panose="020F0600000000000000" pitchFamily="50" charset="-128"/>
                <a:ea typeface="HG丸ｺﾞｼｯｸM-PRO" panose="020F0600000000000000" pitchFamily="50" charset="-128"/>
              </a:rPr>
              <a:t>】</a:t>
            </a:r>
            <a:r>
              <a:rPr lang="ja-JP" altLang="en-US" sz="1000">
                <a:solidFill>
                  <a:srgbClr val="003300"/>
                </a:solidFill>
                <a:latin typeface="HG丸ｺﾞｼｯｸM-PRO" panose="020F0600000000000000" pitchFamily="50" charset="-128"/>
                <a:ea typeface="HG丸ｺﾞｼｯｸM-PRO" panose="020F0600000000000000" pitchFamily="50" charset="-128"/>
              </a:rPr>
              <a:t>をそれぞれ記入してＢＣＰを完成させましょう。</a:t>
            </a:r>
          </a:p>
        </p:txBody>
      </p:sp>
      <p:sp>
        <p:nvSpPr>
          <p:cNvPr id="100461" name="Line 109"/>
          <p:cNvSpPr>
            <a:spLocks noChangeShapeType="1"/>
          </p:cNvSpPr>
          <p:nvPr/>
        </p:nvSpPr>
        <p:spPr bwMode="auto">
          <a:xfrm>
            <a:off x="693738" y="9129713"/>
            <a:ext cx="215900" cy="0"/>
          </a:xfrm>
          <a:prstGeom prst="line">
            <a:avLst/>
          </a:prstGeom>
          <a:noFill/>
          <a:ln w="28575" cap="rnd">
            <a:solidFill>
              <a:srgbClr val="0033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aphicFrame>
        <p:nvGraphicFramePr>
          <p:cNvPr id="100540" name="Group 188"/>
          <p:cNvGraphicFramePr>
            <a:graphicFrameLocks noGrp="1"/>
          </p:cNvGraphicFramePr>
          <p:nvPr/>
        </p:nvGraphicFramePr>
        <p:xfrm>
          <a:off x="1843088" y="7572375"/>
          <a:ext cx="4465637" cy="1268413"/>
        </p:xfrm>
        <a:graphic>
          <a:graphicData uri="http://schemas.openxmlformats.org/drawingml/2006/table">
            <a:tbl>
              <a:tblPr/>
              <a:tblGrid>
                <a:gridCol w="3817937">
                  <a:extLst>
                    <a:ext uri="{9D8B030D-6E8A-4147-A177-3AD203B41FA5}">
                      <a16:colId xmlns:a16="http://schemas.microsoft.com/office/drawing/2014/main" val="960130051"/>
                    </a:ext>
                  </a:extLst>
                </a:gridCol>
                <a:gridCol w="647700">
                  <a:extLst>
                    <a:ext uri="{9D8B030D-6E8A-4147-A177-3AD203B41FA5}">
                      <a16:colId xmlns:a16="http://schemas.microsoft.com/office/drawing/2014/main" val="2531727340"/>
                    </a:ext>
                  </a:extLst>
                </a:gridCol>
              </a:tblGrid>
              <a:tr h="2746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5F5F5F"/>
                          </a:solidFill>
                          <a:effectLst/>
                          <a:latin typeface="ＭＳ Ｐゴシック" panose="020B0600070205080204" pitchFamily="50" charset="-128"/>
                          <a:ea typeface="ＭＳ Ｐゴシック" panose="020B0600070205080204" pitchFamily="50" charset="-128"/>
                        </a:rPr>
                        <a:t>点検・見直しを行う着眼点（例）</a:t>
                      </a:r>
                    </a:p>
                  </a:txBody>
                  <a:tcPr marL="90000" marR="90000" marT="46800" marB="46800" anchor="ctr"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5F5F5F"/>
                          </a:solidFill>
                          <a:effectLst/>
                          <a:latin typeface="ＭＳ Ｐゴシック" panose="020B0600070205080204" pitchFamily="50" charset="-128"/>
                          <a:ea typeface="ＭＳ Ｐゴシック" panose="020B0600070205080204" pitchFamily="50" charset="-128"/>
                        </a:rPr>
                        <a:t>チェック</a:t>
                      </a:r>
                    </a:p>
                  </a:txBody>
                  <a:tcPr marL="90000" marR="90000" marT="46800" marB="46800" anchor="ctr"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75997808"/>
                  </a:ext>
                </a:extLst>
              </a:tr>
              <a:tr h="1778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5F5F5F"/>
                          </a:solidFill>
                          <a:effectLst/>
                          <a:latin typeface="HG丸ｺﾞｼｯｸM-PRO" panose="020F0600000000000000" pitchFamily="50" charset="-128"/>
                          <a:ea typeface="HG丸ｺﾞｼｯｸM-PRO" panose="020F0600000000000000" pitchFamily="50" charset="-128"/>
                        </a:rPr>
                        <a:t>主要な製品や取引先に変更はないか？</a:t>
                      </a:r>
                    </a:p>
                  </a:txBody>
                  <a:tcPr marL="90000" marR="90000" marT="46800" marB="46800" anchor="ctr"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5F5F5F"/>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19185900"/>
                  </a:ext>
                </a:extLst>
              </a:tr>
              <a:tr h="2603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5F5F5F"/>
                          </a:solidFill>
                          <a:effectLst/>
                          <a:latin typeface="HG丸ｺﾞｼｯｸM-PRO" panose="020F0600000000000000" pitchFamily="50" charset="-128"/>
                          <a:ea typeface="HG丸ｺﾞｼｯｸM-PRO" panose="020F0600000000000000" pitchFamily="50" charset="-128"/>
                        </a:rPr>
                        <a:t>重要業務に必要な各種経営資源に変更はないか？</a:t>
                      </a:r>
                    </a:p>
                  </a:txBody>
                  <a:tcPr marL="90000" marR="90000" marT="46800" marB="46800" anchor="ctr"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5F5F5F"/>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40573458"/>
                  </a:ext>
                </a:extLst>
              </a:tr>
              <a:tr h="1778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5F5F5F"/>
                          </a:solidFill>
                          <a:effectLst/>
                          <a:latin typeface="HG丸ｺﾞｼｯｸM-PRO" panose="020F0600000000000000" pitchFamily="50" charset="-128"/>
                          <a:ea typeface="HG丸ｺﾞｼｯｸM-PRO" panose="020F0600000000000000" pitchFamily="50" charset="-128"/>
                        </a:rPr>
                        <a:t>ＢＣＰ対応策の優先順位、実施時期に変更はないか？</a:t>
                      </a:r>
                    </a:p>
                  </a:txBody>
                  <a:tcPr marL="90000" marR="90000" marT="46800" marB="46800" anchor="ctr"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5F5F5F"/>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39961610"/>
                  </a:ext>
                </a:extLst>
              </a:tr>
              <a:tr h="1778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5F5F5F"/>
                          </a:solidFill>
                          <a:effectLst/>
                          <a:latin typeface="HG丸ｺﾞｼｯｸM-PRO" panose="020F0600000000000000" pitchFamily="50" charset="-128"/>
                          <a:ea typeface="HG丸ｺﾞｼｯｸM-PRO" panose="020F0600000000000000" pitchFamily="50" charset="-128"/>
                        </a:rPr>
                        <a:t>お店の組織体制に変更はないか？</a:t>
                      </a:r>
                    </a:p>
                  </a:txBody>
                  <a:tcPr marL="90000" marR="90000" marT="46800" marB="46800" anchor="ctr"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5F5F5F"/>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60386241"/>
                  </a:ext>
                </a:extLst>
              </a:tr>
            </a:tbl>
          </a:graphicData>
        </a:graphic>
      </p:graphicFrame>
      <p:sp>
        <p:nvSpPr>
          <p:cNvPr id="100490" name="AutoShape 138"/>
          <p:cNvSpPr>
            <a:spLocks noChangeArrowheads="1"/>
          </p:cNvSpPr>
          <p:nvPr/>
        </p:nvSpPr>
        <p:spPr bwMode="auto">
          <a:xfrm>
            <a:off x="4578350" y="7113588"/>
            <a:ext cx="2019300" cy="431800"/>
          </a:xfrm>
          <a:prstGeom prst="wedgeRectCallout">
            <a:avLst>
              <a:gd name="adj1" fmla="val -44889"/>
              <a:gd name="adj2" fmla="val 87134"/>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spcBef>
                <a:spcPct val="10000"/>
              </a:spcBef>
            </a:pPr>
            <a:r>
              <a:rPr lang="ja-JP" altLang="en-US" sz="1000">
                <a:solidFill>
                  <a:srgbClr val="003300"/>
                </a:solidFill>
                <a:ea typeface="HG丸ｺﾞｼｯｸM-PRO" panose="020F0600000000000000" pitchFamily="50" charset="-128"/>
              </a:rPr>
              <a:t>例えば、以下のような着眼点で、見直しを行ってください。</a:t>
            </a:r>
          </a:p>
        </p:txBody>
      </p:sp>
      <p:sp>
        <p:nvSpPr>
          <p:cNvPr id="100562" name="AutoShape 210"/>
          <p:cNvSpPr>
            <a:spLocks noChangeArrowheads="1"/>
          </p:cNvSpPr>
          <p:nvPr/>
        </p:nvSpPr>
        <p:spPr bwMode="auto">
          <a:xfrm>
            <a:off x="4437063" y="1857375"/>
            <a:ext cx="1655762" cy="431800"/>
          </a:xfrm>
          <a:prstGeom prst="wedgeRectCallout">
            <a:avLst>
              <a:gd name="adj1" fmla="val -52588"/>
              <a:gd name="adj2" fmla="val 99264"/>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spcBef>
                <a:spcPct val="10000"/>
              </a:spcBef>
            </a:pPr>
            <a:r>
              <a:rPr lang="ja-JP" altLang="en-US" sz="1000">
                <a:solidFill>
                  <a:srgbClr val="003300"/>
                </a:solidFill>
                <a:ea typeface="HG丸ｺﾞｼｯｸM-PRO" panose="020F0600000000000000" pitchFamily="50" charset="-128"/>
              </a:rPr>
              <a:t>年１回以上の実施をしてください。</a:t>
            </a:r>
          </a:p>
        </p:txBody>
      </p:sp>
      <p:sp>
        <p:nvSpPr>
          <p:cNvPr id="100563" name="AutoShape 211"/>
          <p:cNvSpPr>
            <a:spLocks noChangeArrowheads="1"/>
          </p:cNvSpPr>
          <p:nvPr/>
        </p:nvSpPr>
        <p:spPr bwMode="auto">
          <a:xfrm>
            <a:off x="4724400" y="5891213"/>
            <a:ext cx="1800225" cy="430212"/>
          </a:xfrm>
          <a:prstGeom prst="wedgeRectCallout">
            <a:avLst>
              <a:gd name="adj1" fmla="val -65079"/>
              <a:gd name="adj2" fmla="val 37134"/>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spcBef>
                <a:spcPct val="10000"/>
              </a:spcBef>
            </a:pPr>
            <a:r>
              <a:rPr lang="ja-JP" altLang="en-US" sz="1000">
                <a:solidFill>
                  <a:srgbClr val="003300"/>
                </a:solidFill>
                <a:ea typeface="HG丸ｺﾞｼｯｸM-PRO" panose="020F0600000000000000" pitchFamily="50" charset="-128"/>
              </a:rPr>
              <a:t>年１回以上の見直しをしてください。</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256" name="Rectangle 472"/>
          <p:cNvSpPr>
            <a:spLocks noChangeArrowheads="1"/>
          </p:cNvSpPr>
          <p:nvPr/>
        </p:nvSpPr>
        <p:spPr bwMode="auto">
          <a:xfrm>
            <a:off x="333375" y="200025"/>
            <a:ext cx="3600450" cy="269875"/>
          </a:xfrm>
          <a:prstGeom prst="rect">
            <a:avLst/>
          </a:prstGeom>
          <a:gradFill rotWithShape="1">
            <a:gsLst>
              <a:gs pos="0">
                <a:srgbClr val="DDDDDD"/>
              </a:gs>
              <a:gs pos="50000">
                <a:srgbClr val="DDDDDD">
                  <a:gamma/>
                  <a:tint val="0"/>
                  <a:invGamma/>
                </a:srgbClr>
              </a:gs>
              <a:gs pos="100000">
                <a:srgbClr val="DDDDDD"/>
              </a:gs>
            </a:gsLst>
            <a:lin ang="5400000" scaled="1"/>
          </a:gradFill>
          <a:ln>
            <a:noFill/>
          </a:ln>
          <a:effectLst/>
          <a:extLst>
            <a:ext uri="{91240B29-F687-4F45-9708-019B960494DF}">
              <a14:hiddenLine xmlns:a14="http://schemas.microsoft.com/office/drawing/2010/main" w="28575">
                <a:solidFill>
                  <a:srgbClr val="DDDDD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18786" name="Text Box 2"/>
          <p:cNvSpPr txBox="1">
            <a:spLocks noChangeArrowheads="1"/>
          </p:cNvSpPr>
          <p:nvPr/>
        </p:nvSpPr>
        <p:spPr bwMode="auto">
          <a:xfrm>
            <a:off x="1920875" y="122238"/>
            <a:ext cx="2012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800">
                <a:latin typeface="HG丸ｺﾞｼｯｸM-PRO" panose="020F0600000000000000" pitchFamily="50" charset="-128"/>
                <a:ea typeface="HG丸ｺﾞｼｯｸM-PRO" panose="020F0600000000000000" pitchFamily="50" charset="-128"/>
              </a:rPr>
              <a:t>主要連絡先リスト</a:t>
            </a:r>
          </a:p>
        </p:txBody>
      </p:sp>
      <p:sp>
        <p:nvSpPr>
          <p:cNvPr id="118787" name="Text Box 3"/>
          <p:cNvSpPr txBox="1">
            <a:spLocks noChangeArrowheads="1"/>
          </p:cNvSpPr>
          <p:nvPr/>
        </p:nvSpPr>
        <p:spPr bwMode="auto">
          <a:xfrm>
            <a:off x="246063" y="122238"/>
            <a:ext cx="206851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latin typeface="HG丸ｺﾞｼｯｸM-PRO" panose="020F0600000000000000" pitchFamily="50" charset="-128"/>
                <a:ea typeface="HG丸ｺﾞｼｯｸM-PRO" panose="020F0600000000000000" pitchFamily="50" charset="-128"/>
              </a:rPr>
              <a:t>【</a:t>
            </a:r>
            <a:r>
              <a:rPr lang="ja-JP" altLang="en-US" sz="1800">
                <a:latin typeface="HG丸ｺﾞｼｯｸM-PRO" panose="020F0600000000000000" pitchFamily="50" charset="-128"/>
                <a:ea typeface="HG丸ｺﾞｼｯｸM-PRO" panose="020F0600000000000000" pitchFamily="50" charset="-128"/>
              </a:rPr>
              <a:t>様式　①</a:t>
            </a:r>
            <a:r>
              <a:rPr lang="en-US" altLang="ja-JP" sz="1800">
                <a:latin typeface="HG丸ｺﾞｼｯｸM-PRO" panose="020F0600000000000000" pitchFamily="50" charset="-128"/>
                <a:ea typeface="HG丸ｺﾞｼｯｸM-PRO" panose="020F0600000000000000" pitchFamily="50" charset="-128"/>
              </a:rPr>
              <a:t>-1】</a:t>
            </a:r>
            <a:r>
              <a:rPr lang="ja-JP" altLang="en-US" sz="1800">
                <a:latin typeface="HG丸ｺﾞｼｯｸM-PRO" panose="020F0600000000000000" pitchFamily="50" charset="-128"/>
                <a:ea typeface="HG丸ｺﾞｼｯｸM-PRO" panose="020F0600000000000000" pitchFamily="50" charset="-128"/>
              </a:rPr>
              <a:t>　</a:t>
            </a:r>
          </a:p>
        </p:txBody>
      </p:sp>
      <p:sp>
        <p:nvSpPr>
          <p:cNvPr id="118788" name="Text Box 4"/>
          <p:cNvSpPr txBox="1">
            <a:spLocks noChangeArrowheads="1"/>
          </p:cNvSpPr>
          <p:nvPr/>
        </p:nvSpPr>
        <p:spPr bwMode="auto">
          <a:xfrm>
            <a:off x="261938" y="631825"/>
            <a:ext cx="6191250"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8900" indent="-889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Tx/>
              <a:buChar char="•"/>
            </a:pPr>
            <a:r>
              <a:rPr lang="ja-JP" altLang="en-US" sz="1000">
                <a:solidFill>
                  <a:srgbClr val="808080"/>
                </a:solidFill>
                <a:latin typeface="HG丸ｺﾞｼｯｸM-PRO" panose="020F0600000000000000" pitchFamily="50" charset="-128"/>
                <a:ea typeface="HG丸ｺﾞｼｯｸM-PRO" panose="020F0600000000000000" pitchFamily="50" charset="-128"/>
              </a:rPr>
              <a:t>災害・事故発生時には、関係取引先とお互いの被災状況やお店の復旧、営業再開などについて情報共有する必要があります。あらかじめ、どこに連絡するのかを整理しましょう。</a:t>
            </a:r>
          </a:p>
          <a:p>
            <a:r>
              <a:rPr lang="ja-JP" altLang="en-US" sz="1000">
                <a:solidFill>
                  <a:srgbClr val="808080"/>
                </a:solidFill>
                <a:latin typeface="HG丸ｺﾞｼｯｸM-PRO" panose="020F0600000000000000" pitchFamily="50" charset="-128"/>
                <a:ea typeface="HG丸ｺﾞｼｯｸM-PRO" panose="020F0600000000000000" pitchFamily="50" charset="-128"/>
              </a:rPr>
              <a:t>　</a:t>
            </a:r>
          </a:p>
          <a:p>
            <a:r>
              <a:rPr lang="ja-JP" altLang="en-US" sz="1000">
                <a:solidFill>
                  <a:srgbClr val="808080"/>
                </a:solidFill>
                <a:latin typeface="HG丸ｺﾞｼｯｸM-PRO" panose="020F0600000000000000" pitchFamily="50" charset="-128"/>
                <a:ea typeface="HG丸ｺﾞｼｯｸM-PRO" panose="020F0600000000000000" pitchFamily="50" charset="-128"/>
              </a:rPr>
              <a:t>　</a:t>
            </a:r>
          </a:p>
          <a:p>
            <a:endParaRPr lang="ja-JP" altLang="en-US" sz="1000">
              <a:solidFill>
                <a:srgbClr val="808080"/>
              </a:solidFill>
              <a:latin typeface="HG丸ｺﾞｼｯｸM-PRO" panose="020F0600000000000000" pitchFamily="50" charset="-128"/>
              <a:ea typeface="HG丸ｺﾞｼｯｸM-PRO" panose="020F0600000000000000" pitchFamily="50" charset="-128"/>
            </a:endParaRPr>
          </a:p>
          <a:p>
            <a:pPr>
              <a:buFontTx/>
              <a:buChar char="•"/>
            </a:pPr>
            <a:r>
              <a:rPr lang="ja-JP" altLang="en-US" sz="1000">
                <a:solidFill>
                  <a:schemeClr val="accent2"/>
                </a:solidFill>
                <a:latin typeface="HG丸ｺﾞｼｯｸM-PRO" panose="020F0600000000000000" pitchFamily="50" charset="-128"/>
                <a:ea typeface="HG丸ｺﾞｼｯｸM-PRO" panose="020F0600000000000000" pitchFamily="50" charset="-128"/>
              </a:rPr>
              <a:t>商店街に所属している場合は、商店街単位で一括に連絡すべき連絡先や商店街の誰が連絡するかなどを、あらかじめ、検討・整理しておくとよいでしょう。</a:t>
            </a:r>
          </a:p>
        </p:txBody>
      </p:sp>
      <p:graphicFrame>
        <p:nvGraphicFramePr>
          <p:cNvPr id="119251" name="Group 467"/>
          <p:cNvGraphicFramePr>
            <a:graphicFrameLocks noGrp="1"/>
          </p:cNvGraphicFramePr>
          <p:nvPr>
            <p:ph/>
          </p:nvPr>
        </p:nvGraphicFramePr>
        <p:xfrm>
          <a:off x="115888" y="1968500"/>
          <a:ext cx="6626225" cy="7667625"/>
        </p:xfrm>
        <a:graphic>
          <a:graphicData uri="http://schemas.openxmlformats.org/drawingml/2006/table">
            <a:tbl>
              <a:tblPr/>
              <a:tblGrid>
                <a:gridCol w="217487">
                  <a:extLst>
                    <a:ext uri="{9D8B030D-6E8A-4147-A177-3AD203B41FA5}">
                      <a16:colId xmlns:a16="http://schemas.microsoft.com/office/drawing/2014/main" val="1583218272"/>
                    </a:ext>
                  </a:extLst>
                </a:gridCol>
                <a:gridCol w="1001713">
                  <a:extLst>
                    <a:ext uri="{9D8B030D-6E8A-4147-A177-3AD203B41FA5}">
                      <a16:colId xmlns:a16="http://schemas.microsoft.com/office/drawing/2014/main" val="91425305"/>
                    </a:ext>
                  </a:extLst>
                </a:gridCol>
                <a:gridCol w="1081087">
                  <a:extLst>
                    <a:ext uri="{9D8B030D-6E8A-4147-A177-3AD203B41FA5}">
                      <a16:colId xmlns:a16="http://schemas.microsoft.com/office/drawing/2014/main" val="2143157767"/>
                    </a:ext>
                  </a:extLst>
                </a:gridCol>
                <a:gridCol w="1079500">
                  <a:extLst>
                    <a:ext uri="{9D8B030D-6E8A-4147-A177-3AD203B41FA5}">
                      <a16:colId xmlns:a16="http://schemas.microsoft.com/office/drawing/2014/main" val="723189390"/>
                    </a:ext>
                  </a:extLst>
                </a:gridCol>
                <a:gridCol w="650875">
                  <a:extLst>
                    <a:ext uri="{9D8B030D-6E8A-4147-A177-3AD203B41FA5}">
                      <a16:colId xmlns:a16="http://schemas.microsoft.com/office/drawing/2014/main" val="2309365423"/>
                    </a:ext>
                  </a:extLst>
                </a:gridCol>
                <a:gridCol w="650875">
                  <a:extLst>
                    <a:ext uri="{9D8B030D-6E8A-4147-A177-3AD203B41FA5}">
                      <a16:colId xmlns:a16="http://schemas.microsoft.com/office/drawing/2014/main" val="4095578455"/>
                    </a:ext>
                  </a:extLst>
                </a:gridCol>
                <a:gridCol w="1944688">
                  <a:extLst>
                    <a:ext uri="{9D8B030D-6E8A-4147-A177-3AD203B41FA5}">
                      <a16:colId xmlns:a16="http://schemas.microsoft.com/office/drawing/2014/main" val="1279718175"/>
                    </a:ext>
                  </a:extLst>
                </a:gridCol>
              </a:tblGrid>
              <a:tr h="433388">
                <a:tc grid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区分</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項目</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取引先名</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担当者</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連絡</a:t>
                      </a:r>
                    </a:p>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手段</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連絡先</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433126860"/>
                  </a:ext>
                </a:extLst>
              </a:tr>
              <a:tr h="280988">
                <a:tc gridSpan="7">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r>
                        <a:rPr kumimoji="1" lang="ja-JP" altLang="en-US" sz="1000" b="0"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rPr>
                        <a:t>　</a:t>
                      </a: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商店街で一括に連絡　　／　　□　個別に連絡</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cap="flat">
                      <a:noFill/>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04949351"/>
                  </a:ext>
                </a:extLst>
              </a:tr>
              <a:tr h="280988">
                <a:tc rowSpan="11">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cap="flat">
                      <a:noFill/>
                    </a:lnT>
                    <a:lnB w="9525" cap="flat" cmpd="sng" algn="ctr">
                      <a:solidFill>
                        <a:schemeClr val="tx1"/>
                      </a:solidFill>
                      <a:prstDash val="solid"/>
                      <a:round/>
                      <a:headEnd type="none" w="med" len="med"/>
                      <a:tailEnd type="none" w="med" len="med"/>
                    </a:lnB>
                    <a:lnTlToBr>
                      <a:noFill/>
                    </a:lnTlToBr>
                    <a:lnBlToTr>
                      <a:noFill/>
                    </a:lnBlToTr>
                    <a:noFill/>
                  </a:tcPr>
                </a:tc>
                <a:tc rowSpan="7">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ライフライン</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電気</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電力</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電話</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6101827"/>
                  </a:ext>
                </a:extLst>
              </a:tr>
              <a:tr h="282575">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上水道</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水道局</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電話</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31800394"/>
                  </a:ext>
                </a:extLst>
              </a:tr>
              <a:tr h="279400">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下水道</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下水道局</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電話</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06807571"/>
                  </a:ext>
                </a:extLst>
              </a:tr>
              <a:tr h="282575">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ガス</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ガス</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電話</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95673708"/>
                  </a:ext>
                </a:extLst>
              </a:tr>
              <a:tr h="265113">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電話</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会社</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電話</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80152260"/>
                  </a:ext>
                </a:extLst>
              </a:tr>
              <a:tr h="282575">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インターネット</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NTT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西日本</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電話</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56742058"/>
                  </a:ext>
                </a:extLst>
              </a:tr>
              <a:tr h="180975">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0" i="1" u="none" strike="noStrike" cap="none" normalizeH="0" baseline="0" smtClean="0">
                        <a:ln>
                          <a:noFill/>
                        </a:ln>
                        <a:solidFill>
                          <a:srgbClr val="800000"/>
                        </a:solidFill>
                        <a:effectLst/>
                        <a:latin typeface="ＭＳ Ｐゴシック" panose="020B0600070205080204" pitchFamily="50" charset="-128"/>
                        <a:ea typeface="ＭＳ Ｐゴシック" panose="020B0600070205080204" pitchFamily="50"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0" i="1" u="none" strike="noStrike" cap="none" normalizeH="0" baseline="0" smtClean="0">
                        <a:ln>
                          <a:noFill/>
                        </a:ln>
                        <a:solidFill>
                          <a:srgbClr val="800000"/>
                        </a:solidFill>
                        <a:effectLst/>
                        <a:latin typeface="ＭＳ Ｐゴシック" panose="020B0600070205080204" pitchFamily="50" charset="-128"/>
                        <a:ea typeface="ＭＳ Ｐゴシック" panose="020B0600070205080204" pitchFamily="50"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0" i="1" u="none" strike="noStrike" cap="none" normalizeH="0" baseline="0" smtClean="0">
                        <a:ln>
                          <a:noFill/>
                        </a:ln>
                        <a:solidFill>
                          <a:srgbClr val="800000"/>
                        </a:solidFill>
                        <a:effectLst/>
                        <a:latin typeface="ＭＳ Ｐゴシック" panose="020B0600070205080204" pitchFamily="50" charset="-128"/>
                        <a:ea typeface="ＭＳ Ｐゴシック" panose="020B0600070205080204" pitchFamily="50"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0" i="1" u="none" strike="noStrike" cap="none" normalizeH="0" baseline="0" smtClean="0">
                        <a:ln>
                          <a:noFill/>
                        </a:ln>
                        <a:solidFill>
                          <a:srgbClr val="800000"/>
                        </a:solidFill>
                        <a:effectLst/>
                        <a:latin typeface="ＭＳ Ｐゴシック" panose="020B0600070205080204" pitchFamily="50" charset="-128"/>
                        <a:ea typeface="ＭＳ Ｐゴシック" panose="020B0600070205080204" pitchFamily="50"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63757632"/>
                  </a:ext>
                </a:extLst>
              </a:tr>
              <a:tr h="282575">
                <a:tc vMerge="1">
                  <a:txBody>
                    <a:bodyPr/>
                    <a:lstStyle/>
                    <a:p>
                      <a:endParaRPr kumimoji="1" lang="ja-JP" altLang="en-US"/>
                    </a:p>
                  </a:txBody>
                  <a:tcPr/>
                </a:tc>
                <a:tc rowSpan="4">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行政・団体</a:t>
                      </a:r>
                    </a:p>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など</a:t>
                      </a: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商工会議所</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商工会議所</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携帯</a:t>
                      </a:r>
                    </a:p>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電話</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96564456"/>
                  </a:ext>
                </a:extLst>
              </a:tr>
              <a:tr h="280988">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商店街連合会</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商店街連合会</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電話</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36733986"/>
                  </a:ext>
                </a:extLst>
              </a:tr>
              <a:tr h="280988">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消防</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消防署</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電話</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90171875"/>
                  </a:ext>
                </a:extLst>
              </a:tr>
              <a:tr h="280988">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行政</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市役所</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電話</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25144700"/>
                  </a:ext>
                </a:extLst>
              </a:tr>
              <a:tr h="180975">
                <a:tc gridSpan="7">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個別の連絡先リスト</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cap="flat">
                      <a:noFill/>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3336268"/>
                  </a:ext>
                </a:extLst>
              </a:tr>
              <a:tr h="280988">
                <a:tc rowSpan="11">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cap="flat">
                      <a:noFill/>
                    </a:lnT>
                    <a:lnB w="9525" cap="flat" cmpd="sng" algn="ctr">
                      <a:solidFill>
                        <a:schemeClr val="tx1"/>
                      </a:solidFill>
                      <a:prstDash val="solid"/>
                      <a:round/>
                      <a:headEnd type="none" w="med" len="med"/>
                      <a:tailEnd type="none" w="med" len="med"/>
                    </a:lnB>
                    <a:lnTlToBr>
                      <a:noFill/>
                    </a:lnTlToBr>
                    <a:lnBlToTr>
                      <a:noFill/>
                    </a:lnBlToTr>
                    <a:noFill/>
                  </a:tcPr>
                </a:tc>
                <a:tc row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主要顧客</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幼稚園</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電話</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842105"/>
                  </a:ext>
                </a:extLst>
              </a:tr>
              <a:tr h="255588">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34534664"/>
                  </a:ext>
                </a:extLst>
              </a:tr>
              <a:tr h="285750">
                <a:tc vMerge="1">
                  <a:txBody>
                    <a:bodyPr/>
                    <a:lstStyle/>
                    <a:p>
                      <a:endParaRPr kumimoji="1" lang="ja-JP" altLang="en-US"/>
                    </a:p>
                  </a:txBody>
                  <a:tcPr/>
                </a:tc>
                <a:tc row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仕入先</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C</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社</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携帯</a:t>
                      </a:r>
                    </a:p>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電話</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17051584"/>
                  </a:ext>
                </a:extLst>
              </a:tr>
              <a:tr h="280988">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D</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社</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電話</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23077021"/>
                  </a:ext>
                </a:extLst>
              </a:tr>
              <a:tr h="290513">
                <a:tc vMerge="1">
                  <a:txBody>
                    <a:bodyPr/>
                    <a:lstStyle/>
                    <a:p>
                      <a:endParaRPr kumimoji="1" lang="ja-JP" altLang="en-US"/>
                    </a:p>
                  </a:txBody>
                  <a:tcPr/>
                </a:tc>
                <a:tc row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設備業者</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工務店</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携帯</a:t>
                      </a:r>
                    </a:p>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電話</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74360599"/>
                  </a:ext>
                </a:extLst>
              </a:tr>
              <a:tr h="280988">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23088173"/>
                  </a:ext>
                </a:extLst>
              </a:tr>
              <a:tr h="254000">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金融機関</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信用金庫</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電話</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77227768"/>
                  </a:ext>
                </a:extLst>
              </a:tr>
              <a:tr h="261938">
                <a:tc vMerge="1">
                  <a:txBody>
                    <a:bodyPr/>
                    <a:lstStyle/>
                    <a:p>
                      <a:endParaRPr kumimoji="1" lang="ja-JP" altLang="en-US"/>
                    </a:p>
                  </a:txBody>
                  <a:tcPr/>
                </a:tc>
                <a:tc row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組合</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地域の組合</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商店街振興組合</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電話</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57069476"/>
                  </a:ext>
                </a:extLst>
              </a:tr>
              <a:tr h="261938">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42778751"/>
                  </a:ext>
                </a:extLst>
              </a:tr>
              <a:tr h="261938">
                <a:tc vMerge="1">
                  <a:txBody>
                    <a:bodyPr/>
                    <a:lstStyle/>
                    <a:p>
                      <a:endParaRPr kumimoji="1" lang="ja-JP" altLang="en-US"/>
                    </a:p>
                  </a:txBody>
                  <a:tcPr/>
                </a:tc>
                <a:tc row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その他</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運送会社</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運送</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電話</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13796405"/>
                  </a:ext>
                </a:extLst>
              </a:tr>
              <a:tr h="288925">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17034297"/>
                  </a:ext>
                </a:extLst>
              </a:tr>
            </a:tbl>
          </a:graphicData>
        </a:graphic>
      </p:graphicFrame>
      <p:sp>
        <p:nvSpPr>
          <p:cNvPr id="118970" name="Text Box 186"/>
          <p:cNvSpPr txBox="1">
            <a:spLocks noChangeArrowheads="1"/>
          </p:cNvSpPr>
          <p:nvPr/>
        </p:nvSpPr>
        <p:spPr bwMode="auto">
          <a:xfrm>
            <a:off x="3367088" y="9653588"/>
            <a:ext cx="265112"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rPr>
              <a:t>9</a:t>
            </a:r>
          </a:p>
        </p:txBody>
      </p:sp>
      <p:sp>
        <p:nvSpPr>
          <p:cNvPr id="119232" name="Text Box 448"/>
          <p:cNvSpPr txBox="1">
            <a:spLocks noChangeArrowheads="1"/>
          </p:cNvSpPr>
          <p:nvPr/>
        </p:nvSpPr>
        <p:spPr bwMode="auto">
          <a:xfrm>
            <a:off x="4884738" y="1712913"/>
            <a:ext cx="1784350"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FF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b" anchorCtr="1">
            <a:spAutoFit/>
          </a:bodyPr>
          <a:lstStyle/>
          <a:p>
            <a:pPr algn="r">
              <a:spcBef>
                <a:spcPct val="50000"/>
              </a:spcBef>
            </a:pPr>
            <a:r>
              <a:rPr lang="ja-JP" altLang="en-US" sz="1000">
                <a:ea typeface="HG丸ｺﾞｼｯｸM-PRO" panose="020F0600000000000000" pitchFamily="50" charset="-128"/>
              </a:rPr>
              <a:t>（</a:t>
            </a:r>
            <a:r>
              <a:rPr lang="ja-JP" altLang="en-US" sz="1000" b="1" i="1">
                <a:solidFill>
                  <a:srgbClr val="800000"/>
                </a:solidFill>
                <a:ea typeface="ＭＳ Ｐ明朝" panose="02020600040205080304" pitchFamily="18" charset="-128"/>
              </a:rPr>
              <a:t>●●</a:t>
            </a:r>
            <a:r>
              <a:rPr lang="ja-JP" altLang="en-US" sz="1000">
                <a:ea typeface="HG丸ｺﾞｼｯｸM-PRO" panose="020F0600000000000000" pitchFamily="50" charset="-128"/>
              </a:rPr>
              <a:t>年</a:t>
            </a:r>
            <a:r>
              <a:rPr lang="ja-JP" altLang="en-US" sz="1000" b="1" i="1">
                <a:solidFill>
                  <a:srgbClr val="800000"/>
                </a:solidFill>
                <a:ea typeface="ＭＳ Ｐ明朝" panose="02020600040205080304" pitchFamily="18" charset="-128"/>
              </a:rPr>
              <a:t>●</a:t>
            </a:r>
            <a:r>
              <a:rPr lang="ja-JP" altLang="en-US" sz="1000">
                <a:ea typeface="HG丸ｺﾞｼｯｸM-PRO" panose="020F0600000000000000" pitchFamily="50" charset="-128"/>
              </a:rPr>
              <a:t>月</a:t>
            </a:r>
            <a:r>
              <a:rPr lang="ja-JP" altLang="en-US" sz="1000" b="1" i="1">
                <a:solidFill>
                  <a:srgbClr val="800000"/>
                </a:solidFill>
                <a:ea typeface="ＭＳ Ｐ明朝" panose="02020600040205080304" pitchFamily="18" charset="-128"/>
              </a:rPr>
              <a:t>●</a:t>
            </a:r>
            <a:r>
              <a:rPr lang="ja-JP" altLang="en-US" sz="1000">
                <a:ea typeface="HG丸ｺﾞｼｯｸM-PRO" panose="020F0600000000000000" pitchFamily="50" charset="-128"/>
              </a:rPr>
              <a:t>日　更新）</a:t>
            </a:r>
          </a:p>
        </p:txBody>
      </p:sp>
      <p:grpSp>
        <p:nvGrpSpPr>
          <p:cNvPr id="119253" name="Group 469"/>
          <p:cNvGrpSpPr>
            <a:grpSpLocks/>
          </p:cNvGrpSpPr>
          <p:nvPr/>
        </p:nvGrpSpPr>
        <p:grpSpPr bwMode="auto">
          <a:xfrm>
            <a:off x="292100" y="1084263"/>
            <a:ext cx="2132013" cy="314325"/>
            <a:chOff x="436" y="422"/>
            <a:chExt cx="1343" cy="198"/>
          </a:xfrm>
        </p:grpSpPr>
        <p:sp>
          <p:nvSpPr>
            <p:cNvPr id="119254" name="AutoShape 470"/>
            <p:cNvSpPr>
              <a:spLocks noChangeArrowheads="1"/>
            </p:cNvSpPr>
            <p:nvPr/>
          </p:nvSpPr>
          <p:spPr bwMode="auto">
            <a:xfrm>
              <a:off x="436" y="422"/>
              <a:ext cx="1343" cy="198"/>
            </a:xfrm>
            <a:prstGeom prst="roundRect">
              <a:avLst>
                <a:gd name="adj" fmla="val 16667"/>
              </a:avLst>
            </a:prstGeom>
            <a:solidFill>
              <a:schemeClr val="bg1"/>
            </a:solidFill>
            <a:ln w="19050">
              <a:solidFill>
                <a:schemeClr val="accent2"/>
              </a:solidFill>
              <a:round/>
              <a:headEnd/>
              <a:tailEnd/>
            </a:ln>
            <a:effectLst>
              <a:outerShdw dist="17961" dir="2700000" algn="ctr" rotWithShape="0">
                <a:schemeClr val="bg2"/>
              </a:outerShdw>
            </a:effectLst>
          </p:spPr>
          <p:txBody>
            <a:bodyPr>
              <a:spAutoFit/>
            </a:bodyPr>
            <a:lstStyle/>
            <a:p>
              <a:r>
                <a:rPr lang="ja-JP" altLang="en-US" sz="1200" b="1">
                  <a:solidFill>
                    <a:schemeClr val="accent2"/>
                  </a:solidFill>
                  <a:ea typeface="HGS創英角ﾎﾟｯﾌﾟ体" panose="040B0A00000000000000" pitchFamily="50" charset="-128"/>
                </a:rPr>
                <a:t>商店街で連携しよう！</a:t>
              </a:r>
            </a:p>
          </p:txBody>
        </p:sp>
        <p:pic>
          <p:nvPicPr>
            <p:cNvPr id="119255" name="Picture 471" descr="j030543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18" y="444"/>
              <a:ext cx="188" cy="150"/>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930" name="Rectangle 2122"/>
          <p:cNvSpPr>
            <a:spLocks noChangeArrowheads="1"/>
          </p:cNvSpPr>
          <p:nvPr/>
        </p:nvSpPr>
        <p:spPr bwMode="auto">
          <a:xfrm>
            <a:off x="333375" y="200025"/>
            <a:ext cx="5183188" cy="269875"/>
          </a:xfrm>
          <a:prstGeom prst="rect">
            <a:avLst/>
          </a:prstGeom>
          <a:gradFill rotWithShape="1">
            <a:gsLst>
              <a:gs pos="0">
                <a:srgbClr val="DDDDDD"/>
              </a:gs>
              <a:gs pos="50000">
                <a:srgbClr val="DDDDDD">
                  <a:gamma/>
                  <a:tint val="0"/>
                  <a:invGamma/>
                </a:srgbClr>
              </a:gs>
              <a:gs pos="100000">
                <a:srgbClr val="DDDDDD"/>
              </a:gs>
            </a:gsLst>
            <a:lin ang="5400000" scaled="1"/>
          </a:gradFill>
          <a:ln>
            <a:noFill/>
          </a:ln>
          <a:effectLst/>
          <a:extLst>
            <a:ext uri="{91240B29-F687-4F45-9708-019B960494DF}">
              <a14:hiddenLine xmlns:a14="http://schemas.microsoft.com/office/drawing/2010/main" w="28575">
                <a:solidFill>
                  <a:srgbClr val="DDDDD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8979" name="Text Box 131"/>
          <p:cNvSpPr txBox="1">
            <a:spLocks noChangeArrowheads="1"/>
          </p:cNvSpPr>
          <p:nvPr/>
        </p:nvSpPr>
        <p:spPr bwMode="auto">
          <a:xfrm>
            <a:off x="2060575" y="122238"/>
            <a:ext cx="3384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800">
                <a:latin typeface="HG丸ｺﾞｼｯｸM-PRO" panose="020F0600000000000000" pitchFamily="50" charset="-128"/>
                <a:ea typeface="HG丸ｺﾞｼｯｸM-PRO" panose="020F0600000000000000" pitchFamily="50" charset="-128"/>
              </a:rPr>
              <a:t>主要連絡先リスト（商店街内）</a:t>
            </a:r>
          </a:p>
        </p:txBody>
      </p:sp>
      <p:sp>
        <p:nvSpPr>
          <p:cNvPr id="78980" name="Text Box 132"/>
          <p:cNvSpPr txBox="1">
            <a:spLocks noChangeArrowheads="1"/>
          </p:cNvSpPr>
          <p:nvPr/>
        </p:nvSpPr>
        <p:spPr bwMode="auto">
          <a:xfrm>
            <a:off x="260350" y="122238"/>
            <a:ext cx="206851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latin typeface="HG丸ｺﾞｼｯｸM-PRO" panose="020F0600000000000000" pitchFamily="50" charset="-128"/>
                <a:ea typeface="HG丸ｺﾞｼｯｸM-PRO" panose="020F0600000000000000" pitchFamily="50" charset="-128"/>
              </a:rPr>
              <a:t>【</a:t>
            </a:r>
            <a:r>
              <a:rPr lang="ja-JP" altLang="en-US" sz="1800">
                <a:latin typeface="HG丸ｺﾞｼｯｸM-PRO" panose="020F0600000000000000" pitchFamily="50" charset="-128"/>
                <a:ea typeface="HG丸ｺﾞｼｯｸM-PRO" panose="020F0600000000000000" pitchFamily="50" charset="-128"/>
              </a:rPr>
              <a:t>様式　①</a:t>
            </a:r>
            <a:r>
              <a:rPr lang="en-US" altLang="ja-JP" sz="1800">
                <a:latin typeface="HG丸ｺﾞｼｯｸM-PRO" panose="020F0600000000000000" pitchFamily="50" charset="-128"/>
                <a:ea typeface="HG丸ｺﾞｼｯｸM-PRO" panose="020F0600000000000000" pitchFamily="50" charset="-128"/>
              </a:rPr>
              <a:t>-2】</a:t>
            </a:r>
            <a:r>
              <a:rPr lang="ja-JP" altLang="en-US" sz="1800">
                <a:latin typeface="HG丸ｺﾞｼｯｸM-PRO" panose="020F0600000000000000" pitchFamily="50" charset="-128"/>
                <a:ea typeface="HG丸ｺﾞｼｯｸM-PRO" panose="020F0600000000000000" pitchFamily="50" charset="-128"/>
              </a:rPr>
              <a:t>　</a:t>
            </a:r>
          </a:p>
        </p:txBody>
      </p:sp>
      <p:sp>
        <p:nvSpPr>
          <p:cNvPr id="79676" name="Text Box 828"/>
          <p:cNvSpPr txBox="1">
            <a:spLocks noChangeArrowheads="1"/>
          </p:cNvSpPr>
          <p:nvPr/>
        </p:nvSpPr>
        <p:spPr bwMode="auto">
          <a:xfrm>
            <a:off x="406400" y="1138238"/>
            <a:ext cx="619125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8900" indent="-889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Tx/>
              <a:buChar char="•"/>
            </a:pPr>
            <a:r>
              <a:rPr lang="ja-JP" altLang="en-US" sz="1000">
                <a:solidFill>
                  <a:schemeClr val="accent2"/>
                </a:solidFill>
                <a:latin typeface="HG丸ｺﾞｼｯｸM-PRO" panose="020F0600000000000000" pitchFamily="50" charset="-128"/>
                <a:ea typeface="HG丸ｺﾞｼｯｸM-PRO" panose="020F0600000000000000" pitchFamily="50" charset="-128"/>
              </a:rPr>
              <a:t>商店街に所属している場合、災害後の復旧活動では、商店街として決めなければならないことが数多くあることから、各商店や主要な組合員の方と連絡を取れるようにすることが何よりも重要です。</a:t>
            </a:r>
          </a:p>
          <a:p>
            <a:pPr>
              <a:buFontTx/>
              <a:buChar char="•"/>
            </a:pPr>
            <a:r>
              <a:rPr lang="ja-JP" altLang="en-US" sz="1000">
                <a:solidFill>
                  <a:schemeClr val="accent2"/>
                </a:solidFill>
                <a:latin typeface="HG丸ｺﾞｼｯｸM-PRO" panose="020F0600000000000000" pitchFamily="50" charset="-128"/>
                <a:ea typeface="HG丸ｺﾞｼｯｸM-PRO" panose="020F0600000000000000" pitchFamily="50" charset="-128"/>
              </a:rPr>
              <a:t>以下のリストに、商店街の方の連絡先をまとめておきましょう。</a:t>
            </a:r>
          </a:p>
          <a:p>
            <a:endParaRPr lang="ja-JP" altLang="en-US" sz="1000">
              <a:solidFill>
                <a:schemeClr val="accent2"/>
              </a:solidFill>
              <a:latin typeface="HG丸ｺﾞｼｯｸM-PRO" panose="020F0600000000000000" pitchFamily="50" charset="-128"/>
              <a:ea typeface="HG丸ｺﾞｼｯｸM-PRO" panose="020F0600000000000000" pitchFamily="50" charset="-128"/>
            </a:endParaRPr>
          </a:p>
          <a:p>
            <a:pPr>
              <a:buFontTx/>
              <a:buChar char="•"/>
            </a:pPr>
            <a:r>
              <a:rPr lang="ja-JP" altLang="en-US" sz="1000">
                <a:solidFill>
                  <a:srgbClr val="808080"/>
                </a:solidFill>
                <a:latin typeface="HG丸ｺﾞｼｯｸM-PRO" panose="020F0600000000000000" pitchFamily="50" charset="-128"/>
                <a:ea typeface="HG丸ｺﾞｼｯｸM-PRO" panose="020F0600000000000000" pitchFamily="50" charset="-128"/>
              </a:rPr>
              <a:t>また、可能であればあらかじめ携帯メールを利用した「メーリングリスト」を整備しておくと、非常時の安否確認、一斉連絡の際に非常に効果的です。</a:t>
            </a:r>
          </a:p>
        </p:txBody>
      </p:sp>
      <p:graphicFrame>
        <p:nvGraphicFramePr>
          <p:cNvPr id="121934" name="Group 2126"/>
          <p:cNvGraphicFramePr>
            <a:graphicFrameLocks noGrp="1"/>
          </p:cNvGraphicFramePr>
          <p:nvPr>
            <p:ph/>
          </p:nvPr>
        </p:nvGraphicFramePr>
        <p:xfrm>
          <a:off x="620713" y="2355850"/>
          <a:ext cx="5754687" cy="4521200"/>
        </p:xfrm>
        <a:graphic>
          <a:graphicData uri="http://schemas.openxmlformats.org/drawingml/2006/table">
            <a:tbl>
              <a:tblPr/>
              <a:tblGrid>
                <a:gridCol w="650875">
                  <a:extLst>
                    <a:ext uri="{9D8B030D-6E8A-4147-A177-3AD203B41FA5}">
                      <a16:colId xmlns:a16="http://schemas.microsoft.com/office/drawing/2014/main" val="3135580121"/>
                    </a:ext>
                  </a:extLst>
                </a:gridCol>
                <a:gridCol w="862012">
                  <a:extLst>
                    <a:ext uri="{9D8B030D-6E8A-4147-A177-3AD203B41FA5}">
                      <a16:colId xmlns:a16="http://schemas.microsoft.com/office/drawing/2014/main" val="1795124278"/>
                    </a:ext>
                  </a:extLst>
                </a:gridCol>
                <a:gridCol w="1477963">
                  <a:extLst>
                    <a:ext uri="{9D8B030D-6E8A-4147-A177-3AD203B41FA5}">
                      <a16:colId xmlns:a16="http://schemas.microsoft.com/office/drawing/2014/main" val="530275351"/>
                    </a:ext>
                  </a:extLst>
                </a:gridCol>
                <a:gridCol w="796925">
                  <a:extLst>
                    <a:ext uri="{9D8B030D-6E8A-4147-A177-3AD203B41FA5}">
                      <a16:colId xmlns:a16="http://schemas.microsoft.com/office/drawing/2014/main" val="2227647265"/>
                    </a:ext>
                  </a:extLst>
                </a:gridCol>
                <a:gridCol w="1966912">
                  <a:extLst>
                    <a:ext uri="{9D8B030D-6E8A-4147-A177-3AD203B41FA5}">
                      <a16:colId xmlns:a16="http://schemas.microsoft.com/office/drawing/2014/main" val="589662925"/>
                    </a:ext>
                  </a:extLst>
                </a:gridCol>
              </a:tblGrid>
              <a:tr h="436563">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商店名</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担当者</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商店街での役割</a:t>
                      </a:r>
                    </a:p>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（役職）</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連絡手段</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連絡先</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2309039165"/>
                  </a:ext>
                </a:extLst>
              </a:tr>
              <a:tr h="31432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Ａ店</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統括・復興計画策定</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携帯電話</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a:t>
                      </a:r>
                      <a:r>
                        <a:rPr kumimoji="1" lang="ja-JP" altLang="en-US" sz="9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a:t>
                      </a:r>
                      <a:r>
                        <a:rPr kumimoji="1" lang="en-US" altLang="ja-JP" sz="9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09463602"/>
                  </a:ext>
                </a:extLst>
              </a:tr>
              <a:tr h="31432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Ｂ店</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各店舗の安否情報のとりまとめ</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電話</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a:t>
                      </a:r>
                      <a:r>
                        <a:rPr kumimoji="1" lang="ja-JP" altLang="en-US" sz="9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a:t>
                      </a:r>
                      <a:r>
                        <a:rPr kumimoji="1" lang="en-US" altLang="ja-JP" sz="9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04636358"/>
                  </a:ext>
                </a:extLst>
              </a:tr>
              <a:tr h="31432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Ｃ店</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救援物資のとりまとめ</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電話</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a:t>
                      </a:r>
                      <a:r>
                        <a:rPr kumimoji="1" lang="ja-JP" altLang="en-US" sz="9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a:t>
                      </a:r>
                      <a:r>
                        <a:rPr kumimoji="1" lang="en-US" altLang="ja-JP" sz="9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92989296"/>
                  </a:ext>
                </a:extLst>
              </a:tr>
              <a:tr h="31432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Ｄ店</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公的機関との連絡</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電話</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a:t>
                      </a:r>
                      <a:r>
                        <a:rPr kumimoji="1" lang="ja-JP" altLang="en-US" sz="9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a:t>
                      </a:r>
                      <a:r>
                        <a:rPr kumimoji="1" lang="en-US" altLang="ja-JP" sz="9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05867671"/>
                  </a:ext>
                </a:extLst>
              </a:tr>
              <a:tr h="31432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Ｅ店</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組合理事</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携帯電話</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a:t>
                      </a:r>
                      <a:r>
                        <a:rPr kumimoji="1" lang="ja-JP" altLang="en-US" sz="9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a:t>
                      </a:r>
                      <a:r>
                        <a:rPr kumimoji="1" lang="en-US" altLang="ja-JP" sz="9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57794531"/>
                  </a:ext>
                </a:extLst>
              </a:tr>
              <a:tr h="31432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Ｆ店</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組合理事</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電話</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a:t>
                      </a:r>
                      <a:r>
                        <a:rPr kumimoji="1" lang="ja-JP" altLang="en-US" sz="9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a:t>
                      </a:r>
                      <a:r>
                        <a:rPr kumimoji="1" lang="en-US" altLang="ja-JP" sz="9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54697253"/>
                  </a:ext>
                </a:extLst>
              </a:tr>
              <a:tr h="31432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Ｇ店</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組合理事</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電話</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a:t>
                      </a:r>
                      <a:r>
                        <a:rPr kumimoji="1" lang="ja-JP" altLang="en-US" sz="9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a:t>
                      </a:r>
                      <a:r>
                        <a:rPr kumimoji="1" lang="en-US" altLang="ja-JP" sz="9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37706086"/>
                  </a:ext>
                </a:extLst>
              </a:tr>
              <a:tr h="31432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組合事務</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携帯電話</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a:t>
                      </a:r>
                      <a:r>
                        <a:rPr kumimoji="1" lang="ja-JP" altLang="en-US" sz="9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a:t>
                      </a:r>
                      <a:r>
                        <a:rPr kumimoji="1" lang="en-US" altLang="ja-JP" sz="9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06924468"/>
                  </a:ext>
                </a:extLst>
              </a:tr>
              <a:tr h="31432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800" b="1"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1"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89464895"/>
                  </a:ext>
                </a:extLst>
              </a:tr>
              <a:tr h="31432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800" b="1"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1"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61716763"/>
                  </a:ext>
                </a:extLst>
              </a:tr>
              <a:tr h="315913">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chemeClr val="bg2"/>
                        </a:solidFill>
                        <a:effectLst/>
                        <a:latin typeface="HG丸ｺﾞｼｯｸM-PRO" panose="020F0600000000000000" pitchFamily="50" charset="-128"/>
                        <a:ea typeface="HG丸ｺﾞｼｯｸM-PRO" panose="020F0600000000000000" pitchFamily="50" charset="-128"/>
                      </a:endParaRPr>
                    </a:p>
                  </a:txBody>
                  <a:tcPr anchor="ctr" horzOverflow="overflow">
                    <a:lnL cap="flat">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endParaRPr>
                    </a:p>
                  </a:txBody>
                  <a:tcPr anchor="ctr" horzOverflow="overflow">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bg2"/>
                        </a:solidFill>
                        <a:effectLst/>
                        <a:latin typeface="HG丸ｺﾞｼｯｸM-PRO" panose="020F0600000000000000" pitchFamily="50" charset="-128"/>
                        <a:ea typeface="HG丸ｺﾞｼｯｸM-PRO" panose="020F0600000000000000" pitchFamily="50" charset="-128"/>
                      </a:endParaRPr>
                    </a:p>
                  </a:txBody>
                  <a:tcPr anchor="ctr" horzOverflow="overflow">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chemeClr val="bg2"/>
                        </a:solidFill>
                        <a:effectLst/>
                        <a:latin typeface="HG丸ｺﾞｼｯｸM-PRO" panose="020F0600000000000000" pitchFamily="50" charset="-128"/>
                        <a:ea typeface="HG丸ｺﾞｼｯｸM-PRO" panose="020F0600000000000000" pitchFamily="50" charset="-128"/>
                      </a:endParaRPr>
                    </a:p>
                  </a:txBody>
                  <a:tcPr anchor="ctr" horzOverflow="overflow">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chemeClr val="bg2"/>
                        </a:solidFill>
                        <a:effectLst/>
                        <a:latin typeface="HG丸ｺﾞｼｯｸM-PRO" panose="020F0600000000000000" pitchFamily="50" charset="-128"/>
                        <a:ea typeface="HG丸ｺﾞｼｯｸM-PRO" panose="020F0600000000000000" pitchFamily="50" charset="-128"/>
                      </a:endParaRPr>
                    </a:p>
                  </a:txBody>
                  <a:tcPr anchor="ctr" horzOverflow="overflow">
                    <a:lnL>
                      <a:noFill/>
                    </a:lnL>
                    <a:lnR cap="flat">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01690543"/>
                  </a:ext>
                </a:extLst>
              </a:tr>
              <a:tr h="315913">
                <a:tc gridSpan="5">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各担当者へのメーリングリストアドレス</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28086294"/>
                  </a:ext>
                </a:extLst>
              </a:tr>
              <a:tr h="309563">
                <a:tc gridSpan="5">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075043254"/>
                  </a:ext>
                </a:extLst>
              </a:tr>
            </a:tbl>
          </a:graphicData>
        </a:graphic>
      </p:graphicFrame>
      <p:sp>
        <p:nvSpPr>
          <p:cNvPr id="110659" name="Text Box 1091"/>
          <p:cNvSpPr txBox="1">
            <a:spLocks noChangeArrowheads="1"/>
          </p:cNvSpPr>
          <p:nvPr/>
        </p:nvSpPr>
        <p:spPr bwMode="auto">
          <a:xfrm>
            <a:off x="3325813" y="9653588"/>
            <a:ext cx="349250"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rPr>
              <a:t>10</a:t>
            </a:r>
          </a:p>
        </p:txBody>
      </p:sp>
      <p:sp>
        <p:nvSpPr>
          <p:cNvPr id="121926" name="Text Box 2118"/>
          <p:cNvSpPr txBox="1">
            <a:spLocks noChangeArrowheads="1"/>
          </p:cNvSpPr>
          <p:nvPr/>
        </p:nvSpPr>
        <p:spPr bwMode="auto">
          <a:xfrm>
            <a:off x="4797425" y="2105025"/>
            <a:ext cx="1784350"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FF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b" anchorCtr="1">
            <a:spAutoFit/>
          </a:bodyPr>
          <a:lstStyle/>
          <a:p>
            <a:pPr algn="r">
              <a:spcBef>
                <a:spcPct val="50000"/>
              </a:spcBef>
            </a:pPr>
            <a:r>
              <a:rPr lang="ja-JP" altLang="en-US" sz="1000">
                <a:ea typeface="HG丸ｺﾞｼｯｸM-PRO" panose="020F0600000000000000" pitchFamily="50" charset="-128"/>
              </a:rPr>
              <a:t>（</a:t>
            </a:r>
            <a:r>
              <a:rPr lang="ja-JP" altLang="en-US" sz="1000" b="1" i="1">
                <a:solidFill>
                  <a:srgbClr val="800000"/>
                </a:solidFill>
                <a:ea typeface="ＭＳ Ｐ明朝" panose="02020600040205080304" pitchFamily="18" charset="-128"/>
              </a:rPr>
              <a:t>●●</a:t>
            </a:r>
            <a:r>
              <a:rPr lang="ja-JP" altLang="en-US" sz="1000">
                <a:ea typeface="HG丸ｺﾞｼｯｸM-PRO" panose="020F0600000000000000" pitchFamily="50" charset="-128"/>
              </a:rPr>
              <a:t>年</a:t>
            </a:r>
            <a:r>
              <a:rPr lang="ja-JP" altLang="en-US" sz="1000" b="1" i="1">
                <a:solidFill>
                  <a:srgbClr val="800000"/>
                </a:solidFill>
                <a:ea typeface="ＭＳ Ｐ明朝" panose="02020600040205080304" pitchFamily="18" charset="-128"/>
              </a:rPr>
              <a:t>●</a:t>
            </a:r>
            <a:r>
              <a:rPr lang="ja-JP" altLang="en-US" sz="1000">
                <a:ea typeface="HG丸ｺﾞｼｯｸM-PRO" panose="020F0600000000000000" pitchFamily="50" charset="-128"/>
              </a:rPr>
              <a:t>月</a:t>
            </a:r>
            <a:r>
              <a:rPr lang="ja-JP" altLang="en-US" sz="1000" b="1" i="1">
                <a:solidFill>
                  <a:srgbClr val="800000"/>
                </a:solidFill>
                <a:ea typeface="ＭＳ Ｐ明朝" panose="02020600040205080304" pitchFamily="18" charset="-128"/>
              </a:rPr>
              <a:t>●</a:t>
            </a:r>
            <a:r>
              <a:rPr lang="ja-JP" altLang="en-US" sz="1000">
                <a:ea typeface="HG丸ｺﾞｼｯｸM-PRO" panose="020F0600000000000000" pitchFamily="50" charset="-128"/>
              </a:rPr>
              <a:t>日　更新）</a:t>
            </a:r>
          </a:p>
        </p:txBody>
      </p:sp>
      <p:grpSp>
        <p:nvGrpSpPr>
          <p:cNvPr id="121927" name="Group 2119"/>
          <p:cNvGrpSpPr>
            <a:grpSpLocks/>
          </p:cNvGrpSpPr>
          <p:nvPr/>
        </p:nvGrpSpPr>
        <p:grpSpPr bwMode="auto">
          <a:xfrm>
            <a:off x="433388" y="822325"/>
            <a:ext cx="2132012" cy="314325"/>
            <a:chOff x="436" y="422"/>
            <a:chExt cx="1343" cy="198"/>
          </a:xfrm>
        </p:grpSpPr>
        <p:sp>
          <p:nvSpPr>
            <p:cNvPr id="121928" name="AutoShape 2120"/>
            <p:cNvSpPr>
              <a:spLocks noChangeArrowheads="1"/>
            </p:cNvSpPr>
            <p:nvPr/>
          </p:nvSpPr>
          <p:spPr bwMode="auto">
            <a:xfrm>
              <a:off x="436" y="422"/>
              <a:ext cx="1343" cy="198"/>
            </a:xfrm>
            <a:prstGeom prst="roundRect">
              <a:avLst>
                <a:gd name="adj" fmla="val 16667"/>
              </a:avLst>
            </a:prstGeom>
            <a:solidFill>
              <a:schemeClr val="bg1"/>
            </a:solidFill>
            <a:ln w="19050">
              <a:solidFill>
                <a:schemeClr val="accent2"/>
              </a:solidFill>
              <a:round/>
              <a:headEnd/>
              <a:tailEnd/>
            </a:ln>
            <a:effectLst>
              <a:outerShdw dist="17961" dir="2700000" algn="ctr" rotWithShape="0">
                <a:schemeClr val="bg2"/>
              </a:outerShdw>
            </a:effectLst>
          </p:spPr>
          <p:txBody>
            <a:bodyPr>
              <a:spAutoFit/>
            </a:bodyPr>
            <a:lstStyle/>
            <a:p>
              <a:r>
                <a:rPr lang="ja-JP" altLang="en-US" sz="1200" b="1">
                  <a:solidFill>
                    <a:schemeClr val="accent2"/>
                  </a:solidFill>
                  <a:ea typeface="HGS創英角ﾎﾟｯﾌﾟ体" panose="040B0A00000000000000" pitchFamily="50" charset="-128"/>
                </a:rPr>
                <a:t>商店街で連携しよう！</a:t>
              </a:r>
            </a:p>
          </p:txBody>
        </p:sp>
        <p:pic>
          <p:nvPicPr>
            <p:cNvPr id="121929" name="Picture 2121" descr="j030543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18" y="444"/>
              <a:ext cx="188" cy="150"/>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786" name="Rectangle 202"/>
          <p:cNvSpPr>
            <a:spLocks noChangeArrowheads="1"/>
          </p:cNvSpPr>
          <p:nvPr/>
        </p:nvSpPr>
        <p:spPr bwMode="auto">
          <a:xfrm>
            <a:off x="333375" y="200025"/>
            <a:ext cx="4967288" cy="269875"/>
          </a:xfrm>
          <a:prstGeom prst="rect">
            <a:avLst/>
          </a:prstGeom>
          <a:gradFill rotWithShape="1">
            <a:gsLst>
              <a:gs pos="0">
                <a:srgbClr val="DDDDDD"/>
              </a:gs>
              <a:gs pos="50000">
                <a:srgbClr val="DDDDDD">
                  <a:gamma/>
                  <a:tint val="0"/>
                  <a:invGamma/>
                </a:srgbClr>
              </a:gs>
              <a:gs pos="100000">
                <a:srgbClr val="DDDDDD"/>
              </a:gs>
            </a:gsLst>
            <a:lin ang="5400000" scaled="1"/>
          </a:gradFill>
          <a:ln>
            <a:noFill/>
          </a:ln>
          <a:effectLst/>
          <a:extLst>
            <a:ext uri="{91240B29-F687-4F45-9708-019B960494DF}">
              <a14:hiddenLine xmlns:a14="http://schemas.microsoft.com/office/drawing/2010/main" w="28575">
                <a:solidFill>
                  <a:srgbClr val="DDDDD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67586" name="Text Box 2"/>
          <p:cNvSpPr txBox="1">
            <a:spLocks noChangeArrowheads="1"/>
          </p:cNvSpPr>
          <p:nvPr/>
        </p:nvSpPr>
        <p:spPr bwMode="auto">
          <a:xfrm>
            <a:off x="1989138" y="122238"/>
            <a:ext cx="3384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800">
                <a:ea typeface="HG丸ｺﾞｼｯｸM-PRO" panose="020F0600000000000000" pitchFamily="50" charset="-128"/>
              </a:rPr>
              <a:t>避難経路図・避難計画（自店）</a:t>
            </a:r>
          </a:p>
        </p:txBody>
      </p:sp>
      <p:sp>
        <p:nvSpPr>
          <p:cNvPr id="67587" name="Text Box 3"/>
          <p:cNvSpPr txBox="1">
            <a:spLocks noChangeArrowheads="1"/>
          </p:cNvSpPr>
          <p:nvPr/>
        </p:nvSpPr>
        <p:spPr bwMode="auto">
          <a:xfrm>
            <a:off x="241300" y="122238"/>
            <a:ext cx="206851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latin typeface="HG丸ｺﾞｼｯｸM-PRO" panose="020F0600000000000000" pitchFamily="50" charset="-128"/>
                <a:ea typeface="HG丸ｺﾞｼｯｸM-PRO" panose="020F0600000000000000" pitchFamily="50" charset="-128"/>
              </a:rPr>
              <a:t>【</a:t>
            </a:r>
            <a:r>
              <a:rPr lang="ja-JP" altLang="en-US" sz="1800">
                <a:latin typeface="HG丸ｺﾞｼｯｸM-PRO" panose="020F0600000000000000" pitchFamily="50" charset="-128"/>
                <a:ea typeface="HG丸ｺﾞｼｯｸM-PRO" panose="020F0600000000000000" pitchFamily="50" charset="-128"/>
              </a:rPr>
              <a:t>様式　②</a:t>
            </a:r>
            <a:r>
              <a:rPr lang="en-US" altLang="ja-JP" sz="1800">
                <a:latin typeface="HG丸ｺﾞｼｯｸM-PRO" panose="020F0600000000000000" pitchFamily="50" charset="-128"/>
                <a:ea typeface="HG丸ｺﾞｼｯｸM-PRO" panose="020F0600000000000000" pitchFamily="50" charset="-128"/>
              </a:rPr>
              <a:t>-1】</a:t>
            </a:r>
            <a:r>
              <a:rPr lang="ja-JP" altLang="en-US" sz="1800">
                <a:ea typeface="HG丸ｺﾞｼｯｸM-PRO" panose="020F0600000000000000" pitchFamily="50" charset="-128"/>
              </a:rPr>
              <a:t>　</a:t>
            </a:r>
          </a:p>
        </p:txBody>
      </p:sp>
      <p:sp>
        <p:nvSpPr>
          <p:cNvPr id="67665" name="Text Box 81"/>
          <p:cNvSpPr txBox="1">
            <a:spLocks noChangeArrowheads="1"/>
          </p:cNvSpPr>
          <p:nvPr/>
        </p:nvSpPr>
        <p:spPr bwMode="auto">
          <a:xfrm>
            <a:off x="3325813" y="9653588"/>
            <a:ext cx="349250"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rPr>
              <a:t>11</a:t>
            </a:r>
          </a:p>
        </p:txBody>
      </p:sp>
      <p:sp>
        <p:nvSpPr>
          <p:cNvPr id="67666" name="Rectangle 82"/>
          <p:cNvSpPr>
            <a:spLocks noChangeArrowheads="1"/>
          </p:cNvSpPr>
          <p:nvPr/>
        </p:nvSpPr>
        <p:spPr bwMode="auto">
          <a:xfrm>
            <a:off x="404813" y="2073275"/>
            <a:ext cx="5995987" cy="368141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668" name="Text Box 84"/>
          <p:cNvSpPr txBox="1">
            <a:spLocks noChangeArrowheads="1"/>
          </p:cNvSpPr>
          <p:nvPr/>
        </p:nvSpPr>
        <p:spPr bwMode="auto">
          <a:xfrm>
            <a:off x="333375" y="1004888"/>
            <a:ext cx="6119813"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5725" indent="-8572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Tx/>
              <a:buChar char="•"/>
            </a:pPr>
            <a:r>
              <a:rPr lang="ja-JP" altLang="en-US" sz="1000">
                <a:solidFill>
                  <a:schemeClr val="bg2"/>
                </a:solidFill>
                <a:ea typeface="HG丸ｺﾞｼｯｸM-PRO" panose="020F0600000000000000" pitchFamily="50" charset="-128"/>
              </a:rPr>
              <a:t>来店者や従業員が、安全な場所へスムーズに避難できるように、避難計画を作成しましょう。</a:t>
            </a:r>
          </a:p>
          <a:p>
            <a:pPr>
              <a:buFontTx/>
              <a:buChar char="•"/>
            </a:pPr>
            <a:r>
              <a:rPr lang="ja-JP" altLang="en-US" sz="1000">
                <a:solidFill>
                  <a:schemeClr val="bg2"/>
                </a:solidFill>
                <a:ea typeface="HG丸ｺﾞｼｯｸM-PRO" panose="020F0600000000000000" pitchFamily="50" charset="-128"/>
              </a:rPr>
              <a:t>避難経路を決める際には、店内の危険な場所を把握しておくことが重要です。</a:t>
            </a:r>
          </a:p>
          <a:p>
            <a:pPr>
              <a:buFontTx/>
              <a:buChar char="•"/>
            </a:pPr>
            <a:r>
              <a:rPr lang="ja-JP" altLang="en-US" sz="1000">
                <a:solidFill>
                  <a:schemeClr val="bg2"/>
                </a:solidFill>
                <a:ea typeface="HG丸ｺﾞｼｯｸM-PRO" panose="020F0600000000000000" pitchFamily="50" charset="-128"/>
              </a:rPr>
              <a:t>安全な避難のため、経路だけでなく、火気取扱場所、危険物の保管場所、消火器や工具などの保管場所、また、非常口や非常階段の場所を記載しておきましょう。</a:t>
            </a:r>
          </a:p>
          <a:p>
            <a:pPr>
              <a:buFontTx/>
              <a:buChar char="•"/>
            </a:pPr>
            <a:r>
              <a:rPr lang="ja-JP" altLang="en-US" sz="1000">
                <a:solidFill>
                  <a:schemeClr val="bg2"/>
                </a:solidFill>
                <a:ea typeface="HG丸ｺﾞｼｯｸM-PRO" panose="020F0600000000000000" pitchFamily="50" charset="-128"/>
              </a:rPr>
              <a:t>この経路図は、店内に掲示板として設置しましょう。</a:t>
            </a:r>
          </a:p>
        </p:txBody>
      </p:sp>
      <p:grpSp>
        <p:nvGrpSpPr>
          <p:cNvPr id="67669" name="Group 85"/>
          <p:cNvGrpSpPr>
            <a:grpSpLocks/>
          </p:cNvGrpSpPr>
          <p:nvPr/>
        </p:nvGrpSpPr>
        <p:grpSpPr bwMode="auto">
          <a:xfrm>
            <a:off x="2533650" y="3387725"/>
            <a:ext cx="2376488" cy="1096963"/>
            <a:chOff x="869" y="1852"/>
            <a:chExt cx="409" cy="737"/>
          </a:xfrm>
        </p:grpSpPr>
        <p:sp>
          <p:nvSpPr>
            <p:cNvPr id="67670" name="Rectangle 86"/>
            <p:cNvSpPr>
              <a:spLocks noChangeArrowheads="1"/>
            </p:cNvSpPr>
            <p:nvPr/>
          </p:nvSpPr>
          <p:spPr bwMode="auto">
            <a:xfrm>
              <a:off x="869" y="1852"/>
              <a:ext cx="409" cy="736"/>
            </a:xfrm>
            <a:prstGeom prst="rect">
              <a:avLst/>
            </a:prstGeom>
            <a:solidFill>
              <a:srgbClr val="FFCC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pic>
          <p:nvPicPr>
            <p:cNvPr id="67671" name="Picture 8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9" y="1852"/>
              <a:ext cx="409" cy="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7672" name="Rectangle 88"/>
            <p:cNvSpPr>
              <a:spLocks noChangeArrowheads="1"/>
            </p:cNvSpPr>
            <p:nvPr/>
          </p:nvSpPr>
          <p:spPr bwMode="auto">
            <a:xfrm>
              <a:off x="869" y="1852"/>
              <a:ext cx="409" cy="736"/>
            </a:xfrm>
            <a:prstGeom prst="rect">
              <a:avLst/>
            </a:prstGeom>
            <a:solidFill>
              <a:srgbClr val="FFCC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grpSp>
      <p:sp>
        <p:nvSpPr>
          <p:cNvPr id="67673" name="AutoShape 89"/>
          <p:cNvSpPr>
            <a:spLocks noChangeAspect="1" noChangeArrowheads="1" noTextEdit="1"/>
          </p:cNvSpPr>
          <p:nvPr/>
        </p:nvSpPr>
        <p:spPr bwMode="auto">
          <a:xfrm>
            <a:off x="1238250" y="2181225"/>
            <a:ext cx="4843463" cy="358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67674" name="Rectangle 90"/>
          <p:cNvSpPr>
            <a:spLocks noChangeArrowheads="1"/>
          </p:cNvSpPr>
          <p:nvPr/>
        </p:nvSpPr>
        <p:spPr bwMode="auto">
          <a:xfrm>
            <a:off x="5667375" y="2901950"/>
            <a:ext cx="323850" cy="1079500"/>
          </a:xfrm>
          <a:prstGeom prst="rect">
            <a:avLst/>
          </a:prstGeom>
          <a:noFill/>
          <a:ln w="19050" cap="rnd">
            <a:solidFill>
              <a:srgbClr val="80808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67675" name="Rectangle 91" descr="ひな形"/>
          <p:cNvSpPr>
            <a:spLocks noChangeArrowheads="1"/>
          </p:cNvSpPr>
          <p:nvPr/>
        </p:nvSpPr>
        <p:spPr bwMode="auto">
          <a:xfrm>
            <a:off x="2390775" y="4557713"/>
            <a:ext cx="2830513" cy="431800"/>
          </a:xfrm>
          <a:prstGeom prst="rect">
            <a:avLst/>
          </a:prstGeom>
          <a:blipFill dpi="0" rotWithShape="1">
            <a:blip r:embed="rId3">
              <a:alphaModFix amt="50000"/>
            </a:blip>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67676" name="Rectangle 92"/>
          <p:cNvSpPr>
            <a:spLocks noChangeArrowheads="1"/>
          </p:cNvSpPr>
          <p:nvPr/>
        </p:nvSpPr>
        <p:spPr bwMode="auto">
          <a:xfrm>
            <a:off x="558800" y="2182813"/>
            <a:ext cx="571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500">
                <a:solidFill>
                  <a:srgbClr val="808080"/>
                </a:solidFill>
                <a:latin typeface="HG丸ｺﾞｼｯｸM-PRO" panose="020F0600000000000000" pitchFamily="50" charset="-128"/>
                <a:ea typeface="HG丸ｺﾞｼｯｸM-PRO" panose="020F0600000000000000" pitchFamily="50" charset="-128"/>
              </a:rPr>
              <a:t>避難図</a:t>
            </a:r>
            <a:endParaRPr lang="ja-JP" altLang="en-US" sz="1800"/>
          </a:p>
        </p:txBody>
      </p:sp>
      <p:sp>
        <p:nvSpPr>
          <p:cNvPr id="67677" name="Rectangle 93"/>
          <p:cNvSpPr>
            <a:spLocks noChangeArrowheads="1"/>
          </p:cNvSpPr>
          <p:nvPr/>
        </p:nvSpPr>
        <p:spPr bwMode="auto">
          <a:xfrm>
            <a:off x="1292225" y="2182813"/>
            <a:ext cx="381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500">
                <a:solidFill>
                  <a:srgbClr val="808080"/>
                </a:solidFill>
                <a:latin typeface="HG丸ｺﾞｼｯｸM-PRO" panose="020F0600000000000000" pitchFamily="50" charset="-128"/>
                <a:ea typeface="HG丸ｺﾞｼｯｸM-PRO" panose="020F0600000000000000" pitchFamily="50" charset="-128"/>
              </a:rPr>
              <a:t>及び</a:t>
            </a:r>
            <a:endParaRPr lang="ja-JP" altLang="en-US" sz="1800"/>
          </a:p>
        </p:txBody>
      </p:sp>
      <p:sp>
        <p:nvSpPr>
          <p:cNvPr id="67678" name="Rectangle 94"/>
          <p:cNvSpPr>
            <a:spLocks noChangeArrowheads="1"/>
          </p:cNvSpPr>
          <p:nvPr/>
        </p:nvSpPr>
        <p:spPr bwMode="auto">
          <a:xfrm>
            <a:off x="1841500" y="2182813"/>
            <a:ext cx="952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500">
                <a:solidFill>
                  <a:srgbClr val="808080"/>
                </a:solidFill>
                <a:latin typeface="HG丸ｺﾞｼｯｸM-PRO" panose="020F0600000000000000" pitchFamily="50" charset="-128"/>
                <a:ea typeface="HG丸ｺﾞｼｯｸM-PRO" panose="020F0600000000000000" pitchFamily="50" charset="-128"/>
              </a:rPr>
              <a:t>危険マップ</a:t>
            </a:r>
            <a:endParaRPr lang="ja-JP" altLang="en-US" sz="1800"/>
          </a:p>
        </p:txBody>
      </p:sp>
      <p:sp>
        <p:nvSpPr>
          <p:cNvPr id="67679" name="Rectangle 95"/>
          <p:cNvSpPr>
            <a:spLocks noChangeArrowheads="1"/>
          </p:cNvSpPr>
          <p:nvPr/>
        </p:nvSpPr>
        <p:spPr bwMode="auto">
          <a:xfrm>
            <a:off x="558800" y="2357438"/>
            <a:ext cx="2200275" cy="7937"/>
          </a:xfrm>
          <a:prstGeom prst="rect">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67681" name="Rectangle 97"/>
          <p:cNvSpPr>
            <a:spLocks noChangeArrowheads="1"/>
          </p:cNvSpPr>
          <p:nvPr/>
        </p:nvSpPr>
        <p:spPr bwMode="auto">
          <a:xfrm>
            <a:off x="465138" y="2097088"/>
            <a:ext cx="3035300" cy="327025"/>
          </a:xfrm>
          <a:prstGeom prst="rect">
            <a:avLst/>
          </a:prstGeom>
          <a:noFill/>
          <a:ln w="23813" cap="rnd">
            <a:solidFill>
              <a:srgbClr val="80808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67682" name="Rectangle 98"/>
          <p:cNvSpPr>
            <a:spLocks noChangeArrowheads="1"/>
          </p:cNvSpPr>
          <p:nvPr/>
        </p:nvSpPr>
        <p:spPr bwMode="auto">
          <a:xfrm>
            <a:off x="441325" y="2074863"/>
            <a:ext cx="2387600" cy="32543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67683" name="Rectangle 99"/>
          <p:cNvSpPr>
            <a:spLocks noChangeArrowheads="1"/>
          </p:cNvSpPr>
          <p:nvPr/>
        </p:nvSpPr>
        <p:spPr bwMode="auto">
          <a:xfrm>
            <a:off x="441325" y="2074863"/>
            <a:ext cx="3059113" cy="325437"/>
          </a:xfrm>
          <a:prstGeom prst="rect">
            <a:avLst/>
          </a:prstGeom>
          <a:solidFill>
            <a:schemeClr val="bg1"/>
          </a:solidFill>
          <a:ln w="23876" cap="rnd">
            <a:solidFill>
              <a:srgbClr val="FF6600"/>
            </a:solidFill>
            <a:miter lim="800000"/>
            <a:headEnd/>
            <a:tailEnd/>
          </a:ln>
        </p:spPr>
        <p:txBody>
          <a:bodyPr/>
          <a:lstStyle/>
          <a:p>
            <a:endParaRPr lang="ja-JP" altLang="en-US"/>
          </a:p>
        </p:txBody>
      </p:sp>
      <p:sp>
        <p:nvSpPr>
          <p:cNvPr id="67684" name="Rectangle 100"/>
          <p:cNvSpPr>
            <a:spLocks noChangeArrowheads="1"/>
          </p:cNvSpPr>
          <p:nvPr/>
        </p:nvSpPr>
        <p:spPr bwMode="auto">
          <a:xfrm>
            <a:off x="534988" y="2082800"/>
            <a:ext cx="952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500">
                <a:solidFill>
                  <a:srgbClr val="000000"/>
                </a:solidFill>
                <a:latin typeface="HG丸ｺﾞｼｯｸM-PRO" panose="020F0600000000000000" pitchFamily="50" charset="-128"/>
                <a:ea typeface="HG丸ｺﾞｼｯｸM-PRO" panose="020F0600000000000000" pitchFamily="50" charset="-128"/>
              </a:rPr>
              <a:t>避難経路図</a:t>
            </a:r>
            <a:endParaRPr lang="ja-JP" altLang="en-US" sz="1800"/>
          </a:p>
        </p:txBody>
      </p:sp>
      <p:sp>
        <p:nvSpPr>
          <p:cNvPr id="67685" name="Rectangle 101"/>
          <p:cNvSpPr>
            <a:spLocks noChangeArrowheads="1"/>
          </p:cNvSpPr>
          <p:nvPr/>
        </p:nvSpPr>
        <p:spPr bwMode="auto">
          <a:xfrm>
            <a:off x="1670050" y="2082800"/>
            <a:ext cx="381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500">
                <a:solidFill>
                  <a:srgbClr val="000000"/>
                </a:solidFill>
                <a:latin typeface="HG丸ｺﾞｼｯｸM-PRO" panose="020F0600000000000000" pitchFamily="50" charset="-128"/>
                <a:ea typeface="HG丸ｺﾞｼｯｸM-PRO" panose="020F0600000000000000" pitchFamily="50" charset="-128"/>
              </a:rPr>
              <a:t>及び</a:t>
            </a:r>
            <a:endParaRPr lang="ja-JP" altLang="en-US" sz="1800"/>
          </a:p>
        </p:txBody>
      </p:sp>
      <p:sp>
        <p:nvSpPr>
          <p:cNvPr id="67686" name="Rectangle 102"/>
          <p:cNvSpPr>
            <a:spLocks noChangeArrowheads="1"/>
          </p:cNvSpPr>
          <p:nvPr/>
        </p:nvSpPr>
        <p:spPr bwMode="auto">
          <a:xfrm>
            <a:off x="2220913" y="2082800"/>
            <a:ext cx="952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500">
                <a:solidFill>
                  <a:srgbClr val="000000"/>
                </a:solidFill>
                <a:latin typeface="HG丸ｺﾞｼｯｸM-PRO" panose="020F0600000000000000" pitchFamily="50" charset="-128"/>
                <a:ea typeface="HG丸ｺﾞｼｯｸM-PRO" panose="020F0600000000000000" pitchFamily="50" charset="-128"/>
              </a:rPr>
              <a:t>危険マップ</a:t>
            </a:r>
            <a:endParaRPr lang="ja-JP" altLang="en-US" sz="1800"/>
          </a:p>
        </p:txBody>
      </p:sp>
      <p:sp>
        <p:nvSpPr>
          <p:cNvPr id="67687" name="Rectangle 103"/>
          <p:cNvSpPr>
            <a:spLocks noChangeArrowheads="1"/>
          </p:cNvSpPr>
          <p:nvPr/>
        </p:nvSpPr>
        <p:spPr bwMode="auto">
          <a:xfrm>
            <a:off x="1392238" y="4011613"/>
            <a:ext cx="2200275" cy="793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67688" name="Freeform 104"/>
          <p:cNvSpPr>
            <a:spLocks/>
          </p:cNvSpPr>
          <p:nvPr/>
        </p:nvSpPr>
        <p:spPr bwMode="auto">
          <a:xfrm>
            <a:off x="1276350" y="4243388"/>
            <a:ext cx="288925" cy="1152525"/>
          </a:xfrm>
          <a:custGeom>
            <a:avLst/>
            <a:gdLst>
              <a:gd name="T0" fmla="*/ 189 w 6050"/>
              <a:gd name="T1" fmla="*/ 0 h 1133"/>
              <a:gd name="T2" fmla="*/ 0 w 6050"/>
              <a:gd name="T3" fmla="*/ 189 h 1133"/>
              <a:gd name="T4" fmla="*/ 0 w 6050"/>
              <a:gd name="T5" fmla="*/ 945 h 1133"/>
              <a:gd name="T6" fmla="*/ 189 w 6050"/>
              <a:gd name="T7" fmla="*/ 1133 h 1133"/>
              <a:gd name="T8" fmla="*/ 5861 w 6050"/>
              <a:gd name="T9" fmla="*/ 1133 h 1133"/>
              <a:gd name="T10" fmla="*/ 6050 w 6050"/>
              <a:gd name="T11" fmla="*/ 945 h 1133"/>
              <a:gd name="T12" fmla="*/ 6050 w 6050"/>
              <a:gd name="T13" fmla="*/ 189 h 1133"/>
              <a:gd name="T14" fmla="*/ 5861 w 6050"/>
              <a:gd name="T15" fmla="*/ 0 h 1133"/>
              <a:gd name="T16" fmla="*/ 189 w 6050"/>
              <a:gd name="T17" fmla="*/ 0 h 1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50" h="1133">
                <a:moveTo>
                  <a:pt x="189" y="0"/>
                </a:moveTo>
                <a:cubicBezTo>
                  <a:pt x="84" y="0"/>
                  <a:pt x="0" y="85"/>
                  <a:pt x="0" y="189"/>
                </a:cubicBezTo>
                <a:lnTo>
                  <a:pt x="0" y="945"/>
                </a:lnTo>
                <a:cubicBezTo>
                  <a:pt x="0" y="1049"/>
                  <a:pt x="84" y="1133"/>
                  <a:pt x="189" y="1133"/>
                </a:cubicBezTo>
                <a:lnTo>
                  <a:pt x="5861" y="1133"/>
                </a:lnTo>
                <a:cubicBezTo>
                  <a:pt x="5965" y="1133"/>
                  <a:pt x="6050" y="1049"/>
                  <a:pt x="6050" y="945"/>
                </a:cubicBezTo>
                <a:lnTo>
                  <a:pt x="6050" y="189"/>
                </a:lnTo>
                <a:cubicBezTo>
                  <a:pt x="6050" y="85"/>
                  <a:pt x="5965" y="0"/>
                  <a:pt x="5861" y="0"/>
                </a:cubicBezTo>
                <a:lnTo>
                  <a:pt x="189" y="0"/>
                </a:lnTo>
                <a:close/>
              </a:path>
            </a:pathLst>
          </a:custGeom>
          <a:solidFill>
            <a:srgbClr val="CCFFFF">
              <a:alpha val="50000"/>
            </a:srgbClr>
          </a:solidFill>
          <a:ln w="6350" cap="rnd">
            <a:solidFill>
              <a:srgbClr val="CCFFFF"/>
            </a:solidFill>
            <a:prstDash val="solid"/>
            <a:round/>
            <a:headEnd/>
            <a:tailEnd/>
          </a:ln>
        </p:spPr>
        <p:txBody>
          <a:bodyPr/>
          <a:lstStyle/>
          <a:p>
            <a:endParaRPr lang="ja-JP" altLang="en-US"/>
          </a:p>
        </p:txBody>
      </p:sp>
      <p:sp>
        <p:nvSpPr>
          <p:cNvPr id="67689" name="Rectangle 105"/>
          <p:cNvSpPr>
            <a:spLocks noChangeArrowheads="1"/>
          </p:cNvSpPr>
          <p:nvPr/>
        </p:nvSpPr>
        <p:spPr bwMode="auto">
          <a:xfrm>
            <a:off x="661988" y="2613025"/>
            <a:ext cx="520700" cy="2808288"/>
          </a:xfrm>
          <a:prstGeom prst="rect">
            <a:avLst/>
          </a:prstGeom>
          <a:noFill/>
          <a:ln w="28575" cap="rnd">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67690" name="Freeform 106"/>
          <p:cNvSpPr>
            <a:spLocks/>
          </p:cNvSpPr>
          <p:nvPr/>
        </p:nvSpPr>
        <p:spPr bwMode="auto">
          <a:xfrm>
            <a:off x="2462213" y="3429000"/>
            <a:ext cx="195262" cy="1039813"/>
          </a:xfrm>
          <a:custGeom>
            <a:avLst/>
            <a:gdLst>
              <a:gd name="T0" fmla="*/ 0 w 2267"/>
              <a:gd name="T1" fmla="*/ 11722 h 12100"/>
              <a:gd name="T2" fmla="*/ 378 w 2267"/>
              <a:gd name="T3" fmla="*/ 12100 h 12100"/>
              <a:gd name="T4" fmla="*/ 1889 w 2267"/>
              <a:gd name="T5" fmla="*/ 12100 h 12100"/>
              <a:gd name="T6" fmla="*/ 2267 w 2267"/>
              <a:gd name="T7" fmla="*/ 11722 h 12100"/>
              <a:gd name="T8" fmla="*/ 2267 w 2267"/>
              <a:gd name="T9" fmla="*/ 378 h 12100"/>
              <a:gd name="T10" fmla="*/ 1889 w 2267"/>
              <a:gd name="T11" fmla="*/ 0 h 12100"/>
              <a:gd name="T12" fmla="*/ 378 w 2267"/>
              <a:gd name="T13" fmla="*/ 0 h 12100"/>
              <a:gd name="T14" fmla="*/ 0 w 2267"/>
              <a:gd name="T15" fmla="*/ 378 h 12100"/>
              <a:gd name="T16" fmla="*/ 0 w 2267"/>
              <a:gd name="T17" fmla="*/ 11722 h 12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67" h="12100">
                <a:moveTo>
                  <a:pt x="0" y="11722"/>
                </a:moveTo>
                <a:cubicBezTo>
                  <a:pt x="0" y="11931"/>
                  <a:pt x="170" y="12100"/>
                  <a:pt x="378" y="12100"/>
                </a:cubicBezTo>
                <a:lnTo>
                  <a:pt x="1889" y="12100"/>
                </a:lnTo>
                <a:cubicBezTo>
                  <a:pt x="2098" y="12100"/>
                  <a:pt x="2267" y="11931"/>
                  <a:pt x="2267" y="11722"/>
                </a:cubicBezTo>
                <a:lnTo>
                  <a:pt x="2267" y="378"/>
                </a:lnTo>
                <a:cubicBezTo>
                  <a:pt x="2267" y="169"/>
                  <a:pt x="2098" y="0"/>
                  <a:pt x="1889" y="0"/>
                </a:cubicBezTo>
                <a:lnTo>
                  <a:pt x="378" y="0"/>
                </a:lnTo>
                <a:cubicBezTo>
                  <a:pt x="170" y="0"/>
                  <a:pt x="0" y="169"/>
                  <a:pt x="0" y="378"/>
                </a:cubicBezTo>
                <a:lnTo>
                  <a:pt x="0" y="11722"/>
                </a:lnTo>
                <a:close/>
              </a:path>
            </a:pathLst>
          </a:custGeom>
          <a:noFill/>
          <a:ln w="19050" cap="rnd" cmpd="sng">
            <a:solidFill>
              <a:srgbClr val="808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67691" name="Rectangle 107"/>
          <p:cNvSpPr>
            <a:spLocks noChangeArrowheads="1"/>
          </p:cNvSpPr>
          <p:nvPr/>
        </p:nvSpPr>
        <p:spPr bwMode="auto">
          <a:xfrm>
            <a:off x="2317750" y="2973388"/>
            <a:ext cx="649288" cy="122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ja-JP" altLang="en-US" sz="800">
                <a:ea typeface="HG丸ｺﾞｼｯｸM-PRO" panose="020F0600000000000000" pitchFamily="50" charset="-128"/>
              </a:rPr>
              <a:t>冷凍食品</a:t>
            </a:r>
          </a:p>
        </p:txBody>
      </p:sp>
      <p:sp>
        <p:nvSpPr>
          <p:cNvPr id="67692" name="Rectangle 108"/>
          <p:cNvSpPr>
            <a:spLocks noChangeArrowheads="1"/>
          </p:cNvSpPr>
          <p:nvPr/>
        </p:nvSpPr>
        <p:spPr bwMode="auto">
          <a:xfrm>
            <a:off x="2509838" y="5149850"/>
            <a:ext cx="2400300" cy="260350"/>
          </a:xfrm>
          <a:prstGeom prst="rect">
            <a:avLst/>
          </a:prstGeom>
          <a:noFill/>
          <a:ln w="19050" cap="rnd">
            <a:solidFill>
              <a:srgbClr val="80808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67693" name="Freeform 109"/>
          <p:cNvSpPr>
            <a:spLocks/>
          </p:cNvSpPr>
          <p:nvPr/>
        </p:nvSpPr>
        <p:spPr bwMode="auto">
          <a:xfrm>
            <a:off x="1238250" y="2613025"/>
            <a:ext cx="4752975" cy="2808288"/>
          </a:xfrm>
          <a:custGeom>
            <a:avLst/>
            <a:gdLst>
              <a:gd name="T0" fmla="*/ 2767 w 2994"/>
              <a:gd name="T1" fmla="*/ 1769 h 1769"/>
              <a:gd name="T2" fmla="*/ 2994 w 2994"/>
              <a:gd name="T3" fmla="*/ 1769 h 1769"/>
              <a:gd name="T4" fmla="*/ 2994 w 2994"/>
              <a:gd name="T5" fmla="*/ 0 h 1769"/>
              <a:gd name="T6" fmla="*/ 0 w 2994"/>
              <a:gd name="T7" fmla="*/ 0 h 1769"/>
              <a:gd name="T8" fmla="*/ 0 w 2994"/>
              <a:gd name="T9" fmla="*/ 1769 h 1769"/>
              <a:gd name="T10" fmla="*/ 363 w 2994"/>
              <a:gd name="T11" fmla="*/ 1769 h 1769"/>
            </a:gdLst>
            <a:ahLst/>
            <a:cxnLst>
              <a:cxn ang="0">
                <a:pos x="T0" y="T1"/>
              </a:cxn>
              <a:cxn ang="0">
                <a:pos x="T2" y="T3"/>
              </a:cxn>
              <a:cxn ang="0">
                <a:pos x="T4" y="T5"/>
              </a:cxn>
              <a:cxn ang="0">
                <a:pos x="T6" y="T7"/>
              </a:cxn>
              <a:cxn ang="0">
                <a:pos x="T8" y="T9"/>
              </a:cxn>
              <a:cxn ang="0">
                <a:pos x="T10" y="T11"/>
              </a:cxn>
            </a:cxnLst>
            <a:rect l="0" t="0" r="r" b="b"/>
            <a:pathLst>
              <a:path w="2994" h="1769">
                <a:moveTo>
                  <a:pt x="2767" y="1769"/>
                </a:moveTo>
                <a:lnTo>
                  <a:pt x="2994" y="1769"/>
                </a:lnTo>
                <a:lnTo>
                  <a:pt x="2994" y="0"/>
                </a:lnTo>
                <a:lnTo>
                  <a:pt x="0" y="0"/>
                </a:lnTo>
                <a:lnTo>
                  <a:pt x="0" y="1769"/>
                </a:lnTo>
                <a:lnTo>
                  <a:pt x="363" y="1769"/>
                </a:lnTo>
              </a:path>
            </a:pathLst>
          </a:custGeom>
          <a:noFill/>
          <a:ln w="25400">
            <a:solidFill>
              <a:srgbClr val="333399"/>
            </a:solidFill>
            <a:round/>
            <a:headEnd type="oval" w="med" len="med"/>
            <a:tailEnd type="oval"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7694" name="Line 110"/>
          <p:cNvSpPr>
            <a:spLocks noChangeShapeType="1"/>
          </p:cNvSpPr>
          <p:nvPr/>
        </p:nvSpPr>
        <p:spPr bwMode="auto">
          <a:xfrm>
            <a:off x="2174875" y="5421313"/>
            <a:ext cx="3095625" cy="1587"/>
          </a:xfrm>
          <a:prstGeom prst="line">
            <a:avLst/>
          </a:prstGeom>
          <a:noFill/>
          <a:ln w="25400">
            <a:solidFill>
              <a:schemeClr val="accent2"/>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7695" name="Freeform 111"/>
          <p:cNvSpPr>
            <a:spLocks/>
          </p:cNvSpPr>
          <p:nvPr/>
        </p:nvSpPr>
        <p:spPr bwMode="auto">
          <a:xfrm>
            <a:off x="3059113" y="3429000"/>
            <a:ext cx="195262" cy="1039813"/>
          </a:xfrm>
          <a:custGeom>
            <a:avLst/>
            <a:gdLst>
              <a:gd name="T0" fmla="*/ 0 w 2267"/>
              <a:gd name="T1" fmla="*/ 11722 h 12100"/>
              <a:gd name="T2" fmla="*/ 378 w 2267"/>
              <a:gd name="T3" fmla="*/ 12100 h 12100"/>
              <a:gd name="T4" fmla="*/ 1889 w 2267"/>
              <a:gd name="T5" fmla="*/ 12100 h 12100"/>
              <a:gd name="T6" fmla="*/ 2267 w 2267"/>
              <a:gd name="T7" fmla="*/ 11722 h 12100"/>
              <a:gd name="T8" fmla="*/ 2267 w 2267"/>
              <a:gd name="T9" fmla="*/ 378 h 12100"/>
              <a:gd name="T10" fmla="*/ 1889 w 2267"/>
              <a:gd name="T11" fmla="*/ 0 h 12100"/>
              <a:gd name="T12" fmla="*/ 378 w 2267"/>
              <a:gd name="T13" fmla="*/ 0 h 12100"/>
              <a:gd name="T14" fmla="*/ 0 w 2267"/>
              <a:gd name="T15" fmla="*/ 378 h 12100"/>
              <a:gd name="T16" fmla="*/ 0 w 2267"/>
              <a:gd name="T17" fmla="*/ 11722 h 12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67" h="12100">
                <a:moveTo>
                  <a:pt x="0" y="11722"/>
                </a:moveTo>
                <a:cubicBezTo>
                  <a:pt x="0" y="11931"/>
                  <a:pt x="170" y="12100"/>
                  <a:pt x="378" y="12100"/>
                </a:cubicBezTo>
                <a:lnTo>
                  <a:pt x="1889" y="12100"/>
                </a:lnTo>
                <a:cubicBezTo>
                  <a:pt x="2098" y="12100"/>
                  <a:pt x="2267" y="11931"/>
                  <a:pt x="2267" y="11722"/>
                </a:cubicBezTo>
                <a:lnTo>
                  <a:pt x="2267" y="378"/>
                </a:lnTo>
                <a:cubicBezTo>
                  <a:pt x="2267" y="169"/>
                  <a:pt x="2098" y="0"/>
                  <a:pt x="1889" y="0"/>
                </a:cubicBezTo>
                <a:lnTo>
                  <a:pt x="378" y="0"/>
                </a:lnTo>
                <a:cubicBezTo>
                  <a:pt x="170" y="0"/>
                  <a:pt x="0" y="169"/>
                  <a:pt x="0" y="378"/>
                </a:cubicBezTo>
                <a:lnTo>
                  <a:pt x="0" y="11722"/>
                </a:lnTo>
                <a:close/>
              </a:path>
            </a:pathLst>
          </a:custGeom>
          <a:noFill/>
          <a:ln w="19050" cap="rnd" cmpd="sng">
            <a:solidFill>
              <a:srgbClr val="808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67696" name="Freeform 112"/>
          <p:cNvSpPr>
            <a:spLocks/>
          </p:cNvSpPr>
          <p:nvPr/>
        </p:nvSpPr>
        <p:spPr bwMode="auto">
          <a:xfrm>
            <a:off x="3686175" y="3429000"/>
            <a:ext cx="195263" cy="1039813"/>
          </a:xfrm>
          <a:custGeom>
            <a:avLst/>
            <a:gdLst>
              <a:gd name="T0" fmla="*/ 0 w 2267"/>
              <a:gd name="T1" fmla="*/ 11722 h 12100"/>
              <a:gd name="T2" fmla="*/ 378 w 2267"/>
              <a:gd name="T3" fmla="*/ 12100 h 12100"/>
              <a:gd name="T4" fmla="*/ 1889 w 2267"/>
              <a:gd name="T5" fmla="*/ 12100 h 12100"/>
              <a:gd name="T6" fmla="*/ 2267 w 2267"/>
              <a:gd name="T7" fmla="*/ 11722 h 12100"/>
              <a:gd name="T8" fmla="*/ 2267 w 2267"/>
              <a:gd name="T9" fmla="*/ 378 h 12100"/>
              <a:gd name="T10" fmla="*/ 1889 w 2267"/>
              <a:gd name="T11" fmla="*/ 0 h 12100"/>
              <a:gd name="T12" fmla="*/ 378 w 2267"/>
              <a:gd name="T13" fmla="*/ 0 h 12100"/>
              <a:gd name="T14" fmla="*/ 0 w 2267"/>
              <a:gd name="T15" fmla="*/ 378 h 12100"/>
              <a:gd name="T16" fmla="*/ 0 w 2267"/>
              <a:gd name="T17" fmla="*/ 11722 h 12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67" h="12100">
                <a:moveTo>
                  <a:pt x="0" y="11722"/>
                </a:moveTo>
                <a:cubicBezTo>
                  <a:pt x="0" y="11931"/>
                  <a:pt x="170" y="12100"/>
                  <a:pt x="378" y="12100"/>
                </a:cubicBezTo>
                <a:lnTo>
                  <a:pt x="1889" y="12100"/>
                </a:lnTo>
                <a:cubicBezTo>
                  <a:pt x="2098" y="12100"/>
                  <a:pt x="2267" y="11931"/>
                  <a:pt x="2267" y="11722"/>
                </a:cubicBezTo>
                <a:lnTo>
                  <a:pt x="2267" y="378"/>
                </a:lnTo>
                <a:cubicBezTo>
                  <a:pt x="2267" y="169"/>
                  <a:pt x="2098" y="0"/>
                  <a:pt x="1889" y="0"/>
                </a:cubicBezTo>
                <a:lnTo>
                  <a:pt x="378" y="0"/>
                </a:lnTo>
                <a:cubicBezTo>
                  <a:pt x="170" y="0"/>
                  <a:pt x="0" y="169"/>
                  <a:pt x="0" y="378"/>
                </a:cubicBezTo>
                <a:lnTo>
                  <a:pt x="0" y="11722"/>
                </a:lnTo>
                <a:close/>
              </a:path>
            </a:pathLst>
          </a:custGeom>
          <a:noFill/>
          <a:ln w="19050" cap="rnd" cmpd="sng">
            <a:solidFill>
              <a:srgbClr val="808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67697" name="Freeform 113"/>
          <p:cNvSpPr>
            <a:spLocks/>
          </p:cNvSpPr>
          <p:nvPr/>
        </p:nvSpPr>
        <p:spPr bwMode="auto">
          <a:xfrm>
            <a:off x="4278313" y="3429000"/>
            <a:ext cx="195262" cy="1039813"/>
          </a:xfrm>
          <a:custGeom>
            <a:avLst/>
            <a:gdLst>
              <a:gd name="T0" fmla="*/ 0 w 2267"/>
              <a:gd name="T1" fmla="*/ 11722 h 12100"/>
              <a:gd name="T2" fmla="*/ 378 w 2267"/>
              <a:gd name="T3" fmla="*/ 12100 h 12100"/>
              <a:gd name="T4" fmla="*/ 1889 w 2267"/>
              <a:gd name="T5" fmla="*/ 12100 h 12100"/>
              <a:gd name="T6" fmla="*/ 2267 w 2267"/>
              <a:gd name="T7" fmla="*/ 11722 h 12100"/>
              <a:gd name="T8" fmla="*/ 2267 w 2267"/>
              <a:gd name="T9" fmla="*/ 378 h 12100"/>
              <a:gd name="T10" fmla="*/ 1889 w 2267"/>
              <a:gd name="T11" fmla="*/ 0 h 12100"/>
              <a:gd name="T12" fmla="*/ 378 w 2267"/>
              <a:gd name="T13" fmla="*/ 0 h 12100"/>
              <a:gd name="T14" fmla="*/ 0 w 2267"/>
              <a:gd name="T15" fmla="*/ 378 h 12100"/>
              <a:gd name="T16" fmla="*/ 0 w 2267"/>
              <a:gd name="T17" fmla="*/ 11722 h 12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67" h="12100">
                <a:moveTo>
                  <a:pt x="0" y="11722"/>
                </a:moveTo>
                <a:cubicBezTo>
                  <a:pt x="0" y="11931"/>
                  <a:pt x="170" y="12100"/>
                  <a:pt x="378" y="12100"/>
                </a:cubicBezTo>
                <a:lnTo>
                  <a:pt x="1889" y="12100"/>
                </a:lnTo>
                <a:cubicBezTo>
                  <a:pt x="2098" y="12100"/>
                  <a:pt x="2267" y="11931"/>
                  <a:pt x="2267" y="11722"/>
                </a:cubicBezTo>
                <a:lnTo>
                  <a:pt x="2267" y="378"/>
                </a:lnTo>
                <a:cubicBezTo>
                  <a:pt x="2267" y="169"/>
                  <a:pt x="2098" y="0"/>
                  <a:pt x="1889" y="0"/>
                </a:cubicBezTo>
                <a:lnTo>
                  <a:pt x="378" y="0"/>
                </a:lnTo>
                <a:cubicBezTo>
                  <a:pt x="170" y="0"/>
                  <a:pt x="0" y="169"/>
                  <a:pt x="0" y="378"/>
                </a:cubicBezTo>
                <a:lnTo>
                  <a:pt x="0" y="11722"/>
                </a:lnTo>
                <a:close/>
              </a:path>
            </a:pathLst>
          </a:custGeom>
          <a:noFill/>
          <a:ln w="19050" cap="rnd" cmpd="sng">
            <a:solidFill>
              <a:srgbClr val="808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67698" name="Freeform 114"/>
          <p:cNvSpPr>
            <a:spLocks/>
          </p:cNvSpPr>
          <p:nvPr/>
        </p:nvSpPr>
        <p:spPr bwMode="auto">
          <a:xfrm>
            <a:off x="4838700" y="3429000"/>
            <a:ext cx="195263" cy="1039813"/>
          </a:xfrm>
          <a:custGeom>
            <a:avLst/>
            <a:gdLst>
              <a:gd name="T0" fmla="*/ 0 w 2267"/>
              <a:gd name="T1" fmla="*/ 11722 h 12100"/>
              <a:gd name="T2" fmla="*/ 378 w 2267"/>
              <a:gd name="T3" fmla="*/ 12100 h 12100"/>
              <a:gd name="T4" fmla="*/ 1889 w 2267"/>
              <a:gd name="T5" fmla="*/ 12100 h 12100"/>
              <a:gd name="T6" fmla="*/ 2267 w 2267"/>
              <a:gd name="T7" fmla="*/ 11722 h 12100"/>
              <a:gd name="T8" fmla="*/ 2267 w 2267"/>
              <a:gd name="T9" fmla="*/ 378 h 12100"/>
              <a:gd name="T10" fmla="*/ 1889 w 2267"/>
              <a:gd name="T11" fmla="*/ 0 h 12100"/>
              <a:gd name="T12" fmla="*/ 378 w 2267"/>
              <a:gd name="T13" fmla="*/ 0 h 12100"/>
              <a:gd name="T14" fmla="*/ 0 w 2267"/>
              <a:gd name="T15" fmla="*/ 378 h 12100"/>
              <a:gd name="T16" fmla="*/ 0 w 2267"/>
              <a:gd name="T17" fmla="*/ 11722 h 12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67" h="12100">
                <a:moveTo>
                  <a:pt x="0" y="11722"/>
                </a:moveTo>
                <a:cubicBezTo>
                  <a:pt x="0" y="11931"/>
                  <a:pt x="170" y="12100"/>
                  <a:pt x="378" y="12100"/>
                </a:cubicBezTo>
                <a:lnTo>
                  <a:pt x="1889" y="12100"/>
                </a:lnTo>
                <a:cubicBezTo>
                  <a:pt x="2098" y="12100"/>
                  <a:pt x="2267" y="11931"/>
                  <a:pt x="2267" y="11722"/>
                </a:cubicBezTo>
                <a:lnTo>
                  <a:pt x="2267" y="378"/>
                </a:lnTo>
                <a:cubicBezTo>
                  <a:pt x="2267" y="169"/>
                  <a:pt x="2098" y="0"/>
                  <a:pt x="1889" y="0"/>
                </a:cubicBezTo>
                <a:lnTo>
                  <a:pt x="378" y="0"/>
                </a:lnTo>
                <a:cubicBezTo>
                  <a:pt x="170" y="0"/>
                  <a:pt x="0" y="169"/>
                  <a:pt x="0" y="378"/>
                </a:cubicBezTo>
                <a:lnTo>
                  <a:pt x="0" y="11722"/>
                </a:lnTo>
                <a:close/>
              </a:path>
            </a:pathLst>
          </a:custGeom>
          <a:noFill/>
          <a:ln w="19050" cap="rnd" cmpd="sng">
            <a:solidFill>
              <a:srgbClr val="808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67699" name="Line 115"/>
          <p:cNvSpPr>
            <a:spLocks noChangeShapeType="1"/>
          </p:cNvSpPr>
          <p:nvPr/>
        </p:nvSpPr>
        <p:spPr bwMode="auto">
          <a:xfrm flipH="1">
            <a:off x="4551363" y="2901950"/>
            <a:ext cx="1439862" cy="1588"/>
          </a:xfrm>
          <a:prstGeom prst="line">
            <a:avLst/>
          </a:prstGeom>
          <a:noFill/>
          <a:ln w="25400">
            <a:solidFill>
              <a:schemeClr val="accent2"/>
            </a:solidFill>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7700" name="Line 116"/>
          <p:cNvSpPr>
            <a:spLocks noChangeShapeType="1"/>
          </p:cNvSpPr>
          <p:nvPr/>
        </p:nvSpPr>
        <p:spPr bwMode="auto">
          <a:xfrm flipH="1">
            <a:off x="1814513" y="2901950"/>
            <a:ext cx="2447925" cy="1588"/>
          </a:xfrm>
          <a:prstGeom prst="line">
            <a:avLst/>
          </a:prstGeom>
          <a:noFill/>
          <a:ln w="25400">
            <a:solidFill>
              <a:schemeClr val="accent2"/>
            </a:solidFill>
            <a:round/>
            <a:headEnd type="oval"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7701" name="Line 117"/>
          <p:cNvSpPr>
            <a:spLocks noChangeShapeType="1"/>
          </p:cNvSpPr>
          <p:nvPr/>
        </p:nvSpPr>
        <p:spPr bwMode="auto">
          <a:xfrm>
            <a:off x="1597025" y="4268788"/>
            <a:ext cx="1588" cy="1152525"/>
          </a:xfrm>
          <a:prstGeom prst="line">
            <a:avLst/>
          </a:prstGeom>
          <a:noFill/>
          <a:ln w="25400">
            <a:solidFill>
              <a:schemeClr val="accent2"/>
            </a:solidFill>
            <a:round/>
            <a:headEnd type="oval"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7702" name="Rectangle 118"/>
          <p:cNvSpPr>
            <a:spLocks noChangeArrowheads="1"/>
          </p:cNvSpPr>
          <p:nvPr/>
        </p:nvSpPr>
        <p:spPr bwMode="auto">
          <a:xfrm>
            <a:off x="2493963" y="4629150"/>
            <a:ext cx="142875" cy="288925"/>
          </a:xfrm>
          <a:prstGeom prst="rect">
            <a:avLst/>
          </a:prstGeom>
          <a:noFill/>
          <a:ln w="19050" cap="rnd">
            <a:solidFill>
              <a:srgbClr val="80808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67703" name="Rectangle 119"/>
          <p:cNvSpPr>
            <a:spLocks noChangeArrowheads="1"/>
          </p:cNvSpPr>
          <p:nvPr/>
        </p:nvSpPr>
        <p:spPr bwMode="auto">
          <a:xfrm>
            <a:off x="3081338" y="4629150"/>
            <a:ext cx="142875" cy="288925"/>
          </a:xfrm>
          <a:prstGeom prst="rect">
            <a:avLst/>
          </a:prstGeom>
          <a:noFill/>
          <a:ln w="19050" cap="rnd">
            <a:solidFill>
              <a:srgbClr val="80808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67704" name="Rectangle 120"/>
          <p:cNvSpPr>
            <a:spLocks noChangeArrowheads="1"/>
          </p:cNvSpPr>
          <p:nvPr/>
        </p:nvSpPr>
        <p:spPr bwMode="auto">
          <a:xfrm>
            <a:off x="3705225" y="4629150"/>
            <a:ext cx="142875" cy="288925"/>
          </a:xfrm>
          <a:prstGeom prst="rect">
            <a:avLst/>
          </a:prstGeom>
          <a:noFill/>
          <a:ln w="19050" cap="rnd">
            <a:solidFill>
              <a:srgbClr val="80808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67705" name="Rectangle 121"/>
          <p:cNvSpPr>
            <a:spLocks noChangeArrowheads="1"/>
          </p:cNvSpPr>
          <p:nvPr/>
        </p:nvSpPr>
        <p:spPr bwMode="auto">
          <a:xfrm>
            <a:off x="4298950" y="4629150"/>
            <a:ext cx="142875" cy="288925"/>
          </a:xfrm>
          <a:prstGeom prst="rect">
            <a:avLst/>
          </a:prstGeom>
          <a:noFill/>
          <a:ln w="19050" cap="rnd">
            <a:solidFill>
              <a:srgbClr val="80808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67706" name="Rectangle 122"/>
          <p:cNvSpPr>
            <a:spLocks noChangeArrowheads="1"/>
          </p:cNvSpPr>
          <p:nvPr/>
        </p:nvSpPr>
        <p:spPr bwMode="auto">
          <a:xfrm>
            <a:off x="4872038" y="4629150"/>
            <a:ext cx="142875" cy="288925"/>
          </a:xfrm>
          <a:prstGeom prst="rect">
            <a:avLst/>
          </a:prstGeom>
          <a:noFill/>
          <a:ln w="19050" cap="rnd">
            <a:solidFill>
              <a:srgbClr val="80808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67707" name="Rectangle 123"/>
          <p:cNvSpPr>
            <a:spLocks noChangeArrowheads="1"/>
          </p:cNvSpPr>
          <p:nvPr/>
        </p:nvSpPr>
        <p:spPr bwMode="auto">
          <a:xfrm>
            <a:off x="4551363" y="2901950"/>
            <a:ext cx="1119187" cy="287338"/>
          </a:xfrm>
          <a:prstGeom prst="rect">
            <a:avLst/>
          </a:prstGeom>
          <a:noFill/>
          <a:ln w="19050" cap="rnd">
            <a:solidFill>
              <a:srgbClr val="80808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67708" name="Rectangle 124"/>
          <p:cNvSpPr>
            <a:spLocks noChangeArrowheads="1"/>
          </p:cNvSpPr>
          <p:nvPr/>
        </p:nvSpPr>
        <p:spPr bwMode="auto">
          <a:xfrm>
            <a:off x="1925638" y="2901950"/>
            <a:ext cx="1192212" cy="287338"/>
          </a:xfrm>
          <a:prstGeom prst="rect">
            <a:avLst/>
          </a:prstGeom>
          <a:noFill/>
          <a:ln w="19050" cap="rnd">
            <a:solidFill>
              <a:srgbClr val="80808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67709" name="Rectangle 125"/>
          <p:cNvSpPr>
            <a:spLocks noChangeArrowheads="1"/>
          </p:cNvSpPr>
          <p:nvPr/>
        </p:nvSpPr>
        <p:spPr bwMode="auto">
          <a:xfrm>
            <a:off x="3117850" y="2901950"/>
            <a:ext cx="1150938" cy="287338"/>
          </a:xfrm>
          <a:prstGeom prst="rect">
            <a:avLst/>
          </a:prstGeom>
          <a:noFill/>
          <a:ln w="19050" cap="rnd">
            <a:solidFill>
              <a:srgbClr val="80808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67710" name="Rectangle 126"/>
          <p:cNvSpPr>
            <a:spLocks noChangeArrowheads="1"/>
          </p:cNvSpPr>
          <p:nvPr/>
        </p:nvSpPr>
        <p:spPr bwMode="auto">
          <a:xfrm>
            <a:off x="5667375" y="3976688"/>
            <a:ext cx="323850" cy="1444625"/>
          </a:xfrm>
          <a:prstGeom prst="rect">
            <a:avLst/>
          </a:prstGeom>
          <a:noFill/>
          <a:ln w="19050" cap="rnd">
            <a:solidFill>
              <a:srgbClr val="80808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67711" name="Freeform 127"/>
          <p:cNvSpPr>
            <a:spLocks/>
          </p:cNvSpPr>
          <p:nvPr/>
        </p:nvSpPr>
        <p:spPr bwMode="auto">
          <a:xfrm>
            <a:off x="1598613" y="2901950"/>
            <a:ext cx="215900" cy="1079500"/>
          </a:xfrm>
          <a:custGeom>
            <a:avLst/>
            <a:gdLst>
              <a:gd name="T0" fmla="*/ 0 w 136"/>
              <a:gd name="T1" fmla="*/ 635 h 635"/>
              <a:gd name="T2" fmla="*/ 0 w 136"/>
              <a:gd name="T3" fmla="*/ 0 h 635"/>
              <a:gd name="T4" fmla="*/ 136 w 136"/>
              <a:gd name="T5" fmla="*/ 0 h 635"/>
            </a:gdLst>
            <a:ahLst/>
            <a:cxnLst>
              <a:cxn ang="0">
                <a:pos x="T0" y="T1"/>
              </a:cxn>
              <a:cxn ang="0">
                <a:pos x="T2" y="T3"/>
              </a:cxn>
              <a:cxn ang="0">
                <a:pos x="T4" y="T5"/>
              </a:cxn>
            </a:cxnLst>
            <a:rect l="0" t="0" r="r" b="b"/>
            <a:pathLst>
              <a:path w="136" h="635">
                <a:moveTo>
                  <a:pt x="0" y="635"/>
                </a:moveTo>
                <a:lnTo>
                  <a:pt x="0" y="0"/>
                </a:lnTo>
                <a:lnTo>
                  <a:pt x="136" y="0"/>
                </a:lnTo>
              </a:path>
            </a:pathLst>
          </a:custGeom>
          <a:noFill/>
          <a:ln w="25400">
            <a:solidFill>
              <a:schemeClr val="accent2"/>
            </a:solidFill>
            <a:round/>
            <a:headEnd type="oval"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7712" name="Rectangle 128"/>
          <p:cNvSpPr>
            <a:spLocks noChangeArrowheads="1"/>
          </p:cNvSpPr>
          <p:nvPr/>
        </p:nvSpPr>
        <p:spPr bwMode="auto">
          <a:xfrm>
            <a:off x="1598613" y="2901950"/>
            <a:ext cx="323850" cy="1068388"/>
          </a:xfrm>
          <a:prstGeom prst="rect">
            <a:avLst/>
          </a:prstGeom>
          <a:noFill/>
          <a:ln w="19050" cap="rnd">
            <a:solidFill>
              <a:srgbClr val="80808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67713" name="Rectangle 129"/>
          <p:cNvSpPr>
            <a:spLocks noChangeArrowheads="1"/>
          </p:cNvSpPr>
          <p:nvPr/>
        </p:nvSpPr>
        <p:spPr bwMode="auto">
          <a:xfrm>
            <a:off x="1598613" y="4268788"/>
            <a:ext cx="215900" cy="1152525"/>
          </a:xfrm>
          <a:prstGeom prst="rect">
            <a:avLst/>
          </a:prstGeom>
          <a:noFill/>
          <a:ln w="19050" cap="rnd">
            <a:solidFill>
              <a:srgbClr val="80808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67714" name="Text Box 130"/>
          <p:cNvSpPr txBox="1">
            <a:spLocks noChangeArrowheads="1"/>
          </p:cNvSpPr>
          <p:nvPr/>
        </p:nvSpPr>
        <p:spPr bwMode="auto">
          <a:xfrm>
            <a:off x="2414588" y="3516313"/>
            <a:ext cx="246062" cy="865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algn="ctr">
              <a:lnSpc>
                <a:spcPct val="50000"/>
              </a:lnSpc>
              <a:spcBef>
                <a:spcPct val="50000"/>
              </a:spcBef>
            </a:pPr>
            <a:r>
              <a:rPr lang="ja-JP" altLang="en-US" sz="800">
                <a:ea typeface="HG丸ｺﾞｼｯｸM-PRO" panose="020F0600000000000000" pitchFamily="50" charset="-128"/>
              </a:rPr>
              <a:t>酒　類</a:t>
            </a:r>
          </a:p>
        </p:txBody>
      </p:sp>
      <p:sp>
        <p:nvSpPr>
          <p:cNvPr id="67715" name="Text Box 131"/>
          <p:cNvSpPr txBox="1">
            <a:spLocks noChangeArrowheads="1"/>
          </p:cNvSpPr>
          <p:nvPr/>
        </p:nvSpPr>
        <p:spPr bwMode="auto">
          <a:xfrm>
            <a:off x="5702300" y="4197350"/>
            <a:ext cx="246063" cy="865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algn="ctr">
              <a:lnSpc>
                <a:spcPct val="50000"/>
              </a:lnSpc>
              <a:spcBef>
                <a:spcPct val="50000"/>
              </a:spcBef>
            </a:pPr>
            <a:r>
              <a:rPr lang="ja-JP" altLang="en-US" sz="800">
                <a:ea typeface="HG丸ｺﾞｼｯｸM-PRO" panose="020F0600000000000000" pitchFamily="50" charset="-128"/>
              </a:rPr>
              <a:t>野　菜</a:t>
            </a:r>
          </a:p>
        </p:txBody>
      </p:sp>
      <p:sp>
        <p:nvSpPr>
          <p:cNvPr id="67716" name="Text Box 132"/>
          <p:cNvSpPr txBox="1">
            <a:spLocks noChangeArrowheads="1"/>
          </p:cNvSpPr>
          <p:nvPr/>
        </p:nvSpPr>
        <p:spPr bwMode="auto">
          <a:xfrm>
            <a:off x="1639888" y="2973388"/>
            <a:ext cx="246062" cy="865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algn="ctr">
              <a:lnSpc>
                <a:spcPct val="50000"/>
              </a:lnSpc>
              <a:spcBef>
                <a:spcPct val="50000"/>
              </a:spcBef>
            </a:pPr>
            <a:r>
              <a:rPr lang="ja-JP" altLang="en-US" sz="800">
                <a:ea typeface="HG丸ｺﾞｼｯｸM-PRO" panose="020F0600000000000000" pitchFamily="50" charset="-128"/>
              </a:rPr>
              <a:t>お　惣　菜</a:t>
            </a:r>
          </a:p>
        </p:txBody>
      </p:sp>
      <p:grpSp>
        <p:nvGrpSpPr>
          <p:cNvPr id="67717" name="Group 133"/>
          <p:cNvGrpSpPr>
            <a:grpSpLocks/>
          </p:cNvGrpSpPr>
          <p:nvPr/>
        </p:nvGrpSpPr>
        <p:grpSpPr bwMode="auto">
          <a:xfrm>
            <a:off x="2246313" y="3752850"/>
            <a:ext cx="280987" cy="234950"/>
            <a:chOff x="3195" y="2477"/>
            <a:chExt cx="177" cy="148"/>
          </a:xfrm>
        </p:grpSpPr>
        <p:sp>
          <p:nvSpPr>
            <p:cNvPr id="67718" name="Freeform 134"/>
            <p:cNvSpPr>
              <a:spLocks/>
            </p:cNvSpPr>
            <p:nvPr/>
          </p:nvSpPr>
          <p:spPr bwMode="auto">
            <a:xfrm>
              <a:off x="3195" y="2477"/>
              <a:ext cx="177" cy="148"/>
            </a:xfrm>
            <a:custGeom>
              <a:avLst/>
              <a:gdLst>
                <a:gd name="T0" fmla="*/ 81 w 177"/>
                <a:gd name="T1" fmla="*/ 6 h 148"/>
                <a:gd name="T2" fmla="*/ 82 w 177"/>
                <a:gd name="T3" fmla="*/ 4 h 148"/>
                <a:gd name="T4" fmla="*/ 84 w 177"/>
                <a:gd name="T5" fmla="*/ 2 h 148"/>
                <a:gd name="T6" fmla="*/ 87 w 177"/>
                <a:gd name="T7" fmla="*/ 1 h 148"/>
                <a:gd name="T8" fmla="*/ 89 w 177"/>
                <a:gd name="T9" fmla="*/ 0 h 148"/>
                <a:gd name="T10" fmla="*/ 91 w 177"/>
                <a:gd name="T11" fmla="*/ 1 h 148"/>
                <a:gd name="T12" fmla="*/ 93 w 177"/>
                <a:gd name="T13" fmla="*/ 2 h 148"/>
                <a:gd name="T14" fmla="*/ 95 w 177"/>
                <a:gd name="T15" fmla="*/ 4 h 148"/>
                <a:gd name="T16" fmla="*/ 97 w 177"/>
                <a:gd name="T17" fmla="*/ 6 h 148"/>
                <a:gd name="T18" fmla="*/ 174 w 177"/>
                <a:gd name="T19" fmla="*/ 133 h 148"/>
                <a:gd name="T20" fmla="*/ 177 w 177"/>
                <a:gd name="T21" fmla="*/ 137 h 148"/>
                <a:gd name="T22" fmla="*/ 177 w 177"/>
                <a:gd name="T23" fmla="*/ 140 h 148"/>
                <a:gd name="T24" fmla="*/ 177 w 177"/>
                <a:gd name="T25" fmla="*/ 142 h 148"/>
                <a:gd name="T26" fmla="*/ 177 w 177"/>
                <a:gd name="T27" fmla="*/ 144 h 148"/>
                <a:gd name="T28" fmla="*/ 175 w 177"/>
                <a:gd name="T29" fmla="*/ 146 h 148"/>
                <a:gd name="T30" fmla="*/ 173 w 177"/>
                <a:gd name="T31" fmla="*/ 147 h 148"/>
                <a:gd name="T32" fmla="*/ 171 w 177"/>
                <a:gd name="T33" fmla="*/ 148 h 148"/>
                <a:gd name="T34" fmla="*/ 169 w 177"/>
                <a:gd name="T35" fmla="*/ 148 h 148"/>
                <a:gd name="T36" fmla="*/ 8 w 177"/>
                <a:gd name="T37" fmla="*/ 148 h 148"/>
                <a:gd name="T38" fmla="*/ 6 w 177"/>
                <a:gd name="T39" fmla="*/ 148 h 148"/>
                <a:gd name="T40" fmla="*/ 4 w 177"/>
                <a:gd name="T41" fmla="*/ 147 h 148"/>
                <a:gd name="T42" fmla="*/ 2 w 177"/>
                <a:gd name="T43" fmla="*/ 146 h 148"/>
                <a:gd name="T44" fmla="*/ 1 w 177"/>
                <a:gd name="T45" fmla="*/ 145 h 148"/>
                <a:gd name="T46" fmla="*/ 0 w 177"/>
                <a:gd name="T47" fmla="*/ 143 h 148"/>
                <a:gd name="T48" fmla="*/ 0 w 177"/>
                <a:gd name="T49" fmla="*/ 140 h 148"/>
                <a:gd name="T50" fmla="*/ 1 w 177"/>
                <a:gd name="T51" fmla="*/ 137 h 148"/>
                <a:gd name="T52" fmla="*/ 3 w 177"/>
                <a:gd name="T53" fmla="*/ 133 h 148"/>
                <a:gd name="T54" fmla="*/ 81 w 177"/>
                <a:gd name="T55" fmla="*/ 6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77" h="148">
                  <a:moveTo>
                    <a:pt x="81" y="6"/>
                  </a:moveTo>
                  <a:lnTo>
                    <a:pt x="82" y="4"/>
                  </a:lnTo>
                  <a:lnTo>
                    <a:pt x="84" y="2"/>
                  </a:lnTo>
                  <a:lnTo>
                    <a:pt x="87" y="1"/>
                  </a:lnTo>
                  <a:lnTo>
                    <a:pt x="89" y="0"/>
                  </a:lnTo>
                  <a:lnTo>
                    <a:pt x="91" y="1"/>
                  </a:lnTo>
                  <a:lnTo>
                    <a:pt x="93" y="2"/>
                  </a:lnTo>
                  <a:lnTo>
                    <a:pt x="95" y="4"/>
                  </a:lnTo>
                  <a:lnTo>
                    <a:pt x="97" y="6"/>
                  </a:lnTo>
                  <a:lnTo>
                    <a:pt x="174" y="133"/>
                  </a:lnTo>
                  <a:lnTo>
                    <a:pt x="177" y="137"/>
                  </a:lnTo>
                  <a:lnTo>
                    <a:pt x="177" y="140"/>
                  </a:lnTo>
                  <a:lnTo>
                    <a:pt x="177" y="142"/>
                  </a:lnTo>
                  <a:lnTo>
                    <a:pt x="177" y="144"/>
                  </a:lnTo>
                  <a:lnTo>
                    <a:pt x="175" y="146"/>
                  </a:lnTo>
                  <a:lnTo>
                    <a:pt x="173" y="147"/>
                  </a:lnTo>
                  <a:lnTo>
                    <a:pt x="171" y="148"/>
                  </a:lnTo>
                  <a:lnTo>
                    <a:pt x="169" y="148"/>
                  </a:lnTo>
                  <a:lnTo>
                    <a:pt x="8" y="148"/>
                  </a:lnTo>
                  <a:lnTo>
                    <a:pt x="6" y="148"/>
                  </a:lnTo>
                  <a:lnTo>
                    <a:pt x="4" y="147"/>
                  </a:lnTo>
                  <a:lnTo>
                    <a:pt x="2" y="146"/>
                  </a:lnTo>
                  <a:lnTo>
                    <a:pt x="1" y="145"/>
                  </a:lnTo>
                  <a:lnTo>
                    <a:pt x="0" y="143"/>
                  </a:lnTo>
                  <a:lnTo>
                    <a:pt x="0" y="140"/>
                  </a:lnTo>
                  <a:lnTo>
                    <a:pt x="1" y="137"/>
                  </a:lnTo>
                  <a:lnTo>
                    <a:pt x="3" y="133"/>
                  </a:lnTo>
                  <a:lnTo>
                    <a:pt x="81" y="6"/>
                  </a:lnTo>
                  <a:close/>
                </a:path>
              </a:pathLst>
            </a:custGeom>
            <a:solidFill>
              <a:srgbClr val="FF212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67719" name="Freeform 135"/>
            <p:cNvSpPr>
              <a:spLocks/>
            </p:cNvSpPr>
            <p:nvPr/>
          </p:nvSpPr>
          <p:spPr bwMode="auto">
            <a:xfrm>
              <a:off x="3221" y="2500"/>
              <a:ext cx="125" cy="108"/>
            </a:xfrm>
            <a:custGeom>
              <a:avLst/>
              <a:gdLst>
                <a:gd name="T0" fmla="*/ 63 w 125"/>
                <a:gd name="T1" fmla="*/ 0 h 108"/>
                <a:gd name="T2" fmla="*/ 125 w 125"/>
                <a:gd name="T3" fmla="*/ 108 h 108"/>
                <a:gd name="T4" fmla="*/ 0 w 125"/>
                <a:gd name="T5" fmla="*/ 108 h 108"/>
                <a:gd name="T6" fmla="*/ 63 w 125"/>
                <a:gd name="T7" fmla="*/ 0 h 108"/>
              </a:gdLst>
              <a:ahLst/>
              <a:cxnLst>
                <a:cxn ang="0">
                  <a:pos x="T0" y="T1"/>
                </a:cxn>
                <a:cxn ang="0">
                  <a:pos x="T2" y="T3"/>
                </a:cxn>
                <a:cxn ang="0">
                  <a:pos x="T4" y="T5"/>
                </a:cxn>
                <a:cxn ang="0">
                  <a:pos x="T6" y="T7"/>
                </a:cxn>
              </a:cxnLst>
              <a:rect l="0" t="0" r="r" b="b"/>
              <a:pathLst>
                <a:path w="125" h="108">
                  <a:moveTo>
                    <a:pt x="63" y="0"/>
                  </a:moveTo>
                  <a:lnTo>
                    <a:pt x="125" y="108"/>
                  </a:lnTo>
                  <a:lnTo>
                    <a:pt x="0" y="108"/>
                  </a:lnTo>
                  <a:lnTo>
                    <a:pt x="6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67720" name="Freeform 136"/>
            <p:cNvSpPr>
              <a:spLocks/>
            </p:cNvSpPr>
            <p:nvPr/>
          </p:nvSpPr>
          <p:spPr bwMode="auto">
            <a:xfrm>
              <a:off x="3274" y="2526"/>
              <a:ext cx="18" cy="56"/>
            </a:xfrm>
            <a:custGeom>
              <a:avLst/>
              <a:gdLst>
                <a:gd name="T0" fmla="*/ 9 w 18"/>
                <a:gd name="T1" fmla="*/ 0 h 56"/>
                <a:gd name="T2" fmla="*/ 11 w 18"/>
                <a:gd name="T3" fmla="*/ 0 h 56"/>
                <a:gd name="T4" fmla="*/ 13 w 18"/>
                <a:gd name="T5" fmla="*/ 0 h 56"/>
                <a:gd name="T6" fmla="*/ 14 w 18"/>
                <a:gd name="T7" fmla="*/ 1 h 56"/>
                <a:gd name="T8" fmla="*/ 16 w 18"/>
                <a:gd name="T9" fmla="*/ 1 h 56"/>
                <a:gd name="T10" fmla="*/ 17 w 18"/>
                <a:gd name="T11" fmla="*/ 2 h 56"/>
                <a:gd name="T12" fmla="*/ 17 w 18"/>
                <a:gd name="T13" fmla="*/ 3 h 56"/>
                <a:gd name="T14" fmla="*/ 18 w 18"/>
                <a:gd name="T15" fmla="*/ 4 h 56"/>
                <a:gd name="T16" fmla="*/ 18 w 18"/>
                <a:gd name="T17" fmla="*/ 4 h 56"/>
                <a:gd name="T18" fmla="*/ 16 w 18"/>
                <a:gd name="T19" fmla="*/ 53 h 56"/>
                <a:gd name="T20" fmla="*/ 16 w 18"/>
                <a:gd name="T21" fmla="*/ 53 h 56"/>
                <a:gd name="T22" fmla="*/ 16 w 18"/>
                <a:gd name="T23" fmla="*/ 54 h 56"/>
                <a:gd name="T24" fmla="*/ 15 w 18"/>
                <a:gd name="T25" fmla="*/ 54 h 56"/>
                <a:gd name="T26" fmla="*/ 14 w 18"/>
                <a:gd name="T27" fmla="*/ 55 h 56"/>
                <a:gd name="T28" fmla="*/ 13 w 18"/>
                <a:gd name="T29" fmla="*/ 56 h 56"/>
                <a:gd name="T30" fmla="*/ 12 w 18"/>
                <a:gd name="T31" fmla="*/ 56 h 56"/>
                <a:gd name="T32" fmla="*/ 10 w 18"/>
                <a:gd name="T33" fmla="*/ 56 h 56"/>
                <a:gd name="T34" fmla="*/ 9 w 18"/>
                <a:gd name="T35" fmla="*/ 56 h 56"/>
                <a:gd name="T36" fmla="*/ 7 w 18"/>
                <a:gd name="T37" fmla="*/ 56 h 56"/>
                <a:gd name="T38" fmla="*/ 6 w 18"/>
                <a:gd name="T39" fmla="*/ 56 h 56"/>
                <a:gd name="T40" fmla="*/ 5 w 18"/>
                <a:gd name="T41" fmla="*/ 56 h 56"/>
                <a:gd name="T42" fmla="*/ 4 w 18"/>
                <a:gd name="T43" fmla="*/ 55 h 56"/>
                <a:gd name="T44" fmla="*/ 3 w 18"/>
                <a:gd name="T45" fmla="*/ 54 h 56"/>
                <a:gd name="T46" fmla="*/ 2 w 18"/>
                <a:gd name="T47" fmla="*/ 54 h 56"/>
                <a:gd name="T48" fmla="*/ 2 w 18"/>
                <a:gd name="T49" fmla="*/ 53 h 56"/>
                <a:gd name="T50" fmla="*/ 2 w 18"/>
                <a:gd name="T51" fmla="*/ 53 h 56"/>
                <a:gd name="T52" fmla="*/ 0 w 18"/>
                <a:gd name="T53" fmla="*/ 4 h 56"/>
                <a:gd name="T54" fmla="*/ 0 w 18"/>
                <a:gd name="T55" fmla="*/ 4 h 56"/>
                <a:gd name="T56" fmla="*/ 0 w 18"/>
                <a:gd name="T57" fmla="*/ 3 h 56"/>
                <a:gd name="T58" fmla="*/ 1 w 18"/>
                <a:gd name="T59" fmla="*/ 2 h 56"/>
                <a:gd name="T60" fmla="*/ 2 w 18"/>
                <a:gd name="T61" fmla="*/ 1 h 56"/>
                <a:gd name="T62" fmla="*/ 4 w 18"/>
                <a:gd name="T63" fmla="*/ 1 h 56"/>
                <a:gd name="T64" fmla="*/ 5 w 18"/>
                <a:gd name="T65" fmla="*/ 0 h 56"/>
                <a:gd name="T66" fmla="*/ 7 w 18"/>
                <a:gd name="T67" fmla="*/ 0 h 56"/>
                <a:gd name="T68" fmla="*/ 9 w 18"/>
                <a:gd name="T69"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 h="56">
                  <a:moveTo>
                    <a:pt x="9" y="0"/>
                  </a:moveTo>
                  <a:lnTo>
                    <a:pt x="11" y="0"/>
                  </a:lnTo>
                  <a:lnTo>
                    <a:pt x="13" y="0"/>
                  </a:lnTo>
                  <a:lnTo>
                    <a:pt x="14" y="1"/>
                  </a:lnTo>
                  <a:lnTo>
                    <a:pt x="16" y="1"/>
                  </a:lnTo>
                  <a:lnTo>
                    <a:pt x="17" y="2"/>
                  </a:lnTo>
                  <a:lnTo>
                    <a:pt x="17" y="3"/>
                  </a:lnTo>
                  <a:lnTo>
                    <a:pt x="18" y="4"/>
                  </a:lnTo>
                  <a:lnTo>
                    <a:pt x="18" y="4"/>
                  </a:lnTo>
                  <a:lnTo>
                    <a:pt x="16" y="53"/>
                  </a:lnTo>
                  <a:lnTo>
                    <a:pt x="16" y="53"/>
                  </a:lnTo>
                  <a:lnTo>
                    <a:pt x="16" y="54"/>
                  </a:lnTo>
                  <a:lnTo>
                    <a:pt x="15" y="54"/>
                  </a:lnTo>
                  <a:lnTo>
                    <a:pt x="14" y="55"/>
                  </a:lnTo>
                  <a:lnTo>
                    <a:pt x="13" y="56"/>
                  </a:lnTo>
                  <a:lnTo>
                    <a:pt x="12" y="56"/>
                  </a:lnTo>
                  <a:lnTo>
                    <a:pt x="10" y="56"/>
                  </a:lnTo>
                  <a:lnTo>
                    <a:pt x="9" y="56"/>
                  </a:lnTo>
                  <a:lnTo>
                    <a:pt x="7" y="56"/>
                  </a:lnTo>
                  <a:lnTo>
                    <a:pt x="6" y="56"/>
                  </a:lnTo>
                  <a:lnTo>
                    <a:pt x="5" y="56"/>
                  </a:lnTo>
                  <a:lnTo>
                    <a:pt x="4" y="55"/>
                  </a:lnTo>
                  <a:lnTo>
                    <a:pt x="3" y="54"/>
                  </a:lnTo>
                  <a:lnTo>
                    <a:pt x="2" y="54"/>
                  </a:lnTo>
                  <a:lnTo>
                    <a:pt x="2" y="53"/>
                  </a:lnTo>
                  <a:lnTo>
                    <a:pt x="2" y="53"/>
                  </a:lnTo>
                  <a:lnTo>
                    <a:pt x="0" y="4"/>
                  </a:lnTo>
                  <a:lnTo>
                    <a:pt x="0" y="4"/>
                  </a:lnTo>
                  <a:lnTo>
                    <a:pt x="0" y="3"/>
                  </a:lnTo>
                  <a:lnTo>
                    <a:pt x="1" y="2"/>
                  </a:lnTo>
                  <a:lnTo>
                    <a:pt x="2" y="1"/>
                  </a:lnTo>
                  <a:lnTo>
                    <a:pt x="4" y="1"/>
                  </a:lnTo>
                  <a:lnTo>
                    <a:pt x="5" y="0"/>
                  </a:lnTo>
                  <a:lnTo>
                    <a:pt x="7" y="0"/>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67721" name="Freeform 137"/>
            <p:cNvSpPr>
              <a:spLocks/>
            </p:cNvSpPr>
            <p:nvPr/>
          </p:nvSpPr>
          <p:spPr bwMode="auto">
            <a:xfrm>
              <a:off x="3274" y="2586"/>
              <a:ext cx="18" cy="18"/>
            </a:xfrm>
            <a:custGeom>
              <a:avLst/>
              <a:gdLst>
                <a:gd name="T0" fmla="*/ 0 w 18"/>
                <a:gd name="T1" fmla="*/ 9 h 18"/>
                <a:gd name="T2" fmla="*/ 0 w 18"/>
                <a:gd name="T3" fmla="*/ 7 h 18"/>
                <a:gd name="T4" fmla="*/ 0 w 18"/>
                <a:gd name="T5" fmla="*/ 5 h 18"/>
                <a:gd name="T6" fmla="*/ 1 w 18"/>
                <a:gd name="T7" fmla="*/ 4 h 18"/>
                <a:gd name="T8" fmla="*/ 2 w 18"/>
                <a:gd name="T9" fmla="*/ 2 h 18"/>
                <a:gd name="T10" fmla="*/ 4 w 18"/>
                <a:gd name="T11" fmla="*/ 1 h 18"/>
                <a:gd name="T12" fmla="*/ 5 w 18"/>
                <a:gd name="T13" fmla="*/ 0 h 18"/>
                <a:gd name="T14" fmla="*/ 7 w 18"/>
                <a:gd name="T15" fmla="*/ 0 h 18"/>
                <a:gd name="T16" fmla="*/ 9 w 18"/>
                <a:gd name="T17" fmla="*/ 0 h 18"/>
                <a:gd name="T18" fmla="*/ 11 w 18"/>
                <a:gd name="T19" fmla="*/ 0 h 18"/>
                <a:gd name="T20" fmla="*/ 12 w 18"/>
                <a:gd name="T21" fmla="*/ 0 h 18"/>
                <a:gd name="T22" fmla="*/ 14 w 18"/>
                <a:gd name="T23" fmla="*/ 1 h 18"/>
                <a:gd name="T24" fmla="*/ 15 w 18"/>
                <a:gd name="T25" fmla="*/ 2 h 18"/>
                <a:gd name="T26" fmla="*/ 16 w 18"/>
                <a:gd name="T27" fmla="*/ 4 h 18"/>
                <a:gd name="T28" fmla="*/ 17 w 18"/>
                <a:gd name="T29" fmla="*/ 5 h 18"/>
                <a:gd name="T30" fmla="*/ 18 w 18"/>
                <a:gd name="T31" fmla="*/ 7 h 18"/>
                <a:gd name="T32" fmla="*/ 18 w 18"/>
                <a:gd name="T33" fmla="*/ 9 h 18"/>
                <a:gd name="T34" fmla="*/ 18 w 18"/>
                <a:gd name="T35" fmla="*/ 11 h 18"/>
                <a:gd name="T36" fmla="*/ 17 w 18"/>
                <a:gd name="T37" fmla="*/ 13 h 18"/>
                <a:gd name="T38" fmla="*/ 16 w 18"/>
                <a:gd name="T39" fmla="*/ 14 h 18"/>
                <a:gd name="T40" fmla="*/ 15 w 18"/>
                <a:gd name="T41" fmla="*/ 15 h 18"/>
                <a:gd name="T42" fmla="*/ 14 w 18"/>
                <a:gd name="T43" fmla="*/ 16 h 18"/>
                <a:gd name="T44" fmla="*/ 12 w 18"/>
                <a:gd name="T45" fmla="*/ 17 h 18"/>
                <a:gd name="T46" fmla="*/ 11 w 18"/>
                <a:gd name="T47" fmla="*/ 18 h 18"/>
                <a:gd name="T48" fmla="*/ 9 w 18"/>
                <a:gd name="T49" fmla="*/ 18 h 18"/>
                <a:gd name="T50" fmla="*/ 7 w 18"/>
                <a:gd name="T51" fmla="*/ 18 h 18"/>
                <a:gd name="T52" fmla="*/ 5 w 18"/>
                <a:gd name="T53" fmla="*/ 17 h 18"/>
                <a:gd name="T54" fmla="*/ 4 w 18"/>
                <a:gd name="T55" fmla="*/ 16 h 18"/>
                <a:gd name="T56" fmla="*/ 2 w 18"/>
                <a:gd name="T57" fmla="*/ 15 h 18"/>
                <a:gd name="T58" fmla="*/ 1 w 18"/>
                <a:gd name="T59" fmla="*/ 14 h 18"/>
                <a:gd name="T60" fmla="*/ 0 w 18"/>
                <a:gd name="T61" fmla="*/ 13 h 18"/>
                <a:gd name="T62" fmla="*/ 0 w 18"/>
                <a:gd name="T63" fmla="*/ 11 h 18"/>
                <a:gd name="T64" fmla="*/ 0 w 18"/>
                <a:gd name="T65" fmla="*/ 9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8" h="18">
                  <a:moveTo>
                    <a:pt x="0" y="9"/>
                  </a:moveTo>
                  <a:lnTo>
                    <a:pt x="0" y="7"/>
                  </a:lnTo>
                  <a:lnTo>
                    <a:pt x="0" y="5"/>
                  </a:lnTo>
                  <a:lnTo>
                    <a:pt x="1" y="4"/>
                  </a:lnTo>
                  <a:lnTo>
                    <a:pt x="2" y="2"/>
                  </a:lnTo>
                  <a:lnTo>
                    <a:pt x="4" y="1"/>
                  </a:lnTo>
                  <a:lnTo>
                    <a:pt x="5" y="0"/>
                  </a:lnTo>
                  <a:lnTo>
                    <a:pt x="7" y="0"/>
                  </a:lnTo>
                  <a:lnTo>
                    <a:pt x="9" y="0"/>
                  </a:lnTo>
                  <a:lnTo>
                    <a:pt x="11" y="0"/>
                  </a:lnTo>
                  <a:lnTo>
                    <a:pt x="12" y="0"/>
                  </a:lnTo>
                  <a:lnTo>
                    <a:pt x="14" y="1"/>
                  </a:lnTo>
                  <a:lnTo>
                    <a:pt x="15" y="2"/>
                  </a:lnTo>
                  <a:lnTo>
                    <a:pt x="16" y="4"/>
                  </a:lnTo>
                  <a:lnTo>
                    <a:pt x="17" y="5"/>
                  </a:lnTo>
                  <a:lnTo>
                    <a:pt x="18" y="7"/>
                  </a:lnTo>
                  <a:lnTo>
                    <a:pt x="18" y="9"/>
                  </a:lnTo>
                  <a:lnTo>
                    <a:pt x="18" y="11"/>
                  </a:lnTo>
                  <a:lnTo>
                    <a:pt x="17" y="13"/>
                  </a:lnTo>
                  <a:lnTo>
                    <a:pt x="16" y="14"/>
                  </a:lnTo>
                  <a:lnTo>
                    <a:pt x="15" y="15"/>
                  </a:lnTo>
                  <a:lnTo>
                    <a:pt x="14" y="16"/>
                  </a:lnTo>
                  <a:lnTo>
                    <a:pt x="12" y="17"/>
                  </a:lnTo>
                  <a:lnTo>
                    <a:pt x="11" y="18"/>
                  </a:lnTo>
                  <a:lnTo>
                    <a:pt x="9" y="18"/>
                  </a:lnTo>
                  <a:lnTo>
                    <a:pt x="7" y="18"/>
                  </a:lnTo>
                  <a:lnTo>
                    <a:pt x="5" y="17"/>
                  </a:lnTo>
                  <a:lnTo>
                    <a:pt x="4" y="16"/>
                  </a:lnTo>
                  <a:lnTo>
                    <a:pt x="2" y="15"/>
                  </a:lnTo>
                  <a:lnTo>
                    <a:pt x="1" y="14"/>
                  </a:lnTo>
                  <a:lnTo>
                    <a:pt x="0" y="13"/>
                  </a:lnTo>
                  <a:lnTo>
                    <a:pt x="0" y="11"/>
                  </a:lnTo>
                  <a:lnTo>
                    <a:pt x="0"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67722" name="Rectangle 138"/>
          <p:cNvSpPr>
            <a:spLocks noChangeArrowheads="1"/>
          </p:cNvSpPr>
          <p:nvPr/>
        </p:nvSpPr>
        <p:spPr bwMode="auto">
          <a:xfrm>
            <a:off x="2030413" y="4052888"/>
            <a:ext cx="827087" cy="122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800">
                <a:solidFill>
                  <a:srgbClr val="FF0000"/>
                </a:solidFill>
                <a:latin typeface="ＭＳ Ｐゴシック" panose="020B0600070205080204" pitchFamily="50" charset="-128"/>
              </a:rPr>
              <a:t>ガラス破損・飛散！</a:t>
            </a:r>
            <a:endParaRPr lang="ja-JP" altLang="en-US" sz="1800"/>
          </a:p>
        </p:txBody>
      </p:sp>
      <p:sp>
        <p:nvSpPr>
          <p:cNvPr id="67723" name="Text Box 139"/>
          <p:cNvSpPr txBox="1">
            <a:spLocks noChangeArrowheads="1"/>
          </p:cNvSpPr>
          <p:nvPr/>
        </p:nvSpPr>
        <p:spPr bwMode="auto">
          <a:xfrm>
            <a:off x="5702300" y="3044825"/>
            <a:ext cx="246063" cy="865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algn="ctr">
              <a:lnSpc>
                <a:spcPct val="50000"/>
              </a:lnSpc>
              <a:spcBef>
                <a:spcPct val="50000"/>
              </a:spcBef>
            </a:pPr>
            <a:r>
              <a:rPr lang="ja-JP" altLang="en-US" sz="800">
                <a:ea typeface="HG丸ｺﾞｼｯｸM-PRO" panose="020F0600000000000000" pitchFamily="50" charset="-128"/>
              </a:rPr>
              <a:t>豆　腐</a:t>
            </a:r>
          </a:p>
        </p:txBody>
      </p:sp>
      <p:sp>
        <p:nvSpPr>
          <p:cNvPr id="67724" name="Rectangle 140"/>
          <p:cNvSpPr>
            <a:spLocks noChangeArrowheads="1"/>
          </p:cNvSpPr>
          <p:nvPr/>
        </p:nvSpPr>
        <p:spPr bwMode="auto">
          <a:xfrm>
            <a:off x="3370263" y="2973388"/>
            <a:ext cx="649287" cy="122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ja-JP" altLang="en-US" sz="800">
                <a:ea typeface="HG丸ｺﾞｼｯｸM-PRO" panose="020F0600000000000000" pitchFamily="50" charset="-128"/>
              </a:rPr>
              <a:t>肉</a:t>
            </a:r>
          </a:p>
        </p:txBody>
      </p:sp>
      <p:sp>
        <p:nvSpPr>
          <p:cNvPr id="67725" name="Rectangle 141"/>
          <p:cNvSpPr>
            <a:spLocks noChangeArrowheads="1"/>
          </p:cNvSpPr>
          <p:nvPr/>
        </p:nvSpPr>
        <p:spPr bwMode="auto">
          <a:xfrm>
            <a:off x="5053013" y="2973388"/>
            <a:ext cx="649287" cy="122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ja-JP" altLang="en-US" sz="800">
                <a:ea typeface="HG丸ｺﾞｼｯｸM-PRO" panose="020F0600000000000000" pitchFamily="50" charset="-128"/>
              </a:rPr>
              <a:t>魚</a:t>
            </a:r>
          </a:p>
        </p:txBody>
      </p:sp>
      <p:sp>
        <p:nvSpPr>
          <p:cNvPr id="67726" name="Rectangle 142"/>
          <p:cNvSpPr>
            <a:spLocks noChangeArrowheads="1"/>
          </p:cNvSpPr>
          <p:nvPr/>
        </p:nvSpPr>
        <p:spPr bwMode="auto">
          <a:xfrm>
            <a:off x="3254375" y="4702175"/>
            <a:ext cx="1152525" cy="12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ja-JP" altLang="en-US" sz="800">
                <a:ea typeface="HG丸ｺﾞｼｯｸM-PRO" panose="020F0600000000000000" pitchFamily="50" charset="-128"/>
              </a:rPr>
              <a:t>レジ　</a:t>
            </a:r>
            <a:r>
              <a:rPr lang="en-US" altLang="ja-JP" sz="800">
                <a:ea typeface="HG丸ｺﾞｼｯｸM-PRO" panose="020F0600000000000000" pitchFamily="50" charset="-128"/>
              </a:rPr>
              <a:t>1</a:t>
            </a:r>
            <a:r>
              <a:rPr lang="ja-JP" altLang="en-US" sz="800">
                <a:ea typeface="HG丸ｺﾞｼｯｸM-PRO" panose="020F0600000000000000" pitchFamily="50" charset="-128"/>
              </a:rPr>
              <a:t>号機～５号機</a:t>
            </a:r>
          </a:p>
        </p:txBody>
      </p:sp>
      <p:sp>
        <p:nvSpPr>
          <p:cNvPr id="67727" name="Text Box 143"/>
          <p:cNvSpPr txBox="1">
            <a:spLocks noChangeArrowheads="1"/>
          </p:cNvSpPr>
          <p:nvPr/>
        </p:nvSpPr>
        <p:spPr bwMode="auto">
          <a:xfrm>
            <a:off x="806450" y="3405188"/>
            <a:ext cx="246063" cy="865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algn="ctr">
              <a:lnSpc>
                <a:spcPct val="50000"/>
              </a:lnSpc>
              <a:spcBef>
                <a:spcPct val="50000"/>
              </a:spcBef>
            </a:pPr>
            <a:r>
              <a:rPr lang="ja-JP" altLang="en-US" sz="800">
                <a:ea typeface="HG丸ｺﾞｼｯｸM-PRO" panose="020F0600000000000000" pitchFamily="50" charset="-128"/>
              </a:rPr>
              <a:t>駐　車　場</a:t>
            </a:r>
          </a:p>
        </p:txBody>
      </p:sp>
      <p:grpSp>
        <p:nvGrpSpPr>
          <p:cNvPr id="67728" name="Group 144"/>
          <p:cNvGrpSpPr>
            <a:grpSpLocks/>
          </p:cNvGrpSpPr>
          <p:nvPr/>
        </p:nvGrpSpPr>
        <p:grpSpPr bwMode="auto">
          <a:xfrm>
            <a:off x="3182938" y="3756025"/>
            <a:ext cx="249237" cy="225425"/>
            <a:chOff x="1525" y="2426"/>
            <a:chExt cx="157" cy="142"/>
          </a:xfrm>
        </p:grpSpPr>
        <p:sp>
          <p:nvSpPr>
            <p:cNvPr id="67729" name="Rectangle 145"/>
            <p:cNvSpPr>
              <a:spLocks noChangeArrowheads="1"/>
            </p:cNvSpPr>
            <p:nvPr/>
          </p:nvSpPr>
          <p:spPr bwMode="auto">
            <a:xfrm>
              <a:off x="1525" y="2426"/>
              <a:ext cx="157" cy="142"/>
            </a:xfrm>
            <a:prstGeom prst="rect">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67730" name="Freeform 146"/>
            <p:cNvSpPr>
              <a:spLocks/>
            </p:cNvSpPr>
            <p:nvPr/>
          </p:nvSpPr>
          <p:spPr bwMode="auto">
            <a:xfrm>
              <a:off x="1541" y="2483"/>
              <a:ext cx="100" cy="79"/>
            </a:xfrm>
            <a:custGeom>
              <a:avLst/>
              <a:gdLst>
                <a:gd name="T0" fmla="*/ 23 w 100"/>
                <a:gd name="T1" fmla="*/ 0 h 79"/>
                <a:gd name="T2" fmla="*/ 0 w 100"/>
                <a:gd name="T3" fmla="*/ 42 h 79"/>
                <a:gd name="T4" fmla="*/ 77 w 100"/>
                <a:gd name="T5" fmla="*/ 79 h 79"/>
                <a:gd name="T6" fmla="*/ 100 w 100"/>
                <a:gd name="T7" fmla="*/ 38 h 79"/>
                <a:gd name="T8" fmla="*/ 23 w 100"/>
                <a:gd name="T9" fmla="*/ 0 h 79"/>
              </a:gdLst>
              <a:ahLst/>
              <a:cxnLst>
                <a:cxn ang="0">
                  <a:pos x="T0" y="T1"/>
                </a:cxn>
                <a:cxn ang="0">
                  <a:pos x="T2" y="T3"/>
                </a:cxn>
                <a:cxn ang="0">
                  <a:pos x="T4" y="T5"/>
                </a:cxn>
                <a:cxn ang="0">
                  <a:pos x="T6" y="T7"/>
                </a:cxn>
                <a:cxn ang="0">
                  <a:pos x="T8" y="T9"/>
                </a:cxn>
              </a:cxnLst>
              <a:rect l="0" t="0" r="r" b="b"/>
              <a:pathLst>
                <a:path w="100" h="79">
                  <a:moveTo>
                    <a:pt x="23" y="0"/>
                  </a:moveTo>
                  <a:lnTo>
                    <a:pt x="0" y="42"/>
                  </a:lnTo>
                  <a:lnTo>
                    <a:pt x="77" y="79"/>
                  </a:lnTo>
                  <a:lnTo>
                    <a:pt x="100" y="38"/>
                  </a:lnTo>
                  <a:lnTo>
                    <a:pt x="2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67731" name="Line 147"/>
            <p:cNvSpPr>
              <a:spLocks noChangeShapeType="1"/>
            </p:cNvSpPr>
            <p:nvPr/>
          </p:nvSpPr>
          <p:spPr bwMode="auto">
            <a:xfrm>
              <a:off x="1604" y="2441"/>
              <a:ext cx="1" cy="5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7732" name="Line 148"/>
            <p:cNvSpPr>
              <a:spLocks noChangeShapeType="1"/>
            </p:cNvSpPr>
            <p:nvPr/>
          </p:nvSpPr>
          <p:spPr bwMode="auto">
            <a:xfrm>
              <a:off x="1620" y="2452"/>
              <a:ext cx="1" cy="50"/>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7733" name="Line 149"/>
            <p:cNvSpPr>
              <a:spLocks noChangeShapeType="1"/>
            </p:cNvSpPr>
            <p:nvPr/>
          </p:nvSpPr>
          <p:spPr bwMode="auto">
            <a:xfrm>
              <a:off x="1588" y="2431"/>
              <a:ext cx="1" cy="5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7734" name="Rectangle 150"/>
            <p:cNvSpPr>
              <a:spLocks noChangeArrowheads="1"/>
            </p:cNvSpPr>
            <p:nvPr/>
          </p:nvSpPr>
          <p:spPr bwMode="auto">
            <a:xfrm>
              <a:off x="1525" y="2426"/>
              <a:ext cx="157" cy="142"/>
            </a:xfrm>
            <a:prstGeom prst="rect">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67735" name="Freeform 151"/>
            <p:cNvSpPr>
              <a:spLocks/>
            </p:cNvSpPr>
            <p:nvPr/>
          </p:nvSpPr>
          <p:spPr bwMode="auto">
            <a:xfrm>
              <a:off x="1541" y="2483"/>
              <a:ext cx="100" cy="79"/>
            </a:xfrm>
            <a:custGeom>
              <a:avLst/>
              <a:gdLst>
                <a:gd name="T0" fmla="*/ 23 w 100"/>
                <a:gd name="T1" fmla="*/ 0 h 79"/>
                <a:gd name="T2" fmla="*/ 0 w 100"/>
                <a:gd name="T3" fmla="*/ 42 h 79"/>
                <a:gd name="T4" fmla="*/ 77 w 100"/>
                <a:gd name="T5" fmla="*/ 79 h 79"/>
                <a:gd name="T6" fmla="*/ 100 w 100"/>
                <a:gd name="T7" fmla="*/ 38 h 79"/>
                <a:gd name="T8" fmla="*/ 23 w 100"/>
                <a:gd name="T9" fmla="*/ 0 h 79"/>
              </a:gdLst>
              <a:ahLst/>
              <a:cxnLst>
                <a:cxn ang="0">
                  <a:pos x="T0" y="T1"/>
                </a:cxn>
                <a:cxn ang="0">
                  <a:pos x="T2" y="T3"/>
                </a:cxn>
                <a:cxn ang="0">
                  <a:pos x="T4" y="T5"/>
                </a:cxn>
                <a:cxn ang="0">
                  <a:pos x="T6" y="T7"/>
                </a:cxn>
                <a:cxn ang="0">
                  <a:pos x="T8" y="T9"/>
                </a:cxn>
              </a:cxnLst>
              <a:rect l="0" t="0" r="r" b="b"/>
              <a:pathLst>
                <a:path w="100" h="79">
                  <a:moveTo>
                    <a:pt x="23" y="0"/>
                  </a:moveTo>
                  <a:lnTo>
                    <a:pt x="0" y="42"/>
                  </a:lnTo>
                  <a:lnTo>
                    <a:pt x="77" y="79"/>
                  </a:lnTo>
                  <a:lnTo>
                    <a:pt x="100" y="38"/>
                  </a:lnTo>
                  <a:lnTo>
                    <a:pt x="2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67736" name="Line 152"/>
            <p:cNvSpPr>
              <a:spLocks noChangeShapeType="1"/>
            </p:cNvSpPr>
            <p:nvPr/>
          </p:nvSpPr>
          <p:spPr bwMode="auto">
            <a:xfrm>
              <a:off x="1604" y="2441"/>
              <a:ext cx="1" cy="5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7737" name="Line 153"/>
            <p:cNvSpPr>
              <a:spLocks noChangeShapeType="1"/>
            </p:cNvSpPr>
            <p:nvPr/>
          </p:nvSpPr>
          <p:spPr bwMode="auto">
            <a:xfrm>
              <a:off x="1620" y="2452"/>
              <a:ext cx="1" cy="50"/>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7738" name="Line 154"/>
            <p:cNvSpPr>
              <a:spLocks noChangeShapeType="1"/>
            </p:cNvSpPr>
            <p:nvPr/>
          </p:nvSpPr>
          <p:spPr bwMode="auto">
            <a:xfrm>
              <a:off x="1588" y="2431"/>
              <a:ext cx="1" cy="51"/>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ja-JP" altLang="en-US"/>
            </a:p>
          </p:txBody>
        </p:sp>
      </p:grpSp>
      <p:sp>
        <p:nvSpPr>
          <p:cNvPr id="67739" name="Rectangle 155"/>
          <p:cNvSpPr>
            <a:spLocks noChangeArrowheads="1"/>
          </p:cNvSpPr>
          <p:nvPr/>
        </p:nvSpPr>
        <p:spPr bwMode="auto">
          <a:xfrm>
            <a:off x="3459163" y="3800475"/>
            <a:ext cx="1004887" cy="12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800">
                <a:solidFill>
                  <a:srgbClr val="FF6600"/>
                </a:solidFill>
                <a:latin typeface="ＭＳ Ｐゴシック" panose="020B0600070205080204" pitchFamily="50" charset="-128"/>
              </a:rPr>
              <a:t>転倒・落下・棚挟まれ！</a:t>
            </a:r>
            <a:endParaRPr lang="ja-JP" altLang="en-US" sz="1800"/>
          </a:p>
        </p:txBody>
      </p:sp>
      <p:pic>
        <p:nvPicPr>
          <p:cNvPr id="67740" name="Picture 15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17688" y="5526088"/>
            <a:ext cx="4286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7741" name="Picture 15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73675" y="5526088"/>
            <a:ext cx="4286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7742" name="Rectangle 158"/>
          <p:cNvSpPr>
            <a:spLocks noChangeArrowheads="1"/>
          </p:cNvSpPr>
          <p:nvPr/>
        </p:nvSpPr>
        <p:spPr bwMode="auto">
          <a:xfrm>
            <a:off x="3468688" y="5227638"/>
            <a:ext cx="649287" cy="122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ja-JP" altLang="en-US" sz="800">
                <a:ea typeface="HG丸ｺﾞｼｯｸM-PRO" panose="020F0600000000000000" pitchFamily="50" charset="-128"/>
              </a:rPr>
              <a:t>作業台</a:t>
            </a:r>
          </a:p>
        </p:txBody>
      </p:sp>
      <p:sp>
        <p:nvSpPr>
          <p:cNvPr id="67743" name="Text Box 159"/>
          <p:cNvSpPr txBox="1">
            <a:spLocks noChangeArrowheads="1"/>
          </p:cNvSpPr>
          <p:nvPr/>
        </p:nvSpPr>
        <p:spPr bwMode="auto">
          <a:xfrm>
            <a:off x="1281113" y="4268788"/>
            <a:ext cx="246062" cy="865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algn="ctr">
              <a:lnSpc>
                <a:spcPct val="50000"/>
              </a:lnSpc>
              <a:spcBef>
                <a:spcPct val="50000"/>
              </a:spcBef>
            </a:pPr>
            <a:r>
              <a:rPr lang="ja-JP" altLang="en-US" sz="800">
                <a:ea typeface="HG丸ｺﾞｼｯｸM-PRO" panose="020F0600000000000000" pitchFamily="50" charset="-128"/>
              </a:rPr>
              <a:t>事務所</a:t>
            </a:r>
          </a:p>
        </p:txBody>
      </p:sp>
      <p:sp>
        <p:nvSpPr>
          <p:cNvPr id="67744" name="Freeform 160"/>
          <p:cNvSpPr>
            <a:spLocks/>
          </p:cNvSpPr>
          <p:nvPr/>
        </p:nvSpPr>
        <p:spPr bwMode="auto">
          <a:xfrm>
            <a:off x="1238250" y="2613025"/>
            <a:ext cx="4752975" cy="1368425"/>
          </a:xfrm>
          <a:custGeom>
            <a:avLst/>
            <a:gdLst>
              <a:gd name="T0" fmla="*/ 0 w 2994"/>
              <a:gd name="T1" fmla="*/ 862 h 862"/>
              <a:gd name="T2" fmla="*/ 0 w 2994"/>
              <a:gd name="T3" fmla="*/ 0 h 862"/>
              <a:gd name="T4" fmla="*/ 2994 w 2994"/>
              <a:gd name="T5" fmla="*/ 0 h 862"/>
              <a:gd name="T6" fmla="*/ 2994 w 2994"/>
              <a:gd name="T7" fmla="*/ 182 h 862"/>
              <a:gd name="T8" fmla="*/ 227 w 2994"/>
              <a:gd name="T9" fmla="*/ 182 h 862"/>
              <a:gd name="T10" fmla="*/ 227 w 2994"/>
              <a:gd name="T11" fmla="*/ 862 h 862"/>
              <a:gd name="T12" fmla="*/ 0 w 2994"/>
              <a:gd name="T13" fmla="*/ 862 h 862"/>
            </a:gdLst>
            <a:ahLst/>
            <a:cxnLst>
              <a:cxn ang="0">
                <a:pos x="T0" y="T1"/>
              </a:cxn>
              <a:cxn ang="0">
                <a:pos x="T2" y="T3"/>
              </a:cxn>
              <a:cxn ang="0">
                <a:pos x="T4" y="T5"/>
              </a:cxn>
              <a:cxn ang="0">
                <a:pos x="T6" y="T7"/>
              </a:cxn>
              <a:cxn ang="0">
                <a:pos x="T8" y="T9"/>
              </a:cxn>
              <a:cxn ang="0">
                <a:pos x="T10" y="T11"/>
              </a:cxn>
              <a:cxn ang="0">
                <a:pos x="T12" y="T13"/>
              </a:cxn>
            </a:cxnLst>
            <a:rect l="0" t="0" r="r" b="b"/>
            <a:pathLst>
              <a:path w="2994" h="862">
                <a:moveTo>
                  <a:pt x="0" y="862"/>
                </a:moveTo>
                <a:lnTo>
                  <a:pt x="0" y="0"/>
                </a:lnTo>
                <a:lnTo>
                  <a:pt x="2994" y="0"/>
                </a:lnTo>
                <a:lnTo>
                  <a:pt x="2994" y="182"/>
                </a:lnTo>
                <a:lnTo>
                  <a:pt x="227" y="182"/>
                </a:lnTo>
                <a:lnTo>
                  <a:pt x="227" y="862"/>
                </a:lnTo>
                <a:lnTo>
                  <a:pt x="0" y="862"/>
                </a:lnTo>
                <a:close/>
              </a:path>
            </a:pathLst>
          </a:custGeom>
          <a:solidFill>
            <a:srgbClr val="FFCCFF">
              <a:alpha val="50000"/>
            </a:srgbClr>
          </a:solidFill>
          <a:ln w="9525">
            <a:solidFill>
              <a:srgbClr val="FFCC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7745" name="Rectangle 161"/>
          <p:cNvSpPr>
            <a:spLocks noChangeArrowheads="1"/>
          </p:cNvSpPr>
          <p:nvPr/>
        </p:nvSpPr>
        <p:spPr bwMode="auto">
          <a:xfrm>
            <a:off x="2390775" y="2684463"/>
            <a:ext cx="2016125" cy="122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ja-JP" altLang="en-US" sz="800">
                <a:ea typeface="HG丸ｺﾞｼｯｸM-PRO" panose="020F0600000000000000" pitchFamily="50" charset="-128"/>
              </a:rPr>
              <a:t>在庫スペース・備品置場</a:t>
            </a:r>
          </a:p>
        </p:txBody>
      </p:sp>
      <p:sp>
        <p:nvSpPr>
          <p:cNvPr id="67746" name="Freeform 162"/>
          <p:cNvSpPr>
            <a:spLocks/>
          </p:cNvSpPr>
          <p:nvPr/>
        </p:nvSpPr>
        <p:spPr bwMode="auto">
          <a:xfrm>
            <a:off x="2101850" y="3260725"/>
            <a:ext cx="3314700" cy="2160588"/>
          </a:xfrm>
          <a:custGeom>
            <a:avLst/>
            <a:gdLst>
              <a:gd name="T0" fmla="*/ 0 w 2088"/>
              <a:gd name="T1" fmla="*/ 318 h 1361"/>
              <a:gd name="T2" fmla="*/ 0 w 2088"/>
              <a:gd name="T3" fmla="*/ 0 h 1361"/>
              <a:gd name="T4" fmla="*/ 2088 w 2088"/>
              <a:gd name="T5" fmla="*/ 3 h 1361"/>
              <a:gd name="T6" fmla="*/ 2087 w 2088"/>
              <a:gd name="T7" fmla="*/ 1361 h 1361"/>
            </a:gdLst>
            <a:ahLst/>
            <a:cxnLst>
              <a:cxn ang="0">
                <a:pos x="T0" y="T1"/>
              </a:cxn>
              <a:cxn ang="0">
                <a:pos x="T2" y="T3"/>
              </a:cxn>
              <a:cxn ang="0">
                <a:pos x="T4" y="T5"/>
              </a:cxn>
              <a:cxn ang="0">
                <a:pos x="T6" y="T7"/>
              </a:cxn>
            </a:cxnLst>
            <a:rect l="0" t="0" r="r" b="b"/>
            <a:pathLst>
              <a:path w="2088" h="1361">
                <a:moveTo>
                  <a:pt x="0" y="318"/>
                </a:moveTo>
                <a:lnTo>
                  <a:pt x="0" y="0"/>
                </a:lnTo>
                <a:lnTo>
                  <a:pt x="2088" y="3"/>
                </a:lnTo>
                <a:lnTo>
                  <a:pt x="2087" y="1361"/>
                </a:lnTo>
              </a:path>
            </a:pathLst>
          </a:custGeom>
          <a:noFill/>
          <a:ln w="28575" cmpd="sng">
            <a:solidFill>
              <a:schemeClr val="hlink"/>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7747" name="Line 163"/>
          <p:cNvSpPr>
            <a:spLocks noChangeShapeType="1"/>
          </p:cNvSpPr>
          <p:nvPr/>
        </p:nvSpPr>
        <p:spPr bwMode="auto">
          <a:xfrm>
            <a:off x="2030413" y="4341813"/>
            <a:ext cx="0" cy="1079500"/>
          </a:xfrm>
          <a:prstGeom prst="line">
            <a:avLst/>
          </a:prstGeom>
          <a:noFill/>
          <a:ln w="2857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7748" name="Line 164"/>
          <p:cNvSpPr>
            <a:spLocks noChangeShapeType="1"/>
          </p:cNvSpPr>
          <p:nvPr/>
        </p:nvSpPr>
        <p:spPr bwMode="auto">
          <a:xfrm flipV="1">
            <a:off x="2862263" y="3260725"/>
            <a:ext cx="0" cy="360363"/>
          </a:xfrm>
          <a:prstGeom prst="line">
            <a:avLst/>
          </a:prstGeom>
          <a:noFill/>
          <a:ln w="2857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7749" name="Line 165"/>
          <p:cNvSpPr>
            <a:spLocks noChangeShapeType="1"/>
          </p:cNvSpPr>
          <p:nvPr/>
        </p:nvSpPr>
        <p:spPr bwMode="auto">
          <a:xfrm flipV="1">
            <a:off x="3470275" y="3260725"/>
            <a:ext cx="0" cy="360363"/>
          </a:xfrm>
          <a:prstGeom prst="line">
            <a:avLst/>
          </a:prstGeom>
          <a:noFill/>
          <a:ln w="2857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7750" name="Line 166"/>
          <p:cNvSpPr>
            <a:spLocks noChangeShapeType="1"/>
          </p:cNvSpPr>
          <p:nvPr/>
        </p:nvSpPr>
        <p:spPr bwMode="auto">
          <a:xfrm flipV="1">
            <a:off x="4046538" y="3260725"/>
            <a:ext cx="0" cy="360363"/>
          </a:xfrm>
          <a:prstGeom prst="line">
            <a:avLst/>
          </a:prstGeom>
          <a:noFill/>
          <a:ln w="2857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7751" name="Line 167"/>
          <p:cNvSpPr>
            <a:spLocks noChangeShapeType="1"/>
          </p:cNvSpPr>
          <p:nvPr/>
        </p:nvSpPr>
        <p:spPr bwMode="auto">
          <a:xfrm flipV="1">
            <a:off x="4622800" y="3260725"/>
            <a:ext cx="0" cy="360363"/>
          </a:xfrm>
          <a:prstGeom prst="line">
            <a:avLst/>
          </a:prstGeom>
          <a:noFill/>
          <a:ln w="2857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7752" name="Line 168"/>
          <p:cNvSpPr>
            <a:spLocks noChangeShapeType="1"/>
          </p:cNvSpPr>
          <p:nvPr/>
        </p:nvSpPr>
        <p:spPr bwMode="auto">
          <a:xfrm>
            <a:off x="2030413" y="4538663"/>
            <a:ext cx="1512887" cy="0"/>
          </a:xfrm>
          <a:prstGeom prst="line">
            <a:avLst/>
          </a:prstGeom>
          <a:noFill/>
          <a:ln w="2857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7753" name="Line 169"/>
          <p:cNvSpPr>
            <a:spLocks noChangeShapeType="1"/>
          </p:cNvSpPr>
          <p:nvPr/>
        </p:nvSpPr>
        <p:spPr bwMode="auto">
          <a:xfrm>
            <a:off x="2030413" y="5060950"/>
            <a:ext cx="1512887" cy="0"/>
          </a:xfrm>
          <a:prstGeom prst="line">
            <a:avLst/>
          </a:prstGeom>
          <a:noFill/>
          <a:ln w="2857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7754" name="Line 170"/>
          <p:cNvSpPr>
            <a:spLocks noChangeShapeType="1"/>
          </p:cNvSpPr>
          <p:nvPr/>
        </p:nvSpPr>
        <p:spPr bwMode="auto">
          <a:xfrm>
            <a:off x="3902075" y="5060950"/>
            <a:ext cx="1512888" cy="0"/>
          </a:xfrm>
          <a:prstGeom prst="line">
            <a:avLst/>
          </a:prstGeom>
          <a:noFill/>
          <a:ln w="2857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7755" name="Line 171"/>
          <p:cNvSpPr>
            <a:spLocks noChangeShapeType="1"/>
          </p:cNvSpPr>
          <p:nvPr/>
        </p:nvSpPr>
        <p:spPr bwMode="auto">
          <a:xfrm>
            <a:off x="3902075" y="4557713"/>
            <a:ext cx="1512888" cy="0"/>
          </a:xfrm>
          <a:prstGeom prst="line">
            <a:avLst/>
          </a:prstGeom>
          <a:noFill/>
          <a:ln w="2857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7756" name="Text Box 172"/>
          <p:cNvSpPr txBox="1">
            <a:spLocks noChangeArrowheads="1"/>
          </p:cNvSpPr>
          <p:nvPr/>
        </p:nvSpPr>
        <p:spPr bwMode="auto">
          <a:xfrm>
            <a:off x="5676900" y="3279775"/>
            <a:ext cx="215900" cy="531813"/>
          </a:xfrm>
          <a:prstGeom prst="rect">
            <a:avLst/>
          </a:prstGeom>
          <a:solidFill>
            <a:schemeClr val="bg1"/>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lIns="0" tIns="0" rIns="0" bIns="0"/>
          <a:lstStyle/>
          <a:p>
            <a:r>
              <a:rPr lang="ja-JP" altLang="en-US" sz="800">
                <a:ea typeface="HG丸ｺﾞｼｯｸM-PRO" panose="020F0600000000000000" pitchFamily="50" charset="-128"/>
              </a:rPr>
              <a:t>ねりもの</a:t>
            </a:r>
          </a:p>
        </p:txBody>
      </p:sp>
      <p:sp>
        <p:nvSpPr>
          <p:cNvPr id="67761" name="Text Box 177"/>
          <p:cNvSpPr txBox="1">
            <a:spLocks noChangeArrowheads="1"/>
          </p:cNvSpPr>
          <p:nvPr/>
        </p:nvSpPr>
        <p:spPr bwMode="auto">
          <a:xfrm>
            <a:off x="3429000" y="5816600"/>
            <a:ext cx="2951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6213" indent="-176213">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 typeface="HG丸ｺﾞｼｯｸM-PRO" panose="020F0600000000000000" pitchFamily="50" charset="-128"/>
              <a:buChar char="※"/>
            </a:pPr>
            <a:r>
              <a:rPr lang="ja-JP" altLang="en-US" sz="1000">
                <a:solidFill>
                  <a:srgbClr val="5F5F5F"/>
                </a:solidFill>
                <a:latin typeface="HG丸ｺﾞｼｯｸM-PRO" panose="020F0600000000000000" pitchFamily="50" charset="-128"/>
                <a:ea typeface="HG丸ｺﾞｼｯｸM-PRO" panose="020F0600000000000000" pitchFamily="50" charset="-128"/>
              </a:rPr>
              <a:t>この様式の大きさにかかわらず、できるだけ大きく張り出してください。</a:t>
            </a:r>
          </a:p>
        </p:txBody>
      </p:sp>
      <p:sp>
        <p:nvSpPr>
          <p:cNvPr id="67763" name="Text Box 179"/>
          <p:cNvSpPr txBox="1">
            <a:spLocks noChangeArrowheads="1"/>
          </p:cNvSpPr>
          <p:nvPr/>
        </p:nvSpPr>
        <p:spPr bwMode="auto">
          <a:xfrm>
            <a:off x="188913" y="6246813"/>
            <a:ext cx="6524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200">
                <a:latin typeface="HG丸ｺﾞｼｯｸM-PRO" panose="020F0600000000000000" pitchFamily="50" charset="-128"/>
                <a:ea typeface="HG丸ｺﾞｼｯｸM-PRO" panose="020F0600000000000000" pitchFamily="50" charset="-128"/>
              </a:rPr>
              <a:t>避難計画</a:t>
            </a:r>
          </a:p>
        </p:txBody>
      </p:sp>
      <p:graphicFrame>
        <p:nvGraphicFramePr>
          <p:cNvPr id="67764" name="Group 180"/>
          <p:cNvGraphicFramePr>
            <a:graphicFrameLocks noGrp="1"/>
          </p:cNvGraphicFramePr>
          <p:nvPr/>
        </p:nvGraphicFramePr>
        <p:xfrm>
          <a:off x="692150" y="7086600"/>
          <a:ext cx="5499100" cy="1697038"/>
        </p:xfrm>
        <a:graphic>
          <a:graphicData uri="http://schemas.openxmlformats.org/drawingml/2006/table">
            <a:tbl>
              <a:tblPr/>
              <a:tblGrid>
                <a:gridCol w="1755775">
                  <a:extLst>
                    <a:ext uri="{9D8B030D-6E8A-4147-A177-3AD203B41FA5}">
                      <a16:colId xmlns:a16="http://schemas.microsoft.com/office/drawing/2014/main" val="2648873087"/>
                    </a:ext>
                  </a:extLst>
                </a:gridCol>
                <a:gridCol w="3743325">
                  <a:extLst>
                    <a:ext uri="{9D8B030D-6E8A-4147-A177-3AD203B41FA5}">
                      <a16:colId xmlns:a16="http://schemas.microsoft.com/office/drawing/2014/main" val="780827390"/>
                    </a:ext>
                  </a:extLst>
                </a:gridCol>
              </a:tblGrid>
              <a:tr h="3238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店舗名</a:t>
                      </a:r>
                    </a:p>
                  </a:txBody>
                  <a:tcPr marL="54000" marR="54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本店</a:t>
                      </a:r>
                    </a:p>
                  </a:txBody>
                  <a:tcPr marL="54000" marR="54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65030230"/>
                  </a:ext>
                </a:extLst>
              </a:tr>
              <a:tr h="3238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Arial" panose="020B0604020202020204" pitchFamily="34" charset="0"/>
                          <a:ea typeface="HG丸ｺﾞｼｯｸM-PRO" panose="020F0600000000000000" pitchFamily="50" charset="-128"/>
                        </a:rPr>
                        <a:t>避難場所</a:t>
                      </a: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Arial" panose="020B0604020202020204" pitchFamily="34" charset="0"/>
                          <a:ea typeface="HG丸ｺﾞｼｯｸM-PRO" panose="020F0600000000000000" pitchFamily="50" charset="-128"/>
                        </a:rPr>
                        <a:t>（集合場所）</a:t>
                      </a:r>
                      <a:endPar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店舗脇駐車場</a:t>
                      </a:r>
                    </a:p>
                  </a:txBody>
                  <a:tcPr marL="54000" marR="54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48963555"/>
                  </a:ext>
                </a:extLst>
              </a:tr>
              <a:tr h="3333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Arial" panose="020B0604020202020204" pitchFamily="34" charset="0"/>
                          <a:ea typeface="HG丸ｺﾞｼｯｸM-PRO" panose="020F0600000000000000" pitchFamily="50" charset="-128"/>
                        </a:rPr>
                        <a:t>避難誘導責任者</a:t>
                      </a:r>
                      <a:br>
                        <a:rPr kumimoji="1" lang="ja-JP" altLang="en-US" sz="1000" b="0" i="0" u="none" strike="noStrike" cap="none" normalizeH="0" baseline="0" smtClean="0">
                          <a:ln>
                            <a:noFill/>
                          </a:ln>
                          <a:solidFill>
                            <a:srgbClr val="000000"/>
                          </a:solidFill>
                          <a:effectLst/>
                          <a:latin typeface="Arial" panose="020B0604020202020204" pitchFamily="34" charset="0"/>
                          <a:ea typeface="HG丸ｺﾞｼｯｸM-PRO" panose="020F0600000000000000" pitchFamily="50" charset="-128"/>
                        </a:rPr>
                      </a:br>
                      <a:r>
                        <a:rPr kumimoji="1" lang="ja-JP" altLang="en-US" sz="1000" b="0" i="0" u="none" strike="noStrike" cap="none" normalizeH="0" baseline="0" smtClean="0">
                          <a:ln>
                            <a:noFill/>
                          </a:ln>
                          <a:solidFill>
                            <a:srgbClr val="000000"/>
                          </a:solidFill>
                          <a:effectLst/>
                          <a:latin typeface="Arial" panose="020B0604020202020204" pitchFamily="34" charset="0"/>
                          <a:ea typeface="HG丸ｺﾞｼｯｸM-PRO" panose="020F0600000000000000" pitchFamily="50" charset="-128"/>
                        </a:rPr>
                        <a:t>（代理責任者）</a:t>
                      </a:r>
                      <a:endPar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愛勝　太郎</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rPr>
                        <a:t>（　　　　</a:t>
                      </a: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愛勝　花子</a:t>
                      </a:r>
                      <a:r>
                        <a:rPr kumimoji="1" lang="ja-JP" altLang="en-US" sz="1000" b="1"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rPr>
                        <a:t>　　　　）</a:t>
                      </a:r>
                    </a:p>
                  </a:txBody>
                  <a:tcPr marL="54000" marR="54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02280517"/>
                  </a:ext>
                </a:extLst>
              </a:tr>
              <a:tr h="5286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Arial" panose="020B0604020202020204" pitchFamily="34" charset="0"/>
                          <a:ea typeface="HG丸ｺﾞｼｯｸM-PRO" panose="020F0600000000000000" pitchFamily="50" charset="-128"/>
                        </a:rPr>
                        <a:t>避難誘導時の注意点</a:t>
                      </a:r>
                      <a:endPar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避難誘導責任者は、従業員等の避難者が必要に応じて危険エリアを通過せざるをえない場合には、十分注意するよう注意喚起をおこなうこと。</a:t>
                      </a:r>
                    </a:p>
                  </a:txBody>
                  <a:tcPr marL="54000" marR="54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4968706"/>
                  </a:ext>
                </a:extLst>
              </a:tr>
            </a:tbl>
          </a:graphicData>
        </a:graphic>
      </p:graphicFrame>
      <p:sp>
        <p:nvSpPr>
          <p:cNvPr id="67781" name="Text Box 197"/>
          <p:cNvSpPr txBox="1">
            <a:spLocks noChangeArrowheads="1"/>
          </p:cNvSpPr>
          <p:nvPr/>
        </p:nvSpPr>
        <p:spPr bwMode="auto">
          <a:xfrm>
            <a:off x="322263" y="6529388"/>
            <a:ext cx="6202362" cy="5492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marL="88900" indent="-889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Tx/>
              <a:buChar char="•"/>
            </a:pPr>
            <a:r>
              <a:rPr lang="ja-JP" altLang="en-US" sz="1000">
                <a:solidFill>
                  <a:srgbClr val="808080"/>
                </a:solidFill>
                <a:latin typeface="HG丸ｺﾞｼｯｸM-PRO" panose="020F0600000000000000" pitchFamily="50" charset="-128"/>
                <a:ea typeface="HG丸ｺﾞｼｯｸM-PRO" panose="020F0600000000000000" pitchFamily="50" charset="-128"/>
              </a:rPr>
              <a:t>店舗内で火災や倒壊の危険がない場合は、店舗内にとどまる方が安全な場合があります。避難誘導責任者には臨機応変な対応が求められます。</a:t>
            </a:r>
          </a:p>
          <a:p>
            <a:endParaRPr lang="en-US" altLang="ja-JP" sz="1000">
              <a:solidFill>
                <a:srgbClr val="808080"/>
              </a:solidFill>
              <a:latin typeface="HG丸ｺﾞｼｯｸM-PRO" panose="020F0600000000000000" pitchFamily="50" charset="-128"/>
              <a:ea typeface="HG丸ｺﾞｼｯｸM-PRO" panose="020F0600000000000000" pitchFamily="50" charset="-128"/>
            </a:endParaRPr>
          </a:p>
        </p:txBody>
      </p:sp>
      <p:sp>
        <p:nvSpPr>
          <p:cNvPr id="67782" name="AutoShape 198"/>
          <p:cNvSpPr>
            <a:spLocks noChangeArrowheads="1"/>
          </p:cNvSpPr>
          <p:nvPr/>
        </p:nvSpPr>
        <p:spPr bwMode="auto">
          <a:xfrm>
            <a:off x="333375" y="8662988"/>
            <a:ext cx="1871663" cy="719137"/>
          </a:xfrm>
          <a:prstGeom prst="wedgeRectCallout">
            <a:avLst>
              <a:gd name="adj1" fmla="val 62468"/>
              <a:gd name="adj2" fmla="val -42495"/>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spcBef>
                <a:spcPct val="10000"/>
              </a:spcBef>
            </a:pPr>
            <a:r>
              <a:rPr lang="ja-JP" altLang="en-US" sz="1000">
                <a:solidFill>
                  <a:srgbClr val="003300"/>
                </a:solidFill>
                <a:ea typeface="HG丸ｺﾞｼｯｸM-PRO" panose="020F0600000000000000" pitchFamily="50" charset="-128"/>
              </a:rPr>
              <a:t>火災発生等により避難が必要な場合に備えて、避難場所、避難誘導を行う際の注意点を明確にしておきましょう。</a:t>
            </a:r>
          </a:p>
        </p:txBody>
      </p:sp>
      <p:sp>
        <p:nvSpPr>
          <p:cNvPr id="67784" name="AutoShape 200"/>
          <p:cNvSpPr>
            <a:spLocks noChangeArrowheads="1"/>
          </p:cNvSpPr>
          <p:nvPr/>
        </p:nvSpPr>
        <p:spPr bwMode="auto">
          <a:xfrm>
            <a:off x="1412875" y="5889625"/>
            <a:ext cx="1800225" cy="431800"/>
          </a:xfrm>
          <a:prstGeom prst="wedgeRectCallout">
            <a:avLst>
              <a:gd name="adj1" fmla="val 18079"/>
              <a:gd name="adj2" fmla="val -124264"/>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spcBef>
                <a:spcPct val="10000"/>
              </a:spcBef>
            </a:pPr>
            <a:r>
              <a:rPr lang="ja-JP" altLang="en-US" sz="1000">
                <a:solidFill>
                  <a:srgbClr val="003300"/>
                </a:solidFill>
                <a:ea typeface="HG丸ｺﾞｼｯｸM-PRO" panose="020F0600000000000000" pitchFamily="50" charset="-128"/>
              </a:rPr>
              <a:t>既に避難経路図等があれば、それを活用しましょう。</a:t>
            </a:r>
          </a:p>
        </p:txBody>
      </p:sp>
      <p:sp>
        <p:nvSpPr>
          <p:cNvPr id="67785" name="Text Box 201"/>
          <p:cNvSpPr txBox="1">
            <a:spLocks noChangeArrowheads="1"/>
          </p:cNvSpPr>
          <p:nvPr/>
        </p:nvSpPr>
        <p:spPr bwMode="auto">
          <a:xfrm>
            <a:off x="188913" y="703263"/>
            <a:ext cx="6524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200">
                <a:latin typeface="HG丸ｺﾞｼｯｸM-PRO" panose="020F0600000000000000" pitchFamily="50" charset="-128"/>
                <a:ea typeface="HG丸ｺﾞｼｯｸM-PRO" panose="020F0600000000000000" pitchFamily="50" charset="-128"/>
              </a:rPr>
              <a:t>避難経路図</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90" name="Rectangle 54"/>
          <p:cNvSpPr>
            <a:spLocks noChangeArrowheads="1"/>
          </p:cNvSpPr>
          <p:nvPr/>
        </p:nvSpPr>
        <p:spPr bwMode="auto">
          <a:xfrm>
            <a:off x="333375" y="200025"/>
            <a:ext cx="4824413" cy="269875"/>
          </a:xfrm>
          <a:prstGeom prst="rect">
            <a:avLst/>
          </a:prstGeom>
          <a:gradFill rotWithShape="1">
            <a:gsLst>
              <a:gs pos="0">
                <a:srgbClr val="DDDDDD"/>
              </a:gs>
              <a:gs pos="50000">
                <a:srgbClr val="DDDDDD">
                  <a:gamma/>
                  <a:tint val="0"/>
                  <a:invGamma/>
                </a:srgbClr>
              </a:gs>
              <a:gs pos="100000">
                <a:srgbClr val="DDDDDD"/>
              </a:gs>
            </a:gsLst>
            <a:lin ang="5400000" scaled="1"/>
          </a:gradFill>
          <a:ln>
            <a:noFill/>
          </a:ln>
          <a:effectLst/>
          <a:extLst>
            <a:ext uri="{91240B29-F687-4F45-9708-019B960494DF}">
              <a14:hiddenLine xmlns:a14="http://schemas.microsoft.com/office/drawing/2010/main" w="28575">
                <a:solidFill>
                  <a:srgbClr val="DDDDD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pic>
        <p:nvPicPr>
          <p:cNvPr id="116776" name="Picture 4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2150" y="2692400"/>
            <a:ext cx="5616575" cy="407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6742" name="Text Box 6"/>
          <p:cNvSpPr txBox="1">
            <a:spLocks noChangeArrowheads="1"/>
          </p:cNvSpPr>
          <p:nvPr/>
        </p:nvSpPr>
        <p:spPr bwMode="auto">
          <a:xfrm>
            <a:off x="241300" y="142875"/>
            <a:ext cx="20304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ea typeface="HG丸ｺﾞｼｯｸM-PRO" panose="020F0600000000000000" pitchFamily="50" charset="-128"/>
              </a:rPr>
              <a:t>【</a:t>
            </a:r>
            <a:r>
              <a:rPr lang="ja-JP" altLang="en-US" sz="1800">
                <a:ea typeface="HG丸ｺﾞｼｯｸM-PRO" panose="020F0600000000000000" pitchFamily="50" charset="-128"/>
              </a:rPr>
              <a:t>様式　②</a:t>
            </a:r>
            <a:r>
              <a:rPr lang="en-US" altLang="ja-JP" sz="1800">
                <a:ea typeface="HG丸ｺﾞｼｯｸM-PRO" panose="020F0600000000000000" pitchFamily="50" charset="-128"/>
              </a:rPr>
              <a:t>-</a:t>
            </a:r>
            <a:r>
              <a:rPr lang="en-US" altLang="ja-JP" sz="1800">
                <a:latin typeface="HG丸ｺﾞｼｯｸM-PRO" panose="020F0600000000000000" pitchFamily="50" charset="-128"/>
                <a:ea typeface="HG丸ｺﾞｼｯｸM-PRO" panose="020F0600000000000000" pitchFamily="50" charset="-128"/>
              </a:rPr>
              <a:t>2</a:t>
            </a:r>
            <a:r>
              <a:rPr lang="en-US" altLang="ja-JP" sz="1800">
                <a:ea typeface="HG丸ｺﾞｼｯｸM-PRO" panose="020F0600000000000000" pitchFamily="50" charset="-128"/>
              </a:rPr>
              <a:t>】</a:t>
            </a:r>
            <a:r>
              <a:rPr lang="ja-JP" altLang="en-US" sz="1800">
                <a:ea typeface="HG丸ｺﾞｼｯｸM-PRO" panose="020F0600000000000000" pitchFamily="50" charset="-128"/>
              </a:rPr>
              <a:t>　</a:t>
            </a:r>
          </a:p>
        </p:txBody>
      </p:sp>
      <p:sp>
        <p:nvSpPr>
          <p:cNvPr id="116743" name="Rectangle 7"/>
          <p:cNvSpPr>
            <a:spLocks noChangeArrowheads="1"/>
          </p:cNvSpPr>
          <p:nvPr/>
        </p:nvSpPr>
        <p:spPr bwMode="auto">
          <a:xfrm>
            <a:off x="404813" y="2649538"/>
            <a:ext cx="5995987" cy="41957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6744" name="Text Box 8"/>
          <p:cNvSpPr txBox="1">
            <a:spLocks noChangeArrowheads="1"/>
          </p:cNvSpPr>
          <p:nvPr/>
        </p:nvSpPr>
        <p:spPr bwMode="auto">
          <a:xfrm>
            <a:off x="188913" y="889000"/>
            <a:ext cx="6524625"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5725" indent="-8572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Tx/>
              <a:buChar char="•"/>
            </a:pPr>
            <a:r>
              <a:rPr lang="ja-JP" altLang="en-US" sz="1000">
                <a:solidFill>
                  <a:srgbClr val="808080"/>
                </a:solidFill>
                <a:ea typeface="HG丸ｺﾞｼｯｸM-PRO" panose="020F0600000000000000" pitchFamily="50" charset="-128"/>
              </a:rPr>
              <a:t>避難経路だけでなく、安全な避難のため、地域避難場所、危険物の保管場所や、消火栓、ＡＥＤの場所などを記載しておきましょう。</a:t>
            </a:r>
          </a:p>
          <a:p>
            <a:pPr>
              <a:buFontTx/>
              <a:buChar char="•"/>
            </a:pPr>
            <a:r>
              <a:rPr lang="ja-JP" altLang="en-US" sz="1000">
                <a:solidFill>
                  <a:srgbClr val="808080"/>
                </a:solidFill>
                <a:ea typeface="HG丸ｺﾞｼｯｸM-PRO" panose="020F0600000000000000" pitchFamily="50" charset="-128"/>
              </a:rPr>
              <a:t>この経路図は、店舗内や商店街の目に止まる場所に掲示板として設置しましょう。</a:t>
            </a:r>
          </a:p>
          <a:p>
            <a:pPr>
              <a:buFontTx/>
              <a:buChar char="•"/>
            </a:pPr>
            <a:r>
              <a:rPr lang="ja-JP" altLang="en-US" sz="1000">
                <a:solidFill>
                  <a:srgbClr val="808080"/>
                </a:solidFill>
                <a:ea typeface="HG丸ｺﾞｼｯｸM-PRO" panose="020F0600000000000000" pitchFamily="50" charset="-128"/>
              </a:rPr>
              <a:t>なお、お店に火災や倒壊の危険がない場合は、店内にとどまる方が安全な場合があります。避難誘導者の臨機応変な対応が望まれます。</a:t>
            </a:r>
          </a:p>
          <a:p>
            <a:endParaRPr lang="ja-JP" altLang="en-US" sz="1000">
              <a:solidFill>
                <a:srgbClr val="808080"/>
              </a:solidFill>
              <a:ea typeface="HG丸ｺﾞｼｯｸM-PRO" panose="020F0600000000000000" pitchFamily="50" charset="-128"/>
            </a:endParaRPr>
          </a:p>
          <a:p>
            <a:endParaRPr lang="ja-JP" altLang="en-US" sz="1000">
              <a:solidFill>
                <a:srgbClr val="808080"/>
              </a:solidFill>
              <a:ea typeface="HG丸ｺﾞｼｯｸM-PRO" panose="020F0600000000000000" pitchFamily="50" charset="-128"/>
            </a:endParaRPr>
          </a:p>
          <a:p>
            <a:endParaRPr lang="ja-JP" altLang="en-US" sz="1000">
              <a:solidFill>
                <a:srgbClr val="808080"/>
              </a:solidFill>
              <a:ea typeface="HG丸ｺﾞｼｯｸM-PRO" panose="020F0600000000000000" pitchFamily="50" charset="-128"/>
            </a:endParaRPr>
          </a:p>
          <a:p>
            <a:endParaRPr lang="ja-JP" altLang="en-US" sz="1000">
              <a:solidFill>
                <a:srgbClr val="808080"/>
              </a:solidFill>
              <a:ea typeface="HG丸ｺﾞｼｯｸM-PRO" panose="020F0600000000000000" pitchFamily="50" charset="-128"/>
            </a:endParaRPr>
          </a:p>
          <a:p>
            <a:r>
              <a:rPr lang="ja-JP" altLang="en-US" sz="1000">
                <a:solidFill>
                  <a:schemeClr val="accent2"/>
                </a:solidFill>
                <a:latin typeface="HG丸ｺﾞｼｯｸM-PRO" panose="020F0600000000000000" pitchFamily="50" charset="-128"/>
                <a:ea typeface="HG丸ｺﾞｼｯｸM-PRO" panose="020F0600000000000000" pitchFamily="50" charset="-128"/>
              </a:rPr>
              <a:t>商店街が主体となって、加盟店舗及びお客様が利用できる避難経路図を作成することも効果的です。</a:t>
            </a:r>
            <a:endParaRPr lang="ja-JP" altLang="en-US" sz="1000">
              <a:solidFill>
                <a:schemeClr val="accent2"/>
              </a:solidFill>
              <a:ea typeface="HG丸ｺﾞｼｯｸM-PRO" panose="020F0600000000000000" pitchFamily="50" charset="-128"/>
            </a:endParaRPr>
          </a:p>
        </p:txBody>
      </p:sp>
      <p:pic>
        <p:nvPicPr>
          <p:cNvPr id="116746" name="Picture 10" descr="j0283516"/>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428875" y="4297363"/>
            <a:ext cx="360363" cy="228600"/>
          </a:xfrm>
          <a:prstGeom prst="rect">
            <a:avLst/>
          </a:prstGeom>
          <a:noFill/>
          <a:extLst>
            <a:ext uri="{909E8E84-426E-40DD-AFC4-6F175D3DCCD1}">
              <a14:hiddenFill xmlns:a14="http://schemas.microsoft.com/office/drawing/2010/main">
                <a:solidFill>
                  <a:srgbClr val="FFFFFF"/>
                </a:solidFill>
              </a14:hiddenFill>
            </a:ext>
          </a:extLst>
        </p:spPr>
      </p:pic>
      <p:sp>
        <p:nvSpPr>
          <p:cNvPr id="116747" name="Oval 11"/>
          <p:cNvSpPr>
            <a:spLocks noChangeArrowheads="1"/>
          </p:cNvSpPr>
          <p:nvPr/>
        </p:nvSpPr>
        <p:spPr bwMode="auto">
          <a:xfrm>
            <a:off x="2314575" y="4191000"/>
            <a:ext cx="647700" cy="431800"/>
          </a:xfrm>
          <a:prstGeom prst="ellipse">
            <a:avLst/>
          </a:prstGeom>
          <a:noFill/>
          <a:ln w="6350">
            <a:solidFill>
              <a:srgbClr val="FF0000"/>
            </a:solidFill>
            <a:round/>
            <a:headEnd/>
            <a:tailEnd/>
          </a:ln>
          <a:effectLst/>
          <a:extLst>
            <a:ext uri="{909E8E84-426E-40DD-AFC4-6F175D3DCCD1}">
              <a14:hiddenFill xmlns:a14="http://schemas.microsoft.com/office/drawing/2010/main">
                <a:solidFill>
                  <a:srgbClr val="D3EDE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16748" name="Text Box 12"/>
          <p:cNvSpPr txBox="1">
            <a:spLocks noChangeArrowheads="1"/>
          </p:cNvSpPr>
          <p:nvPr/>
        </p:nvSpPr>
        <p:spPr bwMode="auto">
          <a:xfrm>
            <a:off x="2198688" y="3625850"/>
            <a:ext cx="719137" cy="249238"/>
          </a:xfrm>
          <a:prstGeom prst="rect">
            <a:avLst/>
          </a:prstGeom>
          <a:solidFill>
            <a:schemeClr val="bg1"/>
          </a:solidFill>
          <a:ln w="63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spcBef>
                <a:spcPct val="50000"/>
              </a:spcBef>
            </a:pPr>
            <a:r>
              <a:rPr lang="en-US" altLang="ja-JP" sz="1000"/>
              <a:t>○×</a:t>
            </a:r>
            <a:r>
              <a:rPr lang="ja-JP" altLang="en-US" sz="1000"/>
              <a:t>商店</a:t>
            </a:r>
          </a:p>
        </p:txBody>
      </p:sp>
      <p:cxnSp>
        <p:nvCxnSpPr>
          <p:cNvPr id="116749" name="AutoShape 13"/>
          <p:cNvCxnSpPr>
            <a:cxnSpLocks noChangeShapeType="1"/>
            <a:stCxn id="116747" idx="0"/>
            <a:endCxn id="116748" idx="2"/>
          </p:cNvCxnSpPr>
          <p:nvPr/>
        </p:nvCxnSpPr>
        <p:spPr bwMode="auto">
          <a:xfrm flipH="1" flipV="1">
            <a:off x="2559050" y="3875088"/>
            <a:ext cx="79375" cy="315912"/>
          </a:xfrm>
          <a:prstGeom prst="straightConnector1">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6750" name="Text Box 14"/>
          <p:cNvSpPr txBox="1">
            <a:spLocks noChangeArrowheads="1"/>
          </p:cNvSpPr>
          <p:nvPr/>
        </p:nvSpPr>
        <p:spPr bwMode="auto">
          <a:xfrm>
            <a:off x="2492375" y="5745163"/>
            <a:ext cx="1008063" cy="249237"/>
          </a:xfrm>
          <a:prstGeom prst="rect">
            <a:avLst/>
          </a:prstGeom>
          <a:solidFill>
            <a:schemeClr val="bg1"/>
          </a:solidFill>
          <a:ln w="63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spcBef>
                <a:spcPct val="50000"/>
              </a:spcBef>
            </a:pPr>
            <a:r>
              <a:rPr lang="ja-JP" altLang="en-US" sz="1000"/>
              <a:t>共同備蓄倉庫</a:t>
            </a:r>
          </a:p>
        </p:txBody>
      </p:sp>
      <p:cxnSp>
        <p:nvCxnSpPr>
          <p:cNvPr id="116751" name="AutoShape 15"/>
          <p:cNvCxnSpPr>
            <a:cxnSpLocks noChangeShapeType="1"/>
            <a:stCxn id="116764" idx="4"/>
            <a:endCxn id="116750" idx="0"/>
          </p:cNvCxnSpPr>
          <p:nvPr/>
        </p:nvCxnSpPr>
        <p:spPr bwMode="auto">
          <a:xfrm>
            <a:off x="2928938" y="5397500"/>
            <a:ext cx="68262" cy="347663"/>
          </a:xfrm>
          <a:prstGeom prst="straightConnector1">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6752" name="Rectangle 16"/>
          <p:cNvSpPr>
            <a:spLocks noChangeArrowheads="1"/>
          </p:cNvSpPr>
          <p:nvPr/>
        </p:nvSpPr>
        <p:spPr bwMode="auto">
          <a:xfrm>
            <a:off x="5440363" y="6308725"/>
            <a:ext cx="503237" cy="287338"/>
          </a:xfrm>
          <a:prstGeom prst="rect">
            <a:avLst/>
          </a:prstGeom>
          <a:solidFill>
            <a:srgbClr val="D3EDEC"/>
          </a:solidFill>
          <a:ln w="3175" cap="rnd">
            <a:solidFill>
              <a:schemeClr val="tx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16753" name="Text Box 17"/>
          <p:cNvSpPr txBox="1">
            <a:spLocks noChangeArrowheads="1"/>
          </p:cNvSpPr>
          <p:nvPr/>
        </p:nvSpPr>
        <p:spPr bwMode="auto">
          <a:xfrm>
            <a:off x="3989388" y="6488113"/>
            <a:ext cx="1079500" cy="250825"/>
          </a:xfrm>
          <a:prstGeom prst="rect">
            <a:avLst/>
          </a:prstGeom>
          <a:solidFill>
            <a:schemeClr val="bg1"/>
          </a:solidFill>
          <a:ln w="63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spcBef>
                <a:spcPct val="50000"/>
              </a:spcBef>
            </a:pPr>
            <a:r>
              <a:rPr lang="ja-JP" altLang="en-US" sz="1000"/>
              <a:t>地域避難場所</a:t>
            </a:r>
          </a:p>
        </p:txBody>
      </p:sp>
      <p:cxnSp>
        <p:nvCxnSpPr>
          <p:cNvPr id="116754" name="AutoShape 18"/>
          <p:cNvCxnSpPr>
            <a:cxnSpLocks noChangeShapeType="1"/>
            <a:stCxn id="116753" idx="0"/>
            <a:endCxn id="116752" idx="1"/>
          </p:cNvCxnSpPr>
          <p:nvPr/>
        </p:nvCxnSpPr>
        <p:spPr bwMode="auto">
          <a:xfrm flipV="1">
            <a:off x="4529138" y="6453188"/>
            <a:ext cx="911225" cy="34925"/>
          </a:xfrm>
          <a:prstGeom prst="straightConnector1">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a:solidFill>
                  <a:srgbClr val="00FF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755" name="AutoShape 19"/>
          <p:cNvCxnSpPr>
            <a:cxnSpLocks noChangeShapeType="1"/>
            <a:stCxn id="116753" idx="3"/>
            <a:endCxn id="116752" idx="1"/>
          </p:cNvCxnSpPr>
          <p:nvPr/>
        </p:nvCxnSpPr>
        <p:spPr bwMode="auto">
          <a:xfrm flipV="1">
            <a:off x="5068888" y="6453188"/>
            <a:ext cx="371475" cy="160337"/>
          </a:xfrm>
          <a:prstGeom prst="straightConnector1">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6756" name="Oval 20"/>
          <p:cNvSpPr>
            <a:spLocks noChangeArrowheads="1"/>
          </p:cNvSpPr>
          <p:nvPr/>
        </p:nvSpPr>
        <p:spPr bwMode="auto">
          <a:xfrm>
            <a:off x="3270250" y="4746625"/>
            <a:ext cx="107950" cy="107950"/>
          </a:xfrm>
          <a:prstGeom prst="ellipse">
            <a:avLst/>
          </a:prstGeom>
          <a:gradFill rotWithShape="1">
            <a:gsLst>
              <a:gs pos="0">
                <a:srgbClr val="FFCCCC"/>
              </a:gs>
              <a:gs pos="100000">
                <a:srgbClr val="FF0000"/>
              </a:gs>
            </a:gsLst>
            <a:path path="shape">
              <a:fillToRect l="50000" t="50000" r="50000" b="50000"/>
            </a:path>
          </a:gradFill>
          <a:ln>
            <a:noFill/>
          </a:ln>
          <a:effectLst/>
          <a:extLst>
            <a:ext uri="{91240B29-F687-4F45-9708-019B960494DF}">
              <a14:hiddenLine xmlns:a14="http://schemas.microsoft.com/office/drawing/2010/main" w="28575">
                <a:solidFill>
                  <a:srgbClr val="00FF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16757" name="Text Box 21"/>
          <p:cNvSpPr txBox="1">
            <a:spLocks noChangeArrowheads="1"/>
          </p:cNvSpPr>
          <p:nvPr/>
        </p:nvSpPr>
        <p:spPr bwMode="auto">
          <a:xfrm>
            <a:off x="3863975" y="5195888"/>
            <a:ext cx="576263" cy="249237"/>
          </a:xfrm>
          <a:prstGeom prst="rect">
            <a:avLst/>
          </a:prstGeom>
          <a:solidFill>
            <a:schemeClr val="bg1"/>
          </a:solidFill>
          <a:ln w="63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spcBef>
                <a:spcPct val="50000"/>
              </a:spcBef>
            </a:pPr>
            <a:r>
              <a:rPr lang="ja-JP" altLang="en-US" sz="1000"/>
              <a:t>消火栓</a:t>
            </a:r>
          </a:p>
        </p:txBody>
      </p:sp>
      <p:cxnSp>
        <p:nvCxnSpPr>
          <p:cNvPr id="116758" name="AutoShape 22"/>
          <p:cNvCxnSpPr>
            <a:cxnSpLocks noChangeShapeType="1"/>
            <a:stCxn id="116756" idx="6"/>
            <a:endCxn id="116757" idx="1"/>
          </p:cNvCxnSpPr>
          <p:nvPr/>
        </p:nvCxnSpPr>
        <p:spPr bwMode="auto">
          <a:xfrm>
            <a:off x="3378200" y="4800600"/>
            <a:ext cx="485775" cy="520700"/>
          </a:xfrm>
          <a:prstGeom prst="straightConnector1">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a:solidFill>
                  <a:srgbClr val="00FF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759" name="AutoShape 23"/>
          <p:cNvCxnSpPr>
            <a:cxnSpLocks noChangeShapeType="1"/>
            <a:stCxn id="116756" idx="6"/>
            <a:endCxn id="116757" idx="1"/>
          </p:cNvCxnSpPr>
          <p:nvPr/>
        </p:nvCxnSpPr>
        <p:spPr bwMode="auto">
          <a:xfrm>
            <a:off x="3378200" y="4800600"/>
            <a:ext cx="485775" cy="520700"/>
          </a:xfrm>
          <a:prstGeom prst="straightConnector1">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a:solidFill>
                  <a:srgbClr val="00FF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760" name="AutoShape 24"/>
          <p:cNvCxnSpPr>
            <a:cxnSpLocks noChangeShapeType="1"/>
            <a:stCxn id="116756" idx="5"/>
            <a:endCxn id="116757" idx="1"/>
          </p:cNvCxnSpPr>
          <p:nvPr/>
        </p:nvCxnSpPr>
        <p:spPr bwMode="auto">
          <a:xfrm>
            <a:off x="3362325" y="4838700"/>
            <a:ext cx="501650" cy="482600"/>
          </a:xfrm>
          <a:prstGeom prst="straightConnector1">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6761" name="Text Box 25"/>
          <p:cNvSpPr txBox="1">
            <a:spLocks noChangeArrowheads="1"/>
          </p:cNvSpPr>
          <p:nvPr/>
        </p:nvSpPr>
        <p:spPr bwMode="auto">
          <a:xfrm>
            <a:off x="1125538" y="5673725"/>
            <a:ext cx="576262" cy="250825"/>
          </a:xfrm>
          <a:prstGeom prst="rect">
            <a:avLst/>
          </a:prstGeom>
          <a:solidFill>
            <a:schemeClr val="bg1"/>
          </a:solidFill>
          <a:ln w="63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spcBef>
                <a:spcPct val="50000"/>
              </a:spcBef>
            </a:pPr>
            <a:r>
              <a:rPr lang="ja-JP" altLang="en-US" sz="1000"/>
              <a:t>消火栓</a:t>
            </a:r>
          </a:p>
        </p:txBody>
      </p:sp>
      <p:sp>
        <p:nvSpPr>
          <p:cNvPr id="116762" name="Oval 26"/>
          <p:cNvSpPr>
            <a:spLocks noChangeArrowheads="1"/>
          </p:cNvSpPr>
          <p:nvPr/>
        </p:nvSpPr>
        <p:spPr bwMode="auto">
          <a:xfrm>
            <a:off x="1300163" y="5248275"/>
            <a:ext cx="107950" cy="107950"/>
          </a:xfrm>
          <a:prstGeom prst="ellipse">
            <a:avLst/>
          </a:prstGeom>
          <a:gradFill rotWithShape="1">
            <a:gsLst>
              <a:gs pos="0">
                <a:srgbClr val="FFCCCC"/>
              </a:gs>
              <a:gs pos="100000">
                <a:srgbClr val="FF0000"/>
              </a:gs>
            </a:gsLst>
            <a:path path="shape">
              <a:fillToRect l="50000" t="50000" r="50000" b="50000"/>
            </a:path>
          </a:gradFill>
          <a:ln>
            <a:noFill/>
          </a:ln>
          <a:effectLst/>
          <a:extLst>
            <a:ext uri="{91240B29-F687-4F45-9708-019B960494DF}">
              <a14:hiddenLine xmlns:a14="http://schemas.microsoft.com/office/drawing/2010/main" w="28575">
                <a:solidFill>
                  <a:srgbClr val="00FF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cxnSp>
        <p:nvCxnSpPr>
          <p:cNvPr id="116763" name="AutoShape 27"/>
          <p:cNvCxnSpPr>
            <a:cxnSpLocks noChangeShapeType="1"/>
            <a:stCxn id="116761" idx="0"/>
            <a:endCxn id="116762" idx="5"/>
          </p:cNvCxnSpPr>
          <p:nvPr/>
        </p:nvCxnSpPr>
        <p:spPr bwMode="auto">
          <a:xfrm flipH="1" flipV="1">
            <a:off x="1392238" y="5340350"/>
            <a:ext cx="22225" cy="333375"/>
          </a:xfrm>
          <a:prstGeom prst="straightConnector1">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6764" name="Oval 28"/>
          <p:cNvSpPr>
            <a:spLocks noChangeArrowheads="1"/>
          </p:cNvSpPr>
          <p:nvPr/>
        </p:nvSpPr>
        <p:spPr bwMode="auto">
          <a:xfrm>
            <a:off x="2605088" y="4965700"/>
            <a:ext cx="647700" cy="431800"/>
          </a:xfrm>
          <a:prstGeom prst="ellipse">
            <a:avLst/>
          </a:prstGeom>
          <a:noFill/>
          <a:ln w="6350">
            <a:solidFill>
              <a:srgbClr val="FF0000"/>
            </a:solidFill>
            <a:round/>
            <a:headEnd/>
            <a:tailEnd/>
          </a:ln>
          <a:effectLst/>
          <a:extLst>
            <a:ext uri="{909E8E84-426E-40DD-AFC4-6F175D3DCCD1}">
              <a14:hiddenFill xmlns:a14="http://schemas.microsoft.com/office/drawing/2010/main">
                <a:solidFill>
                  <a:srgbClr val="D3EDE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pic>
        <p:nvPicPr>
          <p:cNvPr id="116765" name="Picture 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57475" y="5037138"/>
            <a:ext cx="493713" cy="255587"/>
          </a:xfrm>
          <a:prstGeom prst="rect">
            <a:avLst/>
          </a:prstGeom>
          <a:noFill/>
          <a:extLst>
            <a:ext uri="{909E8E84-426E-40DD-AFC4-6F175D3DCCD1}">
              <a14:hiddenFill xmlns:a14="http://schemas.microsoft.com/office/drawing/2010/main">
                <a:solidFill>
                  <a:srgbClr val="FFFFFF"/>
                </a:solidFill>
              </a14:hiddenFill>
            </a:ext>
          </a:extLst>
        </p:spPr>
      </p:pic>
      <p:sp>
        <p:nvSpPr>
          <p:cNvPr id="116768" name="Text Box 32"/>
          <p:cNvSpPr txBox="1">
            <a:spLocks noChangeArrowheads="1"/>
          </p:cNvSpPr>
          <p:nvPr/>
        </p:nvSpPr>
        <p:spPr bwMode="auto">
          <a:xfrm>
            <a:off x="3325813" y="9653588"/>
            <a:ext cx="349250"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rPr>
              <a:t>12</a:t>
            </a:r>
          </a:p>
        </p:txBody>
      </p:sp>
      <p:sp>
        <p:nvSpPr>
          <p:cNvPr id="116771" name="Text Box 35"/>
          <p:cNvSpPr txBox="1">
            <a:spLocks noChangeArrowheads="1"/>
          </p:cNvSpPr>
          <p:nvPr/>
        </p:nvSpPr>
        <p:spPr bwMode="auto">
          <a:xfrm>
            <a:off x="1196975" y="6943725"/>
            <a:ext cx="525621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6213" indent="-176213">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 typeface="HG丸ｺﾞｼｯｸM-PRO" panose="020F0600000000000000" pitchFamily="50" charset="-128"/>
              <a:buChar char="※"/>
            </a:pPr>
            <a:r>
              <a:rPr lang="ja-JP" altLang="en-US" sz="1000">
                <a:solidFill>
                  <a:srgbClr val="5F5F5F"/>
                </a:solidFill>
                <a:latin typeface="HG丸ｺﾞｼｯｸM-PRO" panose="020F0600000000000000" pitchFamily="50" charset="-128"/>
                <a:ea typeface="HG丸ｺﾞｼｯｸM-PRO" panose="020F0600000000000000" pitchFamily="50" charset="-128"/>
              </a:rPr>
              <a:t>この様式の大きさにかかわらず、できるだけ大きく張り出してください。</a:t>
            </a:r>
          </a:p>
        </p:txBody>
      </p:sp>
      <p:sp>
        <p:nvSpPr>
          <p:cNvPr id="116778" name="Text Box 42"/>
          <p:cNvSpPr txBox="1">
            <a:spLocks noChangeArrowheads="1"/>
          </p:cNvSpPr>
          <p:nvPr/>
        </p:nvSpPr>
        <p:spPr bwMode="auto">
          <a:xfrm>
            <a:off x="3205163" y="4452938"/>
            <a:ext cx="1196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FF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b" anchorCtr="1">
            <a:spAutoFit/>
          </a:bodyPr>
          <a:lstStyle/>
          <a:p>
            <a:r>
              <a:rPr lang="en-US" altLang="ja-JP" b="1">
                <a:solidFill>
                  <a:srgbClr val="CC0000"/>
                </a:solidFill>
              </a:rPr>
              <a:t>☆☆</a:t>
            </a:r>
            <a:r>
              <a:rPr lang="ja-JP" altLang="en-US" b="1">
                <a:solidFill>
                  <a:srgbClr val="CC0000"/>
                </a:solidFill>
              </a:rPr>
              <a:t>商店街</a:t>
            </a:r>
          </a:p>
        </p:txBody>
      </p:sp>
      <p:sp>
        <p:nvSpPr>
          <p:cNvPr id="116779" name="Text Box 43"/>
          <p:cNvSpPr txBox="1">
            <a:spLocks noChangeArrowheads="1"/>
          </p:cNvSpPr>
          <p:nvPr/>
        </p:nvSpPr>
        <p:spPr bwMode="auto">
          <a:xfrm>
            <a:off x="3481388" y="4046538"/>
            <a:ext cx="576262" cy="250825"/>
          </a:xfrm>
          <a:prstGeom prst="rect">
            <a:avLst/>
          </a:prstGeom>
          <a:solidFill>
            <a:schemeClr val="bg1"/>
          </a:solidFill>
          <a:ln w="63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spcBef>
                <a:spcPct val="50000"/>
              </a:spcBef>
            </a:pPr>
            <a:r>
              <a:rPr lang="ja-JP" altLang="en-US" sz="1000"/>
              <a:t>消火栓</a:t>
            </a:r>
          </a:p>
        </p:txBody>
      </p:sp>
      <p:sp>
        <p:nvSpPr>
          <p:cNvPr id="116780" name="Oval 44"/>
          <p:cNvSpPr>
            <a:spLocks noChangeArrowheads="1"/>
          </p:cNvSpPr>
          <p:nvPr/>
        </p:nvSpPr>
        <p:spPr bwMode="auto">
          <a:xfrm>
            <a:off x="4300538" y="4387850"/>
            <a:ext cx="107950" cy="107950"/>
          </a:xfrm>
          <a:prstGeom prst="ellipse">
            <a:avLst/>
          </a:prstGeom>
          <a:gradFill rotWithShape="1">
            <a:gsLst>
              <a:gs pos="0">
                <a:srgbClr val="FFCCCC"/>
              </a:gs>
              <a:gs pos="100000">
                <a:srgbClr val="FF0000"/>
              </a:gs>
            </a:gsLst>
            <a:path path="shape">
              <a:fillToRect l="50000" t="50000" r="50000" b="50000"/>
            </a:path>
          </a:gradFill>
          <a:ln>
            <a:noFill/>
          </a:ln>
          <a:effectLst/>
          <a:extLst>
            <a:ext uri="{91240B29-F687-4F45-9708-019B960494DF}">
              <a14:hiddenLine xmlns:a14="http://schemas.microsoft.com/office/drawing/2010/main" w="28575">
                <a:solidFill>
                  <a:srgbClr val="00FF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cxnSp>
        <p:nvCxnSpPr>
          <p:cNvPr id="116781" name="AutoShape 45"/>
          <p:cNvCxnSpPr>
            <a:cxnSpLocks noChangeShapeType="1"/>
            <a:stCxn id="116779" idx="3"/>
            <a:endCxn id="116780" idx="1"/>
          </p:cNvCxnSpPr>
          <p:nvPr/>
        </p:nvCxnSpPr>
        <p:spPr bwMode="auto">
          <a:xfrm>
            <a:off x="4057650" y="4171950"/>
            <a:ext cx="258763" cy="231775"/>
          </a:xfrm>
          <a:prstGeom prst="straightConnector1">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6782" name="Text Box 46"/>
          <p:cNvSpPr txBox="1">
            <a:spLocks noChangeArrowheads="1"/>
          </p:cNvSpPr>
          <p:nvPr/>
        </p:nvSpPr>
        <p:spPr bwMode="auto">
          <a:xfrm>
            <a:off x="1844675" y="5313363"/>
            <a:ext cx="576263" cy="249237"/>
          </a:xfrm>
          <a:prstGeom prst="rect">
            <a:avLst/>
          </a:prstGeom>
          <a:solidFill>
            <a:schemeClr val="bg1"/>
          </a:solidFill>
          <a:ln w="63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ja-JP" altLang="en-US" sz="1000"/>
              <a:t>ＡＥＤ</a:t>
            </a:r>
          </a:p>
        </p:txBody>
      </p:sp>
      <p:cxnSp>
        <p:nvCxnSpPr>
          <p:cNvPr id="116783" name="AutoShape 47"/>
          <p:cNvCxnSpPr>
            <a:cxnSpLocks noChangeShapeType="1"/>
            <a:stCxn id="116784" idx="5"/>
            <a:endCxn id="116782" idx="0"/>
          </p:cNvCxnSpPr>
          <p:nvPr/>
        </p:nvCxnSpPr>
        <p:spPr bwMode="auto">
          <a:xfrm>
            <a:off x="1622425" y="4854575"/>
            <a:ext cx="511175" cy="458788"/>
          </a:xfrm>
          <a:prstGeom prst="straightConnector1">
            <a:avLst/>
          </a:prstGeom>
          <a:noFill/>
          <a:ln w="63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6784" name="Oval 48"/>
          <p:cNvSpPr>
            <a:spLocks noChangeArrowheads="1"/>
          </p:cNvSpPr>
          <p:nvPr/>
        </p:nvSpPr>
        <p:spPr bwMode="auto">
          <a:xfrm>
            <a:off x="1530350" y="4762500"/>
            <a:ext cx="107950" cy="107950"/>
          </a:xfrm>
          <a:prstGeom prst="ellipse">
            <a:avLst/>
          </a:prstGeom>
          <a:gradFill rotWithShape="1">
            <a:gsLst>
              <a:gs pos="0">
                <a:srgbClr val="FFCCCC"/>
              </a:gs>
              <a:gs pos="100000">
                <a:srgbClr val="FF0000"/>
              </a:gs>
            </a:gsLst>
            <a:path path="shape">
              <a:fillToRect l="50000" t="50000" r="50000" b="50000"/>
            </a:path>
          </a:gradFill>
          <a:ln>
            <a:noFill/>
          </a:ln>
          <a:effectLst/>
          <a:extLst>
            <a:ext uri="{91240B29-F687-4F45-9708-019B960494DF}">
              <a14:hiddenLine xmlns:a14="http://schemas.microsoft.com/office/drawing/2010/main" w="28575">
                <a:solidFill>
                  <a:srgbClr val="00FF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16786" name="Text Box 50"/>
          <p:cNvSpPr txBox="1">
            <a:spLocks noChangeArrowheads="1"/>
          </p:cNvSpPr>
          <p:nvPr/>
        </p:nvSpPr>
        <p:spPr bwMode="auto">
          <a:xfrm>
            <a:off x="1989138" y="128588"/>
            <a:ext cx="3155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800">
                <a:ea typeface="HG丸ｺﾞｼｯｸM-PRO" panose="020F0600000000000000" pitchFamily="50" charset="-128"/>
              </a:rPr>
              <a:t>避難経路図（商店街・地域）</a:t>
            </a:r>
          </a:p>
        </p:txBody>
      </p:sp>
      <p:grpSp>
        <p:nvGrpSpPr>
          <p:cNvPr id="116787" name="Group 51"/>
          <p:cNvGrpSpPr>
            <a:grpSpLocks/>
          </p:cNvGrpSpPr>
          <p:nvPr/>
        </p:nvGrpSpPr>
        <p:grpSpPr bwMode="auto">
          <a:xfrm>
            <a:off x="360363" y="1901825"/>
            <a:ext cx="2132012" cy="314325"/>
            <a:chOff x="436" y="422"/>
            <a:chExt cx="1343" cy="198"/>
          </a:xfrm>
        </p:grpSpPr>
        <p:sp>
          <p:nvSpPr>
            <p:cNvPr id="116788" name="AutoShape 52"/>
            <p:cNvSpPr>
              <a:spLocks noChangeArrowheads="1"/>
            </p:cNvSpPr>
            <p:nvPr/>
          </p:nvSpPr>
          <p:spPr bwMode="auto">
            <a:xfrm>
              <a:off x="436" y="422"/>
              <a:ext cx="1343" cy="198"/>
            </a:xfrm>
            <a:prstGeom prst="roundRect">
              <a:avLst>
                <a:gd name="adj" fmla="val 16667"/>
              </a:avLst>
            </a:prstGeom>
            <a:solidFill>
              <a:schemeClr val="bg1"/>
            </a:solidFill>
            <a:ln w="19050">
              <a:solidFill>
                <a:schemeClr val="accent2"/>
              </a:solidFill>
              <a:round/>
              <a:headEnd/>
              <a:tailEnd/>
            </a:ln>
            <a:effectLst>
              <a:outerShdw dist="17961" dir="2700000" algn="ctr" rotWithShape="0">
                <a:schemeClr val="bg2"/>
              </a:outerShdw>
            </a:effectLst>
          </p:spPr>
          <p:txBody>
            <a:bodyPr>
              <a:spAutoFit/>
            </a:bodyPr>
            <a:lstStyle/>
            <a:p>
              <a:r>
                <a:rPr lang="ja-JP" altLang="en-US" sz="1200" b="1">
                  <a:solidFill>
                    <a:schemeClr val="accent2"/>
                  </a:solidFill>
                  <a:ea typeface="HGS創英角ﾎﾟｯﾌﾟ体" panose="040B0A00000000000000" pitchFamily="50" charset="-128"/>
                </a:rPr>
                <a:t>商店街で連携しよう！</a:t>
              </a:r>
            </a:p>
          </p:txBody>
        </p:sp>
        <p:pic>
          <p:nvPicPr>
            <p:cNvPr id="116789" name="Picture 53" descr="j030543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518" y="444"/>
              <a:ext cx="188" cy="150"/>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298" name="Rectangle 690"/>
          <p:cNvSpPr>
            <a:spLocks noChangeArrowheads="1"/>
          </p:cNvSpPr>
          <p:nvPr/>
        </p:nvSpPr>
        <p:spPr bwMode="auto">
          <a:xfrm>
            <a:off x="333375" y="200025"/>
            <a:ext cx="3743325" cy="269875"/>
          </a:xfrm>
          <a:prstGeom prst="rect">
            <a:avLst/>
          </a:prstGeom>
          <a:gradFill rotWithShape="1">
            <a:gsLst>
              <a:gs pos="0">
                <a:srgbClr val="DDDDDD"/>
              </a:gs>
              <a:gs pos="50000">
                <a:srgbClr val="DDDDDD">
                  <a:gamma/>
                  <a:tint val="0"/>
                  <a:invGamma/>
                </a:srgbClr>
              </a:gs>
              <a:gs pos="100000">
                <a:srgbClr val="DDDDDD"/>
              </a:gs>
            </a:gsLst>
            <a:lin ang="5400000" scaled="1"/>
          </a:gradFill>
          <a:ln>
            <a:noFill/>
          </a:ln>
          <a:effectLst/>
          <a:extLst>
            <a:ext uri="{91240B29-F687-4F45-9708-019B960494DF}">
              <a14:hiddenLine xmlns:a14="http://schemas.microsoft.com/office/drawing/2010/main" w="28575">
                <a:solidFill>
                  <a:srgbClr val="DDDDD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68610" name="Text Box 2"/>
          <p:cNvSpPr txBox="1">
            <a:spLocks noChangeArrowheads="1"/>
          </p:cNvSpPr>
          <p:nvPr/>
        </p:nvSpPr>
        <p:spPr bwMode="auto">
          <a:xfrm>
            <a:off x="1557338" y="122238"/>
            <a:ext cx="2470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800">
                <a:ea typeface="HG丸ｺﾞｼｯｸM-PRO" panose="020F0600000000000000" pitchFamily="50" charset="-128"/>
              </a:rPr>
              <a:t>（共同）備蓄品リスト</a:t>
            </a:r>
          </a:p>
        </p:txBody>
      </p:sp>
      <p:sp>
        <p:nvSpPr>
          <p:cNvPr id="68611" name="Text Box 3"/>
          <p:cNvSpPr txBox="1">
            <a:spLocks noChangeArrowheads="1"/>
          </p:cNvSpPr>
          <p:nvPr/>
        </p:nvSpPr>
        <p:spPr bwMode="auto">
          <a:xfrm>
            <a:off x="241300" y="122238"/>
            <a:ext cx="1784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ea typeface="HG丸ｺﾞｼｯｸM-PRO" panose="020F0600000000000000" pitchFamily="50" charset="-128"/>
              </a:rPr>
              <a:t>【</a:t>
            </a:r>
            <a:r>
              <a:rPr lang="ja-JP" altLang="en-US" sz="1800">
                <a:ea typeface="HG丸ｺﾞｼｯｸM-PRO" panose="020F0600000000000000" pitchFamily="50" charset="-128"/>
              </a:rPr>
              <a:t>様式　③</a:t>
            </a:r>
            <a:r>
              <a:rPr lang="en-US" altLang="ja-JP" sz="1800">
                <a:ea typeface="HG丸ｺﾞｼｯｸM-PRO" panose="020F0600000000000000" pitchFamily="50" charset="-128"/>
              </a:rPr>
              <a:t>】</a:t>
            </a:r>
            <a:r>
              <a:rPr lang="ja-JP" altLang="en-US" sz="1800">
                <a:ea typeface="HG丸ｺﾞｼｯｸM-PRO" panose="020F0600000000000000" pitchFamily="50" charset="-128"/>
              </a:rPr>
              <a:t>　</a:t>
            </a:r>
          </a:p>
        </p:txBody>
      </p:sp>
      <p:sp>
        <p:nvSpPr>
          <p:cNvPr id="68612" name="Text Box 4"/>
          <p:cNvSpPr txBox="1">
            <a:spLocks noChangeArrowheads="1"/>
          </p:cNvSpPr>
          <p:nvPr/>
        </p:nvSpPr>
        <p:spPr bwMode="auto">
          <a:xfrm>
            <a:off x="188913" y="1819275"/>
            <a:ext cx="65246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6700" indent="-13652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000">
                <a:solidFill>
                  <a:schemeClr val="accent2"/>
                </a:solidFill>
                <a:ea typeface="HG丸ｺﾞｼｯｸM-PRO" panose="020F0600000000000000" pitchFamily="50" charset="-128"/>
              </a:rPr>
              <a:t>　商店街で連携できるのであれば、整備した備蓄品を、「備蓄倉庫１か所に備蓄する。」以外にも、「備蓄品を取り扱う各店舗が、それぞれ必要分を確保しておく。」といった対応策も考えられます。</a:t>
            </a:r>
          </a:p>
        </p:txBody>
      </p:sp>
      <p:graphicFrame>
        <p:nvGraphicFramePr>
          <p:cNvPr id="69293" name="Group 685"/>
          <p:cNvGraphicFramePr>
            <a:graphicFrameLocks noGrp="1"/>
          </p:cNvGraphicFramePr>
          <p:nvPr/>
        </p:nvGraphicFramePr>
        <p:xfrm>
          <a:off x="260350" y="3059113"/>
          <a:ext cx="6337300" cy="6549519"/>
        </p:xfrm>
        <a:graphic>
          <a:graphicData uri="http://schemas.openxmlformats.org/drawingml/2006/table">
            <a:tbl>
              <a:tblPr/>
              <a:tblGrid>
                <a:gridCol w="3240088">
                  <a:extLst>
                    <a:ext uri="{9D8B030D-6E8A-4147-A177-3AD203B41FA5}">
                      <a16:colId xmlns:a16="http://schemas.microsoft.com/office/drawing/2014/main" val="1208383231"/>
                    </a:ext>
                  </a:extLst>
                </a:gridCol>
                <a:gridCol w="936625">
                  <a:extLst>
                    <a:ext uri="{9D8B030D-6E8A-4147-A177-3AD203B41FA5}">
                      <a16:colId xmlns:a16="http://schemas.microsoft.com/office/drawing/2014/main" val="216570012"/>
                    </a:ext>
                  </a:extLst>
                </a:gridCol>
                <a:gridCol w="647700">
                  <a:extLst>
                    <a:ext uri="{9D8B030D-6E8A-4147-A177-3AD203B41FA5}">
                      <a16:colId xmlns:a16="http://schemas.microsoft.com/office/drawing/2014/main" val="1146927845"/>
                    </a:ext>
                  </a:extLst>
                </a:gridCol>
                <a:gridCol w="792162">
                  <a:extLst>
                    <a:ext uri="{9D8B030D-6E8A-4147-A177-3AD203B41FA5}">
                      <a16:colId xmlns:a16="http://schemas.microsoft.com/office/drawing/2014/main" val="802099766"/>
                    </a:ext>
                  </a:extLst>
                </a:gridCol>
                <a:gridCol w="720725">
                  <a:extLst>
                    <a:ext uri="{9D8B030D-6E8A-4147-A177-3AD203B41FA5}">
                      <a16:colId xmlns:a16="http://schemas.microsoft.com/office/drawing/2014/main" val="1204887543"/>
                    </a:ext>
                  </a:extLst>
                </a:gridCol>
              </a:tblGrid>
              <a:tr h="180975">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項目</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備蓄量</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更新</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時期</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整備状況確認</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extLst>
                  <a:ext uri="{0D108BD9-81ED-4DB2-BD59-A6C34878D82A}">
                    <a16:rowId xmlns:a16="http://schemas.microsoft.com/office/drawing/2014/main" val="3149952824"/>
                  </a:ext>
                </a:extLst>
              </a:tr>
              <a:tr h="21113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商店街</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全体</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自店</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392724434"/>
                  </a:ext>
                </a:extLst>
              </a:tr>
              <a:tr h="3270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地域住民分の水</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（１人あたり１日３リットルが目安）</a:t>
                      </a:r>
                      <a:endPar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３リットル</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×5</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０人</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３日分</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cs typeface="Times New Roman" panose="02020603050405020304" pitchFamily="18" charset="0"/>
                        </a:rPr>
                        <a:t>毎年</a:t>
                      </a: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cs typeface="Times New Roman" panose="02020603050405020304" pitchFamily="18" charset="0"/>
                        </a:rPr>
                        <a:t>４月</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43713308"/>
                  </a:ext>
                </a:extLst>
              </a:tr>
              <a:tr h="3270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食料</a:t>
                      </a:r>
                      <a:endPar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5</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人分</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cs typeface="Times New Roman" panose="02020603050405020304" pitchFamily="18" charset="0"/>
                        </a:rPr>
                        <a:t>毎年</a:t>
                      </a: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cs typeface="Times New Roman" panose="02020603050405020304" pitchFamily="18" charset="0"/>
                        </a:rPr>
                        <a:t>４月</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40446759"/>
                  </a:ext>
                </a:extLst>
              </a:tr>
              <a:tr h="3270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ラジオ</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（乾電池型、手巻充電型）と予備乾電池</a:t>
                      </a:r>
                      <a:endPar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50</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個</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cs typeface="Times New Roman" panose="02020603050405020304" pitchFamily="18" charset="0"/>
                        </a:rPr>
                        <a:t>毎年</a:t>
                      </a: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cs typeface="Times New Roman" panose="02020603050405020304" pitchFamily="18" charset="0"/>
                        </a:rPr>
                        <a:t>４月</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endParaRPr kumimoji="1" lang="en-US" altLang="ja-JP" sz="1200" b="0"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endParaRPr kumimoji="1" lang="en-US" altLang="ja-JP" sz="1200" b="0"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55064145"/>
                  </a:ext>
                </a:extLst>
              </a:tr>
              <a:tr h="3651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懐中電燈と予備乾電池</a:t>
                      </a:r>
                      <a:endPar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1</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セット</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cs typeface="Times New Roman" panose="02020603050405020304" pitchFamily="18" charset="0"/>
                        </a:rPr>
                        <a:t>毎年</a:t>
                      </a: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cs typeface="Times New Roman" panose="02020603050405020304" pitchFamily="18" charset="0"/>
                        </a:rPr>
                        <a:t>４月</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71395756"/>
                  </a:ext>
                </a:extLst>
              </a:tr>
              <a:tr h="32861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救急箱</a:t>
                      </a:r>
                      <a:endPar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1</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個</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cs typeface="Times New Roman" panose="02020603050405020304" pitchFamily="18" charset="0"/>
                        </a:rPr>
                        <a:t>毎年</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cs typeface="Times New Roman" panose="02020603050405020304" pitchFamily="18" charset="0"/>
                        </a:rPr>
                        <a:t>４月</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79449398"/>
                  </a:ext>
                </a:extLst>
              </a:tr>
              <a:tr h="3270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衛生用具類</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（ウェットティッシュ、トイレットペーパーなど）</a:t>
                      </a:r>
                      <a:endPar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50</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個</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cs typeface="Times New Roman" panose="02020603050405020304" pitchFamily="18" charset="0"/>
                        </a:rPr>
                        <a:t>毎年</a:t>
                      </a: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cs typeface="Times New Roman" panose="02020603050405020304" pitchFamily="18" charset="0"/>
                        </a:rPr>
                        <a:t>４月</a:t>
                      </a:r>
                      <a:endParaRPr kumimoji="1" lang="ja-JP" altLang="en-US"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26100903"/>
                  </a:ext>
                </a:extLst>
              </a:tr>
              <a:tr h="3270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工具類</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（バール、シャベル、ハンマー、レンチなど）</a:t>
                      </a:r>
                      <a:endPar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5</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セット</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76886006"/>
                  </a:ext>
                </a:extLst>
              </a:tr>
              <a:tr h="32861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ビニールシート及び布テープ</a:t>
                      </a:r>
                      <a:endPar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50</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セット</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24997388"/>
                  </a:ext>
                </a:extLst>
              </a:tr>
              <a:tr h="3270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ブルーシート</a:t>
                      </a:r>
                      <a:endPar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10</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枚</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20834691"/>
                  </a:ext>
                </a:extLst>
              </a:tr>
              <a:tr h="3270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簡易トイレ製品</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（または、トイレ用ビニール袋及びビニールテープ）</a:t>
                      </a:r>
                      <a:endPar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37819974"/>
                  </a:ext>
                </a:extLst>
              </a:tr>
              <a:tr h="3270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毛布</a:t>
                      </a:r>
                      <a:endPar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10</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人分</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29152076"/>
                  </a:ext>
                </a:extLst>
              </a:tr>
              <a:tr h="3556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携帯電話の充電器</a:t>
                      </a:r>
                      <a:endPar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37766825"/>
                  </a:ext>
                </a:extLst>
              </a:tr>
              <a:tr h="36036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拡声器</a:t>
                      </a:r>
                      <a:endPar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2</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個</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09082015"/>
                  </a:ext>
                </a:extLst>
              </a:tr>
              <a:tr h="31908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ＡＥＤ</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1</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台</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04345795"/>
                  </a:ext>
                </a:extLst>
              </a:tr>
              <a:tr h="32861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LP</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ガスボンベ</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1</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本</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16211965"/>
                  </a:ext>
                </a:extLst>
              </a:tr>
              <a:tr h="29368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900" b="1"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900" b="1"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54946600"/>
                  </a:ext>
                </a:extLst>
              </a:tr>
            </a:tbl>
          </a:graphicData>
        </a:graphic>
      </p:graphicFrame>
      <p:sp>
        <p:nvSpPr>
          <p:cNvPr id="68683" name="Text Box 75"/>
          <p:cNvSpPr txBox="1">
            <a:spLocks noChangeArrowheads="1"/>
          </p:cNvSpPr>
          <p:nvPr/>
        </p:nvSpPr>
        <p:spPr bwMode="auto">
          <a:xfrm>
            <a:off x="1700213" y="2271713"/>
            <a:ext cx="36004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13017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en-US" altLang="ja-JP" sz="1400" b="1" i="1">
                <a:solidFill>
                  <a:srgbClr val="800000"/>
                </a:solidFill>
                <a:latin typeface="HG丸ｺﾞｼｯｸM-PRO" panose="020F0600000000000000" pitchFamily="50" charset="-128"/>
                <a:ea typeface="ＭＳ Ｐ明朝" panose="02020600040205080304" pitchFamily="18" charset="-128"/>
              </a:rPr>
              <a:t>☆☆</a:t>
            </a:r>
            <a:r>
              <a:rPr lang="ja-JP" altLang="en-US" sz="1400" b="1" i="1">
                <a:solidFill>
                  <a:srgbClr val="800000"/>
                </a:solidFill>
                <a:latin typeface="HG丸ｺﾞｼｯｸM-PRO" panose="020F0600000000000000" pitchFamily="50" charset="-128"/>
                <a:ea typeface="ＭＳ Ｐ明朝" panose="02020600040205080304" pitchFamily="18" charset="-128"/>
              </a:rPr>
              <a:t>商店街</a:t>
            </a:r>
            <a:r>
              <a:rPr lang="ja-JP" altLang="en-US" sz="1400" b="1" i="1">
                <a:solidFill>
                  <a:srgbClr val="800000"/>
                </a:solidFill>
                <a:ea typeface="ＭＳ Ｐ明朝" panose="02020600040205080304" pitchFamily="18" charset="-128"/>
              </a:rPr>
              <a:t>　○</a:t>
            </a:r>
            <a:r>
              <a:rPr lang="en-US" altLang="ja-JP" sz="1400" b="1" i="1">
                <a:solidFill>
                  <a:srgbClr val="800000"/>
                </a:solidFill>
                <a:ea typeface="ＭＳ Ｐ明朝" panose="02020600040205080304" pitchFamily="18" charset="-128"/>
              </a:rPr>
              <a:t>×</a:t>
            </a:r>
            <a:r>
              <a:rPr lang="ja-JP" altLang="en-US" sz="1400" b="1" i="1">
                <a:solidFill>
                  <a:srgbClr val="800000"/>
                </a:solidFill>
                <a:ea typeface="ＭＳ Ｐ明朝" panose="02020600040205080304" pitchFamily="18" charset="-128"/>
              </a:rPr>
              <a:t>商店</a:t>
            </a:r>
            <a:r>
              <a:rPr lang="ja-JP" altLang="en-US" sz="1400" b="1">
                <a:solidFill>
                  <a:srgbClr val="FF0000"/>
                </a:solidFill>
                <a:ea typeface="HG丸ｺﾞｼｯｸM-PRO" panose="020F0600000000000000" pitchFamily="50" charset="-128"/>
              </a:rPr>
              <a:t>　</a:t>
            </a:r>
            <a:r>
              <a:rPr lang="ja-JP" altLang="en-US" sz="1400" b="1">
                <a:ea typeface="HG丸ｺﾞｼｯｸM-PRO" panose="020F0600000000000000" pitchFamily="50" charset="-128"/>
              </a:rPr>
              <a:t>備蓄品リスト</a:t>
            </a:r>
          </a:p>
        </p:txBody>
      </p:sp>
      <p:sp>
        <p:nvSpPr>
          <p:cNvPr id="69016" name="Text Box 408"/>
          <p:cNvSpPr txBox="1">
            <a:spLocks noChangeArrowheads="1"/>
          </p:cNvSpPr>
          <p:nvPr/>
        </p:nvSpPr>
        <p:spPr bwMode="auto">
          <a:xfrm>
            <a:off x="3325813" y="9653588"/>
            <a:ext cx="349250"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rPr>
              <a:t>13</a:t>
            </a:r>
          </a:p>
        </p:txBody>
      </p:sp>
      <p:grpSp>
        <p:nvGrpSpPr>
          <p:cNvPr id="69294" name="Group 686"/>
          <p:cNvGrpSpPr>
            <a:grpSpLocks/>
          </p:cNvGrpSpPr>
          <p:nvPr/>
        </p:nvGrpSpPr>
        <p:grpSpPr bwMode="auto">
          <a:xfrm>
            <a:off x="476250" y="1497013"/>
            <a:ext cx="2132013" cy="314325"/>
            <a:chOff x="436" y="422"/>
            <a:chExt cx="1343" cy="198"/>
          </a:xfrm>
        </p:grpSpPr>
        <p:sp>
          <p:nvSpPr>
            <p:cNvPr id="69295" name="AutoShape 687"/>
            <p:cNvSpPr>
              <a:spLocks noChangeArrowheads="1"/>
            </p:cNvSpPr>
            <p:nvPr/>
          </p:nvSpPr>
          <p:spPr bwMode="auto">
            <a:xfrm>
              <a:off x="436" y="422"/>
              <a:ext cx="1343" cy="198"/>
            </a:xfrm>
            <a:prstGeom prst="roundRect">
              <a:avLst>
                <a:gd name="adj" fmla="val 16667"/>
              </a:avLst>
            </a:prstGeom>
            <a:solidFill>
              <a:schemeClr val="bg1"/>
            </a:solidFill>
            <a:ln w="19050">
              <a:solidFill>
                <a:schemeClr val="accent2"/>
              </a:solidFill>
              <a:round/>
              <a:headEnd/>
              <a:tailEnd/>
            </a:ln>
            <a:effectLst>
              <a:outerShdw dist="17961" dir="2700000" algn="ctr" rotWithShape="0">
                <a:schemeClr val="bg2"/>
              </a:outerShdw>
            </a:effectLst>
          </p:spPr>
          <p:txBody>
            <a:bodyPr>
              <a:spAutoFit/>
            </a:bodyPr>
            <a:lstStyle/>
            <a:p>
              <a:r>
                <a:rPr lang="ja-JP" altLang="en-US" sz="1200" b="1">
                  <a:solidFill>
                    <a:schemeClr val="accent2"/>
                  </a:solidFill>
                  <a:ea typeface="HGS創英角ﾎﾟｯﾌﾟ体" panose="040B0A00000000000000" pitchFamily="50" charset="-128"/>
                </a:rPr>
                <a:t>商店街で連携しよう！</a:t>
              </a:r>
            </a:p>
          </p:txBody>
        </p:sp>
        <p:pic>
          <p:nvPicPr>
            <p:cNvPr id="69296" name="Picture 688" descr="j030543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18" y="444"/>
              <a:ext cx="188" cy="150"/>
            </a:xfrm>
            <a:prstGeom prst="rect">
              <a:avLst/>
            </a:prstGeom>
            <a:noFill/>
            <a:extLst>
              <a:ext uri="{909E8E84-426E-40DD-AFC4-6F175D3DCCD1}">
                <a14:hiddenFill xmlns:a14="http://schemas.microsoft.com/office/drawing/2010/main">
                  <a:solidFill>
                    <a:srgbClr val="FFFFFF"/>
                  </a:solidFill>
                </a14:hiddenFill>
              </a:ext>
            </a:extLst>
          </p:spPr>
        </p:pic>
      </p:grpSp>
      <p:pic>
        <p:nvPicPr>
          <p:cNvPr id="69299" name="Picture 691" descr="MCj0398067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68638" y="3763963"/>
            <a:ext cx="323850" cy="327025"/>
          </a:xfrm>
          <a:prstGeom prst="rect">
            <a:avLst/>
          </a:prstGeom>
          <a:noFill/>
          <a:extLst>
            <a:ext uri="{909E8E84-426E-40DD-AFC4-6F175D3DCCD1}">
              <a14:hiddenFill xmlns:a14="http://schemas.microsoft.com/office/drawing/2010/main">
                <a:solidFill>
                  <a:srgbClr val="FFFFFF"/>
                </a:solidFill>
              </a14:hiddenFill>
            </a:ext>
          </a:extLst>
        </p:spPr>
      </p:pic>
      <p:pic>
        <p:nvPicPr>
          <p:cNvPr id="69301" name="Picture 693" descr="j0283774"/>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2997200" y="4960938"/>
            <a:ext cx="396875" cy="352425"/>
          </a:xfrm>
          <a:prstGeom prst="rect">
            <a:avLst/>
          </a:prstGeom>
          <a:noFill/>
          <a:extLst>
            <a:ext uri="{909E8E84-426E-40DD-AFC4-6F175D3DCCD1}">
              <a14:hiddenFill xmlns:a14="http://schemas.microsoft.com/office/drawing/2010/main">
                <a:solidFill>
                  <a:srgbClr val="FFFFFF"/>
                </a:solidFill>
              </a14:hiddenFill>
            </a:ext>
          </a:extLst>
        </p:spPr>
      </p:pic>
      <p:pic>
        <p:nvPicPr>
          <p:cNvPr id="69304" name="Picture 696" descr="MCj03568910000[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968625" y="6851650"/>
            <a:ext cx="431800" cy="269875"/>
          </a:xfrm>
          <a:prstGeom prst="rect">
            <a:avLst/>
          </a:prstGeom>
          <a:noFill/>
          <a:extLst>
            <a:ext uri="{909E8E84-426E-40DD-AFC4-6F175D3DCCD1}">
              <a14:hiddenFill xmlns:a14="http://schemas.microsoft.com/office/drawing/2010/main">
                <a:solidFill>
                  <a:srgbClr val="FFFFFF"/>
                </a:solidFill>
              </a14:hiddenFill>
            </a:ext>
          </a:extLst>
        </p:spPr>
      </p:pic>
      <p:pic>
        <p:nvPicPr>
          <p:cNvPr id="69305" name="Picture 697" descr="MCj03080920000[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852738" y="6537325"/>
            <a:ext cx="473075" cy="219075"/>
          </a:xfrm>
          <a:prstGeom prst="rect">
            <a:avLst/>
          </a:prstGeom>
          <a:noFill/>
          <a:extLst>
            <a:ext uri="{909E8E84-426E-40DD-AFC4-6F175D3DCCD1}">
              <a14:hiddenFill xmlns:a14="http://schemas.microsoft.com/office/drawing/2010/main">
                <a:solidFill>
                  <a:srgbClr val="FFFFFF"/>
                </a:solidFill>
              </a14:hiddenFill>
            </a:ext>
          </a:extLst>
        </p:spPr>
      </p:pic>
      <p:pic>
        <p:nvPicPr>
          <p:cNvPr id="69307" name="Picture 699" descr="j0295846"/>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140075" y="7189788"/>
            <a:ext cx="307975" cy="381000"/>
          </a:xfrm>
          <a:prstGeom prst="rect">
            <a:avLst/>
          </a:prstGeom>
          <a:noFill/>
          <a:extLst>
            <a:ext uri="{909E8E84-426E-40DD-AFC4-6F175D3DCCD1}">
              <a14:hiddenFill xmlns:a14="http://schemas.microsoft.com/office/drawing/2010/main">
                <a:solidFill>
                  <a:srgbClr val="FFFFFF"/>
                </a:solidFill>
              </a14:hiddenFill>
            </a:ext>
          </a:extLst>
        </p:spPr>
      </p:pic>
      <p:pic>
        <p:nvPicPr>
          <p:cNvPr id="69308" name="Picture 700" descr="MCj02909450000[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497138" y="7546975"/>
            <a:ext cx="542925" cy="254000"/>
          </a:xfrm>
          <a:prstGeom prst="rect">
            <a:avLst/>
          </a:prstGeom>
          <a:noFill/>
          <a:extLst>
            <a:ext uri="{909E8E84-426E-40DD-AFC4-6F175D3DCCD1}">
              <a14:hiddenFill xmlns:a14="http://schemas.microsoft.com/office/drawing/2010/main">
                <a:solidFill>
                  <a:srgbClr val="FFFFFF"/>
                </a:solidFill>
              </a14:hiddenFill>
            </a:ext>
          </a:extLst>
        </p:spPr>
      </p:pic>
      <p:pic>
        <p:nvPicPr>
          <p:cNvPr id="69309" name="Picture 701" descr="MCj03074280000[1]"/>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852738" y="8189913"/>
            <a:ext cx="381000" cy="368300"/>
          </a:xfrm>
          <a:prstGeom prst="rect">
            <a:avLst/>
          </a:prstGeom>
          <a:noFill/>
          <a:extLst>
            <a:ext uri="{909E8E84-426E-40DD-AFC4-6F175D3DCCD1}">
              <a14:hiddenFill xmlns:a14="http://schemas.microsoft.com/office/drawing/2010/main">
                <a:solidFill>
                  <a:srgbClr val="FFFFFF"/>
                </a:solidFill>
              </a14:hiddenFill>
            </a:ext>
          </a:extLst>
        </p:spPr>
      </p:pic>
      <p:pic>
        <p:nvPicPr>
          <p:cNvPr id="69310" name="Picture 702" descr="j0215778"/>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852738" y="4162425"/>
            <a:ext cx="269875" cy="327025"/>
          </a:xfrm>
          <a:prstGeom prst="rect">
            <a:avLst/>
          </a:prstGeom>
          <a:noFill/>
          <a:extLst>
            <a:ext uri="{909E8E84-426E-40DD-AFC4-6F175D3DCCD1}">
              <a14:hiddenFill xmlns:a14="http://schemas.microsoft.com/office/drawing/2010/main">
                <a:solidFill>
                  <a:srgbClr val="FFFFFF"/>
                </a:solidFill>
              </a14:hiddenFill>
            </a:ext>
          </a:extLst>
        </p:spPr>
      </p:pic>
      <p:pic>
        <p:nvPicPr>
          <p:cNvPr id="69311" name="Picture 703" descr="j0234168[1]"/>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087688" y="6169025"/>
            <a:ext cx="230187" cy="296863"/>
          </a:xfrm>
          <a:prstGeom prst="rect">
            <a:avLst/>
          </a:prstGeom>
          <a:noFill/>
          <a:extLst>
            <a:ext uri="{909E8E84-426E-40DD-AFC4-6F175D3DCCD1}">
              <a14:hiddenFill xmlns:a14="http://schemas.microsoft.com/office/drawing/2010/main">
                <a:solidFill>
                  <a:srgbClr val="FFFFFF"/>
                </a:solidFill>
              </a14:hiddenFill>
            </a:ext>
          </a:extLst>
        </p:spPr>
      </p:pic>
      <p:pic>
        <p:nvPicPr>
          <p:cNvPr id="69312" name="Picture 704" descr="j0351236[1]"/>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2492375" y="4506913"/>
            <a:ext cx="363538" cy="346075"/>
          </a:xfrm>
          <a:prstGeom prst="rect">
            <a:avLst/>
          </a:prstGeom>
          <a:noFill/>
          <a:extLst>
            <a:ext uri="{909E8E84-426E-40DD-AFC4-6F175D3DCCD1}">
              <a14:hiddenFill xmlns:a14="http://schemas.microsoft.com/office/drawing/2010/main">
                <a:solidFill>
                  <a:srgbClr val="FFFFFF"/>
                </a:solidFill>
              </a14:hiddenFill>
            </a:ext>
          </a:extLst>
        </p:spPr>
      </p:pic>
      <p:pic>
        <p:nvPicPr>
          <p:cNvPr id="69313" name="Picture 705" descr="GUM06_CL17028"/>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724150" y="5386388"/>
            <a:ext cx="488950" cy="288925"/>
          </a:xfrm>
          <a:prstGeom prst="rect">
            <a:avLst/>
          </a:prstGeom>
          <a:noFill/>
          <a:extLst>
            <a:ext uri="{909E8E84-426E-40DD-AFC4-6F175D3DCCD1}">
              <a14:hiddenFill xmlns:a14="http://schemas.microsoft.com/office/drawing/2010/main">
                <a:solidFill>
                  <a:srgbClr val="FFFFFF"/>
                </a:solidFill>
              </a14:hiddenFill>
            </a:ext>
          </a:extLst>
        </p:spPr>
      </p:pic>
      <p:pic>
        <p:nvPicPr>
          <p:cNvPr id="69314" name="Picture 706" descr="j0237617[1]"/>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3141663" y="5780088"/>
            <a:ext cx="284162" cy="325437"/>
          </a:xfrm>
          <a:prstGeom prst="rect">
            <a:avLst/>
          </a:prstGeom>
          <a:noFill/>
          <a:extLst>
            <a:ext uri="{909E8E84-426E-40DD-AFC4-6F175D3DCCD1}">
              <a14:hiddenFill xmlns:a14="http://schemas.microsoft.com/office/drawing/2010/main">
                <a:solidFill>
                  <a:srgbClr val="FFFFFF"/>
                </a:solidFill>
              </a14:hiddenFill>
            </a:ext>
          </a:extLst>
        </p:spPr>
      </p:pic>
      <p:sp>
        <p:nvSpPr>
          <p:cNvPr id="69316" name="AutoShape 708"/>
          <p:cNvSpPr>
            <a:spLocks noChangeArrowheads="1"/>
          </p:cNvSpPr>
          <p:nvPr/>
        </p:nvSpPr>
        <p:spPr bwMode="auto">
          <a:xfrm>
            <a:off x="3789363" y="2576513"/>
            <a:ext cx="2519362" cy="431800"/>
          </a:xfrm>
          <a:prstGeom prst="wedgeRectCallout">
            <a:avLst>
              <a:gd name="adj1" fmla="val -33931"/>
              <a:gd name="adj2" fmla="val 220954"/>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spcBef>
                <a:spcPct val="10000"/>
              </a:spcBef>
            </a:pPr>
            <a:r>
              <a:rPr lang="ja-JP" altLang="en-US" sz="1000">
                <a:solidFill>
                  <a:srgbClr val="003300"/>
                </a:solidFill>
                <a:ea typeface="HG丸ｺﾞｼｯｸM-PRO" panose="020F0600000000000000" pitchFamily="50" charset="-128"/>
              </a:rPr>
              <a:t>水や食料などの備蓄量は、</a:t>
            </a:r>
            <a:r>
              <a:rPr lang="en-US" altLang="ja-JP" sz="1000">
                <a:solidFill>
                  <a:srgbClr val="003300"/>
                </a:solidFill>
                <a:ea typeface="HG丸ｺﾞｼｯｸM-PRO" panose="020F0600000000000000" pitchFamily="50" charset="-128"/>
              </a:rPr>
              <a:t>《</a:t>
            </a:r>
            <a:r>
              <a:rPr lang="ja-JP" altLang="en-US" sz="1000">
                <a:solidFill>
                  <a:srgbClr val="003300"/>
                </a:solidFill>
                <a:ea typeface="HG丸ｺﾞｼｯｸM-PRO" panose="020F0600000000000000" pitchFamily="50" charset="-128"/>
              </a:rPr>
              <a:t>人数</a:t>
            </a:r>
            <a:r>
              <a:rPr lang="en-US" altLang="ja-JP" sz="1000">
                <a:solidFill>
                  <a:srgbClr val="003300"/>
                </a:solidFill>
                <a:ea typeface="HG丸ｺﾞｼｯｸM-PRO" panose="020F0600000000000000" pitchFamily="50" charset="-128"/>
              </a:rPr>
              <a:t>×</a:t>
            </a:r>
            <a:r>
              <a:rPr lang="en-US" altLang="ja-JP" sz="1000">
                <a:solidFill>
                  <a:srgbClr val="003300"/>
                </a:solidFill>
                <a:latin typeface="HG丸ｺﾞｼｯｸM-PRO" panose="020F0600000000000000" pitchFamily="50" charset="-128"/>
                <a:ea typeface="HG丸ｺﾞｼｯｸM-PRO" panose="020F0600000000000000" pitchFamily="50" charset="-128"/>
              </a:rPr>
              <a:t>3</a:t>
            </a:r>
            <a:r>
              <a:rPr lang="ja-JP" altLang="en-US" sz="1000">
                <a:solidFill>
                  <a:srgbClr val="003300"/>
                </a:solidFill>
                <a:ea typeface="HG丸ｺﾞｼｯｸM-PRO" panose="020F0600000000000000" pitchFamily="50" charset="-128"/>
              </a:rPr>
              <a:t>日分</a:t>
            </a:r>
            <a:r>
              <a:rPr lang="en-US" altLang="ja-JP" sz="1000">
                <a:solidFill>
                  <a:srgbClr val="003300"/>
                </a:solidFill>
                <a:ea typeface="HG丸ｺﾞｼｯｸM-PRO" panose="020F0600000000000000" pitchFamily="50" charset="-128"/>
              </a:rPr>
              <a:t>》</a:t>
            </a:r>
            <a:r>
              <a:rPr lang="ja-JP" altLang="en-US" sz="1000">
                <a:solidFill>
                  <a:srgbClr val="003300"/>
                </a:solidFill>
                <a:ea typeface="HG丸ｺﾞｼｯｸM-PRO" panose="020F0600000000000000" pitchFamily="50" charset="-128"/>
              </a:rPr>
              <a:t>が目安と言われています。</a:t>
            </a:r>
          </a:p>
        </p:txBody>
      </p:sp>
      <p:sp>
        <p:nvSpPr>
          <p:cNvPr id="69317" name="AutoShape 709"/>
          <p:cNvSpPr>
            <a:spLocks noChangeArrowheads="1"/>
          </p:cNvSpPr>
          <p:nvPr/>
        </p:nvSpPr>
        <p:spPr bwMode="auto">
          <a:xfrm>
            <a:off x="692150" y="9274175"/>
            <a:ext cx="2519363" cy="431800"/>
          </a:xfrm>
          <a:prstGeom prst="wedgeRectCallout">
            <a:avLst>
              <a:gd name="adj1" fmla="val -31287"/>
              <a:gd name="adj2" fmla="val -85662"/>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spcBef>
                <a:spcPct val="10000"/>
              </a:spcBef>
            </a:pPr>
            <a:r>
              <a:rPr lang="en-US" altLang="ja-JP" sz="1000">
                <a:solidFill>
                  <a:srgbClr val="003300"/>
                </a:solidFill>
                <a:ea typeface="HG丸ｺﾞｼｯｸM-PRO" panose="020F0600000000000000" pitchFamily="50" charset="-128"/>
              </a:rPr>
              <a:t>【</a:t>
            </a:r>
            <a:r>
              <a:rPr lang="ja-JP" altLang="en-US" sz="1000">
                <a:solidFill>
                  <a:srgbClr val="003300"/>
                </a:solidFill>
                <a:ea typeface="HG丸ｺﾞｼｯｸM-PRO" panose="020F0600000000000000" pitchFamily="50" charset="-128"/>
              </a:rPr>
              <a:t>様式 ②－１、２</a:t>
            </a:r>
            <a:r>
              <a:rPr lang="en-US" altLang="ja-JP" sz="1000">
                <a:solidFill>
                  <a:srgbClr val="003300"/>
                </a:solidFill>
                <a:ea typeface="HG丸ｺﾞｼｯｸM-PRO" panose="020F0600000000000000" pitchFamily="50" charset="-128"/>
              </a:rPr>
              <a:t>】</a:t>
            </a:r>
            <a:r>
              <a:rPr lang="ja-JP" altLang="en-US" sz="1000">
                <a:solidFill>
                  <a:srgbClr val="003300"/>
                </a:solidFill>
                <a:ea typeface="HG丸ｺﾞｼｯｸM-PRO" panose="020F0600000000000000" pitchFamily="50" charset="-128"/>
              </a:rPr>
              <a:t>の避難経路図に備蓄品の保管場所も記入しておきましょう。</a:t>
            </a:r>
          </a:p>
        </p:txBody>
      </p:sp>
      <p:sp>
        <p:nvSpPr>
          <p:cNvPr id="69318" name="AutoShape 710"/>
          <p:cNvSpPr>
            <a:spLocks noChangeArrowheads="1"/>
          </p:cNvSpPr>
          <p:nvPr/>
        </p:nvSpPr>
        <p:spPr bwMode="auto">
          <a:xfrm>
            <a:off x="404813" y="2649538"/>
            <a:ext cx="2376487" cy="576262"/>
          </a:xfrm>
          <a:prstGeom prst="wedgeRectCallout">
            <a:avLst>
              <a:gd name="adj1" fmla="val 19741"/>
              <a:gd name="adj2" fmla="val 69833"/>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spcBef>
                <a:spcPct val="10000"/>
              </a:spcBef>
            </a:pPr>
            <a:r>
              <a:rPr lang="ja-JP" altLang="en-US" sz="1000">
                <a:solidFill>
                  <a:srgbClr val="003300"/>
                </a:solidFill>
                <a:ea typeface="HG丸ｺﾞｼｯｸM-PRO" panose="020F0600000000000000" pitchFamily="50" charset="-128"/>
              </a:rPr>
              <a:t>あなたのお店や所属している商店街で整備している備蓄品などを、この項目で整理しておきましょう。</a:t>
            </a:r>
          </a:p>
        </p:txBody>
      </p:sp>
      <p:sp>
        <p:nvSpPr>
          <p:cNvPr id="69319" name="AutoShape 711"/>
          <p:cNvSpPr>
            <a:spLocks noChangeArrowheads="1"/>
          </p:cNvSpPr>
          <p:nvPr/>
        </p:nvSpPr>
        <p:spPr bwMode="auto">
          <a:xfrm>
            <a:off x="4365625" y="6321425"/>
            <a:ext cx="1466850" cy="863600"/>
          </a:xfrm>
          <a:prstGeom prst="wedgeRectCallout">
            <a:avLst>
              <a:gd name="adj1" fmla="val -69481"/>
              <a:gd name="adj2" fmla="val -45222"/>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spcBef>
                <a:spcPct val="10000"/>
              </a:spcBef>
            </a:pPr>
            <a:r>
              <a:rPr lang="ja-JP" altLang="en-US" sz="1000">
                <a:solidFill>
                  <a:srgbClr val="003300"/>
                </a:solidFill>
                <a:ea typeface="HG丸ｺﾞｼｯｸM-PRO" panose="020F0600000000000000" pitchFamily="50" charset="-128"/>
              </a:rPr>
              <a:t>閉じ込められたヒトの救出等に使用します。閉じ込めのおそれがある場所には特に整備しましょう。</a:t>
            </a:r>
          </a:p>
        </p:txBody>
      </p:sp>
      <p:sp>
        <p:nvSpPr>
          <p:cNvPr id="69320" name="Text Box 712"/>
          <p:cNvSpPr txBox="1">
            <a:spLocks noChangeArrowheads="1"/>
          </p:cNvSpPr>
          <p:nvPr/>
        </p:nvSpPr>
        <p:spPr bwMode="auto">
          <a:xfrm>
            <a:off x="331788" y="633413"/>
            <a:ext cx="63373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92075" indent="-9207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Tx/>
              <a:buChar char="•"/>
            </a:pPr>
            <a:r>
              <a:rPr lang="ja-JP" altLang="en-US" sz="1000">
                <a:solidFill>
                  <a:srgbClr val="808080"/>
                </a:solidFill>
                <a:ea typeface="HG丸ｺﾞｼｯｸM-PRO" panose="020F0600000000000000" pitchFamily="50" charset="-128"/>
              </a:rPr>
              <a:t>備蓄品については、災害が発生した際に、その場から避難するために必要なモノ、救援などの応急措置に必要なモノ、その後生きながらえるために必要なモノといった観点から考えてください。</a:t>
            </a:r>
          </a:p>
          <a:p>
            <a:pPr>
              <a:buFontTx/>
              <a:buChar char="•"/>
            </a:pPr>
            <a:r>
              <a:rPr lang="ja-JP" altLang="en-US" sz="1000">
                <a:solidFill>
                  <a:srgbClr val="808080"/>
                </a:solidFill>
                <a:ea typeface="HG丸ｺﾞｼｯｸM-PRO" panose="020F0600000000000000" pitchFamily="50" charset="-128"/>
              </a:rPr>
              <a:t>水や食料などの備蓄量は、≪人数</a:t>
            </a:r>
            <a:r>
              <a:rPr lang="en-US" altLang="ja-JP" sz="1000">
                <a:solidFill>
                  <a:srgbClr val="808080"/>
                </a:solidFill>
                <a:ea typeface="HG丸ｺﾞｼｯｸM-PRO" panose="020F0600000000000000" pitchFamily="50" charset="-128"/>
              </a:rPr>
              <a:t>×</a:t>
            </a:r>
            <a:r>
              <a:rPr lang="ja-JP" altLang="en-US" sz="1000">
                <a:solidFill>
                  <a:srgbClr val="808080"/>
                </a:solidFill>
                <a:ea typeface="HG丸ｺﾞｼｯｸM-PRO" panose="020F0600000000000000" pitchFamily="50" charset="-128"/>
              </a:rPr>
              <a:t>３日分≫が目安といわれています。あなたのお店の予算やスペースの制約もあると思われますが、人命の安全確保の観点からも３日分を目安に確保してください。</a:t>
            </a:r>
          </a:p>
          <a:p>
            <a:pPr>
              <a:buFontTx/>
              <a:buChar char="•"/>
            </a:pPr>
            <a:r>
              <a:rPr lang="ja-JP" altLang="en-US" sz="1000">
                <a:solidFill>
                  <a:srgbClr val="808080"/>
                </a:solidFill>
                <a:ea typeface="HG丸ｺﾞｼｯｸM-PRO" panose="020F0600000000000000" pitchFamily="50" charset="-128"/>
              </a:rPr>
              <a:t>ＢＣＰ対応を行う要員や、帰宅できない従業員を対象とした備蓄品については、特に準備が必要です。</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ChangeArrowheads="1"/>
          </p:cNvSpPr>
          <p:nvPr/>
        </p:nvSpPr>
        <p:spPr bwMode="auto">
          <a:xfrm>
            <a:off x="333375" y="200025"/>
            <a:ext cx="3455988" cy="269875"/>
          </a:xfrm>
          <a:prstGeom prst="rect">
            <a:avLst/>
          </a:prstGeom>
          <a:gradFill rotWithShape="1">
            <a:gsLst>
              <a:gs pos="0">
                <a:srgbClr val="DDDDDD"/>
              </a:gs>
              <a:gs pos="50000">
                <a:srgbClr val="DDDDDD">
                  <a:gamma/>
                  <a:tint val="0"/>
                  <a:invGamma/>
                </a:srgbClr>
              </a:gs>
              <a:gs pos="100000">
                <a:srgbClr val="DDDDDD"/>
              </a:gs>
            </a:gsLst>
            <a:lin ang="5400000" scaled="1"/>
          </a:gradFill>
          <a:ln>
            <a:noFill/>
          </a:ln>
          <a:effectLst/>
          <a:extLst>
            <a:ext uri="{91240B29-F687-4F45-9708-019B960494DF}">
              <a14:hiddenLine xmlns:a14="http://schemas.microsoft.com/office/drawing/2010/main" w="28575">
                <a:solidFill>
                  <a:srgbClr val="DDDDD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5955" name="Text Box 3"/>
          <p:cNvSpPr txBox="1">
            <a:spLocks noChangeArrowheads="1"/>
          </p:cNvSpPr>
          <p:nvPr/>
        </p:nvSpPr>
        <p:spPr bwMode="auto">
          <a:xfrm>
            <a:off x="241300" y="133350"/>
            <a:ext cx="1784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ea typeface="HG丸ｺﾞｼｯｸM-PRO" panose="020F0600000000000000" pitchFamily="50" charset="-128"/>
              </a:rPr>
              <a:t>【</a:t>
            </a:r>
            <a:r>
              <a:rPr lang="ja-JP" altLang="en-US" sz="1800">
                <a:ea typeface="HG丸ｺﾞｼｯｸM-PRO" panose="020F0600000000000000" pitchFamily="50" charset="-128"/>
              </a:rPr>
              <a:t>様式　⑤</a:t>
            </a:r>
            <a:r>
              <a:rPr lang="en-US" altLang="ja-JP" sz="1800">
                <a:ea typeface="HG丸ｺﾞｼｯｸM-PRO" panose="020F0600000000000000" pitchFamily="50" charset="-128"/>
              </a:rPr>
              <a:t>】</a:t>
            </a:r>
            <a:r>
              <a:rPr lang="ja-JP" altLang="en-US" sz="1800">
                <a:ea typeface="HG丸ｺﾞｼｯｸM-PRO" panose="020F0600000000000000" pitchFamily="50" charset="-128"/>
              </a:rPr>
              <a:t>　</a:t>
            </a:r>
          </a:p>
        </p:txBody>
      </p:sp>
      <p:sp>
        <p:nvSpPr>
          <p:cNvPr id="125956" name="Text Box 4"/>
          <p:cNvSpPr txBox="1">
            <a:spLocks noChangeArrowheads="1"/>
          </p:cNvSpPr>
          <p:nvPr/>
        </p:nvSpPr>
        <p:spPr bwMode="auto">
          <a:xfrm>
            <a:off x="1700213" y="133350"/>
            <a:ext cx="2012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800">
                <a:ea typeface="HG丸ｺﾞｼｯｸM-PRO" panose="020F0600000000000000" pitchFamily="50" charset="-128"/>
              </a:rPr>
              <a:t>従業員携帯カード</a:t>
            </a:r>
          </a:p>
        </p:txBody>
      </p:sp>
      <p:sp>
        <p:nvSpPr>
          <p:cNvPr id="125957" name="Text Box 5"/>
          <p:cNvSpPr txBox="1">
            <a:spLocks noChangeArrowheads="1"/>
          </p:cNvSpPr>
          <p:nvPr/>
        </p:nvSpPr>
        <p:spPr bwMode="auto">
          <a:xfrm>
            <a:off x="188913" y="765175"/>
            <a:ext cx="65246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1778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000">
                <a:solidFill>
                  <a:srgbClr val="808080"/>
                </a:solidFill>
                <a:ea typeface="HG丸ｺﾞｼｯｸM-PRO" panose="020F0600000000000000" pitchFamily="50" charset="-128"/>
              </a:rPr>
              <a:t>各部署、各従業員が、被災時の連絡先や自分のやるべきことについて記入しましょう。</a:t>
            </a:r>
          </a:p>
          <a:p>
            <a:r>
              <a:rPr lang="ja-JP" altLang="en-US" sz="1000">
                <a:solidFill>
                  <a:srgbClr val="808080"/>
                </a:solidFill>
                <a:ea typeface="HG丸ｺﾞｼｯｸM-PRO" panose="020F0600000000000000" pitchFamily="50" charset="-128"/>
              </a:rPr>
              <a:t>記入したものは、定期入れや財布に納め常に携行するようにしてください。</a:t>
            </a:r>
          </a:p>
        </p:txBody>
      </p:sp>
      <p:sp>
        <p:nvSpPr>
          <p:cNvPr id="125958" name="Text Box 6"/>
          <p:cNvSpPr txBox="1">
            <a:spLocks noChangeArrowheads="1"/>
          </p:cNvSpPr>
          <p:nvPr/>
        </p:nvSpPr>
        <p:spPr bwMode="auto">
          <a:xfrm>
            <a:off x="3251200" y="9647238"/>
            <a:ext cx="349250"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rPr>
              <a:t>15</a:t>
            </a:r>
          </a:p>
        </p:txBody>
      </p:sp>
      <p:sp>
        <p:nvSpPr>
          <p:cNvPr id="125959" name="Text Box 7"/>
          <p:cNvSpPr txBox="1">
            <a:spLocks noChangeArrowheads="1"/>
          </p:cNvSpPr>
          <p:nvPr/>
        </p:nvSpPr>
        <p:spPr bwMode="auto">
          <a:xfrm>
            <a:off x="1628775" y="3459163"/>
            <a:ext cx="3600450" cy="1493837"/>
          </a:xfrm>
          <a:prstGeom prst="rect">
            <a:avLst/>
          </a:prstGeom>
          <a:solidFill>
            <a:schemeClr val="bg1"/>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r>
              <a:rPr lang="ja-JP" altLang="en-US" sz="6000" b="1">
                <a:solidFill>
                  <a:srgbClr val="3333FF"/>
                </a:solidFill>
              </a:rPr>
              <a:t>別途作成</a:t>
            </a:r>
          </a:p>
          <a:p>
            <a:pPr algn="ctr"/>
            <a:r>
              <a:rPr lang="ja-JP" altLang="en-US" sz="3200" b="1">
                <a:solidFill>
                  <a:srgbClr val="3333FF"/>
                </a:solidFill>
              </a:rPr>
              <a:t>（別ファイル）</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4961" name="Group 33"/>
          <p:cNvGraphicFramePr>
            <a:graphicFrameLocks noGrp="1"/>
          </p:cNvGraphicFramePr>
          <p:nvPr>
            <p:extLst>
              <p:ext uri="{D42A27DB-BD31-4B8C-83A1-F6EECF244321}">
                <p14:modId xmlns:p14="http://schemas.microsoft.com/office/powerpoint/2010/main" val="1424296324"/>
              </p:ext>
            </p:extLst>
          </p:nvPr>
        </p:nvGraphicFramePr>
        <p:xfrm>
          <a:off x="1052513" y="4232275"/>
          <a:ext cx="4752975" cy="3684588"/>
        </p:xfrm>
        <a:graphic>
          <a:graphicData uri="http://schemas.openxmlformats.org/drawingml/2006/table">
            <a:tbl>
              <a:tblPr/>
              <a:tblGrid>
                <a:gridCol w="2378075">
                  <a:extLst>
                    <a:ext uri="{9D8B030D-6E8A-4147-A177-3AD203B41FA5}">
                      <a16:colId xmlns:a16="http://schemas.microsoft.com/office/drawing/2014/main" val="3038195468"/>
                    </a:ext>
                  </a:extLst>
                </a:gridCol>
                <a:gridCol w="2374900">
                  <a:extLst>
                    <a:ext uri="{9D8B030D-6E8A-4147-A177-3AD203B41FA5}">
                      <a16:colId xmlns:a16="http://schemas.microsoft.com/office/drawing/2014/main" val="160197570"/>
                    </a:ext>
                  </a:extLst>
                </a:gridCol>
              </a:tblGrid>
              <a:tr h="396875">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ＭＳ Ｐゴシック" panose="020B0600070205080204" pitchFamily="50" charset="-128"/>
                          <a:ea typeface="ＭＳ Ｐゴシック" panose="020B0600070205080204" pitchFamily="50" charset="-128"/>
                        </a:rPr>
                        <a:t>承認欄（作成・点検・更新時に記載）</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extLst>
                  <a:ext uri="{0D108BD9-81ED-4DB2-BD59-A6C34878D82A}">
                    <a16:rowId xmlns:a16="http://schemas.microsoft.com/office/drawing/2014/main" val="1779662978"/>
                  </a:ext>
                </a:extLst>
              </a:tr>
              <a:tr h="3762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ＭＳ Ｐゴシック" panose="020B0600070205080204" pitchFamily="50" charset="-128"/>
                          <a:ea typeface="ＭＳ Ｐゴシック" panose="020B0600070205080204" pitchFamily="50" charset="-128"/>
                        </a:rPr>
                        <a:t>承認日</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ＭＳ Ｐゴシック" panose="020B0600070205080204" pitchFamily="50" charset="-128"/>
                          <a:ea typeface="ＭＳ Ｐゴシック" panose="020B0600070205080204" pitchFamily="50" charset="-128"/>
                        </a:rPr>
                        <a:t>承認者</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3857715514"/>
                  </a:ext>
                </a:extLst>
              </a:tr>
              <a:tr h="4159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dirty="0" smtClean="0">
                          <a:ln>
                            <a:noFill/>
                          </a:ln>
                          <a:solidFill>
                            <a:srgbClr val="800000"/>
                          </a:solidFill>
                          <a:effectLst/>
                          <a:latin typeface="ＭＳ Ｐゴシック" panose="020B0600070205080204" pitchFamily="50" charset="-128"/>
                          <a:ea typeface="ＭＳ Ｐ明朝" panose="02020600040205080304" pitchFamily="18" charset="-128"/>
                        </a:rPr>
                        <a:t>　　</a:t>
                      </a:r>
                      <a:r>
                        <a:rPr lang="ja-JP" altLang="en-US" sz="1200" b="1" i="1" dirty="0" smtClean="0">
                          <a:solidFill>
                            <a:srgbClr val="800000"/>
                          </a:solidFill>
                          <a:ea typeface="ＭＳ Ｐ明朝" panose="02020600040205080304" pitchFamily="18" charset="-128"/>
                        </a:rPr>
                        <a:t>○○</a:t>
                      </a:r>
                      <a:r>
                        <a:rPr kumimoji="1" lang="ja-JP" altLang="en-US" sz="1200" b="1" i="1" u="none" strike="noStrike" cap="none" normalizeH="0" baseline="0" dirty="0" smtClean="0">
                          <a:ln>
                            <a:noFill/>
                          </a:ln>
                          <a:solidFill>
                            <a:srgbClr val="800000"/>
                          </a:solidFill>
                          <a:effectLst/>
                          <a:latin typeface="ＭＳ Ｐゴシック" panose="020B0600070205080204" pitchFamily="50" charset="-128"/>
                          <a:ea typeface="ＭＳ Ｐ明朝" panose="02020600040205080304" pitchFamily="18" charset="-128"/>
                        </a:rPr>
                        <a:t>○</a:t>
                      </a:r>
                      <a:r>
                        <a:rPr kumimoji="1" lang="ja-JP" altLang="en-US" sz="1200" b="1" i="1" u="none" strike="noStrike" cap="none" normalizeH="0" baseline="0" dirty="0" smtClean="0">
                          <a:ln>
                            <a:noFill/>
                          </a:ln>
                          <a:solidFill>
                            <a:srgbClr val="800000"/>
                          </a:solidFill>
                          <a:effectLst/>
                          <a:latin typeface="ＭＳ Ｐゴシック" panose="020B0600070205080204" pitchFamily="50" charset="-128"/>
                          <a:ea typeface="ＭＳ Ｐ明朝" panose="02020600040205080304" pitchFamily="18" charset="-128"/>
                        </a:rPr>
                        <a:t>○</a:t>
                      </a:r>
                      <a:r>
                        <a:rPr kumimoji="1" lang="ja-JP" altLang="en-US" sz="1200" b="0" i="1" u="none" strike="noStrike" cap="none" normalizeH="0" baseline="0" dirty="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0" u="none" strike="noStrike" cap="none" normalizeH="0" baseline="0" dirty="0" smtClean="0">
                          <a:ln>
                            <a:noFill/>
                          </a:ln>
                          <a:solidFill>
                            <a:schemeClr val="tx1"/>
                          </a:solidFill>
                          <a:effectLst/>
                          <a:latin typeface="ＭＳ Ｐゴシック" panose="020B0600070205080204" pitchFamily="50" charset="-128"/>
                          <a:ea typeface="ＭＳ Ｐ明朝" panose="02020600040205080304" pitchFamily="18" charset="-128"/>
                        </a:rPr>
                        <a:t>年　</a:t>
                      </a:r>
                      <a:r>
                        <a:rPr kumimoji="1" lang="ja-JP" altLang="en-US" sz="1200" b="1" i="1" u="none" strike="noStrike" cap="none" normalizeH="0" baseline="0" dirty="0" smtClean="0">
                          <a:ln>
                            <a:noFill/>
                          </a:ln>
                          <a:solidFill>
                            <a:srgbClr val="800000"/>
                          </a:solidFill>
                          <a:effectLst/>
                          <a:latin typeface="ＭＳ Ｐゴシック" panose="020B0600070205080204" pitchFamily="50" charset="-128"/>
                          <a:ea typeface="ＭＳ Ｐ明朝" panose="02020600040205080304" pitchFamily="18" charset="-128"/>
                        </a:rPr>
                        <a:t>○</a:t>
                      </a:r>
                      <a:r>
                        <a:rPr kumimoji="1" lang="ja-JP" altLang="en-US" sz="1200" b="0" i="1" u="none" strike="noStrike" cap="none" normalizeH="0" baseline="0" dirty="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0" u="none" strike="noStrike" cap="none" normalizeH="0" baseline="0" dirty="0" smtClean="0">
                          <a:ln>
                            <a:noFill/>
                          </a:ln>
                          <a:solidFill>
                            <a:schemeClr val="tx1"/>
                          </a:solidFill>
                          <a:effectLst/>
                          <a:latin typeface="ＭＳ Ｐゴシック" panose="020B0600070205080204" pitchFamily="50" charset="-128"/>
                          <a:ea typeface="ＭＳ Ｐ明朝" panose="02020600040205080304" pitchFamily="18" charset="-128"/>
                        </a:rPr>
                        <a:t>月　</a:t>
                      </a:r>
                      <a:r>
                        <a:rPr kumimoji="1" lang="ja-JP" altLang="en-US" sz="1200" b="1" i="1" u="none" strike="noStrike" cap="none" normalizeH="0" baseline="0" dirty="0" smtClean="0">
                          <a:ln>
                            <a:noFill/>
                          </a:ln>
                          <a:solidFill>
                            <a:srgbClr val="800000"/>
                          </a:solidFill>
                          <a:effectLst/>
                          <a:latin typeface="ＭＳ Ｐゴシック" panose="020B0600070205080204" pitchFamily="50" charset="-128"/>
                          <a:ea typeface="ＭＳ Ｐ明朝" panose="02020600040205080304" pitchFamily="18" charset="-128"/>
                        </a:rPr>
                        <a:t>○</a:t>
                      </a:r>
                      <a:r>
                        <a:rPr kumimoji="1" lang="ja-JP" altLang="en-US" sz="1200" b="0" i="1" u="none" strike="noStrike" cap="none" normalizeH="0" baseline="0" dirty="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0" u="none" strike="noStrike" cap="none" normalizeH="0" baseline="0" dirty="0" smtClean="0">
                          <a:ln>
                            <a:noFill/>
                          </a:ln>
                          <a:solidFill>
                            <a:schemeClr val="tx1"/>
                          </a:solidFill>
                          <a:effectLst/>
                          <a:latin typeface="ＭＳ Ｐゴシック" panose="020B0600070205080204" pitchFamily="50" charset="-128"/>
                          <a:ea typeface="ＭＳ Ｐ明朝" panose="02020600040205080304" pitchFamily="18" charset="-128"/>
                        </a:rPr>
                        <a:t>日</a:t>
                      </a:r>
                      <a:endParaRPr kumimoji="1" lang="ja-JP" altLang="en-US" sz="1200" b="1" i="1" u="none" strike="noStrike" cap="none" normalizeH="0" baseline="0" dirty="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a:t>
                      </a:r>
                      <a:r>
                        <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75829347"/>
                  </a:ext>
                </a:extLst>
              </a:tr>
              <a:tr h="4159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0" u="none" strike="noStrike" cap="none" normalizeH="0" baseline="0" smtClean="0">
                          <a:ln>
                            <a:noFill/>
                          </a:ln>
                          <a:solidFill>
                            <a:schemeClr val="tx1"/>
                          </a:solidFill>
                          <a:effectLst/>
                          <a:latin typeface="ＭＳ Ｐゴシック" panose="020B0600070205080204" pitchFamily="50" charset="-128"/>
                          <a:ea typeface="ＭＳ Ｐ明朝" panose="02020600040205080304" pitchFamily="18" charset="-128"/>
                        </a:rPr>
                        <a:t>年　　　月　　　日</a:t>
                      </a:r>
                      <a:endPar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90949489"/>
                  </a:ext>
                </a:extLst>
              </a:tr>
              <a:tr h="4159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0" u="none" strike="noStrike" cap="none" normalizeH="0" baseline="0" smtClean="0">
                          <a:ln>
                            <a:noFill/>
                          </a:ln>
                          <a:solidFill>
                            <a:schemeClr val="tx1"/>
                          </a:solidFill>
                          <a:effectLst/>
                          <a:latin typeface="ＭＳ Ｐゴシック" panose="020B0600070205080204" pitchFamily="50" charset="-128"/>
                          <a:ea typeface="ＭＳ Ｐ明朝" panose="02020600040205080304" pitchFamily="18" charset="-128"/>
                        </a:rPr>
                        <a:t>年　　　月　　　日</a:t>
                      </a:r>
                      <a:endPar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04105356"/>
                  </a:ext>
                </a:extLst>
              </a:tr>
              <a:tr h="4159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0" u="none" strike="noStrike" cap="none" normalizeH="0" baseline="0" smtClean="0">
                          <a:ln>
                            <a:noFill/>
                          </a:ln>
                          <a:solidFill>
                            <a:schemeClr val="tx1"/>
                          </a:solidFill>
                          <a:effectLst/>
                          <a:latin typeface="ＭＳ Ｐゴシック" panose="020B0600070205080204" pitchFamily="50" charset="-128"/>
                          <a:ea typeface="ＭＳ Ｐ明朝" panose="02020600040205080304" pitchFamily="18" charset="-128"/>
                        </a:rPr>
                        <a:t>年　　　月　　　日</a:t>
                      </a:r>
                      <a:endPar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14108131"/>
                  </a:ext>
                </a:extLst>
              </a:tr>
              <a:tr h="4159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0" u="none" strike="noStrike" cap="none" normalizeH="0" baseline="0" smtClean="0">
                          <a:ln>
                            <a:noFill/>
                          </a:ln>
                          <a:solidFill>
                            <a:schemeClr val="tx1"/>
                          </a:solidFill>
                          <a:effectLst/>
                          <a:latin typeface="ＭＳ Ｐゴシック" panose="020B0600070205080204" pitchFamily="50" charset="-128"/>
                          <a:ea typeface="ＭＳ Ｐ明朝" panose="02020600040205080304" pitchFamily="18" charset="-128"/>
                        </a:rPr>
                        <a:t>年　　　月　　　日</a:t>
                      </a:r>
                      <a:endPar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25271568"/>
                  </a:ext>
                </a:extLst>
              </a:tr>
              <a:tr h="4159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0" u="none" strike="noStrike" cap="none" normalizeH="0" baseline="0" smtClean="0">
                          <a:ln>
                            <a:noFill/>
                          </a:ln>
                          <a:solidFill>
                            <a:schemeClr val="tx1"/>
                          </a:solidFill>
                          <a:effectLst/>
                          <a:latin typeface="ＭＳ Ｐゴシック" panose="020B0600070205080204" pitchFamily="50" charset="-128"/>
                          <a:ea typeface="ＭＳ Ｐ明朝" panose="02020600040205080304" pitchFamily="18" charset="-128"/>
                        </a:rPr>
                        <a:t>年　　　月　　　日</a:t>
                      </a:r>
                      <a:endPar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27215733"/>
                  </a:ext>
                </a:extLst>
              </a:tr>
              <a:tr h="4159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0" u="none" strike="noStrike" cap="none" normalizeH="0" baseline="0" smtClean="0">
                          <a:ln>
                            <a:noFill/>
                          </a:ln>
                          <a:solidFill>
                            <a:schemeClr val="tx1"/>
                          </a:solidFill>
                          <a:effectLst/>
                          <a:latin typeface="ＭＳ Ｐゴシック" panose="020B0600070205080204" pitchFamily="50" charset="-128"/>
                          <a:ea typeface="ＭＳ Ｐ明朝" panose="02020600040205080304" pitchFamily="18" charset="-128"/>
                        </a:rPr>
                        <a:t>年　　　月　　　日</a:t>
                      </a:r>
                      <a:endPar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dirty="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13890240"/>
                  </a:ext>
                </a:extLst>
              </a:tr>
            </a:tbl>
          </a:graphicData>
        </a:graphic>
      </p:graphicFrame>
      <p:sp>
        <p:nvSpPr>
          <p:cNvPr id="124992" name="AutoShape 64"/>
          <p:cNvSpPr>
            <a:spLocks noChangeArrowheads="1"/>
          </p:cNvSpPr>
          <p:nvPr/>
        </p:nvSpPr>
        <p:spPr bwMode="auto">
          <a:xfrm>
            <a:off x="4724400" y="4016375"/>
            <a:ext cx="1152525" cy="433388"/>
          </a:xfrm>
          <a:prstGeom prst="wedgeRectCallout">
            <a:avLst>
              <a:gd name="adj1" fmla="val -53306"/>
              <a:gd name="adj2" fmla="val 102380"/>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spcBef>
                <a:spcPct val="10000"/>
              </a:spcBef>
            </a:pPr>
            <a:r>
              <a:rPr lang="ja-JP" altLang="en-US" sz="1000">
                <a:solidFill>
                  <a:srgbClr val="003300"/>
                </a:solidFill>
                <a:ea typeface="HG丸ｺﾞｼｯｸM-PRO" panose="020F0600000000000000" pitchFamily="50" charset="-128"/>
              </a:rPr>
              <a:t>経営者が承認をしてください。</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3" name="Text Box 3"/>
          <p:cNvSpPr txBox="1">
            <a:spLocks noChangeArrowheads="1"/>
          </p:cNvSpPr>
          <p:nvPr/>
        </p:nvSpPr>
        <p:spPr bwMode="auto">
          <a:xfrm>
            <a:off x="1428750" y="9625013"/>
            <a:ext cx="5384800"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1000">
                <a:latin typeface="ＭＳ Ｐゴシック" panose="020B0600070205080204" pitchFamily="50" charset="-128"/>
              </a:rPr>
              <a:t>あいちＢＣＰモデル［中小商業・サービス業向け　コンパクト版（第１版）］＜記入例＞（平成</a:t>
            </a:r>
            <a:r>
              <a:rPr lang="en-US" altLang="ja-JP" sz="1000">
                <a:latin typeface="ＭＳ Ｐゴシック" panose="020B0600070205080204" pitchFamily="50" charset="-128"/>
              </a:rPr>
              <a:t>20</a:t>
            </a:r>
            <a:r>
              <a:rPr lang="ja-JP" altLang="en-US" sz="1000">
                <a:latin typeface="ＭＳ Ｐゴシック" panose="020B0600070205080204" pitchFamily="50" charset="-128"/>
              </a:rPr>
              <a:t>年</a:t>
            </a:r>
            <a:r>
              <a:rPr lang="en-US" altLang="ja-JP" sz="1000">
                <a:latin typeface="ＭＳ Ｐゴシック" panose="020B0600070205080204" pitchFamily="50" charset="-128"/>
              </a:rPr>
              <a:t>3</a:t>
            </a:r>
            <a:r>
              <a:rPr lang="ja-JP" altLang="en-US" sz="1000">
                <a:latin typeface="ＭＳ Ｐゴシック" panose="020B0600070205080204" pitchFamily="50" charset="-128"/>
              </a:rPr>
              <a:t>月）</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5429" name="Group 741"/>
          <p:cNvGraphicFramePr>
            <a:graphicFrameLocks noGrp="1"/>
          </p:cNvGraphicFramePr>
          <p:nvPr/>
        </p:nvGraphicFramePr>
        <p:xfrm>
          <a:off x="549275" y="695325"/>
          <a:ext cx="5052038" cy="2656720"/>
        </p:xfrm>
        <a:graphic>
          <a:graphicData uri="http://schemas.openxmlformats.org/drawingml/2006/table">
            <a:tbl>
              <a:tblPr/>
              <a:tblGrid>
                <a:gridCol w="687388">
                  <a:extLst>
                    <a:ext uri="{9D8B030D-6E8A-4147-A177-3AD203B41FA5}">
                      <a16:colId xmlns:a16="http://schemas.microsoft.com/office/drawing/2014/main" val="3702318226"/>
                    </a:ext>
                  </a:extLst>
                </a:gridCol>
                <a:gridCol w="205400">
                  <a:extLst>
                    <a:ext uri="{9D8B030D-6E8A-4147-A177-3AD203B41FA5}">
                      <a16:colId xmlns:a16="http://schemas.microsoft.com/office/drawing/2014/main" val="3856828140"/>
                    </a:ext>
                  </a:extLst>
                </a:gridCol>
                <a:gridCol w="3354388">
                  <a:extLst>
                    <a:ext uri="{9D8B030D-6E8A-4147-A177-3AD203B41FA5}">
                      <a16:colId xmlns:a16="http://schemas.microsoft.com/office/drawing/2014/main" val="1862264546"/>
                    </a:ext>
                  </a:extLst>
                </a:gridCol>
                <a:gridCol w="804862">
                  <a:extLst>
                    <a:ext uri="{9D8B030D-6E8A-4147-A177-3AD203B41FA5}">
                      <a16:colId xmlns:a16="http://schemas.microsoft.com/office/drawing/2014/main" val="3091235442"/>
                    </a:ext>
                  </a:extLst>
                </a:gridCol>
              </a:tblGrid>
              <a:tr h="260350">
                <a:tc grid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panose="020B0600070205080204" pitchFamily="50" charset="-128"/>
                          <a:ea typeface="ＭＳ Ｐゴシック" panose="020B0600070205080204" pitchFamily="50" charset="-128"/>
                        </a:rPr>
                        <a:t>項目</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EAEAEA"/>
                    </a:solidFill>
                  </a:tcPr>
                </a:tc>
                <a:tc hMerge="1">
                  <a:txBody>
                    <a:bodyPr/>
                    <a:lstStyle/>
                    <a:p>
                      <a:endParaRPr kumimoji="1" lang="ja-JP" altLang="en-US"/>
                    </a:p>
                  </a:txBody>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panose="020B0600070205080204" pitchFamily="50" charset="-128"/>
                          <a:ea typeface="ＭＳ Ｐゴシック" panose="020B0600070205080204" pitchFamily="50" charset="-128"/>
                        </a:rPr>
                        <a:t>ページ</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1327514376"/>
                  </a:ext>
                </a:extLst>
              </a:tr>
              <a:tr h="177800">
                <a:tc grid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1.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ＢＣＰの基本方針</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AC864"/>
                    </a:solidFill>
                  </a:tcPr>
                </a:tc>
                <a:tc hMerge="1">
                  <a:txBody>
                    <a:bodyPr/>
                    <a:lstStyle/>
                    <a:p>
                      <a:endParaRPr kumimoji="1" lang="ja-JP" altLang="en-US"/>
                    </a:p>
                  </a:txBody>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AC864"/>
                    </a:solidFill>
                  </a:tcPr>
                </a:tc>
                <a:extLst>
                  <a:ext uri="{0D108BD9-81ED-4DB2-BD59-A6C34878D82A}">
                    <a16:rowId xmlns:a16="http://schemas.microsoft.com/office/drawing/2014/main" val="4290621757"/>
                  </a:ext>
                </a:extLst>
              </a:tr>
              <a:tr h="230188">
                <a:tc rowSpan="6">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２</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計画</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２</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１　対象とする災害</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E5E5"/>
                    </a:solid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E5E5"/>
                    </a:solidFill>
                  </a:tcPr>
                </a:tc>
                <a:extLst>
                  <a:ext uri="{0D108BD9-81ED-4DB2-BD59-A6C34878D82A}">
                    <a16:rowId xmlns:a16="http://schemas.microsoft.com/office/drawing/2014/main" val="1847913411"/>
                  </a:ext>
                </a:extLst>
              </a:tr>
              <a:tr h="177800">
                <a:tc vMerge="1">
                  <a:txBody>
                    <a:bodyPr/>
                    <a:lstStyle/>
                    <a:p>
                      <a:endParaRPr kumimoji="1" lang="ja-JP" altLang="en-US"/>
                    </a:p>
                  </a:txBody>
                  <a:tcPr/>
                </a:tc>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２</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２　重要業務と復旧目標の決定</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E5E5"/>
                    </a:solid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E5E5"/>
                    </a:solidFill>
                  </a:tcPr>
                </a:tc>
                <a:extLst>
                  <a:ext uri="{0D108BD9-81ED-4DB2-BD59-A6C34878D82A}">
                    <a16:rowId xmlns:a16="http://schemas.microsoft.com/office/drawing/2014/main" val="525448437"/>
                  </a:ext>
                </a:extLst>
              </a:tr>
              <a:tr h="177800">
                <a:tc vMerge="1">
                  <a:txBody>
                    <a:bodyPr/>
                    <a:lstStyle/>
                    <a:p>
                      <a:endParaRPr kumimoji="1" lang="ja-JP" altLang="en-US"/>
                    </a:p>
                  </a:txBody>
                  <a:tcPr/>
                </a:tc>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２</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３　重要業務が受ける被害の想定</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FFB2"/>
                    </a:solid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3</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FFB2"/>
                    </a:solidFill>
                  </a:tcPr>
                </a:tc>
                <a:extLst>
                  <a:ext uri="{0D108BD9-81ED-4DB2-BD59-A6C34878D82A}">
                    <a16:rowId xmlns:a16="http://schemas.microsoft.com/office/drawing/2014/main" val="130686982"/>
                  </a:ext>
                </a:extLst>
              </a:tr>
              <a:tr h="177800">
                <a:tc vMerge="1">
                  <a:txBody>
                    <a:bodyPr/>
                    <a:lstStyle/>
                    <a:p>
                      <a:endParaRPr kumimoji="1" lang="ja-JP" altLang="en-US"/>
                    </a:p>
                  </a:txBody>
                  <a:tcPr/>
                </a:tc>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２</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４　想定される被害に基づくＢＣＰ対応</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FFB2"/>
                    </a:solid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4</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FFB2"/>
                    </a:solidFill>
                  </a:tcPr>
                </a:tc>
                <a:extLst>
                  <a:ext uri="{0D108BD9-81ED-4DB2-BD59-A6C34878D82A}">
                    <a16:rowId xmlns:a16="http://schemas.microsoft.com/office/drawing/2014/main" val="576131401"/>
                  </a:ext>
                </a:extLst>
              </a:tr>
              <a:tr h="26035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a:t>
                      </a:r>
                    </a:p>
                  </a:txBody>
                  <a:tcPr marL="90000" marR="90000" marT="46800" marB="46800" anchor="ctr" horzOverflow="overflow">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STEP</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１ 重要な経営資源の洗い出しと現状把握</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FFB2"/>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4</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FFB2"/>
                    </a:solidFill>
                  </a:tcPr>
                </a:tc>
                <a:extLst>
                  <a:ext uri="{0D108BD9-81ED-4DB2-BD59-A6C34878D82A}">
                    <a16:rowId xmlns:a16="http://schemas.microsoft.com/office/drawing/2014/main" val="1218482090"/>
                  </a:ext>
                </a:extLst>
              </a:tr>
              <a:tr h="17780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a:t>
                      </a:r>
                    </a:p>
                  </a:txBody>
                  <a:tcPr marL="90000" marR="90000" marT="46800" marB="46800" anchor="ctr" horzOverflow="overflow">
                    <a:lnL>
                      <a:noFill/>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STEP</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２ 復旧目標を達成するための対応策の検討・実施</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5</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CCECFF"/>
                    </a:solidFill>
                  </a:tcPr>
                </a:tc>
                <a:extLst>
                  <a:ext uri="{0D108BD9-81ED-4DB2-BD59-A6C34878D82A}">
                    <a16:rowId xmlns:a16="http://schemas.microsoft.com/office/drawing/2014/main" val="2351525134"/>
                  </a:ext>
                </a:extLst>
              </a:tr>
              <a:tr h="177800">
                <a:tc grid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3.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事業継続のために</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6</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47202229"/>
                  </a:ext>
                </a:extLst>
              </a:tr>
              <a:tr h="260350">
                <a:tc grid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4.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教育・訓練計画</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8</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05915053"/>
                  </a:ext>
                </a:extLst>
              </a:tr>
              <a:tr h="260350">
                <a:tc grid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5.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点検・是正措置・見直し</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8</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25325902"/>
                  </a:ext>
                </a:extLst>
              </a:tr>
            </a:tbl>
          </a:graphicData>
        </a:graphic>
      </p:graphicFrame>
      <p:sp>
        <p:nvSpPr>
          <p:cNvPr id="114690" name="Text Box 2"/>
          <p:cNvSpPr txBox="1">
            <a:spLocks noChangeArrowheads="1"/>
          </p:cNvSpPr>
          <p:nvPr/>
        </p:nvSpPr>
        <p:spPr bwMode="auto">
          <a:xfrm>
            <a:off x="44450" y="57150"/>
            <a:ext cx="27082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2000">
                <a:latin typeface="HG丸ｺﾞｼｯｸM-PRO" panose="020F0600000000000000" pitchFamily="50" charset="-128"/>
                <a:ea typeface="HG丸ｺﾞｼｯｸM-PRO" panose="020F0600000000000000" pitchFamily="50" charset="-128"/>
              </a:rPr>
              <a:t>目次</a:t>
            </a:r>
          </a:p>
        </p:txBody>
      </p:sp>
      <p:graphicFrame>
        <p:nvGraphicFramePr>
          <p:cNvPr id="115291" name="Group 603"/>
          <p:cNvGraphicFramePr>
            <a:graphicFrameLocks noGrp="1"/>
          </p:cNvGraphicFramePr>
          <p:nvPr/>
        </p:nvGraphicFramePr>
        <p:xfrm>
          <a:off x="3933825" y="7832725"/>
          <a:ext cx="2735263" cy="1552578"/>
        </p:xfrm>
        <a:graphic>
          <a:graphicData uri="http://schemas.openxmlformats.org/drawingml/2006/table">
            <a:tbl>
              <a:tblPr/>
              <a:tblGrid>
                <a:gridCol w="2735263">
                  <a:extLst>
                    <a:ext uri="{9D8B030D-6E8A-4147-A177-3AD203B41FA5}">
                      <a16:colId xmlns:a16="http://schemas.microsoft.com/office/drawing/2014/main" val="1073925865"/>
                    </a:ext>
                  </a:extLst>
                </a:gridCol>
              </a:tblGrid>
              <a:tr h="25876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様式①</a:t>
                      </a:r>
                      <a:r>
                        <a:rPr kumimoji="1" lang="en-US"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１</a:t>
                      </a:r>
                      <a:r>
                        <a:rPr kumimoji="1" lang="en-US"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主要連絡先リスト</a:t>
                      </a:r>
                    </a:p>
                  </a:txBody>
                  <a:tcPr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1692418510"/>
                  </a:ext>
                </a:extLst>
              </a:tr>
              <a:tr h="25876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様式①</a:t>
                      </a:r>
                      <a:r>
                        <a:rPr kumimoji="1" lang="en-US"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２</a:t>
                      </a:r>
                      <a:r>
                        <a:rPr kumimoji="1" lang="en-US"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主要連絡先リスト（商店街内）</a:t>
                      </a:r>
                    </a:p>
                  </a:txBody>
                  <a:tcPr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1819110892"/>
                  </a:ext>
                </a:extLst>
              </a:tr>
              <a:tr h="25876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様式②</a:t>
                      </a:r>
                      <a:r>
                        <a:rPr kumimoji="1" lang="en-US"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１</a:t>
                      </a:r>
                      <a:r>
                        <a:rPr kumimoji="1" lang="en-US"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避難経路図・避難計画（自店）</a:t>
                      </a:r>
                    </a:p>
                  </a:txBody>
                  <a:tcPr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3015715444"/>
                  </a:ext>
                </a:extLst>
              </a:tr>
              <a:tr h="25876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様式②</a:t>
                      </a:r>
                      <a:r>
                        <a:rPr kumimoji="1" lang="en-US"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２</a:t>
                      </a:r>
                      <a:r>
                        <a:rPr kumimoji="1" lang="en-US"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避難経路図・避難計画（商店街・地域）</a:t>
                      </a:r>
                    </a:p>
                  </a:txBody>
                  <a:tcPr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481659490"/>
                  </a:ext>
                </a:extLst>
              </a:tr>
              <a:tr h="25876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a:t>
                      </a:r>
                      <a:r>
                        <a:rPr kumimoji="1" lang="ja-JP" altLang="en-US" sz="8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様式③</a:t>
                      </a:r>
                      <a:r>
                        <a:rPr kumimoji="1" lang="en-US" altLang="ja-JP" sz="8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a:t>
                      </a:r>
                      <a:r>
                        <a:rPr kumimoji="1" lang="ja-JP" altLang="en-US" sz="8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（共同）備蓄品リスト</a:t>
                      </a:r>
                    </a:p>
                  </a:txBody>
                  <a:tcPr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331858498"/>
                  </a:ext>
                </a:extLst>
              </a:tr>
              <a:tr h="25876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a:t>
                      </a:r>
                      <a:r>
                        <a:rPr kumimoji="1" lang="ja-JP" altLang="en-US" sz="8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様式④</a:t>
                      </a:r>
                      <a:r>
                        <a:rPr kumimoji="1" lang="en-US" altLang="ja-JP" sz="8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a:t>
                      </a:r>
                      <a:r>
                        <a:rPr kumimoji="1" lang="ja-JP" altLang="en-US" sz="8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従業員携帯カード</a:t>
                      </a:r>
                      <a:endPar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2668028389"/>
                  </a:ext>
                </a:extLst>
              </a:tr>
            </a:tbl>
          </a:graphicData>
        </a:graphic>
      </p:graphicFrame>
      <p:sp>
        <p:nvSpPr>
          <p:cNvPr id="114826" name="Text Box 138"/>
          <p:cNvSpPr txBox="1">
            <a:spLocks noChangeArrowheads="1"/>
          </p:cNvSpPr>
          <p:nvPr/>
        </p:nvSpPr>
        <p:spPr bwMode="auto">
          <a:xfrm>
            <a:off x="2946400" y="4852988"/>
            <a:ext cx="2930525"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FF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b" anchorCtr="1">
            <a:spAutoFit/>
          </a:bodyPr>
          <a:lstStyle/>
          <a:p>
            <a:r>
              <a:rPr lang="ja-JP" altLang="en-US" sz="1000">
                <a:solidFill>
                  <a:srgbClr val="333399"/>
                </a:solidFill>
                <a:latin typeface="HG丸ｺﾞｼｯｸM-PRO" panose="020F0600000000000000" pitchFamily="50" charset="-128"/>
                <a:ea typeface="HG丸ｺﾞｼｯｸM-PRO" panose="020F0600000000000000" pitchFamily="50" charset="-128"/>
              </a:rPr>
              <a:t>商店街に所属されている方へ</a:t>
            </a:r>
          </a:p>
        </p:txBody>
      </p:sp>
      <p:pic>
        <p:nvPicPr>
          <p:cNvPr id="114896" name="Picture 208" descr="j030543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92525" y="5145088"/>
            <a:ext cx="300038" cy="239712"/>
          </a:xfrm>
          <a:prstGeom prst="rect">
            <a:avLst/>
          </a:prstGeom>
          <a:noFill/>
          <a:extLst>
            <a:ext uri="{909E8E84-426E-40DD-AFC4-6F175D3DCCD1}">
              <a14:hiddenFill xmlns:a14="http://schemas.microsoft.com/office/drawing/2010/main">
                <a:solidFill>
                  <a:srgbClr val="FFFFFF"/>
                </a:solidFill>
              </a14:hiddenFill>
            </a:ext>
          </a:extLst>
        </p:spPr>
      </p:pic>
      <p:sp>
        <p:nvSpPr>
          <p:cNvPr id="114958" name="Line 270"/>
          <p:cNvSpPr>
            <a:spLocks noChangeShapeType="1"/>
          </p:cNvSpPr>
          <p:nvPr/>
        </p:nvSpPr>
        <p:spPr bwMode="auto">
          <a:xfrm>
            <a:off x="5661025" y="1179513"/>
            <a:ext cx="0" cy="431800"/>
          </a:xfrm>
          <a:prstGeom prst="line">
            <a:avLst/>
          </a:prstGeom>
          <a:noFill/>
          <a:ln w="19050">
            <a:solidFill>
              <a:schemeClr val="bg2"/>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114959" name="Line 271"/>
          <p:cNvSpPr>
            <a:spLocks noChangeShapeType="1"/>
          </p:cNvSpPr>
          <p:nvPr/>
        </p:nvSpPr>
        <p:spPr bwMode="auto">
          <a:xfrm>
            <a:off x="5661025" y="1612900"/>
            <a:ext cx="0" cy="719138"/>
          </a:xfrm>
          <a:prstGeom prst="line">
            <a:avLst/>
          </a:prstGeom>
          <a:noFill/>
          <a:ln w="19050">
            <a:solidFill>
              <a:schemeClr val="bg2"/>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114973" name="AutoShape 285"/>
          <p:cNvSpPr>
            <a:spLocks noChangeArrowheads="1"/>
          </p:cNvSpPr>
          <p:nvPr/>
        </p:nvSpPr>
        <p:spPr bwMode="auto">
          <a:xfrm flipH="1">
            <a:off x="5767388" y="1277938"/>
            <a:ext cx="654050" cy="241300"/>
          </a:xfrm>
          <a:prstGeom prst="flowChartOnlineStorage">
            <a:avLst/>
          </a:prstGeom>
          <a:solidFill>
            <a:srgbClr val="FFE5E5"/>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14974" name="Text Box 286"/>
          <p:cNvSpPr txBox="1">
            <a:spLocks noChangeArrowheads="1"/>
          </p:cNvSpPr>
          <p:nvPr/>
        </p:nvSpPr>
        <p:spPr bwMode="auto">
          <a:xfrm>
            <a:off x="5826125" y="1231900"/>
            <a:ext cx="5873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800">
                <a:solidFill>
                  <a:srgbClr val="FF0066"/>
                </a:solidFill>
                <a:ea typeface="HG丸ｺﾞｼｯｸM-PRO" panose="020F0600000000000000" pitchFamily="50" charset="-128"/>
              </a:rPr>
              <a:t>目標を</a:t>
            </a:r>
          </a:p>
          <a:p>
            <a:r>
              <a:rPr lang="ja-JP" altLang="en-US" sz="800">
                <a:solidFill>
                  <a:srgbClr val="FF0066"/>
                </a:solidFill>
                <a:ea typeface="HG丸ｺﾞｼｯｸM-PRO" panose="020F0600000000000000" pitchFamily="50" charset="-128"/>
              </a:rPr>
              <a:t>たてる！</a:t>
            </a:r>
          </a:p>
        </p:txBody>
      </p:sp>
      <p:sp>
        <p:nvSpPr>
          <p:cNvPr id="114976" name="AutoShape 288"/>
          <p:cNvSpPr>
            <a:spLocks noChangeArrowheads="1"/>
          </p:cNvSpPr>
          <p:nvPr/>
        </p:nvSpPr>
        <p:spPr bwMode="auto">
          <a:xfrm flipH="1">
            <a:off x="5770563" y="1906588"/>
            <a:ext cx="647700" cy="241300"/>
          </a:xfrm>
          <a:prstGeom prst="flowChartOnlineStorage">
            <a:avLst/>
          </a:prstGeom>
          <a:solidFill>
            <a:srgbClr val="FFFFB2"/>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aphicFrame>
        <p:nvGraphicFramePr>
          <p:cNvPr id="115452" name="Group 764"/>
          <p:cNvGraphicFramePr>
            <a:graphicFrameLocks noGrp="1"/>
          </p:cNvGraphicFramePr>
          <p:nvPr/>
        </p:nvGraphicFramePr>
        <p:xfrm>
          <a:off x="549275" y="3459163"/>
          <a:ext cx="5026025" cy="1443740"/>
        </p:xfrm>
        <a:graphic>
          <a:graphicData uri="http://schemas.openxmlformats.org/drawingml/2006/table">
            <a:tbl>
              <a:tblPr/>
              <a:tblGrid>
                <a:gridCol w="4213225">
                  <a:extLst>
                    <a:ext uri="{9D8B030D-6E8A-4147-A177-3AD203B41FA5}">
                      <a16:colId xmlns:a16="http://schemas.microsoft.com/office/drawing/2014/main" val="3952288614"/>
                    </a:ext>
                  </a:extLst>
                </a:gridCol>
                <a:gridCol w="812800">
                  <a:extLst>
                    <a:ext uri="{9D8B030D-6E8A-4147-A177-3AD203B41FA5}">
                      <a16:colId xmlns:a16="http://schemas.microsoft.com/office/drawing/2014/main" val="3180328290"/>
                    </a:ext>
                  </a:extLst>
                </a:gridCol>
              </a:tblGrid>
              <a:tr h="1984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様式①</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１</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主要連絡先リスト</a:t>
                      </a:r>
                    </a:p>
                  </a:txBody>
                  <a:tcPr marL="90000" marR="90000" marT="46800" marB="46800" anchor="ctr" horzOverflow="overflow">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EAEAEA"/>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9</a:t>
                      </a:r>
                    </a:p>
                  </a:txBody>
                  <a:tcPr marL="90000" marR="90000" marT="46800" marB="46800" anchor="ctr" horzOverflow="overflow">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2602996298"/>
                  </a:ext>
                </a:extLst>
              </a:tr>
              <a:tr h="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様式①</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２</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主要連絡先リスト（商店街内）</a:t>
                      </a:r>
                    </a:p>
                  </a:txBody>
                  <a:tcPr marL="90000" marR="90000" marT="46800" marB="46800" anchor="ctr" horzOverflow="overflow">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EAEAEA"/>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10</a:t>
                      </a:r>
                    </a:p>
                  </a:txBody>
                  <a:tcPr marL="90000" marR="90000" marT="46800" marB="46800" anchor="ctr" horzOverflow="overflow">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3240028082"/>
                  </a:ext>
                </a:extLst>
              </a:tr>
              <a:tr h="1730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様式②</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１</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避難経路図・避難計画（自店）</a:t>
                      </a:r>
                    </a:p>
                  </a:txBody>
                  <a:tcPr marL="90000" marR="90000" marT="46800" marB="46800" anchor="ctr" horzOverflow="overflow">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EAEAEA"/>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11</a:t>
                      </a:r>
                    </a:p>
                  </a:txBody>
                  <a:tcPr marL="90000" marR="90000" marT="46800" marB="46800" anchor="ctr" horzOverflow="overflow">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912498020"/>
                  </a:ext>
                </a:extLst>
              </a:tr>
              <a:tr h="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様式②</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２</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避難経路図・避難計画（商店街・地域）</a:t>
                      </a:r>
                    </a:p>
                  </a:txBody>
                  <a:tcPr marL="90000" marR="90000" marT="46800" marB="46800" anchor="ctr" horzOverflow="overflow">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EAEAEA"/>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12</a:t>
                      </a:r>
                    </a:p>
                  </a:txBody>
                  <a:tcPr marL="90000" marR="90000" marT="46800" marB="46800" anchor="ctr" horzOverflow="overflow">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79232088"/>
                  </a:ext>
                </a:extLst>
              </a:tr>
              <a:tr h="2603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様式③</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（共同）備蓄品リスト</a:t>
                      </a:r>
                    </a:p>
                  </a:txBody>
                  <a:tcPr marL="90000" marR="90000" marT="46800" marB="46800" anchor="ctr" horzOverflow="overflow">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EAEAEA"/>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13</a:t>
                      </a:r>
                    </a:p>
                  </a:txBody>
                  <a:tcPr marL="90000" marR="90000" marT="46800" marB="46800" anchor="ctr" horzOverflow="overflow">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1001098464"/>
                  </a:ext>
                </a:extLst>
              </a:tr>
              <a:tr h="2603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様式④</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従業員携帯カード</a:t>
                      </a:r>
                    </a:p>
                  </a:txBody>
                  <a:tcPr marL="90000" marR="90000" marT="46800" marB="46800" anchor="ctr" horzOverflow="overflow">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EAEAEA"/>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15</a:t>
                      </a:r>
                    </a:p>
                  </a:txBody>
                  <a:tcPr marL="90000" marR="90000" marT="46800" marB="46800" anchor="ctr" horzOverflow="overflow">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2860989118"/>
                  </a:ext>
                </a:extLst>
              </a:tr>
            </a:tbl>
          </a:graphicData>
        </a:graphic>
      </p:graphicFrame>
      <p:pic>
        <p:nvPicPr>
          <p:cNvPr id="115008" name="Picture 320" descr="j030543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94213" y="979488"/>
            <a:ext cx="230187" cy="184150"/>
          </a:xfrm>
          <a:prstGeom prst="rect">
            <a:avLst/>
          </a:prstGeom>
          <a:noFill/>
          <a:extLst>
            <a:ext uri="{909E8E84-426E-40DD-AFC4-6F175D3DCCD1}">
              <a14:hiddenFill xmlns:a14="http://schemas.microsoft.com/office/drawing/2010/main">
                <a:solidFill>
                  <a:srgbClr val="FFFFFF"/>
                </a:solidFill>
              </a14:hiddenFill>
            </a:ext>
          </a:extLst>
        </p:spPr>
      </p:pic>
      <p:pic>
        <p:nvPicPr>
          <p:cNvPr id="115009" name="Picture 321" descr="j030543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94213" y="2852738"/>
            <a:ext cx="230187" cy="184150"/>
          </a:xfrm>
          <a:prstGeom prst="rect">
            <a:avLst/>
          </a:prstGeom>
          <a:noFill/>
          <a:extLst>
            <a:ext uri="{909E8E84-426E-40DD-AFC4-6F175D3DCCD1}">
              <a14:hiddenFill xmlns:a14="http://schemas.microsoft.com/office/drawing/2010/main">
                <a:solidFill>
                  <a:srgbClr val="FFFFFF"/>
                </a:solidFill>
              </a14:hiddenFill>
            </a:ext>
          </a:extLst>
        </p:spPr>
      </p:pic>
      <p:pic>
        <p:nvPicPr>
          <p:cNvPr id="115010" name="Picture 322" descr="j030543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494213" y="3484563"/>
            <a:ext cx="230187" cy="184150"/>
          </a:xfrm>
          <a:prstGeom prst="rect">
            <a:avLst/>
          </a:prstGeom>
          <a:noFill/>
          <a:extLst>
            <a:ext uri="{909E8E84-426E-40DD-AFC4-6F175D3DCCD1}">
              <a14:hiddenFill xmlns:a14="http://schemas.microsoft.com/office/drawing/2010/main">
                <a:solidFill>
                  <a:srgbClr val="FFFFFF"/>
                </a:solidFill>
              </a14:hiddenFill>
            </a:ext>
          </a:extLst>
        </p:spPr>
      </p:pic>
      <p:pic>
        <p:nvPicPr>
          <p:cNvPr id="115011" name="Picture 323" descr="j030543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494213" y="3944938"/>
            <a:ext cx="230187" cy="184150"/>
          </a:xfrm>
          <a:prstGeom prst="rect">
            <a:avLst/>
          </a:prstGeom>
          <a:noFill/>
          <a:extLst>
            <a:ext uri="{909E8E84-426E-40DD-AFC4-6F175D3DCCD1}">
              <a14:hiddenFill xmlns:a14="http://schemas.microsoft.com/office/drawing/2010/main">
                <a:solidFill>
                  <a:srgbClr val="FFFFFF"/>
                </a:solidFill>
              </a14:hiddenFill>
            </a:ext>
          </a:extLst>
        </p:spPr>
      </p:pic>
      <p:pic>
        <p:nvPicPr>
          <p:cNvPr id="115012" name="Picture 324" descr="j0305433"/>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494213" y="4171950"/>
            <a:ext cx="230187" cy="184150"/>
          </a:xfrm>
          <a:prstGeom prst="rect">
            <a:avLst/>
          </a:prstGeom>
          <a:noFill/>
          <a:extLst>
            <a:ext uri="{909E8E84-426E-40DD-AFC4-6F175D3DCCD1}">
              <a14:hiddenFill xmlns:a14="http://schemas.microsoft.com/office/drawing/2010/main">
                <a:solidFill>
                  <a:srgbClr val="FFFFFF"/>
                </a:solidFill>
              </a14:hiddenFill>
            </a:ext>
          </a:extLst>
        </p:spPr>
      </p:pic>
      <p:pic>
        <p:nvPicPr>
          <p:cNvPr id="115014" name="Picture 326" descr="j030543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494213" y="2389188"/>
            <a:ext cx="230187" cy="184150"/>
          </a:xfrm>
          <a:prstGeom prst="rect">
            <a:avLst/>
          </a:prstGeom>
          <a:noFill/>
          <a:extLst>
            <a:ext uri="{909E8E84-426E-40DD-AFC4-6F175D3DCCD1}">
              <a14:hiddenFill xmlns:a14="http://schemas.microsoft.com/office/drawing/2010/main">
                <a:solidFill>
                  <a:srgbClr val="FFFFFF"/>
                </a:solidFill>
              </a14:hiddenFill>
            </a:ext>
          </a:extLst>
        </p:spPr>
      </p:pic>
      <p:pic>
        <p:nvPicPr>
          <p:cNvPr id="115015" name="Picture 327" descr="j0305433"/>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494213" y="2608263"/>
            <a:ext cx="230187" cy="184150"/>
          </a:xfrm>
          <a:prstGeom prst="rect">
            <a:avLst/>
          </a:prstGeom>
          <a:noFill/>
          <a:extLst>
            <a:ext uri="{909E8E84-426E-40DD-AFC4-6F175D3DCCD1}">
              <a14:hiddenFill xmlns:a14="http://schemas.microsoft.com/office/drawing/2010/main">
                <a:solidFill>
                  <a:srgbClr val="FFFFFF"/>
                </a:solidFill>
              </a14:hiddenFill>
            </a:ext>
          </a:extLst>
        </p:spPr>
      </p:pic>
      <p:sp>
        <p:nvSpPr>
          <p:cNvPr id="115114" name="Text Box 426"/>
          <p:cNvSpPr txBox="1">
            <a:spLocks noChangeArrowheads="1"/>
          </p:cNvSpPr>
          <p:nvPr/>
        </p:nvSpPr>
        <p:spPr bwMode="auto">
          <a:xfrm>
            <a:off x="3932238" y="7616825"/>
            <a:ext cx="2087562" cy="244475"/>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000">
                <a:solidFill>
                  <a:schemeClr val="accent2"/>
                </a:solidFill>
                <a:latin typeface="HGS創英角ｺﾞｼｯｸUB" panose="020B0900000000000000" pitchFamily="50" charset="-128"/>
                <a:ea typeface="HGS創英角ｺﾞｼｯｸUB" panose="020B0900000000000000" pitchFamily="50" charset="-128"/>
              </a:rPr>
              <a:t>優先すべき対応策を実施する！</a:t>
            </a:r>
          </a:p>
        </p:txBody>
      </p:sp>
      <p:graphicFrame>
        <p:nvGraphicFramePr>
          <p:cNvPr id="115115" name="Group 427"/>
          <p:cNvGraphicFramePr>
            <a:graphicFrameLocks noGrp="1"/>
          </p:cNvGraphicFramePr>
          <p:nvPr/>
        </p:nvGraphicFramePr>
        <p:xfrm>
          <a:off x="869950" y="5487988"/>
          <a:ext cx="2754313" cy="290513"/>
        </p:xfrm>
        <a:graphic>
          <a:graphicData uri="http://schemas.openxmlformats.org/drawingml/2006/table">
            <a:tbl>
              <a:tblPr/>
              <a:tblGrid>
                <a:gridCol w="2754313">
                  <a:extLst>
                    <a:ext uri="{9D8B030D-6E8A-4147-A177-3AD203B41FA5}">
                      <a16:colId xmlns:a16="http://schemas.microsoft.com/office/drawing/2014/main" val="652570178"/>
                    </a:ext>
                  </a:extLst>
                </a:gridCol>
              </a:tblGrid>
              <a:tr h="29051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1.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ＢＣＰの基本方針</a:t>
                      </a:r>
                    </a:p>
                  </a:txBody>
                  <a:tcPr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solidFill>
                      <a:srgbClr val="FAC864"/>
                    </a:solidFill>
                  </a:tcPr>
                </a:tc>
                <a:extLst>
                  <a:ext uri="{0D108BD9-81ED-4DB2-BD59-A6C34878D82A}">
                    <a16:rowId xmlns:a16="http://schemas.microsoft.com/office/drawing/2014/main" val="560978278"/>
                  </a:ext>
                </a:extLst>
              </a:tr>
            </a:tbl>
          </a:graphicData>
        </a:graphic>
      </p:graphicFrame>
      <p:graphicFrame>
        <p:nvGraphicFramePr>
          <p:cNvPr id="115121" name="Group 433"/>
          <p:cNvGraphicFramePr>
            <a:graphicFrameLocks noGrp="1"/>
          </p:cNvGraphicFramePr>
          <p:nvPr/>
        </p:nvGraphicFramePr>
        <p:xfrm>
          <a:off x="869950" y="5961063"/>
          <a:ext cx="2754313" cy="290513"/>
        </p:xfrm>
        <a:graphic>
          <a:graphicData uri="http://schemas.openxmlformats.org/drawingml/2006/table">
            <a:tbl>
              <a:tblPr/>
              <a:tblGrid>
                <a:gridCol w="2754313">
                  <a:extLst>
                    <a:ext uri="{9D8B030D-6E8A-4147-A177-3AD203B41FA5}">
                      <a16:colId xmlns:a16="http://schemas.microsoft.com/office/drawing/2014/main" val="594697178"/>
                    </a:ext>
                  </a:extLst>
                </a:gridCol>
              </a:tblGrid>
              <a:tr h="29051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rPr>
                        <a:t>  </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2. 1</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対象とする災害</a:t>
                      </a:r>
                    </a:p>
                  </a:txBody>
                  <a:tcPr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solidFill>
                      <a:srgbClr val="FFE5E5"/>
                    </a:solidFill>
                  </a:tcPr>
                </a:tc>
                <a:extLst>
                  <a:ext uri="{0D108BD9-81ED-4DB2-BD59-A6C34878D82A}">
                    <a16:rowId xmlns:a16="http://schemas.microsoft.com/office/drawing/2014/main" val="1450036324"/>
                  </a:ext>
                </a:extLst>
              </a:tr>
            </a:tbl>
          </a:graphicData>
        </a:graphic>
      </p:graphicFrame>
      <p:graphicFrame>
        <p:nvGraphicFramePr>
          <p:cNvPr id="115127" name="Group 439"/>
          <p:cNvGraphicFramePr>
            <a:graphicFrameLocks noGrp="1"/>
          </p:cNvGraphicFramePr>
          <p:nvPr/>
        </p:nvGraphicFramePr>
        <p:xfrm>
          <a:off x="869950" y="6464300"/>
          <a:ext cx="2754313" cy="288925"/>
        </p:xfrm>
        <a:graphic>
          <a:graphicData uri="http://schemas.openxmlformats.org/drawingml/2006/table">
            <a:tbl>
              <a:tblPr/>
              <a:tblGrid>
                <a:gridCol w="2754313">
                  <a:extLst>
                    <a:ext uri="{9D8B030D-6E8A-4147-A177-3AD203B41FA5}">
                      <a16:colId xmlns:a16="http://schemas.microsoft.com/office/drawing/2014/main" val="55166804"/>
                    </a:ext>
                  </a:extLst>
                </a:gridCol>
              </a:tblGrid>
              <a:tr h="2889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２</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2</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重要業務と復旧目標の決定</a:t>
                      </a:r>
                    </a:p>
                  </a:txBody>
                  <a:tcPr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solidFill>
                      <a:srgbClr val="FFE5E5"/>
                    </a:solidFill>
                  </a:tcPr>
                </a:tc>
                <a:extLst>
                  <a:ext uri="{0D108BD9-81ED-4DB2-BD59-A6C34878D82A}">
                    <a16:rowId xmlns:a16="http://schemas.microsoft.com/office/drawing/2014/main" val="130868160"/>
                  </a:ext>
                </a:extLst>
              </a:tr>
            </a:tbl>
          </a:graphicData>
        </a:graphic>
      </p:graphicFrame>
      <p:graphicFrame>
        <p:nvGraphicFramePr>
          <p:cNvPr id="115139" name="Group 451"/>
          <p:cNvGraphicFramePr>
            <a:graphicFrameLocks noGrp="1"/>
          </p:cNvGraphicFramePr>
          <p:nvPr/>
        </p:nvGraphicFramePr>
        <p:xfrm>
          <a:off x="2897188" y="7097713"/>
          <a:ext cx="2843212" cy="290513"/>
        </p:xfrm>
        <a:graphic>
          <a:graphicData uri="http://schemas.openxmlformats.org/drawingml/2006/table">
            <a:tbl>
              <a:tblPr/>
              <a:tblGrid>
                <a:gridCol w="2843212">
                  <a:extLst>
                    <a:ext uri="{9D8B030D-6E8A-4147-A177-3AD203B41FA5}">
                      <a16:colId xmlns:a16="http://schemas.microsoft.com/office/drawing/2014/main" val="3040122326"/>
                    </a:ext>
                  </a:extLst>
                </a:gridCol>
              </a:tblGrid>
              <a:tr h="29051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2.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３　重要業務が受ける被害の想定</a:t>
                      </a:r>
                    </a:p>
                  </a:txBody>
                  <a:tcPr marL="90000" marR="90000" marT="46800" marB="46800"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solidFill>
                      <a:srgbClr val="FFFFB2"/>
                    </a:solidFill>
                  </a:tcPr>
                </a:tc>
                <a:extLst>
                  <a:ext uri="{0D108BD9-81ED-4DB2-BD59-A6C34878D82A}">
                    <a16:rowId xmlns:a16="http://schemas.microsoft.com/office/drawing/2014/main" val="948322359"/>
                  </a:ext>
                </a:extLst>
              </a:tr>
            </a:tbl>
          </a:graphicData>
        </a:graphic>
      </p:graphicFrame>
      <p:graphicFrame>
        <p:nvGraphicFramePr>
          <p:cNvPr id="115145" name="Group 457"/>
          <p:cNvGraphicFramePr>
            <a:graphicFrameLocks noGrp="1"/>
          </p:cNvGraphicFramePr>
          <p:nvPr/>
        </p:nvGraphicFramePr>
        <p:xfrm>
          <a:off x="869950" y="9009063"/>
          <a:ext cx="2754313" cy="298450"/>
        </p:xfrm>
        <a:graphic>
          <a:graphicData uri="http://schemas.openxmlformats.org/drawingml/2006/table">
            <a:tbl>
              <a:tblPr/>
              <a:tblGrid>
                <a:gridCol w="2754313">
                  <a:extLst>
                    <a:ext uri="{9D8B030D-6E8A-4147-A177-3AD203B41FA5}">
                      <a16:colId xmlns:a16="http://schemas.microsoft.com/office/drawing/2014/main" val="2248332166"/>
                    </a:ext>
                  </a:extLst>
                </a:gridCol>
              </a:tblGrid>
              <a:tr h="2984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 </a:t>
                      </a: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４</a:t>
                      </a:r>
                      <a:r>
                        <a:rPr kumimoji="1" lang="en-US"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 </a:t>
                      </a: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教育・訓練計画</a:t>
                      </a:r>
                      <a:endPar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47850711"/>
                  </a:ext>
                </a:extLst>
              </a:tr>
            </a:tbl>
          </a:graphicData>
        </a:graphic>
      </p:graphicFrame>
      <p:graphicFrame>
        <p:nvGraphicFramePr>
          <p:cNvPr id="115151" name="Group 463"/>
          <p:cNvGraphicFramePr>
            <a:graphicFrameLocks noGrp="1"/>
          </p:cNvGraphicFramePr>
          <p:nvPr/>
        </p:nvGraphicFramePr>
        <p:xfrm>
          <a:off x="869950" y="9512300"/>
          <a:ext cx="2754313" cy="298450"/>
        </p:xfrm>
        <a:graphic>
          <a:graphicData uri="http://schemas.openxmlformats.org/drawingml/2006/table">
            <a:tbl>
              <a:tblPr/>
              <a:tblGrid>
                <a:gridCol w="2754313">
                  <a:extLst>
                    <a:ext uri="{9D8B030D-6E8A-4147-A177-3AD203B41FA5}">
                      <a16:colId xmlns:a16="http://schemas.microsoft.com/office/drawing/2014/main" val="1571986596"/>
                    </a:ext>
                  </a:extLst>
                </a:gridCol>
              </a:tblGrid>
              <a:tr h="2984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 </a:t>
                      </a: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５</a:t>
                      </a:r>
                      <a:r>
                        <a:rPr kumimoji="1" lang="en-US"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 </a:t>
                      </a: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点検・是正措置・見直し</a:t>
                      </a:r>
                      <a:endPar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599426103"/>
                  </a:ext>
                </a:extLst>
              </a:tr>
            </a:tbl>
          </a:graphicData>
        </a:graphic>
      </p:graphicFrame>
      <p:graphicFrame>
        <p:nvGraphicFramePr>
          <p:cNvPr id="115157" name="Group 469"/>
          <p:cNvGraphicFramePr>
            <a:graphicFrameLocks noGrp="1"/>
          </p:cNvGraphicFramePr>
          <p:nvPr/>
        </p:nvGraphicFramePr>
        <p:xfrm>
          <a:off x="869950" y="8504238"/>
          <a:ext cx="2754313" cy="288925"/>
        </p:xfrm>
        <a:graphic>
          <a:graphicData uri="http://schemas.openxmlformats.org/drawingml/2006/table">
            <a:tbl>
              <a:tblPr/>
              <a:tblGrid>
                <a:gridCol w="2754313">
                  <a:extLst>
                    <a:ext uri="{9D8B030D-6E8A-4147-A177-3AD203B41FA5}">
                      <a16:colId xmlns:a16="http://schemas.microsoft.com/office/drawing/2014/main" val="724564622"/>
                    </a:ext>
                  </a:extLst>
                </a:gridCol>
              </a:tblGrid>
              <a:tr h="2889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a:t>
                      </a: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３</a:t>
                      </a:r>
                      <a:r>
                        <a:rPr kumimoji="1" lang="en-US"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事業継続のために</a:t>
                      </a:r>
                    </a:p>
                  </a:txBody>
                  <a:tcPr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07758878"/>
                  </a:ext>
                </a:extLst>
              </a:tr>
            </a:tbl>
          </a:graphicData>
        </a:graphic>
      </p:graphicFrame>
      <p:sp>
        <p:nvSpPr>
          <p:cNvPr id="115163" name="Line 475"/>
          <p:cNvSpPr>
            <a:spLocks noChangeShapeType="1"/>
          </p:cNvSpPr>
          <p:nvPr/>
        </p:nvSpPr>
        <p:spPr bwMode="auto">
          <a:xfrm flipH="1">
            <a:off x="2276475" y="7250113"/>
            <a:ext cx="576263" cy="0"/>
          </a:xfrm>
          <a:prstGeom prst="line">
            <a:avLst/>
          </a:prstGeom>
          <a:noFill/>
          <a:ln w="190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15164" name="AutoShape 476"/>
          <p:cNvCxnSpPr>
            <a:cxnSpLocks noChangeShapeType="1"/>
            <a:stCxn id="0" idx="2"/>
            <a:endCxn id="0" idx="0"/>
          </p:cNvCxnSpPr>
          <p:nvPr/>
        </p:nvCxnSpPr>
        <p:spPr bwMode="auto">
          <a:xfrm>
            <a:off x="2247900" y="5778500"/>
            <a:ext cx="0" cy="182563"/>
          </a:xfrm>
          <a:prstGeom prst="straightConnector1">
            <a:avLst/>
          </a:prstGeom>
          <a:noFill/>
          <a:ln w="190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165" name="AutoShape 477"/>
          <p:cNvCxnSpPr>
            <a:cxnSpLocks noChangeShapeType="1"/>
            <a:stCxn id="0" idx="2"/>
            <a:endCxn id="0" idx="0"/>
          </p:cNvCxnSpPr>
          <p:nvPr/>
        </p:nvCxnSpPr>
        <p:spPr bwMode="auto">
          <a:xfrm>
            <a:off x="2247900" y="6251575"/>
            <a:ext cx="0" cy="212725"/>
          </a:xfrm>
          <a:prstGeom prst="straightConnector1">
            <a:avLst/>
          </a:prstGeom>
          <a:noFill/>
          <a:ln w="190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166" name="AutoShape 478"/>
          <p:cNvCxnSpPr>
            <a:cxnSpLocks noChangeShapeType="1"/>
            <a:stCxn id="0" idx="2"/>
            <a:endCxn id="0" idx="0"/>
          </p:cNvCxnSpPr>
          <p:nvPr/>
        </p:nvCxnSpPr>
        <p:spPr bwMode="auto">
          <a:xfrm>
            <a:off x="2247900" y="6753225"/>
            <a:ext cx="4763" cy="792163"/>
          </a:xfrm>
          <a:prstGeom prst="straightConnector1">
            <a:avLst/>
          </a:prstGeom>
          <a:noFill/>
          <a:ln w="190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167" name="AutoShape 479"/>
          <p:cNvCxnSpPr>
            <a:cxnSpLocks noChangeShapeType="1"/>
            <a:endCxn id="0" idx="0"/>
          </p:cNvCxnSpPr>
          <p:nvPr/>
        </p:nvCxnSpPr>
        <p:spPr bwMode="auto">
          <a:xfrm>
            <a:off x="2247900" y="8277225"/>
            <a:ext cx="0" cy="227013"/>
          </a:xfrm>
          <a:prstGeom prst="straightConnector1">
            <a:avLst/>
          </a:prstGeom>
          <a:noFill/>
          <a:ln w="190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168" name="AutoShape 480"/>
          <p:cNvCxnSpPr>
            <a:cxnSpLocks noChangeShapeType="1"/>
            <a:stCxn id="0" idx="2"/>
            <a:endCxn id="0" idx="0"/>
          </p:cNvCxnSpPr>
          <p:nvPr/>
        </p:nvCxnSpPr>
        <p:spPr bwMode="auto">
          <a:xfrm>
            <a:off x="2247900" y="8793163"/>
            <a:ext cx="0" cy="215900"/>
          </a:xfrm>
          <a:prstGeom prst="straightConnector1">
            <a:avLst/>
          </a:prstGeom>
          <a:noFill/>
          <a:ln w="190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169" name="AutoShape 481"/>
          <p:cNvCxnSpPr>
            <a:cxnSpLocks noChangeShapeType="1"/>
            <a:stCxn id="0" idx="2"/>
            <a:endCxn id="0" idx="0"/>
          </p:cNvCxnSpPr>
          <p:nvPr/>
        </p:nvCxnSpPr>
        <p:spPr bwMode="auto">
          <a:xfrm>
            <a:off x="2247900" y="9307513"/>
            <a:ext cx="0" cy="204787"/>
          </a:xfrm>
          <a:prstGeom prst="straightConnector1">
            <a:avLst/>
          </a:prstGeom>
          <a:noFill/>
          <a:ln w="190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5184" name="Rectangle 496"/>
          <p:cNvSpPr>
            <a:spLocks noChangeArrowheads="1"/>
          </p:cNvSpPr>
          <p:nvPr/>
        </p:nvSpPr>
        <p:spPr bwMode="auto">
          <a:xfrm>
            <a:off x="3822700" y="7627938"/>
            <a:ext cx="2968625" cy="1873250"/>
          </a:xfrm>
          <a:prstGeom prst="rect">
            <a:avLst/>
          </a:prstGeom>
          <a:noFill/>
          <a:ln w="19050">
            <a:solidFill>
              <a:schemeClr val="bg2"/>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15185" name="Text Box 497"/>
          <p:cNvSpPr txBox="1">
            <a:spLocks noChangeArrowheads="1"/>
          </p:cNvSpPr>
          <p:nvPr/>
        </p:nvSpPr>
        <p:spPr bwMode="auto">
          <a:xfrm>
            <a:off x="3013075" y="6869113"/>
            <a:ext cx="2087563" cy="244475"/>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000">
                <a:solidFill>
                  <a:schemeClr val="accent2"/>
                </a:solidFill>
                <a:latin typeface="HGS創英角ｺﾞｼｯｸUB" panose="020B0900000000000000" pitchFamily="50" charset="-128"/>
                <a:ea typeface="HGS創英角ｺﾞｼｯｸUB" panose="020B0900000000000000" pitchFamily="50" charset="-128"/>
              </a:rPr>
              <a:t>被害を想定する！</a:t>
            </a:r>
          </a:p>
        </p:txBody>
      </p:sp>
      <p:sp>
        <p:nvSpPr>
          <p:cNvPr id="115186" name="Rectangle 498"/>
          <p:cNvSpPr>
            <a:spLocks noChangeArrowheads="1"/>
          </p:cNvSpPr>
          <p:nvPr/>
        </p:nvSpPr>
        <p:spPr bwMode="auto">
          <a:xfrm>
            <a:off x="2797175" y="6824663"/>
            <a:ext cx="3151188" cy="692150"/>
          </a:xfrm>
          <a:prstGeom prst="rect">
            <a:avLst/>
          </a:prstGeom>
          <a:noFill/>
          <a:ln w="19050">
            <a:solidFill>
              <a:schemeClr val="bg2"/>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15188" name="AutoShape 500"/>
          <p:cNvSpPr>
            <a:spLocks noChangeArrowheads="1"/>
          </p:cNvSpPr>
          <p:nvPr/>
        </p:nvSpPr>
        <p:spPr bwMode="auto">
          <a:xfrm>
            <a:off x="260350" y="5675313"/>
            <a:ext cx="406400" cy="4030662"/>
          </a:xfrm>
          <a:prstGeom prst="downArrow">
            <a:avLst>
              <a:gd name="adj1" fmla="val 36880"/>
              <a:gd name="adj2" fmla="val 94588"/>
            </a:avLst>
          </a:prstGeom>
          <a:gradFill rotWithShape="1">
            <a:gsLst>
              <a:gs pos="0">
                <a:schemeClr val="accent2">
                  <a:gamma/>
                  <a:tint val="40000"/>
                  <a:invGamma/>
                </a:schemeClr>
              </a:gs>
              <a:gs pos="100000">
                <a:schemeClr val="accent2">
                  <a:alpha val="70000"/>
                </a:schemeClr>
              </a:gs>
            </a:gsLst>
            <a:lin ang="5400000" scaled="1"/>
          </a:gradFill>
          <a:ln w="2857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15189" name="Text Box 501"/>
          <p:cNvSpPr txBox="1">
            <a:spLocks noChangeArrowheads="1"/>
          </p:cNvSpPr>
          <p:nvPr/>
        </p:nvSpPr>
        <p:spPr bwMode="auto">
          <a:xfrm>
            <a:off x="-100013" y="7148513"/>
            <a:ext cx="1223963" cy="3810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a:spAutoFit/>
          </a:bodyPr>
          <a:lstStyle/>
          <a:p>
            <a:pPr algn="ctr"/>
            <a:r>
              <a:rPr lang="ja-JP" altLang="en-US" sz="1000">
                <a:solidFill>
                  <a:schemeClr val="accent2"/>
                </a:solidFill>
                <a:latin typeface="HGS創英角ｺﾞｼｯｸUB" panose="020B0900000000000000" pitchFamily="50" charset="-128"/>
                <a:ea typeface="HGS創英角ｺﾞｼｯｸUB" panose="020B0900000000000000" pitchFamily="50" charset="-128"/>
              </a:rPr>
              <a:t>ＢＣＰを作る！</a:t>
            </a:r>
          </a:p>
          <a:p>
            <a:pPr algn="ctr"/>
            <a:r>
              <a:rPr lang="ja-JP" altLang="en-US" sz="900">
                <a:solidFill>
                  <a:schemeClr val="accent2"/>
                </a:solidFill>
                <a:latin typeface="HG丸ｺﾞｼｯｸM-PRO" panose="020F0600000000000000" pitchFamily="50" charset="-128"/>
                <a:ea typeface="HG丸ｺﾞｼｯｸM-PRO" panose="020F0600000000000000" pitchFamily="50" charset="-128"/>
              </a:rPr>
              <a:t>（全体的な流れ）</a:t>
            </a:r>
          </a:p>
        </p:txBody>
      </p:sp>
      <p:sp>
        <p:nvSpPr>
          <p:cNvPr id="115190" name="Text Box 502"/>
          <p:cNvSpPr txBox="1">
            <a:spLocks noChangeArrowheads="1"/>
          </p:cNvSpPr>
          <p:nvPr/>
        </p:nvSpPr>
        <p:spPr bwMode="auto">
          <a:xfrm>
            <a:off x="333375" y="5024438"/>
            <a:ext cx="18716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400">
                <a:solidFill>
                  <a:schemeClr val="accent2"/>
                </a:solidFill>
                <a:latin typeface="HG丸ｺﾞｼｯｸM-PRO" panose="020F0600000000000000" pitchFamily="50" charset="-128"/>
                <a:ea typeface="HG丸ｺﾞｼｯｸM-PRO" panose="020F0600000000000000" pitchFamily="50" charset="-128"/>
              </a:rPr>
              <a:t>■</a:t>
            </a:r>
            <a:r>
              <a:rPr lang="ja-JP" altLang="en-US" sz="1400">
                <a:solidFill>
                  <a:schemeClr val="accent2"/>
                </a:solidFill>
                <a:latin typeface="HG丸ｺﾞｼｯｸM-PRO" panose="020F0600000000000000" pitchFamily="50" charset="-128"/>
                <a:ea typeface="HG丸ｺﾞｼｯｸM-PRO" panose="020F0600000000000000" pitchFamily="50" charset="-128"/>
              </a:rPr>
              <a:t>検討の流れ</a:t>
            </a:r>
          </a:p>
        </p:txBody>
      </p:sp>
      <p:sp>
        <p:nvSpPr>
          <p:cNvPr id="115205" name="Line 517"/>
          <p:cNvSpPr>
            <a:spLocks noChangeShapeType="1"/>
          </p:cNvSpPr>
          <p:nvPr/>
        </p:nvSpPr>
        <p:spPr bwMode="auto">
          <a:xfrm>
            <a:off x="5662613" y="2360613"/>
            <a:ext cx="0" cy="215900"/>
          </a:xfrm>
          <a:prstGeom prst="line">
            <a:avLst/>
          </a:prstGeom>
          <a:noFill/>
          <a:ln w="19050">
            <a:solidFill>
              <a:schemeClr val="bg2"/>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115207" name="AutoShape 519"/>
          <p:cNvSpPr>
            <a:spLocks noChangeArrowheads="1"/>
          </p:cNvSpPr>
          <p:nvPr/>
        </p:nvSpPr>
        <p:spPr bwMode="auto">
          <a:xfrm flipH="1">
            <a:off x="5772150" y="2362200"/>
            <a:ext cx="647700" cy="241300"/>
          </a:xfrm>
          <a:prstGeom prst="flowChartOnlineStorage">
            <a:avLst/>
          </a:prstGeom>
          <a:solidFill>
            <a:srgbClr val="CCECFF"/>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15208" name="Text Box 520"/>
          <p:cNvSpPr txBox="1">
            <a:spLocks noChangeArrowheads="1"/>
          </p:cNvSpPr>
          <p:nvPr/>
        </p:nvSpPr>
        <p:spPr bwMode="auto">
          <a:xfrm>
            <a:off x="5805488" y="2312988"/>
            <a:ext cx="688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800">
                <a:solidFill>
                  <a:schemeClr val="accent2"/>
                </a:solidFill>
                <a:ea typeface="HG丸ｺﾞｼｯｸM-PRO" panose="020F0600000000000000" pitchFamily="50" charset="-128"/>
              </a:rPr>
              <a:t>ギャップを</a:t>
            </a:r>
          </a:p>
          <a:p>
            <a:pPr algn="ctr"/>
            <a:r>
              <a:rPr lang="ja-JP" altLang="en-US" sz="800">
                <a:solidFill>
                  <a:schemeClr val="accent2"/>
                </a:solidFill>
                <a:ea typeface="HG丸ｺﾞｼｯｸM-PRO" panose="020F0600000000000000" pitchFamily="50" charset="-128"/>
              </a:rPr>
              <a:t>埋める！</a:t>
            </a:r>
          </a:p>
        </p:txBody>
      </p:sp>
      <p:sp>
        <p:nvSpPr>
          <p:cNvPr id="115243" name="Text Box 555"/>
          <p:cNvSpPr txBox="1">
            <a:spLocks noChangeArrowheads="1"/>
          </p:cNvSpPr>
          <p:nvPr/>
        </p:nvSpPr>
        <p:spPr bwMode="auto">
          <a:xfrm>
            <a:off x="5775325" y="1857375"/>
            <a:ext cx="688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800">
                <a:solidFill>
                  <a:srgbClr val="FF3300"/>
                </a:solidFill>
                <a:ea typeface="HG丸ｺﾞｼｯｸM-PRO" panose="020F0600000000000000" pitchFamily="50" charset="-128"/>
              </a:rPr>
              <a:t>ギャップを</a:t>
            </a:r>
          </a:p>
          <a:p>
            <a:pPr algn="ctr"/>
            <a:r>
              <a:rPr lang="ja-JP" altLang="en-US" sz="800">
                <a:solidFill>
                  <a:srgbClr val="FF3300"/>
                </a:solidFill>
                <a:ea typeface="HG丸ｺﾞｼｯｸM-PRO" panose="020F0600000000000000" pitchFamily="50" charset="-128"/>
              </a:rPr>
              <a:t>把握する！</a:t>
            </a:r>
          </a:p>
        </p:txBody>
      </p:sp>
      <p:pic>
        <p:nvPicPr>
          <p:cNvPr id="115283" name="Picture 595" descr="j0305433"/>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497388" y="3729038"/>
            <a:ext cx="230187" cy="184150"/>
          </a:xfrm>
          <a:prstGeom prst="rect">
            <a:avLst/>
          </a:prstGeom>
          <a:noFill/>
          <a:extLst>
            <a:ext uri="{909E8E84-426E-40DD-AFC4-6F175D3DCCD1}">
              <a14:hiddenFill xmlns:a14="http://schemas.microsoft.com/office/drawing/2010/main">
                <a:solidFill>
                  <a:srgbClr val="FFFFFF"/>
                </a:solidFill>
              </a14:hiddenFill>
            </a:ext>
          </a:extLst>
        </p:spPr>
      </p:pic>
      <p:pic>
        <p:nvPicPr>
          <p:cNvPr id="115284" name="Picture 596" descr="j0305433"/>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497388" y="4430713"/>
            <a:ext cx="230187" cy="184150"/>
          </a:xfrm>
          <a:prstGeom prst="rect">
            <a:avLst/>
          </a:prstGeom>
          <a:noFill/>
          <a:extLst>
            <a:ext uri="{909E8E84-426E-40DD-AFC4-6F175D3DCCD1}">
              <a14:hiddenFill xmlns:a14="http://schemas.microsoft.com/office/drawing/2010/main">
                <a:solidFill>
                  <a:srgbClr val="FFFFFF"/>
                </a:solidFill>
              </a14:hiddenFill>
            </a:ext>
          </a:extLst>
        </p:spPr>
      </p:pic>
      <p:sp>
        <p:nvSpPr>
          <p:cNvPr id="115286" name="Text Box 598"/>
          <p:cNvSpPr txBox="1">
            <a:spLocks noChangeArrowheads="1"/>
          </p:cNvSpPr>
          <p:nvPr/>
        </p:nvSpPr>
        <p:spPr bwMode="auto">
          <a:xfrm>
            <a:off x="3998913" y="5106988"/>
            <a:ext cx="2814637" cy="8540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FF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b" anchorCtr="1">
            <a:spAutoFit/>
          </a:bodyPr>
          <a:lstStyle/>
          <a:p>
            <a:r>
              <a:rPr lang="ja-JP" altLang="en-US" sz="1000">
                <a:solidFill>
                  <a:srgbClr val="333399"/>
                </a:solidFill>
                <a:latin typeface="HG丸ｺﾞｼｯｸM-PRO" panose="020F0600000000000000" pitchFamily="50" charset="-128"/>
                <a:ea typeface="HG丸ｺﾞｼｯｸM-PRO" panose="020F0600000000000000" pitchFamily="50" charset="-128"/>
              </a:rPr>
              <a:t>マークの付いている項目は、商店街で連携し、</a:t>
            </a:r>
          </a:p>
          <a:p>
            <a:r>
              <a:rPr lang="ja-JP" altLang="en-US" sz="1000">
                <a:solidFill>
                  <a:srgbClr val="333399"/>
                </a:solidFill>
                <a:latin typeface="HG丸ｺﾞｼｯｸM-PRO" panose="020F0600000000000000" pitchFamily="50" charset="-128"/>
                <a:ea typeface="HG丸ｺﾞｼｯｸM-PRO" panose="020F0600000000000000" pitchFamily="50" charset="-128"/>
              </a:rPr>
              <a:t>検討することが効果的な項目です。</a:t>
            </a:r>
          </a:p>
          <a:p>
            <a:r>
              <a:rPr lang="ja-JP" altLang="en-US" sz="1000">
                <a:solidFill>
                  <a:srgbClr val="333399"/>
                </a:solidFill>
                <a:latin typeface="HG丸ｺﾞｼｯｸM-PRO" panose="020F0600000000000000" pitchFamily="50" charset="-128"/>
                <a:ea typeface="HG丸ｺﾞｼｯｸM-PRO" panose="020F0600000000000000" pitchFamily="50" charset="-128"/>
              </a:rPr>
              <a:t>具体的な事例については、</a:t>
            </a:r>
          </a:p>
          <a:p>
            <a:r>
              <a:rPr lang="ja-JP" altLang="en-US" sz="1000">
                <a:solidFill>
                  <a:srgbClr val="333399"/>
                </a:solidFill>
                <a:latin typeface="HG丸ｺﾞｼｯｸM-PRO" panose="020F0600000000000000" pitchFamily="50" charset="-128"/>
                <a:ea typeface="HG丸ｺﾞｼｯｸM-PRO" panose="020F0600000000000000" pitchFamily="50" charset="-128"/>
              </a:rPr>
              <a:t>「ＢＣＰ取組み事例集」 </a:t>
            </a:r>
            <a:r>
              <a:rPr lang="ja-JP" altLang="en-US" sz="1000">
                <a:solidFill>
                  <a:srgbClr val="333399"/>
                </a:solidFill>
                <a:ea typeface="HG丸ｺﾞｼｯｸM-PRO" panose="020F0600000000000000" pitchFamily="50" charset="-128"/>
              </a:rPr>
              <a:t>（</a:t>
            </a:r>
            <a:r>
              <a:rPr lang="en-US" altLang="ja-JP" sz="1000">
                <a:solidFill>
                  <a:srgbClr val="333399"/>
                </a:solidFill>
                <a:ea typeface="HG丸ｺﾞｼｯｸM-PRO" panose="020F0600000000000000" pitchFamily="50" charset="-128"/>
              </a:rPr>
              <a:t>Ⅲ</a:t>
            </a:r>
            <a:r>
              <a:rPr lang="ja-JP" altLang="en-US" sz="1000">
                <a:solidFill>
                  <a:srgbClr val="333399"/>
                </a:solidFill>
                <a:ea typeface="HG丸ｺﾞｼｯｸM-PRO" panose="020F0600000000000000" pitchFamily="50" charset="-128"/>
              </a:rPr>
              <a:t>．ＢＣＰ取組みの連携事例・アイデア集）</a:t>
            </a:r>
            <a:r>
              <a:rPr lang="ja-JP" altLang="en-US" sz="1000">
                <a:solidFill>
                  <a:srgbClr val="333399"/>
                </a:solidFill>
                <a:latin typeface="HG丸ｺﾞｼｯｸM-PRO" panose="020F0600000000000000" pitchFamily="50" charset="-128"/>
                <a:ea typeface="HG丸ｺﾞｼｯｸM-PRO" panose="020F0600000000000000" pitchFamily="50" charset="-128"/>
              </a:rPr>
              <a:t>をご覧ください。</a:t>
            </a:r>
          </a:p>
        </p:txBody>
      </p:sp>
      <p:sp>
        <p:nvSpPr>
          <p:cNvPr id="115292" name="Line 604"/>
          <p:cNvSpPr>
            <a:spLocks noChangeShapeType="1"/>
          </p:cNvSpPr>
          <p:nvPr/>
        </p:nvSpPr>
        <p:spPr bwMode="auto">
          <a:xfrm>
            <a:off x="3524250" y="8170863"/>
            <a:ext cx="288925" cy="0"/>
          </a:xfrm>
          <a:prstGeom prst="line">
            <a:avLst/>
          </a:prstGeom>
          <a:noFill/>
          <a:ln w="190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aphicFrame>
        <p:nvGraphicFramePr>
          <p:cNvPr id="115368" name="Group 680"/>
          <p:cNvGraphicFramePr>
            <a:graphicFrameLocks noGrp="1"/>
          </p:cNvGraphicFramePr>
          <p:nvPr/>
        </p:nvGraphicFramePr>
        <p:xfrm>
          <a:off x="877888" y="7545388"/>
          <a:ext cx="2773975" cy="783720"/>
        </p:xfrm>
        <a:graphic>
          <a:graphicData uri="http://schemas.openxmlformats.org/drawingml/2006/table">
            <a:tbl>
              <a:tblPr/>
              <a:tblGrid>
                <a:gridCol w="205400">
                  <a:extLst>
                    <a:ext uri="{9D8B030D-6E8A-4147-A177-3AD203B41FA5}">
                      <a16:colId xmlns:a16="http://schemas.microsoft.com/office/drawing/2014/main" val="853434919"/>
                    </a:ext>
                  </a:extLst>
                </a:gridCol>
                <a:gridCol w="2568575">
                  <a:extLst>
                    <a:ext uri="{9D8B030D-6E8A-4147-A177-3AD203B41FA5}">
                      <a16:colId xmlns:a16="http://schemas.microsoft.com/office/drawing/2014/main" val="3774017068"/>
                    </a:ext>
                  </a:extLst>
                </a:gridCol>
              </a:tblGrid>
              <a:tr h="215900">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2.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４　想定される被害に基づくＢＣＰ対応</a:t>
                      </a:r>
                    </a:p>
                  </a:txBody>
                  <a:tcPr marL="90000" marR="90000" marT="46800" marB="46800" anchor="ctr" horzOverflow="overflow">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lnTlToBr>
                      <a:noFill/>
                    </a:lnTlToBr>
                    <a:lnBlToTr>
                      <a:noFill/>
                    </a:lnBlToTr>
                    <a:solidFill>
                      <a:srgbClr val="FFFFB2"/>
                    </a:solidFill>
                  </a:tcPr>
                </a:tc>
                <a:tc hMerge="1">
                  <a:txBody>
                    <a:bodyPr/>
                    <a:lstStyle/>
                    <a:p>
                      <a:endParaRPr kumimoji="1" lang="ja-JP" altLang="en-US"/>
                    </a:p>
                  </a:txBody>
                  <a:tcPr/>
                </a:tc>
                <a:extLst>
                  <a:ext uri="{0D108BD9-81ED-4DB2-BD59-A6C34878D82A}">
                    <a16:rowId xmlns:a16="http://schemas.microsoft.com/office/drawing/2014/main" val="2117430391"/>
                  </a:ext>
                </a:extLst>
              </a:tr>
              <a:tr h="1428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cap="flat">
                      <a:noFill/>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a:noFill/>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STEP</a:t>
                      </a: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１ 重要な経営資源の洗い出しと現状把握</a:t>
                      </a:r>
                    </a:p>
                  </a:txBody>
                  <a:tcPr marL="90000" marR="90000" marT="46800" marB="46800" anchor="ctr" horzOverflow="overflow">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lnTlToBr>
                      <a:noFill/>
                    </a:lnTlToBr>
                    <a:lnBlToTr>
                      <a:noFill/>
                    </a:lnBlToTr>
                    <a:solidFill>
                      <a:srgbClr val="FFFFB2"/>
                    </a:solidFill>
                  </a:tcPr>
                </a:tc>
                <a:extLst>
                  <a:ext uri="{0D108BD9-81ED-4DB2-BD59-A6C34878D82A}">
                    <a16:rowId xmlns:a16="http://schemas.microsoft.com/office/drawing/2014/main" val="1316463462"/>
                  </a:ext>
                </a:extLst>
              </a:tr>
              <a:tr h="20478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cap="flat">
                      <a:noFill/>
                    </a:lnL>
                    <a:lnR w="9525" cap="flat" cmpd="sng" algn="ctr">
                      <a:solidFill>
                        <a:schemeClr val="bg2"/>
                      </a:solidFill>
                      <a:prstDash val="solid"/>
                      <a:round/>
                      <a:headEnd type="none" w="med" len="med"/>
                      <a:tailEnd type="none" w="med" len="med"/>
                    </a:lnR>
                    <a:lnT>
                      <a:noFill/>
                    </a:lnT>
                    <a:lnB cap="flat">
                      <a:noFill/>
                    </a:lnB>
                    <a:lnTlToBr>
                      <a:noFill/>
                    </a:lnTlToBr>
                    <a:lnBlToTr>
                      <a:noFill/>
                    </a:lnBlToTr>
                    <a:noFill/>
                  </a:tcPr>
                </a:tc>
                <a:tc>
                  <a:txBody>
                    <a:bodyPr/>
                    <a:lstStyle>
                      <a:lvl1pPr marL="447675" indent="-44767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270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447675" marR="0" lvl="0" indent="-447675" algn="l" defTabSz="914400" rtl="0" eaLnBrk="1" fontAlgn="ctr"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STEP</a:t>
                      </a: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２ 復旧目標を達成するための対応策の検討・実施</a:t>
                      </a:r>
                    </a:p>
                  </a:txBody>
                  <a:tcPr marL="90000" marR="90000" marT="46800" marB="46800" anchor="ctr" horzOverflow="overflow">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lnTlToBr>
                      <a:noFill/>
                    </a:lnTlToBr>
                    <a:lnBlToTr>
                      <a:noFill/>
                    </a:lnBlToTr>
                    <a:solidFill>
                      <a:srgbClr val="CCECFF"/>
                    </a:solidFill>
                  </a:tcPr>
                </a:tc>
                <a:extLst>
                  <a:ext uri="{0D108BD9-81ED-4DB2-BD59-A6C34878D82A}">
                    <a16:rowId xmlns:a16="http://schemas.microsoft.com/office/drawing/2014/main" val="3098940936"/>
                  </a:ext>
                </a:extLst>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ChangeArrowheads="1"/>
          </p:cNvSpPr>
          <p:nvPr/>
        </p:nvSpPr>
        <p:spPr bwMode="auto">
          <a:xfrm>
            <a:off x="92075" y="92075"/>
            <a:ext cx="2689225" cy="339725"/>
          </a:xfrm>
          <a:prstGeom prst="rect">
            <a:avLst/>
          </a:prstGeom>
          <a:gradFill rotWithShape="1">
            <a:gsLst>
              <a:gs pos="0">
                <a:srgbClr val="FAC864"/>
              </a:gs>
              <a:gs pos="50000">
                <a:srgbClr val="FAC864">
                  <a:gamma/>
                  <a:tint val="0"/>
                  <a:invGamma/>
                </a:srgbClr>
              </a:gs>
              <a:gs pos="100000">
                <a:srgbClr val="FAC864"/>
              </a:gs>
            </a:gsLst>
            <a:lin ang="5400000" scaled="1"/>
          </a:gradFill>
          <a:ln>
            <a:noFill/>
          </a:ln>
          <a:effectLst/>
          <a:extLst>
            <a:ext uri="{91240B29-F687-4F45-9708-019B960494DF}">
              <a14:hiddenLine xmlns:a14="http://schemas.microsoft.com/office/drawing/2010/main" w="28575">
                <a:solidFill>
                  <a:srgbClr val="DDDDD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aphicFrame>
        <p:nvGraphicFramePr>
          <p:cNvPr id="132099" name="Group 3"/>
          <p:cNvGraphicFramePr>
            <a:graphicFrameLocks noGrp="1"/>
          </p:cNvGraphicFramePr>
          <p:nvPr/>
        </p:nvGraphicFramePr>
        <p:xfrm>
          <a:off x="476250" y="8255000"/>
          <a:ext cx="6121400" cy="926085"/>
        </p:xfrm>
        <a:graphic>
          <a:graphicData uri="http://schemas.openxmlformats.org/drawingml/2006/table">
            <a:tbl>
              <a:tblPr/>
              <a:tblGrid>
                <a:gridCol w="576263">
                  <a:extLst>
                    <a:ext uri="{9D8B030D-6E8A-4147-A177-3AD203B41FA5}">
                      <a16:colId xmlns:a16="http://schemas.microsoft.com/office/drawing/2014/main" val="1849575282"/>
                    </a:ext>
                  </a:extLst>
                </a:gridCol>
                <a:gridCol w="5545137">
                  <a:extLst>
                    <a:ext uri="{9D8B030D-6E8A-4147-A177-3AD203B41FA5}">
                      <a16:colId xmlns:a16="http://schemas.microsoft.com/office/drawing/2014/main" val="478091329"/>
                    </a:ext>
                  </a:extLst>
                </a:gridCol>
              </a:tblGrid>
              <a:tr h="3143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ﾁｪｯｸ</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商店街での共通の対応方針</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428206868"/>
                  </a:ext>
                </a:extLst>
              </a:tr>
              <a:tr h="50958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・商店街から死者を一人も出さない。</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・火災は絶対に起こさない。</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・被災後</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1</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週間をめどに商店街としての復旧を目指す。</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76029742"/>
                  </a:ext>
                </a:extLst>
              </a:tr>
            </a:tbl>
          </a:graphicData>
        </a:graphic>
      </p:graphicFrame>
      <p:graphicFrame>
        <p:nvGraphicFramePr>
          <p:cNvPr id="132110" name="Group 14"/>
          <p:cNvGraphicFramePr>
            <a:graphicFrameLocks noGrp="1"/>
          </p:cNvGraphicFramePr>
          <p:nvPr/>
        </p:nvGraphicFramePr>
        <p:xfrm>
          <a:off x="539750" y="2511425"/>
          <a:ext cx="5984875" cy="4609154"/>
        </p:xfrm>
        <a:graphic>
          <a:graphicData uri="http://schemas.openxmlformats.org/drawingml/2006/table">
            <a:tbl>
              <a:tblPr/>
              <a:tblGrid>
                <a:gridCol w="574675">
                  <a:extLst>
                    <a:ext uri="{9D8B030D-6E8A-4147-A177-3AD203B41FA5}">
                      <a16:colId xmlns:a16="http://schemas.microsoft.com/office/drawing/2014/main" val="3704248348"/>
                    </a:ext>
                  </a:extLst>
                </a:gridCol>
                <a:gridCol w="2170113">
                  <a:extLst>
                    <a:ext uri="{9D8B030D-6E8A-4147-A177-3AD203B41FA5}">
                      <a16:colId xmlns:a16="http://schemas.microsoft.com/office/drawing/2014/main" val="3320049159"/>
                    </a:ext>
                  </a:extLst>
                </a:gridCol>
                <a:gridCol w="3240087">
                  <a:extLst>
                    <a:ext uri="{9D8B030D-6E8A-4147-A177-3AD203B41FA5}">
                      <a16:colId xmlns:a16="http://schemas.microsoft.com/office/drawing/2014/main" val="3223562364"/>
                    </a:ext>
                  </a:extLst>
                </a:gridCol>
              </a:tblGrid>
              <a:tr h="30638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ﾁｪｯｸ</a:t>
                      </a:r>
                    </a:p>
                  </a:txBody>
                  <a:tcPr marL="90000" marR="90000" marT="46800" marB="46800"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方針</a:t>
                      </a:r>
                    </a:p>
                  </a:txBody>
                  <a:tcPr marL="90000" marR="90000" marT="46800" marB="46800"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観点</a:t>
                      </a:r>
                    </a:p>
                  </a:txBody>
                  <a:tcPr marL="90000" marR="90000" marT="46800" marB="46800"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602443843"/>
                  </a:ext>
                </a:extLst>
              </a:tr>
              <a:tr h="409575">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来店者の安全を守る</a:t>
                      </a:r>
                    </a:p>
                  </a:txBody>
                  <a:tcPr marL="90000" marR="90000" marT="46800" marB="46800"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店内のお客様を安全に避難させることを最優先とする。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79150590"/>
                  </a:ext>
                </a:extLst>
              </a:tr>
              <a:tr h="409575">
                <a:tc vMerge="1">
                  <a:txBody>
                    <a:bodyPr/>
                    <a:lstStyle/>
                    <a:p>
                      <a:endParaRPr kumimoji="1" lang="ja-JP" altLang="en-US"/>
                    </a:p>
                  </a:txBody>
                  <a:tcPr/>
                </a:tc>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49492604"/>
                  </a:ext>
                </a:extLst>
              </a:tr>
              <a:tr h="409575">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従業員とその家族の</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安全を守る</a:t>
                      </a:r>
                    </a:p>
                  </a:txBody>
                  <a:tcPr marL="90000" marR="90000" marT="46800" marB="46800"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従業員及びその家族の安否状況を把握する。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23545860"/>
                  </a:ext>
                </a:extLst>
              </a:tr>
              <a:tr h="409575">
                <a:tc vMerge="1">
                  <a:txBody>
                    <a:bodyPr/>
                    <a:lstStyle/>
                    <a:p>
                      <a:endParaRPr kumimoji="1" lang="ja-JP" altLang="en-US"/>
                    </a:p>
                  </a:txBody>
                  <a:tcPr/>
                </a:tc>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従業員とその家族にけが人などが発生した場合は、</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落ち着くまで自宅待機を許可する。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51184553"/>
                  </a:ext>
                </a:extLst>
              </a:tr>
              <a:tr h="4095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従業員の雇用の維持</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災害発生後も現在の事業規模を必ず維持する。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45529166"/>
                  </a:ext>
                </a:extLst>
              </a:tr>
              <a:tr h="409575">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取引先からの</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信用の維持</a:t>
                      </a:r>
                    </a:p>
                  </a:txBody>
                  <a:tcPr marL="90000" marR="90000" marT="46800" marB="46800"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取引先（特にお得意様）への被災状況報告などを</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細やかに行う。</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29763104"/>
                  </a:ext>
                </a:extLst>
              </a:tr>
              <a:tr h="409575">
                <a:tc vMerge="1">
                  <a:txBody>
                    <a:bodyPr/>
                    <a:lstStyle/>
                    <a:p>
                      <a:endParaRPr kumimoji="1" lang="ja-JP" altLang="en-US"/>
                    </a:p>
                  </a:txBody>
                  <a:tcPr/>
                </a:tc>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営業の早期再開を目指し、できるだけお得意様には</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迷惑をかけない。</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46077351"/>
                  </a:ext>
                </a:extLst>
              </a:tr>
              <a:tr h="409575">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地域社会に貢献する</a:t>
                      </a:r>
                    </a:p>
                  </a:txBody>
                  <a:tcPr marL="90000" marR="90000" marT="46800" marB="46800"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地域のお客様あっての商売であるため、</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災害時においても助け合う。</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20179778"/>
                  </a:ext>
                </a:extLst>
              </a:tr>
              <a:tr h="409575">
                <a:tc vMerge="1">
                  <a:txBody>
                    <a:bodyPr/>
                    <a:lstStyle/>
                    <a:p>
                      <a:endParaRPr kumimoji="1" lang="ja-JP" altLang="en-US"/>
                    </a:p>
                  </a:txBody>
                  <a:tcPr/>
                </a:tc>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帰宅困難者や住民を、できるだけ支援する。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56981861"/>
                  </a:ext>
                </a:extLst>
              </a:tr>
              <a:tr h="4524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その他</a:t>
                      </a:r>
                    </a:p>
                  </a:txBody>
                  <a:tcPr marL="90000" marR="90000" marT="46800" marB="46800"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31984961"/>
                  </a:ext>
                </a:extLst>
              </a:tr>
            </a:tbl>
          </a:graphicData>
        </a:graphic>
      </p:graphicFrame>
      <p:sp>
        <p:nvSpPr>
          <p:cNvPr id="132152" name="Text Box 56"/>
          <p:cNvSpPr txBox="1">
            <a:spLocks noChangeArrowheads="1"/>
          </p:cNvSpPr>
          <p:nvPr/>
        </p:nvSpPr>
        <p:spPr bwMode="auto">
          <a:xfrm>
            <a:off x="44450" y="57150"/>
            <a:ext cx="36004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2000">
                <a:latin typeface="HG丸ｺﾞｼｯｸM-PRO" panose="020F0600000000000000" pitchFamily="50" charset="-128"/>
                <a:ea typeface="HG丸ｺﾞｼｯｸM-PRO" panose="020F0600000000000000" pitchFamily="50" charset="-128"/>
              </a:rPr>
              <a:t>１．ＢＣＰの基本方針</a:t>
            </a:r>
          </a:p>
        </p:txBody>
      </p:sp>
      <p:pic>
        <p:nvPicPr>
          <p:cNvPr id="132153" name="Picture 5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20938" y="3873500"/>
            <a:ext cx="766762" cy="503238"/>
          </a:xfrm>
          <a:prstGeom prst="rect">
            <a:avLst/>
          </a:prstGeom>
          <a:noFill/>
          <a:extLst>
            <a:ext uri="{909E8E84-426E-40DD-AFC4-6F175D3DCCD1}">
              <a14:hiddenFill xmlns:a14="http://schemas.microsoft.com/office/drawing/2010/main">
                <a:solidFill>
                  <a:srgbClr val="FFFFFF"/>
                </a:solidFill>
              </a14:hiddenFill>
            </a:ext>
          </a:extLst>
        </p:spPr>
      </p:pic>
      <p:sp>
        <p:nvSpPr>
          <p:cNvPr id="132154" name="Text Box 58"/>
          <p:cNvSpPr txBox="1">
            <a:spLocks noChangeArrowheads="1"/>
          </p:cNvSpPr>
          <p:nvPr/>
        </p:nvSpPr>
        <p:spPr bwMode="auto">
          <a:xfrm>
            <a:off x="333375" y="1238250"/>
            <a:ext cx="6264275"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400">
                <a:latin typeface="HG丸ｺﾞｼｯｸM-PRO" panose="020F0600000000000000" pitchFamily="50" charset="-128"/>
                <a:ea typeface="HG丸ｺﾞｼｯｸM-PRO" panose="020F0600000000000000" pitchFamily="50" charset="-128"/>
              </a:rPr>
              <a:t>　当店は、大規模地震等の災害が発生した場合でも、お客様や従業員の生活に影響を及ぼさないよう、以下の方針に基づき策定したＢＣＰに則り、事業の継続・早期復旧に取り組みます。</a:t>
            </a:r>
          </a:p>
        </p:txBody>
      </p:sp>
      <p:sp>
        <p:nvSpPr>
          <p:cNvPr id="132155" name="Text Box 59"/>
          <p:cNvSpPr txBox="1">
            <a:spLocks noChangeArrowheads="1"/>
          </p:cNvSpPr>
          <p:nvPr/>
        </p:nvSpPr>
        <p:spPr bwMode="auto">
          <a:xfrm>
            <a:off x="3367088" y="9653588"/>
            <a:ext cx="265112"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rPr>
              <a:t>1</a:t>
            </a:r>
          </a:p>
        </p:txBody>
      </p:sp>
      <p:sp>
        <p:nvSpPr>
          <p:cNvPr id="132156" name="Text Box 60"/>
          <p:cNvSpPr txBox="1">
            <a:spLocks noChangeArrowheads="1"/>
          </p:cNvSpPr>
          <p:nvPr/>
        </p:nvSpPr>
        <p:spPr bwMode="auto">
          <a:xfrm>
            <a:off x="476250" y="920750"/>
            <a:ext cx="37480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000" b="1">
                <a:ea typeface="HG丸ｺﾞｼｯｸM-PRO" panose="020F0600000000000000" pitchFamily="50" charset="-128"/>
              </a:rPr>
              <a:t>『</a:t>
            </a:r>
            <a:r>
              <a:rPr lang="en-US" altLang="ja-JP" sz="2000" b="1" i="1">
                <a:solidFill>
                  <a:srgbClr val="800000"/>
                </a:solidFill>
                <a:ea typeface="ＭＳ Ｐ明朝" panose="02020600040205080304" pitchFamily="18" charset="-128"/>
              </a:rPr>
              <a:t>○×</a:t>
            </a:r>
            <a:r>
              <a:rPr lang="ja-JP" altLang="en-US" sz="2000" b="1" i="1">
                <a:solidFill>
                  <a:srgbClr val="800000"/>
                </a:solidFill>
                <a:ea typeface="ＭＳ Ｐ明朝" panose="02020600040205080304" pitchFamily="18" charset="-128"/>
              </a:rPr>
              <a:t>商店</a:t>
            </a:r>
            <a:r>
              <a:rPr lang="ja-JP" altLang="en-US" sz="2000">
                <a:solidFill>
                  <a:srgbClr val="FF0000"/>
                </a:solidFill>
                <a:ea typeface="HG丸ｺﾞｼｯｸM-PRO" panose="020F0600000000000000" pitchFamily="50" charset="-128"/>
              </a:rPr>
              <a:t>　</a:t>
            </a:r>
            <a:r>
              <a:rPr lang="ja-JP" altLang="en-US" sz="2000">
                <a:ea typeface="HG丸ｺﾞｼｯｸM-PRO" panose="020F0600000000000000" pitchFamily="50" charset="-128"/>
              </a:rPr>
              <a:t>ＢＣＰ基本方針</a:t>
            </a:r>
            <a:r>
              <a:rPr lang="en-US" altLang="ja-JP" sz="2000">
                <a:ea typeface="HG丸ｺﾞｼｯｸM-PRO" panose="020F0600000000000000" pitchFamily="50" charset="-128"/>
              </a:rPr>
              <a:t>』</a:t>
            </a:r>
          </a:p>
        </p:txBody>
      </p:sp>
      <p:sp>
        <p:nvSpPr>
          <p:cNvPr id="132157" name="Text Box 61"/>
          <p:cNvSpPr txBox="1">
            <a:spLocks noChangeArrowheads="1"/>
          </p:cNvSpPr>
          <p:nvPr/>
        </p:nvSpPr>
        <p:spPr bwMode="auto">
          <a:xfrm>
            <a:off x="2466975" y="631825"/>
            <a:ext cx="44640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n-US" altLang="ja-JP" sz="1400" i="1">
                <a:solidFill>
                  <a:schemeClr val="hlink"/>
                </a:solidFill>
                <a:latin typeface="HG丸ｺﾞｼｯｸM-PRO" panose="020F0600000000000000" pitchFamily="50" charset="-128"/>
                <a:ea typeface="HG丸ｺﾞｼｯｸM-PRO" panose="020F0600000000000000" pitchFamily="50" charset="-128"/>
              </a:rPr>
              <a:t>《</a:t>
            </a:r>
            <a:r>
              <a:rPr lang="ja-JP" altLang="en-US" sz="1400" i="1">
                <a:solidFill>
                  <a:schemeClr val="hlink"/>
                </a:solidFill>
                <a:latin typeface="HG丸ｺﾞｼｯｸM-PRO" panose="020F0600000000000000" pitchFamily="50" charset="-128"/>
                <a:ea typeface="HG丸ｺﾞｼｯｸM-PRO" panose="020F0600000000000000" pitchFamily="50" charset="-128"/>
              </a:rPr>
              <a:t>何のために</a:t>
            </a:r>
            <a:r>
              <a:rPr lang="en-US" altLang="ja-JP" sz="1400" i="1">
                <a:solidFill>
                  <a:schemeClr val="hlink"/>
                </a:solidFill>
                <a:latin typeface="HG丸ｺﾞｼｯｸM-PRO" panose="020F0600000000000000" pitchFamily="50" charset="-128"/>
                <a:ea typeface="HG丸ｺﾞｼｯｸM-PRO" panose="020F0600000000000000" pitchFamily="50" charset="-128"/>
              </a:rPr>
              <a:t>/</a:t>
            </a:r>
            <a:r>
              <a:rPr lang="ja-JP" altLang="en-US" sz="1400" i="1">
                <a:solidFill>
                  <a:schemeClr val="hlink"/>
                </a:solidFill>
                <a:latin typeface="HG丸ｺﾞｼｯｸM-PRO" panose="020F0600000000000000" pitchFamily="50" charset="-128"/>
                <a:ea typeface="HG丸ｺﾞｼｯｸM-PRO" panose="020F0600000000000000" pitchFamily="50" charset="-128"/>
              </a:rPr>
              <a:t>誰のために　このＢＣＰを作るのか</a:t>
            </a:r>
            <a:r>
              <a:rPr lang="en-US" altLang="ja-JP" sz="1400" i="1">
                <a:solidFill>
                  <a:schemeClr val="hlink"/>
                </a:solidFill>
                <a:latin typeface="HG丸ｺﾞｼｯｸM-PRO" panose="020F0600000000000000" pitchFamily="50" charset="-128"/>
                <a:ea typeface="HG丸ｺﾞｼｯｸM-PRO" panose="020F0600000000000000" pitchFamily="50" charset="-128"/>
              </a:rPr>
              <a:t>》</a:t>
            </a:r>
          </a:p>
        </p:txBody>
      </p:sp>
      <p:sp>
        <p:nvSpPr>
          <p:cNvPr id="132158" name="AutoShape 62"/>
          <p:cNvSpPr>
            <a:spLocks noChangeArrowheads="1"/>
          </p:cNvSpPr>
          <p:nvPr/>
        </p:nvSpPr>
        <p:spPr bwMode="auto">
          <a:xfrm>
            <a:off x="547688" y="9274175"/>
            <a:ext cx="5761037" cy="358775"/>
          </a:xfrm>
          <a:prstGeom prst="roundRect">
            <a:avLst>
              <a:gd name="adj" fmla="val 16667"/>
            </a:avLst>
          </a:prstGeom>
          <a:solidFill>
            <a:srgbClr val="CCFF66"/>
          </a:solidFill>
          <a:ln w="6350">
            <a:solidFill>
              <a:srgbClr val="00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32159" name="Line 63"/>
          <p:cNvSpPr>
            <a:spLocks noChangeShapeType="1"/>
          </p:cNvSpPr>
          <p:nvPr/>
        </p:nvSpPr>
        <p:spPr bwMode="auto">
          <a:xfrm>
            <a:off x="692150" y="9436100"/>
            <a:ext cx="215900" cy="0"/>
          </a:xfrm>
          <a:prstGeom prst="line">
            <a:avLst/>
          </a:prstGeom>
          <a:noFill/>
          <a:ln w="28575" cap="rnd">
            <a:solidFill>
              <a:srgbClr val="0033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132160" name="Text Box 64"/>
          <p:cNvSpPr txBox="1">
            <a:spLocks noChangeArrowheads="1"/>
          </p:cNvSpPr>
          <p:nvPr/>
        </p:nvSpPr>
        <p:spPr bwMode="auto">
          <a:xfrm>
            <a:off x="909638" y="9315450"/>
            <a:ext cx="5327650"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ja-JP" altLang="en-US" sz="1000">
                <a:solidFill>
                  <a:srgbClr val="003300"/>
                </a:solidFill>
                <a:ea typeface="HG丸ｺﾞｼｯｸM-PRO" panose="020F0600000000000000" pitchFamily="50" charset="-128"/>
              </a:rPr>
              <a:t>ここで決定した方針は、これ以降のＢＣＰを作る過程で常に意識して取り組んでください。</a:t>
            </a:r>
          </a:p>
        </p:txBody>
      </p:sp>
      <p:sp>
        <p:nvSpPr>
          <p:cNvPr id="132161" name="Text Box 65"/>
          <p:cNvSpPr txBox="1">
            <a:spLocks noChangeArrowheads="1"/>
          </p:cNvSpPr>
          <p:nvPr/>
        </p:nvSpPr>
        <p:spPr bwMode="auto">
          <a:xfrm>
            <a:off x="476250" y="7381875"/>
            <a:ext cx="6121400" cy="8842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marL="176213" indent="-176213">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solidFill>
                  <a:srgbClr val="333399"/>
                </a:solidFill>
                <a:ea typeface="HG丸ｺﾞｼｯｸM-PRO" panose="020F0600000000000000" pitchFamily="50" charset="-128"/>
              </a:rPr>
              <a:t>所属する商店街全体での方針</a:t>
            </a:r>
          </a:p>
          <a:p>
            <a:pPr>
              <a:buFont typeface="HG丸ｺﾞｼｯｸM-PRO" panose="020F0600000000000000" pitchFamily="50" charset="-128"/>
              <a:buChar char="※"/>
            </a:pPr>
            <a:r>
              <a:rPr lang="ja-JP" altLang="en-US" sz="1000">
                <a:solidFill>
                  <a:srgbClr val="333399"/>
                </a:solidFill>
                <a:ea typeface="HG丸ｺﾞｼｯｸM-PRO" panose="020F0600000000000000" pitchFamily="50" charset="-128"/>
              </a:rPr>
              <a:t>商店街に所属している場合は、商店街全体で共通の方針を事前に決めておくことも重要です。具体的な対応方針がある場合には、以下に記入しましょう。</a:t>
            </a:r>
            <a:r>
              <a:rPr lang="ja-JP" altLang="en-US" sz="1000">
                <a:solidFill>
                  <a:srgbClr val="333399"/>
                </a:solidFill>
                <a:latin typeface="HG丸ｺﾞｼｯｸM-PRO" panose="020F0600000000000000" pitchFamily="50" charset="-128"/>
                <a:ea typeface="HG丸ｺﾞｼｯｸM-PRO" panose="020F0600000000000000" pitchFamily="50" charset="-128"/>
              </a:rPr>
              <a:t>具体的な事例については、「ＢＣＰ取組み事例集」 （</a:t>
            </a:r>
            <a:r>
              <a:rPr lang="en-US" altLang="ja-JP" sz="1000">
                <a:solidFill>
                  <a:srgbClr val="333399"/>
                </a:solidFill>
                <a:latin typeface="HG丸ｺﾞｼｯｸM-PRO" panose="020F0600000000000000" pitchFamily="50" charset="-128"/>
                <a:ea typeface="HG丸ｺﾞｼｯｸM-PRO" panose="020F0600000000000000" pitchFamily="50" charset="-128"/>
              </a:rPr>
              <a:t>Ⅲ</a:t>
            </a:r>
            <a:r>
              <a:rPr lang="ja-JP" altLang="en-US" sz="1000">
                <a:solidFill>
                  <a:srgbClr val="333399"/>
                </a:solidFill>
                <a:latin typeface="HG丸ｺﾞｼｯｸM-PRO" panose="020F0600000000000000" pitchFamily="50" charset="-128"/>
                <a:ea typeface="HG丸ｺﾞｼｯｸM-PRO" panose="020F0600000000000000" pitchFamily="50" charset="-128"/>
              </a:rPr>
              <a:t>．ＢＣＰ取組みの連携事例・アイデア集）をご覧ください。</a:t>
            </a:r>
          </a:p>
          <a:p>
            <a:pPr>
              <a:buFont typeface="HG丸ｺﾞｼｯｸM-PRO" panose="020F0600000000000000" pitchFamily="50" charset="-128"/>
              <a:buChar char="※"/>
            </a:pPr>
            <a:r>
              <a:rPr lang="ja-JP" altLang="en-US" sz="1000">
                <a:solidFill>
                  <a:srgbClr val="808080"/>
                </a:solidFill>
                <a:ea typeface="HG丸ｺﾞｼｯｸM-PRO" panose="020F0600000000000000" pitchFamily="50" charset="-128"/>
              </a:rPr>
              <a:t>また、同業他社や取引先と決めた共通の方針があれば記入しましょう。</a:t>
            </a:r>
          </a:p>
        </p:txBody>
      </p:sp>
      <p:sp>
        <p:nvSpPr>
          <p:cNvPr id="132162" name="AutoShape 66"/>
          <p:cNvSpPr>
            <a:spLocks noChangeArrowheads="1"/>
          </p:cNvSpPr>
          <p:nvPr/>
        </p:nvSpPr>
        <p:spPr bwMode="auto">
          <a:xfrm>
            <a:off x="138113" y="617538"/>
            <a:ext cx="2519362" cy="287337"/>
          </a:xfrm>
          <a:prstGeom prst="wedgeRectCallout">
            <a:avLst>
              <a:gd name="adj1" fmla="val -8917"/>
              <a:gd name="adj2" fmla="val 78176"/>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ja-JP" altLang="en-US" sz="1000">
                <a:solidFill>
                  <a:srgbClr val="003300"/>
                </a:solidFill>
                <a:latin typeface="HG丸ｺﾞｼｯｸM-PRO" panose="020F0600000000000000" pitchFamily="50" charset="-128"/>
                <a:ea typeface="HG丸ｺﾞｼｯｸM-PRO" panose="020F0600000000000000" pitchFamily="50" charset="-128"/>
              </a:rPr>
              <a:t>あなたのお店の名前を記入してください。</a:t>
            </a:r>
          </a:p>
        </p:txBody>
      </p:sp>
      <p:pic>
        <p:nvPicPr>
          <p:cNvPr id="132163" name="Picture 67" descr="GUM15_CL0111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60650" y="2987675"/>
            <a:ext cx="323850" cy="503238"/>
          </a:xfrm>
          <a:prstGeom prst="rect">
            <a:avLst/>
          </a:prstGeom>
          <a:noFill/>
          <a:extLst>
            <a:ext uri="{909E8E84-426E-40DD-AFC4-6F175D3DCCD1}">
              <a14:hiddenFill xmlns:a14="http://schemas.microsoft.com/office/drawing/2010/main">
                <a:solidFill>
                  <a:srgbClr val="FFFFFF"/>
                </a:solidFill>
              </a14:hiddenFill>
            </a:ext>
          </a:extLst>
        </p:spPr>
      </p:pic>
      <p:pic>
        <p:nvPicPr>
          <p:cNvPr id="132164" name="Picture 68" descr="GUM11_CL1504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54325" y="4479925"/>
            <a:ext cx="334963" cy="436563"/>
          </a:xfrm>
          <a:prstGeom prst="rect">
            <a:avLst/>
          </a:prstGeom>
          <a:noFill/>
          <a:extLst>
            <a:ext uri="{909E8E84-426E-40DD-AFC4-6F175D3DCCD1}">
              <a14:hiddenFill xmlns:a14="http://schemas.microsoft.com/office/drawing/2010/main">
                <a:solidFill>
                  <a:srgbClr val="FFFFFF"/>
                </a:solidFill>
              </a14:hiddenFill>
            </a:ext>
          </a:extLst>
        </p:spPr>
      </p:pic>
      <p:pic>
        <p:nvPicPr>
          <p:cNvPr id="132165" name="Picture 69" descr="GUM13_CL11040"/>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660650" y="5168900"/>
            <a:ext cx="576263" cy="504825"/>
          </a:xfrm>
          <a:prstGeom prst="rect">
            <a:avLst/>
          </a:prstGeom>
          <a:noFill/>
          <a:extLst>
            <a:ext uri="{909E8E84-426E-40DD-AFC4-6F175D3DCCD1}">
              <a14:hiddenFill xmlns:a14="http://schemas.microsoft.com/office/drawing/2010/main">
                <a:solidFill>
                  <a:srgbClr val="FFFFFF"/>
                </a:solidFill>
              </a14:hiddenFill>
            </a:ext>
          </a:extLst>
        </p:spPr>
      </p:pic>
      <p:sp>
        <p:nvSpPr>
          <p:cNvPr id="132166" name="AutoShape 70"/>
          <p:cNvSpPr>
            <a:spLocks noChangeArrowheads="1"/>
          </p:cNvSpPr>
          <p:nvPr/>
        </p:nvSpPr>
        <p:spPr bwMode="auto">
          <a:xfrm>
            <a:off x="333375" y="2146300"/>
            <a:ext cx="2435225" cy="285750"/>
          </a:xfrm>
          <a:prstGeom prst="wedgeRectCallout">
            <a:avLst>
              <a:gd name="adj1" fmla="val -32657"/>
              <a:gd name="adj2" fmla="val 114444"/>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ja-JP" altLang="en-US" sz="1000">
                <a:solidFill>
                  <a:srgbClr val="003300"/>
                </a:solidFill>
                <a:latin typeface="HG丸ｺﾞｼｯｸM-PRO" panose="020F0600000000000000" pitchFamily="50" charset="-128"/>
                <a:ea typeface="HG丸ｺﾞｼｯｸM-PRO" panose="020F0600000000000000" pitchFamily="50" charset="-128"/>
              </a:rPr>
              <a:t>該当する方針を、チェックしましょう。</a:t>
            </a:r>
          </a:p>
        </p:txBody>
      </p:sp>
      <p:sp>
        <p:nvSpPr>
          <p:cNvPr id="132167" name="AutoShape 71"/>
          <p:cNvSpPr>
            <a:spLocks noChangeArrowheads="1"/>
          </p:cNvSpPr>
          <p:nvPr/>
        </p:nvSpPr>
        <p:spPr bwMode="auto">
          <a:xfrm>
            <a:off x="5040313" y="1930400"/>
            <a:ext cx="1484312" cy="431800"/>
          </a:xfrm>
          <a:prstGeom prst="wedgeRectCallout">
            <a:avLst>
              <a:gd name="adj1" fmla="val 7755"/>
              <a:gd name="adj2" fmla="val 127574"/>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ja-JP" altLang="en-US" sz="1000">
                <a:solidFill>
                  <a:srgbClr val="003300"/>
                </a:solidFill>
                <a:latin typeface="HG丸ｺﾞｼｯｸM-PRO" panose="020F0600000000000000" pitchFamily="50" charset="-128"/>
                <a:ea typeface="HG丸ｺﾞｼｯｸM-PRO" panose="020F0600000000000000" pitchFamily="50" charset="-128"/>
              </a:rPr>
              <a:t>他に観点のある場合</a:t>
            </a:r>
          </a:p>
          <a:p>
            <a:r>
              <a:rPr lang="ja-JP" altLang="en-US" sz="1000">
                <a:solidFill>
                  <a:srgbClr val="003300"/>
                </a:solidFill>
                <a:latin typeface="HG丸ｺﾞｼｯｸM-PRO" panose="020F0600000000000000" pitchFamily="50" charset="-128"/>
                <a:ea typeface="HG丸ｺﾞｼｯｸM-PRO" panose="020F0600000000000000" pitchFamily="50" charset="-128"/>
              </a:rPr>
              <a:t>は書き加えましょう。</a:t>
            </a:r>
          </a:p>
        </p:txBody>
      </p:sp>
      <p:grpSp>
        <p:nvGrpSpPr>
          <p:cNvPr id="132168" name="Group 72"/>
          <p:cNvGrpSpPr>
            <a:grpSpLocks/>
          </p:cNvGrpSpPr>
          <p:nvPr/>
        </p:nvGrpSpPr>
        <p:grpSpPr bwMode="auto">
          <a:xfrm>
            <a:off x="4365625" y="7231063"/>
            <a:ext cx="2132013" cy="314325"/>
            <a:chOff x="436" y="422"/>
            <a:chExt cx="1343" cy="198"/>
          </a:xfrm>
        </p:grpSpPr>
        <p:sp>
          <p:nvSpPr>
            <p:cNvPr id="132169" name="AutoShape 73"/>
            <p:cNvSpPr>
              <a:spLocks noChangeArrowheads="1"/>
            </p:cNvSpPr>
            <p:nvPr/>
          </p:nvSpPr>
          <p:spPr bwMode="auto">
            <a:xfrm>
              <a:off x="436" y="422"/>
              <a:ext cx="1343" cy="198"/>
            </a:xfrm>
            <a:prstGeom prst="roundRect">
              <a:avLst>
                <a:gd name="adj" fmla="val 16667"/>
              </a:avLst>
            </a:prstGeom>
            <a:solidFill>
              <a:schemeClr val="bg1"/>
            </a:solidFill>
            <a:ln w="19050">
              <a:solidFill>
                <a:schemeClr val="accent2"/>
              </a:solidFill>
              <a:round/>
              <a:headEnd/>
              <a:tailEnd/>
            </a:ln>
            <a:effectLst>
              <a:outerShdw dist="17961" dir="2700000" algn="ctr" rotWithShape="0">
                <a:schemeClr val="bg2"/>
              </a:outerShdw>
            </a:effectLst>
          </p:spPr>
          <p:txBody>
            <a:bodyPr>
              <a:spAutoFit/>
            </a:bodyPr>
            <a:lstStyle/>
            <a:p>
              <a:r>
                <a:rPr lang="ja-JP" altLang="en-US" sz="1200" b="1">
                  <a:solidFill>
                    <a:schemeClr val="accent2"/>
                  </a:solidFill>
                  <a:ea typeface="HGS創英角ﾎﾟｯﾌﾟ体" panose="040B0A00000000000000" pitchFamily="50" charset="-128"/>
                </a:rPr>
                <a:t>商店街で連携しよう！</a:t>
              </a:r>
            </a:p>
          </p:txBody>
        </p:sp>
        <p:pic>
          <p:nvPicPr>
            <p:cNvPr id="132170" name="Picture 74" descr="j030543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518" y="444"/>
              <a:ext cx="188" cy="150"/>
            </a:xfrm>
            <a:prstGeom prst="rect">
              <a:avLst/>
            </a:prstGeom>
            <a:noFill/>
            <a:extLst>
              <a:ext uri="{909E8E84-426E-40DD-AFC4-6F175D3DCCD1}">
                <a14:hiddenFill xmlns:a14="http://schemas.microsoft.com/office/drawing/2010/main">
                  <a:solidFill>
                    <a:srgbClr val="FFFFFF"/>
                  </a:solidFill>
                </a14:hiddenFill>
              </a:ext>
            </a:extLst>
          </p:spPr>
        </p:pic>
      </p:grpSp>
      <p:sp>
        <p:nvSpPr>
          <p:cNvPr id="132171" name="AutoShape 75"/>
          <p:cNvSpPr>
            <a:spLocks noChangeArrowheads="1"/>
          </p:cNvSpPr>
          <p:nvPr/>
        </p:nvSpPr>
        <p:spPr bwMode="auto">
          <a:xfrm>
            <a:off x="2924175" y="2000250"/>
            <a:ext cx="1871663" cy="576263"/>
          </a:xfrm>
          <a:prstGeom prst="wedgeRectCallout">
            <a:avLst>
              <a:gd name="adj1" fmla="val -47542"/>
              <a:gd name="adj2" fmla="val 71213"/>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ja-JP" altLang="en-US" sz="1000">
                <a:solidFill>
                  <a:srgbClr val="003300"/>
                </a:solidFill>
                <a:ea typeface="HG丸ｺﾞｼｯｸM-PRO" panose="020F0600000000000000" pitchFamily="50" charset="-128"/>
              </a:rPr>
              <a:t>あなたのお店がＢＣＰを策定する目的について意思表明をしてください。</a:t>
            </a:r>
            <a:endParaRPr lang="ja-JP" altLang="en-US" sz="1000">
              <a:solidFill>
                <a:srgbClr val="003300"/>
              </a:solidFill>
              <a:latin typeface="HG丸ｺﾞｼｯｸM-PRO" panose="020F0600000000000000" pitchFamily="50" charset="-128"/>
              <a:ea typeface="HG丸ｺﾞｼｯｸM-PRO" panose="020F0600000000000000" pitchFamily="50"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Text Box 2"/>
          <p:cNvSpPr txBox="1">
            <a:spLocks noChangeArrowheads="1"/>
          </p:cNvSpPr>
          <p:nvPr/>
        </p:nvSpPr>
        <p:spPr bwMode="auto">
          <a:xfrm>
            <a:off x="333375" y="703263"/>
            <a:ext cx="61912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400" b="1">
                <a:latin typeface="HG丸ｺﾞｼｯｸM-PRO" panose="020F0600000000000000" pitchFamily="50" charset="-128"/>
                <a:ea typeface="HG丸ｺﾞｼｯｸM-PRO" panose="020F0600000000000000" pitchFamily="50" charset="-128"/>
              </a:rPr>
              <a:t>２．１　対象とする災害</a:t>
            </a:r>
          </a:p>
        </p:txBody>
      </p:sp>
      <p:sp>
        <p:nvSpPr>
          <p:cNvPr id="133123" name="Text Box 3"/>
          <p:cNvSpPr txBox="1">
            <a:spLocks noChangeArrowheads="1"/>
          </p:cNvSpPr>
          <p:nvPr/>
        </p:nvSpPr>
        <p:spPr bwMode="auto">
          <a:xfrm>
            <a:off x="44450" y="57150"/>
            <a:ext cx="27082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2000">
                <a:latin typeface="HG丸ｺﾞｼｯｸM-PRO" panose="020F0600000000000000" pitchFamily="50" charset="-128"/>
                <a:ea typeface="HG丸ｺﾞｼｯｸM-PRO" panose="020F0600000000000000" pitchFamily="50" charset="-128"/>
              </a:rPr>
              <a:t>２．計画</a:t>
            </a:r>
          </a:p>
        </p:txBody>
      </p:sp>
      <p:sp>
        <p:nvSpPr>
          <p:cNvPr id="133124" name="AutoShape 4"/>
          <p:cNvSpPr>
            <a:spLocks noChangeArrowheads="1"/>
          </p:cNvSpPr>
          <p:nvPr/>
        </p:nvSpPr>
        <p:spPr bwMode="auto">
          <a:xfrm>
            <a:off x="512763" y="3968750"/>
            <a:ext cx="5976937" cy="1992313"/>
          </a:xfrm>
          <a:prstGeom prst="roundRect">
            <a:avLst>
              <a:gd name="adj" fmla="val 16667"/>
            </a:avLst>
          </a:prstGeom>
          <a:solidFill>
            <a:schemeClr val="bg1"/>
          </a:solidFill>
          <a:ln w="28575">
            <a:solidFill>
              <a:schemeClr val="bg2"/>
            </a:solidFill>
            <a:prstDash val="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33125" name="Text Box 5"/>
          <p:cNvSpPr txBox="1">
            <a:spLocks noChangeArrowheads="1"/>
          </p:cNvSpPr>
          <p:nvPr/>
        </p:nvSpPr>
        <p:spPr bwMode="auto">
          <a:xfrm>
            <a:off x="333375" y="3224213"/>
            <a:ext cx="61912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400" b="1">
                <a:latin typeface="HG丸ｺﾞｼｯｸM-PRO" panose="020F0600000000000000" pitchFamily="50" charset="-128"/>
                <a:ea typeface="HG丸ｺﾞｼｯｸM-PRO" panose="020F0600000000000000" pitchFamily="50" charset="-128"/>
              </a:rPr>
              <a:t>２．２　重要業務と復旧目標の決定</a:t>
            </a:r>
          </a:p>
        </p:txBody>
      </p:sp>
      <p:sp>
        <p:nvSpPr>
          <p:cNvPr id="133126" name="Rectangle 6"/>
          <p:cNvSpPr>
            <a:spLocks noChangeArrowheads="1"/>
          </p:cNvSpPr>
          <p:nvPr/>
        </p:nvSpPr>
        <p:spPr bwMode="auto">
          <a:xfrm>
            <a:off x="900113" y="4090988"/>
            <a:ext cx="1422400" cy="541337"/>
          </a:xfrm>
          <a:prstGeom prst="rect">
            <a:avLst/>
          </a:prstGeom>
          <a:solidFill>
            <a:schemeClr val="bg1"/>
          </a:solidFill>
          <a:ln w="2857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1400">
                <a:ea typeface="HG丸ｺﾞｼｯｸM-PRO" panose="020F0600000000000000" pitchFamily="50" charset="-128"/>
              </a:rPr>
              <a:t>売上への影響</a:t>
            </a:r>
          </a:p>
        </p:txBody>
      </p:sp>
      <p:sp>
        <p:nvSpPr>
          <p:cNvPr id="133127" name="Rectangle 7"/>
          <p:cNvSpPr>
            <a:spLocks noChangeArrowheads="1"/>
          </p:cNvSpPr>
          <p:nvPr/>
        </p:nvSpPr>
        <p:spPr bwMode="auto">
          <a:xfrm>
            <a:off x="4384675" y="4087813"/>
            <a:ext cx="1631950" cy="546100"/>
          </a:xfrm>
          <a:prstGeom prst="rect">
            <a:avLst/>
          </a:prstGeom>
          <a:solidFill>
            <a:schemeClr val="bg1"/>
          </a:solidFill>
          <a:ln w="2857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ja-JP" altLang="en-US" sz="1400">
                <a:ea typeface="HG丸ｺﾞｼｯｸM-PRO" panose="020F0600000000000000" pitchFamily="50" charset="-128"/>
              </a:rPr>
              <a:t>社会への影響</a:t>
            </a:r>
          </a:p>
          <a:p>
            <a:pPr algn="ctr"/>
            <a:r>
              <a:rPr lang="ja-JP" altLang="en-US" sz="1400">
                <a:ea typeface="HG丸ｺﾞｼｯｸM-PRO" panose="020F0600000000000000" pitchFamily="50" charset="-128"/>
              </a:rPr>
              <a:t>（被災後の需要）</a:t>
            </a:r>
          </a:p>
        </p:txBody>
      </p:sp>
      <p:pic>
        <p:nvPicPr>
          <p:cNvPr id="133128"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35513" y="5327650"/>
            <a:ext cx="9874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2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2200" y="5368925"/>
            <a:ext cx="1038225"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33130" name="Group 10"/>
          <p:cNvGraphicFramePr>
            <a:graphicFrameLocks noGrp="1"/>
          </p:cNvGraphicFramePr>
          <p:nvPr/>
        </p:nvGraphicFramePr>
        <p:xfrm>
          <a:off x="584200" y="6764338"/>
          <a:ext cx="5832475" cy="1798638"/>
        </p:xfrm>
        <a:graphic>
          <a:graphicData uri="http://schemas.openxmlformats.org/drawingml/2006/table">
            <a:tbl>
              <a:tblPr/>
              <a:tblGrid>
                <a:gridCol w="1150938">
                  <a:extLst>
                    <a:ext uri="{9D8B030D-6E8A-4147-A177-3AD203B41FA5}">
                      <a16:colId xmlns:a16="http://schemas.microsoft.com/office/drawing/2014/main" val="1647173888"/>
                    </a:ext>
                  </a:extLst>
                </a:gridCol>
                <a:gridCol w="4681537">
                  <a:extLst>
                    <a:ext uri="{9D8B030D-6E8A-4147-A177-3AD203B41FA5}">
                      <a16:colId xmlns:a16="http://schemas.microsoft.com/office/drawing/2014/main" val="2094827975"/>
                    </a:ext>
                  </a:extLst>
                </a:gridCol>
              </a:tblGrid>
              <a:tr h="9207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重要業務</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・▽▽の販売</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1317404"/>
                  </a:ext>
                </a:extLst>
              </a:tr>
              <a:tr h="87788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復旧目標</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・電力復旧後</a:t>
                      </a:r>
                      <a:r>
                        <a:rPr kumimoji="1" lang="en-US" altLang="ja-JP"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3</a:t>
                      </a:r>
                      <a:r>
                        <a:rPr kumimoji="1" lang="ja-JP" altLang="en-US"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日以内に販売を再開する。</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17804816"/>
                  </a:ext>
                </a:extLst>
              </a:tr>
            </a:tbl>
          </a:graphicData>
        </a:graphic>
      </p:graphicFrame>
      <p:sp>
        <p:nvSpPr>
          <p:cNvPr id="133141" name="Text Box 21"/>
          <p:cNvSpPr txBox="1">
            <a:spLocks noChangeArrowheads="1"/>
          </p:cNvSpPr>
          <p:nvPr/>
        </p:nvSpPr>
        <p:spPr bwMode="auto">
          <a:xfrm>
            <a:off x="3367088" y="9653588"/>
            <a:ext cx="265112"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rPr>
              <a:t>2</a:t>
            </a:r>
          </a:p>
        </p:txBody>
      </p:sp>
      <p:sp>
        <p:nvSpPr>
          <p:cNvPr id="133142" name="AutoShape 22"/>
          <p:cNvSpPr>
            <a:spLocks noChangeArrowheads="1"/>
          </p:cNvSpPr>
          <p:nvPr/>
        </p:nvSpPr>
        <p:spPr bwMode="auto">
          <a:xfrm>
            <a:off x="3159125" y="6121400"/>
            <a:ext cx="485775" cy="487363"/>
          </a:xfrm>
          <a:prstGeom prst="downArrow">
            <a:avLst>
              <a:gd name="adj1" fmla="val 60222"/>
              <a:gd name="adj2" fmla="val 45203"/>
            </a:avLst>
          </a:prstGeom>
          <a:gradFill rotWithShape="1">
            <a:gsLst>
              <a:gs pos="0">
                <a:srgbClr val="DDDDDD">
                  <a:gamma/>
                  <a:tint val="33725"/>
                  <a:invGamma/>
                </a:srgbClr>
              </a:gs>
              <a:gs pos="100000">
                <a:srgbClr val="DDDDDD"/>
              </a:gs>
            </a:gsLst>
            <a:lin ang="5400000" scaled="1"/>
          </a:gradFill>
          <a:ln w="19050">
            <a:solidFill>
              <a:srgbClr val="808080"/>
            </a:solidFill>
            <a:miter lim="800000"/>
            <a:headEnd/>
            <a:tailEnd/>
          </a:ln>
          <a:effectLst>
            <a:outerShdw dist="17961" dir="2700000" algn="ctr" rotWithShape="0">
              <a:schemeClr val="bg2"/>
            </a:outerShdw>
          </a:effectLst>
        </p:spPr>
        <p:txBody>
          <a:bodyPr vert="eaVert" wrap="none" anchor="ctr"/>
          <a:lstStyle/>
          <a:p>
            <a:endParaRPr lang="ja-JP" altLang="en-US"/>
          </a:p>
        </p:txBody>
      </p:sp>
      <p:graphicFrame>
        <p:nvGraphicFramePr>
          <p:cNvPr id="133143" name="Group 23"/>
          <p:cNvGraphicFramePr>
            <a:graphicFrameLocks noGrp="1"/>
          </p:cNvGraphicFramePr>
          <p:nvPr/>
        </p:nvGraphicFramePr>
        <p:xfrm>
          <a:off x="582613" y="1352550"/>
          <a:ext cx="5832475" cy="501650"/>
        </p:xfrm>
        <a:graphic>
          <a:graphicData uri="http://schemas.openxmlformats.org/drawingml/2006/table">
            <a:tbl>
              <a:tblPr/>
              <a:tblGrid>
                <a:gridCol w="1150937">
                  <a:extLst>
                    <a:ext uri="{9D8B030D-6E8A-4147-A177-3AD203B41FA5}">
                      <a16:colId xmlns:a16="http://schemas.microsoft.com/office/drawing/2014/main" val="3067702828"/>
                    </a:ext>
                  </a:extLst>
                </a:gridCol>
                <a:gridCol w="4681538">
                  <a:extLst>
                    <a:ext uri="{9D8B030D-6E8A-4147-A177-3AD203B41FA5}">
                      <a16:colId xmlns:a16="http://schemas.microsoft.com/office/drawing/2014/main" val="3613872815"/>
                    </a:ext>
                  </a:extLst>
                </a:gridCol>
              </a:tblGrid>
              <a:tr h="5016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対象とする</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災害</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大規模地震（震度６強程度）</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45814939"/>
                  </a:ext>
                </a:extLst>
              </a:tr>
            </a:tbl>
          </a:graphicData>
        </a:graphic>
      </p:graphicFrame>
      <p:sp>
        <p:nvSpPr>
          <p:cNvPr id="133151" name="AutoShape 31"/>
          <p:cNvSpPr>
            <a:spLocks noChangeArrowheads="1"/>
          </p:cNvSpPr>
          <p:nvPr/>
        </p:nvSpPr>
        <p:spPr bwMode="auto">
          <a:xfrm>
            <a:off x="476250" y="9166225"/>
            <a:ext cx="5905500" cy="468313"/>
          </a:xfrm>
          <a:prstGeom prst="roundRect">
            <a:avLst>
              <a:gd name="adj" fmla="val 16667"/>
            </a:avLst>
          </a:prstGeom>
          <a:solidFill>
            <a:srgbClr val="CCFF66"/>
          </a:solidFill>
          <a:ln w="6350">
            <a:solidFill>
              <a:srgbClr val="00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33152" name="Text Box 32"/>
          <p:cNvSpPr txBox="1">
            <a:spLocks noChangeArrowheads="1"/>
          </p:cNvSpPr>
          <p:nvPr/>
        </p:nvSpPr>
        <p:spPr bwMode="auto">
          <a:xfrm>
            <a:off x="819150" y="9164638"/>
            <a:ext cx="5634038"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ja-JP" altLang="en-US" sz="1000">
                <a:solidFill>
                  <a:srgbClr val="003300"/>
                </a:solidFill>
                <a:latin typeface="HG丸ｺﾞｼｯｸM-PRO" panose="020F0600000000000000" pitchFamily="50" charset="-128"/>
                <a:ea typeface="HG丸ｺﾞｼｯｸM-PRO" panose="020F0600000000000000" pitchFamily="50" charset="-128"/>
              </a:rPr>
              <a:t>ここで決定した重要業務が、大規模地震によってどのような被害を受けるのかを把握するために、次の「２</a:t>
            </a:r>
            <a:r>
              <a:rPr lang="en-US" altLang="ja-JP" sz="1000">
                <a:solidFill>
                  <a:srgbClr val="003300"/>
                </a:solidFill>
                <a:latin typeface="HG丸ｺﾞｼｯｸM-PRO" panose="020F0600000000000000" pitchFamily="50" charset="-128"/>
                <a:ea typeface="HG丸ｺﾞｼｯｸM-PRO" panose="020F0600000000000000" pitchFamily="50" charset="-128"/>
              </a:rPr>
              <a:t>.</a:t>
            </a:r>
            <a:r>
              <a:rPr lang="ja-JP" altLang="en-US" sz="1000">
                <a:solidFill>
                  <a:srgbClr val="003300"/>
                </a:solidFill>
                <a:latin typeface="HG丸ｺﾞｼｯｸM-PRO" panose="020F0600000000000000" pitchFamily="50" charset="-128"/>
                <a:ea typeface="HG丸ｺﾞｼｯｸM-PRO" panose="020F0600000000000000" pitchFamily="50" charset="-128"/>
              </a:rPr>
              <a:t>３　重要業務が受ける被害の想定」で、被害状況を確認します。</a:t>
            </a:r>
          </a:p>
        </p:txBody>
      </p:sp>
      <p:sp>
        <p:nvSpPr>
          <p:cNvPr id="133153" name="Line 33"/>
          <p:cNvSpPr>
            <a:spLocks noChangeShapeType="1"/>
          </p:cNvSpPr>
          <p:nvPr/>
        </p:nvSpPr>
        <p:spPr bwMode="auto">
          <a:xfrm>
            <a:off x="620713" y="9310688"/>
            <a:ext cx="215900" cy="0"/>
          </a:xfrm>
          <a:prstGeom prst="line">
            <a:avLst/>
          </a:prstGeom>
          <a:noFill/>
          <a:ln w="28575" cap="rnd">
            <a:solidFill>
              <a:srgbClr val="0033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133154" name="Rectangle 34"/>
          <p:cNvSpPr>
            <a:spLocks noChangeArrowheads="1"/>
          </p:cNvSpPr>
          <p:nvPr/>
        </p:nvSpPr>
        <p:spPr bwMode="auto">
          <a:xfrm>
            <a:off x="908050" y="4645025"/>
            <a:ext cx="1403350" cy="655638"/>
          </a:xfrm>
          <a:prstGeom prst="rect">
            <a:avLst/>
          </a:prstGeom>
          <a:solidFill>
            <a:schemeClr val="bg1"/>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lvl1pPr marL="92075" indent="-9207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900">
                <a:solidFill>
                  <a:srgbClr val="808080"/>
                </a:solidFill>
                <a:ea typeface="HG丸ｺﾞｼｯｸM-PRO" panose="020F0600000000000000" pitchFamily="50" charset="-128"/>
              </a:rPr>
              <a:t>・売上への影響が大きい業務や商品は？</a:t>
            </a:r>
          </a:p>
        </p:txBody>
      </p:sp>
      <p:sp>
        <p:nvSpPr>
          <p:cNvPr id="133155" name="Rectangle 35"/>
          <p:cNvSpPr>
            <a:spLocks noChangeArrowheads="1"/>
          </p:cNvSpPr>
          <p:nvPr/>
        </p:nvSpPr>
        <p:spPr bwMode="auto">
          <a:xfrm>
            <a:off x="2608263" y="4090988"/>
            <a:ext cx="1454150" cy="541337"/>
          </a:xfrm>
          <a:prstGeom prst="rect">
            <a:avLst/>
          </a:prstGeom>
          <a:solidFill>
            <a:schemeClr val="bg1"/>
          </a:solidFill>
          <a:ln w="2857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1400">
                <a:ea typeface="HG丸ｺﾞｼｯｸM-PRO" panose="020F0600000000000000" pitchFamily="50" charset="-128"/>
              </a:rPr>
              <a:t>お客様への影響</a:t>
            </a:r>
          </a:p>
        </p:txBody>
      </p:sp>
      <p:sp>
        <p:nvSpPr>
          <p:cNvPr id="133156" name="Rectangle 36"/>
          <p:cNvSpPr>
            <a:spLocks noChangeArrowheads="1"/>
          </p:cNvSpPr>
          <p:nvPr/>
        </p:nvSpPr>
        <p:spPr bwMode="auto">
          <a:xfrm>
            <a:off x="2633663" y="4645025"/>
            <a:ext cx="1403350" cy="655638"/>
          </a:xfrm>
          <a:prstGeom prst="rect">
            <a:avLst/>
          </a:prstGeom>
          <a:solidFill>
            <a:schemeClr val="bg1"/>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lvl1pPr marL="92075" indent="-9207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900">
                <a:solidFill>
                  <a:srgbClr val="808080"/>
                </a:solidFill>
                <a:ea typeface="HG丸ｺﾞｼｯｸM-PRO" panose="020F0600000000000000" pitchFamily="50" charset="-128"/>
              </a:rPr>
              <a:t>・販売などができなくなった時、お客様に最も迷惑をかけてしまう業務や商品は？</a:t>
            </a:r>
          </a:p>
        </p:txBody>
      </p:sp>
      <p:sp>
        <p:nvSpPr>
          <p:cNvPr id="133157" name="Rectangle 37"/>
          <p:cNvSpPr>
            <a:spLocks noChangeArrowheads="1"/>
          </p:cNvSpPr>
          <p:nvPr/>
        </p:nvSpPr>
        <p:spPr bwMode="auto">
          <a:xfrm>
            <a:off x="4498975" y="4645025"/>
            <a:ext cx="1403350" cy="655638"/>
          </a:xfrm>
          <a:prstGeom prst="rect">
            <a:avLst/>
          </a:prstGeom>
          <a:solidFill>
            <a:schemeClr val="bg1"/>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lvl1pPr marL="92075" indent="-9207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900">
                <a:solidFill>
                  <a:srgbClr val="808080"/>
                </a:solidFill>
                <a:ea typeface="HG丸ｺﾞｼｯｸM-PRO" panose="020F0600000000000000" pitchFamily="50" charset="-128"/>
              </a:rPr>
              <a:t>・災害後、特に必要とされるような業務や商品は？</a:t>
            </a:r>
          </a:p>
        </p:txBody>
      </p:sp>
      <p:sp>
        <p:nvSpPr>
          <p:cNvPr id="133158" name="AutoShape 38"/>
          <p:cNvSpPr>
            <a:spLocks noChangeArrowheads="1"/>
          </p:cNvSpPr>
          <p:nvPr/>
        </p:nvSpPr>
        <p:spPr bwMode="auto">
          <a:xfrm>
            <a:off x="3562350" y="723900"/>
            <a:ext cx="3168650" cy="574675"/>
          </a:xfrm>
          <a:prstGeom prst="wedgeRectCallout">
            <a:avLst>
              <a:gd name="adj1" fmla="val 5009"/>
              <a:gd name="adj2" fmla="val 85083"/>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ja-JP" altLang="en-US" sz="1000">
                <a:solidFill>
                  <a:srgbClr val="003300"/>
                </a:solidFill>
                <a:latin typeface="HG丸ｺﾞｼｯｸM-PRO" panose="020F0600000000000000" pitchFamily="50" charset="-128"/>
                <a:ea typeface="HG丸ｺﾞｼｯｸM-PRO" panose="020F0600000000000000" pitchFamily="50" charset="-128"/>
              </a:rPr>
              <a:t>愛知県では、東海地震、東南海地震の発生が懸念されており、その時の被害が甚大であることから、「大規模地震」を対象にしています。</a:t>
            </a:r>
          </a:p>
        </p:txBody>
      </p:sp>
      <p:sp>
        <p:nvSpPr>
          <p:cNvPr id="133159" name="AutoShape 39"/>
          <p:cNvSpPr>
            <a:spLocks noChangeArrowheads="1"/>
          </p:cNvSpPr>
          <p:nvPr/>
        </p:nvSpPr>
        <p:spPr bwMode="auto">
          <a:xfrm>
            <a:off x="593725" y="2246313"/>
            <a:ext cx="4129088" cy="690562"/>
          </a:xfrm>
          <a:prstGeom prst="roundRect">
            <a:avLst>
              <a:gd name="adj" fmla="val 16667"/>
            </a:avLst>
          </a:prstGeom>
          <a:solidFill>
            <a:srgbClr val="CCFF66"/>
          </a:solidFill>
          <a:ln w="6350">
            <a:solidFill>
              <a:srgbClr val="00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33160" name="Text Box 40"/>
          <p:cNvSpPr txBox="1">
            <a:spLocks noChangeArrowheads="1"/>
          </p:cNvSpPr>
          <p:nvPr/>
        </p:nvSpPr>
        <p:spPr bwMode="auto">
          <a:xfrm>
            <a:off x="836613" y="2209800"/>
            <a:ext cx="3814762" cy="7016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ja-JP" altLang="en-US" sz="1000">
                <a:solidFill>
                  <a:srgbClr val="003300"/>
                </a:solidFill>
                <a:ea typeface="HG丸ｺﾞｼｯｸM-PRO" panose="020F0600000000000000" pitchFamily="50" charset="-128"/>
              </a:rPr>
              <a:t>この大規模地震が発生した場合であっても、</a:t>
            </a:r>
          </a:p>
          <a:p>
            <a:r>
              <a:rPr lang="ja-JP" altLang="en-US" sz="1000">
                <a:solidFill>
                  <a:srgbClr val="003300"/>
                </a:solidFill>
                <a:ea typeface="HG丸ｺﾞｼｯｸM-PRO" panose="020F0600000000000000" pitchFamily="50" charset="-128"/>
              </a:rPr>
              <a:t>「最優先に継続または復旧しなければならない業務は何か？」</a:t>
            </a:r>
          </a:p>
          <a:p>
            <a:r>
              <a:rPr lang="ja-JP" altLang="en-US" sz="1000">
                <a:solidFill>
                  <a:srgbClr val="003300"/>
                </a:solidFill>
                <a:ea typeface="HG丸ｺﾞｼｯｸM-PRO" panose="020F0600000000000000" pitchFamily="50" charset="-128"/>
              </a:rPr>
              <a:t>「どのくらいの期間までに復旧させなければならないのか？」</a:t>
            </a:r>
          </a:p>
          <a:p>
            <a:r>
              <a:rPr lang="ja-JP" altLang="en-US" sz="1000">
                <a:solidFill>
                  <a:srgbClr val="003300"/>
                </a:solidFill>
                <a:ea typeface="HG丸ｺﾞｼｯｸM-PRO" panose="020F0600000000000000" pitchFamily="50" charset="-128"/>
              </a:rPr>
              <a:t>を、</a:t>
            </a:r>
            <a:r>
              <a:rPr lang="ja-JP" altLang="en-US" sz="1000">
                <a:solidFill>
                  <a:srgbClr val="003300"/>
                </a:solidFill>
                <a:latin typeface="HG丸ｺﾞｼｯｸM-PRO" panose="020F0600000000000000" pitchFamily="50" charset="-128"/>
                <a:ea typeface="HG丸ｺﾞｼｯｸM-PRO" panose="020F0600000000000000" pitchFamily="50" charset="-128"/>
              </a:rPr>
              <a:t>次の「２</a:t>
            </a:r>
            <a:r>
              <a:rPr lang="en-US" altLang="ja-JP" sz="1000">
                <a:solidFill>
                  <a:srgbClr val="003300"/>
                </a:solidFill>
                <a:latin typeface="HG丸ｺﾞｼｯｸM-PRO" panose="020F0600000000000000" pitchFamily="50" charset="-128"/>
                <a:ea typeface="HG丸ｺﾞｼｯｸM-PRO" panose="020F0600000000000000" pitchFamily="50" charset="-128"/>
              </a:rPr>
              <a:t>.</a:t>
            </a:r>
            <a:r>
              <a:rPr lang="ja-JP" altLang="en-US" sz="1000">
                <a:solidFill>
                  <a:srgbClr val="003300"/>
                </a:solidFill>
                <a:latin typeface="HG丸ｺﾞｼｯｸM-PRO" panose="020F0600000000000000" pitchFamily="50" charset="-128"/>
                <a:ea typeface="HG丸ｺﾞｼｯｸM-PRO" panose="020F0600000000000000" pitchFamily="50" charset="-128"/>
              </a:rPr>
              <a:t>２　重要業務と復旧目標の決定」で考えます</a:t>
            </a:r>
            <a:r>
              <a:rPr lang="ja-JP" altLang="en-US" sz="1000">
                <a:solidFill>
                  <a:srgbClr val="003300"/>
                </a:solidFill>
                <a:ea typeface="HG丸ｺﾞｼｯｸM-PRO" panose="020F0600000000000000" pitchFamily="50" charset="-128"/>
              </a:rPr>
              <a:t>。</a:t>
            </a:r>
          </a:p>
        </p:txBody>
      </p:sp>
      <p:sp>
        <p:nvSpPr>
          <p:cNvPr id="133161" name="Line 41"/>
          <p:cNvSpPr>
            <a:spLocks noChangeShapeType="1"/>
          </p:cNvSpPr>
          <p:nvPr/>
        </p:nvSpPr>
        <p:spPr bwMode="auto">
          <a:xfrm>
            <a:off x="692150" y="2343150"/>
            <a:ext cx="215900" cy="0"/>
          </a:xfrm>
          <a:prstGeom prst="line">
            <a:avLst/>
          </a:prstGeom>
          <a:noFill/>
          <a:ln w="28575" cap="rnd">
            <a:solidFill>
              <a:srgbClr val="0033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133162" name="Text Box 42"/>
          <p:cNvSpPr txBox="1">
            <a:spLocks noChangeArrowheads="1"/>
          </p:cNvSpPr>
          <p:nvPr/>
        </p:nvSpPr>
        <p:spPr bwMode="auto">
          <a:xfrm>
            <a:off x="549275" y="1820863"/>
            <a:ext cx="58324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80975" indent="-18097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 typeface="HG丸ｺﾞｼｯｸM-PRO" panose="020F0600000000000000" pitchFamily="50" charset="-128"/>
              <a:buChar char="※"/>
            </a:pPr>
            <a:r>
              <a:rPr lang="ja-JP" altLang="en-US" sz="1000">
                <a:solidFill>
                  <a:srgbClr val="808080"/>
                </a:solidFill>
                <a:latin typeface="HG丸ｺﾞｼｯｸM-PRO" panose="020F0600000000000000" pitchFamily="50" charset="-128"/>
                <a:ea typeface="HG丸ｺﾞｼｯｸM-PRO" panose="020F0600000000000000" pitchFamily="50" charset="-128"/>
              </a:rPr>
              <a:t>近年の地震発生状況からも</a:t>
            </a:r>
            <a:r>
              <a:rPr lang="ja-JP" altLang="en-US" sz="1000" i="1">
                <a:solidFill>
                  <a:schemeClr val="hlink"/>
                </a:solidFill>
                <a:latin typeface="HG丸ｺﾞｼｯｸM-PRO" panose="020F0600000000000000" pitchFamily="50" charset="-128"/>
                <a:ea typeface="HG丸ｺﾞｼｯｸM-PRO" panose="020F0600000000000000" pitchFamily="50" charset="-128"/>
              </a:rPr>
              <a:t>「震度</a:t>
            </a:r>
            <a:r>
              <a:rPr lang="en-US" altLang="ja-JP" sz="1000" i="1">
                <a:solidFill>
                  <a:schemeClr val="hlink"/>
                </a:solidFill>
                <a:latin typeface="HG丸ｺﾞｼｯｸM-PRO" panose="020F0600000000000000" pitchFamily="50" charset="-128"/>
                <a:ea typeface="HG丸ｺﾞｼｯｸM-PRO" panose="020F0600000000000000" pitchFamily="50" charset="-128"/>
              </a:rPr>
              <a:t>6</a:t>
            </a:r>
            <a:r>
              <a:rPr lang="ja-JP" altLang="en-US" sz="1000" i="1">
                <a:solidFill>
                  <a:schemeClr val="hlink"/>
                </a:solidFill>
                <a:latin typeface="HG丸ｺﾞｼｯｸM-PRO" panose="020F0600000000000000" pitchFamily="50" charset="-128"/>
                <a:ea typeface="HG丸ｺﾞｼｯｸM-PRO" panose="020F0600000000000000" pitchFamily="50" charset="-128"/>
              </a:rPr>
              <a:t>強」程度の地震は日本全国どこで発生してもおかしくないと考えられています。</a:t>
            </a:r>
          </a:p>
        </p:txBody>
      </p:sp>
      <p:pic>
        <p:nvPicPr>
          <p:cNvPr id="133163" name="Picture 43" descr="GUM15_CL0112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48013" y="5310188"/>
            <a:ext cx="395287" cy="604837"/>
          </a:xfrm>
          <a:prstGeom prst="rect">
            <a:avLst/>
          </a:prstGeom>
          <a:noFill/>
          <a:extLst>
            <a:ext uri="{909E8E84-426E-40DD-AFC4-6F175D3DCCD1}">
              <a14:hiddenFill xmlns:a14="http://schemas.microsoft.com/office/drawing/2010/main">
                <a:solidFill>
                  <a:srgbClr val="FFFFFF"/>
                </a:solidFill>
              </a14:hiddenFill>
            </a:ext>
          </a:extLst>
        </p:spPr>
      </p:pic>
      <p:sp>
        <p:nvSpPr>
          <p:cNvPr id="133164" name="AutoShape 44"/>
          <p:cNvSpPr>
            <a:spLocks noChangeArrowheads="1"/>
          </p:cNvSpPr>
          <p:nvPr/>
        </p:nvSpPr>
        <p:spPr bwMode="auto">
          <a:xfrm>
            <a:off x="2420938" y="7402513"/>
            <a:ext cx="1512887" cy="431800"/>
          </a:xfrm>
          <a:prstGeom prst="wedgeRectCallout">
            <a:avLst>
              <a:gd name="adj1" fmla="val -46537"/>
              <a:gd name="adj2" fmla="val 77204"/>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ja-JP" altLang="en-US" sz="1000">
                <a:solidFill>
                  <a:srgbClr val="003300"/>
                </a:solidFill>
                <a:latin typeface="HG丸ｺﾞｼｯｸM-PRO" panose="020F0600000000000000" pitchFamily="50" charset="-128"/>
                <a:ea typeface="HG丸ｺﾞｼｯｸM-PRO" panose="020F0600000000000000" pitchFamily="50" charset="-128"/>
              </a:rPr>
              <a:t>必要なライフラインは具体的に何ですか？</a:t>
            </a:r>
          </a:p>
        </p:txBody>
      </p:sp>
      <p:grpSp>
        <p:nvGrpSpPr>
          <p:cNvPr id="133165" name="Group 45"/>
          <p:cNvGrpSpPr>
            <a:grpSpLocks/>
          </p:cNvGrpSpPr>
          <p:nvPr/>
        </p:nvGrpSpPr>
        <p:grpSpPr bwMode="auto">
          <a:xfrm>
            <a:off x="3644900" y="60325"/>
            <a:ext cx="3097213" cy="390525"/>
            <a:chOff x="2944" y="111"/>
            <a:chExt cx="1212" cy="153"/>
          </a:xfrm>
        </p:grpSpPr>
        <p:sp>
          <p:nvSpPr>
            <p:cNvPr id="133166" name="AutoShape 46"/>
            <p:cNvSpPr>
              <a:spLocks noChangeArrowheads="1"/>
            </p:cNvSpPr>
            <p:nvPr/>
          </p:nvSpPr>
          <p:spPr bwMode="auto">
            <a:xfrm flipH="1">
              <a:off x="3748" y="111"/>
              <a:ext cx="408" cy="152"/>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33167" name="AutoShape 47"/>
            <p:cNvSpPr>
              <a:spLocks noChangeArrowheads="1"/>
            </p:cNvSpPr>
            <p:nvPr/>
          </p:nvSpPr>
          <p:spPr bwMode="auto">
            <a:xfrm flipH="1">
              <a:off x="3348" y="112"/>
              <a:ext cx="408" cy="152"/>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33168" name="AutoShape 48"/>
            <p:cNvSpPr>
              <a:spLocks noChangeArrowheads="1"/>
            </p:cNvSpPr>
            <p:nvPr/>
          </p:nvSpPr>
          <p:spPr bwMode="auto">
            <a:xfrm flipH="1">
              <a:off x="2944" y="111"/>
              <a:ext cx="412" cy="152"/>
            </a:xfrm>
            <a:prstGeom prst="flowChartOnlineStorage">
              <a:avLst/>
            </a:prstGeom>
            <a:solidFill>
              <a:srgbClr val="FFE5E5"/>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
        <p:nvSpPr>
          <p:cNvPr id="133169" name="Text Box 49"/>
          <p:cNvSpPr txBox="1">
            <a:spLocks noChangeArrowheads="1"/>
          </p:cNvSpPr>
          <p:nvPr/>
        </p:nvSpPr>
        <p:spPr bwMode="auto">
          <a:xfrm>
            <a:off x="3965575" y="57150"/>
            <a:ext cx="688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1000">
                <a:solidFill>
                  <a:srgbClr val="FF0066"/>
                </a:solidFill>
                <a:ea typeface="HG丸ｺﾞｼｯｸM-PRO" panose="020F0600000000000000" pitchFamily="50" charset="-128"/>
              </a:rPr>
              <a:t>目標を</a:t>
            </a:r>
          </a:p>
          <a:p>
            <a:r>
              <a:rPr lang="ja-JP" altLang="en-US" sz="1000">
                <a:solidFill>
                  <a:srgbClr val="FF0066"/>
                </a:solidFill>
                <a:ea typeface="HG丸ｺﾞｼｯｸM-PRO" panose="020F0600000000000000" pitchFamily="50" charset="-128"/>
              </a:rPr>
              <a:t>たてる！</a:t>
            </a:r>
          </a:p>
        </p:txBody>
      </p:sp>
      <p:sp>
        <p:nvSpPr>
          <p:cNvPr id="133170" name="Text Box 50"/>
          <p:cNvSpPr txBox="1">
            <a:spLocks noChangeArrowheads="1"/>
          </p:cNvSpPr>
          <p:nvPr/>
        </p:nvSpPr>
        <p:spPr bwMode="auto">
          <a:xfrm>
            <a:off x="4868863" y="57150"/>
            <a:ext cx="815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000">
                <a:solidFill>
                  <a:schemeClr val="bg2"/>
                </a:solidFill>
                <a:ea typeface="HG丸ｺﾞｼｯｸM-PRO" panose="020F0600000000000000" pitchFamily="50" charset="-128"/>
              </a:rPr>
              <a:t>ギャップを</a:t>
            </a:r>
          </a:p>
          <a:p>
            <a:pPr algn="ctr"/>
            <a:r>
              <a:rPr lang="ja-JP" altLang="en-US" sz="1000">
                <a:solidFill>
                  <a:schemeClr val="bg2"/>
                </a:solidFill>
                <a:ea typeface="HG丸ｺﾞｼｯｸM-PRO" panose="020F0600000000000000" pitchFamily="50" charset="-128"/>
              </a:rPr>
              <a:t>把握する！</a:t>
            </a:r>
          </a:p>
        </p:txBody>
      </p:sp>
      <p:sp>
        <p:nvSpPr>
          <p:cNvPr id="133171" name="Text Box 51"/>
          <p:cNvSpPr txBox="1">
            <a:spLocks noChangeArrowheads="1"/>
          </p:cNvSpPr>
          <p:nvPr/>
        </p:nvSpPr>
        <p:spPr bwMode="auto">
          <a:xfrm>
            <a:off x="5853113" y="57150"/>
            <a:ext cx="815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000">
                <a:solidFill>
                  <a:schemeClr val="bg2"/>
                </a:solidFill>
                <a:ea typeface="HG丸ｺﾞｼｯｸM-PRO" panose="020F0600000000000000" pitchFamily="50" charset="-128"/>
              </a:rPr>
              <a:t>ギャップを</a:t>
            </a:r>
          </a:p>
          <a:p>
            <a:pPr algn="ctr"/>
            <a:r>
              <a:rPr lang="ja-JP" altLang="en-US" sz="1000">
                <a:solidFill>
                  <a:schemeClr val="bg2"/>
                </a:solidFill>
                <a:ea typeface="HG丸ｺﾞｼｯｸM-PRO" panose="020F0600000000000000" pitchFamily="50" charset="-128"/>
              </a:rPr>
              <a:t>埋める！</a:t>
            </a:r>
          </a:p>
        </p:txBody>
      </p:sp>
      <p:sp>
        <p:nvSpPr>
          <p:cNvPr id="133172" name="AutoShape 52"/>
          <p:cNvSpPr>
            <a:spLocks noChangeArrowheads="1"/>
          </p:cNvSpPr>
          <p:nvPr/>
        </p:nvSpPr>
        <p:spPr bwMode="auto">
          <a:xfrm>
            <a:off x="3500438" y="3081338"/>
            <a:ext cx="3275012" cy="719137"/>
          </a:xfrm>
          <a:prstGeom prst="wedgeRectCallout">
            <a:avLst>
              <a:gd name="adj1" fmla="val -27556"/>
              <a:gd name="adj2" fmla="val 89954"/>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ja-JP" altLang="en-US" sz="1000">
                <a:solidFill>
                  <a:srgbClr val="003300"/>
                </a:solidFill>
                <a:latin typeface="HG丸ｺﾞｼｯｸM-PRO" panose="020F0600000000000000" pitchFamily="50" charset="-128"/>
                <a:ea typeface="HG丸ｺﾞｼｯｸM-PRO" panose="020F0600000000000000" pitchFamily="50" charset="-128"/>
              </a:rPr>
              <a:t>それぞれの観点でお店へ最も影響のある業務を選び、その内、お店</a:t>
            </a:r>
            <a:r>
              <a:rPr lang="ja-JP" altLang="en-US" sz="1000">
                <a:solidFill>
                  <a:srgbClr val="003300"/>
                </a:solidFill>
                <a:ea typeface="HG丸ｺﾞｼｯｸM-PRO" panose="020F0600000000000000" pitchFamily="50" charset="-128"/>
              </a:rPr>
              <a:t>の存続に係わる業務</a:t>
            </a:r>
            <a:r>
              <a:rPr lang="ja-JP" altLang="en-US" sz="1000">
                <a:solidFill>
                  <a:srgbClr val="003300"/>
                </a:solidFill>
                <a:latin typeface="HG丸ｺﾞｼｯｸM-PRO" panose="020F0600000000000000" pitchFamily="50" charset="-128"/>
                <a:ea typeface="HG丸ｺﾞｼｯｸM-PRO" panose="020F0600000000000000" pitchFamily="50" charset="-128"/>
              </a:rPr>
              <a:t>（</a:t>
            </a:r>
            <a:r>
              <a:rPr lang="ja-JP" altLang="en-US" sz="1000">
                <a:solidFill>
                  <a:srgbClr val="003300"/>
                </a:solidFill>
                <a:ea typeface="HG丸ｺﾞｼｯｸM-PRO" panose="020F0600000000000000" pitchFamily="50" charset="-128"/>
              </a:rPr>
              <a:t>停止してしまうと最も困るもの</a:t>
            </a:r>
            <a:r>
              <a:rPr lang="ja-JP" altLang="en-US" sz="1000">
                <a:solidFill>
                  <a:srgbClr val="003300"/>
                </a:solidFill>
                <a:latin typeface="HG丸ｺﾞｼｯｸM-PRO" panose="020F0600000000000000" pitchFamily="50" charset="-128"/>
                <a:ea typeface="HG丸ｺﾞｼｯｸM-PRO" panose="020F0600000000000000" pitchFamily="50" charset="-128"/>
              </a:rPr>
              <a:t>）と、いつまでに復旧させるのかという目標とする時間を決めてください。</a:t>
            </a:r>
          </a:p>
        </p:txBody>
      </p:sp>
      <p:sp>
        <p:nvSpPr>
          <p:cNvPr id="133173" name="AutoShape 53"/>
          <p:cNvSpPr>
            <a:spLocks noChangeArrowheads="1"/>
          </p:cNvSpPr>
          <p:nvPr/>
        </p:nvSpPr>
        <p:spPr bwMode="auto">
          <a:xfrm>
            <a:off x="71438" y="5889625"/>
            <a:ext cx="3070225" cy="1008063"/>
          </a:xfrm>
          <a:prstGeom prst="wedgeRectCallout">
            <a:avLst>
              <a:gd name="adj1" fmla="val 38676"/>
              <a:gd name="adj2" fmla="val -71889"/>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ja-JP" altLang="en-US" sz="1000">
                <a:solidFill>
                  <a:srgbClr val="003300"/>
                </a:solidFill>
                <a:ea typeface="HG丸ｺﾞｼｯｸM-PRO" panose="020F0600000000000000" pitchFamily="50" charset="-128"/>
              </a:rPr>
              <a:t>被災時には、ヒトやモノなどの経営資源が著しく不足する可能性があります。</a:t>
            </a:r>
          </a:p>
          <a:p>
            <a:r>
              <a:rPr lang="ja-JP" altLang="en-US" sz="1000">
                <a:solidFill>
                  <a:srgbClr val="003300"/>
                </a:solidFill>
                <a:latin typeface="HG丸ｺﾞｼｯｸM-PRO" panose="020F0600000000000000" pitchFamily="50" charset="-128"/>
                <a:ea typeface="HG丸ｺﾞｼｯｸM-PRO" panose="020F0600000000000000" pitchFamily="50" charset="-128"/>
              </a:rPr>
              <a:t>通常行っている全ての業務を早期に復旧することは、現実的ではありません。</a:t>
            </a:r>
          </a:p>
          <a:p>
            <a:r>
              <a:rPr lang="ja-JP" altLang="en-US" sz="1000">
                <a:solidFill>
                  <a:srgbClr val="003300"/>
                </a:solidFill>
                <a:latin typeface="HG丸ｺﾞｼｯｸM-PRO" panose="020F0600000000000000" pitchFamily="50" charset="-128"/>
                <a:ea typeface="HG丸ｺﾞｼｯｸM-PRO" panose="020F0600000000000000" pitchFamily="50" charset="-128"/>
              </a:rPr>
              <a:t>限られた経営資源を投入する最低限必要な業務を絞り込まなければ、お店の存続に係わります。</a:t>
            </a:r>
          </a:p>
        </p:txBody>
      </p:sp>
      <p:sp>
        <p:nvSpPr>
          <p:cNvPr id="133174" name="Text Box 54"/>
          <p:cNvSpPr txBox="1">
            <a:spLocks noChangeArrowheads="1"/>
          </p:cNvSpPr>
          <p:nvPr/>
        </p:nvSpPr>
        <p:spPr bwMode="auto">
          <a:xfrm>
            <a:off x="549275" y="8588375"/>
            <a:ext cx="59039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4625" indent="-17462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 typeface="HG丸ｺﾞｼｯｸM-PRO" panose="020F0600000000000000" pitchFamily="50" charset="-128"/>
              <a:buChar char="※"/>
            </a:pPr>
            <a:r>
              <a:rPr lang="ja-JP" altLang="en-US" sz="1000">
                <a:solidFill>
                  <a:srgbClr val="5F5F5F"/>
                </a:solidFill>
                <a:latin typeface="HG丸ｺﾞｼｯｸM-PRO" panose="020F0600000000000000" pitchFamily="50" charset="-128"/>
                <a:ea typeface="HG丸ｺﾞｼｯｸM-PRO" panose="020F0600000000000000" pitchFamily="50" charset="-128"/>
              </a:rPr>
              <a:t>あまり難しく考えずに、経営者としての直感、例えばこれまでの経験から、この業務が止まってしまうと、お店が立ち行かなくなると感じている業務を選んでいただいても結構です。</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4146" name="Group 2"/>
          <p:cNvGraphicFramePr>
            <a:graphicFrameLocks noGrp="1"/>
          </p:cNvGraphicFramePr>
          <p:nvPr/>
        </p:nvGraphicFramePr>
        <p:xfrm>
          <a:off x="269875" y="1928813"/>
          <a:ext cx="6424613" cy="6579490"/>
        </p:xfrm>
        <a:graphic>
          <a:graphicData uri="http://schemas.openxmlformats.org/drawingml/2006/table">
            <a:tbl>
              <a:tblPr/>
              <a:tblGrid>
                <a:gridCol w="422275">
                  <a:extLst>
                    <a:ext uri="{9D8B030D-6E8A-4147-A177-3AD203B41FA5}">
                      <a16:colId xmlns:a16="http://schemas.microsoft.com/office/drawing/2014/main" val="1823206912"/>
                    </a:ext>
                  </a:extLst>
                </a:gridCol>
                <a:gridCol w="1397000">
                  <a:extLst>
                    <a:ext uri="{9D8B030D-6E8A-4147-A177-3AD203B41FA5}">
                      <a16:colId xmlns:a16="http://schemas.microsoft.com/office/drawing/2014/main" val="2169643875"/>
                    </a:ext>
                  </a:extLst>
                </a:gridCol>
                <a:gridCol w="4605338">
                  <a:extLst>
                    <a:ext uri="{9D8B030D-6E8A-4147-A177-3AD203B41FA5}">
                      <a16:colId xmlns:a16="http://schemas.microsoft.com/office/drawing/2014/main" val="282233672"/>
                    </a:ext>
                  </a:extLst>
                </a:gridCol>
              </a:tblGrid>
              <a:tr h="215900">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区分</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想定される被害状況</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475985480"/>
                  </a:ext>
                </a:extLst>
              </a:tr>
              <a:tr h="620713">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rgbClr val="0000FF"/>
                          </a:solidFill>
                          <a:effectLst/>
                          <a:latin typeface="HG丸ｺﾞｼｯｸM-PRO" panose="020F0600000000000000" pitchFamily="50" charset="-128"/>
                          <a:ea typeface="HG丸ｺﾞｼｯｸM-PRO" panose="020F0600000000000000" pitchFamily="50" charset="-128"/>
                        </a:rPr>
                        <a:t>ヒト</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363538" indent="-1841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県内では、死者、負傷者、帰宅困難者が多数発生すると想定されます。</a:t>
                      </a:r>
                    </a:p>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交通機関もマヒし、出社（出勤）指示に応じられない従業員が、多数発生する可能性があります。</a:t>
                      </a:r>
                    </a:p>
                    <a:p>
                      <a:pPr marL="363538" marR="0" lvl="1" indent="-184150" algn="l" defTabSz="914400" rtl="0" eaLnBrk="1" fontAlgn="base" latinLnBrk="0" hangingPunct="1">
                        <a:lnSpc>
                          <a:spcPct val="100000"/>
                        </a:lnSpc>
                        <a:spcBef>
                          <a:spcPct val="50000"/>
                        </a:spcBef>
                        <a:spcAft>
                          <a:spcPct val="0"/>
                        </a:spcAft>
                        <a:buClrTx/>
                        <a:buSzTx/>
                        <a:buFont typeface="HG丸ｺﾞｼｯｸM-PRO" panose="020F0600000000000000" pitchFamily="50" charset="-128"/>
                        <a:buChar char="※"/>
                        <a:tabLst/>
                      </a:pPr>
                      <a:r>
                        <a:rPr kumimoji="1" lang="ja-JP" altLang="en-US" sz="800" b="0" i="0" u="none" strike="noStrike" cap="none" normalizeH="0" baseline="0" smtClean="0">
                          <a:ln>
                            <a:noFill/>
                          </a:ln>
                          <a:solidFill>
                            <a:srgbClr val="5F5F5F"/>
                          </a:solidFill>
                          <a:effectLst/>
                          <a:latin typeface="HG丸ｺﾞｼｯｸM-PRO" panose="020F0600000000000000" pitchFamily="50" charset="-128"/>
                          <a:ea typeface="HG丸ｺﾞｼｯｸM-PRO" panose="020F0600000000000000" pitchFamily="50" charset="-128"/>
                        </a:rPr>
                        <a:t>東海・東南海地震が連動で発生した場合、愛知県内の死者（約</a:t>
                      </a:r>
                      <a:r>
                        <a:rPr kumimoji="1" lang="en-US" altLang="ja-JP" sz="800" b="0" i="0" u="none" strike="noStrike" cap="none" normalizeH="0" baseline="0" smtClean="0">
                          <a:ln>
                            <a:noFill/>
                          </a:ln>
                          <a:solidFill>
                            <a:srgbClr val="5F5F5F"/>
                          </a:solidFill>
                          <a:effectLst/>
                          <a:latin typeface="HG丸ｺﾞｼｯｸM-PRO" panose="020F0600000000000000" pitchFamily="50" charset="-128"/>
                          <a:ea typeface="HG丸ｺﾞｼｯｸM-PRO" panose="020F0600000000000000" pitchFamily="50" charset="-128"/>
                        </a:rPr>
                        <a:t>2,400</a:t>
                      </a:r>
                      <a:r>
                        <a:rPr kumimoji="1" lang="ja-JP" altLang="en-US" sz="800" b="0" i="0" u="none" strike="noStrike" cap="none" normalizeH="0" baseline="0" smtClean="0">
                          <a:ln>
                            <a:noFill/>
                          </a:ln>
                          <a:solidFill>
                            <a:srgbClr val="5F5F5F"/>
                          </a:solidFill>
                          <a:effectLst/>
                          <a:latin typeface="HG丸ｺﾞｼｯｸM-PRO" panose="020F0600000000000000" pitchFamily="50" charset="-128"/>
                          <a:ea typeface="HG丸ｺﾞｼｯｸM-PRO" panose="020F0600000000000000" pitchFamily="50" charset="-128"/>
                        </a:rPr>
                        <a:t>人）、負傷者（約</a:t>
                      </a:r>
                      <a:r>
                        <a:rPr kumimoji="1" lang="en-US" altLang="ja-JP" sz="800" b="0" i="0" u="none" strike="noStrike" cap="none" normalizeH="0" baseline="0" smtClean="0">
                          <a:ln>
                            <a:noFill/>
                          </a:ln>
                          <a:solidFill>
                            <a:srgbClr val="5F5F5F"/>
                          </a:solidFill>
                          <a:effectLst/>
                          <a:latin typeface="HG丸ｺﾞｼｯｸM-PRO" panose="020F0600000000000000" pitchFamily="50" charset="-128"/>
                          <a:ea typeface="HG丸ｺﾞｼｯｸM-PRO" panose="020F0600000000000000" pitchFamily="50" charset="-128"/>
                        </a:rPr>
                        <a:t>66,000</a:t>
                      </a:r>
                      <a:r>
                        <a:rPr kumimoji="1" lang="ja-JP" altLang="en-US" sz="800" b="0" i="0" u="none" strike="noStrike" cap="none" normalizeH="0" baseline="0" smtClean="0">
                          <a:ln>
                            <a:noFill/>
                          </a:ln>
                          <a:solidFill>
                            <a:srgbClr val="5F5F5F"/>
                          </a:solidFill>
                          <a:effectLst/>
                          <a:latin typeface="HG丸ｺﾞｼｯｸM-PRO" panose="020F0600000000000000" pitchFamily="50" charset="-128"/>
                          <a:ea typeface="HG丸ｺﾞｼｯｸM-PRO" panose="020F0600000000000000" pitchFamily="50" charset="-128"/>
                        </a:rPr>
                        <a:t>人）、帰宅困難者（約</a:t>
                      </a:r>
                      <a:r>
                        <a:rPr kumimoji="1" lang="en-US" altLang="ja-JP" sz="800" b="0" i="0" u="none" strike="noStrike" cap="none" normalizeH="0" baseline="0" smtClean="0">
                          <a:ln>
                            <a:noFill/>
                          </a:ln>
                          <a:solidFill>
                            <a:srgbClr val="5F5F5F"/>
                          </a:solidFill>
                          <a:effectLst/>
                          <a:latin typeface="HG丸ｺﾞｼｯｸM-PRO" panose="020F0600000000000000" pitchFamily="50" charset="-128"/>
                          <a:ea typeface="HG丸ｺﾞｼｯｸM-PRO" panose="020F0600000000000000" pitchFamily="50" charset="-128"/>
                        </a:rPr>
                        <a:t>980,000</a:t>
                      </a:r>
                      <a:r>
                        <a:rPr kumimoji="1" lang="ja-JP" altLang="en-US" sz="800" b="0" i="0" u="none" strike="noStrike" cap="none" normalizeH="0" baseline="0" smtClean="0">
                          <a:ln>
                            <a:noFill/>
                          </a:ln>
                          <a:solidFill>
                            <a:srgbClr val="5F5F5F"/>
                          </a:solidFill>
                          <a:effectLst/>
                          <a:latin typeface="HG丸ｺﾞｼｯｸM-PRO" panose="020F0600000000000000" pitchFamily="50" charset="-128"/>
                          <a:ea typeface="HG丸ｺﾞｼｯｸM-PRO" panose="020F0600000000000000" pitchFamily="50" charset="-128"/>
                        </a:rPr>
                        <a:t>人）</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31060747"/>
                  </a:ext>
                </a:extLst>
              </a:tr>
              <a:tr h="647700">
                <a:tc row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rgbClr val="0000FF"/>
                          </a:solidFill>
                          <a:effectLst/>
                          <a:latin typeface="HG丸ｺﾞｼｯｸM-PRO" panose="020F0600000000000000" pitchFamily="50" charset="-128"/>
                          <a:ea typeface="HG丸ｺﾞｼｯｸM-PRO" panose="020F0600000000000000" pitchFamily="50" charset="-128"/>
                        </a:rPr>
                        <a:t>モノ</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vert="eaVert"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店舗建物</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363538" indent="-1841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耐震性の低い建物は、倒壊するものがあります。耐震性が高い建物でも、壁や柱が破損するものがあります。</a:t>
                      </a:r>
                    </a:p>
                    <a:p>
                      <a:pPr marL="363538" marR="0" lvl="1" indent="-184150" algn="l" defTabSz="914400" rtl="0" eaLnBrk="1" fontAlgn="base" latinLnBrk="0" hangingPunct="1">
                        <a:lnSpc>
                          <a:spcPct val="100000"/>
                        </a:lnSpc>
                        <a:spcBef>
                          <a:spcPct val="50000"/>
                        </a:spcBef>
                        <a:spcAft>
                          <a:spcPct val="0"/>
                        </a:spcAft>
                        <a:buClrTx/>
                        <a:buSzTx/>
                        <a:buFont typeface="HG丸ｺﾞｼｯｸM-PRO" panose="020F0600000000000000" pitchFamily="50" charset="-128"/>
                        <a:buChar char="※"/>
                        <a:tabLst/>
                      </a:pPr>
                      <a:r>
                        <a:rPr kumimoji="1" lang="ja-JP" altLang="en-US" sz="800" b="0" i="1" u="none" strike="noStrike" cap="none" normalizeH="0" baseline="0" smtClean="0">
                          <a:ln>
                            <a:noFill/>
                          </a:ln>
                          <a:solidFill>
                            <a:schemeClr val="hlink"/>
                          </a:solidFill>
                          <a:effectLst/>
                          <a:latin typeface="HG丸ｺﾞｼｯｸM-PRO" panose="020F0600000000000000" pitchFamily="50" charset="-128"/>
                          <a:ea typeface="HG丸ｺﾞｼｯｸM-PRO" panose="020F0600000000000000" pitchFamily="50" charset="-128"/>
                        </a:rPr>
                        <a:t>耐震性の低い建物の目安は、昭和</a:t>
                      </a:r>
                      <a:r>
                        <a:rPr kumimoji="1" lang="en-US" altLang="ja-JP" sz="800" b="0" i="1" u="none" strike="noStrike" cap="none" normalizeH="0" baseline="0" smtClean="0">
                          <a:ln>
                            <a:noFill/>
                          </a:ln>
                          <a:solidFill>
                            <a:schemeClr val="hlink"/>
                          </a:solidFill>
                          <a:effectLst/>
                          <a:latin typeface="HG丸ｺﾞｼｯｸM-PRO" panose="020F0600000000000000" pitchFamily="50" charset="-128"/>
                          <a:ea typeface="HG丸ｺﾞｼｯｸM-PRO" panose="020F0600000000000000" pitchFamily="50" charset="-128"/>
                        </a:rPr>
                        <a:t>56</a:t>
                      </a:r>
                      <a:r>
                        <a:rPr kumimoji="1" lang="ja-JP" altLang="en-US" sz="800" b="0" i="1" u="none" strike="noStrike" cap="none" normalizeH="0" baseline="0" smtClean="0">
                          <a:ln>
                            <a:noFill/>
                          </a:ln>
                          <a:solidFill>
                            <a:schemeClr val="hlink"/>
                          </a:solidFill>
                          <a:effectLst/>
                          <a:latin typeface="HG丸ｺﾞｼｯｸM-PRO" panose="020F0600000000000000" pitchFamily="50" charset="-128"/>
                          <a:ea typeface="HG丸ｺﾞｼｯｸM-PRO" panose="020F0600000000000000" pitchFamily="50" charset="-128"/>
                        </a:rPr>
                        <a:t>年以前の古い耐震基準で設計されている建物で、耐震補強がされていない建物です。</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57605009"/>
                  </a:ext>
                </a:extLst>
              </a:tr>
              <a:tr h="43180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設備・什器</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未固定の設備・棚などは、ほとんどが移動、転倒します。</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3431373"/>
                  </a:ext>
                </a:extLst>
              </a:tr>
              <a:tr h="40005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商品</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商品が棚などから落下し、散乱します。</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23850978"/>
                  </a:ext>
                </a:extLst>
              </a:tr>
              <a:tr h="492125">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rgbClr val="0000FF"/>
                          </a:solidFill>
                          <a:effectLst/>
                          <a:latin typeface="HG丸ｺﾞｼｯｸM-PRO" panose="020F0600000000000000" pitchFamily="50" charset="-128"/>
                          <a:ea typeface="HG丸ｺﾞｼｯｸM-PRO" panose="020F0600000000000000" pitchFamily="50" charset="-128"/>
                        </a:rPr>
                        <a:t>データ・書類</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rgbClr val="0000FF"/>
                          </a:solidFill>
                          <a:effectLst/>
                          <a:latin typeface="HG丸ｺﾞｼｯｸM-PRO" panose="020F0600000000000000" pitchFamily="50" charset="-128"/>
                          <a:ea typeface="HG丸ｺﾞｼｯｸM-PRO" panose="020F0600000000000000" pitchFamily="50" charset="-128"/>
                        </a:rPr>
                        <a:t>（情報）</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机上のパソコンが転倒し、破損する可能性があります。必要な情報（データ）が復旧不可能となります。重要なデータや書類が店内にあると、建物が被災した場合には、データを取り出すことができなくなります。</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12539810"/>
                  </a:ext>
                </a:extLst>
              </a:tr>
              <a:tr h="492125">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rgbClr val="0000FF"/>
                          </a:solidFill>
                          <a:effectLst/>
                          <a:latin typeface="HG丸ｺﾞｼｯｸM-PRO" panose="020F0600000000000000" pitchFamily="50" charset="-128"/>
                          <a:ea typeface="HG丸ｺﾞｼｯｸM-PRO" panose="020F0600000000000000" pitchFamily="50" charset="-128"/>
                        </a:rPr>
                        <a:t>カネ</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営業ができなくなり売上がゼロになります。</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一方、従業員の給料を支払う必要があり、また、各種補修費用等により支出は増加します。</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25300618"/>
                  </a:ext>
                </a:extLst>
              </a:tr>
              <a:tr h="187325">
                <a:tc grid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＜インフラへの被害＞</a:t>
                      </a:r>
                    </a:p>
                  </a:txBody>
                  <a:tcPr marL="90000" marR="90000" marT="46800" marB="46800" anchor="ctr" horzOverflow="overflow">
                    <a:lnL cap="flat">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851038577"/>
                  </a:ext>
                </a:extLst>
              </a:tr>
              <a:tr h="312738">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ライフライン</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363538" indent="-1841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停電が発生します。</a:t>
                      </a:r>
                    </a:p>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広い地域でガス、水道の供給が停止することがあります。</a:t>
                      </a:r>
                    </a:p>
                    <a:p>
                      <a:pPr marL="363538" marR="0" lvl="1" indent="-184150" algn="l" defTabSz="914400" rtl="0" eaLnBrk="1" fontAlgn="base" latinLnBrk="0" hangingPunct="1">
                        <a:lnSpc>
                          <a:spcPct val="100000"/>
                        </a:lnSpc>
                        <a:spcBef>
                          <a:spcPct val="50000"/>
                        </a:spcBef>
                        <a:spcAft>
                          <a:spcPct val="0"/>
                        </a:spcAft>
                        <a:buClrTx/>
                        <a:buSzTx/>
                        <a:buFont typeface="HG丸ｺﾞｼｯｸM-PRO" panose="020F0600000000000000" pitchFamily="50" charset="-128"/>
                        <a:buChar char="※"/>
                        <a:tabLst/>
                      </a:pPr>
                      <a:r>
                        <a:rPr kumimoji="1" lang="ja-JP" altLang="en-US" sz="800" b="0" i="1" u="none" strike="noStrike" cap="none" normalizeH="0" baseline="0" smtClean="0">
                          <a:ln>
                            <a:noFill/>
                          </a:ln>
                          <a:solidFill>
                            <a:schemeClr val="hlink"/>
                          </a:solidFill>
                          <a:effectLst/>
                          <a:latin typeface="HG丸ｺﾞｼｯｸM-PRO" panose="020F0600000000000000" pitchFamily="50" charset="-128"/>
                          <a:ea typeface="HG丸ｺﾞｼｯｸM-PRO" panose="020F0600000000000000" pitchFamily="50" charset="-128"/>
                        </a:rPr>
                        <a:t>被害を受けたインフラの停止期間は、電気：１週間、水道１か月、都市ガス：</a:t>
                      </a:r>
                      <a:r>
                        <a:rPr kumimoji="1" lang="en-US" altLang="ja-JP" sz="800" b="0" i="1" u="none" strike="noStrike" cap="none" normalizeH="0" baseline="0" smtClean="0">
                          <a:ln>
                            <a:noFill/>
                          </a:ln>
                          <a:solidFill>
                            <a:schemeClr val="hlink"/>
                          </a:solidFill>
                          <a:effectLst/>
                          <a:latin typeface="HG丸ｺﾞｼｯｸM-PRO" panose="020F0600000000000000" pitchFamily="50" charset="-128"/>
                          <a:ea typeface="HG丸ｺﾞｼｯｸM-PRO" panose="020F0600000000000000" pitchFamily="50" charset="-128"/>
                        </a:rPr>
                        <a:t>1</a:t>
                      </a:r>
                      <a:r>
                        <a:rPr kumimoji="1" lang="ja-JP" altLang="en-US" sz="800" b="0" i="1" u="none" strike="noStrike" cap="none" normalizeH="0" baseline="0" smtClean="0">
                          <a:ln>
                            <a:noFill/>
                          </a:ln>
                          <a:solidFill>
                            <a:schemeClr val="hlink"/>
                          </a:solidFill>
                          <a:effectLst/>
                          <a:latin typeface="HG丸ｺﾞｼｯｸM-PRO" panose="020F0600000000000000" pitchFamily="50" charset="-128"/>
                          <a:ea typeface="HG丸ｺﾞｼｯｸM-PRO" panose="020F0600000000000000" pitchFamily="50" charset="-128"/>
                        </a:rPr>
                        <a:t>か月を目安としましょう。</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70057052"/>
                  </a:ext>
                </a:extLst>
              </a:tr>
              <a:tr h="539750">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電話</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363538" indent="-1841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発災直後には、県内全域で電話がつながりにくくなります。</a:t>
                      </a:r>
                    </a:p>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応急復旧には３日から１週間程度を要します。</a:t>
                      </a:r>
                    </a:p>
                    <a:p>
                      <a:pPr marL="363538" marR="0" lvl="1" indent="-184150" algn="l" defTabSz="914400" rtl="0" eaLnBrk="1" fontAlgn="base" latinLnBrk="0" hangingPunct="1">
                        <a:lnSpc>
                          <a:spcPct val="100000"/>
                        </a:lnSpc>
                        <a:spcBef>
                          <a:spcPct val="50000"/>
                        </a:spcBef>
                        <a:spcAft>
                          <a:spcPct val="0"/>
                        </a:spcAft>
                        <a:buClrTx/>
                        <a:buSzTx/>
                        <a:buFont typeface="HG丸ｺﾞｼｯｸM-PRO" panose="020F0600000000000000" pitchFamily="50" charset="-128"/>
                        <a:buChar char="※"/>
                        <a:tabLst/>
                      </a:pPr>
                      <a:r>
                        <a:rPr kumimoji="1" lang="ja-JP" altLang="en-US" sz="800" b="0" i="1" u="none" strike="noStrike" cap="none" normalizeH="0" baseline="0" smtClean="0">
                          <a:ln>
                            <a:noFill/>
                          </a:ln>
                          <a:solidFill>
                            <a:schemeClr val="hlink"/>
                          </a:solidFill>
                          <a:effectLst/>
                          <a:latin typeface="HG丸ｺﾞｼｯｸM-PRO" panose="020F0600000000000000" pitchFamily="50" charset="-128"/>
                          <a:ea typeface="HG丸ｺﾞｼｯｸM-PRO" panose="020F0600000000000000" pitchFamily="50" charset="-128"/>
                        </a:rPr>
                        <a:t>災害時には、一般加入電話や携帯電話などの音声通話よりも、携帯メールの方がつながりやすくなります。公衆電話は使用可能です。</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58727435"/>
                  </a:ext>
                </a:extLst>
              </a:tr>
              <a:tr h="246063">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道路</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発災直後には、県内全域で不通区間が多く発生します。</a:t>
                      </a:r>
                    </a:p>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３日間程度は、道路の片付け・復旧作業のため、緊急輸送路の使用も困難となります。</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34817844"/>
                  </a:ext>
                </a:extLst>
              </a:tr>
              <a:tr h="185738">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物流網</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発災後３日程度から、緊急輸送路は確保されるものの、緊急輸送物資以外の輸送は困難な状況が続きます。</a:t>
                      </a:r>
                    </a:p>
                    <a:p>
                      <a:pPr marL="0" marR="0" lvl="0" indent="0" algn="l" defTabSz="914400" rtl="0" eaLnBrk="1" fontAlgn="base" latinLnBrk="0" hangingPunct="1">
                        <a:lnSpc>
                          <a:spcPct val="100000"/>
                        </a:lnSpc>
                        <a:spcBef>
                          <a:spcPct val="10000"/>
                        </a:spcBef>
                        <a:spcAft>
                          <a:spcPct val="0"/>
                        </a:spcAft>
                        <a:buClrTx/>
                        <a:buSzTx/>
                        <a:buFontTx/>
                        <a:buNone/>
                        <a:tabLst/>
                      </a:pPr>
                      <a:endParaRPr kumimoji="1" lang="en-US" altLang="ja-JP" sz="1000" b="0" i="0" u="none" strike="noStrike" cap="none" normalizeH="0" baseline="0" smtClean="0">
                        <a:ln>
                          <a:noFill/>
                        </a:ln>
                        <a:solidFill>
                          <a:srgbClr val="5F5F5F"/>
                        </a:solidFill>
                        <a:effectLst/>
                        <a:latin typeface="HG丸ｺﾞｼｯｸM-PRO" panose="020F0600000000000000" pitchFamily="50" charset="-128"/>
                        <a:ea typeface="HG丸ｺﾞｼｯｸM-PRO" panose="020F0600000000000000" pitchFamily="50" charset="-128"/>
                      </a:endParaRP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19056749"/>
                  </a:ext>
                </a:extLst>
              </a:tr>
            </a:tbl>
          </a:graphicData>
        </a:graphic>
      </p:graphicFrame>
      <p:sp>
        <p:nvSpPr>
          <p:cNvPr id="134194" name="Text Box 50"/>
          <p:cNvSpPr txBox="1">
            <a:spLocks noChangeArrowheads="1"/>
          </p:cNvSpPr>
          <p:nvPr/>
        </p:nvSpPr>
        <p:spPr bwMode="auto">
          <a:xfrm>
            <a:off x="333375" y="631825"/>
            <a:ext cx="61912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400" b="1">
                <a:latin typeface="HG丸ｺﾞｼｯｸM-PRO" panose="020F0600000000000000" pitchFamily="50" charset="-128"/>
                <a:ea typeface="HG丸ｺﾞｼｯｸM-PRO" panose="020F0600000000000000" pitchFamily="50" charset="-128"/>
              </a:rPr>
              <a:t>２．３　重要業務が受ける被害の想定</a:t>
            </a:r>
            <a:endParaRPr lang="ja-JP" altLang="en-US" sz="1000" b="1">
              <a:latin typeface="HG丸ｺﾞｼｯｸM-PRO" panose="020F0600000000000000" pitchFamily="50" charset="-128"/>
              <a:ea typeface="HG丸ｺﾞｼｯｸM-PRO" panose="020F0600000000000000" pitchFamily="50" charset="-128"/>
            </a:endParaRPr>
          </a:p>
        </p:txBody>
      </p:sp>
      <p:sp>
        <p:nvSpPr>
          <p:cNvPr id="134195" name="Text Box 51"/>
          <p:cNvSpPr txBox="1">
            <a:spLocks noChangeArrowheads="1"/>
          </p:cNvSpPr>
          <p:nvPr/>
        </p:nvSpPr>
        <p:spPr bwMode="auto">
          <a:xfrm>
            <a:off x="3367088" y="9647238"/>
            <a:ext cx="265112"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rPr>
              <a:t>3</a:t>
            </a:r>
          </a:p>
        </p:txBody>
      </p:sp>
      <p:sp>
        <p:nvSpPr>
          <p:cNvPr id="134196" name="Text Box 52"/>
          <p:cNvSpPr txBox="1">
            <a:spLocks noChangeArrowheads="1"/>
          </p:cNvSpPr>
          <p:nvPr/>
        </p:nvSpPr>
        <p:spPr bwMode="auto">
          <a:xfrm>
            <a:off x="333375" y="920750"/>
            <a:ext cx="61912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5725" indent="-8572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Tx/>
              <a:buChar char="•"/>
            </a:pPr>
            <a:r>
              <a:rPr lang="ja-JP" altLang="en-US" sz="1000" i="1">
                <a:solidFill>
                  <a:schemeClr val="hlink"/>
                </a:solidFill>
                <a:latin typeface="HG丸ｺﾞｼｯｸM-PRO" panose="020F0600000000000000" pitchFamily="50" charset="-128"/>
                <a:ea typeface="HG丸ｺﾞｼｯｸM-PRO" panose="020F0600000000000000" pitchFamily="50" charset="-128"/>
              </a:rPr>
              <a:t>対象とする災害である</a:t>
            </a:r>
            <a:r>
              <a:rPr lang="en-US" altLang="ja-JP" sz="1000" i="1">
                <a:solidFill>
                  <a:schemeClr val="hlink"/>
                </a:solidFill>
                <a:latin typeface="HG丸ｺﾞｼｯｸM-PRO" panose="020F0600000000000000" pitchFamily="50" charset="-128"/>
                <a:ea typeface="HG丸ｺﾞｼｯｸM-PRO" panose="020F0600000000000000" pitchFamily="50" charset="-128"/>
              </a:rPr>
              <a:t>｢</a:t>
            </a:r>
            <a:r>
              <a:rPr lang="ja-JP" altLang="en-US" sz="1000" i="1">
                <a:solidFill>
                  <a:schemeClr val="hlink"/>
                </a:solidFill>
                <a:latin typeface="HG丸ｺﾞｼｯｸM-PRO" panose="020F0600000000000000" pitchFamily="50" charset="-128"/>
                <a:ea typeface="HG丸ｺﾞｼｯｸM-PRO" panose="020F0600000000000000" pitchFamily="50" charset="-128"/>
              </a:rPr>
              <a:t>震度６強程度</a:t>
            </a:r>
            <a:r>
              <a:rPr lang="en-US" altLang="ja-JP" sz="1000" i="1">
                <a:solidFill>
                  <a:schemeClr val="hlink"/>
                </a:solidFill>
                <a:latin typeface="HG丸ｺﾞｼｯｸM-PRO" panose="020F0600000000000000" pitchFamily="50" charset="-128"/>
                <a:ea typeface="HG丸ｺﾞｼｯｸM-PRO" panose="020F0600000000000000" pitchFamily="50" charset="-128"/>
              </a:rPr>
              <a:t>｣</a:t>
            </a:r>
            <a:r>
              <a:rPr lang="ja-JP" altLang="en-US" sz="1000" i="1">
                <a:solidFill>
                  <a:schemeClr val="hlink"/>
                </a:solidFill>
                <a:latin typeface="HG丸ｺﾞｼｯｸM-PRO" panose="020F0600000000000000" pitchFamily="50" charset="-128"/>
                <a:ea typeface="HG丸ｺﾞｼｯｸM-PRO" panose="020F0600000000000000" pitchFamily="50" charset="-128"/>
              </a:rPr>
              <a:t>の大規模地震が発生した場合は、以下のような被害が発生することが想定されます。</a:t>
            </a:r>
          </a:p>
          <a:p>
            <a:pPr>
              <a:buFontTx/>
              <a:buChar char="•"/>
            </a:pPr>
            <a:r>
              <a:rPr lang="ja-JP" altLang="en-US" sz="1000">
                <a:solidFill>
                  <a:srgbClr val="808080"/>
                </a:solidFill>
                <a:latin typeface="HG丸ｺﾞｼｯｸM-PRO" panose="020F0600000000000000" pitchFamily="50" charset="-128"/>
                <a:ea typeface="HG丸ｺﾞｼｯｸM-PRO" panose="020F0600000000000000" pitchFamily="50" charset="-128"/>
              </a:rPr>
              <a:t>ヒトやモノなどの経営資源にこのような被害が生じた場合に、あなたのお店にどのような影響があるのかをイメージしてください。</a:t>
            </a:r>
          </a:p>
        </p:txBody>
      </p:sp>
      <p:sp>
        <p:nvSpPr>
          <p:cNvPr id="134197" name="Text Box 53"/>
          <p:cNvSpPr txBox="1">
            <a:spLocks noChangeArrowheads="1"/>
          </p:cNvSpPr>
          <p:nvPr/>
        </p:nvSpPr>
        <p:spPr bwMode="auto">
          <a:xfrm>
            <a:off x="455613" y="8475663"/>
            <a:ext cx="6213475" cy="3651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marL="176213" indent="-176213">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 typeface="HG丸ｺﾞｼｯｸM-PRO" panose="020F0600000000000000" pitchFamily="50" charset="-128"/>
              <a:buChar char="※"/>
            </a:pPr>
            <a:r>
              <a:rPr lang="ja-JP" altLang="en-US" sz="900">
                <a:solidFill>
                  <a:srgbClr val="5F5F5F"/>
                </a:solidFill>
                <a:ea typeface="HG丸ｺﾞｼｯｸM-PRO" panose="020F0600000000000000" pitchFamily="50" charset="-128"/>
              </a:rPr>
              <a:t>「想定東海・東南海地震連動の全体的な地震災害シナリオ概要」（</a:t>
            </a:r>
            <a:r>
              <a:rPr lang="ja-JP" altLang="en-US" sz="900">
                <a:solidFill>
                  <a:srgbClr val="5F5F5F"/>
                </a:solidFill>
                <a:latin typeface="HG丸ｺﾞｼｯｸM-PRO" panose="020F0600000000000000" pitchFamily="50" charset="-128"/>
                <a:ea typeface="HG丸ｺﾞｼｯｸM-PRO" panose="020F0600000000000000" pitchFamily="50" charset="-128"/>
              </a:rPr>
              <a:t>愛知県東海地震・東南海地震等被害予測調査）</a:t>
            </a:r>
            <a:r>
              <a:rPr lang="ja-JP" altLang="en-US" sz="900">
                <a:solidFill>
                  <a:srgbClr val="5F5F5F"/>
                </a:solidFill>
                <a:ea typeface="HG丸ｺﾞｼｯｸM-PRO" panose="020F0600000000000000" pitchFamily="50" charset="-128"/>
              </a:rPr>
              <a:t>を基に、過去の被害事例等を考慮して作成。</a:t>
            </a:r>
          </a:p>
        </p:txBody>
      </p:sp>
      <p:pic>
        <p:nvPicPr>
          <p:cNvPr id="134198" name="Picture 54" descr="MMj02830360000[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352550" y="3008313"/>
            <a:ext cx="695325" cy="649287"/>
          </a:xfrm>
          <a:prstGeom prst="rect">
            <a:avLst/>
          </a:prstGeom>
          <a:noFill/>
          <a:extLst>
            <a:ext uri="{909E8E84-426E-40DD-AFC4-6F175D3DCCD1}">
              <a14:hiddenFill xmlns:a14="http://schemas.microsoft.com/office/drawing/2010/main">
                <a:solidFill>
                  <a:srgbClr val="FFFFFF"/>
                </a:solidFill>
              </a14:hiddenFill>
            </a:ext>
          </a:extLst>
        </p:spPr>
      </p:pic>
      <p:pic>
        <p:nvPicPr>
          <p:cNvPr id="134199" name="Picture 55" descr="j023374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98625" y="6248400"/>
            <a:ext cx="288925" cy="357188"/>
          </a:xfrm>
          <a:prstGeom prst="rect">
            <a:avLst/>
          </a:prstGeom>
          <a:noFill/>
          <a:extLst>
            <a:ext uri="{909E8E84-426E-40DD-AFC4-6F175D3DCCD1}">
              <a14:hiddenFill xmlns:a14="http://schemas.microsoft.com/office/drawing/2010/main">
                <a:solidFill>
                  <a:srgbClr val="FFFFFF"/>
                </a:solidFill>
              </a14:hiddenFill>
            </a:ext>
          </a:extLst>
        </p:spPr>
      </p:pic>
      <p:pic>
        <p:nvPicPr>
          <p:cNvPr id="134200" name="Picture 56" descr="MCSY00607_0000[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287463" y="6176963"/>
            <a:ext cx="288925" cy="431800"/>
          </a:xfrm>
          <a:prstGeom prst="rect">
            <a:avLst/>
          </a:prstGeom>
          <a:noFill/>
          <a:extLst>
            <a:ext uri="{909E8E84-426E-40DD-AFC4-6F175D3DCCD1}">
              <a14:hiddenFill xmlns:a14="http://schemas.microsoft.com/office/drawing/2010/main">
                <a:solidFill>
                  <a:srgbClr val="FFFFFF"/>
                </a:solidFill>
              </a14:hiddenFill>
            </a:ext>
          </a:extLst>
        </p:spPr>
      </p:pic>
      <p:pic>
        <p:nvPicPr>
          <p:cNvPr id="134201" name="Picture 57" descr="j0149904[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71563" y="7440613"/>
            <a:ext cx="485775"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34202" name="Object 58"/>
          <p:cNvGraphicFramePr>
            <a:graphicFrameLocks noChangeAspect="1"/>
          </p:cNvGraphicFramePr>
          <p:nvPr/>
        </p:nvGraphicFramePr>
        <p:xfrm>
          <a:off x="981075" y="5222875"/>
          <a:ext cx="473075" cy="377825"/>
        </p:xfrm>
        <a:graphic>
          <a:graphicData uri="http://schemas.openxmlformats.org/presentationml/2006/ole">
            <mc:AlternateContent xmlns:mc="http://schemas.openxmlformats.org/markup-compatibility/2006">
              <mc:Choice xmlns:v="urn:schemas-microsoft-com:vml" Requires="v">
                <p:oleObj spid="_x0000_s134221" name="Photo Editor 写真" r:id="rId7" imgW="3048426" imgH="2438095" progId="MSPhotoEd.3">
                  <p:embed/>
                </p:oleObj>
              </mc:Choice>
              <mc:Fallback>
                <p:oleObj name="Photo Editor 写真" r:id="rId7" imgW="3048426" imgH="2438095" progId="MSPhotoEd.3">
                  <p:embed/>
                  <p:pic>
                    <p:nvPicPr>
                      <p:cNvPr id="0" name="Object 5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81075" y="5222875"/>
                        <a:ext cx="473075" cy="37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134203" name="Picture 59" descr="j0213239"/>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674813" y="3783013"/>
            <a:ext cx="365125" cy="350837"/>
          </a:xfrm>
          <a:prstGeom prst="rect">
            <a:avLst/>
          </a:prstGeom>
          <a:noFill/>
          <a:extLst>
            <a:ext uri="{909E8E84-426E-40DD-AFC4-6F175D3DCCD1}">
              <a14:hiddenFill xmlns:a14="http://schemas.microsoft.com/office/drawing/2010/main">
                <a:solidFill>
                  <a:srgbClr val="FFFFFF"/>
                </a:solidFill>
              </a14:hiddenFill>
            </a:ext>
          </a:extLst>
        </p:spPr>
      </p:pic>
      <p:pic>
        <p:nvPicPr>
          <p:cNvPr id="134204" name="Picture 60" descr="j0239501[1]"/>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908050" y="6245225"/>
            <a:ext cx="346075" cy="363538"/>
          </a:xfrm>
          <a:prstGeom prst="rect">
            <a:avLst/>
          </a:prstGeom>
          <a:noFill/>
          <a:extLst>
            <a:ext uri="{909E8E84-426E-40DD-AFC4-6F175D3DCCD1}">
              <a14:hiddenFill xmlns:a14="http://schemas.microsoft.com/office/drawing/2010/main">
                <a:solidFill>
                  <a:srgbClr val="FFFFFF"/>
                </a:solidFill>
              </a14:hiddenFill>
            </a:ext>
          </a:extLst>
        </p:spPr>
      </p:pic>
      <p:pic>
        <p:nvPicPr>
          <p:cNvPr id="134205" name="Picture 61" descr="j0371030[1]"/>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506538" y="4630738"/>
            <a:ext cx="468312" cy="466725"/>
          </a:xfrm>
          <a:prstGeom prst="rect">
            <a:avLst/>
          </a:prstGeom>
          <a:noFill/>
          <a:extLst>
            <a:ext uri="{909E8E84-426E-40DD-AFC4-6F175D3DCCD1}">
              <a14:hiddenFill xmlns:a14="http://schemas.microsoft.com/office/drawing/2010/main">
                <a:solidFill>
                  <a:srgbClr val="FFFFFF"/>
                </a:solidFill>
              </a14:hiddenFill>
            </a:ext>
          </a:extLst>
        </p:spPr>
      </p:pic>
      <p:pic>
        <p:nvPicPr>
          <p:cNvPr id="134206" name="Picture 62" descr="003_01"/>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341438" y="6786563"/>
            <a:ext cx="622300" cy="542925"/>
          </a:xfrm>
          <a:prstGeom prst="rect">
            <a:avLst/>
          </a:prstGeom>
          <a:noFill/>
          <a:extLst>
            <a:ext uri="{909E8E84-426E-40DD-AFC4-6F175D3DCCD1}">
              <a14:hiddenFill xmlns:a14="http://schemas.microsoft.com/office/drawing/2010/main">
                <a:solidFill>
                  <a:srgbClr val="FFFFFF"/>
                </a:solidFill>
              </a14:hiddenFill>
            </a:ext>
          </a:extLst>
        </p:spPr>
      </p:pic>
      <p:pic>
        <p:nvPicPr>
          <p:cNvPr id="134207" name="Picture 63" descr="GUM02_CL05120"/>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514475" y="7981950"/>
            <a:ext cx="474663" cy="487363"/>
          </a:xfrm>
          <a:prstGeom prst="rect">
            <a:avLst/>
          </a:prstGeom>
          <a:noFill/>
          <a:extLst>
            <a:ext uri="{909E8E84-426E-40DD-AFC4-6F175D3DCCD1}">
              <a14:hiddenFill xmlns:a14="http://schemas.microsoft.com/office/drawing/2010/main">
                <a:solidFill>
                  <a:srgbClr val="FFFFFF"/>
                </a:solidFill>
              </a14:hiddenFill>
            </a:ext>
          </a:extLst>
        </p:spPr>
      </p:pic>
      <p:pic>
        <p:nvPicPr>
          <p:cNvPr id="134208" name="Picture 64" descr="GUM11_CL15043"/>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157288" y="2322513"/>
            <a:ext cx="471487" cy="614362"/>
          </a:xfrm>
          <a:prstGeom prst="rect">
            <a:avLst/>
          </a:prstGeom>
          <a:noFill/>
          <a:extLst>
            <a:ext uri="{909E8E84-426E-40DD-AFC4-6F175D3DCCD1}">
              <a14:hiddenFill xmlns:a14="http://schemas.microsoft.com/office/drawing/2010/main">
                <a:solidFill>
                  <a:srgbClr val="FFFFFF"/>
                </a:solidFill>
              </a14:hiddenFill>
            </a:ext>
          </a:extLst>
        </p:spPr>
      </p:pic>
      <p:pic>
        <p:nvPicPr>
          <p:cNvPr id="134209" name="Picture 65" descr="j0237768"/>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446213" y="4178300"/>
            <a:ext cx="398462" cy="401638"/>
          </a:xfrm>
          <a:prstGeom prst="rect">
            <a:avLst/>
          </a:prstGeom>
          <a:noFill/>
          <a:extLst>
            <a:ext uri="{909E8E84-426E-40DD-AFC4-6F175D3DCCD1}">
              <a14:hiddenFill xmlns:a14="http://schemas.microsoft.com/office/drawing/2010/main">
                <a:solidFill>
                  <a:srgbClr val="FFFFFF"/>
                </a:solidFill>
              </a14:hiddenFill>
            </a:ext>
          </a:extLst>
        </p:spPr>
      </p:pic>
      <p:sp>
        <p:nvSpPr>
          <p:cNvPr id="134210" name="AutoShape 66"/>
          <p:cNvSpPr>
            <a:spLocks noChangeArrowheads="1"/>
          </p:cNvSpPr>
          <p:nvPr/>
        </p:nvSpPr>
        <p:spPr bwMode="auto">
          <a:xfrm>
            <a:off x="574675" y="8985250"/>
            <a:ext cx="5761038" cy="576263"/>
          </a:xfrm>
          <a:prstGeom prst="roundRect">
            <a:avLst>
              <a:gd name="adj" fmla="val 16667"/>
            </a:avLst>
          </a:prstGeom>
          <a:solidFill>
            <a:srgbClr val="CCFF66"/>
          </a:solidFill>
          <a:ln w="6350">
            <a:solidFill>
              <a:srgbClr val="00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34211" name="Text Box 67"/>
          <p:cNvSpPr txBox="1">
            <a:spLocks noChangeArrowheads="1"/>
          </p:cNvSpPr>
          <p:nvPr/>
        </p:nvSpPr>
        <p:spPr bwMode="auto">
          <a:xfrm>
            <a:off x="892175" y="8985250"/>
            <a:ext cx="5561013" cy="5492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ja-JP" altLang="en-US" sz="1000">
                <a:solidFill>
                  <a:srgbClr val="003300"/>
                </a:solidFill>
                <a:latin typeface="HG丸ｺﾞｼｯｸM-PRO" panose="020F0600000000000000" pitchFamily="50" charset="-128"/>
                <a:ea typeface="HG丸ｺﾞｼｯｸM-PRO" panose="020F0600000000000000" pitchFamily="50" charset="-128"/>
              </a:rPr>
              <a:t>ここで確認した被害状況を参考に、「</a:t>
            </a:r>
            <a:r>
              <a:rPr lang="en-US" altLang="ja-JP" sz="1000">
                <a:solidFill>
                  <a:srgbClr val="003300"/>
                </a:solidFill>
                <a:latin typeface="HG丸ｺﾞｼｯｸM-PRO" panose="020F0600000000000000" pitchFamily="50" charset="-128"/>
                <a:ea typeface="HG丸ｺﾞｼｯｸM-PRO" panose="020F0600000000000000" pitchFamily="50" charset="-128"/>
              </a:rPr>
              <a:t>2.2</a:t>
            </a:r>
            <a:r>
              <a:rPr lang="ja-JP" altLang="en-US" sz="1000">
                <a:solidFill>
                  <a:srgbClr val="003300"/>
                </a:solidFill>
                <a:latin typeface="HG丸ｺﾞｼｯｸM-PRO" panose="020F0600000000000000" pitchFamily="50" charset="-128"/>
                <a:ea typeface="HG丸ｺﾞｼｯｸM-PRO" panose="020F0600000000000000" pitchFamily="50" charset="-128"/>
              </a:rPr>
              <a:t>　重要業務と復旧目標の決定」で決めたあなたのお店の重要業務に、どのような影響があって、どのような対応をしなければならないかを、次の「２</a:t>
            </a:r>
            <a:r>
              <a:rPr lang="en-US" altLang="ja-JP" sz="1000">
                <a:solidFill>
                  <a:srgbClr val="003300"/>
                </a:solidFill>
                <a:latin typeface="HG丸ｺﾞｼｯｸM-PRO" panose="020F0600000000000000" pitchFamily="50" charset="-128"/>
                <a:ea typeface="HG丸ｺﾞｼｯｸM-PRO" panose="020F0600000000000000" pitchFamily="50" charset="-128"/>
              </a:rPr>
              <a:t>.</a:t>
            </a:r>
            <a:r>
              <a:rPr lang="ja-JP" altLang="en-US" sz="1000">
                <a:solidFill>
                  <a:srgbClr val="003300"/>
                </a:solidFill>
                <a:latin typeface="HG丸ｺﾞｼｯｸM-PRO" panose="020F0600000000000000" pitchFamily="50" charset="-128"/>
                <a:ea typeface="HG丸ｺﾞｼｯｸM-PRO" panose="020F0600000000000000" pitchFamily="50" charset="-128"/>
              </a:rPr>
              <a:t>４　想定される被害に基づくＢＣＰ対応策」で検討していきます。</a:t>
            </a:r>
          </a:p>
        </p:txBody>
      </p:sp>
      <p:sp>
        <p:nvSpPr>
          <p:cNvPr id="134212" name="Line 68"/>
          <p:cNvSpPr>
            <a:spLocks noChangeShapeType="1"/>
          </p:cNvSpPr>
          <p:nvPr/>
        </p:nvSpPr>
        <p:spPr bwMode="auto">
          <a:xfrm>
            <a:off x="693738" y="9128125"/>
            <a:ext cx="215900" cy="0"/>
          </a:xfrm>
          <a:prstGeom prst="line">
            <a:avLst/>
          </a:prstGeom>
          <a:noFill/>
          <a:ln w="28575" cap="rnd">
            <a:solidFill>
              <a:srgbClr val="0033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134213" name="AutoShape 69"/>
          <p:cNvSpPr>
            <a:spLocks noChangeArrowheads="1"/>
          </p:cNvSpPr>
          <p:nvPr/>
        </p:nvSpPr>
        <p:spPr bwMode="auto">
          <a:xfrm flipH="1">
            <a:off x="5699125" y="60325"/>
            <a:ext cx="1042988"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34214" name="AutoShape 70"/>
          <p:cNvSpPr>
            <a:spLocks noChangeArrowheads="1"/>
          </p:cNvSpPr>
          <p:nvPr/>
        </p:nvSpPr>
        <p:spPr bwMode="auto">
          <a:xfrm flipH="1">
            <a:off x="4676775" y="63500"/>
            <a:ext cx="1042988" cy="387350"/>
          </a:xfrm>
          <a:prstGeom prst="flowChartOnlineStorage">
            <a:avLst/>
          </a:prstGeom>
          <a:solidFill>
            <a:srgbClr val="FFFFB2"/>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34215" name="AutoShape 71"/>
          <p:cNvSpPr>
            <a:spLocks noChangeArrowheads="1"/>
          </p:cNvSpPr>
          <p:nvPr/>
        </p:nvSpPr>
        <p:spPr bwMode="auto">
          <a:xfrm flipH="1">
            <a:off x="3644900" y="60325"/>
            <a:ext cx="1052513"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34216" name="Text Box 72"/>
          <p:cNvSpPr txBox="1">
            <a:spLocks noChangeArrowheads="1"/>
          </p:cNvSpPr>
          <p:nvPr/>
        </p:nvSpPr>
        <p:spPr bwMode="auto">
          <a:xfrm>
            <a:off x="3965575" y="57150"/>
            <a:ext cx="688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1000">
                <a:solidFill>
                  <a:schemeClr val="bg2"/>
                </a:solidFill>
                <a:ea typeface="HG丸ｺﾞｼｯｸM-PRO" panose="020F0600000000000000" pitchFamily="50" charset="-128"/>
              </a:rPr>
              <a:t>目標を</a:t>
            </a:r>
          </a:p>
          <a:p>
            <a:r>
              <a:rPr lang="ja-JP" altLang="en-US" sz="1000">
                <a:solidFill>
                  <a:schemeClr val="bg2"/>
                </a:solidFill>
                <a:ea typeface="HG丸ｺﾞｼｯｸM-PRO" panose="020F0600000000000000" pitchFamily="50" charset="-128"/>
              </a:rPr>
              <a:t>たてる！</a:t>
            </a:r>
          </a:p>
        </p:txBody>
      </p:sp>
      <p:sp>
        <p:nvSpPr>
          <p:cNvPr id="134217" name="Text Box 73"/>
          <p:cNvSpPr txBox="1">
            <a:spLocks noChangeArrowheads="1"/>
          </p:cNvSpPr>
          <p:nvPr/>
        </p:nvSpPr>
        <p:spPr bwMode="auto">
          <a:xfrm>
            <a:off x="4868863" y="57150"/>
            <a:ext cx="815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000">
                <a:solidFill>
                  <a:srgbClr val="FF3300"/>
                </a:solidFill>
                <a:ea typeface="HG丸ｺﾞｼｯｸM-PRO" panose="020F0600000000000000" pitchFamily="50" charset="-128"/>
              </a:rPr>
              <a:t>ギャップを</a:t>
            </a:r>
          </a:p>
          <a:p>
            <a:pPr algn="ctr"/>
            <a:r>
              <a:rPr lang="ja-JP" altLang="en-US" sz="1000">
                <a:solidFill>
                  <a:srgbClr val="FF3300"/>
                </a:solidFill>
                <a:ea typeface="HG丸ｺﾞｼｯｸM-PRO" panose="020F0600000000000000" pitchFamily="50" charset="-128"/>
              </a:rPr>
              <a:t>把握する！</a:t>
            </a:r>
          </a:p>
        </p:txBody>
      </p:sp>
      <p:sp>
        <p:nvSpPr>
          <p:cNvPr id="134218" name="Text Box 74"/>
          <p:cNvSpPr txBox="1">
            <a:spLocks noChangeArrowheads="1"/>
          </p:cNvSpPr>
          <p:nvPr/>
        </p:nvSpPr>
        <p:spPr bwMode="auto">
          <a:xfrm>
            <a:off x="5853113" y="57150"/>
            <a:ext cx="815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000">
                <a:solidFill>
                  <a:schemeClr val="bg2"/>
                </a:solidFill>
                <a:ea typeface="HG丸ｺﾞｼｯｸM-PRO" panose="020F0600000000000000" pitchFamily="50" charset="-128"/>
              </a:rPr>
              <a:t>ギャップを</a:t>
            </a:r>
          </a:p>
          <a:p>
            <a:pPr algn="ctr"/>
            <a:r>
              <a:rPr lang="ja-JP" altLang="en-US" sz="1000">
                <a:solidFill>
                  <a:schemeClr val="bg2"/>
                </a:solidFill>
                <a:ea typeface="HG丸ｺﾞｼｯｸM-PRO" panose="020F0600000000000000" pitchFamily="50" charset="-128"/>
              </a:rPr>
              <a:t>埋める！</a:t>
            </a:r>
          </a:p>
        </p:txBody>
      </p:sp>
      <p:sp>
        <p:nvSpPr>
          <p:cNvPr id="134219" name="Text Box 75"/>
          <p:cNvSpPr txBox="1">
            <a:spLocks noChangeArrowheads="1"/>
          </p:cNvSpPr>
          <p:nvPr/>
        </p:nvSpPr>
        <p:spPr bwMode="auto">
          <a:xfrm>
            <a:off x="260350" y="1684338"/>
            <a:ext cx="1450975"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1000" b="1">
                <a:ea typeface="HG丸ｺﾞｼｯｸM-PRO" panose="020F0600000000000000" pitchFamily="50" charset="-128"/>
              </a:rPr>
              <a:t>＜経営資源への被害＞</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9486" name="Group 3294"/>
          <p:cNvGraphicFramePr>
            <a:graphicFrameLocks noGrp="1"/>
          </p:cNvGraphicFramePr>
          <p:nvPr/>
        </p:nvGraphicFramePr>
        <p:xfrm>
          <a:off x="134938" y="1890713"/>
          <a:ext cx="6246812" cy="7786687"/>
        </p:xfrm>
        <a:graphic>
          <a:graphicData uri="http://schemas.openxmlformats.org/drawingml/2006/table">
            <a:tbl>
              <a:tblPr/>
              <a:tblGrid>
                <a:gridCol w="422275">
                  <a:extLst>
                    <a:ext uri="{9D8B030D-6E8A-4147-A177-3AD203B41FA5}">
                      <a16:colId xmlns:a16="http://schemas.microsoft.com/office/drawing/2014/main" val="2099321612"/>
                    </a:ext>
                  </a:extLst>
                </a:gridCol>
                <a:gridCol w="1265237">
                  <a:extLst>
                    <a:ext uri="{9D8B030D-6E8A-4147-A177-3AD203B41FA5}">
                      <a16:colId xmlns:a16="http://schemas.microsoft.com/office/drawing/2014/main" val="620450774"/>
                    </a:ext>
                  </a:extLst>
                </a:gridCol>
                <a:gridCol w="1274763">
                  <a:extLst>
                    <a:ext uri="{9D8B030D-6E8A-4147-A177-3AD203B41FA5}">
                      <a16:colId xmlns:a16="http://schemas.microsoft.com/office/drawing/2014/main" val="1598939649"/>
                    </a:ext>
                  </a:extLst>
                </a:gridCol>
                <a:gridCol w="2236787">
                  <a:extLst>
                    <a:ext uri="{9D8B030D-6E8A-4147-A177-3AD203B41FA5}">
                      <a16:colId xmlns:a16="http://schemas.microsoft.com/office/drawing/2014/main" val="891239812"/>
                    </a:ext>
                  </a:extLst>
                </a:gridCol>
                <a:gridCol w="523875">
                  <a:extLst>
                    <a:ext uri="{9D8B030D-6E8A-4147-A177-3AD203B41FA5}">
                      <a16:colId xmlns:a16="http://schemas.microsoft.com/office/drawing/2014/main" val="771145828"/>
                    </a:ext>
                  </a:extLst>
                </a:gridCol>
                <a:gridCol w="523875">
                  <a:extLst>
                    <a:ext uri="{9D8B030D-6E8A-4147-A177-3AD203B41FA5}">
                      <a16:colId xmlns:a16="http://schemas.microsoft.com/office/drawing/2014/main" val="618712006"/>
                    </a:ext>
                  </a:extLst>
                </a:gridCol>
              </a:tblGrid>
              <a:tr h="257175">
                <a:tc row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重要</a:t>
                      </a:r>
                    </a:p>
                    <a:p>
                      <a:pPr marL="0" marR="0" lvl="0" indent="0" algn="ctr" defTabSz="1279525"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業務</a:t>
                      </a:r>
                    </a:p>
                  </a:txBody>
                  <a:tcPr marL="0" marR="0" marT="46800" marB="46800" anchor="ctr" horzOverflow="overflow">
                    <a:lnL w="9525"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grid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重要な経営資源の洗い出し</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gridSpan="3">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経営資源がどうなるか？</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90015647"/>
                  </a:ext>
                </a:extLst>
              </a:tr>
              <a:tr h="255588">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経営資源の区分</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重要な経営資源</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設問</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はい</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いいえ</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4185503451"/>
                  </a:ext>
                </a:extLst>
              </a:tr>
              <a:tr h="368300">
                <a:tc rowSpan="20">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20000"/>
                        </a:spcBef>
                        <a:spcAft>
                          <a:spcPct val="0"/>
                        </a:spcAft>
                        <a:buClrTx/>
                        <a:buSzTx/>
                        <a:buFontTx/>
                        <a:buNone/>
                        <a:tabLst/>
                      </a:pPr>
                      <a:r>
                        <a:rPr kumimoji="1" lang="en-US" altLang="ja-JP" sz="14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4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の販売</a:t>
                      </a:r>
                    </a:p>
                  </a:txBody>
                  <a:tcPr marL="0" marR="0" marT="46800" marB="46800" vert="eaVert" anchor="ctr" horzOverflow="overflow">
                    <a:lnL w="9525"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rowSpan="5">
                  <a:txBody>
                    <a:bodyPr/>
                    <a:lstStyle>
                      <a:lvl1pPr marL="85725" indent="-85725"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1279525" rtl="0" eaLnBrk="1" fontAlgn="ctr" latinLnBrk="0" hangingPunct="1">
                        <a:lnSpc>
                          <a:spcPct val="100000"/>
                        </a:lnSpc>
                        <a:spcBef>
                          <a:spcPct val="20000"/>
                        </a:spcBef>
                        <a:spcAft>
                          <a:spcPct val="0"/>
                        </a:spcAft>
                        <a:buClrTx/>
                        <a:buSzTx/>
                        <a:buFontTx/>
                        <a:buNone/>
                        <a:tabLst/>
                      </a:pPr>
                      <a:endParaRPr kumimoji="1" lang="en-US" altLang="ja-JP" sz="1400" b="1"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endParaRPr>
                    </a:p>
                    <a:p>
                      <a:pPr marL="85725" marR="0" lvl="0" indent="-85725" algn="l" defTabSz="1279525" rtl="0" eaLnBrk="1" fontAlgn="ctr" latinLnBrk="0" hangingPunct="1">
                        <a:lnSpc>
                          <a:spcPct val="100000"/>
                        </a:lnSpc>
                        <a:spcBef>
                          <a:spcPct val="20000"/>
                        </a:spcBef>
                        <a:spcAft>
                          <a:spcPct val="0"/>
                        </a:spcAft>
                        <a:buClrTx/>
                        <a:buSzTx/>
                        <a:buFontTx/>
                        <a:buNone/>
                        <a:tabLst/>
                      </a:pPr>
                      <a:endParaRPr kumimoji="1" lang="en-US" altLang="ja-JP" sz="1400" b="1"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endParaRPr>
                    </a:p>
                    <a:p>
                      <a:pPr marL="85725" marR="0" lvl="0" indent="-85725" algn="l" defTabSz="1279525" rtl="0" eaLnBrk="1" fontAlgn="ctr" latinLnBrk="0" hangingPunct="1">
                        <a:lnSpc>
                          <a:spcPct val="100000"/>
                        </a:lnSpc>
                        <a:spcBef>
                          <a:spcPct val="20000"/>
                        </a:spcBef>
                        <a:spcAft>
                          <a:spcPct val="0"/>
                        </a:spcAft>
                        <a:buClrTx/>
                        <a:buSzTx/>
                        <a:buFontTx/>
                        <a:buNone/>
                        <a:tabLst/>
                      </a:pPr>
                      <a:r>
                        <a:rPr kumimoji="1" lang="ja-JP" altLang="en-US" sz="1400" b="1"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rPr>
                        <a:t>ヒト</a:t>
                      </a:r>
                    </a:p>
                    <a:p>
                      <a:pPr marL="85725" marR="0" lvl="0" indent="-85725" algn="l" defTabSz="1279525" rtl="0" eaLnBrk="1" fontAlgn="ctr" latinLnBrk="0" hangingPunct="1">
                        <a:lnSpc>
                          <a:spcPct val="100000"/>
                        </a:lnSpc>
                        <a:spcBef>
                          <a:spcPct val="20000"/>
                        </a:spcBef>
                        <a:spcAft>
                          <a:spcPct val="0"/>
                        </a:spcAft>
                        <a:buClrTx/>
                        <a:buSzTx/>
                        <a:buFontTx/>
                        <a:buChar char="•"/>
                        <a:tabLst/>
                      </a:pP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誰が必要ですか？</a:t>
                      </a:r>
                    </a:p>
                    <a:p>
                      <a:pPr marL="85725" marR="0" lvl="0" indent="-85725" algn="l" defTabSz="1279525" rtl="0" eaLnBrk="1" fontAlgn="ctr" latinLnBrk="0" hangingPunct="1">
                        <a:lnSpc>
                          <a:spcPct val="100000"/>
                        </a:lnSpc>
                        <a:spcBef>
                          <a:spcPct val="20000"/>
                        </a:spcBef>
                        <a:spcAft>
                          <a:spcPct val="0"/>
                        </a:spcAft>
                        <a:buClrTx/>
                        <a:buSzTx/>
                        <a:buFontTx/>
                        <a:buChar char="•"/>
                        <a:tabLst/>
                      </a:pP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何人必要ですか？</a:t>
                      </a:r>
                    </a:p>
                    <a:p>
                      <a:pPr marL="85725" marR="0" lvl="0" indent="-85725" algn="l" defTabSz="1279525" rtl="0" eaLnBrk="1" fontAlgn="ctr" latinLnBrk="0" hangingPunct="1">
                        <a:lnSpc>
                          <a:spcPct val="100000"/>
                        </a:lnSpc>
                        <a:spcBef>
                          <a:spcPct val="20000"/>
                        </a:spcBef>
                        <a:spcAft>
                          <a:spcPct val="0"/>
                        </a:spcAft>
                        <a:buClrTx/>
                        <a:buSzTx/>
                        <a:buFontTx/>
                        <a:buNone/>
                        <a:tabLst/>
                      </a:pPr>
                      <a:endPar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p>
                      <a:pPr marL="85725" marR="0" lvl="0" indent="-85725" algn="l" defTabSz="1279525" rtl="0" eaLnBrk="1" fontAlgn="ctr"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rowSpan="5">
                  <a:txBody>
                    <a:bodyPr/>
                    <a:lstStyle>
                      <a:lvl1pPr marL="85725" indent="-85725"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1279525" rtl="0" eaLnBrk="1" fontAlgn="ctr" latinLnBrk="0" hangingPunct="1">
                        <a:lnSpc>
                          <a:spcPct val="100000"/>
                        </a:lnSpc>
                        <a:spcBef>
                          <a:spcPct val="20000"/>
                        </a:spcBef>
                        <a:spcAft>
                          <a:spcPct val="0"/>
                        </a:spcAft>
                        <a:buClrTx/>
                        <a:buSzTx/>
                        <a:buFontTx/>
                        <a:buChar char="•"/>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従業員３名</a:t>
                      </a:r>
                    </a:p>
                    <a:p>
                      <a:pPr marL="85725" marR="0" lvl="0" indent="-85725" algn="l" defTabSz="1279525" rtl="0" eaLnBrk="1" fontAlgn="ctr" latinLnBrk="0" hangingPunct="1">
                        <a:lnSpc>
                          <a:spcPct val="100000"/>
                        </a:lnSpc>
                        <a:spcBef>
                          <a:spcPct val="20000"/>
                        </a:spcBef>
                        <a:spcAft>
                          <a:spcPct val="0"/>
                        </a:spcAft>
                        <a:buClrTx/>
                        <a:buSzTx/>
                        <a:buFontTx/>
                        <a:buChar char="•"/>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設備の点検・整備に○○氏</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従業員の安否確認はできますか？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84794685"/>
                  </a:ext>
                </a:extLst>
              </a:tr>
              <a:tr h="3714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出社・待機の指示はできますか？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56915616"/>
                  </a:ext>
                </a:extLst>
              </a:tr>
              <a:tr h="3714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避難経路は確保されていますか？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71326677"/>
                  </a:ext>
                </a:extLst>
              </a:tr>
              <a:tr h="3841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応援要請は可能ですか？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91257751"/>
                  </a:ext>
                </a:extLst>
              </a:tr>
              <a:tr h="31115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9979447"/>
                  </a:ext>
                </a:extLst>
              </a:tr>
              <a:tr h="608013">
                <a:tc vMerge="1">
                  <a:txBody>
                    <a:bodyPr/>
                    <a:lstStyle/>
                    <a:p>
                      <a:endParaRPr kumimoji="1" lang="ja-JP" altLang="en-US"/>
                    </a:p>
                  </a:txBody>
                  <a:tcPr/>
                </a:tc>
                <a:tc rowSpan="6">
                  <a:txBody>
                    <a:bodyPr/>
                    <a:lstStyle>
                      <a:lvl1pPr marL="85725" indent="-85725"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1279525" rtl="0" eaLnBrk="1" fontAlgn="ctr" latinLnBrk="0" hangingPunct="1">
                        <a:lnSpc>
                          <a:spcPct val="100000"/>
                        </a:lnSpc>
                        <a:spcBef>
                          <a:spcPct val="20000"/>
                        </a:spcBef>
                        <a:spcAft>
                          <a:spcPct val="0"/>
                        </a:spcAft>
                        <a:buClrTx/>
                        <a:buSzTx/>
                        <a:buFontTx/>
                        <a:buNone/>
                        <a:tabLst/>
                      </a:pPr>
                      <a:r>
                        <a:rPr kumimoji="1" lang="ja-JP" altLang="en-US" sz="1400" b="1"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rPr>
                        <a:t>モノ</a:t>
                      </a:r>
                    </a:p>
                    <a:p>
                      <a:pPr marL="85725" marR="0" lvl="0" indent="-85725" algn="l" defTabSz="1279525" rtl="0" eaLnBrk="1" fontAlgn="ctr" latinLnBrk="0" hangingPunct="1">
                        <a:lnSpc>
                          <a:spcPct val="100000"/>
                        </a:lnSpc>
                        <a:spcBef>
                          <a:spcPct val="20000"/>
                        </a:spcBef>
                        <a:spcAft>
                          <a:spcPct val="0"/>
                        </a:spcAft>
                        <a:buClrTx/>
                        <a:buSzTx/>
                        <a:buFontTx/>
                        <a:buChar char="•"/>
                        <a:tabLst/>
                      </a:pP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店舗・設備・装置など、必要なモノは何ですか？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rowSpan="6">
                  <a:txBody>
                    <a:bodyPr/>
                    <a:lstStyle>
                      <a:lvl1pPr marL="85725" indent="-85725"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1279525" rtl="0" eaLnBrk="1" fontAlgn="ctr" latinLnBrk="0" hangingPunct="1">
                        <a:lnSpc>
                          <a:spcPct val="100000"/>
                        </a:lnSpc>
                        <a:spcBef>
                          <a:spcPct val="20000"/>
                        </a:spcBef>
                        <a:spcAft>
                          <a:spcPct val="0"/>
                        </a:spcAft>
                        <a:buClrTx/>
                        <a:buSzTx/>
                        <a:buFontTx/>
                        <a:buChar char="•"/>
                        <a:tabLst/>
                      </a:pPr>
                      <a:endPar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p>
                      <a:pPr marL="85725" marR="0" lvl="0" indent="-85725" algn="l" defTabSz="1279525" rtl="0" eaLnBrk="1" fontAlgn="ctr" latinLnBrk="0" hangingPunct="1">
                        <a:lnSpc>
                          <a:spcPct val="100000"/>
                        </a:lnSpc>
                        <a:spcBef>
                          <a:spcPct val="20000"/>
                        </a:spcBef>
                        <a:spcAft>
                          <a:spcPct val="0"/>
                        </a:spcAft>
                        <a:buClrTx/>
                        <a:buSzTx/>
                        <a:buFontTx/>
                        <a:buChar char="•"/>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店舗</a:t>
                      </a:r>
                    </a:p>
                    <a:p>
                      <a:pPr marL="85725" marR="0" lvl="0" indent="-85725" algn="l" defTabSz="1279525" rtl="0" eaLnBrk="1" fontAlgn="ctr" latinLnBrk="0" hangingPunct="1">
                        <a:lnSpc>
                          <a:spcPct val="100000"/>
                        </a:lnSpc>
                        <a:spcBef>
                          <a:spcPct val="20000"/>
                        </a:spcBef>
                        <a:spcAft>
                          <a:spcPct val="0"/>
                        </a:spcAft>
                        <a:buClrTx/>
                        <a:buSzTx/>
                        <a:buFontTx/>
                        <a:buChar char="•"/>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設備</a:t>
                      </a:r>
                    </a:p>
                    <a:p>
                      <a:pPr marL="85725" marR="0" lvl="0" indent="-85725" algn="l" defTabSz="1279525" rtl="0" eaLnBrk="1" fontAlgn="ctr" latinLnBrk="0" hangingPunct="1">
                        <a:lnSpc>
                          <a:spcPct val="100000"/>
                        </a:lnSpc>
                        <a:spcBef>
                          <a:spcPct val="20000"/>
                        </a:spcBef>
                        <a:spcAft>
                          <a:spcPct val="0"/>
                        </a:spcAft>
                        <a:buClrTx/>
                        <a:buSzTx/>
                        <a:buFontTx/>
                        <a:buChar char="•"/>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商品</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卸先</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C</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社</a:t>
                      </a:r>
                    </a:p>
                    <a:p>
                      <a:pPr marL="85725" marR="0" lvl="0" indent="-85725" algn="l" defTabSz="1279525" rtl="0" eaLnBrk="1" fontAlgn="ctr" latinLnBrk="0" hangingPunct="1">
                        <a:lnSpc>
                          <a:spcPct val="100000"/>
                        </a:lnSpc>
                        <a:spcBef>
                          <a:spcPct val="20000"/>
                        </a:spcBef>
                        <a:spcAft>
                          <a:spcPct val="0"/>
                        </a:spcAft>
                        <a:buClrTx/>
                        <a:buSzTx/>
                        <a:buFontTx/>
                        <a:buNone/>
                        <a:tabLst/>
                      </a:pPr>
                      <a:endPar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p>
                      <a:pPr marL="85725" marR="0" lvl="0" indent="-85725" algn="l" defTabSz="1279525" rtl="0" eaLnBrk="1" fontAlgn="ctr" latinLnBrk="0" hangingPunct="1">
                        <a:lnSpc>
                          <a:spcPct val="100000"/>
                        </a:lnSpc>
                        <a:spcBef>
                          <a:spcPct val="20000"/>
                        </a:spcBef>
                        <a:spcAft>
                          <a:spcPct val="0"/>
                        </a:spcAft>
                        <a:buClrTx/>
                        <a:buSzTx/>
                        <a:buFontTx/>
                        <a:buNone/>
                        <a:tabLst/>
                      </a:pPr>
                      <a:endParaRPr kumimoji="1" lang="en-US" altLang="ja-JP" sz="1000" b="0" i="1" u="none" strike="noStrike" cap="none" normalizeH="0" baseline="0" smtClean="0">
                        <a:ln>
                          <a:noFill/>
                        </a:ln>
                        <a:solidFill>
                          <a:srgbClr val="800000"/>
                        </a:solidFill>
                        <a:effectLst/>
                        <a:latin typeface="ＭＳ Ｐゴシック" panose="020B0600070205080204" pitchFamily="50" charset="-128"/>
                        <a:ea typeface="ＭＳ Ｐゴシック" panose="020B0600070205080204"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店舗の建築時期は昭和</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56</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年以降ですか？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08710939"/>
                  </a:ext>
                </a:extLst>
              </a:tr>
              <a:tr h="33496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什器や棚など設備は固定されていますか？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65783779"/>
                  </a:ext>
                </a:extLst>
              </a:tr>
              <a:tr h="33178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設備の点検・調整は自店の従業員で対応が可能ですか？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82230615"/>
                  </a:ext>
                </a:extLst>
              </a:tr>
              <a:tr h="38576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取引先と連絡がとれますか？（電話はつながりません）</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47728677"/>
                  </a:ext>
                </a:extLst>
              </a:tr>
              <a:tr h="34925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76370283"/>
                  </a:ext>
                </a:extLst>
              </a:tr>
              <a:tr h="33496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ctr"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20715795"/>
                  </a:ext>
                </a:extLst>
              </a:tr>
              <a:tr h="407988">
                <a:tc vMerge="1">
                  <a:txBody>
                    <a:bodyPr/>
                    <a:lstStyle/>
                    <a:p>
                      <a:endParaRPr kumimoji="1" lang="ja-JP" altLang="en-US"/>
                    </a:p>
                  </a:txBody>
                  <a:tcPr/>
                </a:tc>
                <a:tc rowSpan="3">
                  <a:txBody>
                    <a:bodyPr/>
                    <a:lstStyle>
                      <a:lvl1pPr marL="85725" indent="-85725"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1279525" rtl="0" eaLnBrk="1" fontAlgn="ctr" latinLnBrk="0" hangingPunct="1">
                        <a:lnSpc>
                          <a:spcPct val="100000"/>
                        </a:lnSpc>
                        <a:spcBef>
                          <a:spcPct val="20000"/>
                        </a:spcBef>
                        <a:spcAft>
                          <a:spcPct val="0"/>
                        </a:spcAft>
                        <a:buClrTx/>
                        <a:buSzTx/>
                        <a:buFontTx/>
                        <a:buNone/>
                        <a:tabLst/>
                      </a:pPr>
                      <a:r>
                        <a:rPr kumimoji="1" lang="ja-JP" altLang="en-US" sz="1400" b="1"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rPr>
                        <a:t>データ・書類</a:t>
                      </a:r>
                    </a:p>
                    <a:p>
                      <a:pPr marL="85725" marR="0" lvl="0" indent="-85725" algn="l" defTabSz="1279525" rtl="0" eaLnBrk="1" fontAlgn="ctr" latinLnBrk="0" hangingPunct="1">
                        <a:lnSpc>
                          <a:spcPct val="100000"/>
                        </a:lnSpc>
                        <a:spcBef>
                          <a:spcPct val="20000"/>
                        </a:spcBef>
                        <a:spcAft>
                          <a:spcPct val="0"/>
                        </a:spcAft>
                        <a:buClrTx/>
                        <a:buSzTx/>
                        <a:buFontTx/>
                        <a:buNone/>
                        <a:tabLst/>
                      </a:pPr>
                      <a:r>
                        <a:rPr kumimoji="1" lang="ja-JP" altLang="en-US" sz="1200" b="1"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rPr>
                        <a:t>（情報）</a:t>
                      </a:r>
                    </a:p>
                    <a:p>
                      <a:pPr marL="85725" marR="0" lvl="0" indent="-85725" algn="l" defTabSz="1279525" rtl="0" eaLnBrk="1" fontAlgn="ctr" latinLnBrk="0" hangingPunct="1">
                        <a:lnSpc>
                          <a:spcPct val="100000"/>
                        </a:lnSpc>
                        <a:spcBef>
                          <a:spcPct val="20000"/>
                        </a:spcBef>
                        <a:spcAft>
                          <a:spcPct val="0"/>
                        </a:spcAft>
                        <a:buClrTx/>
                        <a:buSzTx/>
                        <a:buFontTx/>
                        <a:buChar char="•"/>
                        <a:tabLst/>
                      </a:pP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どのデータ・書類が必要ですか？</a:t>
                      </a:r>
                    </a:p>
                    <a:p>
                      <a:pPr marL="85725" marR="0" lvl="0" indent="-85725" algn="l" defTabSz="1279525" rtl="0" eaLnBrk="1" fontAlgn="ctr" latinLnBrk="0" hangingPunct="1">
                        <a:lnSpc>
                          <a:spcPct val="100000"/>
                        </a:lnSpc>
                        <a:spcBef>
                          <a:spcPct val="20000"/>
                        </a:spcBef>
                        <a:spcAft>
                          <a:spcPct val="0"/>
                        </a:spcAft>
                        <a:buClrTx/>
                        <a:buSzTx/>
                        <a:buFontTx/>
                        <a:buChar char="•"/>
                        <a:tabLst/>
                      </a:pP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どのＰＣが必要ですか？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rowSpan="3">
                  <a:txBody>
                    <a:bodyPr/>
                    <a:lstStyle>
                      <a:lvl1pPr marL="85725" indent="-85725"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1279525" rtl="0" eaLnBrk="1" fontAlgn="ctr" latinLnBrk="0" hangingPunct="1">
                        <a:lnSpc>
                          <a:spcPct val="100000"/>
                        </a:lnSpc>
                        <a:spcBef>
                          <a:spcPct val="20000"/>
                        </a:spcBef>
                        <a:spcAft>
                          <a:spcPct val="0"/>
                        </a:spcAft>
                        <a:buClrTx/>
                        <a:buSzTx/>
                        <a:buFontTx/>
                        <a:buChar char="•"/>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顧客データ</a:t>
                      </a:r>
                    </a:p>
                    <a:p>
                      <a:pPr marL="85725" marR="0" lvl="0" indent="-85725" algn="l" defTabSz="1279525" rtl="0" eaLnBrk="1" fontAlgn="ctr" latinLnBrk="0" hangingPunct="1">
                        <a:lnSpc>
                          <a:spcPct val="100000"/>
                        </a:lnSpc>
                        <a:spcBef>
                          <a:spcPct val="20000"/>
                        </a:spcBef>
                        <a:spcAft>
                          <a:spcPct val="0"/>
                        </a:spcAft>
                        <a:buClrTx/>
                        <a:buSzTx/>
                        <a:buFontTx/>
                        <a:buChar char="•"/>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売上台帳</a:t>
                      </a:r>
                    </a:p>
                    <a:p>
                      <a:pPr marL="85725" marR="0" lvl="0" indent="-85725" algn="l" defTabSz="1279525" rtl="0" eaLnBrk="1" fontAlgn="ctr" latinLnBrk="0" hangingPunct="1">
                        <a:lnSpc>
                          <a:spcPct val="100000"/>
                        </a:lnSpc>
                        <a:spcBef>
                          <a:spcPct val="20000"/>
                        </a:spcBef>
                        <a:spcAft>
                          <a:spcPct val="0"/>
                        </a:spcAft>
                        <a:buClrTx/>
                        <a:buSzTx/>
                        <a:buFontTx/>
                        <a:buChar char="•"/>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事務所のノートＰＣ</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重要なデータや書類は被災時でも取り出せる場所に保管していますか？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22937489"/>
                  </a:ext>
                </a:extLst>
              </a:tr>
              <a:tr h="36671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データのバックアップは定期的に行っていますか？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11151048"/>
                  </a:ext>
                </a:extLst>
              </a:tr>
              <a:tr h="29051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40266178"/>
                  </a:ext>
                </a:extLst>
              </a:tr>
              <a:tr h="361950">
                <a:tc vMerge="1">
                  <a:txBody>
                    <a:bodyPr/>
                    <a:lstStyle/>
                    <a:p>
                      <a:endParaRPr kumimoji="1" lang="ja-JP" altLang="en-US"/>
                    </a:p>
                  </a:txBody>
                  <a:tcPr/>
                </a:tc>
                <a:tc rowSpan="4">
                  <a:txBody>
                    <a:bodyPr/>
                    <a:lstStyle>
                      <a:lvl1pPr marL="85725" indent="-85725"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1279525" rtl="0" eaLnBrk="1" fontAlgn="ctr" latinLnBrk="0" hangingPunct="1">
                        <a:lnSpc>
                          <a:spcPct val="100000"/>
                        </a:lnSpc>
                        <a:spcBef>
                          <a:spcPct val="20000"/>
                        </a:spcBef>
                        <a:spcAft>
                          <a:spcPct val="0"/>
                        </a:spcAft>
                        <a:buClrTx/>
                        <a:buSzTx/>
                        <a:buFontTx/>
                        <a:buNone/>
                        <a:tabLst/>
                      </a:pPr>
                      <a:r>
                        <a:rPr kumimoji="1" lang="ja-JP" altLang="en-US" sz="1400" b="1"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rPr>
                        <a:t>カネ</a:t>
                      </a:r>
                    </a:p>
                    <a:p>
                      <a:pPr marL="85725" marR="0" lvl="0" indent="-85725" algn="l" defTabSz="1279525" rtl="0" eaLnBrk="1" fontAlgn="ctr" latinLnBrk="0" hangingPunct="1">
                        <a:lnSpc>
                          <a:spcPct val="100000"/>
                        </a:lnSpc>
                        <a:spcBef>
                          <a:spcPct val="20000"/>
                        </a:spcBef>
                        <a:spcAft>
                          <a:spcPct val="0"/>
                        </a:spcAft>
                        <a:buClrTx/>
                        <a:buSzTx/>
                        <a:buFontTx/>
                        <a:buChar char="•"/>
                        <a:tabLst/>
                      </a:pP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運転資金にどれぐらいのお金が必要ですか？</a:t>
                      </a:r>
                    </a:p>
                    <a:p>
                      <a:pPr marL="85725" marR="0" lvl="0" indent="-85725" algn="l" defTabSz="1279525" rtl="0" eaLnBrk="1" fontAlgn="ctr" latinLnBrk="0" hangingPunct="1">
                        <a:lnSpc>
                          <a:spcPct val="100000"/>
                        </a:lnSpc>
                        <a:spcBef>
                          <a:spcPct val="20000"/>
                        </a:spcBef>
                        <a:spcAft>
                          <a:spcPct val="0"/>
                        </a:spcAft>
                        <a:buClrTx/>
                        <a:buSzTx/>
                        <a:buFontTx/>
                        <a:buNone/>
                        <a:tabLst/>
                      </a:pPr>
                      <a:endPar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p>
                      <a:pPr marL="85725" marR="0" lvl="0" indent="-85725" algn="l" defTabSz="1279525" rtl="0" eaLnBrk="1" fontAlgn="ctr"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rowSpan="4">
                  <a:txBody>
                    <a:bodyPr/>
                    <a:lstStyle>
                      <a:lvl1pPr marL="85725" indent="-85725"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1279525" rtl="0" eaLnBrk="1" fontAlgn="ctr" latinLnBrk="0" hangingPunct="1">
                        <a:lnSpc>
                          <a:spcPct val="100000"/>
                        </a:lnSpc>
                        <a:spcBef>
                          <a:spcPct val="20000"/>
                        </a:spcBef>
                        <a:spcAft>
                          <a:spcPct val="0"/>
                        </a:spcAft>
                        <a:buClrTx/>
                        <a:buSzTx/>
                        <a:buFontTx/>
                        <a:buChar char="•"/>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平時の運転資金　　１００万円</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月</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必要な運転資金を把握していますか？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14035612"/>
                  </a:ext>
                </a:extLst>
              </a:tr>
              <a:tr h="3841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操業が停止した場合の影響を検討していますか？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19109613"/>
                  </a:ext>
                </a:extLst>
              </a:tr>
              <a:tr h="35401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現在の手持ち資金で対応可能ですか？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bg2"/>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bg2"/>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bg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47972753"/>
                  </a:ext>
                </a:extLst>
              </a:tr>
              <a:tr h="2921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83920915"/>
                  </a:ext>
                </a:extLst>
              </a:tr>
              <a:tr h="352425">
                <a:tc vMerge="1">
                  <a:txBody>
                    <a:bodyPr/>
                    <a:lstStyle/>
                    <a:p>
                      <a:endParaRPr kumimoji="1" lang="ja-JP" altLang="en-US"/>
                    </a:p>
                  </a:txBody>
                  <a:tcPr/>
                </a:tc>
                <a:tc row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ctr" latinLnBrk="0" hangingPunct="1">
                        <a:lnSpc>
                          <a:spcPct val="100000"/>
                        </a:lnSpc>
                        <a:spcBef>
                          <a:spcPct val="20000"/>
                        </a:spcBef>
                        <a:spcAft>
                          <a:spcPct val="0"/>
                        </a:spcAft>
                        <a:buClrTx/>
                        <a:buSzTx/>
                        <a:buFontTx/>
                        <a:buNone/>
                        <a:tabLst/>
                      </a:pPr>
                      <a:r>
                        <a:rPr kumimoji="1" lang="ja-JP" altLang="en-US" sz="1400" b="1"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rPr>
                        <a:t>その他</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row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ctr"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ctr"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66884946"/>
                  </a:ext>
                </a:extLst>
              </a:tr>
              <a:tr h="3079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ctr"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28021827"/>
                  </a:ext>
                </a:extLst>
              </a:tr>
            </a:tbl>
          </a:graphicData>
        </a:graphic>
      </p:graphicFrame>
      <p:sp>
        <p:nvSpPr>
          <p:cNvPr id="113668" name="Text Box 4"/>
          <p:cNvSpPr txBox="1">
            <a:spLocks noChangeArrowheads="1"/>
          </p:cNvSpPr>
          <p:nvPr/>
        </p:nvSpPr>
        <p:spPr bwMode="auto">
          <a:xfrm>
            <a:off x="3367088" y="9631363"/>
            <a:ext cx="265112"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r>
              <a:rPr lang="en-US" altLang="ja-JP" sz="1200" b="1">
                <a:solidFill>
                  <a:srgbClr val="3333FF"/>
                </a:solidFill>
                <a:effectLst>
                  <a:outerShdw blurRad="38100" dist="38100" dir="2700000" algn="tl">
                    <a:srgbClr val="C0C0C0"/>
                  </a:outerShdw>
                </a:effectLst>
              </a:rPr>
              <a:t>4</a:t>
            </a:r>
          </a:p>
        </p:txBody>
      </p:sp>
      <p:sp>
        <p:nvSpPr>
          <p:cNvPr id="114214" name="Text Box 550"/>
          <p:cNvSpPr txBox="1">
            <a:spLocks noChangeArrowheads="1"/>
          </p:cNvSpPr>
          <p:nvPr/>
        </p:nvSpPr>
        <p:spPr bwMode="auto">
          <a:xfrm>
            <a:off x="333375" y="615950"/>
            <a:ext cx="61912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400" b="1">
                <a:latin typeface="HG創英角ｺﾞｼｯｸUB" panose="020B0909000000000000" pitchFamily="49" charset="-128"/>
                <a:ea typeface="HG丸ｺﾞｼｯｸM-PRO" panose="020F0600000000000000" pitchFamily="50" charset="-128"/>
              </a:rPr>
              <a:t>２．４　想定される</a:t>
            </a:r>
            <a:r>
              <a:rPr lang="ja-JP" altLang="en-US" sz="1400" b="1">
                <a:ea typeface="HG丸ｺﾞｼｯｸM-PRO" panose="020F0600000000000000" pitchFamily="50" charset="-128"/>
              </a:rPr>
              <a:t>被害に基づくＢＣＰ対応策</a:t>
            </a:r>
            <a:endParaRPr lang="ja-JP" altLang="en-US" sz="1400" b="1">
              <a:latin typeface="HG創英角ｺﾞｼｯｸUB" panose="020B0909000000000000" pitchFamily="49" charset="-128"/>
              <a:ea typeface="HG丸ｺﾞｼｯｸM-PRO" panose="020F0600000000000000" pitchFamily="50" charset="-128"/>
            </a:endParaRPr>
          </a:p>
        </p:txBody>
      </p:sp>
      <p:sp>
        <p:nvSpPr>
          <p:cNvPr id="122882" name="Oval 2050"/>
          <p:cNvSpPr>
            <a:spLocks noChangeArrowheads="1"/>
          </p:cNvSpPr>
          <p:nvPr/>
        </p:nvSpPr>
        <p:spPr bwMode="auto">
          <a:xfrm>
            <a:off x="476250" y="1495425"/>
            <a:ext cx="1008063" cy="287338"/>
          </a:xfrm>
          <a:prstGeom prst="ellipse">
            <a:avLst/>
          </a:prstGeom>
          <a:gradFill rotWithShape="1">
            <a:gsLst>
              <a:gs pos="0">
                <a:srgbClr val="DDDDDD">
                  <a:gamma/>
                  <a:tint val="0"/>
                  <a:invGamma/>
                </a:srgbClr>
              </a:gs>
              <a:gs pos="100000">
                <a:srgbClr val="DDDDDD"/>
              </a:gs>
            </a:gsLst>
            <a:path path="shape">
              <a:fillToRect l="50000" t="50000" r="50000" b="50000"/>
            </a:path>
          </a:gra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2883" name="Text Box 2051"/>
          <p:cNvSpPr txBox="1">
            <a:spLocks noChangeArrowheads="1"/>
          </p:cNvSpPr>
          <p:nvPr/>
        </p:nvSpPr>
        <p:spPr bwMode="auto">
          <a:xfrm>
            <a:off x="561975" y="1482725"/>
            <a:ext cx="82232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b="1"/>
              <a:t>STEP1</a:t>
            </a:r>
          </a:p>
        </p:txBody>
      </p:sp>
      <p:sp>
        <p:nvSpPr>
          <p:cNvPr id="122884" name="Text Box 2052"/>
          <p:cNvSpPr txBox="1">
            <a:spLocks noChangeArrowheads="1"/>
          </p:cNvSpPr>
          <p:nvPr/>
        </p:nvSpPr>
        <p:spPr bwMode="auto">
          <a:xfrm>
            <a:off x="1517650" y="1479550"/>
            <a:ext cx="32067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400">
                <a:ea typeface="HG丸ｺﾞｼｯｸM-PRO" panose="020F0600000000000000" pitchFamily="50" charset="-128"/>
              </a:rPr>
              <a:t>重要な経営資源の洗い出しと現状把握</a:t>
            </a:r>
          </a:p>
        </p:txBody>
      </p:sp>
      <p:sp>
        <p:nvSpPr>
          <p:cNvPr id="122885" name="AutoShape 2053"/>
          <p:cNvSpPr>
            <a:spLocks noChangeArrowheads="1"/>
          </p:cNvSpPr>
          <p:nvPr/>
        </p:nvSpPr>
        <p:spPr bwMode="auto">
          <a:xfrm>
            <a:off x="5637213" y="1423988"/>
            <a:ext cx="1176337" cy="431800"/>
          </a:xfrm>
          <a:prstGeom prst="wedgeRectCallout">
            <a:avLst>
              <a:gd name="adj1" fmla="val -8167"/>
              <a:gd name="adj2" fmla="val 122426"/>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ja-JP" altLang="en-US" sz="900">
                <a:solidFill>
                  <a:srgbClr val="003300"/>
                </a:solidFill>
                <a:ea typeface="HG丸ｺﾞｼｯｸM-PRO" panose="020F0600000000000000" pitchFamily="50" charset="-128"/>
              </a:rPr>
              <a:t>「いいえ」の場合</a:t>
            </a:r>
          </a:p>
          <a:p>
            <a:r>
              <a:rPr lang="ja-JP" altLang="en-US" sz="900">
                <a:solidFill>
                  <a:srgbClr val="003300"/>
                </a:solidFill>
                <a:ea typeface="HG丸ｺﾞｼｯｸM-PRO" panose="020F0600000000000000" pitchFamily="50" charset="-128"/>
              </a:rPr>
              <a:t>「ＳＴＥＰ２」へ。</a:t>
            </a:r>
          </a:p>
        </p:txBody>
      </p:sp>
      <p:sp>
        <p:nvSpPr>
          <p:cNvPr id="122889" name="Text Box 2057"/>
          <p:cNvSpPr txBox="1">
            <a:spLocks noChangeArrowheads="1"/>
          </p:cNvSpPr>
          <p:nvPr/>
        </p:nvSpPr>
        <p:spPr bwMode="auto">
          <a:xfrm>
            <a:off x="261938" y="849313"/>
            <a:ext cx="6335712"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7800" indent="-1778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endParaRPr lang="en-US" altLang="ja-JP" sz="1000">
              <a:solidFill>
                <a:srgbClr val="5F5F5F"/>
              </a:solidFill>
              <a:latin typeface="HG丸ｺﾞｼｯｸM-PRO" panose="020F0600000000000000" pitchFamily="50" charset="-128"/>
              <a:ea typeface="HG丸ｺﾞｼｯｸM-PRO" panose="020F0600000000000000" pitchFamily="50" charset="-128"/>
            </a:endParaRPr>
          </a:p>
          <a:p>
            <a:pPr>
              <a:buFontTx/>
              <a:buChar char="•"/>
            </a:pPr>
            <a:r>
              <a:rPr lang="ja-JP" altLang="en-US" sz="1000" i="1">
                <a:solidFill>
                  <a:schemeClr val="hlink"/>
                </a:solidFill>
                <a:latin typeface="HG丸ｺﾞｼｯｸM-PRO" panose="020F0600000000000000" pitchFamily="50" charset="-128"/>
                <a:ea typeface="HG丸ｺﾞｼｯｸM-PRO" panose="020F0600000000000000" pitchFamily="50" charset="-128"/>
              </a:rPr>
              <a:t>「</a:t>
            </a:r>
            <a:r>
              <a:rPr lang="en-US" altLang="ja-JP" sz="1000" i="1">
                <a:solidFill>
                  <a:schemeClr val="hlink"/>
                </a:solidFill>
                <a:latin typeface="HG丸ｺﾞｼｯｸM-PRO" panose="020F0600000000000000" pitchFamily="50" charset="-128"/>
                <a:ea typeface="HG丸ｺﾞｼｯｸM-PRO" panose="020F0600000000000000" pitchFamily="50" charset="-128"/>
              </a:rPr>
              <a:t>2.2</a:t>
            </a:r>
            <a:r>
              <a:rPr lang="ja-JP" altLang="en-US" sz="1000" i="1">
                <a:solidFill>
                  <a:schemeClr val="hlink"/>
                </a:solidFill>
                <a:latin typeface="HG丸ｺﾞｼｯｸM-PRO" panose="020F0600000000000000" pitchFamily="50" charset="-128"/>
                <a:ea typeface="HG丸ｺﾞｼｯｸM-PRO" panose="020F0600000000000000" pitchFamily="50" charset="-128"/>
              </a:rPr>
              <a:t>　重要業務と復旧目標の決定」で決めたあなたのお店の重要業務を行うには、何が必要でその必要な経営資源は大規模地震が起こるとどうなるのかをイメージしてください。</a:t>
            </a:r>
          </a:p>
        </p:txBody>
      </p:sp>
      <p:sp>
        <p:nvSpPr>
          <p:cNvPr id="122890" name="AutoShape 2058"/>
          <p:cNvSpPr>
            <a:spLocks noChangeArrowheads="1"/>
          </p:cNvSpPr>
          <p:nvPr/>
        </p:nvSpPr>
        <p:spPr bwMode="auto">
          <a:xfrm flipH="1">
            <a:off x="5627688" y="60325"/>
            <a:ext cx="1042987"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2891" name="AutoShape 2059"/>
          <p:cNvSpPr>
            <a:spLocks noChangeArrowheads="1"/>
          </p:cNvSpPr>
          <p:nvPr/>
        </p:nvSpPr>
        <p:spPr bwMode="auto">
          <a:xfrm flipH="1">
            <a:off x="4605338" y="63500"/>
            <a:ext cx="1042987" cy="387350"/>
          </a:xfrm>
          <a:prstGeom prst="flowChartOnlineStorage">
            <a:avLst/>
          </a:prstGeom>
          <a:solidFill>
            <a:srgbClr val="FFFFB2"/>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2892" name="AutoShape 2060"/>
          <p:cNvSpPr>
            <a:spLocks noChangeArrowheads="1"/>
          </p:cNvSpPr>
          <p:nvPr/>
        </p:nvSpPr>
        <p:spPr bwMode="auto">
          <a:xfrm flipH="1">
            <a:off x="3573463" y="60325"/>
            <a:ext cx="1052512"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2893" name="Text Box 2061"/>
          <p:cNvSpPr txBox="1">
            <a:spLocks noChangeArrowheads="1"/>
          </p:cNvSpPr>
          <p:nvPr/>
        </p:nvSpPr>
        <p:spPr bwMode="auto">
          <a:xfrm>
            <a:off x="3894138" y="57150"/>
            <a:ext cx="688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1000">
                <a:solidFill>
                  <a:schemeClr val="bg2"/>
                </a:solidFill>
                <a:ea typeface="HG丸ｺﾞｼｯｸM-PRO" panose="020F0600000000000000" pitchFamily="50" charset="-128"/>
              </a:rPr>
              <a:t>目標を</a:t>
            </a:r>
          </a:p>
          <a:p>
            <a:r>
              <a:rPr lang="ja-JP" altLang="en-US" sz="1000">
                <a:solidFill>
                  <a:schemeClr val="bg2"/>
                </a:solidFill>
                <a:ea typeface="HG丸ｺﾞｼｯｸM-PRO" panose="020F0600000000000000" pitchFamily="50" charset="-128"/>
              </a:rPr>
              <a:t>たてる！</a:t>
            </a:r>
          </a:p>
        </p:txBody>
      </p:sp>
      <p:sp>
        <p:nvSpPr>
          <p:cNvPr id="122894" name="Text Box 2062"/>
          <p:cNvSpPr txBox="1">
            <a:spLocks noChangeArrowheads="1"/>
          </p:cNvSpPr>
          <p:nvPr/>
        </p:nvSpPr>
        <p:spPr bwMode="auto">
          <a:xfrm>
            <a:off x="4797425" y="57150"/>
            <a:ext cx="815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000">
                <a:solidFill>
                  <a:srgbClr val="FF3300"/>
                </a:solidFill>
                <a:ea typeface="HG丸ｺﾞｼｯｸM-PRO" panose="020F0600000000000000" pitchFamily="50" charset="-128"/>
              </a:rPr>
              <a:t>ギャップを</a:t>
            </a:r>
          </a:p>
          <a:p>
            <a:pPr algn="ctr"/>
            <a:r>
              <a:rPr lang="ja-JP" altLang="en-US" sz="1000">
                <a:solidFill>
                  <a:srgbClr val="FF3300"/>
                </a:solidFill>
                <a:ea typeface="HG丸ｺﾞｼｯｸM-PRO" panose="020F0600000000000000" pitchFamily="50" charset="-128"/>
              </a:rPr>
              <a:t>把握する！</a:t>
            </a:r>
          </a:p>
        </p:txBody>
      </p:sp>
      <p:sp>
        <p:nvSpPr>
          <p:cNvPr id="122895" name="Text Box 2063"/>
          <p:cNvSpPr txBox="1">
            <a:spLocks noChangeArrowheads="1"/>
          </p:cNvSpPr>
          <p:nvPr/>
        </p:nvSpPr>
        <p:spPr bwMode="auto">
          <a:xfrm>
            <a:off x="5781675" y="57150"/>
            <a:ext cx="815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000">
                <a:solidFill>
                  <a:schemeClr val="bg2"/>
                </a:solidFill>
                <a:ea typeface="HG丸ｺﾞｼｯｸM-PRO" panose="020F0600000000000000" pitchFamily="50" charset="-128"/>
              </a:rPr>
              <a:t>ギャップを</a:t>
            </a:r>
          </a:p>
          <a:p>
            <a:pPr algn="ctr"/>
            <a:r>
              <a:rPr lang="ja-JP" altLang="en-US" sz="1000">
                <a:solidFill>
                  <a:schemeClr val="bg2"/>
                </a:solidFill>
                <a:ea typeface="HG丸ｺﾞｼｯｸM-PRO" panose="020F0600000000000000" pitchFamily="50" charset="-128"/>
              </a:rPr>
              <a:t>埋める！</a:t>
            </a:r>
          </a:p>
        </p:txBody>
      </p:sp>
      <p:sp>
        <p:nvSpPr>
          <p:cNvPr id="122898" name="AutoShape 2066"/>
          <p:cNvSpPr>
            <a:spLocks noChangeArrowheads="1"/>
          </p:cNvSpPr>
          <p:nvPr/>
        </p:nvSpPr>
        <p:spPr bwMode="auto">
          <a:xfrm>
            <a:off x="85725" y="2395538"/>
            <a:ext cx="1871663" cy="647700"/>
          </a:xfrm>
          <a:prstGeom prst="wedgeRectCallout">
            <a:avLst>
              <a:gd name="adj1" fmla="val 34903"/>
              <a:gd name="adj2" fmla="val 67157"/>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ja-JP" altLang="en-US" sz="900">
                <a:solidFill>
                  <a:srgbClr val="003300"/>
                </a:solidFill>
                <a:ea typeface="HG丸ｺﾞｼｯｸM-PRO" panose="020F0600000000000000" pitchFamily="50" charset="-128"/>
              </a:rPr>
              <a:t>業務の工程をイメージしながら、重要業務を行う上で最低限必要となるヒト、モノなどを記入してください。</a:t>
            </a:r>
          </a:p>
        </p:txBody>
      </p:sp>
      <p:sp>
        <p:nvSpPr>
          <p:cNvPr id="122899" name="AutoShape 2067"/>
          <p:cNvSpPr>
            <a:spLocks noChangeArrowheads="1"/>
          </p:cNvSpPr>
          <p:nvPr/>
        </p:nvSpPr>
        <p:spPr bwMode="auto">
          <a:xfrm>
            <a:off x="6581775" y="3152775"/>
            <a:ext cx="260350" cy="287338"/>
          </a:xfrm>
          <a:prstGeom prst="rightArrow">
            <a:avLst>
              <a:gd name="adj1" fmla="val 50000"/>
              <a:gd name="adj2" fmla="val 25000"/>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2900" name="AutoShape 2068"/>
          <p:cNvSpPr>
            <a:spLocks noChangeArrowheads="1"/>
          </p:cNvSpPr>
          <p:nvPr/>
        </p:nvSpPr>
        <p:spPr bwMode="auto">
          <a:xfrm>
            <a:off x="6583363" y="5207000"/>
            <a:ext cx="260350" cy="287338"/>
          </a:xfrm>
          <a:prstGeom prst="rightArrow">
            <a:avLst>
              <a:gd name="adj1" fmla="val 50000"/>
              <a:gd name="adj2" fmla="val 25000"/>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2901" name="AutoShape 2069"/>
          <p:cNvSpPr>
            <a:spLocks noChangeArrowheads="1"/>
          </p:cNvSpPr>
          <p:nvPr/>
        </p:nvSpPr>
        <p:spPr bwMode="auto">
          <a:xfrm>
            <a:off x="6583363" y="6940550"/>
            <a:ext cx="260350" cy="287338"/>
          </a:xfrm>
          <a:prstGeom prst="rightArrow">
            <a:avLst>
              <a:gd name="adj1" fmla="val 50000"/>
              <a:gd name="adj2" fmla="val 25000"/>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2902" name="AutoShape 2070"/>
          <p:cNvSpPr>
            <a:spLocks noChangeArrowheads="1"/>
          </p:cNvSpPr>
          <p:nvPr/>
        </p:nvSpPr>
        <p:spPr bwMode="auto">
          <a:xfrm>
            <a:off x="6583363" y="8201025"/>
            <a:ext cx="260350" cy="287338"/>
          </a:xfrm>
          <a:prstGeom prst="rightArrow">
            <a:avLst>
              <a:gd name="adj1" fmla="val 50000"/>
              <a:gd name="adj2" fmla="val 25000"/>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2903" name="AutoShape 2071"/>
          <p:cNvSpPr>
            <a:spLocks noChangeArrowheads="1"/>
          </p:cNvSpPr>
          <p:nvPr/>
        </p:nvSpPr>
        <p:spPr bwMode="auto">
          <a:xfrm>
            <a:off x="6583363" y="9218613"/>
            <a:ext cx="260350" cy="287337"/>
          </a:xfrm>
          <a:prstGeom prst="rightArrow">
            <a:avLst>
              <a:gd name="adj1" fmla="val 50000"/>
              <a:gd name="adj2" fmla="val 25000"/>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2904" name="AutoShape 2072"/>
          <p:cNvSpPr>
            <a:spLocks/>
          </p:cNvSpPr>
          <p:nvPr/>
        </p:nvSpPr>
        <p:spPr bwMode="auto">
          <a:xfrm>
            <a:off x="6438900" y="9047163"/>
            <a:ext cx="85725" cy="628650"/>
          </a:xfrm>
          <a:prstGeom prst="rightBrace">
            <a:avLst>
              <a:gd name="adj1" fmla="val 61111"/>
              <a:gd name="adj2" fmla="val 50000"/>
            </a:avLst>
          </a:prstGeom>
          <a:noFill/>
          <a:ln w="28575">
            <a:solidFill>
              <a:schemeClr val="bg2"/>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2905" name="AutoShape 2073"/>
          <p:cNvSpPr>
            <a:spLocks/>
          </p:cNvSpPr>
          <p:nvPr/>
        </p:nvSpPr>
        <p:spPr bwMode="auto">
          <a:xfrm>
            <a:off x="6437313" y="7659688"/>
            <a:ext cx="69850" cy="1323975"/>
          </a:xfrm>
          <a:prstGeom prst="rightBrace">
            <a:avLst>
              <a:gd name="adj1" fmla="val 157955"/>
              <a:gd name="adj2" fmla="val 50000"/>
            </a:avLst>
          </a:prstGeom>
          <a:noFill/>
          <a:ln w="28575">
            <a:solidFill>
              <a:schemeClr val="bg2"/>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2906" name="AutoShape 2074"/>
          <p:cNvSpPr>
            <a:spLocks/>
          </p:cNvSpPr>
          <p:nvPr/>
        </p:nvSpPr>
        <p:spPr bwMode="auto">
          <a:xfrm>
            <a:off x="6438900" y="6580188"/>
            <a:ext cx="71438" cy="1025525"/>
          </a:xfrm>
          <a:prstGeom prst="rightBrace">
            <a:avLst>
              <a:gd name="adj1" fmla="val 119629"/>
              <a:gd name="adj2" fmla="val 50000"/>
            </a:avLst>
          </a:prstGeom>
          <a:noFill/>
          <a:ln w="28575">
            <a:solidFill>
              <a:schemeClr val="bg2"/>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2907" name="AutoShape 2075"/>
          <p:cNvSpPr>
            <a:spLocks/>
          </p:cNvSpPr>
          <p:nvPr/>
        </p:nvSpPr>
        <p:spPr bwMode="auto">
          <a:xfrm>
            <a:off x="6426200" y="4232275"/>
            <a:ext cx="98425" cy="2233613"/>
          </a:xfrm>
          <a:prstGeom prst="rightBrace">
            <a:avLst>
              <a:gd name="adj1" fmla="val 189113"/>
              <a:gd name="adj2" fmla="val 50000"/>
            </a:avLst>
          </a:prstGeom>
          <a:noFill/>
          <a:ln w="28575">
            <a:solidFill>
              <a:schemeClr val="bg2"/>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2908" name="AutoShape 2076"/>
          <p:cNvSpPr>
            <a:spLocks/>
          </p:cNvSpPr>
          <p:nvPr/>
        </p:nvSpPr>
        <p:spPr bwMode="auto">
          <a:xfrm>
            <a:off x="6438900" y="2432050"/>
            <a:ext cx="71438" cy="1763713"/>
          </a:xfrm>
          <a:prstGeom prst="rightBrace">
            <a:avLst>
              <a:gd name="adj1" fmla="val 205739"/>
              <a:gd name="adj2" fmla="val 50000"/>
            </a:avLst>
          </a:prstGeom>
          <a:noFill/>
          <a:ln w="28575">
            <a:solidFill>
              <a:schemeClr val="bg2"/>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2915" name="AutoShape 2083"/>
          <p:cNvSpPr>
            <a:spLocks noChangeArrowheads="1"/>
          </p:cNvSpPr>
          <p:nvPr/>
        </p:nvSpPr>
        <p:spPr bwMode="auto">
          <a:xfrm>
            <a:off x="128588" y="3800475"/>
            <a:ext cx="1500187" cy="360363"/>
          </a:xfrm>
          <a:prstGeom prst="wedgeRectCallout">
            <a:avLst>
              <a:gd name="adj1" fmla="val -32116"/>
              <a:gd name="adj2" fmla="val 200662"/>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ja-JP" altLang="en-US" sz="900">
                <a:solidFill>
                  <a:schemeClr val="hlink"/>
                </a:solidFill>
                <a:ea typeface="HG丸ｺﾞｼｯｸM-PRO" panose="020F0600000000000000" pitchFamily="50" charset="-128"/>
              </a:rPr>
              <a:t>２</a:t>
            </a:r>
            <a:r>
              <a:rPr lang="en-US" altLang="ja-JP" sz="900">
                <a:solidFill>
                  <a:schemeClr val="hlink"/>
                </a:solidFill>
                <a:ea typeface="HG丸ｺﾞｼｯｸM-PRO" panose="020F0600000000000000" pitchFamily="50" charset="-128"/>
              </a:rPr>
              <a:t>.</a:t>
            </a:r>
            <a:r>
              <a:rPr lang="ja-JP" altLang="en-US" sz="900">
                <a:solidFill>
                  <a:schemeClr val="hlink"/>
                </a:solidFill>
                <a:ea typeface="HG丸ｺﾞｼｯｸM-PRO" panose="020F0600000000000000" pitchFamily="50" charset="-128"/>
              </a:rPr>
              <a:t>２で決定した重要業務</a:t>
            </a:r>
            <a:r>
              <a:rPr lang="ja-JP" altLang="en-US" sz="900">
                <a:solidFill>
                  <a:srgbClr val="003300"/>
                </a:solidFill>
                <a:ea typeface="HG丸ｺﾞｼｯｸM-PRO" panose="020F0600000000000000" pitchFamily="50" charset="-128"/>
              </a:rPr>
              <a:t>を記入してください。</a:t>
            </a:r>
          </a:p>
        </p:txBody>
      </p:sp>
      <p:sp>
        <p:nvSpPr>
          <p:cNvPr id="122916" name="AutoShape 2084"/>
          <p:cNvSpPr>
            <a:spLocks noChangeArrowheads="1"/>
          </p:cNvSpPr>
          <p:nvPr/>
        </p:nvSpPr>
        <p:spPr bwMode="auto">
          <a:xfrm>
            <a:off x="763588" y="4303713"/>
            <a:ext cx="2159000" cy="504825"/>
          </a:xfrm>
          <a:prstGeom prst="wedgeRectCallout">
            <a:avLst>
              <a:gd name="adj1" fmla="val 59116"/>
              <a:gd name="adj2" fmla="val -161634"/>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ja-JP" altLang="en-US" sz="900">
                <a:solidFill>
                  <a:srgbClr val="003300"/>
                </a:solidFill>
                <a:ea typeface="HG丸ｺﾞｼｯｸM-PRO" panose="020F0600000000000000" pitchFamily="50" charset="-128"/>
              </a:rPr>
              <a:t>重要な</a:t>
            </a:r>
            <a:r>
              <a:rPr lang="ja-JP" altLang="en-US" sz="900">
                <a:solidFill>
                  <a:srgbClr val="003300"/>
                </a:solidFill>
                <a:latin typeface="HG丸ｺﾞｼｯｸM-PRO" panose="020F0600000000000000" pitchFamily="50" charset="-128"/>
                <a:ea typeface="HG丸ｺﾞｼｯｸM-PRO" panose="020F0600000000000000" pitchFamily="50" charset="-128"/>
              </a:rPr>
              <a:t>経営資源毎に、</a:t>
            </a:r>
            <a:r>
              <a:rPr lang="ja-JP" altLang="en-US" sz="900">
                <a:solidFill>
                  <a:schemeClr val="hlink"/>
                </a:solidFill>
                <a:latin typeface="HG丸ｺﾞｼｯｸM-PRO" panose="020F0600000000000000" pitchFamily="50" charset="-128"/>
                <a:ea typeface="HG丸ｺﾞｼｯｸM-PRO" panose="020F0600000000000000" pitchFamily="50" charset="-128"/>
              </a:rPr>
              <a:t>「２</a:t>
            </a:r>
            <a:r>
              <a:rPr lang="en-US" altLang="ja-JP" sz="900">
                <a:solidFill>
                  <a:schemeClr val="hlink"/>
                </a:solidFill>
                <a:latin typeface="HG丸ｺﾞｼｯｸM-PRO" panose="020F0600000000000000" pitchFamily="50" charset="-128"/>
                <a:ea typeface="HG丸ｺﾞｼｯｸM-PRO" panose="020F0600000000000000" pitchFamily="50" charset="-128"/>
              </a:rPr>
              <a:t>.</a:t>
            </a:r>
            <a:r>
              <a:rPr lang="ja-JP" altLang="en-US" sz="900">
                <a:solidFill>
                  <a:schemeClr val="hlink"/>
                </a:solidFill>
                <a:latin typeface="HG丸ｺﾞｼｯｸM-PRO" panose="020F0600000000000000" pitchFamily="50" charset="-128"/>
                <a:ea typeface="HG丸ｺﾞｼｯｸM-PRO" panose="020F0600000000000000" pitchFamily="50" charset="-128"/>
              </a:rPr>
              <a:t>３重要業務が受ける被害の想定」</a:t>
            </a:r>
            <a:r>
              <a:rPr lang="ja-JP" altLang="en-US" sz="900">
                <a:solidFill>
                  <a:srgbClr val="003300"/>
                </a:solidFill>
                <a:latin typeface="HG丸ｺﾞｼｯｸM-PRO" panose="020F0600000000000000" pitchFamily="50" charset="-128"/>
                <a:ea typeface="HG丸ｺﾞｼｯｸM-PRO" panose="020F0600000000000000" pitchFamily="50" charset="-128"/>
              </a:rPr>
              <a:t>を参考に、各設問に答えてください。</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3" name="Text Box 3"/>
          <p:cNvSpPr txBox="1">
            <a:spLocks noChangeArrowheads="1"/>
          </p:cNvSpPr>
          <p:nvPr/>
        </p:nvSpPr>
        <p:spPr bwMode="auto">
          <a:xfrm>
            <a:off x="3367088" y="9631363"/>
            <a:ext cx="265112"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rPr>
              <a:t>5</a:t>
            </a:r>
          </a:p>
        </p:txBody>
      </p:sp>
      <p:graphicFrame>
        <p:nvGraphicFramePr>
          <p:cNvPr id="127998" name="Group 3070"/>
          <p:cNvGraphicFramePr>
            <a:graphicFrameLocks noGrp="1"/>
          </p:cNvGraphicFramePr>
          <p:nvPr/>
        </p:nvGraphicFramePr>
        <p:xfrm>
          <a:off x="476250" y="1928813"/>
          <a:ext cx="6265863" cy="7777162"/>
        </p:xfrm>
        <a:graphic>
          <a:graphicData uri="http://schemas.openxmlformats.org/drawingml/2006/table">
            <a:tbl>
              <a:tblPr/>
              <a:tblGrid>
                <a:gridCol w="1081088">
                  <a:extLst>
                    <a:ext uri="{9D8B030D-6E8A-4147-A177-3AD203B41FA5}">
                      <a16:colId xmlns:a16="http://schemas.microsoft.com/office/drawing/2014/main" val="3092690177"/>
                    </a:ext>
                  </a:extLst>
                </a:gridCol>
                <a:gridCol w="2592387">
                  <a:extLst>
                    <a:ext uri="{9D8B030D-6E8A-4147-A177-3AD203B41FA5}">
                      <a16:colId xmlns:a16="http://schemas.microsoft.com/office/drawing/2014/main" val="1069146164"/>
                    </a:ext>
                  </a:extLst>
                </a:gridCol>
                <a:gridCol w="642938">
                  <a:extLst>
                    <a:ext uri="{9D8B030D-6E8A-4147-A177-3AD203B41FA5}">
                      <a16:colId xmlns:a16="http://schemas.microsoft.com/office/drawing/2014/main" val="1615723209"/>
                    </a:ext>
                  </a:extLst>
                </a:gridCol>
                <a:gridCol w="612775">
                  <a:extLst>
                    <a:ext uri="{9D8B030D-6E8A-4147-A177-3AD203B41FA5}">
                      <a16:colId xmlns:a16="http://schemas.microsoft.com/office/drawing/2014/main" val="677177314"/>
                    </a:ext>
                  </a:extLst>
                </a:gridCol>
                <a:gridCol w="576262">
                  <a:extLst>
                    <a:ext uri="{9D8B030D-6E8A-4147-A177-3AD203B41FA5}">
                      <a16:colId xmlns:a16="http://schemas.microsoft.com/office/drawing/2014/main" val="2623394235"/>
                    </a:ext>
                  </a:extLst>
                </a:gridCol>
                <a:gridCol w="760413">
                  <a:extLst>
                    <a:ext uri="{9D8B030D-6E8A-4147-A177-3AD203B41FA5}">
                      <a16:colId xmlns:a16="http://schemas.microsoft.com/office/drawing/2014/main" val="2281329638"/>
                    </a:ext>
                  </a:extLst>
                </a:gridCol>
              </a:tblGrid>
              <a:tr h="177800">
                <a:tc grid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ＢＣＰ対応</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grid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対応策の実施計画</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row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実施済</a:t>
                      </a:r>
                    </a:p>
                    <a:p>
                      <a:pPr marL="0" marR="0" lvl="0" indent="0" algn="ctr" defTabSz="1279525"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対応策</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対応のため整備・使用する様式</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2488122328"/>
                  </a:ext>
                </a:extLst>
              </a:tr>
              <a:tr h="217488">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項目</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対応策</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短　期</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長　期</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96155546"/>
                  </a:ext>
                </a:extLst>
              </a:tr>
              <a:tr h="381000">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安否確認手段、ルールの整備</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安否確認手段、ルールを決定し、従業員携帯カードに取りまとめ、従業員に周知徹底する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様式④</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58838008"/>
                  </a:ext>
                </a:extLst>
              </a:tr>
              <a:tr h="255588">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連絡・指示手段の整備</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携帯電話メーリングリストなどによる連絡・指示手段を整備する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様式④</a:t>
                      </a:r>
                      <a:endParaRPr kumimoji="1" lang="ja-JP" altLang="en-US"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34239613"/>
                  </a:ext>
                </a:extLst>
              </a:tr>
              <a:tr h="357188">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避難経路の確保</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安全な避難誘導を可能とするための避難経路図（防災マップ）を作成する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様式②</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88973327"/>
                  </a:ext>
                </a:extLst>
              </a:tr>
              <a:tr h="357188">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応援要請の検討</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商店街の近隣店舗や関連取引先など、応援要請を検討する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様式①</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43159641"/>
                  </a:ext>
                </a:extLst>
              </a:tr>
              <a:tr h="323850">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02677950"/>
                  </a:ext>
                </a:extLst>
              </a:tr>
              <a:tr h="330200">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店舗の耐震診断</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耐震診断による店舗の耐震性を把握する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58689593"/>
                  </a:ext>
                </a:extLst>
              </a:tr>
              <a:tr h="254000">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店舗の耐震化</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（耐震性が不足する場合）耐震補強を実施する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25028200"/>
                  </a:ext>
                </a:extLst>
              </a:tr>
              <a:tr h="334963">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設備の固定</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未固定の設備を床面へ固定する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44307047"/>
                  </a:ext>
                </a:extLst>
              </a:tr>
              <a:tr h="35877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設備点検・調整</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緊急時に設備業者をすぐに手配できるよう事前に話し合っておく</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rgbClr val="FF0000"/>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様式①</a:t>
                      </a:r>
                      <a:endParaRPr kumimoji="1" lang="ja-JP" altLang="en-US"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9188464"/>
                  </a:ext>
                </a:extLst>
              </a:tr>
              <a:tr h="254000">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連絡手段の確保</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取引先の担当の携帯電話番号をあらかじめ聞いておく（携帯電話の充電器も準備する）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様式①</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71276221"/>
                  </a:ext>
                </a:extLst>
              </a:tr>
              <a:tr h="341313">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12985128"/>
                  </a:ext>
                </a:extLst>
              </a:tr>
              <a:tr h="336550">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79767684"/>
                  </a:ext>
                </a:extLst>
              </a:tr>
              <a:tr h="35877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データ・書類の保管</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重要なデータや書類は、耐火金庫に保管する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82909699"/>
                  </a:ext>
                </a:extLst>
              </a:tr>
              <a:tr h="254000">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バックアップの実施</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重要業務に必要なデータ類については定期的にバックアップする（手段、時期を明確に）</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48649066"/>
                  </a:ext>
                </a:extLst>
              </a:tr>
              <a:tr h="328613">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04328049"/>
                  </a:ext>
                </a:extLst>
              </a:tr>
              <a:tr h="357188">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運転資金の把握</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pattFill prst="pct5">
                      <a:fgClr>
                        <a:srgbClr val="000000"/>
                      </a:fgClr>
                      <a:bgClr>
                        <a:schemeClr val="bg1"/>
                      </a:bgClr>
                    </a:patt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重要業務が停止した際にも必要な支出を整理し、運転資金を把握する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pattFill prst="pct5">
                      <a:fgClr>
                        <a:srgbClr val="000000"/>
                      </a:fgClr>
                      <a:bgClr>
                        <a:schemeClr val="bg1"/>
                      </a:bgClr>
                    </a:patt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pattFill prst="pct5">
                      <a:fgClr>
                        <a:srgbClr val="000000"/>
                      </a:fgClr>
                      <a:bgClr>
                        <a:schemeClr val="bg1"/>
                      </a:bgClr>
                    </a:patt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pattFill prst="pct5">
                      <a:fgClr>
                        <a:srgbClr val="000000"/>
                      </a:fgClr>
                      <a:bgClr>
                        <a:schemeClr val="bg1"/>
                      </a:bgClr>
                    </a:patt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pattFill prst="pct5">
                      <a:fgClr>
                        <a:srgbClr val="000000"/>
                      </a:fgClr>
                      <a:bgClr>
                        <a:schemeClr val="bg1"/>
                      </a:bgClr>
                    </a:patt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pattFill prst="pct5">
                      <a:fgClr>
                        <a:srgbClr val="000000"/>
                      </a:fgClr>
                      <a:bgClr>
                        <a:schemeClr val="bg1"/>
                      </a:bgClr>
                    </a:pattFill>
                  </a:tcPr>
                </a:tc>
                <a:extLst>
                  <a:ext uri="{0D108BD9-81ED-4DB2-BD59-A6C34878D82A}">
                    <a16:rowId xmlns:a16="http://schemas.microsoft.com/office/drawing/2014/main" val="1598647765"/>
                  </a:ext>
                </a:extLst>
              </a:tr>
              <a:tr h="255588">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操業停止の影響検討</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pattFill prst="pct5">
                      <a:fgClr>
                        <a:srgbClr val="000000"/>
                      </a:fgClr>
                      <a:bgClr>
                        <a:schemeClr val="bg1"/>
                      </a:bgClr>
                    </a:patt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収入が“ゼロ”となった場合に手元資金で対応可能であるか整理する（概ね月商１カ月分）</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pattFill prst="pct5">
                      <a:fgClr>
                        <a:srgbClr val="000000"/>
                      </a:fgClr>
                      <a:bgClr>
                        <a:schemeClr val="bg1"/>
                      </a:bgClr>
                    </a:patt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pattFill prst="pct5">
                      <a:fgClr>
                        <a:srgbClr val="000000"/>
                      </a:fgClr>
                      <a:bgClr>
                        <a:schemeClr val="bg1"/>
                      </a:bgClr>
                    </a:patt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pattFill prst="pct5">
                      <a:fgClr>
                        <a:srgbClr val="000000"/>
                      </a:fgClr>
                      <a:bgClr>
                        <a:schemeClr val="bg1"/>
                      </a:bgClr>
                    </a:patt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pattFill prst="pct5">
                      <a:fgClr>
                        <a:srgbClr val="000000"/>
                      </a:fgClr>
                      <a:bgClr>
                        <a:schemeClr val="bg1"/>
                      </a:bgClr>
                    </a:patt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pattFill prst="pct5">
                      <a:fgClr>
                        <a:srgbClr val="000000"/>
                      </a:fgClr>
                      <a:bgClr>
                        <a:schemeClr val="bg1"/>
                      </a:bgClr>
                    </a:pattFill>
                  </a:tcPr>
                </a:tc>
                <a:extLst>
                  <a:ext uri="{0D108BD9-81ED-4DB2-BD59-A6C34878D82A}">
                    <a16:rowId xmlns:a16="http://schemas.microsoft.com/office/drawing/2014/main" val="4018332375"/>
                  </a:ext>
                </a:extLst>
              </a:tr>
              <a:tr h="319088">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資金の調達</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公的融資制度の事前調査や、商工会議所や取引金融機関と緊急時の資金繰りに関して事前協議</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様式①</a:t>
                      </a:r>
                      <a:endParaRPr kumimoji="1" lang="ja-JP" altLang="en-US"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51334592"/>
                  </a:ext>
                </a:extLst>
              </a:tr>
              <a:tr h="29527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86152609"/>
                  </a:ext>
                </a:extLst>
              </a:tr>
              <a:tr h="33972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FF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FF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70243690"/>
                  </a:ext>
                </a:extLst>
              </a:tr>
              <a:tr h="350838">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FF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FF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9176936"/>
                  </a:ext>
                </a:extLst>
              </a:tr>
            </a:tbl>
          </a:graphicData>
        </a:graphic>
      </p:graphicFrame>
      <p:sp>
        <p:nvSpPr>
          <p:cNvPr id="121079" name="Text Box 1271"/>
          <p:cNvSpPr txBox="1">
            <a:spLocks noChangeArrowheads="1"/>
          </p:cNvSpPr>
          <p:nvPr/>
        </p:nvSpPr>
        <p:spPr bwMode="auto">
          <a:xfrm>
            <a:off x="3367088" y="9631363"/>
            <a:ext cx="265112"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rPr>
              <a:t>5</a:t>
            </a:r>
          </a:p>
        </p:txBody>
      </p:sp>
      <p:sp>
        <p:nvSpPr>
          <p:cNvPr id="121642" name="Text Box 1834"/>
          <p:cNvSpPr txBox="1">
            <a:spLocks noChangeArrowheads="1"/>
          </p:cNvSpPr>
          <p:nvPr/>
        </p:nvSpPr>
        <p:spPr bwMode="auto">
          <a:xfrm>
            <a:off x="2781300" y="1127125"/>
            <a:ext cx="4076700" cy="50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900">
                <a:solidFill>
                  <a:schemeClr val="accent2"/>
                </a:solidFill>
                <a:latin typeface="HG丸ｺﾞｼｯｸM-PRO" panose="020F0600000000000000" pitchFamily="50" charset="-128"/>
                <a:ea typeface="HG丸ｺﾞｼｯｸM-PRO" panose="020F0600000000000000" pitchFamily="50" charset="-128"/>
              </a:rPr>
              <a:t>近隣店舗や取引先と連携して対応することも視野に入れ、対応策を検討してください。</a:t>
            </a:r>
            <a:r>
              <a:rPr lang="ja-JP" altLang="en-US" sz="900">
                <a:solidFill>
                  <a:srgbClr val="333399"/>
                </a:solidFill>
                <a:latin typeface="HG丸ｺﾞｼｯｸM-PRO" panose="020F0600000000000000" pitchFamily="50" charset="-128"/>
                <a:ea typeface="HG丸ｺﾞｼｯｸM-PRO" panose="020F0600000000000000" pitchFamily="50" charset="-128"/>
              </a:rPr>
              <a:t>具体的な事例については、「ＢＣＰ取組み事例集」 （</a:t>
            </a:r>
            <a:r>
              <a:rPr lang="en-US" altLang="ja-JP" sz="900">
                <a:solidFill>
                  <a:srgbClr val="333399"/>
                </a:solidFill>
                <a:latin typeface="HG丸ｺﾞｼｯｸM-PRO" panose="020F0600000000000000" pitchFamily="50" charset="-128"/>
                <a:ea typeface="HG丸ｺﾞｼｯｸM-PRO" panose="020F0600000000000000" pitchFamily="50" charset="-128"/>
              </a:rPr>
              <a:t>Ⅲ</a:t>
            </a:r>
            <a:r>
              <a:rPr lang="ja-JP" altLang="en-US" sz="900">
                <a:solidFill>
                  <a:srgbClr val="333399"/>
                </a:solidFill>
                <a:latin typeface="HG丸ｺﾞｼｯｸM-PRO" panose="020F0600000000000000" pitchFamily="50" charset="-128"/>
                <a:ea typeface="HG丸ｺﾞｼｯｸM-PRO" panose="020F0600000000000000" pitchFamily="50" charset="-128"/>
              </a:rPr>
              <a:t>．ＢＣＰ取組みの連携事例・アイデア集）をご覧ください。</a:t>
            </a:r>
          </a:p>
        </p:txBody>
      </p:sp>
      <p:grpSp>
        <p:nvGrpSpPr>
          <p:cNvPr id="121647" name="Group 1839"/>
          <p:cNvGrpSpPr>
            <a:grpSpLocks/>
          </p:cNvGrpSpPr>
          <p:nvPr/>
        </p:nvGrpSpPr>
        <p:grpSpPr bwMode="auto">
          <a:xfrm>
            <a:off x="692150" y="1198563"/>
            <a:ext cx="2132013" cy="314325"/>
            <a:chOff x="436" y="422"/>
            <a:chExt cx="1343" cy="198"/>
          </a:xfrm>
        </p:grpSpPr>
        <p:sp>
          <p:nvSpPr>
            <p:cNvPr id="121643" name="AutoShape 1835"/>
            <p:cNvSpPr>
              <a:spLocks noChangeArrowheads="1"/>
            </p:cNvSpPr>
            <p:nvPr/>
          </p:nvSpPr>
          <p:spPr bwMode="auto">
            <a:xfrm>
              <a:off x="436" y="422"/>
              <a:ext cx="1343" cy="198"/>
            </a:xfrm>
            <a:prstGeom prst="roundRect">
              <a:avLst>
                <a:gd name="adj" fmla="val 16667"/>
              </a:avLst>
            </a:prstGeom>
            <a:solidFill>
              <a:schemeClr val="bg1"/>
            </a:solidFill>
            <a:ln w="19050">
              <a:solidFill>
                <a:schemeClr val="accent2"/>
              </a:solidFill>
              <a:round/>
              <a:headEnd/>
              <a:tailEnd/>
            </a:ln>
            <a:effectLst>
              <a:outerShdw dist="17961" dir="2700000" algn="ctr" rotWithShape="0">
                <a:schemeClr val="bg2"/>
              </a:outerShdw>
            </a:effectLst>
          </p:spPr>
          <p:txBody>
            <a:bodyPr>
              <a:spAutoFit/>
            </a:bodyPr>
            <a:lstStyle/>
            <a:p>
              <a:r>
                <a:rPr lang="ja-JP" altLang="en-US" sz="1200" b="1">
                  <a:solidFill>
                    <a:schemeClr val="accent2"/>
                  </a:solidFill>
                  <a:ea typeface="HGS創英角ﾎﾟｯﾌﾟ体" panose="040B0A00000000000000" pitchFamily="50" charset="-128"/>
                </a:rPr>
                <a:t>商店街で連携しよう！</a:t>
              </a:r>
            </a:p>
          </p:txBody>
        </p:sp>
        <p:pic>
          <p:nvPicPr>
            <p:cNvPr id="121644" name="Picture 1836" descr="j030543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18" y="444"/>
              <a:ext cx="188" cy="150"/>
            </a:xfrm>
            <a:prstGeom prst="rect">
              <a:avLst/>
            </a:prstGeom>
            <a:noFill/>
            <a:extLst>
              <a:ext uri="{909E8E84-426E-40DD-AFC4-6F175D3DCCD1}">
                <a14:hiddenFill xmlns:a14="http://schemas.microsoft.com/office/drawing/2010/main">
                  <a:solidFill>
                    <a:srgbClr val="FFFFFF"/>
                  </a:solidFill>
                </a14:hiddenFill>
              </a:ext>
            </a:extLst>
          </p:spPr>
        </p:pic>
      </p:grpSp>
      <p:sp>
        <p:nvSpPr>
          <p:cNvPr id="121675" name="AutoShape 1867"/>
          <p:cNvSpPr>
            <a:spLocks noChangeArrowheads="1"/>
          </p:cNvSpPr>
          <p:nvPr/>
        </p:nvSpPr>
        <p:spPr bwMode="auto">
          <a:xfrm>
            <a:off x="476250" y="9024938"/>
            <a:ext cx="6245225" cy="608012"/>
          </a:xfrm>
          <a:prstGeom prst="roundRect">
            <a:avLst>
              <a:gd name="adj" fmla="val 16667"/>
            </a:avLst>
          </a:prstGeom>
          <a:solidFill>
            <a:srgbClr val="CCFF66"/>
          </a:solidFill>
          <a:ln w="6350">
            <a:solidFill>
              <a:srgbClr val="00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1676" name="Line 1868"/>
          <p:cNvSpPr>
            <a:spLocks noChangeShapeType="1"/>
          </p:cNvSpPr>
          <p:nvPr/>
        </p:nvSpPr>
        <p:spPr bwMode="auto">
          <a:xfrm>
            <a:off x="566738" y="9105900"/>
            <a:ext cx="215900" cy="0"/>
          </a:xfrm>
          <a:prstGeom prst="line">
            <a:avLst/>
          </a:prstGeom>
          <a:noFill/>
          <a:ln w="28575" cap="rnd">
            <a:solidFill>
              <a:srgbClr val="0033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121677" name="Text Box 1869"/>
          <p:cNvSpPr txBox="1">
            <a:spLocks noChangeArrowheads="1"/>
          </p:cNvSpPr>
          <p:nvPr/>
        </p:nvSpPr>
        <p:spPr bwMode="auto">
          <a:xfrm>
            <a:off x="744538" y="8986838"/>
            <a:ext cx="5976937" cy="6381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ja-JP" altLang="en-US" sz="900">
                <a:solidFill>
                  <a:srgbClr val="003300"/>
                </a:solidFill>
                <a:ea typeface="HG丸ｺﾞｼｯｸM-PRO" panose="020F0600000000000000" pitchFamily="50" charset="-128"/>
              </a:rPr>
              <a:t>ここまでで、あなたのお店のＢＣＰとして、災害が起こる前に実施すべき対応策が整理できました。ぜひ計画的に、ここに挙げた対応策を実施してください。</a:t>
            </a:r>
          </a:p>
          <a:p>
            <a:r>
              <a:rPr lang="ja-JP" altLang="en-US" sz="900">
                <a:solidFill>
                  <a:srgbClr val="003300"/>
                </a:solidFill>
                <a:ea typeface="HG丸ｺﾞｼｯｸM-PRO" panose="020F0600000000000000" pitchFamily="50" charset="-128"/>
              </a:rPr>
              <a:t>次の「３</a:t>
            </a:r>
            <a:r>
              <a:rPr lang="en-US" altLang="ja-JP" sz="900">
                <a:solidFill>
                  <a:srgbClr val="003300"/>
                </a:solidFill>
                <a:ea typeface="HG丸ｺﾞｼｯｸM-PRO" panose="020F0600000000000000" pitchFamily="50" charset="-128"/>
              </a:rPr>
              <a:t>.</a:t>
            </a:r>
            <a:r>
              <a:rPr lang="ja-JP" altLang="en-US" sz="900">
                <a:solidFill>
                  <a:srgbClr val="003300"/>
                </a:solidFill>
                <a:ea typeface="HG丸ｺﾞｼｯｸM-PRO" panose="020F0600000000000000" pitchFamily="50" charset="-128"/>
              </a:rPr>
              <a:t>　事業継続のために」では、災害発生後にどのように対応するのかを整理し、中心となる担当責任者とその役割を明確にします。特に、人命の安全確保に必要な対応策については、より具体的に決定します。</a:t>
            </a:r>
          </a:p>
        </p:txBody>
      </p:sp>
      <p:sp>
        <p:nvSpPr>
          <p:cNvPr id="121800" name="Text Box 1992"/>
          <p:cNvSpPr txBox="1">
            <a:spLocks noChangeArrowheads="1"/>
          </p:cNvSpPr>
          <p:nvPr/>
        </p:nvSpPr>
        <p:spPr bwMode="auto">
          <a:xfrm>
            <a:off x="1527175" y="1589088"/>
            <a:ext cx="39179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400">
                <a:ea typeface="HG丸ｺﾞｼｯｸM-PRO" panose="020F0600000000000000" pitchFamily="50" charset="-128"/>
              </a:rPr>
              <a:t>復旧目標を達成するための対応策の検討・実施</a:t>
            </a:r>
          </a:p>
        </p:txBody>
      </p:sp>
      <p:sp>
        <p:nvSpPr>
          <p:cNvPr id="121801" name="Oval 1993"/>
          <p:cNvSpPr>
            <a:spLocks noChangeArrowheads="1"/>
          </p:cNvSpPr>
          <p:nvPr/>
        </p:nvSpPr>
        <p:spPr bwMode="auto">
          <a:xfrm>
            <a:off x="476250" y="1604963"/>
            <a:ext cx="1008063" cy="287337"/>
          </a:xfrm>
          <a:prstGeom prst="ellipse">
            <a:avLst/>
          </a:prstGeom>
          <a:gradFill rotWithShape="1">
            <a:gsLst>
              <a:gs pos="0">
                <a:srgbClr val="DDDDDD">
                  <a:gamma/>
                  <a:tint val="0"/>
                  <a:invGamma/>
                </a:srgbClr>
              </a:gs>
              <a:gs pos="100000">
                <a:srgbClr val="DDDDDD"/>
              </a:gs>
            </a:gsLst>
            <a:path path="shape">
              <a:fillToRect l="50000" t="50000" r="50000" b="50000"/>
            </a:path>
          </a:gra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1802" name="Text Box 1994"/>
          <p:cNvSpPr txBox="1">
            <a:spLocks noChangeArrowheads="1"/>
          </p:cNvSpPr>
          <p:nvPr/>
        </p:nvSpPr>
        <p:spPr bwMode="auto">
          <a:xfrm>
            <a:off x="561975" y="1592263"/>
            <a:ext cx="82232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b="1"/>
              <a:t>STEP2</a:t>
            </a:r>
          </a:p>
        </p:txBody>
      </p:sp>
      <p:sp>
        <p:nvSpPr>
          <p:cNvPr id="121816" name="AutoShape 2008"/>
          <p:cNvSpPr>
            <a:spLocks noChangeArrowheads="1"/>
          </p:cNvSpPr>
          <p:nvPr/>
        </p:nvSpPr>
        <p:spPr bwMode="auto">
          <a:xfrm flipH="1">
            <a:off x="4605338" y="63500"/>
            <a:ext cx="1042987"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ja-JP" altLang="ja-JP" sz="1000">
              <a:solidFill>
                <a:schemeClr val="bg2"/>
              </a:solidFill>
              <a:ea typeface="HG丸ｺﾞｼｯｸM-PRO" panose="020F0600000000000000" pitchFamily="50" charset="-128"/>
            </a:endParaRPr>
          </a:p>
        </p:txBody>
      </p:sp>
      <p:sp>
        <p:nvSpPr>
          <p:cNvPr id="121817" name="Text Box 2009"/>
          <p:cNvSpPr txBox="1">
            <a:spLocks noChangeArrowheads="1"/>
          </p:cNvSpPr>
          <p:nvPr/>
        </p:nvSpPr>
        <p:spPr bwMode="auto">
          <a:xfrm>
            <a:off x="4797425" y="57150"/>
            <a:ext cx="815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000">
                <a:solidFill>
                  <a:schemeClr val="bg2"/>
                </a:solidFill>
                <a:ea typeface="HG丸ｺﾞｼｯｸM-PRO" panose="020F0600000000000000" pitchFamily="50" charset="-128"/>
              </a:rPr>
              <a:t>ギャップを</a:t>
            </a:r>
          </a:p>
          <a:p>
            <a:pPr algn="ctr"/>
            <a:r>
              <a:rPr lang="ja-JP" altLang="en-US" sz="1000">
                <a:solidFill>
                  <a:schemeClr val="bg2"/>
                </a:solidFill>
                <a:ea typeface="HG丸ｺﾞｼｯｸM-PRO" panose="020F0600000000000000" pitchFamily="50" charset="-128"/>
              </a:rPr>
              <a:t>把握する！</a:t>
            </a:r>
          </a:p>
        </p:txBody>
      </p:sp>
      <p:sp>
        <p:nvSpPr>
          <p:cNvPr id="121818" name="AutoShape 2010"/>
          <p:cNvSpPr>
            <a:spLocks noChangeArrowheads="1"/>
          </p:cNvSpPr>
          <p:nvPr/>
        </p:nvSpPr>
        <p:spPr bwMode="auto">
          <a:xfrm flipH="1">
            <a:off x="5627688" y="60325"/>
            <a:ext cx="1042987" cy="387350"/>
          </a:xfrm>
          <a:prstGeom prst="flowChartOnlineStorage">
            <a:avLst/>
          </a:prstGeom>
          <a:solidFill>
            <a:srgbClr val="CCECFF"/>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1819" name="AutoShape 2011"/>
          <p:cNvSpPr>
            <a:spLocks noChangeArrowheads="1"/>
          </p:cNvSpPr>
          <p:nvPr/>
        </p:nvSpPr>
        <p:spPr bwMode="auto">
          <a:xfrm flipH="1">
            <a:off x="3573463" y="60325"/>
            <a:ext cx="1052512"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1820" name="Text Box 2012"/>
          <p:cNvSpPr txBox="1">
            <a:spLocks noChangeArrowheads="1"/>
          </p:cNvSpPr>
          <p:nvPr/>
        </p:nvSpPr>
        <p:spPr bwMode="auto">
          <a:xfrm>
            <a:off x="3894138" y="57150"/>
            <a:ext cx="688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1000">
                <a:solidFill>
                  <a:schemeClr val="bg2"/>
                </a:solidFill>
                <a:ea typeface="HG丸ｺﾞｼｯｸM-PRO" panose="020F0600000000000000" pitchFamily="50" charset="-128"/>
              </a:rPr>
              <a:t>目標を</a:t>
            </a:r>
          </a:p>
          <a:p>
            <a:r>
              <a:rPr lang="ja-JP" altLang="en-US" sz="1000">
                <a:solidFill>
                  <a:schemeClr val="bg2"/>
                </a:solidFill>
                <a:ea typeface="HG丸ｺﾞｼｯｸM-PRO" panose="020F0600000000000000" pitchFamily="50" charset="-128"/>
              </a:rPr>
              <a:t>たてる！</a:t>
            </a:r>
          </a:p>
        </p:txBody>
      </p:sp>
      <p:sp>
        <p:nvSpPr>
          <p:cNvPr id="121821" name="Text Box 2013"/>
          <p:cNvSpPr txBox="1">
            <a:spLocks noChangeArrowheads="1"/>
          </p:cNvSpPr>
          <p:nvPr/>
        </p:nvSpPr>
        <p:spPr bwMode="auto">
          <a:xfrm>
            <a:off x="5781675" y="57150"/>
            <a:ext cx="815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000">
                <a:solidFill>
                  <a:schemeClr val="accent2"/>
                </a:solidFill>
                <a:ea typeface="HG丸ｺﾞｼｯｸM-PRO" panose="020F0600000000000000" pitchFamily="50" charset="-128"/>
              </a:rPr>
              <a:t>ギャップを</a:t>
            </a:r>
          </a:p>
          <a:p>
            <a:pPr algn="ctr"/>
            <a:r>
              <a:rPr lang="ja-JP" altLang="en-US" sz="1000">
                <a:solidFill>
                  <a:schemeClr val="accent2"/>
                </a:solidFill>
                <a:ea typeface="HG丸ｺﾞｼｯｸM-PRO" panose="020F0600000000000000" pitchFamily="50" charset="-128"/>
              </a:rPr>
              <a:t>埋める！</a:t>
            </a:r>
          </a:p>
        </p:txBody>
      </p:sp>
      <p:sp>
        <p:nvSpPr>
          <p:cNvPr id="121822" name="Text Box 2014"/>
          <p:cNvSpPr txBox="1">
            <a:spLocks noChangeArrowheads="1"/>
          </p:cNvSpPr>
          <p:nvPr/>
        </p:nvSpPr>
        <p:spPr bwMode="auto">
          <a:xfrm>
            <a:off x="261938" y="704850"/>
            <a:ext cx="61912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7800" indent="-1778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000" i="1">
                <a:solidFill>
                  <a:schemeClr val="hlink"/>
                </a:solidFill>
                <a:latin typeface="HG丸ｺﾞｼｯｸM-PRO" panose="020F0600000000000000" pitchFamily="50" charset="-128"/>
                <a:ea typeface="HG丸ｺﾞｼｯｸM-PRO" panose="020F0600000000000000" pitchFamily="50" charset="-128"/>
              </a:rPr>
              <a:t>・ ＳＴＥＰ</a:t>
            </a:r>
            <a:r>
              <a:rPr lang="en-US" altLang="ja-JP" sz="1000" i="1">
                <a:solidFill>
                  <a:schemeClr val="hlink"/>
                </a:solidFill>
                <a:latin typeface="HG丸ｺﾞｼｯｸM-PRO" panose="020F0600000000000000" pitchFamily="50" charset="-128"/>
                <a:ea typeface="HG丸ｺﾞｼｯｸM-PRO" panose="020F0600000000000000" pitchFamily="50" charset="-128"/>
              </a:rPr>
              <a:t>1</a:t>
            </a:r>
            <a:r>
              <a:rPr lang="ja-JP" altLang="en-US" sz="1000" i="1">
                <a:solidFill>
                  <a:schemeClr val="hlink"/>
                </a:solidFill>
                <a:latin typeface="HG丸ｺﾞｼｯｸM-PRO" panose="020F0600000000000000" pitchFamily="50" charset="-128"/>
                <a:ea typeface="HG丸ｺﾞｼｯｸM-PRO" panose="020F0600000000000000" pitchFamily="50" charset="-128"/>
              </a:rPr>
              <a:t>で洗い出した経営資源のうち、地震への備えができていない項目について、どのような対策を実施するのかを検討してください。</a:t>
            </a:r>
          </a:p>
        </p:txBody>
      </p:sp>
      <p:graphicFrame>
        <p:nvGraphicFramePr>
          <p:cNvPr id="127879" name="Group 2951"/>
          <p:cNvGraphicFramePr>
            <a:graphicFrameLocks noGrp="1"/>
          </p:cNvGraphicFramePr>
          <p:nvPr>
            <p:ph/>
          </p:nvPr>
        </p:nvGraphicFramePr>
        <p:xfrm>
          <a:off x="184150" y="2419350"/>
          <a:ext cx="215900" cy="7275513"/>
        </p:xfrm>
        <a:graphic>
          <a:graphicData uri="http://schemas.openxmlformats.org/drawingml/2006/table">
            <a:tbl>
              <a:tblPr/>
              <a:tblGrid>
                <a:gridCol w="215900">
                  <a:extLst>
                    <a:ext uri="{9D8B030D-6E8A-4147-A177-3AD203B41FA5}">
                      <a16:colId xmlns:a16="http://schemas.microsoft.com/office/drawing/2014/main" val="596675495"/>
                    </a:ext>
                  </a:extLst>
                </a:gridCol>
              </a:tblGrid>
              <a:tr h="1798638">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ja-JP" altLang="en-US" sz="800" b="0" i="0" u="none" strike="noStrike" cap="none" normalizeH="0" baseline="0" smtClean="0">
                          <a:ln>
                            <a:noFill/>
                          </a:ln>
                          <a:solidFill>
                            <a:srgbClr val="3333FF"/>
                          </a:solidFill>
                          <a:effectLst/>
                          <a:latin typeface="ＭＳ Ｐゴシック" panose="020B0600070205080204" pitchFamily="50" charset="-128"/>
                          <a:ea typeface="HG丸ｺﾞｼｯｸM-PRO" panose="020F0600000000000000" pitchFamily="50" charset="-128"/>
                        </a:rPr>
                        <a:t>ヒト</a:t>
                      </a:r>
                    </a:p>
                  </a:txBody>
                  <a:tcPr marL="90000" marR="90000" marT="46800" marB="46800" vert="eaVert"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48267340"/>
                  </a:ext>
                </a:extLst>
              </a:tr>
              <a:tr h="235267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ja-JP" altLang="en-US" sz="800" b="0"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rPr>
                        <a:t>モノ</a:t>
                      </a:r>
                    </a:p>
                  </a:txBody>
                  <a:tcPr marL="90000" marR="90000" marT="46800" marB="46800" vert="eaVert"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98029329"/>
                  </a:ext>
                </a:extLst>
              </a:tr>
              <a:tr h="1054100">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ja-JP" altLang="en-US" sz="800" b="0"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rPr>
                        <a:t>データ</a:t>
                      </a:r>
                    </a:p>
                  </a:txBody>
                  <a:tcPr marL="90000" marR="90000" marT="46800" marB="46800" vert="eaVert"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52466242"/>
                  </a:ext>
                </a:extLst>
              </a:tr>
              <a:tr h="139382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ja-JP" altLang="en-US" sz="800" b="0"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rPr>
                        <a:t>カネ</a:t>
                      </a:r>
                    </a:p>
                  </a:txBody>
                  <a:tcPr marL="90000" marR="90000" marT="46800" marB="46800" vert="eaVert"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48698485"/>
                  </a:ext>
                </a:extLst>
              </a:tr>
              <a:tr h="67627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smtClean="0">
                          <a:ln>
                            <a:noFill/>
                          </a:ln>
                          <a:solidFill>
                            <a:srgbClr val="3333FF"/>
                          </a:solidFill>
                          <a:effectLst/>
                          <a:latin typeface="Arial" panose="020B0604020202020204" pitchFamily="34" charset="0"/>
                          <a:ea typeface="HG丸ｺﾞｼｯｸM-PRO" panose="020F0600000000000000" pitchFamily="50" charset="-128"/>
                        </a:rPr>
                        <a:t>その他</a:t>
                      </a:r>
                    </a:p>
                  </a:txBody>
                  <a:tcPr marL="90000" marR="90000" marT="46800" marB="46800" vert="eaVert"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66252779"/>
                  </a:ext>
                </a:extLst>
              </a:tr>
            </a:tbl>
          </a:graphicData>
        </a:graphic>
      </p:graphicFrame>
      <p:sp>
        <p:nvSpPr>
          <p:cNvPr id="126976" name="AutoShape 2048"/>
          <p:cNvSpPr>
            <a:spLocks noChangeArrowheads="1"/>
          </p:cNvSpPr>
          <p:nvPr/>
        </p:nvSpPr>
        <p:spPr bwMode="auto">
          <a:xfrm>
            <a:off x="3979863" y="4186238"/>
            <a:ext cx="2651125" cy="360362"/>
          </a:xfrm>
          <a:prstGeom prst="wedgeRectCallout">
            <a:avLst>
              <a:gd name="adj1" fmla="val -40778"/>
              <a:gd name="adj2" fmla="val 82157"/>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r>
              <a:rPr lang="ja-JP" altLang="en-US" sz="900">
                <a:solidFill>
                  <a:srgbClr val="003300"/>
                </a:solidFill>
                <a:ea typeface="HG丸ｺﾞｼｯｸM-PRO" panose="020F0600000000000000" pitchFamily="50" charset="-128"/>
              </a:rPr>
              <a:t>ＳＴＥＰ１で「いいえ」とした経営資源については、対応策の実施を検討してください。</a:t>
            </a:r>
          </a:p>
        </p:txBody>
      </p:sp>
      <p:sp>
        <p:nvSpPr>
          <p:cNvPr id="126977" name="AutoShape 2049"/>
          <p:cNvSpPr>
            <a:spLocks noChangeArrowheads="1"/>
          </p:cNvSpPr>
          <p:nvPr/>
        </p:nvSpPr>
        <p:spPr bwMode="auto">
          <a:xfrm>
            <a:off x="4652963" y="5834063"/>
            <a:ext cx="1393825" cy="631825"/>
          </a:xfrm>
          <a:prstGeom prst="wedgeRectCallout">
            <a:avLst>
              <a:gd name="adj1" fmla="val 23347"/>
              <a:gd name="adj2" fmla="val -118343"/>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r>
              <a:rPr lang="ja-JP" altLang="en-US" sz="900">
                <a:solidFill>
                  <a:srgbClr val="003300"/>
                </a:solidFill>
                <a:ea typeface="HG丸ｺﾞｼｯｸM-PRO" panose="020F0600000000000000" pitchFamily="50" charset="-128"/>
              </a:rPr>
              <a:t>実施した項目について、その都度チェックし、進捗状況を確認してください。</a:t>
            </a:r>
          </a:p>
        </p:txBody>
      </p:sp>
      <p:sp>
        <p:nvSpPr>
          <p:cNvPr id="126978" name="AutoShape 2050"/>
          <p:cNvSpPr>
            <a:spLocks noChangeArrowheads="1"/>
          </p:cNvSpPr>
          <p:nvPr/>
        </p:nvSpPr>
        <p:spPr bwMode="auto">
          <a:xfrm>
            <a:off x="4606925" y="2936875"/>
            <a:ext cx="1511300" cy="904875"/>
          </a:xfrm>
          <a:prstGeom prst="wedgeRectCallout">
            <a:avLst>
              <a:gd name="adj1" fmla="val -37708"/>
              <a:gd name="adj2" fmla="val -118069"/>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r>
              <a:rPr lang="ja-JP" altLang="en-US" sz="900">
                <a:solidFill>
                  <a:srgbClr val="003300"/>
                </a:solidFill>
                <a:ea typeface="HG丸ｺﾞｼｯｸM-PRO" panose="020F0600000000000000" pitchFamily="50" charset="-128"/>
              </a:rPr>
              <a:t>経営資源の重要度、財務状況、施設・設備の更新時期などを考慮し、短期的に実施するのか長期的に実施するのかを、検討してください。</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019" name="Group 643"/>
          <p:cNvGraphicFramePr>
            <a:graphicFrameLocks noGrp="1"/>
          </p:cNvGraphicFramePr>
          <p:nvPr/>
        </p:nvGraphicFramePr>
        <p:xfrm>
          <a:off x="260350" y="1784350"/>
          <a:ext cx="6192838" cy="7388225"/>
        </p:xfrm>
        <a:graphic>
          <a:graphicData uri="http://schemas.openxmlformats.org/drawingml/2006/table">
            <a:tbl>
              <a:tblPr/>
              <a:tblGrid>
                <a:gridCol w="1250950">
                  <a:extLst>
                    <a:ext uri="{9D8B030D-6E8A-4147-A177-3AD203B41FA5}">
                      <a16:colId xmlns:a16="http://schemas.microsoft.com/office/drawing/2014/main" val="2247830385"/>
                    </a:ext>
                  </a:extLst>
                </a:gridCol>
                <a:gridCol w="1054100">
                  <a:extLst>
                    <a:ext uri="{9D8B030D-6E8A-4147-A177-3AD203B41FA5}">
                      <a16:colId xmlns:a16="http://schemas.microsoft.com/office/drawing/2014/main" val="1956874553"/>
                    </a:ext>
                  </a:extLst>
                </a:gridCol>
                <a:gridCol w="2159000">
                  <a:extLst>
                    <a:ext uri="{9D8B030D-6E8A-4147-A177-3AD203B41FA5}">
                      <a16:colId xmlns:a16="http://schemas.microsoft.com/office/drawing/2014/main" val="1800071926"/>
                    </a:ext>
                  </a:extLst>
                </a:gridCol>
                <a:gridCol w="863600">
                  <a:extLst>
                    <a:ext uri="{9D8B030D-6E8A-4147-A177-3AD203B41FA5}">
                      <a16:colId xmlns:a16="http://schemas.microsoft.com/office/drawing/2014/main" val="1584570956"/>
                    </a:ext>
                  </a:extLst>
                </a:gridCol>
                <a:gridCol w="865188">
                  <a:extLst>
                    <a:ext uri="{9D8B030D-6E8A-4147-A177-3AD203B41FA5}">
                      <a16:colId xmlns:a16="http://schemas.microsoft.com/office/drawing/2014/main" val="684632840"/>
                    </a:ext>
                  </a:extLst>
                </a:gridCol>
              </a:tblGrid>
              <a:tr h="144463">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対応区分</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ＢＣＰ対応</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行動内容例</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担当責任者</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extLst>
                  <a:ext uri="{0D108BD9-81ED-4DB2-BD59-A6C34878D82A}">
                    <a16:rowId xmlns:a16="http://schemas.microsoft.com/office/drawing/2014/main" val="3531676034"/>
                  </a:ext>
                </a:extLst>
              </a:tr>
              <a:tr h="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（主）</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（副）</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2185445941"/>
                  </a:ext>
                </a:extLst>
              </a:tr>
              <a:tr h="6604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全期間</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（事前～復旧）</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統括</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marL="85725" indent="-857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重要な判断、指揮命令、統括</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愛勝　太郎</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愛勝　花子</a:t>
                      </a:r>
                    </a:p>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または</a:t>
                      </a:r>
                    </a:p>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愛勝　一郎</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20636381"/>
                  </a:ext>
                </a:extLst>
              </a:tr>
              <a:tr h="187325">
                <a:tc gridSpan="5">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Char char="•"/>
                        <a:tabLst/>
                      </a:pPr>
                      <a:endParaRPr kumimoji="1" lang="ja-JP" altLang="ja-JP" sz="5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cap="flat">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7784373"/>
                  </a:ext>
                </a:extLst>
              </a:tr>
              <a:tr h="215900">
                <a:tc row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避難</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marL="85725" indent="-857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避難計画に基づく避難の実施</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愛勝　太郎</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愛勝　花子</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24947274"/>
                  </a:ext>
                </a:extLst>
              </a:tr>
              <a:tr h="72390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救援活動</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二次災害防止</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安否確認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marL="85725" indent="-857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防災備蓄品を用いた救援活動</a:t>
                      </a:r>
                    </a:p>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二次災害防止対応</a:t>
                      </a:r>
                    </a:p>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ルールに従い従業員および家族の安否確認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愛勝　花子</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愛勝　一郎</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90321100"/>
                  </a:ext>
                </a:extLst>
              </a:tr>
              <a:tr h="195263">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marL="88900" indent="-88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8900" marR="0" lvl="0" indent="-88900" algn="l" defTabSz="914400" rtl="0" eaLnBrk="1" fontAlgn="base" latinLnBrk="0" hangingPunct="1">
                        <a:lnSpc>
                          <a:spcPct val="100000"/>
                        </a:lnSpc>
                        <a:spcBef>
                          <a:spcPct val="20000"/>
                        </a:spcBef>
                        <a:spcAft>
                          <a:spcPct val="0"/>
                        </a:spcAft>
                        <a:buClrTx/>
                        <a:buSzTx/>
                        <a:buFontTx/>
                        <a:buChar char="•"/>
                        <a:tabLst/>
                      </a:pPr>
                      <a:endParaRPr kumimoji="1" lang="ja-JP"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cap="flat">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endParaRPr kumimoji="1" lang="ja-JP" altLang="ja-JP" sz="1000" b="0"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cap="flat">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endParaRPr kumimoji="1" lang="ja-JP" altLang="ja-JP" sz="1000" b="0"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cap="flat">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34056676"/>
                  </a:ext>
                </a:extLst>
              </a:tr>
              <a:tr h="661988">
                <a:tc row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地域貢献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marL="85725" indent="-857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初期消火など周辺地域の安全確保に協力</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愛勝　花子</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愛勝　一郎</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39185974"/>
                  </a:ext>
                </a:extLst>
              </a:tr>
              <a:tr h="66040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被災状況</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把握</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marL="88900" indent="-88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8900" marR="0" lvl="0" indent="-88900"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店舗、設備、電話などの被害状況の確認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愛勝　太郎</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愛勝　一郎</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12306372"/>
                  </a:ext>
                </a:extLst>
              </a:tr>
              <a:tr h="19685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Char char="•"/>
                        <a:tabLst/>
                      </a:pPr>
                      <a:endParaRPr kumimoji="1" lang="ja-JP"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cap="flat">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endParaRPr kumimoji="1" lang="ja-JP" altLang="ja-JP" sz="1000" b="0"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cap="flat">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endParaRPr kumimoji="1" lang="ja-JP" altLang="ja-JP" sz="1000" b="0"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cap="flat">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28578220"/>
                  </a:ext>
                </a:extLst>
              </a:tr>
              <a:tr h="1069975">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対外的な情報</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発信および</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情報共有</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marL="85725" indent="-857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自店・顧客の被災状況の収集</a:t>
                      </a:r>
                    </a:p>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周辺のインフラの被災状況把握</a:t>
                      </a:r>
                    </a:p>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組合事務所へ自店の状況報告</a:t>
                      </a:r>
                    </a:p>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自店の稼働状況の連絡</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愛勝　一郎</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愛勝　二湖</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65034975"/>
                  </a:ext>
                </a:extLst>
              </a:tr>
              <a:tr h="163513">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marL="88900" indent="-88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8900" marR="0" lvl="0" indent="-88900" algn="l" defTabSz="914400" rtl="0" eaLnBrk="1" fontAlgn="base" latinLnBrk="0" hangingPunct="1">
                        <a:lnSpc>
                          <a:spcPct val="100000"/>
                        </a:lnSpc>
                        <a:spcBef>
                          <a:spcPct val="20000"/>
                        </a:spcBef>
                        <a:spcAft>
                          <a:spcPct val="0"/>
                        </a:spcAft>
                        <a:buClrTx/>
                        <a:buSzTx/>
                        <a:buFontTx/>
                        <a:buChar char="•"/>
                        <a:tabLst/>
                      </a:pPr>
                      <a:endParaRPr kumimoji="1" lang="ja-JP"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cap="flat">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endParaRPr kumimoji="1" lang="ja-JP" altLang="ja-JP" sz="1000" b="0"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cap="flat">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endParaRPr kumimoji="1" lang="ja-JP" altLang="ja-JP" sz="1000" b="0"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cap="flat">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46842291"/>
                  </a:ext>
                </a:extLst>
              </a:tr>
              <a:tr h="614363">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共助・地域貢献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marL="88900" indent="-88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8900" marR="0" lvl="0" indent="-88900"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周辺地域の被災建物の片付け作業などに協力し復旧活動に貢献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愛勝　一郎</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愛勝　太郎</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66829451"/>
                  </a:ext>
                </a:extLst>
              </a:tr>
              <a:tr h="15240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Char char="•"/>
                        <a:tabLst/>
                      </a:pPr>
                      <a:endParaRPr kumimoji="1" lang="ja-JP"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cap="flat">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endParaRPr kumimoji="1" lang="ja-JP" altLang="ja-JP" sz="1000" b="0"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cap="flat">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endParaRPr kumimoji="1" lang="ja-JP" altLang="ja-JP" sz="1000" b="0"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cap="flat">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5692145"/>
                  </a:ext>
                </a:extLst>
              </a:tr>
              <a:tr h="9334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cap="fla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対外的な情報</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発信および</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情報共有</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marL="85725" indent="-857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営業の再開</a:t>
                      </a:r>
                    </a:p>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各種関係者への連絡・調整</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愛勝　太郎</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愛勝　一郎</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5555838"/>
                  </a:ext>
                </a:extLst>
              </a:tr>
            </a:tbl>
          </a:graphicData>
        </a:graphic>
      </p:graphicFrame>
      <p:sp>
        <p:nvSpPr>
          <p:cNvPr id="101379" name="Text Box 3"/>
          <p:cNvSpPr txBox="1">
            <a:spLocks noChangeArrowheads="1"/>
          </p:cNvSpPr>
          <p:nvPr/>
        </p:nvSpPr>
        <p:spPr bwMode="auto">
          <a:xfrm>
            <a:off x="333375" y="661988"/>
            <a:ext cx="6191250" cy="1217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000">
                <a:solidFill>
                  <a:schemeClr val="bg2"/>
                </a:solidFill>
                <a:latin typeface="HG丸ｺﾞｼｯｸM-PRO" panose="020F0600000000000000" pitchFamily="50" charset="-128"/>
                <a:ea typeface="HG丸ｺﾞｼｯｸM-PRO" panose="020F0600000000000000" pitchFamily="50" charset="-128"/>
              </a:rPr>
              <a:t>　災害が発生した時、事業継続のために実施する対応とその担当責任者を整理します。</a:t>
            </a:r>
          </a:p>
          <a:p>
            <a:endParaRPr lang="ja-JP" altLang="en-US" sz="1000">
              <a:solidFill>
                <a:schemeClr val="bg2"/>
              </a:solidFill>
              <a:latin typeface="HG丸ｺﾞｼｯｸM-PRO" panose="020F0600000000000000" pitchFamily="50" charset="-128"/>
              <a:ea typeface="HG丸ｺﾞｼｯｸM-PRO" panose="020F0600000000000000" pitchFamily="50" charset="-128"/>
            </a:endParaRPr>
          </a:p>
          <a:p>
            <a:endParaRPr lang="ja-JP" altLang="en-US" sz="1400">
              <a:ea typeface="HG丸ｺﾞｼｯｸM-PRO" panose="020F0600000000000000" pitchFamily="50" charset="-128"/>
            </a:endParaRPr>
          </a:p>
          <a:p>
            <a:endParaRPr lang="ja-JP" altLang="en-US" sz="1400">
              <a:ea typeface="HG丸ｺﾞｼｯｸM-PRO" panose="020F0600000000000000" pitchFamily="50" charset="-128"/>
            </a:endParaRPr>
          </a:p>
          <a:p>
            <a:r>
              <a:rPr lang="ja-JP" altLang="en-US" sz="1400">
                <a:ea typeface="HG丸ｺﾞｼｯｸM-PRO" panose="020F0600000000000000" pitchFamily="50" charset="-128"/>
              </a:rPr>
              <a:t>（１）ＢＣＰ対応と体制</a:t>
            </a:r>
            <a:endParaRPr lang="ja-JP" altLang="en-US" sz="1400">
              <a:solidFill>
                <a:srgbClr val="FF9933"/>
              </a:solidFill>
              <a:latin typeface="HG丸ｺﾞｼｯｸM-PRO" panose="020F0600000000000000" pitchFamily="50" charset="-128"/>
              <a:ea typeface="HG丸ｺﾞｼｯｸM-PRO" panose="020F0600000000000000" pitchFamily="50" charset="-128"/>
            </a:endParaRPr>
          </a:p>
          <a:p>
            <a:endParaRPr lang="en-US" altLang="ja-JP" sz="1200">
              <a:solidFill>
                <a:srgbClr val="FF9933"/>
              </a:solidFill>
              <a:latin typeface="HG丸ｺﾞｼｯｸM-PRO" panose="020F0600000000000000" pitchFamily="50" charset="-128"/>
              <a:ea typeface="HG丸ｺﾞｼｯｸM-PRO" panose="020F0600000000000000" pitchFamily="50" charset="-128"/>
            </a:endParaRPr>
          </a:p>
        </p:txBody>
      </p:sp>
      <p:sp>
        <p:nvSpPr>
          <p:cNvPr id="101471" name="Text Box 95"/>
          <p:cNvSpPr txBox="1">
            <a:spLocks noChangeArrowheads="1"/>
          </p:cNvSpPr>
          <p:nvPr/>
        </p:nvSpPr>
        <p:spPr bwMode="auto">
          <a:xfrm>
            <a:off x="3367088" y="9653588"/>
            <a:ext cx="265112"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rPr>
              <a:t>6</a:t>
            </a:r>
          </a:p>
        </p:txBody>
      </p:sp>
      <p:sp>
        <p:nvSpPr>
          <p:cNvPr id="101634" name="AutoShape 258"/>
          <p:cNvSpPr>
            <a:spLocks noChangeArrowheads="1"/>
          </p:cNvSpPr>
          <p:nvPr/>
        </p:nvSpPr>
        <p:spPr bwMode="auto">
          <a:xfrm>
            <a:off x="4652963" y="1208088"/>
            <a:ext cx="2060575" cy="431800"/>
          </a:xfrm>
          <a:prstGeom prst="wedgeRectCallout">
            <a:avLst>
              <a:gd name="adj1" fmla="val 20185"/>
              <a:gd name="adj2" fmla="val 140810"/>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r>
              <a:rPr lang="ja-JP" altLang="en-US" sz="900">
                <a:solidFill>
                  <a:srgbClr val="003300"/>
                </a:solidFill>
                <a:ea typeface="HG丸ｺﾞｼｯｸM-PRO" panose="020F0600000000000000" pitchFamily="50" charset="-128"/>
              </a:rPr>
              <a:t>担当責任者が不在の場合もありますので、副担当も決めておきましょう。</a:t>
            </a:r>
          </a:p>
        </p:txBody>
      </p:sp>
      <p:sp>
        <p:nvSpPr>
          <p:cNvPr id="101635" name="AutoShape 259"/>
          <p:cNvSpPr>
            <a:spLocks noChangeArrowheads="1"/>
          </p:cNvSpPr>
          <p:nvPr/>
        </p:nvSpPr>
        <p:spPr bwMode="auto">
          <a:xfrm>
            <a:off x="4365625" y="9058275"/>
            <a:ext cx="1727200" cy="431800"/>
          </a:xfrm>
          <a:prstGeom prst="wedgeRectCallout">
            <a:avLst>
              <a:gd name="adj1" fmla="val 45954"/>
              <a:gd name="adj2" fmla="val -103310"/>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r>
              <a:rPr lang="ja-JP" altLang="en-US" sz="900">
                <a:solidFill>
                  <a:srgbClr val="003300"/>
                </a:solidFill>
                <a:ea typeface="HG丸ｺﾞｼｯｸM-PRO" panose="020F0600000000000000" pitchFamily="50" charset="-128"/>
              </a:rPr>
              <a:t>ここで決めた担当責任者は、従業員全員に周知しましょう。</a:t>
            </a:r>
          </a:p>
        </p:txBody>
      </p:sp>
      <p:sp>
        <p:nvSpPr>
          <p:cNvPr id="101835" name="Text Box 459"/>
          <p:cNvSpPr txBox="1">
            <a:spLocks noChangeArrowheads="1"/>
          </p:cNvSpPr>
          <p:nvPr/>
        </p:nvSpPr>
        <p:spPr bwMode="auto">
          <a:xfrm>
            <a:off x="44450" y="57150"/>
            <a:ext cx="30241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2000">
                <a:latin typeface="HG丸ｺﾞｼｯｸM-PRO" panose="020F0600000000000000" pitchFamily="50" charset="-128"/>
                <a:ea typeface="HG丸ｺﾞｼｯｸM-PRO" panose="020F0600000000000000" pitchFamily="50" charset="-128"/>
              </a:rPr>
              <a:t>３．事業継続のために</a:t>
            </a:r>
          </a:p>
        </p:txBody>
      </p:sp>
      <p:sp>
        <p:nvSpPr>
          <p:cNvPr id="101848" name="AutoShape 472"/>
          <p:cNvSpPr>
            <a:spLocks noChangeArrowheads="1"/>
          </p:cNvSpPr>
          <p:nvPr/>
        </p:nvSpPr>
        <p:spPr bwMode="auto">
          <a:xfrm>
            <a:off x="3500438" y="4197350"/>
            <a:ext cx="198437" cy="215900"/>
          </a:xfrm>
          <a:prstGeom prst="downArrow">
            <a:avLst>
              <a:gd name="adj1" fmla="val 47204"/>
              <a:gd name="adj2" fmla="val 57599"/>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01873" name="AutoShape 497"/>
          <p:cNvSpPr>
            <a:spLocks noChangeArrowheads="1"/>
          </p:cNvSpPr>
          <p:nvPr/>
        </p:nvSpPr>
        <p:spPr bwMode="auto">
          <a:xfrm>
            <a:off x="3500438" y="5781675"/>
            <a:ext cx="198437" cy="215900"/>
          </a:xfrm>
          <a:prstGeom prst="downArrow">
            <a:avLst>
              <a:gd name="adj1" fmla="val 47204"/>
              <a:gd name="adj2" fmla="val 57599"/>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01898" name="AutoShape 522"/>
          <p:cNvSpPr>
            <a:spLocks noChangeArrowheads="1"/>
          </p:cNvSpPr>
          <p:nvPr/>
        </p:nvSpPr>
        <p:spPr bwMode="auto">
          <a:xfrm>
            <a:off x="3500438" y="7099300"/>
            <a:ext cx="198437" cy="215900"/>
          </a:xfrm>
          <a:prstGeom prst="downArrow">
            <a:avLst>
              <a:gd name="adj1" fmla="val 47204"/>
              <a:gd name="adj2" fmla="val 57599"/>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01923" name="AutoShape 547"/>
          <p:cNvSpPr>
            <a:spLocks noChangeArrowheads="1"/>
          </p:cNvSpPr>
          <p:nvPr/>
        </p:nvSpPr>
        <p:spPr bwMode="auto">
          <a:xfrm>
            <a:off x="3500438" y="7977188"/>
            <a:ext cx="198437" cy="215900"/>
          </a:xfrm>
          <a:prstGeom prst="downArrow">
            <a:avLst>
              <a:gd name="adj1" fmla="val 47204"/>
              <a:gd name="adj2" fmla="val 57599"/>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01940" name="Oval 564"/>
          <p:cNvSpPr>
            <a:spLocks noChangeArrowheads="1"/>
          </p:cNvSpPr>
          <p:nvPr/>
        </p:nvSpPr>
        <p:spPr bwMode="auto">
          <a:xfrm>
            <a:off x="333375" y="8528050"/>
            <a:ext cx="863600" cy="504825"/>
          </a:xfrm>
          <a:prstGeom prst="ellipse">
            <a:avLst/>
          </a:prstGeom>
          <a:solidFill>
            <a:srgbClr val="DDDDDD"/>
          </a:solidFill>
          <a:ln>
            <a:noFill/>
          </a:ln>
          <a:effectLst/>
          <a:extLst>
            <a:ext uri="{91240B29-F687-4F45-9708-019B960494DF}">
              <a14:hiddenLine xmlns:a14="http://schemas.microsoft.com/office/drawing/2010/main" w="2857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01941" name="AutoShape 565"/>
          <p:cNvSpPr>
            <a:spLocks noChangeArrowheads="1"/>
          </p:cNvSpPr>
          <p:nvPr/>
        </p:nvSpPr>
        <p:spPr bwMode="auto">
          <a:xfrm rot="237933">
            <a:off x="195263" y="3157538"/>
            <a:ext cx="1169987" cy="528637"/>
          </a:xfrm>
          <a:prstGeom prst="irregularSeal2">
            <a:avLst/>
          </a:prstGeom>
          <a:solidFill>
            <a:srgbClr val="DDDDDD"/>
          </a:solidFill>
          <a:ln>
            <a:noFill/>
          </a:ln>
          <a:effectLst/>
          <a:extLst>
            <a:ext uri="{91240B29-F687-4F45-9708-019B960494DF}">
              <a14:hiddenLine xmlns:a14="http://schemas.microsoft.com/office/drawing/2010/main" w="28575">
                <a:solidFill>
                  <a:srgbClr val="808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01942" name="Text Box 566"/>
          <p:cNvSpPr txBox="1">
            <a:spLocks noChangeArrowheads="1"/>
          </p:cNvSpPr>
          <p:nvPr/>
        </p:nvSpPr>
        <p:spPr bwMode="auto">
          <a:xfrm>
            <a:off x="188913" y="3184525"/>
            <a:ext cx="1152525" cy="45720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ja-JP" altLang="en-US" sz="1200" b="1">
                <a:latin typeface="HG丸ｺﾞｼｯｸM-PRO" panose="020F0600000000000000" pitchFamily="50" charset="-128"/>
                <a:ea typeface="HG丸ｺﾞｼｯｸM-PRO" panose="020F0600000000000000" pitchFamily="50" charset="-128"/>
              </a:rPr>
              <a:t>（災害発生）</a:t>
            </a:r>
          </a:p>
          <a:p>
            <a:pPr algn="ctr"/>
            <a:r>
              <a:rPr lang="ja-JP" altLang="en-US" sz="1200" b="1">
                <a:latin typeface="HG丸ｺﾞｼｯｸM-PRO" panose="020F0600000000000000" pitchFamily="50" charset="-128"/>
                <a:ea typeface="HG丸ｺﾞｼｯｸM-PRO" panose="020F0600000000000000" pitchFamily="50" charset="-128"/>
              </a:rPr>
              <a:t>ＢＣＰ発動！</a:t>
            </a:r>
          </a:p>
        </p:txBody>
      </p:sp>
      <p:sp>
        <p:nvSpPr>
          <p:cNvPr id="101943" name="Text Box 567"/>
          <p:cNvSpPr txBox="1">
            <a:spLocks noChangeArrowheads="1"/>
          </p:cNvSpPr>
          <p:nvPr/>
        </p:nvSpPr>
        <p:spPr bwMode="auto">
          <a:xfrm>
            <a:off x="217488" y="8547100"/>
            <a:ext cx="1095375"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200" b="1">
                <a:ea typeface="HG丸ｺﾞｼｯｸM-PRO" panose="020F0600000000000000" pitchFamily="50" charset="-128"/>
              </a:rPr>
              <a:t>平時業務</a:t>
            </a:r>
          </a:p>
          <a:p>
            <a:pPr algn="ctr"/>
            <a:r>
              <a:rPr lang="ja-JP" altLang="en-US" sz="1200" b="1">
                <a:ea typeface="HG丸ｺﾞｼｯｸM-PRO" panose="020F0600000000000000" pitchFamily="50" charset="-128"/>
              </a:rPr>
              <a:t>（営業再開）</a:t>
            </a:r>
          </a:p>
        </p:txBody>
      </p:sp>
      <p:sp>
        <p:nvSpPr>
          <p:cNvPr id="101944" name="AutoShape 568"/>
          <p:cNvSpPr>
            <a:spLocks noChangeArrowheads="1"/>
          </p:cNvSpPr>
          <p:nvPr/>
        </p:nvSpPr>
        <p:spPr bwMode="auto">
          <a:xfrm>
            <a:off x="606425" y="3673475"/>
            <a:ext cx="301625" cy="4751388"/>
          </a:xfrm>
          <a:prstGeom prst="downArrow">
            <a:avLst>
              <a:gd name="adj1" fmla="val 51380"/>
              <a:gd name="adj2" fmla="val 162340"/>
            </a:avLst>
          </a:prstGeom>
          <a:gradFill rotWithShape="1">
            <a:gsLst>
              <a:gs pos="0">
                <a:srgbClr val="DDDDDD"/>
              </a:gs>
              <a:gs pos="100000">
                <a:srgbClr val="DDDDDD">
                  <a:gamma/>
                  <a:tint val="0"/>
                  <a:invGamma/>
                </a:srgbClr>
              </a:gs>
            </a:gsLst>
            <a:lin ang="5400000" scaled="1"/>
          </a:gradFill>
          <a:ln w="2857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01945" name="AutoShape 569"/>
          <p:cNvSpPr>
            <a:spLocks noChangeArrowheads="1"/>
          </p:cNvSpPr>
          <p:nvPr/>
        </p:nvSpPr>
        <p:spPr bwMode="auto">
          <a:xfrm>
            <a:off x="44450" y="3944938"/>
            <a:ext cx="1152525" cy="647700"/>
          </a:xfrm>
          <a:prstGeom prst="wedgeRectCallout">
            <a:avLst>
              <a:gd name="adj1" fmla="val -1931"/>
              <a:gd name="adj2" fmla="val -99755"/>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r>
              <a:rPr lang="ja-JP" altLang="en-US" sz="900">
                <a:solidFill>
                  <a:srgbClr val="003300"/>
                </a:solidFill>
                <a:latin typeface="HG丸ｺﾞｼｯｸM-PRO" panose="020F0600000000000000" pitchFamily="50" charset="-128"/>
                <a:ea typeface="HG丸ｺﾞｼｯｸM-PRO" panose="020F0600000000000000" pitchFamily="50" charset="-128"/>
              </a:rPr>
              <a:t>「震度</a:t>
            </a:r>
            <a:r>
              <a:rPr lang="en-US" altLang="ja-JP" sz="900">
                <a:solidFill>
                  <a:srgbClr val="003300"/>
                </a:solidFill>
                <a:latin typeface="HG丸ｺﾞｼｯｸM-PRO" panose="020F0600000000000000" pitchFamily="50" charset="-128"/>
                <a:ea typeface="HG丸ｺﾞｼｯｸM-PRO" panose="020F0600000000000000" pitchFamily="50" charset="-128"/>
              </a:rPr>
              <a:t>5</a:t>
            </a:r>
            <a:r>
              <a:rPr lang="ja-JP" altLang="en-US" sz="900">
                <a:solidFill>
                  <a:srgbClr val="003300"/>
                </a:solidFill>
                <a:latin typeface="HG丸ｺﾞｼｯｸM-PRO" panose="020F0600000000000000" pitchFamily="50" charset="-128"/>
                <a:ea typeface="HG丸ｺﾞｼｯｸM-PRO" panose="020F0600000000000000" pitchFamily="50" charset="-128"/>
              </a:rPr>
              <a:t>強以上で発動する」など、発動基準を決めておきましょう。</a:t>
            </a:r>
          </a:p>
        </p:txBody>
      </p:sp>
      <p:sp>
        <p:nvSpPr>
          <p:cNvPr id="101946" name="AutoShape 570"/>
          <p:cNvSpPr>
            <a:spLocks noChangeArrowheads="1"/>
          </p:cNvSpPr>
          <p:nvPr/>
        </p:nvSpPr>
        <p:spPr bwMode="auto">
          <a:xfrm rot="5400000">
            <a:off x="-447675" y="7161213"/>
            <a:ext cx="3575050" cy="215900"/>
          </a:xfrm>
          <a:prstGeom prst="homePlate">
            <a:avLst>
              <a:gd name="adj" fmla="val 143816"/>
            </a:avLst>
          </a:prstGeom>
          <a:gradFill rotWithShape="1">
            <a:gsLst>
              <a:gs pos="0">
                <a:srgbClr val="DDDDDD"/>
              </a:gs>
              <a:gs pos="100000">
                <a:srgbClr val="DDDDDD">
                  <a:gamma/>
                  <a:tint val="0"/>
                  <a:invGamma/>
                </a:srgbClr>
              </a:gs>
            </a:gsLst>
            <a:lin ang="0" scaled="1"/>
          </a:gra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p>
            <a:pPr algn="ctr"/>
            <a:r>
              <a:rPr lang="ja-JP" altLang="en-US" sz="1200">
                <a:ea typeface="HG丸ｺﾞｼｯｸM-PRO" panose="020F0600000000000000" pitchFamily="50" charset="-128"/>
              </a:rPr>
              <a:t>復旧活動</a:t>
            </a:r>
          </a:p>
        </p:txBody>
      </p:sp>
      <p:sp>
        <p:nvSpPr>
          <p:cNvPr id="101947" name="AutoShape 571"/>
          <p:cNvSpPr>
            <a:spLocks noChangeArrowheads="1"/>
          </p:cNvSpPr>
          <p:nvPr/>
        </p:nvSpPr>
        <p:spPr bwMode="auto">
          <a:xfrm rot="5400000">
            <a:off x="-74612" y="4465638"/>
            <a:ext cx="2827337" cy="217487"/>
          </a:xfrm>
          <a:prstGeom prst="homePlate">
            <a:avLst>
              <a:gd name="adj" fmla="val 112908"/>
            </a:avLst>
          </a:prstGeom>
          <a:gradFill rotWithShape="1">
            <a:gsLst>
              <a:gs pos="0">
                <a:srgbClr val="DDDDDD"/>
              </a:gs>
              <a:gs pos="100000">
                <a:srgbClr val="DDDDDD">
                  <a:gamma/>
                  <a:tint val="0"/>
                  <a:invGamma/>
                </a:srgbClr>
              </a:gs>
            </a:gsLst>
            <a:lin ang="0" scaled="1"/>
          </a:gra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p>
            <a:pPr algn="ctr"/>
            <a:r>
              <a:rPr lang="ja-JP" altLang="en-US" sz="1200">
                <a:ea typeface="HG丸ｺﾞｼｯｸM-PRO" panose="020F0600000000000000" pitchFamily="50" charset="-128"/>
              </a:rPr>
              <a:t>初動対応</a:t>
            </a:r>
          </a:p>
        </p:txBody>
      </p:sp>
      <p:sp>
        <p:nvSpPr>
          <p:cNvPr id="101953" name="Text Box 577"/>
          <p:cNvSpPr txBox="1">
            <a:spLocks noChangeArrowheads="1"/>
          </p:cNvSpPr>
          <p:nvPr/>
        </p:nvSpPr>
        <p:spPr bwMode="auto">
          <a:xfrm>
            <a:off x="404813" y="849313"/>
            <a:ext cx="630872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marL="85725" indent="-8572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1000" i="1">
                <a:solidFill>
                  <a:schemeClr val="hlink"/>
                </a:solidFill>
                <a:ea typeface="HG丸ｺﾞｼｯｸM-PRO" panose="020F0600000000000000" pitchFamily="50" charset="-128"/>
              </a:rPr>
              <a:t>※</a:t>
            </a:r>
            <a:r>
              <a:rPr lang="ja-JP" altLang="en-US" sz="1000" i="1">
                <a:solidFill>
                  <a:schemeClr val="hlink"/>
                </a:solidFill>
                <a:ea typeface="HG丸ｺﾞｼｯｸM-PRO" panose="020F0600000000000000" pitchFamily="50" charset="-128"/>
              </a:rPr>
              <a:t>東海地震に関する情報（観測・注意・予知情報）が発表された場合には、警戒宣言やあらかじめ決められている市町村の防災計画等に従って、適切な行動をしてください。</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525" name="Group 125"/>
          <p:cNvGraphicFramePr>
            <a:graphicFrameLocks noGrp="1"/>
          </p:cNvGraphicFramePr>
          <p:nvPr/>
        </p:nvGraphicFramePr>
        <p:xfrm>
          <a:off x="584200" y="1827213"/>
          <a:ext cx="5832475" cy="1676400"/>
        </p:xfrm>
        <a:graphic>
          <a:graphicData uri="http://schemas.openxmlformats.org/drawingml/2006/table">
            <a:tbl>
              <a:tblPr/>
              <a:tblGrid>
                <a:gridCol w="1150938">
                  <a:extLst>
                    <a:ext uri="{9D8B030D-6E8A-4147-A177-3AD203B41FA5}">
                      <a16:colId xmlns:a16="http://schemas.microsoft.com/office/drawing/2014/main" val="3047249730"/>
                    </a:ext>
                  </a:extLst>
                </a:gridCol>
                <a:gridCol w="4681537">
                  <a:extLst>
                    <a:ext uri="{9D8B030D-6E8A-4147-A177-3AD203B41FA5}">
                      <a16:colId xmlns:a16="http://schemas.microsoft.com/office/drawing/2014/main" val="1467209724"/>
                    </a:ext>
                  </a:extLst>
                </a:gridCol>
              </a:tblGrid>
              <a:tr h="7937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安否確認手段</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携帯メールによる確認⇒災害伝言ダイヤル（</a:t>
                      </a:r>
                      <a:r>
                        <a:rPr kumimoji="1" lang="en-US" altLang="ja-JP"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171</a:t>
                      </a:r>
                      <a:r>
                        <a:rPr kumimoji="1" lang="ja-JP" altLang="en-US"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）の順で確認</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44227958"/>
                  </a:ext>
                </a:extLst>
              </a:tr>
              <a:tr h="8826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安否確認</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実施基準</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・愛知県内で「震度５強」以上の地震が発生した時</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・その他店長が必要と判断した場合</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53869981"/>
                  </a:ext>
                </a:extLst>
              </a:tr>
            </a:tbl>
          </a:graphicData>
        </a:graphic>
      </p:graphicFrame>
      <p:graphicFrame>
        <p:nvGraphicFramePr>
          <p:cNvPr id="102550" name="Group 150"/>
          <p:cNvGraphicFramePr>
            <a:graphicFrameLocks noGrp="1"/>
          </p:cNvGraphicFramePr>
          <p:nvPr/>
        </p:nvGraphicFramePr>
        <p:xfrm>
          <a:off x="549275" y="7402513"/>
          <a:ext cx="5832475" cy="1782762"/>
        </p:xfrm>
        <a:graphic>
          <a:graphicData uri="http://schemas.openxmlformats.org/drawingml/2006/table">
            <a:tbl>
              <a:tblPr/>
              <a:tblGrid>
                <a:gridCol w="2089150">
                  <a:extLst>
                    <a:ext uri="{9D8B030D-6E8A-4147-A177-3AD203B41FA5}">
                      <a16:colId xmlns:a16="http://schemas.microsoft.com/office/drawing/2014/main" val="3043996952"/>
                    </a:ext>
                  </a:extLst>
                </a:gridCol>
                <a:gridCol w="3743325">
                  <a:extLst>
                    <a:ext uri="{9D8B030D-6E8A-4147-A177-3AD203B41FA5}">
                      <a16:colId xmlns:a16="http://schemas.microsoft.com/office/drawing/2014/main" val="2126660563"/>
                    </a:ext>
                  </a:extLst>
                </a:gridCol>
              </a:tblGrid>
              <a:tr h="3048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項　目</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具体的な対応策</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3795778532"/>
                  </a:ext>
                </a:extLst>
              </a:tr>
              <a:tr h="4143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共同防災訓練への参加</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（平時）</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平時において周辺地域と共同で防災訓練を実施する。</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5946560"/>
                  </a:ext>
                </a:extLst>
              </a:tr>
              <a:tr h="49371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片付け</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（発災から数日間）</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周辺での被災建物の片付け等の活動に協力し、周辺地域の復旧活動に貢献する。</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15748921"/>
                  </a:ext>
                </a:extLst>
              </a:tr>
              <a:tr h="47466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商品在庫の提供</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（発災から数日間）</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食料品や日用品などの在庫商品の一部を提供する。</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（金銭は☆☆商店街ネットワークより補助）</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9874213"/>
                  </a:ext>
                </a:extLst>
              </a:tr>
            </a:tbl>
          </a:graphicData>
        </a:graphic>
      </p:graphicFrame>
      <p:graphicFrame>
        <p:nvGraphicFramePr>
          <p:cNvPr id="102548" name="Group 148"/>
          <p:cNvGraphicFramePr>
            <a:graphicFrameLocks noGrp="1"/>
          </p:cNvGraphicFramePr>
          <p:nvPr/>
        </p:nvGraphicFramePr>
        <p:xfrm>
          <a:off x="549275" y="4881563"/>
          <a:ext cx="5832475" cy="1249362"/>
        </p:xfrm>
        <a:graphic>
          <a:graphicData uri="http://schemas.openxmlformats.org/drawingml/2006/table">
            <a:tbl>
              <a:tblPr/>
              <a:tblGrid>
                <a:gridCol w="2089150">
                  <a:extLst>
                    <a:ext uri="{9D8B030D-6E8A-4147-A177-3AD203B41FA5}">
                      <a16:colId xmlns:a16="http://schemas.microsoft.com/office/drawing/2014/main" val="2933287592"/>
                    </a:ext>
                  </a:extLst>
                </a:gridCol>
                <a:gridCol w="3743325">
                  <a:extLst>
                    <a:ext uri="{9D8B030D-6E8A-4147-A177-3AD203B41FA5}">
                      <a16:colId xmlns:a16="http://schemas.microsoft.com/office/drawing/2014/main" val="4174534844"/>
                    </a:ext>
                  </a:extLst>
                </a:gridCol>
              </a:tblGrid>
              <a:tr h="28098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チェックすべき箇所・項目</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具体的な対応策</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421802458"/>
                  </a:ext>
                </a:extLst>
              </a:tr>
              <a:tr h="49371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ガスコンロ</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（初期消火活動）</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担当責任者の指示の下、状況をすぐに確認し、状況報告を行う。必要に応じて初期消火などの対応を行う。</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73738257"/>
                  </a:ext>
                </a:extLst>
              </a:tr>
              <a:tr h="47466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1" i="0" u="none" strike="noStrike" cap="none" normalizeH="0" baseline="0" smtClean="0">
                        <a:ln>
                          <a:noFill/>
                        </a:ln>
                        <a:solidFill>
                          <a:srgbClr val="FF0000"/>
                        </a:solidFill>
                        <a:effectLst/>
                        <a:latin typeface="Arial" panose="020B0604020202020204" pitchFamily="34" charset="0"/>
                        <a:ea typeface="ＭＳ Ｐゴシック" panose="020B0600070205080204" pitchFamily="50" charset="-128"/>
                      </a:endParaRP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1" i="0" u="none" strike="noStrike" cap="none" normalizeH="0" baseline="0" smtClean="0">
                        <a:ln>
                          <a:noFill/>
                        </a:ln>
                        <a:solidFill>
                          <a:srgbClr val="FF0000"/>
                        </a:solidFill>
                        <a:effectLst/>
                        <a:latin typeface="Arial" panose="020B0604020202020204" pitchFamily="34" charset="0"/>
                        <a:ea typeface="ＭＳ Ｐゴシック" panose="020B0600070205080204" pitchFamily="50" charset="-128"/>
                      </a:endParaRP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71318802"/>
                  </a:ext>
                </a:extLst>
              </a:tr>
            </a:tbl>
          </a:graphicData>
        </a:graphic>
      </p:graphicFrame>
      <p:sp>
        <p:nvSpPr>
          <p:cNvPr id="102430" name="Text Box 30"/>
          <p:cNvSpPr txBox="1">
            <a:spLocks noChangeArrowheads="1"/>
          </p:cNvSpPr>
          <p:nvPr/>
        </p:nvSpPr>
        <p:spPr bwMode="auto">
          <a:xfrm>
            <a:off x="404813" y="4297363"/>
            <a:ext cx="611981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400">
                <a:ea typeface="HG丸ｺﾞｼｯｸM-PRO" panose="020F0600000000000000" pitchFamily="50" charset="-128"/>
              </a:rPr>
              <a:t>－二次災害防止－</a:t>
            </a:r>
            <a:endParaRPr lang="ja-JP" altLang="en-US" sz="1400">
              <a:solidFill>
                <a:srgbClr val="FF9933"/>
              </a:solidFill>
              <a:latin typeface="HG丸ｺﾞｼｯｸM-PRO" panose="020F0600000000000000" pitchFamily="50" charset="-128"/>
              <a:ea typeface="HG丸ｺﾞｼｯｸM-PRO" panose="020F0600000000000000" pitchFamily="50" charset="-128"/>
            </a:endParaRPr>
          </a:p>
        </p:txBody>
      </p:sp>
      <p:sp>
        <p:nvSpPr>
          <p:cNvPr id="102431" name="Text Box 31"/>
          <p:cNvSpPr txBox="1">
            <a:spLocks noChangeArrowheads="1"/>
          </p:cNvSpPr>
          <p:nvPr/>
        </p:nvSpPr>
        <p:spPr bwMode="auto">
          <a:xfrm>
            <a:off x="404813" y="6448425"/>
            <a:ext cx="611981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400">
                <a:ea typeface="HG丸ｺﾞｼｯｸM-PRO" panose="020F0600000000000000" pitchFamily="50" charset="-128"/>
              </a:rPr>
              <a:t>－地域貢献－</a:t>
            </a:r>
            <a:endParaRPr lang="ja-JP" altLang="en-US" sz="1400">
              <a:solidFill>
                <a:srgbClr val="FF9933"/>
              </a:solidFill>
              <a:latin typeface="HG丸ｺﾞｼｯｸM-PRO" panose="020F0600000000000000" pitchFamily="50" charset="-128"/>
              <a:ea typeface="HG丸ｺﾞｼｯｸM-PRO" panose="020F0600000000000000" pitchFamily="50" charset="-128"/>
            </a:endParaRPr>
          </a:p>
        </p:txBody>
      </p:sp>
      <p:sp>
        <p:nvSpPr>
          <p:cNvPr id="102446" name="Text Box 46"/>
          <p:cNvSpPr txBox="1">
            <a:spLocks noChangeArrowheads="1"/>
          </p:cNvSpPr>
          <p:nvPr/>
        </p:nvSpPr>
        <p:spPr bwMode="auto">
          <a:xfrm>
            <a:off x="404813" y="1208088"/>
            <a:ext cx="611981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400">
                <a:ea typeface="HG丸ｺﾞｼｯｸM-PRO" panose="020F0600000000000000" pitchFamily="50" charset="-128"/>
              </a:rPr>
              <a:t>－安否確認－</a:t>
            </a:r>
            <a:endParaRPr lang="ja-JP" altLang="en-US" sz="1400">
              <a:solidFill>
                <a:srgbClr val="FF9933"/>
              </a:solidFill>
              <a:latin typeface="HG丸ｺﾞｼｯｸM-PRO" panose="020F0600000000000000" pitchFamily="50" charset="-128"/>
              <a:ea typeface="HG丸ｺﾞｼｯｸM-PRO" panose="020F0600000000000000" pitchFamily="50" charset="-128"/>
            </a:endParaRPr>
          </a:p>
        </p:txBody>
      </p:sp>
      <p:sp>
        <p:nvSpPr>
          <p:cNvPr id="102447" name="Text Box 47"/>
          <p:cNvSpPr txBox="1">
            <a:spLocks noChangeArrowheads="1"/>
          </p:cNvSpPr>
          <p:nvPr/>
        </p:nvSpPr>
        <p:spPr bwMode="auto">
          <a:xfrm>
            <a:off x="333375" y="728663"/>
            <a:ext cx="61912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400">
                <a:ea typeface="HG丸ｺﾞｼｯｸM-PRO" panose="020F0600000000000000" pitchFamily="50" charset="-128"/>
              </a:rPr>
              <a:t>（２）人命の安全確保に必要な対応</a:t>
            </a:r>
            <a:endParaRPr lang="ja-JP" altLang="en-US" sz="1200">
              <a:solidFill>
                <a:srgbClr val="FF9933"/>
              </a:solidFill>
              <a:latin typeface="HG丸ｺﾞｼｯｸM-PRO" panose="020F0600000000000000" pitchFamily="50" charset="-128"/>
              <a:ea typeface="HG丸ｺﾞｼｯｸM-PRO" panose="020F0600000000000000" pitchFamily="50" charset="-128"/>
            </a:endParaRPr>
          </a:p>
        </p:txBody>
      </p:sp>
      <p:sp>
        <p:nvSpPr>
          <p:cNvPr id="102448" name="Text Box 48"/>
          <p:cNvSpPr txBox="1">
            <a:spLocks noChangeArrowheads="1"/>
          </p:cNvSpPr>
          <p:nvPr/>
        </p:nvSpPr>
        <p:spPr bwMode="auto">
          <a:xfrm>
            <a:off x="692150" y="3467100"/>
            <a:ext cx="5761038"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6213" indent="-176213">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 typeface="HG丸ｺﾞｼｯｸM-PRO" panose="020F0600000000000000" pitchFamily="50" charset="-128"/>
              <a:buChar char="※"/>
            </a:pPr>
            <a:r>
              <a:rPr lang="ja-JP" altLang="en-US" sz="1000">
                <a:solidFill>
                  <a:schemeClr val="bg2"/>
                </a:solidFill>
                <a:latin typeface="HG丸ｺﾞｼｯｸM-PRO" panose="020F0600000000000000" pitchFamily="50" charset="-128"/>
                <a:ea typeface="HG丸ｺﾞｼｯｸM-PRO" panose="020F0600000000000000" pitchFamily="50" charset="-128"/>
              </a:rPr>
              <a:t>実施基準の設定は、各自が共通して判断が可能となる「愛知県内で震度</a:t>
            </a:r>
            <a:r>
              <a:rPr lang="en-US" altLang="ja-JP" sz="1000">
                <a:solidFill>
                  <a:schemeClr val="bg2"/>
                </a:solidFill>
                <a:latin typeface="HG丸ｺﾞｼｯｸM-PRO" panose="020F0600000000000000" pitchFamily="50" charset="-128"/>
                <a:ea typeface="HG丸ｺﾞｼｯｸM-PRO" panose="020F0600000000000000" pitchFamily="50" charset="-128"/>
              </a:rPr>
              <a:t>5</a:t>
            </a:r>
            <a:r>
              <a:rPr lang="ja-JP" altLang="en-US" sz="1000">
                <a:solidFill>
                  <a:schemeClr val="bg2"/>
                </a:solidFill>
                <a:latin typeface="HG丸ｺﾞｼｯｸM-PRO" panose="020F0600000000000000" pitchFamily="50" charset="-128"/>
                <a:ea typeface="HG丸ｺﾞｼｯｸM-PRO" panose="020F0600000000000000" pitchFamily="50" charset="-128"/>
              </a:rPr>
              <a:t>強以上の地震が発生した時」と設定することをお勧めします。</a:t>
            </a:r>
          </a:p>
          <a:p>
            <a:pPr>
              <a:buFont typeface="HG丸ｺﾞｼｯｸM-PRO" panose="020F0600000000000000" pitchFamily="50" charset="-128"/>
              <a:buChar char="※"/>
            </a:pPr>
            <a:r>
              <a:rPr lang="ja-JP" altLang="en-US" sz="1000">
                <a:solidFill>
                  <a:schemeClr val="bg2"/>
                </a:solidFill>
                <a:latin typeface="HG丸ｺﾞｼｯｸM-PRO" panose="020F0600000000000000" pitchFamily="50" charset="-128"/>
                <a:ea typeface="HG丸ｺﾞｼｯｸM-PRO" panose="020F0600000000000000" pitchFamily="50" charset="-128"/>
              </a:rPr>
              <a:t>必要な情報を</a:t>
            </a:r>
            <a:r>
              <a:rPr lang="en-US" altLang="ja-JP" sz="1000">
                <a:solidFill>
                  <a:schemeClr val="bg2"/>
                </a:solidFill>
                <a:latin typeface="HG丸ｺﾞｼｯｸM-PRO" panose="020F0600000000000000" pitchFamily="50" charset="-128"/>
                <a:ea typeface="HG丸ｺﾞｼｯｸM-PRO" panose="020F0600000000000000" pitchFamily="50" charset="-128"/>
              </a:rPr>
              <a:t>【</a:t>
            </a:r>
            <a:r>
              <a:rPr lang="ja-JP" altLang="en-US" sz="1000">
                <a:solidFill>
                  <a:schemeClr val="bg2"/>
                </a:solidFill>
                <a:latin typeface="HG丸ｺﾞｼｯｸM-PRO" panose="020F0600000000000000" pitchFamily="50" charset="-128"/>
                <a:ea typeface="HG丸ｺﾞｼｯｸM-PRO" panose="020F0600000000000000" pitchFamily="50" charset="-128"/>
              </a:rPr>
              <a:t>様式 ④</a:t>
            </a:r>
            <a:r>
              <a:rPr lang="en-US" altLang="ja-JP" sz="1000">
                <a:solidFill>
                  <a:schemeClr val="bg2"/>
                </a:solidFill>
                <a:latin typeface="HG丸ｺﾞｼｯｸM-PRO" panose="020F0600000000000000" pitchFamily="50" charset="-128"/>
                <a:ea typeface="HG丸ｺﾞｼｯｸM-PRO" panose="020F0600000000000000" pitchFamily="50" charset="-128"/>
              </a:rPr>
              <a:t>】</a:t>
            </a:r>
            <a:r>
              <a:rPr lang="ja-JP" altLang="en-US" sz="1000">
                <a:solidFill>
                  <a:schemeClr val="bg2"/>
                </a:solidFill>
                <a:latin typeface="HG丸ｺﾞｼｯｸM-PRO" panose="020F0600000000000000" pitchFamily="50" charset="-128"/>
                <a:ea typeface="HG丸ｺﾞｼｯｸM-PRO" panose="020F0600000000000000" pitchFamily="50" charset="-128"/>
              </a:rPr>
              <a:t>「従業員携帯カード」に記載し、全ての従業員に携帯させてください。</a:t>
            </a:r>
          </a:p>
        </p:txBody>
      </p:sp>
      <p:sp>
        <p:nvSpPr>
          <p:cNvPr id="102503" name="Text Box 103"/>
          <p:cNvSpPr txBox="1">
            <a:spLocks noChangeArrowheads="1"/>
          </p:cNvSpPr>
          <p:nvPr/>
        </p:nvSpPr>
        <p:spPr bwMode="auto">
          <a:xfrm>
            <a:off x="3367088" y="9653588"/>
            <a:ext cx="265112"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rPr>
              <a:t>7</a:t>
            </a:r>
          </a:p>
        </p:txBody>
      </p:sp>
      <p:sp>
        <p:nvSpPr>
          <p:cNvPr id="102535" name="AutoShape 135"/>
          <p:cNvSpPr>
            <a:spLocks noChangeArrowheads="1"/>
          </p:cNvSpPr>
          <p:nvPr/>
        </p:nvSpPr>
        <p:spPr bwMode="auto">
          <a:xfrm>
            <a:off x="2924175" y="1208088"/>
            <a:ext cx="3529013" cy="431800"/>
          </a:xfrm>
          <a:prstGeom prst="wedgeRectCallout">
            <a:avLst>
              <a:gd name="adj1" fmla="val 606"/>
              <a:gd name="adj2" fmla="val 115074"/>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r>
              <a:rPr lang="ja-JP" altLang="en-US" sz="1000">
                <a:solidFill>
                  <a:srgbClr val="003300"/>
                </a:solidFill>
                <a:ea typeface="HG丸ｺﾞｼｯｸM-PRO" panose="020F0600000000000000" pitchFamily="50" charset="-128"/>
              </a:rPr>
              <a:t>被災直後に、従業員やその家族の安否確認を速やかに実施できるように安否確認手段、実施基準を決めましょう。</a:t>
            </a:r>
          </a:p>
        </p:txBody>
      </p:sp>
      <p:sp>
        <p:nvSpPr>
          <p:cNvPr id="102536" name="AutoShape 136"/>
          <p:cNvSpPr>
            <a:spLocks noChangeArrowheads="1"/>
          </p:cNvSpPr>
          <p:nvPr/>
        </p:nvSpPr>
        <p:spPr bwMode="auto">
          <a:xfrm>
            <a:off x="2779713" y="4233863"/>
            <a:ext cx="3529012" cy="431800"/>
          </a:xfrm>
          <a:prstGeom prst="wedgeRectCallout">
            <a:avLst>
              <a:gd name="adj1" fmla="val -38801"/>
              <a:gd name="adj2" fmla="val 122060"/>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spcBef>
                <a:spcPct val="10000"/>
              </a:spcBef>
            </a:pPr>
            <a:r>
              <a:rPr lang="ja-JP" altLang="en-US" sz="1000">
                <a:solidFill>
                  <a:srgbClr val="003300"/>
                </a:solidFill>
                <a:ea typeface="HG丸ｺﾞｼｯｸM-PRO" panose="020F0600000000000000" pitchFamily="50" charset="-128"/>
              </a:rPr>
              <a:t>被害を最小限にとどめ、火災などの二次災害発生を未然に防ぐための要点検箇所を、整理しましょう。</a:t>
            </a:r>
          </a:p>
        </p:txBody>
      </p:sp>
      <p:sp>
        <p:nvSpPr>
          <p:cNvPr id="102537" name="AutoShape 137"/>
          <p:cNvSpPr>
            <a:spLocks noChangeArrowheads="1"/>
          </p:cNvSpPr>
          <p:nvPr/>
        </p:nvSpPr>
        <p:spPr bwMode="auto">
          <a:xfrm>
            <a:off x="115888" y="6754813"/>
            <a:ext cx="3960812" cy="574675"/>
          </a:xfrm>
          <a:prstGeom prst="wedgeRectCallout">
            <a:avLst>
              <a:gd name="adj1" fmla="val 3185"/>
              <a:gd name="adj2" fmla="val 76796"/>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spcBef>
                <a:spcPct val="10000"/>
              </a:spcBef>
            </a:pPr>
            <a:r>
              <a:rPr lang="ja-JP" altLang="en-US" sz="1000">
                <a:solidFill>
                  <a:srgbClr val="003300"/>
                </a:solidFill>
                <a:ea typeface="HG丸ｺﾞｼｯｸM-PRO" panose="020F0600000000000000" pitchFamily="50" charset="-128"/>
              </a:rPr>
              <a:t>例えば、駐車場を一時避難所として開放したり、初期消火や救命活動の支援などが考えられます。あなたのお店の地域貢献策として決定した方針や計画などを、以下に整理しましょう。</a:t>
            </a:r>
          </a:p>
        </p:txBody>
      </p:sp>
      <p:sp>
        <p:nvSpPr>
          <p:cNvPr id="102539" name="AutoShape 139"/>
          <p:cNvSpPr>
            <a:spLocks noChangeArrowheads="1"/>
          </p:cNvSpPr>
          <p:nvPr/>
        </p:nvSpPr>
        <p:spPr bwMode="auto">
          <a:xfrm>
            <a:off x="549275" y="9285288"/>
            <a:ext cx="5761038" cy="347662"/>
          </a:xfrm>
          <a:prstGeom prst="roundRect">
            <a:avLst>
              <a:gd name="adj" fmla="val 16667"/>
            </a:avLst>
          </a:prstGeom>
          <a:solidFill>
            <a:srgbClr val="CCFF66"/>
          </a:solidFill>
          <a:ln w="6350">
            <a:solidFill>
              <a:srgbClr val="00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02540" name="Text Box 140"/>
          <p:cNvSpPr txBox="1">
            <a:spLocks noChangeArrowheads="1"/>
          </p:cNvSpPr>
          <p:nvPr/>
        </p:nvSpPr>
        <p:spPr bwMode="auto">
          <a:xfrm>
            <a:off x="892175" y="9251950"/>
            <a:ext cx="54895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ja-JP" altLang="en-US" sz="1000">
                <a:solidFill>
                  <a:srgbClr val="003300"/>
                </a:solidFill>
                <a:ea typeface="HG丸ｺﾞｼｯｸM-PRO" panose="020F0600000000000000" pitchFamily="50" charset="-128"/>
              </a:rPr>
              <a:t>ここまでに決めたＢＣＰ対応を従業員に定着させる</a:t>
            </a:r>
            <a:r>
              <a:rPr lang="ja-JP" altLang="en-US" sz="1000">
                <a:solidFill>
                  <a:srgbClr val="003300"/>
                </a:solidFill>
                <a:latin typeface="HG丸ｺﾞｼｯｸM-PRO" panose="020F0600000000000000" pitchFamily="50" charset="-128"/>
                <a:ea typeface="HG丸ｺﾞｼｯｸM-PRO" panose="020F0600000000000000" pitchFamily="50" charset="-128"/>
              </a:rPr>
              <a:t>ための方策を、次の「４</a:t>
            </a:r>
            <a:r>
              <a:rPr lang="en-US" altLang="ja-JP" sz="1000">
                <a:solidFill>
                  <a:srgbClr val="003300"/>
                </a:solidFill>
                <a:latin typeface="HG丸ｺﾞｼｯｸM-PRO" panose="020F0600000000000000" pitchFamily="50" charset="-128"/>
                <a:ea typeface="HG丸ｺﾞｼｯｸM-PRO" panose="020F0600000000000000" pitchFamily="50" charset="-128"/>
              </a:rPr>
              <a:t>.</a:t>
            </a:r>
            <a:r>
              <a:rPr lang="ja-JP" altLang="en-US" sz="1000">
                <a:solidFill>
                  <a:srgbClr val="003300"/>
                </a:solidFill>
                <a:latin typeface="HG丸ｺﾞｼｯｸM-PRO" panose="020F0600000000000000" pitchFamily="50" charset="-128"/>
                <a:ea typeface="HG丸ｺﾞｼｯｸM-PRO" panose="020F0600000000000000" pitchFamily="50" charset="-128"/>
              </a:rPr>
              <a:t>　教育・訓練計画」で検討します。</a:t>
            </a:r>
          </a:p>
        </p:txBody>
      </p:sp>
      <p:sp>
        <p:nvSpPr>
          <p:cNvPr id="102541" name="Line 141"/>
          <p:cNvSpPr>
            <a:spLocks noChangeShapeType="1"/>
          </p:cNvSpPr>
          <p:nvPr/>
        </p:nvSpPr>
        <p:spPr bwMode="auto">
          <a:xfrm>
            <a:off x="693738" y="9359900"/>
            <a:ext cx="215900" cy="0"/>
          </a:xfrm>
          <a:prstGeom prst="line">
            <a:avLst/>
          </a:prstGeom>
          <a:noFill/>
          <a:ln w="28575" cap="rnd">
            <a:solidFill>
              <a:srgbClr val="0033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102542" name="Text Box 142"/>
          <p:cNvSpPr txBox="1">
            <a:spLocks noChangeArrowheads="1"/>
          </p:cNvSpPr>
          <p:nvPr/>
        </p:nvSpPr>
        <p:spPr bwMode="auto">
          <a:xfrm>
            <a:off x="4221163" y="6629400"/>
            <a:ext cx="230346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000">
                <a:solidFill>
                  <a:schemeClr val="accent2"/>
                </a:solidFill>
                <a:latin typeface="HG丸ｺﾞｼｯｸM-PRO" panose="020F0600000000000000" pitchFamily="50" charset="-128"/>
                <a:ea typeface="HG丸ｺﾞｼｯｸM-PRO" panose="020F0600000000000000" pitchFamily="50" charset="-128"/>
              </a:rPr>
              <a:t>地域との連携策など</a:t>
            </a:r>
            <a:r>
              <a:rPr lang="ja-JP" altLang="en-US" sz="1000">
                <a:solidFill>
                  <a:srgbClr val="333399"/>
                </a:solidFill>
                <a:latin typeface="HG丸ｺﾞｼｯｸM-PRO" panose="020F0600000000000000" pitchFamily="50" charset="-128"/>
                <a:ea typeface="HG丸ｺﾞｼｯｸM-PRO" panose="020F0600000000000000" pitchFamily="50" charset="-128"/>
              </a:rPr>
              <a:t>具体的な事例については、「ＢＣＰ取組み事例集」 （</a:t>
            </a:r>
            <a:r>
              <a:rPr lang="en-US" altLang="ja-JP" sz="1000">
                <a:solidFill>
                  <a:srgbClr val="333399"/>
                </a:solidFill>
                <a:latin typeface="HG丸ｺﾞｼｯｸM-PRO" panose="020F0600000000000000" pitchFamily="50" charset="-128"/>
                <a:ea typeface="HG丸ｺﾞｼｯｸM-PRO" panose="020F0600000000000000" pitchFamily="50" charset="-128"/>
              </a:rPr>
              <a:t>Ⅲ</a:t>
            </a:r>
            <a:r>
              <a:rPr lang="ja-JP" altLang="en-US" sz="1000">
                <a:solidFill>
                  <a:srgbClr val="333399"/>
                </a:solidFill>
                <a:latin typeface="HG丸ｺﾞｼｯｸM-PRO" panose="020F0600000000000000" pitchFamily="50" charset="-128"/>
                <a:ea typeface="HG丸ｺﾞｼｯｸM-PRO" panose="020F0600000000000000" pitchFamily="50" charset="-128"/>
              </a:rPr>
              <a:t>．ＢＣＰ取組みの連携事例・アイデア集）をご覧ください。</a:t>
            </a:r>
            <a:endParaRPr lang="ja-JP" altLang="en-US" sz="1000">
              <a:solidFill>
                <a:schemeClr val="accent2"/>
              </a:solidFill>
              <a:latin typeface="HG丸ｺﾞｼｯｸM-PRO" panose="020F0600000000000000" pitchFamily="50" charset="-128"/>
              <a:ea typeface="HG丸ｺﾞｼｯｸM-PRO" panose="020F0600000000000000" pitchFamily="50" charset="-128"/>
            </a:endParaRPr>
          </a:p>
        </p:txBody>
      </p:sp>
      <p:grpSp>
        <p:nvGrpSpPr>
          <p:cNvPr id="102545" name="Group 145"/>
          <p:cNvGrpSpPr>
            <a:grpSpLocks/>
          </p:cNvGrpSpPr>
          <p:nvPr/>
        </p:nvGrpSpPr>
        <p:grpSpPr bwMode="auto">
          <a:xfrm>
            <a:off x="4221163" y="6321425"/>
            <a:ext cx="2132012" cy="314325"/>
            <a:chOff x="436" y="422"/>
            <a:chExt cx="1343" cy="198"/>
          </a:xfrm>
        </p:grpSpPr>
        <p:sp>
          <p:nvSpPr>
            <p:cNvPr id="102546" name="AutoShape 146"/>
            <p:cNvSpPr>
              <a:spLocks noChangeArrowheads="1"/>
            </p:cNvSpPr>
            <p:nvPr/>
          </p:nvSpPr>
          <p:spPr bwMode="auto">
            <a:xfrm>
              <a:off x="436" y="422"/>
              <a:ext cx="1343" cy="198"/>
            </a:xfrm>
            <a:prstGeom prst="roundRect">
              <a:avLst>
                <a:gd name="adj" fmla="val 16667"/>
              </a:avLst>
            </a:prstGeom>
            <a:solidFill>
              <a:schemeClr val="bg1"/>
            </a:solidFill>
            <a:ln w="19050">
              <a:solidFill>
                <a:schemeClr val="accent2"/>
              </a:solidFill>
              <a:round/>
              <a:headEnd/>
              <a:tailEnd/>
            </a:ln>
            <a:effectLst>
              <a:outerShdw dist="17961" dir="2700000" algn="ctr" rotWithShape="0">
                <a:schemeClr val="bg2"/>
              </a:outerShdw>
            </a:effectLst>
          </p:spPr>
          <p:txBody>
            <a:bodyPr>
              <a:spAutoFit/>
            </a:bodyPr>
            <a:lstStyle/>
            <a:p>
              <a:r>
                <a:rPr lang="ja-JP" altLang="en-US" sz="1200" b="1">
                  <a:solidFill>
                    <a:schemeClr val="accent2"/>
                  </a:solidFill>
                  <a:ea typeface="HGS創英角ﾎﾟｯﾌﾟ体" panose="040B0A00000000000000" pitchFamily="50" charset="-128"/>
                </a:rPr>
                <a:t>商店街で連携しよう！</a:t>
              </a:r>
            </a:p>
          </p:txBody>
        </p:sp>
        <p:pic>
          <p:nvPicPr>
            <p:cNvPr id="102547" name="Picture 147" descr="j030543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18" y="444"/>
              <a:ext cx="188" cy="150"/>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bg1"/>
        </a:solidFill>
        <a:ln w="28575" cap="flat" cmpd="sng" algn="ctr">
          <a:solidFill>
            <a:srgbClr val="FF99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b" anchorCtr="1"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bg1"/>
        </a:solidFill>
        <a:ln w="28575" cap="flat" cmpd="sng" algn="ctr">
          <a:solidFill>
            <a:srgbClr val="FF99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b" anchorCtr="1"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デザインの設定">
  <a:themeElements>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デザインの設定">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bg1"/>
        </a:solidFill>
        <a:ln w="28575" cap="flat" cmpd="sng" algn="ctr">
          <a:solidFill>
            <a:srgbClr val="FF99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b" anchorCtr="1"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bg1"/>
        </a:solidFill>
        <a:ln w="28575" cap="flat" cmpd="sng" algn="ctr">
          <a:solidFill>
            <a:srgbClr val="FF99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b" anchorCtr="1"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デザインの設定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デザインの設定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デザインの設定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デザインの設定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デザインの設定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デザインの設定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デザインの設定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デザインの設定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デザインの設定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デザインの設定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デザインの設定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6195</Words>
  <Application>Microsoft Office PowerPoint</Application>
  <PresentationFormat>A4 210 x 297 mm</PresentationFormat>
  <Paragraphs>957</Paragraphs>
  <Slides>18</Slides>
  <Notes>0</Notes>
  <HiddenSlides>0</HiddenSlides>
  <MMClips>0</MMClips>
  <ScaleCrop>false</ScaleCrop>
  <HeadingPairs>
    <vt:vector size="8" baseType="variant">
      <vt:variant>
        <vt:lpstr>使用されているフォント</vt:lpstr>
      </vt:variant>
      <vt:variant>
        <vt:i4>9</vt:i4>
      </vt:variant>
      <vt:variant>
        <vt:lpstr>テーマ</vt:lpstr>
      </vt:variant>
      <vt:variant>
        <vt:i4>2</vt:i4>
      </vt:variant>
      <vt:variant>
        <vt:lpstr>埋め込まれた OLE サーバー</vt:lpstr>
      </vt:variant>
      <vt:variant>
        <vt:i4>1</vt:i4>
      </vt:variant>
      <vt:variant>
        <vt:lpstr>スライド タイトル</vt:lpstr>
      </vt:variant>
      <vt:variant>
        <vt:i4>18</vt:i4>
      </vt:variant>
    </vt:vector>
  </HeadingPairs>
  <TitlesOfParts>
    <vt:vector size="30" baseType="lpstr">
      <vt:lpstr>HGS創英角ｺﾞｼｯｸUB</vt:lpstr>
      <vt:lpstr>HGS創英角ﾎﾟｯﾌﾟ体</vt:lpstr>
      <vt:lpstr>HG丸ｺﾞｼｯｸM-PRO</vt:lpstr>
      <vt:lpstr>HG創英角ｺﾞｼｯｸUB</vt:lpstr>
      <vt:lpstr>ＭＳ Ｐゴシック</vt:lpstr>
      <vt:lpstr>ＭＳ Ｐ明朝</vt:lpstr>
      <vt:lpstr>Arial</vt:lpstr>
      <vt:lpstr>Times New Roman</vt:lpstr>
      <vt:lpstr>Wingdings</vt:lpstr>
      <vt:lpstr>標準デザイン</vt:lpstr>
      <vt:lpstr>デザインの設定</vt:lpstr>
      <vt:lpstr>Photo Editor 写真</vt:lpstr>
      <vt:lpstr>事業継続計画書 （ＢＣＰ）</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
  <cp:lastModifiedBy/>
  <cp:revision>665</cp:revision>
  <dcterms:created xsi:type="dcterms:W3CDTF">2007-09-05T01:05:48Z</dcterms:created>
  <dcterms:modified xsi:type="dcterms:W3CDTF">2020-12-24T02:35:41Z</dcterms:modified>
</cp:coreProperties>
</file>